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5"/>
  </p:notesMasterIdLst>
  <p:sldIdLst>
    <p:sldId id="257" r:id="rId5"/>
    <p:sldId id="1080" r:id="rId6"/>
    <p:sldId id="1066" r:id="rId7"/>
    <p:sldId id="260" r:id="rId8"/>
    <p:sldId id="1081" r:id="rId9"/>
    <p:sldId id="296" r:id="rId10"/>
    <p:sldId id="1068" r:id="rId11"/>
    <p:sldId id="1082" r:id="rId12"/>
    <p:sldId id="1079" r:id="rId13"/>
    <p:sldId id="1069" r:id="rId14"/>
    <p:sldId id="307" r:id="rId15"/>
    <p:sldId id="1093" r:id="rId16"/>
    <p:sldId id="298" r:id="rId17"/>
    <p:sldId id="297" r:id="rId18"/>
    <p:sldId id="1094" r:id="rId19"/>
    <p:sldId id="306" r:id="rId20"/>
    <p:sldId id="305" r:id="rId21"/>
    <p:sldId id="304" r:id="rId22"/>
    <p:sldId id="303" r:id="rId23"/>
    <p:sldId id="302" r:id="rId24"/>
    <p:sldId id="301" r:id="rId25"/>
    <p:sldId id="300" r:id="rId26"/>
    <p:sldId id="299" r:id="rId27"/>
    <p:sldId id="1077" r:id="rId28"/>
    <p:sldId id="1078" r:id="rId29"/>
    <p:sldId id="1074" r:id="rId30"/>
    <p:sldId id="1092" r:id="rId31"/>
    <p:sldId id="1089" r:id="rId32"/>
    <p:sldId id="1090" r:id="rId33"/>
    <p:sldId id="1071" r:id="rId34"/>
    <p:sldId id="1072" r:id="rId35"/>
    <p:sldId id="1073" r:id="rId36"/>
    <p:sldId id="1088" r:id="rId37"/>
    <p:sldId id="1091" r:id="rId38"/>
    <p:sldId id="1076" r:id="rId39"/>
    <p:sldId id="1087" r:id="rId40"/>
    <p:sldId id="1084" r:id="rId41"/>
    <p:sldId id="1083" r:id="rId42"/>
    <p:sldId id="1085" r:id="rId43"/>
    <p:sldId id="108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6CCC00-5188-22FE-F764-90B9D3FAF9CE}" name="Anna Olkinuora" initials="AO" userId="S::anna7@hamk.fi::bbf42948-40e1-4d99-bf11-c6e9de5eb9cc" providerId="AD"/>
  <p188:author id="{43B0268E-208B-7AF7-00E1-1C8E4E56814E}" name="Sara Rönkkönen" initials="SR" userId="S::sara220@hamk.fi::09db4dd2-c28c-4edc-be17-c07154c1c03b" providerId="AD"/>
  <p188:author id="{EDA8C899-4522-12D8-CE74-1AD9DF51FD23}" name="Laura-Maija Hero" initials="LH" userId="S::lauramaija230@hamk.fi::b2ecfd27-6b36-46c7-b122-c49e31706088" providerId="AD"/>
  <p188:author id="{B03388FC-AB08-02E6-A380-E4B82E33FDEB}" name="Olli Pöyry" initials="OP" userId="S::olli211@hamk.fi::151c18dd-1aa9-4a66-81b1-369d7687463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FA1E1-5447-4BD0-AA5C-50113B3C2C35}" v="1" dt="2025-02-11T10:39:25.359"/>
    <p1510:client id="{D6051DD8-08D6-4EBD-9F9D-C61BE1D0C39A}" v="2" dt="2024-12-09T11:48:39.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DE2DA-C9B4-4B5C-8A90-8CC8456595FF}"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fi-FI"/>
        </a:p>
      </dgm:t>
    </dgm:pt>
    <dgm:pt modelId="{DEDF756D-9568-4EB9-9E13-3C759020373A}">
      <dgm:prSet phldrT="[Text]"/>
      <dgm:spPr/>
      <dgm:t>
        <a:bodyPr/>
        <a:lstStyle/>
        <a:p>
          <a:r>
            <a:rPr lang="fi-FI"/>
            <a:t>1. vuosi</a:t>
          </a:r>
        </a:p>
      </dgm:t>
    </dgm:pt>
    <dgm:pt modelId="{FA358AA9-D51F-4CCF-87BD-3EAF088BE34A}" type="parTrans" cxnId="{FE9929FF-5079-415F-A628-029206A2D63E}">
      <dgm:prSet/>
      <dgm:spPr/>
      <dgm:t>
        <a:bodyPr/>
        <a:lstStyle/>
        <a:p>
          <a:endParaRPr lang="fi-FI"/>
        </a:p>
      </dgm:t>
    </dgm:pt>
    <dgm:pt modelId="{27EE6E6D-0C6A-47E0-B2E2-B186A9B53C8B}" type="sibTrans" cxnId="{FE9929FF-5079-415F-A628-029206A2D63E}">
      <dgm:prSet/>
      <dgm:spPr/>
      <dgm:t>
        <a:bodyPr/>
        <a:lstStyle/>
        <a:p>
          <a:endParaRPr lang="fi-FI"/>
        </a:p>
      </dgm:t>
    </dgm:pt>
    <dgm:pt modelId="{195D0D3C-F19E-4B05-96F1-1A5F26AE71E7}">
      <dgm:prSet phldrT="[Text]"/>
      <dgm:spPr/>
      <dgm:t>
        <a:bodyPr/>
        <a:lstStyle/>
        <a:p>
          <a:r>
            <a:rPr lang="fi-FI"/>
            <a:t>2. vuosi</a:t>
          </a:r>
        </a:p>
      </dgm:t>
    </dgm:pt>
    <dgm:pt modelId="{9278339B-6747-4488-8000-D8F72F6F2E77}" type="parTrans" cxnId="{89A7AE76-274E-436B-9BCF-3367BEAB89CC}">
      <dgm:prSet/>
      <dgm:spPr/>
      <dgm:t>
        <a:bodyPr/>
        <a:lstStyle/>
        <a:p>
          <a:endParaRPr lang="fi-FI"/>
        </a:p>
      </dgm:t>
    </dgm:pt>
    <dgm:pt modelId="{C7BEA2CB-A8D7-4EDB-9CF2-CA01C5541600}" type="sibTrans" cxnId="{89A7AE76-274E-436B-9BCF-3367BEAB89CC}">
      <dgm:prSet/>
      <dgm:spPr/>
      <dgm:t>
        <a:bodyPr/>
        <a:lstStyle/>
        <a:p>
          <a:endParaRPr lang="fi-FI"/>
        </a:p>
      </dgm:t>
    </dgm:pt>
    <dgm:pt modelId="{A4EC557B-21BE-4ECB-9E87-E78DB1DC2F6E}">
      <dgm:prSet phldrT="[Text]"/>
      <dgm:spPr/>
      <dgm:t>
        <a:bodyPr/>
        <a:lstStyle/>
        <a:p>
          <a:r>
            <a:rPr lang="fi-FI"/>
            <a:t>3. vuosi</a:t>
          </a:r>
        </a:p>
      </dgm:t>
    </dgm:pt>
    <dgm:pt modelId="{72D854D9-AF1A-47E4-9CA6-823B2FBD544A}" type="parTrans" cxnId="{20D2D581-EEFC-4C18-9CC3-66E8653EE406}">
      <dgm:prSet/>
      <dgm:spPr/>
      <dgm:t>
        <a:bodyPr/>
        <a:lstStyle/>
        <a:p>
          <a:endParaRPr lang="fi-FI"/>
        </a:p>
      </dgm:t>
    </dgm:pt>
    <dgm:pt modelId="{AA3E2CC6-9711-4A93-B79A-EECD9910F64E}" type="sibTrans" cxnId="{20D2D581-EEFC-4C18-9CC3-66E8653EE406}">
      <dgm:prSet/>
      <dgm:spPr/>
      <dgm:t>
        <a:bodyPr/>
        <a:lstStyle/>
        <a:p>
          <a:endParaRPr lang="fi-FI"/>
        </a:p>
      </dgm:t>
    </dgm:pt>
    <dgm:pt modelId="{019C325C-F7DB-4655-BB86-CA33E1DD3F41}">
      <dgm:prSet phldrT="[Text]"/>
      <dgm:spPr/>
      <dgm:t>
        <a:bodyPr/>
        <a:lstStyle/>
        <a:p>
          <a:r>
            <a:rPr lang="fi-FI"/>
            <a:t>4. vuosi</a:t>
          </a:r>
        </a:p>
      </dgm:t>
    </dgm:pt>
    <dgm:pt modelId="{63479FC4-A800-45C1-A534-1C55E3D9F9A9}" type="parTrans" cxnId="{4A96F144-673E-44B9-8855-4057663E698E}">
      <dgm:prSet/>
      <dgm:spPr/>
      <dgm:t>
        <a:bodyPr/>
        <a:lstStyle/>
        <a:p>
          <a:endParaRPr lang="fi-FI"/>
        </a:p>
      </dgm:t>
    </dgm:pt>
    <dgm:pt modelId="{A087D954-355F-4CB7-B230-2844E98E3C7A}" type="sibTrans" cxnId="{4A96F144-673E-44B9-8855-4057663E698E}">
      <dgm:prSet/>
      <dgm:spPr/>
      <dgm:t>
        <a:bodyPr/>
        <a:lstStyle/>
        <a:p>
          <a:endParaRPr lang="fi-FI"/>
        </a:p>
      </dgm:t>
    </dgm:pt>
    <dgm:pt modelId="{5EB5C8DA-62A7-47F5-BDE8-67FF3B433C5E}" type="pres">
      <dgm:prSet presAssocID="{DFBDE2DA-C9B4-4B5C-8A90-8CC8456595FF}" presName="rootnode" presStyleCnt="0">
        <dgm:presLayoutVars>
          <dgm:chMax/>
          <dgm:chPref/>
          <dgm:dir/>
          <dgm:animLvl val="lvl"/>
        </dgm:presLayoutVars>
      </dgm:prSet>
      <dgm:spPr/>
    </dgm:pt>
    <dgm:pt modelId="{D5D80BF6-E261-4AC1-8115-34BAD9E2E39E}" type="pres">
      <dgm:prSet presAssocID="{DEDF756D-9568-4EB9-9E13-3C759020373A}" presName="composite" presStyleCnt="0"/>
      <dgm:spPr/>
    </dgm:pt>
    <dgm:pt modelId="{7DD2F543-432D-49A1-A2E9-C2FD33CD154A}" type="pres">
      <dgm:prSet presAssocID="{DEDF756D-9568-4EB9-9E13-3C759020373A}" presName="LShape" presStyleLbl="alignNode1" presStyleIdx="0" presStyleCnt="7"/>
      <dgm:spPr/>
    </dgm:pt>
    <dgm:pt modelId="{2588E9E4-F9B1-405E-9EB0-8962B99C1951}" type="pres">
      <dgm:prSet presAssocID="{DEDF756D-9568-4EB9-9E13-3C759020373A}" presName="ParentText" presStyleLbl="revTx" presStyleIdx="0" presStyleCnt="4">
        <dgm:presLayoutVars>
          <dgm:chMax val="0"/>
          <dgm:chPref val="0"/>
          <dgm:bulletEnabled val="1"/>
        </dgm:presLayoutVars>
      </dgm:prSet>
      <dgm:spPr/>
    </dgm:pt>
    <dgm:pt modelId="{EF030D0E-03F4-495D-AE89-734BC3D0B4FD}" type="pres">
      <dgm:prSet presAssocID="{DEDF756D-9568-4EB9-9E13-3C759020373A}" presName="Triangle" presStyleLbl="alignNode1" presStyleIdx="1" presStyleCnt="7"/>
      <dgm:spPr/>
    </dgm:pt>
    <dgm:pt modelId="{2CE02864-12D6-42DD-A699-D9C56B81E531}" type="pres">
      <dgm:prSet presAssocID="{27EE6E6D-0C6A-47E0-B2E2-B186A9B53C8B}" presName="sibTrans" presStyleCnt="0"/>
      <dgm:spPr/>
    </dgm:pt>
    <dgm:pt modelId="{07DFF106-CF8A-4675-B831-D1ED16346546}" type="pres">
      <dgm:prSet presAssocID="{27EE6E6D-0C6A-47E0-B2E2-B186A9B53C8B}" presName="space" presStyleCnt="0"/>
      <dgm:spPr/>
    </dgm:pt>
    <dgm:pt modelId="{FE4E7EDC-DFA3-4D4D-A148-1CFC3B1D929C}" type="pres">
      <dgm:prSet presAssocID="{195D0D3C-F19E-4B05-96F1-1A5F26AE71E7}" presName="composite" presStyleCnt="0"/>
      <dgm:spPr/>
    </dgm:pt>
    <dgm:pt modelId="{97AE65F2-A4DB-411F-A546-752305D80EFA}" type="pres">
      <dgm:prSet presAssocID="{195D0D3C-F19E-4B05-96F1-1A5F26AE71E7}" presName="LShape" presStyleLbl="alignNode1" presStyleIdx="2" presStyleCnt="7"/>
      <dgm:spPr/>
    </dgm:pt>
    <dgm:pt modelId="{E4AB03F3-DDD5-4408-A6DB-DD5F8310FFD7}" type="pres">
      <dgm:prSet presAssocID="{195D0D3C-F19E-4B05-96F1-1A5F26AE71E7}" presName="ParentText" presStyleLbl="revTx" presStyleIdx="1" presStyleCnt="4">
        <dgm:presLayoutVars>
          <dgm:chMax val="0"/>
          <dgm:chPref val="0"/>
          <dgm:bulletEnabled val="1"/>
        </dgm:presLayoutVars>
      </dgm:prSet>
      <dgm:spPr/>
    </dgm:pt>
    <dgm:pt modelId="{72B8F7E2-CD07-4C9B-B7CF-03398D0FD9E9}" type="pres">
      <dgm:prSet presAssocID="{195D0D3C-F19E-4B05-96F1-1A5F26AE71E7}" presName="Triangle" presStyleLbl="alignNode1" presStyleIdx="3" presStyleCnt="7"/>
      <dgm:spPr/>
    </dgm:pt>
    <dgm:pt modelId="{41E49056-6A31-43BC-9E26-7B3F2AFA3E28}" type="pres">
      <dgm:prSet presAssocID="{C7BEA2CB-A8D7-4EDB-9CF2-CA01C5541600}" presName="sibTrans" presStyleCnt="0"/>
      <dgm:spPr/>
    </dgm:pt>
    <dgm:pt modelId="{2005531F-9197-4D2A-9499-15A880F72DC6}" type="pres">
      <dgm:prSet presAssocID="{C7BEA2CB-A8D7-4EDB-9CF2-CA01C5541600}" presName="space" presStyleCnt="0"/>
      <dgm:spPr/>
    </dgm:pt>
    <dgm:pt modelId="{CBE6E743-B72F-40A0-8F5E-DD4A177B024C}" type="pres">
      <dgm:prSet presAssocID="{A4EC557B-21BE-4ECB-9E87-E78DB1DC2F6E}" presName="composite" presStyleCnt="0"/>
      <dgm:spPr/>
    </dgm:pt>
    <dgm:pt modelId="{9AEE8E06-CDEE-4A60-8195-A9264A1F3F74}" type="pres">
      <dgm:prSet presAssocID="{A4EC557B-21BE-4ECB-9E87-E78DB1DC2F6E}" presName="LShape" presStyleLbl="alignNode1" presStyleIdx="4" presStyleCnt="7"/>
      <dgm:spPr/>
    </dgm:pt>
    <dgm:pt modelId="{B17B42A4-0393-4FF0-A266-C6FD94238A8A}" type="pres">
      <dgm:prSet presAssocID="{A4EC557B-21BE-4ECB-9E87-E78DB1DC2F6E}" presName="ParentText" presStyleLbl="revTx" presStyleIdx="2" presStyleCnt="4">
        <dgm:presLayoutVars>
          <dgm:chMax val="0"/>
          <dgm:chPref val="0"/>
          <dgm:bulletEnabled val="1"/>
        </dgm:presLayoutVars>
      </dgm:prSet>
      <dgm:spPr/>
    </dgm:pt>
    <dgm:pt modelId="{89AFCA40-B589-4413-B704-68F9F0F1A4ED}" type="pres">
      <dgm:prSet presAssocID="{A4EC557B-21BE-4ECB-9E87-E78DB1DC2F6E}" presName="Triangle" presStyleLbl="alignNode1" presStyleIdx="5" presStyleCnt="7"/>
      <dgm:spPr/>
    </dgm:pt>
    <dgm:pt modelId="{F6E09371-EA29-48D1-8EF0-9723B0493F63}" type="pres">
      <dgm:prSet presAssocID="{AA3E2CC6-9711-4A93-B79A-EECD9910F64E}" presName="sibTrans" presStyleCnt="0"/>
      <dgm:spPr/>
    </dgm:pt>
    <dgm:pt modelId="{95DDB958-CC61-4C4F-814C-7FE2CEBA5B2E}" type="pres">
      <dgm:prSet presAssocID="{AA3E2CC6-9711-4A93-B79A-EECD9910F64E}" presName="space" presStyleCnt="0"/>
      <dgm:spPr/>
    </dgm:pt>
    <dgm:pt modelId="{9931EF72-8309-4A73-AB3E-1BC1E235F078}" type="pres">
      <dgm:prSet presAssocID="{019C325C-F7DB-4655-BB86-CA33E1DD3F41}" presName="composite" presStyleCnt="0"/>
      <dgm:spPr/>
    </dgm:pt>
    <dgm:pt modelId="{1A39EC58-A578-456F-B5D0-2B30AC76A855}" type="pres">
      <dgm:prSet presAssocID="{019C325C-F7DB-4655-BB86-CA33E1DD3F41}" presName="LShape" presStyleLbl="alignNode1" presStyleIdx="6" presStyleCnt="7"/>
      <dgm:spPr/>
    </dgm:pt>
    <dgm:pt modelId="{9B58F5E1-1491-4D35-9263-A24D9ABFB286}" type="pres">
      <dgm:prSet presAssocID="{019C325C-F7DB-4655-BB86-CA33E1DD3F41}" presName="ParentText" presStyleLbl="revTx" presStyleIdx="3" presStyleCnt="4">
        <dgm:presLayoutVars>
          <dgm:chMax val="0"/>
          <dgm:chPref val="0"/>
          <dgm:bulletEnabled val="1"/>
        </dgm:presLayoutVars>
      </dgm:prSet>
      <dgm:spPr/>
    </dgm:pt>
  </dgm:ptLst>
  <dgm:cxnLst>
    <dgm:cxn modelId="{6CD26134-E0D9-4375-A88B-07FA9C9B1F6F}" type="presOf" srcId="{A4EC557B-21BE-4ECB-9E87-E78DB1DC2F6E}" destId="{B17B42A4-0393-4FF0-A266-C6FD94238A8A}" srcOrd="0" destOrd="0" presId="urn:microsoft.com/office/officeart/2009/3/layout/StepUpProcess"/>
    <dgm:cxn modelId="{31034C3C-38C4-4B98-9C4F-8A40E9091C41}" type="presOf" srcId="{DFBDE2DA-C9B4-4B5C-8A90-8CC8456595FF}" destId="{5EB5C8DA-62A7-47F5-BDE8-67FF3B433C5E}" srcOrd="0" destOrd="0" presId="urn:microsoft.com/office/officeart/2009/3/layout/StepUpProcess"/>
    <dgm:cxn modelId="{4A96F144-673E-44B9-8855-4057663E698E}" srcId="{DFBDE2DA-C9B4-4B5C-8A90-8CC8456595FF}" destId="{019C325C-F7DB-4655-BB86-CA33E1DD3F41}" srcOrd="3" destOrd="0" parTransId="{63479FC4-A800-45C1-A534-1C55E3D9F9A9}" sibTransId="{A087D954-355F-4CB7-B230-2844E98E3C7A}"/>
    <dgm:cxn modelId="{89A7AE76-274E-436B-9BCF-3367BEAB89CC}" srcId="{DFBDE2DA-C9B4-4B5C-8A90-8CC8456595FF}" destId="{195D0D3C-F19E-4B05-96F1-1A5F26AE71E7}" srcOrd="1" destOrd="0" parTransId="{9278339B-6747-4488-8000-D8F72F6F2E77}" sibTransId="{C7BEA2CB-A8D7-4EDB-9CF2-CA01C5541600}"/>
    <dgm:cxn modelId="{20D2D581-EEFC-4C18-9CC3-66E8653EE406}" srcId="{DFBDE2DA-C9B4-4B5C-8A90-8CC8456595FF}" destId="{A4EC557B-21BE-4ECB-9E87-E78DB1DC2F6E}" srcOrd="2" destOrd="0" parTransId="{72D854D9-AF1A-47E4-9CA6-823B2FBD544A}" sibTransId="{AA3E2CC6-9711-4A93-B79A-EECD9910F64E}"/>
    <dgm:cxn modelId="{6D4DFB91-9A12-4105-98F2-DE44FD5F40E4}" type="presOf" srcId="{019C325C-F7DB-4655-BB86-CA33E1DD3F41}" destId="{9B58F5E1-1491-4D35-9263-A24D9ABFB286}" srcOrd="0" destOrd="0" presId="urn:microsoft.com/office/officeart/2009/3/layout/StepUpProcess"/>
    <dgm:cxn modelId="{B3EAE7A0-719A-4133-AD12-BD1B6A38A9B1}" type="presOf" srcId="{DEDF756D-9568-4EB9-9E13-3C759020373A}" destId="{2588E9E4-F9B1-405E-9EB0-8962B99C1951}" srcOrd="0" destOrd="0" presId="urn:microsoft.com/office/officeart/2009/3/layout/StepUpProcess"/>
    <dgm:cxn modelId="{CCA6A0CC-AE9E-41C7-8E6F-3980BBC35839}" type="presOf" srcId="{195D0D3C-F19E-4B05-96F1-1A5F26AE71E7}" destId="{E4AB03F3-DDD5-4408-A6DB-DD5F8310FFD7}" srcOrd="0" destOrd="0" presId="urn:microsoft.com/office/officeart/2009/3/layout/StepUpProcess"/>
    <dgm:cxn modelId="{FE9929FF-5079-415F-A628-029206A2D63E}" srcId="{DFBDE2DA-C9B4-4B5C-8A90-8CC8456595FF}" destId="{DEDF756D-9568-4EB9-9E13-3C759020373A}" srcOrd="0" destOrd="0" parTransId="{FA358AA9-D51F-4CCF-87BD-3EAF088BE34A}" sibTransId="{27EE6E6D-0C6A-47E0-B2E2-B186A9B53C8B}"/>
    <dgm:cxn modelId="{0CFF2401-4C65-4641-87F0-A3C7FDA60354}" type="presParOf" srcId="{5EB5C8DA-62A7-47F5-BDE8-67FF3B433C5E}" destId="{D5D80BF6-E261-4AC1-8115-34BAD9E2E39E}" srcOrd="0" destOrd="0" presId="urn:microsoft.com/office/officeart/2009/3/layout/StepUpProcess"/>
    <dgm:cxn modelId="{DBB86E6F-828D-4374-807B-8F11D4C3EF53}" type="presParOf" srcId="{D5D80BF6-E261-4AC1-8115-34BAD9E2E39E}" destId="{7DD2F543-432D-49A1-A2E9-C2FD33CD154A}" srcOrd="0" destOrd="0" presId="urn:microsoft.com/office/officeart/2009/3/layout/StepUpProcess"/>
    <dgm:cxn modelId="{331C4103-7AB4-480C-990F-677939B4F0E8}" type="presParOf" srcId="{D5D80BF6-E261-4AC1-8115-34BAD9E2E39E}" destId="{2588E9E4-F9B1-405E-9EB0-8962B99C1951}" srcOrd="1" destOrd="0" presId="urn:microsoft.com/office/officeart/2009/3/layout/StepUpProcess"/>
    <dgm:cxn modelId="{A18E2760-1E57-462B-9302-912F1C62B2C0}" type="presParOf" srcId="{D5D80BF6-E261-4AC1-8115-34BAD9E2E39E}" destId="{EF030D0E-03F4-495D-AE89-734BC3D0B4FD}" srcOrd="2" destOrd="0" presId="urn:microsoft.com/office/officeart/2009/3/layout/StepUpProcess"/>
    <dgm:cxn modelId="{C602AFF3-D511-41D9-9A03-EFDC84A53CFE}" type="presParOf" srcId="{5EB5C8DA-62A7-47F5-BDE8-67FF3B433C5E}" destId="{2CE02864-12D6-42DD-A699-D9C56B81E531}" srcOrd="1" destOrd="0" presId="urn:microsoft.com/office/officeart/2009/3/layout/StepUpProcess"/>
    <dgm:cxn modelId="{86998122-F2A7-49B5-B19E-02513109520A}" type="presParOf" srcId="{2CE02864-12D6-42DD-A699-D9C56B81E531}" destId="{07DFF106-CF8A-4675-B831-D1ED16346546}" srcOrd="0" destOrd="0" presId="urn:microsoft.com/office/officeart/2009/3/layout/StepUpProcess"/>
    <dgm:cxn modelId="{9C681E57-DB32-4B41-8940-02E5CC5C81A3}" type="presParOf" srcId="{5EB5C8DA-62A7-47F5-BDE8-67FF3B433C5E}" destId="{FE4E7EDC-DFA3-4D4D-A148-1CFC3B1D929C}" srcOrd="2" destOrd="0" presId="urn:microsoft.com/office/officeart/2009/3/layout/StepUpProcess"/>
    <dgm:cxn modelId="{E382F249-BF17-4FA0-A3B8-0BF4E00E9A3D}" type="presParOf" srcId="{FE4E7EDC-DFA3-4D4D-A148-1CFC3B1D929C}" destId="{97AE65F2-A4DB-411F-A546-752305D80EFA}" srcOrd="0" destOrd="0" presId="urn:microsoft.com/office/officeart/2009/3/layout/StepUpProcess"/>
    <dgm:cxn modelId="{2E2114A9-5A22-41CC-8009-C8EB3F80AE5E}" type="presParOf" srcId="{FE4E7EDC-DFA3-4D4D-A148-1CFC3B1D929C}" destId="{E4AB03F3-DDD5-4408-A6DB-DD5F8310FFD7}" srcOrd="1" destOrd="0" presId="urn:microsoft.com/office/officeart/2009/3/layout/StepUpProcess"/>
    <dgm:cxn modelId="{28A203D1-1EF7-426F-A086-58AFCC6370D8}" type="presParOf" srcId="{FE4E7EDC-DFA3-4D4D-A148-1CFC3B1D929C}" destId="{72B8F7E2-CD07-4C9B-B7CF-03398D0FD9E9}" srcOrd="2" destOrd="0" presId="urn:microsoft.com/office/officeart/2009/3/layout/StepUpProcess"/>
    <dgm:cxn modelId="{12A88359-97FA-4546-BC2E-A6F68C009863}" type="presParOf" srcId="{5EB5C8DA-62A7-47F5-BDE8-67FF3B433C5E}" destId="{41E49056-6A31-43BC-9E26-7B3F2AFA3E28}" srcOrd="3" destOrd="0" presId="urn:microsoft.com/office/officeart/2009/3/layout/StepUpProcess"/>
    <dgm:cxn modelId="{CD5B3FBA-F9EA-44CA-AC61-E29617CB77CC}" type="presParOf" srcId="{41E49056-6A31-43BC-9E26-7B3F2AFA3E28}" destId="{2005531F-9197-4D2A-9499-15A880F72DC6}" srcOrd="0" destOrd="0" presId="urn:microsoft.com/office/officeart/2009/3/layout/StepUpProcess"/>
    <dgm:cxn modelId="{4CFA8C8D-CB39-4DFF-9494-E3D10FF50AA0}" type="presParOf" srcId="{5EB5C8DA-62A7-47F5-BDE8-67FF3B433C5E}" destId="{CBE6E743-B72F-40A0-8F5E-DD4A177B024C}" srcOrd="4" destOrd="0" presId="urn:microsoft.com/office/officeart/2009/3/layout/StepUpProcess"/>
    <dgm:cxn modelId="{8654CAE1-8A90-4CB8-9965-44381D714D8B}" type="presParOf" srcId="{CBE6E743-B72F-40A0-8F5E-DD4A177B024C}" destId="{9AEE8E06-CDEE-4A60-8195-A9264A1F3F74}" srcOrd="0" destOrd="0" presId="urn:microsoft.com/office/officeart/2009/3/layout/StepUpProcess"/>
    <dgm:cxn modelId="{4C0BEF4E-8B0C-44E9-A26F-C3D7BE322007}" type="presParOf" srcId="{CBE6E743-B72F-40A0-8F5E-DD4A177B024C}" destId="{B17B42A4-0393-4FF0-A266-C6FD94238A8A}" srcOrd="1" destOrd="0" presId="urn:microsoft.com/office/officeart/2009/3/layout/StepUpProcess"/>
    <dgm:cxn modelId="{D529A718-D6D2-4BA7-A312-1E76A9A02BA9}" type="presParOf" srcId="{CBE6E743-B72F-40A0-8F5E-DD4A177B024C}" destId="{89AFCA40-B589-4413-B704-68F9F0F1A4ED}" srcOrd="2" destOrd="0" presId="urn:microsoft.com/office/officeart/2009/3/layout/StepUpProcess"/>
    <dgm:cxn modelId="{C4074CA0-72F6-43EA-AF5B-36EF852D99E4}" type="presParOf" srcId="{5EB5C8DA-62A7-47F5-BDE8-67FF3B433C5E}" destId="{F6E09371-EA29-48D1-8EF0-9723B0493F63}" srcOrd="5" destOrd="0" presId="urn:microsoft.com/office/officeart/2009/3/layout/StepUpProcess"/>
    <dgm:cxn modelId="{50268DDE-F464-4587-BB9D-ADC4ABD18348}" type="presParOf" srcId="{F6E09371-EA29-48D1-8EF0-9723B0493F63}" destId="{95DDB958-CC61-4C4F-814C-7FE2CEBA5B2E}" srcOrd="0" destOrd="0" presId="urn:microsoft.com/office/officeart/2009/3/layout/StepUpProcess"/>
    <dgm:cxn modelId="{584F13F8-2AF7-4DA6-B9EF-120986A75566}" type="presParOf" srcId="{5EB5C8DA-62A7-47F5-BDE8-67FF3B433C5E}" destId="{9931EF72-8309-4A73-AB3E-1BC1E235F078}" srcOrd="6" destOrd="0" presId="urn:microsoft.com/office/officeart/2009/3/layout/StepUpProcess"/>
    <dgm:cxn modelId="{8E1C6033-1BA3-422A-97E1-508E180A5670}" type="presParOf" srcId="{9931EF72-8309-4A73-AB3E-1BC1E235F078}" destId="{1A39EC58-A578-456F-B5D0-2B30AC76A855}" srcOrd="0" destOrd="0" presId="urn:microsoft.com/office/officeart/2009/3/layout/StepUpProcess"/>
    <dgm:cxn modelId="{052A262F-88A6-4138-9B71-85E4EDB04664}" type="presParOf" srcId="{9931EF72-8309-4A73-AB3E-1BC1E235F078}" destId="{9B58F5E1-1491-4D35-9263-A24D9ABFB28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DE2DA-C9B4-4B5C-8A90-8CC8456595FF}"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fi-FI"/>
        </a:p>
      </dgm:t>
    </dgm:pt>
    <dgm:pt modelId="{DEDF756D-9568-4EB9-9E13-3C759020373A}">
      <dgm:prSet phldrT="[Text]" custT="1"/>
      <dgm:spPr/>
      <dgm:t>
        <a:bodyPr/>
        <a:lstStyle/>
        <a:p>
          <a:r>
            <a:rPr lang="fi-FI" sz="2400" dirty="0"/>
            <a:t>1. vuosi</a:t>
          </a:r>
        </a:p>
      </dgm:t>
    </dgm:pt>
    <dgm:pt modelId="{FA358AA9-D51F-4CCF-87BD-3EAF088BE34A}" type="parTrans" cxnId="{FE9929FF-5079-415F-A628-029206A2D63E}">
      <dgm:prSet/>
      <dgm:spPr/>
      <dgm:t>
        <a:bodyPr/>
        <a:lstStyle/>
        <a:p>
          <a:endParaRPr lang="fi-FI" sz="2800"/>
        </a:p>
      </dgm:t>
    </dgm:pt>
    <dgm:pt modelId="{27EE6E6D-0C6A-47E0-B2E2-B186A9B53C8B}" type="sibTrans" cxnId="{FE9929FF-5079-415F-A628-029206A2D63E}">
      <dgm:prSet/>
      <dgm:spPr/>
      <dgm:t>
        <a:bodyPr/>
        <a:lstStyle/>
        <a:p>
          <a:endParaRPr lang="fi-FI" sz="2800"/>
        </a:p>
      </dgm:t>
    </dgm:pt>
    <dgm:pt modelId="{195D0D3C-F19E-4B05-96F1-1A5F26AE71E7}">
      <dgm:prSet phldrT="[Text]" custT="1"/>
      <dgm:spPr/>
      <dgm:t>
        <a:bodyPr/>
        <a:lstStyle/>
        <a:p>
          <a:r>
            <a:rPr lang="fi-FI" sz="2400" dirty="0"/>
            <a:t>2. vuosi</a:t>
          </a:r>
        </a:p>
      </dgm:t>
    </dgm:pt>
    <dgm:pt modelId="{9278339B-6747-4488-8000-D8F72F6F2E77}" type="parTrans" cxnId="{89A7AE76-274E-436B-9BCF-3367BEAB89CC}">
      <dgm:prSet/>
      <dgm:spPr/>
      <dgm:t>
        <a:bodyPr/>
        <a:lstStyle/>
        <a:p>
          <a:endParaRPr lang="fi-FI" sz="2800"/>
        </a:p>
      </dgm:t>
    </dgm:pt>
    <dgm:pt modelId="{C7BEA2CB-A8D7-4EDB-9CF2-CA01C5541600}" type="sibTrans" cxnId="{89A7AE76-274E-436B-9BCF-3367BEAB89CC}">
      <dgm:prSet/>
      <dgm:spPr/>
      <dgm:t>
        <a:bodyPr/>
        <a:lstStyle/>
        <a:p>
          <a:endParaRPr lang="fi-FI" sz="2800"/>
        </a:p>
      </dgm:t>
    </dgm:pt>
    <dgm:pt modelId="{A4EC557B-21BE-4ECB-9E87-E78DB1DC2F6E}">
      <dgm:prSet phldrT="[Text]" custT="1"/>
      <dgm:spPr/>
      <dgm:t>
        <a:bodyPr/>
        <a:lstStyle/>
        <a:p>
          <a:r>
            <a:rPr lang="fi-FI" sz="2400" dirty="0"/>
            <a:t>3. vuosi</a:t>
          </a:r>
        </a:p>
      </dgm:t>
    </dgm:pt>
    <dgm:pt modelId="{72D854D9-AF1A-47E4-9CA6-823B2FBD544A}" type="parTrans" cxnId="{20D2D581-EEFC-4C18-9CC3-66E8653EE406}">
      <dgm:prSet/>
      <dgm:spPr/>
      <dgm:t>
        <a:bodyPr/>
        <a:lstStyle/>
        <a:p>
          <a:endParaRPr lang="fi-FI" sz="2800"/>
        </a:p>
      </dgm:t>
    </dgm:pt>
    <dgm:pt modelId="{AA3E2CC6-9711-4A93-B79A-EECD9910F64E}" type="sibTrans" cxnId="{20D2D581-EEFC-4C18-9CC3-66E8653EE406}">
      <dgm:prSet/>
      <dgm:spPr/>
      <dgm:t>
        <a:bodyPr/>
        <a:lstStyle/>
        <a:p>
          <a:endParaRPr lang="fi-FI" sz="2800"/>
        </a:p>
      </dgm:t>
    </dgm:pt>
    <dgm:pt modelId="{019C325C-F7DB-4655-BB86-CA33E1DD3F41}">
      <dgm:prSet phldrT="[Text]" custT="1"/>
      <dgm:spPr/>
      <dgm:t>
        <a:bodyPr/>
        <a:lstStyle/>
        <a:p>
          <a:r>
            <a:rPr lang="fi-FI" sz="2400" dirty="0"/>
            <a:t>4. vuosi</a:t>
          </a:r>
        </a:p>
      </dgm:t>
    </dgm:pt>
    <dgm:pt modelId="{63479FC4-A800-45C1-A534-1C55E3D9F9A9}" type="parTrans" cxnId="{4A96F144-673E-44B9-8855-4057663E698E}">
      <dgm:prSet/>
      <dgm:spPr/>
      <dgm:t>
        <a:bodyPr/>
        <a:lstStyle/>
        <a:p>
          <a:endParaRPr lang="fi-FI" sz="2800"/>
        </a:p>
      </dgm:t>
    </dgm:pt>
    <dgm:pt modelId="{A087D954-355F-4CB7-B230-2844E98E3C7A}" type="sibTrans" cxnId="{4A96F144-673E-44B9-8855-4057663E698E}">
      <dgm:prSet/>
      <dgm:spPr/>
      <dgm:t>
        <a:bodyPr/>
        <a:lstStyle/>
        <a:p>
          <a:endParaRPr lang="fi-FI" sz="2800"/>
        </a:p>
      </dgm:t>
    </dgm:pt>
    <dgm:pt modelId="{3AA0B188-5A61-4516-B1E7-4FD5831D1EF5}">
      <dgm:prSet phldr="0" custT="1"/>
      <dgm:spPr/>
      <dgm:t>
        <a:bodyPr/>
        <a:lstStyle/>
        <a:p>
          <a:endParaRPr lang="fi-FI" sz="1800">
            <a:latin typeface="Arial Rounded MT Bold"/>
          </a:endParaRPr>
        </a:p>
      </dgm:t>
    </dgm:pt>
    <dgm:pt modelId="{529E29E1-4E5C-49CE-AE14-A3959DF67D03}" type="parTrans" cxnId="{A2DC24E3-B371-439A-A0A4-FFC143CFFC3B}">
      <dgm:prSet/>
      <dgm:spPr/>
      <dgm:t>
        <a:bodyPr/>
        <a:lstStyle/>
        <a:p>
          <a:endParaRPr lang="fi-FI" sz="2800"/>
        </a:p>
      </dgm:t>
    </dgm:pt>
    <dgm:pt modelId="{42C3ADA2-B17A-4223-BB01-27D5FD0FF58B}" type="sibTrans" cxnId="{A2DC24E3-B371-439A-A0A4-FFC143CFFC3B}">
      <dgm:prSet/>
      <dgm:spPr/>
      <dgm:t>
        <a:bodyPr/>
        <a:lstStyle/>
        <a:p>
          <a:endParaRPr lang="fi-FI" sz="2800"/>
        </a:p>
      </dgm:t>
    </dgm:pt>
    <dgm:pt modelId="{71734B1B-CCF4-4A05-912F-0703667F4975}">
      <dgm:prSet phldr="0" custT="1"/>
      <dgm:spPr/>
      <dgm:t>
        <a:bodyPr/>
        <a:lstStyle/>
        <a:p>
          <a:pPr rtl="0"/>
          <a:r>
            <a:rPr lang="fi-FI" sz="1800" dirty="0">
              <a:latin typeface="Arial Rounded MT Bold"/>
            </a:rPr>
            <a:t>Diilityyppinen DBE</a:t>
          </a:r>
        </a:p>
      </dgm:t>
    </dgm:pt>
    <dgm:pt modelId="{626A0DB3-695E-4E17-A0A2-50585F31FE81}" type="parTrans" cxnId="{71D28BD8-BCD8-487E-A709-C66D3AEA1A6B}">
      <dgm:prSet/>
      <dgm:spPr/>
      <dgm:t>
        <a:bodyPr/>
        <a:lstStyle/>
        <a:p>
          <a:endParaRPr lang="fi-FI" sz="2800"/>
        </a:p>
      </dgm:t>
    </dgm:pt>
    <dgm:pt modelId="{1F525751-90D7-4EAC-BBA3-03FC88285D25}" type="sibTrans" cxnId="{71D28BD8-BCD8-487E-A709-C66D3AEA1A6B}">
      <dgm:prSet/>
      <dgm:spPr/>
      <dgm:t>
        <a:bodyPr/>
        <a:lstStyle/>
        <a:p>
          <a:endParaRPr lang="fi-FI" sz="2800"/>
        </a:p>
      </dgm:t>
    </dgm:pt>
    <dgm:pt modelId="{55D35E75-4B61-41C5-904C-5B7DE8549083}">
      <dgm:prSet phldr="0" custT="1"/>
      <dgm:spPr/>
      <dgm:t>
        <a:bodyPr/>
        <a:lstStyle/>
        <a:p>
          <a:pPr rtl="0"/>
          <a:r>
            <a:rPr lang="fi-FI" sz="1800" dirty="0">
              <a:latin typeface="Arial Rounded MT Bold"/>
            </a:rPr>
            <a:t>Orientaatioviikon monialainen DBE-dippi 1-2 päivää</a:t>
          </a:r>
        </a:p>
      </dgm:t>
    </dgm:pt>
    <dgm:pt modelId="{154F14C6-E0F5-4508-96B6-44D155A24FCE}" type="parTrans" cxnId="{412FD99C-0F79-45B0-8972-0ECE2A036404}">
      <dgm:prSet/>
      <dgm:spPr/>
      <dgm:t>
        <a:bodyPr/>
        <a:lstStyle/>
        <a:p>
          <a:endParaRPr lang="fi-FI" sz="2800"/>
        </a:p>
      </dgm:t>
    </dgm:pt>
    <dgm:pt modelId="{60014739-B586-488B-B771-188A46AACEB5}" type="sibTrans" cxnId="{412FD99C-0F79-45B0-8972-0ECE2A036404}">
      <dgm:prSet/>
      <dgm:spPr/>
      <dgm:t>
        <a:bodyPr/>
        <a:lstStyle/>
        <a:p>
          <a:endParaRPr lang="fi-FI" sz="2800"/>
        </a:p>
      </dgm:t>
    </dgm:pt>
    <dgm:pt modelId="{15F1F1B1-B5E0-4A17-9F9E-2991976086C2}">
      <dgm:prSet phldr="0" custT="1"/>
      <dgm:spPr/>
      <dgm:t>
        <a:bodyPr/>
        <a:lstStyle/>
        <a:p>
          <a:pPr rtl="0"/>
          <a:r>
            <a:rPr lang="fi-FI" sz="1800" dirty="0">
              <a:latin typeface="Arial Rounded MT Bold"/>
            </a:rPr>
            <a:t>Yksialainen tai monialainen DBE-projekti 8 vko moduuli</a:t>
          </a:r>
        </a:p>
      </dgm:t>
    </dgm:pt>
    <dgm:pt modelId="{9200961A-EBB4-4A85-9D80-1D9690E4A56F}" type="parTrans" cxnId="{03BC26DA-FDE7-4E38-8F54-099FCDFE2F02}">
      <dgm:prSet/>
      <dgm:spPr/>
      <dgm:t>
        <a:bodyPr/>
        <a:lstStyle/>
        <a:p>
          <a:endParaRPr lang="fi-FI" sz="2800"/>
        </a:p>
      </dgm:t>
    </dgm:pt>
    <dgm:pt modelId="{50AFA2BE-4217-4B23-8590-DD20CD51292D}" type="sibTrans" cxnId="{03BC26DA-FDE7-4E38-8F54-099FCDFE2F02}">
      <dgm:prSet/>
      <dgm:spPr/>
      <dgm:t>
        <a:bodyPr/>
        <a:lstStyle/>
        <a:p>
          <a:endParaRPr lang="fi-FI" sz="2800"/>
        </a:p>
      </dgm:t>
    </dgm:pt>
    <dgm:pt modelId="{6659F293-16C6-4AD3-ACC2-0C013F705170}">
      <dgm:prSet phldr="0" custT="1"/>
      <dgm:spPr/>
      <dgm:t>
        <a:bodyPr/>
        <a:lstStyle/>
        <a:p>
          <a:r>
            <a:rPr lang="fi-FI" sz="1800" dirty="0">
              <a:latin typeface="Arial Rounded MT Bold"/>
            </a:rPr>
            <a:t>Tuotekehitysprojekti </a:t>
          </a:r>
          <a:r>
            <a:rPr lang="fi-FI" sz="1800" dirty="0" err="1">
              <a:latin typeface="Arial Rounded MT Bold"/>
            </a:rPr>
            <a:t>PdP</a:t>
          </a:r>
          <a:endParaRPr lang="fi-FI" sz="1800" dirty="0">
            <a:latin typeface="Arial Rounded MT Bold"/>
          </a:endParaRPr>
        </a:p>
      </dgm:t>
    </dgm:pt>
    <dgm:pt modelId="{76A5BCC5-71CC-4086-8025-6A97FC97A4D6}" type="parTrans" cxnId="{DFBD457E-4581-4416-99FE-DF72059F6644}">
      <dgm:prSet/>
      <dgm:spPr/>
      <dgm:t>
        <a:bodyPr/>
        <a:lstStyle/>
        <a:p>
          <a:endParaRPr lang="fi-FI" sz="2800"/>
        </a:p>
      </dgm:t>
    </dgm:pt>
    <dgm:pt modelId="{849D7F03-0A0F-4393-8BEC-A2F88B0C85D1}" type="sibTrans" cxnId="{DFBD457E-4581-4416-99FE-DF72059F6644}">
      <dgm:prSet/>
      <dgm:spPr/>
      <dgm:t>
        <a:bodyPr/>
        <a:lstStyle/>
        <a:p>
          <a:endParaRPr lang="fi-FI" sz="2800"/>
        </a:p>
      </dgm:t>
    </dgm:pt>
    <dgm:pt modelId="{A5DCEEE9-3F90-4DCD-87AC-4C1161294B5B}">
      <dgm:prSet phldr="0" custT="1"/>
      <dgm:spPr/>
      <dgm:t>
        <a:bodyPr/>
        <a:lstStyle/>
        <a:p>
          <a:pPr rtl="0"/>
          <a:r>
            <a:rPr lang="fi-FI" sz="1800" dirty="0">
              <a:latin typeface="Arial Rounded MT Bold"/>
            </a:rPr>
            <a:t>Monialainen DBE-projekti 8 vko moduuli Monialainen tuotekehitysprojekti</a:t>
          </a:r>
        </a:p>
      </dgm:t>
    </dgm:pt>
    <dgm:pt modelId="{61AE463F-C44F-4901-BE37-7AED824B9AC9}" type="parTrans" cxnId="{3E738986-EF20-4D0A-AC73-8484032E2307}">
      <dgm:prSet/>
      <dgm:spPr/>
      <dgm:t>
        <a:bodyPr/>
        <a:lstStyle/>
        <a:p>
          <a:endParaRPr lang="fi-FI" sz="2800"/>
        </a:p>
      </dgm:t>
    </dgm:pt>
    <dgm:pt modelId="{C99364CC-2E58-471C-9BEA-31567F340CC2}" type="sibTrans" cxnId="{3E738986-EF20-4D0A-AC73-8484032E2307}">
      <dgm:prSet/>
      <dgm:spPr/>
      <dgm:t>
        <a:bodyPr/>
        <a:lstStyle/>
        <a:p>
          <a:endParaRPr lang="fi-FI" sz="2800"/>
        </a:p>
      </dgm:t>
    </dgm:pt>
    <dgm:pt modelId="{4365F5C4-F4D7-4A40-B579-2C66342E72AD}">
      <dgm:prSet phldr="0" custT="1"/>
      <dgm:spPr/>
      <dgm:t>
        <a:bodyPr/>
        <a:lstStyle/>
        <a:p>
          <a:endParaRPr lang="fi-FI" sz="1800">
            <a:latin typeface="Arial Rounded MT Bold"/>
          </a:endParaRPr>
        </a:p>
      </dgm:t>
    </dgm:pt>
    <dgm:pt modelId="{50A1861E-74E9-4838-B61D-C965FAC3AAC6}" type="parTrans" cxnId="{8AE14130-070E-403C-BBB3-0EEF6C9999D8}">
      <dgm:prSet/>
      <dgm:spPr/>
      <dgm:t>
        <a:bodyPr/>
        <a:lstStyle/>
        <a:p>
          <a:endParaRPr lang="fi-FI" sz="2800"/>
        </a:p>
      </dgm:t>
    </dgm:pt>
    <dgm:pt modelId="{BE94E4A0-D6C1-48B5-851C-DEA1B0819D11}" type="sibTrans" cxnId="{8AE14130-070E-403C-BBB3-0EEF6C9999D8}">
      <dgm:prSet/>
      <dgm:spPr/>
      <dgm:t>
        <a:bodyPr/>
        <a:lstStyle/>
        <a:p>
          <a:endParaRPr lang="fi-FI" sz="2800"/>
        </a:p>
      </dgm:t>
    </dgm:pt>
    <dgm:pt modelId="{748DA7AD-087A-489D-A5C8-398D72402B57}">
      <dgm:prSet phldr="0" custT="1"/>
      <dgm:spPr/>
      <dgm:t>
        <a:bodyPr/>
        <a:lstStyle/>
        <a:p>
          <a:pPr rtl="0"/>
          <a:r>
            <a:rPr lang="fi-FI" sz="1800" dirty="0">
              <a:latin typeface="Arial Rounded MT Bold"/>
            </a:rPr>
            <a:t>Monialaisen opinnäytetyön mahdollisuus</a:t>
          </a:r>
        </a:p>
      </dgm:t>
    </dgm:pt>
    <dgm:pt modelId="{D45F0CE3-DFA5-4CF1-9EDB-BCE8AE7376AA}" type="parTrans" cxnId="{3678889B-6F32-420B-8642-E5F7898CEB71}">
      <dgm:prSet/>
      <dgm:spPr/>
      <dgm:t>
        <a:bodyPr/>
        <a:lstStyle/>
        <a:p>
          <a:endParaRPr lang="fi-FI" sz="2800"/>
        </a:p>
      </dgm:t>
    </dgm:pt>
    <dgm:pt modelId="{4854140D-35F6-4BA7-8F66-5C94724A6BD6}" type="sibTrans" cxnId="{3678889B-6F32-420B-8642-E5F7898CEB71}">
      <dgm:prSet/>
      <dgm:spPr/>
      <dgm:t>
        <a:bodyPr/>
        <a:lstStyle/>
        <a:p>
          <a:endParaRPr lang="fi-FI" sz="2800"/>
        </a:p>
      </dgm:t>
    </dgm:pt>
    <dgm:pt modelId="{25B1A5E0-B9CD-481D-B714-C45B3B24ABF8}">
      <dgm:prSet phldr="0" custT="1"/>
      <dgm:spPr/>
      <dgm:t>
        <a:bodyPr/>
        <a:lstStyle/>
        <a:p>
          <a:pPr rtl="0"/>
          <a:r>
            <a:rPr lang="fi-FI" sz="1800" dirty="0">
              <a:latin typeface="Arial Rounded MT Bold"/>
            </a:rPr>
            <a:t>Vaativa innovaatioprojekti osana TKI-hanketta</a:t>
          </a:r>
        </a:p>
      </dgm:t>
    </dgm:pt>
    <dgm:pt modelId="{18E079A9-31DD-4B9A-82E3-AE4AE6DBB98C}" type="parTrans" cxnId="{DC32EE9F-F1AE-40D7-ABF4-7C6B0E27792F}">
      <dgm:prSet/>
      <dgm:spPr/>
      <dgm:t>
        <a:bodyPr/>
        <a:lstStyle/>
        <a:p>
          <a:endParaRPr lang="fi-FI" sz="2800"/>
        </a:p>
      </dgm:t>
    </dgm:pt>
    <dgm:pt modelId="{AE1E5765-75D7-4F3E-96D0-F61EBDFDCF57}" type="sibTrans" cxnId="{DC32EE9F-F1AE-40D7-ABF4-7C6B0E27792F}">
      <dgm:prSet/>
      <dgm:spPr/>
      <dgm:t>
        <a:bodyPr/>
        <a:lstStyle/>
        <a:p>
          <a:endParaRPr lang="fi-FI" sz="2800"/>
        </a:p>
      </dgm:t>
    </dgm:pt>
    <dgm:pt modelId="{F90A20EE-6BC5-4E4C-851E-9024798703AE}">
      <dgm:prSet phldr="0" custT="1"/>
      <dgm:spPr/>
      <dgm:t>
        <a:bodyPr/>
        <a:lstStyle/>
        <a:p>
          <a:pPr rtl="0"/>
          <a:endParaRPr lang="fi-FI" sz="1800">
            <a:latin typeface="Arial Rounded MT Bold"/>
          </a:endParaRPr>
        </a:p>
      </dgm:t>
    </dgm:pt>
    <dgm:pt modelId="{C45A598C-57B0-4948-BDE5-0EEF4967A3A7}" type="parTrans" cxnId="{F4BEBEF6-6A97-4AB4-AE3C-F144C6B20105}">
      <dgm:prSet/>
      <dgm:spPr/>
      <dgm:t>
        <a:bodyPr/>
        <a:lstStyle/>
        <a:p>
          <a:endParaRPr lang="fi-FI" sz="2800"/>
        </a:p>
      </dgm:t>
    </dgm:pt>
    <dgm:pt modelId="{6EE1A903-89DE-43E7-A3D7-6876A6354A5F}" type="sibTrans" cxnId="{F4BEBEF6-6A97-4AB4-AE3C-F144C6B20105}">
      <dgm:prSet/>
      <dgm:spPr/>
      <dgm:t>
        <a:bodyPr/>
        <a:lstStyle/>
        <a:p>
          <a:endParaRPr lang="fi-FI" sz="2800"/>
        </a:p>
      </dgm:t>
    </dgm:pt>
    <dgm:pt modelId="{8B8901DD-8CC2-427F-BE38-68BE1E8BD262}">
      <dgm:prSet phldr="0" custT="1"/>
      <dgm:spPr/>
      <dgm:t>
        <a:bodyPr/>
        <a:lstStyle/>
        <a:p>
          <a:r>
            <a:rPr lang="fi-FI" sz="1800" dirty="0">
              <a:latin typeface="Arial Rounded MT Bold"/>
            </a:rPr>
            <a:t>Monialainen palvelujen kehitysprojekti</a:t>
          </a:r>
        </a:p>
      </dgm:t>
    </dgm:pt>
    <dgm:pt modelId="{34FE8426-9E88-48A5-9259-C70AAB74ABE0}" type="parTrans" cxnId="{03518EDB-35E2-4839-A4D7-BB400BC2BBE5}">
      <dgm:prSet/>
      <dgm:spPr/>
      <dgm:t>
        <a:bodyPr/>
        <a:lstStyle/>
        <a:p>
          <a:endParaRPr lang="fi-FI" sz="2800"/>
        </a:p>
      </dgm:t>
    </dgm:pt>
    <dgm:pt modelId="{5F231A03-44D2-4DB6-846C-E73EE80839AD}" type="sibTrans" cxnId="{03518EDB-35E2-4839-A4D7-BB400BC2BBE5}">
      <dgm:prSet/>
      <dgm:spPr/>
      <dgm:t>
        <a:bodyPr/>
        <a:lstStyle/>
        <a:p>
          <a:endParaRPr lang="fi-FI" sz="2800"/>
        </a:p>
      </dgm:t>
    </dgm:pt>
    <dgm:pt modelId="{6004574E-CAE4-43BA-899F-638F3D5A25FA}">
      <dgm:prSet phldr="0" custT="1"/>
      <dgm:spPr/>
      <dgm:t>
        <a:bodyPr/>
        <a:lstStyle/>
        <a:p>
          <a:endParaRPr lang="fi-FI" sz="1800">
            <a:latin typeface="Arial Rounded MT Bold"/>
          </a:endParaRPr>
        </a:p>
      </dgm:t>
    </dgm:pt>
    <dgm:pt modelId="{013C1BDB-3719-4E1A-9D28-77FFD35CCBBC}" type="parTrans" cxnId="{B764460C-93DD-473C-A40C-3EAAEB68DE48}">
      <dgm:prSet/>
      <dgm:spPr/>
      <dgm:t>
        <a:bodyPr/>
        <a:lstStyle/>
        <a:p>
          <a:endParaRPr lang="fi-FI" sz="2800"/>
        </a:p>
      </dgm:t>
    </dgm:pt>
    <dgm:pt modelId="{030E28EC-0181-4E9C-9E23-DCC3CC89DFDC}" type="sibTrans" cxnId="{B764460C-93DD-473C-A40C-3EAAEB68DE48}">
      <dgm:prSet/>
      <dgm:spPr/>
      <dgm:t>
        <a:bodyPr/>
        <a:lstStyle/>
        <a:p>
          <a:endParaRPr lang="fi-FI" sz="2800"/>
        </a:p>
      </dgm:t>
    </dgm:pt>
    <dgm:pt modelId="{572785F6-81C4-45B8-8CF5-02C246CE19FB}">
      <dgm:prSet phldr="0" custT="1"/>
      <dgm:spPr/>
      <dgm:t>
        <a:bodyPr/>
        <a:lstStyle/>
        <a:p>
          <a:endParaRPr lang="fi-FI" sz="1800">
            <a:latin typeface="Arial Rounded MT Bold"/>
          </a:endParaRPr>
        </a:p>
      </dgm:t>
    </dgm:pt>
    <dgm:pt modelId="{383E4E5C-C4F9-4C11-8DEF-E4ED9B857228}" type="parTrans" cxnId="{28734736-1988-49D6-8305-ED15F5BEC817}">
      <dgm:prSet/>
      <dgm:spPr/>
      <dgm:t>
        <a:bodyPr/>
        <a:lstStyle/>
        <a:p>
          <a:endParaRPr lang="fi-FI" sz="2800"/>
        </a:p>
      </dgm:t>
    </dgm:pt>
    <dgm:pt modelId="{AA77EE1C-162A-4FD5-BA9F-2B9673186BC0}" type="sibTrans" cxnId="{28734736-1988-49D6-8305-ED15F5BEC817}">
      <dgm:prSet/>
      <dgm:spPr/>
      <dgm:t>
        <a:bodyPr/>
        <a:lstStyle/>
        <a:p>
          <a:endParaRPr lang="fi-FI" sz="2800"/>
        </a:p>
      </dgm:t>
    </dgm:pt>
    <dgm:pt modelId="{5EB5C8DA-62A7-47F5-BDE8-67FF3B433C5E}" type="pres">
      <dgm:prSet presAssocID="{DFBDE2DA-C9B4-4B5C-8A90-8CC8456595FF}" presName="rootnode" presStyleCnt="0">
        <dgm:presLayoutVars>
          <dgm:chMax/>
          <dgm:chPref/>
          <dgm:dir/>
          <dgm:animLvl val="lvl"/>
        </dgm:presLayoutVars>
      </dgm:prSet>
      <dgm:spPr/>
    </dgm:pt>
    <dgm:pt modelId="{D5D80BF6-E261-4AC1-8115-34BAD9E2E39E}" type="pres">
      <dgm:prSet presAssocID="{DEDF756D-9568-4EB9-9E13-3C759020373A}" presName="composite" presStyleCnt="0"/>
      <dgm:spPr/>
    </dgm:pt>
    <dgm:pt modelId="{7DD2F543-432D-49A1-A2E9-C2FD33CD154A}" type="pres">
      <dgm:prSet presAssocID="{DEDF756D-9568-4EB9-9E13-3C759020373A}" presName="LShape" presStyleLbl="alignNode1" presStyleIdx="0" presStyleCnt="7"/>
      <dgm:spPr/>
    </dgm:pt>
    <dgm:pt modelId="{2588E9E4-F9B1-405E-9EB0-8962B99C1951}" type="pres">
      <dgm:prSet presAssocID="{DEDF756D-9568-4EB9-9E13-3C759020373A}" presName="ParentText" presStyleLbl="revTx" presStyleIdx="0" presStyleCnt="4" custScaleX="117128">
        <dgm:presLayoutVars>
          <dgm:chMax val="0"/>
          <dgm:chPref val="0"/>
          <dgm:bulletEnabled val="1"/>
        </dgm:presLayoutVars>
      </dgm:prSet>
      <dgm:spPr/>
    </dgm:pt>
    <dgm:pt modelId="{EF030D0E-03F4-495D-AE89-734BC3D0B4FD}" type="pres">
      <dgm:prSet presAssocID="{DEDF756D-9568-4EB9-9E13-3C759020373A}" presName="Triangle" presStyleLbl="alignNode1" presStyleIdx="1" presStyleCnt="7"/>
      <dgm:spPr/>
    </dgm:pt>
    <dgm:pt modelId="{2CE02864-12D6-42DD-A699-D9C56B81E531}" type="pres">
      <dgm:prSet presAssocID="{27EE6E6D-0C6A-47E0-B2E2-B186A9B53C8B}" presName="sibTrans" presStyleCnt="0"/>
      <dgm:spPr/>
    </dgm:pt>
    <dgm:pt modelId="{07DFF106-CF8A-4675-B831-D1ED16346546}" type="pres">
      <dgm:prSet presAssocID="{27EE6E6D-0C6A-47E0-B2E2-B186A9B53C8B}" presName="space" presStyleCnt="0"/>
      <dgm:spPr/>
    </dgm:pt>
    <dgm:pt modelId="{FE4E7EDC-DFA3-4D4D-A148-1CFC3B1D929C}" type="pres">
      <dgm:prSet presAssocID="{195D0D3C-F19E-4B05-96F1-1A5F26AE71E7}" presName="composite" presStyleCnt="0"/>
      <dgm:spPr/>
    </dgm:pt>
    <dgm:pt modelId="{97AE65F2-A4DB-411F-A546-752305D80EFA}" type="pres">
      <dgm:prSet presAssocID="{195D0D3C-F19E-4B05-96F1-1A5F26AE71E7}" presName="LShape" presStyleLbl="alignNode1" presStyleIdx="2" presStyleCnt="7"/>
      <dgm:spPr/>
    </dgm:pt>
    <dgm:pt modelId="{E4AB03F3-DDD5-4408-A6DB-DD5F8310FFD7}" type="pres">
      <dgm:prSet presAssocID="{195D0D3C-F19E-4B05-96F1-1A5F26AE71E7}" presName="ParentText" presStyleLbl="revTx" presStyleIdx="1" presStyleCnt="4">
        <dgm:presLayoutVars>
          <dgm:chMax val="0"/>
          <dgm:chPref val="0"/>
          <dgm:bulletEnabled val="1"/>
        </dgm:presLayoutVars>
      </dgm:prSet>
      <dgm:spPr/>
    </dgm:pt>
    <dgm:pt modelId="{72B8F7E2-CD07-4C9B-B7CF-03398D0FD9E9}" type="pres">
      <dgm:prSet presAssocID="{195D0D3C-F19E-4B05-96F1-1A5F26AE71E7}" presName="Triangle" presStyleLbl="alignNode1" presStyleIdx="3" presStyleCnt="7"/>
      <dgm:spPr/>
    </dgm:pt>
    <dgm:pt modelId="{41E49056-6A31-43BC-9E26-7B3F2AFA3E28}" type="pres">
      <dgm:prSet presAssocID="{C7BEA2CB-A8D7-4EDB-9CF2-CA01C5541600}" presName="sibTrans" presStyleCnt="0"/>
      <dgm:spPr/>
    </dgm:pt>
    <dgm:pt modelId="{2005531F-9197-4D2A-9499-15A880F72DC6}" type="pres">
      <dgm:prSet presAssocID="{C7BEA2CB-A8D7-4EDB-9CF2-CA01C5541600}" presName="space" presStyleCnt="0"/>
      <dgm:spPr/>
    </dgm:pt>
    <dgm:pt modelId="{CBE6E743-B72F-40A0-8F5E-DD4A177B024C}" type="pres">
      <dgm:prSet presAssocID="{A4EC557B-21BE-4ECB-9E87-E78DB1DC2F6E}" presName="composite" presStyleCnt="0"/>
      <dgm:spPr/>
    </dgm:pt>
    <dgm:pt modelId="{9AEE8E06-CDEE-4A60-8195-A9264A1F3F74}" type="pres">
      <dgm:prSet presAssocID="{A4EC557B-21BE-4ECB-9E87-E78DB1DC2F6E}" presName="LShape" presStyleLbl="alignNode1" presStyleIdx="4" presStyleCnt="7"/>
      <dgm:spPr/>
    </dgm:pt>
    <dgm:pt modelId="{B17B42A4-0393-4FF0-A266-C6FD94238A8A}" type="pres">
      <dgm:prSet presAssocID="{A4EC557B-21BE-4ECB-9E87-E78DB1DC2F6E}" presName="ParentText" presStyleLbl="revTx" presStyleIdx="2" presStyleCnt="4" custScaleY="174546" custLinFactNeighborX="5809" custLinFactNeighborY="55598">
        <dgm:presLayoutVars>
          <dgm:chMax val="0"/>
          <dgm:chPref val="0"/>
          <dgm:bulletEnabled val="1"/>
        </dgm:presLayoutVars>
      </dgm:prSet>
      <dgm:spPr/>
    </dgm:pt>
    <dgm:pt modelId="{89AFCA40-B589-4413-B704-68F9F0F1A4ED}" type="pres">
      <dgm:prSet presAssocID="{A4EC557B-21BE-4ECB-9E87-E78DB1DC2F6E}" presName="Triangle" presStyleLbl="alignNode1" presStyleIdx="5" presStyleCnt="7"/>
      <dgm:spPr/>
    </dgm:pt>
    <dgm:pt modelId="{F6E09371-EA29-48D1-8EF0-9723B0493F63}" type="pres">
      <dgm:prSet presAssocID="{AA3E2CC6-9711-4A93-B79A-EECD9910F64E}" presName="sibTrans" presStyleCnt="0"/>
      <dgm:spPr/>
    </dgm:pt>
    <dgm:pt modelId="{95DDB958-CC61-4C4F-814C-7FE2CEBA5B2E}" type="pres">
      <dgm:prSet presAssocID="{AA3E2CC6-9711-4A93-B79A-EECD9910F64E}" presName="space" presStyleCnt="0"/>
      <dgm:spPr/>
    </dgm:pt>
    <dgm:pt modelId="{9931EF72-8309-4A73-AB3E-1BC1E235F078}" type="pres">
      <dgm:prSet presAssocID="{019C325C-F7DB-4655-BB86-CA33E1DD3F41}" presName="composite" presStyleCnt="0"/>
      <dgm:spPr/>
    </dgm:pt>
    <dgm:pt modelId="{1A39EC58-A578-456F-B5D0-2B30AC76A855}" type="pres">
      <dgm:prSet presAssocID="{019C325C-F7DB-4655-BB86-CA33E1DD3F41}" presName="LShape" presStyleLbl="alignNode1" presStyleIdx="6" presStyleCnt="7"/>
      <dgm:spPr/>
    </dgm:pt>
    <dgm:pt modelId="{9B58F5E1-1491-4D35-9263-A24D9ABFB286}" type="pres">
      <dgm:prSet presAssocID="{019C325C-F7DB-4655-BB86-CA33E1DD3F41}" presName="ParentText" presStyleLbl="revTx" presStyleIdx="3" presStyleCnt="4" custScaleX="96460" custLinFactNeighborX="28764" custLinFactNeighborY="966">
        <dgm:presLayoutVars>
          <dgm:chMax val="0"/>
          <dgm:chPref val="0"/>
          <dgm:bulletEnabled val="1"/>
        </dgm:presLayoutVars>
      </dgm:prSet>
      <dgm:spPr/>
    </dgm:pt>
  </dgm:ptLst>
  <dgm:cxnLst>
    <dgm:cxn modelId="{B764460C-93DD-473C-A40C-3EAAEB68DE48}" srcId="{A4EC557B-21BE-4ECB-9E87-E78DB1DC2F6E}" destId="{6004574E-CAE4-43BA-899F-638F3D5A25FA}" srcOrd="3" destOrd="0" parTransId="{013C1BDB-3719-4E1A-9D28-77FFD35CCBBC}" sibTransId="{030E28EC-0181-4E9C-9E23-DCC3CC89DFDC}"/>
    <dgm:cxn modelId="{22B60112-8502-4842-8DD3-72566307EE30}" type="presOf" srcId="{25B1A5E0-B9CD-481D-B714-C45B3B24ABF8}" destId="{9B58F5E1-1491-4D35-9263-A24D9ABFB286}" srcOrd="0" destOrd="2" presId="urn:microsoft.com/office/officeart/2009/3/layout/StepUpProcess"/>
    <dgm:cxn modelId="{1F2D2013-D6DF-4BBF-8C79-85B0CC91B9D3}" type="presOf" srcId="{748DA7AD-087A-489D-A5C8-398D72402B57}" destId="{9B58F5E1-1491-4D35-9263-A24D9ABFB286}" srcOrd="0" destOrd="1" presId="urn:microsoft.com/office/officeart/2009/3/layout/StepUpProcess"/>
    <dgm:cxn modelId="{8AE14130-070E-403C-BBB3-0EEF6C9999D8}" srcId="{019C325C-F7DB-4655-BB86-CA33E1DD3F41}" destId="{4365F5C4-F4D7-4A40-B579-2C66342E72AD}" srcOrd="3" destOrd="0" parTransId="{50A1861E-74E9-4838-B61D-C965FAC3AAC6}" sibTransId="{BE94E4A0-D6C1-48B5-851C-DEA1B0819D11}"/>
    <dgm:cxn modelId="{28734736-1988-49D6-8305-ED15F5BEC817}" srcId="{A4EC557B-21BE-4ECB-9E87-E78DB1DC2F6E}" destId="{572785F6-81C4-45B8-8CF5-02C246CE19FB}" srcOrd="2" destOrd="0" parTransId="{383E4E5C-C4F9-4C11-8DEF-E4ED9B857228}" sibTransId="{AA77EE1C-162A-4FD5-BA9F-2B9673186BC0}"/>
    <dgm:cxn modelId="{31034C3C-38C4-4B98-9C4F-8A40E9091C41}" type="presOf" srcId="{DFBDE2DA-C9B4-4B5C-8A90-8CC8456595FF}" destId="{5EB5C8DA-62A7-47F5-BDE8-67FF3B433C5E}" srcOrd="0" destOrd="0" presId="urn:microsoft.com/office/officeart/2009/3/layout/StepUpProcess"/>
    <dgm:cxn modelId="{38F76760-5139-4A6D-B141-EC20B21C07FE}" type="presOf" srcId="{F90A20EE-6BC5-4E4C-851E-9024798703AE}" destId="{9B58F5E1-1491-4D35-9263-A24D9ABFB286}" srcOrd="0" destOrd="3" presId="urn:microsoft.com/office/officeart/2009/3/layout/StepUpProcess"/>
    <dgm:cxn modelId="{4A96F144-673E-44B9-8855-4057663E698E}" srcId="{DFBDE2DA-C9B4-4B5C-8A90-8CC8456595FF}" destId="{019C325C-F7DB-4655-BB86-CA33E1DD3F41}" srcOrd="3" destOrd="0" parTransId="{63479FC4-A800-45C1-A534-1C55E3D9F9A9}" sibTransId="{A087D954-355F-4CB7-B230-2844E98E3C7A}"/>
    <dgm:cxn modelId="{E3A8BA49-7545-415A-A3DC-6A8038662E3B}" type="presOf" srcId="{55D35E75-4B61-41C5-904C-5B7DE8549083}" destId="{2588E9E4-F9B1-405E-9EB0-8962B99C1951}" srcOrd="0" destOrd="2" presId="urn:microsoft.com/office/officeart/2009/3/layout/StepUpProcess"/>
    <dgm:cxn modelId="{E5677A51-CC18-46FC-83FE-2EC731E810B0}" type="presOf" srcId="{15F1F1B1-B5E0-4A17-9F9E-2991976086C2}" destId="{E4AB03F3-DDD5-4408-A6DB-DD5F8310FFD7}" srcOrd="0" destOrd="1" presId="urn:microsoft.com/office/officeart/2009/3/layout/StepUpProcess"/>
    <dgm:cxn modelId="{89A7AE76-274E-436B-9BCF-3367BEAB89CC}" srcId="{DFBDE2DA-C9B4-4B5C-8A90-8CC8456595FF}" destId="{195D0D3C-F19E-4B05-96F1-1A5F26AE71E7}" srcOrd="1" destOrd="0" parTransId="{9278339B-6747-4488-8000-D8F72F6F2E77}" sibTransId="{C7BEA2CB-A8D7-4EDB-9CF2-CA01C5541600}"/>
    <dgm:cxn modelId="{1F423F78-7FE2-479D-BA74-74DD1633F8AA}" type="presOf" srcId="{6659F293-16C6-4AD3-ACC2-0C013F705170}" destId="{E4AB03F3-DDD5-4408-A6DB-DD5F8310FFD7}" srcOrd="0" destOrd="2" presId="urn:microsoft.com/office/officeart/2009/3/layout/StepUpProcess"/>
    <dgm:cxn modelId="{DFBD457E-4581-4416-99FE-DF72059F6644}" srcId="{195D0D3C-F19E-4B05-96F1-1A5F26AE71E7}" destId="{6659F293-16C6-4AD3-ACC2-0C013F705170}" srcOrd="1" destOrd="0" parTransId="{76A5BCC5-71CC-4086-8025-6A97FC97A4D6}" sibTransId="{849D7F03-0A0F-4393-8BEC-A2F88B0C85D1}"/>
    <dgm:cxn modelId="{20D2D581-EEFC-4C18-9CC3-66E8653EE406}" srcId="{DFBDE2DA-C9B4-4B5C-8A90-8CC8456595FF}" destId="{A4EC557B-21BE-4ECB-9E87-E78DB1DC2F6E}" srcOrd="2" destOrd="0" parTransId="{72D854D9-AF1A-47E4-9CA6-823B2FBD544A}" sibTransId="{AA3E2CC6-9711-4A93-B79A-EECD9910F64E}"/>
    <dgm:cxn modelId="{3E738986-EF20-4D0A-AC73-8484032E2307}" srcId="{A4EC557B-21BE-4ECB-9E87-E78DB1DC2F6E}" destId="{A5DCEEE9-3F90-4DCD-87AC-4C1161294B5B}" srcOrd="0" destOrd="0" parTransId="{61AE463F-C44F-4901-BE37-7AED824B9AC9}" sibTransId="{C99364CC-2E58-471C-9BEA-31567F340CC2}"/>
    <dgm:cxn modelId="{28D56D87-30A2-4E26-8AD8-E6618910B8FC}" type="presOf" srcId="{3AA0B188-5A61-4516-B1E7-4FD5831D1EF5}" destId="{2588E9E4-F9B1-405E-9EB0-8962B99C1951}" srcOrd="0" destOrd="3" presId="urn:microsoft.com/office/officeart/2009/3/layout/StepUpProcess"/>
    <dgm:cxn modelId="{8E503291-45A9-428F-AAB5-B6739ACED4FB}" type="presOf" srcId="{DEDF756D-9568-4EB9-9E13-3C759020373A}" destId="{2588E9E4-F9B1-405E-9EB0-8962B99C1951}" srcOrd="0" destOrd="0" presId="urn:microsoft.com/office/officeart/2009/3/layout/StepUpProcess"/>
    <dgm:cxn modelId="{89E15597-5731-42CA-ABA6-1DF148AADC20}" type="presOf" srcId="{8B8901DD-8CC2-427F-BE38-68BE1E8BD262}" destId="{B17B42A4-0393-4FF0-A266-C6FD94238A8A}" srcOrd="0" destOrd="2" presId="urn:microsoft.com/office/officeart/2009/3/layout/StepUpProcess"/>
    <dgm:cxn modelId="{3678889B-6F32-420B-8642-E5F7898CEB71}" srcId="{019C325C-F7DB-4655-BB86-CA33E1DD3F41}" destId="{748DA7AD-087A-489D-A5C8-398D72402B57}" srcOrd="0" destOrd="0" parTransId="{D45F0CE3-DFA5-4CF1-9EDB-BCE8AE7376AA}" sibTransId="{4854140D-35F6-4BA7-8F66-5C94724A6BD6}"/>
    <dgm:cxn modelId="{412FD99C-0F79-45B0-8972-0ECE2A036404}" srcId="{DEDF756D-9568-4EB9-9E13-3C759020373A}" destId="{55D35E75-4B61-41C5-904C-5B7DE8549083}" srcOrd="1" destOrd="0" parTransId="{154F14C6-E0F5-4508-96B6-44D155A24FCE}" sibTransId="{60014739-B586-488B-B771-188A46AACEB5}"/>
    <dgm:cxn modelId="{C248A59D-EA75-4F27-821D-6EABCC3A7C24}" type="presOf" srcId="{A4EC557B-21BE-4ECB-9E87-E78DB1DC2F6E}" destId="{B17B42A4-0393-4FF0-A266-C6FD94238A8A}" srcOrd="0" destOrd="0" presId="urn:microsoft.com/office/officeart/2009/3/layout/StepUpProcess"/>
    <dgm:cxn modelId="{DC32EE9F-F1AE-40D7-ABF4-7C6B0E27792F}" srcId="{019C325C-F7DB-4655-BB86-CA33E1DD3F41}" destId="{25B1A5E0-B9CD-481D-B714-C45B3B24ABF8}" srcOrd="1" destOrd="0" parTransId="{18E079A9-31DD-4B9A-82E3-AE4AE6DBB98C}" sibTransId="{AE1E5765-75D7-4F3E-96D0-F61EBDFDCF57}"/>
    <dgm:cxn modelId="{D4FB0FA7-BB04-4F88-9E3F-3CFA08BD5E74}" type="presOf" srcId="{6004574E-CAE4-43BA-899F-638F3D5A25FA}" destId="{B17B42A4-0393-4FF0-A266-C6FD94238A8A}" srcOrd="0" destOrd="4" presId="urn:microsoft.com/office/officeart/2009/3/layout/StepUpProcess"/>
    <dgm:cxn modelId="{4D5E92A7-8B2A-47FA-AB8B-4278FA8D1614}" type="presOf" srcId="{A5DCEEE9-3F90-4DCD-87AC-4C1161294B5B}" destId="{B17B42A4-0393-4FF0-A266-C6FD94238A8A}" srcOrd="0" destOrd="1" presId="urn:microsoft.com/office/officeart/2009/3/layout/StepUpProcess"/>
    <dgm:cxn modelId="{E445C1AD-F90A-42D7-9B73-0A60ECB14F36}" type="presOf" srcId="{71734B1B-CCF4-4A05-912F-0703667F4975}" destId="{2588E9E4-F9B1-405E-9EB0-8962B99C1951}" srcOrd="0" destOrd="1" presId="urn:microsoft.com/office/officeart/2009/3/layout/StepUpProcess"/>
    <dgm:cxn modelId="{4AC61AAF-5F35-44F5-AF96-E4799D711D8B}" type="presOf" srcId="{4365F5C4-F4D7-4A40-B579-2C66342E72AD}" destId="{9B58F5E1-1491-4D35-9263-A24D9ABFB286}" srcOrd="0" destOrd="4" presId="urn:microsoft.com/office/officeart/2009/3/layout/StepUpProcess"/>
    <dgm:cxn modelId="{BEF987C2-AFF3-41B6-A1EF-EA68E0E7DA05}" type="presOf" srcId="{572785F6-81C4-45B8-8CF5-02C246CE19FB}" destId="{B17B42A4-0393-4FF0-A266-C6FD94238A8A}" srcOrd="0" destOrd="3" presId="urn:microsoft.com/office/officeart/2009/3/layout/StepUpProcess"/>
    <dgm:cxn modelId="{D3745EC8-C2BB-4ED3-A0CC-48AD0986ED9F}" type="presOf" srcId="{195D0D3C-F19E-4B05-96F1-1A5F26AE71E7}" destId="{E4AB03F3-DDD5-4408-A6DB-DD5F8310FFD7}" srcOrd="0" destOrd="0" presId="urn:microsoft.com/office/officeart/2009/3/layout/StepUpProcess"/>
    <dgm:cxn modelId="{71D28BD8-BCD8-487E-A709-C66D3AEA1A6B}" srcId="{DEDF756D-9568-4EB9-9E13-3C759020373A}" destId="{71734B1B-CCF4-4A05-912F-0703667F4975}" srcOrd="0" destOrd="0" parTransId="{626A0DB3-695E-4E17-A0A2-50585F31FE81}" sibTransId="{1F525751-90D7-4EAC-BBA3-03FC88285D25}"/>
    <dgm:cxn modelId="{03BC26DA-FDE7-4E38-8F54-099FCDFE2F02}" srcId="{195D0D3C-F19E-4B05-96F1-1A5F26AE71E7}" destId="{15F1F1B1-B5E0-4A17-9F9E-2991976086C2}" srcOrd="0" destOrd="0" parTransId="{9200961A-EBB4-4A85-9D80-1D9690E4A56F}" sibTransId="{50AFA2BE-4217-4B23-8590-DD20CD51292D}"/>
    <dgm:cxn modelId="{03518EDB-35E2-4839-A4D7-BB400BC2BBE5}" srcId="{A4EC557B-21BE-4ECB-9E87-E78DB1DC2F6E}" destId="{8B8901DD-8CC2-427F-BE38-68BE1E8BD262}" srcOrd="1" destOrd="0" parTransId="{34FE8426-9E88-48A5-9259-C70AAB74ABE0}" sibTransId="{5F231A03-44D2-4DB6-846C-E73EE80839AD}"/>
    <dgm:cxn modelId="{A2DC24E3-B371-439A-A0A4-FFC143CFFC3B}" srcId="{DEDF756D-9568-4EB9-9E13-3C759020373A}" destId="{3AA0B188-5A61-4516-B1E7-4FD5831D1EF5}" srcOrd="2" destOrd="0" parTransId="{529E29E1-4E5C-49CE-AE14-A3959DF67D03}" sibTransId="{42C3ADA2-B17A-4223-BB01-27D5FD0FF58B}"/>
    <dgm:cxn modelId="{30A207F6-DC61-4EB0-9373-06C62732D5F8}" type="presOf" srcId="{019C325C-F7DB-4655-BB86-CA33E1DD3F41}" destId="{9B58F5E1-1491-4D35-9263-A24D9ABFB286}" srcOrd="0" destOrd="0" presId="urn:microsoft.com/office/officeart/2009/3/layout/StepUpProcess"/>
    <dgm:cxn modelId="{F4BEBEF6-6A97-4AB4-AE3C-F144C6B20105}" srcId="{019C325C-F7DB-4655-BB86-CA33E1DD3F41}" destId="{F90A20EE-6BC5-4E4C-851E-9024798703AE}" srcOrd="2" destOrd="0" parTransId="{C45A598C-57B0-4948-BDE5-0EEF4967A3A7}" sibTransId="{6EE1A903-89DE-43E7-A3D7-6876A6354A5F}"/>
    <dgm:cxn modelId="{FE9929FF-5079-415F-A628-029206A2D63E}" srcId="{DFBDE2DA-C9B4-4B5C-8A90-8CC8456595FF}" destId="{DEDF756D-9568-4EB9-9E13-3C759020373A}" srcOrd="0" destOrd="0" parTransId="{FA358AA9-D51F-4CCF-87BD-3EAF088BE34A}" sibTransId="{27EE6E6D-0C6A-47E0-B2E2-B186A9B53C8B}"/>
    <dgm:cxn modelId="{B232B68E-A055-4286-917E-BA115DA0B691}" type="presParOf" srcId="{5EB5C8DA-62A7-47F5-BDE8-67FF3B433C5E}" destId="{D5D80BF6-E261-4AC1-8115-34BAD9E2E39E}" srcOrd="0" destOrd="0" presId="urn:microsoft.com/office/officeart/2009/3/layout/StepUpProcess"/>
    <dgm:cxn modelId="{480FC4D6-BF24-4803-8C9E-6731B73A34A9}" type="presParOf" srcId="{D5D80BF6-E261-4AC1-8115-34BAD9E2E39E}" destId="{7DD2F543-432D-49A1-A2E9-C2FD33CD154A}" srcOrd="0" destOrd="0" presId="urn:microsoft.com/office/officeart/2009/3/layout/StepUpProcess"/>
    <dgm:cxn modelId="{D3779A03-4E55-4C9D-B571-11A28512174E}" type="presParOf" srcId="{D5D80BF6-E261-4AC1-8115-34BAD9E2E39E}" destId="{2588E9E4-F9B1-405E-9EB0-8962B99C1951}" srcOrd="1" destOrd="0" presId="urn:microsoft.com/office/officeart/2009/3/layout/StepUpProcess"/>
    <dgm:cxn modelId="{F613007A-A45A-4DE8-AB3F-75245FC57F77}" type="presParOf" srcId="{D5D80BF6-E261-4AC1-8115-34BAD9E2E39E}" destId="{EF030D0E-03F4-495D-AE89-734BC3D0B4FD}" srcOrd="2" destOrd="0" presId="urn:microsoft.com/office/officeart/2009/3/layout/StepUpProcess"/>
    <dgm:cxn modelId="{967F7D38-D985-4F59-AD45-BD01D4FEF9AC}" type="presParOf" srcId="{5EB5C8DA-62A7-47F5-BDE8-67FF3B433C5E}" destId="{2CE02864-12D6-42DD-A699-D9C56B81E531}" srcOrd="1" destOrd="0" presId="urn:microsoft.com/office/officeart/2009/3/layout/StepUpProcess"/>
    <dgm:cxn modelId="{A0579C76-E396-4D6F-B928-D48A73840E85}" type="presParOf" srcId="{2CE02864-12D6-42DD-A699-D9C56B81E531}" destId="{07DFF106-CF8A-4675-B831-D1ED16346546}" srcOrd="0" destOrd="0" presId="urn:microsoft.com/office/officeart/2009/3/layout/StepUpProcess"/>
    <dgm:cxn modelId="{24242597-B21B-4B1D-9A57-C3122CB5F847}" type="presParOf" srcId="{5EB5C8DA-62A7-47F5-BDE8-67FF3B433C5E}" destId="{FE4E7EDC-DFA3-4D4D-A148-1CFC3B1D929C}" srcOrd="2" destOrd="0" presId="urn:microsoft.com/office/officeart/2009/3/layout/StepUpProcess"/>
    <dgm:cxn modelId="{F8B79670-F235-4462-A0CA-C4B332FC4147}" type="presParOf" srcId="{FE4E7EDC-DFA3-4D4D-A148-1CFC3B1D929C}" destId="{97AE65F2-A4DB-411F-A546-752305D80EFA}" srcOrd="0" destOrd="0" presId="urn:microsoft.com/office/officeart/2009/3/layout/StepUpProcess"/>
    <dgm:cxn modelId="{C4B5D1B1-D092-416E-AA4F-3996BDF5AA9C}" type="presParOf" srcId="{FE4E7EDC-DFA3-4D4D-A148-1CFC3B1D929C}" destId="{E4AB03F3-DDD5-4408-A6DB-DD5F8310FFD7}" srcOrd="1" destOrd="0" presId="urn:microsoft.com/office/officeart/2009/3/layout/StepUpProcess"/>
    <dgm:cxn modelId="{48965A92-4F0C-4E88-A9CD-8EB26EB7712A}" type="presParOf" srcId="{FE4E7EDC-DFA3-4D4D-A148-1CFC3B1D929C}" destId="{72B8F7E2-CD07-4C9B-B7CF-03398D0FD9E9}" srcOrd="2" destOrd="0" presId="urn:microsoft.com/office/officeart/2009/3/layout/StepUpProcess"/>
    <dgm:cxn modelId="{628FAC58-F17E-4B67-AE14-E27AD560AF0D}" type="presParOf" srcId="{5EB5C8DA-62A7-47F5-BDE8-67FF3B433C5E}" destId="{41E49056-6A31-43BC-9E26-7B3F2AFA3E28}" srcOrd="3" destOrd="0" presId="urn:microsoft.com/office/officeart/2009/3/layout/StepUpProcess"/>
    <dgm:cxn modelId="{3AA4E703-7301-48E8-8E1F-A8FC3765899A}" type="presParOf" srcId="{41E49056-6A31-43BC-9E26-7B3F2AFA3E28}" destId="{2005531F-9197-4D2A-9499-15A880F72DC6}" srcOrd="0" destOrd="0" presId="urn:microsoft.com/office/officeart/2009/3/layout/StepUpProcess"/>
    <dgm:cxn modelId="{C4C4852B-FD00-41C9-9C2D-250E0DD25569}" type="presParOf" srcId="{5EB5C8DA-62A7-47F5-BDE8-67FF3B433C5E}" destId="{CBE6E743-B72F-40A0-8F5E-DD4A177B024C}" srcOrd="4" destOrd="0" presId="urn:microsoft.com/office/officeart/2009/3/layout/StepUpProcess"/>
    <dgm:cxn modelId="{517A3638-9586-45C5-B09E-BC7A9BC71834}" type="presParOf" srcId="{CBE6E743-B72F-40A0-8F5E-DD4A177B024C}" destId="{9AEE8E06-CDEE-4A60-8195-A9264A1F3F74}" srcOrd="0" destOrd="0" presId="urn:microsoft.com/office/officeart/2009/3/layout/StepUpProcess"/>
    <dgm:cxn modelId="{9153D048-AA1C-4865-8F85-DD477154A428}" type="presParOf" srcId="{CBE6E743-B72F-40A0-8F5E-DD4A177B024C}" destId="{B17B42A4-0393-4FF0-A266-C6FD94238A8A}" srcOrd="1" destOrd="0" presId="urn:microsoft.com/office/officeart/2009/3/layout/StepUpProcess"/>
    <dgm:cxn modelId="{19629F71-ADA8-492B-B869-CC3AAAAEA1E6}" type="presParOf" srcId="{CBE6E743-B72F-40A0-8F5E-DD4A177B024C}" destId="{89AFCA40-B589-4413-B704-68F9F0F1A4ED}" srcOrd="2" destOrd="0" presId="urn:microsoft.com/office/officeart/2009/3/layout/StepUpProcess"/>
    <dgm:cxn modelId="{74A1FD70-E80D-4886-A07C-1DF384083B27}" type="presParOf" srcId="{5EB5C8DA-62A7-47F5-BDE8-67FF3B433C5E}" destId="{F6E09371-EA29-48D1-8EF0-9723B0493F63}" srcOrd="5" destOrd="0" presId="urn:microsoft.com/office/officeart/2009/3/layout/StepUpProcess"/>
    <dgm:cxn modelId="{FCC322A7-6F66-44F5-A3D8-C131F38D377A}" type="presParOf" srcId="{F6E09371-EA29-48D1-8EF0-9723B0493F63}" destId="{95DDB958-CC61-4C4F-814C-7FE2CEBA5B2E}" srcOrd="0" destOrd="0" presId="urn:microsoft.com/office/officeart/2009/3/layout/StepUpProcess"/>
    <dgm:cxn modelId="{CEC3036B-F47D-4933-9EEE-D4C1B9A22EE1}" type="presParOf" srcId="{5EB5C8DA-62A7-47F5-BDE8-67FF3B433C5E}" destId="{9931EF72-8309-4A73-AB3E-1BC1E235F078}" srcOrd="6" destOrd="0" presId="urn:microsoft.com/office/officeart/2009/3/layout/StepUpProcess"/>
    <dgm:cxn modelId="{42E0D7AF-F2B7-4492-B814-18591B2AEFA8}" type="presParOf" srcId="{9931EF72-8309-4A73-AB3E-1BC1E235F078}" destId="{1A39EC58-A578-456F-B5D0-2B30AC76A855}" srcOrd="0" destOrd="0" presId="urn:microsoft.com/office/officeart/2009/3/layout/StepUpProcess"/>
    <dgm:cxn modelId="{2916E5A1-470A-4C2D-AA7C-62187B7275C9}" type="presParOf" srcId="{9931EF72-8309-4A73-AB3E-1BC1E235F078}" destId="{9B58F5E1-1491-4D35-9263-A24D9ABFB28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21FE6-9DA0-480E-BC60-D4524983A7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120B47-2D31-4AA5-B69D-866342E286E2}">
      <dgm:prSet/>
      <dgm:spPr/>
      <dgm:t>
        <a:bodyPr/>
        <a:lstStyle/>
        <a:p>
          <a:pPr>
            <a:lnSpc>
              <a:spcPct val="100000"/>
            </a:lnSpc>
          </a:pPr>
          <a:r>
            <a:rPr lang="fi-FI"/>
            <a:t>Opiskelijan aktiivinen rooli oppijana -&gt; Mitä opiskelija </a:t>
          </a:r>
          <a:r>
            <a:rPr lang="fi-FI" b="1"/>
            <a:t>tekee</a:t>
          </a:r>
          <a:r>
            <a:rPr lang="fi-FI"/>
            <a:t>?</a:t>
          </a:r>
          <a:endParaRPr lang="en-US"/>
        </a:p>
      </dgm:t>
    </dgm:pt>
    <dgm:pt modelId="{18A23D32-9F44-4CD6-BD78-469608F9B9E3}" type="parTrans" cxnId="{942DC32E-F05C-42A2-9051-00D3A83E5FBD}">
      <dgm:prSet/>
      <dgm:spPr/>
      <dgm:t>
        <a:bodyPr/>
        <a:lstStyle/>
        <a:p>
          <a:endParaRPr lang="en-US"/>
        </a:p>
      </dgm:t>
    </dgm:pt>
    <dgm:pt modelId="{5F95BF6D-6183-43F3-9F93-367D5AD2BAA0}" type="sibTrans" cxnId="{942DC32E-F05C-42A2-9051-00D3A83E5FBD}">
      <dgm:prSet/>
      <dgm:spPr/>
      <dgm:t>
        <a:bodyPr/>
        <a:lstStyle/>
        <a:p>
          <a:endParaRPr lang="en-US"/>
        </a:p>
      </dgm:t>
    </dgm:pt>
    <dgm:pt modelId="{B711366A-1590-40D3-873E-71FBC416AF34}">
      <dgm:prSet/>
      <dgm:spPr/>
      <dgm:t>
        <a:bodyPr/>
        <a:lstStyle/>
        <a:p>
          <a:pPr>
            <a:lnSpc>
              <a:spcPct val="100000"/>
            </a:lnSpc>
          </a:pPr>
          <a:r>
            <a:rPr lang="fi-FI">
              <a:latin typeface="Arial Rounded MT Bold"/>
            </a:rPr>
            <a:t>Arvioinnilla</a:t>
          </a:r>
          <a:r>
            <a:rPr lang="fi-FI"/>
            <a:t> keskeinen rooli</a:t>
          </a:r>
          <a:r>
            <a:rPr lang="fi-FI">
              <a:latin typeface="Tahoma"/>
            </a:rPr>
            <a:t> oppimisessa</a:t>
          </a:r>
          <a:r>
            <a:rPr lang="fi-FI"/>
            <a:t>: </a:t>
          </a:r>
          <a:r>
            <a:rPr lang="fi-FI" b="1">
              <a:latin typeface="Tahoma"/>
            </a:rPr>
            <a:t>arviointi</a:t>
          </a:r>
          <a:r>
            <a:rPr lang="fi-FI" b="1"/>
            <a:t> ohjaa</a:t>
          </a:r>
          <a:r>
            <a:rPr lang="fi-FI" b="1">
              <a:latin typeface="Arial Rounded MT Bold"/>
            </a:rPr>
            <a:t> opiskelijan</a:t>
          </a:r>
          <a:r>
            <a:rPr lang="fi-FI"/>
            <a:t> tekemistä, oppimista ja osaamisen kehittymistä</a:t>
          </a:r>
          <a:endParaRPr lang="en-US"/>
        </a:p>
      </dgm:t>
    </dgm:pt>
    <dgm:pt modelId="{DB5EBC12-81D9-4E85-BF51-A835D97A9C98}" type="parTrans" cxnId="{932A06C7-C703-4754-AE83-7E6ADD3FE790}">
      <dgm:prSet/>
      <dgm:spPr/>
      <dgm:t>
        <a:bodyPr/>
        <a:lstStyle/>
        <a:p>
          <a:endParaRPr lang="en-US"/>
        </a:p>
      </dgm:t>
    </dgm:pt>
    <dgm:pt modelId="{BFF1D92E-7C07-4E1E-B9F2-3E67A1AE8DF1}" type="sibTrans" cxnId="{932A06C7-C703-4754-AE83-7E6ADD3FE790}">
      <dgm:prSet/>
      <dgm:spPr/>
      <dgm:t>
        <a:bodyPr/>
        <a:lstStyle/>
        <a:p>
          <a:endParaRPr lang="en-US"/>
        </a:p>
      </dgm:t>
    </dgm:pt>
    <dgm:pt modelId="{4D0ACE11-8BDF-4C68-BA61-28B092B88609}">
      <dgm:prSet/>
      <dgm:spPr/>
      <dgm:t>
        <a:bodyPr/>
        <a:lstStyle/>
        <a:p>
          <a:pPr>
            <a:lnSpc>
              <a:spcPct val="100000"/>
            </a:lnSpc>
          </a:pPr>
          <a:r>
            <a:rPr lang="fi-FI"/>
            <a:t>Arvioinnin ja </a:t>
          </a:r>
          <a:r>
            <a:rPr lang="fi-FI" b="1"/>
            <a:t>hyvinvoinnin </a:t>
          </a:r>
          <a:r>
            <a:rPr lang="fi-FI"/>
            <a:t>yhteys: Jos emme tiedä, mistä ja miten oppimistamme (vrt. </a:t>
          </a:r>
          <a:r>
            <a:rPr lang="fi-FI" b="1">
              <a:latin typeface="Arial Rounded MT Bold"/>
            </a:rPr>
            <a:t>työtämme</a:t>
          </a:r>
          <a:r>
            <a:rPr lang="fi-FI"/>
            <a:t>) arvioidaan, siitä aiheutuva epävarmuus on yksi merkittävä ylimääräisen stressin aiheuttaja</a:t>
          </a:r>
          <a:r>
            <a:rPr lang="fi-FI">
              <a:latin typeface="Arial Rounded MT Bold"/>
            </a:rPr>
            <a:t>. </a:t>
          </a:r>
          <a:r>
            <a:rPr lang="fi-FI" b="1">
              <a:latin typeface="Arial Rounded MT Bold"/>
            </a:rPr>
            <a:t>Jatkuva, kannustava arviointi ja oppimista edistävän palautteen saaminen tukee oppimista ja hyvinvointia</a:t>
          </a:r>
          <a:endParaRPr lang="en-US">
            <a:latin typeface="Arial Rounded MT Bold"/>
          </a:endParaRPr>
        </a:p>
      </dgm:t>
    </dgm:pt>
    <dgm:pt modelId="{1F650E1A-545B-462D-AA5C-E177F4E5D21B}" type="parTrans" cxnId="{B522EADE-27DB-4125-A29E-093C3DBCCE3B}">
      <dgm:prSet/>
      <dgm:spPr/>
      <dgm:t>
        <a:bodyPr/>
        <a:lstStyle/>
        <a:p>
          <a:endParaRPr lang="en-US"/>
        </a:p>
      </dgm:t>
    </dgm:pt>
    <dgm:pt modelId="{8933ED09-7EC8-4C8B-81DA-F119FB9D3C59}" type="sibTrans" cxnId="{B522EADE-27DB-4125-A29E-093C3DBCCE3B}">
      <dgm:prSet/>
      <dgm:spPr/>
      <dgm:t>
        <a:bodyPr/>
        <a:lstStyle/>
        <a:p>
          <a:endParaRPr lang="en-US"/>
        </a:p>
      </dgm:t>
    </dgm:pt>
    <dgm:pt modelId="{A6944A34-6D26-4CDB-84C4-04CC372E9FF5}" type="pres">
      <dgm:prSet presAssocID="{14521FE6-9DA0-480E-BC60-D4524983A742}" presName="root" presStyleCnt="0">
        <dgm:presLayoutVars>
          <dgm:dir/>
          <dgm:resizeHandles val="exact"/>
        </dgm:presLayoutVars>
      </dgm:prSet>
      <dgm:spPr/>
    </dgm:pt>
    <dgm:pt modelId="{65B318A8-332F-468B-AFCA-5E365C152E48}" type="pres">
      <dgm:prSet presAssocID="{76120B47-2D31-4AA5-B69D-866342E286E2}" presName="compNode" presStyleCnt="0"/>
      <dgm:spPr/>
    </dgm:pt>
    <dgm:pt modelId="{A4F400C3-914C-45F6-8B4B-5BD20953E0AF}" type="pres">
      <dgm:prSet presAssocID="{76120B47-2D31-4AA5-B69D-866342E286E2}" presName="bgRect" presStyleLbl="bgShp" presStyleIdx="0" presStyleCnt="3"/>
      <dgm:spPr/>
    </dgm:pt>
    <dgm:pt modelId="{A67A1185-B3A8-4D4E-907D-5F737F712AA9}" type="pres">
      <dgm:prSet presAssocID="{76120B47-2D31-4AA5-B69D-866342E286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2F9CC8D0-7AC7-4AF7-8625-2D4C8711EE4F}" type="pres">
      <dgm:prSet presAssocID="{76120B47-2D31-4AA5-B69D-866342E286E2}" presName="spaceRect" presStyleCnt="0"/>
      <dgm:spPr/>
    </dgm:pt>
    <dgm:pt modelId="{6FD9D7AA-14B6-4B70-A9A7-16C1B9EE16C6}" type="pres">
      <dgm:prSet presAssocID="{76120B47-2D31-4AA5-B69D-866342E286E2}" presName="parTx" presStyleLbl="revTx" presStyleIdx="0" presStyleCnt="3">
        <dgm:presLayoutVars>
          <dgm:chMax val="0"/>
          <dgm:chPref val="0"/>
        </dgm:presLayoutVars>
      </dgm:prSet>
      <dgm:spPr/>
    </dgm:pt>
    <dgm:pt modelId="{F2927F90-BE4A-49AB-B427-99F09148D693}" type="pres">
      <dgm:prSet presAssocID="{5F95BF6D-6183-43F3-9F93-367D5AD2BAA0}" presName="sibTrans" presStyleCnt="0"/>
      <dgm:spPr/>
    </dgm:pt>
    <dgm:pt modelId="{A830AE95-7C45-41DE-8AD7-081F1B38ED4B}" type="pres">
      <dgm:prSet presAssocID="{B711366A-1590-40D3-873E-71FBC416AF34}" presName="compNode" presStyleCnt="0"/>
      <dgm:spPr/>
    </dgm:pt>
    <dgm:pt modelId="{985D1CC2-B78C-4CB8-A13E-0BD5C200A2D0}" type="pres">
      <dgm:prSet presAssocID="{B711366A-1590-40D3-873E-71FBC416AF34}" presName="bgRect" presStyleLbl="bgShp" presStyleIdx="1" presStyleCnt="3"/>
      <dgm:spPr/>
    </dgm:pt>
    <dgm:pt modelId="{1B0D4EE5-06A0-44C8-BF50-159CF6372771}" type="pres">
      <dgm:prSet presAssocID="{B711366A-1590-40D3-873E-71FBC416AF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CC643D58-7D54-475F-BBE9-F1E4788CBA5A}" type="pres">
      <dgm:prSet presAssocID="{B711366A-1590-40D3-873E-71FBC416AF34}" presName="spaceRect" presStyleCnt="0"/>
      <dgm:spPr/>
    </dgm:pt>
    <dgm:pt modelId="{7AEB39D8-BF35-497A-A45E-57F68639A5D3}" type="pres">
      <dgm:prSet presAssocID="{B711366A-1590-40D3-873E-71FBC416AF34}" presName="parTx" presStyleLbl="revTx" presStyleIdx="1" presStyleCnt="3">
        <dgm:presLayoutVars>
          <dgm:chMax val="0"/>
          <dgm:chPref val="0"/>
        </dgm:presLayoutVars>
      </dgm:prSet>
      <dgm:spPr/>
    </dgm:pt>
    <dgm:pt modelId="{986AE750-1B71-429B-ABA7-935D234324F2}" type="pres">
      <dgm:prSet presAssocID="{BFF1D92E-7C07-4E1E-B9F2-3E67A1AE8DF1}" presName="sibTrans" presStyleCnt="0"/>
      <dgm:spPr/>
    </dgm:pt>
    <dgm:pt modelId="{5D8440E0-53A9-4742-9D57-A65EE6822AA7}" type="pres">
      <dgm:prSet presAssocID="{4D0ACE11-8BDF-4C68-BA61-28B092B88609}" presName="compNode" presStyleCnt="0"/>
      <dgm:spPr/>
    </dgm:pt>
    <dgm:pt modelId="{B4C4D225-C9B8-409D-B02B-DAB28D57EBE7}" type="pres">
      <dgm:prSet presAssocID="{4D0ACE11-8BDF-4C68-BA61-28B092B88609}" presName="bgRect" presStyleLbl="bgShp" presStyleIdx="2" presStyleCnt="3"/>
      <dgm:spPr/>
    </dgm:pt>
    <dgm:pt modelId="{7EC7F037-A529-414C-A8DB-77B5678EB8F8}" type="pres">
      <dgm:prSet presAssocID="{4D0ACE11-8BDF-4C68-BA61-28B092B886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18932B7-7DC9-4560-AA6B-F876BC53062E}" type="pres">
      <dgm:prSet presAssocID="{4D0ACE11-8BDF-4C68-BA61-28B092B88609}" presName="spaceRect" presStyleCnt="0"/>
      <dgm:spPr/>
    </dgm:pt>
    <dgm:pt modelId="{3DBA7DE6-807E-4795-B565-60883FDAF7F8}" type="pres">
      <dgm:prSet presAssocID="{4D0ACE11-8BDF-4C68-BA61-28B092B88609}" presName="parTx" presStyleLbl="revTx" presStyleIdx="2" presStyleCnt="3">
        <dgm:presLayoutVars>
          <dgm:chMax val="0"/>
          <dgm:chPref val="0"/>
        </dgm:presLayoutVars>
      </dgm:prSet>
      <dgm:spPr/>
    </dgm:pt>
  </dgm:ptLst>
  <dgm:cxnLst>
    <dgm:cxn modelId="{60513A17-91E9-488B-8722-64001F85FF0E}" type="presOf" srcId="{4D0ACE11-8BDF-4C68-BA61-28B092B88609}" destId="{3DBA7DE6-807E-4795-B565-60883FDAF7F8}" srcOrd="0" destOrd="0" presId="urn:microsoft.com/office/officeart/2018/2/layout/IconVerticalSolidList"/>
    <dgm:cxn modelId="{942DC32E-F05C-42A2-9051-00D3A83E5FBD}" srcId="{14521FE6-9DA0-480E-BC60-D4524983A742}" destId="{76120B47-2D31-4AA5-B69D-866342E286E2}" srcOrd="0" destOrd="0" parTransId="{18A23D32-9F44-4CD6-BD78-469608F9B9E3}" sibTransId="{5F95BF6D-6183-43F3-9F93-367D5AD2BAA0}"/>
    <dgm:cxn modelId="{3C6C0D33-3F21-4103-B08F-2214A6F927AF}" type="presOf" srcId="{76120B47-2D31-4AA5-B69D-866342E286E2}" destId="{6FD9D7AA-14B6-4B70-A9A7-16C1B9EE16C6}" srcOrd="0" destOrd="0" presId="urn:microsoft.com/office/officeart/2018/2/layout/IconVerticalSolidList"/>
    <dgm:cxn modelId="{4B9799AC-4A99-4F3C-931C-74140E44331A}" type="presOf" srcId="{B711366A-1590-40D3-873E-71FBC416AF34}" destId="{7AEB39D8-BF35-497A-A45E-57F68639A5D3}" srcOrd="0" destOrd="0" presId="urn:microsoft.com/office/officeart/2018/2/layout/IconVerticalSolidList"/>
    <dgm:cxn modelId="{C75B38C5-ABEA-4E44-9CB1-4B2DD11F0D7F}" type="presOf" srcId="{14521FE6-9DA0-480E-BC60-D4524983A742}" destId="{A6944A34-6D26-4CDB-84C4-04CC372E9FF5}" srcOrd="0" destOrd="0" presId="urn:microsoft.com/office/officeart/2018/2/layout/IconVerticalSolidList"/>
    <dgm:cxn modelId="{932A06C7-C703-4754-AE83-7E6ADD3FE790}" srcId="{14521FE6-9DA0-480E-BC60-D4524983A742}" destId="{B711366A-1590-40D3-873E-71FBC416AF34}" srcOrd="1" destOrd="0" parTransId="{DB5EBC12-81D9-4E85-BF51-A835D97A9C98}" sibTransId="{BFF1D92E-7C07-4E1E-B9F2-3E67A1AE8DF1}"/>
    <dgm:cxn modelId="{B522EADE-27DB-4125-A29E-093C3DBCCE3B}" srcId="{14521FE6-9DA0-480E-BC60-D4524983A742}" destId="{4D0ACE11-8BDF-4C68-BA61-28B092B88609}" srcOrd="2" destOrd="0" parTransId="{1F650E1A-545B-462D-AA5C-E177F4E5D21B}" sibTransId="{8933ED09-7EC8-4C8B-81DA-F119FB9D3C59}"/>
    <dgm:cxn modelId="{C59151A9-B27A-41A9-9B10-65E40CB45097}" type="presParOf" srcId="{A6944A34-6D26-4CDB-84C4-04CC372E9FF5}" destId="{65B318A8-332F-468B-AFCA-5E365C152E48}" srcOrd="0" destOrd="0" presId="urn:microsoft.com/office/officeart/2018/2/layout/IconVerticalSolidList"/>
    <dgm:cxn modelId="{43FF280F-309B-406C-9E34-EE5E7C3EC082}" type="presParOf" srcId="{65B318A8-332F-468B-AFCA-5E365C152E48}" destId="{A4F400C3-914C-45F6-8B4B-5BD20953E0AF}" srcOrd="0" destOrd="0" presId="urn:microsoft.com/office/officeart/2018/2/layout/IconVerticalSolidList"/>
    <dgm:cxn modelId="{183C0923-BFB0-4F4D-A1AC-FCA811322E61}" type="presParOf" srcId="{65B318A8-332F-468B-AFCA-5E365C152E48}" destId="{A67A1185-B3A8-4D4E-907D-5F737F712AA9}" srcOrd="1" destOrd="0" presId="urn:microsoft.com/office/officeart/2018/2/layout/IconVerticalSolidList"/>
    <dgm:cxn modelId="{A34025B3-7A2F-4EFC-9613-367CE4CE1CFD}" type="presParOf" srcId="{65B318A8-332F-468B-AFCA-5E365C152E48}" destId="{2F9CC8D0-7AC7-4AF7-8625-2D4C8711EE4F}" srcOrd="2" destOrd="0" presId="urn:microsoft.com/office/officeart/2018/2/layout/IconVerticalSolidList"/>
    <dgm:cxn modelId="{FBC0435E-8FAC-45F7-BBAE-16A3D559B4D7}" type="presParOf" srcId="{65B318A8-332F-468B-AFCA-5E365C152E48}" destId="{6FD9D7AA-14B6-4B70-A9A7-16C1B9EE16C6}" srcOrd="3" destOrd="0" presId="urn:microsoft.com/office/officeart/2018/2/layout/IconVerticalSolidList"/>
    <dgm:cxn modelId="{7841E7BA-7487-47B1-BB97-3F7564DD7840}" type="presParOf" srcId="{A6944A34-6D26-4CDB-84C4-04CC372E9FF5}" destId="{F2927F90-BE4A-49AB-B427-99F09148D693}" srcOrd="1" destOrd="0" presId="urn:microsoft.com/office/officeart/2018/2/layout/IconVerticalSolidList"/>
    <dgm:cxn modelId="{BB82B228-4297-4277-B1A1-081D80759AC2}" type="presParOf" srcId="{A6944A34-6D26-4CDB-84C4-04CC372E9FF5}" destId="{A830AE95-7C45-41DE-8AD7-081F1B38ED4B}" srcOrd="2" destOrd="0" presId="urn:microsoft.com/office/officeart/2018/2/layout/IconVerticalSolidList"/>
    <dgm:cxn modelId="{1430BEC9-F8A9-4EFE-AF87-D9776E77A3E2}" type="presParOf" srcId="{A830AE95-7C45-41DE-8AD7-081F1B38ED4B}" destId="{985D1CC2-B78C-4CB8-A13E-0BD5C200A2D0}" srcOrd="0" destOrd="0" presId="urn:microsoft.com/office/officeart/2018/2/layout/IconVerticalSolidList"/>
    <dgm:cxn modelId="{361BC434-0EA3-48C9-9509-153C6FE11A94}" type="presParOf" srcId="{A830AE95-7C45-41DE-8AD7-081F1B38ED4B}" destId="{1B0D4EE5-06A0-44C8-BF50-159CF6372771}" srcOrd="1" destOrd="0" presId="urn:microsoft.com/office/officeart/2018/2/layout/IconVerticalSolidList"/>
    <dgm:cxn modelId="{8FDD3188-82ED-48CE-870A-3398F9B26AB0}" type="presParOf" srcId="{A830AE95-7C45-41DE-8AD7-081F1B38ED4B}" destId="{CC643D58-7D54-475F-BBE9-F1E4788CBA5A}" srcOrd="2" destOrd="0" presId="urn:microsoft.com/office/officeart/2018/2/layout/IconVerticalSolidList"/>
    <dgm:cxn modelId="{E61E6CE3-CE1E-45BB-9144-5F928F0643AD}" type="presParOf" srcId="{A830AE95-7C45-41DE-8AD7-081F1B38ED4B}" destId="{7AEB39D8-BF35-497A-A45E-57F68639A5D3}" srcOrd="3" destOrd="0" presId="urn:microsoft.com/office/officeart/2018/2/layout/IconVerticalSolidList"/>
    <dgm:cxn modelId="{4A035E6B-4628-4589-B651-266821269017}" type="presParOf" srcId="{A6944A34-6D26-4CDB-84C4-04CC372E9FF5}" destId="{986AE750-1B71-429B-ABA7-935D234324F2}" srcOrd="3" destOrd="0" presId="urn:microsoft.com/office/officeart/2018/2/layout/IconVerticalSolidList"/>
    <dgm:cxn modelId="{BB88EEE5-59A9-4199-B81B-A1E2B4F2007D}" type="presParOf" srcId="{A6944A34-6D26-4CDB-84C4-04CC372E9FF5}" destId="{5D8440E0-53A9-4742-9D57-A65EE6822AA7}" srcOrd="4" destOrd="0" presId="urn:microsoft.com/office/officeart/2018/2/layout/IconVerticalSolidList"/>
    <dgm:cxn modelId="{697210C3-6039-45AD-B538-A9F58DDC183E}" type="presParOf" srcId="{5D8440E0-53A9-4742-9D57-A65EE6822AA7}" destId="{B4C4D225-C9B8-409D-B02B-DAB28D57EBE7}" srcOrd="0" destOrd="0" presId="urn:microsoft.com/office/officeart/2018/2/layout/IconVerticalSolidList"/>
    <dgm:cxn modelId="{04953F5E-AF7B-4D81-B207-B09C8622C865}" type="presParOf" srcId="{5D8440E0-53A9-4742-9D57-A65EE6822AA7}" destId="{7EC7F037-A529-414C-A8DB-77B5678EB8F8}" srcOrd="1" destOrd="0" presId="urn:microsoft.com/office/officeart/2018/2/layout/IconVerticalSolidList"/>
    <dgm:cxn modelId="{18798717-19E2-4E2E-AEB9-9C50753222AB}" type="presParOf" srcId="{5D8440E0-53A9-4742-9D57-A65EE6822AA7}" destId="{C18932B7-7DC9-4560-AA6B-F876BC53062E}" srcOrd="2" destOrd="0" presId="urn:microsoft.com/office/officeart/2018/2/layout/IconVerticalSolidList"/>
    <dgm:cxn modelId="{D8AF91D8-B218-496E-9CE9-920293A95E39}" type="presParOf" srcId="{5D8440E0-53A9-4742-9D57-A65EE6822AA7}" destId="{3DBA7DE6-807E-4795-B565-60883FDAF7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2F543-432D-49A1-A2E9-C2FD33CD154A}">
      <dsp:nvSpPr>
        <dsp:cNvPr id="0" name=""/>
        <dsp:cNvSpPr/>
      </dsp:nvSpPr>
      <dsp:spPr>
        <a:xfrm rot="5400000">
          <a:off x="375684" y="2267702"/>
          <a:ext cx="1131303" cy="1882463"/>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8E9E4-F9B1-405E-9EB0-8962B99C1951}">
      <dsp:nvSpPr>
        <dsp:cNvPr id="0" name=""/>
        <dsp:cNvSpPr/>
      </dsp:nvSpPr>
      <dsp:spPr>
        <a:xfrm>
          <a:off x="186842" y="2830153"/>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i-FI" sz="4400" kern="1200"/>
            <a:t>1. vuosi</a:t>
          </a:r>
        </a:p>
      </dsp:txBody>
      <dsp:txXfrm>
        <a:off x="186842" y="2830153"/>
        <a:ext cx="1699498" cy="1489710"/>
      </dsp:txXfrm>
    </dsp:sp>
    <dsp:sp modelId="{EF030D0E-03F4-495D-AE89-734BC3D0B4FD}">
      <dsp:nvSpPr>
        <dsp:cNvPr id="0" name=""/>
        <dsp:cNvSpPr/>
      </dsp:nvSpPr>
      <dsp:spPr>
        <a:xfrm>
          <a:off x="1565680" y="2129113"/>
          <a:ext cx="320660" cy="320660"/>
        </a:xfrm>
        <a:prstGeom prst="triangle">
          <a:avLst>
            <a:gd name="adj" fmla="val 100000"/>
          </a:avLst>
        </a:prstGeom>
        <a:solidFill>
          <a:schemeClr val="accent3">
            <a:hueOff val="-1302568"/>
            <a:satOff val="8772"/>
            <a:lumOff val="980"/>
            <a:alphaOff val="0"/>
          </a:schemeClr>
        </a:solidFill>
        <a:ln w="12700" cap="flat" cmpd="sng" algn="ctr">
          <a:solidFill>
            <a:schemeClr val="accent3">
              <a:hueOff val="-1302568"/>
              <a:satOff val="8772"/>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E65F2-A4DB-411F-A546-752305D80EFA}">
      <dsp:nvSpPr>
        <dsp:cNvPr id="0" name=""/>
        <dsp:cNvSpPr/>
      </dsp:nvSpPr>
      <dsp:spPr>
        <a:xfrm rot="5400000">
          <a:off x="2456202" y="1752876"/>
          <a:ext cx="1131303" cy="1882463"/>
        </a:xfrm>
        <a:prstGeom prst="corner">
          <a:avLst>
            <a:gd name="adj1" fmla="val 16120"/>
            <a:gd name="adj2" fmla="val 16110"/>
          </a:avLst>
        </a:prstGeom>
        <a:solidFill>
          <a:schemeClr val="accent3">
            <a:hueOff val="-2605136"/>
            <a:satOff val="17544"/>
            <a:lumOff val="1961"/>
            <a:alphaOff val="0"/>
          </a:schemeClr>
        </a:solidFill>
        <a:ln w="12700" cap="flat" cmpd="sng" algn="ctr">
          <a:solidFill>
            <a:schemeClr val="accent3">
              <a:hueOff val="-2605136"/>
              <a:satOff val="1754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B03F3-DDD5-4408-A6DB-DD5F8310FFD7}">
      <dsp:nvSpPr>
        <dsp:cNvPr id="0" name=""/>
        <dsp:cNvSpPr/>
      </dsp:nvSpPr>
      <dsp:spPr>
        <a:xfrm>
          <a:off x="2267360" y="2315327"/>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i-FI" sz="4400" kern="1200"/>
            <a:t>2. vuosi</a:t>
          </a:r>
        </a:p>
      </dsp:txBody>
      <dsp:txXfrm>
        <a:off x="2267360" y="2315327"/>
        <a:ext cx="1699498" cy="1489710"/>
      </dsp:txXfrm>
    </dsp:sp>
    <dsp:sp modelId="{72B8F7E2-CD07-4C9B-B7CF-03398D0FD9E9}">
      <dsp:nvSpPr>
        <dsp:cNvPr id="0" name=""/>
        <dsp:cNvSpPr/>
      </dsp:nvSpPr>
      <dsp:spPr>
        <a:xfrm>
          <a:off x="3646198" y="1614287"/>
          <a:ext cx="320660" cy="320660"/>
        </a:xfrm>
        <a:prstGeom prst="triangle">
          <a:avLst>
            <a:gd name="adj" fmla="val 100000"/>
          </a:avLst>
        </a:prstGeom>
        <a:solidFill>
          <a:schemeClr val="accent3">
            <a:hueOff val="-3907705"/>
            <a:satOff val="26315"/>
            <a:lumOff val="2941"/>
            <a:alphaOff val="0"/>
          </a:schemeClr>
        </a:solidFill>
        <a:ln w="12700" cap="flat" cmpd="sng" algn="ctr">
          <a:solidFill>
            <a:schemeClr val="accent3">
              <a:hueOff val="-3907705"/>
              <a:satOff val="2631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E8E06-CDEE-4A60-8195-A9264A1F3F74}">
      <dsp:nvSpPr>
        <dsp:cNvPr id="0" name=""/>
        <dsp:cNvSpPr/>
      </dsp:nvSpPr>
      <dsp:spPr>
        <a:xfrm rot="5400000">
          <a:off x="4536721" y="1238049"/>
          <a:ext cx="1131303" cy="1882463"/>
        </a:xfrm>
        <a:prstGeom prst="corner">
          <a:avLst>
            <a:gd name="adj1" fmla="val 16120"/>
            <a:gd name="adj2" fmla="val 16110"/>
          </a:avLst>
        </a:prstGeom>
        <a:solidFill>
          <a:schemeClr val="accent3">
            <a:hueOff val="-5210273"/>
            <a:satOff val="35087"/>
            <a:lumOff val="3921"/>
            <a:alphaOff val="0"/>
          </a:schemeClr>
        </a:solidFill>
        <a:ln w="12700" cap="flat" cmpd="sng" algn="ctr">
          <a:solidFill>
            <a:schemeClr val="accent3">
              <a:hueOff val="-5210273"/>
              <a:satOff val="35087"/>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B42A4-0393-4FF0-A266-C6FD94238A8A}">
      <dsp:nvSpPr>
        <dsp:cNvPr id="0" name=""/>
        <dsp:cNvSpPr/>
      </dsp:nvSpPr>
      <dsp:spPr>
        <a:xfrm>
          <a:off x="4347878" y="1800500"/>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i-FI" sz="4400" kern="1200"/>
            <a:t>3. vuosi</a:t>
          </a:r>
        </a:p>
      </dsp:txBody>
      <dsp:txXfrm>
        <a:off x="4347878" y="1800500"/>
        <a:ext cx="1699498" cy="1489710"/>
      </dsp:txXfrm>
    </dsp:sp>
    <dsp:sp modelId="{89AFCA40-B589-4413-B704-68F9F0F1A4ED}">
      <dsp:nvSpPr>
        <dsp:cNvPr id="0" name=""/>
        <dsp:cNvSpPr/>
      </dsp:nvSpPr>
      <dsp:spPr>
        <a:xfrm>
          <a:off x="5726716" y="1099460"/>
          <a:ext cx="320660" cy="320660"/>
        </a:xfrm>
        <a:prstGeom prst="triangle">
          <a:avLst>
            <a:gd name="adj" fmla="val 100000"/>
          </a:avLst>
        </a:prstGeom>
        <a:solidFill>
          <a:schemeClr val="accent3">
            <a:hueOff val="-6512841"/>
            <a:satOff val="43859"/>
            <a:lumOff val="4902"/>
            <a:alphaOff val="0"/>
          </a:schemeClr>
        </a:solidFill>
        <a:ln w="12700" cap="flat" cmpd="sng" algn="ctr">
          <a:solidFill>
            <a:schemeClr val="accent3">
              <a:hueOff val="-6512841"/>
              <a:satOff val="43859"/>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9EC58-A578-456F-B5D0-2B30AC76A855}">
      <dsp:nvSpPr>
        <dsp:cNvPr id="0" name=""/>
        <dsp:cNvSpPr/>
      </dsp:nvSpPr>
      <dsp:spPr>
        <a:xfrm rot="5400000">
          <a:off x="6617239" y="723223"/>
          <a:ext cx="1131303" cy="1882463"/>
        </a:xfrm>
        <a:prstGeom prst="corner">
          <a:avLst>
            <a:gd name="adj1" fmla="val 16120"/>
            <a:gd name="adj2" fmla="val 16110"/>
          </a:avLst>
        </a:prstGeom>
        <a:solidFill>
          <a:schemeClr val="accent3">
            <a:hueOff val="-7815409"/>
            <a:satOff val="52631"/>
            <a:lumOff val="5882"/>
            <a:alphaOff val="0"/>
          </a:schemeClr>
        </a:solidFill>
        <a:ln w="12700" cap="flat" cmpd="sng" algn="ctr">
          <a:solidFill>
            <a:schemeClr val="accent3">
              <a:hueOff val="-7815409"/>
              <a:satOff val="52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8F5E1-1491-4D35-9263-A24D9ABFB286}">
      <dsp:nvSpPr>
        <dsp:cNvPr id="0" name=""/>
        <dsp:cNvSpPr/>
      </dsp:nvSpPr>
      <dsp:spPr>
        <a:xfrm>
          <a:off x="6428396" y="1285674"/>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i-FI" sz="4400" kern="1200"/>
            <a:t>4. vuosi</a:t>
          </a:r>
        </a:p>
      </dsp:txBody>
      <dsp:txXfrm>
        <a:off x="6428396" y="1285674"/>
        <a:ext cx="1699498" cy="1489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2F543-432D-49A1-A2E9-C2FD33CD154A}">
      <dsp:nvSpPr>
        <dsp:cNvPr id="0" name=""/>
        <dsp:cNvSpPr/>
      </dsp:nvSpPr>
      <dsp:spPr>
        <a:xfrm rot="5400000">
          <a:off x="462127" y="2536009"/>
          <a:ext cx="1391687" cy="231573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8E9E4-F9B1-405E-9EB0-8962B99C1951}">
      <dsp:nvSpPr>
        <dsp:cNvPr id="0" name=""/>
        <dsp:cNvSpPr/>
      </dsp:nvSpPr>
      <dsp:spPr>
        <a:xfrm>
          <a:off x="50776" y="3227915"/>
          <a:ext cx="2448748" cy="183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1. vuosi</a:t>
          </a:r>
        </a:p>
        <a:p>
          <a:pPr marL="171450" lvl="1" indent="-171450" algn="l" defTabSz="800100" rtl="0">
            <a:lnSpc>
              <a:spcPct val="90000"/>
            </a:lnSpc>
            <a:spcBef>
              <a:spcPct val="0"/>
            </a:spcBef>
            <a:spcAft>
              <a:spcPct val="15000"/>
            </a:spcAft>
            <a:buChar char="•"/>
          </a:pPr>
          <a:r>
            <a:rPr lang="fi-FI" sz="1800" kern="1200" dirty="0">
              <a:latin typeface="Arial Rounded MT Bold"/>
            </a:rPr>
            <a:t>Diilityyppinen DBE</a:t>
          </a:r>
        </a:p>
        <a:p>
          <a:pPr marL="171450" lvl="1" indent="-171450" algn="l" defTabSz="800100" rtl="0">
            <a:lnSpc>
              <a:spcPct val="90000"/>
            </a:lnSpc>
            <a:spcBef>
              <a:spcPct val="0"/>
            </a:spcBef>
            <a:spcAft>
              <a:spcPct val="15000"/>
            </a:spcAft>
            <a:buChar char="•"/>
          </a:pPr>
          <a:r>
            <a:rPr lang="fi-FI" sz="1800" kern="1200" dirty="0">
              <a:latin typeface="Arial Rounded MT Bold"/>
            </a:rPr>
            <a:t>Orientaatioviikon monialainen DBE-dippi 1-2 päivää</a:t>
          </a:r>
        </a:p>
        <a:p>
          <a:pPr marL="171450" lvl="1" indent="-171450" algn="l" defTabSz="800100">
            <a:lnSpc>
              <a:spcPct val="90000"/>
            </a:lnSpc>
            <a:spcBef>
              <a:spcPct val="0"/>
            </a:spcBef>
            <a:spcAft>
              <a:spcPct val="15000"/>
            </a:spcAft>
            <a:buChar char="•"/>
          </a:pPr>
          <a:endParaRPr lang="fi-FI" sz="1800" kern="1200">
            <a:latin typeface="Arial Rounded MT Bold"/>
          </a:endParaRPr>
        </a:p>
      </dsp:txBody>
      <dsp:txXfrm>
        <a:off x="50776" y="3227915"/>
        <a:ext cx="2448748" cy="1832586"/>
      </dsp:txXfrm>
    </dsp:sp>
    <dsp:sp modelId="{EF030D0E-03F4-495D-AE89-734BC3D0B4FD}">
      <dsp:nvSpPr>
        <dsp:cNvPr id="0" name=""/>
        <dsp:cNvSpPr/>
      </dsp:nvSpPr>
      <dsp:spPr>
        <a:xfrm>
          <a:off x="1926016" y="2365522"/>
          <a:ext cx="394464" cy="394464"/>
        </a:xfrm>
        <a:prstGeom prst="triangle">
          <a:avLst>
            <a:gd name="adj" fmla="val 100000"/>
          </a:avLst>
        </a:prstGeom>
        <a:solidFill>
          <a:schemeClr val="accent3">
            <a:hueOff val="-1302568"/>
            <a:satOff val="8772"/>
            <a:lumOff val="980"/>
            <a:alphaOff val="0"/>
          </a:schemeClr>
        </a:solidFill>
        <a:ln w="12700" cap="flat" cmpd="sng" algn="ctr">
          <a:solidFill>
            <a:schemeClr val="accent3">
              <a:hueOff val="-1302568"/>
              <a:satOff val="8772"/>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E65F2-A4DB-411F-A546-752305D80EFA}">
      <dsp:nvSpPr>
        <dsp:cNvPr id="0" name=""/>
        <dsp:cNvSpPr/>
      </dsp:nvSpPr>
      <dsp:spPr>
        <a:xfrm rot="5400000">
          <a:off x="3200548" y="1902688"/>
          <a:ext cx="1391687" cy="2315737"/>
        </a:xfrm>
        <a:prstGeom prst="corner">
          <a:avLst>
            <a:gd name="adj1" fmla="val 16120"/>
            <a:gd name="adj2" fmla="val 16110"/>
          </a:avLst>
        </a:prstGeom>
        <a:solidFill>
          <a:schemeClr val="accent3">
            <a:hueOff val="-2605136"/>
            <a:satOff val="17544"/>
            <a:lumOff val="1961"/>
            <a:alphaOff val="0"/>
          </a:schemeClr>
        </a:solidFill>
        <a:ln w="12700" cap="flat" cmpd="sng" algn="ctr">
          <a:solidFill>
            <a:schemeClr val="accent3">
              <a:hueOff val="-2605136"/>
              <a:satOff val="1754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B03F3-DDD5-4408-A6DB-DD5F8310FFD7}">
      <dsp:nvSpPr>
        <dsp:cNvPr id="0" name=""/>
        <dsp:cNvSpPr/>
      </dsp:nvSpPr>
      <dsp:spPr>
        <a:xfrm>
          <a:off x="2968241" y="2594595"/>
          <a:ext cx="2090660" cy="183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2. vuosi</a:t>
          </a:r>
        </a:p>
        <a:p>
          <a:pPr marL="171450" lvl="1" indent="-171450" algn="l" defTabSz="800100" rtl="0">
            <a:lnSpc>
              <a:spcPct val="90000"/>
            </a:lnSpc>
            <a:spcBef>
              <a:spcPct val="0"/>
            </a:spcBef>
            <a:spcAft>
              <a:spcPct val="15000"/>
            </a:spcAft>
            <a:buChar char="•"/>
          </a:pPr>
          <a:r>
            <a:rPr lang="fi-FI" sz="1800" kern="1200" dirty="0">
              <a:latin typeface="Arial Rounded MT Bold"/>
            </a:rPr>
            <a:t>Yksialainen tai monialainen DBE-projekti 8 vko moduuli</a:t>
          </a:r>
        </a:p>
        <a:p>
          <a:pPr marL="171450" lvl="1" indent="-171450" algn="l" defTabSz="800100">
            <a:lnSpc>
              <a:spcPct val="90000"/>
            </a:lnSpc>
            <a:spcBef>
              <a:spcPct val="0"/>
            </a:spcBef>
            <a:spcAft>
              <a:spcPct val="15000"/>
            </a:spcAft>
            <a:buChar char="•"/>
          </a:pPr>
          <a:r>
            <a:rPr lang="fi-FI" sz="1800" kern="1200" dirty="0">
              <a:latin typeface="Arial Rounded MT Bold"/>
            </a:rPr>
            <a:t>Tuotekehitysprojekti </a:t>
          </a:r>
          <a:r>
            <a:rPr lang="fi-FI" sz="1800" kern="1200" dirty="0" err="1">
              <a:latin typeface="Arial Rounded MT Bold"/>
            </a:rPr>
            <a:t>PdP</a:t>
          </a:r>
          <a:endParaRPr lang="fi-FI" sz="1800" kern="1200" dirty="0">
            <a:latin typeface="Arial Rounded MT Bold"/>
          </a:endParaRPr>
        </a:p>
      </dsp:txBody>
      <dsp:txXfrm>
        <a:off x="2968241" y="2594595"/>
        <a:ext cx="2090660" cy="1832586"/>
      </dsp:txXfrm>
    </dsp:sp>
    <dsp:sp modelId="{72B8F7E2-CD07-4C9B-B7CF-03398D0FD9E9}">
      <dsp:nvSpPr>
        <dsp:cNvPr id="0" name=""/>
        <dsp:cNvSpPr/>
      </dsp:nvSpPr>
      <dsp:spPr>
        <a:xfrm>
          <a:off x="4664437" y="1732201"/>
          <a:ext cx="394464" cy="394464"/>
        </a:xfrm>
        <a:prstGeom prst="triangle">
          <a:avLst>
            <a:gd name="adj" fmla="val 100000"/>
          </a:avLst>
        </a:prstGeom>
        <a:solidFill>
          <a:schemeClr val="accent3">
            <a:hueOff val="-3907705"/>
            <a:satOff val="26315"/>
            <a:lumOff val="2941"/>
            <a:alphaOff val="0"/>
          </a:schemeClr>
        </a:solidFill>
        <a:ln w="12700" cap="flat" cmpd="sng" algn="ctr">
          <a:solidFill>
            <a:schemeClr val="accent3">
              <a:hueOff val="-3907705"/>
              <a:satOff val="2631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E8E06-CDEE-4A60-8195-A9264A1F3F74}">
      <dsp:nvSpPr>
        <dsp:cNvPr id="0" name=""/>
        <dsp:cNvSpPr/>
      </dsp:nvSpPr>
      <dsp:spPr>
        <a:xfrm rot="5400000">
          <a:off x="5938969" y="586308"/>
          <a:ext cx="1391687" cy="2315737"/>
        </a:xfrm>
        <a:prstGeom prst="corner">
          <a:avLst>
            <a:gd name="adj1" fmla="val 16120"/>
            <a:gd name="adj2" fmla="val 16110"/>
          </a:avLst>
        </a:prstGeom>
        <a:solidFill>
          <a:schemeClr val="accent3">
            <a:hueOff val="-5210273"/>
            <a:satOff val="35087"/>
            <a:lumOff val="3921"/>
            <a:alphaOff val="0"/>
          </a:schemeClr>
        </a:solidFill>
        <a:ln w="12700" cap="flat" cmpd="sng" algn="ctr">
          <a:solidFill>
            <a:schemeClr val="accent3">
              <a:hueOff val="-5210273"/>
              <a:satOff val="35087"/>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B42A4-0393-4FF0-A266-C6FD94238A8A}">
      <dsp:nvSpPr>
        <dsp:cNvPr id="0" name=""/>
        <dsp:cNvSpPr/>
      </dsp:nvSpPr>
      <dsp:spPr>
        <a:xfrm>
          <a:off x="5828108" y="1614036"/>
          <a:ext cx="2090660" cy="3198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3. vuosi</a:t>
          </a:r>
        </a:p>
        <a:p>
          <a:pPr marL="171450" lvl="1" indent="-171450" algn="l" defTabSz="800100" rtl="0">
            <a:lnSpc>
              <a:spcPct val="90000"/>
            </a:lnSpc>
            <a:spcBef>
              <a:spcPct val="0"/>
            </a:spcBef>
            <a:spcAft>
              <a:spcPct val="15000"/>
            </a:spcAft>
            <a:buChar char="•"/>
          </a:pPr>
          <a:r>
            <a:rPr lang="fi-FI" sz="1800" kern="1200" dirty="0">
              <a:latin typeface="Arial Rounded MT Bold"/>
            </a:rPr>
            <a:t>Monialainen DBE-projekti 8 vko moduuli Monialainen tuotekehitysprojekti</a:t>
          </a:r>
        </a:p>
        <a:p>
          <a:pPr marL="171450" lvl="1" indent="-171450" algn="l" defTabSz="800100">
            <a:lnSpc>
              <a:spcPct val="90000"/>
            </a:lnSpc>
            <a:spcBef>
              <a:spcPct val="0"/>
            </a:spcBef>
            <a:spcAft>
              <a:spcPct val="15000"/>
            </a:spcAft>
            <a:buChar char="•"/>
          </a:pPr>
          <a:r>
            <a:rPr lang="fi-FI" sz="1800" kern="1200" dirty="0">
              <a:latin typeface="Arial Rounded MT Bold"/>
            </a:rPr>
            <a:t>Monialainen palvelujen kehitysprojekti</a:t>
          </a:r>
        </a:p>
        <a:p>
          <a:pPr marL="171450" lvl="1" indent="-171450" algn="l" defTabSz="800100">
            <a:lnSpc>
              <a:spcPct val="90000"/>
            </a:lnSpc>
            <a:spcBef>
              <a:spcPct val="0"/>
            </a:spcBef>
            <a:spcAft>
              <a:spcPct val="15000"/>
            </a:spcAft>
            <a:buChar char="•"/>
          </a:pPr>
          <a:endParaRPr lang="fi-FI" sz="1800" kern="1200">
            <a:latin typeface="Arial Rounded MT Bold"/>
          </a:endParaRPr>
        </a:p>
        <a:p>
          <a:pPr marL="171450" lvl="1" indent="-171450" algn="l" defTabSz="800100">
            <a:lnSpc>
              <a:spcPct val="90000"/>
            </a:lnSpc>
            <a:spcBef>
              <a:spcPct val="0"/>
            </a:spcBef>
            <a:spcAft>
              <a:spcPct val="15000"/>
            </a:spcAft>
            <a:buChar char="•"/>
          </a:pPr>
          <a:endParaRPr lang="fi-FI" sz="1800" kern="1200">
            <a:latin typeface="Arial Rounded MT Bold"/>
          </a:endParaRPr>
        </a:p>
      </dsp:txBody>
      <dsp:txXfrm>
        <a:off x="5828108" y="1614036"/>
        <a:ext cx="2090660" cy="3198706"/>
      </dsp:txXfrm>
    </dsp:sp>
    <dsp:sp modelId="{89AFCA40-B589-4413-B704-68F9F0F1A4ED}">
      <dsp:nvSpPr>
        <dsp:cNvPr id="0" name=""/>
        <dsp:cNvSpPr/>
      </dsp:nvSpPr>
      <dsp:spPr>
        <a:xfrm>
          <a:off x="7402858" y="415821"/>
          <a:ext cx="394464" cy="394464"/>
        </a:xfrm>
        <a:prstGeom prst="triangle">
          <a:avLst>
            <a:gd name="adj" fmla="val 100000"/>
          </a:avLst>
        </a:prstGeom>
        <a:solidFill>
          <a:schemeClr val="accent3">
            <a:hueOff val="-6512841"/>
            <a:satOff val="43859"/>
            <a:lumOff val="4902"/>
            <a:alphaOff val="0"/>
          </a:schemeClr>
        </a:solidFill>
        <a:ln w="12700" cap="flat" cmpd="sng" algn="ctr">
          <a:solidFill>
            <a:schemeClr val="accent3">
              <a:hueOff val="-6512841"/>
              <a:satOff val="43859"/>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9EC58-A578-456F-B5D0-2B30AC76A855}">
      <dsp:nvSpPr>
        <dsp:cNvPr id="0" name=""/>
        <dsp:cNvSpPr/>
      </dsp:nvSpPr>
      <dsp:spPr>
        <a:xfrm rot="5400000">
          <a:off x="8677390" y="-47011"/>
          <a:ext cx="1391687" cy="2315737"/>
        </a:xfrm>
        <a:prstGeom prst="corner">
          <a:avLst>
            <a:gd name="adj1" fmla="val 16120"/>
            <a:gd name="adj2" fmla="val 16110"/>
          </a:avLst>
        </a:prstGeom>
        <a:solidFill>
          <a:schemeClr val="accent3">
            <a:hueOff val="-7815409"/>
            <a:satOff val="52631"/>
            <a:lumOff val="5882"/>
            <a:alphaOff val="0"/>
          </a:schemeClr>
        </a:solidFill>
        <a:ln w="12700" cap="flat" cmpd="sng" algn="ctr">
          <a:solidFill>
            <a:schemeClr val="accent3">
              <a:hueOff val="-7815409"/>
              <a:satOff val="52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8F5E1-1491-4D35-9263-A24D9ABFB286}">
      <dsp:nvSpPr>
        <dsp:cNvPr id="0" name=""/>
        <dsp:cNvSpPr/>
      </dsp:nvSpPr>
      <dsp:spPr>
        <a:xfrm>
          <a:off x="8514554" y="662597"/>
          <a:ext cx="2016651" cy="183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4. vuosi</a:t>
          </a:r>
        </a:p>
        <a:p>
          <a:pPr marL="171450" lvl="1" indent="-171450" algn="l" defTabSz="800100" rtl="0">
            <a:lnSpc>
              <a:spcPct val="90000"/>
            </a:lnSpc>
            <a:spcBef>
              <a:spcPct val="0"/>
            </a:spcBef>
            <a:spcAft>
              <a:spcPct val="15000"/>
            </a:spcAft>
            <a:buChar char="•"/>
          </a:pPr>
          <a:r>
            <a:rPr lang="fi-FI" sz="1800" kern="1200" dirty="0">
              <a:latin typeface="Arial Rounded MT Bold"/>
            </a:rPr>
            <a:t>Monialaisen opinnäytetyön mahdollisuus</a:t>
          </a:r>
        </a:p>
        <a:p>
          <a:pPr marL="171450" lvl="1" indent="-171450" algn="l" defTabSz="800100" rtl="0">
            <a:lnSpc>
              <a:spcPct val="90000"/>
            </a:lnSpc>
            <a:spcBef>
              <a:spcPct val="0"/>
            </a:spcBef>
            <a:spcAft>
              <a:spcPct val="15000"/>
            </a:spcAft>
            <a:buChar char="•"/>
          </a:pPr>
          <a:r>
            <a:rPr lang="fi-FI" sz="1800" kern="1200" dirty="0">
              <a:latin typeface="Arial Rounded MT Bold"/>
            </a:rPr>
            <a:t>Vaativa innovaatioprojekti osana TKI-hanketta</a:t>
          </a:r>
        </a:p>
        <a:p>
          <a:pPr marL="171450" lvl="1" indent="-171450" algn="l" defTabSz="800100" rtl="0">
            <a:lnSpc>
              <a:spcPct val="90000"/>
            </a:lnSpc>
            <a:spcBef>
              <a:spcPct val="0"/>
            </a:spcBef>
            <a:spcAft>
              <a:spcPct val="15000"/>
            </a:spcAft>
            <a:buChar char="•"/>
          </a:pPr>
          <a:endParaRPr lang="fi-FI" sz="1800" kern="1200">
            <a:latin typeface="Arial Rounded MT Bold"/>
          </a:endParaRPr>
        </a:p>
        <a:p>
          <a:pPr marL="171450" lvl="1" indent="-171450" algn="l" defTabSz="800100">
            <a:lnSpc>
              <a:spcPct val="90000"/>
            </a:lnSpc>
            <a:spcBef>
              <a:spcPct val="0"/>
            </a:spcBef>
            <a:spcAft>
              <a:spcPct val="15000"/>
            </a:spcAft>
            <a:buChar char="•"/>
          </a:pPr>
          <a:endParaRPr lang="fi-FI" sz="1800" kern="1200">
            <a:latin typeface="Arial Rounded MT Bold"/>
          </a:endParaRPr>
        </a:p>
      </dsp:txBody>
      <dsp:txXfrm>
        <a:off x="8514554" y="662597"/>
        <a:ext cx="2016651" cy="183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400C3-914C-45F6-8B4B-5BD20953E0AF}">
      <dsp:nvSpPr>
        <dsp:cNvPr id="0" name=""/>
        <dsp:cNvSpPr/>
      </dsp:nvSpPr>
      <dsp:spPr>
        <a:xfrm>
          <a:off x="0" y="541"/>
          <a:ext cx="10515600" cy="12677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A1185-B3A8-4D4E-907D-5F737F712AA9}">
      <dsp:nvSpPr>
        <dsp:cNvPr id="0" name=""/>
        <dsp:cNvSpPr/>
      </dsp:nvSpPr>
      <dsp:spPr>
        <a:xfrm>
          <a:off x="383492" y="285783"/>
          <a:ext cx="697258" cy="697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D9D7AA-14B6-4B70-A9A7-16C1B9EE16C6}">
      <dsp:nvSpPr>
        <dsp:cNvPr id="0" name=""/>
        <dsp:cNvSpPr/>
      </dsp:nvSpPr>
      <dsp:spPr>
        <a:xfrm>
          <a:off x="1464242" y="541"/>
          <a:ext cx="9051357" cy="126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169" tIns="134169" rIns="134169" bIns="134169" numCol="1" spcCol="1270" anchor="ctr" anchorCtr="0">
          <a:noAutofit/>
        </a:bodyPr>
        <a:lstStyle/>
        <a:p>
          <a:pPr marL="0" lvl="0" indent="0" algn="l" defTabSz="755650">
            <a:lnSpc>
              <a:spcPct val="100000"/>
            </a:lnSpc>
            <a:spcBef>
              <a:spcPct val="0"/>
            </a:spcBef>
            <a:spcAft>
              <a:spcPct val="35000"/>
            </a:spcAft>
            <a:buNone/>
          </a:pPr>
          <a:r>
            <a:rPr lang="fi-FI" sz="1700" kern="1200"/>
            <a:t>Opiskelijan aktiivinen rooli oppijana -&gt; Mitä opiskelija </a:t>
          </a:r>
          <a:r>
            <a:rPr lang="fi-FI" sz="1700" b="1" kern="1200"/>
            <a:t>tekee</a:t>
          </a:r>
          <a:r>
            <a:rPr lang="fi-FI" sz="1700" kern="1200"/>
            <a:t>?</a:t>
          </a:r>
          <a:endParaRPr lang="en-US" sz="1700" kern="1200"/>
        </a:p>
      </dsp:txBody>
      <dsp:txXfrm>
        <a:off x="1464242" y="541"/>
        <a:ext cx="9051357" cy="1267742"/>
      </dsp:txXfrm>
    </dsp:sp>
    <dsp:sp modelId="{985D1CC2-B78C-4CB8-A13E-0BD5C200A2D0}">
      <dsp:nvSpPr>
        <dsp:cNvPr id="0" name=""/>
        <dsp:cNvSpPr/>
      </dsp:nvSpPr>
      <dsp:spPr>
        <a:xfrm>
          <a:off x="0" y="1585219"/>
          <a:ext cx="10515600" cy="12677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D4EE5-06A0-44C8-BF50-159CF6372771}">
      <dsp:nvSpPr>
        <dsp:cNvPr id="0" name=""/>
        <dsp:cNvSpPr/>
      </dsp:nvSpPr>
      <dsp:spPr>
        <a:xfrm>
          <a:off x="383492" y="1870461"/>
          <a:ext cx="697258" cy="697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EB39D8-BF35-497A-A45E-57F68639A5D3}">
      <dsp:nvSpPr>
        <dsp:cNvPr id="0" name=""/>
        <dsp:cNvSpPr/>
      </dsp:nvSpPr>
      <dsp:spPr>
        <a:xfrm>
          <a:off x="1464242" y="1585219"/>
          <a:ext cx="9051357" cy="126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169" tIns="134169" rIns="134169" bIns="134169" numCol="1" spcCol="1270" anchor="ctr" anchorCtr="0">
          <a:noAutofit/>
        </a:bodyPr>
        <a:lstStyle/>
        <a:p>
          <a:pPr marL="0" lvl="0" indent="0" algn="l" defTabSz="755650">
            <a:lnSpc>
              <a:spcPct val="100000"/>
            </a:lnSpc>
            <a:spcBef>
              <a:spcPct val="0"/>
            </a:spcBef>
            <a:spcAft>
              <a:spcPct val="35000"/>
            </a:spcAft>
            <a:buNone/>
          </a:pPr>
          <a:r>
            <a:rPr lang="fi-FI" sz="1700" kern="1200">
              <a:latin typeface="Arial Rounded MT Bold"/>
            </a:rPr>
            <a:t>Arvioinnilla</a:t>
          </a:r>
          <a:r>
            <a:rPr lang="fi-FI" sz="1700" kern="1200"/>
            <a:t> keskeinen rooli</a:t>
          </a:r>
          <a:r>
            <a:rPr lang="fi-FI" sz="1700" kern="1200">
              <a:latin typeface="Tahoma"/>
            </a:rPr>
            <a:t> oppimisessa</a:t>
          </a:r>
          <a:r>
            <a:rPr lang="fi-FI" sz="1700" kern="1200"/>
            <a:t>: </a:t>
          </a:r>
          <a:r>
            <a:rPr lang="fi-FI" sz="1700" b="1" kern="1200">
              <a:latin typeface="Tahoma"/>
            </a:rPr>
            <a:t>arviointi</a:t>
          </a:r>
          <a:r>
            <a:rPr lang="fi-FI" sz="1700" b="1" kern="1200"/>
            <a:t> ohjaa</a:t>
          </a:r>
          <a:r>
            <a:rPr lang="fi-FI" sz="1700" b="1" kern="1200">
              <a:latin typeface="Arial Rounded MT Bold"/>
            </a:rPr>
            <a:t> opiskelijan</a:t>
          </a:r>
          <a:r>
            <a:rPr lang="fi-FI" sz="1700" kern="1200"/>
            <a:t> tekemistä, oppimista ja osaamisen kehittymistä</a:t>
          </a:r>
          <a:endParaRPr lang="en-US" sz="1700" kern="1200"/>
        </a:p>
      </dsp:txBody>
      <dsp:txXfrm>
        <a:off x="1464242" y="1585219"/>
        <a:ext cx="9051357" cy="1267742"/>
      </dsp:txXfrm>
    </dsp:sp>
    <dsp:sp modelId="{B4C4D225-C9B8-409D-B02B-DAB28D57EBE7}">
      <dsp:nvSpPr>
        <dsp:cNvPr id="0" name=""/>
        <dsp:cNvSpPr/>
      </dsp:nvSpPr>
      <dsp:spPr>
        <a:xfrm>
          <a:off x="0" y="3169897"/>
          <a:ext cx="10515600" cy="12677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7F037-A529-414C-A8DB-77B5678EB8F8}">
      <dsp:nvSpPr>
        <dsp:cNvPr id="0" name=""/>
        <dsp:cNvSpPr/>
      </dsp:nvSpPr>
      <dsp:spPr>
        <a:xfrm>
          <a:off x="383492" y="3455139"/>
          <a:ext cx="697258" cy="6972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A7DE6-807E-4795-B565-60883FDAF7F8}">
      <dsp:nvSpPr>
        <dsp:cNvPr id="0" name=""/>
        <dsp:cNvSpPr/>
      </dsp:nvSpPr>
      <dsp:spPr>
        <a:xfrm>
          <a:off x="1464242" y="3169897"/>
          <a:ext cx="9051357" cy="126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169" tIns="134169" rIns="134169" bIns="134169" numCol="1" spcCol="1270" anchor="ctr" anchorCtr="0">
          <a:noAutofit/>
        </a:bodyPr>
        <a:lstStyle/>
        <a:p>
          <a:pPr marL="0" lvl="0" indent="0" algn="l" defTabSz="755650">
            <a:lnSpc>
              <a:spcPct val="100000"/>
            </a:lnSpc>
            <a:spcBef>
              <a:spcPct val="0"/>
            </a:spcBef>
            <a:spcAft>
              <a:spcPct val="35000"/>
            </a:spcAft>
            <a:buNone/>
          </a:pPr>
          <a:r>
            <a:rPr lang="fi-FI" sz="1700" kern="1200"/>
            <a:t>Arvioinnin ja </a:t>
          </a:r>
          <a:r>
            <a:rPr lang="fi-FI" sz="1700" b="1" kern="1200"/>
            <a:t>hyvinvoinnin </a:t>
          </a:r>
          <a:r>
            <a:rPr lang="fi-FI" sz="1700" kern="1200"/>
            <a:t>yhteys: Jos emme tiedä, mistä ja miten oppimistamme (vrt. </a:t>
          </a:r>
          <a:r>
            <a:rPr lang="fi-FI" sz="1700" b="1" kern="1200">
              <a:latin typeface="Arial Rounded MT Bold"/>
            </a:rPr>
            <a:t>työtämme</a:t>
          </a:r>
          <a:r>
            <a:rPr lang="fi-FI" sz="1700" kern="1200"/>
            <a:t>) arvioidaan, siitä aiheutuva epävarmuus on yksi merkittävä ylimääräisen stressin aiheuttaja</a:t>
          </a:r>
          <a:r>
            <a:rPr lang="fi-FI" sz="1700" kern="1200">
              <a:latin typeface="Arial Rounded MT Bold"/>
            </a:rPr>
            <a:t>. </a:t>
          </a:r>
          <a:r>
            <a:rPr lang="fi-FI" sz="1700" b="1" kern="1200">
              <a:latin typeface="Arial Rounded MT Bold"/>
            </a:rPr>
            <a:t>Jatkuva, kannustava arviointi ja oppimista edistävän palautteen saaminen tukee oppimista ja hyvinvointia</a:t>
          </a:r>
          <a:endParaRPr lang="en-US" sz="1700" kern="1200">
            <a:latin typeface="Arial Rounded MT Bold"/>
          </a:endParaRPr>
        </a:p>
      </dsp:txBody>
      <dsp:txXfrm>
        <a:off x="1464242" y="3169897"/>
        <a:ext cx="9051357" cy="126774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F6524-0F14-4F4D-971F-19D6EA94A05E}" type="datetimeFigureOut">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65B2B-A486-4B63-A28E-C45DAD1848AD}" type="slidenum">
              <a:t>‹#›</a:t>
            </a:fld>
            <a:endParaRPr lang="en-US"/>
          </a:p>
        </p:txBody>
      </p:sp>
    </p:spTree>
    <p:extLst>
      <p:ext uri="{BB962C8B-B14F-4D97-AF65-F5344CB8AC3E}">
        <p14:creationId xmlns:p14="http://schemas.microsoft.com/office/powerpoint/2010/main" val="59561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Kommentit</a:t>
            </a:r>
            <a:r>
              <a:rPr lang="en-US">
                <a:cs typeface="Calibri"/>
              </a:rPr>
              <a:t> JJ:</a:t>
            </a:r>
          </a:p>
          <a:p>
            <a:pPr marL="228600" indent="-228600">
              <a:buAutoNum type="arabicPeriod"/>
            </a:pPr>
            <a:r>
              <a:rPr lang="en-US" err="1">
                <a:cs typeface="Calibri"/>
              </a:rPr>
              <a:t>Vuosi</a:t>
            </a:r>
            <a:endParaRPr lang="en-US">
              <a:cs typeface="Calibri"/>
            </a:endParaRPr>
          </a:p>
          <a:p>
            <a:r>
              <a:rPr lang="en-US" err="1">
                <a:cs typeface="Calibri"/>
              </a:rPr>
              <a:t>Diilityyppinen</a:t>
            </a:r>
            <a:r>
              <a:rPr lang="en-US">
                <a:cs typeface="Calibri"/>
              </a:rPr>
              <a:t> DBE on </a:t>
            </a:r>
            <a:r>
              <a:rPr lang="en-US" err="1">
                <a:cs typeface="Calibri"/>
              </a:rPr>
              <a:t>HAMKissa</a:t>
            </a:r>
            <a:r>
              <a:rPr lang="en-US">
                <a:cs typeface="Calibri"/>
              </a:rPr>
              <a:t> </a:t>
            </a:r>
            <a:r>
              <a:rPr lang="en-US" err="1">
                <a:cs typeface="Calibri"/>
              </a:rPr>
              <a:t>kohtuullisen</a:t>
            </a:r>
            <a:r>
              <a:rPr lang="en-US">
                <a:cs typeface="Calibri"/>
              </a:rPr>
              <a:t> </a:t>
            </a:r>
            <a:r>
              <a:rPr lang="en-US" err="1">
                <a:cs typeface="Calibri"/>
              </a:rPr>
              <a:t>hyvin</a:t>
            </a:r>
            <a:r>
              <a:rPr lang="en-US">
                <a:cs typeface="Calibri"/>
              </a:rPr>
              <a:t> </a:t>
            </a:r>
            <a:r>
              <a:rPr lang="en-US" err="1">
                <a:cs typeface="Calibri"/>
              </a:rPr>
              <a:t>tunnettu</a:t>
            </a:r>
            <a:r>
              <a:rPr lang="en-US">
                <a:cs typeface="Calibri"/>
              </a:rPr>
              <a:t>. </a:t>
            </a:r>
            <a:r>
              <a:rPr lang="en-US" err="1">
                <a:cs typeface="Calibri"/>
              </a:rPr>
              <a:t>Lisäksi</a:t>
            </a:r>
            <a:r>
              <a:rPr lang="en-US">
                <a:cs typeface="Calibri"/>
              </a:rPr>
              <a:t> Design Sprint </a:t>
            </a:r>
            <a:r>
              <a:rPr lang="en-US" err="1">
                <a:cs typeface="Calibri"/>
              </a:rPr>
              <a:t>tyyppinen</a:t>
            </a:r>
            <a:r>
              <a:rPr lang="en-US">
                <a:cs typeface="Calibri"/>
              </a:rPr>
              <a:t> DBE on </a:t>
            </a:r>
            <a:r>
              <a:rPr lang="en-US" err="1">
                <a:cs typeface="Calibri"/>
              </a:rPr>
              <a:t>yksi</a:t>
            </a:r>
            <a:r>
              <a:rPr lang="en-US">
                <a:cs typeface="Calibri"/>
              </a:rPr>
              <a:t> </a:t>
            </a:r>
            <a:r>
              <a:rPr lang="en-US" err="1">
                <a:cs typeface="Calibri"/>
              </a:rPr>
              <a:t>vaihtoehto</a:t>
            </a:r>
            <a:r>
              <a:rPr lang="en-US">
                <a:cs typeface="Calibri"/>
              </a:rPr>
              <a:t>, </a:t>
            </a:r>
            <a:r>
              <a:rPr lang="en-US" err="1">
                <a:cs typeface="Calibri"/>
              </a:rPr>
              <a:t>jossa</a:t>
            </a:r>
            <a:r>
              <a:rPr lang="en-US">
                <a:cs typeface="Calibri"/>
              </a:rPr>
              <a:t> </a:t>
            </a:r>
            <a:r>
              <a:rPr lang="en-US" err="1">
                <a:cs typeface="Calibri"/>
              </a:rPr>
              <a:t>mennään</a:t>
            </a:r>
            <a:r>
              <a:rPr lang="en-US">
                <a:cs typeface="Calibri"/>
              </a:rPr>
              <a:t> </a:t>
            </a:r>
            <a:r>
              <a:rPr lang="en-US" err="1">
                <a:cs typeface="Calibri"/>
              </a:rPr>
              <a:t>hieman</a:t>
            </a:r>
            <a:r>
              <a:rPr lang="en-US">
                <a:cs typeface="Calibri"/>
              </a:rPr>
              <a:t> </a:t>
            </a:r>
            <a:r>
              <a:rPr lang="en-US" err="1">
                <a:cs typeface="Calibri"/>
              </a:rPr>
              <a:t>vielä</a:t>
            </a:r>
            <a:r>
              <a:rPr lang="en-US">
                <a:cs typeface="Calibri"/>
              </a:rPr>
              <a:t> </a:t>
            </a:r>
            <a:r>
              <a:rPr lang="en-US" err="1">
                <a:cs typeface="Calibri"/>
              </a:rPr>
              <a:t>syvemmälle</a:t>
            </a:r>
            <a:r>
              <a:rPr lang="en-US">
                <a:cs typeface="Calibri"/>
              </a:rPr>
              <a:t> </a:t>
            </a:r>
            <a:r>
              <a:rPr lang="en-US" err="1">
                <a:cs typeface="Calibri"/>
              </a:rPr>
              <a:t>muotoiluajatteluun</a:t>
            </a:r>
            <a:r>
              <a:rPr lang="en-US">
                <a:cs typeface="Calibri"/>
              </a:rPr>
              <a:t>, </a:t>
            </a:r>
            <a:r>
              <a:rPr lang="en-US" err="1">
                <a:cs typeface="Calibri"/>
              </a:rPr>
              <a:t>rakennetaan</a:t>
            </a:r>
            <a:r>
              <a:rPr lang="en-US">
                <a:cs typeface="Calibri"/>
              </a:rPr>
              <a:t> ja </a:t>
            </a:r>
            <a:r>
              <a:rPr lang="en-US" err="1">
                <a:cs typeface="Calibri"/>
              </a:rPr>
              <a:t>testataan</a:t>
            </a:r>
            <a:r>
              <a:rPr lang="en-US">
                <a:cs typeface="Calibri"/>
              </a:rPr>
              <a:t> </a:t>
            </a:r>
            <a:r>
              <a:rPr lang="en-US" err="1">
                <a:cs typeface="Calibri"/>
              </a:rPr>
              <a:t>prototyypit</a:t>
            </a:r>
            <a:r>
              <a:rPr lang="en-US">
                <a:cs typeface="Calibri"/>
              </a:rPr>
              <a:t> </a:t>
            </a:r>
            <a:r>
              <a:rPr lang="en-US" err="1">
                <a:cs typeface="Calibri"/>
              </a:rPr>
              <a:t>käyttäjillä</a:t>
            </a:r>
            <a:endParaRPr lang="en-US">
              <a:cs typeface="Calibri"/>
            </a:endParaRPr>
          </a:p>
          <a:p>
            <a:r>
              <a:rPr lang="en-US">
                <a:cs typeface="Calibri"/>
              </a:rPr>
              <a:t>2.  </a:t>
            </a:r>
            <a:r>
              <a:rPr lang="en-US" err="1">
                <a:cs typeface="Calibri"/>
              </a:rPr>
              <a:t>Vuosi</a:t>
            </a:r>
          </a:p>
          <a:p>
            <a:r>
              <a:rPr lang="en-US" err="1">
                <a:cs typeface="Calibri"/>
              </a:rPr>
              <a:t>Ehdottaisin</a:t>
            </a:r>
            <a:r>
              <a:rPr lang="en-US">
                <a:cs typeface="Calibri"/>
              </a:rPr>
              <a:t> </a:t>
            </a:r>
            <a:r>
              <a:rPr lang="en-US" err="1">
                <a:cs typeface="Calibri"/>
              </a:rPr>
              <a:t>muotoilua</a:t>
            </a:r>
            <a:r>
              <a:rPr lang="en-US">
                <a:cs typeface="Calibri"/>
              </a:rPr>
              <a:t> </a:t>
            </a:r>
            <a:r>
              <a:rPr lang="en-US" err="1">
                <a:cs typeface="Calibri"/>
              </a:rPr>
              <a:t>Yksialainen</a:t>
            </a:r>
            <a:r>
              <a:rPr lang="en-US">
                <a:cs typeface="Calibri"/>
              </a:rPr>
              <a:t> tai </a:t>
            </a:r>
            <a:r>
              <a:rPr lang="en-US" err="1">
                <a:cs typeface="Calibri"/>
              </a:rPr>
              <a:t>monialainen</a:t>
            </a:r>
            <a:r>
              <a:rPr lang="en-US">
                <a:cs typeface="Calibri"/>
              </a:rPr>
              <a:t> DBE-</a:t>
            </a:r>
            <a:r>
              <a:rPr lang="en-US" err="1">
                <a:cs typeface="Calibri"/>
              </a:rPr>
              <a:t>projekti</a:t>
            </a:r>
            <a:r>
              <a:rPr lang="en-US">
                <a:cs typeface="Calibri"/>
              </a:rPr>
              <a:t> 8 </a:t>
            </a:r>
            <a:r>
              <a:rPr lang="en-US" err="1">
                <a:cs typeface="Calibri"/>
              </a:rPr>
              <a:t>vko</a:t>
            </a:r>
            <a:r>
              <a:rPr lang="en-US">
                <a:cs typeface="Calibri"/>
              </a:rPr>
              <a:t> </a:t>
            </a:r>
            <a:r>
              <a:rPr lang="en-US" err="1">
                <a:cs typeface="Calibri"/>
              </a:rPr>
              <a:t>moduuli</a:t>
            </a:r>
          </a:p>
          <a:p>
            <a:r>
              <a:rPr lang="en-US">
                <a:cs typeface="Calibri"/>
              </a:rPr>
              <a:t>3. </a:t>
            </a:r>
            <a:r>
              <a:rPr lang="en-US" err="1">
                <a:cs typeface="Calibri"/>
              </a:rPr>
              <a:t>Vuosi</a:t>
            </a:r>
            <a:endParaRPr lang="en-US">
              <a:cs typeface="Calibri"/>
            </a:endParaRPr>
          </a:p>
          <a:p>
            <a:r>
              <a:rPr lang="en-US" err="1">
                <a:cs typeface="Calibri"/>
              </a:rPr>
              <a:t>Tänne</a:t>
            </a:r>
            <a:r>
              <a:rPr lang="en-US">
                <a:cs typeface="Calibri"/>
              </a:rPr>
              <a:t> </a:t>
            </a:r>
            <a:r>
              <a:rPr lang="en-US" err="1">
                <a:cs typeface="Calibri"/>
              </a:rPr>
              <a:t>ehdottaisin</a:t>
            </a:r>
            <a:r>
              <a:rPr lang="en-US">
                <a:cs typeface="Calibri"/>
              </a:rPr>
              <a:t> 8 </a:t>
            </a:r>
            <a:r>
              <a:rPr lang="en-US" err="1">
                <a:cs typeface="Calibri"/>
              </a:rPr>
              <a:t>vko</a:t>
            </a:r>
            <a:r>
              <a:rPr lang="en-US">
                <a:cs typeface="Calibri"/>
              </a:rPr>
              <a:t> + 8 </a:t>
            </a:r>
            <a:r>
              <a:rPr lang="en-US" err="1">
                <a:cs typeface="Calibri"/>
              </a:rPr>
              <a:t>vko</a:t>
            </a:r>
            <a:r>
              <a:rPr lang="en-US">
                <a:cs typeface="Calibri"/>
              </a:rPr>
              <a:t>, </a:t>
            </a:r>
            <a:r>
              <a:rPr lang="en-US" err="1">
                <a:cs typeface="Calibri"/>
              </a:rPr>
              <a:t>kuten</a:t>
            </a:r>
            <a:r>
              <a:rPr lang="en-US">
                <a:cs typeface="Calibri"/>
              </a:rPr>
              <a:t> </a:t>
            </a:r>
            <a:r>
              <a:rPr lang="en-US" err="1">
                <a:cs typeface="Calibri"/>
              </a:rPr>
              <a:t>opettajahaastatteluista</a:t>
            </a:r>
            <a:r>
              <a:rPr lang="en-US">
                <a:cs typeface="Calibri"/>
              </a:rPr>
              <a:t> </a:t>
            </a:r>
            <a:r>
              <a:rPr lang="en-US" err="1">
                <a:cs typeface="Calibri"/>
              </a:rPr>
              <a:t>tulee</a:t>
            </a:r>
            <a:r>
              <a:rPr lang="en-US">
                <a:cs typeface="Calibri"/>
              </a:rPr>
              <a:t> </a:t>
            </a:r>
            <a:r>
              <a:rPr lang="en-US" err="1">
                <a:cs typeface="Calibri"/>
              </a:rPr>
              <a:t>esille</a:t>
            </a:r>
            <a:r>
              <a:rPr lang="en-US">
                <a:cs typeface="Calibri"/>
              </a:rPr>
              <a:t>, </a:t>
            </a:r>
            <a:r>
              <a:rPr lang="en-US" err="1">
                <a:cs typeface="Calibri"/>
              </a:rPr>
              <a:t>että</a:t>
            </a:r>
            <a:r>
              <a:rPr lang="en-US">
                <a:cs typeface="Calibri"/>
              </a:rPr>
              <a:t> 8 </a:t>
            </a:r>
            <a:r>
              <a:rPr lang="en-US" err="1">
                <a:cs typeface="Calibri"/>
              </a:rPr>
              <a:t>viikossa</a:t>
            </a:r>
            <a:r>
              <a:rPr lang="en-US">
                <a:cs typeface="Calibri"/>
              </a:rPr>
              <a:t> </a:t>
            </a:r>
            <a:r>
              <a:rPr lang="en-US" err="1">
                <a:cs typeface="Calibri"/>
              </a:rPr>
              <a:t>ei</a:t>
            </a:r>
            <a:r>
              <a:rPr lang="en-US">
                <a:cs typeface="Calibri"/>
              </a:rPr>
              <a:t> </a:t>
            </a:r>
            <a:r>
              <a:rPr lang="en-US" err="1">
                <a:cs typeface="Calibri"/>
              </a:rPr>
              <a:t>useinkaan</a:t>
            </a:r>
            <a:r>
              <a:rPr lang="en-US">
                <a:cs typeface="Calibri"/>
              </a:rPr>
              <a:t> </a:t>
            </a:r>
            <a:r>
              <a:rPr lang="en-US" err="1">
                <a:cs typeface="Calibri"/>
              </a:rPr>
              <a:t>ehditä</a:t>
            </a:r>
            <a:r>
              <a:rPr lang="en-US">
                <a:cs typeface="Calibri"/>
              </a:rPr>
              <a:t> </a:t>
            </a:r>
            <a:r>
              <a:rPr lang="en-US" err="1">
                <a:cs typeface="Calibri"/>
              </a:rPr>
              <a:t>tekemään</a:t>
            </a:r>
            <a:r>
              <a:rPr lang="en-US">
                <a:cs typeface="Calibri"/>
              </a:rPr>
              <a:t> </a:t>
            </a:r>
            <a:r>
              <a:rPr lang="en-US" err="1">
                <a:cs typeface="Calibri"/>
              </a:rPr>
              <a:t>kunnolla</a:t>
            </a:r>
            <a:r>
              <a:rPr lang="en-US">
                <a:cs typeface="Calibri"/>
              </a:rPr>
              <a:t> DBE </a:t>
            </a:r>
            <a:r>
              <a:rPr lang="en-US" err="1">
                <a:cs typeface="Calibri"/>
              </a:rPr>
              <a:t>toteutusta</a:t>
            </a:r>
            <a:r>
              <a:rPr lang="en-US">
                <a:cs typeface="Calibri"/>
              </a:rPr>
              <a:t>, </a:t>
            </a:r>
            <a:r>
              <a:rPr lang="en-US" err="1">
                <a:cs typeface="Calibri"/>
              </a:rPr>
              <a:t>josta</a:t>
            </a:r>
            <a:r>
              <a:rPr lang="en-US">
                <a:cs typeface="Calibri"/>
              </a:rPr>
              <a:t> </a:t>
            </a:r>
            <a:r>
              <a:rPr lang="en-US" err="1">
                <a:cs typeface="Calibri"/>
              </a:rPr>
              <a:t>voisi</a:t>
            </a:r>
            <a:r>
              <a:rPr lang="en-US">
                <a:cs typeface="Calibri"/>
              </a:rPr>
              <a:t> olla </a:t>
            </a:r>
            <a:r>
              <a:rPr lang="en-US" err="1">
                <a:cs typeface="Calibri"/>
              </a:rPr>
              <a:t>työelämällä</a:t>
            </a:r>
            <a:r>
              <a:rPr lang="en-US">
                <a:cs typeface="Calibri"/>
              </a:rPr>
              <a:t> </a:t>
            </a:r>
            <a:r>
              <a:rPr lang="en-US" err="1">
                <a:cs typeface="Calibri"/>
              </a:rPr>
              <a:t>jotain</a:t>
            </a:r>
            <a:r>
              <a:rPr lang="en-US">
                <a:cs typeface="Calibri"/>
              </a:rPr>
              <a:t> </a:t>
            </a:r>
            <a:r>
              <a:rPr lang="en-US" err="1">
                <a:cs typeface="Calibri"/>
              </a:rPr>
              <a:t>hyötyä</a:t>
            </a:r>
            <a:r>
              <a:rPr lang="en-US">
                <a:cs typeface="Calibri"/>
              </a:rPr>
              <a:t>. </a:t>
            </a:r>
            <a:r>
              <a:rPr lang="en-US" err="1">
                <a:cs typeface="Calibri"/>
              </a:rPr>
              <a:t>Osassa</a:t>
            </a:r>
            <a:r>
              <a:rPr lang="en-US">
                <a:cs typeface="Calibri"/>
              </a:rPr>
              <a:t> </a:t>
            </a:r>
            <a:r>
              <a:rPr lang="en-US" err="1">
                <a:cs typeface="Calibri"/>
              </a:rPr>
              <a:t>koulutuksissa</a:t>
            </a:r>
            <a:r>
              <a:rPr lang="en-US">
                <a:cs typeface="Calibri"/>
              </a:rPr>
              <a:t> (ICT, </a:t>
            </a:r>
            <a:r>
              <a:rPr lang="en-US" err="1">
                <a:cs typeface="Calibri"/>
              </a:rPr>
              <a:t>Biotalous</a:t>
            </a:r>
            <a:r>
              <a:rPr lang="en-US">
                <a:cs typeface="Calibri"/>
              </a:rPr>
              <a:t>/</a:t>
            </a:r>
            <a:r>
              <a:rPr lang="en-US" err="1">
                <a:cs typeface="Calibri"/>
              </a:rPr>
              <a:t>Kiertotalous</a:t>
            </a:r>
            <a:r>
              <a:rPr lang="en-US">
                <a:cs typeface="Calibri"/>
              </a:rPr>
              <a:t>) DBE-</a:t>
            </a:r>
            <a:r>
              <a:rPr lang="en-US" err="1">
                <a:cs typeface="Calibri"/>
              </a:rPr>
              <a:t>jatkumoihin</a:t>
            </a:r>
            <a:r>
              <a:rPr lang="en-US">
                <a:cs typeface="Calibri"/>
              </a:rPr>
              <a:t>, </a:t>
            </a:r>
            <a:r>
              <a:rPr lang="en-US" err="1">
                <a:cs typeface="Calibri"/>
              </a:rPr>
              <a:t>joissa</a:t>
            </a:r>
            <a:r>
              <a:rPr lang="en-US">
                <a:cs typeface="Calibri"/>
              </a:rPr>
              <a:t> 8 </a:t>
            </a:r>
            <a:r>
              <a:rPr lang="en-US" err="1">
                <a:cs typeface="Calibri"/>
              </a:rPr>
              <a:t>viikon</a:t>
            </a:r>
            <a:r>
              <a:rPr lang="en-US">
                <a:cs typeface="Calibri"/>
              </a:rPr>
              <a:t> </a:t>
            </a:r>
            <a:r>
              <a:rPr lang="en-US" err="1">
                <a:cs typeface="Calibri"/>
              </a:rPr>
              <a:t>toteutuksia</a:t>
            </a:r>
            <a:r>
              <a:rPr lang="en-US">
                <a:cs typeface="Calibri"/>
              </a:rPr>
              <a:t> </a:t>
            </a:r>
            <a:r>
              <a:rPr lang="en-US" err="1">
                <a:cs typeface="Calibri"/>
              </a:rPr>
              <a:t>niputetaan</a:t>
            </a:r>
            <a:r>
              <a:rPr lang="en-US">
                <a:cs typeface="Calibri"/>
              </a:rPr>
              <a:t> </a:t>
            </a:r>
            <a:r>
              <a:rPr lang="en-US" err="1">
                <a:cs typeface="Calibri"/>
              </a:rPr>
              <a:t>peräkkäin</a:t>
            </a:r>
            <a:r>
              <a:rPr lang="en-US">
                <a:cs typeface="Calibri"/>
              </a:rPr>
              <a:t>. Ei </a:t>
            </a:r>
            <a:r>
              <a:rPr lang="en-US" err="1">
                <a:cs typeface="Calibri"/>
              </a:rPr>
              <a:t>kaikkialla</a:t>
            </a:r>
            <a:r>
              <a:rPr lang="en-US">
                <a:cs typeface="Calibri"/>
              </a:rPr>
              <a:t> </a:t>
            </a:r>
            <a:r>
              <a:rPr lang="en-US" err="1">
                <a:cs typeface="Calibri"/>
              </a:rPr>
              <a:t>mahdollista</a:t>
            </a:r>
            <a:r>
              <a:rPr lang="en-US">
                <a:cs typeface="Calibri"/>
              </a:rPr>
              <a:t>, </a:t>
            </a:r>
            <a:r>
              <a:rPr lang="en-US" err="1">
                <a:cs typeface="Calibri"/>
              </a:rPr>
              <a:t>mutta</a:t>
            </a:r>
            <a:r>
              <a:rPr lang="en-US">
                <a:cs typeface="Calibri"/>
              </a:rPr>
              <a:t> </a:t>
            </a:r>
            <a:r>
              <a:rPr lang="en-US" err="1">
                <a:cs typeface="Calibri"/>
              </a:rPr>
              <a:t>kannustaisi</a:t>
            </a:r>
            <a:r>
              <a:rPr lang="en-US">
                <a:cs typeface="Calibri"/>
              </a:rPr>
              <a:t> </a:t>
            </a:r>
            <a:r>
              <a:rPr lang="en-US" err="1">
                <a:cs typeface="Calibri"/>
              </a:rPr>
              <a:t>että</a:t>
            </a:r>
            <a:r>
              <a:rPr lang="en-US">
                <a:cs typeface="Calibri"/>
              </a:rPr>
              <a:t> </a:t>
            </a:r>
            <a:r>
              <a:rPr lang="en-US" err="1">
                <a:cs typeface="Calibri"/>
              </a:rPr>
              <a:t>opiskelijoilla</a:t>
            </a:r>
            <a:r>
              <a:rPr lang="en-US">
                <a:cs typeface="Calibri"/>
              </a:rPr>
              <a:t> </a:t>
            </a:r>
            <a:r>
              <a:rPr lang="en-US" err="1">
                <a:cs typeface="Calibri"/>
              </a:rPr>
              <a:t>olisi</a:t>
            </a:r>
            <a:r>
              <a:rPr lang="en-US">
                <a:cs typeface="Calibri"/>
              </a:rPr>
              <a:t> </a:t>
            </a:r>
            <a:r>
              <a:rPr lang="en-US" err="1">
                <a:cs typeface="Calibri"/>
              </a:rPr>
              <a:t>edes</a:t>
            </a:r>
            <a:r>
              <a:rPr lang="en-US">
                <a:cs typeface="Calibri"/>
              </a:rPr>
              <a:t> </a:t>
            </a:r>
            <a:r>
              <a:rPr lang="en-US" err="1">
                <a:cs typeface="Calibri"/>
              </a:rPr>
              <a:t>kerran</a:t>
            </a:r>
            <a:r>
              <a:rPr lang="en-US">
                <a:cs typeface="Calibri"/>
              </a:rPr>
              <a:t> </a:t>
            </a:r>
            <a:r>
              <a:rPr lang="en-US" err="1">
                <a:cs typeface="Calibri"/>
              </a:rPr>
              <a:t>mahdollisuus</a:t>
            </a:r>
            <a:r>
              <a:rPr lang="en-US">
                <a:cs typeface="Calibri"/>
              </a:rPr>
              <a:t> </a:t>
            </a:r>
            <a:r>
              <a:rPr lang="en-US" err="1">
                <a:cs typeface="Calibri"/>
              </a:rPr>
              <a:t>tehdä</a:t>
            </a:r>
            <a:r>
              <a:rPr lang="en-US">
                <a:cs typeface="Calibri"/>
              </a:rPr>
              <a:t> </a:t>
            </a:r>
            <a:r>
              <a:rPr lang="en-US" err="1">
                <a:cs typeface="Calibri"/>
              </a:rPr>
              <a:t>vaativampi</a:t>
            </a:r>
            <a:r>
              <a:rPr lang="en-US">
                <a:cs typeface="Calibri"/>
              </a:rPr>
              <a:t> </a:t>
            </a:r>
            <a:r>
              <a:rPr lang="en-US" err="1">
                <a:cs typeface="Calibri"/>
              </a:rPr>
              <a:t>projekti</a:t>
            </a:r>
            <a:r>
              <a:rPr lang="en-US">
                <a:cs typeface="Calibri"/>
              </a:rPr>
              <a:t> </a:t>
            </a:r>
            <a:r>
              <a:rPr lang="en-US" err="1">
                <a:cs typeface="Calibri"/>
              </a:rPr>
              <a:t>opintojensa</a:t>
            </a:r>
            <a:r>
              <a:rPr lang="en-US">
                <a:cs typeface="Calibri"/>
              </a:rPr>
              <a:t> </a:t>
            </a:r>
            <a:r>
              <a:rPr lang="en-US" err="1">
                <a:cs typeface="Calibri"/>
              </a:rPr>
              <a:t>aikana</a:t>
            </a:r>
            <a:r>
              <a:rPr lang="en-US">
                <a:cs typeface="Calibri"/>
              </a:rPr>
              <a:t>.</a:t>
            </a:r>
          </a:p>
        </p:txBody>
      </p:sp>
      <p:sp>
        <p:nvSpPr>
          <p:cNvPr id="4" name="Slide Number Placeholder 3"/>
          <p:cNvSpPr>
            <a:spLocks noGrp="1"/>
          </p:cNvSpPr>
          <p:nvPr>
            <p:ph type="sldNum" sz="quarter" idx="5"/>
          </p:nvPr>
        </p:nvSpPr>
        <p:spPr/>
        <p:txBody>
          <a:bodyPr/>
          <a:lstStyle/>
          <a:p>
            <a:fld id="{F0165B2B-A486-4B63-A28E-C45DAD1848AD}" type="slidenum">
              <a:rPr lang="en-US"/>
              <a:t>7</a:t>
            </a:fld>
            <a:endParaRPr lang="en-US"/>
          </a:p>
        </p:txBody>
      </p:sp>
    </p:spTree>
    <p:extLst>
      <p:ext uri="{BB962C8B-B14F-4D97-AF65-F5344CB8AC3E}">
        <p14:creationId xmlns:p14="http://schemas.microsoft.com/office/powerpoint/2010/main" val="263732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Moduulitasolla ei arviointia eli arviointi tapahtuu opintojaksolla (DBE  voidaan sijoittaa opintojaksoksi) </a:t>
            </a:r>
          </a:p>
        </p:txBody>
      </p:sp>
      <p:sp>
        <p:nvSpPr>
          <p:cNvPr id="4" name="Slide Number Placeholder 3"/>
          <p:cNvSpPr>
            <a:spLocks noGrp="1"/>
          </p:cNvSpPr>
          <p:nvPr>
            <p:ph type="sldNum" sz="quarter" idx="5"/>
          </p:nvPr>
        </p:nvSpPr>
        <p:spPr/>
        <p:txBody>
          <a:bodyPr/>
          <a:lstStyle/>
          <a:p>
            <a:fld id="{F0165B2B-A486-4B63-A28E-C45DAD1848AD}" type="slidenum">
              <a:rPr lang="fi-FI" smtClean="0"/>
              <a:t>10</a:t>
            </a:fld>
            <a:endParaRPr lang="fi-FI"/>
          </a:p>
        </p:txBody>
      </p:sp>
    </p:spTree>
    <p:extLst>
      <p:ext uri="{BB962C8B-B14F-4D97-AF65-F5344CB8AC3E}">
        <p14:creationId xmlns:p14="http://schemas.microsoft.com/office/powerpoint/2010/main" val="260124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22.sv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 tumma">
    <p:bg>
      <p:bgPr>
        <a:solidFill>
          <a:schemeClr val="accent2"/>
        </a:solidFill>
        <a:effectLst/>
      </p:bgPr>
    </p:bg>
    <p:spTree>
      <p:nvGrpSpPr>
        <p:cNvPr id="1" name=""/>
        <p:cNvGrpSpPr/>
        <p:nvPr/>
      </p:nvGrpSpPr>
      <p:grpSpPr>
        <a:xfrm>
          <a:off x="0" y="0"/>
          <a:ext cx="0" cy="0"/>
          <a:chOff x="0" y="0"/>
          <a:chExt cx="0" cy="0"/>
        </a:xfrm>
      </p:grpSpPr>
      <p:pic>
        <p:nvPicPr>
          <p:cNvPr id="9" name="Graphic 8" descr="HAMK – Hämeen ammattikorkeakoulu">
            <a:extLst>
              <a:ext uri="{FF2B5EF4-FFF2-40B4-BE49-F238E27FC236}">
                <a16:creationId xmlns:a16="http://schemas.microsoft.com/office/drawing/2014/main" id="{D80A1C54-A902-2130-7395-E07D3C657D9A}"/>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1231" y="271774"/>
            <a:ext cx="3644091" cy="1388225"/>
          </a:xfrm>
          <a:prstGeom prst="rect">
            <a:avLst/>
          </a:prstGeom>
        </p:spPr>
      </p:pic>
      <p:sp>
        <p:nvSpPr>
          <p:cNvPr id="2" name="Title 1">
            <a:extLst>
              <a:ext uri="{FF2B5EF4-FFF2-40B4-BE49-F238E27FC236}">
                <a16:creationId xmlns:a16="http://schemas.microsoft.com/office/drawing/2014/main" id="{15933D3A-4207-9488-55A8-500D30F29AD5}"/>
              </a:ext>
            </a:extLst>
          </p:cNvPr>
          <p:cNvSpPr>
            <a:spLocks noGrp="1"/>
          </p:cNvSpPr>
          <p:nvPr>
            <p:ph type="title"/>
          </p:nvPr>
        </p:nvSpPr>
        <p:spPr>
          <a:xfrm>
            <a:off x="405435" y="1870030"/>
            <a:ext cx="6124432" cy="3125608"/>
          </a:xfrm>
        </p:spPr>
        <p:txBody>
          <a:bodyPr anchor="ctr">
            <a:noAutofit/>
          </a:bodyPr>
          <a:lstStyle>
            <a:lvl1pPr>
              <a:defRPr sz="4800">
                <a:solidFill>
                  <a:schemeClr val="bg1"/>
                </a:solidFill>
              </a:defRPr>
            </a:lvl1pPr>
          </a:lstStyle>
          <a:p>
            <a:r>
              <a:rPr lang="en-US"/>
              <a:t>Click to edit Master title style</a:t>
            </a:r>
            <a:endParaRPr lang="fi-FI"/>
          </a:p>
        </p:txBody>
      </p:sp>
      <p:pic>
        <p:nvPicPr>
          <p:cNvPr id="4" name="Kuva 2" descr="RUN EU – Regional University Network, European University">
            <a:extLst>
              <a:ext uri="{FF2B5EF4-FFF2-40B4-BE49-F238E27FC236}">
                <a16:creationId xmlns:a16="http://schemas.microsoft.com/office/drawing/2014/main" id="{79D23AB6-277A-52C9-FCF2-7E12C6E9C86C}"/>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97849" y="212097"/>
            <a:ext cx="1757035" cy="1215917"/>
          </a:xfrm>
          <a:prstGeom prst="rect">
            <a:avLst/>
          </a:prstGeom>
        </p:spPr>
      </p:pic>
      <p:sp>
        <p:nvSpPr>
          <p:cNvPr id="7" name="Text Placeholder 7">
            <a:extLst>
              <a:ext uri="{FF2B5EF4-FFF2-40B4-BE49-F238E27FC236}">
                <a16:creationId xmlns:a16="http://schemas.microsoft.com/office/drawing/2014/main" id="{7053D5C9-52DA-A8C4-41D6-4A652EAE1B95}"/>
              </a:ext>
            </a:extLst>
          </p:cNvPr>
          <p:cNvSpPr>
            <a:spLocks noGrp="1"/>
          </p:cNvSpPr>
          <p:nvPr>
            <p:ph type="body" sz="quarter" idx="10"/>
          </p:nvPr>
        </p:nvSpPr>
        <p:spPr>
          <a:xfrm>
            <a:off x="405435" y="5367082"/>
            <a:ext cx="2516188" cy="1027112"/>
          </a:xfrm>
        </p:spPr>
        <p:txBody>
          <a:bodyPr anchor="b">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
        <p:nvSpPr>
          <p:cNvPr id="8" name="Text Placeholder 7">
            <a:extLst>
              <a:ext uri="{FF2B5EF4-FFF2-40B4-BE49-F238E27FC236}">
                <a16:creationId xmlns:a16="http://schemas.microsoft.com/office/drawing/2014/main" id="{12B8B8F1-2FA3-1190-AD8C-EF93AC9A92ED}"/>
              </a:ext>
            </a:extLst>
          </p:cNvPr>
          <p:cNvSpPr>
            <a:spLocks noGrp="1"/>
          </p:cNvSpPr>
          <p:nvPr>
            <p:ph type="body" sz="quarter" idx="11"/>
          </p:nvPr>
        </p:nvSpPr>
        <p:spPr>
          <a:xfrm>
            <a:off x="3138696" y="5367082"/>
            <a:ext cx="2516188" cy="1027112"/>
          </a:xfrm>
        </p:spPr>
        <p:txBody>
          <a:bodyPr anchor="b">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Tree>
    <p:extLst>
      <p:ext uri="{BB962C8B-B14F-4D97-AF65-F5344CB8AC3E}">
        <p14:creationId xmlns:p14="http://schemas.microsoft.com/office/powerpoint/2010/main" val="421828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oikealla kuva vasemmalla – tumm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981937" y="676405"/>
            <a:ext cx="4674603" cy="1985141"/>
          </a:xfrm>
        </p:spPr>
        <p:txBody>
          <a:bodyPr>
            <a:normAutofit/>
          </a:bodyPr>
          <a:lstStyle>
            <a:lvl1pPr>
              <a:defRPr sz="4200">
                <a:solidFill>
                  <a:schemeClr val="bg1"/>
                </a:solidFill>
              </a:defRPr>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solidFill>
                  <a:schemeClr val="bg1"/>
                </a:solidFill>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6030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 Grafiikk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42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Kuva 2">
            <a:extLst>
              <a:ext uri="{FF2B5EF4-FFF2-40B4-BE49-F238E27FC236}">
                <a16:creationId xmlns:a16="http://schemas.microsoft.com/office/drawing/2014/main" id="{C79E3A65-E412-FA8B-3D1F-825380CB5B53}"/>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9" name="Graphic 8">
            <a:extLst>
              <a:ext uri="{FF2B5EF4-FFF2-40B4-BE49-F238E27FC236}">
                <a16:creationId xmlns:a16="http://schemas.microsoft.com/office/drawing/2014/main" id="{2E050B85-5222-9CD5-D161-7E9C8DEC9944}"/>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3574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42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2">
            <a:extLst>
              <a:ext uri="{FF2B5EF4-FFF2-40B4-BE49-F238E27FC236}">
                <a16:creationId xmlns:a16="http://schemas.microsoft.com/office/drawing/2014/main" id="{EB8A3E03-43A2-BB27-8779-063785EBC6A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90F3B1D1-920E-BFF4-AA4D-AA44200F8B2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38331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 tumma  – Grafiikka">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4105601-3089-9DD0-6D0C-45BF741F89A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2104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F55B62D5-70B1-A09D-22CE-7C946455528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15A00A4B-6D07-9FB6-1B13-145E0AB06A22}"/>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17820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sikko ja sisältö vasemmalla kuva oikella – tumma">
    <p:bg>
      <p:bgPr>
        <a:solidFill>
          <a:schemeClr val="accent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2104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9E0E32CA-FEF4-B74A-2649-F3E8762AA7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EDDFF155-D47C-F5BF-C1E8-1EF35C6FC26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4287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vasemmalla päällekkäiset kortit oikell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Rounded Rectangle 10">
            <a:extLst>
              <a:ext uri="{FF2B5EF4-FFF2-40B4-BE49-F238E27FC236}">
                <a16:creationId xmlns:a16="http://schemas.microsoft.com/office/drawing/2014/main" id="{506BB400-053E-D1A0-5676-7138A0C87440}"/>
              </a:ext>
              <a:ext uri="{C183D7F6-B498-43B3-948B-1728B52AA6E4}">
                <adec:decorative xmlns:adec="http://schemas.microsoft.com/office/drawing/2017/decorative" val="1"/>
              </a:ext>
            </a:extLst>
          </p:cNvPr>
          <p:cNvSpPr/>
          <p:nvPr userDrawn="1"/>
        </p:nvSpPr>
        <p:spPr>
          <a:xfrm>
            <a:off x="6385810" y="4689523"/>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ounded Rectangle 9">
            <a:extLst>
              <a:ext uri="{FF2B5EF4-FFF2-40B4-BE49-F238E27FC236}">
                <a16:creationId xmlns:a16="http://schemas.microsoft.com/office/drawing/2014/main" id="{32053697-FC18-3B35-8F3C-072B5DB59C12}"/>
              </a:ext>
              <a:ext uri="{C183D7F6-B498-43B3-948B-1728B52AA6E4}">
                <adec:decorative xmlns:adec="http://schemas.microsoft.com/office/drawing/2017/decorative" val="1"/>
              </a:ext>
            </a:extLst>
          </p:cNvPr>
          <p:cNvSpPr/>
          <p:nvPr userDrawn="1"/>
        </p:nvSpPr>
        <p:spPr>
          <a:xfrm>
            <a:off x="6385810" y="2633791"/>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ounded Rectangle 8">
            <a:extLst>
              <a:ext uri="{FF2B5EF4-FFF2-40B4-BE49-F238E27FC236}">
                <a16:creationId xmlns:a16="http://schemas.microsoft.com/office/drawing/2014/main" id="{ECCE06BD-E752-5EC8-3F92-CCA8676FEBE2}"/>
              </a:ext>
              <a:ext uri="{C183D7F6-B498-43B3-948B-1728B52AA6E4}">
                <adec:decorative xmlns:adec="http://schemas.microsoft.com/office/drawing/2017/decorative" val="1"/>
              </a:ext>
            </a:extLst>
          </p:cNvPr>
          <p:cNvSpPr/>
          <p:nvPr userDrawn="1"/>
        </p:nvSpPr>
        <p:spPr>
          <a:xfrm>
            <a:off x="6385810" y="578059"/>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tsikko 1">
            <a:extLst>
              <a:ext uri="{FF2B5EF4-FFF2-40B4-BE49-F238E27FC236}">
                <a16:creationId xmlns:a16="http://schemas.microsoft.com/office/drawing/2014/main" id="{E5FCE2BA-8A45-0EB0-4104-6FDC51B32A36}"/>
              </a:ext>
            </a:extLst>
          </p:cNvPr>
          <p:cNvSpPr>
            <a:spLocks noGrp="1"/>
          </p:cNvSpPr>
          <p:nvPr>
            <p:ph type="title"/>
          </p:nvPr>
        </p:nvSpPr>
        <p:spPr>
          <a:xfrm>
            <a:off x="583198" y="1932135"/>
            <a:ext cx="4674602" cy="1813932"/>
          </a:xfrm>
        </p:spPr>
        <p:txBody>
          <a:bodyPr>
            <a:normAutofit/>
          </a:bodyPr>
          <a:lstStyle>
            <a:lvl1pPr>
              <a:defRPr sz="4200"/>
            </a:lvl1pPr>
          </a:lstStyle>
          <a:p>
            <a:r>
              <a:rPr lang="en-US"/>
              <a:t>Click to edit Master title style</a:t>
            </a:r>
            <a:endParaRPr lang="fi-FI"/>
          </a:p>
        </p:txBody>
      </p:sp>
      <p:sp>
        <p:nvSpPr>
          <p:cNvPr id="29" name="Sisällön paikkamerkki 2">
            <a:extLst>
              <a:ext uri="{FF2B5EF4-FFF2-40B4-BE49-F238E27FC236}">
                <a16:creationId xmlns:a16="http://schemas.microsoft.com/office/drawing/2014/main" id="{241CC300-DDD1-C4DC-6E4A-99CED6F2B042}"/>
              </a:ext>
            </a:extLst>
          </p:cNvPr>
          <p:cNvSpPr>
            <a:spLocks noGrp="1"/>
          </p:cNvSpPr>
          <p:nvPr>
            <p:ph idx="13"/>
          </p:nvPr>
        </p:nvSpPr>
        <p:spPr>
          <a:xfrm>
            <a:off x="583198" y="3983627"/>
            <a:ext cx="4674602" cy="253947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Kortin kuva 1">
            <a:extLst>
              <a:ext uri="{FF2B5EF4-FFF2-40B4-BE49-F238E27FC236}">
                <a16:creationId xmlns:a16="http://schemas.microsoft.com/office/drawing/2014/main" id="{2D6F0985-6F02-3A9E-2B60-73ED4977132B}"/>
              </a:ext>
            </a:extLst>
          </p:cNvPr>
          <p:cNvSpPr>
            <a:spLocks noGrp="1"/>
          </p:cNvSpPr>
          <p:nvPr>
            <p:ph type="pic" sz="quarter" idx="15" hasCustomPrompt="1"/>
          </p:nvPr>
        </p:nvSpPr>
        <p:spPr>
          <a:xfrm>
            <a:off x="6386513" y="577358"/>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2" name="Kortin tekstin paikkamerkintä 1">
            <a:extLst>
              <a:ext uri="{FF2B5EF4-FFF2-40B4-BE49-F238E27FC236}">
                <a16:creationId xmlns:a16="http://schemas.microsoft.com/office/drawing/2014/main" id="{FB5060B0-4FB6-BB7D-489E-9FEDA55CE014}"/>
              </a:ext>
            </a:extLst>
          </p:cNvPr>
          <p:cNvSpPr>
            <a:spLocks noGrp="1"/>
          </p:cNvSpPr>
          <p:nvPr>
            <p:ph type="body" sz="quarter" idx="18" hasCustomPrompt="1"/>
          </p:nvPr>
        </p:nvSpPr>
        <p:spPr>
          <a:xfrm>
            <a:off x="8514607" y="577850"/>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6" name="Kortin kuva 2">
            <a:extLst>
              <a:ext uri="{FF2B5EF4-FFF2-40B4-BE49-F238E27FC236}">
                <a16:creationId xmlns:a16="http://schemas.microsoft.com/office/drawing/2014/main" id="{3CC58731-9B1B-EFCD-0E86-1BC020F33B1D}"/>
              </a:ext>
            </a:extLst>
          </p:cNvPr>
          <p:cNvSpPr>
            <a:spLocks noGrp="1"/>
          </p:cNvSpPr>
          <p:nvPr>
            <p:ph type="pic" sz="quarter" idx="16" hasCustomPrompt="1"/>
          </p:nvPr>
        </p:nvSpPr>
        <p:spPr>
          <a:xfrm>
            <a:off x="6386513" y="2638694"/>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3" name="Kortin tekstin paikkamerkintä 2">
            <a:extLst>
              <a:ext uri="{FF2B5EF4-FFF2-40B4-BE49-F238E27FC236}">
                <a16:creationId xmlns:a16="http://schemas.microsoft.com/office/drawing/2014/main" id="{00E446CD-4DD4-4E78-F202-93D2FC09A0CE}"/>
              </a:ext>
            </a:extLst>
          </p:cNvPr>
          <p:cNvSpPr>
            <a:spLocks noGrp="1"/>
          </p:cNvSpPr>
          <p:nvPr>
            <p:ph type="body" sz="quarter" idx="19" hasCustomPrompt="1"/>
          </p:nvPr>
        </p:nvSpPr>
        <p:spPr>
          <a:xfrm>
            <a:off x="8514607" y="2629934"/>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7" name="Kortin kuva 3">
            <a:extLst>
              <a:ext uri="{FF2B5EF4-FFF2-40B4-BE49-F238E27FC236}">
                <a16:creationId xmlns:a16="http://schemas.microsoft.com/office/drawing/2014/main" id="{40F0D2C4-9783-E39D-58EC-F425F2738E65}"/>
              </a:ext>
            </a:extLst>
          </p:cNvPr>
          <p:cNvSpPr>
            <a:spLocks noGrp="1"/>
          </p:cNvSpPr>
          <p:nvPr>
            <p:ph type="pic" sz="quarter" idx="17" hasCustomPrompt="1"/>
          </p:nvPr>
        </p:nvSpPr>
        <p:spPr>
          <a:xfrm>
            <a:off x="6386513" y="4687627"/>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4" name="Kortin tekstin paikkamerkintä 3">
            <a:extLst>
              <a:ext uri="{FF2B5EF4-FFF2-40B4-BE49-F238E27FC236}">
                <a16:creationId xmlns:a16="http://schemas.microsoft.com/office/drawing/2014/main" id="{913D0762-E55A-2958-05E4-69B5BE95E183}"/>
              </a:ext>
            </a:extLst>
          </p:cNvPr>
          <p:cNvSpPr>
            <a:spLocks noGrp="1"/>
          </p:cNvSpPr>
          <p:nvPr>
            <p:ph type="body" sz="quarter" idx="20" hasCustomPrompt="1"/>
          </p:nvPr>
        </p:nvSpPr>
        <p:spPr>
          <a:xfrm>
            <a:off x="8514607" y="4692651"/>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pic>
        <p:nvPicPr>
          <p:cNvPr id="37" name="Kuva 2">
            <a:extLst>
              <a:ext uri="{FF2B5EF4-FFF2-40B4-BE49-F238E27FC236}">
                <a16:creationId xmlns:a16="http://schemas.microsoft.com/office/drawing/2014/main" id="{A13A54A0-63B0-DB20-D4F8-6E248ED9D71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38" name="Graphic 37">
            <a:extLst>
              <a:ext uri="{FF2B5EF4-FFF2-40B4-BE49-F238E27FC236}">
                <a16:creationId xmlns:a16="http://schemas.microsoft.com/office/drawing/2014/main" id="{129BE7CA-F993-2448-31B9-1A202A8FC79C}"/>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6952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tsikko ja sisältö vasemmalla päällekkäiset kortit oikella">
    <p:bg>
      <p:bgPr>
        <a:solidFill>
          <a:schemeClr val="accent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Rounded Rectangle 10">
            <a:extLst>
              <a:ext uri="{FF2B5EF4-FFF2-40B4-BE49-F238E27FC236}">
                <a16:creationId xmlns:a16="http://schemas.microsoft.com/office/drawing/2014/main" id="{506BB400-053E-D1A0-5676-7138A0C87440}"/>
              </a:ext>
              <a:ext uri="{C183D7F6-B498-43B3-948B-1728B52AA6E4}">
                <adec:decorative xmlns:adec="http://schemas.microsoft.com/office/drawing/2017/decorative" val="1"/>
              </a:ext>
            </a:extLst>
          </p:cNvPr>
          <p:cNvSpPr/>
          <p:nvPr userDrawn="1"/>
        </p:nvSpPr>
        <p:spPr>
          <a:xfrm>
            <a:off x="6385810" y="4689523"/>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ounded Rectangle 9">
            <a:extLst>
              <a:ext uri="{FF2B5EF4-FFF2-40B4-BE49-F238E27FC236}">
                <a16:creationId xmlns:a16="http://schemas.microsoft.com/office/drawing/2014/main" id="{32053697-FC18-3B35-8F3C-072B5DB59C12}"/>
              </a:ext>
              <a:ext uri="{C183D7F6-B498-43B3-948B-1728B52AA6E4}">
                <adec:decorative xmlns:adec="http://schemas.microsoft.com/office/drawing/2017/decorative" val="1"/>
              </a:ext>
            </a:extLst>
          </p:cNvPr>
          <p:cNvSpPr/>
          <p:nvPr userDrawn="1"/>
        </p:nvSpPr>
        <p:spPr>
          <a:xfrm>
            <a:off x="6385810" y="2633791"/>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ounded Rectangle 8">
            <a:extLst>
              <a:ext uri="{FF2B5EF4-FFF2-40B4-BE49-F238E27FC236}">
                <a16:creationId xmlns:a16="http://schemas.microsoft.com/office/drawing/2014/main" id="{ECCE06BD-E752-5EC8-3F92-CCA8676FEBE2}"/>
              </a:ext>
              <a:ext uri="{C183D7F6-B498-43B3-948B-1728B52AA6E4}">
                <adec:decorative xmlns:adec="http://schemas.microsoft.com/office/drawing/2017/decorative" val="1"/>
              </a:ext>
            </a:extLst>
          </p:cNvPr>
          <p:cNvSpPr/>
          <p:nvPr userDrawn="1"/>
        </p:nvSpPr>
        <p:spPr>
          <a:xfrm>
            <a:off x="6385810" y="578059"/>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tsikko 1">
            <a:extLst>
              <a:ext uri="{FF2B5EF4-FFF2-40B4-BE49-F238E27FC236}">
                <a16:creationId xmlns:a16="http://schemas.microsoft.com/office/drawing/2014/main" id="{E5FCE2BA-8A45-0EB0-4104-6FDC51B32A36}"/>
              </a:ext>
            </a:extLst>
          </p:cNvPr>
          <p:cNvSpPr>
            <a:spLocks noGrp="1"/>
          </p:cNvSpPr>
          <p:nvPr>
            <p:ph type="title"/>
          </p:nvPr>
        </p:nvSpPr>
        <p:spPr>
          <a:xfrm>
            <a:off x="583198" y="193213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29" name="Sisällön paikkamerkki 1">
            <a:extLst>
              <a:ext uri="{FF2B5EF4-FFF2-40B4-BE49-F238E27FC236}">
                <a16:creationId xmlns:a16="http://schemas.microsoft.com/office/drawing/2014/main" id="{241CC300-DDD1-C4DC-6E4A-99CED6F2B042}"/>
              </a:ext>
            </a:extLst>
          </p:cNvPr>
          <p:cNvSpPr>
            <a:spLocks noGrp="1"/>
          </p:cNvSpPr>
          <p:nvPr>
            <p:ph idx="13"/>
          </p:nvPr>
        </p:nvSpPr>
        <p:spPr>
          <a:xfrm>
            <a:off x="583198" y="3983627"/>
            <a:ext cx="4674602" cy="2539474"/>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Kortin kuva 1">
            <a:extLst>
              <a:ext uri="{FF2B5EF4-FFF2-40B4-BE49-F238E27FC236}">
                <a16:creationId xmlns:a16="http://schemas.microsoft.com/office/drawing/2014/main" id="{2D6F0985-6F02-3A9E-2B60-73ED4977132B}"/>
              </a:ext>
            </a:extLst>
          </p:cNvPr>
          <p:cNvSpPr>
            <a:spLocks noGrp="1"/>
          </p:cNvSpPr>
          <p:nvPr>
            <p:ph type="pic" sz="quarter" idx="15" hasCustomPrompt="1"/>
          </p:nvPr>
        </p:nvSpPr>
        <p:spPr>
          <a:xfrm>
            <a:off x="6386513" y="577358"/>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2" name="Kortin tekstin paikkamerkintä 1">
            <a:extLst>
              <a:ext uri="{FF2B5EF4-FFF2-40B4-BE49-F238E27FC236}">
                <a16:creationId xmlns:a16="http://schemas.microsoft.com/office/drawing/2014/main" id="{FB5060B0-4FB6-BB7D-489E-9FEDA55CE014}"/>
              </a:ext>
            </a:extLst>
          </p:cNvPr>
          <p:cNvSpPr>
            <a:spLocks noGrp="1"/>
          </p:cNvSpPr>
          <p:nvPr>
            <p:ph type="body" sz="quarter" idx="18" hasCustomPrompt="1"/>
          </p:nvPr>
        </p:nvSpPr>
        <p:spPr>
          <a:xfrm>
            <a:off x="8514607" y="577850"/>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6" name="Kortin kuva 2">
            <a:extLst>
              <a:ext uri="{FF2B5EF4-FFF2-40B4-BE49-F238E27FC236}">
                <a16:creationId xmlns:a16="http://schemas.microsoft.com/office/drawing/2014/main" id="{3CC58731-9B1B-EFCD-0E86-1BC020F33B1D}"/>
              </a:ext>
            </a:extLst>
          </p:cNvPr>
          <p:cNvSpPr>
            <a:spLocks noGrp="1"/>
          </p:cNvSpPr>
          <p:nvPr>
            <p:ph type="pic" sz="quarter" idx="16" hasCustomPrompt="1"/>
          </p:nvPr>
        </p:nvSpPr>
        <p:spPr>
          <a:xfrm>
            <a:off x="6386513" y="2638694"/>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3" name="Kortin tekstin paikkamerkintä 2">
            <a:extLst>
              <a:ext uri="{FF2B5EF4-FFF2-40B4-BE49-F238E27FC236}">
                <a16:creationId xmlns:a16="http://schemas.microsoft.com/office/drawing/2014/main" id="{00E446CD-4DD4-4E78-F202-93D2FC09A0CE}"/>
              </a:ext>
            </a:extLst>
          </p:cNvPr>
          <p:cNvSpPr>
            <a:spLocks noGrp="1"/>
          </p:cNvSpPr>
          <p:nvPr>
            <p:ph type="body" sz="quarter" idx="19" hasCustomPrompt="1"/>
          </p:nvPr>
        </p:nvSpPr>
        <p:spPr>
          <a:xfrm>
            <a:off x="8514607" y="2629934"/>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7" name="Kortin kuva 3">
            <a:extLst>
              <a:ext uri="{FF2B5EF4-FFF2-40B4-BE49-F238E27FC236}">
                <a16:creationId xmlns:a16="http://schemas.microsoft.com/office/drawing/2014/main" id="{40F0D2C4-9783-E39D-58EC-F425F2738E65}"/>
              </a:ext>
            </a:extLst>
          </p:cNvPr>
          <p:cNvSpPr>
            <a:spLocks noGrp="1"/>
          </p:cNvSpPr>
          <p:nvPr>
            <p:ph type="pic" sz="quarter" idx="17" hasCustomPrompt="1"/>
          </p:nvPr>
        </p:nvSpPr>
        <p:spPr>
          <a:xfrm>
            <a:off x="6386513" y="4687627"/>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4" name="Kortin tekstin paikkamerkintä 3">
            <a:extLst>
              <a:ext uri="{FF2B5EF4-FFF2-40B4-BE49-F238E27FC236}">
                <a16:creationId xmlns:a16="http://schemas.microsoft.com/office/drawing/2014/main" id="{913D0762-E55A-2958-05E4-69B5BE95E183}"/>
              </a:ext>
            </a:extLst>
          </p:cNvPr>
          <p:cNvSpPr>
            <a:spLocks noGrp="1"/>
          </p:cNvSpPr>
          <p:nvPr>
            <p:ph type="body" sz="quarter" idx="20" hasCustomPrompt="1"/>
          </p:nvPr>
        </p:nvSpPr>
        <p:spPr>
          <a:xfrm>
            <a:off x="8514607" y="4692651"/>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pic>
        <p:nvPicPr>
          <p:cNvPr id="6" name="Kuva 2">
            <a:extLst>
              <a:ext uri="{FF2B5EF4-FFF2-40B4-BE49-F238E27FC236}">
                <a16:creationId xmlns:a16="http://schemas.microsoft.com/office/drawing/2014/main" id="{CA237002-B1A8-142B-4C6A-B332FBC95D49}"/>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9CDA0ABE-2405-D33F-8972-4C39232E3B98}"/>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8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6000" y="1246874"/>
            <a:ext cx="10260000" cy="2852737"/>
          </a:xfrm>
        </p:spPr>
        <p:txBody>
          <a:bodyPr anchor="b"/>
          <a:lstStyle>
            <a:lvl1pPr algn="ctr">
              <a:defRPr sz="6000"/>
            </a:lvl1pPr>
          </a:lstStyle>
          <a:p>
            <a:r>
              <a:rPr lang="en-US"/>
              <a:t>Click to edit Master title style</a:t>
            </a:r>
            <a:endParaRPr lang="fi-FI"/>
          </a:p>
        </p:txBody>
      </p:sp>
      <p:sp>
        <p:nvSpPr>
          <p:cNvPr id="3" name="Tekstin paikkamerkki 2"/>
          <p:cNvSpPr>
            <a:spLocks noGrp="1"/>
          </p:cNvSpPr>
          <p:nvPr>
            <p:ph type="body" idx="1"/>
          </p:nvPr>
        </p:nvSpPr>
        <p:spPr>
          <a:xfrm>
            <a:off x="966000" y="4126599"/>
            <a:ext cx="10260000" cy="1500187"/>
          </a:xfrm>
        </p:spPr>
        <p:txBody>
          <a:bodyPr>
            <a:normAutofit/>
          </a:bodyPr>
          <a:lstStyle>
            <a:lvl1pPr marL="0" indent="0" algn="ctr">
              <a:buNone/>
              <a:defRPr sz="2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Kuva 2">
            <a:extLst>
              <a:ext uri="{FF2B5EF4-FFF2-40B4-BE49-F238E27FC236}">
                <a16:creationId xmlns:a16="http://schemas.microsoft.com/office/drawing/2014/main" id="{8E74C3FD-9DCD-9D2C-CB48-3F22E83CACC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7" name="Graphic 6">
            <a:extLst>
              <a:ext uri="{FF2B5EF4-FFF2-40B4-BE49-F238E27FC236}">
                <a16:creationId xmlns:a16="http://schemas.microsoft.com/office/drawing/2014/main" id="{DCEE9353-8D7A-767E-DF89-AD042BEBF53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34794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atti / Nosto – vaalea">
    <p:bg>
      <p:bgPr>
        <a:solidFill>
          <a:schemeClr val="accent4"/>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8EB635C-9F0C-11A6-E79E-1CC5C3051E0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71" t="14782" r="12246" b="42294"/>
          <a:stretch/>
        </p:blipFill>
        <p:spPr>
          <a:xfrm>
            <a:off x="2911642" y="0"/>
            <a:ext cx="9280358" cy="6858000"/>
          </a:xfrm>
          <a:prstGeom prst="rect">
            <a:avLst/>
          </a:prstGeom>
        </p:spPr>
      </p:pic>
      <p:sp>
        <p:nvSpPr>
          <p:cNvPr id="5" name="Otsikko 1">
            <a:extLst>
              <a:ext uri="{FF2B5EF4-FFF2-40B4-BE49-F238E27FC236}">
                <a16:creationId xmlns:a16="http://schemas.microsoft.com/office/drawing/2014/main" id="{AB8F0596-148F-3D54-5E87-6FB23D31303E}"/>
              </a:ext>
            </a:extLst>
          </p:cNvPr>
          <p:cNvSpPr>
            <a:spLocks noGrp="1"/>
          </p:cNvSpPr>
          <p:nvPr>
            <p:ph type="title"/>
          </p:nvPr>
        </p:nvSpPr>
        <p:spPr>
          <a:xfrm>
            <a:off x="966000" y="1246874"/>
            <a:ext cx="10260000" cy="2852737"/>
          </a:xfrm>
        </p:spPr>
        <p:txBody>
          <a:bodyPr anchor="b">
            <a:normAutofit/>
          </a:bodyPr>
          <a:lstStyle>
            <a:lvl1pPr algn="ctr">
              <a:defRPr sz="4800">
                <a:solidFill>
                  <a:schemeClr val="tx1"/>
                </a:solidFill>
              </a:defRPr>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15CF0E4E-E0C3-AAD1-B987-131389E47DC2}"/>
              </a:ext>
            </a:extLst>
          </p:cNvPr>
          <p:cNvSpPr>
            <a:spLocks noGrp="1"/>
          </p:cNvSpPr>
          <p:nvPr>
            <p:ph type="body" idx="1"/>
          </p:nvPr>
        </p:nvSpPr>
        <p:spPr>
          <a:xfrm>
            <a:off x="966000" y="4126599"/>
            <a:ext cx="10260000" cy="1500187"/>
          </a:xfrm>
        </p:spPr>
        <p:txBody>
          <a:bodyPr>
            <a:normAutofit/>
          </a:bodyPr>
          <a:lstStyle>
            <a:lvl1pPr marL="0" indent="0" algn="ctr">
              <a:buNone/>
              <a:defRPr sz="2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Kuva 2">
            <a:extLst>
              <a:ext uri="{FF2B5EF4-FFF2-40B4-BE49-F238E27FC236}">
                <a16:creationId xmlns:a16="http://schemas.microsoft.com/office/drawing/2014/main" id="{BDD97EC4-A33F-C8FA-9AC8-3A47A7764D9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98DA243B-B22B-1F49-AC26-70BEB0E340B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6963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taatti / Nosto – tumma">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8EB635C-9F0C-11A6-E79E-1CC5C3051E0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71" t="37126" r="12246" b="19950"/>
          <a:stretch/>
        </p:blipFill>
        <p:spPr>
          <a:xfrm>
            <a:off x="2911642" y="0"/>
            <a:ext cx="9280358" cy="6858000"/>
          </a:xfrm>
          <a:prstGeom prst="rect">
            <a:avLst/>
          </a:prstGeom>
        </p:spPr>
      </p:pic>
      <p:sp>
        <p:nvSpPr>
          <p:cNvPr id="5" name="Otsikko 1">
            <a:extLst>
              <a:ext uri="{FF2B5EF4-FFF2-40B4-BE49-F238E27FC236}">
                <a16:creationId xmlns:a16="http://schemas.microsoft.com/office/drawing/2014/main" id="{AB8F0596-148F-3D54-5E87-6FB23D31303E}"/>
              </a:ext>
            </a:extLst>
          </p:cNvPr>
          <p:cNvSpPr>
            <a:spLocks noGrp="1"/>
          </p:cNvSpPr>
          <p:nvPr>
            <p:ph type="title"/>
          </p:nvPr>
        </p:nvSpPr>
        <p:spPr>
          <a:xfrm>
            <a:off x="966000" y="1246874"/>
            <a:ext cx="10260000" cy="2852737"/>
          </a:xfrm>
        </p:spPr>
        <p:txBody>
          <a:bodyPr anchor="b">
            <a:normAutofit/>
          </a:bodyPr>
          <a:lstStyle>
            <a:lvl1pPr algn="ctr">
              <a:defRPr sz="4800">
                <a:solidFill>
                  <a:schemeClr val="bg1"/>
                </a:solidFill>
              </a:defRPr>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15CF0E4E-E0C3-AAD1-B987-131389E47DC2}"/>
              </a:ext>
            </a:extLst>
          </p:cNvPr>
          <p:cNvSpPr>
            <a:spLocks noGrp="1"/>
          </p:cNvSpPr>
          <p:nvPr>
            <p:ph type="body" idx="1"/>
          </p:nvPr>
        </p:nvSpPr>
        <p:spPr>
          <a:xfrm>
            <a:off x="966000" y="4126599"/>
            <a:ext cx="10260000" cy="1500187"/>
          </a:xfrm>
        </p:spPr>
        <p:txBody>
          <a:bodyPr>
            <a:normAutofit/>
          </a:bodyPr>
          <a:lstStyle>
            <a:lvl1pPr marL="0" indent="0" algn="ctr">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Kuva 2">
            <a:extLst>
              <a:ext uri="{FF2B5EF4-FFF2-40B4-BE49-F238E27FC236}">
                <a16:creationId xmlns:a16="http://schemas.microsoft.com/office/drawing/2014/main" id="{449EDFF7-339F-05FB-D59A-71516A668CF5}"/>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C5C88B9D-C1C4-D05F-8A76-DA57E78EAF60}"/>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97074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 vaalea">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14960B-D229-CFAD-379B-EE4F481E4D14}"/>
              </a:ext>
            </a:extLst>
          </p:cNvPr>
          <p:cNvSpPr>
            <a:spLocks noGrp="1"/>
          </p:cNvSpPr>
          <p:nvPr>
            <p:ph type="title"/>
          </p:nvPr>
        </p:nvSpPr>
        <p:spPr>
          <a:xfrm>
            <a:off x="405435" y="1870030"/>
            <a:ext cx="6124432" cy="3125608"/>
          </a:xfrm>
        </p:spPr>
        <p:txBody>
          <a:bodyPr anchor="ctr">
            <a:noAutofit/>
          </a:bodyPr>
          <a:lstStyle>
            <a:lvl1pPr>
              <a:defRPr sz="4800">
                <a:solidFill>
                  <a:schemeClr val="tx1"/>
                </a:solidFill>
              </a:defRPr>
            </a:lvl1pPr>
          </a:lstStyle>
          <a:p>
            <a:r>
              <a:rPr lang="en-US"/>
              <a:t>Click to edit Master title style</a:t>
            </a:r>
            <a:endParaRPr lang="fi-FI"/>
          </a:p>
        </p:txBody>
      </p:sp>
      <p:pic>
        <p:nvPicPr>
          <p:cNvPr id="11" name="Graphic 10" descr="HAMK – Hämeen ammattikorkeakoulu">
            <a:extLst>
              <a:ext uri="{FF2B5EF4-FFF2-40B4-BE49-F238E27FC236}">
                <a16:creationId xmlns:a16="http://schemas.microsoft.com/office/drawing/2014/main" id="{FA02E98C-1C9B-DE42-9EAD-28F1CDEF509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1231" y="271774"/>
            <a:ext cx="3644091" cy="1388225"/>
          </a:xfrm>
          <a:prstGeom prst="rect">
            <a:avLst/>
          </a:prstGeom>
        </p:spPr>
      </p:pic>
      <p:pic>
        <p:nvPicPr>
          <p:cNvPr id="14" name="Kuva 2" descr="RUN EU – Regional University Network, European University">
            <a:extLst>
              <a:ext uri="{FF2B5EF4-FFF2-40B4-BE49-F238E27FC236}">
                <a16:creationId xmlns:a16="http://schemas.microsoft.com/office/drawing/2014/main" id="{CA4B3400-5540-3DEA-41DD-B578251334A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95323" y="212097"/>
            <a:ext cx="1759562" cy="1217667"/>
          </a:xfrm>
          <a:prstGeom prst="rect">
            <a:avLst/>
          </a:prstGeom>
        </p:spPr>
      </p:pic>
      <p:sp>
        <p:nvSpPr>
          <p:cNvPr id="15" name="Text Placeholder 7">
            <a:extLst>
              <a:ext uri="{FF2B5EF4-FFF2-40B4-BE49-F238E27FC236}">
                <a16:creationId xmlns:a16="http://schemas.microsoft.com/office/drawing/2014/main" id="{42E48E6C-31EA-376C-654E-CA84FD10C123}"/>
              </a:ext>
            </a:extLst>
          </p:cNvPr>
          <p:cNvSpPr>
            <a:spLocks noGrp="1"/>
          </p:cNvSpPr>
          <p:nvPr>
            <p:ph type="body" sz="quarter" idx="10"/>
          </p:nvPr>
        </p:nvSpPr>
        <p:spPr>
          <a:xfrm>
            <a:off x="405435" y="5367082"/>
            <a:ext cx="2516188" cy="1027112"/>
          </a:xfrm>
        </p:spPr>
        <p:txBody>
          <a:bodyPr anchor="b">
            <a:noAutofit/>
          </a:bodyPr>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
        <p:nvSpPr>
          <p:cNvPr id="16" name="Text Placeholder 7">
            <a:extLst>
              <a:ext uri="{FF2B5EF4-FFF2-40B4-BE49-F238E27FC236}">
                <a16:creationId xmlns:a16="http://schemas.microsoft.com/office/drawing/2014/main" id="{0B555A34-9557-A17F-6AD9-2FF63FACA4F3}"/>
              </a:ext>
            </a:extLst>
          </p:cNvPr>
          <p:cNvSpPr>
            <a:spLocks noGrp="1"/>
          </p:cNvSpPr>
          <p:nvPr>
            <p:ph type="body" sz="quarter" idx="11"/>
          </p:nvPr>
        </p:nvSpPr>
        <p:spPr>
          <a:xfrm>
            <a:off x="3138696" y="5367082"/>
            <a:ext cx="2516188" cy="1027112"/>
          </a:xfrm>
        </p:spPr>
        <p:txBody>
          <a:bodyPr anchor="b">
            <a:noAutofit/>
          </a:bodyPr>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Tree>
    <p:extLst>
      <p:ext uri="{BB962C8B-B14F-4D97-AF65-F5344CB8AC3E}">
        <p14:creationId xmlns:p14="http://schemas.microsoft.com/office/powerpoint/2010/main" val="4079753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186000" y="2304162"/>
            <a:ext cx="5040000" cy="4177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Sisällön paikkamerkki 2"/>
          <p:cNvSpPr>
            <a:spLocks noGrp="1"/>
          </p:cNvSpPr>
          <p:nvPr>
            <p:ph sz="half" idx="1"/>
          </p:nvPr>
        </p:nvSpPr>
        <p:spPr>
          <a:xfrm>
            <a:off x="966000" y="2304162"/>
            <a:ext cx="5040000" cy="4177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Otsikko 1"/>
          <p:cNvSpPr>
            <a:spLocks noGrp="1"/>
          </p:cNvSpPr>
          <p:nvPr>
            <p:ph type="title"/>
          </p:nvPr>
        </p:nvSpPr>
        <p:spPr>
          <a:xfrm>
            <a:off x="966000" y="843662"/>
            <a:ext cx="10260000" cy="1325563"/>
          </a:xfrm>
        </p:spPr>
        <p:txBody>
          <a:bodyPr>
            <a:normAutofit/>
          </a:bodyPr>
          <a:lstStyle>
            <a:lvl1pPr>
              <a:defRPr sz="3600"/>
            </a:lvl1pPr>
          </a:lstStyle>
          <a:p>
            <a:r>
              <a:rPr lang="en-US"/>
              <a:t>Click to edit Master title style</a:t>
            </a:r>
            <a:endParaRPr lang="fi-FI"/>
          </a:p>
        </p:txBody>
      </p:sp>
      <p:pic>
        <p:nvPicPr>
          <p:cNvPr id="7" name="Kuva 2">
            <a:extLst>
              <a:ext uri="{FF2B5EF4-FFF2-40B4-BE49-F238E27FC236}">
                <a16:creationId xmlns:a16="http://schemas.microsoft.com/office/drawing/2014/main" id="{19B82103-7FAC-A572-FD1C-332AF46B69C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8A8A717D-C907-5CC6-DA4E-5422F0ECE97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2467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orttitausta – kaksi palstaa">
    <p:spTree>
      <p:nvGrpSpPr>
        <p:cNvPr id="1" name=""/>
        <p:cNvGrpSpPr/>
        <p:nvPr/>
      </p:nvGrpSpPr>
      <p:grpSpPr>
        <a:xfrm>
          <a:off x="0" y="0"/>
          <a:ext cx="0" cy="0"/>
          <a:chOff x="0" y="0"/>
          <a:chExt cx="0" cy="0"/>
        </a:xfrm>
      </p:grpSpPr>
      <p:sp>
        <p:nvSpPr>
          <p:cNvPr id="2" name="Otsikko 1"/>
          <p:cNvSpPr>
            <a:spLocks noGrp="1"/>
          </p:cNvSpPr>
          <p:nvPr>
            <p:ph type="title"/>
          </p:nvPr>
        </p:nvSpPr>
        <p:spPr>
          <a:xfrm>
            <a:off x="453000" y="4121733"/>
            <a:ext cx="11286000" cy="662782"/>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sz="half" idx="1"/>
          </p:nvPr>
        </p:nvSpPr>
        <p:spPr>
          <a:xfrm>
            <a:off x="453000" y="4919452"/>
            <a:ext cx="5544000" cy="149520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37483" y="4919452"/>
            <a:ext cx="5544000" cy="149520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Picture Placeholder 15">
            <a:extLst>
              <a:ext uri="{FF2B5EF4-FFF2-40B4-BE49-F238E27FC236}">
                <a16:creationId xmlns:a16="http://schemas.microsoft.com/office/drawing/2014/main" id="{773989F9-EAD0-F780-5991-397FDF221DA3}"/>
              </a:ext>
            </a:extLst>
          </p:cNvPr>
          <p:cNvSpPr>
            <a:spLocks noGrp="1"/>
          </p:cNvSpPr>
          <p:nvPr>
            <p:ph type="pic" sz="quarter" idx="14" hasCustomPrompt="1"/>
          </p:nvPr>
        </p:nvSpPr>
        <p:spPr>
          <a:xfrm>
            <a:off x="0" y="0"/>
            <a:ext cx="12192000" cy="4115188"/>
          </a:xfrm>
          <a:custGeom>
            <a:avLst/>
            <a:gdLst>
              <a:gd name="connsiteX0" fmla="*/ 0 w 12192000"/>
              <a:gd name="connsiteY0" fmla="*/ 0 h 4115188"/>
              <a:gd name="connsiteX1" fmla="*/ 12192000 w 12192000"/>
              <a:gd name="connsiteY1" fmla="*/ 0 h 4115188"/>
              <a:gd name="connsiteX2" fmla="*/ 12192000 w 12192000"/>
              <a:gd name="connsiteY2" fmla="*/ 4115188 h 4115188"/>
              <a:gd name="connsiteX3" fmla="*/ 11990721 w 12192000"/>
              <a:gd name="connsiteY3" fmla="*/ 3913909 h 4115188"/>
              <a:gd name="connsiteX4" fmla="*/ 201279 w 12192000"/>
              <a:gd name="connsiteY4" fmla="*/ 3913909 h 4115188"/>
              <a:gd name="connsiteX5" fmla="*/ 0 w 12192000"/>
              <a:gd name="connsiteY5" fmla="*/ 4115188 h 41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115188">
                <a:moveTo>
                  <a:pt x="0" y="0"/>
                </a:moveTo>
                <a:lnTo>
                  <a:pt x="12192000" y="0"/>
                </a:lnTo>
                <a:lnTo>
                  <a:pt x="12192000" y="4115188"/>
                </a:lnTo>
                <a:cubicBezTo>
                  <a:pt x="12192000" y="4004025"/>
                  <a:pt x="12101884" y="3913909"/>
                  <a:pt x="11990721" y="3913909"/>
                </a:cubicBezTo>
                <a:lnTo>
                  <a:pt x="201279" y="3913909"/>
                </a:lnTo>
                <a:cubicBezTo>
                  <a:pt x="90116" y="3913909"/>
                  <a:pt x="0" y="4004025"/>
                  <a:pt x="0" y="4115188"/>
                </a:cubicBezTo>
                <a:close/>
              </a:path>
            </a:pathLst>
          </a:custGeom>
          <a:solidFill>
            <a:schemeClr val="bg1">
              <a:lumMod val="95000"/>
            </a:schemeClr>
          </a:solidFill>
        </p:spPr>
        <p:txBody>
          <a:bodyPr wrap="square" anchor="ctr">
            <a:noAutofit/>
          </a:bodyPr>
          <a:lstStyle>
            <a:lvl1pPr marL="0" indent="0" algn="ctr">
              <a:buNone/>
              <a:defRPr/>
            </a:lvl1pPr>
          </a:lstStyle>
          <a:p>
            <a:r>
              <a:rPr lang="en-GB"/>
              <a:t>Click icon </a:t>
            </a:r>
            <a:br>
              <a:rPr lang="en-GB"/>
            </a:br>
            <a:r>
              <a:rPr lang="en-GB"/>
              <a:t>to add picture</a:t>
            </a:r>
            <a:endParaRPr lang="fi-FI"/>
          </a:p>
        </p:txBody>
      </p:sp>
    </p:spTree>
    <p:extLst>
      <p:ext uri="{BB962C8B-B14F-4D97-AF65-F5344CB8AC3E}">
        <p14:creationId xmlns:p14="http://schemas.microsoft.com/office/powerpoint/2010/main" val="410405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rttitausta – kaksi palstaa – tumm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53000" y="4121733"/>
            <a:ext cx="11286000" cy="662782"/>
          </a:xfrm>
        </p:spPr>
        <p:txBody>
          <a:bodyPr>
            <a:normAutofit/>
          </a:bodyPr>
          <a:lstStyle>
            <a:lvl1pPr>
              <a:defRPr sz="3600">
                <a:solidFill>
                  <a:schemeClr val="bg1"/>
                </a:solidFill>
              </a:defRPr>
            </a:lvl1pPr>
          </a:lstStyle>
          <a:p>
            <a:r>
              <a:rPr lang="en-US"/>
              <a:t>Click to edit Master title style</a:t>
            </a:r>
            <a:endParaRPr lang="fi-FI"/>
          </a:p>
        </p:txBody>
      </p:sp>
      <p:sp>
        <p:nvSpPr>
          <p:cNvPr id="3" name="Sisällön paikkamerkki 2"/>
          <p:cNvSpPr>
            <a:spLocks noGrp="1"/>
          </p:cNvSpPr>
          <p:nvPr>
            <p:ph sz="half" idx="1"/>
          </p:nvPr>
        </p:nvSpPr>
        <p:spPr>
          <a:xfrm>
            <a:off x="453000" y="4919452"/>
            <a:ext cx="5544000" cy="1495203"/>
          </a:xfrm>
        </p:spPr>
        <p:txBody>
          <a:bodyPr>
            <a:normAutofit/>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37483" y="4919452"/>
            <a:ext cx="5544000" cy="1495203"/>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Picture Placeholder 15">
            <a:extLst>
              <a:ext uri="{FF2B5EF4-FFF2-40B4-BE49-F238E27FC236}">
                <a16:creationId xmlns:a16="http://schemas.microsoft.com/office/drawing/2014/main" id="{773989F9-EAD0-F780-5991-397FDF221DA3}"/>
              </a:ext>
            </a:extLst>
          </p:cNvPr>
          <p:cNvSpPr>
            <a:spLocks noGrp="1"/>
          </p:cNvSpPr>
          <p:nvPr>
            <p:ph type="pic" sz="quarter" idx="14" hasCustomPrompt="1"/>
          </p:nvPr>
        </p:nvSpPr>
        <p:spPr>
          <a:xfrm>
            <a:off x="0" y="0"/>
            <a:ext cx="12192000" cy="4115188"/>
          </a:xfrm>
          <a:custGeom>
            <a:avLst/>
            <a:gdLst>
              <a:gd name="connsiteX0" fmla="*/ 0 w 12192000"/>
              <a:gd name="connsiteY0" fmla="*/ 0 h 4115188"/>
              <a:gd name="connsiteX1" fmla="*/ 12192000 w 12192000"/>
              <a:gd name="connsiteY1" fmla="*/ 0 h 4115188"/>
              <a:gd name="connsiteX2" fmla="*/ 12192000 w 12192000"/>
              <a:gd name="connsiteY2" fmla="*/ 4115188 h 4115188"/>
              <a:gd name="connsiteX3" fmla="*/ 11990721 w 12192000"/>
              <a:gd name="connsiteY3" fmla="*/ 3913909 h 4115188"/>
              <a:gd name="connsiteX4" fmla="*/ 201279 w 12192000"/>
              <a:gd name="connsiteY4" fmla="*/ 3913909 h 4115188"/>
              <a:gd name="connsiteX5" fmla="*/ 0 w 12192000"/>
              <a:gd name="connsiteY5" fmla="*/ 4115188 h 41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115188">
                <a:moveTo>
                  <a:pt x="0" y="0"/>
                </a:moveTo>
                <a:lnTo>
                  <a:pt x="12192000" y="0"/>
                </a:lnTo>
                <a:lnTo>
                  <a:pt x="12192000" y="4115188"/>
                </a:lnTo>
                <a:cubicBezTo>
                  <a:pt x="12192000" y="4004025"/>
                  <a:pt x="12101884" y="3913909"/>
                  <a:pt x="11990721" y="3913909"/>
                </a:cubicBezTo>
                <a:lnTo>
                  <a:pt x="201279" y="3913909"/>
                </a:lnTo>
                <a:cubicBezTo>
                  <a:pt x="90116" y="3913909"/>
                  <a:pt x="0" y="4004025"/>
                  <a:pt x="0" y="4115188"/>
                </a:cubicBezTo>
                <a:close/>
              </a:path>
            </a:pathLst>
          </a:custGeom>
          <a:solidFill>
            <a:schemeClr val="bg1">
              <a:lumMod val="95000"/>
            </a:schemeClr>
          </a:solidFill>
        </p:spPr>
        <p:txBody>
          <a:bodyPr wrap="square" anchor="ctr">
            <a:noAutofit/>
          </a:bodyPr>
          <a:lstStyle>
            <a:lvl1pPr marL="0" indent="0" algn="ctr">
              <a:buNone/>
              <a:defRPr/>
            </a:lvl1pPr>
          </a:lstStyle>
          <a:p>
            <a:r>
              <a:rPr lang="en-GB"/>
              <a:t>Click icon </a:t>
            </a:r>
            <a:br>
              <a:rPr lang="en-GB"/>
            </a:br>
            <a:r>
              <a:rPr lang="en-GB"/>
              <a:t>to add picture</a:t>
            </a:r>
            <a:endParaRPr lang="fi-FI"/>
          </a:p>
        </p:txBody>
      </p:sp>
    </p:spTree>
    <p:extLst>
      <p:ext uri="{BB962C8B-B14F-4D97-AF65-F5344CB8AC3E}">
        <p14:creationId xmlns:p14="http://schemas.microsoft.com/office/powerpoint/2010/main" val="2688006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sisältökohdetta kuvill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4D89F-B0D3-9DA0-6B53-35F75FA5456D}"/>
              </a:ext>
            </a:extLst>
          </p:cNvPr>
          <p:cNvSpPr>
            <a:spLocks noGrp="1"/>
          </p:cNvSpPr>
          <p:nvPr>
            <p:ph type="title"/>
          </p:nvPr>
        </p:nvSpPr>
        <p:spPr>
          <a:xfrm>
            <a:off x="457098" y="852797"/>
            <a:ext cx="10260000" cy="1325563"/>
          </a:xfrm>
        </p:spPr>
        <p:txBody>
          <a:bodyPr>
            <a:normAutofit/>
          </a:bodyPr>
          <a:lstStyle>
            <a:lvl1pPr>
              <a:defRPr sz="3200"/>
            </a:lvl1pPr>
          </a:lstStyle>
          <a:p>
            <a:r>
              <a:rPr lang="en-US"/>
              <a:t>Click to edit Master title style</a:t>
            </a:r>
            <a:endParaRPr lang="fi-FI"/>
          </a:p>
        </p:txBody>
      </p:sp>
      <p:sp>
        <p:nvSpPr>
          <p:cNvPr id="58" name="Picture Placeholder 1">
            <a:extLst>
              <a:ext uri="{FF2B5EF4-FFF2-40B4-BE49-F238E27FC236}">
                <a16:creationId xmlns:a16="http://schemas.microsoft.com/office/drawing/2014/main" id="{07B75C7A-9DBC-66EF-356F-857882EF0BFF}"/>
              </a:ext>
            </a:extLst>
          </p:cNvPr>
          <p:cNvSpPr>
            <a:spLocks noGrp="1"/>
          </p:cNvSpPr>
          <p:nvPr>
            <p:ph type="pic" sz="quarter" idx="10" hasCustomPrompt="1"/>
          </p:nvPr>
        </p:nvSpPr>
        <p:spPr>
          <a:xfrm>
            <a:off x="476689"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89" name="Subtitle Placeholder 1">
            <a:extLst>
              <a:ext uri="{FF2B5EF4-FFF2-40B4-BE49-F238E27FC236}">
                <a16:creationId xmlns:a16="http://schemas.microsoft.com/office/drawing/2014/main" id="{BD46FC81-AB58-C609-62EE-C4561E274495}"/>
              </a:ext>
            </a:extLst>
          </p:cNvPr>
          <p:cNvSpPr>
            <a:spLocks noGrp="1"/>
          </p:cNvSpPr>
          <p:nvPr>
            <p:ph type="body" sz="quarter" idx="17"/>
          </p:nvPr>
        </p:nvSpPr>
        <p:spPr>
          <a:xfrm>
            <a:off x="1840733"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7" name="Text Placeholder 1">
            <a:extLst>
              <a:ext uri="{FF2B5EF4-FFF2-40B4-BE49-F238E27FC236}">
                <a16:creationId xmlns:a16="http://schemas.microsoft.com/office/drawing/2014/main" id="{FCDAF4DD-3993-D951-6297-AA197DA83246}"/>
              </a:ext>
            </a:extLst>
          </p:cNvPr>
          <p:cNvSpPr>
            <a:spLocks noGrp="1"/>
          </p:cNvSpPr>
          <p:nvPr>
            <p:ph type="body" sz="quarter" idx="16"/>
          </p:nvPr>
        </p:nvSpPr>
        <p:spPr>
          <a:xfrm>
            <a:off x="1840733"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59" name="Picture Placeholder 56">
            <a:extLst>
              <a:ext uri="{FF2B5EF4-FFF2-40B4-BE49-F238E27FC236}">
                <a16:creationId xmlns:a16="http://schemas.microsoft.com/office/drawing/2014/main" id="{47FFBD7D-C0AF-63AF-E306-AE020EF6017F}"/>
              </a:ext>
            </a:extLst>
          </p:cNvPr>
          <p:cNvSpPr>
            <a:spLocks noGrp="1"/>
          </p:cNvSpPr>
          <p:nvPr>
            <p:ph type="pic" sz="quarter" idx="11" hasCustomPrompt="1"/>
          </p:nvPr>
        </p:nvSpPr>
        <p:spPr>
          <a:xfrm>
            <a:off x="4281523"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0" name="Text Placeholder 64">
            <a:extLst>
              <a:ext uri="{FF2B5EF4-FFF2-40B4-BE49-F238E27FC236}">
                <a16:creationId xmlns:a16="http://schemas.microsoft.com/office/drawing/2014/main" id="{BF485BBE-3218-5331-A1DA-E3592EB569B4}"/>
              </a:ext>
            </a:extLst>
          </p:cNvPr>
          <p:cNvSpPr>
            <a:spLocks noGrp="1"/>
          </p:cNvSpPr>
          <p:nvPr>
            <p:ph type="body" sz="quarter" idx="19"/>
          </p:nvPr>
        </p:nvSpPr>
        <p:spPr>
          <a:xfrm>
            <a:off x="5653629"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9" name="Text Placeholder 64">
            <a:extLst>
              <a:ext uri="{FF2B5EF4-FFF2-40B4-BE49-F238E27FC236}">
                <a16:creationId xmlns:a16="http://schemas.microsoft.com/office/drawing/2014/main" id="{A367A078-BA4C-367D-F98B-4C1F60237975}"/>
              </a:ext>
            </a:extLst>
          </p:cNvPr>
          <p:cNvSpPr>
            <a:spLocks noGrp="1"/>
          </p:cNvSpPr>
          <p:nvPr>
            <p:ph type="body" sz="quarter" idx="18"/>
          </p:nvPr>
        </p:nvSpPr>
        <p:spPr>
          <a:xfrm>
            <a:off x="5653629"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0" name="Picture Placeholder 56">
            <a:extLst>
              <a:ext uri="{FF2B5EF4-FFF2-40B4-BE49-F238E27FC236}">
                <a16:creationId xmlns:a16="http://schemas.microsoft.com/office/drawing/2014/main" id="{4C559552-6002-B35F-6368-1CF23942B91C}"/>
              </a:ext>
            </a:extLst>
          </p:cNvPr>
          <p:cNvSpPr>
            <a:spLocks noGrp="1"/>
          </p:cNvSpPr>
          <p:nvPr>
            <p:ph type="pic" sz="quarter" idx="12" hasCustomPrompt="1"/>
          </p:nvPr>
        </p:nvSpPr>
        <p:spPr>
          <a:xfrm>
            <a:off x="8140601"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1" name="Text Placeholder 64">
            <a:extLst>
              <a:ext uri="{FF2B5EF4-FFF2-40B4-BE49-F238E27FC236}">
                <a16:creationId xmlns:a16="http://schemas.microsoft.com/office/drawing/2014/main" id="{F9F8A733-C1C2-6ED8-0D57-E5136CAD0FEA}"/>
              </a:ext>
            </a:extLst>
          </p:cNvPr>
          <p:cNvSpPr>
            <a:spLocks noGrp="1"/>
          </p:cNvSpPr>
          <p:nvPr>
            <p:ph type="body" sz="quarter" idx="21"/>
          </p:nvPr>
        </p:nvSpPr>
        <p:spPr>
          <a:xfrm>
            <a:off x="9515329"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1" name="Text Placeholder 64">
            <a:extLst>
              <a:ext uri="{FF2B5EF4-FFF2-40B4-BE49-F238E27FC236}">
                <a16:creationId xmlns:a16="http://schemas.microsoft.com/office/drawing/2014/main" id="{D2005A24-7719-A485-DB69-F8BD3CA78BED}"/>
              </a:ext>
            </a:extLst>
          </p:cNvPr>
          <p:cNvSpPr>
            <a:spLocks noGrp="1"/>
          </p:cNvSpPr>
          <p:nvPr>
            <p:ph type="body" sz="quarter" idx="20"/>
          </p:nvPr>
        </p:nvSpPr>
        <p:spPr>
          <a:xfrm>
            <a:off x="9515329"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1" name="Picture Placeholder 56">
            <a:extLst>
              <a:ext uri="{FF2B5EF4-FFF2-40B4-BE49-F238E27FC236}">
                <a16:creationId xmlns:a16="http://schemas.microsoft.com/office/drawing/2014/main" id="{2072E402-4912-F028-46C8-1CAC74407414}"/>
              </a:ext>
            </a:extLst>
          </p:cNvPr>
          <p:cNvSpPr>
            <a:spLocks noGrp="1"/>
          </p:cNvSpPr>
          <p:nvPr>
            <p:ph type="pic" sz="quarter" idx="13" hasCustomPrompt="1"/>
          </p:nvPr>
        </p:nvSpPr>
        <p:spPr>
          <a:xfrm>
            <a:off x="476689"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2" name="Text Placeholder 64">
            <a:extLst>
              <a:ext uri="{FF2B5EF4-FFF2-40B4-BE49-F238E27FC236}">
                <a16:creationId xmlns:a16="http://schemas.microsoft.com/office/drawing/2014/main" id="{D98EAFC6-56BF-AC8F-6CEA-8711AB445C6F}"/>
              </a:ext>
            </a:extLst>
          </p:cNvPr>
          <p:cNvSpPr>
            <a:spLocks noGrp="1"/>
          </p:cNvSpPr>
          <p:nvPr>
            <p:ph type="body" sz="quarter" idx="23"/>
          </p:nvPr>
        </p:nvSpPr>
        <p:spPr>
          <a:xfrm>
            <a:off x="1840733"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3" name="Text Placeholder 64">
            <a:extLst>
              <a:ext uri="{FF2B5EF4-FFF2-40B4-BE49-F238E27FC236}">
                <a16:creationId xmlns:a16="http://schemas.microsoft.com/office/drawing/2014/main" id="{36A54E77-8071-0406-6219-53BAE005E0EB}"/>
              </a:ext>
            </a:extLst>
          </p:cNvPr>
          <p:cNvSpPr>
            <a:spLocks noGrp="1"/>
          </p:cNvSpPr>
          <p:nvPr>
            <p:ph type="body" sz="quarter" idx="22"/>
          </p:nvPr>
        </p:nvSpPr>
        <p:spPr>
          <a:xfrm>
            <a:off x="1840733"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2" name="Picture Placeholder 56">
            <a:extLst>
              <a:ext uri="{FF2B5EF4-FFF2-40B4-BE49-F238E27FC236}">
                <a16:creationId xmlns:a16="http://schemas.microsoft.com/office/drawing/2014/main" id="{01F5FF07-74BC-8BC3-A58E-5F834D29B535}"/>
              </a:ext>
            </a:extLst>
          </p:cNvPr>
          <p:cNvSpPr>
            <a:spLocks noGrp="1"/>
          </p:cNvSpPr>
          <p:nvPr>
            <p:ph type="pic" sz="quarter" idx="14" hasCustomPrompt="1"/>
          </p:nvPr>
        </p:nvSpPr>
        <p:spPr>
          <a:xfrm>
            <a:off x="4281523"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3" name="Text Placeholder 64">
            <a:extLst>
              <a:ext uri="{FF2B5EF4-FFF2-40B4-BE49-F238E27FC236}">
                <a16:creationId xmlns:a16="http://schemas.microsoft.com/office/drawing/2014/main" id="{A458066B-9BBC-4CAC-994B-033C5058B25A}"/>
              </a:ext>
            </a:extLst>
          </p:cNvPr>
          <p:cNvSpPr>
            <a:spLocks noGrp="1"/>
          </p:cNvSpPr>
          <p:nvPr>
            <p:ph type="body" sz="quarter" idx="25"/>
          </p:nvPr>
        </p:nvSpPr>
        <p:spPr>
          <a:xfrm>
            <a:off x="5653629"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5" name="Text Placeholder 64">
            <a:extLst>
              <a:ext uri="{FF2B5EF4-FFF2-40B4-BE49-F238E27FC236}">
                <a16:creationId xmlns:a16="http://schemas.microsoft.com/office/drawing/2014/main" id="{E0998DCE-E162-41AD-CD85-ADA4CEB8255F}"/>
              </a:ext>
            </a:extLst>
          </p:cNvPr>
          <p:cNvSpPr>
            <a:spLocks noGrp="1"/>
          </p:cNvSpPr>
          <p:nvPr>
            <p:ph type="body" sz="quarter" idx="24"/>
          </p:nvPr>
        </p:nvSpPr>
        <p:spPr>
          <a:xfrm>
            <a:off x="5653629"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3" name="Picture Placeholder 56">
            <a:extLst>
              <a:ext uri="{FF2B5EF4-FFF2-40B4-BE49-F238E27FC236}">
                <a16:creationId xmlns:a16="http://schemas.microsoft.com/office/drawing/2014/main" id="{E1EF8070-AF44-140B-9899-DB78EFBAB3A9}"/>
              </a:ext>
            </a:extLst>
          </p:cNvPr>
          <p:cNvSpPr>
            <a:spLocks noGrp="1"/>
          </p:cNvSpPr>
          <p:nvPr>
            <p:ph type="pic" sz="quarter" idx="15" hasCustomPrompt="1"/>
          </p:nvPr>
        </p:nvSpPr>
        <p:spPr>
          <a:xfrm>
            <a:off x="8140601"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4" name="Text Placeholder 64">
            <a:extLst>
              <a:ext uri="{FF2B5EF4-FFF2-40B4-BE49-F238E27FC236}">
                <a16:creationId xmlns:a16="http://schemas.microsoft.com/office/drawing/2014/main" id="{4662EDCE-70FE-8FCE-2E11-93CBBC5EC849}"/>
              </a:ext>
            </a:extLst>
          </p:cNvPr>
          <p:cNvSpPr>
            <a:spLocks noGrp="1"/>
          </p:cNvSpPr>
          <p:nvPr>
            <p:ph type="body" sz="quarter" idx="27"/>
          </p:nvPr>
        </p:nvSpPr>
        <p:spPr>
          <a:xfrm>
            <a:off x="9515329"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7" name="Text Placeholder 64">
            <a:extLst>
              <a:ext uri="{FF2B5EF4-FFF2-40B4-BE49-F238E27FC236}">
                <a16:creationId xmlns:a16="http://schemas.microsoft.com/office/drawing/2014/main" id="{D975B5FA-4232-E6AB-9338-FB1E7B8086E6}"/>
              </a:ext>
            </a:extLst>
          </p:cNvPr>
          <p:cNvSpPr>
            <a:spLocks noGrp="1"/>
          </p:cNvSpPr>
          <p:nvPr>
            <p:ph type="body" sz="quarter" idx="26"/>
          </p:nvPr>
        </p:nvSpPr>
        <p:spPr>
          <a:xfrm>
            <a:off x="9515329"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42" name="Straight Connector 41">
            <a:extLst>
              <a:ext uri="{FF2B5EF4-FFF2-40B4-BE49-F238E27FC236}">
                <a16:creationId xmlns:a16="http://schemas.microsoft.com/office/drawing/2014/main" id="{A0E17AE6-245A-C232-CD9E-2B2F6CDD5A18}"/>
              </a:ext>
              <a:ext uri="{C183D7F6-B498-43B3-948B-1728B52AA6E4}">
                <adec:decorative xmlns:adec="http://schemas.microsoft.com/office/drawing/2017/decorative" val="1"/>
              </a:ext>
            </a:extLst>
          </p:cNvPr>
          <p:cNvCxnSpPr/>
          <p:nvPr userDrawn="1"/>
        </p:nvCxnSpPr>
        <p:spPr>
          <a:xfrm>
            <a:off x="468249"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C0E5FE-B2FF-2FC1-0DCD-3A24E4461702}"/>
              </a:ext>
              <a:ext uri="{C183D7F6-B498-43B3-948B-1728B52AA6E4}">
                <adec:decorative xmlns:adec="http://schemas.microsoft.com/office/drawing/2017/decorative" val="1"/>
              </a:ext>
            </a:extLst>
          </p:cNvPr>
          <p:cNvCxnSpPr/>
          <p:nvPr userDrawn="1"/>
        </p:nvCxnSpPr>
        <p:spPr>
          <a:xfrm>
            <a:off x="4281145"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BCE957-963C-CC4F-D69B-5ABD71113624}"/>
              </a:ext>
              <a:ext uri="{C183D7F6-B498-43B3-948B-1728B52AA6E4}">
                <adec:decorative xmlns:adec="http://schemas.microsoft.com/office/drawing/2017/decorative" val="1"/>
              </a:ext>
            </a:extLst>
          </p:cNvPr>
          <p:cNvCxnSpPr/>
          <p:nvPr userDrawn="1"/>
        </p:nvCxnSpPr>
        <p:spPr>
          <a:xfrm>
            <a:off x="8142845"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BC7F83-82B8-CE14-4E8B-4C1E1F21B6C0}"/>
              </a:ext>
              <a:ext uri="{C183D7F6-B498-43B3-948B-1728B52AA6E4}">
                <adec:decorative xmlns:adec="http://schemas.microsoft.com/office/drawing/2017/decorative" val="1"/>
              </a:ext>
            </a:extLst>
          </p:cNvPr>
          <p:cNvCxnSpPr/>
          <p:nvPr userDrawn="1"/>
        </p:nvCxnSpPr>
        <p:spPr>
          <a:xfrm>
            <a:off x="468249"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6B2DBA-105B-504C-81C8-02F461F94E69}"/>
              </a:ext>
              <a:ext uri="{C183D7F6-B498-43B3-948B-1728B52AA6E4}">
                <adec:decorative xmlns:adec="http://schemas.microsoft.com/office/drawing/2017/decorative" val="1"/>
              </a:ext>
            </a:extLst>
          </p:cNvPr>
          <p:cNvCxnSpPr/>
          <p:nvPr userDrawn="1"/>
        </p:nvCxnSpPr>
        <p:spPr>
          <a:xfrm>
            <a:off x="4281145"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D692E-4224-2BD7-6C98-6C8FB7530DCD}"/>
              </a:ext>
              <a:ext uri="{C183D7F6-B498-43B3-948B-1728B52AA6E4}">
                <adec:decorative xmlns:adec="http://schemas.microsoft.com/office/drawing/2017/decorative" val="1"/>
              </a:ext>
            </a:extLst>
          </p:cNvPr>
          <p:cNvCxnSpPr/>
          <p:nvPr userDrawn="1"/>
        </p:nvCxnSpPr>
        <p:spPr>
          <a:xfrm>
            <a:off x="8142845"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97BE3F02-DCD8-088C-C2BA-9207F68D231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13A34EB7-F295-93D3-DEBC-BF491EEE5218}"/>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67436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sisältökohdett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49C5E2-1305-ED3A-48DB-0D8CE82A6CE8}"/>
              </a:ext>
            </a:extLst>
          </p:cNvPr>
          <p:cNvSpPr>
            <a:spLocks noGrp="1"/>
          </p:cNvSpPr>
          <p:nvPr>
            <p:ph type="title"/>
          </p:nvPr>
        </p:nvSpPr>
        <p:spPr>
          <a:xfrm>
            <a:off x="457098" y="851399"/>
            <a:ext cx="10260000" cy="1325563"/>
          </a:xfrm>
        </p:spPr>
        <p:txBody>
          <a:bodyPr>
            <a:normAutofit/>
          </a:bodyPr>
          <a:lstStyle>
            <a:lvl1pPr>
              <a:defRPr sz="3200"/>
            </a:lvl1pPr>
          </a:lstStyle>
          <a:p>
            <a:r>
              <a:rPr lang="en-US"/>
              <a:t>Click to edit Master title style</a:t>
            </a:r>
            <a:endParaRPr lang="fi-FI"/>
          </a:p>
        </p:txBody>
      </p:sp>
      <p:sp>
        <p:nvSpPr>
          <p:cNvPr id="89" name="Text Placeholder 64">
            <a:extLst>
              <a:ext uri="{FF2B5EF4-FFF2-40B4-BE49-F238E27FC236}">
                <a16:creationId xmlns:a16="http://schemas.microsoft.com/office/drawing/2014/main" id="{BD46FC81-AB58-C609-62EE-C4561E274495}"/>
              </a:ext>
            </a:extLst>
          </p:cNvPr>
          <p:cNvSpPr>
            <a:spLocks noGrp="1"/>
          </p:cNvSpPr>
          <p:nvPr>
            <p:ph type="body" sz="quarter" idx="17"/>
          </p:nvPr>
        </p:nvSpPr>
        <p:spPr>
          <a:xfrm>
            <a:off x="468249"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7" name="Text Placeholder 64">
            <a:extLst>
              <a:ext uri="{FF2B5EF4-FFF2-40B4-BE49-F238E27FC236}">
                <a16:creationId xmlns:a16="http://schemas.microsoft.com/office/drawing/2014/main" id="{FCDAF4DD-3993-D951-6297-AA197DA83246}"/>
              </a:ext>
            </a:extLst>
          </p:cNvPr>
          <p:cNvSpPr>
            <a:spLocks noGrp="1"/>
          </p:cNvSpPr>
          <p:nvPr>
            <p:ph type="body" sz="quarter" idx="16"/>
          </p:nvPr>
        </p:nvSpPr>
        <p:spPr>
          <a:xfrm>
            <a:off x="468249"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0" name="Text Placeholder 64">
            <a:extLst>
              <a:ext uri="{FF2B5EF4-FFF2-40B4-BE49-F238E27FC236}">
                <a16:creationId xmlns:a16="http://schemas.microsoft.com/office/drawing/2014/main" id="{BF485BBE-3218-5331-A1DA-E3592EB569B4}"/>
              </a:ext>
            </a:extLst>
          </p:cNvPr>
          <p:cNvSpPr>
            <a:spLocks noGrp="1"/>
          </p:cNvSpPr>
          <p:nvPr>
            <p:ph type="body" sz="quarter" idx="19"/>
          </p:nvPr>
        </p:nvSpPr>
        <p:spPr>
          <a:xfrm>
            <a:off x="3382466"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9" name="Text Placeholder 64">
            <a:extLst>
              <a:ext uri="{FF2B5EF4-FFF2-40B4-BE49-F238E27FC236}">
                <a16:creationId xmlns:a16="http://schemas.microsoft.com/office/drawing/2014/main" id="{A367A078-BA4C-367D-F98B-4C1F60237975}"/>
              </a:ext>
            </a:extLst>
          </p:cNvPr>
          <p:cNvSpPr>
            <a:spLocks noGrp="1"/>
          </p:cNvSpPr>
          <p:nvPr>
            <p:ph type="body" sz="quarter" idx="18"/>
          </p:nvPr>
        </p:nvSpPr>
        <p:spPr>
          <a:xfrm>
            <a:off x="3382466"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1" name="Text Placeholder 64">
            <a:extLst>
              <a:ext uri="{FF2B5EF4-FFF2-40B4-BE49-F238E27FC236}">
                <a16:creationId xmlns:a16="http://schemas.microsoft.com/office/drawing/2014/main" id="{F9F8A733-C1C2-6ED8-0D57-E5136CAD0FEA}"/>
              </a:ext>
            </a:extLst>
          </p:cNvPr>
          <p:cNvSpPr>
            <a:spLocks noGrp="1"/>
          </p:cNvSpPr>
          <p:nvPr>
            <p:ph type="body" sz="quarter" idx="21"/>
          </p:nvPr>
        </p:nvSpPr>
        <p:spPr>
          <a:xfrm>
            <a:off x="6296684"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1" name="Text Placeholder 64">
            <a:extLst>
              <a:ext uri="{FF2B5EF4-FFF2-40B4-BE49-F238E27FC236}">
                <a16:creationId xmlns:a16="http://schemas.microsoft.com/office/drawing/2014/main" id="{D2005A24-7719-A485-DB69-F8BD3CA78BED}"/>
              </a:ext>
            </a:extLst>
          </p:cNvPr>
          <p:cNvSpPr>
            <a:spLocks noGrp="1"/>
          </p:cNvSpPr>
          <p:nvPr>
            <p:ph type="body" sz="quarter" idx="20"/>
          </p:nvPr>
        </p:nvSpPr>
        <p:spPr>
          <a:xfrm>
            <a:off x="6296684"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1" name="Text Placeholder 64">
            <a:extLst>
              <a:ext uri="{FF2B5EF4-FFF2-40B4-BE49-F238E27FC236}">
                <a16:creationId xmlns:a16="http://schemas.microsoft.com/office/drawing/2014/main" id="{5C67A292-7B48-0E0D-F8AF-7CD853D4BB72}"/>
              </a:ext>
            </a:extLst>
          </p:cNvPr>
          <p:cNvSpPr>
            <a:spLocks noGrp="1"/>
          </p:cNvSpPr>
          <p:nvPr>
            <p:ph type="body" sz="quarter" idx="31"/>
          </p:nvPr>
        </p:nvSpPr>
        <p:spPr>
          <a:xfrm>
            <a:off x="9185780"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19" name="Text Placeholder 64">
            <a:extLst>
              <a:ext uri="{FF2B5EF4-FFF2-40B4-BE49-F238E27FC236}">
                <a16:creationId xmlns:a16="http://schemas.microsoft.com/office/drawing/2014/main" id="{60A927E9-6FD3-9439-610F-DF45562F0330}"/>
              </a:ext>
            </a:extLst>
          </p:cNvPr>
          <p:cNvSpPr>
            <a:spLocks noGrp="1"/>
          </p:cNvSpPr>
          <p:nvPr>
            <p:ph type="body" sz="quarter" idx="29"/>
          </p:nvPr>
        </p:nvSpPr>
        <p:spPr>
          <a:xfrm>
            <a:off x="9185780"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2" name="Text Placeholder 64">
            <a:extLst>
              <a:ext uri="{FF2B5EF4-FFF2-40B4-BE49-F238E27FC236}">
                <a16:creationId xmlns:a16="http://schemas.microsoft.com/office/drawing/2014/main" id="{D98EAFC6-56BF-AC8F-6CEA-8711AB445C6F}"/>
              </a:ext>
            </a:extLst>
          </p:cNvPr>
          <p:cNvSpPr>
            <a:spLocks noGrp="1"/>
          </p:cNvSpPr>
          <p:nvPr>
            <p:ph type="body" sz="quarter" idx="23"/>
          </p:nvPr>
        </p:nvSpPr>
        <p:spPr>
          <a:xfrm>
            <a:off x="468249"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3" name="Text Placeholder 64">
            <a:extLst>
              <a:ext uri="{FF2B5EF4-FFF2-40B4-BE49-F238E27FC236}">
                <a16:creationId xmlns:a16="http://schemas.microsoft.com/office/drawing/2014/main" id="{36A54E77-8071-0406-6219-53BAE005E0EB}"/>
              </a:ext>
            </a:extLst>
          </p:cNvPr>
          <p:cNvSpPr>
            <a:spLocks noGrp="1"/>
          </p:cNvSpPr>
          <p:nvPr>
            <p:ph type="body" sz="quarter" idx="22"/>
          </p:nvPr>
        </p:nvSpPr>
        <p:spPr>
          <a:xfrm>
            <a:off x="468249"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3" name="Text Placeholder 64">
            <a:extLst>
              <a:ext uri="{FF2B5EF4-FFF2-40B4-BE49-F238E27FC236}">
                <a16:creationId xmlns:a16="http://schemas.microsoft.com/office/drawing/2014/main" id="{A458066B-9BBC-4CAC-994B-033C5058B25A}"/>
              </a:ext>
            </a:extLst>
          </p:cNvPr>
          <p:cNvSpPr>
            <a:spLocks noGrp="1"/>
          </p:cNvSpPr>
          <p:nvPr>
            <p:ph type="body" sz="quarter" idx="25"/>
          </p:nvPr>
        </p:nvSpPr>
        <p:spPr>
          <a:xfrm>
            <a:off x="3382466"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5" name="Text Placeholder 64">
            <a:extLst>
              <a:ext uri="{FF2B5EF4-FFF2-40B4-BE49-F238E27FC236}">
                <a16:creationId xmlns:a16="http://schemas.microsoft.com/office/drawing/2014/main" id="{E0998DCE-E162-41AD-CD85-ADA4CEB8255F}"/>
              </a:ext>
            </a:extLst>
          </p:cNvPr>
          <p:cNvSpPr>
            <a:spLocks noGrp="1"/>
          </p:cNvSpPr>
          <p:nvPr>
            <p:ph type="body" sz="quarter" idx="24"/>
          </p:nvPr>
        </p:nvSpPr>
        <p:spPr>
          <a:xfrm>
            <a:off x="3382466"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4" name="Text Placeholder 64">
            <a:extLst>
              <a:ext uri="{FF2B5EF4-FFF2-40B4-BE49-F238E27FC236}">
                <a16:creationId xmlns:a16="http://schemas.microsoft.com/office/drawing/2014/main" id="{4662EDCE-70FE-8FCE-2E11-93CBBC5EC849}"/>
              </a:ext>
            </a:extLst>
          </p:cNvPr>
          <p:cNvSpPr>
            <a:spLocks noGrp="1"/>
          </p:cNvSpPr>
          <p:nvPr>
            <p:ph type="body" sz="quarter" idx="27"/>
          </p:nvPr>
        </p:nvSpPr>
        <p:spPr>
          <a:xfrm>
            <a:off x="6296684"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7" name="Text Placeholder 64">
            <a:extLst>
              <a:ext uri="{FF2B5EF4-FFF2-40B4-BE49-F238E27FC236}">
                <a16:creationId xmlns:a16="http://schemas.microsoft.com/office/drawing/2014/main" id="{D975B5FA-4232-E6AB-9338-FB1E7B8086E6}"/>
              </a:ext>
            </a:extLst>
          </p:cNvPr>
          <p:cNvSpPr>
            <a:spLocks noGrp="1"/>
          </p:cNvSpPr>
          <p:nvPr>
            <p:ph type="body" sz="quarter" idx="26"/>
          </p:nvPr>
        </p:nvSpPr>
        <p:spPr>
          <a:xfrm>
            <a:off x="6296684"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2" name="Text Placeholder 64">
            <a:extLst>
              <a:ext uri="{FF2B5EF4-FFF2-40B4-BE49-F238E27FC236}">
                <a16:creationId xmlns:a16="http://schemas.microsoft.com/office/drawing/2014/main" id="{9A6E38EB-80EB-DA8B-2B12-29CEEE7ABB4A}"/>
              </a:ext>
            </a:extLst>
          </p:cNvPr>
          <p:cNvSpPr>
            <a:spLocks noGrp="1"/>
          </p:cNvSpPr>
          <p:nvPr>
            <p:ph type="body" sz="quarter" idx="32"/>
          </p:nvPr>
        </p:nvSpPr>
        <p:spPr>
          <a:xfrm>
            <a:off x="9185780"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20" name="Text Placeholder 64">
            <a:extLst>
              <a:ext uri="{FF2B5EF4-FFF2-40B4-BE49-F238E27FC236}">
                <a16:creationId xmlns:a16="http://schemas.microsoft.com/office/drawing/2014/main" id="{23707BA2-F3CE-A56C-0905-989D7DECCA9A}"/>
              </a:ext>
            </a:extLst>
          </p:cNvPr>
          <p:cNvSpPr>
            <a:spLocks noGrp="1"/>
          </p:cNvSpPr>
          <p:nvPr>
            <p:ph type="body" sz="quarter" idx="30"/>
          </p:nvPr>
        </p:nvSpPr>
        <p:spPr>
          <a:xfrm>
            <a:off x="9185780"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42" name="Straight Connector 41">
            <a:extLst>
              <a:ext uri="{FF2B5EF4-FFF2-40B4-BE49-F238E27FC236}">
                <a16:creationId xmlns:a16="http://schemas.microsoft.com/office/drawing/2014/main" id="{A0E17AE6-245A-C232-CD9E-2B2F6CDD5A18}"/>
              </a:ext>
            </a:extLst>
          </p:cNvPr>
          <p:cNvCxnSpPr>
            <a:cxnSpLocks/>
          </p:cNvCxnSpPr>
          <p:nvPr userDrawn="1"/>
        </p:nvCxnSpPr>
        <p:spPr>
          <a:xfrm>
            <a:off x="468249"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C0E5FE-B2FF-2FC1-0DCD-3A24E4461702}"/>
              </a:ext>
            </a:extLst>
          </p:cNvPr>
          <p:cNvCxnSpPr>
            <a:cxnSpLocks/>
          </p:cNvCxnSpPr>
          <p:nvPr userDrawn="1"/>
        </p:nvCxnSpPr>
        <p:spPr>
          <a:xfrm>
            <a:off x="3382466"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BCE957-963C-CC4F-D69B-5ABD71113624}"/>
              </a:ext>
            </a:extLst>
          </p:cNvPr>
          <p:cNvCxnSpPr>
            <a:cxnSpLocks/>
          </p:cNvCxnSpPr>
          <p:nvPr userDrawn="1"/>
        </p:nvCxnSpPr>
        <p:spPr>
          <a:xfrm>
            <a:off x="6296684"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BC7F83-82B8-CE14-4E8B-4C1E1F21B6C0}"/>
              </a:ext>
            </a:extLst>
          </p:cNvPr>
          <p:cNvCxnSpPr>
            <a:cxnSpLocks/>
          </p:cNvCxnSpPr>
          <p:nvPr userDrawn="1"/>
        </p:nvCxnSpPr>
        <p:spPr>
          <a:xfrm>
            <a:off x="468249"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6B2DBA-105B-504C-81C8-02F461F94E69}"/>
              </a:ext>
            </a:extLst>
          </p:cNvPr>
          <p:cNvCxnSpPr>
            <a:cxnSpLocks/>
          </p:cNvCxnSpPr>
          <p:nvPr userDrawn="1"/>
        </p:nvCxnSpPr>
        <p:spPr>
          <a:xfrm>
            <a:off x="3382466"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D692E-4224-2BD7-6C98-6C8FB7530DCD}"/>
              </a:ext>
            </a:extLst>
          </p:cNvPr>
          <p:cNvCxnSpPr>
            <a:cxnSpLocks/>
          </p:cNvCxnSpPr>
          <p:nvPr userDrawn="1"/>
        </p:nvCxnSpPr>
        <p:spPr>
          <a:xfrm>
            <a:off x="6296684"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2ED5C9-D86C-723F-C3A6-9D618CEE4D67}"/>
              </a:ext>
            </a:extLst>
          </p:cNvPr>
          <p:cNvCxnSpPr>
            <a:cxnSpLocks/>
          </p:cNvCxnSpPr>
          <p:nvPr userDrawn="1"/>
        </p:nvCxnSpPr>
        <p:spPr>
          <a:xfrm>
            <a:off x="9185780"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743C1B-6936-40A9-8EC9-D5013E63AC48}"/>
              </a:ext>
            </a:extLst>
          </p:cNvPr>
          <p:cNvCxnSpPr>
            <a:cxnSpLocks/>
          </p:cNvCxnSpPr>
          <p:nvPr userDrawn="1"/>
        </p:nvCxnSpPr>
        <p:spPr>
          <a:xfrm>
            <a:off x="9185780"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CAEE1E91-AF73-F5C9-6FE0-059EDD7E12F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FF135098-27EF-82A5-59C8-F7DCA059C3B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257220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ksi palstaa vertailu">
    <p:spTree>
      <p:nvGrpSpPr>
        <p:cNvPr id="1" name=""/>
        <p:cNvGrpSpPr/>
        <p:nvPr/>
      </p:nvGrpSpPr>
      <p:grpSpPr>
        <a:xfrm>
          <a:off x="0" y="0"/>
          <a:ext cx="0" cy="0"/>
          <a:chOff x="0" y="0"/>
          <a:chExt cx="0" cy="0"/>
        </a:xfrm>
      </p:grpSpPr>
      <p:sp>
        <p:nvSpPr>
          <p:cNvPr id="2" name="Otsikko 1"/>
          <p:cNvSpPr>
            <a:spLocks noGrp="1"/>
          </p:cNvSpPr>
          <p:nvPr>
            <p:ph type="title"/>
          </p:nvPr>
        </p:nvSpPr>
        <p:spPr>
          <a:xfrm>
            <a:off x="966000" y="800590"/>
            <a:ext cx="10260000" cy="1325563"/>
          </a:xfrm>
        </p:spPr>
        <p:txBody>
          <a:bodyPr/>
          <a:lstStyle/>
          <a:p>
            <a:r>
              <a:rPr lang="en-US"/>
              <a:t>Click to edit Master title style</a:t>
            </a:r>
            <a:endParaRPr lang="fi-FI"/>
          </a:p>
        </p:txBody>
      </p:sp>
      <p:sp>
        <p:nvSpPr>
          <p:cNvPr id="3" name="Tekstin paikkamerkki 2"/>
          <p:cNvSpPr>
            <a:spLocks noGrp="1"/>
          </p:cNvSpPr>
          <p:nvPr>
            <p:ph type="body" idx="1"/>
          </p:nvPr>
        </p:nvSpPr>
        <p:spPr>
          <a:xfrm>
            <a:off x="966001" y="2237504"/>
            <a:ext cx="5040000" cy="746107"/>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p:cNvSpPr>
            <a:spLocks noGrp="1"/>
          </p:cNvSpPr>
          <p:nvPr>
            <p:ph sz="half" idx="2"/>
          </p:nvPr>
        </p:nvSpPr>
        <p:spPr>
          <a:xfrm>
            <a:off x="966000" y="2983612"/>
            <a:ext cx="5040000" cy="3497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p:cNvSpPr>
            <a:spLocks noGrp="1"/>
          </p:cNvSpPr>
          <p:nvPr>
            <p:ph type="body" sz="quarter" idx="3"/>
          </p:nvPr>
        </p:nvSpPr>
        <p:spPr>
          <a:xfrm>
            <a:off x="6185999" y="2237504"/>
            <a:ext cx="5040001" cy="746107"/>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p:nvPr>
        </p:nvSpPr>
        <p:spPr>
          <a:xfrm>
            <a:off x="6186000" y="2983612"/>
            <a:ext cx="5040000" cy="3497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Kuva 2">
            <a:extLst>
              <a:ext uri="{FF2B5EF4-FFF2-40B4-BE49-F238E27FC236}">
                <a16:creationId xmlns:a16="http://schemas.microsoft.com/office/drawing/2014/main" id="{9D4C1202-C930-66A2-D001-9AC8843BC98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10" name="Graphic 9">
            <a:extLst>
              <a:ext uri="{FF2B5EF4-FFF2-40B4-BE49-F238E27FC236}">
                <a16:creationId xmlns:a16="http://schemas.microsoft.com/office/drawing/2014/main" id="{B49AD6C0-6B9D-2EB6-EA3E-BEB25A8F521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3797874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E404C41B-F652-5501-D363-75ED64B2FBF9}"/>
              </a:ext>
            </a:extLst>
          </p:cNvPr>
          <p:cNvSpPr>
            <a:spLocks noGrp="1"/>
          </p:cNvSpPr>
          <p:nvPr>
            <p:ph type="title"/>
          </p:nvPr>
        </p:nvSpPr>
        <p:spPr>
          <a:xfrm>
            <a:off x="966000" y="800590"/>
            <a:ext cx="10260000" cy="1325563"/>
          </a:xfrm>
        </p:spPr>
        <p:txBody>
          <a:bodyPr/>
          <a:lstStyle/>
          <a:p>
            <a:r>
              <a:rPr lang="en-US"/>
              <a:t>Click to edit Master title style</a:t>
            </a:r>
            <a:endParaRPr lang="fi-FI"/>
          </a:p>
        </p:txBody>
      </p:sp>
      <p:pic>
        <p:nvPicPr>
          <p:cNvPr id="5" name="Kuva 2">
            <a:extLst>
              <a:ext uri="{FF2B5EF4-FFF2-40B4-BE49-F238E27FC236}">
                <a16:creationId xmlns:a16="http://schemas.microsoft.com/office/drawing/2014/main" id="{401CA55A-DC83-E2BB-2309-49429EFB19F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D273EF49-34AF-BD8E-C061-5B8535E1F8F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65509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_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F812838-3B22-B9F3-F524-7B9657645C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5" name="Graphic 4">
            <a:extLst>
              <a:ext uri="{FF2B5EF4-FFF2-40B4-BE49-F238E27FC236}">
                <a16:creationId xmlns:a16="http://schemas.microsoft.com/office/drawing/2014/main" id="{D20BEFBD-D682-425E-A061-D8C563935E17}"/>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4139108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066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6" name="Otsikko 1">
            <a:extLst>
              <a:ext uri="{FF2B5EF4-FFF2-40B4-BE49-F238E27FC236}">
                <a16:creationId xmlns:a16="http://schemas.microsoft.com/office/drawing/2014/main" id="{4D51EEF9-4139-D98B-086A-2E92E7107765}"/>
              </a:ext>
            </a:extLst>
          </p:cNvPr>
          <p:cNvSpPr>
            <a:spLocks noGrp="1"/>
          </p:cNvSpPr>
          <p:nvPr>
            <p:ph type="title" hasCustomPrompt="1"/>
          </p:nvPr>
        </p:nvSpPr>
        <p:spPr>
          <a:xfrm>
            <a:off x="583198" y="1335983"/>
            <a:ext cx="4674602" cy="1325563"/>
          </a:xfrm>
        </p:spPr>
        <p:txBody>
          <a:bodyPr>
            <a:normAutofit/>
          </a:bodyPr>
          <a:lstStyle>
            <a:lvl1pPr>
              <a:defRPr sz="4200"/>
            </a:lvl1pPr>
          </a:lstStyle>
          <a:p>
            <a:r>
              <a:rPr lang="en-GB" err="1"/>
              <a:t>Etunimi</a:t>
            </a:r>
            <a:br>
              <a:rPr lang="en-GB"/>
            </a:br>
            <a:r>
              <a:rPr lang="en-GB" err="1"/>
              <a:t>Sukunimi</a:t>
            </a:r>
            <a:endParaRPr lang="fi-FI"/>
          </a:p>
        </p:txBody>
      </p:sp>
      <p:pic>
        <p:nvPicPr>
          <p:cNvPr id="10" name="Picture Placeholder 42">
            <a:extLst>
              <a:ext uri="{FF2B5EF4-FFF2-40B4-BE49-F238E27FC236}">
                <a16:creationId xmlns:a16="http://schemas.microsoft.com/office/drawing/2014/main" id="{950FD6E4-B711-2DD7-1747-356FC275F84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582" t="-9679" r="-25672" b="-17392"/>
          <a:stretch/>
        </p:blipFill>
        <p:spPr>
          <a:xfrm>
            <a:off x="618190" y="3079072"/>
            <a:ext cx="699855" cy="699855"/>
          </a:xfrm>
          <a:prstGeom prst="ellipse">
            <a:avLst/>
          </a:prstGeom>
        </p:spPr>
      </p:pic>
      <p:sp>
        <p:nvSpPr>
          <p:cNvPr id="19" name="Text Placeholder 17">
            <a:extLst>
              <a:ext uri="{FF2B5EF4-FFF2-40B4-BE49-F238E27FC236}">
                <a16:creationId xmlns:a16="http://schemas.microsoft.com/office/drawing/2014/main" id="{C2042E0B-FDD1-D508-4EF5-C6BEA278763D}"/>
              </a:ext>
            </a:extLst>
          </p:cNvPr>
          <p:cNvSpPr>
            <a:spLocks noGrp="1"/>
          </p:cNvSpPr>
          <p:nvPr>
            <p:ph type="body" sz="quarter" idx="15" hasCustomPrompt="1"/>
          </p:nvPr>
        </p:nvSpPr>
        <p:spPr>
          <a:xfrm>
            <a:off x="1543812" y="3195063"/>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a:solidFill>
                  <a:schemeClr val="tx1"/>
                </a:solidFill>
              </a:rPr>
              <a:t>Titteli, yksikkö</a:t>
            </a:r>
          </a:p>
        </p:txBody>
      </p:sp>
      <p:pic>
        <p:nvPicPr>
          <p:cNvPr id="12" name="Graphic 11">
            <a:extLst>
              <a:ext uri="{FF2B5EF4-FFF2-40B4-BE49-F238E27FC236}">
                <a16:creationId xmlns:a16="http://schemas.microsoft.com/office/drawing/2014/main" id="{86CBC45E-4DF3-FCDA-C72A-5F58E7F5277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9570" y="4156676"/>
            <a:ext cx="417095" cy="319338"/>
          </a:xfrm>
          <a:prstGeom prst="rect">
            <a:avLst/>
          </a:prstGeom>
        </p:spPr>
      </p:pic>
      <p:sp>
        <p:nvSpPr>
          <p:cNvPr id="20" name="Text Placeholder 17">
            <a:extLst>
              <a:ext uri="{FF2B5EF4-FFF2-40B4-BE49-F238E27FC236}">
                <a16:creationId xmlns:a16="http://schemas.microsoft.com/office/drawing/2014/main" id="{22D9513F-ADBB-A534-E4F1-0554D739C1C6}"/>
              </a:ext>
            </a:extLst>
          </p:cNvPr>
          <p:cNvSpPr>
            <a:spLocks noGrp="1"/>
          </p:cNvSpPr>
          <p:nvPr>
            <p:ph type="body" sz="quarter" idx="16" hasCustomPrompt="1"/>
          </p:nvPr>
        </p:nvSpPr>
        <p:spPr>
          <a:xfrm>
            <a:off x="1543812" y="4047035"/>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err="1">
                <a:solidFill>
                  <a:schemeClr val="tx1"/>
                </a:solidFill>
              </a:rPr>
              <a:t>etunimi.sukunimi@hamk.fi</a:t>
            </a:r>
            <a:endParaRPr lang="fi-FI" sz="2400">
              <a:solidFill>
                <a:schemeClr val="tx1"/>
              </a:solidFill>
            </a:endParaRPr>
          </a:p>
        </p:txBody>
      </p:sp>
      <p:pic>
        <p:nvPicPr>
          <p:cNvPr id="13" name="Graphic 12">
            <a:extLst>
              <a:ext uri="{FF2B5EF4-FFF2-40B4-BE49-F238E27FC236}">
                <a16:creationId xmlns:a16="http://schemas.microsoft.com/office/drawing/2014/main" id="{5727CBC1-73DD-75CD-64A6-727CF910A1F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8447" y="4928764"/>
            <a:ext cx="319338" cy="514852"/>
          </a:xfrm>
          <a:prstGeom prst="rect">
            <a:avLst/>
          </a:prstGeom>
        </p:spPr>
      </p:pic>
      <p:sp>
        <p:nvSpPr>
          <p:cNvPr id="21" name="Text Placeholder 17">
            <a:extLst>
              <a:ext uri="{FF2B5EF4-FFF2-40B4-BE49-F238E27FC236}">
                <a16:creationId xmlns:a16="http://schemas.microsoft.com/office/drawing/2014/main" id="{859D0CF4-CBAA-642E-2F5F-44BA42F940A6}"/>
              </a:ext>
            </a:extLst>
          </p:cNvPr>
          <p:cNvSpPr>
            <a:spLocks noGrp="1"/>
          </p:cNvSpPr>
          <p:nvPr>
            <p:ph type="body" sz="quarter" idx="17" hasCustomPrompt="1"/>
          </p:nvPr>
        </p:nvSpPr>
        <p:spPr>
          <a:xfrm>
            <a:off x="1543812" y="4927902"/>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a:solidFill>
                  <a:schemeClr val="tx1"/>
                </a:solidFill>
              </a:rPr>
              <a:t>+385 xx xxx xxxx</a:t>
            </a:r>
          </a:p>
        </p:txBody>
      </p:sp>
      <p:cxnSp>
        <p:nvCxnSpPr>
          <p:cNvPr id="3" name="Straight Connector 2">
            <a:extLst>
              <a:ext uri="{FF2B5EF4-FFF2-40B4-BE49-F238E27FC236}">
                <a16:creationId xmlns:a16="http://schemas.microsoft.com/office/drawing/2014/main" id="{8F6E4624-27A9-26E7-C68C-7553CBBD3CB5}"/>
              </a:ext>
            </a:extLst>
          </p:cNvPr>
          <p:cNvCxnSpPr/>
          <p:nvPr userDrawn="1"/>
        </p:nvCxnSpPr>
        <p:spPr>
          <a:xfrm>
            <a:off x="583198" y="3838720"/>
            <a:ext cx="4674602"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6D2D814-57EE-4CC0-92A5-98B6C65A5F6A}"/>
              </a:ext>
            </a:extLst>
          </p:cNvPr>
          <p:cNvCxnSpPr/>
          <p:nvPr userDrawn="1"/>
        </p:nvCxnSpPr>
        <p:spPr>
          <a:xfrm>
            <a:off x="583198" y="2778456"/>
            <a:ext cx="4674602" cy="0"/>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36F88D-0FF6-E4C0-0E7C-8D9BC2A18086}"/>
              </a:ext>
            </a:extLst>
          </p:cNvPr>
          <p:cNvCxnSpPr/>
          <p:nvPr userDrawn="1"/>
        </p:nvCxnSpPr>
        <p:spPr>
          <a:xfrm>
            <a:off x="583198" y="4764409"/>
            <a:ext cx="4674602"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Kuva 2">
            <a:extLst>
              <a:ext uri="{FF2B5EF4-FFF2-40B4-BE49-F238E27FC236}">
                <a16:creationId xmlns:a16="http://schemas.microsoft.com/office/drawing/2014/main" id="{ADE7B526-2BAF-F310-0D37-BB3BF947DA7C}"/>
              </a:ext>
              <a:ext uri="{C183D7F6-B498-43B3-948B-1728B52AA6E4}">
                <adec:decorative xmlns:adec="http://schemas.microsoft.com/office/drawing/2017/decorative" val="1"/>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7F5939C3-1AF2-6770-EAC0-326B2FB9307E}"/>
              </a:ext>
              <a:ext uri="{C183D7F6-B498-43B3-948B-1728B52AA6E4}">
                <adec:decorative xmlns:adec="http://schemas.microsoft.com/office/drawing/2017/decorative" val="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98271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26269" y="1041400"/>
            <a:ext cx="4631531" cy="2387600"/>
          </a:xfrm>
        </p:spPr>
        <p:txBody>
          <a:bodyPr anchor="b">
            <a:normAutofit/>
          </a:bodyPr>
          <a:lstStyle>
            <a:lvl1pPr algn="l">
              <a:defRPr sz="4800" b="0">
                <a:solidFill>
                  <a:schemeClr val="bg1"/>
                </a:solidFill>
              </a:defRPr>
            </a:lvl1pPr>
          </a:lstStyle>
          <a:p>
            <a:r>
              <a:rPr lang="en-US"/>
              <a:t>Click to edit Master title style</a:t>
            </a:r>
            <a:endParaRPr lang="fi-FI"/>
          </a:p>
        </p:txBody>
      </p:sp>
      <p:sp>
        <p:nvSpPr>
          <p:cNvPr id="3" name="Alaotsikko 2"/>
          <p:cNvSpPr>
            <a:spLocks noGrp="1"/>
          </p:cNvSpPr>
          <p:nvPr>
            <p:ph type="subTitle" idx="1"/>
          </p:nvPr>
        </p:nvSpPr>
        <p:spPr>
          <a:xfrm>
            <a:off x="626269" y="3521075"/>
            <a:ext cx="4631531" cy="2679284"/>
          </a:xfrm>
        </p:spPr>
        <p:txBody>
          <a:bodyPr>
            <a:normAutofit/>
          </a:bodyPr>
          <a:lstStyle>
            <a:lvl1pPr marL="0" indent="0" algn="l">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pic>
        <p:nvPicPr>
          <p:cNvPr id="10" name="Kuva 2">
            <a:extLst>
              <a:ext uri="{FF2B5EF4-FFF2-40B4-BE49-F238E27FC236}">
                <a16:creationId xmlns:a16="http://schemas.microsoft.com/office/drawing/2014/main" id="{C7A61C57-8C1D-594C-6C98-E227E6C677C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9"/>
          </a:xfrm>
          <a:prstGeom prst="rect">
            <a:avLst/>
          </a:prstGeom>
        </p:spPr>
      </p:pic>
      <p:pic>
        <p:nvPicPr>
          <p:cNvPr id="11" name="Graphic 10">
            <a:extLst>
              <a:ext uri="{FF2B5EF4-FFF2-40B4-BE49-F238E27FC236}">
                <a16:creationId xmlns:a16="http://schemas.microsoft.com/office/drawing/2014/main" id="{87836E86-10FE-6934-DA58-9A322A76E41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62000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4CCDCE-8F81-FF83-F1C6-9187FA6395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sp>
        <p:nvSpPr>
          <p:cNvPr id="2" name="Otsikko 1"/>
          <p:cNvSpPr>
            <a:spLocks noGrp="1"/>
          </p:cNvSpPr>
          <p:nvPr>
            <p:ph type="ctrTitle" hasCustomPrompt="1"/>
          </p:nvPr>
        </p:nvSpPr>
        <p:spPr>
          <a:xfrm>
            <a:off x="626269" y="2113048"/>
            <a:ext cx="4631531" cy="2631903"/>
          </a:xfrm>
        </p:spPr>
        <p:txBody>
          <a:bodyPr anchor="ctr">
            <a:noAutofit/>
          </a:bodyPr>
          <a:lstStyle>
            <a:lvl1pPr algn="l">
              <a:defRPr sz="5600" b="0">
                <a:solidFill>
                  <a:schemeClr val="tx1"/>
                </a:solidFill>
              </a:defRPr>
            </a:lvl1pPr>
          </a:lstStyle>
          <a:p>
            <a:r>
              <a:rPr lang="en-US"/>
              <a:t>Kiitos!</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tx1"/>
                </a:solidFill>
              </a:defRPr>
            </a:lvl1pPr>
          </a:lstStyle>
          <a:p>
            <a:r>
              <a:rPr lang="en-GB"/>
              <a:t>Click icon </a:t>
            </a:r>
            <a:br>
              <a:rPr lang="en-GB"/>
            </a:br>
            <a:r>
              <a:rPr lang="en-GB"/>
              <a:t>to add picture</a:t>
            </a:r>
            <a:endParaRPr lang="fi-FI"/>
          </a:p>
        </p:txBody>
      </p:sp>
      <p:sp>
        <p:nvSpPr>
          <p:cNvPr id="9" name="TextBox 8">
            <a:extLst>
              <a:ext uri="{FF2B5EF4-FFF2-40B4-BE49-F238E27FC236}">
                <a16:creationId xmlns:a16="http://schemas.microsoft.com/office/drawing/2014/main" id="{7E8E8849-D49E-A9FD-BA32-5D121D26FC3E}"/>
              </a:ext>
            </a:extLst>
          </p:cNvPr>
          <p:cNvSpPr txBox="1"/>
          <p:nvPr userDrawn="1"/>
        </p:nvSpPr>
        <p:spPr>
          <a:xfrm>
            <a:off x="626269" y="5230372"/>
            <a:ext cx="4631531" cy="100258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tx1"/>
                </a:solidFill>
                <a:latin typeface="+mj-lt"/>
              </a:rPr>
              <a:t>Hämeen</a:t>
            </a:r>
            <a:r>
              <a:rPr lang="en-US" sz="2400">
                <a:solidFill>
                  <a:schemeClr val="tx1"/>
                </a:solidFill>
                <a:latin typeface="+mj-lt"/>
              </a:rPr>
              <a:t> </a:t>
            </a:r>
            <a:r>
              <a:rPr lang="en-US" sz="2400" err="1">
                <a:solidFill>
                  <a:schemeClr val="tx1"/>
                </a:solidFill>
                <a:latin typeface="+mj-lt"/>
              </a:rPr>
              <a:t>ammattikorkeakoulu</a:t>
            </a:r>
            <a:endParaRPr lang="en-US" sz="2400">
              <a:solidFill>
                <a:schemeClr val="tx1"/>
              </a:solidFill>
              <a:latin typeface="+mj-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tx1"/>
                </a:solidFill>
                <a:latin typeface="+mn-lt"/>
              </a:rPr>
              <a:t>www.hamk.fi</a:t>
            </a:r>
            <a:endParaRPr lang="en-US" sz="2400">
              <a:solidFill>
                <a:schemeClr val="tx1"/>
              </a:solidFill>
              <a:latin typeface="+mn-lt"/>
            </a:endParaRPr>
          </a:p>
        </p:txBody>
      </p:sp>
      <p:pic>
        <p:nvPicPr>
          <p:cNvPr id="3" name="Kuva 2">
            <a:extLst>
              <a:ext uri="{FF2B5EF4-FFF2-40B4-BE49-F238E27FC236}">
                <a16:creationId xmlns:a16="http://schemas.microsoft.com/office/drawing/2014/main" id="{D08FACA1-F786-28CB-EF2F-E9BC2B63CA33}"/>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5" name="Graphic 4">
            <a:extLst>
              <a:ext uri="{FF2B5EF4-FFF2-40B4-BE49-F238E27FC236}">
                <a16:creationId xmlns:a16="http://schemas.microsoft.com/office/drawing/2014/main" id="{CDC5C5C9-B5AD-F21F-02F4-95F57E16866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684033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dia_Tumma">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4CCDCE-8F81-FF83-F1C6-9187FA6395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ctrTitle" hasCustomPrompt="1"/>
          </p:nvPr>
        </p:nvSpPr>
        <p:spPr>
          <a:xfrm>
            <a:off x="626269" y="2113048"/>
            <a:ext cx="4631531" cy="2631903"/>
          </a:xfrm>
        </p:spPr>
        <p:txBody>
          <a:bodyPr anchor="ctr">
            <a:noAutofit/>
          </a:bodyPr>
          <a:lstStyle>
            <a:lvl1pPr algn="l">
              <a:defRPr sz="5600" b="0">
                <a:solidFill>
                  <a:schemeClr val="bg1"/>
                </a:solidFill>
              </a:defRPr>
            </a:lvl1pPr>
          </a:lstStyle>
          <a:p>
            <a:r>
              <a:rPr lang="en-US"/>
              <a:t>Kiitos!</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pic>
        <p:nvPicPr>
          <p:cNvPr id="7" name="Kuva 2">
            <a:extLst>
              <a:ext uri="{FF2B5EF4-FFF2-40B4-BE49-F238E27FC236}">
                <a16:creationId xmlns:a16="http://schemas.microsoft.com/office/drawing/2014/main" id="{6C9FBC00-B20F-8837-78EE-D37243BBCB7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sp>
        <p:nvSpPr>
          <p:cNvPr id="9" name="TextBox 8">
            <a:extLst>
              <a:ext uri="{FF2B5EF4-FFF2-40B4-BE49-F238E27FC236}">
                <a16:creationId xmlns:a16="http://schemas.microsoft.com/office/drawing/2014/main" id="{7E8E8849-D49E-A9FD-BA32-5D121D26FC3E}"/>
              </a:ext>
            </a:extLst>
          </p:cNvPr>
          <p:cNvSpPr txBox="1"/>
          <p:nvPr userDrawn="1"/>
        </p:nvSpPr>
        <p:spPr>
          <a:xfrm>
            <a:off x="626269" y="5230372"/>
            <a:ext cx="4631531" cy="100258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bg1"/>
                </a:solidFill>
                <a:latin typeface="+mj-lt"/>
              </a:rPr>
              <a:t>Hämeen</a:t>
            </a:r>
            <a:r>
              <a:rPr lang="en-US" sz="2400">
                <a:solidFill>
                  <a:schemeClr val="bg1"/>
                </a:solidFill>
                <a:latin typeface="+mj-lt"/>
              </a:rPr>
              <a:t> </a:t>
            </a:r>
            <a:r>
              <a:rPr lang="en-US" sz="2400" err="1">
                <a:solidFill>
                  <a:schemeClr val="bg1"/>
                </a:solidFill>
                <a:latin typeface="+mj-lt"/>
              </a:rPr>
              <a:t>ammattikorkeakoulu</a:t>
            </a:r>
            <a:endParaRPr lang="en-US" sz="2400">
              <a:solidFill>
                <a:schemeClr val="bg1"/>
              </a:solidFill>
              <a:latin typeface="+mj-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bg1"/>
                </a:solidFill>
                <a:latin typeface="+mn-lt"/>
              </a:rPr>
              <a:t>www.hamk.fi</a:t>
            </a:r>
            <a:endParaRPr lang="en-US" sz="2400">
              <a:solidFill>
                <a:schemeClr val="bg1"/>
              </a:solidFill>
              <a:latin typeface="+mn-lt"/>
            </a:endParaRPr>
          </a:p>
        </p:txBody>
      </p:sp>
      <p:pic>
        <p:nvPicPr>
          <p:cNvPr id="14" name="Graphic 13">
            <a:extLst>
              <a:ext uri="{FF2B5EF4-FFF2-40B4-BE49-F238E27FC236}">
                <a16:creationId xmlns:a16="http://schemas.microsoft.com/office/drawing/2014/main" id="{2513559A-3431-0604-7EAD-EE7876990E4D}"/>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50398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418915"/>
            <a:ext cx="2381715" cy="6034582"/>
          </a:xfrm>
        </p:spPr>
        <p:txBody>
          <a:bodyPr vert="eaVert"/>
          <a:lstStyle/>
          <a:p>
            <a:r>
              <a:rPr lang="en-US"/>
              <a:t>Click to edit Master title style</a:t>
            </a:r>
            <a:endParaRPr lang="fi-FI"/>
          </a:p>
        </p:txBody>
      </p:sp>
      <p:sp>
        <p:nvSpPr>
          <p:cNvPr id="3" name="Pystysuoran tekstin paikkamerkki 2"/>
          <p:cNvSpPr>
            <a:spLocks noGrp="1"/>
          </p:cNvSpPr>
          <p:nvPr>
            <p:ph type="body" orient="vert" idx="1"/>
          </p:nvPr>
        </p:nvSpPr>
        <p:spPr>
          <a:xfrm>
            <a:off x="838200" y="418915"/>
            <a:ext cx="7734300" cy="60345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5" name="Graphic 4">
            <a:extLst>
              <a:ext uri="{FF2B5EF4-FFF2-40B4-BE49-F238E27FC236}">
                <a16:creationId xmlns:a16="http://schemas.microsoft.com/office/drawing/2014/main" id="{48FF300B-DF58-AC78-5594-51AB257577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0260788" y="1039690"/>
            <a:ext cx="2410761" cy="918386"/>
          </a:xfrm>
          <a:prstGeom prst="rect">
            <a:avLst/>
          </a:prstGeom>
        </p:spPr>
      </p:pic>
    </p:spTree>
    <p:extLst>
      <p:ext uri="{BB962C8B-B14F-4D97-AF65-F5344CB8AC3E}">
        <p14:creationId xmlns:p14="http://schemas.microsoft.com/office/powerpoint/2010/main" val="147142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EC4E-2B60-963A-7813-F95F4CC56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ECB78124-4D24-B91A-9989-9FCFD3F21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426CE4EE-5DF8-EA9D-EE17-E2DD2916524F}"/>
              </a:ext>
            </a:extLst>
          </p:cNvPr>
          <p:cNvSpPr>
            <a:spLocks noGrp="1"/>
          </p:cNvSpPr>
          <p:nvPr>
            <p:ph type="dt" sz="half" idx="10"/>
          </p:nvPr>
        </p:nvSpPr>
        <p:spPr/>
        <p:txBody>
          <a:bodyPr/>
          <a:lstStyle/>
          <a:p>
            <a:fld id="{D03BC682-526E-4A49-9684-56A45758E35D}" type="datetimeFigureOut">
              <a:rPr lang="fi-FI" smtClean="0"/>
              <a:t>11.2.2025</a:t>
            </a:fld>
            <a:endParaRPr lang="fi-FI"/>
          </a:p>
        </p:txBody>
      </p:sp>
      <p:sp>
        <p:nvSpPr>
          <p:cNvPr id="5" name="Footer Placeholder 4">
            <a:extLst>
              <a:ext uri="{FF2B5EF4-FFF2-40B4-BE49-F238E27FC236}">
                <a16:creationId xmlns:a16="http://schemas.microsoft.com/office/drawing/2014/main" id="{2CD414D5-72A0-4971-34E9-201FB367695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83D86E0-4A61-0954-1249-1D1005FB242C}"/>
              </a:ext>
            </a:extLst>
          </p:cNvPr>
          <p:cNvSpPr>
            <a:spLocks noGrp="1"/>
          </p:cNvSpPr>
          <p:nvPr>
            <p:ph type="sldNum" sz="quarter" idx="12"/>
          </p:nvPr>
        </p:nvSpPr>
        <p:spPr/>
        <p:txBody>
          <a:bodyPr/>
          <a:lstStyle/>
          <a:p>
            <a:fld id="{D543F244-BC20-4D91-8BCC-0EBCFB2552C1}" type="slidenum">
              <a:rPr lang="fi-FI" smtClean="0"/>
              <a:t>‹#›</a:t>
            </a:fld>
            <a:endParaRPr lang="fi-FI"/>
          </a:p>
        </p:txBody>
      </p:sp>
    </p:spTree>
    <p:extLst>
      <p:ext uri="{BB962C8B-B14F-4D97-AF65-F5344CB8AC3E}">
        <p14:creationId xmlns:p14="http://schemas.microsoft.com/office/powerpoint/2010/main" val="411215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26269" y="1041400"/>
            <a:ext cx="4631531" cy="2387600"/>
          </a:xfrm>
        </p:spPr>
        <p:txBody>
          <a:bodyPr anchor="b">
            <a:normAutofit/>
          </a:bodyPr>
          <a:lstStyle>
            <a:lvl1pPr algn="l">
              <a:defRPr sz="4800" b="0">
                <a:solidFill>
                  <a:schemeClr val="tx1"/>
                </a:solidFill>
              </a:defRPr>
            </a:lvl1pPr>
          </a:lstStyle>
          <a:p>
            <a:r>
              <a:rPr lang="en-US"/>
              <a:t>Click to edit Master title style</a:t>
            </a:r>
            <a:endParaRPr lang="fi-FI"/>
          </a:p>
        </p:txBody>
      </p:sp>
      <p:sp>
        <p:nvSpPr>
          <p:cNvPr id="3" name="Alaotsikko 2"/>
          <p:cNvSpPr>
            <a:spLocks noGrp="1"/>
          </p:cNvSpPr>
          <p:nvPr>
            <p:ph type="subTitle" idx="1"/>
          </p:nvPr>
        </p:nvSpPr>
        <p:spPr>
          <a:xfrm>
            <a:off x="626269" y="3521075"/>
            <a:ext cx="4631531" cy="2679284"/>
          </a:xfrm>
        </p:spPr>
        <p:txBody>
          <a:bodyPr>
            <a:normAutofit/>
          </a:bodyPr>
          <a:lstStyle>
            <a:lvl1pPr marL="0" indent="0" algn="l">
              <a:buNone/>
              <a:defRPr sz="21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tx1"/>
                </a:solidFill>
              </a:defRPr>
            </a:lvl1pPr>
          </a:lstStyle>
          <a:p>
            <a:r>
              <a:rPr lang="en-GB"/>
              <a:t>Click icon </a:t>
            </a:r>
            <a:br>
              <a:rPr lang="en-GB"/>
            </a:br>
            <a:r>
              <a:rPr lang="en-GB"/>
              <a:t>to add picture</a:t>
            </a:r>
            <a:endParaRPr lang="fi-FI"/>
          </a:p>
        </p:txBody>
      </p:sp>
      <p:pic>
        <p:nvPicPr>
          <p:cNvPr id="8" name="Kuva 2">
            <a:extLst>
              <a:ext uri="{FF2B5EF4-FFF2-40B4-BE49-F238E27FC236}">
                <a16:creationId xmlns:a16="http://schemas.microsoft.com/office/drawing/2014/main" id="{79648436-825A-5FF2-1937-B15ABCF7FC5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9" name="Graphic 8">
            <a:extLst>
              <a:ext uri="{FF2B5EF4-FFF2-40B4-BE49-F238E27FC236}">
                <a16:creationId xmlns:a16="http://schemas.microsoft.com/office/drawing/2014/main" id="{FEA30916-174B-2DCE-9888-C3F2B06324D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27224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53582" y="847614"/>
            <a:ext cx="10260000" cy="1217707"/>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idx="1"/>
          </p:nvPr>
        </p:nvSpPr>
        <p:spPr>
          <a:xfrm>
            <a:off x="1053582" y="2200258"/>
            <a:ext cx="10260000" cy="3719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2">
            <a:extLst>
              <a:ext uri="{FF2B5EF4-FFF2-40B4-BE49-F238E27FC236}">
                <a16:creationId xmlns:a16="http://schemas.microsoft.com/office/drawing/2014/main" id="{128C4059-A9F0-7DEC-B0DA-7E3D6032EE6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0477B025-50EB-6502-ED34-E12D7EE5AA7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32385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 Grafiikk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A8B7464-65B1-666F-89CD-C846F634B42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1053582" y="847614"/>
            <a:ext cx="10260000" cy="1217707"/>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idx="1"/>
          </p:nvPr>
        </p:nvSpPr>
        <p:spPr>
          <a:xfrm>
            <a:off x="1053582" y="2200258"/>
            <a:ext cx="10260000" cy="3719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73257BE3-0AF7-6ED3-518D-876D4B65DCC5}"/>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C8D1FDA3-3C63-1A81-DCC0-8A8234DA03B2}"/>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2594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 grafiikk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DFC79-282A-6464-6A3F-E6F8896DEF7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lvl1pPr>
          </a:lstStyle>
          <a:p>
            <a:r>
              <a:rPr lang="en-GB"/>
              <a:t>Click icon </a:t>
            </a:r>
            <a:br>
              <a:rPr lang="en-GB"/>
            </a:br>
            <a:r>
              <a:rPr lang="en-GB"/>
              <a:t>to add picture</a:t>
            </a:r>
            <a:endParaRPr lang="en-US"/>
          </a:p>
        </p:txBody>
      </p:sp>
      <p:sp>
        <p:nvSpPr>
          <p:cNvPr id="4" name="Otsikko 1">
            <a:extLst>
              <a:ext uri="{FF2B5EF4-FFF2-40B4-BE49-F238E27FC236}">
                <a16:creationId xmlns:a16="http://schemas.microsoft.com/office/drawing/2014/main" id="{A3B84327-C75F-A0AE-967C-E79681561809}"/>
              </a:ext>
            </a:extLst>
          </p:cNvPr>
          <p:cNvSpPr>
            <a:spLocks noGrp="1"/>
          </p:cNvSpPr>
          <p:nvPr>
            <p:ph type="title"/>
          </p:nvPr>
        </p:nvSpPr>
        <p:spPr>
          <a:xfrm>
            <a:off x="6981937" y="676405"/>
            <a:ext cx="4674603" cy="1985141"/>
          </a:xfrm>
        </p:spPr>
        <p:txBody>
          <a:bodyPr>
            <a:normAutofit/>
          </a:bodyPr>
          <a:lstStyle>
            <a:lvl1pPr>
              <a:defRPr sz="4200"/>
            </a:lvl1pPr>
          </a:lstStyle>
          <a:p>
            <a:r>
              <a:rPr lang="en-US"/>
              <a:t>Click to edit Master title style</a:t>
            </a:r>
            <a:endParaRPr lang="fi-FI"/>
          </a:p>
        </p:txBody>
      </p:sp>
      <p:sp>
        <p:nvSpPr>
          <p:cNvPr id="5" name="Sisällön paikkamerkki 2">
            <a:extLst>
              <a:ext uri="{FF2B5EF4-FFF2-40B4-BE49-F238E27FC236}">
                <a16:creationId xmlns:a16="http://schemas.microsoft.com/office/drawing/2014/main" id="{1524F951-7FD8-2468-5C87-933503186523}"/>
              </a:ext>
            </a:extLst>
          </p:cNvPr>
          <p:cNvSpPr>
            <a:spLocks noGrp="1"/>
          </p:cNvSpPr>
          <p:nvPr>
            <p:ph idx="13"/>
          </p:nvPr>
        </p:nvSpPr>
        <p:spPr>
          <a:xfrm>
            <a:off x="6981937" y="2899107"/>
            <a:ext cx="4674603" cy="3646155"/>
          </a:xfrm>
        </p:spPr>
        <p:txBody>
          <a:bodyPr/>
          <a:lstStyle>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3948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p:spTree>
      <p:nvGrpSpPr>
        <p:cNvPr id="1" name=""/>
        <p:cNvGrpSpPr/>
        <p:nvPr/>
      </p:nvGrpSpPr>
      <p:grpSpPr>
        <a:xfrm>
          <a:off x="0" y="0"/>
          <a:ext cx="0" cy="0"/>
          <a:chOff x="0" y="0"/>
          <a:chExt cx="0" cy="0"/>
        </a:xfrm>
      </p:grpSpPr>
      <p:sp>
        <p:nvSpPr>
          <p:cNvPr id="2" name="Otsikko 1"/>
          <p:cNvSpPr>
            <a:spLocks noGrp="1"/>
          </p:cNvSpPr>
          <p:nvPr>
            <p:ph type="title"/>
          </p:nvPr>
        </p:nvSpPr>
        <p:spPr>
          <a:xfrm>
            <a:off x="6981937" y="676405"/>
            <a:ext cx="4674603" cy="1985141"/>
          </a:xfrm>
        </p:spPr>
        <p:txBody>
          <a:bodyPr>
            <a:normAutofit/>
          </a:bodyPr>
          <a:lstStyle>
            <a:lvl1pPr>
              <a:defRPr sz="4200"/>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274574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 tumma  – Grafiikka">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382DED1-34F5-48F3-3473-83AEE107CEA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6981937" y="676405"/>
            <a:ext cx="4674603" cy="1985141"/>
          </a:xfrm>
        </p:spPr>
        <p:txBody>
          <a:bodyPr>
            <a:normAutofit/>
          </a:bodyPr>
          <a:lstStyle>
            <a:lvl1pPr>
              <a:defRPr sz="4200">
                <a:solidFill>
                  <a:schemeClr val="bg1"/>
                </a:solidFill>
              </a:defRPr>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solidFill>
                  <a:schemeClr val="bg1"/>
                </a:solidFill>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514285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966000" y="365125"/>
            <a:ext cx="10260000" cy="1325563"/>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966000" y="1825625"/>
            <a:ext cx="10260000" cy="371919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14279739"/>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675" r:id="rId3"/>
    <p:sldLayoutId id="2147483707" r:id="rId4"/>
    <p:sldLayoutId id="2147483702" r:id="rId5"/>
    <p:sldLayoutId id="2147483676" r:id="rId6"/>
    <p:sldLayoutId id="2147483677" r:id="rId7"/>
    <p:sldLayoutId id="2147483698" r:id="rId8"/>
    <p:sldLayoutId id="2147483705" r:id="rId9"/>
    <p:sldLayoutId id="2147483711" r:id="rId10"/>
    <p:sldLayoutId id="2147483678" r:id="rId11"/>
    <p:sldLayoutId id="2147483693" r:id="rId12"/>
    <p:sldLayoutId id="2147483692" r:id="rId13"/>
    <p:sldLayoutId id="2147483710" r:id="rId14"/>
    <p:sldLayoutId id="2147483708" r:id="rId15"/>
    <p:sldLayoutId id="2147483709" r:id="rId16"/>
    <p:sldLayoutId id="2147483679" r:id="rId17"/>
    <p:sldLayoutId id="2147483691" r:id="rId18"/>
    <p:sldLayoutId id="2147483706" r:id="rId19"/>
    <p:sldLayoutId id="2147483680" r:id="rId20"/>
    <p:sldLayoutId id="2147483712" r:id="rId21"/>
    <p:sldLayoutId id="2147483695" r:id="rId22"/>
    <p:sldLayoutId id="2147483694" r:id="rId23"/>
    <p:sldLayoutId id="2147483696" r:id="rId24"/>
    <p:sldLayoutId id="2147483681" r:id="rId25"/>
    <p:sldLayoutId id="2147483682" r:id="rId26"/>
    <p:sldLayoutId id="2147483683" r:id="rId27"/>
    <p:sldLayoutId id="2147483697" r:id="rId28"/>
    <p:sldLayoutId id="2147483700" r:id="rId29"/>
    <p:sldLayoutId id="2147483713" r:id="rId30"/>
    <p:sldLayoutId id="2147483704" r:id="rId31"/>
    <p:sldLayoutId id="2147483685" r:id="rId32"/>
    <p:sldLayoutId id="2147483714" r:id="rId33"/>
  </p:sldLayoutIdLst>
  <p:txStyles>
    <p:titleStyle>
      <a:lvl1pPr algn="l" defTabSz="914400" rtl="0" eaLnBrk="1" latinLnBrk="0" hangingPunct="1">
        <a:lnSpc>
          <a:spcPct val="90000"/>
        </a:lnSpc>
        <a:spcBef>
          <a:spcPct val="0"/>
        </a:spcBef>
        <a:spcAft>
          <a:spcPts val="1200"/>
        </a:spcAft>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spcAft>
          <a:spcPts val="400"/>
        </a:spcAft>
        <a:buClrTx/>
        <a:buFont typeface="System Font Regular"/>
        <a:buChar char="●"/>
        <a:defRPr sz="20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hameenamk-my.sharepoint.com/:x:/g/personal/lauramaija230_hamk_fi/ERM_pPo_hchHh7HSmrDy3M0B6ZST3zJf_pkqvkxTgbHAzQ?e=6sjrmV"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54.sv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vasu.karelia.fi/2021/02/15/osaamistavoitteet-avain-hyvaan-oppimiseen/" TargetMode="External"/><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hameenamk.sharepoint.com/:w:/s/HAMKDBE/EXNu2EN5DUdKsftYk78z6aIBhpYwSSNzrb6fG7XMOMo5LQ?e=zPGYg2" TargetMode="External"/><Relationship Id="rId2" Type="http://schemas.openxmlformats.org/officeDocument/2006/relationships/hyperlink" Target="https://hameenamk.sharepoint.com/:w:/s/HAMKDBE/EWHqBq3lJBZLqCvpzLhy43YBrimeSfvvyPryviv-9Pb5DA?e=FLgMTW" TargetMode="External"/><Relationship Id="rId1" Type="http://schemas.openxmlformats.org/officeDocument/2006/relationships/slideLayout" Target="../slideLayouts/slideLayout5.xml"/><Relationship Id="rId4" Type="http://schemas.openxmlformats.org/officeDocument/2006/relationships/hyperlink" Target="https://hameenamk.sharepoint.com/:x:/s/HAMKDBE/EV8ukWPGUNlGp5WxPT63QSoBsTJjX1KauAc39DT3bXYxfA?e=4LRgsI"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hameenamk.sharepoint.com/:x:/s/HAMKDBE/EV8ukWPGUNlGp5WxPT63QSoBsTJjX1KauAc39DT3bXYxfA?e=Ejs8D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sitting at a table&#10;&#10;Description automatically generated">
            <a:extLst>
              <a:ext uri="{FF2B5EF4-FFF2-40B4-BE49-F238E27FC236}">
                <a16:creationId xmlns:a16="http://schemas.microsoft.com/office/drawing/2014/main" id="{74F4D499-080E-144E-7FDA-AE05454EEC63}"/>
              </a:ext>
            </a:extLst>
          </p:cNvPr>
          <p:cNvPicPr>
            <a:picLocks noChangeAspect="1"/>
          </p:cNvPicPr>
          <p:nvPr/>
        </p:nvPicPr>
        <p:blipFill>
          <a:blip r:embed="rId2"/>
          <a:stretch>
            <a:fillRect/>
          </a:stretch>
        </p:blipFill>
        <p:spPr>
          <a:xfrm>
            <a:off x="7358068" y="-240"/>
            <a:ext cx="6189259" cy="6883675"/>
          </a:xfrm>
          <a:prstGeom prst="rect">
            <a:avLst/>
          </a:prstGeom>
        </p:spPr>
      </p:pic>
      <p:sp>
        <p:nvSpPr>
          <p:cNvPr id="5" name="Title 4">
            <a:extLst>
              <a:ext uri="{FF2B5EF4-FFF2-40B4-BE49-F238E27FC236}">
                <a16:creationId xmlns:a16="http://schemas.microsoft.com/office/drawing/2014/main" id="{0F9F15DC-DAEE-805E-3A45-0D87DD17A527}"/>
              </a:ext>
            </a:extLst>
          </p:cNvPr>
          <p:cNvSpPr>
            <a:spLocks noGrp="1"/>
          </p:cNvSpPr>
          <p:nvPr>
            <p:ph type="title"/>
          </p:nvPr>
        </p:nvSpPr>
        <p:spPr>
          <a:xfrm>
            <a:off x="480142" y="3419655"/>
            <a:ext cx="6454233" cy="2836813"/>
          </a:xfrm>
        </p:spPr>
        <p:txBody>
          <a:bodyPr vert="horz" lIns="91440" tIns="45720" rIns="91440" bIns="45720" rtlCol="0" anchor="b">
            <a:noAutofit/>
          </a:bodyPr>
          <a:lstStyle/>
          <a:p>
            <a:r>
              <a:rPr lang="fi-FI" sz="3600" err="1">
                <a:ea typeface="+mj-lt"/>
                <a:cs typeface="+mj-lt"/>
              </a:rPr>
              <a:t>Hamk</a:t>
            </a:r>
            <a:r>
              <a:rPr lang="fi-FI" sz="3600" dirty="0">
                <a:ea typeface="+mj-lt"/>
                <a:cs typeface="+mj-lt"/>
              </a:rPr>
              <a:t> DBE ohje koulutuksen suunnitteluun. Osaamistavoitteet ja toteutusten kumuloituminen</a:t>
            </a:r>
            <a:br>
              <a:rPr lang="fi-FI" sz="4000" dirty="0">
                <a:ea typeface="+mj-lt"/>
                <a:cs typeface="+mj-lt"/>
              </a:rPr>
            </a:br>
            <a:br>
              <a:rPr lang="fi-FI" sz="4000" dirty="0">
                <a:ea typeface="+mj-lt"/>
                <a:cs typeface="+mj-lt"/>
              </a:rPr>
            </a:br>
            <a:br>
              <a:rPr lang="fi-FI" sz="4000" dirty="0">
                <a:ea typeface="+mj-lt"/>
                <a:cs typeface="+mj-lt"/>
              </a:rPr>
            </a:br>
            <a:br>
              <a:rPr lang="fi-FI" sz="4000" dirty="0">
                <a:ea typeface="+mj-lt"/>
                <a:cs typeface="+mj-lt"/>
              </a:rPr>
            </a:br>
            <a:r>
              <a:rPr lang="fi-FI" sz="1600" dirty="0">
                <a:ea typeface="+mj-lt"/>
                <a:cs typeface="+mj-lt"/>
              </a:rPr>
              <a:t>2.10.2024</a:t>
            </a:r>
          </a:p>
          <a:p>
            <a:endParaRPr lang="fi-FI" sz="1600"/>
          </a:p>
          <a:p>
            <a:endParaRPr lang="fi-FI" sz="2800">
              <a:cs typeface="Segoe UI"/>
            </a:endParaRPr>
          </a:p>
        </p:txBody>
      </p:sp>
      <p:sp>
        <p:nvSpPr>
          <p:cNvPr id="6" name="Content Placeholder 5">
            <a:extLst>
              <a:ext uri="{FF2B5EF4-FFF2-40B4-BE49-F238E27FC236}">
                <a16:creationId xmlns:a16="http://schemas.microsoft.com/office/drawing/2014/main" id="{D47584DC-7D6F-4EC1-4D9D-34E2AC752A58}"/>
              </a:ext>
            </a:extLst>
          </p:cNvPr>
          <p:cNvSpPr>
            <a:spLocks noGrp="1"/>
          </p:cNvSpPr>
          <p:nvPr>
            <p:ph idx="13"/>
          </p:nvPr>
        </p:nvSpPr>
        <p:spPr>
          <a:xfrm>
            <a:off x="3026891" y="3942909"/>
            <a:ext cx="3914178" cy="2024765"/>
          </a:xfrm>
        </p:spPr>
        <p:txBody>
          <a:bodyPr vert="horz" lIns="91440" tIns="45720" rIns="91440" bIns="45720" rtlCol="0" anchor="t">
            <a:noAutofit/>
          </a:bodyPr>
          <a:lstStyle/>
          <a:p>
            <a:pPr marL="0" indent="0" algn="r">
              <a:buNone/>
            </a:pPr>
            <a:r>
              <a:rPr lang="fi-FI" sz="1400" b="1" dirty="0">
                <a:solidFill>
                  <a:schemeClr val="accent4"/>
                </a:solidFill>
                <a:latin typeface="Arial"/>
                <a:ea typeface="+mn-lt"/>
                <a:cs typeface="+mn-lt"/>
              </a:rPr>
              <a:t>Laura-Maija Hero</a:t>
            </a:r>
            <a:endParaRPr lang="en-US" sz="1400">
              <a:solidFill>
                <a:schemeClr val="accent4"/>
              </a:solidFill>
              <a:latin typeface="Arial"/>
              <a:ea typeface="+mn-lt"/>
              <a:cs typeface="+mn-lt"/>
            </a:endParaRPr>
          </a:p>
          <a:p>
            <a:pPr marL="0" indent="0" algn="r">
              <a:buNone/>
            </a:pPr>
            <a:r>
              <a:rPr lang="fi-FI" sz="1400" b="1" dirty="0">
                <a:solidFill>
                  <a:schemeClr val="accent4"/>
                </a:solidFill>
                <a:latin typeface="Arial"/>
                <a:cs typeface="Arial"/>
              </a:rPr>
              <a:t>Viivi Virtanen</a:t>
            </a:r>
            <a:endParaRPr lang="fi-FI" sz="1400">
              <a:solidFill>
                <a:schemeClr val="accent4"/>
              </a:solidFill>
              <a:cs typeface="Arial"/>
            </a:endParaRPr>
          </a:p>
          <a:p>
            <a:pPr marL="0" indent="0" algn="r">
              <a:buNone/>
            </a:pPr>
            <a:r>
              <a:rPr lang="fi-FI" sz="1400" b="1" dirty="0">
                <a:solidFill>
                  <a:schemeClr val="accent4"/>
                </a:solidFill>
                <a:latin typeface="Arial"/>
                <a:cs typeface="Arial"/>
              </a:rPr>
              <a:t>Jaana </a:t>
            </a:r>
            <a:r>
              <a:rPr lang="fi-FI" sz="1400" b="1" err="1">
                <a:solidFill>
                  <a:schemeClr val="accent4"/>
                </a:solidFill>
                <a:latin typeface="Arial"/>
                <a:cs typeface="Arial"/>
              </a:rPr>
              <a:t>Kullaslahti</a:t>
            </a:r>
            <a:endParaRPr lang="fi-FI" sz="1400">
              <a:solidFill>
                <a:schemeClr val="accent4"/>
              </a:solidFill>
              <a:cs typeface="Arial"/>
            </a:endParaRPr>
          </a:p>
          <a:p>
            <a:pPr marL="0" indent="0" algn="r">
              <a:buNone/>
            </a:pPr>
            <a:r>
              <a:rPr lang="fi-FI" sz="1400" b="1" dirty="0">
                <a:solidFill>
                  <a:schemeClr val="accent4"/>
                </a:solidFill>
                <a:latin typeface="Arial"/>
                <a:cs typeface="Arial"/>
              </a:rPr>
              <a:t>Jari Jussila</a:t>
            </a:r>
          </a:p>
          <a:p>
            <a:pPr marL="0" indent="0" algn="r">
              <a:buNone/>
            </a:pPr>
            <a:r>
              <a:rPr lang="fi-FI" sz="1400" b="1" dirty="0">
                <a:solidFill>
                  <a:schemeClr val="accent4"/>
                </a:solidFill>
                <a:latin typeface="Arial"/>
                <a:cs typeface="Arial"/>
              </a:rPr>
              <a:t>Saija Sokka</a:t>
            </a:r>
            <a:endParaRPr lang="en-US" sz="1400">
              <a:solidFill>
                <a:schemeClr val="accent4"/>
              </a:solidFill>
              <a:latin typeface="Arial"/>
              <a:cs typeface="Arial"/>
            </a:endParaRPr>
          </a:p>
          <a:p>
            <a:pPr marL="0" indent="0" algn="r">
              <a:buNone/>
            </a:pPr>
            <a:r>
              <a:rPr lang="fi-FI" sz="1400" b="1" dirty="0">
                <a:solidFill>
                  <a:schemeClr val="accent4"/>
                </a:solidFill>
                <a:latin typeface="Arial"/>
                <a:cs typeface="Arial"/>
              </a:rPr>
              <a:t>Heidi Ahokallio-Leppälä</a:t>
            </a:r>
            <a:endParaRPr lang="fi-FI" sz="1400" dirty="0">
              <a:solidFill>
                <a:schemeClr val="accent4"/>
              </a:solidFill>
            </a:endParaRPr>
          </a:p>
          <a:p>
            <a:pPr marL="0" indent="0">
              <a:buNone/>
            </a:pPr>
            <a:endParaRPr lang="fi-FI" sz="2400" b="1" dirty="0">
              <a:solidFill>
                <a:srgbClr val="FFD7BE"/>
              </a:solidFill>
              <a:latin typeface="Arial"/>
              <a:cs typeface="Arial"/>
            </a:endParaRPr>
          </a:p>
          <a:p>
            <a:pPr marL="0" indent="0">
              <a:buNone/>
            </a:pPr>
            <a:endParaRPr lang="en-GB" sz="3200" dirty="0">
              <a:latin typeface="Arial Rounded MT Bold"/>
              <a:cs typeface="Arial"/>
            </a:endParaRPr>
          </a:p>
        </p:txBody>
      </p:sp>
    </p:spTree>
    <p:extLst>
      <p:ext uri="{BB962C8B-B14F-4D97-AF65-F5344CB8AC3E}">
        <p14:creationId xmlns:p14="http://schemas.microsoft.com/office/powerpoint/2010/main" val="63812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AFDA1895-7F9A-88E4-5E36-2122AD0EFF94}"/>
              </a:ext>
            </a:extLst>
          </p:cNvPr>
          <p:cNvSpPr/>
          <p:nvPr/>
        </p:nvSpPr>
        <p:spPr>
          <a:xfrm>
            <a:off x="1516157" y="1424380"/>
            <a:ext cx="9341227" cy="1051888"/>
          </a:xfrm>
          <a:prstGeom prst="roundRect">
            <a:avLst/>
          </a:prstGeom>
          <a:solidFill>
            <a:schemeClr val="accent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cs typeface="Arial"/>
              </a:rPr>
              <a:t>Koulutuksen geneerinen kuvaus</a:t>
            </a:r>
          </a:p>
        </p:txBody>
      </p:sp>
      <p:sp>
        <p:nvSpPr>
          <p:cNvPr id="5" name="Suorakulmio: Pyöristetyt kulmat 4">
            <a:extLst>
              <a:ext uri="{FF2B5EF4-FFF2-40B4-BE49-F238E27FC236}">
                <a16:creationId xmlns:a16="http://schemas.microsoft.com/office/drawing/2014/main" id="{A0CF9FE9-A208-FF01-2EEA-C0A615A0A32B}"/>
              </a:ext>
            </a:extLst>
          </p:cNvPr>
          <p:cNvSpPr/>
          <p:nvPr/>
        </p:nvSpPr>
        <p:spPr>
          <a:xfrm>
            <a:off x="1516157" y="4423834"/>
            <a:ext cx="2666842" cy="105188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Arial"/>
              </a:rPr>
              <a:t>Design </a:t>
            </a:r>
            <a:r>
              <a:rPr lang="fi-FI" dirty="0" err="1">
                <a:cs typeface="Arial"/>
              </a:rPr>
              <a:t>thinking</a:t>
            </a:r>
            <a:r>
              <a:rPr lang="fi-FI" dirty="0">
                <a:cs typeface="Arial"/>
              </a:rPr>
              <a:t> x op (DBE arviointi)</a:t>
            </a:r>
          </a:p>
        </p:txBody>
      </p:sp>
      <p:sp>
        <p:nvSpPr>
          <p:cNvPr id="6" name="Suorakulmio: Pyöristetyt kulmat 5">
            <a:extLst>
              <a:ext uri="{FF2B5EF4-FFF2-40B4-BE49-F238E27FC236}">
                <a16:creationId xmlns:a16="http://schemas.microsoft.com/office/drawing/2014/main" id="{639EE2ED-2736-8109-14CB-00AAB214DBF3}"/>
              </a:ext>
            </a:extLst>
          </p:cNvPr>
          <p:cNvSpPr/>
          <p:nvPr/>
        </p:nvSpPr>
        <p:spPr>
          <a:xfrm>
            <a:off x="5445506" y="4423833"/>
            <a:ext cx="2666842" cy="1051888"/>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Arial"/>
              </a:rPr>
              <a:t>DBE projekti x (DBE arviointi)</a:t>
            </a:r>
            <a:endParaRPr lang="fi-FI" dirty="0"/>
          </a:p>
        </p:txBody>
      </p:sp>
      <p:sp>
        <p:nvSpPr>
          <p:cNvPr id="7" name="Suorakulmio: Pyöristetyt kulmat 6">
            <a:extLst>
              <a:ext uri="{FF2B5EF4-FFF2-40B4-BE49-F238E27FC236}">
                <a16:creationId xmlns:a16="http://schemas.microsoft.com/office/drawing/2014/main" id="{5FC8BCCC-1542-BBE2-CEBF-80CD82053CFD}"/>
              </a:ext>
            </a:extLst>
          </p:cNvPr>
          <p:cNvSpPr/>
          <p:nvPr/>
        </p:nvSpPr>
        <p:spPr>
          <a:xfrm>
            <a:off x="8190541" y="4423833"/>
            <a:ext cx="2666842" cy="1051888"/>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Arial"/>
              </a:rPr>
              <a:t>Substanssi x op</a:t>
            </a:r>
          </a:p>
        </p:txBody>
      </p:sp>
      <p:sp>
        <p:nvSpPr>
          <p:cNvPr id="8" name="Suorakulmio: Pyöristetyt kulmat 7">
            <a:extLst>
              <a:ext uri="{FF2B5EF4-FFF2-40B4-BE49-F238E27FC236}">
                <a16:creationId xmlns:a16="http://schemas.microsoft.com/office/drawing/2014/main" id="{E0984822-443E-6BA5-BBE9-D8E608008968}"/>
              </a:ext>
            </a:extLst>
          </p:cNvPr>
          <p:cNvSpPr/>
          <p:nvPr/>
        </p:nvSpPr>
        <p:spPr>
          <a:xfrm>
            <a:off x="4242831" y="4423833"/>
            <a:ext cx="1124481" cy="1051888"/>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Arial"/>
              </a:rPr>
              <a:t>English</a:t>
            </a:r>
            <a:endParaRPr lang="fi-FI" dirty="0"/>
          </a:p>
        </p:txBody>
      </p:sp>
      <p:sp>
        <p:nvSpPr>
          <p:cNvPr id="9" name="Tekstiruutu 8">
            <a:extLst>
              <a:ext uri="{FF2B5EF4-FFF2-40B4-BE49-F238E27FC236}">
                <a16:creationId xmlns:a16="http://schemas.microsoft.com/office/drawing/2014/main" id="{4E8F5C59-34B3-840C-84BF-363EDFE3CF83}"/>
              </a:ext>
            </a:extLst>
          </p:cNvPr>
          <p:cNvSpPr txBox="1"/>
          <p:nvPr/>
        </p:nvSpPr>
        <p:spPr>
          <a:xfrm>
            <a:off x="1744830" y="3884866"/>
            <a:ext cx="8838150" cy="365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Arial"/>
              </a:rPr>
              <a:t>Moduulin kuvaus sisältäen </a:t>
            </a:r>
            <a:r>
              <a:rPr lang="fi-FI" dirty="0" err="1">
                <a:cs typeface="Arial"/>
              </a:rPr>
              <a:t>DBE:n</a:t>
            </a:r>
            <a:r>
              <a:rPr lang="fi-FI" dirty="0">
                <a:cs typeface="Arial"/>
              </a:rPr>
              <a:t> tuottaman osaamisen, moduuliarvioinnissa</a:t>
            </a:r>
            <a:endParaRPr lang="fi-FI" dirty="0"/>
          </a:p>
        </p:txBody>
      </p:sp>
      <p:sp>
        <p:nvSpPr>
          <p:cNvPr id="10" name="Suorakulmio: Pyöristetyt kulmat 9">
            <a:extLst>
              <a:ext uri="{FF2B5EF4-FFF2-40B4-BE49-F238E27FC236}">
                <a16:creationId xmlns:a16="http://schemas.microsoft.com/office/drawing/2014/main" id="{238E14A3-F3B8-29C3-7DD0-F7FD7615C6EF}"/>
              </a:ext>
            </a:extLst>
          </p:cNvPr>
          <p:cNvSpPr/>
          <p:nvPr/>
        </p:nvSpPr>
        <p:spPr>
          <a:xfrm>
            <a:off x="1516157" y="2661135"/>
            <a:ext cx="9341227" cy="1051888"/>
          </a:xfrm>
          <a:prstGeom prst="round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err="1">
                <a:cs typeface="Arial"/>
              </a:rPr>
              <a:t>Moduli</a:t>
            </a:r>
            <a:r>
              <a:rPr lang="fi-FI">
                <a:cs typeface="Arial"/>
              </a:rPr>
              <a:t> X: Ilmastonmuutos (Ilmiö)</a:t>
            </a:r>
          </a:p>
          <a:p>
            <a:pPr algn="ctr"/>
            <a:endParaRPr lang="fi-FI"/>
          </a:p>
        </p:txBody>
      </p:sp>
      <p:sp>
        <p:nvSpPr>
          <p:cNvPr id="11" name="Tekstiruutu 10">
            <a:extLst>
              <a:ext uri="{FF2B5EF4-FFF2-40B4-BE49-F238E27FC236}">
                <a16:creationId xmlns:a16="http://schemas.microsoft.com/office/drawing/2014/main" id="{D3718E9D-7411-33F2-844D-C706837D2AE0}"/>
              </a:ext>
            </a:extLst>
          </p:cNvPr>
          <p:cNvSpPr txBox="1"/>
          <p:nvPr/>
        </p:nvSpPr>
        <p:spPr>
          <a:xfrm>
            <a:off x="1754011" y="5776094"/>
            <a:ext cx="91043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Arial"/>
              </a:rPr>
              <a:t>Opintojaksojen osaamistavoitteet  sisältäen </a:t>
            </a:r>
            <a:r>
              <a:rPr lang="fi-FI" err="1">
                <a:cs typeface="Arial"/>
              </a:rPr>
              <a:t>DBE:n</a:t>
            </a:r>
            <a:r>
              <a:rPr lang="fi-FI">
                <a:cs typeface="Arial"/>
              </a:rPr>
              <a:t> tuottaman osaamisen. Vain opintojaksojen arviointikriteereissä DBE-tulee arvioiduksi.</a:t>
            </a:r>
          </a:p>
        </p:txBody>
      </p:sp>
      <p:sp>
        <p:nvSpPr>
          <p:cNvPr id="2" name="TextBox 1">
            <a:extLst>
              <a:ext uri="{FF2B5EF4-FFF2-40B4-BE49-F238E27FC236}">
                <a16:creationId xmlns:a16="http://schemas.microsoft.com/office/drawing/2014/main" id="{A9354664-282F-C5EC-5DEE-18DAA499ADBA}"/>
              </a:ext>
            </a:extLst>
          </p:cNvPr>
          <p:cNvSpPr txBox="1"/>
          <p:nvPr/>
        </p:nvSpPr>
        <p:spPr>
          <a:xfrm>
            <a:off x="4242832" y="413657"/>
            <a:ext cx="7383112" cy="830997"/>
          </a:xfrm>
          <a:prstGeom prst="rect">
            <a:avLst/>
          </a:prstGeom>
          <a:noFill/>
        </p:spPr>
        <p:txBody>
          <a:bodyPr wrap="square" rtlCol="0">
            <a:spAutoFit/>
          </a:bodyPr>
          <a:lstStyle/>
          <a:p>
            <a:r>
              <a:rPr lang="fi-FI" sz="2400"/>
              <a:t>Missä DBE –osaaminen tulee parhaiten arvioiduksi ja osaaminen tehdään näkyväksi käytännössä?</a:t>
            </a:r>
          </a:p>
        </p:txBody>
      </p:sp>
    </p:spTree>
    <p:extLst>
      <p:ext uri="{BB962C8B-B14F-4D97-AF65-F5344CB8AC3E}">
        <p14:creationId xmlns:p14="http://schemas.microsoft.com/office/powerpoint/2010/main" val="103986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330DF3-6DED-E2BA-E80F-F6A29D395D2B}"/>
              </a:ext>
            </a:extLst>
          </p:cNvPr>
          <p:cNvSpPr>
            <a:spLocks noGrp="1"/>
          </p:cNvSpPr>
          <p:nvPr>
            <p:ph type="title"/>
          </p:nvPr>
        </p:nvSpPr>
        <p:spPr>
          <a:xfrm>
            <a:off x="6969647" y="2544534"/>
            <a:ext cx="4674603" cy="1985141"/>
          </a:xfrm>
        </p:spPr>
        <p:txBody>
          <a:bodyPr vert="horz" lIns="91440" tIns="45720" rIns="91440" bIns="45720" rtlCol="0" anchor="b">
            <a:noAutofit/>
          </a:bodyPr>
          <a:lstStyle/>
          <a:p>
            <a:endParaRPr lang="fi-FI" sz="2800"/>
          </a:p>
          <a:p>
            <a:r>
              <a:rPr lang="fi-FI" sz="2800" dirty="0">
                <a:ea typeface="+mj-lt"/>
                <a:cs typeface="+mj-lt"/>
              </a:rPr>
              <a:t>Ulottuvuudet </a:t>
            </a:r>
            <a:r>
              <a:rPr lang="fi-FI" sz="2800" dirty="0" err="1">
                <a:ea typeface="+mj-lt"/>
                <a:cs typeface="+mj-lt"/>
              </a:rPr>
              <a:t>HAMKissa</a:t>
            </a:r>
            <a:r>
              <a:rPr lang="fi-FI" sz="2800" dirty="0">
                <a:ea typeface="+mj-lt"/>
                <a:cs typeface="+mj-lt"/>
              </a:rPr>
              <a:t> ja osaamistavoitteiden määrittelyn esimerkki</a:t>
            </a:r>
            <a:endParaRPr lang="fi-FI" sz="2800" dirty="0"/>
          </a:p>
        </p:txBody>
      </p:sp>
      <p:pic>
        <p:nvPicPr>
          <p:cNvPr id="5" name="Picture 4" descr="A hexagon with black lines and white text&#10;&#10;Description automatically generated">
            <a:extLst>
              <a:ext uri="{FF2B5EF4-FFF2-40B4-BE49-F238E27FC236}">
                <a16:creationId xmlns:a16="http://schemas.microsoft.com/office/drawing/2014/main" id="{31C72620-3818-9E17-1A86-36CED17ADFF6}"/>
              </a:ext>
            </a:extLst>
          </p:cNvPr>
          <p:cNvPicPr>
            <a:picLocks noChangeAspect="1"/>
          </p:cNvPicPr>
          <p:nvPr/>
        </p:nvPicPr>
        <p:blipFill>
          <a:blip r:embed="rId2"/>
          <a:stretch>
            <a:fillRect/>
          </a:stretch>
        </p:blipFill>
        <p:spPr>
          <a:xfrm>
            <a:off x="106121" y="146975"/>
            <a:ext cx="6746624" cy="6485651"/>
          </a:xfrm>
          <a:prstGeom prst="rect">
            <a:avLst/>
          </a:prstGeom>
          <a:noFill/>
        </p:spPr>
      </p:pic>
    </p:spTree>
    <p:extLst>
      <p:ext uri="{BB962C8B-B14F-4D97-AF65-F5344CB8AC3E}">
        <p14:creationId xmlns:p14="http://schemas.microsoft.com/office/powerpoint/2010/main" val="152903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06B1-B428-1B38-CEBE-2E8DC7386753}"/>
              </a:ext>
            </a:extLst>
          </p:cNvPr>
          <p:cNvSpPr>
            <a:spLocks noGrp="1"/>
          </p:cNvSpPr>
          <p:nvPr>
            <p:ph type="title"/>
          </p:nvPr>
        </p:nvSpPr>
        <p:spPr>
          <a:xfrm>
            <a:off x="493783" y="2333856"/>
            <a:ext cx="11458431" cy="3125608"/>
          </a:xfrm>
        </p:spPr>
        <p:txBody>
          <a:bodyPr/>
          <a:lstStyle/>
          <a:p>
            <a:r>
              <a:rPr lang="en-US" sz="3200" dirty="0" err="1"/>
              <a:t>Määrittele</a:t>
            </a:r>
            <a:r>
              <a:rPr lang="en-US" sz="3200" dirty="0"/>
              <a:t> </a:t>
            </a:r>
            <a:r>
              <a:rPr lang="en-US" sz="3200" dirty="0" err="1"/>
              <a:t>lähtötaso</a:t>
            </a:r>
            <a:r>
              <a:rPr lang="en-US" sz="3200" dirty="0"/>
              <a:t> ja </a:t>
            </a:r>
            <a:r>
              <a:rPr lang="en-US" sz="3200" dirty="0" err="1"/>
              <a:t>tavoitetaso</a:t>
            </a:r>
            <a:r>
              <a:rPr lang="en-US" sz="3200" dirty="0"/>
              <a:t> </a:t>
            </a:r>
            <a:r>
              <a:rPr lang="en-US" sz="3200" dirty="0" err="1"/>
              <a:t>osaamiselle</a:t>
            </a:r>
            <a:r>
              <a:rPr lang="en-US" sz="3200" dirty="0"/>
              <a:t> </a:t>
            </a:r>
            <a:r>
              <a:rPr lang="en-US" sz="3200" dirty="0" err="1"/>
              <a:t>toteutustasolla</a:t>
            </a:r>
            <a:r>
              <a:rPr lang="en-US" sz="3200" dirty="0"/>
              <a:t> ja </a:t>
            </a:r>
            <a:r>
              <a:rPr lang="en-US" sz="3200" dirty="0" err="1"/>
              <a:t>kuvaa</a:t>
            </a:r>
            <a:r>
              <a:rPr lang="en-US" sz="3200" dirty="0"/>
              <a:t> </a:t>
            </a:r>
            <a:r>
              <a:rPr lang="en-US" sz="3200" dirty="0" err="1"/>
              <a:t>toimintaa</a:t>
            </a:r>
            <a:r>
              <a:rPr lang="en-US" sz="3200" dirty="0"/>
              <a:t> </a:t>
            </a:r>
            <a:r>
              <a:rPr lang="en-US" sz="3200" dirty="0" err="1"/>
              <a:t>yleiskuvauksessa</a:t>
            </a:r>
            <a:r>
              <a:rPr lang="en-US" sz="3200" dirty="0"/>
              <a:t>. </a:t>
            </a:r>
            <a:br>
              <a:rPr lang="en-US" sz="3200" dirty="0"/>
            </a:br>
            <a:br>
              <a:rPr lang="en-US" sz="3200" dirty="0"/>
            </a:br>
            <a:r>
              <a:rPr lang="en-US" sz="3200" dirty="0"/>
              <a:t>DBE-</a:t>
            </a:r>
            <a:r>
              <a:rPr lang="en-US" sz="3200" dirty="0" err="1"/>
              <a:t>toteutus</a:t>
            </a:r>
            <a:r>
              <a:rPr lang="en-US" sz="3200" dirty="0"/>
              <a:t> </a:t>
            </a:r>
            <a:r>
              <a:rPr lang="en-US" sz="3200" dirty="0" err="1"/>
              <a:t>tarvitsee</a:t>
            </a:r>
            <a:r>
              <a:rPr lang="en-US" sz="3200" dirty="0"/>
              <a:t> </a:t>
            </a:r>
            <a:r>
              <a:rPr lang="en-US" sz="3200" dirty="0" err="1"/>
              <a:t>kaikista</a:t>
            </a:r>
            <a:r>
              <a:rPr lang="en-US" sz="3200" dirty="0"/>
              <a:t> </a:t>
            </a:r>
            <a:r>
              <a:rPr lang="en-US" sz="3200" dirty="0" err="1"/>
              <a:t>ulottuvuuksista</a:t>
            </a:r>
            <a:r>
              <a:rPr lang="en-US" sz="3200" dirty="0"/>
              <a:t> </a:t>
            </a:r>
            <a:r>
              <a:rPr lang="en-US" sz="3200" dirty="0" err="1"/>
              <a:t>osaamistavoitteita</a:t>
            </a:r>
            <a:r>
              <a:rPr lang="en-US" sz="3200" dirty="0"/>
              <a:t> (</a:t>
            </a:r>
            <a:r>
              <a:rPr lang="en-US" sz="3200" dirty="0" err="1"/>
              <a:t>monialaisuus</a:t>
            </a:r>
            <a:r>
              <a:rPr lang="en-US" sz="3200" dirty="0"/>
              <a:t> </a:t>
            </a:r>
            <a:r>
              <a:rPr lang="en-US" sz="3200" dirty="0" err="1"/>
              <a:t>vasta</a:t>
            </a:r>
            <a:r>
              <a:rPr lang="en-US" sz="3200" dirty="0"/>
              <a:t> 2-3 </a:t>
            </a:r>
            <a:r>
              <a:rPr lang="en-US" sz="3200" dirty="0" err="1"/>
              <a:t>vuotena</a:t>
            </a:r>
            <a:r>
              <a:rPr lang="en-US" sz="3200" dirty="0"/>
              <a:t>). </a:t>
            </a:r>
            <a:br>
              <a:rPr lang="en-US" sz="3200" dirty="0"/>
            </a:br>
            <a:br>
              <a:rPr lang="en-US" sz="3200" dirty="0"/>
            </a:br>
            <a:r>
              <a:rPr lang="en-US" sz="3200" dirty="0" err="1"/>
              <a:t>Esimerkki</a:t>
            </a:r>
            <a:r>
              <a:rPr lang="en-US" sz="3200" dirty="0"/>
              <a:t>:</a:t>
            </a:r>
          </a:p>
        </p:txBody>
      </p:sp>
    </p:spTree>
    <p:extLst>
      <p:ext uri="{BB962C8B-B14F-4D97-AF65-F5344CB8AC3E}">
        <p14:creationId xmlns:p14="http://schemas.microsoft.com/office/powerpoint/2010/main" val="102672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ED47FC0-FC49-EE2C-F9F6-8CF195FA433F}"/>
              </a:ext>
            </a:extLst>
          </p:cNvPr>
          <p:cNvGraphicFramePr>
            <a:graphicFrameLocks noGrp="1"/>
          </p:cNvGraphicFramePr>
          <p:nvPr>
            <p:extLst>
              <p:ext uri="{D42A27DB-BD31-4B8C-83A1-F6EECF244321}">
                <p14:modId xmlns:p14="http://schemas.microsoft.com/office/powerpoint/2010/main" val="3731032932"/>
              </p:ext>
            </p:extLst>
          </p:nvPr>
        </p:nvGraphicFramePr>
        <p:xfrm>
          <a:off x="73741" y="73741"/>
          <a:ext cx="11935332" cy="6802757"/>
        </p:xfrm>
        <a:graphic>
          <a:graphicData uri="http://schemas.openxmlformats.org/drawingml/2006/table">
            <a:tbl>
              <a:tblPr firstRow="1" bandRow="1">
                <a:tableStyleId>{5C22544A-7EE6-4342-B048-85BDC9FD1C3A}</a:tableStyleId>
              </a:tblPr>
              <a:tblGrid>
                <a:gridCol w="3978444">
                  <a:extLst>
                    <a:ext uri="{9D8B030D-6E8A-4147-A177-3AD203B41FA5}">
                      <a16:colId xmlns:a16="http://schemas.microsoft.com/office/drawing/2014/main" val="2187402079"/>
                    </a:ext>
                  </a:extLst>
                </a:gridCol>
                <a:gridCol w="3978444">
                  <a:extLst>
                    <a:ext uri="{9D8B030D-6E8A-4147-A177-3AD203B41FA5}">
                      <a16:colId xmlns:a16="http://schemas.microsoft.com/office/drawing/2014/main" val="260697679"/>
                    </a:ext>
                  </a:extLst>
                </a:gridCol>
                <a:gridCol w="3978444">
                  <a:extLst>
                    <a:ext uri="{9D8B030D-6E8A-4147-A177-3AD203B41FA5}">
                      <a16:colId xmlns:a16="http://schemas.microsoft.com/office/drawing/2014/main" val="2919597097"/>
                    </a:ext>
                  </a:extLst>
                </a:gridCol>
              </a:tblGrid>
              <a:tr h="1177119">
                <a:tc>
                  <a:txBody>
                    <a:bodyPr/>
                    <a:lstStyle/>
                    <a:p>
                      <a:pPr fontAlgn="t"/>
                      <a:endParaRPr lang="fi-FI" sz="2400" noProof="0">
                        <a:solidFill>
                          <a:schemeClr val="tx1"/>
                        </a:solidFill>
                        <a:effectLst/>
                      </a:endParaRPr>
                    </a:p>
                    <a:p>
                      <a:pPr rtl="0" fontAlgn="base"/>
                      <a:r>
                        <a:rPr lang="fi-FI" sz="1400" b="1" noProof="0" dirty="0">
                          <a:solidFill>
                            <a:schemeClr val="tx1"/>
                          </a:solidFill>
                          <a:effectLst/>
                          <a:latin typeface="Arial"/>
                        </a:rPr>
                        <a:t>Lähtötaso</a:t>
                      </a:r>
                      <a:endParaRPr lang="fi-FI" sz="1400" noProof="0" dirty="0">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algn="ctr" fontAlgn="t"/>
                      <a:endParaRPr lang="fi-FI" sz="2400" noProof="0">
                        <a:solidFill>
                          <a:schemeClr val="tx1"/>
                        </a:solidFill>
                        <a:effectLst/>
                      </a:endParaRPr>
                    </a:p>
                    <a:p>
                      <a:pPr lvl="0" algn="ctr">
                        <a:buNone/>
                      </a:pPr>
                      <a:r>
                        <a:rPr lang="fi-FI" sz="1400" b="1" noProof="0" dirty="0">
                          <a:solidFill>
                            <a:schemeClr val="tx1"/>
                          </a:solidFill>
                          <a:effectLst/>
                          <a:latin typeface="Arial"/>
                        </a:rPr>
                        <a:t>DBE ulottuvuus</a:t>
                      </a:r>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algn="ctr" fontAlgn="t"/>
                      <a:endParaRPr lang="fi-FI" sz="2400" noProof="0">
                        <a:solidFill>
                          <a:schemeClr val="tx1"/>
                        </a:solidFill>
                        <a:effectLst/>
                      </a:endParaRPr>
                    </a:p>
                    <a:p>
                      <a:pPr lvl="0" algn="r">
                        <a:buNone/>
                      </a:pPr>
                      <a:r>
                        <a:rPr lang="fi-FI" sz="1400" b="1" noProof="0" dirty="0">
                          <a:solidFill>
                            <a:schemeClr val="tx1"/>
                          </a:solidFill>
                          <a:effectLst/>
                          <a:latin typeface="Arial"/>
                        </a:rPr>
                        <a:t>Tavoitetaso</a:t>
                      </a:r>
                      <a:endParaRPr lang="fi-FI"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4159483366"/>
                  </a:ext>
                </a:extLst>
              </a:tr>
              <a:tr h="957536">
                <a:tc>
                  <a:txBody>
                    <a:bodyPr/>
                    <a:lstStyle/>
                    <a:p>
                      <a:pPr marL="0" indent="0" algn="l" fontAlgn="t">
                        <a:buNone/>
                      </a:pPr>
                      <a:r>
                        <a:rPr lang="fi-FI" sz="1400" i="1" noProof="0" dirty="0">
                          <a:effectLst/>
                          <a:latin typeface="Arial"/>
                        </a:rPr>
                        <a:t>Tunnet muotoiluajattelun periaatteita.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fi-FI" sz="2800" noProof="0">
                        <a:effectLst/>
                      </a:endParaRPr>
                    </a:p>
                    <a:p>
                      <a:pPr algn="ctr" rtl="0" fontAlgn="base"/>
                      <a:r>
                        <a:rPr lang="fi-FI" sz="1600" b="1" noProof="0" dirty="0">
                          <a:effectLst/>
                          <a:latin typeface="Arial"/>
                        </a:rPr>
                        <a:t>Muotoiluajattelu</a:t>
                      </a:r>
                      <a:r>
                        <a:rPr lang="fi-FI" sz="1600" noProof="0" dirty="0">
                          <a:effectLst/>
                          <a:latin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fi-FI" sz="1200" b="0" i="0" u="none" strike="noStrike" noProof="0" dirty="0">
                          <a:effectLst/>
                          <a:latin typeface="Arial"/>
                        </a:rPr>
                        <a:t>Osaat soveltaa ihmiskeskeisiä ja käyttäjälähtöisiä menetelmiä uusien, autenttisten ja konkreettisten ratkaisujen kehittämiseen. Harjoittelet myös kykyä sietää epävarmuutta ja lähestyä viheliäisiä ongelmia avoimin mielin.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289432"/>
                  </a:ext>
                </a:extLst>
              </a:tr>
              <a:tr h="1103453">
                <a:tc>
                  <a:txBody>
                    <a:bodyPr/>
                    <a:lstStyle/>
                    <a:p>
                      <a:pPr marL="0" indent="0" algn="l" fontAlgn="t">
                        <a:buNone/>
                      </a:pPr>
                      <a:r>
                        <a:rPr lang="fi-FI" sz="1400" i="1" noProof="0" dirty="0">
                          <a:effectLst/>
                          <a:latin typeface="Arial"/>
                        </a:rPr>
                        <a:t>Haaste on ajankohtainen ja pohjautuu työelämän tunnistettuihin tarpeisiin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fi-FI" sz="2800" noProof="0">
                        <a:effectLst/>
                      </a:endParaRPr>
                    </a:p>
                    <a:p>
                      <a:pPr algn="ctr" rtl="0" fontAlgn="base"/>
                      <a:r>
                        <a:rPr lang="fi-FI" sz="1600" b="1" noProof="0" dirty="0">
                          <a:effectLst/>
                          <a:latin typeface="Arial"/>
                        </a:rPr>
                        <a:t>Autenttiset haasteet ja työelämälähtöisyys</a:t>
                      </a:r>
                      <a:r>
                        <a:rPr lang="fi-FI" sz="1600" noProof="0" dirty="0">
                          <a:effectLst/>
                          <a:latin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fontAlgn="t">
                        <a:lnSpc>
                          <a:spcPct val="100000"/>
                        </a:lnSpc>
                        <a:spcBef>
                          <a:spcPts val="0"/>
                        </a:spcBef>
                        <a:spcAft>
                          <a:spcPts val="0"/>
                        </a:spcAft>
                        <a:buNone/>
                      </a:pPr>
                      <a:r>
                        <a:rPr lang="fi-FI" sz="1200" b="0" i="0" u="none" strike="noStrike" noProof="0" dirty="0">
                          <a:effectLst/>
                          <a:latin typeface="Arial"/>
                        </a:rPr>
                        <a:t>Osaat toimia työelämälähtöisten, ajankohtaisten ja todellisten (autenttisten) haasteiden ratkaisemiseksi yhdessä. Osaat toimia työelämän edustajien kanssa.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254412"/>
                  </a:ext>
                </a:extLst>
              </a:tr>
              <a:tr h="1961865">
                <a:tc>
                  <a:txBody>
                    <a:bodyPr/>
                    <a:lstStyle/>
                    <a:p>
                      <a:pPr marL="0" indent="0" algn="l" fontAlgn="t">
                        <a:buNone/>
                      </a:pPr>
                      <a:r>
                        <a:rPr lang="fi-FI" sz="1400" b="0" i="0" u="none" strike="noStrike" noProof="0" dirty="0">
                          <a:effectLst/>
                          <a:latin typeface="+mn-lt"/>
                        </a:rPr>
                        <a:t>Tunnet kestävän kehityksen tavoitteet ja osaat tehdä sellaisia ratkaisuehdotuksia, jotka edistävät näiden tavoitteiden saavuttamista. </a:t>
                      </a:r>
                      <a:endParaRPr lang="fi-FI" sz="1400" i="1" noProof="0" dirty="0">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fi-FI" sz="2800" noProof="0">
                        <a:effectLst/>
                      </a:endParaRPr>
                    </a:p>
                    <a:p>
                      <a:pPr algn="ctr" rtl="0" fontAlgn="base"/>
                      <a:r>
                        <a:rPr lang="fi-FI" sz="1600" b="1" noProof="0" dirty="0">
                          <a:effectLst/>
                          <a:latin typeface="Arial"/>
                        </a:rPr>
                        <a:t>Kestävä kehitys ja vastuullisuus</a:t>
                      </a:r>
                      <a:r>
                        <a:rPr lang="fi-FI" sz="1600" noProof="0" dirty="0">
                          <a:effectLst/>
                          <a:latin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fi-FI" sz="1200" b="0" i="0" u="none" strike="noStrike" noProof="0" dirty="0">
                          <a:effectLst/>
                          <a:latin typeface="Arial"/>
                        </a:rPr>
                        <a:t>Osaat kehittää konkreettisia kestäviä ja vastuullisia ratkaisuja.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995218"/>
                  </a:ext>
                </a:extLst>
              </a:tr>
              <a:tr h="1522941">
                <a:tc>
                  <a:txBody>
                    <a:bodyPr/>
                    <a:lstStyle/>
                    <a:p>
                      <a:pPr marL="0" indent="0" algn="l" fontAlgn="t">
                        <a:buNone/>
                      </a:pPr>
                      <a:r>
                        <a:rPr lang="fi-FI" sz="1400" i="1" noProof="0" dirty="0">
                          <a:effectLst/>
                          <a:latin typeface="Arial"/>
                        </a:rPr>
                        <a:t>Osaat käyttää kehittämistyön menetelmiä ja työvälineitä. Osaat toimia rakentavana tiimin jäsenenä </a:t>
                      </a:r>
                      <a:endParaRPr lang="fi-FI" sz="1400" i="1" noProof="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fi-FI" sz="2800" noProof="0">
                        <a:effectLst/>
                      </a:endParaRPr>
                    </a:p>
                    <a:p>
                      <a:pPr algn="ctr" rtl="0" fontAlgn="base"/>
                      <a:r>
                        <a:rPr lang="fi-FI" sz="1600" b="1" noProof="0" dirty="0">
                          <a:effectLst/>
                          <a:latin typeface="Arial"/>
                        </a:rPr>
                        <a:t>Kehittämällä oppiminen ja tiimityö</a:t>
                      </a:r>
                      <a:r>
                        <a:rPr lang="fi-FI" sz="1600" noProof="0" dirty="0">
                          <a:effectLst/>
                          <a:latin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fi-FI" sz="1200" b="0" i="0" u="none" strike="noStrike" noProof="0" dirty="0">
                          <a:effectLst/>
                          <a:latin typeface="Arial"/>
                        </a:rPr>
                        <a:t>Osaat työskennellä rakentavasti ja vastuullisesti monialaisissa ja monikulttuurisissa tiimeissä tiimihenkeä rakentaen. Kehität läsnäolevan kuuntelun, toisten tarpeiden, oppimisen ja tunteiden havaitsemisen ja selkeän ilmaisun taitoja tiimityössä muiden opiskelijoiden kanssa. Opit käyttämään kehittämistyön menetelmiä ja työvälineitä.</a:t>
                      </a:r>
                      <a:endParaRPr lang="en-US" dirty="0"/>
                    </a:p>
                    <a:p>
                      <a:pPr marL="171450" lvl="0" indent="-171450" algn="l">
                        <a:buFont typeface="Arial"/>
                        <a:buChar char="•"/>
                      </a:pPr>
                      <a:endParaRPr lang="fi-FI" sz="1200" i="1" noProof="0">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005091"/>
                  </a:ext>
                </a:extLst>
              </a:tr>
            </a:tbl>
          </a:graphicData>
        </a:graphic>
      </p:graphicFrame>
      <p:sp>
        <p:nvSpPr>
          <p:cNvPr id="6" name="Arrow: Right 5">
            <a:extLst>
              <a:ext uri="{FF2B5EF4-FFF2-40B4-BE49-F238E27FC236}">
                <a16:creationId xmlns:a16="http://schemas.microsoft.com/office/drawing/2014/main" id="{68E1D67D-593F-CABE-5D7E-DE2F00638719}"/>
              </a:ext>
            </a:extLst>
          </p:cNvPr>
          <p:cNvSpPr/>
          <p:nvPr/>
        </p:nvSpPr>
        <p:spPr>
          <a:xfrm>
            <a:off x="1757149" y="153536"/>
            <a:ext cx="8018059" cy="1705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15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AB08B6D-79A1-E300-6DD5-26F02A67A84F}"/>
              </a:ext>
            </a:extLst>
          </p:cNvPr>
          <p:cNvGraphicFramePr>
            <a:graphicFrameLocks noGrp="1"/>
          </p:cNvGraphicFramePr>
          <p:nvPr>
            <p:extLst>
              <p:ext uri="{D42A27DB-BD31-4B8C-83A1-F6EECF244321}">
                <p14:modId xmlns:p14="http://schemas.microsoft.com/office/powerpoint/2010/main" val="1459385382"/>
              </p:ext>
            </p:extLst>
          </p:nvPr>
        </p:nvGraphicFramePr>
        <p:xfrm>
          <a:off x="206828" y="119742"/>
          <a:ext cx="11710995" cy="5917761"/>
        </p:xfrm>
        <a:graphic>
          <a:graphicData uri="http://schemas.openxmlformats.org/drawingml/2006/table">
            <a:tbl>
              <a:tblPr firstRow="1" bandRow="1">
                <a:tableStyleId>{5C22544A-7EE6-4342-B048-85BDC9FD1C3A}</a:tableStyleId>
              </a:tblPr>
              <a:tblGrid>
                <a:gridCol w="3903665">
                  <a:extLst>
                    <a:ext uri="{9D8B030D-6E8A-4147-A177-3AD203B41FA5}">
                      <a16:colId xmlns:a16="http://schemas.microsoft.com/office/drawing/2014/main" val="1400705611"/>
                    </a:ext>
                  </a:extLst>
                </a:gridCol>
                <a:gridCol w="3903665">
                  <a:extLst>
                    <a:ext uri="{9D8B030D-6E8A-4147-A177-3AD203B41FA5}">
                      <a16:colId xmlns:a16="http://schemas.microsoft.com/office/drawing/2014/main" val="3687992038"/>
                    </a:ext>
                  </a:extLst>
                </a:gridCol>
                <a:gridCol w="3903665">
                  <a:extLst>
                    <a:ext uri="{9D8B030D-6E8A-4147-A177-3AD203B41FA5}">
                      <a16:colId xmlns:a16="http://schemas.microsoft.com/office/drawing/2014/main" val="2103568434"/>
                    </a:ext>
                  </a:extLst>
                </a:gridCol>
              </a:tblGrid>
              <a:tr h="989462">
                <a:tc>
                  <a:txBody>
                    <a:bodyPr/>
                    <a:lstStyle/>
                    <a:p>
                      <a:pPr lvl="0">
                        <a:buNone/>
                      </a:pPr>
                      <a:endParaRPr lang="fi-FI" sz="2000" noProof="0">
                        <a:solidFill>
                          <a:schemeClr val="tx1"/>
                        </a:solidFill>
                        <a:effectLst/>
                      </a:endParaRPr>
                    </a:p>
                    <a:p>
                      <a:pPr lvl="0">
                        <a:buNone/>
                      </a:pPr>
                      <a:endParaRPr lang="fi-FI" sz="1400" noProof="0">
                        <a:solidFill>
                          <a:schemeClr val="tx1"/>
                        </a:solidFill>
                        <a:effectLst/>
                      </a:endParaRPr>
                    </a:p>
                    <a:p>
                      <a:pPr lvl="0">
                        <a:buNone/>
                      </a:pPr>
                      <a:r>
                        <a:rPr lang="fi-FI" sz="1400" noProof="0" dirty="0">
                          <a:solidFill>
                            <a:schemeClr val="tx1"/>
                          </a:solidFill>
                          <a:effectLst/>
                        </a:rPr>
                        <a:t>Lähtötaso</a:t>
                      </a:r>
                      <a:endParaRPr lang="en-US" sz="1800" dirty="0"/>
                    </a:p>
                  </a:txBody>
                  <a:tcPr>
                    <a:lnL w="9524">
                      <a:solidFill>
                        <a:srgbClr val="000000"/>
                      </a:solidFill>
                    </a:lnL>
                    <a:lnR w="9524">
                      <a:solidFill>
                        <a:srgbClr val="000000"/>
                      </a:solidFill>
                    </a:lnR>
                    <a:lnT w="9524">
                      <a:solidFill>
                        <a:srgbClr val="000000"/>
                      </a:solidFill>
                    </a:lnT>
                    <a:lnB w="9524">
                      <a:solidFill>
                        <a:srgbClr val="000000"/>
                      </a:solidFill>
                    </a:lnB>
                    <a:solidFill>
                      <a:schemeClr val="accent2">
                        <a:lumMod val="10000"/>
                        <a:lumOff val="90000"/>
                      </a:schemeClr>
                    </a:solidFill>
                  </a:tcPr>
                </a:tc>
                <a:tc>
                  <a:txBody>
                    <a:bodyPr/>
                    <a:lstStyle/>
                    <a:p>
                      <a:pPr lvl="0" algn="ctr">
                        <a:buNone/>
                      </a:pPr>
                      <a:r>
                        <a:rPr lang="fi-FI" sz="1400" b="1" i="0" u="none" strike="noStrike" noProof="0" dirty="0">
                          <a:solidFill>
                            <a:schemeClr val="tx1"/>
                          </a:solidFill>
                          <a:effectLst/>
                          <a:latin typeface="Arial"/>
                        </a:rPr>
                        <a:t>'</a:t>
                      </a:r>
                      <a:endParaRPr lang="en-US" sz="1400" b="1" i="0" u="none" strike="noStrike" noProof="0" dirty="0">
                        <a:solidFill>
                          <a:srgbClr val="000000"/>
                        </a:solidFill>
                        <a:effectLst/>
                        <a:latin typeface="Arial"/>
                      </a:endParaRPr>
                    </a:p>
                    <a:p>
                      <a:pPr lvl="0" algn="ctr">
                        <a:buNone/>
                      </a:pPr>
                      <a:r>
                        <a:rPr lang="fi-FI" sz="1400" b="1" i="0" u="none" strike="noStrike" noProof="0" dirty="0">
                          <a:solidFill>
                            <a:schemeClr val="tx1"/>
                          </a:solidFill>
                          <a:effectLst/>
                          <a:latin typeface="Arial"/>
                        </a:rPr>
                        <a:t>DBE ulottuvuus</a:t>
                      </a:r>
                      <a:endParaRPr lang="fi-FI" dirty="0"/>
                    </a:p>
                  </a:txBody>
                  <a:tcPr>
                    <a:lnL w="9524">
                      <a:solidFill>
                        <a:srgbClr val="000000"/>
                      </a:solidFill>
                    </a:lnL>
                    <a:lnR w="9524">
                      <a:solidFill>
                        <a:srgbClr val="000000"/>
                      </a:solidFill>
                    </a:lnR>
                    <a:lnT w="9524">
                      <a:solidFill>
                        <a:srgbClr val="000000"/>
                      </a:solidFill>
                    </a:lnT>
                    <a:lnB w="9524">
                      <a:solidFill>
                        <a:srgbClr val="000000"/>
                      </a:solidFill>
                    </a:lnB>
                    <a:solidFill>
                      <a:schemeClr val="accent2">
                        <a:lumMod val="10000"/>
                        <a:lumOff val="90000"/>
                      </a:schemeClr>
                    </a:solidFill>
                  </a:tcPr>
                </a:tc>
                <a:tc>
                  <a:txBody>
                    <a:bodyPr/>
                    <a:lstStyle/>
                    <a:p>
                      <a:pPr lvl="0" algn="ctr">
                        <a:buNone/>
                      </a:pPr>
                      <a:endParaRPr lang="fi-FI" sz="2800" noProof="0">
                        <a:solidFill>
                          <a:schemeClr val="tx1"/>
                        </a:solidFill>
                        <a:effectLst/>
                      </a:endParaRPr>
                    </a:p>
                    <a:p>
                      <a:pPr lvl="0" algn="r">
                        <a:buNone/>
                      </a:pPr>
                      <a:r>
                        <a:rPr lang="fi-FI" sz="1600" b="1" noProof="0" dirty="0">
                          <a:solidFill>
                            <a:schemeClr val="tx1"/>
                          </a:solidFill>
                          <a:effectLst/>
                          <a:latin typeface="Arial"/>
                        </a:rPr>
                        <a:t>Tavoitetaso</a:t>
                      </a:r>
                      <a:endParaRPr lang="fi-FI" dirty="0"/>
                    </a:p>
                  </a:txBody>
                  <a:tcPr>
                    <a:lnL w="9524">
                      <a:solidFill>
                        <a:srgbClr val="000000"/>
                      </a:solidFill>
                    </a:lnL>
                    <a:lnR w="9524">
                      <a:solidFill>
                        <a:srgbClr val="000000"/>
                      </a:solidFill>
                    </a:lnR>
                    <a:lnT w="9524">
                      <a:solidFill>
                        <a:srgbClr val="000000"/>
                      </a:solidFill>
                    </a:lnT>
                    <a:lnB w="9524">
                      <a:solidFill>
                        <a:srgbClr val="000000"/>
                      </a:solidFill>
                    </a:lnB>
                    <a:solidFill>
                      <a:schemeClr val="accent2">
                        <a:lumMod val="10000"/>
                        <a:lumOff val="90000"/>
                      </a:schemeClr>
                    </a:solidFill>
                  </a:tcPr>
                </a:tc>
                <a:extLst>
                  <a:ext uri="{0D108BD9-81ED-4DB2-BD59-A6C34878D82A}">
                    <a16:rowId xmlns:a16="http://schemas.microsoft.com/office/drawing/2014/main" val="1142474235"/>
                  </a:ext>
                </a:extLst>
              </a:tr>
              <a:tr h="1369684">
                <a:tc>
                  <a:txBody>
                    <a:bodyPr/>
                    <a:lstStyle/>
                    <a:p>
                      <a:pPr marL="0" indent="0" rtl="0" fontAlgn="auto">
                        <a:buNone/>
                      </a:pPr>
                      <a:r>
                        <a:rPr lang="fi-FI" sz="1400" i="1" noProof="0" dirty="0">
                          <a:solidFill>
                            <a:schemeClr val="tx1"/>
                          </a:solidFill>
                          <a:effectLst/>
                          <a:latin typeface="Arial"/>
                        </a:rPr>
                        <a:t>Olet proaktiivinen toimija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auto"/>
                      <a:endParaRPr lang="fi-FI" sz="2800" noProof="0">
                        <a:solidFill>
                          <a:schemeClr val="tx1"/>
                        </a:solidFill>
                        <a:effectLst/>
                        <a:latin typeface="Arial"/>
                      </a:endParaRPr>
                    </a:p>
                    <a:p>
                      <a:pPr algn="ctr" rtl="0" fontAlgn="base"/>
                      <a:r>
                        <a:rPr lang="fi-FI" sz="1600" b="1" noProof="0" dirty="0">
                          <a:solidFill>
                            <a:schemeClr val="tx1"/>
                          </a:solidFill>
                          <a:effectLst/>
                          <a:latin typeface="Arial"/>
                        </a:rPr>
                        <a:t>Opiskelijan toimijuus</a:t>
                      </a:r>
                      <a:r>
                        <a:rPr lang="fi-FI" sz="1600" noProof="0" dirty="0">
                          <a:solidFill>
                            <a:schemeClr val="tx1"/>
                          </a:solidFill>
                          <a:effectLst/>
                          <a:latin typeface="Arial"/>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rtl="0" fontAlgn="auto">
                        <a:buNone/>
                      </a:pPr>
                      <a:r>
                        <a:rPr lang="fi-FI" sz="1200" b="0" i="0" u="none" strike="noStrike" noProof="0" dirty="0">
                          <a:solidFill>
                            <a:schemeClr val="tx1"/>
                          </a:solidFill>
                          <a:effectLst/>
                          <a:latin typeface="Arial"/>
                        </a:rPr>
                        <a:t>Olet aktiivinen toimija omissa opinnoissasi. Oppimisympäristö tukee ja luo mahdollisuuksia aktiiviselle vaikuttamiselle ja osallistumiselle sekä tukee luottamusta itseensä oppijana.</a:t>
                      </a:r>
                      <a:endParaRPr lang="fi-FI" sz="1200" i="1" noProof="0" dirty="0">
                        <a:solidFill>
                          <a:schemeClr val="tx1"/>
                        </a:solidFill>
                        <a:effectLst/>
                        <a:latin typeface="Arial"/>
                      </a:endParaRPr>
                    </a:p>
                    <a:p>
                      <a:pPr marL="0" lvl="0" indent="0">
                        <a:buNone/>
                      </a:pPr>
                      <a:endParaRPr lang="fi-FI" sz="1200" i="1" noProof="0">
                        <a:solidFill>
                          <a:schemeClr val="tx1"/>
                        </a:solidFill>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258680"/>
                  </a:ext>
                </a:extLst>
              </a:tr>
              <a:tr h="858115">
                <a:tc>
                  <a:txBody>
                    <a:bodyPr/>
                    <a:lstStyle/>
                    <a:p>
                      <a:pPr marL="0" indent="0" rtl="0" fontAlgn="auto">
                        <a:buNone/>
                      </a:pPr>
                      <a:r>
                        <a:rPr lang="fi-FI" sz="1400" i="1" noProof="0" dirty="0">
                          <a:effectLst/>
                          <a:latin typeface="Arial"/>
                        </a:rPr>
                        <a:t>Osaat huolehtia omasta ja tiimin hyvinvoinnista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auto"/>
                      <a:endParaRPr lang="fi-FI" sz="2800" noProof="0">
                        <a:effectLst/>
                        <a:latin typeface="Arial"/>
                      </a:endParaRPr>
                    </a:p>
                    <a:p>
                      <a:pPr algn="ctr" rtl="0" fontAlgn="base"/>
                      <a:r>
                        <a:rPr lang="fi-FI" sz="1600" b="1" noProof="0" dirty="0">
                          <a:effectLst/>
                          <a:latin typeface="Arial"/>
                        </a:rPr>
                        <a:t>Hyvinvointitaidot   </a:t>
                      </a:r>
                      <a:r>
                        <a:rPr lang="fi-FI" sz="1600" noProof="0" dirty="0">
                          <a:effectLst/>
                          <a:latin typeface="Arial"/>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rtl="0" fontAlgn="auto">
                        <a:buNone/>
                      </a:pPr>
                      <a:r>
                        <a:rPr lang="fi-FI" sz="1200" b="0" i="0" u="none" strike="noStrike" noProof="0" dirty="0">
                          <a:effectLst/>
                          <a:latin typeface="Arial"/>
                        </a:rPr>
                        <a:t>Osaat soveltaa työkaluja ja ohjausta hyvinvointiosaamiseen, esimerkiksi stressinhallinnan, ajanhallinnan, vuorovaikutusosaaminen, itsereflektion, ja itsensä johtamisen tueksi. Osaat huolehtia myös oman tiimin yhteisestä hyvinvoinnista.</a:t>
                      </a:r>
                      <a:endParaRPr lang="fi-FI" sz="1200" i="1" noProof="0" dirty="0">
                        <a:effectLst/>
                        <a:latin typeface="Arial"/>
                      </a:endParaRPr>
                    </a:p>
                    <a:p>
                      <a:pPr marL="171450" lvl="0" indent="-171450">
                        <a:buFont typeface="Arial"/>
                        <a:buChar char="•"/>
                      </a:pPr>
                      <a:endParaRPr lang="fi-FI" sz="1200" i="1" noProof="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376582"/>
                  </a:ext>
                </a:extLst>
              </a:tr>
              <a:tr h="1181175">
                <a:tc>
                  <a:txBody>
                    <a:bodyPr/>
                    <a:lstStyle/>
                    <a:p>
                      <a:pPr marL="0" indent="0" rtl="0" fontAlgn="auto">
                        <a:buNone/>
                      </a:pPr>
                      <a:r>
                        <a:rPr lang="fi-FI" sz="1400" i="1" noProof="0" dirty="0">
                          <a:effectLst/>
                          <a:latin typeface="Arial"/>
                        </a:rPr>
                        <a:t>Osaat etsiä tietoa ja soveltaa sitä erilaisia kehittämistyön menetelmiä</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auto"/>
                      <a:endParaRPr lang="fi-FI" sz="2800" noProof="0">
                        <a:effectLst/>
                        <a:latin typeface="Arial"/>
                      </a:endParaRPr>
                    </a:p>
                    <a:p>
                      <a:pPr algn="ctr" rtl="0" fontAlgn="base"/>
                      <a:r>
                        <a:rPr lang="fi-FI" sz="1600" b="1" noProof="0" dirty="0">
                          <a:effectLst/>
                          <a:latin typeface="Arial"/>
                        </a:rPr>
                        <a:t>Tutkimusperustaisuus, </a:t>
                      </a:r>
                    </a:p>
                    <a:p>
                      <a:pPr lvl="0" algn="ctr">
                        <a:buNone/>
                      </a:pPr>
                      <a:r>
                        <a:rPr lang="fi-FI" sz="1600" b="1" noProof="0" dirty="0">
                          <a:effectLst/>
                          <a:latin typeface="Arial"/>
                        </a:rPr>
                        <a:t>innovaatio-osaaminen ja uudistavuus</a:t>
                      </a:r>
                      <a:r>
                        <a:rPr lang="fi-FI" sz="1600" noProof="0" dirty="0">
                          <a:effectLst/>
                          <a:latin typeface="Arial"/>
                        </a:rPr>
                        <a:t> </a:t>
                      </a:r>
                      <a:endParaRPr lang="fi-FI"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rtl="0" fontAlgn="auto">
                        <a:buNone/>
                      </a:pPr>
                      <a:r>
                        <a:rPr lang="fi-FI" sz="1200" b="0" i="0" u="none" strike="noStrike" noProof="0" dirty="0">
                          <a:effectLst/>
                          <a:latin typeface="Arial"/>
                        </a:rPr>
                        <a:t>Osaat toimia tutkimus-, kehittämis- ja innovaatioprojekteissa. Osaat soveltaa erilaisia tutkimus- ja kehittämismenetelmiä. Osaat soveltaa Innovaatio-osaamistasi ja uudistaa työelämää. </a:t>
                      </a:r>
                      <a:endParaRPr lang="fi-FI" sz="1200" i="1" noProof="0" dirty="0">
                        <a:effectLst/>
                        <a:latin typeface="Arial"/>
                      </a:endParaRPr>
                    </a:p>
                    <a:p>
                      <a:pPr marL="171450" lvl="0" indent="-171450">
                        <a:buFont typeface="Arial"/>
                        <a:buChar char="•"/>
                      </a:pPr>
                      <a:endParaRPr lang="fi-FI" sz="1200" i="1" noProof="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3926534"/>
                  </a:ext>
                </a:extLst>
              </a:tr>
              <a:tr h="1072645">
                <a:tc>
                  <a:txBody>
                    <a:bodyPr/>
                    <a:lstStyle/>
                    <a:p>
                      <a:pPr marL="0" indent="0" rtl="0" fontAlgn="auto">
                        <a:buNone/>
                      </a:pPr>
                      <a:r>
                        <a:rPr lang="fi-FI" sz="1400" i="1" noProof="0" dirty="0">
                          <a:effectLst/>
                          <a:latin typeface="Arial"/>
                        </a:rPr>
                        <a:t>Osaat toimia monialaisessa tiimissä hyvää yhteistyötä rakentaen.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auto"/>
                      <a:endParaRPr lang="fi-FI" sz="2800" noProof="0">
                        <a:effectLst/>
                        <a:latin typeface="Arial"/>
                      </a:endParaRPr>
                    </a:p>
                    <a:p>
                      <a:pPr algn="ctr" rtl="0" fontAlgn="base"/>
                      <a:r>
                        <a:rPr lang="fi-FI" sz="1600" b="1" noProof="0" dirty="0">
                          <a:effectLst/>
                          <a:latin typeface="Arial"/>
                        </a:rPr>
                        <a:t>Monialaisuus ja monialainen yhteistyö</a:t>
                      </a:r>
                      <a:r>
                        <a:rPr lang="fi-FI" sz="1600" noProof="0" dirty="0">
                          <a:effectLst/>
                          <a:latin typeface="Arial"/>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rtl="0" fontAlgn="auto">
                        <a:buNone/>
                      </a:pPr>
                      <a:r>
                        <a:rPr lang="fi-FI" sz="1200" b="0" i="0" u="none" strike="noStrike" noProof="0" dirty="0">
                          <a:effectLst/>
                          <a:latin typeface="Arial"/>
                        </a:rPr>
                        <a:t>Osaat toimia myös muiden kuin oman koulutusalasi opiskelijoiden ja asiantuntijoiden kanssa, yhdessä toisiltanne oppien. Tiimin jäsenenä osaat tuoda oman alasi asiantuntijuuden moniammatilliseen yhteistyöhön työelämästä nousevien haasteiden ratkaisemiseksi. </a:t>
                      </a:r>
                      <a:endParaRPr lang="fi-FI" sz="1200" i="1" noProof="0" dirty="0">
                        <a:effectLst/>
                        <a:latin typeface="Arial"/>
                      </a:endParaRPr>
                    </a:p>
                    <a:p>
                      <a:pPr marL="171450" lvl="0" indent="-171450">
                        <a:buFont typeface="Arial"/>
                        <a:buChar char="•"/>
                      </a:pPr>
                      <a:endParaRPr lang="fi-FI" sz="1200" i="1" noProof="0">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384750"/>
                  </a:ext>
                </a:extLst>
              </a:tr>
            </a:tbl>
          </a:graphicData>
        </a:graphic>
      </p:graphicFrame>
      <p:sp>
        <p:nvSpPr>
          <p:cNvPr id="4" name="Arrow: Right 3">
            <a:extLst>
              <a:ext uri="{FF2B5EF4-FFF2-40B4-BE49-F238E27FC236}">
                <a16:creationId xmlns:a16="http://schemas.microsoft.com/office/drawing/2014/main" id="{ED26E7B8-A9E8-6A3A-0518-9CB65FF68D7F}"/>
              </a:ext>
            </a:extLst>
          </p:cNvPr>
          <p:cNvSpPr/>
          <p:nvPr/>
        </p:nvSpPr>
        <p:spPr>
          <a:xfrm>
            <a:off x="1757149" y="153536"/>
            <a:ext cx="8018059" cy="1705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2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385-865B-9004-65EA-C980801675BA}"/>
              </a:ext>
            </a:extLst>
          </p:cNvPr>
          <p:cNvSpPr>
            <a:spLocks noGrp="1"/>
          </p:cNvSpPr>
          <p:nvPr>
            <p:ph type="title"/>
          </p:nvPr>
        </p:nvSpPr>
        <p:spPr>
          <a:xfrm>
            <a:off x="1329669" y="2217005"/>
            <a:ext cx="10260000" cy="1217707"/>
          </a:xfrm>
        </p:spPr>
        <p:txBody>
          <a:bodyPr/>
          <a:lstStyle/>
          <a:p>
            <a:r>
              <a:rPr lang="en-US" dirty="0" err="1"/>
              <a:t>Kuvaa</a:t>
            </a:r>
            <a:r>
              <a:rPr lang="en-US" dirty="0"/>
              <a:t> </a:t>
            </a:r>
            <a:r>
              <a:rPr lang="en-US" dirty="0" err="1"/>
              <a:t>toimintaa</a:t>
            </a:r>
            <a:r>
              <a:rPr lang="en-US" dirty="0"/>
              <a:t> </a:t>
            </a:r>
            <a:r>
              <a:rPr lang="en-US" dirty="0" err="1"/>
              <a:t>opettajille</a:t>
            </a:r>
            <a:r>
              <a:rPr lang="en-US" dirty="0"/>
              <a:t> ja </a:t>
            </a:r>
            <a:r>
              <a:rPr lang="en-US" dirty="0" err="1"/>
              <a:t>opiskelijoille</a:t>
            </a:r>
          </a:p>
        </p:txBody>
      </p:sp>
    </p:spTree>
    <p:extLst>
      <p:ext uri="{BB962C8B-B14F-4D97-AF65-F5344CB8AC3E}">
        <p14:creationId xmlns:p14="http://schemas.microsoft.com/office/powerpoint/2010/main" val="23672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4674603" cy="1395206"/>
          </a:xfrm>
        </p:spPr>
        <p:txBody>
          <a:bodyPr anchor="b">
            <a:normAutofit/>
          </a:bodyPr>
          <a:lstStyle/>
          <a:p>
            <a:r>
              <a:rPr lang="en-US" err="1"/>
              <a:t>Muotoiluajattelu</a:t>
            </a:r>
            <a:br>
              <a:rPr lang="en-US"/>
            </a:br>
            <a:endParaRPr lang="en-US"/>
          </a:p>
        </p:txBody>
      </p:sp>
      <p:sp>
        <p:nvSpPr>
          <p:cNvPr id="3" name="Subtitle 2">
            <a:extLst>
              <a:ext uri="{FF2B5EF4-FFF2-40B4-BE49-F238E27FC236}">
                <a16:creationId xmlns:a16="http://schemas.microsoft.com/office/drawing/2014/main" id="{EDF72D81-70C6-5E43-632A-2CCFB27EE138}"/>
              </a:ext>
            </a:extLst>
          </p:cNvPr>
          <p:cNvSpPr>
            <a:spLocks noGrp="1"/>
          </p:cNvSpPr>
          <p:nvPr>
            <p:ph idx="13"/>
          </p:nvPr>
        </p:nvSpPr>
        <p:spPr>
          <a:xfrm>
            <a:off x="641049" y="1419316"/>
            <a:ext cx="8001243" cy="1814896"/>
          </a:xfrm>
        </p:spPr>
        <p:txBody>
          <a:bodyPr vert="horz" lIns="91440" tIns="45720" rIns="91440" bIns="45720" rtlCol="0" anchor="t">
            <a:noAutofit/>
          </a:bodyPr>
          <a:lstStyle/>
          <a:p>
            <a:pPr marL="0" indent="0">
              <a:lnSpc>
                <a:spcPct val="115000"/>
              </a:lnSpc>
              <a:buNone/>
            </a:pPr>
            <a:r>
              <a:rPr lang="fi-FI" i="1"/>
              <a:t>Muotoiluajattelu (design </a:t>
            </a:r>
            <a:r>
              <a:rPr lang="fi-FI" i="1" err="1"/>
              <a:t>thinking</a:t>
            </a:r>
            <a:r>
              <a:rPr lang="fi-FI" i="1"/>
              <a:t>) on sekä ajattelutapa että työkalu, jonka avulla on mahdollista rakentaa iteratiivisesti  käyttäjälähtöisiä ratkaisuja työelämästä kumpuaviin, monimutkaisiin ja viheliäisiin  haasteisiin ja todellisiin ongelmiin. </a:t>
            </a:r>
            <a:endParaRPr lang="fi-FI">
              <a:cs typeface="Arial"/>
            </a:endParaRPr>
          </a:p>
        </p:txBody>
      </p:sp>
      <p:pic>
        <p:nvPicPr>
          <p:cNvPr id="5" name="Picture 4" descr="A hexagon with different colored lines&#10;&#10;Description automatically generated">
            <a:extLst>
              <a:ext uri="{FF2B5EF4-FFF2-40B4-BE49-F238E27FC236}">
                <a16:creationId xmlns:a16="http://schemas.microsoft.com/office/drawing/2014/main" id="{2D89CF05-3926-B491-2894-0351B3C7FF00}"/>
              </a:ext>
            </a:extLst>
          </p:cNvPr>
          <p:cNvPicPr>
            <a:picLocks noChangeAspect="1"/>
          </p:cNvPicPr>
          <p:nvPr/>
        </p:nvPicPr>
        <p:blipFill>
          <a:blip r:embed="rId2"/>
          <a:stretch>
            <a:fillRect/>
          </a:stretch>
        </p:blipFill>
        <p:spPr>
          <a:xfrm>
            <a:off x="9107496" y="692244"/>
            <a:ext cx="2208774" cy="2134027"/>
          </a:xfrm>
          <a:prstGeom prst="rect">
            <a:avLst/>
          </a:prstGeom>
          <a:noFill/>
        </p:spPr>
      </p:pic>
      <p:sp>
        <p:nvSpPr>
          <p:cNvPr id="4" name="TextBox 3">
            <a:extLst>
              <a:ext uri="{FF2B5EF4-FFF2-40B4-BE49-F238E27FC236}">
                <a16:creationId xmlns:a16="http://schemas.microsoft.com/office/drawing/2014/main" id="{0C8F18BD-35E8-BD49-6EBD-F69AB73A107D}"/>
              </a:ext>
            </a:extLst>
          </p:cNvPr>
          <p:cNvSpPr txBox="1"/>
          <p:nvPr/>
        </p:nvSpPr>
        <p:spPr>
          <a:xfrm>
            <a:off x="614516" y="3152467"/>
            <a:ext cx="10711016" cy="3328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14999"/>
              </a:lnSpc>
              <a:spcBef>
                <a:spcPts val="1000"/>
              </a:spcBef>
              <a:spcAft>
                <a:spcPts val="400"/>
              </a:spcAft>
            </a:pPr>
            <a:endParaRPr lang="fi-FI">
              <a:solidFill>
                <a:srgbClr val="FFFFFF"/>
              </a:solidFill>
              <a:cs typeface="Arial"/>
            </a:endParaRPr>
          </a:p>
          <a:p>
            <a:pPr marL="285750" indent="-285750">
              <a:lnSpc>
                <a:spcPct val="114999"/>
              </a:lnSpc>
              <a:spcBef>
                <a:spcPts val="1000"/>
              </a:spcBef>
              <a:spcAft>
                <a:spcPts val="400"/>
              </a:spcAft>
              <a:buFont typeface="Arial"/>
              <a:buChar char="•"/>
            </a:pPr>
            <a:r>
              <a:rPr lang="fi-FI">
                <a:solidFill>
                  <a:srgbClr val="FFFFFF"/>
                </a:solidFill>
                <a:cs typeface="Arial"/>
              </a:rPr>
              <a:t>Opettaja: Tuet opiskelijoita ratkaisemisen arvoisen ongelman määrittämisessä, käyttäjätutkimuksessa, ideoinnissa, </a:t>
            </a:r>
            <a:r>
              <a:rPr lang="fi-FI" err="1">
                <a:solidFill>
                  <a:srgbClr val="FFFFFF"/>
                </a:solidFill>
                <a:cs typeface="Arial"/>
              </a:rPr>
              <a:t>prototypoinnissa</a:t>
            </a:r>
            <a:r>
              <a:rPr lang="fi-FI">
                <a:solidFill>
                  <a:srgbClr val="FFFFFF"/>
                </a:solidFill>
                <a:cs typeface="Arial"/>
              </a:rPr>
              <a:t> ja käyttäjätestauksessa. Ohjaat opiskelijoita rakentamaan käyttäjän näkökulmasta haluttuja, kestäviä, taloudellisia ja toteuttamiskelpoisia ratkaisuja. </a:t>
            </a:r>
          </a:p>
          <a:p>
            <a:pPr marL="285750" indent="-285750">
              <a:lnSpc>
                <a:spcPct val="114999"/>
              </a:lnSpc>
              <a:spcBef>
                <a:spcPts val="1000"/>
              </a:spcBef>
              <a:spcAft>
                <a:spcPts val="400"/>
              </a:spcAft>
              <a:buFont typeface="Arial"/>
              <a:buChar char="•"/>
            </a:pPr>
            <a:r>
              <a:rPr lang="fi-FI">
                <a:solidFill>
                  <a:srgbClr val="FFFFFF"/>
                </a:solidFill>
                <a:cs typeface="Arial"/>
              </a:rPr>
              <a:t>Opiskelija: Sovellat opinoissasi ihmiskeskeisiä ja käyttäjälähtöisiä menetelmiä uusien, autenttisten ja konkreettisten ratkaisujen kehittämiseen. Harjoittelet myös kykyä sietää epävarmuutta ja lähestyä viheliäisiä ongelmia avoimin mielin. </a:t>
            </a:r>
          </a:p>
          <a:p>
            <a:endParaRPr lang="en-US">
              <a:cs typeface="Arial"/>
            </a:endParaRPr>
          </a:p>
        </p:txBody>
      </p:sp>
    </p:spTree>
    <p:extLst>
      <p:ext uri="{BB962C8B-B14F-4D97-AF65-F5344CB8AC3E}">
        <p14:creationId xmlns:p14="http://schemas.microsoft.com/office/powerpoint/2010/main" val="21448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6985183" cy="1395206"/>
          </a:xfrm>
        </p:spPr>
        <p:txBody>
          <a:bodyPr anchor="b">
            <a:noAutofit/>
          </a:bodyPr>
          <a:lstStyle/>
          <a:p>
            <a:r>
              <a:rPr lang="fi-FI">
                <a:solidFill>
                  <a:srgbClr val="FFFFFF"/>
                </a:solidFill>
                <a:latin typeface="Arial Rounded MT Bold"/>
                <a:cs typeface="Arial"/>
              </a:rPr>
              <a:t>Autenttiset haasteet ja työelämälähtöisyys </a:t>
            </a:r>
          </a:p>
        </p:txBody>
      </p:sp>
      <p:pic>
        <p:nvPicPr>
          <p:cNvPr id="4" name="Content Placeholder 3" descr="A hexagon with different colored lines&#10;&#10;Description automatically generated">
            <a:extLst>
              <a:ext uri="{FF2B5EF4-FFF2-40B4-BE49-F238E27FC236}">
                <a16:creationId xmlns:a16="http://schemas.microsoft.com/office/drawing/2014/main" id="{32FCBD29-860D-B43F-DC02-05B14CD60A07}"/>
              </a:ext>
            </a:extLst>
          </p:cNvPr>
          <p:cNvPicPr>
            <a:picLocks noGrp="1" noChangeAspect="1"/>
          </p:cNvPicPr>
          <p:nvPr>
            <p:ph idx="13"/>
          </p:nvPr>
        </p:nvPicPr>
        <p:blipFill>
          <a:blip r:embed="rId2"/>
          <a:stretch>
            <a:fillRect/>
          </a:stretch>
        </p:blipFill>
        <p:spPr>
          <a:xfrm>
            <a:off x="9006918" y="470044"/>
            <a:ext cx="2346940" cy="2249606"/>
          </a:xfrm>
        </p:spPr>
      </p:pic>
      <p:sp>
        <p:nvSpPr>
          <p:cNvPr id="6" name="TextBox 5">
            <a:extLst>
              <a:ext uri="{FF2B5EF4-FFF2-40B4-BE49-F238E27FC236}">
                <a16:creationId xmlns:a16="http://schemas.microsoft.com/office/drawing/2014/main" id="{BD782222-C1E9-2A43-9C16-1BAEE1C0784F}"/>
              </a:ext>
            </a:extLst>
          </p:cNvPr>
          <p:cNvSpPr txBox="1"/>
          <p:nvPr/>
        </p:nvSpPr>
        <p:spPr>
          <a:xfrm>
            <a:off x="717755" y="2155723"/>
            <a:ext cx="7610166"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i="1">
                <a:solidFill>
                  <a:schemeClr val="bg1"/>
                </a:solidFill>
                <a:cs typeface="Arial"/>
              </a:rPr>
              <a:t>Autenttisessa oppimisessa tarjotaan opiskelijalle mahdollisuus ratkaista tosielämään yhteyksistä kumpuavia avoimia tehtäviä ja ongelmia. Avoimet haasteet mahdollistavat luovat ja innovatiiviset ratkaisut, ja kehittävät näin opiskelijoiden yhteistoiminnallista luovuus-osaamista. Yritykset, julkinen ja kolmas sektori ovat vahvoja kumppaneita moduulien suunnittelussa ja toteutuksessa.</a:t>
            </a:r>
          </a:p>
          <a:p>
            <a:endParaRPr lang="fi-FI">
              <a:solidFill>
                <a:srgbClr val="000000"/>
              </a:solidFill>
              <a:cs typeface="Arial"/>
            </a:endParaRPr>
          </a:p>
          <a:p>
            <a:endParaRPr lang="fi-FI">
              <a:solidFill>
                <a:schemeClr val="bg1"/>
              </a:solidFill>
              <a:cs typeface="Arial"/>
            </a:endParaRPr>
          </a:p>
        </p:txBody>
      </p:sp>
      <p:sp>
        <p:nvSpPr>
          <p:cNvPr id="7" name="TextBox 6">
            <a:extLst>
              <a:ext uri="{FF2B5EF4-FFF2-40B4-BE49-F238E27FC236}">
                <a16:creationId xmlns:a16="http://schemas.microsoft.com/office/drawing/2014/main" id="{4709CD8A-96C4-3BE0-6E4B-4D811DEDF1EB}"/>
              </a:ext>
            </a:extLst>
          </p:cNvPr>
          <p:cNvSpPr txBox="1"/>
          <p:nvPr/>
        </p:nvSpPr>
        <p:spPr>
          <a:xfrm>
            <a:off x="811161" y="4547419"/>
            <a:ext cx="105450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rtl="0">
              <a:buFont typeface="Arial"/>
              <a:buChar char="•"/>
            </a:pPr>
            <a:r>
              <a:rPr lang="fi-FI" sz="1800" baseline="0">
                <a:solidFill>
                  <a:srgbClr val="FFFFFF"/>
                </a:solidFill>
                <a:latin typeface="Arial"/>
                <a:ea typeface="Arial"/>
                <a:cs typeface="Arial"/>
              </a:rPr>
              <a:t>Opettaja: Tuet ja ohjaat opiskelijoiden asiantuntijaksi kasvua ja työelämälähtöistä oppimista autenttisten haasteiden parissa. Kiinteä työelämäyhteistyö ylläpitää ja kasvattaa omaa osaamistasi. </a:t>
            </a:r>
            <a:r>
              <a:rPr lang="fi-FI" sz="1800">
                <a:solidFill>
                  <a:srgbClr val="FFFFFF"/>
                </a:solidFill>
                <a:latin typeface="Arial"/>
                <a:ea typeface="Arial"/>
                <a:cs typeface="Arial"/>
              </a:rPr>
              <a:t>​</a:t>
            </a:r>
            <a:endParaRPr lang="en-US"/>
          </a:p>
          <a:p>
            <a:pPr marL="285750" indent="-285750">
              <a:buChar char="•"/>
            </a:pPr>
            <a:endParaRPr lang="fi-FI">
              <a:solidFill>
                <a:srgbClr val="FFFFFF"/>
              </a:solidFill>
              <a:latin typeface="Arial"/>
              <a:ea typeface="Arial"/>
              <a:cs typeface="Arial"/>
            </a:endParaRPr>
          </a:p>
          <a:p>
            <a:pPr marL="285750" lvl="0" indent="-285750" rtl="0">
              <a:buChar char="•"/>
            </a:pPr>
            <a:r>
              <a:rPr lang="fi-FI" sz="1800" baseline="0">
                <a:solidFill>
                  <a:srgbClr val="FFFFFF"/>
                </a:solidFill>
                <a:latin typeface="Arial"/>
                <a:ea typeface="Arial"/>
                <a:cs typeface="Arial"/>
              </a:rPr>
              <a:t>Opiskelija: Opiskelet työelämälähtöisten, ajankohtaisten ja todellisten (autenttisten) haasteiden ja oppimistehtävien parissa asiantuntijoiden kanssa. Kehität yhteistoiminnallista luovuus- ja ongelmanratkaisuosaamista. </a:t>
            </a:r>
            <a:r>
              <a:rPr lang="fi-FI" sz="1800">
                <a:solidFill>
                  <a:srgbClr val="FFFFFF"/>
                </a:solidFill>
                <a:latin typeface="Arial"/>
                <a:ea typeface="Arial"/>
                <a:cs typeface="Arial"/>
              </a:rPr>
              <a:t>​</a:t>
            </a:r>
            <a:endParaRPr lang="en-US"/>
          </a:p>
        </p:txBody>
      </p:sp>
    </p:spTree>
    <p:extLst>
      <p:ext uri="{BB962C8B-B14F-4D97-AF65-F5344CB8AC3E}">
        <p14:creationId xmlns:p14="http://schemas.microsoft.com/office/powerpoint/2010/main" val="6243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ctrTitle"/>
          </p:nvPr>
        </p:nvSpPr>
        <p:spPr>
          <a:xfrm>
            <a:off x="626269" y="869335"/>
            <a:ext cx="8171142" cy="950549"/>
          </a:xfrm>
        </p:spPr>
        <p:txBody>
          <a:bodyPr vert="horz" lIns="91440" tIns="45720" rIns="91440" bIns="45720" rtlCol="0" anchor="b">
            <a:noAutofit/>
          </a:bodyPr>
          <a:lstStyle/>
          <a:p>
            <a:r>
              <a:rPr lang="fi-FI" sz="3600">
                <a:solidFill>
                  <a:srgbClr val="FFFFFF"/>
                </a:solidFill>
                <a:latin typeface="Arial Rounded MT Bold"/>
                <a:cs typeface="Arial"/>
              </a:rPr>
              <a:t>Kestävä kehitys ja vastuullisuus</a:t>
            </a:r>
          </a:p>
        </p:txBody>
      </p:sp>
      <p:sp>
        <p:nvSpPr>
          <p:cNvPr id="3" name="Subtitle 2">
            <a:extLst>
              <a:ext uri="{FF2B5EF4-FFF2-40B4-BE49-F238E27FC236}">
                <a16:creationId xmlns:a16="http://schemas.microsoft.com/office/drawing/2014/main" id="{EDF72D81-70C6-5E43-632A-2CCFB27EE138}"/>
              </a:ext>
            </a:extLst>
          </p:cNvPr>
          <p:cNvSpPr>
            <a:spLocks noGrp="1"/>
          </p:cNvSpPr>
          <p:nvPr>
            <p:ph type="subTitle" idx="1"/>
          </p:nvPr>
        </p:nvSpPr>
        <p:spPr>
          <a:xfrm>
            <a:off x="626269" y="1946447"/>
            <a:ext cx="8566635" cy="2004783"/>
          </a:xfrm>
        </p:spPr>
        <p:txBody>
          <a:bodyPr vert="horz" lIns="91440" tIns="45720" rIns="91440" bIns="45720" rtlCol="0" anchor="t">
            <a:normAutofit/>
          </a:bodyPr>
          <a:lstStyle/>
          <a:p>
            <a:r>
              <a:rPr lang="fi-FI" sz="1800" i="1">
                <a:solidFill>
                  <a:srgbClr val="FFFFFF"/>
                </a:solidFill>
                <a:cs typeface="Arial"/>
              </a:rPr>
              <a:t>Uusia ratkaisuja kehitettäessä on huomioitava toiminnan vastuullisuus ja kehitettävien konkreettisten tuotosten kestävyys. Ratkaisujen kestävyyttä on tarkoituksenmukaista tarkastella monipuolisesti ekologisen, sosiaalisen, taloudellisen, ja kulttuurisen kestävyyden näkökulmista. Vastuullisuus omasta ja tiimin oppimisesta ja toiminnasta korostuu yhteiskehittämisessä.</a:t>
            </a:r>
          </a:p>
        </p:txBody>
      </p:sp>
      <p:pic>
        <p:nvPicPr>
          <p:cNvPr id="5" name="Picture 4" descr="A hexagon with black and green lines&#10;&#10;Description automatically generated">
            <a:extLst>
              <a:ext uri="{FF2B5EF4-FFF2-40B4-BE49-F238E27FC236}">
                <a16:creationId xmlns:a16="http://schemas.microsoft.com/office/drawing/2014/main" id="{1FC76D2C-38C0-D033-696D-6A664E282D8F}"/>
              </a:ext>
            </a:extLst>
          </p:cNvPr>
          <p:cNvPicPr>
            <a:picLocks noChangeAspect="1"/>
          </p:cNvPicPr>
          <p:nvPr/>
        </p:nvPicPr>
        <p:blipFill>
          <a:blip r:embed="rId2"/>
          <a:stretch>
            <a:fillRect/>
          </a:stretch>
        </p:blipFill>
        <p:spPr>
          <a:xfrm>
            <a:off x="9338372" y="541361"/>
            <a:ext cx="2227077" cy="2147248"/>
          </a:xfrm>
          <a:prstGeom prst="rect">
            <a:avLst/>
          </a:prstGeom>
        </p:spPr>
      </p:pic>
      <p:sp>
        <p:nvSpPr>
          <p:cNvPr id="4" name="TextBox 3">
            <a:extLst>
              <a:ext uri="{FF2B5EF4-FFF2-40B4-BE49-F238E27FC236}">
                <a16:creationId xmlns:a16="http://schemas.microsoft.com/office/drawing/2014/main" id="{EF4A3227-CE3C-B6A4-501A-8A8BE566907B}"/>
              </a:ext>
            </a:extLst>
          </p:cNvPr>
          <p:cNvSpPr txBox="1"/>
          <p:nvPr/>
        </p:nvSpPr>
        <p:spPr>
          <a:xfrm>
            <a:off x="706693" y="3945193"/>
            <a:ext cx="10287000" cy="2551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5000"/>
              </a:lnSpc>
              <a:spcBef>
                <a:spcPts val="1000"/>
              </a:spcBef>
              <a:spcAft>
                <a:spcPts val="400"/>
              </a:spcAft>
              <a:buFont typeface="Arial,Sans-Serif"/>
              <a:buChar char="•"/>
            </a:pPr>
            <a:r>
              <a:rPr lang="fi-FI" sz="1500" dirty="0">
                <a:solidFill>
                  <a:srgbClr val="FFFFFF"/>
                </a:solidFill>
                <a:cs typeface="Arial"/>
              </a:rPr>
              <a:t>Opettaja: Edistät opiskelijoiden vastuullista toimintaa. Tunnet YK:n kestävän kehitykseen tavoitteet ja toimintaohjelman ja osaat soveltaa niitä autenttisten haasteiden muotoilussa, ja opiskelijaprojektien ohjaamisessa ja fasilitoinnissa. Ohjaat opiskelijoiden työtä kohti YK:n kestävän kehityksen tavoitteiden saavuttamista. Tarjoat välineitä tiimin vastuullisen oppimisen ja toiminnan tukemiseksi. </a:t>
            </a:r>
          </a:p>
          <a:p>
            <a:pPr marL="285750" indent="-285750">
              <a:lnSpc>
                <a:spcPct val="125000"/>
              </a:lnSpc>
              <a:spcBef>
                <a:spcPts val="1000"/>
              </a:spcBef>
              <a:spcAft>
                <a:spcPts val="400"/>
              </a:spcAft>
              <a:buFont typeface="Arial,Sans-Serif"/>
              <a:buChar char="•"/>
            </a:pPr>
            <a:r>
              <a:rPr lang="fi-FI" sz="1500" dirty="0">
                <a:solidFill>
                  <a:srgbClr val="FFFFFF"/>
                </a:solidFill>
                <a:cs typeface="Arial"/>
              </a:rPr>
              <a:t>Opiskelija: Osaat kehittää yhdessä muiden kanssa työelämälähtöisiin haasteisiin vastuullisia ratkaisuja kestävän kehityksen periaatteita noudattaen. Tunnet YK:n kestävän kehityksen tavoitteet ja toimintaohjelman (Agenda 2030) ja osaat tehdä sellaisia ratkaisuja, jotka edistävät näiden tavoitteiden saavuttamista. Toimit vastuullisesti omasta ja tiimin oppimisesta ja toiminnasta huolehtien.</a:t>
            </a:r>
            <a:endParaRPr lang="en-US" dirty="0"/>
          </a:p>
        </p:txBody>
      </p:sp>
    </p:spTree>
    <p:extLst>
      <p:ext uri="{BB962C8B-B14F-4D97-AF65-F5344CB8AC3E}">
        <p14:creationId xmlns:p14="http://schemas.microsoft.com/office/powerpoint/2010/main" val="38676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7329312" cy="1395206"/>
          </a:xfrm>
        </p:spPr>
        <p:txBody>
          <a:bodyPr anchor="b">
            <a:noAutofit/>
          </a:bodyPr>
          <a:lstStyle/>
          <a:p>
            <a:r>
              <a:rPr lang="fi-FI">
                <a:solidFill>
                  <a:srgbClr val="FFFFFF"/>
                </a:solidFill>
                <a:latin typeface="Arial Rounded MT Bold"/>
                <a:cs typeface="Arial"/>
              </a:rPr>
              <a:t>Kehittämällä oppiminen ja tiimityö</a:t>
            </a:r>
          </a:p>
        </p:txBody>
      </p:sp>
      <p:pic>
        <p:nvPicPr>
          <p:cNvPr id="4" name="Content Placeholder 3" descr="A hexagon with black lines and white text&#10;&#10;Description automatically generated">
            <a:extLst>
              <a:ext uri="{FF2B5EF4-FFF2-40B4-BE49-F238E27FC236}">
                <a16:creationId xmlns:a16="http://schemas.microsoft.com/office/drawing/2014/main" id="{65EE68B8-B7AF-7E93-452F-1116284AD286}"/>
              </a:ext>
            </a:extLst>
          </p:cNvPr>
          <p:cNvPicPr>
            <a:picLocks noGrp="1" noChangeAspect="1"/>
          </p:cNvPicPr>
          <p:nvPr>
            <p:ph idx="13"/>
          </p:nvPr>
        </p:nvPicPr>
        <p:blipFill>
          <a:blip r:embed="rId2"/>
          <a:stretch>
            <a:fillRect/>
          </a:stretch>
        </p:blipFill>
        <p:spPr>
          <a:xfrm>
            <a:off x="9236581" y="515170"/>
            <a:ext cx="2215599" cy="2123768"/>
          </a:xfrm>
        </p:spPr>
      </p:pic>
      <p:sp>
        <p:nvSpPr>
          <p:cNvPr id="7" name="Subtitle 2">
            <a:extLst>
              <a:ext uri="{FF2B5EF4-FFF2-40B4-BE49-F238E27FC236}">
                <a16:creationId xmlns:a16="http://schemas.microsoft.com/office/drawing/2014/main" id="{215C05ED-ABA1-EE91-D93F-C2B878D1C60F}"/>
              </a:ext>
            </a:extLst>
          </p:cNvPr>
          <p:cNvSpPr txBox="1">
            <a:spLocks/>
          </p:cNvSpPr>
          <p:nvPr/>
        </p:nvSpPr>
        <p:spPr>
          <a:xfrm>
            <a:off x="626269" y="2167673"/>
            <a:ext cx="8566635" cy="4401395"/>
          </a:xfrm>
          <a:prstGeom prst="rect">
            <a:avLst/>
          </a:prstGeom>
        </p:spPr>
        <p:txBody>
          <a:bodyPr vert="horz" lIns="91440" tIns="45720" rIns="91440" bIns="45720" rtlCol="0" anchor="t">
            <a:normAutofit/>
          </a:bodyPr>
          <a:lstStyle>
            <a:lvl1pPr marL="228600" indent="-228600" algn="l" defTabSz="914400" rtl="0" eaLnBrk="1" latinLnBrk="0" hangingPunct="1">
              <a:lnSpc>
                <a:spcPct val="125000"/>
              </a:lnSpc>
              <a:spcBef>
                <a:spcPts val="1000"/>
              </a:spcBef>
              <a:spcAft>
                <a:spcPts val="400"/>
              </a:spcAft>
              <a:buClrTx/>
              <a:buFont typeface="System Font Regular"/>
              <a:buChar char="●"/>
              <a:defRPr sz="20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sz="1800" i="1">
              <a:solidFill>
                <a:srgbClr val="FFFFFF"/>
              </a:solidFill>
              <a:cs typeface="Arial"/>
            </a:endParaRPr>
          </a:p>
        </p:txBody>
      </p:sp>
      <p:sp>
        <p:nvSpPr>
          <p:cNvPr id="9" name="TextBox 8">
            <a:extLst>
              <a:ext uri="{FF2B5EF4-FFF2-40B4-BE49-F238E27FC236}">
                <a16:creationId xmlns:a16="http://schemas.microsoft.com/office/drawing/2014/main" id="{B0DFB0A9-C71D-82EB-9CC4-4143BCFCCEA0}"/>
              </a:ext>
            </a:extLst>
          </p:cNvPr>
          <p:cNvSpPr txBox="1"/>
          <p:nvPr/>
        </p:nvSpPr>
        <p:spPr>
          <a:xfrm>
            <a:off x="705465" y="1946787"/>
            <a:ext cx="815094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i="1">
                <a:solidFill>
                  <a:schemeClr val="bg1"/>
                </a:solidFill>
              </a:rPr>
              <a:t>Kehittämistyötä tehdään yhteisellä oppimismatkalla tiimeissä. Tiimin rakentamisen osaaminen muodostuu kehittämistyössä tärkeäksi onnistumisen edellytykseksi. On tärkeää oppia luomaan yhteistoiminnallista neuvottelukulttuuria ja osata auttaa omaa tiimiä parhaaseen tulokseen ja positiiviseen tiimityön kokemukseen. </a:t>
            </a:r>
            <a:endParaRPr lang="fi-FI" sz="2000" i="1">
              <a:solidFill>
                <a:schemeClr val="bg1"/>
              </a:solidFill>
              <a:cs typeface="Arial"/>
            </a:endParaRPr>
          </a:p>
        </p:txBody>
      </p:sp>
      <p:sp>
        <p:nvSpPr>
          <p:cNvPr id="10" name="TextBox 9">
            <a:extLst>
              <a:ext uri="{FF2B5EF4-FFF2-40B4-BE49-F238E27FC236}">
                <a16:creationId xmlns:a16="http://schemas.microsoft.com/office/drawing/2014/main" id="{5446DCDC-8478-0E8D-78AD-30E2E5454211}"/>
              </a:ext>
            </a:extLst>
          </p:cNvPr>
          <p:cNvSpPr txBox="1"/>
          <p:nvPr/>
        </p:nvSpPr>
        <p:spPr>
          <a:xfrm>
            <a:off x="817306" y="3908322"/>
            <a:ext cx="1034230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fi-FI">
                <a:solidFill>
                  <a:schemeClr val="bg1"/>
                </a:solidFill>
                <a:cs typeface="Arial"/>
              </a:rPr>
              <a:t>Opettaja: Osaat soveltaa ja ohjata erilaisten menetelmien käyttöä, kuten projektityöskentelyä, ongelmanratkaisuprojekteja, ryhmätyötä ja keskustelupohjaista oppimista.  </a:t>
            </a:r>
            <a:endParaRPr lang="en-US">
              <a:solidFill>
                <a:schemeClr val="bg1"/>
              </a:solidFill>
              <a:cs typeface="Arial"/>
            </a:endParaRPr>
          </a:p>
          <a:p>
            <a:pPr marL="285750" indent="-285750">
              <a:buFont typeface="Arial,Sans-Serif"/>
              <a:buChar char="•"/>
            </a:pPr>
            <a:endParaRPr lang="fi-FI">
              <a:solidFill>
                <a:srgbClr val="FFFFFF"/>
              </a:solidFill>
              <a:cs typeface="Arial"/>
            </a:endParaRPr>
          </a:p>
          <a:p>
            <a:pPr marL="285750" indent="-285750">
              <a:buFont typeface="Arial,Sans-Serif"/>
              <a:buChar char="•"/>
            </a:pPr>
            <a:r>
              <a:rPr lang="fi-FI">
                <a:solidFill>
                  <a:schemeClr val="bg1"/>
                </a:solidFill>
                <a:cs typeface="Arial"/>
              </a:rPr>
              <a:t>Opiskelija: Osaat työskennellä rakentavasti ja vastuullisesti monialaisissa ja monikulttuurisissa tiimeissä tiimihenkeä rakentaen. Kehität läsnäolevan kuuntelun, toisten tarpeiden, oppimisen ja tunteiden havaitsemisen ja selkeän ilmaisun taitoja tiimityössä muiden opiskelijoiden kanssa. Opit käyttämään kehittämistyön menetelmiä ja työvälineitä. </a:t>
            </a:r>
            <a:endParaRPr lang="en-US">
              <a:solidFill>
                <a:schemeClr val="bg1"/>
              </a:solidFill>
            </a:endParaRPr>
          </a:p>
        </p:txBody>
      </p:sp>
    </p:spTree>
    <p:extLst>
      <p:ext uri="{BB962C8B-B14F-4D97-AF65-F5344CB8AC3E}">
        <p14:creationId xmlns:p14="http://schemas.microsoft.com/office/powerpoint/2010/main" val="31620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E06C-F6D9-7BDB-9E3C-76158F5DA444}"/>
              </a:ext>
            </a:extLst>
          </p:cNvPr>
          <p:cNvSpPr>
            <a:spLocks noGrp="1"/>
          </p:cNvSpPr>
          <p:nvPr>
            <p:ph type="title"/>
          </p:nvPr>
        </p:nvSpPr>
        <p:spPr>
          <a:xfrm>
            <a:off x="5791403" y="729290"/>
            <a:ext cx="5448893" cy="1985141"/>
          </a:xfrm>
        </p:spPr>
        <p:txBody>
          <a:bodyPr anchor="b">
            <a:normAutofit/>
          </a:bodyPr>
          <a:lstStyle/>
          <a:p>
            <a:br>
              <a:rPr lang="en-US"/>
            </a:br>
            <a:endParaRPr lang="en-US"/>
          </a:p>
        </p:txBody>
      </p:sp>
      <p:sp>
        <p:nvSpPr>
          <p:cNvPr id="3" name="Content Placeholder 2">
            <a:extLst>
              <a:ext uri="{FF2B5EF4-FFF2-40B4-BE49-F238E27FC236}">
                <a16:creationId xmlns:a16="http://schemas.microsoft.com/office/drawing/2014/main" id="{B1E752FC-4A4E-A861-564F-EE895822A709}"/>
              </a:ext>
            </a:extLst>
          </p:cNvPr>
          <p:cNvSpPr>
            <a:spLocks noGrp="1"/>
          </p:cNvSpPr>
          <p:nvPr>
            <p:ph idx="13"/>
          </p:nvPr>
        </p:nvSpPr>
        <p:spPr>
          <a:xfrm>
            <a:off x="1085231" y="1014593"/>
            <a:ext cx="10436161" cy="1702621"/>
          </a:xfrm>
        </p:spPr>
        <p:txBody>
          <a:bodyPr vert="horz" lIns="91440" tIns="45720" rIns="91440" bIns="45720" rtlCol="0" anchor="t">
            <a:noAutofit/>
          </a:bodyPr>
          <a:lstStyle/>
          <a:p>
            <a:pPr marL="0" indent="0">
              <a:buNone/>
            </a:pPr>
            <a:r>
              <a:rPr lang="fi-FI" sz="2800" b="1" dirty="0">
                <a:ea typeface="+mn-lt"/>
                <a:cs typeface="+mn-lt"/>
              </a:rPr>
              <a:t>Tavoite: </a:t>
            </a:r>
            <a:r>
              <a:rPr lang="fi-FI" sz="2800" b="1" dirty="0" err="1">
                <a:ea typeface="+mn-lt"/>
                <a:cs typeface="+mn-lt"/>
              </a:rPr>
              <a:t>Hamkissa</a:t>
            </a:r>
            <a:r>
              <a:rPr lang="fi-FI" sz="2800" b="1" dirty="0">
                <a:ea typeface="+mn-lt"/>
                <a:cs typeface="+mn-lt"/>
              </a:rPr>
              <a:t> sovelletaan DBE-pedagogiikkaa kaikissa koulutuksissa päivätoteutuksissa syksy 2025 lähtien</a:t>
            </a:r>
          </a:p>
          <a:p>
            <a:pPr marL="0" indent="0">
              <a:buNone/>
            </a:pPr>
            <a:endParaRPr lang="fi-FI" sz="2400" b="1">
              <a:ea typeface="+mn-lt"/>
              <a:cs typeface="+mn-lt"/>
            </a:endParaRPr>
          </a:p>
          <a:p>
            <a:r>
              <a:rPr lang="fi-FI" sz="2400" dirty="0">
                <a:ea typeface="+mn-lt"/>
                <a:cs typeface="+mn-lt"/>
              </a:rPr>
              <a:t>DBE näkyy toteutusten suunnitelmissa ja OPS tukee sitä. </a:t>
            </a:r>
          </a:p>
          <a:p>
            <a:r>
              <a:rPr lang="fi-FI" sz="2400" dirty="0" err="1">
                <a:ea typeface="+mn-lt"/>
                <a:cs typeface="+mn-lt"/>
              </a:rPr>
              <a:t>DBE:n</a:t>
            </a:r>
            <a:r>
              <a:rPr lang="fi-FI" sz="2400" dirty="0">
                <a:ea typeface="+mn-lt"/>
                <a:cs typeface="+mn-lt"/>
              </a:rPr>
              <a:t> tuottamaa osaamista pystytään arvioimaan toteutustasolla. Osaamistavoitteet saatavilla</a:t>
            </a:r>
            <a:endParaRPr lang="fi-FI" dirty="0">
              <a:ea typeface="+mn-lt"/>
              <a:cs typeface="+mn-lt"/>
            </a:endParaRPr>
          </a:p>
          <a:p>
            <a:r>
              <a:rPr lang="fi-FI" sz="2400" dirty="0">
                <a:ea typeface="+mn-lt"/>
                <a:cs typeface="+mn-lt"/>
              </a:rPr>
              <a:t>Koulutukset tekevät suunnitelman DBE toteuttamisesta vuositasolla. Toteutusten kumuloitumisen malli saatavilla</a:t>
            </a:r>
          </a:p>
          <a:p>
            <a:endParaRPr lang="fi-FI">
              <a:cs typeface="Arial"/>
            </a:endParaRPr>
          </a:p>
        </p:txBody>
      </p:sp>
      <p:sp>
        <p:nvSpPr>
          <p:cNvPr id="5" name="TextBox 4">
            <a:extLst>
              <a:ext uri="{FF2B5EF4-FFF2-40B4-BE49-F238E27FC236}">
                <a16:creationId xmlns:a16="http://schemas.microsoft.com/office/drawing/2014/main" id="{B58F8442-7DCF-61A9-9D0E-F8C7B84B2020}"/>
              </a:ext>
            </a:extLst>
          </p:cNvPr>
          <p:cNvSpPr txBox="1"/>
          <p:nvPr/>
        </p:nvSpPr>
        <p:spPr>
          <a:xfrm>
            <a:off x="118385" y="6204937"/>
            <a:ext cx="3520966" cy="646331"/>
          </a:xfrm>
          <a:prstGeom prst="rect">
            <a:avLst/>
          </a:prstGeom>
          <a:noFill/>
        </p:spPr>
        <p:txBody>
          <a:bodyPr wrap="square" rtlCol="0">
            <a:spAutoFit/>
          </a:bodyPr>
          <a:lstStyle/>
          <a:p>
            <a:r>
              <a:rPr lang="fi-FI" sz="3600" b="1">
                <a:solidFill>
                  <a:schemeClr val="bg1"/>
                </a:solidFill>
              </a:rPr>
              <a:t>DBE</a:t>
            </a:r>
          </a:p>
        </p:txBody>
      </p:sp>
    </p:spTree>
    <p:extLst>
      <p:ext uri="{BB962C8B-B14F-4D97-AF65-F5344CB8AC3E}">
        <p14:creationId xmlns:p14="http://schemas.microsoft.com/office/powerpoint/2010/main" val="17674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4674603" cy="1395206"/>
          </a:xfrm>
        </p:spPr>
        <p:txBody>
          <a:bodyPr anchor="b">
            <a:normAutofit/>
          </a:bodyPr>
          <a:lstStyle/>
          <a:p>
            <a:r>
              <a:rPr lang="fi-FI" b="1">
                <a:latin typeface="Arial"/>
                <a:cs typeface="Arial"/>
              </a:rPr>
              <a:t>Opiskelijan toimijuus</a:t>
            </a:r>
          </a:p>
        </p:txBody>
      </p:sp>
      <p:pic>
        <p:nvPicPr>
          <p:cNvPr id="4" name="Content Placeholder 3" descr="A hexagon with black and white lines and blue and white text&#10;&#10;Description automatically generated">
            <a:extLst>
              <a:ext uri="{FF2B5EF4-FFF2-40B4-BE49-F238E27FC236}">
                <a16:creationId xmlns:a16="http://schemas.microsoft.com/office/drawing/2014/main" id="{B80DF633-2305-96B9-6A10-C6419C03BE25}"/>
              </a:ext>
            </a:extLst>
          </p:cNvPr>
          <p:cNvPicPr>
            <a:picLocks noGrp="1" noChangeAspect="1"/>
          </p:cNvPicPr>
          <p:nvPr>
            <p:ph idx="13"/>
          </p:nvPr>
        </p:nvPicPr>
        <p:blipFill>
          <a:blip r:embed="rId2"/>
          <a:stretch>
            <a:fillRect/>
          </a:stretch>
        </p:blipFill>
        <p:spPr>
          <a:xfrm>
            <a:off x="9187419" y="478299"/>
            <a:ext cx="2363083" cy="2271252"/>
          </a:xfrm>
        </p:spPr>
      </p:pic>
      <p:sp>
        <p:nvSpPr>
          <p:cNvPr id="5" name="TextBox 4">
            <a:extLst>
              <a:ext uri="{FF2B5EF4-FFF2-40B4-BE49-F238E27FC236}">
                <a16:creationId xmlns:a16="http://schemas.microsoft.com/office/drawing/2014/main" id="{C675EA52-23F2-6E21-3ABA-AFF180D802A2}"/>
              </a:ext>
            </a:extLst>
          </p:cNvPr>
          <p:cNvSpPr txBox="1"/>
          <p:nvPr/>
        </p:nvSpPr>
        <p:spPr>
          <a:xfrm>
            <a:off x="644013" y="2008238"/>
            <a:ext cx="842132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i="1">
                <a:solidFill>
                  <a:schemeClr val="bg1"/>
                </a:solidFill>
              </a:rPr>
              <a:t>Opiskelija on yhteistoiminnassa proaktiivinen toimija. Proaktiivisuuteen liittyy tarve ennakoida, hallita, viedä asioita eteenpäin ja saada aikaan. Opiskelijan toimijuus (</a:t>
            </a:r>
            <a:r>
              <a:rPr lang="fi-FI" sz="2000" i="1" err="1">
                <a:solidFill>
                  <a:schemeClr val="bg1"/>
                </a:solidFill>
              </a:rPr>
              <a:t>agency</a:t>
            </a:r>
            <a:r>
              <a:rPr lang="fi-FI" sz="2000" i="1">
                <a:solidFill>
                  <a:schemeClr val="bg1"/>
                </a:solidFill>
              </a:rPr>
              <a:t>) kuvaa opiskelijan ja oppimisympäristön vastavuoroista suhdetta, ja sillä on tärkeä rooli sekä yhteisöllisessä ja merkityksellisessä oppimisessa että uusien ratkaisujen rakentamisessa. </a:t>
            </a:r>
            <a:endParaRPr lang="fi-FI" sz="2000" i="1">
              <a:solidFill>
                <a:schemeClr val="bg1"/>
              </a:solidFill>
              <a:cs typeface="Arial"/>
            </a:endParaRPr>
          </a:p>
        </p:txBody>
      </p:sp>
      <p:sp>
        <p:nvSpPr>
          <p:cNvPr id="6" name="TextBox 5">
            <a:extLst>
              <a:ext uri="{FF2B5EF4-FFF2-40B4-BE49-F238E27FC236}">
                <a16:creationId xmlns:a16="http://schemas.microsoft.com/office/drawing/2014/main" id="{C1E46A56-95CF-9395-8431-C456369C458C}"/>
              </a:ext>
            </a:extLst>
          </p:cNvPr>
          <p:cNvSpPr txBox="1"/>
          <p:nvPr/>
        </p:nvSpPr>
        <p:spPr>
          <a:xfrm>
            <a:off x="725129" y="3926758"/>
            <a:ext cx="97339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solidFill>
                <a:srgbClr val="FFFFFF"/>
              </a:solidFill>
              <a:cs typeface="Arial"/>
            </a:endParaRPr>
          </a:p>
          <a:p>
            <a:pPr marL="285750" indent="-285750">
              <a:buFont typeface="Arial,Sans-Serif"/>
              <a:buChar char="•"/>
            </a:pPr>
            <a:r>
              <a:rPr lang="fi-FI">
                <a:solidFill>
                  <a:schemeClr val="bg1"/>
                </a:solidFill>
                <a:cs typeface="Arial"/>
              </a:rPr>
              <a:t>Opettaja: Tuet opiskelijan toimijuutta antamalla rakentavaa, eteenpäin vievää palautetta, opetuksen joustavuudella, tukemalla valinnan- ja vaikutusmahdollisuuksia, kannustamalla sekä mahdollistamalla opiskelijoiden keskeisen vertaistuen ja vuorovaikutuksen.  </a:t>
            </a:r>
          </a:p>
          <a:p>
            <a:pPr marL="285750" indent="-285750">
              <a:buFont typeface="Arial,Sans-Serif"/>
              <a:buChar char="•"/>
            </a:pPr>
            <a:endParaRPr lang="fi-FI">
              <a:solidFill>
                <a:srgbClr val="FFFFFF"/>
              </a:solidFill>
              <a:cs typeface="Arial"/>
            </a:endParaRPr>
          </a:p>
          <a:p>
            <a:pPr marL="285750" indent="-285750">
              <a:buFont typeface="Arial,Sans-Serif"/>
              <a:buChar char="•"/>
            </a:pPr>
            <a:r>
              <a:rPr lang="fi-FI">
                <a:solidFill>
                  <a:schemeClr val="bg1"/>
                </a:solidFill>
                <a:cs typeface="Arial"/>
              </a:rPr>
              <a:t>Opiskelija: Olet aktiivinen toimija omissa opinnoissasi. Oppimisympäristö tukee ja luo mahdollisuuksia aktiiviselle vaikuttamiselle ja osallistumiselle sekä tukee luottamusta itseensä oppijana. </a:t>
            </a:r>
            <a:endParaRPr lang="en-US">
              <a:solidFill>
                <a:schemeClr val="bg1"/>
              </a:solidFill>
            </a:endParaRPr>
          </a:p>
        </p:txBody>
      </p:sp>
    </p:spTree>
    <p:extLst>
      <p:ext uri="{BB962C8B-B14F-4D97-AF65-F5344CB8AC3E}">
        <p14:creationId xmlns:p14="http://schemas.microsoft.com/office/powerpoint/2010/main" val="4012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4674603" cy="1395206"/>
          </a:xfrm>
        </p:spPr>
        <p:txBody>
          <a:bodyPr anchor="b">
            <a:normAutofit/>
          </a:bodyPr>
          <a:lstStyle/>
          <a:p>
            <a:r>
              <a:rPr lang="en-US" err="1">
                <a:ea typeface="+mj-lt"/>
                <a:cs typeface="+mj-lt"/>
              </a:rPr>
              <a:t>Hyvinvointitaidot</a:t>
            </a:r>
            <a:r>
              <a:rPr lang="en-US">
                <a:ea typeface="+mj-lt"/>
                <a:cs typeface="+mj-lt"/>
              </a:rPr>
              <a:t> </a:t>
            </a:r>
            <a:endParaRPr lang="en-US"/>
          </a:p>
        </p:txBody>
      </p:sp>
      <p:pic>
        <p:nvPicPr>
          <p:cNvPr id="4" name="Content Placeholder 3" descr="A hexagon with black and white lines&#10;&#10;Description automatically generated">
            <a:extLst>
              <a:ext uri="{FF2B5EF4-FFF2-40B4-BE49-F238E27FC236}">
                <a16:creationId xmlns:a16="http://schemas.microsoft.com/office/drawing/2014/main" id="{A0B1F379-5847-6151-E9C4-F6B6A546B457}"/>
              </a:ext>
            </a:extLst>
          </p:cNvPr>
          <p:cNvPicPr>
            <a:picLocks noGrp="1" noChangeAspect="1"/>
          </p:cNvPicPr>
          <p:nvPr>
            <p:ph idx="13"/>
          </p:nvPr>
        </p:nvPicPr>
        <p:blipFill>
          <a:blip r:embed="rId2"/>
          <a:stretch>
            <a:fillRect/>
          </a:stretch>
        </p:blipFill>
        <p:spPr>
          <a:xfrm>
            <a:off x="9224290" y="343106"/>
            <a:ext cx="2326212" cy="2234381"/>
          </a:xfrm>
        </p:spPr>
      </p:pic>
      <p:sp>
        <p:nvSpPr>
          <p:cNvPr id="5" name="TextBox 4">
            <a:extLst>
              <a:ext uri="{FF2B5EF4-FFF2-40B4-BE49-F238E27FC236}">
                <a16:creationId xmlns:a16="http://schemas.microsoft.com/office/drawing/2014/main" id="{3B696A99-1B5B-6B49-34FD-4FBE8CE83464}"/>
              </a:ext>
            </a:extLst>
          </p:cNvPr>
          <p:cNvSpPr txBox="1"/>
          <p:nvPr/>
        </p:nvSpPr>
        <p:spPr>
          <a:xfrm>
            <a:off x="644013" y="2057400"/>
            <a:ext cx="8777747"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i="1">
                <a:solidFill>
                  <a:schemeClr val="bg1"/>
                </a:solidFill>
                <a:cs typeface="Arial"/>
              </a:rPr>
              <a:t>Arvostamme osaamista ja huolehdimme korkeakouluyhteisömme hyvinvoinnista. Olemme kaikki yhdessä rakentamassa hyvinvoivaa korkeakouluyhteisöä, jossa jokainen voi kehittyä ihmisenä, oppijana, opettajana ja asiantuntijana. Hyvinvointitaidot ovat asioita, joita me kaikki voimme oppia tunnistamaan ja opetella. </a:t>
            </a:r>
          </a:p>
          <a:p>
            <a:endParaRPr lang="fi-FI" i="1">
              <a:solidFill>
                <a:schemeClr val="bg1"/>
              </a:solidFill>
              <a:ea typeface="+mn-lt"/>
              <a:cs typeface="+mn-lt"/>
            </a:endParaRPr>
          </a:p>
          <a:p>
            <a:pPr marL="285750" indent="-285750">
              <a:buFont typeface="Arial"/>
              <a:buChar char="•"/>
            </a:pPr>
            <a:endParaRPr lang="fi-FI">
              <a:solidFill>
                <a:schemeClr val="bg1"/>
              </a:solidFill>
              <a:cs typeface="Arial"/>
            </a:endParaRPr>
          </a:p>
        </p:txBody>
      </p:sp>
      <p:sp>
        <p:nvSpPr>
          <p:cNvPr id="6" name="TextBox 5">
            <a:extLst>
              <a:ext uri="{FF2B5EF4-FFF2-40B4-BE49-F238E27FC236}">
                <a16:creationId xmlns:a16="http://schemas.microsoft.com/office/drawing/2014/main" id="{E99FE86B-DCDA-91A6-BD06-75E7A28A1BCD}"/>
              </a:ext>
            </a:extLst>
          </p:cNvPr>
          <p:cNvSpPr txBox="1"/>
          <p:nvPr/>
        </p:nvSpPr>
        <p:spPr>
          <a:xfrm>
            <a:off x="644875" y="3919237"/>
            <a:ext cx="1078090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800" baseline="0" err="1">
                <a:solidFill>
                  <a:schemeClr val="bg1"/>
                </a:solidFill>
                <a:ea typeface="+mn-lt"/>
                <a:cs typeface="+mn-lt"/>
              </a:rPr>
              <a:t>Opettaja</a:t>
            </a:r>
            <a:r>
              <a:rPr lang="en-US" sz="1800" baseline="0">
                <a:solidFill>
                  <a:schemeClr val="bg1"/>
                </a:solidFill>
                <a:ea typeface="+mn-lt"/>
                <a:cs typeface="+mn-lt"/>
              </a:rPr>
              <a:t>:</a:t>
            </a:r>
            <a:r>
              <a:rPr lang="en-US">
                <a:solidFill>
                  <a:schemeClr val="bg1"/>
                </a:solidFill>
                <a:ea typeface="+mn-lt"/>
                <a:cs typeface="+mn-lt"/>
              </a:rPr>
              <a:t> </a:t>
            </a:r>
            <a:r>
              <a:rPr lang="en-US" err="1">
                <a:solidFill>
                  <a:schemeClr val="bg1"/>
                </a:solidFill>
                <a:ea typeface="+mn-lt"/>
                <a:cs typeface="+mn-lt"/>
              </a:rPr>
              <a:t>Tuet</a:t>
            </a:r>
            <a:r>
              <a:rPr lang="en-US">
                <a:solidFill>
                  <a:schemeClr val="bg1"/>
                </a:solidFill>
                <a:ea typeface="+mn-lt"/>
                <a:cs typeface="+mn-lt"/>
              </a:rPr>
              <a:t> </a:t>
            </a:r>
            <a:r>
              <a:rPr lang="en-US" err="1">
                <a:solidFill>
                  <a:schemeClr val="bg1"/>
                </a:solidFill>
                <a:ea typeface="+mn-lt"/>
                <a:cs typeface="+mn-lt"/>
              </a:rPr>
              <a:t>yhteisöllisyyttä</a:t>
            </a:r>
            <a:r>
              <a:rPr lang="en-US">
                <a:solidFill>
                  <a:schemeClr val="bg1"/>
                </a:solidFill>
                <a:ea typeface="+mn-lt"/>
                <a:cs typeface="+mn-lt"/>
              </a:rPr>
              <a:t> ja </a:t>
            </a:r>
            <a:r>
              <a:rPr lang="en-US" err="1">
                <a:solidFill>
                  <a:schemeClr val="bg1"/>
                </a:solidFill>
                <a:ea typeface="+mn-lt"/>
                <a:cs typeface="+mn-lt"/>
              </a:rPr>
              <a:t>osaat</a:t>
            </a:r>
            <a:r>
              <a:rPr lang="en-US">
                <a:solidFill>
                  <a:schemeClr val="bg1"/>
                </a:solidFill>
                <a:ea typeface="+mn-lt"/>
                <a:cs typeface="+mn-lt"/>
              </a:rPr>
              <a:t> </a:t>
            </a:r>
            <a:r>
              <a:rPr lang="en-US" err="1">
                <a:solidFill>
                  <a:schemeClr val="bg1"/>
                </a:solidFill>
                <a:ea typeface="+mn-lt"/>
                <a:cs typeface="+mn-lt"/>
              </a:rPr>
              <a:t>tukea</a:t>
            </a:r>
            <a:r>
              <a:rPr lang="en-US">
                <a:solidFill>
                  <a:schemeClr val="bg1"/>
                </a:solidFill>
                <a:ea typeface="+mn-lt"/>
                <a:cs typeface="+mn-lt"/>
              </a:rPr>
              <a:t> </a:t>
            </a:r>
            <a:r>
              <a:rPr lang="en-US" err="1">
                <a:solidFill>
                  <a:schemeClr val="bg1"/>
                </a:solidFill>
                <a:ea typeface="+mn-lt"/>
                <a:cs typeface="+mn-lt"/>
              </a:rPr>
              <a:t>opiskelijoiden</a:t>
            </a:r>
            <a:r>
              <a:rPr lang="en-US">
                <a:solidFill>
                  <a:schemeClr val="bg1"/>
                </a:solidFill>
                <a:ea typeface="+mn-lt"/>
                <a:cs typeface="+mn-lt"/>
              </a:rPr>
              <a:t> </a:t>
            </a:r>
            <a:r>
              <a:rPr lang="en-US" err="1">
                <a:solidFill>
                  <a:schemeClr val="bg1"/>
                </a:solidFill>
                <a:ea typeface="+mn-lt"/>
                <a:cs typeface="+mn-lt"/>
              </a:rPr>
              <a:t>yksilöllisiä</a:t>
            </a:r>
            <a:r>
              <a:rPr lang="en-US">
                <a:solidFill>
                  <a:schemeClr val="bg1"/>
                </a:solidFill>
                <a:ea typeface="+mn-lt"/>
                <a:cs typeface="+mn-lt"/>
              </a:rPr>
              <a:t> </a:t>
            </a:r>
            <a:r>
              <a:rPr lang="en-US" err="1">
                <a:solidFill>
                  <a:schemeClr val="bg1"/>
                </a:solidFill>
                <a:ea typeface="+mn-lt"/>
                <a:cs typeface="+mn-lt"/>
              </a:rPr>
              <a:t>vahvuuksia</a:t>
            </a:r>
            <a:r>
              <a:rPr lang="en-US">
                <a:solidFill>
                  <a:schemeClr val="bg1"/>
                </a:solidFill>
                <a:ea typeface="+mn-lt"/>
                <a:cs typeface="+mn-lt"/>
              </a:rPr>
              <a:t>, </a:t>
            </a:r>
            <a:r>
              <a:rPr lang="en-US" err="1">
                <a:solidFill>
                  <a:schemeClr val="bg1"/>
                </a:solidFill>
                <a:ea typeface="+mn-lt"/>
                <a:cs typeface="+mn-lt"/>
              </a:rPr>
              <a:t>minäpystyvyyttä</a:t>
            </a:r>
            <a:r>
              <a:rPr lang="en-US">
                <a:solidFill>
                  <a:schemeClr val="bg1"/>
                </a:solidFill>
                <a:ea typeface="+mn-lt"/>
                <a:cs typeface="+mn-lt"/>
              </a:rPr>
              <a:t> ja </a:t>
            </a:r>
            <a:r>
              <a:rPr lang="en-US" err="1">
                <a:solidFill>
                  <a:schemeClr val="bg1"/>
                </a:solidFill>
                <a:ea typeface="+mn-lt"/>
                <a:cs typeface="+mn-lt"/>
              </a:rPr>
              <a:t>elinikäisen</a:t>
            </a:r>
            <a:r>
              <a:rPr lang="en-US">
                <a:solidFill>
                  <a:schemeClr val="bg1"/>
                </a:solidFill>
                <a:ea typeface="+mn-lt"/>
                <a:cs typeface="+mn-lt"/>
              </a:rPr>
              <a:t> </a:t>
            </a:r>
            <a:r>
              <a:rPr lang="en-US" err="1">
                <a:solidFill>
                  <a:schemeClr val="bg1"/>
                </a:solidFill>
                <a:ea typeface="+mn-lt"/>
                <a:cs typeface="+mn-lt"/>
              </a:rPr>
              <a:t>oppimisen</a:t>
            </a:r>
            <a:r>
              <a:rPr lang="en-US">
                <a:solidFill>
                  <a:schemeClr val="bg1"/>
                </a:solidFill>
                <a:ea typeface="+mn-lt"/>
                <a:cs typeface="+mn-lt"/>
              </a:rPr>
              <a:t> </a:t>
            </a:r>
            <a:r>
              <a:rPr lang="en-US" err="1">
                <a:solidFill>
                  <a:schemeClr val="bg1"/>
                </a:solidFill>
                <a:ea typeface="+mn-lt"/>
                <a:cs typeface="+mn-lt"/>
              </a:rPr>
              <a:t>taitoja</a:t>
            </a:r>
            <a:r>
              <a:rPr lang="en-US">
                <a:solidFill>
                  <a:schemeClr val="bg1"/>
                </a:solidFill>
                <a:ea typeface="+mn-lt"/>
                <a:cs typeface="+mn-lt"/>
              </a:rPr>
              <a:t>. </a:t>
            </a:r>
            <a:r>
              <a:rPr lang="en-US" err="1">
                <a:solidFill>
                  <a:schemeClr val="bg1"/>
                </a:solidFill>
                <a:ea typeface="+mn-lt"/>
                <a:cs typeface="+mn-lt"/>
              </a:rPr>
              <a:t>Yhteistoiminnassa</a:t>
            </a:r>
            <a:r>
              <a:rPr lang="en-US">
                <a:solidFill>
                  <a:schemeClr val="bg1"/>
                </a:solidFill>
                <a:ea typeface="+mn-lt"/>
                <a:cs typeface="+mn-lt"/>
              </a:rPr>
              <a:t> </a:t>
            </a:r>
            <a:r>
              <a:rPr lang="en-US" err="1">
                <a:solidFill>
                  <a:schemeClr val="bg1"/>
                </a:solidFill>
                <a:ea typeface="+mn-lt"/>
                <a:cs typeface="+mn-lt"/>
              </a:rPr>
              <a:t>eettiset</a:t>
            </a:r>
            <a:r>
              <a:rPr lang="en-US">
                <a:solidFill>
                  <a:schemeClr val="bg1"/>
                </a:solidFill>
                <a:ea typeface="+mn-lt"/>
                <a:cs typeface="+mn-lt"/>
              </a:rPr>
              <a:t> </a:t>
            </a:r>
            <a:r>
              <a:rPr lang="en-US" err="1">
                <a:solidFill>
                  <a:schemeClr val="bg1"/>
                </a:solidFill>
                <a:ea typeface="+mn-lt"/>
                <a:cs typeface="+mn-lt"/>
              </a:rPr>
              <a:t>näkökulmat</a:t>
            </a:r>
            <a:r>
              <a:rPr lang="en-US">
                <a:solidFill>
                  <a:schemeClr val="bg1"/>
                </a:solidFill>
                <a:ea typeface="+mn-lt"/>
                <a:cs typeface="+mn-lt"/>
              </a:rPr>
              <a:t>, </a:t>
            </a:r>
            <a:r>
              <a:rPr lang="en-US" err="1">
                <a:solidFill>
                  <a:schemeClr val="bg1"/>
                </a:solidFill>
                <a:ea typeface="+mn-lt"/>
                <a:cs typeface="+mn-lt"/>
              </a:rPr>
              <a:t>kuten</a:t>
            </a:r>
            <a:r>
              <a:rPr lang="en-US">
                <a:solidFill>
                  <a:schemeClr val="bg1"/>
                </a:solidFill>
                <a:ea typeface="+mn-lt"/>
                <a:cs typeface="+mn-lt"/>
              </a:rPr>
              <a:t> </a:t>
            </a:r>
            <a:r>
              <a:rPr lang="en-US" err="1">
                <a:solidFill>
                  <a:schemeClr val="bg1"/>
                </a:solidFill>
                <a:ea typeface="+mn-lt"/>
                <a:cs typeface="+mn-lt"/>
              </a:rPr>
              <a:t>erilaisuuden</a:t>
            </a:r>
            <a:r>
              <a:rPr lang="en-US">
                <a:solidFill>
                  <a:schemeClr val="bg1"/>
                </a:solidFill>
                <a:ea typeface="+mn-lt"/>
                <a:cs typeface="+mn-lt"/>
              </a:rPr>
              <a:t> </a:t>
            </a:r>
            <a:r>
              <a:rPr lang="en-US" err="1">
                <a:solidFill>
                  <a:schemeClr val="bg1"/>
                </a:solidFill>
                <a:ea typeface="+mn-lt"/>
                <a:cs typeface="+mn-lt"/>
              </a:rPr>
              <a:t>kunnioittaminen</a:t>
            </a:r>
            <a:r>
              <a:rPr lang="en-US">
                <a:solidFill>
                  <a:schemeClr val="bg1"/>
                </a:solidFill>
                <a:ea typeface="+mn-lt"/>
                <a:cs typeface="+mn-lt"/>
              </a:rPr>
              <a:t> ja </a:t>
            </a:r>
            <a:r>
              <a:rPr lang="en-US" err="1">
                <a:solidFill>
                  <a:schemeClr val="bg1"/>
                </a:solidFill>
                <a:ea typeface="+mn-lt"/>
                <a:cs typeface="+mn-lt"/>
              </a:rPr>
              <a:t>oikeudenmukaisuus</a:t>
            </a:r>
            <a:r>
              <a:rPr lang="en-US">
                <a:solidFill>
                  <a:schemeClr val="bg1"/>
                </a:solidFill>
                <a:ea typeface="+mn-lt"/>
                <a:cs typeface="+mn-lt"/>
              </a:rPr>
              <a:t>, on </a:t>
            </a:r>
            <a:r>
              <a:rPr lang="en-US" err="1">
                <a:solidFill>
                  <a:schemeClr val="bg1"/>
                </a:solidFill>
                <a:ea typeface="+mn-lt"/>
                <a:cs typeface="+mn-lt"/>
              </a:rPr>
              <a:t>tärkeää</a:t>
            </a:r>
            <a:r>
              <a:rPr lang="en-US">
                <a:solidFill>
                  <a:schemeClr val="bg1"/>
                </a:solidFill>
                <a:ea typeface="+mn-lt"/>
                <a:cs typeface="+mn-lt"/>
              </a:rPr>
              <a:t> </a:t>
            </a:r>
            <a:r>
              <a:rPr lang="en-US" err="1">
                <a:solidFill>
                  <a:schemeClr val="bg1"/>
                </a:solidFill>
                <a:ea typeface="+mn-lt"/>
                <a:cs typeface="+mn-lt"/>
              </a:rPr>
              <a:t>ottaa</a:t>
            </a:r>
            <a:r>
              <a:rPr lang="en-US">
                <a:solidFill>
                  <a:schemeClr val="bg1"/>
                </a:solidFill>
                <a:ea typeface="+mn-lt"/>
                <a:cs typeface="+mn-lt"/>
              </a:rPr>
              <a:t> </a:t>
            </a:r>
            <a:r>
              <a:rPr lang="en-US" err="1">
                <a:solidFill>
                  <a:schemeClr val="bg1"/>
                </a:solidFill>
                <a:ea typeface="+mn-lt"/>
                <a:cs typeface="+mn-lt"/>
              </a:rPr>
              <a:t>huomioon</a:t>
            </a:r>
            <a:r>
              <a:rPr lang="en-US">
                <a:solidFill>
                  <a:schemeClr val="bg1"/>
                </a:solidFill>
                <a:ea typeface="+mn-lt"/>
                <a:cs typeface="+mn-lt"/>
              </a:rPr>
              <a:t>. </a:t>
            </a:r>
            <a:endParaRPr lang="en-US">
              <a:solidFill>
                <a:schemeClr val="bg1"/>
              </a:solidFill>
              <a:cs typeface="Arial"/>
            </a:endParaRPr>
          </a:p>
          <a:p>
            <a:pPr rtl="0"/>
            <a:r>
              <a:rPr lang="fi-FI" sz="1800">
                <a:solidFill>
                  <a:schemeClr val="bg1"/>
                </a:solidFill>
                <a:latin typeface="Arial"/>
                <a:ea typeface="Arial"/>
                <a:cs typeface="Arial"/>
              </a:rPr>
              <a:t>​</a:t>
            </a:r>
          </a:p>
          <a:p>
            <a:pPr marL="285750" lvl="0" indent="-285750" rtl="0">
              <a:buChar char="•"/>
            </a:pPr>
            <a:r>
              <a:rPr lang="fi-FI" sz="1800" baseline="0">
                <a:solidFill>
                  <a:srgbClr val="FFFFFF"/>
                </a:solidFill>
                <a:latin typeface="Arial"/>
                <a:ea typeface="Arial"/>
                <a:cs typeface="Arial"/>
              </a:rPr>
              <a:t>Opiskelija: Saat opintojesi aikana työkaluja ja ohjausta hyvinvointiosaamiseen, esimerkiksi stressinhallinnan, ajanhallinnan, vuorovaikutusosaaminen, itsereflektion, ja itsensä johtamisen tueksi.  Opit huolehtimaan myös oman tiimin yhteisestä hyvinvoinnista.</a:t>
            </a:r>
            <a:endParaRPr lang="en-US"/>
          </a:p>
        </p:txBody>
      </p:sp>
    </p:spTree>
    <p:extLst>
      <p:ext uri="{BB962C8B-B14F-4D97-AF65-F5344CB8AC3E}">
        <p14:creationId xmlns:p14="http://schemas.microsoft.com/office/powerpoint/2010/main" val="15803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893595"/>
            <a:ext cx="7292441" cy="1395206"/>
          </a:xfrm>
        </p:spPr>
        <p:txBody>
          <a:bodyPr vert="horz" lIns="91440" tIns="45720" rIns="91440" bIns="45720" rtlCol="0" anchor="b">
            <a:noAutofit/>
          </a:bodyPr>
          <a:lstStyle/>
          <a:p>
            <a:r>
              <a:rPr lang="fi-FI">
                <a:solidFill>
                  <a:srgbClr val="FFFFFF"/>
                </a:solidFill>
                <a:latin typeface="Arial Rounded MT Bold"/>
                <a:cs typeface="Arial"/>
              </a:rPr>
              <a:t>Tutkimusperustaisuus, innovaatio-osaaminen ja uudistavuus</a:t>
            </a:r>
          </a:p>
        </p:txBody>
      </p:sp>
      <p:pic>
        <p:nvPicPr>
          <p:cNvPr id="5" name="Picture 4" descr="A hexagon with black and orange lines&#10;&#10;Description automatically generated">
            <a:extLst>
              <a:ext uri="{FF2B5EF4-FFF2-40B4-BE49-F238E27FC236}">
                <a16:creationId xmlns:a16="http://schemas.microsoft.com/office/drawing/2014/main" id="{1ABDC6F1-0A38-37BE-65EF-06CB26C2F7E4}"/>
              </a:ext>
            </a:extLst>
          </p:cNvPr>
          <p:cNvPicPr>
            <a:picLocks noChangeAspect="1"/>
          </p:cNvPicPr>
          <p:nvPr/>
        </p:nvPicPr>
        <p:blipFill>
          <a:blip r:embed="rId2"/>
          <a:stretch>
            <a:fillRect/>
          </a:stretch>
        </p:blipFill>
        <p:spPr>
          <a:xfrm>
            <a:off x="8955189" y="404352"/>
            <a:ext cx="2466975" cy="2362200"/>
          </a:xfrm>
          <a:prstGeom prst="rect">
            <a:avLst/>
          </a:prstGeom>
        </p:spPr>
      </p:pic>
      <p:sp>
        <p:nvSpPr>
          <p:cNvPr id="8" name="TextBox 7">
            <a:extLst>
              <a:ext uri="{FF2B5EF4-FFF2-40B4-BE49-F238E27FC236}">
                <a16:creationId xmlns:a16="http://schemas.microsoft.com/office/drawing/2014/main" id="{5B1EFF9C-5C65-4F4B-A7F8-1CECCA4A889E}"/>
              </a:ext>
            </a:extLst>
          </p:cNvPr>
          <p:cNvSpPr txBox="1"/>
          <p:nvPr/>
        </p:nvSpPr>
        <p:spPr>
          <a:xfrm>
            <a:off x="656304" y="2438400"/>
            <a:ext cx="828613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i="1">
                <a:solidFill>
                  <a:schemeClr val="bg1"/>
                </a:solidFill>
              </a:rPr>
              <a:t>Tutkimusperustaisuudella, innovaatio-osaamisella ja uudistavuudella (</a:t>
            </a:r>
            <a:r>
              <a:rPr lang="fi-FI" sz="2000" i="1" err="1">
                <a:solidFill>
                  <a:schemeClr val="bg1"/>
                </a:solidFill>
              </a:rPr>
              <a:t>transformatiivisuudella</a:t>
            </a:r>
            <a:r>
              <a:rPr lang="fi-FI" sz="2000" i="1">
                <a:solidFill>
                  <a:schemeClr val="bg1"/>
                </a:solidFill>
              </a:rPr>
              <a:t>) viitataan siihen, että työskentely ja oppiminen ongelmanratkaisun ja projektien parissa on sekä tutkimusperustaista että uutta tietoa, hyödyllisiä, konkreettisia ja käytettäviä ratkaisuja luovaa ja työelämää uudistavaa. </a:t>
            </a:r>
            <a:endParaRPr lang="fi-FI" sz="2000">
              <a:solidFill>
                <a:schemeClr val="bg1"/>
              </a:solidFill>
              <a:cs typeface="Arial"/>
            </a:endParaRPr>
          </a:p>
        </p:txBody>
      </p:sp>
      <p:sp>
        <p:nvSpPr>
          <p:cNvPr id="9" name="TextBox 8">
            <a:extLst>
              <a:ext uri="{FF2B5EF4-FFF2-40B4-BE49-F238E27FC236}">
                <a16:creationId xmlns:a16="http://schemas.microsoft.com/office/drawing/2014/main" id="{C7C01E21-BE64-B013-079C-98815EA94CC7}"/>
              </a:ext>
            </a:extLst>
          </p:cNvPr>
          <p:cNvSpPr txBox="1"/>
          <p:nvPr/>
        </p:nvSpPr>
        <p:spPr>
          <a:xfrm>
            <a:off x="651386" y="4252451"/>
            <a:ext cx="1103670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solidFill>
                <a:srgbClr val="FFFFFF"/>
              </a:solidFill>
              <a:cs typeface="Arial"/>
            </a:endParaRPr>
          </a:p>
          <a:p>
            <a:pPr marL="285750" indent="-285750">
              <a:buFont typeface="Arial,Sans-Serif"/>
              <a:buChar char="•"/>
            </a:pPr>
            <a:r>
              <a:rPr lang="fi-FI">
                <a:solidFill>
                  <a:schemeClr val="bg1"/>
                </a:solidFill>
                <a:cs typeface="Arial"/>
              </a:rPr>
              <a:t>Opettaja: Fasilitoit, valmennat ja tuet opiskelijoiden kriittisen ajattelun, uuden tiedon luomisen ja ongelmanratkaisun menetelmien oppimista. Kehität opetusmateriaalia ja opetusmenetelmiäsi tutkimusperustaisesti ja opetuksesi perustuu pedagogiseen tutkimukseen ja oman opetuksen tutkimukselliseen otteeseen. </a:t>
            </a:r>
          </a:p>
          <a:p>
            <a:pPr marL="285750" indent="-285750">
              <a:buFont typeface="Arial,Sans-Serif"/>
              <a:buChar char="•"/>
            </a:pPr>
            <a:r>
              <a:rPr lang="fi-FI">
                <a:solidFill>
                  <a:schemeClr val="bg1"/>
                </a:solidFill>
                <a:cs typeface="Arial"/>
              </a:rPr>
              <a:t>Opiskelija: Osallistut opintojesi aikana tutkimus-, kehittämis- ja innovaatioprojekteihin ja pääset soveltamaan erilaisia tutkimus- ja kehittämismenetelmiä. </a:t>
            </a:r>
            <a:endParaRPr lang="en-US">
              <a:solidFill>
                <a:schemeClr val="bg1"/>
              </a:solidFill>
              <a:cs typeface="Arial"/>
            </a:endParaRPr>
          </a:p>
          <a:p>
            <a:endParaRPr lang="en-US">
              <a:cs typeface="Arial"/>
            </a:endParaRPr>
          </a:p>
        </p:txBody>
      </p:sp>
    </p:spTree>
    <p:extLst>
      <p:ext uri="{BB962C8B-B14F-4D97-AF65-F5344CB8AC3E}">
        <p14:creationId xmlns:p14="http://schemas.microsoft.com/office/powerpoint/2010/main" val="2659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3DF1-4A07-1855-AB35-6A51C573A3E9}"/>
              </a:ext>
            </a:extLst>
          </p:cNvPr>
          <p:cNvSpPr>
            <a:spLocks noGrp="1"/>
          </p:cNvSpPr>
          <p:nvPr>
            <p:ph type="title"/>
          </p:nvPr>
        </p:nvSpPr>
        <p:spPr>
          <a:xfrm>
            <a:off x="645083" y="401982"/>
            <a:ext cx="7280151" cy="1395206"/>
          </a:xfrm>
        </p:spPr>
        <p:txBody>
          <a:bodyPr anchor="b">
            <a:normAutofit/>
          </a:bodyPr>
          <a:lstStyle/>
          <a:p>
            <a:r>
              <a:rPr lang="fi-FI">
                <a:solidFill>
                  <a:srgbClr val="FFFFFF"/>
                </a:solidFill>
                <a:latin typeface="Arial Rounded MT Bold"/>
                <a:cs typeface="Arial"/>
              </a:rPr>
              <a:t>Monialaisuus ja monialainen yhteistyö</a:t>
            </a:r>
          </a:p>
        </p:txBody>
      </p:sp>
      <p:sp>
        <p:nvSpPr>
          <p:cNvPr id="5" name="TextBox 4">
            <a:extLst>
              <a:ext uri="{FF2B5EF4-FFF2-40B4-BE49-F238E27FC236}">
                <a16:creationId xmlns:a16="http://schemas.microsoft.com/office/drawing/2014/main" id="{6937D634-5F33-CDBF-2F78-0A955EA3CF7D}"/>
              </a:ext>
            </a:extLst>
          </p:cNvPr>
          <p:cNvSpPr txBox="1"/>
          <p:nvPr/>
        </p:nvSpPr>
        <p:spPr>
          <a:xfrm>
            <a:off x="779206" y="2155723"/>
            <a:ext cx="817552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i="1">
                <a:solidFill>
                  <a:schemeClr val="bg1"/>
                </a:solidFill>
              </a:rPr>
              <a:t>Monialainen yhteistyö on eri aloja (esimerkiksi eri koulutusaloja, ammattiryhmiä, opiskelijoita, asiakkaita ja yhteistyökumppaneita) yhteen kokoavaa ja niiden rajat ylittävää toimintaa. Uudet ratkaisut voivat syntyä alojen rajamaastoissa ja heterogeeniset tiimit ovat luovempia. </a:t>
            </a:r>
          </a:p>
          <a:p>
            <a:endParaRPr lang="fi-FI" i="1">
              <a:solidFill>
                <a:schemeClr val="bg1"/>
              </a:solidFill>
              <a:cs typeface="Arial"/>
            </a:endParaRPr>
          </a:p>
          <a:p>
            <a:pPr marL="285750" indent="-285750">
              <a:buFont typeface="Arial"/>
              <a:buChar char="•"/>
            </a:pPr>
            <a:r>
              <a:rPr lang="fi-FI">
                <a:solidFill>
                  <a:schemeClr val="bg1"/>
                </a:solidFill>
                <a:ea typeface="+mn-lt"/>
                <a:cs typeface="+mn-lt"/>
              </a:rPr>
              <a:t>Opettaja: Mahdollistat monialaisuuden toteutumisen huomioiden opiskelijan opintojen vaiheen, työskentelet yhteistyössä muiden alojen opettajien ja tutkijoiden kanssa toisiltanne oppien.  </a:t>
            </a:r>
          </a:p>
          <a:p>
            <a:pPr marL="285750" indent="-285750">
              <a:buFont typeface="Arial"/>
              <a:buChar char="•"/>
            </a:pPr>
            <a:endParaRPr lang="fi-FI">
              <a:solidFill>
                <a:schemeClr val="bg1"/>
              </a:solidFill>
              <a:ea typeface="+mn-lt"/>
              <a:cs typeface="+mn-lt"/>
            </a:endParaRPr>
          </a:p>
          <a:p>
            <a:pPr marL="285750" indent="-285750">
              <a:buFont typeface="Arial"/>
              <a:buChar char="•"/>
            </a:pPr>
            <a:r>
              <a:rPr lang="fi-FI">
                <a:solidFill>
                  <a:schemeClr val="bg1"/>
                </a:solidFill>
                <a:ea typeface="+mn-lt"/>
                <a:cs typeface="+mn-lt"/>
              </a:rPr>
              <a:t>Opiskelija: Opintojesi edetessä tulet opiskelemaan ja työskentelemään yhteistyössä myös muiden kuin oman koulutusalasi opiskelijoiden ja asiantuntijoiden kanssa, yhdessä toisiltanne oppien. Tiimin jäsenenä tuot oman alasi asiantuntijuuden moniammatilliseen yhteistyöhön työelämästä nousevien haasteiden ratkaisemiseksi. </a:t>
            </a:r>
            <a:endParaRPr lang="fi-FI">
              <a:solidFill>
                <a:schemeClr val="bg1"/>
              </a:solidFill>
              <a:cs typeface="Arial"/>
            </a:endParaRPr>
          </a:p>
        </p:txBody>
      </p:sp>
      <p:pic>
        <p:nvPicPr>
          <p:cNvPr id="8" name="Content Placeholder 7" descr="A hexagon with white and black lines&#10;&#10;Description automatically generated">
            <a:extLst>
              <a:ext uri="{FF2B5EF4-FFF2-40B4-BE49-F238E27FC236}">
                <a16:creationId xmlns:a16="http://schemas.microsoft.com/office/drawing/2014/main" id="{B8B87088-7019-F6FC-1AD8-EFB1E4AC9656}"/>
              </a:ext>
            </a:extLst>
          </p:cNvPr>
          <p:cNvPicPr>
            <a:picLocks noGrp="1" noChangeAspect="1"/>
          </p:cNvPicPr>
          <p:nvPr>
            <p:ph idx="13"/>
          </p:nvPr>
        </p:nvPicPr>
        <p:blipFill>
          <a:blip r:embed="rId2"/>
          <a:stretch>
            <a:fillRect/>
          </a:stretch>
        </p:blipFill>
        <p:spPr>
          <a:xfrm>
            <a:off x="9189268" y="553461"/>
            <a:ext cx="2152650" cy="2143125"/>
          </a:xfrm>
        </p:spPr>
      </p:pic>
    </p:spTree>
    <p:extLst>
      <p:ext uri="{BB962C8B-B14F-4D97-AF65-F5344CB8AC3E}">
        <p14:creationId xmlns:p14="http://schemas.microsoft.com/office/powerpoint/2010/main" val="83043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30EB-448F-4227-DDE9-1AA2BCF5A922}"/>
              </a:ext>
            </a:extLst>
          </p:cNvPr>
          <p:cNvSpPr>
            <a:spLocks noGrp="1"/>
          </p:cNvSpPr>
          <p:nvPr>
            <p:ph type="ctrTitle"/>
          </p:nvPr>
        </p:nvSpPr>
        <p:spPr>
          <a:xfrm>
            <a:off x="441964" y="3917482"/>
            <a:ext cx="6329702" cy="2387600"/>
          </a:xfrm>
        </p:spPr>
        <p:txBody>
          <a:bodyPr>
            <a:normAutofit fontScale="90000"/>
          </a:bodyPr>
          <a:lstStyle/>
          <a:p>
            <a:br>
              <a:rPr lang="fi-FI" dirty="0"/>
            </a:br>
            <a:r>
              <a:rPr lang="fi-FI" dirty="0"/>
              <a:t>K</a:t>
            </a:r>
            <a:r>
              <a:rPr lang="fi-FI" dirty="0">
                <a:cs typeface="Arial"/>
              </a:rPr>
              <a:t>oulutukset</a:t>
            </a:r>
            <a:r>
              <a:rPr lang="fi-FI" sz="4800" dirty="0">
                <a:ea typeface="+mn-lt"/>
                <a:cs typeface="+mn-lt"/>
              </a:rPr>
              <a:t> tekevät suunnitelman DBE toteuttamisesta vuositasolla</a:t>
            </a:r>
            <a:br>
              <a:rPr lang="fi-FI" sz="4800" dirty="0">
                <a:ea typeface="+mn-lt"/>
                <a:cs typeface="+mn-lt"/>
              </a:rPr>
            </a:br>
            <a:br>
              <a:rPr lang="fi-FI" sz="4800" dirty="0">
                <a:ea typeface="+mn-lt"/>
                <a:cs typeface="+mn-lt"/>
              </a:rPr>
            </a:br>
            <a:br>
              <a:rPr lang="fi-FI" sz="4800" dirty="0">
                <a:ea typeface="+mn-lt"/>
                <a:cs typeface="+mn-lt"/>
              </a:rPr>
            </a:br>
            <a:endParaRPr lang="fi-FI"/>
          </a:p>
        </p:txBody>
      </p:sp>
      <p:pic>
        <p:nvPicPr>
          <p:cNvPr id="6" name="Picture Placeholder 5" descr="City lights focused in magnifying glass">
            <a:extLst>
              <a:ext uri="{FF2B5EF4-FFF2-40B4-BE49-F238E27FC236}">
                <a16:creationId xmlns:a16="http://schemas.microsoft.com/office/drawing/2014/main" id="{89AAC5C9-BDC8-281B-BE0E-EB61CEF35B4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378" r="20378"/>
          <a:stretch>
            <a:fillRect/>
          </a:stretch>
        </p:blipFill>
        <p:spPr>
          <a:xfrm>
            <a:off x="6955970" y="0"/>
            <a:ext cx="5236029" cy="6858000"/>
          </a:xfrm>
        </p:spPr>
      </p:pic>
    </p:spTree>
    <p:extLst>
      <p:ext uri="{BB962C8B-B14F-4D97-AF65-F5344CB8AC3E}">
        <p14:creationId xmlns:p14="http://schemas.microsoft.com/office/powerpoint/2010/main" val="101124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Friends going up spiral stairs">
            <a:extLst>
              <a:ext uri="{FF2B5EF4-FFF2-40B4-BE49-F238E27FC236}">
                <a16:creationId xmlns:a16="http://schemas.microsoft.com/office/drawing/2014/main" id="{69CB5170-C354-725F-C58C-4F9E25CEE51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370" r="20370"/>
          <a:stretch>
            <a:fillRect/>
          </a:stretch>
        </p:blipFill>
        <p:spPr/>
      </p:pic>
      <p:sp>
        <p:nvSpPr>
          <p:cNvPr id="4" name="Title 3">
            <a:extLst>
              <a:ext uri="{FF2B5EF4-FFF2-40B4-BE49-F238E27FC236}">
                <a16:creationId xmlns:a16="http://schemas.microsoft.com/office/drawing/2014/main" id="{B31B59D4-3E68-87FE-7B3B-8F45647FD6EB}"/>
              </a:ext>
            </a:extLst>
          </p:cNvPr>
          <p:cNvSpPr>
            <a:spLocks noGrp="1"/>
          </p:cNvSpPr>
          <p:nvPr>
            <p:ph type="title"/>
          </p:nvPr>
        </p:nvSpPr>
        <p:spPr>
          <a:xfrm>
            <a:off x="572312" y="1337472"/>
            <a:ext cx="4674602" cy="1813932"/>
          </a:xfrm>
        </p:spPr>
        <p:txBody>
          <a:bodyPr>
            <a:normAutofit/>
          </a:bodyPr>
          <a:lstStyle/>
          <a:p>
            <a:r>
              <a:rPr lang="fi-FI" dirty="0"/>
              <a:t>Monialainen toteuttaminen </a:t>
            </a:r>
          </a:p>
        </p:txBody>
      </p:sp>
    </p:spTree>
    <p:extLst>
      <p:ext uri="{BB962C8B-B14F-4D97-AF65-F5344CB8AC3E}">
        <p14:creationId xmlns:p14="http://schemas.microsoft.com/office/powerpoint/2010/main" val="197588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DD0BD-0943-8B9E-CFF6-E8570B5F528D}"/>
              </a:ext>
            </a:extLst>
          </p:cNvPr>
          <p:cNvSpPr>
            <a:spLocks noGrp="1"/>
          </p:cNvSpPr>
          <p:nvPr>
            <p:ph type="title"/>
          </p:nvPr>
        </p:nvSpPr>
        <p:spPr>
          <a:xfrm>
            <a:off x="700054" y="1051580"/>
            <a:ext cx="10260000" cy="1325563"/>
          </a:xfrm>
        </p:spPr>
        <p:txBody>
          <a:bodyPr>
            <a:normAutofit fontScale="90000"/>
          </a:bodyPr>
          <a:lstStyle/>
          <a:p>
            <a:r>
              <a:rPr lang="fi-FI" dirty="0"/>
              <a:t>Haasteena monialaisen DBE-toiminnan edellytykset – </a:t>
            </a:r>
            <a:r>
              <a:rPr lang="fi-FI"/>
              <a:t>Ratkaiskaa ne yhteistoteutusten koulutusten  </a:t>
            </a:r>
            <a:r>
              <a:rPr lang="fi-FI" dirty="0"/>
              <a:t>yhteissuunnittelulla </a:t>
            </a:r>
          </a:p>
        </p:txBody>
      </p:sp>
      <p:pic>
        <p:nvPicPr>
          <p:cNvPr id="24" name="Picture Placeholder 23" descr="Cheers outline">
            <a:extLst>
              <a:ext uri="{FF2B5EF4-FFF2-40B4-BE49-F238E27FC236}">
                <a16:creationId xmlns:a16="http://schemas.microsoft.com/office/drawing/2014/main" id="{CD0A4F77-768F-67A8-05D9-88202E177060}"/>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a:fillRect/>
          </a:stretch>
        </p:blipFill>
        <p:spPr/>
      </p:pic>
      <p:sp>
        <p:nvSpPr>
          <p:cNvPr id="12" name="Text Placeholder 11">
            <a:extLst>
              <a:ext uri="{FF2B5EF4-FFF2-40B4-BE49-F238E27FC236}">
                <a16:creationId xmlns:a16="http://schemas.microsoft.com/office/drawing/2014/main" id="{25C0FAAE-9136-A9D2-8E90-23FF7EE49231}"/>
              </a:ext>
            </a:extLst>
          </p:cNvPr>
          <p:cNvSpPr>
            <a:spLocks noGrp="1"/>
          </p:cNvSpPr>
          <p:nvPr>
            <p:ph type="body" sz="quarter" idx="17"/>
          </p:nvPr>
        </p:nvSpPr>
        <p:spPr>
          <a:xfrm>
            <a:off x="1840733" y="2889490"/>
            <a:ext cx="2179736" cy="654062"/>
          </a:xfrm>
        </p:spPr>
        <p:txBody>
          <a:bodyPr/>
          <a:lstStyle/>
          <a:p>
            <a:r>
              <a:rPr lang="fi-FI"/>
              <a:t>Sama tavoite</a:t>
            </a:r>
          </a:p>
        </p:txBody>
      </p:sp>
      <p:pic>
        <p:nvPicPr>
          <p:cNvPr id="26" name="Picture Placeholder 25" descr="Continuous Improvement with solid fill">
            <a:extLst>
              <a:ext uri="{FF2B5EF4-FFF2-40B4-BE49-F238E27FC236}">
                <a16:creationId xmlns:a16="http://schemas.microsoft.com/office/drawing/2014/main" id="{B2A53552-95E4-D28E-B44F-E7274A216C5E}"/>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a:fillRect/>
          </a:stretch>
        </p:blipFill>
        <p:spPr/>
      </p:pic>
      <p:sp>
        <p:nvSpPr>
          <p:cNvPr id="14" name="Text Placeholder 13">
            <a:extLst>
              <a:ext uri="{FF2B5EF4-FFF2-40B4-BE49-F238E27FC236}">
                <a16:creationId xmlns:a16="http://schemas.microsoft.com/office/drawing/2014/main" id="{E8B5A282-9F47-A69E-FA5B-EB12672B1A8B}"/>
              </a:ext>
            </a:extLst>
          </p:cNvPr>
          <p:cNvSpPr>
            <a:spLocks noGrp="1"/>
          </p:cNvSpPr>
          <p:nvPr>
            <p:ph type="body" sz="quarter" idx="19"/>
          </p:nvPr>
        </p:nvSpPr>
        <p:spPr>
          <a:xfrm>
            <a:off x="5834702" y="2889490"/>
            <a:ext cx="2179736" cy="654062"/>
          </a:xfrm>
        </p:spPr>
        <p:txBody>
          <a:bodyPr/>
          <a:lstStyle/>
          <a:p>
            <a:r>
              <a:rPr lang="fi-FI"/>
              <a:t>Yhteinen prosessi</a:t>
            </a:r>
          </a:p>
        </p:txBody>
      </p:sp>
      <p:pic>
        <p:nvPicPr>
          <p:cNvPr id="28" name="Picture Placeholder 27" descr="Alarm Ringing with solid fill">
            <a:extLst>
              <a:ext uri="{FF2B5EF4-FFF2-40B4-BE49-F238E27FC236}">
                <a16:creationId xmlns:a16="http://schemas.microsoft.com/office/drawing/2014/main" id="{DA85BFF1-2049-BFFB-BF80-BD953F48B8F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a:fillRect/>
          </a:stretch>
        </p:blipFill>
        <p:spPr/>
      </p:pic>
      <p:sp>
        <p:nvSpPr>
          <p:cNvPr id="16" name="Text Placeholder 15">
            <a:extLst>
              <a:ext uri="{FF2B5EF4-FFF2-40B4-BE49-F238E27FC236}">
                <a16:creationId xmlns:a16="http://schemas.microsoft.com/office/drawing/2014/main" id="{F594F905-51A7-2340-B3A0-D31E2D87C6B9}"/>
              </a:ext>
            </a:extLst>
          </p:cNvPr>
          <p:cNvSpPr>
            <a:spLocks noGrp="1"/>
          </p:cNvSpPr>
          <p:nvPr>
            <p:ph type="body" sz="quarter" idx="21"/>
          </p:nvPr>
        </p:nvSpPr>
        <p:spPr>
          <a:xfrm>
            <a:off x="9515329" y="2748910"/>
            <a:ext cx="2179736" cy="654062"/>
          </a:xfrm>
        </p:spPr>
        <p:txBody>
          <a:bodyPr/>
          <a:lstStyle/>
          <a:p>
            <a:r>
              <a:rPr lang="fi-FI"/>
              <a:t>Sama ajoitus</a:t>
            </a:r>
          </a:p>
        </p:txBody>
      </p:sp>
      <p:pic>
        <p:nvPicPr>
          <p:cNvPr id="30" name="Picture Placeholder 29" descr="Agriculture with solid fill">
            <a:extLst>
              <a:ext uri="{FF2B5EF4-FFF2-40B4-BE49-F238E27FC236}">
                <a16:creationId xmlns:a16="http://schemas.microsoft.com/office/drawing/2014/main" id="{41EF6FF0-7672-EDA6-EC07-8E7A347469CE}"/>
              </a:ext>
            </a:extLst>
          </p:cNvPr>
          <p:cNvPicPr>
            <a:picLocks noGrp="1" noChangeAspect="1"/>
          </p:cNvPicPr>
          <p:nvPr>
            <p:ph type="pic" sz="quarter" idx="13"/>
          </p:nvPr>
        </p:nvPicPr>
        <p:blipFill>
          <a:blip r:embed="rId8">
            <a:extLst>
              <a:ext uri="{96DAC541-7B7A-43D3-8B79-37D633B846F1}">
                <asvg:svgBlip xmlns:asvg="http://schemas.microsoft.com/office/drawing/2016/SVG/main" r:embed="rId9"/>
              </a:ext>
            </a:extLst>
          </a:blip>
          <a:srcRect/>
          <a:stretch>
            <a:fillRect/>
          </a:stretch>
        </p:blipFill>
        <p:spPr/>
      </p:pic>
      <p:sp>
        <p:nvSpPr>
          <p:cNvPr id="18" name="Text Placeholder 17">
            <a:extLst>
              <a:ext uri="{FF2B5EF4-FFF2-40B4-BE49-F238E27FC236}">
                <a16:creationId xmlns:a16="http://schemas.microsoft.com/office/drawing/2014/main" id="{6CC5637C-0AB6-EAD9-8A8F-9CFDC5AB649B}"/>
              </a:ext>
            </a:extLst>
          </p:cNvPr>
          <p:cNvSpPr>
            <a:spLocks noGrp="1"/>
          </p:cNvSpPr>
          <p:nvPr>
            <p:ph type="body" sz="quarter" idx="23"/>
          </p:nvPr>
        </p:nvSpPr>
        <p:spPr>
          <a:xfrm>
            <a:off x="1840733" y="5266900"/>
            <a:ext cx="2179736" cy="654062"/>
          </a:xfrm>
        </p:spPr>
        <p:txBody>
          <a:bodyPr/>
          <a:lstStyle/>
          <a:p>
            <a:r>
              <a:rPr lang="fi-FI"/>
              <a:t>Kaikkia motivoiva haaste</a:t>
            </a:r>
          </a:p>
        </p:txBody>
      </p:sp>
      <p:pic>
        <p:nvPicPr>
          <p:cNvPr id="32" name="Picture Placeholder 31" descr="Abacus with solid fill">
            <a:extLst>
              <a:ext uri="{FF2B5EF4-FFF2-40B4-BE49-F238E27FC236}">
                <a16:creationId xmlns:a16="http://schemas.microsoft.com/office/drawing/2014/main" id="{7CAEB62E-FC8D-E766-FA39-75149D416350}"/>
              </a:ext>
            </a:extLst>
          </p:cNvPr>
          <p:cNvPicPr>
            <a:picLocks noGrp="1" noChangeAspect="1"/>
          </p:cNvPicPr>
          <p:nvPr>
            <p:ph type="pic" sz="quarter" idx="14"/>
          </p:nvPr>
        </p:nvPicPr>
        <p:blipFill>
          <a:blip r:embed="rId10">
            <a:extLst>
              <a:ext uri="{96DAC541-7B7A-43D3-8B79-37D633B846F1}">
                <asvg:svgBlip xmlns:asvg="http://schemas.microsoft.com/office/drawing/2016/SVG/main" r:embed="rId11"/>
              </a:ext>
            </a:extLst>
          </a:blip>
          <a:srcRect/>
          <a:stretch>
            <a:fillRect/>
          </a:stretch>
        </p:blipFill>
        <p:spPr/>
      </p:pic>
      <p:sp>
        <p:nvSpPr>
          <p:cNvPr id="20" name="Text Placeholder 19">
            <a:extLst>
              <a:ext uri="{FF2B5EF4-FFF2-40B4-BE49-F238E27FC236}">
                <a16:creationId xmlns:a16="http://schemas.microsoft.com/office/drawing/2014/main" id="{018193A6-86E4-C969-BFA6-231BA23A4238}"/>
              </a:ext>
            </a:extLst>
          </p:cNvPr>
          <p:cNvSpPr>
            <a:spLocks noGrp="1"/>
          </p:cNvSpPr>
          <p:nvPr>
            <p:ph type="body" sz="quarter" idx="25"/>
          </p:nvPr>
        </p:nvSpPr>
        <p:spPr>
          <a:xfrm>
            <a:off x="5520242" y="5380292"/>
            <a:ext cx="2798171" cy="620932"/>
          </a:xfrm>
        </p:spPr>
        <p:txBody>
          <a:bodyPr/>
          <a:lstStyle/>
          <a:p>
            <a:r>
              <a:rPr lang="fi-FI"/>
              <a:t>Yhteiset arviointikriteerit (Geneeriset)</a:t>
            </a:r>
          </a:p>
        </p:txBody>
      </p:sp>
      <p:pic>
        <p:nvPicPr>
          <p:cNvPr id="34" name="Picture Placeholder 33" descr="Business Growth with solid fill">
            <a:extLst>
              <a:ext uri="{FF2B5EF4-FFF2-40B4-BE49-F238E27FC236}">
                <a16:creationId xmlns:a16="http://schemas.microsoft.com/office/drawing/2014/main" id="{88DEB168-2436-DDFC-29AE-95EE525C07F2}"/>
              </a:ext>
            </a:extLst>
          </p:cNvPr>
          <p:cNvPicPr>
            <a:picLocks noGrp="1" noChangeAspect="1"/>
          </p:cNvPicPr>
          <p:nvPr>
            <p:ph type="pic" sz="quarter" idx="15"/>
          </p:nvPr>
        </p:nvPicPr>
        <p:blipFill>
          <a:blip r:embed="rId12">
            <a:extLst>
              <a:ext uri="{96DAC541-7B7A-43D3-8B79-37D633B846F1}">
                <asvg:svgBlip xmlns:asvg="http://schemas.microsoft.com/office/drawing/2016/SVG/main" r:embed="rId13"/>
              </a:ext>
            </a:extLst>
          </a:blip>
          <a:srcRect/>
          <a:stretch>
            <a:fillRect/>
          </a:stretch>
        </p:blipFill>
        <p:spPr/>
      </p:pic>
      <p:sp>
        <p:nvSpPr>
          <p:cNvPr id="22" name="Text Placeholder 21">
            <a:extLst>
              <a:ext uri="{FF2B5EF4-FFF2-40B4-BE49-F238E27FC236}">
                <a16:creationId xmlns:a16="http://schemas.microsoft.com/office/drawing/2014/main" id="{0E3CC58A-7255-E5F2-4D96-AD66A9F63890}"/>
              </a:ext>
            </a:extLst>
          </p:cNvPr>
          <p:cNvSpPr>
            <a:spLocks noGrp="1"/>
          </p:cNvSpPr>
          <p:nvPr>
            <p:ph type="body" sz="quarter" idx="27"/>
          </p:nvPr>
        </p:nvSpPr>
        <p:spPr>
          <a:xfrm>
            <a:off x="9627230" y="5351141"/>
            <a:ext cx="2179736" cy="654062"/>
          </a:xfrm>
        </p:spPr>
        <p:txBody>
          <a:bodyPr/>
          <a:lstStyle/>
          <a:p>
            <a:r>
              <a:rPr lang="fi-FI"/>
              <a:t>Opettajien saumaton yhteistyö</a:t>
            </a:r>
          </a:p>
        </p:txBody>
      </p:sp>
    </p:spTree>
    <p:extLst>
      <p:ext uri="{BB962C8B-B14F-4D97-AF65-F5344CB8AC3E}">
        <p14:creationId xmlns:p14="http://schemas.microsoft.com/office/powerpoint/2010/main" val="296927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704F-2295-8B4F-2DCD-B284F13CB7CE}"/>
              </a:ext>
            </a:extLst>
          </p:cNvPr>
          <p:cNvSpPr>
            <a:spLocks noGrp="1"/>
          </p:cNvSpPr>
          <p:nvPr>
            <p:ph type="title"/>
          </p:nvPr>
        </p:nvSpPr>
        <p:spPr>
          <a:xfrm>
            <a:off x="1381828" y="2418506"/>
            <a:ext cx="10260000" cy="1217707"/>
          </a:xfrm>
        </p:spPr>
        <p:txBody>
          <a:bodyPr/>
          <a:lstStyle/>
          <a:p>
            <a:r>
              <a:rPr lang="en-US" dirty="0" err="1"/>
              <a:t>Tutkimuksen</a:t>
            </a:r>
            <a:r>
              <a:rPr lang="en-US" dirty="0"/>
              <a:t> ja </a:t>
            </a:r>
            <a:r>
              <a:rPr lang="en-US" dirty="0" err="1"/>
              <a:t>opettajien</a:t>
            </a:r>
            <a:r>
              <a:rPr lang="en-US" dirty="0"/>
              <a:t> </a:t>
            </a:r>
            <a:r>
              <a:rPr lang="en-US" dirty="0" err="1"/>
              <a:t>koulutuksen</a:t>
            </a:r>
            <a:r>
              <a:rPr lang="en-US" dirty="0"/>
              <a:t> status</a:t>
            </a:r>
          </a:p>
        </p:txBody>
      </p:sp>
    </p:spTree>
    <p:extLst>
      <p:ext uri="{BB962C8B-B14F-4D97-AF65-F5344CB8AC3E}">
        <p14:creationId xmlns:p14="http://schemas.microsoft.com/office/powerpoint/2010/main" val="2638832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EE71-2635-EAEC-81C3-7AEAF6AEAAC5}"/>
              </a:ext>
            </a:extLst>
          </p:cNvPr>
          <p:cNvSpPr>
            <a:spLocks noGrp="1"/>
          </p:cNvSpPr>
          <p:nvPr>
            <p:ph type="title"/>
          </p:nvPr>
        </p:nvSpPr>
        <p:spPr/>
        <p:txBody>
          <a:bodyPr/>
          <a:lstStyle/>
          <a:p>
            <a:r>
              <a:rPr lang="fi-FI"/>
              <a:t>Koulutukset ja sparraukset: Status</a:t>
            </a:r>
          </a:p>
        </p:txBody>
      </p:sp>
      <p:sp>
        <p:nvSpPr>
          <p:cNvPr id="3" name="Content Placeholder 2">
            <a:extLst>
              <a:ext uri="{FF2B5EF4-FFF2-40B4-BE49-F238E27FC236}">
                <a16:creationId xmlns:a16="http://schemas.microsoft.com/office/drawing/2014/main" id="{55363400-DE47-1A11-C706-B5458314F143}"/>
              </a:ext>
            </a:extLst>
          </p:cNvPr>
          <p:cNvSpPr>
            <a:spLocks noGrp="1"/>
          </p:cNvSpPr>
          <p:nvPr>
            <p:ph idx="1"/>
          </p:nvPr>
        </p:nvSpPr>
        <p:spPr/>
        <p:txBody>
          <a:bodyPr vert="horz" lIns="91440" tIns="45720" rIns="91440" bIns="45720" rtlCol="0" anchor="t">
            <a:normAutofit lnSpcReduction="10000"/>
          </a:bodyPr>
          <a:lstStyle/>
          <a:p>
            <a:r>
              <a:rPr lang="fi-FI" dirty="0"/>
              <a:t>Yli 230 on saanut perusvalmennusta</a:t>
            </a:r>
          </a:p>
          <a:p>
            <a:r>
              <a:rPr lang="fi-FI" dirty="0"/>
              <a:t>Sparraamme koulutusten kehityspäivissä (esim. 12.11 LMT 150 henkilökunnan jäsentä)</a:t>
            </a:r>
            <a:endParaRPr lang="fi-FI" dirty="0">
              <a:cs typeface="Arial"/>
            </a:endParaRPr>
          </a:p>
          <a:p>
            <a:r>
              <a:rPr lang="fi-FI"/>
              <a:t>Avoimesti tarjolla koulutuksia Intrassa</a:t>
            </a:r>
            <a:endParaRPr lang="fi-FI">
              <a:cs typeface="Arial"/>
            </a:endParaRPr>
          </a:p>
          <a:p>
            <a:r>
              <a:rPr lang="fi-FI"/>
              <a:t>Opettajien Moodle valmis ja kehittyy edelleen </a:t>
            </a:r>
            <a:endParaRPr lang="fi-FI" dirty="0">
              <a:cs typeface="Arial"/>
            </a:endParaRPr>
          </a:p>
          <a:p>
            <a:r>
              <a:rPr lang="fi-FI" dirty="0">
                <a:cs typeface="Arial"/>
              </a:rPr>
              <a:t>DBE-sopimuspohja lähes valmis</a:t>
            </a:r>
            <a:endParaRPr lang="fi-FI" dirty="0"/>
          </a:p>
          <a:p>
            <a:r>
              <a:rPr lang="fi-FI" dirty="0"/>
              <a:t>Opettajien </a:t>
            </a:r>
            <a:r>
              <a:rPr lang="fi-FI" dirty="0" err="1"/>
              <a:t>InnoKortit</a:t>
            </a:r>
            <a:r>
              <a:rPr lang="fi-FI" dirty="0"/>
              <a:t> ja opas valmis, jaettu ja kirjastossa.</a:t>
            </a:r>
            <a:endParaRPr lang="fi-FI" dirty="0">
              <a:cs typeface="Arial"/>
            </a:endParaRPr>
          </a:p>
          <a:p>
            <a:r>
              <a:rPr lang="fi-FI" dirty="0"/>
              <a:t>Opettajien ja opiskelijoiden Työkalupakki teossa ja se tulee Moodleen.</a:t>
            </a:r>
            <a:endParaRPr lang="fi-FI" dirty="0">
              <a:cs typeface="Arial"/>
            </a:endParaRPr>
          </a:p>
          <a:p>
            <a:endParaRPr lang="fi-FI"/>
          </a:p>
        </p:txBody>
      </p:sp>
    </p:spTree>
    <p:extLst>
      <p:ext uri="{BB962C8B-B14F-4D97-AF65-F5344CB8AC3E}">
        <p14:creationId xmlns:p14="http://schemas.microsoft.com/office/powerpoint/2010/main" val="2747783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CC4B-F98D-77A0-64C1-6A1F3EFD7150}"/>
              </a:ext>
            </a:extLst>
          </p:cNvPr>
          <p:cNvSpPr>
            <a:spLocks noGrp="1"/>
          </p:cNvSpPr>
          <p:nvPr>
            <p:ph type="title"/>
          </p:nvPr>
        </p:nvSpPr>
        <p:spPr/>
        <p:txBody>
          <a:bodyPr/>
          <a:lstStyle/>
          <a:p>
            <a:r>
              <a:rPr lang="fi-FI"/>
              <a:t>Tutkimuksen status</a:t>
            </a:r>
          </a:p>
        </p:txBody>
      </p:sp>
      <p:sp>
        <p:nvSpPr>
          <p:cNvPr id="3" name="Content Placeholder 2">
            <a:extLst>
              <a:ext uri="{FF2B5EF4-FFF2-40B4-BE49-F238E27FC236}">
                <a16:creationId xmlns:a16="http://schemas.microsoft.com/office/drawing/2014/main" id="{A0B467E5-BA61-90C9-C040-90F3B051ADDA}"/>
              </a:ext>
            </a:extLst>
          </p:cNvPr>
          <p:cNvSpPr>
            <a:spLocks noGrp="1"/>
          </p:cNvSpPr>
          <p:nvPr>
            <p:ph idx="1"/>
          </p:nvPr>
        </p:nvSpPr>
        <p:spPr/>
        <p:txBody>
          <a:bodyPr vert="horz" lIns="91440" tIns="45720" rIns="91440" bIns="45720" rtlCol="0" anchor="t">
            <a:normAutofit/>
          </a:bodyPr>
          <a:lstStyle/>
          <a:p>
            <a:r>
              <a:rPr lang="fi-FI" dirty="0"/>
              <a:t>Kerätyt aineistot: Opettajien työpajat, opettajien haastattelut, opiskelijakysely (jatkuva), pedagogisen johtamisen </a:t>
            </a:r>
            <a:r>
              <a:rPr lang="fi-FI" dirty="0" err="1"/>
              <a:t>mapping</a:t>
            </a:r>
            <a:r>
              <a:rPr lang="fi-FI" dirty="0"/>
              <a:t> ja opettajien kuuleminen, 8 ulottuvuuden kirjallisuus, nykyiset </a:t>
            </a:r>
            <a:r>
              <a:rPr lang="fi-FI" dirty="0" err="1"/>
              <a:t>OPS:it</a:t>
            </a:r>
            <a:endParaRPr lang="fi-FI" dirty="0"/>
          </a:p>
          <a:p>
            <a:r>
              <a:rPr lang="fi-FI" dirty="0"/>
              <a:t>Analysoidut aineistot: Kirjallisuuskatsaus, opettajien työpajat ja haastattelut, opiskelijoiden avovastaukset, pedagogisen johtamisen </a:t>
            </a:r>
            <a:r>
              <a:rPr lang="fi-FI" dirty="0" err="1"/>
              <a:t>mapping</a:t>
            </a:r>
            <a:r>
              <a:rPr lang="fi-FI" dirty="0"/>
              <a:t>, 8 ulottuvuuden kirjallisuus, nykyiset </a:t>
            </a:r>
            <a:r>
              <a:rPr lang="fi-FI" dirty="0" err="1"/>
              <a:t>OPS:it</a:t>
            </a:r>
            <a:endParaRPr lang="fi-FI" dirty="0"/>
          </a:p>
          <a:p>
            <a:r>
              <a:rPr lang="fi-FI" dirty="0"/>
              <a:t>Käynnissä: Yrityshaastattelut alkavat lokakuussa 2024, opiskelijakysely, opiskelijan päiväkirja, artikkelien kirjoitus</a:t>
            </a:r>
            <a:endParaRPr lang="fi-FI" dirty="0">
              <a:cs typeface="Arial"/>
            </a:endParaRPr>
          </a:p>
          <a:p>
            <a:pPr marL="0" indent="0">
              <a:buNone/>
            </a:pPr>
            <a:endParaRPr lang="fi-FI"/>
          </a:p>
          <a:p>
            <a:endParaRPr lang="fi-FI"/>
          </a:p>
        </p:txBody>
      </p:sp>
    </p:spTree>
    <p:extLst>
      <p:ext uri="{BB962C8B-B14F-4D97-AF65-F5344CB8AC3E}">
        <p14:creationId xmlns:p14="http://schemas.microsoft.com/office/powerpoint/2010/main" val="51651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BD950F-06D4-CEF3-0ED2-8F7A3F944B8D}"/>
              </a:ext>
            </a:extLst>
          </p:cNvPr>
          <p:cNvSpPr>
            <a:spLocks noGrp="1"/>
          </p:cNvSpPr>
          <p:nvPr>
            <p:ph type="ctrTitle"/>
          </p:nvPr>
        </p:nvSpPr>
        <p:spPr>
          <a:xfrm>
            <a:off x="434923" y="-152767"/>
            <a:ext cx="7909048" cy="2378420"/>
          </a:xfrm>
        </p:spPr>
        <p:txBody>
          <a:bodyPr>
            <a:normAutofit/>
          </a:bodyPr>
          <a:lstStyle/>
          <a:p>
            <a:r>
              <a:rPr lang="fi-FI" sz="3200" dirty="0"/>
              <a:t>Mihin </a:t>
            </a:r>
            <a:r>
              <a:rPr lang="fi-FI" sz="3200" dirty="0" err="1"/>
              <a:t>kumuloitusmisen</a:t>
            </a:r>
            <a:r>
              <a:rPr lang="fi-FI" sz="3200" dirty="0"/>
              <a:t> minimivaade ja osaamistavoitteet perustuvat?</a:t>
            </a:r>
          </a:p>
        </p:txBody>
      </p:sp>
      <p:sp>
        <p:nvSpPr>
          <p:cNvPr id="3" name="Sisällön paikkamerkki 2">
            <a:extLst>
              <a:ext uri="{FF2B5EF4-FFF2-40B4-BE49-F238E27FC236}">
                <a16:creationId xmlns:a16="http://schemas.microsoft.com/office/drawing/2014/main" id="{49816DE7-287E-CC06-CCE3-3F5E5FA5F8EA}"/>
              </a:ext>
            </a:extLst>
          </p:cNvPr>
          <p:cNvSpPr>
            <a:spLocks noGrp="1"/>
          </p:cNvSpPr>
          <p:nvPr>
            <p:ph type="subTitle" idx="1"/>
          </p:nvPr>
        </p:nvSpPr>
        <p:spPr>
          <a:xfrm>
            <a:off x="369103" y="2301155"/>
            <a:ext cx="7485138" cy="4508884"/>
          </a:xfrm>
        </p:spPr>
        <p:txBody>
          <a:bodyPr vert="horz" lIns="91440" tIns="45720" rIns="91440" bIns="45720" rtlCol="0" anchor="t">
            <a:normAutofit fontScale="77500" lnSpcReduction="20000"/>
          </a:bodyPr>
          <a:lstStyle/>
          <a:p>
            <a:r>
              <a:rPr lang="fi-FI" dirty="0"/>
              <a:t>Osaamistavoitteet:</a:t>
            </a:r>
            <a:endParaRPr lang="fi-FI" dirty="0">
              <a:cs typeface="Arial"/>
            </a:endParaRPr>
          </a:p>
          <a:p>
            <a:pPr marL="342900" indent="-342900">
              <a:buFont typeface="Arial"/>
              <a:buChar char="•"/>
            </a:pPr>
            <a:r>
              <a:rPr lang="fi-FI" dirty="0" err="1"/>
              <a:t>HAMKin</a:t>
            </a:r>
            <a:r>
              <a:rPr lang="fi-FI" dirty="0"/>
              <a:t> 8 DBE ulottuvuutta (Muutaman vuoden yhteiskehittämisen tulos DBE kehitystiimissä)</a:t>
            </a:r>
            <a:endParaRPr lang="fi-FI" dirty="0">
              <a:cs typeface="Arial"/>
            </a:endParaRPr>
          </a:p>
          <a:p>
            <a:pPr marL="342900" indent="-342900">
              <a:buFont typeface="Arial"/>
              <a:buChar char="•"/>
            </a:pPr>
            <a:r>
              <a:rPr lang="fi-FI" dirty="0">
                <a:cs typeface="Arial"/>
              </a:rPr>
              <a:t>Kirjallisuuskatsaus ja </a:t>
            </a:r>
            <a:r>
              <a:rPr lang="fi-FI" dirty="0" err="1">
                <a:cs typeface="Arial"/>
              </a:rPr>
              <a:t>ja</a:t>
            </a:r>
            <a:r>
              <a:rPr lang="fi-FI" dirty="0">
                <a:cs typeface="Arial"/>
              </a:rPr>
              <a:t> asiantuntijatyöpaja 8 ulottuvuudesta (yhteiskirjoittamisen tulos)</a:t>
            </a:r>
          </a:p>
          <a:p>
            <a:pPr marL="342900" indent="-342900">
              <a:buFont typeface="Arial"/>
              <a:buChar char="•"/>
            </a:pPr>
            <a:r>
              <a:rPr lang="fi-FI" dirty="0" err="1">
                <a:cs typeface="Arial"/>
              </a:rPr>
              <a:t>Benchmarking</a:t>
            </a:r>
            <a:r>
              <a:rPr lang="fi-FI" dirty="0">
                <a:cs typeface="Arial"/>
              </a:rPr>
              <a:t> (NHL Stenden, useat suomalaiset </a:t>
            </a:r>
            <a:r>
              <a:rPr lang="fi-FI" dirty="0" err="1">
                <a:cs typeface="Arial"/>
              </a:rPr>
              <a:t>AMK:t</a:t>
            </a:r>
            <a:r>
              <a:rPr lang="fi-FI" dirty="0">
                <a:cs typeface="Arial"/>
              </a:rPr>
              <a:t>)</a:t>
            </a:r>
          </a:p>
          <a:p>
            <a:pPr marL="342900" indent="-342900">
              <a:buFont typeface="Arial"/>
              <a:buChar char="•"/>
            </a:pPr>
            <a:r>
              <a:rPr lang="fi-FI" dirty="0">
                <a:cs typeface="Arial"/>
              </a:rPr>
              <a:t>Opiskelijakysely DBE-pilotissa (N=61)</a:t>
            </a:r>
          </a:p>
          <a:p>
            <a:r>
              <a:rPr lang="fi-FI" dirty="0">
                <a:cs typeface="Arial"/>
              </a:rPr>
              <a:t>Kumuloituminen</a:t>
            </a:r>
          </a:p>
          <a:p>
            <a:pPr marL="342900" indent="-342900">
              <a:buFont typeface="Arial"/>
              <a:buChar char="•"/>
            </a:pPr>
            <a:r>
              <a:rPr lang="fi-FI" dirty="0">
                <a:cs typeface="Arial"/>
              </a:rPr>
              <a:t>Opettajien valistuneet ehdotukset, pilottiopettajien haastattelut (N=11)</a:t>
            </a:r>
          </a:p>
          <a:p>
            <a:pPr marL="342900" indent="-342900">
              <a:buFont typeface="Arial"/>
              <a:buChar char="•"/>
            </a:pPr>
            <a:r>
              <a:rPr lang="fi-FI" dirty="0">
                <a:cs typeface="Arial"/>
              </a:rPr>
              <a:t>Välillisesti: Nykyisten </a:t>
            </a:r>
            <a:r>
              <a:rPr lang="fi-FI" dirty="0" err="1">
                <a:cs typeface="Arial"/>
              </a:rPr>
              <a:t>OPSien</a:t>
            </a:r>
            <a:r>
              <a:rPr lang="fi-FI" dirty="0">
                <a:cs typeface="Arial"/>
              </a:rPr>
              <a:t> analyysi ulottuvuuksien osalta (N=28)</a:t>
            </a:r>
          </a:p>
          <a:p>
            <a:pPr marL="342900" indent="-342900">
              <a:buFont typeface="Arial"/>
              <a:buChar char="•"/>
            </a:pPr>
            <a:r>
              <a:rPr lang="fi-FI" dirty="0">
                <a:cs typeface="Arial"/>
              </a:rPr>
              <a:t>Aikaisempi työ DBE-kehitystiimissä 2023-24</a:t>
            </a:r>
          </a:p>
          <a:p>
            <a:pPr marL="342900" indent="-342900">
              <a:buFont typeface="Arial"/>
              <a:buChar char="•"/>
            </a:pPr>
            <a:endParaRPr lang="fi-FI">
              <a:cs typeface="Arial"/>
            </a:endParaRPr>
          </a:p>
          <a:p>
            <a:endParaRPr lang="fi-FI">
              <a:cs typeface="Arial"/>
            </a:endParaRPr>
          </a:p>
          <a:p>
            <a:pPr lvl="1"/>
            <a:endParaRPr lang="fi-FI">
              <a:cs typeface="Arial"/>
            </a:endParaRPr>
          </a:p>
          <a:p>
            <a:endParaRPr lang="fi-FI">
              <a:cs typeface="Arial"/>
            </a:endParaRPr>
          </a:p>
        </p:txBody>
      </p:sp>
      <p:pic>
        <p:nvPicPr>
          <p:cNvPr id="6" name="Picture Placeholder 5" descr="A group of people sitting around a table&#10;&#10;Description automatically generated">
            <a:extLst>
              <a:ext uri="{FF2B5EF4-FFF2-40B4-BE49-F238E27FC236}">
                <a16:creationId xmlns:a16="http://schemas.microsoft.com/office/drawing/2014/main" id="{ADF873F4-77F0-2CFF-4779-5924AEE7D25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667" r="16667"/>
          <a:stretch>
            <a:fillRect/>
          </a:stretch>
        </p:blipFill>
        <p:spPr>
          <a:xfrm rot="10800000">
            <a:off x="8350829" y="5455"/>
            <a:ext cx="6096000" cy="6858000"/>
          </a:xfrm>
        </p:spPr>
      </p:pic>
    </p:spTree>
    <p:extLst>
      <p:ext uri="{BB962C8B-B14F-4D97-AF65-F5344CB8AC3E}">
        <p14:creationId xmlns:p14="http://schemas.microsoft.com/office/powerpoint/2010/main" val="418508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23BB83A-39A4-88C7-1C0C-BB18980C27FD}"/>
              </a:ext>
            </a:extLst>
          </p:cNvPr>
          <p:cNvGraphicFramePr>
            <a:graphicFrameLocks noGrp="1"/>
          </p:cNvGraphicFramePr>
          <p:nvPr>
            <p:extLst>
              <p:ext uri="{D42A27DB-BD31-4B8C-83A1-F6EECF244321}">
                <p14:modId xmlns:p14="http://schemas.microsoft.com/office/powerpoint/2010/main" val="3881532776"/>
              </p:ext>
            </p:extLst>
          </p:nvPr>
        </p:nvGraphicFramePr>
        <p:xfrm>
          <a:off x="1687286" y="1618796"/>
          <a:ext cx="6411685" cy="4447800"/>
        </p:xfrm>
        <a:graphic>
          <a:graphicData uri="http://schemas.openxmlformats.org/drawingml/2006/table">
            <a:tbl>
              <a:tblPr/>
              <a:tblGrid>
                <a:gridCol w="1559119">
                  <a:extLst>
                    <a:ext uri="{9D8B030D-6E8A-4147-A177-3AD203B41FA5}">
                      <a16:colId xmlns:a16="http://schemas.microsoft.com/office/drawing/2014/main" val="4284655168"/>
                    </a:ext>
                  </a:extLst>
                </a:gridCol>
                <a:gridCol w="3994863">
                  <a:extLst>
                    <a:ext uri="{9D8B030D-6E8A-4147-A177-3AD203B41FA5}">
                      <a16:colId xmlns:a16="http://schemas.microsoft.com/office/drawing/2014/main" val="1152247061"/>
                    </a:ext>
                  </a:extLst>
                </a:gridCol>
                <a:gridCol w="857703">
                  <a:extLst>
                    <a:ext uri="{9D8B030D-6E8A-4147-A177-3AD203B41FA5}">
                      <a16:colId xmlns:a16="http://schemas.microsoft.com/office/drawing/2014/main" val="1585528227"/>
                    </a:ext>
                  </a:extLst>
                </a:gridCol>
              </a:tblGrid>
              <a:tr h="84192">
                <a:tc>
                  <a:txBody>
                    <a:bodyPr/>
                    <a:lstStyle/>
                    <a:p>
                      <a:pPr algn="l" fontAlgn="b"/>
                      <a:r>
                        <a:rPr lang="fi-FI" sz="1400" b="1" i="0" u="none" strike="noStrike">
                          <a:solidFill>
                            <a:srgbClr val="000000"/>
                          </a:solidFill>
                          <a:effectLst/>
                          <a:latin typeface="Arial" panose="020B0604020202020204" pitchFamily="34" charset="0"/>
                        </a:rPr>
                        <a:t>Pääkategoria</a:t>
                      </a:r>
                    </a:p>
                  </a:txBody>
                  <a:tcPr marL="2433" marR="2433" marT="2433" marB="17520" anchor="b">
                    <a:lnL>
                      <a:noFill/>
                    </a:lnL>
                    <a:lnR>
                      <a:noFill/>
                    </a:lnR>
                    <a:lnT>
                      <a:noFill/>
                    </a:lnT>
                    <a:lnB>
                      <a:noFill/>
                    </a:lnB>
                    <a:noFill/>
                  </a:tcPr>
                </a:tc>
                <a:tc>
                  <a:txBody>
                    <a:bodyPr/>
                    <a:lstStyle/>
                    <a:p>
                      <a:pPr algn="l" fontAlgn="t"/>
                      <a:r>
                        <a:rPr lang="fi-FI" sz="1400" b="1" i="0" u="none" strike="noStrike">
                          <a:solidFill>
                            <a:srgbClr val="000000"/>
                          </a:solidFill>
                          <a:effectLst/>
                          <a:latin typeface="Arial" panose="020B0604020202020204" pitchFamily="34" charset="0"/>
                        </a:rPr>
                        <a:t>Kategoria</a:t>
                      </a:r>
                    </a:p>
                  </a:txBody>
                  <a:tcPr marL="2433" marR="2433" marT="2433" marB="17520">
                    <a:lnL>
                      <a:noFill/>
                    </a:lnL>
                    <a:lnR>
                      <a:noFill/>
                    </a:lnR>
                    <a:lnT>
                      <a:noFill/>
                    </a:lnT>
                    <a:lnB>
                      <a:noFill/>
                    </a:lnB>
                    <a:noFill/>
                  </a:tcPr>
                </a:tc>
                <a:tc>
                  <a:txBody>
                    <a:bodyPr/>
                    <a:lstStyle/>
                    <a:p>
                      <a:pPr algn="l" fontAlgn="b"/>
                      <a:r>
                        <a:rPr lang="fi-FI" sz="1400" b="1" i="0" u="none" strike="noStrike">
                          <a:solidFill>
                            <a:srgbClr val="000000"/>
                          </a:solidFill>
                          <a:effectLst/>
                          <a:latin typeface="Arial" panose="020B0604020202020204" pitchFamily="34" charset="0"/>
                        </a:rPr>
                        <a:t>f=</a:t>
                      </a:r>
                    </a:p>
                  </a:txBody>
                  <a:tcPr marL="2433" marR="2433" marT="2433" marB="17520" anchor="b">
                    <a:lnL>
                      <a:noFill/>
                    </a:lnL>
                    <a:lnR>
                      <a:noFill/>
                    </a:lnR>
                    <a:lnT>
                      <a:noFill/>
                    </a:lnT>
                    <a:lnB>
                      <a:noFill/>
                    </a:lnB>
                    <a:noFill/>
                  </a:tcPr>
                </a:tc>
                <a:extLst>
                  <a:ext uri="{0D108BD9-81ED-4DB2-BD59-A6C34878D82A}">
                    <a16:rowId xmlns:a16="http://schemas.microsoft.com/office/drawing/2014/main" val="3716653571"/>
                  </a:ext>
                </a:extLst>
              </a:tr>
              <a:tr h="492739">
                <a:tc>
                  <a:txBody>
                    <a:bodyPr/>
                    <a:lstStyle/>
                    <a:p>
                      <a:pPr algn="l" fontAlgn="t"/>
                      <a:r>
                        <a:rPr lang="fi-FI" sz="1400" b="0" i="0" u="none" strike="noStrike">
                          <a:solidFill>
                            <a:srgbClr val="000000"/>
                          </a:solidFill>
                          <a:effectLst/>
                          <a:latin typeface="Arial" panose="020B0604020202020204" pitchFamily="34" charset="0"/>
                        </a:rPr>
                        <a:t>Miten OPSiin?</a:t>
                      </a:r>
                    </a:p>
                  </a:txBody>
                  <a:tcPr marL="2433" marR="2433" marT="2433" marB="17520">
                    <a:lnL>
                      <a:noFill/>
                    </a:lnL>
                    <a:lnR>
                      <a:noFill/>
                    </a:lnR>
                    <a:lnT>
                      <a:noFill/>
                    </a:lnT>
                    <a:lnB>
                      <a:noFill/>
                    </a:lnB>
                    <a:noFill/>
                  </a:tcPr>
                </a:tc>
                <a:tc>
                  <a:txBody>
                    <a:bodyPr/>
                    <a:lstStyle/>
                    <a:p>
                      <a:pPr algn="l" fontAlgn="t"/>
                      <a:r>
                        <a:rPr lang="fi-FI" sz="1400" b="0" i="0" u="none" strike="noStrike">
                          <a:solidFill>
                            <a:srgbClr val="FF0000"/>
                          </a:solidFill>
                          <a:effectLst/>
                          <a:latin typeface="Arial" panose="020B0604020202020204" pitchFamily="34" charset="0"/>
                        </a:rPr>
                        <a:t>Arviointia pitäisi kehittää DBE valmiuteen</a:t>
                      </a:r>
                    </a:p>
                  </a:txBody>
                  <a:tcPr marL="2433" marR="2433" marT="2433" marB="17520">
                    <a:lnL>
                      <a:noFill/>
                    </a:lnL>
                    <a:lnR>
                      <a:noFill/>
                    </a:lnR>
                    <a:lnT>
                      <a:noFill/>
                    </a:lnT>
                    <a:lnB>
                      <a:noFill/>
                    </a:lnB>
                    <a:noFill/>
                  </a:tcPr>
                </a:tc>
                <a:tc>
                  <a:txBody>
                    <a:bodyPr/>
                    <a:lstStyle/>
                    <a:p>
                      <a:pPr algn="l" fontAlgn="t"/>
                      <a:r>
                        <a:rPr lang="fi-FI" sz="1400" b="0" i="0" u="none" strike="noStrike">
                          <a:solidFill>
                            <a:srgbClr val="FF0000"/>
                          </a:solidFill>
                          <a:effectLst/>
                          <a:latin typeface="Arial" panose="020B0604020202020204" pitchFamily="34" charset="0"/>
                        </a:rPr>
                        <a:t>6</a:t>
                      </a:r>
                    </a:p>
                  </a:txBody>
                  <a:tcPr marL="2433" marR="2433" marT="2433" marB="17520">
                    <a:lnL>
                      <a:noFill/>
                    </a:lnL>
                    <a:lnR>
                      <a:noFill/>
                    </a:lnR>
                    <a:lnT>
                      <a:noFill/>
                    </a:lnT>
                    <a:lnB>
                      <a:noFill/>
                    </a:lnB>
                    <a:noFill/>
                  </a:tcPr>
                </a:tc>
                <a:extLst>
                  <a:ext uri="{0D108BD9-81ED-4DB2-BD59-A6C34878D82A}">
                    <a16:rowId xmlns:a16="http://schemas.microsoft.com/office/drawing/2014/main" val="3261090847"/>
                  </a:ext>
                </a:extLst>
              </a:tr>
              <a:tr h="441985">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Ei tarvitse muuttaa mitään/OPS tukee jo</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1</a:t>
                      </a:r>
                    </a:p>
                  </a:txBody>
                  <a:tcPr marL="2433" marR="2433" marT="2433" marB="17520">
                    <a:lnL>
                      <a:noFill/>
                    </a:lnL>
                    <a:lnR>
                      <a:noFill/>
                    </a:lnR>
                    <a:lnT>
                      <a:noFill/>
                    </a:lnT>
                    <a:lnB>
                      <a:noFill/>
                    </a:lnB>
                    <a:noFill/>
                  </a:tcPr>
                </a:tc>
                <a:extLst>
                  <a:ext uri="{0D108BD9-81ED-4DB2-BD59-A6C34878D82A}">
                    <a16:rowId xmlns:a16="http://schemas.microsoft.com/office/drawing/2014/main" val="2141698670"/>
                  </a:ext>
                </a:extLst>
              </a:tr>
              <a:tr h="317439">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Geneeriset taidot OPSiin</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3</a:t>
                      </a:r>
                    </a:p>
                  </a:txBody>
                  <a:tcPr marL="2433" marR="2433" marT="2433" marB="17520">
                    <a:lnL>
                      <a:noFill/>
                    </a:lnL>
                    <a:lnR>
                      <a:noFill/>
                    </a:lnR>
                    <a:lnT>
                      <a:noFill/>
                    </a:lnT>
                    <a:lnB>
                      <a:noFill/>
                    </a:lnB>
                    <a:noFill/>
                  </a:tcPr>
                </a:tc>
                <a:extLst>
                  <a:ext uri="{0D108BD9-81ED-4DB2-BD59-A6C34878D82A}">
                    <a16:rowId xmlns:a16="http://schemas.microsoft.com/office/drawing/2014/main" val="319286822"/>
                  </a:ext>
                </a:extLst>
              </a:tr>
              <a:tr h="413657">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FF0000"/>
                          </a:solidFill>
                          <a:effectLst/>
                          <a:latin typeface="Arial" panose="020B0604020202020204" pitchFamily="34" charset="0"/>
                        </a:rPr>
                        <a:t>Kevyestä raskaampaan</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8</a:t>
                      </a:r>
                    </a:p>
                  </a:txBody>
                  <a:tcPr marL="2433" marR="2433" marT="2433" marB="17520">
                    <a:lnL>
                      <a:noFill/>
                    </a:lnL>
                    <a:lnR>
                      <a:noFill/>
                    </a:lnR>
                    <a:lnT>
                      <a:noFill/>
                    </a:lnT>
                    <a:lnB>
                      <a:noFill/>
                    </a:lnB>
                    <a:noFill/>
                  </a:tcPr>
                </a:tc>
                <a:extLst>
                  <a:ext uri="{0D108BD9-81ED-4DB2-BD59-A6C34878D82A}">
                    <a16:rowId xmlns:a16="http://schemas.microsoft.com/office/drawing/2014/main" val="3783512746"/>
                  </a:ext>
                </a:extLst>
              </a:tr>
              <a:tr h="413657">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Koulutustavoitteisiin eikä (vain) </a:t>
                      </a:r>
                      <a:r>
                        <a:rPr lang="fi-FI" sz="1400" b="0" i="0" u="none" strike="noStrike" err="1">
                          <a:solidFill>
                            <a:srgbClr val="000000"/>
                          </a:solidFill>
                          <a:effectLst/>
                          <a:latin typeface="Arial" panose="020B0604020202020204" pitchFamily="34" charset="0"/>
                        </a:rPr>
                        <a:t>OPSiin</a:t>
                      </a:r>
                      <a:endParaRPr lang="fi-FI" sz="1400" b="0" i="0" u="none" strike="noStrike">
                        <a:solidFill>
                          <a:srgbClr val="000000"/>
                        </a:solidFill>
                        <a:effectLst/>
                        <a:latin typeface="Arial" panose="020B0604020202020204" pitchFamily="34" charset="0"/>
                      </a:endParaRP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1</a:t>
                      </a:r>
                    </a:p>
                  </a:txBody>
                  <a:tcPr marL="2433" marR="2433" marT="2433" marB="17520">
                    <a:lnL>
                      <a:noFill/>
                    </a:lnL>
                    <a:lnR>
                      <a:noFill/>
                    </a:lnR>
                    <a:lnT>
                      <a:noFill/>
                    </a:lnT>
                    <a:lnB>
                      <a:noFill/>
                    </a:lnB>
                    <a:noFill/>
                  </a:tcPr>
                </a:tc>
                <a:extLst>
                  <a:ext uri="{0D108BD9-81ED-4DB2-BD59-A6C34878D82A}">
                    <a16:rowId xmlns:a16="http://schemas.microsoft.com/office/drawing/2014/main" val="1876788518"/>
                  </a:ext>
                </a:extLst>
              </a:tr>
              <a:tr h="310499">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Kurssirakenteista kumpuaa ongelmaa</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5</a:t>
                      </a:r>
                    </a:p>
                  </a:txBody>
                  <a:tcPr marL="2433" marR="2433" marT="2433" marB="17520">
                    <a:lnL>
                      <a:noFill/>
                    </a:lnL>
                    <a:lnR>
                      <a:noFill/>
                    </a:lnR>
                    <a:lnT>
                      <a:noFill/>
                    </a:lnT>
                    <a:lnB>
                      <a:noFill/>
                    </a:lnB>
                    <a:noFill/>
                  </a:tcPr>
                </a:tc>
                <a:extLst>
                  <a:ext uri="{0D108BD9-81ED-4DB2-BD59-A6C34878D82A}">
                    <a16:rowId xmlns:a16="http://schemas.microsoft.com/office/drawing/2014/main" val="4030132478"/>
                  </a:ext>
                </a:extLst>
              </a:tr>
              <a:tr h="449658">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OPSia ei koeta DBE valmiiksi</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4</a:t>
                      </a:r>
                    </a:p>
                  </a:txBody>
                  <a:tcPr marL="2433" marR="2433" marT="2433" marB="17520">
                    <a:lnL>
                      <a:noFill/>
                    </a:lnL>
                    <a:lnR>
                      <a:noFill/>
                    </a:lnR>
                    <a:lnT>
                      <a:noFill/>
                    </a:lnT>
                    <a:lnB>
                      <a:noFill/>
                    </a:lnB>
                    <a:noFill/>
                  </a:tcPr>
                </a:tc>
                <a:extLst>
                  <a:ext uri="{0D108BD9-81ED-4DB2-BD59-A6C34878D82A}">
                    <a16:rowId xmlns:a16="http://schemas.microsoft.com/office/drawing/2014/main" val="2322652959"/>
                  </a:ext>
                </a:extLst>
              </a:tr>
              <a:tr h="413657">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OPSia jo hiottu DBE valmiuteen</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4</a:t>
                      </a:r>
                    </a:p>
                  </a:txBody>
                  <a:tcPr marL="2433" marR="2433" marT="2433" marB="17520">
                    <a:lnL>
                      <a:noFill/>
                    </a:lnL>
                    <a:lnR>
                      <a:noFill/>
                    </a:lnR>
                    <a:lnT>
                      <a:noFill/>
                    </a:lnT>
                    <a:lnB>
                      <a:noFill/>
                    </a:lnB>
                    <a:noFill/>
                  </a:tcPr>
                </a:tc>
                <a:extLst>
                  <a:ext uri="{0D108BD9-81ED-4DB2-BD59-A6C34878D82A}">
                    <a16:rowId xmlns:a16="http://schemas.microsoft.com/office/drawing/2014/main" val="2136632165"/>
                  </a:ext>
                </a:extLst>
              </a:tr>
              <a:tr h="392488">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err="1">
                          <a:solidFill>
                            <a:srgbClr val="FF0000"/>
                          </a:solidFill>
                          <a:effectLst/>
                          <a:latin typeface="Arial" panose="020B0604020202020204" pitchFamily="34" charset="0"/>
                        </a:rPr>
                        <a:t>OPSiin</a:t>
                      </a:r>
                      <a:r>
                        <a:rPr lang="fi-FI" sz="1400" b="0" i="0" u="none" strike="noStrike">
                          <a:solidFill>
                            <a:srgbClr val="FF0000"/>
                          </a:solidFill>
                          <a:effectLst/>
                          <a:latin typeface="Arial" panose="020B0604020202020204" pitchFamily="34" charset="0"/>
                        </a:rPr>
                        <a:t> sijoitettuna läpi koulutuksen</a:t>
                      </a:r>
                    </a:p>
                  </a:txBody>
                  <a:tcPr marL="2433" marR="2433" marT="2433" marB="17520">
                    <a:lnL>
                      <a:noFill/>
                    </a:lnL>
                    <a:lnR>
                      <a:noFill/>
                    </a:lnR>
                    <a:lnT>
                      <a:noFill/>
                    </a:lnT>
                    <a:lnB>
                      <a:noFill/>
                    </a:lnB>
                    <a:noFill/>
                  </a:tcPr>
                </a:tc>
                <a:tc>
                  <a:txBody>
                    <a:bodyPr/>
                    <a:lstStyle/>
                    <a:p>
                      <a:pPr algn="l" fontAlgn="t"/>
                      <a:r>
                        <a:rPr lang="fi-FI" sz="1400" b="0" i="0" u="none" strike="noStrike">
                          <a:solidFill>
                            <a:srgbClr val="FF0000"/>
                          </a:solidFill>
                          <a:effectLst/>
                          <a:latin typeface="Arial" panose="020B0604020202020204" pitchFamily="34" charset="0"/>
                        </a:rPr>
                        <a:t>8</a:t>
                      </a:r>
                    </a:p>
                  </a:txBody>
                  <a:tcPr marL="2433" marR="2433" marT="2433" marB="17520">
                    <a:lnL>
                      <a:noFill/>
                    </a:lnL>
                    <a:lnR>
                      <a:noFill/>
                    </a:lnR>
                    <a:lnT>
                      <a:noFill/>
                    </a:lnT>
                    <a:lnB>
                      <a:noFill/>
                    </a:lnB>
                    <a:noFill/>
                  </a:tcPr>
                </a:tc>
                <a:extLst>
                  <a:ext uri="{0D108BD9-81ED-4DB2-BD59-A6C34878D82A}">
                    <a16:rowId xmlns:a16="http://schemas.microsoft.com/office/drawing/2014/main" val="3746866979"/>
                  </a:ext>
                </a:extLst>
              </a:tr>
              <a:tr h="335395">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OPSiin/TotSuun tilaa DBE toteutuksille</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3</a:t>
                      </a:r>
                    </a:p>
                  </a:txBody>
                  <a:tcPr marL="2433" marR="2433" marT="2433" marB="17520">
                    <a:lnL>
                      <a:noFill/>
                    </a:lnL>
                    <a:lnR>
                      <a:noFill/>
                    </a:lnR>
                    <a:lnT>
                      <a:noFill/>
                    </a:lnT>
                    <a:lnB>
                      <a:noFill/>
                    </a:lnB>
                    <a:noFill/>
                  </a:tcPr>
                </a:tc>
                <a:extLst>
                  <a:ext uri="{0D108BD9-81ED-4DB2-BD59-A6C34878D82A}">
                    <a16:rowId xmlns:a16="http://schemas.microsoft.com/office/drawing/2014/main" val="3685654236"/>
                  </a:ext>
                </a:extLst>
              </a:tr>
              <a:tr h="200746">
                <a:tc>
                  <a:txBody>
                    <a:bodyPr/>
                    <a:lstStyle/>
                    <a:p>
                      <a:pPr algn="l" fontAlgn="b"/>
                      <a:endParaRPr lang="fi-FI" sz="1400" b="0" i="0" u="none" strike="noStrike">
                        <a:solidFill>
                          <a:srgbClr val="000000"/>
                        </a:solidFill>
                        <a:effectLst/>
                        <a:latin typeface="Arial" panose="020B0604020202020204" pitchFamily="34" charset="0"/>
                      </a:endParaRPr>
                    </a:p>
                  </a:txBody>
                  <a:tcPr marL="2433" marR="2433" marT="2433" marB="17520" anchor="b">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Valmius monialaiseen projektiin 2-3 vuonna</a:t>
                      </a:r>
                    </a:p>
                  </a:txBody>
                  <a:tcPr marL="2433" marR="2433" marT="2433" marB="17520">
                    <a:lnL>
                      <a:noFill/>
                    </a:lnL>
                    <a:lnR>
                      <a:noFill/>
                    </a:lnR>
                    <a:lnT>
                      <a:noFill/>
                    </a:lnT>
                    <a:lnB>
                      <a:noFill/>
                    </a:lnB>
                    <a:noFill/>
                  </a:tcPr>
                </a:tc>
                <a:tc>
                  <a:txBody>
                    <a:bodyPr/>
                    <a:lstStyle/>
                    <a:p>
                      <a:pPr algn="l" fontAlgn="t"/>
                      <a:r>
                        <a:rPr lang="fi-FI" sz="1400" b="0" i="0" u="none" strike="noStrike">
                          <a:solidFill>
                            <a:srgbClr val="000000"/>
                          </a:solidFill>
                          <a:effectLst/>
                          <a:latin typeface="Arial" panose="020B0604020202020204" pitchFamily="34" charset="0"/>
                        </a:rPr>
                        <a:t>7</a:t>
                      </a:r>
                    </a:p>
                  </a:txBody>
                  <a:tcPr marL="2433" marR="2433" marT="2433" marB="17520">
                    <a:lnL>
                      <a:noFill/>
                    </a:lnL>
                    <a:lnR>
                      <a:noFill/>
                    </a:lnR>
                    <a:lnT>
                      <a:noFill/>
                    </a:lnT>
                    <a:lnB>
                      <a:noFill/>
                    </a:lnB>
                    <a:noFill/>
                  </a:tcPr>
                </a:tc>
                <a:extLst>
                  <a:ext uri="{0D108BD9-81ED-4DB2-BD59-A6C34878D82A}">
                    <a16:rowId xmlns:a16="http://schemas.microsoft.com/office/drawing/2014/main" val="3024030063"/>
                  </a:ext>
                </a:extLst>
              </a:tr>
            </a:tbl>
          </a:graphicData>
        </a:graphic>
      </p:graphicFrame>
      <p:sp>
        <p:nvSpPr>
          <p:cNvPr id="4" name="Title 3">
            <a:extLst>
              <a:ext uri="{FF2B5EF4-FFF2-40B4-BE49-F238E27FC236}">
                <a16:creationId xmlns:a16="http://schemas.microsoft.com/office/drawing/2014/main" id="{1DA6FF84-7FF8-DAE2-7D94-3972278AF302}"/>
              </a:ext>
            </a:extLst>
          </p:cNvPr>
          <p:cNvSpPr>
            <a:spLocks noGrp="1"/>
          </p:cNvSpPr>
          <p:nvPr>
            <p:ph type="title"/>
          </p:nvPr>
        </p:nvSpPr>
        <p:spPr>
          <a:xfrm>
            <a:off x="1093461" y="-3218"/>
            <a:ext cx="11348594" cy="1325563"/>
          </a:xfrm>
        </p:spPr>
        <p:txBody>
          <a:bodyPr>
            <a:normAutofit/>
          </a:bodyPr>
          <a:lstStyle/>
          <a:p>
            <a:r>
              <a:rPr lang="fi-FI" dirty="0"/>
              <a:t>Miten koulutukseen opettajien mielestä? </a:t>
            </a:r>
          </a:p>
        </p:txBody>
      </p:sp>
      <p:sp>
        <p:nvSpPr>
          <p:cNvPr id="5" name="TextBox 4">
            <a:extLst>
              <a:ext uri="{FF2B5EF4-FFF2-40B4-BE49-F238E27FC236}">
                <a16:creationId xmlns:a16="http://schemas.microsoft.com/office/drawing/2014/main" id="{29F64DF9-B78C-26F7-36C3-ED87FBD7A9B1}"/>
              </a:ext>
            </a:extLst>
          </p:cNvPr>
          <p:cNvSpPr txBox="1"/>
          <p:nvPr/>
        </p:nvSpPr>
        <p:spPr>
          <a:xfrm>
            <a:off x="8118627" y="5239204"/>
            <a:ext cx="3656876" cy="923330"/>
          </a:xfrm>
          <a:prstGeom prst="rect">
            <a:avLst/>
          </a:prstGeom>
          <a:noFill/>
        </p:spPr>
        <p:txBody>
          <a:bodyPr wrap="square" lIns="91440" tIns="45720" rIns="91440" bIns="45720" rtlCol="0" anchor="t">
            <a:spAutoFit/>
          </a:bodyPr>
          <a:lstStyle/>
          <a:p>
            <a:r>
              <a:rPr lang="fi-FI" dirty="0"/>
              <a:t>DBE-pilottiopettajien haastattelut N=11 (Hero, Jussila, Knuutti, Aho, käsikirjoitus)</a:t>
            </a:r>
          </a:p>
        </p:txBody>
      </p:sp>
    </p:spTree>
    <p:extLst>
      <p:ext uri="{BB962C8B-B14F-4D97-AF65-F5344CB8AC3E}">
        <p14:creationId xmlns:p14="http://schemas.microsoft.com/office/powerpoint/2010/main" val="361012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1984-CE72-BA1E-7913-946E7FEB04B8}"/>
              </a:ext>
            </a:extLst>
          </p:cNvPr>
          <p:cNvSpPr>
            <a:spLocks noGrp="1"/>
          </p:cNvSpPr>
          <p:nvPr>
            <p:ph type="title"/>
          </p:nvPr>
        </p:nvSpPr>
        <p:spPr>
          <a:xfrm>
            <a:off x="5779148" y="161814"/>
            <a:ext cx="10260000" cy="1217707"/>
          </a:xfrm>
        </p:spPr>
        <p:txBody>
          <a:bodyPr/>
          <a:lstStyle/>
          <a:p>
            <a:r>
              <a:rPr lang="fi-FI"/>
              <a:t>”Kevyestä raskaampaan”</a:t>
            </a:r>
          </a:p>
        </p:txBody>
      </p:sp>
      <p:graphicFrame>
        <p:nvGraphicFramePr>
          <p:cNvPr id="4" name="Content Placeholder 3">
            <a:extLst>
              <a:ext uri="{FF2B5EF4-FFF2-40B4-BE49-F238E27FC236}">
                <a16:creationId xmlns:a16="http://schemas.microsoft.com/office/drawing/2014/main" id="{CC2AF5DE-E914-E4C7-98E7-E414DF2EE198}"/>
              </a:ext>
            </a:extLst>
          </p:cNvPr>
          <p:cNvGraphicFramePr>
            <a:graphicFrameLocks noGrp="1"/>
          </p:cNvGraphicFramePr>
          <p:nvPr>
            <p:ph idx="1"/>
            <p:extLst>
              <p:ext uri="{D42A27DB-BD31-4B8C-83A1-F6EECF244321}">
                <p14:modId xmlns:p14="http://schemas.microsoft.com/office/powerpoint/2010/main" val="2182978680"/>
              </p:ext>
            </p:extLst>
          </p:nvPr>
        </p:nvGraphicFramePr>
        <p:xfrm>
          <a:off x="1053582" y="1861457"/>
          <a:ext cx="9451132" cy="4049486"/>
        </p:xfrm>
        <a:graphic>
          <a:graphicData uri="http://schemas.openxmlformats.org/drawingml/2006/table">
            <a:tbl>
              <a:tblPr/>
              <a:tblGrid>
                <a:gridCol w="9451132">
                  <a:extLst>
                    <a:ext uri="{9D8B030D-6E8A-4147-A177-3AD203B41FA5}">
                      <a16:colId xmlns:a16="http://schemas.microsoft.com/office/drawing/2014/main" val="733759091"/>
                    </a:ext>
                  </a:extLst>
                </a:gridCol>
              </a:tblGrid>
              <a:tr h="4049486">
                <a:tc>
                  <a:txBody>
                    <a:bodyPr/>
                    <a:lstStyle/>
                    <a:p>
                      <a:pPr algn="l" fontAlgn="t"/>
                      <a:r>
                        <a:rPr lang="fi-FI" sz="2400" b="0" i="0" u="none" strike="noStrike">
                          <a:solidFill>
                            <a:srgbClr val="000000"/>
                          </a:solidFill>
                          <a:effectLst/>
                          <a:latin typeface="Arial" panose="020B0604020202020204" pitchFamily="34" charset="0"/>
                        </a:rPr>
                        <a:t>"No </a:t>
                      </a:r>
                      <a:r>
                        <a:rPr lang="fi-FI" sz="2400" b="0" i="0" u="none" strike="noStrike" err="1">
                          <a:solidFill>
                            <a:srgbClr val="000000"/>
                          </a:solidFill>
                          <a:effectLst/>
                          <a:latin typeface="Arial" panose="020B0604020202020204" pitchFamily="34" charset="0"/>
                        </a:rPr>
                        <a:t>mä</a:t>
                      </a:r>
                      <a:r>
                        <a:rPr lang="fi-FI" sz="2400" b="0" i="0" u="none" strike="noStrike">
                          <a:solidFill>
                            <a:srgbClr val="000000"/>
                          </a:solidFill>
                          <a:effectLst/>
                          <a:latin typeface="Arial" panose="020B0604020202020204" pitchFamily="34" charset="0"/>
                        </a:rPr>
                        <a:t> en näe että se monialaisuus siis jos ajattelee monialaisuutta nyt koulutusohjelmien välisenä niin </a:t>
                      </a:r>
                      <a:r>
                        <a:rPr lang="fi-FI" sz="2400" b="0" i="0" u="none" strike="noStrike" err="1">
                          <a:solidFill>
                            <a:srgbClr val="000000"/>
                          </a:solidFill>
                          <a:effectLst/>
                          <a:latin typeface="Arial" panose="020B0604020202020204" pitchFamily="34" charset="0"/>
                        </a:rPr>
                        <a:t>mä</a:t>
                      </a:r>
                      <a:r>
                        <a:rPr lang="fi-FI" sz="2400" b="0" i="0" u="none" strike="noStrike">
                          <a:solidFill>
                            <a:srgbClr val="000000"/>
                          </a:solidFill>
                          <a:effectLst/>
                          <a:latin typeface="Arial" panose="020B0604020202020204" pitchFamily="34" charset="0"/>
                        </a:rPr>
                        <a:t> en näe, että se kauhean hyvin voi toteutua vielä </a:t>
                      </a:r>
                      <a:r>
                        <a:rPr lang="fi-FI" sz="2400" b="0" i="0" u="none" strike="noStrike" err="1">
                          <a:solidFill>
                            <a:srgbClr val="000000"/>
                          </a:solidFill>
                          <a:effectLst/>
                          <a:latin typeface="Arial" panose="020B0604020202020204" pitchFamily="34" charset="0"/>
                        </a:rPr>
                        <a:t>ekalla</a:t>
                      </a:r>
                      <a:r>
                        <a:rPr lang="fi-FI" sz="2400" b="0" i="0" u="none" strike="noStrike">
                          <a:solidFill>
                            <a:srgbClr val="000000"/>
                          </a:solidFill>
                          <a:effectLst/>
                          <a:latin typeface="Arial" panose="020B0604020202020204" pitchFamily="34" charset="0"/>
                        </a:rPr>
                        <a:t> vuosikurssilla nyt tämän kokemuksen jälkeen.</a:t>
                      </a:r>
                      <a:br>
                        <a:rPr lang="fi-FI" sz="2400" b="0" i="0" u="none" strike="noStrike">
                          <a:solidFill>
                            <a:srgbClr val="000000"/>
                          </a:solidFill>
                          <a:effectLst/>
                          <a:latin typeface="Arial" panose="020B0604020202020204" pitchFamily="34" charset="0"/>
                        </a:rPr>
                      </a:br>
                      <a:r>
                        <a:rPr lang="fi-FI" sz="2400" b="0" i="0" u="none" strike="noStrike">
                          <a:solidFill>
                            <a:srgbClr val="000000"/>
                          </a:solidFill>
                          <a:effectLst/>
                          <a:latin typeface="Arial" panose="020B0604020202020204" pitchFamily="34" charset="0"/>
                        </a:rPr>
                        <a:t>Mutta ehkä se voisi olla niin, että tällä </a:t>
                      </a:r>
                      <a:r>
                        <a:rPr lang="fi-FI" sz="2400" b="0" i="0" u="none" strike="noStrike" err="1">
                          <a:solidFill>
                            <a:srgbClr val="FF0000"/>
                          </a:solidFill>
                          <a:effectLst/>
                          <a:latin typeface="Arial" panose="020B0604020202020204" pitchFamily="34" charset="0"/>
                        </a:rPr>
                        <a:t>ekalla</a:t>
                      </a:r>
                      <a:r>
                        <a:rPr lang="fi-FI" sz="2400" b="0" i="0" u="none" strike="noStrike">
                          <a:solidFill>
                            <a:srgbClr val="FF0000"/>
                          </a:solidFill>
                          <a:effectLst/>
                          <a:latin typeface="Arial" panose="020B0604020202020204" pitchFamily="34" charset="0"/>
                        </a:rPr>
                        <a:t> vuosikurssilla ne harjoittelee </a:t>
                      </a:r>
                      <a:r>
                        <a:rPr lang="fi-FI" sz="2400" b="0" i="0" u="none" strike="noStrike" err="1">
                          <a:solidFill>
                            <a:srgbClr val="FF0000"/>
                          </a:solidFill>
                          <a:effectLst/>
                          <a:latin typeface="Arial" panose="020B0604020202020204" pitchFamily="34" charset="0"/>
                        </a:rPr>
                        <a:t>tota</a:t>
                      </a:r>
                      <a:r>
                        <a:rPr lang="fi-FI" sz="2400" b="0" i="0" u="none" strike="noStrike">
                          <a:solidFill>
                            <a:srgbClr val="FF0000"/>
                          </a:solidFill>
                          <a:effectLst/>
                          <a:latin typeface="Arial" panose="020B0604020202020204" pitchFamily="34" charset="0"/>
                        </a:rPr>
                        <a:t> muotoiluajatteluprosessia</a:t>
                      </a:r>
                      <a:r>
                        <a:rPr lang="fi-FI" sz="2400" b="0" i="0" u="none" strike="noStrike">
                          <a:solidFill>
                            <a:srgbClr val="000000"/>
                          </a:solidFill>
                          <a:effectLst/>
                          <a:latin typeface="Arial" panose="020B0604020202020204" pitchFamily="34" charset="0"/>
                        </a:rPr>
                        <a:t>, että se on sitten semmoinen vähän kevyempi versio ja harjoittelee </a:t>
                      </a:r>
                      <a:r>
                        <a:rPr lang="fi-FI" sz="2400" b="0" i="0" u="none" strike="noStrike">
                          <a:solidFill>
                            <a:srgbClr val="FF0000"/>
                          </a:solidFill>
                          <a:effectLst/>
                          <a:latin typeface="Arial" panose="020B0604020202020204" pitchFamily="34" charset="0"/>
                        </a:rPr>
                        <a:t>asiakaslähtöistä </a:t>
                      </a:r>
                      <a:r>
                        <a:rPr lang="fi-FI" sz="2400" b="0" i="0" u="none" strike="noStrike">
                          <a:solidFill>
                            <a:srgbClr val="000000"/>
                          </a:solidFill>
                          <a:effectLst/>
                          <a:latin typeface="Arial" panose="020B0604020202020204" pitchFamily="34" charset="0"/>
                        </a:rPr>
                        <a:t>muotoilua siinä. Mutta sitten </a:t>
                      </a:r>
                      <a:r>
                        <a:rPr lang="fi-FI" sz="2400" b="0" i="0" u="none" strike="noStrike" err="1">
                          <a:solidFill>
                            <a:srgbClr val="FF0000"/>
                          </a:solidFill>
                          <a:effectLst/>
                          <a:latin typeface="Arial" panose="020B0604020202020204" pitchFamily="34" charset="0"/>
                        </a:rPr>
                        <a:t>tokana</a:t>
                      </a:r>
                      <a:r>
                        <a:rPr lang="fi-FI" sz="2400" b="0" i="0" u="none" strike="noStrike">
                          <a:solidFill>
                            <a:srgbClr val="FF0000"/>
                          </a:solidFill>
                          <a:effectLst/>
                          <a:latin typeface="Arial" panose="020B0604020202020204" pitchFamily="34" charset="0"/>
                        </a:rPr>
                        <a:t> ja kolmantena vuonnahan se voisi olla jo jotain, että se onkin semmoinen monialainen toteutus </a:t>
                      </a:r>
                      <a:r>
                        <a:rPr lang="fi-FI" sz="2400" b="0" i="0" u="none" strike="noStrike">
                          <a:solidFill>
                            <a:srgbClr val="000000"/>
                          </a:solidFill>
                          <a:effectLst/>
                          <a:latin typeface="Arial" panose="020B0604020202020204" pitchFamily="34" charset="0"/>
                        </a:rPr>
                        <a:t>missä tehdään jotain niin kun nyt on se valtikka projekti siellä meillä menossa niin". (Opettaja C)</a:t>
                      </a:r>
                    </a:p>
                  </a:txBody>
                  <a:tcPr marL="6350" marR="6350" marT="6350">
                    <a:lnL>
                      <a:noFill/>
                    </a:lnL>
                    <a:lnR>
                      <a:noFill/>
                    </a:lnR>
                    <a:lnT>
                      <a:noFill/>
                    </a:lnT>
                    <a:lnB>
                      <a:noFill/>
                    </a:lnB>
                    <a:noFill/>
                  </a:tcPr>
                </a:tc>
                <a:extLst>
                  <a:ext uri="{0D108BD9-81ED-4DB2-BD59-A6C34878D82A}">
                    <a16:rowId xmlns:a16="http://schemas.microsoft.com/office/drawing/2014/main" val="1669590215"/>
                  </a:ext>
                </a:extLst>
              </a:tr>
            </a:tbl>
          </a:graphicData>
        </a:graphic>
      </p:graphicFrame>
    </p:spTree>
    <p:extLst>
      <p:ext uri="{BB962C8B-B14F-4D97-AF65-F5344CB8AC3E}">
        <p14:creationId xmlns:p14="http://schemas.microsoft.com/office/powerpoint/2010/main" val="1318522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E2FD-B913-8FB0-832F-B1227111DD26}"/>
              </a:ext>
            </a:extLst>
          </p:cNvPr>
          <p:cNvSpPr>
            <a:spLocks noGrp="1"/>
          </p:cNvSpPr>
          <p:nvPr>
            <p:ph type="title"/>
          </p:nvPr>
        </p:nvSpPr>
        <p:spPr/>
        <p:txBody>
          <a:bodyPr/>
          <a:lstStyle/>
          <a:p>
            <a:r>
              <a:rPr lang="fi-FI"/>
              <a:t>Yhden </a:t>
            </a:r>
            <a:r>
              <a:rPr lang="fi-FI" err="1"/>
              <a:t>modulin</a:t>
            </a:r>
            <a:r>
              <a:rPr lang="fi-FI"/>
              <a:t> mittainen</a:t>
            </a:r>
          </a:p>
        </p:txBody>
      </p:sp>
      <p:graphicFrame>
        <p:nvGraphicFramePr>
          <p:cNvPr id="4" name="Content Placeholder 3">
            <a:extLst>
              <a:ext uri="{FF2B5EF4-FFF2-40B4-BE49-F238E27FC236}">
                <a16:creationId xmlns:a16="http://schemas.microsoft.com/office/drawing/2014/main" id="{F931D215-B7B2-A580-4D05-87588021E5E1}"/>
              </a:ext>
            </a:extLst>
          </p:cNvPr>
          <p:cNvGraphicFramePr>
            <a:graphicFrameLocks noGrp="1"/>
          </p:cNvGraphicFramePr>
          <p:nvPr>
            <p:ph idx="1"/>
            <p:extLst>
              <p:ext uri="{D42A27DB-BD31-4B8C-83A1-F6EECF244321}">
                <p14:modId xmlns:p14="http://schemas.microsoft.com/office/powerpoint/2010/main" val="1043636348"/>
              </p:ext>
            </p:extLst>
          </p:nvPr>
        </p:nvGraphicFramePr>
        <p:xfrm>
          <a:off x="794150" y="2630838"/>
          <a:ext cx="10259999" cy="3709670"/>
        </p:xfrm>
        <a:graphic>
          <a:graphicData uri="http://schemas.openxmlformats.org/drawingml/2006/table">
            <a:tbl>
              <a:tblPr/>
              <a:tblGrid>
                <a:gridCol w="10259999">
                  <a:extLst>
                    <a:ext uri="{9D8B030D-6E8A-4147-A177-3AD203B41FA5}">
                      <a16:colId xmlns:a16="http://schemas.microsoft.com/office/drawing/2014/main" val="235342296"/>
                    </a:ext>
                  </a:extLst>
                </a:gridCol>
              </a:tblGrid>
              <a:tr h="1752600">
                <a:tc>
                  <a:txBody>
                    <a:bodyPr/>
                    <a:lstStyle/>
                    <a:p>
                      <a:pPr algn="l" fontAlgn="t"/>
                      <a:endParaRPr lang="fi-FI" sz="2400" b="0" i="0" u="none" strike="noStrike">
                        <a:solidFill>
                          <a:srgbClr val="000000"/>
                        </a:solidFill>
                        <a:effectLst/>
                        <a:latin typeface="Arial" panose="020B0604020202020204" pitchFamily="34" charset="0"/>
                      </a:endParaRPr>
                    </a:p>
                    <a:p>
                      <a:pPr algn="l" fontAlgn="t"/>
                      <a:r>
                        <a:rPr lang="fi-FI" sz="2400" b="0" i="0" u="none" strike="noStrike">
                          <a:solidFill>
                            <a:srgbClr val="000000"/>
                          </a:solidFill>
                          <a:effectLst/>
                          <a:latin typeface="Arial" panose="020B0604020202020204" pitchFamily="34" charset="0"/>
                        </a:rPr>
                        <a:t>"Ja ehkä sitten yksi, että miten tätä prosessia niinku haluaisi kehittää, niin me tehtiin nyt ensimmäistä kertaa tällainen toteutus, että tehtiin </a:t>
                      </a:r>
                      <a:r>
                        <a:rPr lang="fi-FI" sz="2400" b="0" i="0" u="none" strike="noStrike">
                          <a:solidFill>
                            <a:srgbClr val="FF0000"/>
                          </a:solidFill>
                          <a:effectLst/>
                          <a:latin typeface="Arial" panose="020B0604020202020204" pitchFamily="34" charset="0"/>
                        </a:rPr>
                        <a:t>vaan yhdessä periodissa ja meillä oli se 5 opintopistettä</a:t>
                      </a:r>
                      <a:r>
                        <a:rPr lang="fi-FI" sz="2400" b="0" i="0" u="none" strike="noStrike">
                          <a:solidFill>
                            <a:srgbClr val="000000"/>
                          </a:solidFill>
                          <a:effectLst/>
                          <a:latin typeface="Arial" panose="020B0604020202020204" pitchFamily="34" charset="0"/>
                        </a:rPr>
                        <a:t>. Me ollaan aiemmin tehty 2 periodissa elikkä sitten 5op+5op eli </a:t>
                      </a:r>
                      <a:r>
                        <a:rPr lang="fi-FI" sz="2400" b="0" i="0" u="none" strike="noStrike">
                          <a:solidFill>
                            <a:schemeClr val="tx1"/>
                          </a:solidFill>
                          <a:effectLst/>
                          <a:latin typeface="Arial" panose="020B0604020202020204" pitchFamily="34" charset="0"/>
                        </a:rPr>
                        <a:t>10</a:t>
                      </a:r>
                      <a:r>
                        <a:rPr lang="fi-FI" sz="2400" b="0" i="0" u="none" strike="noStrike">
                          <a:solidFill>
                            <a:srgbClr val="000000"/>
                          </a:solidFill>
                          <a:effectLst/>
                          <a:latin typeface="Arial" panose="020B0604020202020204" pitchFamily="34" charset="0"/>
                        </a:rPr>
                        <a:t>. Ja kyllä mulla nyt jäi niinku sellainen tunne, että ne jäi vähän kesken ne asiat, mutta sitten me ollaan myös nähty, että on ollut </a:t>
                      </a:r>
                      <a:r>
                        <a:rPr lang="fi-FI" sz="2400" b="0" i="0" u="none" strike="noStrike">
                          <a:solidFill>
                            <a:srgbClr val="FF0000"/>
                          </a:solidFill>
                          <a:effectLst/>
                          <a:latin typeface="Arial" panose="020B0604020202020204" pitchFamily="34" charset="0"/>
                        </a:rPr>
                        <a:t>aika vaikea opiskelijoita saada vielä innostettua joululoman jälkeen</a:t>
                      </a:r>
                      <a:r>
                        <a:rPr lang="fi-FI" sz="2400" b="0" i="0" u="none" strike="noStrike">
                          <a:solidFill>
                            <a:srgbClr val="000000"/>
                          </a:solidFill>
                          <a:effectLst/>
                          <a:latin typeface="Arial" panose="020B0604020202020204" pitchFamily="34" charset="0"/>
                        </a:rPr>
                        <a:t>, että no niin nyt tartutaan näihin taas ja otetaan uusi iteraatiokierros ja että siinä mielessä heillä niin kun se </a:t>
                      </a:r>
                      <a:r>
                        <a:rPr lang="fi-FI" sz="2400" b="0" i="0" u="none" strike="noStrike">
                          <a:solidFill>
                            <a:srgbClr val="FF0000"/>
                          </a:solidFill>
                          <a:effectLst/>
                          <a:latin typeface="Arial" panose="020B0604020202020204" pitchFamily="34" charset="0"/>
                        </a:rPr>
                        <a:t>jaksaminen ja motivaatio pysyi hyvin yllä siinä 8 viikossa</a:t>
                      </a:r>
                      <a:r>
                        <a:rPr lang="fi-FI" sz="2400" b="0" i="0" u="none" strike="noStrike">
                          <a:solidFill>
                            <a:srgbClr val="000000"/>
                          </a:solidFill>
                          <a:effectLst/>
                          <a:latin typeface="Arial" panose="020B0604020202020204" pitchFamily="34" charset="0"/>
                        </a:rPr>
                        <a:t>". (Opettaja F)</a:t>
                      </a:r>
                    </a:p>
                  </a:txBody>
                  <a:tcPr marL="6350" marR="6350" marT="6350">
                    <a:lnL>
                      <a:noFill/>
                    </a:lnL>
                    <a:lnR>
                      <a:noFill/>
                    </a:lnR>
                    <a:lnT>
                      <a:noFill/>
                    </a:lnT>
                    <a:lnB>
                      <a:noFill/>
                    </a:lnB>
                    <a:noFill/>
                  </a:tcPr>
                </a:tc>
                <a:extLst>
                  <a:ext uri="{0D108BD9-81ED-4DB2-BD59-A6C34878D82A}">
                    <a16:rowId xmlns:a16="http://schemas.microsoft.com/office/drawing/2014/main" val="2965719086"/>
                  </a:ext>
                </a:extLst>
              </a:tr>
            </a:tbl>
          </a:graphicData>
        </a:graphic>
      </p:graphicFrame>
      <p:graphicFrame>
        <p:nvGraphicFramePr>
          <p:cNvPr id="5" name="Table 4">
            <a:extLst>
              <a:ext uri="{FF2B5EF4-FFF2-40B4-BE49-F238E27FC236}">
                <a16:creationId xmlns:a16="http://schemas.microsoft.com/office/drawing/2014/main" id="{DCE34297-AC59-BF36-766A-1C38CA0061B6}"/>
              </a:ext>
            </a:extLst>
          </p:cNvPr>
          <p:cNvGraphicFramePr>
            <a:graphicFrameLocks noGrp="1"/>
          </p:cNvGraphicFramePr>
          <p:nvPr>
            <p:extLst>
              <p:ext uri="{D42A27DB-BD31-4B8C-83A1-F6EECF244321}">
                <p14:modId xmlns:p14="http://schemas.microsoft.com/office/powerpoint/2010/main" val="3020784415"/>
              </p:ext>
            </p:extLst>
          </p:nvPr>
        </p:nvGraphicFramePr>
        <p:xfrm>
          <a:off x="7167336" y="733837"/>
          <a:ext cx="4279900" cy="1515110"/>
        </p:xfrm>
        <a:graphic>
          <a:graphicData uri="http://schemas.openxmlformats.org/drawingml/2006/table">
            <a:tbl>
              <a:tblPr/>
              <a:tblGrid>
                <a:gridCol w="4279900">
                  <a:extLst>
                    <a:ext uri="{9D8B030D-6E8A-4147-A177-3AD203B41FA5}">
                      <a16:colId xmlns:a16="http://schemas.microsoft.com/office/drawing/2014/main" val="4203084110"/>
                    </a:ext>
                  </a:extLst>
                </a:gridCol>
              </a:tblGrid>
              <a:tr h="695325">
                <a:tc>
                  <a:txBody>
                    <a:bodyPr/>
                    <a:lstStyle/>
                    <a:p>
                      <a:pPr algn="l" fontAlgn="t"/>
                      <a:r>
                        <a:rPr lang="fi-FI" sz="1600" b="0" i="0" u="none" strike="noStrike">
                          <a:solidFill>
                            <a:srgbClr val="000000"/>
                          </a:solidFill>
                          <a:effectLst/>
                          <a:latin typeface="Arial" panose="020B0604020202020204" pitchFamily="34" charset="0"/>
                        </a:rPr>
                        <a:t>””Vielä siitä opetussuunnitelmaan sisällyttämisestä, niin en mä tiedä voisiko se olla niissä koko koulutuksen tavoitteissa. Sen koulutusvastuun tavoitteissa, </a:t>
                      </a:r>
                      <a:r>
                        <a:rPr lang="fi-FI" sz="1600" b="0" i="0" u="none" strike="noStrike">
                          <a:solidFill>
                            <a:srgbClr val="FF0000"/>
                          </a:solidFill>
                          <a:effectLst/>
                          <a:latin typeface="Arial" panose="020B0604020202020204" pitchFamily="34" charset="0"/>
                        </a:rPr>
                        <a:t>että jotkin moduuleista toteutetaan DBE moduleina</a:t>
                      </a:r>
                      <a:r>
                        <a:rPr lang="fi-FI" sz="1600" b="0" i="0" u="none" strike="noStrike">
                          <a:solidFill>
                            <a:srgbClr val="000000"/>
                          </a:solidFill>
                          <a:effectLst/>
                          <a:latin typeface="Arial" panose="020B0604020202020204" pitchFamily="34" charset="0"/>
                        </a:rPr>
                        <a:t>". (Opettaja A)</a:t>
                      </a:r>
                    </a:p>
                  </a:txBody>
                  <a:tcPr marL="6350" marR="6350" marT="6350">
                    <a:lnL>
                      <a:noFill/>
                    </a:lnL>
                    <a:lnR>
                      <a:noFill/>
                    </a:lnR>
                    <a:lnT>
                      <a:noFill/>
                    </a:lnT>
                    <a:lnB>
                      <a:noFill/>
                    </a:lnB>
                    <a:noFill/>
                  </a:tcPr>
                </a:tc>
                <a:extLst>
                  <a:ext uri="{0D108BD9-81ED-4DB2-BD59-A6C34878D82A}">
                    <a16:rowId xmlns:a16="http://schemas.microsoft.com/office/drawing/2014/main" val="1184578252"/>
                  </a:ext>
                </a:extLst>
              </a:tr>
            </a:tbl>
          </a:graphicData>
        </a:graphic>
      </p:graphicFrame>
    </p:spTree>
    <p:extLst>
      <p:ext uri="{BB962C8B-B14F-4D97-AF65-F5344CB8AC3E}">
        <p14:creationId xmlns:p14="http://schemas.microsoft.com/office/powerpoint/2010/main" val="3958281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BACF-A906-98A9-2C7B-DA076754D0BB}"/>
              </a:ext>
            </a:extLst>
          </p:cNvPr>
          <p:cNvSpPr>
            <a:spLocks noGrp="1"/>
          </p:cNvSpPr>
          <p:nvPr>
            <p:ph type="title"/>
          </p:nvPr>
        </p:nvSpPr>
        <p:spPr>
          <a:xfrm>
            <a:off x="2842625" y="383788"/>
            <a:ext cx="10260000" cy="1217707"/>
          </a:xfrm>
        </p:spPr>
        <p:txBody>
          <a:bodyPr/>
          <a:lstStyle/>
          <a:p>
            <a:r>
              <a:rPr lang="fi-FI" dirty="0" err="1"/>
              <a:t>OPS:it</a:t>
            </a:r>
            <a:r>
              <a:rPr lang="fi-FI" dirty="0"/>
              <a:t> nyt 2023-24: DBE 8 ulottuvuutta</a:t>
            </a:r>
          </a:p>
        </p:txBody>
      </p:sp>
      <p:sp>
        <p:nvSpPr>
          <p:cNvPr id="3" name="Content Placeholder 2">
            <a:extLst>
              <a:ext uri="{FF2B5EF4-FFF2-40B4-BE49-F238E27FC236}">
                <a16:creationId xmlns:a16="http://schemas.microsoft.com/office/drawing/2014/main" id="{2183F10D-1DB2-8A6B-DA43-B11B588DC636}"/>
              </a:ext>
            </a:extLst>
          </p:cNvPr>
          <p:cNvSpPr>
            <a:spLocks noGrp="1"/>
          </p:cNvSpPr>
          <p:nvPr>
            <p:ph idx="1"/>
          </p:nvPr>
        </p:nvSpPr>
        <p:spPr>
          <a:xfrm>
            <a:off x="965234" y="1879997"/>
            <a:ext cx="10260000" cy="4801456"/>
          </a:xfrm>
        </p:spPr>
        <p:txBody>
          <a:bodyPr vert="horz" lIns="91440" tIns="45720" rIns="91440" bIns="45720" rtlCol="0" anchor="t">
            <a:normAutofit fontScale="62500" lnSpcReduction="20000"/>
          </a:bodyPr>
          <a:lstStyle/>
          <a:p>
            <a:pPr marL="0" indent="0" algn="l">
              <a:buNone/>
            </a:pPr>
            <a:r>
              <a:rPr lang="fi-FI" dirty="0">
                <a:solidFill>
                  <a:srgbClr val="131314"/>
                </a:solidFill>
                <a:highlight>
                  <a:srgbClr val="FFFFFF"/>
                </a:highlight>
                <a:latin typeface="Tahoma"/>
                <a:ea typeface="Tahoma"/>
                <a:cs typeface="Tahoma"/>
              </a:rPr>
              <a:t>Käsitteellinen esiintyvyys (esim. sana):</a:t>
            </a:r>
            <a:endParaRPr lang="fi-FI" b="0" i="0" dirty="0">
              <a:solidFill>
                <a:srgbClr val="131314"/>
              </a:solidFill>
              <a:effectLst/>
              <a:highlight>
                <a:srgbClr val="FFFFFF"/>
              </a:highlight>
              <a:latin typeface="Tahoma"/>
              <a:ea typeface="Tahoma"/>
              <a:cs typeface="Tahoma"/>
            </a:endParaRPr>
          </a:p>
          <a:p>
            <a:pPr marL="0" indent="0">
              <a:buNone/>
            </a:pPr>
            <a:r>
              <a:rPr lang="fi-FI" b="1" dirty="0">
                <a:solidFill>
                  <a:srgbClr val="131314"/>
                </a:solidFill>
                <a:highlight>
                  <a:srgbClr val="FFFFFF"/>
                </a:highlight>
                <a:latin typeface="Tahoma"/>
                <a:ea typeface="Tahoma"/>
                <a:cs typeface="Tahoma"/>
              </a:rPr>
              <a:t>Kestävä kehitys ja vastuullisuus</a:t>
            </a:r>
            <a:r>
              <a:rPr lang="fi-FI" dirty="0">
                <a:solidFill>
                  <a:srgbClr val="131314"/>
                </a:solidFill>
                <a:highlight>
                  <a:srgbClr val="FFFFFF"/>
                </a:highlight>
                <a:latin typeface="Tahoma"/>
                <a:ea typeface="Tahoma"/>
                <a:cs typeface="Tahoma"/>
              </a:rPr>
              <a:t> (</a:t>
            </a:r>
            <a:r>
              <a:rPr lang="fi-FI" dirty="0" err="1">
                <a:solidFill>
                  <a:srgbClr val="131314"/>
                </a:solidFill>
                <a:highlight>
                  <a:srgbClr val="FFFFFF"/>
                </a:highlight>
                <a:latin typeface="Tahoma"/>
                <a:ea typeface="Tahoma"/>
                <a:cs typeface="Tahoma"/>
              </a:rPr>
              <a:t>Gr</a:t>
            </a:r>
            <a:r>
              <a:rPr lang="fi-FI" dirty="0">
                <a:solidFill>
                  <a:srgbClr val="131314"/>
                </a:solidFill>
                <a:highlight>
                  <a:srgbClr val="FFFFFF"/>
                </a:highlight>
                <a:latin typeface="Tahoma"/>
                <a:ea typeface="Tahoma"/>
                <a:cs typeface="Tahoma"/>
              </a:rPr>
              <a:t>=381) </a:t>
            </a:r>
            <a:endParaRPr lang="fi-FI" dirty="0"/>
          </a:p>
          <a:p>
            <a:pPr marL="0" indent="0">
              <a:buNone/>
            </a:pPr>
            <a:r>
              <a:rPr lang="fi-FI" sz="2200" b="1" dirty="0">
                <a:solidFill>
                  <a:srgbClr val="131314"/>
                </a:solidFill>
                <a:highlight>
                  <a:srgbClr val="FFFFFF"/>
                </a:highlight>
                <a:latin typeface="Tahoma"/>
                <a:ea typeface="Tahoma"/>
                <a:cs typeface="Tahoma"/>
              </a:rPr>
              <a:t>Kehittämällä oppiminen ja tiimityö</a:t>
            </a:r>
            <a:r>
              <a:rPr lang="fi-FI" sz="2200" dirty="0">
                <a:solidFill>
                  <a:srgbClr val="131314"/>
                </a:solidFill>
                <a:highlight>
                  <a:srgbClr val="FFFFFF"/>
                </a:highlight>
                <a:latin typeface="Tahoma"/>
                <a:ea typeface="Tahoma"/>
                <a:cs typeface="Tahoma"/>
              </a:rPr>
              <a:t> (</a:t>
            </a:r>
            <a:r>
              <a:rPr lang="fi-FI" sz="2200" err="1">
                <a:solidFill>
                  <a:srgbClr val="131314"/>
                </a:solidFill>
                <a:highlight>
                  <a:srgbClr val="FFFFFF"/>
                </a:highlight>
                <a:latin typeface="Tahoma"/>
                <a:ea typeface="Tahoma"/>
                <a:cs typeface="Tahoma"/>
              </a:rPr>
              <a:t>Gr</a:t>
            </a:r>
            <a:r>
              <a:rPr lang="fi-FI" sz="2200" dirty="0">
                <a:solidFill>
                  <a:srgbClr val="131314"/>
                </a:solidFill>
                <a:highlight>
                  <a:srgbClr val="FFFFFF"/>
                </a:highlight>
                <a:latin typeface="Tahoma"/>
                <a:ea typeface="Tahoma"/>
                <a:cs typeface="Tahoma"/>
              </a:rPr>
              <a:t>=299) </a:t>
            </a:r>
            <a:endParaRPr lang="fi-FI">
              <a:cs typeface="Arial"/>
            </a:endParaRPr>
          </a:p>
          <a:p>
            <a:pPr marL="0" indent="0">
              <a:buNone/>
            </a:pPr>
            <a:r>
              <a:rPr lang="fi-FI" sz="2200" b="1" dirty="0">
                <a:solidFill>
                  <a:srgbClr val="131314"/>
                </a:solidFill>
                <a:highlight>
                  <a:srgbClr val="FFFFFF"/>
                </a:highlight>
                <a:latin typeface="Tahoma"/>
                <a:ea typeface="Tahoma"/>
                <a:cs typeface="Tahoma"/>
              </a:rPr>
              <a:t>Geneeriset taidot</a:t>
            </a:r>
            <a:r>
              <a:rPr lang="fi-FI" sz="2200" dirty="0">
                <a:solidFill>
                  <a:srgbClr val="131314"/>
                </a:solidFill>
                <a:highlight>
                  <a:srgbClr val="FFFFFF"/>
                </a:highlight>
                <a:latin typeface="Tahoma"/>
                <a:ea typeface="Tahoma"/>
                <a:cs typeface="Tahoma"/>
              </a:rPr>
              <a:t> (</a:t>
            </a:r>
            <a:r>
              <a:rPr lang="fi-FI" sz="2200" dirty="0" err="1">
                <a:solidFill>
                  <a:srgbClr val="131314"/>
                </a:solidFill>
                <a:highlight>
                  <a:srgbClr val="FFFFFF"/>
                </a:highlight>
                <a:latin typeface="Tahoma"/>
                <a:ea typeface="Tahoma"/>
                <a:cs typeface="Tahoma"/>
              </a:rPr>
              <a:t>Gr</a:t>
            </a:r>
            <a:r>
              <a:rPr lang="fi-FI" sz="2200" dirty="0">
                <a:solidFill>
                  <a:srgbClr val="131314"/>
                </a:solidFill>
                <a:highlight>
                  <a:srgbClr val="FFFFFF"/>
                </a:highlight>
                <a:latin typeface="Tahoma"/>
                <a:ea typeface="Tahoma"/>
                <a:cs typeface="Tahoma"/>
              </a:rPr>
              <a:t>=262) </a:t>
            </a:r>
            <a:endParaRPr lang="fi-FI" dirty="0"/>
          </a:p>
          <a:p>
            <a:pPr marL="0" indent="0">
              <a:buNone/>
            </a:pPr>
            <a:r>
              <a:rPr lang="fi-FI" sz="2200" b="1" dirty="0">
                <a:solidFill>
                  <a:srgbClr val="131314"/>
                </a:solidFill>
                <a:highlight>
                  <a:srgbClr val="FFFFFF"/>
                </a:highlight>
                <a:latin typeface="Tahoma"/>
                <a:ea typeface="Tahoma"/>
                <a:cs typeface="Tahoma"/>
              </a:rPr>
              <a:t>Tutkimusperustaisuus, innovaatio-osaaminen ja uudistavuus</a:t>
            </a:r>
            <a:r>
              <a:rPr lang="fi-FI" sz="2200" dirty="0">
                <a:solidFill>
                  <a:srgbClr val="131314"/>
                </a:solidFill>
                <a:highlight>
                  <a:srgbClr val="FFFFFF"/>
                </a:highlight>
                <a:latin typeface="Tahoma"/>
                <a:ea typeface="Tahoma"/>
                <a:cs typeface="Tahoma"/>
              </a:rPr>
              <a:t> (</a:t>
            </a:r>
            <a:r>
              <a:rPr lang="fi-FI" sz="2200" dirty="0" err="1">
                <a:solidFill>
                  <a:srgbClr val="131314"/>
                </a:solidFill>
                <a:highlight>
                  <a:srgbClr val="FFFFFF"/>
                </a:highlight>
                <a:latin typeface="Tahoma"/>
                <a:ea typeface="Tahoma"/>
                <a:cs typeface="Tahoma"/>
              </a:rPr>
              <a:t>Gr</a:t>
            </a:r>
            <a:r>
              <a:rPr lang="fi-FI" sz="2200" dirty="0">
                <a:solidFill>
                  <a:srgbClr val="131314"/>
                </a:solidFill>
                <a:highlight>
                  <a:srgbClr val="FFFFFF"/>
                </a:highlight>
                <a:latin typeface="Tahoma"/>
                <a:ea typeface="Tahoma"/>
                <a:cs typeface="Tahoma"/>
              </a:rPr>
              <a:t>=247) </a:t>
            </a:r>
            <a:endParaRPr lang="fi-FI"/>
          </a:p>
          <a:p>
            <a:pPr marL="0" indent="0" algn="l">
              <a:buNone/>
            </a:pPr>
            <a:r>
              <a:rPr lang="fi-FI" b="1" i="0" dirty="0">
                <a:solidFill>
                  <a:srgbClr val="131314"/>
                </a:solidFill>
                <a:effectLst/>
                <a:highlight>
                  <a:srgbClr val="FFFFFF"/>
                </a:highlight>
                <a:latin typeface="Tahoma"/>
                <a:ea typeface="Tahoma"/>
                <a:cs typeface="Tahoma"/>
              </a:rPr>
              <a:t>Autenttiset haasteet ja työelämäyhteistyö</a:t>
            </a:r>
            <a:r>
              <a:rPr lang="fi-FI" b="0" i="0" dirty="0">
                <a:solidFill>
                  <a:srgbClr val="131314"/>
                </a:solidFill>
                <a:effectLst/>
                <a:highlight>
                  <a:srgbClr val="FFFFFF"/>
                </a:highlight>
                <a:latin typeface="Tahoma"/>
                <a:ea typeface="Tahoma"/>
                <a:cs typeface="Tahoma"/>
              </a:rPr>
              <a:t> (</a:t>
            </a:r>
            <a:r>
              <a:rPr lang="fi-FI" b="0" i="0" dirty="0" err="1">
                <a:solidFill>
                  <a:srgbClr val="131314"/>
                </a:solidFill>
                <a:effectLst/>
                <a:highlight>
                  <a:srgbClr val="FFFFFF"/>
                </a:highlight>
                <a:latin typeface="Tahoma"/>
                <a:ea typeface="Tahoma"/>
                <a:cs typeface="Tahoma"/>
              </a:rPr>
              <a:t>Gr</a:t>
            </a:r>
            <a:r>
              <a:rPr lang="fi-FI" b="0" i="0" dirty="0">
                <a:solidFill>
                  <a:srgbClr val="131314"/>
                </a:solidFill>
                <a:effectLst/>
                <a:highlight>
                  <a:srgbClr val="FFFFFF"/>
                </a:highlight>
                <a:latin typeface="Tahoma"/>
                <a:ea typeface="Tahoma"/>
                <a:cs typeface="Tahoma"/>
              </a:rPr>
              <a:t>=192) </a:t>
            </a:r>
          </a:p>
          <a:p>
            <a:pPr>
              <a:buNone/>
            </a:pPr>
            <a:r>
              <a:rPr lang="fi-FI" b="1" dirty="0">
                <a:solidFill>
                  <a:srgbClr val="131314"/>
                </a:solidFill>
                <a:highlight>
                  <a:srgbClr val="FFFFFF"/>
                </a:highlight>
                <a:ea typeface="+mn-lt"/>
                <a:cs typeface="+mn-lt"/>
              </a:rPr>
              <a:t>Muotoiluajattelu</a:t>
            </a:r>
            <a:r>
              <a:rPr lang="fi-FI" dirty="0">
                <a:solidFill>
                  <a:srgbClr val="131314"/>
                </a:solidFill>
                <a:highlight>
                  <a:srgbClr val="FFFFFF"/>
                </a:highlight>
                <a:ea typeface="+mn-lt"/>
                <a:cs typeface="+mn-lt"/>
              </a:rPr>
              <a:t> </a:t>
            </a:r>
            <a:r>
              <a:rPr lang="fi-FI" dirty="0" err="1">
                <a:solidFill>
                  <a:srgbClr val="131314"/>
                </a:solidFill>
                <a:highlight>
                  <a:srgbClr val="FFFFFF"/>
                </a:highlight>
                <a:ea typeface="+mn-lt"/>
                <a:cs typeface="+mn-lt"/>
              </a:rPr>
              <a:t>Gr</a:t>
            </a:r>
            <a:r>
              <a:rPr lang="fi-FI" dirty="0">
                <a:solidFill>
                  <a:srgbClr val="131314"/>
                </a:solidFill>
                <a:highlight>
                  <a:srgbClr val="FFFFFF"/>
                </a:highlight>
                <a:ea typeface="+mn-lt"/>
                <a:cs typeface="+mn-lt"/>
              </a:rPr>
              <a:t>=185</a:t>
            </a:r>
            <a:endParaRPr lang="fi-FI" dirty="0"/>
          </a:p>
          <a:p>
            <a:pPr>
              <a:buNone/>
            </a:pPr>
            <a:r>
              <a:rPr lang="fi-FI" b="1" dirty="0">
                <a:solidFill>
                  <a:srgbClr val="131314"/>
                </a:solidFill>
                <a:highlight>
                  <a:srgbClr val="FFFFFF"/>
                </a:highlight>
                <a:ea typeface="+mn-lt"/>
                <a:cs typeface="+mn-lt"/>
              </a:rPr>
              <a:t>Monialaisuus ja monialainen yhteisty</a:t>
            </a:r>
            <a:r>
              <a:rPr lang="fi-FI" dirty="0">
                <a:solidFill>
                  <a:srgbClr val="131314"/>
                </a:solidFill>
                <a:highlight>
                  <a:srgbClr val="FFFFFF"/>
                </a:highlight>
                <a:ea typeface="+mn-lt"/>
                <a:cs typeface="+mn-lt"/>
              </a:rPr>
              <a:t>ö </a:t>
            </a:r>
            <a:r>
              <a:rPr lang="fi-FI" dirty="0" err="1">
                <a:solidFill>
                  <a:srgbClr val="131314"/>
                </a:solidFill>
                <a:highlight>
                  <a:srgbClr val="FFFFFF"/>
                </a:highlight>
                <a:ea typeface="+mn-lt"/>
                <a:cs typeface="+mn-lt"/>
              </a:rPr>
              <a:t>Gr</a:t>
            </a:r>
            <a:r>
              <a:rPr lang="fi-FI" dirty="0">
                <a:solidFill>
                  <a:srgbClr val="131314"/>
                </a:solidFill>
                <a:highlight>
                  <a:srgbClr val="FFFFFF"/>
                </a:highlight>
                <a:ea typeface="+mn-lt"/>
                <a:cs typeface="+mn-lt"/>
              </a:rPr>
              <a:t>=110</a:t>
            </a:r>
            <a:endParaRPr lang="fi-FI" dirty="0"/>
          </a:p>
          <a:p>
            <a:pPr>
              <a:buNone/>
            </a:pPr>
            <a:r>
              <a:rPr lang="fi-FI" b="1" dirty="0">
                <a:solidFill>
                  <a:srgbClr val="131314"/>
                </a:solidFill>
                <a:highlight>
                  <a:srgbClr val="FFFFFF"/>
                </a:highlight>
                <a:ea typeface="+mn-lt"/>
                <a:cs typeface="+mn-lt"/>
              </a:rPr>
              <a:t>Opiskelijan toimijuu</a:t>
            </a:r>
            <a:r>
              <a:rPr lang="fi-FI" dirty="0">
                <a:solidFill>
                  <a:srgbClr val="131314"/>
                </a:solidFill>
                <a:highlight>
                  <a:srgbClr val="FFFFFF"/>
                </a:highlight>
                <a:ea typeface="+mn-lt"/>
                <a:cs typeface="+mn-lt"/>
              </a:rPr>
              <a:t>s </a:t>
            </a:r>
            <a:r>
              <a:rPr lang="fi-FI" dirty="0" err="1">
                <a:solidFill>
                  <a:srgbClr val="131314"/>
                </a:solidFill>
                <a:highlight>
                  <a:srgbClr val="FFFFFF"/>
                </a:highlight>
                <a:ea typeface="+mn-lt"/>
                <a:cs typeface="+mn-lt"/>
              </a:rPr>
              <a:t>Gr</a:t>
            </a:r>
            <a:r>
              <a:rPr lang="fi-FI" dirty="0">
                <a:solidFill>
                  <a:srgbClr val="131314"/>
                </a:solidFill>
                <a:highlight>
                  <a:srgbClr val="FFFFFF"/>
                </a:highlight>
                <a:ea typeface="+mn-lt"/>
                <a:cs typeface="+mn-lt"/>
              </a:rPr>
              <a:t>=88</a:t>
            </a:r>
            <a:endParaRPr lang="fi-FI" dirty="0"/>
          </a:p>
          <a:p>
            <a:pPr marL="0" indent="0">
              <a:buNone/>
            </a:pPr>
            <a:r>
              <a:rPr lang="fi-FI" b="0" i="0" dirty="0">
                <a:solidFill>
                  <a:srgbClr val="131314"/>
                </a:solidFill>
                <a:effectLst/>
                <a:highlight>
                  <a:srgbClr val="FFFFFF"/>
                </a:highlight>
                <a:latin typeface="Tahoma"/>
                <a:ea typeface="Tahoma"/>
                <a:cs typeface="Tahoma"/>
              </a:rPr>
              <a:t>Nämä painopistealueet ovat listattu laskevassa järjestyksessä niiden "</a:t>
            </a:r>
            <a:r>
              <a:rPr lang="fi-FI" b="0" i="0" dirty="0" err="1">
                <a:solidFill>
                  <a:srgbClr val="131314"/>
                </a:solidFill>
                <a:effectLst/>
                <a:highlight>
                  <a:srgbClr val="FFFFFF"/>
                </a:highlight>
                <a:latin typeface="Tahoma"/>
                <a:ea typeface="Tahoma"/>
                <a:cs typeface="Tahoma"/>
              </a:rPr>
              <a:t>Gr</a:t>
            </a:r>
            <a:r>
              <a:rPr lang="fi-FI" b="0" i="0" dirty="0">
                <a:solidFill>
                  <a:srgbClr val="131314"/>
                </a:solidFill>
                <a:effectLst/>
                <a:highlight>
                  <a:srgbClr val="FFFFFF"/>
                </a:highlight>
                <a:latin typeface="Tahoma"/>
                <a:ea typeface="Tahoma"/>
                <a:cs typeface="Tahoma"/>
              </a:rPr>
              <a:t>" -arvon mukaan, mikä viittaa niiden suhteelliseen painoarvoon tai esiintyvyyteen koulutusohjelmissa.</a:t>
            </a:r>
            <a:r>
              <a:rPr lang="fi-FI" dirty="0">
                <a:solidFill>
                  <a:srgbClr val="131314"/>
                </a:solidFill>
                <a:highlight>
                  <a:srgbClr val="FFFFFF"/>
                </a:highlight>
                <a:latin typeface="Tahoma"/>
                <a:ea typeface="Tahoma"/>
                <a:cs typeface="Tahoma"/>
              </a:rPr>
              <a:t> Metsätalous DBE-ulottuvuuksien osalta tasapainoinen ja hyvä </a:t>
            </a:r>
            <a:r>
              <a:rPr lang="fi-FI" dirty="0" err="1">
                <a:solidFill>
                  <a:srgbClr val="131314"/>
                </a:solidFill>
                <a:highlight>
                  <a:srgbClr val="FFFFFF"/>
                </a:highlight>
                <a:latin typeface="Tahoma"/>
                <a:ea typeface="Tahoma"/>
                <a:cs typeface="Tahoma"/>
              </a:rPr>
              <a:t>benchmarking</a:t>
            </a:r>
            <a:r>
              <a:rPr lang="fi-FI" dirty="0">
                <a:solidFill>
                  <a:srgbClr val="131314"/>
                </a:solidFill>
                <a:highlight>
                  <a:srgbClr val="FFFFFF"/>
                </a:highlight>
                <a:latin typeface="Tahoma"/>
                <a:ea typeface="Tahoma"/>
                <a:cs typeface="Tahoma"/>
              </a:rPr>
              <a:t> kohde koulutuksille. </a:t>
            </a:r>
            <a:endParaRPr lang="fi-FI" b="0" i="0" dirty="0">
              <a:solidFill>
                <a:srgbClr val="131314"/>
              </a:solidFill>
              <a:effectLst/>
              <a:highlight>
                <a:srgbClr val="FFFFFF"/>
              </a:highlight>
              <a:latin typeface="Tahoma"/>
              <a:ea typeface="Tahoma"/>
              <a:cs typeface="Tahoma"/>
            </a:endParaRPr>
          </a:p>
          <a:p>
            <a:pPr marL="0" indent="0">
              <a:buNone/>
            </a:pPr>
            <a:r>
              <a:rPr lang="fi-FI" dirty="0">
                <a:solidFill>
                  <a:srgbClr val="131314"/>
                </a:solidFill>
                <a:highlight>
                  <a:srgbClr val="FFFFFF"/>
                </a:highlight>
                <a:latin typeface="Tahoma"/>
                <a:ea typeface="Tahoma"/>
                <a:cs typeface="Tahoma"/>
              </a:rPr>
              <a:t>Hero &amp; Aho (Käsikirjoitus)</a:t>
            </a:r>
          </a:p>
          <a:p>
            <a:pPr marL="0" indent="0">
              <a:buNone/>
            </a:pPr>
            <a:endParaRPr lang="fi-FI" dirty="0">
              <a:solidFill>
                <a:srgbClr val="131314"/>
              </a:solidFill>
              <a:highlight>
                <a:srgbClr val="FFFFFF"/>
              </a:highlight>
              <a:latin typeface="Google Sans Text"/>
              <a:cs typeface="Arial"/>
            </a:endParaRPr>
          </a:p>
          <a:p>
            <a:pPr marL="0" indent="0">
              <a:buNone/>
            </a:pPr>
            <a:endParaRPr lang="fi-FI" dirty="0">
              <a:solidFill>
                <a:srgbClr val="131314"/>
              </a:solidFill>
              <a:highlight>
                <a:srgbClr val="FFFFFF"/>
              </a:highlight>
              <a:latin typeface="Google Sans Text"/>
              <a:cs typeface="Arial"/>
            </a:endParaRPr>
          </a:p>
          <a:p>
            <a:pPr marL="0" indent="0">
              <a:buNone/>
            </a:pPr>
            <a:endParaRPr lang="fi-FI">
              <a:cs typeface="Arial"/>
            </a:endParaRPr>
          </a:p>
        </p:txBody>
      </p:sp>
      <p:sp>
        <p:nvSpPr>
          <p:cNvPr id="4" name="TextBox 4">
            <a:extLst>
              <a:ext uri="{FF2B5EF4-FFF2-40B4-BE49-F238E27FC236}">
                <a16:creationId xmlns:a16="http://schemas.microsoft.com/office/drawing/2014/main" id="{4E97B508-72F2-EBCF-3025-5D60F1016400}"/>
              </a:ext>
            </a:extLst>
          </p:cNvPr>
          <p:cNvSpPr txBox="1"/>
          <p:nvPr/>
        </p:nvSpPr>
        <p:spPr>
          <a:xfrm>
            <a:off x="9701191" y="6324739"/>
            <a:ext cx="3641856"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solidFill>
                  <a:srgbClr val="003755"/>
                </a:solidFill>
                <a:hlinkClick r:id="rId2">
                  <a:extLst>
                    <a:ext uri="{A12FA001-AC4F-418D-AE19-62706E023703}">
                      <ahyp:hlinkClr xmlns:ahyp="http://schemas.microsoft.com/office/drawing/2018/hyperlinkcolor" val="tx"/>
                    </a:ext>
                  </a:extLst>
                </a:hlinkClick>
              </a:rPr>
              <a:t>OPS_analyysi_excel</a:t>
            </a:r>
            <a:r>
              <a:rPr lang="en-US">
                <a:solidFill>
                  <a:schemeClr val="bg1"/>
                </a:solidFill>
                <a:hlinkClick r:id="rId2">
                  <a:extLst>
                    <a:ext uri="{A12FA001-AC4F-418D-AE19-62706E023703}">
                      <ahyp:hlinkClr xmlns:ahyp="http://schemas.microsoft.com/office/drawing/2018/hyperlinkcolor" val="tx"/>
                    </a:ext>
                  </a:extLst>
                </a:hlinkClick>
              </a:rPr>
              <a:t> (002).xlsx</a:t>
            </a:r>
            <a:endParaRPr lang="fi-FI">
              <a:solidFill>
                <a:schemeClr val="bg1"/>
              </a:solidFill>
            </a:endParaRPr>
          </a:p>
        </p:txBody>
      </p:sp>
    </p:spTree>
    <p:extLst>
      <p:ext uri="{BB962C8B-B14F-4D97-AF65-F5344CB8AC3E}">
        <p14:creationId xmlns:p14="http://schemas.microsoft.com/office/powerpoint/2010/main" val="1413091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924F-9D8C-CDD2-8972-279692055F6B}"/>
              </a:ext>
            </a:extLst>
          </p:cNvPr>
          <p:cNvSpPr>
            <a:spLocks noGrp="1"/>
          </p:cNvSpPr>
          <p:nvPr>
            <p:ph type="title"/>
          </p:nvPr>
        </p:nvSpPr>
        <p:spPr>
          <a:xfrm>
            <a:off x="3759885" y="19032"/>
            <a:ext cx="10260000" cy="1217707"/>
          </a:xfrm>
        </p:spPr>
        <p:txBody>
          <a:bodyPr/>
          <a:lstStyle/>
          <a:p>
            <a:r>
              <a:rPr lang="fi-FI"/>
              <a:t>8 ulottuvuutta: Esiintyvyys </a:t>
            </a:r>
            <a:r>
              <a:rPr lang="fi-FI" err="1"/>
              <a:t>OPS:eissa</a:t>
            </a:r>
            <a:endParaRPr lang="fi-FI"/>
          </a:p>
        </p:txBody>
      </p:sp>
      <p:graphicFrame>
        <p:nvGraphicFramePr>
          <p:cNvPr id="4" name="Content Placeholder 3">
            <a:extLst>
              <a:ext uri="{FF2B5EF4-FFF2-40B4-BE49-F238E27FC236}">
                <a16:creationId xmlns:a16="http://schemas.microsoft.com/office/drawing/2014/main" id="{D8F8091E-E9D4-9728-B188-5A195B20482A}"/>
              </a:ext>
            </a:extLst>
          </p:cNvPr>
          <p:cNvGraphicFramePr>
            <a:graphicFrameLocks noGrp="1"/>
          </p:cNvGraphicFramePr>
          <p:nvPr>
            <p:ph idx="1"/>
            <p:extLst>
              <p:ext uri="{D42A27DB-BD31-4B8C-83A1-F6EECF244321}">
                <p14:modId xmlns:p14="http://schemas.microsoft.com/office/powerpoint/2010/main" val="2734727752"/>
              </p:ext>
            </p:extLst>
          </p:nvPr>
        </p:nvGraphicFramePr>
        <p:xfrm>
          <a:off x="7768052" y="1833732"/>
          <a:ext cx="2248533" cy="3827382"/>
        </p:xfrm>
        <a:graphic>
          <a:graphicData uri="http://schemas.openxmlformats.org/drawingml/2006/table">
            <a:tbl>
              <a:tblPr>
                <a:tableStyleId>{5C22544A-7EE6-4342-B048-85BDC9FD1C3A}</a:tableStyleId>
              </a:tblPr>
              <a:tblGrid>
                <a:gridCol w="2248533">
                  <a:extLst>
                    <a:ext uri="{9D8B030D-6E8A-4147-A177-3AD203B41FA5}">
                      <a16:colId xmlns:a16="http://schemas.microsoft.com/office/drawing/2014/main" val="2993831500"/>
                    </a:ext>
                  </a:extLst>
                </a:gridCol>
              </a:tblGrid>
              <a:tr h="984577">
                <a:tc>
                  <a:txBody>
                    <a:bodyPr/>
                    <a:lstStyle/>
                    <a:p>
                      <a:pPr algn="l" fontAlgn="t"/>
                      <a:r>
                        <a:rPr lang="fi-FI" sz="1400" u="none" strike="noStrike">
                          <a:effectLst/>
                        </a:rPr>
                        <a:t>Tietojenkäsittelyn koulutus, päiväopetus (2024) - TRTKP24A</a:t>
                      </a:r>
                      <a:br>
                        <a:rPr lang="fi-FI" sz="1400" u="none" strike="noStrike">
                          <a:effectLst/>
                        </a:rPr>
                      </a:br>
                      <a:r>
                        <a:rPr lang="fi-FI" sz="1400" u="none" strike="noStrike" err="1">
                          <a:effectLst/>
                        </a:rPr>
                        <a:t>Gr</a:t>
                      </a:r>
                      <a:r>
                        <a:rPr lang="fi-FI" sz="1400" u="none" strike="noStrike">
                          <a:effectLst/>
                        </a:rPr>
                        <a:t>=16</a:t>
                      </a:r>
                      <a:endParaRPr lang="fi-FI" sz="1400" b="0" i="0" u="none" strike="noStrike">
                        <a:solidFill>
                          <a:srgbClr val="000000"/>
                        </a:solidFill>
                        <a:effectLst/>
                        <a:latin typeface="Arial" panose="020B0604020202020204" pitchFamily="34" charset="0"/>
                      </a:endParaRPr>
                    </a:p>
                  </a:txBody>
                  <a:tcPr marL="3907" marR="3907" marT="3907" marB="0"/>
                </a:tc>
                <a:extLst>
                  <a:ext uri="{0D108BD9-81ED-4DB2-BD59-A6C34878D82A}">
                    <a16:rowId xmlns:a16="http://schemas.microsoft.com/office/drawing/2014/main" val="1685799379"/>
                  </a:ext>
                </a:extLst>
              </a:tr>
              <a:tr h="328192">
                <a:tc>
                  <a:txBody>
                    <a:bodyPr/>
                    <a:lstStyle/>
                    <a:p>
                      <a:pPr algn="r" fontAlgn="ctr"/>
                      <a:r>
                        <a:rPr lang="fi-FI" sz="1400" u="none" strike="noStrike">
                          <a:effectLst/>
                        </a:rPr>
                        <a:t>4</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015912414"/>
                  </a:ext>
                </a:extLst>
              </a:tr>
              <a:tr h="218795">
                <a:tc>
                  <a:txBody>
                    <a:bodyPr/>
                    <a:lstStyle/>
                    <a:p>
                      <a:pPr algn="r" fontAlgn="ctr"/>
                      <a:r>
                        <a:rPr lang="fi-FI" sz="1400" u="none" strike="noStrike">
                          <a:effectLst/>
                        </a:rPr>
                        <a:t>2</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57889489"/>
                  </a:ext>
                </a:extLst>
              </a:tr>
              <a:tr h="218795">
                <a:tc>
                  <a:txBody>
                    <a:bodyPr/>
                    <a:lstStyle/>
                    <a:p>
                      <a:pPr algn="r" fontAlgn="ctr"/>
                      <a:r>
                        <a:rPr lang="fi-FI" sz="1400" u="none" strike="noStrike">
                          <a:effectLst/>
                        </a:rPr>
                        <a:t>0</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485582358"/>
                  </a:ext>
                </a:extLst>
              </a:tr>
              <a:tr h="328192">
                <a:tc>
                  <a:txBody>
                    <a:bodyPr/>
                    <a:lstStyle/>
                    <a:p>
                      <a:pPr algn="r" fontAlgn="ctr"/>
                      <a:r>
                        <a:rPr lang="fi-FI" sz="1400" u="none" strike="noStrike">
                          <a:effectLst/>
                        </a:rPr>
                        <a:t>6</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3947108725"/>
                  </a:ext>
                </a:extLst>
              </a:tr>
              <a:tr h="328192">
                <a:tc>
                  <a:txBody>
                    <a:bodyPr/>
                    <a:lstStyle/>
                    <a:p>
                      <a:pPr algn="r" fontAlgn="ctr"/>
                      <a:r>
                        <a:rPr lang="fi-FI" sz="1400" u="none" strike="noStrike">
                          <a:effectLst/>
                        </a:rPr>
                        <a:t>1</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3697039569"/>
                  </a:ext>
                </a:extLst>
              </a:tr>
              <a:tr h="328192">
                <a:tc>
                  <a:txBody>
                    <a:bodyPr/>
                    <a:lstStyle/>
                    <a:p>
                      <a:pPr algn="r" fontAlgn="ctr"/>
                      <a:r>
                        <a:rPr lang="fi-FI" sz="1400" u="none" strike="noStrike">
                          <a:effectLst/>
                        </a:rPr>
                        <a:t>0</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67360334"/>
                  </a:ext>
                </a:extLst>
              </a:tr>
              <a:tr h="218795">
                <a:tc>
                  <a:txBody>
                    <a:bodyPr/>
                    <a:lstStyle/>
                    <a:p>
                      <a:pPr algn="r" fontAlgn="ctr"/>
                      <a:r>
                        <a:rPr lang="fi-FI" sz="1400" u="none" strike="noStrike">
                          <a:effectLst/>
                        </a:rPr>
                        <a:t>11</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332179974"/>
                  </a:ext>
                </a:extLst>
              </a:tr>
              <a:tr h="218795">
                <a:tc>
                  <a:txBody>
                    <a:bodyPr/>
                    <a:lstStyle/>
                    <a:p>
                      <a:pPr algn="r" fontAlgn="ctr"/>
                      <a:r>
                        <a:rPr lang="fi-FI" sz="1400" u="none" strike="noStrike">
                          <a:effectLst/>
                        </a:rPr>
                        <a:t>0</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877502886"/>
                  </a:ext>
                </a:extLst>
              </a:tr>
              <a:tr h="437590">
                <a:tc>
                  <a:txBody>
                    <a:bodyPr/>
                    <a:lstStyle/>
                    <a:p>
                      <a:pPr algn="r" fontAlgn="ctr"/>
                      <a:r>
                        <a:rPr lang="fi-FI" sz="1400" u="none" strike="noStrike">
                          <a:effectLst/>
                        </a:rPr>
                        <a:t>4</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415467507"/>
                  </a:ext>
                </a:extLst>
              </a:tr>
              <a:tr h="109397">
                <a:tc>
                  <a:txBody>
                    <a:bodyPr/>
                    <a:lstStyle/>
                    <a:p>
                      <a:pPr algn="r" fontAlgn="ctr"/>
                      <a:r>
                        <a:rPr lang="fi-FI" sz="1400" u="none" strike="noStrike">
                          <a:effectLst/>
                        </a:rPr>
                        <a:t>28</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268844683"/>
                  </a:ext>
                </a:extLst>
              </a:tr>
            </a:tbl>
          </a:graphicData>
        </a:graphic>
      </p:graphicFrame>
      <p:graphicFrame>
        <p:nvGraphicFramePr>
          <p:cNvPr id="5" name="Table 4">
            <a:extLst>
              <a:ext uri="{FF2B5EF4-FFF2-40B4-BE49-F238E27FC236}">
                <a16:creationId xmlns:a16="http://schemas.microsoft.com/office/drawing/2014/main" id="{AD8D76FA-DD82-4F2A-D166-81A35C6A6158}"/>
              </a:ext>
            </a:extLst>
          </p:cNvPr>
          <p:cNvGraphicFramePr>
            <a:graphicFrameLocks noGrp="1"/>
          </p:cNvGraphicFramePr>
          <p:nvPr>
            <p:extLst>
              <p:ext uri="{D42A27DB-BD31-4B8C-83A1-F6EECF244321}">
                <p14:modId xmlns:p14="http://schemas.microsoft.com/office/powerpoint/2010/main" val="2869232200"/>
              </p:ext>
            </p:extLst>
          </p:nvPr>
        </p:nvGraphicFramePr>
        <p:xfrm>
          <a:off x="1533435" y="2484769"/>
          <a:ext cx="4477072" cy="3483331"/>
        </p:xfrm>
        <a:graphic>
          <a:graphicData uri="http://schemas.openxmlformats.org/drawingml/2006/table">
            <a:tbl>
              <a:tblPr>
                <a:tableStyleId>{5C22544A-7EE6-4342-B048-85BDC9FD1C3A}</a:tableStyleId>
              </a:tblPr>
              <a:tblGrid>
                <a:gridCol w="4477072">
                  <a:extLst>
                    <a:ext uri="{9D8B030D-6E8A-4147-A177-3AD203B41FA5}">
                      <a16:colId xmlns:a16="http://schemas.microsoft.com/office/drawing/2014/main" val="2022301285"/>
                    </a:ext>
                  </a:extLst>
                </a:gridCol>
              </a:tblGrid>
              <a:tr h="420373">
                <a:tc>
                  <a:txBody>
                    <a:bodyPr/>
                    <a:lstStyle/>
                    <a:p>
                      <a:pPr algn="l" fontAlgn="t"/>
                      <a:r>
                        <a:rPr lang="fi-FI" sz="1000" u="none" strike="noStrike">
                          <a:effectLst/>
                        </a:rPr>
                        <a:t>○ Autenttiset haasteet ja työelämäyhteistyö</a:t>
                      </a:r>
                      <a:br>
                        <a:rPr lang="fi-FI" sz="1000" u="none" strike="noStrike">
                          <a:effectLst/>
                        </a:rPr>
                      </a:br>
                      <a:r>
                        <a:rPr lang="fi-FI" sz="1000" u="none" strike="noStrike">
                          <a:effectLst/>
                        </a:rPr>
                        <a:t>Gr=192</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2930924603"/>
                  </a:ext>
                </a:extLst>
              </a:tr>
              <a:tr h="280589">
                <a:tc>
                  <a:txBody>
                    <a:bodyPr/>
                    <a:lstStyle/>
                    <a:p>
                      <a:pPr algn="l" fontAlgn="t"/>
                      <a:r>
                        <a:rPr lang="fi-FI" sz="1000" u="none" strike="noStrike">
                          <a:effectLst/>
                        </a:rPr>
                        <a:t>○ Geneeriset taidot</a:t>
                      </a:r>
                      <a:br>
                        <a:rPr lang="fi-FI" sz="1000" u="none" strike="noStrike">
                          <a:effectLst/>
                        </a:rPr>
                      </a:br>
                      <a:r>
                        <a:rPr lang="fi-FI" sz="1000" u="none" strike="noStrike" err="1">
                          <a:effectLst/>
                        </a:rPr>
                        <a:t>Gr</a:t>
                      </a:r>
                      <a:r>
                        <a:rPr lang="fi-FI" sz="1000" u="none" strike="noStrike">
                          <a:effectLst/>
                        </a:rPr>
                        <a:t>=262</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1426525806"/>
                  </a:ext>
                </a:extLst>
              </a:tr>
              <a:tr h="280589">
                <a:tc>
                  <a:txBody>
                    <a:bodyPr/>
                    <a:lstStyle/>
                    <a:p>
                      <a:pPr algn="l" fontAlgn="t"/>
                      <a:r>
                        <a:rPr lang="fi-FI" sz="1000" u="none" strike="noStrike">
                          <a:effectLst/>
                        </a:rPr>
                        <a:t>○ Hyvinvointitaidot</a:t>
                      </a:r>
                      <a:br>
                        <a:rPr lang="fi-FI" sz="1000" u="none" strike="noStrike">
                          <a:effectLst/>
                        </a:rPr>
                      </a:br>
                      <a:r>
                        <a:rPr lang="fi-FI" sz="1000" u="none" strike="noStrike">
                          <a:effectLst/>
                        </a:rPr>
                        <a:t>Gr=36</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65011580"/>
                  </a:ext>
                </a:extLst>
              </a:tr>
              <a:tr h="420373">
                <a:tc>
                  <a:txBody>
                    <a:bodyPr/>
                    <a:lstStyle/>
                    <a:p>
                      <a:pPr algn="l" fontAlgn="t"/>
                      <a:r>
                        <a:rPr lang="fi-FI" sz="1000" u="none" strike="noStrike">
                          <a:effectLst/>
                        </a:rPr>
                        <a:t>○ Kehittämällä oppiminen ja tiimityö</a:t>
                      </a:r>
                      <a:br>
                        <a:rPr lang="fi-FI" sz="1000" u="none" strike="noStrike">
                          <a:effectLst/>
                        </a:rPr>
                      </a:br>
                      <a:r>
                        <a:rPr lang="fi-FI" sz="1000" u="none" strike="noStrike" err="1">
                          <a:effectLst/>
                        </a:rPr>
                        <a:t>Gr</a:t>
                      </a:r>
                      <a:r>
                        <a:rPr lang="fi-FI" sz="1000" u="none" strike="noStrike">
                          <a:effectLst/>
                        </a:rPr>
                        <a:t>=299</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406765607"/>
                  </a:ext>
                </a:extLst>
              </a:tr>
              <a:tr h="420373">
                <a:tc>
                  <a:txBody>
                    <a:bodyPr/>
                    <a:lstStyle/>
                    <a:p>
                      <a:pPr algn="l" fontAlgn="t"/>
                      <a:r>
                        <a:rPr lang="fi-FI" sz="1000" u="none" strike="noStrike">
                          <a:effectLst/>
                        </a:rPr>
                        <a:t>○ Kestävä kehitys ja vastuullisuus</a:t>
                      </a:r>
                      <a:br>
                        <a:rPr lang="fi-FI" sz="1000" u="none" strike="noStrike">
                          <a:effectLst/>
                        </a:rPr>
                      </a:br>
                      <a:r>
                        <a:rPr lang="fi-FI" sz="1000" u="none" strike="noStrike">
                          <a:effectLst/>
                        </a:rPr>
                        <a:t>Gr=381</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1412461433"/>
                  </a:ext>
                </a:extLst>
              </a:tr>
              <a:tr h="420373">
                <a:tc>
                  <a:txBody>
                    <a:bodyPr/>
                    <a:lstStyle/>
                    <a:p>
                      <a:pPr algn="l" fontAlgn="t"/>
                      <a:r>
                        <a:rPr lang="fi-FI" sz="1000" u="none" strike="noStrike">
                          <a:effectLst/>
                        </a:rPr>
                        <a:t>○ Monialaisuus ja monialainen yhteistyö</a:t>
                      </a:r>
                      <a:br>
                        <a:rPr lang="fi-FI" sz="1000" u="none" strike="noStrike">
                          <a:effectLst/>
                        </a:rPr>
                      </a:br>
                      <a:r>
                        <a:rPr lang="fi-FI" sz="1000" u="none" strike="noStrike">
                          <a:effectLst/>
                        </a:rPr>
                        <a:t>Gr=110</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548475402"/>
                  </a:ext>
                </a:extLst>
              </a:tr>
              <a:tr h="280589">
                <a:tc>
                  <a:txBody>
                    <a:bodyPr/>
                    <a:lstStyle/>
                    <a:p>
                      <a:pPr algn="l" fontAlgn="t"/>
                      <a:r>
                        <a:rPr lang="fi-FI" sz="1000" u="none" strike="noStrike">
                          <a:effectLst/>
                        </a:rPr>
                        <a:t>○ Muotoiluajattelu</a:t>
                      </a:r>
                      <a:br>
                        <a:rPr lang="fi-FI" sz="1000" u="none" strike="noStrike">
                          <a:effectLst/>
                        </a:rPr>
                      </a:br>
                      <a:r>
                        <a:rPr lang="fi-FI" sz="1000" u="none" strike="noStrike">
                          <a:effectLst/>
                        </a:rPr>
                        <a:t>Gr=185</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2583939681"/>
                  </a:ext>
                </a:extLst>
              </a:tr>
              <a:tr h="280589">
                <a:tc>
                  <a:txBody>
                    <a:bodyPr/>
                    <a:lstStyle/>
                    <a:p>
                      <a:pPr algn="l" fontAlgn="t"/>
                      <a:r>
                        <a:rPr lang="fi-FI" sz="1000" u="none" strike="noStrike">
                          <a:effectLst/>
                        </a:rPr>
                        <a:t>○ Opiskelijan toimijuus</a:t>
                      </a:r>
                      <a:br>
                        <a:rPr lang="fi-FI" sz="1000" u="none" strike="noStrike">
                          <a:effectLst/>
                        </a:rPr>
                      </a:br>
                      <a:r>
                        <a:rPr lang="fi-FI" sz="1000" u="none" strike="noStrike">
                          <a:effectLst/>
                        </a:rPr>
                        <a:t>Gr=88</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352800308"/>
                  </a:ext>
                </a:extLst>
              </a:tr>
              <a:tr h="560499">
                <a:tc>
                  <a:txBody>
                    <a:bodyPr/>
                    <a:lstStyle/>
                    <a:p>
                      <a:pPr algn="l" fontAlgn="t"/>
                      <a:r>
                        <a:rPr lang="fi-FI" sz="1000" u="none" strike="noStrike">
                          <a:effectLst/>
                        </a:rPr>
                        <a:t>○ Tutkimusperustaisuus, innovaatio-osaaminen ja uudistavuus</a:t>
                      </a:r>
                      <a:br>
                        <a:rPr lang="fi-FI" sz="1000" u="none" strike="noStrike">
                          <a:effectLst/>
                        </a:rPr>
                      </a:br>
                      <a:r>
                        <a:rPr lang="fi-FI" sz="1000" u="none" strike="noStrike" err="1">
                          <a:effectLst/>
                        </a:rPr>
                        <a:t>Gr</a:t>
                      </a:r>
                      <a:r>
                        <a:rPr lang="fi-FI" sz="1000" u="none" strike="noStrike">
                          <a:effectLst/>
                        </a:rPr>
                        <a:t>=247</a:t>
                      </a:r>
                      <a:endParaRPr lang="fi-FI" sz="1000" b="0" i="0" u="none" strike="noStrike">
                        <a:solidFill>
                          <a:srgbClr val="000000"/>
                        </a:solidFill>
                        <a:effectLst/>
                        <a:latin typeface="Arial" panose="020B0604020202020204" pitchFamily="34" charset="0"/>
                      </a:endParaRPr>
                    </a:p>
                  </a:txBody>
                  <a:tcPr marL="5535" marR="5535" marT="5535" marB="0"/>
                </a:tc>
                <a:extLst>
                  <a:ext uri="{0D108BD9-81ED-4DB2-BD59-A6C34878D82A}">
                    <a16:rowId xmlns:a16="http://schemas.microsoft.com/office/drawing/2014/main" val="2751891902"/>
                  </a:ext>
                </a:extLst>
              </a:tr>
            </a:tbl>
          </a:graphicData>
        </a:graphic>
      </p:graphicFrame>
      <p:graphicFrame>
        <p:nvGraphicFramePr>
          <p:cNvPr id="6" name="Table 5">
            <a:extLst>
              <a:ext uri="{FF2B5EF4-FFF2-40B4-BE49-F238E27FC236}">
                <a16:creationId xmlns:a16="http://schemas.microsoft.com/office/drawing/2014/main" id="{173F3C60-F112-759E-0BF7-0B88803727B5}"/>
              </a:ext>
            </a:extLst>
          </p:cNvPr>
          <p:cNvGraphicFramePr>
            <a:graphicFrameLocks noGrp="1"/>
          </p:cNvGraphicFramePr>
          <p:nvPr>
            <p:extLst>
              <p:ext uri="{D42A27DB-BD31-4B8C-83A1-F6EECF244321}">
                <p14:modId xmlns:p14="http://schemas.microsoft.com/office/powerpoint/2010/main" val="458374790"/>
              </p:ext>
            </p:extLst>
          </p:nvPr>
        </p:nvGraphicFramePr>
        <p:xfrm>
          <a:off x="5207000" y="1831759"/>
          <a:ext cx="2411413" cy="3827382"/>
        </p:xfrm>
        <a:graphic>
          <a:graphicData uri="http://schemas.openxmlformats.org/drawingml/2006/table">
            <a:tbl>
              <a:tblPr>
                <a:tableStyleId>{5C22544A-7EE6-4342-B048-85BDC9FD1C3A}</a:tableStyleId>
              </a:tblPr>
              <a:tblGrid>
                <a:gridCol w="2411413">
                  <a:extLst>
                    <a:ext uri="{9D8B030D-6E8A-4147-A177-3AD203B41FA5}">
                      <a16:colId xmlns:a16="http://schemas.microsoft.com/office/drawing/2014/main" val="3090014973"/>
                    </a:ext>
                  </a:extLst>
                </a:gridCol>
              </a:tblGrid>
              <a:tr h="984577">
                <a:tc>
                  <a:txBody>
                    <a:bodyPr/>
                    <a:lstStyle/>
                    <a:p>
                      <a:pPr algn="l" fontAlgn="t"/>
                      <a:r>
                        <a:rPr lang="en-US" sz="1400" u="none" strike="noStrike">
                          <a:effectLst/>
                        </a:rPr>
                        <a:t>Degree </a:t>
                      </a:r>
                      <a:r>
                        <a:rPr lang="en-US" sz="1400" u="none" strike="noStrike" err="1">
                          <a:effectLst/>
                        </a:rPr>
                        <a:t>Programme</a:t>
                      </a:r>
                      <a:r>
                        <a:rPr lang="en-US" sz="1400" u="none" strike="noStrike">
                          <a:effectLst/>
                        </a:rPr>
                        <a:t> in International Business - BBIB24A</a:t>
                      </a:r>
                      <a:br>
                        <a:rPr lang="en-US" sz="1400" u="none" strike="noStrike">
                          <a:effectLst/>
                        </a:rPr>
                      </a:br>
                      <a:r>
                        <a:rPr lang="en-US" sz="1400" u="none" strike="noStrike">
                          <a:effectLst/>
                        </a:rPr>
                        <a:t>Gr=60</a:t>
                      </a:r>
                      <a:endParaRPr lang="en-US" sz="1400" b="0" i="0" u="none" strike="noStrike">
                        <a:solidFill>
                          <a:srgbClr val="000000"/>
                        </a:solidFill>
                        <a:effectLst/>
                        <a:latin typeface="Arial" panose="020B0604020202020204" pitchFamily="34" charset="0"/>
                      </a:endParaRPr>
                    </a:p>
                  </a:txBody>
                  <a:tcPr marL="3907" marR="3907" marT="3907" marB="0"/>
                </a:tc>
                <a:extLst>
                  <a:ext uri="{0D108BD9-81ED-4DB2-BD59-A6C34878D82A}">
                    <a16:rowId xmlns:a16="http://schemas.microsoft.com/office/drawing/2014/main" val="1415121405"/>
                  </a:ext>
                </a:extLst>
              </a:tr>
              <a:tr h="328192">
                <a:tc>
                  <a:txBody>
                    <a:bodyPr/>
                    <a:lstStyle/>
                    <a:p>
                      <a:pPr algn="r" fontAlgn="ctr"/>
                      <a:r>
                        <a:rPr lang="fi-FI" sz="1400" u="none" strike="noStrike">
                          <a:effectLst/>
                        </a:rPr>
                        <a:t>20</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708860097"/>
                  </a:ext>
                </a:extLst>
              </a:tr>
              <a:tr h="218795">
                <a:tc>
                  <a:txBody>
                    <a:bodyPr/>
                    <a:lstStyle/>
                    <a:p>
                      <a:pPr algn="r" fontAlgn="ctr"/>
                      <a:r>
                        <a:rPr lang="fi-FI" sz="1400" u="none" strike="noStrike">
                          <a:effectLst/>
                        </a:rPr>
                        <a:t>45</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466737525"/>
                  </a:ext>
                </a:extLst>
              </a:tr>
              <a:tr h="218795">
                <a:tc>
                  <a:txBody>
                    <a:bodyPr/>
                    <a:lstStyle/>
                    <a:p>
                      <a:pPr algn="r" fontAlgn="ctr"/>
                      <a:r>
                        <a:rPr lang="fi-FI" sz="1400" u="none" strike="noStrike">
                          <a:effectLst/>
                        </a:rPr>
                        <a:t>0</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1989222875"/>
                  </a:ext>
                </a:extLst>
              </a:tr>
              <a:tr h="328192">
                <a:tc>
                  <a:txBody>
                    <a:bodyPr/>
                    <a:lstStyle/>
                    <a:p>
                      <a:pPr algn="r" fontAlgn="ctr"/>
                      <a:r>
                        <a:rPr lang="fi-FI" sz="1400" u="none" strike="noStrike">
                          <a:effectLst/>
                        </a:rPr>
                        <a:t>25</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048394504"/>
                  </a:ext>
                </a:extLst>
              </a:tr>
              <a:tr h="328192">
                <a:tc>
                  <a:txBody>
                    <a:bodyPr/>
                    <a:lstStyle/>
                    <a:p>
                      <a:pPr algn="r" fontAlgn="ctr"/>
                      <a:r>
                        <a:rPr lang="fi-FI" sz="1400" u="none" strike="noStrike">
                          <a:effectLst/>
                        </a:rPr>
                        <a:t>14</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375734937"/>
                  </a:ext>
                </a:extLst>
              </a:tr>
              <a:tr h="328192">
                <a:tc>
                  <a:txBody>
                    <a:bodyPr/>
                    <a:lstStyle/>
                    <a:p>
                      <a:pPr algn="r" fontAlgn="ctr"/>
                      <a:r>
                        <a:rPr lang="fi-FI" sz="1400" u="none" strike="noStrike">
                          <a:effectLst/>
                        </a:rPr>
                        <a:t>6</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805037870"/>
                  </a:ext>
                </a:extLst>
              </a:tr>
              <a:tr h="218795">
                <a:tc>
                  <a:txBody>
                    <a:bodyPr/>
                    <a:lstStyle/>
                    <a:p>
                      <a:pPr algn="r" fontAlgn="ctr"/>
                      <a:r>
                        <a:rPr lang="fi-FI" sz="1400" u="none" strike="noStrike">
                          <a:effectLst/>
                        </a:rPr>
                        <a:t>8</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343065412"/>
                  </a:ext>
                </a:extLst>
              </a:tr>
              <a:tr h="218795">
                <a:tc>
                  <a:txBody>
                    <a:bodyPr/>
                    <a:lstStyle/>
                    <a:p>
                      <a:pPr algn="r" fontAlgn="ctr"/>
                      <a:r>
                        <a:rPr lang="fi-FI" sz="1400" u="none" strike="noStrike">
                          <a:effectLst/>
                        </a:rPr>
                        <a:t>5</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2338751088"/>
                  </a:ext>
                </a:extLst>
              </a:tr>
              <a:tr h="437590">
                <a:tc>
                  <a:txBody>
                    <a:bodyPr/>
                    <a:lstStyle/>
                    <a:p>
                      <a:pPr algn="r" fontAlgn="ctr"/>
                      <a:r>
                        <a:rPr lang="fi-FI" sz="1400" u="none" strike="noStrike">
                          <a:effectLst/>
                        </a:rPr>
                        <a:t>28</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3055669587"/>
                  </a:ext>
                </a:extLst>
              </a:tr>
              <a:tr h="109397">
                <a:tc>
                  <a:txBody>
                    <a:bodyPr/>
                    <a:lstStyle/>
                    <a:p>
                      <a:pPr algn="r" fontAlgn="ctr"/>
                      <a:r>
                        <a:rPr lang="fi-FI" sz="1400" u="none" strike="noStrike">
                          <a:effectLst/>
                        </a:rPr>
                        <a:t>151</a:t>
                      </a:r>
                      <a:endParaRPr lang="fi-FI" sz="1400" b="0" i="0" u="none" strike="noStrike">
                        <a:solidFill>
                          <a:srgbClr val="000000"/>
                        </a:solidFill>
                        <a:effectLst/>
                        <a:latin typeface="Arial" panose="020B0604020202020204" pitchFamily="34" charset="0"/>
                      </a:endParaRPr>
                    </a:p>
                  </a:txBody>
                  <a:tcPr marL="3907" marR="3907" marT="3907" marB="0" anchor="ctr"/>
                </a:tc>
                <a:extLst>
                  <a:ext uri="{0D108BD9-81ED-4DB2-BD59-A6C34878D82A}">
                    <a16:rowId xmlns:a16="http://schemas.microsoft.com/office/drawing/2014/main" val="3085575549"/>
                  </a:ext>
                </a:extLst>
              </a:tr>
            </a:tbl>
          </a:graphicData>
        </a:graphic>
      </p:graphicFrame>
      <p:sp>
        <p:nvSpPr>
          <p:cNvPr id="7" name="TextBox 6">
            <a:extLst>
              <a:ext uri="{FF2B5EF4-FFF2-40B4-BE49-F238E27FC236}">
                <a16:creationId xmlns:a16="http://schemas.microsoft.com/office/drawing/2014/main" id="{8F3FCD30-4F90-D361-0C51-4260F72C4F35}"/>
              </a:ext>
            </a:extLst>
          </p:cNvPr>
          <p:cNvSpPr txBox="1"/>
          <p:nvPr/>
        </p:nvSpPr>
        <p:spPr>
          <a:xfrm>
            <a:off x="1912225" y="1460810"/>
            <a:ext cx="2581716" cy="369332"/>
          </a:xfrm>
          <a:prstGeom prst="rect">
            <a:avLst/>
          </a:prstGeom>
          <a:noFill/>
        </p:spPr>
        <p:txBody>
          <a:bodyPr wrap="square" rtlCol="0">
            <a:spAutoFit/>
          </a:bodyPr>
          <a:lstStyle/>
          <a:p>
            <a:r>
              <a:rPr lang="fi-FI"/>
              <a:t>Kaikki</a:t>
            </a:r>
          </a:p>
        </p:txBody>
      </p:sp>
      <p:sp>
        <p:nvSpPr>
          <p:cNvPr id="8" name="TextBox 7">
            <a:extLst>
              <a:ext uri="{FF2B5EF4-FFF2-40B4-BE49-F238E27FC236}">
                <a16:creationId xmlns:a16="http://schemas.microsoft.com/office/drawing/2014/main" id="{A4CDE06C-1A20-C70A-594B-C72758663AD0}"/>
              </a:ext>
            </a:extLst>
          </p:cNvPr>
          <p:cNvSpPr txBox="1"/>
          <p:nvPr/>
        </p:nvSpPr>
        <p:spPr>
          <a:xfrm>
            <a:off x="6010507" y="1550020"/>
            <a:ext cx="2051825" cy="369332"/>
          </a:xfrm>
          <a:prstGeom prst="rect">
            <a:avLst/>
          </a:prstGeom>
          <a:noFill/>
        </p:spPr>
        <p:txBody>
          <a:bodyPr wrap="square" rtlCol="0">
            <a:spAutoFit/>
          </a:bodyPr>
          <a:lstStyle/>
          <a:p>
            <a:r>
              <a:rPr lang="fi-FI"/>
              <a:t>Ylin</a:t>
            </a:r>
          </a:p>
        </p:txBody>
      </p:sp>
      <p:sp>
        <p:nvSpPr>
          <p:cNvPr id="9" name="TextBox 8">
            <a:extLst>
              <a:ext uri="{FF2B5EF4-FFF2-40B4-BE49-F238E27FC236}">
                <a16:creationId xmlns:a16="http://schemas.microsoft.com/office/drawing/2014/main" id="{7173E8C4-D25E-D74D-6FC4-83911293573D}"/>
              </a:ext>
            </a:extLst>
          </p:cNvPr>
          <p:cNvSpPr txBox="1"/>
          <p:nvPr/>
        </p:nvSpPr>
        <p:spPr>
          <a:xfrm>
            <a:off x="8988238" y="1550020"/>
            <a:ext cx="2051825" cy="369332"/>
          </a:xfrm>
          <a:prstGeom prst="rect">
            <a:avLst/>
          </a:prstGeom>
          <a:noFill/>
        </p:spPr>
        <p:txBody>
          <a:bodyPr wrap="square" rtlCol="0">
            <a:spAutoFit/>
          </a:bodyPr>
          <a:lstStyle/>
          <a:p>
            <a:r>
              <a:rPr lang="fi-FI"/>
              <a:t>Alin</a:t>
            </a:r>
          </a:p>
        </p:txBody>
      </p:sp>
    </p:spTree>
    <p:extLst>
      <p:ext uri="{BB962C8B-B14F-4D97-AF65-F5344CB8AC3E}">
        <p14:creationId xmlns:p14="http://schemas.microsoft.com/office/powerpoint/2010/main" val="279862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92A8-8535-80DB-4D3B-042F7265AEA0}"/>
              </a:ext>
            </a:extLst>
          </p:cNvPr>
          <p:cNvSpPr>
            <a:spLocks noGrp="1"/>
          </p:cNvSpPr>
          <p:nvPr>
            <p:ph type="title"/>
          </p:nvPr>
        </p:nvSpPr>
        <p:spPr>
          <a:xfrm>
            <a:off x="1053582" y="741289"/>
            <a:ext cx="10260000" cy="1217707"/>
          </a:xfrm>
        </p:spPr>
        <p:txBody>
          <a:bodyPr/>
          <a:lstStyle/>
          <a:p>
            <a:r>
              <a:rPr lang="fi-FI"/>
              <a:t>Opiskelijakysely DBE-toteutuksilla (N=61)</a:t>
            </a:r>
          </a:p>
        </p:txBody>
      </p:sp>
      <p:sp>
        <p:nvSpPr>
          <p:cNvPr id="3" name="Content Placeholder 2">
            <a:extLst>
              <a:ext uri="{FF2B5EF4-FFF2-40B4-BE49-F238E27FC236}">
                <a16:creationId xmlns:a16="http://schemas.microsoft.com/office/drawing/2014/main" id="{38897588-B234-E95A-6135-F8EA9FA227CD}"/>
              </a:ext>
            </a:extLst>
          </p:cNvPr>
          <p:cNvSpPr>
            <a:spLocks noGrp="1"/>
          </p:cNvSpPr>
          <p:nvPr>
            <p:ph idx="1"/>
          </p:nvPr>
        </p:nvSpPr>
        <p:spPr>
          <a:xfrm>
            <a:off x="966000" y="1958996"/>
            <a:ext cx="10260000" cy="5354429"/>
          </a:xfrm>
        </p:spPr>
        <p:txBody>
          <a:bodyPr>
            <a:normAutofit fontScale="4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2600">
              <a:latin typeface="Arial" panose="020B0604020202020204" pitchFamily="34" charset="0"/>
            </a:endParaRPr>
          </a:p>
          <a:p>
            <a:pPr eaLnBrk="0" fontAlgn="base" hangingPunct="0">
              <a:lnSpc>
                <a:spcPct val="100000"/>
              </a:lnSpc>
              <a:spcBef>
                <a:spcPct val="0"/>
              </a:spcBef>
              <a:spcAft>
                <a:spcPct val="0"/>
              </a:spcAft>
            </a:pPr>
            <a:r>
              <a:rPr kumimoji="0" lang="fi-FI" altLang="fi-FI" sz="3300" b="1" i="0" u="none" strike="noStrike" cap="none" normalizeH="0" baseline="0">
                <a:ln>
                  <a:noFill/>
                </a:ln>
                <a:solidFill>
                  <a:schemeClr val="tx1"/>
                </a:solidFill>
                <a:effectLst/>
                <a:latin typeface="Arial" panose="020B0604020202020204" pitchFamily="34" charset="0"/>
              </a:rPr>
              <a:t>Erityisesti korostuvat vuorovaikutus- ja ryhmätyötaidot</a:t>
            </a:r>
            <a:r>
              <a:rPr kumimoji="0" lang="fi-FI" altLang="fi-FI" sz="3300" b="0" i="0" u="none" strike="noStrike" cap="none" normalizeH="0" baseline="0">
                <a:ln>
                  <a:noFill/>
                </a:ln>
                <a:solidFill>
                  <a:schemeClr val="tx1"/>
                </a:solidFill>
                <a:effectLst/>
                <a:latin typeface="Arial" panose="020B0604020202020204" pitchFamily="34" charset="0"/>
              </a:rPr>
              <a:t>, joita pidettiin tärkeinä eri alojen opiskelijoiden kanssa työskennellessä.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3300">
              <a:latin typeface="Arial" panose="020B0604020202020204" pitchFamily="34" charset="0"/>
            </a:endParaRPr>
          </a:p>
          <a:p>
            <a:pPr eaLnBrk="0" fontAlgn="base" hangingPunct="0">
              <a:lnSpc>
                <a:spcPct val="100000"/>
              </a:lnSpc>
              <a:spcBef>
                <a:spcPct val="0"/>
              </a:spcBef>
              <a:spcAft>
                <a:spcPct val="0"/>
              </a:spcAft>
            </a:pPr>
            <a:r>
              <a:rPr kumimoji="0" lang="fi-FI" altLang="fi-FI" sz="3300" b="0" i="0" u="none" strike="noStrike" cap="none" normalizeH="0" baseline="0">
                <a:ln>
                  <a:noFill/>
                </a:ln>
                <a:solidFill>
                  <a:schemeClr val="tx1"/>
                </a:solidFill>
                <a:effectLst/>
                <a:latin typeface="Arial" panose="020B0604020202020204" pitchFamily="34" charset="0"/>
              </a:rPr>
              <a:t>Opiskelijat kokivat opintojakson kehittäneen myös </a:t>
            </a:r>
            <a:r>
              <a:rPr kumimoji="0" lang="fi-FI" altLang="fi-FI" sz="3300" b="1" i="0" u="none" strike="noStrike" cap="none" normalizeH="0" baseline="0">
                <a:ln>
                  <a:noFill/>
                </a:ln>
                <a:solidFill>
                  <a:schemeClr val="tx1"/>
                </a:solidFill>
                <a:effectLst/>
                <a:latin typeface="Arial" panose="020B0604020202020204" pitchFamily="34" charset="0"/>
              </a:rPr>
              <a:t>joustavuutta, sopeutumiskykyä ja kykyä itsenäiseen työskentelyyn</a:t>
            </a:r>
            <a:r>
              <a:rPr kumimoji="0" lang="fi-FI" altLang="fi-FI" sz="33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3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300" b="0" i="0" u="none" strike="noStrike" cap="none" normalizeH="0" baseline="0">
                <a:ln>
                  <a:noFill/>
                </a:ln>
                <a:solidFill>
                  <a:schemeClr val="tx1"/>
                </a:solidFill>
                <a:effectLst/>
                <a:latin typeface="Arial" panose="020B0604020202020204" pitchFamily="34" charset="0"/>
              </a:rPr>
              <a:t>Muita mainittuja hyötyjä olivat: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3300" b="0" i="0" u="none" strike="noStrike" cap="none" normalizeH="0" baseline="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pPr>
            <a:r>
              <a:rPr kumimoji="0" lang="fi-FI" altLang="fi-FI" sz="3400" b="1" i="0" u="none" strike="noStrike" cap="none" normalizeH="0" baseline="0">
                <a:ln>
                  <a:noFill/>
                </a:ln>
                <a:solidFill>
                  <a:schemeClr val="tx1"/>
                </a:solidFill>
                <a:effectLst/>
                <a:latin typeface="Arial" panose="020B0604020202020204" pitchFamily="34" charset="0"/>
              </a:rPr>
              <a:t>Kommunikaatiotaidot:</a:t>
            </a:r>
            <a:r>
              <a:rPr kumimoji="0" lang="fi-FI" altLang="fi-FI" sz="3400" b="0" i="0" u="none" strike="noStrike" cap="none" normalizeH="0" baseline="0">
                <a:ln>
                  <a:noFill/>
                </a:ln>
                <a:solidFill>
                  <a:schemeClr val="tx1"/>
                </a:solidFill>
                <a:effectLst/>
                <a:latin typeface="Arial" panose="020B0604020202020204" pitchFamily="34" charset="0"/>
              </a:rPr>
              <a:t> Selkeän ja ytimekkään viestinnän tärkeys korostui sekä kirjallisesti että suullisesti. </a:t>
            </a:r>
          </a:p>
          <a:p>
            <a:pPr lvl="1" eaLnBrk="0" fontAlgn="base" hangingPunct="0">
              <a:lnSpc>
                <a:spcPct val="100000"/>
              </a:lnSpc>
              <a:spcBef>
                <a:spcPct val="0"/>
              </a:spcBef>
              <a:spcAft>
                <a:spcPct val="0"/>
              </a:spcAft>
            </a:pPr>
            <a:r>
              <a:rPr kumimoji="0" lang="fi-FI" altLang="fi-FI" sz="3400" b="1" i="0" u="none" strike="noStrike" cap="none" normalizeH="0" baseline="0">
                <a:ln>
                  <a:noFill/>
                </a:ln>
                <a:solidFill>
                  <a:schemeClr val="tx1"/>
                </a:solidFill>
                <a:effectLst/>
                <a:latin typeface="Arial" panose="020B0604020202020204" pitchFamily="34" charset="0"/>
              </a:rPr>
              <a:t>Ongelmanratkaisutaidot:</a:t>
            </a:r>
            <a:r>
              <a:rPr kumimoji="0" lang="fi-FI" altLang="fi-FI" sz="3400" b="0" i="0" u="none" strike="noStrike" cap="none" normalizeH="0" baseline="0">
                <a:ln>
                  <a:noFill/>
                </a:ln>
                <a:solidFill>
                  <a:schemeClr val="tx1"/>
                </a:solidFill>
                <a:effectLst/>
                <a:latin typeface="Arial" panose="020B0604020202020204" pitchFamily="34" charset="0"/>
              </a:rPr>
              <a:t> Opintojakso vaati kykyä ratkaista ongelmia ja löytää luovia ratkaisuja. </a:t>
            </a:r>
          </a:p>
          <a:p>
            <a:pPr lvl="1" eaLnBrk="0" fontAlgn="base" hangingPunct="0">
              <a:lnSpc>
                <a:spcPct val="100000"/>
              </a:lnSpc>
              <a:spcBef>
                <a:spcPct val="0"/>
              </a:spcBef>
              <a:spcAft>
                <a:spcPct val="0"/>
              </a:spcAft>
            </a:pPr>
            <a:r>
              <a:rPr kumimoji="0" lang="fi-FI" altLang="fi-FI" sz="3400" b="1" i="0" u="none" strike="noStrike" cap="none" normalizeH="0" baseline="0">
                <a:ln>
                  <a:noFill/>
                </a:ln>
                <a:solidFill>
                  <a:schemeClr val="tx1"/>
                </a:solidFill>
                <a:effectLst/>
                <a:latin typeface="Arial" panose="020B0604020202020204" pitchFamily="34" charset="0"/>
              </a:rPr>
              <a:t>Ajanhallintataidot:</a:t>
            </a:r>
            <a:r>
              <a:rPr kumimoji="0" lang="fi-FI" altLang="fi-FI" sz="3400" b="0" i="0" u="none" strike="noStrike" cap="none" normalizeH="0" baseline="0">
                <a:ln>
                  <a:noFill/>
                </a:ln>
                <a:solidFill>
                  <a:schemeClr val="tx1"/>
                </a:solidFill>
                <a:effectLst/>
                <a:latin typeface="Arial" panose="020B0604020202020204" pitchFamily="34" charset="0"/>
              </a:rPr>
              <a:t> Tehokas ajankäyttö ja useiden projektien hallinta samanaikaisesti olivat tärkeitä. </a:t>
            </a:r>
          </a:p>
          <a:p>
            <a:pPr lvl="1" eaLnBrk="0" fontAlgn="base" hangingPunct="0">
              <a:lnSpc>
                <a:spcPct val="100000"/>
              </a:lnSpc>
              <a:spcBef>
                <a:spcPct val="0"/>
              </a:spcBef>
              <a:spcAft>
                <a:spcPct val="0"/>
              </a:spcAft>
            </a:pPr>
            <a:r>
              <a:rPr kumimoji="0" lang="fi-FI" altLang="fi-FI" sz="3400" b="1" i="0" u="none" strike="noStrike" cap="none" normalizeH="0" baseline="0">
                <a:ln>
                  <a:noFill/>
                </a:ln>
                <a:solidFill>
                  <a:schemeClr val="tx1"/>
                </a:solidFill>
                <a:effectLst/>
                <a:latin typeface="Arial" panose="020B0604020202020204" pitchFamily="34" charset="0"/>
              </a:rPr>
              <a:t>Kriittinen ajattelu:</a:t>
            </a:r>
            <a:r>
              <a:rPr kumimoji="0" lang="fi-FI" altLang="fi-FI" sz="3400" b="0" i="0" u="none" strike="noStrike" cap="none" normalizeH="0" baseline="0">
                <a:ln>
                  <a:noFill/>
                </a:ln>
                <a:solidFill>
                  <a:schemeClr val="tx1"/>
                </a:solidFill>
                <a:effectLst/>
                <a:latin typeface="Arial" panose="020B0604020202020204" pitchFamily="34" charset="0"/>
              </a:rPr>
              <a:t> Kykyä arvioida tietoa ja kehittää omia näkemyksiä pidettiin tärkeänä. </a:t>
            </a:r>
          </a:p>
          <a:p>
            <a:pPr lvl="1" eaLnBrk="0" fontAlgn="base" hangingPunct="0">
              <a:lnSpc>
                <a:spcPct val="100000"/>
              </a:lnSpc>
              <a:spcBef>
                <a:spcPct val="0"/>
              </a:spcBef>
              <a:spcAft>
                <a:spcPct val="0"/>
              </a:spcAft>
            </a:pPr>
            <a:r>
              <a:rPr kumimoji="0" lang="fi-FI" altLang="fi-FI" sz="3400" b="1" i="0" u="none" strike="noStrike" cap="none" normalizeH="0" baseline="0">
                <a:ln>
                  <a:noFill/>
                </a:ln>
                <a:solidFill>
                  <a:schemeClr val="tx1"/>
                </a:solidFill>
                <a:effectLst/>
                <a:latin typeface="Arial" panose="020B0604020202020204" pitchFamily="34" charset="0"/>
              </a:rPr>
              <a:t>Kärsivällisyys ja stressinsietokyky</a:t>
            </a:r>
            <a:r>
              <a:rPr kumimoji="0" lang="fi-FI" altLang="fi-FI" sz="3400" b="0" i="0" u="none" strike="noStrike" cap="none" normalizeH="0" baseline="0">
                <a:ln>
                  <a:noFill/>
                </a:ln>
                <a:solidFill>
                  <a:schemeClr val="tx1"/>
                </a:solidFill>
                <a:effectLst/>
                <a:latin typeface="Arial" panose="020B0604020202020204" pitchFamily="34" charset="0"/>
              </a:rPr>
              <a:t>: Erilaisten ihmisten ja tilanteiden kanssa toimiminen vaati kärsivällisyyttä ja paineensietokykyä.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3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300" b="0" i="0" u="none" strike="noStrike" cap="none" normalizeH="0" baseline="0">
                <a:ln>
                  <a:noFill/>
                </a:ln>
                <a:solidFill>
                  <a:schemeClr val="tx1"/>
                </a:solidFill>
                <a:effectLst/>
                <a:latin typeface="Arial" panose="020B0604020202020204" pitchFamily="34" charset="0"/>
              </a:rPr>
              <a:t>Opiskelijat mainitsivat myös </a:t>
            </a:r>
            <a:r>
              <a:rPr kumimoji="0" lang="fi-FI" altLang="fi-FI" sz="3300" b="1" i="0" u="none" strike="noStrike" cap="none" normalizeH="0" baseline="0">
                <a:ln>
                  <a:noFill/>
                </a:ln>
                <a:solidFill>
                  <a:schemeClr val="tx1"/>
                </a:solidFill>
                <a:effectLst/>
                <a:latin typeface="Arial" panose="020B0604020202020204" pitchFamily="34" charset="0"/>
              </a:rPr>
              <a:t>visuaalisen silmän, medialukutaidon ja laatikon ulkopuolelle ajattelun</a:t>
            </a:r>
            <a:r>
              <a:rPr kumimoji="0" lang="fi-FI" altLang="fi-FI" sz="3300" b="0" i="0" u="none" strike="noStrike" cap="none" normalizeH="0" baseline="0">
                <a:ln>
                  <a:noFill/>
                </a:ln>
                <a:solidFill>
                  <a:schemeClr val="tx1"/>
                </a:solidFill>
                <a:effectLst/>
                <a:latin typeface="Arial" panose="020B0604020202020204" pitchFamily="34" charset="0"/>
              </a:rPr>
              <a:t> hyödyllisiksi taidoiksi. Lisäksi korostettiin </a:t>
            </a:r>
            <a:r>
              <a:rPr kumimoji="0" lang="fi-FI" altLang="fi-FI" sz="3300" b="1" i="0" u="none" strike="noStrike" cap="none" normalizeH="0" baseline="0">
                <a:ln>
                  <a:noFill/>
                </a:ln>
                <a:solidFill>
                  <a:schemeClr val="tx1"/>
                </a:solidFill>
                <a:effectLst/>
                <a:latin typeface="Arial" panose="020B0604020202020204" pitchFamily="34" charset="0"/>
              </a:rPr>
              <a:t>oma-aloitteisuutta, rohkeutta ja halua ottaa selvää asioista itsenäisesti</a:t>
            </a:r>
            <a:r>
              <a:rPr kumimoji="0" lang="fi-FI" altLang="fi-FI" sz="33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3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300" b="0" i="0" u="none" strike="noStrike" cap="none" normalizeH="0" baseline="0">
                <a:ln>
                  <a:noFill/>
                </a:ln>
                <a:solidFill>
                  <a:schemeClr val="tx1"/>
                </a:solidFill>
                <a:effectLst/>
                <a:latin typeface="Arial" panose="020B0604020202020204" pitchFamily="34" charset="0"/>
              </a:rPr>
              <a:t>On kuitenkin hyvä huomata, että kaikki opiskelijat eivät kokeneet opintojaksoa täysin positiivisena. Jotkut kokivat joutuneensa tekemään enemmän töitä kuin toiset, ja ohjeistuksen selkeydessä oli toivomisen varaa.</a:t>
            </a:r>
          </a:p>
          <a:p>
            <a:pPr marL="0" indent="0">
              <a:buNone/>
            </a:pPr>
            <a:endParaRPr lang="fi-FI"/>
          </a:p>
        </p:txBody>
      </p:sp>
    </p:spTree>
    <p:extLst>
      <p:ext uri="{BB962C8B-B14F-4D97-AF65-F5344CB8AC3E}">
        <p14:creationId xmlns:p14="http://schemas.microsoft.com/office/powerpoint/2010/main" val="181077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F9C3-A0AE-7C34-4B81-658C90EAFCAB}"/>
              </a:ext>
            </a:extLst>
          </p:cNvPr>
          <p:cNvSpPr>
            <a:spLocks noGrp="1"/>
          </p:cNvSpPr>
          <p:nvPr>
            <p:ph type="title"/>
          </p:nvPr>
        </p:nvSpPr>
        <p:spPr/>
        <p:txBody>
          <a:bodyPr/>
          <a:lstStyle/>
          <a:p>
            <a:r>
              <a:rPr lang="fi-FI"/>
              <a:t>Tukevia kalvoja</a:t>
            </a:r>
          </a:p>
        </p:txBody>
      </p:sp>
    </p:spTree>
    <p:extLst>
      <p:ext uri="{BB962C8B-B14F-4D97-AF65-F5344CB8AC3E}">
        <p14:creationId xmlns:p14="http://schemas.microsoft.com/office/powerpoint/2010/main" val="3428942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20FA-A5AA-999A-FDE9-139FB9BEDB41}"/>
              </a:ext>
            </a:extLst>
          </p:cNvPr>
          <p:cNvSpPr>
            <a:spLocks noGrp="1"/>
          </p:cNvSpPr>
          <p:nvPr>
            <p:ph type="title"/>
          </p:nvPr>
        </p:nvSpPr>
        <p:spPr>
          <a:xfrm>
            <a:off x="2565292" y="405162"/>
            <a:ext cx="10260000" cy="1217707"/>
          </a:xfrm>
        </p:spPr>
        <p:txBody>
          <a:bodyPr/>
          <a:lstStyle/>
          <a:p>
            <a:r>
              <a:rPr lang="en-US" err="1">
                <a:ea typeface="Tahoma"/>
                <a:cs typeface="Tahoma"/>
              </a:rPr>
              <a:t>Mitä</a:t>
            </a:r>
            <a:r>
              <a:rPr lang="en-US">
                <a:ea typeface="Tahoma"/>
                <a:cs typeface="Tahoma"/>
              </a:rPr>
              <a:t> </a:t>
            </a:r>
            <a:r>
              <a:rPr lang="en-US" err="1">
                <a:ea typeface="Tahoma"/>
                <a:cs typeface="Tahoma"/>
              </a:rPr>
              <a:t>tarkoittaa</a:t>
            </a:r>
            <a:r>
              <a:rPr lang="en-US">
                <a:ea typeface="Tahoma"/>
                <a:cs typeface="Tahoma"/>
              </a:rPr>
              <a:t> </a:t>
            </a:r>
            <a:r>
              <a:rPr lang="en-US" err="1">
                <a:ea typeface="Tahoma"/>
                <a:cs typeface="Tahoma"/>
              </a:rPr>
              <a:t>osaamisperustaisuus</a:t>
            </a:r>
            <a:r>
              <a:rPr lang="en-US">
                <a:ea typeface="Tahoma"/>
                <a:cs typeface="Tahoma"/>
              </a:rPr>
              <a:t>?</a:t>
            </a:r>
          </a:p>
        </p:txBody>
      </p:sp>
      <p:sp>
        <p:nvSpPr>
          <p:cNvPr id="3" name="Content Placeholder 2">
            <a:extLst>
              <a:ext uri="{FF2B5EF4-FFF2-40B4-BE49-F238E27FC236}">
                <a16:creationId xmlns:a16="http://schemas.microsoft.com/office/drawing/2014/main" id="{51F792C0-ED71-348E-DAFB-003958A7E88E}"/>
              </a:ext>
            </a:extLst>
          </p:cNvPr>
          <p:cNvSpPr>
            <a:spLocks noGrp="1"/>
          </p:cNvSpPr>
          <p:nvPr>
            <p:ph idx="1"/>
          </p:nvPr>
        </p:nvSpPr>
        <p:spPr>
          <a:xfrm>
            <a:off x="2497393" y="1905099"/>
            <a:ext cx="8856407" cy="3639312"/>
          </a:xfrm>
        </p:spPr>
        <p:txBody>
          <a:bodyPr vert="horz" lIns="0" tIns="0" rIns="0" bIns="0" rtlCol="0" anchor="t">
            <a:noAutofit/>
          </a:bodyPr>
          <a:lstStyle/>
          <a:p>
            <a:r>
              <a:rPr lang="fi-FI" sz="2100"/>
              <a:t>Osaamisperustaisessa opetuksen suunnittelussa lähdetään liikkeelle osaamisen hahmottamisesta; </a:t>
            </a:r>
            <a:r>
              <a:rPr lang="fi-FI" sz="2100" b="1"/>
              <a:t>Mitä on se alakohtainen osaaminen ja </a:t>
            </a:r>
            <a:r>
              <a:rPr lang="fi-FI" sz="2100" b="1">
                <a:solidFill>
                  <a:schemeClr val="accent2"/>
                </a:solidFill>
              </a:rPr>
              <a:t>yleinen työelämäosaaminen</a:t>
            </a:r>
            <a:r>
              <a:rPr lang="fi-FI" sz="2100" b="1"/>
              <a:t>, jota tavoitellaan?</a:t>
            </a:r>
            <a:endParaRPr lang="fi-FI" sz="2100" b="1">
              <a:ea typeface="Tahoma"/>
              <a:cs typeface="Tahoma"/>
            </a:endParaRPr>
          </a:p>
          <a:p>
            <a:r>
              <a:rPr lang="fi-FI" sz="2100">
                <a:ea typeface="Tahoma"/>
                <a:cs typeface="Tahoma"/>
              </a:rPr>
              <a:t>Osaamisperustaisuus on </a:t>
            </a:r>
            <a:r>
              <a:rPr lang="fi-FI" sz="2100" b="1">
                <a:ea typeface="Tahoma"/>
                <a:cs typeface="Tahoma"/>
              </a:rPr>
              <a:t>opiskelijalähtöistä</a:t>
            </a:r>
            <a:r>
              <a:rPr lang="fi-FI" sz="2100">
                <a:ea typeface="Tahoma"/>
                <a:cs typeface="Tahoma"/>
              </a:rPr>
              <a:t>: huomio on opiskelijassa ja hänen osaamisensa kehittymisessä sekä siinä, mitä opiskelija aktiivisesti tekee; miten hän rakentaa (konstruoi) osaamistaan ja tietoaan; </a:t>
            </a:r>
            <a:r>
              <a:rPr lang="fi-FI" sz="2100" b="1">
                <a:ea typeface="Tahoma"/>
                <a:cs typeface="Tahoma"/>
              </a:rPr>
              <a:t>Miten sitoutamme opiskelijan aktiiviseen, </a:t>
            </a:r>
            <a:r>
              <a:rPr lang="fi-FI" sz="2100" b="1">
                <a:solidFill>
                  <a:schemeClr val="accent2"/>
                </a:solidFill>
                <a:ea typeface="Tahoma"/>
                <a:cs typeface="Tahoma"/>
              </a:rPr>
              <a:t>yhteistoiminnalliseen ja monialaiseen </a:t>
            </a:r>
            <a:r>
              <a:rPr lang="fi-FI" sz="2100" b="1">
                <a:ea typeface="Tahoma"/>
                <a:cs typeface="Tahoma"/>
              </a:rPr>
              <a:t>tiedonrakentamiseen?</a:t>
            </a:r>
          </a:p>
          <a:p>
            <a:r>
              <a:rPr lang="fi-FI" sz="2100">
                <a:ea typeface="+mn-lt"/>
                <a:cs typeface="+mn-lt"/>
              </a:rPr>
              <a:t>Osaamisperustaisuuteen kytkeytyy myös ajatus osaamisen hankinnasta, joka on</a:t>
            </a:r>
            <a:r>
              <a:rPr lang="fi-FI" sz="2100" b="1">
                <a:ea typeface="+mn-lt"/>
                <a:cs typeface="+mn-lt"/>
              </a:rPr>
              <a:t> ajasta, paikasta ja tavasta riippumatonta</a:t>
            </a:r>
            <a:endParaRPr lang="fi-FI" sz="2100" b="1">
              <a:ea typeface="Tahoma"/>
              <a:cs typeface="Tahoma"/>
            </a:endParaRPr>
          </a:p>
        </p:txBody>
      </p:sp>
      <p:pic>
        <p:nvPicPr>
          <p:cNvPr id="62" name="Graphic 61" descr="Building Brick Wall with solid fill">
            <a:extLst>
              <a:ext uri="{FF2B5EF4-FFF2-40B4-BE49-F238E27FC236}">
                <a16:creationId xmlns:a16="http://schemas.microsoft.com/office/drawing/2014/main" id="{66FC7B27-3996-3302-BD16-9E30952349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3285" y="3991897"/>
            <a:ext cx="1430593" cy="1430593"/>
          </a:xfrm>
          <a:prstGeom prst="rect">
            <a:avLst/>
          </a:prstGeom>
        </p:spPr>
      </p:pic>
      <p:pic>
        <p:nvPicPr>
          <p:cNvPr id="63" name="Graphic 62" descr="Person with idea outline">
            <a:extLst>
              <a:ext uri="{FF2B5EF4-FFF2-40B4-BE49-F238E27FC236}">
                <a16:creationId xmlns:a16="http://schemas.microsoft.com/office/drawing/2014/main" id="{8F47ADD1-E55D-824B-4209-A923EF7C38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994" y="2283542"/>
            <a:ext cx="1442883" cy="1442883"/>
          </a:xfrm>
          <a:prstGeom prst="rect">
            <a:avLst/>
          </a:prstGeom>
        </p:spPr>
      </p:pic>
    </p:spTree>
    <p:extLst>
      <p:ext uri="{BB962C8B-B14F-4D97-AF65-F5344CB8AC3E}">
        <p14:creationId xmlns:p14="http://schemas.microsoft.com/office/powerpoint/2010/main" val="1076734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7336-3DC8-A1CB-033D-9FC5A8DA74D5}"/>
              </a:ext>
            </a:extLst>
          </p:cNvPr>
          <p:cNvSpPr>
            <a:spLocks noGrp="1"/>
          </p:cNvSpPr>
          <p:nvPr>
            <p:ph type="title"/>
          </p:nvPr>
        </p:nvSpPr>
        <p:spPr>
          <a:xfrm>
            <a:off x="222309" y="958450"/>
            <a:ext cx="10260000" cy="1217707"/>
          </a:xfrm>
        </p:spPr>
        <p:txBody>
          <a:bodyPr/>
          <a:lstStyle/>
          <a:p>
            <a:r>
              <a:rPr lang="fi-FI" sz="2800">
                <a:ea typeface="Tahoma"/>
                <a:cs typeface="Tahoma"/>
              </a:rPr>
              <a:t>Puhutaan myös (konstruktiivisesta) linjakkuudesta. Miten se liittyy tähän?</a:t>
            </a:r>
          </a:p>
        </p:txBody>
      </p:sp>
      <p:sp>
        <p:nvSpPr>
          <p:cNvPr id="3" name="Content Placeholder 2">
            <a:extLst>
              <a:ext uri="{FF2B5EF4-FFF2-40B4-BE49-F238E27FC236}">
                <a16:creationId xmlns:a16="http://schemas.microsoft.com/office/drawing/2014/main" id="{5076BA88-E8DD-8752-9361-F4B6EAE3D102}"/>
              </a:ext>
            </a:extLst>
          </p:cNvPr>
          <p:cNvSpPr>
            <a:spLocks noGrp="1"/>
          </p:cNvSpPr>
          <p:nvPr>
            <p:ph idx="1"/>
          </p:nvPr>
        </p:nvSpPr>
        <p:spPr>
          <a:xfrm>
            <a:off x="1053582" y="2518913"/>
            <a:ext cx="10260000" cy="3719196"/>
          </a:xfrm>
        </p:spPr>
        <p:txBody>
          <a:bodyPr vert="horz" lIns="0" tIns="0" rIns="0" bIns="0" rtlCol="0" anchor="t">
            <a:noAutofit/>
          </a:bodyPr>
          <a:lstStyle/>
          <a:p>
            <a:pPr>
              <a:buNone/>
            </a:pPr>
            <a:r>
              <a:rPr lang="fi-FI" b="1">
                <a:ea typeface="+mn-lt"/>
                <a:cs typeface="+mn-lt"/>
              </a:rPr>
              <a:t>Konstruktiivinen = </a:t>
            </a:r>
            <a:r>
              <a:rPr lang="fi-FI">
                <a:ea typeface="+mn-lt"/>
                <a:cs typeface="+mn-lt"/>
              </a:rPr>
              <a:t>tapa, jolla opiskelija rakentaa tietoa aiempien tietojen, kokemuksen ja käsitysten pohjalta </a:t>
            </a:r>
          </a:p>
          <a:p>
            <a:pPr>
              <a:buNone/>
            </a:pPr>
            <a:r>
              <a:rPr lang="fi-FI" b="1">
                <a:ea typeface="+mn-lt"/>
                <a:cs typeface="+mn-lt"/>
              </a:rPr>
              <a:t>Linjakkuus = </a:t>
            </a:r>
            <a:r>
              <a:rPr lang="fi-FI">
                <a:ea typeface="+mn-lt"/>
                <a:cs typeface="+mn-lt"/>
              </a:rPr>
              <a:t>opetuksen suunnittelu siten, että se mahdollistaa opiskelijan tiedon rakentamista</a:t>
            </a:r>
          </a:p>
          <a:p>
            <a:pPr marL="0" indent="0">
              <a:buNone/>
            </a:pPr>
            <a:r>
              <a:rPr lang="fi-FI">
                <a:ea typeface="+mn-lt"/>
                <a:cs typeface="+mn-lt"/>
              </a:rPr>
              <a:t>Opetus ja sen suunnittelu on </a:t>
            </a:r>
            <a:r>
              <a:rPr lang="fi-FI" b="1">
                <a:ea typeface="+mn-lt"/>
                <a:cs typeface="+mn-lt"/>
              </a:rPr>
              <a:t>linjakasta </a:t>
            </a:r>
            <a:r>
              <a:rPr lang="fi-FI">
                <a:ea typeface="+mn-lt"/>
                <a:cs typeface="+mn-lt"/>
              </a:rPr>
              <a:t>silloin, kun tunnistetut osaamistarpeet ja niistä muodostetut </a:t>
            </a:r>
            <a:r>
              <a:rPr lang="fi-FI" b="1">
                <a:solidFill>
                  <a:schemeClr val="accent2"/>
                </a:solidFill>
                <a:ea typeface="+mn-lt"/>
                <a:cs typeface="+mn-lt"/>
              </a:rPr>
              <a:t>osaamistavoitteet, osaamisen arviointimenetelmät ja -kriteerit, opetus- ja oppimismenetelmät, aktiviteetit ja opiskeluilmapiiri muodostavat johdonmukaisen ja eheän kokonaisuuden</a:t>
            </a:r>
            <a:endParaRPr lang="fi-FI" b="1">
              <a:solidFill>
                <a:schemeClr val="accent2"/>
              </a:solidFill>
              <a:ea typeface="Tahoma"/>
              <a:cs typeface="Tahoma"/>
            </a:endParaRPr>
          </a:p>
        </p:txBody>
      </p:sp>
      <p:sp>
        <p:nvSpPr>
          <p:cNvPr id="4" name="TextBox 3">
            <a:extLst>
              <a:ext uri="{FF2B5EF4-FFF2-40B4-BE49-F238E27FC236}">
                <a16:creationId xmlns:a16="http://schemas.microsoft.com/office/drawing/2014/main" id="{B893808A-9101-133C-5AD3-C5E64AF58880}"/>
              </a:ext>
            </a:extLst>
          </p:cNvPr>
          <p:cNvSpPr txBox="1"/>
          <p:nvPr/>
        </p:nvSpPr>
        <p:spPr>
          <a:xfrm>
            <a:off x="6304935" y="5843496"/>
            <a:ext cx="5180370"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400"/>
              <a:t>Biggs, J., &amp; Tang, C. (2011). Teaching for quality learning at university : what the student does (4th edition.). McGraw-Hill/Society for Research into Higher Education.</a:t>
            </a:r>
            <a:endParaRPr lang="en-US" sz="1400">
              <a:ea typeface="Tahoma"/>
              <a:cs typeface="Tahoma"/>
            </a:endParaRPr>
          </a:p>
        </p:txBody>
      </p:sp>
    </p:spTree>
    <p:extLst>
      <p:ext uri="{BB962C8B-B14F-4D97-AF65-F5344CB8AC3E}">
        <p14:creationId xmlns:p14="http://schemas.microsoft.com/office/powerpoint/2010/main" val="1224855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2C20-C32C-84A7-FDD1-E91B60D2AABD}"/>
              </a:ext>
            </a:extLst>
          </p:cNvPr>
          <p:cNvSpPr>
            <a:spLocks noGrp="1"/>
          </p:cNvSpPr>
          <p:nvPr>
            <p:ph type="title"/>
          </p:nvPr>
        </p:nvSpPr>
        <p:spPr>
          <a:xfrm>
            <a:off x="942969" y="503485"/>
            <a:ext cx="10260000" cy="1217707"/>
          </a:xfrm>
        </p:spPr>
        <p:txBody>
          <a:bodyPr/>
          <a:lstStyle/>
          <a:p>
            <a:r>
              <a:rPr lang="fi-FI">
                <a:ea typeface="Tahoma"/>
                <a:cs typeface="Tahoma"/>
              </a:rPr>
              <a:t>Miten osaamistavoitteita muotoillaan?</a:t>
            </a:r>
          </a:p>
        </p:txBody>
      </p:sp>
      <p:sp>
        <p:nvSpPr>
          <p:cNvPr id="3" name="Content Placeholder 2">
            <a:extLst>
              <a:ext uri="{FF2B5EF4-FFF2-40B4-BE49-F238E27FC236}">
                <a16:creationId xmlns:a16="http://schemas.microsoft.com/office/drawing/2014/main" id="{428A2939-0C78-7D24-C6B1-E4DB30B2114C}"/>
              </a:ext>
            </a:extLst>
          </p:cNvPr>
          <p:cNvSpPr>
            <a:spLocks noGrp="1"/>
          </p:cNvSpPr>
          <p:nvPr>
            <p:ph idx="1"/>
          </p:nvPr>
        </p:nvSpPr>
        <p:spPr>
          <a:xfrm>
            <a:off x="838200" y="1892808"/>
            <a:ext cx="10367750" cy="3639312"/>
          </a:xfrm>
        </p:spPr>
        <p:txBody>
          <a:bodyPr vert="horz" lIns="0" tIns="0" rIns="0" bIns="0" rtlCol="0" anchor="t">
            <a:noAutofit/>
          </a:bodyPr>
          <a:lstStyle/>
          <a:p>
            <a:pPr marL="228600" lvl="0" indent="-228600" rtl="0">
              <a:buChar char="•"/>
            </a:pPr>
            <a:r>
              <a:rPr lang="fi-FI" sz="2400" baseline="0">
                <a:latin typeface="Arial"/>
                <a:ea typeface="Arial"/>
                <a:cs typeface="Arial"/>
              </a:rPr>
              <a:t>Jotta arviointia voi suunnitella, pitää opintojakson, opintokokonaisuuden ja tutkinnon </a:t>
            </a:r>
            <a:r>
              <a:rPr lang="fi-FI" sz="2400" b="1" baseline="0">
                <a:latin typeface="Arial"/>
                <a:ea typeface="Arial"/>
                <a:cs typeface="Arial"/>
              </a:rPr>
              <a:t>osaamistavoitteet </a:t>
            </a:r>
            <a:r>
              <a:rPr lang="fi-FI" sz="2400" baseline="0">
                <a:latin typeface="Arial"/>
                <a:ea typeface="Arial"/>
                <a:cs typeface="Arial"/>
              </a:rPr>
              <a:t>olla kaikille selvät ja sanallistettu ​</a:t>
            </a:r>
            <a:r>
              <a:rPr lang="fi-FI" sz="2400">
                <a:latin typeface="Arial"/>
                <a:ea typeface="Arial"/>
                <a:cs typeface="Arial"/>
              </a:rPr>
              <a:t>​</a:t>
            </a:r>
          </a:p>
          <a:p>
            <a:pPr marL="228600" lvl="0" indent="-228600" rtl="0">
              <a:buChar char="•"/>
            </a:pPr>
            <a:r>
              <a:rPr lang="fi-FI" sz="2400" baseline="0">
                <a:latin typeface="Arial"/>
                <a:ea typeface="Arial"/>
                <a:cs typeface="Arial"/>
              </a:rPr>
              <a:t>​Osaamistavoitteiden </a:t>
            </a:r>
            <a:r>
              <a:rPr lang="fi-FI" sz="2400" b="1" baseline="0">
                <a:latin typeface="Arial"/>
                <a:ea typeface="Arial"/>
                <a:cs typeface="Arial"/>
              </a:rPr>
              <a:t>muotoilu</a:t>
            </a:r>
            <a:r>
              <a:rPr lang="fi-FI" sz="2400" baseline="0">
                <a:latin typeface="Arial"/>
                <a:ea typeface="Arial"/>
                <a:cs typeface="Arial"/>
              </a:rPr>
              <a:t>:</a:t>
            </a:r>
            <a:endParaRPr lang="fi-FI" sz="2400" baseline="0">
              <a:latin typeface="Arial"/>
              <a:ea typeface="Tahoma"/>
              <a:cs typeface="Tahoma"/>
            </a:endParaRPr>
          </a:p>
          <a:p>
            <a:endParaRPr lang="fi-FI">
              <a:ea typeface="Tahoma"/>
              <a:cs typeface="Arial"/>
            </a:endParaRPr>
          </a:p>
        </p:txBody>
      </p:sp>
      <p:pic>
        <p:nvPicPr>
          <p:cNvPr id="4" name="Picture 3" descr="A green and white cross with white text&#10;&#10;Description automatically generated">
            <a:extLst>
              <a:ext uri="{FF2B5EF4-FFF2-40B4-BE49-F238E27FC236}">
                <a16:creationId xmlns:a16="http://schemas.microsoft.com/office/drawing/2014/main" id="{3A3873BB-E8D6-1161-0527-6141308CCD32}"/>
              </a:ext>
            </a:extLst>
          </p:cNvPr>
          <p:cNvPicPr>
            <a:picLocks noChangeAspect="1"/>
          </p:cNvPicPr>
          <p:nvPr/>
        </p:nvPicPr>
        <p:blipFill>
          <a:blip r:embed="rId2"/>
          <a:stretch>
            <a:fillRect/>
          </a:stretch>
        </p:blipFill>
        <p:spPr>
          <a:xfrm>
            <a:off x="734284" y="3780029"/>
            <a:ext cx="8220444" cy="2068349"/>
          </a:xfrm>
          <a:prstGeom prst="rect">
            <a:avLst/>
          </a:prstGeom>
        </p:spPr>
      </p:pic>
      <p:sp>
        <p:nvSpPr>
          <p:cNvPr id="5" name="TextBox 4">
            <a:extLst>
              <a:ext uri="{FF2B5EF4-FFF2-40B4-BE49-F238E27FC236}">
                <a16:creationId xmlns:a16="http://schemas.microsoft.com/office/drawing/2014/main" id="{7728BA33-EB50-1776-C02D-ADAD3E24FB7E}"/>
              </a:ext>
            </a:extLst>
          </p:cNvPr>
          <p:cNvSpPr txBox="1"/>
          <p:nvPr/>
        </p:nvSpPr>
        <p:spPr>
          <a:xfrm>
            <a:off x="9406759" y="3330466"/>
            <a:ext cx="1950982"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t>Kuva </a:t>
            </a:r>
            <a:r>
              <a:rPr lang="en-US" err="1"/>
              <a:t>lainattu</a:t>
            </a:r>
            <a:r>
              <a:rPr lang="en-US"/>
              <a:t> </a:t>
            </a:r>
            <a:r>
              <a:rPr lang="en-US" err="1"/>
              <a:t>Kauppilan</a:t>
            </a:r>
            <a:r>
              <a:rPr lang="en-US"/>
              <a:t> </a:t>
            </a:r>
            <a:r>
              <a:rPr lang="en-US" err="1"/>
              <a:t>kirjoituksesta</a:t>
            </a:r>
            <a:r>
              <a:rPr lang="en-US"/>
              <a:t> </a:t>
            </a:r>
            <a:r>
              <a:rPr lang="en-US">
                <a:hlinkClick r:id="rId3"/>
              </a:rPr>
              <a:t>https://vasu.karelia.fi/2021/02/15/osaamistavoitteet-avain-hyvaan-oppimiseen/</a:t>
            </a:r>
            <a:r>
              <a:rPr lang="en-US"/>
              <a:t> </a:t>
            </a:r>
            <a:endParaRPr lang="en-US" err="1">
              <a:ea typeface="Tahoma"/>
              <a:cs typeface="Tahoma"/>
            </a:endParaRPr>
          </a:p>
        </p:txBody>
      </p:sp>
    </p:spTree>
    <p:extLst>
      <p:ext uri="{BB962C8B-B14F-4D97-AF65-F5344CB8AC3E}">
        <p14:creationId xmlns:p14="http://schemas.microsoft.com/office/powerpoint/2010/main" val="294598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CD8B-2542-1F20-D46A-63984E281AD5}"/>
              </a:ext>
            </a:extLst>
          </p:cNvPr>
          <p:cNvSpPr>
            <a:spLocks noGrp="1"/>
          </p:cNvSpPr>
          <p:nvPr>
            <p:ph type="title"/>
          </p:nvPr>
        </p:nvSpPr>
        <p:spPr/>
        <p:txBody>
          <a:bodyPr/>
          <a:lstStyle/>
          <a:p>
            <a:r>
              <a:rPr lang="en-US" err="1"/>
              <a:t>Mitä</a:t>
            </a:r>
            <a:r>
              <a:rPr lang="en-US"/>
              <a:t> </a:t>
            </a:r>
            <a:r>
              <a:rPr lang="en-US" err="1"/>
              <a:t>seuraavaksi</a:t>
            </a:r>
            <a:r>
              <a:rPr lang="en-US"/>
              <a:t>?</a:t>
            </a:r>
          </a:p>
        </p:txBody>
      </p:sp>
      <p:sp>
        <p:nvSpPr>
          <p:cNvPr id="3" name="Content Placeholder 2">
            <a:extLst>
              <a:ext uri="{FF2B5EF4-FFF2-40B4-BE49-F238E27FC236}">
                <a16:creationId xmlns:a16="http://schemas.microsoft.com/office/drawing/2014/main" id="{0E8F0CEC-8C79-02FB-9BDF-7A119971606E}"/>
              </a:ext>
            </a:extLst>
          </p:cNvPr>
          <p:cNvSpPr>
            <a:spLocks noGrp="1"/>
          </p:cNvSpPr>
          <p:nvPr>
            <p:ph idx="1"/>
          </p:nvPr>
        </p:nvSpPr>
        <p:spPr>
          <a:xfrm>
            <a:off x="827777" y="2263642"/>
            <a:ext cx="11233015" cy="4401584"/>
          </a:xfrm>
        </p:spPr>
        <p:txBody>
          <a:bodyPr vert="horz" lIns="91440" tIns="45720" rIns="91440" bIns="45720" rtlCol="0" anchor="t">
            <a:normAutofit/>
          </a:bodyPr>
          <a:lstStyle/>
          <a:p>
            <a:r>
              <a:rPr lang="en-US" dirty="0" err="1">
                <a:cs typeface="Arial"/>
              </a:rPr>
              <a:t>Perehdy</a:t>
            </a:r>
            <a:r>
              <a:rPr lang="en-US" dirty="0">
                <a:cs typeface="Arial"/>
              </a:rPr>
              <a:t> </a:t>
            </a:r>
            <a:r>
              <a:rPr lang="en-US" dirty="0" err="1">
                <a:cs typeface="Arial"/>
              </a:rPr>
              <a:t>Moodleen</a:t>
            </a:r>
            <a:r>
              <a:rPr lang="en-US" dirty="0">
                <a:cs typeface="Arial"/>
              </a:rPr>
              <a:t> "</a:t>
            </a:r>
            <a:r>
              <a:rPr lang="en-US" dirty="0">
                <a:ea typeface="+mn-lt"/>
                <a:cs typeface="+mn-lt"/>
              </a:rPr>
              <a:t>DBE-</a:t>
            </a:r>
            <a:r>
              <a:rPr lang="en-US" dirty="0" err="1">
                <a:ea typeface="+mn-lt"/>
                <a:cs typeface="+mn-lt"/>
              </a:rPr>
              <a:t>pedagogiikan</a:t>
            </a:r>
            <a:r>
              <a:rPr lang="en-US" dirty="0">
                <a:ea typeface="+mn-lt"/>
                <a:cs typeface="+mn-lt"/>
              </a:rPr>
              <a:t> ja </a:t>
            </a:r>
            <a:r>
              <a:rPr lang="en-US" dirty="0" err="1">
                <a:ea typeface="+mn-lt"/>
                <a:cs typeface="+mn-lt"/>
              </a:rPr>
              <a:t>toteutuksen</a:t>
            </a:r>
            <a:r>
              <a:rPr lang="en-US" dirty="0">
                <a:ea typeface="+mn-lt"/>
                <a:cs typeface="+mn-lt"/>
              </a:rPr>
              <a:t> </a:t>
            </a:r>
            <a:r>
              <a:rPr lang="en-US" dirty="0" err="1">
                <a:ea typeface="+mn-lt"/>
                <a:cs typeface="+mn-lt"/>
              </a:rPr>
              <a:t>perusteet</a:t>
            </a:r>
            <a:r>
              <a:rPr lang="en-US" dirty="0">
                <a:ea typeface="+mn-lt"/>
                <a:cs typeface="+mn-lt"/>
              </a:rPr>
              <a:t>"</a:t>
            </a:r>
            <a:endParaRPr lang="en-US" dirty="0">
              <a:cs typeface="Arial"/>
            </a:endParaRPr>
          </a:p>
          <a:p>
            <a:r>
              <a:rPr lang="en-US" dirty="0" err="1">
                <a:cs typeface="Arial"/>
              </a:rPr>
              <a:t>Perehdy</a:t>
            </a:r>
            <a:r>
              <a:rPr lang="en-US" dirty="0">
                <a:cs typeface="Arial"/>
              </a:rPr>
              <a:t> HAMK DBE </a:t>
            </a:r>
            <a:r>
              <a:rPr lang="en-US" dirty="0" err="1">
                <a:cs typeface="Arial"/>
              </a:rPr>
              <a:t>ulottuvuuksiin</a:t>
            </a:r>
            <a:r>
              <a:rPr lang="en-US" dirty="0">
                <a:cs typeface="Arial"/>
              </a:rPr>
              <a:t>: </a:t>
            </a:r>
            <a:r>
              <a:rPr lang="en-US" dirty="0">
                <a:ea typeface="+mn-lt"/>
                <a:cs typeface="+mn-lt"/>
                <a:hlinkClick r:id="rId2"/>
              </a:rPr>
              <a:t>HAMK DBE ulottuvuudet _ Opettajalle, opiskelijalle ja työelämälle - Copy.docx</a:t>
            </a:r>
            <a:endParaRPr lang="en-US" dirty="0">
              <a:cs typeface="Arial"/>
            </a:endParaRPr>
          </a:p>
          <a:p>
            <a:r>
              <a:rPr lang="en-US" dirty="0" err="1">
                <a:cs typeface="Arial"/>
              </a:rPr>
              <a:t>Perehdy</a:t>
            </a:r>
            <a:r>
              <a:rPr lang="en-US" dirty="0">
                <a:cs typeface="Arial"/>
              </a:rPr>
              <a:t> HAMK DBE </a:t>
            </a:r>
            <a:r>
              <a:rPr lang="en-US" dirty="0" err="1">
                <a:cs typeface="Arial"/>
              </a:rPr>
              <a:t>ulottuvuuksien</a:t>
            </a:r>
            <a:r>
              <a:rPr lang="en-US" dirty="0">
                <a:cs typeface="Arial"/>
              </a:rPr>
              <a:t> </a:t>
            </a:r>
            <a:r>
              <a:rPr lang="en-US" dirty="0" err="1">
                <a:cs typeface="Arial"/>
              </a:rPr>
              <a:t>käsitteenmäärittelyyn</a:t>
            </a:r>
            <a:r>
              <a:rPr lang="en-US" dirty="0">
                <a:cs typeface="Arial"/>
              </a:rPr>
              <a:t>: </a:t>
            </a:r>
            <a:r>
              <a:rPr lang="en-US" dirty="0">
                <a:ea typeface="+mn-lt"/>
                <a:cs typeface="+mn-lt"/>
                <a:hlinkClick r:id="rId3"/>
              </a:rPr>
              <a:t>Hamk DBE ulottuvuuksien määrittely</a:t>
            </a:r>
            <a:endParaRPr lang="en-US" dirty="0">
              <a:cs typeface="Arial"/>
            </a:endParaRPr>
          </a:p>
          <a:p>
            <a:r>
              <a:rPr lang="en-US" dirty="0" err="1">
                <a:cs typeface="Arial"/>
              </a:rPr>
              <a:t>Perehdy</a:t>
            </a:r>
            <a:r>
              <a:rPr lang="en-US" dirty="0">
                <a:cs typeface="Arial"/>
              </a:rPr>
              <a:t> DBE </a:t>
            </a:r>
            <a:r>
              <a:rPr lang="en-US" dirty="0" err="1">
                <a:cs typeface="Arial"/>
              </a:rPr>
              <a:t>Osaamistavoitteisiin</a:t>
            </a:r>
            <a:r>
              <a:rPr lang="en-US" dirty="0">
                <a:cs typeface="Arial"/>
              </a:rPr>
              <a:t>: </a:t>
            </a:r>
            <a:r>
              <a:rPr lang="en-US" dirty="0">
                <a:ea typeface="+mn-lt"/>
                <a:cs typeface="+mn-lt"/>
                <a:hlinkClick r:id="rId4"/>
              </a:rPr>
              <a:t>Osaamistavoitteet_DBE</a:t>
            </a:r>
          </a:p>
          <a:p>
            <a:r>
              <a:rPr lang="en-US" dirty="0" err="1">
                <a:cs typeface="Arial"/>
              </a:rPr>
              <a:t>Järjestämme</a:t>
            </a:r>
            <a:r>
              <a:rPr lang="en-US" dirty="0">
                <a:cs typeface="Arial"/>
              </a:rPr>
              <a:t> </a:t>
            </a:r>
            <a:r>
              <a:rPr lang="en-US" dirty="0" err="1">
                <a:cs typeface="Arial"/>
              </a:rPr>
              <a:t>sparrauksia</a:t>
            </a:r>
            <a:r>
              <a:rPr lang="en-US" dirty="0">
                <a:cs typeface="Arial"/>
              </a:rPr>
              <a:t> </a:t>
            </a:r>
            <a:r>
              <a:rPr lang="en-US" dirty="0" err="1">
                <a:cs typeface="Arial"/>
              </a:rPr>
              <a:t>koulutuspäälliköille</a:t>
            </a:r>
            <a:r>
              <a:rPr lang="en-US" dirty="0">
                <a:cs typeface="Arial"/>
              </a:rPr>
              <a:t> ja </a:t>
            </a:r>
            <a:r>
              <a:rPr lang="en-US" dirty="0" err="1">
                <a:cs typeface="Arial"/>
              </a:rPr>
              <a:t>opettajille</a:t>
            </a:r>
            <a:r>
              <a:rPr lang="en-US" dirty="0">
                <a:cs typeface="Arial"/>
              </a:rPr>
              <a:t> </a:t>
            </a:r>
            <a:r>
              <a:rPr lang="en-US" dirty="0" err="1">
                <a:cs typeface="Arial"/>
              </a:rPr>
              <a:t>tilauksesta</a:t>
            </a:r>
            <a:r>
              <a:rPr lang="en-US" dirty="0">
                <a:cs typeface="Arial"/>
              </a:rPr>
              <a:t> "DBE </a:t>
            </a:r>
            <a:r>
              <a:rPr lang="en-US" dirty="0" err="1">
                <a:cs typeface="Arial"/>
              </a:rPr>
              <a:t>Osaamistavoitteet</a:t>
            </a:r>
            <a:r>
              <a:rPr lang="en-US" dirty="0">
                <a:cs typeface="Arial"/>
              </a:rPr>
              <a:t> ja </a:t>
            </a:r>
            <a:r>
              <a:rPr lang="en-US" dirty="0" err="1">
                <a:cs typeface="Arial"/>
              </a:rPr>
              <a:t>osaamisen</a:t>
            </a:r>
            <a:r>
              <a:rPr lang="en-US" dirty="0">
                <a:cs typeface="Arial"/>
              </a:rPr>
              <a:t> </a:t>
            </a:r>
            <a:r>
              <a:rPr lang="en-US" dirty="0" err="1">
                <a:cs typeface="Arial"/>
              </a:rPr>
              <a:t>kumuloituminen</a:t>
            </a:r>
            <a:r>
              <a:rPr lang="en-US" dirty="0">
                <a:cs typeface="Arial"/>
              </a:rPr>
              <a:t>" (Laura-Maija Hero ja Jukka Raitanen), "DBE-</a:t>
            </a:r>
            <a:r>
              <a:rPr lang="en-US" dirty="0" err="1">
                <a:cs typeface="Arial"/>
              </a:rPr>
              <a:t>työkalut</a:t>
            </a:r>
            <a:r>
              <a:rPr lang="en-US" dirty="0">
                <a:cs typeface="Arial"/>
              </a:rPr>
              <a:t> </a:t>
            </a:r>
            <a:r>
              <a:rPr lang="en-US" dirty="0" err="1">
                <a:cs typeface="Arial"/>
              </a:rPr>
              <a:t>opettajille</a:t>
            </a:r>
            <a:r>
              <a:rPr lang="en-US" dirty="0">
                <a:cs typeface="Arial"/>
              </a:rPr>
              <a:t> ja </a:t>
            </a:r>
            <a:r>
              <a:rPr lang="en-US" dirty="0" err="1">
                <a:cs typeface="Arial"/>
              </a:rPr>
              <a:t>tiimeille</a:t>
            </a:r>
            <a:r>
              <a:rPr lang="en-US" dirty="0">
                <a:cs typeface="Arial"/>
              </a:rPr>
              <a:t> (</a:t>
            </a:r>
            <a:r>
              <a:rPr lang="en-US" dirty="0" err="1">
                <a:cs typeface="Arial"/>
              </a:rPr>
              <a:t>tilaa</a:t>
            </a:r>
            <a:r>
              <a:rPr lang="en-US" dirty="0">
                <a:cs typeface="Arial"/>
              </a:rPr>
              <a:t>: Milla Mäkinen)". "2025 </a:t>
            </a:r>
            <a:r>
              <a:rPr lang="en-US" dirty="0" err="1">
                <a:cs typeface="Arial"/>
              </a:rPr>
              <a:t>suunnittelun</a:t>
            </a:r>
            <a:r>
              <a:rPr lang="en-US" dirty="0">
                <a:cs typeface="Arial"/>
              </a:rPr>
              <a:t> </a:t>
            </a:r>
            <a:r>
              <a:rPr lang="en-US" dirty="0" err="1">
                <a:cs typeface="Arial"/>
              </a:rPr>
              <a:t>tuki</a:t>
            </a:r>
            <a:r>
              <a:rPr lang="en-US" dirty="0">
                <a:cs typeface="Arial"/>
              </a:rPr>
              <a:t>" (Viivi Virtanen ja Jaana </a:t>
            </a:r>
            <a:r>
              <a:rPr lang="en-US" dirty="0" err="1">
                <a:cs typeface="Arial"/>
              </a:rPr>
              <a:t>Kullaslahti</a:t>
            </a:r>
            <a:r>
              <a:rPr lang="en-US" dirty="0">
                <a:cs typeface="Arial"/>
              </a:rPr>
              <a:t>)</a:t>
            </a:r>
          </a:p>
          <a:p>
            <a:pPr marL="0" indent="0">
              <a:buNone/>
            </a:pPr>
            <a:endParaRPr lang="en-US" dirty="0">
              <a:cs typeface="Arial"/>
            </a:endParaRPr>
          </a:p>
          <a:p>
            <a:endParaRPr lang="fi-FI"/>
          </a:p>
          <a:p>
            <a:endParaRPr lang="en-US">
              <a:cs typeface="Arial"/>
            </a:endParaRPr>
          </a:p>
          <a:p>
            <a:endParaRPr lang="en-US">
              <a:cs typeface="Arial"/>
            </a:endParaRPr>
          </a:p>
          <a:p>
            <a:pPr marL="457200" lvl="1" indent="0">
              <a:buNone/>
            </a:pPr>
            <a:endParaRPr lang="en-US">
              <a:cs typeface="Arial"/>
            </a:endParaRPr>
          </a:p>
        </p:txBody>
      </p:sp>
    </p:spTree>
    <p:extLst>
      <p:ext uri="{BB962C8B-B14F-4D97-AF65-F5344CB8AC3E}">
        <p14:creationId xmlns:p14="http://schemas.microsoft.com/office/powerpoint/2010/main" val="2375550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D2F7-7E50-E600-80A5-02EAA5D88269}"/>
              </a:ext>
            </a:extLst>
          </p:cNvPr>
          <p:cNvSpPr>
            <a:spLocks noGrp="1"/>
          </p:cNvSpPr>
          <p:nvPr>
            <p:ph type="title"/>
          </p:nvPr>
        </p:nvSpPr>
        <p:spPr>
          <a:xfrm>
            <a:off x="838200" y="684673"/>
            <a:ext cx="10515600" cy="1033907"/>
          </a:xfrm>
        </p:spPr>
        <p:txBody>
          <a:bodyPr anchor="b">
            <a:normAutofit/>
          </a:bodyPr>
          <a:lstStyle/>
          <a:p>
            <a:r>
              <a:rPr lang="fi-FI"/>
              <a:t>Arvioinnin merkitys korkeakouluoppimiselle</a:t>
            </a:r>
          </a:p>
        </p:txBody>
      </p:sp>
      <p:graphicFrame>
        <p:nvGraphicFramePr>
          <p:cNvPr id="6" name="Content Placeholder 2">
            <a:extLst>
              <a:ext uri="{FF2B5EF4-FFF2-40B4-BE49-F238E27FC236}">
                <a16:creationId xmlns:a16="http://schemas.microsoft.com/office/drawing/2014/main" id="{97027CBF-F70D-AE78-F88E-C86BC4853739}"/>
              </a:ext>
            </a:extLst>
          </p:cNvPr>
          <p:cNvGraphicFramePr>
            <a:graphicFrameLocks noGrp="1"/>
          </p:cNvGraphicFramePr>
          <p:nvPr>
            <p:ph idx="1"/>
          </p:nvPr>
        </p:nvGraphicFramePr>
        <p:xfrm>
          <a:off x="838200" y="1892808"/>
          <a:ext cx="10515600" cy="443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68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Friends going up spiral stairs">
            <a:extLst>
              <a:ext uri="{FF2B5EF4-FFF2-40B4-BE49-F238E27FC236}">
                <a16:creationId xmlns:a16="http://schemas.microsoft.com/office/drawing/2014/main" id="{69CB5170-C354-725F-C58C-4F9E25CEE51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370" r="20370"/>
          <a:stretch>
            <a:fillRect/>
          </a:stretch>
        </p:blipFill>
        <p:spPr/>
      </p:pic>
      <p:sp>
        <p:nvSpPr>
          <p:cNvPr id="4" name="Title 3">
            <a:extLst>
              <a:ext uri="{FF2B5EF4-FFF2-40B4-BE49-F238E27FC236}">
                <a16:creationId xmlns:a16="http://schemas.microsoft.com/office/drawing/2014/main" id="{B31B59D4-3E68-87FE-7B3B-8F45647FD6EB}"/>
              </a:ext>
            </a:extLst>
          </p:cNvPr>
          <p:cNvSpPr>
            <a:spLocks noGrp="1"/>
          </p:cNvSpPr>
          <p:nvPr>
            <p:ph type="title"/>
          </p:nvPr>
        </p:nvSpPr>
        <p:spPr>
          <a:xfrm>
            <a:off x="385837" y="2032153"/>
            <a:ext cx="4904294" cy="2794052"/>
          </a:xfrm>
        </p:spPr>
        <p:txBody>
          <a:bodyPr>
            <a:normAutofit fontScale="90000"/>
          </a:bodyPr>
          <a:lstStyle/>
          <a:p>
            <a:r>
              <a:rPr lang="fi-FI" sz="4400" dirty="0">
                <a:ea typeface="+mn-lt"/>
                <a:cs typeface="+mn-lt"/>
              </a:rPr>
              <a:t>Toteutusten kumuloitumisen malli  </a:t>
            </a:r>
            <a:br>
              <a:rPr lang="fi-FI" sz="4400" dirty="0">
                <a:ea typeface="+mn-lt"/>
                <a:cs typeface="+mn-lt"/>
              </a:rPr>
            </a:br>
            <a:br>
              <a:rPr lang="fi-FI" sz="4400" dirty="0">
                <a:ea typeface="+mn-lt"/>
                <a:cs typeface="+mn-lt"/>
              </a:rPr>
            </a:br>
            <a:endParaRPr lang="fi-FI"/>
          </a:p>
        </p:txBody>
      </p:sp>
    </p:spTree>
    <p:extLst>
      <p:ext uri="{BB962C8B-B14F-4D97-AF65-F5344CB8AC3E}">
        <p14:creationId xmlns:p14="http://schemas.microsoft.com/office/powerpoint/2010/main" val="376552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5BBDEA-BF3C-022F-E812-A5B54CD23142}"/>
              </a:ext>
            </a:extLst>
          </p:cNvPr>
          <p:cNvGraphicFramePr/>
          <p:nvPr/>
        </p:nvGraphicFramePr>
        <p:xfrm>
          <a:off x="2484388"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A3EF2501-98AF-DC8B-3B16-9CFED0A374DF}"/>
              </a:ext>
            </a:extLst>
          </p:cNvPr>
          <p:cNvSpPr/>
          <p:nvPr/>
        </p:nvSpPr>
        <p:spPr>
          <a:xfrm rot="20433599">
            <a:off x="2897204" y="2275219"/>
            <a:ext cx="5072514" cy="28875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Arrow: Right 5">
            <a:extLst>
              <a:ext uri="{FF2B5EF4-FFF2-40B4-BE49-F238E27FC236}">
                <a16:creationId xmlns:a16="http://schemas.microsoft.com/office/drawing/2014/main" id="{B5968686-3AA3-E2BB-EB7E-7B3FBFF55D14}"/>
              </a:ext>
            </a:extLst>
          </p:cNvPr>
          <p:cNvSpPr/>
          <p:nvPr/>
        </p:nvSpPr>
        <p:spPr>
          <a:xfrm rot="20433599">
            <a:off x="5194872" y="5083790"/>
            <a:ext cx="5072514" cy="28875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a:extLst>
              <a:ext uri="{FF2B5EF4-FFF2-40B4-BE49-F238E27FC236}">
                <a16:creationId xmlns:a16="http://schemas.microsoft.com/office/drawing/2014/main" id="{FD96240F-9759-1C54-80B3-1352E2CDD3CC}"/>
              </a:ext>
            </a:extLst>
          </p:cNvPr>
          <p:cNvSpPr txBox="1"/>
          <p:nvPr/>
        </p:nvSpPr>
        <p:spPr>
          <a:xfrm rot="20456884">
            <a:off x="6511818" y="5430175"/>
            <a:ext cx="3484345" cy="369332"/>
          </a:xfrm>
          <a:prstGeom prst="rect">
            <a:avLst/>
          </a:prstGeom>
          <a:noFill/>
        </p:spPr>
        <p:txBody>
          <a:bodyPr wrap="square" rtlCol="0">
            <a:spAutoFit/>
          </a:bodyPr>
          <a:lstStyle/>
          <a:p>
            <a:r>
              <a:rPr lang="fi-FI"/>
              <a:t>Toteutusten skaalautuminen</a:t>
            </a:r>
          </a:p>
        </p:txBody>
      </p:sp>
      <p:sp>
        <p:nvSpPr>
          <p:cNvPr id="8" name="TextBox 7">
            <a:extLst>
              <a:ext uri="{FF2B5EF4-FFF2-40B4-BE49-F238E27FC236}">
                <a16:creationId xmlns:a16="http://schemas.microsoft.com/office/drawing/2014/main" id="{765343EF-EFD1-6C6E-A74F-29FE1570D2BD}"/>
              </a:ext>
            </a:extLst>
          </p:cNvPr>
          <p:cNvSpPr txBox="1"/>
          <p:nvPr/>
        </p:nvSpPr>
        <p:spPr>
          <a:xfrm rot="20456884">
            <a:off x="3207062" y="1444210"/>
            <a:ext cx="6097930" cy="369332"/>
          </a:xfrm>
          <a:prstGeom prst="rect">
            <a:avLst/>
          </a:prstGeom>
          <a:noFill/>
        </p:spPr>
        <p:txBody>
          <a:bodyPr wrap="square" rtlCol="0">
            <a:spAutoFit/>
          </a:bodyPr>
          <a:lstStyle/>
          <a:p>
            <a:r>
              <a:rPr lang="fi-FI"/>
              <a:t>Opiskelijan osaamisen kumuloituminen</a:t>
            </a:r>
          </a:p>
        </p:txBody>
      </p:sp>
      <p:sp>
        <p:nvSpPr>
          <p:cNvPr id="32" name="Title 1">
            <a:extLst>
              <a:ext uri="{FF2B5EF4-FFF2-40B4-BE49-F238E27FC236}">
                <a16:creationId xmlns:a16="http://schemas.microsoft.com/office/drawing/2014/main" id="{DA6C0F71-5A86-8ED0-33B5-6CE82B11278D}"/>
              </a:ext>
            </a:extLst>
          </p:cNvPr>
          <p:cNvSpPr txBox="1">
            <a:spLocks/>
          </p:cNvSpPr>
          <p:nvPr/>
        </p:nvSpPr>
        <p:spPr>
          <a:xfrm>
            <a:off x="-939541" y="-614436"/>
            <a:ext cx="11966243" cy="252451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spcAft>
                <a:spcPts val="1200"/>
              </a:spcAft>
              <a:buNone/>
              <a:defRPr sz="6000" b="0" kern="1200">
                <a:solidFill>
                  <a:schemeClr val="tx1"/>
                </a:solidFill>
                <a:latin typeface="+mj-lt"/>
                <a:ea typeface="+mj-ea"/>
                <a:cs typeface="+mj-cs"/>
              </a:defRPr>
            </a:lvl1pPr>
          </a:lstStyle>
          <a:p>
            <a:r>
              <a:rPr lang="en-US" sz="3600"/>
              <a:t>DBE: </a:t>
            </a:r>
            <a:r>
              <a:rPr lang="en-US" sz="3600" err="1"/>
              <a:t>Osaaminen</a:t>
            </a:r>
            <a:r>
              <a:rPr lang="en-US" sz="3600"/>
              <a:t> </a:t>
            </a:r>
            <a:r>
              <a:rPr lang="en-US" sz="3600" err="1"/>
              <a:t>kumuloituu</a:t>
            </a:r>
            <a:r>
              <a:rPr lang="en-US" sz="3600"/>
              <a:t>, </a:t>
            </a:r>
            <a:r>
              <a:rPr lang="en-US" sz="3600" err="1"/>
              <a:t>toteutukset</a:t>
            </a:r>
            <a:r>
              <a:rPr lang="en-US" sz="3600"/>
              <a:t> </a:t>
            </a:r>
            <a:r>
              <a:rPr lang="en-US" sz="3600" err="1"/>
              <a:t>skaalautuvat</a:t>
            </a:r>
            <a:endParaRPr lang="en-US" sz="3600"/>
          </a:p>
        </p:txBody>
      </p:sp>
    </p:spTree>
    <p:extLst>
      <p:ext uri="{BB962C8B-B14F-4D97-AF65-F5344CB8AC3E}">
        <p14:creationId xmlns:p14="http://schemas.microsoft.com/office/powerpoint/2010/main" val="238740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5BBDEA-BF3C-022F-E812-A5B54CD23142}"/>
              </a:ext>
            </a:extLst>
          </p:cNvPr>
          <p:cNvGraphicFramePr/>
          <p:nvPr>
            <p:extLst>
              <p:ext uri="{D42A27DB-BD31-4B8C-83A1-F6EECF244321}">
                <p14:modId xmlns:p14="http://schemas.microsoft.com/office/powerpoint/2010/main" val="4061166482"/>
              </p:ext>
            </p:extLst>
          </p:nvPr>
        </p:nvGraphicFramePr>
        <p:xfrm>
          <a:off x="1542470" y="1164770"/>
          <a:ext cx="10531206" cy="547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itle 1">
            <a:extLst>
              <a:ext uri="{FF2B5EF4-FFF2-40B4-BE49-F238E27FC236}">
                <a16:creationId xmlns:a16="http://schemas.microsoft.com/office/drawing/2014/main" id="{DA6C0F71-5A86-8ED0-33B5-6CE82B11278D}"/>
              </a:ext>
            </a:extLst>
          </p:cNvPr>
          <p:cNvSpPr txBox="1">
            <a:spLocks/>
          </p:cNvSpPr>
          <p:nvPr/>
        </p:nvSpPr>
        <p:spPr>
          <a:xfrm>
            <a:off x="112878" y="-379242"/>
            <a:ext cx="11966243" cy="252451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spcAft>
                <a:spcPts val="1200"/>
              </a:spcAft>
              <a:buNone/>
              <a:defRPr sz="6000" b="0" kern="1200">
                <a:solidFill>
                  <a:schemeClr val="tx1"/>
                </a:solidFill>
                <a:latin typeface="+mj-lt"/>
                <a:ea typeface="+mj-ea"/>
                <a:cs typeface="+mj-cs"/>
              </a:defRPr>
            </a:lvl1pPr>
          </a:lstStyle>
          <a:p>
            <a:r>
              <a:rPr lang="en-US" sz="3600" dirty="0"/>
              <a:t>DBE: </a:t>
            </a:r>
            <a:r>
              <a:rPr lang="en-US" sz="3600" err="1"/>
              <a:t>Toteutusten</a:t>
            </a:r>
            <a:r>
              <a:rPr lang="en-US" sz="3600" dirty="0"/>
              <a:t> </a:t>
            </a:r>
            <a:r>
              <a:rPr lang="en-US" sz="3600" err="1"/>
              <a:t>skaalautuminen</a:t>
            </a:r>
            <a:r>
              <a:rPr lang="en-US" sz="3600" dirty="0"/>
              <a:t>. </a:t>
            </a:r>
            <a:endParaRPr lang="en-US" sz="3600" dirty="0" err="1">
              <a:highlight>
                <a:srgbClr val="FFFF00"/>
              </a:highlight>
            </a:endParaRPr>
          </a:p>
          <a:p>
            <a:r>
              <a:rPr lang="en-US" sz="3600" dirty="0" err="1">
                <a:solidFill>
                  <a:srgbClr val="FF0000"/>
                </a:solidFill>
              </a:rPr>
              <a:t>Esimerkkejä</a:t>
            </a:r>
            <a:r>
              <a:rPr lang="en-US" sz="3600" dirty="0"/>
              <a:t> </a:t>
            </a:r>
            <a:r>
              <a:rPr lang="en-US" sz="3600" dirty="0" err="1"/>
              <a:t>minimivaateen</a:t>
            </a:r>
            <a:r>
              <a:rPr lang="en-US" sz="3600" dirty="0"/>
              <a:t> </a:t>
            </a:r>
            <a:r>
              <a:rPr lang="en-US" sz="3600" dirty="0" err="1"/>
              <a:t>toteuttamiseksi</a:t>
            </a:r>
            <a:endParaRPr lang="en-US" sz="3600">
              <a:highlight>
                <a:srgbClr val="FFFF00"/>
              </a:highlight>
            </a:endParaRPr>
          </a:p>
        </p:txBody>
      </p:sp>
    </p:spTree>
    <p:extLst>
      <p:ext uri="{BB962C8B-B14F-4D97-AF65-F5344CB8AC3E}">
        <p14:creationId xmlns:p14="http://schemas.microsoft.com/office/powerpoint/2010/main" val="128922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B59D4-3E68-87FE-7B3B-8F45647FD6EB}"/>
              </a:ext>
            </a:extLst>
          </p:cNvPr>
          <p:cNvSpPr>
            <a:spLocks noGrp="1"/>
          </p:cNvSpPr>
          <p:nvPr>
            <p:ph type="title"/>
          </p:nvPr>
        </p:nvSpPr>
        <p:spPr>
          <a:xfrm>
            <a:off x="694975" y="2109982"/>
            <a:ext cx="4808986" cy="4748018"/>
          </a:xfrm>
        </p:spPr>
        <p:txBody>
          <a:bodyPr>
            <a:normAutofit/>
          </a:bodyPr>
          <a:lstStyle/>
          <a:p>
            <a:br>
              <a:rPr lang="fi-FI" dirty="0"/>
            </a:br>
            <a:r>
              <a:rPr lang="fi-FI" sz="3600" dirty="0"/>
              <a:t>Osaamistavoitteet  </a:t>
            </a:r>
            <a:br>
              <a:rPr lang="fi-FI" sz="3600" dirty="0"/>
            </a:br>
            <a:br>
              <a:rPr lang="fi-FI" sz="3600" dirty="0"/>
            </a:br>
            <a:br>
              <a:rPr lang="fi-FI" sz="3600" dirty="0">
                <a:ea typeface="+mn-lt"/>
                <a:cs typeface="+mn-lt"/>
              </a:rPr>
            </a:br>
            <a:br>
              <a:rPr lang="fi-FI" sz="3600" dirty="0">
                <a:ea typeface="+mn-lt"/>
                <a:cs typeface="+mn-lt"/>
              </a:rPr>
            </a:br>
            <a:br>
              <a:rPr lang="fi-FI" sz="4400" dirty="0">
                <a:ea typeface="+mn-lt"/>
                <a:cs typeface="+mn-lt"/>
              </a:rPr>
            </a:br>
            <a:endParaRPr lang="fi-FI" sz="3100"/>
          </a:p>
        </p:txBody>
      </p:sp>
      <p:pic>
        <p:nvPicPr>
          <p:cNvPr id="11" name="Picture Placeholder 10" descr="A group of people in a room with a table with papers and a green umbrella&#10;&#10;Description automatically generated">
            <a:extLst>
              <a:ext uri="{FF2B5EF4-FFF2-40B4-BE49-F238E27FC236}">
                <a16:creationId xmlns:a16="http://schemas.microsoft.com/office/drawing/2014/main" id="{1B427947-FA5E-5A74-DE25-68699B91A5C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7813" r="7813"/>
          <a:stretch>
            <a:fillRect/>
          </a:stretch>
        </p:blipFill>
        <p:spPr>
          <a:xfrm rot="5400000">
            <a:off x="5715000" y="381000"/>
            <a:ext cx="6858000" cy="6096000"/>
          </a:xfrm>
        </p:spPr>
      </p:pic>
    </p:spTree>
    <p:extLst>
      <p:ext uri="{BB962C8B-B14F-4D97-AF65-F5344CB8AC3E}">
        <p14:creationId xmlns:p14="http://schemas.microsoft.com/office/powerpoint/2010/main" val="41082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FF4F-DFF4-1416-7021-CE54FB7E0F4D}"/>
              </a:ext>
            </a:extLst>
          </p:cNvPr>
          <p:cNvSpPr>
            <a:spLocks noGrp="1"/>
          </p:cNvSpPr>
          <p:nvPr>
            <p:ph type="title"/>
          </p:nvPr>
        </p:nvSpPr>
        <p:spPr/>
        <p:txBody>
          <a:bodyPr/>
          <a:lstStyle/>
          <a:p>
            <a:r>
              <a:rPr lang="fi-FI"/>
              <a:t>Osaamistavoitteet kartalla</a:t>
            </a:r>
          </a:p>
        </p:txBody>
      </p:sp>
      <p:sp>
        <p:nvSpPr>
          <p:cNvPr id="3" name="Content Placeholder 2">
            <a:extLst>
              <a:ext uri="{FF2B5EF4-FFF2-40B4-BE49-F238E27FC236}">
                <a16:creationId xmlns:a16="http://schemas.microsoft.com/office/drawing/2014/main" id="{B9D4D6F0-E413-47C9-1705-E458580F9BE2}"/>
              </a:ext>
            </a:extLst>
          </p:cNvPr>
          <p:cNvSpPr>
            <a:spLocks noGrp="1"/>
          </p:cNvSpPr>
          <p:nvPr>
            <p:ph idx="1"/>
          </p:nvPr>
        </p:nvSpPr>
        <p:spPr/>
        <p:txBody>
          <a:bodyPr/>
          <a:lstStyle/>
          <a:p>
            <a:pPr marL="0" indent="0">
              <a:buNone/>
            </a:pPr>
            <a:r>
              <a:rPr lang="fi-FI">
                <a:hlinkClick r:id="rId2"/>
              </a:rPr>
              <a:t>Alustavat_Osaamistavoitteet_DBE.xlsx</a:t>
            </a:r>
            <a:endParaRPr lang="fi-FI"/>
          </a:p>
          <a:p>
            <a:r>
              <a:rPr lang="fi-FI"/>
              <a:t>Perusteena kirjallisuuskatsaus ja asiantuntijatyöpajat</a:t>
            </a:r>
          </a:p>
          <a:p>
            <a:r>
              <a:rPr lang="fi-FI"/>
              <a:t>Vertailu nykyisiin kaikille jaettuihin osaamistavoitteisiin</a:t>
            </a:r>
          </a:p>
          <a:p>
            <a:r>
              <a:rPr lang="fi-FI"/>
              <a:t>Opettaja-Koulutuspäälliköiden työpajoihin testiin marraskuun alusta, toimii samalla OPS-työn sparrauksena?</a:t>
            </a:r>
          </a:p>
          <a:p>
            <a:pPr marL="0" indent="0">
              <a:buNone/>
            </a:pPr>
            <a:endParaRPr lang="fi-FI"/>
          </a:p>
        </p:txBody>
      </p:sp>
    </p:spTree>
    <p:extLst>
      <p:ext uri="{BB962C8B-B14F-4D97-AF65-F5344CB8AC3E}">
        <p14:creationId xmlns:p14="http://schemas.microsoft.com/office/powerpoint/2010/main" val="1444662619"/>
      </p:ext>
    </p:extLst>
  </p:cSld>
  <p:clrMapOvr>
    <a:masterClrMapping/>
  </p:clrMapOvr>
</p:sld>
</file>

<file path=ppt/theme/theme1.xml><?xml version="1.0" encoding="utf-8"?>
<a:theme xmlns:a="http://schemas.openxmlformats.org/drawingml/2006/main" name="HAMKyleisesityksen teema">
  <a:themeElements>
    <a:clrScheme name="HAMK 1">
      <a:dk1>
        <a:srgbClr val="000000"/>
      </a:dk1>
      <a:lt1>
        <a:srgbClr val="FFFFFF"/>
      </a:lt1>
      <a:dk2>
        <a:srgbClr val="D7AFFF"/>
      </a:dk2>
      <a:lt2>
        <a:srgbClr val="FF6400"/>
      </a:lt2>
      <a:accent1>
        <a:srgbClr val="B4FA00"/>
      </a:accent1>
      <a:accent2>
        <a:srgbClr val="003755"/>
      </a:accent2>
      <a:accent3>
        <a:srgbClr val="B9E6D2"/>
      </a:accent3>
      <a:accent4>
        <a:srgbClr val="FFD7BE"/>
      </a:accent4>
      <a:accent5>
        <a:srgbClr val="7300F0"/>
      </a:accent5>
      <a:accent6>
        <a:srgbClr val="585C23"/>
      </a:accent6>
      <a:hlink>
        <a:srgbClr val="003755"/>
      </a:hlink>
      <a:folHlink>
        <a:srgbClr val="FF6400"/>
      </a:folHlink>
    </a:clrScheme>
    <a:fontScheme name="HAMK">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MKin uusi PowerPoint-pohja.potx" id="{0E9C1B1D-4B80-4176-9A86-76CC6D7E1661}" vid="{1D2A62E1-9CB3-4834-BED0-FF14800EC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d95604-c708-4f40-bdd1-d521c8e2a42e">
      <Terms xmlns="http://schemas.microsoft.com/office/infopath/2007/PartnerControls"/>
    </lcf76f155ced4ddcb4097134ff3c332f>
    <TaxCatchAll xmlns="41b14523-ed70-4695-8fd7-b6148b59df98" xsi:nil="true"/>
    <SharedWithUsers xmlns="41b14523-ed70-4695-8fd7-b6148b59df98">
      <UserInfo>
        <DisplayName>Jari Jussila</DisplayName>
        <AccountId>23</AccountId>
        <AccountType/>
      </UserInfo>
      <UserInfo>
        <DisplayName>Lasse Seppänen</DisplayName>
        <AccountId>67</AccountId>
        <AccountType/>
      </UserInfo>
      <UserInfo>
        <DisplayName>Aino Rapp</DisplayName>
        <AccountId>126</AccountId>
        <AccountType/>
      </UserInfo>
      <UserInfo>
        <DisplayName>Satu Niittylahti</DisplayName>
        <AccountId>127</AccountId>
        <AccountType/>
      </UserInfo>
      <UserInfo>
        <DisplayName>Tommi Saksa</DisplayName>
        <AccountId>128</AccountId>
        <AccountType/>
      </UserInfo>
      <UserInfo>
        <DisplayName>Soile Peltoniemi</DisplayName>
        <AccountId>129</AccountId>
        <AccountType/>
      </UserInfo>
      <UserInfo>
        <DisplayName>Hanna Anttila</DisplayName>
        <AccountId>58</AccountId>
        <AccountType/>
      </UserInfo>
      <UserInfo>
        <DisplayName>Heikki Hannula</DisplayName>
        <AccountId>130</AccountId>
        <AccountType/>
      </UserInfo>
      <UserInfo>
        <DisplayName>Nana Niskanen</DisplayName>
        <AccountId>131</AccountId>
        <AccountType/>
      </UserInfo>
      <UserInfo>
        <DisplayName>Heini Liminka</DisplayName>
        <AccountId>132</AccountId>
        <AccountType/>
      </UserInfo>
      <UserInfo>
        <DisplayName>Josefiina Ruponen</DisplayName>
        <AccountId>133</AccountId>
        <AccountType/>
      </UserInfo>
      <UserInfo>
        <DisplayName>Mari Lounavaara</DisplayName>
        <AccountId>134</AccountId>
        <AccountType/>
      </UserInfo>
      <UserInfo>
        <DisplayName>Taru Toppola</DisplayName>
        <AccountId>135</AccountId>
        <AccountType/>
      </UserInfo>
      <UserInfo>
        <DisplayName>Esa Lientola</DisplayName>
        <AccountId>136</AccountId>
        <AccountType/>
      </UserInfo>
      <UserInfo>
        <DisplayName>Marianne Autero</DisplayName>
        <AccountId>137</AccountId>
        <AccountType/>
      </UserInfo>
      <UserInfo>
        <DisplayName>Sini Valkeapää</DisplayName>
        <AccountId>138</AccountId>
        <AccountType/>
      </UserInfo>
      <UserInfo>
        <DisplayName>Katja Holopainen</DisplayName>
        <AccountId>88</AccountId>
        <AccountType/>
      </UserInfo>
      <UserInfo>
        <DisplayName>Marika Ahonen</DisplayName>
        <AccountId>66</AccountId>
        <AccountType/>
      </UserInfo>
      <UserInfo>
        <DisplayName>Hanna Mattinen</DisplayName>
        <AccountId>139</AccountId>
        <AccountType/>
      </UserInfo>
      <UserInfo>
        <DisplayName>Suvi Lainesalo-Riippi</DisplayName>
        <AccountId>140</AccountId>
        <AccountType/>
      </UserInfo>
      <UserInfo>
        <DisplayName>Jaakko Vasko</DisplayName>
        <AccountId>141</AccountId>
        <AccountType/>
      </UserInfo>
      <UserInfo>
        <DisplayName>Katri Pärssinen</DisplayName>
        <AccountId>142</AccountId>
        <AccountType/>
      </UserInfo>
      <UserInfo>
        <DisplayName>Sara Rönkkönen</DisplayName>
        <AccountId>16</AccountId>
        <AccountType/>
      </UserInfo>
      <UserInfo>
        <DisplayName>Viivi Virtanen</DisplayName>
        <AccountId>22</AccountId>
        <AccountType/>
      </UserInfo>
      <UserInfo>
        <DisplayName>Riikka Tuominen</DisplayName>
        <AccountId>34</AccountId>
        <AccountType/>
      </UserInfo>
      <UserInfo>
        <DisplayName>Emmi Tarvainen</DisplayName>
        <AccountId>143</AccountId>
        <AccountType/>
      </UserInfo>
      <UserInfo>
        <DisplayName>Mirlinda Kosova-Alija</DisplayName>
        <AccountId>144</AccountId>
        <AccountType/>
      </UserInfo>
      <UserInfo>
        <DisplayName>Mervi Lepistö</DisplayName>
        <AccountId>145</AccountId>
        <AccountType/>
      </UserInfo>
      <UserInfo>
        <DisplayName>Lotta Valanne</DisplayName>
        <AccountId>146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C4D590C10D1574C8C1A19D5BAE86C98" ma:contentTypeVersion="15" ma:contentTypeDescription="Luo uusi asiakirja." ma:contentTypeScope="" ma:versionID="499fc396357cc42f3f51f80717c54351">
  <xsd:schema xmlns:xsd="http://www.w3.org/2001/XMLSchema" xmlns:xs="http://www.w3.org/2001/XMLSchema" xmlns:p="http://schemas.microsoft.com/office/2006/metadata/properties" xmlns:ns2="d7d95604-c708-4f40-bdd1-d521c8e2a42e" xmlns:ns3="41b14523-ed70-4695-8fd7-b6148b59df98" targetNamespace="http://schemas.microsoft.com/office/2006/metadata/properties" ma:root="true" ma:fieldsID="eda8b440e2cabf2bee24e09a68308e86" ns2:_="" ns3:_="">
    <xsd:import namespace="d7d95604-c708-4f40-bdd1-d521c8e2a42e"/>
    <xsd:import namespace="41b14523-ed70-4695-8fd7-b6148b59d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95604-c708-4f40-bdd1-d521c8e2a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e1c13e40-b2b1-49b8-8663-ef592bdcc8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b14523-ed70-4695-8fd7-b6148b59df98"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a7271d03-04d5-4036-87b5-ad41c970a2f7}" ma:internalName="TaxCatchAll" ma:showField="CatchAllData" ma:web="41b14523-ed70-4695-8fd7-b6148b59d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4A633-F229-4324-935B-3C9EAEAEE339}">
  <ds:schemaRefs>
    <ds:schemaRef ds:uri="http://schemas.microsoft.com/sharepoint/v3/contenttype/forms"/>
  </ds:schemaRefs>
</ds:datastoreItem>
</file>

<file path=customXml/itemProps2.xml><?xml version="1.0" encoding="utf-8"?>
<ds:datastoreItem xmlns:ds="http://schemas.openxmlformats.org/officeDocument/2006/customXml" ds:itemID="{DB836E8C-AB62-40FC-BE15-202D4999A0F3}">
  <ds:schemaRefs>
    <ds:schemaRef ds:uri="http://schemas.microsoft.com/office/2006/documentManagement/types"/>
    <ds:schemaRef ds:uri="http://schemas.microsoft.com/office/infopath/2007/PartnerControls"/>
    <ds:schemaRef ds:uri="http://purl.org/dc/dcmitype/"/>
    <ds:schemaRef ds:uri="d7d95604-c708-4f40-bdd1-d521c8e2a42e"/>
    <ds:schemaRef ds:uri="http://purl.org/dc/elements/1.1/"/>
    <ds:schemaRef ds:uri="http://purl.org/dc/terms/"/>
    <ds:schemaRef ds:uri="http://schemas.openxmlformats.org/package/2006/metadata/core-properties"/>
    <ds:schemaRef ds:uri="41b14523-ed70-4695-8fd7-b6148b59df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8AF44AC-B4CC-4E19-9715-38218012F606}">
  <ds:schemaRefs>
    <ds:schemaRef ds:uri="41b14523-ed70-4695-8fd7-b6148b59df98"/>
    <ds:schemaRef ds:uri="d7d95604-c708-4f40-bdd1-d521c8e2a4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2947</Words>
  <Application>Microsoft Office PowerPoint</Application>
  <PresentationFormat>Widescreen</PresentationFormat>
  <Paragraphs>313</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Rounded MT Bold</vt:lpstr>
      <vt:lpstr>Arial,Sans-Serif</vt:lpstr>
      <vt:lpstr>Calibri</vt:lpstr>
      <vt:lpstr>Google Sans Text</vt:lpstr>
      <vt:lpstr>Segoe UI</vt:lpstr>
      <vt:lpstr>System Font Regular</vt:lpstr>
      <vt:lpstr>Tahoma</vt:lpstr>
      <vt:lpstr>HAMKyleisesityksen teema</vt:lpstr>
      <vt:lpstr>Hamk DBE ohje koulutuksen suunnitteluun. Osaamistavoitteet ja toteutusten kumuloituminen    2.10.2024  </vt:lpstr>
      <vt:lpstr> </vt:lpstr>
      <vt:lpstr>Mihin kumuloitusmisen minimivaade ja osaamistavoitteet perustuvat?</vt:lpstr>
      <vt:lpstr>Mitä seuraavaksi?</vt:lpstr>
      <vt:lpstr>Toteutusten kumuloitumisen malli    </vt:lpstr>
      <vt:lpstr>PowerPoint Presentation</vt:lpstr>
      <vt:lpstr>PowerPoint Presentation</vt:lpstr>
      <vt:lpstr> Osaamistavoitteet       </vt:lpstr>
      <vt:lpstr>Osaamistavoitteet kartalla</vt:lpstr>
      <vt:lpstr>PowerPoint Presentation</vt:lpstr>
      <vt:lpstr> Ulottuvuudet HAMKissa ja osaamistavoitteiden määrittelyn esimerkki</vt:lpstr>
      <vt:lpstr>Määrittele lähtötaso ja tavoitetaso osaamiselle toteutustasolla ja kuvaa toimintaa yleiskuvauksessa.   DBE-toteutus tarvitsee kaikista ulottuvuuksista osaamistavoitteita (monialaisuus vasta 2-3 vuotena).   Esimerkki:</vt:lpstr>
      <vt:lpstr>PowerPoint Presentation</vt:lpstr>
      <vt:lpstr>PowerPoint Presentation</vt:lpstr>
      <vt:lpstr>Kuvaa toimintaa opettajille ja opiskelijoille</vt:lpstr>
      <vt:lpstr>Muotoiluajattelu </vt:lpstr>
      <vt:lpstr>Autenttiset haasteet ja työelämälähtöisyys </vt:lpstr>
      <vt:lpstr>Kestävä kehitys ja vastuullisuus</vt:lpstr>
      <vt:lpstr>Kehittämällä oppiminen ja tiimityö</vt:lpstr>
      <vt:lpstr>Opiskelijan toimijuus</vt:lpstr>
      <vt:lpstr>Hyvinvointitaidot </vt:lpstr>
      <vt:lpstr>Tutkimusperustaisuus, innovaatio-osaaminen ja uudistavuus</vt:lpstr>
      <vt:lpstr>Monialaisuus ja monialainen yhteistyö</vt:lpstr>
      <vt:lpstr> Koulutukset tekevät suunnitelman DBE toteuttamisesta vuositasolla   </vt:lpstr>
      <vt:lpstr>Monialainen toteuttaminen </vt:lpstr>
      <vt:lpstr>Haasteena monialaisen DBE-toiminnan edellytykset – Ratkaiskaa ne yhteistoteutusten koulutusten  yhteissuunnittelulla </vt:lpstr>
      <vt:lpstr>Tutkimuksen ja opettajien koulutuksen status</vt:lpstr>
      <vt:lpstr>Koulutukset ja sparraukset: Status</vt:lpstr>
      <vt:lpstr>Tutkimuksen status</vt:lpstr>
      <vt:lpstr>Miten koulutukseen opettajien mielestä? </vt:lpstr>
      <vt:lpstr>”Kevyestä raskaampaan”</vt:lpstr>
      <vt:lpstr>Yhden modulin mittainen</vt:lpstr>
      <vt:lpstr>OPS:it nyt 2023-24: DBE 8 ulottuvuutta</vt:lpstr>
      <vt:lpstr>8 ulottuvuutta: Esiintyvyys OPS:eissa</vt:lpstr>
      <vt:lpstr>Opiskelijakysely DBE-toteutuksilla (N=61)</vt:lpstr>
      <vt:lpstr>Tukevia kalvoja</vt:lpstr>
      <vt:lpstr>Mitä tarkoittaa osaamisperustaisuus?</vt:lpstr>
      <vt:lpstr>Puhutaan myös (konstruktiivisesta) linjakkuudesta. Miten se liittyy tähän?</vt:lpstr>
      <vt:lpstr>Miten osaamistavoitteita muotoillaan?</vt:lpstr>
      <vt:lpstr>Arvioinnin merkitys korkeakouluoppimiselle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Laura-Maija Hero</dc:creator>
  <cp:lastModifiedBy>Milla Mäkinen</cp:lastModifiedBy>
  <cp:revision>391</cp:revision>
  <dcterms:created xsi:type="dcterms:W3CDTF">2023-09-20T11:49:08Z</dcterms:created>
  <dcterms:modified xsi:type="dcterms:W3CDTF">2025-02-11T10:39:27Z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0x0101009C4D590C10D1574C8C1A19D5BAE86C98</vt:lpwstr>
  </property>
  <property fmtid="{D5CDD505-2E9C-101B-9397-08002B2CF9AE}" pid="3" name="MediaServiceImageTags">
    <vt:lpwstr/>
  </property>
</Properties>
</file>