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6959A-7871-9A00-98D4-D18C11E36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5568-AE57-41E7-E26C-D20948346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F6C05-8641-574D-4659-9D226DA93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83FA4-0E3B-FC18-7F4D-4424FD6A2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778AE-BD3A-951D-7D37-C6E06FF62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746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88B4A-DCBB-8C62-38DA-53AC63D8F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0EBF01-9278-A710-E4D2-0E6B60B9A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FCDC-AAA8-8313-063F-A6190DBD6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A5947-0FF4-4FB2-0BC4-6653F5ADB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C0B86-D753-A591-13F2-5DC451E46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422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54686C-1B97-3241-787B-DFD34A4EE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1E596A-E51C-63A2-C360-08FFFC36C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F0BF9-06F0-ED65-01E6-39841583C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A9ED9-B055-75F3-E689-9A669262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E4652-356B-4EC4-DC1A-02293C841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382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B4B5E-9EBB-C3BA-0E59-51C84CEDF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319BA-DE67-2143-E0D3-95B070BA2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76D07-18A7-F05A-C073-2D0DC8905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52655-01DE-3CE6-1DE1-F34240893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9C7D6-A21A-4567-BE6C-1CF63B7D5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05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FD5FA-AFFB-B8B9-1440-F1BD566F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F328C-6350-D6BA-ABE5-859B2B79F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87AA6-70E8-D23C-A1CB-AE54E68FE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D5EE9-89EE-718B-95DA-08ACF3887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FC4D1-CE3B-C80F-456B-67F6C1C2D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52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0F869-C231-367B-CA8D-F0372196F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98119-8B6D-E063-39A7-5A838F3C8B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71B6C-27C2-658A-BCE1-4E7C2E7FD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76028-F745-509E-6493-2EFBC8606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B09DB-3690-B60E-83BB-661FEAF88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9103B-393F-1A9A-AA26-C8130BDBE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906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0A20D-83FA-ED10-8DCC-BE14940C7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82156-A501-7E3F-3929-FA533402E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7653C5-5A67-B7D2-148D-5DDE8ECBC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774C0C-542D-1117-1197-C103F60FD3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173A36-0824-BC5C-2758-038472B7B7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DFA64C-D020-CA2C-12D0-E5FDFCA2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21A198-F803-5B18-2D9A-69FC1FCDA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2FF74-CB46-2624-8742-BEC1D796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860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50636-FC83-C5EC-1319-003F0E7FE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FE502-38FA-6B68-7312-A6C305755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4DF81A-200B-8700-4AAB-F95AFAAE2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E6A55E-FA36-CE00-21D3-B913E9795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871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5EDE6-410E-036D-639E-AC1A40958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43A035-EB25-9841-892C-E7EA2BB8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2434F-BEBB-6018-D83C-9079BD68C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726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CCAD3-9D8F-D9F1-A517-1151D5F4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3388D-5021-5FC5-638A-B512D81D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45927-AE93-B0B0-FFF9-4215C96E4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98131-61D9-8336-177C-C4D699894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8E8A2-CC2B-9D84-5294-09D1671F3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86B86-40B6-B40F-1D44-83D51EBE2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114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7881B-197F-C9A0-FFC2-FFE66ED2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147C7C-2A4B-6749-05B5-5ADD239D25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8926C-BF65-0431-D398-3051F883E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D2069-A384-C91C-041C-CB307F19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6CFD6-2C53-EAEC-2B36-F90E8EB05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0B89D-5CA3-532D-6733-18205732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37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3AF90-1E25-0B9F-04A6-BC79DAE3F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4DAC0-65FA-5ED4-1815-8906AB339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DCCCE-18C9-5B11-D89D-664E953EC3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9148FB-175F-4237-81A2-59B25ED11BB3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5E806-8ED0-42EB-304F-0CC7A089F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3F1A3-A91B-FD32-E2F1-9485E3A4C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EBC591-672C-4593-B359-A98206B972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90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06567C9-6E44-209D-F630-A79B1CF80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567968"/>
              </p:ext>
            </p:extLst>
          </p:nvPr>
        </p:nvGraphicFramePr>
        <p:xfrm>
          <a:off x="150311" y="80772"/>
          <a:ext cx="11728887" cy="67789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09629">
                  <a:extLst>
                    <a:ext uri="{9D8B030D-6E8A-4147-A177-3AD203B41FA5}">
                      <a16:colId xmlns:a16="http://schemas.microsoft.com/office/drawing/2014/main" val="2778469948"/>
                    </a:ext>
                  </a:extLst>
                </a:gridCol>
                <a:gridCol w="3909629">
                  <a:extLst>
                    <a:ext uri="{9D8B030D-6E8A-4147-A177-3AD203B41FA5}">
                      <a16:colId xmlns:a16="http://schemas.microsoft.com/office/drawing/2014/main" val="3831444309"/>
                    </a:ext>
                  </a:extLst>
                </a:gridCol>
                <a:gridCol w="3909629">
                  <a:extLst>
                    <a:ext uri="{9D8B030D-6E8A-4147-A177-3AD203B41FA5}">
                      <a16:colId xmlns:a16="http://schemas.microsoft.com/office/drawing/2014/main" val="382983830"/>
                    </a:ext>
                  </a:extLst>
                </a:gridCol>
              </a:tblGrid>
              <a:tr h="35740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i-FI" sz="1100" b="1" kern="100" dirty="0">
                          <a:effectLst/>
                        </a:rPr>
                        <a:t> Muotoiluajattelu</a:t>
                      </a:r>
                      <a:endParaRPr lang="fi-FI" sz="11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i-FI" sz="1100" b="1" kern="100" dirty="0">
                          <a:effectLst/>
                        </a:rPr>
                        <a:t>Tutkimusperustaisuus, innovaatio-osaaminen ja uudistavuus</a:t>
                      </a:r>
                      <a:endParaRPr lang="fi-FI" sz="11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i-FI" sz="1100" b="1" kern="100" dirty="0">
                          <a:effectLst/>
                        </a:rPr>
                        <a:t>Kehittämällä oppiminen ja tiimityö </a:t>
                      </a:r>
                      <a:endParaRPr lang="fi-FI" sz="11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3861979185"/>
                  </a:ext>
                </a:extLst>
              </a:tr>
              <a:tr h="1647183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  <a:tabLst>
                          <a:tab pos="1571625" algn="l"/>
                        </a:tabLst>
                      </a:pPr>
                      <a:r>
                        <a:rPr lang="fi-FI" sz="1000" kern="100" dirty="0">
                          <a:effectLst/>
                        </a:rPr>
                        <a:t>Ymmärrät muotoiluajattelun mahdollisuudet, prosessin, menetelmät ja työkalut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  <a:tabLst>
                          <a:tab pos="1571625" algn="l"/>
                        </a:tabLst>
                      </a:pPr>
                      <a:r>
                        <a:rPr lang="fi-FI" sz="1000" kern="100" dirty="0">
                          <a:effectLst/>
                        </a:rPr>
                        <a:t>Sovellat luovaa ja kriittistä ajattelua ongelmanratkaisussa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  <a:tabLst>
                          <a:tab pos="1571625" algn="l"/>
                        </a:tabLst>
                      </a:pPr>
                      <a:r>
                        <a:rPr lang="fi-FI" sz="1000" kern="100" dirty="0">
                          <a:effectLst/>
                        </a:rPr>
                        <a:t>Käytät muotoiluajattelun menetelmiä ja työkaluja ongelmien ratkaisuun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  <a:tabLst>
                          <a:tab pos="1571625" algn="l"/>
                        </a:tabLst>
                      </a:pPr>
                      <a:r>
                        <a:rPr lang="fi-FI" sz="1000" kern="100" dirty="0">
                          <a:effectLst/>
                        </a:rPr>
                        <a:t>Suunnittelet ja toteutat kokeiluja sekä prototyyppejä ratkaisujen testaamiseksi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  <a:tabLst>
                          <a:tab pos="1571625" algn="l"/>
                        </a:tabLst>
                      </a:pPr>
                      <a:r>
                        <a:rPr lang="fi-FI" sz="1000" kern="100" dirty="0">
                          <a:effectLst/>
                        </a:rPr>
                        <a:t>Sovellat muotoiluajattelua ja kehität sen avulla innovatiivisia ja toteutuskelpoisia ratkaisuja työelämän haasteisiin tai monimutkaisiin ongelmiin</a:t>
                      </a:r>
                      <a:endParaRPr lang="fi-FI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tc rowSpan="9"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Toimit tutkimusperustaisesti ja tuot oman alan osaamista moniammatilliseen yhteiskehittämiseen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Sovellat menetelmiä ja työkaluja tutkia, kehittää ja innovoida yhteistyössä muiden kanssa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Uudistat työelämää ja ratkaiset sen ongelmia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Havaitset tulevaisuuden mahdollisuuksia ja kehität tulevaisuudenkestäviä hyödyllisiä ratkaisuja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Hyödynnät kognitiivisia taitoja ja luovuutta yhteiskehittämisessä sekä ilmaiset omia ideoita rakentavasti ja rohkeasti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Ymmärrät omia ja tiimin aineettomia oikeuksia (tekijän- ja teollisoikeudet) ja osaat tehdä sopimuksia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Konkretisoit ideoita ymmärrettävään muotoon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Tuotat konkreettisia </a:t>
                      </a:r>
                      <a:r>
                        <a:rPr lang="fi-FI" sz="1000" kern="100" dirty="0" err="1">
                          <a:effectLst/>
                        </a:rPr>
                        <a:t>uudisteita</a:t>
                      </a:r>
                      <a:r>
                        <a:rPr lang="fi-FI" sz="1000" kern="100" dirty="0">
                          <a:effectLst/>
                        </a:rPr>
                        <a:t> työelämään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Testaat yhteiskehittämiä konkreettisia </a:t>
                      </a:r>
                      <a:r>
                        <a:rPr lang="fi-FI" sz="1000" kern="100" dirty="0" err="1">
                          <a:effectLst/>
                        </a:rPr>
                        <a:t>uudisteita</a:t>
                      </a:r>
                      <a:endParaRPr lang="fi-FI" sz="1000" kern="1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Suunnittelet uudisteiden tuotteistamista ja käyttöön viemistä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Punnitset yrittäjyyden mahdollisuutta yhteiskehittävän tiimin kanssa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Verkostoidut muiden opiskelijoiden ja työelämän edustajien kanssa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Toimit tiimissä rakentavasti ja luot yhteistä neuvottelukulttuuria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Johdat kehitystiimiä ja autat tiimin jäsenet heidän parhaaseen suoritukseen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Viestit suullisesti ja kirjallisesti kehitetyistä ratkaisuista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Hallitset yhteiskehitys-työtä ja teet kehittämisprojektin suunnitelman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Ymmärrät tiimin oppimisen tärkeyden, rohkaiset ja motivoit muita tiimin jäseniä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Löydät motivaatiota ja sitoudut yhteiskehittämistyöhön sekä autat tiimiä motivoitumaan ja sitoutumaan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Toimit vastuullisesti omasta ja tiimin toiminnasta huolehtien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Itsetunto, -hallinta ja saavutusorientaatiosi kehittyvät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Toimit joustavasti ja muutat omaa asennetta tarvittaessa</a:t>
                      </a:r>
                      <a:endParaRPr lang="fi-FI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Tunnistat ja hyödynnät oman ja muiden asiantuntijuuden tiimissä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Suunnittelet, ideoit ja organisoit tiimityötä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Toimit vastuullisesti ja vuorovaikutteisesti tiimin jäsenenä yhteisten tavoitteiden saavuttamiseksi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Reflektoit omaa ja tiimin toimintaa sekä hyödynnät saamasi palautetta oppimisen ja tiimitoiminnan kehittämiseksi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Ymmärrät prosessinarvioinnin merkityksen ja hyödynnät vertaisarviointia kehittämistyössä</a:t>
                      </a:r>
                      <a:endParaRPr lang="fi-FI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848626870"/>
                  </a:ext>
                </a:extLst>
              </a:tr>
              <a:tr h="331535"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i-FI" sz="500" kern="100" dirty="0">
                          <a:effectLst/>
                        </a:rPr>
                        <a:t> </a:t>
                      </a:r>
                      <a:endParaRPr lang="fi-FI" sz="1100" b="1" kern="1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100" b="1" kern="100" dirty="0">
                          <a:effectLst/>
                        </a:rPr>
                        <a:t>Autenttiset haasteet ja työelämäyhteistyö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i-FI" sz="500" kern="100" dirty="0">
                          <a:effectLst/>
                        </a:rPr>
                        <a:t> </a:t>
                      </a:r>
                      <a:endParaRPr lang="fi-FI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br>
                        <a:rPr lang="fi-FI" sz="500" kern="100" dirty="0">
                          <a:effectLst/>
                        </a:rPr>
                      </a:br>
                      <a:r>
                        <a:rPr lang="fi-FI" sz="1100" b="1" kern="100" dirty="0">
                          <a:effectLst/>
                        </a:rPr>
                        <a:t>Monialainen yhteistyö</a:t>
                      </a:r>
                      <a:endParaRPr lang="fi-FI" sz="11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3273546854"/>
                  </a:ext>
                </a:extLst>
              </a:tr>
              <a:tr h="21870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i-FI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Toimit monialaisessa tiimissä uusia konkreettisia ratkaisuja kehittäen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Ymmärrät moniammatillisen ja toisiaan täydentävän osaamisen hyödyntämisen mahdollisuudet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Tuot oman alasi osaamista monialaiseen yhteistyöhön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Sovellat omaa osaamistasi eri ammattialojen rajamaastoissa tehtävässä työssä</a:t>
                      </a:r>
                      <a:endParaRPr lang="fi-FI" sz="11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1604869048"/>
                  </a:ext>
                </a:extLst>
              </a:tr>
              <a:tr h="1241952">
                <a:tc rowSpan="2"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Ymmärrät verkostoitumisen ja ekosysteemien merkityksen uusien ratkaisujen kehittämisessä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Toimit vuorovaikutuksessa ja yhteistyössä työelämän edustajien kanssa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Tunnistat ja analysoi monimutkaisia ja epämääräisiä ongelmia, joita työelämässä kohdataan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Sovellat luovaa ajattelua ja innovatiivisia menetelmiä työelämän autenttisten haasteiden ratkaisemiseksi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Ymmärrät prosessiarvioinnin merkityksen ja hyödynnät työelämän palautetta kehittämistyössä</a:t>
                      </a:r>
                      <a:endParaRPr lang="fi-FI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i-FI" sz="1000" kern="100" dirty="0">
                          <a:effectLst/>
                        </a:rPr>
                        <a:t>Toimit monialaisessa tiimissä uusia konkreettisia ratkaisuja kehittäen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i-FI" sz="1000" kern="100" dirty="0">
                          <a:effectLst/>
                        </a:rPr>
                        <a:t>Ymmärrät moniammatillisen ja toisiaan täydentävän osaamisen hyödyntämisen mahdollisuudet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i-FI" sz="1000" kern="100" dirty="0">
                          <a:effectLst/>
                        </a:rPr>
                        <a:t>Tuot oman alasi osaamista monialaiseen yhteistyöhön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000" kern="100" dirty="0">
                          <a:effectLst/>
                        </a:rPr>
                        <a:t>Sovellat omaa osaamistasi eri ammattialojen rajamaastoissa tehtävässä työssä</a:t>
                      </a:r>
                      <a:endParaRPr lang="fi-FI" sz="11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4107334952"/>
                  </a:ext>
                </a:extLst>
              </a:tr>
              <a:tr h="405231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fi-FI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br>
                        <a:rPr lang="fi-FI" sz="500" b="1" kern="100" dirty="0">
                          <a:effectLst/>
                        </a:rPr>
                      </a:br>
                      <a:r>
                        <a:rPr lang="fi-FI" sz="1100" b="1" kern="100" dirty="0">
                          <a:effectLst/>
                        </a:rPr>
                        <a:t>Opiskelijan toimijuus</a:t>
                      </a:r>
                      <a:endParaRPr lang="fi-FI" sz="11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2272359706"/>
                  </a:ext>
                </a:extLst>
              </a:tr>
              <a:tr h="550241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i-FI" sz="500" kern="100" dirty="0">
                          <a:effectLst/>
                        </a:rPr>
                        <a:t> </a:t>
                      </a:r>
                      <a:endParaRPr lang="fi-FI" sz="1100" b="1" kern="1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100" b="1" kern="100" dirty="0">
                          <a:effectLst/>
                        </a:rPr>
                        <a:t>Kestävät vastuulliset ratkaisut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endParaRPr lang="fi-FI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Osaat säädellä omaa toimintaasi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Tunnistat oman toimijuuden merkityksen tiimityössä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Osaat analysoida omaa ja muiden tiimin jäsenten toimintaan oppijana ja toiminnan vaikutusta tiimitoiminnan laatuun (esim. ilmapiiri, ajanhallinta, saavutetut tavoitteet)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Muutat toimintaasi haastavissa tai konfliktitilanteissa edistääksesi tiimin toimintaa ja tavoitteiden saavuttamista</a:t>
                      </a:r>
                      <a:endParaRPr lang="fi-FI" sz="11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3446722618"/>
                  </a:ext>
                </a:extLst>
              </a:tr>
              <a:tr h="670213">
                <a:tc rowSpan="3"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Ymmärrät ratkaisujen ympäristövaikutuksia sekä sosiaalisia, taloudellisia ja kulttuurisia vaikutuksia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Etsit, kehität ja edistät kestäviä ja vastuullisia ratkaisuja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 </a:t>
                      </a:r>
                      <a:endParaRPr lang="fi-FI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i-FI" sz="500" kern="100" dirty="0">
                          <a:effectLst/>
                        </a:rPr>
                        <a:t>Osaat säädellä omaa toimintaasi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i-FI" sz="500" kern="100" dirty="0">
                          <a:effectLst/>
                        </a:rPr>
                        <a:t>Tunnistat oman toimijuuden merkityksen tiimityössä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i-FI" sz="500" kern="100" dirty="0">
                          <a:effectLst/>
                        </a:rPr>
                        <a:t>Osaat analysoida omaa ja muiden tiimin jäsenten toimintaan oppijana ja toiminnan vaikutusta tiimitoiminnan laatuun (esim. ilmapiiri, ajanhallinta, saavutetut tavoitteet)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500" kern="100" dirty="0">
                          <a:effectLst/>
                        </a:rPr>
                        <a:t>Muutat toimintaasi haastavissa tai konfliktitilanteissa edistääksesi tiimin toimintaa ja tavoitteiden saavuttamista</a:t>
                      </a:r>
                      <a:endParaRPr lang="fi-FI" sz="5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1099764839"/>
                  </a:ext>
                </a:extLst>
              </a:tr>
              <a:tr h="440051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endParaRPr lang="fi-FI" sz="500" b="1" kern="100" dirty="0">
                        <a:effectLst/>
                      </a:endParaRPr>
                    </a:p>
                    <a:p>
                      <a:pPr marL="22860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i-FI" sz="1100" b="1" kern="100">
                          <a:effectLst/>
                        </a:rPr>
                        <a:t>Hyvinvointitaidot</a:t>
                      </a:r>
                      <a:br>
                        <a:rPr lang="fi-FI" sz="1100" b="1" kern="100" dirty="0">
                          <a:effectLst/>
                        </a:rPr>
                      </a:br>
                      <a:endParaRPr lang="fi-FI" sz="11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1914696072"/>
                  </a:ext>
                </a:extLst>
              </a:tr>
              <a:tr h="82076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Tunnistat oman ja ryhmän hyvinvointiin vaikuttavia tekijöitä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Käytät keinoja (kuten aikataulutusta, myötätuntoista suhtautumista) tukemaan omaa ja ryhmän hyvinvointia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000" kern="100" dirty="0">
                          <a:effectLst/>
                        </a:rPr>
                        <a:t>Kehität käytäntöjä, joilla oma ja ryhmän hyvinvointi kasvaa tiimityössä</a:t>
                      </a:r>
                      <a:endParaRPr lang="fi-FI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898" marR="30898" marT="0" marB="0"/>
                </a:tc>
                <a:extLst>
                  <a:ext uri="{0D108BD9-81ED-4DB2-BD59-A6C34878D82A}">
                    <a16:rowId xmlns:a16="http://schemas.microsoft.com/office/drawing/2014/main" val="1706482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773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9365e12-465f-45c2-88f5-071c78869c1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CB9161C4DC3634392CA21DAA540544C" ma:contentTypeVersion="18" ma:contentTypeDescription="Luo uusi asiakirja." ma:contentTypeScope="" ma:versionID="a6f293a05a345ae9800bc39f8c717afa">
  <xsd:schema xmlns:xsd="http://www.w3.org/2001/XMLSchema" xmlns:xs="http://www.w3.org/2001/XMLSchema" xmlns:p="http://schemas.microsoft.com/office/2006/metadata/properties" xmlns:ns3="56852fe3-7349-4428-87dc-f687a2c6d76b" xmlns:ns4="89365e12-465f-45c2-88f5-071c78869c11" targetNamespace="http://schemas.microsoft.com/office/2006/metadata/properties" ma:root="true" ma:fieldsID="c0c2036c3efad81aaa7bd64abb515691" ns3:_="" ns4:_="">
    <xsd:import namespace="56852fe3-7349-4428-87dc-f687a2c6d76b"/>
    <xsd:import namespace="89365e12-465f-45c2-88f5-071c78869c1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852fe3-7349-4428-87dc-f687a2c6d76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Jakamisvihjeen hajautus" ma:internalName="SharingHintHash" ma:readOnly="true">
      <xsd:simpleType>
        <xsd:restriction base="dms:Text"/>
      </xsd:simpleType>
    </xsd:element>
    <xsd:element name="SharedWithDetails" ma:index="10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Käyttäjä jakanut viimeksi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Jaettu viimeksi ajankohtan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65e12-465f-45c2-88f5-071c78869c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C1B5D9-9654-4CF1-8578-6049FD37DD16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89365e12-465f-45c2-88f5-071c78869c11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56852fe3-7349-4428-87dc-f687a2c6d76b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9F944370-0BEC-4B52-B84C-8049B2F15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852fe3-7349-4428-87dc-f687a2c6d76b"/>
    <ds:schemaRef ds:uri="89365e12-465f-45c2-88f5-071c78869c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E172CB0-4F55-4591-8DEC-8B9FDE6A12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450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Jaana Kullaslahti</dc:creator>
  <cp:lastModifiedBy>Milla Mäkinen</cp:lastModifiedBy>
  <cp:revision>2</cp:revision>
  <dcterms:created xsi:type="dcterms:W3CDTF">2025-02-07T10:38:13Z</dcterms:created>
  <dcterms:modified xsi:type="dcterms:W3CDTF">2025-02-11T10:37:45Z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0x010100BCB9161C4DC3634392CA21DAA540544C</vt:lpwstr>
  </property>
</Properties>
</file>