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Aileron" panose="020B0604020202020204" charset="0"/>
      <p:regular r:id="rId52"/>
    </p:embeddedFont>
    <p:embeddedFont>
      <p:font typeface="Aileron Bold" panose="020B0604020202020204" charset="0"/>
      <p:regular r:id="rId53"/>
    </p:embeddedFont>
    <p:embeddedFont>
      <p:font typeface="Aileron Italics" panose="020B0604020202020204" charset="0"/>
      <p:regular r:id="rId54"/>
    </p:embeddedFont>
    <p:embeddedFont>
      <p:font typeface="Aileron Light" panose="020B0604020202020204" charset="0"/>
      <p:regular r:id="rId55"/>
    </p:embeddedFont>
    <p:embeddedFont>
      <p:font typeface="Arimo" panose="020B0604020202020204" charset="0"/>
      <p:regular r:id="rId56"/>
    </p:embeddedFont>
    <p:embeddedFont>
      <p:font typeface="Arimo Bold" panose="020B0604020202020204" charset="0"/>
      <p:regular r:id="rId57"/>
    </p:embeddedFont>
    <p:embeddedFont>
      <p:font typeface="Arimo Bold Italics" panose="020B0604020202020204" charset="0"/>
      <p:regular r:id="rId58"/>
    </p:embeddedFont>
    <p:embeddedFont>
      <p:font typeface="Arimo Italics" panose="020B0604020202020204" charset="0"/>
      <p:regular r:id="rId59"/>
    </p:embeddedFont>
    <p:embeddedFont>
      <p:font typeface="Dekko" panose="020B0604020202020204" charset="0"/>
      <p:regular r:id="rId60"/>
    </p:embeddedFont>
    <p:embeddedFont>
      <p:font typeface="Kollektif" panose="020B0604020202020204" charset="0"/>
      <p:regular r:id="rId61"/>
    </p:embeddedFont>
    <p:embeddedFont>
      <p:font typeface="Kollektif Bold" panose="020B0604020202020204" charset="0"/>
      <p:regular r:id="rId62"/>
    </p:embeddedFont>
    <p:embeddedFont>
      <p:font typeface="Lato Bold Italics" panose="020B0604020202020204" charset="0"/>
      <p:regular r:id="rId63"/>
    </p:embeddedFont>
    <p:embeddedFont>
      <p:font typeface="Lato Heavy" panose="020B0604020202020204" charset="0"/>
      <p:regular r:id="rId64"/>
    </p:embeddedFont>
    <p:embeddedFont>
      <p:font typeface="Montserrat" panose="00000500000000000000" pitchFamily="2" charset="0"/>
      <p:regular r:id="rId65"/>
    </p:embeddedFont>
    <p:embeddedFont>
      <p:font typeface="South Korea Script" panose="020B0604020202020204" charset="0"/>
      <p:regular r:id="rId66"/>
    </p:embeddedFont>
    <p:embeddedFont>
      <p:font typeface="TT Rounds Condensed" panose="020B0604020202020204" charset="0"/>
      <p:regular r:id="rId67"/>
    </p:embeddedFont>
    <p:embeddedFont>
      <p:font typeface="TT Rounds Condensed Italics" panose="020B0604020202020204" charset="0"/>
      <p:regular r:id="rId68"/>
    </p:embeddedFont>
    <p:embeddedFont>
      <p:font typeface="Ubuntu" panose="020B0504030602030204" pitchFamily="3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2.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2.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61.svg"/><Relationship Id="rId5" Type="http://schemas.openxmlformats.org/officeDocument/2006/relationships/image" Target="../media/image69.svg"/><Relationship Id="rId10" Type="http://schemas.openxmlformats.org/officeDocument/2006/relationships/image" Target="../media/image50.png"/><Relationship Id="rId4" Type="http://schemas.openxmlformats.org/officeDocument/2006/relationships/image" Target="../media/image68.png"/><Relationship Id="rId9" Type="http://schemas.openxmlformats.org/officeDocument/2006/relationships/image" Target="../media/image7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62.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62.sv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1.sv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62.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62.sv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1.sv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62.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1.sv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62.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62.sv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62.sv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62.sv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12.png"/><Relationship Id="rId26" Type="http://schemas.openxmlformats.org/officeDocument/2006/relationships/image" Target="../media/image1.png"/><Relationship Id="rId3" Type="http://schemas.openxmlformats.org/officeDocument/2006/relationships/image" Target="../media/image19.svg"/><Relationship Id="rId21" Type="http://schemas.openxmlformats.org/officeDocument/2006/relationships/image" Target="../media/image15.svg"/><Relationship Id="rId7" Type="http://schemas.openxmlformats.org/officeDocument/2006/relationships/image" Target="../media/image23.svg"/><Relationship Id="rId12" Type="http://schemas.openxmlformats.org/officeDocument/2006/relationships/image" Target="../media/image6.png"/><Relationship Id="rId17" Type="http://schemas.openxmlformats.org/officeDocument/2006/relationships/image" Target="../media/image11.svg"/><Relationship Id="rId25" Type="http://schemas.openxmlformats.org/officeDocument/2006/relationships/image" Target="../media/image25.svg"/><Relationship Id="rId2" Type="http://schemas.openxmlformats.org/officeDocument/2006/relationships/image" Target="../media/image18.png"/><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svg"/><Relationship Id="rId24" Type="http://schemas.openxmlformats.org/officeDocument/2006/relationships/image" Target="../media/image24.png"/><Relationship Id="rId5" Type="http://schemas.openxmlformats.org/officeDocument/2006/relationships/image" Target="../media/image21.svg"/><Relationship Id="rId15" Type="http://schemas.openxmlformats.org/officeDocument/2006/relationships/image" Target="../media/image9.svg"/><Relationship Id="rId23" Type="http://schemas.openxmlformats.org/officeDocument/2006/relationships/image" Target="../media/image17.svg"/><Relationship Id="rId28" Type="http://schemas.openxmlformats.org/officeDocument/2006/relationships/image" Target="../media/image27.svg"/><Relationship Id="rId10" Type="http://schemas.openxmlformats.org/officeDocument/2006/relationships/image" Target="../media/image4.png"/><Relationship Id="rId19" Type="http://schemas.openxmlformats.org/officeDocument/2006/relationships/image" Target="../media/image13.svg"/><Relationship Id="rId4" Type="http://schemas.openxmlformats.org/officeDocument/2006/relationships/image" Target="../media/image20.png"/><Relationship Id="rId9" Type="http://schemas.openxmlformats.org/officeDocument/2006/relationships/image" Target="../media/image3.svg"/><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93.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51.svg"/><Relationship Id="rId5" Type="http://schemas.openxmlformats.org/officeDocument/2006/relationships/image" Target="../media/image91.svg"/><Relationship Id="rId10" Type="http://schemas.openxmlformats.org/officeDocument/2006/relationships/image" Target="../media/image50.png"/><Relationship Id="rId4" Type="http://schemas.openxmlformats.org/officeDocument/2006/relationships/image" Target="../media/image90.png"/><Relationship Id="rId9" Type="http://schemas.openxmlformats.org/officeDocument/2006/relationships/image" Target="../media/image49.svg"/><Relationship Id="rId1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96.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97.jpe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57.svg"/></Relationships>
</file>

<file path=ppt/slides/_rels/slide4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96.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1.sv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62.sv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18" Type="http://schemas.openxmlformats.org/officeDocument/2006/relationships/image" Target="../media/image122.png"/><Relationship Id="rId3" Type="http://schemas.openxmlformats.org/officeDocument/2006/relationships/image" Target="../media/image107.svg"/><Relationship Id="rId21" Type="http://schemas.openxmlformats.org/officeDocument/2006/relationships/image" Target="../media/image125.svg"/><Relationship Id="rId7" Type="http://schemas.openxmlformats.org/officeDocument/2006/relationships/image" Target="../media/image111.svg"/><Relationship Id="rId12" Type="http://schemas.openxmlformats.org/officeDocument/2006/relationships/image" Target="../media/image116.png"/><Relationship Id="rId17" Type="http://schemas.openxmlformats.org/officeDocument/2006/relationships/image" Target="../media/image121.svg"/><Relationship Id="rId2" Type="http://schemas.openxmlformats.org/officeDocument/2006/relationships/image" Target="../media/image106.png"/><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5" Type="http://schemas.openxmlformats.org/officeDocument/2006/relationships/image" Target="../media/image119.svg"/><Relationship Id="rId23" Type="http://schemas.openxmlformats.org/officeDocument/2006/relationships/image" Target="../media/image127.svg"/><Relationship Id="rId10" Type="http://schemas.openxmlformats.org/officeDocument/2006/relationships/image" Target="../media/image114.png"/><Relationship Id="rId19" Type="http://schemas.openxmlformats.org/officeDocument/2006/relationships/image" Target="../media/image123.svg"/><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118.png"/><Relationship Id="rId22" Type="http://schemas.openxmlformats.org/officeDocument/2006/relationships/image" Target="../media/image126.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sv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0.sv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0783" y="2432685"/>
            <a:ext cx="13125450" cy="4912995"/>
            <a:chOff x="0" y="0"/>
            <a:chExt cx="17500600" cy="6550660"/>
          </a:xfrm>
        </p:grpSpPr>
        <p:sp>
          <p:nvSpPr>
            <p:cNvPr id="3" name="Freeform 3"/>
            <p:cNvSpPr/>
            <p:nvPr/>
          </p:nvSpPr>
          <p:spPr>
            <a:xfrm>
              <a:off x="50800" y="45720"/>
              <a:ext cx="17397730" cy="6452870"/>
            </a:xfrm>
            <a:custGeom>
              <a:avLst/>
              <a:gdLst/>
              <a:ahLst/>
              <a:cxnLst/>
              <a:rect l="l" t="t" r="r" b="b"/>
              <a:pathLst>
                <a:path w="17397730" h="6452870">
                  <a:moveTo>
                    <a:pt x="0" y="5204460"/>
                  </a:moveTo>
                  <a:cubicBezTo>
                    <a:pt x="833120" y="4497070"/>
                    <a:pt x="1130300" y="4359910"/>
                    <a:pt x="1252220" y="4183380"/>
                  </a:cubicBezTo>
                  <a:cubicBezTo>
                    <a:pt x="1342390" y="4051300"/>
                    <a:pt x="1310640" y="3910330"/>
                    <a:pt x="1379220" y="3760470"/>
                  </a:cubicBezTo>
                  <a:cubicBezTo>
                    <a:pt x="1468120" y="3567430"/>
                    <a:pt x="1637030" y="3326130"/>
                    <a:pt x="1779270" y="3136900"/>
                  </a:cubicBezTo>
                  <a:cubicBezTo>
                    <a:pt x="1911350" y="2960370"/>
                    <a:pt x="2033270" y="2820670"/>
                    <a:pt x="2200910" y="2654300"/>
                  </a:cubicBezTo>
                  <a:cubicBezTo>
                    <a:pt x="2409190" y="2448560"/>
                    <a:pt x="2711450" y="2195830"/>
                    <a:pt x="2948940" y="2010410"/>
                  </a:cubicBezTo>
                  <a:cubicBezTo>
                    <a:pt x="3152140" y="1852930"/>
                    <a:pt x="3313430" y="1741170"/>
                    <a:pt x="3531870" y="1601470"/>
                  </a:cubicBezTo>
                  <a:cubicBezTo>
                    <a:pt x="3797300" y="1431290"/>
                    <a:pt x="4149090" y="1233170"/>
                    <a:pt x="4437380" y="1076960"/>
                  </a:cubicBezTo>
                  <a:cubicBezTo>
                    <a:pt x="4691380" y="939800"/>
                    <a:pt x="4919980" y="828040"/>
                    <a:pt x="5168900" y="711200"/>
                  </a:cubicBezTo>
                  <a:cubicBezTo>
                    <a:pt x="5421630" y="591820"/>
                    <a:pt x="5669280" y="461010"/>
                    <a:pt x="5942330" y="370840"/>
                  </a:cubicBezTo>
                  <a:cubicBezTo>
                    <a:pt x="6231890" y="275590"/>
                    <a:pt x="6560820" y="205740"/>
                    <a:pt x="6861810" y="162560"/>
                  </a:cubicBezTo>
                  <a:cubicBezTo>
                    <a:pt x="7148830" y="121920"/>
                    <a:pt x="7437120" y="133350"/>
                    <a:pt x="7710170" y="111760"/>
                  </a:cubicBezTo>
                  <a:cubicBezTo>
                    <a:pt x="7965440" y="92710"/>
                    <a:pt x="8208010" y="62230"/>
                    <a:pt x="8453120" y="43180"/>
                  </a:cubicBezTo>
                  <a:cubicBezTo>
                    <a:pt x="8690610" y="25400"/>
                    <a:pt x="8907780" y="8890"/>
                    <a:pt x="9156700" y="5080"/>
                  </a:cubicBezTo>
                  <a:cubicBezTo>
                    <a:pt x="9437370" y="0"/>
                    <a:pt x="9753600" y="8890"/>
                    <a:pt x="10054590" y="26670"/>
                  </a:cubicBezTo>
                  <a:cubicBezTo>
                    <a:pt x="10359390" y="44450"/>
                    <a:pt x="10673080" y="100330"/>
                    <a:pt x="10971530" y="111760"/>
                  </a:cubicBezTo>
                  <a:cubicBezTo>
                    <a:pt x="11254740" y="123190"/>
                    <a:pt x="11517630" y="104140"/>
                    <a:pt x="11798300" y="100330"/>
                  </a:cubicBezTo>
                  <a:cubicBezTo>
                    <a:pt x="12091670" y="96520"/>
                    <a:pt x="12415520" y="77470"/>
                    <a:pt x="12698730" y="90170"/>
                  </a:cubicBezTo>
                  <a:cubicBezTo>
                    <a:pt x="12952730" y="101600"/>
                    <a:pt x="13166089" y="116840"/>
                    <a:pt x="13420089" y="165100"/>
                  </a:cubicBezTo>
                  <a:cubicBezTo>
                    <a:pt x="13714730" y="219710"/>
                    <a:pt x="14076680" y="335280"/>
                    <a:pt x="14357350" y="422910"/>
                  </a:cubicBezTo>
                  <a:cubicBezTo>
                    <a:pt x="14589761" y="496570"/>
                    <a:pt x="14771370" y="567690"/>
                    <a:pt x="14989811" y="648970"/>
                  </a:cubicBezTo>
                  <a:cubicBezTo>
                    <a:pt x="15224761" y="735330"/>
                    <a:pt x="15449550" y="824230"/>
                    <a:pt x="15720061" y="932180"/>
                  </a:cubicBezTo>
                  <a:cubicBezTo>
                    <a:pt x="16057880" y="1066800"/>
                    <a:pt x="16859250" y="1395730"/>
                    <a:pt x="16860520" y="1397000"/>
                  </a:cubicBezTo>
                  <a:cubicBezTo>
                    <a:pt x="16861789" y="1397000"/>
                    <a:pt x="16907511" y="1417320"/>
                    <a:pt x="16930370" y="1427480"/>
                  </a:cubicBezTo>
                  <a:cubicBezTo>
                    <a:pt x="16954500" y="1437640"/>
                    <a:pt x="17000220" y="1457960"/>
                    <a:pt x="17000220" y="1457960"/>
                  </a:cubicBezTo>
                  <a:cubicBezTo>
                    <a:pt x="17001489" y="1459230"/>
                    <a:pt x="17040861" y="1489710"/>
                    <a:pt x="17061180" y="1504950"/>
                  </a:cubicBezTo>
                  <a:cubicBezTo>
                    <a:pt x="17081500" y="1520190"/>
                    <a:pt x="17120870" y="1550670"/>
                    <a:pt x="17122141" y="1551940"/>
                  </a:cubicBezTo>
                  <a:cubicBezTo>
                    <a:pt x="17123411" y="1551940"/>
                    <a:pt x="17153891" y="1591310"/>
                    <a:pt x="17170400" y="1611630"/>
                  </a:cubicBezTo>
                  <a:cubicBezTo>
                    <a:pt x="17185641" y="1630680"/>
                    <a:pt x="17217391" y="1670050"/>
                    <a:pt x="17217391" y="1671320"/>
                  </a:cubicBezTo>
                  <a:cubicBezTo>
                    <a:pt x="17218661" y="1672590"/>
                    <a:pt x="17238980" y="1717040"/>
                    <a:pt x="17250411" y="1741170"/>
                  </a:cubicBezTo>
                  <a:cubicBezTo>
                    <a:pt x="17260570" y="1764030"/>
                    <a:pt x="17282161" y="1809750"/>
                    <a:pt x="17282161" y="1809750"/>
                  </a:cubicBezTo>
                  <a:cubicBezTo>
                    <a:pt x="17282161" y="1811020"/>
                    <a:pt x="17291050" y="1860550"/>
                    <a:pt x="17296130" y="1884680"/>
                  </a:cubicBezTo>
                  <a:cubicBezTo>
                    <a:pt x="17301211" y="1910080"/>
                    <a:pt x="17311370" y="1959610"/>
                    <a:pt x="17311370" y="1960880"/>
                  </a:cubicBezTo>
                  <a:cubicBezTo>
                    <a:pt x="17311370" y="1960880"/>
                    <a:pt x="17308830" y="2011680"/>
                    <a:pt x="17307561" y="2037080"/>
                  </a:cubicBezTo>
                  <a:cubicBezTo>
                    <a:pt x="17306291" y="2062480"/>
                    <a:pt x="17303750" y="2112010"/>
                    <a:pt x="17303750" y="2113280"/>
                  </a:cubicBezTo>
                  <a:cubicBezTo>
                    <a:pt x="17302480" y="2114550"/>
                    <a:pt x="17288511" y="2162810"/>
                    <a:pt x="17280891" y="2186940"/>
                  </a:cubicBezTo>
                  <a:cubicBezTo>
                    <a:pt x="17273270" y="2211070"/>
                    <a:pt x="17259300" y="2259330"/>
                    <a:pt x="17259300" y="2259330"/>
                  </a:cubicBezTo>
                  <a:cubicBezTo>
                    <a:pt x="17259300" y="2260600"/>
                    <a:pt x="17232630" y="2303780"/>
                    <a:pt x="17219930" y="2325370"/>
                  </a:cubicBezTo>
                  <a:cubicBezTo>
                    <a:pt x="17207230" y="2348230"/>
                    <a:pt x="17181830" y="2391410"/>
                    <a:pt x="17181830" y="2391410"/>
                  </a:cubicBezTo>
                  <a:cubicBezTo>
                    <a:pt x="17180561" y="2391410"/>
                    <a:pt x="17180561" y="2391410"/>
                    <a:pt x="17180561" y="2391410"/>
                  </a:cubicBezTo>
                  <a:cubicBezTo>
                    <a:pt x="17180561" y="2392680"/>
                    <a:pt x="17145000" y="2428240"/>
                    <a:pt x="17127220" y="2446020"/>
                  </a:cubicBezTo>
                  <a:cubicBezTo>
                    <a:pt x="17109441" y="2465070"/>
                    <a:pt x="17075150" y="2500630"/>
                    <a:pt x="17073880" y="2500630"/>
                  </a:cubicBezTo>
                  <a:cubicBezTo>
                    <a:pt x="17072611" y="2501900"/>
                    <a:pt x="17030700" y="2527300"/>
                    <a:pt x="17009111" y="2541270"/>
                  </a:cubicBezTo>
                  <a:cubicBezTo>
                    <a:pt x="16987520" y="2555240"/>
                    <a:pt x="16944341" y="2580640"/>
                    <a:pt x="16944341" y="2581910"/>
                  </a:cubicBezTo>
                  <a:cubicBezTo>
                    <a:pt x="16943070" y="2581910"/>
                    <a:pt x="16894811" y="2597150"/>
                    <a:pt x="16870680" y="2604770"/>
                  </a:cubicBezTo>
                  <a:cubicBezTo>
                    <a:pt x="16846550" y="2612390"/>
                    <a:pt x="16799561" y="2627630"/>
                    <a:pt x="16798291" y="2628900"/>
                  </a:cubicBezTo>
                  <a:cubicBezTo>
                    <a:pt x="16797020" y="2628900"/>
                    <a:pt x="16747491" y="2631440"/>
                    <a:pt x="16722091" y="2633980"/>
                  </a:cubicBezTo>
                  <a:cubicBezTo>
                    <a:pt x="16696691" y="2635250"/>
                    <a:pt x="16645891" y="2639060"/>
                    <a:pt x="16645891" y="2639060"/>
                  </a:cubicBezTo>
                  <a:cubicBezTo>
                    <a:pt x="16644620" y="2639060"/>
                    <a:pt x="16595091" y="2630170"/>
                    <a:pt x="16569691" y="2626360"/>
                  </a:cubicBezTo>
                  <a:cubicBezTo>
                    <a:pt x="16544291" y="2621280"/>
                    <a:pt x="16531591" y="2621280"/>
                    <a:pt x="16494761" y="2612390"/>
                  </a:cubicBezTo>
                  <a:cubicBezTo>
                    <a:pt x="16391891" y="2590800"/>
                    <a:pt x="16017241" y="2479040"/>
                    <a:pt x="15914370" y="2456180"/>
                  </a:cubicBezTo>
                  <a:cubicBezTo>
                    <a:pt x="15878811" y="2448560"/>
                    <a:pt x="15847061" y="2437130"/>
                    <a:pt x="15841980" y="2443480"/>
                  </a:cubicBezTo>
                  <a:cubicBezTo>
                    <a:pt x="15838170" y="2448560"/>
                    <a:pt x="15857220" y="2473960"/>
                    <a:pt x="15858491" y="2475230"/>
                  </a:cubicBezTo>
                  <a:cubicBezTo>
                    <a:pt x="15858491" y="2476500"/>
                    <a:pt x="15869920" y="2524760"/>
                    <a:pt x="15876270" y="2550160"/>
                  </a:cubicBezTo>
                  <a:cubicBezTo>
                    <a:pt x="15882620" y="2574290"/>
                    <a:pt x="15894050" y="2622550"/>
                    <a:pt x="15894050" y="2623820"/>
                  </a:cubicBezTo>
                  <a:cubicBezTo>
                    <a:pt x="15894050" y="2625090"/>
                    <a:pt x="15894050" y="2674620"/>
                    <a:pt x="15894050" y="2700020"/>
                  </a:cubicBezTo>
                  <a:cubicBezTo>
                    <a:pt x="15894050" y="2725420"/>
                    <a:pt x="15894050" y="2776220"/>
                    <a:pt x="15894050" y="2777490"/>
                  </a:cubicBezTo>
                  <a:cubicBezTo>
                    <a:pt x="15894050" y="2777490"/>
                    <a:pt x="15882620" y="2827020"/>
                    <a:pt x="15876270" y="2851150"/>
                  </a:cubicBezTo>
                  <a:cubicBezTo>
                    <a:pt x="15869920" y="2876550"/>
                    <a:pt x="15858491" y="2924810"/>
                    <a:pt x="15858491" y="2926080"/>
                  </a:cubicBezTo>
                  <a:cubicBezTo>
                    <a:pt x="15857220" y="2926080"/>
                    <a:pt x="15834361" y="2970530"/>
                    <a:pt x="15822930" y="2993390"/>
                  </a:cubicBezTo>
                  <a:cubicBezTo>
                    <a:pt x="15810230" y="3016250"/>
                    <a:pt x="15787370" y="3060700"/>
                    <a:pt x="15787370" y="3060700"/>
                  </a:cubicBezTo>
                  <a:cubicBezTo>
                    <a:pt x="15786100" y="3061970"/>
                    <a:pt x="15753080" y="3098800"/>
                    <a:pt x="15736570" y="3117850"/>
                  </a:cubicBezTo>
                  <a:cubicBezTo>
                    <a:pt x="15718791" y="3136900"/>
                    <a:pt x="15685770" y="3175000"/>
                    <a:pt x="15685770" y="3176270"/>
                  </a:cubicBezTo>
                  <a:cubicBezTo>
                    <a:pt x="15684500" y="3176270"/>
                    <a:pt x="15622270" y="3201670"/>
                    <a:pt x="15626080" y="3216910"/>
                  </a:cubicBezTo>
                  <a:cubicBezTo>
                    <a:pt x="15634970" y="3272790"/>
                    <a:pt x="16275050" y="3397250"/>
                    <a:pt x="16515080" y="3463290"/>
                  </a:cubicBezTo>
                  <a:cubicBezTo>
                    <a:pt x="16677641" y="3507740"/>
                    <a:pt x="16844011" y="3549650"/>
                    <a:pt x="16924020" y="3575050"/>
                  </a:cubicBezTo>
                  <a:cubicBezTo>
                    <a:pt x="16958311" y="3586480"/>
                    <a:pt x="16972280" y="3594100"/>
                    <a:pt x="16995141" y="3602990"/>
                  </a:cubicBezTo>
                  <a:cubicBezTo>
                    <a:pt x="17019270" y="3613150"/>
                    <a:pt x="17066261" y="3630930"/>
                    <a:pt x="17067530" y="3630930"/>
                  </a:cubicBezTo>
                  <a:cubicBezTo>
                    <a:pt x="17067530" y="3632200"/>
                    <a:pt x="17109441" y="3660140"/>
                    <a:pt x="17129761" y="3675380"/>
                  </a:cubicBezTo>
                  <a:cubicBezTo>
                    <a:pt x="17150080" y="3689350"/>
                    <a:pt x="17191991" y="3718560"/>
                    <a:pt x="17191991" y="3719830"/>
                  </a:cubicBezTo>
                  <a:cubicBezTo>
                    <a:pt x="17193261" y="3719830"/>
                    <a:pt x="17226280" y="3757930"/>
                    <a:pt x="17242791" y="3776980"/>
                  </a:cubicBezTo>
                  <a:cubicBezTo>
                    <a:pt x="17259300" y="3796030"/>
                    <a:pt x="17292320" y="3834130"/>
                    <a:pt x="17292320" y="3834130"/>
                  </a:cubicBezTo>
                  <a:cubicBezTo>
                    <a:pt x="17292320" y="3834130"/>
                    <a:pt x="17292320" y="3835400"/>
                    <a:pt x="17292320" y="3835400"/>
                  </a:cubicBezTo>
                  <a:cubicBezTo>
                    <a:pt x="17293591" y="3835400"/>
                    <a:pt x="17316450" y="3879850"/>
                    <a:pt x="17327880" y="3902710"/>
                  </a:cubicBezTo>
                  <a:cubicBezTo>
                    <a:pt x="17339311" y="3925570"/>
                    <a:pt x="17362170" y="3970020"/>
                    <a:pt x="17362170" y="3971290"/>
                  </a:cubicBezTo>
                  <a:cubicBezTo>
                    <a:pt x="17363441" y="3972560"/>
                    <a:pt x="17374870" y="4020820"/>
                    <a:pt x="17379950" y="4044950"/>
                  </a:cubicBezTo>
                  <a:cubicBezTo>
                    <a:pt x="17386300" y="4070350"/>
                    <a:pt x="17397730" y="4118610"/>
                    <a:pt x="17397730" y="4119880"/>
                  </a:cubicBezTo>
                  <a:cubicBezTo>
                    <a:pt x="17397730" y="4121150"/>
                    <a:pt x="17397730" y="4170680"/>
                    <a:pt x="17397730" y="4196080"/>
                  </a:cubicBezTo>
                  <a:cubicBezTo>
                    <a:pt x="17396461" y="4221480"/>
                    <a:pt x="17396461" y="4272280"/>
                    <a:pt x="17396461" y="4273550"/>
                  </a:cubicBezTo>
                  <a:cubicBezTo>
                    <a:pt x="17396461" y="4273550"/>
                    <a:pt x="17383761" y="4323080"/>
                    <a:pt x="17377411" y="4347210"/>
                  </a:cubicBezTo>
                  <a:cubicBezTo>
                    <a:pt x="17371061" y="4371340"/>
                    <a:pt x="17358361" y="4420870"/>
                    <a:pt x="17358361" y="4420870"/>
                  </a:cubicBezTo>
                  <a:cubicBezTo>
                    <a:pt x="17358361" y="4422140"/>
                    <a:pt x="17334230" y="4466590"/>
                    <a:pt x="17322800" y="4488180"/>
                  </a:cubicBezTo>
                  <a:cubicBezTo>
                    <a:pt x="17310100" y="4511040"/>
                    <a:pt x="17287241" y="4555490"/>
                    <a:pt x="17285970" y="4556760"/>
                  </a:cubicBezTo>
                  <a:cubicBezTo>
                    <a:pt x="17285970" y="4556760"/>
                    <a:pt x="17251680" y="4593590"/>
                    <a:pt x="17235170" y="4612640"/>
                  </a:cubicBezTo>
                  <a:cubicBezTo>
                    <a:pt x="17217391" y="4631690"/>
                    <a:pt x="17184370" y="4669790"/>
                    <a:pt x="17183100" y="4669790"/>
                  </a:cubicBezTo>
                  <a:cubicBezTo>
                    <a:pt x="17183100" y="4671060"/>
                    <a:pt x="17141191" y="4699000"/>
                    <a:pt x="17120870" y="4712970"/>
                  </a:cubicBezTo>
                  <a:cubicBezTo>
                    <a:pt x="17099280" y="4726940"/>
                    <a:pt x="17057370" y="4754880"/>
                    <a:pt x="17057370" y="4756150"/>
                  </a:cubicBezTo>
                  <a:cubicBezTo>
                    <a:pt x="17056100" y="4756150"/>
                    <a:pt x="17009111" y="4773930"/>
                    <a:pt x="16984980" y="4781550"/>
                  </a:cubicBezTo>
                  <a:cubicBezTo>
                    <a:pt x="16960850" y="4790440"/>
                    <a:pt x="16913861" y="4808220"/>
                    <a:pt x="16913861" y="4808220"/>
                  </a:cubicBezTo>
                  <a:cubicBezTo>
                    <a:pt x="16912591" y="4809490"/>
                    <a:pt x="16863061" y="4814570"/>
                    <a:pt x="16837661" y="4817110"/>
                  </a:cubicBezTo>
                  <a:cubicBezTo>
                    <a:pt x="16812261" y="4819650"/>
                    <a:pt x="16762730" y="4826000"/>
                    <a:pt x="16761461" y="4826000"/>
                  </a:cubicBezTo>
                  <a:cubicBezTo>
                    <a:pt x="16760191" y="4826000"/>
                    <a:pt x="16710661" y="4819650"/>
                    <a:pt x="16685261" y="4815840"/>
                  </a:cubicBezTo>
                  <a:cubicBezTo>
                    <a:pt x="16659861" y="4812030"/>
                    <a:pt x="16610330" y="4805680"/>
                    <a:pt x="16609061" y="4805680"/>
                  </a:cubicBezTo>
                  <a:cubicBezTo>
                    <a:pt x="16607791" y="4805680"/>
                    <a:pt x="16047720" y="4841240"/>
                    <a:pt x="15735300" y="4855210"/>
                  </a:cubicBezTo>
                  <a:cubicBezTo>
                    <a:pt x="15372080" y="4871720"/>
                    <a:pt x="14894561" y="4861560"/>
                    <a:pt x="14560550" y="4898390"/>
                  </a:cubicBezTo>
                  <a:cubicBezTo>
                    <a:pt x="14309089" y="4925060"/>
                    <a:pt x="14133830" y="4977130"/>
                    <a:pt x="13902689" y="5016500"/>
                  </a:cubicBezTo>
                  <a:cubicBezTo>
                    <a:pt x="13649961" y="5059680"/>
                    <a:pt x="13355320" y="5110480"/>
                    <a:pt x="13102589" y="5147310"/>
                  </a:cubicBezTo>
                  <a:cubicBezTo>
                    <a:pt x="12872720" y="5179060"/>
                    <a:pt x="12693650" y="5205730"/>
                    <a:pt x="12447270" y="5227320"/>
                  </a:cubicBezTo>
                  <a:cubicBezTo>
                    <a:pt x="12132310" y="5253990"/>
                    <a:pt x="11709400" y="5267960"/>
                    <a:pt x="11366500" y="5278120"/>
                  </a:cubicBezTo>
                  <a:cubicBezTo>
                    <a:pt x="11055350" y="5287010"/>
                    <a:pt x="10770870" y="5275580"/>
                    <a:pt x="10474960" y="5285740"/>
                  </a:cubicBezTo>
                  <a:cubicBezTo>
                    <a:pt x="10177780" y="5297170"/>
                    <a:pt x="9860280" y="5317490"/>
                    <a:pt x="9585960" y="5345430"/>
                  </a:cubicBezTo>
                  <a:cubicBezTo>
                    <a:pt x="9347200" y="5369560"/>
                    <a:pt x="9155430" y="5419090"/>
                    <a:pt x="8920480" y="5435600"/>
                  </a:cubicBezTo>
                  <a:cubicBezTo>
                    <a:pt x="8657590" y="5454650"/>
                    <a:pt x="8375650" y="5458460"/>
                    <a:pt x="8081010" y="5443220"/>
                  </a:cubicBezTo>
                  <a:cubicBezTo>
                    <a:pt x="7750810" y="5425440"/>
                    <a:pt x="7391400" y="5369560"/>
                    <a:pt x="7031990" y="5321300"/>
                  </a:cubicBezTo>
                  <a:cubicBezTo>
                    <a:pt x="6652260" y="5269230"/>
                    <a:pt x="6160770" y="5184140"/>
                    <a:pt x="5862320" y="5142230"/>
                  </a:cubicBezTo>
                  <a:cubicBezTo>
                    <a:pt x="5678170" y="5115560"/>
                    <a:pt x="5608320" y="5088890"/>
                    <a:pt x="5415280" y="5081270"/>
                  </a:cubicBezTo>
                  <a:cubicBezTo>
                    <a:pt x="5059680" y="5066030"/>
                    <a:pt x="4183380" y="5081270"/>
                    <a:pt x="3902710" y="5160010"/>
                  </a:cubicBezTo>
                  <a:cubicBezTo>
                    <a:pt x="3784600" y="5194300"/>
                    <a:pt x="3760470" y="5229860"/>
                    <a:pt x="3666490" y="5288280"/>
                  </a:cubicBezTo>
                  <a:cubicBezTo>
                    <a:pt x="3515360" y="5382260"/>
                    <a:pt x="3291840" y="5566410"/>
                    <a:pt x="3097530" y="5697220"/>
                  </a:cubicBezTo>
                  <a:cubicBezTo>
                    <a:pt x="2905760" y="5826760"/>
                    <a:pt x="2707640" y="5943600"/>
                    <a:pt x="2508250" y="6068060"/>
                  </a:cubicBezTo>
                  <a:cubicBezTo>
                    <a:pt x="2305050" y="6193790"/>
                    <a:pt x="1896110" y="6419850"/>
                    <a:pt x="1891030" y="6447790"/>
                  </a:cubicBezTo>
                  <a:cubicBezTo>
                    <a:pt x="1889760" y="6450330"/>
                    <a:pt x="1894840" y="6452870"/>
                    <a:pt x="1894840" y="6452870"/>
                  </a:cubicBezTo>
                  <a:cubicBezTo>
                    <a:pt x="1893570" y="6452870"/>
                    <a:pt x="1892300" y="6451600"/>
                    <a:pt x="1889760" y="6449060"/>
                  </a:cubicBezTo>
                  <a:cubicBezTo>
                    <a:pt x="1854200" y="6418580"/>
                    <a:pt x="1384300" y="5854700"/>
                    <a:pt x="1189990" y="5855970"/>
                  </a:cubicBezTo>
                  <a:cubicBezTo>
                    <a:pt x="1050290" y="5857240"/>
                    <a:pt x="967740" y="6177280"/>
                    <a:pt x="829310" y="6167120"/>
                  </a:cubicBezTo>
                  <a:cubicBezTo>
                    <a:pt x="603250" y="6150610"/>
                    <a:pt x="0" y="5204460"/>
                    <a:pt x="0" y="5204460"/>
                  </a:cubicBezTo>
                  <a:moveTo>
                    <a:pt x="6408420" y="1569720"/>
                  </a:moveTo>
                  <a:cubicBezTo>
                    <a:pt x="7171690" y="1485900"/>
                    <a:pt x="7352030" y="1412240"/>
                    <a:pt x="7346950" y="1395730"/>
                  </a:cubicBezTo>
                  <a:cubicBezTo>
                    <a:pt x="7340600" y="1370330"/>
                    <a:pt x="6788150" y="1437640"/>
                    <a:pt x="6620511" y="1482090"/>
                  </a:cubicBezTo>
                  <a:cubicBezTo>
                    <a:pt x="6526530" y="1506220"/>
                    <a:pt x="6408420" y="1569720"/>
                    <a:pt x="6408420" y="1569720"/>
                  </a:cubicBezTo>
                </a:path>
              </a:pathLst>
            </a:custGeom>
            <a:solidFill>
              <a:srgbClr val="FFA0F9">
                <a:alpha val="24706"/>
              </a:srgbClr>
            </a:solidFill>
            <a:ln cap="sq">
              <a:noFill/>
              <a:prstDash val="solid"/>
              <a:miter/>
            </a:ln>
          </p:spPr>
          <p:txBody>
            <a:bodyPr/>
            <a:lstStyle/>
            <a:p>
              <a:endParaRPr lang="fi-FI"/>
            </a:p>
          </p:txBody>
        </p:sp>
      </p:grpSp>
      <p:sp>
        <p:nvSpPr>
          <p:cNvPr id="4" name="Freeform 4"/>
          <p:cNvSpPr/>
          <p:nvPr/>
        </p:nvSpPr>
        <p:spPr>
          <a:xfrm>
            <a:off x="526515" y="492963"/>
            <a:ext cx="2629449" cy="1002477"/>
          </a:xfrm>
          <a:custGeom>
            <a:avLst/>
            <a:gdLst/>
            <a:ahLst/>
            <a:cxnLst/>
            <a:rect l="l" t="t" r="r" b="b"/>
            <a:pathLst>
              <a:path w="2629449" h="1002477">
                <a:moveTo>
                  <a:pt x="0" y="0"/>
                </a:moveTo>
                <a:lnTo>
                  <a:pt x="2629449" y="0"/>
                </a:lnTo>
                <a:lnTo>
                  <a:pt x="2629449" y="1002477"/>
                </a:lnTo>
                <a:lnTo>
                  <a:pt x="0" y="1002477"/>
                </a:lnTo>
                <a:lnTo>
                  <a:pt x="0" y="0"/>
                </a:lnTo>
                <a:close/>
              </a:path>
            </a:pathLst>
          </a:custGeom>
          <a:blipFill>
            <a:blip r:embed="rId2"/>
            <a:stretch>
              <a:fillRect/>
            </a:stretch>
          </a:blipFill>
        </p:spPr>
        <p:txBody>
          <a:bodyPr/>
          <a:lstStyle/>
          <a:p>
            <a:endParaRPr lang="fi-FI"/>
          </a:p>
        </p:txBody>
      </p:sp>
      <p:grpSp>
        <p:nvGrpSpPr>
          <p:cNvPr id="5" name="Group 5"/>
          <p:cNvGrpSpPr/>
          <p:nvPr/>
        </p:nvGrpSpPr>
        <p:grpSpPr>
          <a:xfrm>
            <a:off x="4915458" y="2799357"/>
            <a:ext cx="8457083" cy="4688286"/>
            <a:chOff x="0" y="0"/>
            <a:chExt cx="11276111" cy="6251049"/>
          </a:xfrm>
        </p:grpSpPr>
        <p:sp>
          <p:nvSpPr>
            <p:cNvPr id="6" name="TextBox 6"/>
            <p:cNvSpPr txBox="1"/>
            <p:nvPr/>
          </p:nvSpPr>
          <p:spPr>
            <a:xfrm>
              <a:off x="0" y="-9525"/>
              <a:ext cx="11276111" cy="4709703"/>
            </a:xfrm>
            <a:prstGeom prst="rect">
              <a:avLst/>
            </a:prstGeom>
          </p:spPr>
          <p:txBody>
            <a:bodyPr lIns="0" tIns="0" rIns="0" bIns="0" rtlCol="0" anchor="t">
              <a:spAutoFit/>
            </a:bodyPr>
            <a:lstStyle/>
            <a:p>
              <a:pPr algn="ctr">
                <a:lnSpc>
                  <a:spcPts val="12616"/>
                </a:lnSpc>
              </a:pPr>
              <a:r>
                <a:rPr lang="en-US" sz="12616">
                  <a:solidFill>
                    <a:srgbClr val="000000"/>
                  </a:solidFill>
                  <a:latin typeface="Lato Heavy"/>
                  <a:ea typeface="Lato Heavy"/>
                  <a:cs typeface="Lato Heavy"/>
                  <a:sym typeface="Lato Heavy"/>
                </a:rPr>
                <a:t>Do The DBE</a:t>
              </a:r>
            </a:p>
          </p:txBody>
        </p:sp>
        <p:sp>
          <p:nvSpPr>
            <p:cNvPr id="7" name="TextBox 7"/>
            <p:cNvSpPr txBox="1"/>
            <p:nvPr/>
          </p:nvSpPr>
          <p:spPr>
            <a:xfrm>
              <a:off x="0" y="5296004"/>
              <a:ext cx="11276111" cy="955045"/>
            </a:xfrm>
            <a:prstGeom prst="rect">
              <a:avLst/>
            </a:prstGeom>
          </p:spPr>
          <p:txBody>
            <a:bodyPr lIns="0" tIns="0" rIns="0" bIns="0" rtlCol="0" anchor="t">
              <a:spAutoFit/>
            </a:bodyPr>
            <a:lstStyle/>
            <a:p>
              <a:pPr algn="ctr">
                <a:lnSpc>
                  <a:spcPts val="5499"/>
                </a:lnSpc>
              </a:pPr>
              <a:r>
                <a:rPr lang="en-US" sz="4999" b="1" i="1" spc="214">
                  <a:solidFill>
                    <a:srgbClr val="000000"/>
                  </a:solidFill>
                  <a:latin typeface="Lato Bold Italics"/>
                  <a:ea typeface="Lato Bold Italics"/>
                  <a:cs typeface="Lato Bold Italics"/>
                  <a:sym typeface="Lato Bold Italics"/>
                </a:rPr>
                <a:t>TOOLBOX V1.0</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713083" y="2372532"/>
            <a:ext cx="6425366" cy="4819024"/>
          </a:xfrm>
          <a:custGeom>
            <a:avLst/>
            <a:gdLst/>
            <a:ahLst/>
            <a:cxnLst/>
            <a:rect l="l" t="t" r="r" b="b"/>
            <a:pathLst>
              <a:path w="6425366" h="4819024">
                <a:moveTo>
                  <a:pt x="0" y="0"/>
                </a:moveTo>
                <a:lnTo>
                  <a:pt x="6425366" y="0"/>
                </a:lnTo>
                <a:lnTo>
                  <a:pt x="6425366" y="4819025"/>
                </a:lnTo>
                <a:lnTo>
                  <a:pt x="0" y="4819025"/>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243088" cy="77025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do not really know who are all the people and organizations that might influence or be influenced by the project (we need to grow our understanding)</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with whom we should work with and whose perspectives we should hear in the project (we need to strengthen our team work)</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024521" y="2498472"/>
            <a:ext cx="4552256" cy="38347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Write the challenge on the map.</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as a team:</a:t>
            </a:r>
          </a:p>
          <a:p>
            <a:pPr algn="l">
              <a:lnSpc>
                <a:spcPts val="2340"/>
              </a:lnSpc>
            </a:pPr>
            <a:r>
              <a:rPr lang="en-US" sz="1800">
                <a:solidFill>
                  <a:srgbClr val="000000"/>
                </a:solidFill>
                <a:latin typeface="Aileron"/>
                <a:ea typeface="Aileron"/>
                <a:cs typeface="Aileron"/>
                <a:sym typeface="Aileron"/>
              </a:rPr>
              <a:t>Which ones are our primary stakeholders? What about secondary and tertiary?</a:t>
            </a:r>
          </a:p>
          <a:p>
            <a:pPr algn="l">
              <a:lnSpc>
                <a:spcPts val="2340"/>
              </a:lnSpc>
            </a:pPr>
            <a:r>
              <a:rPr lang="en-US" sz="1800">
                <a:solidFill>
                  <a:srgbClr val="000000"/>
                </a:solidFill>
                <a:latin typeface="Aileron"/>
                <a:ea typeface="Aileron"/>
                <a:cs typeface="Aileron"/>
                <a:sym typeface="Aileron"/>
              </a:rPr>
              <a:t>What surprised us? What do we now know about who we need to work with and consult during our project? Why them? What should we do next? </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5311253" y="9055199"/>
            <a:ext cx="11948047"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If the map is based on assumptions instead of authentic data, we might recognize the wrong stakeholders.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map is not created together and reflected in the team, it will not contribute to advancing common understanding.</a:t>
            </a:r>
          </a:p>
        </p:txBody>
      </p:sp>
      <p:sp>
        <p:nvSpPr>
          <p:cNvPr id="24" name="TextBox 24"/>
          <p:cNvSpPr txBox="1"/>
          <p:nvPr/>
        </p:nvSpPr>
        <p:spPr>
          <a:xfrm>
            <a:off x="1819383" y="2651942"/>
            <a:ext cx="5694031"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Gather as a team (online or offline). Write your project challenge in the center and start placing your stakeholders around it.</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Stakeholders are organizations or people who can influence or be influenced by your project. Write one stakeholder on each sticky note and place the sticky notes on a whiteboard or flip chart and think about how they relate to each other.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You can use a variety of methods to gather the information you need for a stakeholder map. For example, you can use expert interviews, benchmarking, or document analysis. </a:t>
            </a:r>
          </a:p>
        </p:txBody>
      </p:sp>
      <p:sp>
        <p:nvSpPr>
          <p:cNvPr id="25" name="TextBox 25"/>
          <p:cNvSpPr txBox="1"/>
          <p:nvPr/>
        </p:nvSpPr>
        <p:spPr>
          <a:xfrm rot="-5400000">
            <a:off x="-2311944" y="2883135"/>
            <a:ext cx="5942395"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STAKEHOLDER MAP</a:t>
            </a:r>
          </a:p>
        </p:txBody>
      </p:sp>
      <p:sp>
        <p:nvSpPr>
          <p:cNvPr id="26" name="TextBox 26"/>
          <p:cNvSpPr txBox="1"/>
          <p:nvPr/>
        </p:nvSpPr>
        <p:spPr>
          <a:xfrm>
            <a:off x="7513414" y="1940307"/>
            <a:ext cx="416614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might it look like?</a:t>
            </a:r>
          </a:p>
        </p:txBody>
      </p:sp>
      <p:sp>
        <p:nvSpPr>
          <p:cNvPr id="27" name="TextBox 27"/>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Write the project problem in the middle of the map, it helps you to start</a:t>
            </a:r>
          </a:p>
          <a:p>
            <a:pPr marL="388620" lvl="1" indent="-194310" algn="l">
              <a:lnSpc>
                <a:spcPts val="2340"/>
              </a:lnSpc>
              <a:buFont typeface="Arial"/>
              <a:buChar char="•"/>
            </a:pPr>
            <a:r>
              <a:rPr lang="en-US" sz="1800">
                <a:solidFill>
                  <a:srgbClr val="000000"/>
                </a:solidFill>
                <a:latin typeface="Aileron"/>
                <a:ea typeface="Aileron"/>
                <a:cs typeface="Aileron"/>
                <a:sym typeface="Aileron"/>
              </a:rPr>
              <a:t>Start with the stakeholders that you already know and then look for new ones from the background material</a:t>
            </a:r>
          </a:p>
          <a:p>
            <a:pPr marL="388620" lvl="1" indent="-194310" algn="l">
              <a:lnSpc>
                <a:spcPts val="2340"/>
              </a:lnSpc>
              <a:buFont typeface="Arial"/>
              <a:buChar char="•"/>
            </a:pPr>
            <a:r>
              <a:rPr lang="en-US" sz="1800">
                <a:solidFill>
                  <a:srgbClr val="000000"/>
                </a:solidFill>
                <a:latin typeface="Aileron"/>
                <a:ea typeface="Aileron"/>
                <a:cs typeface="Aileron"/>
                <a:sym typeface="Aileron"/>
              </a:rPr>
              <a:t>This can be done in group, but make sure that everyone gets to say something!</a:t>
            </a:r>
          </a:p>
        </p:txBody>
      </p:sp>
      <p:sp>
        <p:nvSpPr>
          <p:cNvPr id="28" name="TextBox 28"/>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9" name="TextBox 29"/>
          <p:cNvSpPr txBox="1"/>
          <p:nvPr/>
        </p:nvSpPr>
        <p:spPr>
          <a:xfrm>
            <a:off x="8952118" y="4343540"/>
            <a:ext cx="1578148" cy="533400"/>
          </a:xfrm>
          <a:prstGeom prst="rect">
            <a:avLst/>
          </a:prstGeom>
        </p:spPr>
        <p:txBody>
          <a:bodyPr lIns="0" tIns="0" rIns="0" bIns="0" rtlCol="0" anchor="t">
            <a:spAutoFit/>
          </a:bodyPr>
          <a:lstStyle/>
          <a:p>
            <a:pPr algn="ctr">
              <a:lnSpc>
                <a:spcPts val="2160"/>
              </a:lnSpc>
            </a:pPr>
            <a:r>
              <a:rPr lang="en-US" sz="1800">
                <a:solidFill>
                  <a:srgbClr val="000000"/>
                </a:solidFill>
                <a:latin typeface="Dekko"/>
                <a:ea typeface="Dekko"/>
                <a:cs typeface="Dekko"/>
                <a:sym typeface="Dekko"/>
              </a:rPr>
              <a:t>Our project or challenge </a:t>
            </a:r>
          </a:p>
        </p:txBody>
      </p:sp>
      <p:sp>
        <p:nvSpPr>
          <p:cNvPr id="30" name="TextBox 30"/>
          <p:cNvSpPr txBox="1"/>
          <p:nvPr/>
        </p:nvSpPr>
        <p:spPr>
          <a:xfrm rot="-1733349">
            <a:off x="8112605" y="3237830"/>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a:t>
            </a:r>
          </a:p>
        </p:txBody>
      </p:sp>
      <p:sp>
        <p:nvSpPr>
          <p:cNvPr id="31" name="TextBox 31"/>
          <p:cNvSpPr txBox="1"/>
          <p:nvPr/>
        </p:nvSpPr>
        <p:spPr>
          <a:xfrm rot="596533">
            <a:off x="9836501" y="2799755"/>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xxxxx</a:t>
            </a:r>
          </a:p>
        </p:txBody>
      </p:sp>
      <p:sp>
        <p:nvSpPr>
          <p:cNvPr id="32" name="TextBox 32"/>
          <p:cNvSpPr txBox="1"/>
          <p:nvPr/>
        </p:nvSpPr>
        <p:spPr>
          <a:xfrm rot="2207769">
            <a:off x="10482331" y="3951292"/>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xxxxx</a:t>
            </a:r>
          </a:p>
        </p:txBody>
      </p:sp>
      <p:sp>
        <p:nvSpPr>
          <p:cNvPr id="33" name="TextBox 33"/>
          <p:cNvSpPr txBox="1"/>
          <p:nvPr/>
        </p:nvSpPr>
        <p:spPr>
          <a:xfrm rot="2207769">
            <a:off x="7791400" y="5168618"/>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xxxxx</a:t>
            </a:r>
          </a:p>
        </p:txBody>
      </p:sp>
      <p:sp>
        <p:nvSpPr>
          <p:cNvPr id="34" name="TextBox 34"/>
          <p:cNvSpPr txBox="1"/>
          <p:nvPr/>
        </p:nvSpPr>
        <p:spPr>
          <a:xfrm rot="-3115742">
            <a:off x="10524622" y="5420234"/>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xxxxx</a:t>
            </a:r>
          </a:p>
        </p:txBody>
      </p:sp>
      <p:sp>
        <p:nvSpPr>
          <p:cNvPr id="35" name="TextBox 35"/>
          <p:cNvSpPr txBox="1"/>
          <p:nvPr/>
        </p:nvSpPr>
        <p:spPr>
          <a:xfrm rot="-856540">
            <a:off x="9156659" y="6458472"/>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xxxxx</a:t>
            </a:r>
          </a:p>
        </p:txBody>
      </p:sp>
      <p:sp>
        <p:nvSpPr>
          <p:cNvPr id="36" name="TextBox 36"/>
          <p:cNvSpPr txBox="1"/>
          <p:nvPr/>
        </p:nvSpPr>
        <p:spPr>
          <a:xfrm rot="5733178">
            <a:off x="11479645" y="4377720"/>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a:t>
            </a:r>
          </a:p>
        </p:txBody>
      </p:sp>
      <p:sp>
        <p:nvSpPr>
          <p:cNvPr id="37" name="TextBox 37"/>
          <p:cNvSpPr txBox="1"/>
          <p:nvPr/>
        </p:nvSpPr>
        <p:spPr>
          <a:xfrm rot="-9052453">
            <a:off x="7748643" y="6383839"/>
            <a:ext cx="1020826" cy="306705"/>
          </a:xfrm>
          <a:prstGeom prst="rect">
            <a:avLst/>
          </a:prstGeom>
        </p:spPr>
        <p:txBody>
          <a:bodyPr lIns="0" tIns="0" rIns="0" bIns="0" rtlCol="0" anchor="t">
            <a:spAutoFit/>
          </a:bodyPr>
          <a:lstStyle/>
          <a:p>
            <a:pPr algn="ctr">
              <a:lnSpc>
                <a:spcPts val="2520"/>
              </a:lnSpc>
            </a:pPr>
            <a:r>
              <a:rPr lang="en-US" sz="1800">
                <a:solidFill>
                  <a:srgbClr val="000000"/>
                </a:solidFill>
                <a:latin typeface="Dekko"/>
                <a:ea typeface="Dekko"/>
                <a:cs typeface="Dekko"/>
                <a:sym typeface="Dekko"/>
              </a:rPr>
              <a:t>xxx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STAKEHOLDER MAP</a:t>
            </a:r>
          </a:p>
        </p:txBody>
      </p:sp>
      <p:sp>
        <p:nvSpPr>
          <p:cNvPr id="9" name="TextBox 9"/>
          <p:cNvSpPr txBox="1"/>
          <p:nvPr/>
        </p:nvSpPr>
        <p:spPr>
          <a:xfrm>
            <a:off x="1497013" y="1876810"/>
            <a:ext cx="16521597" cy="12852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Who are the stakeholders of the project and how do they interact with each other?</a:t>
            </a:r>
          </a:p>
          <a:p>
            <a:pPr algn="l">
              <a:lnSpc>
                <a:spcPts val="2520"/>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Who are the key people involved in your project or challenge (e.g., patients, providers, administrators, patient care support staff or customers, users, project managers, team members, and external vendors)? How do they interact?</a:t>
            </a:r>
          </a:p>
        </p:txBody>
      </p:sp>
      <p:sp>
        <p:nvSpPr>
          <p:cNvPr id="10" name="TextBox 10"/>
          <p:cNvSpPr txBox="1"/>
          <p:nvPr/>
        </p:nvSpPr>
        <p:spPr>
          <a:xfrm>
            <a:off x="1497013" y="3580789"/>
            <a:ext cx="15501343" cy="1304290"/>
          </a:xfrm>
          <a:prstGeom prst="rect">
            <a:avLst/>
          </a:prstGeom>
        </p:spPr>
        <p:txBody>
          <a:bodyPr lIns="0" tIns="0" rIns="0" bIns="0" rtlCol="0" anchor="t">
            <a:spAutoFit/>
          </a:bodyPr>
          <a:lstStyle/>
          <a:p>
            <a:pPr algn="l">
              <a:lnSpc>
                <a:spcPts val="2799"/>
              </a:lnSpc>
              <a:spcBef>
                <a:spcPct val="0"/>
              </a:spcBef>
            </a:pPr>
            <a:r>
              <a:rPr lang="en-US" sz="1999" b="1">
                <a:solidFill>
                  <a:srgbClr val="000000"/>
                </a:solidFill>
                <a:latin typeface="Aileron Bold"/>
                <a:ea typeface="Aileron Bold"/>
                <a:cs typeface="Aileron Bold"/>
                <a:sym typeface="Aileron Bold"/>
              </a:rPr>
              <a:t>What influence do the stakeholders have on the project and how they might be influenced by the project?</a:t>
            </a:r>
          </a:p>
          <a:p>
            <a:pPr algn="l">
              <a:lnSpc>
                <a:spcPts val="2659"/>
              </a:lnSpc>
              <a:spcBef>
                <a:spcPct val="0"/>
              </a:spcBef>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Which stakeholders have decision-making power over your project or challenge, and what kind of decision-making power do they have (e.g., over customer care, timeline, budget)? What about how your project might influence them?</a:t>
            </a:r>
          </a:p>
        </p:txBody>
      </p:sp>
      <p:sp>
        <p:nvSpPr>
          <p:cNvPr id="11" name="TextBox 11"/>
          <p:cNvSpPr txBox="1"/>
          <p:nvPr/>
        </p:nvSpPr>
        <p:spPr>
          <a:xfrm>
            <a:off x="1497013" y="5387284"/>
            <a:ext cx="15501343"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Who we need to involve in the project and why?</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Which stakeholders are key to understanding the challenge or issue we are working on, and why?</a:t>
            </a:r>
          </a:p>
          <a:p>
            <a:pPr algn="l">
              <a:lnSpc>
                <a:spcPts val="2520"/>
              </a:lnSpc>
              <a:spcBef>
                <a:spcPct val="0"/>
              </a:spcBef>
            </a:pPr>
            <a:endParaRPr lang="en-US" sz="1800">
              <a:solidFill>
                <a:srgbClr val="000000"/>
              </a:solidFill>
              <a:latin typeface="Aileron"/>
              <a:ea typeface="Aileron"/>
              <a:cs typeface="Aileron"/>
              <a:sym typeface="Aileron"/>
            </a:endParaRPr>
          </a:p>
        </p:txBody>
      </p:sp>
      <p:sp>
        <p:nvSpPr>
          <p:cNvPr id="12" name="TextBox 12"/>
          <p:cNvSpPr txBox="1"/>
          <p:nvPr/>
        </p:nvSpPr>
        <p:spPr>
          <a:xfrm>
            <a:off x="1497013" y="6950020"/>
            <a:ext cx="12104489" cy="972185"/>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How can we effectively communicate with the stakeholders during our project?</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How should we tailor our communications to different groups of people we need to hear from or involve in our project?</a:t>
            </a:r>
          </a:p>
        </p:txBody>
      </p:sp>
      <p:sp>
        <p:nvSpPr>
          <p:cNvPr id="13" name="TextBox 13"/>
          <p:cNvSpPr txBox="1"/>
          <p:nvPr/>
        </p:nvSpPr>
        <p:spPr>
          <a:xfrm>
            <a:off x="1497013" y="8511875"/>
            <a:ext cx="16521597" cy="1600835"/>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stakeholder map,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Who does what in our group in order to continue our project in such a way that we include our learnings from the stakeholder map reflection? What do we now know that we didn’t know before? What do we still not know and how could we fill that knowledge gap? What should we do next? What actions can we take right now (e.g. gathering more data, conducting interviews, doing onsite-observation, creating prototypes, running small tests, or consulting with experts)?</a:t>
            </a:r>
          </a:p>
        </p:txBody>
      </p:sp>
      <p:sp>
        <p:nvSpPr>
          <p:cNvPr id="14" name="TextBox 14"/>
          <p:cNvSpPr txBox="1"/>
          <p:nvPr/>
        </p:nvSpPr>
        <p:spPr>
          <a:xfrm>
            <a:off x="1497013" y="40005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A stakeholder is any person, group of people, or organization that has an interest in, or is affected by, the outcome of a project or decision. This can include people who benefit from or are impacted by the project, as well as those who have influence over it. For example, in healthcare, stakeholders include patients, nurses, and hospital administrators. In other organizations they might be employees, customers, clients, investors, regulators, suppliers and the community.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350574" y="2243202"/>
            <a:ext cx="5167309" cy="5167309"/>
          </a:xfrm>
          <a:custGeom>
            <a:avLst/>
            <a:gdLst/>
            <a:ahLst/>
            <a:cxnLst/>
            <a:rect l="l" t="t" r="r" b="b"/>
            <a:pathLst>
              <a:path w="5167309" h="5167309">
                <a:moveTo>
                  <a:pt x="0" y="0"/>
                </a:moveTo>
                <a:lnTo>
                  <a:pt x="5167309" y="0"/>
                </a:lnTo>
                <a:lnTo>
                  <a:pt x="5167309" y="5167309"/>
                </a:lnTo>
                <a:lnTo>
                  <a:pt x="0" y="5167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grpSp>
        <p:nvGrpSpPr>
          <p:cNvPr id="17" name="Group 17"/>
          <p:cNvGrpSpPr/>
          <p:nvPr/>
        </p:nvGrpSpPr>
        <p:grpSpPr>
          <a:xfrm>
            <a:off x="7765194" y="3454273"/>
            <a:ext cx="1408317" cy="382017"/>
            <a:chOff x="0" y="0"/>
            <a:chExt cx="370915" cy="100613"/>
          </a:xfrm>
        </p:grpSpPr>
        <p:sp>
          <p:nvSpPr>
            <p:cNvPr id="18" name="Freeform 18"/>
            <p:cNvSpPr/>
            <p:nvPr/>
          </p:nvSpPr>
          <p:spPr>
            <a:xfrm>
              <a:off x="0" y="0"/>
              <a:ext cx="370915" cy="100613"/>
            </a:xfrm>
            <a:custGeom>
              <a:avLst/>
              <a:gdLst/>
              <a:ahLst/>
              <a:cxnLst/>
              <a:rect l="l" t="t" r="r" b="b"/>
              <a:pathLst>
                <a:path w="370915" h="100613">
                  <a:moveTo>
                    <a:pt x="0" y="0"/>
                  </a:moveTo>
                  <a:lnTo>
                    <a:pt x="370915" y="0"/>
                  </a:lnTo>
                  <a:lnTo>
                    <a:pt x="370915" y="100613"/>
                  </a:lnTo>
                  <a:lnTo>
                    <a:pt x="0" y="100613"/>
                  </a:lnTo>
                  <a:close/>
                </a:path>
              </a:pathLst>
            </a:custGeom>
            <a:solidFill>
              <a:srgbClr val="D7AFFF"/>
            </a:solidFill>
          </p:spPr>
          <p:txBody>
            <a:bodyPr/>
            <a:lstStyle/>
            <a:p>
              <a:endParaRPr lang="fi-FI"/>
            </a:p>
          </p:txBody>
        </p:sp>
        <p:sp>
          <p:nvSpPr>
            <p:cNvPr id="19" name="TextBox 19"/>
            <p:cNvSpPr txBox="1"/>
            <p:nvPr/>
          </p:nvSpPr>
          <p:spPr>
            <a:xfrm>
              <a:off x="0" y="-76200"/>
              <a:ext cx="370915" cy="176813"/>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21" name="TextBox 21"/>
          <p:cNvSpPr txBox="1"/>
          <p:nvPr/>
        </p:nvSpPr>
        <p:spPr>
          <a:xfrm>
            <a:off x="1804222" y="727713"/>
            <a:ext cx="16243088" cy="77025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are just starting and we do not know much about the project context or about what others have already done relating to solving similiar issues (we need to grow our understanding)</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what is the wider context of the project (we need to strengthen our common understanding)</a:t>
            </a:r>
          </a:p>
        </p:txBody>
      </p:sp>
      <p:sp>
        <p:nvSpPr>
          <p:cNvPr id="22" name="TextBox 22"/>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3" name="TextBox 23"/>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4" name="TextBox 24"/>
          <p:cNvSpPr txBox="1"/>
          <p:nvPr/>
        </p:nvSpPr>
        <p:spPr>
          <a:xfrm>
            <a:off x="13024521" y="2498472"/>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Write the challenge at the top of the benchmarking chart.</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as a team:</a:t>
            </a:r>
          </a:p>
          <a:p>
            <a:pPr algn="l">
              <a:lnSpc>
                <a:spcPts val="2340"/>
              </a:lnSpc>
            </a:pPr>
            <a:r>
              <a:rPr lang="en-US" sz="1800">
                <a:solidFill>
                  <a:srgbClr val="000000"/>
                </a:solidFill>
                <a:latin typeface="Aileron"/>
                <a:ea typeface="Aileron"/>
                <a:cs typeface="Aileron"/>
                <a:sym typeface="Aileron"/>
              </a:rPr>
              <a:t>What surprised us? What caught our attention and why? What types or existing solutions did we find? What could we learn from them for our project? What should we do next? </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5" name="TextBox 25"/>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6" name="TextBox 26"/>
          <p:cNvSpPr txBox="1"/>
          <p:nvPr/>
        </p:nvSpPr>
        <p:spPr>
          <a:xfrm>
            <a:off x="5311253" y="9055199"/>
            <a:ext cx="11948047"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If the benchmaking is based on memory instead of authentic information, we might recognize the wrong issues.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information is not collected into one chart and if the chart is not reflected in the team, it will not contribute to advancing common understanding.</a:t>
            </a:r>
          </a:p>
        </p:txBody>
      </p:sp>
      <p:sp>
        <p:nvSpPr>
          <p:cNvPr id="27" name="TextBox 27"/>
          <p:cNvSpPr txBox="1"/>
          <p:nvPr/>
        </p:nvSpPr>
        <p:spPr>
          <a:xfrm>
            <a:off x="1804222" y="2551874"/>
            <a:ext cx="519960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Before you start, decide as a team what you are looking for and define your benchmarking criteria. The idea of benchmarking is to compare the qualities of different solutions, services or products that already exist. Create a chart in a digital format that everyone in the team can access.</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You can use a variety of methods to gather the information, which you should then structure into a table so that you have all the information in one place that everyone on the team can access. You can do Internet searches, document analysis, visit different services, or try products yourself (if your project is about developing a new product). </a:t>
            </a:r>
          </a:p>
          <a:p>
            <a:pPr algn="l">
              <a:lnSpc>
                <a:spcPts val="2340"/>
              </a:lnSpc>
            </a:pPr>
            <a:endParaRPr lang="en-US" sz="1800">
              <a:solidFill>
                <a:srgbClr val="000000"/>
              </a:solidFill>
              <a:latin typeface="Aileron"/>
              <a:ea typeface="Aileron"/>
              <a:cs typeface="Aileron"/>
              <a:sym typeface="Aileron"/>
            </a:endParaRPr>
          </a:p>
        </p:txBody>
      </p:sp>
      <p:sp>
        <p:nvSpPr>
          <p:cNvPr id="28" name="TextBox 28"/>
          <p:cNvSpPr txBox="1"/>
          <p:nvPr/>
        </p:nvSpPr>
        <p:spPr>
          <a:xfrm rot="-5400000">
            <a:off x="-1893401" y="2464591"/>
            <a:ext cx="5105308"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BENCHMARKING</a:t>
            </a:r>
          </a:p>
        </p:txBody>
      </p:sp>
      <p:sp>
        <p:nvSpPr>
          <p:cNvPr id="29" name="TextBox 29"/>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30" name="TextBox 30"/>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Agree in your team first that what are you looking for. This way you make sure that you use your time well!</a:t>
            </a:r>
          </a:p>
          <a:p>
            <a:pPr marL="388620" lvl="1" indent="-194310" algn="l">
              <a:lnSpc>
                <a:spcPts val="2340"/>
              </a:lnSpc>
              <a:buFont typeface="Arial"/>
              <a:buChar char="•"/>
            </a:pPr>
            <a:r>
              <a:rPr lang="en-US" sz="1800">
                <a:solidFill>
                  <a:srgbClr val="000000"/>
                </a:solidFill>
                <a:latin typeface="Aileron"/>
                <a:ea typeface="Aileron"/>
                <a:cs typeface="Aileron"/>
                <a:sym typeface="Aileron"/>
              </a:rPr>
              <a:t>Divide tasks in the team. When everyone has a clear niche to benchmark, you’ll have very rich information in the end!</a:t>
            </a:r>
          </a:p>
          <a:p>
            <a:pPr marL="388620" lvl="1" indent="-194310" algn="l">
              <a:lnSpc>
                <a:spcPts val="2340"/>
              </a:lnSpc>
              <a:buFont typeface="Arial"/>
              <a:buChar char="•"/>
            </a:pPr>
            <a:r>
              <a:rPr lang="en-US" sz="1800">
                <a:solidFill>
                  <a:srgbClr val="000000"/>
                </a:solidFill>
                <a:latin typeface="Aileron"/>
                <a:ea typeface="Aileron"/>
                <a:cs typeface="Aileron"/>
                <a:sym typeface="Aileron"/>
              </a:rPr>
              <a:t>Once you divided the tasks, work on your own first and then get back to the group. This way you’re the most efficient!</a:t>
            </a:r>
          </a:p>
        </p:txBody>
      </p:sp>
      <p:sp>
        <p:nvSpPr>
          <p:cNvPr id="31" name="TextBox 31"/>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grpSp>
        <p:nvGrpSpPr>
          <p:cNvPr id="32" name="Group 32"/>
          <p:cNvGrpSpPr/>
          <p:nvPr/>
        </p:nvGrpSpPr>
        <p:grpSpPr>
          <a:xfrm>
            <a:off x="7836387" y="3924837"/>
            <a:ext cx="1299167" cy="248158"/>
            <a:chOff x="0" y="0"/>
            <a:chExt cx="342167" cy="65359"/>
          </a:xfrm>
        </p:grpSpPr>
        <p:sp>
          <p:nvSpPr>
            <p:cNvPr id="33" name="Freeform 33"/>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34" name="TextBox 34"/>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7803152" y="3953892"/>
            <a:ext cx="1630586"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Check-in &amp; boarding</a:t>
            </a:r>
          </a:p>
        </p:txBody>
      </p:sp>
      <p:grpSp>
        <p:nvGrpSpPr>
          <p:cNvPr id="36" name="Group 36"/>
          <p:cNvGrpSpPr/>
          <p:nvPr/>
        </p:nvGrpSpPr>
        <p:grpSpPr>
          <a:xfrm>
            <a:off x="7819770" y="4411120"/>
            <a:ext cx="1299167" cy="248158"/>
            <a:chOff x="0" y="0"/>
            <a:chExt cx="342167" cy="65359"/>
          </a:xfrm>
        </p:grpSpPr>
        <p:sp>
          <p:nvSpPr>
            <p:cNvPr id="37" name="Freeform 37"/>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38" name="TextBox 38"/>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7812677" y="4411120"/>
            <a:ext cx="1630586"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Customer service</a:t>
            </a:r>
          </a:p>
        </p:txBody>
      </p:sp>
      <p:grpSp>
        <p:nvGrpSpPr>
          <p:cNvPr id="40" name="Group 40"/>
          <p:cNvGrpSpPr/>
          <p:nvPr/>
        </p:nvGrpSpPr>
        <p:grpSpPr>
          <a:xfrm>
            <a:off x="7812677" y="4925978"/>
            <a:ext cx="1299167" cy="248158"/>
            <a:chOff x="0" y="0"/>
            <a:chExt cx="342167" cy="65359"/>
          </a:xfrm>
        </p:grpSpPr>
        <p:sp>
          <p:nvSpPr>
            <p:cNvPr id="41" name="Freeform 41"/>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42" name="TextBox 42"/>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7822202" y="4905159"/>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Physical comfort</a:t>
            </a:r>
          </a:p>
        </p:txBody>
      </p:sp>
      <p:grpSp>
        <p:nvGrpSpPr>
          <p:cNvPr id="44" name="Group 44"/>
          <p:cNvGrpSpPr/>
          <p:nvPr/>
        </p:nvGrpSpPr>
        <p:grpSpPr>
          <a:xfrm>
            <a:off x="7812677" y="5378619"/>
            <a:ext cx="1299167" cy="248158"/>
            <a:chOff x="0" y="0"/>
            <a:chExt cx="342167" cy="65359"/>
          </a:xfrm>
        </p:grpSpPr>
        <p:sp>
          <p:nvSpPr>
            <p:cNvPr id="45" name="Freeform 45"/>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46" name="TextBox 46"/>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7822202" y="5384588"/>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Sound world</a:t>
            </a:r>
          </a:p>
        </p:txBody>
      </p:sp>
      <p:grpSp>
        <p:nvGrpSpPr>
          <p:cNvPr id="48" name="Group 48"/>
          <p:cNvGrpSpPr/>
          <p:nvPr/>
        </p:nvGrpSpPr>
        <p:grpSpPr>
          <a:xfrm>
            <a:off x="7829295" y="6338363"/>
            <a:ext cx="1299167" cy="248158"/>
            <a:chOff x="0" y="0"/>
            <a:chExt cx="342167" cy="65359"/>
          </a:xfrm>
        </p:grpSpPr>
        <p:sp>
          <p:nvSpPr>
            <p:cNvPr id="49" name="Freeform 49"/>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50" name="TextBox 50"/>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7822202" y="6347888"/>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Visual appeal</a:t>
            </a:r>
          </a:p>
        </p:txBody>
      </p:sp>
      <p:sp>
        <p:nvSpPr>
          <p:cNvPr id="52" name="TextBox 52"/>
          <p:cNvSpPr txBox="1"/>
          <p:nvPr/>
        </p:nvSpPr>
        <p:spPr>
          <a:xfrm>
            <a:off x="7860160" y="3527172"/>
            <a:ext cx="1313352"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CRITERIA</a:t>
            </a:r>
          </a:p>
        </p:txBody>
      </p:sp>
      <p:grpSp>
        <p:nvGrpSpPr>
          <p:cNvPr id="53" name="Group 53"/>
          <p:cNvGrpSpPr/>
          <p:nvPr/>
        </p:nvGrpSpPr>
        <p:grpSpPr>
          <a:xfrm>
            <a:off x="9284646" y="3543808"/>
            <a:ext cx="1299167" cy="248158"/>
            <a:chOff x="0" y="0"/>
            <a:chExt cx="342167" cy="65359"/>
          </a:xfrm>
        </p:grpSpPr>
        <p:sp>
          <p:nvSpPr>
            <p:cNvPr id="54" name="Freeform 54"/>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55" name="TextBox 55"/>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56" name="TextBox 56"/>
          <p:cNvSpPr txBox="1"/>
          <p:nvPr/>
        </p:nvSpPr>
        <p:spPr>
          <a:xfrm>
            <a:off x="9490746" y="3527172"/>
            <a:ext cx="1313352"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FINNAIR</a:t>
            </a:r>
          </a:p>
        </p:txBody>
      </p:sp>
      <p:grpSp>
        <p:nvGrpSpPr>
          <p:cNvPr id="57" name="Group 57"/>
          <p:cNvGrpSpPr/>
          <p:nvPr/>
        </p:nvGrpSpPr>
        <p:grpSpPr>
          <a:xfrm>
            <a:off x="10709131" y="3521203"/>
            <a:ext cx="1299167" cy="248158"/>
            <a:chOff x="0" y="0"/>
            <a:chExt cx="342167" cy="65359"/>
          </a:xfrm>
        </p:grpSpPr>
        <p:sp>
          <p:nvSpPr>
            <p:cNvPr id="58" name="Freeform 58"/>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59" name="TextBox 59"/>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60" name="TextBox 60"/>
          <p:cNvSpPr txBox="1"/>
          <p:nvPr/>
        </p:nvSpPr>
        <p:spPr>
          <a:xfrm>
            <a:off x="10804097" y="3527172"/>
            <a:ext cx="1313352"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NORWEGIAN</a:t>
            </a:r>
          </a:p>
        </p:txBody>
      </p:sp>
      <p:grpSp>
        <p:nvGrpSpPr>
          <p:cNvPr id="61" name="Group 61"/>
          <p:cNvGrpSpPr/>
          <p:nvPr/>
        </p:nvGrpSpPr>
        <p:grpSpPr>
          <a:xfrm>
            <a:off x="7836387" y="5823504"/>
            <a:ext cx="1299167" cy="248158"/>
            <a:chOff x="0" y="0"/>
            <a:chExt cx="342167" cy="65359"/>
          </a:xfrm>
        </p:grpSpPr>
        <p:sp>
          <p:nvSpPr>
            <p:cNvPr id="62" name="Freeform 62"/>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48CFAD"/>
            </a:solidFill>
          </p:spPr>
          <p:txBody>
            <a:bodyPr/>
            <a:lstStyle/>
            <a:p>
              <a:endParaRPr lang="fi-FI"/>
            </a:p>
          </p:txBody>
        </p:sp>
        <p:sp>
          <p:nvSpPr>
            <p:cNvPr id="63" name="TextBox 63"/>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64" name="TextBox 64"/>
          <p:cNvSpPr txBox="1"/>
          <p:nvPr/>
        </p:nvSpPr>
        <p:spPr>
          <a:xfrm>
            <a:off x="7822202" y="5864018"/>
            <a:ext cx="1313352" cy="207645"/>
          </a:xfrm>
          <a:prstGeom prst="rect">
            <a:avLst/>
          </a:prstGeom>
        </p:spPr>
        <p:txBody>
          <a:bodyPr lIns="0" tIns="0" rIns="0" bIns="0" rtlCol="0" anchor="t">
            <a:spAutoFit/>
          </a:bodyPr>
          <a:lstStyle/>
          <a:p>
            <a:pPr algn="l">
              <a:lnSpc>
                <a:spcPts val="1679"/>
              </a:lnSpc>
            </a:pPr>
            <a:r>
              <a:rPr lang="en-US" sz="1200">
                <a:solidFill>
                  <a:srgbClr val="000000"/>
                </a:solidFill>
                <a:latin typeface="Aileron"/>
                <a:ea typeface="Aileron"/>
                <a:cs typeface="Aileron"/>
                <a:sym typeface="Aileron"/>
              </a:rPr>
              <a:t>Food &amp; drinks</a:t>
            </a:r>
          </a:p>
        </p:txBody>
      </p:sp>
      <p:sp>
        <p:nvSpPr>
          <p:cNvPr id="65" name="TextBox 65"/>
          <p:cNvSpPr txBox="1"/>
          <p:nvPr/>
        </p:nvSpPr>
        <p:spPr>
          <a:xfrm>
            <a:off x="7812677" y="3112834"/>
            <a:ext cx="4448016" cy="207645"/>
          </a:xfrm>
          <a:prstGeom prst="rect">
            <a:avLst/>
          </a:prstGeom>
        </p:spPr>
        <p:txBody>
          <a:bodyPr lIns="0" tIns="0" rIns="0" bIns="0" rtlCol="0" anchor="t">
            <a:spAutoFit/>
          </a:bodyPr>
          <a:lstStyle/>
          <a:p>
            <a:pPr algn="l">
              <a:lnSpc>
                <a:spcPts val="1679"/>
              </a:lnSpc>
            </a:pPr>
            <a:r>
              <a:rPr lang="en-US" sz="1200" b="1">
                <a:solidFill>
                  <a:srgbClr val="000000"/>
                </a:solidFill>
                <a:latin typeface="Aileron Bold"/>
                <a:ea typeface="Aileron Bold"/>
                <a:cs typeface="Aileron Bold"/>
                <a:sym typeface="Aileron Bold"/>
              </a:rPr>
              <a:t>Challenge: how to create the best flying experience?</a:t>
            </a:r>
          </a:p>
        </p:txBody>
      </p:sp>
      <p:grpSp>
        <p:nvGrpSpPr>
          <p:cNvPr id="66" name="Group 66"/>
          <p:cNvGrpSpPr/>
          <p:nvPr/>
        </p:nvGrpSpPr>
        <p:grpSpPr>
          <a:xfrm>
            <a:off x="9284645" y="3947923"/>
            <a:ext cx="1299167" cy="248158"/>
            <a:chOff x="0" y="0"/>
            <a:chExt cx="342167" cy="65359"/>
          </a:xfrm>
        </p:grpSpPr>
        <p:sp>
          <p:nvSpPr>
            <p:cNvPr id="67" name="Freeform 67"/>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68" name="TextBox 68"/>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69" name="Group 69"/>
          <p:cNvGrpSpPr/>
          <p:nvPr/>
        </p:nvGrpSpPr>
        <p:grpSpPr>
          <a:xfrm>
            <a:off x="9284646" y="4411120"/>
            <a:ext cx="1299167" cy="248158"/>
            <a:chOff x="0" y="0"/>
            <a:chExt cx="342167" cy="65359"/>
          </a:xfrm>
        </p:grpSpPr>
        <p:sp>
          <p:nvSpPr>
            <p:cNvPr id="70" name="Freeform 70"/>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71" name="TextBox 71"/>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72" name="Group 72"/>
          <p:cNvGrpSpPr/>
          <p:nvPr/>
        </p:nvGrpSpPr>
        <p:grpSpPr>
          <a:xfrm>
            <a:off x="9284646" y="4878353"/>
            <a:ext cx="1299167" cy="248158"/>
            <a:chOff x="0" y="0"/>
            <a:chExt cx="342167" cy="65359"/>
          </a:xfrm>
        </p:grpSpPr>
        <p:sp>
          <p:nvSpPr>
            <p:cNvPr id="73" name="Freeform 73"/>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74" name="TextBox 74"/>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75" name="Group 75"/>
          <p:cNvGrpSpPr/>
          <p:nvPr/>
        </p:nvGrpSpPr>
        <p:grpSpPr>
          <a:xfrm>
            <a:off x="9284646" y="5383687"/>
            <a:ext cx="1299167" cy="248158"/>
            <a:chOff x="0" y="0"/>
            <a:chExt cx="342167" cy="65359"/>
          </a:xfrm>
        </p:grpSpPr>
        <p:sp>
          <p:nvSpPr>
            <p:cNvPr id="76" name="Freeform 76"/>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77" name="TextBox 77"/>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78" name="Group 78"/>
          <p:cNvGrpSpPr/>
          <p:nvPr/>
        </p:nvGrpSpPr>
        <p:grpSpPr>
          <a:xfrm>
            <a:off x="9284645" y="5858048"/>
            <a:ext cx="1299167" cy="248158"/>
            <a:chOff x="0" y="0"/>
            <a:chExt cx="342167" cy="65359"/>
          </a:xfrm>
        </p:grpSpPr>
        <p:sp>
          <p:nvSpPr>
            <p:cNvPr id="79" name="Freeform 79"/>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0" name="TextBox 80"/>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81" name="Group 81"/>
          <p:cNvGrpSpPr/>
          <p:nvPr/>
        </p:nvGrpSpPr>
        <p:grpSpPr>
          <a:xfrm>
            <a:off x="9284646" y="6338363"/>
            <a:ext cx="1299167" cy="248158"/>
            <a:chOff x="0" y="0"/>
            <a:chExt cx="342167" cy="65359"/>
          </a:xfrm>
        </p:grpSpPr>
        <p:sp>
          <p:nvSpPr>
            <p:cNvPr id="82" name="Freeform 82"/>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3" name="TextBox 83"/>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84" name="Group 84"/>
          <p:cNvGrpSpPr/>
          <p:nvPr/>
        </p:nvGrpSpPr>
        <p:grpSpPr>
          <a:xfrm>
            <a:off x="10752919" y="3924837"/>
            <a:ext cx="1299167" cy="248158"/>
            <a:chOff x="0" y="0"/>
            <a:chExt cx="342167" cy="65359"/>
          </a:xfrm>
        </p:grpSpPr>
        <p:sp>
          <p:nvSpPr>
            <p:cNvPr id="85" name="Freeform 85"/>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6" name="TextBox 86"/>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87" name="Group 87"/>
          <p:cNvGrpSpPr/>
          <p:nvPr/>
        </p:nvGrpSpPr>
        <p:grpSpPr>
          <a:xfrm>
            <a:off x="10757682" y="4439695"/>
            <a:ext cx="1299167" cy="248158"/>
            <a:chOff x="0" y="0"/>
            <a:chExt cx="342167" cy="65359"/>
          </a:xfrm>
        </p:grpSpPr>
        <p:sp>
          <p:nvSpPr>
            <p:cNvPr id="88" name="Freeform 88"/>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89" name="TextBox 89"/>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90" name="Group 90"/>
          <p:cNvGrpSpPr/>
          <p:nvPr/>
        </p:nvGrpSpPr>
        <p:grpSpPr>
          <a:xfrm>
            <a:off x="10755262" y="4899190"/>
            <a:ext cx="1299167" cy="248158"/>
            <a:chOff x="0" y="0"/>
            <a:chExt cx="342167" cy="65359"/>
          </a:xfrm>
        </p:grpSpPr>
        <p:sp>
          <p:nvSpPr>
            <p:cNvPr id="91" name="Freeform 91"/>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92" name="TextBox 92"/>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93" name="Group 93"/>
          <p:cNvGrpSpPr/>
          <p:nvPr/>
        </p:nvGrpSpPr>
        <p:grpSpPr>
          <a:xfrm>
            <a:off x="10736212" y="5378619"/>
            <a:ext cx="1299167" cy="248158"/>
            <a:chOff x="0" y="0"/>
            <a:chExt cx="342167" cy="65359"/>
          </a:xfrm>
        </p:grpSpPr>
        <p:sp>
          <p:nvSpPr>
            <p:cNvPr id="94" name="Freeform 94"/>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95" name="TextBox 95"/>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96" name="Group 96"/>
          <p:cNvGrpSpPr/>
          <p:nvPr/>
        </p:nvGrpSpPr>
        <p:grpSpPr>
          <a:xfrm>
            <a:off x="10755262" y="5855377"/>
            <a:ext cx="1299167" cy="248158"/>
            <a:chOff x="0" y="0"/>
            <a:chExt cx="342167" cy="65359"/>
          </a:xfrm>
        </p:grpSpPr>
        <p:sp>
          <p:nvSpPr>
            <p:cNvPr id="97" name="Freeform 97"/>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98" name="TextBox 98"/>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grpSp>
        <p:nvGrpSpPr>
          <p:cNvPr id="99" name="Group 99"/>
          <p:cNvGrpSpPr/>
          <p:nvPr/>
        </p:nvGrpSpPr>
        <p:grpSpPr>
          <a:xfrm>
            <a:off x="10755262" y="6341918"/>
            <a:ext cx="1299167" cy="248158"/>
            <a:chOff x="0" y="0"/>
            <a:chExt cx="342167" cy="65359"/>
          </a:xfrm>
        </p:grpSpPr>
        <p:sp>
          <p:nvSpPr>
            <p:cNvPr id="100" name="Freeform 100"/>
            <p:cNvSpPr/>
            <p:nvPr/>
          </p:nvSpPr>
          <p:spPr>
            <a:xfrm>
              <a:off x="0" y="0"/>
              <a:ext cx="342167" cy="65359"/>
            </a:xfrm>
            <a:custGeom>
              <a:avLst/>
              <a:gdLst/>
              <a:ahLst/>
              <a:cxnLst/>
              <a:rect l="l" t="t" r="r" b="b"/>
              <a:pathLst>
                <a:path w="342167" h="65359">
                  <a:moveTo>
                    <a:pt x="0" y="0"/>
                  </a:moveTo>
                  <a:lnTo>
                    <a:pt x="342167" y="0"/>
                  </a:lnTo>
                  <a:lnTo>
                    <a:pt x="342167" y="65359"/>
                  </a:lnTo>
                  <a:lnTo>
                    <a:pt x="0" y="65359"/>
                  </a:lnTo>
                  <a:close/>
                </a:path>
              </a:pathLst>
            </a:custGeom>
            <a:solidFill>
              <a:srgbClr val="FFFFFF"/>
            </a:solidFill>
          </p:spPr>
          <p:txBody>
            <a:bodyPr/>
            <a:lstStyle/>
            <a:p>
              <a:endParaRPr lang="fi-FI"/>
            </a:p>
          </p:txBody>
        </p:sp>
        <p:sp>
          <p:nvSpPr>
            <p:cNvPr id="101" name="TextBox 101"/>
            <p:cNvSpPr txBox="1"/>
            <p:nvPr/>
          </p:nvSpPr>
          <p:spPr>
            <a:xfrm>
              <a:off x="0" y="-76200"/>
              <a:ext cx="342167" cy="141559"/>
            </a:xfrm>
            <a:prstGeom prst="rect">
              <a:avLst/>
            </a:prstGeom>
          </p:spPr>
          <p:txBody>
            <a:bodyPr lIns="50800" tIns="50800" rIns="50800" bIns="50800" rtlCol="0" anchor="ctr"/>
            <a:lstStyle/>
            <a:p>
              <a:pPr algn="ctr">
                <a:lnSpc>
                  <a:spcPts val="2659"/>
                </a:lnSpc>
              </a:pPr>
              <a:endParaRPr/>
            </a:p>
          </p:txBody>
        </p:sp>
      </p:grpSp>
      <p:sp>
        <p:nvSpPr>
          <p:cNvPr id="102" name="TextBox 102"/>
          <p:cNvSpPr txBox="1"/>
          <p:nvPr/>
        </p:nvSpPr>
        <p:spPr>
          <a:xfrm>
            <a:off x="9402168" y="3934842"/>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3" name="TextBox 103"/>
          <p:cNvSpPr txBox="1"/>
          <p:nvPr/>
        </p:nvSpPr>
        <p:spPr>
          <a:xfrm>
            <a:off x="9406248" y="4386581"/>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4" name="TextBox 104"/>
          <p:cNvSpPr txBox="1"/>
          <p:nvPr/>
        </p:nvSpPr>
        <p:spPr>
          <a:xfrm>
            <a:off x="9402168" y="4878353"/>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5" name="TextBox 105"/>
          <p:cNvSpPr txBox="1"/>
          <p:nvPr/>
        </p:nvSpPr>
        <p:spPr>
          <a:xfrm>
            <a:off x="10853735" y="4398039"/>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6" name="TextBox 106"/>
          <p:cNvSpPr txBox="1"/>
          <p:nvPr/>
        </p:nvSpPr>
        <p:spPr>
          <a:xfrm>
            <a:off x="10872785" y="5361982"/>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7" name="TextBox 107"/>
          <p:cNvSpPr txBox="1"/>
          <p:nvPr/>
        </p:nvSpPr>
        <p:spPr>
          <a:xfrm>
            <a:off x="10875204" y="5855377"/>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8" name="TextBox 108"/>
          <p:cNvSpPr txBox="1"/>
          <p:nvPr/>
        </p:nvSpPr>
        <p:spPr>
          <a:xfrm>
            <a:off x="10826653" y="4899817"/>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09" name="TextBox 109"/>
          <p:cNvSpPr txBox="1"/>
          <p:nvPr/>
        </p:nvSpPr>
        <p:spPr>
          <a:xfrm>
            <a:off x="9402168" y="5380148"/>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10" name="TextBox 110"/>
          <p:cNvSpPr txBox="1"/>
          <p:nvPr/>
        </p:nvSpPr>
        <p:spPr>
          <a:xfrm>
            <a:off x="10872785" y="3921761"/>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11" name="TextBox 111"/>
          <p:cNvSpPr txBox="1"/>
          <p:nvPr/>
        </p:nvSpPr>
        <p:spPr>
          <a:xfrm>
            <a:off x="9413348" y="5850920"/>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12" name="TextBox 112"/>
          <p:cNvSpPr txBox="1"/>
          <p:nvPr/>
        </p:nvSpPr>
        <p:spPr>
          <a:xfrm>
            <a:off x="9443263" y="6334807"/>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sp>
        <p:nvSpPr>
          <p:cNvPr id="113" name="TextBox 113"/>
          <p:cNvSpPr txBox="1"/>
          <p:nvPr/>
        </p:nvSpPr>
        <p:spPr>
          <a:xfrm>
            <a:off x="10872785" y="6325282"/>
            <a:ext cx="1064121" cy="226695"/>
          </a:xfrm>
          <a:prstGeom prst="rect">
            <a:avLst/>
          </a:prstGeom>
        </p:spPr>
        <p:txBody>
          <a:bodyPr lIns="0" tIns="0" rIns="0" bIns="0" rtlCol="0" anchor="t">
            <a:spAutoFit/>
          </a:bodyPr>
          <a:lstStyle/>
          <a:p>
            <a:pPr algn="ctr">
              <a:lnSpc>
                <a:spcPts val="1679"/>
              </a:lnSpc>
            </a:pPr>
            <a:r>
              <a:rPr lang="en-US" sz="1200">
                <a:solidFill>
                  <a:srgbClr val="000000"/>
                </a:solidFill>
                <a:latin typeface="Kollektif"/>
                <a:ea typeface="Kollektif"/>
                <a:cs typeface="Kollektif"/>
                <a:sym typeface="Kollektif"/>
              </a:rPr>
              <a:t>xxx x xxaasxxx </a:t>
            </a:r>
          </a:p>
        </p:txBody>
      </p:sp>
      <p:grpSp>
        <p:nvGrpSpPr>
          <p:cNvPr id="114" name="Group 114"/>
          <p:cNvGrpSpPr/>
          <p:nvPr/>
        </p:nvGrpSpPr>
        <p:grpSpPr>
          <a:xfrm>
            <a:off x="9425023" y="3919538"/>
            <a:ext cx="1147762" cy="290512"/>
            <a:chOff x="0" y="0"/>
            <a:chExt cx="1530350" cy="387350"/>
          </a:xfrm>
        </p:grpSpPr>
        <p:sp>
          <p:nvSpPr>
            <p:cNvPr id="115" name="Freeform 115"/>
            <p:cNvSpPr/>
            <p:nvPr/>
          </p:nvSpPr>
          <p:spPr>
            <a:xfrm>
              <a:off x="-15240" y="50800"/>
              <a:ext cx="1558290" cy="431800"/>
            </a:xfrm>
            <a:custGeom>
              <a:avLst/>
              <a:gdLst/>
              <a:ahLst/>
              <a:cxnLst/>
              <a:rect l="l" t="t" r="r" b="b"/>
              <a:pathLst>
                <a:path w="1558290" h="431800">
                  <a:moveTo>
                    <a:pt x="66040" y="0"/>
                  </a:moveTo>
                  <a:cubicBezTo>
                    <a:pt x="1558290" y="71120"/>
                    <a:pt x="1558290" y="220980"/>
                    <a:pt x="1493520" y="285750"/>
                  </a:cubicBezTo>
                  <a:cubicBezTo>
                    <a:pt x="1347470" y="431800"/>
                    <a:pt x="212090" y="429260"/>
                    <a:pt x="66040" y="283210"/>
                  </a:cubicBezTo>
                  <a:cubicBezTo>
                    <a:pt x="0" y="217170"/>
                    <a:pt x="66040" y="0"/>
                    <a:pt x="66040" y="0"/>
                  </a:cubicBezTo>
                </a:path>
              </a:pathLst>
            </a:custGeom>
            <a:solidFill>
              <a:srgbClr val="FFF234">
                <a:alpha val="24706"/>
              </a:srgbClr>
            </a:solidFill>
            <a:ln cap="sq">
              <a:noFill/>
              <a:prstDash val="solid"/>
              <a:miter/>
            </a:ln>
          </p:spPr>
          <p:txBody>
            <a:bodyPr/>
            <a:lstStyle/>
            <a:p>
              <a:endParaRPr lang="fi-FI"/>
            </a:p>
          </p:txBody>
        </p:sp>
      </p:grpSp>
      <p:grpSp>
        <p:nvGrpSpPr>
          <p:cNvPr id="116" name="Group 116"/>
          <p:cNvGrpSpPr/>
          <p:nvPr/>
        </p:nvGrpSpPr>
        <p:grpSpPr>
          <a:xfrm>
            <a:off x="10821388" y="4882515"/>
            <a:ext cx="1250632" cy="296228"/>
            <a:chOff x="0" y="0"/>
            <a:chExt cx="1667510" cy="394970"/>
          </a:xfrm>
        </p:grpSpPr>
        <p:sp>
          <p:nvSpPr>
            <p:cNvPr id="117" name="Freeform 117"/>
            <p:cNvSpPr/>
            <p:nvPr/>
          </p:nvSpPr>
          <p:spPr>
            <a:xfrm>
              <a:off x="-12700" y="49530"/>
              <a:ext cx="1631950" cy="434340"/>
            </a:xfrm>
            <a:custGeom>
              <a:avLst/>
              <a:gdLst/>
              <a:ahLst/>
              <a:cxnLst/>
              <a:rect l="l" t="t" r="r" b="b"/>
              <a:pathLst>
                <a:path w="1631950" h="434340">
                  <a:moveTo>
                    <a:pt x="63500" y="11430"/>
                  </a:moveTo>
                  <a:cubicBezTo>
                    <a:pt x="1457960" y="8890"/>
                    <a:pt x="1468120" y="0"/>
                    <a:pt x="1490980" y="1270"/>
                  </a:cubicBezTo>
                  <a:cubicBezTo>
                    <a:pt x="1513840" y="1270"/>
                    <a:pt x="1536700" y="6350"/>
                    <a:pt x="1555750" y="16510"/>
                  </a:cubicBezTo>
                  <a:cubicBezTo>
                    <a:pt x="1574800" y="26670"/>
                    <a:pt x="1593850" y="40640"/>
                    <a:pt x="1606550" y="60960"/>
                  </a:cubicBezTo>
                  <a:cubicBezTo>
                    <a:pt x="1620520" y="85090"/>
                    <a:pt x="1631950" y="128270"/>
                    <a:pt x="1629410" y="157480"/>
                  </a:cubicBezTo>
                  <a:cubicBezTo>
                    <a:pt x="1628140" y="180340"/>
                    <a:pt x="1617980" y="201930"/>
                    <a:pt x="1606550" y="219710"/>
                  </a:cubicBezTo>
                  <a:cubicBezTo>
                    <a:pt x="1593850" y="237490"/>
                    <a:pt x="1574800" y="254000"/>
                    <a:pt x="1555750" y="264160"/>
                  </a:cubicBezTo>
                  <a:cubicBezTo>
                    <a:pt x="1536700" y="274320"/>
                    <a:pt x="1512570" y="280670"/>
                    <a:pt x="1490980" y="280670"/>
                  </a:cubicBezTo>
                  <a:cubicBezTo>
                    <a:pt x="1469390" y="280670"/>
                    <a:pt x="1435100" y="280670"/>
                    <a:pt x="1427480" y="264160"/>
                  </a:cubicBezTo>
                  <a:cubicBezTo>
                    <a:pt x="1412240" y="231140"/>
                    <a:pt x="1570990" y="50800"/>
                    <a:pt x="1554480" y="16510"/>
                  </a:cubicBezTo>
                  <a:cubicBezTo>
                    <a:pt x="1546860" y="0"/>
                    <a:pt x="1490980" y="1270"/>
                    <a:pt x="1490980" y="1270"/>
                  </a:cubicBezTo>
                  <a:cubicBezTo>
                    <a:pt x="1490980" y="1270"/>
                    <a:pt x="1536700" y="6350"/>
                    <a:pt x="1555750" y="16510"/>
                  </a:cubicBezTo>
                  <a:cubicBezTo>
                    <a:pt x="1574800" y="26670"/>
                    <a:pt x="1593850" y="40640"/>
                    <a:pt x="1606550" y="60960"/>
                  </a:cubicBezTo>
                  <a:cubicBezTo>
                    <a:pt x="1620520" y="85090"/>
                    <a:pt x="1631950" y="128270"/>
                    <a:pt x="1629410" y="157480"/>
                  </a:cubicBezTo>
                  <a:cubicBezTo>
                    <a:pt x="1628140" y="180340"/>
                    <a:pt x="1617980" y="201930"/>
                    <a:pt x="1606550" y="219710"/>
                  </a:cubicBezTo>
                  <a:cubicBezTo>
                    <a:pt x="1593850" y="237490"/>
                    <a:pt x="1578610" y="252730"/>
                    <a:pt x="1555750" y="264160"/>
                  </a:cubicBezTo>
                  <a:cubicBezTo>
                    <a:pt x="1522730" y="280670"/>
                    <a:pt x="1488440" y="283210"/>
                    <a:pt x="1419860" y="290830"/>
                  </a:cubicBezTo>
                  <a:cubicBezTo>
                    <a:pt x="1202690" y="311150"/>
                    <a:pt x="205740" y="434340"/>
                    <a:pt x="63500" y="293370"/>
                  </a:cubicBezTo>
                  <a:cubicBezTo>
                    <a:pt x="0" y="228600"/>
                    <a:pt x="63500" y="11430"/>
                    <a:pt x="63500" y="11430"/>
                  </a:cubicBezTo>
                </a:path>
              </a:pathLst>
            </a:custGeom>
            <a:solidFill>
              <a:srgbClr val="FFF234">
                <a:alpha val="24706"/>
              </a:srgbClr>
            </a:solidFill>
            <a:ln cap="sq">
              <a:noFill/>
              <a:prstDash val="solid"/>
              <a:miter/>
            </a:ln>
          </p:spPr>
          <p:txBody>
            <a:bodyPr/>
            <a:lstStyle/>
            <a:p>
              <a:endParaRPr lang="fi-FI"/>
            </a:p>
          </p:txBody>
        </p:sp>
      </p:grpSp>
      <p:grpSp>
        <p:nvGrpSpPr>
          <p:cNvPr id="118" name="Group 118"/>
          <p:cNvGrpSpPr/>
          <p:nvPr/>
        </p:nvGrpSpPr>
        <p:grpSpPr>
          <a:xfrm>
            <a:off x="9408831" y="4775835"/>
            <a:ext cx="1187768" cy="336232"/>
            <a:chOff x="0" y="0"/>
            <a:chExt cx="1583690" cy="448310"/>
          </a:xfrm>
        </p:grpSpPr>
        <p:sp>
          <p:nvSpPr>
            <p:cNvPr id="119" name="Freeform 119"/>
            <p:cNvSpPr/>
            <p:nvPr/>
          </p:nvSpPr>
          <p:spPr>
            <a:xfrm>
              <a:off x="-11430" y="50800"/>
              <a:ext cx="1558290" cy="403860"/>
            </a:xfrm>
            <a:custGeom>
              <a:avLst/>
              <a:gdLst/>
              <a:ahLst/>
              <a:cxnLst/>
              <a:rect l="l" t="t" r="r" b="b"/>
              <a:pathLst>
                <a:path w="1558290" h="403860">
                  <a:moveTo>
                    <a:pt x="62230" y="0"/>
                  </a:moveTo>
                  <a:cubicBezTo>
                    <a:pt x="1206500" y="16510"/>
                    <a:pt x="1234440" y="17780"/>
                    <a:pt x="1283970" y="26670"/>
                  </a:cubicBezTo>
                  <a:cubicBezTo>
                    <a:pt x="1332230" y="34290"/>
                    <a:pt x="1381760" y="46990"/>
                    <a:pt x="1427480" y="63500"/>
                  </a:cubicBezTo>
                  <a:cubicBezTo>
                    <a:pt x="1468120" y="77470"/>
                    <a:pt x="1535430" y="83820"/>
                    <a:pt x="1544320" y="115570"/>
                  </a:cubicBezTo>
                  <a:cubicBezTo>
                    <a:pt x="1558290" y="162560"/>
                    <a:pt x="1442720" y="327660"/>
                    <a:pt x="1386840" y="346710"/>
                  </a:cubicBezTo>
                  <a:cubicBezTo>
                    <a:pt x="1350010" y="359410"/>
                    <a:pt x="1313180" y="317500"/>
                    <a:pt x="1272540" y="308610"/>
                  </a:cubicBezTo>
                  <a:cubicBezTo>
                    <a:pt x="1226820" y="298450"/>
                    <a:pt x="1196340" y="295910"/>
                    <a:pt x="1123950" y="292100"/>
                  </a:cubicBezTo>
                  <a:cubicBezTo>
                    <a:pt x="932180" y="279400"/>
                    <a:pt x="182880" y="403860"/>
                    <a:pt x="62230" y="281940"/>
                  </a:cubicBezTo>
                  <a:cubicBezTo>
                    <a:pt x="0" y="219710"/>
                    <a:pt x="62230" y="0"/>
                    <a:pt x="62230" y="0"/>
                  </a:cubicBezTo>
                </a:path>
              </a:pathLst>
            </a:custGeom>
            <a:solidFill>
              <a:srgbClr val="FFF234">
                <a:alpha val="24706"/>
              </a:srgbClr>
            </a:solidFill>
            <a:ln cap="sq">
              <a:noFill/>
              <a:prstDash val="solid"/>
              <a:miter/>
            </a:ln>
          </p:spPr>
          <p:txBody>
            <a:bodyPr/>
            <a:lstStyle/>
            <a:p>
              <a:endParaRPr lang="fi-FI"/>
            </a:p>
          </p:txBody>
        </p:sp>
      </p:grpSp>
      <p:grpSp>
        <p:nvGrpSpPr>
          <p:cNvPr id="120" name="Group 120"/>
          <p:cNvGrpSpPr/>
          <p:nvPr/>
        </p:nvGrpSpPr>
        <p:grpSpPr>
          <a:xfrm>
            <a:off x="10885206" y="5817870"/>
            <a:ext cx="1197292" cy="311468"/>
            <a:chOff x="0" y="0"/>
            <a:chExt cx="1596390" cy="415290"/>
          </a:xfrm>
        </p:grpSpPr>
        <p:sp>
          <p:nvSpPr>
            <p:cNvPr id="121" name="Freeform 121"/>
            <p:cNvSpPr/>
            <p:nvPr/>
          </p:nvSpPr>
          <p:spPr>
            <a:xfrm>
              <a:off x="-8890" y="13970"/>
              <a:ext cx="1605280" cy="426720"/>
            </a:xfrm>
            <a:custGeom>
              <a:avLst/>
              <a:gdLst/>
              <a:ahLst/>
              <a:cxnLst/>
              <a:rect l="l" t="t" r="r" b="b"/>
              <a:pathLst>
                <a:path w="1605280" h="426720">
                  <a:moveTo>
                    <a:pt x="59690" y="36830"/>
                  </a:moveTo>
                  <a:cubicBezTo>
                    <a:pt x="1290320" y="45720"/>
                    <a:pt x="1490980" y="0"/>
                    <a:pt x="1554480" y="69850"/>
                  </a:cubicBezTo>
                  <a:cubicBezTo>
                    <a:pt x="1605280" y="125730"/>
                    <a:pt x="1604010" y="297180"/>
                    <a:pt x="1548130" y="349250"/>
                  </a:cubicBezTo>
                  <a:cubicBezTo>
                    <a:pt x="1466850" y="424180"/>
                    <a:pt x="1181100" y="322580"/>
                    <a:pt x="965200" y="316230"/>
                  </a:cubicBezTo>
                  <a:cubicBezTo>
                    <a:pt x="697230" y="308610"/>
                    <a:pt x="167640" y="426720"/>
                    <a:pt x="59690" y="318770"/>
                  </a:cubicBezTo>
                  <a:cubicBezTo>
                    <a:pt x="0" y="257810"/>
                    <a:pt x="59690" y="36830"/>
                    <a:pt x="59690" y="36830"/>
                  </a:cubicBezTo>
                </a:path>
              </a:pathLst>
            </a:custGeom>
            <a:solidFill>
              <a:srgbClr val="FFF234">
                <a:alpha val="24706"/>
              </a:srgbClr>
            </a:solidFill>
            <a:ln cap="sq">
              <a:noFill/>
              <a:prstDash val="solid"/>
              <a:miter/>
            </a:ln>
          </p:spPr>
          <p:txBody>
            <a:bodyPr/>
            <a:lstStyle/>
            <a:p>
              <a:endParaRPr lang="fi-FI"/>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BENCHMARKING</a:t>
            </a:r>
          </a:p>
        </p:txBody>
      </p:sp>
      <p:sp>
        <p:nvSpPr>
          <p:cNvPr id="9" name="TextBox 9"/>
          <p:cNvSpPr txBox="1"/>
          <p:nvPr/>
        </p:nvSpPr>
        <p:spPr>
          <a:xfrm>
            <a:off x="1497013" y="1876810"/>
            <a:ext cx="16521597" cy="13233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What are the current best practices related to our project?</a:t>
            </a:r>
          </a:p>
          <a:p>
            <a:pPr algn="l">
              <a:lnSpc>
                <a:spcPts val="2799"/>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For example, what are the most effective treatment protocols, patient care techniques, management strategies, or leading design, manufacturing or project management practices, or customer solutions that companies or other organisations are using to solve problems similar to those we are investigating?</a:t>
            </a:r>
          </a:p>
        </p:txBody>
      </p:sp>
      <p:sp>
        <p:nvSpPr>
          <p:cNvPr id="10" name="TextBox 10"/>
          <p:cNvSpPr txBox="1"/>
          <p:nvPr/>
        </p:nvSpPr>
        <p:spPr>
          <a:xfrm>
            <a:off x="1497013" y="3580789"/>
            <a:ext cx="16214041" cy="1304290"/>
          </a:xfrm>
          <a:prstGeom prst="rect">
            <a:avLst/>
          </a:prstGeom>
        </p:spPr>
        <p:txBody>
          <a:bodyPr lIns="0" tIns="0" rIns="0" bIns="0" rtlCol="0" anchor="t">
            <a:spAutoFit/>
          </a:bodyPr>
          <a:lstStyle/>
          <a:p>
            <a:pPr algn="l">
              <a:lnSpc>
                <a:spcPts val="2799"/>
              </a:lnSpc>
              <a:spcBef>
                <a:spcPct val="0"/>
              </a:spcBef>
            </a:pPr>
            <a:r>
              <a:rPr lang="en-US" sz="1999" b="1">
                <a:solidFill>
                  <a:srgbClr val="000000"/>
                </a:solidFill>
                <a:latin typeface="Aileron Bold"/>
                <a:ea typeface="Aileron Bold"/>
                <a:cs typeface="Aileron Bold"/>
                <a:sym typeface="Aileron Bold"/>
              </a:rPr>
              <a:t>What did you find out about how do existing solutions perform?</a:t>
            </a:r>
          </a:p>
          <a:p>
            <a:pPr algn="l">
              <a:lnSpc>
                <a:spcPts val="2659"/>
              </a:lnSpc>
              <a:spcBef>
                <a:spcPct val="0"/>
              </a:spcBef>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How well do current products or services in the market do in terms of customer, patient or user satisfaction, marketing and communication, efficiency and cost-effectiveness compared to each other and the project we’re working on? What are the curiosities, innovations and success factors of existing solutions?</a:t>
            </a:r>
          </a:p>
        </p:txBody>
      </p:sp>
      <p:sp>
        <p:nvSpPr>
          <p:cNvPr id="11" name="TextBox 11"/>
          <p:cNvSpPr txBox="1"/>
          <p:nvPr/>
        </p:nvSpPr>
        <p:spPr>
          <a:xfrm>
            <a:off x="1497013" y="5387284"/>
            <a:ext cx="15501343" cy="16008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gaps or weaknesses you could find in existing solutions?</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Where are existing solutions fall short (e.g., high failure rates, customer complaints, customer care levels, social or environmental impact), and how could we address these issues in our own project?</a:t>
            </a:r>
          </a:p>
          <a:p>
            <a:pPr algn="l">
              <a:lnSpc>
                <a:spcPts val="2520"/>
              </a:lnSpc>
              <a:spcBef>
                <a:spcPct val="0"/>
              </a:spcBef>
            </a:pPr>
            <a:endParaRPr lang="en-US" sz="1800">
              <a:solidFill>
                <a:srgbClr val="000000"/>
              </a:solidFill>
              <a:latin typeface="Aileron"/>
              <a:ea typeface="Aileron"/>
              <a:cs typeface="Aileron"/>
              <a:sym typeface="Aileron"/>
            </a:endParaRPr>
          </a:p>
        </p:txBody>
      </p:sp>
      <p:sp>
        <p:nvSpPr>
          <p:cNvPr id="12" name="TextBox 12"/>
          <p:cNvSpPr txBox="1"/>
          <p:nvPr/>
        </p:nvSpPr>
        <p:spPr>
          <a:xfrm>
            <a:off x="1497013" y="6950020"/>
            <a:ext cx="1652159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lessons can we learn from the failures and challenges faced by and the improvements and success factors of the existing solutions?</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What can we learn in relation to our project from the mistakes and successes of others? How can we incorporate the best features or processes from existing solutions to our project? How does our solution measure up to competitors’ solutions? Are we more or less customer-centric, innovative, efficient, or cost-effective?</a:t>
            </a:r>
          </a:p>
        </p:txBody>
      </p:sp>
      <p:sp>
        <p:nvSpPr>
          <p:cNvPr id="13" name="TextBox 13"/>
          <p:cNvSpPr txBox="1"/>
          <p:nvPr/>
        </p:nvSpPr>
        <p:spPr>
          <a:xfrm>
            <a:off x="1497013" y="8511875"/>
            <a:ext cx="16790987"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benchmarking,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benchmarking reflection? What do we now know that we didn’t know before? What do we still not know and how could we fill that knowledge gap? What should we do next?</a:t>
            </a:r>
          </a:p>
        </p:txBody>
      </p:sp>
      <p:sp>
        <p:nvSpPr>
          <p:cNvPr id="14" name="TextBox 14"/>
          <p:cNvSpPr txBox="1"/>
          <p:nvPr/>
        </p:nvSpPr>
        <p:spPr>
          <a:xfrm>
            <a:off x="1497013" y="666752"/>
            <a:ext cx="16214041" cy="2667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Benchmarking is the process where you compare your project, product, or service to the best practices or standards already established in similar situations.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25095" y="2763503"/>
            <a:ext cx="2244607" cy="2733950"/>
            <a:chOff x="0" y="0"/>
            <a:chExt cx="2066596" cy="2517131"/>
          </a:xfrm>
        </p:grpSpPr>
        <p:sp>
          <p:nvSpPr>
            <p:cNvPr id="3" name="Freeform 3"/>
            <p:cNvSpPr/>
            <p:nvPr/>
          </p:nvSpPr>
          <p:spPr>
            <a:xfrm>
              <a:off x="0" y="0"/>
              <a:ext cx="2066596" cy="2517131"/>
            </a:xfrm>
            <a:custGeom>
              <a:avLst/>
              <a:gdLst/>
              <a:ahLst/>
              <a:cxnLst/>
              <a:rect l="l" t="t" r="r" b="b"/>
              <a:pathLst>
                <a:path w="2066596" h="2517131">
                  <a:moveTo>
                    <a:pt x="0" y="0"/>
                  </a:moveTo>
                  <a:lnTo>
                    <a:pt x="2066596" y="0"/>
                  </a:lnTo>
                  <a:lnTo>
                    <a:pt x="2066596"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4" name="TextBox 4"/>
            <p:cNvSpPr txBox="1"/>
            <p:nvPr/>
          </p:nvSpPr>
          <p:spPr>
            <a:xfrm>
              <a:off x="0" y="-76200"/>
              <a:ext cx="2066596" cy="25933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525181" y="2763503"/>
            <a:ext cx="2227396" cy="2733950"/>
            <a:chOff x="0" y="0"/>
            <a:chExt cx="2050750" cy="2517131"/>
          </a:xfrm>
        </p:grpSpPr>
        <p:sp>
          <p:nvSpPr>
            <p:cNvPr id="6" name="Freeform 6"/>
            <p:cNvSpPr/>
            <p:nvPr/>
          </p:nvSpPr>
          <p:spPr>
            <a:xfrm>
              <a:off x="0" y="0"/>
              <a:ext cx="2050750" cy="2517131"/>
            </a:xfrm>
            <a:custGeom>
              <a:avLst/>
              <a:gdLst/>
              <a:ahLst/>
              <a:cxnLst/>
              <a:rect l="l" t="t" r="r" b="b"/>
              <a:pathLst>
                <a:path w="2050750" h="2517131">
                  <a:moveTo>
                    <a:pt x="0" y="0"/>
                  </a:moveTo>
                  <a:lnTo>
                    <a:pt x="2050750" y="0"/>
                  </a:lnTo>
                  <a:lnTo>
                    <a:pt x="2050750"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7" name="TextBox 7"/>
            <p:cNvSpPr txBox="1"/>
            <p:nvPr/>
          </p:nvSpPr>
          <p:spPr>
            <a:xfrm>
              <a:off x="0" y="-76200"/>
              <a:ext cx="2050750" cy="259333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583406" y="4663630"/>
            <a:ext cx="316723" cy="291385"/>
          </a:xfrm>
          <a:custGeom>
            <a:avLst/>
            <a:gdLst/>
            <a:ahLst/>
            <a:cxnLst/>
            <a:rect l="l" t="t" r="r" b="b"/>
            <a:pathLst>
              <a:path w="316723" h="291385">
                <a:moveTo>
                  <a:pt x="0" y="0"/>
                </a:moveTo>
                <a:lnTo>
                  <a:pt x="316723" y="0"/>
                </a:lnTo>
                <a:lnTo>
                  <a:pt x="316723" y="291385"/>
                </a:lnTo>
                <a:lnTo>
                  <a:pt x="0" y="291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9"/>
          <p:cNvSpPr/>
          <p:nvPr/>
        </p:nvSpPr>
        <p:spPr>
          <a:xfrm>
            <a:off x="11502550" y="4602340"/>
            <a:ext cx="316776" cy="311629"/>
          </a:xfrm>
          <a:custGeom>
            <a:avLst/>
            <a:gdLst/>
            <a:ahLst/>
            <a:cxnLst/>
            <a:rect l="l" t="t" r="r" b="b"/>
            <a:pathLst>
              <a:path w="316776" h="311629">
                <a:moveTo>
                  <a:pt x="0" y="0"/>
                </a:moveTo>
                <a:lnTo>
                  <a:pt x="316777" y="0"/>
                </a:lnTo>
                <a:lnTo>
                  <a:pt x="316777" y="311629"/>
                </a:lnTo>
                <a:lnTo>
                  <a:pt x="0" y="311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grpSp>
        <p:nvGrpSpPr>
          <p:cNvPr id="10" name="Group 10"/>
          <p:cNvGrpSpPr/>
          <p:nvPr/>
        </p:nvGrpSpPr>
        <p:grpSpPr>
          <a:xfrm>
            <a:off x="8177600" y="2763503"/>
            <a:ext cx="3093262" cy="2045820"/>
            <a:chOff x="0" y="0"/>
            <a:chExt cx="2847947" cy="1883574"/>
          </a:xfrm>
        </p:grpSpPr>
        <p:sp>
          <p:nvSpPr>
            <p:cNvPr id="11" name="Freeform 11"/>
            <p:cNvSpPr/>
            <p:nvPr/>
          </p:nvSpPr>
          <p:spPr>
            <a:xfrm>
              <a:off x="0" y="0"/>
              <a:ext cx="2847947" cy="1883574"/>
            </a:xfrm>
            <a:custGeom>
              <a:avLst/>
              <a:gdLst/>
              <a:ahLst/>
              <a:cxnLst/>
              <a:rect l="l" t="t" r="r" b="b"/>
              <a:pathLst>
                <a:path w="2847947" h="1883574">
                  <a:moveTo>
                    <a:pt x="0" y="0"/>
                  </a:moveTo>
                  <a:lnTo>
                    <a:pt x="2847947" y="0"/>
                  </a:lnTo>
                  <a:lnTo>
                    <a:pt x="2847947" y="1883574"/>
                  </a:lnTo>
                  <a:lnTo>
                    <a:pt x="0" y="1883574"/>
                  </a:lnTo>
                  <a:close/>
                </a:path>
              </a:pathLst>
            </a:custGeom>
            <a:solidFill>
              <a:srgbClr val="FFFFFF"/>
            </a:solidFill>
            <a:ln w="19050" cap="sq">
              <a:solidFill>
                <a:srgbClr val="000000"/>
              </a:solidFill>
              <a:prstDash val="lgDash"/>
              <a:miter/>
            </a:ln>
          </p:spPr>
          <p:txBody>
            <a:bodyPr/>
            <a:lstStyle/>
            <a:p>
              <a:endParaRPr lang="fi-FI"/>
            </a:p>
          </p:txBody>
        </p:sp>
        <p:sp>
          <p:nvSpPr>
            <p:cNvPr id="12" name="TextBox 12"/>
            <p:cNvSpPr txBox="1"/>
            <p:nvPr/>
          </p:nvSpPr>
          <p:spPr>
            <a:xfrm>
              <a:off x="0" y="-76200"/>
              <a:ext cx="2847947" cy="1959774"/>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337986" y="3305923"/>
            <a:ext cx="772488" cy="77248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E9ED"/>
            </a:solidFill>
          </p:spPr>
          <p:txBody>
            <a:bodyPr/>
            <a:lstStyle/>
            <a:p>
              <a:endParaRPr lang="fi-FI"/>
            </a:p>
          </p:txBody>
        </p:sp>
        <p:sp>
          <p:nvSpPr>
            <p:cNvPr id="15" name="TextBox 1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9570874" y="3487378"/>
            <a:ext cx="306713" cy="306713"/>
          </a:xfrm>
          <a:custGeom>
            <a:avLst/>
            <a:gdLst/>
            <a:ahLst/>
            <a:cxnLst/>
            <a:rect l="l" t="t" r="r" b="b"/>
            <a:pathLst>
              <a:path w="306713" h="306713">
                <a:moveTo>
                  <a:pt x="0" y="0"/>
                </a:moveTo>
                <a:lnTo>
                  <a:pt x="306713" y="0"/>
                </a:lnTo>
                <a:lnTo>
                  <a:pt x="306713" y="306713"/>
                </a:lnTo>
                <a:lnTo>
                  <a:pt x="0" y="3067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17" name="AutoShape 17"/>
          <p:cNvSpPr/>
          <p:nvPr/>
        </p:nvSpPr>
        <p:spPr>
          <a:xfrm flipH="1" flipV="1">
            <a:off x="9724230" y="2763503"/>
            <a:ext cx="1752" cy="734308"/>
          </a:xfrm>
          <a:prstGeom prst="line">
            <a:avLst/>
          </a:prstGeom>
          <a:ln w="9525" cap="flat">
            <a:solidFill>
              <a:srgbClr val="000000"/>
            </a:solidFill>
            <a:prstDash val="lgDash"/>
            <a:headEnd type="none" w="sm" len="sm"/>
            <a:tailEnd type="none" w="sm" len="sm"/>
          </a:ln>
        </p:spPr>
        <p:txBody>
          <a:bodyPr/>
          <a:lstStyle/>
          <a:p>
            <a:endParaRPr lang="fi-FI"/>
          </a:p>
        </p:txBody>
      </p:sp>
      <p:sp>
        <p:nvSpPr>
          <p:cNvPr id="18" name="AutoShape 18"/>
          <p:cNvSpPr/>
          <p:nvPr/>
        </p:nvSpPr>
        <p:spPr>
          <a:xfrm flipH="1" flipV="1">
            <a:off x="8177600" y="3305923"/>
            <a:ext cx="1393274" cy="334812"/>
          </a:xfrm>
          <a:prstGeom prst="line">
            <a:avLst/>
          </a:prstGeom>
          <a:ln w="9525" cap="flat">
            <a:solidFill>
              <a:srgbClr val="000000"/>
            </a:solidFill>
            <a:prstDash val="lgDash"/>
            <a:headEnd type="none" w="sm" len="sm"/>
            <a:tailEnd type="none" w="sm" len="sm"/>
          </a:ln>
        </p:spPr>
        <p:txBody>
          <a:bodyPr/>
          <a:lstStyle/>
          <a:p>
            <a:endParaRPr lang="fi-FI"/>
          </a:p>
        </p:txBody>
      </p:sp>
      <p:sp>
        <p:nvSpPr>
          <p:cNvPr id="19" name="AutoShape 19"/>
          <p:cNvSpPr/>
          <p:nvPr/>
        </p:nvSpPr>
        <p:spPr>
          <a:xfrm flipH="1">
            <a:off x="8177600" y="3640735"/>
            <a:ext cx="1393274" cy="610546"/>
          </a:xfrm>
          <a:prstGeom prst="line">
            <a:avLst/>
          </a:prstGeom>
          <a:ln w="9525" cap="flat">
            <a:solidFill>
              <a:srgbClr val="000000"/>
            </a:solidFill>
            <a:prstDash val="lgDash"/>
            <a:headEnd type="none" w="sm" len="sm"/>
            <a:tailEnd type="none" w="sm" len="sm"/>
          </a:ln>
        </p:spPr>
        <p:txBody>
          <a:bodyPr/>
          <a:lstStyle/>
          <a:p>
            <a:endParaRPr lang="fi-FI"/>
          </a:p>
        </p:txBody>
      </p:sp>
      <p:sp>
        <p:nvSpPr>
          <p:cNvPr id="20" name="TextBox 20"/>
          <p:cNvSpPr txBox="1"/>
          <p:nvPr/>
        </p:nvSpPr>
        <p:spPr>
          <a:xfrm>
            <a:off x="8224733" y="3583807"/>
            <a:ext cx="539009" cy="227322"/>
          </a:xfrm>
          <a:prstGeom prst="rect">
            <a:avLst/>
          </a:prstGeom>
        </p:spPr>
        <p:txBody>
          <a:bodyPr lIns="0" tIns="0" rIns="0" bIns="0" rtlCol="0" anchor="t">
            <a:spAutoFit/>
          </a:bodyPr>
          <a:lstStyle/>
          <a:p>
            <a:pPr algn="l">
              <a:lnSpc>
                <a:spcPts val="344"/>
              </a:lnSpc>
            </a:pPr>
            <a:r>
              <a:rPr lang="en-US" sz="286" spc="0">
                <a:solidFill>
                  <a:srgbClr val="000000"/>
                </a:solidFill>
                <a:latin typeface="Aileron"/>
                <a:ea typeface="Aileron"/>
                <a:cs typeface="Aileron"/>
                <a:sym typeface="Aileron"/>
              </a:rPr>
              <a:t>What do they hear others say? What do they hear from their friends? What do they hear from their colleagues? What do they hear on the bush radio, where?</a:t>
            </a:r>
          </a:p>
        </p:txBody>
      </p:sp>
      <p:sp>
        <p:nvSpPr>
          <p:cNvPr id="21" name="TextBox 21"/>
          <p:cNvSpPr txBox="1"/>
          <p:nvPr/>
        </p:nvSpPr>
        <p:spPr>
          <a:xfrm>
            <a:off x="9477784" y="3811129"/>
            <a:ext cx="496396" cy="185282"/>
          </a:xfrm>
          <a:prstGeom prst="rect">
            <a:avLst/>
          </a:prstGeom>
        </p:spPr>
        <p:txBody>
          <a:bodyPr lIns="0" tIns="0" rIns="0" bIns="0" rtlCol="0" anchor="t">
            <a:spAutoFit/>
          </a:bodyPr>
          <a:lstStyle/>
          <a:p>
            <a:pPr algn="ctr">
              <a:lnSpc>
                <a:spcPts val="377"/>
              </a:lnSpc>
            </a:pPr>
            <a:r>
              <a:rPr lang="en-US" sz="314" spc="0">
                <a:solidFill>
                  <a:srgbClr val="000000"/>
                </a:solidFill>
                <a:latin typeface="Aileron"/>
                <a:ea typeface="Aileron"/>
                <a:cs typeface="Aileron"/>
                <a:sym typeface="Aileron"/>
              </a:rPr>
              <a:t>FROM WHICH point of view are we looking at this? </a:t>
            </a:r>
          </a:p>
          <a:p>
            <a:pPr algn="ctr">
              <a:lnSpc>
                <a:spcPts val="377"/>
              </a:lnSpc>
            </a:pPr>
            <a:r>
              <a:rPr lang="en-US" sz="314" spc="0">
                <a:solidFill>
                  <a:srgbClr val="000000"/>
                </a:solidFill>
                <a:latin typeface="Aileron"/>
                <a:ea typeface="Aileron"/>
                <a:cs typeface="Aileron"/>
                <a:sym typeface="Aileron"/>
              </a:rPr>
              <a:t>Who are our primary stakeholders?</a:t>
            </a:r>
          </a:p>
        </p:txBody>
      </p:sp>
      <p:sp>
        <p:nvSpPr>
          <p:cNvPr id="22" name="TextBox 22"/>
          <p:cNvSpPr txBox="1"/>
          <p:nvPr/>
        </p:nvSpPr>
        <p:spPr>
          <a:xfrm>
            <a:off x="10340128" y="3609503"/>
            <a:ext cx="964005" cy="52939"/>
          </a:xfrm>
          <a:prstGeom prst="rect">
            <a:avLst/>
          </a:prstGeom>
        </p:spPr>
        <p:txBody>
          <a:bodyPr lIns="0" tIns="0" rIns="0" bIns="0" rtlCol="0" anchor="t">
            <a:spAutoFit/>
          </a:bodyPr>
          <a:lstStyle/>
          <a:p>
            <a:pPr algn="l">
              <a:lnSpc>
                <a:spcPts val="344"/>
              </a:lnSpc>
            </a:pPr>
            <a:r>
              <a:rPr lang="en-US" sz="286" spc="0">
                <a:solidFill>
                  <a:srgbClr val="000000"/>
                </a:solidFill>
                <a:latin typeface="Aileron"/>
                <a:ea typeface="Aileron"/>
                <a:cs typeface="Aileron"/>
                <a:sym typeface="Aileron"/>
              </a:rPr>
              <a:t>What kind of behaviour have we observed? </a:t>
            </a:r>
          </a:p>
        </p:txBody>
      </p:sp>
      <p:sp>
        <p:nvSpPr>
          <p:cNvPr id="23" name="TextBox 23"/>
          <p:cNvSpPr txBox="1"/>
          <p:nvPr/>
        </p:nvSpPr>
        <p:spPr>
          <a:xfrm>
            <a:off x="10340128" y="2955850"/>
            <a:ext cx="817057" cy="96535"/>
          </a:xfrm>
          <a:prstGeom prst="rect">
            <a:avLst/>
          </a:prstGeom>
        </p:spPr>
        <p:txBody>
          <a:bodyPr lIns="0" tIns="0" rIns="0" bIns="0" rtlCol="0" anchor="t">
            <a:spAutoFit/>
          </a:bodyPr>
          <a:lstStyle/>
          <a:p>
            <a:pPr algn="l">
              <a:lnSpc>
                <a:spcPts val="344"/>
              </a:lnSpc>
            </a:pPr>
            <a:r>
              <a:rPr lang="en-US" sz="286" spc="0">
                <a:solidFill>
                  <a:srgbClr val="000000"/>
                </a:solidFill>
                <a:latin typeface="Aileron"/>
                <a:ea typeface="Aileron"/>
                <a:cs typeface="Aileron"/>
                <a:sym typeface="Aileron"/>
              </a:rPr>
              <a:t>How do they work? What do they need to get done? What decisions do they have to take? </a:t>
            </a:r>
          </a:p>
        </p:txBody>
      </p:sp>
      <p:sp>
        <p:nvSpPr>
          <p:cNvPr id="24" name="TextBox 24"/>
          <p:cNvSpPr txBox="1"/>
          <p:nvPr/>
        </p:nvSpPr>
        <p:spPr>
          <a:xfrm>
            <a:off x="9801622" y="4388105"/>
            <a:ext cx="790308" cy="109874"/>
          </a:xfrm>
          <a:prstGeom prst="rect">
            <a:avLst/>
          </a:prstGeom>
        </p:spPr>
        <p:txBody>
          <a:bodyPr lIns="0" tIns="0" rIns="0" bIns="0" rtlCol="0" anchor="t">
            <a:spAutoFit/>
          </a:bodyPr>
          <a:lstStyle/>
          <a:p>
            <a:pPr algn="l">
              <a:lnSpc>
                <a:spcPts val="400"/>
              </a:lnSpc>
            </a:pPr>
            <a:r>
              <a:rPr lang="en-US" sz="286" spc="0">
                <a:solidFill>
                  <a:srgbClr val="000000"/>
                </a:solidFill>
                <a:latin typeface="Aileron"/>
                <a:ea typeface="Aileron"/>
                <a:cs typeface="Aileron"/>
                <a:sym typeface="Aileron"/>
              </a:rPr>
              <a:t>What have we heard them say? </a:t>
            </a:r>
          </a:p>
          <a:p>
            <a:pPr algn="l">
              <a:lnSpc>
                <a:spcPts val="400"/>
              </a:lnSpc>
            </a:pPr>
            <a:r>
              <a:rPr lang="en-US" sz="286" spc="0">
                <a:solidFill>
                  <a:srgbClr val="000000"/>
                </a:solidFill>
                <a:latin typeface="Aileron"/>
                <a:ea typeface="Aileron"/>
                <a:cs typeface="Aileron"/>
                <a:sym typeface="Aileron"/>
              </a:rPr>
              <a:t>What can we imagine them saying to others?</a:t>
            </a:r>
          </a:p>
        </p:txBody>
      </p:sp>
      <p:sp>
        <p:nvSpPr>
          <p:cNvPr id="25" name="TextBox 25"/>
          <p:cNvSpPr txBox="1"/>
          <p:nvPr/>
        </p:nvSpPr>
        <p:spPr>
          <a:xfrm>
            <a:off x="8284745" y="4360360"/>
            <a:ext cx="795484" cy="227322"/>
          </a:xfrm>
          <a:prstGeom prst="rect">
            <a:avLst/>
          </a:prstGeom>
        </p:spPr>
        <p:txBody>
          <a:bodyPr lIns="0" tIns="0" rIns="0" bIns="0" rtlCol="0" anchor="t">
            <a:spAutoFit/>
          </a:bodyPr>
          <a:lstStyle/>
          <a:p>
            <a:pPr algn="l">
              <a:lnSpc>
                <a:spcPts val="344"/>
              </a:lnSpc>
            </a:pPr>
            <a:r>
              <a:rPr lang="en-US" sz="286" spc="0">
                <a:solidFill>
                  <a:srgbClr val="000000"/>
                </a:solidFill>
                <a:latin typeface="Aileron"/>
                <a:ea typeface="Aileron"/>
                <a:cs typeface="Aileron"/>
                <a:sym typeface="Aileron"/>
              </a:rPr>
              <a:t>What do they see in the market? What do they see in their local environment? What do they see others saying and doing? What do they watch, what social media channels do they follow and what do they read?</a:t>
            </a:r>
          </a:p>
        </p:txBody>
      </p:sp>
      <p:sp>
        <p:nvSpPr>
          <p:cNvPr id="26" name="TextBox 26"/>
          <p:cNvSpPr txBox="1"/>
          <p:nvPr/>
        </p:nvSpPr>
        <p:spPr>
          <a:xfrm>
            <a:off x="8224733" y="3511123"/>
            <a:ext cx="457754" cy="75908"/>
          </a:xfrm>
          <a:prstGeom prst="rect">
            <a:avLst/>
          </a:prstGeom>
        </p:spPr>
        <p:txBody>
          <a:bodyPr lIns="0" tIns="0" rIns="0" bIns="0" rtlCol="0" anchor="t">
            <a:spAutoFit/>
          </a:bodyPr>
          <a:lstStyle/>
          <a:p>
            <a:pPr algn="l">
              <a:lnSpc>
                <a:spcPts val="539"/>
              </a:lnSpc>
            </a:pPr>
            <a:r>
              <a:rPr lang="en-US" sz="385" spc="1">
                <a:solidFill>
                  <a:srgbClr val="000000"/>
                </a:solidFill>
                <a:latin typeface="Aileron"/>
                <a:ea typeface="Aileron"/>
                <a:cs typeface="Aileron"/>
                <a:sym typeface="Aileron"/>
              </a:rPr>
              <a:t>What do they HEAR?</a:t>
            </a:r>
          </a:p>
        </p:txBody>
      </p:sp>
      <p:sp>
        <p:nvSpPr>
          <p:cNvPr id="27" name="TextBox 27"/>
          <p:cNvSpPr txBox="1"/>
          <p:nvPr/>
        </p:nvSpPr>
        <p:spPr>
          <a:xfrm>
            <a:off x="10340128" y="3539552"/>
            <a:ext cx="1038094" cy="75908"/>
          </a:xfrm>
          <a:prstGeom prst="rect">
            <a:avLst/>
          </a:prstGeom>
        </p:spPr>
        <p:txBody>
          <a:bodyPr lIns="0" tIns="0" rIns="0" bIns="0" rtlCol="0" anchor="t">
            <a:spAutoFit/>
          </a:bodyPr>
          <a:lstStyle/>
          <a:p>
            <a:pPr algn="l">
              <a:lnSpc>
                <a:spcPts val="539"/>
              </a:lnSpc>
            </a:pPr>
            <a:r>
              <a:rPr lang="en-US" sz="385" spc="1">
                <a:solidFill>
                  <a:srgbClr val="000000"/>
                </a:solidFill>
                <a:latin typeface="Aileron"/>
                <a:ea typeface="Aileron"/>
                <a:cs typeface="Aileron"/>
                <a:sym typeface="Aileron"/>
              </a:rPr>
              <a:t>How do they BEHAVE?</a:t>
            </a:r>
          </a:p>
        </p:txBody>
      </p:sp>
      <p:sp>
        <p:nvSpPr>
          <p:cNvPr id="28" name="TextBox 28"/>
          <p:cNvSpPr txBox="1"/>
          <p:nvPr/>
        </p:nvSpPr>
        <p:spPr>
          <a:xfrm>
            <a:off x="8224733" y="2809063"/>
            <a:ext cx="1030504" cy="79721"/>
          </a:xfrm>
          <a:prstGeom prst="rect">
            <a:avLst/>
          </a:prstGeom>
        </p:spPr>
        <p:txBody>
          <a:bodyPr lIns="0" tIns="0" rIns="0" bIns="0" rtlCol="0" anchor="t">
            <a:spAutoFit/>
          </a:bodyPr>
          <a:lstStyle/>
          <a:p>
            <a:pPr algn="l">
              <a:lnSpc>
                <a:spcPts val="560"/>
              </a:lnSpc>
            </a:pPr>
            <a:r>
              <a:rPr lang="en-US" sz="400" spc="0">
                <a:solidFill>
                  <a:srgbClr val="000000"/>
                </a:solidFill>
                <a:latin typeface="Aileron"/>
                <a:ea typeface="Aileron"/>
                <a:cs typeface="Aileron"/>
                <a:sym typeface="Aileron"/>
              </a:rPr>
              <a:t>What they THINK and FEEL?</a:t>
            </a:r>
          </a:p>
        </p:txBody>
      </p:sp>
      <p:sp>
        <p:nvSpPr>
          <p:cNvPr id="29" name="TextBox 29"/>
          <p:cNvSpPr txBox="1"/>
          <p:nvPr/>
        </p:nvSpPr>
        <p:spPr>
          <a:xfrm>
            <a:off x="10340128" y="2818588"/>
            <a:ext cx="930733" cy="129413"/>
          </a:xfrm>
          <a:prstGeom prst="rect">
            <a:avLst/>
          </a:prstGeom>
        </p:spPr>
        <p:txBody>
          <a:bodyPr lIns="0" tIns="0" rIns="0" bIns="0" rtlCol="0" anchor="t">
            <a:spAutoFit/>
          </a:bodyPr>
          <a:lstStyle/>
          <a:p>
            <a:pPr algn="l">
              <a:lnSpc>
                <a:spcPts val="480"/>
              </a:lnSpc>
            </a:pPr>
            <a:r>
              <a:rPr lang="en-US" sz="400" spc="1">
                <a:solidFill>
                  <a:srgbClr val="000000"/>
                </a:solidFill>
                <a:latin typeface="Aileron"/>
                <a:ea typeface="Aileron"/>
                <a:cs typeface="Aileron"/>
                <a:sym typeface="Aileron"/>
              </a:rPr>
              <a:t>What do they DO?</a:t>
            </a:r>
          </a:p>
          <a:p>
            <a:pPr algn="l">
              <a:lnSpc>
                <a:spcPts val="480"/>
              </a:lnSpc>
            </a:pPr>
            <a:r>
              <a:rPr lang="en-US" sz="400" spc="0">
                <a:solidFill>
                  <a:srgbClr val="000000"/>
                </a:solidFill>
                <a:latin typeface="Aileron"/>
                <a:ea typeface="Aileron"/>
                <a:cs typeface="Aileron"/>
                <a:sym typeface="Aileron"/>
              </a:rPr>
              <a:t>What would they like to do differently?</a:t>
            </a:r>
          </a:p>
        </p:txBody>
      </p:sp>
      <p:sp>
        <p:nvSpPr>
          <p:cNvPr id="30" name="TextBox 30"/>
          <p:cNvSpPr txBox="1"/>
          <p:nvPr/>
        </p:nvSpPr>
        <p:spPr>
          <a:xfrm>
            <a:off x="9801622" y="4306065"/>
            <a:ext cx="996802" cy="75908"/>
          </a:xfrm>
          <a:prstGeom prst="rect">
            <a:avLst/>
          </a:prstGeom>
        </p:spPr>
        <p:txBody>
          <a:bodyPr lIns="0" tIns="0" rIns="0" bIns="0" rtlCol="0" anchor="t">
            <a:spAutoFit/>
          </a:bodyPr>
          <a:lstStyle/>
          <a:p>
            <a:pPr algn="just">
              <a:lnSpc>
                <a:spcPts val="539"/>
              </a:lnSpc>
            </a:pPr>
            <a:r>
              <a:rPr lang="en-US" sz="385" spc="1">
                <a:solidFill>
                  <a:srgbClr val="000000"/>
                </a:solidFill>
                <a:latin typeface="Aileron"/>
                <a:ea typeface="Aileron"/>
                <a:cs typeface="Aileron"/>
                <a:sym typeface="Aileron"/>
              </a:rPr>
              <a:t>What are they SAYING and TALKING about?</a:t>
            </a:r>
          </a:p>
        </p:txBody>
      </p:sp>
      <p:sp>
        <p:nvSpPr>
          <p:cNvPr id="31" name="TextBox 31"/>
          <p:cNvSpPr txBox="1"/>
          <p:nvPr/>
        </p:nvSpPr>
        <p:spPr>
          <a:xfrm>
            <a:off x="8284745" y="4277643"/>
            <a:ext cx="631852" cy="75894"/>
          </a:xfrm>
          <a:prstGeom prst="rect">
            <a:avLst/>
          </a:prstGeom>
        </p:spPr>
        <p:txBody>
          <a:bodyPr lIns="0" tIns="0" rIns="0" bIns="0" rtlCol="0" anchor="t">
            <a:spAutoFit/>
          </a:bodyPr>
          <a:lstStyle/>
          <a:p>
            <a:pPr algn="l">
              <a:lnSpc>
                <a:spcPts val="539"/>
              </a:lnSpc>
            </a:pPr>
            <a:r>
              <a:rPr lang="en-US" sz="385" spc="1">
                <a:solidFill>
                  <a:srgbClr val="000000"/>
                </a:solidFill>
                <a:latin typeface="Aileron"/>
                <a:ea typeface="Aileron"/>
                <a:cs typeface="Aileron"/>
                <a:sym typeface="Aileron"/>
              </a:rPr>
              <a:t>What do they SEE?</a:t>
            </a:r>
          </a:p>
        </p:txBody>
      </p:sp>
      <p:sp>
        <p:nvSpPr>
          <p:cNvPr id="32" name="TextBox 32"/>
          <p:cNvSpPr txBox="1"/>
          <p:nvPr/>
        </p:nvSpPr>
        <p:spPr>
          <a:xfrm>
            <a:off x="8224733" y="2912254"/>
            <a:ext cx="758844" cy="53121"/>
          </a:xfrm>
          <a:prstGeom prst="rect">
            <a:avLst/>
          </a:prstGeom>
        </p:spPr>
        <p:txBody>
          <a:bodyPr lIns="0" tIns="0" rIns="0" bIns="0" rtlCol="0" anchor="t">
            <a:spAutoFit/>
          </a:bodyPr>
          <a:lstStyle/>
          <a:p>
            <a:pPr algn="l">
              <a:lnSpc>
                <a:spcPts val="347"/>
              </a:lnSpc>
            </a:pPr>
            <a:r>
              <a:rPr lang="en-US" sz="289" spc="0">
                <a:solidFill>
                  <a:srgbClr val="000000"/>
                </a:solidFill>
                <a:latin typeface="Aileron"/>
                <a:ea typeface="Aileron"/>
                <a:cs typeface="Aileron"/>
                <a:sym typeface="Aileron"/>
              </a:rPr>
              <a:t>What FRUSTRATES THEM?</a:t>
            </a:r>
          </a:p>
        </p:txBody>
      </p:sp>
      <p:sp>
        <p:nvSpPr>
          <p:cNvPr id="33" name="TextBox 33"/>
          <p:cNvSpPr txBox="1"/>
          <p:nvPr/>
        </p:nvSpPr>
        <p:spPr>
          <a:xfrm>
            <a:off x="8224733" y="2955850"/>
            <a:ext cx="573479" cy="53121"/>
          </a:xfrm>
          <a:prstGeom prst="rect">
            <a:avLst/>
          </a:prstGeom>
        </p:spPr>
        <p:txBody>
          <a:bodyPr lIns="0" tIns="0" rIns="0" bIns="0" rtlCol="0" anchor="t">
            <a:spAutoFit/>
          </a:bodyPr>
          <a:lstStyle/>
          <a:p>
            <a:pPr algn="l">
              <a:lnSpc>
                <a:spcPts val="347"/>
              </a:lnSpc>
            </a:pPr>
            <a:r>
              <a:rPr lang="en-US" sz="289" spc="0">
                <a:solidFill>
                  <a:srgbClr val="000000"/>
                </a:solidFill>
                <a:latin typeface="Aileron"/>
                <a:ea typeface="Aileron"/>
                <a:cs typeface="Aileron"/>
                <a:sym typeface="Aileron"/>
              </a:rPr>
              <a:t>What MOTIVATES them?</a:t>
            </a:r>
          </a:p>
        </p:txBody>
      </p:sp>
      <p:sp>
        <p:nvSpPr>
          <p:cNvPr id="34" name="TextBox 34"/>
          <p:cNvSpPr txBox="1"/>
          <p:nvPr/>
        </p:nvSpPr>
        <p:spPr>
          <a:xfrm>
            <a:off x="7583406" y="4976685"/>
            <a:ext cx="449268" cy="352841"/>
          </a:xfrm>
          <a:prstGeom prst="rect">
            <a:avLst/>
          </a:prstGeom>
        </p:spPr>
        <p:txBody>
          <a:bodyPr lIns="0" tIns="0" rIns="0" bIns="0" rtlCol="0" anchor="t">
            <a:spAutoFit/>
          </a:bodyPr>
          <a:lstStyle/>
          <a:p>
            <a:pPr algn="l">
              <a:lnSpc>
                <a:spcPts val="462"/>
              </a:lnSpc>
            </a:pPr>
            <a:r>
              <a:rPr lang="en-US" sz="385" spc="1">
                <a:solidFill>
                  <a:srgbClr val="000000"/>
                </a:solidFill>
                <a:latin typeface="Aileron"/>
                <a:ea typeface="Aileron"/>
                <a:cs typeface="Aileron"/>
                <a:sym typeface="Aileron"/>
              </a:rPr>
              <a:t>What might the surrounding communities - other stakeholders - feel, think, see, do, hear and say about it?</a:t>
            </a:r>
          </a:p>
        </p:txBody>
      </p:sp>
      <p:sp>
        <p:nvSpPr>
          <p:cNvPr id="35" name="TextBox 35"/>
          <p:cNvSpPr txBox="1"/>
          <p:nvPr/>
        </p:nvSpPr>
        <p:spPr>
          <a:xfrm>
            <a:off x="11354340" y="4945490"/>
            <a:ext cx="457194" cy="295622"/>
          </a:xfrm>
          <a:prstGeom prst="rect">
            <a:avLst/>
          </a:prstGeom>
        </p:spPr>
        <p:txBody>
          <a:bodyPr lIns="0" tIns="0" rIns="0" bIns="0" rtlCol="0" anchor="t">
            <a:spAutoFit/>
          </a:bodyPr>
          <a:lstStyle/>
          <a:p>
            <a:pPr algn="r">
              <a:lnSpc>
                <a:spcPts val="462"/>
              </a:lnSpc>
            </a:pPr>
            <a:r>
              <a:rPr lang="en-US" sz="385" spc="1">
                <a:solidFill>
                  <a:srgbClr val="000000"/>
                </a:solidFill>
                <a:latin typeface="Aileron"/>
                <a:ea typeface="Aileron"/>
                <a:cs typeface="Aileron"/>
                <a:sym typeface="Aileron"/>
              </a:rPr>
              <a:t>What might the natural environment  feel, think, see, do, hear and say about it?</a:t>
            </a:r>
          </a:p>
        </p:txBody>
      </p:sp>
      <p:sp>
        <p:nvSpPr>
          <p:cNvPr id="36" name="AutoShape 36"/>
          <p:cNvSpPr/>
          <p:nvPr/>
        </p:nvSpPr>
        <p:spPr>
          <a:xfrm flipV="1">
            <a:off x="9877587" y="3166920"/>
            <a:ext cx="1393274" cy="473815"/>
          </a:xfrm>
          <a:prstGeom prst="line">
            <a:avLst/>
          </a:prstGeom>
          <a:ln w="9525" cap="flat">
            <a:solidFill>
              <a:srgbClr val="000000"/>
            </a:solidFill>
            <a:prstDash val="lgDash"/>
            <a:headEnd type="none" w="sm" len="sm"/>
            <a:tailEnd type="none" w="sm" len="sm"/>
          </a:ln>
        </p:spPr>
        <p:txBody>
          <a:bodyPr/>
          <a:lstStyle/>
          <a:p>
            <a:endParaRPr lang="fi-FI"/>
          </a:p>
        </p:txBody>
      </p:sp>
      <p:sp>
        <p:nvSpPr>
          <p:cNvPr id="37" name="AutoShape 37"/>
          <p:cNvSpPr/>
          <p:nvPr/>
        </p:nvSpPr>
        <p:spPr>
          <a:xfrm>
            <a:off x="9877587" y="3640735"/>
            <a:ext cx="1393274" cy="610546"/>
          </a:xfrm>
          <a:prstGeom prst="line">
            <a:avLst/>
          </a:prstGeom>
          <a:ln w="9525" cap="flat">
            <a:solidFill>
              <a:srgbClr val="000000"/>
            </a:solidFill>
            <a:prstDash val="lgDash"/>
            <a:headEnd type="none" w="sm" len="sm"/>
            <a:tailEnd type="none" w="sm" len="sm"/>
          </a:ln>
        </p:spPr>
        <p:txBody>
          <a:bodyPr/>
          <a:lstStyle/>
          <a:p>
            <a:endParaRPr lang="fi-FI"/>
          </a:p>
        </p:txBody>
      </p:sp>
      <p:sp>
        <p:nvSpPr>
          <p:cNvPr id="38" name="AutoShape 38"/>
          <p:cNvSpPr/>
          <p:nvPr/>
        </p:nvSpPr>
        <p:spPr>
          <a:xfrm flipH="1" flipV="1">
            <a:off x="9748977" y="4075008"/>
            <a:ext cx="1752" cy="734308"/>
          </a:xfrm>
          <a:prstGeom prst="line">
            <a:avLst/>
          </a:prstGeom>
          <a:ln w="9525" cap="flat">
            <a:solidFill>
              <a:srgbClr val="000000"/>
            </a:solidFill>
            <a:prstDash val="lgDash"/>
            <a:headEnd type="none" w="sm" len="sm"/>
            <a:tailEnd type="none" w="sm" len="sm"/>
          </a:ln>
        </p:spPr>
        <p:txBody>
          <a:bodyPr/>
          <a:lstStyle/>
          <a:p>
            <a:endParaRPr lang="fi-FI"/>
          </a:p>
        </p:txBody>
      </p:sp>
      <p:sp>
        <p:nvSpPr>
          <p:cNvPr id="39" name="Freeform 39"/>
          <p:cNvSpPr/>
          <p:nvPr/>
        </p:nvSpPr>
        <p:spPr>
          <a:xfrm rot="891332">
            <a:off x="10967794" y="2899592"/>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0" name="Freeform 40"/>
          <p:cNvSpPr/>
          <p:nvPr/>
        </p:nvSpPr>
        <p:spPr>
          <a:xfrm rot="891332">
            <a:off x="10361821" y="321330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1" name="Freeform 41"/>
          <p:cNvSpPr/>
          <p:nvPr/>
        </p:nvSpPr>
        <p:spPr>
          <a:xfrm rot="891332">
            <a:off x="10765419" y="35326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2" name="TextBox 42"/>
          <p:cNvSpPr txBox="1"/>
          <p:nvPr/>
        </p:nvSpPr>
        <p:spPr>
          <a:xfrm>
            <a:off x="10863812" y="357643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43" name="TextBox 43"/>
          <p:cNvSpPr txBox="1"/>
          <p:nvPr/>
        </p:nvSpPr>
        <p:spPr>
          <a:xfrm>
            <a:off x="11066187" y="295559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4" name="Freeform 44"/>
          <p:cNvSpPr/>
          <p:nvPr/>
        </p:nvSpPr>
        <p:spPr>
          <a:xfrm rot="891332">
            <a:off x="9755847" y="501768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5" name="Freeform 45"/>
          <p:cNvSpPr/>
          <p:nvPr/>
        </p:nvSpPr>
        <p:spPr>
          <a:xfrm rot="891332">
            <a:off x="9149873" y="5331405"/>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6" name="Freeform 46"/>
          <p:cNvSpPr/>
          <p:nvPr/>
        </p:nvSpPr>
        <p:spPr>
          <a:xfrm rot="891332">
            <a:off x="8230093" y="4384675"/>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7" name="Freeform 47"/>
          <p:cNvSpPr/>
          <p:nvPr/>
        </p:nvSpPr>
        <p:spPr>
          <a:xfrm rot="891332">
            <a:off x="7624120" y="469839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8" name="Freeform 48"/>
          <p:cNvSpPr/>
          <p:nvPr/>
        </p:nvSpPr>
        <p:spPr>
          <a:xfrm rot="891332">
            <a:off x="8027718" y="501768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9" name="Freeform 49"/>
          <p:cNvSpPr/>
          <p:nvPr/>
        </p:nvSpPr>
        <p:spPr>
          <a:xfrm rot="891332">
            <a:off x="11113983" y="335089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0" name="Freeform 50"/>
          <p:cNvSpPr/>
          <p:nvPr/>
        </p:nvSpPr>
        <p:spPr>
          <a:xfrm rot="891332">
            <a:off x="8285441" y="2938553"/>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1" name="Freeform 51"/>
          <p:cNvSpPr/>
          <p:nvPr/>
        </p:nvSpPr>
        <p:spPr>
          <a:xfrm rot="891332">
            <a:off x="7679468" y="325227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2" name="Freeform 52"/>
          <p:cNvSpPr/>
          <p:nvPr/>
        </p:nvSpPr>
        <p:spPr>
          <a:xfrm rot="891332">
            <a:off x="8083065" y="3571565"/>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3" name="TextBox 53"/>
          <p:cNvSpPr txBox="1"/>
          <p:nvPr/>
        </p:nvSpPr>
        <p:spPr>
          <a:xfrm>
            <a:off x="7777861" y="330725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4" name="TextBox 54"/>
          <p:cNvSpPr txBox="1"/>
          <p:nvPr/>
        </p:nvSpPr>
        <p:spPr>
          <a:xfrm>
            <a:off x="8383834" y="299455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5" name="Freeform 55"/>
          <p:cNvSpPr/>
          <p:nvPr/>
        </p:nvSpPr>
        <p:spPr>
          <a:xfrm rot="891332">
            <a:off x="7622674" y="271230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6" name="Freeform 56"/>
          <p:cNvSpPr/>
          <p:nvPr/>
        </p:nvSpPr>
        <p:spPr>
          <a:xfrm rot="891332">
            <a:off x="8026271" y="3031600"/>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7" name="Freeform 57"/>
          <p:cNvSpPr/>
          <p:nvPr/>
        </p:nvSpPr>
        <p:spPr>
          <a:xfrm rot="891332">
            <a:off x="9442041" y="2763439"/>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8" name="Freeform 58"/>
          <p:cNvSpPr/>
          <p:nvPr/>
        </p:nvSpPr>
        <p:spPr>
          <a:xfrm rot="891332">
            <a:off x="10733740" y="447274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59" name="TextBox 59"/>
          <p:cNvSpPr txBox="1"/>
          <p:nvPr/>
        </p:nvSpPr>
        <p:spPr>
          <a:xfrm>
            <a:off x="10832133" y="452874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60" name="Freeform 60"/>
          <p:cNvSpPr/>
          <p:nvPr/>
        </p:nvSpPr>
        <p:spPr>
          <a:xfrm rot="891332">
            <a:off x="10879929" y="49240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61" name="Freeform 61"/>
          <p:cNvSpPr/>
          <p:nvPr/>
        </p:nvSpPr>
        <p:spPr>
          <a:xfrm rot="891332">
            <a:off x="8728941" y="4949074"/>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62" name="TextBox 62"/>
          <p:cNvSpPr txBox="1"/>
          <p:nvPr/>
        </p:nvSpPr>
        <p:spPr>
          <a:xfrm>
            <a:off x="8827334" y="500507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63" name="Freeform 63"/>
          <p:cNvSpPr/>
          <p:nvPr/>
        </p:nvSpPr>
        <p:spPr>
          <a:xfrm rot="891332">
            <a:off x="9342901" y="335994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grpSp>
        <p:nvGrpSpPr>
          <p:cNvPr id="64" name="Group 64"/>
          <p:cNvGrpSpPr/>
          <p:nvPr/>
        </p:nvGrpSpPr>
        <p:grpSpPr>
          <a:xfrm>
            <a:off x="0" y="0"/>
            <a:ext cx="1347379" cy="10287000"/>
            <a:chOff x="0" y="0"/>
            <a:chExt cx="354865" cy="2709333"/>
          </a:xfrm>
        </p:grpSpPr>
        <p:sp>
          <p:nvSpPr>
            <p:cNvPr id="65" name="Freeform 65"/>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66" name="TextBox 66"/>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rot="5400000">
            <a:off x="9143044" y="-337408"/>
            <a:ext cx="1349292" cy="16940621"/>
            <a:chOff x="0" y="0"/>
            <a:chExt cx="355369" cy="4461727"/>
          </a:xfrm>
        </p:grpSpPr>
        <p:sp>
          <p:nvSpPr>
            <p:cNvPr id="68" name="Freeform 68"/>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69" name="TextBox 69"/>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rot="5400000">
            <a:off x="9122063" y="916560"/>
            <a:ext cx="1624330" cy="17173699"/>
            <a:chOff x="0" y="0"/>
            <a:chExt cx="427807" cy="4523114"/>
          </a:xfrm>
        </p:grpSpPr>
        <p:sp>
          <p:nvSpPr>
            <p:cNvPr id="71" name="Freeform 71"/>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72" name="TextBox 72"/>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rot="5400000">
            <a:off x="9134127" y="-7786748"/>
            <a:ext cx="1600203" cy="17173699"/>
            <a:chOff x="0" y="0"/>
            <a:chExt cx="421453" cy="4523114"/>
          </a:xfrm>
        </p:grpSpPr>
        <p:sp>
          <p:nvSpPr>
            <p:cNvPr id="74" name="Freeform 74"/>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75" name="TextBox 75"/>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76" name="Freeform 76"/>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77" name="Freeform 77"/>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78" name="TextBox 78"/>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79" name="TextBox 79"/>
          <p:cNvSpPr txBox="1"/>
          <p:nvPr/>
        </p:nvSpPr>
        <p:spPr>
          <a:xfrm>
            <a:off x="1804222" y="727713"/>
            <a:ext cx="16243088" cy="58674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We do not really know who are the people that the solution is being created for and what kind of needs they have and why (we need to grow our empathy)</a:t>
            </a:r>
          </a:p>
          <a:p>
            <a:pPr marL="388620" lvl="1" indent="-194310" algn="l">
              <a:lnSpc>
                <a:spcPts val="2340"/>
              </a:lnSpc>
              <a:buFont typeface="Arial"/>
              <a:buChar char="•"/>
            </a:pPr>
            <a:r>
              <a:rPr lang="en-US" sz="1800">
                <a:solidFill>
                  <a:srgbClr val="000000"/>
                </a:solidFill>
                <a:latin typeface="Aileron"/>
                <a:ea typeface="Aileron"/>
                <a:cs typeface="Aileron"/>
                <a:sym typeface="Aileron"/>
              </a:rPr>
              <a:t>We need to strengthen our common understanding in our team about what they are doing (we need to strengthen our empathy and teamwork)</a:t>
            </a:r>
          </a:p>
        </p:txBody>
      </p:sp>
      <p:sp>
        <p:nvSpPr>
          <p:cNvPr id="80" name="TextBox 80"/>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81" name="TextBox 81"/>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82" name="TextBox 82"/>
          <p:cNvSpPr txBox="1"/>
          <p:nvPr/>
        </p:nvSpPr>
        <p:spPr>
          <a:xfrm>
            <a:off x="13024521" y="2498472"/>
            <a:ext cx="455225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Write the challenge on top of the map.</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user and their needs in relation to the problem or issue we are working on? What do we now know that can help us to go forward with the project? What do we not know yet? Who should we ask or how should we find it out? Should we modify or reframe our challenge somehow because of what we found out and if so, how? What should we do next? </a:t>
            </a:r>
          </a:p>
        </p:txBody>
      </p:sp>
      <p:sp>
        <p:nvSpPr>
          <p:cNvPr id="83" name="TextBox 83"/>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84" name="TextBox 84"/>
          <p:cNvSpPr txBox="1"/>
          <p:nvPr/>
        </p:nvSpPr>
        <p:spPr>
          <a:xfrm>
            <a:off x="5311253" y="8872220"/>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If the map is based on assumptions instead of authentic data, we might recognize the wrong problems.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map is based on oversimplifications, it might not give any useful information.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map is not shared and reflected in the team, it will not contribute to advancing common understanding.</a:t>
            </a:r>
          </a:p>
          <a:p>
            <a:pPr marL="388620" lvl="1" indent="-194310" algn="l">
              <a:lnSpc>
                <a:spcPts val="2340"/>
              </a:lnSpc>
              <a:buFont typeface="Arial"/>
              <a:buChar char="•"/>
            </a:pPr>
            <a:r>
              <a:rPr lang="en-US" sz="1800" b="1">
                <a:solidFill>
                  <a:srgbClr val="000000"/>
                </a:solidFill>
                <a:latin typeface="Aileron Bold"/>
                <a:ea typeface="Aileron Bold"/>
                <a:cs typeface="Aileron Bold"/>
                <a:sym typeface="Aileron Bold"/>
              </a:rPr>
              <a:t>Note: if problems are understood wrong, solutions most likely will be wrong or useless!</a:t>
            </a:r>
          </a:p>
        </p:txBody>
      </p:sp>
      <p:sp>
        <p:nvSpPr>
          <p:cNvPr id="85" name="TextBox 85"/>
          <p:cNvSpPr txBox="1"/>
          <p:nvPr/>
        </p:nvSpPr>
        <p:spPr>
          <a:xfrm>
            <a:off x="1804222" y="2551874"/>
            <a:ext cx="5502871"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to use the empathy. Draw the map on a flap paper or in a virtual whiteboard  or use a ready template.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Discuss what you know about the experience of your project’s end beneficiary based on your findings about them. What do they think, see say, do, feel and hear about the issue you are working on? What frustrates them or makes them happy in relation to the existing solutions?</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You can use several different methods to collect the information that you need for the empathy map, e.g., quantitative data, benchmarking,  observation, mystery shopping, interviews or prototype testing. </a:t>
            </a:r>
          </a:p>
        </p:txBody>
      </p:sp>
      <p:sp>
        <p:nvSpPr>
          <p:cNvPr id="86" name="TextBox 86"/>
          <p:cNvSpPr txBox="1"/>
          <p:nvPr/>
        </p:nvSpPr>
        <p:spPr>
          <a:xfrm rot="-5400000">
            <a:off x="-1681970" y="2253161"/>
            <a:ext cx="4682447"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EMPATHY MAP</a:t>
            </a:r>
          </a:p>
        </p:txBody>
      </p:sp>
      <p:sp>
        <p:nvSpPr>
          <p:cNvPr id="87" name="TextBox 87"/>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88" name="TextBox 88"/>
          <p:cNvSpPr txBox="1"/>
          <p:nvPr/>
        </p:nvSpPr>
        <p:spPr>
          <a:xfrm>
            <a:off x="10460214" y="326829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9" name="TextBox 89"/>
          <p:cNvSpPr txBox="1"/>
          <p:nvPr/>
        </p:nvSpPr>
        <p:spPr>
          <a:xfrm>
            <a:off x="9248266" y="538638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90" name="TextBox 90"/>
          <p:cNvSpPr txBox="1"/>
          <p:nvPr/>
        </p:nvSpPr>
        <p:spPr>
          <a:xfrm>
            <a:off x="9854240" y="507368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91" name="TextBox 91"/>
          <p:cNvSpPr txBox="1"/>
          <p:nvPr/>
        </p:nvSpPr>
        <p:spPr>
          <a:xfrm>
            <a:off x="7722513" y="47533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92" name="TextBox 92"/>
          <p:cNvSpPr txBox="1"/>
          <p:nvPr/>
        </p:nvSpPr>
        <p:spPr>
          <a:xfrm>
            <a:off x="8126111" y="506151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3" name="TextBox 93"/>
          <p:cNvSpPr txBox="1"/>
          <p:nvPr/>
        </p:nvSpPr>
        <p:spPr>
          <a:xfrm>
            <a:off x="8328486" y="44406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94" name="TextBox 94"/>
          <p:cNvSpPr txBox="1"/>
          <p:nvPr/>
        </p:nvSpPr>
        <p:spPr>
          <a:xfrm>
            <a:off x="11212376" y="339472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5" name="TextBox 95"/>
          <p:cNvSpPr txBox="1"/>
          <p:nvPr/>
        </p:nvSpPr>
        <p:spPr>
          <a:xfrm>
            <a:off x="8181458" y="361539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6" name="TextBox 96"/>
          <p:cNvSpPr txBox="1"/>
          <p:nvPr/>
        </p:nvSpPr>
        <p:spPr>
          <a:xfrm>
            <a:off x="7721067" y="276728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97" name="TextBox 97"/>
          <p:cNvSpPr txBox="1"/>
          <p:nvPr/>
        </p:nvSpPr>
        <p:spPr>
          <a:xfrm>
            <a:off x="8124664" y="307542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8" name="TextBox 98"/>
          <p:cNvSpPr txBox="1"/>
          <p:nvPr/>
        </p:nvSpPr>
        <p:spPr>
          <a:xfrm>
            <a:off x="9540434" y="281944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99" name="TextBox 99"/>
          <p:cNvSpPr txBox="1"/>
          <p:nvPr/>
        </p:nvSpPr>
        <p:spPr>
          <a:xfrm>
            <a:off x="10978322" y="496787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100" name="TextBox 100"/>
          <p:cNvSpPr txBox="1"/>
          <p:nvPr/>
        </p:nvSpPr>
        <p:spPr>
          <a:xfrm>
            <a:off x="9441294" y="340377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101" name="TextBox 101"/>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Add only one idea per sticky note - it helps you to organize the ideas better!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More is more. In the beginning try to add as many sticky notes as possible -it helps you to find insights!</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find more ideas!</a:t>
            </a:r>
          </a:p>
        </p:txBody>
      </p:sp>
      <p:sp>
        <p:nvSpPr>
          <p:cNvPr id="102" name="TextBox 102"/>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EMPATHY MAP</a:t>
            </a:r>
          </a:p>
        </p:txBody>
      </p:sp>
      <p:sp>
        <p:nvSpPr>
          <p:cNvPr id="9" name="TextBox 9"/>
          <p:cNvSpPr txBox="1"/>
          <p:nvPr/>
        </p:nvSpPr>
        <p:spPr>
          <a:xfrm>
            <a:off x="1497013" y="1876810"/>
            <a:ext cx="16521597" cy="20332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do the people see and hear?</a:t>
            </a:r>
          </a:p>
          <a:p>
            <a:pPr algn="l">
              <a:lnSpc>
                <a:spcPts val="2939"/>
              </a:lnSpc>
            </a:pPr>
            <a:endParaRPr lang="en-US" sz="1899" b="1">
              <a:solidFill>
                <a:srgbClr val="000000"/>
              </a:solidFill>
              <a:latin typeface="Aileron Bold"/>
              <a:ea typeface="Aileron Bold"/>
              <a:cs typeface="Aileron Bold"/>
              <a:sym typeface="Aileron Bold"/>
            </a:endParaRPr>
          </a:p>
          <a:p>
            <a:pPr algn="l">
              <a:lnSpc>
                <a:spcPts val="2040"/>
              </a:lnSpc>
            </a:pPr>
            <a:r>
              <a:rPr lang="en-US" sz="1700">
                <a:solidFill>
                  <a:srgbClr val="000000"/>
                </a:solidFill>
                <a:latin typeface="Aileron"/>
                <a:ea typeface="Aileron"/>
                <a:cs typeface="Aileron"/>
                <a:sym typeface="Aileron"/>
              </a:rPr>
              <a:t>What do the patients, customers or users see when they use or interact with a service your project is related to? What do they notice in the physical service environment, about the people, the digital solutions (websites, apps, etc.) they use, etc.? What do they hear from the service providers, other customers, or other people such as friends or family? Do they hear clear instructions, understandable words, or confusing jargon in the service? Do they hear support or complaints from other users or customers? Who influences them?</a:t>
            </a:r>
          </a:p>
          <a:p>
            <a:pPr algn="l">
              <a:lnSpc>
                <a:spcPts val="2279"/>
              </a:lnSpc>
            </a:pPr>
            <a:endParaRPr lang="en-US" sz="1700">
              <a:solidFill>
                <a:srgbClr val="000000"/>
              </a:solidFill>
              <a:latin typeface="Aileron"/>
              <a:ea typeface="Aileron"/>
              <a:cs typeface="Aileron"/>
              <a:sym typeface="Aileron"/>
            </a:endParaRPr>
          </a:p>
        </p:txBody>
      </p:sp>
      <p:sp>
        <p:nvSpPr>
          <p:cNvPr id="10" name="TextBox 10"/>
          <p:cNvSpPr txBox="1"/>
          <p:nvPr/>
        </p:nvSpPr>
        <p:spPr>
          <a:xfrm>
            <a:off x="1497013" y="3731319"/>
            <a:ext cx="16521597" cy="1544955"/>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What do the people say and do?</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What are the people expressing about the service or other solution? What do users say about their experience with the product? Are they communicating needs, frustrations, or suggestions for improvement? Are they voicing concerns, satisfaction, or frustration? How do the people interact with the products or behave in the service?  Are they using the products easily, making errors, or avoiding certain features? Are they following instructions, asking questions, or becoming disengaged in the service?</a:t>
            </a:r>
          </a:p>
        </p:txBody>
      </p:sp>
      <p:sp>
        <p:nvSpPr>
          <p:cNvPr id="11" name="TextBox 11"/>
          <p:cNvSpPr txBox="1"/>
          <p:nvPr/>
        </p:nvSpPr>
        <p:spPr>
          <a:xfrm>
            <a:off x="1497013" y="5469892"/>
            <a:ext cx="15501343"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do the people think and feel?</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What do the people feel when they use the service or product? Are they feeling anxious, frustrated, confused, or reassured? Are they feeling empowered, happy or positively surprised? What makes them feel this?</a:t>
            </a:r>
          </a:p>
        </p:txBody>
      </p:sp>
      <p:sp>
        <p:nvSpPr>
          <p:cNvPr id="12" name="TextBox 12"/>
          <p:cNvSpPr txBox="1"/>
          <p:nvPr/>
        </p:nvSpPr>
        <p:spPr>
          <a:xfrm>
            <a:off x="1497013" y="6950020"/>
            <a:ext cx="1652159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are the people’s pains and gains?</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What difficulties and challenges do the people face when using the service or product? Why they use the service or product -what are they trying to achieve (for example, comfort, pleasure, easing their life in some way etc.)?</a:t>
            </a:r>
          </a:p>
        </p:txBody>
      </p:sp>
      <p:sp>
        <p:nvSpPr>
          <p:cNvPr id="13" name="TextBox 13"/>
          <p:cNvSpPr txBox="1"/>
          <p:nvPr/>
        </p:nvSpPr>
        <p:spPr>
          <a:xfrm>
            <a:off x="1497013" y="8511875"/>
            <a:ext cx="16790987"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empathy map,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empathy map reflection? What do we now know that we didn’t know before? What do we still not know and how could we fill that knowledge gap? What should we do next?</a:t>
            </a:r>
          </a:p>
        </p:txBody>
      </p:sp>
      <p:sp>
        <p:nvSpPr>
          <p:cNvPr id="14" name="TextBox 14"/>
          <p:cNvSpPr txBox="1"/>
          <p:nvPr/>
        </p:nvSpPr>
        <p:spPr>
          <a:xfrm>
            <a:off x="1497013" y="66675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An empathy map is a tool to help you understand how people (such as customer, patients or users) experience a problem. It focuses on their thoughts, feelings, and behaviors, giving insight into their perspective.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WORKSHEET:  EMPATHY MAP </a:t>
            </a:r>
          </a:p>
        </p:txBody>
      </p:sp>
      <p:grpSp>
        <p:nvGrpSpPr>
          <p:cNvPr id="6" name="Group 6"/>
          <p:cNvGrpSpPr/>
          <p:nvPr/>
        </p:nvGrpSpPr>
        <p:grpSpPr>
          <a:xfrm>
            <a:off x="9237690" y="477501"/>
            <a:ext cx="7846608" cy="9557231"/>
            <a:chOff x="0" y="0"/>
            <a:chExt cx="2066596" cy="2517131"/>
          </a:xfrm>
        </p:grpSpPr>
        <p:sp>
          <p:nvSpPr>
            <p:cNvPr id="7" name="Freeform 7"/>
            <p:cNvSpPr/>
            <p:nvPr/>
          </p:nvSpPr>
          <p:spPr>
            <a:xfrm>
              <a:off x="0" y="0"/>
              <a:ext cx="2066596" cy="2517131"/>
            </a:xfrm>
            <a:custGeom>
              <a:avLst/>
              <a:gdLst/>
              <a:ahLst/>
              <a:cxnLst/>
              <a:rect l="l" t="t" r="r" b="b"/>
              <a:pathLst>
                <a:path w="2066596" h="2517131">
                  <a:moveTo>
                    <a:pt x="0" y="0"/>
                  </a:moveTo>
                  <a:lnTo>
                    <a:pt x="2066596" y="0"/>
                  </a:lnTo>
                  <a:lnTo>
                    <a:pt x="2066596"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8" name="TextBox 8"/>
            <p:cNvSpPr txBox="1"/>
            <p:nvPr/>
          </p:nvSpPr>
          <p:spPr>
            <a:xfrm>
              <a:off x="0" y="-76200"/>
              <a:ext cx="2066596" cy="259333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896893" y="477501"/>
            <a:ext cx="7786442" cy="9557231"/>
            <a:chOff x="0" y="0"/>
            <a:chExt cx="2050750" cy="2517131"/>
          </a:xfrm>
        </p:grpSpPr>
        <p:sp>
          <p:nvSpPr>
            <p:cNvPr id="10" name="Freeform 10"/>
            <p:cNvSpPr/>
            <p:nvPr/>
          </p:nvSpPr>
          <p:spPr>
            <a:xfrm>
              <a:off x="0" y="0"/>
              <a:ext cx="2050750" cy="2517131"/>
            </a:xfrm>
            <a:custGeom>
              <a:avLst/>
              <a:gdLst/>
              <a:ahLst/>
              <a:cxnLst/>
              <a:rect l="l" t="t" r="r" b="b"/>
              <a:pathLst>
                <a:path w="2050750" h="2517131">
                  <a:moveTo>
                    <a:pt x="0" y="0"/>
                  </a:moveTo>
                  <a:lnTo>
                    <a:pt x="2050750" y="0"/>
                  </a:lnTo>
                  <a:lnTo>
                    <a:pt x="2050750" y="2517131"/>
                  </a:lnTo>
                  <a:lnTo>
                    <a:pt x="0" y="2517131"/>
                  </a:lnTo>
                  <a:close/>
                </a:path>
              </a:pathLst>
            </a:custGeom>
            <a:solidFill>
              <a:srgbClr val="FFFFFF"/>
            </a:solidFill>
            <a:ln w="19050" cap="sq">
              <a:solidFill>
                <a:srgbClr val="000000"/>
              </a:solidFill>
              <a:prstDash val="lgDash"/>
              <a:miter/>
            </a:ln>
          </p:spPr>
          <p:txBody>
            <a:bodyPr/>
            <a:lstStyle/>
            <a:p>
              <a:endParaRPr lang="fi-FI"/>
            </a:p>
          </p:txBody>
        </p:sp>
        <p:sp>
          <p:nvSpPr>
            <p:cNvPr id="11" name="TextBox 11"/>
            <p:cNvSpPr txBox="1"/>
            <p:nvPr/>
          </p:nvSpPr>
          <p:spPr>
            <a:xfrm>
              <a:off x="0" y="-76200"/>
              <a:ext cx="2050750" cy="259333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100435" y="7119888"/>
            <a:ext cx="1107188" cy="1018613"/>
          </a:xfrm>
          <a:custGeom>
            <a:avLst/>
            <a:gdLst/>
            <a:ahLst/>
            <a:cxnLst/>
            <a:rect l="l" t="t" r="r" b="b"/>
            <a:pathLst>
              <a:path w="1107188" h="1018613">
                <a:moveTo>
                  <a:pt x="0" y="0"/>
                </a:moveTo>
                <a:lnTo>
                  <a:pt x="1107188" y="0"/>
                </a:lnTo>
                <a:lnTo>
                  <a:pt x="1107188" y="1018613"/>
                </a:lnTo>
                <a:lnTo>
                  <a:pt x="0" y="1018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3" name="Freeform 13"/>
          <p:cNvSpPr/>
          <p:nvPr/>
        </p:nvSpPr>
        <p:spPr>
          <a:xfrm>
            <a:off x="15800821" y="6905633"/>
            <a:ext cx="1107374" cy="1089379"/>
          </a:xfrm>
          <a:custGeom>
            <a:avLst/>
            <a:gdLst/>
            <a:ahLst/>
            <a:cxnLst/>
            <a:rect l="l" t="t" r="r" b="b"/>
            <a:pathLst>
              <a:path w="1107374" h="1089379">
                <a:moveTo>
                  <a:pt x="0" y="0"/>
                </a:moveTo>
                <a:lnTo>
                  <a:pt x="1107373" y="0"/>
                </a:lnTo>
                <a:lnTo>
                  <a:pt x="1107373" y="1089380"/>
                </a:lnTo>
                <a:lnTo>
                  <a:pt x="0" y="1089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grpSp>
        <p:nvGrpSpPr>
          <p:cNvPr id="14" name="Group 14"/>
          <p:cNvGrpSpPr/>
          <p:nvPr/>
        </p:nvGrpSpPr>
        <p:grpSpPr>
          <a:xfrm>
            <a:off x="4177593" y="477501"/>
            <a:ext cx="10813298" cy="7151694"/>
            <a:chOff x="0" y="0"/>
            <a:chExt cx="2847947" cy="1883574"/>
          </a:xfrm>
        </p:grpSpPr>
        <p:sp>
          <p:nvSpPr>
            <p:cNvPr id="15" name="Freeform 15"/>
            <p:cNvSpPr/>
            <p:nvPr/>
          </p:nvSpPr>
          <p:spPr>
            <a:xfrm>
              <a:off x="0" y="0"/>
              <a:ext cx="2847947" cy="1883574"/>
            </a:xfrm>
            <a:custGeom>
              <a:avLst/>
              <a:gdLst/>
              <a:ahLst/>
              <a:cxnLst/>
              <a:rect l="l" t="t" r="r" b="b"/>
              <a:pathLst>
                <a:path w="2847947" h="1883574">
                  <a:moveTo>
                    <a:pt x="0" y="0"/>
                  </a:moveTo>
                  <a:lnTo>
                    <a:pt x="2847947" y="0"/>
                  </a:lnTo>
                  <a:lnTo>
                    <a:pt x="2847947" y="1883574"/>
                  </a:lnTo>
                  <a:lnTo>
                    <a:pt x="0" y="1883574"/>
                  </a:lnTo>
                  <a:close/>
                </a:path>
              </a:pathLst>
            </a:custGeom>
            <a:solidFill>
              <a:srgbClr val="FFFFFF"/>
            </a:solidFill>
            <a:ln w="19050" cap="sq">
              <a:solidFill>
                <a:srgbClr val="000000"/>
              </a:solidFill>
              <a:prstDash val="lgDash"/>
              <a:miter/>
            </a:ln>
          </p:spPr>
          <p:txBody>
            <a:bodyPr/>
            <a:lstStyle/>
            <a:p>
              <a:endParaRPr lang="fi-FI"/>
            </a:p>
          </p:txBody>
        </p:sp>
        <p:sp>
          <p:nvSpPr>
            <p:cNvPr id="16" name="TextBox 16"/>
            <p:cNvSpPr txBox="1"/>
            <p:nvPr/>
          </p:nvSpPr>
          <p:spPr>
            <a:xfrm>
              <a:off x="0" y="-76200"/>
              <a:ext cx="2847947" cy="195977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234026" y="2373670"/>
            <a:ext cx="2700432" cy="270043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E9ED"/>
            </a:solidFill>
          </p:spPr>
          <p:txBody>
            <a:bodyPr/>
            <a:lstStyle/>
            <a:p>
              <a:endParaRPr lang="fi-FI"/>
            </a:p>
          </p:txBody>
        </p:sp>
        <p:sp>
          <p:nvSpPr>
            <p:cNvPr id="19" name="TextBox 19"/>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9048144" y="3007995"/>
            <a:ext cx="1072195" cy="1072195"/>
          </a:xfrm>
          <a:custGeom>
            <a:avLst/>
            <a:gdLst/>
            <a:ahLst/>
            <a:cxnLst/>
            <a:rect l="l" t="t" r="r" b="b"/>
            <a:pathLst>
              <a:path w="1072195" h="1072195">
                <a:moveTo>
                  <a:pt x="0" y="0"/>
                </a:moveTo>
                <a:lnTo>
                  <a:pt x="1072195" y="0"/>
                </a:lnTo>
                <a:lnTo>
                  <a:pt x="1072195" y="1072195"/>
                </a:lnTo>
                <a:lnTo>
                  <a:pt x="0" y="1072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21" name="AutoShape 21"/>
          <p:cNvSpPr/>
          <p:nvPr/>
        </p:nvSpPr>
        <p:spPr>
          <a:xfrm flipH="1" flipV="1">
            <a:off x="9584242" y="477501"/>
            <a:ext cx="6124" cy="2566966"/>
          </a:xfrm>
          <a:prstGeom prst="line">
            <a:avLst/>
          </a:prstGeom>
          <a:ln w="19050" cap="flat">
            <a:solidFill>
              <a:srgbClr val="000000"/>
            </a:solidFill>
            <a:prstDash val="lgDash"/>
            <a:headEnd type="none" w="sm" len="sm"/>
            <a:tailEnd type="none" w="sm" len="sm"/>
          </a:ln>
        </p:spPr>
        <p:txBody>
          <a:bodyPr/>
          <a:lstStyle/>
          <a:p>
            <a:endParaRPr lang="fi-FI"/>
          </a:p>
        </p:txBody>
      </p:sp>
      <p:sp>
        <p:nvSpPr>
          <p:cNvPr id="22" name="AutoShape 22"/>
          <p:cNvSpPr/>
          <p:nvPr/>
        </p:nvSpPr>
        <p:spPr>
          <a:xfrm flipH="1" flipV="1">
            <a:off x="4177593" y="2373670"/>
            <a:ext cx="4870551" cy="1170423"/>
          </a:xfrm>
          <a:prstGeom prst="line">
            <a:avLst/>
          </a:prstGeom>
          <a:ln w="19050" cap="flat">
            <a:solidFill>
              <a:srgbClr val="000000"/>
            </a:solidFill>
            <a:prstDash val="lgDash"/>
            <a:headEnd type="none" w="sm" len="sm"/>
            <a:tailEnd type="none" w="sm" len="sm"/>
          </a:ln>
        </p:spPr>
        <p:txBody>
          <a:bodyPr/>
          <a:lstStyle/>
          <a:p>
            <a:endParaRPr lang="fi-FI"/>
          </a:p>
        </p:txBody>
      </p:sp>
      <p:sp>
        <p:nvSpPr>
          <p:cNvPr id="23" name="AutoShape 23"/>
          <p:cNvSpPr/>
          <p:nvPr/>
        </p:nvSpPr>
        <p:spPr>
          <a:xfrm flipH="1">
            <a:off x="4177593" y="3544093"/>
            <a:ext cx="4870551" cy="2134323"/>
          </a:xfrm>
          <a:prstGeom prst="line">
            <a:avLst/>
          </a:prstGeom>
          <a:ln w="19050" cap="flat">
            <a:solidFill>
              <a:srgbClr val="000000"/>
            </a:solidFill>
            <a:prstDash val="lgDash"/>
            <a:headEnd type="none" w="sm" len="sm"/>
            <a:tailEnd type="none" w="sm" len="sm"/>
          </a:ln>
        </p:spPr>
        <p:txBody>
          <a:bodyPr/>
          <a:lstStyle/>
          <a:p>
            <a:endParaRPr lang="fi-FI"/>
          </a:p>
        </p:txBody>
      </p:sp>
      <p:sp>
        <p:nvSpPr>
          <p:cNvPr id="24" name="TextBox 24"/>
          <p:cNvSpPr txBox="1"/>
          <p:nvPr/>
        </p:nvSpPr>
        <p:spPr>
          <a:xfrm>
            <a:off x="4342361" y="3368860"/>
            <a:ext cx="1884245" cy="770890"/>
          </a:xfrm>
          <a:prstGeom prst="rect">
            <a:avLst/>
          </a:prstGeom>
        </p:spPr>
        <p:txBody>
          <a:bodyPr lIns="0" tIns="0" rIns="0" bIns="0" rtlCol="0" anchor="t">
            <a:spAutoFit/>
          </a:bodyPr>
          <a:lstStyle/>
          <a:p>
            <a:pPr algn="l">
              <a:lnSpc>
                <a:spcPts val="1204"/>
              </a:lnSpc>
            </a:pPr>
            <a:r>
              <a:rPr lang="en-US" sz="999" spc="2">
                <a:solidFill>
                  <a:srgbClr val="000000"/>
                </a:solidFill>
                <a:latin typeface="Aileron"/>
                <a:ea typeface="Aileron"/>
                <a:cs typeface="Aileron"/>
                <a:sym typeface="Aileron"/>
              </a:rPr>
              <a:t>What do they hear others say? What do they hear from their friends? What do they hear from their colleagues? What do they hear on the bush radio, where?</a:t>
            </a:r>
          </a:p>
        </p:txBody>
      </p:sp>
      <p:sp>
        <p:nvSpPr>
          <p:cNvPr id="25" name="TextBox 25"/>
          <p:cNvSpPr txBox="1"/>
          <p:nvPr/>
        </p:nvSpPr>
        <p:spPr>
          <a:xfrm>
            <a:off x="8722724" y="4130225"/>
            <a:ext cx="1735282" cy="657225"/>
          </a:xfrm>
          <a:prstGeom prst="rect">
            <a:avLst/>
          </a:prstGeom>
        </p:spPr>
        <p:txBody>
          <a:bodyPr lIns="0" tIns="0" rIns="0" bIns="0" rtlCol="0" anchor="t">
            <a:spAutoFit/>
          </a:bodyPr>
          <a:lstStyle/>
          <a:p>
            <a:pPr algn="ctr">
              <a:lnSpc>
                <a:spcPts val="1320"/>
              </a:lnSpc>
            </a:pPr>
            <a:r>
              <a:rPr lang="en-US" sz="1100" spc="3">
                <a:solidFill>
                  <a:srgbClr val="000000"/>
                </a:solidFill>
                <a:latin typeface="Aileron"/>
                <a:ea typeface="Aileron"/>
                <a:cs typeface="Aileron"/>
                <a:sym typeface="Aileron"/>
              </a:rPr>
              <a:t>FROM WHICH point of view are we looking at this? </a:t>
            </a:r>
          </a:p>
          <a:p>
            <a:pPr algn="ctr">
              <a:lnSpc>
                <a:spcPts val="1320"/>
              </a:lnSpc>
            </a:pPr>
            <a:r>
              <a:rPr lang="en-US" sz="1100" spc="3">
                <a:solidFill>
                  <a:srgbClr val="000000"/>
                </a:solidFill>
                <a:latin typeface="Aileron"/>
                <a:ea typeface="Aileron"/>
                <a:cs typeface="Aileron"/>
                <a:sym typeface="Aileron"/>
              </a:rPr>
              <a:t>Who are our primary stakeholders?</a:t>
            </a:r>
          </a:p>
        </p:txBody>
      </p:sp>
      <p:sp>
        <p:nvSpPr>
          <p:cNvPr id="26" name="TextBox 26"/>
          <p:cNvSpPr txBox="1"/>
          <p:nvPr/>
        </p:nvSpPr>
        <p:spPr>
          <a:xfrm>
            <a:off x="11737272" y="3458685"/>
            <a:ext cx="3369928" cy="161290"/>
          </a:xfrm>
          <a:prstGeom prst="rect">
            <a:avLst/>
          </a:prstGeom>
        </p:spPr>
        <p:txBody>
          <a:bodyPr lIns="0" tIns="0" rIns="0" bIns="0" rtlCol="0" anchor="t">
            <a:spAutoFit/>
          </a:bodyPr>
          <a:lstStyle/>
          <a:p>
            <a:pPr algn="l">
              <a:lnSpc>
                <a:spcPts val="1204"/>
              </a:lnSpc>
            </a:pPr>
            <a:r>
              <a:rPr lang="en-US" sz="999" spc="1">
                <a:solidFill>
                  <a:srgbClr val="000000"/>
                </a:solidFill>
                <a:latin typeface="Aileron"/>
                <a:ea typeface="Aileron"/>
                <a:cs typeface="Aileron"/>
                <a:sym typeface="Aileron"/>
              </a:rPr>
              <a:t>What kind of behaviour have we observed? </a:t>
            </a:r>
          </a:p>
        </p:txBody>
      </p:sp>
      <p:sp>
        <p:nvSpPr>
          <p:cNvPr id="27" name="TextBox 27"/>
          <p:cNvSpPr txBox="1"/>
          <p:nvPr/>
        </p:nvSpPr>
        <p:spPr>
          <a:xfrm>
            <a:off x="11737272" y="1173672"/>
            <a:ext cx="2856235" cy="313690"/>
          </a:xfrm>
          <a:prstGeom prst="rect">
            <a:avLst/>
          </a:prstGeom>
        </p:spPr>
        <p:txBody>
          <a:bodyPr lIns="0" tIns="0" rIns="0" bIns="0" rtlCol="0" anchor="t">
            <a:spAutoFit/>
          </a:bodyPr>
          <a:lstStyle/>
          <a:p>
            <a:pPr algn="l">
              <a:lnSpc>
                <a:spcPts val="1204"/>
              </a:lnSpc>
            </a:pPr>
            <a:r>
              <a:rPr lang="en-US" sz="999" spc="1">
                <a:solidFill>
                  <a:srgbClr val="000000"/>
                </a:solidFill>
                <a:latin typeface="Aileron"/>
                <a:ea typeface="Aileron"/>
                <a:cs typeface="Aileron"/>
                <a:sym typeface="Aileron"/>
              </a:rPr>
              <a:t>How do they work? What do they need to get done? What decisions do they have to take? </a:t>
            </a:r>
          </a:p>
        </p:txBody>
      </p:sp>
      <p:sp>
        <p:nvSpPr>
          <p:cNvPr id="28" name="TextBox 28"/>
          <p:cNvSpPr txBox="1"/>
          <p:nvPr/>
        </p:nvSpPr>
        <p:spPr>
          <a:xfrm>
            <a:off x="9854785" y="6204262"/>
            <a:ext cx="2762725" cy="336550"/>
          </a:xfrm>
          <a:prstGeom prst="rect">
            <a:avLst/>
          </a:prstGeom>
        </p:spPr>
        <p:txBody>
          <a:bodyPr lIns="0" tIns="0" rIns="0" bIns="0" rtlCol="0" anchor="t">
            <a:spAutoFit/>
          </a:bodyPr>
          <a:lstStyle/>
          <a:p>
            <a:pPr algn="l">
              <a:lnSpc>
                <a:spcPts val="1399"/>
              </a:lnSpc>
            </a:pPr>
            <a:r>
              <a:rPr lang="en-US" sz="999" spc="1">
                <a:solidFill>
                  <a:srgbClr val="000000"/>
                </a:solidFill>
                <a:latin typeface="Aileron"/>
                <a:ea typeface="Aileron"/>
                <a:cs typeface="Aileron"/>
                <a:sym typeface="Aileron"/>
              </a:rPr>
              <a:t>What have we heard them say? </a:t>
            </a:r>
          </a:p>
          <a:p>
            <a:pPr algn="l">
              <a:lnSpc>
                <a:spcPts val="1399"/>
              </a:lnSpc>
            </a:pPr>
            <a:r>
              <a:rPr lang="en-US" sz="999" spc="1">
                <a:solidFill>
                  <a:srgbClr val="000000"/>
                </a:solidFill>
                <a:latin typeface="Aileron"/>
                <a:ea typeface="Aileron"/>
                <a:cs typeface="Aileron"/>
                <a:sym typeface="Aileron"/>
              </a:rPr>
              <a:t>What can we imagine them saying to others?</a:t>
            </a:r>
          </a:p>
        </p:txBody>
      </p:sp>
      <p:sp>
        <p:nvSpPr>
          <p:cNvPr id="29" name="TextBox 29"/>
          <p:cNvSpPr txBox="1"/>
          <p:nvPr/>
        </p:nvSpPr>
        <p:spPr>
          <a:xfrm>
            <a:off x="4552147" y="6083503"/>
            <a:ext cx="2780821" cy="770890"/>
          </a:xfrm>
          <a:prstGeom prst="rect">
            <a:avLst/>
          </a:prstGeom>
        </p:spPr>
        <p:txBody>
          <a:bodyPr lIns="0" tIns="0" rIns="0" bIns="0" rtlCol="0" anchor="t">
            <a:spAutoFit/>
          </a:bodyPr>
          <a:lstStyle/>
          <a:p>
            <a:pPr algn="l">
              <a:lnSpc>
                <a:spcPts val="1204"/>
              </a:lnSpc>
            </a:pPr>
            <a:r>
              <a:rPr lang="en-US" sz="999" spc="1">
                <a:solidFill>
                  <a:srgbClr val="000000"/>
                </a:solidFill>
                <a:latin typeface="Aileron"/>
                <a:ea typeface="Aileron"/>
                <a:cs typeface="Aileron"/>
                <a:sym typeface="Aileron"/>
              </a:rPr>
              <a:t>What do they see in the market? What do they see in their local environment? What do they see others saying and doing? What do they watch, what social media channels do they follow and what do they read?</a:t>
            </a:r>
          </a:p>
        </p:txBody>
      </p:sp>
      <p:sp>
        <p:nvSpPr>
          <p:cNvPr id="30" name="TextBox 30"/>
          <p:cNvSpPr txBox="1"/>
          <p:nvPr/>
        </p:nvSpPr>
        <p:spPr>
          <a:xfrm>
            <a:off x="4342361" y="3138545"/>
            <a:ext cx="1600197" cy="217813"/>
          </a:xfrm>
          <a:prstGeom prst="rect">
            <a:avLst/>
          </a:prstGeom>
        </p:spPr>
        <p:txBody>
          <a:bodyPr lIns="0" tIns="0" rIns="0" bIns="0" rtlCol="0" anchor="t">
            <a:spAutoFit/>
          </a:bodyPr>
          <a:lstStyle/>
          <a:p>
            <a:pPr algn="l">
              <a:lnSpc>
                <a:spcPts val="1884"/>
              </a:lnSpc>
            </a:pPr>
            <a:r>
              <a:rPr lang="en-US" sz="1345" spc="5">
                <a:solidFill>
                  <a:srgbClr val="000000"/>
                </a:solidFill>
                <a:latin typeface="Aileron"/>
                <a:ea typeface="Aileron"/>
                <a:cs typeface="Aileron"/>
                <a:sym typeface="Aileron"/>
              </a:rPr>
              <a:t>What do they HEAR?</a:t>
            </a:r>
          </a:p>
        </p:txBody>
      </p:sp>
      <p:sp>
        <p:nvSpPr>
          <p:cNvPr id="31" name="TextBox 31"/>
          <p:cNvSpPr txBox="1"/>
          <p:nvPr/>
        </p:nvSpPr>
        <p:spPr>
          <a:xfrm>
            <a:off x="11737272" y="3237927"/>
            <a:ext cx="3628925" cy="217813"/>
          </a:xfrm>
          <a:prstGeom prst="rect">
            <a:avLst/>
          </a:prstGeom>
        </p:spPr>
        <p:txBody>
          <a:bodyPr lIns="0" tIns="0" rIns="0" bIns="0" rtlCol="0" anchor="t">
            <a:spAutoFit/>
          </a:bodyPr>
          <a:lstStyle/>
          <a:p>
            <a:pPr algn="l">
              <a:lnSpc>
                <a:spcPts val="1884"/>
              </a:lnSpc>
            </a:pPr>
            <a:r>
              <a:rPr lang="en-US" sz="1345" spc="5">
                <a:solidFill>
                  <a:srgbClr val="000000"/>
                </a:solidFill>
                <a:latin typeface="Aileron"/>
                <a:ea typeface="Aileron"/>
                <a:cs typeface="Aileron"/>
                <a:sym typeface="Aileron"/>
              </a:rPr>
              <a:t>How do they BEHAVE?</a:t>
            </a:r>
          </a:p>
        </p:txBody>
      </p:sp>
      <p:sp>
        <p:nvSpPr>
          <p:cNvPr id="32" name="TextBox 32"/>
          <p:cNvSpPr txBox="1"/>
          <p:nvPr/>
        </p:nvSpPr>
        <p:spPr>
          <a:xfrm>
            <a:off x="4342361" y="674788"/>
            <a:ext cx="3602394" cy="240665"/>
          </a:xfrm>
          <a:prstGeom prst="rect">
            <a:avLst/>
          </a:prstGeom>
        </p:spPr>
        <p:txBody>
          <a:bodyPr lIns="0" tIns="0" rIns="0" bIns="0" rtlCol="0" anchor="t">
            <a:spAutoFit/>
          </a:bodyPr>
          <a:lstStyle/>
          <a:p>
            <a:pPr algn="l">
              <a:lnSpc>
                <a:spcPts val="1960"/>
              </a:lnSpc>
            </a:pPr>
            <a:r>
              <a:rPr lang="en-US" sz="1400" spc="2">
                <a:solidFill>
                  <a:srgbClr val="000000"/>
                </a:solidFill>
                <a:latin typeface="Aileron"/>
                <a:ea typeface="Aileron"/>
                <a:cs typeface="Aileron"/>
                <a:sym typeface="Aileron"/>
              </a:rPr>
              <a:t>What they THINK and FEEL?</a:t>
            </a:r>
          </a:p>
        </p:txBody>
      </p:sp>
      <p:sp>
        <p:nvSpPr>
          <p:cNvPr id="33" name="TextBox 33"/>
          <p:cNvSpPr txBox="1"/>
          <p:nvPr/>
        </p:nvSpPr>
        <p:spPr>
          <a:xfrm>
            <a:off x="11737272" y="703363"/>
            <a:ext cx="3253619" cy="419100"/>
          </a:xfrm>
          <a:prstGeom prst="rect">
            <a:avLst/>
          </a:prstGeom>
        </p:spPr>
        <p:txBody>
          <a:bodyPr lIns="0" tIns="0" rIns="0" bIns="0" rtlCol="0" anchor="t">
            <a:spAutoFit/>
          </a:bodyPr>
          <a:lstStyle/>
          <a:p>
            <a:pPr algn="l">
              <a:lnSpc>
                <a:spcPts val="1680"/>
              </a:lnSpc>
            </a:pPr>
            <a:r>
              <a:rPr lang="en-US" sz="1400" spc="5">
                <a:solidFill>
                  <a:srgbClr val="000000"/>
                </a:solidFill>
                <a:latin typeface="Aileron"/>
                <a:ea typeface="Aileron"/>
                <a:cs typeface="Aileron"/>
                <a:sym typeface="Aileron"/>
              </a:rPr>
              <a:t>What do they DO?</a:t>
            </a:r>
          </a:p>
          <a:p>
            <a:pPr algn="l">
              <a:lnSpc>
                <a:spcPts val="1680"/>
              </a:lnSpc>
            </a:pPr>
            <a:r>
              <a:rPr lang="en-US" sz="1400" spc="2">
                <a:solidFill>
                  <a:srgbClr val="000000"/>
                </a:solidFill>
                <a:latin typeface="Aileron"/>
                <a:ea typeface="Aileron"/>
                <a:cs typeface="Aileron"/>
                <a:sym typeface="Aileron"/>
              </a:rPr>
              <a:t>What would they like to do differently?</a:t>
            </a:r>
          </a:p>
        </p:txBody>
      </p:sp>
      <p:sp>
        <p:nvSpPr>
          <p:cNvPr id="34" name="TextBox 34"/>
          <p:cNvSpPr txBox="1"/>
          <p:nvPr/>
        </p:nvSpPr>
        <p:spPr>
          <a:xfrm>
            <a:off x="9854785" y="5917472"/>
            <a:ext cx="3484579" cy="217813"/>
          </a:xfrm>
          <a:prstGeom prst="rect">
            <a:avLst/>
          </a:prstGeom>
        </p:spPr>
        <p:txBody>
          <a:bodyPr lIns="0" tIns="0" rIns="0" bIns="0" rtlCol="0" anchor="t">
            <a:spAutoFit/>
          </a:bodyPr>
          <a:lstStyle/>
          <a:p>
            <a:pPr algn="just">
              <a:lnSpc>
                <a:spcPts val="1884"/>
              </a:lnSpc>
            </a:pPr>
            <a:r>
              <a:rPr lang="en-US" sz="1345" spc="5">
                <a:solidFill>
                  <a:srgbClr val="000000"/>
                </a:solidFill>
                <a:latin typeface="Aileron"/>
                <a:ea typeface="Aileron"/>
                <a:cs typeface="Aileron"/>
                <a:sym typeface="Aileron"/>
              </a:rPr>
              <a:t>What are they SAYING and TALKING about?</a:t>
            </a:r>
          </a:p>
        </p:txBody>
      </p:sp>
      <p:sp>
        <p:nvSpPr>
          <p:cNvPr id="35" name="TextBox 35"/>
          <p:cNvSpPr txBox="1"/>
          <p:nvPr/>
        </p:nvSpPr>
        <p:spPr>
          <a:xfrm>
            <a:off x="4552147" y="5818116"/>
            <a:ext cx="2208803" cy="217762"/>
          </a:xfrm>
          <a:prstGeom prst="rect">
            <a:avLst/>
          </a:prstGeom>
        </p:spPr>
        <p:txBody>
          <a:bodyPr lIns="0" tIns="0" rIns="0" bIns="0" rtlCol="0" anchor="t">
            <a:spAutoFit/>
          </a:bodyPr>
          <a:lstStyle/>
          <a:p>
            <a:pPr algn="l">
              <a:lnSpc>
                <a:spcPts val="1887"/>
              </a:lnSpc>
            </a:pPr>
            <a:r>
              <a:rPr lang="en-US" sz="1347" spc="4">
                <a:solidFill>
                  <a:srgbClr val="000000"/>
                </a:solidFill>
                <a:latin typeface="Aileron"/>
                <a:ea typeface="Aileron"/>
                <a:cs typeface="Aileron"/>
                <a:sym typeface="Aileron"/>
              </a:rPr>
              <a:t>What do they SEE?</a:t>
            </a:r>
          </a:p>
        </p:txBody>
      </p:sp>
      <p:sp>
        <p:nvSpPr>
          <p:cNvPr id="36" name="TextBox 36"/>
          <p:cNvSpPr txBox="1"/>
          <p:nvPr/>
        </p:nvSpPr>
        <p:spPr>
          <a:xfrm>
            <a:off x="4342361" y="1021272"/>
            <a:ext cx="2652736" cy="161925"/>
          </a:xfrm>
          <a:prstGeom prst="rect">
            <a:avLst/>
          </a:prstGeom>
        </p:spPr>
        <p:txBody>
          <a:bodyPr lIns="0" tIns="0" rIns="0" bIns="0" rtlCol="0" anchor="t">
            <a:spAutoFit/>
          </a:bodyPr>
          <a:lstStyle/>
          <a:p>
            <a:pPr algn="l">
              <a:lnSpc>
                <a:spcPts val="1214"/>
              </a:lnSpc>
            </a:pPr>
            <a:r>
              <a:rPr lang="en-US" sz="1012" spc="3">
                <a:solidFill>
                  <a:srgbClr val="000000"/>
                </a:solidFill>
                <a:latin typeface="Aileron"/>
                <a:ea typeface="Aileron"/>
                <a:cs typeface="Aileron"/>
                <a:sym typeface="Aileron"/>
              </a:rPr>
              <a:t>What FRUSTRATES THEM?</a:t>
            </a:r>
          </a:p>
        </p:txBody>
      </p:sp>
      <p:sp>
        <p:nvSpPr>
          <p:cNvPr id="37" name="TextBox 37"/>
          <p:cNvSpPr txBox="1"/>
          <p:nvPr/>
        </p:nvSpPr>
        <p:spPr>
          <a:xfrm>
            <a:off x="4342361" y="1173672"/>
            <a:ext cx="2004744" cy="161925"/>
          </a:xfrm>
          <a:prstGeom prst="rect">
            <a:avLst/>
          </a:prstGeom>
        </p:spPr>
        <p:txBody>
          <a:bodyPr lIns="0" tIns="0" rIns="0" bIns="0" rtlCol="0" anchor="t">
            <a:spAutoFit/>
          </a:bodyPr>
          <a:lstStyle/>
          <a:p>
            <a:pPr algn="l">
              <a:lnSpc>
                <a:spcPts val="1214"/>
              </a:lnSpc>
            </a:pPr>
            <a:r>
              <a:rPr lang="en-US" sz="1012" spc="2">
                <a:solidFill>
                  <a:srgbClr val="000000"/>
                </a:solidFill>
                <a:latin typeface="Aileron"/>
                <a:ea typeface="Aileron"/>
                <a:cs typeface="Aileron"/>
                <a:sym typeface="Aileron"/>
              </a:rPr>
              <a:t>What MOTIVATES them?</a:t>
            </a:r>
          </a:p>
        </p:txBody>
      </p:sp>
      <p:sp>
        <p:nvSpPr>
          <p:cNvPr id="38" name="TextBox 38"/>
          <p:cNvSpPr txBox="1"/>
          <p:nvPr/>
        </p:nvSpPr>
        <p:spPr>
          <a:xfrm>
            <a:off x="2100435" y="8247552"/>
            <a:ext cx="1570532" cy="1200150"/>
          </a:xfrm>
          <a:prstGeom prst="rect">
            <a:avLst/>
          </a:prstGeom>
        </p:spPr>
        <p:txBody>
          <a:bodyPr lIns="0" tIns="0" rIns="0" bIns="0" rtlCol="0" anchor="t">
            <a:spAutoFit/>
          </a:bodyPr>
          <a:lstStyle/>
          <a:p>
            <a:pPr algn="l">
              <a:lnSpc>
                <a:spcPts val="1615"/>
              </a:lnSpc>
            </a:pPr>
            <a:r>
              <a:rPr lang="en-US" sz="1345" spc="4">
                <a:solidFill>
                  <a:srgbClr val="000000"/>
                </a:solidFill>
                <a:latin typeface="Aileron"/>
                <a:ea typeface="Aileron"/>
                <a:cs typeface="Aileron"/>
                <a:sym typeface="Aileron"/>
              </a:rPr>
              <a:t>What might the surrounding communities - other stakeholders - feel, think, see, do, hear and say about it?</a:t>
            </a:r>
          </a:p>
        </p:txBody>
      </p:sp>
      <p:sp>
        <p:nvSpPr>
          <p:cNvPr id="39" name="TextBox 39"/>
          <p:cNvSpPr txBox="1"/>
          <p:nvPr/>
        </p:nvSpPr>
        <p:spPr>
          <a:xfrm>
            <a:off x="15282712" y="8138501"/>
            <a:ext cx="1598242" cy="1000125"/>
          </a:xfrm>
          <a:prstGeom prst="rect">
            <a:avLst/>
          </a:prstGeom>
        </p:spPr>
        <p:txBody>
          <a:bodyPr lIns="0" tIns="0" rIns="0" bIns="0" rtlCol="0" anchor="t">
            <a:spAutoFit/>
          </a:bodyPr>
          <a:lstStyle/>
          <a:p>
            <a:pPr algn="r">
              <a:lnSpc>
                <a:spcPts val="1615"/>
              </a:lnSpc>
            </a:pPr>
            <a:r>
              <a:rPr lang="en-US" sz="1345" spc="4">
                <a:solidFill>
                  <a:srgbClr val="000000"/>
                </a:solidFill>
                <a:latin typeface="Aileron"/>
                <a:ea typeface="Aileron"/>
                <a:cs typeface="Aileron"/>
                <a:sym typeface="Aileron"/>
              </a:rPr>
              <a:t>What might the natural environment  feel, think, see, do, hear and say about it?</a:t>
            </a:r>
          </a:p>
        </p:txBody>
      </p:sp>
      <p:sp>
        <p:nvSpPr>
          <p:cNvPr id="40" name="AutoShape 40"/>
          <p:cNvSpPr/>
          <p:nvPr/>
        </p:nvSpPr>
        <p:spPr>
          <a:xfrm flipV="1">
            <a:off x="10120339" y="1887750"/>
            <a:ext cx="4870551" cy="1656342"/>
          </a:xfrm>
          <a:prstGeom prst="line">
            <a:avLst/>
          </a:prstGeom>
          <a:ln w="19050" cap="flat">
            <a:solidFill>
              <a:srgbClr val="000000"/>
            </a:solidFill>
            <a:prstDash val="lgDash"/>
            <a:headEnd type="none" w="sm" len="sm"/>
            <a:tailEnd type="none" w="sm" len="sm"/>
          </a:ln>
        </p:spPr>
        <p:txBody>
          <a:bodyPr/>
          <a:lstStyle/>
          <a:p>
            <a:endParaRPr lang="fi-FI"/>
          </a:p>
        </p:txBody>
      </p:sp>
      <p:sp>
        <p:nvSpPr>
          <p:cNvPr id="41" name="AutoShape 41"/>
          <p:cNvSpPr/>
          <p:nvPr/>
        </p:nvSpPr>
        <p:spPr>
          <a:xfrm>
            <a:off x="10120339" y="3544093"/>
            <a:ext cx="4870551" cy="2134323"/>
          </a:xfrm>
          <a:prstGeom prst="line">
            <a:avLst/>
          </a:prstGeom>
          <a:ln w="19050" cap="flat">
            <a:solidFill>
              <a:srgbClr val="000000"/>
            </a:solidFill>
            <a:prstDash val="lgDash"/>
            <a:headEnd type="none" w="sm" len="sm"/>
            <a:tailEnd type="none" w="sm" len="sm"/>
          </a:ln>
        </p:spPr>
        <p:txBody>
          <a:bodyPr/>
          <a:lstStyle/>
          <a:p>
            <a:endParaRPr lang="fi-FI"/>
          </a:p>
        </p:txBody>
      </p:sp>
      <p:sp>
        <p:nvSpPr>
          <p:cNvPr id="42" name="AutoShape 42"/>
          <p:cNvSpPr/>
          <p:nvPr/>
        </p:nvSpPr>
        <p:spPr>
          <a:xfrm flipH="1" flipV="1">
            <a:off x="9670748" y="5062206"/>
            <a:ext cx="6124" cy="2566966"/>
          </a:xfrm>
          <a:prstGeom prst="line">
            <a:avLst/>
          </a:prstGeom>
          <a:ln w="19050" cap="flat">
            <a:solidFill>
              <a:srgbClr val="000000"/>
            </a:solidFill>
            <a:prstDash val="lgDash"/>
            <a:headEnd type="none" w="sm" len="sm"/>
            <a:tailEnd type="none" w="sm" len="sm"/>
          </a:ln>
        </p:spPr>
        <p:txBody>
          <a:bodyPr/>
          <a:lstStyle/>
          <a:p>
            <a:endParaRPr lang="fi-FI"/>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800085" y="2735291"/>
            <a:ext cx="5574796" cy="3716531"/>
          </a:xfrm>
          <a:custGeom>
            <a:avLst/>
            <a:gdLst/>
            <a:ahLst/>
            <a:cxnLst/>
            <a:rect l="l" t="t" r="r" b="b"/>
            <a:pathLst>
              <a:path w="5574796" h="3716531">
                <a:moveTo>
                  <a:pt x="0" y="0"/>
                </a:moveTo>
                <a:lnTo>
                  <a:pt x="5574796" y="0"/>
                </a:lnTo>
                <a:lnTo>
                  <a:pt x="5574796" y="3716530"/>
                </a:lnTo>
                <a:lnTo>
                  <a:pt x="0" y="3716530"/>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483778" cy="495300"/>
          </a:xfrm>
          <a:prstGeom prst="rect">
            <a:avLst/>
          </a:prstGeom>
        </p:spPr>
        <p:txBody>
          <a:bodyPr lIns="0" tIns="0" rIns="0" bIns="0" rtlCol="0" anchor="t">
            <a:spAutoFit/>
          </a:bodyPr>
          <a:lstStyle/>
          <a:p>
            <a:pPr marL="323852" lvl="1" indent="-161926" algn="l">
              <a:lnSpc>
                <a:spcPts val="1950"/>
              </a:lnSpc>
              <a:buFont typeface="Arial"/>
              <a:buChar char="•"/>
            </a:pPr>
            <a:r>
              <a:rPr lang="en-US" sz="1500">
                <a:solidFill>
                  <a:srgbClr val="000000"/>
                </a:solidFill>
                <a:latin typeface="Aileron"/>
                <a:ea typeface="Aileron"/>
                <a:cs typeface="Aileron"/>
                <a:sym typeface="Aileron"/>
              </a:rPr>
              <a:t>We do not really know who are the people that the solution is being created for and how the service or activity feels from the customer’s or user’s point of view (we need to grow our empathy)</a:t>
            </a:r>
          </a:p>
          <a:p>
            <a:pPr marL="323852" lvl="1" indent="-161926" algn="l">
              <a:lnSpc>
                <a:spcPts val="1950"/>
              </a:lnSpc>
              <a:buFont typeface="Arial"/>
              <a:buChar char="•"/>
            </a:pPr>
            <a:r>
              <a:rPr lang="en-US" sz="1500">
                <a:solidFill>
                  <a:srgbClr val="000000"/>
                </a:solidFill>
                <a:latin typeface="Aileron"/>
                <a:ea typeface="Aileron"/>
                <a:cs typeface="Aileron"/>
                <a:sym typeface="Aileron"/>
              </a:rPr>
              <a:t>We need to strengthen our common understanding in our team about how it feels to use the service or activity, which is at the core of our project (we need to strengthen our team work)</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024521" y="2498472"/>
            <a:ext cx="4552256"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Write the challenge on top of the map.</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customer or user experience and their needs in relation to the service and our project? What do we now know that can help us to go forward with the project? What do we not know yet? Should we modify or reframe our challenge somehow because of what we found out and if so, how? What should we do next? </a:t>
            </a: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5311253" y="8817074"/>
            <a:ext cx="12663505" cy="128460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If you don’t write down your observations as soon as possible, you will forget them and then you might just invent something. This can drive your project into a wrong direction. </a:t>
            </a:r>
          </a:p>
          <a:p>
            <a:pPr marL="345441" lvl="1" indent="-172721" algn="l">
              <a:lnSpc>
                <a:spcPts val="2080"/>
              </a:lnSpc>
              <a:buFont typeface="Arial"/>
              <a:buChar char="•"/>
            </a:pPr>
            <a:r>
              <a:rPr lang="en-US" sz="1600">
                <a:solidFill>
                  <a:srgbClr val="000000"/>
                </a:solidFill>
                <a:latin typeface="Aileron"/>
                <a:ea typeface="Aileron"/>
                <a:cs typeface="Aileron"/>
                <a:sym typeface="Aileron"/>
              </a:rPr>
              <a:t>If the information you gathered is not shared and reflected in the team, it will not contribute to advancing common understanding.</a:t>
            </a:r>
          </a:p>
          <a:p>
            <a:pPr marL="345441" lvl="1" indent="-172721" algn="l">
              <a:lnSpc>
                <a:spcPts val="2080"/>
              </a:lnSpc>
              <a:buFont typeface="Arial"/>
              <a:buChar char="•"/>
            </a:pPr>
            <a:r>
              <a:rPr lang="en-US" sz="1600" b="1">
                <a:solidFill>
                  <a:srgbClr val="000000"/>
                </a:solidFill>
                <a:latin typeface="Aileron Bold"/>
                <a:ea typeface="Aileron Bold"/>
                <a:cs typeface="Aileron Bold"/>
                <a:sym typeface="Aileron Bold"/>
              </a:rPr>
              <a:t>Note: you might have very different experiences in the same service because we experience things differently. Be mindful or other’s experiences.</a:t>
            </a:r>
          </a:p>
        </p:txBody>
      </p:sp>
      <p:sp>
        <p:nvSpPr>
          <p:cNvPr id="24" name="TextBox 24"/>
          <p:cNvSpPr txBox="1"/>
          <p:nvPr/>
        </p:nvSpPr>
        <p:spPr>
          <a:xfrm>
            <a:off x="1804222" y="2551874"/>
            <a:ext cx="4391010"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Decide in the team which services you should try to find out the user's or customer's experience. The idea is to become familiar with the customer experience of a service as a mystery shopper. The mystery shopper behaves like any other customer (visits the physical spaces of the service, interacts with the people who work in the service, makes phone calls, googles and uses the website, etc.). In the process, the mystery shopper collects information about the service.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NOTE: You can use the empathy map to write down your experiences!</a:t>
            </a:r>
          </a:p>
        </p:txBody>
      </p:sp>
      <p:sp>
        <p:nvSpPr>
          <p:cNvPr id="25" name="TextBox 25"/>
          <p:cNvSpPr txBox="1"/>
          <p:nvPr/>
        </p:nvSpPr>
        <p:spPr>
          <a:xfrm rot="-5400000">
            <a:off x="-2405425" y="2976616"/>
            <a:ext cx="6129357"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MYSTERY SHOPPING</a:t>
            </a:r>
          </a:p>
        </p:txBody>
      </p:sp>
      <p:sp>
        <p:nvSpPr>
          <p:cNvPr id="26" name="TextBox 26"/>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7" name="TextBox 27"/>
          <p:cNvSpPr txBox="1"/>
          <p:nvPr/>
        </p:nvSpPr>
        <p:spPr>
          <a:xfrm>
            <a:off x="5311253" y="7557770"/>
            <a:ext cx="12864647" cy="102743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Decide in the group which services or activities you should visit. This strengthens your team work!</a:t>
            </a:r>
          </a:p>
          <a:p>
            <a:pPr marL="345441" lvl="1" indent="-172721" algn="l">
              <a:lnSpc>
                <a:spcPts val="2080"/>
              </a:lnSpc>
              <a:buFont typeface="Arial"/>
              <a:buChar char="•"/>
            </a:pPr>
            <a:r>
              <a:rPr lang="en-US" sz="1600">
                <a:solidFill>
                  <a:srgbClr val="000000"/>
                </a:solidFill>
                <a:latin typeface="Aileron"/>
                <a:ea typeface="Aileron"/>
                <a:cs typeface="Aileron"/>
                <a:sym typeface="Aileron"/>
              </a:rPr>
              <a:t>Divide the tasks in the group. One can go to one service, the other one to another. The more places you visit, the richer will your information be in the end!</a:t>
            </a:r>
          </a:p>
          <a:p>
            <a:pPr marL="345441" lvl="1" indent="-172721" algn="l">
              <a:lnSpc>
                <a:spcPts val="2080"/>
              </a:lnSpc>
              <a:buFont typeface="Arial"/>
              <a:buChar char="•"/>
            </a:pPr>
            <a:r>
              <a:rPr lang="en-US" sz="1600">
                <a:solidFill>
                  <a:srgbClr val="000000"/>
                </a:solidFill>
                <a:latin typeface="Aileron"/>
                <a:ea typeface="Aileron"/>
                <a:cs typeface="Aileron"/>
                <a:sym typeface="Aileron"/>
              </a:rPr>
              <a:t>Write down your observations immediately after the visit in the service. This way you make sure that you don’t forget anything important!</a:t>
            </a:r>
          </a:p>
        </p:txBody>
      </p:sp>
      <p:sp>
        <p:nvSpPr>
          <p:cNvPr id="28" name="TextBox 28"/>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MYSTERY SHOPPING</a:t>
            </a:r>
          </a:p>
        </p:txBody>
      </p:sp>
      <p:sp>
        <p:nvSpPr>
          <p:cNvPr id="9" name="TextBox 9"/>
          <p:cNvSpPr txBox="1"/>
          <p:nvPr/>
        </p:nvSpPr>
        <p:spPr>
          <a:xfrm>
            <a:off x="1497013" y="1876810"/>
            <a:ext cx="16521597" cy="177609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is the overall experience from the user’s or customer’s perspective and how does it meet your expectations?</a:t>
            </a:r>
          </a:p>
          <a:p>
            <a:pPr algn="l">
              <a:lnSpc>
                <a:spcPts val="2939"/>
              </a:lnSpc>
            </a:pPr>
            <a:endParaRPr lang="en-US" sz="1899" b="1">
              <a:solidFill>
                <a:srgbClr val="000000"/>
              </a:solidFill>
              <a:latin typeface="Aileron Bold"/>
              <a:ea typeface="Aileron Bold"/>
              <a:cs typeface="Aileron Bold"/>
              <a:sym typeface="Aileron Bold"/>
            </a:endParaRPr>
          </a:p>
          <a:p>
            <a:pPr algn="l">
              <a:lnSpc>
                <a:spcPts val="2040"/>
              </a:lnSpc>
            </a:pPr>
            <a:r>
              <a:rPr lang="en-US" sz="1700">
                <a:solidFill>
                  <a:srgbClr val="000000"/>
                </a:solidFill>
                <a:latin typeface="Aileron"/>
                <a:ea typeface="Aileron"/>
                <a:cs typeface="Aileron"/>
                <a:sym typeface="Aileron"/>
              </a:rPr>
              <a:t>What do you see, hear, feel and think as you try or interact with the product or service? What stands out from the experience (e.g. waiting times, communication with staff, ease of use and navigation etc.)? Does the service or product work as you expected and as was advertised? Does something surprise you in a good or bad way? What and why?</a:t>
            </a:r>
          </a:p>
          <a:p>
            <a:pPr algn="l">
              <a:lnSpc>
                <a:spcPts val="2279"/>
              </a:lnSpc>
            </a:pPr>
            <a:endParaRPr lang="en-US" sz="1700">
              <a:solidFill>
                <a:srgbClr val="000000"/>
              </a:solidFill>
              <a:latin typeface="Aileron"/>
              <a:ea typeface="Aileron"/>
              <a:cs typeface="Aileron"/>
              <a:sym typeface="Aileron"/>
            </a:endParaRPr>
          </a:p>
        </p:txBody>
      </p:sp>
      <p:sp>
        <p:nvSpPr>
          <p:cNvPr id="10" name="TextBox 10"/>
          <p:cNvSpPr txBox="1"/>
          <p:nvPr/>
        </p:nvSpPr>
        <p:spPr>
          <a:xfrm>
            <a:off x="1497013" y="3731319"/>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How consistent is the experience across different interactions?</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Are the experiences similar when using the service or product in different times or when you interact with, for example, different members of staff? Do you receive the same level of attention and care from customer service at different times or locations of the company? Are the elements in the product consistent in terms of ease of use and the features they have?</a:t>
            </a:r>
          </a:p>
        </p:txBody>
      </p:sp>
      <p:sp>
        <p:nvSpPr>
          <p:cNvPr id="11" name="TextBox 11"/>
          <p:cNvSpPr txBox="1"/>
          <p:nvPr/>
        </p:nvSpPr>
        <p:spPr>
          <a:xfrm>
            <a:off x="1497013" y="5469892"/>
            <a:ext cx="16353932" cy="18770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How easy or difficult is it to access and use the service or product?</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pPr>
            <a:r>
              <a:rPr lang="en-US" sz="1700">
                <a:solidFill>
                  <a:srgbClr val="000000"/>
                </a:solidFill>
                <a:latin typeface="Aileron"/>
                <a:ea typeface="Aileron"/>
                <a:cs typeface="Aileron"/>
                <a:sym typeface="Aileron"/>
              </a:rPr>
              <a:t>How easy is it to schedule appointments, understand instructions, or access your information? How intuitive is the product or service for users or customers? Can they easily navigate through the product’s features or the service without needing help or are there difficulties that make the product or service hard to use?</a:t>
            </a:r>
          </a:p>
          <a:p>
            <a:pPr algn="l">
              <a:lnSpc>
                <a:spcPts val="2520"/>
              </a:lnSpc>
            </a:pPr>
            <a:endParaRPr lang="en-US" sz="1700">
              <a:solidFill>
                <a:srgbClr val="000000"/>
              </a:solidFill>
              <a:latin typeface="Aileron"/>
              <a:ea typeface="Aileron"/>
              <a:cs typeface="Aileron"/>
              <a:sym typeface="Aileron"/>
            </a:endParaRPr>
          </a:p>
          <a:p>
            <a:pPr algn="l">
              <a:lnSpc>
                <a:spcPts val="2520"/>
              </a:lnSpc>
              <a:spcBef>
                <a:spcPct val="0"/>
              </a:spcBef>
            </a:pPr>
            <a:endParaRPr lang="en-US" sz="1700">
              <a:solidFill>
                <a:srgbClr val="000000"/>
              </a:solidFill>
              <a:latin typeface="Aileron"/>
              <a:ea typeface="Aileron"/>
              <a:cs typeface="Aileron"/>
              <a:sym typeface="Aileron"/>
            </a:endParaRPr>
          </a:p>
        </p:txBody>
      </p:sp>
      <p:sp>
        <p:nvSpPr>
          <p:cNvPr id="12" name="TextBox 12"/>
          <p:cNvSpPr txBox="1"/>
          <p:nvPr/>
        </p:nvSpPr>
        <p:spPr>
          <a:xfrm>
            <a:off x="1497013" y="6950020"/>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improvements could be made to enhance the user or customer experience?</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What difficulties and challenges do the people face when using the service or product? Why they use the service or product -what are they trying to achieve (for example, comfort, pleasure, easing their life in some way etc.)? Could the waiting times in the service be reduced, communication improved, or the environment made more comfortable? Could some features of the product be simplified, or is there a need for better instructions?</a:t>
            </a:r>
          </a:p>
        </p:txBody>
      </p:sp>
      <p:sp>
        <p:nvSpPr>
          <p:cNvPr id="13" name="TextBox 13"/>
          <p:cNvSpPr txBox="1"/>
          <p:nvPr/>
        </p:nvSpPr>
        <p:spPr>
          <a:xfrm>
            <a:off x="1497013" y="8695000"/>
            <a:ext cx="16790987"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mystery shopping experiences,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mystery shopping reflection? What do we now know that we didn’t know before? What do we still not know and how could we fill that knowledge gap? What should we do next?</a:t>
            </a:r>
          </a:p>
        </p:txBody>
      </p:sp>
      <p:sp>
        <p:nvSpPr>
          <p:cNvPr id="14" name="TextBox 14"/>
          <p:cNvSpPr txBox="1"/>
          <p:nvPr/>
        </p:nvSpPr>
        <p:spPr>
          <a:xfrm>
            <a:off x="1497013" y="666752"/>
            <a:ext cx="16214041" cy="2667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Mystery shopping is a tool where someone acts as a customer or user to evaluate a service or product, helping to understand the real-world experience of people.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012179" y="2883155"/>
            <a:ext cx="5611021" cy="3745357"/>
          </a:xfrm>
          <a:custGeom>
            <a:avLst/>
            <a:gdLst/>
            <a:ahLst/>
            <a:cxnLst/>
            <a:rect l="l" t="t" r="r" b="b"/>
            <a:pathLst>
              <a:path w="5611021" h="3745357">
                <a:moveTo>
                  <a:pt x="0" y="0"/>
                </a:moveTo>
                <a:lnTo>
                  <a:pt x="5611021" y="0"/>
                </a:lnTo>
                <a:lnTo>
                  <a:pt x="5611021" y="3745357"/>
                </a:lnTo>
                <a:lnTo>
                  <a:pt x="0" y="3745357"/>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716856" cy="742950"/>
          </a:xfrm>
          <a:prstGeom prst="rect">
            <a:avLst/>
          </a:prstGeom>
        </p:spPr>
        <p:txBody>
          <a:bodyPr lIns="0" tIns="0" rIns="0" bIns="0" rtlCol="0" anchor="t">
            <a:spAutoFit/>
          </a:bodyPr>
          <a:lstStyle/>
          <a:p>
            <a:pPr marL="323852" lvl="1" indent="-161926" algn="l">
              <a:lnSpc>
                <a:spcPts val="1950"/>
              </a:lnSpc>
              <a:buFont typeface="Arial"/>
              <a:buChar char="•"/>
            </a:pPr>
            <a:r>
              <a:rPr lang="en-US" sz="1500">
                <a:solidFill>
                  <a:srgbClr val="000000"/>
                </a:solidFill>
                <a:latin typeface="Aileron"/>
                <a:ea typeface="Aileron"/>
                <a:cs typeface="Aileron"/>
                <a:sym typeface="Aileron"/>
              </a:rPr>
              <a:t>We do not really know how people that the solution is being created for do in the current service or the physical environment which relates to our project (we need to grow our understanding)</a:t>
            </a:r>
          </a:p>
          <a:p>
            <a:pPr marL="323852" lvl="1" indent="-161926" algn="l">
              <a:lnSpc>
                <a:spcPts val="1950"/>
              </a:lnSpc>
              <a:buFont typeface="Arial"/>
              <a:buChar char="•"/>
            </a:pPr>
            <a:r>
              <a:rPr lang="en-US" sz="1500">
                <a:solidFill>
                  <a:srgbClr val="000000"/>
                </a:solidFill>
                <a:latin typeface="Aileron"/>
                <a:ea typeface="Aileron"/>
                <a:cs typeface="Aileron"/>
                <a:sym typeface="Aileron"/>
              </a:rPr>
              <a:t>We need to strengthen our common understanding in our team about what people do and how they behave in the service, which is at the core of our project (we need to strengthen our team work)</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024521" y="2498472"/>
            <a:ext cx="4552256"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customer or user experience and their needs in relation to the service and our project? What did we notice about their behaviour? What do we now know that can help us to go forward with the project? What do we not know yet? Should we modify or reframe our challenge somehow because of what we found out and if so, how? What should we do next? </a:t>
            </a: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5311253" y="8817074"/>
            <a:ext cx="12663505" cy="1284605"/>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If you don’t write down your observations as soon as possible, you will forget them and then you might just invent something. This can drive your project into a wrong direction. </a:t>
            </a:r>
          </a:p>
          <a:p>
            <a:pPr marL="345441" lvl="1" indent="-172721" algn="l">
              <a:lnSpc>
                <a:spcPts val="2080"/>
              </a:lnSpc>
              <a:buFont typeface="Arial"/>
              <a:buChar char="•"/>
            </a:pPr>
            <a:r>
              <a:rPr lang="en-US" sz="1600">
                <a:solidFill>
                  <a:srgbClr val="000000"/>
                </a:solidFill>
                <a:latin typeface="Aileron"/>
                <a:ea typeface="Aileron"/>
                <a:cs typeface="Aileron"/>
                <a:sym typeface="Aileron"/>
              </a:rPr>
              <a:t>If the information you gathered is not shared and reflected in the team, it will not contribute to advancing common understanding.</a:t>
            </a:r>
          </a:p>
          <a:p>
            <a:pPr marL="345441" lvl="1" indent="-172721" algn="l">
              <a:lnSpc>
                <a:spcPts val="2080"/>
              </a:lnSpc>
              <a:buFont typeface="Arial"/>
              <a:buChar char="•"/>
            </a:pPr>
            <a:r>
              <a:rPr lang="en-US" sz="1600" b="1">
                <a:solidFill>
                  <a:srgbClr val="000000"/>
                </a:solidFill>
                <a:latin typeface="Aileron Bold"/>
                <a:ea typeface="Aileron Bold"/>
                <a:cs typeface="Aileron Bold"/>
                <a:sym typeface="Aileron Bold"/>
              </a:rPr>
              <a:t>Note: you might have very different experiences in the same service because we experience things differently. Be mindful or other’s experiences.</a:t>
            </a:r>
          </a:p>
        </p:txBody>
      </p:sp>
      <p:sp>
        <p:nvSpPr>
          <p:cNvPr id="24" name="TextBox 24"/>
          <p:cNvSpPr txBox="1"/>
          <p:nvPr/>
        </p:nvSpPr>
        <p:spPr>
          <a:xfrm>
            <a:off x="1804222" y="2551874"/>
            <a:ext cx="4391010"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Discuss in the team where the people whose behaviour you need to understand hang out in their daily lives, or focus on the actual service your project relates to. The idea is to familiarise yourself with the behaviour of people in the service you are developing or in a service, physical space or activity related to your project. Hanging out in the field means unstructured observation. You go to the actual place and observe how people behave there. You gather information about the service.</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5" name="TextBox 25"/>
          <p:cNvSpPr txBox="1"/>
          <p:nvPr/>
        </p:nvSpPr>
        <p:spPr>
          <a:xfrm rot="-5400000">
            <a:off x="-2826400" y="3397590"/>
            <a:ext cx="6971306"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ONSITE OBSERVATION</a:t>
            </a:r>
          </a:p>
        </p:txBody>
      </p:sp>
      <p:sp>
        <p:nvSpPr>
          <p:cNvPr id="26" name="TextBox 26"/>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7" name="TextBox 27"/>
          <p:cNvSpPr txBox="1"/>
          <p:nvPr/>
        </p:nvSpPr>
        <p:spPr>
          <a:xfrm>
            <a:off x="5311253" y="7557770"/>
            <a:ext cx="12864647" cy="102743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Decide in the group which services or activities you should visit. This strengthens your team work!</a:t>
            </a:r>
          </a:p>
          <a:p>
            <a:pPr marL="345441" lvl="1" indent="-172721" algn="l">
              <a:lnSpc>
                <a:spcPts val="2080"/>
              </a:lnSpc>
              <a:buFont typeface="Arial"/>
              <a:buChar char="•"/>
            </a:pPr>
            <a:r>
              <a:rPr lang="en-US" sz="1600">
                <a:solidFill>
                  <a:srgbClr val="000000"/>
                </a:solidFill>
                <a:latin typeface="Aileron"/>
                <a:ea typeface="Aileron"/>
                <a:cs typeface="Aileron"/>
                <a:sym typeface="Aileron"/>
              </a:rPr>
              <a:t>Divide the tasks in the group. One can go to one service, the other one to another. The more places you visit, the richer will your information be in the end!</a:t>
            </a:r>
          </a:p>
          <a:p>
            <a:pPr marL="345441" lvl="1" indent="-172721" algn="l">
              <a:lnSpc>
                <a:spcPts val="2080"/>
              </a:lnSpc>
              <a:buFont typeface="Arial"/>
              <a:buChar char="•"/>
            </a:pPr>
            <a:r>
              <a:rPr lang="en-US" sz="1600">
                <a:solidFill>
                  <a:srgbClr val="000000"/>
                </a:solidFill>
                <a:latin typeface="Aileron"/>
                <a:ea typeface="Aileron"/>
                <a:cs typeface="Aileron"/>
                <a:sym typeface="Aileron"/>
              </a:rPr>
              <a:t>Write down your observations immediately after the visit in the service. This way you make sure that you don’t forget anything important!</a:t>
            </a:r>
          </a:p>
        </p:txBody>
      </p:sp>
      <p:sp>
        <p:nvSpPr>
          <p:cNvPr id="28" name="TextBox 28"/>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6515" y="492963"/>
            <a:ext cx="2629449" cy="1002477"/>
          </a:xfrm>
          <a:custGeom>
            <a:avLst/>
            <a:gdLst/>
            <a:ahLst/>
            <a:cxnLst/>
            <a:rect l="l" t="t" r="r" b="b"/>
            <a:pathLst>
              <a:path w="2629449" h="1002477">
                <a:moveTo>
                  <a:pt x="0" y="0"/>
                </a:moveTo>
                <a:lnTo>
                  <a:pt x="2629449" y="0"/>
                </a:lnTo>
                <a:lnTo>
                  <a:pt x="2629449" y="1002477"/>
                </a:lnTo>
                <a:lnTo>
                  <a:pt x="0" y="1002477"/>
                </a:lnTo>
                <a:lnTo>
                  <a:pt x="0" y="0"/>
                </a:lnTo>
                <a:close/>
              </a:path>
            </a:pathLst>
          </a:custGeom>
          <a:blipFill>
            <a:blip r:embed="rId2"/>
            <a:stretch>
              <a:fillRect/>
            </a:stretch>
          </a:blipFill>
        </p:spPr>
        <p:txBody>
          <a:bodyPr/>
          <a:lstStyle/>
          <a:p>
            <a:endParaRPr lang="fi-FI"/>
          </a:p>
        </p:txBody>
      </p:sp>
      <p:sp>
        <p:nvSpPr>
          <p:cNvPr id="3" name="TextBox 3"/>
          <p:cNvSpPr txBox="1"/>
          <p:nvPr/>
        </p:nvSpPr>
        <p:spPr>
          <a:xfrm>
            <a:off x="748638" y="1791486"/>
            <a:ext cx="3362164"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What DBE Toolbox?</a:t>
            </a:r>
          </a:p>
        </p:txBody>
      </p:sp>
      <p:sp>
        <p:nvSpPr>
          <p:cNvPr id="4" name="TextBox 4"/>
          <p:cNvSpPr txBox="1"/>
          <p:nvPr/>
        </p:nvSpPr>
        <p:spPr>
          <a:xfrm>
            <a:off x="748638" y="2380672"/>
            <a:ext cx="16727126" cy="6273165"/>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Aileron"/>
                <a:ea typeface="Aileron"/>
                <a:cs typeface="Aileron"/>
                <a:sym typeface="Aileron"/>
              </a:rPr>
              <a:t>Design-Based Education (DBE) is co-created learning, in close cooperation with businesses and employers.</a:t>
            </a:r>
          </a:p>
          <a:p>
            <a:pPr algn="l">
              <a:lnSpc>
                <a:spcPts val="3359"/>
              </a:lnSpc>
              <a:spcBef>
                <a:spcPct val="0"/>
              </a:spcBef>
            </a:pPr>
            <a:endParaRPr lang="en-US" sz="2400">
              <a:solidFill>
                <a:srgbClr val="000000"/>
              </a:solidFill>
              <a:latin typeface="Aileron"/>
              <a:ea typeface="Aileron"/>
              <a:cs typeface="Aileron"/>
              <a:sym typeface="Aileron"/>
            </a:endParaRPr>
          </a:p>
          <a:p>
            <a:pPr algn="l">
              <a:lnSpc>
                <a:spcPts val="3359"/>
              </a:lnSpc>
              <a:spcBef>
                <a:spcPct val="0"/>
              </a:spcBef>
            </a:pPr>
            <a:r>
              <a:rPr lang="en-US" sz="2400">
                <a:solidFill>
                  <a:srgbClr val="000000"/>
                </a:solidFill>
                <a:latin typeface="Aileron"/>
                <a:ea typeface="Aileron"/>
                <a:cs typeface="Aileron"/>
                <a:sym typeface="Aileron"/>
              </a:rPr>
              <a:t>In DBE, student teams learn from open challenges that arise in real life, which they solve by applying design thinking and co-creation methods and tools. The design thinking process includes six user-driven steps: (1) explore the question (2) define the core problem (3) generate ideas (4) design prototypes (5) test prototypes (6) explore and improve. </a:t>
            </a:r>
          </a:p>
          <a:p>
            <a:pPr algn="l">
              <a:lnSpc>
                <a:spcPts val="3359"/>
              </a:lnSpc>
              <a:spcBef>
                <a:spcPct val="0"/>
              </a:spcBef>
            </a:pPr>
            <a:endParaRPr lang="en-US" sz="2400">
              <a:solidFill>
                <a:srgbClr val="000000"/>
              </a:solidFill>
              <a:latin typeface="Aileron"/>
              <a:ea typeface="Aileron"/>
              <a:cs typeface="Aileron"/>
              <a:sym typeface="Aileron"/>
            </a:endParaRPr>
          </a:p>
          <a:p>
            <a:pPr algn="l">
              <a:lnSpc>
                <a:spcPts val="3359"/>
              </a:lnSpc>
              <a:spcBef>
                <a:spcPct val="0"/>
              </a:spcBef>
            </a:pPr>
            <a:r>
              <a:rPr lang="en-US" sz="2400">
                <a:solidFill>
                  <a:srgbClr val="000000"/>
                </a:solidFill>
                <a:latin typeface="Aileron"/>
                <a:ea typeface="Aileron"/>
                <a:cs typeface="Aileron"/>
                <a:sym typeface="Aileron"/>
              </a:rPr>
              <a:t>At HAMK, we are developing our own versions of DBE. This is done through an extensive co-design process involving all stakeholders. This toolkit is part of this process and is the first version of a set of tools that can be used in DBE projects. The tools can be printed on A4 or A3 paper and given to students to use, or they can be added to the course Moodle, Miro board or similar.</a:t>
            </a:r>
          </a:p>
          <a:p>
            <a:pPr algn="l">
              <a:lnSpc>
                <a:spcPts val="3359"/>
              </a:lnSpc>
              <a:spcBef>
                <a:spcPct val="0"/>
              </a:spcBef>
            </a:pPr>
            <a:endParaRPr lang="en-US" sz="2400">
              <a:solidFill>
                <a:srgbClr val="000000"/>
              </a:solidFill>
              <a:latin typeface="Aileron"/>
              <a:ea typeface="Aileron"/>
              <a:cs typeface="Aileron"/>
              <a:sym typeface="Aileron"/>
            </a:endParaRPr>
          </a:p>
          <a:p>
            <a:pPr algn="l">
              <a:lnSpc>
                <a:spcPts val="3359"/>
              </a:lnSpc>
              <a:spcBef>
                <a:spcPct val="0"/>
              </a:spcBef>
            </a:pPr>
            <a:r>
              <a:rPr lang="en-US" sz="2400">
                <a:solidFill>
                  <a:srgbClr val="000000"/>
                </a:solidFill>
                <a:latin typeface="Aileron"/>
                <a:ea typeface="Aileron"/>
                <a:cs typeface="Aileron"/>
                <a:sym typeface="Aileron"/>
              </a:rPr>
              <a:t>Please give us your feedback (to milla.makinen@hamk.fi) so that we can further develop it together!</a:t>
            </a:r>
          </a:p>
          <a:p>
            <a:pPr algn="l">
              <a:lnSpc>
                <a:spcPts val="3359"/>
              </a:lnSpc>
              <a:spcBef>
                <a:spcPct val="0"/>
              </a:spcBef>
            </a:pPr>
            <a:endParaRPr lang="en-US" sz="2400">
              <a:solidFill>
                <a:srgbClr val="000000"/>
              </a:solidFill>
              <a:latin typeface="Aileron"/>
              <a:ea typeface="Aileron"/>
              <a:cs typeface="Aileron"/>
              <a:sym typeface="Aileron"/>
            </a:endParaRPr>
          </a:p>
          <a:p>
            <a:pPr algn="l">
              <a:lnSpc>
                <a:spcPts val="3359"/>
              </a:lnSpc>
              <a:spcBef>
                <a:spcPct val="0"/>
              </a:spcBef>
            </a:pPr>
            <a:r>
              <a:rPr lang="en-US" sz="2400">
                <a:solidFill>
                  <a:srgbClr val="000000"/>
                </a:solidFill>
                <a:latin typeface="Aileron"/>
                <a:ea typeface="Aileron"/>
                <a:cs typeface="Aileron"/>
                <a:sym typeface="Aileron"/>
              </a:rPr>
              <a:t>Best regards, </a:t>
            </a:r>
          </a:p>
          <a:p>
            <a:pPr algn="l">
              <a:lnSpc>
                <a:spcPts val="3359"/>
              </a:lnSpc>
              <a:spcBef>
                <a:spcPct val="0"/>
              </a:spcBef>
            </a:pPr>
            <a:r>
              <a:rPr lang="en-US" sz="2400">
                <a:solidFill>
                  <a:srgbClr val="000000"/>
                </a:solidFill>
                <a:latin typeface="Aileron"/>
                <a:ea typeface="Aileron"/>
                <a:cs typeface="Aileron"/>
                <a:sym typeface="Aileron"/>
              </a:rPr>
              <a:t>DBE team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949479" y="4645394"/>
            <a:ext cx="9170137"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ONSITE OBSERVATION</a:t>
            </a:r>
          </a:p>
        </p:txBody>
      </p:sp>
      <p:sp>
        <p:nvSpPr>
          <p:cNvPr id="9" name="TextBox 9"/>
          <p:cNvSpPr txBox="1"/>
          <p:nvPr/>
        </p:nvSpPr>
        <p:spPr>
          <a:xfrm>
            <a:off x="1497013" y="1876810"/>
            <a:ext cx="16521597" cy="177609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is the overall customer or user experience as you observe it and how does it meet your expectations?</a:t>
            </a:r>
          </a:p>
          <a:p>
            <a:pPr algn="l">
              <a:lnSpc>
                <a:spcPts val="2939"/>
              </a:lnSpc>
            </a:pPr>
            <a:endParaRPr lang="en-US" sz="1899" b="1">
              <a:solidFill>
                <a:srgbClr val="000000"/>
              </a:solidFill>
              <a:latin typeface="Aileron Bold"/>
              <a:ea typeface="Aileron Bold"/>
              <a:cs typeface="Aileron Bold"/>
              <a:sym typeface="Aileron Bold"/>
            </a:endParaRPr>
          </a:p>
          <a:p>
            <a:pPr algn="l">
              <a:lnSpc>
                <a:spcPts val="2040"/>
              </a:lnSpc>
            </a:pPr>
            <a:r>
              <a:rPr lang="en-US" sz="1700">
                <a:solidFill>
                  <a:srgbClr val="000000"/>
                </a:solidFill>
                <a:latin typeface="Aileron"/>
                <a:ea typeface="Aileron"/>
                <a:cs typeface="Aileron"/>
                <a:sym typeface="Aileron"/>
              </a:rPr>
              <a:t>What do you see, hear, feel and think as you observe and listen to the people who are interacting with the product or service? What stands out from the experience (e.g. waiting times, communication with staff, ease of use and navigation etc.)? Do people (customers and staff) and online service elements behave as you expected and as was advertised? Does something surprise you in a good or bad way? What and why?</a:t>
            </a:r>
          </a:p>
          <a:p>
            <a:pPr algn="l">
              <a:lnSpc>
                <a:spcPts val="2279"/>
              </a:lnSpc>
            </a:pPr>
            <a:endParaRPr lang="en-US" sz="1700">
              <a:solidFill>
                <a:srgbClr val="000000"/>
              </a:solidFill>
              <a:latin typeface="Aileron"/>
              <a:ea typeface="Aileron"/>
              <a:cs typeface="Aileron"/>
              <a:sym typeface="Aileron"/>
            </a:endParaRPr>
          </a:p>
        </p:txBody>
      </p:sp>
      <p:sp>
        <p:nvSpPr>
          <p:cNvPr id="10" name="TextBox 10"/>
          <p:cNvSpPr txBox="1"/>
          <p:nvPr/>
        </p:nvSpPr>
        <p:spPr>
          <a:xfrm>
            <a:off x="1497013" y="3731319"/>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How consistent seems the experience be across different interactions?</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What do you observe about how similarly the people behave when using the service or product in different times they interact with, for example, different members of staff? Do they receive the same level of attention and care from customer service at different times or locations of the company? Does the service or product look easy to use and run smoothly?</a:t>
            </a:r>
          </a:p>
        </p:txBody>
      </p:sp>
      <p:sp>
        <p:nvSpPr>
          <p:cNvPr id="11" name="TextBox 11"/>
          <p:cNvSpPr txBox="1"/>
          <p:nvPr/>
        </p:nvSpPr>
        <p:spPr>
          <a:xfrm>
            <a:off x="1497013" y="5469892"/>
            <a:ext cx="16353932" cy="18770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How easy or difficult is it to access and use the service or product?</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pPr>
            <a:r>
              <a:rPr lang="en-US" sz="1700">
                <a:solidFill>
                  <a:srgbClr val="000000"/>
                </a:solidFill>
                <a:latin typeface="Aileron"/>
                <a:ea typeface="Aileron"/>
                <a:cs typeface="Aileron"/>
                <a:sym typeface="Aileron"/>
              </a:rPr>
              <a:t>How easy is it to schedule appointments, understand instructions, or access your information? How intuitive is the product or service for users or customers? Can they easily navigate through the product’s features or the service without needing help or are there difficulties that make the product or service hard to use?</a:t>
            </a:r>
          </a:p>
          <a:p>
            <a:pPr algn="l">
              <a:lnSpc>
                <a:spcPts val="2520"/>
              </a:lnSpc>
            </a:pPr>
            <a:endParaRPr lang="en-US" sz="1700">
              <a:solidFill>
                <a:srgbClr val="000000"/>
              </a:solidFill>
              <a:latin typeface="Aileron"/>
              <a:ea typeface="Aileron"/>
              <a:cs typeface="Aileron"/>
              <a:sym typeface="Aileron"/>
            </a:endParaRPr>
          </a:p>
          <a:p>
            <a:pPr algn="l">
              <a:lnSpc>
                <a:spcPts val="2520"/>
              </a:lnSpc>
              <a:spcBef>
                <a:spcPct val="0"/>
              </a:spcBef>
            </a:pPr>
            <a:endParaRPr lang="en-US" sz="1700">
              <a:solidFill>
                <a:srgbClr val="000000"/>
              </a:solidFill>
              <a:latin typeface="Aileron"/>
              <a:ea typeface="Aileron"/>
              <a:cs typeface="Aileron"/>
              <a:sym typeface="Aileron"/>
            </a:endParaRPr>
          </a:p>
        </p:txBody>
      </p:sp>
      <p:sp>
        <p:nvSpPr>
          <p:cNvPr id="12" name="TextBox 12"/>
          <p:cNvSpPr txBox="1"/>
          <p:nvPr/>
        </p:nvSpPr>
        <p:spPr>
          <a:xfrm>
            <a:off x="1497013" y="6950020"/>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improvements could be made to enhance the user or customer experience?</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What difficulties and challenges do the people face when using the service or product? Why they use the service or product -what are they trying to achieve (for example, comfort, pleasure, easing their life in some way etc.)? Could the waiting times in the service be reduced, communication improved, or the environment made more comfortable? Could some features of the product be simplified, or is there a need for better instructions?</a:t>
            </a:r>
          </a:p>
        </p:txBody>
      </p:sp>
      <p:sp>
        <p:nvSpPr>
          <p:cNvPr id="13" name="TextBox 13"/>
          <p:cNvSpPr txBox="1"/>
          <p:nvPr/>
        </p:nvSpPr>
        <p:spPr>
          <a:xfrm>
            <a:off x="1497013" y="8695000"/>
            <a:ext cx="16790987"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observation experiences,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observation reflection? What do we now know that we didn’t know before? What do we still not know and how could we fill that knowledge gap? What should we do next?</a:t>
            </a:r>
          </a:p>
        </p:txBody>
      </p:sp>
      <p:sp>
        <p:nvSpPr>
          <p:cNvPr id="14" name="TextBox 14"/>
          <p:cNvSpPr txBox="1"/>
          <p:nvPr/>
        </p:nvSpPr>
        <p:spPr>
          <a:xfrm>
            <a:off x="1497013" y="666752"/>
            <a:ext cx="16214041" cy="2667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Onsite observation is un-structured onsite observation, which helps you to understand the real-world behaviour of people.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TextBox 16"/>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7" name="TextBox 17"/>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reflect on the impacts of our project on the region (we need to understand the problem impacts)</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the potential impacts of our project (we need to strengthen common understanding and teamwork)</a:t>
            </a:r>
          </a:p>
        </p:txBody>
      </p:sp>
      <p:sp>
        <p:nvSpPr>
          <p:cNvPr id="18" name="TextBox 18"/>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19" name="TextBox 19"/>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0" name="TextBox 20"/>
          <p:cNvSpPr txBox="1"/>
          <p:nvPr/>
        </p:nvSpPr>
        <p:spPr>
          <a:xfrm>
            <a:off x="13024521" y="2498472"/>
            <a:ext cx="4552256"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phenomenon or wider change that we are trying to create with our DBE project? What kind of change process are we creating? What do we now know that can help us to go forward with the project? What do we not know yet? Should we modify or reframe our challenge somehow because of what we found out and if so, how? What should we do next? </a:t>
            </a:r>
          </a:p>
        </p:txBody>
      </p:sp>
      <p:sp>
        <p:nvSpPr>
          <p:cNvPr id="21" name="TextBox 21"/>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2" name="TextBox 22"/>
          <p:cNvSpPr txBox="1"/>
          <p:nvPr/>
        </p:nvSpPr>
        <p:spPr>
          <a:xfrm>
            <a:off x="1804222" y="2551874"/>
            <a:ext cx="4391010"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to use the impact model. Draw the impact model on a flap paper or in a virtual whiteboard or use a ready template.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Look at the DBE impact model and write the DBE challenge you are working on top of it, where everyone can see it and</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Write down as many ideas as come to your mind on about the potential impacts of the problem you are working on. Brainstorm on the objectives, expected results, inputs and outputs of project. Visualize the impact model, i.e. your project strategy.</a:t>
            </a:r>
          </a:p>
        </p:txBody>
      </p:sp>
      <p:sp>
        <p:nvSpPr>
          <p:cNvPr id="23" name="TextBox 23"/>
          <p:cNvSpPr txBox="1"/>
          <p:nvPr/>
        </p:nvSpPr>
        <p:spPr>
          <a:xfrm rot="-5400000">
            <a:off x="-2668109" y="3239299"/>
            <a:ext cx="6654724"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IMPACT ASSESSMENT</a:t>
            </a:r>
          </a:p>
        </p:txBody>
      </p:sp>
      <p:sp>
        <p:nvSpPr>
          <p:cNvPr id="24" name="TextBox 24"/>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5" name="TextBox 25"/>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6" name="TextBox 26"/>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Add only one idea per sticky note - it helps you to organize the ideas better!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More is more. In the beginning try to add as many sticky notes as possible -it helps you to find insights!</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find more ideas!</a:t>
            </a:r>
          </a:p>
        </p:txBody>
      </p:sp>
      <p:sp>
        <p:nvSpPr>
          <p:cNvPr id="27" name="TextBox 27"/>
          <p:cNvSpPr txBox="1"/>
          <p:nvPr/>
        </p:nvSpPr>
        <p:spPr>
          <a:xfrm>
            <a:off x="5311253" y="8872220"/>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If the brainstorming is based on assumptions instead of authentic data, we might recognize the wrong problems.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brainstorming is not shared and reflected in the team, it will not contribute to advancing common understanding.</a:t>
            </a:r>
          </a:p>
          <a:p>
            <a:pPr marL="388620" lvl="1" indent="-194310" algn="l">
              <a:lnSpc>
                <a:spcPts val="2340"/>
              </a:lnSpc>
              <a:buFont typeface="Arial"/>
              <a:buChar char="•"/>
            </a:pPr>
            <a:r>
              <a:rPr lang="en-US" sz="1800" b="1">
                <a:solidFill>
                  <a:srgbClr val="000000"/>
                </a:solidFill>
                <a:latin typeface="Aileron Bold"/>
                <a:ea typeface="Aileron Bold"/>
                <a:cs typeface="Aileron Bold"/>
                <a:sym typeface="Aileron Bold"/>
              </a:rPr>
              <a:t>Note: if problems are understood wrong, solutions most likely will be wrong or useless!</a:t>
            </a:r>
          </a:p>
        </p:txBody>
      </p:sp>
      <p:sp>
        <p:nvSpPr>
          <p:cNvPr id="28" name="Freeform 28"/>
          <p:cNvSpPr/>
          <p:nvPr/>
        </p:nvSpPr>
        <p:spPr>
          <a:xfrm rot="5400000">
            <a:off x="7948221" y="1600518"/>
            <a:ext cx="3323312" cy="5944998"/>
          </a:xfrm>
          <a:custGeom>
            <a:avLst/>
            <a:gdLst/>
            <a:ahLst/>
            <a:cxnLst/>
            <a:rect l="l" t="t" r="r" b="b"/>
            <a:pathLst>
              <a:path w="3323312" h="5944998">
                <a:moveTo>
                  <a:pt x="0" y="0"/>
                </a:moveTo>
                <a:lnTo>
                  <a:pt x="3323312" y="0"/>
                </a:lnTo>
                <a:lnTo>
                  <a:pt x="3323312" y="5944998"/>
                </a:lnTo>
                <a:lnTo>
                  <a:pt x="0" y="5944998"/>
                </a:lnTo>
                <a:lnTo>
                  <a:pt x="0" y="0"/>
                </a:lnTo>
                <a:close/>
              </a:path>
            </a:pathLst>
          </a:custGeom>
          <a:blipFill>
            <a:blip r:embed="rId6"/>
            <a:stretch>
              <a:fillRect l="-11205" r="-50017"/>
            </a:stretch>
          </a:blipFill>
        </p:spPr>
        <p:txBody>
          <a:bodyPr/>
          <a:lstStyle/>
          <a:p>
            <a:endParaRPr lang="fi-FI"/>
          </a:p>
        </p:txBody>
      </p:sp>
      <p:grpSp>
        <p:nvGrpSpPr>
          <p:cNvPr id="29" name="Group 29"/>
          <p:cNvGrpSpPr/>
          <p:nvPr/>
        </p:nvGrpSpPr>
        <p:grpSpPr>
          <a:xfrm>
            <a:off x="8241516" y="3192029"/>
            <a:ext cx="3929679" cy="603400"/>
            <a:chOff x="0" y="0"/>
            <a:chExt cx="3279973" cy="503638"/>
          </a:xfrm>
        </p:grpSpPr>
        <p:sp>
          <p:nvSpPr>
            <p:cNvPr id="30" name="Freeform 30"/>
            <p:cNvSpPr/>
            <p:nvPr/>
          </p:nvSpPr>
          <p:spPr>
            <a:xfrm>
              <a:off x="0" y="0"/>
              <a:ext cx="3279973" cy="503638"/>
            </a:xfrm>
            <a:custGeom>
              <a:avLst/>
              <a:gdLst/>
              <a:ahLst/>
              <a:cxnLst/>
              <a:rect l="l" t="t" r="r" b="b"/>
              <a:pathLst>
                <a:path w="3279973" h="503638">
                  <a:moveTo>
                    <a:pt x="0" y="0"/>
                  </a:moveTo>
                  <a:lnTo>
                    <a:pt x="3279973" y="0"/>
                  </a:lnTo>
                  <a:lnTo>
                    <a:pt x="3279973" y="503638"/>
                  </a:lnTo>
                  <a:lnTo>
                    <a:pt x="0" y="503638"/>
                  </a:lnTo>
                  <a:close/>
                </a:path>
              </a:pathLst>
            </a:custGeom>
            <a:solidFill>
              <a:srgbClr val="E4E5E0"/>
            </a:solidFill>
            <a:ln cap="sq">
              <a:noFill/>
              <a:prstDash val="solid"/>
              <a:miter/>
            </a:ln>
          </p:spPr>
          <p:txBody>
            <a:bodyPr/>
            <a:lstStyle/>
            <a:p>
              <a:endParaRPr lang="fi-FI"/>
            </a:p>
          </p:txBody>
        </p:sp>
        <p:sp>
          <p:nvSpPr>
            <p:cNvPr id="31" name="TextBox 31"/>
            <p:cNvSpPr txBox="1"/>
            <p:nvPr/>
          </p:nvSpPr>
          <p:spPr>
            <a:xfrm>
              <a:off x="0" y="-76200"/>
              <a:ext cx="3279973" cy="579838"/>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8241516" y="3955250"/>
            <a:ext cx="1913083" cy="603400"/>
            <a:chOff x="0" y="0"/>
            <a:chExt cx="1596787" cy="503638"/>
          </a:xfrm>
        </p:grpSpPr>
        <p:sp>
          <p:nvSpPr>
            <p:cNvPr id="33" name="Freeform 33"/>
            <p:cNvSpPr/>
            <p:nvPr/>
          </p:nvSpPr>
          <p:spPr>
            <a:xfrm>
              <a:off x="0" y="0"/>
              <a:ext cx="1596787" cy="503638"/>
            </a:xfrm>
            <a:custGeom>
              <a:avLst/>
              <a:gdLst/>
              <a:ahLst/>
              <a:cxnLst/>
              <a:rect l="l" t="t" r="r" b="b"/>
              <a:pathLst>
                <a:path w="1596787" h="503638">
                  <a:moveTo>
                    <a:pt x="0" y="0"/>
                  </a:moveTo>
                  <a:lnTo>
                    <a:pt x="1596787" y="0"/>
                  </a:lnTo>
                  <a:lnTo>
                    <a:pt x="1596787" y="503638"/>
                  </a:lnTo>
                  <a:lnTo>
                    <a:pt x="0" y="503638"/>
                  </a:lnTo>
                  <a:close/>
                </a:path>
              </a:pathLst>
            </a:custGeom>
            <a:solidFill>
              <a:srgbClr val="E4E5E0"/>
            </a:solidFill>
            <a:ln cap="sq">
              <a:noFill/>
              <a:prstDash val="solid"/>
              <a:miter/>
            </a:ln>
          </p:spPr>
          <p:txBody>
            <a:bodyPr/>
            <a:lstStyle/>
            <a:p>
              <a:endParaRPr lang="fi-FI"/>
            </a:p>
          </p:txBody>
        </p:sp>
        <p:sp>
          <p:nvSpPr>
            <p:cNvPr id="34" name="TextBox 34"/>
            <p:cNvSpPr txBox="1"/>
            <p:nvPr/>
          </p:nvSpPr>
          <p:spPr>
            <a:xfrm>
              <a:off x="0" y="-76200"/>
              <a:ext cx="1596787" cy="579838"/>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0258112" y="3955250"/>
            <a:ext cx="1913083" cy="603400"/>
            <a:chOff x="0" y="0"/>
            <a:chExt cx="1596787" cy="503638"/>
          </a:xfrm>
        </p:grpSpPr>
        <p:sp>
          <p:nvSpPr>
            <p:cNvPr id="36" name="Freeform 36"/>
            <p:cNvSpPr/>
            <p:nvPr/>
          </p:nvSpPr>
          <p:spPr>
            <a:xfrm>
              <a:off x="0" y="0"/>
              <a:ext cx="1596787" cy="503638"/>
            </a:xfrm>
            <a:custGeom>
              <a:avLst/>
              <a:gdLst/>
              <a:ahLst/>
              <a:cxnLst/>
              <a:rect l="l" t="t" r="r" b="b"/>
              <a:pathLst>
                <a:path w="1596787" h="503638">
                  <a:moveTo>
                    <a:pt x="0" y="0"/>
                  </a:moveTo>
                  <a:lnTo>
                    <a:pt x="1596787" y="0"/>
                  </a:lnTo>
                  <a:lnTo>
                    <a:pt x="1596787" y="503638"/>
                  </a:lnTo>
                  <a:lnTo>
                    <a:pt x="0" y="503638"/>
                  </a:lnTo>
                  <a:close/>
                </a:path>
              </a:pathLst>
            </a:custGeom>
            <a:solidFill>
              <a:srgbClr val="E4E5E0"/>
            </a:solidFill>
            <a:ln cap="sq">
              <a:noFill/>
              <a:prstDash val="solid"/>
              <a:miter/>
            </a:ln>
          </p:spPr>
          <p:txBody>
            <a:bodyPr/>
            <a:lstStyle/>
            <a:p>
              <a:endParaRPr lang="fi-FI"/>
            </a:p>
          </p:txBody>
        </p:sp>
        <p:sp>
          <p:nvSpPr>
            <p:cNvPr id="37" name="TextBox 37"/>
            <p:cNvSpPr txBox="1"/>
            <p:nvPr/>
          </p:nvSpPr>
          <p:spPr>
            <a:xfrm>
              <a:off x="0" y="-76200"/>
              <a:ext cx="1596787" cy="579838"/>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8241516" y="4685464"/>
            <a:ext cx="544723" cy="603400"/>
            <a:chOff x="0" y="0"/>
            <a:chExt cx="454662" cy="503638"/>
          </a:xfrm>
        </p:grpSpPr>
        <p:sp>
          <p:nvSpPr>
            <p:cNvPr id="39" name="Freeform 39"/>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0" name="TextBox 40"/>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8925697" y="4685464"/>
            <a:ext cx="544723" cy="603400"/>
            <a:chOff x="0" y="0"/>
            <a:chExt cx="454662" cy="503638"/>
          </a:xfrm>
        </p:grpSpPr>
        <p:sp>
          <p:nvSpPr>
            <p:cNvPr id="42" name="Freeform 42"/>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3" name="TextBox 43"/>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9609877" y="4685464"/>
            <a:ext cx="544723" cy="603400"/>
            <a:chOff x="0" y="0"/>
            <a:chExt cx="454662" cy="503638"/>
          </a:xfrm>
        </p:grpSpPr>
        <p:sp>
          <p:nvSpPr>
            <p:cNvPr id="45" name="Freeform 45"/>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6" name="TextBox 46"/>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10258112" y="4685464"/>
            <a:ext cx="544723" cy="603400"/>
            <a:chOff x="0" y="0"/>
            <a:chExt cx="454662" cy="503638"/>
          </a:xfrm>
        </p:grpSpPr>
        <p:sp>
          <p:nvSpPr>
            <p:cNvPr id="48" name="Freeform 48"/>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49" name="TextBox 49"/>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0942292" y="4685464"/>
            <a:ext cx="544723" cy="603400"/>
            <a:chOff x="0" y="0"/>
            <a:chExt cx="454662" cy="503638"/>
          </a:xfrm>
        </p:grpSpPr>
        <p:sp>
          <p:nvSpPr>
            <p:cNvPr id="51" name="Freeform 51"/>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52" name="TextBox 52"/>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1626472" y="4685464"/>
            <a:ext cx="544723" cy="603400"/>
            <a:chOff x="0" y="0"/>
            <a:chExt cx="454662" cy="503638"/>
          </a:xfrm>
        </p:grpSpPr>
        <p:sp>
          <p:nvSpPr>
            <p:cNvPr id="54" name="Freeform 54"/>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55" name="TextBox 55"/>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sp>
        <p:nvSpPr>
          <p:cNvPr id="56" name="TextBox 56"/>
          <p:cNvSpPr txBox="1"/>
          <p:nvPr/>
        </p:nvSpPr>
        <p:spPr>
          <a:xfrm>
            <a:off x="7155551" y="3210606"/>
            <a:ext cx="566178" cy="420778"/>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What regional sustainability impact our DBE project might have?</a:t>
            </a:r>
          </a:p>
        </p:txBody>
      </p:sp>
      <p:sp>
        <p:nvSpPr>
          <p:cNvPr id="57" name="TextBox 57"/>
          <p:cNvSpPr txBox="1"/>
          <p:nvPr/>
        </p:nvSpPr>
        <p:spPr>
          <a:xfrm>
            <a:off x="7155551" y="3948035"/>
            <a:ext cx="566178" cy="420778"/>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Which results we should achieve in order to have the sustainability impact?</a:t>
            </a:r>
          </a:p>
        </p:txBody>
      </p:sp>
      <p:sp>
        <p:nvSpPr>
          <p:cNvPr id="58" name="TextBox 58"/>
          <p:cNvSpPr txBox="1"/>
          <p:nvPr/>
        </p:nvSpPr>
        <p:spPr>
          <a:xfrm>
            <a:off x="7155551" y="4685464"/>
            <a:ext cx="566178" cy="420778"/>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Which inputs we can have that help us to achieve the results?</a:t>
            </a:r>
          </a:p>
        </p:txBody>
      </p:sp>
      <p:sp>
        <p:nvSpPr>
          <p:cNvPr id="59" name="TextBox 59"/>
          <p:cNvSpPr txBox="1"/>
          <p:nvPr/>
        </p:nvSpPr>
        <p:spPr>
          <a:xfrm>
            <a:off x="7822857" y="3208823"/>
            <a:ext cx="566178" cy="84156"/>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IMPACT</a:t>
            </a:r>
          </a:p>
        </p:txBody>
      </p:sp>
      <p:sp>
        <p:nvSpPr>
          <p:cNvPr id="60" name="TextBox 60"/>
          <p:cNvSpPr txBox="1"/>
          <p:nvPr/>
        </p:nvSpPr>
        <p:spPr>
          <a:xfrm>
            <a:off x="7810835" y="3955250"/>
            <a:ext cx="566178" cy="168311"/>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EXPECTED RESULTS</a:t>
            </a:r>
          </a:p>
        </p:txBody>
      </p:sp>
      <p:sp>
        <p:nvSpPr>
          <p:cNvPr id="61" name="TextBox 61"/>
          <p:cNvSpPr txBox="1"/>
          <p:nvPr/>
        </p:nvSpPr>
        <p:spPr>
          <a:xfrm>
            <a:off x="7810835" y="4684883"/>
            <a:ext cx="566178" cy="84156"/>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INPUTS</a:t>
            </a:r>
          </a:p>
        </p:txBody>
      </p:sp>
      <p:grpSp>
        <p:nvGrpSpPr>
          <p:cNvPr id="62" name="Group 62"/>
          <p:cNvGrpSpPr/>
          <p:nvPr/>
        </p:nvGrpSpPr>
        <p:grpSpPr>
          <a:xfrm>
            <a:off x="8241516" y="5350604"/>
            <a:ext cx="544723" cy="603400"/>
            <a:chOff x="0" y="0"/>
            <a:chExt cx="454662" cy="503638"/>
          </a:xfrm>
        </p:grpSpPr>
        <p:sp>
          <p:nvSpPr>
            <p:cNvPr id="63" name="Freeform 63"/>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64" name="TextBox 64"/>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8925697" y="5350604"/>
            <a:ext cx="544723" cy="603400"/>
            <a:chOff x="0" y="0"/>
            <a:chExt cx="454662" cy="503638"/>
          </a:xfrm>
        </p:grpSpPr>
        <p:sp>
          <p:nvSpPr>
            <p:cNvPr id="66" name="Freeform 66"/>
            <p:cNvSpPr/>
            <p:nvPr/>
          </p:nvSpPr>
          <p:spPr>
            <a:xfrm>
              <a:off x="0" y="0"/>
              <a:ext cx="454662" cy="503638"/>
            </a:xfrm>
            <a:custGeom>
              <a:avLst/>
              <a:gdLst/>
              <a:ahLst/>
              <a:cxnLst/>
              <a:rect l="l" t="t" r="r" b="b"/>
              <a:pathLst>
                <a:path w="454662" h="503638">
                  <a:moveTo>
                    <a:pt x="0" y="0"/>
                  </a:moveTo>
                  <a:lnTo>
                    <a:pt x="454662" y="0"/>
                  </a:lnTo>
                  <a:lnTo>
                    <a:pt x="454662" y="503638"/>
                  </a:lnTo>
                  <a:lnTo>
                    <a:pt x="0" y="503638"/>
                  </a:lnTo>
                  <a:close/>
                </a:path>
              </a:pathLst>
            </a:custGeom>
            <a:solidFill>
              <a:srgbClr val="E4E5E0"/>
            </a:solidFill>
            <a:ln cap="sq">
              <a:noFill/>
              <a:prstDash val="solid"/>
              <a:miter/>
            </a:ln>
          </p:spPr>
          <p:txBody>
            <a:bodyPr/>
            <a:lstStyle/>
            <a:p>
              <a:endParaRPr lang="fi-FI"/>
            </a:p>
          </p:txBody>
        </p:sp>
        <p:sp>
          <p:nvSpPr>
            <p:cNvPr id="67" name="TextBox 67"/>
            <p:cNvSpPr txBox="1"/>
            <p:nvPr/>
          </p:nvSpPr>
          <p:spPr>
            <a:xfrm>
              <a:off x="0" y="-76200"/>
              <a:ext cx="454662" cy="579838"/>
            </a:xfrm>
            <a:prstGeom prst="rect">
              <a:avLst/>
            </a:prstGeom>
          </p:spPr>
          <p:txBody>
            <a:bodyPr lIns="50800" tIns="50800" rIns="50800" bIns="50800" rtlCol="0" anchor="ctr"/>
            <a:lstStyle/>
            <a:p>
              <a:pPr algn="ctr">
                <a:lnSpc>
                  <a:spcPts val="2659"/>
                </a:lnSpc>
              </a:pPr>
              <a:endParaRPr/>
            </a:p>
          </p:txBody>
        </p:sp>
      </p:grpSp>
      <p:sp>
        <p:nvSpPr>
          <p:cNvPr id="68" name="TextBox 68"/>
          <p:cNvSpPr txBox="1"/>
          <p:nvPr/>
        </p:nvSpPr>
        <p:spPr>
          <a:xfrm>
            <a:off x="7155551" y="5350604"/>
            <a:ext cx="566178" cy="589090"/>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Which outputs  we are expecting from our DBE project that contribute to the results and impact?</a:t>
            </a:r>
          </a:p>
        </p:txBody>
      </p:sp>
      <p:sp>
        <p:nvSpPr>
          <p:cNvPr id="69" name="TextBox 69"/>
          <p:cNvSpPr txBox="1"/>
          <p:nvPr/>
        </p:nvSpPr>
        <p:spPr>
          <a:xfrm>
            <a:off x="7810835" y="5350604"/>
            <a:ext cx="566178" cy="84156"/>
          </a:xfrm>
          <a:prstGeom prst="rect">
            <a:avLst/>
          </a:prstGeom>
        </p:spPr>
        <p:txBody>
          <a:bodyPr lIns="0" tIns="0" rIns="0" bIns="0" rtlCol="0" anchor="t">
            <a:spAutoFit/>
          </a:bodyPr>
          <a:lstStyle/>
          <a:p>
            <a:pPr algn="l">
              <a:lnSpc>
                <a:spcPts val="681"/>
              </a:lnSpc>
            </a:pPr>
            <a:r>
              <a:rPr lang="en-US" sz="567">
                <a:solidFill>
                  <a:srgbClr val="000000"/>
                </a:solidFill>
                <a:latin typeface="Aileron"/>
                <a:ea typeface="Aileron"/>
                <a:cs typeface="Aileron"/>
                <a:sym typeface="Aileron"/>
              </a:rPr>
              <a:t>OUTPUTS</a:t>
            </a:r>
          </a:p>
        </p:txBody>
      </p:sp>
      <p:sp>
        <p:nvSpPr>
          <p:cNvPr id="70" name="Freeform 70"/>
          <p:cNvSpPr/>
          <p:nvPr/>
        </p:nvSpPr>
        <p:spPr>
          <a:xfrm rot="891332">
            <a:off x="10303864" y="473650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1" name="Freeform 71"/>
          <p:cNvSpPr/>
          <p:nvPr/>
        </p:nvSpPr>
        <p:spPr>
          <a:xfrm rot="891332">
            <a:off x="11070219" y="38374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2" name="TextBox 72"/>
          <p:cNvSpPr txBox="1"/>
          <p:nvPr/>
        </p:nvSpPr>
        <p:spPr>
          <a:xfrm>
            <a:off x="11168612" y="388123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73" name="Freeform 73"/>
          <p:cNvSpPr/>
          <p:nvPr/>
        </p:nvSpPr>
        <p:spPr>
          <a:xfrm rot="891332">
            <a:off x="10264761" y="541157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4" name="Freeform 74"/>
          <p:cNvSpPr/>
          <p:nvPr/>
        </p:nvSpPr>
        <p:spPr>
          <a:xfrm rot="891332">
            <a:off x="8289500" y="541816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5" name="Freeform 75"/>
          <p:cNvSpPr/>
          <p:nvPr/>
        </p:nvSpPr>
        <p:spPr>
          <a:xfrm rot="891332">
            <a:off x="8981199" y="473650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6" name="Freeform 76"/>
          <p:cNvSpPr/>
          <p:nvPr/>
        </p:nvSpPr>
        <p:spPr>
          <a:xfrm rot="891332">
            <a:off x="8984102" y="540463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7" name="Freeform 77"/>
          <p:cNvSpPr/>
          <p:nvPr/>
        </p:nvSpPr>
        <p:spPr>
          <a:xfrm rot="891332">
            <a:off x="8289500" y="471745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8" name="Freeform 78"/>
          <p:cNvSpPr/>
          <p:nvPr/>
        </p:nvSpPr>
        <p:spPr>
          <a:xfrm rot="891332">
            <a:off x="8853294" y="3958257"/>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79" name="TextBox 79"/>
          <p:cNvSpPr txBox="1"/>
          <p:nvPr/>
        </p:nvSpPr>
        <p:spPr>
          <a:xfrm>
            <a:off x="8387893" y="477243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0" name="Freeform 80"/>
          <p:cNvSpPr/>
          <p:nvPr/>
        </p:nvSpPr>
        <p:spPr>
          <a:xfrm rot="891332">
            <a:off x="9903639" y="325727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81" name="Freeform 81"/>
          <p:cNvSpPr/>
          <p:nvPr/>
        </p:nvSpPr>
        <p:spPr>
          <a:xfrm rot="891332">
            <a:off x="10767232" y="325067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82" name="Freeform 82"/>
          <p:cNvSpPr/>
          <p:nvPr/>
        </p:nvSpPr>
        <p:spPr>
          <a:xfrm rot="891332">
            <a:off x="10956460" y="542861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83" name="TextBox 83"/>
          <p:cNvSpPr txBox="1"/>
          <p:nvPr/>
        </p:nvSpPr>
        <p:spPr>
          <a:xfrm>
            <a:off x="11054853" y="548461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84" name="Freeform 84"/>
          <p:cNvSpPr/>
          <p:nvPr/>
        </p:nvSpPr>
        <p:spPr>
          <a:xfrm rot="891332">
            <a:off x="10939446" y="4709148"/>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85" name="TextBox 85"/>
          <p:cNvSpPr txBox="1"/>
          <p:nvPr/>
        </p:nvSpPr>
        <p:spPr>
          <a:xfrm>
            <a:off x="10402257" y="479148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6" name="TextBox 86"/>
          <p:cNvSpPr txBox="1"/>
          <p:nvPr/>
        </p:nvSpPr>
        <p:spPr>
          <a:xfrm>
            <a:off x="8387893" y="547315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87" name="TextBox 87"/>
          <p:cNvSpPr txBox="1"/>
          <p:nvPr/>
        </p:nvSpPr>
        <p:spPr>
          <a:xfrm>
            <a:off x="10363154" y="546757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88" name="TextBox 88"/>
          <p:cNvSpPr txBox="1"/>
          <p:nvPr/>
        </p:nvSpPr>
        <p:spPr>
          <a:xfrm>
            <a:off x="9082495" y="544846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89" name="TextBox 89"/>
          <p:cNvSpPr txBox="1"/>
          <p:nvPr/>
        </p:nvSpPr>
        <p:spPr>
          <a:xfrm>
            <a:off x="9079592" y="479250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90" name="TextBox 90"/>
          <p:cNvSpPr txBox="1"/>
          <p:nvPr/>
        </p:nvSpPr>
        <p:spPr>
          <a:xfrm>
            <a:off x="8951687" y="400208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91" name="TextBox 91"/>
          <p:cNvSpPr txBox="1"/>
          <p:nvPr/>
        </p:nvSpPr>
        <p:spPr>
          <a:xfrm>
            <a:off x="10002032" y="331225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92" name="TextBox 92"/>
          <p:cNvSpPr txBox="1"/>
          <p:nvPr/>
        </p:nvSpPr>
        <p:spPr>
          <a:xfrm>
            <a:off x="10865625" y="33066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93" name="TextBox 93"/>
          <p:cNvSpPr txBox="1"/>
          <p:nvPr/>
        </p:nvSpPr>
        <p:spPr>
          <a:xfrm>
            <a:off x="11037839" y="475297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063577" y="4759493"/>
            <a:ext cx="9398334"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PROJECT IMPACT</a:t>
            </a:r>
          </a:p>
        </p:txBody>
      </p:sp>
      <p:sp>
        <p:nvSpPr>
          <p:cNvPr id="9" name="TextBox 9"/>
          <p:cNvSpPr txBox="1"/>
          <p:nvPr/>
        </p:nvSpPr>
        <p:spPr>
          <a:xfrm>
            <a:off x="1497013" y="1876810"/>
            <a:ext cx="16521597" cy="1637665"/>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How might the solution we are working on impact the local community and environment ?</a:t>
            </a:r>
          </a:p>
          <a:p>
            <a:pPr algn="l">
              <a:lnSpc>
                <a:spcPts val="2799"/>
              </a:lnSpc>
            </a:pPr>
            <a:r>
              <a:rPr lang="en-US" sz="1999" b="1">
                <a:solidFill>
                  <a:srgbClr val="000000"/>
                </a:solidFill>
                <a:latin typeface="Aileron Bold"/>
                <a:ea typeface="Aileron Bold"/>
                <a:cs typeface="Aileron Bold"/>
                <a:sym typeface="Aileron Bold"/>
              </a:rPr>
              <a:t> </a:t>
            </a:r>
          </a:p>
          <a:p>
            <a:pPr algn="l">
              <a:lnSpc>
                <a:spcPts val="2520"/>
              </a:lnSpc>
            </a:pPr>
            <a:r>
              <a:rPr lang="en-US" sz="1800">
                <a:solidFill>
                  <a:srgbClr val="000000"/>
                </a:solidFill>
                <a:latin typeface="Aileron"/>
                <a:ea typeface="Aileron"/>
                <a:cs typeface="Aileron"/>
                <a:sym typeface="Aileron"/>
              </a:rPr>
              <a:t>How might the innovation affect the wellbeing, job situation, health, infrastructure or quality of life in the region or enhance regional development? How might the innovation impact the natural environment? What kind of footprints and handprints might the innovation have in the society and the environment in long-term?</a:t>
            </a:r>
          </a:p>
          <a:p>
            <a:pPr algn="l">
              <a:lnSpc>
                <a:spcPts val="2520"/>
              </a:lnSpc>
              <a:spcBef>
                <a:spcPct val="0"/>
              </a:spcBef>
            </a:pPr>
            <a:endParaRPr lang="en-US" sz="1800">
              <a:solidFill>
                <a:srgbClr val="000000"/>
              </a:solidFill>
              <a:latin typeface="Aileron"/>
              <a:ea typeface="Aileron"/>
              <a:cs typeface="Aileron"/>
              <a:sym typeface="Aileron"/>
            </a:endParaRPr>
          </a:p>
        </p:txBody>
      </p:sp>
      <p:sp>
        <p:nvSpPr>
          <p:cNvPr id="10" name="TextBox 10"/>
          <p:cNvSpPr txBox="1"/>
          <p:nvPr/>
        </p:nvSpPr>
        <p:spPr>
          <a:xfrm>
            <a:off x="1497013" y="3580789"/>
            <a:ext cx="16214041" cy="1323340"/>
          </a:xfrm>
          <a:prstGeom prst="rect">
            <a:avLst/>
          </a:prstGeom>
        </p:spPr>
        <p:txBody>
          <a:bodyPr lIns="0" tIns="0" rIns="0" bIns="0" rtlCol="0" anchor="t">
            <a:spAutoFit/>
          </a:bodyPr>
          <a:lstStyle/>
          <a:p>
            <a:pPr algn="l">
              <a:lnSpc>
                <a:spcPts val="2799"/>
              </a:lnSpc>
            </a:pPr>
            <a:r>
              <a:rPr lang="en-US" sz="1999" b="1">
                <a:solidFill>
                  <a:srgbClr val="000000"/>
                </a:solidFill>
                <a:latin typeface="Aileron Bold"/>
                <a:ea typeface="Aileron Bold"/>
                <a:cs typeface="Aileron Bold"/>
                <a:sym typeface="Aileron Bold"/>
              </a:rPr>
              <a:t>How does the solution align with regional policies and goals?</a:t>
            </a:r>
          </a:p>
          <a:p>
            <a:pPr algn="l">
              <a:lnSpc>
                <a:spcPts val="2799"/>
              </a:lnSpc>
            </a:pPr>
            <a:endParaRPr lang="en-US" sz="1999" b="1">
              <a:solidFill>
                <a:srgbClr val="000000"/>
              </a:solidFill>
              <a:latin typeface="Aileron Bold"/>
              <a:ea typeface="Aileron Bold"/>
              <a:cs typeface="Aileron Bold"/>
              <a:sym typeface="Aileron Bold"/>
            </a:endParaRPr>
          </a:p>
          <a:p>
            <a:pPr algn="l">
              <a:lnSpc>
                <a:spcPts val="2520"/>
              </a:lnSpc>
              <a:spcBef>
                <a:spcPct val="0"/>
              </a:spcBef>
            </a:pPr>
            <a:r>
              <a:rPr lang="en-US" sz="1800" b="1">
                <a:solidFill>
                  <a:srgbClr val="000000"/>
                </a:solidFill>
                <a:latin typeface="Aileron Bold"/>
                <a:ea typeface="Aileron Bold"/>
                <a:cs typeface="Aileron Bold"/>
                <a:sym typeface="Aileron Bold"/>
              </a:rPr>
              <a:t> </a:t>
            </a:r>
            <a:r>
              <a:rPr lang="en-US" sz="1800">
                <a:solidFill>
                  <a:srgbClr val="000000"/>
                </a:solidFill>
                <a:latin typeface="Aileron"/>
                <a:ea typeface="Aileron"/>
                <a:cs typeface="Aileron"/>
                <a:sym typeface="Aileron"/>
              </a:rPr>
              <a:t>Does the solution align with regional policies and regional development plans on promoting sustainability? How does our DBE project relate to UN’s Sustainable Development Goals?</a:t>
            </a:r>
          </a:p>
        </p:txBody>
      </p:sp>
      <p:sp>
        <p:nvSpPr>
          <p:cNvPr id="11" name="TextBox 11"/>
          <p:cNvSpPr txBox="1"/>
          <p:nvPr/>
        </p:nvSpPr>
        <p:spPr>
          <a:xfrm>
            <a:off x="1497013" y="5361090"/>
            <a:ext cx="1652159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short term sustainability results might we contribute to with our solution?</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What small results can our project achieve that advance the bigger possible sustainability impact? How can we keep track of these along the way, as we advance with out DBE project?</a:t>
            </a:r>
          </a:p>
        </p:txBody>
      </p:sp>
      <p:sp>
        <p:nvSpPr>
          <p:cNvPr id="12" name="TextBox 12"/>
          <p:cNvSpPr txBox="1"/>
          <p:nvPr/>
        </p:nvSpPr>
        <p:spPr>
          <a:xfrm>
            <a:off x="1497013" y="8534185"/>
            <a:ext cx="16521597"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impact analysis,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impact reflection? What do we now know that we didn’t know before? What do we still not know and how could we fill that knowledge gap? What should we do next?</a:t>
            </a:r>
          </a:p>
        </p:txBody>
      </p:sp>
      <p:sp>
        <p:nvSpPr>
          <p:cNvPr id="13" name="TextBox 13"/>
          <p:cNvSpPr txBox="1"/>
          <p:nvPr/>
        </p:nvSpPr>
        <p:spPr>
          <a:xfrm>
            <a:off x="1497013" y="66675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Project Impact Assessment is a tool used to evaluate how an innovation impacts a specific region, considering social, economic, and environmental factors. It helps in understanding how a new solution or system affects sustainability and can identify areas where improvement is needed. </a:t>
            </a:r>
          </a:p>
        </p:txBody>
      </p:sp>
      <p:sp>
        <p:nvSpPr>
          <p:cNvPr id="14" name="TextBox 14"/>
          <p:cNvSpPr txBox="1"/>
          <p:nvPr/>
        </p:nvSpPr>
        <p:spPr>
          <a:xfrm>
            <a:off x="1497013" y="7104800"/>
            <a:ext cx="16521597" cy="128651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inputs and outputs do we expect from our project?</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What inputs do we need for our project to advance (for example, what kind of knowledge, information, materials, networks etc.)? What outputs are we expecting (for example, a concrete product, model, service etc.)?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WORKSHEET: IMPACT ASSESMENT </a:t>
            </a:r>
          </a:p>
        </p:txBody>
      </p:sp>
      <p:grpSp>
        <p:nvGrpSpPr>
          <p:cNvPr id="6" name="Group 6"/>
          <p:cNvGrpSpPr/>
          <p:nvPr/>
        </p:nvGrpSpPr>
        <p:grpSpPr>
          <a:xfrm>
            <a:off x="5288402" y="500029"/>
            <a:ext cx="12453647" cy="1742392"/>
            <a:chOff x="0" y="0"/>
            <a:chExt cx="3279973" cy="458902"/>
          </a:xfrm>
        </p:grpSpPr>
        <p:sp>
          <p:nvSpPr>
            <p:cNvPr id="7" name="Freeform 7"/>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8" name="TextBox 8"/>
            <p:cNvSpPr txBox="1"/>
            <p:nvPr/>
          </p:nvSpPr>
          <p:spPr>
            <a:xfrm>
              <a:off x="0" y="-76200"/>
              <a:ext cx="3279973" cy="53510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651140" y="1361700"/>
            <a:ext cx="3333501" cy="72390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What regional sustainability impact our DBE project might have? What do we wish it would impact?</a:t>
            </a:r>
          </a:p>
        </p:txBody>
      </p:sp>
      <p:sp>
        <p:nvSpPr>
          <p:cNvPr id="10" name="TextBox 10"/>
          <p:cNvSpPr txBox="1"/>
          <p:nvPr/>
        </p:nvSpPr>
        <p:spPr>
          <a:xfrm>
            <a:off x="1651140" y="3247838"/>
            <a:ext cx="3333972" cy="72390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Which results we should achieve in order to have the sustainability impact?</a:t>
            </a:r>
          </a:p>
        </p:txBody>
      </p:sp>
      <p:sp>
        <p:nvSpPr>
          <p:cNvPr id="11" name="TextBox 11"/>
          <p:cNvSpPr txBox="1"/>
          <p:nvPr/>
        </p:nvSpPr>
        <p:spPr>
          <a:xfrm>
            <a:off x="1651140" y="8539879"/>
            <a:ext cx="2701950" cy="962025"/>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Which inputs we need  that help us to achieve the expected outputs, results and impact?</a:t>
            </a:r>
          </a:p>
        </p:txBody>
      </p:sp>
      <p:sp>
        <p:nvSpPr>
          <p:cNvPr id="12" name="TextBox 12"/>
          <p:cNvSpPr txBox="1"/>
          <p:nvPr/>
        </p:nvSpPr>
        <p:spPr>
          <a:xfrm>
            <a:off x="1651140" y="571125"/>
            <a:ext cx="3333501" cy="5334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EXPECTED SUSTAINABILITY IMPACT</a:t>
            </a:r>
          </a:p>
        </p:txBody>
      </p:sp>
      <p:sp>
        <p:nvSpPr>
          <p:cNvPr id="13" name="TextBox 13"/>
          <p:cNvSpPr txBox="1"/>
          <p:nvPr/>
        </p:nvSpPr>
        <p:spPr>
          <a:xfrm>
            <a:off x="1651140" y="2485417"/>
            <a:ext cx="1794290" cy="5334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EXPECTED RESULTS</a:t>
            </a:r>
          </a:p>
        </p:txBody>
      </p:sp>
      <p:sp>
        <p:nvSpPr>
          <p:cNvPr id="14" name="TextBox 14"/>
          <p:cNvSpPr txBox="1"/>
          <p:nvPr/>
        </p:nvSpPr>
        <p:spPr>
          <a:xfrm>
            <a:off x="1651140" y="8044579"/>
            <a:ext cx="1794290" cy="2667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INPUTS</a:t>
            </a:r>
          </a:p>
        </p:txBody>
      </p:sp>
      <p:sp>
        <p:nvSpPr>
          <p:cNvPr id="15" name="TextBox 15"/>
          <p:cNvSpPr txBox="1"/>
          <p:nvPr/>
        </p:nvSpPr>
        <p:spPr>
          <a:xfrm>
            <a:off x="1651140" y="4867088"/>
            <a:ext cx="3333501" cy="72390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Which outputs  we are expecting from our DBE project that contribute to the results and impact?</a:t>
            </a:r>
          </a:p>
        </p:txBody>
      </p:sp>
      <p:sp>
        <p:nvSpPr>
          <p:cNvPr id="16" name="TextBox 16"/>
          <p:cNvSpPr txBox="1"/>
          <p:nvPr/>
        </p:nvSpPr>
        <p:spPr>
          <a:xfrm>
            <a:off x="1651140" y="4371788"/>
            <a:ext cx="2142942" cy="2667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OUTPUTS</a:t>
            </a:r>
          </a:p>
        </p:txBody>
      </p:sp>
      <p:grpSp>
        <p:nvGrpSpPr>
          <p:cNvPr id="17" name="Group 17"/>
          <p:cNvGrpSpPr/>
          <p:nvPr/>
        </p:nvGrpSpPr>
        <p:grpSpPr>
          <a:xfrm>
            <a:off x="5288402" y="2386167"/>
            <a:ext cx="12453647" cy="1742392"/>
            <a:chOff x="0" y="0"/>
            <a:chExt cx="3279973" cy="458902"/>
          </a:xfrm>
        </p:grpSpPr>
        <p:sp>
          <p:nvSpPr>
            <p:cNvPr id="18" name="Freeform 18"/>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19" name="TextBox 19"/>
            <p:cNvSpPr txBox="1"/>
            <p:nvPr/>
          </p:nvSpPr>
          <p:spPr>
            <a:xfrm>
              <a:off x="0" y="-76200"/>
              <a:ext cx="3279973" cy="53510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288402" y="4272304"/>
            <a:ext cx="12453647" cy="1742392"/>
            <a:chOff x="0" y="0"/>
            <a:chExt cx="3279973" cy="458902"/>
          </a:xfrm>
        </p:grpSpPr>
        <p:sp>
          <p:nvSpPr>
            <p:cNvPr id="21" name="Freeform 21"/>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22" name="TextBox 22"/>
            <p:cNvSpPr txBox="1"/>
            <p:nvPr/>
          </p:nvSpPr>
          <p:spPr>
            <a:xfrm>
              <a:off x="0" y="-76200"/>
              <a:ext cx="3279973" cy="535102"/>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5288402" y="6158441"/>
            <a:ext cx="12453647" cy="1742392"/>
            <a:chOff x="0" y="0"/>
            <a:chExt cx="3279973" cy="458902"/>
          </a:xfrm>
        </p:grpSpPr>
        <p:sp>
          <p:nvSpPr>
            <p:cNvPr id="24" name="Freeform 24"/>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25" name="TextBox 25"/>
            <p:cNvSpPr txBox="1"/>
            <p:nvPr/>
          </p:nvSpPr>
          <p:spPr>
            <a:xfrm>
              <a:off x="0" y="-76200"/>
              <a:ext cx="3279973" cy="535102"/>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5288402" y="8044579"/>
            <a:ext cx="12453647" cy="1742392"/>
            <a:chOff x="0" y="0"/>
            <a:chExt cx="3279973" cy="458902"/>
          </a:xfrm>
        </p:grpSpPr>
        <p:sp>
          <p:nvSpPr>
            <p:cNvPr id="27" name="Freeform 27"/>
            <p:cNvSpPr/>
            <p:nvPr/>
          </p:nvSpPr>
          <p:spPr>
            <a:xfrm>
              <a:off x="0" y="0"/>
              <a:ext cx="3279973" cy="458902"/>
            </a:xfrm>
            <a:custGeom>
              <a:avLst/>
              <a:gdLst/>
              <a:ahLst/>
              <a:cxnLst/>
              <a:rect l="l" t="t" r="r" b="b"/>
              <a:pathLst>
                <a:path w="3279973" h="458902">
                  <a:moveTo>
                    <a:pt x="0" y="0"/>
                  </a:moveTo>
                  <a:lnTo>
                    <a:pt x="3279973" y="0"/>
                  </a:lnTo>
                  <a:lnTo>
                    <a:pt x="3279973" y="458902"/>
                  </a:lnTo>
                  <a:lnTo>
                    <a:pt x="0" y="458902"/>
                  </a:lnTo>
                  <a:close/>
                </a:path>
              </a:pathLst>
            </a:custGeom>
            <a:solidFill>
              <a:srgbClr val="000000">
                <a:alpha val="0"/>
              </a:srgbClr>
            </a:solidFill>
            <a:ln w="19050" cap="sq">
              <a:solidFill>
                <a:srgbClr val="000000"/>
              </a:solidFill>
              <a:prstDash val="lgDash"/>
              <a:miter/>
            </a:ln>
          </p:spPr>
          <p:txBody>
            <a:bodyPr/>
            <a:lstStyle/>
            <a:p>
              <a:endParaRPr lang="fi-FI"/>
            </a:p>
          </p:txBody>
        </p:sp>
        <p:sp>
          <p:nvSpPr>
            <p:cNvPr id="28" name="TextBox 28"/>
            <p:cNvSpPr txBox="1"/>
            <p:nvPr/>
          </p:nvSpPr>
          <p:spPr>
            <a:xfrm>
              <a:off x="0" y="-76200"/>
              <a:ext cx="3279973" cy="535102"/>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5400000">
            <a:off x="7631611" y="5298280"/>
            <a:ext cx="7763070" cy="1214310"/>
            <a:chOff x="0" y="0"/>
            <a:chExt cx="5196221" cy="812800"/>
          </a:xfrm>
        </p:grpSpPr>
        <p:sp>
          <p:nvSpPr>
            <p:cNvPr id="30" name="Freeform 30"/>
            <p:cNvSpPr/>
            <p:nvPr/>
          </p:nvSpPr>
          <p:spPr>
            <a:xfrm>
              <a:off x="0" y="0"/>
              <a:ext cx="5196221" cy="812800"/>
            </a:xfrm>
            <a:custGeom>
              <a:avLst/>
              <a:gdLst/>
              <a:ahLst/>
              <a:cxnLst/>
              <a:rect l="l" t="t" r="r" b="b"/>
              <a:pathLst>
                <a:path w="5196221" h="812800">
                  <a:moveTo>
                    <a:pt x="5196221" y="406400"/>
                  </a:moveTo>
                  <a:lnTo>
                    <a:pt x="4789821" y="0"/>
                  </a:lnTo>
                  <a:lnTo>
                    <a:pt x="4789821" y="203200"/>
                  </a:lnTo>
                  <a:lnTo>
                    <a:pt x="0" y="203200"/>
                  </a:lnTo>
                  <a:lnTo>
                    <a:pt x="0" y="609600"/>
                  </a:lnTo>
                  <a:lnTo>
                    <a:pt x="4789821" y="609600"/>
                  </a:lnTo>
                  <a:lnTo>
                    <a:pt x="4789821" y="812800"/>
                  </a:lnTo>
                  <a:lnTo>
                    <a:pt x="5196221" y="406400"/>
                  </a:lnTo>
                  <a:close/>
                </a:path>
              </a:pathLst>
            </a:custGeom>
            <a:solidFill>
              <a:srgbClr val="FFFFFF"/>
            </a:solidFill>
            <a:ln w="38100" cap="sq">
              <a:solidFill>
                <a:srgbClr val="000000"/>
              </a:solidFill>
              <a:prstDash val="lgDash"/>
              <a:miter/>
            </a:ln>
          </p:spPr>
          <p:txBody>
            <a:bodyPr/>
            <a:lstStyle/>
            <a:p>
              <a:endParaRPr lang="fi-FI"/>
            </a:p>
          </p:txBody>
        </p:sp>
        <p:sp>
          <p:nvSpPr>
            <p:cNvPr id="31" name="TextBox 31"/>
            <p:cNvSpPr txBox="1"/>
            <p:nvPr/>
          </p:nvSpPr>
          <p:spPr>
            <a:xfrm>
              <a:off x="0" y="127000"/>
              <a:ext cx="5094621" cy="4826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651140" y="6689196"/>
            <a:ext cx="2142942" cy="247650"/>
          </a:xfrm>
          <a:prstGeom prst="rect">
            <a:avLst/>
          </a:prstGeom>
        </p:spPr>
        <p:txBody>
          <a:bodyPr lIns="0" tIns="0" rIns="0" bIns="0" rtlCol="0" anchor="t">
            <a:spAutoFit/>
          </a:bodyPr>
          <a:lstStyle/>
          <a:p>
            <a:pPr algn="l">
              <a:lnSpc>
                <a:spcPts val="1920"/>
              </a:lnSpc>
            </a:pPr>
            <a:r>
              <a:rPr lang="en-US" sz="1600" i="1">
                <a:solidFill>
                  <a:srgbClr val="000000"/>
                </a:solidFill>
                <a:latin typeface="Aileron Italics"/>
                <a:ea typeface="Aileron Italics"/>
                <a:cs typeface="Aileron Italics"/>
                <a:sym typeface="Aileron Italics"/>
              </a:rPr>
              <a:t>What will we do?</a:t>
            </a:r>
          </a:p>
        </p:txBody>
      </p:sp>
      <p:sp>
        <p:nvSpPr>
          <p:cNvPr id="33" name="TextBox 33"/>
          <p:cNvSpPr txBox="1"/>
          <p:nvPr/>
        </p:nvSpPr>
        <p:spPr>
          <a:xfrm>
            <a:off x="1651140" y="6257738"/>
            <a:ext cx="2142942" cy="266700"/>
          </a:xfrm>
          <a:prstGeom prst="rect">
            <a:avLst/>
          </a:prstGeom>
        </p:spPr>
        <p:txBody>
          <a:bodyPr lIns="0" tIns="0" rIns="0" bIns="0" rtlCol="0" anchor="t">
            <a:spAutoFit/>
          </a:bodyPr>
          <a:lstStyle/>
          <a:p>
            <a:pPr algn="l">
              <a:lnSpc>
                <a:spcPts val="2160"/>
              </a:lnSpc>
            </a:pPr>
            <a:r>
              <a:rPr lang="en-US" sz="1800" b="1">
                <a:solidFill>
                  <a:srgbClr val="000000"/>
                </a:solidFill>
                <a:latin typeface="Aileron Bold"/>
                <a:ea typeface="Aileron Bold"/>
                <a:cs typeface="Aileron Bold"/>
                <a:sym typeface="Aileron Bold"/>
              </a:rPr>
              <a:t>PLANNED ACTION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652432" y="2888997"/>
            <a:ext cx="5865050" cy="3905146"/>
          </a:xfrm>
          <a:custGeom>
            <a:avLst/>
            <a:gdLst/>
            <a:ahLst/>
            <a:cxnLst/>
            <a:rect l="l" t="t" r="r" b="b"/>
            <a:pathLst>
              <a:path w="5865050" h="3905146">
                <a:moveTo>
                  <a:pt x="0" y="0"/>
                </a:moveTo>
                <a:lnTo>
                  <a:pt x="5865050" y="0"/>
                </a:lnTo>
                <a:lnTo>
                  <a:pt x="5865050" y="3905146"/>
                </a:lnTo>
                <a:lnTo>
                  <a:pt x="0" y="3905146"/>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understand the problem we’re working on or we need to generate ideas for our project (we need to define the problem or ideate)</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what we already know and what ideas we already have (we need to strengthen teamwork)</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135150" y="2749960"/>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ideas were born or what problems arose? How are they related to each other? What do we now know that can help us to go forward with the project? What do we not know yet? Should we modify or reframe our challenge somehow because of what we found out and if so, how? What should we do next? </a:t>
            </a: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1804222" y="2551874"/>
            <a:ext cx="4391010" cy="32442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You need lots of sticky notes and a whiteboard.</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Write the project or problem you are working on on top of the board where everyone can see it. Write down as many ideas as come to your mind on the board. Make sure that everyone in the group participates and writes all their ideas down. Generate as many ideas as possible.</a:t>
            </a:r>
          </a:p>
        </p:txBody>
      </p:sp>
      <p:sp>
        <p:nvSpPr>
          <p:cNvPr id="24" name="TextBox 24"/>
          <p:cNvSpPr txBox="1"/>
          <p:nvPr/>
        </p:nvSpPr>
        <p:spPr>
          <a:xfrm rot="-5400000">
            <a:off x="-2095205" y="2666395"/>
            <a:ext cx="5508917"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BRAINSTORMING</a:t>
            </a:r>
          </a:p>
        </p:txBody>
      </p:sp>
      <p:sp>
        <p:nvSpPr>
          <p:cNvPr id="25" name="TextBox 25"/>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6" name="TextBox 2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7" name="TextBox 27"/>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Add only one idea per sticky note - it helps you to organize the ideas better!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More is more. In the beginning try to add as many sticky notes as possible -it helps you to find insights!</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find more ideas!</a:t>
            </a:r>
          </a:p>
        </p:txBody>
      </p:sp>
      <p:sp>
        <p:nvSpPr>
          <p:cNvPr id="28" name="TextBox 28"/>
          <p:cNvSpPr txBox="1"/>
          <p:nvPr/>
        </p:nvSpPr>
        <p:spPr>
          <a:xfrm>
            <a:off x="5311253" y="8872220"/>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If the brainstorming is based on assumptions instead of authentic data, we might recognize the wrong problems.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brainstorming is not shared and reflected in the team, it will not contribute to advancing common understanding.</a:t>
            </a:r>
          </a:p>
          <a:p>
            <a:pPr marL="388620" lvl="1" indent="-194310" algn="l">
              <a:lnSpc>
                <a:spcPts val="2340"/>
              </a:lnSpc>
              <a:buFont typeface="Arial"/>
              <a:buChar char="•"/>
            </a:pPr>
            <a:r>
              <a:rPr lang="en-US" sz="1800" b="1">
                <a:solidFill>
                  <a:srgbClr val="000000"/>
                </a:solidFill>
                <a:latin typeface="Aileron Bold"/>
                <a:ea typeface="Aileron Bold"/>
                <a:cs typeface="Aileron Bold"/>
                <a:sym typeface="Aileron Bold"/>
              </a:rPr>
              <a:t>Note: if problems are understood wrong, solutions most likely will be wrong or useless!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3704548" y="4400464"/>
            <a:ext cx="8680275"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BRAINSTORMING</a:t>
            </a:r>
          </a:p>
        </p:txBody>
      </p:sp>
      <p:sp>
        <p:nvSpPr>
          <p:cNvPr id="9" name="TextBox 9"/>
          <p:cNvSpPr txBox="1"/>
          <p:nvPr/>
        </p:nvSpPr>
        <p:spPr>
          <a:xfrm>
            <a:off x="1497013" y="1876810"/>
            <a:ext cx="16521597" cy="15760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wider problems relating to our project have we noticed so far and what are the smaller issues contributing to the larger problem?</a:t>
            </a:r>
          </a:p>
          <a:p>
            <a:pPr algn="l">
              <a:lnSpc>
                <a:spcPts val="293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What are the visible signs of a larger issue related to our project (e.g., long wait times, frequent complaints, frequent system failures, poor user feedback, or inefficiency in production)? What specific challenges (e.g., communication gaps, resource shortages, or inefficient workflows, design inconsistencies, supply chain issues, or coding errors) are fueling the larger technical issue) are contributing to the bigger issue? How do these affect our stakeholders? </a:t>
            </a:r>
          </a:p>
        </p:txBody>
      </p:sp>
      <p:sp>
        <p:nvSpPr>
          <p:cNvPr id="10" name="TextBox 10"/>
          <p:cNvSpPr txBox="1"/>
          <p:nvPr/>
        </p:nvSpPr>
        <p:spPr>
          <a:xfrm>
            <a:off x="1497013" y="3769419"/>
            <a:ext cx="16521597" cy="1143000"/>
          </a:xfrm>
          <a:prstGeom prst="rect">
            <a:avLst/>
          </a:prstGeom>
        </p:spPr>
        <p:txBody>
          <a:bodyPr lIns="0" tIns="0" rIns="0" bIns="0" rtlCol="0" anchor="t">
            <a:spAutoFit/>
          </a:bodyPr>
          <a:lstStyle/>
          <a:p>
            <a:pPr marL="0" lvl="0" indent="0" algn="l">
              <a:lnSpc>
                <a:spcPts val="2279"/>
              </a:lnSpc>
              <a:spcBef>
                <a:spcPct val="0"/>
              </a:spcBef>
            </a:pPr>
            <a:r>
              <a:rPr lang="en-US" sz="1899" b="1" u="none" strike="noStrike">
                <a:solidFill>
                  <a:srgbClr val="000000"/>
                </a:solidFill>
                <a:latin typeface="Aileron Bold"/>
                <a:ea typeface="Aileron Bold"/>
                <a:cs typeface="Aileron Bold"/>
                <a:sym typeface="Aileron Bold"/>
              </a:rPr>
              <a:t>What might be the causes and consequences of the problems?</a:t>
            </a:r>
          </a:p>
          <a:p>
            <a:pPr marL="0" lvl="0" indent="0" algn="l">
              <a:lnSpc>
                <a:spcPts val="2279"/>
              </a:lnSpc>
              <a:spcBef>
                <a:spcPct val="0"/>
              </a:spcBef>
            </a:pPr>
            <a:endParaRPr lang="en-US" sz="1899" b="1" u="none" strike="noStrike">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What underlying factors could be causing the issues (lack of staffing, outdated procedures, poor communication, poor quality control, design flaws, or a lack of proper testing etc.)? What are the potential technical, financial, or user experience impacts if we don’t solve the core problem?</a:t>
            </a:r>
            <a:r>
              <a:rPr lang="en-US" sz="1899" b="1" u="none" strike="noStrike">
                <a:solidFill>
                  <a:srgbClr val="000000"/>
                </a:solidFill>
                <a:latin typeface="Aileron Bold"/>
                <a:ea typeface="Aileron Bold"/>
                <a:cs typeface="Aileron Bold"/>
                <a:sym typeface="Aileron Bold"/>
              </a:rPr>
              <a:t> </a:t>
            </a:r>
          </a:p>
        </p:txBody>
      </p:sp>
      <p:sp>
        <p:nvSpPr>
          <p:cNvPr id="11" name="TextBox 11"/>
          <p:cNvSpPr txBox="1"/>
          <p:nvPr/>
        </p:nvSpPr>
        <p:spPr>
          <a:xfrm>
            <a:off x="1497013" y="5469892"/>
            <a:ext cx="16353932" cy="15627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patterns or recurring issues do we find?</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pPr>
            <a:r>
              <a:rPr lang="en-US" sz="1700">
                <a:solidFill>
                  <a:srgbClr val="000000"/>
                </a:solidFill>
                <a:latin typeface="Aileron"/>
                <a:ea typeface="Aileron"/>
                <a:cs typeface="Aileron"/>
                <a:sym typeface="Aileron"/>
              </a:rPr>
              <a:t>Are there common trends customer complaints, staff feedback, or service outcomes that point to a deeper problem? Are there recurring failures, user complaints, or production delays that reveal a pattern in the technical issue?</a:t>
            </a:r>
          </a:p>
          <a:p>
            <a:pPr algn="l">
              <a:lnSpc>
                <a:spcPts val="2520"/>
              </a:lnSpc>
              <a:spcBef>
                <a:spcPct val="0"/>
              </a:spcBef>
            </a:pPr>
            <a:endParaRPr lang="en-US" sz="1700">
              <a:solidFill>
                <a:srgbClr val="000000"/>
              </a:solidFill>
              <a:latin typeface="Aileron"/>
              <a:ea typeface="Aileron"/>
              <a:cs typeface="Aileron"/>
              <a:sym typeface="Aileron"/>
            </a:endParaRPr>
          </a:p>
        </p:txBody>
      </p:sp>
      <p:sp>
        <p:nvSpPr>
          <p:cNvPr id="12" name="TextBox 12"/>
          <p:cNvSpPr txBox="1"/>
          <p:nvPr/>
        </p:nvSpPr>
        <p:spPr>
          <a:xfrm>
            <a:off x="1497013" y="6950020"/>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solutions or ideas have we not yet explored?</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Are there models, new technologies, or workflow improvements that haven’t been considered in addressing the problem? Are there alternative designs, materials, or testing methods we haven’t tried yet that might solve the problem? Could the brainstorming generate creative solutions we haven’t thought of?</a:t>
            </a:r>
          </a:p>
          <a:p>
            <a:pPr algn="l">
              <a:lnSpc>
                <a:spcPts val="2380"/>
              </a:lnSpc>
              <a:spcBef>
                <a:spcPct val="0"/>
              </a:spcBef>
            </a:pPr>
            <a:endParaRPr lang="en-US" sz="1700">
              <a:solidFill>
                <a:srgbClr val="000000"/>
              </a:solidFill>
              <a:latin typeface="Aileron"/>
              <a:ea typeface="Aileron"/>
              <a:cs typeface="Aileron"/>
              <a:sym typeface="Aileron"/>
            </a:endParaRPr>
          </a:p>
        </p:txBody>
      </p:sp>
      <p:sp>
        <p:nvSpPr>
          <p:cNvPr id="13" name="TextBox 13"/>
          <p:cNvSpPr txBox="1"/>
          <p:nvPr/>
        </p:nvSpPr>
        <p:spPr>
          <a:xfrm>
            <a:off x="1497013" y="8695000"/>
            <a:ext cx="16637905"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brainstorming,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brainstorming session? What do we now know that we didn’t know before? What do we still not know and how could we fill that knowledge gap? What should we do next?</a:t>
            </a:r>
          </a:p>
        </p:txBody>
      </p:sp>
      <p:sp>
        <p:nvSpPr>
          <p:cNvPr id="14" name="TextBox 14"/>
          <p:cNvSpPr txBox="1"/>
          <p:nvPr/>
        </p:nvSpPr>
        <p:spPr>
          <a:xfrm>
            <a:off x="1497013" y="66675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Brainstorming is a tool for generating ideas, exploring different perspectives, and identifying the core problem in a larger issue. It involves free-flowing discussion and idea generation to better understand the problem at hand. It can be used in any stage or your project.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652432" y="2582597"/>
            <a:ext cx="6177571" cy="4367736"/>
          </a:xfrm>
          <a:custGeom>
            <a:avLst/>
            <a:gdLst/>
            <a:ahLst/>
            <a:cxnLst/>
            <a:rect l="l" t="t" r="r" b="b"/>
            <a:pathLst>
              <a:path w="6177571" h="4367736">
                <a:moveTo>
                  <a:pt x="0" y="0"/>
                </a:moveTo>
                <a:lnTo>
                  <a:pt x="6177571" y="0"/>
                </a:lnTo>
                <a:lnTo>
                  <a:pt x="6177571" y="4367736"/>
                </a:lnTo>
                <a:lnTo>
                  <a:pt x="0" y="4367736"/>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understand the problem we’re working on or we need to generate ideas for our project (we need to define the problem or ideate)</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what we already know and what ideas we already have (we need to strengthen teamwork)</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024521" y="2498472"/>
            <a:ext cx="4552256"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customer or user experience and their needs in relation to the service or product and our project? How well your product, service, or solution meets the needs of the people you're designing it for? What do we now know that can help us to go forward with the project? What do we not know yet? Should we modify or reframe our challenge somehow because of what we found out and if so, how? What should we do next? </a:t>
            </a: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1774322" y="2526488"/>
            <a:ext cx="4687611" cy="53111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to use the value proposition canvas. Draw the value proposition canvas on a flap paper or in a virtual whiteboard or use a ready template.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Write down with what product or service you’re working (1). Write down the gains  (benefits and motivators) and pains (challenges or problems with using a product or service) of the customer or user, based on your research so far (2, 3). Add what the customer or user does in the service or with the product (4). Brainstorm on what can be done to create more gains (5) and to relief or eliminate the pains (6). Then think about the impacts on the society and environment.</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4" name="TextBox 24"/>
          <p:cNvSpPr txBox="1"/>
          <p:nvPr/>
        </p:nvSpPr>
        <p:spPr>
          <a:xfrm rot="-5400000">
            <a:off x="-3808664" y="4379855"/>
            <a:ext cx="8935835"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VALUE PROPOSITION CANVAS</a:t>
            </a:r>
          </a:p>
        </p:txBody>
      </p:sp>
      <p:sp>
        <p:nvSpPr>
          <p:cNvPr id="25" name="TextBox 25"/>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6" name="TextBox 2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7" name="TextBox 27"/>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Add only one idea per sticky note - it helps you to organize the ideas better!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More is more. In the beginning try to add as many sticky notes as possible -it helps you to find insights!</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find more ideas!</a:t>
            </a:r>
          </a:p>
        </p:txBody>
      </p:sp>
      <p:sp>
        <p:nvSpPr>
          <p:cNvPr id="28" name="TextBox 28"/>
          <p:cNvSpPr txBox="1"/>
          <p:nvPr/>
        </p:nvSpPr>
        <p:spPr>
          <a:xfrm>
            <a:off x="5373522" y="8969474"/>
            <a:ext cx="13080852" cy="1111885"/>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If the value proposition canvas is based on assumptions instead of authentic data, we might recognize the wrong problems and opportunities. </a:t>
            </a:r>
          </a:p>
          <a:p>
            <a:pPr marL="367031" lvl="1" indent="-183515" algn="l">
              <a:lnSpc>
                <a:spcPts val="2210"/>
              </a:lnSpc>
              <a:buFont typeface="Arial"/>
              <a:buChar char="•"/>
            </a:pPr>
            <a:r>
              <a:rPr lang="en-US" sz="1700">
                <a:solidFill>
                  <a:srgbClr val="000000"/>
                </a:solidFill>
                <a:latin typeface="Aileron"/>
                <a:ea typeface="Aileron"/>
                <a:cs typeface="Aileron"/>
                <a:sym typeface="Aileron"/>
              </a:rPr>
              <a:t>If the value proposition canvas is not shared and reflected in the team, it will not contribute to advancing common understanding.</a:t>
            </a:r>
          </a:p>
          <a:p>
            <a:pPr marL="367031" lvl="1" indent="-183515" algn="l">
              <a:lnSpc>
                <a:spcPts val="2210"/>
              </a:lnSpc>
              <a:buFont typeface="Arial"/>
              <a:buChar char="•"/>
            </a:pPr>
            <a:r>
              <a:rPr lang="en-US" sz="1700" b="1">
                <a:solidFill>
                  <a:srgbClr val="000000"/>
                </a:solidFill>
                <a:latin typeface="Aileron Bold"/>
                <a:ea typeface="Aileron Bold"/>
                <a:cs typeface="Aileron Bold"/>
                <a:sym typeface="Aileron Bold"/>
              </a:rPr>
              <a:t>Note: if problems are understood wrong, solutions most likely will be wrong or useless!</a:t>
            </a:r>
          </a:p>
        </p:txBody>
      </p:sp>
      <p:sp>
        <p:nvSpPr>
          <p:cNvPr id="29" name="Freeform 29"/>
          <p:cNvSpPr/>
          <p:nvPr/>
        </p:nvSpPr>
        <p:spPr>
          <a:xfrm rot="891332">
            <a:off x="10200415" y="435140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0" name="Freeform 30"/>
          <p:cNvSpPr/>
          <p:nvPr/>
        </p:nvSpPr>
        <p:spPr>
          <a:xfrm rot="891332">
            <a:off x="10917819" y="36850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1" name="TextBox 31"/>
          <p:cNvSpPr txBox="1"/>
          <p:nvPr/>
        </p:nvSpPr>
        <p:spPr>
          <a:xfrm>
            <a:off x="11016212" y="372883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32" name="Freeform 32"/>
          <p:cNvSpPr/>
          <p:nvPr/>
        </p:nvSpPr>
        <p:spPr>
          <a:xfrm rot="891332">
            <a:off x="10086532" y="503250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3" name="Freeform 33"/>
          <p:cNvSpPr/>
          <p:nvPr/>
        </p:nvSpPr>
        <p:spPr>
          <a:xfrm rot="891332">
            <a:off x="11276993" y="571389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4" name="Freeform 34"/>
          <p:cNvSpPr/>
          <p:nvPr/>
        </p:nvSpPr>
        <p:spPr>
          <a:xfrm rot="891332">
            <a:off x="8887017" y="431332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5" name="Freeform 35"/>
          <p:cNvSpPr/>
          <p:nvPr/>
        </p:nvSpPr>
        <p:spPr>
          <a:xfrm rot="891332">
            <a:off x="6915117" y="421381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6" name="Freeform 36"/>
          <p:cNvSpPr/>
          <p:nvPr/>
        </p:nvSpPr>
        <p:spPr>
          <a:xfrm rot="891332">
            <a:off x="8988467" y="517008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7" name="Freeform 37"/>
          <p:cNvSpPr/>
          <p:nvPr/>
        </p:nvSpPr>
        <p:spPr>
          <a:xfrm rot="891332">
            <a:off x="11366994" y="3811435"/>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8" name="Freeform 38"/>
          <p:cNvSpPr/>
          <p:nvPr/>
        </p:nvSpPr>
        <p:spPr>
          <a:xfrm rot="891332">
            <a:off x="7671990" y="372396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9" name="Freeform 39"/>
          <p:cNvSpPr/>
          <p:nvPr/>
        </p:nvSpPr>
        <p:spPr>
          <a:xfrm rot="891332">
            <a:off x="9033205" y="3679427"/>
            <a:ext cx="489163" cy="519382"/>
          </a:xfrm>
          <a:custGeom>
            <a:avLst/>
            <a:gdLst/>
            <a:ahLst/>
            <a:cxnLst/>
            <a:rect l="l" t="t" r="r" b="b"/>
            <a:pathLst>
              <a:path w="489163" h="519382">
                <a:moveTo>
                  <a:pt x="0" y="0"/>
                </a:moveTo>
                <a:lnTo>
                  <a:pt x="489164" y="0"/>
                </a:lnTo>
                <a:lnTo>
                  <a:pt x="489164"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0" name="TextBox 40"/>
          <p:cNvSpPr txBox="1"/>
          <p:nvPr/>
        </p:nvSpPr>
        <p:spPr>
          <a:xfrm>
            <a:off x="7770383" y="3778949"/>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41" name="Freeform 41"/>
          <p:cNvSpPr/>
          <p:nvPr/>
        </p:nvSpPr>
        <p:spPr>
          <a:xfrm rot="891332">
            <a:off x="7483000" y="310414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2" name="Freeform 42"/>
          <p:cNvSpPr/>
          <p:nvPr/>
        </p:nvSpPr>
        <p:spPr>
          <a:xfrm rot="891332">
            <a:off x="10614832" y="3098275"/>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3" name="Freeform 43"/>
          <p:cNvSpPr/>
          <p:nvPr/>
        </p:nvSpPr>
        <p:spPr>
          <a:xfrm rot="891332">
            <a:off x="11790571" y="4938859"/>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4" name="TextBox 44"/>
          <p:cNvSpPr txBox="1"/>
          <p:nvPr/>
        </p:nvSpPr>
        <p:spPr>
          <a:xfrm>
            <a:off x="11888964" y="499486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5" name="Freeform 45"/>
          <p:cNvSpPr/>
          <p:nvPr/>
        </p:nvSpPr>
        <p:spPr>
          <a:xfrm rot="891332">
            <a:off x="11936759" y="5390162"/>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6" name="Freeform 46"/>
          <p:cNvSpPr/>
          <p:nvPr/>
        </p:nvSpPr>
        <p:spPr>
          <a:xfrm rot="891332">
            <a:off x="7629188" y="5566293"/>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7" name="TextBox 47"/>
          <p:cNvSpPr txBox="1"/>
          <p:nvPr/>
        </p:nvSpPr>
        <p:spPr>
          <a:xfrm>
            <a:off x="7727581" y="562229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48" name="Freeform 48"/>
          <p:cNvSpPr/>
          <p:nvPr/>
        </p:nvSpPr>
        <p:spPr>
          <a:xfrm rot="891332">
            <a:off x="8034547" y="571389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9" name="TextBox 49"/>
          <p:cNvSpPr txBox="1"/>
          <p:nvPr/>
        </p:nvSpPr>
        <p:spPr>
          <a:xfrm>
            <a:off x="10298808" y="440638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0" name="TextBox 50"/>
          <p:cNvSpPr txBox="1"/>
          <p:nvPr/>
        </p:nvSpPr>
        <p:spPr>
          <a:xfrm>
            <a:off x="11375386" y="5768882"/>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1" name="TextBox 51"/>
          <p:cNvSpPr txBox="1"/>
          <p:nvPr/>
        </p:nvSpPr>
        <p:spPr>
          <a:xfrm>
            <a:off x="10184925" y="508850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2" name="TextBox 52"/>
          <p:cNvSpPr txBox="1"/>
          <p:nvPr/>
        </p:nvSpPr>
        <p:spPr>
          <a:xfrm>
            <a:off x="7013510" y="426879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3" name="TextBox 53"/>
          <p:cNvSpPr txBox="1"/>
          <p:nvPr/>
        </p:nvSpPr>
        <p:spPr>
          <a:xfrm>
            <a:off x="9086860" y="521391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4" name="TextBox 54"/>
          <p:cNvSpPr txBox="1"/>
          <p:nvPr/>
        </p:nvSpPr>
        <p:spPr>
          <a:xfrm>
            <a:off x="8985410" y="436932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5" name="TextBox 55"/>
          <p:cNvSpPr txBox="1"/>
          <p:nvPr/>
        </p:nvSpPr>
        <p:spPr>
          <a:xfrm>
            <a:off x="11465387" y="385526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6" name="TextBox 56"/>
          <p:cNvSpPr txBox="1"/>
          <p:nvPr/>
        </p:nvSpPr>
        <p:spPr>
          <a:xfrm>
            <a:off x="9131598" y="372325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57" name="TextBox 57"/>
          <p:cNvSpPr txBox="1"/>
          <p:nvPr/>
        </p:nvSpPr>
        <p:spPr>
          <a:xfrm>
            <a:off x="7581393" y="315912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58" name="TextBox 58"/>
          <p:cNvSpPr txBox="1"/>
          <p:nvPr/>
        </p:nvSpPr>
        <p:spPr>
          <a:xfrm>
            <a:off x="10713225" y="31542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59" name="TextBox 59"/>
          <p:cNvSpPr txBox="1"/>
          <p:nvPr/>
        </p:nvSpPr>
        <p:spPr>
          <a:xfrm>
            <a:off x="12035152" y="543399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60" name="TextBox 60"/>
          <p:cNvSpPr txBox="1"/>
          <p:nvPr/>
        </p:nvSpPr>
        <p:spPr>
          <a:xfrm>
            <a:off x="8132940" y="575772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61" name="TextBox 61"/>
          <p:cNvSpPr txBox="1"/>
          <p:nvPr/>
        </p:nvSpPr>
        <p:spPr>
          <a:xfrm>
            <a:off x="7013510" y="4704171"/>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1</a:t>
            </a:r>
          </a:p>
        </p:txBody>
      </p:sp>
      <p:sp>
        <p:nvSpPr>
          <p:cNvPr id="62" name="TextBox 62"/>
          <p:cNvSpPr txBox="1"/>
          <p:nvPr/>
        </p:nvSpPr>
        <p:spPr>
          <a:xfrm>
            <a:off x="10798731" y="5235043"/>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2</a:t>
            </a:r>
          </a:p>
        </p:txBody>
      </p:sp>
      <p:sp>
        <p:nvSpPr>
          <p:cNvPr id="63" name="TextBox 63"/>
          <p:cNvSpPr txBox="1"/>
          <p:nvPr/>
        </p:nvSpPr>
        <p:spPr>
          <a:xfrm>
            <a:off x="10798731" y="4391552"/>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3</a:t>
            </a:r>
          </a:p>
        </p:txBody>
      </p:sp>
      <p:sp>
        <p:nvSpPr>
          <p:cNvPr id="64" name="TextBox 64"/>
          <p:cNvSpPr txBox="1"/>
          <p:nvPr/>
        </p:nvSpPr>
        <p:spPr>
          <a:xfrm>
            <a:off x="12035152" y="4453473"/>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4</a:t>
            </a:r>
          </a:p>
        </p:txBody>
      </p:sp>
      <p:sp>
        <p:nvSpPr>
          <p:cNvPr id="65" name="TextBox 65"/>
          <p:cNvSpPr txBox="1"/>
          <p:nvPr/>
        </p:nvSpPr>
        <p:spPr>
          <a:xfrm>
            <a:off x="8533352" y="4515867"/>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REFLECTION:  VALUE PROPOSITION CANVAS</a:t>
            </a:r>
          </a:p>
        </p:txBody>
      </p:sp>
      <p:sp>
        <p:nvSpPr>
          <p:cNvPr id="9" name="TextBox 9"/>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is the product, service, or solution your are working on and who is it for, i.e. who is the user or customer?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 Who are the people (e.g. patients, family members, users or customers, staff members etc.) who are affected by the problem, or who need the solution, product or service? Whose perspective you need to understand in order to create solutions in your project?</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4780"/>
            <a:ext cx="16521597" cy="142875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What jobs or tasks do the customers need to accomplish while using the service, product or other solution?</a:t>
            </a:r>
          </a:p>
          <a:p>
            <a:pPr marL="0" lvl="0" indent="0" algn="l">
              <a:lnSpc>
                <a:spcPts val="2279"/>
              </a:lnSpc>
              <a:spcBef>
                <a:spcPct val="0"/>
              </a:spcBef>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What are the key tasks that the people whose perspective you want to reflect want to complete when they are using the product or service your project relates to (e.g. reserving an appointment for something, receiving treatment, getting something done faster (thanks to an app), etc.)?</a:t>
            </a:r>
          </a:p>
          <a:p>
            <a:pPr marL="0" lvl="0" indent="0" algn="l">
              <a:lnSpc>
                <a:spcPts val="2279"/>
              </a:lnSpc>
              <a:spcBef>
                <a:spcPct val="0"/>
              </a:spcBef>
            </a:pPr>
            <a:endParaRPr lang="en-US" sz="1899" u="none" strike="noStrike">
              <a:solidFill>
                <a:srgbClr val="000000"/>
              </a:solidFill>
              <a:latin typeface="Aileron"/>
              <a:ea typeface="Aileron"/>
              <a:cs typeface="Aileron"/>
              <a:sym typeface="Aileron"/>
            </a:endParaRPr>
          </a:p>
        </p:txBody>
      </p:sp>
      <p:sp>
        <p:nvSpPr>
          <p:cNvPr id="11" name="TextBox 11"/>
          <p:cNvSpPr txBox="1"/>
          <p:nvPr/>
        </p:nvSpPr>
        <p:spPr>
          <a:xfrm>
            <a:off x="1497013" y="4986405"/>
            <a:ext cx="16521597" cy="24485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are the customers’ pain points, problems, expectations and wishes in relation to the service, product or other solution?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pPr>
            <a:r>
              <a:rPr lang="en-US" sz="1700">
                <a:solidFill>
                  <a:srgbClr val="000000"/>
                </a:solidFill>
                <a:latin typeface="Aileron"/>
                <a:ea typeface="Aileron"/>
                <a:cs typeface="Aileron"/>
                <a:sym typeface="Aileron"/>
              </a:rPr>
              <a:t>What are the specific challenges, struggles and problems customers face (e.g., complex procedures, high costs, difficulty in accessing the service, burnout, poor coordination, inefficiency, difficult interfaces, etc.)? What makes these problematic and frustrating?  What do the people want from their experience (e.g. quicker service, personalized service, more transparent communication, easier operation, better performance, cost savings)? What would make the service, product, or other solution ideal for their needs?</a:t>
            </a:r>
          </a:p>
          <a:p>
            <a:pPr algn="l">
              <a:lnSpc>
                <a:spcPts val="2380"/>
              </a:lnSpc>
            </a:pPr>
            <a:endParaRPr lang="en-US" sz="1700">
              <a:solidFill>
                <a:srgbClr val="000000"/>
              </a:solidFill>
              <a:latin typeface="Aileron"/>
              <a:ea typeface="Aileron"/>
              <a:cs typeface="Aileron"/>
              <a:sym typeface="Aileron"/>
            </a:endParaRPr>
          </a:p>
          <a:p>
            <a:pPr algn="l">
              <a:lnSpc>
                <a:spcPts val="2520"/>
              </a:lnSpc>
              <a:spcBef>
                <a:spcPct val="0"/>
              </a:spcBef>
            </a:pPr>
            <a:endParaRPr lang="en-US" sz="1700">
              <a:solidFill>
                <a:srgbClr val="000000"/>
              </a:solidFill>
              <a:latin typeface="Aileron"/>
              <a:ea typeface="Aileron"/>
              <a:cs typeface="Aileron"/>
              <a:sym typeface="Aileron"/>
            </a:endParaRPr>
          </a:p>
        </p:txBody>
      </p:sp>
      <p:sp>
        <p:nvSpPr>
          <p:cNvPr id="12" name="TextBox 12"/>
          <p:cNvSpPr txBox="1"/>
          <p:nvPr/>
        </p:nvSpPr>
        <p:spPr>
          <a:xfrm>
            <a:off x="1497013" y="7026560"/>
            <a:ext cx="16521597" cy="124968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How does the current solution address the customers' problems and wishes? How we could improve it so that it addresses the needs even better?</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What gaps exist between the solution and the customer’s or user’s needs? What improvements could we make in the solution, service or product in order to make it more valuable to customers or users?</a:t>
            </a:r>
          </a:p>
        </p:txBody>
      </p:sp>
      <p:sp>
        <p:nvSpPr>
          <p:cNvPr id="13" name="TextBox 13"/>
          <p:cNvSpPr txBox="1"/>
          <p:nvPr/>
        </p:nvSpPr>
        <p:spPr>
          <a:xfrm>
            <a:off x="1497013" y="8695000"/>
            <a:ext cx="16637905"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value proposition canvas,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value proposition canvas? What do we now know that we didn’t know before? What do we still not know and how could we fill that knowledge gap? What should we do next?</a:t>
            </a:r>
          </a:p>
        </p:txBody>
      </p:sp>
      <p:sp>
        <p:nvSpPr>
          <p:cNvPr id="14" name="TextBox 14"/>
          <p:cNvSpPr txBox="1"/>
          <p:nvPr/>
        </p:nvSpPr>
        <p:spPr>
          <a:xfrm>
            <a:off x="1497013" y="400052"/>
            <a:ext cx="16214041" cy="13335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The Value Proposition Canvas is a tool that helps you understand how well your product, service, or solution meets the needs of the people you're designing it for. It breaks down two key areas: the customer profile (what the users need, their pain points, and what they want) and the value map (how your solution addresses those needs, relieves pain points, and delivers value). </a:t>
            </a:r>
          </a:p>
          <a:p>
            <a:pPr algn="l">
              <a:lnSpc>
                <a:spcPts val="2160"/>
              </a:lnSpc>
            </a:pPr>
            <a:endParaRPr lang="en-US" sz="1800" i="1">
              <a:solidFill>
                <a:srgbClr val="000000"/>
              </a:solidFill>
              <a:latin typeface="Aileron Italics"/>
              <a:ea typeface="Aileron Italics"/>
              <a:cs typeface="Aileron Italics"/>
              <a:sym typeface="Aileron Italics"/>
            </a:endParaRPr>
          </a:p>
          <a:p>
            <a:pPr algn="l">
              <a:lnSpc>
                <a:spcPts val="2160"/>
              </a:lnSpc>
            </a:pPr>
            <a:endParaRPr lang="en-US" sz="1800" i="1">
              <a:solidFill>
                <a:srgbClr val="000000"/>
              </a:solidFill>
              <a:latin typeface="Aileron Italics"/>
              <a:ea typeface="Aileron Italics"/>
              <a:cs typeface="Aileron Italics"/>
              <a:sym typeface="Aileron Itali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2732" y="237476"/>
            <a:ext cx="16473550" cy="9797256"/>
            <a:chOff x="0" y="0"/>
            <a:chExt cx="4338713" cy="2580347"/>
          </a:xfrm>
        </p:grpSpPr>
        <p:sp>
          <p:nvSpPr>
            <p:cNvPr id="3" name="Freeform 3"/>
            <p:cNvSpPr/>
            <p:nvPr/>
          </p:nvSpPr>
          <p:spPr>
            <a:xfrm>
              <a:off x="0" y="0"/>
              <a:ext cx="4338713" cy="2580347"/>
            </a:xfrm>
            <a:custGeom>
              <a:avLst/>
              <a:gdLst/>
              <a:ahLst/>
              <a:cxnLst/>
              <a:rect l="l" t="t" r="r" b="b"/>
              <a:pathLst>
                <a:path w="4338713" h="2580347">
                  <a:moveTo>
                    <a:pt x="0" y="0"/>
                  </a:moveTo>
                  <a:lnTo>
                    <a:pt x="4338713" y="0"/>
                  </a:lnTo>
                  <a:lnTo>
                    <a:pt x="4338713" y="2580347"/>
                  </a:lnTo>
                  <a:lnTo>
                    <a:pt x="0" y="2580347"/>
                  </a:lnTo>
                  <a:close/>
                </a:path>
              </a:pathLst>
            </a:custGeom>
            <a:solidFill>
              <a:srgbClr val="000000">
                <a:alpha val="0"/>
              </a:srgbClr>
            </a:solidFill>
            <a:ln w="38100" cap="sq">
              <a:solidFill>
                <a:srgbClr val="000000"/>
              </a:solidFill>
              <a:prstDash val="solid"/>
              <a:miter/>
            </a:ln>
          </p:spPr>
          <p:txBody>
            <a:bodyPr/>
            <a:lstStyle/>
            <a:p>
              <a:endParaRPr lang="fi-FI"/>
            </a:p>
          </p:txBody>
        </p:sp>
        <p:sp>
          <p:nvSpPr>
            <p:cNvPr id="4" name="TextBox 4"/>
            <p:cNvSpPr txBox="1"/>
            <p:nvPr/>
          </p:nvSpPr>
          <p:spPr>
            <a:xfrm>
              <a:off x="0" y="-76200"/>
              <a:ext cx="4338713" cy="265654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07034" y="927374"/>
            <a:ext cx="15742169" cy="7999072"/>
            <a:chOff x="0" y="0"/>
            <a:chExt cx="4146086" cy="2106751"/>
          </a:xfrm>
        </p:grpSpPr>
        <p:sp>
          <p:nvSpPr>
            <p:cNvPr id="6" name="Freeform 6"/>
            <p:cNvSpPr/>
            <p:nvPr/>
          </p:nvSpPr>
          <p:spPr>
            <a:xfrm>
              <a:off x="0" y="0"/>
              <a:ext cx="4146086" cy="2106751"/>
            </a:xfrm>
            <a:custGeom>
              <a:avLst/>
              <a:gdLst/>
              <a:ahLst/>
              <a:cxnLst/>
              <a:rect l="l" t="t" r="r" b="b"/>
              <a:pathLst>
                <a:path w="4146086" h="2106751">
                  <a:moveTo>
                    <a:pt x="0" y="0"/>
                  </a:moveTo>
                  <a:lnTo>
                    <a:pt x="4146086" y="0"/>
                  </a:lnTo>
                  <a:lnTo>
                    <a:pt x="4146086" y="2106751"/>
                  </a:lnTo>
                  <a:lnTo>
                    <a:pt x="0" y="2106751"/>
                  </a:lnTo>
                  <a:close/>
                </a:path>
              </a:pathLst>
            </a:custGeom>
            <a:solidFill>
              <a:srgbClr val="000000">
                <a:alpha val="0"/>
              </a:srgbClr>
            </a:solidFill>
            <a:ln w="38100" cap="sq">
              <a:solidFill>
                <a:srgbClr val="000000"/>
              </a:solidFill>
              <a:prstDash val="solid"/>
              <a:miter/>
            </a:ln>
          </p:spPr>
          <p:txBody>
            <a:bodyPr/>
            <a:lstStyle/>
            <a:p>
              <a:endParaRPr lang="fi-FI"/>
            </a:p>
          </p:txBody>
        </p:sp>
        <p:sp>
          <p:nvSpPr>
            <p:cNvPr id="7" name="TextBox 7"/>
            <p:cNvSpPr txBox="1"/>
            <p:nvPr/>
          </p:nvSpPr>
          <p:spPr>
            <a:xfrm>
              <a:off x="0" y="-76200"/>
              <a:ext cx="4146086" cy="218295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224388" y="1028700"/>
            <a:ext cx="15085370" cy="7478165"/>
          </a:xfrm>
          <a:custGeom>
            <a:avLst/>
            <a:gdLst/>
            <a:ahLst/>
            <a:cxnLst/>
            <a:rect l="l" t="t" r="r" b="b"/>
            <a:pathLst>
              <a:path w="15085370" h="7478165">
                <a:moveTo>
                  <a:pt x="0" y="0"/>
                </a:moveTo>
                <a:lnTo>
                  <a:pt x="15085370" y="0"/>
                </a:lnTo>
                <a:lnTo>
                  <a:pt x="15085370" y="7478165"/>
                </a:lnTo>
                <a:lnTo>
                  <a:pt x="0" y="7478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grpSp>
        <p:nvGrpSpPr>
          <p:cNvPr id="9" name="Group 9"/>
          <p:cNvGrpSpPr/>
          <p:nvPr/>
        </p:nvGrpSpPr>
        <p:grpSpPr>
          <a:xfrm>
            <a:off x="0" y="0"/>
            <a:ext cx="1347379" cy="10287000"/>
            <a:chOff x="0" y="0"/>
            <a:chExt cx="354865" cy="2709333"/>
          </a:xfrm>
        </p:grpSpPr>
        <p:sp>
          <p:nvSpPr>
            <p:cNvPr id="10" name="Freeform 10"/>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11" name="TextBox 11"/>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353612" y="8196135"/>
            <a:ext cx="1646251" cy="621460"/>
          </a:xfrm>
          <a:custGeom>
            <a:avLst/>
            <a:gdLst/>
            <a:ahLst/>
            <a:cxnLst/>
            <a:rect l="l" t="t" r="r" b="b"/>
            <a:pathLst>
              <a:path w="1646251" h="621460">
                <a:moveTo>
                  <a:pt x="0" y="0"/>
                </a:moveTo>
                <a:lnTo>
                  <a:pt x="1646251" y="0"/>
                </a:lnTo>
                <a:lnTo>
                  <a:pt x="1646251" y="621460"/>
                </a:lnTo>
                <a:lnTo>
                  <a:pt x="0" y="621460"/>
                </a:lnTo>
                <a:lnTo>
                  <a:pt x="0" y="0"/>
                </a:lnTo>
                <a:close/>
              </a:path>
            </a:pathLst>
          </a:custGeom>
          <a:blipFill>
            <a:blip r:embed="rId4"/>
            <a:stretch>
              <a:fillRect/>
            </a:stretch>
          </a:blipFill>
        </p:spPr>
        <p:txBody>
          <a:bodyPr/>
          <a:lstStyle/>
          <a:p>
            <a:endParaRPr lang="fi-FI"/>
          </a:p>
        </p:txBody>
      </p:sp>
      <p:sp>
        <p:nvSpPr>
          <p:cNvPr id="13" name="Freeform 13"/>
          <p:cNvSpPr/>
          <p:nvPr/>
        </p:nvSpPr>
        <p:spPr>
          <a:xfrm>
            <a:off x="2353612" y="9058808"/>
            <a:ext cx="728831" cy="845021"/>
          </a:xfrm>
          <a:custGeom>
            <a:avLst/>
            <a:gdLst/>
            <a:ahLst/>
            <a:cxnLst/>
            <a:rect l="l" t="t" r="r" b="b"/>
            <a:pathLst>
              <a:path w="728831" h="845021">
                <a:moveTo>
                  <a:pt x="0" y="0"/>
                </a:moveTo>
                <a:lnTo>
                  <a:pt x="728831" y="0"/>
                </a:lnTo>
                <a:lnTo>
                  <a:pt x="728831" y="845021"/>
                </a:lnTo>
                <a:lnTo>
                  <a:pt x="0" y="845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14" name="TextBox 14"/>
          <p:cNvSpPr txBox="1"/>
          <p:nvPr/>
        </p:nvSpPr>
        <p:spPr>
          <a:xfrm>
            <a:off x="3194893" y="4037162"/>
            <a:ext cx="1099558" cy="62865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Product, service or solution</a:t>
            </a:r>
          </a:p>
        </p:txBody>
      </p:sp>
      <p:sp>
        <p:nvSpPr>
          <p:cNvPr id="15" name="TextBox 15"/>
          <p:cNvSpPr txBox="1"/>
          <p:nvPr/>
        </p:nvSpPr>
        <p:spPr>
          <a:xfrm>
            <a:off x="6194959" y="2228590"/>
            <a:ext cx="1177560" cy="240665"/>
          </a:xfrm>
          <a:prstGeom prst="rect">
            <a:avLst/>
          </a:prstGeom>
        </p:spPr>
        <p:txBody>
          <a:bodyPr lIns="0" tIns="0" rIns="0" bIns="0" rtlCol="0" anchor="t">
            <a:spAutoFit/>
          </a:bodyPr>
          <a:lstStyle/>
          <a:p>
            <a:pPr algn="l">
              <a:lnSpc>
                <a:spcPts val="1960"/>
              </a:lnSpc>
            </a:pPr>
            <a:r>
              <a:rPr lang="en-US" sz="1400" spc="-9">
                <a:solidFill>
                  <a:srgbClr val="000000"/>
                </a:solidFill>
                <a:latin typeface="Aileron"/>
                <a:ea typeface="Aileron"/>
                <a:cs typeface="Aileron"/>
                <a:sym typeface="Aileron"/>
              </a:rPr>
              <a:t>Gain Creators</a:t>
            </a:r>
          </a:p>
        </p:txBody>
      </p:sp>
      <p:sp>
        <p:nvSpPr>
          <p:cNvPr id="16" name="TextBox 16"/>
          <p:cNvSpPr txBox="1"/>
          <p:nvPr/>
        </p:nvSpPr>
        <p:spPr>
          <a:xfrm>
            <a:off x="6186195" y="6921569"/>
            <a:ext cx="1195264" cy="240665"/>
          </a:xfrm>
          <a:prstGeom prst="rect">
            <a:avLst/>
          </a:prstGeom>
        </p:spPr>
        <p:txBody>
          <a:bodyPr lIns="0" tIns="0" rIns="0" bIns="0" rtlCol="0" anchor="t">
            <a:spAutoFit/>
          </a:bodyPr>
          <a:lstStyle/>
          <a:p>
            <a:pPr algn="l">
              <a:lnSpc>
                <a:spcPts val="1960"/>
              </a:lnSpc>
            </a:pPr>
            <a:r>
              <a:rPr lang="en-US" sz="1400" spc="-9">
                <a:solidFill>
                  <a:srgbClr val="000000"/>
                </a:solidFill>
                <a:latin typeface="Aileron"/>
                <a:ea typeface="Aileron"/>
                <a:cs typeface="Aileron"/>
                <a:sym typeface="Aileron"/>
              </a:rPr>
              <a:t>Pain Relievers</a:t>
            </a:r>
          </a:p>
        </p:txBody>
      </p:sp>
      <p:sp>
        <p:nvSpPr>
          <p:cNvPr id="17" name="TextBox 17"/>
          <p:cNvSpPr txBox="1"/>
          <p:nvPr/>
        </p:nvSpPr>
        <p:spPr>
          <a:xfrm>
            <a:off x="12461888" y="6931094"/>
            <a:ext cx="1529600" cy="221830"/>
          </a:xfrm>
          <a:prstGeom prst="rect">
            <a:avLst/>
          </a:prstGeom>
        </p:spPr>
        <p:txBody>
          <a:bodyPr lIns="0" tIns="0" rIns="0" bIns="0" rtlCol="0" anchor="t">
            <a:spAutoFit/>
          </a:bodyPr>
          <a:lstStyle/>
          <a:p>
            <a:pPr algn="l">
              <a:lnSpc>
                <a:spcPts val="1894"/>
              </a:lnSpc>
            </a:pPr>
            <a:r>
              <a:rPr lang="en-US" sz="1353" spc="-9">
                <a:solidFill>
                  <a:srgbClr val="000000"/>
                </a:solidFill>
                <a:latin typeface="Montserrat"/>
                <a:ea typeface="Montserrat"/>
                <a:cs typeface="Montserrat"/>
                <a:sym typeface="Montserrat"/>
              </a:rPr>
              <a:t>Value killers</a:t>
            </a:r>
          </a:p>
        </p:txBody>
      </p:sp>
      <p:sp>
        <p:nvSpPr>
          <p:cNvPr id="18" name="TextBox 18"/>
          <p:cNvSpPr txBox="1"/>
          <p:nvPr/>
        </p:nvSpPr>
        <p:spPr>
          <a:xfrm>
            <a:off x="12449351" y="2228590"/>
            <a:ext cx="1192339" cy="240665"/>
          </a:xfrm>
          <a:prstGeom prst="rect">
            <a:avLst/>
          </a:prstGeom>
        </p:spPr>
        <p:txBody>
          <a:bodyPr lIns="0" tIns="0" rIns="0" bIns="0" rtlCol="0" anchor="t">
            <a:spAutoFit/>
          </a:bodyPr>
          <a:lstStyle/>
          <a:p>
            <a:pPr algn="l">
              <a:lnSpc>
                <a:spcPts val="1960"/>
              </a:lnSpc>
            </a:pPr>
            <a:r>
              <a:rPr lang="en-US" sz="1400" spc="-9">
                <a:solidFill>
                  <a:srgbClr val="000000"/>
                </a:solidFill>
                <a:latin typeface="Aileron"/>
                <a:ea typeface="Aileron"/>
                <a:cs typeface="Aileron"/>
                <a:sym typeface="Aileron"/>
              </a:rPr>
              <a:t>Value Adders</a:t>
            </a:r>
          </a:p>
        </p:txBody>
      </p:sp>
      <p:sp>
        <p:nvSpPr>
          <p:cNvPr id="19" name="TextBox 19"/>
          <p:cNvSpPr txBox="1"/>
          <p:nvPr/>
        </p:nvSpPr>
        <p:spPr>
          <a:xfrm>
            <a:off x="15397736" y="4237187"/>
            <a:ext cx="948806" cy="41910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Customer Jobs</a:t>
            </a:r>
          </a:p>
        </p:txBody>
      </p:sp>
      <p:sp>
        <p:nvSpPr>
          <p:cNvPr id="20" name="TextBox 20"/>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WORKSHEET:  VALUE PROPOSITION  </a:t>
            </a:r>
          </a:p>
        </p:txBody>
      </p:sp>
      <p:sp>
        <p:nvSpPr>
          <p:cNvPr id="21" name="TextBox 21"/>
          <p:cNvSpPr txBox="1"/>
          <p:nvPr/>
        </p:nvSpPr>
        <p:spPr>
          <a:xfrm>
            <a:off x="4285512" y="8506865"/>
            <a:ext cx="3087007" cy="20955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Value to surrounding society</a:t>
            </a:r>
          </a:p>
        </p:txBody>
      </p:sp>
      <p:sp>
        <p:nvSpPr>
          <p:cNvPr id="22" name="TextBox 22"/>
          <p:cNvSpPr txBox="1"/>
          <p:nvPr/>
        </p:nvSpPr>
        <p:spPr>
          <a:xfrm>
            <a:off x="4294452" y="9376544"/>
            <a:ext cx="3087007" cy="209550"/>
          </a:xfrm>
          <a:prstGeom prst="rect">
            <a:avLst/>
          </a:prstGeom>
        </p:spPr>
        <p:txBody>
          <a:bodyPr lIns="0" tIns="0" rIns="0" bIns="0" rtlCol="0" anchor="t">
            <a:spAutoFit/>
          </a:bodyPr>
          <a:lstStyle/>
          <a:p>
            <a:pPr algn="l">
              <a:lnSpc>
                <a:spcPts val="1680"/>
              </a:lnSpc>
            </a:pPr>
            <a:r>
              <a:rPr lang="en-US" sz="1400" spc="-9">
                <a:solidFill>
                  <a:srgbClr val="000000"/>
                </a:solidFill>
                <a:latin typeface="Aileron"/>
                <a:ea typeface="Aileron"/>
                <a:cs typeface="Aileron"/>
                <a:sym typeface="Aileron"/>
              </a:rPr>
              <a:t>Value to surrounding environment</a:t>
            </a:r>
          </a:p>
        </p:txBody>
      </p:sp>
      <p:sp>
        <p:nvSpPr>
          <p:cNvPr id="23" name="TextBox 23"/>
          <p:cNvSpPr txBox="1"/>
          <p:nvPr/>
        </p:nvSpPr>
        <p:spPr>
          <a:xfrm>
            <a:off x="13134665" y="5242005"/>
            <a:ext cx="882135" cy="338896"/>
          </a:xfrm>
          <a:prstGeom prst="rect">
            <a:avLst/>
          </a:prstGeom>
        </p:spPr>
        <p:txBody>
          <a:bodyPr lIns="0" tIns="0" rIns="0" bIns="0" rtlCol="0" anchor="t">
            <a:spAutoFit/>
          </a:bodyPr>
          <a:lstStyle/>
          <a:p>
            <a:pPr algn="l">
              <a:lnSpc>
                <a:spcPts val="1960"/>
              </a:lnSpc>
            </a:pPr>
            <a:r>
              <a:rPr lang="en-US" sz="1400" b="1" spc="-9">
                <a:solidFill>
                  <a:srgbClr val="000000"/>
                </a:solidFill>
                <a:latin typeface="Aileron Bold"/>
                <a:ea typeface="Aileron Bold"/>
                <a:cs typeface="Aileron Bold"/>
                <a:sym typeface="Aileron Bold"/>
              </a:rPr>
              <a:t>Customer</a:t>
            </a:r>
          </a:p>
        </p:txBody>
      </p:sp>
      <p:grpSp>
        <p:nvGrpSpPr>
          <p:cNvPr id="24" name="Group 24"/>
          <p:cNvGrpSpPr/>
          <p:nvPr/>
        </p:nvGrpSpPr>
        <p:grpSpPr>
          <a:xfrm>
            <a:off x="5250164" y="4767782"/>
            <a:ext cx="804536" cy="522113"/>
            <a:chOff x="0" y="0"/>
            <a:chExt cx="211894" cy="137511"/>
          </a:xfrm>
        </p:grpSpPr>
        <p:sp>
          <p:nvSpPr>
            <p:cNvPr id="25" name="Freeform 25"/>
            <p:cNvSpPr/>
            <p:nvPr/>
          </p:nvSpPr>
          <p:spPr>
            <a:xfrm>
              <a:off x="0" y="0"/>
              <a:ext cx="211894" cy="137511"/>
            </a:xfrm>
            <a:custGeom>
              <a:avLst/>
              <a:gdLst/>
              <a:ahLst/>
              <a:cxnLst/>
              <a:rect l="l" t="t" r="r" b="b"/>
              <a:pathLst>
                <a:path w="211894" h="137511">
                  <a:moveTo>
                    <a:pt x="0" y="0"/>
                  </a:moveTo>
                  <a:lnTo>
                    <a:pt x="211894" y="0"/>
                  </a:lnTo>
                  <a:lnTo>
                    <a:pt x="211894" y="137511"/>
                  </a:lnTo>
                  <a:lnTo>
                    <a:pt x="0" y="137511"/>
                  </a:lnTo>
                  <a:close/>
                </a:path>
              </a:pathLst>
            </a:custGeom>
            <a:solidFill>
              <a:srgbClr val="FFFFFF"/>
            </a:solidFill>
          </p:spPr>
          <p:txBody>
            <a:bodyPr/>
            <a:lstStyle/>
            <a:p>
              <a:endParaRPr lang="fi-FI"/>
            </a:p>
          </p:txBody>
        </p:sp>
        <p:sp>
          <p:nvSpPr>
            <p:cNvPr id="26" name="TextBox 26"/>
            <p:cNvSpPr txBox="1"/>
            <p:nvPr/>
          </p:nvSpPr>
          <p:spPr>
            <a:xfrm>
              <a:off x="0" y="-76200"/>
              <a:ext cx="211894" cy="213711"/>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5443489" y="4944384"/>
            <a:ext cx="1157702" cy="187960"/>
          </a:xfrm>
          <a:prstGeom prst="rect">
            <a:avLst/>
          </a:prstGeom>
        </p:spPr>
        <p:txBody>
          <a:bodyPr lIns="0" tIns="0" rIns="0" bIns="0" rtlCol="0" anchor="t">
            <a:spAutoFit/>
          </a:bodyPr>
          <a:lstStyle/>
          <a:p>
            <a:pPr algn="l">
              <a:lnSpc>
                <a:spcPts val="1400"/>
              </a:lnSpc>
            </a:pPr>
            <a:r>
              <a:rPr lang="en-US" sz="1400" b="1" spc="-9">
                <a:solidFill>
                  <a:srgbClr val="000000"/>
                </a:solidFill>
                <a:latin typeface="Aileron Bold"/>
                <a:ea typeface="Aileron Bold"/>
                <a:cs typeface="Aileron Bold"/>
                <a:sym typeface="Aileron Bold"/>
              </a:rPr>
              <a:t>Value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rot="5400000">
            <a:off x="8081571" y="1679804"/>
            <a:ext cx="3323312" cy="5944998"/>
          </a:xfrm>
          <a:custGeom>
            <a:avLst/>
            <a:gdLst/>
            <a:ahLst/>
            <a:cxnLst/>
            <a:rect l="l" t="t" r="r" b="b"/>
            <a:pathLst>
              <a:path w="3323312" h="5944998">
                <a:moveTo>
                  <a:pt x="0" y="0"/>
                </a:moveTo>
                <a:lnTo>
                  <a:pt x="3323312" y="0"/>
                </a:lnTo>
                <a:lnTo>
                  <a:pt x="3323312" y="5944998"/>
                </a:lnTo>
                <a:lnTo>
                  <a:pt x="0" y="5944998"/>
                </a:lnTo>
                <a:lnTo>
                  <a:pt x="0" y="0"/>
                </a:lnTo>
                <a:close/>
              </a:path>
            </a:pathLst>
          </a:custGeom>
          <a:blipFill>
            <a:blip r:embed="rId6"/>
            <a:stretch>
              <a:fillRect l="-11205" r="-50017"/>
            </a:stretch>
          </a:blipFill>
        </p:spPr>
        <p:txBody>
          <a:bodyPr/>
          <a:lstStyle/>
          <a:p>
            <a:endParaRPr lang="fi-FI"/>
          </a:p>
        </p:txBody>
      </p:sp>
      <p:grpSp>
        <p:nvGrpSpPr>
          <p:cNvPr id="17" name="Group 17"/>
          <p:cNvGrpSpPr>
            <a:grpSpLocks noChangeAspect="1"/>
          </p:cNvGrpSpPr>
          <p:nvPr/>
        </p:nvGrpSpPr>
        <p:grpSpPr>
          <a:xfrm>
            <a:off x="7028914" y="4464141"/>
            <a:ext cx="5504165" cy="7231"/>
            <a:chOff x="0" y="0"/>
            <a:chExt cx="14008138" cy="18402"/>
          </a:xfrm>
        </p:grpSpPr>
        <p:sp>
          <p:nvSpPr>
            <p:cNvPr id="18" name="Freeform 18"/>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19" name="Group 19"/>
          <p:cNvGrpSpPr>
            <a:grpSpLocks noChangeAspect="1"/>
          </p:cNvGrpSpPr>
          <p:nvPr/>
        </p:nvGrpSpPr>
        <p:grpSpPr>
          <a:xfrm>
            <a:off x="7028914" y="5086449"/>
            <a:ext cx="5504165" cy="7231"/>
            <a:chOff x="0" y="0"/>
            <a:chExt cx="14008138" cy="18402"/>
          </a:xfrm>
        </p:grpSpPr>
        <p:sp>
          <p:nvSpPr>
            <p:cNvPr id="20" name="Freeform 20"/>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21" name="Group 21"/>
          <p:cNvGrpSpPr/>
          <p:nvPr/>
        </p:nvGrpSpPr>
        <p:grpSpPr>
          <a:xfrm rot="-5400000">
            <a:off x="8079216" y="3156381"/>
            <a:ext cx="281605" cy="451687"/>
            <a:chOff x="0" y="0"/>
            <a:chExt cx="506741" cy="812800"/>
          </a:xfrm>
        </p:grpSpPr>
        <p:sp>
          <p:nvSpPr>
            <p:cNvPr id="22" name="Freeform 2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23" name="TextBox 2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7470688" y="3994328"/>
            <a:ext cx="523487" cy="20650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customer feels at each touchpoint?</a:t>
            </a:r>
          </a:p>
        </p:txBody>
      </p:sp>
      <p:sp>
        <p:nvSpPr>
          <p:cNvPr id="25" name="TextBox 25"/>
          <p:cNvSpPr txBox="1"/>
          <p:nvPr/>
        </p:nvSpPr>
        <p:spPr>
          <a:xfrm>
            <a:off x="7470688" y="3241422"/>
            <a:ext cx="523487" cy="20650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are the customer’s touchpoints?</a:t>
            </a:r>
          </a:p>
        </p:txBody>
      </p:sp>
      <p:sp>
        <p:nvSpPr>
          <p:cNvPr id="26" name="TextBox 26"/>
          <p:cNvSpPr txBox="1"/>
          <p:nvPr/>
        </p:nvSpPr>
        <p:spPr>
          <a:xfrm>
            <a:off x="7470688" y="3620698"/>
            <a:ext cx="523487" cy="20650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customer does at each touchpoint?</a:t>
            </a:r>
          </a:p>
        </p:txBody>
      </p:sp>
      <p:sp>
        <p:nvSpPr>
          <p:cNvPr id="27" name="TextBox 27"/>
          <p:cNvSpPr txBox="1"/>
          <p:nvPr/>
        </p:nvSpPr>
        <p:spPr>
          <a:xfrm>
            <a:off x="7470688" y="4566979"/>
            <a:ext cx="474652" cy="27626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service staff does that is visible to the customer?</a:t>
            </a:r>
          </a:p>
        </p:txBody>
      </p:sp>
      <p:grpSp>
        <p:nvGrpSpPr>
          <p:cNvPr id="28" name="Group 28"/>
          <p:cNvGrpSpPr/>
          <p:nvPr/>
        </p:nvGrpSpPr>
        <p:grpSpPr>
          <a:xfrm rot="-5400000">
            <a:off x="8580990" y="3156381"/>
            <a:ext cx="281605" cy="451687"/>
            <a:chOff x="0" y="0"/>
            <a:chExt cx="506741" cy="812800"/>
          </a:xfrm>
        </p:grpSpPr>
        <p:sp>
          <p:nvSpPr>
            <p:cNvPr id="29" name="Freeform 2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0" name="TextBox 3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rot="-5400000">
            <a:off x="9082764" y="3156381"/>
            <a:ext cx="281605" cy="451687"/>
            <a:chOff x="0" y="0"/>
            <a:chExt cx="506741" cy="812800"/>
          </a:xfrm>
        </p:grpSpPr>
        <p:sp>
          <p:nvSpPr>
            <p:cNvPr id="32" name="Freeform 3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3" name="TextBox 3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5400000">
            <a:off x="9611193" y="3156381"/>
            <a:ext cx="281605" cy="451687"/>
            <a:chOff x="0" y="0"/>
            <a:chExt cx="506741" cy="812800"/>
          </a:xfrm>
        </p:grpSpPr>
        <p:sp>
          <p:nvSpPr>
            <p:cNvPr id="35" name="Freeform 3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6" name="TextBox 3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5400000">
            <a:off x="10111715" y="3156381"/>
            <a:ext cx="281605" cy="451687"/>
            <a:chOff x="0" y="0"/>
            <a:chExt cx="506741" cy="812800"/>
          </a:xfrm>
        </p:grpSpPr>
        <p:sp>
          <p:nvSpPr>
            <p:cNvPr id="38" name="Freeform 3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39" name="TextBox 3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5400000">
            <a:off x="10613489" y="3156381"/>
            <a:ext cx="281605" cy="451687"/>
            <a:chOff x="0" y="0"/>
            <a:chExt cx="506741" cy="812800"/>
          </a:xfrm>
        </p:grpSpPr>
        <p:sp>
          <p:nvSpPr>
            <p:cNvPr id="41" name="Freeform 4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2" name="TextBox 4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rot="-5400000">
            <a:off x="11115263" y="3156381"/>
            <a:ext cx="281605" cy="451687"/>
            <a:chOff x="0" y="0"/>
            <a:chExt cx="506741" cy="812800"/>
          </a:xfrm>
        </p:grpSpPr>
        <p:sp>
          <p:nvSpPr>
            <p:cNvPr id="44" name="Freeform 4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5" name="TextBox 4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rot="-5400000">
            <a:off x="11643692" y="3156381"/>
            <a:ext cx="281605" cy="451687"/>
            <a:chOff x="0" y="0"/>
            <a:chExt cx="506741" cy="812800"/>
          </a:xfrm>
        </p:grpSpPr>
        <p:sp>
          <p:nvSpPr>
            <p:cNvPr id="47" name="Freeform 4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48" name="TextBox 4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rot="-5400000">
            <a:off x="12144215" y="3156381"/>
            <a:ext cx="281605" cy="451687"/>
            <a:chOff x="0" y="0"/>
            <a:chExt cx="506741" cy="812800"/>
          </a:xfrm>
        </p:grpSpPr>
        <p:sp>
          <p:nvSpPr>
            <p:cNvPr id="50" name="Freeform 5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1" name="TextBox 5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rot="-5400000">
            <a:off x="8079216" y="3530011"/>
            <a:ext cx="281605" cy="451687"/>
            <a:chOff x="0" y="0"/>
            <a:chExt cx="506741" cy="812800"/>
          </a:xfrm>
        </p:grpSpPr>
        <p:sp>
          <p:nvSpPr>
            <p:cNvPr id="53" name="Freeform 5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4" name="TextBox 5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rot="-5400000">
            <a:off x="8580990" y="3530011"/>
            <a:ext cx="281605" cy="451687"/>
            <a:chOff x="0" y="0"/>
            <a:chExt cx="506741" cy="812800"/>
          </a:xfrm>
        </p:grpSpPr>
        <p:sp>
          <p:nvSpPr>
            <p:cNvPr id="56" name="Freeform 5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57" name="TextBox 5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58" name="Group 58"/>
          <p:cNvGrpSpPr/>
          <p:nvPr/>
        </p:nvGrpSpPr>
        <p:grpSpPr>
          <a:xfrm rot="-5400000">
            <a:off x="9082764" y="3530011"/>
            <a:ext cx="281605" cy="451687"/>
            <a:chOff x="0" y="0"/>
            <a:chExt cx="506741" cy="812800"/>
          </a:xfrm>
        </p:grpSpPr>
        <p:sp>
          <p:nvSpPr>
            <p:cNvPr id="59" name="Freeform 5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0" name="TextBox 6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rot="-5400000">
            <a:off x="9611193" y="3530011"/>
            <a:ext cx="281605" cy="451687"/>
            <a:chOff x="0" y="0"/>
            <a:chExt cx="506741" cy="812800"/>
          </a:xfrm>
        </p:grpSpPr>
        <p:sp>
          <p:nvSpPr>
            <p:cNvPr id="62" name="Freeform 6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3" name="TextBox 6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rot="-5400000">
            <a:off x="10111715" y="3530011"/>
            <a:ext cx="281605" cy="451687"/>
            <a:chOff x="0" y="0"/>
            <a:chExt cx="506741" cy="812800"/>
          </a:xfrm>
        </p:grpSpPr>
        <p:sp>
          <p:nvSpPr>
            <p:cNvPr id="65" name="Freeform 6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6" name="TextBox 6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67" name="Group 67"/>
          <p:cNvGrpSpPr/>
          <p:nvPr/>
        </p:nvGrpSpPr>
        <p:grpSpPr>
          <a:xfrm rot="-5400000">
            <a:off x="10613489" y="3530011"/>
            <a:ext cx="281605" cy="451687"/>
            <a:chOff x="0" y="0"/>
            <a:chExt cx="506741" cy="812800"/>
          </a:xfrm>
        </p:grpSpPr>
        <p:sp>
          <p:nvSpPr>
            <p:cNvPr id="68" name="Freeform 6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69" name="TextBox 6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70" name="Group 70"/>
          <p:cNvGrpSpPr/>
          <p:nvPr/>
        </p:nvGrpSpPr>
        <p:grpSpPr>
          <a:xfrm rot="-5400000">
            <a:off x="11115263" y="3530011"/>
            <a:ext cx="281605" cy="451687"/>
            <a:chOff x="0" y="0"/>
            <a:chExt cx="506741" cy="812800"/>
          </a:xfrm>
        </p:grpSpPr>
        <p:sp>
          <p:nvSpPr>
            <p:cNvPr id="71" name="Freeform 7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2" name="TextBox 7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73" name="Group 73"/>
          <p:cNvGrpSpPr/>
          <p:nvPr/>
        </p:nvGrpSpPr>
        <p:grpSpPr>
          <a:xfrm rot="-5400000">
            <a:off x="11643692" y="3530011"/>
            <a:ext cx="281605" cy="451687"/>
            <a:chOff x="0" y="0"/>
            <a:chExt cx="506741" cy="812800"/>
          </a:xfrm>
        </p:grpSpPr>
        <p:sp>
          <p:nvSpPr>
            <p:cNvPr id="74" name="Freeform 7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5" name="TextBox 7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76" name="Group 76"/>
          <p:cNvGrpSpPr/>
          <p:nvPr/>
        </p:nvGrpSpPr>
        <p:grpSpPr>
          <a:xfrm rot="-5400000">
            <a:off x="12144215" y="3530011"/>
            <a:ext cx="281605" cy="451687"/>
            <a:chOff x="0" y="0"/>
            <a:chExt cx="506741" cy="812800"/>
          </a:xfrm>
        </p:grpSpPr>
        <p:sp>
          <p:nvSpPr>
            <p:cNvPr id="77" name="Freeform 7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78" name="TextBox 7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79" name="Group 79"/>
          <p:cNvGrpSpPr/>
          <p:nvPr/>
        </p:nvGrpSpPr>
        <p:grpSpPr>
          <a:xfrm rot="-5400000">
            <a:off x="8079216" y="3903641"/>
            <a:ext cx="281605" cy="451687"/>
            <a:chOff x="0" y="0"/>
            <a:chExt cx="506741" cy="812800"/>
          </a:xfrm>
        </p:grpSpPr>
        <p:sp>
          <p:nvSpPr>
            <p:cNvPr id="80" name="Freeform 8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1" name="TextBox 8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82" name="Group 82"/>
          <p:cNvGrpSpPr/>
          <p:nvPr/>
        </p:nvGrpSpPr>
        <p:grpSpPr>
          <a:xfrm rot="-5400000">
            <a:off x="8580990" y="3903641"/>
            <a:ext cx="281605" cy="451687"/>
            <a:chOff x="0" y="0"/>
            <a:chExt cx="506741" cy="812800"/>
          </a:xfrm>
        </p:grpSpPr>
        <p:sp>
          <p:nvSpPr>
            <p:cNvPr id="83" name="Freeform 8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4" name="TextBox 8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85" name="Group 85"/>
          <p:cNvGrpSpPr/>
          <p:nvPr/>
        </p:nvGrpSpPr>
        <p:grpSpPr>
          <a:xfrm rot="-5400000">
            <a:off x="9082764" y="3903641"/>
            <a:ext cx="281605" cy="451687"/>
            <a:chOff x="0" y="0"/>
            <a:chExt cx="506741" cy="812800"/>
          </a:xfrm>
        </p:grpSpPr>
        <p:sp>
          <p:nvSpPr>
            <p:cNvPr id="86" name="Freeform 8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87" name="TextBox 8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88" name="Group 88"/>
          <p:cNvGrpSpPr/>
          <p:nvPr/>
        </p:nvGrpSpPr>
        <p:grpSpPr>
          <a:xfrm rot="-5400000">
            <a:off x="9611193" y="3903641"/>
            <a:ext cx="281605" cy="451687"/>
            <a:chOff x="0" y="0"/>
            <a:chExt cx="506741" cy="812800"/>
          </a:xfrm>
        </p:grpSpPr>
        <p:sp>
          <p:nvSpPr>
            <p:cNvPr id="89" name="Freeform 8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0" name="TextBox 9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91" name="Group 91"/>
          <p:cNvGrpSpPr/>
          <p:nvPr/>
        </p:nvGrpSpPr>
        <p:grpSpPr>
          <a:xfrm rot="-5400000">
            <a:off x="10111715" y="3903641"/>
            <a:ext cx="281605" cy="451687"/>
            <a:chOff x="0" y="0"/>
            <a:chExt cx="506741" cy="812800"/>
          </a:xfrm>
        </p:grpSpPr>
        <p:sp>
          <p:nvSpPr>
            <p:cNvPr id="92" name="Freeform 9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3" name="TextBox 9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94" name="Group 94"/>
          <p:cNvGrpSpPr/>
          <p:nvPr/>
        </p:nvGrpSpPr>
        <p:grpSpPr>
          <a:xfrm rot="-5400000">
            <a:off x="10613489" y="3903641"/>
            <a:ext cx="281605" cy="451687"/>
            <a:chOff x="0" y="0"/>
            <a:chExt cx="506741" cy="812800"/>
          </a:xfrm>
        </p:grpSpPr>
        <p:sp>
          <p:nvSpPr>
            <p:cNvPr id="95" name="Freeform 9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6" name="TextBox 9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97" name="Group 97"/>
          <p:cNvGrpSpPr/>
          <p:nvPr/>
        </p:nvGrpSpPr>
        <p:grpSpPr>
          <a:xfrm rot="-5400000">
            <a:off x="11115263" y="3903641"/>
            <a:ext cx="281605" cy="451687"/>
            <a:chOff x="0" y="0"/>
            <a:chExt cx="506741" cy="812800"/>
          </a:xfrm>
        </p:grpSpPr>
        <p:sp>
          <p:nvSpPr>
            <p:cNvPr id="98" name="Freeform 9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99" name="TextBox 9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00" name="Group 100"/>
          <p:cNvGrpSpPr/>
          <p:nvPr/>
        </p:nvGrpSpPr>
        <p:grpSpPr>
          <a:xfrm rot="-5400000">
            <a:off x="11643692" y="3903641"/>
            <a:ext cx="281605" cy="451687"/>
            <a:chOff x="0" y="0"/>
            <a:chExt cx="506741" cy="812800"/>
          </a:xfrm>
        </p:grpSpPr>
        <p:sp>
          <p:nvSpPr>
            <p:cNvPr id="101" name="Freeform 10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2" name="TextBox 10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rot="-5400000">
            <a:off x="12144215" y="3903641"/>
            <a:ext cx="281605" cy="451687"/>
            <a:chOff x="0" y="0"/>
            <a:chExt cx="506741" cy="812800"/>
          </a:xfrm>
        </p:grpSpPr>
        <p:sp>
          <p:nvSpPr>
            <p:cNvPr id="104" name="Freeform 10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5" name="TextBox 10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06" name="Group 106"/>
          <p:cNvGrpSpPr/>
          <p:nvPr/>
        </p:nvGrpSpPr>
        <p:grpSpPr>
          <a:xfrm rot="-5400000">
            <a:off x="8079216" y="4481938"/>
            <a:ext cx="281605" cy="451687"/>
            <a:chOff x="0" y="0"/>
            <a:chExt cx="506741" cy="812800"/>
          </a:xfrm>
        </p:grpSpPr>
        <p:sp>
          <p:nvSpPr>
            <p:cNvPr id="107" name="Freeform 10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08" name="TextBox 10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09" name="Group 109"/>
          <p:cNvGrpSpPr/>
          <p:nvPr/>
        </p:nvGrpSpPr>
        <p:grpSpPr>
          <a:xfrm rot="-5400000">
            <a:off x="8580990" y="4481938"/>
            <a:ext cx="281605" cy="451687"/>
            <a:chOff x="0" y="0"/>
            <a:chExt cx="506741" cy="812800"/>
          </a:xfrm>
        </p:grpSpPr>
        <p:sp>
          <p:nvSpPr>
            <p:cNvPr id="110" name="Freeform 11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1" name="TextBox 11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12" name="Group 112"/>
          <p:cNvGrpSpPr/>
          <p:nvPr/>
        </p:nvGrpSpPr>
        <p:grpSpPr>
          <a:xfrm rot="-5400000">
            <a:off x="9082764" y="4481938"/>
            <a:ext cx="281605" cy="451687"/>
            <a:chOff x="0" y="0"/>
            <a:chExt cx="506741" cy="812800"/>
          </a:xfrm>
        </p:grpSpPr>
        <p:sp>
          <p:nvSpPr>
            <p:cNvPr id="113" name="Freeform 11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4" name="TextBox 11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15" name="Group 115"/>
          <p:cNvGrpSpPr/>
          <p:nvPr/>
        </p:nvGrpSpPr>
        <p:grpSpPr>
          <a:xfrm rot="-5400000">
            <a:off x="9611193" y="4481938"/>
            <a:ext cx="281605" cy="451687"/>
            <a:chOff x="0" y="0"/>
            <a:chExt cx="506741" cy="812800"/>
          </a:xfrm>
        </p:grpSpPr>
        <p:sp>
          <p:nvSpPr>
            <p:cNvPr id="116" name="Freeform 11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17" name="TextBox 11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18" name="Group 118"/>
          <p:cNvGrpSpPr/>
          <p:nvPr/>
        </p:nvGrpSpPr>
        <p:grpSpPr>
          <a:xfrm rot="-5400000">
            <a:off x="10111715" y="4481938"/>
            <a:ext cx="281605" cy="451687"/>
            <a:chOff x="0" y="0"/>
            <a:chExt cx="506741" cy="812800"/>
          </a:xfrm>
        </p:grpSpPr>
        <p:sp>
          <p:nvSpPr>
            <p:cNvPr id="119" name="Freeform 11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0" name="TextBox 12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21" name="Group 121"/>
          <p:cNvGrpSpPr/>
          <p:nvPr/>
        </p:nvGrpSpPr>
        <p:grpSpPr>
          <a:xfrm rot="-5400000">
            <a:off x="10613489" y="4481938"/>
            <a:ext cx="281605" cy="451687"/>
            <a:chOff x="0" y="0"/>
            <a:chExt cx="506741" cy="812800"/>
          </a:xfrm>
        </p:grpSpPr>
        <p:sp>
          <p:nvSpPr>
            <p:cNvPr id="122" name="Freeform 12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3" name="TextBox 12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24" name="Group 124"/>
          <p:cNvGrpSpPr/>
          <p:nvPr/>
        </p:nvGrpSpPr>
        <p:grpSpPr>
          <a:xfrm rot="-5400000">
            <a:off x="11115263" y="4481938"/>
            <a:ext cx="281605" cy="451687"/>
            <a:chOff x="0" y="0"/>
            <a:chExt cx="506741" cy="812800"/>
          </a:xfrm>
        </p:grpSpPr>
        <p:sp>
          <p:nvSpPr>
            <p:cNvPr id="125" name="Freeform 12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6" name="TextBox 12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27" name="Group 127"/>
          <p:cNvGrpSpPr/>
          <p:nvPr/>
        </p:nvGrpSpPr>
        <p:grpSpPr>
          <a:xfrm rot="-5400000">
            <a:off x="11643692" y="4481938"/>
            <a:ext cx="281605" cy="451687"/>
            <a:chOff x="0" y="0"/>
            <a:chExt cx="506741" cy="812800"/>
          </a:xfrm>
        </p:grpSpPr>
        <p:sp>
          <p:nvSpPr>
            <p:cNvPr id="128" name="Freeform 12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29" name="TextBox 12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30" name="Group 130"/>
          <p:cNvGrpSpPr/>
          <p:nvPr/>
        </p:nvGrpSpPr>
        <p:grpSpPr>
          <a:xfrm rot="-5400000">
            <a:off x="12144215" y="4481938"/>
            <a:ext cx="281605" cy="451687"/>
            <a:chOff x="0" y="0"/>
            <a:chExt cx="506741" cy="812800"/>
          </a:xfrm>
        </p:grpSpPr>
        <p:sp>
          <p:nvSpPr>
            <p:cNvPr id="131" name="Freeform 13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2" name="TextBox 13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33" name="Group 133"/>
          <p:cNvGrpSpPr/>
          <p:nvPr/>
        </p:nvGrpSpPr>
        <p:grpSpPr>
          <a:xfrm rot="-5400000">
            <a:off x="8079216" y="5106219"/>
            <a:ext cx="281605" cy="451687"/>
            <a:chOff x="0" y="0"/>
            <a:chExt cx="506741" cy="812800"/>
          </a:xfrm>
        </p:grpSpPr>
        <p:sp>
          <p:nvSpPr>
            <p:cNvPr id="134" name="Freeform 13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5" name="TextBox 13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36" name="Group 136"/>
          <p:cNvGrpSpPr/>
          <p:nvPr/>
        </p:nvGrpSpPr>
        <p:grpSpPr>
          <a:xfrm rot="-5400000">
            <a:off x="8580990" y="5106219"/>
            <a:ext cx="281605" cy="451687"/>
            <a:chOff x="0" y="0"/>
            <a:chExt cx="506741" cy="812800"/>
          </a:xfrm>
        </p:grpSpPr>
        <p:sp>
          <p:nvSpPr>
            <p:cNvPr id="137" name="Freeform 13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38" name="TextBox 13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39" name="Group 139"/>
          <p:cNvGrpSpPr/>
          <p:nvPr/>
        </p:nvGrpSpPr>
        <p:grpSpPr>
          <a:xfrm rot="-5400000">
            <a:off x="9082764" y="5106219"/>
            <a:ext cx="281605" cy="451687"/>
            <a:chOff x="0" y="0"/>
            <a:chExt cx="506741" cy="812800"/>
          </a:xfrm>
        </p:grpSpPr>
        <p:sp>
          <p:nvSpPr>
            <p:cNvPr id="140" name="Freeform 14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1" name="TextBox 14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42" name="Group 142"/>
          <p:cNvGrpSpPr/>
          <p:nvPr/>
        </p:nvGrpSpPr>
        <p:grpSpPr>
          <a:xfrm rot="-5400000">
            <a:off x="9611193" y="5106219"/>
            <a:ext cx="281605" cy="451687"/>
            <a:chOff x="0" y="0"/>
            <a:chExt cx="506741" cy="812800"/>
          </a:xfrm>
        </p:grpSpPr>
        <p:sp>
          <p:nvSpPr>
            <p:cNvPr id="143" name="Freeform 14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4" name="TextBox 14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45" name="Group 145"/>
          <p:cNvGrpSpPr/>
          <p:nvPr/>
        </p:nvGrpSpPr>
        <p:grpSpPr>
          <a:xfrm rot="-5400000">
            <a:off x="10111715" y="5106219"/>
            <a:ext cx="281605" cy="451687"/>
            <a:chOff x="0" y="0"/>
            <a:chExt cx="506741" cy="812800"/>
          </a:xfrm>
        </p:grpSpPr>
        <p:sp>
          <p:nvSpPr>
            <p:cNvPr id="146" name="Freeform 14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47" name="TextBox 14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48" name="Group 148"/>
          <p:cNvGrpSpPr/>
          <p:nvPr/>
        </p:nvGrpSpPr>
        <p:grpSpPr>
          <a:xfrm rot="-5400000">
            <a:off x="10613489" y="5106219"/>
            <a:ext cx="281605" cy="451687"/>
            <a:chOff x="0" y="0"/>
            <a:chExt cx="506741" cy="812800"/>
          </a:xfrm>
        </p:grpSpPr>
        <p:sp>
          <p:nvSpPr>
            <p:cNvPr id="149" name="Freeform 14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0" name="TextBox 15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51" name="Group 151"/>
          <p:cNvGrpSpPr/>
          <p:nvPr/>
        </p:nvGrpSpPr>
        <p:grpSpPr>
          <a:xfrm rot="-5400000">
            <a:off x="11115263" y="5106219"/>
            <a:ext cx="281605" cy="451687"/>
            <a:chOff x="0" y="0"/>
            <a:chExt cx="506741" cy="812800"/>
          </a:xfrm>
        </p:grpSpPr>
        <p:sp>
          <p:nvSpPr>
            <p:cNvPr id="152" name="Freeform 15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3" name="TextBox 15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54" name="Group 154"/>
          <p:cNvGrpSpPr/>
          <p:nvPr/>
        </p:nvGrpSpPr>
        <p:grpSpPr>
          <a:xfrm rot="-5400000">
            <a:off x="11643692" y="5106219"/>
            <a:ext cx="281605" cy="451687"/>
            <a:chOff x="0" y="0"/>
            <a:chExt cx="506741" cy="812800"/>
          </a:xfrm>
        </p:grpSpPr>
        <p:sp>
          <p:nvSpPr>
            <p:cNvPr id="155" name="Freeform 15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6" name="TextBox 15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57" name="Group 157"/>
          <p:cNvGrpSpPr/>
          <p:nvPr/>
        </p:nvGrpSpPr>
        <p:grpSpPr>
          <a:xfrm rot="-5400000">
            <a:off x="12144215" y="5106219"/>
            <a:ext cx="281605" cy="451687"/>
            <a:chOff x="0" y="0"/>
            <a:chExt cx="506741" cy="812800"/>
          </a:xfrm>
        </p:grpSpPr>
        <p:sp>
          <p:nvSpPr>
            <p:cNvPr id="158" name="Freeform 15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59" name="TextBox 15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60" name="Group 160"/>
          <p:cNvGrpSpPr/>
          <p:nvPr/>
        </p:nvGrpSpPr>
        <p:grpSpPr>
          <a:xfrm rot="-5400000">
            <a:off x="8079216" y="5615988"/>
            <a:ext cx="281605" cy="451687"/>
            <a:chOff x="0" y="0"/>
            <a:chExt cx="506741" cy="812800"/>
          </a:xfrm>
        </p:grpSpPr>
        <p:sp>
          <p:nvSpPr>
            <p:cNvPr id="161" name="Freeform 16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2" name="TextBox 16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63" name="Group 163"/>
          <p:cNvGrpSpPr/>
          <p:nvPr/>
        </p:nvGrpSpPr>
        <p:grpSpPr>
          <a:xfrm rot="-5400000">
            <a:off x="8580990" y="5615988"/>
            <a:ext cx="281605" cy="451687"/>
            <a:chOff x="0" y="0"/>
            <a:chExt cx="506741" cy="812800"/>
          </a:xfrm>
        </p:grpSpPr>
        <p:sp>
          <p:nvSpPr>
            <p:cNvPr id="164" name="Freeform 16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5" name="TextBox 16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66" name="Group 166"/>
          <p:cNvGrpSpPr/>
          <p:nvPr/>
        </p:nvGrpSpPr>
        <p:grpSpPr>
          <a:xfrm rot="-5400000">
            <a:off x="9082764" y="5615988"/>
            <a:ext cx="281605" cy="451687"/>
            <a:chOff x="0" y="0"/>
            <a:chExt cx="506741" cy="812800"/>
          </a:xfrm>
        </p:grpSpPr>
        <p:sp>
          <p:nvSpPr>
            <p:cNvPr id="167" name="Freeform 16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68" name="TextBox 16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69" name="Group 169"/>
          <p:cNvGrpSpPr/>
          <p:nvPr/>
        </p:nvGrpSpPr>
        <p:grpSpPr>
          <a:xfrm rot="-5400000">
            <a:off x="9611193" y="5615988"/>
            <a:ext cx="281605" cy="451687"/>
            <a:chOff x="0" y="0"/>
            <a:chExt cx="506741" cy="812800"/>
          </a:xfrm>
        </p:grpSpPr>
        <p:sp>
          <p:nvSpPr>
            <p:cNvPr id="170" name="Freeform 17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1" name="TextBox 17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72" name="Group 172"/>
          <p:cNvGrpSpPr/>
          <p:nvPr/>
        </p:nvGrpSpPr>
        <p:grpSpPr>
          <a:xfrm rot="-5400000">
            <a:off x="10111715" y="5615988"/>
            <a:ext cx="281605" cy="451687"/>
            <a:chOff x="0" y="0"/>
            <a:chExt cx="506741" cy="812800"/>
          </a:xfrm>
        </p:grpSpPr>
        <p:sp>
          <p:nvSpPr>
            <p:cNvPr id="173" name="Freeform 17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4" name="TextBox 17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75" name="Group 175"/>
          <p:cNvGrpSpPr/>
          <p:nvPr/>
        </p:nvGrpSpPr>
        <p:grpSpPr>
          <a:xfrm rot="-5400000">
            <a:off x="10613489" y="5615988"/>
            <a:ext cx="281605" cy="451687"/>
            <a:chOff x="0" y="0"/>
            <a:chExt cx="506741" cy="812800"/>
          </a:xfrm>
        </p:grpSpPr>
        <p:sp>
          <p:nvSpPr>
            <p:cNvPr id="176" name="Freeform 17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77" name="TextBox 17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78" name="Group 178"/>
          <p:cNvGrpSpPr/>
          <p:nvPr/>
        </p:nvGrpSpPr>
        <p:grpSpPr>
          <a:xfrm rot="-5400000">
            <a:off x="11115263" y="5615988"/>
            <a:ext cx="281605" cy="451687"/>
            <a:chOff x="0" y="0"/>
            <a:chExt cx="506741" cy="812800"/>
          </a:xfrm>
        </p:grpSpPr>
        <p:sp>
          <p:nvSpPr>
            <p:cNvPr id="179" name="Freeform 17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80" name="TextBox 18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81" name="Group 181"/>
          <p:cNvGrpSpPr/>
          <p:nvPr/>
        </p:nvGrpSpPr>
        <p:grpSpPr>
          <a:xfrm rot="-5400000">
            <a:off x="11643692" y="5615988"/>
            <a:ext cx="281605" cy="451687"/>
            <a:chOff x="0" y="0"/>
            <a:chExt cx="506741" cy="812800"/>
          </a:xfrm>
        </p:grpSpPr>
        <p:sp>
          <p:nvSpPr>
            <p:cNvPr id="182" name="Freeform 18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83" name="TextBox 18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84" name="Group 184"/>
          <p:cNvGrpSpPr/>
          <p:nvPr/>
        </p:nvGrpSpPr>
        <p:grpSpPr>
          <a:xfrm rot="-5400000">
            <a:off x="12144215" y="5615988"/>
            <a:ext cx="281605" cy="451687"/>
            <a:chOff x="0" y="0"/>
            <a:chExt cx="506741" cy="812800"/>
          </a:xfrm>
        </p:grpSpPr>
        <p:sp>
          <p:nvSpPr>
            <p:cNvPr id="185" name="Freeform 18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E4E8F0"/>
            </a:solidFill>
            <a:ln cap="sq">
              <a:noFill/>
              <a:prstDash val="solid"/>
              <a:miter/>
            </a:ln>
          </p:spPr>
          <p:txBody>
            <a:bodyPr/>
            <a:lstStyle/>
            <a:p>
              <a:endParaRPr lang="fi-FI"/>
            </a:p>
          </p:txBody>
        </p:sp>
        <p:sp>
          <p:nvSpPr>
            <p:cNvPr id="186" name="TextBox 18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sp>
        <p:nvSpPr>
          <p:cNvPr id="187" name="Freeform 187"/>
          <p:cNvSpPr/>
          <p:nvPr/>
        </p:nvSpPr>
        <p:spPr>
          <a:xfrm rot="891332">
            <a:off x="10006572" y="442500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88" name="Freeform 188"/>
          <p:cNvSpPr/>
          <p:nvPr/>
        </p:nvSpPr>
        <p:spPr>
          <a:xfrm rot="891332">
            <a:off x="9960483" y="3875294"/>
            <a:ext cx="489163" cy="519382"/>
          </a:xfrm>
          <a:custGeom>
            <a:avLst/>
            <a:gdLst/>
            <a:ahLst/>
            <a:cxnLst/>
            <a:rect l="l" t="t" r="r" b="b"/>
            <a:pathLst>
              <a:path w="489163" h="519382">
                <a:moveTo>
                  <a:pt x="0" y="0"/>
                </a:moveTo>
                <a:lnTo>
                  <a:pt x="489163" y="0"/>
                </a:lnTo>
                <a:lnTo>
                  <a:pt x="489163"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89" name="TextBox 189"/>
          <p:cNvSpPr txBox="1"/>
          <p:nvPr/>
        </p:nvSpPr>
        <p:spPr>
          <a:xfrm>
            <a:off x="10058876" y="391912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190" name="Freeform 190"/>
          <p:cNvSpPr/>
          <p:nvPr/>
        </p:nvSpPr>
        <p:spPr>
          <a:xfrm rot="891332">
            <a:off x="9479106" y="50458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1" name="Freeform 191"/>
          <p:cNvSpPr/>
          <p:nvPr/>
        </p:nvSpPr>
        <p:spPr>
          <a:xfrm rot="891332">
            <a:off x="10973986" y="555546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2" name="Freeform 192"/>
          <p:cNvSpPr/>
          <p:nvPr/>
        </p:nvSpPr>
        <p:spPr>
          <a:xfrm rot="891332">
            <a:off x="8954459" y="439261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3" name="Freeform 193"/>
          <p:cNvSpPr/>
          <p:nvPr/>
        </p:nvSpPr>
        <p:spPr>
          <a:xfrm rot="891332">
            <a:off x="7957960" y="4446650"/>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4" name="Freeform 194"/>
          <p:cNvSpPr/>
          <p:nvPr/>
        </p:nvSpPr>
        <p:spPr>
          <a:xfrm rot="891332">
            <a:off x="8983806" y="5039097"/>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5" name="Freeform 195"/>
          <p:cNvSpPr/>
          <p:nvPr/>
        </p:nvSpPr>
        <p:spPr>
          <a:xfrm rot="891332">
            <a:off x="10447758" y="3875651"/>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6" name="Freeform 196"/>
          <p:cNvSpPr/>
          <p:nvPr/>
        </p:nvSpPr>
        <p:spPr>
          <a:xfrm rot="891332">
            <a:off x="7960132" y="3885981"/>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7" name="Freeform 197"/>
          <p:cNvSpPr/>
          <p:nvPr/>
        </p:nvSpPr>
        <p:spPr>
          <a:xfrm rot="891332">
            <a:off x="8450154" y="3881229"/>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198" name="TextBox 198"/>
          <p:cNvSpPr txBox="1"/>
          <p:nvPr/>
        </p:nvSpPr>
        <p:spPr>
          <a:xfrm>
            <a:off x="8058525" y="394096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199" name="Freeform 199"/>
          <p:cNvSpPr/>
          <p:nvPr/>
        </p:nvSpPr>
        <p:spPr>
          <a:xfrm rot="891332">
            <a:off x="7950438" y="310487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0" name="Freeform 200"/>
          <p:cNvSpPr/>
          <p:nvPr/>
        </p:nvSpPr>
        <p:spPr>
          <a:xfrm rot="891332">
            <a:off x="9479106" y="387565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1" name="Freeform 201"/>
          <p:cNvSpPr/>
          <p:nvPr/>
        </p:nvSpPr>
        <p:spPr>
          <a:xfrm rot="891332">
            <a:off x="11499362" y="50458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2" name="Freeform 202"/>
          <p:cNvSpPr/>
          <p:nvPr/>
        </p:nvSpPr>
        <p:spPr>
          <a:xfrm rot="891332">
            <a:off x="11499362" y="556629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3" name="Freeform 203"/>
          <p:cNvSpPr/>
          <p:nvPr/>
        </p:nvSpPr>
        <p:spPr>
          <a:xfrm rot="891332">
            <a:off x="8450154" y="5052439"/>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4" name="Freeform 204"/>
          <p:cNvSpPr/>
          <p:nvPr/>
        </p:nvSpPr>
        <p:spPr>
          <a:xfrm rot="891332">
            <a:off x="8428759" y="5572888"/>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05" name="TextBox 205"/>
          <p:cNvSpPr txBox="1"/>
          <p:nvPr/>
        </p:nvSpPr>
        <p:spPr>
          <a:xfrm>
            <a:off x="10546151" y="391948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06" name="TextBox 206"/>
          <p:cNvSpPr txBox="1"/>
          <p:nvPr/>
        </p:nvSpPr>
        <p:spPr>
          <a:xfrm>
            <a:off x="8548547" y="392505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07" name="TextBox 207"/>
          <p:cNvSpPr txBox="1"/>
          <p:nvPr/>
        </p:nvSpPr>
        <p:spPr>
          <a:xfrm>
            <a:off x="8048831" y="315985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08" name="TextBox 208"/>
          <p:cNvSpPr txBox="1"/>
          <p:nvPr/>
        </p:nvSpPr>
        <p:spPr>
          <a:xfrm>
            <a:off x="9577499" y="393165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09" name="Freeform 209"/>
          <p:cNvSpPr/>
          <p:nvPr/>
        </p:nvSpPr>
        <p:spPr>
          <a:xfrm rot="891332">
            <a:off x="10954084" y="387493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0" name="TextBox 210"/>
          <p:cNvSpPr txBox="1"/>
          <p:nvPr/>
        </p:nvSpPr>
        <p:spPr>
          <a:xfrm>
            <a:off x="11052477" y="391876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11" name="Freeform 211"/>
          <p:cNvSpPr/>
          <p:nvPr/>
        </p:nvSpPr>
        <p:spPr>
          <a:xfrm rot="891332">
            <a:off x="11441359" y="3875294"/>
            <a:ext cx="489163" cy="519382"/>
          </a:xfrm>
          <a:custGeom>
            <a:avLst/>
            <a:gdLst/>
            <a:ahLst/>
            <a:cxnLst/>
            <a:rect l="l" t="t" r="r" b="b"/>
            <a:pathLst>
              <a:path w="489163" h="519382">
                <a:moveTo>
                  <a:pt x="0" y="0"/>
                </a:moveTo>
                <a:lnTo>
                  <a:pt x="489164" y="0"/>
                </a:lnTo>
                <a:lnTo>
                  <a:pt x="489164" y="519381"/>
                </a:lnTo>
                <a:lnTo>
                  <a:pt x="0" y="51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2" name="TextBox 212"/>
          <p:cNvSpPr txBox="1"/>
          <p:nvPr/>
        </p:nvSpPr>
        <p:spPr>
          <a:xfrm>
            <a:off x="11539752" y="391912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13" name="Freeform 213"/>
          <p:cNvSpPr/>
          <p:nvPr/>
        </p:nvSpPr>
        <p:spPr>
          <a:xfrm rot="891332">
            <a:off x="9958311" y="3474548"/>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4" name="TextBox 214"/>
          <p:cNvSpPr txBox="1"/>
          <p:nvPr/>
        </p:nvSpPr>
        <p:spPr>
          <a:xfrm>
            <a:off x="10056704" y="35183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15" name="Freeform 215"/>
          <p:cNvSpPr/>
          <p:nvPr/>
        </p:nvSpPr>
        <p:spPr>
          <a:xfrm rot="891332">
            <a:off x="10445586" y="3474906"/>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6" name="Freeform 216"/>
          <p:cNvSpPr/>
          <p:nvPr/>
        </p:nvSpPr>
        <p:spPr>
          <a:xfrm rot="891332">
            <a:off x="7957960" y="3485236"/>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7" name="Freeform 217"/>
          <p:cNvSpPr/>
          <p:nvPr/>
        </p:nvSpPr>
        <p:spPr>
          <a:xfrm rot="891332">
            <a:off x="8447982" y="3480484"/>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8" name="Freeform 218"/>
          <p:cNvSpPr/>
          <p:nvPr/>
        </p:nvSpPr>
        <p:spPr>
          <a:xfrm rot="891332">
            <a:off x="9476934" y="347490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19" name="TextBox 219"/>
          <p:cNvSpPr txBox="1"/>
          <p:nvPr/>
        </p:nvSpPr>
        <p:spPr>
          <a:xfrm>
            <a:off x="10543979" y="351873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0" name="TextBox 220"/>
          <p:cNvSpPr txBox="1"/>
          <p:nvPr/>
        </p:nvSpPr>
        <p:spPr>
          <a:xfrm>
            <a:off x="8546375" y="352431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1" name="TextBox 221"/>
          <p:cNvSpPr txBox="1"/>
          <p:nvPr/>
        </p:nvSpPr>
        <p:spPr>
          <a:xfrm>
            <a:off x="9575327" y="353090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22" name="Freeform 222"/>
          <p:cNvSpPr/>
          <p:nvPr/>
        </p:nvSpPr>
        <p:spPr>
          <a:xfrm rot="891332">
            <a:off x="10951912" y="347419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3" name="TextBox 223"/>
          <p:cNvSpPr txBox="1"/>
          <p:nvPr/>
        </p:nvSpPr>
        <p:spPr>
          <a:xfrm>
            <a:off x="11050305" y="351802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4" name="Freeform 224"/>
          <p:cNvSpPr/>
          <p:nvPr/>
        </p:nvSpPr>
        <p:spPr>
          <a:xfrm rot="891332">
            <a:off x="11439187" y="3474548"/>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5" name="TextBox 225"/>
          <p:cNvSpPr txBox="1"/>
          <p:nvPr/>
        </p:nvSpPr>
        <p:spPr>
          <a:xfrm>
            <a:off x="11537580" y="351837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26" name="Freeform 226"/>
          <p:cNvSpPr/>
          <p:nvPr/>
        </p:nvSpPr>
        <p:spPr>
          <a:xfrm rot="891332">
            <a:off x="9958311" y="3102081"/>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7" name="Freeform 227"/>
          <p:cNvSpPr/>
          <p:nvPr/>
        </p:nvSpPr>
        <p:spPr>
          <a:xfrm rot="891332">
            <a:off x="10445586" y="3102439"/>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8" name="Freeform 228"/>
          <p:cNvSpPr/>
          <p:nvPr/>
        </p:nvSpPr>
        <p:spPr>
          <a:xfrm rot="891332">
            <a:off x="8447982" y="3108016"/>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29" name="Freeform 229"/>
          <p:cNvSpPr/>
          <p:nvPr/>
        </p:nvSpPr>
        <p:spPr>
          <a:xfrm rot="891332">
            <a:off x="9476934" y="310243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30" name="Freeform 230"/>
          <p:cNvSpPr/>
          <p:nvPr/>
        </p:nvSpPr>
        <p:spPr>
          <a:xfrm rot="891332">
            <a:off x="10951912" y="310172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31" name="Freeform 231"/>
          <p:cNvSpPr/>
          <p:nvPr/>
        </p:nvSpPr>
        <p:spPr>
          <a:xfrm rot="891332">
            <a:off x="11439187" y="3102081"/>
            <a:ext cx="489163" cy="519382"/>
          </a:xfrm>
          <a:custGeom>
            <a:avLst/>
            <a:gdLst/>
            <a:ahLst/>
            <a:cxnLst/>
            <a:rect l="l" t="t" r="r" b="b"/>
            <a:pathLst>
              <a:path w="489163" h="519382">
                <a:moveTo>
                  <a:pt x="0" y="0"/>
                </a:moveTo>
                <a:lnTo>
                  <a:pt x="489164" y="0"/>
                </a:lnTo>
                <a:lnTo>
                  <a:pt x="489164" y="519382"/>
                </a:lnTo>
                <a:lnTo>
                  <a:pt x="0" y="519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232" name="TextBox 232"/>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233" name="TextBox 233"/>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understand the service we’re working on (we need to identify problems related to running a service)</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what we already know (we need to strengthen teamwork and shared understanding)</a:t>
            </a:r>
          </a:p>
        </p:txBody>
      </p:sp>
      <p:sp>
        <p:nvSpPr>
          <p:cNvPr id="234" name="TextBox 234"/>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35" name="TextBox 235"/>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36" name="TextBox 236"/>
          <p:cNvSpPr txBox="1"/>
          <p:nvPr/>
        </p:nvSpPr>
        <p:spPr>
          <a:xfrm>
            <a:off x="13024521" y="2498472"/>
            <a:ext cx="4552256" cy="47205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customer or user experience and their needs in relation to the service and our project? What did we learn about producing the service and the needs of the organization that produces the service? What do we now know that can help us to go forward with the project? What do we not know yet? Should we modify or reframe our challenge somehow because of what we found out and if so, how? What should we do next? </a:t>
            </a:r>
          </a:p>
        </p:txBody>
      </p:sp>
      <p:sp>
        <p:nvSpPr>
          <p:cNvPr id="237" name="TextBox 237"/>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8" name="TextBox 238"/>
          <p:cNvSpPr txBox="1"/>
          <p:nvPr/>
        </p:nvSpPr>
        <p:spPr>
          <a:xfrm>
            <a:off x="1861372" y="2526488"/>
            <a:ext cx="4600560" cy="53111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to use the service blueprint model. Sketch the service blueprint structure on a flap paper or in a virtual whiteboard or use a ready template.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Write down with what product or service you’re working (1). Write down the touchpoints or steps the customers take on their service journey, add what they do and what they feel at each touchpoint (2). Add the steps that customer service takes that can be seen by the customer (3). Add the steps that are invisible to the customer, taken by the service provider on the backstage of the service stage.</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39" name="TextBox 239"/>
          <p:cNvSpPr txBox="1"/>
          <p:nvPr/>
        </p:nvSpPr>
        <p:spPr>
          <a:xfrm rot="-5400000">
            <a:off x="-2438446" y="3009637"/>
            <a:ext cx="6195399"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SERVICE BLUEPRINT</a:t>
            </a:r>
          </a:p>
        </p:txBody>
      </p:sp>
      <p:sp>
        <p:nvSpPr>
          <p:cNvPr id="240" name="TextBox 240"/>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41" name="TextBox 241"/>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42" name="TextBox 242"/>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Add only one idea per sticky note - it helps you to organize the ideas better!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More is more. In the beginning try to add as many sticky notes as possible -it helps you to find insights!</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find more ideas!</a:t>
            </a:r>
          </a:p>
        </p:txBody>
      </p:sp>
      <p:sp>
        <p:nvSpPr>
          <p:cNvPr id="243" name="TextBox 243"/>
          <p:cNvSpPr txBox="1"/>
          <p:nvPr/>
        </p:nvSpPr>
        <p:spPr>
          <a:xfrm>
            <a:off x="5373522" y="8969474"/>
            <a:ext cx="13080852" cy="835660"/>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If the service blueprint is based on assumptions instead of authentic data, we might recognize the wrong problems and opportunities. Make sure your service blueprint is based on authentic data!</a:t>
            </a:r>
          </a:p>
          <a:p>
            <a:pPr marL="367031" lvl="1" indent="-183515" algn="l">
              <a:lnSpc>
                <a:spcPts val="2210"/>
              </a:lnSpc>
              <a:buFont typeface="Arial"/>
              <a:buChar char="•"/>
            </a:pPr>
            <a:r>
              <a:rPr lang="en-US" sz="1700">
                <a:solidFill>
                  <a:srgbClr val="000000"/>
                </a:solidFill>
                <a:latin typeface="Aileron"/>
                <a:ea typeface="Aileron"/>
                <a:cs typeface="Aileron"/>
                <a:sym typeface="Aileron"/>
              </a:rPr>
              <a:t>If the service blueprint is not shared and reflected in the team, it will not contribute to advancing common understanding.</a:t>
            </a:r>
          </a:p>
        </p:txBody>
      </p:sp>
      <p:sp>
        <p:nvSpPr>
          <p:cNvPr id="244" name="TextBox 244"/>
          <p:cNvSpPr txBox="1"/>
          <p:nvPr/>
        </p:nvSpPr>
        <p:spPr>
          <a:xfrm>
            <a:off x="7101437" y="4972767"/>
            <a:ext cx="369250" cy="62025"/>
          </a:xfrm>
          <a:prstGeom prst="rect">
            <a:avLst/>
          </a:prstGeom>
        </p:spPr>
        <p:txBody>
          <a:bodyPr lIns="0" tIns="0" rIns="0" bIns="0" rtlCol="0" anchor="t">
            <a:spAutoFit/>
          </a:bodyPr>
          <a:lstStyle/>
          <a:p>
            <a:pPr algn="l">
              <a:lnSpc>
                <a:spcPts val="418"/>
              </a:lnSpc>
            </a:pPr>
            <a:r>
              <a:rPr lang="en-US" sz="298" spc="8">
                <a:solidFill>
                  <a:srgbClr val="000000"/>
                </a:solidFill>
                <a:latin typeface="Aileron"/>
                <a:ea typeface="Aileron"/>
                <a:cs typeface="Aileron"/>
                <a:sym typeface="Aileron"/>
              </a:rPr>
              <a:t>LINE OF VISIBILITY</a:t>
            </a:r>
          </a:p>
        </p:txBody>
      </p:sp>
      <p:sp>
        <p:nvSpPr>
          <p:cNvPr id="245" name="TextBox 245"/>
          <p:cNvSpPr txBox="1"/>
          <p:nvPr/>
        </p:nvSpPr>
        <p:spPr>
          <a:xfrm>
            <a:off x="7087966" y="4348908"/>
            <a:ext cx="425408" cy="62025"/>
          </a:xfrm>
          <a:prstGeom prst="rect">
            <a:avLst/>
          </a:prstGeom>
        </p:spPr>
        <p:txBody>
          <a:bodyPr lIns="0" tIns="0" rIns="0" bIns="0" rtlCol="0" anchor="t">
            <a:spAutoFit/>
          </a:bodyPr>
          <a:lstStyle/>
          <a:p>
            <a:pPr algn="l">
              <a:lnSpc>
                <a:spcPts val="418"/>
              </a:lnSpc>
            </a:pPr>
            <a:r>
              <a:rPr lang="en-US" sz="298" spc="8">
                <a:solidFill>
                  <a:srgbClr val="000000"/>
                </a:solidFill>
                <a:latin typeface="Aileron"/>
                <a:ea typeface="Aileron"/>
                <a:cs typeface="Aileron"/>
                <a:sym typeface="Aileron"/>
              </a:rPr>
              <a:t>LINE OF INTERACTION</a:t>
            </a:r>
          </a:p>
        </p:txBody>
      </p:sp>
      <p:sp>
        <p:nvSpPr>
          <p:cNvPr id="246" name="TextBox 246"/>
          <p:cNvSpPr txBox="1"/>
          <p:nvPr/>
        </p:nvSpPr>
        <p:spPr>
          <a:xfrm>
            <a:off x="7028914" y="3241422"/>
            <a:ext cx="363402" cy="13673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CUSTOMER JOURNEY</a:t>
            </a:r>
          </a:p>
        </p:txBody>
      </p:sp>
      <p:sp>
        <p:nvSpPr>
          <p:cNvPr id="247" name="TextBox 247"/>
          <p:cNvSpPr txBox="1"/>
          <p:nvPr/>
        </p:nvSpPr>
        <p:spPr>
          <a:xfrm>
            <a:off x="7028914" y="4566979"/>
            <a:ext cx="387592" cy="27626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FRONTSTAGE  SERVICE PROVIDER ACTIONS</a:t>
            </a:r>
          </a:p>
        </p:txBody>
      </p:sp>
      <p:sp>
        <p:nvSpPr>
          <p:cNvPr id="248" name="TextBox 248"/>
          <p:cNvSpPr txBox="1"/>
          <p:nvPr/>
        </p:nvSpPr>
        <p:spPr>
          <a:xfrm>
            <a:off x="7028914" y="5191260"/>
            <a:ext cx="387592" cy="276269"/>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BACKSTAGE  SERVICE PROVIDER ACTIONS</a:t>
            </a:r>
          </a:p>
        </p:txBody>
      </p:sp>
      <p:sp>
        <p:nvSpPr>
          <p:cNvPr id="249" name="TextBox 249"/>
          <p:cNvSpPr txBox="1"/>
          <p:nvPr/>
        </p:nvSpPr>
        <p:spPr>
          <a:xfrm>
            <a:off x="7489029" y="5191260"/>
            <a:ext cx="456311" cy="34603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service staff does in the background, that is not visible to the customer?</a:t>
            </a:r>
          </a:p>
        </p:txBody>
      </p:sp>
      <p:sp>
        <p:nvSpPr>
          <p:cNvPr id="250" name="TextBox 250"/>
          <p:cNvSpPr txBox="1"/>
          <p:nvPr/>
        </p:nvSpPr>
        <p:spPr>
          <a:xfrm>
            <a:off x="7470688" y="5686125"/>
            <a:ext cx="474652" cy="346034"/>
          </a:xfrm>
          <a:prstGeom prst="rect">
            <a:avLst/>
          </a:prstGeom>
        </p:spPr>
        <p:txBody>
          <a:bodyPr lIns="0" tIns="0" rIns="0" bIns="0" rtlCol="0" anchor="t">
            <a:spAutoFit/>
          </a:bodyPr>
          <a:lstStyle/>
          <a:p>
            <a:pPr algn="l">
              <a:lnSpc>
                <a:spcPts val="549"/>
              </a:lnSpc>
            </a:pPr>
            <a:r>
              <a:rPr lang="en-US" sz="439" spc="10">
                <a:solidFill>
                  <a:srgbClr val="000000"/>
                </a:solidFill>
                <a:latin typeface="Aileron"/>
                <a:ea typeface="Aileron"/>
                <a:cs typeface="Aileron"/>
                <a:sym typeface="Aileron"/>
              </a:rPr>
              <a:t>What the support staff does in the background, that is not visible to the customer?</a:t>
            </a:r>
          </a:p>
        </p:txBody>
      </p:sp>
      <p:sp>
        <p:nvSpPr>
          <p:cNvPr id="251" name="TextBox 251"/>
          <p:cNvSpPr txBox="1"/>
          <p:nvPr/>
        </p:nvSpPr>
        <p:spPr>
          <a:xfrm>
            <a:off x="11597755" y="510184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52" name="TextBox 252"/>
          <p:cNvSpPr txBox="1"/>
          <p:nvPr/>
        </p:nvSpPr>
        <p:spPr>
          <a:xfrm>
            <a:off x="8548547" y="510844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53" name="TextBox 253"/>
          <p:cNvSpPr txBox="1"/>
          <p:nvPr/>
        </p:nvSpPr>
        <p:spPr>
          <a:xfrm>
            <a:off x="10104965" y="447998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54" name="TextBox 254"/>
          <p:cNvSpPr txBox="1"/>
          <p:nvPr/>
        </p:nvSpPr>
        <p:spPr>
          <a:xfrm>
            <a:off x="11072379" y="561045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55" name="TextBox 255"/>
          <p:cNvSpPr txBox="1"/>
          <p:nvPr/>
        </p:nvSpPr>
        <p:spPr>
          <a:xfrm>
            <a:off x="9577499" y="5101845"/>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56" name="TextBox 256"/>
          <p:cNvSpPr txBox="1"/>
          <p:nvPr/>
        </p:nvSpPr>
        <p:spPr>
          <a:xfrm>
            <a:off x="8056353" y="450163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57" name="TextBox 257"/>
          <p:cNvSpPr txBox="1"/>
          <p:nvPr/>
        </p:nvSpPr>
        <p:spPr>
          <a:xfrm>
            <a:off x="9082199" y="508292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58" name="TextBox 258"/>
          <p:cNvSpPr txBox="1"/>
          <p:nvPr/>
        </p:nvSpPr>
        <p:spPr>
          <a:xfrm>
            <a:off x="9052852" y="4448614"/>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59" name="TextBox 259"/>
          <p:cNvSpPr txBox="1"/>
          <p:nvPr/>
        </p:nvSpPr>
        <p:spPr>
          <a:xfrm>
            <a:off x="11597755" y="5610122"/>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0" name="TextBox 260"/>
          <p:cNvSpPr txBox="1"/>
          <p:nvPr/>
        </p:nvSpPr>
        <p:spPr>
          <a:xfrm>
            <a:off x="8527152" y="5616717"/>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1" name="TextBox 261"/>
          <p:cNvSpPr txBox="1"/>
          <p:nvPr/>
        </p:nvSpPr>
        <p:spPr>
          <a:xfrm>
            <a:off x="6928594" y="3161969"/>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1</a:t>
            </a:r>
          </a:p>
        </p:txBody>
      </p:sp>
      <p:sp>
        <p:nvSpPr>
          <p:cNvPr id="262" name="TextBox 262"/>
          <p:cNvSpPr txBox="1"/>
          <p:nvPr/>
        </p:nvSpPr>
        <p:spPr>
          <a:xfrm>
            <a:off x="6905096" y="4489108"/>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2</a:t>
            </a:r>
          </a:p>
        </p:txBody>
      </p:sp>
      <p:sp>
        <p:nvSpPr>
          <p:cNvPr id="263" name="TextBox 263"/>
          <p:cNvSpPr txBox="1"/>
          <p:nvPr/>
        </p:nvSpPr>
        <p:spPr>
          <a:xfrm>
            <a:off x="6905096" y="5130015"/>
            <a:ext cx="247635" cy="269240"/>
          </a:xfrm>
          <a:prstGeom prst="rect">
            <a:avLst/>
          </a:prstGeom>
        </p:spPr>
        <p:txBody>
          <a:bodyPr lIns="0" tIns="0" rIns="0" bIns="0" rtlCol="0" anchor="t">
            <a:spAutoFit/>
          </a:bodyPr>
          <a:lstStyle/>
          <a:p>
            <a:pPr algn="l">
              <a:lnSpc>
                <a:spcPts val="1959"/>
              </a:lnSpc>
            </a:pPr>
            <a:r>
              <a:rPr lang="en-US" sz="1399" b="1">
                <a:solidFill>
                  <a:srgbClr val="000000"/>
                </a:solidFill>
                <a:latin typeface="Kollektif Bold"/>
                <a:ea typeface="Kollektif Bold"/>
                <a:cs typeface="Kollektif Bold"/>
                <a:sym typeface="Kollektif Bold"/>
              </a:rPr>
              <a:t>3</a:t>
            </a:r>
          </a:p>
        </p:txBody>
      </p:sp>
      <p:sp>
        <p:nvSpPr>
          <p:cNvPr id="264" name="TextBox 264"/>
          <p:cNvSpPr txBox="1"/>
          <p:nvPr/>
        </p:nvSpPr>
        <p:spPr>
          <a:xfrm>
            <a:off x="8056353" y="354022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hkjhsk kjhjkh jkhkjhjkh</a:t>
            </a:r>
          </a:p>
        </p:txBody>
      </p:sp>
      <p:sp>
        <p:nvSpPr>
          <p:cNvPr id="265" name="TextBox 265"/>
          <p:cNvSpPr txBox="1"/>
          <p:nvPr/>
        </p:nvSpPr>
        <p:spPr>
          <a:xfrm>
            <a:off x="10056704" y="314591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6" name="TextBox 266"/>
          <p:cNvSpPr txBox="1"/>
          <p:nvPr/>
        </p:nvSpPr>
        <p:spPr>
          <a:xfrm>
            <a:off x="10543979" y="3146268"/>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7" name="TextBox 267"/>
          <p:cNvSpPr txBox="1"/>
          <p:nvPr/>
        </p:nvSpPr>
        <p:spPr>
          <a:xfrm>
            <a:off x="8546375" y="3151846"/>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68" name="TextBox 268"/>
          <p:cNvSpPr txBox="1"/>
          <p:nvPr/>
        </p:nvSpPr>
        <p:spPr>
          <a:xfrm>
            <a:off x="9575327" y="3158441"/>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hkjhf abkjkjbs aoihohfhf</a:t>
            </a:r>
          </a:p>
        </p:txBody>
      </p:sp>
      <p:sp>
        <p:nvSpPr>
          <p:cNvPr id="269" name="TextBox 269"/>
          <p:cNvSpPr txBox="1"/>
          <p:nvPr/>
        </p:nvSpPr>
        <p:spPr>
          <a:xfrm>
            <a:off x="11050305" y="3145553"/>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
        <p:nvSpPr>
          <p:cNvPr id="270" name="TextBox 270"/>
          <p:cNvSpPr txBox="1"/>
          <p:nvPr/>
        </p:nvSpPr>
        <p:spPr>
          <a:xfrm>
            <a:off x="11537580" y="3145910"/>
            <a:ext cx="292377" cy="391993"/>
          </a:xfrm>
          <a:prstGeom prst="rect">
            <a:avLst/>
          </a:prstGeom>
        </p:spPr>
        <p:txBody>
          <a:bodyPr lIns="0" tIns="0" rIns="0" bIns="0" rtlCol="0" anchor="t">
            <a:spAutoFit/>
          </a:bodyPr>
          <a:lstStyle/>
          <a:p>
            <a:pPr algn="ctr">
              <a:lnSpc>
                <a:spcPts val="1054"/>
              </a:lnSpc>
            </a:pPr>
            <a:r>
              <a:rPr lang="en-US" sz="753">
                <a:solidFill>
                  <a:srgbClr val="000000"/>
                </a:solidFill>
                <a:latin typeface="South Korea Script"/>
                <a:ea typeface="South Korea Script"/>
                <a:cs typeface="South Korea Script"/>
                <a:sym typeface="South Korea Script"/>
              </a:rPr>
              <a:t>hjh ljhljhjh lhlhjkhkf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625679">
            <a:off x="2208532" y="3918117"/>
            <a:ext cx="2274082" cy="2270128"/>
            <a:chOff x="0" y="0"/>
            <a:chExt cx="632802" cy="631702"/>
          </a:xfrm>
        </p:grpSpPr>
        <p:sp>
          <p:nvSpPr>
            <p:cNvPr id="3" name="Freeform 3"/>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FC6302"/>
            </a:solidFill>
          </p:spPr>
          <p:txBody>
            <a:bodyPr/>
            <a:lstStyle/>
            <a:p>
              <a:endParaRPr lang="fi-FI"/>
            </a:p>
          </p:txBody>
        </p:sp>
        <p:sp>
          <p:nvSpPr>
            <p:cNvPr id="4" name="TextBox 4"/>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5" name="Group 5"/>
          <p:cNvGrpSpPr/>
          <p:nvPr/>
        </p:nvGrpSpPr>
        <p:grpSpPr>
          <a:xfrm rot="-2625679">
            <a:off x="3796777" y="5598077"/>
            <a:ext cx="2274082" cy="2270128"/>
            <a:chOff x="0" y="0"/>
            <a:chExt cx="632802" cy="631702"/>
          </a:xfrm>
        </p:grpSpPr>
        <p:sp>
          <p:nvSpPr>
            <p:cNvPr id="6" name="Freeform 6"/>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750BF0"/>
            </a:solidFill>
          </p:spPr>
          <p:txBody>
            <a:bodyPr/>
            <a:lstStyle/>
            <a:p>
              <a:endParaRPr lang="fi-FI"/>
            </a:p>
          </p:txBody>
        </p:sp>
        <p:sp>
          <p:nvSpPr>
            <p:cNvPr id="7" name="TextBox 7"/>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8" name="Group 8"/>
          <p:cNvGrpSpPr/>
          <p:nvPr/>
        </p:nvGrpSpPr>
        <p:grpSpPr>
          <a:xfrm rot="-2625679">
            <a:off x="5473231" y="3998276"/>
            <a:ext cx="2274082" cy="2270128"/>
            <a:chOff x="0" y="0"/>
            <a:chExt cx="632802" cy="631702"/>
          </a:xfrm>
        </p:grpSpPr>
        <p:sp>
          <p:nvSpPr>
            <p:cNvPr id="9" name="Freeform 9"/>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D5ADFC"/>
            </a:solidFill>
          </p:spPr>
          <p:txBody>
            <a:bodyPr/>
            <a:lstStyle/>
            <a:p>
              <a:endParaRPr lang="fi-FI"/>
            </a:p>
          </p:txBody>
        </p:sp>
        <p:sp>
          <p:nvSpPr>
            <p:cNvPr id="10" name="TextBox 10"/>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11" name="Group 11"/>
          <p:cNvGrpSpPr/>
          <p:nvPr/>
        </p:nvGrpSpPr>
        <p:grpSpPr>
          <a:xfrm rot="-2625679">
            <a:off x="7061476" y="5678236"/>
            <a:ext cx="2274082" cy="2270128"/>
            <a:chOff x="0" y="0"/>
            <a:chExt cx="632802" cy="631702"/>
          </a:xfrm>
        </p:grpSpPr>
        <p:sp>
          <p:nvSpPr>
            <p:cNvPr id="12" name="Freeform 12"/>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B9E6D2"/>
            </a:solidFill>
          </p:spPr>
          <p:txBody>
            <a:bodyPr/>
            <a:lstStyle/>
            <a:p>
              <a:endParaRPr lang="fi-FI"/>
            </a:p>
          </p:txBody>
        </p:sp>
        <p:sp>
          <p:nvSpPr>
            <p:cNvPr id="13" name="TextBox 13"/>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14" name="Group 14"/>
          <p:cNvGrpSpPr/>
          <p:nvPr/>
        </p:nvGrpSpPr>
        <p:grpSpPr>
          <a:xfrm rot="-2625679">
            <a:off x="8739873" y="4094176"/>
            <a:ext cx="2274082" cy="2270128"/>
            <a:chOff x="0" y="0"/>
            <a:chExt cx="632802" cy="631702"/>
          </a:xfrm>
        </p:grpSpPr>
        <p:sp>
          <p:nvSpPr>
            <p:cNvPr id="15" name="Freeform 15"/>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027D49"/>
            </a:solidFill>
          </p:spPr>
          <p:txBody>
            <a:bodyPr/>
            <a:lstStyle/>
            <a:p>
              <a:endParaRPr lang="fi-FI"/>
            </a:p>
          </p:txBody>
        </p:sp>
        <p:sp>
          <p:nvSpPr>
            <p:cNvPr id="16" name="TextBox 16"/>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17" name="Group 17"/>
          <p:cNvGrpSpPr/>
          <p:nvPr/>
        </p:nvGrpSpPr>
        <p:grpSpPr>
          <a:xfrm rot="-2625679">
            <a:off x="10328119" y="5774136"/>
            <a:ext cx="2274082" cy="2270128"/>
            <a:chOff x="0" y="0"/>
            <a:chExt cx="632802" cy="631702"/>
          </a:xfrm>
        </p:grpSpPr>
        <p:sp>
          <p:nvSpPr>
            <p:cNvPr id="18" name="Freeform 18"/>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750BF0"/>
            </a:solidFill>
          </p:spPr>
          <p:txBody>
            <a:bodyPr/>
            <a:lstStyle/>
            <a:p>
              <a:endParaRPr lang="fi-FI"/>
            </a:p>
          </p:txBody>
        </p:sp>
        <p:sp>
          <p:nvSpPr>
            <p:cNvPr id="19" name="TextBox 19"/>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20" name="Group 20"/>
          <p:cNvGrpSpPr/>
          <p:nvPr/>
        </p:nvGrpSpPr>
        <p:grpSpPr>
          <a:xfrm rot="-2625679">
            <a:off x="11990292" y="4169675"/>
            <a:ext cx="2274082" cy="2270128"/>
            <a:chOff x="0" y="0"/>
            <a:chExt cx="632802" cy="631702"/>
          </a:xfrm>
        </p:grpSpPr>
        <p:sp>
          <p:nvSpPr>
            <p:cNvPr id="21" name="Freeform 21"/>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D5ADFC"/>
            </a:solidFill>
          </p:spPr>
          <p:txBody>
            <a:bodyPr/>
            <a:lstStyle/>
            <a:p>
              <a:endParaRPr lang="fi-FI"/>
            </a:p>
          </p:txBody>
        </p:sp>
        <p:sp>
          <p:nvSpPr>
            <p:cNvPr id="22" name="TextBox 22"/>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grpSp>
        <p:nvGrpSpPr>
          <p:cNvPr id="23" name="Group 23"/>
          <p:cNvGrpSpPr/>
          <p:nvPr/>
        </p:nvGrpSpPr>
        <p:grpSpPr>
          <a:xfrm rot="-2625679">
            <a:off x="13578537" y="5849635"/>
            <a:ext cx="2274082" cy="2270128"/>
            <a:chOff x="0" y="0"/>
            <a:chExt cx="632802" cy="631702"/>
          </a:xfrm>
        </p:grpSpPr>
        <p:sp>
          <p:nvSpPr>
            <p:cNvPr id="24" name="Freeform 24"/>
            <p:cNvSpPr/>
            <p:nvPr/>
          </p:nvSpPr>
          <p:spPr>
            <a:xfrm>
              <a:off x="0" y="0"/>
              <a:ext cx="632802" cy="631702"/>
            </a:xfrm>
            <a:custGeom>
              <a:avLst/>
              <a:gdLst/>
              <a:ahLst/>
              <a:cxnLst/>
              <a:rect l="l" t="t" r="r" b="b"/>
              <a:pathLst>
                <a:path w="632802" h="631702">
                  <a:moveTo>
                    <a:pt x="0" y="0"/>
                  </a:moveTo>
                  <a:lnTo>
                    <a:pt x="632802" y="0"/>
                  </a:lnTo>
                  <a:lnTo>
                    <a:pt x="632802" y="631702"/>
                  </a:lnTo>
                  <a:lnTo>
                    <a:pt x="0" y="631702"/>
                  </a:lnTo>
                  <a:close/>
                </a:path>
              </a:pathLst>
            </a:custGeom>
            <a:solidFill>
              <a:srgbClr val="B9E6D2"/>
            </a:solidFill>
          </p:spPr>
          <p:txBody>
            <a:bodyPr/>
            <a:lstStyle/>
            <a:p>
              <a:endParaRPr lang="fi-FI"/>
            </a:p>
          </p:txBody>
        </p:sp>
        <p:sp>
          <p:nvSpPr>
            <p:cNvPr id="25" name="TextBox 25"/>
            <p:cNvSpPr txBox="1"/>
            <p:nvPr/>
          </p:nvSpPr>
          <p:spPr>
            <a:xfrm>
              <a:off x="0" y="-28575"/>
              <a:ext cx="632802" cy="660277"/>
            </a:xfrm>
            <a:prstGeom prst="rect">
              <a:avLst/>
            </a:prstGeom>
          </p:spPr>
          <p:txBody>
            <a:bodyPr lIns="50800" tIns="50800" rIns="50800" bIns="50800" rtlCol="0" anchor="ctr"/>
            <a:lstStyle/>
            <a:p>
              <a:pPr algn="ctr">
                <a:lnSpc>
                  <a:spcPts val="2168"/>
                </a:lnSpc>
              </a:pPr>
              <a:endParaRPr/>
            </a:p>
          </p:txBody>
        </p:sp>
      </p:grpSp>
      <p:sp>
        <p:nvSpPr>
          <p:cNvPr id="26" name="Freeform 26"/>
          <p:cNvSpPr/>
          <p:nvPr/>
        </p:nvSpPr>
        <p:spPr>
          <a:xfrm>
            <a:off x="3136716" y="6042985"/>
            <a:ext cx="361528" cy="361528"/>
          </a:xfrm>
          <a:custGeom>
            <a:avLst/>
            <a:gdLst/>
            <a:ahLst/>
            <a:cxnLst/>
            <a:rect l="l" t="t" r="r" b="b"/>
            <a:pathLst>
              <a:path w="361528" h="361528">
                <a:moveTo>
                  <a:pt x="0" y="0"/>
                </a:moveTo>
                <a:lnTo>
                  <a:pt x="361527" y="0"/>
                </a:lnTo>
                <a:lnTo>
                  <a:pt x="361527" y="361527"/>
                </a:lnTo>
                <a:lnTo>
                  <a:pt x="0" y="361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27" name="Freeform 27"/>
          <p:cNvSpPr/>
          <p:nvPr/>
        </p:nvSpPr>
        <p:spPr>
          <a:xfrm>
            <a:off x="4731465" y="7732712"/>
            <a:ext cx="361528" cy="361528"/>
          </a:xfrm>
          <a:custGeom>
            <a:avLst/>
            <a:gdLst/>
            <a:ahLst/>
            <a:cxnLst/>
            <a:rect l="l" t="t" r="r" b="b"/>
            <a:pathLst>
              <a:path w="361528" h="361528">
                <a:moveTo>
                  <a:pt x="0" y="0"/>
                </a:moveTo>
                <a:lnTo>
                  <a:pt x="361528" y="0"/>
                </a:lnTo>
                <a:lnTo>
                  <a:pt x="361528" y="361527"/>
                </a:lnTo>
                <a:lnTo>
                  <a:pt x="0" y="361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8" name="Freeform 28"/>
          <p:cNvSpPr/>
          <p:nvPr/>
        </p:nvSpPr>
        <p:spPr>
          <a:xfrm>
            <a:off x="6395604" y="6150539"/>
            <a:ext cx="361528" cy="361528"/>
          </a:xfrm>
          <a:custGeom>
            <a:avLst/>
            <a:gdLst/>
            <a:ahLst/>
            <a:cxnLst/>
            <a:rect l="l" t="t" r="r" b="b"/>
            <a:pathLst>
              <a:path w="361528" h="361528">
                <a:moveTo>
                  <a:pt x="0" y="0"/>
                </a:moveTo>
                <a:lnTo>
                  <a:pt x="361528" y="0"/>
                </a:lnTo>
                <a:lnTo>
                  <a:pt x="361528" y="361527"/>
                </a:lnTo>
                <a:lnTo>
                  <a:pt x="0" y="361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29" name="Freeform 29"/>
          <p:cNvSpPr/>
          <p:nvPr/>
        </p:nvSpPr>
        <p:spPr>
          <a:xfrm>
            <a:off x="7977502" y="7840097"/>
            <a:ext cx="361528" cy="361528"/>
          </a:xfrm>
          <a:custGeom>
            <a:avLst/>
            <a:gdLst/>
            <a:ahLst/>
            <a:cxnLst/>
            <a:rect l="l" t="t" r="r" b="b"/>
            <a:pathLst>
              <a:path w="361528" h="361528">
                <a:moveTo>
                  <a:pt x="0" y="0"/>
                </a:moveTo>
                <a:lnTo>
                  <a:pt x="361528" y="0"/>
                </a:lnTo>
                <a:lnTo>
                  <a:pt x="361528" y="361528"/>
                </a:lnTo>
                <a:lnTo>
                  <a:pt x="0" y="361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30" name="Freeform 30"/>
          <p:cNvSpPr/>
          <p:nvPr/>
        </p:nvSpPr>
        <p:spPr>
          <a:xfrm>
            <a:off x="9678120" y="6223749"/>
            <a:ext cx="361528" cy="361528"/>
          </a:xfrm>
          <a:custGeom>
            <a:avLst/>
            <a:gdLst/>
            <a:ahLst/>
            <a:cxnLst/>
            <a:rect l="l" t="t" r="r" b="b"/>
            <a:pathLst>
              <a:path w="361528" h="361528">
                <a:moveTo>
                  <a:pt x="0" y="0"/>
                </a:moveTo>
                <a:lnTo>
                  <a:pt x="361528" y="0"/>
                </a:lnTo>
                <a:lnTo>
                  <a:pt x="361528" y="361527"/>
                </a:lnTo>
                <a:lnTo>
                  <a:pt x="0" y="361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31" name="Freeform 31"/>
          <p:cNvSpPr/>
          <p:nvPr/>
        </p:nvSpPr>
        <p:spPr>
          <a:xfrm>
            <a:off x="11243766" y="7840097"/>
            <a:ext cx="361528" cy="361528"/>
          </a:xfrm>
          <a:custGeom>
            <a:avLst/>
            <a:gdLst/>
            <a:ahLst/>
            <a:cxnLst/>
            <a:rect l="l" t="t" r="r" b="b"/>
            <a:pathLst>
              <a:path w="361528" h="361528">
                <a:moveTo>
                  <a:pt x="0" y="0"/>
                </a:moveTo>
                <a:lnTo>
                  <a:pt x="361528" y="0"/>
                </a:lnTo>
                <a:lnTo>
                  <a:pt x="361528" y="361528"/>
                </a:lnTo>
                <a:lnTo>
                  <a:pt x="0" y="3615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32" name="Freeform 32"/>
          <p:cNvSpPr/>
          <p:nvPr/>
        </p:nvSpPr>
        <p:spPr>
          <a:xfrm>
            <a:off x="12922164" y="6279248"/>
            <a:ext cx="361528" cy="361528"/>
          </a:xfrm>
          <a:custGeom>
            <a:avLst/>
            <a:gdLst/>
            <a:ahLst/>
            <a:cxnLst/>
            <a:rect l="l" t="t" r="r" b="b"/>
            <a:pathLst>
              <a:path w="361528" h="361528">
                <a:moveTo>
                  <a:pt x="0" y="0"/>
                </a:moveTo>
                <a:lnTo>
                  <a:pt x="361528" y="0"/>
                </a:lnTo>
                <a:lnTo>
                  <a:pt x="361528" y="361528"/>
                </a:lnTo>
                <a:lnTo>
                  <a:pt x="0" y="3615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33" name="Freeform 33"/>
          <p:cNvSpPr/>
          <p:nvPr/>
        </p:nvSpPr>
        <p:spPr>
          <a:xfrm>
            <a:off x="14489293" y="7913475"/>
            <a:ext cx="361528" cy="361528"/>
          </a:xfrm>
          <a:custGeom>
            <a:avLst/>
            <a:gdLst/>
            <a:ahLst/>
            <a:cxnLst/>
            <a:rect l="l" t="t" r="r" b="b"/>
            <a:pathLst>
              <a:path w="361528" h="361528">
                <a:moveTo>
                  <a:pt x="0" y="0"/>
                </a:moveTo>
                <a:lnTo>
                  <a:pt x="361528" y="0"/>
                </a:lnTo>
                <a:lnTo>
                  <a:pt x="361528" y="361528"/>
                </a:lnTo>
                <a:lnTo>
                  <a:pt x="0" y="3615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i-FI"/>
          </a:p>
        </p:txBody>
      </p:sp>
      <p:grpSp>
        <p:nvGrpSpPr>
          <p:cNvPr id="34" name="Group 34"/>
          <p:cNvGrpSpPr/>
          <p:nvPr/>
        </p:nvGrpSpPr>
        <p:grpSpPr>
          <a:xfrm rot="2808834">
            <a:off x="909613" y="6739159"/>
            <a:ext cx="4708657" cy="215345"/>
            <a:chOff x="0" y="0"/>
            <a:chExt cx="1173867" cy="53686"/>
          </a:xfrm>
        </p:grpSpPr>
        <p:sp>
          <p:nvSpPr>
            <p:cNvPr id="35" name="Freeform 35"/>
            <p:cNvSpPr/>
            <p:nvPr/>
          </p:nvSpPr>
          <p:spPr>
            <a:xfrm>
              <a:off x="0" y="0"/>
              <a:ext cx="1173867" cy="53686"/>
            </a:xfrm>
            <a:custGeom>
              <a:avLst/>
              <a:gdLst/>
              <a:ahLst/>
              <a:cxnLst/>
              <a:rect l="l" t="t" r="r" b="b"/>
              <a:pathLst>
                <a:path w="1173867" h="53686">
                  <a:moveTo>
                    <a:pt x="0" y="0"/>
                  </a:moveTo>
                  <a:lnTo>
                    <a:pt x="1173867" y="0"/>
                  </a:lnTo>
                  <a:lnTo>
                    <a:pt x="1173867" y="53686"/>
                  </a:lnTo>
                  <a:lnTo>
                    <a:pt x="0" y="53686"/>
                  </a:lnTo>
                  <a:close/>
                </a:path>
              </a:pathLst>
            </a:custGeom>
            <a:solidFill>
              <a:srgbClr val="FFD7BE"/>
            </a:solidFill>
          </p:spPr>
          <p:txBody>
            <a:bodyPr/>
            <a:lstStyle/>
            <a:p>
              <a:endParaRPr lang="fi-FI"/>
            </a:p>
          </p:txBody>
        </p:sp>
        <p:sp>
          <p:nvSpPr>
            <p:cNvPr id="36" name="TextBox 36"/>
            <p:cNvSpPr txBox="1"/>
            <p:nvPr/>
          </p:nvSpPr>
          <p:spPr>
            <a:xfrm>
              <a:off x="0" y="-28575"/>
              <a:ext cx="1173867" cy="82261"/>
            </a:xfrm>
            <a:prstGeom prst="rect">
              <a:avLst/>
            </a:prstGeom>
          </p:spPr>
          <p:txBody>
            <a:bodyPr lIns="50800" tIns="50800" rIns="50800" bIns="50800" rtlCol="0" anchor="ctr"/>
            <a:lstStyle/>
            <a:p>
              <a:pPr algn="ctr">
                <a:lnSpc>
                  <a:spcPts val="2168"/>
                </a:lnSpc>
              </a:pPr>
              <a:endParaRPr/>
            </a:p>
          </p:txBody>
        </p:sp>
      </p:grpSp>
      <p:grpSp>
        <p:nvGrpSpPr>
          <p:cNvPr id="37" name="Group 37"/>
          <p:cNvGrpSpPr/>
          <p:nvPr/>
        </p:nvGrpSpPr>
        <p:grpSpPr>
          <a:xfrm rot="-2627894">
            <a:off x="4467883" y="7675347"/>
            <a:ext cx="2501126" cy="215345"/>
            <a:chOff x="0" y="0"/>
            <a:chExt cx="623530" cy="53686"/>
          </a:xfrm>
        </p:grpSpPr>
        <p:sp>
          <p:nvSpPr>
            <p:cNvPr id="38" name="Freeform 38"/>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FFD7BE"/>
            </a:solidFill>
          </p:spPr>
          <p:txBody>
            <a:bodyPr/>
            <a:lstStyle/>
            <a:p>
              <a:endParaRPr lang="fi-FI"/>
            </a:p>
          </p:txBody>
        </p:sp>
        <p:sp>
          <p:nvSpPr>
            <p:cNvPr id="39" name="TextBox 39"/>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40" name="Group 40"/>
          <p:cNvGrpSpPr/>
          <p:nvPr/>
        </p:nvGrpSpPr>
        <p:grpSpPr>
          <a:xfrm rot="2787134">
            <a:off x="6114857" y="7719750"/>
            <a:ext cx="2501126" cy="215345"/>
            <a:chOff x="0" y="0"/>
            <a:chExt cx="623530" cy="53686"/>
          </a:xfrm>
        </p:grpSpPr>
        <p:sp>
          <p:nvSpPr>
            <p:cNvPr id="41" name="Freeform 41"/>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FFD7BE"/>
            </a:solidFill>
          </p:spPr>
          <p:txBody>
            <a:bodyPr/>
            <a:lstStyle/>
            <a:p>
              <a:endParaRPr lang="fi-FI"/>
            </a:p>
          </p:txBody>
        </p:sp>
        <p:sp>
          <p:nvSpPr>
            <p:cNvPr id="42" name="TextBox 42"/>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43" name="Group 43"/>
          <p:cNvGrpSpPr/>
          <p:nvPr/>
        </p:nvGrpSpPr>
        <p:grpSpPr>
          <a:xfrm rot="-2626302">
            <a:off x="7734045" y="7750287"/>
            <a:ext cx="2501126" cy="215345"/>
            <a:chOff x="0" y="0"/>
            <a:chExt cx="623530" cy="53686"/>
          </a:xfrm>
        </p:grpSpPr>
        <p:sp>
          <p:nvSpPr>
            <p:cNvPr id="44" name="Freeform 44"/>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FFD7BE"/>
            </a:solidFill>
          </p:spPr>
          <p:txBody>
            <a:bodyPr/>
            <a:lstStyle/>
            <a:p>
              <a:endParaRPr lang="fi-FI"/>
            </a:p>
          </p:txBody>
        </p:sp>
        <p:sp>
          <p:nvSpPr>
            <p:cNvPr id="45" name="TextBox 45"/>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46" name="Group 46"/>
          <p:cNvGrpSpPr/>
          <p:nvPr/>
        </p:nvGrpSpPr>
        <p:grpSpPr>
          <a:xfrm rot="2787134">
            <a:off x="9381020" y="7813502"/>
            <a:ext cx="2501126" cy="215345"/>
            <a:chOff x="0" y="0"/>
            <a:chExt cx="623530" cy="53686"/>
          </a:xfrm>
        </p:grpSpPr>
        <p:sp>
          <p:nvSpPr>
            <p:cNvPr id="47" name="Freeform 47"/>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FFD7BE"/>
            </a:solidFill>
          </p:spPr>
          <p:txBody>
            <a:bodyPr/>
            <a:lstStyle/>
            <a:p>
              <a:endParaRPr lang="fi-FI"/>
            </a:p>
          </p:txBody>
        </p:sp>
        <p:sp>
          <p:nvSpPr>
            <p:cNvPr id="48" name="TextBox 48"/>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49" name="Group 49"/>
          <p:cNvGrpSpPr/>
          <p:nvPr/>
        </p:nvGrpSpPr>
        <p:grpSpPr>
          <a:xfrm rot="-2626302">
            <a:off x="11013656" y="7862723"/>
            <a:ext cx="2501126" cy="215345"/>
            <a:chOff x="0" y="0"/>
            <a:chExt cx="623530" cy="53686"/>
          </a:xfrm>
        </p:grpSpPr>
        <p:sp>
          <p:nvSpPr>
            <p:cNvPr id="50" name="Freeform 50"/>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FFD7BE"/>
            </a:solidFill>
          </p:spPr>
          <p:txBody>
            <a:bodyPr/>
            <a:lstStyle/>
            <a:p>
              <a:endParaRPr lang="fi-FI"/>
            </a:p>
          </p:txBody>
        </p:sp>
        <p:sp>
          <p:nvSpPr>
            <p:cNvPr id="51" name="TextBox 51"/>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grpSp>
        <p:nvGrpSpPr>
          <p:cNvPr id="52" name="Group 52"/>
          <p:cNvGrpSpPr/>
          <p:nvPr/>
        </p:nvGrpSpPr>
        <p:grpSpPr>
          <a:xfrm rot="2787134">
            <a:off x="12671283" y="7901114"/>
            <a:ext cx="2432628" cy="215345"/>
            <a:chOff x="0" y="0"/>
            <a:chExt cx="606454" cy="53686"/>
          </a:xfrm>
        </p:grpSpPr>
        <p:sp>
          <p:nvSpPr>
            <p:cNvPr id="53" name="Freeform 53"/>
            <p:cNvSpPr/>
            <p:nvPr/>
          </p:nvSpPr>
          <p:spPr>
            <a:xfrm>
              <a:off x="0" y="0"/>
              <a:ext cx="606454" cy="53686"/>
            </a:xfrm>
            <a:custGeom>
              <a:avLst/>
              <a:gdLst/>
              <a:ahLst/>
              <a:cxnLst/>
              <a:rect l="l" t="t" r="r" b="b"/>
              <a:pathLst>
                <a:path w="606454" h="53686">
                  <a:moveTo>
                    <a:pt x="0" y="0"/>
                  </a:moveTo>
                  <a:lnTo>
                    <a:pt x="606454" y="0"/>
                  </a:lnTo>
                  <a:lnTo>
                    <a:pt x="606454" y="53686"/>
                  </a:lnTo>
                  <a:lnTo>
                    <a:pt x="0" y="53686"/>
                  </a:lnTo>
                  <a:close/>
                </a:path>
              </a:pathLst>
            </a:custGeom>
            <a:solidFill>
              <a:srgbClr val="FFD7BE"/>
            </a:solidFill>
          </p:spPr>
          <p:txBody>
            <a:bodyPr/>
            <a:lstStyle/>
            <a:p>
              <a:endParaRPr lang="fi-FI"/>
            </a:p>
          </p:txBody>
        </p:sp>
        <p:sp>
          <p:nvSpPr>
            <p:cNvPr id="54" name="TextBox 54"/>
            <p:cNvSpPr txBox="1"/>
            <p:nvPr/>
          </p:nvSpPr>
          <p:spPr>
            <a:xfrm>
              <a:off x="0" y="-28575"/>
              <a:ext cx="606454" cy="82261"/>
            </a:xfrm>
            <a:prstGeom prst="rect">
              <a:avLst/>
            </a:prstGeom>
          </p:spPr>
          <p:txBody>
            <a:bodyPr lIns="50800" tIns="50800" rIns="50800" bIns="50800" rtlCol="0" anchor="ctr"/>
            <a:lstStyle/>
            <a:p>
              <a:pPr algn="ctr">
                <a:lnSpc>
                  <a:spcPts val="2168"/>
                </a:lnSpc>
              </a:pPr>
              <a:endParaRPr/>
            </a:p>
          </p:txBody>
        </p:sp>
      </p:grpSp>
      <p:grpSp>
        <p:nvGrpSpPr>
          <p:cNvPr id="55" name="Group 55"/>
          <p:cNvGrpSpPr/>
          <p:nvPr/>
        </p:nvGrpSpPr>
        <p:grpSpPr>
          <a:xfrm rot="-2621283">
            <a:off x="14278003" y="7915218"/>
            <a:ext cx="2501126" cy="215345"/>
            <a:chOff x="0" y="0"/>
            <a:chExt cx="623530" cy="53686"/>
          </a:xfrm>
        </p:grpSpPr>
        <p:sp>
          <p:nvSpPr>
            <p:cNvPr id="56" name="Freeform 56"/>
            <p:cNvSpPr/>
            <p:nvPr/>
          </p:nvSpPr>
          <p:spPr>
            <a:xfrm>
              <a:off x="0" y="0"/>
              <a:ext cx="623530" cy="53686"/>
            </a:xfrm>
            <a:custGeom>
              <a:avLst/>
              <a:gdLst/>
              <a:ahLst/>
              <a:cxnLst/>
              <a:rect l="l" t="t" r="r" b="b"/>
              <a:pathLst>
                <a:path w="623530" h="53686">
                  <a:moveTo>
                    <a:pt x="0" y="0"/>
                  </a:moveTo>
                  <a:lnTo>
                    <a:pt x="623530" y="0"/>
                  </a:lnTo>
                  <a:lnTo>
                    <a:pt x="623530" y="53686"/>
                  </a:lnTo>
                  <a:lnTo>
                    <a:pt x="0" y="53686"/>
                  </a:lnTo>
                  <a:close/>
                </a:path>
              </a:pathLst>
            </a:custGeom>
            <a:solidFill>
              <a:srgbClr val="FFD7BE"/>
            </a:solidFill>
          </p:spPr>
          <p:txBody>
            <a:bodyPr/>
            <a:lstStyle/>
            <a:p>
              <a:endParaRPr lang="fi-FI"/>
            </a:p>
          </p:txBody>
        </p:sp>
        <p:sp>
          <p:nvSpPr>
            <p:cNvPr id="57" name="TextBox 57"/>
            <p:cNvSpPr txBox="1"/>
            <p:nvPr/>
          </p:nvSpPr>
          <p:spPr>
            <a:xfrm>
              <a:off x="0" y="-28575"/>
              <a:ext cx="623530" cy="82261"/>
            </a:xfrm>
            <a:prstGeom prst="rect">
              <a:avLst/>
            </a:prstGeom>
          </p:spPr>
          <p:txBody>
            <a:bodyPr lIns="50800" tIns="50800" rIns="50800" bIns="50800" rtlCol="0" anchor="ctr"/>
            <a:lstStyle/>
            <a:p>
              <a:pPr algn="ctr">
                <a:lnSpc>
                  <a:spcPts val="2168"/>
                </a:lnSpc>
              </a:pPr>
              <a:endParaRPr/>
            </a:p>
          </p:txBody>
        </p:sp>
      </p:grpSp>
      <p:sp>
        <p:nvSpPr>
          <p:cNvPr id="58" name="TextBox 58"/>
          <p:cNvSpPr txBox="1"/>
          <p:nvPr/>
        </p:nvSpPr>
        <p:spPr>
          <a:xfrm>
            <a:off x="4324463" y="6409138"/>
            <a:ext cx="1594891" cy="1000125"/>
          </a:xfrm>
          <a:prstGeom prst="rect">
            <a:avLst/>
          </a:prstGeom>
        </p:spPr>
        <p:txBody>
          <a:bodyPr lIns="0" tIns="0" rIns="0" bIns="0" rtlCol="0" anchor="t">
            <a:spAutoFit/>
          </a:bodyPr>
          <a:lstStyle/>
          <a:p>
            <a:pPr algn="l">
              <a:lnSpc>
                <a:spcPts val="1590"/>
              </a:lnSpc>
            </a:pPr>
            <a:r>
              <a:rPr lang="en-US" sz="1325">
                <a:solidFill>
                  <a:srgbClr val="FFFFFF"/>
                </a:solidFill>
                <a:latin typeface="Aileron"/>
                <a:ea typeface="Aileron"/>
                <a:cs typeface="Aileron"/>
                <a:sym typeface="Aileron"/>
              </a:rPr>
              <a:t>Understanding the challenge &amp; the needs and phenomenons related to it </a:t>
            </a:r>
          </a:p>
        </p:txBody>
      </p:sp>
      <p:sp>
        <p:nvSpPr>
          <p:cNvPr id="59" name="TextBox 59"/>
          <p:cNvSpPr txBox="1"/>
          <p:nvPr/>
        </p:nvSpPr>
        <p:spPr>
          <a:xfrm>
            <a:off x="6051737" y="4809897"/>
            <a:ext cx="1410789" cy="800100"/>
          </a:xfrm>
          <a:prstGeom prst="rect">
            <a:avLst/>
          </a:prstGeom>
        </p:spPr>
        <p:txBody>
          <a:bodyPr lIns="0" tIns="0" rIns="0" bIns="0" rtlCol="0" anchor="t">
            <a:spAutoFit/>
          </a:bodyPr>
          <a:lstStyle/>
          <a:p>
            <a:pPr algn="l">
              <a:lnSpc>
                <a:spcPts val="1590"/>
              </a:lnSpc>
            </a:pPr>
            <a:r>
              <a:rPr lang="en-US" sz="1325">
                <a:solidFill>
                  <a:srgbClr val="000000"/>
                </a:solidFill>
                <a:latin typeface="Aileron"/>
                <a:ea typeface="Aileron"/>
                <a:cs typeface="Aileron"/>
                <a:sym typeface="Aileron"/>
              </a:rPr>
              <a:t>Finding and defining a problem that we can solve</a:t>
            </a:r>
          </a:p>
        </p:txBody>
      </p:sp>
      <p:sp>
        <p:nvSpPr>
          <p:cNvPr id="60" name="TextBox 60"/>
          <p:cNvSpPr txBox="1"/>
          <p:nvPr/>
        </p:nvSpPr>
        <p:spPr>
          <a:xfrm>
            <a:off x="7595855" y="6710981"/>
            <a:ext cx="1953225" cy="463710"/>
          </a:xfrm>
          <a:prstGeom prst="rect">
            <a:avLst/>
          </a:prstGeom>
        </p:spPr>
        <p:txBody>
          <a:bodyPr lIns="0" tIns="0" rIns="0" bIns="0" rtlCol="0" anchor="t">
            <a:spAutoFit/>
          </a:bodyPr>
          <a:lstStyle/>
          <a:p>
            <a:pPr algn="l">
              <a:lnSpc>
                <a:spcPts val="1855"/>
              </a:lnSpc>
            </a:pPr>
            <a:r>
              <a:rPr lang="en-US" sz="1325">
                <a:solidFill>
                  <a:srgbClr val="000000"/>
                </a:solidFill>
                <a:latin typeface="Aileron"/>
                <a:ea typeface="Aileron"/>
                <a:cs typeface="Aileron"/>
                <a:sym typeface="Aileron"/>
              </a:rPr>
              <a:t>Creative solution-generation </a:t>
            </a:r>
          </a:p>
        </p:txBody>
      </p:sp>
      <p:sp>
        <p:nvSpPr>
          <p:cNvPr id="61" name="TextBox 61"/>
          <p:cNvSpPr txBox="1"/>
          <p:nvPr/>
        </p:nvSpPr>
        <p:spPr>
          <a:xfrm>
            <a:off x="10839947" y="6714398"/>
            <a:ext cx="1303080" cy="400050"/>
          </a:xfrm>
          <a:prstGeom prst="rect">
            <a:avLst/>
          </a:prstGeom>
        </p:spPr>
        <p:txBody>
          <a:bodyPr lIns="0" tIns="0" rIns="0" bIns="0" rtlCol="0" anchor="t">
            <a:spAutoFit/>
          </a:bodyPr>
          <a:lstStyle/>
          <a:p>
            <a:pPr algn="l">
              <a:lnSpc>
                <a:spcPts val="1590"/>
              </a:lnSpc>
            </a:pPr>
            <a:r>
              <a:rPr lang="en-US" sz="1325">
                <a:solidFill>
                  <a:srgbClr val="FFFFFF"/>
                </a:solidFill>
                <a:latin typeface="Aileron"/>
                <a:ea typeface="Aileron"/>
                <a:cs typeface="Aileron"/>
                <a:sym typeface="Aileron"/>
              </a:rPr>
              <a:t>Real-life testing of the solutions</a:t>
            </a:r>
          </a:p>
        </p:txBody>
      </p:sp>
      <p:sp>
        <p:nvSpPr>
          <p:cNvPr id="62" name="TextBox 62"/>
          <p:cNvSpPr txBox="1"/>
          <p:nvPr/>
        </p:nvSpPr>
        <p:spPr>
          <a:xfrm>
            <a:off x="2709426" y="4796532"/>
            <a:ext cx="1530471" cy="600075"/>
          </a:xfrm>
          <a:prstGeom prst="rect">
            <a:avLst/>
          </a:prstGeom>
        </p:spPr>
        <p:txBody>
          <a:bodyPr lIns="0" tIns="0" rIns="0" bIns="0" rtlCol="0" anchor="t">
            <a:spAutoFit/>
          </a:bodyPr>
          <a:lstStyle/>
          <a:p>
            <a:pPr algn="l">
              <a:lnSpc>
                <a:spcPts val="1584"/>
              </a:lnSpc>
            </a:pPr>
            <a:r>
              <a:rPr lang="en-US" sz="1320">
                <a:solidFill>
                  <a:srgbClr val="FFFFFF"/>
                </a:solidFill>
                <a:latin typeface="Aileron"/>
                <a:ea typeface="Aileron"/>
                <a:cs typeface="Aileron"/>
                <a:sym typeface="Aileron"/>
              </a:rPr>
              <a:t>Team building &amp; defining our learning goals</a:t>
            </a:r>
          </a:p>
        </p:txBody>
      </p:sp>
      <p:sp>
        <p:nvSpPr>
          <p:cNvPr id="63" name="TextBox 63"/>
          <p:cNvSpPr txBox="1"/>
          <p:nvPr/>
        </p:nvSpPr>
        <p:spPr>
          <a:xfrm rot="-2700000">
            <a:off x="3877788" y="5531823"/>
            <a:ext cx="1530471" cy="243760"/>
          </a:xfrm>
          <a:prstGeom prst="rect">
            <a:avLst/>
          </a:prstGeom>
        </p:spPr>
        <p:txBody>
          <a:bodyPr lIns="0" tIns="0" rIns="0" bIns="0" rtlCol="0" anchor="t">
            <a:spAutoFit/>
          </a:bodyPr>
          <a:lstStyle/>
          <a:p>
            <a:pPr algn="l">
              <a:lnSpc>
                <a:spcPts val="2052"/>
              </a:lnSpc>
            </a:pPr>
            <a:r>
              <a:rPr lang="en-US" sz="1466" b="1">
                <a:solidFill>
                  <a:srgbClr val="FFFFFF"/>
                </a:solidFill>
                <a:latin typeface="Aileron Bold"/>
                <a:ea typeface="Aileron Bold"/>
                <a:cs typeface="Aileron Bold"/>
                <a:sym typeface="Aileron Bold"/>
              </a:rPr>
              <a:t>Gathering data</a:t>
            </a:r>
          </a:p>
        </p:txBody>
      </p:sp>
      <p:sp>
        <p:nvSpPr>
          <p:cNvPr id="64" name="TextBox 64"/>
          <p:cNvSpPr txBox="1"/>
          <p:nvPr/>
        </p:nvSpPr>
        <p:spPr>
          <a:xfrm>
            <a:off x="12584509" y="5061392"/>
            <a:ext cx="1314460" cy="600075"/>
          </a:xfrm>
          <a:prstGeom prst="rect">
            <a:avLst/>
          </a:prstGeom>
        </p:spPr>
        <p:txBody>
          <a:bodyPr lIns="0" tIns="0" rIns="0" bIns="0" rtlCol="0" anchor="t">
            <a:spAutoFit/>
          </a:bodyPr>
          <a:lstStyle/>
          <a:p>
            <a:pPr algn="l">
              <a:lnSpc>
                <a:spcPts val="1590"/>
              </a:lnSpc>
            </a:pPr>
            <a:r>
              <a:rPr lang="en-US" sz="1325">
                <a:solidFill>
                  <a:srgbClr val="000000"/>
                </a:solidFill>
                <a:latin typeface="Aileron"/>
                <a:ea typeface="Aileron"/>
                <a:cs typeface="Aileron"/>
                <a:sym typeface="Aileron"/>
              </a:rPr>
              <a:t>Tuning the solutions based on the testing</a:t>
            </a:r>
          </a:p>
        </p:txBody>
      </p:sp>
      <p:sp>
        <p:nvSpPr>
          <p:cNvPr id="65" name="TextBox 65"/>
          <p:cNvSpPr txBox="1"/>
          <p:nvPr/>
        </p:nvSpPr>
        <p:spPr>
          <a:xfrm rot="-2700000">
            <a:off x="5107600" y="4154892"/>
            <a:ext cx="1933709" cy="243760"/>
          </a:xfrm>
          <a:prstGeom prst="rect">
            <a:avLst/>
          </a:prstGeom>
        </p:spPr>
        <p:txBody>
          <a:bodyPr lIns="0" tIns="0" rIns="0" bIns="0" rtlCol="0" anchor="t">
            <a:spAutoFit/>
          </a:bodyPr>
          <a:lstStyle/>
          <a:p>
            <a:pPr algn="l">
              <a:lnSpc>
                <a:spcPts val="2052"/>
              </a:lnSpc>
            </a:pPr>
            <a:r>
              <a:rPr lang="en-US" sz="1466" b="1">
                <a:solidFill>
                  <a:srgbClr val="000000"/>
                </a:solidFill>
                <a:latin typeface="Aileron Bold"/>
                <a:ea typeface="Aileron Bold"/>
                <a:cs typeface="Aileron Bold"/>
                <a:sym typeface="Aileron Bold"/>
              </a:rPr>
              <a:t>Processing our data</a:t>
            </a:r>
          </a:p>
        </p:txBody>
      </p:sp>
      <p:sp>
        <p:nvSpPr>
          <p:cNvPr id="66" name="TextBox 66"/>
          <p:cNvSpPr txBox="1"/>
          <p:nvPr/>
        </p:nvSpPr>
        <p:spPr>
          <a:xfrm rot="-2700000">
            <a:off x="2454954" y="3821204"/>
            <a:ext cx="1216622" cy="243760"/>
          </a:xfrm>
          <a:prstGeom prst="rect">
            <a:avLst/>
          </a:prstGeom>
        </p:spPr>
        <p:txBody>
          <a:bodyPr lIns="0" tIns="0" rIns="0" bIns="0" rtlCol="0" anchor="t">
            <a:spAutoFit/>
          </a:bodyPr>
          <a:lstStyle/>
          <a:p>
            <a:pPr algn="l">
              <a:lnSpc>
                <a:spcPts val="2052"/>
              </a:lnSpc>
            </a:pPr>
            <a:r>
              <a:rPr lang="en-US" sz="1466" b="1">
                <a:solidFill>
                  <a:srgbClr val="FFFFFF"/>
                </a:solidFill>
                <a:latin typeface="Aileron Bold"/>
                <a:ea typeface="Aileron Bold"/>
                <a:cs typeface="Aileron Bold"/>
                <a:sym typeface="Aileron Bold"/>
              </a:rPr>
              <a:t>Teaming up</a:t>
            </a:r>
          </a:p>
        </p:txBody>
      </p:sp>
      <p:sp>
        <p:nvSpPr>
          <p:cNvPr id="67" name="TextBox 67"/>
          <p:cNvSpPr txBox="1"/>
          <p:nvPr/>
        </p:nvSpPr>
        <p:spPr>
          <a:xfrm rot="-2700000">
            <a:off x="7621489" y="5456148"/>
            <a:ext cx="894642" cy="243760"/>
          </a:xfrm>
          <a:prstGeom prst="rect">
            <a:avLst/>
          </a:prstGeom>
        </p:spPr>
        <p:txBody>
          <a:bodyPr lIns="0" tIns="0" rIns="0" bIns="0" rtlCol="0" anchor="t">
            <a:spAutoFit/>
          </a:bodyPr>
          <a:lstStyle/>
          <a:p>
            <a:pPr algn="l">
              <a:lnSpc>
                <a:spcPts val="2052"/>
              </a:lnSpc>
            </a:pPr>
            <a:r>
              <a:rPr lang="en-US" sz="1466" b="1">
                <a:solidFill>
                  <a:srgbClr val="000000"/>
                </a:solidFill>
                <a:latin typeface="Aileron Bold"/>
                <a:ea typeface="Aileron Bold"/>
                <a:cs typeface="Aileron Bold"/>
                <a:sym typeface="Aileron Bold"/>
              </a:rPr>
              <a:t>Ideation</a:t>
            </a:r>
          </a:p>
        </p:txBody>
      </p:sp>
      <p:sp>
        <p:nvSpPr>
          <p:cNvPr id="68" name="TextBox 68"/>
          <p:cNvSpPr txBox="1"/>
          <p:nvPr/>
        </p:nvSpPr>
        <p:spPr>
          <a:xfrm rot="-2700000">
            <a:off x="10851065" y="5558365"/>
            <a:ext cx="894642" cy="243760"/>
          </a:xfrm>
          <a:prstGeom prst="rect">
            <a:avLst/>
          </a:prstGeom>
        </p:spPr>
        <p:txBody>
          <a:bodyPr lIns="0" tIns="0" rIns="0" bIns="0" rtlCol="0" anchor="t">
            <a:spAutoFit/>
          </a:bodyPr>
          <a:lstStyle/>
          <a:p>
            <a:pPr algn="l">
              <a:lnSpc>
                <a:spcPts val="2052"/>
              </a:lnSpc>
            </a:pPr>
            <a:r>
              <a:rPr lang="en-US" sz="1466" b="1">
                <a:solidFill>
                  <a:srgbClr val="FFFFFF"/>
                </a:solidFill>
                <a:latin typeface="Aileron Bold"/>
                <a:ea typeface="Aileron Bold"/>
                <a:cs typeface="Aileron Bold"/>
                <a:sym typeface="Aileron Bold"/>
              </a:rPr>
              <a:t>Testing</a:t>
            </a:r>
          </a:p>
        </p:txBody>
      </p:sp>
      <p:sp>
        <p:nvSpPr>
          <p:cNvPr id="69" name="TextBox 69"/>
          <p:cNvSpPr txBox="1"/>
          <p:nvPr/>
        </p:nvSpPr>
        <p:spPr>
          <a:xfrm rot="-2700000">
            <a:off x="12033810" y="4186716"/>
            <a:ext cx="1385799" cy="243760"/>
          </a:xfrm>
          <a:prstGeom prst="rect">
            <a:avLst/>
          </a:prstGeom>
        </p:spPr>
        <p:txBody>
          <a:bodyPr lIns="0" tIns="0" rIns="0" bIns="0" rtlCol="0" anchor="t">
            <a:spAutoFit/>
          </a:bodyPr>
          <a:lstStyle/>
          <a:p>
            <a:pPr algn="l">
              <a:lnSpc>
                <a:spcPts val="2052"/>
              </a:lnSpc>
            </a:pPr>
            <a:r>
              <a:rPr lang="en-US" sz="1466" b="1">
                <a:solidFill>
                  <a:srgbClr val="000000"/>
                </a:solidFill>
                <a:latin typeface="Aileron Bold"/>
                <a:ea typeface="Aileron Bold"/>
                <a:cs typeface="Aileron Bold"/>
                <a:sym typeface="Aileron Bold"/>
              </a:rPr>
              <a:t>Better-making</a:t>
            </a:r>
          </a:p>
        </p:txBody>
      </p:sp>
      <p:sp>
        <p:nvSpPr>
          <p:cNvPr id="70" name="TextBox 70"/>
          <p:cNvSpPr txBox="1"/>
          <p:nvPr/>
        </p:nvSpPr>
        <p:spPr>
          <a:xfrm>
            <a:off x="13959505" y="6640776"/>
            <a:ext cx="1663066" cy="1200150"/>
          </a:xfrm>
          <a:prstGeom prst="rect">
            <a:avLst/>
          </a:prstGeom>
        </p:spPr>
        <p:txBody>
          <a:bodyPr lIns="0" tIns="0" rIns="0" bIns="0" rtlCol="0" anchor="t">
            <a:spAutoFit/>
          </a:bodyPr>
          <a:lstStyle/>
          <a:p>
            <a:pPr algn="l">
              <a:lnSpc>
                <a:spcPts val="1590"/>
              </a:lnSpc>
            </a:pPr>
            <a:r>
              <a:rPr lang="en-US" sz="1325">
                <a:solidFill>
                  <a:srgbClr val="000000"/>
                </a:solidFill>
                <a:latin typeface="Aileron"/>
                <a:ea typeface="Aileron"/>
                <a:cs typeface="Aileron"/>
                <a:sym typeface="Aileron"/>
              </a:rPr>
              <a:t>Presenting solutions to work-life partners &amp; reflecting the learning journey and the solution</a:t>
            </a:r>
          </a:p>
          <a:p>
            <a:pPr algn="l">
              <a:lnSpc>
                <a:spcPts val="1590"/>
              </a:lnSpc>
            </a:pPr>
            <a:endParaRPr lang="en-US" sz="1325">
              <a:solidFill>
                <a:srgbClr val="000000"/>
              </a:solidFill>
              <a:latin typeface="Aileron"/>
              <a:ea typeface="Aileron"/>
              <a:cs typeface="Aileron"/>
              <a:sym typeface="Aileron"/>
            </a:endParaRPr>
          </a:p>
        </p:txBody>
      </p:sp>
      <p:grpSp>
        <p:nvGrpSpPr>
          <p:cNvPr id="71" name="Group 71"/>
          <p:cNvGrpSpPr/>
          <p:nvPr/>
        </p:nvGrpSpPr>
        <p:grpSpPr>
          <a:xfrm>
            <a:off x="15139899" y="4482924"/>
            <a:ext cx="2363908" cy="2363908"/>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alpha val="49804"/>
              </a:srgbClr>
            </a:solidFill>
          </p:spPr>
          <p:txBody>
            <a:bodyPr/>
            <a:lstStyle/>
            <a:p>
              <a:endParaRPr lang="fi-FI"/>
            </a:p>
          </p:txBody>
        </p:sp>
        <p:sp>
          <p:nvSpPr>
            <p:cNvPr id="73" name="TextBox 73"/>
            <p:cNvSpPr txBox="1"/>
            <p:nvPr/>
          </p:nvSpPr>
          <p:spPr>
            <a:xfrm>
              <a:off x="76200" y="47625"/>
              <a:ext cx="660400" cy="688975"/>
            </a:xfrm>
            <a:prstGeom prst="rect">
              <a:avLst/>
            </a:prstGeom>
          </p:spPr>
          <p:txBody>
            <a:bodyPr lIns="50800" tIns="50800" rIns="50800" bIns="50800" rtlCol="0" anchor="ctr"/>
            <a:lstStyle/>
            <a:p>
              <a:pPr algn="ctr">
                <a:lnSpc>
                  <a:spcPts val="2168"/>
                </a:lnSpc>
              </a:pPr>
              <a:endParaRPr/>
            </a:p>
          </p:txBody>
        </p:sp>
      </p:grpSp>
      <p:sp>
        <p:nvSpPr>
          <p:cNvPr id="74" name="TextBox 74"/>
          <p:cNvSpPr txBox="1"/>
          <p:nvPr/>
        </p:nvSpPr>
        <p:spPr>
          <a:xfrm>
            <a:off x="15598829" y="5450551"/>
            <a:ext cx="1672836" cy="600075"/>
          </a:xfrm>
          <a:prstGeom prst="rect">
            <a:avLst/>
          </a:prstGeom>
        </p:spPr>
        <p:txBody>
          <a:bodyPr lIns="0" tIns="0" rIns="0" bIns="0" rtlCol="0" anchor="t">
            <a:spAutoFit/>
          </a:bodyPr>
          <a:lstStyle/>
          <a:p>
            <a:pPr algn="l">
              <a:lnSpc>
                <a:spcPts val="1648"/>
              </a:lnSpc>
            </a:pPr>
            <a:r>
              <a:rPr lang="en-US" sz="1373">
                <a:solidFill>
                  <a:srgbClr val="000000"/>
                </a:solidFill>
                <a:latin typeface="Aileron"/>
                <a:ea typeface="Aileron"/>
                <a:cs typeface="Aileron"/>
                <a:sym typeface="Aileron"/>
              </a:rPr>
              <a:t>Implementation of the solution by the work-life partner</a:t>
            </a:r>
          </a:p>
        </p:txBody>
      </p:sp>
      <p:sp>
        <p:nvSpPr>
          <p:cNvPr id="75" name="TextBox 75"/>
          <p:cNvSpPr txBox="1"/>
          <p:nvPr/>
        </p:nvSpPr>
        <p:spPr>
          <a:xfrm>
            <a:off x="15550583" y="5045191"/>
            <a:ext cx="1953225" cy="226361"/>
          </a:xfrm>
          <a:prstGeom prst="rect">
            <a:avLst/>
          </a:prstGeom>
        </p:spPr>
        <p:txBody>
          <a:bodyPr lIns="0" tIns="0" rIns="0" bIns="0" rtlCol="0" anchor="t">
            <a:spAutoFit/>
          </a:bodyPr>
          <a:lstStyle/>
          <a:p>
            <a:pPr algn="l">
              <a:lnSpc>
                <a:spcPts val="1855"/>
              </a:lnSpc>
            </a:pPr>
            <a:r>
              <a:rPr lang="en-US" sz="1325" b="1">
                <a:solidFill>
                  <a:srgbClr val="000000"/>
                </a:solidFill>
                <a:latin typeface="Aileron Bold"/>
                <a:ea typeface="Aileron Bold"/>
                <a:cs typeface="Aileron Bold"/>
                <a:sym typeface="Aileron Bold"/>
              </a:rPr>
              <a:t>Putting into practice</a:t>
            </a:r>
          </a:p>
        </p:txBody>
      </p:sp>
      <p:sp>
        <p:nvSpPr>
          <p:cNvPr id="76" name="TextBox 76"/>
          <p:cNvSpPr txBox="1"/>
          <p:nvPr/>
        </p:nvSpPr>
        <p:spPr>
          <a:xfrm rot="-2700000">
            <a:off x="12905899" y="6094514"/>
            <a:ext cx="2296320" cy="243760"/>
          </a:xfrm>
          <a:prstGeom prst="rect">
            <a:avLst/>
          </a:prstGeom>
        </p:spPr>
        <p:txBody>
          <a:bodyPr lIns="0" tIns="0" rIns="0" bIns="0" rtlCol="0" anchor="t">
            <a:spAutoFit/>
          </a:bodyPr>
          <a:lstStyle/>
          <a:p>
            <a:pPr algn="l">
              <a:lnSpc>
                <a:spcPts val="2052"/>
              </a:lnSpc>
            </a:pPr>
            <a:r>
              <a:rPr lang="en-US" sz="1466" b="1">
                <a:solidFill>
                  <a:srgbClr val="000000"/>
                </a:solidFill>
                <a:latin typeface="Aileron Bold"/>
                <a:ea typeface="Aileron Bold"/>
                <a:cs typeface="Aileron Bold"/>
                <a:sym typeface="Aileron Bold"/>
              </a:rPr>
              <a:t>Presentation &amp; reflection</a:t>
            </a:r>
          </a:p>
        </p:txBody>
      </p:sp>
      <p:sp>
        <p:nvSpPr>
          <p:cNvPr id="77" name="TextBox 77"/>
          <p:cNvSpPr txBox="1"/>
          <p:nvPr/>
        </p:nvSpPr>
        <p:spPr>
          <a:xfrm rot="-2700000">
            <a:off x="8971673" y="3906798"/>
            <a:ext cx="1474583" cy="243760"/>
          </a:xfrm>
          <a:prstGeom prst="rect">
            <a:avLst/>
          </a:prstGeom>
        </p:spPr>
        <p:txBody>
          <a:bodyPr lIns="0" tIns="0" rIns="0" bIns="0" rtlCol="0" anchor="t">
            <a:spAutoFit/>
          </a:bodyPr>
          <a:lstStyle/>
          <a:p>
            <a:pPr algn="l">
              <a:lnSpc>
                <a:spcPts val="2052"/>
              </a:lnSpc>
            </a:pPr>
            <a:r>
              <a:rPr lang="en-US" sz="1466" b="1">
                <a:solidFill>
                  <a:srgbClr val="FFFFFF"/>
                </a:solidFill>
                <a:latin typeface="Aileron Bold"/>
                <a:ea typeface="Aileron Bold"/>
                <a:cs typeface="Aileron Bold"/>
                <a:sym typeface="Aileron Bold"/>
              </a:rPr>
              <a:t>Prototyping</a:t>
            </a:r>
          </a:p>
        </p:txBody>
      </p:sp>
      <p:sp>
        <p:nvSpPr>
          <p:cNvPr id="78" name="TextBox 78"/>
          <p:cNvSpPr txBox="1"/>
          <p:nvPr/>
        </p:nvSpPr>
        <p:spPr>
          <a:xfrm>
            <a:off x="9019564" y="5097939"/>
            <a:ext cx="1953225" cy="400050"/>
          </a:xfrm>
          <a:prstGeom prst="rect">
            <a:avLst/>
          </a:prstGeom>
        </p:spPr>
        <p:txBody>
          <a:bodyPr lIns="0" tIns="0" rIns="0" bIns="0" rtlCol="0" anchor="t">
            <a:spAutoFit/>
          </a:bodyPr>
          <a:lstStyle/>
          <a:p>
            <a:pPr algn="l">
              <a:lnSpc>
                <a:spcPts val="1590"/>
              </a:lnSpc>
            </a:pPr>
            <a:r>
              <a:rPr lang="en-US" sz="1325">
                <a:solidFill>
                  <a:srgbClr val="FFFFFF"/>
                </a:solidFill>
                <a:latin typeface="Aileron"/>
                <a:ea typeface="Aileron"/>
                <a:cs typeface="Aileron"/>
                <a:sym typeface="Aileron"/>
              </a:rPr>
              <a:t>Sketching and building possible solutions</a:t>
            </a:r>
          </a:p>
        </p:txBody>
      </p:sp>
      <p:sp>
        <p:nvSpPr>
          <p:cNvPr id="79" name="TextBox 79"/>
          <p:cNvSpPr txBox="1"/>
          <p:nvPr/>
        </p:nvSpPr>
        <p:spPr>
          <a:xfrm rot="2815439">
            <a:off x="1186292" y="6341934"/>
            <a:ext cx="3482263" cy="235197"/>
          </a:xfrm>
          <a:prstGeom prst="rect">
            <a:avLst/>
          </a:prstGeom>
        </p:spPr>
        <p:txBody>
          <a:bodyPr lIns="0" tIns="0" rIns="0" bIns="0" rtlCol="0" anchor="t">
            <a:spAutoFit/>
          </a:bodyPr>
          <a:lstStyle/>
          <a:p>
            <a:pPr algn="l">
              <a:lnSpc>
                <a:spcPts val="1922"/>
              </a:lnSpc>
            </a:pPr>
            <a:r>
              <a:rPr lang="en-US" sz="1373" b="1">
                <a:solidFill>
                  <a:srgbClr val="000000"/>
                </a:solidFill>
                <a:latin typeface="Aileron Bold"/>
                <a:ea typeface="Aileron Bold"/>
                <a:cs typeface="Aileron Bold"/>
                <a:sym typeface="Aileron Bold"/>
              </a:rPr>
              <a:t>DIALOGUE-BASED TEAM WORK</a:t>
            </a:r>
          </a:p>
        </p:txBody>
      </p:sp>
      <p:grpSp>
        <p:nvGrpSpPr>
          <p:cNvPr id="80" name="Group 80"/>
          <p:cNvGrpSpPr/>
          <p:nvPr/>
        </p:nvGrpSpPr>
        <p:grpSpPr>
          <a:xfrm>
            <a:off x="641307" y="3221122"/>
            <a:ext cx="1860062" cy="1860062"/>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F859"/>
            </a:solidFill>
          </p:spPr>
          <p:txBody>
            <a:bodyPr/>
            <a:lstStyle/>
            <a:p>
              <a:endParaRPr lang="fi-FI"/>
            </a:p>
          </p:txBody>
        </p:sp>
        <p:sp>
          <p:nvSpPr>
            <p:cNvPr id="82" name="TextBox 82"/>
            <p:cNvSpPr txBox="1"/>
            <p:nvPr/>
          </p:nvSpPr>
          <p:spPr>
            <a:xfrm>
              <a:off x="139700" y="101600"/>
              <a:ext cx="533400" cy="571500"/>
            </a:xfrm>
            <a:prstGeom prst="rect">
              <a:avLst/>
            </a:prstGeom>
          </p:spPr>
          <p:txBody>
            <a:bodyPr lIns="50800" tIns="50800" rIns="50800" bIns="50800" rtlCol="0" anchor="ctr"/>
            <a:lstStyle/>
            <a:p>
              <a:pPr algn="ctr">
                <a:lnSpc>
                  <a:spcPts val="1820"/>
                </a:lnSpc>
              </a:pPr>
              <a:r>
                <a:rPr lang="en-US" sz="1300" b="1">
                  <a:solidFill>
                    <a:srgbClr val="000000"/>
                  </a:solidFill>
                  <a:latin typeface="Aileron Bold"/>
                  <a:ea typeface="Aileron Bold"/>
                  <a:cs typeface="Aileron Bold"/>
                  <a:sym typeface="Aileron Bold"/>
                </a:rPr>
                <a:t>Real-life challenge from a work-life partner</a:t>
              </a:r>
            </a:p>
          </p:txBody>
        </p:sp>
      </p:grpSp>
      <p:sp>
        <p:nvSpPr>
          <p:cNvPr id="83" name="Freeform 83"/>
          <p:cNvSpPr/>
          <p:nvPr/>
        </p:nvSpPr>
        <p:spPr>
          <a:xfrm>
            <a:off x="526515" y="492963"/>
            <a:ext cx="2629449" cy="1002477"/>
          </a:xfrm>
          <a:custGeom>
            <a:avLst/>
            <a:gdLst/>
            <a:ahLst/>
            <a:cxnLst/>
            <a:rect l="l" t="t" r="r" b="b"/>
            <a:pathLst>
              <a:path w="2629449" h="1002477">
                <a:moveTo>
                  <a:pt x="0" y="0"/>
                </a:moveTo>
                <a:lnTo>
                  <a:pt x="2629449" y="0"/>
                </a:lnTo>
                <a:lnTo>
                  <a:pt x="2629449" y="1002477"/>
                </a:lnTo>
                <a:lnTo>
                  <a:pt x="0" y="1002477"/>
                </a:lnTo>
                <a:lnTo>
                  <a:pt x="0" y="0"/>
                </a:lnTo>
                <a:close/>
              </a:path>
            </a:pathLst>
          </a:custGeom>
          <a:blipFill>
            <a:blip r:embed="rId18"/>
            <a:stretch>
              <a:fillRect/>
            </a:stretch>
          </a:blipFill>
        </p:spPr>
        <p:txBody>
          <a:bodyPr/>
          <a:lstStyle/>
          <a:p>
            <a:endParaRPr lang="fi-FI"/>
          </a:p>
        </p:txBody>
      </p:sp>
      <p:sp>
        <p:nvSpPr>
          <p:cNvPr id="84" name="TextBox 84"/>
          <p:cNvSpPr txBox="1"/>
          <p:nvPr/>
        </p:nvSpPr>
        <p:spPr>
          <a:xfrm>
            <a:off x="732738" y="1839653"/>
            <a:ext cx="4999821"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The DBE Process</a:t>
            </a:r>
          </a:p>
        </p:txBody>
      </p:sp>
      <p:sp>
        <p:nvSpPr>
          <p:cNvPr id="85" name="TextBox 85"/>
          <p:cNvSpPr txBox="1"/>
          <p:nvPr/>
        </p:nvSpPr>
        <p:spPr>
          <a:xfrm>
            <a:off x="732738" y="2302069"/>
            <a:ext cx="12854215" cy="266700"/>
          </a:xfrm>
          <a:prstGeom prst="rect">
            <a:avLst/>
          </a:prstGeom>
        </p:spPr>
        <p:txBody>
          <a:bodyPr lIns="0" tIns="0" rIns="0" bIns="0" rtlCol="0" anchor="t">
            <a:spAutoFit/>
          </a:bodyPr>
          <a:lstStyle/>
          <a:p>
            <a:pPr algn="l">
              <a:lnSpc>
                <a:spcPts val="2160"/>
              </a:lnSpc>
            </a:pPr>
            <a:r>
              <a:rPr lang="en-US" sz="1800">
                <a:solidFill>
                  <a:srgbClr val="000000"/>
                </a:solidFill>
                <a:latin typeface="Aileron"/>
                <a:ea typeface="Aileron"/>
                <a:cs typeface="Aileron"/>
                <a:sym typeface="Aileron"/>
              </a:rPr>
              <a:t>DBE projects go through eight phases. A genuine and open real-life challenge is the engine of the process.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REFLECTION:  SERVICE BLUEPRINT</a:t>
            </a:r>
          </a:p>
        </p:txBody>
      </p:sp>
      <p:sp>
        <p:nvSpPr>
          <p:cNvPr id="9" name="TextBox 9"/>
          <p:cNvSpPr txBox="1"/>
          <p:nvPr/>
        </p:nvSpPr>
        <p:spPr>
          <a:xfrm>
            <a:off x="1497013" y="1876810"/>
            <a:ext cx="16521597" cy="149034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are the visible touchpoints where the customer interacts with the service and what do they feel when they are in contact with the service?</a:t>
            </a:r>
          </a:p>
          <a:p>
            <a:pPr algn="l">
              <a:lnSpc>
                <a:spcPts val="2279"/>
              </a:lnSpc>
            </a:pPr>
            <a:r>
              <a:rPr lang="en-US" sz="1899">
                <a:solidFill>
                  <a:srgbClr val="000000"/>
                </a:solidFill>
                <a:latin typeface="Aileron"/>
                <a:ea typeface="Aileron"/>
                <a:cs typeface="Aileron"/>
                <a:sym typeface="Aileron"/>
              </a:rPr>
              <a:t>Where do the customers or users (or patients, beneficiaries, citizens, etc.) directly interact with the service (e.g., reception, customer support, billing, online platforms)? Are there touchpoints where they experience frustration, confusion, or long wait times? Are there touchpoints where they face difficulties or breakdowns in service?</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478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What backstage processes support the service delivery?</a:t>
            </a:r>
          </a:p>
          <a:p>
            <a:pPr algn="l">
              <a:lnSpc>
                <a:spcPts val="2279"/>
              </a:lnSpc>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a:solidFill>
                  <a:srgbClr val="000000"/>
                </a:solidFill>
                <a:latin typeface="Aileron"/>
                <a:ea typeface="Aileron"/>
                <a:cs typeface="Aileron"/>
                <a:sym typeface="Aileron"/>
              </a:rPr>
              <a:t>What internal processes (e.g., scheduling, information management, staff communication, production, troubleshooting, technical support) are necessary for the service to run smoothly? Are there inefficiencies or breakdowns in these processes that affect the customer journey experience?</a:t>
            </a:r>
          </a:p>
        </p:txBody>
      </p:sp>
      <p:sp>
        <p:nvSpPr>
          <p:cNvPr id="11" name="TextBox 11"/>
          <p:cNvSpPr txBox="1"/>
          <p:nvPr/>
        </p:nvSpPr>
        <p:spPr>
          <a:xfrm>
            <a:off x="1497013" y="4986405"/>
            <a:ext cx="16521597" cy="244856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resources are required to support each part of the service?</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pPr>
            <a:r>
              <a:rPr lang="en-US" sz="1700">
                <a:solidFill>
                  <a:srgbClr val="000000"/>
                </a:solidFill>
                <a:latin typeface="Aileron"/>
                <a:ea typeface="Aileron"/>
                <a:cs typeface="Aileron"/>
                <a:sym typeface="Aileron"/>
              </a:rPr>
              <a:t>What technical, human, or financial resources (e.g., staff, equipment, time) are necessary at each step of the customer journey? Are there gaps in resources that cause bottlenecks or negatively affect the customer journey experience? Are there resource shortages that create gaps in service quality or performance? Are there some resources or acts of the service provider that are critical in terms of creating a smooth and pleasant customer journey experience?</a:t>
            </a:r>
          </a:p>
          <a:p>
            <a:pPr algn="l">
              <a:lnSpc>
                <a:spcPts val="2380"/>
              </a:lnSpc>
            </a:pPr>
            <a:endParaRPr lang="en-US" sz="1700">
              <a:solidFill>
                <a:srgbClr val="000000"/>
              </a:solidFill>
              <a:latin typeface="Aileron"/>
              <a:ea typeface="Aileron"/>
              <a:cs typeface="Aileron"/>
              <a:sym typeface="Aileron"/>
            </a:endParaRPr>
          </a:p>
          <a:p>
            <a:pPr algn="l">
              <a:lnSpc>
                <a:spcPts val="2380"/>
              </a:lnSpc>
            </a:pPr>
            <a:endParaRPr lang="en-US" sz="1700">
              <a:solidFill>
                <a:srgbClr val="000000"/>
              </a:solidFill>
              <a:latin typeface="Aileron"/>
              <a:ea typeface="Aileron"/>
              <a:cs typeface="Aileron"/>
              <a:sym typeface="Aileron"/>
            </a:endParaRPr>
          </a:p>
          <a:p>
            <a:pPr algn="l">
              <a:lnSpc>
                <a:spcPts val="2520"/>
              </a:lnSpc>
              <a:spcBef>
                <a:spcPct val="0"/>
              </a:spcBef>
            </a:pPr>
            <a:endParaRPr lang="en-US" sz="1700">
              <a:solidFill>
                <a:srgbClr val="000000"/>
              </a:solidFill>
              <a:latin typeface="Aileron"/>
              <a:ea typeface="Aileron"/>
              <a:cs typeface="Aileron"/>
              <a:sym typeface="Aileron"/>
            </a:endParaRPr>
          </a:p>
        </p:txBody>
      </p:sp>
      <p:sp>
        <p:nvSpPr>
          <p:cNvPr id="12" name="TextBox 12"/>
          <p:cNvSpPr txBox="1"/>
          <p:nvPr/>
        </p:nvSpPr>
        <p:spPr>
          <a:xfrm>
            <a:off x="1497013" y="7026560"/>
            <a:ext cx="16521597" cy="154495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gaps exist between what the customer expects and what is delivered by the service provider?</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Is there a mismatch between the service's performance or service and what customers expect (e.g., ease of use, functionality)? How does this misalignment contribute to customer frustration or service underperformance?</a:t>
            </a:r>
          </a:p>
          <a:p>
            <a:pPr algn="l">
              <a:lnSpc>
                <a:spcPts val="2380"/>
              </a:lnSpc>
              <a:spcBef>
                <a:spcPct val="0"/>
              </a:spcBef>
            </a:pPr>
            <a:endParaRPr lang="en-US" sz="1700">
              <a:solidFill>
                <a:srgbClr val="000000"/>
              </a:solidFill>
              <a:latin typeface="Aileron"/>
              <a:ea typeface="Aileron"/>
              <a:cs typeface="Aileron"/>
              <a:sym typeface="Aileron"/>
            </a:endParaRPr>
          </a:p>
        </p:txBody>
      </p:sp>
      <p:sp>
        <p:nvSpPr>
          <p:cNvPr id="13" name="TextBox 13"/>
          <p:cNvSpPr txBox="1"/>
          <p:nvPr/>
        </p:nvSpPr>
        <p:spPr>
          <a:xfrm>
            <a:off x="1497013" y="8695000"/>
            <a:ext cx="16637905"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service blueprint,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service blueprint? What do we now know that we didn’t know before? What do we still not know and how could we fill that knowledge gap? What should we do next?</a:t>
            </a:r>
          </a:p>
        </p:txBody>
      </p:sp>
      <p:sp>
        <p:nvSpPr>
          <p:cNvPr id="14" name="TextBox 14"/>
          <p:cNvSpPr txBox="1"/>
          <p:nvPr/>
        </p:nvSpPr>
        <p:spPr>
          <a:xfrm>
            <a:off x="1497013" y="40005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Service Blueprint is a tool used to map out and visualize all the elements involved in delivering a service. It shows the frontstage (what the user experiences) and the backstage (internal processes of the service producer) to identify pain points and inefficiencies. It helps you pinpoint where issues related to delivering the service occur and how they relate to a broader problem.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73052" y="3557538"/>
            <a:ext cx="15029648" cy="19744"/>
            <a:chOff x="0" y="0"/>
            <a:chExt cx="14008138" cy="18402"/>
          </a:xfrm>
        </p:grpSpPr>
        <p:sp>
          <p:nvSpPr>
            <p:cNvPr id="3" name="Freeform 3"/>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4" name="Group 4"/>
          <p:cNvGrpSpPr>
            <a:grpSpLocks noChangeAspect="1"/>
          </p:cNvGrpSpPr>
          <p:nvPr/>
        </p:nvGrpSpPr>
        <p:grpSpPr>
          <a:xfrm>
            <a:off x="2073052" y="5004264"/>
            <a:ext cx="15029648" cy="19744"/>
            <a:chOff x="0" y="0"/>
            <a:chExt cx="14008138" cy="18402"/>
          </a:xfrm>
        </p:grpSpPr>
        <p:sp>
          <p:nvSpPr>
            <p:cNvPr id="5" name="Freeform 5"/>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grpSp>
        <p:nvGrpSpPr>
          <p:cNvPr id="6" name="Group 6"/>
          <p:cNvGrpSpPr/>
          <p:nvPr/>
        </p:nvGrpSpPr>
        <p:grpSpPr>
          <a:xfrm rot="-5400000">
            <a:off x="4941002" y="253274"/>
            <a:ext cx="768950" cy="1233375"/>
            <a:chOff x="0" y="0"/>
            <a:chExt cx="506741" cy="812800"/>
          </a:xfrm>
        </p:grpSpPr>
        <p:sp>
          <p:nvSpPr>
            <p:cNvPr id="7" name="Freeform 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8" name="TextBox 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271084" y="4717289"/>
            <a:ext cx="1008273" cy="145921"/>
          </a:xfrm>
          <a:prstGeom prst="rect">
            <a:avLst/>
          </a:prstGeom>
        </p:spPr>
        <p:txBody>
          <a:bodyPr lIns="0" tIns="0" rIns="0" bIns="0" rtlCol="0" anchor="t">
            <a:spAutoFit/>
          </a:bodyPr>
          <a:lstStyle/>
          <a:p>
            <a:pPr algn="l">
              <a:lnSpc>
                <a:spcPts val="1141"/>
              </a:lnSpc>
            </a:pPr>
            <a:r>
              <a:rPr lang="en-US" sz="815" spc="24">
                <a:solidFill>
                  <a:srgbClr val="000000"/>
                </a:solidFill>
                <a:latin typeface="Aileron"/>
                <a:ea typeface="Aileron"/>
                <a:cs typeface="Aileron"/>
                <a:sym typeface="Aileron"/>
              </a:rPr>
              <a:t>LINE OF VISIBILITY</a:t>
            </a:r>
          </a:p>
        </p:txBody>
      </p:sp>
      <p:sp>
        <p:nvSpPr>
          <p:cNvPr id="10" name="TextBox 10"/>
          <p:cNvSpPr txBox="1"/>
          <p:nvPr/>
        </p:nvSpPr>
        <p:spPr>
          <a:xfrm>
            <a:off x="2234299" y="3266326"/>
            <a:ext cx="1161618" cy="145921"/>
          </a:xfrm>
          <a:prstGeom prst="rect">
            <a:avLst/>
          </a:prstGeom>
        </p:spPr>
        <p:txBody>
          <a:bodyPr lIns="0" tIns="0" rIns="0" bIns="0" rtlCol="0" anchor="t">
            <a:spAutoFit/>
          </a:bodyPr>
          <a:lstStyle/>
          <a:p>
            <a:pPr algn="l">
              <a:lnSpc>
                <a:spcPts val="1141"/>
              </a:lnSpc>
            </a:pPr>
            <a:r>
              <a:rPr lang="en-US" sz="815" spc="23">
                <a:solidFill>
                  <a:srgbClr val="000000"/>
                </a:solidFill>
                <a:latin typeface="Aileron"/>
                <a:ea typeface="Aileron"/>
                <a:cs typeface="Aileron"/>
                <a:sym typeface="Aileron"/>
              </a:rPr>
              <a:t>LINE OF INTERACTION</a:t>
            </a:r>
          </a:p>
        </p:txBody>
      </p:sp>
      <p:sp>
        <p:nvSpPr>
          <p:cNvPr id="11" name="TextBox 11"/>
          <p:cNvSpPr txBox="1"/>
          <p:nvPr/>
        </p:nvSpPr>
        <p:spPr>
          <a:xfrm>
            <a:off x="2073052" y="466437"/>
            <a:ext cx="992303" cy="392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CUSTOMER JOURNEY</a:t>
            </a:r>
          </a:p>
        </p:txBody>
      </p:sp>
      <p:sp>
        <p:nvSpPr>
          <p:cNvPr id="12" name="TextBox 12"/>
          <p:cNvSpPr txBox="1"/>
          <p:nvPr/>
        </p:nvSpPr>
        <p:spPr>
          <a:xfrm>
            <a:off x="2073052" y="3771423"/>
            <a:ext cx="1058356"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FRONTSTAGE  SERVICE PROVIDER ACTIONS</a:t>
            </a:r>
          </a:p>
        </p:txBody>
      </p:sp>
      <p:sp>
        <p:nvSpPr>
          <p:cNvPr id="13" name="TextBox 13"/>
          <p:cNvSpPr txBox="1"/>
          <p:nvPr/>
        </p:nvSpPr>
        <p:spPr>
          <a:xfrm>
            <a:off x="3279358" y="2522319"/>
            <a:ext cx="1429432" cy="582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the customer feels at each touchpoint?</a:t>
            </a:r>
          </a:p>
        </p:txBody>
      </p:sp>
      <p:sp>
        <p:nvSpPr>
          <p:cNvPr id="14" name="TextBox 14"/>
          <p:cNvSpPr txBox="1"/>
          <p:nvPr/>
        </p:nvSpPr>
        <p:spPr>
          <a:xfrm>
            <a:off x="3279358" y="466437"/>
            <a:ext cx="1429432" cy="582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are the customer’s touchpoints?</a:t>
            </a:r>
          </a:p>
        </p:txBody>
      </p:sp>
      <p:sp>
        <p:nvSpPr>
          <p:cNvPr id="15" name="TextBox 15"/>
          <p:cNvSpPr txBox="1"/>
          <p:nvPr/>
        </p:nvSpPr>
        <p:spPr>
          <a:xfrm>
            <a:off x="3279358" y="1502086"/>
            <a:ext cx="1429432" cy="582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the customer does at each touchpoint?</a:t>
            </a:r>
          </a:p>
        </p:txBody>
      </p:sp>
      <p:sp>
        <p:nvSpPr>
          <p:cNvPr id="16" name="TextBox 16"/>
          <p:cNvSpPr txBox="1"/>
          <p:nvPr/>
        </p:nvSpPr>
        <p:spPr>
          <a:xfrm>
            <a:off x="3279358" y="3771423"/>
            <a:ext cx="1296082"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the service staff does that is visible to the customer?</a:t>
            </a:r>
          </a:p>
        </p:txBody>
      </p:sp>
      <p:sp>
        <p:nvSpPr>
          <p:cNvPr id="17" name="TextBox 17"/>
          <p:cNvSpPr txBox="1"/>
          <p:nvPr/>
        </p:nvSpPr>
        <p:spPr>
          <a:xfrm>
            <a:off x="2073052" y="5233555"/>
            <a:ext cx="1058356"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BACKSTAGE  SERVICE PROVIDER ACTIONS</a:t>
            </a:r>
          </a:p>
        </p:txBody>
      </p:sp>
      <p:sp>
        <p:nvSpPr>
          <p:cNvPr id="18" name="TextBox 18"/>
          <p:cNvSpPr txBox="1"/>
          <p:nvPr/>
        </p:nvSpPr>
        <p:spPr>
          <a:xfrm>
            <a:off x="3329440" y="5233555"/>
            <a:ext cx="1246000" cy="963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the service staff does in the background, that is not visible to the customer?</a:t>
            </a:r>
          </a:p>
        </p:txBody>
      </p:sp>
      <p:sp>
        <p:nvSpPr>
          <p:cNvPr id="19" name="TextBox 19"/>
          <p:cNvSpPr txBox="1"/>
          <p:nvPr/>
        </p:nvSpPr>
        <p:spPr>
          <a:xfrm>
            <a:off x="3279358" y="6584831"/>
            <a:ext cx="1296082" cy="963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the support staff does in the background, that is not visible to the customer?</a:t>
            </a:r>
          </a:p>
        </p:txBody>
      </p:sp>
      <p:grpSp>
        <p:nvGrpSpPr>
          <p:cNvPr id="20" name="Group 20"/>
          <p:cNvGrpSpPr/>
          <p:nvPr/>
        </p:nvGrpSpPr>
        <p:grpSpPr>
          <a:xfrm rot="-5400000">
            <a:off x="6311144" y="253274"/>
            <a:ext cx="768950" cy="1233375"/>
            <a:chOff x="0" y="0"/>
            <a:chExt cx="506741" cy="812800"/>
          </a:xfrm>
        </p:grpSpPr>
        <p:sp>
          <p:nvSpPr>
            <p:cNvPr id="21" name="Freeform 2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2" name="TextBox 2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5400000">
            <a:off x="7681286" y="253274"/>
            <a:ext cx="768950" cy="1233375"/>
            <a:chOff x="0" y="0"/>
            <a:chExt cx="506741" cy="812800"/>
          </a:xfrm>
        </p:grpSpPr>
        <p:sp>
          <p:nvSpPr>
            <p:cNvPr id="24" name="Freeform 2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5" name="TextBox 2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5400000">
            <a:off x="9124211" y="253274"/>
            <a:ext cx="768950" cy="1233375"/>
            <a:chOff x="0" y="0"/>
            <a:chExt cx="506741" cy="812800"/>
          </a:xfrm>
        </p:grpSpPr>
        <p:sp>
          <p:nvSpPr>
            <p:cNvPr id="27" name="Freeform 2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8" name="TextBox 2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5400000">
            <a:off x="10490936" y="253274"/>
            <a:ext cx="768950" cy="1233375"/>
            <a:chOff x="0" y="0"/>
            <a:chExt cx="506741" cy="812800"/>
          </a:xfrm>
        </p:grpSpPr>
        <p:sp>
          <p:nvSpPr>
            <p:cNvPr id="30" name="Freeform 3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31" name="TextBox 3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5400000">
            <a:off x="11861078" y="253274"/>
            <a:ext cx="768950" cy="1233375"/>
            <a:chOff x="0" y="0"/>
            <a:chExt cx="506741" cy="812800"/>
          </a:xfrm>
        </p:grpSpPr>
        <p:sp>
          <p:nvSpPr>
            <p:cNvPr id="33" name="Freeform 3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34" name="TextBox 3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rot="-5400000">
            <a:off x="13231220" y="253274"/>
            <a:ext cx="768950" cy="1233375"/>
            <a:chOff x="0" y="0"/>
            <a:chExt cx="506741" cy="812800"/>
          </a:xfrm>
        </p:grpSpPr>
        <p:sp>
          <p:nvSpPr>
            <p:cNvPr id="36" name="Freeform 3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37" name="TextBox 3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5400000">
            <a:off x="14674145" y="253274"/>
            <a:ext cx="768950" cy="1233375"/>
            <a:chOff x="0" y="0"/>
            <a:chExt cx="506741" cy="812800"/>
          </a:xfrm>
        </p:grpSpPr>
        <p:sp>
          <p:nvSpPr>
            <p:cNvPr id="39" name="Freeform 3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40" name="TextBox 4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rot="-5400000">
            <a:off x="16040870" y="253274"/>
            <a:ext cx="768950" cy="1233375"/>
            <a:chOff x="0" y="0"/>
            <a:chExt cx="506741" cy="812800"/>
          </a:xfrm>
        </p:grpSpPr>
        <p:sp>
          <p:nvSpPr>
            <p:cNvPr id="42" name="Freeform 4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43" name="TextBox 4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rot="-5400000">
            <a:off x="4941002" y="1273507"/>
            <a:ext cx="768950" cy="1233375"/>
            <a:chOff x="0" y="0"/>
            <a:chExt cx="506741" cy="812800"/>
          </a:xfrm>
        </p:grpSpPr>
        <p:sp>
          <p:nvSpPr>
            <p:cNvPr id="45" name="Freeform 4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46" name="TextBox 4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rot="-5400000">
            <a:off x="6311144" y="1273507"/>
            <a:ext cx="768950" cy="1233375"/>
            <a:chOff x="0" y="0"/>
            <a:chExt cx="506741" cy="812800"/>
          </a:xfrm>
        </p:grpSpPr>
        <p:sp>
          <p:nvSpPr>
            <p:cNvPr id="48" name="Freeform 4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49" name="TextBox 4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rot="-5400000">
            <a:off x="7681286" y="1273507"/>
            <a:ext cx="768950" cy="1233375"/>
            <a:chOff x="0" y="0"/>
            <a:chExt cx="506741" cy="812800"/>
          </a:xfrm>
        </p:grpSpPr>
        <p:sp>
          <p:nvSpPr>
            <p:cNvPr id="51" name="Freeform 5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52" name="TextBox 5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rot="-5400000">
            <a:off x="9124211" y="1273507"/>
            <a:ext cx="768950" cy="1233375"/>
            <a:chOff x="0" y="0"/>
            <a:chExt cx="506741" cy="812800"/>
          </a:xfrm>
        </p:grpSpPr>
        <p:sp>
          <p:nvSpPr>
            <p:cNvPr id="54" name="Freeform 5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55" name="TextBox 5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rot="-5400000">
            <a:off x="10490936" y="1273507"/>
            <a:ext cx="768950" cy="1233375"/>
            <a:chOff x="0" y="0"/>
            <a:chExt cx="506741" cy="812800"/>
          </a:xfrm>
        </p:grpSpPr>
        <p:sp>
          <p:nvSpPr>
            <p:cNvPr id="57" name="Freeform 5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58" name="TextBox 5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rot="-5400000">
            <a:off x="11861078" y="1273507"/>
            <a:ext cx="768950" cy="1233375"/>
            <a:chOff x="0" y="0"/>
            <a:chExt cx="506741" cy="812800"/>
          </a:xfrm>
        </p:grpSpPr>
        <p:sp>
          <p:nvSpPr>
            <p:cNvPr id="60" name="Freeform 6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61" name="TextBox 6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rot="-5400000">
            <a:off x="13231220" y="1273507"/>
            <a:ext cx="768950" cy="1233375"/>
            <a:chOff x="0" y="0"/>
            <a:chExt cx="506741" cy="812800"/>
          </a:xfrm>
        </p:grpSpPr>
        <p:sp>
          <p:nvSpPr>
            <p:cNvPr id="63" name="Freeform 6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64" name="TextBox 6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rot="-5400000">
            <a:off x="14674145" y="1273507"/>
            <a:ext cx="768950" cy="1233375"/>
            <a:chOff x="0" y="0"/>
            <a:chExt cx="506741" cy="812800"/>
          </a:xfrm>
        </p:grpSpPr>
        <p:sp>
          <p:nvSpPr>
            <p:cNvPr id="66" name="Freeform 6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67" name="TextBox 6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68" name="Group 68"/>
          <p:cNvGrpSpPr/>
          <p:nvPr/>
        </p:nvGrpSpPr>
        <p:grpSpPr>
          <a:xfrm rot="-5400000">
            <a:off x="16040870" y="1273507"/>
            <a:ext cx="768950" cy="1233375"/>
            <a:chOff x="0" y="0"/>
            <a:chExt cx="506741" cy="812800"/>
          </a:xfrm>
        </p:grpSpPr>
        <p:sp>
          <p:nvSpPr>
            <p:cNvPr id="69" name="Freeform 6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70" name="TextBox 7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71" name="Group 71"/>
          <p:cNvGrpSpPr/>
          <p:nvPr/>
        </p:nvGrpSpPr>
        <p:grpSpPr>
          <a:xfrm rot="-5400000">
            <a:off x="4941002" y="2293739"/>
            <a:ext cx="768950" cy="1233375"/>
            <a:chOff x="0" y="0"/>
            <a:chExt cx="506741" cy="812800"/>
          </a:xfrm>
        </p:grpSpPr>
        <p:sp>
          <p:nvSpPr>
            <p:cNvPr id="72" name="Freeform 7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73" name="TextBox 7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74" name="Group 74"/>
          <p:cNvGrpSpPr/>
          <p:nvPr/>
        </p:nvGrpSpPr>
        <p:grpSpPr>
          <a:xfrm rot="-5400000">
            <a:off x="6311144" y="2293739"/>
            <a:ext cx="768950" cy="1233375"/>
            <a:chOff x="0" y="0"/>
            <a:chExt cx="506741" cy="812800"/>
          </a:xfrm>
        </p:grpSpPr>
        <p:sp>
          <p:nvSpPr>
            <p:cNvPr id="75" name="Freeform 7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76" name="TextBox 7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77" name="Group 77"/>
          <p:cNvGrpSpPr/>
          <p:nvPr/>
        </p:nvGrpSpPr>
        <p:grpSpPr>
          <a:xfrm rot="-5400000">
            <a:off x="7681286" y="2293739"/>
            <a:ext cx="768950" cy="1233375"/>
            <a:chOff x="0" y="0"/>
            <a:chExt cx="506741" cy="812800"/>
          </a:xfrm>
        </p:grpSpPr>
        <p:sp>
          <p:nvSpPr>
            <p:cNvPr id="78" name="Freeform 7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79" name="TextBox 7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rot="-5400000">
            <a:off x="9124211" y="2293739"/>
            <a:ext cx="768950" cy="1233375"/>
            <a:chOff x="0" y="0"/>
            <a:chExt cx="506741" cy="812800"/>
          </a:xfrm>
        </p:grpSpPr>
        <p:sp>
          <p:nvSpPr>
            <p:cNvPr id="81" name="Freeform 8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82" name="TextBox 8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83" name="Group 83"/>
          <p:cNvGrpSpPr/>
          <p:nvPr/>
        </p:nvGrpSpPr>
        <p:grpSpPr>
          <a:xfrm rot="-5400000">
            <a:off x="10490936" y="2293739"/>
            <a:ext cx="768950" cy="1233375"/>
            <a:chOff x="0" y="0"/>
            <a:chExt cx="506741" cy="812800"/>
          </a:xfrm>
        </p:grpSpPr>
        <p:sp>
          <p:nvSpPr>
            <p:cNvPr id="84" name="Freeform 8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85" name="TextBox 8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86" name="Group 86"/>
          <p:cNvGrpSpPr/>
          <p:nvPr/>
        </p:nvGrpSpPr>
        <p:grpSpPr>
          <a:xfrm rot="-5400000">
            <a:off x="11861078" y="2293739"/>
            <a:ext cx="768950" cy="1233375"/>
            <a:chOff x="0" y="0"/>
            <a:chExt cx="506741" cy="812800"/>
          </a:xfrm>
        </p:grpSpPr>
        <p:sp>
          <p:nvSpPr>
            <p:cNvPr id="87" name="Freeform 8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88" name="TextBox 8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89" name="Group 89"/>
          <p:cNvGrpSpPr/>
          <p:nvPr/>
        </p:nvGrpSpPr>
        <p:grpSpPr>
          <a:xfrm rot="-5400000">
            <a:off x="13231220" y="2293739"/>
            <a:ext cx="768950" cy="1233375"/>
            <a:chOff x="0" y="0"/>
            <a:chExt cx="506741" cy="812800"/>
          </a:xfrm>
        </p:grpSpPr>
        <p:sp>
          <p:nvSpPr>
            <p:cNvPr id="90" name="Freeform 9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91" name="TextBox 9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92" name="Group 92"/>
          <p:cNvGrpSpPr/>
          <p:nvPr/>
        </p:nvGrpSpPr>
        <p:grpSpPr>
          <a:xfrm rot="-5400000">
            <a:off x="14674145" y="2293739"/>
            <a:ext cx="768950" cy="1233375"/>
            <a:chOff x="0" y="0"/>
            <a:chExt cx="506741" cy="812800"/>
          </a:xfrm>
        </p:grpSpPr>
        <p:sp>
          <p:nvSpPr>
            <p:cNvPr id="93" name="Freeform 9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94" name="TextBox 9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95" name="Group 95"/>
          <p:cNvGrpSpPr/>
          <p:nvPr/>
        </p:nvGrpSpPr>
        <p:grpSpPr>
          <a:xfrm rot="-5400000">
            <a:off x="16040870" y="2293739"/>
            <a:ext cx="768950" cy="1233375"/>
            <a:chOff x="0" y="0"/>
            <a:chExt cx="506741" cy="812800"/>
          </a:xfrm>
        </p:grpSpPr>
        <p:sp>
          <p:nvSpPr>
            <p:cNvPr id="96" name="Freeform 9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97" name="TextBox 9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98" name="Group 98"/>
          <p:cNvGrpSpPr/>
          <p:nvPr/>
        </p:nvGrpSpPr>
        <p:grpSpPr>
          <a:xfrm rot="-5400000">
            <a:off x="4941002" y="3558261"/>
            <a:ext cx="768950" cy="1233375"/>
            <a:chOff x="0" y="0"/>
            <a:chExt cx="506741" cy="812800"/>
          </a:xfrm>
        </p:grpSpPr>
        <p:sp>
          <p:nvSpPr>
            <p:cNvPr id="99" name="Freeform 9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00" name="TextBox 10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01" name="Group 101"/>
          <p:cNvGrpSpPr/>
          <p:nvPr/>
        </p:nvGrpSpPr>
        <p:grpSpPr>
          <a:xfrm rot="-5400000">
            <a:off x="6311144" y="3558261"/>
            <a:ext cx="768950" cy="1233375"/>
            <a:chOff x="0" y="0"/>
            <a:chExt cx="506741" cy="812800"/>
          </a:xfrm>
        </p:grpSpPr>
        <p:sp>
          <p:nvSpPr>
            <p:cNvPr id="102" name="Freeform 10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03" name="TextBox 10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04" name="Group 104"/>
          <p:cNvGrpSpPr/>
          <p:nvPr/>
        </p:nvGrpSpPr>
        <p:grpSpPr>
          <a:xfrm rot="-5400000">
            <a:off x="7681286" y="3558261"/>
            <a:ext cx="768950" cy="1233375"/>
            <a:chOff x="0" y="0"/>
            <a:chExt cx="506741" cy="812800"/>
          </a:xfrm>
        </p:grpSpPr>
        <p:sp>
          <p:nvSpPr>
            <p:cNvPr id="105" name="Freeform 10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06" name="TextBox 10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07" name="Group 107"/>
          <p:cNvGrpSpPr/>
          <p:nvPr/>
        </p:nvGrpSpPr>
        <p:grpSpPr>
          <a:xfrm rot="-5400000">
            <a:off x="9124211" y="3558261"/>
            <a:ext cx="768950" cy="1233375"/>
            <a:chOff x="0" y="0"/>
            <a:chExt cx="506741" cy="812800"/>
          </a:xfrm>
        </p:grpSpPr>
        <p:sp>
          <p:nvSpPr>
            <p:cNvPr id="108" name="Freeform 10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09" name="TextBox 10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10" name="Group 110"/>
          <p:cNvGrpSpPr/>
          <p:nvPr/>
        </p:nvGrpSpPr>
        <p:grpSpPr>
          <a:xfrm rot="-5400000">
            <a:off x="10490936" y="3558261"/>
            <a:ext cx="768950" cy="1233375"/>
            <a:chOff x="0" y="0"/>
            <a:chExt cx="506741" cy="812800"/>
          </a:xfrm>
        </p:grpSpPr>
        <p:sp>
          <p:nvSpPr>
            <p:cNvPr id="111" name="Freeform 11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12" name="TextBox 11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13" name="Group 113"/>
          <p:cNvGrpSpPr/>
          <p:nvPr/>
        </p:nvGrpSpPr>
        <p:grpSpPr>
          <a:xfrm rot="-5400000">
            <a:off x="11861078" y="3558261"/>
            <a:ext cx="768950" cy="1233375"/>
            <a:chOff x="0" y="0"/>
            <a:chExt cx="506741" cy="812800"/>
          </a:xfrm>
        </p:grpSpPr>
        <p:sp>
          <p:nvSpPr>
            <p:cNvPr id="114" name="Freeform 11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15" name="TextBox 11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16" name="Group 116"/>
          <p:cNvGrpSpPr/>
          <p:nvPr/>
        </p:nvGrpSpPr>
        <p:grpSpPr>
          <a:xfrm rot="-5400000">
            <a:off x="13231220" y="3558261"/>
            <a:ext cx="768950" cy="1233375"/>
            <a:chOff x="0" y="0"/>
            <a:chExt cx="506741" cy="812800"/>
          </a:xfrm>
        </p:grpSpPr>
        <p:sp>
          <p:nvSpPr>
            <p:cNvPr id="117" name="Freeform 11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18" name="TextBox 11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19" name="Group 119"/>
          <p:cNvGrpSpPr/>
          <p:nvPr/>
        </p:nvGrpSpPr>
        <p:grpSpPr>
          <a:xfrm rot="-5400000">
            <a:off x="14674145" y="3558261"/>
            <a:ext cx="768950" cy="1233375"/>
            <a:chOff x="0" y="0"/>
            <a:chExt cx="506741" cy="812800"/>
          </a:xfrm>
        </p:grpSpPr>
        <p:sp>
          <p:nvSpPr>
            <p:cNvPr id="120" name="Freeform 12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21" name="TextBox 12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22" name="Group 122"/>
          <p:cNvGrpSpPr/>
          <p:nvPr/>
        </p:nvGrpSpPr>
        <p:grpSpPr>
          <a:xfrm rot="-5400000">
            <a:off x="16040870" y="3558261"/>
            <a:ext cx="768950" cy="1233375"/>
            <a:chOff x="0" y="0"/>
            <a:chExt cx="506741" cy="812800"/>
          </a:xfrm>
        </p:grpSpPr>
        <p:sp>
          <p:nvSpPr>
            <p:cNvPr id="123" name="Freeform 12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24" name="TextBox 12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25" name="Group 125"/>
          <p:cNvGrpSpPr/>
          <p:nvPr/>
        </p:nvGrpSpPr>
        <p:grpSpPr>
          <a:xfrm rot="-5400000">
            <a:off x="4941002" y="5020392"/>
            <a:ext cx="768950" cy="1233375"/>
            <a:chOff x="0" y="0"/>
            <a:chExt cx="506741" cy="812800"/>
          </a:xfrm>
        </p:grpSpPr>
        <p:sp>
          <p:nvSpPr>
            <p:cNvPr id="126" name="Freeform 12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27" name="TextBox 12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28" name="Group 128"/>
          <p:cNvGrpSpPr/>
          <p:nvPr/>
        </p:nvGrpSpPr>
        <p:grpSpPr>
          <a:xfrm rot="-5400000">
            <a:off x="6311144" y="5020392"/>
            <a:ext cx="768950" cy="1233375"/>
            <a:chOff x="0" y="0"/>
            <a:chExt cx="506741" cy="812800"/>
          </a:xfrm>
        </p:grpSpPr>
        <p:sp>
          <p:nvSpPr>
            <p:cNvPr id="129" name="Freeform 12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30" name="TextBox 13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31" name="Group 131"/>
          <p:cNvGrpSpPr/>
          <p:nvPr/>
        </p:nvGrpSpPr>
        <p:grpSpPr>
          <a:xfrm rot="-5400000">
            <a:off x="7681286" y="5020392"/>
            <a:ext cx="768950" cy="1233375"/>
            <a:chOff x="0" y="0"/>
            <a:chExt cx="506741" cy="812800"/>
          </a:xfrm>
        </p:grpSpPr>
        <p:sp>
          <p:nvSpPr>
            <p:cNvPr id="132" name="Freeform 13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33" name="TextBox 13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34" name="Group 134"/>
          <p:cNvGrpSpPr/>
          <p:nvPr/>
        </p:nvGrpSpPr>
        <p:grpSpPr>
          <a:xfrm rot="-5400000">
            <a:off x="9124211" y="5020392"/>
            <a:ext cx="768950" cy="1233375"/>
            <a:chOff x="0" y="0"/>
            <a:chExt cx="506741" cy="812800"/>
          </a:xfrm>
        </p:grpSpPr>
        <p:sp>
          <p:nvSpPr>
            <p:cNvPr id="135" name="Freeform 13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36" name="TextBox 13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37" name="Group 137"/>
          <p:cNvGrpSpPr/>
          <p:nvPr/>
        </p:nvGrpSpPr>
        <p:grpSpPr>
          <a:xfrm rot="-5400000">
            <a:off x="10490936" y="5020392"/>
            <a:ext cx="768950" cy="1233375"/>
            <a:chOff x="0" y="0"/>
            <a:chExt cx="506741" cy="812800"/>
          </a:xfrm>
        </p:grpSpPr>
        <p:sp>
          <p:nvSpPr>
            <p:cNvPr id="138" name="Freeform 13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39" name="TextBox 13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40" name="Group 140"/>
          <p:cNvGrpSpPr/>
          <p:nvPr/>
        </p:nvGrpSpPr>
        <p:grpSpPr>
          <a:xfrm rot="-5400000">
            <a:off x="11861078" y="5020392"/>
            <a:ext cx="768950" cy="1233375"/>
            <a:chOff x="0" y="0"/>
            <a:chExt cx="506741" cy="812800"/>
          </a:xfrm>
        </p:grpSpPr>
        <p:sp>
          <p:nvSpPr>
            <p:cNvPr id="141" name="Freeform 14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42" name="TextBox 14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43" name="Group 143"/>
          <p:cNvGrpSpPr/>
          <p:nvPr/>
        </p:nvGrpSpPr>
        <p:grpSpPr>
          <a:xfrm rot="-5400000">
            <a:off x="13231220" y="5020392"/>
            <a:ext cx="768950" cy="1233375"/>
            <a:chOff x="0" y="0"/>
            <a:chExt cx="506741" cy="812800"/>
          </a:xfrm>
        </p:grpSpPr>
        <p:sp>
          <p:nvSpPr>
            <p:cNvPr id="144" name="Freeform 14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45" name="TextBox 14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46" name="Group 146"/>
          <p:cNvGrpSpPr/>
          <p:nvPr/>
        </p:nvGrpSpPr>
        <p:grpSpPr>
          <a:xfrm rot="-5400000">
            <a:off x="14674145" y="5020392"/>
            <a:ext cx="768950" cy="1233375"/>
            <a:chOff x="0" y="0"/>
            <a:chExt cx="506741" cy="812800"/>
          </a:xfrm>
        </p:grpSpPr>
        <p:sp>
          <p:nvSpPr>
            <p:cNvPr id="147" name="Freeform 14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48" name="TextBox 14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49" name="Group 149"/>
          <p:cNvGrpSpPr/>
          <p:nvPr/>
        </p:nvGrpSpPr>
        <p:grpSpPr>
          <a:xfrm rot="-5400000">
            <a:off x="16040870" y="5020392"/>
            <a:ext cx="768950" cy="1233375"/>
            <a:chOff x="0" y="0"/>
            <a:chExt cx="506741" cy="812800"/>
          </a:xfrm>
        </p:grpSpPr>
        <p:sp>
          <p:nvSpPr>
            <p:cNvPr id="150" name="Freeform 15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51" name="TextBox 15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52" name="Group 152"/>
          <p:cNvGrpSpPr/>
          <p:nvPr/>
        </p:nvGrpSpPr>
        <p:grpSpPr>
          <a:xfrm rot="-5400000">
            <a:off x="4941002" y="6412367"/>
            <a:ext cx="768950" cy="1233375"/>
            <a:chOff x="0" y="0"/>
            <a:chExt cx="506741" cy="812800"/>
          </a:xfrm>
        </p:grpSpPr>
        <p:sp>
          <p:nvSpPr>
            <p:cNvPr id="153" name="Freeform 15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54" name="TextBox 15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55" name="Group 155"/>
          <p:cNvGrpSpPr/>
          <p:nvPr/>
        </p:nvGrpSpPr>
        <p:grpSpPr>
          <a:xfrm rot="-5400000">
            <a:off x="6311144" y="6412367"/>
            <a:ext cx="768950" cy="1233375"/>
            <a:chOff x="0" y="0"/>
            <a:chExt cx="506741" cy="812800"/>
          </a:xfrm>
        </p:grpSpPr>
        <p:sp>
          <p:nvSpPr>
            <p:cNvPr id="156" name="Freeform 15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57" name="TextBox 15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58" name="Group 158"/>
          <p:cNvGrpSpPr/>
          <p:nvPr/>
        </p:nvGrpSpPr>
        <p:grpSpPr>
          <a:xfrm rot="-5400000">
            <a:off x="7681286" y="6412367"/>
            <a:ext cx="768950" cy="1233375"/>
            <a:chOff x="0" y="0"/>
            <a:chExt cx="506741" cy="812800"/>
          </a:xfrm>
        </p:grpSpPr>
        <p:sp>
          <p:nvSpPr>
            <p:cNvPr id="159" name="Freeform 15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60" name="TextBox 16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61" name="Group 161"/>
          <p:cNvGrpSpPr/>
          <p:nvPr/>
        </p:nvGrpSpPr>
        <p:grpSpPr>
          <a:xfrm rot="-5400000">
            <a:off x="9124211" y="6412367"/>
            <a:ext cx="768950" cy="1233375"/>
            <a:chOff x="0" y="0"/>
            <a:chExt cx="506741" cy="812800"/>
          </a:xfrm>
        </p:grpSpPr>
        <p:sp>
          <p:nvSpPr>
            <p:cNvPr id="162" name="Freeform 16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63" name="TextBox 16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64" name="Group 164"/>
          <p:cNvGrpSpPr/>
          <p:nvPr/>
        </p:nvGrpSpPr>
        <p:grpSpPr>
          <a:xfrm rot="-5400000">
            <a:off x="10490936" y="6412367"/>
            <a:ext cx="768950" cy="1233375"/>
            <a:chOff x="0" y="0"/>
            <a:chExt cx="506741" cy="812800"/>
          </a:xfrm>
        </p:grpSpPr>
        <p:sp>
          <p:nvSpPr>
            <p:cNvPr id="165" name="Freeform 16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66" name="TextBox 16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67" name="Group 167"/>
          <p:cNvGrpSpPr/>
          <p:nvPr/>
        </p:nvGrpSpPr>
        <p:grpSpPr>
          <a:xfrm rot="-5400000">
            <a:off x="11861078" y="6412367"/>
            <a:ext cx="768950" cy="1233375"/>
            <a:chOff x="0" y="0"/>
            <a:chExt cx="506741" cy="812800"/>
          </a:xfrm>
        </p:grpSpPr>
        <p:sp>
          <p:nvSpPr>
            <p:cNvPr id="168" name="Freeform 16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69" name="TextBox 16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70" name="Group 170"/>
          <p:cNvGrpSpPr/>
          <p:nvPr/>
        </p:nvGrpSpPr>
        <p:grpSpPr>
          <a:xfrm rot="-5400000">
            <a:off x="13231220" y="6412367"/>
            <a:ext cx="768950" cy="1233375"/>
            <a:chOff x="0" y="0"/>
            <a:chExt cx="506741" cy="812800"/>
          </a:xfrm>
        </p:grpSpPr>
        <p:sp>
          <p:nvSpPr>
            <p:cNvPr id="171" name="Freeform 17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72" name="TextBox 17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73" name="Group 173"/>
          <p:cNvGrpSpPr/>
          <p:nvPr/>
        </p:nvGrpSpPr>
        <p:grpSpPr>
          <a:xfrm rot="-5400000">
            <a:off x="14674145" y="6412367"/>
            <a:ext cx="768950" cy="1233375"/>
            <a:chOff x="0" y="0"/>
            <a:chExt cx="506741" cy="812800"/>
          </a:xfrm>
        </p:grpSpPr>
        <p:sp>
          <p:nvSpPr>
            <p:cNvPr id="174" name="Freeform 17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75" name="TextBox 17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76" name="Group 176"/>
          <p:cNvGrpSpPr/>
          <p:nvPr/>
        </p:nvGrpSpPr>
        <p:grpSpPr>
          <a:xfrm rot="-5400000">
            <a:off x="16040870" y="6412367"/>
            <a:ext cx="768950" cy="1233375"/>
            <a:chOff x="0" y="0"/>
            <a:chExt cx="506741" cy="812800"/>
          </a:xfrm>
        </p:grpSpPr>
        <p:sp>
          <p:nvSpPr>
            <p:cNvPr id="177" name="Freeform 17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78" name="TextBox 17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79" name="Group 179"/>
          <p:cNvGrpSpPr/>
          <p:nvPr/>
        </p:nvGrpSpPr>
        <p:grpSpPr>
          <a:xfrm>
            <a:off x="0" y="0"/>
            <a:ext cx="1347379" cy="10287000"/>
            <a:chOff x="0" y="0"/>
            <a:chExt cx="354865" cy="2709333"/>
          </a:xfrm>
        </p:grpSpPr>
        <p:sp>
          <p:nvSpPr>
            <p:cNvPr id="180" name="Freeform 180"/>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181" name="TextBox 181"/>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sp>
        <p:nvSpPr>
          <p:cNvPr id="182" name="TextBox 182"/>
          <p:cNvSpPr txBox="1"/>
          <p:nvPr/>
        </p:nvSpPr>
        <p:spPr>
          <a:xfrm rot="-5400000">
            <a:off x="-4255642" y="5109066"/>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EXAMPLE OF  SERVICE BLUEPRINT STRUCTURE</a:t>
            </a:r>
          </a:p>
        </p:txBody>
      </p:sp>
      <p:grpSp>
        <p:nvGrpSpPr>
          <p:cNvPr id="183" name="Group 183"/>
          <p:cNvGrpSpPr>
            <a:grpSpLocks noChangeAspect="1"/>
          </p:cNvGrpSpPr>
          <p:nvPr/>
        </p:nvGrpSpPr>
        <p:grpSpPr>
          <a:xfrm>
            <a:off x="2012384" y="7725162"/>
            <a:ext cx="15029648" cy="19744"/>
            <a:chOff x="0" y="0"/>
            <a:chExt cx="14008138" cy="18402"/>
          </a:xfrm>
        </p:grpSpPr>
        <p:sp>
          <p:nvSpPr>
            <p:cNvPr id="184" name="Freeform 184"/>
            <p:cNvSpPr/>
            <p:nvPr/>
          </p:nvSpPr>
          <p:spPr>
            <a:xfrm>
              <a:off x="0" y="0"/>
              <a:ext cx="14008728" cy="18415"/>
            </a:xfrm>
            <a:custGeom>
              <a:avLst/>
              <a:gdLst/>
              <a:ahLst/>
              <a:cxnLst/>
              <a:rect l="l" t="t" r="r" b="b"/>
              <a:pathLst>
                <a:path w="14008728" h="18415">
                  <a:moveTo>
                    <a:pt x="83566" y="0"/>
                  </a:moveTo>
                  <a:lnTo>
                    <a:pt x="93599" y="4064"/>
                  </a:lnTo>
                  <a:lnTo>
                    <a:pt x="89535" y="18288"/>
                  </a:lnTo>
                  <a:lnTo>
                    <a:pt x="83566" y="18288"/>
                  </a:lnTo>
                  <a:lnTo>
                    <a:pt x="74422" y="14224"/>
                  </a:lnTo>
                  <a:lnTo>
                    <a:pt x="78486" y="0"/>
                  </a:lnTo>
                  <a:close/>
                  <a:moveTo>
                    <a:pt x="157988" y="0"/>
                  </a:moveTo>
                  <a:lnTo>
                    <a:pt x="168021" y="4064"/>
                  </a:lnTo>
                  <a:lnTo>
                    <a:pt x="163957" y="18288"/>
                  </a:lnTo>
                  <a:lnTo>
                    <a:pt x="158115" y="18288"/>
                  </a:lnTo>
                  <a:lnTo>
                    <a:pt x="148971" y="14224"/>
                  </a:lnTo>
                  <a:lnTo>
                    <a:pt x="152908" y="0"/>
                  </a:lnTo>
                  <a:close/>
                  <a:moveTo>
                    <a:pt x="232410" y="0"/>
                  </a:moveTo>
                  <a:lnTo>
                    <a:pt x="242443" y="4064"/>
                  </a:lnTo>
                  <a:lnTo>
                    <a:pt x="238252" y="18288"/>
                  </a:lnTo>
                  <a:lnTo>
                    <a:pt x="232410" y="18288"/>
                  </a:lnTo>
                  <a:lnTo>
                    <a:pt x="223266" y="14224"/>
                  </a:lnTo>
                  <a:lnTo>
                    <a:pt x="227330" y="0"/>
                  </a:lnTo>
                  <a:close/>
                  <a:moveTo>
                    <a:pt x="306832" y="0"/>
                  </a:moveTo>
                  <a:lnTo>
                    <a:pt x="316865" y="4064"/>
                  </a:lnTo>
                  <a:lnTo>
                    <a:pt x="312674" y="18288"/>
                  </a:lnTo>
                  <a:lnTo>
                    <a:pt x="306832" y="18288"/>
                  </a:lnTo>
                  <a:lnTo>
                    <a:pt x="297688" y="14224"/>
                  </a:lnTo>
                  <a:lnTo>
                    <a:pt x="301752" y="0"/>
                  </a:lnTo>
                  <a:close/>
                  <a:moveTo>
                    <a:pt x="381254" y="0"/>
                  </a:moveTo>
                  <a:lnTo>
                    <a:pt x="391287" y="4064"/>
                  </a:lnTo>
                  <a:lnTo>
                    <a:pt x="387096" y="18288"/>
                  </a:lnTo>
                  <a:lnTo>
                    <a:pt x="381254" y="18288"/>
                  </a:lnTo>
                  <a:lnTo>
                    <a:pt x="372110" y="14224"/>
                  </a:lnTo>
                  <a:lnTo>
                    <a:pt x="376174" y="0"/>
                  </a:lnTo>
                  <a:close/>
                  <a:moveTo>
                    <a:pt x="455676" y="0"/>
                  </a:moveTo>
                  <a:lnTo>
                    <a:pt x="465709" y="4064"/>
                  </a:lnTo>
                  <a:lnTo>
                    <a:pt x="461518" y="18288"/>
                  </a:lnTo>
                  <a:lnTo>
                    <a:pt x="455676" y="18288"/>
                  </a:lnTo>
                  <a:lnTo>
                    <a:pt x="446532" y="14224"/>
                  </a:lnTo>
                  <a:lnTo>
                    <a:pt x="450596" y="0"/>
                  </a:lnTo>
                  <a:close/>
                  <a:moveTo>
                    <a:pt x="530098" y="0"/>
                  </a:moveTo>
                  <a:lnTo>
                    <a:pt x="540131" y="4064"/>
                  </a:lnTo>
                  <a:lnTo>
                    <a:pt x="535940" y="18288"/>
                  </a:lnTo>
                  <a:lnTo>
                    <a:pt x="530098" y="18288"/>
                  </a:lnTo>
                  <a:lnTo>
                    <a:pt x="520954" y="14224"/>
                  </a:lnTo>
                  <a:lnTo>
                    <a:pt x="525018" y="0"/>
                  </a:lnTo>
                  <a:close/>
                  <a:moveTo>
                    <a:pt x="604520" y="0"/>
                  </a:moveTo>
                  <a:lnTo>
                    <a:pt x="614553" y="4064"/>
                  </a:lnTo>
                  <a:lnTo>
                    <a:pt x="610489" y="18288"/>
                  </a:lnTo>
                  <a:lnTo>
                    <a:pt x="604520" y="18288"/>
                  </a:lnTo>
                  <a:lnTo>
                    <a:pt x="595376" y="14224"/>
                  </a:lnTo>
                  <a:lnTo>
                    <a:pt x="599440" y="0"/>
                  </a:lnTo>
                  <a:close/>
                  <a:moveTo>
                    <a:pt x="678942" y="0"/>
                  </a:moveTo>
                  <a:lnTo>
                    <a:pt x="688975" y="4064"/>
                  </a:lnTo>
                  <a:lnTo>
                    <a:pt x="684784" y="18288"/>
                  </a:lnTo>
                  <a:lnTo>
                    <a:pt x="678942" y="18288"/>
                  </a:lnTo>
                  <a:lnTo>
                    <a:pt x="669798" y="14224"/>
                  </a:lnTo>
                  <a:lnTo>
                    <a:pt x="673862" y="0"/>
                  </a:lnTo>
                  <a:close/>
                  <a:moveTo>
                    <a:pt x="753364" y="0"/>
                  </a:moveTo>
                  <a:lnTo>
                    <a:pt x="763397" y="4064"/>
                  </a:lnTo>
                  <a:lnTo>
                    <a:pt x="759206" y="18288"/>
                  </a:lnTo>
                  <a:lnTo>
                    <a:pt x="753364" y="18288"/>
                  </a:lnTo>
                  <a:lnTo>
                    <a:pt x="744220" y="14224"/>
                  </a:lnTo>
                  <a:lnTo>
                    <a:pt x="748157" y="0"/>
                  </a:lnTo>
                  <a:close/>
                  <a:moveTo>
                    <a:pt x="827786" y="0"/>
                  </a:moveTo>
                  <a:lnTo>
                    <a:pt x="837819" y="4064"/>
                  </a:lnTo>
                  <a:lnTo>
                    <a:pt x="833755" y="18288"/>
                  </a:lnTo>
                  <a:lnTo>
                    <a:pt x="827913" y="18288"/>
                  </a:lnTo>
                  <a:lnTo>
                    <a:pt x="818769" y="14224"/>
                  </a:lnTo>
                  <a:lnTo>
                    <a:pt x="822579" y="0"/>
                  </a:lnTo>
                  <a:close/>
                  <a:moveTo>
                    <a:pt x="902208" y="0"/>
                  </a:moveTo>
                  <a:lnTo>
                    <a:pt x="912241" y="4064"/>
                  </a:lnTo>
                  <a:lnTo>
                    <a:pt x="908050" y="18288"/>
                  </a:lnTo>
                  <a:lnTo>
                    <a:pt x="902208" y="18288"/>
                  </a:lnTo>
                  <a:lnTo>
                    <a:pt x="893064" y="14224"/>
                  </a:lnTo>
                  <a:lnTo>
                    <a:pt x="897001" y="0"/>
                  </a:lnTo>
                  <a:close/>
                  <a:moveTo>
                    <a:pt x="976630" y="0"/>
                  </a:moveTo>
                  <a:lnTo>
                    <a:pt x="986663" y="4064"/>
                  </a:lnTo>
                  <a:lnTo>
                    <a:pt x="982472" y="18288"/>
                  </a:lnTo>
                  <a:lnTo>
                    <a:pt x="976630" y="18288"/>
                  </a:lnTo>
                  <a:lnTo>
                    <a:pt x="967486" y="14224"/>
                  </a:lnTo>
                  <a:lnTo>
                    <a:pt x="971423" y="0"/>
                  </a:lnTo>
                  <a:close/>
                  <a:moveTo>
                    <a:pt x="1051052" y="0"/>
                  </a:moveTo>
                  <a:lnTo>
                    <a:pt x="1061085" y="4064"/>
                  </a:lnTo>
                  <a:lnTo>
                    <a:pt x="1056894" y="18288"/>
                  </a:lnTo>
                  <a:lnTo>
                    <a:pt x="1051052" y="18288"/>
                  </a:lnTo>
                  <a:lnTo>
                    <a:pt x="1041908" y="14224"/>
                  </a:lnTo>
                  <a:lnTo>
                    <a:pt x="1045845" y="0"/>
                  </a:lnTo>
                  <a:close/>
                  <a:moveTo>
                    <a:pt x="1125474" y="0"/>
                  </a:moveTo>
                  <a:lnTo>
                    <a:pt x="1135507" y="4064"/>
                  </a:lnTo>
                  <a:lnTo>
                    <a:pt x="1131443" y="18288"/>
                  </a:lnTo>
                  <a:lnTo>
                    <a:pt x="1125601" y="18288"/>
                  </a:lnTo>
                  <a:lnTo>
                    <a:pt x="1116457" y="14224"/>
                  </a:lnTo>
                  <a:lnTo>
                    <a:pt x="1120267" y="0"/>
                  </a:lnTo>
                  <a:close/>
                  <a:moveTo>
                    <a:pt x="1199896" y="0"/>
                  </a:moveTo>
                  <a:lnTo>
                    <a:pt x="1209929" y="4064"/>
                  </a:lnTo>
                  <a:lnTo>
                    <a:pt x="1205865" y="18288"/>
                  </a:lnTo>
                  <a:lnTo>
                    <a:pt x="1200023" y="18288"/>
                  </a:lnTo>
                  <a:lnTo>
                    <a:pt x="1190879" y="14224"/>
                  </a:lnTo>
                  <a:lnTo>
                    <a:pt x="1194689" y="0"/>
                  </a:lnTo>
                  <a:close/>
                  <a:moveTo>
                    <a:pt x="1274318" y="0"/>
                  </a:moveTo>
                  <a:lnTo>
                    <a:pt x="1284351" y="4064"/>
                  </a:lnTo>
                  <a:lnTo>
                    <a:pt x="1280160" y="18288"/>
                  </a:lnTo>
                  <a:lnTo>
                    <a:pt x="1274318" y="18288"/>
                  </a:lnTo>
                  <a:lnTo>
                    <a:pt x="1265174" y="14224"/>
                  </a:lnTo>
                  <a:lnTo>
                    <a:pt x="1269111" y="0"/>
                  </a:lnTo>
                  <a:close/>
                  <a:moveTo>
                    <a:pt x="1348740" y="0"/>
                  </a:moveTo>
                  <a:lnTo>
                    <a:pt x="1358773" y="4064"/>
                  </a:lnTo>
                  <a:lnTo>
                    <a:pt x="1354582" y="18288"/>
                  </a:lnTo>
                  <a:lnTo>
                    <a:pt x="1348740" y="18288"/>
                  </a:lnTo>
                  <a:lnTo>
                    <a:pt x="1339596" y="14224"/>
                  </a:lnTo>
                  <a:lnTo>
                    <a:pt x="1343660" y="0"/>
                  </a:lnTo>
                  <a:close/>
                  <a:moveTo>
                    <a:pt x="1423162" y="0"/>
                  </a:moveTo>
                  <a:lnTo>
                    <a:pt x="1433195" y="4064"/>
                  </a:lnTo>
                  <a:lnTo>
                    <a:pt x="1429131" y="18288"/>
                  </a:lnTo>
                  <a:lnTo>
                    <a:pt x="1423289" y="18288"/>
                  </a:lnTo>
                  <a:lnTo>
                    <a:pt x="1414145" y="14224"/>
                  </a:lnTo>
                  <a:lnTo>
                    <a:pt x="1418209" y="0"/>
                  </a:lnTo>
                  <a:close/>
                  <a:moveTo>
                    <a:pt x="1497584" y="0"/>
                  </a:moveTo>
                  <a:lnTo>
                    <a:pt x="1507617" y="4064"/>
                  </a:lnTo>
                  <a:lnTo>
                    <a:pt x="1503553" y="18288"/>
                  </a:lnTo>
                  <a:lnTo>
                    <a:pt x="1497711" y="18288"/>
                  </a:lnTo>
                  <a:lnTo>
                    <a:pt x="1488567" y="14224"/>
                  </a:lnTo>
                  <a:lnTo>
                    <a:pt x="1492250" y="0"/>
                  </a:lnTo>
                  <a:close/>
                  <a:moveTo>
                    <a:pt x="1572006" y="0"/>
                  </a:moveTo>
                  <a:lnTo>
                    <a:pt x="1582039" y="4064"/>
                  </a:lnTo>
                  <a:lnTo>
                    <a:pt x="1577848" y="18288"/>
                  </a:lnTo>
                  <a:lnTo>
                    <a:pt x="1572006" y="18288"/>
                  </a:lnTo>
                  <a:lnTo>
                    <a:pt x="1562862" y="14224"/>
                  </a:lnTo>
                  <a:lnTo>
                    <a:pt x="1566926" y="0"/>
                  </a:lnTo>
                  <a:close/>
                  <a:moveTo>
                    <a:pt x="1646428" y="0"/>
                  </a:moveTo>
                  <a:lnTo>
                    <a:pt x="1656461" y="4064"/>
                  </a:lnTo>
                  <a:lnTo>
                    <a:pt x="1652397" y="18288"/>
                  </a:lnTo>
                  <a:lnTo>
                    <a:pt x="1646555" y="18288"/>
                  </a:lnTo>
                  <a:lnTo>
                    <a:pt x="1637411" y="14224"/>
                  </a:lnTo>
                  <a:lnTo>
                    <a:pt x="1641475" y="0"/>
                  </a:lnTo>
                  <a:close/>
                  <a:moveTo>
                    <a:pt x="1720850" y="0"/>
                  </a:moveTo>
                  <a:lnTo>
                    <a:pt x="1730883" y="4064"/>
                  </a:lnTo>
                  <a:lnTo>
                    <a:pt x="1726819" y="18288"/>
                  </a:lnTo>
                  <a:lnTo>
                    <a:pt x="1720977" y="18288"/>
                  </a:lnTo>
                  <a:lnTo>
                    <a:pt x="1711833" y="14224"/>
                  </a:lnTo>
                  <a:lnTo>
                    <a:pt x="1715897" y="0"/>
                  </a:lnTo>
                  <a:close/>
                  <a:moveTo>
                    <a:pt x="1795272" y="0"/>
                  </a:moveTo>
                  <a:lnTo>
                    <a:pt x="1805305" y="4064"/>
                  </a:lnTo>
                  <a:lnTo>
                    <a:pt x="1801114" y="18288"/>
                  </a:lnTo>
                  <a:lnTo>
                    <a:pt x="1795272" y="18288"/>
                  </a:lnTo>
                  <a:lnTo>
                    <a:pt x="1786128" y="14224"/>
                  </a:lnTo>
                  <a:lnTo>
                    <a:pt x="1790192" y="0"/>
                  </a:lnTo>
                  <a:close/>
                  <a:moveTo>
                    <a:pt x="1869694" y="0"/>
                  </a:moveTo>
                  <a:lnTo>
                    <a:pt x="1879727" y="4064"/>
                  </a:lnTo>
                  <a:lnTo>
                    <a:pt x="1875663" y="18288"/>
                  </a:lnTo>
                  <a:lnTo>
                    <a:pt x="1869821" y="18288"/>
                  </a:lnTo>
                  <a:lnTo>
                    <a:pt x="1860677" y="14224"/>
                  </a:lnTo>
                  <a:lnTo>
                    <a:pt x="1864360" y="0"/>
                  </a:lnTo>
                  <a:close/>
                  <a:moveTo>
                    <a:pt x="1944116" y="0"/>
                  </a:moveTo>
                  <a:lnTo>
                    <a:pt x="1954149" y="4064"/>
                  </a:lnTo>
                  <a:lnTo>
                    <a:pt x="1950085" y="18288"/>
                  </a:lnTo>
                  <a:lnTo>
                    <a:pt x="1944243" y="18288"/>
                  </a:lnTo>
                  <a:lnTo>
                    <a:pt x="1935099" y="14224"/>
                  </a:lnTo>
                  <a:lnTo>
                    <a:pt x="1939163" y="0"/>
                  </a:lnTo>
                  <a:close/>
                  <a:moveTo>
                    <a:pt x="2018538" y="0"/>
                  </a:moveTo>
                  <a:lnTo>
                    <a:pt x="2028571" y="4064"/>
                  </a:lnTo>
                  <a:lnTo>
                    <a:pt x="2024380" y="18288"/>
                  </a:lnTo>
                  <a:lnTo>
                    <a:pt x="2018538" y="18288"/>
                  </a:lnTo>
                  <a:lnTo>
                    <a:pt x="2009394" y="14224"/>
                  </a:lnTo>
                  <a:lnTo>
                    <a:pt x="2013458" y="0"/>
                  </a:lnTo>
                  <a:close/>
                  <a:moveTo>
                    <a:pt x="2092960" y="0"/>
                  </a:moveTo>
                  <a:lnTo>
                    <a:pt x="2102993" y="4064"/>
                  </a:lnTo>
                  <a:lnTo>
                    <a:pt x="2098929" y="18288"/>
                  </a:lnTo>
                  <a:lnTo>
                    <a:pt x="2093087" y="18288"/>
                  </a:lnTo>
                  <a:lnTo>
                    <a:pt x="2083943" y="14224"/>
                  </a:lnTo>
                  <a:lnTo>
                    <a:pt x="2088007" y="0"/>
                  </a:lnTo>
                  <a:close/>
                  <a:moveTo>
                    <a:pt x="2167382" y="0"/>
                  </a:moveTo>
                  <a:lnTo>
                    <a:pt x="2177415" y="4064"/>
                  </a:lnTo>
                  <a:lnTo>
                    <a:pt x="2173351" y="18288"/>
                  </a:lnTo>
                  <a:lnTo>
                    <a:pt x="2167509" y="18288"/>
                  </a:lnTo>
                  <a:lnTo>
                    <a:pt x="2158365" y="14224"/>
                  </a:lnTo>
                  <a:lnTo>
                    <a:pt x="2162429" y="0"/>
                  </a:lnTo>
                  <a:close/>
                  <a:moveTo>
                    <a:pt x="2241804" y="0"/>
                  </a:moveTo>
                  <a:lnTo>
                    <a:pt x="2251837" y="4064"/>
                  </a:lnTo>
                  <a:lnTo>
                    <a:pt x="2247646" y="18288"/>
                  </a:lnTo>
                  <a:lnTo>
                    <a:pt x="2241804" y="18288"/>
                  </a:lnTo>
                  <a:lnTo>
                    <a:pt x="2232660" y="14224"/>
                  </a:lnTo>
                  <a:lnTo>
                    <a:pt x="2236724" y="0"/>
                  </a:lnTo>
                  <a:close/>
                  <a:moveTo>
                    <a:pt x="2316226" y="0"/>
                  </a:moveTo>
                  <a:lnTo>
                    <a:pt x="2326259" y="4064"/>
                  </a:lnTo>
                  <a:lnTo>
                    <a:pt x="2322068" y="18288"/>
                  </a:lnTo>
                  <a:lnTo>
                    <a:pt x="2316226" y="18288"/>
                  </a:lnTo>
                  <a:lnTo>
                    <a:pt x="2307082" y="14224"/>
                  </a:lnTo>
                  <a:lnTo>
                    <a:pt x="2311146" y="0"/>
                  </a:lnTo>
                  <a:close/>
                  <a:moveTo>
                    <a:pt x="2390648" y="0"/>
                  </a:moveTo>
                  <a:lnTo>
                    <a:pt x="2400681" y="4064"/>
                  </a:lnTo>
                  <a:lnTo>
                    <a:pt x="2396617" y="18288"/>
                  </a:lnTo>
                  <a:lnTo>
                    <a:pt x="2390775" y="18288"/>
                  </a:lnTo>
                  <a:lnTo>
                    <a:pt x="2381631" y="14224"/>
                  </a:lnTo>
                  <a:lnTo>
                    <a:pt x="2385695" y="0"/>
                  </a:lnTo>
                  <a:close/>
                  <a:moveTo>
                    <a:pt x="2465070" y="0"/>
                  </a:moveTo>
                  <a:lnTo>
                    <a:pt x="2475103" y="4064"/>
                  </a:lnTo>
                  <a:lnTo>
                    <a:pt x="2470912" y="18288"/>
                  </a:lnTo>
                  <a:lnTo>
                    <a:pt x="2465070" y="18288"/>
                  </a:lnTo>
                  <a:lnTo>
                    <a:pt x="2455926" y="14224"/>
                  </a:lnTo>
                  <a:lnTo>
                    <a:pt x="2459990" y="0"/>
                  </a:lnTo>
                  <a:close/>
                  <a:moveTo>
                    <a:pt x="2539492" y="0"/>
                  </a:moveTo>
                  <a:lnTo>
                    <a:pt x="2549525" y="4064"/>
                  </a:lnTo>
                  <a:lnTo>
                    <a:pt x="2545334" y="18288"/>
                  </a:lnTo>
                  <a:lnTo>
                    <a:pt x="2539492" y="18288"/>
                  </a:lnTo>
                  <a:lnTo>
                    <a:pt x="2530348" y="14224"/>
                  </a:lnTo>
                  <a:lnTo>
                    <a:pt x="2534412" y="0"/>
                  </a:lnTo>
                  <a:close/>
                  <a:moveTo>
                    <a:pt x="2613914" y="0"/>
                  </a:moveTo>
                  <a:lnTo>
                    <a:pt x="2623947" y="4064"/>
                  </a:lnTo>
                  <a:lnTo>
                    <a:pt x="2619883" y="18288"/>
                  </a:lnTo>
                  <a:lnTo>
                    <a:pt x="2614041" y="18288"/>
                  </a:lnTo>
                  <a:lnTo>
                    <a:pt x="2604897" y="14224"/>
                  </a:lnTo>
                  <a:lnTo>
                    <a:pt x="2608961" y="0"/>
                  </a:lnTo>
                  <a:close/>
                  <a:moveTo>
                    <a:pt x="2688336" y="0"/>
                  </a:moveTo>
                  <a:lnTo>
                    <a:pt x="2698369" y="4064"/>
                  </a:lnTo>
                  <a:lnTo>
                    <a:pt x="2694305" y="18288"/>
                  </a:lnTo>
                  <a:lnTo>
                    <a:pt x="2688463" y="18288"/>
                  </a:lnTo>
                  <a:lnTo>
                    <a:pt x="2679319" y="14224"/>
                  </a:lnTo>
                  <a:lnTo>
                    <a:pt x="2683383" y="0"/>
                  </a:lnTo>
                  <a:close/>
                  <a:moveTo>
                    <a:pt x="2762758" y="0"/>
                  </a:moveTo>
                  <a:lnTo>
                    <a:pt x="2772791" y="4064"/>
                  </a:lnTo>
                  <a:lnTo>
                    <a:pt x="2768727" y="18288"/>
                  </a:lnTo>
                  <a:lnTo>
                    <a:pt x="2762885" y="18288"/>
                  </a:lnTo>
                  <a:lnTo>
                    <a:pt x="2753741" y="14224"/>
                  </a:lnTo>
                  <a:lnTo>
                    <a:pt x="2757805" y="0"/>
                  </a:lnTo>
                  <a:close/>
                  <a:moveTo>
                    <a:pt x="2837180" y="0"/>
                  </a:moveTo>
                  <a:lnTo>
                    <a:pt x="2847213" y="4064"/>
                  </a:lnTo>
                  <a:lnTo>
                    <a:pt x="2843149" y="18288"/>
                  </a:lnTo>
                  <a:lnTo>
                    <a:pt x="2837307" y="18288"/>
                  </a:lnTo>
                  <a:lnTo>
                    <a:pt x="2828163" y="14224"/>
                  </a:lnTo>
                  <a:lnTo>
                    <a:pt x="2832227" y="0"/>
                  </a:lnTo>
                  <a:close/>
                  <a:moveTo>
                    <a:pt x="2911602" y="0"/>
                  </a:moveTo>
                  <a:lnTo>
                    <a:pt x="2921635" y="4064"/>
                  </a:lnTo>
                  <a:lnTo>
                    <a:pt x="2917444" y="18288"/>
                  </a:lnTo>
                  <a:lnTo>
                    <a:pt x="2911602" y="18288"/>
                  </a:lnTo>
                  <a:lnTo>
                    <a:pt x="2902458" y="14224"/>
                  </a:lnTo>
                  <a:lnTo>
                    <a:pt x="2906522" y="0"/>
                  </a:lnTo>
                  <a:close/>
                  <a:moveTo>
                    <a:pt x="2986024" y="0"/>
                  </a:moveTo>
                  <a:lnTo>
                    <a:pt x="2996057" y="4064"/>
                  </a:lnTo>
                  <a:lnTo>
                    <a:pt x="2991993" y="18288"/>
                  </a:lnTo>
                  <a:lnTo>
                    <a:pt x="2986151" y="18288"/>
                  </a:lnTo>
                  <a:lnTo>
                    <a:pt x="2977007" y="14224"/>
                  </a:lnTo>
                  <a:lnTo>
                    <a:pt x="2981071" y="0"/>
                  </a:lnTo>
                  <a:close/>
                  <a:moveTo>
                    <a:pt x="3060446" y="0"/>
                  </a:moveTo>
                  <a:lnTo>
                    <a:pt x="3070479" y="4064"/>
                  </a:lnTo>
                  <a:lnTo>
                    <a:pt x="3066415" y="18288"/>
                  </a:lnTo>
                  <a:lnTo>
                    <a:pt x="3060573" y="18288"/>
                  </a:lnTo>
                  <a:lnTo>
                    <a:pt x="3051429" y="14224"/>
                  </a:lnTo>
                  <a:lnTo>
                    <a:pt x="3055493" y="0"/>
                  </a:lnTo>
                  <a:close/>
                  <a:moveTo>
                    <a:pt x="3134868" y="0"/>
                  </a:moveTo>
                  <a:lnTo>
                    <a:pt x="3144901" y="4064"/>
                  </a:lnTo>
                  <a:lnTo>
                    <a:pt x="3140710" y="18288"/>
                  </a:lnTo>
                  <a:lnTo>
                    <a:pt x="3134868" y="18288"/>
                  </a:lnTo>
                  <a:lnTo>
                    <a:pt x="3125724" y="14224"/>
                  </a:lnTo>
                  <a:lnTo>
                    <a:pt x="3129280" y="0"/>
                  </a:lnTo>
                  <a:close/>
                  <a:moveTo>
                    <a:pt x="3209290" y="0"/>
                  </a:moveTo>
                  <a:lnTo>
                    <a:pt x="3219323" y="4064"/>
                  </a:lnTo>
                  <a:lnTo>
                    <a:pt x="3215259" y="18288"/>
                  </a:lnTo>
                  <a:lnTo>
                    <a:pt x="3209417" y="18288"/>
                  </a:lnTo>
                  <a:lnTo>
                    <a:pt x="3200273" y="14224"/>
                  </a:lnTo>
                  <a:lnTo>
                    <a:pt x="3204337" y="0"/>
                  </a:lnTo>
                  <a:close/>
                  <a:moveTo>
                    <a:pt x="3283712" y="0"/>
                  </a:moveTo>
                  <a:lnTo>
                    <a:pt x="3293745" y="4064"/>
                  </a:lnTo>
                  <a:lnTo>
                    <a:pt x="3289681" y="18288"/>
                  </a:lnTo>
                  <a:lnTo>
                    <a:pt x="3283839" y="18288"/>
                  </a:lnTo>
                  <a:lnTo>
                    <a:pt x="3274695" y="14224"/>
                  </a:lnTo>
                  <a:lnTo>
                    <a:pt x="3278759" y="0"/>
                  </a:lnTo>
                  <a:close/>
                  <a:moveTo>
                    <a:pt x="3358134" y="0"/>
                  </a:moveTo>
                  <a:lnTo>
                    <a:pt x="3368167" y="4064"/>
                  </a:lnTo>
                  <a:lnTo>
                    <a:pt x="3363976" y="18288"/>
                  </a:lnTo>
                  <a:lnTo>
                    <a:pt x="3358134" y="18288"/>
                  </a:lnTo>
                  <a:lnTo>
                    <a:pt x="3348990" y="14224"/>
                  </a:lnTo>
                  <a:lnTo>
                    <a:pt x="3353054" y="0"/>
                  </a:lnTo>
                  <a:close/>
                  <a:moveTo>
                    <a:pt x="3432556" y="0"/>
                  </a:moveTo>
                  <a:lnTo>
                    <a:pt x="3442589" y="4064"/>
                  </a:lnTo>
                  <a:lnTo>
                    <a:pt x="3438525" y="18288"/>
                  </a:lnTo>
                  <a:lnTo>
                    <a:pt x="3432683" y="18288"/>
                  </a:lnTo>
                  <a:lnTo>
                    <a:pt x="3423539" y="14224"/>
                  </a:lnTo>
                  <a:lnTo>
                    <a:pt x="3427603" y="0"/>
                  </a:lnTo>
                  <a:close/>
                  <a:moveTo>
                    <a:pt x="3506977" y="0"/>
                  </a:moveTo>
                  <a:lnTo>
                    <a:pt x="3517011" y="4064"/>
                  </a:lnTo>
                  <a:lnTo>
                    <a:pt x="3512946" y="18288"/>
                  </a:lnTo>
                  <a:lnTo>
                    <a:pt x="3507105" y="18288"/>
                  </a:lnTo>
                  <a:lnTo>
                    <a:pt x="3497961" y="14224"/>
                  </a:lnTo>
                  <a:lnTo>
                    <a:pt x="3501390" y="0"/>
                  </a:lnTo>
                  <a:close/>
                  <a:moveTo>
                    <a:pt x="3581399" y="0"/>
                  </a:moveTo>
                  <a:lnTo>
                    <a:pt x="3591432" y="4064"/>
                  </a:lnTo>
                  <a:lnTo>
                    <a:pt x="3587242" y="18288"/>
                  </a:lnTo>
                  <a:lnTo>
                    <a:pt x="3581400" y="18288"/>
                  </a:lnTo>
                  <a:lnTo>
                    <a:pt x="3572256" y="14224"/>
                  </a:lnTo>
                  <a:lnTo>
                    <a:pt x="3576320" y="0"/>
                  </a:lnTo>
                  <a:close/>
                  <a:moveTo>
                    <a:pt x="3655821" y="0"/>
                  </a:moveTo>
                  <a:lnTo>
                    <a:pt x="3665854" y="4064"/>
                  </a:lnTo>
                  <a:lnTo>
                    <a:pt x="3661790" y="18288"/>
                  </a:lnTo>
                  <a:lnTo>
                    <a:pt x="3655948" y="18288"/>
                  </a:lnTo>
                  <a:lnTo>
                    <a:pt x="3646804" y="14224"/>
                  </a:lnTo>
                  <a:lnTo>
                    <a:pt x="3650868" y="0"/>
                  </a:lnTo>
                  <a:close/>
                  <a:moveTo>
                    <a:pt x="3730243" y="0"/>
                  </a:moveTo>
                  <a:lnTo>
                    <a:pt x="3740276" y="4064"/>
                  </a:lnTo>
                  <a:lnTo>
                    <a:pt x="3736212" y="18288"/>
                  </a:lnTo>
                  <a:lnTo>
                    <a:pt x="3730370" y="18288"/>
                  </a:lnTo>
                  <a:lnTo>
                    <a:pt x="3721226" y="14224"/>
                  </a:lnTo>
                  <a:lnTo>
                    <a:pt x="3725290" y="0"/>
                  </a:lnTo>
                  <a:close/>
                  <a:moveTo>
                    <a:pt x="3804665" y="0"/>
                  </a:moveTo>
                  <a:lnTo>
                    <a:pt x="3814698" y="4064"/>
                  </a:lnTo>
                  <a:lnTo>
                    <a:pt x="3810000" y="18415"/>
                  </a:lnTo>
                  <a:lnTo>
                    <a:pt x="3804158" y="18415"/>
                  </a:lnTo>
                  <a:lnTo>
                    <a:pt x="3795014" y="14351"/>
                  </a:lnTo>
                  <a:lnTo>
                    <a:pt x="3799078" y="127"/>
                  </a:lnTo>
                  <a:close/>
                  <a:moveTo>
                    <a:pt x="3879086" y="0"/>
                  </a:moveTo>
                  <a:lnTo>
                    <a:pt x="3889120" y="4064"/>
                  </a:lnTo>
                  <a:lnTo>
                    <a:pt x="3885055" y="18288"/>
                  </a:lnTo>
                  <a:lnTo>
                    <a:pt x="3879214" y="18288"/>
                  </a:lnTo>
                  <a:lnTo>
                    <a:pt x="3870070" y="14224"/>
                  </a:lnTo>
                  <a:lnTo>
                    <a:pt x="3874134" y="0"/>
                  </a:lnTo>
                  <a:close/>
                  <a:moveTo>
                    <a:pt x="3953508" y="0"/>
                  </a:moveTo>
                  <a:lnTo>
                    <a:pt x="3963541" y="4064"/>
                  </a:lnTo>
                  <a:lnTo>
                    <a:pt x="3959477" y="18288"/>
                  </a:lnTo>
                  <a:lnTo>
                    <a:pt x="3953635" y="18288"/>
                  </a:lnTo>
                  <a:lnTo>
                    <a:pt x="3944491" y="14224"/>
                  </a:lnTo>
                  <a:lnTo>
                    <a:pt x="3948555" y="0"/>
                  </a:lnTo>
                  <a:close/>
                  <a:moveTo>
                    <a:pt x="4027930" y="0"/>
                  </a:moveTo>
                  <a:lnTo>
                    <a:pt x="4037963" y="4064"/>
                  </a:lnTo>
                  <a:lnTo>
                    <a:pt x="4033772" y="18288"/>
                  </a:lnTo>
                  <a:lnTo>
                    <a:pt x="4027930" y="18288"/>
                  </a:lnTo>
                  <a:lnTo>
                    <a:pt x="4018786" y="14224"/>
                  </a:lnTo>
                  <a:lnTo>
                    <a:pt x="4022851" y="0"/>
                  </a:lnTo>
                  <a:close/>
                  <a:moveTo>
                    <a:pt x="4102352" y="0"/>
                  </a:moveTo>
                  <a:lnTo>
                    <a:pt x="4112385" y="4064"/>
                  </a:lnTo>
                  <a:lnTo>
                    <a:pt x="4108321" y="18288"/>
                  </a:lnTo>
                  <a:lnTo>
                    <a:pt x="4102479" y="18288"/>
                  </a:lnTo>
                  <a:lnTo>
                    <a:pt x="4093335" y="14224"/>
                  </a:lnTo>
                  <a:lnTo>
                    <a:pt x="4097399" y="0"/>
                  </a:lnTo>
                  <a:close/>
                  <a:moveTo>
                    <a:pt x="4176774" y="0"/>
                  </a:moveTo>
                  <a:lnTo>
                    <a:pt x="4186807" y="4064"/>
                  </a:lnTo>
                  <a:lnTo>
                    <a:pt x="4182743" y="18288"/>
                  </a:lnTo>
                  <a:lnTo>
                    <a:pt x="4176901" y="18288"/>
                  </a:lnTo>
                  <a:lnTo>
                    <a:pt x="4167757" y="14224"/>
                  </a:lnTo>
                  <a:lnTo>
                    <a:pt x="4171821" y="0"/>
                  </a:lnTo>
                  <a:close/>
                  <a:moveTo>
                    <a:pt x="4251196" y="0"/>
                  </a:moveTo>
                  <a:lnTo>
                    <a:pt x="4261229" y="4064"/>
                  </a:lnTo>
                  <a:lnTo>
                    <a:pt x="4257038" y="18288"/>
                  </a:lnTo>
                  <a:lnTo>
                    <a:pt x="4251196" y="18288"/>
                  </a:lnTo>
                  <a:lnTo>
                    <a:pt x="4242052" y="14224"/>
                  </a:lnTo>
                  <a:lnTo>
                    <a:pt x="4246116" y="0"/>
                  </a:lnTo>
                  <a:close/>
                  <a:moveTo>
                    <a:pt x="4325617" y="0"/>
                  </a:moveTo>
                  <a:lnTo>
                    <a:pt x="4335650" y="4064"/>
                  </a:lnTo>
                  <a:lnTo>
                    <a:pt x="4331586" y="18288"/>
                  </a:lnTo>
                  <a:lnTo>
                    <a:pt x="4325744" y="18288"/>
                  </a:lnTo>
                  <a:lnTo>
                    <a:pt x="4316600" y="14224"/>
                  </a:lnTo>
                  <a:lnTo>
                    <a:pt x="4320665" y="0"/>
                  </a:lnTo>
                  <a:close/>
                  <a:moveTo>
                    <a:pt x="4400039" y="0"/>
                  </a:moveTo>
                  <a:lnTo>
                    <a:pt x="4410072" y="4064"/>
                  </a:lnTo>
                  <a:lnTo>
                    <a:pt x="4406008" y="18288"/>
                  </a:lnTo>
                  <a:lnTo>
                    <a:pt x="4400166" y="18288"/>
                  </a:lnTo>
                  <a:lnTo>
                    <a:pt x="4391022" y="14224"/>
                  </a:lnTo>
                  <a:lnTo>
                    <a:pt x="4395086" y="0"/>
                  </a:lnTo>
                  <a:close/>
                  <a:moveTo>
                    <a:pt x="4474461" y="0"/>
                  </a:moveTo>
                  <a:lnTo>
                    <a:pt x="4484494" y="4064"/>
                  </a:lnTo>
                  <a:lnTo>
                    <a:pt x="4480430" y="18288"/>
                  </a:lnTo>
                  <a:lnTo>
                    <a:pt x="4474588" y="18288"/>
                  </a:lnTo>
                  <a:lnTo>
                    <a:pt x="4465444" y="14224"/>
                  </a:lnTo>
                  <a:lnTo>
                    <a:pt x="4469508" y="0"/>
                  </a:lnTo>
                  <a:close/>
                  <a:moveTo>
                    <a:pt x="4548883" y="0"/>
                  </a:moveTo>
                  <a:lnTo>
                    <a:pt x="4558916" y="4064"/>
                  </a:lnTo>
                  <a:lnTo>
                    <a:pt x="4554852" y="18288"/>
                  </a:lnTo>
                  <a:lnTo>
                    <a:pt x="4549010" y="18288"/>
                  </a:lnTo>
                  <a:lnTo>
                    <a:pt x="4539866" y="14224"/>
                  </a:lnTo>
                  <a:lnTo>
                    <a:pt x="4543930" y="0"/>
                  </a:lnTo>
                  <a:close/>
                  <a:moveTo>
                    <a:pt x="4623305" y="0"/>
                  </a:moveTo>
                  <a:lnTo>
                    <a:pt x="4633338" y="4064"/>
                  </a:lnTo>
                  <a:lnTo>
                    <a:pt x="4629274" y="18288"/>
                  </a:lnTo>
                  <a:lnTo>
                    <a:pt x="4623432" y="18288"/>
                  </a:lnTo>
                  <a:lnTo>
                    <a:pt x="4614288" y="14224"/>
                  </a:lnTo>
                  <a:lnTo>
                    <a:pt x="4618352" y="0"/>
                  </a:lnTo>
                  <a:close/>
                  <a:moveTo>
                    <a:pt x="4697726" y="0"/>
                  </a:moveTo>
                  <a:lnTo>
                    <a:pt x="4707760" y="4064"/>
                  </a:lnTo>
                  <a:lnTo>
                    <a:pt x="4703695" y="18288"/>
                  </a:lnTo>
                  <a:lnTo>
                    <a:pt x="4697854" y="18288"/>
                  </a:lnTo>
                  <a:lnTo>
                    <a:pt x="4688710" y="14224"/>
                  </a:lnTo>
                  <a:lnTo>
                    <a:pt x="4692774" y="0"/>
                  </a:lnTo>
                  <a:close/>
                  <a:moveTo>
                    <a:pt x="4772148" y="0"/>
                  </a:moveTo>
                  <a:lnTo>
                    <a:pt x="4782181" y="4064"/>
                  </a:lnTo>
                  <a:lnTo>
                    <a:pt x="4778117" y="18288"/>
                  </a:lnTo>
                  <a:lnTo>
                    <a:pt x="4772275" y="18288"/>
                  </a:lnTo>
                  <a:lnTo>
                    <a:pt x="4763131" y="14224"/>
                  </a:lnTo>
                  <a:lnTo>
                    <a:pt x="4766310" y="0"/>
                  </a:lnTo>
                  <a:close/>
                  <a:moveTo>
                    <a:pt x="4846570" y="0"/>
                  </a:moveTo>
                  <a:lnTo>
                    <a:pt x="4856603" y="4064"/>
                  </a:lnTo>
                  <a:lnTo>
                    <a:pt x="4852539" y="18288"/>
                  </a:lnTo>
                  <a:lnTo>
                    <a:pt x="4846697" y="18288"/>
                  </a:lnTo>
                  <a:lnTo>
                    <a:pt x="4837553" y="14224"/>
                  </a:lnTo>
                  <a:lnTo>
                    <a:pt x="4841617" y="0"/>
                  </a:lnTo>
                  <a:close/>
                  <a:moveTo>
                    <a:pt x="4920992" y="0"/>
                  </a:moveTo>
                  <a:lnTo>
                    <a:pt x="4931025" y="4064"/>
                  </a:lnTo>
                  <a:lnTo>
                    <a:pt x="4926961" y="18288"/>
                  </a:lnTo>
                  <a:lnTo>
                    <a:pt x="4921119" y="18288"/>
                  </a:lnTo>
                  <a:lnTo>
                    <a:pt x="4911975" y="14224"/>
                  </a:lnTo>
                  <a:lnTo>
                    <a:pt x="4916039" y="0"/>
                  </a:lnTo>
                  <a:close/>
                  <a:moveTo>
                    <a:pt x="4995414" y="0"/>
                  </a:moveTo>
                  <a:lnTo>
                    <a:pt x="5005447" y="4064"/>
                  </a:lnTo>
                  <a:lnTo>
                    <a:pt x="5001383" y="18288"/>
                  </a:lnTo>
                  <a:lnTo>
                    <a:pt x="4995541" y="18288"/>
                  </a:lnTo>
                  <a:lnTo>
                    <a:pt x="4986397" y="14224"/>
                  </a:lnTo>
                  <a:lnTo>
                    <a:pt x="4990461" y="0"/>
                  </a:lnTo>
                  <a:close/>
                  <a:moveTo>
                    <a:pt x="5069836" y="0"/>
                  </a:moveTo>
                  <a:lnTo>
                    <a:pt x="5079869" y="4064"/>
                  </a:lnTo>
                  <a:lnTo>
                    <a:pt x="5075805" y="18288"/>
                  </a:lnTo>
                  <a:lnTo>
                    <a:pt x="5069963" y="18288"/>
                  </a:lnTo>
                  <a:lnTo>
                    <a:pt x="5060819" y="14224"/>
                  </a:lnTo>
                  <a:lnTo>
                    <a:pt x="5064883" y="0"/>
                  </a:lnTo>
                  <a:close/>
                  <a:moveTo>
                    <a:pt x="5143500" y="0"/>
                  </a:moveTo>
                  <a:lnTo>
                    <a:pt x="5153533" y="4064"/>
                  </a:lnTo>
                  <a:lnTo>
                    <a:pt x="5149469" y="18288"/>
                  </a:lnTo>
                  <a:lnTo>
                    <a:pt x="5143500" y="18288"/>
                  </a:lnTo>
                  <a:lnTo>
                    <a:pt x="5134356" y="14224"/>
                  </a:lnTo>
                  <a:lnTo>
                    <a:pt x="5138420" y="0"/>
                  </a:lnTo>
                  <a:close/>
                  <a:moveTo>
                    <a:pt x="5217922" y="0"/>
                  </a:moveTo>
                  <a:lnTo>
                    <a:pt x="5227955" y="4064"/>
                  </a:lnTo>
                  <a:lnTo>
                    <a:pt x="5223891" y="18288"/>
                  </a:lnTo>
                  <a:lnTo>
                    <a:pt x="5218049" y="18288"/>
                  </a:lnTo>
                  <a:lnTo>
                    <a:pt x="5208905" y="14224"/>
                  </a:lnTo>
                  <a:lnTo>
                    <a:pt x="5212969" y="0"/>
                  </a:lnTo>
                  <a:close/>
                  <a:moveTo>
                    <a:pt x="5292344" y="0"/>
                  </a:moveTo>
                  <a:lnTo>
                    <a:pt x="5302377" y="4064"/>
                  </a:lnTo>
                  <a:lnTo>
                    <a:pt x="5298186" y="18288"/>
                  </a:lnTo>
                  <a:lnTo>
                    <a:pt x="5292344" y="18288"/>
                  </a:lnTo>
                  <a:lnTo>
                    <a:pt x="5283200" y="14224"/>
                  </a:lnTo>
                  <a:lnTo>
                    <a:pt x="5287264" y="0"/>
                  </a:lnTo>
                  <a:close/>
                  <a:moveTo>
                    <a:pt x="5366765" y="0"/>
                  </a:moveTo>
                  <a:lnTo>
                    <a:pt x="5376799" y="4064"/>
                  </a:lnTo>
                  <a:lnTo>
                    <a:pt x="5372734" y="18288"/>
                  </a:lnTo>
                  <a:lnTo>
                    <a:pt x="5366893" y="18288"/>
                  </a:lnTo>
                  <a:lnTo>
                    <a:pt x="5357749" y="14224"/>
                  </a:lnTo>
                  <a:lnTo>
                    <a:pt x="5361813" y="0"/>
                  </a:lnTo>
                  <a:close/>
                  <a:moveTo>
                    <a:pt x="5441187" y="0"/>
                  </a:moveTo>
                  <a:lnTo>
                    <a:pt x="5451220" y="4064"/>
                  </a:lnTo>
                  <a:lnTo>
                    <a:pt x="5447156" y="18288"/>
                  </a:lnTo>
                  <a:lnTo>
                    <a:pt x="5441314" y="18288"/>
                  </a:lnTo>
                  <a:lnTo>
                    <a:pt x="5432170" y="14224"/>
                  </a:lnTo>
                  <a:lnTo>
                    <a:pt x="5436234" y="0"/>
                  </a:lnTo>
                  <a:close/>
                  <a:moveTo>
                    <a:pt x="5515609" y="0"/>
                  </a:moveTo>
                  <a:lnTo>
                    <a:pt x="5525642" y="4064"/>
                  </a:lnTo>
                  <a:lnTo>
                    <a:pt x="5521451" y="18288"/>
                  </a:lnTo>
                  <a:lnTo>
                    <a:pt x="5515609" y="18288"/>
                  </a:lnTo>
                  <a:lnTo>
                    <a:pt x="5506465" y="14224"/>
                  </a:lnTo>
                  <a:lnTo>
                    <a:pt x="5510530" y="0"/>
                  </a:lnTo>
                  <a:close/>
                  <a:moveTo>
                    <a:pt x="5590031" y="0"/>
                  </a:moveTo>
                  <a:lnTo>
                    <a:pt x="5600064" y="4064"/>
                  </a:lnTo>
                  <a:lnTo>
                    <a:pt x="5596000" y="18288"/>
                  </a:lnTo>
                  <a:lnTo>
                    <a:pt x="5590158" y="18288"/>
                  </a:lnTo>
                  <a:lnTo>
                    <a:pt x="5581014" y="14224"/>
                  </a:lnTo>
                  <a:lnTo>
                    <a:pt x="5585078" y="0"/>
                  </a:lnTo>
                  <a:close/>
                  <a:moveTo>
                    <a:pt x="5664453" y="0"/>
                  </a:moveTo>
                  <a:lnTo>
                    <a:pt x="5674486" y="4064"/>
                  </a:lnTo>
                  <a:lnTo>
                    <a:pt x="5670422" y="18288"/>
                  </a:lnTo>
                  <a:lnTo>
                    <a:pt x="5664580" y="18288"/>
                  </a:lnTo>
                  <a:lnTo>
                    <a:pt x="5655436" y="14224"/>
                  </a:lnTo>
                  <a:lnTo>
                    <a:pt x="5659500" y="0"/>
                  </a:lnTo>
                  <a:close/>
                  <a:moveTo>
                    <a:pt x="5738875" y="0"/>
                  </a:moveTo>
                  <a:lnTo>
                    <a:pt x="5748908" y="4064"/>
                  </a:lnTo>
                  <a:lnTo>
                    <a:pt x="5744717" y="18288"/>
                  </a:lnTo>
                  <a:lnTo>
                    <a:pt x="5738875" y="18288"/>
                  </a:lnTo>
                  <a:lnTo>
                    <a:pt x="5729731" y="14224"/>
                  </a:lnTo>
                  <a:lnTo>
                    <a:pt x="5733795" y="0"/>
                  </a:lnTo>
                  <a:close/>
                  <a:moveTo>
                    <a:pt x="5813296" y="0"/>
                  </a:moveTo>
                  <a:lnTo>
                    <a:pt x="5823329" y="4064"/>
                  </a:lnTo>
                  <a:lnTo>
                    <a:pt x="5819265" y="18288"/>
                  </a:lnTo>
                  <a:lnTo>
                    <a:pt x="5813423" y="18288"/>
                  </a:lnTo>
                  <a:lnTo>
                    <a:pt x="5803900" y="14224"/>
                  </a:lnTo>
                  <a:lnTo>
                    <a:pt x="5808091" y="0"/>
                  </a:lnTo>
                  <a:close/>
                  <a:moveTo>
                    <a:pt x="5887718" y="0"/>
                  </a:moveTo>
                  <a:lnTo>
                    <a:pt x="5897751" y="4064"/>
                  </a:lnTo>
                  <a:lnTo>
                    <a:pt x="5893687" y="18288"/>
                  </a:lnTo>
                  <a:lnTo>
                    <a:pt x="5887845" y="18288"/>
                  </a:lnTo>
                  <a:lnTo>
                    <a:pt x="5878701" y="14224"/>
                  </a:lnTo>
                  <a:lnTo>
                    <a:pt x="5882765" y="0"/>
                  </a:lnTo>
                  <a:close/>
                  <a:moveTo>
                    <a:pt x="5962140" y="0"/>
                  </a:moveTo>
                  <a:lnTo>
                    <a:pt x="5972173" y="4064"/>
                  </a:lnTo>
                  <a:lnTo>
                    <a:pt x="5968109" y="18288"/>
                  </a:lnTo>
                  <a:lnTo>
                    <a:pt x="5962267" y="18288"/>
                  </a:lnTo>
                  <a:lnTo>
                    <a:pt x="5953123" y="14224"/>
                  </a:lnTo>
                  <a:lnTo>
                    <a:pt x="5957187" y="0"/>
                  </a:lnTo>
                  <a:close/>
                  <a:moveTo>
                    <a:pt x="6036562" y="0"/>
                  </a:moveTo>
                  <a:lnTo>
                    <a:pt x="6046595" y="4064"/>
                  </a:lnTo>
                  <a:lnTo>
                    <a:pt x="6042404" y="18288"/>
                  </a:lnTo>
                  <a:lnTo>
                    <a:pt x="6036562" y="18288"/>
                  </a:lnTo>
                  <a:lnTo>
                    <a:pt x="6027418" y="14224"/>
                  </a:lnTo>
                  <a:lnTo>
                    <a:pt x="6031230" y="0"/>
                  </a:lnTo>
                  <a:close/>
                  <a:moveTo>
                    <a:pt x="6110984" y="0"/>
                  </a:moveTo>
                  <a:lnTo>
                    <a:pt x="6121017" y="4064"/>
                  </a:lnTo>
                  <a:lnTo>
                    <a:pt x="6116826" y="18288"/>
                  </a:lnTo>
                  <a:lnTo>
                    <a:pt x="6110984" y="18288"/>
                  </a:lnTo>
                  <a:lnTo>
                    <a:pt x="6101840" y="14224"/>
                  </a:lnTo>
                  <a:lnTo>
                    <a:pt x="6105904" y="0"/>
                  </a:lnTo>
                  <a:close/>
                  <a:moveTo>
                    <a:pt x="6185405" y="0"/>
                  </a:moveTo>
                  <a:lnTo>
                    <a:pt x="6195439" y="4064"/>
                  </a:lnTo>
                  <a:lnTo>
                    <a:pt x="6191374" y="18288"/>
                  </a:lnTo>
                  <a:lnTo>
                    <a:pt x="6185533" y="18288"/>
                  </a:lnTo>
                  <a:lnTo>
                    <a:pt x="6176389" y="14224"/>
                  </a:lnTo>
                  <a:lnTo>
                    <a:pt x="6180453" y="0"/>
                  </a:lnTo>
                  <a:close/>
                  <a:moveTo>
                    <a:pt x="6259827" y="0"/>
                  </a:moveTo>
                  <a:lnTo>
                    <a:pt x="6269860" y="4064"/>
                  </a:lnTo>
                  <a:lnTo>
                    <a:pt x="6265669" y="18288"/>
                  </a:lnTo>
                  <a:lnTo>
                    <a:pt x="6259828" y="18288"/>
                  </a:lnTo>
                  <a:lnTo>
                    <a:pt x="6250684" y="14224"/>
                  </a:lnTo>
                  <a:lnTo>
                    <a:pt x="6254748" y="0"/>
                  </a:lnTo>
                  <a:close/>
                  <a:moveTo>
                    <a:pt x="6334249" y="0"/>
                  </a:moveTo>
                  <a:lnTo>
                    <a:pt x="6344282" y="4064"/>
                  </a:lnTo>
                  <a:lnTo>
                    <a:pt x="6340091" y="18288"/>
                  </a:lnTo>
                  <a:lnTo>
                    <a:pt x="6334249" y="18288"/>
                  </a:lnTo>
                  <a:lnTo>
                    <a:pt x="6325105" y="14224"/>
                  </a:lnTo>
                  <a:lnTo>
                    <a:pt x="6329169" y="0"/>
                  </a:lnTo>
                  <a:close/>
                  <a:moveTo>
                    <a:pt x="6408671" y="0"/>
                  </a:moveTo>
                  <a:lnTo>
                    <a:pt x="6418704" y="4064"/>
                  </a:lnTo>
                  <a:lnTo>
                    <a:pt x="6414640" y="18288"/>
                  </a:lnTo>
                  <a:lnTo>
                    <a:pt x="6408798" y="18288"/>
                  </a:lnTo>
                  <a:lnTo>
                    <a:pt x="6399654" y="14224"/>
                  </a:lnTo>
                  <a:lnTo>
                    <a:pt x="6403340" y="0"/>
                  </a:lnTo>
                  <a:close/>
                  <a:moveTo>
                    <a:pt x="6483093" y="0"/>
                  </a:moveTo>
                  <a:lnTo>
                    <a:pt x="6493126" y="4064"/>
                  </a:lnTo>
                  <a:lnTo>
                    <a:pt x="6488935" y="18288"/>
                  </a:lnTo>
                  <a:lnTo>
                    <a:pt x="6483093" y="18288"/>
                  </a:lnTo>
                  <a:lnTo>
                    <a:pt x="6473949" y="14224"/>
                  </a:lnTo>
                  <a:lnTo>
                    <a:pt x="6478013" y="0"/>
                  </a:lnTo>
                  <a:close/>
                  <a:moveTo>
                    <a:pt x="6557514" y="0"/>
                  </a:moveTo>
                  <a:lnTo>
                    <a:pt x="6567547" y="4064"/>
                  </a:lnTo>
                  <a:lnTo>
                    <a:pt x="6563356" y="18288"/>
                  </a:lnTo>
                  <a:lnTo>
                    <a:pt x="6557514" y="18288"/>
                  </a:lnTo>
                  <a:lnTo>
                    <a:pt x="6548370" y="14224"/>
                  </a:lnTo>
                  <a:lnTo>
                    <a:pt x="6552434" y="0"/>
                  </a:lnTo>
                  <a:close/>
                  <a:moveTo>
                    <a:pt x="6631936" y="0"/>
                  </a:moveTo>
                  <a:lnTo>
                    <a:pt x="6641969" y="4064"/>
                  </a:lnTo>
                  <a:lnTo>
                    <a:pt x="6637905" y="18288"/>
                  </a:lnTo>
                  <a:lnTo>
                    <a:pt x="6632063" y="18288"/>
                  </a:lnTo>
                  <a:lnTo>
                    <a:pt x="6622919" y="14224"/>
                  </a:lnTo>
                  <a:lnTo>
                    <a:pt x="6626983" y="0"/>
                  </a:lnTo>
                  <a:close/>
                  <a:moveTo>
                    <a:pt x="6706358" y="0"/>
                  </a:moveTo>
                  <a:lnTo>
                    <a:pt x="6716391" y="4064"/>
                  </a:lnTo>
                  <a:lnTo>
                    <a:pt x="6712200" y="18288"/>
                  </a:lnTo>
                  <a:lnTo>
                    <a:pt x="6706357" y="18288"/>
                  </a:lnTo>
                  <a:lnTo>
                    <a:pt x="6697214" y="14224"/>
                  </a:lnTo>
                  <a:lnTo>
                    <a:pt x="6701278" y="0"/>
                  </a:lnTo>
                  <a:close/>
                  <a:moveTo>
                    <a:pt x="6780780" y="0"/>
                  </a:moveTo>
                  <a:lnTo>
                    <a:pt x="6790813" y="4064"/>
                  </a:lnTo>
                  <a:lnTo>
                    <a:pt x="6786621" y="18288"/>
                  </a:lnTo>
                  <a:lnTo>
                    <a:pt x="6780779" y="18288"/>
                  </a:lnTo>
                  <a:lnTo>
                    <a:pt x="6771636" y="14224"/>
                  </a:lnTo>
                  <a:lnTo>
                    <a:pt x="6775700" y="0"/>
                  </a:lnTo>
                  <a:close/>
                  <a:moveTo>
                    <a:pt x="6855202" y="0"/>
                  </a:moveTo>
                  <a:lnTo>
                    <a:pt x="6865234" y="4064"/>
                  </a:lnTo>
                  <a:lnTo>
                    <a:pt x="6861170" y="18288"/>
                  </a:lnTo>
                  <a:lnTo>
                    <a:pt x="6855328" y="18288"/>
                  </a:lnTo>
                  <a:lnTo>
                    <a:pt x="6846184" y="14224"/>
                  </a:lnTo>
                  <a:lnTo>
                    <a:pt x="6850249" y="0"/>
                  </a:lnTo>
                  <a:close/>
                  <a:moveTo>
                    <a:pt x="6929624" y="0"/>
                  </a:moveTo>
                  <a:lnTo>
                    <a:pt x="6939656" y="4064"/>
                  </a:lnTo>
                  <a:lnTo>
                    <a:pt x="6935465" y="18288"/>
                  </a:lnTo>
                  <a:lnTo>
                    <a:pt x="6929623" y="18288"/>
                  </a:lnTo>
                  <a:lnTo>
                    <a:pt x="6920479" y="14224"/>
                  </a:lnTo>
                  <a:lnTo>
                    <a:pt x="6924543" y="0"/>
                  </a:lnTo>
                  <a:close/>
                  <a:moveTo>
                    <a:pt x="7004045" y="0"/>
                  </a:moveTo>
                  <a:lnTo>
                    <a:pt x="7014078" y="4064"/>
                  </a:lnTo>
                  <a:lnTo>
                    <a:pt x="7009887" y="18288"/>
                  </a:lnTo>
                  <a:lnTo>
                    <a:pt x="7004045" y="18288"/>
                  </a:lnTo>
                  <a:lnTo>
                    <a:pt x="6994901" y="14224"/>
                  </a:lnTo>
                  <a:lnTo>
                    <a:pt x="6998965" y="0"/>
                  </a:lnTo>
                  <a:close/>
                  <a:moveTo>
                    <a:pt x="7078467" y="0"/>
                  </a:moveTo>
                  <a:lnTo>
                    <a:pt x="7088500" y="4064"/>
                  </a:lnTo>
                  <a:lnTo>
                    <a:pt x="7084436" y="18288"/>
                  </a:lnTo>
                  <a:lnTo>
                    <a:pt x="7078594" y="18288"/>
                  </a:lnTo>
                  <a:lnTo>
                    <a:pt x="7069450" y="14224"/>
                  </a:lnTo>
                  <a:lnTo>
                    <a:pt x="7073514" y="0"/>
                  </a:lnTo>
                  <a:close/>
                  <a:moveTo>
                    <a:pt x="7152889" y="0"/>
                  </a:moveTo>
                  <a:lnTo>
                    <a:pt x="7162922" y="4064"/>
                  </a:lnTo>
                  <a:lnTo>
                    <a:pt x="7158730" y="18288"/>
                  </a:lnTo>
                  <a:lnTo>
                    <a:pt x="7152888" y="18288"/>
                  </a:lnTo>
                  <a:lnTo>
                    <a:pt x="7143745" y="14224"/>
                  </a:lnTo>
                  <a:lnTo>
                    <a:pt x="7147809" y="0"/>
                  </a:lnTo>
                  <a:close/>
                  <a:moveTo>
                    <a:pt x="7227311" y="0"/>
                  </a:moveTo>
                  <a:lnTo>
                    <a:pt x="7237344" y="4064"/>
                  </a:lnTo>
                  <a:lnTo>
                    <a:pt x="7233152" y="18288"/>
                  </a:lnTo>
                  <a:lnTo>
                    <a:pt x="7227310" y="18288"/>
                  </a:lnTo>
                  <a:lnTo>
                    <a:pt x="7218166" y="14224"/>
                  </a:lnTo>
                  <a:lnTo>
                    <a:pt x="7222230" y="0"/>
                  </a:lnTo>
                  <a:close/>
                  <a:moveTo>
                    <a:pt x="7301733" y="0"/>
                  </a:moveTo>
                  <a:lnTo>
                    <a:pt x="7311765" y="4064"/>
                  </a:lnTo>
                  <a:lnTo>
                    <a:pt x="7307701" y="18288"/>
                  </a:lnTo>
                  <a:lnTo>
                    <a:pt x="7301859" y="18288"/>
                  </a:lnTo>
                  <a:lnTo>
                    <a:pt x="7292715" y="14224"/>
                  </a:lnTo>
                  <a:lnTo>
                    <a:pt x="7296779" y="0"/>
                  </a:lnTo>
                  <a:close/>
                  <a:moveTo>
                    <a:pt x="7376154" y="0"/>
                  </a:moveTo>
                  <a:lnTo>
                    <a:pt x="7386187" y="4064"/>
                  </a:lnTo>
                  <a:lnTo>
                    <a:pt x="7381996" y="18288"/>
                  </a:lnTo>
                  <a:lnTo>
                    <a:pt x="7376154" y="18288"/>
                  </a:lnTo>
                  <a:lnTo>
                    <a:pt x="7367010" y="14224"/>
                  </a:lnTo>
                  <a:lnTo>
                    <a:pt x="7371074" y="0"/>
                  </a:lnTo>
                  <a:close/>
                  <a:moveTo>
                    <a:pt x="7450576" y="0"/>
                  </a:moveTo>
                  <a:lnTo>
                    <a:pt x="7460609" y="4064"/>
                  </a:lnTo>
                  <a:lnTo>
                    <a:pt x="7456418" y="18288"/>
                  </a:lnTo>
                  <a:lnTo>
                    <a:pt x="7450575" y="18288"/>
                  </a:lnTo>
                  <a:lnTo>
                    <a:pt x="7441432" y="14224"/>
                  </a:lnTo>
                  <a:lnTo>
                    <a:pt x="7445496" y="0"/>
                  </a:lnTo>
                  <a:close/>
                  <a:moveTo>
                    <a:pt x="7524998" y="0"/>
                  </a:moveTo>
                  <a:lnTo>
                    <a:pt x="7535031" y="4064"/>
                  </a:lnTo>
                  <a:lnTo>
                    <a:pt x="7530967" y="18288"/>
                  </a:lnTo>
                  <a:lnTo>
                    <a:pt x="7525124" y="18288"/>
                  </a:lnTo>
                  <a:lnTo>
                    <a:pt x="7515981" y="14224"/>
                  </a:lnTo>
                  <a:lnTo>
                    <a:pt x="7520045" y="0"/>
                  </a:lnTo>
                  <a:close/>
                  <a:moveTo>
                    <a:pt x="7599420" y="0"/>
                  </a:moveTo>
                  <a:lnTo>
                    <a:pt x="7609453" y="4064"/>
                  </a:lnTo>
                  <a:lnTo>
                    <a:pt x="7605261" y="18288"/>
                  </a:lnTo>
                  <a:lnTo>
                    <a:pt x="7599419" y="18288"/>
                  </a:lnTo>
                  <a:lnTo>
                    <a:pt x="7590275" y="14224"/>
                  </a:lnTo>
                  <a:lnTo>
                    <a:pt x="7594340" y="0"/>
                  </a:lnTo>
                  <a:close/>
                  <a:moveTo>
                    <a:pt x="7673842" y="0"/>
                  </a:moveTo>
                  <a:lnTo>
                    <a:pt x="7683874" y="4064"/>
                  </a:lnTo>
                  <a:lnTo>
                    <a:pt x="7679683" y="18288"/>
                  </a:lnTo>
                  <a:lnTo>
                    <a:pt x="7673841" y="18288"/>
                  </a:lnTo>
                  <a:lnTo>
                    <a:pt x="7664697" y="14224"/>
                  </a:lnTo>
                  <a:lnTo>
                    <a:pt x="7668260" y="0"/>
                  </a:lnTo>
                  <a:close/>
                  <a:moveTo>
                    <a:pt x="7748263" y="0"/>
                  </a:moveTo>
                  <a:lnTo>
                    <a:pt x="7758296" y="4064"/>
                  </a:lnTo>
                  <a:lnTo>
                    <a:pt x="7754232" y="18288"/>
                  </a:lnTo>
                  <a:lnTo>
                    <a:pt x="7748390" y="18288"/>
                  </a:lnTo>
                  <a:lnTo>
                    <a:pt x="7739246" y="14224"/>
                  </a:lnTo>
                  <a:lnTo>
                    <a:pt x="7743310" y="0"/>
                  </a:lnTo>
                  <a:close/>
                  <a:moveTo>
                    <a:pt x="7822685" y="0"/>
                  </a:moveTo>
                  <a:lnTo>
                    <a:pt x="7832718" y="4064"/>
                  </a:lnTo>
                  <a:lnTo>
                    <a:pt x="7828654" y="18288"/>
                  </a:lnTo>
                  <a:lnTo>
                    <a:pt x="7822812" y="18288"/>
                  </a:lnTo>
                  <a:lnTo>
                    <a:pt x="7813668" y="14224"/>
                  </a:lnTo>
                  <a:lnTo>
                    <a:pt x="7817732" y="0"/>
                  </a:lnTo>
                  <a:close/>
                  <a:moveTo>
                    <a:pt x="7897107" y="0"/>
                  </a:moveTo>
                  <a:lnTo>
                    <a:pt x="7907140" y="4064"/>
                  </a:lnTo>
                  <a:lnTo>
                    <a:pt x="7902949" y="18288"/>
                  </a:lnTo>
                  <a:lnTo>
                    <a:pt x="7897106" y="18288"/>
                  </a:lnTo>
                  <a:lnTo>
                    <a:pt x="7887963" y="14224"/>
                  </a:lnTo>
                  <a:lnTo>
                    <a:pt x="7892027" y="0"/>
                  </a:lnTo>
                  <a:close/>
                  <a:moveTo>
                    <a:pt x="7971529" y="0"/>
                  </a:moveTo>
                  <a:lnTo>
                    <a:pt x="7981562" y="4064"/>
                  </a:lnTo>
                  <a:lnTo>
                    <a:pt x="7977498" y="18288"/>
                  </a:lnTo>
                  <a:lnTo>
                    <a:pt x="7971655" y="18288"/>
                  </a:lnTo>
                  <a:lnTo>
                    <a:pt x="7962512" y="14224"/>
                  </a:lnTo>
                  <a:lnTo>
                    <a:pt x="7966576" y="0"/>
                  </a:lnTo>
                  <a:close/>
                  <a:moveTo>
                    <a:pt x="8045951" y="0"/>
                  </a:moveTo>
                  <a:lnTo>
                    <a:pt x="8055983" y="4064"/>
                  </a:lnTo>
                  <a:lnTo>
                    <a:pt x="8051919" y="18288"/>
                  </a:lnTo>
                  <a:lnTo>
                    <a:pt x="8046077" y="18288"/>
                  </a:lnTo>
                  <a:lnTo>
                    <a:pt x="8036933" y="14224"/>
                  </a:lnTo>
                  <a:lnTo>
                    <a:pt x="8040370" y="0"/>
                  </a:lnTo>
                  <a:close/>
                  <a:moveTo>
                    <a:pt x="8120373" y="0"/>
                  </a:moveTo>
                  <a:lnTo>
                    <a:pt x="8130405" y="4064"/>
                  </a:lnTo>
                  <a:lnTo>
                    <a:pt x="8126214" y="18288"/>
                  </a:lnTo>
                  <a:lnTo>
                    <a:pt x="8120372" y="18288"/>
                  </a:lnTo>
                  <a:lnTo>
                    <a:pt x="8111228" y="14224"/>
                  </a:lnTo>
                  <a:lnTo>
                    <a:pt x="8115292" y="0"/>
                  </a:lnTo>
                  <a:close/>
                  <a:moveTo>
                    <a:pt x="8194794" y="0"/>
                  </a:moveTo>
                  <a:lnTo>
                    <a:pt x="8204827" y="4064"/>
                  </a:lnTo>
                  <a:lnTo>
                    <a:pt x="8200763" y="18288"/>
                  </a:lnTo>
                  <a:lnTo>
                    <a:pt x="8194921" y="18288"/>
                  </a:lnTo>
                  <a:lnTo>
                    <a:pt x="8185777" y="14224"/>
                  </a:lnTo>
                  <a:lnTo>
                    <a:pt x="8189841" y="0"/>
                  </a:lnTo>
                  <a:close/>
                  <a:moveTo>
                    <a:pt x="8269216" y="0"/>
                  </a:moveTo>
                  <a:lnTo>
                    <a:pt x="8279249" y="4064"/>
                  </a:lnTo>
                  <a:lnTo>
                    <a:pt x="8275185" y="18288"/>
                  </a:lnTo>
                  <a:lnTo>
                    <a:pt x="8269343" y="18288"/>
                  </a:lnTo>
                  <a:lnTo>
                    <a:pt x="8260199" y="14224"/>
                  </a:lnTo>
                  <a:lnTo>
                    <a:pt x="8264263" y="0"/>
                  </a:lnTo>
                  <a:close/>
                  <a:moveTo>
                    <a:pt x="8343638" y="0"/>
                  </a:moveTo>
                  <a:lnTo>
                    <a:pt x="8353671" y="4064"/>
                  </a:lnTo>
                  <a:lnTo>
                    <a:pt x="8349480" y="18288"/>
                  </a:lnTo>
                  <a:lnTo>
                    <a:pt x="8343637" y="18288"/>
                  </a:lnTo>
                  <a:lnTo>
                    <a:pt x="8334494" y="14224"/>
                  </a:lnTo>
                  <a:lnTo>
                    <a:pt x="8338558" y="0"/>
                  </a:lnTo>
                  <a:close/>
                  <a:moveTo>
                    <a:pt x="8418060" y="0"/>
                  </a:moveTo>
                  <a:lnTo>
                    <a:pt x="8428093" y="4064"/>
                  </a:lnTo>
                  <a:lnTo>
                    <a:pt x="8424028" y="18288"/>
                  </a:lnTo>
                  <a:lnTo>
                    <a:pt x="8418186" y="18288"/>
                  </a:lnTo>
                  <a:lnTo>
                    <a:pt x="8409043" y="14224"/>
                  </a:lnTo>
                  <a:lnTo>
                    <a:pt x="8413107" y="0"/>
                  </a:lnTo>
                  <a:close/>
                  <a:moveTo>
                    <a:pt x="8492482" y="0"/>
                  </a:moveTo>
                  <a:lnTo>
                    <a:pt x="8502514" y="4064"/>
                  </a:lnTo>
                  <a:lnTo>
                    <a:pt x="8498450" y="18288"/>
                  </a:lnTo>
                  <a:lnTo>
                    <a:pt x="8492608" y="18288"/>
                  </a:lnTo>
                  <a:lnTo>
                    <a:pt x="8483464" y="14224"/>
                  </a:lnTo>
                  <a:lnTo>
                    <a:pt x="8487528" y="0"/>
                  </a:lnTo>
                  <a:close/>
                  <a:moveTo>
                    <a:pt x="8566903" y="0"/>
                  </a:moveTo>
                  <a:lnTo>
                    <a:pt x="8576936" y="4064"/>
                  </a:lnTo>
                  <a:lnTo>
                    <a:pt x="8572745" y="18288"/>
                  </a:lnTo>
                  <a:lnTo>
                    <a:pt x="8566903" y="18288"/>
                  </a:lnTo>
                  <a:lnTo>
                    <a:pt x="8557759" y="14224"/>
                  </a:lnTo>
                  <a:lnTo>
                    <a:pt x="8561823" y="0"/>
                  </a:lnTo>
                  <a:close/>
                  <a:moveTo>
                    <a:pt x="8641325" y="0"/>
                  </a:moveTo>
                  <a:lnTo>
                    <a:pt x="8651358" y="4064"/>
                  </a:lnTo>
                  <a:lnTo>
                    <a:pt x="8647294" y="18288"/>
                  </a:lnTo>
                  <a:lnTo>
                    <a:pt x="8641452" y="18288"/>
                  </a:lnTo>
                  <a:lnTo>
                    <a:pt x="8632308" y="14224"/>
                  </a:lnTo>
                  <a:lnTo>
                    <a:pt x="8636372" y="0"/>
                  </a:lnTo>
                  <a:close/>
                  <a:moveTo>
                    <a:pt x="8715747" y="0"/>
                  </a:moveTo>
                  <a:lnTo>
                    <a:pt x="8725780" y="4064"/>
                  </a:lnTo>
                  <a:lnTo>
                    <a:pt x="8721716" y="18288"/>
                  </a:lnTo>
                  <a:lnTo>
                    <a:pt x="8715873" y="18288"/>
                  </a:lnTo>
                  <a:lnTo>
                    <a:pt x="8706730" y="14224"/>
                  </a:lnTo>
                  <a:lnTo>
                    <a:pt x="8710794" y="0"/>
                  </a:lnTo>
                  <a:close/>
                  <a:moveTo>
                    <a:pt x="8790169" y="0"/>
                  </a:moveTo>
                  <a:lnTo>
                    <a:pt x="8800202" y="4064"/>
                  </a:lnTo>
                  <a:lnTo>
                    <a:pt x="8796010" y="18288"/>
                  </a:lnTo>
                  <a:lnTo>
                    <a:pt x="8790168" y="18288"/>
                  </a:lnTo>
                  <a:lnTo>
                    <a:pt x="8781024" y="14224"/>
                  </a:lnTo>
                  <a:lnTo>
                    <a:pt x="8785089" y="0"/>
                  </a:lnTo>
                  <a:close/>
                  <a:moveTo>
                    <a:pt x="8864591" y="0"/>
                  </a:moveTo>
                  <a:lnTo>
                    <a:pt x="8874623" y="4064"/>
                  </a:lnTo>
                  <a:lnTo>
                    <a:pt x="8870432" y="18288"/>
                  </a:lnTo>
                  <a:lnTo>
                    <a:pt x="8864590" y="18288"/>
                  </a:lnTo>
                  <a:lnTo>
                    <a:pt x="8855446" y="14224"/>
                  </a:lnTo>
                  <a:lnTo>
                    <a:pt x="8859510" y="0"/>
                  </a:lnTo>
                  <a:close/>
                  <a:moveTo>
                    <a:pt x="8939013" y="0"/>
                  </a:moveTo>
                  <a:lnTo>
                    <a:pt x="8949045" y="4064"/>
                  </a:lnTo>
                  <a:lnTo>
                    <a:pt x="8944981" y="18288"/>
                  </a:lnTo>
                  <a:lnTo>
                    <a:pt x="8939139" y="18288"/>
                  </a:lnTo>
                  <a:lnTo>
                    <a:pt x="8929995" y="14224"/>
                  </a:lnTo>
                  <a:lnTo>
                    <a:pt x="8933180" y="0"/>
                  </a:lnTo>
                  <a:close/>
                  <a:moveTo>
                    <a:pt x="9013434" y="0"/>
                  </a:moveTo>
                  <a:lnTo>
                    <a:pt x="9023467" y="4064"/>
                  </a:lnTo>
                  <a:lnTo>
                    <a:pt x="9019276" y="18288"/>
                  </a:lnTo>
                  <a:lnTo>
                    <a:pt x="9013434" y="18288"/>
                  </a:lnTo>
                  <a:lnTo>
                    <a:pt x="9004290" y="14224"/>
                  </a:lnTo>
                  <a:lnTo>
                    <a:pt x="9008354" y="0"/>
                  </a:lnTo>
                  <a:close/>
                  <a:moveTo>
                    <a:pt x="9087856" y="0"/>
                  </a:moveTo>
                  <a:lnTo>
                    <a:pt x="9097889" y="4064"/>
                  </a:lnTo>
                  <a:lnTo>
                    <a:pt x="9093698" y="18288"/>
                  </a:lnTo>
                  <a:lnTo>
                    <a:pt x="9087855" y="18288"/>
                  </a:lnTo>
                  <a:lnTo>
                    <a:pt x="9078712" y="14224"/>
                  </a:lnTo>
                  <a:lnTo>
                    <a:pt x="9082776" y="0"/>
                  </a:lnTo>
                  <a:close/>
                  <a:moveTo>
                    <a:pt x="9162278" y="0"/>
                  </a:moveTo>
                  <a:lnTo>
                    <a:pt x="9172311" y="4064"/>
                  </a:lnTo>
                  <a:lnTo>
                    <a:pt x="9168247" y="18288"/>
                  </a:lnTo>
                  <a:lnTo>
                    <a:pt x="9162404" y="18288"/>
                  </a:lnTo>
                  <a:lnTo>
                    <a:pt x="9153261" y="14224"/>
                  </a:lnTo>
                  <a:lnTo>
                    <a:pt x="9157325" y="0"/>
                  </a:lnTo>
                  <a:close/>
                  <a:moveTo>
                    <a:pt x="9236700" y="0"/>
                  </a:moveTo>
                  <a:lnTo>
                    <a:pt x="9246732" y="4064"/>
                  </a:lnTo>
                  <a:lnTo>
                    <a:pt x="9242541" y="18288"/>
                  </a:lnTo>
                  <a:lnTo>
                    <a:pt x="9236699" y="18288"/>
                  </a:lnTo>
                  <a:lnTo>
                    <a:pt x="9227555" y="14224"/>
                  </a:lnTo>
                  <a:lnTo>
                    <a:pt x="9231619" y="0"/>
                  </a:lnTo>
                  <a:close/>
                  <a:moveTo>
                    <a:pt x="9311122" y="0"/>
                  </a:moveTo>
                  <a:lnTo>
                    <a:pt x="9321154" y="4064"/>
                  </a:lnTo>
                  <a:lnTo>
                    <a:pt x="9316963" y="18288"/>
                  </a:lnTo>
                  <a:lnTo>
                    <a:pt x="9311121" y="18288"/>
                  </a:lnTo>
                  <a:lnTo>
                    <a:pt x="9301977" y="14224"/>
                  </a:lnTo>
                  <a:lnTo>
                    <a:pt x="9305290" y="0"/>
                  </a:lnTo>
                  <a:close/>
                  <a:moveTo>
                    <a:pt x="9385543" y="0"/>
                  </a:moveTo>
                  <a:lnTo>
                    <a:pt x="9395576" y="4064"/>
                  </a:lnTo>
                  <a:lnTo>
                    <a:pt x="9391512" y="18288"/>
                  </a:lnTo>
                  <a:lnTo>
                    <a:pt x="9385670" y="18288"/>
                  </a:lnTo>
                  <a:lnTo>
                    <a:pt x="9376526" y="14224"/>
                  </a:lnTo>
                  <a:lnTo>
                    <a:pt x="9380590" y="0"/>
                  </a:lnTo>
                  <a:close/>
                  <a:moveTo>
                    <a:pt x="9459965" y="0"/>
                  </a:moveTo>
                  <a:lnTo>
                    <a:pt x="9469998" y="4064"/>
                  </a:lnTo>
                  <a:lnTo>
                    <a:pt x="9465807" y="18288"/>
                  </a:lnTo>
                  <a:lnTo>
                    <a:pt x="9459964" y="18288"/>
                  </a:lnTo>
                  <a:lnTo>
                    <a:pt x="9450821" y="14224"/>
                  </a:lnTo>
                  <a:lnTo>
                    <a:pt x="9454885" y="0"/>
                  </a:lnTo>
                  <a:close/>
                  <a:moveTo>
                    <a:pt x="9534387" y="0"/>
                  </a:moveTo>
                  <a:lnTo>
                    <a:pt x="9544420" y="4064"/>
                  </a:lnTo>
                  <a:lnTo>
                    <a:pt x="9540229" y="18288"/>
                  </a:lnTo>
                  <a:lnTo>
                    <a:pt x="9534386" y="18288"/>
                  </a:lnTo>
                  <a:lnTo>
                    <a:pt x="9525243" y="14224"/>
                  </a:lnTo>
                  <a:lnTo>
                    <a:pt x="9529307" y="0"/>
                  </a:lnTo>
                  <a:close/>
                  <a:moveTo>
                    <a:pt x="9608809" y="0"/>
                  </a:moveTo>
                  <a:lnTo>
                    <a:pt x="9618842" y="4064"/>
                  </a:lnTo>
                  <a:lnTo>
                    <a:pt x="9613900" y="18415"/>
                  </a:lnTo>
                  <a:lnTo>
                    <a:pt x="9608058" y="18415"/>
                  </a:lnTo>
                  <a:lnTo>
                    <a:pt x="9598914" y="14351"/>
                  </a:lnTo>
                  <a:lnTo>
                    <a:pt x="9602978" y="127"/>
                  </a:lnTo>
                  <a:close/>
                  <a:moveTo>
                    <a:pt x="9683231" y="0"/>
                  </a:moveTo>
                  <a:lnTo>
                    <a:pt x="9693263" y="4064"/>
                  </a:lnTo>
                  <a:lnTo>
                    <a:pt x="9689072" y="18288"/>
                  </a:lnTo>
                  <a:lnTo>
                    <a:pt x="9683230" y="18288"/>
                  </a:lnTo>
                  <a:lnTo>
                    <a:pt x="9674086" y="14224"/>
                  </a:lnTo>
                  <a:lnTo>
                    <a:pt x="9678150" y="0"/>
                  </a:lnTo>
                  <a:close/>
                  <a:moveTo>
                    <a:pt x="9757652" y="0"/>
                  </a:moveTo>
                  <a:lnTo>
                    <a:pt x="9767685" y="4064"/>
                  </a:lnTo>
                  <a:lnTo>
                    <a:pt x="9763494" y="18288"/>
                  </a:lnTo>
                  <a:lnTo>
                    <a:pt x="9757652" y="18288"/>
                  </a:lnTo>
                  <a:lnTo>
                    <a:pt x="9748508" y="14224"/>
                  </a:lnTo>
                  <a:lnTo>
                    <a:pt x="9752572" y="0"/>
                  </a:lnTo>
                  <a:close/>
                  <a:moveTo>
                    <a:pt x="9832074" y="0"/>
                  </a:moveTo>
                  <a:lnTo>
                    <a:pt x="9842107" y="4064"/>
                  </a:lnTo>
                  <a:lnTo>
                    <a:pt x="9838043" y="18288"/>
                  </a:lnTo>
                  <a:lnTo>
                    <a:pt x="9832201" y="18288"/>
                  </a:lnTo>
                  <a:lnTo>
                    <a:pt x="9823057" y="14224"/>
                  </a:lnTo>
                  <a:lnTo>
                    <a:pt x="9827121" y="0"/>
                  </a:lnTo>
                  <a:close/>
                  <a:moveTo>
                    <a:pt x="9906496" y="0"/>
                  </a:moveTo>
                  <a:lnTo>
                    <a:pt x="9916529" y="4064"/>
                  </a:lnTo>
                  <a:lnTo>
                    <a:pt x="9912338" y="18288"/>
                  </a:lnTo>
                  <a:lnTo>
                    <a:pt x="9906495" y="18288"/>
                  </a:lnTo>
                  <a:lnTo>
                    <a:pt x="9897352" y="14224"/>
                  </a:lnTo>
                  <a:lnTo>
                    <a:pt x="9901416" y="0"/>
                  </a:lnTo>
                  <a:close/>
                  <a:moveTo>
                    <a:pt x="9980918" y="0"/>
                  </a:moveTo>
                  <a:lnTo>
                    <a:pt x="9990951" y="4064"/>
                  </a:lnTo>
                  <a:lnTo>
                    <a:pt x="9986759" y="18288"/>
                  </a:lnTo>
                  <a:lnTo>
                    <a:pt x="9980917" y="18288"/>
                  </a:lnTo>
                  <a:lnTo>
                    <a:pt x="9971774" y="14224"/>
                  </a:lnTo>
                  <a:lnTo>
                    <a:pt x="9975838" y="0"/>
                  </a:lnTo>
                  <a:close/>
                  <a:moveTo>
                    <a:pt x="10055340" y="0"/>
                  </a:moveTo>
                  <a:lnTo>
                    <a:pt x="10065372" y="4064"/>
                  </a:lnTo>
                  <a:lnTo>
                    <a:pt x="10061308" y="18288"/>
                  </a:lnTo>
                  <a:lnTo>
                    <a:pt x="10055466" y="18288"/>
                  </a:lnTo>
                  <a:lnTo>
                    <a:pt x="10046322" y="14224"/>
                  </a:lnTo>
                  <a:lnTo>
                    <a:pt x="10050387" y="0"/>
                  </a:lnTo>
                  <a:close/>
                  <a:moveTo>
                    <a:pt x="10129762" y="0"/>
                  </a:moveTo>
                  <a:lnTo>
                    <a:pt x="10139794" y="4064"/>
                  </a:lnTo>
                  <a:lnTo>
                    <a:pt x="10135603" y="18288"/>
                  </a:lnTo>
                  <a:lnTo>
                    <a:pt x="10129761" y="18288"/>
                  </a:lnTo>
                  <a:lnTo>
                    <a:pt x="10120617" y="14224"/>
                  </a:lnTo>
                  <a:lnTo>
                    <a:pt x="10124681" y="0"/>
                  </a:lnTo>
                  <a:close/>
                  <a:moveTo>
                    <a:pt x="10204183" y="0"/>
                  </a:moveTo>
                  <a:lnTo>
                    <a:pt x="10214216" y="4064"/>
                  </a:lnTo>
                  <a:lnTo>
                    <a:pt x="10210025" y="18288"/>
                  </a:lnTo>
                  <a:lnTo>
                    <a:pt x="10204183" y="18288"/>
                  </a:lnTo>
                  <a:lnTo>
                    <a:pt x="10195039" y="14224"/>
                  </a:lnTo>
                  <a:lnTo>
                    <a:pt x="10199103" y="0"/>
                  </a:lnTo>
                  <a:close/>
                  <a:moveTo>
                    <a:pt x="10278605" y="0"/>
                  </a:moveTo>
                  <a:lnTo>
                    <a:pt x="10288638" y="4064"/>
                  </a:lnTo>
                  <a:lnTo>
                    <a:pt x="10284574" y="18288"/>
                  </a:lnTo>
                  <a:lnTo>
                    <a:pt x="10278732" y="18288"/>
                  </a:lnTo>
                  <a:lnTo>
                    <a:pt x="10269588" y="14224"/>
                  </a:lnTo>
                  <a:lnTo>
                    <a:pt x="10273652" y="0"/>
                  </a:lnTo>
                  <a:close/>
                  <a:moveTo>
                    <a:pt x="10353027" y="0"/>
                  </a:moveTo>
                  <a:lnTo>
                    <a:pt x="10363060" y="4064"/>
                  </a:lnTo>
                  <a:lnTo>
                    <a:pt x="10358868" y="18288"/>
                  </a:lnTo>
                  <a:lnTo>
                    <a:pt x="10353026" y="18288"/>
                  </a:lnTo>
                  <a:lnTo>
                    <a:pt x="10343883" y="14224"/>
                  </a:lnTo>
                  <a:lnTo>
                    <a:pt x="10347947" y="0"/>
                  </a:lnTo>
                  <a:close/>
                  <a:moveTo>
                    <a:pt x="10427449" y="0"/>
                  </a:moveTo>
                  <a:lnTo>
                    <a:pt x="10437482" y="4064"/>
                  </a:lnTo>
                  <a:lnTo>
                    <a:pt x="10433290" y="18288"/>
                  </a:lnTo>
                  <a:lnTo>
                    <a:pt x="10427448" y="18288"/>
                  </a:lnTo>
                  <a:lnTo>
                    <a:pt x="10418304" y="14224"/>
                  </a:lnTo>
                  <a:lnTo>
                    <a:pt x="10422368" y="0"/>
                  </a:lnTo>
                  <a:close/>
                  <a:moveTo>
                    <a:pt x="10501871" y="0"/>
                  </a:moveTo>
                  <a:lnTo>
                    <a:pt x="10511903" y="4064"/>
                  </a:lnTo>
                  <a:lnTo>
                    <a:pt x="10507839" y="18288"/>
                  </a:lnTo>
                  <a:lnTo>
                    <a:pt x="10501997" y="18288"/>
                  </a:lnTo>
                  <a:lnTo>
                    <a:pt x="10492853" y="14224"/>
                  </a:lnTo>
                  <a:lnTo>
                    <a:pt x="10496917" y="0"/>
                  </a:lnTo>
                  <a:close/>
                  <a:moveTo>
                    <a:pt x="10576292" y="0"/>
                  </a:moveTo>
                  <a:lnTo>
                    <a:pt x="10586325" y="4064"/>
                  </a:lnTo>
                  <a:lnTo>
                    <a:pt x="10582134" y="18288"/>
                  </a:lnTo>
                  <a:lnTo>
                    <a:pt x="10576292" y="18288"/>
                  </a:lnTo>
                  <a:lnTo>
                    <a:pt x="10567148" y="14224"/>
                  </a:lnTo>
                  <a:lnTo>
                    <a:pt x="10570210" y="0"/>
                  </a:lnTo>
                  <a:close/>
                  <a:moveTo>
                    <a:pt x="10650714" y="0"/>
                  </a:moveTo>
                  <a:lnTo>
                    <a:pt x="10660747" y="4064"/>
                  </a:lnTo>
                  <a:lnTo>
                    <a:pt x="10656556" y="18288"/>
                  </a:lnTo>
                  <a:lnTo>
                    <a:pt x="10650713" y="18288"/>
                  </a:lnTo>
                  <a:lnTo>
                    <a:pt x="10641570" y="14224"/>
                  </a:lnTo>
                  <a:lnTo>
                    <a:pt x="10645634" y="0"/>
                  </a:lnTo>
                  <a:close/>
                  <a:moveTo>
                    <a:pt x="10725136" y="0"/>
                  </a:moveTo>
                  <a:lnTo>
                    <a:pt x="10735169" y="4064"/>
                  </a:lnTo>
                  <a:lnTo>
                    <a:pt x="10731105" y="18288"/>
                  </a:lnTo>
                  <a:lnTo>
                    <a:pt x="10725262" y="18288"/>
                  </a:lnTo>
                  <a:lnTo>
                    <a:pt x="10716119" y="14224"/>
                  </a:lnTo>
                  <a:lnTo>
                    <a:pt x="10720183" y="0"/>
                  </a:lnTo>
                  <a:close/>
                  <a:moveTo>
                    <a:pt x="10799558" y="0"/>
                  </a:moveTo>
                  <a:lnTo>
                    <a:pt x="10809591" y="4064"/>
                  </a:lnTo>
                  <a:lnTo>
                    <a:pt x="10805399" y="18288"/>
                  </a:lnTo>
                  <a:lnTo>
                    <a:pt x="10799557" y="18288"/>
                  </a:lnTo>
                  <a:lnTo>
                    <a:pt x="10790413" y="14224"/>
                  </a:lnTo>
                  <a:lnTo>
                    <a:pt x="10794478" y="0"/>
                  </a:lnTo>
                  <a:close/>
                  <a:moveTo>
                    <a:pt x="10873980" y="0"/>
                  </a:moveTo>
                  <a:lnTo>
                    <a:pt x="10884012" y="4064"/>
                  </a:lnTo>
                  <a:lnTo>
                    <a:pt x="10879821" y="18288"/>
                  </a:lnTo>
                  <a:lnTo>
                    <a:pt x="10873979" y="18288"/>
                  </a:lnTo>
                  <a:lnTo>
                    <a:pt x="10864835" y="14224"/>
                  </a:lnTo>
                  <a:lnTo>
                    <a:pt x="10868899" y="0"/>
                  </a:lnTo>
                  <a:close/>
                  <a:moveTo>
                    <a:pt x="10947400" y="0"/>
                  </a:moveTo>
                  <a:lnTo>
                    <a:pt x="10957433" y="4064"/>
                  </a:lnTo>
                  <a:lnTo>
                    <a:pt x="10953369" y="18288"/>
                  </a:lnTo>
                  <a:lnTo>
                    <a:pt x="10947400" y="18288"/>
                  </a:lnTo>
                  <a:lnTo>
                    <a:pt x="10938256" y="14224"/>
                  </a:lnTo>
                  <a:lnTo>
                    <a:pt x="10942320" y="0"/>
                  </a:lnTo>
                  <a:close/>
                  <a:moveTo>
                    <a:pt x="11021822" y="0"/>
                  </a:moveTo>
                  <a:lnTo>
                    <a:pt x="11031855" y="4064"/>
                  </a:lnTo>
                  <a:lnTo>
                    <a:pt x="11027663" y="18288"/>
                  </a:lnTo>
                  <a:lnTo>
                    <a:pt x="11021821" y="18288"/>
                  </a:lnTo>
                  <a:lnTo>
                    <a:pt x="11012677" y="14224"/>
                  </a:lnTo>
                  <a:lnTo>
                    <a:pt x="11016742" y="0"/>
                  </a:lnTo>
                  <a:close/>
                  <a:moveTo>
                    <a:pt x="11096244" y="0"/>
                  </a:moveTo>
                  <a:lnTo>
                    <a:pt x="11106276" y="4064"/>
                  </a:lnTo>
                  <a:lnTo>
                    <a:pt x="11102085" y="18288"/>
                  </a:lnTo>
                  <a:lnTo>
                    <a:pt x="11096243" y="18288"/>
                  </a:lnTo>
                  <a:lnTo>
                    <a:pt x="11087099" y="14224"/>
                  </a:lnTo>
                  <a:lnTo>
                    <a:pt x="11091163" y="0"/>
                  </a:lnTo>
                  <a:close/>
                  <a:moveTo>
                    <a:pt x="11170665" y="0"/>
                  </a:moveTo>
                  <a:lnTo>
                    <a:pt x="11180698" y="4064"/>
                  </a:lnTo>
                  <a:lnTo>
                    <a:pt x="11176634" y="18288"/>
                  </a:lnTo>
                  <a:lnTo>
                    <a:pt x="11170792" y="18288"/>
                  </a:lnTo>
                  <a:lnTo>
                    <a:pt x="11161648" y="14224"/>
                  </a:lnTo>
                  <a:lnTo>
                    <a:pt x="11165712" y="0"/>
                  </a:lnTo>
                  <a:close/>
                  <a:moveTo>
                    <a:pt x="11245087" y="0"/>
                  </a:moveTo>
                  <a:lnTo>
                    <a:pt x="11255120" y="4064"/>
                  </a:lnTo>
                  <a:lnTo>
                    <a:pt x="11250929" y="18288"/>
                  </a:lnTo>
                  <a:lnTo>
                    <a:pt x="11245086" y="18288"/>
                  </a:lnTo>
                  <a:lnTo>
                    <a:pt x="11235943" y="14224"/>
                  </a:lnTo>
                  <a:lnTo>
                    <a:pt x="11240007" y="0"/>
                  </a:lnTo>
                  <a:close/>
                  <a:moveTo>
                    <a:pt x="11319509" y="0"/>
                  </a:moveTo>
                  <a:lnTo>
                    <a:pt x="11329542" y="4064"/>
                  </a:lnTo>
                  <a:lnTo>
                    <a:pt x="11325351" y="18288"/>
                  </a:lnTo>
                  <a:lnTo>
                    <a:pt x="11319508" y="18288"/>
                  </a:lnTo>
                  <a:lnTo>
                    <a:pt x="11310365" y="14224"/>
                  </a:lnTo>
                  <a:lnTo>
                    <a:pt x="11314429" y="0"/>
                  </a:lnTo>
                  <a:close/>
                  <a:moveTo>
                    <a:pt x="11393931" y="0"/>
                  </a:moveTo>
                  <a:lnTo>
                    <a:pt x="11403964" y="4064"/>
                  </a:lnTo>
                  <a:lnTo>
                    <a:pt x="11399900" y="18288"/>
                  </a:lnTo>
                  <a:lnTo>
                    <a:pt x="11394057" y="18288"/>
                  </a:lnTo>
                  <a:lnTo>
                    <a:pt x="11384914" y="14224"/>
                  </a:lnTo>
                  <a:lnTo>
                    <a:pt x="11388978" y="0"/>
                  </a:lnTo>
                  <a:close/>
                  <a:moveTo>
                    <a:pt x="11468353" y="0"/>
                  </a:moveTo>
                  <a:lnTo>
                    <a:pt x="11478385" y="4064"/>
                  </a:lnTo>
                  <a:lnTo>
                    <a:pt x="11474194" y="18288"/>
                  </a:lnTo>
                  <a:lnTo>
                    <a:pt x="11468352" y="18288"/>
                  </a:lnTo>
                  <a:lnTo>
                    <a:pt x="11459208" y="14224"/>
                  </a:lnTo>
                  <a:lnTo>
                    <a:pt x="11463272" y="0"/>
                  </a:lnTo>
                  <a:close/>
                  <a:moveTo>
                    <a:pt x="11542775" y="0"/>
                  </a:moveTo>
                  <a:lnTo>
                    <a:pt x="11552807" y="4064"/>
                  </a:lnTo>
                  <a:lnTo>
                    <a:pt x="11548616" y="18288"/>
                  </a:lnTo>
                  <a:lnTo>
                    <a:pt x="11542774" y="18288"/>
                  </a:lnTo>
                  <a:lnTo>
                    <a:pt x="11533630" y="14224"/>
                  </a:lnTo>
                  <a:lnTo>
                    <a:pt x="11537694" y="0"/>
                  </a:lnTo>
                  <a:close/>
                  <a:moveTo>
                    <a:pt x="11617196" y="0"/>
                  </a:moveTo>
                  <a:lnTo>
                    <a:pt x="11627229" y="4064"/>
                  </a:lnTo>
                  <a:lnTo>
                    <a:pt x="11623165" y="18288"/>
                  </a:lnTo>
                  <a:lnTo>
                    <a:pt x="11617323" y="18288"/>
                  </a:lnTo>
                  <a:lnTo>
                    <a:pt x="11607800" y="14224"/>
                  </a:lnTo>
                  <a:lnTo>
                    <a:pt x="11611991" y="0"/>
                  </a:lnTo>
                  <a:close/>
                  <a:moveTo>
                    <a:pt x="11691618" y="0"/>
                  </a:moveTo>
                  <a:lnTo>
                    <a:pt x="11701651" y="4064"/>
                  </a:lnTo>
                  <a:lnTo>
                    <a:pt x="11697460" y="18288"/>
                  </a:lnTo>
                  <a:lnTo>
                    <a:pt x="11691617" y="18288"/>
                  </a:lnTo>
                  <a:lnTo>
                    <a:pt x="11682474" y="14224"/>
                  </a:lnTo>
                  <a:lnTo>
                    <a:pt x="11686538" y="0"/>
                  </a:lnTo>
                  <a:close/>
                  <a:moveTo>
                    <a:pt x="11766040" y="0"/>
                  </a:moveTo>
                  <a:lnTo>
                    <a:pt x="11776073" y="4064"/>
                  </a:lnTo>
                  <a:lnTo>
                    <a:pt x="11771881" y="18288"/>
                  </a:lnTo>
                  <a:lnTo>
                    <a:pt x="11766039" y="18288"/>
                  </a:lnTo>
                  <a:lnTo>
                    <a:pt x="11756896" y="14224"/>
                  </a:lnTo>
                  <a:lnTo>
                    <a:pt x="11760960" y="0"/>
                  </a:lnTo>
                  <a:close/>
                  <a:moveTo>
                    <a:pt x="11840462" y="0"/>
                  </a:moveTo>
                  <a:lnTo>
                    <a:pt x="11850494" y="4064"/>
                  </a:lnTo>
                  <a:lnTo>
                    <a:pt x="11846430" y="18288"/>
                  </a:lnTo>
                  <a:lnTo>
                    <a:pt x="11840588" y="18288"/>
                  </a:lnTo>
                  <a:lnTo>
                    <a:pt x="11831444" y="14224"/>
                  </a:lnTo>
                  <a:lnTo>
                    <a:pt x="11835509" y="0"/>
                  </a:lnTo>
                  <a:close/>
                  <a:moveTo>
                    <a:pt x="11914884" y="0"/>
                  </a:moveTo>
                  <a:lnTo>
                    <a:pt x="11924916" y="4064"/>
                  </a:lnTo>
                  <a:lnTo>
                    <a:pt x="11920725" y="18288"/>
                  </a:lnTo>
                  <a:lnTo>
                    <a:pt x="11914883" y="18288"/>
                  </a:lnTo>
                  <a:lnTo>
                    <a:pt x="11905739" y="14224"/>
                  </a:lnTo>
                  <a:lnTo>
                    <a:pt x="11909803" y="0"/>
                  </a:lnTo>
                  <a:close/>
                  <a:moveTo>
                    <a:pt x="11989305" y="0"/>
                  </a:moveTo>
                  <a:lnTo>
                    <a:pt x="11999338" y="4064"/>
                  </a:lnTo>
                  <a:lnTo>
                    <a:pt x="11995147" y="18288"/>
                  </a:lnTo>
                  <a:lnTo>
                    <a:pt x="11989305" y="18288"/>
                  </a:lnTo>
                  <a:lnTo>
                    <a:pt x="11980161" y="14224"/>
                  </a:lnTo>
                  <a:lnTo>
                    <a:pt x="11984225" y="0"/>
                  </a:lnTo>
                  <a:close/>
                  <a:moveTo>
                    <a:pt x="12063727" y="0"/>
                  </a:moveTo>
                  <a:lnTo>
                    <a:pt x="12073760" y="4064"/>
                  </a:lnTo>
                  <a:lnTo>
                    <a:pt x="12069696" y="18288"/>
                  </a:lnTo>
                  <a:lnTo>
                    <a:pt x="12063854" y="18288"/>
                  </a:lnTo>
                  <a:lnTo>
                    <a:pt x="12054710" y="14224"/>
                  </a:lnTo>
                  <a:lnTo>
                    <a:pt x="12058774" y="0"/>
                  </a:lnTo>
                  <a:close/>
                  <a:moveTo>
                    <a:pt x="12138149" y="0"/>
                  </a:moveTo>
                  <a:lnTo>
                    <a:pt x="12148182" y="4064"/>
                  </a:lnTo>
                  <a:lnTo>
                    <a:pt x="12143991" y="18288"/>
                  </a:lnTo>
                  <a:lnTo>
                    <a:pt x="12138148" y="18288"/>
                  </a:lnTo>
                  <a:lnTo>
                    <a:pt x="12129005" y="14224"/>
                  </a:lnTo>
                  <a:lnTo>
                    <a:pt x="12133069" y="0"/>
                  </a:lnTo>
                  <a:close/>
                  <a:moveTo>
                    <a:pt x="12212571" y="0"/>
                  </a:moveTo>
                  <a:lnTo>
                    <a:pt x="12222604" y="4064"/>
                  </a:lnTo>
                  <a:lnTo>
                    <a:pt x="12218412" y="18288"/>
                  </a:lnTo>
                  <a:lnTo>
                    <a:pt x="12212570" y="18288"/>
                  </a:lnTo>
                  <a:lnTo>
                    <a:pt x="12203426" y="14224"/>
                  </a:lnTo>
                  <a:lnTo>
                    <a:pt x="12207240" y="0"/>
                  </a:lnTo>
                  <a:close/>
                  <a:moveTo>
                    <a:pt x="12286993" y="0"/>
                  </a:moveTo>
                  <a:lnTo>
                    <a:pt x="12297025" y="4064"/>
                  </a:lnTo>
                  <a:lnTo>
                    <a:pt x="12292961" y="18288"/>
                  </a:lnTo>
                  <a:lnTo>
                    <a:pt x="12287119" y="18288"/>
                  </a:lnTo>
                  <a:lnTo>
                    <a:pt x="12277975" y="14224"/>
                  </a:lnTo>
                  <a:lnTo>
                    <a:pt x="12282039" y="0"/>
                  </a:lnTo>
                  <a:close/>
                  <a:moveTo>
                    <a:pt x="12361414" y="0"/>
                  </a:moveTo>
                  <a:lnTo>
                    <a:pt x="12371447" y="4064"/>
                  </a:lnTo>
                  <a:lnTo>
                    <a:pt x="12367256" y="18288"/>
                  </a:lnTo>
                  <a:lnTo>
                    <a:pt x="12361414" y="18288"/>
                  </a:lnTo>
                  <a:lnTo>
                    <a:pt x="12352270" y="14224"/>
                  </a:lnTo>
                  <a:lnTo>
                    <a:pt x="12356334" y="0"/>
                  </a:lnTo>
                  <a:close/>
                  <a:moveTo>
                    <a:pt x="12435836" y="0"/>
                  </a:moveTo>
                  <a:lnTo>
                    <a:pt x="12445869" y="4064"/>
                  </a:lnTo>
                  <a:lnTo>
                    <a:pt x="12441805" y="18288"/>
                  </a:lnTo>
                  <a:lnTo>
                    <a:pt x="12435963" y="18288"/>
                  </a:lnTo>
                  <a:lnTo>
                    <a:pt x="12426819" y="14224"/>
                  </a:lnTo>
                  <a:lnTo>
                    <a:pt x="12430883" y="0"/>
                  </a:lnTo>
                  <a:close/>
                  <a:moveTo>
                    <a:pt x="12510258" y="0"/>
                  </a:moveTo>
                  <a:lnTo>
                    <a:pt x="12520291" y="4064"/>
                  </a:lnTo>
                  <a:lnTo>
                    <a:pt x="12516100" y="18288"/>
                  </a:lnTo>
                  <a:lnTo>
                    <a:pt x="12510257" y="18288"/>
                  </a:lnTo>
                  <a:lnTo>
                    <a:pt x="12501114" y="14224"/>
                  </a:lnTo>
                  <a:lnTo>
                    <a:pt x="12505178" y="0"/>
                  </a:lnTo>
                  <a:close/>
                  <a:moveTo>
                    <a:pt x="12584680" y="0"/>
                  </a:moveTo>
                  <a:lnTo>
                    <a:pt x="12594713" y="4064"/>
                  </a:lnTo>
                  <a:lnTo>
                    <a:pt x="12590521" y="18288"/>
                  </a:lnTo>
                  <a:lnTo>
                    <a:pt x="12584679" y="18288"/>
                  </a:lnTo>
                  <a:lnTo>
                    <a:pt x="12575536" y="14224"/>
                  </a:lnTo>
                  <a:lnTo>
                    <a:pt x="12579350" y="0"/>
                  </a:lnTo>
                  <a:close/>
                  <a:moveTo>
                    <a:pt x="12659102" y="0"/>
                  </a:moveTo>
                  <a:lnTo>
                    <a:pt x="12669134" y="4064"/>
                  </a:lnTo>
                  <a:lnTo>
                    <a:pt x="12665070" y="18288"/>
                  </a:lnTo>
                  <a:lnTo>
                    <a:pt x="12659228" y="18288"/>
                  </a:lnTo>
                  <a:lnTo>
                    <a:pt x="12650084" y="14224"/>
                  </a:lnTo>
                  <a:lnTo>
                    <a:pt x="12654149" y="0"/>
                  </a:lnTo>
                  <a:close/>
                  <a:moveTo>
                    <a:pt x="12733524" y="0"/>
                  </a:moveTo>
                  <a:lnTo>
                    <a:pt x="12743556" y="4064"/>
                  </a:lnTo>
                  <a:lnTo>
                    <a:pt x="12739365" y="18288"/>
                  </a:lnTo>
                  <a:lnTo>
                    <a:pt x="12733523" y="18288"/>
                  </a:lnTo>
                  <a:lnTo>
                    <a:pt x="12724379" y="14224"/>
                  </a:lnTo>
                  <a:lnTo>
                    <a:pt x="12728443" y="0"/>
                  </a:lnTo>
                  <a:close/>
                  <a:moveTo>
                    <a:pt x="12807945" y="0"/>
                  </a:moveTo>
                  <a:lnTo>
                    <a:pt x="12817978" y="4064"/>
                  </a:lnTo>
                  <a:lnTo>
                    <a:pt x="12813787" y="18288"/>
                  </a:lnTo>
                  <a:lnTo>
                    <a:pt x="12807945" y="18288"/>
                  </a:lnTo>
                  <a:lnTo>
                    <a:pt x="12798801" y="14224"/>
                  </a:lnTo>
                  <a:lnTo>
                    <a:pt x="12802865" y="0"/>
                  </a:lnTo>
                  <a:close/>
                  <a:moveTo>
                    <a:pt x="12882367" y="0"/>
                  </a:moveTo>
                  <a:lnTo>
                    <a:pt x="12892400" y="4064"/>
                  </a:lnTo>
                  <a:lnTo>
                    <a:pt x="12888336" y="18288"/>
                  </a:lnTo>
                  <a:lnTo>
                    <a:pt x="12882494" y="18288"/>
                  </a:lnTo>
                  <a:lnTo>
                    <a:pt x="12873350" y="14224"/>
                  </a:lnTo>
                  <a:lnTo>
                    <a:pt x="12877414" y="0"/>
                  </a:lnTo>
                  <a:close/>
                  <a:moveTo>
                    <a:pt x="12956789" y="0"/>
                  </a:moveTo>
                  <a:lnTo>
                    <a:pt x="12966822" y="4064"/>
                  </a:lnTo>
                  <a:lnTo>
                    <a:pt x="12962630" y="18288"/>
                  </a:lnTo>
                  <a:lnTo>
                    <a:pt x="12956788" y="18288"/>
                  </a:lnTo>
                  <a:lnTo>
                    <a:pt x="12947645" y="14224"/>
                  </a:lnTo>
                  <a:lnTo>
                    <a:pt x="12951709" y="0"/>
                  </a:lnTo>
                  <a:close/>
                  <a:moveTo>
                    <a:pt x="13031211" y="0"/>
                  </a:moveTo>
                  <a:lnTo>
                    <a:pt x="13041244" y="4064"/>
                  </a:lnTo>
                  <a:lnTo>
                    <a:pt x="13037054" y="18288"/>
                  </a:lnTo>
                  <a:lnTo>
                    <a:pt x="13031212" y="18288"/>
                  </a:lnTo>
                  <a:lnTo>
                    <a:pt x="13022069" y="14224"/>
                  </a:lnTo>
                  <a:lnTo>
                    <a:pt x="13026132" y="0"/>
                  </a:lnTo>
                  <a:close/>
                  <a:moveTo>
                    <a:pt x="13105633" y="0"/>
                  </a:moveTo>
                  <a:lnTo>
                    <a:pt x="13115666" y="4064"/>
                  </a:lnTo>
                  <a:lnTo>
                    <a:pt x="13111603" y="18288"/>
                  </a:lnTo>
                  <a:lnTo>
                    <a:pt x="13105761" y="18288"/>
                  </a:lnTo>
                  <a:lnTo>
                    <a:pt x="13096618" y="14224"/>
                  </a:lnTo>
                  <a:lnTo>
                    <a:pt x="13100681" y="0"/>
                  </a:lnTo>
                  <a:close/>
                  <a:moveTo>
                    <a:pt x="13180054" y="0"/>
                  </a:moveTo>
                  <a:lnTo>
                    <a:pt x="13190088" y="4064"/>
                  </a:lnTo>
                  <a:lnTo>
                    <a:pt x="13185897" y="18288"/>
                  </a:lnTo>
                  <a:lnTo>
                    <a:pt x="13180056" y="18288"/>
                  </a:lnTo>
                  <a:lnTo>
                    <a:pt x="13170912" y="14224"/>
                  </a:lnTo>
                  <a:lnTo>
                    <a:pt x="13174976" y="0"/>
                  </a:lnTo>
                  <a:close/>
                  <a:moveTo>
                    <a:pt x="13254476" y="0"/>
                  </a:moveTo>
                  <a:lnTo>
                    <a:pt x="13264510" y="4064"/>
                  </a:lnTo>
                  <a:lnTo>
                    <a:pt x="13260319" y="18288"/>
                  </a:lnTo>
                  <a:lnTo>
                    <a:pt x="13254478" y="18288"/>
                  </a:lnTo>
                  <a:lnTo>
                    <a:pt x="13245334" y="14224"/>
                  </a:lnTo>
                  <a:lnTo>
                    <a:pt x="13249397" y="0"/>
                  </a:lnTo>
                  <a:close/>
                  <a:moveTo>
                    <a:pt x="13328898" y="0"/>
                  </a:moveTo>
                  <a:lnTo>
                    <a:pt x="13338932" y="4064"/>
                  </a:lnTo>
                  <a:lnTo>
                    <a:pt x="13334868" y="18288"/>
                  </a:lnTo>
                  <a:lnTo>
                    <a:pt x="13329027" y="18288"/>
                  </a:lnTo>
                  <a:lnTo>
                    <a:pt x="13319883" y="14224"/>
                  </a:lnTo>
                  <a:lnTo>
                    <a:pt x="13323946" y="0"/>
                  </a:lnTo>
                  <a:close/>
                  <a:moveTo>
                    <a:pt x="13403320" y="0"/>
                  </a:moveTo>
                  <a:lnTo>
                    <a:pt x="13413353" y="4064"/>
                  </a:lnTo>
                  <a:lnTo>
                    <a:pt x="13409163" y="18288"/>
                  </a:lnTo>
                  <a:lnTo>
                    <a:pt x="13403321" y="18288"/>
                  </a:lnTo>
                  <a:lnTo>
                    <a:pt x="13394178" y="14224"/>
                  </a:lnTo>
                  <a:lnTo>
                    <a:pt x="13398241" y="0"/>
                  </a:lnTo>
                  <a:close/>
                  <a:moveTo>
                    <a:pt x="13477742" y="0"/>
                  </a:moveTo>
                  <a:lnTo>
                    <a:pt x="13487775" y="4064"/>
                  </a:lnTo>
                  <a:lnTo>
                    <a:pt x="13483585" y="18288"/>
                  </a:lnTo>
                  <a:lnTo>
                    <a:pt x="13477743" y="18288"/>
                  </a:lnTo>
                  <a:lnTo>
                    <a:pt x="13468600" y="14224"/>
                  </a:lnTo>
                  <a:lnTo>
                    <a:pt x="13472663" y="0"/>
                  </a:lnTo>
                  <a:close/>
                  <a:moveTo>
                    <a:pt x="13552163" y="0"/>
                  </a:moveTo>
                  <a:lnTo>
                    <a:pt x="13562197" y="4064"/>
                  </a:lnTo>
                  <a:lnTo>
                    <a:pt x="13558134" y="18288"/>
                  </a:lnTo>
                  <a:lnTo>
                    <a:pt x="13552292" y="18288"/>
                  </a:lnTo>
                  <a:lnTo>
                    <a:pt x="13543149" y="14224"/>
                  </a:lnTo>
                  <a:lnTo>
                    <a:pt x="13547212" y="0"/>
                  </a:lnTo>
                  <a:close/>
                  <a:moveTo>
                    <a:pt x="13626585" y="0"/>
                  </a:moveTo>
                  <a:lnTo>
                    <a:pt x="13636619" y="4064"/>
                  </a:lnTo>
                  <a:lnTo>
                    <a:pt x="13632428" y="18288"/>
                  </a:lnTo>
                  <a:lnTo>
                    <a:pt x="13626587" y="18288"/>
                  </a:lnTo>
                  <a:lnTo>
                    <a:pt x="13617443" y="14224"/>
                  </a:lnTo>
                  <a:lnTo>
                    <a:pt x="13621507" y="0"/>
                  </a:lnTo>
                  <a:close/>
                  <a:moveTo>
                    <a:pt x="13701007" y="0"/>
                  </a:moveTo>
                  <a:lnTo>
                    <a:pt x="13711041" y="4064"/>
                  </a:lnTo>
                  <a:lnTo>
                    <a:pt x="13706850" y="18288"/>
                  </a:lnTo>
                  <a:lnTo>
                    <a:pt x="13701009" y="18288"/>
                  </a:lnTo>
                  <a:lnTo>
                    <a:pt x="13691865" y="14224"/>
                  </a:lnTo>
                  <a:lnTo>
                    <a:pt x="13695928" y="0"/>
                  </a:lnTo>
                  <a:close/>
                  <a:moveTo>
                    <a:pt x="13775429" y="0"/>
                  </a:moveTo>
                  <a:lnTo>
                    <a:pt x="13785462" y="4064"/>
                  </a:lnTo>
                  <a:lnTo>
                    <a:pt x="13781399" y="18288"/>
                  </a:lnTo>
                  <a:lnTo>
                    <a:pt x="13775558" y="18288"/>
                  </a:lnTo>
                  <a:lnTo>
                    <a:pt x="13766414" y="14224"/>
                  </a:lnTo>
                  <a:lnTo>
                    <a:pt x="13770477" y="0"/>
                  </a:lnTo>
                  <a:close/>
                  <a:moveTo>
                    <a:pt x="13849851" y="0"/>
                  </a:moveTo>
                  <a:lnTo>
                    <a:pt x="13859884" y="4064"/>
                  </a:lnTo>
                  <a:lnTo>
                    <a:pt x="13855694" y="18288"/>
                  </a:lnTo>
                  <a:lnTo>
                    <a:pt x="13849852" y="18288"/>
                  </a:lnTo>
                  <a:lnTo>
                    <a:pt x="13840709" y="14224"/>
                  </a:lnTo>
                  <a:lnTo>
                    <a:pt x="13844772" y="0"/>
                  </a:lnTo>
                  <a:close/>
                  <a:moveTo>
                    <a:pt x="13924273" y="0"/>
                  </a:moveTo>
                  <a:lnTo>
                    <a:pt x="13934306" y="4064"/>
                  </a:lnTo>
                  <a:lnTo>
                    <a:pt x="13930116" y="18288"/>
                  </a:lnTo>
                  <a:lnTo>
                    <a:pt x="13924274" y="18288"/>
                  </a:lnTo>
                  <a:lnTo>
                    <a:pt x="13915130" y="14224"/>
                  </a:lnTo>
                  <a:lnTo>
                    <a:pt x="13919194" y="0"/>
                  </a:lnTo>
                  <a:close/>
                  <a:moveTo>
                    <a:pt x="13998694" y="0"/>
                  </a:moveTo>
                  <a:lnTo>
                    <a:pt x="14008728" y="4064"/>
                  </a:lnTo>
                  <a:lnTo>
                    <a:pt x="14004665" y="18288"/>
                  </a:lnTo>
                  <a:lnTo>
                    <a:pt x="13998823" y="18288"/>
                  </a:lnTo>
                  <a:lnTo>
                    <a:pt x="13989679" y="14224"/>
                  </a:lnTo>
                  <a:lnTo>
                    <a:pt x="13993743" y="0"/>
                  </a:lnTo>
                  <a:close/>
                  <a:moveTo>
                    <a:pt x="9144" y="0"/>
                  </a:moveTo>
                  <a:lnTo>
                    <a:pt x="19177" y="4064"/>
                  </a:lnTo>
                  <a:lnTo>
                    <a:pt x="14986" y="18288"/>
                  </a:lnTo>
                  <a:lnTo>
                    <a:pt x="9144" y="18288"/>
                  </a:lnTo>
                  <a:lnTo>
                    <a:pt x="0" y="14224"/>
                  </a:lnTo>
                  <a:lnTo>
                    <a:pt x="4064" y="0"/>
                  </a:lnTo>
                  <a:close/>
                </a:path>
              </a:pathLst>
            </a:custGeom>
            <a:solidFill>
              <a:srgbClr val="9C9B9B"/>
            </a:solidFill>
          </p:spPr>
          <p:txBody>
            <a:bodyPr/>
            <a:lstStyle/>
            <a:p>
              <a:endParaRPr lang="fi-FI"/>
            </a:p>
          </p:txBody>
        </p:sp>
      </p:grpSp>
      <p:sp>
        <p:nvSpPr>
          <p:cNvPr id="185" name="TextBox 185"/>
          <p:cNvSpPr txBox="1"/>
          <p:nvPr/>
        </p:nvSpPr>
        <p:spPr>
          <a:xfrm>
            <a:off x="2103386" y="7998807"/>
            <a:ext cx="1058356" cy="392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WIDER IMPACTS</a:t>
            </a:r>
          </a:p>
        </p:txBody>
      </p:sp>
      <p:sp>
        <p:nvSpPr>
          <p:cNvPr id="186" name="TextBox 186"/>
          <p:cNvSpPr txBox="1"/>
          <p:nvPr/>
        </p:nvSpPr>
        <p:spPr>
          <a:xfrm>
            <a:off x="3304399" y="7998807"/>
            <a:ext cx="1246000" cy="9639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impacts does the service have on surrounding community?</a:t>
            </a:r>
          </a:p>
        </p:txBody>
      </p:sp>
      <p:grpSp>
        <p:nvGrpSpPr>
          <p:cNvPr id="187" name="Group 187"/>
          <p:cNvGrpSpPr/>
          <p:nvPr/>
        </p:nvGrpSpPr>
        <p:grpSpPr>
          <a:xfrm rot="-5400000">
            <a:off x="4971336" y="7785644"/>
            <a:ext cx="768950" cy="1233375"/>
            <a:chOff x="0" y="0"/>
            <a:chExt cx="506741" cy="812800"/>
          </a:xfrm>
        </p:grpSpPr>
        <p:sp>
          <p:nvSpPr>
            <p:cNvPr id="188" name="Freeform 18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89" name="TextBox 18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90" name="Group 190"/>
          <p:cNvGrpSpPr/>
          <p:nvPr/>
        </p:nvGrpSpPr>
        <p:grpSpPr>
          <a:xfrm rot="-5400000">
            <a:off x="6341478" y="7785644"/>
            <a:ext cx="768950" cy="1233375"/>
            <a:chOff x="0" y="0"/>
            <a:chExt cx="506741" cy="812800"/>
          </a:xfrm>
        </p:grpSpPr>
        <p:sp>
          <p:nvSpPr>
            <p:cNvPr id="191" name="Freeform 19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92" name="TextBox 19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93" name="Group 193"/>
          <p:cNvGrpSpPr/>
          <p:nvPr/>
        </p:nvGrpSpPr>
        <p:grpSpPr>
          <a:xfrm rot="-5400000">
            <a:off x="7711620" y="7785644"/>
            <a:ext cx="768950" cy="1233375"/>
            <a:chOff x="0" y="0"/>
            <a:chExt cx="506741" cy="812800"/>
          </a:xfrm>
        </p:grpSpPr>
        <p:sp>
          <p:nvSpPr>
            <p:cNvPr id="194" name="Freeform 19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95" name="TextBox 19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96" name="Group 196"/>
          <p:cNvGrpSpPr/>
          <p:nvPr/>
        </p:nvGrpSpPr>
        <p:grpSpPr>
          <a:xfrm rot="-5400000">
            <a:off x="9154545" y="7785644"/>
            <a:ext cx="768950" cy="1233375"/>
            <a:chOff x="0" y="0"/>
            <a:chExt cx="506741" cy="812800"/>
          </a:xfrm>
        </p:grpSpPr>
        <p:sp>
          <p:nvSpPr>
            <p:cNvPr id="197" name="Freeform 19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198" name="TextBox 19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199" name="Group 199"/>
          <p:cNvGrpSpPr/>
          <p:nvPr/>
        </p:nvGrpSpPr>
        <p:grpSpPr>
          <a:xfrm rot="-5400000">
            <a:off x="10521270" y="7785644"/>
            <a:ext cx="768950" cy="1233375"/>
            <a:chOff x="0" y="0"/>
            <a:chExt cx="506741" cy="812800"/>
          </a:xfrm>
        </p:grpSpPr>
        <p:sp>
          <p:nvSpPr>
            <p:cNvPr id="200" name="Freeform 20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01" name="TextBox 20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02" name="Group 202"/>
          <p:cNvGrpSpPr/>
          <p:nvPr/>
        </p:nvGrpSpPr>
        <p:grpSpPr>
          <a:xfrm rot="-5400000">
            <a:off x="11891412" y="7785644"/>
            <a:ext cx="768950" cy="1233375"/>
            <a:chOff x="0" y="0"/>
            <a:chExt cx="506741" cy="812800"/>
          </a:xfrm>
        </p:grpSpPr>
        <p:sp>
          <p:nvSpPr>
            <p:cNvPr id="203" name="Freeform 203"/>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04" name="TextBox 204"/>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05" name="Group 205"/>
          <p:cNvGrpSpPr/>
          <p:nvPr/>
        </p:nvGrpSpPr>
        <p:grpSpPr>
          <a:xfrm rot="-5400000">
            <a:off x="13261553" y="7785644"/>
            <a:ext cx="768950" cy="1233375"/>
            <a:chOff x="0" y="0"/>
            <a:chExt cx="506741" cy="812800"/>
          </a:xfrm>
        </p:grpSpPr>
        <p:sp>
          <p:nvSpPr>
            <p:cNvPr id="206" name="Freeform 20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07" name="TextBox 20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08" name="Group 208"/>
          <p:cNvGrpSpPr/>
          <p:nvPr/>
        </p:nvGrpSpPr>
        <p:grpSpPr>
          <a:xfrm rot="-5400000">
            <a:off x="14704478" y="7785644"/>
            <a:ext cx="768950" cy="1233375"/>
            <a:chOff x="0" y="0"/>
            <a:chExt cx="506741" cy="812800"/>
          </a:xfrm>
        </p:grpSpPr>
        <p:sp>
          <p:nvSpPr>
            <p:cNvPr id="209" name="Freeform 20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10" name="TextBox 21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11" name="Group 211"/>
          <p:cNvGrpSpPr/>
          <p:nvPr/>
        </p:nvGrpSpPr>
        <p:grpSpPr>
          <a:xfrm rot="-5400000">
            <a:off x="16071203" y="7785644"/>
            <a:ext cx="768950" cy="1233375"/>
            <a:chOff x="0" y="0"/>
            <a:chExt cx="506741" cy="812800"/>
          </a:xfrm>
        </p:grpSpPr>
        <p:sp>
          <p:nvSpPr>
            <p:cNvPr id="212" name="Freeform 21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13" name="TextBox 21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sp>
        <p:nvSpPr>
          <p:cNvPr id="214" name="TextBox 214"/>
          <p:cNvSpPr txBox="1"/>
          <p:nvPr/>
        </p:nvSpPr>
        <p:spPr>
          <a:xfrm>
            <a:off x="3279358" y="9086562"/>
            <a:ext cx="1246000" cy="773430"/>
          </a:xfrm>
          <a:prstGeom prst="rect">
            <a:avLst/>
          </a:prstGeom>
        </p:spPr>
        <p:txBody>
          <a:bodyPr lIns="0" tIns="0" rIns="0" bIns="0" rtlCol="0" anchor="t">
            <a:spAutoFit/>
          </a:bodyPr>
          <a:lstStyle/>
          <a:p>
            <a:pPr algn="l">
              <a:lnSpc>
                <a:spcPts val="1500"/>
              </a:lnSpc>
            </a:pPr>
            <a:r>
              <a:rPr lang="en-US" sz="1200" spc="30">
                <a:solidFill>
                  <a:srgbClr val="000000"/>
                </a:solidFill>
                <a:latin typeface="Aileron"/>
                <a:ea typeface="Aileron"/>
                <a:cs typeface="Aileron"/>
                <a:sym typeface="Aileron"/>
              </a:rPr>
              <a:t>What impacts does the service have on the nature?</a:t>
            </a:r>
          </a:p>
        </p:txBody>
      </p:sp>
      <p:grpSp>
        <p:nvGrpSpPr>
          <p:cNvPr id="215" name="Group 215"/>
          <p:cNvGrpSpPr/>
          <p:nvPr/>
        </p:nvGrpSpPr>
        <p:grpSpPr>
          <a:xfrm rot="-5400000">
            <a:off x="4910973" y="8735569"/>
            <a:ext cx="768950" cy="1233375"/>
            <a:chOff x="0" y="0"/>
            <a:chExt cx="506741" cy="812800"/>
          </a:xfrm>
        </p:grpSpPr>
        <p:sp>
          <p:nvSpPr>
            <p:cNvPr id="216" name="Freeform 216"/>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17" name="TextBox 217"/>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18" name="Group 218"/>
          <p:cNvGrpSpPr/>
          <p:nvPr/>
        </p:nvGrpSpPr>
        <p:grpSpPr>
          <a:xfrm rot="-5400000">
            <a:off x="6281115" y="8735569"/>
            <a:ext cx="768950" cy="1233375"/>
            <a:chOff x="0" y="0"/>
            <a:chExt cx="506741" cy="812800"/>
          </a:xfrm>
        </p:grpSpPr>
        <p:sp>
          <p:nvSpPr>
            <p:cNvPr id="219" name="Freeform 219"/>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20" name="TextBox 220"/>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21" name="Group 221"/>
          <p:cNvGrpSpPr/>
          <p:nvPr/>
        </p:nvGrpSpPr>
        <p:grpSpPr>
          <a:xfrm rot="-5400000">
            <a:off x="7651257" y="8735569"/>
            <a:ext cx="768950" cy="1233375"/>
            <a:chOff x="0" y="0"/>
            <a:chExt cx="506741" cy="812800"/>
          </a:xfrm>
        </p:grpSpPr>
        <p:sp>
          <p:nvSpPr>
            <p:cNvPr id="222" name="Freeform 222"/>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23" name="TextBox 223"/>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24" name="Group 224"/>
          <p:cNvGrpSpPr/>
          <p:nvPr/>
        </p:nvGrpSpPr>
        <p:grpSpPr>
          <a:xfrm rot="-5400000">
            <a:off x="9094182" y="8735569"/>
            <a:ext cx="768950" cy="1233375"/>
            <a:chOff x="0" y="0"/>
            <a:chExt cx="506741" cy="812800"/>
          </a:xfrm>
        </p:grpSpPr>
        <p:sp>
          <p:nvSpPr>
            <p:cNvPr id="225" name="Freeform 225"/>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26" name="TextBox 226"/>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27" name="Group 227"/>
          <p:cNvGrpSpPr/>
          <p:nvPr/>
        </p:nvGrpSpPr>
        <p:grpSpPr>
          <a:xfrm rot="-5400000">
            <a:off x="10460907" y="8735569"/>
            <a:ext cx="768950" cy="1233375"/>
            <a:chOff x="0" y="0"/>
            <a:chExt cx="506741" cy="812800"/>
          </a:xfrm>
        </p:grpSpPr>
        <p:sp>
          <p:nvSpPr>
            <p:cNvPr id="228" name="Freeform 228"/>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29" name="TextBox 229"/>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30" name="Group 230"/>
          <p:cNvGrpSpPr/>
          <p:nvPr/>
        </p:nvGrpSpPr>
        <p:grpSpPr>
          <a:xfrm rot="-5400000">
            <a:off x="11831049" y="8735569"/>
            <a:ext cx="768950" cy="1233375"/>
            <a:chOff x="0" y="0"/>
            <a:chExt cx="506741" cy="812800"/>
          </a:xfrm>
        </p:grpSpPr>
        <p:sp>
          <p:nvSpPr>
            <p:cNvPr id="231" name="Freeform 231"/>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32" name="TextBox 232"/>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33" name="Group 233"/>
          <p:cNvGrpSpPr/>
          <p:nvPr/>
        </p:nvGrpSpPr>
        <p:grpSpPr>
          <a:xfrm rot="-5400000">
            <a:off x="13201191" y="8735569"/>
            <a:ext cx="768950" cy="1233375"/>
            <a:chOff x="0" y="0"/>
            <a:chExt cx="506741" cy="812800"/>
          </a:xfrm>
        </p:grpSpPr>
        <p:sp>
          <p:nvSpPr>
            <p:cNvPr id="234" name="Freeform 234"/>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35" name="TextBox 235"/>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36" name="Group 236"/>
          <p:cNvGrpSpPr/>
          <p:nvPr/>
        </p:nvGrpSpPr>
        <p:grpSpPr>
          <a:xfrm rot="-5400000">
            <a:off x="14644116" y="8735569"/>
            <a:ext cx="768950" cy="1233375"/>
            <a:chOff x="0" y="0"/>
            <a:chExt cx="506741" cy="812800"/>
          </a:xfrm>
        </p:grpSpPr>
        <p:sp>
          <p:nvSpPr>
            <p:cNvPr id="237" name="Freeform 237"/>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38" name="TextBox 238"/>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grpSp>
        <p:nvGrpSpPr>
          <p:cNvPr id="239" name="Group 239"/>
          <p:cNvGrpSpPr/>
          <p:nvPr/>
        </p:nvGrpSpPr>
        <p:grpSpPr>
          <a:xfrm rot="-5400000">
            <a:off x="16010841" y="8735569"/>
            <a:ext cx="768950" cy="1233375"/>
            <a:chOff x="0" y="0"/>
            <a:chExt cx="506741" cy="812800"/>
          </a:xfrm>
        </p:grpSpPr>
        <p:sp>
          <p:nvSpPr>
            <p:cNvPr id="240" name="Freeform 240"/>
            <p:cNvSpPr/>
            <p:nvPr/>
          </p:nvSpPr>
          <p:spPr>
            <a:xfrm>
              <a:off x="0" y="0"/>
              <a:ext cx="506741" cy="812800"/>
            </a:xfrm>
            <a:custGeom>
              <a:avLst/>
              <a:gdLst/>
              <a:ahLst/>
              <a:cxnLst/>
              <a:rect l="l" t="t" r="r" b="b"/>
              <a:pathLst>
                <a:path w="506741" h="812800">
                  <a:moveTo>
                    <a:pt x="506741" y="0"/>
                  </a:moveTo>
                  <a:lnTo>
                    <a:pt x="506741" y="698500"/>
                  </a:lnTo>
                  <a:lnTo>
                    <a:pt x="253371" y="812800"/>
                  </a:lnTo>
                  <a:lnTo>
                    <a:pt x="0" y="698500"/>
                  </a:lnTo>
                  <a:lnTo>
                    <a:pt x="0" y="0"/>
                  </a:lnTo>
                  <a:lnTo>
                    <a:pt x="506741" y="0"/>
                  </a:lnTo>
                  <a:close/>
                </a:path>
              </a:pathLst>
            </a:custGeom>
            <a:solidFill>
              <a:srgbClr val="000000">
                <a:alpha val="0"/>
              </a:srgbClr>
            </a:solidFill>
            <a:ln w="19050" cap="sq">
              <a:solidFill>
                <a:srgbClr val="000000"/>
              </a:solidFill>
              <a:prstDash val="sysDot"/>
              <a:miter/>
            </a:ln>
          </p:spPr>
          <p:txBody>
            <a:bodyPr/>
            <a:lstStyle/>
            <a:p>
              <a:endParaRPr lang="fi-FI"/>
            </a:p>
          </p:txBody>
        </p:sp>
        <p:sp>
          <p:nvSpPr>
            <p:cNvPr id="241" name="TextBox 241"/>
            <p:cNvSpPr txBox="1"/>
            <p:nvPr/>
          </p:nvSpPr>
          <p:spPr>
            <a:xfrm>
              <a:off x="0" y="-76200"/>
              <a:ext cx="506741" cy="7747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976282" y="2782478"/>
            <a:ext cx="5468990" cy="2991496"/>
          </a:xfrm>
          <a:custGeom>
            <a:avLst/>
            <a:gdLst/>
            <a:ahLst/>
            <a:cxnLst/>
            <a:rect l="l" t="t" r="r" b="b"/>
            <a:pathLst>
              <a:path w="5468990" h="2991496">
                <a:moveTo>
                  <a:pt x="0" y="0"/>
                </a:moveTo>
                <a:lnTo>
                  <a:pt x="5468990" y="0"/>
                </a:lnTo>
                <a:lnTo>
                  <a:pt x="5468990" y="2991497"/>
                </a:lnTo>
                <a:lnTo>
                  <a:pt x="0" y="2991497"/>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synthesize or name the core problem we’re actually working on  (we need to define our problem)</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what we are actually working on (we need to strengthen teamwork)</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135150" y="2570255"/>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customer or user experience and their needs in relation to the service or product and our project? What do we now know that can help us to go forward with the project? How should we modify or reframe our challenge because of what we found out?  What should we do next? </a:t>
            </a: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1861372" y="2526488"/>
            <a:ext cx="4922031" cy="50158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to use the How Might We tool. Sketch the How Might We worksheet on a flap paper or in a virtual whiteboard or use a ready template.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Decide who writes your ideas down. Think aloud in your group:</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who you are actually trying to solve something for,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what need or problem that they have are you trying solve,</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who else do you need from your stakeholders to be involved in solving the problem, and</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what is the change you try to create.</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4" name="TextBox 24"/>
          <p:cNvSpPr txBox="1"/>
          <p:nvPr/>
        </p:nvSpPr>
        <p:spPr>
          <a:xfrm rot="-5400000">
            <a:off x="-1800760" y="2371951"/>
            <a:ext cx="4920027"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HOW MIGHT WE</a:t>
            </a:r>
          </a:p>
        </p:txBody>
      </p:sp>
      <p:sp>
        <p:nvSpPr>
          <p:cNvPr id="25" name="TextBox 25"/>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6" name="TextBox 2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7" name="TextBox 27"/>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Start with going through the problems you have discovered.</a:t>
            </a:r>
          </a:p>
          <a:p>
            <a:pPr marL="388620" lvl="1" indent="-194310" algn="l">
              <a:lnSpc>
                <a:spcPts val="2340"/>
              </a:lnSpc>
              <a:buFont typeface="Arial"/>
              <a:buChar char="•"/>
            </a:pPr>
            <a:r>
              <a:rPr lang="en-US" sz="1800">
                <a:solidFill>
                  <a:srgbClr val="000000"/>
                </a:solidFill>
                <a:latin typeface="Aileron"/>
                <a:ea typeface="Aileron"/>
                <a:cs typeface="Aileron"/>
                <a:sym typeface="Aileron"/>
              </a:rPr>
              <a:t>Start with a draft. Work with sticky notes in the beginning in order to get your How Might We statement written.</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find the core problem!</a:t>
            </a:r>
          </a:p>
        </p:txBody>
      </p:sp>
      <p:sp>
        <p:nvSpPr>
          <p:cNvPr id="28" name="TextBox 28"/>
          <p:cNvSpPr txBox="1"/>
          <p:nvPr/>
        </p:nvSpPr>
        <p:spPr>
          <a:xfrm>
            <a:off x="5373522" y="8969474"/>
            <a:ext cx="12914478" cy="1111885"/>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If the How Might We statement is based on assumptions instead of authentic data, we might recognize the wrong problems. </a:t>
            </a:r>
          </a:p>
          <a:p>
            <a:pPr marL="367031" lvl="1" indent="-183515" algn="l">
              <a:lnSpc>
                <a:spcPts val="2210"/>
              </a:lnSpc>
              <a:buFont typeface="Arial"/>
              <a:buChar char="•"/>
            </a:pPr>
            <a:r>
              <a:rPr lang="en-US" sz="1700">
                <a:solidFill>
                  <a:srgbClr val="000000"/>
                </a:solidFill>
                <a:latin typeface="Aileron"/>
                <a:ea typeface="Aileron"/>
                <a:cs typeface="Aileron"/>
                <a:sym typeface="Aileron"/>
              </a:rPr>
              <a:t>If the How Might We thinking aloud is not done and reflected in the team, it will not contribute to advancing common understanding.</a:t>
            </a:r>
          </a:p>
          <a:p>
            <a:pPr marL="367031" lvl="1" indent="-183515" algn="l">
              <a:lnSpc>
                <a:spcPts val="2210"/>
              </a:lnSpc>
              <a:buFont typeface="Arial"/>
              <a:buChar char="•"/>
            </a:pPr>
            <a:r>
              <a:rPr lang="en-US" sz="1700" b="1">
                <a:solidFill>
                  <a:srgbClr val="000000"/>
                </a:solidFill>
                <a:latin typeface="Aileron Bold"/>
                <a:ea typeface="Aileron Bold"/>
                <a:cs typeface="Aileron Bold"/>
                <a:sym typeface="Aileron Bold"/>
              </a:rPr>
              <a:t>Note: if problems are understood wrong, solutions most likely will be wrong or useless!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REFLECTION:  HOW MIGHT WE</a:t>
            </a:r>
          </a:p>
        </p:txBody>
      </p:sp>
      <p:sp>
        <p:nvSpPr>
          <p:cNvPr id="9" name="TextBox 9"/>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Who is your user or customer?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 Who are the people (e.g. patients, family members, users or customers, staff members etc.) who are affected by the problem, or who need the solution, product or service? Whose perspective you need to understand in order to create solutions in your project?</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478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What is the core problem of the user or customer that you are actually trying to solve?</a:t>
            </a:r>
          </a:p>
          <a:p>
            <a:pPr marL="0" lvl="0" indent="0" algn="l">
              <a:lnSpc>
                <a:spcPts val="2279"/>
              </a:lnSpc>
              <a:spcBef>
                <a:spcPct val="0"/>
              </a:spcBef>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What is the specific problem customers face that you can solve in your project? Are we dealing with something that means that we should improve existing products, services or solutions or should we create something totally new?</a:t>
            </a:r>
          </a:p>
        </p:txBody>
      </p:sp>
      <p:sp>
        <p:nvSpPr>
          <p:cNvPr id="11" name="TextBox 11"/>
          <p:cNvSpPr txBox="1"/>
          <p:nvPr/>
        </p:nvSpPr>
        <p:spPr>
          <a:xfrm>
            <a:off x="1497013" y="4986405"/>
            <a:ext cx="16521597" cy="16389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Who are the stakeholders without whom you cannot solve the problem?</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pPr>
            <a:r>
              <a:rPr lang="en-US" sz="1899">
                <a:solidFill>
                  <a:srgbClr val="000000"/>
                </a:solidFill>
                <a:latin typeface="Aileron"/>
                <a:ea typeface="Aileron"/>
                <a:cs typeface="Aileron"/>
                <a:sym typeface="Aileron"/>
              </a:rPr>
              <a:t>Who needs to definitely be involved in solving the problem? How could we involve them in our project? How could we solve the core problem in a way that benefits all stakeholders involved?</a:t>
            </a:r>
          </a:p>
          <a:p>
            <a:pPr algn="l">
              <a:lnSpc>
                <a:spcPts val="2520"/>
              </a:lnSpc>
              <a:spcBef>
                <a:spcPct val="0"/>
              </a:spcBef>
            </a:pPr>
            <a:endParaRPr lang="en-US" sz="1899">
              <a:solidFill>
                <a:srgbClr val="000000"/>
              </a:solidFill>
              <a:latin typeface="Aileron"/>
              <a:ea typeface="Aileron"/>
              <a:cs typeface="Aileron"/>
              <a:sym typeface="Aileron"/>
            </a:endParaRPr>
          </a:p>
        </p:txBody>
      </p:sp>
      <p:sp>
        <p:nvSpPr>
          <p:cNvPr id="12" name="TextBox 12"/>
          <p:cNvSpPr txBox="1"/>
          <p:nvPr/>
        </p:nvSpPr>
        <p:spPr>
          <a:xfrm>
            <a:off x="1497013" y="6781630"/>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is the change that you try to create?</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What are we actually trying to change or do differently? </a:t>
            </a:r>
          </a:p>
        </p:txBody>
      </p:sp>
      <p:sp>
        <p:nvSpPr>
          <p:cNvPr id="13" name="TextBox 13"/>
          <p:cNvSpPr txBox="1"/>
          <p:nvPr/>
        </p:nvSpPr>
        <p:spPr>
          <a:xfrm>
            <a:off x="1497013" y="8200220"/>
            <a:ext cx="16637905"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How Might We statement,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How Might We statement? What do we now know that we didn’t know before? What do we still not know and how could we fill that knowledge gap? What should we do next?</a:t>
            </a:r>
          </a:p>
        </p:txBody>
      </p:sp>
      <p:sp>
        <p:nvSpPr>
          <p:cNvPr id="14" name="TextBox 14"/>
          <p:cNvSpPr txBox="1"/>
          <p:nvPr/>
        </p:nvSpPr>
        <p:spPr>
          <a:xfrm>
            <a:off x="1497013" y="53340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The "How Might We" (HMW) method is used to reframe challenges into actionable opportunities. It’s a powerful tool for naming and framing a problem, guiding you toward innovative solutions.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WORKSHEET:  HOW MIGHT WE STATEMENT</a:t>
            </a:r>
          </a:p>
        </p:txBody>
      </p:sp>
      <p:sp>
        <p:nvSpPr>
          <p:cNvPr id="6" name="TextBox 6"/>
          <p:cNvSpPr txBox="1"/>
          <p:nvPr/>
        </p:nvSpPr>
        <p:spPr>
          <a:xfrm>
            <a:off x="2075081" y="2454452"/>
            <a:ext cx="6273959" cy="537845"/>
          </a:xfrm>
          <a:prstGeom prst="rect">
            <a:avLst/>
          </a:prstGeom>
        </p:spPr>
        <p:txBody>
          <a:bodyPr lIns="0" tIns="0" rIns="0" bIns="0" rtlCol="0" anchor="t">
            <a:spAutoFit/>
          </a:bodyPr>
          <a:lstStyle/>
          <a:p>
            <a:pPr algn="l">
              <a:lnSpc>
                <a:spcPts val="4480"/>
              </a:lnSpc>
            </a:pPr>
            <a:r>
              <a:rPr lang="en-US" sz="3200">
                <a:solidFill>
                  <a:srgbClr val="000000"/>
                </a:solidFill>
                <a:latin typeface="Aileron"/>
                <a:ea typeface="Aileron"/>
                <a:cs typeface="Aileron"/>
                <a:sym typeface="Aileron"/>
              </a:rPr>
              <a:t>How might we </a:t>
            </a:r>
          </a:p>
        </p:txBody>
      </p:sp>
      <p:sp>
        <p:nvSpPr>
          <p:cNvPr id="7" name="TextBox 7"/>
          <p:cNvSpPr txBox="1"/>
          <p:nvPr/>
        </p:nvSpPr>
        <p:spPr>
          <a:xfrm>
            <a:off x="11356638" y="2343961"/>
            <a:ext cx="6273959" cy="537845"/>
          </a:xfrm>
          <a:prstGeom prst="rect">
            <a:avLst/>
          </a:prstGeom>
        </p:spPr>
        <p:txBody>
          <a:bodyPr lIns="0" tIns="0" rIns="0" bIns="0" rtlCol="0" anchor="t">
            <a:spAutoFit/>
          </a:bodyPr>
          <a:lstStyle/>
          <a:p>
            <a:pPr algn="l">
              <a:lnSpc>
                <a:spcPts val="4480"/>
              </a:lnSpc>
            </a:pPr>
            <a:r>
              <a:rPr lang="en-US" sz="3200" i="1">
                <a:solidFill>
                  <a:srgbClr val="000000"/>
                </a:solidFill>
                <a:latin typeface="Aileron Italics"/>
                <a:ea typeface="Aileron Italics"/>
                <a:cs typeface="Aileron Italics"/>
                <a:sym typeface="Aileron Italics"/>
              </a:rPr>
              <a:t>(how: action)</a:t>
            </a:r>
          </a:p>
        </p:txBody>
      </p:sp>
      <p:sp>
        <p:nvSpPr>
          <p:cNvPr id="8" name="TextBox 8"/>
          <p:cNvSpPr txBox="1"/>
          <p:nvPr/>
        </p:nvSpPr>
        <p:spPr>
          <a:xfrm>
            <a:off x="11356638" y="3704569"/>
            <a:ext cx="6273959" cy="537845"/>
          </a:xfrm>
          <a:prstGeom prst="rect">
            <a:avLst/>
          </a:prstGeom>
        </p:spPr>
        <p:txBody>
          <a:bodyPr lIns="0" tIns="0" rIns="0" bIns="0" rtlCol="0" anchor="t">
            <a:spAutoFit/>
          </a:bodyPr>
          <a:lstStyle/>
          <a:p>
            <a:pPr algn="l">
              <a:lnSpc>
                <a:spcPts val="4480"/>
              </a:lnSpc>
            </a:pPr>
            <a:r>
              <a:rPr lang="en-US" sz="3200" i="1">
                <a:solidFill>
                  <a:srgbClr val="000000"/>
                </a:solidFill>
                <a:latin typeface="Aileron Italics"/>
                <a:ea typeface="Aileron Italics"/>
                <a:cs typeface="Aileron Italics"/>
                <a:sym typeface="Aileron Italics"/>
              </a:rPr>
              <a:t>(what: need, pain, gain)</a:t>
            </a:r>
          </a:p>
        </p:txBody>
      </p:sp>
      <p:sp>
        <p:nvSpPr>
          <p:cNvPr id="9" name="TextBox 9"/>
          <p:cNvSpPr txBox="1"/>
          <p:nvPr/>
        </p:nvSpPr>
        <p:spPr>
          <a:xfrm>
            <a:off x="11356638" y="5267638"/>
            <a:ext cx="6273959" cy="537845"/>
          </a:xfrm>
          <a:prstGeom prst="rect">
            <a:avLst/>
          </a:prstGeom>
        </p:spPr>
        <p:txBody>
          <a:bodyPr lIns="0" tIns="0" rIns="0" bIns="0" rtlCol="0" anchor="t">
            <a:spAutoFit/>
          </a:bodyPr>
          <a:lstStyle/>
          <a:p>
            <a:pPr algn="l">
              <a:lnSpc>
                <a:spcPts val="4480"/>
              </a:lnSpc>
            </a:pPr>
            <a:r>
              <a:rPr lang="en-US" sz="3200" i="1">
                <a:solidFill>
                  <a:srgbClr val="000000"/>
                </a:solidFill>
                <a:latin typeface="Aileron Italics"/>
                <a:ea typeface="Aileron Italics"/>
                <a:cs typeface="Aileron Italics"/>
                <a:sym typeface="Aileron Italics"/>
              </a:rPr>
              <a:t>(who: stakeholder)</a:t>
            </a:r>
          </a:p>
        </p:txBody>
      </p:sp>
      <p:sp>
        <p:nvSpPr>
          <p:cNvPr id="10" name="TextBox 10"/>
          <p:cNvSpPr txBox="1"/>
          <p:nvPr/>
        </p:nvSpPr>
        <p:spPr>
          <a:xfrm>
            <a:off x="11356638" y="6699108"/>
            <a:ext cx="6273959" cy="537845"/>
          </a:xfrm>
          <a:prstGeom prst="rect">
            <a:avLst/>
          </a:prstGeom>
        </p:spPr>
        <p:txBody>
          <a:bodyPr lIns="0" tIns="0" rIns="0" bIns="0" rtlCol="0" anchor="t">
            <a:spAutoFit/>
          </a:bodyPr>
          <a:lstStyle/>
          <a:p>
            <a:pPr algn="l">
              <a:lnSpc>
                <a:spcPts val="4480"/>
              </a:lnSpc>
            </a:pPr>
            <a:r>
              <a:rPr lang="en-US" sz="3200" i="1">
                <a:solidFill>
                  <a:srgbClr val="000000"/>
                </a:solidFill>
                <a:latin typeface="Aileron Italics"/>
                <a:ea typeface="Aileron Italics"/>
                <a:cs typeface="Aileron Italics"/>
                <a:sym typeface="Aileron Italics"/>
              </a:rPr>
              <a:t>(why: change that is needed)</a:t>
            </a:r>
          </a:p>
        </p:txBody>
      </p:sp>
      <p:sp>
        <p:nvSpPr>
          <p:cNvPr id="11" name="TextBox 11"/>
          <p:cNvSpPr txBox="1"/>
          <p:nvPr/>
        </p:nvSpPr>
        <p:spPr>
          <a:xfrm>
            <a:off x="2075081" y="5204439"/>
            <a:ext cx="6273959" cy="537845"/>
          </a:xfrm>
          <a:prstGeom prst="rect">
            <a:avLst/>
          </a:prstGeom>
        </p:spPr>
        <p:txBody>
          <a:bodyPr lIns="0" tIns="0" rIns="0" bIns="0" rtlCol="0" anchor="t">
            <a:spAutoFit/>
          </a:bodyPr>
          <a:lstStyle/>
          <a:p>
            <a:pPr algn="l">
              <a:lnSpc>
                <a:spcPts val="4480"/>
              </a:lnSpc>
            </a:pPr>
            <a:r>
              <a:rPr lang="en-US" sz="3200">
                <a:solidFill>
                  <a:srgbClr val="000000"/>
                </a:solidFill>
                <a:latin typeface="Aileron"/>
                <a:ea typeface="Aileron"/>
                <a:cs typeface="Aileron"/>
                <a:sym typeface="Aileron"/>
              </a:rPr>
              <a:t>for</a:t>
            </a:r>
          </a:p>
        </p:txBody>
      </p:sp>
      <p:sp>
        <p:nvSpPr>
          <p:cNvPr id="12" name="TextBox 12"/>
          <p:cNvSpPr txBox="1"/>
          <p:nvPr/>
        </p:nvSpPr>
        <p:spPr>
          <a:xfrm>
            <a:off x="2075081" y="6699108"/>
            <a:ext cx="6273959" cy="537845"/>
          </a:xfrm>
          <a:prstGeom prst="rect">
            <a:avLst/>
          </a:prstGeom>
        </p:spPr>
        <p:txBody>
          <a:bodyPr lIns="0" tIns="0" rIns="0" bIns="0" rtlCol="0" anchor="t">
            <a:spAutoFit/>
          </a:bodyPr>
          <a:lstStyle/>
          <a:p>
            <a:pPr algn="l">
              <a:lnSpc>
                <a:spcPts val="4480"/>
              </a:lnSpc>
            </a:pPr>
            <a:r>
              <a:rPr lang="en-US" sz="3200">
                <a:solidFill>
                  <a:srgbClr val="000000"/>
                </a:solidFill>
                <a:latin typeface="Aileron"/>
                <a:ea typeface="Aileron"/>
                <a:cs typeface="Aileron"/>
                <a:sym typeface="Aileron"/>
              </a:rPr>
              <a:t>in order to</a:t>
            </a:r>
          </a:p>
        </p:txBody>
      </p:sp>
      <p:sp>
        <p:nvSpPr>
          <p:cNvPr id="13" name="AutoShape 13"/>
          <p:cNvSpPr/>
          <p:nvPr/>
        </p:nvSpPr>
        <p:spPr>
          <a:xfrm>
            <a:off x="4763737" y="2881806"/>
            <a:ext cx="6492240" cy="0"/>
          </a:xfrm>
          <a:prstGeom prst="line">
            <a:avLst/>
          </a:prstGeom>
          <a:ln w="19050" cap="flat">
            <a:solidFill>
              <a:srgbClr val="000000"/>
            </a:solidFill>
            <a:prstDash val="solid"/>
            <a:headEnd type="none" w="sm" len="sm"/>
            <a:tailEnd type="none" w="sm" len="sm"/>
          </a:ln>
        </p:spPr>
        <p:txBody>
          <a:bodyPr/>
          <a:lstStyle/>
          <a:p>
            <a:endParaRPr lang="fi-FI"/>
          </a:p>
        </p:txBody>
      </p:sp>
      <p:sp>
        <p:nvSpPr>
          <p:cNvPr id="14" name="AutoShape 14"/>
          <p:cNvSpPr/>
          <p:nvPr/>
        </p:nvSpPr>
        <p:spPr>
          <a:xfrm>
            <a:off x="2075081" y="4242414"/>
            <a:ext cx="9001593" cy="0"/>
          </a:xfrm>
          <a:prstGeom prst="line">
            <a:avLst/>
          </a:prstGeom>
          <a:ln w="19050" cap="flat">
            <a:solidFill>
              <a:srgbClr val="000000"/>
            </a:solidFill>
            <a:prstDash val="solid"/>
            <a:headEnd type="none" w="sm" len="sm"/>
            <a:tailEnd type="none" w="sm" len="sm"/>
          </a:ln>
        </p:spPr>
        <p:txBody>
          <a:bodyPr/>
          <a:lstStyle/>
          <a:p>
            <a:endParaRPr lang="fi-FI"/>
          </a:p>
        </p:txBody>
      </p:sp>
      <p:sp>
        <p:nvSpPr>
          <p:cNvPr id="15" name="AutoShape 15"/>
          <p:cNvSpPr/>
          <p:nvPr/>
        </p:nvSpPr>
        <p:spPr>
          <a:xfrm>
            <a:off x="2654330" y="5742284"/>
            <a:ext cx="8422344" cy="0"/>
          </a:xfrm>
          <a:prstGeom prst="line">
            <a:avLst/>
          </a:prstGeom>
          <a:ln w="19050" cap="flat">
            <a:solidFill>
              <a:srgbClr val="000000"/>
            </a:solidFill>
            <a:prstDash val="solid"/>
            <a:headEnd type="none" w="sm" len="sm"/>
            <a:tailEnd type="none" w="sm" len="sm"/>
          </a:ln>
        </p:spPr>
        <p:txBody>
          <a:bodyPr/>
          <a:lstStyle/>
          <a:p>
            <a:endParaRPr lang="fi-FI"/>
          </a:p>
        </p:txBody>
      </p:sp>
      <p:sp>
        <p:nvSpPr>
          <p:cNvPr id="16" name="AutoShape 16"/>
          <p:cNvSpPr/>
          <p:nvPr/>
        </p:nvSpPr>
        <p:spPr>
          <a:xfrm>
            <a:off x="4048471" y="7227428"/>
            <a:ext cx="7028203" cy="9525"/>
          </a:xfrm>
          <a:prstGeom prst="line">
            <a:avLst/>
          </a:prstGeom>
          <a:ln w="19050" cap="flat">
            <a:solidFill>
              <a:srgbClr val="000000"/>
            </a:solidFill>
            <a:prstDash val="solid"/>
            <a:headEnd type="none" w="sm" len="sm"/>
            <a:tailEnd type="none" w="sm" len="sm"/>
          </a:ln>
        </p:spPr>
        <p:txBody>
          <a:bodyPr/>
          <a:lstStyle/>
          <a:p>
            <a:endParaRPr lang="fi-FI"/>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189617" y="2955225"/>
            <a:ext cx="5256145" cy="2788601"/>
          </a:xfrm>
          <a:custGeom>
            <a:avLst/>
            <a:gdLst/>
            <a:ahLst/>
            <a:cxnLst/>
            <a:rect l="l" t="t" r="r" b="b"/>
            <a:pathLst>
              <a:path w="5256145" h="2788601">
                <a:moveTo>
                  <a:pt x="0" y="0"/>
                </a:moveTo>
                <a:lnTo>
                  <a:pt x="5256145" y="0"/>
                </a:lnTo>
                <a:lnTo>
                  <a:pt x="5256145" y="2788600"/>
                </a:lnTo>
                <a:lnTo>
                  <a:pt x="0" y="2788600"/>
                </a:lnTo>
                <a:lnTo>
                  <a:pt x="0" y="0"/>
                </a:lnTo>
                <a:close/>
              </a:path>
            </a:pathLst>
          </a:custGeom>
          <a:blipFill>
            <a:blip r:embed="rId6"/>
            <a:stretch>
              <a:fillRect/>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synthesize or name the core problem we’re actually working on  (we need to define our problem)</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what we are actually working on (we need to strengthen teamwork)</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135150" y="2570255"/>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surprised us? What did we learn about the customer or user experience and their needs in relation to the service or product and our project? What do we now know that can help us to go forward with the project? How should we modify or reframe our challenge because of what we found out?  What should we do next? </a:t>
            </a: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1861372" y="2526488"/>
            <a:ext cx="5006526" cy="53111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to use the Point of View Statement tool. Sketch the Point of View Statement worksheet on a flap paper or in a virtual whiteboard or use a ready template.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Decide who writes your ideas down. Think aloud in your group:</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who you are actually trying to solve something for (who is the customer or user),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what need or problem that they have are you trying solve,</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who else do you need from your stakeholders to be involved in solving the problem, and</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why you try to solve it.</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4" name="TextBox 24"/>
          <p:cNvSpPr txBox="1"/>
          <p:nvPr/>
        </p:nvSpPr>
        <p:spPr>
          <a:xfrm rot="-5400000">
            <a:off x="-3525137" y="4096327"/>
            <a:ext cx="8368780"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POINT OF VIEW STATEMENT</a:t>
            </a:r>
          </a:p>
        </p:txBody>
      </p:sp>
      <p:sp>
        <p:nvSpPr>
          <p:cNvPr id="25" name="TextBox 25"/>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6" name="TextBox 2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7" name="TextBox 27"/>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Start with going through the problems you have discovered.</a:t>
            </a:r>
          </a:p>
          <a:p>
            <a:pPr marL="388620" lvl="1" indent="-194310" algn="l">
              <a:lnSpc>
                <a:spcPts val="2340"/>
              </a:lnSpc>
              <a:buFont typeface="Arial"/>
              <a:buChar char="•"/>
            </a:pPr>
            <a:r>
              <a:rPr lang="en-US" sz="1800">
                <a:solidFill>
                  <a:srgbClr val="000000"/>
                </a:solidFill>
                <a:latin typeface="Aileron"/>
                <a:ea typeface="Aileron"/>
                <a:cs typeface="Aileron"/>
                <a:sym typeface="Aileron"/>
              </a:rPr>
              <a:t>Start with a draft. Work with sticky notes in the beginning in order to get your Point of View statement written.</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find the core problem!</a:t>
            </a:r>
          </a:p>
        </p:txBody>
      </p:sp>
      <p:sp>
        <p:nvSpPr>
          <p:cNvPr id="28" name="TextBox 28"/>
          <p:cNvSpPr txBox="1"/>
          <p:nvPr/>
        </p:nvSpPr>
        <p:spPr>
          <a:xfrm>
            <a:off x="5373522" y="8969474"/>
            <a:ext cx="12914478" cy="1111885"/>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If the Point of View statement is based on assumptions instead of authentic data, we might recognize the wrong problems. </a:t>
            </a:r>
          </a:p>
          <a:p>
            <a:pPr marL="367031" lvl="1" indent="-183515" algn="l">
              <a:lnSpc>
                <a:spcPts val="2210"/>
              </a:lnSpc>
              <a:buFont typeface="Arial"/>
              <a:buChar char="•"/>
            </a:pPr>
            <a:r>
              <a:rPr lang="en-US" sz="1700">
                <a:solidFill>
                  <a:srgbClr val="000000"/>
                </a:solidFill>
                <a:latin typeface="Aileron"/>
                <a:ea typeface="Aileron"/>
                <a:cs typeface="Aileron"/>
                <a:sym typeface="Aileron"/>
              </a:rPr>
              <a:t>If the Point of View thinking aloud is not done and reflected in the team, it will not contribute to advancing common understanding.</a:t>
            </a:r>
          </a:p>
          <a:p>
            <a:pPr marL="367031" lvl="1" indent="-183515" algn="l">
              <a:lnSpc>
                <a:spcPts val="2210"/>
              </a:lnSpc>
              <a:buFont typeface="Arial"/>
              <a:buChar char="•"/>
            </a:pPr>
            <a:r>
              <a:rPr lang="en-US" sz="1700" b="1">
                <a:solidFill>
                  <a:srgbClr val="000000"/>
                </a:solidFill>
                <a:latin typeface="Aileron Bold"/>
                <a:ea typeface="Aileron Bold"/>
                <a:cs typeface="Aileron Bold"/>
                <a:sym typeface="Aileron Bold"/>
              </a:rPr>
              <a:t>Note: if problems are understood wrong, solutions most likely will be wrong or useless!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REFLECTION:  POINT OF VIEW STATEMENT</a:t>
            </a:r>
          </a:p>
        </p:txBody>
      </p:sp>
      <p:sp>
        <p:nvSpPr>
          <p:cNvPr id="9" name="TextBox 9"/>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Who is your user or customer?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 Who are the people (e.g. patients, family members, users or customers, staff members etc.) who are affected by the problem, or who need the solution, product or service? Whose perspective you need to understand in order to create solutions in your project?</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4780"/>
            <a:ext cx="16521597" cy="114300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What is the core problem of the user or customer that you are actually trying to solve?</a:t>
            </a:r>
          </a:p>
          <a:p>
            <a:pPr marL="0" lvl="0" indent="0" algn="l">
              <a:lnSpc>
                <a:spcPts val="2279"/>
              </a:lnSpc>
              <a:spcBef>
                <a:spcPct val="0"/>
              </a:spcBef>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What is the specific problem customers face that you can solve in your project? Are we dealing with something that means that we should improve existing products, services or solutions or should we create something totally new?</a:t>
            </a:r>
          </a:p>
        </p:txBody>
      </p:sp>
      <p:sp>
        <p:nvSpPr>
          <p:cNvPr id="11" name="TextBox 11"/>
          <p:cNvSpPr txBox="1"/>
          <p:nvPr/>
        </p:nvSpPr>
        <p:spPr>
          <a:xfrm>
            <a:off x="1497013" y="4986405"/>
            <a:ext cx="16521597" cy="163893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Who are the stakeholders without whom you cannot solve the problem?</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pPr>
            <a:r>
              <a:rPr lang="en-US" sz="1899">
                <a:solidFill>
                  <a:srgbClr val="000000"/>
                </a:solidFill>
                <a:latin typeface="Aileron"/>
                <a:ea typeface="Aileron"/>
                <a:cs typeface="Aileron"/>
                <a:sym typeface="Aileron"/>
              </a:rPr>
              <a:t>Who needs to definitely be involved in solving the problem? How could we involve them in our project? How could we solve the core problem in a way that benefits all stakeholders involved?</a:t>
            </a:r>
          </a:p>
          <a:p>
            <a:pPr algn="l">
              <a:lnSpc>
                <a:spcPts val="2520"/>
              </a:lnSpc>
              <a:spcBef>
                <a:spcPct val="0"/>
              </a:spcBef>
            </a:pPr>
            <a:endParaRPr lang="en-US" sz="1899">
              <a:solidFill>
                <a:srgbClr val="000000"/>
              </a:solidFill>
              <a:latin typeface="Aileron"/>
              <a:ea typeface="Aileron"/>
              <a:cs typeface="Aileron"/>
              <a:sym typeface="Aileron"/>
            </a:endParaRPr>
          </a:p>
        </p:txBody>
      </p:sp>
      <p:sp>
        <p:nvSpPr>
          <p:cNvPr id="12" name="TextBox 12"/>
          <p:cNvSpPr txBox="1"/>
          <p:nvPr/>
        </p:nvSpPr>
        <p:spPr>
          <a:xfrm>
            <a:off x="1497013" y="6781630"/>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is the insight or suprising information that you have realized while doing your project that relates to the customers’ problem?</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What should we try to change or do differently? </a:t>
            </a:r>
          </a:p>
        </p:txBody>
      </p:sp>
      <p:sp>
        <p:nvSpPr>
          <p:cNvPr id="13" name="TextBox 13"/>
          <p:cNvSpPr txBox="1"/>
          <p:nvPr/>
        </p:nvSpPr>
        <p:spPr>
          <a:xfrm>
            <a:off x="1497013" y="8200220"/>
            <a:ext cx="16637905"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Point of View statement,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Point of View statement? What do we now know that we didn’t know before? What do we still not know and how could we fill that knowledge gap? What should we do next?</a:t>
            </a:r>
          </a:p>
        </p:txBody>
      </p:sp>
      <p:sp>
        <p:nvSpPr>
          <p:cNvPr id="14" name="TextBox 14"/>
          <p:cNvSpPr txBox="1"/>
          <p:nvPr/>
        </p:nvSpPr>
        <p:spPr>
          <a:xfrm>
            <a:off x="1497013" y="533402"/>
            <a:ext cx="16214041" cy="5334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The Point of View method is used to reframe challenges into actionable opportunities. It’s a powerful tool for naming and framing a problem, guiding you toward innovative solutions.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185974" y="1997138"/>
            <a:ext cx="14440216" cy="0"/>
          </a:xfrm>
          <a:prstGeom prst="line">
            <a:avLst/>
          </a:prstGeom>
          <a:ln w="19050" cap="flat">
            <a:solidFill>
              <a:srgbClr val="000000"/>
            </a:solidFill>
            <a:prstDash val="solid"/>
            <a:headEnd type="none" w="sm" len="sm"/>
            <a:tailEnd type="none" w="sm" len="sm"/>
          </a:ln>
        </p:spPr>
        <p:txBody>
          <a:bodyPr/>
          <a:lstStyle/>
          <a:p>
            <a:endParaRPr lang="fi-FI"/>
          </a:p>
        </p:txBody>
      </p:sp>
      <p:sp>
        <p:nvSpPr>
          <p:cNvPr id="6" name="AutoShape 6"/>
          <p:cNvSpPr/>
          <p:nvPr/>
        </p:nvSpPr>
        <p:spPr>
          <a:xfrm>
            <a:off x="5322954" y="3553240"/>
            <a:ext cx="11303236" cy="0"/>
          </a:xfrm>
          <a:prstGeom prst="line">
            <a:avLst/>
          </a:prstGeom>
          <a:ln w="19050" cap="flat">
            <a:solidFill>
              <a:srgbClr val="000000"/>
            </a:solidFill>
            <a:prstDash val="solid"/>
            <a:headEnd type="none" w="sm" len="sm"/>
            <a:tailEnd type="none" w="sm" len="sm"/>
          </a:ln>
        </p:spPr>
        <p:txBody>
          <a:bodyPr/>
          <a:lstStyle/>
          <a:p>
            <a:endParaRPr lang="fi-FI"/>
          </a:p>
        </p:txBody>
      </p:sp>
      <p:sp>
        <p:nvSpPr>
          <p:cNvPr id="7" name="AutoShape 7"/>
          <p:cNvSpPr/>
          <p:nvPr/>
        </p:nvSpPr>
        <p:spPr>
          <a:xfrm>
            <a:off x="2185974" y="5024535"/>
            <a:ext cx="14440216" cy="0"/>
          </a:xfrm>
          <a:prstGeom prst="line">
            <a:avLst/>
          </a:prstGeom>
          <a:ln w="19050" cap="flat">
            <a:solidFill>
              <a:srgbClr val="000000"/>
            </a:solidFill>
            <a:prstDash val="solid"/>
            <a:headEnd type="none" w="sm" len="sm"/>
            <a:tailEnd type="none" w="sm" len="sm"/>
          </a:ln>
        </p:spPr>
        <p:txBody>
          <a:bodyPr/>
          <a:lstStyle/>
          <a:p>
            <a:endParaRPr lang="fi-FI"/>
          </a:p>
        </p:txBody>
      </p:sp>
      <p:sp>
        <p:nvSpPr>
          <p:cNvPr id="8" name="AutoShape 8"/>
          <p:cNvSpPr/>
          <p:nvPr/>
        </p:nvSpPr>
        <p:spPr>
          <a:xfrm>
            <a:off x="9597975" y="6577110"/>
            <a:ext cx="7028203" cy="9525"/>
          </a:xfrm>
          <a:prstGeom prst="line">
            <a:avLst/>
          </a:prstGeom>
          <a:ln w="19050" cap="flat">
            <a:solidFill>
              <a:srgbClr val="000000"/>
            </a:solidFill>
            <a:prstDash val="solid"/>
            <a:headEnd type="none" w="sm" len="sm"/>
            <a:tailEnd type="none" w="sm" len="sm"/>
          </a:ln>
        </p:spPr>
        <p:txBody>
          <a:bodyPr/>
          <a:lstStyle/>
          <a:p>
            <a:endParaRPr lang="fi-FI"/>
          </a:p>
        </p:txBody>
      </p:sp>
      <p:sp>
        <p:nvSpPr>
          <p:cNvPr id="9" name="AutoShape 9"/>
          <p:cNvSpPr/>
          <p:nvPr/>
        </p:nvSpPr>
        <p:spPr>
          <a:xfrm>
            <a:off x="2185962" y="8139210"/>
            <a:ext cx="14440216" cy="0"/>
          </a:xfrm>
          <a:prstGeom prst="line">
            <a:avLst/>
          </a:prstGeom>
          <a:ln w="19050" cap="flat">
            <a:solidFill>
              <a:srgbClr val="000000"/>
            </a:solidFill>
            <a:prstDash val="solid"/>
            <a:headEnd type="none" w="sm" len="sm"/>
            <a:tailEnd type="none" w="sm" len="sm"/>
          </a:ln>
        </p:spPr>
        <p:txBody>
          <a:bodyPr/>
          <a:lstStyle/>
          <a:p>
            <a:endParaRPr lang="fi-FI"/>
          </a:p>
        </p:txBody>
      </p:sp>
      <p:sp>
        <p:nvSpPr>
          <p:cNvPr id="10" name="Freeform 10"/>
          <p:cNvSpPr/>
          <p:nvPr/>
        </p:nvSpPr>
        <p:spPr>
          <a:xfrm>
            <a:off x="2185974" y="1017875"/>
            <a:ext cx="769031" cy="864963"/>
          </a:xfrm>
          <a:custGeom>
            <a:avLst/>
            <a:gdLst/>
            <a:ahLst/>
            <a:cxnLst/>
            <a:rect l="l" t="t" r="r" b="b"/>
            <a:pathLst>
              <a:path w="769031" h="864963">
                <a:moveTo>
                  <a:pt x="0" y="0"/>
                </a:moveTo>
                <a:lnTo>
                  <a:pt x="769031" y="0"/>
                </a:lnTo>
                <a:lnTo>
                  <a:pt x="769031" y="864963"/>
                </a:lnTo>
                <a:lnTo>
                  <a:pt x="0" y="864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1" name="Freeform 11"/>
          <p:cNvSpPr/>
          <p:nvPr/>
        </p:nvSpPr>
        <p:spPr>
          <a:xfrm>
            <a:off x="2185974" y="6987979"/>
            <a:ext cx="1008415" cy="1036931"/>
          </a:xfrm>
          <a:custGeom>
            <a:avLst/>
            <a:gdLst/>
            <a:ahLst/>
            <a:cxnLst/>
            <a:rect l="l" t="t" r="r" b="b"/>
            <a:pathLst>
              <a:path w="1008415" h="1036931">
                <a:moveTo>
                  <a:pt x="0" y="0"/>
                </a:moveTo>
                <a:lnTo>
                  <a:pt x="1008416" y="0"/>
                </a:lnTo>
                <a:lnTo>
                  <a:pt x="1008416" y="1036931"/>
                </a:lnTo>
                <a:lnTo>
                  <a:pt x="0" y="1036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2" name="TextBox 12"/>
          <p:cNvSpPr txBox="1"/>
          <p:nvPr/>
        </p:nvSpPr>
        <p:spPr>
          <a:xfrm>
            <a:off x="2185974" y="5981359"/>
            <a:ext cx="7412000" cy="537845"/>
          </a:xfrm>
          <a:prstGeom prst="rect">
            <a:avLst/>
          </a:prstGeom>
        </p:spPr>
        <p:txBody>
          <a:bodyPr lIns="0" tIns="0" rIns="0" bIns="0" rtlCol="0" anchor="t">
            <a:spAutoFit/>
          </a:bodyPr>
          <a:lstStyle/>
          <a:p>
            <a:pPr algn="l">
              <a:lnSpc>
                <a:spcPts val="4480"/>
              </a:lnSpc>
            </a:pPr>
            <a:r>
              <a:rPr lang="en-US" sz="3200">
                <a:solidFill>
                  <a:srgbClr val="000000"/>
                </a:solidFill>
                <a:latin typeface="Aileron"/>
                <a:ea typeface="Aileron"/>
                <a:cs typeface="Aileron"/>
                <a:sym typeface="Aileron"/>
              </a:rPr>
              <a:t>because (or “...but” or “...surprisingly)</a:t>
            </a:r>
          </a:p>
        </p:txBody>
      </p:sp>
      <p:sp>
        <p:nvSpPr>
          <p:cNvPr id="13" name="TextBox 13"/>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WORKSHEET:  POINT OF VIEW  STATEMENT</a:t>
            </a:r>
          </a:p>
        </p:txBody>
      </p:sp>
      <p:sp>
        <p:nvSpPr>
          <p:cNvPr id="14" name="TextBox 14"/>
          <p:cNvSpPr txBox="1"/>
          <p:nvPr/>
        </p:nvSpPr>
        <p:spPr>
          <a:xfrm>
            <a:off x="6805307" y="3533555"/>
            <a:ext cx="11482693" cy="481330"/>
          </a:xfrm>
          <a:prstGeom prst="rect">
            <a:avLst/>
          </a:prstGeom>
        </p:spPr>
        <p:txBody>
          <a:bodyPr lIns="0" tIns="0" rIns="0" bIns="0" rtlCol="0" anchor="t">
            <a:spAutoFit/>
          </a:bodyPr>
          <a:lstStyle/>
          <a:p>
            <a:pPr algn="l">
              <a:lnSpc>
                <a:spcPts val="3919"/>
              </a:lnSpc>
            </a:pPr>
            <a:r>
              <a:rPr lang="en-US" sz="2799" i="1">
                <a:solidFill>
                  <a:srgbClr val="000000"/>
                </a:solidFill>
                <a:latin typeface="Aileron Italics"/>
                <a:ea typeface="Aileron Italics"/>
                <a:cs typeface="Aileron Italics"/>
                <a:sym typeface="Aileron Italics"/>
              </a:rPr>
              <a:t>(what: problem or opportunity that you have identified</a:t>
            </a:r>
          </a:p>
        </p:txBody>
      </p:sp>
      <p:sp>
        <p:nvSpPr>
          <p:cNvPr id="15" name="TextBox 15"/>
          <p:cNvSpPr txBox="1"/>
          <p:nvPr/>
        </p:nvSpPr>
        <p:spPr>
          <a:xfrm>
            <a:off x="6063418" y="1939988"/>
            <a:ext cx="7069113" cy="481330"/>
          </a:xfrm>
          <a:prstGeom prst="rect">
            <a:avLst/>
          </a:prstGeom>
        </p:spPr>
        <p:txBody>
          <a:bodyPr lIns="0" tIns="0" rIns="0" bIns="0" rtlCol="0" anchor="t">
            <a:spAutoFit/>
          </a:bodyPr>
          <a:lstStyle/>
          <a:p>
            <a:pPr algn="l">
              <a:lnSpc>
                <a:spcPts val="3920"/>
              </a:lnSpc>
            </a:pPr>
            <a:r>
              <a:rPr lang="en-US" sz="2800" i="1">
                <a:solidFill>
                  <a:srgbClr val="000000"/>
                </a:solidFill>
                <a:latin typeface="Aileron Italics"/>
                <a:ea typeface="Aileron Italics"/>
                <a:cs typeface="Aileron Italics"/>
                <a:sym typeface="Aileron Italics"/>
              </a:rPr>
              <a:t>(who: description of your customer)</a:t>
            </a:r>
          </a:p>
        </p:txBody>
      </p:sp>
      <p:sp>
        <p:nvSpPr>
          <p:cNvPr id="16" name="TextBox 16"/>
          <p:cNvSpPr txBox="1"/>
          <p:nvPr/>
        </p:nvSpPr>
        <p:spPr>
          <a:xfrm>
            <a:off x="2519811" y="8196360"/>
            <a:ext cx="14440216" cy="481330"/>
          </a:xfrm>
          <a:prstGeom prst="rect">
            <a:avLst/>
          </a:prstGeom>
        </p:spPr>
        <p:txBody>
          <a:bodyPr lIns="0" tIns="0" rIns="0" bIns="0" rtlCol="0" anchor="t">
            <a:spAutoFit/>
          </a:bodyPr>
          <a:lstStyle/>
          <a:p>
            <a:pPr algn="l">
              <a:lnSpc>
                <a:spcPts val="3920"/>
              </a:lnSpc>
            </a:pPr>
            <a:r>
              <a:rPr lang="en-US" sz="2800" i="1">
                <a:solidFill>
                  <a:srgbClr val="000000"/>
                </a:solidFill>
                <a:latin typeface="Aileron Italics"/>
                <a:ea typeface="Aileron Italics"/>
                <a:cs typeface="Aileron Italics"/>
                <a:sym typeface="Aileron Italics"/>
              </a:rPr>
              <a:t>(insight: the interesting or surprising thing that you have learned about the customer)</a:t>
            </a:r>
          </a:p>
        </p:txBody>
      </p:sp>
      <p:sp>
        <p:nvSpPr>
          <p:cNvPr id="17" name="TextBox 17"/>
          <p:cNvSpPr txBox="1"/>
          <p:nvPr/>
        </p:nvSpPr>
        <p:spPr>
          <a:xfrm>
            <a:off x="2185974" y="3015395"/>
            <a:ext cx="6273959" cy="537845"/>
          </a:xfrm>
          <a:prstGeom prst="rect">
            <a:avLst/>
          </a:prstGeom>
        </p:spPr>
        <p:txBody>
          <a:bodyPr lIns="0" tIns="0" rIns="0" bIns="0" rtlCol="0" anchor="t">
            <a:spAutoFit/>
          </a:bodyPr>
          <a:lstStyle/>
          <a:p>
            <a:pPr algn="l">
              <a:lnSpc>
                <a:spcPts val="4480"/>
              </a:lnSpc>
            </a:pPr>
            <a:r>
              <a:rPr lang="en-US" sz="3200">
                <a:solidFill>
                  <a:srgbClr val="000000"/>
                </a:solidFill>
                <a:latin typeface="Aileron"/>
                <a:ea typeface="Aileron"/>
                <a:cs typeface="Aileron"/>
                <a:sym typeface="Aileron"/>
              </a:rPr>
              <a:t>needs a way to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7085019" y="3122406"/>
            <a:ext cx="5465342" cy="2813647"/>
          </a:xfrm>
          <a:custGeom>
            <a:avLst/>
            <a:gdLst/>
            <a:ahLst/>
            <a:cxnLst/>
            <a:rect l="l" t="t" r="r" b="b"/>
            <a:pathLst>
              <a:path w="5465342" h="2813647">
                <a:moveTo>
                  <a:pt x="0" y="0"/>
                </a:moveTo>
                <a:lnTo>
                  <a:pt x="5465341" y="0"/>
                </a:lnTo>
                <a:lnTo>
                  <a:pt x="5465341" y="2813647"/>
                </a:lnTo>
                <a:lnTo>
                  <a:pt x="0" y="2813647"/>
                </a:lnTo>
                <a:lnTo>
                  <a:pt x="0" y="0"/>
                </a:lnTo>
                <a:close/>
              </a:path>
            </a:pathLst>
          </a:custGeom>
          <a:blipFill>
            <a:blip r:embed="rId6"/>
            <a:stretch>
              <a:fillRect l="-26127" r="-9624" b="-9760"/>
            </a:stretch>
          </a:blipFill>
        </p:spPr>
        <p:txBody>
          <a:bodyPr/>
          <a:lstStyle/>
          <a:p>
            <a:endParaRPr lang="fi-FI"/>
          </a:p>
        </p:txBody>
      </p:sp>
      <p:sp>
        <p:nvSpPr>
          <p:cNvPr id="17" name="TextBox 17"/>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8" name="TextBox 18"/>
          <p:cNvSpPr txBox="1"/>
          <p:nvPr/>
        </p:nvSpPr>
        <p:spPr>
          <a:xfrm>
            <a:off x="1804222" y="727713"/>
            <a:ext cx="16716856" cy="513080"/>
          </a:xfrm>
          <a:prstGeom prst="rect">
            <a:avLst/>
          </a:prstGeom>
        </p:spPr>
        <p:txBody>
          <a:bodyPr lIns="0" tIns="0" rIns="0" bIns="0" rtlCol="0" anchor="t">
            <a:spAutoFit/>
          </a:bodyPr>
          <a:lstStyle/>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generate many ideas that we can choose the best ones from  (we need to ideate)</a:t>
            </a:r>
          </a:p>
          <a:p>
            <a:pPr marL="345441" lvl="1" indent="-172721" algn="l">
              <a:lnSpc>
                <a:spcPts val="2080"/>
              </a:lnSpc>
              <a:buFont typeface="Arial"/>
              <a:buChar char="•"/>
            </a:pPr>
            <a:r>
              <a:rPr lang="en-US" sz="1600">
                <a:solidFill>
                  <a:srgbClr val="000000"/>
                </a:solidFill>
                <a:latin typeface="Aileron"/>
                <a:ea typeface="Aileron"/>
                <a:cs typeface="Aileron"/>
                <a:sym typeface="Aileron"/>
              </a:rPr>
              <a:t>We need to strengthen our common understanding in our team about possibilities and move on to the solution stage (we need to ideate)</a:t>
            </a:r>
          </a:p>
        </p:txBody>
      </p:sp>
      <p:sp>
        <p:nvSpPr>
          <p:cNvPr id="19" name="TextBox 19"/>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20" name="TextBox 20"/>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1" name="TextBox 21"/>
          <p:cNvSpPr txBox="1"/>
          <p:nvPr/>
        </p:nvSpPr>
        <p:spPr>
          <a:xfrm>
            <a:off x="13135150" y="2570255"/>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results in relation to the project challenge. </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What surprised us? What kind of ideas were born? What could be further developed as a solution?  What do we now know that can help us to go forward with the project? How should we modify or reframe our challenge because of what we found out?  What should we do next? </a:t>
            </a:r>
          </a:p>
        </p:txBody>
      </p:sp>
      <p:sp>
        <p:nvSpPr>
          <p:cNvPr id="22" name="TextBox 22"/>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3" name="TextBox 23"/>
          <p:cNvSpPr txBox="1"/>
          <p:nvPr/>
        </p:nvSpPr>
        <p:spPr>
          <a:xfrm>
            <a:off x="1861372" y="2516963"/>
            <a:ext cx="4991177" cy="4426585"/>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Get together as a team (online or offline). Write the problem you are working on somewhere where everyone can see it.</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Set the ground rules for the excercise. In Round Robin </a:t>
            </a:r>
            <a:r>
              <a:rPr lang="en-US" sz="1700">
                <a:solidFill>
                  <a:srgbClr val="000000"/>
                </a:solidFill>
                <a:latin typeface="Aileron Light"/>
                <a:ea typeface="Aileron Light"/>
                <a:cs typeface="Aileron Light"/>
                <a:sym typeface="Aileron Light"/>
              </a:rPr>
              <a:t>all ideas are welcome and there should be no talking while the clock is running. Set the alarm at 5 minutes.</a:t>
            </a:r>
          </a:p>
          <a:p>
            <a:pPr algn="l">
              <a:lnSpc>
                <a:spcPts val="2210"/>
              </a:lnSpc>
            </a:pPr>
            <a:endParaRPr lang="en-US" sz="1700">
              <a:solidFill>
                <a:srgbClr val="000000"/>
              </a:solidFill>
              <a:latin typeface="Aileron Light"/>
              <a:ea typeface="Aileron Light"/>
              <a:cs typeface="Aileron Light"/>
              <a:sym typeface="Aileron Light"/>
            </a:endParaRPr>
          </a:p>
          <a:p>
            <a:pPr algn="l">
              <a:lnSpc>
                <a:spcPts val="2210"/>
              </a:lnSpc>
            </a:pPr>
            <a:r>
              <a:rPr lang="en-US" sz="1700">
                <a:solidFill>
                  <a:srgbClr val="000000"/>
                </a:solidFill>
                <a:latin typeface="Aileron Light"/>
                <a:ea typeface="Aileron Light"/>
                <a:cs typeface="Aileron Light"/>
                <a:sym typeface="Aileron Light"/>
              </a:rPr>
              <a:t>Everyone takes an empty A4 paper and writes the problem you are working on on it. Everyone writes 1-3 possible solutions to the problem and passes the paper to the person on their left. The next person writes why the might fail. Everyone passes the paper to the person on their left. Everyone writes a solution to the problem identified by the previous person.</a:t>
            </a:r>
          </a:p>
        </p:txBody>
      </p:sp>
      <p:sp>
        <p:nvSpPr>
          <p:cNvPr id="24" name="TextBox 24"/>
          <p:cNvSpPr txBox="1"/>
          <p:nvPr/>
        </p:nvSpPr>
        <p:spPr>
          <a:xfrm rot="-5400000">
            <a:off x="-1515010" y="2086201"/>
            <a:ext cx="4348527"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ROUND ROBIN</a:t>
            </a:r>
          </a:p>
        </p:txBody>
      </p:sp>
      <p:sp>
        <p:nvSpPr>
          <p:cNvPr id="25" name="TextBox 25"/>
          <p:cNvSpPr txBox="1"/>
          <p:nvPr/>
        </p:nvSpPr>
        <p:spPr>
          <a:xfrm>
            <a:off x="7513414"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6" name="TextBox 2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7" name="TextBox 27"/>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Start with going through the problems you have discovered.</a:t>
            </a:r>
          </a:p>
          <a:p>
            <a:pPr marL="388620" lvl="1" indent="-194310" algn="l">
              <a:lnSpc>
                <a:spcPts val="2340"/>
              </a:lnSpc>
              <a:buFont typeface="Arial"/>
              <a:buChar char="•"/>
            </a:pPr>
            <a:r>
              <a:rPr lang="en-US" sz="1800">
                <a:solidFill>
                  <a:srgbClr val="000000"/>
                </a:solidFill>
                <a:latin typeface="Aileron"/>
                <a:ea typeface="Aileron"/>
                <a:cs typeface="Aileron"/>
                <a:sym typeface="Aileron"/>
              </a:rPr>
              <a:t>Stick to the times because they  help you to write things down.</a:t>
            </a:r>
          </a:p>
          <a:p>
            <a:pPr marL="388620" lvl="1" indent="-194310" algn="l">
              <a:lnSpc>
                <a:spcPts val="2340"/>
              </a:lnSpc>
              <a:buFont typeface="Arial"/>
              <a:buChar char="•"/>
            </a:pPr>
            <a:r>
              <a:rPr lang="en-US" sz="1800">
                <a:solidFill>
                  <a:srgbClr val="000000"/>
                </a:solidFill>
                <a:latin typeface="Aileron"/>
                <a:ea typeface="Aileron"/>
                <a:cs typeface="Aileron"/>
                <a:sym typeface="Aileron"/>
              </a:rPr>
              <a:t>Remember to be respectful and work based on dialogue, even if we  are looking for things to be improved.</a:t>
            </a:r>
          </a:p>
        </p:txBody>
      </p:sp>
      <p:sp>
        <p:nvSpPr>
          <p:cNvPr id="28" name="TextBox 28"/>
          <p:cNvSpPr txBox="1"/>
          <p:nvPr/>
        </p:nvSpPr>
        <p:spPr>
          <a:xfrm>
            <a:off x="5373522" y="8969474"/>
            <a:ext cx="12914478" cy="835660"/>
          </a:xfrm>
          <a:prstGeom prst="rect">
            <a:avLst/>
          </a:prstGeom>
        </p:spPr>
        <p:txBody>
          <a:bodyPr lIns="0" tIns="0" rIns="0" bIns="0" rtlCol="0" anchor="t">
            <a:spAutoFit/>
          </a:bodyPr>
          <a:lstStyle/>
          <a:p>
            <a:pPr marL="367031" lvl="1" indent="-183515" algn="l">
              <a:lnSpc>
                <a:spcPts val="2210"/>
              </a:lnSpc>
              <a:buFont typeface="Arial"/>
              <a:buChar char="•"/>
            </a:pPr>
            <a:r>
              <a:rPr lang="en-US" sz="1700">
                <a:solidFill>
                  <a:srgbClr val="000000"/>
                </a:solidFill>
                <a:latin typeface="Aileron"/>
                <a:ea typeface="Aileron"/>
                <a:cs typeface="Aileron"/>
                <a:sym typeface="Aileron"/>
              </a:rPr>
              <a:t>If not enough information about the problems has been collected, it can be difficult to switch to the solution mode.</a:t>
            </a:r>
          </a:p>
          <a:p>
            <a:pPr marL="367031" lvl="1" indent="-183515" algn="l">
              <a:lnSpc>
                <a:spcPts val="2210"/>
              </a:lnSpc>
              <a:buFont typeface="Arial"/>
              <a:buChar char="•"/>
            </a:pPr>
            <a:r>
              <a:rPr lang="en-US" sz="1700">
                <a:solidFill>
                  <a:srgbClr val="000000"/>
                </a:solidFill>
                <a:latin typeface="Aileron"/>
                <a:ea typeface="Aileron"/>
                <a:cs typeface="Aileron"/>
                <a:sym typeface="Aileron"/>
              </a:rPr>
              <a:t>If you get too worried about your ideas, the start will be difficult. Write down whatever comes to your mind!</a:t>
            </a:r>
          </a:p>
          <a:p>
            <a:pPr marL="367031" lvl="1" indent="-183515" algn="l">
              <a:lnSpc>
                <a:spcPts val="2210"/>
              </a:lnSpc>
              <a:buFont typeface="Arial"/>
              <a:buChar char="•"/>
            </a:pPr>
            <a:r>
              <a:rPr lang="en-US" sz="1700">
                <a:solidFill>
                  <a:srgbClr val="000000"/>
                </a:solidFill>
                <a:latin typeface="Aileron"/>
                <a:ea typeface="Aileron"/>
                <a:cs typeface="Aileron"/>
                <a:sym typeface="Aileron"/>
              </a:rPr>
              <a:t>If you fail to identify useful details from each other’s ideas, you might forget to include them in your final solution-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287392" y="4992832"/>
            <a:ext cx="9782463" cy="596901"/>
          </a:xfrm>
          <a:prstGeom prst="rect">
            <a:avLst/>
          </a:prstGeom>
        </p:spPr>
        <p:txBody>
          <a:bodyPr lIns="0" tIns="0" rIns="0" bIns="0" rtlCol="0" anchor="t">
            <a:spAutoFit/>
          </a:bodyPr>
          <a:lstStyle/>
          <a:p>
            <a:pPr algn="r">
              <a:lnSpc>
                <a:spcPts val="4899"/>
              </a:lnSpc>
            </a:pPr>
            <a:r>
              <a:rPr lang="en-US" sz="3499" b="1">
                <a:solidFill>
                  <a:srgbClr val="000000"/>
                </a:solidFill>
                <a:latin typeface="Aileron Bold"/>
                <a:ea typeface="Aileron Bold"/>
                <a:cs typeface="Aileron Bold"/>
                <a:sym typeface="Aileron Bold"/>
              </a:rPr>
              <a:t>REFLECTION:  ROUND ROBIN</a:t>
            </a:r>
          </a:p>
        </p:txBody>
      </p:sp>
      <p:sp>
        <p:nvSpPr>
          <p:cNvPr id="9" name="TextBox 9"/>
          <p:cNvSpPr txBox="1"/>
          <p:nvPr/>
        </p:nvSpPr>
        <p:spPr>
          <a:xfrm>
            <a:off x="1497013" y="1876810"/>
            <a:ext cx="16521597" cy="15379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are potential solutions to the problem, from different stakeholder perspectives?  </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What are ways to improve a service, from the perspective of the users, patients, citizens, or customers, service workers, and management? What are potential design improvements that can make a product more efficient, considering input from design engineers, technicians, and product managers?</a:t>
            </a:r>
          </a:p>
          <a:p>
            <a:pPr algn="l">
              <a:lnSpc>
                <a:spcPts val="2279"/>
              </a:lnSpc>
            </a:pPr>
            <a:endParaRPr lang="en-US" sz="1899">
              <a:solidFill>
                <a:srgbClr val="000000"/>
              </a:solidFill>
              <a:latin typeface="Aileron"/>
              <a:ea typeface="Aileron"/>
              <a:cs typeface="Aileron"/>
              <a:sym typeface="Aileron"/>
            </a:endParaRPr>
          </a:p>
        </p:txBody>
      </p:sp>
      <p:sp>
        <p:nvSpPr>
          <p:cNvPr id="10" name="TextBox 10"/>
          <p:cNvSpPr txBox="1"/>
          <p:nvPr/>
        </p:nvSpPr>
        <p:spPr>
          <a:xfrm>
            <a:off x="1497013" y="3414780"/>
            <a:ext cx="16521597" cy="857250"/>
          </a:xfrm>
          <a:prstGeom prst="rect">
            <a:avLst/>
          </a:prstGeom>
        </p:spPr>
        <p:txBody>
          <a:bodyPr lIns="0" tIns="0" rIns="0" bIns="0" rtlCol="0" anchor="t">
            <a:spAutoFit/>
          </a:bodyPr>
          <a:lstStyle/>
          <a:p>
            <a:pPr algn="l">
              <a:lnSpc>
                <a:spcPts val="2279"/>
              </a:lnSpc>
            </a:pPr>
            <a:r>
              <a:rPr lang="en-US" sz="1899" b="1">
                <a:solidFill>
                  <a:srgbClr val="000000"/>
                </a:solidFill>
                <a:latin typeface="Aileron Bold"/>
                <a:ea typeface="Aileron Bold"/>
                <a:cs typeface="Aileron Bold"/>
                <a:sym typeface="Aileron Bold"/>
              </a:rPr>
              <a:t>What new ideas can we generate by building on someone else’s idea?</a:t>
            </a:r>
          </a:p>
          <a:p>
            <a:pPr marL="0" lvl="0" indent="0" algn="l">
              <a:lnSpc>
                <a:spcPts val="2279"/>
              </a:lnSpc>
              <a:spcBef>
                <a:spcPct val="0"/>
              </a:spcBef>
            </a:pPr>
            <a:endParaRPr lang="en-US" sz="1899" b="1">
              <a:solidFill>
                <a:srgbClr val="000000"/>
              </a:solidFill>
              <a:latin typeface="Aileron Bold"/>
              <a:ea typeface="Aileron Bold"/>
              <a:cs typeface="Aileron Bold"/>
              <a:sym typeface="Aileron Bold"/>
            </a:endParaRPr>
          </a:p>
          <a:p>
            <a:pPr marL="0" lvl="0" indent="0" algn="l">
              <a:lnSpc>
                <a:spcPts val="2279"/>
              </a:lnSpc>
              <a:spcBef>
                <a:spcPct val="0"/>
              </a:spcBef>
            </a:pPr>
            <a:r>
              <a:rPr lang="en-US" sz="1899" u="none" strike="noStrike">
                <a:solidFill>
                  <a:srgbClr val="000000"/>
                </a:solidFill>
                <a:latin typeface="Aileron"/>
                <a:ea typeface="Aileron"/>
                <a:cs typeface="Aileron"/>
                <a:sym typeface="Aileron"/>
              </a:rPr>
              <a:t>How can we build on the ideas that we have collected from different stakeholders?</a:t>
            </a:r>
          </a:p>
        </p:txBody>
      </p:sp>
      <p:sp>
        <p:nvSpPr>
          <p:cNvPr id="11" name="TextBox 11"/>
          <p:cNvSpPr txBox="1"/>
          <p:nvPr/>
        </p:nvSpPr>
        <p:spPr>
          <a:xfrm>
            <a:off x="1434293" y="4714070"/>
            <a:ext cx="16521597" cy="165671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are the possible challenges or barriers to each proposed solution?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What challenges might arise when implementing a new system related to services based on the insights we have gathered from the stakeholders?  What technical or logistical barriers might we face when introducing a new product feature, and how can each team member’s insight help overcome these challenges?</a:t>
            </a:r>
          </a:p>
        </p:txBody>
      </p:sp>
      <p:sp>
        <p:nvSpPr>
          <p:cNvPr id="12" name="TextBox 12"/>
          <p:cNvSpPr txBox="1"/>
          <p:nvPr/>
        </p:nvSpPr>
        <p:spPr>
          <a:xfrm>
            <a:off x="1497013" y="6781630"/>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How can we modify existing ideas to better fit the needs of the stakeholders and to meet real-world constraints?</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How can we modify a proposed design solution to meet specific customer requirements or to work better in a particular environment?</a:t>
            </a:r>
          </a:p>
        </p:txBody>
      </p:sp>
      <p:sp>
        <p:nvSpPr>
          <p:cNvPr id="13" name="TextBox 13"/>
          <p:cNvSpPr txBox="1"/>
          <p:nvPr/>
        </p:nvSpPr>
        <p:spPr>
          <a:xfrm>
            <a:off x="1497013" y="8200220"/>
            <a:ext cx="16637905"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Round Robin exercise,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group in order to continue our project in such a way that we include our learnings from the Round Robin exercise? What do we now know that we didn’t know before? What do we still not know and how could we fill that knowledge gap? What should we do next?</a:t>
            </a:r>
          </a:p>
        </p:txBody>
      </p:sp>
      <p:sp>
        <p:nvSpPr>
          <p:cNvPr id="14" name="TextBox 14"/>
          <p:cNvSpPr txBox="1"/>
          <p:nvPr/>
        </p:nvSpPr>
        <p:spPr>
          <a:xfrm>
            <a:off x="1497013" y="53340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Round Robin is a brainstorming technique where participants take turns contributing ideas, either in writing or aloud, building on each other's suggestions. It promotes creativity and collaboration, ensuring that everyone’s perspective is heard. </a:t>
            </a:r>
          </a:p>
          <a:p>
            <a:pPr algn="l">
              <a:lnSpc>
                <a:spcPts val="2160"/>
              </a:lnSpc>
            </a:pPr>
            <a:endParaRPr lang="en-US" sz="1800" i="1">
              <a:solidFill>
                <a:srgbClr val="000000"/>
              </a:solidFill>
              <a:latin typeface="Aileron Italics"/>
              <a:ea typeface="Aileron Italics"/>
              <a:cs typeface="Aileron Italics"/>
              <a:sym typeface="Aileron Itali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35137" y="3182879"/>
            <a:ext cx="5056344" cy="6410325"/>
          </a:xfrm>
          <a:prstGeom prst="rect">
            <a:avLst/>
          </a:prstGeom>
        </p:spPr>
        <p:txBody>
          <a:bodyPr lIns="0" tIns="0" rIns="0" bIns="0" rtlCol="0" anchor="t">
            <a:spAutoFit/>
          </a:bodyPr>
          <a:lstStyle/>
          <a:p>
            <a:pPr algn="l">
              <a:lnSpc>
                <a:spcPts val="1804"/>
              </a:lnSpc>
            </a:pPr>
            <a:r>
              <a:rPr lang="en-US" sz="1503">
                <a:solidFill>
                  <a:srgbClr val="000000"/>
                </a:solidFill>
                <a:latin typeface="Aileron"/>
                <a:ea typeface="Aileron"/>
                <a:cs typeface="Aileron"/>
                <a:sym typeface="Aileron"/>
              </a:rPr>
              <a:t>Dialogue principles</a:t>
            </a:r>
          </a:p>
          <a:p>
            <a:pPr algn="l">
              <a:lnSpc>
                <a:spcPts val="1804"/>
              </a:lnSpc>
            </a:pPr>
            <a:r>
              <a:rPr lang="en-US" sz="1503">
                <a:solidFill>
                  <a:srgbClr val="000000"/>
                </a:solidFill>
                <a:latin typeface="Aileron"/>
                <a:ea typeface="Aileron"/>
                <a:cs typeface="Aileron"/>
                <a:sym typeface="Aileron"/>
              </a:rPr>
              <a:t>InnoCards &amp; innovation flower</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Stakeholder map</a:t>
            </a:r>
          </a:p>
          <a:p>
            <a:pPr algn="l">
              <a:lnSpc>
                <a:spcPts val="1804"/>
              </a:lnSpc>
            </a:pPr>
            <a:r>
              <a:rPr lang="en-US" sz="1503">
                <a:solidFill>
                  <a:srgbClr val="000000"/>
                </a:solidFill>
                <a:latin typeface="Aileron"/>
                <a:ea typeface="Aileron"/>
                <a:cs typeface="Aileron"/>
                <a:sym typeface="Aileron"/>
              </a:rPr>
              <a:t>Benchmarking</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Empathy map</a:t>
            </a:r>
          </a:p>
          <a:p>
            <a:pPr algn="l">
              <a:lnSpc>
                <a:spcPts val="1804"/>
              </a:lnSpc>
            </a:pPr>
            <a:r>
              <a:rPr lang="en-US" sz="1503">
                <a:solidFill>
                  <a:srgbClr val="000000"/>
                </a:solidFill>
                <a:latin typeface="Aileron"/>
                <a:ea typeface="Aileron"/>
                <a:cs typeface="Aileron"/>
                <a:sym typeface="Aileron"/>
              </a:rPr>
              <a:t>Mystery shopping</a:t>
            </a:r>
          </a:p>
          <a:p>
            <a:pPr algn="l">
              <a:lnSpc>
                <a:spcPts val="1804"/>
              </a:lnSpc>
            </a:pPr>
            <a:r>
              <a:rPr lang="en-US" sz="1503">
                <a:solidFill>
                  <a:srgbClr val="000000"/>
                </a:solidFill>
                <a:latin typeface="Aileron"/>
                <a:ea typeface="Aileron"/>
                <a:cs typeface="Aileron"/>
                <a:sym typeface="Aileron"/>
              </a:rPr>
              <a:t>Observation</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Brainstorming</a:t>
            </a:r>
          </a:p>
          <a:p>
            <a:pPr algn="l">
              <a:lnSpc>
                <a:spcPts val="1804"/>
              </a:lnSpc>
            </a:pPr>
            <a:r>
              <a:rPr lang="en-US" sz="1503">
                <a:solidFill>
                  <a:srgbClr val="000000"/>
                </a:solidFill>
                <a:latin typeface="Aileron"/>
                <a:ea typeface="Aileron"/>
                <a:cs typeface="Aileron"/>
                <a:sym typeface="Aileron"/>
              </a:rPr>
              <a:t>Value proposition canvas</a:t>
            </a:r>
          </a:p>
          <a:p>
            <a:pPr algn="l">
              <a:lnSpc>
                <a:spcPts val="1804"/>
              </a:lnSpc>
            </a:pPr>
            <a:r>
              <a:rPr lang="en-US" sz="1503">
                <a:solidFill>
                  <a:srgbClr val="000000"/>
                </a:solidFill>
                <a:latin typeface="Aileron"/>
                <a:ea typeface="Aileron"/>
                <a:cs typeface="Aileron"/>
                <a:sym typeface="Aileron"/>
              </a:rPr>
              <a:t>Service Blueprint</a:t>
            </a:r>
          </a:p>
          <a:p>
            <a:pPr algn="l">
              <a:lnSpc>
                <a:spcPts val="1804"/>
              </a:lnSpc>
            </a:pPr>
            <a:r>
              <a:rPr lang="en-US" sz="1503">
                <a:solidFill>
                  <a:srgbClr val="000000"/>
                </a:solidFill>
                <a:latin typeface="Aileron"/>
                <a:ea typeface="Aileron"/>
                <a:cs typeface="Aileron"/>
                <a:sym typeface="Aileron"/>
              </a:rPr>
              <a:t>Regional innovation impact assessment </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How Might We</a:t>
            </a:r>
          </a:p>
          <a:p>
            <a:pPr algn="l">
              <a:lnSpc>
                <a:spcPts val="1804"/>
              </a:lnSpc>
            </a:pPr>
            <a:r>
              <a:rPr lang="en-US" sz="1503">
                <a:solidFill>
                  <a:srgbClr val="000000"/>
                </a:solidFill>
                <a:latin typeface="Aileron"/>
                <a:ea typeface="Aileron"/>
                <a:cs typeface="Aileron"/>
                <a:sym typeface="Aileron"/>
              </a:rPr>
              <a:t>Point of View Statement</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Future Visioning</a:t>
            </a:r>
          </a:p>
          <a:p>
            <a:pPr algn="l">
              <a:lnSpc>
                <a:spcPts val="1804"/>
              </a:lnSpc>
            </a:pPr>
            <a:r>
              <a:rPr lang="en-US" sz="1503">
                <a:solidFill>
                  <a:srgbClr val="000000"/>
                </a:solidFill>
                <a:latin typeface="Aileron"/>
                <a:ea typeface="Aileron"/>
                <a:cs typeface="Aileron"/>
                <a:sym typeface="Aileron"/>
              </a:rPr>
              <a:t>Round Robin</a:t>
            </a:r>
          </a:p>
          <a:p>
            <a:pPr algn="l">
              <a:lnSpc>
                <a:spcPts val="1804"/>
              </a:lnSpc>
            </a:pPr>
            <a:r>
              <a:rPr lang="en-US" sz="1503">
                <a:solidFill>
                  <a:srgbClr val="000000"/>
                </a:solidFill>
                <a:latin typeface="Aileron"/>
                <a:ea typeface="Aileron"/>
                <a:cs typeface="Aileron"/>
                <a:sym typeface="Aileron"/>
              </a:rPr>
              <a:t>Crazy 8</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Prototyping &amp; experimenting</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Testing the prototype</a:t>
            </a:r>
          </a:p>
          <a:p>
            <a:pPr algn="l">
              <a:lnSpc>
                <a:spcPts val="1804"/>
              </a:lnSpc>
            </a:pPr>
            <a:r>
              <a:rPr lang="en-US" sz="1503">
                <a:solidFill>
                  <a:srgbClr val="000000"/>
                </a:solidFill>
                <a:latin typeface="Aileron"/>
                <a:ea typeface="Aileron"/>
                <a:cs typeface="Aileron"/>
                <a:sym typeface="Aileron"/>
              </a:rPr>
              <a:t>Sustainable Business Model Canvas</a:t>
            </a:r>
          </a:p>
          <a:p>
            <a:pPr algn="l">
              <a:lnSpc>
                <a:spcPts val="1804"/>
              </a:lnSpc>
            </a:pPr>
            <a:endParaRPr lang="en-US" sz="1503">
              <a:solidFill>
                <a:srgbClr val="000000"/>
              </a:solidFill>
              <a:latin typeface="Aileron"/>
              <a:ea typeface="Aileron"/>
              <a:cs typeface="Aileron"/>
              <a:sym typeface="Aileron"/>
            </a:endParaRPr>
          </a:p>
          <a:p>
            <a:pPr algn="l">
              <a:lnSpc>
                <a:spcPts val="1804"/>
              </a:lnSpc>
            </a:pPr>
            <a:r>
              <a:rPr lang="en-US" sz="1503">
                <a:solidFill>
                  <a:srgbClr val="000000"/>
                </a:solidFill>
                <a:latin typeface="Aileron"/>
                <a:ea typeface="Aileron"/>
                <a:cs typeface="Aileron"/>
                <a:sym typeface="Aileron"/>
              </a:rPr>
              <a:t>InnoCards &amp; innovation flower </a:t>
            </a:r>
          </a:p>
        </p:txBody>
      </p:sp>
      <p:grpSp>
        <p:nvGrpSpPr>
          <p:cNvPr id="3" name="Group 3"/>
          <p:cNvGrpSpPr/>
          <p:nvPr/>
        </p:nvGrpSpPr>
        <p:grpSpPr>
          <a:xfrm>
            <a:off x="11664113" y="4193642"/>
            <a:ext cx="5009387" cy="500938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7BE"/>
            </a:solidFill>
          </p:spPr>
          <p:txBody>
            <a:bodyPr/>
            <a:lstStyle/>
            <a:p>
              <a:endParaRPr lang="fi-FI"/>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9389457">
            <a:off x="11389715" y="5553817"/>
            <a:ext cx="336896" cy="420003"/>
          </a:xfrm>
          <a:custGeom>
            <a:avLst/>
            <a:gdLst/>
            <a:ahLst/>
            <a:cxnLst/>
            <a:rect l="l" t="t" r="r" b="b"/>
            <a:pathLst>
              <a:path w="336896" h="420003">
                <a:moveTo>
                  <a:pt x="0" y="0"/>
                </a:moveTo>
                <a:lnTo>
                  <a:pt x="336896" y="0"/>
                </a:lnTo>
                <a:lnTo>
                  <a:pt x="336896" y="420003"/>
                </a:lnTo>
                <a:lnTo>
                  <a:pt x="0" y="420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7" name="TextBox 7"/>
          <p:cNvSpPr txBox="1"/>
          <p:nvPr/>
        </p:nvSpPr>
        <p:spPr>
          <a:xfrm>
            <a:off x="732738" y="2302069"/>
            <a:ext cx="12854215" cy="533400"/>
          </a:xfrm>
          <a:prstGeom prst="rect">
            <a:avLst/>
          </a:prstGeom>
        </p:spPr>
        <p:txBody>
          <a:bodyPr lIns="0" tIns="0" rIns="0" bIns="0" rtlCol="0" anchor="t">
            <a:spAutoFit/>
          </a:bodyPr>
          <a:lstStyle/>
          <a:p>
            <a:pPr algn="l">
              <a:lnSpc>
                <a:spcPts val="2160"/>
              </a:lnSpc>
            </a:pPr>
            <a:r>
              <a:rPr lang="en-US" sz="1800">
                <a:solidFill>
                  <a:srgbClr val="000000"/>
                </a:solidFill>
                <a:latin typeface="Aileron"/>
                <a:ea typeface="Aileron"/>
                <a:cs typeface="Aileron"/>
                <a:sym typeface="Aileron"/>
              </a:rPr>
              <a:t>DBE projects can make use of a number of tools and methods to help them move forward. </a:t>
            </a:r>
          </a:p>
          <a:p>
            <a:pPr algn="l">
              <a:lnSpc>
                <a:spcPts val="2160"/>
              </a:lnSpc>
            </a:pPr>
            <a:endParaRPr lang="en-US" sz="1800">
              <a:solidFill>
                <a:srgbClr val="000000"/>
              </a:solidFill>
              <a:latin typeface="Aileron"/>
              <a:ea typeface="Aileron"/>
              <a:cs typeface="Aileron"/>
              <a:sym typeface="Aileron"/>
            </a:endParaRPr>
          </a:p>
        </p:txBody>
      </p:sp>
      <p:grpSp>
        <p:nvGrpSpPr>
          <p:cNvPr id="8" name="Group 8"/>
          <p:cNvGrpSpPr/>
          <p:nvPr/>
        </p:nvGrpSpPr>
        <p:grpSpPr>
          <a:xfrm>
            <a:off x="7106068" y="2762101"/>
            <a:ext cx="4221829" cy="305821"/>
            <a:chOff x="0" y="0"/>
            <a:chExt cx="812800" cy="58878"/>
          </a:xfrm>
        </p:grpSpPr>
        <p:sp>
          <p:nvSpPr>
            <p:cNvPr id="9" name="Freeform 9"/>
            <p:cNvSpPr/>
            <p:nvPr/>
          </p:nvSpPr>
          <p:spPr>
            <a:xfrm>
              <a:off x="0" y="0"/>
              <a:ext cx="812800" cy="58878"/>
            </a:xfrm>
            <a:custGeom>
              <a:avLst/>
              <a:gdLst/>
              <a:ahLst/>
              <a:cxnLst/>
              <a:rect l="l" t="t" r="r" b="b"/>
              <a:pathLst>
                <a:path w="812800" h="58878">
                  <a:moveTo>
                    <a:pt x="0" y="0"/>
                  </a:moveTo>
                  <a:lnTo>
                    <a:pt x="812800" y="0"/>
                  </a:lnTo>
                  <a:lnTo>
                    <a:pt x="812800" y="58878"/>
                  </a:lnTo>
                  <a:lnTo>
                    <a:pt x="0" y="58878"/>
                  </a:lnTo>
                  <a:close/>
                </a:path>
              </a:pathLst>
            </a:custGeom>
            <a:solidFill>
              <a:srgbClr val="96D7D1"/>
            </a:solidFill>
          </p:spPr>
          <p:txBody>
            <a:bodyPr/>
            <a:lstStyle/>
            <a:p>
              <a:endParaRPr lang="fi-FI"/>
            </a:p>
          </p:txBody>
        </p:sp>
        <p:sp>
          <p:nvSpPr>
            <p:cNvPr id="10" name="TextBox 10"/>
            <p:cNvSpPr txBox="1"/>
            <p:nvPr/>
          </p:nvSpPr>
          <p:spPr>
            <a:xfrm>
              <a:off x="0" y="-76200"/>
              <a:ext cx="812800" cy="13507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56462" y="2762101"/>
            <a:ext cx="5270632" cy="305821"/>
            <a:chOff x="0" y="0"/>
            <a:chExt cx="1014719" cy="58878"/>
          </a:xfrm>
        </p:grpSpPr>
        <p:sp>
          <p:nvSpPr>
            <p:cNvPr id="12" name="Freeform 12"/>
            <p:cNvSpPr/>
            <p:nvPr/>
          </p:nvSpPr>
          <p:spPr>
            <a:xfrm>
              <a:off x="0" y="0"/>
              <a:ext cx="1014719" cy="58878"/>
            </a:xfrm>
            <a:custGeom>
              <a:avLst/>
              <a:gdLst/>
              <a:ahLst/>
              <a:cxnLst/>
              <a:rect l="l" t="t" r="r" b="b"/>
              <a:pathLst>
                <a:path w="1014719" h="58878">
                  <a:moveTo>
                    <a:pt x="0" y="0"/>
                  </a:moveTo>
                  <a:lnTo>
                    <a:pt x="1014719" y="0"/>
                  </a:lnTo>
                  <a:lnTo>
                    <a:pt x="1014719" y="58878"/>
                  </a:lnTo>
                  <a:lnTo>
                    <a:pt x="0" y="58878"/>
                  </a:lnTo>
                  <a:close/>
                </a:path>
              </a:pathLst>
            </a:custGeom>
            <a:solidFill>
              <a:srgbClr val="D7AFFF"/>
            </a:solidFill>
          </p:spPr>
          <p:txBody>
            <a:bodyPr/>
            <a:lstStyle/>
            <a:p>
              <a:endParaRPr lang="fi-FI"/>
            </a:p>
          </p:txBody>
        </p:sp>
        <p:sp>
          <p:nvSpPr>
            <p:cNvPr id="13" name="TextBox 13"/>
            <p:cNvSpPr txBox="1"/>
            <p:nvPr/>
          </p:nvSpPr>
          <p:spPr>
            <a:xfrm>
              <a:off x="0" y="-76200"/>
              <a:ext cx="1014719" cy="135078"/>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6769687" y="3270504"/>
            <a:ext cx="191676" cy="238959"/>
          </a:xfrm>
          <a:custGeom>
            <a:avLst/>
            <a:gdLst/>
            <a:ahLst/>
            <a:cxnLst/>
            <a:rect l="l" t="t" r="r" b="b"/>
            <a:pathLst>
              <a:path w="191676" h="238959">
                <a:moveTo>
                  <a:pt x="0" y="0"/>
                </a:moveTo>
                <a:lnTo>
                  <a:pt x="191676" y="0"/>
                </a:lnTo>
                <a:lnTo>
                  <a:pt x="191676" y="238959"/>
                </a:lnTo>
                <a:lnTo>
                  <a:pt x="0" y="238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5" name="Freeform 15"/>
          <p:cNvSpPr/>
          <p:nvPr/>
        </p:nvSpPr>
        <p:spPr>
          <a:xfrm>
            <a:off x="6719611" y="4025294"/>
            <a:ext cx="191676" cy="238959"/>
          </a:xfrm>
          <a:custGeom>
            <a:avLst/>
            <a:gdLst/>
            <a:ahLst/>
            <a:cxnLst/>
            <a:rect l="l" t="t" r="r" b="b"/>
            <a:pathLst>
              <a:path w="191676" h="238959">
                <a:moveTo>
                  <a:pt x="0" y="0"/>
                </a:moveTo>
                <a:lnTo>
                  <a:pt x="191676" y="0"/>
                </a:lnTo>
                <a:lnTo>
                  <a:pt x="191676" y="238959"/>
                </a:lnTo>
                <a:lnTo>
                  <a:pt x="0" y="238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Freeform 16"/>
          <p:cNvSpPr/>
          <p:nvPr/>
        </p:nvSpPr>
        <p:spPr>
          <a:xfrm>
            <a:off x="6719611" y="4725915"/>
            <a:ext cx="191676" cy="238959"/>
          </a:xfrm>
          <a:custGeom>
            <a:avLst/>
            <a:gdLst/>
            <a:ahLst/>
            <a:cxnLst/>
            <a:rect l="l" t="t" r="r" b="b"/>
            <a:pathLst>
              <a:path w="191676" h="238959">
                <a:moveTo>
                  <a:pt x="0" y="0"/>
                </a:moveTo>
                <a:lnTo>
                  <a:pt x="191676" y="0"/>
                </a:lnTo>
                <a:lnTo>
                  <a:pt x="191676" y="238959"/>
                </a:lnTo>
                <a:lnTo>
                  <a:pt x="0" y="238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7" name="Freeform 17"/>
          <p:cNvSpPr/>
          <p:nvPr/>
        </p:nvSpPr>
        <p:spPr>
          <a:xfrm>
            <a:off x="6719611" y="5763818"/>
            <a:ext cx="191676" cy="238959"/>
          </a:xfrm>
          <a:custGeom>
            <a:avLst/>
            <a:gdLst/>
            <a:ahLst/>
            <a:cxnLst/>
            <a:rect l="l" t="t" r="r" b="b"/>
            <a:pathLst>
              <a:path w="191676" h="238959">
                <a:moveTo>
                  <a:pt x="0" y="0"/>
                </a:moveTo>
                <a:lnTo>
                  <a:pt x="191676" y="0"/>
                </a:lnTo>
                <a:lnTo>
                  <a:pt x="191676" y="238960"/>
                </a:lnTo>
                <a:lnTo>
                  <a:pt x="0" y="238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8" name="Freeform 18"/>
          <p:cNvSpPr/>
          <p:nvPr/>
        </p:nvSpPr>
        <p:spPr>
          <a:xfrm>
            <a:off x="6719611" y="6707495"/>
            <a:ext cx="191676" cy="238959"/>
          </a:xfrm>
          <a:custGeom>
            <a:avLst/>
            <a:gdLst/>
            <a:ahLst/>
            <a:cxnLst/>
            <a:rect l="l" t="t" r="r" b="b"/>
            <a:pathLst>
              <a:path w="191676" h="238959">
                <a:moveTo>
                  <a:pt x="0" y="0"/>
                </a:moveTo>
                <a:lnTo>
                  <a:pt x="191676" y="0"/>
                </a:lnTo>
                <a:lnTo>
                  <a:pt x="191676" y="238959"/>
                </a:lnTo>
                <a:lnTo>
                  <a:pt x="0" y="238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9" name="Freeform 19"/>
          <p:cNvSpPr/>
          <p:nvPr/>
        </p:nvSpPr>
        <p:spPr>
          <a:xfrm>
            <a:off x="6719611" y="7512889"/>
            <a:ext cx="191676" cy="238959"/>
          </a:xfrm>
          <a:custGeom>
            <a:avLst/>
            <a:gdLst/>
            <a:ahLst/>
            <a:cxnLst/>
            <a:rect l="l" t="t" r="r" b="b"/>
            <a:pathLst>
              <a:path w="191676" h="238959">
                <a:moveTo>
                  <a:pt x="0" y="0"/>
                </a:moveTo>
                <a:lnTo>
                  <a:pt x="191676" y="0"/>
                </a:lnTo>
                <a:lnTo>
                  <a:pt x="191676" y="238960"/>
                </a:lnTo>
                <a:lnTo>
                  <a:pt x="0" y="238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0" name="Freeform 20"/>
          <p:cNvSpPr/>
          <p:nvPr/>
        </p:nvSpPr>
        <p:spPr>
          <a:xfrm>
            <a:off x="6719611" y="8213049"/>
            <a:ext cx="191676" cy="238959"/>
          </a:xfrm>
          <a:custGeom>
            <a:avLst/>
            <a:gdLst/>
            <a:ahLst/>
            <a:cxnLst/>
            <a:rect l="l" t="t" r="r" b="b"/>
            <a:pathLst>
              <a:path w="191676" h="238959">
                <a:moveTo>
                  <a:pt x="0" y="0"/>
                </a:moveTo>
                <a:lnTo>
                  <a:pt x="191676" y="0"/>
                </a:lnTo>
                <a:lnTo>
                  <a:pt x="191676" y="238959"/>
                </a:lnTo>
                <a:lnTo>
                  <a:pt x="0" y="238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1" name="Freeform 21"/>
          <p:cNvSpPr/>
          <p:nvPr/>
        </p:nvSpPr>
        <p:spPr>
          <a:xfrm>
            <a:off x="6719611" y="8760795"/>
            <a:ext cx="191676" cy="238959"/>
          </a:xfrm>
          <a:custGeom>
            <a:avLst/>
            <a:gdLst/>
            <a:ahLst/>
            <a:cxnLst/>
            <a:rect l="l" t="t" r="r" b="b"/>
            <a:pathLst>
              <a:path w="191676" h="238959">
                <a:moveTo>
                  <a:pt x="0" y="0"/>
                </a:moveTo>
                <a:lnTo>
                  <a:pt x="191676" y="0"/>
                </a:lnTo>
                <a:lnTo>
                  <a:pt x="191676" y="238960"/>
                </a:lnTo>
                <a:lnTo>
                  <a:pt x="0" y="238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2" name="Freeform 22"/>
          <p:cNvSpPr/>
          <p:nvPr/>
        </p:nvSpPr>
        <p:spPr>
          <a:xfrm>
            <a:off x="6719611" y="9345089"/>
            <a:ext cx="191676" cy="238959"/>
          </a:xfrm>
          <a:custGeom>
            <a:avLst/>
            <a:gdLst/>
            <a:ahLst/>
            <a:cxnLst/>
            <a:rect l="l" t="t" r="r" b="b"/>
            <a:pathLst>
              <a:path w="191676" h="238959">
                <a:moveTo>
                  <a:pt x="0" y="0"/>
                </a:moveTo>
                <a:lnTo>
                  <a:pt x="191676" y="0"/>
                </a:lnTo>
                <a:lnTo>
                  <a:pt x="191676" y="238959"/>
                </a:lnTo>
                <a:lnTo>
                  <a:pt x="0" y="2389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23" name="Freeform 23"/>
          <p:cNvSpPr/>
          <p:nvPr/>
        </p:nvSpPr>
        <p:spPr>
          <a:xfrm rot="-9389457">
            <a:off x="11041364" y="5407574"/>
            <a:ext cx="230763" cy="287688"/>
          </a:xfrm>
          <a:custGeom>
            <a:avLst/>
            <a:gdLst/>
            <a:ahLst/>
            <a:cxnLst/>
            <a:rect l="l" t="t" r="r" b="b"/>
            <a:pathLst>
              <a:path w="230763" h="287688">
                <a:moveTo>
                  <a:pt x="0" y="0"/>
                </a:moveTo>
                <a:lnTo>
                  <a:pt x="230763" y="0"/>
                </a:lnTo>
                <a:lnTo>
                  <a:pt x="230763" y="287688"/>
                </a:lnTo>
                <a:lnTo>
                  <a:pt x="0" y="287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24" name="Freeform 24"/>
          <p:cNvSpPr/>
          <p:nvPr/>
        </p:nvSpPr>
        <p:spPr>
          <a:xfrm rot="3125893">
            <a:off x="11395926" y="3172551"/>
            <a:ext cx="336896" cy="420003"/>
          </a:xfrm>
          <a:custGeom>
            <a:avLst/>
            <a:gdLst/>
            <a:ahLst/>
            <a:cxnLst/>
            <a:rect l="l" t="t" r="r" b="b"/>
            <a:pathLst>
              <a:path w="336896" h="420003">
                <a:moveTo>
                  <a:pt x="0" y="0"/>
                </a:moveTo>
                <a:lnTo>
                  <a:pt x="336896" y="0"/>
                </a:lnTo>
                <a:lnTo>
                  <a:pt x="336896" y="420003"/>
                </a:lnTo>
                <a:lnTo>
                  <a:pt x="0" y="420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25" name="Freeform 25"/>
          <p:cNvSpPr/>
          <p:nvPr/>
        </p:nvSpPr>
        <p:spPr>
          <a:xfrm rot="3083861">
            <a:off x="11718177" y="3565921"/>
            <a:ext cx="230763" cy="287688"/>
          </a:xfrm>
          <a:custGeom>
            <a:avLst/>
            <a:gdLst/>
            <a:ahLst/>
            <a:cxnLst/>
            <a:rect l="l" t="t" r="r" b="b"/>
            <a:pathLst>
              <a:path w="230763" h="287688">
                <a:moveTo>
                  <a:pt x="0" y="0"/>
                </a:moveTo>
                <a:lnTo>
                  <a:pt x="230762" y="0"/>
                </a:lnTo>
                <a:lnTo>
                  <a:pt x="230762" y="287688"/>
                </a:lnTo>
                <a:lnTo>
                  <a:pt x="0" y="287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26" name="Freeform 26"/>
          <p:cNvSpPr/>
          <p:nvPr/>
        </p:nvSpPr>
        <p:spPr>
          <a:xfrm>
            <a:off x="1227679" y="3235089"/>
            <a:ext cx="256950" cy="256950"/>
          </a:xfrm>
          <a:custGeom>
            <a:avLst/>
            <a:gdLst/>
            <a:ahLst/>
            <a:cxnLst/>
            <a:rect l="l" t="t" r="r" b="b"/>
            <a:pathLst>
              <a:path w="256950" h="256950">
                <a:moveTo>
                  <a:pt x="0" y="0"/>
                </a:moveTo>
                <a:lnTo>
                  <a:pt x="256950" y="0"/>
                </a:lnTo>
                <a:lnTo>
                  <a:pt x="256950" y="256950"/>
                </a:lnTo>
                <a:lnTo>
                  <a:pt x="0" y="2569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27" name="Freeform 27"/>
          <p:cNvSpPr/>
          <p:nvPr/>
        </p:nvSpPr>
        <p:spPr>
          <a:xfrm>
            <a:off x="1209301" y="3963962"/>
            <a:ext cx="256950" cy="256950"/>
          </a:xfrm>
          <a:custGeom>
            <a:avLst/>
            <a:gdLst/>
            <a:ahLst/>
            <a:cxnLst/>
            <a:rect l="l" t="t" r="r" b="b"/>
            <a:pathLst>
              <a:path w="256950" h="256950">
                <a:moveTo>
                  <a:pt x="0" y="0"/>
                </a:moveTo>
                <a:lnTo>
                  <a:pt x="256950" y="0"/>
                </a:lnTo>
                <a:lnTo>
                  <a:pt x="256950" y="256950"/>
                </a:lnTo>
                <a:lnTo>
                  <a:pt x="0" y="2569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28" name="Freeform 28"/>
          <p:cNvSpPr/>
          <p:nvPr/>
        </p:nvSpPr>
        <p:spPr>
          <a:xfrm>
            <a:off x="1209546" y="5722328"/>
            <a:ext cx="256705" cy="256705"/>
          </a:xfrm>
          <a:custGeom>
            <a:avLst/>
            <a:gdLst/>
            <a:ahLst/>
            <a:cxnLst/>
            <a:rect l="l" t="t" r="r" b="b"/>
            <a:pathLst>
              <a:path w="256705" h="256705">
                <a:moveTo>
                  <a:pt x="0" y="0"/>
                </a:moveTo>
                <a:lnTo>
                  <a:pt x="256705" y="0"/>
                </a:lnTo>
                <a:lnTo>
                  <a:pt x="256705" y="256705"/>
                </a:lnTo>
                <a:lnTo>
                  <a:pt x="0" y="2567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29" name="Freeform 29"/>
          <p:cNvSpPr/>
          <p:nvPr/>
        </p:nvSpPr>
        <p:spPr>
          <a:xfrm>
            <a:off x="1227679" y="7498904"/>
            <a:ext cx="243665" cy="243665"/>
          </a:xfrm>
          <a:custGeom>
            <a:avLst/>
            <a:gdLst/>
            <a:ahLst/>
            <a:cxnLst/>
            <a:rect l="l" t="t" r="r" b="b"/>
            <a:pathLst>
              <a:path w="243665" h="243665">
                <a:moveTo>
                  <a:pt x="0" y="0"/>
                </a:moveTo>
                <a:lnTo>
                  <a:pt x="243665" y="0"/>
                </a:lnTo>
                <a:lnTo>
                  <a:pt x="243665" y="243665"/>
                </a:lnTo>
                <a:lnTo>
                  <a:pt x="0" y="2436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30" name="Freeform 30"/>
          <p:cNvSpPr/>
          <p:nvPr/>
        </p:nvSpPr>
        <p:spPr>
          <a:xfrm>
            <a:off x="1214725" y="8189999"/>
            <a:ext cx="246102" cy="246102"/>
          </a:xfrm>
          <a:custGeom>
            <a:avLst/>
            <a:gdLst/>
            <a:ahLst/>
            <a:cxnLst/>
            <a:rect l="l" t="t" r="r" b="b"/>
            <a:pathLst>
              <a:path w="246102" h="246102">
                <a:moveTo>
                  <a:pt x="0" y="0"/>
                </a:moveTo>
                <a:lnTo>
                  <a:pt x="246102" y="0"/>
                </a:lnTo>
                <a:lnTo>
                  <a:pt x="246102" y="246101"/>
                </a:lnTo>
                <a:lnTo>
                  <a:pt x="0" y="2461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i-FI"/>
          </a:p>
        </p:txBody>
      </p:sp>
      <p:sp>
        <p:nvSpPr>
          <p:cNvPr id="31" name="Freeform 31"/>
          <p:cNvSpPr/>
          <p:nvPr/>
        </p:nvSpPr>
        <p:spPr>
          <a:xfrm>
            <a:off x="1204122" y="8747283"/>
            <a:ext cx="256705" cy="256705"/>
          </a:xfrm>
          <a:custGeom>
            <a:avLst/>
            <a:gdLst/>
            <a:ahLst/>
            <a:cxnLst/>
            <a:rect l="l" t="t" r="r" b="b"/>
            <a:pathLst>
              <a:path w="256705" h="256705">
                <a:moveTo>
                  <a:pt x="0" y="0"/>
                </a:moveTo>
                <a:lnTo>
                  <a:pt x="256705" y="0"/>
                </a:lnTo>
                <a:lnTo>
                  <a:pt x="256705" y="256705"/>
                </a:lnTo>
                <a:lnTo>
                  <a:pt x="0" y="2567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i-FI"/>
          </a:p>
        </p:txBody>
      </p:sp>
      <p:sp>
        <p:nvSpPr>
          <p:cNvPr id="32" name="Freeform 32"/>
          <p:cNvSpPr/>
          <p:nvPr/>
        </p:nvSpPr>
        <p:spPr>
          <a:xfrm>
            <a:off x="1614499" y="8760795"/>
            <a:ext cx="261798" cy="261798"/>
          </a:xfrm>
          <a:custGeom>
            <a:avLst/>
            <a:gdLst/>
            <a:ahLst/>
            <a:cxnLst/>
            <a:rect l="l" t="t" r="r" b="b"/>
            <a:pathLst>
              <a:path w="261798" h="261798">
                <a:moveTo>
                  <a:pt x="0" y="0"/>
                </a:moveTo>
                <a:lnTo>
                  <a:pt x="261798" y="0"/>
                </a:lnTo>
                <a:lnTo>
                  <a:pt x="261798" y="261798"/>
                </a:lnTo>
                <a:lnTo>
                  <a:pt x="0" y="2617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i-FI"/>
          </a:p>
        </p:txBody>
      </p:sp>
      <p:sp>
        <p:nvSpPr>
          <p:cNvPr id="33" name="Freeform 33"/>
          <p:cNvSpPr/>
          <p:nvPr/>
        </p:nvSpPr>
        <p:spPr>
          <a:xfrm>
            <a:off x="1209546" y="9317868"/>
            <a:ext cx="261798" cy="261798"/>
          </a:xfrm>
          <a:custGeom>
            <a:avLst/>
            <a:gdLst/>
            <a:ahLst/>
            <a:cxnLst/>
            <a:rect l="l" t="t" r="r" b="b"/>
            <a:pathLst>
              <a:path w="261798" h="261798">
                <a:moveTo>
                  <a:pt x="0" y="0"/>
                </a:moveTo>
                <a:lnTo>
                  <a:pt x="261798" y="0"/>
                </a:lnTo>
                <a:lnTo>
                  <a:pt x="261798" y="261799"/>
                </a:lnTo>
                <a:lnTo>
                  <a:pt x="0" y="2617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i-FI"/>
          </a:p>
        </p:txBody>
      </p:sp>
      <p:sp>
        <p:nvSpPr>
          <p:cNvPr id="34" name="Freeform 34"/>
          <p:cNvSpPr/>
          <p:nvPr/>
        </p:nvSpPr>
        <p:spPr>
          <a:xfrm>
            <a:off x="1209301" y="4716920"/>
            <a:ext cx="256950" cy="256950"/>
          </a:xfrm>
          <a:custGeom>
            <a:avLst/>
            <a:gdLst/>
            <a:ahLst/>
            <a:cxnLst/>
            <a:rect l="l" t="t" r="r" b="b"/>
            <a:pathLst>
              <a:path w="256950" h="256950">
                <a:moveTo>
                  <a:pt x="0" y="0"/>
                </a:moveTo>
                <a:lnTo>
                  <a:pt x="256950" y="0"/>
                </a:lnTo>
                <a:lnTo>
                  <a:pt x="256950" y="256949"/>
                </a:lnTo>
                <a:lnTo>
                  <a:pt x="0" y="2569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35" name="Freeform 35"/>
          <p:cNvSpPr/>
          <p:nvPr/>
        </p:nvSpPr>
        <p:spPr>
          <a:xfrm>
            <a:off x="1227679" y="6665203"/>
            <a:ext cx="256705" cy="256705"/>
          </a:xfrm>
          <a:custGeom>
            <a:avLst/>
            <a:gdLst/>
            <a:ahLst/>
            <a:cxnLst/>
            <a:rect l="l" t="t" r="r" b="b"/>
            <a:pathLst>
              <a:path w="256705" h="256705">
                <a:moveTo>
                  <a:pt x="0" y="0"/>
                </a:moveTo>
                <a:lnTo>
                  <a:pt x="256705" y="0"/>
                </a:lnTo>
                <a:lnTo>
                  <a:pt x="256705" y="256705"/>
                </a:lnTo>
                <a:lnTo>
                  <a:pt x="0" y="2567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36" name="Freeform 36"/>
          <p:cNvSpPr/>
          <p:nvPr/>
        </p:nvSpPr>
        <p:spPr>
          <a:xfrm flipH="1">
            <a:off x="14480329" y="796055"/>
            <a:ext cx="3567995" cy="3360403"/>
          </a:xfrm>
          <a:custGeom>
            <a:avLst/>
            <a:gdLst/>
            <a:ahLst/>
            <a:cxnLst/>
            <a:rect l="l" t="t" r="r" b="b"/>
            <a:pathLst>
              <a:path w="3567995" h="3360403">
                <a:moveTo>
                  <a:pt x="3567996" y="0"/>
                </a:moveTo>
                <a:lnTo>
                  <a:pt x="0" y="0"/>
                </a:lnTo>
                <a:lnTo>
                  <a:pt x="0" y="3360403"/>
                </a:lnTo>
                <a:lnTo>
                  <a:pt x="3567996" y="3360403"/>
                </a:lnTo>
                <a:lnTo>
                  <a:pt x="3567996"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fi-FI"/>
          </a:p>
        </p:txBody>
      </p:sp>
      <p:sp>
        <p:nvSpPr>
          <p:cNvPr id="37" name="Freeform 37"/>
          <p:cNvSpPr/>
          <p:nvPr/>
        </p:nvSpPr>
        <p:spPr>
          <a:xfrm>
            <a:off x="526515" y="492963"/>
            <a:ext cx="2629449" cy="1002477"/>
          </a:xfrm>
          <a:custGeom>
            <a:avLst/>
            <a:gdLst/>
            <a:ahLst/>
            <a:cxnLst/>
            <a:rect l="l" t="t" r="r" b="b"/>
            <a:pathLst>
              <a:path w="2629449" h="1002477">
                <a:moveTo>
                  <a:pt x="0" y="0"/>
                </a:moveTo>
                <a:lnTo>
                  <a:pt x="2629449" y="0"/>
                </a:lnTo>
                <a:lnTo>
                  <a:pt x="2629449" y="1002477"/>
                </a:lnTo>
                <a:lnTo>
                  <a:pt x="0" y="1002477"/>
                </a:lnTo>
                <a:lnTo>
                  <a:pt x="0" y="0"/>
                </a:lnTo>
                <a:close/>
              </a:path>
            </a:pathLst>
          </a:custGeom>
          <a:blipFill>
            <a:blip r:embed="rId26"/>
            <a:stretch>
              <a:fillRect/>
            </a:stretch>
          </a:blipFill>
        </p:spPr>
        <p:txBody>
          <a:bodyPr/>
          <a:lstStyle/>
          <a:p>
            <a:endParaRPr lang="fi-FI"/>
          </a:p>
        </p:txBody>
      </p:sp>
      <p:sp>
        <p:nvSpPr>
          <p:cNvPr id="38" name="Freeform 38"/>
          <p:cNvSpPr/>
          <p:nvPr/>
        </p:nvSpPr>
        <p:spPr>
          <a:xfrm>
            <a:off x="14777661" y="1503558"/>
            <a:ext cx="667068" cy="705892"/>
          </a:xfrm>
          <a:custGeom>
            <a:avLst/>
            <a:gdLst/>
            <a:ahLst/>
            <a:cxnLst/>
            <a:rect l="l" t="t" r="r" b="b"/>
            <a:pathLst>
              <a:path w="667068" h="705892">
                <a:moveTo>
                  <a:pt x="0" y="0"/>
                </a:moveTo>
                <a:lnTo>
                  <a:pt x="667068" y="0"/>
                </a:lnTo>
                <a:lnTo>
                  <a:pt x="667068" y="705893"/>
                </a:lnTo>
                <a:lnTo>
                  <a:pt x="0" y="70589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fi-FI"/>
          </a:p>
        </p:txBody>
      </p:sp>
      <p:sp>
        <p:nvSpPr>
          <p:cNvPr id="39" name="TextBox 39"/>
          <p:cNvSpPr txBox="1"/>
          <p:nvPr/>
        </p:nvSpPr>
        <p:spPr>
          <a:xfrm>
            <a:off x="12294748" y="5684228"/>
            <a:ext cx="4108426" cy="2417974"/>
          </a:xfrm>
          <a:prstGeom prst="rect">
            <a:avLst/>
          </a:prstGeom>
        </p:spPr>
        <p:txBody>
          <a:bodyPr lIns="0" tIns="0" rIns="0" bIns="0" rtlCol="0" anchor="t">
            <a:spAutoFit/>
          </a:bodyPr>
          <a:lstStyle/>
          <a:p>
            <a:pPr algn="l">
              <a:lnSpc>
                <a:spcPts val="2154"/>
              </a:lnSpc>
            </a:pPr>
            <a:endParaRPr/>
          </a:p>
          <a:p>
            <a:pPr marL="332303" lvl="1" indent="-166151" algn="l">
              <a:lnSpc>
                <a:spcPts val="2154"/>
              </a:lnSpc>
              <a:buFont typeface="Arial"/>
              <a:buChar char="•"/>
            </a:pPr>
            <a:r>
              <a:rPr lang="en-US" sz="1539">
                <a:solidFill>
                  <a:srgbClr val="000000"/>
                </a:solidFill>
                <a:latin typeface="Aileron"/>
                <a:ea typeface="Aileron"/>
                <a:cs typeface="Aileron"/>
                <a:sym typeface="Aileron"/>
              </a:rPr>
              <a:t>Thinking out loud</a:t>
            </a:r>
          </a:p>
          <a:p>
            <a:pPr marL="332303" lvl="1" indent="-166151" algn="l">
              <a:lnSpc>
                <a:spcPts val="2154"/>
              </a:lnSpc>
              <a:buFont typeface="Arial"/>
              <a:buChar char="•"/>
            </a:pPr>
            <a:r>
              <a:rPr lang="en-US" sz="1539">
                <a:solidFill>
                  <a:srgbClr val="000000"/>
                </a:solidFill>
                <a:latin typeface="Aileron"/>
                <a:ea typeface="Aileron"/>
                <a:cs typeface="Aileron"/>
                <a:sym typeface="Aileron"/>
              </a:rPr>
              <a:t>Using existing documentation &amp; data </a:t>
            </a:r>
          </a:p>
          <a:p>
            <a:pPr marL="332303" lvl="1" indent="-166151" algn="l">
              <a:lnSpc>
                <a:spcPts val="2154"/>
              </a:lnSpc>
              <a:buFont typeface="Arial"/>
              <a:buChar char="•"/>
            </a:pPr>
            <a:r>
              <a:rPr lang="en-US" sz="1539">
                <a:solidFill>
                  <a:srgbClr val="000000"/>
                </a:solidFill>
                <a:latin typeface="Aileron"/>
                <a:ea typeface="Aileron"/>
                <a:cs typeface="Aileron"/>
                <a:sym typeface="Aileron"/>
              </a:rPr>
              <a:t>Netnography</a:t>
            </a:r>
          </a:p>
          <a:p>
            <a:pPr marL="332303" lvl="1" indent="-166151" algn="l">
              <a:lnSpc>
                <a:spcPts val="2154"/>
              </a:lnSpc>
              <a:buFont typeface="Arial"/>
              <a:buChar char="•"/>
            </a:pPr>
            <a:r>
              <a:rPr lang="en-US" sz="1539">
                <a:solidFill>
                  <a:srgbClr val="000000"/>
                </a:solidFill>
                <a:latin typeface="Aileron"/>
                <a:ea typeface="Aileron"/>
                <a:cs typeface="Aileron"/>
                <a:sym typeface="Aileron"/>
              </a:rPr>
              <a:t>Observation</a:t>
            </a:r>
          </a:p>
          <a:p>
            <a:pPr marL="332303" lvl="1" indent="-166151" algn="l">
              <a:lnSpc>
                <a:spcPts val="2154"/>
              </a:lnSpc>
              <a:buFont typeface="Arial"/>
              <a:buChar char="•"/>
            </a:pPr>
            <a:r>
              <a:rPr lang="en-US" sz="1539">
                <a:solidFill>
                  <a:srgbClr val="000000"/>
                </a:solidFill>
                <a:latin typeface="Aileron"/>
                <a:ea typeface="Aileron"/>
                <a:cs typeface="Aileron"/>
                <a:sym typeface="Aileron"/>
              </a:rPr>
              <a:t>Surveys</a:t>
            </a:r>
          </a:p>
          <a:p>
            <a:pPr marL="332303" lvl="1" indent="-166151" algn="l">
              <a:lnSpc>
                <a:spcPts val="2154"/>
              </a:lnSpc>
              <a:buFont typeface="Arial"/>
              <a:buChar char="•"/>
            </a:pPr>
            <a:r>
              <a:rPr lang="en-US" sz="1539">
                <a:solidFill>
                  <a:srgbClr val="000000"/>
                </a:solidFill>
                <a:latin typeface="Aileron"/>
                <a:ea typeface="Aileron"/>
                <a:cs typeface="Aileron"/>
                <a:sym typeface="Aileron"/>
              </a:rPr>
              <a:t>Narrative interviews, thematic interviews, expert interviews</a:t>
            </a:r>
          </a:p>
          <a:p>
            <a:pPr marL="332303" lvl="1" indent="-166151" algn="l">
              <a:lnSpc>
                <a:spcPts val="2154"/>
              </a:lnSpc>
              <a:buFont typeface="Arial"/>
              <a:buChar char="•"/>
            </a:pPr>
            <a:r>
              <a:rPr lang="en-US" sz="1539">
                <a:solidFill>
                  <a:srgbClr val="000000"/>
                </a:solidFill>
                <a:latin typeface="Aileron"/>
                <a:ea typeface="Aileron"/>
                <a:cs typeface="Aileron"/>
                <a:sym typeface="Aileron"/>
              </a:rPr>
              <a:t>Workshops and focus groups</a:t>
            </a:r>
          </a:p>
        </p:txBody>
      </p:sp>
      <p:sp>
        <p:nvSpPr>
          <p:cNvPr id="40" name="TextBox 40"/>
          <p:cNvSpPr txBox="1"/>
          <p:nvPr/>
        </p:nvSpPr>
        <p:spPr>
          <a:xfrm>
            <a:off x="1632877" y="3224259"/>
            <a:ext cx="4739293"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reflect on our individual and team skills</a:t>
            </a:r>
          </a:p>
        </p:txBody>
      </p:sp>
      <p:sp>
        <p:nvSpPr>
          <p:cNvPr id="41" name="TextBox 41"/>
          <p:cNvSpPr txBox="1"/>
          <p:nvPr/>
        </p:nvSpPr>
        <p:spPr>
          <a:xfrm>
            <a:off x="1748360" y="3925862"/>
            <a:ext cx="4605433"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understand what the project relates to</a:t>
            </a:r>
          </a:p>
        </p:txBody>
      </p:sp>
      <p:sp>
        <p:nvSpPr>
          <p:cNvPr id="42" name="TextBox 42"/>
          <p:cNvSpPr txBox="1"/>
          <p:nvPr/>
        </p:nvSpPr>
        <p:spPr>
          <a:xfrm>
            <a:off x="2784643" y="4687815"/>
            <a:ext cx="3569150"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understand the key people</a:t>
            </a:r>
          </a:p>
        </p:txBody>
      </p:sp>
      <p:sp>
        <p:nvSpPr>
          <p:cNvPr id="43" name="TextBox 43"/>
          <p:cNvSpPr txBox="1"/>
          <p:nvPr/>
        </p:nvSpPr>
        <p:spPr>
          <a:xfrm>
            <a:off x="3162267" y="5697740"/>
            <a:ext cx="3191525"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figure out the problem </a:t>
            </a:r>
          </a:p>
        </p:txBody>
      </p:sp>
      <p:sp>
        <p:nvSpPr>
          <p:cNvPr id="44" name="TextBox 44"/>
          <p:cNvSpPr txBox="1"/>
          <p:nvPr/>
        </p:nvSpPr>
        <p:spPr>
          <a:xfrm>
            <a:off x="3894524" y="7474789"/>
            <a:ext cx="2459268"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generate ideas</a:t>
            </a:r>
          </a:p>
        </p:txBody>
      </p:sp>
      <p:sp>
        <p:nvSpPr>
          <p:cNvPr id="45" name="TextBox 45"/>
          <p:cNvSpPr txBox="1"/>
          <p:nvPr/>
        </p:nvSpPr>
        <p:spPr>
          <a:xfrm>
            <a:off x="3792886" y="8174949"/>
            <a:ext cx="2560907"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create solutions</a:t>
            </a:r>
          </a:p>
        </p:txBody>
      </p:sp>
      <p:sp>
        <p:nvSpPr>
          <p:cNvPr id="46" name="TextBox 46"/>
          <p:cNvSpPr txBox="1"/>
          <p:nvPr/>
        </p:nvSpPr>
        <p:spPr>
          <a:xfrm>
            <a:off x="3126337" y="6654128"/>
            <a:ext cx="3268179"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name the core problem </a:t>
            </a:r>
          </a:p>
        </p:txBody>
      </p:sp>
      <p:sp>
        <p:nvSpPr>
          <p:cNvPr id="47" name="TextBox 47"/>
          <p:cNvSpPr txBox="1"/>
          <p:nvPr/>
        </p:nvSpPr>
        <p:spPr>
          <a:xfrm>
            <a:off x="2830202" y="8722695"/>
            <a:ext cx="3523591"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test and tune the solutions</a:t>
            </a:r>
          </a:p>
        </p:txBody>
      </p:sp>
      <p:sp>
        <p:nvSpPr>
          <p:cNvPr id="48" name="TextBox 48"/>
          <p:cNvSpPr txBox="1"/>
          <p:nvPr/>
        </p:nvSpPr>
        <p:spPr>
          <a:xfrm>
            <a:off x="2008608" y="9279768"/>
            <a:ext cx="4345185" cy="267780"/>
          </a:xfrm>
          <a:prstGeom prst="rect">
            <a:avLst/>
          </a:prstGeom>
        </p:spPr>
        <p:txBody>
          <a:bodyPr lIns="0" tIns="0" rIns="0" bIns="0" rtlCol="0" anchor="t">
            <a:spAutoFit/>
          </a:bodyPr>
          <a:lstStyle/>
          <a:p>
            <a:pPr algn="r">
              <a:lnSpc>
                <a:spcPts val="2154"/>
              </a:lnSpc>
            </a:pPr>
            <a:r>
              <a:rPr lang="en-US" sz="1539" b="1">
                <a:solidFill>
                  <a:srgbClr val="000000"/>
                </a:solidFill>
                <a:latin typeface="Aileron Bold"/>
                <a:ea typeface="Aileron Bold"/>
                <a:cs typeface="Aileron Bold"/>
                <a:sym typeface="Aileron Bold"/>
              </a:rPr>
              <a:t>We need to assess what we learnt in the project</a:t>
            </a:r>
          </a:p>
        </p:txBody>
      </p:sp>
      <p:sp>
        <p:nvSpPr>
          <p:cNvPr id="49" name="TextBox 49"/>
          <p:cNvSpPr txBox="1"/>
          <p:nvPr/>
        </p:nvSpPr>
        <p:spPr>
          <a:xfrm>
            <a:off x="12433595" y="5225116"/>
            <a:ext cx="3830732" cy="658182"/>
          </a:xfrm>
          <a:prstGeom prst="rect">
            <a:avLst/>
          </a:prstGeom>
        </p:spPr>
        <p:txBody>
          <a:bodyPr lIns="0" tIns="0" rIns="0" bIns="0" rtlCol="0" anchor="t">
            <a:spAutoFit/>
          </a:bodyPr>
          <a:lstStyle/>
          <a:p>
            <a:pPr algn="l">
              <a:lnSpc>
                <a:spcPts val="2633"/>
              </a:lnSpc>
            </a:pPr>
            <a:r>
              <a:rPr lang="en-US" sz="1881" b="1">
                <a:solidFill>
                  <a:srgbClr val="000000"/>
                </a:solidFill>
                <a:latin typeface="Aileron Bold"/>
                <a:ea typeface="Aileron Bold"/>
                <a:cs typeface="Aileron Bold"/>
                <a:sym typeface="Aileron Bold"/>
              </a:rPr>
              <a:t>Which methods should we use with the tools?</a:t>
            </a:r>
          </a:p>
        </p:txBody>
      </p:sp>
      <p:sp>
        <p:nvSpPr>
          <p:cNvPr id="50" name="TextBox 50"/>
          <p:cNvSpPr txBox="1"/>
          <p:nvPr/>
        </p:nvSpPr>
        <p:spPr>
          <a:xfrm>
            <a:off x="7179370" y="2733836"/>
            <a:ext cx="4385004" cy="324250"/>
          </a:xfrm>
          <a:prstGeom prst="rect">
            <a:avLst/>
          </a:prstGeom>
        </p:spPr>
        <p:txBody>
          <a:bodyPr lIns="0" tIns="0" rIns="0" bIns="0" rtlCol="0" anchor="t">
            <a:spAutoFit/>
          </a:bodyPr>
          <a:lstStyle/>
          <a:p>
            <a:pPr algn="just">
              <a:lnSpc>
                <a:spcPts val="2633"/>
              </a:lnSpc>
            </a:pPr>
            <a:r>
              <a:rPr lang="en-US" sz="1881" b="1">
                <a:solidFill>
                  <a:srgbClr val="000000"/>
                </a:solidFill>
                <a:latin typeface="Aileron Bold"/>
                <a:ea typeface="Aileron Bold"/>
                <a:cs typeface="Aileron Bold"/>
                <a:sym typeface="Aileron Bold"/>
              </a:rPr>
              <a:t>Which tools should we use to do it?</a:t>
            </a:r>
          </a:p>
        </p:txBody>
      </p:sp>
      <p:sp>
        <p:nvSpPr>
          <p:cNvPr id="51" name="TextBox 51"/>
          <p:cNvSpPr txBox="1"/>
          <p:nvPr/>
        </p:nvSpPr>
        <p:spPr>
          <a:xfrm>
            <a:off x="3261191" y="2733836"/>
            <a:ext cx="3092602" cy="324250"/>
          </a:xfrm>
          <a:prstGeom prst="rect">
            <a:avLst/>
          </a:prstGeom>
        </p:spPr>
        <p:txBody>
          <a:bodyPr lIns="0" tIns="0" rIns="0" bIns="0" rtlCol="0" anchor="t">
            <a:spAutoFit/>
          </a:bodyPr>
          <a:lstStyle/>
          <a:p>
            <a:pPr algn="r">
              <a:lnSpc>
                <a:spcPts val="2633"/>
              </a:lnSpc>
            </a:pPr>
            <a:r>
              <a:rPr lang="en-US" sz="1881" b="1">
                <a:solidFill>
                  <a:srgbClr val="000000"/>
                </a:solidFill>
                <a:latin typeface="Aileron Bold"/>
                <a:ea typeface="Aileron Bold"/>
                <a:cs typeface="Aileron Bold"/>
                <a:sym typeface="Aileron Bold"/>
              </a:rPr>
              <a:t>What do we need to do?</a:t>
            </a:r>
          </a:p>
        </p:txBody>
      </p:sp>
      <p:sp>
        <p:nvSpPr>
          <p:cNvPr id="52" name="TextBox 52"/>
          <p:cNvSpPr txBox="1"/>
          <p:nvPr/>
        </p:nvSpPr>
        <p:spPr>
          <a:xfrm>
            <a:off x="15587604" y="1601145"/>
            <a:ext cx="1979292" cy="1333500"/>
          </a:xfrm>
          <a:prstGeom prst="rect">
            <a:avLst/>
          </a:prstGeom>
        </p:spPr>
        <p:txBody>
          <a:bodyPr lIns="0" tIns="0" rIns="0" bIns="0" rtlCol="0" anchor="t">
            <a:spAutoFit/>
          </a:bodyPr>
          <a:lstStyle/>
          <a:p>
            <a:pPr algn="l">
              <a:lnSpc>
                <a:spcPts val="2160"/>
              </a:lnSpc>
            </a:pPr>
            <a:r>
              <a:rPr lang="en-US" sz="1800">
                <a:solidFill>
                  <a:srgbClr val="000000"/>
                </a:solidFill>
                <a:latin typeface="Aileron"/>
                <a:ea typeface="Aileron"/>
                <a:cs typeface="Aileron"/>
                <a:sym typeface="Aileron"/>
              </a:rPr>
              <a:t>Tip: Google the tools and methods and find more examples of how to do things!</a:t>
            </a:r>
          </a:p>
        </p:txBody>
      </p:sp>
      <p:sp>
        <p:nvSpPr>
          <p:cNvPr id="53" name="TextBox 53"/>
          <p:cNvSpPr txBox="1"/>
          <p:nvPr/>
        </p:nvSpPr>
        <p:spPr>
          <a:xfrm>
            <a:off x="732738" y="1839653"/>
            <a:ext cx="4999821"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DBE tool selection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347380" y="7458257"/>
            <a:ext cx="17229943" cy="1444542"/>
          </a:xfrm>
          <a:custGeom>
            <a:avLst/>
            <a:gdLst/>
            <a:ahLst/>
            <a:cxnLst/>
            <a:rect l="l" t="t" r="r" b="b"/>
            <a:pathLst>
              <a:path w="17229943" h="1444542">
                <a:moveTo>
                  <a:pt x="0" y="0"/>
                </a:moveTo>
                <a:lnTo>
                  <a:pt x="17229942" y="0"/>
                </a:lnTo>
                <a:lnTo>
                  <a:pt x="17229942" y="1444542"/>
                </a:lnTo>
                <a:lnTo>
                  <a:pt x="0" y="1444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Freeform 4"/>
          <p:cNvSpPr/>
          <p:nvPr/>
        </p:nvSpPr>
        <p:spPr>
          <a:xfrm>
            <a:off x="1347378" y="8902799"/>
            <a:ext cx="17226016" cy="1412776"/>
          </a:xfrm>
          <a:custGeom>
            <a:avLst/>
            <a:gdLst/>
            <a:ahLst/>
            <a:cxnLst/>
            <a:rect l="l" t="t" r="r" b="b"/>
            <a:pathLst>
              <a:path w="17226016" h="1412776">
                <a:moveTo>
                  <a:pt x="0" y="0"/>
                </a:moveTo>
                <a:lnTo>
                  <a:pt x="17226017" y="0"/>
                </a:lnTo>
                <a:lnTo>
                  <a:pt x="17226017" y="1412776"/>
                </a:lnTo>
                <a:lnTo>
                  <a:pt x="0" y="1412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5" name="Freeform 5"/>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6" name="Freeform 6"/>
          <p:cNvSpPr/>
          <p:nvPr/>
        </p:nvSpPr>
        <p:spPr>
          <a:xfrm>
            <a:off x="1877880" y="9036149"/>
            <a:ext cx="722519" cy="662008"/>
          </a:xfrm>
          <a:custGeom>
            <a:avLst/>
            <a:gdLst/>
            <a:ahLst/>
            <a:cxnLst/>
            <a:rect l="l" t="t" r="r" b="b"/>
            <a:pathLst>
              <a:path w="722519" h="662008">
                <a:moveTo>
                  <a:pt x="0" y="0"/>
                </a:moveTo>
                <a:lnTo>
                  <a:pt x="722519" y="0"/>
                </a:lnTo>
                <a:lnTo>
                  <a:pt x="722519" y="662008"/>
                </a:lnTo>
                <a:lnTo>
                  <a:pt x="0" y="662008"/>
                </a:lnTo>
                <a:lnTo>
                  <a:pt x="0" y="0"/>
                </a:lnTo>
                <a:close/>
              </a:path>
            </a:pathLst>
          </a:custGeom>
          <a:blipFill>
            <a:blip r:embed="rId10">
              <a:extLst>
                <a:ext uri="{96DAC541-7B7A-43D3-8B79-37D633B846F1}">
                  <asvg:svgBlip xmlns:asvg="http://schemas.microsoft.com/office/drawing/2016/SVG/main" r:embed="rId11"/>
                </a:ext>
              </a:extLst>
            </a:blip>
            <a:stretch>
              <a:fillRect t="-262" b="-262"/>
            </a:stretch>
          </a:blipFill>
        </p:spPr>
        <p:txBody>
          <a:bodyPr/>
          <a:lstStyle/>
          <a:p>
            <a:endParaRPr lang="fi-FI"/>
          </a:p>
        </p:txBody>
      </p:sp>
      <p:sp>
        <p:nvSpPr>
          <p:cNvPr id="7" name="Freeform 7"/>
          <p:cNvSpPr/>
          <p:nvPr/>
        </p:nvSpPr>
        <p:spPr>
          <a:xfrm>
            <a:off x="1774322" y="7593933"/>
            <a:ext cx="910587" cy="945698"/>
          </a:xfrm>
          <a:custGeom>
            <a:avLst/>
            <a:gdLst/>
            <a:ahLst/>
            <a:cxnLst/>
            <a:rect l="l" t="t" r="r" b="b"/>
            <a:pathLst>
              <a:path w="910587" h="945698">
                <a:moveTo>
                  <a:pt x="0" y="0"/>
                </a:moveTo>
                <a:lnTo>
                  <a:pt x="910587" y="0"/>
                </a:lnTo>
                <a:lnTo>
                  <a:pt x="910587" y="945698"/>
                </a:lnTo>
                <a:lnTo>
                  <a:pt x="0" y="945698"/>
                </a:lnTo>
                <a:lnTo>
                  <a:pt x="0" y="0"/>
                </a:lnTo>
                <a:close/>
              </a:path>
            </a:pathLst>
          </a:custGeom>
          <a:blipFill>
            <a:blip r:embed="rId12">
              <a:extLst>
                <a:ext uri="{96DAC541-7B7A-43D3-8B79-37D633B846F1}">
                  <asvg:svgBlip xmlns:asvg="http://schemas.microsoft.com/office/drawing/2016/SVG/main" r:embed="rId13"/>
                </a:ext>
              </a:extLst>
            </a:blip>
            <a:stretch>
              <a:fillRect t="-149" b="-149"/>
            </a:stretch>
          </a:blipFill>
        </p:spPr>
        <p:txBody>
          <a:bodyPr/>
          <a:lstStyle/>
          <a:p>
            <a:endParaRPr lang="fi-FI"/>
          </a:p>
        </p:txBody>
      </p:sp>
      <p:grpSp>
        <p:nvGrpSpPr>
          <p:cNvPr id="8" name="Group 8"/>
          <p:cNvGrpSpPr/>
          <p:nvPr/>
        </p:nvGrpSpPr>
        <p:grpSpPr>
          <a:xfrm>
            <a:off x="7161502" y="2965197"/>
            <a:ext cx="5357439" cy="3341693"/>
            <a:chOff x="0" y="0"/>
            <a:chExt cx="7143252" cy="4455591"/>
          </a:xfrm>
        </p:grpSpPr>
        <p:sp>
          <p:nvSpPr>
            <p:cNvPr id="9" name="Freeform 9"/>
            <p:cNvSpPr/>
            <p:nvPr/>
          </p:nvSpPr>
          <p:spPr>
            <a:xfrm>
              <a:off x="0" y="0"/>
              <a:ext cx="7143242" cy="4455541"/>
            </a:xfrm>
            <a:custGeom>
              <a:avLst/>
              <a:gdLst/>
              <a:ahLst/>
              <a:cxnLst/>
              <a:rect l="l" t="t" r="r" b="b"/>
              <a:pathLst>
                <a:path w="7143242" h="4455541">
                  <a:moveTo>
                    <a:pt x="0" y="0"/>
                  </a:moveTo>
                  <a:lnTo>
                    <a:pt x="7143242" y="0"/>
                  </a:lnTo>
                  <a:lnTo>
                    <a:pt x="7143242" y="4455541"/>
                  </a:lnTo>
                  <a:lnTo>
                    <a:pt x="0" y="4455541"/>
                  </a:lnTo>
                  <a:lnTo>
                    <a:pt x="0" y="0"/>
                  </a:lnTo>
                  <a:close/>
                </a:path>
              </a:pathLst>
            </a:custGeom>
            <a:blipFill>
              <a:blip r:embed="rId14"/>
              <a:stretch>
                <a:fillRect t="-3407" b="-3407"/>
              </a:stretch>
            </a:blipFill>
          </p:spPr>
          <p:txBody>
            <a:bodyPr/>
            <a:lstStyle/>
            <a:p>
              <a:endParaRPr lang="fi-FI"/>
            </a:p>
          </p:txBody>
        </p:sp>
      </p:grpSp>
      <p:sp>
        <p:nvSpPr>
          <p:cNvPr id="10" name="TextBox 10"/>
          <p:cNvSpPr txBox="1"/>
          <p:nvPr/>
        </p:nvSpPr>
        <p:spPr>
          <a:xfrm>
            <a:off x="1804222" y="708663"/>
            <a:ext cx="16243088" cy="605790"/>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We need to switch to solution mode, i.e., start generating ideas to solve the problem (we need to ideate)</a:t>
            </a:r>
          </a:p>
          <a:p>
            <a:pPr marL="411480" lvl="2" indent="-137160" algn="l">
              <a:lnSpc>
                <a:spcPts val="2340"/>
              </a:lnSpc>
              <a:buFont typeface="Arial"/>
              <a:buChar char="⚬"/>
            </a:pPr>
            <a:r>
              <a:rPr lang="en-US" sz="1800">
                <a:solidFill>
                  <a:srgbClr val="000000"/>
                </a:solidFill>
                <a:latin typeface="Aileron"/>
                <a:ea typeface="Aileron"/>
                <a:cs typeface="Aileron"/>
                <a:sym typeface="Aileron"/>
              </a:rPr>
              <a:t>We need to make visible the different solution options within the team (we need to strengthen the team's common idea of possible solutions)</a:t>
            </a:r>
          </a:p>
        </p:txBody>
      </p:sp>
      <p:sp>
        <p:nvSpPr>
          <p:cNvPr id="11" name="TextBox 11"/>
          <p:cNvSpPr txBox="1"/>
          <p:nvPr/>
        </p:nvSpPr>
        <p:spPr>
          <a:xfrm>
            <a:off x="13024521" y="2479422"/>
            <a:ext cx="4552256" cy="47396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Each team member presents his/her drawings to the others after a silent one-to-one session. Discuss which elements of the solution ideas should be included in the common solution. If something might not work, come up with a better solution together and draw it!</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Think about it together as a team:</a:t>
            </a:r>
          </a:p>
          <a:p>
            <a:pPr algn="l">
              <a:lnSpc>
                <a:spcPts val="2340"/>
              </a:lnSpc>
            </a:pPr>
            <a:r>
              <a:rPr lang="en-US" sz="1800">
                <a:solidFill>
                  <a:srgbClr val="000000"/>
                </a:solidFill>
                <a:latin typeface="Aileron"/>
                <a:ea typeface="Aileron"/>
                <a:cs typeface="Aileron"/>
                <a:sym typeface="Aileron"/>
              </a:rPr>
              <a:t>What surprised us?  What bits and pieces from the different solution ideas will we at least take forward? What do we leave out and why? What should we do next?</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12" name="TextBox 12"/>
          <p:cNvSpPr txBox="1"/>
          <p:nvPr/>
        </p:nvSpPr>
        <p:spPr>
          <a:xfrm>
            <a:off x="3130901" y="8984039"/>
            <a:ext cx="2556598" cy="782638"/>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What can go wrong?</a:t>
            </a:r>
          </a:p>
        </p:txBody>
      </p:sp>
      <p:sp>
        <p:nvSpPr>
          <p:cNvPr id="13" name="TextBox 13"/>
          <p:cNvSpPr txBox="1"/>
          <p:nvPr/>
        </p:nvSpPr>
        <p:spPr>
          <a:xfrm>
            <a:off x="5311253" y="9040872"/>
            <a:ext cx="12736057" cy="1181100"/>
          </a:xfrm>
          <a:prstGeom prst="rect">
            <a:avLst/>
          </a:prstGeom>
        </p:spPr>
        <p:txBody>
          <a:bodyPr lIns="0" tIns="0" rIns="0" bIns="0" rtlCol="0" anchor="t">
            <a:spAutoFit/>
          </a:bodyPr>
          <a:lstStyle/>
          <a:p>
            <a:pPr marL="399415" lvl="2" indent="-133138" algn="l">
              <a:lnSpc>
                <a:spcPts val="2340"/>
              </a:lnSpc>
              <a:buFont typeface="Arial"/>
              <a:buChar char="⚬"/>
            </a:pPr>
            <a:r>
              <a:rPr lang="en-US" sz="1700">
                <a:solidFill>
                  <a:srgbClr val="000000"/>
                </a:solidFill>
                <a:latin typeface="Aileron"/>
                <a:ea typeface="Aileron"/>
                <a:cs typeface="Aileron"/>
                <a:sym typeface="Aileron"/>
              </a:rPr>
              <a:t>If not enough information about the problems has been collected, it can be difficult to switch to the solution mode.</a:t>
            </a:r>
          </a:p>
          <a:p>
            <a:pPr marL="399415" lvl="2" indent="-133138" algn="l">
              <a:lnSpc>
                <a:spcPts val="2340"/>
              </a:lnSpc>
              <a:buFont typeface="Arial"/>
              <a:buChar char="⚬"/>
            </a:pPr>
            <a:r>
              <a:rPr lang="en-US" sz="1700">
                <a:solidFill>
                  <a:srgbClr val="000000"/>
                </a:solidFill>
                <a:latin typeface="Aileron"/>
                <a:ea typeface="Aileron"/>
                <a:cs typeface="Aileron"/>
                <a:sym typeface="Aileron"/>
              </a:rPr>
              <a:t>If you skip the writing phase, drawing can feel awkward. So, it's worth doing both!</a:t>
            </a:r>
          </a:p>
          <a:p>
            <a:pPr marL="399415" lvl="2" indent="-133138" algn="l">
              <a:lnSpc>
                <a:spcPts val="2340"/>
              </a:lnSpc>
              <a:buFont typeface="Arial"/>
              <a:buChar char="⚬"/>
            </a:pPr>
            <a:r>
              <a:rPr lang="en-US" sz="1700">
                <a:solidFill>
                  <a:srgbClr val="000000"/>
                </a:solidFill>
                <a:latin typeface="Aileron"/>
                <a:ea typeface="Aileron"/>
                <a:cs typeface="Aileron"/>
                <a:sym typeface="Aileron"/>
              </a:rPr>
              <a:t>Don't judge the artistic value of each other's drawings but think about what you could include in a joint solution based on each drawing. It is about visualising thought, not making art!</a:t>
            </a:r>
          </a:p>
        </p:txBody>
      </p:sp>
      <p:sp>
        <p:nvSpPr>
          <p:cNvPr id="14" name="TextBox 14"/>
          <p:cNvSpPr txBox="1"/>
          <p:nvPr/>
        </p:nvSpPr>
        <p:spPr>
          <a:xfrm>
            <a:off x="1578903" y="2513774"/>
            <a:ext cx="5536769" cy="4702810"/>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Get together as a team (online or offline). Each team member needs one A3 paper and a pen. Write down the problem you want to create solutions for, for all to see.</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First, each team member writes down silently for 5 minutes whatever comes to mind to solve the problem, in a format of their choice. After 5 minutes, each team member turns the paper over. </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Each team member now folds his/her paper into 8 parts or use the ready-made 8-part worksheets. Now everyone draws what they were thinking before into 8 different solutions. One solution idea is drawn in each box. </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After the drawings are ready, everyone presents them to each other.</a:t>
            </a:r>
          </a:p>
          <a:p>
            <a:pPr algn="l">
              <a:lnSpc>
                <a:spcPts val="2210"/>
              </a:lnSpc>
            </a:pPr>
            <a:endParaRPr lang="en-US" sz="1700">
              <a:solidFill>
                <a:srgbClr val="000000"/>
              </a:solidFill>
              <a:latin typeface="Aileron"/>
              <a:ea typeface="Aileron"/>
              <a:cs typeface="Aileron"/>
              <a:sym typeface="Aileron"/>
            </a:endParaRPr>
          </a:p>
        </p:txBody>
      </p:sp>
      <p:sp>
        <p:nvSpPr>
          <p:cNvPr id="15" name="TextBox 15"/>
          <p:cNvSpPr txBox="1"/>
          <p:nvPr/>
        </p:nvSpPr>
        <p:spPr>
          <a:xfrm rot="-5400000">
            <a:off x="-849132" y="1323557"/>
            <a:ext cx="2842418" cy="840232"/>
          </a:xfrm>
          <a:prstGeom prst="rect">
            <a:avLst/>
          </a:prstGeom>
        </p:spPr>
        <p:txBody>
          <a:bodyPr lIns="0" tIns="0" rIns="0" bIns="0" rtlCol="0" anchor="t">
            <a:spAutoFit/>
          </a:bodyPr>
          <a:lstStyle/>
          <a:p>
            <a:pPr algn="l">
              <a:lnSpc>
                <a:spcPts val="6719"/>
              </a:lnSpc>
            </a:pPr>
            <a:r>
              <a:rPr lang="en-US" sz="4800" b="1">
                <a:solidFill>
                  <a:srgbClr val="000000"/>
                </a:solidFill>
                <a:latin typeface="Arimo Bold"/>
                <a:ea typeface="Arimo Bold"/>
                <a:cs typeface="Arimo Bold"/>
                <a:sym typeface="Arimo Bold"/>
              </a:rPr>
              <a:t>CRAZY 8</a:t>
            </a:r>
          </a:p>
        </p:txBody>
      </p:sp>
      <p:sp>
        <p:nvSpPr>
          <p:cNvPr id="16" name="TextBox 16"/>
          <p:cNvSpPr txBox="1"/>
          <p:nvPr/>
        </p:nvSpPr>
        <p:spPr>
          <a:xfrm>
            <a:off x="5311253" y="7464234"/>
            <a:ext cx="12976747" cy="1489266"/>
          </a:xfrm>
          <a:prstGeom prst="rect">
            <a:avLst/>
          </a:prstGeom>
        </p:spPr>
        <p:txBody>
          <a:bodyPr lIns="0" tIns="0" rIns="0" bIns="0" rtlCol="0" anchor="t">
            <a:spAutoFit/>
          </a:bodyPr>
          <a:lstStyle/>
          <a:p>
            <a:pPr marL="399415" lvl="2" indent="-133138" algn="l">
              <a:lnSpc>
                <a:spcPts val="2340"/>
              </a:lnSpc>
              <a:buFont typeface="Arial"/>
              <a:buChar char="⚬"/>
            </a:pPr>
            <a:r>
              <a:rPr lang="en-US" sz="1700">
                <a:solidFill>
                  <a:srgbClr val="000000"/>
                </a:solidFill>
                <a:latin typeface="Aileron"/>
                <a:ea typeface="Aileron"/>
                <a:cs typeface="Aileron"/>
                <a:sym typeface="Aileron"/>
              </a:rPr>
              <a:t>Stick to the schedule. The first stage is 5 minutes, the second 8 minutes, or one minute per drawing.</a:t>
            </a:r>
          </a:p>
          <a:p>
            <a:pPr marL="399415" lvl="2" indent="-133138" algn="l">
              <a:lnSpc>
                <a:spcPts val="2340"/>
              </a:lnSpc>
              <a:buFont typeface="Arial"/>
              <a:buChar char="⚬"/>
            </a:pPr>
            <a:r>
              <a:rPr lang="en-US" sz="1700">
                <a:solidFill>
                  <a:srgbClr val="000000"/>
                </a:solidFill>
                <a:latin typeface="Aileron"/>
                <a:ea typeface="Aileron"/>
                <a:cs typeface="Aileron"/>
                <a:sym typeface="Aileron"/>
              </a:rPr>
              <a:t>Don't worry about the artistic quality of the drawings.  Stick figures will do. So, if you can draw lines, spheres and squares, you can draw!</a:t>
            </a:r>
          </a:p>
          <a:p>
            <a:pPr marL="399415" lvl="2" indent="-133138" algn="l">
              <a:lnSpc>
                <a:spcPts val="2340"/>
              </a:lnSpc>
              <a:buFont typeface="Arial"/>
              <a:buChar char="⚬"/>
            </a:pPr>
            <a:r>
              <a:rPr lang="en-US" sz="1700">
                <a:solidFill>
                  <a:srgbClr val="000000"/>
                </a:solidFill>
                <a:latin typeface="Aileron"/>
                <a:ea typeface="Aileron"/>
                <a:cs typeface="Aileron"/>
                <a:sym typeface="Aileron"/>
              </a:rPr>
              <a:t>The drawing can be warmed up! First you can draw lots of lines, balls, squares, triangles and stick figures for 3 minutes and then start drawing your ideas.</a:t>
            </a:r>
          </a:p>
        </p:txBody>
      </p:sp>
      <p:sp>
        <p:nvSpPr>
          <p:cNvPr id="17" name="TextBox 17"/>
          <p:cNvSpPr txBox="1"/>
          <p:nvPr/>
        </p:nvSpPr>
        <p:spPr>
          <a:xfrm>
            <a:off x="3111851" y="7672070"/>
            <a:ext cx="2556598" cy="786130"/>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How can you succeed?</a:t>
            </a:r>
          </a:p>
        </p:txBody>
      </p:sp>
      <p:sp>
        <p:nvSpPr>
          <p:cNvPr id="18" name="TextBox 18"/>
          <p:cNvSpPr txBox="1"/>
          <p:nvPr/>
        </p:nvSpPr>
        <p:spPr>
          <a:xfrm>
            <a:off x="1819382" y="1873632"/>
            <a:ext cx="4124217" cy="582778"/>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So, what do we do? </a:t>
            </a:r>
          </a:p>
        </p:txBody>
      </p:sp>
      <p:sp>
        <p:nvSpPr>
          <p:cNvPr id="19" name="TextBox 19"/>
          <p:cNvSpPr txBox="1"/>
          <p:nvPr/>
        </p:nvSpPr>
        <p:spPr>
          <a:xfrm>
            <a:off x="12995946" y="1873632"/>
            <a:ext cx="3920454" cy="582778"/>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What's next?</a:t>
            </a:r>
          </a:p>
        </p:txBody>
      </p:sp>
      <p:sp>
        <p:nvSpPr>
          <p:cNvPr id="20" name="TextBox 20"/>
          <p:cNvSpPr txBox="1"/>
          <p:nvPr/>
        </p:nvSpPr>
        <p:spPr>
          <a:xfrm>
            <a:off x="7115672" y="1911732"/>
            <a:ext cx="5090716" cy="539242"/>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What could it look like?</a:t>
            </a:r>
          </a:p>
        </p:txBody>
      </p:sp>
      <p:sp>
        <p:nvSpPr>
          <p:cNvPr id="21" name="TextBox 21"/>
          <p:cNvSpPr txBox="1"/>
          <p:nvPr/>
        </p:nvSpPr>
        <p:spPr>
          <a:xfrm>
            <a:off x="1804222" y="95975"/>
            <a:ext cx="4663877" cy="605790"/>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When to use?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TextBox 4"/>
          <p:cNvSpPr txBox="1"/>
          <p:nvPr/>
        </p:nvSpPr>
        <p:spPr>
          <a:xfrm rot="-5400000">
            <a:off x="-4363606" y="4983320"/>
            <a:ext cx="9782463" cy="615925"/>
          </a:xfrm>
          <a:prstGeom prst="rect">
            <a:avLst/>
          </a:prstGeom>
        </p:spPr>
        <p:txBody>
          <a:bodyPr lIns="0" tIns="0" rIns="0" bIns="0" rtlCol="0" anchor="t">
            <a:spAutoFit/>
          </a:bodyPr>
          <a:lstStyle/>
          <a:p>
            <a:pPr algn="r">
              <a:lnSpc>
                <a:spcPts val="4898"/>
              </a:lnSpc>
            </a:pPr>
            <a:r>
              <a:rPr lang="en-US" sz="3499" b="1">
                <a:solidFill>
                  <a:srgbClr val="000000"/>
                </a:solidFill>
                <a:latin typeface="Arimo Bold"/>
                <a:ea typeface="Arimo Bold"/>
                <a:cs typeface="Arimo Bold"/>
                <a:sym typeface="Arimo Bold"/>
              </a:rPr>
              <a:t>RELECTION: CRAZY 8</a:t>
            </a:r>
          </a:p>
        </p:txBody>
      </p:sp>
      <p:sp>
        <p:nvSpPr>
          <p:cNvPr id="5" name="TextBox 5"/>
          <p:cNvSpPr txBox="1"/>
          <p:nvPr/>
        </p:nvSpPr>
        <p:spPr>
          <a:xfrm>
            <a:off x="1497013" y="1829185"/>
            <a:ext cx="16521597" cy="158559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What quick and easy, creative solutions did you find to the problem?</a:t>
            </a:r>
          </a:p>
          <a:p>
            <a:pPr algn="l">
              <a:lnSpc>
                <a:spcPts val="2659"/>
              </a:lnSpc>
            </a:pPr>
            <a:endParaRPr lang="en-US" sz="1899" b="1">
              <a:solidFill>
                <a:srgbClr val="000000"/>
              </a:solidFill>
              <a:latin typeface="Arimo Bold"/>
              <a:ea typeface="Arimo Bold"/>
              <a:cs typeface="Arimo Bold"/>
              <a:sym typeface="Arimo Bold"/>
            </a:endParaRPr>
          </a:p>
          <a:p>
            <a:pPr algn="l">
              <a:lnSpc>
                <a:spcPts val="2279"/>
              </a:lnSpc>
            </a:pPr>
            <a:r>
              <a:rPr lang="en-US" sz="1899">
                <a:solidFill>
                  <a:srgbClr val="000000"/>
                </a:solidFill>
                <a:latin typeface="Aileron"/>
                <a:ea typeface="Aileron"/>
                <a:cs typeface="Aileron"/>
                <a:sym typeface="Aileron"/>
              </a:rPr>
              <a:t> What kind of easy and low-effort solutions can you find in your drawings? What is the easiest solution that can be found in your drawings? What are the smallest and cheapest solutions that can be found in your drawings?</a:t>
            </a:r>
          </a:p>
          <a:p>
            <a:pPr algn="l">
              <a:lnSpc>
                <a:spcPts val="2279"/>
              </a:lnSpc>
            </a:pPr>
            <a:endParaRPr lang="en-US" sz="1899">
              <a:solidFill>
                <a:srgbClr val="000000"/>
              </a:solidFill>
              <a:latin typeface="Aileron"/>
              <a:ea typeface="Aileron"/>
              <a:cs typeface="Aileron"/>
              <a:sym typeface="Aileron"/>
            </a:endParaRPr>
          </a:p>
        </p:txBody>
      </p:sp>
      <p:sp>
        <p:nvSpPr>
          <p:cNvPr id="6" name="TextBox 6"/>
          <p:cNvSpPr txBox="1"/>
          <p:nvPr/>
        </p:nvSpPr>
        <p:spPr>
          <a:xfrm>
            <a:off x="1497013" y="3405255"/>
            <a:ext cx="16521597" cy="1466591"/>
          </a:xfrm>
          <a:prstGeom prst="rect">
            <a:avLst/>
          </a:prstGeom>
        </p:spPr>
        <p:txBody>
          <a:bodyPr lIns="0" tIns="0" rIns="0" bIns="0" rtlCol="0" anchor="t">
            <a:spAutoFit/>
          </a:bodyPr>
          <a:lstStyle/>
          <a:p>
            <a:pPr algn="l">
              <a:lnSpc>
                <a:spcPts val="2279"/>
              </a:lnSpc>
            </a:pPr>
            <a:r>
              <a:rPr lang="en-US" sz="1899" b="1">
                <a:solidFill>
                  <a:srgbClr val="000000"/>
                </a:solidFill>
                <a:latin typeface="Arimo Bold"/>
                <a:ea typeface="Arimo Bold"/>
                <a:cs typeface="Arimo Bold"/>
                <a:sym typeface="Arimo Bold"/>
              </a:rPr>
              <a:t>What small pieces of solutions can you find in your drawings?</a:t>
            </a:r>
          </a:p>
          <a:p>
            <a:pPr algn="l">
              <a:lnSpc>
                <a:spcPts val="2279"/>
              </a:lnSpc>
            </a:pPr>
            <a:endParaRPr lang="en-US" sz="1899" b="1">
              <a:solidFill>
                <a:srgbClr val="000000"/>
              </a:solidFill>
              <a:latin typeface="Arimo Bold"/>
              <a:ea typeface="Arimo Bold"/>
              <a:cs typeface="Arimo Bold"/>
              <a:sym typeface="Arimo Bold"/>
            </a:endParaRPr>
          </a:p>
          <a:p>
            <a:pPr algn="l">
              <a:lnSpc>
                <a:spcPts val="2279"/>
              </a:lnSpc>
            </a:pPr>
            <a:r>
              <a:rPr lang="en-US" sz="1899">
                <a:solidFill>
                  <a:srgbClr val="000000"/>
                </a:solidFill>
                <a:latin typeface="Aileron"/>
                <a:ea typeface="Aileron"/>
                <a:cs typeface="Aileron"/>
                <a:sym typeface="Aileron"/>
              </a:rPr>
              <a:t>What small pieces of solutions can you find in your drawings that could be combined to increase their size? When you break down your drawings into smaller pieces, i.e., when you look at the details of each drawing, what solution ideas can you find? How could you combine the pieces of the different drawings into a single solution?</a:t>
            </a:r>
          </a:p>
        </p:txBody>
      </p:sp>
      <p:sp>
        <p:nvSpPr>
          <p:cNvPr id="7" name="TextBox 7"/>
          <p:cNvSpPr txBox="1"/>
          <p:nvPr/>
        </p:nvSpPr>
        <p:spPr>
          <a:xfrm>
            <a:off x="1497013" y="5057775"/>
            <a:ext cx="16521597" cy="135318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What different perspectives on the solution to your problem can you find in your drawings?</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From which perspective do the pieces in the drawings solve the problems of the people at the heart of your project?</a:t>
            </a:r>
          </a:p>
          <a:p>
            <a:pPr algn="l">
              <a:lnSpc>
                <a:spcPts val="2520"/>
              </a:lnSpc>
            </a:pPr>
            <a:endParaRPr lang="en-US" sz="1899">
              <a:solidFill>
                <a:srgbClr val="000000"/>
              </a:solidFill>
              <a:latin typeface="Aileron"/>
              <a:ea typeface="Aileron"/>
              <a:cs typeface="Aileron"/>
              <a:sym typeface="Aileron"/>
            </a:endParaRPr>
          </a:p>
        </p:txBody>
      </p:sp>
      <p:sp>
        <p:nvSpPr>
          <p:cNvPr id="8" name="TextBox 8"/>
          <p:cNvSpPr txBox="1"/>
          <p:nvPr/>
        </p:nvSpPr>
        <p:spPr>
          <a:xfrm>
            <a:off x="1497013" y="6479071"/>
            <a:ext cx="16521597" cy="1402098"/>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What radical solutions to the problem did you find?</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What kind of unorthodox and unconventional solution ideas can you find in your drawings? What kind of bold and futuristic (i.e., future-looking) solutions can be found in your drawings?</a:t>
            </a:r>
          </a:p>
        </p:txBody>
      </p:sp>
      <p:sp>
        <p:nvSpPr>
          <p:cNvPr id="9" name="TextBox 9"/>
          <p:cNvSpPr txBox="1"/>
          <p:nvPr/>
        </p:nvSpPr>
        <p:spPr>
          <a:xfrm>
            <a:off x="1497013" y="514352"/>
            <a:ext cx="16214041" cy="552450"/>
          </a:xfrm>
          <a:prstGeom prst="rect">
            <a:avLst/>
          </a:prstGeom>
        </p:spPr>
        <p:txBody>
          <a:bodyPr lIns="0" tIns="0" rIns="0" bIns="0" rtlCol="0" anchor="t">
            <a:spAutoFit/>
          </a:bodyPr>
          <a:lstStyle/>
          <a:p>
            <a:pPr algn="l">
              <a:lnSpc>
                <a:spcPts val="2160"/>
              </a:lnSpc>
            </a:pPr>
            <a:r>
              <a:rPr lang="en-US" sz="1800" i="1">
                <a:solidFill>
                  <a:srgbClr val="000000"/>
                </a:solidFill>
                <a:latin typeface="Arimo Italics"/>
                <a:ea typeface="Arimo Italics"/>
                <a:cs typeface="Arimo Italics"/>
                <a:sym typeface="Arimo Italics"/>
              </a:rPr>
              <a:t>Crazy 8 is a quick brainstorming technique where participants are given 8 minutes to come up with 8 different ideas to solve a problem. The aim is to stimulate creativity and generate different ideas quickly, helping to break away from traditional ways of thinking. </a:t>
            </a:r>
          </a:p>
        </p:txBody>
      </p:sp>
      <p:sp>
        <p:nvSpPr>
          <p:cNvPr id="10" name="TextBox 10"/>
          <p:cNvSpPr txBox="1"/>
          <p:nvPr/>
        </p:nvSpPr>
        <p:spPr>
          <a:xfrm>
            <a:off x="1497013" y="8464250"/>
            <a:ext cx="16790987" cy="133413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What should we do next with our crazy ideas and who should do what? Why?</a:t>
            </a:r>
          </a:p>
          <a:p>
            <a:pPr algn="l">
              <a:lnSpc>
                <a:spcPts val="2658"/>
              </a:lnSpc>
            </a:pPr>
            <a:endParaRPr lang="en-US" sz="1899" b="1">
              <a:solidFill>
                <a:srgbClr val="000000"/>
              </a:solidFill>
              <a:latin typeface="Arimo Bold"/>
              <a:ea typeface="Arimo Bold"/>
              <a:cs typeface="Arimo Bold"/>
              <a:sym typeface="Arimo Bold"/>
            </a:endParaRPr>
          </a:p>
          <a:p>
            <a:pPr algn="l">
              <a:lnSpc>
                <a:spcPts val="2520"/>
              </a:lnSpc>
            </a:pPr>
            <a:r>
              <a:rPr lang="en-US" sz="1800">
                <a:solidFill>
                  <a:srgbClr val="000000"/>
                </a:solidFill>
                <a:latin typeface="Aileron"/>
                <a:ea typeface="Aileron"/>
                <a:cs typeface="Aileron"/>
                <a:sym typeface="Aileron"/>
              </a:rPr>
              <a:t>Who will do what in our team to continue our project, taking the lessons learned from thinking about crazy ideas? Which solution idea do we go from a drawn or built sketch version to a draft version, and why? What should we do next?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347380" y="7458257"/>
            <a:ext cx="17229943" cy="1349292"/>
          </a:xfrm>
          <a:custGeom>
            <a:avLst/>
            <a:gdLst/>
            <a:ahLst/>
            <a:cxnLst/>
            <a:rect l="l" t="t" r="r" b="b"/>
            <a:pathLst>
              <a:path w="17229943" h="1349292">
                <a:moveTo>
                  <a:pt x="0" y="0"/>
                </a:moveTo>
                <a:lnTo>
                  <a:pt x="17229942" y="0"/>
                </a:lnTo>
                <a:lnTo>
                  <a:pt x="17229942" y="1349292"/>
                </a:lnTo>
                <a:lnTo>
                  <a:pt x="0" y="1349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Freeform 4"/>
          <p:cNvSpPr/>
          <p:nvPr/>
        </p:nvSpPr>
        <p:spPr>
          <a:xfrm>
            <a:off x="1347378" y="8691244"/>
            <a:ext cx="17226016" cy="1624330"/>
          </a:xfrm>
          <a:custGeom>
            <a:avLst/>
            <a:gdLst/>
            <a:ahLst/>
            <a:cxnLst/>
            <a:rect l="l" t="t" r="r" b="b"/>
            <a:pathLst>
              <a:path w="17226016" h="1624330">
                <a:moveTo>
                  <a:pt x="0" y="0"/>
                </a:moveTo>
                <a:lnTo>
                  <a:pt x="17226017" y="0"/>
                </a:lnTo>
                <a:lnTo>
                  <a:pt x="17226017" y="1624331"/>
                </a:lnTo>
                <a:lnTo>
                  <a:pt x="0" y="1624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5" name="Freeform 5"/>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6" name="Freeform 6"/>
          <p:cNvSpPr/>
          <p:nvPr/>
        </p:nvSpPr>
        <p:spPr>
          <a:xfrm>
            <a:off x="1877880" y="9036149"/>
            <a:ext cx="722519" cy="662008"/>
          </a:xfrm>
          <a:custGeom>
            <a:avLst/>
            <a:gdLst/>
            <a:ahLst/>
            <a:cxnLst/>
            <a:rect l="l" t="t" r="r" b="b"/>
            <a:pathLst>
              <a:path w="722519" h="662008">
                <a:moveTo>
                  <a:pt x="0" y="0"/>
                </a:moveTo>
                <a:lnTo>
                  <a:pt x="722519" y="0"/>
                </a:lnTo>
                <a:lnTo>
                  <a:pt x="722519" y="662008"/>
                </a:lnTo>
                <a:lnTo>
                  <a:pt x="0" y="662008"/>
                </a:lnTo>
                <a:lnTo>
                  <a:pt x="0" y="0"/>
                </a:lnTo>
                <a:close/>
              </a:path>
            </a:pathLst>
          </a:custGeom>
          <a:blipFill>
            <a:blip r:embed="rId10">
              <a:extLst>
                <a:ext uri="{96DAC541-7B7A-43D3-8B79-37D633B846F1}">
                  <asvg:svgBlip xmlns:asvg="http://schemas.microsoft.com/office/drawing/2016/SVG/main" r:embed="rId11"/>
                </a:ext>
              </a:extLst>
            </a:blip>
            <a:stretch>
              <a:fillRect t="-262" b="-262"/>
            </a:stretch>
          </a:blipFill>
        </p:spPr>
        <p:txBody>
          <a:bodyPr/>
          <a:lstStyle/>
          <a:p>
            <a:endParaRPr lang="fi-FI"/>
          </a:p>
        </p:txBody>
      </p:sp>
      <p:sp>
        <p:nvSpPr>
          <p:cNvPr id="7" name="Freeform 7"/>
          <p:cNvSpPr/>
          <p:nvPr/>
        </p:nvSpPr>
        <p:spPr>
          <a:xfrm>
            <a:off x="1774322" y="7593933"/>
            <a:ext cx="910587" cy="945698"/>
          </a:xfrm>
          <a:custGeom>
            <a:avLst/>
            <a:gdLst/>
            <a:ahLst/>
            <a:cxnLst/>
            <a:rect l="l" t="t" r="r" b="b"/>
            <a:pathLst>
              <a:path w="910587" h="945698">
                <a:moveTo>
                  <a:pt x="0" y="0"/>
                </a:moveTo>
                <a:lnTo>
                  <a:pt x="910587" y="0"/>
                </a:lnTo>
                <a:lnTo>
                  <a:pt x="910587" y="945698"/>
                </a:lnTo>
                <a:lnTo>
                  <a:pt x="0" y="945698"/>
                </a:lnTo>
                <a:lnTo>
                  <a:pt x="0" y="0"/>
                </a:lnTo>
                <a:close/>
              </a:path>
            </a:pathLst>
          </a:custGeom>
          <a:blipFill>
            <a:blip r:embed="rId12">
              <a:extLst>
                <a:ext uri="{96DAC541-7B7A-43D3-8B79-37D633B846F1}">
                  <asvg:svgBlip xmlns:asvg="http://schemas.microsoft.com/office/drawing/2016/SVG/main" r:embed="rId13"/>
                </a:ext>
              </a:extLst>
            </a:blip>
            <a:stretch>
              <a:fillRect t="-149" b="-149"/>
            </a:stretch>
          </a:blipFill>
        </p:spPr>
        <p:txBody>
          <a:bodyPr/>
          <a:lstStyle/>
          <a:p>
            <a:endParaRPr lang="fi-FI"/>
          </a:p>
        </p:txBody>
      </p:sp>
      <p:grpSp>
        <p:nvGrpSpPr>
          <p:cNvPr id="8" name="Group 8"/>
          <p:cNvGrpSpPr/>
          <p:nvPr/>
        </p:nvGrpSpPr>
        <p:grpSpPr>
          <a:xfrm>
            <a:off x="7100224" y="3215948"/>
            <a:ext cx="5029964" cy="3351214"/>
            <a:chOff x="0" y="0"/>
            <a:chExt cx="6706619" cy="4468285"/>
          </a:xfrm>
        </p:grpSpPr>
        <p:sp>
          <p:nvSpPr>
            <p:cNvPr id="9" name="Freeform 9"/>
            <p:cNvSpPr/>
            <p:nvPr/>
          </p:nvSpPr>
          <p:spPr>
            <a:xfrm>
              <a:off x="0" y="0"/>
              <a:ext cx="6706616" cy="4468241"/>
            </a:xfrm>
            <a:custGeom>
              <a:avLst/>
              <a:gdLst/>
              <a:ahLst/>
              <a:cxnLst/>
              <a:rect l="l" t="t" r="r" b="b"/>
              <a:pathLst>
                <a:path w="6706616" h="4468241">
                  <a:moveTo>
                    <a:pt x="0" y="0"/>
                  </a:moveTo>
                  <a:lnTo>
                    <a:pt x="6706616" y="0"/>
                  </a:lnTo>
                  <a:lnTo>
                    <a:pt x="6706616" y="4468241"/>
                  </a:lnTo>
                  <a:lnTo>
                    <a:pt x="0" y="4468241"/>
                  </a:lnTo>
                  <a:lnTo>
                    <a:pt x="0" y="0"/>
                  </a:lnTo>
                  <a:close/>
                </a:path>
              </a:pathLst>
            </a:custGeom>
            <a:blipFill>
              <a:blip r:embed="rId14"/>
              <a:stretch>
                <a:fillRect t="-31" b="-32"/>
              </a:stretch>
            </a:blipFill>
          </p:spPr>
          <p:txBody>
            <a:bodyPr/>
            <a:lstStyle/>
            <a:p>
              <a:endParaRPr lang="fi-FI"/>
            </a:p>
          </p:txBody>
        </p:sp>
      </p:grpSp>
      <p:sp>
        <p:nvSpPr>
          <p:cNvPr id="10" name="TextBox 10"/>
          <p:cNvSpPr txBox="1"/>
          <p:nvPr/>
        </p:nvSpPr>
        <p:spPr>
          <a:xfrm>
            <a:off x="1804222" y="708663"/>
            <a:ext cx="16243088" cy="605790"/>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We don't know how our initial solution idea will be perceived by the people concerned (we want to create solutions)</a:t>
            </a:r>
          </a:p>
          <a:p>
            <a:pPr marL="411480" lvl="2" indent="-137160" algn="l">
              <a:lnSpc>
                <a:spcPts val="2340"/>
              </a:lnSpc>
              <a:buFont typeface="Arial"/>
              <a:buChar char="⚬"/>
            </a:pPr>
            <a:r>
              <a:rPr lang="en-US" sz="1800">
                <a:solidFill>
                  <a:srgbClr val="000000"/>
                </a:solidFill>
                <a:latin typeface="Aileron"/>
                <a:ea typeface="Aileron"/>
                <a:cs typeface="Aileron"/>
                <a:sym typeface="Aileron"/>
              </a:rPr>
              <a:t>We need to get one real and user-oriented solution idea to materialise (we want to create a solution)</a:t>
            </a:r>
          </a:p>
        </p:txBody>
      </p:sp>
      <p:sp>
        <p:nvSpPr>
          <p:cNvPr id="11" name="TextBox 11"/>
          <p:cNvSpPr txBox="1"/>
          <p:nvPr/>
        </p:nvSpPr>
        <p:spPr>
          <a:xfrm>
            <a:off x="3130901" y="8931374"/>
            <a:ext cx="2556598" cy="782638"/>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What can go wrong?</a:t>
            </a:r>
          </a:p>
        </p:txBody>
      </p:sp>
      <p:sp>
        <p:nvSpPr>
          <p:cNvPr id="12" name="TextBox 12"/>
          <p:cNvSpPr txBox="1"/>
          <p:nvPr/>
        </p:nvSpPr>
        <p:spPr>
          <a:xfrm rot="-5400000">
            <a:off x="-4113030" y="4772043"/>
            <a:ext cx="9540546" cy="742914"/>
          </a:xfrm>
          <a:prstGeom prst="rect">
            <a:avLst/>
          </a:prstGeom>
        </p:spPr>
        <p:txBody>
          <a:bodyPr lIns="0" tIns="0" rIns="0" bIns="0" rtlCol="0" anchor="t">
            <a:spAutoFit/>
          </a:bodyPr>
          <a:lstStyle/>
          <a:p>
            <a:pPr algn="r">
              <a:lnSpc>
                <a:spcPts val="5760"/>
              </a:lnSpc>
            </a:pPr>
            <a:r>
              <a:rPr lang="en-US" sz="4800" b="1">
                <a:solidFill>
                  <a:srgbClr val="000000"/>
                </a:solidFill>
                <a:latin typeface="Arimo Bold"/>
                <a:ea typeface="Arimo Bold"/>
                <a:cs typeface="Arimo Bold"/>
                <a:sym typeface="Arimo Bold"/>
              </a:rPr>
              <a:t>PROTOTYPING</a:t>
            </a:r>
          </a:p>
        </p:txBody>
      </p:sp>
      <p:sp>
        <p:nvSpPr>
          <p:cNvPr id="13" name="TextBox 13"/>
          <p:cNvSpPr txBox="1"/>
          <p:nvPr/>
        </p:nvSpPr>
        <p:spPr>
          <a:xfrm>
            <a:off x="3111851" y="7672070"/>
            <a:ext cx="2556598" cy="786130"/>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How can you succeed?</a:t>
            </a:r>
          </a:p>
        </p:txBody>
      </p:sp>
      <p:sp>
        <p:nvSpPr>
          <p:cNvPr id="14" name="TextBox 14"/>
          <p:cNvSpPr txBox="1"/>
          <p:nvPr/>
        </p:nvSpPr>
        <p:spPr>
          <a:xfrm>
            <a:off x="13024521" y="2479422"/>
            <a:ext cx="4552256" cy="47396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Once a test version of the solution idea has been drawn or built, it can be used to finalise the solution idea with the people for whom the solution is being created.</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Think about it together as a team:</a:t>
            </a:r>
          </a:p>
          <a:p>
            <a:pPr algn="l">
              <a:lnSpc>
                <a:spcPts val="2340"/>
              </a:lnSpc>
            </a:pPr>
            <a:r>
              <a:rPr lang="en-US" sz="1800">
                <a:solidFill>
                  <a:srgbClr val="000000"/>
                </a:solidFill>
                <a:latin typeface="Aileron"/>
                <a:ea typeface="Aileron"/>
                <a:cs typeface="Aileron"/>
                <a:sym typeface="Aileron"/>
              </a:rPr>
              <a:t>What surprised us?  What bits and pieces from the different solution ideas will we at least take forward? What do we leave out and why? What kind of test situations could we develop, i.e., where do we find people who need or could use our solution and how do we take the sketched or built draft version of our solution to them?</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15" name="TextBox 15"/>
          <p:cNvSpPr txBox="1"/>
          <p:nvPr/>
        </p:nvSpPr>
        <p:spPr>
          <a:xfrm>
            <a:off x="5311253" y="8850094"/>
            <a:ext cx="12736057" cy="1196340"/>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If you haven't already done some quick brainstorming before drawing and building, it can be difficult to make a test version of the solution, or prototype.</a:t>
            </a:r>
          </a:p>
          <a:p>
            <a:pPr marL="411480" lvl="2" indent="-137160" algn="l">
              <a:lnSpc>
                <a:spcPts val="2340"/>
              </a:lnSpc>
              <a:buFont typeface="Arial"/>
              <a:buChar char="⚬"/>
            </a:pPr>
            <a:r>
              <a:rPr lang="en-US" sz="1800">
                <a:solidFill>
                  <a:srgbClr val="000000"/>
                </a:solidFill>
                <a:latin typeface="Aileron"/>
                <a:ea typeface="Aileron"/>
                <a:cs typeface="Aileron"/>
                <a:sym typeface="Aileron"/>
              </a:rPr>
              <a:t>Don't judge the artistic value of each other's constructions and drawings but reflect on what you could include in a common solution. Encourage others to draw and build!</a:t>
            </a:r>
          </a:p>
        </p:txBody>
      </p:sp>
      <p:sp>
        <p:nvSpPr>
          <p:cNvPr id="16" name="TextBox 16"/>
          <p:cNvSpPr txBox="1"/>
          <p:nvPr/>
        </p:nvSpPr>
        <p:spPr>
          <a:xfrm>
            <a:off x="1834304" y="2504249"/>
            <a:ext cx="4766456" cy="5759450"/>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Get together as a team (online or offline). </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Bring along some drawing and building materials - paper, pens and craft materials. You can also use ready-made pictures, stickers, modelling clay or even legos. Include a how-to summary of the problem you are trying to solve. If you work online, use virtual visual material.</a:t>
            </a:r>
          </a:p>
          <a:p>
            <a:pPr algn="l">
              <a:lnSpc>
                <a:spcPts val="2340"/>
              </a:lnSpc>
            </a:pPr>
            <a:endParaRPr lang="en-US" sz="17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Go back to your best idea or pieces of ideas so far and start drawing and building them. Produce one common drawing or construction that illustrates what your solution would look like. The drawing can be in cartoon form, for example, the structure can resemble a scale model of the solution.</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17" name="TextBox 17"/>
          <p:cNvSpPr txBox="1"/>
          <p:nvPr/>
        </p:nvSpPr>
        <p:spPr>
          <a:xfrm>
            <a:off x="5311253" y="7597199"/>
            <a:ext cx="12976747" cy="901065"/>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Start drawing and combining different materials right away - making hands on will help you visualise!</a:t>
            </a:r>
          </a:p>
          <a:p>
            <a:pPr marL="411480" lvl="2" indent="-137160" algn="l">
              <a:lnSpc>
                <a:spcPts val="2340"/>
              </a:lnSpc>
              <a:buFont typeface="Arial"/>
              <a:buChar char="⚬"/>
            </a:pPr>
            <a:r>
              <a:rPr lang="en-US" sz="1800">
                <a:solidFill>
                  <a:srgbClr val="000000"/>
                </a:solidFill>
                <a:latin typeface="Aileron"/>
                <a:ea typeface="Aileron"/>
                <a:cs typeface="Aileron"/>
                <a:sym typeface="Aileron"/>
              </a:rPr>
              <a:t>Don't think about the artistic quality of the drawings or structures.  The idea of the test versions is to illustrate to a potential user what the solution might look like, and thereby gain further insight for further development of the solution.</a:t>
            </a:r>
          </a:p>
        </p:txBody>
      </p:sp>
      <p:sp>
        <p:nvSpPr>
          <p:cNvPr id="18" name="TextBox 18"/>
          <p:cNvSpPr txBox="1"/>
          <p:nvPr/>
        </p:nvSpPr>
        <p:spPr>
          <a:xfrm>
            <a:off x="1819382" y="1873632"/>
            <a:ext cx="4149053" cy="582778"/>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So, what do we do? </a:t>
            </a:r>
          </a:p>
        </p:txBody>
      </p:sp>
      <p:sp>
        <p:nvSpPr>
          <p:cNvPr id="19" name="TextBox 19"/>
          <p:cNvSpPr txBox="1"/>
          <p:nvPr/>
        </p:nvSpPr>
        <p:spPr>
          <a:xfrm>
            <a:off x="12995946" y="1766572"/>
            <a:ext cx="4149054" cy="582778"/>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What's next?</a:t>
            </a:r>
          </a:p>
        </p:txBody>
      </p:sp>
      <p:sp>
        <p:nvSpPr>
          <p:cNvPr id="20" name="TextBox 20"/>
          <p:cNvSpPr txBox="1"/>
          <p:nvPr/>
        </p:nvSpPr>
        <p:spPr>
          <a:xfrm>
            <a:off x="7039472" y="1911732"/>
            <a:ext cx="5090716" cy="605790"/>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What might the output look like?</a:t>
            </a:r>
          </a:p>
        </p:txBody>
      </p:sp>
      <p:sp>
        <p:nvSpPr>
          <p:cNvPr id="21" name="TextBox 21"/>
          <p:cNvSpPr txBox="1"/>
          <p:nvPr/>
        </p:nvSpPr>
        <p:spPr>
          <a:xfrm>
            <a:off x="1804222" y="95975"/>
            <a:ext cx="4663877" cy="605790"/>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When to use?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28473" y="5866943"/>
            <a:ext cx="13630817" cy="2162497"/>
          </a:xfrm>
          <a:custGeom>
            <a:avLst/>
            <a:gdLst/>
            <a:ahLst/>
            <a:cxnLst/>
            <a:rect l="l" t="t" r="r" b="b"/>
            <a:pathLst>
              <a:path w="13630817" h="2162497">
                <a:moveTo>
                  <a:pt x="0" y="0"/>
                </a:moveTo>
                <a:lnTo>
                  <a:pt x="13630818" y="0"/>
                </a:lnTo>
                <a:lnTo>
                  <a:pt x="13630818" y="2162496"/>
                </a:lnTo>
                <a:lnTo>
                  <a:pt x="0" y="2162496"/>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fi-FI"/>
          </a:p>
        </p:txBody>
      </p:sp>
      <p:grpSp>
        <p:nvGrpSpPr>
          <p:cNvPr id="3" name="Group 3"/>
          <p:cNvGrpSpPr/>
          <p:nvPr/>
        </p:nvGrpSpPr>
        <p:grpSpPr>
          <a:xfrm>
            <a:off x="2425088" y="8522086"/>
            <a:ext cx="14834212" cy="700871"/>
            <a:chOff x="0" y="0"/>
            <a:chExt cx="13028407" cy="615552"/>
          </a:xfrm>
        </p:grpSpPr>
        <p:sp>
          <p:nvSpPr>
            <p:cNvPr id="4" name="Freeform 4"/>
            <p:cNvSpPr/>
            <p:nvPr/>
          </p:nvSpPr>
          <p:spPr>
            <a:xfrm>
              <a:off x="0" y="0"/>
              <a:ext cx="13028422" cy="615569"/>
            </a:xfrm>
            <a:custGeom>
              <a:avLst/>
              <a:gdLst/>
              <a:ahLst/>
              <a:cxnLst/>
              <a:rect l="l" t="t" r="r" b="b"/>
              <a:pathLst>
                <a:path w="13028422" h="615569">
                  <a:moveTo>
                    <a:pt x="0" y="615569"/>
                  </a:moveTo>
                  <a:lnTo>
                    <a:pt x="13028422" y="0"/>
                  </a:lnTo>
                  <a:lnTo>
                    <a:pt x="13028422" y="615569"/>
                  </a:lnTo>
                  <a:close/>
                </a:path>
              </a:pathLst>
            </a:custGeom>
            <a:solidFill>
              <a:srgbClr val="3BB1BD"/>
            </a:solidFill>
          </p:spPr>
          <p:txBody>
            <a:bodyPr/>
            <a:lstStyle/>
            <a:p>
              <a:endParaRPr lang="fi-FI"/>
            </a:p>
          </p:txBody>
        </p:sp>
      </p:grpSp>
      <p:sp>
        <p:nvSpPr>
          <p:cNvPr id="5" name="TextBox 5"/>
          <p:cNvSpPr txBox="1"/>
          <p:nvPr/>
        </p:nvSpPr>
        <p:spPr>
          <a:xfrm>
            <a:off x="15193491" y="8637421"/>
            <a:ext cx="1975180" cy="450864"/>
          </a:xfrm>
          <a:prstGeom prst="rect">
            <a:avLst/>
          </a:prstGeom>
        </p:spPr>
        <p:txBody>
          <a:bodyPr lIns="0" tIns="0" rIns="0" bIns="0" rtlCol="0" anchor="t">
            <a:spAutoFit/>
          </a:bodyPr>
          <a:lstStyle/>
          <a:p>
            <a:pPr algn="ctr">
              <a:lnSpc>
                <a:spcPts val="3279"/>
              </a:lnSpc>
            </a:pPr>
            <a:r>
              <a:rPr lang="en-US" sz="2732">
                <a:solidFill>
                  <a:srgbClr val="FFFFFF"/>
                </a:solidFill>
                <a:latin typeface="Arimo"/>
                <a:ea typeface="Arimo"/>
                <a:cs typeface="Arimo"/>
                <a:sym typeface="Arimo"/>
              </a:rPr>
              <a:t>Fidelity</a:t>
            </a:r>
          </a:p>
        </p:txBody>
      </p:sp>
      <p:sp>
        <p:nvSpPr>
          <p:cNvPr id="6" name="TextBox 6"/>
          <p:cNvSpPr txBox="1"/>
          <p:nvPr/>
        </p:nvSpPr>
        <p:spPr>
          <a:xfrm>
            <a:off x="9956392" y="9217581"/>
            <a:ext cx="1421520" cy="300755"/>
          </a:xfrm>
          <a:prstGeom prst="rect">
            <a:avLst/>
          </a:prstGeom>
        </p:spPr>
        <p:txBody>
          <a:bodyPr lIns="0" tIns="0" rIns="0" bIns="0" rtlCol="0" anchor="t">
            <a:spAutoFit/>
          </a:bodyPr>
          <a:lstStyle/>
          <a:p>
            <a:pPr algn="ctr">
              <a:lnSpc>
                <a:spcPts val="2186"/>
              </a:lnSpc>
            </a:pPr>
            <a:r>
              <a:rPr lang="en-US" sz="1821">
                <a:solidFill>
                  <a:srgbClr val="000000"/>
                </a:solidFill>
                <a:latin typeface="Arimo"/>
                <a:ea typeface="Arimo"/>
                <a:cs typeface="Arimo"/>
                <a:sym typeface="Arimo"/>
              </a:rPr>
              <a:t>Feels real</a:t>
            </a:r>
          </a:p>
        </p:txBody>
      </p:sp>
      <p:sp>
        <p:nvSpPr>
          <p:cNvPr id="7" name="TextBox 7"/>
          <p:cNvSpPr txBox="1"/>
          <p:nvPr/>
        </p:nvSpPr>
        <p:spPr>
          <a:xfrm>
            <a:off x="2878649" y="9217581"/>
            <a:ext cx="1983133" cy="300755"/>
          </a:xfrm>
          <a:prstGeom prst="rect">
            <a:avLst/>
          </a:prstGeom>
        </p:spPr>
        <p:txBody>
          <a:bodyPr lIns="0" tIns="0" rIns="0" bIns="0" rtlCol="0" anchor="t">
            <a:spAutoFit/>
          </a:bodyPr>
          <a:lstStyle/>
          <a:p>
            <a:pPr algn="ctr">
              <a:lnSpc>
                <a:spcPts val="2186"/>
              </a:lnSpc>
            </a:pPr>
            <a:r>
              <a:rPr lang="en-US" sz="1821">
                <a:solidFill>
                  <a:srgbClr val="000000"/>
                </a:solidFill>
                <a:latin typeface="Arimo"/>
                <a:ea typeface="Arimo"/>
                <a:cs typeface="Arimo"/>
                <a:sym typeface="Arimo"/>
              </a:rPr>
              <a:t>Fast to create</a:t>
            </a:r>
          </a:p>
        </p:txBody>
      </p:sp>
      <p:sp>
        <p:nvSpPr>
          <p:cNvPr id="8" name="TextBox 8"/>
          <p:cNvSpPr txBox="1"/>
          <p:nvPr/>
        </p:nvSpPr>
        <p:spPr>
          <a:xfrm>
            <a:off x="15722705" y="9217581"/>
            <a:ext cx="925137" cy="300755"/>
          </a:xfrm>
          <a:prstGeom prst="rect">
            <a:avLst/>
          </a:prstGeom>
        </p:spPr>
        <p:txBody>
          <a:bodyPr lIns="0" tIns="0" rIns="0" bIns="0" rtlCol="0" anchor="t">
            <a:spAutoFit/>
          </a:bodyPr>
          <a:lstStyle/>
          <a:p>
            <a:pPr algn="ctr">
              <a:lnSpc>
                <a:spcPts val="2186"/>
              </a:lnSpc>
            </a:pPr>
            <a:r>
              <a:rPr lang="en-US" sz="1821">
                <a:solidFill>
                  <a:srgbClr val="000000"/>
                </a:solidFill>
                <a:latin typeface="Arimo"/>
                <a:ea typeface="Arimo"/>
                <a:cs typeface="Arimo"/>
                <a:sym typeface="Arimo"/>
              </a:rPr>
              <a:t>Works</a:t>
            </a:r>
          </a:p>
        </p:txBody>
      </p:sp>
      <p:sp>
        <p:nvSpPr>
          <p:cNvPr id="9" name="TextBox 9"/>
          <p:cNvSpPr txBox="1"/>
          <p:nvPr/>
        </p:nvSpPr>
        <p:spPr>
          <a:xfrm rot="-5400000">
            <a:off x="1509861" y="1703555"/>
            <a:ext cx="1308801" cy="403307"/>
          </a:xfrm>
          <a:prstGeom prst="rect">
            <a:avLst/>
          </a:prstGeom>
        </p:spPr>
        <p:txBody>
          <a:bodyPr lIns="0" tIns="0" rIns="0" bIns="0" rtlCol="0" anchor="t">
            <a:spAutoFit/>
          </a:bodyPr>
          <a:lstStyle/>
          <a:p>
            <a:pPr algn="l">
              <a:lnSpc>
                <a:spcPts val="2914"/>
              </a:lnSpc>
            </a:pPr>
            <a:r>
              <a:rPr lang="en-US" sz="2429">
                <a:solidFill>
                  <a:srgbClr val="000000"/>
                </a:solidFill>
                <a:latin typeface="Arimo"/>
                <a:ea typeface="Arimo"/>
                <a:cs typeface="Arimo"/>
                <a:sym typeface="Arimo"/>
              </a:rPr>
              <a:t>Physical</a:t>
            </a:r>
          </a:p>
        </p:txBody>
      </p:sp>
      <p:sp>
        <p:nvSpPr>
          <p:cNvPr id="10" name="TextBox 10"/>
          <p:cNvSpPr txBox="1"/>
          <p:nvPr/>
        </p:nvSpPr>
        <p:spPr>
          <a:xfrm rot="-5400000">
            <a:off x="1509863" y="4441627"/>
            <a:ext cx="1308798" cy="403307"/>
          </a:xfrm>
          <a:prstGeom prst="rect">
            <a:avLst/>
          </a:prstGeom>
        </p:spPr>
        <p:txBody>
          <a:bodyPr lIns="0" tIns="0" rIns="0" bIns="0" rtlCol="0" anchor="t">
            <a:spAutoFit/>
          </a:bodyPr>
          <a:lstStyle/>
          <a:p>
            <a:pPr algn="ctr">
              <a:lnSpc>
                <a:spcPts val="2914"/>
              </a:lnSpc>
            </a:pPr>
            <a:r>
              <a:rPr lang="en-US" sz="2429">
                <a:solidFill>
                  <a:srgbClr val="000000"/>
                </a:solidFill>
                <a:latin typeface="Arimo"/>
                <a:ea typeface="Arimo"/>
                <a:cs typeface="Arimo"/>
                <a:sym typeface="Arimo"/>
              </a:rPr>
              <a:t>Digital</a:t>
            </a:r>
          </a:p>
        </p:txBody>
      </p:sp>
      <p:sp>
        <p:nvSpPr>
          <p:cNvPr id="11" name="TextBox 11"/>
          <p:cNvSpPr txBox="1"/>
          <p:nvPr/>
        </p:nvSpPr>
        <p:spPr>
          <a:xfrm rot="-5400000">
            <a:off x="901404" y="7331503"/>
            <a:ext cx="2525707" cy="403310"/>
          </a:xfrm>
          <a:prstGeom prst="rect">
            <a:avLst/>
          </a:prstGeom>
        </p:spPr>
        <p:txBody>
          <a:bodyPr lIns="0" tIns="0" rIns="0" bIns="0" rtlCol="0" anchor="t">
            <a:spAutoFit/>
          </a:bodyPr>
          <a:lstStyle/>
          <a:p>
            <a:pPr algn="ctr">
              <a:lnSpc>
                <a:spcPts val="2914"/>
              </a:lnSpc>
            </a:pPr>
            <a:r>
              <a:rPr lang="en-US" sz="2429">
                <a:solidFill>
                  <a:srgbClr val="000000"/>
                </a:solidFill>
                <a:latin typeface="Arimo"/>
                <a:ea typeface="Arimo"/>
                <a:cs typeface="Arimo"/>
                <a:sym typeface="Arimo"/>
              </a:rPr>
              <a:t>Service/process</a:t>
            </a:r>
          </a:p>
        </p:txBody>
      </p:sp>
      <p:sp>
        <p:nvSpPr>
          <p:cNvPr id="12" name="AutoShape 12"/>
          <p:cNvSpPr/>
          <p:nvPr/>
        </p:nvSpPr>
        <p:spPr>
          <a:xfrm>
            <a:off x="2425683" y="1503093"/>
            <a:ext cx="19280" cy="1212205"/>
          </a:xfrm>
          <a:prstGeom prst="line">
            <a:avLst/>
          </a:prstGeom>
          <a:ln w="9525" cap="rnd">
            <a:solidFill>
              <a:srgbClr val="3BB1BD"/>
            </a:solidFill>
            <a:prstDash val="solid"/>
            <a:headEnd type="none" w="sm" len="sm"/>
            <a:tailEnd type="none" w="sm" len="sm"/>
          </a:ln>
        </p:spPr>
        <p:txBody>
          <a:bodyPr/>
          <a:lstStyle/>
          <a:p>
            <a:endParaRPr lang="fi-FI"/>
          </a:p>
        </p:txBody>
      </p:sp>
      <p:sp>
        <p:nvSpPr>
          <p:cNvPr id="13" name="TextBox 13"/>
          <p:cNvSpPr txBox="1"/>
          <p:nvPr/>
        </p:nvSpPr>
        <p:spPr>
          <a:xfrm>
            <a:off x="3282075" y="2203821"/>
            <a:ext cx="1177928" cy="59352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2D/3D sketch</a:t>
            </a:r>
          </a:p>
        </p:txBody>
      </p:sp>
      <p:sp>
        <p:nvSpPr>
          <p:cNvPr id="14" name="TextBox 14"/>
          <p:cNvSpPr txBox="1"/>
          <p:nvPr/>
        </p:nvSpPr>
        <p:spPr>
          <a:xfrm>
            <a:off x="5539703" y="2203821"/>
            <a:ext cx="1071482" cy="86145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Paper/cardboard mock-up</a:t>
            </a:r>
          </a:p>
        </p:txBody>
      </p:sp>
      <p:sp>
        <p:nvSpPr>
          <p:cNvPr id="15" name="TextBox 15"/>
          <p:cNvSpPr txBox="1"/>
          <p:nvPr/>
        </p:nvSpPr>
        <p:spPr>
          <a:xfrm>
            <a:off x="7565980" y="2203821"/>
            <a:ext cx="1389716" cy="86145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3D print/small scale size</a:t>
            </a:r>
          </a:p>
        </p:txBody>
      </p:sp>
      <p:sp>
        <p:nvSpPr>
          <p:cNvPr id="16" name="TextBox 16"/>
          <p:cNvSpPr txBox="1"/>
          <p:nvPr/>
        </p:nvSpPr>
        <p:spPr>
          <a:xfrm>
            <a:off x="9848943" y="2203821"/>
            <a:ext cx="1397680" cy="878838"/>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Hand-made in unique material</a:t>
            </a:r>
          </a:p>
        </p:txBody>
      </p:sp>
      <p:sp>
        <p:nvSpPr>
          <p:cNvPr id="17" name="TextBox 17"/>
          <p:cNvSpPr txBox="1"/>
          <p:nvPr/>
        </p:nvSpPr>
        <p:spPr>
          <a:xfrm>
            <a:off x="12455075" y="2215607"/>
            <a:ext cx="1177928" cy="581104"/>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Small scale production</a:t>
            </a:r>
          </a:p>
        </p:txBody>
      </p:sp>
      <p:sp>
        <p:nvSpPr>
          <p:cNvPr id="18" name="TextBox 18"/>
          <p:cNvSpPr txBox="1"/>
          <p:nvPr/>
        </p:nvSpPr>
        <p:spPr>
          <a:xfrm>
            <a:off x="15397957" y="2203821"/>
            <a:ext cx="1358669" cy="86145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Scalable mass production</a:t>
            </a:r>
          </a:p>
        </p:txBody>
      </p:sp>
      <p:sp>
        <p:nvSpPr>
          <p:cNvPr id="19" name="TextBox 19"/>
          <p:cNvSpPr txBox="1"/>
          <p:nvPr/>
        </p:nvSpPr>
        <p:spPr>
          <a:xfrm>
            <a:off x="3312154" y="4965994"/>
            <a:ext cx="1177928" cy="300755"/>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Idea sketch</a:t>
            </a:r>
          </a:p>
        </p:txBody>
      </p:sp>
      <p:sp>
        <p:nvSpPr>
          <p:cNvPr id="20" name="TextBox 20"/>
          <p:cNvSpPr txBox="1"/>
          <p:nvPr/>
        </p:nvSpPr>
        <p:spPr>
          <a:xfrm>
            <a:off x="5052258" y="4965994"/>
            <a:ext cx="796989" cy="593520"/>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Wire-frames</a:t>
            </a:r>
          </a:p>
        </p:txBody>
      </p:sp>
      <p:sp>
        <p:nvSpPr>
          <p:cNvPr id="21" name="TextBox 21"/>
          <p:cNvSpPr txBox="1"/>
          <p:nvPr/>
        </p:nvSpPr>
        <p:spPr>
          <a:xfrm>
            <a:off x="6427564" y="4965994"/>
            <a:ext cx="1281411" cy="59352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Paper prototype</a:t>
            </a:r>
          </a:p>
        </p:txBody>
      </p:sp>
      <p:sp>
        <p:nvSpPr>
          <p:cNvPr id="22" name="TextBox 22"/>
          <p:cNvSpPr txBox="1"/>
          <p:nvPr/>
        </p:nvSpPr>
        <p:spPr>
          <a:xfrm>
            <a:off x="8127508" y="4965994"/>
            <a:ext cx="1281411" cy="878838"/>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Interactive click-on model</a:t>
            </a:r>
          </a:p>
        </p:txBody>
      </p:sp>
      <p:sp>
        <p:nvSpPr>
          <p:cNvPr id="23" name="TextBox 23"/>
          <p:cNvSpPr txBox="1"/>
          <p:nvPr/>
        </p:nvSpPr>
        <p:spPr>
          <a:xfrm>
            <a:off x="9874833" y="4965994"/>
            <a:ext cx="1783841" cy="581104"/>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Proof-of-concept prototype</a:t>
            </a:r>
          </a:p>
        </p:txBody>
      </p:sp>
      <p:sp>
        <p:nvSpPr>
          <p:cNvPr id="24" name="TextBox 24"/>
          <p:cNvSpPr txBox="1"/>
          <p:nvPr/>
        </p:nvSpPr>
        <p:spPr>
          <a:xfrm>
            <a:off x="12204977" y="4965994"/>
            <a:ext cx="1783842" cy="300755"/>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Prototype pilot</a:t>
            </a:r>
          </a:p>
        </p:txBody>
      </p:sp>
      <p:sp>
        <p:nvSpPr>
          <p:cNvPr id="25" name="TextBox 25"/>
          <p:cNvSpPr txBox="1"/>
          <p:nvPr/>
        </p:nvSpPr>
        <p:spPr>
          <a:xfrm>
            <a:off x="15074600" y="4965994"/>
            <a:ext cx="2010665" cy="581104"/>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Scaled product on scaled system</a:t>
            </a:r>
          </a:p>
        </p:txBody>
      </p:sp>
      <p:sp>
        <p:nvSpPr>
          <p:cNvPr id="26" name="TextBox 26"/>
          <p:cNvSpPr txBox="1"/>
          <p:nvPr/>
        </p:nvSpPr>
        <p:spPr>
          <a:xfrm>
            <a:off x="3282075" y="7613015"/>
            <a:ext cx="1177928" cy="30820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Sketch</a:t>
            </a:r>
          </a:p>
        </p:txBody>
      </p:sp>
      <p:sp>
        <p:nvSpPr>
          <p:cNvPr id="27" name="TextBox 27"/>
          <p:cNvSpPr txBox="1"/>
          <p:nvPr/>
        </p:nvSpPr>
        <p:spPr>
          <a:xfrm>
            <a:off x="4755855" y="7613015"/>
            <a:ext cx="1177928" cy="86145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Storyboard/storytelling</a:t>
            </a:r>
          </a:p>
        </p:txBody>
      </p:sp>
      <p:sp>
        <p:nvSpPr>
          <p:cNvPr id="28" name="TextBox 28"/>
          <p:cNvSpPr txBox="1"/>
          <p:nvPr/>
        </p:nvSpPr>
        <p:spPr>
          <a:xfrm>
            <a:off x="6356657" y="7613015"/>
            <a:ext cx="1383246" cy="59352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Investigative rehearsal</a:t>
            </a:r>
          </a:p>
        </p:txBody>
      </p:sp>
      <p:sp>
        <p:nvSpPr>
          <p:cNvPr id="29" name="TextBox 29"/>
          <p:cNvSpPr txBox="1"/>
          <p:nvPr/>
        </p:nvSpPr>
        <p:spPr>
          <a:xfrm>
            <a:off x="7935129" y="7613015"/>
            <a:ext cx="1683353" cy="878838"/>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Rehearsal using cardboard prototypes</a:t>
            </a:r>
          </a:p>
        </p:txBody>
      </p:sp>
      <p:sp>
        <p:nvSpPr>
          <p:cNvPr id="30" name="TextBox 30"/>
          <p:cNvSpPr txBox="1"/>
          <p:nvPr/>
        </p:nvSpPr>
        <p:spPr>
          <a:xfrm>
            <a:off x="10184828" y="7897781"/>
            <a:ext cx="1383246" cy="593522"/>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Technical mock-up</a:t>
            </a:r>
          </a:p>
        </p:txBody>
      </p:sp>
      <p:sp>
        <p:nvSpPr>
          <p:cNvPr id="31" name="TextBox 31"/>
          <p:cNvSpPr txBox="1"/>
          <p:nvPr/>
        </p:nvSpPr>
        <p:spPr>
          <a:xfrm>
            <a:off x="12648428" y="7921510"/>
            <a:ext cx="1383246" cy="30820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Pilot</a:t>
            </a:r>
          </a:p>
        </p:txBody>
      </p:sp>
      <p:sp>
        <p:nvSpPr>
          <p:cNvPr id="32" name="TextBox 32"/>
          <p:cNvSpPr txBox="1"/>
          <p:nvPr/>
        </p:nvSpPr>
        <p:spPr>
          <a:xfrm>
            <a:off x="15445957" y="7921510"/>
            <a:ext cx="1383246" cy="308206"/>
          </a:xfrm>
          <a:prstGeom prst="rect">
            <a:avLst/>
          </a:prstGeom>
        </p:spPr>
        <p:txBody>
          <a:bodyPr lIns="0" tIns="0" rIns="0" bIns="0" rtlCol="0" anchor="t">
            <a:spAutoFit/>
          </a:bodyPr>
          <a:lstStyle/>
          <a:p>
            <a:pPr algn="ctr">
              <a:lnSpc>
                <a:spcPts val="2186"/>
              </a:lnSpc>
            </a:pPr>
            <a:r>
              <a:rPr lang="en-US" sz="1821">
                <a:solidFill>
                  <a:srgbClr val="000000"/>
                </a:solidFill>
                <a:latin typeface="Ubuntu"/>
                <a:ea typeface="Ubuntu"/>
                <a:cs typeface="Ubuntu"/>
                <a:sym typeface="Ubuntu"/>
              </a:rPr>
              <a:t>Rollout</a:t>
            </a:r>
          </a:p>
        </p:txBody>
      </p:sp>
      <p:sp>
        <p:nvSpPr>
          <p:cNvPr id="33" name="TextBox 33"/>
          <p:cNvSpPr txBox="1"/>
          <p:nvPr/>
        </p:nvSpPr>
        <p:spPr>
          <a:xfrm>
            <a:off x="2074634" y="9678620"/>
            <a:ext cx="10801205" cy="180975"/>
          </a:xfrm>
          <a:prstGeom prst="rect">
            <a:avLst/>
          </a:prstGeom>
        </p:spPr>
        <p:txBody>
          <a:bodyPr lIns="0" tIns="0" rIns="0" bIns="0" rtlCol="0" anchor="t">
            <a:spAutoFit/>
          </a:bodyPr>
          <a:lstStyle/>
          <a:p>
            <a:pPr algn="l">
              <a:lnSpc>
                <a:spcPts val="1442"/>
              </a:lnSpc>
            </a:pPr>
            <a:r>
              <a:rPr lang="en-US" sz="1202" spc="11">
                <a:solidFill>
                  <a:srgbClr val="000000"/>
                </a:solidFill>
                <a:latin typeface="TT Rounds Condensed"/>
                <a:ea typeface="TT Rounds Condensed"/>
                <a:cs typeface="TT Rounds Condensed"/>
                <a:sym typeface="TT Rounds Condensed"/>
              </a:rPr>
              <a:t>Adapted from Lawrence, A., Stickdorm, M. (2017). </a:t>
            </a:r>
            <a:r>
              <a:rPr lang="en-US" sz="1202" i="1" spc="11">
                <a:solidFill>
                  <a:srgbClr val="000000"/>
                </a:solidFill>
                <a:latin typeface="TT Rounds Condensed Italics"/>
                <a:ea typeface="TT Rounds Condensed Italics"/>
                <a:cs typeface="TT Rounds Condensed Italics"/>
                <a:sym typeface="TT Rounds Condensed Italics"/>
              </a:rPr>
              <a:t>This is Service Design Doing. </a:t>
            </a:r>
            <a:r>
              <a:rPr lang="en-US" sz="1202" spc="11">
                <a:solidFill>
                  <a:srgbClr val="000000"/>
                </a:solidFill>
                <a:latin typeface="TT Rounds Condensed"/>
                <a:ea typeface="TT Rounds Condensed"/>
                <a:cs typeface="TT Rounds Condensed"/>
                <a:sym typeface="TT Rounds Condensed"/>
              </a:rPr>
              <a:t>O’REILLY.</a:t>
            </a:r>
          </a:p>
        </p:txBody>
      </p:sp>
      <p:sp>
        <p:nvSpPr>
          <p:cNvPr id="34" name="Freeform 34"/>
          <p:cNvSpPr/>
          <p:nvPr/>
        </p:nvSpPr>
        <p:spPr>
          <a:xfrm>
            <a:off x="3602283" y="1102640"/>
            <a:ext cx="13504713" cy="1078256"/>
          </a:xfrm>
          <a:custGeom>
            <a:avLst/>
            <a:gdLst/>
            <a:ahLst/>
            <a:cxnLst/>
            <a:rect l="l" t="t" r="r" b="b"/>
            <a:pathLst>
              <a:path w="13504713" h="1078256">
                <a:moveTo>
                  <a:pt x="0" y="0"/>
                </a:moveTo>
                <a:lnTo>
                  <a:pt x="13504713" y="0"/>
                </a:lnTo>
                <a:lnTo>
                  <a:pt x="13504713" y="1078256"/>
                </a:lnTo>
                <a:lnTo>
                  <a:pt x="0" y="1078256"/>
                </a:lnTo>
                <a:lnTo>
                  <a:pt x="0" y="0"/>
                </a:lnTo>
                <a:close/>
              </a:path>
            </a:pathLst>
          </a:custGeom>
          <a:blipFill>
            <a:blip r:embed="rId4">
              <a:extLst>
                <a:ext uri="{96DAC541-7B7A-43D3-8B79-37D633B846F1}">
                  <asvg:svgBlip xmlns:asvg="http://schemas.microsoft.com/office/drawing/2016/SVG/main" r:embed="rId5"/>
                </a:ext>
              </a:extLst>
            </a:blip>
            <a:stretch>
              <a:fillRect t="-178" b="-178"/>
            </a:stretch>
          </a:blipFill>
        </p:spPr>
        <p:txBody>
          <a:bodyPr/>
          <a:lstStyle/>
          <a:p>
            <a:endParaRPr lang="fi-FI"/>
          </a:p>
        </p:txBody>
      </p:sp>
      <p:sp>
        <p:nvSpPr>
          <p:cNvPr id="35" name="Freeform 35"/>
          <p:cNvSpPr/>
          <p:nvPr/>
        </p:nvSpPr>
        <p:spPr>
          <a:xfrm>
            <a:off x="3631731" y="2890363"/>
            <a:ext cx="13475263" cy="2097317"/>
          </a:xfrm>
          <a:custGeom>
            <a:avLst/>
            <a:gdLst/>
            <a:ahLst/>
            <a:cxnLst/>
            <a:rect l="l" t="t" r="r" b="b"/>
            <a:pathLst>
              <a:path w="13475263" h="2097317">
                <a:moveTo>
                  <a:pt x="0" y="0"/>
                </a:moveTo>
                <a:lnTo>
                  <a:pt x="13475263" y="0"/>
                </a:lnTo>
                <a:lnTo>
                  <a:pt x="13475263" y="2097317"/>
                </a:lnTo>
                <a:lnTo>
                  <a:pt x="0" y="2097317"/>
                </a:lnTo>
                <a:lnTo>
                  <a:pt x="0" y="0"/>
                </a:lnTo>
                <a:close/>
              </a:path>
            </a:pathLst>
          </a:custGeom>
          <a:blipFill>
            <a:blip r:embed="rId6">
              <a:extLst>
                <a:ext uri="{96DAC541-7B7A-43D3-8B79-37D633B846F1}">
                  <asvg:svgBlip xmlns:asvg="http://schemas.microsoft.com/office/drawing/2016/SVG/main" r:embed="rId7"/>
                </a:ext>
              </a:extLst>
            </a:blip>
            <a:stretch>
              <a:fillRect t="-669" b="-669"/>
            </a:stretch>
          </a:blipFill>
        </p:spPr>
        <p:txBody>
          <a:bodyPr/>
          <a:lstStyle/>
          <a:p>
            <a:endParaRPr lang="fi-FI"/>
          </a:p>
        </p:txBody>
      </p:sp>
      <p:sp>
        <p:nvSpPr>
          <p:cNvPr id="36" name="AutoShape 36"/>
          <p:cNvSpPr/>
          <p:nvPr/>
        </p:nvSpPr>
        <p:spPr>
          <a:xfrm>
            <a:off x="2425683" y="4038336"/>
            <a:ext cx="19280" cy="1212205"/>
          </a:xfrm>
          <a:prstGeom prst="line">
            <a:avLst/>
          </a:prstGeom>
          <a:ln w="9525" cap="rnd">
            <a:solidFill>
              <a:srgbClr val="3BB1BD"/>
            </a:solidFill>
            <a:prstDash val="solid"/>
            <a:headEnd type="none" w="sm" len="sm"/>
            <a:tailEnd type="none" w="sm" len="sm"/>
          </a:ln>
        </p:spPr>
        <p:txBody>
          <a:bodyPr/>
          <a:lstStyle/>
          <a:p>
            <a:endParaRPr lang="fi-FI"/>
          </a:p>
        </p:txBody>
      </p:sp>
      <p:sp>
        <p:nvSpPr>
          <p:cNvPr id="37" name="AutoShape 37"/>
          <p:cNvSpPr/>
          <p:nvPr/>
        </p:nvSpPr>
        <p:spPr>
          <a:xfrm>
            <a:off x="2426726" y="6457898"/>
            <a:ext cx="19280" cy="2164404"/>
          </a:xfrm>
          <a:prstGeom prst="line">
            <a:avLst/>
          </a:prstGeom>
          <a:ln w="9525" cap="rnd">
            <a:solidFill>
              <a:srgbClr val="3BB1BD"/>
            </a:solidFill>
            <a:prstDash val="solid"/>
            <a:headEnd type="none" w="sm" len="sm"/>
            <a:tailEnd type="none" w="sm" len="sm"/>
          </a:ln>
        </p:spPr>
        <p:txBody>
          <a:bodyPr/>
          <a:lstStyle/>
          <a:p>
            <a:endParaRPr lang="fi-FI"/>
          </a:p>
        </p:txBody>
      </p:sp>
      <p:sp>
        <p:nvSpPr>
          <p:cNvPr id="38" name="Freeform 38"/>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39" name="TextBox 39"/>
          <p:cNvSpPr txBox="1"/>
          <p:nvPr/>
        </p:nvSpPr>
        <p:spPr>
          <a:xfrm rot="-5400000">
            <a:off x="-4434581" y="5073346"/>
            <a:ext cx="9886948" cy="540360"/>
          </a:xfrm>
          <a:prstGeom prst="rect">
            <a:avLst/>
          </a:prstGeom>
        </p:spPr>
        <p:txBody>
          <a:bodyPr lIns="0" tIns="0" rIns="0" bIns="0" rtlCol="0" anchor="t">
            <a:spAutoFit/>
          </a:bodyPr>
          <a:lstStyle/>
          <a:p>
            <a:pPr algn="r">
              <a:lnSpc>
                <a:spcPts val="4339"/>
              </a:lnSpc>
            </a:pPr>
            <a:r>
              <a:rPr lang="en-US" sz="3099" b="1">
                <a:solidFill>
                  <a:srgbClr val="000000"/>
                </a:solidFill>
                <a:latin typeface="Arimo Bold"/>
                <a:ea typeface="Arimo Bold"/>
                <a:cs typeface="Arimo Bold"/>
                <a:sym typeface="Arimo Bold"/>
              </a:rPr>
              <a:t>EXAMPLES OF PROTOTYPES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TextBox 4"/>
          <p:cNvSpPr txBox="1"/>
          <p:nvPr/>
        </p:nvSpPr>
        <p:spPr>
          <a:xfrm>
            <a:off x="1497013" y="1829185"/>
            <a:ext cx="16521597" cy="158559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Which parts of the solution work well in practice and which need further tuning so that we can use it for further development of solutions?</a:t>
            </a:r>
          </a:p>
          <a:p>
            <a:pPr algn="l">
              <a:lnSpc>
                <a:spcPts val="2659"/>
              </a:lnSpc>
            </a:pPr>
            <a:endParaRPr lang="en-US" sz="1899" b="1">
              <a:solidFill>
                <a:srgbClr val="000000"/>
              </a:solidFill>
              <a:latin typeface="Arimo Bold"/>
              <a:ea typeface="Arimo Bold"/>
              <a:cs typeface="Arimo Bold"/>
              <a:sym typeface="Arimo Bold"/>
            </a:endParaRPr>
          </a:p>
          <a:p>
            <a:pPr algn="l">
              <a:lnSpc>
                <a:spcPts val="2279"/>
              </a:lnSpc>
            </a:pPr>
            <a:r>
              <a:rPr lang="en-US" sz="1899">
                <a:solidFill>
                  <a:srgbClr val="000000"/>
                </a:solidFill>
                <a:latin typeface="Aileron"/>
                <a:ea typeface="Aileron"/>
                <a:cs typeface="Aileron"/>
                <a:sym typeface="Aileron"/>
              </a:rPr>
              <a:t>What in the sketch of the solution we drew or built seemed to work well and smoothly already at the drawing or building stage? What could still be tweaked a little?</a:t>
            </a:r>
          </a:p>
          <a:p>
            <a:pPr algn="l">
              <a:lnSpc>
                <a:spcPts val="2279"/>
              </a:lnSpc>
            </a:pPr>
            <a:endParaRPr lang="en-US" sz="1899">
              <a:solidFill>
                <a:srgbClr val="000000"/>
              </a:solidFill>
              <a:latin typeface="Aileron"/>
              <a:ea typeface="Aileron"/>
              <a:cs typeface="Aileron"/>
              <a:sym typeface="Aileron"/>
            </a:endParaRPr>
          </a:p>
        </p:txBody>
      </p:sp>
      <p:sp>
        <p:nvSpPr>
          <p:cNvPr id="5" name="TextBox 5"/>
          <p:cNvSpPr txBox="1"/>
          <p:nvPr/>
        </p:nvSpPr>
        <p:spPr>
          <a:xfrm>
            <a:off x="1497013" y="3629132"/>
            <a:ext cx="16521597" cy="1466591"/>
          </a:xfrm>
          <a:prstGeom prst="rect">
            <a:avLst/>
          </a:prstGeom>
        </p:spPr>
        <p:txBody>
          <a:bodyPr lIns="0" tIns="0" rIns="0" bIns="0" rtlCol="0" anchor="t">
            <a:spAutoFit/>
          </a:bodyPr>
          <a:lstStyle/>
          <a:p>
            <a:pPr algn="l">
              <a:lnSpc>
                <a:spcPts val="2279"/>
              </a:lnSpc>
            </a:pPr>
            <a:r>
              <a:rPr lang="en-US" sz="1899" b="1">
                <a:solidFill>
                  <a:srgbClr val="000000"/>
                </a:solidFill>
                <a:latin typeface="Arimo Bold"/>
                <a:ea typeface="Arimo Bold"/>
                <a:cs typeface="Arimo Bold"/>
                <a:sym typeface="Arimo Bold"/>
              </a:rPr>
              <a:t>How could the feedback be used to improve the prototype? Who do we need feedback from, i.e., with whom should we test our solution idea now with our draft version?</a:t>
            </a:r>
          </a:p>
          <a:p>
            <a:pPr algn="l">
              <a:lnSpc>
                <a:spcPts val="2279"/>
              </a:lnSpc>
            </a:pPr>
            <a:endParaRPr lang="en-US" sz="1899" b="1">
              <a:solidFill>
                <a:srgbClr val="000000"/>
              </a:solidFill>
              <a:latin typeface="Arimo Bold"/>
              <a:ea typeface="Arimo Bold"/>
              <a:cs typeface="Arimo Bold"/>
              <a:sym typeface="Arimo Bold"/>
            </a:endParaRPr>
          </a:p>
          <a:p>
            <a:pPr algn="l">
              <a:lnSpc>
                <a:spcPts val="2279"/>
              </a:lnSpc>
            </a:pPr>
            <a:r>
              <a:rPr lang="en-US" sz="1899">
                <a:solidFill>
                  <a:srgbClr val="000000"/>
                </a:solidFill>
                <a:latin typeface="Aileron"/>
                <a:ea typeface="Aileron"/>
                <a:cs typeface="Aileron"/>
                <a:sym typeface="Aileron"/>
              </a:rPr>
              <a:t>What kind of feedback do you need on how well your solution works or what could be improved and from whom, i.e., who is affected by it? How and where could you approach them with a draft of your drawn or constructed solution? </a:t>
            </a:r>
          </a:p>
        </p:txBody>
      </p:sp>
      <p:sp>
        <p:nvSpPr>
          <p:cNvPr id="6" name="TextBox 6"/>
          <p:cNvSpPr txBox="1"/>
          <p:nvPr/>
        </p:nvSpPr>
        <p:spPr>
          <a:xfrm>
            <a:off x="1497013" y="5384132"/>
            <a:ext cx="16521597" cy="1055850"/>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How would it be possible to implement a solution like the draft version in reality?</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Could the solution idea be easily put into practice? What would it take? How can we find out? Who should we consult?</a:t>
            </a:r>
          </a:p>
        </p:txBody>
      </p:sp>
      <p:sp>
        <p:nvSpPr>
          <p:cNvPr id="7" name="TextBox 7"/>
          <p:cNvSpPr txBox="1"/>
          <p:nvPr/>
        </p:nvSpPr>
        <p:spPr>
          <a:xfrm>
            <a:off x="1497013" y="6917022"/>
            <a:ext cx="16521597" cy="1037590"/>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How can a sketch version of our drawn or built solution idea evolve into a final product or solution?</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What steps do we need to take to move our solution from a draft to an implemented solution?</a:t>
            </a:r>
          </a:p>
        </p:txBody>
      </p:sp>
      <p:sp>
        <p:nvSpPr>
          <p:cNvPr id="8" name="TextBox 8"/>
          <p:cNvSpPr txBox="1"/>
          <p:nvPr/>
        </p:nvSpPr>
        <p:spPr>
          <a:xfrm>
            <a:off x="1497013" y="514352"/>
            <a:ext cx="16214041" cy="552450"/>
          </a:xfrm>
          <a:prstGeom prst="rect">
            <a:avLst/>
          </a:prstGeom>
        </p:spPr>
        <p:txBody>
          <a:bodyPr lIns="0" tIns="0" rIns="0" bIns="0" rtlCol="0" anchor="t">
            <a:spAutoFit/>
          </a:bodyPr>
          <a:lstStyle/>
          <a:p>
            <a:pPr algn="l">
              <a:lnSpc>
                <a:spcPts val="2160"/>
              </a:lnSpc>
            </a:pPr>
            <a:r>
              <a:rPr lang="en-US" sz="1800" i="1">
                <a:solidFill>
                  <a:srgbClr val="000000"/>
                </a:solidFill>
                <a:latin typeface="Arimo Italics"/>
                <a:ea typeface="Arimo Italics"/>
                <a:cs typeface="Arimo Italics"/>
                <a:sym typeface="Arimo Italics"/>
              </a:rPr>
              <a:t>Creating test versions, or prototypes, of drawn or built solution ideas is a powerful tool for creating a concrete representation of a solution to test, refine and improve ideas. By building a sketch version of an idea, you can explore how the solution works in practice, identify potential shortcomings and gather feedback. </a:t>
            </a:r>
          </a:p>
        </p:txBody>
      </p:sp>
      <p:sp>
        <p:nvSpPr>
          <p:cNvPr id="9" name="TextBox 9"/>
          <p:cNvSpPr txBox="1"/>
          <p:nvPr/>
        </p:nvSpPr>
        <p:spPr>
          <a:xfrm>
            <a:off x="1497013" y="8464250"/>
            <a:ext cx="16521597" cy="137096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What should we do next with the drawn or built sketch version of our solution and who should do what? Why?</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Who will do what in our group to continue our project by incorporating the lessons learned from drawing or building our draft version? With whom should we now test the solution idea? What should we do next?</a:t>
            </a:r>
          </a:p>
        </p:txBody>
      </p:sp>
      <p:sp>
        <p:nvSpPr>
          <p:cNvPr id="10" name="TextBox 10"/>
          <p:cNvSpPr txBox="1"/>
          <p:nvPr/>
        </p:nvSpPr>
        <p:spPr>
          <a:xfrm rot="-5400000">
            <a:off x="-4344245" y="4876813"/>
            <a:ext cx="9540546" cy="533375"/>
          </a:xfrm>
          <a:prstGeom prst="rect">
            <a:avLst/>
          </a:prstGeom>
        </p:spPr>
        <p:txBody>
          <a:bodyPr lIns="0" tIns="0" rIns="0" bIns="0" rtlCol="0" anchor="t">
            <a:spAutoFit/>
          </a:bodyPr>
          <a:lstStyle/>
          <a:p>
            <a:pPr algn="r">
              <a:lnSpc>
                <a:spcPts val="4079"/>
              </a:lnSpc>
            </a:pPr>
            <a:r>
              <a:rPr lang="en-US" sz="3399" b="1">
                <a:solidFill>
                  <a:srgbClr val="000000"/>
                </a:solidFill>
                <a:latin typeface="Arimo Bold"/>
                <a:ea typeface="Arimo Bold"/>
                <a:cs typeface="Arimo Bold"/>
                <a:sym typeface="Arimo Bold"/>
              </a:rPr>
              <a:t>REFLECTION: PROTOTYPING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347380" y="7458257"/>
            <a:ext cx="17229943" cy="1349292"/>
          </a:xfrm>
          <a:custGeom>
            <a:avLst/>
            <a:gdLst/>
            <a:ahLst/>
            <a:cxnLst/>
            <a:rect l="l" t="t" r="r" b="b"/>
            <a:pathLst>
              <a:path w="17229943" h="1349292">
                <a:moveTo>
                  <a:pt x="0" y="0"/>
                </a:moveTo>
                <a:lnTo>
                  <a:pt x="17229942" y="0"/>
                </a:lnTo>
                <a:lnTo>
                  <a:pt x="17229942" y="1349292"/>
                </a:lnTo>
                <a:lnTo>
                  <a:pt x="0" y="1349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Freeform 4"/>
          <p:cNvSpPr/>
          <p:nvPr/>
        </p:nvSpPr>
        <p:spPr>
          <a:xfrm>
            <a:off x="1347378" y="8691244"/>
            <a:ext cx="17226016" cy="1624330"/>
          </a:xfrm>
          <a:custGeom>
            <a:avLst/>
            <a:gdLst/>
            <a:ahLst/>
            <a:cxnLst/>
            <a:rect l="l" t="t" r="r" b="b"/>
            <a:pathLst>
              <a:path w="17226016" h="1624330">
                <a:moveTo>
                  <a:pt x="0" y="0"/>
                </a:moveTo>
                <a:lnTo>
                  <a:pt x="17226017" y="0"/>
                </a:lnTo>
                <a:lnTo>
                  <a:pt x="17226017" y="1624331"/>
                </a:lnTo>
                <a:lnTo>
                  <a:pt x="0" y="1624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5" name="Freeform 5"/>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6" name="Freeform 6"/>
          <p:cNvSpPr/>
          <p:nvPr/>
        </p:nvSpPr>
        <p:spPr>
          <a:xfrm>
            <a:off x="1877880" y="9036149"/>
            <a:ext cx="722519" cy="662008"/>
          </a:xfrm>
          <a:custGeom>
            <a:avLst/>
            <a:gdLst/>
            <a:ahLst/>
            <a:cxnLst/>
            <a:rect l="l" t="t" r="r" b="b"/>
            <a:pathLst>
              <a:path w="722519" h="662008">
                <a:moveTo>
                  <a:pt x="0" y="0"/>
                </a:moveTo>
                <a:lnTo>
                  <a:pt x="722519" y="0"/>
                </a:lnTo>
                <a:lnTo>
                  <a:pt x="722519" y="662008"/>
                </a:lnTo>
                <a:lnTo>
                  <a:pt x="0" y="662008"/>
                </a:lnTo>
                <a:lnTo>
                  <a:pt x="0" y="0"/>
                </a:lnTo>
                <a:close/>
              </a:path>
            </a:pathLst>
          </a:custGeom>
          <a:blipFill>
            <a:blip r:embed="rId10">
              <a:extLst>
                <a:ext uri="{96DAC541-7B7A-43D3-8B79-37D633B846F1}">
                  <asvg:svgBlip xmlns:asvg="http://schemas.microsoft.com/office/drawing/2016/SVG/main" r:embed="rId11"/>
                </a:ext>
              </a:extLst>
            </a:blip>
            <a:stretch>
              <a:fillRect t="-262" b="-262"/>
            </a:stretch>
          </a:blipFill>
        </p:spPr>
        <p:txBody>
          <a:bodyPr/>
          <a:lstStyle/>
          <a:p>
            <a:endParaRPr lang="fi-FI"/>
          </a:p>
        </p:txBody>
      </p:sp>
      <p:sp>
        <p:nvSpPr>
          <p:cNvPr id="7" name="Freeform 7"/>
          <p:cNvSpPr/>
          <p:nvPr/>
        </p:nvSpPr>
        <p:spPr>
          <a:xfrm>
            <a:off x="1774322" y="7593933"/>
            <a:ext cx="910587" cy="945698"/>
          </a:xfrm>
          <a:custGeom>
            <a:avLst/>
            <a:gdLst/>
            <a:ahLst/>
            <a:cxnLst/>
            <a:rect l="l" t="t" r="r" b="b"/>
            <a:pathLst>
              <a:path w="910587" h="945698">
                <a:moveTo>
                  <a:pt x="0" y="0"/>
                </a:moveTo>
                <a:lnTo>
                  <a:pt x="910587" y="0"/>
                </a:lnTo>
                <a:lnTo>
                  <a:pt x="910587" y="945698"/>
                </a:lnTo>
                <a:lnTo>
                  <a:pt x="0" y="945698"/>
                </a:lnTo>
                <a:lnTo>
                  <a:pt x="0" y="0"/>
                </a:lnTo>
                <a:close/>
              </a:path>
            </a:pathLst>
          </a:custGeom>
          <a:blipFill>
            <a:blip r:embed="rId12">
              <a:extLst>
                <a:ext uri="{96DAC541-7B7A-43D3-8B79-37D633B846F1}">
                  <asvg:svgBlip xmlns:asvg="http://schemas.microsoft.com/office/drawing/2016/SVG/main" r:embed="rId13"/>
                </a:ext>
              </a:extLst>
            </a:blip>
            <a:stretch>
              <a:fillRect t="-149" b="-149"/>
            </a:stretch>
          </a:blipFill>
        </p:spPr>
        <p:txBody>
          <a:bodyPr/>
          <a:lstStyle/>
          <a:p>
            <a:endParaRPr lang="fi-FI"/>
          </a:p>
        </p:txBody>
      </p:sp>
      <p:grpSp>
        <p:nvGrpSpPr>
          <p:cNvPr id="8" name="Group 8"/>
          <p:cNvGrpSpPr/>
          <p:nvPr/>
        </p:nvGrpSpPr>
        <p:grpSpPr>
          <a:xfrm>
            <a:off x="7092273" y="3309131"/>
            <a:ext cx="4880635" cy="3245622"/>
            <a:chOff x="0" y="0"/>
            <a:chExt cx="6507513" cy="4327496"/>
          </a:xfrm>
        </p:grpSpPr>
        <p:sp>
          <p:nvSpPr>
            <p:cNvPr id="9" name="Freeform 9"/>
            <p:cNvSpPr/>
            <p:nvPr/>
          </p:nvSpPr>
          <p:spPr>
            <a:xfrm>
              <a:off x="0" y="0"/>
              <a:ext cx="6507480" cy="4327525"/>
            </a:xfrm>
            <a:custGeom>
              <a:avLst/>
              <a:gdLst/>
              <a:ahLst/>
              <a:cxnLst/>
              <a:rect l="l" t="t" r="r" b="b"/>
              <a:pathLst>
                <a:path w="6507480" h="4327525">
                  <a:moveTo>
                    <a:pt x="0" y="0"/>
                  </a:moveTo>
                  <a:lnTo>
                    <a:pt x="6507480" y="0"/>
                  </a:lnTo>
                  <a:lnTo>
                    <a:pt x="6507480" y="4327525"/>
                  </a:lnTo>
                  <a:lnTo>
                    <a:pt x="0" y="4327525"/>
                  </a:lnTo>
                  <a:lnTo>
                    <a:pt x="0" y="0"/>
                  </a:lnTo>
                  <a:close/>
                </a:path>
              </a:pathLst>
            </a:custGeom>
            <a:blipFill>
              <a:blip r:embed="rId14"/>
              <a:stretch>
                <a:fillRect t="-21" b="-21"/>
              </a:stretch>
            </a:blipFill>
          </p:spPr>
          <p:txBody>
            <a:bodyPr/>
            <a:lstStyle/>
            <a:p>
              <a:endParaRPr lang="fi-FI"/>
            </a:p>
          </p:txBody>
        </p:sp>
      </p:grpSp>
      <p:sp>
        <p:nvSpPr>
          <p:cNvPr id="10" name="TextBox 10"/>
          <p:cNvSpPr txBox="1"/>
          <p:nvPr/>
        </p:nvSpPr>
        <p:spPr>
          <a:xfrm>
            <a:off x="1804222" y="708663"/>
            <a:ext cx="16243088" cy="605790"/>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We don't know how our solution will affect the people for whom we have produced it</a:t>
            </a:r>
          </a:p>
          <a:p>
            <a:pPr marL="411480" lvl="2" indent="-137160" algn="l">
              <a:lnSpc>
                <a:spcPts val="2340"/>
              </a:lnSpc>
              <a:buFont typeface="Arial"/>
              <a:buChar char="⚬"/>
            </a:pPr>
            <a:r>
              <a:rPr lang="en-US" sz="1800">
                <a:solidFill>
                  <a:srgbClr val="000000"/>
                </a:solidFill>
                <a:latin typeface="Aileron"/>
                <a:ea typeface="Aileron"/>
                <a:cs typeface="Aileron"/>
                <a:sym typeface="Aileron"/>
              </a:rPr>
              <a:t>We need to strengthen our common understanding of how the draft version still needs to be tweaked and how it can be turned into a final solution idea.</a:t>
            </a:r>
          </a:p>
        </p:txBody>
      </p:sp>
      <p:sp>
        <p:nvSpPr>
          <p:cNvPr id="11" name="TextBox 11"/>
          <p:cNvSpPr txBox="1"/>
          <p:nvPr/>
        </p:nvSpPr>
        <p:spPr>
          <a:xfrm>
            <a:off x="12995946" y="2583272"/>
            <a:ext cx="4552256" cy="38538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Improve your solution idea based on the feedback received on the draft version and draw or build a version of your solution idea that you are ready to present as the final product of your project.</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As a group, reflect: what surprised us? What kind of feedback did we get from the people for whom the solution was created? What worked, what didn't and why? What should we change and how do we do it? What should we do next?</a:t>
            </a:r>
          </a:p>
          <a:p>
            <a:pPr algn="l">
              <a:lnSpc>
                <a:spcPts val="2340"/>
              </a:lnSpc>
            </a:pPr>
            <a:endParaRPr lang="en-US" sz="1800">
              <a:solidFill>
                <a:srgbClr val="000000"/>
              </a:solidFill>
              <a:latin typeface="Aileron"/>
              <a:ea typeface="Aileron"/>
              <a:cs typeface="Aileron"/>
              <a:sym typeface="Aileron"/>
            </a:endParaRPr>
          </a:p>
        </p:txBody>
      </p:sp>
      <p:sp>
        <p:nvSpPr>
          <p:cNvPr id="12" name="TextBox 12"/>
          <p:cNvSpPr txBox="1"/>
          <p:nvPr/>
        </p:nvSpPr>
        <p:spPr>
          <a:xfrm>
            <a:off x="3130901" y="8931374"/>
            <a:ext cx="2556598" cy="782638"/>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What can go wrong?</a:t>
            </a:r>
          </a:p>
        </p:txBody>
      </p:sp>
      <p:sp>
        <p:nvSpPr>
          <p:cNvPr id="13" name="TextBox 13"/>
          <p:cNvSpPr txBox="1"/>
          <p:nvPr/>
        </p:nvSpPr>
        <p:spPr>
          <a:xfrm>
            <a:off x="5311253" y="8853170"/>
            <a:ext cx="11948047" cy="1196340"/>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If the draft solution has not been drawn or constructed, the tester may perceive your solution idea differently than you intended. </a:t>
            </a:r>
          </a:p>
          <a:p>
            <a:pPr marL="411480" lvl="2" indent="-137160" algn="l">
              <a:lnSpc>
                <a:spcPts val="2340"/>
              </a:lnSpc>
              <a:buFont typeface="Arial"/>
              <a:buChar char="⚬"/>
            </a:pPr>
            <a:r>
              <a:rPr lang="en-US" sz="1800">
                <a:solidFill>
                  <a:srgbClr val="000000"/>
                </a:solidFill>
                <a:latin typeface="Aileron"/>
                <a:ea typeface="Aileron"/>
                <a:cs typeface="Aileron"/>
                <a:sym typeface="Aileron"/>
              </a:rPr>
              <a:t>If a draft solution that has been drawn or built is not tested on real potential users, the feedback may result in a solution that is not useful to those affected.</a:t>
            </a:r>
          </a:p>
        </p:txBody>
      </p:sp>
      <p:sp>
        <p:nvSpPr>
          <p:cNvPr id="14" name="TextBox 14"/>
          <p:cNvSpPr txBox="1"/>
          <p:nvPr/>
        </p:nvSpPr>
        <p:spPr>
          <a:xfrm>
            <a:off x="1838433" y="2469897"/>
            <a:ext cx="4703116" cy="4702810"/>
          </a:xfrm>
          <a:prstGeom prst="rect">
            <a:avLst/>
          </a:prstGeom>
        </p:spPr>
        <p:txBody>
          <a:bodyPr lIns="0" tIns="0" rIns="0" bIns="0" rtlCol="0" anchor="t">
            <a:spAutoFit/>
          </a:bodyPr>
          <a:lstStyle/>
          <a:p>
            <a:pPr algn="l">
              <a:lnSpc>
                <a:spcPts val="2210"/>
              </a:lnSpc>
            </a:pPr>
            <a:r>
              <a:rPr lang="en-US" sz="1700">
                <a:solidFill>
                  <a:srgbClr val="000000"/>
                </a:solidFill>
                <a:latin typeface="Aileron"/>
                <a:ea typeface="Aileron"/>
                <a:cs typeface="Aileron"/>
                <a:sym typeface="Aileron"/>
              </a:rPr>
              <a:t>Get together as a team (online or offline). Create a list of people whose feedback you need to develop a final version of the draft version of your drawn or built solution idea, the testers.</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Take your drawn or built version of the design and approach the people it was created for (customers, users, patients, employees, cyclists, elderly people, etc.) with it. You can also use your own contacts or call a friend to test your idea!</a:t>
            </a:r>
          </a:p>
          <a:p>
            <a:pPr algn="l">
              <a:lnSpc>
                <a:spcPts val="2210"/>
              </a:lnSpc>
            </a:pPr>
            <a:endParaRPr lang="en-US" sz="1700">
              <a:solidFill>
                <a:srgbClr val="000000"/>
              </a:solidFill>
              <a:latin typeface="Aileron"/>
              <a:ea typeface="Aileron"/>
              <a:cs typeface="Aileron"/>
              <a:sym typeface="Aileron"/>
            </a:endParaRPr>
          </a:p>
          <a:p>
            <a:pPr algn="l">
              <a:lnSpc>
                <a:spcPts val="2210"/>
              </a:lnSpc>
            </a:pPr>
            <a:r>
              <a:rPr lang="en-US" sz="1700">
                <a:solidFill>
                  <a:srgbClr val="000000"/>
                </a:solidFill>
                <a:latin typeface="Aileron"/>
                <a:ea typeface="Aileron"/>
                <a:cs typeface="Aileron"/>
                <a:sym typeface="Aileron"/>
              </a:rPr>
              <a:t>Let the tester examine the drawing or construction. You can help him by asking: what is already good or working in the solution and why? What could be improved, how and why? Should anything be removed, why?</a:t>
            </a:r>
          </a:p>
        </p:txBody>
      </p:sp>
      <p:sp>
        <p:nvSpPr>
          <p:cNvPr id="15" name="TextBox 15"/>
          <p:cNvSpPr txBox="1"/>
          <p:nvPr/>
        </p:nvSpPr>
        <p:spPr>
          <a:xfrm rot="-5400000">
            <a:off x="-3487562" y="3953978"/>
            <a:ext cx="8053600" cy="790575"/>
          </a:xfrm>
          <a:prstGeom prst="rect">
            <a:avLst/>
          </a:prstGeom>
        </p:spPr>
        <p:txBody>
          <a:bodyPr lIns="0" tIns="0" rIns="0" bIns="0" rtlCol="0" anchor="t">
            <a:spAutoFit/>
          </a:bodyPr>
          <a:lstStyle/>
          <a:p>
            <a:pPr algn="l">
              <a:lnSpc>
                <a:spcPts val="6299"/>
              </a:lnSpc>
            </a:pPr>
            <a:r>
              <a:rPr lang="en-US" sz="4500" b="1">
                <a:solidFill>
                  <a:srgbClr val="000000"/>
                </a:solidFill>
                <a:latin typeface="Arimo Bold"/>
                <a:ea typeface="Arimo Bold"/>
                <a:cs typeface="Arimo Bold"/>
                <a:sym typeface="Arimo Bold"/>
              </a:rPr>
              <a:t> TESTING THE PROTOTYPES</a:t>
            </a:r>
          </a:p>
        </p:txBody>
      </p:sp>
      <p:sp>
        <p:nvSpPr>
          <p:cNvPr id="16" name="TextBox 16"/>
          <p:cNvSpPr txBox="1"/>
          <p:nvPr/>
        </p:nvSpPr>
        <p:spPr>
          <a:xfrm>
            <a:off x="5311253" y="7597199"/>
            <a:ext cx="12736057" cy="901065"/>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Assign different roles to team members for the test situation: someone can write down the tester's comments, another can present, a third can observe how the tester works with the draft solution, etc. This way you can make use of everyone's resources and create a test situation that is as varied and useful as possible!</a:t>
            </a:r>
          </a:p>
        </p:txBody>
      </p:sp>
      <p:sp>
        <p:nvSpPr>
          <p:cNvPr id="17" name="TextBox 17"/>
          <p:cNvSpPr txBox="1"/>
          <p:nvPr/>
        </p:nvSpPr>
        <p:spPr>
          <a:xfrm>
            <a:off x="3111851" y="7672070"/>
            <a:ext cx="2556598" cy="786130"/>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How can you succeed?</a:t>
            </a:r>
          </a:p>
        </p:txBody>
      </p:sp>
      <p:sp>
        <p:nvSpPr>
          <p:cNvPr id="18" name="TextBox 18"/>
          <p:cNvSpPr txBox="1"/>
          <p:nvPr/>
        </p:nvSpPr>
        <p:spPr>
          <a:xfrm>
            <a:off x="1819382" y="1873632"/>
            <a:ext cx="4048017" cy="582778"/>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So, what do we do? </a:t>
            </a:r>
          </a:p>
        </p:txBody>
      </p:sp>
      <p:sp>
        <p:nvSpPr>
          <p:cNvPr id="19" name="TextBox 19"/>
          <p:cNvSpPr txBox="1"/>
          <p:nvPr/>
        </p:nvSpPr>
        <p:spPr>
          <a:xfrm>
            <a:off x="12995946" y="1822850"/>
            <a:ext cx="3844254" cy="582778"/>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What's next?</a:t>
            </a:r>
          </a:p>
        </p:txBody>
      </p:sp>
      <p:sp>
        <p:nvSpPr>
          <p:cNvPr id="20" name="TextBox 20"/>
          <p:cNvSpPr txBox="1"/>
          <p:nvPr/>
        </p:nvSpPr>
        <p:spPr>
          <a:xfrm>
            <a:off x="6944222" y="1911732"/>
            <a:ext cx="5176739" cy="605790"/>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What might the situation look like?</a:t>
            </a:r>
          </a:p>
        </p:txBody>
      </p:sp>
      <p:sp>
        <p:nvSpPr>
          <p:cNvPr id="21" name="TextBox 21"/>
          <p:cNvSpPr txBox="1"/>
          <p:nvPr/>
        </p:nvSpPr>
        <p:spPr>
          <a:xfrm>
            <a:off x="1804222" y="95975"/>
            <a:ext cx="4663877" cy="605790"/>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When to use?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TextBox 4"/>
          <p:cNvSpPr txBox="1"/>
          <p:nvPr/>
        </p:nvSpPr>
        <p:spPr>
          <a:xfrm rot="-5400000">
            <a:off x="-4433628" y="5043818"/>
            <a:ext cx="9886948" cy="599415"/>
          </a:xfrm>
          <a:prstGeom prst="rect">
            <a:avLst/>
          </a:prstGeom>
        </p:spPr>
        <p:txBody>
          <a:bodyPr lIns="0" tIns="0" rIns="0" bIns="0" rtlCol="0" anchor="t">
            <a:spAutoFit/>
          </a:bodyPr>
          <a:lstStyle/>
          <a:p>
            <a:pPr algn="r">
              <a:lnSpc>
                <a:spcPts val="4759"/>
              </a:lnSpc>
            </a:pPr>
            <a:r>
              <a:rPr lang="en-US" sz="3399" b="1">
                <a:solidFill>
                  <a:srgbClr val="000000"/>
                </a:solidFill>
                <a:latin typeface="Arimo Bold"/>
                <a:ea typeface="Arimo Bold"/>
                <a:cs typeface="Arimo Bold"/>
                <a:sym typeface="Arimo Bold"/>
              </a:rPr>
              <a:t>REFLECTION: TESTING THE PROTOTYPES</a:t>
            </a:r>
          </a:p>
        </p:txBody>
      </p:sp>
      <p:sp>
        <p:nvSpPr>
          <p:cNvPr id="5" name="TextBox 5"/>
          <p:cNvSpPr txBox="1"/>
          <p:nvPr/>
        </p:nvSpPr>
        <p:spPr>
          <a:xfrm>
            <a:off x="1497013" y="1829185"/>
            <a:ext cx="16521597" cy="129984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How well does your draft, or prototype, solve the core problem we identified earlier for our project?</a:t>
            </a:r>
          </a:p>
          <a:p>
            <a:pPr algn="l">
              <a:lnSpc>
                <a:spcPts val="2659"/>
              </a:lnSpc>
            </a:pPr>
            <a:endParaRPr lang="en-US" sz="1899" b="1">
              <a:solidFill>
                <a:srgbClr val="000000"/>
              </a:solidFill>
              <a:latin typeface="Arimo Bold"/>
              <a:ea typeface="Arimo Bold"/>
              <a:cs typeface="Arimo Bold"/>
              <a:sym typeface="Arimo Bold"/>
            </a:endParaRPr>
          </a:p>
          <a:p>
            <a:pPr algn="l">
              <a:lnSpc>
                <a:spcPts val="2279"/>
              </a:lnSpc>
            </a:pPr>
            <a:r>
              <a:rPr lang="en-US" sz="1899">
                <a:solidFill>
                  <a:srgbClr val="000000"/>
                </a:solidFill>
                <a:latin typeface="Aileron"/>
                <a:ea typeface="Aileron"/>
                <a:cs typeface="Aileron"/>
                <a:sym typeface="Aileron"/>
              </a:rPr>
              <a:t> To what extent does the process, product, service or any part of it we design solve the problem we are solving in our project? What worked particularly well in our draft solution?</a:t>
            </a:r>
          </a:p>
        </p:txBody>
      </p:sp>
      <p:sp>
        <p:nvSpPr>
          <p:cNvPr id="6" name="TextBox 6"/>
          <p:cNvSpPr txBox="1"/>
          <p:nvPr/>
        </p:nvSpPr>
        <p:spPr>
          <a:xfrm>
            <a:off x="1497013" y="3405255"/>
            <a:ext cx="16521597" cy="1171638"/>
          </a:xfrm>
          <a:prstGeom prst="rect">
            <a:avLst/>
          </a:prstGeom>
        </p:spPr>
        <p:txBody>
          <a:bodyPr lIns="0" tIns="0" rIns="0" bIns="0" rtlCol="0" anchor="t">
            <a:spAutoFit/>
          </a:bodyPr>
          <a:lstStyle/>
          <a:p>
            <a:pPr algn="l">
              <a:lnSpc>
                <a:spcPts val="2279"/>
              </a:lnSpc>
            </a:pPr>
            <a:r>
              <a:rPr lang="en-US" sz="1899" b="1">
                <a:solidFill>
                  <a:srgbClr val="000000"/>
                </a:solidFill>
                <a:latin typeface="Arimo Bold"/>
                <a:ea typeface="Arimo Bold"/>
                <a:cs typeface="Arimo Bold"/>
                <a:sym typeface="Arimo Bold"/>
              </a:rPr>
              <a:t>Which parts of the draft solution we have drawn or built work well as they are, and which need improvement?</a:t>
            </a:r>
          </a:p>
          <a:p>
            <a:pPr algn="l">
              <a:lnSpc>
                <a:spcPts val="2279"/>
              </a:lnSpc>
            </a:pPr>
            <a:endParaRPr lang="en-US" sz="1899" b="1">
              <a:solidFill>
                <a:srgbClr val="000000"/>
              </a:solidFill>
              <a:latin typeface="Arimo Bold"/>
              <a:ea typeface="Arimo Bold"/>
              <a:cs typeface="Arimo Bold"/>
              <a:sym typeface="Arimo Bold"/>
            </a:endParaRPr>
          </a:p>
          <a:p>
            <a:pPr algn="l">
              <a:lnSpc>
                <a:spcPts val="2279"/>
              </a:lnSpc>
            </a:pPr>
            <a:r>
              <a:rPr lang="en-US" sz="1899">
                <a:solidFill>
                  <a:srgbClr val="000000"/>
                </a:solidFill>
                <a:latin typeface="Aileron"/>
                <a:ea typeface="Aileron"/>
                <a:cs typeface="Aileron"/>
                <a:sym typeface="Aileron"/>
              </a:rPr>
              <a:t>What things were already working well, what things did the tester still seem to be stumbling over, i.e., which parts did not work as smoothly and easily as we had hoped? Where did they not yet work well enough?</a:t>
            </a:r>
          </a:p>
        </p:txBody>
      </p:sp>
      <p:sp>
        <p:nvSpPr>
          <p:cNvPr id="7" name="TextBox 7"/>
          <p:cNvSpPr txBox="1"/>
          <p:nvPr/>
        </p:nvSpPr>
        <p:spPr>
          <a:xfrm>
            <a:off x="1497013" y="4938780"/>
            <a:ext cx="16521597" cy="137096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How did the testers interact with the drawn or constructed solution? What was expected, what was surprising?</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How was the solution used or what was done with it? What did the tester(s) say while testing the solution idea? What direct feedback did they give you on the draft version of your drawn or built solution?</a:t>
            </a:r>
          </a:p>
        </p:txBody>
      </p:sp>
      <p:sp>
        <p:nvSpPr>
          <p:cNvPr id="8" name="TextBox 8"/>
          <p:cNvSpPr txBox="1"/>
          <p:nvPr/>
        </p:nvSpPr>
        <p:spPr>
          <a:xfrm>
            <a:off x="1497013" y="6734005"/>
            <a:ext cx="16521597" cy="1370965"/>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How easy and responsible is our solution?</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How easy and smooth did the tester find it to use or work with our solution? Is there anything else to consider about our solution in terms of its environmental and social sustainability?</a:t>
            </a:r>
          </a:p>
        </p:txBody>
      </p:sp>
      <p:sp>
        <p:nvSpPr>
          <p:cNvPr id="9" name="TextBox 9"/>
          <p:cNvSpPr txBox="1"/>
          <p:nvPr/>
        </p:nvSpPr>
        <p:spPr>
          <a:xfrm>
            <a:off x="1497013" y="514352"/>
            <a:ext cx="16214041" cy="819150"/>
          </a:xfrm>
          <a:prstGeom prst="rect">
            <a:avLst/>
          </a:prstGeom>
        </p:spPr>
        <p:txBody>
          <a:bodyPr lIns="0" tIns="0" rIns="0" bIns="0" rtlCol="0" anchor="t">
            <a:spAutoFit/>
          </a:bodyPr>
          <a:lstStyle/>
          <a:p>
            <a:pPr algn="l">
              <a:lnSpc>
                <a:spcPts val="2160"/>
              </a:lnSpc>
            </a:pPr>
            <a:r>
              <a:rPr lang="en-US" sz="1800" i="1">
                <a:solidFill>
                  <a:srgbClr val="000000"/>
                </a:solidFill>
                <a:latin typeface="Arimo Italics"/>
                <a:ea typeface="Arimo Italics"/>
                <a:cs typeface="Arimo Italics"/>
                <a:sym typeface="Arimo Italics"/>
              </a:rPr>
              <a:t>Prototype or draft testing helps you to tune the concrete or visual model of a solution and to understand how well it will work in practice. It allows you to gather feedback, identify weaknesses and refine your design.</a:t>
            </a:r>
          </a:p>
          <a:p>
            <a:pPr algn="l">
              <a:lnSpc>
                <a:spcPts val="2160"/>
              </a:lnSpc>
            </a:pPr>
            <a:endParaRPr lang="en-US" sz="1800" i="1">
              <a:solidFill>
                <a:srgbClr val="000000"/>
              </a:solidFill>
              <a:latin typeface="Arimo Italics"/>
              <a:ea typeface="Arimo Italics"/>
              <a:cs typeface="Arimo Italics"/>
              <a:sym typeface="Arimo Italics"/>
            </a:endParaRPr>
          </a:p>
        </p:txBody>
      </p:sp>
      <p:sp>
        <p:nvSpPr>
          <p:cNvPr id="10" name="TextBox 10"/>
          <p:cNvSpPr txBox="1"/>
          <p:nvPr/>
        </p:nvSpPr>
        <p:spPr>
          <a:xfrm>
            <a:off x="1497013" y="8464250"/>
            <a:ext cx="16521597" cy="1402098"/>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What should we do next after testing and who should do what? Why?</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Who is doing what in our team to keep the project moving forward, so that we incorporate the lessons learned from testing our draft version? What should we do next? Can we already create a finished idea, or do we need a new draft version and more rounds of testing?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D7AFFF"/>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43044" y="-337408"/>
            <a:ext cx="1349292" cy="16940621"/>
            <a:chOff x="0" y="0"/>
            <a:chExt cx="355369" cy="4461727"/>
          </a:xfrm>
        </p:grpSpPr>
        <p:sp>
          <p:nvSpPr>
            <p:cNvPr id="6" name="Freeform 6"/>
            <p:cNvSpPr/>
            <p:nvPr/>
          </p:nvSpPr>
          <p:spPr>
            <a:xfrm>
              <a:off x="0" y="0"/>
              <a:ext cx="355369" cy="4461727"/>
            </a:xfrm>
            <a:custGeom>
              <a:avLst/>
              <a:gdLst/>
              <a:ahLst/>
              <a:cxnLst/>
              <a:rect l="l" t="t" r="r" b="b"/>
              <a:pathLst>
                <a:path w="355369" h="4461727">
                  <a:moveTo>
                    <a:pt x="0" y="0"/>
                  </a:moveTo>
                  <a:lnTo>
                    <a:pt x="355369" y="0"/>
                  </a:lnTo>
                  <a:lnTo>
                    <a:pt x="355369" y="4461727"/>
                  </a:lnTo>
                  <a:lnTo>
                    <a:pt x="0" y="4461727"/>
                  </a:lnTo>
                  <a:close/>
                </a:path>
              </a:pathLst>
            </a:custGeom>
            <a:solidFill>
              <a:srgbClr val="96D7D1">
                <a:alpha val="51765"/>
              </a:srgbClr>
            </a:solidFill>
          </p:spPr>
          <p:txBody>
            <a:bodyPr/>
            <a:lstStyle/>
            <a:p>
              <a:endParaRPr lang="fi-FI"/>
            </a:p>
          </p:txBody>
        </p:sp>
        <p:sp>
          <p:nvSpPr>
            <p:cNvPr id="7" name="TextBox 7"/>
            <p:cNvSpPr txBox="1"/>
            <p:nvPr/>
          </p:nvSpPr>
          <p:spPr>
            <a:xfrm>
              <a:off x="0" y="-76200"/>
              <a:ext cx="355369" cy="453792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9122063" y="916560"/>
            <a:ext cx="1624330" cy="17173699"/>
            <a:chOff x="0" y="0"/>
            <a:chExt cx="427807" cy="4523114"/>
          </a:xfrm>
        </p:grpSpPr>
        <p:sp>
          <p:nvSpPr>
            <p:cNvPr id="9" name="Freeform 9"/>
            <p:cNvSpPr/>
            <p:nvPr/>
          </p:nvSpPr>
          <p:spPr>
            <a:xfrm>
              <a:off x="0" y="0"/>
              <a:ext cx="427807" cy="4523114"/>
            </a:xfrm>
            <a:custGeom>
              <a:avLst/>
              <a:gdLst/>
              <a:ahLst/>
              <a:cxnLst/>
              <a:rect l="l" t="t" r="r" b="b"/>
              <a:pathLst>
                <a:path w="427807" h="4523114">
                  <a:moveTo>
                    <a:pt x="0" y="0"/>
                  </a:moveTo>
                  <a:lnTo>
                    <a:pt x="427807" y="0"/>
                  </a:lnTo>
                  <a:lnTo>
                    <a:pt x="427807" y="4523114"/>
                  </a:lnTo>
                  <a:lnTo>
                    <a:pt x="0" y="4523114"/>
                  </a:lnTo>
                  <a:close/>
                </a:path>
              </a:pathLst>
            </a:custGeom>
            <a:solidFill>
              <a:srgbClr val="E4E8F0"/>
            </a:solidFill>
          </p:spPr>
          <p:txBody>
            <a:bodyPr/>
            <a:lstStyle/>
            <a:p>
              <a:endParaRPr lang="fi-FI"/>
            </a:p>
          </p:txBody>
        </p:sp>
        <p:sp>
          <p:nvSpPr>
            <p:cNvPr id="10" name="TextBox 10"/>
            <p:cNvSpPr txBox="1"/>
            <p:nvPr/>
          </p:nvSpPr>
          <p:spPr>
            <a:xfrm>
              <a:off x="0" y="-76200"/>
              <a:ext cx="427807" cy="459931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9134127" y="-7786748"/>
            <a:ext cx="1600203" cy="17173699"/>
            <a:chOff x="0" y="0"/>
            <a:chExt cx="421453" cy="4523114"/>
          </a:xfrm>
        </p:grpSpPr>
        <p:sp>
          <p:nvSpPr>
            <p:cNvPr id="12" name="Freeform 12"/>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FFD7BE"/>
            </a:solidFill>
          </p:spPr>
          <p:txBody>
            <a:bodyPr/>
            <a:lstStyle/>
            <a:p>
              <a:endParaRPr lang="fi-FI"/>
            </a:p>
          </p:txBody>
        </p:sp>
        <p:sp>
          <p:nvSpPr>
            <p:cNvPr id="13" name="TextBox 13"/>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77880" y="9036149"/>
            <a:ext cx="722519" cy="662008"/>
          </a:xfrm>
          <a:custGeom>
            <a:avLst/>
            <a:gdLst/>
            <a:ahLst/>
            <a:cxnLst/>
            <a:rect l="l" t="t" r="r" b="b"/>
            <a:pathLst>
              <a:path w="722519" h="662008">
                <a:moveTo>
                  <a:pt x="0" y="0"/>
                </a:moveTo>
                <a:lnTo>
                  <a:pt x="722520" y="0"/>
                </a:lnTo>
                <a:lnTo>
                  <a:pt x="722520" y="662008"/>
                </a:lnTo>
                <a:lnTo>
                  <a:pt x="0" y="662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5" name="Freeform 15"/>
          <p:cNvSpPr/>
          <p:nvPr/>
        </p:nvSpPr>
        <p:spPr>
          <a:xfrm>
            <a:off x="1774322" y="7593933"/>
            <a:ext cx="910587" cy="945698"/>
          </a:xfrm>
          <a:custGeom>
            <a:avLst/>
            <a:gdLst/>
            <a:ahLst/>
            <a:cxnLst/>
            <a:rect l="l" t="t" r="r" b="b"/>
            <a:pathLst>
              <a:path w="910587" h="945698">
                <a:moveTo>
                  <a:pt x="0" y="0"/>
                </a:moveTo>
                <a:lnTo>
                  <a:pt x="910586" y="0"/>
                </a:lnTo>
                <a:lnTo>
                  <a:pt x="910586" y="945698"/>
                </a:lnTo>
                <a:lnTo>
                  <a:pt x="0" y="94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6" name="TextBox 16"/>
          <p:cNvSpPr txBox="1"/>
          <p:nvPr/>
        </p:nvSpPr>
        <p:spPr>
          <a:xfrm>
            <a:off x="1804222" y="162650"/>
            <a:ext cx="4086225"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Why should we use it? </a:t>
            </a:r>
          </a:p>
        </p:txBody>
      </p:sp>
      <p:sp>
        <p:nvSpPr>
          <p:cNvPr id="17" name="TextBox 17"/>
          <p:cNvSpPr txBox="1"/>
          <p:nvPr/>
        </p:nvSpPr>
        <p:spPr>
          <a:xfrm>
            <a:off x="1804222" y="727713"/>
            <a:ext cx="16483778"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We know what we know, but we do not really know how to turn our knowledge into a business or a concrete action plan (we need to advance our ideation)</a:t>
            </a:r>
          </a:p>
          <a:p>
            <a:pPr marL="388620" lvl="1" indent="-194310" algn="l">
              <a:lnSpc>
                <a:spcPts val="2340"/>
              </a:lnSpc>
              <a:buFont typeface="Arial"/>
              <a:buChar char="•"/>
            </a:pPr>
            <a:r>
              <a:rPr lang="en-US" sz="1800">
                <a:solidFill>
                  <a:srgbClr val="000000"/>
                </a:solidFill>
                <a:latin typeface="Aileron"/>
                <a:ea typeface="Aileron"/>
                <a:cs typeface="Aileron"/>
                <a:sym typeface="Aileron"/>
              </a:rPr>
              <a:t>We need to strengthen our common understanding in our team about what we should do (we need to strengthen our team work)</a:t>
            </a:r>
          </a:p>
          <a:p>
            <a:pPr algn="l">
              <a:lnSpc>
                <a:spcPts val="2340"/>
              </a:lnSpc>
            </a:pPr>
            <a:endParaRPr lang="en-US" sz="1800">
              <a:solidFill>
                <a:srgbClr val="000000"/>
              </a:solidFill>
              <a:latin typeface="Aileron"/>
              <a:ea typeface="Aileron"/>
              <a:cs typeface="Aileron"/>
              <a:sym typeface="Aileron"/>
            </a:endParaRPr>
          </a:p>
        </p:txBody>
      </p:sp>
      <p:sp>
        <p:nvSpPr>
          <p:cNvPr id="18" name="TextBox 18"/>
          <p:cNvSpPr txBox="1"/>
          <p:nvPr/>
        </p:nvSpPr>
        <p:spPr>
          <a:xfrm>
            <a:off x="1819383" y="1940307"/>
            <a:ext cx="3115717"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fill it? </a:t>
            </a:r>
          </a:p>
        </p:txBody>
      </p:sp>
      <p:sp>
        <p:nvSpPr>
          <p:cNvPr id="19" name="TextBox 19"/>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20" name="TextBox 20"/>
          <p:cNvSpPr txBox="1"/>
          <p:nvPr/>
        </p:nvSpPr>
        <p:spPr>
          <a:xfrm>
            <a:off x="13274354" y="2551874"/>
            <a:ext cx="4552256" cy="353949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on the information on the canvas in relation to what you know.</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Reflect together in the team:</a:t>
            </a:r>
          </a:p>
          <a:p>
            <a:pPr algn="l">
              <a:lnSpc>
                <a:spcPts val="2340"/>
              </a:lnSpc>
            </a:pPr>
            <a:r>
              <a:rPr lang="en-US" sz="1800">
                <a:solidFill>
                  <a:srgbClr val="000000"/>
                </a:solidFill>
                <a:latin typeface="Aileron"/>
                <a:ea typeface="Aileron"/>
                <a:cs typeface="Aileron"/>
                <a:sym typeface="Aileron"/>
              </a:rPr>
              <a:t>What do we now know that can help us to go concretize our ideas? What do we not know yet? Who should we ask or how should we find it out? Should we modify or reframe our idea somehow because of what we found out and if so, how? Is our idea actually a potential business opportunity or not? What should we do next? </a:t>
            </a:r>
          </a:p>
        </p:txBody>
      </p:sp>
      <p:sp>
        <p:nvSpPr>
          <p:cNvPr id="21" name="TextBox 21"/>
          <p:cNvSpPr txBox="1"/>
          <p:nvPr/>
        </p:nvSpPr>
        <p:spPr>
          <a:xfrm>
            <a:off x="3130901" y="8893274"/>
            <a:ext cx="2556598" cy="16243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What could go wrong with it?</a:t>
            </a:r>
          </a:p>
          <a:p>
            <a:pPr algn="l">
              <a:lnSpc>
                <a:spcPts val="3200"/>
              </a:lnSpc>
            </a:pPr>
            <a:endParaRPr lang="en-US" sz="3200">
              <a:solidFill>
                <a:srgbClr val="000000"/>
              </a:solidFill>
              <a:latin typeface="Aileron"/>
              <a:ea typeface="Aileron"/>
              <a:cs typeface="Aileron"/>
              <a:sym typeface="Aileron"/>
            </a:endParaRPr>
          </a:p>
        </p:txBody>
      </p:sp>
      <p:sp>
        <p:nvSpPr>
          <p:cNvPr id="22" name="TextBox 22"/>
          <p:cNvSpPr txBox="1"/>
          <p:nvPr/>
        </p:nvSpPr>
        <p:spPr>
          <a:xfrm>
            <a:off x="5311253" y="8872220"/>
            <a:ext cx="11948047" cy="1177290"/>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If the canvas is based on assumptions instead of authentic data, you might recognize a wrong opportunity.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canvas is based on oversimplifications, it might not give enough information. </a:t>
            </a:r>
          </a:p>
          <a:p>
            <a:pPr marL="388620" lvl="1" indent="-194310" algn="l">
              <a:lnSpc>
                <a:spcPts val="2340"/>
              </a:lnSpc>
              <a:buFont typeface="Arial"/>
              <a:buChar char="•"/>
            </a:pPr>
            <a:r>
              <a:rPr lang="en-US" sz="1800">
                <a:solidFill>
                  <a:srgbClr val="000000"/>
                </a:solidFill>
                <a:latin typeface="Aileron"/>
                <a:ea typeface="Aileron"/>
                <a:cs typeface="Aileron"/>
                <a:sym typeface="Aileron"/>
              </a:rPr>
              <a:t>If the canvas is not shared and reflected in the team, it will not contribute to advancing common understanding.</a:t>
            </a:r>
          </a:p>
          <a:p>
            <a:pPr marL="388620" lvl="1" indent="-194310" algn="l">
              <a:lnSpc>
                <a:spcPts val="2340"/>
              </a:lnSpc>
              <a:buFont typeface="Arial"/>
              <a:buChar char="•"/>
            </a:pPr>
            <a:r>
              <a:rPr lang="en-US" sz="1800" b="1">
                <a:solidFill>
                  <a:srgbClr val="000000"/>
                </a:solidFill>
                <a:latin typeface="Aileron Bold"/>
                <a:ea typeface="Aileron Bold"/>
                <a:cs typeface="Aileron Bold"/>
                <a:sym typeface="Aileron Bold"/>
              </a:rPr>
              <a:t>Note: if customers’ needs are understood wrong, the business idea will most likely not work!</a:t>
            </a:r>
          </a:p>
        </p:txBody>
      </p:sp>
      <p:sp>
        <p:nvSpPr>
          <p:cNvPr id="23" name="TextBox 23"/>
          <p:cNvSpPr txBox="1"/>
          <p:nvPr/>
        </p:nvSpPr>
        <p:spPr>
          <a:xfrm>
            <a:off x="1804222" y="2551874"/>
            <a:ext cx="4229085" cy="501586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Get together as a team (online or offline) to create your business model. Sketch the business model structure on a flap paper or in a virtual whiteboard or use a ready template.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You can use a variety of methods to gather the information you need to write down and structure in the business model canvas. For example, you can use quantitative data, benchmarking, workshops or interviews to fill the canvas.</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Fill the business model together as a team.</a:t>
            </a:r>
          </a:p>
          <a:p>
            <a:pPr algn="l">
              <a:lnSpc>
                <a:spcPts val="2340"/>
              </a:lnSpc>
            </a:pPr>
            <a:endParaRPr lang="en-US" sz="1800">
              <a:solidFill>
                <a:srgbClr val="000000"/>
              </a:solidFill>
              <a:latin typeface="Aileron"/>
              <a:ea typeface="Aileron"/>
              <a:cs typeface="Aileron"/>
              <a:sym typeface="Aileron"/>
            </a:endParaRPr>
          </a:p>
          <a:p>
            <a:pPr algn="l">
              <a:lnSpc>
                <a:spcPts val="2340"/>
              </a:lnSpc>
            </a:pPr>
            <a:endParaRPr lang="en-US" sz="1800">
              <a:solidFill>
                <a:srgbClr val="000000"/>
              </a:solidFill>
              <a:latin typeface="Aileron"/>
              <a:ea typeface="Aileron"/>
              <a:cs typeface="Aileron"/>
              <a:sym typeface="Aileron"/>
            </a:endParaRPr>
          </a:p>
        </p:txBody>
      </p:sp>
      <p:sp>
        <p:nvSpPr>
          <p:cNvPr id="24" name="TextBox 24"/>
          <p:cNvSpPr txBox="1"/>
          <p:nvPr/>
        </p:nvSpPr>
        <p:spPr>
          <a:xfrm>
            <a:off x="7308765" y="1940307"/>
            <a:ext cx="4148138"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could it look like?</a:t>
            </a:r>
          </a:p>
        </p:txBody>
      </p:sp>
      <p:sp>
        <p:nvSpPr>
          <p:cNvPr id="25" name="TextBox 25"/>
          <p:cNvSpPr txBox="1"/>
          <p:nvPr/>
        </p:nvSpPr>
        <p:spPr>
          <a:xfrm>
            <a:off x="5311253" y="7616249"/>
            <a:ext cx="13205389" cy="88201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Aileron"/>
                <a:ea typeface="Aileron"/>
                <a:cs typeface="Aileron"/>
                <a:sym typeface="Aileron"/>
              </a:rPr>
              <a:t>Start from the value proposition and move next to the customer segments -these will help you to fill in the other parts!</a:t>
            </a:r>
          </a:p>
          <a:p>
            <a:pPr marL="388620" lvl="1" indent="-194310" algn="l">
              <a:lnSpc>
                <a:spcPts val="2340"/>
              </a:lnSpc>
              <a:buFont typeface="Arial"/>
              <a:buChar char="•"/>
            </a:pPr>
            <a:r>
              <a:rPr lang="en-US" sz="1800">
                <a:solidFill>
                  <a:srgbClr val="000000"/>
                </a:solidFill>
                <a:latin typeface="Aileron"/>
                <a:ea typeface="Aileron"/>
                <a:cs typeface="Aileron"/>
                <a:sym typeface="Aileron"/>
              </a:rPr>
              <a:t>Add only one idea per sticky note - it helps you to organize the ideas better! </a:t>
            </a:r>
          </a:p>
          <a:p>
            <a:pPr marL="388620" lvl="1" indent="-194310" algn="l">
              <a:lnSpc>
                <a:spcPts val="2340"/>
              </a:lnSpc>
              <a:buFont typeface="Arial"/>
              <a:buChar char="•"/>
            </a:pPr>
            <a:r>
              <a:rPr lang="en-US" sz="1800">
                <a:solidFill>
                  <a:srgbClr val="000000"/>
                </a:solidFill>
                <a:latin typeface="Aileron"/>
                <a:ea typeface="Aileron"/>
                <a:cs typeface="Aileron"/>
                <a:sym typeface="Aileron"/>
              </a:rPr>
              <a:t>Use me-you-us technique. Work with your own ideas first and then share with others -it helps you to get a bigger picture!</a:t>
            </a:r>
          </a:p>
        </p:txBody>
      </p:sp>
      <p:sp>
        <p:nvSpPr>
          <p:cNvPr id="26" name="TextBox 26"/>
          <p:cNvSpPr txBox="1"/>
          <p:nvPr/>
        </p:nvSpPr>
        <p:spPr>
          <a:xfrm>
            <a:off x="3111851" y="7633970"/>
            <a:ext cx="2556598" cy="824230"/>
          </a:xfrm>
          <a:prstGeom prst="rect">
            <a:avLst/>
          </a:prstGeom>
        </p:spPr>
        <p:txBody>
          <a:bodyPr lIns="0" tIns="0" rIns="0" bIns="0" rtlCol="0" anchor="t">
            <a:spAutoFit/>
          </a:bodyPr>
          <a:lstStyle/>
          <a:p>
            <a:pPr algn="l">
              <a:lnSpc>
                <a:spcPts val="3200"/>
              </a:lnSpc>
            </a:pPr>
            <a:r>
              <a:rPr lang="en-US" sz="3200">
                <a:solidFill>
                  <a:srgbClr val="000000"/>
                </a:solidFill>
                <a:latin typeface="Aileron"/>
                <a:ea typeface="Aileron"/>
                <a:cs typeface="Aileron"/>
                <a:sym typeface="Aileron"/>
              </a:rPr>
              <a:t>How do we get it right?</a:t>
            </a:r>
          </a:p>
        </p:txBody>
      </p:sp>
      <p:sp>
        <p:nvSpPr>
          <p:cNvPr id="27" name="TextBox 27"/>
          <p:cNvSpPr txBox="1"/>
          <p:nvPr/>
        </p:nvSpPr>
        <p:spPr>
          <a:xfrm rot="-5400000">
            <a:off x="-2016446" y="2587637"/>
            <a:ext cx="5351399" cy="821055"/>
          </a:xfrm>
          <a:prstGeom prst="rect">
            <a:avLst/>
          </a:prstGeom>
        </p:spPr>
        <p:txBody>
          <a:bodyPr lIns="0" tIns="0" rIns="0" bIns="0" rtlCol="0" anchor="t">
            <a:spAutoFit/>
          </a:bodyPr>
          <a:lstStyle/>
          <a:p>
            <a:pPr algn="l">
              <a:lnSpc>
                <a:spcPts val="6719"/>
              </a:lnSpc>
            </a:pPr>
            <a:r>
              <a:rPr lang="en-US" sz="4800" b="1">
                <a:solidFill>
                  <a:srgbClr val="000000"/>
                </a:solidFill>
                <a:latin typeface="Aileron Bold"/>
                <a:ea typeface="Aileron Bold"/>
                <a:cs typeface="Aileron Bold"/>
                <a:sym typeface="Aileron Bold"/>
              </a:rPr>
              <a:t>BUSINESS MODEL </a:t>
            </a:r>
          </a:p>
        </p:txBody>
      </p:sp>
      <p:sp>
        <p:nvSpPr>
          <p:cNvPr id="28" name="Freeform 28"/>
          <p:cNvSpPr/>
          <p:nvPr/>
        </p:nvSpPr>
        <p:spPr>
          <a:xfrm>
            <a:off x="6348959" y="2667037"/>
            <a:ext cx="6502785" cy="4600720"/>
          </a:xfrm>
          <a:custGeom>
            <a:avLst/>
            <a:gdLst/>
            <a:ahLst/>
            <a:cxnLst/>
            <a:rect l="l" t="t" r="r" b="b"/>
            <a:pathLst>
              <a:path w="6502785" h="4600720">
                <a:moveTo>
                  <a:pt x="0" y="0"/>
                </a:moveTo>
                <a:lnTo>
                  <a:pt x="6502785" y="0"/>
                </a:lnTo>
                <a:lnTo>
                  <a:pt x="6502785" y="4600720"/>
                </a:lnTo>
                <a:lnTo>
                  <a:pt x="0" y="4600720"/>
                </a:lnTo>
                <a:lnTo>
                  <a:pt x="0" y="0"/>
                </a:lnTo>
                <a:close/>
              </a:path>
            </a:pathLst>
          </a:custGeom>
          <a:blipFill>
            <a:blip r:embed="rId6"/>
            <a:stretch>
              <a:fillRect/>
            </a:stretch>
          </a:blipFill>
        </p:spPr>
        <p:txBody>
          <a:bodyPr/>
          <a:lstStyle/>
          <a:p>
            <a:endParaRPr lang="fi-FI"/>
          </a:p>
        </p:txBody>
      </p:sp>
      <p:sp>
        <p:nvSpPr>
          <p:cNvPr id="29" name="Freeform 29"/>
          <p:cNvSpPr/>
          <p:nvPr/>
        </p:nvSpPr>
        <p:spPr>
          <a:xfrm rot="891332">
            <a:off x="11502515" y="3627245"/>
            <a:ext cx="519667" cy="551770"/>
          </a:xfrm>
          <a:custGeom>
            <a:avLst/>
            <a:gdLst/>
            <a:ahLst/>
            <a:cxnLst/>
            <a:rect l="l" t="t" r="r" b="b"/>
            <a:pathLst>
              <a:path w="519667" h="551770">
                <a:moveTo>
                  <a:pt x="0" y="0"/>
                </a:moveTo>
                <a:lnTo>
                  <a:pt x="519667" y="0"/>
                </a:lnTo>
                <a:lnTo>
                  <a:pt x="519667"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0" name="Freeform 30"/>
          <p:cNvSpPr/>
          <p:nvPr/>
        </p:nvSpPr>
        <p:spPr>
          <a:xfrm rot="891332">
            <a:off x="10264305" y="3468282"/>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1" name="Freeform 31"/>
          <p:cNvSpPr/>
          <p:nvPr/>
        </p:nvSpPr>
        <p:spPr>
          <a:xfrm rot="891332">
            <a:off x="10734927" y="3633170"/>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2" name="TextBox 32"/>
          <p:cNvSpPr txBox="1"/>
          <p:nvPr/>
        </p:nvSpPr>
        <p:spPr>
          <a:xfrm>
            <a:off x="10839456" y="3671989"/>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33" name="TextBox 33"/>
          <p:cNvSpPr txBox="1"/>
          <p:nvPr/>
        </p:nvSpPr>
        <p:spPr>
          <a:xfrm>
            <a:off x="11607043" y="3678996"/>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34" name="Freeform 34"/>
          <p:cNvSpPr/>
          <p:nvPr/>
        </p:nvSpPr>
        <p:spPr>
          <a:xfrm rot="891332">
            <a:off x="9329024" y="4287881"/>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5" name="Freeform 35"/>
          <p:cNvSpPr/>
          <p:nvPr/>
        </p:nvSpPr>
        <p:spPr>
          <a:xfrm rot="891332">
            <a:off x="9662399" y="5925975"/>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6" name="Freeform 36"/>
          <p:cNvSpPr/>
          <p:nvPr/>
        </p:nvSpPr>
        <p:spPr>
          <a:xfrm rot="891332">
            <a:off x="8295450" y="4691512"/>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7" name="Freeform 37"/>
          <p:cNvSpPr/>
          <p:nvPr/>
        </p:nvSpPr>
        <p:spPr>
          <a:xfrm rot="891332">
            <a:off x="6755625" y="3621319"/>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8" name="Freeform 38"/>
          <p:cNvSpPr/>
          <p:nvPr/>
        </p:nvSpPr>
        <p:spPr>
          <a:xfrm rot="891332">
            <a:off x="7826504" y="5210863"/>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39" name="Freeform 39"/>
          <p:cNvSpPr/>
          <p:nvPr/>
        </p:nvSpPr>
        <p:spPr>
          <a:xfrm rot="891332">
            <a:off x="11657819" y="4106691"/>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0" name="Freeform 40"/>
          <p:cNvSpPr/>
          <p:nvPr/>
        </p:nvSpPr>
        <p:spPr>
          <a:xfrm rot="891332">
            <a:off x="8410114" y="3424875"/>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1" name="Freeform 41"/>
          <p:cNvSpPr/>
          <p:nvPr/>
        </p:nvSpPr>
        <p:spPr>
          <a:xfrm rot="891332">
            <a:off x="7281106" y="4064878"/>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2" name="Freeform 42"/>
          <p:cNvSpPr/>
          <p:nvPr/>
        </p:nvSpPr>
        <p:spPr>
          <a:xfrm rot="891332">
            <a:off x="7885303" y="3674561"/>
            <a:ext cx="519667" cy="551770"/>
          </a:xfrm>
          <a:custGeom>
            <a:avLst/>
            <a:gdLst/>
            <a:ahLst/>
            <a:cxnLst/>
            <a:rect l="l" t="t" r="r" b="b"/>
            <a:pathLst>
              <a:path w="519667" h="551770">
                <a:moveTo>
                  <a:pt x="0" y="0"/>
                </a:moveTo>
                <a:lnTo>
                  <a:pt x="519667" y="0"/>
                </a:lnTo>
                <a:lnTo>
                  <a:pt x="519667"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3" name="TextBox 43"/>
          <p:cNvSpPr txBox="1"/>
          <p:nvPr/>
        </p:nvSpPr>
        <p:spPr>
          <a:xfrm>
            <a:off x="7385635" y="4115548"/>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44" name="TextBox 44"/>
          <p:cNvSpPr txBox="1"/>
          <p:nvPr/>
        </p:nvSpPr>
        <p:spPr>
          <a:xfrm>
            <a:off x="8514643" y="3476626"/>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45" name="Freeform 45"/>
          <p:cNvSpPr/>
          <p:nvPr/>
        </p:nvSpPr>
        <p:spPr>
          <a:xfrm rot="891332">
            <a:off x="7292168" y="3468282"/>
            <a:ext cx="519667" cy="551770"/>
          </a:xfrm>
          <a:custGeom>
            <a:avLst/>
            <a:gdLst/>
            <a:ahLst/>
            <a:cxnLst/>
            <a:rect l="l" t="t" r="r" b="b"/>
            <a:pathLst>
              <a:path w="519667" h="551770">
                <a:moveTo>
                  <a:pt x="0" y="0"/>
                </a:moveTo>
                <a:lnTo>
                  <a:pt x="519667" y="0"/>
                </a:lnTo>
                <a:lnTo>
                  <a:pt x="519667"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6" name="Freeform 46"/>
          <p:cNvSpPr/>
          <p:nvPr/>
        </p:nvSpPr>
        <p:spPr>
          <a:xfrm rot="891332">
            <a:off x="9563393" y="3502455"/>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7" name="Freeform 47"/>
          <p:cNvSpPr/>
          <p:nvPr/>
        </p:nvSpPr>
        <p:spPr>
          <a:xfrm rot="891332">
            <a:off x="9086207" y="3474208"/>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8" name="Freeform 48"/>
          <p:cNvSpPr/>
          <p:nvPr/>
        </p:nvSpPr>
        <p:spPr>
          <a:xfrm rot="891332">
            <a:off x="10248216" y="4631934"/>
            <a:ext cx="519667" cy="551770"/>
          </a:xfrm>
          <a:custGeom>
            <a:avLst/>
            <a:gdLst/>
            <a:ahLst/>
            <a:cxnLst/>
            <a:rect l="l" t="t" r="r" b="b"/>
            <a:pathLst>
              <a:path w="519667" h="551770">
                <a:moveTo>
                  <a:pt x="0" y="0"/>
                </a:moveTo>
                <a:lnTo>
                  <a:pt x="519668" y="0"/>
                </a:lnTo>
                <a:lnTo>
                  <a:pt x="519668"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49" name="TextBox 49"/>
          <p:cNvSpPr txBox="1"/>
          <p:nvPr/>
        </p:nvSpPr>
        <p:spPr>
          <a:xfrm>
            <a:off x="10352745" y="4683685"/>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50" name="Freeform 50"/>
          <p:cNvSpPr/>
          <p:nvPr/>
        </p:nvSpPr>
        <p:spPr>
          <a:xfrm rot="891332">
            <a:off x="10754772" y="4944917"/>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51" name="Freeform 51"/>
          <p:cNvSpPr/>
          <p:nvPr/>
        </p:nvSpPr>
        <p:spPr>
          <a:xfrm rot="891332">
            <a:off x="7993080" y="5803666"/>
            <a:ext cx="519667" cy="551770"/>
          </a:xfrm>
          <a:custGeom>
            <a:avLst/>
            <a:gdLst/>
            <a:ahLst/>
            <a:cxnLst/>
            <a:rect l="l" t="t" r="r" b="b"/>
            <a:pathLst>
              <a:path w="519667" h="551770">
                <a:moveTo>
                  <a:pt x="0" y="0"/>
                </a:moveTo>
                <a:lnTo>
                  <a:pt x="519667" y="0"/>
                </a:lnTo>
                <a:lnTo>
                  <a:pt x="519667" y="551770"/>
                </a:lnTo>
                <a:lnTo>
                  <a:pt x="0" y="551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52" name="TextBox 52"/>
          <p:cNvSpPr txBox="1"/>
          <p:nvPr/>
        </p:nvSpPr>
        <p:spPr>
          <a:xfrm>
            <a:off x="8097609" y="5855417"/>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53" name="Freeform 53"/>
          <p:cNvSpPr/>
          <p:nvPr/>
        </p:nvSpPr>
        <p:spPr>
          <a:xfrm rot="891332">
            <a:off x="8423716" y="5960475"/>
            <a:ext cx="519667" cy="551770"/>
          </a:xfrm>
          <a:custGeom>
            <a:avLst/>
            <a:gdLst/>
            <a:ahLst/>
            <a:cxnLst/>
            <a:rect l="l" t="t" r="r" b="b"/>
            <a:pathLst>
              <a:path w="519667" h="551770">
                <a:moveTo>
                  <a:pt x="0" y="0"/>
                </a:moveTo>
                <a:lnTo>
                  <a:pt x="519668" y="0"/>
                </a:lnTo>
                <a:lnTo>
                  <a:pt x="519668" y="551771"/>
                </a:lnTo>
                <a:lnTo>
                  <a:pt x="0" y="551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54" name="TextBox 54"/>
          <p:cNvSpPr txBox="1"/>
          <p:nvPr/>
        </p:nvSpPr>
        <p:spPr>
          <a:xfrm>
            <a:off x="10368834" y="351895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55" name="TextBox 55"/>
          <p:cNvSpPr txBox="1"/>
          <p:nvPr/>
        </p:nvSpPr>
        <p:spPr>
          <a:xfrm>
            <a:off x="9766928" y="5976645"/>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56" name="TextBox 56"/>
          <p:cNvSpPr txBox="1"/>
          <p:nvPr/>
        </p:nvSpPr>
        <p:spPr>
          <a:xfrm>
            <a:off x="9433553" y="433963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57" name="TextBox 57"/>
          <p:cNvSpPr txBox="1"/>
          <p:nvPr/>
        </p:nvSpPr>
        <p:spPr>
          <a:xfrm>
            <a:off x="6860154" y="3671989"/>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58" name="TextBox 58"/>
          <p:cNvSpPr txBox="1"/>
          <p:nvPr/>
        </p:nvSpPr>
        <p:spPr>
          <a:xfrm>
            <a:off x="7931033" y="524968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59" name="TextBox 59"/>
          <p:cNvSpPr txBox="1"/>
          <p:nvPr/>
        </p:nvSpPr>
        <p:spPr>
          <a:xfrm>
            <a:off x="8399979" y="474326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60" name="TextBox 60"/>
          <p:cNvSpPr txBox="1"/>
          <p:nvPr/>
        </p:nvSpPr>
        <p:spPr>
          <a:xfrm>
            <a:off x="11762348" y="4145510"/>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61" name="TextBox 61"/>
          <p:cNvSpPr txBox="1"/>
          <p:nvPr/>
        </p:nvSpPr>
        <p:spPr>
          <a:xfrm>
            <a:off x="7989832" y="3713380"/>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62" name="TextBox 62"/>
          <p:cNvSpPr txBox="1"/>
          <p:nvPr/>
        </p:nvSpPr>
        <p:spPr>
          <a:xfrm>
            <a:off x="7396697" y="3518952"/>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hkjhsk kjhjkh jkhkjhjkh</a:t>
            </a:r>
          </a:p>
        </p:txBody>
      </p:sp>
      <p:sp>
        <p:nvSpPr>
          <p:cNvPr id="63" name="TextBox 63"/>
          <p:cNvSpPr txBox="1"/>
          <p:nvPr/>
        </p:nvSpPr>
        <p:spPr>
          <a:xfrm>
            <a:off x="9667922" y="3541274"/>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64" name="TextBox 64"/>
          <p:cNvSpPr txBox="1"/>
          <p:nvPr/>
        </p:nvSpPr>
        <p:spPr>
          <a:xfrm>
            <a:off x="9190736" y="3525959"/>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hkjhf abkjkjbs aoihohfhf</a:t>
            </a:r>
          </a:p>
        </p:txBody>
      </p:sp>
      <p:sp>
        <p:nvSpPr>
          <p:cNvPr id="65" name="TextBox 65"/>
          <p:cNvSpPr txBox="1"/>
          <p:nvPr/>
        </p:nvSpPr>
        <p:spPr>
          <a:xfrm>
            <a:off x="10859301" y="4983736"/>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
        <p:nvSpPr>
          <p:cNvPr id="66" name="TextBox 66"/>
          <p:cNvSpPr txBox="1"/>
          <p:nvPr/>
        </p:nvSpPr>
        <p:spPr>
          <a:xfrm>
            <a:off x="8528245" y="5999294"/>
            <a:ext cx="310610" cy="424181"/>
          </a:xfrm>
          <a:prstGeom prst="rect">
            <a:avLst/>
          </a:prstGeom>
        </p:spPr>
        <p:txBody>
          <a:bodyPr lIns="0" tIns="0" rIns="0" bIns="0" rtlCol="0" anchor="t">
            <a:spAutoFit/>
          </a:bodyPr>
          <a:lstStyle/>
          <a:p>
            <a:pPr algn="ctr">
              <a:lnSpc>
                <a:spcPts val="1120"/>
              </a:lnSpc>
            </a:pPr>
            <a:r>
              <a:rPr lang="en-US" sz="800">
                <a:solidFill>
                  <a:srgbClr val="000000"/>
                </a:solidFill>
                <a:latin typeface="South Korea Script"/>
                <a:ea typeface="South Korea Script"/>
                <a:cs typeface="South Korea Script"/>
                <a:sym typeface="South Korea Script"/>
              </a:rPr>
              <a:t>hjh ljhljhjh lhlhjkhkf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E4E8F0"/>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9134127" y="-7786748"/>
            <a:ext cx="1600203" cy="17173699"/>
            <a:chOff x="0" y="0"/>
            <a:chExt cx="421453" cy="4523114"/>
          </a:xfrm>
        </p:grpSpPr>
        <p:sp>
          <p:nvSpPr>
            <p:cNvPr id="6" name="Freeform 6"/>
            <p:cNvSpPr/>
            <p:nvPr/>
          </p:nvSpPr>
          <p:spPr>
            <a:xfrm>
              <a:off x="0" y="0"/>
              <a:ext cx="421453" cy="4523114"/>
            </a:xfrm>
            <a:custGeom>
              <a:avLst/>
              <a:gdLst/>
              <a:ahLst/>
              <a:cxnLst/>
              <a:rect l="l" t="t" r="r" b="b"/>
              <a:pathLst>
                <a:path w="421453" h="4523114">
                  <a:moveTo>
                    <a:pt x="0" y="0"/>
                  </a:moveTo>
                  <a:lnTo>
                    <a:pt x="421453" y="0"/>
                  </a:lnTo>
                  <a:lnTo>
                    <a:pt x="421453" y="4523114"/>
                  </a:lnTo>
                  <a:lnTo>
                    <a:pt x="0" y="4523114"/>
                  </a:lnTo>
                  <a:close/>
                </a:path>
              </a:pathLst>
            </a:custGeom>
            <a:solidFill>
              <a:srgbClr val="96D7D1"/>
            </a:solidFill>
          </p:spPr>
          <p:txBody>
            <a:bodyPr/>
            <a:lstStyle/>
            <a:p>
              <a:endParaRPr lang="fi-FI"/>
            </a:p>
          </p:txBody>
        </p:sp>
        <p:sp>
          <p:nvSpPr>
            <p:cNvPr id="7" name="TextBox 7"/>
            <p:cNvSpPr txBox="1"/>
            <p:nvPr/>
          </p:nvSpPr>
          <p:spPr>
            <a:xfrm>
              <a:off x="0" y="-76200"/>
              <a:ext cx="421453" cy="459931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rot="-5400000">
            <a:off x="-4442089" y="4936548"/>
            <a:ext cx="10155357" cy="679451"/>
          </a:xfrm>
          <a:prstGeom prst="rect">
            <a:avLst/>
          </a:prstGeom>
        </p:spPr>
        <p:txBody>
          <a:bodyPr lIns="0" tIns="0" rIns="0" bIns="0" rtlCol="0" anchor="t">
            <a:spAutoFit/>
          </a:bodyPr>
          <a:lstStyle/>
          <a:p>
            <a:pPr algn="r">
              <a:lnSpc>
                <a:spcPts val="5599"/>
              </a:lnSpc>
            </a:pPr>
            <a:r>
              <a:rPr lang="en-US" sz="3999" b="1">
                <a:solidFill>
                  <a:srgbClr val="000000"/>
                </a:solidFill>
                <a:latin typeface="Aileron Bold"/>
                <a:ea typeface="Aileron Bold"/>
                <a:cs typeface="Aileron Bold"/>
                <a:sym typeface="Aileron Bold"/>
              </a:rPr>
              <a:t>REFLECTION:  BUSINESS MODEL CANVAS</a:t>
            </a:r>
          </a:p>
        </p:txBody>
      </p:sp>
      <p:sp>
        <p:nvSpPr>
          <p:cNvPr id="9" name="TextBox 9"/>
          <p:cNvSpPr txBox="1"/>
          <p:nvPr/>
        </p:nvSpPr>
        <p:spPr>
          <a:xfrm>
            <a:off x="1497013" y="1876810"/>
            <a:ext cx="16521597" cy="966470"/>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is the unique value of the solution?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279"/>
              </a:lnSpc>
            </a:pPr>
            <a:r>
              <a:rPr lang="en-US" sz="1899">
                <a:solidFill>
                  <a:srgbClr val="000000"/>
                </a:solidFill>
                <a:latin typeface="Aileron"/>
                <a:ea typeface="Aileron"/>
                <a:cs typeface="Aileron"/>
                <a:sym typeface="Aileron"/>
              </a:rPr>
              <a:t>What makes the solution valuable and distinct for users or customers, and how does it address their specific needs better than alternatives?</a:t>
            </a:r>
          </a:p>
        </p:txBody>
      </p:sp>
      <p:sp>
        <p:nvSpPr>
          <p:cNvPr id="10" name="TextBox 10"/>
          <p:cNvSpPr txBox="1"/>
          <p:nvPr/>
        </p:nvSpPr>
        <p:spPr>
          <a:xfrm>
            <a:off x="1497013" y="3221734"/>
            <a:ext cx="16521597" cy="95440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Who are the primary users or customers for this solution?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Who will benefit most from the solution, and how can their needs and preferences shape its design and delivery?</a:t>
            </a:r>
          </a:p>
        </p:txBody>
      </p:sp>
      <p:sp>
        <p:nvSpPr>
          <p:cNvPr id="11" name="TextBox 11"/>
          <p:cNvSpPr txBox="1"/>
          <p:nvPr/>
        </p:nvSpPr>
        <p:spPr>
          <a:xfrm>
            <a:off x="1497013" y="4557139"/>
            <a:ext cx="16353932" cy="97218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channels are being used to deliver the solution?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Through which methods or platforms is the solution provided to users or customers, and are these the most effective and scalable options?</a:t>
            </a:r>
          </a:p>
        </p:txBody>
      </p:sp>
      <p:sp>
        <p:nvSpPr>
          <p:cNvPr id="12" name="TextBox 12"/>
          <p:cNvSpPr txBox="1"/>
          <p:nvPr/>
        </p:nvSpPr>
        <p:spPr>
          <a:xfrm>
            <a:off x="1497013" y="6027913"/>
            <a:ext cx="16521597" cy="98996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is the cost structure and potential revenue or benefit stream of the solution?</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659"/>
              </a:lnSpc>
              <a:spcBef>
                <a:spcPct val="0"/>
              </a:spcBef>
            </a:pPr>
            <a:r>
              <a:rPr lang="en-US" sz="1899">
                <a:solidFill>
                  <a:srgbClr val="000000"/>
                </a:solidFill>
                <a:latin typeface="Aileron"/>
                <a:ea typeface="Aileron"/>
                <a:cs typeface="Aileron"/>
                <a:sym typeface="Aileron"/>
              </a:rPr>
              <a:t>What are the main costs involved in creating and delivering the solution, and how does it generate revenue or provide measurable value?</a:t>
            </a:r>
          </a:p>
        </p:txBody>
      </p:sp>
      <p:sp>
        <p:nvSpPr>
          <p:cNvPr id="13" name="TextBox 13"/>
          <p:cNvSpPr txBox="1"/>
          <p:nvPr/>
        </p:nvSpPr>
        <p:spPr>
          <a:xfrm>
            <a:off x="1497013" y="8695000"/>
            <a:ext cx="16790987" cy="1286510"/>
          </a:xfrm>
          <a:prstGeom prst="rect">
            <a:avLst/>
          </a:prstGeom>
        </p:spPr>
        <p:txBody>
          <a:bodyPr lIns="0" tIns="0" rIns="0" bIns="0" rtlCol="0" anchor="t">
            <a:spAutoFit/>
          </a:bodyPr>
          <a:lstStyle/>
          <a:p>
            <a:pPr algn="l">
              <a:lnSpc>
                <a:spcPts val="2659"/>
              </a:lnSpc>
              <a:spcBef>
                <a:spcPct val="0"/>
              </a:spcBef>
            </a:pPr>
            <a:r>
              <a:rPr lang="en-US" sz="1899" b="1">
                <a:solidFill>
                  <a:srgbClr val="000000"/>
                </a:solidFill>
                <a:latin typeface="Aileron Bold"/>
                <a:ea typeface="Aileron Bold"/>
                <a:cs typeface="Aileron Bold"/>
                <a:sym typeface="Aileron Bold"/>
              </a:rPr>
              <a:t>Based on our business model, what should we do next and who should do what? Why?</a:t>
            </a:r>
          </a:p>
          <a:p>
            <a:pPr algn="l">
              <a:lnSpc>
                <a:spcPts val="2659"/>
              </a:lnSpc>
              <a:spcBef>
                <a:spcPct val="0"/>
              </a:spcBef>
            </a:pPr>
            <a:endParaRPr lang="en-US" sz="1899" b="1">
              <a:solidFill>
                <a:srgbClr val="000000"/>
              </a:solidFill>
              <a:latin typeface="Aileron Bold"/>
              <a:ea typeface="Aileron Bold"/>
              <a:cs typeface="Aileron Bold"/>
              <a:sym typeface="Aileron Bold"/>
            </a:endParaRPr>
          </a:p>
          <a:p>
            <a:pPr algn="l">
              <a:lnSpc>
                <a:spcPts val="2520"/>
              </a:lnSpc>
              <a:spcBef>
                <a:spcPct val="0"/>
              </a:spcBef>
            </a:pPr>
            <a:r>
              <a:rPr lang="en-US" sz="1800">
                <a:solidFill>
                  <a:srgbClr val="000000"/>
                </a:solidFill>
                <a:latin typeface="Aileron"/>
                <a:ea typeface="Aileron"/>
                <a:cs typeface="Aileron"/>
                <a:sym typeface="Aileron"/>
              </a:rPr>
              <a:t> Who does what in our team in order to continue our project in such a way that we include our learnings from the business model reflection? What do we now know that we didn’t know before? What do we still not know and how could we fill that knowledge gap? What should we do next?</a:t>
            </a:r>
          </a:p>
        </p:txBody>
      </p:sp>
      <p:sp>
        <p:nvSpPr>
          <p:cNvPr id="14" name="TextBox 14"/>
          <p:cNvSpPr txBox="1"/>
          <p:nvPr/>
        </p:nvSpPr>
        <p:spPr>
          <a:xfrm>
            <a:off x="1650791" y="400052"/>
            <a:ext cx="16214041" cy="800100"/>
          </a:xfrm>
          <a:prstGeom prst="rect">
            <a:avLst/>
          </a:prstGeom>
        </p:spPr>
        <p:txBody>
          <a:bodyPr lIns="0" tIns="0" rIns="0" bIns="0" rtlCol="0" anchor="t">
            <a:spAutoFit/>
          </a:bodyPr>
          <a:lstStyle/>
          <a:p>
            <a:pPr algn="l">
              <a:lnSpc>
                <a:spcPts val="2160"/>
              </a:lnSpc>
            </a:pPr>
            <a:r>
              <a:rPr lang="en-US" sz="1800" i="1">
                <a:solidFill>
                  <a:srgbClr val="000000"/>
                </a:solidFill>
                <a:latin typeface="Aileron Italics"/>
                <a:ea typeface="Aileron Italics"/>
                <a:cs typeface="Aileron Italics"/>
                <a:sym typeface="Aileron Italics"/>
              </a:rPr>
              <a:t>Business Model Canvas is a strategic tool used to map out the key elements of a business or solution. It helps test, analyze, and refine how each component contributes to solving a problem and creating value. By examining different aspects such as customer segments, value propositions, and cost structures, you can fine-tune your solution for better performance and impact. </a:t>
            </a:r>
          </a:p>
        </p:txBody>
      </p:sp>
      <p:sp>
        <p:nvSpPr>
          <p:cNvPr id="15" name="TextBox 15"/>
          <p:cNvSpPr txBox="1"/>
          <p:nvPr/>
        </p:nvSpPr>
        <p:spPr>
          <a:xfrm>
            <a:off x="1497013" y="7399297"/>
            <a:ext cx="16521597" cy="954405"/>
          </a:xfrm>
          <a:prstGeom prst="rect">
            <a:avLst/>
          </a:prstGeom>
        </p:spPr>
        <p:txBody>
          <a:bodyPr lIns="0" tIns="0" rIns="0" bIns="0" rtlCol="0" anchor="t">
            <a:spAutoFit/>
          </a:bodyPr>
          <a:lstStyle/>
          <a:p>
            <a:pPr algn="l">
              <a:lnSpc>
                <a:spcPts val="2659"/>
              </a:lnSpc>
            </a:pPr>
            <a:r>
              <a:rPr lang="en-US" sz="1899" b="1">
                <a:solidFill>
                  <a:srgbClr val="000000"/>
                </a:solidFill>
                <a:latin typeface="Aileron Bold"/>
                <a:ea typeface="Aileron Bold"/>
                <a:cs typeface="Aileron Bold"/>
                <a:sym typeface="Aileron Bold"/>
              </a:rPr>
              <a:t>What are the impacts on the surrounding communities and the natural environment if the solution is launched to the market?</a:t>
            </a:r>
          </a:p>
          <a:p>
            <a:pPr algn="l">
              <a:lnSpc>
                <a:spcPts val="2659"/>
              </a:lnSpc>
            </a:pPr>
            <a:endParaRPr lang="en-US" sz="1899" b="1">
              <a:solidFill>
                <a:srgbClr val="000000"/>
              </a:solidFill>
              <a:latin typeface="Aileron Bold"/>
              <a:ea typeface="Aileron Bold"/>
              <a:cs typeface="Aileron Bold"/>
              <a:sym typeface="Aileron Bold"/>
            </a:endParaRPr>
          </a:p>
          <a:p>
            <a:pPr algn="l">
              <a:lnSpc>
                <a:spcPts val="2380"/>
              </a:lnSpc>
              <a:spcBef>
                <a:spcPct val="0"/>
              </a:spcBef>
            </a:pPr>
            <a:r>
              <a:rPr lang="en-US" sz="1700">
                <a:solidFill>
                  <a:srgbClr val="000000"/>
                </a:solidFill>
                <a:latin typeface="Aileron"/>
                <a:ea typeface="Aileron"/>
                <a:cs typeface="Aileron"/>
                <a:sym typeface="Aileron"/>
              </a:rPr>
              <a:t>What are the main costs to the surrounding community and natural environment in delivering the solution?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569507" y="7897988"/>
            <a:ext cx="1402811" cy="4179"/>
            <a:chOff x="0" y="0"/>
            <a:chExt cx="1458036" cy="4343"/>
          </a:xfrm>
        </p:grpSpPr>
        <p:sp>
          <p:nvSpPr>
            <p:cNvPr id="3" name="Freeform 3"/>
            <p:cNvSpPr/>
            <p:nvPr/>
          </p:nvSpPr>
          <p:spPr>
            <a:xfrm>
              <a:off x="0" y="0"/>
              <a:ext cx="1458087" cy="4318"/>
            </a:xfrm>
            <a:custGeom>
              <a:avLst/>
              <a:gdLst/>
              <a:ahLst/>
              <a:cxnLst/>
              <a:rect l="l" t="t" r="r" b="b"/>
              <a:pathLst>
                <a:path w="1458087" h="4318">
                  <a:moveTo>
                    <a:pt x="0" y="0"/>
                  </a:moveTo>
                  <a:lnTo>
                    <a:pt x="0" y="2159"/>
                  </a:lnTo>
                  <a:lnTo>
                    <a:pt x="0" y="0"/>
                  </a:lnTo>
                  <a:lnTo>
                    <a:pt x="1458087" y="0"/>
                  </a:lnTo>
                  <a:lnTo>
                    <a:pt x="1458087" y="2159"/>
                  </a:lnTo>
                  <a:lnTo>
                    <a:pt x="1458087" y="4318"/>
                  </a:lnTo>
                  <a:lnTo>
                    <a:pt x="0" y="4318"/>
                  </a:lnTo>
                  <a:lnTo>
                    <a:pt x="0" y="2159"/>
                  </a:lnTo>
                  <a:lnTo>
                    <a:pt x="0" y="0"/>
                  </a:lnTo>
                  <a:moveTo>
                    <a:pt x="0" y="4318"/>
                  </a:moveTo>
                  <a:lnTo>
                    <a:pt x="0" y="0"/>
                  </a:lnTo>
                  <a:lnTo>
                    <a:pt x="1458087" y="0"/>
                  </a:lnTo>
                  <a:lnTo>
                    <a:pt x="1458087" y="4318"/>
                  </a:lnTo>
                  <a:lnTo>
                    <a:pt x="0" y="4318"/>
                  </a:lnTo>
                  <a:close/>
                </a:path>
              </a:pathLst>
            </a:custGeom>
            <a:solidFill>
              <a:srgbClr val="000000"/>
            </a:solidFill>
          </p:spPr>
          <p:txBody>
            <a:bodyPr/>
            <a:lstStyle/>
            <a:p>
              <a:endParaRPr lang="fi-FI"/>
            </a:p>
          </p:txBody>
        </p:sp>
      </p:grpSp>
      <p:grpSp>
        <p:nvGrpSpPr>
          <p:cNvPr id="4" name="Group 4"/>
          <p:cNvGrpSpPr/>
          <p:nvPr/>
        </p:nvGrpSpPr>
        <p:grpSpPr>
          <a:xfrm>
            <a:off x="0" y="0"/>
            <a:ext cx="1347379" cy="10287000"/>
            <a:chOff x="0" y="0"/>
            <a:chExt cx="354865" cy="2709333"/>
          </a:xfrm>
        </p:grpSpPr>
        <p:sp>
          <p:nvSpPr>
            <p:cNvPr id="5" name="Freeform 5"/>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6" name="TextBox 6"/>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70129" y="1339105"/>
            <a:ext cx="3089916" cy="4529405"/>
            <a:chOff x="0" y="0"/>
            <a:chExt cx="888059" cy="1301777"/>
          </a:xfrm>
        </p:grpSpPr>
        <p:sp>
          <p:nvSpPr>
            <p:cNvPr id="8" name="Freeform 8"/>
            <p:cNvSpPr/>
            <p:nvPr/>
          </p:nvSpPr>
          <p:spPr>
            <a:xfrm>
              <a:off x="0" y="0"/>
              <a:ext cx="888059" cy="1301777"/>
            </a:xfrm>
            <a:custGeom>
              <a:avLst/>
              <a:gdLst/>
              <a:ahLst/>
              <a:cxnLst/>
              <a:rect l="l" t="t" r="r" b="b"/>
              <a:pathLst>
                <a:path w="888059" h="1301777">
                  <a:moveTo>
                    <a:pt x="0" y="0"/>
                  </a:moveTo>
                  <a:lnTo>
                    <a:pt x="888059" y="0"/>
                  </a:lnTo>
                  <a:lnTo>
                    <a:pt x="888059" y="1301777"/>
                  </a:lnTo>
                  <a:lnTo>
                    <a:pt x="0" y="1301777"/>
                  </a:lnTo>
                  <a:close/>
                </a:path>
              </a:pathLst>
            </a:custGeom>
            <a:solidFill>
              <a:srgbClr val="FFFFFF"/>
            </a:solidFill>
            <a:ln w="19050" cap="sq">
              <a:solidFill>
                <a:srgbClr val="000000"/>
              </a:solidFill>
              <a:prstDash val="solid"/>
              <a:miter/>
            </a:ln>
          </p:spPr>
          <p:txBody>
            <a:bodyPr/>
            <a:lstStyle/>
            <a:p>
              <a:endParaRPr lang="fi-FI"/>
            </a:p>
          </p:txBody>
        </p:sp>
        <p:sp>
          <p:nvSpPr>
            <p:cNvPr id="9" name="TextBox 9"/>
            <p:cNvSpPr txBox="1"/>
            <p:nvPr/>
          </p:nvSpPr>
          <p:spPr>
            <a:xfrm>
              <a:off x="0" y="9525"/>
              <a:ext cx="888059" cy="1292252"/>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10" name="Group 10"/>
          <p:cNvGrpSpPr/>
          <p:nvPr/>
        </p:nvGrpSpPr>
        <p:grpSpPr>
          <a:xfrm>
            <a:off x="1670129" y="5963760"/>
            <a:ext cx="7927422" cy="1751537"/>
            <a:chOff x="0" y="0"/>
            <a:chExt cx="2278386" cy="503402"/>
          </a:xfrm>
        </p:grpSpPr>
        <p:sp>
          <p:nvSpPr>
            <p:cNvPr id="11" name="Freeform 11"/>
            <p:cNvSpPr/>
            <p:nvPr/>
          </p:nvSpPr>
          <p:spPr>
            <a:xfrm>
              <a:off x="0" y="0"/>
              <a:ext cx="2278386" cy="503402"/>
            </a:xfrm>
            <a:custGeom>
              <a:avLst/>
              <a:gdLst/>
              <a:ahLst/>
              <a:cxnLst/>
              <a:rect l="l" t="t" r="r" b="b"/>
              <a:pathLst>
                <a:path w="2278386" h="503402">
                  <a:moveTo>
                    <a:pt x="0" y="0"/>
                  </a:moveTo>
                  <a:lnTo>
                    <a:pt x="2278386" y="0"/>
                  </a:lnTo>
                  <a:lnTo>
                    <a:pt x="2278386"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12" name="TextBox 12"/>
            <p:cNvSpPr txBox="1"/>
            <p:nvPr/>
          </p:nvSpPr>
          <p:spPr>
            <a:xfrm>
              <a:off x="0" y="9525"/>
              <a:ext cx="2278386" cy="493877"/>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13" name="Group 13"/>
          <p:cNvGrpSpPr/>
          <p:nvPr/>
        </p:nvGrpSpPr>
        <p:grpSpPr>
          <a:xfrm>
            <a:off x="9723473" y="5963760"/>
            <a:ext cx="7897483" cy="1751537"/>
            <a:chOff x="0" y="0"/>
            <a:chExt cx="2269781" cy="503402"/>
          </a:xfrm>
        </p:grpSpPr>
        <p:sp>
          <p:nvSpPr>
            <p:cNvPr id="14" name="Freeform 14"/>
            <p:cNvSpPr/>
            <p:nvPr/>
          </p:nvSpPr>
          <p:spPr>
            <a:xfrm>
              <a:off x="0" y="0"/>
              <a:ext cx="2269781" cy="503402"/>
            </a:xfrm>
            <a:custGeom>
              <a:avLst/>
              <a:gdLst/>
              <a:ahLst/>
              <a:cxnLst/>
              <a:rect l="l" t="t" r="r" b="b"/>
              <a:pathLst>
                <a:path w="2269781" h="503402">
                  <a:moveTo>
                    <a:pt x="0" y="0"/>
                  </a:moveTo>
                  <a:lnTo>
                    <a:pt x="2269781" y="0"/>
                  </a:lnTo>
                  <a:lnTo>
                    <a:pt x="2269781"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15" name="TextBox 15"/>
            <p:cNvSpPr txBox="1"/>
            <p:nvPr/>
          </p:nvSpPr>
          <p:spPr>
            <a:xfrm>
              <a:off x="0" y="9525"/>
              <a:ext cx="2269781" cy="493877"/>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16" name="Group 16"/>
          <p:cNvGrpSpPr/>
          <p:nvPr/>
        </p:nvGrpSpPr>
        <p:grpSpPr>
          <a:xfrm>
            <a:off x="14529915" y="1339105"/>
            <a:ext cx="3089916" cy="4529405"/>
            <a:chOff x="0" y="0"/>
            <a:chExt cx="888059" cy="1301777"/>
          </a:xfrm>
        </p:grpSpPr>
        <p:sp>
          <p:nvSpPr>
            <p:cNvPr id="17" name="Freeform 17"/>
            <p:cNvSpPr/>
            <p:nvPr/>
          </p:nvSpPr>
          <p:spPr>
            <a:xfrm>
              <a:off x="0" y="0"/>
              <a:ext cx="888059" cy="1301777"/>
            </a:xfrm>
            <a:custGeom>
              <a:avLst/>
              <a:gdLst/>
              <a:ahLst/>
              <a:cxnLst/>
              <a:rect l="l" t="t" r="r" b="b"/>
              <a:pathLst>
                <a:path w="888059" h="1301777">
                  <a:moveTo>
                    <a:pt x="0" y="0"/>
                  </a:moveTo>
                  <a:lnTo>
                    <a:pt x="888059" y="0"/>
                  </a:lnTo>
                  <a:lnTo>
                    <a:pt x="888059" y="1301777"/>
                  </a:lnTo>
                  <a:lnTo>
                    <a:pt x="0" y="1301777"/>
                  </a:lnTo>
                  <a:close/>
                </a:path>
              </a:pathLst>
            </a:custGeom>
            <a:solidFill>
              <a:srgbClr val="FFFFFF"/>
            </a:solidFill>
            <a:ln w="19050" cap="sq">
              <a:solidFill>
                <a:srgbClr val="000000"/>
              </a:solidFill>
              <a:prstDash val="solid"/>
              <a:miter/>
            </a:ln>
          </p:spPr>
          <p:txBody>
            <a:bodyPr/>
            <a:lstStyle/>
            <a:p>
              <a:endParaRPr lang="fi-FI"/>
            </a:p>
          </p:txBody>
        </p:sp>
        <p:sp>
          <p:nvSpPr>
            <p:cNvPr id="18" name="TextBox 18"/>
            <p:cNvSpPr txBox="1"/>
            <p:nvPr/>
          </p:nvSpPr>
          <p:spPr>
            <a:xfrm>
              <a:off x="0" y="9525"/>
              <a:ext cx="888059" cy="1292252"/>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19" name="Group 19"/>
          <p:cNvGrpSpPr/>
          <p:nvPr/>
        </p:nvGrpSpPr>
        <p:grpSpPr>
          <a:xfrm>
            <a:off x="8101015" y="1339105"/>
            <a:ext cx="3089916" cy="4529405"/>
            <a:chOff x="0" y="0"/>
            <a:chExt cx="888059" cy="1301777"/>
          </a:xfrm>
        </p:grpSpPr>
        <p:sp>
          <p:nvSpPr>
            <p:cNvPr id="20" name="Freeform 20"/>
            <p:cNvSpPr/>
            <p:nvPr/>
          </p:nvSpPr>
          <p:spPr>
            <a:xfrm>
              <a:off x="0" y="0"/>
              <a:ext cx="888059" cy="1301777"/>
            </a:xfrm>
            <a:custGeom>
              <a:avLst/>
              <a:gdLst/>
              <a:ahLst/>
              <a:cxnLst/>
              <a:rect l="l" t="t" r="r" b="b"/>
              <a:pathLst>
                <a:path w="888059" h="1301777">
                  <a:moveTo>
                    <a:pt x="0" y="0"/>
                  </a:moveTo>
                  <a:lnTo>
                    <a:pt x="888059" y="0"/>
                  </a:lnTo>
                  <a:lnTo>
                    <a:pt x="888059" y="1301777"/>
                  </a:lnTo>
                  <a:lnTo>
                    <a:pt x="0" y="1301777"/>
                  </a:lnTo>
                  <a:close/>
                </a:path>
              </a:pathLst>
            </a:custGeom>
            <a:solidFill>
              <a:srgbClr val="FFFFFF"/>
            </a:solidFill>
            <a:ln w="19050" cap="sq">
              <a:solidFill>
                <a:srgbClr val="000000"/>
              </a:solidFill>
              <a:prstDash val="solid"/>
              <a:miter/>
            </a:ln>
          </p:spPr>
          <p:txBody>
            <a:bodyPr/>
            <a:lstStyle/>
            <a:p>
              <a:endParaRPr lang="fi-FI"/>
            </a:p>
          </p:txBody>
        </p:sp>
        <p:sp>
          <p:nvSpPr>
            <p:cNvPr id="21" name="TextBox 21"/>
            <p:cNvSpPr txBox="1"/>
            <p:nvPr/>
          </p:nvSpPr>
          <p:spPr>
            <a:xfrm>
              <a:off x="0" y="9525"/>
              <a:ext cx="888059" cy="1292252"/>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22" name="Group 22"/>
          <p:cNvGrpSpPr/>
          <p:nvPr/>
        </p:nvGrpSpPr>
        <p:grpSpPr>
          <a:xfrm>
            <a:off x="4882162" y="1339105"/>
            <a:ext cx="3089916" cy="2169452"/>
            <a:chOff x="0" y="0"/>
            <a:chExt cx="888059" cy="623513"/>
          </a:xfrm>
        </p:grpSpPr>
        <p:sp>
          <p:nvSpPr>
            <p:cNvPr id="23" name="Freeform 23"/>
            <p:cNvSpPr/>
            <p:nvPr/>
          </p:nvSpPr>
          <p:spPr>
            <a:xfrm>
              <a:off x="0" y="0"/>
              <a:ext cx="888059" cy="623513"/>
            </a:xfrm>
            <a:custGeom>
              <a:avLst/>
              <a:gdLst/>
              <a:ahLst/>
              <a:cxnLst/>
              <a:rect l="l" t="t" r="r" b="b"/>
              <a:pathLst>
                <a:path w="888059" h="623513">
                  <a:moveTo>
                    <a:pt x="0" y="0"/>
                  </a:moveTo>
                  <a:lnTo>
                    <a:pt x="888059" y="0"/>
                  </a:lnTo>
                  <a:lnTo>
                    <a:pt x="888059" y="623513"/>
                  </a:lnTo>
                  <a:lnTo>
                    <a:pt x="0" y="623513"/>
                  </a:lnTo>
                  <a:close/>
                </a:path>
              </a:pathLst>
            </a:custGeom>
            <a:solidFill>
              <a:srgbClr val="FFFFFF"/>
            </a:solidFill>
            <a:ln w="19050" cap="sq">
              <a:solidFill>
                <a:srgbClr val="000000"/>
              </a:solidFill>
              <a:prstDash val="solid"/>
              <a:miter/>
            </a:ln>
          </p:spPr>
          <p:txBody>
            <a:bodyPr/>
            <a:lstStyle/>
            <a:p>
              <a:endParaRPr lang="fi-FI"/>
            </a:p>
          </p:txBody>
        </p:sp>
        <p:sp>
          <p:nvSpPr>
            <p:cNvPr id="24" name="TextBox 24"/>
            <p:cNvSpPr txBox="1"/>
            <p:nvPr/>
          </p:nvSpPr>
          <p:spPr>
            <a:xfrm>
              <a:off x="0" y="9525"/>
              <a:ext cx="888059" cy="613988"/>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25" name="Group 25"/>
          <p:cNvGrpSpPr/>
          <p:nvPr/>
        </p:nvGrpSpPr>
        <p:grpSpPr>
          <a:xfrm>
            <a:off x="11313048" y="1339105"/>
            <a:ext cx="3089916" cy="2169452"/>
            <a:chOff x="0" y="0"/>
            <a:chExt cx="888059" cy="623513"/>
          </a:xfrm>
        </p:grpSpPr>
        <p:sp>
          <p:nvSpPr>
            <p:cNvPr id="26" name="Freeform 26"/>
            <p:cNvSpPr/>
            <p:nvPr/>
          </p:nvSpPr>
          <p:spPr>
            <a:xfrm>
              <a:off x="0" y="0"/>
              <a:ext cx="888059" cy="623513"/>
            </a:xfrm>
            <a:custGeom>
              <a:avLst/>
              <a:gdLst/>
              <a:ahLst/>
              <a:cxnLst/>
              <a:rect l="l" t="t" r="r" b="b"/>
              <a:pathLst>
                <a:path w="888059" h="623513">
                  <a:moveTo>
                    <a:pt x="0" y="0"/>
                  </a:moveTo>
                  <a:lnTo>
                    <a:pt x="888059" y="0"/>
                  </a:lnTo>
                  <a:lnTo>
                    <a:pt x="888059" y="623513"/>
                  </a:lnTo>
                  <a:lnTo>
                    <a:pt x="0" y="623513"/>
                  </a:lnTo>
                  <a:close/>
                </a:path>
              </a:pathLst>
            </a:custGeom>
            <a:solidFill>
              <a:srgbClr val="FFFFFF"/>
            </a:solidFill>
            <a:ln w="19050" cap="sq">
              <a:solidFill>
                <a:srgbClr val="000000"/>
              </a:solidFill>
              <a:prstDash val="solid"/>
              <a:miter/>
            </a:ln>
          </p:spPr>
          <p:txBody>
            <a:bodyPr/>
            <a:lstStyle/>
            <a:p>
              <a:endParaRPr lang="fi-FI"/>
            </a:p>
          </p:txBody>
        </p:sp>
        <p:sp>
          <p:nvSpPr>
            <p:cNvPr id="27" name="TextBox 27"/>
            <p:cNvSpPr txBox="1"/>
            <p:nvPr/>
          </p:nvSpPr>
          <p:spPr>
            <a:xfrm>
              <a:off x="0" y="9525"/>
              <a:ext cx="888059" cy="613988"/>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28" name="Group 28"/>
          <p:cNvGrpSpPr/>
          <p:nvPr/>
        </p:nvGrpSpPr>
        <p:grpSpPr>
          <a:xfrm>
            <a:off x="4882162" y="3603808"/>
            <a:ext cx="3089916" cy="2264702"/>
            <a:chOff x="0" y="0"/>
            <a:chExt cx="888059" cy="650888"/>
          </a:xfrm>
        </p:grpSpPr>
        <p:sp>
          <p:nvSpPr>
            <p:cNvPr id="29" name="Freeform 29"/>
            <p:cNvSpPr/>
            <p:nvPr/>
          </p:nvSpPr>
          <p:spPr>
            <a:xfrm>
              <a:off x="0" y="0"/>
              <a:ext cx="888059" cy="650888"/>
            </a:xfrm>
            <a:custGeom>
              <a:avLst/>
              <a:gdLst/>
              <a:ahLst/>
              <a:cxnLst/>
              <a:rect l="l" t="t" r="r" b="b"/>
              <a:pathLst>
                <a:path w="888059" h="650888">
                  <a:moveTo>
                    <a:pt x="0" y="0"/>
                  </a:moveTo>
                  <a:lnTo>
                    <a:pt x="888059" y="0"/>
                  </a:lnTo>
                  <a:lnTo>
                    <a:pt x="888059" y="650888"/>
                  </a:lnTo>
                  <a:lnTo>
                    <a:pt x="0" y="650888"/>
                  </a:lnTo>
                  <a:close/>
                </a:path>
              </a:pathLst>
            </a:custGeom>
            <a:solidFill>
              <a:srgbClr val="FFFFFF"/>
            </a:solidFill>
            <a:ln w="19050" cap="sq">
              <a:solidFill>
                <a:srgbClr val="000000"/>
              </a:solidFill>
              <a:prstDash val="solid"/>
              <a:miter/>
            </a:ln>
          </p:spPr>
          <p:txBody>
            <a:bodyPr/>
            <a:lstStyle/>
            <a:p>
              <a:endParaRPr lang="fi-FI"/>
            </a:p>
          </p:txBody>
        </p:sp>
        <p:sp>
          <p:nvSpPr>
            <p:cNvPr id="30" name="TextBox 30"/>
            <p:cNvSpPr txBox="1"/>
            <p:nvPr/>
          </p:nvSpPr>
          <p:spPr>
            <a:xfrm>
              <a:off x="0" y="9525"/>
              <a:ext cx="888059" cy="641363"/>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31" name="Group 31"/>
          <p:cNvGrpSpPr/>
          <p:nvPr/>
        </p:nvGrpSpPr>
        <p:grpSpPr>
          <a:xfrm>
            <a:off x="11315382" y="3603808"/>
            <a:ext cx="3089916" cy="2264702"/>
            <a:chOff x="0" y="0"/>
            <a:chExt cx="888059" cy="650888"/>
          </a:xfrm>
        </p:grpSpPr>
        <p:sp>
          <p:nvSpPr>
            <p:cNvPr id="32" name="Freeform 32"/>
            <p:cNvSpPr/>
            <p:nvPr/>
          </p:nvSpPr>
          <p:spPr>
            <a:xfrm>
              <a:off x="0" y="0"/>
              <a:ext cx="888059" cy="650888"/>
            </a:xfrm>
            <a:custGeom>
              <a:avLst/>
              <a:gdLst/>
              <a:ahLst/>
              <a:cxnLst/>
              <a:rect l="l" t="t" r="r" b="b"/>
              <a:pathLst>
                <a:path w="888059" h="650888">
                  <a:moveTo>
                    <a:pt x="0" y="0"/>
                  </a:moveTo>
                  <a:lnTo>
                    <a:pt x="888059" y="0"/>
                  </a:lnTo>
                  <a:lnTo>
                    <a:pt x="888059" y="650888"/>
                  </a:lnTo>
                  <a:lnTo>
                    <a:pt x="0" y="650888"/>
                  </a:lnTo>
                  <a:close/>
                </a:path>
              </a:pathLst>
            </a:custGeom>
            <a:solidFill>
              <a:srgbClr val="FFFFFF"/>
            </a:solidFill>
            <a:ln w="19050" cap="sq">
              <a:solidFill>
                <a:srgbClr val="000000"/>
              </a:solidFill>
              <a:prstDash val="solid"/>
              <a:miter/>
            </a:ln>
          </p:spPr>
          <p:txBody>
            <a:bodyPr/>
            <a:lstStyle/>
            <a:p>
              <a:endParaRPr lang="fi-FI"/>
            </a:p>
          </p:txBody>
        </p:sp>
        <p:sp>
          <p:nvSpPr>
            <p:cNvPr id="33" name="TextBox 33"/>
            <p:cNvSpPr txBox="1"/>
            <p:nvPr/>
          </p:nvSpPr>
          <p:spPr>
            <a:xfrm>
              <a:off x="0" y="9525"/>
              <a:ext cx="888059" cy="641363"/>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34" name="Group 34"/>
          <p:cNvGrpSpPr/>
          <p:nvPr/>
        </p:nvGrpSpPr>
        <p:grpSpPr>
          <a:xfrm>
            <a:off x="4882162" y="435553"/>
            <a:ext cx="1488528" cy="367064"/>
            <a:chOff x="0" y="0"/>
            <a:chExt cx="427811" cy="105496"/>
          </a:xfrm>
        </p:grpSpPr>
        <p:sp>
          <p:nvSpPr>
            <p:cNvPr id="35" name="Freeform 35"/>
            <p:cNvSpPr/>
            <p:nvPr/>
          </p:nvSpPr>
          <p:spPr>
            <a:xfrm>
              <a:off x="0" y="0"/>
              <a:ext cx="427811" cy="105496"/>
            </a:xfrm>
            <a:custGeom>
              <a:avLst/>
              <a:gdLst/>
              <a:ahLst/>
              <a:cxnLst/>
              <a:rect l="l" t="t" r="r" b="b"/>
              <a:pathLst>
                <a:path w="427811" h="105496">
                  <a:moveTo>
                    <a:pt x="0" y="0"/>
                  </a:moveTo>
                  <a:lnTo>
                    <a:pt x="427811" y="0"/>
                  </a:lnTo>
                  <a:lnTo>
                    <a:pt x="427811" y="105496"/>
                  </a:lnTo>
                  <a:lnTo>
                    <a:pt x="0" y="105496"/>
                  </a:lnTo>
                  <a:close/>
                </a:path>
              </a:pathLst>
            </a:custGeom>
            <a:solidFill>
              <a:srgbClr val="FFFFFF"/>
            </a:solidFill>
            <a:ln w="19050" cap="sq">
              <a:solidFill>
                <a:srgbClr val="000000"/>
              </a:solidFill>
              <a:prstDash val="solid"/>
              <a:miter/>
            </a:ln>
          </p:spPr>
          <p:txBody>
            <a:bodyPr/>
            <a:lstStyle/>
            <a:p>
              <a:endParaRPr lang="fi-FI"/>
            </a:p>
          </p:txBody>
        </p:sp>
        <p:sp>
          <p:nvSpPr>
            <p:cNvPr id="36" name="TextBox 36"/>
            <p:cNvSpPr txBox="1"/>
            <p:nvPr/>
          </p:nvSpPr>
          <p:spPr>
            <a:xfrm>
              <a:off x="0" y="-9525"/>
              <a:ext cx="427811" cy="115021"/>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37" name="Group 37"/>
          <p:cNvGrpSpPr/>
          <p:nvPr/>
        </p:nvGrpSpPr>
        <p:grpSpPr>
          <a:xfrm>
            <a:off x="6492975" y="435553"/>
            <a:ext cx="1488528" cy="367064"/>
            <a:chOff x="0" y="0"/>
            <a:chExt cx="427811" cy="105496"/>
          </a:xfrm>
        </p:grpSpPr>
        <p:sp>
          <p:nvSpPr>
            <p:cNvPr id="38" name="Freeform 38"/>
            <p:cNvSpPr/>
            <p:nvPr/>
          </p:nvSpPr>
          <p:spPr>
            <a:xfrm>
              <a:off x="0" y="0"/>
              <a:ext cx="427811" cy="105496"/>
            </a:xfrm>
            <a:custGeom>
              <a:avLst/>
              <a:gdLst/>
              <a:ahLst/>
              <a:cxnLst/>
              <a:rect l="l" t="t" r="r" b="b"/>
              <a:pathLst>
                <a:path w="427811" h="105496">
                  <a:moveTo>
                    <a:pt x="0" y="0"/>
                  </a:moveTo>
                  <a:lnTo>
                    <a:pt x="427811" y="0"/>
                  </a:lnTo>
                  <a:lnTo>
                    <a:pt x="427811" y="105496"/>
                  </a:lnTo>
                  <a:lnTo>
                    <a:pt x="0" y="105496"/>
                  </a:lnTo>
                  <a:close/>
                </a:path>
              </a:pathLst>
            </a:custGeom>
            <a:solidFill>
              <a:srgbClr val="FFFFFF"/>
            </a:solidFill>
            <a:ln w="19050" cap="sq">
              <a:solidFill>
                <a:srgbClr val="000000"/>
              </a:solidFill>
              <a:prstDash val="solid"/>
              <a:miter/>
            </a:ln>
          </p:spPr>
          <p:txBody>
            <a:bodyPr/>
            <a:lstStyle/>
            <a:p>
              <a:endParaRPr lang="fi-FI"/>
            </a:p>
          </p:txBody>
        </p:sp>
        <p:sp>
          <p:nvSpPr>
            <p:cNvPr id="39" name="TextBox 39"/>
            <p:cNvSpPr txBox="1"/>
            <p:nvPr/>
          </p:nvSpPr>
          <p:spPr>
            <a:xfrm>
              <a:off x="0" y="-9525"/>
              <a:ext cx="427811" cy="115021"/>
            </a:xfrm>
            <a:prstGeom prst="rect">
              <a:avLst/>
            </a:prstGeom>
          </p:spPr>
          <p:txBody>
            <a:bodyPr lIns="50800" tIns="50800" rIns="50800" bIns="50800" rtlCol="0" anchor="ctr"/>
            <a:lstStyle/>
            <a:p>
              <a:pPr marL="0" lvl="0" indent="0" algn="ctr">
                <a:lnSpc>
                  <a:spcPts val="1919"/>
                </a:lnSpc>
                <a:spcBef>
                  <a:spcPct val="0"/>
                </a:spcBef>
              </a:pPr>
              <a:endParaRPr/>
            </a:p>
          </p:txBody>
        </p:sp>
      </p:grpSp>
      <p:sp>
        <p:nvSpPr>
          <p:cNvPr id="40" name="Freeform 40"/>
          <p:cNvSpPr/>
          <p:nvPr/>
        </p:nvSpPr>
        <p:spPr>
          <a:xfrm>
            <a:off x="1755342" y="1551277"/>
            <a:ext cx="475997" cy="423043"/>
          </a:xfrm>
          <a:custGeom>
            <a:avLst/>
            <a:gdLst/>
            <a:ahLst/>
            <a:cxnLst/>
            <a:rect l="l" t="t" r="r" b="b"/>
            <a:pathLst>
              <a:path w="475997" h="423043">
                <a:moveTo>
                  <a:pt x="0" y="0"/>
                </a:moveTo>
                <a:lnTo>
                  <a:pt x="475997" y="0"/>
                </a:lnTo>
                <a:lnTo>
                  <a:pt x="475997" y="423042"/>
                </a:lnTo>
                <a:lnTo>
                  <a:pt x="0" y="4230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41" name="Freeform 41"/>
          <p:cNvSpPr/>
          <p:nvPr/>
        </p:nvSpPr>
        <p:spPr>
          <a:xfrm>
            <a:off x="8218959" y="1424097"/>
            <a:ext cx="435931" cy="462526"/>
          </a:xfrm>
          <a:custGeom>
            <a:avLst/>
            <a:gdLst/>
            <a:ahLst/>
            <a:cxnLst/>
            <a:rect l="l" t="t" r="r" b="b"/>
            <a:pathLst>
              <a:path w="435931" h="462526">
                <a:moveTo>
                  <a:pt x="0" y="0"/>
                </a:moveTo>
                <a:lnTo>
                  <a:pt x="435931" y="0"/>
                </a:lnTo>
                <a:lnTo>
                  <a:pt x="435931" y="462526"/>
                </a:lnTo>
                <a:lnTo>
                  <a:pt x="0" y="462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2" name="Freeform 42"/>
          <p:cNvSpPr/>
          <p:nvPr/>
        </p:nvSpPr>
        <p:spPr>
          <a:xfrm>
            <a:off x="5045318" y="3774089"/>
            <a:ext cx="459081" cy="459081"/>
          </a:xfrm>
          <a:custGeom>
            <a:avLst/>
            <a:gdLst/>
            <a:ahLst/>
            <a:cxnLst/>
            <a:rect l="l" t="t" r="r" b="b"/>
            <a:pathLst>
              <a:path w="459081" h="459081">
                <a:moveTo>
                  <a:pt x="0" y="0"/>
                </a:moveTo>
                <a:lnTo>
                  <a:pt x="459081" y="0"/>
                </a:lnTo>
                <a:lnTo>
                  <a:pt x="459081" y="459081"/>
                </a:lnTo>
                <a:lnTo>
                  <a:pt x="0" y="459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43" name="Freeform 43"/>
          <p:cNvSpPr/>
          <p:nvPr/>
        </p:nvSpPr>
        <p:spPr>
          <a:xfrm>
            <a:off x="4972392" y="1511794"/>
            <a:ext cx="366552" cy="462526"/>
          </a:xfrm>
          <a:custGeom>
            <a:avLst/>
            <a:gdLst/>
            <a:ahLst/>
            <a:cxnLst/>
            <a:rect l="l" t="t" r="r" b="b"/>
            <a:pathLst>
              <a:path w="366552" h="462526">
                <a:moveTo>
                  <a:pt x="0" y="0"/>
                </a:moveTo>
                <a:lnTo>
                  <a:pt x="366552" y="0"/>
                </a:lnTo>
                <a:lnTo>
                  <a:pt x="366552" y="462525"/>
                </a:lnTo>
                <a:lnTo>
                  <a:pt x="0" y="462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44" name="Freeform 44"/>
          <p:cNvSpPr/>
          <p:nvPr/>
        </p:nvSpPr>
        <p:spPr>
          <a:xfrm>
            <a:off x="11445521" y="1457364"/>
            <a:ext cx="462526" cy="462526"/>
          </a:xfrm>
          <a:custGeom>
            <a:avLst/>
            <a:gdLst/>
            <a:ahLst/>
            <a:cxnLst/>
            <a:rect l="l" t="t" r="r" b="b"/>
            <a:pathLst>
              <a:path w="462526" h="462526">
                <a:moveTo>
                  <a:pt x="0" y="0"/>
                </a:moveTo>
                <a:lnTo>
                  <a:pt x="462526" y="0"/>
                </a:lnTo>
                <a:lnTo>
                  <a:pt x="462526" y="462526"/>
                </a:lnTo>
                <a:lnTo>
                  <a:pt x="0" y="4625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i-FI"/>
          </a:p>
        </p:txBody>
      </p:sp>
      <p:sp>
        <p:nvSpPr>
          <p:cNvPr id="45" name="Freeform 45"/>
          <p:cNvSpPr/>
          <p:nvPr/>
        </p:nvSpPr>
        <p:spPr>
          <a:xfrm>
            <a:off x="14687945" y="1513516"/>
            <a:ext cx="459081" cy="459081"/>
          </a:xfrm>
          <a:custGeom>
            <a:avLst/>
            <a:gdLst/>
            <a:ahLst/>
            <a:cxnLst/>
            <a:rect l="l" t="t" r="r" b="b"/>
            <a:pathLst>
              <a:path w="459081" h="459081">
                <a:moveTo>
                  <a:pt x="0" y="0"/>
                </a:moveTo>
                <a:lnTo>
                  <a:pt x="459081" y="0"/>
                </a:lnTo>
                <a:lnTo>
                  <a:pt x="459081" y="459081"/>
                </a:lnTo>
                <a:lnTo>
                  <a:pt x="0" y="459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i-FI"/>
          </a:p>
        </p:txBody>
      </p:sp>
      <p:sp>
        <p:nvSpPr>
          <p:cNvPr id="46" name="Freeform 46"/>
          <p:cNvSpPr/>
          <p:nvPr/>
        </p:nvSpPr>
        <p:spPr>
          <a:xfrm>
            <a:off x="11474319" y="3785495"/>
            <a:ext cx="467520" cy="467520"/>
          </a:xfrm>
          <a:custGeom>
            <a:avLst/>
            <a:gdLst/>
            <a:ahLst/>
            <a:cxnLst/>
            <a:rect l="l" t="t" r="r" b="b"/>
            <a:pathLst>
              <a:path w="467520" h="467520">
                <a:moveTo>
                  <a:pt x="0" y="0"/>
                </a:moveTo>
                <a:lnTo>
                  <a:pt x="467520" y="0"/>
                </a:lnTo>
                <a:lnTo>
                  <a:pt x="467520" y="467520"/>
                </a:lnTo>
                <a:lnTo>
                  <a:pt x="0" y="4675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47" name="Freeform 47"/>
          <p:cNvSpPr/>
          <p:nvPr/>
        </p:nvSpPr>
        <p:spPr>
          <a:xfrm>
            <a:off x="1832589" y="6120674"/>
            <a:ext cx="389678" cy="462526"/>
          </a:xfrm>
          <a:custGeom>
            <a:avLst/>
            <a:gdLst/>
            <a:ahLst/>
            <a:cxnLst/>
            <a:rect l="l" t="t" r="r" b="b"/>
            <a:pathLst>
              <a:path w="389678" h="462526">
                <a:moveTo>
                  <a:pt x="0" y="0"/>
                </a:moveTo>
                <a:lnTo>
                  <a:pt x="389679" y="0"/>
                </a:lnTo>
                <a:lnTo>
                  <a:pt x="389679" y="462526"/>
                </a:lnTo>
                <a:lnTo>
                  <a:pt x="0" y="4625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fi-FI"/>
          </a:p>
        </p:txBody>
      </p:sp>
      <p:sp>
        <p:nvSpPr>
          <p:cNvPr id="48" name="Freeform 48"/>
          <p:cNvSpPr/>
          <p:nvPr/>
        </p:nvSpPr>
        <p:spPr>
          <a:xfrm>
            <a:off x="9852709" y="6153182"/>
            <a:ext cx="447173" cy="462792"/>
          </a:xfrm>
          <a:custGeom>
            <a:avLst/>
            <a:gdLst/>
            <a:ahLst/>
            <a:cxnLst/>
            <a:rect l="l" t="t" r="r" b="b"/>
            <a:pathLst>
              <a:path w="447173" h="462792">
                <a:moveTo>
                  <a:pt x="0" y="0"/>
                </a:moveTo>
                <a:lnTo>
                  <a:pt x="447173" y="0"/>
                </a:lnTo>
                <a:lnTo>
                  <a:pt x="447173" y="462792"/>
                </a:lnTo>
                <a:lnTo>
                  <a:pt x="0" y="4627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fi-FI"/>
          </a:p>
        </p:txBody>
      </p:sp>
      <p:grpSp>
        <p:nvGrpSpPr>
          <p:cNvPr id="49" name="Group 49"/>
          <p:cNvGrpSpPr/>
          <p:nvPr/>
        </p:nvGrpSpPr>
        <p:grpSpPr>
          <a:xfrm>
            <a:off x="1669004" y="436317"/>
            <a:ext cx="3089916" cy="367064"/>
            <a:chOff x="0" y="0"/>
            <a:chExt cx="888059" cy="105496"/>
          </a:xfrm>
        </p:grpSpPr>
        <p:sp>
          <p:nvSpPr>
            <p:cNvPr id="50" name="Freeform 50"/>
            <p:cNvSpPr/>
            <p:nvPr/>
          </p:nvSpPr>
          <p:spPr>
            <a:xfrm>
              <a:off x="0" y="0"/>
              <a:ext cx="888059" cy="105496"/>
            </a:xfrm>
            <a:custGeom>
              <a:avLst/>
              <a:gdLst/>
              <a:ahLst/>
              <a:cxnLst/>
              <a:rect l="l" t="t" r="r" b="b"/>
              <a:pathLst>
                <a:path w="888059" h="105496">
                  <a:moveTo>
                    <a:pt x="0" y="0"/>
                  </a:moveTo>
                  <a:lnTo>
                    <a:pt x="888059" y="0"/>
                  </a:lnTo>
                  <a:lnTo>
                    <a:pt x="888059" y="105496"/>
                  </a:lnTo>
                  <a:lnTo>
                    <a:pt x="0" y="105496"/>
                  </a:lnTo>
                  <a:close/>
                </a:path>
              </a:pathLst>
            </a:custGeom>
            <a:solidFill>
              <a:srgbClr val="FFFFFF"/>
            </a:solidFill>
            <a:ln w="19050" cap="sq">
              <a:solidFill>
                <a:srgbClr val="000000"/>
              </a:solidFill>
              <a:prstDash val="solid"/>
              <a:miter/>
            </a:ln>
          </p:spPr>
          <p:txBody>
            <a:bodyPr/>
            <a:lstStyle/>
            <a:p>
              <a:endParaRPr lang="fi-FI"/>
            </a:p>
          </p:txBody>
        </p:sp>
        <p:sp>
          <p:nvSpPr>
            <p:cNvPr id="51" name="TextBox 51"/>
            <p:cNvSpPr txBox="1"/>
            <p:nvPr/>
          </p:nvSpPr>
          <p:spPr>
            <a:xfrm>
              <a:off x="0" y="-9525"/>
              <a:ext cx="888059" cy="115021"/>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52" name="Group 52"/>
          <p:cNvGrpSpPr/>
          <p:nvPr/>
        </p:nvGrpSpPr>
        <p:grpSpPr>
          <a:xfrm>
            <a:off x="1669004" y="7810547"/>
            <a:ext cx="7927422" cy="1751537"/>
            <a:chOff x="0" y="0"/>
            <a:chExt cx="2278386" cy="503402"/>
          </a:xfrm>
        </p:grpSpPr>
        <p:sp>
          <p:nvSpPr>
            <p:cNvPr id="53" name="Freeform 53"/>
            <p:cNvSpPr/>
            <p:nvPr/>
          </p:nvSpPr>
          <p:spPr>
            <a:xfrm>
              <a:off x="0" y="0"/>
              <a:ext cx="2278386" cy="503402"/>
            </a:xfrm>
            <a:custGeom>
              <a:avLst/>
              <a:gdLst/>
              <a:ahLst/>
              <a:cxnLst/>
              <a:rect l="l" t="t" r="r" b="b"/>
              <a:pathLst>
                <a:path w="2278386" h="503402">
                  <a:moveTo>
                    <a:pt x="0" y="0"/>
                  </a:moveTo>
                  <a:lnTo>
                    <a:pt x="2278386" y="0"/>
                  </a:lnTo>
                  <a:lnTo>
                    <a:pt x="2278386"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54" name="TextBox 54"/>
            <p:cNvSpPr txBox="1"/>
            <p:nvPr/>
          </p:nvSpPr>
          <p:spPr>
            <a:xfrm>
              <a:off x="0" y="9525"/>
              <a:ext cx="2278386" cy="493877"/>
            </a:xfrm>
            <a:prstGeom prst="rect">
              <a:avLst/>
            </a:prstGeom>
          </p:spPr>
          <p:txBody>
            <a:bodyPr lIns="50800" tIns="50800" rIns="50800" bIns="50800" rtlCol="0" anchor="ctr"/>
            <a:lstStyle/>
            <a:p>
              <a:pPr marL="0" lvl="0" indent="0" algn="ctr">
                <a:lnSpc>
                  <a:spcPts val="1919"/>
                </a:lnSpc>
                <a:spcBef>
                  <a:spcPct val="0"/>
                </a:spcBef>
              </a:pPr>
              <a:endParaRPr/>
            </a:p>
          </p:txBody>
        </p:sp>
      </p:grpSp>
      <p:grpSp>
        <p:nvGrpSpPr>
          <p:cNvPr id="55" name="Group 55"/>
          <p:cNvGrpSpPr/>
          <p:nvPr/>
        </p:nvGrpSpPr>
        <p:grpSpPr>
          <a:xfrm>
            <a:off x="9722347" y="7810547"/>
            <a:ext cx="7897483" cy="1751537"/>
            <a:chOff x="0" y="0"/>
            <a:chExt cx="2269781" cy="503402"/>
          </a:xfrm>
        </p:grpSpPr>
        <p:sp>
          <p:nvSpPr>
            <p:cNvPr id="56" name="Freeform 56"/>
            <p:cNvSpPr/>
            <p:nvPr/>
          </p:nvSpPr>
          <p:spPr>
            <a:xfrm>
              <a:off x="0" y="0"/>
              <a:ext cx="2269781" cy="503402"/>
            </a:xfrm>
            <a:custGeom>
              <a:avLst/>
              <a:gdLst/>
              <a:ahLst/>
              <a:cxnLst/>
              <a:rect l="l" t="t" r="r" b="b"/>
              <a:pathLst>
                <a:path w="2269781" h="503402">
                  <a:moveTo>
                    <a:pt x="0" y="0"/>
                  </a:moveTo>
                  <a:lnTo>
                    <a:pt x="2269781" y="0"/>
                  </a:lnTo>
                  <a:lnTo>
                    <a:pt x="2269781" y="503402"/>
                  </a:lnTo>
                  <a:lnTo>
                    <a:pt x="0" y="503402"/>
                  </a:lnTo>
                  <a:close/>
                </a:path>
              </a:pathLst>
            </a:custGeom>
            <a:solidFill>
              <a:srgbClr val="FFFFFF"/>
            </a:solidFill>
            <a:ln w="19050" cap="sq">
              <a:solidFill>
                <a:srgbClr val="000000"/>
              </a:solidFill>
              <a:prstDash val="solid"/>
              <a:miter/>
            </a:ln>
          </p:spPr>
          <p:txBody>
            <a:bodyPr/>
            <a:lstStyle/>
            <a:p>
              <a:endParaRPr lang="fi-FI"/>
            </a:p>
          </p:txBody>
        </p:sp>
        <p:sp>
          <p:nvSpPr>
            <p:cNvPr id="57" name="TextBox 57"/>
            <p:cNvSpPr txBox="1"/>
            <p:nvPr/>
          </p:nvSpPr>
          <p:spPr>
            <a:xfrm>
              <a:off x="0" y="9525"/>
              <a:ext cx="2269781" cy="493877"/>
            </a:xfrm>
            <a:prstGeom prst="rect">
              <a:avLst/>
            </a:prstGeom>
          </p:spPr>
          <p:txBody>
            <a:bodyPr lIns="50800" tIns="50800" rIns="50800" bIns="50800" rtlCol="0" anchor="ctr"/>
            <a:lstStyle/>
            <a:p>
              <a:pPr marL="0" lvl="0" indent="0" algn="ctr">
                <a:lnSpc>
                  <a:spcPts val="1919"/>
                </a:lnSpc>
                <a:spcBef>
                  <a:spcPct val="0"/>
                </a:spcBef>
              </a:pPr>
              <a:endParaRPr/>
            </a:p>
          </p:txBody>
        </p:sp>
      </p:grpSp>
      <p:sp>
        <p:nvSpPr>
          <p:cNvPr id="58" name="Freeform 58"/>
          <p:cNvSpPr/>
          <p:nvPr/>
        </p:nvSpPr>
        <p:spPr>
          <a:xfrm>
            <a:off x="9855145" y="7883111"/>
            <a:ext cx="507227" cy="546876"/>
          </a:xfrm>
          <a:custGeom>
            <a:avLst/>
            <a:gdLst/>
            <a:ahLst/>
            <a:cxnLst/>
            <a:rect l="l" t="t" r="r" b="b"/>
            <a:pathLst>
              <a:path w="507227" h="546876">
                <a:moveTo>
                  <a:pt x="0" y="0"/>
                </a:moveTo>
                <a:lnTo>
                  <a:pt x="507227" y="0"/>
                </a:lnTo>
                <a:lnTo>
                  <a:pt x="507227" y="546876"/>
                </a:lnTo>
                <a:lnTo>
                  <a:pt x="0" y="5468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fi-FI"/>
          </a:p>
        </p:txBody>
      </p:sp>
      <p:sp>
        <p:nvSpPr>
          <p:cNvPr id="59" name="Freeform 59"/>
          <p:cNvSpPr/>
          <p:nvPr/>
        </p:nvSpPr>
        <p:spPr>
          <a:xfrm>
            <a:off x="1834713" y="7914746"/>
            <a:ext cx="396626" cy="548015"/>
          </a:xfrm>
          <a:custGeom>
            <a:avLst/>
            <a:gdLst/>
            <a:ahLst/>
            <a:cxnLst/>
            <a:rect l="l" t="t" r="r" b="b"/>
            <a:pathLst>
              <a:path w="396626" h="548015">
                <a:moveTo>
                  <a:pt x="0" y="0"/>
                </a:moveTo>
                <a:lnTo>
                  <a:pt x="396626" y="0"/>
                </a:lnTo>
                <a:lnTo>
                  <a:pt x="396626" y="548015"/>
                </a:lnTo>
                <a:lnTo>
                  <a:pt x="0" y="548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fi-FI"/>
          </a:p>
        </p:txBody>
      </p:sp>
      <p:sp>
        <p:nvSpPr>
          <p:cNvPr id="60" name="TextBox 60"/>
          <p:cNvSpPr txBox="1"/>
          <p:nvPr/>
        </p:nvSpPr>
        <p:spPr>
          <a:xfrm rot="-5400000">
            <a:off x="-4255642" y="4856797"/>
            <a:ext cx="9782463" cy="573405"/>
          </a:xfrm>
          <a:prstGeom prst="rect">
            <a:avLst/>
          </a:prstGeom>
        </p:spPr>
        <p:txBody>
          <a:bodyPr lIns="0" tIns="0" rIns="0" bIns="0" rtlCol="0" anchor="t">
            <a:spAutoFit/>
          </a:bodyPr>
          <a:lstStyle/>
          <a:p>
            <a:pPr algn="r">
              <a:lnSpc>
                <a:spcPts val="4619"/>
              </a:lnSpc>
            </a:pPr>
            <a:r>
              <a:rPr lang="en-US" sz="3299" b="1">
                <a:solidFill>
                  <a:srgbClr val="000000"/>
                </a:solidFill>
                <a:latin typeface="Aileron Bold"/>
                <a:ea typeface="Aileron Bold"/>
                <a:cs typeface="Aileron Bold"/>
                <a:sym typeface="Aileron Bold"/>
              </a:rPr>
              <a:t>WORKSHEET:  BUSINESS MODEL CANVAS</a:t>
            </a:r>
          </a:p>
        </p:txBody>
      </p:sp>
      <p:sp>
        <p:nvSpPr>
          <p:cNvPr id="61" name="TextBox 61"/>
          <p:cNvSpPr txBox="1"/>
          <p:nvPr/>
        </p:nvSpPr>
        <p:spPr>
          <a:xfrm>
            <a:off x="5600104" y="1609707"/>
            <a:ext cx="1698183" cy="25717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KEY ACTIVITIES</a:t>
            </a:r>
          </a:p>
        </p:txBody>
      </p:sp>
      <p:sp>
        <p:nvSpPr>
          <p:cNvPr id="62" name="TextBox 62"/>
          <p:cNvSpPr txBox="1"/>
          <p:nvPr/>
        </p:nvSpPr>
        <p:spPr>
          <a:xfrm>
            <a:off x="12155697" y="1447839"/>
            <a:ext cx="2271145"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CUSTOMER RELATIONSHIP</a:t>
            </a:r>
          </a:p>
        </p:txBody>
      </p:sp>
      <p:sp>
        <p:nvSpPr>
          <p:cNvPr id="63" name="TextBox 63"/>
          <p:cNvSpPr txBox="1"/>
          <p:nvPr/>
        </p:nvSpPr>
        <p:spPr>
          <a:xfrm>
            <a:off x="5662656" y="3728345"/>
            <a:ext cx="1698183"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KEY RESOURCES</a:t>
            </a:r>
          </a:p>
        </p:txBody>
      </p:sp>
      <p:sp>
        <p:nvSpPr>
          <p:cNvPr id="64" name="TextBox 64"/>
          <p:cNvSpPr txBox="1"/>
          <p:nvPr/>
        </p:nvSpPr>
        <p:spPr>
          <a:xfrm>
            <a:off x="12155697" y="3775970"/>
            <a:ext cx="1698183" cy="25717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CHANNELS</a:t>
            </a:r>
          </a:p>
        </p:txBody>
      </p:sp>
      <p:sp>
        <p:nvSpPr>
          <p:cNvPr id="65" name="TextBox 65"/>
          <p:cNvSpPr txBox="1"/>
          <p:nvPr/>
        </p:nvSpPr>
        <p:spPr>
          <a:xfrm>
            <a:off x="2445606" y="1629448"/>
            <a:ext cx="1698183" cy="25717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KEY PARTNERS</a:t>
            </a:r>
          </a:p>
        </p:txBody>
      </p:sp>
      <p:sp>
        <p:nvSpPr>
          <p:cNvPr id="66" name="TextBox 66"/>
          <p:cNvSpPr txBox="1"/>
          <p:nvPr/>
        </p:nvSpPr>
        <p:spPr>
          <a:xfrm>
            <a:off x="2445606" y="6111149"/>
            <a:ext cx="1698183"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COST STRUCTURE</a:t>
            </a:r>
          </a:p>
        </p:txBody>
      </p:sp>
      <p:sp>
        <p:nvSpPr>
          <p:cNvPr id="67" name="TextBox 67"/>
          <p:cNvSpPr txBox="1"/>
          <p:nvPr/>
        </p:nvSpPr>
        <p:spPr>
          <a:xfrm>
            <a:off x="8972318" y="1447839"/>
            <a:ext cx="2106502"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VALUE PROPOSITIONS</a:t>
            </a:r>
          </a:p>
        </p:txBody>
      </p:sp>
      <p:sp>
        <p:nvSpPr>
          <p:cNvPr id="68" name="TextBox 68"/>
          <p:cNvSpPr txBox="1"/>
          <p:nvPr/>
        </p:nvSpPr>
        <p:spPr>
          <a:xfrm>
            <a:off x="15443532" y="1485882"/>
            <a:ext cx="2228702"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CUSTOMER SEGMENTS</a:t>
            </a:r>
          </a:p>
        </p:txBody>
      </p:sp>
      <p:sp>
        <p:nvSpPr>
          <p:cNvPr id="69" name="TextBox 69"/>
          <p:cNvSpPr txBox="1"/>
          <p:nvPr/>
        </p:nvSpPr>
        <p:spPr>
          <a:xfrm>
            <a:off x="5012578" y="513546"/>
            <a:ext cx="1380528" cy="200025"/>
          </a:xfrm>
          <a:prstGeom prst="rect">
            <a:avLst/>
          </a:prstGeom>
        </p:spPr>
        <p:txBody>
          <a:bodyPr lIns="0" tIns="0" rIns="0" bIns="0" rtlCol="0" anchor="t">
            <a:spAutoFit/>
          </a:bodyPr>
          <a:lstStyle/>
          <a:p>
            <a:pPr marL="0" lvl="0" indent="0" algn="l">
              <a:lnSpc>
                <a:spcPts val="1539"/>
              </a:lnSpc>
            </a:pPr>
            <a:r>
              <a:rPr lang="en-US" sz="1282" b="1">
                <a:solidFill>
                  <a:srgbClr val="4A4E69"/>
                </a:solidFill>
                <a:latin typeface="Aileron Bold"/>
                <a:ea typeface="Aileron Bold"/>
                <a:cs typeface="Aileron Bold"/>
                <a:sym typeface="Aileron Bold"/>
              </a:rPr>
              <a:t>Date:</a:t>
            </a:r>
          </a:p>
        </p:txBody>
      </p:sp>
      <p:sp>
        <p:nvSpPr>
          <p:cNvPr id="70" name="TextBox 70"/>
          <p:cNvSpPr txBox="1"/>
          <p:nvPr/>
        </p:nvSpPr>
        <p:spPr>
          <a:xfrm>
            <a:off x="10586134" y="6078375"/>
            <a:ext cx="1698183"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REVENUE STREAM</a:t>
            </a:r>
          </a:p>
        </p:txBody>
      </p:sp>
      <p:sp>
        <p:nvSpPr>
          <p:cNvPr id="71" name="TextBox 71"/>
          <p:cNvSpPr txBox="1"/>
          <p:nvPr/>
        </p:nvSpPr>
        <p:spPr>
          <a:xfrm>
            <a:off x="6620270" y="513546"/>
            <a:ext cx="1380528" cy="200025"/>
          </a:xfrm>
          <a:prstGeom prst="rect">
            <a:avLst/>
          </a:prstGeom>
        </p:spPr>
        <p:txBody>
          <a:bodyPr lIns="0" tIns="0" rIns="0" bIns="0" rtlCol="0" anchor="t">
            <a:spAutoFit/>
          </a:bodyPr>
          <a:lstStyle/>
          <a:p>
            <a:pPr marL="0" lvl="0" indent="0" algn="l">
              <a:lnSpc>
                <a:spcPts val="1539"/>
              </a:lnSpc>
            </a:pPr>
            <a:r>
              <a:rPr lang="en-US" sz="1282" b="1">
                <a:solidFill>
                  <a:srgbClr val="4A4E69"/>
                </a:solidFill>
                <a:latin typeface="Aileron Bold"/>
                <a:ea typeface="Aileron Bold"/>
                <a:cs typeface="Aileron Bold"/>
                <a:sym typeface="Aileron Bold"/>
              </a:rPr>
              <a:t>Version:</a:t>
            </a:r>
          </a:p>
        </p:txBody>
      </p:sp>
      <p:sp>
        <p:nvSpPr>
          <p:cNvPr id="72" name="TextBox 72"/>
          <p:cNvSpPr txBox="1"/>
          <p:nvPr/>
        </p:nvSpPr>
        <p:spPr>
          <a:xfrm>
            <a:off x="1797515" y="514310"/>
            <a:ext cx="1380528" cy="200025"/>
          </a:xfrm>
          <a:prstGeom prst="rect">
            <a:avLst/>
          </a:prstGeom>
        </p:spPr>
        <p:txBody>
          <a:bodyPr lIns="0" tIns="0" rIns="0" bIns="0" rtlCol="0" anchor="t">
            <a:spAutoFit/>
          </a:bodyPr>
          <a:lstStyle/>
          <a:p>
            <a:pPr marL="0" lvl="0" indent="0" algn="l">
              <a:lnSpc>
                <a:spcPts val="1539"/>
              </a:lnSpc>
            </a:pPr>
            <a:r>
              <a:rPr lang="en-US" sz="1282" b="1">
                <a:solidFill>
                  <a:srgbClr val="4A4E69"/>
                </a:solidFill>
                <a:latin typeface="Aileron Bold"/>
                <a:ea typeface="Aileron Bold"/>
                <a:cs typeface="Aileron Bold"/>
                <a:sym typeface="Aileron Bold"/>
              </a:rPr>
              <a:t>Solution:</a:t>
            </a:r>
          </a:p>
        </p:txBody>
      </p:sp>
      <p:sp>
        <p:nvSpPr>
          <p:cNvPr id="73" name="TextBox 73"/>
          <p:cNvSpPr txBox="1"/>
          <p:nvPr/>
        </p:nvSpPr>
        <p:spPr>
          <a:xfrm>
            <a:off x="2444480" y="7957936"/>
            <a:ext cx="3331744"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ECOLOGICAL AND SOCIAL COSTS</a:t>
            </a:r>
          </a:p>
        </p:txBody>
      </p:sp>
      <p:sp>
        <p:nvSpPr>
          <p:cNvPr id="74" name="TextBox 74"/>
          <p:cNvSpPr txBox="1"/>
          <p:nvPr/>
        </p:nvSpPr>
        <p:spPr>
          <a:xfrm>
            <a:off x="10585009" y="7925162"/>
            <a:ext cx="3086080" cy="504825"/>
          </a:xfrm>
          <a:prstGeom prst="rect">
            <a:avLst/>
          </a:prstGeom>
        </p:spPr>
        <p:txBody>
          <a:bodyPr lIns="0" tIns="0" rIns="0" bIns="0" rtlCol="0" anchor="t">
            <a:spAutoFit/>
          </a:bodyPr>
          <a:lstStyle/>
          <a:p>
            <a:pPr marL="0" lvl="0" indent="0" algn="l">
              <a:lnSpc>
                <a:spcPts val="1979"/>
              </a:lnSpc>
            </a:pPr>
            <a:r>
              <a:rPr lang="en-US" sz="1649" b="1" spc="26">
                <a:solidFill>
                  <a:srgbClr val="000000"/>
                </a:solidFill>
                <a:latin typeface="Aileron Bold"/>
                <a:ea typeface="Aileron Bold"/>
                <a:cs typeface="Aileron Bold"/>
                <a:sym typeface="Aileron Bold"/>
              </a:rPr>
              <a:t>ECOLOGICAL AND SOCIAL BENEFITS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84350" y="2468587"/>
            <a:ext cx="3515208" cy="3515208"/>
            <a:chOff x="0" y="0"/>
            <a:chExt cx="1089178" cy="1089178"/>
          </a:xfrm>
        </p:grpSpPr>
        <p:sp>
          <p:nvSpPr>
            <p:cNvPr id="3" name="Freeform 3"/>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4" name="TextBox 4"/>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5" name="Group 5"/>
          <p:cNvGrpSpPr/>
          <p:nvPr/>
        </p:nvGrpSpPr>
        <p:grpSpPr>
          <a:xfrm>
            <a:off x="3084350" y="6105241"/>
            <a:ext cx="3515208" cy="3515208"/>
            <a:chOff x="0" y="0"/>
            <a:chExt cx="1089178" cy="1089178"/>
          </a:xfrm>
        </p:grpSpPr>
        <p:sp>
          <p:nvSpPr>
            <p:cNvPr id="6" name="Freeform 6"/>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7" name="TextBox 7"/>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8" name="Group 8"/>
          <p:cNvGrpSpPr/>
          <p:nvPr/>
        </p:nvGrpSpPr>
        <p:grpSpPr>
          <a:xfrm>
            <a:off x="6714242" y="2468587"/>
            <a:ext cx="3515208" cy="3515208"/>
            <a:chOff x="0" y="0"/>
            <a:chExt cx="1089178" cy="1089178"/>
          </a:xfrm>
        </p:grpSpPr>
        <p:sp>
          <p:nvSpPr>
            <p:cNvPr id="9" name="Freeform 9"/>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0" name="TextBox 10"/>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11" name="Group 11"/>
          <p:cNvGrpSpPr/>
          <p:nvPr/>
        </p:nvGrpSpPr>
        <p:grpSpPr>
          <a:xfrm>
            <a:off x="6714242" y="6105241"/>
            <a:ext cx="3515208" cy="3515208"/>
            <a:chOff x="0" y="0"/>
            <a:chExt cx="1089178" cy="1089178"/>
          </a:xfrm>
        </p:grpSpPr>
        <p:sp>
          <p:nvSpPr>
            <p:cNvPr id="12" name="Freeform 12"/>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3" name="TextBox 13"/>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14" name="Group 14"/>
          <p:cNvGrpSpPr/>
          <p:nvPr/>
        </p:nvGrpSpPr>
        <p:grpSpPr>
          <a:xfrm>
            <a:off x="10342800" y="2468587"/>
            <a:ext cx="3515208" cy="3515208"/>
            <a:chOff x="0" y="0"/>
            <a:chExt cx="1089178" cy="1089178"/>
          </a:xfrm>
        </p:grpSpPr>
        <p:sp>
          <p:nvSpPr>
            <p:cNvPr id="15" name="Freeform 15"/>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6" name="TextBox 16"/>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17" name="Group 17"/>
          <p:cNvGrpSpPr/>
          <p:nvPr/>
        </p:nvGrpSpPr>
        <p:grpSpPr>
          <a:xfrm>
            <a:off x="10342800" y="6105241"/>
            <a:ext cx="3515208" cy="3515208"/>
            <a:chOff x="0" y="0"/>
            <a:chExt cx="1089178" cy="1089178"/>
          </a:xfrm>
        </p:grpSpPr>
        <p:sp>
          <p:nvSpPr>
            <p:cNvPr id="18" name="Freeform 18"/>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19" name="TextBox 19"/>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20" name="Group 20"/>
          <p:cNvGrpSpPr/>
          <p:nvPr/>
        </p:nvGrpSpPr>
        <p:grpSpPr>
          <a:xfrm>
            <a:off x="13972692" y="2468587"/>
            <a:ext cx="3515208" cy="3515208"/>
            <a:chOff x="0" y="0"/>
            <a:chExt cx="1089178" cy="1089178"/>
          </a:xfrm>
        </p:grpSpPr>
        <p:sp>
          <p:nvSpPr>
            <p:cNvPr id="21" name="Freeform 21"/>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22" name="TextBox 22"/>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grpSp>
        <p:nvGrpSpPr>
          <p:cNvPr id="23" name="Group 23"/>
          <p:cNvGrpSpPr/>
          <p:nvPr/>
        </p:nvGrpSpPr>
        <p:grpSpPr>
          <a:xfrm>
            <a:off x="13972692" y="6105241"/>
            <a:ext cx="3515208" cy="3515208"/>
            <a:chOff x="0" y="0"/>
            <a:chExt cx="1089178" cy="1089178"/>
          </a:xfrm>
        </p:grpSpPr>
        <p:sp>
          <p:nvSpPr>
            <p:cNvPr id="24" name="Freeform 24"/>
            <p:cNvSpPr/>
            <p:nvPr/>
          </p:nvSpPr>
          <p:spPr>
            <a:xfrm>
              <a:off x="0" y="0"/>
              <a:ext cx="1089178" cy="1089178"/>
            </a:xfrm>
            <a:custGeom>
              <a:avLst/>
              <a:gdLst/>
              <a:ahLst/>
              <a:cxnLst/>
              <a:rect l="l" t="t" r="r" b="b"/>
              <a:pathLst>
                <a:path w="1089178" h="1089178">
                  <a:moveTo>
                    <a:pt x="0" y="0"/>
                  </a:moveTo>
                  <a:lnTo>
                    <a:pt x="1089178" y="0"/>
                  </a:lnTo>
                  <a:lnTo>
                    <a:pt x="1089178" y="1089178"/>
                  </a:lnTo>
                  <a:lnTo>
                    <a:pt x="0" y="1089178"/>
                  </a:lnTo>
                  <a:close/>
                </a:path>
              </a:pathLst>
            </a:custGeom>
            <a:solidFill>
              <a:srgbClr val="000000">
                <a:alpha val="0"/>
              </a:srgbClr>
            </a:solidFill>
            <a:ln w="19050" cap="sq">
              <a:solidFill>
                <a:srgbClr val="000000"/>
              </a:solidFill>
              <a:prstDash val="solid"/>
              <a:miter/>
            </a:ln>
          </p:spPr>
          <p:txBody>
            <a:bodyPr/>
            <a:lstStyle/>
            <a:p>
              <a:endParaRPr lang="fi-FI"/>
            </a:p>
          </p:txBody>
        </p:sp>
        <p:sp>
          <p:nvSpPr>
            <p:cNvPr id="25" name="TextBox 25"/>
            <p:cNvSpPr txBox="1"/>
            <p:nvPr/>
          </p:nvSpPr>
          <p:spPr>
            <a:xfrm>
              <a:off x="0" y="-28575"/>
              <a:ext cx="1089178" cy="1117753"/>
            </a:xfrm>
            <a:prstGeom prst="rect">
              <a:avLst/>
            </a:prstGeom>
          </p:spPr>
          <p:txBody>
            <a:bodyPr lIns="50800" tIns="50800" rIns="50800" bIns="50800" rtlCol="0" anchor="ctr"/>
            <a:lstStyle/>
            <a:p>
              <a:pPr algn="ctr">
                <a:lnSpc>
                  <a:spcPts val="2168"/>
                </a:lnSpc>
              </a:pPr>
              <a:endParaRPr/>
            </a:p>
          </p:txBody>
        </p:sp>
      </p:grpSp>
      <p:sp>
        <p:nvSpPr>
          <p:cNvPr id="26" name="Freeform 26"/>
          <p:cNvSpPr/>
          <p:nvPr/>
        </p:nvSpPr>
        <p:spPr>
          <a:xfrm>
            <a:off x="3444658" y="2725417"/>
            <a:ext cx="812836" cy="795102"/>
          </a:xfrm>
          <a:custGeom>
            <a:avLst/>
            <a:gdLst/>
            <a:ahLst/>
            <a:cxnLst/>
            <a:rect l="l" t="t" r="r" b="b"/>
            <a:pathLst>
              <a:path w="812836" h="795102">
                <a:moveTo>
                  <a:pt x="0" y="0"/>
                </a:moveTo>
                <a:lnTo>
                  <a:pt x="812836" y="0"/>
                </a:lnTo>
                <a:lnTo>
                  <a:pt x="812836" y="795102"/>
                </a:lnTo>
                <a:lnTo>
                  <a:pt x="0" y="795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27" name="Freeform 27"/>
          <p:cNvSpPr/>
          <p:nvPr/>
        </p:nvSpPr>
        <p:spPr>
          <a:xfrm>
            <a:off x="14505718" y="6363145"/>
            <a:ext cx="1224577" cy="626065"/>
          </a:xfrm>
          <a:custGeom>
            <a:avLst/>
            <a:gdLst/>
            <a:ahLst/>
            <a:cxnLst/>
            <a:rect l="l" t="t" r="r" b="b"/>
            <a:pathLst>
              <a:path w="1224577" h="626065">
                <a:moveTo>
                  <a:pt x="0" y="0"/>
                </a:moveTo>
                <a:lnTo>
                  <a:pt x="1224578" y="0"/>
                </a:lnTo>
                <a:lnTo>
                  <a:pt x="1224578" y="626065"/>
                </a:lnTo>
                <a:lnTo>
                  <a:pt x="0" y="626065"/>
                </a:lnTo>
                <a:lnTo>
                  <a:pt x="0" y="0"/>
                </a:lnTo>
                <a:close/>
              </a:path>
            </a:pathLst>
          </a:custGeom>
          <a:blipFill>
            <a:blip r:embed="rId4"/>
            <a:stretch>
              <a:fillRect/>
            </a:stretch>
          </a:blipFill>
        </p:spPr>
        <p:txBody>
          <a:bodyPr/>
          <a:lstStyle/>
          <a:p>
            <a:endParaRPr lang="fi-FI"/>
          </a:p>
        </p:txBody>
      </p:sp>
      <p:sp>
        <p:nvSpPr>
          <p:cNvPr id="28" name="Freeform 28"/>
          <p:cNvSpPr/>
          <p:nvPr/>
        </p:nvSpPr>
        <p:spPr>
          <a:xfrm>
            <a:off x="10777836" y="6301347"/>
            <a:ext cx="859829" cy="687863"/>
          </a:xfrm>
          <a:custGeom>
            <a:avLst/>
            <a:gdLst/>
            <a:ahLst/>
            <a:cxnLst/>
            <a:rect l="l" t="t" r="r" b="b"/>
            <a:pathLst>
              <a:path w="859829" h="687863">
                <a:moveTo>
                  <a:pt x="0" y="0"/>
                </a:moveTo>
                <a:lnTo>
                  <a:pt x="859829" y="0"/>
                </a:lnTo>
                <a:lnTo>
                  <a:pt x="859829" y="687863"/>
                </a:lnTo>
                <a:lnTo>
                  <a:pt x="0" y="687863"/>
                </a:lnTo>
                <a:lnTo>
                  <a:pt x="0" y="0"/>
                </a:lnTo>
                <a:close/>
              </a:path>
            </a:pathLst>
          </a:custGeom>
          <a:blipFill>
            <a:blip r:embed="rId5"/>
            <a:stretch>
              <a:fillRect/>
            </a:stretch>
          </a:blipFill>
        </p:spPr>
        <p:txBody>
          <a:bodyPr/>
          <a:lstStyle/>
          <a:p>
            <a:endParaRPr lang="fi-FI"/>
          </a:p>
        </p:txBody>
      </p:sp>
      <p:sp>
        <p:nvSpPr>
          <p:cNvPr id="29" name="Freeform 29"/>
          <p:cNvSpPr/>
          <p:nvPr/>
        </p:nvSpPr>
        <p:spPr>
          <a:xfrm>
            <a:off x="10777836" y="2760713"/>
            <a:ext cx="696017" cy="809322"/>
          </a:xfrm>
          <a:custGeom>
            <a:avLst/>
            <a:gdLst/>
            <a:ahLst/>
            <a:cxnLst/>
            <a:rect l="l" t="t" r="r" b="b"/>
            <a:pathLst>
              <a:path w="696017" h="809322">
                <a:moveTo>
                  <a:pt x="0" y="0"/>
                </a:moveTo>
                <a:lnTo>
                  <a:pt x="696017" y="0"/>
                </a:lnTo>
                <a:lnTo>
                  <a:pt x="696017" y="809322"/>
                </a:lnTo>
                <a:lnTo>
                  <a:pt x="0" y="809322"/>
                </a:lnTo>
                <a:lnTo>
                  <a:pt x="0" y="0"/>
                </a:lnTo>
                <a:close/>
              </a:path>
            </a:pathLst>
          </a:custGeom>
          <a:blipFill>
            <a:blip r:embed="rId6"/>
            <a:stretch>
              <a:fillRect/>
            </a:stretch>
          </a:blipFill>
        </p:spPr>
        <p:txBody>
          <a:bodyPr/>
          <a:lstStyle/>
          <a:p>
            <a:endParaRPr lang="fi-FI"/>
          </a:p>
        </p:txBody>
      </p:sp>
      <p:sp>
        <p:nvSpPr>
          <p:cNvPr id="30" name="Freeform 30"/>
          <p:cNvSpPr/>
          <p:nvPr/>
        </p:nvSpPr>
        <p:spPr>
          <a:xfrm>
            <a:off x="14408562" y="2787498"/>
            <a:ext cx="1016138" cy="755752"/>
          </a:xfrm>
          <a:custGeom>
            <a:avLst/>
            <a:gdLst/>
            <a:ahLst/>
            <a:cxnLst/>
            <a:rect l="l" t="t" r="r" b="b"/>
            <a:pathLst>
              <a:path w="1016138" h="755752">
                <a:moveTo>
                  <a:pt x="0" y="0"/>
                </a:moveTo>
                <a:lnTo>
                  <a:pt x="1016138" y="0"/>
                </a:lnTo>
                <a:lnTo>
                  <a:pt x="1016138" y="755752"/>
                </a:lnTo>
                <a:lnTo>
                  <a:pt x="0" y="755752"/>
                </a:lnTo>
                <a:lnTo>
                  <a:pt x="0" y="0"/>
                </a:lnTo>
                <a:close/>
              </a:path>
            </a:pathLst>
          </a:custGeom>
          <a:blipFill>
            <a:blip r:embed="rId7"/>
            <a:stretch>
              <a:fillRect/>
            </a:stretch>
          </a:blipFill>
        </p:spPr>
        <p:txBody>
          <a:bodyPr/>
          <a:lstStyle/>
          <a:p>
            <a:endParaRPr lang="fi-FI"/>
          </a:p>
        </p:txBody>
      </p:sp>
      <p:sp>
        <p:nvSpPr>
          <p:cNvPr id="31" name="Freeform 31"/>
          <p:cNvSpPr/>
          <p:nvPr/>
        </p:nvSpPr>
        <p:spPr>
          <a:xfrm>
            <a:off x="3374380" y="6346034"/>
            <a:ext cx="1008105" cy="913595"/>
          </a:xfrm>
          <a:custGeom>
            <a:avLst/>
            <a:gdLst/>
            <a:ahLst/>
            <a:cxnLst/>
            <a:rect l="l" t="t" r="r" b="b"/>
            <a:pathLst>
              <a:path w="1008105" h="913595">
                <a:moveTo>
                  <a:pt x="0" y="0"/>
                </a:moveTo>
                <a:lnTo>
                  <a:pt x="1008104" y="0"/>
                </a:lnTo>
                <a:lnTo>
                  <a:pt x="1008104" y="913595"/>
                </a:lnTo>
                <a:lnTo>
                  <a:pt x="0" y="913595"/>
                </a:lnTo>
                <a:lnTo>
                  <a:pt x="0" y="0"/>
                </a:lnTo>
                <a:close/>
              </a:path>
            </a:pathLst>
          </a:custGeom>
          <a:blipFill>
            <a:blip r:embed="rId8"/>
            <a:stretch>
              <a:fillRect/>
            </a:stretch>
          </a:blipFill>
        </p:spPr>
        <p:txBody>
          <a:bodyPr/>
          <a:lstStyle/>
          <a:p>
            <a:endParaRPr lang="fi-FI"/>
          </a:p>
        </p:txBody>
      </p:sp>
      <p:sp>
        <p:nvSpPr>
          <p:cNvPr id="32" name="Freeform 32"/>
          <p:cNvSpPr/>
          <p:nvPr/>
        </p:nvSpPr>
        <p:spPr>
          <a:xfrm>
            <a:off x="7083927" y="6363145"/>
            <a:ext cx="927115" cy="664152"/>
          </a:xfrm>
          <a:custGeom>
            <a:avLst/>
            <a:gdLst/>
            <a:ahLst/>
            <a:cxnLst/>
            <a:rect l="l" t="t" r="r" b="b"/>
            <a:pathLst>
              <a:path w="927115" h="664152">
                <a:moveTo>
                  <a:pt x="0" y="0"/>
                </a:moveTo>
                <a:lnTo>
                  <a:pt x="927115" y="0"/>
                </a:lnTo>
                <a:lnTo>
                  <a:pt x="927115" y="664151"/>
                </a:lnTo>
                <a:lnTo>
                  <a:pt x="0" y="664151"/>
                </a:lnTo>
                <a:lnTo>
                  <a:pt x="0" y="0"/>
                </a:lnTo>
                <a:close/>
              </a:path>
            </a:pathLst>
          </a:custGeom>
          <a:blipFill>
            <a:blip r:embed="rId9"/>
            <a:stretch>
              <a:fillRect/>
            </a:stretch>
          </a:blipFill>
        </p:spPr>
        <p:txBody>
          <a:bodyPr/>
          <a:lstStyle/>
          <a:p>
            <a:endParaRPr lang="fi-FI"/>
          </a:p>
        </p:txBody>
      </p:sp>
      <p:sp>
        <p:nvSpPr>
          <p:cNvPr id="33" name="Freeform 33"/>
          <p:cNvSpPr/>
          <p:nvPr/>
        </p:nvSpPr>
        <p:spPr>
          <a:xfrm>
            <a:off x="7089132" y="2810229"/>
            <a:ext cx="924372" cy="710290"/>
          </a:xfrm>
          <a:custGeom>
            <a:avLst/>
            <a:gdLst/>
            <a:ahLst/>
            <a:cxnLst/>
            <a:rect l="l" t="t" r="r" b="b"/>
            <a:pathLst>
              <a:path w="924372" h="710290">
                <a:moveTo>
                  <a:pt x="0" y="0"/>
                </a:moveTo>
                <a:lnTo>
                  <a:pt x="924371" y="0"/>
                </a:lnTo>
                <a:lnTo>
                  <a:pt x="924371" y="710290"/>
                </a:lnTo>
                <a:lnTo>
                  <a:pt x="0" y="710290"/>
                </a:lnTo>
                <a:lnTo>
                  <a:pt x="0" y="0"/>
                </a:lnTo>
                <a:close/>
              </a:path>
            </a:pathLst>
          </a:custGeom>
          <a:blipFill>
            <a:blip r:embed="rId10"/>
            <a:stretch>
              <a:fillRect/>
            </a:stretch>
          </a:blipFill>
        </p:spPr>
        <p:txBody>
          <a:bodyPr/>
          <a:lstStyle/>
          <a:p>
            <a:endParaRPr lang="fi-FI"/>
          </a:p>
        </p:txBody>
      </p:sp>
      <p:sp>
        <p:nvSpPr>
          <p:cNvPr id="34" name="TextBox 34"/>
          <p:cNvSpPr txBox="1"/>
          <p:nvPr/>
        </p:nvSpPr>
        <p:spPr>
          <a:xfrm>
            <a:off x="3444658" y="3699036"/>
            <a:ext cx="2659984" cy="1866900"/>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Thinking out loud. </a:t>
            </a:r>
          </a:p>
          <a:p>
            <a:pPr algn="l">
              <a:lnSpc>
                <a:spcPts val="2142"/>
              </a:lnSpc>
            </a:pPr>
            <a:r>
              <a:rPr lang="en-US" sz="1785">
                <a:solidFill>
                  <a:srgbClr val="000000"/>
                </a:solidFill>
                <a:latin typeface="Aileron"/>
                <a:ea typeface="Aileron"/>
                <a:cs typeface="Aileron"/>
                <a:sym typeface="Aileron"/>
              </a:rPr>
              <a:t>Thinking out loud is saying your thoughts out loud when you are doing something, for example, using a website, app or a service.</a:t>
            </a:r>
          </a:p>
        </p:txBody>
      </p:sp>
      <p:sp>
        <p:nvSpPr>
          <p:cNvPr id="35" name="TextBox 35"/>
          <p:cNvSpPr txBox="1"/>
          <p:nvPr/>
        </p:nvSpPr>
        <p:spPr>
          <a:xfrm>
            <a:off x="7089132" y="3688775"/>
            <a:ext cx="3031242" cy="1866900"/>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Making use of existing documentation &amp; data. </a:t>
            </a:r>
          </a:p>
          <a:p>
            <a:pPr algn="l">
              <a:lnSpc>
                <a:spcPts val="2142"/>
              </a:lnSpc>
            </a:pPr>
            <a:r>
              <a:rPr lang="en-US" sz="1785">
                <a:solidFill>
                  <a:srgbClr val="000000"/>
                </a:solidFill>
                <a:latin typeface="Aileron"/>
                <a:ea typeface="Aileron"/>
                <a:cs typeface="Aileron"/>
                <a:sym typeface="Aileron"/>
              </a:rPr>
              <a:t>Use the existing studies, surveys and statistics that are available online to help understand the context of the project.</a:t>
            </a:r>
          </a:p>
        </p:txBody>
      </p:sp>
      <p:sp>
        <p:nvSpPr>
          <p:cNvPr id="36" name="TextBox 36"/>
          <p:cNvSpPr txBox="1"/>
          <p:nvPr/>
        </p:nvSpPr>
        <p:spPr>
          <a:xfrm>
            <a:off x="10715225" y="3670461"/>
            <a:ext cx="2646469" cy="21871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Netnography. </a:t>
            </a:r>
          </a:p>
          <a:p>
            <a:pPr algn="l">
              <a:lnSpc>
                <a:spcPts val="2142"/>
              </a:lnSpc>
            </a:pPr>
            <a:r>
              <a:rPr lang="en-US" sz="1785">
                <a:solidFill>
                  <a:srgbClr val="000000"/>
                </a:solidFill>
                <a:latin typeface="Aileron"/>
                <a:ea typeface="Aileron"/>
                <a:cs typeface="Aileron"/>
                <a:sym typeface="Aileron"/>
              </a:rPr>
              <a:t>Netnography is the search for information in people's real and everyday online environments, such as discussion forums and social media channels.</a:t>
            </a:r>
          </a:p>
        </p:txBody>
      </p:sp>
      <p:sp>
        <p:nvSpPr>
          <p:cNvPr id="37" name="TextBox 37"/>
          <p:cNvSpPr txBox="1"/>
          <p:nvPr/>
        </p:nvSpPr>
        <p:spPr>
          <a:xfrm>
            <a:off x="14343783" y="3660200"/>
            <a:ext cx="2804220" cy="19204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Observation.</a:t>
            </a:r>
          </a:p>
          <a:p>
            <a:pPr algn="l">
              <a:lnSpc>
                <a:spcPts val="2142"/>
              </a:lnSpc>
            </a:pPr>
            <a:r>
              <a:rPr lang="en-US" sz="1785">
                <a:solidFill>
                  <a:srgbClr val="000000"/>
                </a:solidFill>
                <a:latin typeface="Aileron"/>
                <a:ea typeface="Aileron"/>
                <a:cs typeface="Aileron"/>
                <a:sym typeface="Aileron"/>
              </a:rPr>
              <a:t>Observation is watching and listening to what people do in real and everyday places, such as cafés, libraries or even in a particular neighbourhood.</a:t>
            </a:r>
          </a:p>
        </p:txBody>
      </p:sp>
      <p:sp>
        <p:nvSpPr>
          <p:cNvPr id="38" name="TextBox 38"/>
          <p:cNvSpPr txBox="1"/>
          <p:nvPr/>
        </p:nvSpPr>
        <p:spPr>
          <a:xfrm>
            <a:off x="3444658" y="7239150"/>
            <a:ext cx="2945734" cy="21871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Survey.</a:t>
            </a:r>
          </a:p>
          <a:p>
            <a:pPr algn="l">
              <a:lnSpc>
                <a:spcPts val="2142"/>
              </a:lnSpc>
            </a:pPr>
            <a:r>
              <a:rPr lang="en-US" sz="1785">
                <a:solidFill>
                  <a:srgbClr val="000000"/>
                </a:solidFill>
                <a:latin typeface="Aileron"/>
                <a:ea typeface="Aileron"/>
                <a:cs typeface="Aileron"/>
                <a:sym typeface="Aileron"/>
              </a:rPr>
              <a:t>A survey allows information to be collected from a wide range of respondents on the basis of the same questions. They can be distributed, for example, via a social media or by e-mail.</a:t>
            </a:r>
          </a:p>
        </p:txBody>
      </p:sp>
      <p:sp>
        <p:nvSpPr>
          <p:cNvPr id="39" name="TextBox 39"/>
          <p:cNvSpPr txBox="1"/>
          <p:nvPr/>
        </p:nvSpPr>
        <p:spPr>
          <a:xfrm>
            <a:off x="7083927" y="7267725"/>
            <a:ext cx="2935229" cy="1866900"/>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Story interviews, thematic interviews, expert interviews. </a:t>
            </a:r>
            <a:r>
              <a:rPr lang="en-US" sz="1785">
                <a:solidFill>
                  <a:srgbClr val="000000"/>
                </a:solidFill>
                <a:latin typeface="Aileron"/>
                <a:ea typeface="Aileron"/>
                <a:cs typeface="Aileron"/>
                <a:sym typeface="Aileron"/>
              </a:rPr>
              <a:t>Interviews are one-to-one chats with key people involved in the project or affected by the challenge.</a:t>
            </a:r>
          </a:p>
        </p:txBody>
      </p:sp>
      <p:sp>
        <p:nvSpPr>
          <p:cNvPr id="40" name="TextBox 40"/>
          <p:cNvSpPr txBox="1"/>
          <p:nvPr/>
        </p:nvSpPr>
        <p:spPr>
          <a:xfrm>
            <a:off x="10699634" y="7267725"/>
            <a:ext cx="2815173" cy="2133600"/>
          </a:xfrm>
          <a:prstGeom prst="rect">
            <a:avLst/>
          </a:prstGeom>
        </p:spPr>
        <p:txBody>
          <a:bodyPr lIns="0" tIns="0" rIns="0" bIns="0" rtlCol="0" anchor="t">
            <a:spAutoFit/>
          </a:bodyPr>
          <a:lstStyle/>
          <a:p>
            <a:pPr algn="l">
              <a:lnSpc>
                <a:spcPts val="2142"/>
              </a:lnSpc>
            </a:pPr>
            <a:r>
              <a:rPr lang="en-US" sz="1785" b="1">
                <a:solidFill>
                  <a:srgbClr val="000000"/>
                </a:solidFill>
                <a:latin typeface="Aileron Bold"/>
                <a:ea typeface="Aileron Bold"/>
                <a:cs typeface="Aileron Bold"/>
                <a:sym typeface="Aileron Bold"/>
              </a:rPr>
              <a:t>Workshops and focus groups. </a:t>
            </a:r>
            <a:r>
              <a:rPr lang="en-US" sz="1785">
                <a:solidFill>
                  <a:srgbClr val="000000"/>
                </a:solidFill>
                <a:latin typeface="Aileron"/>
                <a:ea typeface="Aileron"/>
                <a:cs typeface="Aileron"/>
                <a:sym typeface="Aileron"/>
              </a:rPr>
              <a:t>Workshops are planned moments of shared work, where new knowledge is generated through workshop methods. Focus groups are group interviews.</a:t>
            </a:r>
          </a:p>
        </p:txBody>
      </p:sp>
      <p:sp>
        <p:nvSpPr>
          <p:cNvPr id="41" name="TextBox 41"/>
          <p:cNvSpPr txBox="1"/>
          <p:nvPr/>
        </p:nvSpPr>
        <p:spPr>
          <a:xfrm>
            <a:off x="14434006" y="7231054"/>
            <a:ext cx="2592579" cy="1653730"/>
          </a:xfrm>
          <a:prstGeom prst="rect">
            <a:avLst/>
          </a:prstGeom>
        </p:spPr>
        <p:txBody>
          <a:bodyPr lIns="0" tIns="0" rIns="0" bIns="0" rtlCol="0" anchor="t">
            <a:spAutoFit/>
          </a:bodyPr>
          <a:lstStyle/>
          <a:p>
            <a:pPr algn="l">
              <a:lnSpc>
                <a:spcPts val="2499"/>
              </a:lnSpc>
            </a:pPr>
            <a:r>
              <a:rPr lang="en-US" sz="1785" b="1">
                <a:solidFill>
                  <a:srgbClr val="000000"/>
                </a:solidFill>
                <a:latin typeface="Aileron Bold"/>
                <a:ea typeface="Aileron Bold"/>
                <a:cs typeface="Aileron Bold"/>
                <a:sym typeface="Aileron Bold"/>
              </a:rPr>
              <a:t>User testing. </a:t>
            </a:r>
          </a:p>
          <a:p>
            <a:pPr algn="l">
              <a:lnSpc>
                <a:spcPts val="2142"/>
              </a:lnSpc>
            </a:pPr>
            <a:r>
              <a:rPr lang="en-US" sz="1785">
                <a:solidFill>
                  <a:srgbClr val="000000"/>
                </a:solidFill>
                <a:latin typeface="Aileron"/>
                <a:ea typeface="Aileron"/>
                <a:cs typeface="Aileron"/>
                <a:sym typeface="Aileron"/>
              </a:rPr>
              <a:t>User testing is the evaluation of the usability of a solution conceived in a project with the user of the solution.</a:t>
            </a:r>
          </a:p>
        </p:txBody>
      </p:sp>
      <p:sp>
        <p:nvSpPr>
          <p:cNvPr id="42" name="TextBox 42"/>
          <p:cNvSpPr txBox="1"/>
          <p:nvPr/>
        </p:nvSpPr>
        <p:spPr>
          <a:xfrm>
            <a:off x="732738" y="1839653"/>
            <a:ext cx="4999821" cy="405765"/>
          </a:xfrm>
          <a:prstGeom prst="rect">
            <a:avLst/>
          </a:prstGeom>
        </p:spPr>
        <p:txBody>
          <a:bodyPr lIns="0" tIns="0" rIns="0" bIns="0" rtlCol="0" anchor="t">
            <a:spAutoFit/>
          </a:bodyPr>
          <a:lstStyle/>
          <a:p>
            <a:pPr algn="l">
              <a:lnSpc>
                <a:spcPts val="3359"/>
              </a:lnSpc>
            </a:pPr>
            <a:r>
              <a:rPr lang="en-US" sz="2400" b="1">
                <a:solidFill>
                  <a:srgbClr val="000000"/>
                </a:solidFill>
                <a:latin typeface="Aileron Bold"/>
                <a:ea typeface="Aileron Bold"/>
                <a:cs typeface="Aileron Bold"/>
                <a:sym typeface="Aileron Bold"/>
              </a:rPr>
              <a:t>DBE methods to support tools</a:t>
            </a:r>
          </a:p>
        </p:txBody>
      </p:sp>
      <p:sp>
        <p:nvSpPr>
          <p:cNvPr id="43" name="TextBox 43"/>
          <p:cNvSpPr txBox="1"/>
          <p:nvPr/>
        </p:nvSpPr>
        <p:spPr>
          <a:xfrm>
            <a:off x="732738" y="2459062"/>
            <a:ext cx="2027762" cy="6953250"/>
          </a:xfrm>
          <a:prstGeom prst="rect">
            <a:avLst/>
          </a:prstGeom>
        </p:spPr>
        <p:txBody>
          <a:bodyPr lIns="0" tIns="0" rIns="0" bIns="0" rtlCol="0" anchor="t">
            <a:spAutoFit/>
          </a:bodyPr>
          <a:lstStyle/>
          <a:p>
            <a:pPr algn="l">
              <a:lnSpc>
                <a:spcPts val="2040"/>
              </a:lnSpc>
            </a:pPr>
            <a:r>
              <a:rPr lang="en-US" sz="1700">
                <a:solidFill>
                  <a:srgbClr val="000000"/>
                </a:solidFill>
                <a:latin typeface="Aileron"/>
                <a:ea typeface="Aileron"/>
                <a:cs typeface="Aileron"/>
                <a:sym typeface="Aileron"/>
              </a:rPr>
              <a:t>In DBE projects, it is important to gather information from real life and real people, not just from your own assumptions.  </a:t>
            </a:r>
          </a:p>
          <a:p>
            <a:pPr algn="l">
              <a:lnSpc>
                <a:spcPts val="2040"/>
              </a:lnSpc>
            </a:pPr>
            <a:endParaRPr lang="en-US" sz="1700">
              <a:solidFill>
                <a:srgbClr val="000000"/>
              </a:solidFill>
              <a:latin typeface="Aileron"/>
              <a:ea typeface="Aileron"/>
              <a:cs typeface="Aileron"/>
              <a:sym typeface="Aileron"/>
            </a:endParaRPr>
          </a:p>
          <a:p>
            <a:pPr algn="l">
              <a:lnSpc>
                <a:spcPts val="2040"/>
              </a:lnSpc>
            </a:pPr>
            <a:r>
              <a:rPr lang="en-US" sz="1700">
                <a:solidFill>
                  <a:srgbClr val="000000"/>
                </a:solidFill>
                <a:latin typeface="Aileron"/>
                <a:ea typeface="Aileron"/>
                <a:cs typeface="Aileron"/>
                <a:sym typeface="Aileron"/>
              </a:rPr>
              <a:t>If project data is based only on the project team's own assumptions, the end results may not meet real needs or solve the DBE challenge. Therefore, it is important to use methods that help to get information from the right people and their experiences.  </a:t>
            </a:r>
          </a:p>
          <a:p>
            <a:pPr algn="l">
              <a:lnSpc>
                <a:spcPts val="2040"/>
              </a:lnSpc>
            </a:pPr>
            <a:endParaRPr lang="en-US" sz="1700">
              <a:solidFill>
                <a:srgbClr val="000000"/>
              </a:solidFill>
              <a:latin typeface="Aileron"/>
              <a:ea typeface="Aileron"/>
              <a:cs typeface="Aileron"/>
              <a:sym typeface="Aileron"/>
            </a:endParaRPr>
          </a:p>
          <a:p>
            <a:pPr algn="l">
              <a:lnSpc>
                <a:spcPts val="2040"/>
              </a:lnSpc>
            </a:pPr>
            <a:r>
              <a:rPr lang="en-US" sz="1700">
                <a:solidFill>
                  <a:srgbClr val="000000"/>
                </a:solidFill>
                <a:latin typeface="Aileron"/>
                <a:ea typeface="Aileron"/>
                <a:cs typeface="Aileron"/>
                <a:sym typeface="Aileron"/>
              </a:rPr>
              <a:t>In this way, the results of the project will genuinely support the solution to the challenge.</a:t>
            </a:r>
          </a:p>
        </p:txBody>
      </p:sp>
      <p:sp>
        <p:nvSpPr>
          <p:cNvPr id="44" name="Freeform 44"/>
          <p:cNvSpPr/>
          <p:nvPr/>
        </p:nvSpPr>
        <p:spPr>
          <a:xfrm>
            <a:off x="526515" y="492963"/>
            <a:ext cx="2629449" cy="1002477"/>
          </a:xfrm>
          <a:custGeom>
            <a:avLst/>
            <a:gdLst/>
            <a:ahLst/>
            <a:cxnLst/>
            <a:rect l="l" t="t" r="r" b="b"/>
            <a:pathLst>
              <a:path w="2629449" h="1002477">
                <a:moveTo>
                  <a:pt x="0" y="0"/>
                </a:moveTo>
                <a:lnTo>
                  <a:pt x="2629449" y="0"/>
                </a:lnTo>
                <a:lnTo>
                  <a:pt x="2629449" y="1002477"/>
                </a:lnTo>
                <a:lnTo>
                  <a:pt x="0" y="1002477"/>
                </a:lnTo>
                <a:lnTo>
                  <a:pt x="0" y="0"/>
                </a:lnTo>
                <a:close/>
              </a:path>
            </a:pathLst>
          </a:custGeom>
          <a:blipFill>
            <a:blip r:embed="rId11"/>
            <a:stretch>
              <a:fillRect/>
            </a:stretch>
          </a:blipFill>
        </p:spPr>
        <p:txBody>
          <a:bodyPr/>
          <a:lstStyle/>
          <a:p>
            <a:endParaRPr lang="fi-FI"/>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77322" cy="1881194"/>
          </a:xfrm>
          <a:custGeom>
            <a:avLst/>
            <a:gdLst/>
            <a:ahLst/>
            <a:cxnLst/>
            <a:rect l="l" t="t" r="r" b="b"/>
            <a:pathLst>
              <a:path w="18577322" h="1881194">
                <a:moveTo>
                  <a:pt x="0" y="0"/>
                </a:moveTo>
                <a:lnTo>
                  <a:pt x="18577322" y="0"/>
                </a:lnTo>
                <a:lnTo>
                  <a:pt x="18577322" y="1881194"/>
                </a:lnTo>
                <a:lnTo>
                  <a:pt x="0" y="18811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TextBox 3"/>
          <p:cNvSpPr txBox="1"/>
          <p:nvPr/>
        </p:nvSpPr>
        <p:spPr>
          <a:xfrm>
            <a:off x="698052" y="474738"/>
            <a:ext cx="17423466" cy="723875"/>
          </a:xfrm>
          <a:prstGeom prst="rect">
            <a:avLst/>
          </a:prstGeom>
        </p:spPr>
        <p:txBody>
          <a:bodyPr lIns="0" tIns="0" rIns="0" bIns="0" rtlCol="0" anchor="t">
            <a:spAutoFit/>
          </a:bodyPr>
          <a:lstStyle/>
          <a:p>
            <a:pPr algn="l">
              <a:lnSpc>
                <a:spcPts val="5518"/>
              </a:lnSpc>
            </a:pPr>
            <a:r>
              <a:rPr lang="en-US" sz="4599" b="1">
                <a:solidFill>
                  <a:srgbClr val="000000"/>
                </a:solidFill>
                <a:latin typeface="Arimo Bold"/>
                <a:ea typeface="Arimo Bold"/>
                <a:cs typeface="Arimo Bold"/>
                <a:sym typeface="Arimo Bold"/>
              </a:rPr>
              <a:t>DBE GLOSSARY </a:t>
            </a:r>
          </a:p>
        </p:txBody>
      </p:sp>
      <p:sp>
        <p:nvSpPr>
          <p:cNvPr id="4" name="TextBox 4"/>
          <p:cNvSpPr txBox="1"/>
          <p:nvPr/>
        </p:nvSpPr>
        <p:spPr>
          <a:xfrm>
            <a:off x="698052" y="4550333"/>
            <a:ext cx="16214041" cy="247650"/>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Stakeholder </a:t>
            </a:r>
            <a:r>
              <a:rPr lang="en-US" sz="1600">
                <a:solidFill>
                  <a:srgbClr val="000000"/>
                </a:solidFill>
                <a:latin typeface="Aileron"/>
                <a:ea typeface="Aileron"/>
                <a:cs typeface="Aileron"/>
                <a:sym typeface="Aileron"/>
              </a:rPr>
              <a:t>= any person, group of people, or organization that has an interest in, or is affected by, the outcome of a project or decision. </a:t>
            </a:r>
          </a:p>
        </p:txBody>
      </p:sp>
      <p:sp>
        <p:nvSpPr>
          <p:cNvPr id="5" name="TextBox 5"/>
          <p:cNvSpPr txBox="1"/>
          <p:nvPr/>
        </p:nvSpPr>
        <p:spPr>
          <a:xfrm>
            <a:off x="698052" y="3483533"/>
            <a:ext cx="16214041" cy="247650"/>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Empathy </a:t>
            </a:r>
            <a:r>
              <a:rPr lang="en-US" sz="1600">
                <a:solidFill>
                  <a:srgbClr val="000000"/>
                </a:solidFill>
                <a:latin typeface="Aileron"/>
                <a:ea typeface="Aileron"/>
                <a:cs typeface="Aileron"/>
                <a:sym typeface="Aileron"/>
              </a:rPr>
              <a:t>= stepping into another person’s shoes and feeling their frustration</a:t>
            </a:r>
          </a:p>
        </p:txBody>
      </p:sp>
      <p:sp>
        <p:nvSpPr>
          <p:cNvPr id="6" name="TextBox 6"/>
          <p:cNvSpPr txBox="1"/>
          <p:nvPr/>
        </p:nvSpPr>
        <p:spPr>
          <a:xfrm>
            <a:off x="698052" y="4016933"/>
            <a:ext cx="16214041" cy="247650"/>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Prototype </a:t>
            </a:r>
            <a:r>
              <a:rPr lang="en-US" sz="1600">
                <a:solidFill>
                  <a:srgbClr val="000000"/>
                </a:solidFill>
                <a:latin typeface="Aileron"/>
                <a:ea typeface="Aileron"/>
                <a:cs typeface="Aileron"/>
                <a:sym typeface="Aileron"/>
              </a:rPr>
              <a:t>= visualized draft of an idea or solution</a:t>
            </a:r>
          </a:p>
        </p:txBody>
      </p:sp>
      <p:sp>
        <p:nvSpPr>
          <p:cNvPr id="7" name="TextBox 7"/>
          <p:cNvSpPr txBox="1"/>
          <p:nvPr/>
        </p:nvSpPr>
        <p:spPr>
          <a:xfrm>
            <a:off x="698052" y="2950133"/>
            <a:ext cx="16214041" cy="247650"/>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Benchmarking </a:t>
            </a:r>
            <a:r>
              <a:rPr lang="en-US" sz="1600">
                <a:solidFill>
                  <a:srgbClr val="000000"/>
                </a:solidFill>
                <a:latin typeface="Aileron"/>
                <a:ea typeface="Aileron"/>
                <a:cs typeface="Aileron"/>
                <a:sym typeface="Aileron"/>
              </a:rPr>
              <a:t>= comparing your project, product, or service to the best practices or standards already established in the market</a:t>
            </a:r>
          </a:p>
        </p:txBody>
      </p:sp>
      <p:sp>
        <p:nvSpPr>
          <p:cNvPr id="8" name="Freeform 8"/>
          <p:cNvSpPr/>
          <p:nvPr/>
        </p:nvSpPr>
        <p:spPr>
          <a:xfrm>
            <a:off x="14521529" y="509265"/>
            <a:ext cx="3140958" cy="3310627"/>
          </a:xfrm>
          <a:custGeom>
            <a:avLst/>
            <a:gdLst/>
            <a:ahLst/>
            <a:cxnLst/>
            <a:rect l="l" t="t" r="r" b="b"/>
            <a:pathLst>
              <a:path w="3140958" h="3310627">
                <a:moveTo>
                  <a:pt x="0" y="0"/>
                </a:moveTo>
                <a:lnTo>
                  <a:pt x="3140958" y="0"/>
                </a:lnTo>
                <a:lnTo>
                  <a:pt x="3140958" y="3310628"/>
                </a:lnTo>
                <a:lnTo>
                  <a:pt x="0" y="3310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2738" y="2302069"/>
            <a:ext cx="8624926" cy="533400"/>
          </a:xfrm>
          <a:prstGeom prst="rect">
            <a:avLst/>
          </a:prstGeom>
        </p:spPr>
        <p:txBody>
          <a:bodyPr lIns="0" tIns="0" rIns="0" bIns="0" rtlCol="0" anchor="t">
            <a:spAutoFit/>
          </a:bodyPr>
          <a:lstStyle/>
          <a:p>
            <a:pPr algn="l">
              <a:lnSpc>
                <a:spcPts val="2160"/>
              </a:lnSpc>
            </a:pPr>
            <a:r>
              <a:rPr lang="en-US" sz="1800">
                <a:solidFill>
                  <a:srgbClr val="000000"/>
                </a:solidFill>
                <a:latin typeface="Aileron"/>
                <a:ea typeface="Aileron"/>
                <a:cs typeface="Aileron"/>
                <a:sym typeface="Aileron"/>
              </a:rPr>
              <a:t>DBE project work is guided by Sitra’s principles of constructive dialogue. </a:t>
            </a:r>
          </a:p>
          <a:p>
            <a:pPr algn="l">
              <a:lnSpc>
                <a:spcPts val="2160"/>
              </a:lnSpc>
            </a:pPr>
            <a:endParaRPr lang="en-US" sz="1800">
              <a:solidFill>
                <a:srgbClr val="000000"/>
              </a:solidFill>
              <a:latin typeface="Aileron"/>
              <a:ea typeface="Aileron"/>
              <a:cs typeface="Aileron"/>
              <a:sym typeface="Aileron"/>
            </a:endParaRPr>
          </a:p>
        </p:txBody>
      </p:sp>
      <p:grpSp>
        <p:nvGrpSpPr>
          <p:cNvPr id="3" name="Group 3"/>
          <p:cNvGrpSpPr/>
          <p:nvPr/>
        </p:nvGrpSpPr>
        <p:grpSpPr>
          <a:xfrm>
            <a:off x="9854007" y="1409654"/>
            <a:ext cx="4515880" cy="451588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7D1"/>
            </a:solidFill>
          </p:spPr>
          <p:txBody>
            <a:bodyPr/>
            <a:lstStyle/>
            <a:p>
              <a:endParaRPr lang="fi-FI"/>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168"/>
                </a:lnSpc>
              </a:pPr>
              <a:endParaRPr/>
            </a:p>
          </p:txBody>
        </p:sp>
      </p:grpSp>
      <p:sp>
        <p:nvSpPr>
          <p:cNvPr id="6" name="TextBox 6"/>
          <p:cNvSpPr txBox="1"/>
          <p:nvPr/>
        </p:nvSpPr>
        <p:spPr>
          <a:xfrm>
            <a:off x="10295249" y="3389808"/>
            <a:ext cx="4133130" cy="1466850"/>
          </a:xfrm>
          <a:prstGeom prst="rect">
            <a:avLst/>
          </a:prstGeom>
        </p:spPr>
        <p:txBody>
          <a:bodyPr lIns="0" tIns="0" rIns="0" bIns="0" rtlCol="0" anchor="t">
            <a:spAutoFit/>
          </a:bodyPr>
          <a:lstStyle/>
          <a:p>
            <a:pPr marL="302262" lvl="1" indent="-151131" algn="l">
              <a:lnSpc>
                <a:spcPts val="1680"/>
              </a:lnSpc>
              <a:buFont typeface="Arial"/>
              <a:buChar char="•"/>
            </a:pPr>
            <a:r>
              <a:rPr lang="en-US" sz="1400">
                <a:solidFill>
                  <a:srgbClr val="000000"/>
                </a:solidFill>
                <a:latin typeface="Aileron"/>
                <a:ea typeface="Aileron"/>
                <a:cs typeface="Aileron"/>
                <a:sym typeface="Aileron"/>
              </a:rPr>
              <a:t>Equal participation</a:t>
            </a:r>
          </a:p>
          <a:p>
            <a:pPr marL="302262" lvl="1" indent="-151131" algn="l">
              <a:lnSpc>
                <a:spcPts val="1680"/>
              </a:lnSpc>
              <a:buFont typeface="Arial"/>
              <a:buChar char="•"/>
            </a:pPr>
            <a:r>
              <a:rPr lang="en-US" sz="1400">
                <a:solidFill>
                  <a:srgbClr val="000000"/>
                </a:solidFill>
                <a:latin typeface="Aileron"/>
                <a:ea typeface="Aileron"/>
                <a:cs typeface="Aileron"/>
                <a:sym typeface="Aileron"/>
              </a:rPr>
              <a:t>Openess of expression</a:t>
            </a:r>
          </a:p>
          <a:p>
            <a:pPr marL="302262" lvl="1" indent="-151131" algn="l">
              <a:lnSpc>
                <a:spcPts val="1680"/>
              </a:lnSpc>
              <a:buFont typeface="Arial"/>
              <a:buChar char="•"/>
            </a:pPr>
            <a:r>
              <a:rPr lang="en-US" sz="1400">
                <a:solidFill>
                  <a:srgbClr val="000000"/>
                </a:solidFill>
                <a:latin typeface="Aileron"/>
                <a:ea typeface="Aileron"/>
                <a:cs typeface="Aileron"/>
                <a:sym typeface="Aileron"/>
              </a:rPr>
              <a:t>Empathic listening</a:t>
            </a:r>
          </a:p>
          <a:p>
            <a:pPr marL="302262" lvl="1" indent="-151131" algn="l">
              <a:lnSpc>
                <a:spcPts val="1680"/>
              </a:lnSpc>
              <a:buFont typeface="Arial"/>
              <a:buChar char="•"/>
            </a:pPr>
            <a:r>
              <a:rPr lang="en-US" sz="1400">
                <a:solidFill>
                  <a:srgbClr val="000000"/>
                </a:solidFill>
                <a:latin typeface="Aileron"/>
                <a:ea typeface="Aileron"/>
                <a:cs typeface="Aileron"/>
                <a:sym typeface="Aileron"/>
              </a:rPr>
              <a:t>Mutual trust</a:t>
            </a:r>
          </a:p>
          <a:p>
            <a:pPr marL="302262" lvl="1" indent="-151131" algn="l">
              <a:lnSpc>
                <a:spcPts val="1680"/>
              </a:lnSpc>
              <a:buFont typeface="Arial"/>
              <a:buChar char="•"/>
            </a:pPr>
            <a:r>
              <a:rPr lang="en-US" sz="1400">
                <a:solidFill>
                  <a:srgbClr val="000000"/>
                </a:solidFill>
                <a:latin typeface="Aileron"/>
                <a:ea typeface="Aileron"/>
                <a:cs typeface="Aileron"/>
                <a:sym typeface="Aileron"/>
              </a:rPr>
              <a:t>There are no winners and no loosers</a:t>
            </a:r>
          </a:p>
          <a:p>
            <a:pPr marL="302262" lvl="1" indent="-151131" algn="l">
              <a:lnSpc>
                <a:spcPts val="1680"/>
              </a:lnSpc>
              <a:buFont typeface="Arial"/>
              <a:buChar char="•"/>
            </a:pPr>
            <a:r>
              <a:rPr lang="en-US" sz="1400">
                <a:solidFill>
                  <a:srgbClr val="000000"/>
                </a:solidFill>
                <a:latin typeface="Aileron"/>
                <a:ea typeface="Aileron"/>
                <a:cs typeface="Aileron"/>
                <a:sym typeface="Aileron"/>
              </a:rPr>
              <a:t>Meeting others as peers</a:t>
            </a:r>
          </a:p>
          <a:p>
            <a:pPr marL="302262" lvl="1" indent="-151131" algn="l">
              <a:lnSpc>
                <a:spcPts val="1680"/>
              </a:lnSpc>
              <a:buFont typeface="Arial"/>
              <a:buChar char="•"/>
            </a:pPr>
            <a:r>
              <a:rPr lang="en-US" sz="1400">
                <a:solidFill>
                  <a:srgbClr val="000000"/>
                </a:solidFill>
                <a:latin typeface="Aileron"/>
                <a:ea typeface="Aileron"/>
                <a:cs typeface="Aileron"/>
                <a:sym typeface="Aileron"/>
              </a:rPr>
              <a:t>Respect for different ideas and interests</a:t>
            </a:r>
          </a:p>
        </p:txBody>
      </p:sp>
      <p:grpSp>
        <p:nvGrpSpPr>
          <p:cNvPr id="7" name="Group 7"/>
          <p:cNvGrpSpPr/>
          <p:nvPr/>
        </p:nvGrpSpPr>
        <p:grpSpPr>
          <a:xfrm>
            <a:off x="12874360" y="4361466"/>
            <a:ext cx="4515880" cy="451588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ADFC"/>
            </a:solidFill>
          </p:spPr>
          <p:txBody>
            <a:bodyPr/>
            <a:lstStyle/>
            <a:p>
              <a:endParaRPr lang="fi-FI"/>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168"/>
                </a:lnSpc>
              </a:pPr>
              <a:endParaRPr/>
            </a:p>
          </p:txBody>
        </p:sp>
      </p:grpSp>
      <p:sp>
        <p:nvSpPr>
          <p:cNvPr id="10" name="Freeform 10"/>
          <p:cNvSpPr/>
          <p:nvPr/>
        </p:nvSpPr>
        <p:spPr>
          <a:xfrm>
            <a:off x="9977020" y="1660031"/>
            <a:ext cx="955119" cy="953925"/>
          </a:xfrm>
          <a:custGeom>
            <a:avLst/>
            <a:gdLst/>
            <a:ahLst/>
            <a:cxnLst/>
            <a:rect l="l" t="t" r="r" b="b"/>
            <a:pathLst>
              <a:path w="955119" h="953925">
                <a:moveTo>
                  <a:pt x="0" y="0"/>
                </a:moveTo>
                <a:lnTo>
                  <a:pt x="955119" y="0"/>
                </a:lnTo>
                <a:lnTo>
                  <a:pt x="955119" y="953925"/>
                </a:lnTo>
                <a:lnTo>
                  <a:pt x="0" y="953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11" name="Freeform 11"/>
          <p:cNvSpPr/>
          <p:nvPr/>
        </p:nvSpPr>
        <p:spPr>
          <a:xfrm>
            <a:off x="16066935" y="4621141"/>
            <a:ext cx="953925" cy="953925"/>
          </a:xfrm>
          <a:custGeom>
            <a:avLst/>
            <a:gdLst/>
            <a:ahLst/>
            <a:cxnLst/>
            <a:rect l="l" t="t" r="r" b="b"/>
            <a:pathLst>
              <a:path w="953925" h="953925">
                <a:moveTo>
                  <a:pt x="0" y="0"/>
                </a:moveTo>
                <a:lnTo>
                  <a:pt x="953925" y="0"/>
                </a:lnTo>
                <a:lnTo>
                  <a:pt x="953925" y="953925"/>
                </a:lnTo>
                <a:lnTo>
                  <a:pt x="0" y="95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2" name="TextBox 12"/>
          <p:cNvSpPr txBox="1"/>
          <p:nvPr/>
        </p:nvSpPr>
        <p:spPr>
          <a:xfrm>
            <a:off x="712133" y="3057525"/>
            <a:ext cx="8267885" cy="6200775"/>
          </a:xfrm>
          <a:prstGeom prst="rect">
            <a:avLst/>
          </a:prstGeom>
        </p:spPr>
        <p:txBody>
          <a:bodyPr lIns="0" tIns="0" rIns="0" bIns="0" rtlCol="0" anchor="t">
            <a:spAutoFit/>
          </a:bodyPr>
          <a:lstStyle/>
          <a:p>
            <a:pPr algn="l">
              <a:lnSpc>
                <a:spcPts val="1920"/>
              </a:lnSpc>
            </a:pPr>
            <a:r>
              <a:rPr lang="en-US" sz="1600" b="1">
                <a:solidFill>
                  <a:srgbClr val="000000"/>
                </a:solidFill>
                <a:latin typeface="Aileron Bold"/>
                <a:ea typeface="Aileron Bold"/>
                <a:cs typeface="Aileron Bold"/>
                <a:sym typeface="Aileron Bold"/>
              </a:rPr>
              <a:t>Listen to others, don't interrupt or start side conversations.</a:t>
            </a:r>
          </a:p>
          <a:p>
            <a:pPr algn="l">
              <a:lnSpc>
                <a:spcPts val="1920"/>
              </a:lnSpc>
            </a:pPr>
            <a:r>
              <a:rPr lang="en-US" sz="1600" i="1">
                <a:solidFill>
                  <a:srgbClr val="000000"/>
                </a:solidFill>
                <a:latin typeface="Aileron Italics"/>
                <a:ea typeface="Aileron Italics"/>
                <a:cs typeface="Aileron Italics"/>
                <a:sym typeface="Aileron Italics"/>
              </a:rPr>
              <a:t>Everyone must have the opportunity to express their views in peace. It is important that we do not interrupt each other or the person next to us.</a:t>
            </a:r>
          </a:p>
          <a:p>
            <a:pPr algn="l">
              <a:lnSpc>
                <a:spcPts val="1920"/>
              </a:lnSpc>
            </a:pPr>
            <a:endParaRPr lang="en-US" sz="1600" i="1">
              <a:solidFill>
                <a:srgbClr val="000000"/>
              </a:solidFill>
              <a:latin typeface="Aileron Italics"/>
              <a:ea typeface="Aileron Italics"/>
              <a:cs typeface="Aileron Italics"/>
              <a:sym typeface="Aileron Italics"/>
            </a:endParaRPr>
          </a:p>
          <a:p>
            <a:pPr algn="l">
              <a:lnSpc>
                <a:spcPts val="1920"/>
              </a:lnSpc>
            </a:pPr>
            <a:r>
              <a:rPr lang="en-US" sz="1600" b="1">
                <a:solidFill>
                  <a:srgbClr val="000000"/>
                </a:solidFill>
                <a:latin typeface="Aileron Bold"/>
                <a:ea typeface="Aileron Bold"/>
                <a:cs typeface="Aileron Bold"/>
                <a:sym typeface="Aileron Bold"/>
              </a:rPr>
              <a:t>Join in with others and use everyday language. </a:t>
            </a:r>
          </a:p>
          <a:p>
            <a:pPr algn="l">
              <a:lnSpc>
                <a:spcPts val="1920"/>
              </a:lnSpc>
            </a:pPr>
            <a:r>
              <a:rPr lang="en-US" sz="1600" i="1">
                <a:solidFill>
                  <a:srgbClr val="000000"/>
                </a:solidFill>
                <a:latin typeface="Aileron Italics"/>
                <a:ea typeface="Aileron Italics"/>
                <a:cs typeface="Aileron Italics"/>
                <a:sym typeface="Aileron Italics"/>
              </a:rPr>
              <a:t>The aim of dialogue is to try to relate what we say to what others have said in the debate. We try to speak in everyday language and avoid difficult terms.</a:t>
            </a:r>
          </a:p>
          <a:p>
            <a:pPr algn="l">
              <a:lnSpc>
                <a:spcPts val="1920"/>
              </a:lnSpc>
            </a:pPr>
            <a:endParaRPr lang="en-US" sz="1600" i="1">
              <a:solidFill>
                <a:srgbClr val="000000"/>
              </a:solidFill>
              <a:latin typeface="Aileron Italics"/>
              <a:ea typeface="Aileron Italics"/>
              <a:cs typeface="Aileron Italics"/>
              <a:sym typeface="Aileron Italics"/>
            </a:endParaRPr>
          </a:p>
          <a:p>
            <a:pPr algn="l">
              <a:lnSpc>
                <a:spcPts val="1920"/>
              </a:lnSpc>
            </a:pPr>
            <a:r>
              <a:rPr lang="en-US" sz="1600" b="1">
                <a:solidFill>
                  <a:srgbClr val="000000"/>
                </a:solidFill>
                <a:latin typeface="Aileron Bold"/>
                <a:ea typeface="Aileron Bold"/>
                <a:cs typeface="Aileron Bold"/>
                <a:sym typeface="Aileron Bold"/>
              </a:rPr>
              <a:t>Tell us about your own experience.</a:t>
            </a:r>
          </a:p>
          <a:p>
            <a:pPr algn="l">
              <a:lnSpc>
                <a:spcPts val="1920"/>
              </a:lnSpc>
            </a:pPr>
            <a:r>
              <a:rPr lang="en-US" sz="1600" i="1">
                <a:solidFill>
                  <a:srgbClr val="000000"/>
                </a:solidFill>
                <a:latin typeface="Aileron Italics"/>
                <a:ea typeface="Aileron Italics"/>
                <a:cs typeface="Aileron Italics"/>
                <a:sym typeface="Aileron Italics"/>
              </a:rPr>
              <a:t>In order to better understand the issue at hand and each other, it is good to talk about our own experiences. This means telling others what issues, events and situations have influenced your own views.</a:t>
            </a:r>
          </a:p>
          <a:p>
            <a:pPr algn="l">
              <a:lnSpc>
                <a:spcPts val="1920"/>
              </a:lnSpc>
            </a:pPr>
            <a:endParaRPr lang="en-US" sz="1600" i="1">
              <a:solidFill>
                <a:srgbClr val="000000"/>
              </a:solidFill>
              <a:latin typeface="Aileron Italics"/>
              <a:ea typeface="Aileron Italics"/>
              <a:cs typeface="Aileron Italics"/>
              <a:sym typeface="Aileron Italics"/>
            </a:endParaRPr>
          </a:p>
          <a:p>
            <a:pPr algn="l">
              <a:lnSpc>
                <a:spcPts val="1920"/>
              </a:lnSpc>
            </a:pPr>
            <a:r>
              <a:rPr lang="en-US" sz="1600" b="1">
                <a:solidFill>
                  <a:srgbClr val="000000"/>
                </a:solidFill>
                <a:latin typeface="Aileron Bold"/>
                <a:ea typeface="Aileron Bold"/>
                <a:cs typeface="Aileron Bold"/>
                <a:sym typeface="Aileron Bold"/>
              </a:rPr>
              <a:t>Talk directly to others and ask for their views.</a:t>
            </a:r>
          </a:p>
          <a:p>
            <a:pPr algn="l">
              <a:lnSpc>
                <a:spcPts val="1920"/>
              </a:lnSpc>
            </a:pPr>
            <a:r>
              <a:rPr lang="en-US" sz="1600" i="1">
                <a:solidFill>
                  <a:srgbClr val="000000"/>
                </a:solidFill>
                <a:latin typeface="Aileron Italics"/>
                <a:ea typeface="Aileron Italics"/>
                <a:cs typeface="Aileron Italics"/>
                <a:sym typeface="Aileron Italics"/>
              </a:rPr>
              <a:t>It is easier to build up a common conversation if we address each other, talk to each other and ask each other directly for their views.</a:t>
            </a:r>
          </a:p>
          <a:p>
            <a:pPr algn="l">
              <a:lnSpc>
                <a:spcPts val="1920"/>
              </a:lnSpc>
            </a:pPr>
            <a:endParaRPr lang="en-US" sz="1600" i="1">
              <a:solidFill>
                <a:srgbClr val="000000"/>
              </a:solidFill>
              <a:latin typeface="Aileron Italics"/>
              <a:ea typeface="Aileron Italics"/>
              <a:cs typeface="Aileron Italics"/>
              <a:sym typeface="Aileron Italics"/>
            </a:endParaRPr>
          </a:p>
          <a:p>
            <a:pPr algn="l">
              <a:lnSpc>
                <a:spcPts val="1920"/>
              </a:lnSpc>
            </a:pPr>
            <a:r>
              <a:rPr lang="en-US" sz="1600" b="1">
                <a:solidFill>
                  <a:srgbClr val="000000"/>
                </a:solidFill>
                <a:latin typeface="Aileron Bold"/>
                <a:ea typeface="Aileron Bold"/>
                <a:cs typeface="Aileron Bold"/>
                <a:sym typeface="Aileron Bold"/>
              </a:rPr>
              <a:t>Be present and respectful of others and the atmosphere of trust.</a:t>
            </a:r>
          </a:p>
          <a:p>
            <a:pPr algn="l">
              <a:lnSpc>
                <a:spcPts val="1920"/>
              </a:lnSpc>
            </a:pPr>
            <a:r>
              <a:rPr lang="en-US" sz="1600" i="1">
                <a:solidFill>
                  <a:srgbClr val="000000"/>
                </a:solidFill>
                <a:latin typeface="Aileron Italics"/>
                <a:ea typeface="Aileron Italics"/>
                <a:cs typeface="Aileron Italics"/>
                <a:sym typeface="Aileron Italics"/>
              </a:rPr>
              <a:t>In a dialogue, it is important to focus on each other and on understanding what is being discussed. Respect people's different views. Keep the discussion confidential so that everyone can speak as freely as possible.</a:t>
            </a:r>
          </a:p>
          <a:p>
            <a:pPr algn="l">
              <a:lnSpc>
                <a:spcPts val="1920"/>
              </a:lnSpc>
            </a:pPr>
            <a:endParaRPr lang="en-US" sz="1600" i="1">
              <a:solidFill>
                <a:srgbClr val="000000"/>
              </a:solidFill>
              <a:latin typeface="Aileron Italics"/>
              <a:ea typeface="Aileron Italics"/>
              <a:cs typeface="Aileron Italics"/>
              <a:sym typeface="Aileron Italics"/>
            </a:endParaRPr>
          </a:p>
          <a:p>
            <a:pPr algn="l">
              <a:lnSpc>
                <a:spcPts val="1920"/>
              </a:lnSpc>
            </a:pPr>
            <a:r>
              <a:rPr lang="en-US" sz="1600" b="1">
                <a:solidFill>
                  <a:srgbClr val="000000"/>
                </a:solidFill>
                <a:latin typeface="Aileron Bold"/>
                <a:ea typeface="Aileron Bold"/>
                <a:cs typeface="Aileron Bold"/>
                <a:sym typeface="Aileron Bold"/>
              </a:rPr>
              <a:t>Search and size. Work boldly on the conflicts that arise and look for the hidden issues.</a:t>
            </a:r>
          </a:p>
          <a:p>
            <a:pPr algn="l">
              <a:lnSpc>
                <a:spcPts val="1920"/>
              </a:lnSpc>
            </a:pPr>
            <a:r>
              <a:rPr lang="en-US" sz="1600" i="1">
                <a:solidFill>
                  <a:srgbClr val="000000"/>
                </a:solidFill>
                <a:latin typeface="Aileron Italics"/>
                <a:ea typeface="Aileron Italics"/>
                <a:cs typeface="Aileron Italics"/>
                <a:sym typeface="Aileron Italics"/>
              </a:rPr>
              <a:t>A dialogue should be a safe situation where conflicts can be addressed. It is also important to look for issues that have been overlooked. Finally, we can explore how the perspectives that emerge in the discussion relate to each other.</a:t>
            </a:r>
          </a:p>
        </p:txBody>
      </p:sp>
      <p:sp>
        <p:nvSpPr>
          <p:cNvPr id="13" name="TextBox 13"/>
          <p:cNvSpPr txBox="1"/>
          <p:nvPr/>
        </p:nvSpPr>
        <p:spPr>
          <a:xfrm>
            <a:off x="686650" y="1763189"/>
            <a:ext cx="13758860" cy="485757"/>
          </a:xfrm>
          <a:prstGeom prst="rect">
            <a:avLst/>
          </a:prstGeom>
        </p:spPr>
        <p:txBody>
          <a:bodyPr lIns="0" tIns="0" rIns="0" bIns="0" rtlCol="0" anchor="t">
            <a:spAutoFit/>
          </a:bodyPr>
          <a:lstStyle/>
          <a:p>
            <a:pPr algn="l">
              <a:lnSpc>
                <a:spcPts val="3838"/>
              </a:lnSpc>
            </a:pPr>
            <a:r>
              <a:rPr lang="en-US" sz="3199" b="1">
                <a:solidFill>
                  <a:srgbClr val="000000"/>
                </a:solidFill>
                <a:latin typeface="Aileron Bold"/>
                <a:ea typeface="Aileron Bold"/>
                <a:cs typeface="Aileron Bold"/>
                <a:sym typeface="Aileron Bold"/>
              </a:rPr>
              <a:t>DBE DIALOGUE PRINCIPLES</a:t>
            </a:r>
          </a:p>
        </p:txBody>
      </p:sp>
      <p:sp>
        <p:nvSpPr>
          <p:cNvPr id="14" name="TextBox 14"/>
          <p:cNvSpPr txBox="1"/>
          <p:nvPr/>
        </p:nvSpPr>
        <p:spPr>
          <a:xfrm>
            <a:off x="712133" y="9477375"/>
            <a:ext cx="8267885" cy="283210"/>
          </a:xfrm>
          <a:prstGeom prst="rect">
            <a:avLst/>
          </a:prstGeom>
        </p:spPr>
        <p:txBody>
          <a:bodyPr lIns="0" tIns="0" rIns="0" bIns="0" rtlCol="0" anchor="t">
            <a:spAutoFit/>
          </a:bodyPr>
          <a:lstStyle/>
          <a:p>
            <a:pPr algn="l">
              <a:lnSpc>
                <a:spcPts val="2240"/>
              </a:lnSpc>
            </a:pPr>
            <a:r>
              <a:rPr lang="en-US" sz="1600" i="1">
                <a:solidFill>
                  <a:srgbClr val="000000"/>
                </a:solidFill>
                <a:latin typeface="Arimo Italics"/>
                <a:ea typeface="Arimo Italics"/>
                <a:cs typeface="Arimo Italics"/>
                <a:sym typeface="Arimo Italics"/>
              </a:rPr>
              <a:t>Text and illustration: Sitra, translation by DBE team</a:t>
            </a:r>
          </a:p>
        </p:txBody>
      </p:sp>
      <p:sp>
        <p:nvSpPr>
          <p:cNvPr id="15" name="TextBox 15"/>
          <p:cNvSpPr txBox="1"/>
          <p:nvPr/>
        </p:nvSpPr>
        <p:spPr>
          <a:xfrm>
            <a:off x="10295249" y="2759813"/>
            <a:ext cx="3768671" cy="549910"/>
          </a:xfrm>
          <a:prstGeom prst="rect">
            <a:avLst/>
          </a:prstGeom>
        </p:spPr>
        <p:txBody>
          <a:bodyPr lIns="0" tIns="0" rIns="0" bIns="0" rtlCol="0" anchor="t">
            <a:spAutoFit/>
          </a:bodyPr>
          <a:lstStyle/>
          <a:p>
            <a:pPr algn="l">
              <a:lnSpc>
                <a:spcPts val="2240"/>
              </a:lnSpc>
            </a:pPr>
            <a:r>
              <a:rPr lang="en-US" sz="1600" b="1">
                <a:solidFill>
                  <a:srgbClr val="000000"/>
                </a:solidFill>
                <a:latin typeface="Aileron Bold"/>
                <a:ea typeface="Aileron Bold"/>
                <a:cs typeface="Aileron Bold"/>
                <a:sym typeface="Aileron Bold"/>
              </a:rPr>
              <a:t>DIALOGUE </a:t>
            </a:r>
            <a:r>
              <a:rPr lang="en-US" sz="1600">
                <a:solidFill>
                  <a:srgbClr val="000000"/>
                </a:solidFill>
                <a:latin typeface="Aileron"/>
                <a:ea typeface="Aileron"/>
                <a:cs typeface="Aileron"/>
                <a:sym typeface="Aileron"/>
              </a:rPr>
              <a:t>= aspiration to understand each other</a:t>
            </a:r>
          </a:p>
        </p:txBody>
      </p:sp>
      <p:sp>
        <p:nvSpPr>
          <p:cNvPr id="16" name="TextBox 16"/>
          <p:cNvSpPr txBox="1"/>
          <p:nvPr/>
        </p:nvSpPr>
        <p:spPr>
          <a:xfrm>
            <a:off x="13383886" y="5916009"/>
            <a:ext cx="4269424" cy="273685"/>
          </a:xfrm>
          <a:prstGeom prst="rect">
            <a:avLst/>
          </a:prstGeom>
        </p:spPr>
        <p:txBody>
          <a:bodyPr lIns="0" tIns="0" rIns="0" bIns="0" rtlCol="0" anchor="t">
            <a:spAutoFit/>
          </a:bodyPr>
          <a:lstStyle/>
          <a:p>
            <a:pPr algn="l">
              <a:lnSpc>
                <a:spcPts val="2240"/>
              </a:lnSpc>
            </a:pPr>
            <a:r>
              <a:rPr lang="en-US" sz="1600" b="1">
                <a:solidFill>
                  <a:srgbClr val="000000"/>
                </a:solidFill>
                <a:latin typeface="Aileron Bold"/>
                <a:ea typeface="Aileron Bold"/>
                <a:cs typeface="Aileron Bold"/>
                <a:sym typeface="Aileron Bold"/>
              </a:rPr>
              <a:t>DEBATE</a:t>
            </a:r>
            <a:r>
              <a:rPr lang="en-US" sz="1600">
                <a:solidFill>
                  <a:srgbClr val="000000"/>
                </a:solidFill>
                <a:latin typeface="Aileron"/>
                <a:ea typeface="Aileron"/>
                <a:cs typeface="Aileron"/>
                <a:sym typeface="Aileron"/>
              </a:rPr>
              <a:t>= proving who is right</a:t>
            </a:r>
          </a:p>
        </p:txBody>
      </p:sp>
      <p:sp>
        <p:nvSpPr>
          <p:cNvPr id="17" name="TextBox 17"/>
          <p:cNvSpPr txBox="1"/>
          <p:nvPr/>
        </p:nvSpPr>
        <p:spPr>
          <a:xfrm>
            <a:off x="13315602" y="6373295"/>
            <a:ext cx="3791707" cy="1257300"/>
          </a:xfrm>
          <a:prstGeom prst="rect">
            <a:avLst/>
          </a:prstGeom>
        </p:spPr>
        <p:txBody>
          <a:bodyPr lIns="0" tIns="0" rIns="0" bIns="0" rtlCol="0" anchor="t">
            <a:spAutoFit/>
          </a:bodyPr>
          <a:lstStyle/>
          <a:p>
            <a:pPr marL="302262" lvl="1" indent="-151131" algn="l">
              <a:lnSpc>
                <a:spcPts val="1680"/>
              </a:lnSpc>
              <a:buFont typeface="Arial"/>
              <a:buChar char="•"/>
            </a:pPr>
            <a:r>
              <a:rPr lang="en-US" sz="1400">
                <a:solidFill>
                  <a:srgbClr val="000000"/>
                </a:solidFill>
                <a:latin typeface="Aileron"/>
                <a:ea typeface="Aileron"/>
                <a:cs typeface="Aileron"/>
                <a:sym typeface="Aileron"/>
              </a:rPr>
              <a:t>Power games</a:t>
            </a:r>
          </a:p>
          <a:p>
            <a:pPr marL="302262" lvl="1" indent="-151131" algn="l">
              <a:lnSpc>
                <a:spcPts val="1680"/>
              </a:lnSpc>
              <a:buFont typeface="Arial"/>
              <a:buChar char="•"/>
            </a:pPr>
            <a:r>
              <a:rPr lang="en-US" sz="1400">
                <a:solidFill>
                  <a:srgbClr val="000000"/>
                </a:solidFill>
                <a:latin typeface="Aileron"/>
                <a:ea typeface="Aileron"/>
                <a:cs typeface="Aileron"/>
                <a:sym typeface="Aileron"/>
              </a:rPr>
              <a:t>Winners and loosers</a:t>
            </a:r>
          </a:p>
          <a:p>
            <a:pPr marL="302262" lvl="1" indent="-151131" algn="l">
              <a:lnSpc>
                <a:spcPts val="1680"/>
              </a:lnSpc>
              <a:buFont typeface="Arial"/>
              <a:buChar char="•"/>
            </a:pPr>
            <a:r>
              <a:rPr lang="en-US" sz="1400">
                <a:solidFill>
                  <a:srgbClr val="000000"/>
                </a:solidFill>
                <a:latin typeface="Aileron"/>
                <a:ea typeface="Aileron"/>
                <a:cs typeface="Aileron"/>
                <a:sym typeface="Aileron"/>
              </a:rPr>
              <a:t>Defending one’s own point of view just because it is one’s own</a:t>
            </a:r>
          </a:p>
          <a:p>
            <a:pPr marL="302262" lvl="1" indent="-151131" algn="l">
              <a:lnSpc>
                <a:spcPts val="1680"/>
              </a:lnSpc>
              <a:buFont typeface="Arial"/>
              <a:buChar char="•"/>
            </a:pPr>
            <a:r>
              <a:rPr lang="en-US" sz="1400">
                <a:solidFill>
                  <a:srgbClr val="000000"/>
                </a:solidFill>
                <a:latin typeface="Aileron"/>
                <a:ea typeface="Aileron"/>
                <a:cs typeface="Aileron"/>
                <a:sym typeface="Aileron"/>
              </a:rPr>
              <a:t>Criticizing un-constructively</a:t>
            </a:r>
          </a:p>
          <a:p>
            <a:pPr marL="302262" lvl="1" indent="-151131" algn="l">
              <a:lnSpc>
                <a:spcPts val="1680"/>
              </a:lnSpc>
              <a:buFont typeface="Arial"/>
              <a:buChar char="•"/>
            </a:pPr>
            <a:r>
              <a:rPr lang="en-US" sz="1400">
                <a:solidFill>
                  <a:srgbClr val="000000"/>
                </a:solidFill>
                <a:latin typeface="Aileron"/>
                <a:ea typeface="Aileron"/>
                <a:cs typeface="Aileron"/>
                <a:sym typeface="Aileron"/>
              </a:rPr>
              <a:t>Trying to prove wrong the views of others</a:t>
            </a:r>
          </a:p>
        </p:txBody>
      </p:sp>
      <p:sp>
        <p:nvSpPr>
          <p:cNvPr id="18" name="Freeform 18"/>
          <p:cNvSpPr/>
          <p:nvPr/>
        </p:nvSpPr>
        <p:spPr>
          <a:xfrm>
            <a:off x="526515" y="492963"/>
            <a:ext cx="2629449" cy="1002477"/>
          </a:xfrm>
          <a:custGeom>
            <a:avLst/>
            <a:gdLst/>
            <a:ahLst/>
            <a:cxnLst/>
            <a:rect l="l" t="t" r="r" b="b"/>
            <a:pathLst>
              <a:path w="2629449" h="1002477">
                <a:moveTo>
                  <a:pt x="0" y="0"/>
                </a:moveTo>
                <a:lnTo>
                  <a:pt x="2629449" y="0"/>
                </a:lnTo>
                <a:lnTo>
                  <a:pt x="2629449" y="1002477"/>
                </a:lnTo>
                <a:lnTo>
                  <a:pt x="0" y="1002477"/>
                </a:lnTo>
                <a:lnTo>
                  <a:pt x="0" y="0"/>
                </a:lnTo>
                <a:close/>
              </a:path>
            </a:pathLst>
          </a:custGeom>
          <a:blipFill>
            <a:blip r:embed="rId6"/>
            <a:stretch>
              <a:fillRect/>
            </a:stretch>
          </a:blipFill>
        </p:spPr>
        <p:txBody>
          <a:bodyPr/>
          <a:lstStyle/>
          <a:p>
            <a:endParaRPr lang="fi-FI"/>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diagram of different components of a flower  Description automatically generated with medium confidence"/>
          <p:cNvSpPr/>
          <p:nvPr/>
        </p:nvSpPr>
        <p:spPr>
          <a:xfrm>
            <a:off x="7429467" y="2711504"/>
            <a:ext cx="3935314" cy="3890544"/>
          </a:xfrm>
          <a:custGeom>
            <a:avLst/>
            <a:gdLst/>
            <a:ahLst/>
            <a:cxnLst/>
            <a:rect l="l" t="t" r="r" b="b"/>
            <a:pathLst>
              <a:path w="3935314" h="3890544">
                <a:moveTo>
                  <a:pt x="0" y="0"/>
                </a:moveTo>
                <a:lnTo>
                  <a:pt x="3935314" y="0"/>
                </a:lnTo>
                <a:lnTo>
                  <a:pt x="3935314" y="3890544"/>
                </a:lnTo>
                <a:lnTo>
                  <a:pt x="0" y="3890544"/>
                </a:lnTo>
                <a:lnTo>
                  <a:pt x="0" y="0"/>
                </a:lnTo>
                <a:close/>
              </a:path>
            </a:pathLst>
          </a:custGeom>
          <a:blipFill>
            <a:blip r:embed="rId2"/>
            <a:stretch>
              <a:fillRect l="-11" r="-11"/>
            </a:stretch>
          </a:blipFill>
        </p:spPr>
        <p:txBody>
          <a:bodyPr/>
          <a:lstStyle/>
          <a:p>
            <a:endParaRPr lang="fi-FI"/>
          </a:p>
        </p:txBody>
      </p:sp>
      <p:sp>
        <p:nvSpPr>
          <p:cNvPr id="3" name="Freeform 3"/>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4" name="Freeform 4"/>
          <p:cNvSpPr/>
          <p:nvPr/>
        </p:nvSpPr>
        <p:spPr>
          <a:xfrm>
            <a:off x="1347380" y="7458257"/>
            <a:ext cx="17229943" cy="1349292"/>
          </a:xfrm>
          <a:custGeom>
            <a:avLst/>
            <a:gdLst/>
            <a:ahLst/>
            <a:cxnLst/>
            <a:rect l="l" t="t" r="r" b="b"/>
            <a:pathLst>
              <a:path w="17229943" h="1349292">
                <a:moveTo>
                  <a:pt x="0" y="0"/>
                </a:moveTo>
                <a:lnTo>
                  <a:pt x="17229942" y="0"/>
                </a:lnTo>
                <a:lnTo>
                  <a:pt x="17229942" y="1349292"/>
                </a:lnTo>
                <a:lnTo>
                  <a:pt x="0" y="1349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5" name="Freeform 5"/>
          <p:cNvSpPr/>
          <p:nvPr/>
        </p:nvSpPr>
        <p:spPr>
          <a:xfrm>
            <a:off x="1347379" y="8691244"/>
            <a:ext cx="17463021" cy="1624330"/>
          </a:xfrm>
          <a:custGeom>
            <a:avLst/>
            <a:gdLst/>
            <a:ahLst/>
            <a:cxnLst/>
            <a:rect l="l" t="t" r="r" b="b"/>
            <a:pathLst>
              <a:path w="17463021" h="1624330">
                <a:moveTo>
                  <a:pt x="0" y="0"/>
                </a:moveTo>
                <a:lnTo>
                  <a:pt x="17463020" y="0"/>
                </a:lnTo>
                <a:lnTo>
                  <a:pt x="17463020" y="1624330"/>
                </a:lnTo>
                <a:lnTo>
                  <a:pt x="0" y="16243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6" name="Freeform 6"/>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i-FI"/>
          </a:p>
        </p:txBody>
      </p:sp>
      <p:sp>
        <p:nvSpPr>
          <p:cNvPr id="7" name="Freeform 7"/>
          <p:cNvSpPr/>
          <p:nvPr/>
        </p:nvSpPr>
        <p:spPr>
          <a:xfrm>
            <a:off x="1877880" y="9036149"/>
            <a:ext cx="722519" cy="662008"/>
          </a:xfrm>
          <a:custGeom>
            <a:avLst/>
            <a:gdLst/>
            <a:ahLst/>
            <a:cxnLst/>
            <a:rect l="l" t="t" r="r" b="b"/>
            <a:pathLst>
              <a:path w="722519" h="662008">
                <a:moveTo>
                  <a:pt x="0" y="0"/>
                </a:moveTo>
                <a:lnTo>
                  <a:pt x="722519" y="0"/>
                </a:lnTo>
                <a:lnTo>
                  <a:pt x="722519" y="662008"/>
                </a:lnTo>
                <a:lnTo>
                  <a:pt x="0" y="662008"/>
                </a:lnTo>
                <a:lnTo>
                  <a:pt x="0" y="0"/>
                </a:lnTo>
                <a:close/>
              </a:path>
            </a:pathLst>
          </a:custGeom>
          <a:blipFill>
            <a:blip r:embed="rId11">
              <a:extLst>
                <a:ext uri="{96DAC541-7B7A-43D3-8B79-37D633B846F1}">
                  <asvg:svgBlip xmlns:asvg="http://schemas.microsoft.com/office/drawing/2016/SVG/main" r:embed="rId12"/>
                </a:ext>
              </a:extLst>
            </a:blip>
            <a:stretch>
              <a:fillRect t="-262" b="-262"/>
            </a:stretch>
          </a:blipFill>
        </p:spPr>
        <p:txBody>
          <a:bodyPr/>
          <a:lstStyle/>
          <a:p>
            <a:endParaRPr lang="fi-FI"/>
          </a:p>
        </p:txBody>
      </p:sp>
      <p:sp>
        <p:nvSpPr>
          <p:cNvPr id="8" name="Freeform 8"/>
          <p:cNvSpPr/>
          <p:nvPr/>
        </p:nvSpPr>
        <p:spPr>
          <a:xfrm>
            <a:off x="1774322" y="7593933"/>
            <a:ext cx="910587" cy="945698"/>
          </a:xfrm>
          <a:custGeom>
            <a:avLst/>
            <a:gdLst/>
            <a:ahLst/>
            <a:cxnLst/>
            <a:rect l="l" t="t" r="r" b="b"/>
            <a:pathLst>
              <a:path w="910587" h="945698">
                <a:moveTo>
                  <a:pt x="0" y="0"/>
                </a:moveTo>
                <a:lnTo>
                  <a:pt x="910587" y="0"/>
                </a:lnTo>
                <a:lnTo>
                  <a:pt x="910587" y="945698"/>
                </a:lnTo>
                <a:lnTo>
                  <a:pt x="0" y="945698"/>
                </a:lnTo>
                <a:lnTo>
                  <a:pt x="0" y="0"/>
                </a:lnTo>
                <a:close/>
              </a:path>
            </a:pathLst>
          </a:custGeom>
          <a:blipFill>
            <a:blip r:embed="rId13">
              <a:extLst>
                <a:ext uri="{96DAC541-7B7A-43D3-8B79-37D633B846F1}">
                  <asvg:svgBlip xmlns:asvg="http://schemas.microsoft.com/office/drawing/2016/SVG/main" r:embed="rId14"/>
                </a:ext>
              </a:extLst>
            </a:blip>
            <a:stretch>
              <a:fillRect t="-149" b="-149"/>
            </a:stretch>
          </a:blipFill>
        </p:spPr>
        <p:txBody>
          <a:bodyPr/>
          <a:lstStyle/>
          <a:p>
            <a:endParaRPr lang="fi-FI"/>
          </a:p>
        </p:txBody>
      </p:sp>
      <p:sp>
        <p:nvSpPr>
          <p:cNvPr id="9" name="TextBox 9"/>
          <p:cNvSpPr txBox="1"/>
          <p:nvPr/>
        </p:nvSpPr>
        <p:spPr>
          <a:xfrm>
            <a:off x="1804222" y="708663"/>
            <a:ext cx="16243088" cy="605790"/>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We don't really know what skills and strengths we have in our team that we could use in our project (we need to strengthen our teamwork)</a:t>
            </a:r>
          </a:p>
          <a:p>
            <a:pPr marL="411480" lvl="2" indent="-137160" algn="l">
              <a:lnSpc>
                <a:spcPts val="2340"/>
              </a:lnSpc>
              <a:buFont typeface="Arial"/>
              <a:buChar char="⚬"/>
            </a:pPr>
            <a:r>
              <a:rPr lang="en-US" sz="1800">
                <a:solidFill>
                  <a:srgbClr val="000000"/>
                </a:solidFill>
                <a:latin typeface="Aileron"/>
                <a:ea typeface="Aileron"/>
                <a:cs typeface="Aileron"/>
                <a:sym typeface="Aileron"/>
              </a:rPr>
              <a:t>We need time to get to know each other and understand each other's strengths (we need to strengthen mutual understanding)</a:t>
            </a:r>
          </a:p>
        </p:txBody>
      </p:sp>
      <p:sp>
        <p:nvSpPr>
          <p:cNvPr id="10" name="TextBox 10"/>
          <p:cNvSpPr txBox="1"/>
          <p:nvPr/>
        </p:nvSpPr>
        <p:spPr>
          <a:xfrm>
            <a:off x="13048972" y="2692454"/>
            <a:ext cx="4777637" cy="4425315"/>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Reflect together as a team:</a:t>
            </a:r>
          </a:p>
          <a:p>
            <a:pPr algn="l">
              <a:lnSpc>
                <a:spcPts val="2340"/>
              </a:lnSpc>
            </a:pPr>
            <a:endParaRPr lang="en-US" sz="1800">
              <a:solidFill>
                <a:srgbClr val="000000"/>
              </a:solidFill>
              <a:latin typeface="Aileron"/>
              <a:ea typeface="Aileron"/>
              <a:cs typeface="Aileron"/>
              <a:sym typeface="Aileron"/>
            </a:endParaRPr>
          </a:p>
          <a:p>
            <a:pPr marL="388620" lvl="1" indent="-194310" algn="l">
              <a:lnSpc>
                <a:spcPts val="2340"/>
              </a:lnSpc>
              <a:buFont typeface="Arial"/>
              <a:buChar char="•"/>
            </a:pPr>
            <a:r>
              <a:rPr lang="en-US" sz="1800">
                <a:solidFill>
                  <a:srgbClr val="000000"/>
                </a:solidFill>
                <a:latin typeface="Aileron"/>
                <a:ea typeface="Aileron"/>
                <a:cs typeface="Aileron"/>
                <a:sym typeface="Aileron"/>
              </a:rPr>
              <a:t>What are the overall competencies of your team? </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What are your team's strengths and weaknesses? </a:t>
            </a:r>
          </a:p>
          <a:p>
            <a:pPr marL="388620" lvl="1" indent="-194310" algn="l">
              <a:lnSpc>
                <a:spcPts val="2340"/>
              </a:lnSpc>
              <a:buFont typeface="Arial"/>
              <a:buChar char="•"/>
            </a:pPr>
            <a:r>
              <a:rPr lang="en-US" sz="1800">
                <a:solidFill>
                  <a:srgbClr val="000000"/>
                </a:solidFill>
                <a:latin typeface="Aileron"/>
                <a:ea typeface="Aileron"/>
                <a:cs typeface="Aileron"/>
                <a:sym typeface="Aileron"/>
              </a:rPr>
              <a:t>Where do you need to develop, what skills do you need to acquire?</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As you move forward with your DBE project, build on your strengths and divide tasks so that you can each develop your weaknesses and build on your strengths. The best teamwork happens when everyone's strengths are allowed to flourish!</a:t>
            </a:r>
          </a:p>
        </p:txBody>
      </p:sp>
      <p:sp>
        <p:nvSpPr>
          <p:cNvPr id="11" name="TextBox 11"/>
          <p:cNvSpPr txBox="1"/>
          <p:nvPr/>
        </p:nvSpPr>
        <p:spPr>
          <a:xfrm>
            <a:off x="3130901" y="8931374"/>
            <a:ext cx="2556598" cy="782638"/>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What can go wrong?</a:t>
            </a:r>
          </a:p>
        </p:txBody>
      </p:sp>
      <p:sp>
        <p:nvSpPr>
          <p:cNvPr id="12" name="TextBox 12"/>
          <p:cNvSpPr txBox="1"/>
          <p:nvPr/>
        </p:nvSpPr>
        <p:spPr>
          <a:xfrm>
            <a:off x="5311253" y="8853170"/>
            <a:ext cx="11948047" cy="1196340"/>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If you talk over others and fail to listen, the tool can worsen the team atmosphere. It is therefore essential that the tool is used in a spirit of dialogue.</a:t>
            </a:r>
          </a:p>
          <a:p>
            <a:pPr marL="411480" lvl="2" indent="-137160" algn="l">
              <a:lnSpc>
                <a:spcPts val="2340"/>
              </a:lnSpc>
              <a:buFont typeface="Arial"/>
              <a:buChar char="⚬"/>
            </a:pPr>
            <a:r>
              <a:rPr lang="en-US" sz="1800">
                <a:solidFill>
                  <a:srgbClr val="000000"/>
                </a:solidFill>
                <a:latin typeface="Aileron"/>
                <a:ea typeface="Aileron"/>
                <a:cs typeface="Aileron"/>
                <a:sym typeface="Aileron"/>
              </a:rPr>
              <a:t>If things are not written down in a common flower, it is not possible in the middle and at the end of the project to assess how everyone's innovation skills have developed during the project.</a:t>
            </a:r>
          </a:p>
        </p:txBody>
      </p:sp>
      <p:sp>
        <p:nvSpPr>
          <p:cNvPr id="13" name="TextBox 13"/>
          <p:cNvSpPr txBox="1"/>
          <p:nvPr/>
        </p:nvSpPr>
        <p:spPr>
          <a:xfrm>
            <a:off x="1886588" y="2692454"/>
            <a:ext cx="4933279" cy="4130040"/>
          </a:xfrm>
          <a:prstGeom prst="rect">
            <a:avLst/>
          </a:prstGeom>
        </p:spPr>
        <p:txBody>
          <a:bodyPr lIns="0" tIns="0" rIns="0" bIns="0" rtlCol="0" anchor="t">
            <a:spAutoFit/>
          </a:bodyPr>
          <a:lstStyle/>
          <a:p>
            <a:pPr algn="l">
              <a:lnSpc>
                <a:spcPts val="2340"/>
              </a:lnSpc>
            </a:pPr>
            <a:r>
              <a:rPr lang="en-US" sz="1800">
                <a:solidFill>
                  <a:srgbClr val="000000"/>
                </a:solidFill>
                <a:latin typeface="Aileron"/>
                <a:ea typeface="Aileron"/>
                <a:cs typeface="Aileron"/>
                <a:sym typeface="Aileron"/>
              </a:rPr>
              <a:t>Meet as a team (online or offline).  Print or place the flower on a virtual whiteboard.</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Each team member first selects five things from the flower that describe their strengths. Each person then takes turns telling the others about them. This shows the team what they can do together.</a:t>
            </a:r>
          </a:p>
          <a:p>
            <a:pPr algn="l">
              <a:lnSpc>
                <a:spcPts val="2340"/>
              </a:lnSpc>
            </a:pPr>
            <a:endParaRPr lang="en-US" sz="1800">
              <a:solidFill>
                <a:srgbClr val="000000"/>
              </a:solidFill>
              <a:latin typeface="Aileron"/>
              <a:ea typeface="Aileron"/>
              <a:cs typeface="Aileron"/>
              <a:sym typeface="Aileron"/>
            </a:endParaRPr>
          </a:p>
          <a:p>
            <a:pPr algn="l">
              <a:lnSpc>
                <a:spcPts val="2340"/>
              </a:lnSpc>
            </a:pPr>
            <a:r>
              <a:rPr lang="en-US" sz="1800">
                <a:solidFill>
                  <a:srgbClr val="000000"/>
                </a:solidFill>
                <a:latin typeface="Aileron"/>
                <a:ea typeface="Aileron"/>
                <a:cs typeface="Aileron"/>
                <a:sym typeface="Aileron"/>
              </a:rPr>
              <a:t>In the second round, everyone chooses five topics that describe their areas for development. Each person takes a turn to talk about them, and then we have a joint discussion about where we want to improve as a team during the project.</a:t>
            </a:r>
          </a:p>
        </p:txBody>
      </p:sp>
      <p:sp>
        <p:nvSpPr>
          <p:cNvPr id="14" name="TextBox 14"/>
          <p:cNvSpPr txBox="1"/>
          <p:nvPr/>
        </p:nvSpPr>
        <p:spPr>
          <a:xfrm rot="-5400000">
            <a:off x="-3033631" y="3508057"/>
            <a:ext cx="7271470" cy="900284"/>
          </a:xfrm>
          <a:prstGeom prst="rect">
            <a:avLst/>
          </a:prstGeom>
        </p:spPr>
        <p:txBody>
          <a:bodyPr lIns="0" tIns="0" rIns="0" bIns="0" rtlCol="0" anchor="t">
            <a:spAutoFit/>
          </a:bodyPr>
          <a:lstStyle/>
          <a:p>
            <a:pPr algn="l">
              <a:lnSpc>
                <a:spcPts val="6719"/>
              </a:lnSpc>
            </a:pPr>
            <a:r>
              <a:rPr lang="en-US" sz="4800" b="1">
                <a:solidFill>
                  <a:srgbClr val="000000"/>
                </a:solidFill>
                <a:latin typeface="Arimo Bold"/>
                <a:ea typeface="Arimo Bold"/>
                <a:cs typeface="Arimo Bold"/>
                <a:sym typeface="Arimo Bold"/>
              </a:rPr>
              <a:t>INNOVATION  FLOWER</a:t>
            </a:r>
          </a:p>
        </p:txBody>
      </p:sp>
      <p:sp>
        <p:nvSpPr>
          <p:cNvPr id="15" name="TextBox 15"/>
          <p:cNvSpPr txBox="1"/>
          <p:nvPr/>
        </p:nvSpPr>
        <p:spPr>
          <a:xfrm>
            <a:off x="5311253" y="7597199"/>
            <a:ext cx="12976747" cy="882015"/>
          </a:xfrm>
          <a:prstGeom prst="rect">
            <a:avLst/>
          </a:prstGeom>
        </p:spPr>
        <p:txBody>
          <a:bodyPr lIns="0" tIns="0" rIns="0" bIns="0" rtlCol="0" anchor="t">
            <a:spAutoFit/>
          </a:bodyPr>
          <a:lstStyle/>
          <a:p>
            <a:pPr marL="411480" lvl="2" indent="-137160" algn="l">
              <a:lnSpc>
                <a:spcPts val="2340"/>
              </a:lnSpc>
              <a:buFont typeface="Arial"/>
              <a:buChar char="⚬"/>
            </a:pPr>
            <a:r>
              <a:rPr lang="en-US" sz="1800">
                <a:solidFill>
                  <a:srgbClr val="000000"/>
                </a:solidFill>
                <a:latin typeface="Aileron"/>
                <a:ea typeface="Aileron"/>
                <a:cs typeface="Aileron"/>
                <a:sym typeface="Aileron"/>
              </a:rPr>
              <a:t>When one person tells you about their strengths or weaknesses, listen – don’t criticize. This builds a respectful atmosphere!</a:t>
            </a:r>
          </a:p>
          <a:p>
            <a:pPr marL="411251" lvl="2" indent="-137084" algn="l">
              <a:lnSpc>
                <a:spcPts val="2340"/>
              </a:lnSpc>
              <a:buFont typeface="Arial"/>
              <a:buChar char="⚬"/>
            </a:pPr>
            <a:r>
              <a:rPr lang="en-US" sz="1800">
                <a:solidFill>
                  <a:srgbClr val="000000"/>
                </a:solidFill>
                <a:latin typeface="Aileron"/>
                <a:ea typeface="Aileron"/>
                <a:cs typeface="Aileron"/>
                <a:sym typeface="Aileron"/>
              </a:rPr>
              <a:t>Write things down - this exercise will also be useful for the mid-term and final evaluation of the project.</a:t>
            </a:r>
          </a:p>
          <a:p>
            <a:pPr marL="411480" lvl="2" indent="-137160" algn="l">
              <a:lnSpc>
                <a:spcPts val="2340"/>
              </a:lnSpc>
              <a:buFont typeface="Arial"/>
              <a:buChar char="⚬"/>
            </a:pPr>
            <a:r>
              <a:rPr lang="en-US" sz="1800">
                <a:solidFill>
                  <a:srgbClr val="000000"/>
                </a:solidFill>
                <a:latin typeface="Aileron"/>
                <a:ea typeface="Aileron"/>
                <a:cs typeface="Aileron"/>
                <a:sym typeface="Aileron"/>
              </a:rPr>
              <a:t>The whole Innocard set can be found from the libraries and at http://www.theseus.fi/handle/10024/851650 </a:t>
            </a:r>
          </a:p>
        </p:txBody>
      </p:sp>
      <p:sp>
        <p:nvSpPr>
          <p:cNvPr id="16" name="TextBox 16"/>
          <p:cNvSpPr txBox="1"/>
          <p:nvPr/>
        </p:nvSpPr>
        <p:spPr>
          <a:xfrm>
            <a:off x="3111851" y="7672070"/>
            <a:ext cx="2556598" cy="786130"/>
          </a:xfrm>
          <a:prstGeom prst="rect">
            <a:avLst/>
          </a:prstGeom>
        </p:spPr>
        <p:txBody>
          <a:bodyPr lIns="0" tIns="0" rIns="0" bIns="0" rtlCol="0" anchor="t">
            <a:spAutoFit/>
          </a:bodyPr>
          <a:lstStyle/>
          <a:p>
            <a:pPr algn="l">
              <a:lnSpc>
                <a:spcPts val="3199"/>
              </a:lnSpc>
            </a:pPr>
            <a:r>
              <a:rPr lang="en-US" sz="3000">
                <a:solidFill>
                  <a:srgbClr val="000000"/>
                </a:solidFill>
                <a:latin typeface="Aileron"/>
                <a:ea typeface="Aileron"/>
                <a:cs typeface="Aileron"/>
                <a:sym typeface="Aileron"/>
              </a:rPr>
              <a:t>How can you succeed?</a:t>
            </a:r>
          </a:p>
        </p:txBody>
      </p:sp>
      <p:sp>
        <p:nvSpPr>
          <p:cNvPr id="17" name="TextBox 17"/>
          <p:cNvSpPr txBox="1"/>
          <p:nvPr/>
        </p:nvSpPr>
        <p:spPr>
          <a:xfrm>
            <a:off x="1804222" y="95975"/>
            <a:ext cx="4663877" cy="605790"/>
          </a:xfrm>
          <a:prstGeom prst="rect">
            <a:avLst/>
          </a:prstGeom>
        </p:spPr>
        <p:txBody>
          <a:bodyPr lIns="0" tIns="0" rIns="0" bIns="0" rtlCol="0" anchor="t">
            <a:spAutoFit/>
          </a:bodyPr>
          <a:lstStyle/>
          <a:p>
            <a:pPr algn="l">
              <a:lnSpc>
                <a:spcPts val="4408"/>
              </a:lnSpc>
            </a:pPr>
            <a:r>
              <a:rPr lang="en-US" sz="3150">
                <a:solidFill>
                  <a:srgbClr val="000000"/>
                </a:solidFill>
                <a:latin typeface="Aileron"/>
                <a:ea typeface="Aileron"/>
                <a:cs typeface="Aileron"/>
                <a:sym typeface="Aileron"/>
              </a:rPr>
              <a:t>When to use?</a:t>
            </a:r>
          </a:p>
        </p:txBody>
      </p:sp>
      <p:sp>
        <p:nvSpPr>
          <p:cNvPr id="18" name="Freeform 18"/>
          <p:cNvSpPr/>
          <p:nvPr/>
        </p:nvSpPr>
        <p:spPr>
          <a:xfrm rot="891332">
            <a:off x="10916940" y="343933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19" name="Freeform 19"/>
          <p:cNvSpPr/>
          <p:nvPr/>
        </p:nvSpPr>
        <p:spPr>
          <a:xfrm rot="891332">
            <a:off x="10310966" y="375305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0" name="Freeform 20"/>
          <p:cNvSpPr/>
          <p:nvPr/>
        </p:nvSpPr>
        <p:spPr>
          <a:xfrm rot="891332">
            <a:off x="10714564" y="407234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1" name="TextBox 21"/>
          <p:cNvSpPr txBox="1"/>
          <p:nvPr/>
        </p:nvSpPr>
        <p:spPr>
          <a:xfrm>
            <a:off x="10812957" y="4087603"/>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hjh ljhljhjh lhlhjkhkf</a:t>
            </a:r>
          </a:p>
        </p:txBody>
      </p:sp>
      <p:sp>
        <p:nvSpPr>
          <p:cNvPr id="22" name="Freeform 22"/>
          <p:cNvSpPr/>
          <p:nvPr/>
        </p:nvSpPr>
        <p:spPr>
          <a:xfrm rot="891332">
            <a:off x="9704993" y="555743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3" name="Freeform 23"/>
          <p:cNvSpPr/>
          <p:nvPr/>
        </p:nvSpPr>
        <p:spPr>
          <a:xfrm rot="891332">
            <a:off x="9099019" y="587114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4" name="Freeform 24"/>
          <p:cNvSpPr/>
          <p:nvPr/>
        </p:nvSpPr>
        <p:spPr>
          <a:xfrm rot="891332">
            <a:off x="8179239" y="492442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5" name="Freeform 25"/>
          <p:cNvSpPr/>
          <p:nvPr/>
        </p:nvSpPr>
        <p:spPr>
          <a:xfrm rot="891332">
            <a:off x="7573265" y="5238137"/>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6" name="Freeform 26"/>
          <p:cNvSpPr/>
          <p:nvPr/>
        </p:nvSpPr>
        <p:spPr>
          <a:xfrm rot="891332">
            <a:off x="7976863" y="5557432"/>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7" name="Freeform 27"/>
          <p:cNvSpPr/>
          <p:nvPr/>
        </p:nvSpPr>
        <p:spPr>
          <a:xfrm rot="891332">
            <a:off x="11063129" y="389063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8" name="Freeform 28"/>
          <p:cNvSpPr/>
          <p:nvPr/>
        </p:nvSpPr>
        <p:spPr>
          <a:xfrm rot="891332">
            <a:off x="8234587" y="3478297"/>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29" name="Freeform 29"/>
          <p:cNvSpPr/>
          <p:nvPr/>
        </p:nvSpPr>
        <p:spPr>
          <a:xfrm rot="891332">
            <a:off x="7628613" y="379201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30" name="Freeform 30"/>
          <p:cNvSpPr/>
          <p:nvPr/>
        </p:nvSpPr>
        <p:spPr>
          <a:xfrm rot="891332">
            <a:off x="8032211" y="4111310"/>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31" name="TextBox 31"/>
          <p:cNvSpPr txBox="1"/>
          <p:nvPr/>
        </p:nvSpPr>
        <p:spPr>
          <a:xfrm>
            <a:off x="7727006" y="3818424"/>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hkjhsk kjhjkh jkhkjhjkh</a:t>
            </a:r>
          </a:p>
        </p:txBody>
      </p:sp>
      <p:sp>
        <p:nvSpPr>
          <p:cNvPr id="32" name="TextBox 32"/>
          <p:cNvSpPr txBox="1"/>
          <p:nvPr/>
        </p:nvSpPr>
        <p:spPr>
          <a:xfrm>
            <a:off x="8332980" y="3505724"/>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hkjhf abkjkjbs aoihohfhf</a:t>
            </a:r>
          </a:p>
        </p:txBody>
      </p:sp>
      <p:sp>
        <p:nvSpPr>
          <p:cNvPr id="33" name="Freeform 33"/>
          <p:cNvSpPr/>
          <p:nvPr/>
        </p:nvSpPr>
        <p:spPr>
          <a:xfrm rot="891332">
            <a:off x="7571819" y="325204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34" name="Freeform 34"/>
          <p:cNvSpPr/>
          <p:nvPr/>
        </p:nvSpPr>
        <p:spPr>
          <a:xfrm rot="891332">
            <a:off x="7975417" y="3571344"/>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35" name="Freeform 35"/>
          <p:cNvSpPr/>
          <p:nvPr/>
        </p:nvSpPr>
        <p:spPr>
          <a:xfrm rot="891332">
            <a:off x="9391187" y="3303183"/>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36" name="Freeform 36"/>
          <p:cNvSpPr/>
          <p:nvPr/>
        </p:nvSpPr>
        <p:spPr>
          <a:xfrm rot="891332">
            <a:off x="10682886" y="5012486"/>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37" name="TextBox 37"/>
          <p:cNvSpPr txBox="1"/>
          <p:nvPr/>
        </p:nvSpPr>
        <p:spPr>
          <a:xfrm>
            <a:off x="10781279" y="5039912"/>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hkjhf abkjkjbs aoihohfhf</a:t>
            </a:r>
          </a:p>
        </p:txBody>
      </p:sp>
      <p:sp>
        <p:nvSpPr>
          <p:cNvPr id="38" name="Freeform 38"/>
          <p:cNvSpPr/>
          <p:nvPr/>
        </p:nvSpPr>
        <p:spPr>
          <a:xfrm rot="891332">
            <a:off x="10829075" y="5463789"/>
            <a:ext cx="489163" cy="519382"/>
          </a:xfrm>
          <a:custGeom>
            <a:avLst/>
            <a:gdLst/>
            <a:ahLst/>
            <a:cxnLst/>
            <a:rect l="l" t="t" r="r" b="b"/>
            <a:pathLst>
              <a:path w="489163" h="519382">
                <a:moveTo>
                  <a:pt x="0" y="0"/>
                </a:moveTo>
                <a:lnTo>
                  <a:pt x="489163" y="0"/>
                </a:lnTo>
                <a:lnTo>
                  <a:pt x="489163" y="519382"/>
                </a:lnTo>
                <a:lnTo>
                  <a:pt x="0" y="519382"/>
                </a:lnTo>
                <a:lnTo>
                  <a:pt x="0" y="0"/>
                </a:lnTo>
                <a:close/>
              </a:path>
            </a:pathLst>
          </a:custGeom>
          <a:blipFill>
            <a:blip r:embed="rId15">
              <a:extLst>
                <a:ext uri="{96DAC541-7B7A-43D3-8B79-37D633B846F1}">
                  <asvg:svgBlip xmlns:asvg="http://schemas.microsoft.com/office/drawing/2016/SVG/main" r:embed="rId16"/>
                </a:ext>
              </a:extLst>
            </a:blip>
            <a:stretch>
              <a:fillRect l="-193" r="-193"/>
            </a:stretch>
          </a:blipFill>
        </p:spPr>
        <p:txBody>
          <a:bodyPr/>
          <a:lstStyle/>
          <a:p>
            <a:endParaRPr lang="fi-FI"/>
          </a:p>
        </p:txBody>
      </p:sp>
      <p:sp>
        <p:nvSpPr>
          <p:cNvPr id="39" name="TextBox 39"/>
          <p:cNvSpPr txBox="1"/>
          <p:nvPr/>
        </p:nvSpPr>
        <p:spPr>
          <a:xfrm>
            <a:off x="10409359" y="3779463"/>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hkjhsk kjhjkh jkhkjhjkh</a:t>
            </a:r>
          </a:p>
        </p:txBody>
      </p:sp>
      <p:sp>
        <p:nvSpPr>
          <p:cNvPr id="40" name="TextBox 40"/>
          <p:cNvSpPr txBox="1"/>
          <p:nvPr/>
        </p:nvSpPr>
        <p:spPr>
          <a:xfrm>
            <a:off x="9197412" y="5897559"/>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hkjhsk kjhjkh jkhkjhjkh</a:t>
            </a:r>
          </a:p>
        </p:txBody>
      </p:sp>
      <p:sp>
        <p:nvSpPr>
          <p:cNvPr id="41" name="TextBox 41"/>
          <p:cNvSpPr txBox="1"/>
          <p:nvPr/>
        </p:nvSpPr>
        <p:spPr>
          <a:xfrm>
            <a:off x="9803386" y="5584859"/>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hkjhf abkjkjbs aoihohfhf</a:t>
            </a:r>
          </a:p>
        </p:txBody>
      </p:sp>
      <p:sp>
        <p:nvSpPr>
          <p:cNvPr id="42" name="TextBox 42"/>
          <p:cNvSpPr txBox="1"/>
          <p:nvPr/>
        </p:nvSpPr>
        <p:spPr>
          <a:xfrm>
            <a:off x="7671658" y="5264546"/>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hkjhsk kjhjkh jkhkjhjkh</a:t>
            </a:r>
          </a:p>
        </p:txBody>
      </p:sp>
      <p:sp>
        <p:nvSpPr>
          <p:cNvPr id="43" name="TextBox 43"/>
          <p:cNvSpPr txBox="1"/>
          <p:nvPr/>
        </p:nvSpPr>
        <p:spPr>
          <a:xfrm>
            <a:off x="8075256" y="5572686"/>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hjh ljhljhjh lhlhjkhkf</a:t>
            </a:r>
          </a:p>
        </p:txBody>
      </p:sp>
      <p:sp>
        <p:nvSpPr>
          <p:cNvPr id="44" name="TextBox 44"/>
          <p:cNvSpPr txBox="1"/>
          <p:nvPr/>
        </p:nvSpPr>
        <p:spPr>
          <a:xfrm>
            <a:off x="8277632" y="4951846"/>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hkjhf abkjkjbs aoihohfhf</a:t>
            </a:r>
          </a:p>
        </p:txBody>
      </p:sp>
      <p:sp>
        <p:nvSpPr>
          <p:cNvPr id="45" name="TextBox 45"/>
          <p:cNvSpPr txBox="1"/>
          <p:nvPr/>
        </p:nvSpPr>
        <p:spPr>
          <a:xfrm>
            <a:off x="8130604" y="4126564"/>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hjh ljhljhjh lhlhjkhkf</a:t>
            </a:r>
          </a:p>
        </p:txBody>
      </p:sp>
      <p:sp>
        <p:nvSpPr>
          <p:cNvPr id="46" name="TextBox 46"/>
          <p:cNvSpPr txBox="1"/>
          <p:nvPr/>
        </p:nvSpPr>
        <p:spPr>
          <a:xfrm>
            <a:off x="7670212" y="3278459"/>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hkjhsk kjhjkh jkhkjhjkh</a:t>
            </a:r>
          </a:p>
        </p:txBody>
      </p:sp>
      <p:sp>
        <p:nvSpPr>
          <p:cNvPr id="47" name="TextBox 47"/>
          <p:cNvSpPr txBox="1"/>
          <p:nvPr/>
        </p:nvSpPr>
        <p:spPr>
          <a:xfrm>
            <a:off x="8073810" y="3586598"/>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hjh ljhljhjh lhlhjkhkf</a:t>
            </a:r>
          </a:p>
        </p:txBody>
      </p:sp>
      <p:sp>
        <p:nvSpPr>
          <p:cNvPr id="48" name="TextBox 48"/>
          <p:cNvSpPr txBox="1"/>
          <p:nvPr/>
        </p:nvSpPr>
        <p:spPr>
          <a:xfrm>
            <a:off x="9489580" y="3330610"/>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hkjhf abkjkjbs aoihohfhf</a:t>
            </a:r>
          </a:p>
        </p:txBody>
      </p:sp>
      <p:sp>
        <p:nvSpPr>
          <p:cNvPr id="49" name="TextBox 49"/>
          <p:cNvSpPr txBox="1"/>
          <p:nvPr/>
        </p:nvSpPr>
        <p:spPr>
          <a:xfrm>
            <a:off x="10927468" y="5479043"/>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hjh ljhljhjh lhlhjkhkf</a:t>
            </a:r>
          </a:p>
        </p:txBody>
      </p:sp>
      <p:sp>
        <p:nvSpPr>
          <p:cNvPr id="50" name="TextBox 50"/>
          <p:cNvSpPr txBox="1"/>
          <p:nvPr/>
        </p:nvSpPr>
        <p:spPr>
          <a:xfrm>
            <a:off x="11139088" y="3911471"/>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hkjhsk kjhjkh jkhkjhjkh</a:t>
            </a:r>
          </a:p>
        </p:txBody>
      </p:sp>
      <p:sp>
        <p:nvSpPr>
          <p:cNvPr id="51" name="TextBox 51"/>
          <p:cNvSpPr txBox="1"/>
          <p:nvPr/>
        </p:nvSpPr>
        <p:spPr>
          <a:xfrm>
            <a:off x="11015333" y="3404889"/>
            <a:ext cx="292377" cy="420568"/>
          </a:xfrm>
          <a:prstGeom prst="rect">
            <a:avLst/>
          </a:prstGeom>
        </p:spPr>
        <p:txBody>
          <a:bodyPr lIns="0" tIns="0" rIns="0" bIns="0" rtlCol="0" anchor="t">
            <a:spAutoFit/>
          </a:bodyPr>
          <a:lstStyle/>
          <a:p>
            <a:pPr algn="ctr">
              <a:lnSpc>
                <a:spcPts val="1054"/>
              </a:lnSpc>
            </a:pPr>
            <a:r>
              <a:rPr lang="en-US" sz="752">
                <a:solidFill>
                  <a:srgbClr val="000000"/>
                </a:solidFill>
                <a:latin typeface="South Korea Script"/>
                <a:ea typeface="South Korea Script"/>
                <a:cs typeface="South Korea Script"/>
                <a:sym typeface="South Korea Script"/>
              </a:rPr>
              <a:t>hkjhsk kjhjkh jkhkjhjkh</a:t>
            </a:r>
          </a:p>
        </p:txBody>
      </p:sp>
      <p:sp>
        <p:nvSpPr>
          <p:cNvPr id="52" name="TextBox 52"/>
          <p:cNvSpPr txBox="1"/>
          <p:nvPr/>
        </p:nvSpPr>
        <p:spPr>
          <a:xfrm>
            <a:off x="1819383" y="1940307"/>
            <a:ext cx="318730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How do we do it? </a:t>
            </a:r>
          </a:p>
        </p:txBody>
      </p:sp>
      <p:sp>
        <p:nvSpPr>
          <p:cNvPr id="53" name="TextBox 53"/>
          <p:cNvSpPr txBox="1"/>
          <p:nvPr/>
        </p:nvSpPr>
        <p:spPr>
          <a:xfrm>
            <a:off x="12995946" y="1940307"/>
            <a:ext cx="4830663"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should we do with it?</a:t>
            </a:r>
          </a:p>
        </p:txBody>
      </p:sp>
      <p:sp>
        <p:nvSpPr>
          <p:cNvPr id="54" name="TextBox 54"/>
          <p:cNvSpPr txBox="1"/>
          <p:nvPr/>
        </p:nvSpPr>
        <p:spPr>
          <a:xfrm>
            <a:off x="7513414" y="1940307"/>
            <a:ext cx="4166146" cy="539115"/>
          </a:xfrm>
          <a:prstGeom prst="rect">
            <a:avLst/>
          </a:prstGeom>
        </p:spPr>
        <p:txBody>
          <a:bodyPr lIns="0" tIns="0" rIns="0" bIns="0" rtlCol="0" anchor="t">
            <a:spAutoFit/>
          </a:bodyPr>
          <a:lstStyle/>
          <a:p>
            <a:pPr algn="l">
              <a:lnSpc>
                <a:spcPts val="4409"/>
              </a:lnSpc>
            </a:pPr>
            <a:r>
              <a:rPr lang="en-US" sz="3150">
                <a:solidFill>
                  <a:srgbClr val="000000"/>
                </a:solidFill>
                <a:latin typeface="Aileron"/>
                <a:ea typeface="Aileron"/>
                <a:cs typeface="Aileron"/>
                <a:sym typeface="Aileron"/>
              </a:rPr>
              <a:t>What might it look like?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9322"/>
            <a:ext cx="1347379" cy="10576322"/>
          </a:xfrm>
          <a:custGeom>
            <a:avLst/>
            <a:gdLst/>
            <a:ahLst/>
            <a:cxnLst/>
            <a:rect l="l" t="t" r="r" b="b"/>
            <a:pathLst>
              <a:path w="1347379" h="10576322">
                <a:moveTo>
                  <a:pt x="0" y="0"/>
                </a:moveTo>
                <a:lnTo>
                  <a:pt x="1347379" y="0"/>
                </a:lnTo>
                <a:lnTo>
                  <a:pt x="1347379" y="10576322"/>
                </a:lnTo>
                <a:lnTo>
                  <a:pt x="0" y="1057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Freeform 3"/>
          <p:cNvSpPr/>
          <p:nvPr/>
        </p:nvSpPr>
        <p:spPr>
          <a:xfrm>
            <a:off x="1347379" y="0"/>
            <a:ext cx="17463021" cy="1600203"/>
          </a:xfrm>
          <a:custGeom>
            <a:avLst/>
            <a:gdLst/>
            <a:ahLst/>
            <a:cxnLst/>
            <a:rect l="l" t="t" r="r" b="b"/>
            <a:pathLst>
              <a:path w="17463021" h="1600203">
                <a:moveTo>
                  <a:pt x="0" y="0"/>
                </a:moveTo>
                <a:lnTo>
                  <a:pt x="17463021" y="0"/>
                </a:lnTo>
                <a:lnTo>
                  <a:pt x="17463021" y="1600203"/>
                </a:lnTo>
                <a:lnTo>
                  <a:pt x="0" y="1600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4" name="TextBox 4"/>
          <p:cNvSpPr txBox="1"/>
          <p:nvPr/>
        </p:nvSpPr>
        <p:spPr>
          <a:xfrm rot="-5400000">
            <a:off x="-3988796" y="4610416"/>
            <a:ext cx="9163048" cy="742315"/>
          </a:xfrm>
          <a:prstGeom prst="rect">
            <a:avLst/>
          </a:prstGeom>
        </p:spPr>
        <p:txBody>
          <a:bodyPr lIns="0" tIns="0" rIns="0" bIns="0" rtlCol="0" anchor="t">
            <a:spAutoFit/>
          </a:bodyPr>
          <a:lstStyle/>
          <a:p>
            <a:pPr algn="r">
              <a:lnSpc>
                <a:spcPts val="5598"/>
              </a:lnSpc>
            </a:pPr>
            <a:r>
              <a:rPr lang="en-US" sz="3999" b="1">
                <a:solidFill>
                  <a:srgbClr val="000000"/>
                </a:solidFill>
                <a:latin typeface="Arimo Bold"/>
                <a:ea typeface="Arimo Bold"/>
                <a:cs typeface="Arimo Bold"/>
                <a:sym typeface="Arimo Bold"/>
              </a:rPr>
              <a:t>REFLECTION: INNOVATION FLOWER</a:t>
            </a:r>
          </a:p>
        </p:txBody>
      </p:sp>
      <p:sp>
        <p:nvSpPr>
          <p:cNvPr id="5" name="TextBox 5"/>
          <p:cNvSpPr txBox="1"/>
          <p:nvPr/>
        </p:nvSpPr>
        <p:spPr>
          <a:xfrm>
            <a:off x="1497013" y="1829185"/>
            <a:ext cx="16521597" cy="1309345"/>
          </a:xfrm>
          <a:prstGeom prst="rect">
            <a:avLst/>
          </a:prstGeom>
        </p:spPr>
        <p:txBody>
          <a:bodyPr lIns="0" tIns="0" rIns="0" bIns="0" rtlCol="0" anchor="t">
            <a:spAutoFit/>
          </a:bodyPr>
          <a:lstStyle/>
          <a:p>
            <a:pPr algn="l">
              <a:lnSpc>
                <a:spcPts val="2659"/>
              </a:lnSpc>
            </a:pPr>
            <a:r>
              <a:rPr lang="en-US" sz="1899" b="1" i="1">
                <a:solidFill>
                  <a:srgbClr val="000000"/>
                </a:solidFill>
                <a:latin typeface="Arimo Bold Italics"/>
                <a:ea typeface="Arimo Bold Italics"/>
                <a:cs typeface="Arimo Bold Italics"/>
                <a:sym typeface="Arimo Bold Italics"/>
              </a:rPr>
              <a:t>Reflection question for the early stages of the project</a:t>
            </a:r>
            <a:r>
              <a:rPr lang="en-US" sz="1899" b="1">
                <a:solidFill>
                  <a:srgbClr val="000000"/>
                </a:solidFill>
                <a:latin typeface="Arimo Bold"/>
                <a:ea typeface="Arimo Bold"/>
                <a:cs typeface="Arimo Bold"/>
                <a:sym typeface="Arimo Bold"/>
              </a:rPr>
              <a:t>: what are the strengths of our team? </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What are the overall competencies of our team? How do our individual skills complement each other? What are our team's strengths? </a:t>
            </a:r>
          </a:p>
          <a:p>
            <a:pPr algn="l">
              <a:lnSpc>
                <a:spcPts val="2279"/>
              </a:lnSpc>
            </a:pPr>
            <a:endParaRPr lang="en-US" sz="1899">
              <a:solidFill>
                <a:srgbClr val="000000"/>
              </a:solidFill>
              <a:latin typeface="Aileron"/>
              <a:ea typeface="Aileron"/>
              <a:cs typeface="Aileron"/>
              <a:sym typeface="Aileron"/>
            </a:endParaRPr>
          </a:p>
        </p:txBody>
      </p:sp>
      <p:sp>
        <p:nvSpPr>
          <p:cNvPr id="6" name="TextBox 6"/>
          <p:cNvSpPr txBox="1"/>
          <p:nvPr/>
        </p:nvSpPr>
        <p:spPr>
          <a:xfrm>
            <a:off x="1497013" y="3369224"/>
            <a:ext cx="16521597" cy="1332840"/>
          </a:xfrm>
          <a:prstGeom prst="rect">
            <a:avLst/>
          </a:prstGeom>
        </p:spPr>
        <p:txBody>
          <a:bodyPr lIns="0" tIns="0" rIns="0" bIns="0" rtlCol="0" anchor="t">
            <a:spAutoFit/>
          </a:bodyPr>
          <a:lstStyle/>
          <a:p>
            <a:pPr algn="l">
              <a:lnSpc>
                <a:spcPts val="2659"/>
              </a:lnSpc>
            </a:pPr>
            <a:r>
              <a:rPr lang="en-US" sz="1899" b="1" i="1">
                <a:solidFill>
                  <a:srgbClr val="000000"/>
                </a:solidFill>
                <a:latin typeface="Arimo Bold Italics"/>
                <a:ea typeface="Arimo Bold Italics"/>
                <a:cs typeface="Arimo Bold Italics"/>
                <a:sym typeface="Arimo Bold Italics"/>
              </a:rPr>
              <a:t>Reflection question for the early stages of the project</a:t>
            </a:r>
            <a:r>
              <a:rPr lang="en-US" sz="1899" b="1">
                <a:solidFill>
                  <a:srgbClr val="000000"/>
                </a:solidFill>
                <a:latin typeface="Arimo Bold"/>
                <a:ea typeface="Arimo Bold"/>
                <a:cs typeface="Arimo Bold"/>
                <a:sym typeface="Arimo Bold"/>
              </a:rPr>
              <a:t>: what kind of development needs do we have as a team?</a:t>
            </a:r>
          </a:p>
          <a:p>
            <a:pPr algn="l">
              <a:lnSpc>
                <a:spcPts val="2659"/>
              </a:lnSpc>
            </a:pPr>
            <a:endParaRPr lang="en-US" sz="1899" b="1">
              <a:solidFill>
                <a:srgbClr val="000000"/>
              </a:solidFill>
              <a:latin typeface="Arimo Bold"/>
              <a:ea typeface="Arimo Bold"/>
              <a:cs typeface="Arimo Bold"/>
              <a:sym typeface="Arimo Bold"/>
            </a:endParaRPr>
          </a:p>
          <a:p>
            <a:pPr algn="l">
              <a:lnSpc>
                <a:spcPts val="2659"/>
              </a:lnSpc>
            </a:pPr>
            <a:r>
              <a:rPr lang="en-US" sz="1899">
                <a:solidFill>
                  <a:srgbClr val="000000"/>
                </a:solidFill>
                <a:latin typeface="Aileron"/>
                <a:ea typeface="Aileron"/>
                <a:cs typeface="Aileron"/>
                <a:sym typeface="Aileron"/>
              </a:rPr>
              <a:t>What are our team's weaknesses or what might we be missing? Where do we want to improve and what new skills do we want to acquire? Why do we think this is important and how can we develop and learn these things?</a:t>
            </a:r>
          </a:p>
        </p:txBody>
      </p:sp>
      <p:sp>
        <p:nvSpPr>
          <p:cNvPr id="7" name="TextBox 7"/>
          <p:cNvSpPr txBox="1"/>
          <p:nvPr/>
        </p:nvSpPr>
        <p:spPr>
          <a:xfrm>
            <a:off x="1497013" y="5311387"/>
            <a:ext cx="15501343" cy="981723"/>
          </a:xfrm>
          <a:prstGeom prst="rect">
            <a:avLst/>
          </a:prstGeom>
        </p:spPr>
        <p:txBody>
          <a:bodyPr lIns="0" tIns="0" rIns="0" bIns="0" rtlCol="0" anchor="t">
            <a:spAutoFit/>
          </a:bodyPr>
          <a:lstStyle/>
          <a:p>
            <a:pPr algn="l">
              <a:lnSpc>
                <a:spcPts val="2658"/>
              </a:lnSpc>
            </a:pPr>
            <a:r>
              <a:rPr lang="en-US" sz="1899" b="1" i="1">
                <a:solidFill>
                  <a:srgbClr val="000000"/>
                </a:solidFill>
                <a:latin typeface="Arimo Bold Italics"/>
                <a:ea typeface="Arimo Bold Italics"/>
                <a:cs typeface="Arimo Bold Italics"/>
                <a:sym typeface="Arimo Bold Italics"/>
              </a:rPr>
              <a:t>A reflection question for the middle stages of the project</a:t>
            </a:r>
            <a:r>
              <a:rPr lang="en-US" sz="1899" b="1">
                <a:solidFill>
                  <a:srgbClr val="000000"/>
                </a:solidFill>
                <a:latin typeface="Arimo Bold"/>
                <a:ea typeface="Arimo Bold"/>
                <a:cs typeface="Arimo Bold"/>
                <a:sym typeface="Arimo Bold"/>
              </a:rPr>
              <a:t>: How will our team evolve during the project?</a:t>
            </a:r>
          </a:p>
          <a:p>
            <a:pPr algn="l">
              <a:lnSpc>
                <a:spcPts val="2659"/>
              </a:lnSpc>
            </a:pPr>
            <a:endParaRPr lang="en-US" sz="1899" b="1">
              <a:solidFill>
                <a:srgbClr val="000000"/>
              </a:solidFill>
              <a:latin typeface="Arimo Bold"/>
              <a:ea typeface="Arimo Bold"/>
              <a:cs typeface="Arimo Bold"/>
              <a:sym typeface="Arimo Bold"/>
            </a:endParaRPr>
          </a:p>
          <a:p>
            <a:pPr algn="l">
              <a:lnSpc>
                <a:spcPts val="2520"/>
              </a:lnSpc>
            </a:pPr>
            <a:r>
              <a:rPr lang="en-US" sz="1800">
                <a:solidFill>
                  <a:srgbClr val="000000"/>
                </a:solidFill>
                <a:latin typeface="Aileron"/>
                <a:ea typeface="Aileron"/>
                <a:cs typeface="Aileron"/>
                <a:sym typeface="Aileron"/>
              </a:rPr>
              <a:t>How will our skills and strengths develop during the project? What we have learnt during the project?</a:t>
            </a:r>
          </a:p>
        </p:txBody>
      </p:sp>
      <p:sp>
        <p:nvSpPr>
          <p:cNvPr id="8" name="TextBox 8"/>
          <p:cNvSpPr txBox="1"/>
          <p:nvPr/>
        </p:nvSpPr>
        <p:spPr>
          <a:xfrm>
            <a:off x="1497013" y="6902395"/>
            <a:ext cx="16521597" cy="1296022"/>
          </a:xfrm>
          <a:prstGeom prst="rect">
            <a:avLst/>
          </a:prstGeom>
        </p:spPr>
        <p:txBody>
          <a:bodyPr lIns="0" tIns="0" rIns="0" bIns="0" rtlCol="0" anchor="t">
            <a:spAutoFit/>
          </a:bodyPr>
          <a:lstStyle/>
          <a:p>
            <a:pPr algn="l">
              <a:lnSpc>
                <a:spcPts val="2659"/>
              </a:lnSpc>
            </a:pPr>
            <a:r>
              <a:rPr lang="en-US" sz="1899" b="1" i="1">
                <a:solidFill>
                  <a:srgbClr val="000000"/>
                </a:solidFill>
                <a:latin typeface="Arimo Bold Italics"/>
                <a:ea typeface="Arimo Bold Italics"/>
                <a:cs typeface="Arimo Bold Italics"/>
                <a:sym typeface="Arimo Bold Italics"/>
              </a:rPr>
              <a:t>Reflection question for the end of the project</a:t>
            </a:r>
            <a:r>
              <a:rPr lang="en-US" sz="1899" b="1">
                <a:solidFill>
                  <a:srgbClr val="000000"/>
                </a:solidFill>
                <a:latin typeface="Arimo Bold"/>
                <a:ea typeface="Arimo Bold"/>
                <a:cs typeface="Arimo Bold"/>
                <a:sym typeface="Arimo Bold"/>
              </a:rPr>
              <a:t>: what changes do we notice in our skills after the end of the project?</a:t>
            </a:r>
          </a:p>
          <a:p>
            <a:pPr algn="l">
              <a:lnSpc>
                <a:spcPts val="2658"/>
              </a:lnSpc>
            </a:pPr>
            <a:endParaRPr lang="en-US" sz="1899" b="1">
              <a:solidFill>
                <a:srgbClr val="000000"/>
              </a:solidFill>
              <a:latin typeface="Arimo Bold"/>
              <a:ea typeface="Arimo Bold"/>
              <a:cs typeface="Arimo Bold"/>
              <a:sym typeface="Arimo Bold"/>
            </a:endParaRPr>
          </a:p>
          <a:p>
            <a:pPr algn="l">
              <a:lnSpc>
                <a:spcPts val="2520"/>
              </a:lnSpc>
            </a:pPr>
            <a:r>
              <a:rPr lang="en-US" sz="1800">
                <a:solidFill>
                  <a:srgbClr val="000000"/>
                </a:solidFill>
                <a:latin typeface="Aileron"/>
                <a:ea typeface="Aileron"/>
                <a:cs typeface="Aileron"/>
                <a:sym typeface="Aileron"/>
              </a:rPr>
              <a:t>Did we learn to identify our own weaknesses, strengths and skills development during our project work? How have our competences developed during the project? Where do we still need to improve?</a:t>
            </a:r>
          </a:p>
        </p:txBody>
      </p:sp>
      <p:sp>
        <p:nvSpPr>
          <p:cNvPr id="9" name="TextBox 9"/>
          <p:cNvSpPr txBox="1"/>
          <p:nvPr/>
        </p:nvSpPr>
        <p:spPr>
          <a:xfrm>
            <a:off x="1497013" y="8464250"/>
            <a:ext cx="16631991" cy="1276972"/>
          </a:xfrm>
          <a:prstGeom prst="rect">
            <a:avLst/>
          </a:prstGeom>
        </p:spPr>
        <p:txBody>
          <a:bodyPr lIns="0" tIns="0" rIns="0" bIns="0" rtlCol="0" anchor="t">
            <a:spAutoFit/>
          </a:bodyPr>
          <a:lstStyle/>
          <a:p>
            <a:pPr algn="l">
              <a:lnSpc>
                <a:spcPts val="2659"/>
              </a:lnSpc>
            </a:pPr>
            <a:r>
              <a:rPr lang="en-US" sz="1899" b="1">
                <a:solidFill>
                  <a:srgbClr val="000000"/>
                </a:solidFill>
                <a:latin typeface="Arimo Bold"/>
                <a:ea typeface="Arimo Bold"/>
                <a:cs typeface="Arimo Bold"/>
                <a:sym typeface="Arimo Bold"/>
              </a:rPr>
              <a:t>What should we do next and who should do what? Why? How can we use our skills to do this?</a:t>
            </a:r>
          </a:p>
          <a:p>
            <a:pPr algn="l">
              <a:lnSpc>
                <a:spcPts val="2520"/>
              </a:lnSpc>
            </a:pPr>
            <a:endParaRPr lang="en-US" sz="1899" b="1">
              <a:solidFill>
                <a:srgbClr val="000000"/>
              </a:solidFill>
              <a:latin typeface="Arimo Bold"/>
              <a:ea typeface="Arimo Bold"/>
              <a:cs typeface="Arimo Bold"/>
              <a:sym typeface="Arimo Bold"/>
            </a:endParaRPr>
          </a:p>
          <a:p>
            <a:pPr algn="l">
              <a:lnSpc>
                <a:spcPts val="2520"/>
              </a:lnSpc>
            </a:pPr>
            <a:r>
              <a:rPr lang="en-US" sz="1800">
                <a:solidFill>
                  <a:srgbClr val="000000"/>
                </a:solidFill>
                <a:latin typeface="Aileron"/>
                <a:ea typeface="Aileron"/>
                <a:cs typeface="Aileron"/>
                <a:sym typeface="Aileron"/>
              </a:rPr>
              <a:t>Who will do what in our group to continue our project by incorporating the lessons learned from our reflection on the innovation flower? What do we know now that we didn't know before? What do we not yet know and how can we fill this knowledge gap? What should we do next?</a:t>
            </a:r>
          </a:p>
        </p:txBody>
      </p:sp>
      <p:sp>
        <p:nvSpPr>
          <p:cNvPr id="10" name="TextBox 10"/>
          <p:cNvSpPr txBox="1"/>
          <p:nvPr/>
        </p:nvSpPr>
        <p:spPr>
          <a:xfrm>
            <a:off x="1497013" y="400050"/>
            <a:ext cx="16214041" cy="819150"/>
          </a:xfrm>
          <a:prstGeom prst="rect">
            <a:avLst/>
          </a:prstGeom>
        </p:spPr>
        <p:txBody>
          <a:bodyPr lIns="0" tIns="0" rIns="0" bIns="0" rtlCol="0" anchor="t">
            <a:spAutoFit/>
          </a:bodyPr>
          <a:lstStyle/>
          <a:p>
            <a:pPr algn="l">
              <a:lnSpc>
                <a:spcPts val="2160"/>
              </a:lnSpc>
            </a:pPr>
            <a:r>
              <a:rPr lang="en-US" sz="1800" i="1">
                <a:solidFill>
                  <a:srgbClr val="000000"/>
                </a:solidFill>
                <a:latin typeface="Arimo Italics"/>
                <a:ea typeface="Arimo Italics"/>
                <a:cs typeface="Arimo Italics"/>
                <a:sym typeface="Arimo Italics"/>
              </a:rPr>
              <a:t>The Innovation Flower is a tool that helps members of a multidisciplinary team to get to know each other and to make their skills and development potential visible. At the beginning of a project, it is a good idea to give teams time to get to know each other and to make their competences and development potential visible. In the middle and final stages of the project, the flower can be used for a joint dialogue-based assessment of the development of the team's competences.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347379" cy="10287000"/>
            <a:chOff x="0" y="0"/>
            <a:chExt cx="354865" cy="2709333"/>
          </a:xfrm>
        </p:grpSpPr>
        <p:sp>
          <p:nvSpPr>
            <p:cNvPr id="3" name="Freeform 3"/>
            <p:cNvSpPr/>
            <p:nvPr/>
          </p:nvSpPr>
          <p:spPr>
            <a:xfrm>
              <a:off x="0" y="0"/>
              <a:ext cx="354865" cy="2709333"/>
            </a:xfrm>
            <a:custGeom>
              <a:avLst/>
              <a:gdLst/>
              <a:ahLst/>
              <a:cxnLst/>
              <a:rect l="l" t="t" r="r" b="b"/>
              <a:pathLst>
                <a:path w="354865" h="2709333">
                  <a:moveTo>
                    <a:pt x="0" y="0"/>
                  </a:moveTo>
                  <a:lnTo>
                    <a:pt x="354865" y="0"/>
                  </a:lnTo>
                  <a:lnTo>
                    <a:pt x="354865" y="2709333"/>
                  </a:lnTo>
                  <a:lnTo>
                    <a:pt x="0" y="2709333"/>
                  </a:lnTo>
                  <a:close/>
                </a:path>
              </a:pathLst>
            </a:custGeom>
            <a:solidFill>
              <a:srgbClr val="C8EAE7"/>
            </a:solidFill>
          </p:spPr>
          <p:txBody>
            <a:bodyPr/>
            <a:lstStyle/>
            <a:p>
              <a:endParaRPr lang="fi-FI"/>
            </a:p>
          </p:txBody>
        </p:sp>
        <p:sp>
          <p:nvSpPr>
            <p:cNvPr id="4" name="TextBox 4"/>
            <p:cNvSpPr txBox="1"/>
            <p:nvPr/>
          </p:nvSpPr>
          <p:spPr>
            <a:xfrm>
              <a:off x="0" y="-76200"/>
              <a:ext cx="354865"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5400000">
            <a:off x="-4403954" y="5022546"/>
            <a:ext cx="9886948" cy="641960"/>
          </a:xfrm>
          <a:prstGeom prst="rect">
            <a:avLst/>
          </a:prstGeom>
        </p:spPr>
        <p:txBody>
          <a:bodyPr lIns="0" tIns="0" rIns="0" bIns="0" rtlCol="0" anchor="t">
            <a:spAutoFit/>
          </a:bodyPr>
          <a:lstStyle/>
          <a:p>
            <a:pPr algn="r">
              <a:lnSpc>
                <a:spcPts val="5038"/>
              </a:lnSpc>
            </a:pPr>
            <a:r>
              <a:rPr lang="en-US" sz="3598" b="1">
                <a:solidFill>
                  <a:srgbClr val="000000"/>
                </a:solidFill>
                <a:latin typeface="Arimo Bold"/>
                <a:ea typeface="Arimo Bold"/>
                <a:cs typeface="Arimo Bold"/>
                <a:sym typeface="Arimo Bold"/>
              </a:rPr>
              <a:t>WORKSHEET: INNOVATION FLOWER</a:t>
            </a:r>
          </a:p>
        </p:txBody>
      </p:sp>
      <p:sp>
        <p:nvSpPr>
          <p:cNvPr id="6" name="Freeform 6" descr="A diagram of different components of a flower  Description automatically generated with medium confidence"/>
          <p:cNvSpPr/>
          <p:nvPr/>
        </p:nvSpPr>
        <p:spPr>
          <a:xfrm>
            <a:off x="4648200" y="200026"/>
            <a:ext cx="10000721" cy="9886948"/>
          </a:xfrm>
          <a:custGeom>
            <a:avLst/>
            <a:gdLst/>
            <a:ahLst/>
            <a:cxnLst/>
            <a:rect l="l" t="t" r="r" b="b"/>
            <a:pathLst>
              <a:path w="10000721" h="9886948">
                <a:moveTo>
                  <a:pt x="0" y="0"/>
                </a:moveTo>
                <a:lnTo>
                  <a:pt x="10000721" y="0"/>
                </a:lnTo>
                <a:lnTo>
                  <a:pt x="10000721" y="9886948"/>
                </a:lnTo>
                <a:lnTo>
                  <a:pt x="0" y="9886948"/>
                </a:lnTo>
                <a:lnTo>
                  <a:pt x="0" y="0"/>
                </a:lnTo>
                <a:close/>
              </a:path>
            </a:pathLst>
          </a:custGeom>
          <a:blipFill>
            <a:blip r:embed="rId2"/>
            <a:stretch>
              <a:fillRect/>
            </a:stretch>
          </a:blipFill>
        </p:spPr>
        <p:txBody>
          <a:bodyPr/>
          <a:lstStyle/>
          <a:p>
            <a:endParaRPr lang="fi-FI"/>
          </a:p>
        </p:txBody>
      </p:sp>
      <p:sp>
        <p:nvSpPr>
          <p:cNvPr id="7" name="TextBox 7"/>
          <p:cNvSpPr txBox="1"/>
          <p:nvPr/>
        </p:nvSpPr>
        <p:spPr>
          <a:xfrm>
            <a:off x="14245123" y="8890425"/>
            <a:ext cx="3742364" cy="1045845"/>
          </a:xfrm>
          <a:prstGeom prst="rect">
            <a:avLst/>
          </a:prstGeom>
        </p:spPr>
        <p:txBody>
          <a:bodyPr lIns="0" tIns="0" rIns="0" bIns="0" rtlCol="0" anchor="t">
            <a:spAutoFit/>
          </a:bodyPr>
          <a:lstStyle/>
          <a:p>
            <a:pPr algn="l">
              <a:lnSpc>
                <a:spcPts val="1679"/>
              </a:lnSpc>
              <a:spcBef>
                <a:spcPct val="0"/>
              </a:spcBef>
            </a:pPr>
            <a:r>
              <a:rPr lang="en-US" sz="1200">
                <a:solidFill>
                  <a:srgbClr val="000000"/>
                </a:solidFill>
                <a:latin typeface="Aileron"/>
                <a:ea typeface="Aileron"/>
                <a:cs typeface="Aileron"/>
                <a:sym typeface="Aileron"/>
              </a:rPr>
              <a:t>Hero, Laura-Maija (2024). InnoCards 2.0 DBE: Innovation competence in a multidisciplinary team in design-based education. Publications of Häme University for applied sciences. </a:t>
            </a:r>
          </a:p>
          <a:p>
            <a:pPr algn="l">
              <a:lnSpc>
                <a:spcPts val="1679"/>
              </a:lnSpc>
              <a:spcBef>
                <a:spcPct val="0"/>
              </a:spcBef>
            </a:pPr>
            <a:r>
              <a:rPr lang="en-US" sz="1200">
                <a:solidFill>
                  <a:srgbClr val="000000"/>
                </a:solidFill>
                <a:latin typeface="Aileron"/>
                <a:ea typeface="Aileron"/>
                <a:cs typeface="Aileron"/>
                <a:sym typeface="Aileron"/>
              </a:rPr>
              <a:t>Download:  https://urn.fi/URN:ISBN:978-951-784-848-0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16538</Words>
  <Application>Microsoft Office PowerPoint</Application>
  <PresentationFormat>Custom</PresentationFormat>
  <Paragraphs>1145</Paragraphs>
  <Slides>50</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50</vt:i4>
      </vt:variant>
    </vt:vector>
  </HeadingPairs>
  <TitlesOfParts>
    <vt:vector size="71" baseType="lpstr">
      <vt:lpstr>TT Rounds Condensed Italics</vt:lpstr>
      <vt:lpstr>Kollektif</vt:lpstr>
      <vt:lpstr>Arimo Italics</vt:lpstr>
      <vt:lpstr>Calibri</vt:lpstr>
      <vt:lpstr>Aileron</vt:lpstr>
      <vt:lpstr>Arimo</vt:lpstr>
      <vt:lpstr>Ubuntu</vt:lpstr>
      <vt:lpstr>Arimo Bold</vt:lpstr>
      <vt:lpstr>Dekko</vt:lpstr>
      <vt:lpstr>Kollektif Bold</vt:lpstr>
      <vt:lpstr>South Korea Script</vt:lpstr>
      <vt:lpstr>Lato Heavy</vt:lpstr>
      <vt:lpstr>Arimo Bold Italics</vt:lpstr>
      <vt:lpstr>Arial</vt:lpstr>
      <vt:lpstr>Lato Bold Italics</vt:lpstr>
      <vt:lpstr>Aileron Italics</vt:lpstr>
      <vt:lpstr>Montserrat</vt:lpstr>
      <vt:lpstr>TT Rounds Condensed</vt:lpstr>
      <vt:lpstr>Aileron Bold</vt:lpstr>
      <vt:lpstr>Aileron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 DBE tools for students</dc:title>
  <dc:creator>Milla Mäkinen</dc:creator>
  <cp:lastModifiedBy>Milla Mäkinen</cp:lastModifiedBy>
  <cp:revision>1</cp:revision>
  <dcterms:created xsi:type="dcterms:W3CDTF">2006-08-16T00:00:00Z</dcterms:created>
  <dcterms:modified xsi:type="dcterms:W3CDTF">2025-02-11T08:33:14Z</dcterms:modified>
  <dc:identifier>DAGRS3F8BeU</dc:identifier>
</cp:coreProperties>
</file>