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8288000" cy="10287000"/>
  <p:notesSz cx="6858000" cy="9144000"/>
  <p:embeddedFontLst>
    <p:embeddedFont>
      <p:font typeface="Aileron" panose="020B0604020202020204" charset="0"/>
      <p:regular r:id="rId52"/>
    </p:embeddedFont>
    <p:embeddedFont>
      <p:font typeface="Aileron Bold" panose="020B0604020202020204" charset="0"/>
      <p:regular r:id="rId53"/>
    </p:embeddedFont>
    <p:embeddedFont>
      <p:font typeface="Aileron Bold Italics" panose="020B0604020202020204" charset="0"/>
      <p:regular r:id="rId54"/>
    </p:embeddedFont>
    <p:embeddedFont>
      <p:font typeface="Aileron Italics" panose="020B0604020202020204" charset="0"/>
      <p:regular r:id="rId55"/>
    </p:embeddedFont>
    <p:embeddedFont>
      <p:font typeface="Arimo" panose="020B0604020202020204" charset="0"/>
      <p:regular r:id="rId56"/>
    </p:embeddedFont>
    <p:embeddedFont>
      <p:font typeface="Arimo Bold" panose="020B0604020202020204" charset="0"/>
      <p:regular r:id="rId57"/>
    </p:embeddedFont>
    <p:embeddedFont>
      <p:font typeface="Dekko" panose="020B0604020202020204" charset="0"/>
      <p:regular r:id="rId58"/>
    </p:embeddedFont>
    <p:embeddedFont>
      <p:font typeface="Kollektif" panose="020B0604020202020204" charset="0"/>
      <p:regular r:id="rId59"/>
    </p:embeddedFont>
    <p:embeddedFont>
      <p:font typeface="Kollektif Bold" panose="020B0604020202020204" charset="0"/>
      <p:regular r:id="rId60"/>
    </p:embeddedFont>
    <p:embeddedFont>
      <p:font typeface="Lato Bold Italics" panose="020B0604020202020204" charset="0"/>
      <p:regular r:id="rId61"/>
    </p:embeddedFont>
    <p:embeddedFont>
      <p:font typeface="Lato Heavy" panose="020B0604020202020204" charset="0"/>
      <p:regular r:id="rId62"/>
    </p:embeddedFont>
    <p:embeddedFont>
      <p:font typeface="South Korea Script" panose="020B0604020202020204" charset="0"/>
      <p:regular r:id="rId63"/>
    </p:embeddedFont>
    <p:embeddedFont>
      <p:font typeface="TT Rounds Condensed" panose="020B0604020202020204" charset="0"/>
      <p:regular r:id="rId64"/>
    </p:embeddedFont>
    <p:embeddedFont>
      <p:font typeface="TT Rounds Condensed Italics" panose="020B0604020202020204" charset="0"/>
      <p:regular r:id="rId65"/>
    </p:embeddedFont>
    <p:embeddedFont>
      <p:font typeface="Ubuntu" panose="020B0504030602030204" pitchFamily="34" charset="0"/>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4.sv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51.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4.sv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4.svg"/><Relationship Id="rId3" Type="http://schemas.openxmlformats.org/officeDocument/2006/relationships/image" Target="../media/image53.svg"/><Relationship Id="rId7" Type="http://schemas.openxmlformats.org/officeDocument/2006/relationships/image" Target="../media/image57.svg"/><Relationship Id="rId12" Type="http://schemas.openxmlformats.org/officeDocument/2006/relationships/image" Target="../media/image4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42.svg"/><Relationship Id="rId5" Type="http://schemas.openxmlformats.org/officeDocument/2006/relationships/image" Target="../media/image55.svg"/><Relationship Id="rId10" Type="http://schemas.openxmlformats.org/officeDocument/2006/relationships/image" Target="../media/image41.png"/><Relationship Id="rId4" Type="http://schemas.openxmlformats.org/officeDocument/2006/relationships/image" Target="../media/image54.png"/><Relationship Id="rId9" Type="http://schemas.openxmlformats.org/officeDocument/2006/relationships/image" Target="../media/image47.svg"/></Relationships>
</file>

<file path=ppt/slides/_rels/slide15.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44.sv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44.sv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sv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44.sv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44.sv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sv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44.sv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sv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44.sv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44.sv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sv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44.sv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44.sv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png"/><Relationship Id="rId18" Type="http://schemas.openxmlformats.org/officeDocument/2006/relationships/image" Target="../media/image7.svg"/><Relationship Id="rId26" Type="http://schemas.openxmlformats.org/officeDocument/2006/relationships/image" Target="../media/image15.svg"/><Relationship Id="rId3" Type="http://schemas.openxmlformats.org/officeDocument/2006/relationships/image" Target="../media/image19.svg"/><Relationship Id="rId21" Type="http://schemas.openxmlformats.org/officeDocument/2006/relationships/image" Target="../media/image10.png"/><Relationship Id="rId7" Type="http://schemas.openxmlformats.org/officeDocument/2006/relationships/image" Target="../media/image23.svg"/><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2" Type="http://schemas.openxmlformats.org/officeDocument/2006/relationships/image" Target="../media/image18.png"/><Relationship Id="rId16" Type="http://schemas.openxmlformats.org/officeDocument/2006/relationships/image" Target="../media/image5.sv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24" Type="http://schemas.openxmlformats.org/officeDocument/2006/relationships/image" Target="../media/image13.svg"/><Relationship Id="rId5" Type="http://schemas.openxmlformats.org/officeDocument/2006/relationships/image" Target="../media/image21.svg"/><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svg"/><Relationship Id="rId10" Type="http://schemas.openxmlformats.org/officeDocument/2006/relationships/image" Target="../media/image26.png"/><Relationship Id="rId19" Type="http://schemas.openxmlformats.org/officeDocument/2006/relationships/image" Target="../media/image8.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svg"/><Relationship Id="rId22" Type="http://schemas.openxmlformats.org/officeDocument/2006/relationships/image" Target="../media/image11.svg"/><Relationship Id="rId27"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44.sv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44.sv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 Id="rId9" Type="http://schemas.openxmlformats.org/officeDocument/2006/relationships/image" Target="../media/image84.svg"/></Relationships>
</file>

<file path=ppt/slides/_rels/slide4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44.sv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sv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8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svg"/><Relationship Id="rId18" Type="http://schemas.openxmlformats.org/officeDocument/2006/relationships/image" Target="../media/image104.png"/><Relationship Id="rId3" Type="http://schemas.openxmlformats.org/officeDocument/2006/relationships/image" Target="../media/image89.svg"/><Relationship Id="rId21" Type="http://schemas.openxmlformats.org/officeDocument/2006/relationships/image" Target="../media/image107.svg"/><Relationship Id="rId7" Type="http://schemas.openxmlformats.org/officeDocument/2006/relationships/image" Target="../media/image93.svg"/><Relationship Id="rId12" Type="http://schemas.openxmlformats.org/officeDocument/2006/relationships/image" Target="../media/image98.png"/><Relationship Id="rId17" Type="http://schemas.openxmlformats.org/officeDocument/2006/relationships/image" Target="../media/image103.svg"/><Relationship Id="rId2" Type="http://schemas.openxmlformats.org/officeDocument/2006/relationships/image" Target="../media/image88.png"/><Relationship Id="rId16" Type="http://schemas.openxmlformats.org/officeDocument/2006/relationships/image" Target="../media/image102.png"/><Relationship Id="rId20"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7.svg"/><Relationship Id="rId5" Type="http://schemas.openxmlformats.org/officeDocument/2006/relationships/image" Target="../media/image91.svg"/><Relationship Id="rId15" Type="http://schemas.openxmlformats.org/officeDocument/2006/relationships/image" Target="../media/image101.svg"/><Relationship Id="rId23" Type="http://schemas.openxmlformats.org/officeDocument/2006/relationships/image" Target="../media/image109.svg"/><Relationship Id="rId10" Type="http://schemas.openxmlformats.org/officeDocument/2006/relationships/image" Target="../media/image96.png"/><Relationship Id="rId19" Type="http://schemas.openxmlformats.org/officeDocument/2006/relationships/image" Target="../media/image105.svg"/><Relationship Id="rId4" Type="http://schemas.openxmlformats.org/officeDocument/2006/relationships/image" Target="../media/image90.png"/><Relationship Id="rId9" Type="http://schemas.openxmlformats.org/officeDocument/2006/relationships/image" Target="../media/image95.svg"/><Relationship Id="rId14" Type="http://schemas.openxmlformats.org/officeDocument/2006/relationships/image" Target="../media/image100.png"/><Relationship Id="rId22" Type="http://schemas.openxmlformats.org/officeDocument/2006/relationships/image" Target="../media/image108.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50.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3.svg"/><Relationship Id="rId4" Type="http://schemas.openxmlformats.org/officeDocument/2006/relationships/image" Target="../media/image112.png"/></Relationships>
</file>

<file path=ppt/slides/_rels/slide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0.sv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sv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50782" y="2432685"/>
            <a:ext cx="13125450" cy="4912995"/>
            <a:chOff x="0" y="0"/>
            <a:chExt cx="17500600" cy="6550660"/>
          </a:xfrm>
        </p:grpSpPr>
        <p:sp>
          <p:nvSpPr>
            <p:cNvPr id="3" name="Freeform 3"/>
            <p:cNvSpPr/>
            <p:nvPr/>
          </p:nvSpPr>
          <p:spPr>
            <a:xfrm>
              <a:off x="50800" y="45720"/>
              <a:ext cx="17397730" cy="6452870"/>
            </a:xfrm>
            <a:custGeom>
              <a:avLst/>
              <a:gdLst/>
              <a:ahLst/>
              <a:cxnLst/>
              <a:rect l="l" t="t" r="r" b="b"/>
              <a:pathLst>
                <a:path w="17397730" h="6452870">
                  <a:moveTo>
                    <a:pt x="0" y="5204460"/>
                  </a:moveTo>
                  <a:cubicBezTo>
                    <a:pt x="833120" y="4497070"/>
                    <a:pt x="1130300" y="4359910"/>
                    <a:pt x="1252220" y="4183380"/>
                  </a:cubicBezTo>
                  <a:cubicBezTo>
                    <a:pt x="1342390" y="4051300"/>
                    <a:pt x="1310640" y="3910330"/>
                    <a:pt x="1379220" y="3760470"/>
                  </a:cubicBezTo>
                  <a:cubicBezTo>
                    <a:pt x="1468120" y="3567430"/>
                    <a:pt x="1637030" y="3326130"/>
                    <a:pt x="1779270" y="3136900"/>
                  </a:cubicBezTo>
                  <a:cubicBezTo>
                    <a:pt x="1911350" y="2960370"/>
                    <a:pt x="2033270" y="2820670"/>
                    <a:pt x="2200910" y="2654300"/>
                  </a:cubicBezTo>
                  <a:cubicBezTo>
                    <a:pt x="2409190" y="2448560"/>
                    <a:pt x="2711450" y="2195830"/>
                    <a:pt x="2948940" y="2010410"/>
                  </a:cubicBezTo>
                  <a:cubicBezTo>
                    <a:pt x="3152140" y="1852930"/>
                    <a:pt x="3313430" y="1741170"/>
                    <a:pt x="3531870" y="1601470"/>
                  </a:cubicBezTo>
                  <a:cubicBezTo>
                    <a:pt x="3797300" y="1431290"/>
                    <a:pt x="4149090" y="1233170"/>
                    <a:pt x="4437380" y="1076960"/>
                  </a:cubicBezTo>
                  <a:cubicBezTo>
                    <a:pt x="4691380" y="939800"/>
                    <a:pt x="4919980" y="828040"/>
                    <a:pt x="5168900" y="711200"/>
                  </a:cubicBezTo>
                  <a:cubicBezTo>
                    <a:pt x="5421630" y="591820"/>
                    <a:pt x="5669280" y="461010"/>
                    <a:pt x="5942330" y="370840"/>
                  </a:cubicBezTo>
                  <a:cubicBezTo>
                    <a:pt x="6231890" y="275590"/>
                    <a:pt x="6560820" y="205740"/>
                    <a:pt x="6861810" y="162560"/>
                  </a:cubicBezTo>
                  <a:cubicBezTo>
                    <a:pt x="7148830" y="121920"/>
                    <a:pt x="7437120" y="133350"/>
                    <a:pt x="7710170" y="111760"/>
                  </a:cubicBezTo>
                  <a:cubicBezTo>
                    <a:pt x="7965440" y="92710"/>
                    <a:pt x="8208010" y="62230"/>
                    <a:pt x="8453120" y="43180"/>
                  </a:cubicBezTo>
                  <a:cubicBezTo>
                    <a:pt x="8690610" y="25400"/>
                    <a:pt x="8907780" y="8890"/>
                    <a:pt x="9156700" y="5080"/>
                  </a:cubicBezTo>
                  <a:cubicBezTo>
                    <a:pt x="9437370" y="0"/>
                    <a:pt x="9753600" y="8890"/>
                    <a:pt x="10054590" y="26670"/>
                  </a:cubicBezTo>
                  <a:cubicBezTo>
                    <a:pt x="10359390" y="44450"/>
                    <a:pt x="10673080" y="100330"/>
                    <a:pt x="10971530" y="111760"/>
                  </a:cubicBezTo>
                  <a:cubicBezTo>
                    <a:pt x="11254740" y="123190"/>
                    <a:pt x="11517630" y="104140"/>
                    <a:pt x="11798300" y="100330"/>
                  </a:cubicBezTo>
                  <a:cubicBezTo>
                    <a:pt x="12091670" y="96520"/>
                    <a:pt x="12415520" y="77470"/>
                    <a:pt x="12698730" y="90170"/>
                  </a:cubicBezTo>
                  <a:cubicBezTo>
                    <a:pt x="12952730" y="101600"/>
                    <a:pt x="13166089" y="116840"/>
                    <a:pt x="13420089" y="165100"/>
                  </a:cubicBezTo>
                  <a:cubicBezTo>
                    <a:pt x="13714730" y="219710"/>
                    <a:pt x="14076680" y="335280"/>
                    <a:pt x="14357350" y="422910"/>
                  </a:cubicBezTo>
                  <a:cubicBezTo>
                    <a:pt x="14589761" y="496570"/>
                    <a:pt x="14771370" y="567690"/>
                    <a:pt x="14989811" y="648970"/>
                  </a:cubicBezTo>
                  <a:cubicBezTo>
                    <a:pt x="15224761" y="735330"/>
                    <a:pt x="15449550" y="824230"/>
                    <a:pt x="15720061" y="932180"/>
                  </a:cubicBezTo>
                  <a:cubicBezTo>
                    <a:pt x="16057880" y="1066800"/>
                    <a:pt x="16859250" y="1395730"/>
                    <a:pt x="16860520" y="1397000"/>
                  </a:cubicBezTo>
                  <a:cubicBezTo>
                    <a:pt x="16861789" y="1397000"/>
                    <a:pt x="16907511" y="1417320"/>
                    <a:pt x="16930370" y="1427480"/>
                  </a:cubicBezTo>
                  <a:cubicBezTo>
                    <a:pt x="16954500" y="1437640"/>
                    <a:pt x="17000220" y="1457960"/>
                    <a:pt x="17000220" y="1457960"/>
                  </a:cubicBezTo>
                  <a:cubicBezTo>
                    <a:pt x="17001489" y="1459230"/>
                    <a:pt x="17040861" y="1489710"/>
                    <a:pt x="17061180" y="1504950"/>
                  </a:cubicBezTo>
                  <a:cubicBezTo>
                    <a:pt x="17081500" y="1520190"/>
                    <a:pt x="17120870" y="1550670"/>
                    <a:pt x="17122141" y="1551940"/>
                  </a:cubicBezTo>
                  <a:cubicBezTo>
                    <a:pt x="17123411" y="1551940"/>
                    <a:pt x="17153891" y="1591310"/>
                    <a:pt x="17170400" y="1611630"/>
                  </a:cubicBezTo>
                  <a:cubicBezTo>
                    <a:pt x="17185641" y="1630680"/>
                    <a:pt x="17217391" y="1670050"/>
                    <a:pt x="17217391" y="1671320"/>
                  </a:cubicBezTo>
                  <a:cubicBezTo>
                    <a:pt x="17218661" y="1672590"/>
                    <a:pt x="17238980" y="1717040"/>
                    <a:pt x="17250411" y="1741170"/>
                  </a:cubicBezTo>
                  <a:cubicBezTo>
                    <a:pt x="17260570" y="1764030"/>
                    <a:pt x="17282161" y="1809750"/>
                    <a:pt x="17282161" y="1809750"/>
                  </a:cubicBezTo>
                  <a:cubicBezTo>
                    <a:pt x="17282161" y="1811020"/>
                    <a:pt x="17291050" y="1860550"/>
                    <a:pt x="17296130" y="1884680"/>
                  </a:cubicBezTo>
                  <a:cubicBezTo>
                    <a:pt x="17301211" y="1910080"/>
                    <a:pt x="17311370" y="1959610"/>
                    <a:pt x="17311370" y="1960880"/>
                  </a:cubicBezTo>
                  <a:cubicBezTo>
                    <a:pt x="17311370" y="1960880"/>
                    <a:pt x="17308830" y="2011680"/>
                    <a:pt x="17307561" y="2037080"/>
                  </a:cubicBezTo>
                  <a:cubicBezTo>
                    <a:pt x="17306291" y="2062480"/>
                    <a:pt x="17303750" y="2112010"/>
                    <a:pt x="17303750" y="2113280"/>
                  </a:cubicBezTo>
                  <a:cubicBezTo>
                    <a:pt x="17302480" y="2114550"/>
                    <a:pt x="17288511" y="2162810"/>
                    <a:pt x="17280891" y="2186940"/>
                  </a:cubicBezTo>
                  <a:cubicBezTo>
                    <a:pt x="17273270" y="2211070"/>
                    <a:pt x="17259300" y="2259330"/>
                    <a:pt x="17259300" y="2259330"/>
                  </a:cubicBezTo>
                  <a:cubicBezTo>
                    <a:pt x="17259300" y="2260600"/>
                    <a:pt x="17232630" y="2303780"/>
                    <a:pt x="17219930" y="2325370"/>
                  </a:cubicBezTo>
                  <a:cubicBezTo>
                    <a:pt x="17207230" y="2348230"/>
                    <a:pt x="17181830" y="2391410"/>
                    <a:pt x="17181830" y="2391410"/>
                  </a:cubicBezTo>
                  <a:cubicBezTo>
                    <a:pt x="17180561" y="2391410"/>
                    <a:pt x="17180561" y="2391410"/>
                    <a:pt x="17180561" y="2391410"/>
                  </a:cubicBezTo>
                  <a:cubicBezTo>
                    <a:pt x="17180561" y="2392680"/>
                    <a:pt x="17145000" y="2428240"/>
                    <a:pt x="17127220" y="2446020"/>
                  </a:cubicBezTo>
                  <a:cubicBezTo>
                    <a:pt x="17109441" y="2465070"/>
                    <a:pt x="17075150" y="2500630"/>
                    <a:pt x="17073880" y="2500630"/>
                  </a:cubicBezTo>
                  <a:cubicBezTo>
                    <a:pt x="17072611" y="2501900"/>
                    <a:pt x="17030700" y="2527300"/>
                    <a:pt x="17009111" y="2541270"/>
                  </a:cubicBezTo>
                  <a:cubicBezTo>
                    <a:pt x="16987520" y="2555240"/>
                    <a:pt x="16944341" y="2580640"/>
                    <a:pt x="16944341" y="2581910"/>
                  </a:cubicBezTo>
                  <a:cubicBezTo>
                    <a:pt x="16943070" y="2581910"/>
                    <a:pt x="16894811" y="2597150"/>
                    <a:pt x="16870680" y="2604770"/>
                  </a:cubicBezTo>
                  <a:cubicBezTo>
                    <a:pt x="16846550" y="2612390"/>
                    <a:pt x="16799561" y="2627630"/>
                    <a:pt x="16798291" y="2628900"/>
                  </a:cubicBezTo>
                  <a:cubicBezTo>
                    <a:pt x="16797020" y="2628900"/>
                    <a:pt x="16747491" y="2631440"/>
                    <a:pt x="16722091" y="2633980"/>
                  </a:cubicBezTo>
                  <a:cubicBezTo>
                    <a:pt x="16696691" y="2635250"/>
                    <a:pt x="16645891" y="2639060"/>
                    <a:pt x="16645891" y="2639060"/>
                  </a:cubicBezTo>
                  <a:cubicBezTo>
                    <a:pt x="16644620" y="2639060"/>
                    <a:pt x="16595091" y="2630170"/>
                    <a:pt x="16569691" y="2626360"/>
                  </a:cubicBezTo>
                  <a:cubicBezTo>
                    <a:pt x="16544291" y="2621280"/>
                    <a:pt x="16531591" y="2621280"/>
                    <a:pt x="16494761" y="2612390"/>
                  </a:cubicBezTo>
                  <a:cubicBezTo>
                    <a:pt x="16391891" y="2590800"/>
                    <a:pt x="16017241" y="2479040"/>
                    <a:pt x="15914370" y="2456180"/>
                  </a:cubicBezTo>
                  <a:cubicBezTo>
                    <a:pt x="15878811" y="2448560"/>
                    <a:pt x="15847061" y="2437130"/>
                    <a:pt x="15841980" y="2443480"/>
                  </a:cubicBezTo>
                  <a:cubicBezTo>
                    <a:pt x="15838170" y="2448560"/>
                    <a:pt x="15857220" y="2473960"/>
                    <a:pt x="15858491" y="2475230"/>
                  </a:cubicBezTo>
                  <a:cubicBezTo>
                    <a:pt x="15858491" y="2476500"/>
                    <a:pt x="15869920" y="2524760"/>
                    <a:pt x="15876270" y="2550160"/>
                  </a:cubicBezTo>
                  <a:cubicBezTo>
                    <a:pt x="15882620" y="2574290"/>
                    <a:pt x="15894050" y="2622550"/>
                    <a:pt x="15894050" y="2623820"/>
                  </a:cubicBezTo>
                  <a:cubicBezTo>
                    <a:pt x="15894050" y="2625090"/>
                    <a:pt x="15894050" y="2674620"/>
                    <a:pt x="15894050" y="2700020"/>
                  </a:cubicBezTo>
                  <a:cubicBezTo>
                    <a:pt x="15894050" y="2725420"/>
                    <a:pt x="15894050" y="2776220"/>
                    <a:pt x="15894050" y="2777490"/>
                  </a:cubicBezTo>
                  <a:cubicBezTo>
                    <a:pt x="15894050" y="2777490"/>
                    <a:pt x="15882620" y="2827020"/>
                    <a:pt x="15876270" y="2851150"/>
                  </a:cubicBezTo>
                  <a:cubicBezTo>
                    <a:pt x="15869920" y="2876550"/>
                    <a:pt x="15858491" y="2924810"/>
                    <a:pt x="15858491" y="2926080"/>
                  </a:cubicBezTo>
                  <a:cubicBezTo>
                    <a:pt x="15857220" y="2926080"/>
                    <a:pt x="15834361" y="2970530"/>
                    <a:pt x="15822930" y="2993390"/>
                  </a:cubicBezTo>
                  <a:cubicBezTo>
                    <a:pt x="15810230" y="3016250"/>
                    <a:pt x="15787370" y="3060700"/>
                    <a:pt x="15787370" y="3060700"/>
                  </a:cubicBezTo>
                  <a:cubicBezTo>
                    <a:pt x="15786100" y="3061970"/>
                    <a:pt x="15753080" y="3098800"/>
                    <a:pt x="15736570" y="3117850"/>
                  </a:cubicBezTo>
                  <a:cubicBezTo>
                    <a:pt x="15718791" y="3136900"/>
                    <a:pt x="15685770" y="3175000"/>
                    <a:pt x="15685770" y="3176270"/>
                  </a:cubicBezTo>
                  <a:cubicBezTo>
                    <a:pt x="15684500" y="3176270"/>
                    <a:pt x="15622270" y="3201670"/>
                    <a:pt x="15626080" y="3216910"/>
                  </a:cubicBezTo>
                  <a:cubicBezTo>
                    <a:pt x="15634970" y="3272790"/>
                    <a:pt x="16275050" y="3397250"/>
                    <a:pt x="16515080" y="3463290"/>
                  </a:cubicBezTo>
                  <a:cubicBezTo>
                    <a:pt x="16677641" y="3507740"/>
                    <a:pt x="16844011" y="3549650"/>
                    <a:pt x="16924020" y="3575050"/>
                  </a:cubicBezTo>
                  <a:cubicBezTo>
                    <a:pt x="16958311" y="3586480"/>
                    <a:pt x="16972280" y="3594100"/>
                    <a:pt x="16995141" y="3602990"/>
                  </a:cubicBezTo>
                  <a:cubicBezTo>
                    <a:pt x="17019270" y="3613150"/>
                    <a:pt x="17066261" y="3630930"/>
                    <a:pt x="17067530" y="3630930"/>
                  </a:cubicBezTo>
                  <a:cubicBezTo>
                    <a:pt x="17067530" y="3632200"/>
                    <a:pt x="17109441" y="3660140"/>
                    <a:pt x="17129761" y="3675380"/>
                  </a:cubicBezTo>
                  <a:cubicBezTo>
                    <a:pt x="17150080" y="3689350"/>
                    <a:pt x="17191991" y="3718560"/>
                    <a:pt x="17191991" y="3719830"/>
                  </a:cubicBezTo>
                  <a:cubicBezTo>
                    <a:pt x="17193261" y="3719830"/>
                    <a:pt x="17226280" y="3757930"/>
                    <a:pt x="17242791" y="3776980"/>
                  </a:cubicBezTo>
                  <a:cubicBezTo>
                    <a:pt x="17259300" y="3796030"/>
                    <a:pt x="17292320" y="3834130"/>
                    <a:pt x="17292320" y="3834130"/>
                  </a:cubicBezTo>
                  <a:cubicBezTo>
                    <a:pt x="17292320" y="3834130"/>
                    <a:pt x="17292320" y="3835400"/>
                    <a:pt x="17292320" y="3835400"/>
                  </a:cubicBezTo>
                  <a:cubicBezTo>
                    <a:pt x="17293591" y="3835400"/>
                    <a:pt x="17316450" y="3879850"/>
                    <a:pt x="17327880" y="3902710"/>
                  </a:cubicBezTo>
                  <a:cubicBezTo>
                    <a:pt x="17339311" y="3925570"/>
                    <a:pt x="17362170" y="3970020"/>
                    <a:pt x="17362170" y="3971290"/>
                  </a:cubicBezTo>
                  <a:cubicBezTo>
                    <a:pt x="17363441" y="3972560"/>
                    <a:pt x="17374870" y="4020820"/>
                    <a:pt x="17379950" y="4044950"/>
                  </a:cubicBezTo>
                  <a:cubicBezTo>
                    <a:pt x="17386300" y="4070350"/>
                    <a:pt x="17397730" y="4118610"/>
                    <a:pt x="17397730" y="4119880"/>
                  </a:cubicBezTo>
                  <a:cubicBezTo>
                    <a:pt x="17397730" y="4121150"/>
                    <a:pt x="17397730" y="4170680"/>
                    <a:pt x="17397730" y="4196080"/>
                  </a:cubicBezTo>
                  <a:cubicBezTo>
                    <a:pt x="17396461" y="4221480"/>
                    <a:pt x="17396461" y="4272280"/>
                    <a:pt x="17396461" y="4273550"/>
                  </a:cubicBezTo>
                  <a:cubicBezTo>
                    <a:pt x="17396461" y="4273550"/>
                    <a:pt x="17383761" y="4323080"/>
                    <a:pt x="17377411" y="4347210"/>
                  </a:cubicBezTo>
                  <a:cubicBezTo>
                    <a:pt x="17371061" y="4371340"/>
                    <a:pt x="17358361" y="4420870"/>
                    <a:pt x="17358361" y="4420870"/>
                  </a:cubicBezTo>
                  <a:cubicBezTo>
                    <a:pt x="17358361" y="4422140"/>
                    <a:pt x="17334230" y="4466590"/>
                    <a:pt x="17322800" y="4488180"/>
                  </a:cubicBezTo>
                  <a:cubicBezTo>
                    <a:pt x="17310100" y="4511040"/>
                    <a:pt x="17287241" y="4555490"/>
                    <a:pt x="17285970" y="4556760"/>
                  </a:cubicBezTo>
                  <a:cubicBezTo>
                    <a:pt x="17285970" y="4556760"/>
                    <a:pt x="17251680" y="4593590"/>
                    <a:pt x="17235170" y="4612640"/>
                  </a:cubicBezTo>
                  <a:cubicBezTo>
                    <a:pt x="17217391" y="4631690"/>
                    <a:pt x="17184370" y="4669790"/>
                    <a:pt x="17183100" y="4669790"/>
                  </a:cubicBezTo>
                  <a:cubicBezTo>
                    <a:pt x="17183100" y="4671060"/>
                    <a:pt x="17141191" y="4699000"/>
                    <a:pt x="17120870" y="4712970"/>
                  </a:cubicBezTo>
                  <a:cubicBezTo>
                    <a:pt x="17099280" y="4726940"/>
                    <a:pt x="17057370" y="4754880"/>
                    <a:pt x="17057370" y="4756150"/>
                  </a:cubicBezTo>
                  <a:cubicBezTo>
                    <a:pt x="17056100" y="4756150"/>
                    <a:pt x="17009111" y="4773930"/>
                    <a:pt x="16984980" y="4781550"/>
                  </a:cubicBezTo>
                  <a:cubicBezTo>
                    <a:pt x="16960850" y="4790440"/>
                    <a:pt x="16913861" y="4808220"/>
                    <a:pt x="16913861" y="4808220"/>
                  </a:cubicBezTo>
                  <a:cubicBezTo>
                    <a:pt x="16912591" y="4809490"/>
                    <a:pt x="16863061" y="4814570"/>
                    <a:pt x="16837661" y="4817110"/>
                  </a:cubicBezTo>
                  <a:cubicBezTo>
                    <a:pt x="16812261" y="4819650"/>
                    <a:pt x="16762730" y="4826000"/>
                    <a:pt x="16761461" y="4826000"/>
                  </a:cubicBezTo>
                  <a:cubicBezTo>
                    <a:pt x="16760191" y="4826000"/>
                    <a:pt x="16710661" y="4819650"/>
                    <a:pt x="16685261" y="4815840"/>
                  </a:cubicBezTo>
                  <a:cubicBezTo>
                    <a:pt x="16659861" y="4812030"/>
                    <a:pt x="16610330" y="4805680"/>
                    <a:pt x="16609061" y="4805680"/>
                  </a:cubicBezTo>
                  <a:cubicBezTo>
                    <a:pt x="16607791" y="4805680"/>
                    <a:pt x="16047720" y="4841240"/>
                    <a:pt x="15735300" y="4855210"/>
                  </a:cubicBezTo>
                  <a:cubicBezTo>
                    <a:pt x="15372080" y="4871720"/>
                    <a:pt x="14894561" y="4861560"/>
                    <a:pt x="14560550" y="4898390"/>
                  </a:cubicBezTo>
                  <a:cubicBezTo>
                    <a:pt x="14309089" y="4925060"/>
                    <a:pt x="14133830" y="4977130"/>
                    <a:pt x="13902689" y="5016500"/>
                  </a:cubicBezTo>
                  <a:cubicBezTo>
                    <a:pt x="13649961" y="5059680"/>
                    <a:pt x="13355320" y="5110480"/>
                    <a:pt x="13102589" y="5147310"/>
                  </a:cubicBezTo>
                  <a:cubicBezTo>
                    <a:pt x="12872720" y="5179060"/>
                    <a:pt x="12693650" y="5205730"/>
                    <a:pt x="12447270" y="5227320"/>
                  </a:cubicBezTo>
                  <a:cubicBezTo>
                    <a:pt x="12132310" y="5253990"/>
                    <a:pt x="11709400" y="5267960"/>
                    <a:pt x="11366500" y="5278120"/>
                  </a:cubicBezTo>
                  <a:cubicBezTo>
                    <a:pt x="11055350" y="5287010"/>
                    <a:pt x="10770870" y="5275580"/>
                    <a:pt x="10474960" y="5285740"/>
                  </a:cubicBezTo>
                  <a:cubicBezTo>
                    <a:pt x="10177780" y="5297170"/>
                    <a:pt x="9860280" y="5317490"/>
                    <a:pt x="9585960" y="5345430"/>
                  </a:cubicBezTo>
                  <a:cubicBezTo>
                    <a:pt x="9347200" y="5369560"/>
                    <a:pt x="9155430" y="5419090"/>
                    <a:pt x="8920480" y="5435600"/>
                  </a:cubicBezTo>
                  <a:cubicBezTo>
                    <a:pt x="8657590" y="5454650"/>
                    <a:pt x="8375650" y="5458460"/>
                    <a:pt x="8081010" y="5443220"/>
                  </a:cubicBezTo>
                  <a:cubicBezTo>
                    <a:pt x="7750810" y="5425440"/>
                    <a:pt x="7391400" y="5369560"/>
                    <a:pt x="7031990" y="5321300"/>
                  </a:cubicBezTo>
                  <a:cubicBezTo>
                    <a:pt x="6652260" y="5269230"/>
                    <a:pt x="6160770" y="5184140"/>
                    <a:pt x="5862320" y="5142230"/>
                  </a:cubicBezTo>
                  <a:cubicBezTo>
                    <a:pt x="5678170" y="5115560"/>
                    <a:pt x="5608320" y="5088890"/>
                    <a:pt x="5415280" y="5081270"/>
                  </a:cubicBezTo>
                  <a:cubicBezTo>
                    <a:pt x="5059680" y="5066030"/>
                    <a:pt x="4183380" y="5081270"/>
                    <a:pt x="3902710" y="5160010"/>
                  </a:cubicBezTo>
                  <a:cubicBezTo>
                    <a:pt x="3784600" y="5194300"/>
                    <a:pt x="3760470" y="5229860"/>
                    <a:pt x="3666490" y="5288280"/>
                  </a:cubicBezTo>
                  <a:cubicBezTo>
                    <a:pt x="3515360" y="5382260"/>
                    <a:pt x="3291840" y="5566410"/>
                    <a:pt x="3097530" y="5697220"/>
                  </a:cubicBezTo>
                  <a:cubicBezTo>
                    <a:pt x="2905760" y="5826760"/>
                    <a:pt x="2707640" y="5943600"/>
                    <a:pt x="2508250" y="6068060"/>
                  </a:cubicBezTo>
                  <a:cubicBezTo>
                    <a:pt x="2305050" y="6193790"/>
                    <a:pt x="1896110" y="6419850"/>
                    <a:pt x="1891030" y="6447790"/>
                  </a:cubicBezTo>
                  <a:cubicBezTo>
                    <a:pt x="1889760" y="6450330"/>
                    <a:pt x="1894840" y="6452870"/>
                    <a:pt x="1894840" y="6452870"/>
                  </a:cubicBezTo>
                  <a:cubicBezTo>
                    <a:pt x="1893570" y="6452870"/>
                    <a:pt x="1892300" y="6451600"/>
                    <a:pt x="1889760" y="6449060"/>
                  </a:cubicBezTo>
                  <a:cubicBezTo>
                    <a:pt x="1854200" y="6418580"/>
                    <a:pt x="1384300" y="5854700"/>
                    <a:pt x="1189990" y="5855970"/>
                  </a:cubicBezTo>
                  <a:cubicBezTo>
                    <a:pt x="1050290" y="5857240"/>
                    <a:pt x="967740" y="6177280"/>
                    <a:pt x="829310" y="6167120"/>
                  </a:cubicBezTo>
                  <a:cubicBezTo>
                    <a:pt x="603250" y="6150610"/>
                    <a:pt x="0" y="5204460"/>
                    <a:pt x="0" y="5204460"/>
                  </a:cubicBezTo>
                  <a:moveTo>
                    <a:pt x="6408420" y="1569720"/>
                  </a:moveTo>
                  <a:cubicBezTo>
                    <a:pt x="7171690" y="1485900"/>
                    <a:pt x="7352030" y="1412240"/>
                    <a:pt x="7346950" y="1395730"/>
                  </a:cubicBezTo>
                  <a:cubicBezTo>
                    <a:pt x="7340600" y="1370330"/>
                    <a:pt x="6788150" y="1437640"/>
                    <a:pt x="6620511" y="1482090"/>
                  </a:cubicBezTo>
                  <a:cubicBezTo>
                    <a:pt x="6526530" y="1506220"/>
                    <a:pt x="6408420" y="1569720"/>
                    <a:pt x="6408420" y="1569720"/>
                  </a:cubicBezTo>
                </a:path>
              </a:pathLst>
            </a:custGeom>
            <a:solidFill>
              <a:srgbClr val="FFA0F9">
                <a:alpha val="49804"/>
              </a:srgbClr>
            </a:solidFill>
            <a:ln cap="sq">
              <a:noFill/>
              <a:prstDash val="solid"/>
              <a:miter/>
            </a:ln>
          </p:spPr>
          <p:txBody>
            <a:bodyPr/>
            <a:lstStyle/>
            <a:p>
              <a:endParaRPr lang="fi-FI"/>
            </a:p>
          </p:txBody>
        </p:sp>
      </p:grpSp>
      <p:sp>
        <p:nvSpPr>
          <p:cNvPr id="4" name="Freeform 4"/>
          <p:cNvSpPr/>
          <p:nvPr/>
        </p:nvSpPr>
        <p:spPr>
          <a:xfrm>
            <a:off x="629707" y="520366"/>
            <a:ext cx="2666669" cy="1016668"/>
          </a:xfrm>
          <a:custGeom>
            <a:avLst/>
            <a:gdLst/>
            <a:ahLst/>
            <a:cxnLst/>
            <a:rect l="l" t="t" r="r" b="b"/>
            <a:pathLst>
              <a:path w="2666669" h="1016668">
                <a:moveTo>
                  <a:pt x="0" y="0"/>
                </a:moveTo>
                <a:lnTo>
                  <a:pt x="2666669" y="0"/>
                </a:lnTo>
                <a:lnTo>
                  <a:pt x="2666669" y="1016668"/>
                </a:lnTo>
                <a:lnTo>
                  <a:pt x="0" y="1016668"/>
                </a:lnTo>
                <a:lnTo>
                  <a:pt x="0" y="0"/>
                </a:lnTo>
                <a:close/>
              </a:path>
            </a:pathLst>
          </a:custGeom>
          <a:blipFill>
            <a:blip r:embed="rId2"/>
            <a:stretch>
              <a:fillRect/>
            </a:stretch>
          </a:blipFill>
        </p:spPr>
        <p:txBody>
          <a:bodyPr/>
          <a:lstStyle/>
          <a:p>
            <a:endParaRPr lang="fi-FI"/>
          </a:p>
        </p:txBody>
      </p:sp>
      <p:grpSp>
        <p:nvGrpSpPr>
          <p:cNvPr id="5" name="Group 5"/>
          <p:cNvGrpSpPr/>
          <p:nvPr/>
        </p:nvGrpSpPr>
        <p:grpSpPr>
          <a:xfrm>
            <a:off x="4915458" y="2900942"/>
            <a:ext cx="8457083" cy="3085953"/>
            <a:chOff x="0" y="0"/>
            <a:chExt cx="11276111" cy="4114604"/>
          </a:xfrm>
        </p:grpSpPr>
        <p:sp>
          <p:nvSpPr>
            <p:cNvPr id="6" name="TextBox 6"/>
            <p:cNvSpPr txBox="1"/>
            <p:nvPr/>
          </p:nvSpPr>
          <p:spPr>
            <a:xfrm>
              <a:off x="0" y="-9525"/>
              <a:ext cx="11276111" cy="2573258"/>
            </a:xfrm>
            <a:prstGeom prst="rect">
              <a:avLst/>
            </a:prstGeom>
          </p:spPr>
          <p:txBody>
            <a:bodyPr lIns="0" tIns="0" rIns="0" bIns="0" rtlCol="0" anchor="t">
              <a:spAutoFit/>
            </a:bodyPr>
            <a:lstStyle/>
            <a:p>
              <a:pPr algn="ctr">
                <a:lnSpc>
                  <a:spcPts val="12616"/>
                </a:lnSpc>
              </a:pPr>
              <a:r>
                <a:rPr lang="en-US" sz="12616">
                  <a:solidFill>
                    <a:srgbClr val="000000"/>
                  </a:solidFill>
                  <a:latin typeface="Lato Heavy"/>
                  <a:ea typeface="Lato Heavy"/>
                  <a:cs typeface="Lato Heavy"/>
                  <a:sym typeface="Lato Heavy"/>
                </a:rPr>
                <a:t>DBE</a:t>
              </a:r>
            </a:p>
          </p:txBody>
        </p:sp>
        <p:sp>
          <p:nvSpPr>
            <p:cNvPr id="7" name="TextBox 7"/>
            <p:cNvSpPr txBox="1"/>
            <p:nvPr/>
          </p:nvSpPr>
          <p:spPr>
            <a:xfrm>
              <a:off x="0" y="3159559"/>
              <a:ext cx="11276111" cy="955045"/>
            </a:xfrm>
            <a:prstGeom prst="rect">
              <a:avLst/>
            </a:prstGeom>
          </p:spPr>
          <p:txBody>
            <a:bodyPr lIns="0" tIns="0" rIns="0" bIns="0" rtlCol="0" anchor="t">
              <a:spAutoFit/>
            </a:bodyPr>
            <a:lstStyle/>
            <a:p>
              <a:pPr algn="ctr">
                <a:lnSpc>
                  <a:spcPts val="5499"/>
                </a:lnSpc>
              </a:pPr>
              <a:r>
                <a:rPr lang="en-US" sz="4999" b="1" i="1" spc="214" dirty="0">
                  <a:solidFill>
                    <a:srgbClr val="000000"/>
                  </a:solidFill>
                  <a:latin typeface="Lato Bold Italics"/>
                  <a:ea typeface="Lato Bold Italics"/>
                  <a:cs typeface="Lato Bold Italics"/>
                  <a:sym typeface="Lato Bold Italics"/>
                </a:rPr>
                <a:t>TYÖKALUPAKKI V1.0</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47625"/>
              <a:ext cx="355369" cy="450935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47625"/>
              <a:ext cx="427807" cy="457073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Freeform 16"/>
          <p:cNvSpPr/>
          <p:nvPr/>
        </p:nvSpPr>
        <p:spPr>
          <a:xfrm>
            <a:off x="6713083" y="2372532"/>
            <a:ext cx="6425366" cy="4819024"/>
          </a:xfrm>
          <a:custGeom>
            <a:avLst/>
            <a:gdLst/>
            <a:ahLst/>
            <a:cxnLst/>
            <a:rect l="l" t="t" r="r" b="b"/>
            <a:pathLst>
              <a:path w="6425366" h="4819024">
                <a:moveTo>
                  <a:pt x="0" y="0"/>
                </a:moveTo>
                <a:lnTo>
                  <a:pt x="6425366" y="0"/>
                </a:lnTo>
                <a:lnTo>
                  <a:pt x="6425366" y="4819025"/>
                </a:lnTo>
                <a:lnTo>
                  <a:pt x="0" y="4819025"/>
                </a:lnTo>
                <a:lnTo>
                  <a:pt x="0" y="0"/>
                </a:lnTo>
                <a:close/>
              </a:path>
            </a:pathLst>
          </a:custGeom>
          <a:blipFill>
            <a:blip r:embed="rId6"/>
            <a:stretch>
              <a:fillRect/>
            </a:stretch>
          </a:blipFill>
        </p:spPr>
        <p:txBody>
          <a:bodyPr/>
          <a:lstStyle/>
          <a:p>
            <a:endParaRPr lang="fi-FI"/>
          </a:p>
        </p:txBody>
      </p:sp>
      <p:sp>
        <p:nvSpPr>
          <p:cNvPr id="17" name="TextBox 17"/>
          <p:cNvSpPr txBox="1"/>
          <p:nvPr/>
        </p:nvSpPr>
        <p:spPr>
          <a:xfrm>
            <a:off x="1804222" y="727713"/>
            <a:ext cx="16243088" cy="770255"/>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Emme oikeastaan tiedä, ketkä kaikki ihmiset ja organisaatiot voivat vaikuttaa hankkeeseen tai joihin projekti voi vaikuttaa (meidän on lisättävä tietämystämme).</a:t>
            </a:r>
          </a:p>
          <a:p>
            <a:pPr marL="345441" lvl="1" indent="-172721" algn="l">
              <a:lnSpc>
                <a:spcPts val="2080"/>
              </a:lnSpc>
              <a:buFont typeface="Arial"/>
              <a:buChar char="•"/>
            </a:pPr>
            <a:r>
              <a:rPr lang="en-US" sz="1600">
                <a:solidFill>
                  <a:srgbClr val="000000"/>
                </a:solidFill>
                <a:latin typeface="Aileron"/>
                <a:ea typeface="Aileron"/>
                <a:cs typeface="Aileron"/>
                <a:sym typeface="Aileron"/>
              </a:rPr>
              <a:t>Meidän on vahvistettava tiimimme yhteistä ymmärrystä siitä, kenen kanssa meidän tulisi työskennellä ja kenen näkökulmia meidän tulisi kuulla projektissa (meidän on vahvistettava tiimityötämme).</a:t>
            </a:r>
          </a:p>
        </p:txBody>
      </p:sp>
      <p:sp>
        <p:nvSpPr>
          <p:cNvPr id="18" name="TextBox 18"/>
          <p:cNvSpPr txBox="1"/>
          <p:nvPr/>
        </p:nvSpPr>
        <p:spPr>
          <a:xfrm>
            <a:off x="13024521" y="2498472"/>
            <a:ext cx="4552256" cy="442531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Pohtikaa tuloksia suhteessa haasteeseen. Kirjoittakaa haaste näkyviin.</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Pohtikaa yhdessä tiiminä:</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Ketkä ovat ensisijaisia sidosryhmiämme? Entä toissijaiset ja kolmannen tason sidosryhmät? </a:t>
            </a:r>
          </a:p>
          <a:p>
            <a:pPr algn="l">
              <a:lnSpc>
                <a:spcPts val="2340"/>
              </a:lnSpc>
            </a:pPr>
            <a:r>
              <a:rPr lang="en-US" sz="1800">
                <a:solidFill>
                  <a:srgbClr val="000000"/>
                </a:solidFill>
                <a:latin typeface="Aileron"/>
                <a:ea typeface="Aileron"/>
                <a:cs typeface="Aileron"/>
                <a:sym typeface="Aileron"/>
              </a:rPr>
              <a:t>Mikä yllätti meidät? Mitä tiedämme nyt siitä, kenen kanssa meidän on tehtävä yhteistyötä ja ketä meidän on kuultava hankkeemme aikana? Miksi juuri heitä? Mitä meidän pitäisi tehdä seuraavaksi? </a:t>
            </a:r>
          </a:p>
          <a:p>
            <a:pPr algn="l">
              <a:lnSpc>
                <a:spcPts val="2340"/>
              </a:lnSpc>
            </a:pPr>
            <a:endParaRPr lang="en-US" sz="1800">
              <a:solidFill>
                <a:srgbClr val="000000"/>
              </a:solidFill>
              <a:latin typeface="Aileron"/>
              <a:ea typeface="Aileron"/>
              <a:cs typeface="Aileron"/>
              <a:sym typeface="Aileron"/>
            </a:endParaRPr>
          </a:p>
          <a:p>
            <a:pPr algn="l">
              <a:lnSpc>
                <a:spcPts val="2340"/>
              </a:lnSpc>
            </a:pPr>
            <a:endParaRPr lang="en-US" sz="1800">
              <a:solidFill>
                <a:srgbClr val="000000"/>
              </a:solidFill>
              <a:latin typeface="Aileron"/>
              <a:ea typeface="Aileron"/>
              <a:cs typeface="Aileron"/>
              <a:sym typeface="Aileron"/>
            </a:endParaRPr>
          </a:p>
        </p:txBody>
      </p:sp>
      <p:sp>
        <p:nvSpPr>
          <p:cNvPr id="19" name="TextBox 19"/>
          <p:cNvSpPr txBox="1"/>
          <p:nvPr/>
        </p:nvSpPr>
        <p:spPr>
          <a:xfrm>
            <a:off x="5311253" y="9055199"/>
            <a:ext cx="11948047" cy="586740"/>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Jos kartta perustuu olettamuksiin aitojen tietojen sijaan, saatamme tunnistaa väärät sidosryhmät. </a:t>
            </a:r>
          </a:p>
          <a:p>
            <a:pPr marL="388620" lvl="1" indent="-194310" algn="l">
              <a:lnSpc>
                <a:spcPts val="2340"/>
              </a:lnSpc>
              <a:buFont typeface="Arial"/>
              <a:buChar char="•"/>
            </a:pPr>
            <a:r>
              <a:rPr lang="en-US" sz="1800">
                <a:solidFill>
                  <a:srgbClr val="000000"/>
                </a:solidFill>
                <a:latin typeface="Aileron"/>
                <a:ea typeface="Aileron"/>
                <a:cs typeface="Aileron"/>
                <a:sym typeface="Aileron"/>
              </a:rPr>
              <a:t>Jos karttaa ei luoda yhdessä ja sitä ei pohdita tiimissä, se ei edistä tiimin yhteistä ymmärrystä.</a:t>
            </a:r>
          </a:p>
        </p:txBody>
      </p:sp>
      <p:sp>
        <p:nvSpPr>
          <p:cNvPr id="20" name="TextBox 20"/>
          <p:cNvSpPr txBox="1"/>
          <p:nvPr/>
        </p:nvSpPr>
        <p:spPr>
          <a:xfrm>
            <a:off x="1819383" y="2651942"/>
            <a:ext cx="5694031" cy="413004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Kokoontukaa tiimissä (verkossa tai offline). Kirjoita projektin haaste keskelle ja aloita sidosryhmien sijoittaminen sen ympärille.</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Sidosryhmät ovat organisaatioita tai henkilöitä, jotka voivat vaikuttaa tai joihin projektisi voi vaikuttaa. Kirjoittakaa yksi sidosryhmä kuhunkin muistilappuun ja asetelkaa muistilaput valkotaululle tai fläppitaululle ja miettikää ääneen, miten ne liittyvät toisiinsa. </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Voitte käyttää erilaisia menetelmiä kerätäksenne sidosryhmäkarttaa varten tarvitsetut tiedot. Voitte esimerkiksi käyttää asiantuntijahaastatteluja, vertailuanalyysiä tai dokumenttianalyysia. </a:t>
            </a:r>
          </a:p>
        </p:txBody>
      </p:sp>
      <p:sp>
        <p:nvSpPr>
          <p:cNvPr id="21" name="TextBox 21"/>
          <p:cNvSpPr txBox="1"/>
          <p:nvPr/>
        </p:nvSpPr>
        <p:spPr>
          <a:xfrm rot="-5400000">
            <a:off x="-2622666" y="3193857"/>
            <a:ext cx="6563839"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SIDOSRYHMÄKARTTA</a:t>
            </a:r>
          </a:p>
        </p:txBody>
      </p:sp>
      <p:sp>
        <p:nvSpPr>
          <p:cNvPr id="22" name="TextBox 22"/>
          <p:cNvSpPr txBox="1"/>
          <p:nvPr/>
        </p:nvSpPr>
        <p:spPr>
          <a:xfrm>
            <a:off x="5311253" y="7616249"/>
            <a:ext cx="13205389" cy="88201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Kirjoittakaa projektin haaste kartan keskelle, se auttaa teitä aloittamaan työn.</a:t>
            </a:r>
          </a:p>
          <a:p>
            <a:pPr marL="388620" lvl="1" indent="-194310" algn="l">
              <a:lnSpc>
                <a:spcPts val="2340"/>
              </a:lnSpc>
              <a:buFont typeface="Arial"/>
              <a:buChar char="•"/>
            </a:pPr>
            <a:r>
              <a:rPr lang="en-US" sz="1800">
                <a:solidFill>
                  <a:srgbClr val="000000"/>
                </a:solidFill>
                <a:latin typeface="Aileron"/>
                <a:ea typeface="Aileron"/>
                <a:cs typeface="Aileron"/>
                <a:sym typeface="Aileron"/>
              </a:rPr>
              <a:t>Aloittakaa jo tuntemistanne sidosryhmistä ja etsikää sitten uusia sidosryhmiä taustamateriaalista</a:t>
            </a:r>
          </a:p>
          <a:p>
            <a:pPr marL="388620" lvl="1" indent="-194310" algn="l">
              <a:lnSpc>
                <a:spcPts val="2340"/>
              </a:lnSpc>
              <a:buFont typeface="Arial"/>
              <a:buChar char="•"/>
            </a:pPr>
            <a:r>
              <a:rPr lang="en-US" sz="1800">
                <a:solidFill>
                  <a:srgbClr val="000000"/>
                </a:solidFill>
                <a:latin typeface="Aileron"/>
                <a:ea typeface="Aileron"/>
                <a:cs typeface="Aileron"/>
                <a:sym typeface="Aileron"/>
              </a:rPr>
              <a:t>Varmistakaa tiimissä, että kaikki saavat sanoa jotain!</a:t>
            </a:r>
          </a:p>
        </p:txBody>
      </p:sp>
      <p:sp>
        <p:nvSpPr>
          <p:cNvPr id="23" name="TextBox 23"/>
          <p:cNvSpPr txBox="1"/>
          <p:nvPr/>
        </p:nvSpPr>
        <p:spPr>
          <a:xfrm>
            <a:off x="9144000" y="4344807"/>
            <a:ext cx="1247420" cy="533400"/>
          </a:xfrm>
          <a:prstGeom prst="rect">
            <a:avLst/>
          </a:prstGeom>
        </p:spPr>
        <p:txBody>
          <a:bodyPr lIns="0" tIns="0" rIns="0" bIns="0" rtlCol="0" anchor="t">
            <a:spAutoFit/>
          </a:bodyPr>
          <a:lstStyle/>
          <a:p>
            <a:pPr algn="ctr">
              <a:lnSpc>
                <a:spcPts val="2160"/>
              </a:lnSpc>
            </a:pPr>
            <a:r>
              <a:rPr lang="en-US" sz="1800">
                <a:solidFill>
                  <a:srgbClr val="000000"/>
                </a:solidFill>
                <a:latin typeface="Dekko"/>
                <a:ea typeface="Dekko"/>
                <a:cs typeface="Dekko"/>
                <a:sym typeface="Dekko"/>
              </a:rPr>
              <a:t>Meidän haaste</a:t>
            </a:r>
          </a:p>
        </p:txBody>
      </p:sp>
      <p:sp>
        <p:nvSpPr>
          <p:cNvPr id="24" name="TextBox 24"/>
          <p:cNvSpPr txBox="1"/>
          <p:nvPr/>
        </p:nvSpPr>
        <p:spPr>
          <a:xfrm rot="-1733349">
            <a:off x="8112605" y="3237830"/>
            <a:ext cx="1020826" cy="306705"/>
          </a:xfrm>
          <a:prstGeom prst="rect">
            <a:avLst/>
          </a:prstGeom>
        </p:spPr>
        <p:txBody>
          <a:bodyPr lIns="0" tIns="0" rIns="0" bIns="0" rtlCol="0" anchor="t">
            <a:spAutoFit/>
          </a:bodyPr>
          <a:lstStyle/>
          <a:p>
            <a:pPr algn="ctr">
              <a:lnSpc>
                <a:spcPts val="2520"/>
              </a:lnSpc>
            </a:pPr>
            <a:r>
              <a:rPr lang="en-US" sz="1800">
                <a:solidFill>
                  <a:srgbClr val="000000"/>
                </a:solidFill>
                <a:latin typeface="Dekko"/>
                <a:ea typeface="Dekko"/>
                <a:cs typeface="Dekko"/>
                <a:sym typeface="Dekko"/>
              </a:rPr>
              <a:t>xxxx</a:t>
            </a:r>
          </a:p>
        </p:txBody>
      </p:sp>
      <p:sp>
        <p:nvSpPr>
          <p:cNvPr id="25" name="TextBox 25"/>
          <p:cNvSpPr txBox="1"/>
          <p:nvPr/>
        </p:nvSpPr>
        <p:spPr>
          <a:xfrm rot="596533">
            <a:off x="9807736" y="2790484"/>
            <a:ext cx="1020826" cy="514350"/>
          </a:xfrm>
          <a:prstGeom prst="rect">
            <a:avLst/>
          </a:prstGeom>
        </p:spPr>
        <p:txBody>
          <a:bodyPr lIns="0" tIns="0" rIns="0" bIns="0" rtlCol="0" anchor="t">
            <a:spAutoFit/>
          </a:bodyPr>
          <a:lstStyle/>
          <a:p>
            <a:pPr algn="ctr">
              <a:lnSpc>
                <a:spcPts val="2040"/>
              </a:lnSpc>
            </a:pPr>
            <a:r>
              <a:rPr lang="en-US" sz="1700">
                <a:solidFill>
                  <a:srgbClr val="000000"/>
                </a:solidFill>
                <a:latin typeface="Dekko"/>
                <a:ea typeface="Dekko"/>
                <a:cs typeface="Dekko"/>
                <a:sym typeface="Dekko"/>
              </a:rPr>
              <a:t>jakelijat: ketkä?</a:t>
            </a:r>
          </a:p>
        </p:txBody>
      </p:sp>
      <p:sp>
        <p:nvSpPr>
          <p:cNvPr id="26" name="TextBox 26"/>
          <p:cNvSpPr txBox="1"/>
          <p:nvPr/>
        </p:nvSpPr>
        <p:spPr>
          <a:xfrm rot="2207769">
            <a:off x="10482331" y="3951292"/>
            <a:ext cx="1020826" cy="306705"/>
          </a:xfrm>
          <a:prstGeom prst="rect">
            <a:avLst/>
          </a:prstGeom>
        </p:spPr>
        <p:txBody>
          <a:bodyPr lIns="0" tIns="0" rIns="0" bIns="0" rtlCol="0" anchor="t">
            <a:spAutoFit/>
          </a:bodyPr>
          <a:lstStyle/>
          <a:p>
            <a:pPr algn="ctr">
              <a:lnSpc>
                <a:spcPts val="2520"/>
              </a:lnSpc>
            </a:pPr>
            <a:r>
              <a:rPr lang="en-US" sz="1800">
                <a:solidFill>
                  <a:srgbClr val="000000"/>
                </a:solidFill>
                <a:latin typeface="Dekko"/>
                <a:ea typeface="Dekko"/>
                <a:cs typeface="Dekko"/>
                <a:sym typeface="Dekko"/>
              </a:rPr>
              <a:t>xxxxx</a:t>
            </a:r>
          </a:p>
        </p:txBody>
      </p:sp>
      <p:sp>
        <p:nvSpPr>
          <p:cNvPr id="27" name="TextBox 27"/>
          <p:cNvSpPr txBox="1"/>
          <p:nvPr/>
        </p:nvSpPr>
        <p:spPr>
          <a:xfrm rot="2207769">
            <a:off x="7791400" y="5168618"/>
            <a:ext cx="1020826" cy="306705"/>
          </a:xfrm>
          <a:prstGeom prst="rect">
            <a:avLst/>
          </a:prstGeom>
        </p:spPr>
        <p:txBody>
          <a:bodyPr lIns="0" tIns="0" rIns="0" bIns="0" rtlCol="0" anchor="t">
            <a:spAutoFit/>
          </a:bodyPr>
          <a:lstStyle/>
          <a:p>
            <a:pPr algn="ctr">
              <a:lnSpc>
                <a:spcPts val="2520"/>
              </a:lnSpc>
            </a:pPr>
            <a:r>
              <a:rPr lang="en-US" sz="1800">
                <a:solidFill>
                  <a:srgbClr val="000000"/>
                </a:solidFill>
                <a:latin typeface="Dekko"/>
                <a:ea typeface="Dekko"/>
                <a:cs typeface="Dekko"/>
                <a:sym typeface="Dekko"/>
              </a:rPr>
              <a:t>xxxxx</a:t>
            </a:r>
          </a:p>
        </p:txBody>
      </p:sp>
      <p:sp>
        <p:nvSpPr>
          <p:cNvPr id="28" name="TextBox 28"/>
          <p:cNvSpPr txBox="1"/>
          <p:nvPr/>
        </p:nvSpPr>
        <p:spPr>
          <a:xfrm rot="-3115742">
            <a:off x="10604551" y="5337218"/>
            <a:ext cx="1020826" cy="514350"/>
          </a:xfrm>
          <a:prstGeom prst="rect">
            <a:avLst/>
          </a:prstGeom>
        </p:spPr>
        <p:txBody>
          <a:bodyPr lIns="0" tIns="0" rIns="0" bIns="0" rtlCol="0" anchor="t">
            <a:spAutoFit/>
          </a:bodyPr>
          <a:lstStyle/>
          <a:p>
            <a:pPr algn="ctr">
              <a:lnSpc>
                <a:spcPts val="2040"/>
              </a:lnSpc>
            </a:pPr>
            <a:r>
              <a:rPr lang="en-US" sz="1700">
                <a:solidFill>
                  <a:srgbClr val="000000"/>
                </a:solidFill>
                <a:latin typeface="Dekko"/>
                <a:ea typeface="Dekko"/>
                <a:cs typeface="Dekko"/>
                <a:sym typeface="Dekko"/>
              </a:rPr>
              <a:t>käyttäjät: ketkä?</a:t>
            </a:r>
          </a:p>
        </p:txBody>
      </p:sp>
      <p:sp>
        <p:nvSpPr>
          <p:cNvPr id="29" name="TextBox 29"/>
          <p:cNvSpPr txBox="1"/>
          <p:nvPr/>
        </p:nvSpPr>
        <p:spPr>
          <a:xfrm rot="-856540">
            <a:off x="9191655" y="6397799"/>
            <a:ext cx="1020826" cy="514350"/>
          </a:xfrm>
          <a:prstGeom prst="rect">
            <a:avLst/>
          </a:prstGeom>
        </p:spPr>
        <p:txBody>
          <a:bodyPr lIns="0" tIns="0" rIns="0" bIns="0" rtlCol="0" anchor="t">
            <a:spAutoFit/>
          </a:bodyPr>
          <a:lstStyle/>
          <a:p>
            <a:pPr algn="ctr">
              <a:lnSpc>
                <a:spcPts val="2040"/>
              </a:lnSpc>
            </a:pPr>
            <a:r>
              <a:rPr lang="en-US" sz="1700">
                <a:solidFill>
                  <a:srgbClr val="000000"/>
                </a:solidFill>
                <a:latin typeface="Dekko"/>
                <a:ea typeface="Dekko"/>
                <a:cs typeface="Dekko"/>
                <a:sym typeface="Dekko"/>
              </a:rPr>
              <a:t>asiakkaat: ketkä?</a:t>
            </a:r>
          </a:p>
        </p:txBody>
      </p:sp>
      <p:sp>
        <p:nvSpPr>
          <p:cNvPr id="30" name="TextBox 30"/>
          <p:cNvSpPr txBox="1"/>
          <p:nvPr/>
        </p:nvSpPr>
        <p:spPr>
          <a:xfrm rot="5733178">
            <a:off x="11479645" y="4377720"/>
            <a:ext cx="1020826" cy="306705"/>
          </a:xfrm>
          <a:prstGeom prst="rect">
            <a:avLst/>
          </a:prstGeom>
        </p:spPr>
        <p:txBody>
          <a:bodyPr lIns="0" tIns="0" rIns="0" bIns="0" rtlCol="0" anchor="t">
            <a:spAutoFit/>
          </a:bodyPr>
          <a:lstStyle/>
          <a:p>
            <a:pPr algn="ctr">
              <a:lnSpc>
                <a:spcPts val="2520"/>
              </a:lnSpc>
            </a:pPr>
            <a:r>
              <a:rPr lang="en-US" sz="1800">
                <a:solidFill>
                  <a:srgbClr val="000000"/>
                </a:solidFill>
                <a:latin typeface="Dekko"/>
                <a:ea typeface="Dekko"/>
                <a:cs typeface="Dekko"/>
                <a:sym typeface="Dekko"/>
              </a:rPr>
              <a:t>xxx</a:t>
            </a:r>
          </a:p>
        </p:txBody>
      </p:sp>
      <p:sp>
        <p:nvSpPr>
          <p:cNvPr id="31" name="TextBox 31"/>
          <p:cNvSpPr txBox="1"/>
          <p:nvPr/>
        </p:nvSpPr>
        <p:spPr>
          <a:xfrm rot="-9052453">
            <a:off x="7748643" y="6383839"/>
            <a:ext cx="1020826" cy="306705"/>
          </a:xfrm>
          <a:prstGeom prst="rect">
            <a:avLst/>
          </a:prstGeom>
        </p:spPr>
        <p:txBody>
          <a:bodyPr lIns="0" tIns="0" rIns="0" bIns="0" rtlCol="0" anchor="t">
            <a:spAutoFit/>
          </a:bodyPr>
          <a:lstStyle/>
          <a:p>
            <a:pPr algn="ctr">
              <a:lnSpc>
                <a:spcPts val="2520"/>
              </a:lnSpc>
            </a:pPr>
            <a:r>
              <a:rPr lang="en-US" sz="1800">
                <a:solidFill>
                  <a:srgbClr val="000000"/>
                </a:solidFill>
                <a:latin typeface="Dekko"/>
                <a:ea typeface="Dekko"/>
                <a:cs typeface="Dekko"/>
                <a:sym typeface="Dekko"/>
              </a:rPr>
              <a:t>xxx</a:t>
            </a:r>
          </a:p>
        </p:txBody>
      </p:sp>
      <p:sp>
        <p:nvSpPr>
          <p:cNvPr id="32" name="TextBox 32"/>
          <p:cNvSpPr txBox="1"/>
          <p:nvPr/>
        </p:nvSpPr>
        <p:spPr>
          <a:xfrm>
            <a:off x="1819383" y="1940307"/>
            <a:ext cx="326409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Mitä siis teemme? </a:t>
            </a:r>
          </a:p>
        </p:txBody>
      </p:sp>
      <p:sp>
        <p:nvSpPr>
          <p:cNvPr id="33" name="TextBox 33"/>
          <p:cNvSpPr txBox="1"/>
          <p:nvPr/>
        </p:nvSpPr>
        <p:spPr>
          <a:xfrm>
            <a:off x="12995946" y="1960397"/>
            <a:ext cx="3844254" cy="516103"/>
          </a:xfrm>
          <a:prstGeom prst="rect">
            <a:avLst/>
          </a:prstGeom>
        </p:spPr>
        <p:txBody>
          <a:bodyPr wrap="square" lIns="0" tIns="0" rIns="0" bIns="0" rtlCol="0" anchor="t">
            <a:spAutoFit/>
          </a:bodyPr>
          <a:lstStyle/>
          <a:p>
            <a:pPr algn="l">
              <a:lnSpc>
                <a:spcPts val="4409"/>
              </a:lnSpc>
            </a:pPr>
            <a:r>
              <a:rPr lang="en-US" sz="3150" dirty="0" err="1">
                <a:solidFill>
                  <a:srgbClr val="000000"/>
                </a:solidFill>
                <a:latin typeface="Aileron"/>
                <a:ea typeface="Aileron"/>
                <a:cs typeface="Aileron"/>
                <a:sym typeface="Aileron"/>
              </a:rPr>
              <a:t>Mitä</a:t>
            </a:r>
            <a:r>
              <a:rPr lang="en-US" sz="3150" dirty="0">
                <a:solidFill>
                  <a:srgbClr val="000000"/>
                </a:solidFill>
                <a:latin typeface="Aileron"/>
                <a:ea typeface="Aileron"/>
                <a:cs typeface="Aileron"/>
                <a:sym typeface="Aileron"/>
              </a:rPr>
              <a:t> </a:t>
            </a:r>
            <a:r>
              <a:rPr lang="en-US" sz="3150" dirty="0" err="1">
                <a:solidFill>
                  <a:srgbClr val="000000"/>
                </a:solidFill>
                <a:latin typeface="Aileron"/>
                <a:ea typeface="Aileron"/>
                <a:cs typeface="Aileron"/>
                <a:sym typeface="Aileron"/>
              </a:rPr>
              <a:t>seuraavaksi</a:t>
            </a:r>
            <a:r>
              <a:rPr lang="en-US" sz="3150" dirty="0">
                <a:solidFill>
                  <a:srgbClr val="000000"/>
                </a:solidFill>
                <a:latin typeface="Aileron"/>
                <a:ea typeface="Aileron"/>
                <a:cs typeface="Aileron"/>
                <a:sym typeface="Aileron"/>
              </a:rPr>
              <a:t>?</a:t>
            </a:r>
          </a:p>
        </p:txBody>
      </p:sp>
      <p:sp>
        <p:nvSpPr>
          <p:cNvPr id="34" name="TextBox 34"/>
          <p:cNvSpPr txBox="1"/>
          <p:nvPr/>
        </p:nvSpPr>
        <p:spPr>
          <a:xfrm>
            <a:off x="3130901" y="8893274"/>
            <a:ext cx="2556598" cy="122428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Mikä voi mennä pieleen?</a:t>
            </a:r>
          </a:p>
        </p:txBody>
      </p:sp>
      <p:sp>
        <p:nvSpPr>
          <p:cNvPr id="35" name="TextBox 35"/>
          <p:cNvSpPr txBox="1"/>
          <p:nvPr/>
        </p:nvSpPr>
        <p:spPr>
          <a:xfrm>
            <a:off x="7513414" y="1978407"/>
            <a:ext cx="5090716"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Miltä tuotos saattaa näyttää?</a:t>
            </a:r>
          </a:p>
        </p:txBody>
      </p:sp>
      <p:sp>
        <p:nvSpPr>
          <p:cNvPr id="36" name="TextBox 36"/>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Miten voi onnistua?</a:t>
            </a:r>
          </a:p>
        </p:txBody>
      </p:sp>
      <p:sp>
        <p:nvSpPr>
          <p:cNvPr id="37" name="TextBox 37"/>
          <p:cNvSpPr txBox="1"/>
          <p:nvPr/>
        </p:nvSpPr>
        <p:spPr>
          <a:xfrm>
            <a:off x="1804222" y="162650"/>
            <a:ext cx="4663877"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Milloin kannattaa käyttää?</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3704548" y="4400464"/>
            <a:ext cx="8680275" cy="679451"/>
          </a:xfrm>
          <a:prstGeom prst="rect">
            <a:avLst/>
          </a:prstGeom>
        </p:spPr>
        <p:txBody>
          <a:bodyPr lIns="0" tIns="0" rIns="0" bIns="0" rtlCol="0" anchor="t">
            <a:spAutoFit/>
          </a:bodyPr>
          <a:lstStyle/>
          <a:p>
            <a:pPr algn="r">
              <a:lnSpc>
                <a:spcPts val="5599"/>
              </a:lnSpc>
            </a:pPr>
            <a:r>
              <a:rPr lang="en-US" sz="3999" b="1">
                <a:solidFill>
                  <a:srgbClr val="000000"/>
                </a:solidFill>
                <a:latin typeface="Aileron Bold"/>
                <a:ea typeface="Aileron Bold"/>
                <a:cs typeface="Aileron Bold"/>
                <a:sym typeface="Aileron Bold"/>
              </a:rPr>
              <a:t>REFLEKTIO:  SIDOSRYHMÄKARTTA</a:t>
            </a:r>
          </a:p>
        </p:txBody>
      </p:sp>
      <p:sp>
        <p:nvSpPr>
          <p:cNvPr id="9" name="TextBox 9"/>
          <p:cNvSpPr txBox="1"/>
          <p:nvPr/>
        </p:nvSpPr>
        <p:spPr>
          <a:xfrm>
            <a:off x="1497013" y="1876810"/>
            <a:ext cx="16521597" cy="1323340"/>
          </a:xfrm>
          <a:prstGeom prst="rect">
            <a:avLst/>
          </a:prstGeom>
        </p:spPr>
        <p:txBody>
          <a:bodyPr lIns="0" tIns="0" rIns="0" bIns="0" rtlCol="0" anchor="t">
            <a:spAutoFit/>
          </a:bodyPr>
          <a:lstStyle/>
          <a:p>
            <a:pPr algn="l">
              <a:lnSpc>
                <a:spcPts val="2799"/>
              </a:lnSpc>
            </a:pPr>
            <a:r>
              <a:rPr lang="en-US" sz="1999" b="1">
                <a:solidFill>
                  <a:srgbClr val="000000"/>
                </a:solidFill>
                <a:latin typeface="Aileron Bold"/>
                <a:ea typeface="Aileron Bold"/>
                <a:cs typeface="Aileron Bold"/>
                <a:sym typeface="Aileron Bold"/>
              </a:rPr>
              <a:t>Ketkä ovat projektin sidosryhmiä ja miten ne ovat vuorovaikutuksessa keskenään?</a:t>
            </a:r>
          </a:p>
          <a:p>
            <a:pPr algn="l">
              <a:lnSpc>
                <a:spcPts val="2799"/>
              </a:lnSpc>
            </a:pPr>
            <a:endParaRPr lang="en-US" sz="19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Ketkä ovat keskeisiä henkilöitä, jotka osallistuvat projektiinne tai liittyvät haasteeseenne (esim. potilaat, palveluntarjoajat, hallintohenkilöstö, potilashoidon tukihenkilöstö tai asiakkaat, käyttäjät, projektipäälliköt, tiimin jäsenet ja ulkoiset toimittajat)? Miten he ovat vuorovaikutuksessa keskenään?</a:t>
            </a:r>
          </a:p>
        </p:txBody>
      </p:sp>
      <p:sp>
        <p:nvSpPr>
          <p:cNvPr id="10" name="TextBox 10"/>
          <p:cNvSpPr txBox="1"/>
          <p:nvPr/>
        </p:nvSpPr>
        <p:spPr>
          <a:xfrm>
            <a:off x="1497013" y="3580789"/>
            <a:ext cx="15501343" cy="1323340"/>
          </a:xfrm>
          <a:prstGeom prst="rect">
            <a:avLst/>
          </a:prstGeom>
        </p:spPr>
        <p:txBody>
          <a:bodyPr lIns="0" tIns="0" rIns="0" bIns="0" rtlCol="0" anchor="t">
            <a:spAutoFit/>
          </a:bodyPr>
          <a:lstStyle/>
          <a:p>
            <a:pPr algn="l">
              <a:lnSpc>
                <a:spcPts val="2799"/>
              </a:lnSpc>
            </a:pPr>
            <a:r>
              <a:rPr lang="en-US" sz="1999" b="1">
                <a:solidFill>
                  <a:srgbClr val="000000"/>
                </a:solidFill>
                <a:latin typeface="Aileron Bold"/>
                <a:ea typeface="Aileron Bold"/>
                <a:cs typeface="Aileron Bold"/>
                <a:sym typeface="Aileron Bold"/>
              </a:rPr>
              <a:t>Miten sidosryhmät vaikuttavat projektiin tai miten projekti saattaa vaikuttaa heihin?</a:t>
            </a:r>
          </a:p>
          <a:p>
            <a:pPr algn="l">
              <a:lnSpc>
                <a:spcPts val="2799"/>
              </a:lnSpc>
            </a:pPr>
            <a:endParaRPr lang="en-US" sz="19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Millä sidosryhmillä on päätöksentekovaltaa projektissasi tai haasteessasi ja millaista päätöksentekovaltaa heillä on (esim. asiakaspalvelusta, aikataulusta, budjetista)?  Entä miten hankkeesi voisi vaikuttaa heihin?</a:t>
            </a:r>
          </a:p>
        </p:txBody>
      </p:sp>
      <p:sp>
        <p:nvSpPr>
          <p:cNvPr id="11" name="TextBox 11"/>
          <p:cNvSpPr txBox="1"/>
          <p:nvPr/>
        </p:nvSpPr>
        <p:spPr>
          <a:xfrm>
            <a:off x="1497013" y="5387284"/>
            <a:ext cx="15501343" cy="97218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Ketkä meidän on otettava mukaan projektiin ja miksi?</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Mitkä sidosryhmät ovat avainasemassa työstämämme haasteen tai ongelman ymmärtämisessä ja miksi?</a:t>
            </a:r>
          </a:p>
        </p:txBody>
      </p:sp>
      <p:sp>
        <p:nvSpPr>
          <p:cNvPr id="12" name="TextBox 12"/>
          <p:cNvSpPr txBox="1"/>
          <p:nvPr/>
        </p:nvSpPr>
        <p:spPr>
          <a:xfrm>
            <a:off x="1497013" y="6950020"/>
            <a:ext cx="14195673" cy="97218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Miten voimme kommunikoida tehokkaasti sidosryhmien kanssa projektin aikana?</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b="1">
                <a:solidFill>
                  <a:srgbClr val="000000"/>
                </a:solidFill>
                <a:latin typeface="Aileron Bold"/>
                <a:ea typeface="Aileron Bold"/>
                <a:cs typeface="Aileron Bold"/>
                <a:sym typeface="Aileron Bold"/>
              </a:rPr>
              <a:t> </a:t>
            </a:r>
            <a:r>
              <a:rPr lang="en-US" sz="1800">
                <a:solidFill>
                  <a:srgbClr val="000000"/>
                </a:solidFill>
                <a:latin typeface="Aileron"/>
                <a:ea typeface="Aileron"/>
                <a:cs typeface="Aileron"/>
                <a:sym typeface="Aileron"/>
              </a:rPr>
              <a:t>Miten meidän pitäisi räätälöidä viestintämme eri ihmisryhmille, joita meidän on kuultava tai jotka meidän on otettava mukaan hankkeeseen?</a:t>
            </a:r>
          </a:p>
        </p:txBody>
      </p:sp>
      <p:sp>
        <p:nvSpPr>
          <p:cNvPr id="13" name="TextBox 13"/>
          <p:cNvSpPr txBox="1"/>
          <p:nvPr/>
        </p:nvSpPr>
        <p:spPr>
          <a:xfrm>
            <a:off x="1497013" y="8511875"/>
            <a:ext cx="16790987" cy="160083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meidän pitäisi tehdä seuraavaksi sidosryhmäkartan perusteella ja kenen pitäisi tehdä mitä? Miksi?</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Kuka tekee mitä tiimissämme, jotta voimme jatkaa projektiammesidosryhmäkartan pohdinnasta saamamme oppien mukaisesti? Mitä tiedämme nyt, mitä emme tienneet aiemmin? Mitä emme vielä tiedä ja miten voisimme täyttää tämän tietovajeen? Mitä meidän pitäisi tehdä seuraavaksi? Mihin toimiin voimme ryhtyä juuri nyt (esim. kerätä lisää tietoa, tehdä haastatteluja, havainnoida paikan päällä, luoda prototyyppejä, tehdä pieniä testejä tai kuulla asiantuntijoita)?</a:t>
            </a:r>
          </a:p>
        </p:txBody>
      </p:sp>
      <p:sp>
        <p:nvSpPr>
          <p:cNvPr id="14" name="TextBox 14"/>
          <p:cNvSpPr txBox="1"/>
          <p:nvPr/>
        </p:nvSpPr>
        <p:spPr>
          <a:xfrm>
            <a:off x="1497013" y="400052"/>
            <a:ext cx="16214041" cy="10668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Sidosryhmällä tarkoitetaan henkilöä, ihmisryhmää tai organisaatiota, joka on kiinnostunut hankkeen tai päätöksen lopputuloksesta tai johon se vaikuttaa. Tähän voivat kuulua henkilöt, jotka hyötyvät hankkeesta tai joihin hanke vaikuttaa, sekä henkilöt, joilla on vaikutusvaltaa hankkeeseen. Esimerkiksi terveydenhuollossa sidosryhmiä ovat potilaat, sairaanhoitajat ja sairaalan hallinto. Muissa organisaatioissa sidosryhmiä voivat olla työntekijät, asiakkaat, asiakkaat, sijoittajat, sääntelyviranomaiset, toimittajat ja yhteisö.</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47625"/>
              <a:ext cx="355369" cy="450935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47625"/>
              <a:ext cx="427807" cy="457073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Freeform 16"/>
          <p:cNvSpPr/>
          <p:nvPr/>
        </p:nvSpPr>
        <p:spPr>
          <a:xfrm>
            <a:off x="7350574" y="2243202"/>
            <a:ext cx="5167309" cy="5167309"/>
          </a:xfrm>
          <a:custGeom>
            <a:avLst/>
            <a:gdLst/>
            <a:ahLst/>
            <a:cxnLst/>
            <a:rect l="l" t="t" r="r" b="b"/>
            <a:pathLst>
              <a:path w="5167309" h="5167309">
                <a:moveTo>
                  <a:pt x="0" y="0"/>
                </a:moveTo>
                <a:lnTo>
                  <a:pt x="5167309" y="0"/>
                </a:lnTo>
                <a:lnTo>
                  <a:pt x="5167309" y="5167309"/>
                </a:lnTo>
                <a:lnTo>
                  <a:pt x="0" y="5167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a:p>
        </p:txBody>
      </p:sp>
      <p:grpSp>
        <p:nvGrpSpPr>
          <p:cNvPr id="17" name="Group 17"/>
          <p:cNvGrpSpPr/>
          <p:nvPr/>
        </p:nvGrpSpPr>
        <p:grpSpPr>
          <a:xfrm>
            <a:off x="7765194" y="3454273"/>
            <a:ext cx="1408317" cy="382017"/>
            <a:chOff x="0" y="0"/>
            <a:chExt cx="370915" cy="100613"/>
          </a:xfrm>
        </p:grpSpPr>
        <p:sp>
          <p:nvSpPr>
            <p:cNvPr id="18" name="Freeform 18"/>
            <p:cNvSpPr/>
            <p:nvPr/>
          </p:nvSpPr>
          <p:spPr>
            <a:xfrm>
              <a:off x="0" y="0"/>
              <a:ext cx="370915" cy="100613"/>
            </a:xfrm>
            <a:custGeom>
              <a:avLst/>
              <a:gdLst/>
              <a:ahLst/>
              <a:cxnLst/>
              <a:rect l="l" t="t" r="r" b="b"/>
              <a:pathLst>
                <a:path w="370915" h="100613">
                  <a:moveTo>
                    <a:pt x="0" y="0"/>
                  </a:moveTo>
                  <a:lnTo>
                    <a:pt x="370915" y="0"/>
                  </a:lnTo>
                  <a:lnTo>
                    <a:pt x="370915" y="100613"/>
                  </a:lnTo>
                  <a:lnTo>
                    <a:pt x="0" y="100613"/>
                  </a:lnTo>
                  <a:close/>
                </a:path>
              </a:pathLst>
            </a:custGeom>
            <a:solidFill>
              <a:srgbClr val="D7AFFF"/>
            </a:solidFill>
          </p:spPr>
          <p:txBody>
            <a:bodyPr/>
            <a:lstStyle/>
            <a:p>
              <a:endParaRPr lang="fi-FI"/>
            </a:p>
          </p:txBody>
        </p:sp>
        <p:sp>
          <p:nvSpPr>
            <p:cNvPr id="19" name="TextBox 19"/>
            <p:cNvSpPr txBox="1"/>
            <p:nvPr/>
          </p:nvSpPr>
          <p:spPr>
            <a:xfrm>
              <a:off x="0" y="-47625"/>
              <a:ext cx="370915" cy="148238"/>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1804222" y="727713"/>
            <a:ext cx="16243088" cy="770255"/>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Olemme vasta aloittamassa, emmekä tiedä paljoa hankkeen kontekstista tai siitä, mitä muut ovat jo tehneet samankaltaisten ongelmien ratkaisemiseksi (meidän on kasvatettava ymmärrystämme).</a:t>
            </a:r>
          </a:p>
          <a:p>
            <a:pPr marL="345441" lvl="1" indent="-172721" algn="l">
              <a:lnSpc>
                <a:spcPts val="2080"/>
              </a:lnSpc>
              <a:buFont typeface="Arial"/>
              <a:buChar char="•"/>
            </a:pPr>
            <a:r>
              <a:rPr lang="en-US" sz="1600">
                <a:solidFill>
                  <a:srgbClr val="000000"/>
                </a:solidFill>
                <a:latin typeface="Aileron"/>
                <a:ea typeface="Aileron"/>
                <a:cs typeface="Aileron"/>
                <a:sym typeface="Aileron"/>
              </a:rPr>
              <a:t>Meidän on vahvistettava tiimimme yhteistä ymmärrystä siitä, mikä on hankkeen laajempi konteksti (meidän on vahvistettava yhteistä ymmärrystämme).</a:t>
            </a:r>
          </a:p>
        </p:txBody>
      </p:sp>
      <p:sp>
        <p:nvSpPr>
          <p:cNvPr id="21" name="TextBox 21"/>
          <p:cNvSpPr txBox="1"/>
          <p:nvPr/>
        </p:nvSpPr>
        <p:spPr>
          <a:xfrm>
            <a:off x="13024521" y="2498472"/>
            <a:ext cx="4552256" cy="353949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Pohtikaa tuloksia suhteessa haasteeseen. Kirjoittakaa haaste näkyviin.</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Pohtikaa asiaa yhdessä tiiminä:</a:t>
            </a:r>
          </a:p>
          <a:p>
            <a:pPr algn="l">
              <a:lnSpc>
                <a:spcPts val="2340"/>
              </a:lnSpc>
            </a:pPr>
            <a:r>
              <a:rPr lang="en-US" sz="1800">
                <a:solidFill>
                  <a:srgbClr val="000000"/>
                </a:solidFill>
                <a:latin typeface="Aileron"/>
                <a:ea typeface="Aileron"/>
                <a:cs typeface="Aileron"/>
                <a:sym typeface="Aileron"/>
              </a:rPr>
              <a:t>Mikä yllätti meidät? Mikä kiinnitti huomiomme ja miksi? Minkälaisia tai olemassa olevia ratkaisuja löysimme? Mitä voisimme oppia niistä meidän projektiamme varten? Mitä meidän pitäisi tehdä seuraavaksi? </a:t>
            </a:r>
          </a:p>
          <a:p>
            <a:pPr algn="l">
              <a:lnSpc>
                <a:spcPts val="2340"/>
              </a:lnSpc>
            </a:pPr>
            <a:endParaRPr lang="en-US" sz="1800">
              <a:solidFill>
                <a:srgbClr val="000000"/>
              </a:solidFill>
              <a:latin typeface="Aileron"/>
              <a:ea typeface="Aileron"/>
              <a:cs typeface="Aileron"/>
              <a:sym typeface="Aileron"/>
            </a:endParaRPr>
          </a:p>
          <a:p>
            <a:pPr algn="l">
              <a:lnSpc>
                <a:spcPts val="2340"/>
              </a:lnSpc>
            </a:pPr>
            <a:endParaRPr lang="en-US" sz="1800">
              <a:solidFill>
                <a:srgbClr val="000000"/>
              </a:solidFill>
              <a:latin typeface="Aileron"/>
              <a:ea typeface="Aileron"/>
              <a:cs typeface="Aileron"/>
              <a:sym typeface="Aileron"/>
            </a:endParaRPr>
          </a:p>
        </p:txBody>
      </p:sp>
      <p:sp>
        <p:nvSpPr>
          <p:cNvPr id="22" name="TextBox 22"/>
          <p:cNvSpPr txBox="1"/>
          <p:nvPr/>
        </p:nvSpPr>
        <p:spPr>
          <a:xfrm>
            <a:off x="5311253" y="9055199"/>
            <a:ext cx="12736057" cy="88201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Jos benchmarkkaus eli vertailu perustuu muistiin ja omiin oletuksiin, eikä aitoon erilaisilla menetelmillä kerätyyn tietoon, saatamme tunnistaa vääriä asioita. </a:t>
            </a:r>
          </a:p>
          <a:p>
            <a:pPr marL="388620" lvl="1" indent="-194310" algn="l">
              <a:lnSpc>
                <a:spcPts val="2340"/>
              </a:lnSpc>
              <a:buFont typeface="Arial"/>
              <a:buChar char="•"/>
            </a:pPr>
            <a:r>
              <a:rPr lang="en-US" sz="1800">
                <a:solidFill>
                  <a:srgbClr val="000000"/>
                </a:solidFill>
                <a:latin typeface="Aileron"/>
                <a:ea typeface="Aileron"/>
                <a:cs typeface="Aileron"/>
                <a:sym typeface="Aileron"/>
              </a:rPr>
              <a:t>Jos tietoja ei kerätä yhteen taulukkoon ja jos taulukkoa ei käydä yhteisesti läpi tiimissä, se ei edistä yhteistä ymmärrystä.</a:t>
            </a:r>
          </a:p>
        </p:txBody>
      </p:sp>
      <p:sp>
        <p:nvSpPr>
          <p:cNvPr id="23" name="TextBox 23"/>
          <p:cNvSpPr txBox="1"/>
          <p:nvPr/>
        </p:nvSpPr>
        <p:spPr>
          <a:xfrm>
            <a:off x="1804222" y="2655599"/>
            <a:ext cx="5374902" cy="4006850"/>
          </a:xfrm>
          <a:prstGeom prst="rect">
            <a:avLst/>
          </a:prstGeom>
        </p:spPr>
        <p:txBody>
          <a:bodyPr lIns="0" tIns="0" rIns="0" bIns="0" rtlCol="0" anchor="t">
            <a:spAutoFit/>
          </a:bodyPr>
          <a:lstStyle/>
          <a:p>
            <a:pPr algn="l">
              <a:lnSpc>
                <a:spcPts val="2210"/>
              </a:lnSpc>
            </a:pPr>
            <a:r>
              <a:rPr lang="en-US" sz="1700">
                <a:solidFill>
                  <a:srgbClr val="000000"/>
                </a:solidFill>
                <a:latin typeface="Aileron"/>
                <a:ea typeface="Aileron"/>
                <a:cs typeface="Aileron"/>
                <a:sym typeface="Aileron"/>
              </a:rPr>
              <a:t>Ennen kuin aloitatte, päättäkää tiiminä, mitä etsitte, ja määrittäkää vertailuanalyysin kriteerit. Vertailuanalyysin ideana on vertailla jo olemassa olevien eri ratkaisujen, palvelujen tai tuotteiden ominaisuuksia. Luokaa taulukko, johon keräätte tietoa, sellaiseen muotoon, johon kaikki tiimin jäsenet pääsevät käsiksi. Kirjoittakaa haasteenne näkyviin taulukon yläpuolelle.</a:t>
            </a:r>
          </a:p>
          <a:p>
            <a:pPr algn="l">
              <a:lnSpc>
                <a:spcPts val="2340"/>
              </a:lnSpc>
            </a:pPr>
            <a:endParaRPr lang="en-US" sz="17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Voitte käyttää erilaisia menetelmiä tietojen keräämiseen, jotka jäsennetään taulukkoon. </a:t>
            </a:r>
          </a:p>
          <a:p>
            <a:pPr algn="l">
              <a:lnSpc>
                <a:spcPts val="2340"/>
              </a:lnSpc>
            </a:pPr>
            <a:r>
              <a:rPr lang="en-US" sz="1800">
                <a:solidFill>
                  <a:srgbClr val="000000"/>
                </a:solidFill>
                <a:latin typeface="Aileron"/>
                <a:ea typeface="Aileron"/>
                <a:cs typeface="Aileron"/>
                <a:sym typeface="Aileron"/>
              </a:rPr>
              <a:t>Voitte tehdä Internet-hakuja, analysoida asiakirjoja, vierailla eri palveluissa tai kokeilla tuotteita itse (jos projektissasi on kyse uuden tuotteen kehittämisestä). </a:t>
            </a:r>
          </a:p>
        </p:txBody>
      </p:sp>
      <p:sp>
        <p:nvSpPr>
          <p:cNvPr id="24" name="TextBox 24"/>
          <p:cNvSpPr txBox="1"/>
          <p:nvPr/>
        </p:nvSpPr>
        <p:spPr>
          <a:xfrm rot="-5400000">
            <a:off x="-4214740" y="4785930"/>
            <a:ext cx="9747986"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VERTAILU ELI BENCHMARKKAUS</a:t>
            </a:r>
          </a:p>
        </p:txBody>
      </p:sp>
      <p:sp>
        <p:nvSpPr>
          <p:cNvPr id="25" name="TextBox 25"/>
          <p:cNvSpPr txBox="1"/>
          <p:nvPr/>
        </p:nvSpPr>
        <p:spPr>
          <a:xfrm>
            <a:off x="5311253" y="7616249"/>
            <a:ext cx="13205389" cy="88201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Sopikaa ensin tiimissä, mitä etsitte ja vertailette. Näin varmistatte, että käytätte aikasi hyvin!</a:t>
            </a:r>
          </a:p>
          <a:p>
            <a:pPr marL="388620" lvl="1" indent="-194310" algn="l">
              <a:lnSpc>
                <a:spcPts val="2340"/>
              </a:lnSpc>
              <a:buFont typeface="Arial"/>
              <a:buChar char="•"/>
            </a:pPr>
            <a:r>
              <a:rPr lang="en-US" sz="1800">
                <a:solidFill>
                  <a:srgbClr val="000000"/>
                </a:solidFill>
                <a:latin typeface="Aileron"/>
                <a:ea typeface="Aileron"/>
                <a:cs typeface="Aileron"/>
                <a:sym typeface="Aileron"/>
              </a:rPr>
              <a:t>Jakakaa tehtävät tiimissä. Kun jokaisella on selkeä vastuu, saatte lopulta erittäin runsaasti tietoa!</a:t>
            </a:r>
          </a:p>
          <a:p>
            <a:pPr marL="388620" lvl="1" indent="-194310" algn="l">
              <a:lnSpc>
                <a:spcPts val="2340"/>
              </a:lnSpc>
              <a:buFont typeface="Arial"/>
              <a:buChar char="•"/>
            </a:pPr>
            <a:r>
              <a:rPr lang="en-US" sz="1800">
                <a:solidFill>
                  <a:srgbClr val="000000"/>
                </a:solidFill>
                <a:latin typeface="Aileron"/>
                <a:ea typeface="Aileron"/>
                <a:cs typeface="Aileron"/>
                <a:sym typeface="Aileron"/>
              </a:rPr>
              <a:t>Kun olette jakaneet tehtävät, työskennelkää ensin yksin ja palatkaa sitten takaisin tiimiin. Näin olette tehokkaita!</a:t>
            </a:r>
          </a:p>
        </p:txBody>
      </p:sp>
      <p:grpSp>
        <p:nvGrpSpPr>
          <p:cNvPr id="26" name="Group 26"/>
          <p:cNvGrpSpPr/>
          <p:nvPr/>
        </p:nvGrpSpPr>
        <p:grpSpPr>
          <a:xfrm>
            <a:off x="7836387" y="3924837"/>
            <a:ext cx="1299167" cy="248158"/>
            <a:chOff x="0" y="0"/>
            <a:chExt cx="342167" cy="65359"/>
          </a:xfrm>
        </p:grpSpPr>
        <p:sp>
          <p:nvSpPr>
            <p:cNvPr id="27" name="Freeform 27"/>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48CFAD"/>
            </a:solidFill>
          </p:spPr>
          <p:txBody>
            <a:bodyPr/>
            <a:lstStyle/>
            <a:p>
              <a:endParaRPr lang="fi-FI"/>
            </a:p>
          </p:txBody>
        </p:sp>
        <p:sp>
          <p:nvSpPr>
            <p:cNvPr id="28" name="TextBox 28"/>
            <p:cNvSpPr txBox="1"/>
            <p:nvPr/>
          </p:nvSpPr>
          <p:spPr>
            <a:xfrm>
              <a:off x="0" y="-47625"/>
              <a:ext cx="342167" cy="112984"/>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7803152" y="3953892"/>
            <a:ext cx="1630586" cy="207645"/>
          </a:xfrm>
          <a:prstGeom prst="rect">
            <a:avLst/>
          </a:prstGeom>
        </p:spPr>
        <p:txBody>
          <a:bodyPr lIns="0" tIns="0" rIns="0" bIns="0" rtlCol="0" anchor="t">
            <a:spAutoFit/>
          </a:bodyPr>
          <a:lstStyle/>
          <a:p>
            <a:pPr algn="l">
              <a:lnSpc>
                <a:spcPts val="1679"/>
              </a:lnSpc>
            </a:pPr>
            <a:r>
              <a:rPr lang="en-US" sz="1200">
                <a:solidFill>
                  <a:srgbClr val="000000"/>
                </a:solidFill>
                <a:latin typeface="Aileron"/>
                <a:ea typeface="Aileron"/>
                <a:cs typeface="Aileron"/>
                <a:sym typeface="Aileron"/>
              </a:rPr>
              <a:t>Check-in &amp; boarding</a:t>
            </a:r>
          </a:p>
        </p:txBody>
      </p:sp>
      <p:grpSp>
        <p:nvGrpSpPr>
          <p:cNvPr id="30" name="Group 30"/>
          <p:cNvGrpSpPr/>
          <p:nvPr/>
        </p:nvGrpSpPr>
        <p:grpSpPr>
          <a:xfrm>
            <a:off x="7819770" y="4411120"/>
            <a:ext cx="1299167" cy="248158"/>
            <a:chOff x="0" y="0"/>
            <a:chExt cx="342167" cy="65359"/>
          </a:xfrm>
        </p:grpSpPr>
        <p:sp>
          <p:nvSpPr>
            <p:cNvPr id="31" name="Freeform 31"/>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48CFAD"/>
            </a:solidFill>
          </p:spPr>
          <p:txBody>
            <a:bodyPr/>
            <a:lstStyle/>
            <a:p>
              <a:endParaRPr lang="fi-FI"/>
            </a:p>
          </p:txBody>
        </p:sp>
        <p:sp>
          <p:nvSpPr>
            <p:cNvPr id="32" name="TextBox 32"/>
            <p:cNvSpPr txBox="1"/>
            <p:nvPr/>
          </p:nvSpPr>
          <p:spPr>
            <a:xfrm>
              <a:off x="0" y="-47625"/>
              <a:ext cx="342167" cy="112984"/>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7812677" y="4411120"/>
            <a:ext cx="1630586" cy="207645"/>
          </a:xfrm>
          <a:prstGeom prst="rect">
            <a:avLst/>
          </a:prstGeom>
        </p:spPr>
        <p:txBody>
          <a:bodyPr lIns="0" tIns="0" rIns="0" bIns="0" rtlCol="0" anchor="t">
            <a:spAutoFit/>
          </a:bodyPr>
          <a:lstStyle/>
          <a:p>
            <a:pPr algn="l">
              <a:lnSpc>
                <a:spcPts val="1679"/>
              </a:lnSpc>
            </a:pPr>
            <a:r>
              <a:rPr lang="en-US" sz="1200">
                <a:solidFill>
                  <a:srgbClr val="000000"/>
                </a:solidFill>
                <a:latin typeface="Aileron"/>
                <a:ea typeface="Aileron"/>
                <a:cs typeface="Aileron"/>
                <a:sym typeface="Aileron"/>
              </a:rPr>
              <a:t>Asiakaspalvelu</a:t>
            </a:r>
          </a:p>
        </p:txBody>
      </p:sp>
      <p:grpSp>
        <p:nvGrpSpPr>
          <p:cNvPr id="34" name="Group 34"/>
          <p:cNvGrpSpPr/>
          <p:nvPr/>
        </p:nvGrpSpPr>
        <p:grpSpPr>
          <a:xfrm>
            <a:off x="7812677" y="4925978"/>
            <a:ext cx="1299167" cy="248158"/>
            <a:chOff x="0" y="0"/>
            <a:chExt cx="342167" cy="65359"/>
          </a:xfrm>
        </p:grpSpPr>
        <p:sp>
          <p:nvSpPr>
            <p:cNvPr id="35" name="Freeform 35"/>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48CFAD"/>
            </a:solidFill>
          </p:spPr>
          <p:txBody>
            <a:bodyPr/>
            <a:lstStyle/>
            <a:p>
              <a:endParaRPr lang="fi-FI"/>
            </a:p>
          </p:txBody>
        </p:sp>
        <p:sp>
          <p:nvSpPr>
            <p:cNvPr id="36" name="TextBox 36"/>
            <p:cNvSpPr txBox="1"/>
            <p:nvPr/>
          </p:nvSpPr>
          <p:spPr>
            <a:xfrm>
              <a:off x="0" y="-47625"/>
              <a:ext cx="342167" cy="112984"/>
            </a:xfrm>
            <a:prstGeom prst="rect">
              <a:avLst/>
            </a:prstGeom>
          </p:spPr>
          <p:txBody>
            <a:bodyPr lIns="50800" tIns="50800" rIns="50800" bIns="50800" rtlCol="0" anchor="ctr"/>
            <a:lstStyle/>
            <a:p>
              <a:pPr algn="ctr">
                <a:lnSpc>
                  <a:spcPts val="2659"/>
                </a:lnSpc>
              </a:pPr>
              <a:endParaRPr/>
            </a:p>
          </p:txBody>
        </p:sp>
      </p:grpSp>
      <p:sp>
        <p:nvSpPr>
          <p:cNvPr id="37" name="TextBox 37"/>
          <p:cNvSpPr txBox="1"/>
          <p:nvPr/>
        </p:nvSpPr>
        <p:spPr>
          <a:xfrm>
            <a:off x="7822202" y="4905159"/>
            <a:ext cx="1313352" cy="207645"/>
          </a:xfrm>
          <a:prstGeom prst="rect">
            <a:avLst/>
          </a:prstGeom>
        </p:spPr>
        <p:txBody>
          <a:bodyPr lIns="0" tIns="0" rIns="0" bIns="0" rtlCol="0" anchor="t">
            <a:spAutoFit/>
          </a:bodyPr>
          <a:lstStyle/>
          <a:p>
            <a:pPr algn="l">
              <a:lnSpc>
                <a:spcPts val="1679"/>
              </a:lnSpc>
            </a:pPr>
            <a:r>
              <a:rPr lang="en-US" sz="1200">
                <a:solidFill>
                  <a:srgbClr val="000000"/>
                </a:solidFill>
                <a:latin typeface="Aileron"/>
                <a:ea typeface="Aileron"/>
                <a:cs typeface="Aileron"/>
                <a:sym typeface="Aileron"/>
              </a:rPr>
              <a:t>Mukavuus</a:t>
            </a:r>
          </a:p>
        </p:txBody>
      </p:sp>
      <p:grpSp>
        <p:nvGrpSpPr>
          <p:cNvPr id="38" name="Group 38"/>
          <p:cNvGrpSpPr/>
          <p:nvPr/>
        </p:nvGrpSpPr>
        <p:grpSpPr>
          <a:xfrm>
            <a:off x="7812677" y="5378619"/>
            <a:ext cx="1299167" cy="248158"/>
            <a:chOff x="0" y="0"/>
            <a:chExt cx="342167" cy="65359"/>
          </a:xfrm>
        </p:grpSpPr>
        <p:sp>
          <p:nvSpPr>
            <p:cNvPr id="39" name="Freeform 39"/>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48CFAD"/>
            </a:solidFill>
          </p:spPr>
          <p:txBody>
            <a:bodyPr/>
            <a:lstStyle/>
            <a:p>
              <a:endParaRPr lang="fi-FI"/>
            </a:p>
          </p:txBody>
        </p:sp>
        <p:sp>
          <p:nvSpPr>
            <p:cNvPr id="40" name="TextBox 40"/>
            <p:cNvSpPr txBox="1"/>
            <p:nvPr/>
          </p:nvSpPr>
          <p:spPr>
            <a:xfrm>
              <a:off x="0" y="-47625"/>
              <a:ext cx="342167" cy="112984"/>
            </a:xfrm>
            <a:prstGeom prst="rect">
              <a:avLst/>
            </a:prstGeom>
          </p:spPr>
          <p:txBody>
            <a:bodyPr lIns="50800" tIns="50800" rIns="50800" bIns="50800" rtlCol="0" anchor="ctr"/>
            <a:lstStyle/>
            <a:p>
              <a:pPr algn="ctr">
                <a:lnSpc>
                  <a:spcPts val="2659"/>
                </a:lnSpc>
              </a:pPr>
              <a:endParaRPr/>
            </a:p>
          </p:txBody>
        </p:sp>
      </p:grpSp>
      <p:sp>
        <p:nvSpPr>
          <p:cNvPr id="41" name="TextBox 41"/>
          <p:cNvSpPr txBox="1"/>
          <p:nvPr/>
        </p:nvSpPr>
        <p:spPr>
          <a:xfrm>
            <a:off x="7822202" y="5384588"/>
            <a:ext cx="1313352" cy="207645"/>
          </a:xfrm>
          <a:prstGeom prst="rect">
            <a:avLst/>
          </a:prstGeom>
        </p:spPr>
        <p:txBody>
          <a:bodyPr lIns="0" tIns="0" rIns="0" bIns="0" rtlCol="0" anchor="t">
            <a:spAutoFit/>
          </a:bodyPr>
          <a:lstStyle/>
          <a:p>
            <a:pPr algn="l">
              <a:lnSpc>
                <a:spcPts val="1679"/>
              </a:lnSpc>
            </a:pPr>
            <a:r>
              <a:rPr lang="en-US" sz="1200">
                <a:solidFill>
                  <a:srgbClr val="000000"/>
                </a:solidFill>
                <a:latin typeface="Aileron"/>
                <a:ea typeface="Aileron"/>
                <a:cs typeface="Aileron"/>
                <a:sym typeface="Aileron"/>
              </a:rPr>
              <a:t>Äänimaailma</a:t>
            </a:r>
          </a:p>
        </p:txBody>
      </p:sp>
      <p:grpSp>
        <p:nvGrpSpPr>
          <p:cNvPr id="42" name="Group 42"/>
          <p:cNvGrpSpPr/>
          <p:nvPr/>
        </p:nvGrpSpPr>
        <p:grpSpPr>
          <a:xfrm>
            <a:off x="7829295" y="6338363"/>
            <a:ext cx="1299167" cy="248158"/>
            <a:chOff x="0" y="0"/>
            <a:chExt cx="342167" cy="65359"/>
          </a:xfrm>
        </p:grpSpPr>
        <p:sp>
          <p:nvSpPr>
            <p:cNvPr id="43" name="Freeform 43"/>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48CFAD"/>
            </a:solidFill>
          </p:spPr>
          <p:txBody>
            <a:bodyPr/>
            <a:lstStyle/>
            <a:p>
              <a:endParaRPr lang="fi-FI"/>
            </a:p>
          </p:txBody>
        </p:sp>
        <p:sp>
          <p:nvSpPr>
            <p:cNvPr id="44" name="TextBox 44"/>
            <p:cNvSpPr txBox="1"/>
            <p:nvPr/>
          </p:nvSpPr>
          <p:spPr>
            <a:xfrm>
              <a:off x="0" y="-47625"/>
              <a:ext cx="342167" cy="112984"/>
            </a:xfrm>
            <a:prstGeom prst="rect">
              <a:avLst/>
            </a:prstGeom>
          </p:spPr>
          <p:txBody>
            <a:bodyPr lIns="50800" tIns="50800" rIns="50800" bIns="50800" rtlCol="0" anchor="ctr"/>
            <a:lstStyle/>
            <a:p>
              <a:pPr algn="ctr">
                <a:lnSpc>
                  <a:spcPts val="2659"/>
                </a:lnSpc>
              </a:pPr>
              <a:endParaRPr/>
            </a:p>
          </p:txBody>
        </p:sp>
      </p:grpSp>
      <p:sp>
        <p:nvSpPr>
          <p:cNvPr id="45" name="TextBox 45"/>
          <p:cNvSpPr txBox="1"/>
          <p:nvPr/>
        </p:nvSpPr>
        <p:spPr>
          <a:xfrm>
            <a:off x="7822202" y="6347888"/>
            <a:ext cx="1313352" cy="207645"/>
          </a:xfrm>
          <a:prstGeom prst="rect">
            <a:avLst/>
          </a:prstGeom>
        </p:spPr>
        <p:txBody>
          <a:bodyPr lIns="0" tIns="0" rIns="0" bIns="0" rtlCol="0" anchor="t">
            <a:spAutoFit/>
          </a:bodyPr>
          <a:lstStyle/>
          <a:p>
            <a:pPr algn="l">
              <a:lnSpc>
                <a:spcPts val="1679"/>
              </a:lnSpc>
            </a:pPr>
            <a:r>
              <a:rPr lang="en-US" sz="1200">
                <a:solidFill>
                  <a:srgbClr val="000000"/>
                </a:solidFill>
                <a:latin typeface="Aileron"/>
                <a:ea typeface="Aileron"/>
                <a:cs typeface="Aileron"/>
                <a:sym typeface="Aileron"/>
              </a:rPr>
              <a:t>Visuaalisuus</a:t>
            </a:r>
          </a:p>
        </p:txBody>
      </p:sp>
      <p:sp>
        <p:nvSpPr>
          <p:cNvPr id="46" name="TextBox 46"/>
          <p:cNvSpPr txBox="1"/>
          <p:nvPr/>
        </p:nvSpPr>
        <p:spPr>
          <a:xfrm>
            <a:off x="7860160" y="3527172"/>
            <a:ext cx="1313352" cy="207645"/>
          </a:xfrm>
          <a:prstGeom prst="rect">
            <a:avLst/>
          </a:prstGeom>
        </p:spPr>
        <p:txBody>
          <a:bodyPr lIns="0" tIns="0" rIns="0" bIns="0" rtlCol="0" anchor="t">
            <a:spAutoFit/>
          </a:bodyPr>
          <a:lstStyle/>
          <a:p>
            <a:pPr algn="l">
              <a:lnSpc>
                <a:spcPts val="1679"/>
              </a:lnSpc>
            </a:pPr>
            <a:r>
              <a:rPr lang="en-US" sz="1200" b="1">
                <a:solidFill>
                  <a:srgbClr val="000000"/>
                </a:solidFill>
                <a:latin typeface="Aileron Bold"/>
                <a:ea typeface="Aileron Bold"/>
                <a:cs typeface="Aileron Bold"/>
                <a:sym typeface="Aileron Bold"/>
              </a:rPr>
              <a:t>KRITEERI</a:t>
            </a:r>
          </a:p>
        </p:txBody>
      </p:sp>
      <p:grpSp>
        <p:nvGrpSpPr>
          <p:cNvPr id="47" name="Group 47"/>
          <p:cNvGrpSpPr/>
          <p:nvPr/>
        </p:nvGrpSpPr>
        <p:grpSpPr>
          <a:xfrm>
            <a:off x="9284646" y="3543808"/>
            <a:ext cx="1299167" cy="248158"/>
            <a:chOff x="0" y="0"/>
            <a:chExt cx="342167" cy="65359"/>
          </a:xfrm>
        </p:grpSpPr>
        <p:sp>
          <p:nvSpPr>
            <p:cNvPr id="48" name="Freeform 48"/>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48CFAD"/>
            </a:solidFill>
          </p:spPr>
          <p:txBody>
            <a:bodyPr/>
            <a:lstStyle/>
            <a:p>
              <a:endParaRPr lang="fi-FI"/>
            </a:p>
          </p:txBody>
        </p:sp>
        <p:sp>
          <p:nvSpPr>
            <p:cNvPr id="49" name="TextBox 49"/>
            <p:cNvSpPr txBox="1"/>
            <p:nvPr/>
          </p:nvSpPr>
          <p:spPr>
            <a:xfrm>
              <a:off x="0" y="-47625"/>
              <a:ext cx="342167" cy="112984"/>
            </a:xfrm>
            <a:prstGeom prst="rect">
              <a:avLst/>
            </a:prstGeom>
          </p:spPr>
          <p:txBody>
            <a:bodyPr lIns="50800" tIns="50800" rIns="50800" bIns="50800" rtlCol="0" anchor="ctr"/>
            <a:lstStyle/>
            <a:p>
              <a:pPr algn="ctr">
                <a:lnSpc>
                  <a:spcPts val="2659"/>
                </a:lnSpc>
              </a:pPr>
              <a:endParaRPr/>
            </a:p>
          </p:txBody>
        </p:sp>
      </p:grpSp>
      <p:sp>
        <p:nvSpPr>
          <p:cNvPr id="50" name="TextBox 50"/>
          <p:cNvSpPr txBox="1"/>
          <p:nvPr/>
        </p:nvSpPr>
        <p:spPr>
          <a:xfrm>
            <a:off x="9490746" y="3527172"/>
            <a:ext cx="1313352" cy="207645"/>
          </a:xfrm>
          <a:prstGeom prst="rect">
            <a:avLst/>
          </a:prstGeom>
        </p:spPr>
        <p:txBody>
          <a:bodyPr lIns="0" tIns="0" rIns="0" bIns="0" rtlCol="0" anchor="t">
            <a:spAutoFit/>
          </a:bodyPr>
          <a:lstStyle/>
          <a:p>
            <a:pPr algn="l">
              <a:lnSpc>
                <a:spcPts val="1679"/>
              </a:lnSpc>
            </a:pPr>
            <a:r>
              <a:rPr lang="en-US" sz="1200" b="1">
                <a:solidFill>
                  <a:srgbClr val="000000"/>
                </a:solidFill>
                <a:latin typeface="Aileron Bold"/>
                <a:ea typeface="Aileron Bold"/>
                <a:cs typeface="Aileron Bold"/>
                <a:sym typeface="Aileron Bold"/>
              </a:rPr>
              <a:t>FINNAIR</a:t>
            </a:r>
          </a:p>
        </p:txBody>
      </p:sp>
      <p:grpSp>
        <p:nvGrpSpPr>
          <p:cNvPr id="51" name="Group 51"/>
          <p:cNvGrpSpPr/>
          <p:nvPr/>
        </p:nvGrpSpPr>
        <p:grpSpPr>
          <a:xfrm>
            <a:off x="10709131" y="3521203"/>
            <a:ext cx="1299167" cy="248158"/>
            <a:chOff x="0" y="0"/>
            <a:chExt cx="342167" cy="65359"/>
          </a:xfrm>
        </p:grpSpPr>
        <p:sp>
          <p:nvSpPr>
            <p:cNvPr id="52" name="Freeform 52"/>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48CFAD"/>
            </a:solidFill>
          </p:spPr>
          <p:txBody>
            <a:bodyPr/>
            <a:lstStyle/>
            <a:p>
              <a:endParaRPr lang="fi-FI"/>
            </a:p>
          </p:txBody>
        </p:sp>
        <p:sp>
          <p:nvSpPr>
            <p:cNvPr id="53" name="TextBox 53"/>
            <p:cNvSpPr txBox="1"/>
            <p:nvPr/>
          </p:nvSpPr>
          <p:spPr>
            <a:xfrm>
              <a:off x="0" y="-47625"/>
              <a:ext cx="342167" cy="112984"/>
            </a:xfrm>
            <a:prstGeom prst="rect">
              <a:avLst/>
            </a:prstGeom>
          </p:spPr>
          <p:txBody>
            <a:bodyPr lIns="50800" tIns="50800" rIns="50800" bIns="50800" rtlCol="0" anchor="ctr"/>
            <a:lstStyle/>
            <a:p>
              <a:pPr algn="ctr">
                <a:lnSpc>
                  <a:spcPts val="2659"/>
                </a:lnSpc>
              </a:pPr>
              <a:endParaRPr/>
            </a:p>
          </p:txBody>
        </p:sp>
      </p:grpSp>
      <p:sp>
        <p:nvSpPr>
          <p:cNvPr id="54" name="TextBox 54"/>
          <p:cNvSpPr txBox="1"/>
          <p:nvPr/>
        </p:nvSpPr>
        <p:spPr>
          <a:xfrm>
            <a:off x="10804097" y="3527172"/>
            <a:ext cx="1313352" cy="207645"/>
          </a:xfrm>
          <a:prstGeom prst="rect">
            <a:avLst/>
          </a:prstGeom>
        </p:spPr>
        <p:txBody>
          <a:bodyPr lIns="0" tIns="0" rIns="0" bIns="0" rtlCol="0" anchor="t">
            <a:spAutoFit/>
          </a:bodyPr>
          <a:lstStyle/>
          <a:p>
            <a:pPr algn="l">
              <a:lnSpc>
                <a:spcPts val="1679"/>
              </a:lnSpc>
            </a:pPr>
            <a:r>
              <a:rPr lang="en-US" sz="1200" b="1">
                <a:solidFill>
                  <a:srgbClr val="000000"/>
                </a:solidFill>
                <a:latin typeface="Aileron Bold"/>
                <a:ea typeface="Aileron Bold"/>
                <a:cs typeface="Aileron Bold"/>
                <a:sym typeface="Aileron Bold"/>
              </a:rPr>
              <a:t>NORWEGIAN</a:t>
            </a:r>
          </a:p>
        </p:txBody>
      </p:sp>
      <p:grpSp>
        <p:nvGrpSpPr>
          <p:cNvPr id="55" name="Group 55"/>
          <p:cNvGrpSpPr/>
          <p:nvPr/>
        </p:nvGrpSpPr>
        <p:grpSpPr>
          <a:xfrm>
            <a:off x="7836387" y="5823504"/>
            <a:ext cx="1299167" cy="248158"/>
            <a:chOff x="0" y="0"/>
            <a:chExt cx="342167" cy="65359"/>
          </a:xfrm>
        </p:grpSpPr>
        <p:sp>
          <p:nvSpPr>
            <p:cNvPr id="56" name="Freeform 56"/>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48CFAD"/>
            </a:solidFill>
          </p:spPr>
          <p:txBody>
            <a:bodyPr/>
            <a:lstStyle/>
            <a:p>
              <a:endParaRPr lang="fi-FI"/>
            </a:p>
          </p:txBody>
        </p:sp>
        <p:sp>
          <p:nvSpPr>
            <p:cNvPr id="57" name="TextBox 57"/>
            <p:cNvSpPr txBox="1"/>
            <p:nvPr/>
          </p:nvSpPr>
          <p:spPr>
            <a:xfrm>
              <a:off x="0" y="-47625"/>
              <a:ext cx="342167" cy="112984"/>
            </a:xfrm>
            <a:prstGeom prst="rect">
              <a:avLst/>
            </a:prstGeom>
          </p:spPr>
          <p:txBody>
            <a:bodyPr lIns="50800" tIns="50800" rIns="50800" bIns="50800" rtlCol="0" anchor="ctr"/>
            <a:lstStyle/>
            <a:p>
              <a:pPr algn="ctr">
                <a:lnSpc>
                  <a:spcPts val="2659"/>
                </a:lnSpc>
              </a:pPr>
              <a:endParaRPr/>
            </a:p>
          </p:txBody>
        </p:sp>
      </p:grpSp>
      <p:sp>
        <p:nvSpPr>
          <p:cNvPr id="58" name="TextBox 58"/>
          <p:cNvSpPr txBox="1"/>
          <p:nvPr/>
        </p:nvSpPr>
        <p:spPr>
          <a:xfrm>
            <a:off x="7822202" y="5864018"/>
            <a:ext cx="1313352" cy="207645"/>
          </a:xfrm>
          <a:prstGeom prst="rect">
            <a:avLst/>
          </a:prstGeom>
        </p:spPr>
        <p:txBody>
          <a:bodyPr lIns="0" tIns="0" rIns="0" bIns="0" rtlCol="0" anchor="t">
            <a:spAutoFit/>
          </a:bodyPr>
          <a:lstStyle/>
          <a:p>
            <a:pPr algn="l">
              <a:lnSpc>
                <a:spcPts val="1679"/>
              </a:lnSpc>
            </a:pPr>
            <a:r>
              <a:rPr lang="en-US" sz="1200">
                <a:solidFill>
                  <a:srgbClr val="000000"/>
                </a:solidFill>
                <a:latin typeface="Aileron"/>
                <a:ea typeface="Aileron"/>
                <a:cs typeface="Aileron"/>
                <a:sym typeface="Aileron"/>
              </a:rPr>
              <a:t>Ruoka &amp; juoma</a:t>
            </a:r>
          </a:p>
        </p:txBody>
      </p:sp>
      <p:sp>
        <p:nvSpPr>
          <p:cNvPr id="59" name="TextBox 59"/>
          <p:cNvSpPr txBox="1"/>
          <p:nvPr/>
        </p:nvSpPr>
        <p:spPr>
          <a:xfrm>
            <a:off x="7812677" y="3112834"/>
            <a:ext cx="4448016" cy="207645"/>
          </a:xfrm>
          <a:prstGeom prst="rect">
            <a:avLst/>
          </a:prstGeom>
        </p:spPr>
        <p:txBody>
          <a:bodyPr lIns="0" tIns="0" rIns="0" bIns="0" rtlCol="0" anchor="t">
            <a:spAutoFit/>
          </a:bodyPr>
          <a:lstStyle/>
          <a:p>
            <a:pPr algn="l">
              <a:lnSpc>
                <a:spcPts val="1679"/>
              </a:lnSpc>
            </a:pPr>
            <a:r>
              <a:rPr lang="en-US" sz="1200" b="1">
                <a:solidFill>
                  <a:srgbClr val="000000"/>
                </a:solidFill>
                <a:latin typeface="Aileron Bold"/>
                <a:ea typeface="Aileron Bold"/>
                <a:cs typeface="Aileron Bold"/>
                <a:sym typeface="Aileron Bold"/>
              </a:rPr>
              <a:t>Haaste: miten luoda paras lentokokemus?</a:t>
            </a:r>
          </a:p>
        </p:txBody>
      </p:sp>
      <p:grpSp>
        <p:nvGrpSpPr>
          <p:cNvPr id="60" name="Group 60"/>
          <p:cNvGrpSpPr/>
          <p:nvPr/>
        </p:nvGrpSpPr>
        <p:grpSpPr>
          <a:xfrm>
            <a:off x="9284645" y="3947923"/>
            <a:ext cx="1299167" cy="248158"/>
            <a:chOff x="0" y="0"/>
            <a:chExt cx="342167" cy="65359"/>
          </a:xfrm>
        </p:grpSpPr>
        <p:sp>
          <p:nvSpPr>
            <p:cNvPr id="61" name="Freeform 61"/>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FFFFFF"/>
            </a:solidFill>
          </p:spPr>
          <p:txBody>
            <a:bodyPr/>
            <a:lstStyle/>
            <a:p>
              <a:endParaRPr lang="fi-FI"/>
            </a:p>
          </p:txBody>
        </p:sp>
        <p:sp>
          <p:nvSpPr>
            <p:cNvPr id="62" name="TextBox 62"/>
            <p:cNvSpPr txBox="1"/>
            <p:nvPr/>
          </p:nvSpPr>
          <p:spPr>
            <a:xfrm>
              <a:off x="0" y="-47625"/>
              <a:ext cx="342167" cy="112984"/>
            </a:xfrm>
            <a:prstGeom prst="rect">
              <a:avLst/>
            </a:prstGeom>
          </p:spPr>
          <p:txBody>
            <a:bodyPr lIns="50800" tIns="50800" rIns="50800" bIns="50800" rtlCol="0" anchor="ctr"/>
            <a:lstStyle/>
            <a:p>
              <a:pPr algn="ctr">
                <a:lnSpc>
                  <a:spcPts val="2659"/>
                </a:lnSpc>
              </a:pPr>
              <a:endParaRPr/>
            </a:p>
          </p:txBody>
        </p:sp>
      </p:grpSp>
      <p:grpSp>
        <p:nvGrpSpPr>
          <p:cNvPr id="63" name="Group 63"/>
          <p:cNvGrpSpPr/>
          <p:nvPr/>
        </p:nvGrpSpPr>
        <p:grpSpPr>
          <a:xfrm>
            <a:off x="9284646" y="4411120"/>
            <a:ext cx="1299167" cy="248158"/>
            <a:chOff x="0" y="0"/>
            <a:chExt cx="342167" cy="65359"/>
          </a:xfrm>
        </p:grpSpPr>
        <p:sp>
          <p:nvSpPr>
            <p:cNvPr id="64" name="Freeform 64"/>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FFFFFF"/>
            </a:solidFill>
          </p:spPr>
          <p:txBody>
            <a:bodyPr/>
            <a:lstStyle/>
            <a:p>
              <a:endParaRPr lang="fi-FI"/>
            </a:p>
          </p:txBody>
        </p:sp>
        <p:sp>
          <p:nvSpPr>
            <p:cNvPr id="65" name="TextBox 65"/>
            <p:cNvSpPr txBox="1"/>
            <p:nvPr/>
          </p:nvSpPr>
          <p:spPr>
            <a:xfrm>
              <a:off x="0" y="-47625"/>
              <a:ext cx="342167" cy="112984"/>
            </a:xfrm>
            <a:prstGeom prst="rect">
              <a:avLst/>
            </a:prstGeom>
          </p:spPr>
          <p:txBody>
            <a:bodyPr lIns="50800" tIns="50800" rIns="50800" bIns="50800" rtlCol="0" anchor="ctr"/>
            <a:lstStyle/>
            <a:p>
              <a:pPr algn="ctr">
                <a:lnSpc>
                  <a:spcPts val="2659"/>
                </a:lnSpc>
              </a:pPr>
              <a:endParaRPr/>
            </a:p>
          </p:txBody>
        </p:sp>
      </p:grpSp>
      <p:grpSp>
        <p:nvGrpSpPr>
          <p:cNvPr id="66" name="Group 66"/>
          <p:cNvGrpSpPr/>
          <p:nvPr/>
        </p:nvGrpSpPr>
        <p:grpSpPr>
          <a:xfrm>
            <a:off x="9284646" y="4878353"/>
            <a:ext cx="1299167" cy="248158"/>
            <a:chOff x="0" y="0"/>
            <a:chExt cx="342167" cy="65359"/>
          </a:xfrm>
        </p:grpSpPr>
        <p:sp>
          <p:nvSpPr>
            <p:cNvPr id="67" name="Freeform 67"/>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FFFFFF"/>
            </a:solidFill>
          </p:spPr>
          <p:txBody>
            <a:bodyPr/>
            <a:lstStyle/>
            <a:p>
              <a:endParaRPr lang="fi-FI"/>
            </a:p>
          </p:txBody>
        </p:sp>
        <p:sp>
          <p:nvSpPr>
            <p:cNvPr id="68" name="TextBox 68"/>
            <p:cNvSpPr txBox="1"/>
            <p:nvPr/>
          </p:nvSpPr>
          <p:spPr>
            <a:xfrm>
              <a:off x="0" y="-47625"/>
              <a:ext cx="342167" cy="112984"/>
            </a:xfrm>
            <a:prstGeom prst="rect">
              <a:avLst/>
            </a:prstGeom>
          </p:spPr>
          <p:txBody>
            <a:bodyPr lIns="50800" tIns="50800" rIns="50800" bIns="50800" rtlCol="0" anchor="ctr"/>
            <a:lstStyle/>
            <a:p>
              <a:pPr algn="ctr">
                <a:lnSpc>
                  <a:spcPts val="2659"/>
                </a:lnSpc>
              </a:pPr>
              <a:endParaRPr/>
            </a:p>
          </p:txBody>
        </p:sp>
      </p:grpSp>
      <p:grpSp>
        <p:nvGrpSpPr>
          <p:cNvPr id="69" name="Group 69"/>
          <p:cNvGrpSpPr/>
          <p:nvPr/>
        </p:nvGrpSpPr>
        <p:grpSpPr>
          <a:xfrm>
            <a:off x="9284646" y="5383687"/>
            <a:ext cx="1299167" cy="248158"/>
            <a:chOff x="0" y="0"/>
            <a:chExt cx="342167" cy="65359"/>
          </a:xfrm>
        </p:grpSpPr>
        <p:sp>
          <p:nvSpPr>
            <p:cNvPr id="70" name="Freeform 70"/>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FFFFFF"/>
            </a:solidFill>
          </p:spPr>
          <p:txBody>
            <a:bodyPr/>
            <a:lstStyle/>
            <a:p>
              <a:endParaRPr lang="fi-FI"/>
            </a:p>
          </p:txBody>
        </p:sp>
        <p:sp>
          <p:nvSpPr>
            <p:cNvPr id="71" name="TextBox 71"/>
            <p:cNvSpPr txBox="1"/>
            <p:nvPr/>
          </p:nvSpPr>
          <p:spPr>
            <a:xfrm>
              <a:off x="0" y="-47625"/>
              <a:ext cx="342167" cy="112984"/>
            </a:xfrm>
            <a:prstGeom prst="rect">
              <a:avLst/>
            </a:prstGeom>
          </p:spPr>
          <p:txBody>
            <a:bodyPr lIns="50800" tIns="50800" rIns="50800" bIns="50800" rtlCol="0" anchor="ctr"/>
            <a:lstStyle/>
            <a:p>
              <a:pPr algn="ctr">
                <a:lnSpc>
                  <a:spcPts val="2659"/>
                </a:lnSpc>
              </a:pPr>
              <a:endParaRPr/>
            </a:p>
          </p:txBody>
        </p:sp>
      </p:grpSp>
      <p:grpSp>
        <p:nvGrpSpPr>
          <p:cNvPr id="72" name="Group 72"/>
          <p:cNvGrpSpPr/>
          <p:nvPr/>
        </p:nvGrpSpPr>
        <p:grpSpPr>
          <a:xfrm>
            <a:off x="9284645" y="5858048"/>
            <a:ext cx="1299167" cy="248158"/>
            <a:chOff x="0" y="0"/>
            <a:chExt cx="342167" cy="65359"/>
          </a:xfrm>
        </p:grpSpPr>
        <p:sp>
          <p:nvSpPr>
            <p:cNvPr id="73" name="Freeform 73"/>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FFFFFF"/>
            </a:solidFill>
          </p:spPr>
          <p:txBody>
            <a:bodyPr/>
            <a:lstStyle/>
            <a:p>
              <a:endParaRPr lang="fi-FI"/>
            </a:p>
          </p:txBody>
        </p:sp>
        <p:sp>
          <p:nvSpPr>
            <p:cNvPr id="74" name="TextBox 74"/>
            <p:cNvSpPr txBox="1"/>
            <p:nvPr/>
          </p:nvSpPr>
          <p:spPr>
            <a:xfrm>
              <a:off x="0" y="-47625"/>
              <a:ext cx="342167" cy="112984"/>
            </a:xfrm>
            <a:prstGeom prst="rect">
              <a:avLst/>
            </a:prstGeom>
          </p:spPr>
          <p:txBody>
            <a:bodyPr lIns="50800" tIns="50800" rIns="50800" bIns="50800" rtlCol="0" anchor="ctr"/>
            <a:lstStyle/>
            <a:p>
              <a:pPr algn="ctr">
                <a:lnSpc>
                  <a:spcPts val="2659"/>
                </a:lnSpc>
              </a:pPr>
              <a:endParaRPr/>
            </a:p>
          </p:txBody>
        </p:sp>
      </p:grpSp>
      <p:grpSp>
        <p:nvGrpSpPr>
          <p:cNvPr id="75" name="Group 75"/>
          <p:cNvGrpSpPr/>
          <p:nvPr/>
        </p:nvGrpSpPr>
        <p:grpSpPr>
          <a:xfrm>
            <a:off x="9284646" y="6338363"/>
            <a:ext cx="1299167" cy="248158"/>
            <a:chOff x="0" y="0"/>
            <a:chExt cx="342167" cy="65359"/>
          </a:xfrm>
        </p:grpSpPr>
        <p:sp>
          <p:nvSpPr>
            <p:cNvPr id="76" name="Freeform 76"/>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FFFFFF"/>
            </a:solidFill>
          </p:spPr>
          <p:txBody>
            <a:bodyPr/>
            <a:lstStyle/>
            <a:p>
              <a:endParaRPr lang="fi-FI"/>
            </a:p>
          </p:txBody>
        </p:sp>
        <p:sp>
          <p:nvSpPr>
            <p:cNvPr id="77" name="TextBox 77"/>
            <p:cNvSpPr txBox="1"/>
            <p:nvPr/>
          </p:nvSpPr>
          <p:spPr>
            <a:xfrm>
              <a:off x="0" y="-47625"/>
              <a:ext cx="342167" cy="112984"/>
            </a:xfrm>
            <a:prstGeom prst="rect">
              <a:avLst/>
            </a:prstGeom>
          </p:spPr>
          <p:txBody>
            <a:bodyPr lIns="50800" tIns="50800" rIns="50800" bIns="50800" rtlCol="0" anchor="ctr"/>
            <a:lstStyle/>
            <a:p>
              <a:pPr algn="ctr">
                <a:lnSpc>
                  <a:spcPts val="2659"/>
                </a:lnSpc>
              </a:pPr>
              <a:endParaRPr/>
            </a:p>
          </p:txBody>
        </p:sp>
      </p:grpSp>
      <p:grpSp>
        <p:nvGrpSpPr>
          <p:cNvPr id="78" name="Group 78"/>
          <p:cNvGrpSpPr/>
          <p:nvPr/>
        </p:nvGrpSpPr>
        <p:grpSpPr>
          <a:xfrm>
            <a:off x="10752919" y="3924837"/>
            <a:ext cx="1299167" cy="248158"/>
            <a:chOff x="0" y="0"/>
            <a:chExt cx="342167" cy="65359"/>
          </a:xfrm>
        </p:grpSpPr>
        <p:sp>
          <p:nvSpPr>
            <p:cNvPr id="79" name="Freeform 79"/>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FFFFFF"/>
            </a:solidFill>
          </p:spPr>
          <p:txBody>
            <a:bodyPr/>
            <a:lstStyle/>
            <a:p>
              <a:endParaRPr lang="fi-FI"/>
            </a:p>
          </p:txBody>
        </p:sp>
        <p:sp>
          <p:nvSpPr>
            <p:cNvPr id="80" name="TextBox 80"/>
            <p:cNvSpPr txBox="1"/>
            <p:nvPr/>
          </p:nvSpPr>
          <p:spPr>
            <a:xfrm>
              <a:off x="0" y="-47625"/>
              <a:ext cx="342167" cy="112984"/>
            </a:xfrm>
            <a:prstGeom prst="rect">
              <a:avLst/>
            </a:prstGeom>
          </p:spPr>
          <p:txBody>
            <a:bodyPr lIns="50800" tIns="50800" rIns="50800" bIns="50800" rtlCol="0" anchor="ctr"/>
            <a:lstStyle/>
            <a:p>
              <a:pPr algn="ctr">
                <a:lnSpc>
                  <a:spcPts val="2659"/>
                </a:lnSpc>
              </a:pPr>
              <a:endParaRPr/>
            </a:p>
          </p:txBody>
        </p:sp>
      </p:grpSp>
      <p:grpSp>
        <p:nvGrpSpPr>
          <p:cNvPr id="81" name="Group 81"/>
          <p:cNvGrpSpPr/>
          <p:nvPr/>
        </p:nvGrpSpPr>
        <p:grpSpPr>
          <a:xfrm>
            <a:off x="10757682" y="4439695"/>
            <a:ext cx="1299167" cy="248158"/>
            <a:chOff x="0" y="0"/>
            <a:chExt cx="342167" cy="65359"/>
          </a:xfrm>
        </p:grpSpPr>
        <p:sp>
          <p:nvSpPr>
            <p:cNvPr id="82" name="Freeform 82"/>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FFFFFF"/>
            </a:solidFill>
          </p:spPr>
          <p:txBody>
            <a:bodyPr/>
            <a:lstStyle/>
            <a:p>
              <a:endParaRPr lang="fi-FI"/>
            </a:p>
          </p:txBody>
        </p:sp>
        <p:sp>
          <p:nvSpPr>
            <p:cNvPr id="83" name="TextBox 83"/>
            <p:cNvSpPr txBox="1"/>
            <p:nvPr/>
          </p:nvSpPr>
          <p:spPr>
            <a:xfrm>
              <a:off x="0" y="-47625"/>
              <a:ext cx="342167" cy="112984"/>
            </a:xfrm>
            <a:prstGeom prst="rect">
              <a:avLst/>
            </a:prstGeom>
          </p:spPr>
          <p:txBody>
            <a:bodyPr lIns="50800" tIns="50800" rIns="50800" bIns="50800" rtlCol="0" anchor="ctr"/>
            <a:lstStyle/>
            <a:p>
              <a:pPr algn="ctr">
                <a:lnSpc>
                  <a:spcPts val="2659"/>
                </a:lnSpc>
              </a:pPr>
              <a:endParaRPr/>
            </a:p>
          </p:txBody>
        </p:sp>
      </p:grpSp>
      <p:grpSp>
        <p:nvGrpSpPr>
          <p:cNvPr id="84" name="Group 84"/>
          <p:cNvGrpSpPr/>
          <p:nvPr/>
        </p:nvGrpSpPr>
        <p:grpSpPr>
          <a:xfrm>
            <a:off x="10755262" y="4899190"/>
            <a:ext cx="1299167" cy="248158"/>
            <a:chOff x="0" y="0"/>
            <a:chExt cx="342167" cy="65359"/>
          </a:xfrm>
        </p:grpSpPr>
        <p:sp>
          <p:nvSpPr>
            <p:cNvPr id="85" name="Freeform 85"/>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FFFFFF"/>
            </a:solidFill>
          </p:spPr>
          <p:txBody>
            <a:bodyPr/>
            <a:lstStyle/>
            <a:p>
              <a:endParaRPr lang="fi-FI"/>
            </a:p>
          </p:txBody>
        </p:sp>
        <p:sp>
          <p:nvSpPr>
            <p:cNvPr id="86" name="TextBox 86"/>
            <p:cNvSpPr txBox="1"/>
            <p:nvPr/>
          </p:nvSpPr>
          <p:spPr>
            <a:xfrm>
              <a:off x="0" y="-47625"/>
              <a:ext cx="342167" cy="112984"/>
            </a:xfrm>
            <a:prstGeom prst="rect">
              <a:avLst/>
            </a:prstGeom>
          </p:spPr>
          <p:txBody>
            <a:bodyPr lIns="50800" tIns="50800" rIns="50800" bIns="50800" rtlCol="0" anchor="ctr"/>
            <a:lstStyle/>
            <a:p>
              <a:pPr algn="ctr">
                <a:lnSpc>
                  <a:spcPts val="2659"/>
                </a:lnSpc>
              </a:pPr>
              <a:endParaRPr/>
            </a:p>
          </p:txBody>
        </p:sp>
      </p:grpSp>
      <p:grpSp>
        <p:nvGrpSpPr>
          <p:cNvPr id="87" name="Group 87"/>
          <p:cNvGrpSpPr/>
          <p:nvPr/>
        </p:nvGrpSpPr>
        <p:grpSpPr>
          <a:xfrm>
            <a:off x="10736212" y="5378619"/>
            <a:ext cx="1299167" cy="248158"/>
            <a:chOff x="0" y="0"/>
            <a:chExt cx="342167" cy="65359"/>
          </a:xfrm>
        </p:grpSpPr>
        <p:sp>
          <p:nvSpPr>
            <p:cNvPr id="88" name="Freeform 88"/>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FFFFFF"/>
            </a:solidFill>
          </p:spPr>
          <p:txBody>
            <a:bodyPr/>
            <a:lstStyle/>
            <a:p>
              <a:endParaRPr lang="fi-FI"/>
            </a:p>
          </p:txBody>
        </p:sp>
        <p:sp>
          <p:nvSpPr>
            <p:cNvPr id="89" name="TextBox 89"/>
            <p:cNvSpPr txBox="1"/>
            <p:nvPr/>
          </p:nvSpPr>
          <p:spPr>
            <a:xfrm>
              <a:off x="0" y="-47625"/>
              <a:ext cx="342167" cy="112984"/>
            </a:xfrm>
            <a:prstGeom prst="rect">
              <a:avLst/>
            </a:prstGeom>
          </p:spPr>
          <p:txBody>
            <a:bodyPr lIns="50800" tIns="50800" rIns="50800" bIns="50800" rtlCol="0" anchor="ctr"/>
            <a:lstStyle/>
            <a:p>
              <a:pPr algn="ctr">
                <a:lnSpc>
                  <a:spcPts val="2659"/>
                </a:lnSpc>
              </a:pPr>
              <a:endParaRPr/>
            </a:p>
          </p:txBody>
        </p:sp>
      </p:grpSp>
      <p:grpSp>
        <p:nvGrpSpPr>
          <p:cNvPr id="90" name="Group 90"/>
          <p:cNvGrpSpPr/>
          <p:nvPr/>
        </p:nvGrpSpPr>
        <p:grpSpPr>
          <a:xfrm>
            <a:off x="10755262" y="5855377"/>
            <a:ext cx="1299167" cy="248158"/>
            <a:chOff x="0" y="0"/>
            <a:chExt cx="342167" cy="65359"/>
          </a:xfrm>
        </p:grpSpPr>
        <p:sp>
          <p:nvSpPr>
            <p:cNvPr id="91" name="Freeform 91"/>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FFFFFF"/>
            </a:solidFill>
          </p:spPr>
          <p:txBody>
            <a:bodyPr/>
            <a:lstStyle/>
            <a:p>
              <a:endParaRPr lang="fi-FI"/>
            </a:p>
          </p:txBody>
        </p:sp>
        <p:sp>
          <p:nvSpPr>
            <p:cNvPr id="92" name="TextBox 92"/>
            <p:cNvSpPr txBox="1"/>
            <p:nvPr/>
          </p:nvSpPr>
          <p:spPr>
            <a:xfrm>
              <a:off x="0" y="-47625"/>
              <a:ext cx="342167" cy="112984"/>
            </a:xfrm>
            <a:prstGeom prst="rect">
              <a:avLst/>
            </a:prstGeom>
          </p:spPr>
          <p:txBody>
            <a:bodyPr lIns="50800" tIns="50800" rIns="50800" bIns="50800" rtlCol="0" anchor="ctr"/>
            <a:lstStyle/>
            <a:p>
              <a:pPr algn="ctr">
                <a:lnSpc>
                  <a:spcPts val="2659"/>
                </a:lnSpc>
              </a:pPr>
              <a:endParaRPr/>
            </a:p>
          </p:txBody>
        </p:sp>
      </p:grpSp>
      <p:grpSp>
        <p:nvGrpSpPr>
          <p:cNvPr id="93" name="Group 93"/>
          <p:cNvGrpSpPr/>
          <p:nvPr/>
        </p:nvGrpSpPr>
        <p:grpSpPr>
          <a:xfrm>
            <a:off x="10755262" y="6341918"/>
            <a:ext cx="1299167" cy="248158"/>
            <a:chOff x="0" y="0"/>
            <a:chExt cx="342167" cy="65359"/>
          </a:xfrm>
        </p:grpSpPr>
        <p:sp>
          <p:nvSpPr>
            <p:cNvPr id="94" name="Freeform 94"/>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FFFFFF"/>
            </a:solidFill>
          </p:spPr>
          <p:txBody>
            <a:bodyPr/>
            <a:lstStyle/>
            <a:p>
              <a:endParaRPr lang="fi-FI"/>
            </a:p>
          </p:txBody>
        </p:sp>
        <p:sp>
          <p:nvSpPr>
            <p:cNvPr id="95" name="TextBox 95"/>
            <p:cNvSpPr txBox="1"/>
            <p:nvPr/>
          </p:nvSpPr>
          <p:spPr>
            <a:xfrm>
              <a:off x="0" y="-47625"/>
              <a:ext cx="342167" cy="112984"/>
            </a:xfrm>
            <a:prstGeom prst="rect">
              <a:avLst/>
            </a:prstGeom>
          </p:spPr>
          <p:txBody>
            <a:bodyPr lIns="50800" tIns="50800" rIns="50800" bIns="50800" rtlCol="0" anchor="ctr"/>
            <a:lstStyle/>
            <a:p>
              <a:pPr algn="ctr">
                <a:lnSpc>
                  <a:spcPts val="2659"/>
                </a:lnSpc>
              </a:pPr>
              <a:endParaRPr/>
            </a:p>
          </p:txBody>
        </p:sp>
      </p:grpSp>
      <p:sp>
        <p:nvSpPr>
          <p:cNvPr id="96" name="TextBox 96"/>
          <p:cNvSpPr txBox="1"/>
          <p:nvPr/>
        </p:nvSpPr>
        <p:spPr>
          <a:xfrm>
            <a:off x="9402168" y="3953892"/>
            <a:ext cx="1064121" cy="207645"/>
          </a:xfrm>
          <a:prstGeom prst="rect">
            <a:avLst/>
          </a:prstGeom>
        </p:spPr>
        <p:txBody>
          <a:bodyPr lIns="0" tIns="0" rIns="0" bIns="0" rtlCol="0" anchor="t">
            <a:spAutoFit/>
          </a:bodyPr>
          <a:lstStyle/>
          <a:p>
            <a:pPr algn="ctr">
              <a:lnSpc>
                <a:spcPts val="1679"/>
              </a:lnSpc>
            </a:pPr>
            <a:r>
              <a:rPr lang="en-US" sz="1200">
                <a:solidFill>
                  <a:srgbClr val="000000"/>
                </a:solidFill>
                <a:latin typeface="Kollektif"/>
                <a:ea typeface="Kollektif"/>
                <a:cs typeface="Kollektif"/>
                <a:sym typeface="Kollektif"/>
              </a:rPr>
              <a:t>xxx x xxaasxxx </a:t>
            </a:r>
          </a:p>
        </p:txBody>
      </p:sp>
      <p:sp>
        <p:nvSpPr>
          <p:cNvPr id="97" name="TextBox 97"/>
          <p:cNvSpPr txBox="1"/>
          <p:nvPr/>
        </p:nvSpPr>
        <p:spPr>
          <a:xfrm>
            <a:off x="9406248" y="4405631"/>
            <a:ext cx="1064121" cy="207645"/>
          </a:xfrm>
          <a:prstGeom prst="rect">
            <a:avLst/>
          </a:prstGeom>
        </p:spPr>
        <p:txBody>
          <a:bodyPr lIns="0" tIns="0" rIns="0" bIns="0" rtlCol="0" anchor="t">
            <a:spAutoFit/>
          </a:bodyPr>
          <a:lstStyle/>
          <a:p>
            <a:pPr algn="ctr">
              <a:lnSpc>
                <a:spcPts val="1679"/>
              </a:lnSpc>
            </a:pPr>
            <a:r>
              <a:rPr lang="en-US" sz="1200">
                <a:solidFill>
                  <a:srgbClr val="000000"/>
                </a:solidFill>
                <a:latin typeface="Kollektif"/>
                <a:ea typeface="Kollektif"/>
                <a:cs typeface="Kollektif"/>
                <a:sym typeface="Kollektif"/>
              </a:rPr>
              <a:t>xxx x xxaasxxx </a:t>
            </a:r>
          </a:p>
        </p:txBody>
      </p:sp>
      <p:sp>
        <p:nvSpPr>
          <p:cNvPr id="98" name="TextBox 98"/>
          <p:cNvSpPr txBox="1"/>
          <p:nvPr/>
        </p:nvSpPr>
        <p:spPr>
          <a:xfrm>
            <a:off x="9402168" y="4897403"/>
            <a:ext cx="1064121" cy="207645"/>
          </a:xfrm>
          <a:prstGeom prst="rect">
            <a:avLst/>
          </a:prstGeom>
        </p:spPr>
        <p:txBody>
          <a:bodyPr lIns="0" tIns="0" rIns="0" bIns="0" rtlCol="0" anchor="t">
            <a:spAutoFit/>
          </a:bodyPr>
          <a:lstStyle/>
          <a:p>
            <a:pPr algn="ctr">
              <a:lnSpc>
                <a:spcPts val="1679"/>
              </a:lnSpc>
            </a:pPr>
            <a:r>
              <a:rPr lang="en-US" sz="1200">
                <a:solidFill>
                  <a:srgbClr val="000000"/>
                </a:solidFill>
                <a:latin typeface="Kollektif"/>
                <a:ea typeface="Kollektif"/>
                <a:cs typeface="Kollektif"/>
                <a:sym typeface="Kollektif"/>
              </a:rPr>
              <a:t>xxx x xxaasxxx </a:t>
            </a:r>
          </a:p>
        </p:txBody>
      </p:sp>
      <p:sp>
        <p:nvSpPr>
          <p:cNvPr id="99" name="TextBox 99"/>
          <p:cNvSpPr txBox="1"/>
          <p:nvPr/>
        </p:nvSpPr>
        <p:spPr>
          <a:xfrm>
            <a:off x="10853735" y="4417089"/>
            <a:ext cx="1064121" cy="207645"/>
          </a:xfrm>
          <a:prstGeom prst="rect">
            <a:avLst/>
          </a:prstGeom>
        </p:spPr>
        <p:txBody>
          <a:bodyPr lIns="0" tIns="0" rIns="0" bIns="0" rtlCol="0" anchor="t">
            <a:spAutoFit/>
          </a:bodyPr>
          <a:lstStyle/>
          <a:p>
            <a:pPr algn="ctr">
              <a:lnSpc>
                <a:spcPts val="1679"/>
              </a:lnSpc>
            </a:pPr>
            <a:r>
              <a:rPr lang="en-US" sz="1200">
                <a:solidFill>
                  <a:srgbClr val="000000"/>
                </a:solidFill>
                <a:latin typeface="Kollektif"/>
                <a:ea typeface="Kollektif"/>
                <a:cs typeface="Kollektif"/>
                <a:sym typeface="Kollektif"/>
              </a:rPr>
              <a:t>xxx x xxaasxxx </a:t>
            </a:r>
          </a:p>
        </p:txBody>
      </p:sp>
      <p:sp>
        <p:nvSpPr>
          <p:cNvPr id="100" name="TextBox 100"/>
          <p:cNvSpPr txBox="1"/>
          <p:nvPr/>
        </p:nvSpPr>
        <p:spPr>
          <a:xfrm>
            <a:off x="10872785" y="5381032"/>
            <a:ext cx="1064121" cy="207645"/>
          </a:xfrm>
          <a:prstGeom prst="rect">
            <a:avLst/>
          </a:prstGeom>
        </p:spPr>
        <p:txBody>
          <a:bodyPr lIns="0" tIns="0" rIns="0" bIns="0" rtlCol="0" anchor="t">
            <a:spAutoFit/>
          </a:bodyPr>
          <a:lstStyle/>
          <a:p>
            <a:pPr algn="ctr">
              <a:lnSpc>
                <a:spcPts val="1679"/>
              </a:lnSpc>
            </a:pPr>
            <a:r>
              <a:rPr lang="en-US" sz="1200">
                <a:solidFill>
                  <a:srgbClr val="000000"/>
                </a:solidFill>
                <a:latin typeface="Kollektif"/>
                <a:ea typeface="Kollektif"/>
                <a:cs typeface="Kollektif"/>
                <a:sym typeface="Kollektif"/>
              </a:rPr>
              <a:t>xxx x xxaasxxx </a:t>
            </a:r>
          </a:p>
        </p:txBody>
      </p:sp>
      <p:sp>
        <p:nvSpPr>
          <p:cNvPr id="101" name="TextBox 101"/>
          <p:cNvSpPr txBox="1"/>
          <p:nvPr/>
        </p:nvSpPr>
        <p:spPr>
          <a:xfrm>
            <a:off x="10875204" y="5874427"/>
            <a:ext cx="1064121" cy="207645"/>
          </a:xfrm>
          <a:prstGeom prst="rect">
            <a:avLst/>
          </a:prstGeom>
        </p:spPr>
        <p:txBody>
          <a:bodyPr lIns="0" tIns="0" rIns="0" bIns="0" rtlCol="0" anchor="t">
            <a:spAutoFit/>
          </a:bodyPr>
          <a:lstStyle/>
          <a:p>
            <a:pPr algn="ctr">
              <a:lnSpc>
                <a:spcPts val="1679"/>
              </a:lnSpc>
            </a:pPr>
            <a:r>
              <a:rPr lang="en-US" sz="1200">
                <a:solidFill>
                  <a:srgbClr val="000000"/>
                </a:solidFill>
                <a:latin typeface="Kollektif"/>
                <a:ea typeface="Kollektif"/>
                <a:cs typeface="Kollektif"/>
                <a:sym typeface="Kollektif"/>
              </a:rPr>
              <a:t>xxx x xxaasxxx </a:t>
            </a:r>
          </a:p>
        </p:txBody>
      </p:sp>
      <p:sp>
        <p:nvSpPr>
          <p:cNvPr id="102" name="TextBox 102"/>
          <p:cNvSpPr txBox="1"/>
          <p:nvPr/>
        </p:nvSpPr>
        <p:spPr>
          <a:xfrm>
            <a:off x="10826653" y="4918867"/>
            <a:ext cx="1064121" cy="207645"/>
          </a:xfrm>
          <a:prstGeom prst="rect">
            <a:avLst/>
          </a:prstGeom>
        </p:spPr>
        <p:txBody>
          <a:bodyPr lIns="0" tIns="0" rIns="0" bIns="0" rtlCol="0" anchor="t">
            <a:spAutoFit/>
          </a:bodyPr>
          <a:lstStyle/>
          <a:p>
            <a:pPr algn="ctr">
              <a:lnSpc>
                <a:spcPts val="1679"/>
              </a:lnSpc>
            </a:pPr>
            <a:r>
              <a:rPr lang="en-US" sz="1200">
                <a:solidFill>
                  <a:srgbClr val="000000"/>
                </a:solidFill>
                <a:latin typeface="Kollektif"/>
                <a:ea typeface="Kollektif"/>
                <a:cs typeface="Kollektif"/>
                <a:sym typeface="Kollektif"/>
              </a:rPr>
              <a:t>xxx x xxaasxxx </a:t>
            </a:r>
          </a:p>
        </p:txBody>
      </p:sp>
      <p:sp>
        <p:nvSpPr>
          <p:cNvPr id="103" name="TextBox 103"/>
          <p:cNvSpPr txBox="1"/>
          <p:nvPr/>
        </p:nvSpPr>
        <p:spPr>
          <a:xfrm>
            <a:off x="9402168" y="5399198"/>
            <a:ext cx="1064121" cy="207645"/>
          </a:xfrm>
          <a:prstGeom prst="rect">
            <a:avLst/>
          </a:prstGeom>
        </p:spPr>
        <p:txBody>
          <a:bodyPr lIns="0" tIns="0" rIns="0" bIns="0" rtlCol="0" anchor="t">
            <a:spAutoFit/>
          </a:bodyPr>
          <a:lstStyle/>
          <a:p>
            <a:pPr algn="ctr">
              <a:lnSpc>
                <a:spcPts val="1679"/>
              </a:lnSpc>
            </a:pPr>
            <a:r>
              <a:rPr lang="en-US" sz="1200">
                <a:solidFill>
                  <a:srgbClr val="000000"/>
                </a:solidFill>
                <a:latin typeface="Kollektif"/>
                <a:ea typeface="Kollektif"/>
                <a:cs typeface="Kollektif"/>
                <a:sym typeface="Kollektif"/>
              </a:rPr>
              <a:t>xxx x xxaasxxx </a:t>
            </a:r>
          </a:p>
        </p:txBody>
      </p:sp>
      <p:sp>
        <p:nvSpPr>
          <p:cNvPr id="104" name="TextBox 104"/>
          <p:cNvSpPr txBox="1"/>
          <p:nvPr/>
        </p:nvSpPr>
        <p:spPr>
          <a:xfrm>
            <a:off x="10872785" y="3940811"/>
            <a:ext cx="1064121" cy="207645"/>
          </a:xfrm>
          <a:prstGeom prst="rect">
            <a:avLst/>
          </a:prstGeom>
        </p:spPr>
        <p:txBody>
          <a:bodyPr lIns="0" tIns="0" rIns="0" bIns="0" rtlCol="0" anchor="t">
            <a:spAutoFit/>
          </a:bodyPr>
          <a:lstStyle/>
          <a:p>
            <a:pPr algn="ctr">
              <a:lnSpc>
                <a:spcPts val="1679"/>
              </a:lnSpc>
            </a:pPr>
            <a:r>
              <a:rPr lang="en-US" sz="1200">
                <a:solidFill>
                  <a:srgbClr val="000000"/>
                </a:solidFill>
                <a:latin typeface="Kollektif"/>
                <a:ea typeface="Kollektif"/>
                <a:cs typeface="Kollektif"/>
                <a:sym typeface="Kollektif"/>
              </a:rPr>
              <a:t>xxx x xxaasxxx </a:t>
            </a:r>
          </a:p>
        </p:txBody>
      </p:sp>
      <p:sp>
        <p:nvSpPr>
          <p:cNvPr id="105" name="TextBox 105"/>
          <p:cNvSpPr txBox="1"/>
          <p:nvPr/>
        </p:nvSpPr>
        <p:spPr>
          <a:xfrm>
            <a:off x="9413348" y="5869970"/>
            <a:ext cx="1064121" cy="207645"/>
          </a:xfrm>
          <a:prstGeom prst="rect">
            <a:avLst/>
          </a:prstGeom>
        </p:spPr>
        <p:txBody>
          <a:bodyPr lIns="0" tIns="0" rIns="0" bIns="0" rtlCol="0" anchor="t">
            <a:spAutoFit/>
          </a:bodyPr>
          <a:lstStyle/>
          <a:p>
            <a:pPr algn="ctr">
              <a:lnSpc>
                <a:spcPts val="1679"/>
              </a:lnSpc>
            </a:pPr>
            <a:r>
              <a:rPr lang="en-US" sz="1200">
                <a:solidFill>
                  <a:srgbClr val="000000"/>
                </a:solidFill>
                <a:latin typeface="Kollektif"/>
                <a:ea typeface="Kollektif"/>
                <a:cs typeface="Kollektif"/>
                <a:sym typeface="Kollektif"/>
              </a:rPr>
              <a:t>xxx x xxaasxxx </a:t>
            </a:r>
          </a:p>
        </p:txBody>
      </p:sp>
      <p:sp>
        <p:nvSpPr>
          <p:cNvPr id="106" name="TextBox 106"/>
          <p:cNvSpPr txBox="1"/>
          <p:nvPr/>
        </p:nvSpPr>
        <p:spPr>
          <a:xfrm>
            <a:off x="9443263" y="6353857"/>
            <a:ext cx="1064121" cy="207645"/>
          </a:xfrm>
          <a:prstGeom prst="rect">
            <a:avLst/>
          </a:prstGeom>
        </p:spPr>
        <p:txBody>
          <a:bodyPr lIns="0" tIns="0" rIns="0" bIns="0" rtlCol="0" anchor="t">
            <a:spAutoFit/>
          </a:bodyPr>
          <a:lstStyle/>
          <a:p>
            <a:pPr algn="ctr">
              <a:lnSpc>
                <a:spcPts val="1679"/>
              </a:lnSpc>
            </a:pPr>
            <a:r>
              <a:rPr lang="en-US" sz="1200">
                <a:solidFill>
                  <a:srgbClr val="000000"/>
                </a:solidFill>
                <a:latin typeface="Kollektif"/>
                <a:ea typeface="Kollektif"/>
                <a:cs typeface="Kollektif"/>
                <a:sym typeface="Kollektif"/>
              </a:rPr>
              <a:t>xxx x xxaasxxx </a:t>
            </a:r>
          </a:p>
        </p:txBody>
      </p:sp>
      <p:sp>
        <p:nvSpPr>
          <p:cNvPr id="107" name="TextBox 107"/>
          <p:cNvSpPr txBox="1"/>
          <p:nvPr/>
        </p:nvSpPr>
        <p:spPr>
          <a:xfrm>
            <a:off x="10872785" y="6344332"/>
            <a:ext cx="1064121" cy="207645"/>
          </a:xfrm>
          <a:prstGeom prst="rect">
            <a:avLst/>
          </a:prstGeom>
        </p:spPr>
        <p:txBody>
          <a:bodyPr lIns="0" tIns="0" rIns="0" bIns="0" rtlCol="0" anchor="t">
            <a:spAutoFit/>
          </a:bodyPr>
          <a:lstStyle/>
          <a:p>
            <a:pPr algn="ctr">
              <a:lnSpc>
                <a:spcPts val="1679"/>
              </a:lnSpc>
            </a:pPr>
            <a:r>
              <a:rPr lang="en-US" sz="1200">
                <a:solidFill>
                  <a:srgbClr val="000000"/>
                </a:solidFill>
                <a:latin typeface="Kollektif"/>
                <a:ea typeface="Kollektif"/>
                <a:cs typeface="Kollektif"/>
                <a:sym typeface="Kollektif"/>
              </a:rPr>
              <a:t>xxx x xxaasxxx </a:t>
            </a:r>
          </a:p>
        </p:txBody>
      </p:sp>
      <p:grpSp>
        <p:nvGrpSpPr>
          <p:cNvPr id="108" name="Group 108"/>
          <p:cNvGrpSpPr/>
          <p:nvPr/>
        </p:nvGrpSpPr>
        <p:grpSpPr>
          <a:xfrm>
            <a:off x="9425023" y="3919538"/>
            <a:ext cx="1147762" cy="290512"/>
            <a:chOff x="0" y="0"/>
            <a:chExt cx="1530350" cy="387350"/>
          </a:xfrm>
        </p:grpSpPr>
        <p:sp>
          <p:nvSpPr>
            <p:cNvPr id="109" name="Freeform 109"/>
            <p:cNvSpPr/>
            <p:nvPr/>
          </p:nvSpPr>
          <p:spPr>
            <a:xfrm>
              <a:off x="-15240" y="50800"/>
              <a:ext cx="1558290" cy="431800"/>
            </a:xfrm>
            <a:custGeom>
              <a:avLst/>
              <a:gdLst/>
              <a:ahLst/>
              <a:cxnLst/>
              <a:rect l="l" t="t" r="r" b="b"/>
              <a:pathLst>
                <a:path w="1558290" h="431800">
                  <a:moveTo>
                    <a:pt x="66040" y="0"/>
                  </a:moveTo>
                  <a:cubicBezTo>
                    <a:pt x="1558290" y="71120"/>
                    <a:pt x="1558290" y="220980"/>
                    <a:pt x="1493520" y="285750"/>
                  </a:cubicBezTo>
                  <a:cubicBezTo>
                    <a:pt x="1347470" y="431800"/>
                    <a:pt x="212090" y="429260"/>
                    <a:pt x="66040" y="283210"/>
                  </a:cubicBezTo>
                  <a:cubicBezTo>
                    <a:pt x="0" y="217170"/>
                    <a:pt x="66040" y="0"/>
                    <a:pt x="66040" y="0"/>
                  </a:cubicBezTo>
                </a:path>
              </a:pathLst>
            </a:custGeom>
            <a:solidFill>
              <a:srgbClr val="FFF234">
                <a:alpha val="49804"/>
              </a:srgbClr>
            </a:solidFill>
            <a:ln cap="sq">
              <a:noFill/>
              <a:prstDash val="solid"/>
              <a:miter/>
            </a:ln>
          </p:spPr>
          <p:txBody>
            <a:bodyPr/>
            <a:lstStyle/>
            <a:p>
              <a:endParaRPr lang="fi-FI"/>
            </a:p>
          </p:txBody>
        </p:sp>
      </p:grpSp>
      <p:grpSp>
        <p:nvGrpSpPr>
          <p:cNvPr id="110" name="Group 110"/>
          <p:cNvGrpSpPr/>
          <p:nvPr/>
        </p:nvGrpSpPr>
        <p:grpSpPr>
          <a:xfrm>
            <a:off x="10821388" y="4882515"/>
            <a:ext cx="1250632" cy="296228"/>
            <a:chOff x="0" y="0"/>
            <a:chExt cx="1667510" cy="394970"/>
          </a:xfrm>
        </p:grpSpPr>
        <p:sp>
          <p:nvSpPr>
            <p:cNvPr id="111" name="Freeform 111"/>
            <p:cNvSpPr/>
            <p:nvPr/>
          </p:nvSpPr>
          <p:spPr>
            <a:xfrm>
              <a:off x="-12700" y="49530"/>
              <a:ext cx="1631950" cy="434340"/>
            </a:xfrm>
            <a:custGeom>
              <a:avLst/>
              <a:gdLst/>
              <a:ahLst/>
              <a:cxnLst/>
              <a:rect l="l" t="t" r="r" b="b"/>
              <a:pathLst>
                <a:path w="1631950" h="434340">
                  <a:moveTo>
                    <a:pt x="63500" y="11430"/>
                  </a:moveTo>
                  <a:cubicBezTo>
                    <a:pt x="1457960" y="8890"/>
                    <a:pt x="1468120" y="0"/>
                    <a:pt x="1490980" y="1270"/>
                  </a:cubicBezTo>
                  <a:cubicBezTo>
                    <a:pt x="1513840" y="1270"/>
                    <a:pt x="1536700" y="6350"/>
                    <a:pt x="1555750" y="16510"/>
                  </a:cubicBezTo>
                  <a:cubicBezTo>
                    <a:pt x="1574800" y="26670"/>
                    <a:pt x="1593850" y="40640"/>
                    <a:pt x="1606550" y="60960"/>
                  </a:cubicBezTo>
                  <a:cubicBezTo>
                    <a:pt x="1620520" y="85090"/>
                    <a:pt x="1631950" y="128270"/>
                    <a:pt x="1629410" y="157480"/>
                  </a:cubicBezTo>
                  <a:cubicBezTo>
                    <a:pt x="1628140" y="180340"/>
                    <a:pt x="1617980" y="201930"/>
                    <a:pt x="1606550" y="219710"/>
                  </a:cubicBezTo>
                  <a:cubicBezTo>
                    <a:pt x="1593850" y="237490"/>
                    <a:pt x="1574800" y="254000"/>
                    <a:pt x="1555750" y="264160"/>
                  </a:cubicBezTo>
                  <a:cubicBezTo>
                    <a:pt x="1536700" y="274320"/>
                    <a:pt x="1512570" y="280670"/>
                    <a:pt x="1490980" y="280670"/>
                  </a:cubicBezTo>
                  <a:cubicBezTo>
                    <a:pt x="1469390" y="280670"/>
                    <a:pt x="1435100" y="280670"/>
                    <a:pt x="1427480" y="264160"/>
                  </a:cubicBezTo>
                  <a:cubicBezTo>
                    <a:pt x="1412240" y="231140"/>
                    <a:pt x="1570990" y="50800"/>
                    <a:pt x="1554480" y="16510"/>
                  </a:cubicBezTo>
                  <a:cubicBezTo>
                    <a:pt x="1546860" y="0"/>
                    <a:pt x="1490980" y="1270"/>
                    <a:pt x="1490980" y="1270"/>
                  </a:cubicBezTo>
                  <a:cubicBezTo>
                    <a:pt x="1490980" y="1270"/>
                    <a:pt x="1536700" y="6350"/>
                    <a:pt x="1555750" y="16510"/>
                  </a:cubicBezTo>
                  <a:cubicBezTo>
                    <a:pt x="1574800" y="26670"/>
                    <a:pt x="1593850" y="40640"/>
                    <a:pt x="1606550" y="60960"/>
                  </a:cubicBezTo>
                  <a:cubicBezTo>
                    <a:pt x="1620520" y="85090"/>
                    <a:pt x="1631950" y="128270"/>
                    <a:pt x="1629410" y="157480"/>
                  </a:cubicBezTo>
                  <a:cubicBezTo>
                    <a:pt x="1628140" y="180340"/>
                    <a:pt x="1617980" y="201930"/>
                    <a:pt x="1606550" y="219710"/>
                  </a:cubicBezTo>
                  <a:cubicBezTo>
                    <a:pt x="1593850" y="237490"/>
                    <a:pt x="1578610" y="252730"/>
                    <a:pt x="1555750" y="264160"/>
                  </a:cubicBezTo>
                  <a:cubicBezTo>
                    <a:pt x="1522730" y="280670"/>
                    <a:pt x="1488440" y="283210"/>
                    <a:pt x="1419860" y="290830"/>
                  </a:cubicBezTo>
                  <a:cubicBezTo>
                    <a:pt x="1202690" y="311150"/>
                    <a:pt x="205740" y="434340"/>
                    <a:pt x="63500" y="293370"/>
                  </a:cubicBezTo>
                  <a:cubicBezTo>
                    <a:pt x="0" y="228600"/>
                    <a:pt x="63500" y="11430"/>
                    <a:pt x="63500" y="11430"/>
                  </a:cubicBezTo>
                </a:path>
              </a:pathLst>
            </a:custGeom>
            <a:solidFill>
              <a:srgbClr val="FFF234">
                <a:alpha val="49804"/>
              </a:srgbClr>
            </a:solidFill>
            <a:ln cap="sq">
              <a:noFill/>
              <a:prstDash val="solid"/>
              <a:miter/>
            </a:ln>
          </p:spPr>
          <p:txBody>
            <a:bodyPr/>
            <a:lstStyle/>
            <a:p>
              <a:endParaRPr lang="fi-FI"/>
            </a:p>
          </p:txBody>
        </p:sp>
      </p:grpSp>
      <p:grpSp>
        <p:nvGrpSpPr>
          <p:cNvPr id="112" name="Group 112"/>
          <p:cNvGrpSpPr/>
          <p:nvPr/>
        </p:nvGrpSpPr>
        <p:grpSpPr>
          <a:xfrm>
            <a:off x="9408831" y="4775835"/>
            <a:ext cx="1187768" cy="336232"/>
            <a:chOff x="0" y="0"/>
            <a:chExt cx="1583690" cy="448310"/>
          </a:xfrm>
        </p:grpSpPr>
        <p:sp>
          <p:nvSpPr>
            <p:cNvPr id="113" name="Freeform 113"/>
            <p:cNvSpPr/>
            <p:nvPr/>
          </p:nvSpPr>
          <p:spPr>
            <a:xfrm>
              <a:off x="-11430" y="50800"/>
              <a:ext cx="1558290" cy="403860"/>
            </a:xfrm>
            <a:custGeom>
              <a:avLst/>
              <a:gdLst/>
              <a:ahLst/>
              <a:cxnLst/>
              <a:rect l="l" t="t" r="r" b="b"/>
              <a:pathLst>
                <a:path w="1558290" h="403860">
                  <a:moveTo>
                    <a:pt x="62230" y="0"/>
                  </a:moveTo>
                  <a:cubicBezTo>
                    <a:pt x="1206500" y="16510"/>
                    <a:pt x="1234440" y="17780"/>
                    <a:pt x="1283970" y="26670"/>
                  </a:cubicBezTo>
                  <a:cubicBezTo>
                    <a:pt x="1332230" y="34290"/>
                    <a:pt x="1381760" y="46990"/>
                    <a:pt x="1427480" y="63500"/>
                  </a:cubicBezTo>
                  <a:cubicBezTo>
                    <a:pt x="1468120" y="77470"/>
                    <a:pt x="1535430" y="83820"/>
                    <a:pt x="1544320" y="115570"/>
                  </a:cubicBezTo>
                  <a:cubicBezTo>
                    <a:pt x="1558290" y="162560"/>
                    <a:pt x="1442720" y="327660"/>
                    <a:pt x="1386840" y="346710"/>
                  </a:cubicBezTo>
                  <a:cubicBezTo>
                    <a:pt x="1350010" y="359410"/>
                    <a:pt x="1313180" y="317500"/>
                    <a:pt x="1272540" y="308610"/>
                  </a:cubicBezTo>
                  <a:cubicBezTo>
                    <a:pt x="1226820" y="298450"/>
                    <a:pt x="1196340" y="295910"/>
                    <a:pt x="1123950" y="292100"/>
                  </a:cubicBezTo>
                  <a:cubicBezTo>
                    <a:pt x="932180" y="279400"/>
                    <a:pt x="182880" y="403860"/>
                    <a:pt x="62230" y="281940"/>
                  </a:cubicBezTo>
                  <a:cubicBezTo>
                    <a:pt x="0" y="219710"/>
                    <a:pt x="62230" y="0"/>
                    <a:pt x="62230" y="0"/>
                  </a:cubicBezTo>
                </a:path>
              </a:pathLst>
            </a:custGeom>
            <a:solidFill>
              <a:srgbClr val="FFF234">
                <a:alpha val="49804"/>
              </a:srgbClr>
            </a:solidFill>
            <a:ln cap="sq">
              <a:noFill/>
              <a:prstDash val="solid"/>
              <a:miter/>
            </a:ln>
          </p:spPr>
          <p:txBody>
            <a:bodyPr/>
            <a:lstStyle/>
            <a:p>
              <a:endParaRPr lang="fi-FI"/>
            </a:p>
          </p:txBody>
        </p:sp>
      </p:grpSp>
      <p:grpSp>
        <p:nvGrpSpPr>
          <p:cNvPr id="114" name="Group 114"/>
          <p:cNvGrpSpPr/>
          <p:nvPr/>
        </p:nvGrpSpPr>
        <p:grpSpPr>
          <a:xfrm>
            <a:off x="10885206" y="5817870"/>
            <a:ext cx="1197292" cy="311468"/>
            <a:chOff x="0" y="0"/>
            <a:chExt cx="1596390" cy="415290"/>
          </a:xfrm>
        </p:grpSpPr>
        <p:sp>
          <p:nvSpPr>
            <p:cNvPr id="115" name="Freeform 115"/>
            <p:cNvSpPr/>
            <p:nvPr/>
          </p:nvSpPr>
          <p:spPr>
            <a:xfrm>
              <a:off x="-8890" y="13970"/>
              <a:ext cx="1605280" cy="426720"/>
            </a:xfrm>
            <a:custGeom>
              <a:avLst/>
              <a:gdLst/>
              <a:ahLst/>
              <a:cxnLst/>
              <a:rect l="l" t="t" r="r" b="b"/>
              <a:pathLst>
                <a:path w="1605280" h="426720">
                  <a:moveTo>
                    <a:pt x="59690" y="36830"/>
                  </a:moveTo>
                  <a:cubicBezTo>
                    <a:pt x="1290320" y="45720"/>
                    <a:pt x="1490980" y="0"/>
                    <a:pt x="1554480" y="69850"/>
                  </a:cubicBezTo>
                  <a:cubicBezTo>
                    <a:pt x="1605280" y="125730"/>
                    <a:pt x="1604010" y="297180"/>
                    <a:pt x="1548130" y="349250"/>
                  </a:cubicBezTo>
                  <a:cubicBezTo>
                    <a:pt x="1466850" y="424180"/>
                    <a:pt x="1181100" y="322580"/>
                    <a:pt x="965200" y="316230"/>
                  </a:cubicBezTo>
                  <a:cubicBezTo>
                    <a:pt x="697230" y="308610"/>
                    <a:pt x="167640" y="426720"/>
                    <a:pt x="59690" y="318770"/>
                  </a:cubicBezTo>
                  <a:cubicBezTo>
                    <a:pt x="0" y="257810"/>
                    <a:pt x="59690" y="36830"/>
                    <a:pt x="59690" y="36830"/>
                  </a:cubicBezTo>
                </a:path>
              </a:pathLst>
            </a:custGeom>
            <a:solidFill>
              <a:srgbClr val="FFF234">
                <a:alpha val="49804"/>
              </a:srgbClr>
            </a:solidFill>
            <a:ln cap="sq">
              <a:noFill/>
              <a:prstDash val="solid"/>
              <a:miter/>
            </a:ln>
          </p:spPr>
          <p:txBody>
            <a:bodyPr/>
            <a:lstStyle/>
            <a:p>
              <a:endParaRPr lang="fi-FI"/>
            </a:p>
          </p:txBody>
        </p:sp>
      </p:grpSp>
      <p:sp>
        <p:nvSpPr>
          <p:cNvPr id="116" name="TextBox 116"/>
          <p:cNvSpPr txBox="1"/>
          <p:nvPr/>
        </p:nvSpPr>
        <p:spPr>
          <a:xfrm>
            <a:off x="1819383" y="1940307"/>
            <a:ext cx="326409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Mitä siis teemme? </a:t>
            </a:r>
          </a:p>
        </p:txBody>
      </p:sp>
      <p:sp>
        <p:nvSpPr>
          <p:cNvPr id="117" name="TextBox 117"/>
          <p:cNvSpPr txBox="1"/>
          <p:nvPr/>
        </p:nvSpPr>
        <p:spPr>
          <a:xfrm>
            <a:off x="12995946" y="1940307"/>
            <a:ext cx="3996654" cy="516103"/>
          </a:xfrm>
          <a:prstGeom prst="rect">
            <a:avLst/>
          </a:prstGeom>
        </p:spPr>
        <p:txBody>
          <a:bodyPr wrap="square" lIns="0" tIns="0" rIns="0" bIns="0" rtlCol="0" anchor="t">
            <a:spAutoFit/>
          </a:bodyPr>
          <a:lstStyle/>
          <a:p>
            <a:pPr algn="l">
              <a:lnSpc>
                <a:spcPts val="4409"/>
              </a:lnSpc>
            </a:pPr>
            <a:r>
              <a:rPr lang="en-US" sz="3150" dirty="0" err="1">
                <a:solidFill>
                  <a:srgbClr val="000000"/>
                </a:solidFill>
                <a:latin typeface="Aileron"/>
                <a:ea typeface="Aileron"/>
                <a:cs typeface="Aileron"/>
                <a:sym typeface="Aileron"/>
              </a:rPr>
              <a:t>Mitä</a:t>
            </a:r>
            <a:r>
              <a:rPr lang="en-US" sz="3150" dirty="0">
                <a:solidFill>
                  <a:srgbClr val="000000"/>
                </a:solidFill>
                <a:latin typeface="Aileron"/>
                <a:ea typeface="Aileron"/>
                <a:cs typeface="Aileron"/>
                <a:sym typeface="Aileron"/>
              </a:rPr>
              <a:t> </a:t>
            </a:r>
            <a:r>
              <a:rPr lang="en-US" sz="3150" dirty="0" err="1">
                <a:solidFill>
                  <a:srgbClr val="000000"/>
                </a:solidFill>
                <a:latin typeface="Aileron"/>
                <a:ea typeface="Aileron"/>
                <a:cs typeface="Aileron"/>
                <a:sym typeface="Aileron"/>
              </a:rPr>
              <a:t>seuraavaksi</a:t>
            </a:r>
            <a:r>
              <a:rPr lang="en-US" sz="3150" dirty="0">
                <a:solidFill>
                  <a:srgbClr val="000000"/>
                </a:solidFill>
                <a:latin typeface="Aileron"/>
                <a:ea typeface="Aileron"/>
                <a:cs typeface="Aileron"/>
                <a:sym typeface="Aileron"/>
              </a:rPr>
              <a:t>?</a:t>
            </a:r>
          </a:p>
        </p:txBody>
      </p:sp>
      <p:sp>
        <p:nvSpPr>
          <p:cNvPr id="118" name="TextBox 118"/>
          <p:cNvSpPr txBox="1"/>
          <p:nvPr/>
        </p:nvSpPr>
        <p:spPr>
          <a:xfrm>
            <a:off x="3130901" y="8893274"/>
            <a:ext cx="2556598" cy="122428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Mikä voi mennä pieleen?</a:t>
            </a:r>
          </a:p>
        </p:txBody>
      </p:sp>
      <p:sp>
        <p:nvSpPr>
          <p:cNvPr id="119" name="TextBox 119"/>
          <p:cNvSpPr txBox="1"/>
          <p:nvPr/>
        </p:nvSpPr>
        <p:spPr>
          <a:xfrm>
            <a:off x="7380408" y="1954594"/>
            <a:ext cx="5090716"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Miltä tuotos saattaa näyttää?</a:t>
            </a:r>
          </a:p>
        </p:txBody>
      </p:sp>
      <p:sp>
        <p:nvSpPr>
          <p:cNvPr id="120" name="TextBox 120"/>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Miten voi onnistua?</a:t>
            </a:r>
          </a:p>
        </p:txBody>
      </p:sp>
      <p:sp>
        <p:nvSpPr>
          <p:cNvPr id="121" name="TextBox 121"/>
          <p:cNvSpPr txBox="1"/>
          <p:nvPr/>
        </p:nvSpPr>
        <p:spPr>
          <a:xfrm>
            <a:off x="1804222" y="162650"/>
            <a:ext cx="4663877"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Milloin kannattaa käyttää?</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3704548" y="4400464"/>
            <a:ext cx="8680275" cy="679451"/>
          </a:xfrm>
          <a:prstGeom prst="rect">
            <a:avLst/>
          </a:prstGeom>
        </p:spPr>
        <p:txBody>
          <a:bodyPr lIns="0" tIns="0" rIns="0" bIns="0" rtlCol="0" anchor="t">
            <a:spAutoFit/>
          </a:bodyPr>
          <a:lstStyle/>
          <a:p>
            <a:pPr algn="r">
              <a:lnSpc>
                <a:spcPts val="5599"/>
              </a:lnSpc>
            </a:pPr>
            <a:r>
              <a:rPr lang="en-US" sz="3999" b="1">
                <a:solidFill>
                  <a:srgbClr val="000000"/>
                </a:solidFill>
                <a:latin typeface="Aileron Bold"/>
                <a:ea typeface="Aileron Bold"/>
                <a:cs typeface="Aileron Bold"/>
                <a:sym typeface="Aileron Bold"/>
              </a:rPr>
              <a:t>REFLEKTIO:  BENHMARKKAUS</a:t>
            </a:r>
          </a:p>
        </p:txBody>
      </p:sp>
      <p:sp>
        <p:nvSpPr>
          <p:cNvPr id="9" name="TextBox 9"/>
          <p:cNvSpPr txBox="1"/>
          <p:nvPr/>
        </p:nvSpPr>
        <p:spPr>
          <a:xfrm>
            <a:off x="1497013" y="1876810"/>
            <a:ext cx="16521597" cy="1323340"/>
          </a:xfrm>
          <a:prstGeom prst="rect">
            <a:avLst/>
          </a:prstGeom>
        </p:spPr>
        <p:txBody>
          <a:bodyPr lIns="0" tIns="0" rIns="0" bIns="0" rtlCol="0" anchor="t">
            <a:spAutoFit/>
          </a:bodyPr>
          <a:lstStyle/>
          <a:p>
            <a:pPr algn="l">
              <a:lnSpc>
                <a:spcPts val="2799"/>
              </a:lnSpc>
            </a:pPr>
            <a:r>
              <a:rPr lang="en-US" sz="1999" b="1">
                <a:solidFill>
                  <a:srgbClr val="000000"/>
                </a:solidFill>
                <a:latin typeface="Aileron Bold"/>
                <a:ea typeface="Aileron Bold"/>
                <a:cs typeface="Aileron Bold"/>
                <a:sym typeface="Aileron Bold"/>
              </a:rPr>
              <a:t>Mitkä ovat projektiin liittyvät nykyiset parhaat käytännöt?</a:t>
            </a:r>
          </a:p>
          <a:p>
            <a:pPr algn="l">
              <a:lnSpc>
                <a:spcPts val="2799"/>
              </a:lnSpc>
            </a:pPr>
            <a:endParaRPr lang="en-US" sz="19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Mitkä ovat esimerkiksi tehokkaimmat hoitoprotokollat, potilaiden hoitotekniikat, johtamisstrategiat tai johtavat suunnittelu-, valmistus- tai projektinhallintakäytännöt tai asiakasratkaisut, joita yritykset tai muut organisaatiot käyttävät ratkaisemaan samankaltaisia ongelmia kuin ne, joita tutkimme?</a:t>
            </a:r>
          </a:p>
        </p:txBody>
      </p:sp>
      <p:sp>
        <p:nvSpPr>
          <p:cNvPr id="10" name="TextBox 10"/>
          <p:cNvSpPr txBox="1"/>
          <p:nvPr/>
        </p:nvSpPr>
        <p:spPr>
          <a:xfrm>
            <a:off x="1497013" y="3580789"/>
            <a:ext cx="16214041" cy="1637665"/>
          </a:xfrm>
          <a:prstGeom prst="rect">
            <a:avLst/>
          </a:prstGeom>
        </p:spPr>
        <p:txBody>
          <a:bodyPr lIns="0" tIns="0" rIns="0" bIns="0" rtlCol="0" anchor="t">
            <a:spAutoFit/>
          </a:bodyPr>
          <a:lstStyle/>
          <a:p>
            <a:pPr algn="l">
              <a:lnSpc>
                <a:spcPts val="2799"/>
              </a:lnSpc>
            </a:pPr>
            <a:r>
              <a:rPr lang="en-US" sz="1999" b="1">
                <a:solidFill>
                  <a:srgbClr val="000000"/>
                </a:solidFill>
                <a:latin typeface="Aileron Bold"/>
                <a:ea typeface="Aileron Bold"/>
                <a:cs typeface="Aileron Bold"/>
                <a:sym typeface="Aileron Bold"/>
              </a:rPr>
              <a:t>Mitä sait selville siitä, miten nykyiset ratkaisut toimivat?</a:t>
            </a:r>
          </a:p>
          <a:p>
            <a:pPr algn="l">
              <a:lnSpc>
                <a:spcPts val="2799"/>
              </a:lnSpc>
            </a:pPr>
            <a:endParaRPr lang="en-US" sz="19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Miten hyvin markkinoilla olevat nykyiset tuotteet tai palvelut pärjäävät asiakas-, potilas- tai käyttäjätyytyväisyyden, markkinoinnin ja viestinnän, tehokkuuden ja kustannustehokkuuden osalta verrattuna toisiinsa ja työstämäämme hankkeeseen? Mitkä ovat olemassa olevien ratkaisujen kuriositeetit, innovaatiot ja menestystekijät?</a:t>
            </a:r>
          </a:p>
        </p:txBody>
      </p:sp>
      <p:sp>
        <p:nvSpPr>
          <p:cNvPr id="11" name="TextBox 11"/>
          <p:cNvSpPr txBox="1"/>
          <p:nvPr/>
        </p:nvSpPr>
        <p:spPr>
          <a:xfrm>
            <a:off x="1497013" y="5387284"/>
            <a:ext cx="15501343" cy="128651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puutteita tai heikkouksia löysit olemassa olevista ratkaisuista?</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Missä nykyiset ratkaisut ovat puutteellisia (esim. suuri epäonnistumisaste, asiakasvalitukset, asiakaspalvelun taso, sosiaaliset tai ympäristövaikutukset) ja miten voisimme käsitellä näitä asioita omassa projektissamme?</a:t>
            </a:r>
          </a:p>
        </p:txBody>
      </p:sp>
      <p:sp>
        <p:nvSpPr>
          <p:cNvPr id="12" name="TextBox 12"/>
          <p:cNvSpPr txBox="1"/>
          <p:nvPr/>
        </p:nvSpPr>
        <p:spPr>
          <a:xfrm>
            <a:off x="1497013" y="6950020"/>
            <a:ext cx="16521597" cy="160083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voimme oppia nykyisten ratkaisujen epäonnistumisista ja haasteista sekä niiden parannuksista ja menestystekijöistä?</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Mitä voimme oppia oman projektimme osalta muiden virheistä ja onnistumisista? Miten voimme sisällyttää olemassa olevien ratkaisujen parhaat ominaisuudet tai prosessit omaan projektiimme? Miten ratkaisumme vertautuu kilpailijoiden ratkaisuihin? Olemmeko enemmän vai vähemmän asiakaskeskeisiä, innovatiivisia, tehokkaita tai kustannustehokkaita?</a:t>
            </a:r>
          </a:p>
        </p:txBody>
      </p:sp>
      <p:sp>
        <p:nvSpPr>
          <p:cNvPr id="13" name="TextBox 13"/>
          <p:cNvSpPr txBox="1"/>
          <p:nvPr/>
        </p:nvSpPr>
        <p:spPr>
          <a:xfrm>
            <a:off x="1497013" y="8722305"/>
            <a:ext cx="16790987" cy="128651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meidän pitäisi vertailuanalyysin perusteella tehdä seuraavaksi ja kenen pitäisi tehdä mitä? Miksi?</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Kuka tekee mitä tiimissämme, jotta voimme jatkaa projektiamme siten, että otamme mukaan sidosryhmäkartan pohdinnasta saamamme opit? Mitä tiedämme nyt, mitä emme tienneet aiemmin? Mitä emme vielä tiedä ja miten voisimme täyttää tämän tietovajeen? Mitä meidän pitäisi tehdä seuraavaksi?</a:t>
            </a:r>
          </a:p>
        </p:txBody>
      </p:sp>
      <p:sp>
        <p:nvSpPr>
          <p:cNvPr id="14" name="TextBox 14"/>
          <p:cNvSpPr txBox="1"/>
          <p:nvPr/>
        </p:nvSpPr>
        <p:spPr>
          <a:xfrm>
            <a:off x="1497013" y="666752"/>
            <a:ext cx="16214041" cy="2667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Benchmarkkaus eli vertailuanalyysi on prosessi, jossa vertaat projektia, tuotetta tai palvelua jo olemassa oleviin parhaisiin käytäntöihin tai standardeihin.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3017" y="2795876"/>
            <a:ext cx="2519654" cy="3068958"/>
            <a:chOff x="0" y="0"/>
            <a:chExt cx="2066596" cy="2517131"/>
          </a:xfrm>
        </p:grpSpPr>
        <p:sp>
          <p:nvSpPr>
            <p:cNvPr id="3" name="Freeform 3"/>
            <p:cNvSpPr/>
            <p:nvPr/>
          </p:nvSpPr>
          <p:spPr>
            <a:xfrm>
              <a:off x="0" y="0"/>
              <a:ext cx="2066596" cy="2517131"/>
            </a:xfrm>
            <a:custGeom>
              <a:avLst/>
              <a:gdLst/>
              <a:ahLst/>
              <a:cxnLst/>
              <a:rect l="l" t="t" r="r" b="b"/>
              <a:pathLst>
                <a:path w="2066596" h="2517131">
                  <a:moveTo>
                    <a:pt x="0" y="0"/>
                  </a:moveTo>
                  <a:lnTo>
                    <a:pt x="2066596" y="0"/>
                  </a:lnTo>
                  <a:lnTo>
                    <a:pt x="2066596" y="2517131"/>
                  </a:lnTo>
                  <a:lnTo>
                    <a:pt x="0" y="2517131"/>
                  </a:lnTo>
                  <a:close/>
                </a:path>
              </a:pathLst>
            </a:custGeom>
            <a:solidFill>
              <a:srgbClr val="FFFFFF"/>
            </a:solidFill>
            <a:ln w="19050" cap="sq">
              <a:solidFill>
                <a:srgbClr val="000000"/>
              </a:solidFill>
              <a:prstDash val="lgDash"/>
              <a:miter/>
            </a:ln>
          </p:spPr>
          <p:txBody>
            <a:bodyPr/>
            <a:lstStyle/>
            <a:p>
              <a:endParaRPr lang="fi-FI"/>
            </a:p>
          </p:txBody>
        </p:sp>
        <p:sp>
          <p:nvSpPr>
            <p:cNvPr id="4" name="TextBox 4"/>
            <p:cNvSpPr txBox="1"/>
            <p:nvPr/>
          </p:nvSpPr>
          <p:spPr>
            <a:xfrm>
              <a:off x="0" y="-47625"/>
              <a:ext cx="2066596" cy="256475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495786" y="2795876"/>
            <a:ext cx="2500334" cy="3068958"/>
            <a:chOff x="0" y="0"/>
            <a:chExt cx="2050750" cy="2517131"/>
          </a:xfrm>
        </p:grpSpPr>
        <p:sp>
          <p:nvSpPr>
            <p:cNvPr id="6" name="Freeform 6"/>
            <p:cNvSpPr/>
            <p:nvPr/>
          </p:nvSpPr>
          <p:spPr>
            <a:xfrm>
              <a:off x="0" y="0"/>
              <a:ext cx="2050750" cy="2517131"/>
            </a:xfrm>
            <a:custGeom>
              <a:avLst/>
              <a:gdLst/>
              <a:ahLst/>
              <a:cxnLst/>
              <a:rect l="l" t="t" r="r" b="b"/>
              <a:pathLst>
                <a:path w="2050750" h="2517131">
                  <a:moveTo>
                    <a:pt x="0" y="0"/>
                  </a:moveTo>
                  <a:lnTo>
                    <a:pt x="2050750" y="0"/>
                  </a:lnTo>
                  <a:lnTo>
                    <a:pt x="2050750" y="2517131"/>
                  </a:lnTo>
                  <a:lnTo>
                    <a:pt x="0" y="2517131"/>
                  </a:lnTo>
                  <a:close/>
                </a:path>
              </a:pathLst>
            </a:custGeom>
            <a:solidFill>
              <a:srgbClr val="FFFFFF"/>
            </a:solidFill>
            <a:ln w="19050" cap="sq">
              <a:solidFill>
                <a:srgbClr val="000000"/>
              </a:solidFill>
              <a:prstDash val="lgDash"/>
              <a:miter/>
            </a:ln>
          </p:spPr>
          <p:txBody>
            <a:bodyPr/>
            <a:lstStyle/>
            <a:p>
              <a:endParaRPr lang="fi-FI"/>
            </a:p>
          </p:txBody>
        </p:sp>
        <p:sp>
          <p:nvSpPr>
            <p:cNvPr id="7" name="TextBox 7"/>
            <p:cNvSpPr txBox="1"/>
            <p:nvPr/>
          </p:nvSpPr>
          <p:spPr>
            <a:xfrm>
              <a:off x="0" y="-47625"/>
              <a:ext cx="2050750" cy="2564756"/>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7561146" y="4928838"/>
            <a:ext cx="355533" cy="327090"/>
          </a:xfrm>
          <a:custGeom>
            <a:avLst/>
            <a:gdLst/>
            <a:ahLst/>
            <a:cxnLst/>
            <a:rect l="l" t="t" r="r" b="b"/>
            <a:pathLst>
              <a:path w="355533" h="327090">
                <a:moveTo>
                  <a:pt x="0" y="0"/>
                </a:moveTo>
                <a:lnTo>
                  <a:pt x="355534" y="0"/>
                </a:lnTo>
                <a:lnTo>
                  <a:pt x="355534" y="327090"/>
                </a:lnTo>
                <a:lnTo>
                  <a:pt x="0" y="3270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9" name="Freeform 9"/>
          <p:cNvSpPr/>
          <p:nvPr/>
        </p:nvSpPr>
        <p:spPr>
          <a:xfrm>
            <a:off x="11960529" y="4860037"/>
            <a:ext cx="355593" cy="349815"/>
          </a:xfrm>
          <a:custGeom>
            <a:avLst/>
            <a:gdLst/>
            <a:ahLst/>
            <a:cxnLst/>
            <a:rect l="l" t="t" r="r" b="b"/>
            <a:pathLst>
              <a:path w="355593" h="349815">
                <a:moveTo>
                  <a:pt x="0" y="0"/>
                </a:moveTo>
                <a:lnTo>
                  <a:pt x="355593" y="0"/>
                </a:lnTo>
                <a:lnTo>
                  <a:pt x="355593" y="349815"/>
                </a:lnTo>
                <a:lnTo>
                  <a:pt x="0" y="349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grpSp>
        <p:nvGrpSpPr>
          <p:cNvPr id="10" name="Group 10"/>
          <p:cNvGrpSpPr/>
          <p:nvPr/>
        </p:nvGrpSpPr>
        <p:grpSpPr>
          <a:xfrm>
            <a:off x="8228150" y="2795876"/>
            <a:ext cx="3472299" cy="2296507"/>
            <a:chOff x="0" y="0"/>
            <a:chExt cx="2847947" cy="1883574"/>
          </a:xfrm>
        </p:grpSpPr>
        <p:sp>
          <p:nvSpPr>
            <p:cNvPr id="11" name="Freeform 11"/>
            <p:cNvSpPr/>
            <p:nvPr/>
          </p:nvSpPr>
          <p:spPr>
            <a:xfrm>
              <a:off x="0" y="0"/>
              <a:ext cx="2847947" cy="1883574"/>
            </a:xfrm>
            <a:custGeom>
              <a:avLst/>
              <a:gdLst/>
              <a:ahLst/>
              <a:cxnLst/>
              <a:rect l="l" t="t" r="r" b="b"/>
              <a:pathLst>
                <a:path w="2847947" h="1883574">
                  <a:moveTo>
                    <a:pt x="0" y="0"/>
                  </a:moveTo>
                  <a:lnTo>
                    <a:pt x="2847947" y="0"/>
                  </a:lnTo>
                  <a:lnTo>
                    <a:pt x="2847947" y="1883574"/>
                  </a:lnTo>
                  <a:lnTo>
                    <a:pt x="0" y="1883574"/>
                  </a:lnTo>
                  <a:close/>
                </a:path>
              </a:pathLst>
            </a:custGeom>
            <a:solidFill>
              <a:srgbClr val="FFFFFF"/>
            </a:solidFill>
            <a:ln w="19050" cap="sq">
              <a:solidFill>
                <a:srgbClr val="000000"/>
              </a:solidFill>
              <a:prstDash val="lgDash"/>
              <a:miter/>
            </a:ln>
          </p:spPr>
          <p:txBody>
            <a:bodyPr/>
            <a:lstStyle/>
            <a:p>
              <a:endParaRPr lang="fi-FI"/>
            </a:p>
          </p:txBody>
        </p:sp>
        <p:sp>
          <p:nvSpPr>
            <p:cNvPr id="12" name="TextBox 12"/>
            <p:cNvSpPr txBox="1"/>
            <p:nvPr/>
          </p:nvSpPr>
          <p:spPr>
            <a:xfrm>
              <a:off x="0" y="-47625"/>
              <a:ext cx="2847947" cy="1931199"/>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9530727" y="3404762"/>
            <a:ext cx="867146" cy="86714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E9ED"/>
            </a:solidFill>
          </p:spPr>
          <p:txBody>
            <a:bodyPr/>
            <a:lstStyle/>
            <a:p>
              <a:endParaRPr lang="fi-FI"/>
            </a:p>
          </p:txBody>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9792151" y="3608452"/>
            <a:ext cx="344297" cy="344297"/>
          </a:xfrm>
          <a:custGeom>
            <a:avLst/>
            <a:gdLst/>
            <a:ahLst/>
            <a:cxnLst/>
            <a:rect l="l" t="t" r="r" b="b"/>
            <a:pathLst>
              <a:path w="344297" h="344297">
                <a:moveTo>
                  <a:pt x="0" y="0"/>
                </a:moveTo>
                <a:lnTo>
                  <a:pt x="344297" y="0"/>
                </a:lnTo>
                <a:lnTo>
                  <a:pt x="344297" y="344297"/>
                </a:lnTo>
                <a:lnTo>
                  <a:pt x="0" y="3442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a:p>
        </p:txBody>
      </p:sp>
      <p:sp>
        <p:nvSpPr>
          <p:cNvPr id="17" name="AutoShape 17"/>
          <p:cNvSpPr/>
          <p:nvPr/>
        </p:nvSpPr>
        <p:spPr>
          <a:xfrm flipH="1" flipV="1">
            <a:off x="9964300" y="2795876"/>
            <a:ext cx="1966" cy="824288"/>
          </a:xfrm>
          <a:prstGeom prst="line">
            <a:avLst/>
          </a:prstGeom>
          <a:ln w="9525" cap="flat">
            <a:solidFill>
              <a:srgbClr val="000000"/>
            </a:solidFill>
            <a:prstDash val="lgDash"/>
            <a:headEnd type="none" w="sm" len="sm"/>
            <a:tailEnd type="none" w="sm" len="sm"/>
          </a:ln>
        </p:spPr>
        <p:txBody>
          <a:bodyPr/>
          <a:lstStyle/>
          <a:p>
            <a:endParaRPr lang="fi-FI"/>
          </a:p>
        </p:txBody>
      </p:sp>
      <p:sp>
        <p:nvSpPr>
          <p:cNvPr id="18" name="AutoShape 18"/>
          <p:cNvSpPr/>
          <p:nvPr/>
        </p:nvSpPr>
        <p:spPr>
          <a:xfrm flipH="1" flipV="1">
            <a:off x="8228150" y="3404762"/>
            <a:ext cx="1564001" cy="375839"/>
          </a:xfrm>
          <a:prstGeom prst="line">
            <a:avLst/>
          </a:prstGeom>
          <a:ln w="9525" cap="flat">
            <a:solidFill>
              <a:srgbClr val="000000"/>
            </a:solidFill>
            <a:prstDash val="lgDash"/>
            <a:headEnd type="none" w="sm" len="sm"/>
            <a:tailEnd type="none" w="sm" len="sm"/>
          </a:ln>
        </p:spPr>
        <p:txBody>
          <a:bodyPr/>
          <a:lstStyle/>
          <a:p>
            <a:endParaRPr lang="fi-FI"/>
          </a:p>
        </p:txBody>
      </p:sp>
      <p:sp>
        <p:nvSpPr>
          <p:cNvPr id="19" name="AutoShape 19"/>
          <p:cNvSpPr/>
          <p:nvPr/>
        </p:nvSpPr>
        <p:spPr>
          <a:xfrm flipH="1">
            <a:off x="8228150" y="3780600"/>
            <a:ext cx="1564001" cy="685360"/>
          </a:xfrm>
          <a:prstGeom prst="line">
            <a:avLst/>
          </a:prstGeom>
          <a:ln w="9525" cap="flat">
            <a:solidFill>
              <a:srgbClr val="000000"/>
            </a:solidFill>
            <a:prstDash val="lgDash"/>
            <a:headEnd type="none" w="sm" len="sm"/>
            <a:tailEnd type="none" w="sm" len="sm"/>
          </a:ln>
        </p:spPr>
        <p:txBody>
          <a:bodyPr/>
          <a:lstStyle/>
          <a:p>
            <a:endParaRPr lang="fi-FI"/>
          </a:p>
        </p:txBody>
      </p:sp>
      <p:sp>
        <p:nvSpPr>
          <p:cNvPr id="20" name="TextBox 20"/>
          <p:cNvSpPr txBox="1"/>
          <p:nvPr/>
        </p:nvSpPr>
        <p:spPr>
          <a:xfrm>
            <a:off x="8281059" y="3727389"/>
            <a:ext cx="605057" cy="244485"/>
          </a:xfrm>
          <a:prstGeom prst="rect">
            <a:avLst/>
          </a:prstGeom>
        </p:spPr>
        <p:txBody>
          <a:bodyPr lIns="0" tIns="0" rIns="0" bIns="0" rtlCol="0" anchor="t">
            <a:spAutoFit/>
          </a:bodyPr>
          <a:lstStyle/>
          <a:p>
            <a:pPr algn="l">
              <a:lnSpc>
                <a:spcPts val="386"/>
              </a:lnSpc>
            </a:pPr>
            <a:r>
              <a:rPr lang="en-US" sz="321" spc="0">
                <a:solidFill>
                  <a:srgbClr val="000000"/>
                </a:solidFill>
                <a:latin typeface="Aileron"/>
                <a:ea typeface="Aileron"/>
                <a:cs typeface="Aileron"/>
                <a:sym typeface="Aileron"/>
              </a:rPr>
              <a:t>Mitä he kuulevat muiden sanovan? Mitä he kuulevat ystäviltään? Mitä he kuulevat kollegoiltaan? Mitä he kuulevat puskaradiosta, mistä?</a:t>
            </a:r>
          </a:p>
        </p:txBody>
      </p:sp>
      <p:sp>
        <p:nvSpPr>
          <p:cNvPr id="21" name="TextBox 21"/>
          <p:cNvSpPr txBox="1"/>
          <p:nvPr/>
        </p:nvSpPr>
        <p:spPr>
          <a:xfrm>
            <a:off x="9687655" y="3962349"/>
            <a:ext cx="557223" cy="217510"/>
          </a:xfrm>
          <a:prstGeom prst="rect">
            <a:avLst/>
          </a:prstGeom>
        </p:spPr>
        <p:txBody>
          <a:bodyPr lIns="0" tIns="0" rIns="0" bIns="0" rtlCol="0" anchor="t">
            <a:spAutoFit/>
          </a:bodyPr>
          <a:lstStyle/>
          <a:p>
            <a:pPr algn="ctr">
              <a:lnSpc>
                <a:spcPts val="423"/>
              </a:lnSpc>
            </a:pPr>
            <a:r>
              <a:rPr lang="en-US" sz="353" spc="1">
                <a:solidFill>
                  <a:srgbClr val="000000"/>
                </a:solidFill>
                <a:latin typeface="Aileron"/>
                <a:ea typeface="Aileron"/>
                <a:cs typeface="Aileron"/>
                <a:sym typeface="Aileron"/>
              </a:rPr>
              <a:t>KEIDEN näkökulmasta asiaa tarkastelemme? </a:t>
            </a:r>
          </a:p>
          <a:p>
            <a:pPr algn="ctr">
              <a:lnSpc>
                <a:spcPts val="423"/>
              </a:lnSpc>
            </a:pPr>
            <a:r>
              <a:rPr lang="en-US" sz="353" spc="1">
                <a:solidFill>
                  <a:srgbClr val="000000"/>
                </a:solidFill>
                <a:latin typeface="Aileron"/>
                <a:ea typeface="Aileron"/>
                <a:cs typeface="Aileron"/>
                <a:sym typeface="Aileron"/>
              </a:rPr>
              <a:t>Kuka on ensisijainen sidosryhmämme?</a:t>
            </a:r>
          </a:p>
        </p:txBody>
      </p:sp>
      <p:sp>
        <p:nvSpPr>
          <p:cNvPr id="22" name="TextBox 22"/>
          <p:cNvSpPr txBox="1"/>
          <p:nvPr/>
        </p:nvSpPr>
        <p:spPr>
          <a:xfrm>
            <a:off x="10655667" y="3756234"/>
            <a:ext cx="1082130" cy="48734"/>
          </a:xfrm>
          <a:prstGeom prst="rect">
            <a:avLst/>
          </a:prstGeom>
        </p:spPr>
        <p:txBody>
          <a:bodyPr lIns="0" tIns="0" rIns="0" bIns="0" rtlCol="0" anchor="t">
            <a:spAutoFit/>
          </a:bodyPr>
          <a:lstStyle/>
          <a:p>
            <a:pPr algn="l">
              <a:lnSpc>
                <a:spcPts val="386"/>
              </a:lnSpc>
            </a:pPr>
            <a:r>
              <a:rPr lang="en-US" sz="321" spc="0">
                <a:solidFill>
                  <a:srgbClr val="000000"/>
                </a:solidFill>
                <a:latin typeface="Aileron"/>
                <a:ea typeface="Aileron"/>
                <a:cs typeface="Aileron"/>
                <a:sym typeface="Aileron"/>
              </a:rPr>
              <a:t>Millaista käyttäytymistä olemme havainneet? </a:t>
            </a:r>
          </a:p>
        </p:txBody>
      </p:sp>
      <p:sp>
        <p:nvSpPr>
          <p:cNvPr id="23" name="TextBox 23"/>
          <p:cNvSpPr txBox="1"/>
          <p:nvPr/>
        </p:nvSpPr>
        <p:spPr>
          <a:xfrm>
            <a:off x="10655667" y="3022484"/>
            <a:ext cx="917176" cy="97672"/>
          </a:xfrm>
          <a:prstGeom prst="rect">
            <a:avLst/>
          </a:prstGeom>
        </p:spPr>
        <p:txBody>
          <a:bodyPr lIns="0" tIns="0" rIns="0" bIns="0" rtlCol="0" anchor="t">
            <a:spAutoFit/>
          </a:bodyPr>
          <a:lstStyle/>
          <a:p>
            <a:pPr algn="l">
              <a:lnSpc>
                <a:spcPts val="386"/>
              </a:lnSpc>
            </a:pPr>
            <a:r>
              <a:rPr lang="en-US" sz="321" spc="0">
                <a:solidFill>
                  <a:srgbClr val="000000"/>
                </a:solidFill>
                <a:latin typeface="Aileron"/>
                <a:ea typeface="Aileron"/>
                <a:cs typeface="Aileron"/>
                <a:sym typeface="Aileron"/>
              </a:rPr>
              <a:t>Miten he toimivat? Mitä heidän on saatava tehtyä? Mitä päätöksiä heidän on tehtävä? </a:t>
            </a:r>
          </a:p>
        </p:txBody>
      </p:sp>
      <p:sp>
        <p:nvSpPr>
          <p:cNvPr id="24" name="TextBox 24"/>
          <p:cNvSpPr txBox="1"/>
          <p:nvPr/>
        </p:nvSpPr>
        <p:spPr>
          <a:xfrm>
            <a:off x="10051175" y="4631410"/>
            <a:ext cx="887149" cy="111479"/>
          </a:xfrm>
          <a:prstGeom prst="rect">
            <a:avLst/>
          </a:prstGeom>
        </p:spPr>
        <p:txBody>
          <a:bodyPr lIns="0" tIns="0" rIns="0" bIns="0" rtlCol="0" anchor="t">
            <a:spAutoFit/>
          </a:bodyPr>
          <a:lstStyle/>
          <a:p>
            <a:pPr algn="l">
              <a:lnSpc>
                <a:spcPts val="449"/>
              </a:lnSpc>
            </a:pPr>
            <a:r>
              <a:rPr lang="en-US" sz="321" spc="0">
                <a:solidFill>
                  <a:srgbClr val="000000"/>
                </a:solidFill>
                <a:latin typeface="Aileron"/>
                <a:ea typeface="Aileron"/>
                <a:cs typeface="Aileron"/>
                <a:sym typeface="Aileron"/>
              </a:rPr>
              <a:t>Mitä olemme kuulleet heidän sanovan? </a:t>
            </a:r>
          </a:p>
          <a:p>
            <a:pPr algn="l">
              <a:lnSpc>
                <a:spcPts val="449"/>
              </a:lnSpc>
            </a:pPr>
            <a:r>
              <a:rPr lang="en-US" sz="321" spc="0">
                <a:solidFill>
                  <a:srgbClr val="000000"/>
                </a:solidFill>
                <a:latin typeface="Aileron"/>
                <a:ea typeface="Aileron"/>
                <a:cs typeface="Aileron"/>
                <a:sym typeface="Aileron"/>
              </a:rPr>
              <a:t>Mitä voimme kuvitella heidän sanovan muille?</a:t>
            </a:r>
          </a:p>
        </p:txBody>
      </p:sp>
      <p:sp>
        <p:nvSpPr>
          <p:cNvPr id="25" name="TextBox 25"/>
          <p:cNvSpPr txBox="1"/>
          <p:nvPr/>
        </p:nvSpPr>
        <p:spPr>
          <a:xfrm>
            <a:off x="8348425" y="4599099"/>
            <a:ext cx="892960" cy="195547"/>
          </a:xfrm>
          <a:prstGeom prst="rect">
            <a:avLst/>
          </a:prstGeom>
        </p:spPr>
        <p:txBody>
          <a:bodyPr lIns="0" tIns="0" rIns="0" bIns="0" rtlCol="0" anchor="t">
            <a:spAutoFit/>
          </a:bodyPr>
          <a:lstStyle/>
          <a:p>
            <a:pPr algn="l">
              <a:lnSpc>
                <a:spcPts val="386"/>
              </a:lnSpc>
            </a:pPr>
            <a:r>
              <a:rPr lang="en-US" sz="321" spc="0">
                <a:solidFill>
                  <a:srgbClr val="000000"/>
                </a:solidFill>
                <a:latin typeface="Aileron"/>
                <a:ea typeface="Aileron"/>
                <a:cs typeface="Aileron"/>
                <a:sym typeface="Aileron"/>
              </a:rPr>
              <a:t>Mitä he näkevät markkinoilla? Mitä he näkevät lähiympäristössään? Mitä he näkevät muiden sanovan ja tekevän? Mitä he katsovat, mitä some-kanavia he seuraavat ja mitä he lukevat?</a:t>
            </a:r>
          </a:p>
        </p:txBody>
      </p:sp>
      <p:sp>
        <p:nvSpPr>
          <p:cNvPr id="26" name="TextBox 26"/>
          <p:cNvSpPr txBox="1"/>
          <p:nvPr/>
        </p:nvSpPr>
        <p:spPr>
          <a:xfrm>
            <a:off x="8281059" y="3637441"/>
            <a:ext cx="513845" cy="82876"/>
          </a:xfrm>
          <a:prstGeom prst="rect">
            <a:avLst/>
          </a:prstGeom>
        </p:spPr>
        <p:txBody>
          <a:bodyPr lIns="0" tIns="0" rIns="0" bIns="0" rtlCol="0" anchor="t">
            <a:spAutoFit/>
          </a:bodyPr>
          <a:lstStyle/>
          <a:p>
            <a:pPr algn="l">
              <a:lnSpc>
                <a:spcPts val="605"/>
              </a:lnSpc>
            </a:pPr>
            <a:r>
              <a:rPr lang="en-US" sz="432" spc="1">
                <a:solidFill>
                  <a:srgbClr val="000000"/>
                </a:solidFill>
                <a:latin typeface="Aileron"/>
                <a:ea typeface="Aileron"/>
                <a:cs typeface="Aileron"/>
                <a:sym typeface="Aileron"/>
              </a:rPr>
              <a:t>Mitä he KUULEVAT?</a:t>
            </a:r>
          </a:p>
        </p:txBody>
      </p:sp>
      <p:sp>
        <p:nvSpPr>
          <p:cNvPr id="27" name="TextBox 27"/>
          <p:cNvSpPr txBox="1"/>
          <p:nvPr/>
        </p:nvSpPr>
        <p:spPr>
          <a:xfrm>
            <a:off x="10655667" y="3669354"/>
            <a:ext cx="1165298" cy="82876"/>
          </a:xfrm>
          <a:prstGeom prst="rect">
            <a:avLst/>
          </a:prstGeom>
        </p:spPr>
        <p:txBody>
          <a:bodyPr lIns="0" tIns="0" rIns="0" bIns="0" rtlCol="0" anchor="t">
            <a:spAutoFit/>
          </a:bodyPr>
          <a:lstStyle/>
          <a:p>
            <a:pPr algn="l">
              <a:lnSpc>
                <a:spcPts val="605"/>
              </a:lnSpc>
            </a:pPr>
            <a:r>
              <a:rPr lang="en-US" sz="432" spc="1">
                <a:solidFill>
                  <a:srgbClr val="000000"/>
                </a:solidFill>
                <a:latin typeface="Aileron"/>
                <a:ea typeface="Aileron"/>
                <a:cs typeface="Aileron"/>
                <a:sym typeface="Aileron"/>
              </a:rPr>
              <a:t>Miten he KÄYTTÄYTYVÄT?</a:t>
            </a:r>
          </a:p>
        </p:txBody>
      </p:sp>
      <p:sp>
        <p:nvSpPr>
          <p:cNvPr id="28" name="TextBox 28"/>
          <p:cNvSpPr txBox="1"/>
          <p:nvPr/>
        </p:nvSpPr>
        <p:spPr>
          <a:xfrm>
            <a:off x="8281059" y="2858878"/>
            <a:ext cx="1156778" cy="77630"/>
          </a:xfrm>
          <a:prstGeom prst="rect">
            <a:avLst/>
          </a:prstGeom>
        </p:spPr>
        <p:txBody>
          <a:bodyPr lIns="0" tIns="0" rIns="0" bIns="0" rtlCol="0" anchor="t">
            <a:spAutoFit/>
          </a:bodyPr>
          <a:lstStyle/>
          <a:p>
            <a:pPr algn="l">
              <a:lnSpc>
                <a:spcPts val="629"/>
              </a:lnSpc>
            </a:pPr>
            <a:r>
              <a:rPr lang="en-US" sz="449" spc="0">
                <a:solidFill>
                  <a:srgbClr val="000000"/>
                </a:solidFill>
                <a:latin typeface="Aileron"/>
                <a:ea typeface="Aileron"/>
                <a:cs typeface="Aileron"/>
                <a:sym typeface="Aileron"/>
              </a:rPr>
              <a:t>Mitä he AJATTELEVAT ja TUNTEVAT?</a:t>
            </a:r>
          </a:p>
        </p:txBody>
      </p:sp>
      <p:sp>
        <p:nvSpPr>
          <p:cNvPr id="29" name="TextBox 29"/>
          <p:cNvSpPr txBox="1"/>
          <p:nvPr/>
        </p:nvSpPr>
        <p:spPr>
          <a:xfrm>
            <a:off x="10655667" y="2868403"/>
            <a:ext cx="942468" cy="134579"/>
          </a:xfrm>
          <a:prstGeom prst="rect">
            <a:avLst/>
          </a:prstGeom>
        </p:spPr>
        <p:txBody>
          <a:bodyPr lIns="0" tIns="0" rIns="0" bIns="0" rtlCol="0" anchor="t">
            <a:spAutoFit/>
          </a:bodyPr>
          <a:lstStyle/>
          <a:p>
            <a:pPr algn="l">
              <a:lnSpc>
                <a:spcPts val="539"/>
              </a:lnSpc>
            </a:pPr>
            <a:r>
              <a:rPr lang="en-US" sz="449" spc="1">
                <a:solidFill>
                  <a:srgbClr val="000000"/>
                </a:solidFill>
                <a:latin typeface="Aileron"/>
                <a:ea typeface="Aileron"/>
                <a:cs typeface="Aileron"/>
                <a:sym typeface="Aileron"/>
              </a:rPr>
              <a:t>Mitä he TEKEVÄT?</a:t>
            </a:r>
          </a:p>
          <a:p>
            <a:pPr algn="l">
              <a:lnSpc>
                <a:spcPts val="539"/>
              </a:lnSpc>
            </a:pPr>
            <a:r>
              <a:rPr lang="en-US" sz="449" spc="0">
                <a:solidFill>
                  <a:srgbClr val="000000"/>
                </a:solidFill>
                <a:latin typeface="Aileron"/>
                <a:ea typeface="Aileron"/>
                <a:cs typeface="Aileron"/>
                <a:sym typeface="Aileron"/>
              </a:rPr>
              <a:t>Mitä he haluaisivat tehdä toisin?</a:t>
            </a:r>
          </a:p>
        </p:txBody>
      </p:sp>
      <p:sp>
        <p:nvSpPr>
          <p:cNvPr id="30" name="TextBox 30"/>
          <p:cNvSpPr txBox="1"/>
          <p:nvPr/>
        </p:nvSpPr>
        <p:spPr>
          <a:xfrm>
            <a:off x="10051175" y="4529792"/>
            <a:ext cx="1118946" cy="82876"/>
          </a:xfrm>
          <a:prstGeom prst="rect">
            <a:avLst/>
          </a:prstGeom>
        </p:spPr>
        <p:txBody>
          <a:bodyPr lIns="0" tIns="0" rIns="0" bIns="0" rtlCol="0" anchor="t">
            <a:spAutoFit/>
          </a:bodyPr>
          <a:lstStyle/>
          <a:p>
            <a:pPr algn="just">
              <a:lnSpc>
                <a:spcPts val="605"/>
              </a:lnSpc>
            </a:pPr>
            <a:r>
              <a:rPr lang="en-US" sz="432" spc="1">
                <a:solidFill>
                  <a:srgbClr val="000000"/>
                </a:solidFill>
                <a:latin typeface="Aileron"/>
                <a:ea typeface="Aileron"/>
                <a:cs typeface="Aileron"/>
                <a:sym typeface="Aileron"/>
              </a:rPr>
              <a:t>Mitä he PUHUVAT ja SANOVAT?</a:t>
            </a:r>
          </a:p>
        </p:txBody>
      </p:sp>
      <p:sp>
        <p:nvSpPr>
          <p:cNvPr id="31" name="TextBox 31"/>
          <p:cNvSpPr txBox="1"/>
          <p:nvPr/>
        </p:nvSpPr>
        <p:spPr>
          <a:xfrm>
            <a:off x="8348425" y="4497888"/>
            <a:ext cx="709277" cy="82859"/>
          </a:xfrm>
          <a:prstGeom prst="rect">
            <a:avLst/>
          </a:prstGeom>
        </p:spPr>
        <p:txBody>
          <a:bodyPr lIns="0" tIns="0" rIns="0" bIns="0" rtlCol="0" anchor="t">
            <a:spAutoFit/>
          </a:bodyPr>
          <a:lstStyle/>
          <a:p>
            <a:pPr algn="l">
              <a:lnSpc>
                <a:spcPts val="606"/>
              </a:lnSpc>
            </a:pPr>
            <a:r>
              <a:rPr lang="en-US" sz="432" spc="1">
                <a:solidFill>
                  <a:srgbClr val="000000"/>
                </a:solidFill>
                <a:latin typeface="Aileron"/>
                <a:ea typeface="Aileron"/>
                <a:cs typeface="Aileron"/>
                <a:sym typeface="Aileron"/>
              </a:rPr>
              <a:t>Mitä he NÄKEVÄT?</a:t>
            </a:r>
          </a:p>
        </p:txBody>
      </p:sp>
      <p:sp>
        <p:nvSpPr>
          <p:cNvPr id="32" name="TextBox 32"/>
          <p:cNvSpPr txBox="1"/>
          <p:nvPr/>
        </p:nvSpPr>
        <p:spPr>
          <a:xfrm>
            <a:off x="8281059" y="2973547"/>
            <a:ext cx="851830" cy="48938"/>
          </a:xfrm>
          <a:prstGeom prst="rect">
            <a:avLst/>
          </a:prstGeom>
        </p:spPr>
        <p:txBody>
          <a:bodyPr lIns="0" tIns="0" rIns="0" bIns="0" rtlCol="0" anchor="t">
            <a:spAutoFit/>
          </a:bodyPr>
          <a:lstStyle/>
          <a:p>
            <a:pPr algn="l">
              <a:lnSpc>
                <a:spcPts val="389"/>
              </a:lnSpc>
            </a:pPr>
            <a:r>
              <a:rPr lang="en-US" sz="324" spc="0">
                <a:solidFill>
                  <a:srgbClr val="000000"/>
                </a:solidFill>
                <a:latin typeface="Aileron"/>
                <a:ea typeface="Aileron"/>
                <a:cs typeface="Aileron"/>
                <a:sym typeface="Aileron"/>
              </a:rPr>
              <a:t>Mikä heitä TURHAUTTAA?</a:t>
            </a:r>
          </a:p>
        </p:txBody>
      </p:sp>
      <p:sp>
        <p:nvSpPr>
          <p:cNvPr id="33" name="TextBox 33"/>
          <p:cNvSpPr txBox="1"/>
          <p:nvPr/>
        </p:nvSpPr>
        <p:spPr>
          <a:xfrm>
            <a:off x="8281059" y="3022484"/>
            <a:ext cx="643751" cy="48938"/>
          </a:xfrm>
          <a:prstGeom prst="rect">
            <a:avLst/>
          </a:prstGeom>
        </p:spPr>
        <p:txBody>
          <a:bodyPr lIns="0" tIns="0" rIns="0" bIns="0" rtlCol="0" anchor="t">
            <a:spAutoFit/>
          </a:bodyPr>
          <a:lstStyle/>
          <a:p>
            <a:pPr algn="l">
              <a:lnSpc>
                <a:spcPts val="389"/>
              </a:lnSpc>
            </a:pPr>
            <a:r>
              <a:rPr lang="en-US" sz="324" spc="0">
                <a:solidFill>
                  <a:srgbClr val="000000"/>
                </a:solidFill>
                <a:latin typeface="Aileron"/>
                <a:ea typeface="Aileron"/>
                <a:cs typeface="Aileron"/>
                <a:sym typeface="Aileron"/>
              </a:rPr>
              <a:t>Mikä heitä INNOSTAA?</a:t>
            </a:r>
          </a:p>
        </p:txBody>
      </p:sp>
      <p:sp>
        <p:nvSpPr>
          <p:cNvPr id="34" name="TextBox 34"/>
          <p:cNvSpPr txBox="1"/>
          <p:nvPr/>
        </p:nvSpPr>
        <p:spPr>
          <a:xfrm>
            <a:off x="7561146" y="5271896"/>
            <a:ext cx="504319" cy="456895"/>
          </a:xfrm>
          <a:prstGeom prst="rect">
            <a:avLst/>
          </a:prstGeom>
        </p:spPr>
        <p:txBody>
          <a:bodyPr lIns="0" tIns="0" rIns="0" bIns="0" rtlCol="0" anchor="t">
            <a:spAutoFit/>
          </a:bodyPr>
          <a:lstStyle/>
          <a:p>
            <a:pPr algn="l">
              <a:lnSpc>
                <a:spcPts val="605"/>
              </a:lnSpc>
            </a:pPr>
            <a:r>
              <a:rPr lang="en-US" sz="432" spc="1">
                <a:solidFill>
                  <a:srgbClr val="000000"/>
                </a:solidFill>
                <a:latin typeface="Aileron"/>
                <a:ea typeface="Aileron"/>
                <a:cs typeface="Aileron"/>
                <a:sym typeface="Aileron"/>
              </a:rPr>
              <a:t>MITÄ ympäröivät yhteisöt saattavat tuntea, ajatella, nähdä, tehdä, kuulla ja sanoa työstämme?</a:t>
            </a:r>
          </a:p>
        </p:txBody>
      </p:sp>
      <p:sp>
        <p:nvSpPr>
          <p:cNvPr id="35" name="TextBox 35"/>
          <p:cNvSpPr txBox="1"/>
          <p:nvPr/>
        </p:nvSpPr>
        <p:spPr>
          <a:xfrm>
            <a:off x="11794157" y="5236878"/>
            <a:ext cx="513217" cy="543328"/>
          </a:xfrm>
          <a:prstGeom prst="rect">
            <a:avLst/>
          </a:prstGeom>
        </p:spPr>
        <p:txBody>
          <a:bodyPr lIns="0" tIns="0" rIns="0" bIns="0" rtlCol="0" anchor="t">
            <a:spAutoFit/>
          </a:bodyPr>
          <a:lstStyle/>
          <a:p>
            <a:pPr algn="r">
              <a:lnSpc>
                <a:spcPts val="605"/>
              </a:lnSpc>
            </a:pPr>
            <a:r>
              <a:rPr lang="en-US" sz="432" spc="1">
                <a:solidFill>
                  <a:srgbClr val="000000"/>
                </a:solidFill>
                <a:latin typeface="Aileron"/>
                <a:ea typeface="Aileron"/>
                <a:cs typeface="Aileron"/>
                <a:sym typeface="Aileron"/>
              </a:rPr>
              <a:t>MITÄ ympäröivä luontoympäristö voisi tuntea, ajatella, nähdä, tehdä, kuulla ja sanoa käsiteltävästä asiasta?</a:t>
            </a:r>
          </a:p>
        </p:txBody>
      </p:sp>
      <p:sp>
        <p:nvSpPr>
          <p:cNvPr id="36" name="AutoShape 36"/>
          <p:cNvSpPr/>
          <p:nvPr/>
        </p:nvSpPr>
        <p:spPr>
          <a:xfrm flipV="1">
            <a:off x="10136448" y="3248726"/>
            <a:ext cx="1564001" cy="531874"/>
          </a:xfrm>
          <a:prstGeom prst="line">
            <a:avLst/>
          </a:prstGeom>
          <a:ln w="9525" cap="flat">
            <a:solidFill>
              <a:srgbClr val="000000"/>
            </a:solidFill>
            <a:prstDash val="lgDash"/>
            <a:headEnd type="none" w="sm" len="sm"/>
            <a:tailEnd type="none" w="sm" len="sm"/>
          </a:ln>
        </p:spPr>
        <p:txBody>
          <a:bodyPr/>
          <a:lstStyle/>
          <a:p>
            <a:endParaRPr lang="fi-FI"/>
          </a:p>
        </p:txBody>
      </p:sp>
      <p:sp>
        <p:nvSpPr>
          <p:cNvPr id="37" name="AutoShape 37"/>
          <p:cNvSpPr/>
          <p:nvPr/>
        </p:nvSpPr>
        <p:spPr>
          <a:xfrm>
            <a:off x="10136448" y="3780600"/>
            <a:ext cx="1564001" cy="685360"/>
          </a:xfrm>
          <a:prstGeom prst="line">
            <a:avLst/>
          </a:prstGeom>
          <a:ln w="9525" cap="flat">
            <a:solidFill>
              <a:srgbClr val="000000"/>
            </a:solidFill>
            <a:prstDash val="lgDash"/>
            <a:headEnd type="none" w="sm" len="sm"/>
            <a:tailEnd type="none" w="sm" len="sm"/>
          </a:ln>
        </p:spPr>
        <p:txBody>
          <a:bodyPr/>
          <a:lstStyle/>
          <a:p>
            <a:endParaRPr lang="fi-FI"/>
          </a:p>
        </p:txBody>
      </p:sp>
      <p:sp>
        <p:nvSpPr>
          <p:cNvPr id="38" name="AutoShape 38"/>
          <p:cNvSpPr/>
          <p:nvPr/>
        </p:nvSpPr>
        <p:spPr>
          <a:xfrm flipH="1" flipV="1">
            <a:off x="9992078" y="4268088"/>
            <a:ext cx="1966" cy="824288"/>
          </a:xfrm>
          <a:prstGeom prst="line">
            <a:avLst/>
          </a:prstGeom>
          <a:ln w="9525" cap="flat">
            <a:solidFill>
              <a:srgbClr val="000000"/>
            </a:solidFill>
            <a:prstDash val="lgDash"/>
            <a:headEnd type="none" w="sm" len="sm"/>
            <a:tailEnd type="none" w="sm" len="sm"/>
          </a:ln>
        </p:spPr>
        <p:txBody>
          <a:bodyPr/>
          <a:lstStyle/>
          <a:p>
            <a:endParaRPr lang="fi-FI"/>
          </a:p>
        </p:txBody>
      </p:sp>
      <p:sp>
        <p:nvSpPr>
          <p:cNvPr id="39" name="Freeform 39"/>
          <p:cNvSpPr/>
          <p:nvPr/>
        </p:nvSpPr>
        <p:spPr>
          <a:xfrm rot="891332">
            <a:off x="10967794" y="2899592"/>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40" name="Freeform 40"/>
          <p:cNvSpPr/>
          <p:nvPr/>
        </p:nvSpPr>
        <p:spPr>
          <a:xfrm rot="891332">
            <a:off x="10361821" y="3213309"/>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41" name="Freeform 41"/>
          <p:cNvSpPr/>
          <p:nvPr/>
        </p:nvSpPr>
        <p:spPr>
          <a:xfrm rot="891332">
            <a:off x="10765419" y="3532604"/>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42" name="TextBox 42"/>
          <p:cNvSpPr txBox="1"/>
          <p:nvPr/>
        </p:nvSpPr>
        <p:spPr>
          <a:xfrm>
            <a:off x="10863812" y="357643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43" name="TextBox 43"/>
          <p:cNvSpPr txBox="1"/>
          <p:nvPr/>
        </p:nvSpPr>
        <p:spPr>
          <a:xfrm>
            <a:off x="11066187" y="295559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44" name="Freeform 44"/>
          <p:cNvSpPr/>
          <p:nvPr/>
        </p:nvSpPr>
        <p:spPr>
          <a:xfrm rot="891332">
            <a:off x="9689647" y="3369891"/>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45" name="Freeform 45"/>
          <p:cNvSpPr/>
          <p:nvPr/>
        </p:nvSpPr>
        <p:spPr>
          <a:xfrm rot="891332">
            <a:off x="9149873" y="5331405"/>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46" name="Freeform 46"/>
          <p:cNvSpPr/>
          <p:nvPr/>
        </p:nvSpPr>
        <p:spPr>
          <a:xfrm rot="891332">
            <a:off x="8230093" y="4384675"/>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47" name="Freeform 47"/>
          <p:cNvSpPr/>
          <p:nvPr/>
        </p:nvSpPr>
        <p:spPr>
          <a:xfrm rot="891332">
            <a:off x="7624120" y="4698393"/>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48" name="Freeform 48"/>
          <p:cNvSpPr/>
          <p:nvPr/>
        </p:nvSpPr>
        <p:spPr>
          <a:xfrm rot="891332">
            <a:off x="8027718" y="5017688"/>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49" name="Freeform 49"/>
          <p:cNvSpPr/>
          <p:nvPr/>
        </p:nvSpPr>
        <p:spPr>
          <a:xfrm rot="891332">
            <a:off x="11113983" y="3350895"/>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50" name="Freeform 50"/>
          <p:cNvSpPr/>
          <p:nvPr/>
        </p:nvSpPr>
        <p:spPr>
          <a:xfrm rot="891332">
            <a:off x="8285441" y="2938553"/>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51" name="Freeform 51"/>
          <p:cNvSpPr/>
          <p:nvPr/>
        </p:nvSpPr>
        <p:spPr>
          <a:xfrm rot="891332">
            <a:off x="7679468" y="3252270"/>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52" name="Freeform 52"/>
          <p:cNvSpPr/>
          <p:nvPr/>
        </p:nvSpPr>
        <p:spPr>
          <a:xfrm rot="891332">
            <a:off x="8083065" y="3571565"/>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53" name="TextBox 53"/>
          <p:cNvSpPr txBox="1"/>
          <p:nvPr/>
        </p:nvSpPr>
        <p:spPr>
          <a:xfrm>
            <a:off x="7777861" y="330725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54" name="TextBox 54"/>
          <p:cNvSpPr txBox="1"/>
          <p:nvPr/>
        </p:nvSpPr>
        <p:spPr>
          <a:xfrm>
            <a:off x="8383834" y="2994555"/>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55" name="Freeform 55"/>
          <p:cNvSpPr/>
          <p:nvPr/>
        </p:nvSpPr>
        <p:spPr>
          <a:xfrm rot="891332">
            <a:off x="7622674" y="2712305"/>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56" name="Freeform 56"/>
          <p:cNvSpPr/>
          <p:nvPr/>
        </p:nvSpPr>
        <p:spPr>
          <a:xfrm rot="891332">
            <a:off x="8840283" y="3046755"/>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57" name="Freeform 57"/>
          <p:cNvSpPr/>
          <p:nvPr/>
        </p:nvSpPr>
        <p:spPr>
          <a:xfrm rot="891332">
            <a:off x="9442041" y="2763439"/>
            <a:ext cx="489163" cy="519382"/>
          </a:xfrm>
          <a:custGeom>
            <a:avLst/>
            <a:gdLst/>
            <a:ahLst/>
            <a:cxnLst/>
            <a:rect l="l" t="t" r="r" b="b"/>
            <a:pathLst>
              <a:path w="489163" h="519382">
                <a:moveTo>
                  <a:pt x="0" y="0"/>
                </a:moveTo>
                <a:lnTo>
                  <a:pt x="489163" y="0"/>
                </a:lnTo>
                <a:lnTo>
                  <a:pt x="489163" y="519381"/>
                </a:lnTo>
                <a:lnTo>
                  <a:pt x="0" y="5193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58" name="Freeform 58"/>
          <p:cNvSpPr/>
          <p:nvPr/>
        </p:nvSpPr>
        <p:spPr>
          <a:xfrm rot="891332">
            <a:off x="10733740" y="4472741"/>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59" name="TextBox 59"/>
          <p:cNvSpPr txBox="1"/>
          <p:nvPr/>
        </p:nvSpPr>
        <p:spPr>
          <a:xfrm>
            <a:off x="10832133" y="452874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60" name="Freeform 60"/>
          <p:cNvSpPr/>
          <p:nvPr/>
        </p:nvSpPr>
        <p:spPr>
          <a:xfrm rot="891332">
            <a:off x="10879929" y="4924044"/>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61" name="Freeform 61"/>
          <p:cNvSpPr/>
          <p:nvPr/>
        </p:nvSpPr>
        <p:spPr>
          <a:xfrm rot="891332">
            <a:off x="10259449" y="5197526"/>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62" name="TextBox 62"/>
          <p:cNvSpPr txBox="1"/>
          <p:nvPr/>
        </p:nvSpPr>
        <p:spPr>
          <a:xfrm>
            <a:off x="10357842" y="5253528"/>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63" name="Freeform 63"/>
          <p:cNvSpPr/>
          <p:nvPr/>
        </p:nvSpPr>
        <p:spPr>
          <a:xfrm rot="891332">
            <a:off x="10664808" y="5345131"/>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grpSp>
        <p:nvGrpSpPr>
          <p:cNvPr id="64" name="Group 64"/>
          <p:cNvGrpSpPr/>
          <p:nvPr/>
        </p:nvGrpSpPr>
        <p:grpSpPr>
          <a:xfrm>
            <a:off x="0" y="0"/>
            <a:ext cx="1347379" cy="10287000"/>
            <a:chOff x="0" y="0"/>
            <a:chExt cx="354865" cy="2709333"/>
          </a:xfrm>
        </p:grpSpPr>
        <p:sp>
          <p:nvSpPr>
            <p:cNvPr id="65" name="Freeform 65"/>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66" name="TextBox 66"/>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67" name="Group 67"/>
          <p:cNvGrpSpPr/>
          <p:nvPr/>
        </p:nvGrpSpPr>
        <p:grpSpPr>
          <a:xfrm rot="5400000">
            <a:off x="9143044" y="-337408"/>
            <a:ext cx="1349292" cy="16940621"/>
            <a:chOff x="0" y="0"/>
            <a:chExt cx="355369" cy="4461727"/>
          </a:xfrm>
        </p:grpSpPr>
        <p:sp>
          <p:nvSpPr>
            <p:cNvPr id="68" name="Freeform 68"/>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69" name="TextBox 69"/>
            <p:cNvSpPr txBox="1"/>
            <p:nvPr/>
          </p:nvSpPr>
          <p:spPr>
            <a:xfrm>
              <a:off x="0" y="-47625"/>
              <a:ext cx="355369" cy="4509352"/>
            </a:xfrm>
            <a:prstGeom prst="rect">
              <a:avLst/>
            </a:prstGeom>
          </p:spPr>
          <p:txBody>
            <a:bodyPr lIns="50800" tIns="50800" rIns="50800" bIns="50800" rtlCol="0" anchor="ctr"/>
            <a:lstStyle/>
            <a:p>
              <a:pPr algn="ctr">
                <a:lnSpc>
                  <a:spcPts val="2659"/>
                </a:lnSpc>
              </a:pPr>
              <a:endParaRPr/>
            </a:p>
          </p:txBody>
        </p:sp>
      </p:grpSp>
      <p:grpSp>
        <p:nvGrpSpPr>
          <p:cNvPr id="70" name="Group 70"/>
          <p:cNvGrpSpPr/>
          <p:nvPr/>
        </p:nvGrpSpPr>
        <p:grpSpPr>
          <a:xfrm rot="5400000">
            <a:off x="9122063" y="916560"/>
            <a:ext cx="1624330" cy="17173699"/>
            <a:chOff x="0" y="0"/>
            <a:chExt cx="427807" cy="4523114"/>
          </a:xfrm>
        </p:grpSpPr>
        <p:sp>
          <p:nvSpPr>
            <p:cNvPr id="71" name="Freeform 71"/>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72" name="TextBox 72"/>
            <p:cNvSpPr txBox="1"/>
            <p:nvPr/>
          </p:nvSpPr>
          <p:spPr>
            <a:xfrm>
              <a:off x="0" y="-47625"/>
              <a:ext cx="427807" cy="4570739"/>
            </a:xfrm>
            <a:prstGeom prst="rect">
              <a:avLst/>
            </a:prstGeom>
          </p:spPr>
          <p:txBody>
            <a:bodyPr lIns="50800" tIns="50800" rIns="50800" bIns="50800" rtlCol="0" anchor="ctr"/>
            <a:lstStyle/>
            <a:p>
              <a:pPr algn="ctr">
                <a:lnSpc>
                  <a:spcPts val="2659"/>
                </a:lnSpc>
              </a:pPr>
              <a:endParaRPr/>
            </a:p>
          </p:txBody>
        </p:sp>
      </p:grpSp>
      <p:grpSp>
        <p:nvGrpSpPr>
          <p:cNvPr id="73" name="Group 73"/>
          <p:cNvGrpSpPr/>
          <p:nvPr/>
        </p:nvGrpSpPr>
        <p:grpSpPr>
          <a:xfrm rot="5400000">
            <a:off x="9134127" y="-7786748"/>
            <a:ext cx="1600203" cy="17173699"/>
            <a:chOff x="0" y="0"/>
            <a:chExt cx="421453" cy="4523114"/>
          </a:xfrm>
        </p:grpSpPr>
        <p:sp>
          <p:nvSpPr>
            <p:cNvPr id="74" name="Freeform 74"/>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75" name="TextBox 75"/>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76" name="Freeform 76"/>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i-FI"/>
          </a:p>
        </p:txBody>
      </p:sp>
      <p:sp>
        <p:nvSpPr>
          <p:cNvPr id="77" name="Freeform 77"/>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i-FI"/>
          </a:p>
        </p:txBody>
      </p:sp>
      <p:sp>
        <p:nvSpPr>
          <p:cNvPr id="78" name="TextBox 78"/>
          <p:cNvSpPr txBox="1"/>
          <p:nvPr/>
        </p:nvSpPr>
        <p:spPr>
          <a:xfrm>
            <a:off x="1804222" y="727713"/>
            <a:ext cx="16483778" cy="586740"/>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Emme oikeastaan tiedä, keitä ovat ihmiset, joille ratkaisua luodaan, mitä he ajattelevat ja  millaisia tarpeita heillä on (meidän on kasvatettava empatiaa).</a:t>
            </a:r>
          </a:p>
          <a:p>
            <a:pPr marL="388620" lvl="1" indent="-194310" algn="l">
              <a:lnSpc>
                <a:spcPts val="2340"/>
              </a:lnSpc>
              <a:buFont typeface="Arial"/>
              <a:buChar char="•"/>
            </a:pPr>
            <a:r>
              <a:rPr lang="en-US" sz="1800">
                <a:solidFill>
                  <a:srgbClr val="000000"/>
                </a:solidFill>
                <a:latin typeface="Aileron"/>
                <a:ea typeface="Aileron"/>
                <a:cs typeface="Aileron"/>
                <a:sym typeface="Aileron"/>
              </a:rPr>
              <a:t>Meidän on vahvistettava tiimimme yhteistä ymmärrystä siitä, mitä me oikein teemme ja kenelle (meidän on vahvistettava yhteisymmärrystä ja tiimityötä).</a:t>
            </a:r>
          </a:p>
        </p:txBody>
      </p:sp>
      <p:sp>
        <p:nvSpPr>
          <p:cNvPr id="79" name="TextBox 79"/>
          <p:cNvSpPr txBox="1"/>
          <p:nvPr/>
        </p:nvSpPr>
        <p:spPr>
          <a:xfrm>
            <a:off x="12995946" y="2707407"/>
            <a:ext cx="4835593" cy="442531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Pohtikaa tuloksia suhteessa haasteeseen. Kirjoittakaa haaste näkyviin.</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Pohtikaa yhdessä tiiminä:</a:t>
            </a:r>
          </a:p>
          <a:p>
            <a:pPr algn="l">
              <a:lnSpc>
                <a:spcPts val="2340"/>
              </a:lnSpc>
            </a:pPr>
            <a:r>
              <a:rPr lang="en-US" sz="1800">
                <a:solidFill>
                  <a:srgbClr val="000000"/>
                </a:solidFill>
                <a:latin typeface="Aileron"/>
                <a:ea typeface="Aileron"/>
                <a:cs typeface="Aileron"/>
                <a:sym typeface="Aileron"/>
              </a:rPr>
              <a:t>Mikä yllätti meidät? Mitä opimme käyttäjistä ja heidän tarpeistaan suhteessa ongelmaan tai kysymykseen, jonka parissa työskentelemme? Mitä tiedämme nyt, mikä voi auttaa meitä etenemään hankkeessa? Mitä emme vielä tiedä? Keneltä meidän pitäisi kysyä tai miten meidän pitäisi saada se selville? Pitäisikö meidän muuttaa tai muotoilla haastettamme jotenkin sen perusteella, mitä saimme selville, ja jos pitäisi, niin miten? Mitä meidän pitäisi tehdä seuraavaksi?</a:t>
            </a:r>
          </a:p>
        </p:txBody>
      </p:sp>
      <p:sp>
        <p:nvSpPr>
          <p:cNvPr id="80" name="TextBox 80"/>
          <p:cNvSpPr txBox="1"/>
          <p:nvPr/>
        </p:nvSpPr>
        <p:spPr>
          <a:xfrm>
            <a:off x="3130901" y="8893274"/>
            <a:ext cx="2556598" cy="122428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Mikä voi mennä pielen?</a:t>
            </a:r>
          </a:p>
        </p:txBody>
      </p:sp>
      <p:sp>
        <p:nvSpPr>
          <p:cNvPr id="81" name="TextBox 81"/>
          <p:cNvSpPr txBox="1"/>
          <p:nvPr/>
        </p:nvSpPr>
        <p:spPr>
          <a:xfrm>
            <a:off x="5668449" y="8878669"/>
            <a:ext cx="11948047" cy="1177290"/>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Jos kartta perustuu oletuksiin aitojen tietojen sijaan, saatamme tunnistaa väärät ongelmat. </a:t>
            </a:r>
          </a:p>
          <a:p>
            <a:pPr marL="388620" lvl="1" indent="-194310" algn="l">
              <a:lnSpc>
                <a:spcPts val="2340"/>
              </a:lnSpc>
              <a:buFont typeface="Arial"/>
              <a:buChar char="•"/>
            </a:pPr>
            <a:r>
              <a:rPr lang="en-US" sz="1800">
                <a:solidFill>
                  <a:srgbClr val="000000"/>
                </a:solidFill>
                <a:latin typeface="Aileron"/>
                <a:ea typeface="Aileron"/>
                <a:cs typeface="Aileron"/>
                <a:sym typeface="Aileron"/>
              </a:rPr>
              <a:t>Jos kartta perustuu liiallisiin yksinkertaistuksiin, se ei välttämättä tuota hyödyllistä tietoa.  </a:t>
            </a:r>
          </a:p>
          <a:p>
            <a:pPr marL="388620" lvl="1" indent="-194310" algn="l">
              <a:lnSpc>
                <a:spcPts val="2340"/>
              </a:lnSpc>
              <a:buFont typeface="Arial"/>
              <a:buChar char="•"/>
            </a:pPr>
            <a:r>
              <a:rPr lang="en-US" sz="1800">
                <a:solidFill>
                  <a:srgbClr val="000000"/>
                </a:solidFill>
                <a:latin typeface="Aileron"/>
                <a:ea typeface="Aileron"/>
                <a:cs typeface="Aileron"/>
                <a:sym typeface="Aileron"/>
              </a:rPr>
              <a:t>Jos karttaa ei jaeta tiimissä, se ei edistä yhteistä ymmärrystä.</a:t>
            </a:r>
          </a:p>
          <a:p>
            <a:pPr marL="388620" lvl="1" indent="-194310" algn="l">
              <a:lnSpc>
                <a:spcPts val="2340"/>
              </a:lnSpc>
              <a:buFont typeface="Arial"/>
              <a:buChar char="•"/>
            </a:pPr>
            <a:r>
              <a:rPr lang="en-US" sz="1800" b="1">
                <a:solidFill>
                  <a:srgbClr val="000000"/>
                </a:solidFill>
                <a:latin typeface="Aileron Bold"/>
                <a:ea typeface="Aileron Bold"/>
                <a:cs typeface="Aileron Bold"/>
                <a:sym typeface="Aileron Bold"/>
              </a:rPr>
              <a:t>Huomautus: jos ongelmat ymmärretään väärin, myös ratkaisut ovat todennäköisesti vääriä tai hyödyttömiä!</a:t>
            </a:r>
          </a:p>
        </p:txBody>
      </p:sp>
      <p:sp>
        <p:nvSpPr>
          <p:cNvPr id="82" name="TextBox 82"/>
          <p:cNvSpPr txBox="1"/>
          <p:nvPr/>
        </p:nvSpPr>
        <p:spPr>
          <a:xfrm>
            <a:off x="1877880" y="2550245"/>
            <a:ext cx="5408356" cy="4702810"/>
          </a:xfrm>
          <a:prstGeom prst="rect">
            <a:avLst/>
          </a:prstGeom>
        </p:spPr>
        <p:txBody>
          <a:bodyPr lIns="0" tIns="0" rIns="0" bIns="0" rtlCol="0" anchor="t">
            <a:spAutoFit/>
          </a:bodyPr>
          <a:lstStyle/>
          <a:p>
            <a:pPr algn="l">
              <a:lnSpc>
                <a:spcPts val="2210"/>
              </a:lnSpc>
            </a:pPr>
            <a:r>
              <a:rPr lang="en-US" sz="1700">
                <a:solidFill>
                  <a:srgbClr val="000000"/>
                </a:solidFill>
                <a:latin typeface="Aileron"/>
                <a:ea typeface="Aileron"/>
                <a:cs typeface="Aileron"/>
                <a:sym typeface="Aileron"/>
              </a:rPr>
              <a:t>Kokoontukaa tiiminä (verkossa tai offline). Hamotelkaa empatiakartta fläppipaperille tai virtuaaliselle valkotaululle tai käyttäkää valmista työskentelypohjaa printattuna tai digitaalisella valkotaululla.</a:t>
            </a:r>
          </a:p>
          <a:p>
            <a:pPr algn="l">
              <a:lnSpc>
                <a:spcPts val="2210"/>
              </a:lnSpc>
            </a:pPr>
            <a:endParaRPr lang="en-US" sz="1700">
              <a:solidFill>
                <a:srgbClr val="000000"/>
              </a:solidFill>
              <a:latin typeface="Aileron"/>
              <a:ea typeface="Aileron"/>
              <a:cs typeface="Aileron"/>
              <a:sym typeface="Aileron"/>
            </a:endParaRPr>
          </a:p>
          <a:p>
            <a:pPr algn="l">
              <a:lnSpc>
                <a:spcPts val="2210"/>
              </a:lnSpc>
            </a:pPr>
            <a:r>
              <a:rPr lang="en-US" sz="1700">
                <a:solidFill>
                  <a:srgbClr val="000000"/>
                </a:solidFill>
                <a:latin typeface="Aileron"/>
                <a:ea typeface="Aileron"/>
                <a:cs typeface="Aileron"/>
                <a:sym typeface="Aileron"/>
              </a:rPr>
              <a:t>Keskustelkaa siitä, mitä tiedätte hankkeenne loppukäyttäjien kokemuksista heitä koskevien havaintojenne perusteella. Mitä he ajattelevat, näkevät, sanovat, tekevät, tuntevat ja kuulevat siitä asiasta, jonka parissa työskentelet? Mikä turhauttaa tai ilahduttaa heitä suhteessa olemassa oleviin ratkaisuihin?</a:t>
            </a:r>
          </a:p>
          <a:p>
            <a:pPr algn="l">
              <a:lnSpc>
                <a:spcPts val="2210"/>
              </a:lnSpc>
            </a:pPr>
            <a:endParaRPr lang="en-US" sz="1700">
              <a:solidFill>
                <a:srgbClr val="000000"/>
              </a:solidFill>
              <a:latin typeface="Aileron"/>
              <a:ea typeface="Aileron"/>
              <a:cs typeface="Aileron"/>
              <a:sym typeface="Aileron"/>
            </a:endParaRPr>
          </a:p>
          <a:p>
            <a:pPr algn="l">
              <a:lnSpc>
                <a:spcPts val="2210"/>
              </a:lnSpc>
            </a:pPr>
            <a:r>
              <a:rPr lang="en-US" sz="1700">
                <a:solidFill>
                  <a:srgbClr val="000000"/>
                </a:solidFill>
                <a:latin typeface="Aileron"/>
                <a:ea typeface="Aileron"/>
                <a:cs typeface="Aileron"/>
                <a:sym typeface="Aileron"/>
              </a:rPr>
              <a:t>Voitte käyttää useita eri menetelmiä kerätäksesi empatiakarttaa varten tarvitsemasi tiedot, esimerkiksi kvantitatiivista tietoa, vertailuanalyysejä, havainnointia, haamuasiointia, haastatteluja tai prototyyppien testausta. </a:t>
            </a:r>
          </a:p>
        </p:txBody>
      </p:sp>
      <p:sp>
        <p:nvSpPr>
          <p:cNvPr id="83" name="TextBox 83"/>
          <p:cNvSpPr txBox="1"/>
          <p:nvPr/>
        </p:nvSpPr>
        <p:spPr>
          <a:xfrm rot="-5400000">
            <a:off x="-1977851" y="2549042"/>
            <a:ext cx="5274209"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EMPATIAKARTTA</a:t>
            </a:r>
          </a:p>
        </p:txBody>
      </p:sp>
      <p:sp>
        <p:nvSpPr>
          <p:cNvPr id="84" name="TextBox 84"/>
          <p:cNvSpPr txBox="1"/>
          <p:nvPr/>
        </p:nvSpPr>
        <p:spPr>
          <a:xfrm>
            <a:off x="10460214" y="326829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85" name="TextBox 85"/>
          <p:cNvSpPr txBox="1"/>
          <p:nvPr/>
        </p:nvSpPr>
        <p:spPr>
          <a:xfrm>
            <a:off x="9248266" y="5386389"/>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86" name="TextBox 86"/>
          <p:cNvSpPr txBox="1"/>
          <p:nvPr/>
        </p:nvSpPr>
        <p:spPr>
          <a:xfrm>
            <a:off x="9788040" y="342589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87" name="TextBox 87"/>
          <p:cNvSpPr txBox="1"/>
          <p:nvPr/>
        </p:nvSpPr>
        <p:spPr>
          <a:xfrm>
            <a:off x="7722513" y="4753377"/>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88" name="TextBox 88"/>
          <p:cNvSpPr txBox="1"/>
          <p:nvPr/>
        </p:nvSpPr>
        <p:spPr>
          <a:xfrm>
            <a:off x="8126111" y="5061517"/>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89" name="TextBox 89"/>
          <p:cNvSpPr txBox="1"/>
          <p:nvPr/>
        </p:nvSpPr>
        <p:spPr>
          <a:xfrm>
            <a:off x="8328486" y="4440677"/>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90" name="TextBox 90"/>
          <p:cNvSpPr txBox="1"/>
          <p:nvPr/>
        </p:nvSpPr>
        <p:spPr>
          <a:xfrm>
            <a:off x="11212376" y="339472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91" name="TextBox 91"/>
          <p:cNvSpPr txBox="1"/>
          <p:nvPr/>
        </p:nvSpPr>
        <p:spPr>
          <a:xfrm>
            <a:off x="8181458" y="361539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92" name="TextBox 92"/>
          <p:cNvSpPr txBox="1"/>
          <p:nvPr/>
        </p:nvSpPr>
        <p:spPr>
          <a:xfrm>
            <a:off x="7721067" y="2767289"/>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93" name="TextBox 93"/>
          <p:cNvSpPr txBox="1"/>
          <p:nvPr/>
        </p:nvSpPr>
        <p:spPr>
          <a:xfrm>
            <a:off x="8938676" y="309058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94" name="TextBox 94"/>
          <p:cNvSpPr txBox="1"/>
          <p:nvPr/>
        </p:nvSpPr>
        <p:spPr>
          <a:xfrm>
            <a:off x="9540434" y="2819440"/>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95" name="TextBox 95"/>
          <p:cNvSpPr txBox="1"/>
          <p:nvPr/>
        </p:nvSpPr>
        <p:spPr>
          <a:xfrm>
            <a:off x="10978322" y="496787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96" name="TextBox 96"/>
          <p:cNvSpPr txBox="1"/>
          <p:nvPr/>
        </p:nvSpPr>
        <p:spPr>
          <a:xfrm>
            <a:off x="10763201" y="5388960"/>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97" name="TextBox 97"/>
          <p:cNvSpPr txBox="1"/>
          <p:nvPr/>
        </p:nvSpPr>
        <p:spPr>
          <a:xfrm>
            <a:off x="5687499" y="7510205"/>
            <a:ext cx="12833579" cy="1084580"/>
          </a:xfrm>
          <a:prstGeom prst="rect">
            <a:avLst/>
          </a:prstGeom>
        </p:spPr>
        <p:txBody>
          <a:bodyPr lIns="0" tIns="0" rIns="0" bIns="0" rtlCol="0" anchor="t">
            <a:spAutoFit/>
          </a:bodyPr>
          <a:lstStyle/>
          <a:p>
            <a:pPr marL="367031" lvl="1" indent="-183515" algn="l">
              <a:lnSpc>
                <a:spcPts val="2210"/>
              </a:lnSpc>
              <a:buFont typeface="Arial"/>
              <a:buChar char="•"/>
            </a:pPr>
            <a:r>
              <a:rPr lang="en-US" sz="1700">
                <a:solidFill>
                  <a:srgbClr val="000000"/>
                </a:solidFill>
                <a:latin typeface="Aileron"/>
                <a:ea typeface="Aileron"/>
                <a:cs typeface="Aileron"/>
                <a:sym typeface="Aileron"/>
              </a:rPr>
              <a:t>Kirjoittakaa vain yksi idea per muistilappu - se auttaa järjestämään ideat paremmin! </a:t>
            </a:r>
          </a:p>
          <a:p>
            <a:pPr marL="367031" lvl="1" indent="-183515" algn="l">
              <a:lnSpc>
                <a:spcPts val="2210"/>
              </a:lnSpc>
              <a:buFont typeface="Arial"/>
              <a:buChar char="•"/>
            </a:pPr>
            <a:r>
              <a:rPr lang="en-US" sz="1700">
                <a:solidFill>
                  <a:srgbClr val="000000"/>
                </a:solidFill>
                <a:latin typeface="Aileron"/>
                <a:ea typeface="Aileron"/>
                <a:cs typeface="Aileron"/>
                <a:sym typeface="Aileron"/>
              </a:rPr>
              <a:t>Enemmän on enemmän. Pyrkikää kirjaamaan aluksi mahdollisimman paljon muistilappuja - se auttaa saamaan oivalluksia!</a:t>
            </a:r>
          </a:p>
          <a:p>
            <a:pPr marL="367031" lvl="1" indent="-183515" algn="l">
              <a:lnSpc>
                <a:spcPts val="2040"/>
              </a:lnSpc>
              <a:buFont typeface="Arial"/>
              <a:buChar char="•"/>
            </a:pPr>
            <a:r>
              <a:rPr lang="en-US" sz="1700">
                <a:solidFill>
                  <a:srgbClr val="000000"/>
                </a:solidFill>
                <a:latin typeface="Aileron"/>
                <a:ea typeface="Aileron"/>
                <a:cs typeface="Aileron"/>
                <a:sym typeface="Aileron"/>
              </a:rPr>
              <a:t>Käyttäkää minä-sinä-me-tekniikkaa. Kirjatkaa ensin omia ideoita ja jakakaa ne sitten keskenänne - se auttaa löytämään lisää ideoita!</a:t>
            </a:r>
          </a:p>
        </p:txBody>
      </p:sp>
      <p:sp>
        <p:nvSpPr>
          <p:cNvPr id="98" name="TextBox 98"/>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Miten onnistumme?</a:t>
            </a:r>
          </a:p>
        </p:txBody>
      </p:sp>
      <p:sp>
        <p:nvSpPr>
          <p:cNvPr id="99" name="TextBox 99"/>
          <p:cNvSpPr txBox="1"/>
          <p:nvPr/>
        </p:nvSpPr>
        <p:spPr>
          <a:xfrm>
            <a:off x="1819383" y="1940307"/>
            <a:ext cx="326409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Mitä siis teemme? </a:t>
            </a:r>
          </a:p>
        </p:txBody>
      </p:sp>
      <p:sp>
        <p:nvSpPr>
          <p:cNvPr id="100" name="TextBox 100"/>
          <p:cNvSpPr txBox="1"/>
          <p:nvPr/>
        </p:nvSpPr>
        <p:spPr>
          <a:xfrm>
            <a:off x="12995946" y="1833247"/>
            <a:ext cx="3615654" cy="516103"/>
          </a:xfrm>
          <a:prstGeom prst="rect">
            <a:avLst/>
          </a:prstGeom>
        </p:spPr>
        <p:txBody>
          <a:bodyPr wrap="square" lIns="0" tIns="0" rIns="0" bIns="0" rtlCol="0" anchor="t">
            <a:spAutoFit/>
          </a:bodyPr>
          <a:lstStyle/>
          <a:p>
            <a:pPr algn="l">
              <a:lnSpc>
                <a:spcPts val="4409"/>
              </a:lnSpc>
            </a:pPr>
            <a:r>
              <a:rPr lang="en-US" sz="3150" dirty="0" err="1">
                <a:solidFill>
                  <a:srgbClr val="000000"/>
                </a:solidFill>
                <a:latin typeface="Aileron"/>
                <a:ea typeface="Aileron"/>
                <a:cs typeface="Aileron"/>
                <a:sym typeface="Aileron"/>
              </a:rPr>
              <a:t>Mitä</a:t>
            </a:r>
            <a:r>
              <a:rPr lang="en-US" sz="3150" dirty="0">
                <a:solidFill>
                  <a:srgbClr val="000000"/>
                </a:solidFill>
                <a:latin typeface="Aileron"/>
                <a:ea typeface="Aileron"/>
                <a:cs typeface="Aileron"/>
                <a:sym typeface="Aileron"/>
              </a:rPr>
              <a:t> </a:t>
            </a:r>
            <a:r>
              <a:rPr lang="en-US" sz="3150" dirty="0" err="1">
                <a:solidFill>
                  <a:srgbClr val="000000"/>
                </a:solidFill>
                <a:latin typeface="Aileron"/>
                <a:ea typeface="Aileron"/>
                <a:cs typeface="Aileron"/>
                <a:sym typeface="Aileron"/>
              </a:rPr>
              <a:t>seuraavaksi</a:t>
            </a:r>
            <a:r>
              <a:rPr lang="en-US" sz="3150" dirty="0">
                <a:solidFill>
                  <a:srgbClr val="000000"/>
                </a:solidFill>
                <a:latin typeface="Aileron"/>
                <a:ea typeface="Aileron"/>
                <a:cs typeface="Aileron"/>
                <a:sym typeface="Aileron"/>
              </a:rPr>
              <a:t>?</a:t>
            </a:r>
          </a:p>
        </p:txBody>
      </p:sp>
      <p:sp>
        <p:nvSpPr>
          <p:cNvPr id="101" name="TextBox 101"/>
          <p:cNvSpPr txBox="1"/>
          <p:nvPr/>
        </p:nvSpPr>
        <p:spPr>
          <a:xfrm>
            <a:off x="7450762" y="1985813"/>
            <a:ext cx="5090716"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Miltä tuotos saattaa näyttää?</a:t>
            </a:r>
          </a:p>
        </p:txBody>
      </p:sp>
      <p:sp>
        <p:nvSpPr>
          <p:cNvPr id="102" name="TextBox 102"/>
          <p:cNvSpPr txBox="1"/>
          <p:nvPr/>
        </p:nvSpPr>
        <p:spPr>
          <a:xfrm>
            <a:off x="1804222" y="162650"/>
            <a:ext cx="4663877"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Milloin kannattaa käyttää?</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37690" y="477501"/>
            <a:ext cx="7846608" cy="9557231"/>
            <a:chOff x="0" y="0"/>
            <a:chExt cx="2066596" cy="2517131"/>
          </a:xfrm>
        </p:grpSpPr>
        <p:sp>
          <p:nvSpPr>
            <p:cNvPr id="3" name="Freeform 3"/>
            <p:cNvSpPr/>
            <p:nvPr/>
          </p:nvSpPr>
          <p:spPr>
            <a:xfrm>
              <a:off x="0" y="0"/>
              <a:ext cx="2066596" cy="2517131"/>
            </a:xfrm>
            <a:custGeom>
              <a:avLst/>
              <a:gdLst/>
              <a:ahLst/>
              <a:cxnLst/>
              <a:rect l="l" t="t" r="r" b="b"/>
              <a:pathLst>
                <a:path w="2066596" h="2517131">
                  <a:moveTo>
                    <a:pt x="0" y="0"/>
                  </a:moveTo>
                  <a:lnTo>
                    <a:pt x="2066596" y="0"/>
                  </a:lnTo>
                  <a:lnTo>
                    <a:pt x="2066596" y="2517131"/>
                  </a:lnTo>
                  <a:lnTo>
                    <a:pt x="0" y="2517131"/>
                  </a:lnTo>
                  <a:close/>
                </a:path>
              </a:pathLst>
            </a:custGeom>
            <a:solidFill>
              <a:srgbClr val="FFFFFF"/>
            </a:solidFill>
            <a:ln w="19050" cap="sq">
              <a:solidFill>
                <a:srgbClr val="000000"/>
              </a:solidFill>
              <a:prstDash val="lgDash"/>
              <a:miter/>
            </a:ln>
          </p:spPr>
          <p:txBody>
            <a:bodyPr/>
            <a:lstStyle/>
            <a:p>
              <a:endParaRPr lang="fi-FI"/>
            </a:p>
          </p:txBody>
        </p:sp>
        <p:sp>
          <p:nvSpPr>
            <p:cNvPr id="4" name="TextBox 4"/>
            <p:cNvSpPr txBox="1"/>
            <p:nvPr/>
          </p:nvSpPr>
          <p:spPr>
            <a:xfrm>
              <a:off x="0" y="-47625"/>
              <a:ext cx="2066596" cy="256475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896893" y="477501"/>
            <a:ext cx="7786442" cy="9557231"/>
            <a:chOff x="0" y="0"/>
            <a:chExt cx="2050750" cy="2517131"/>
          </a:xfrm>
        </p:grpSpPr>
        <p:sp>
          <p:nvSpPr>
            <p:cNvPr id="6" name="Freeform 6"/>
            <p:cNvSpPr/>
            <p:nvPr/>
          </p:nvSpPr>
          <p:spPr>
            <a:xfrm>
              <a:off x="0" y="0"/>
              <a:ext cx="2050750" cy="2517131"/>
            </a:xfrm>
            <a:custGeom>
              <a:avLst/>
              <a:gdLst/>
              <a:ahLst/>
              <a:cxnLst/>
              <a:rect l="l" t="t" r="r" b="b"/>
              <a:pathLst>
                <a:path w="2050750" h="2517131">
                  <a:moveTo>
                    <a:pt x="0" y="0"/>
                  </a:moveTo>
                  <a:lnTo>
                    <a:pt x="2050750" y="0"/>
                  </a:lnTo>
                  <a:lnTo>
                    <a:pt x="2050750" y="2517131"/>
                  </a:lnTo>
                  <a:lnTo>
                    <a:pt x="0" y="2517131"/>
                  </a:lnTo>
                  <a:close/>
                </a:path>
              </a:pathLst>
            </a:custGeom>
            <a:solidFill>
              <a:srgbClr val="FFFFFF"/>
            </a:solidFill>
            <a:ln w="19050" cap="sq">
              <a:solidFill>
                <a:srgbClr val="000000"/>
              </a:solidFill>
              <a:prstDash val="lgDash"/>
              <a:miter/>
            </a:ln>
          </p:spPr>
          <p:txBody>
            <a:bodyPr/>
            <a:lstStyle/>
            <a:p>
              <a:endParaRPr lang="fi-FI"/>
            </a:p>
          </p:txBody>
        </p:sp>
        <p:sp>
          <p:nvSpPr>
            <p:cNvPr id="7" name="TextBox 7"/>
            <p:cNvSpPr txBox="1"/>
            <p:nvPr/>
          </p:nvSpPr>
          <p:spPr>
            <a:xfrm>
              <a:off x="0" y="-47625"/>
              <a:ext cx="2050750" cy="2564756"/>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0" y="0"/>
            <a:ext cx="1347379" cy="10287000"/>
            <a:chOff x="0" y="0"/>
            <a:chExt cx="354865" cy="2709333"/>
          </a:xfrm>
        </p:grpSpPr>
        <p:sp>
          <p:nvSpPr>
            <p:cNvPr id="9" name="Freeform 9"/>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C8EAE7"/>
            </a:solidFill>
          </p:spPr>
          <p:txBody>
            <a:bodyPr/>
            <a:lstStyle/>
            <a:p>
              <a:endParaRPr lang="fi-FI"/>
            </a:p>
          </p:txBody>
        </p:sp>
        <p:sp>
          <p:nvSpPr>
            <p:cNvPr id="10" name="TextBox 10"/>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2100435" y="7119888"/>
            <a:ext cx="1107188" cy="1018613"/>
          </a:xfrm>
          <a:custGeom>
            <a:avLst/>
            <a:gdLst/>
            <a:ahLst/>
            <a:cxnLst/>
            <a:rect l="l" t="t" r="r" b="b"/>
            <a:pathLst>
              <a:path w="1107188" h="1018613">
                <a:moveTo>
                  <a:pt x="0" y="0"/>
                </a:moveTo>
                <a:lnTo>
                  <a:pt x="1107188" y="0"/>
                </a:lnTo>
                <a:lnTo>
                  <a:pt x="1107188" y="1018613"/>
                </a:lnTo>
                <a:lnTo>
                  <a:pt x="0" y="10186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2" name="Freeform 12"/>
          <p:cNvSpPr/>
          <p:nvPr/>
        </p:nvSpPr>
        <p:spPr>
          <a:xfrm>
            <a:off x="15800821" y="6905633"/>
            <a:ext cx="1107374" cy="1089379"/>
          </a:xfrm>
          <a:custGeom>
            <a:avLst/>
            <a:gdLst/>
            <a:ahLst/>
            <a:cxnLst/>
            <a:rect l="l" t="t" r="r" b="b"/>
            <a:pathLst>
              <a:path w="1107374" h="1089379">
                <a:moveTo>
                  <a:pt x="0" y="0"/>
                </a:moveTo>
                <a:lnTo>
                  <a:pt x="1107373" y="0"/>
                </a:lnTo>
                <a:lnTo>
                  <a:pt x="1107373" y="1089380"/>
                </a:lnTo>
                <a:lnTo>
                  <a:pt x="0" y="10893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grpSp>
        <p:nvGrpSpPr>
          <p:cNvPr id="13" name="Group 13"/>
          <p:cNvGrpSpPr/>
          <p:nvPr/>
        </p:nvGrpSpPr>
        <p:grpSpPr>
          <a:xfrm>
            <a:off x="4177593" y="477501"/>
            <a:ext cx="10813298" cy="7151694"/>
            <a:chOff x="0" y="0"/>
            <a:chExt cx="2847947" cy="1883574"/>
          </a:xfrm>
        </p:grpSpPr>
        <p:sp>
          <p:nvSpPr>
            <p:cNvPr id="14" name="Freeform 14"/>
            <p:cNvSpPr/>
            <p:nvPr/>
          </p:nvSpPr>
          <p:spPr>
            <a:xfrm>
              <a:off x="0" y="0"/>
              <a:ext cx="2847947" cy="1883574"/>
            </a:xfrm>
            <a:custGeom>
              <a:avLst/>
              <a:gdLst/>
              <a:ahLst/>
              <a:cxnLst/>
              <a:rect l="l" t="t" r="r" b="b"/>
              <a:pathLst>
                <a:path w="2847947" h="1883574">
                  <a:moveTo>
                    <a:pt x="0" y="0"/>
                  </a:moveTo>
                  <a:lnTo>
                    <a:pt x="2847947" y="0"/>
                  </a:lnTo>
                  <a:lnTo>
                    <a:pt x="2847947" y="1883574"/>
                  </a:lnTo>
                  <a:lnTo>
                    <a:pt x="0" y="1883574"/>
                  </a:lnTo>
                  <a:close/>
                </a:path>
              </a:pathLst>
            </a:custGeom>
            <a:solidFill>
              <a:srgbClr val="FFFFFF"/>
            </a:solidFill>
            <a:ln w="19050" cap="sq">
              <a:solidFill>
                <a:srgbClr val="000000"/>
              </a:solidFill>
              <a:prstDash val="lgDash"/>
              <a:miter/>
            </a:ln>
          </p:spPr>
          <p:txBody>
            <a:bodyPr/>
            <a:lstStyle/>
            <a:p>
              <a:endParaRPr lang="fi-FI"/>
            </a:p>
          </p:txBody>
        </p:sp>
        <p:sp>
          <p:nvSpPr>
            <p:cNvPr id="15" name="TextBox 15"/>
            <p:cNvSpPr txBox="1"/>
            <p:nvPr/>
          </p:nvSpPr>
          <p:spPr>
            <a:xfrm>
              <a:off x="0" y="-47625"/>
              <a:ext cx="2847947" cy="1931199"/>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8234026" y="2373670"/>
            <a:ext cx="2700432" cy="270043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E9ED"/>
            </a:solidFill>
          </p:spPr>
          <p:txBody>
            <a:bodyPr/>
            <a:lstStyle/>
            <a:p>
              <a:endParaRPr lang="fi-FI"/>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9048144" y="3007995"/>
            <a:ext cx="1072195" cy="1072195"/>
          </a:xfrm>
          <a:custGeom>
            <a:avLst/>
            <a:gdLst/>
            <a:ahLst/>
            <a:cxnLst/>
            <a:rect l="l" t="t" r="r" b="b"/>
            <a:pathLst>
              <a:path w="1072195" h="1072195">
                <a:moveTo>
                  <a:pt x="0" y="0"/>
                </a:moveTo>
                <a:lnTo>
                  <a:pt x="1072195" y="0"/>
                </a:lnTo>
                <a:lnTo>
                  <a:pt x="1072195" y="1072195"/>
                </a:lnTo>
                <a:lnTo>
                  <a:pt x="0" y="10721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a:p>
        </p:txBody>
      </p:sp>
      <p:sp>
        <p:nvSpPr>
          <p:cNvPr id="20" name="AutoShape 20"/>
          <p:cNvSpPr/>
          <p:nvPr/>
        </p:nvSpPr>
        <p:spPr>
          <a:xfrm flipH="1" flipV="1">
            <a:off x="9584242" y="477501"/>
            <a:ext cx="6124" cy="2566966"/>
          </a:xfrm>
          <a:prstGeom prst="line">
            <a:avLst/>
          </a:prstGeom>
          <a:ln w="19050" cap="flat">
            <a:solidFill>
              <a:srgbClr val="000000"/>
            </a:solidFill>
            <a:prstDash val="lgDash"/>
            <a:headEnd type="none" w="sm" len="sm"/>
            <a:tailEnd type="none" w="sm" len="sm"/>
          </a:ln>
        </p:spPr>
        <p:txBody>
          <a:bodyPr/>
          <a:lstStyle/>
          <a:p>
            <a:endParaRPr lang="fi-FI"/>
          </a:p>
        </p:txBody>
      </p:sp>
      <p:sp>
        <p:nvSpPr>
          <p:cNvPr id="21" name="AutoShape 21"/>
          <p:cNvSpPr/>
          <p:nvPr/>
        </p:nvSpPr>
        <p:spPr>
          <a:xfrm flipH="1" flipV="1">
            <a:off x="4177593" y="2373670"/>
            <a:ext cx="4870551" cy="1170423"/>
          </a:xfrm>
          <a:prstGeom prst="line">
            <a:avLst/>
          </a:prstGeom>
          <a:ln w="19050" cap="flat">
            <a:solidFill>
              <a:srgbClr val="000000"/>
            </a:solidFill>
            <a:prstDash val="lgDash"/>
            <a:headEnd type="none" w="sm" len="sm"/>
            <a:tailEnd type="none" w="sm" len="sm"/>
          </a:ln>
        </p:spPr>
        <p:txBody>
          <a:bodyPr/>
          <a:lstStyle/>
          <a:p>
            <a:endParaRPr lang="fi-FI"/>
          </a:p>
        </p:txBody>
      </p:sp>
      <p:sp>
        <p:nvSpPr>
          <p:cNvPr id="22" name="AutoShape 22"/>
          <p:cNvSpPr/>
          <p:nvPr/>
        </p:nvSpPr>
        <p:spPr>
          <a:xfrm flipH="1">
            <a:off x="4177593" y="3544093"/>
            <a:ext cx="4870551" cy="2134323"/>
          </a:xfrm>
          <a:prstGeom prst="line">
            <a:avLst/>
          </a:prstGeom>
          <a:ln w="19050" cap="flat">
            <a:solidFill>
              <a:srgbClr val="000000"/>
            </a:solidFill>
            <a:prstDash val="lgDash"/>
            <a:headEnd type="none" w="sm" len="sm"/>
            <a:tailEnd type="none" w="sm" len="sm"/>
          </a:ln>
        </p:spPr>
        <p:txBody>
          <a:bodyPr/>
          <a:lstStyle/>
          <a:p>
            <a:endParaRPr lang="fi-FI"/>
          </a:p>
        </p:txBody>
      </p:sp>
      <p:sp>
        <p:nvSpPr>
          <p:cNvPr id="23" name="TextBox 23"/>
          <p:cNvSpPr txBox="1"/>
          <p:nvPr/>
        </p:nvSpPr>
        <p:spPr>
          <a:xfrm>
            <a:off x="4342361" y="3368860"/>
            <a:ext cx="1884245" cy="770890"/>
          </a:xfrm>
          <a:prstGeom prst="rect">
            <a:avLst/>
          </a:prstGeom>
        </p:spPr>
        <p:txBody>
          <a:bodyPr lIns="0" tIns="0" rIns="0" bIns="0" rtlCol="0" anchor="t">
            <a:spAutoFit/>
          </a:bodyPr>
          <a:lstStyle/>
          <a:p>
            <a:pPr algn="l">
              <a:lnSpc>
                <a:spcPts val="1204"/>
              </a:lnSpc>
            </a:pPr>
            <a:r>
              <a:rPr lang="en-US" sz="999" spc="2">
                <a:solidFill>
                  <a:srgbClr val="000000"/>
                </a:solidFill>
                <a:latin typeface="Aileron"/>
                <a:ea typeface="Aileron"/>
                <a:cs typeface="Aileron"/>
                <a:sym typeface="Aileron"/>
              </a:rPr>
              <a:t>Mitä he kuulevat muiden sanovan? Mitä he kuulevat ystäviltään? Mitä he kuulevat kollegoiltaan? Mitä he kuulevat puskaradiosta, mistä?</a:t>
            </a:r>
          </a:p>
        </p:txBody>
      </p:sp>
      <p:sp>
        <p:nvSpPr>
          <p:cNvPr id="24" name="TextBox 24"/>
          <p:cNvSpPr txBox="1"/>
          <p:nvPr/>
        </p:nvSpPr>
        <p:spPr>
          <a:xfrm>
            <a:off x="8722724" y="4130225"/>
            <a:ext cx="1735282" cy="657225"/>
          </a:xfrm>
          <a:prstGeom prst="rect">
            <a:avLst/>
          </a:prstGeom>
        </p:spPr>
        <p:txBody>
          <a:bodyPr lIns="0" tIns="0" rIns="0" bIns="0" rtlCol="0" anchor="t">
            <a:spAutoFit/>
          </a:bodyPr>
          <a:lstStyle/>
          <a:p>
            <a:pPr algn="ctr">
              <a:lnSpc>
                <a:spcPts val="1320"/>
              </a:lnSpc>
            </a:pPr>
            <a:r>
              <a:rPr lang="en-US" sz="1100" spc="3">
                <a:solidFill>
                  <a:srgbClr val="000000"/>
                </a:solidFill>
                <a:latin typeface="Aileron"/>
                <a:ea typeface="Aileron"/>
                <a:cs typeface="Aileron"/>
                <a:sym typeface="Aileron"/>
              </a:rPr>
              <a:t>KEIDEN näkökulmasta asiaa tarkastelemme? </a:t>
            </a:r>
          </a:p>
          <a:p>
            <a:pPr algn="ctr">
              <a:lnSpc>
                <a:spcPts val="1320"/>
              </a:lnSpc>
            </a:pPr>
            <a:r>
              <a:rPr lang="en-US" sz="1100" spc="3">
                <a:solidFill>
                  <a:srgbClr val="000000"/>
                </a:solidFill>
                <a:latin typeface="Aileron"/>
                <a:ea typeface="Aileron"/>
                <a:cs typeface="Aileron"/>
                <a:sym typeface="Aileron"/>
              </a:rPr>
              <a:t>Kuka on ensisijainen sidosryhmämme?</a:t>
            </a:r>
          </a:p>
        </p:txBody>
      </p:sp>
      <p:sp>
        <p:nvSpPr>
          <p:cNvPr id="25" name="TextBox 25"/>
          <p:cNvSpPr txBox="1"/>
          <p:nvPr/>
        </p:nvSpPr>
        <p:spPr>
          <a:xfrm>
            <a:off x="11737272" y="3458685"/>
            <a:ext cx="3369928" cy="161290"/>
          </a:xfrm>
          <a:prstGeom prst="rect">
            <a:avLst/>
          </a:prstGeom>
        </p:spPr>
        <p:txBody>
          <a:bodyPr lIns="0" tIns="0" rIns="0" bIns="0" rtlCol="0" anchor="t">
            <a:spAutoFit/>
          </a:bodyPr>
          <a:lstStyle/>
          <a:p>
            <a:pPr algn="l">
              <a:lnSpc>
                <a:spcPts val="1204"/>
              </a:lnSpc>
            </a:pPr>
            <a:r>
              <a:rPr lang="en-US" sz="999" spc="1">
                <a:solidFill>
                  <a:srgbClr val="000000"/>
                </a:solidFill>
                <a:latin typeface="Aileron"/>
                <a:ea typeface="Aileron"/>
                <a:cs typeface="Aileron"/>
                <a:sym typeface="Aileron"/>
              </a:rPr>
              <a:t>Millaista käyttäytymistä olemme havainneet? </a:t>
            </a:r>
          </a:p>
        </p:txBody>
      </p:sp>
      <p:sp>
        <p:nvSpPr>
          <p:cNvPr id="26" name="TextBox 26"/>
          <p:cNvSpPr txBox="1"/>
          <p:nvPr/>
        </p:nvSpPr>
        <p:spPr>
          <a:xfrm>
            <a:off x="11737272" y="1173672"/>
            <a:ext cx="2856235" cy="313690"/>
          </a:xfrm>
          <a:prstGeom prst="rect">
            <a:avLst/>
          </a:prstGeom>
        </p:spPr>
        <p:txBody>
          <a:bodyPr lIns="0" tIns="0" rIns="0" bIns="0" rtlCol="0" anchor="t">
            <a:spAutoFit/>
          </a:bodyPr>
          <a:lstStyle/>
          <a:p>
            <a:pPr algn="l">
              <a:lnSpc>
                <a:spcPts val="1204"/>
              </a:lnSpc>
            </a:pPr>
            <a:r>
              <a:rPr lang="en-US" sz="999" spc="1">
                <a:solidFill>
                  <a:srgbClr val="000000"/>
                </a:solidFill>
                <a:latin typeface="Aileron"/>
                <a:ea typeface="Aileron"/>
                <a:cs typeface="Aileron"/>
                <a:sym typeface="Aileron"/>
              </a:rPr>
              <a:t>Miten he toimivat? Mitä heidän on saatava tehtyä? Mitä päätöksiä heidän on tehtävä? </a:t>
            </a:r>
          </a:p>
        </p:txBody>
      </p:sp>
      <p:sp>
        <p:nvSpPr>
          <p:cNvPr id="27" name="TextBox 27"/>
          <p:cNvSpPr txBox="1"/>
          <p:nvPr/>
        </p:nvSpPr>
        <p:spPr>
          <a:xfrm>
            <a:off x="9854785" y="6204262"/>
            <a:ext cx="2762725" cy="336550"/>
          </a:xfrm>
          <a:prstGeom prst="rect">
            <a:avLst/>
          </a:prstGeom>
        </p:spPr>
        <p:txBody>
          <a:bodyPr lIns="0" tIns="0" rIns="0" bIns="0" rtlCol="0" anchor="t">
            <a:spAutoFit/>
          </a:bodyPr>
          <a:lstStyle/>
          <a:p>
            <a:pPr algn="l">
              <a:lnSpc>
                <a:spcPts val="1399"/>
              </a:lnSpc>
            </a:pPr>
            <a:r>
              <a:rPr lang="en-US" sz="999" spc="1">
                <a:solidFill>
                  <a:srgbClr val="000000"/>
                </a:solidFill>
                <a:latin typeface="Aileron"/>
                <a:ea typeface="Aileron"/>
                <a:cs typeface="Aileron"/>
                <a:sym typeface="Aileron"/>
              </a:rPr>
              <a:t>Mitä olemme kuulleet heidän sanovan? </a:t>
            </a:r>
          </a:p>
          <a:p>
            <a:pPr algn="l">
              <a:lnSpc>
                <a:spcPts val="1399"/>
              </a:lnSpc>
            </a:pPr>
            <a:r>
              <a:rPr lang="en-US" sz="999" spc="1">
                <a:solidFill>
                  <a:srgbClr val="000000"/>
                </a:solidFill>
                <a:latin typeface="Aileron"/>
                <a:ea typeface="Aileron"/>
                <a:cs typeface="Aileron"/>
                <a:sym typeface="Aileron"/>
              </a:rPr>
              <a:t>Mitä voimme kuvitella heidän sanovan muille?</a:t>
            </a:r>
          </a:p>
        </p:txBody>
      </p:sp>
      <p:sp>
        <p:nvSpPr>
          <p:cNvPr id="28" name="TextBox 28"/>
          <p:cNvSpPr txBox="1"/>
          <p:nvPr/>
        </p:nvSpPr>
        <p:spPr>
          <a:xfrm>
            <a:off x="4552147" y="6083503"/>
            <a:ext cx="2780821" cy="618490"/>
          </a:xfrm>
          <a:prstGeom prst="rect">
            <a:avLst/>
          </a:prstGeom>
        </p:spPr>
        <p:txBody>
          <a:bodyPr lIns="0" tIns="0" rIns="0" bIns="0" rtlCol="0" anchor="t">
            <a:spAutoFit/>
          </a:bodyPr>
          <a:lstStyle/>
          <a:p>
            <a:pPr algn="l">
              <a:lnSpc>
                <a:spcPts val="1204"/>
              </a:lnSpc>
            </a:pPr>
            <a:r>
              <a:rPr lang="en-US" sz="999" spc="1">
                <a:solidFill>
                  <a:srgbClr val="000000"/>
                </a:solidFill>
                <a:latin typeface="Aileron"/>
                <a:ea typeface="Aileron"/>
                <a:cs typeface="Aileron"/>
                <a:sym typeface="Aileron"/>
              </a:rPr>
              <a:t>Mitä he näkevät markkinoilla? Mitä he näkevät lähiympäristössään? Mitä he näkevät muiden sanovan ja tekevän? Mitä he katsovat, mitä some-kanavia he seuraavat ja mitä he lukevat?</a:t>
            </a:r>
          </a:p>
        </p:txBody>
      </p:sp>
      <p:sp>
        <p:nvSpPr>
          <p:cNvPr id="29" name="TextBox 29"/>
          <p:cNvSpPr txBox="1"/>
          <p:nvPr/>
        </p:nvSpPr>
        <p:spPr>
          <a:xfrm>
            <a:off x="4342361" y="3138545"/>
            <a:ext cx="1600197" cy="217813"/>
          </a:xfrm>
          <a:prstGeom prst="rect">
            <a:avLst/>
          </a:prstGeom>
        </p:spPr>
        <p:txBody>
          <a:bodyPr lIns="0" tIns="0" rIns="0" bIns="0" rtlCol="0" anchor="t">
            <a:spAutoFit/>
          </a:bodyPr>
          <a:lstStyle/>
          <a:p>
            <a:pPr algn="l">
              <a:lnSpc>
                <a:spcPts val="1884"/>
              </a:lnSpc>
            </a:pPr>
            <a:r>
              <a:rPr lang="en-US" sz="1345" spc="5">
                <a:solidFill>
                  <a:srgbClr val="000000"/>
                </a:solidFill>
                <a:latin typeface="Aileron"/>
                <a:ea typeface="Aileron"/>
                <a:cs typeface="Aileron"/>
                <a:sym typeface="Aileron"/>
              </a:rPr>
              <a:t>Mitä he KUULEVAT?</a:t>
            </a:r>
          </a:p>
        </p:txBody>
      </p:sp>
      <p:sp>
        <p:nvSpPr>
          <p:cNvPr id="30" name="TextBox 30"/>
          <p:cNvSpPr txBox="1"/>
          <p:nvPr/>
        </p:nvSpPr>
        <p:spPr>
          <a:xfrm>
            <a:off x="11737272" y="3237927"/>
            <a:ext cx="3628925" cy="217813"/>
          </a:xfrm>
          <a:prstGeom prst="rect">
            <a:avLst/>
          </a:prstGeom>
        </p:spPr>
        <p:txBody>
          <a:bodyPr lIns="0" tIns="0" rIns="0" bIns="0" rtlCol="0" anchor="t">
            <a:spAutoFit/>
          </a:bodyPr>
          <a:lstStyle/>
          <a:p>
            <a:pPr algn="l">
              <a:lnSpc>
                <a:spcPts val="1884"/>
              </a:lnSpc>
            </a:pPr>
            <a:r>
              <a:rPr lang="en-US" sz="1345" spc="5">
                <a:solidFill>
                  <a:srgbClr val="000000"/>
                </a:solidFill>
                <a:latin typeface="Aileron"/>
                <a:ea typeface="Aileron"/>
                <a:cs typeface="Aileron"/>
                <a:sym typeface="Aileron"/>
              </a:rPr>
              <a:t>Miten he KÄYTTÄYTYVÄT?</a:t>
            </a:r>
          </a:p>
        </p:txBody>
      </p:sp>
      <p:sp>
        <p:nvSpPr>
          <p:cNvPr id="31" name="TextBox 31"/>
          <p:cNvSpPr txBox="1"/>
          <p:nvPr/>
        </p:nvSpPr>
        <p:spPr>
          <a:xfrm>
            <a:off x="4342361" y="674788"/>
            <a:ext cx="3602394" cy="240665"/>
          </a:xfrm>
          <a:prstGeom prst="rect">
            <a:avLst/>
          </a:prstGeom>
        </p:spPr>
        <p:txBody>
          <a:bodyPr lIns="0" tIns="0" rIns="0" bIns="0" rtlCol="0" anchor="t">
            <a:spAutoFit/>
          </a:bodyPr>
          <a:lstStyle/>
          <a:p>
            <a:pPr algn="l">
              <a:lnSpc>
                <a:spcPts val="1960"/>
              </a:lnSpc>
            </a:pPr>
            <a:r>
              <a:rPr lang="en-US" sz="1400" spc="2">
                <a:solidFill>
                  <a:srgbClr val="000000"/>
                </a:solidFill>
                <a:latin typeface="Aileron"/>
                <a:ea typeface="Aileron"/>
                <a:cs typeface="Aileron"/>
                <a:sym typeface="Aileron"/>
              </a:rPr>
              <a:t>Mitä he AJATTELEVAT ja TUNTEVAT?</a:t>
            </a:r>
          </a:p>
        </p:txBody>
      </p:sp>
      <p:sp>
        <p:nvSpPr>
          <p:cNvPr id="32" name="TextBox 32"/>
          <p:cNvSpPr txBox="1"/>
          <p:nvPr/>
        </p:nvSpPr>
        <p:spPr>
          <a:xfrm>
            <a:off x="11737272" y="703363"/>
            <a:ext cx="2934997" cy="419100"/>
          </a:xfrm>
          <a:prstGeom prst="rect">
            <a:avLst/>
          </a:prstGeom>
        </p:spPr>
        <p:txBody>
          <a:bodyPr lIns="0" tIns="0" rIns="0" bIns="0" rtlCol="0" anchor="t">
            <a:spAutoFit/>
          </a:bodyPr>
          <a:lstStyle/>
          <a:p>
            <a:pPr algn="l">
              <a:lnSpc>
                <a:spcPts val="1680"/>
              </a:lnSpc>
            </a:pPr>
            <a:r>
              <a:rPr lang="en-US" sz="1400" spc="5">
                <a:solidFill>
                  <a:srgbClr val="000000"/>
                </a:solidFill>
                <a:latin typeface="Aileron"/>
                <a:ea typeface="Aileron"/>
                <a:cs typeface="Aileron"/>
                <a:sym typeface="Aileron"/>
              </a:rPr>
              <a:t>Mitä he TEKEVÄT?</a:t>
            </a:r>
          </a:p>
          <a:p>
            <a:pPr algn="l">
              <a:lnSpc>
                <a:spcPts val="1680"/>
              </a:lnSpc>
            </a:pPr>
            <a:r>
              <a:rPr lang="en-US" sz="1400" spc="2">
                <a:solidFill>
                  <a:srgbClr val="000000"/>
                </a:solidFill>
                <a:latin typeface="Aileron"/>
                <a:ea typeface="Aileron"/>
                <a:cs typeface="Aileron"/>
                <a:sym typeface="Aileron"/>
              </a:rPr>
              <a:t>Mitä he haluaisivat tehdä toisin?</a:t>
            </a:r>
          </a:p>
        </p:txBody>
      </p:sp>
      <p:sp>
        <p:nvSpPr>
          <p:cNvPr id="33" name="TextBox 33"/>
          <p:cNvSpPr txBox="1"/>
          <p:nvPr/>
        </p:nvSpPr>
        <p:spPr>
          <a:xfrm>
            <a:off x="9854785" y="5917472"/>
            <a:ext cx="3484579" cy="217813"/>
          </a:xfrm>
          <a:prstGeom prst="rect">
            <a:avLst/>
          </a:prstGeom>
        </p:spPr>
        <p:txBody>
          <a:bodyPr lIns="0" tIns="0" rIns="0" bIns="0" rtlCol="0" anchor="t">
            <a:spAutoFit/>
          </a:bodyPr>
          <a:lstStyle/>
          <a:p>
            <a:pPr algn="just">
              <a:lnSpc>
                <a:spcPts val="1884"/>
              </a:lnSpc>
            </a:pPr>
            <a:r>
              <a:rPr lang="en-US" sz="1345" spc="5">
                <a:solidFill>
                  <a:srgbClr val="000000"/>
                </a:solidFill>
                <a:latin typeface="Aileron"/>
                <a:ea typeface="Aileron"/>
                <a:cs typeface="Aileron"/>
                <a:sym typeface="Aileron"/>
              </a:rPr>
              <a:t>Mitä he PUHUVAT ja SANOVAT?</a:t>
            </a:r>
          </a:p>
        </p:txBody>
      </p:sp>
      <p:sp>
        <p:nvSpPr>
          <p:cNvPr id="34" name="TextBox 34"/>
          <p:cNvSpPr txBox="1"/>
          <p:nvPr/>
        </p:nvSpPr>
        <p:spPr>
          <a:xfrm>
            <a:off x="4552147" y="5818116"/>
            <a:ext cx="2208803" cy="217762"/>
          </a:xfrm>
          <a:prstGeom prst="rect">
            <a:avLst/>
          </a:prstGeom>
        </p:spPr>
        <p:txBody>
          <a:bodyPr lIns="0" tIns="0" rIns="0" bIns="0" rtlCol="0" anchor="t">
            <a:spAutoFit/>
          </a:bodyPr>
          <a:lstStyle/>
          <a:p>
            <a:pPr algn="l">
              <a:lnSpc>
                <a:spcPts val="1887"/>
              </a:lnSpc>
            </a:pPr>
            <a:r>
              <a:rPr lang="en-US" sz="1347" spc="4">
                <a:solidFill>
                  <a:srgbClr val="000000"/>
                </a:solidFill>
                <a:latin typeface="Aileron"/>
                <a:ea typeface="Aileron"/>
                <a:cs typeface="Aileron"/>
                <a:sym typeface="Aileron"/>
              </a:rPr>
              <a:t>Mitä he NÄKEVÄT?</a:t>
            </a:r>
          </a:p>
        </p:txBody>
      </p:sp>
      <p:sp>
        <p:nvSpPr>
          <p:cNvPr id="35" name="TextBox 35"/>
          <p:cNvSpPr txBox="1"/>
          <p:nvPr/>
        </p:nvSpPr>
        <p:spPr>
          <a:xfrm>
            <a:off x="4342361" y="1021272"/>
            <a:ext cx="2652736" cy="161925"/>
          </a:xfrm>
          <a:prstGeom prst="rect">
            <a:avLst/>
          </a:prstGeom>
        </p:spPr>
        <p:txBody>
          <a:bodyPr lIns="0" tIns="0" rIns="0" bIns="0" rtlCol="0" anchor="t">
            <a:spAutoFit/>
          </a:bodyPr>
          <a:lstStyle/>
          <a:p>
            <a:pPr algn="l">
              <a:lnSpc>
                <a:spcPts val="1214"/>
              </a:lnSpc>
            </a:pPr>
            <a:r>
              <a:rPr lang="en-US" sz="1012" spc="3">
                <a:solidFill>
                  <a:srgbClr val="000000"/>
                </a:solidFill>
                <a:latin typeface="Aileron"/>
                <a:ea typeface="Aileron"/>
                <a:cs typeface="Aileron"/>
                <a:sym typeface="Aileron"/>
              </a:rPr>
              <a:t>Mikä heitä TURHAUTTAA?</a:t>
            </a:r>
          </a:p>
        </p:txBody>
      </p:sp>
      <p:sp>
        <p:nvSpPr>
          <p:cNvPr id="36" name="TextBox 36"/>
          <p:cNvSpPr txBox="1"/>
          <p:nvPr/>
        </p:nvSpPr>
        <p:spPr>
          <a:xfrm>
            <a:off x="4342361" y="1173672"/>
            <a:ext cx="2004744" cy="161925"/>
          </a:xfrm>
          <a:prstGeom prst="rect">
            <a:avLst/>
          </a:prstGeom>
        </p:spPr>
        <p:txBody>
          <a:bodyPr lIns="0" tIns="0" rIns="0" bIns="0" rtlCol="0" anchor="t">
            <a:spAutoFit/>
          </a:bodyPr>
          <a:lstStyle/>
          <a:p>
            <a:pPr algn="l">
              <a:lnSpc>
                <a:spcPts val="1214"/>
              </a:lnSpc>
            </a:pPr>
            <a:r>
              <a:rPr lang="en-US" sz="1012" spc="2">
                <a:solidFill>
                  <a:srgbClr val="000000"/>
                </a:solidFill>
                <a:latin typeface="Aileron"/>
                <a:ea typeface="Aileron"/>
                <a:cs typeface="Aileron"/>
                <a:sym typeface="Aileron"/>
              </a:rPr>
              <a:t>Mikä heitä INNOSTAA?</a:t>
            </a:r>
          </a:p>
        </p:txBody>
      </p:sp>
      <p:sp>
        <p:nvSpPr>
          <p:cNvPr id="37" name="TextBox 37"/>
          <p:cNvSpPr txBox="1"/>
          <p:nvPr/>
        </p:nvSpPr>
        <p:spPr>
          <a:xfrm rot="-5400000">
            <a:off x="-4255642" y="4856797"/>
            <a:ext cx="9782463" cy="573405"/>
          </a:xfrm>
          <a:prstGeom prst="rect">
            <a:avLst/>
          </a:prstGeom>
        </p:spPr>
        <p:txBody>
          <a:bodyPr lIns="0" tIns="0" rIns="0" bIns="0" rtlCol="0" anchor="t">
            <a:spAutoFit/>
          </a:bodyPr>
          <a:lstStyle/>
          <a:p>
            <a:pPr algn="r">
              <a:lnSpc>
                <a:spcPts val="4619"/>
              </a:lnSpc>
            </a:pPr>
            <a:r>
              <a:rPr lang="en-US" sz="3299" b="1">
                <a:solidFill>
                  <a:srgbClr val="000000"/>
                </a:solidFill>
                <a:latin typeface="Aileron Bold"/>
                <a:ea typeface="Aileron Bold"/>
                <a:cs typeface="Aileron Bold"/>
                <a:sym typeface="Aileron Bold"/>
              </a:rPr>
              <a:t>TYÖSKENTELYPOHJA:  EMPATIAKARTTA </a:t>
            </a:r>
          </a:p>
        </p:txBody>
      </p:sp>
      <p:sp>
        <p:nvSpPr>
          <p:cNvPr id="38" name="AutoShape 38"/>
          <p:cNvSpPr/>
          <p:nvPr/>
        </p:nvSpPr>
        <p:spPr>
          <a:xfrm flipV="1">
            <a:off x="10120339" y="1887750"/>
            <a:ext cx="4870551" cy="1656342"/>
          </a:xfrm>
          <a:prstGeom prst="line">
            <a:avLst/>
          </a:prstGeom>
          <a:ln w="19050" cap="flat">
            <a:solidFill>
              <a:srgbClr val="000000"/>
            </a:solidFill>
            <a:prstDash val="lgDash"/>
            <a:headEnd type="none" w="sm" len="sm"/>
            <a:tailEnd type="none" w="sm" len="sm"/>
          </a:ln>
        </p:spPr>
        <p:txBody>
          <a:bodyPr/>
          <a:lstStyle/>
          <a:p>
            <a:endParaRPr lang="fi-FI"/>
          </a:p>
        </p:txBody>
      </p:sp>
      <p:sp>
        <p:nvSpPr>
          <p:cNvPr id="39" name="AutoShape 39"/>
          <p:cNvSpPr/>
          <p:nvPr/>
        </p:nvSpPr>
        <p:spPr>
          <a:xfrm>
            <a:off x="10120339" y="3544093"/>
            <a:ext cx="4870551" cy="2134323"/>
          </a:xfrm>
          <a:prstGeom prst="line">
            <a:avLst/>
          </a:prstGeom>
          <a:ln w="19050" cap="flat">
            <a:solidFill>
              <a:srgbClr val="000000"/>
            </a:solidFill>
            <a:prstDash val="lgDash"/>
            <a:headEnd type="none" w="sm" len="sm"/>
            <a:tailEnd type="none" w="sm" len="sm"/>
          </a:ln>
        </p:spPr>
        <p:txBody>
          <a:bodyPr/>
          <a:lstStyle/>
          <a:p>
            <a:endParaRPr lang="fi-FI"/>
          </a:p>
        </p:txBody>
      </p:sp>
      <p:sp>
        <p:nvSpPr>
          <p:cNvPr id="40" name="AutoShape 40"/>
          <p:cNvSpPr/>
          <p:nvPr/>
        </p:nvSpPr>
        <p:spPr>
          <a:xfrm flipH="1" flipV="1">
            <a:off x="9670748" y="5062206"/>
            <a:ext cx="6124" cy="2566966"/>
          </a:xfrm>
          <a:prstGeom prst="line">
            <a:avLst/>
          </a:prstGeom>
          <a:ln w="19050" cap="flat">
            <a:solidFill>
              <a:srgbClr val="000000"/>
            </a:solidFill>
            <a:prstDash val="lgDash"/>
            <a:headEnd type="none" w="sm" len="sm"/>
            <a:tailEnd type="none" w="sm" len="sm"/>
          </a:ln>
        </p:spPr>
        <p:txBody>
          <a:bodyPr/>
          <a:lstStyle/>
          <a:p>
            <a:endParaRPr lang="fi-FI"/>
          </a:p>
        </p:txBody>
      </p:sp>
      <p:sp>
        <p:nvSpPr>
          <p:cNvPr id="41" name="TextBox 41"/>
          <p:cNvSpPr txBox="1"/>
          <p:nvPr/>
        </p:nvSpPr>
        <p:spPr>
          <a:xfrm>
            <a:off x="2100435" y="8247552"/>
            <a:ext cx="1570532" cy="1400175"/>
          </a:xfrm>
          <a:prstGeom prst="rect">
            <a:avLst/>
          </a:prstGeom>
        </p:spPr>
        <p:txBody>
          <a:bodyPr lIns="0" tIns="0" rIns="0" bIns="0" rtlCol="0" anchor="t">
            <a:spAutoFit/>
          </a:bodyPr>
          <a:lstStyle/>
          <a:p>
            <a:pPr algn="l">
              <a:lnSpc>
                <a:spcPts val="1615"/>
              </a:lnSpc>
            </a:pPr>
            <a:r>
              <a:rPr lang="en-US" sz="1345" spc="4">
                <a:solidFill>
                  <a:srgbClr val="000000"/>
                </a:solidFill>
                <a:latin typeface="Aileron"/>
                <a:ea typeface="Aileron"/>
                <a:cs typeface="Aileron"/>
                <a:sym typeface="Aileron"/>
              </a:rPr>
              <a:t>Mitä ympäröivät yhteisöt eli muut sidosryhmät saattavat tuntea, ajatella, nähdä, tehdä, kuulla ja sanoa asiasta?</a:t>
            </a:r>
          </a:p>
        </p:txBody>
      </p:sp>
      <p:sp>
        <p:nvSpPr>
          <p:cNvPr id="42" name="TextBox 42"/>
          <p:cNvSpPr txBox="1"/>
          <p:nvPr/>
        </p:nvSpPr>
        <p:spPr>
          <a:xfrm>
            <a:off x="15282712" y="8138501"/>
            <a:ext cx="1598242" cy="1000125"/>
          </a:xfrm>
          <a:prstGeom prst="rect">
            <a:avLst/>
          </a:prstGeom>
        </p:spPr>
        <p:txBody>
          <a:bodyPr lIns="0" tIns="0" rIns="0" bIns="0" rtlCol="0" anchor="t">
            <a:spAutoFit/>
          </a:bodyPr>
          <a:lstStyle/>
          <a:p>
            <a:pPr algn="r">
              <a:lnSpc>
                <a:spcPts val="1615"/>
              </a:lnSpc>
            </a:pPr>
            <a:r>
              <a:rPr lang="en-US" sz="1345" spc="4">
                <a:solidFill>
                  <a:srgbClr val="000000"/>
                </a:solidFill>
                <a:latin typeface="Aileron"/>
                <a:ea typeface="Aileron"/>
                <a:cs typeface="Aileron"/>
                <a:sym typeface="Aileron"/>
              </a:rPr>
              <a:t>Mitä ympäröivä luontoympäristö voisi tuntea, ajatella, nähdä, tehdä, kuulla ja sanoa asiasta?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497013" y="1876810"/>
            <a:ext cx="16521597" cy="167132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saitte selville siitä, mitä projektinne aiheeseen liittyvää ihmiset näkevät ja kuulevat?</a:t>
            </a:r>
          </a:p>
          <a:p>
            <a:pPr algn="l">
              <a:lnSpc>
                <a:spcPts val="2939"/>
              </a:lnSpc>
            </a:pPr>
            <a:endParaRPr lang="en-US" sz="1899" b="1">
              <a:solidFill>
                <a:srgbClr val="000000"/>
              </a:solidFill>
              <a:latin typeface="Aileron Bold"/>
              <a:ea typeface="Aileron Bold"/>
              <a:cs typeface="Aileron Bold"/>
              <a:sym typeface="Aileron Bold"/>
            </a:endParaRPr>
          </a:p>
          <a:p>
            <a:pPr algn="l">
              <a:lnSpc>
                <a:spcPts val="1920"/>
              </a:lnSpc>
            </a:pPr>
            <a:r>
              <a:rPr lang="en-US" sz="1600">
                <a:solidFill>
                  <a:srgbClr val="000000"/>
                </a:solidFill>
                <a:latin typeface="Aileron"/>
                <a:ea typeface="Aileron"/>
                <a:cs typeface="Aileron"/>
                <a:sym typeface="Aileron"/>
              </a:rPr>
              <a:t>Mitä ihmiset, joita asia koskee, näkevät kun he käyttävät palvelua tai ovat vuorovaikutuksessa palvelun, tuotteen tai muun ratkaisun kanssa, jota projektissanne kehitetään? Mitä he huomaavat fyysisessä palveluympäristössä, ihmisissä, käyttämissään digitaalisissa ratkaisuissa (verkkosivustot, sovellukset jne.) jne.? Mitä he kuulevat palveluntarjoajilta, muilta asiakkailta tai muilta ihmisiltä, kuten ystäviltä tai perheenjäseniltä? Kuulevatko he palvelussa selkeitä ohjeita, ymmärrettäviä sanoja vai hämmentävää jargonia? Kuulevatko he muilta käyttäjiltä tai asiakkailta tukea tai valituksia? Kuka vaikuttaa heihin?</a:t>
            </a:r>
          </a:p>
        </p:txBody>
      </p:sp>
      <p:sp>
        <p:nvSpPr>
          <p:cNvPr id="9" name="TextBox 9"/>
          <p:cNvSpPr txBox="1"/>
          <p:nvPr/>
        </p:nvSpPr>
        <p:spPr>
          <a:xfrm>
            <a:off x="1497013" y="3731319"/>
            <a:ext cx="16521597" cy="1489075"/>
          </a:xfrm>
          <a:prstGeom prst="rect">
            <a:avLst/>
          </a:prstGeom>
        </p:spPr>
        <p:txBody>
          <a:bodyPr lIns="0" tIns="0" rIns="0" bIns="0" rtlCol="0" anchor="t">
            <a:spAutoFit/>
          </a:bodyPr>
          <a:lstStyle/>
          <a:p>
            <a:pPr algn="l">
              <a:lnSpc>
                <a:spcPts val="2659"/>
              </a:lnSpc>
              <a:spcBef>
                <a:spcPct val="0"/>
              </a:spcBef>
            </a:pPr>
            <a:r>
              <a:rPr lang="en-US" sz="1899" b="1">
                <a:solidFill>
                  <a:srgbClr val="000000"/>
                </a:solidFill>
                <a:latin typeface="Aileron Bold"/>
                <a:ea typeface="Aileron Bold"/>
                <a:cs typeface="Aileron Bold"/>
                <a:sym typeface="Aileron Bold"/>
              </a:rPr>
              <a:t>Mitä saitte selville siitä, mitä projektinne aiheeseen liittyvää ihmiset sanovat ja tekevät?</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240"/>
              </a:lnSpc>
              <a:spcBef>
                <a:spcPct val="0"/>
              </a:spcBef>
            </a:pPr>
            <a:r>
              <a:rPr lang="en-US" sz="1600">
                <a:solidFill>
                  <a:srgbClr val="000000"/>
                </a:solidFill>
                <a:latin typeface="Aileron"/>
                <a:ea typeface="Aileron"/>
                <a:cs typeface="Aileron"/>
                <a:sym typeface="Aileron"/>
              </a:rPr>
              <a:t>Mitä ihmiset ilmaisevat palvelusta tai muusta ratkaisusta? Mitä käyttäjät kertovat kokemuksistaan tuotteesta? Viestivätkö he tarpeista, turhautumisesta tai parannusehdotuksista? Ilmaisevatko he huolenaiheita, tyytyväisyyttä tai turhautumista? Miten ihmiset ovat vuorovaikutuksessa tuotteiden kanssa tai käyttäytyvät palvelussa? Käyttävätkö he tuotteita helposti, tekevätkö he virheitä vai välttelevätkö he tiettyjä ominaisuuksia? Noudattavatko he ohjeita, kyselevätkö he vai eivätkö he ole kiinnostuneita palvelusta?</a:t>
            </a:r>
          </a:p>
        </p:txBody>
      </p:sp>
      <p:sp>
        <p:nvSpPr>
          <p:cNvPr id="10" name="TextBox 10"/>
          <p:cNvSpPr txBox="1"/>
          <p:nvPr/>
        </p:nvSpPr>
        <p:spPr>
          <a:xfrm>
            <a:off x="1497013" y="5469892"/>
            <a:ext cx="15501343" cy="121285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saitte selville siitä, mitä projektinne aiheeseen liittyvää ihmiset ajattelevat ja tuntevat?</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240"/>
              </a:lnSpc>
              <a:spcBef>
                <a:spcPct val="0"/>
              </a:spcBef>
            </a:pPr>
            <a:r>
              <a:rPr lang="en-US" sz="1600">
                <a:solidFill>
                  <a:srgbClr val="000000"/>
                </a:solidFill>
                <a:latin typeface="Aileron"/>
                <a:ea typeface="Aileron"/>
                <a:cs typeface="Aileron"/>
                <a:sym typeface="Aileron"/>
              </a:rPr>
              <a:t>Mitä ihmiset tuntevat, kun he käyttävät palvelua tai tuotetta? Ovatko he ahdistuneita, turhautuneita, hämmentyneitä vai rauhoittuneita? Tuntevatko he itsensä voimaantuneiksi, iloisiksi tai positiivisesti yllättyneiksi? Mikä saa heidät tuntemaan näin?</a:t>
            </a:r>
          </a:p>
        </p:txBody>
      </p:sp>
      <p:sp>
        <p:nvSpPr>
          <p:cNvPr id="11" name="TextBox 11"/>
          <p:cNvSpPr txBox="1"/>
          <p:nvPr/>
        </p:nvSpPr>
        <p:spPr>
          <a:xfrm>
            <a:off x="1497013" y="6950020"/>
            <a:ext cx="16521597" cy="121285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Mitkä asiat ilahduttavat ja yllätävät heitä positiivisesti, mitkä asiat ärsyttävät ja turhauttavat?</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240"/>
              </a:lnSpc>
              <a:spcBef>
                <a:spcPct val="0"/>
              </a:spcBef>
            </a:pPr>
            <a:r>
              <a:rPr lang="en-US" sz="1600">
                <a:solidFill>
                  <a:srgbClr val="000000"/>
                </a:solidFill>
                <a:latin typeface="Aileron"/>
                <a:ea typeface="Aileron"/>
                <a:cs typeface="Aileron"/>
                <a:sym typeface="Aileron"/>
              </a:rPr>
              <a:t>Mitä vaikeuksia ja haasteita ihmiset kohtaavat käyttäessään palvelua tai tuotetta? Miksi he käyttävät palvelua tai tuotetta - mitä he yrittävät saavuttaa (esimerkiksi mukavuutta, mielihyvää, elämän helpottamista jollakin tavalla jne.)?</a:t>
            </a:r>
          </a:p>
        </p:txBody>
      </p:sp>
      <p:sp>
        <p:nvSpPr>
          <p:cNvPr id="12" name="TextBox 12"/>
          <p:cNvSpPr txBox="1"/>
          <p:nvPr/>
        </p:nvSpPr>
        <p:spPr>
          <a:xfrm>
            <a:off x="1497013" y="8511875"/>
            <a:ext cx="16790987" cy="121285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meidän pitäisi tehdä seuraavaksi empatiakartan perusteella ja kenen pitäisi tehdä mitä? Miksi?</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240"/>
              </a:lnSpc>
              <a:spcBef>
                <a:spcPct val="0"/>
              </a:spcBef>
            </a:pPr>
            <a:r>
              <a:rPr lang="en-US" sz="1600">
                <a:solidFill>
                  <a:srgbClr val="000000"/>
                </a:solidFill>
                <a:latin typeface="Aileron"/>
                <a:ea typeface="Aileron"/>
                <a:cs typeface="Aileron"/>
                <a:sym typeface="Aileron"/>
              </a:rPr>
              <a:t>Kuka tekee mitä tiimissämme, jotta voimme jatkaa projektiamme siten, että otamme mukaan empatiakartasta saamamme opit? Mitä tiedämme nyt, mitä emme tienneet aiemmin? Mitä emme vielä tiedä ja miten voisimme täyttää tämän tietovajeen? Mitä meidän pitäisi tehdä seuraavaksi?</a:t>
            </a:r>
          </a:p>
        </p:txBody>
      </p:sp>
      <p:sp>
        <p:nvSpPr>
          <p:cNvPr id="13" name="TextBox 13"/>
          <p:cNvSpPr txBox="1"/>
          <p:nvPr/>
        </p:nvSpPr>
        <p:spPr>
          <a:xfrm>
            <a:off x="1497013" y="666752"/>
            <a:ext cx="16214041" cy="8001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Empatiakartta on työkalu, jonka avulla voit ymmärtää, miten ihmiset (kuten asiakkaat, potilaat, työntekijät, kävijät tai käyttäjät), joita asia, jonka äärellä työskentelette, tämän kokevat. Siinä keskitytään projektin kannalta keskeisten ihmisten ajatuksiin, tunteisiin ja käyttäytymiseen, ja antaa yleisnäkymän heidän näkökulmastaan.</a:t>
            </a:r>
          </a:p>
          <a:p>
            <a:pPr algn="l">
              <a:lnSpc>
                <a:spcPts val="2160"/>
              </a:lnSpc>
            </a:pPr>
            <a:endParaRPr lang="en-US" sz="1800" i="1">
              <a:solidFill>
                <a:srgbClr val="000000"/>
              </a:solidFill>
              <a:latin typeface="Aileron Italics"/>
              <a:ea typeface="Aileron Italics"/>
              <a:cs typeface="Aileron Italics"/>
              <a:sym typeface="Aileron Italics"/>
            </a:endParaRPr>
          </a:p>
        </p:txBody>
      </p:sp>
      <p:sp>
        <p:nvSpPr>
          <p:cNvPr id="14" name="TextBox 14"/>
          <p:cNvSpPr txBox="1"/>
          <p:nvPr/>
        </p:nvSpPr>
        <p:spPr>
          <a:xfrm rot="-5400000">
            <a:off x="-3704548" y="4400464"/>
            <a:ext cx="8680275" cy="679451"/>
          </a:xfrm>
          <a:prstGeom prst="rect">
            <a:avLst/>
          </a:prstGeom>
        </p:spPr>
        <p:txBody>
          <a:bodyPr lIns="0" tIns="0" rIns="0" bIns="0" rtlCol="0" anchor="t">
            <a:spAutoFit/>
          </a:bodyPr>
          <a:lstStyle/>
          <a:p>
            <a:pPr algn="r">
              <a:lnSpc>
                <a:spcPts val="5599"/>
              </a:lnSpc>
            </a:pPr>
            <a:r>
              <a:rPr lang="en-US" sz="3999" b="1">
                <a:solidFill>
                  <a:srgbClr val="000000"/>
                </a:solidFill>
                <a:latin typeface="Aileron Bold"/>
                <a:ea typeface="Aileron Bold"/>
                <a:cs typeface="Aileron Bold"/>
                <a:sym typeface="Aileron Bold"/>
              </a:rPr>
              <a:t>RELFEKTIO: EMPATIAKARTTA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47625"/>
              <a:ext cx="355369" cy="450935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47625"/>
              <a:ext cx="427807" cy="457073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Freeform 16"/>
          <p:cNvSpPr/>
          <p:nvPr/>
        </p:nvSpPr>
        <p:spPr>
          <a:xfrm>
            <a:off x="6800085" y="2735291"/>
            <a:ext cx="5574796" cy="3716531"/>
          </a:xfrm>
          <a:custGeom>
            <a:avLst/>
            <a:gdLst/>
            <a:ahLst/>
            <a:cxnLst/>
            <a:rect l="l" t="t" r="r" b="b"/>
            <a:pathLst>
              <a:path w="5574796" h="3716531">
                <a:moveTo>
                  <a:pt x="0" y="0"/>
                </a:moveTo>
                <a:lnTo>
                  <a:pt x="5574796" y="0"/>
                </a:lnTo>
                <a:lnTo>
                  <a:pt x="5574796" y="3716530"/>
                </a:lnTo>
                <a:lnTo>
                  <a:pt x="0" y="3716530"/>
                </a:lnTo>
                <a:lnTo>
                  <a:pt x="0" y="0"/>
                </a:lnTo>
                <a:close/>
              </a:path>
            </a:pathLst>
          </a:custGeom>
          <a:blipFill>
            <a:blip r:embed="rId6"/>
            <a:stretch>
              <a:fillRect/>
            </a:stretch>
          </a:blipFill>
        </p:spPr>
        <p:txBody>
          <a:bodyPr/>
          <a:lstStyle/>
          <a:p>
            <a:endParaRPr lang="fi-FI"/>
          </a:p>
        </p:txBody>
      </p:sp>
      <p:sp>
        <p:nvSpPr>
          <p:cNvPr id="17" name="TextBox 17"/>
          <p:cNvSpPr txBox="1"/>
          <p:nvPr/>
        </p:nvSpPr>
        <p:spPr>
          <a:xfrm>
            <a:off x="1804222" y="727713"/>
            <a:ext cx="16483778" cy="495300"/>
          </a:xfrm>
          <a:prstGeom prst="rect">
            <a:avLst/>
          </a:prstGeom>
        </p:spPr>
        <p:txBody>
          <a:bodyPr lIns="0" tIns="0" rIns="0" bIns="0" rtlCol="0" anchor="t">
            <a:spAutoFit/>
          </a:bodyPr>
          <a:lstStyle/>
          <a:p>
            <a:pPr marL="323852" lvl="1" indent="-161926" algn="l">
              <a:lnSpc>
                <a:spcPts val="1950"/>
              </a:lnSpc>
              <a:buFont typeface="Arial"/>
              <a:buChar char="•"/>
            </a:pPr>
            <a:r>
              <a:rPr lang="en-US" sz="1500">
                <a:solidFill>
                  <a:srgbClr val="000000"/>
                </a:solidFill>
                <a:latin typeface="Aileron"/>
                <a:ea typeface="Aileron"/>
                <a:cs typeface="Aileron"/>
                <a:sym typeface="Aileron"/>
              </a:rPr>
              <a:t>Emme oikeastaan tiedä, keitä ovat ne ihmiset, joille ratkaisua luodaan ja miltä palvelu tai toiminta tuntuu asiakkaan tai käyttäjän näkökulmasta (meidän on kasvatettava empatiakykyämme).</a:t>
            </a:r>
          </a:p>
          <a:p>
            <a:pPr marL="323852" lvl="1" indent="-161926" algn="l">
              <a:lnSpc>
                <a:spcPts val="1950"/>
              </a:lnSpc>
              <a:buFont typeface="Arial"/>
              <a:buChar char="•"/>
            </a:pPr>
            <a:r>
              <a:rPr lang="en-US" sz="1500">
                <a:solidFill>
                  <a:srgbClr val="000000"/>
                </a:solidFill>
                <a:latin typeface="Aileron"/>
                <a:ea typeface="Aileron"/>
                <a:cs typeface="Aileron"/>
                <a:sym typeface="Aileron"/>
              </a:rPr>
              <a:t>Meidän on vahvistettava tiimimme yhteistä ymmärrystä siitä, miltä palvelun tai toiminnan käyttö tuntuu, mikä on projektimme ydin (meidän on vahvistettava tiimityötämme).</a:t>
            </a:r>
          </a:p>
        </p:txBody>
      </p:sp>
      <p:sp>
        <p:nvSpPr>
          <p:cNvPr id="18" name="TextBox 18"/>
          <p:cNvSpPr txBox="1"/>
          <p:nvPr/>
        </p:nvSpPr>
        <p:spPr>
          <a:xfrm>
            <a:off x="13024521" y="2498472"/>
            <a:ext cx="4552256" cy="413004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Pohtikaa tuloksia suhteessa haasteeseen. Kirjoittakaa haaste näkyviin.</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Pohtikaa tiimissä:</a:t>
            </a:r>
          </a:p>
          <a:p>
            <a:pPr algn="l">
              <a:lnSpc>
                <a:spcPts val="2340"/>
              </a:lnSpc>
            </a:pPr>
            <a:r>
              <a:rPr lang="en-US" sz="1800">
                <a:solidFill>
                  <a:srgbClr val="000000"/>
                </a:solidFill>
                <a:latin typeface="Aileron"/>
                <a:ea typeface="Aileron"/>
                <a:cs typeface="Aileron"/>
                <a:sym typeface="Aileron"/>
              </a:rPr>
              <a:t>Mikä yllätti meidät? Mitä opimme asiakas- tai käyttäjäkokemuksesta ja heidän tarpeistaan suhteessa palveluun ja projektiimme? Mitä tiedämme nyt, mikä voi auttaa meitä etenemään projektissa? Mitä emme vielä tiedä? Pitäisikö meidän muuttaa tai muotoilla haastettamme jotenkin uudelleen sen perusteella, mitä saimme selville, ja jos pitäisi, niin miten? Mitä meidän pitäisi tehdä seuraavaksi?</a:t>
            </a:r>
          </a:p>
        </p:txBody>
      </p:sp>
      <p:sp>
        <p:nvSpPr>
          <p:cNvPr id="19" name="TextBox 19"/>
          <p:cNvSpPr txBox="1"/>
          <p:nvPr/>
        </p:nvSpPr>
        <p:spPr>
          <a:xfrm>
            <a:off x="5324188" y="8953599"/>
            <a:ext cx="12663505" cy="1027430"/>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Jos ette kirjoita havaintojanne ylös mahdollisimman pian, ne unohtuvat, ja sitten saatatte keksiä jotain. Tämä voi viedä projektia väärään suuntaan. </a:t>
            </a:r>
          </a:p>
          <a:p>
            <a:pPr marL="345441" lvl="1" indent="-172721" algn="l">
              <a:lnSpc>
                <a:spcPts val="2080"/>
              </a:lnSpc>
              <a:buFont typeface="Arial"/>
              <a:buChar char="•"/>
            </a:pPr>
            <a:r>
              <a:rPr lang="en-US" sz="1600">
                <a:solidFill>
                  <a:srgbClr val="000000"/>
                </a:solidFill>
                <a:latin typeface="Aileron"/>
                <a:ea typeface="Aileron"/>
                <a:cs typeface="Aileron"/>
                <a:sym typeface="Aileron"/>
              </a:rPr>
              <a:t>Jos keräämiäsi tietoja ei jaeta ja pohdita tiimissä, ne eivät edistä yhteistä ymmärrystä.</a:t>
            </a:r>
          </a:p>
          <a:p>
            <a:pPr marL="345441" lvl="1" indent="-172721" algn="l">
              <a:lnSpc>
                <a:spcPts val="2080"/>
              </a:lnSpc>
              <a:buFont typeface="Arial"/>
              <a:buChar char="•"/>
            </a:pPr>
            <a:r>
              <a:rPr lang="en-US" sz="1600">
                <a:solidFill>
                  <a:srgbClr val="000000"/>
                </a:solidFill>
                <a:latin typeface="Aileron"/>
                <a:ea typeface="Aileron"/>
                <a:cs typeface="Aileron"/>
                <a:sym typeface="Aileron"/>
              </a:rPr>
              <a:t>Huomaa: samasta palvelusta voi olla hyvin erilaisia kokemuksia, koska koemme asiat eri tavalla. Ole tietoinen muiden kokemuksista.</a:t>
            </a:r>
          </a:p>
        </p:txBody>
      </p:sp>
      <p:sp>
        <p:nvSpPr>
          <p:cNvPr id="20" name="TextBox 20"/>
          <p:cNvSpPr txBox="1"/>
          <p:nvPr/>
        </p:nvSpPr>
        <p:spPr>
          <a:xfrm>
            <a:off x="1804222" y="2551874"/>
            <a:ext cx="4391010" cy="442531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Päättäkää tiimissä, mitä palveluita teidän pitäisi kokeilla käyttäjien tai asiakkaiden kokemusten ymmärtämiseksi. Tarkoituksena on tutustua palvelun asiakaskokemukseen haamuasiakkaina. Haamuasiakas käyttäytyy kuin kuka tahansa asiakas  tai käyttäjä (käy palvelun fyysisissä tiloissa, on vuorovaikutuksessa palvelussa työskentelevien ihmisten kanssa, soittaa puheluja, googlaa ja käyttää verkkosivustoa jne.) Samalla hän kerää tietoa palvelusta.</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HUOM: Voit käyttää empatiakarttaa kokemustesi kirjaamiseen!</a:t>
            </a:r>
          </a:p>
        </p:txBody>
      </p:sp>
      <p:sp>
        <p:nvSpPr>
          <p:cNvPr id="21" name="TextBox 21"/>
          <p:cNvSpPr txBox="1"/>
          <p:nvPr/>
        </p:nvSpPr>
        <p:spPr>
          <a:xfrm rot="-5400000">
            <a:off x="-1920294" y="2491484"/>
            <a:ext cx="5159094"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HAAMUASIOINTI</a:t>
            </a:r>
          </a:p>
        </p:txBody>
      </p:sp>
      <p:sp>
        <p:nvSpPr>
          <p:cNvPr id="22" name="TextBox 22"/>
          <p:cNvSpPr txBox="1"/>
          <p:nvPr/>
        </p:nvSpPr>
        <p:spPr>
          <a:xfrm>
            <a:off x="5656431" y="7622857"/>
            <a:ext cx="12864647" cy="770255"/>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Päättäkää tiimissä, mihin palveluihin tai aktiviteetteihin teidän tulisi tutustua. </a:t>
            </a:r>
          </a:p>
          <a:p>
            <a:pPr marL="345441" lvl="1" indent="-172721" algn="l">
              <a:lnSpc>
                <a:spcPts val="2080"/>
              </a:lnSpc>
              <a:buFont typeface="Arial"/>
              <a:buChar char="•"/>
            </a:pPr>
            <a:r>
              <a:rPr lang="en-US" sz="1600">
                <a:solidFill>
                  <a:srgbClr val="000000"/>
                </a:solidFill>
                <a:latin typeface="Aileron"/>
                <a:ea typeface="Aileron"/>
                <a:cs typeface="Aileron"/>
                <a:sym typeface="Aileron"/>
              </a:rPr>
              <a:t>Jakakaa tehtävät. Yksi voi mennä yhteen palveluun, toinen toiseen. Mitä useammassa paikassa käytte, sitä rikkaampaa on tietonne!</a:t>
            </a:r>
          </a:p>
          <a:p>
            <a:pPr marL="345441" lvl="1" indent="-172721" algn="l">
              <a:lnSpc>
                <a:spcPts val="2080"/>
              </a:lnSpc>
              <a:buFont typeface="Arial"/>
              <a:buChar char="•"/>
            </a:pPr>
            <a:r>
              <a:rPr lang="en-US" sz="1600">
                <a:solidFill>
                  <a:srgbClr val="000000"/>
                </a:solidFill>
                <a:latin typeface="Aileron"/>
                <a:ea typeface="Aileron"/>
                <a:cs typeface="Aileron"/>
                <a:sym typeface="Aileron"/>
              </a:rPr>
              <a:t>Kirjoittakaa havaintonne ylös heti vierailun jälkeen palvelussa. Näin varmistatte, ettette unohda mitään tärkeää!</a:t>
            </a:r>
          </a:p>
        </p:txBody>
      </p:sp>
      <p:sp>
        <p:nvSpPr>
          <p:cNvPr id="23" name="TextBox 23"/>
          <p:cNvSpPr txBox="1"/>
          <p:nvPr/>
        </p:nvSpPr>
        <p:spPr>
          <a:xfrm>
            <a:off x="3130901" y="8893274"/>
            <a:ext cx="2556598" cy="122428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Mikä voi mennä pielen?</a:t>
            </a:r>
          </a:p>
        </p:txBody>
      </p:sp>
      <p:sp>
        <p:nvSpPr>
          <p:cNvPr id="24" name="TextBox 24"/>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Miten onnistumme?</a:t>
            </a:r>
          </a:p>
        </p:txBody>
      </p:sp>
      <p:sp>
        <p:nvSpPr>
          <p:cNvPr id="25" name="TextBox 25"/>
          <p:cNvSpPr txBox="1"/>
          <p:nvPr/>
        </p:nvSpPr>
        <p:spPr>
          <a:xfrm>
            <a:off x="1819383" y="1940307"/>
            <a:ext cx="326409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Mitä siis teemme? </a:t>
            </a:r>
          </a:p>
        </p:txBody>
      </p:sp>
      <p:sp>
        <p:nvSpPr>
          <p:cNvPr id="26" name="TextBox 26"/>
          <p:cNvSpPr txBox="1"/>
          <p:nvPr/>
        </p:nvSpPr>
        <p:spPr>
          <a:xfrm>
            <a:off x="12995946" y="1833247"/>
            <a:ext cx="3768054" cy="516103"/>
          </a:xfrm>
          <a:prstGeom prst="rect">
            <a:avLst/>
          </a:prstGeom>
        </p:spPr>
        <p:txBody>
          <a:bodyPr wrap="square" lIns="0" tIns="0" rIns="0" bIns="0" rtlCol="0" anchor="t">
            <a:spAutoFit/>
          </a:bodyPr>
          <a:lstStyle/>
          <a:p>
            <a:pPr algn="l">
              <a:lnSpc>
                <a:spcPts val="4409"/>
              </a:lnSpc>
            </a:pPr>
            <a:r>
              <a:rPr lang="en-US" sz="3150" dirty="0" err="1">
                <a:solidFill>
                  <a:srgbClr val="000000"/>
                </a:solidFill>
                <a:latin typeface="Aileron"/>
                <a:ea typeface="Aileron"/>
                <a:cs typeface="Aileron"/>
                <a:sym typeface="Aileron"/>
              </a:rPr>
              <a:t>Mitä</a:t>
            </a:r>
            <a:r>
              <a:rPr lang="en-US" sz="3150" dirty="0">
                <a:solidFill>
                  <a:srgbClr val="000000"/>
                </a:solidFill>
                <a:latin typeface="Aileron"/>
                <a:ea typeface="Aileron"/>
                <a:cs typeface="Aileron"/>
                <a:sym typeface="Aileron"/>
              </a:rPr>
              <a:t> </a:t>
            </a:r>
            <a:r>
              <a:rPr lang="en-US" sz="3150" dirty="0" err="1">
                <a:solidFill>
                  <a:srgbClr val="000000"/>
                </a:solidFill>
                <a:latin typeface="Aileron"/>
                <a:ea typeface="Aileron"/>
                <a:cs typeface="Aileron"/>
                <a:sym typeface="Aileron"/>
              </a:rPr>
              <a:t>seuraavaksi</a:t>
            </a:r>
            <a:r>
              <a:rPr lang="en-US" sz="3150" dirty="0">
                <a:solidFill>
                  <a:srgbClr val="000000"/>
                </a:solidFill>
                <a:latin typeface="Aileron"/>
                <a:ea typeface="Aileron"/>
                <a:cs typeface="Aileron"/>
                <a:sym typeface="Aileron"/>
              </a:rPr>
              <a:t>?</a:t>
            </a:r>
          </a:p>
        </p:txBody>
      </p:sp>
      <p:sp>
        <p:nvSpPr>
          <p:cNvPr id="27" name="TextBox 27"/>
          <p:cNvSpPr txBox="1"/>
          <p:nvPr/>
        </p:nvSpPr>
        <p:spPr>
          <a:xfrm>
            <a:off x="6580485" y="1978407"/>
            <a:ext cx="6013996"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Miltä työskentely saattaa näyttää?</a:t>
            </a:r>
          </a:p>
        </p:txBody>
      </p:sp>
      <p:sp>
        <p:nvSpPr>
          <p:cNvPr id="28" name="TextBox 28"/>
          <p:cNvSpPr txBox="1"/>
          <p:nvPr/>
        </p:nvSpPr>
        <p:spPr>
          <a:xfrm>
            <a:off x="1804222" y="162650"/>
            <a:ext cx="4663877"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Milloin kannattaa käyttää?</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3704548" y="4400464"/>
            <a:ext cx="8680275" cy="679451"/>
          </a:xfrm>
          <a:prstGeom prst="rect">
            <a:avLst/>
          </a:prstGeom>
        </p:spPr>
        <p:txBody>
          <a:bodyPr lIns="0" tIns="0" rIns="0" bIns="0" rtlCol="0" anchor="t">
            <a:spAutoFit/>
          </a:bodyPr>
          <a:lstStyle/>
          <a:p>
            <a:pPr algn="r">
              <a:lnSpc>
                <a:spcPts val="5599"/>
              </a:lnSpc>
            </a:pPr>
            <a:r>
              <a:rPr lang="en-US" sz="3999" b="1">
                <a:solidFill>
                  <a:srgbClr val="000000"/>
                </a:solidFill>
                <a:latin typeface="Aileron Bold"/>
                <a:ea typeface="Aileron Bold"/>
                <a:cs typeface="Aileron Bold"/>
                <a:sym typeface="Aileron Bold"/>
              </a:rPr>
              <a:t>REFLEKTIO:  HAAMUASIOINTI</a:t>
            </a:r>
          </a:p>
        </p:txBody>
      </p:sp>
      <p:sp>
        <p:nvSpPr>
          <p:cNvPr id="9" name="TextBox 9"/>
          <p:cNvSpPr txBox="1"/>
          <p:nvPr/>
        </p:nvSpPr>
        <p:spPr>
          <a:xfrm>
            <a:off x="1497013" y="1876810"/>
            <a:ext cx="16521597" cy="153797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Millainen on kokonaiskokemus käyttäjän tai asiakkaan näkökulmasta ja miten se vastaa odotuksiasi?</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279"/>
              </a:lnSpc>
            </a:pPr>
            <a:r>
              <a:rPr lang="en-US" sz="1899">
                <a:solidFill>
                  <a:srgbClr val="000000"/>
                </a:solidFill>
                <a:latin typeface="Aileron"/>
                <a:ea typeface="Aileron"/>
                <a:cs typeface="Aileron"/>
                <a:sym typeface="Aileron"/>
              </a:rPr>
              <a:t>Mitä näet, kuulet, tunnet ja ajattelet kokeillessasi tuotetta tai palvelua tai ollessasi vuorovaikutuksessa sen kanssa? Mitä kokemuksesta erottuu (esim. odotusaika, viestintä henkilökunnan kanssa, käytön ja navigoinnin helppous jne.)? Toimiiko palvelu tai tuote niin kuin odotit ja kuten sitä mainostettiin? Yllättikö jokin asia sinut hyvällä tai huonolla tavalla? Mikä ja miksi?</a:t>
            </a:r>
          </a:p>
        </p:txBody>
      </p:sp>
      <p:sp>
        <p:nvSpPr>
          <p:cNvPr id="10" name="TextBox 10"/>
          <p:cNvSpPr txBox="1"/>
          <p:nvPr/>
        </p:nvSpPr>
        <p:spPr>
          <a:xfrm>
            <a:off x="1497013" y="3731319"/>
            <a:ext cx="16521597" cy="154495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Kuinka johdonmukainen kokemus on eri vuorovaikutustilanteissa?</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380"/>
              </a:lnSpc>
              <a:spcBef>
                <a:spcPct val="0"/>
              </a:spcBef>
            </a:pPr>
            <a:r>
              <a:rPr lang="en-US" sz="1700">
                <a:solidFill>
                  <a:srgbClr val="000000"/>
                </a:solidFill>
                <a:latin typeface="Aileron"/>
                <a:ea typeface="Aileron"/>
                <a:cs typeface="Aileron"/>
                <a:sym typeface="Aileron"/>
              </a:rPr>
              <a:t>Ovatko kokemukset samanlaisia, kun käytät palvelua tai tuotetta eri aikoina tai kun olet vuorovaikutuksessa esimerkiksi eri henkilökunnan jäsenten kanssa? Saatko asiakaspalvelulta saman huomion ja huolenpidon eri aikoina tai yrityksen eri toimipisteissä? Ovatko tuotteen elementit yhdenmukaisia helppokäyttöisyyden ja ominaisuuksien osalta?</a:t>
            </a:r>
          </a:p>
        </p:txBody>
      </p:sp>
      <p:sp>
        <p:nvSpPr>
          <p:cNvPr id="11" name="TextBox 11"/>
          <p:cNvSpPr txBox="1"/>
          <p:nvPr/>
        </p:nvSpPr>
        <p:spPr>
          <a:xfrm>
            <a:off x="1497013" y="5469892"/>
            <a:ext cx="16353932" cy="128651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Kuinka helppoa tai vaikeaa palvelun tai tuotteen saatavuus ja käyttö on?</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Kuinka helppoa on varata tapaamisia, ymmärtää ohjeita tai saada tietoja? Kuinka intuitiivinen tuote tai palvelu on käyttäjille tai asiakkaille? Pystyvätkö he navigoimaan tuotteen tai palvelun ominaisuuksissa helposti ilman apua vai onko vaikeuksia, jotka tekevät tuotteen tai palvelun käytöstä vaikeaa?</a:t>
            </a:r>
          </a:p>
        </p:txBody>
      </p:sp>
      <p:sp>
        <p:nvSpPr>
          <p:cNvPr id="12" name="TextBox 12"/>
          <p:cNvSpPr txBox="1"/>
          <p:nvPr/>
        </p:nvSpPr>
        <p:spPr>
          <a:xfrm>
            <a:off x="1497013" y="6950020"/>
            <a:ext cx="16521597" cy="154495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parannuksia voitaisiin tehdä käyttäjä- tai asiakaskokemuksen parantamiseksi?</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380"/>
              </a:lnSpc>
              <a:spcBef>
                <a:spcPct val="0"/>
              </a:spcBef>
            </a:pPr>
            <a:r>
              <a:rPr lang="en-US" sz="1700">
                <a:solidFill>
                  <a:srgbClr val="000000"/>
                </a:solidFill>
                <a:latin typeface="Aileron"/>
                <a:ea typeface="Aileron"/>
                <a:cs typeface="Aileron"/>
                <a:sym typeface="Aileron"/>
              </a:rPr>
              <a:t>Mitä vaikeuksia ja haasteita ihmiset kohtaavat käyttäessään palvelua tai tuotetta? Miksi he käyttävät palvelua tai tuotetta - mitä he yrittävät saavuttaa (esimerkiksi mukavuutta, mielihyvää, elämän helpottamista jollakin tavalla jne.)? Voisiko palvelun odotusaikoja lyhentää, viestintää parantaa tai ympäristöä tehdä viihtyisämmäksi? Voisiko joitakin tuotteen ominaisuuksia yksinkertaistaa tai tarvitaanko parempia ohjeita?</a:t>
            </a:r>
          </a:p>
        </p:txBody>
      </p:sp>
      <p:sp>
        <p:nvSpPr>
          <p:cNvPr id="13" name="TextBox 13"/>
          <p:cNvSpPr txBox="1"/>
          <p:nvPr/>
        </p:nvSpPr>
        <p:spPr>
          <a:xfrm>
            <a:off x="1497013" y="666752"/>
            <a:ext cx="16214041" cy="2667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Haamuasiointi on työkalu, jossa joku toimii asiakkaana tai käyttäjänä arvioidakseen palvelua tai tuotetta, mikä auttaa ymmärtämään ihmisten todellista kokemusta.</a:t>
            </a:r>
          </a:p>
        </p:txBody>
      </p:sp>
      <p:sp>
        <p:nvSpPr>
          <p:cNvPr id="14" name="TextBox 14"/>
          <p:cNvSpPr txBox="1"/>
          <p:nvPr/>
        </p:nvSpPr>
        <p:spPr>
          <a:xfrm>
            <a:off x="1497013" y="8685475"/>
            <a:ext cx="16441747" cy="121285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meidän pitäisi tehdä seuraavaksi haamuasioinnin perusteella ja kenen pitäisi tehdä mitä? Miksi?</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240"/>
              </a:lnSpc>
              <a:spcBef>
                <a:spcPct val="0"/>
              </a:spcBef>
            </a:pPr>
            <a:r>
              <a:rPr lang="en-US" sz="1600">
                <a:solidFill>
                  <a:srgbClr val="000000"/>
                </a:solidFill>
                <a:latin typeface="Aileron"/>
                <a:ea typeface="Aileron"/>
                <a:cs typeface="Aileron"/>
                <a:sym typeface="Aileron"/>
              </a:rPr>
              <a:t>Kuka tekee mitä tiimissämme, jotta voimme jatkaa projektiamme siten, että otamme mukaan haamuasioinnista saamamme opit? Mitä tiedämme nyt, mitä emme tienneet aiemmin? Mitä emme vielä tiedä ja miten voisimme täyttää tämän tietovajeen? Mitä meidän pitäisi tehdä seuraavaksi?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47625"/>
              <a:ext cx="355369" cy="450935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47625"/>
              <a:ext cx="427807" cy="457073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Freeform 16"/>
          <p:cNvSpPr/>
          <p:nvPr/>
        </p:nvSpPr>
        <p:spPr>
          <a:xfrm>
            <a:off x="7012179" y="2883155"/>
            <a:ext cx="5611021" cy="3745357"/>
          </a:xfrm>
          <a:custGeom>
            <a:avLst/>
            <a:gdLst/>
            <a:ahLst/>
            <a:cxnLst/>
            <a:rect l="l" t="t" r="r" b="b"/>
            <a:pathLst>
              <a:path w="5611021" h="3745357">
                <a:moveTo>
                  <a:pt x="0" y="0"/>
                </a:moveTo>
                <a:lnTo>
                  <a:pt x="5611021" y="0"/>
                </a:lnTo>
                <a:lnTo>
                  <a:pt x="5611021" y="3745357"/>
                </a:lnTo>
                <a:lnTo>
                  <a:pt x="0" y="3745357"/>
                </a:lnTo>
                <a:lnTo>
                  <a:pt x="0" y="0"/>
                </a:lnTo>
                <a:close/>
              </a:path>
            </a:pathLst>
          </a:custGeom>
          <a:blipFill>
            <a:blip r:embed="rId6"/>
            <a:stretch>
              <a:fillRect/>
            </a:stretch>
          </a:blipFill>
        </p:spPr>
        <p:txBody>
          <a:bodyPr/>
          <a:lstStyle/>
          <a:p>
            <a:endParaRPr lang="fi-FI"/>
          </a:p>
        </p:txBody>
      </p:sp>
      <p:sp>
        <p:nvSpPr>
          <p:cNvPr id="17" name="TextBox 17"/>
          <p:cNvSpPr txBox="1"/>
          <p:nvPr/>
        </p:nvSpPr>
        <p:spPr>
          <a:xfrm>
            <a:off x="1804222" y="727713"/>
            <a:ext cx="16716856" cy="742950"/>
          </a:xfrm>
          <a:prstGeom prst="rect">
            <a:avLst/>
          </a:prstGeom>
        </p:spPr>
        <p:txBody>
          <a:bodyPr lIns="0" tIns="0" rIns="0" bIns="0" rtlCol="0" anchor="t">
            <a:spAutoFit/>
          </a:bodyPr>
          <a:lstStyle/>
          <a:p>
            <a:pPr marL="323852" lvl="1" indent="-161926" algn="l">
              <a:lnSpc>
                <a:spcPts val="1950"/>
              </a:lnSpc>
              <a:buFont typeface="Arial"/>
              <a:buChar char="•"/>
            </a:pPr>
            <a:r>
              <a:rPr lang="en-US" sz="1500">
                <a:solidFill>
                  <a:srgbClr val="000000"/>
                </a:solidFill>
                <a:latin typeface="Aileron"/>
                <a:ea typeface="Aileron"/>
                <a:cs typeface="Aileron"/>
                <a:sym typeface="Aileron"/>
              </a:rPr>
              <a:t>Emme oikeastaan tiedä, miten ihmiset, joille ratkaisu luodaan, toimivat nykyisessä palvelussa tai fyysisessä ympäristössä, joka liittyy projektiimme (meidän on kasvatettava ymmärrystämme).</a:t>
            </a:r>
          </a:p>
          <a:p>
            <a:pPr marL="323852" lvl="1" indent="-161926" algn="l">
              <a:lnSpc>
                <a:spcPts val="1950"/>
              </a:lnSpc>
              <a:buFont typeface="Arial"/>
              <a:buChar char="•"/>
            </a:pPr>
            <a:r>
              <a:rPr lang="en-US" sz="1500">
                <a:solidFill>
                  <a:srgbClr val="000000"/>
                </a:solidFill>
                <a:latin typeface="Aileron"/>
                <a:ea typeface="Aileron"/>
                <a:cs typeface="Aileron"/>
                <a:sym typeface="Aileron"/>
              </a:rPr>
              <a:t>Meidän on vahvistettava tiimimme yhteistä ymmärrystä siitä, mitä ihmiset tekevät ja miten he käyttäytyvät palvelussa, joka on hankkeemme ytimessä (meidän on vahvistettava tiimityöskentelyämme)</a:t>
            </a:r>
          </a:p>
        </p:txBody>
      </p:sp>
      <p:sp>
        <p:nvSpPr>
          <p:cNvPr id="18" name="TextBox 18"/>
          <p:cNvSpPr txBox="1"/>
          <p:nvPr/>
        </p:nvSpPr>
        <p:spPr>
          <a:xfrm>
            <a:off x="13024521" y="2498472"/>
            <a:ext cx="4552256" cy="442531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Pohtikaa tuloksia suhteessa haasteeseen. Kirjoittakaa haaste näkyviin.</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Pohtikaa asiaa yhdessä tiimissä:</a:t>
            </a:r>
          </a:p>
          <a:p>
            <a:pPr algn="l">
              <a:lnSpc>
                <a:spcPts val="2340"/>
              </a:lnSpc>
            </a:pPr>
            <a:r>
              <a:rPr lang="en-US" sz="1800">
                <a:solidFill>
                  <a:srgbClr val="000000"/>
                </a:solidFill>
                <a:latin typeface="Aileron"/>
                <a:ea typeface="Aileron"/>
                <a:cs typeface="Aileron"/>
                <a:sym typeface="Aileron"/>
              </a:rPr>
              <a:t>Mikä yllätti meidät? Mitä opimme asiakkaan tai käyttäjän kokemuksesta ja hänen tarpeistaan suhteessa palveluun ja hankkeeseen? Mitä huomasimme heidän käyttäytymisestään? Mitä tiedämme nyt, mikä voi auttaa meitä etenemään hankkeessa? Mitä emme vielä tiedä? Pitäisikö meidän muuttaa tai muotoilla haastettamme jotenkin sen perusteella, mitä saimme selville, ja jos pitäisi, niin miten? Mitä meidän pitäisi tehdä seuraavaksi?</a:t>
            </a:r>
          </a:p>
        </p:txBody>
      </p:sp>
      <p:sp>
        <p:nvSpPr>
          <p:cNvPr id="19" name="TextBox 19"/>
          <p:cNvSpPr txBox="1"/>
          <p:nvPr/>
        </p:nvSpPr>
        <p:spPr>
          <a:xfrm>
            <a:off x="5311253" y="8950424"/>
            <a:ext cx="12663505" cy="1027430"/>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Jos ette kirjoita havaintojanne ylös mahdollisimman pian, unohdatte ne, ja sitten saatatte keksiä jotain. Tämä voi viedä projektia väärään suuntaan. </a:t>
            </a:r>
          </a:p>
          <a:p>
            <a:pPr marL="345441" lvl="1" indent="-172721" algn="l">
              <a:lnSpc>
                <a:spcPts val="2080"/>
              </a:lnSpc>
              <a:buFont typeface="Arial"/>
              <a:buChar char="•"/>
            </a:pPr>
            <a:r>
              <a:rPr lang="en-US" sz="1600">
                <a:solidFill>
                  <a:srgbClr val="000000"/>
                </a:solidFill>
                <a:latin typeface="Aileron"/>
                <a:ea typeface="Aileron"/>
                <a:cs typeface="Aileron"/>
                <a:sym typeface="Aileron"/>
              </a:rPr>
              <a:t>Jos kerättyjä tietoja ei jaeta ja pohdita tiimissä, ne eivät edistä yhteistä ymmärrystä.</a:t>
            </a:r>
          </a:p>
          <a:p>
            <a:pPr marL="345441" lvl="1" indent="-172721" algn="l">
              <a:lnSpc>
                <a:spcPts val="2080"/>
              </a:lnSpc>
              <a:buFont typeface="Arial"/>
              <a:buChar char="•"/>
            </a:pPr>
            <a:r>
              <a:rPr lang="en-US" sz="1600">
                <a:solidFill>
                  <a:srgbClr val="000000"/>
                </a:solidFill>
                <a:latin typeface="Aileron"/>
                <a:ea typeface="Aileron"/>
                <a:cs typeface="Aileron"/>
                <a:sym typeface="Aileron"/>
              </a:rPr>
              <a:t>Huomaa: samasta palvelusta voi olla hyvin erilaisia kokemuksia, koska koemme asiat eri tavalla. Ole tietoinen muiden kokemuksista.</a:t>
            </a:r>
          </a:p>
        </p:txBody>
      </p:sp>
      <p:sp>
        <p:nvSpPr>
          <p:cNvPr id="20" name="TextBox 20"/>
          <p:cNvSpPr txBox="1"/>
          <p:nvPr/>
        </p:nvSpPr>
        <p:spPr>
          <a:xfrm>
            <a:off x="1804222" y="2551874"/>
            <a:ext cx="4391010" cy="442531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Keskustele tiimissä siitä, missä ihmiset, joiden käyttäytymistä sinun on ymmärrettävä, viettävät arkeaan, tai keskity varsinaiseen palveluun, johon projektisi liittyy. Tarkoituksena on tutustua ihmisten käyttäytymiseen kehitettävässä palvelussa tai palvelussa, fyysisessä tilassa tai toiminnassa, joka liittyy hankkeeseenne.</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Kentällä hengailu tarkoittaa strukturoimatonta havainnointia. Menette siis aitoihin paikkoihin ja havainnoitte siellä, miten ihmiset käyttäytyvät ja keräätte samalla tietoa palvelusta tai mahdollisisista ratkaisuista.</a:t>
            </a:r>
          </a:p>
        </p:txBody>
      </p:sp>
      <p:sp>
        <p:nvSpPr>
          <p:cNvPr id="21" name="TextBox 21"/>
          <p:cNvSpPr txBox="1"/>
          <p:nvPr/>
        </p:nvSpPr>
        <p:spPr>
          <a:xfrm rot="-5400000">
            <a:off x="-1662267" y="2233457"/>
            <a:ext cx="4643040"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HAVAINNOINTI</a:t>
            </a:r>
          </a:p>
        </p:txBody>
      </p:sp>
      <p:sp>
        <p:nvSpPr>
          <p:cNvPr id="22" name="TextBox 22"/>
          <p:cNvSpPr txBox="1"/>
          <p:nvPr/>
        </p:nvSpPr>
        <p:spPr>
          <a:xfrm>
            <a:off x="5789841" y="7672130"/>
            <a:ext cx="12360190" cy="770255"/>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Päättäkää yhdessä, mihin palveluihin tai aktiviteetteihin teidän tulisi tutustua. Tämä vahvistaa tiimityöskentelyä!</a:t>
            </a:r>
          </a:p>
          <a:p>
            <a:pPr marL="345441" lvl="1" indent="-172721" algn="l">
              <a:lnSpc>
                <a:spcPts val="2080"/>
              </a:lnSpc>
              <a:buFont typeface="Arial"/>
              <a:buChar char="•"/>
            </a:pPr>
            <a:r>
              <a:rPr lang="en-US" sz="1600">
                <a:solidFill>
                  <a:srgbClr val="000000"/>
                </a:solidFill>
                <a:latin typeface="Aileron"/>
                <a:ea typeface="Aileron"/>
                <a:cs typeface="Aileron"/>
                <a:sym typeface="Aileron"/>
              </a:rPr>
              <a:t>Jakakaa tehtävät. Yksi voi mennä yhteen palveluun, toinen toiseen. Mitä useammassa paikassa käytte, sitä rikkaampaa on tietonne!</a:t>
            </a:r>
          </a:p>
          <a:p>
            <a:pPr marL="345441" lvl="1" indent="-172721" algn="l">
              <a:lnSpc>
                <a:spcPts val="2080"/>
              </a:lnSpc>
              <a:buFont typeface="Arial"/>
              <a:buChar char="•"/>
            </a:pPr>
            <a:r>
              <a:rPr lang="en-US" sz="1600">
                <a:solidFill>
                  <a:srgbClr val="000000"/>
                </a:solidFill>
                <a:latin typeface="Aileron"/>
                <a:ea typeface="Aileron"/>
                <a:cs typeface="Aileron"/>
                <a:sym typeface="Aileron"/>
              </a:rPr>
              <a:t>Kirjoittakaa havaintonne ylös heti havainnoinnin jälkeen. Näin varmistatte, ettette unohda mitään tärkeää!</a:t>
            </a:r>
          </a:p>
        </p:txBody>
      </p:sp>
      <p:sp>
        <p:nvSpPr>
          <p:cNvPr id="23" name="TextBox 23"/>
          <p:cNvSpPr txBox="1"/>
          <p:nvPr/>
        </p:nvSpPr>
        <p:spPr>
          <a:xfrm>
            <a:off x="3130901" y="8893274"/>
            <a:ext cx="2556598" cy="122428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Mikä voi mennä pielen?</a:t>
            </a:r>
          </a:p>
        </p:txBody>
      </p:sp>
      <p:sp>
        <p:nvSpPr>
          <p:cNvPr id="24" name="TextBox 24"/>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Miten onnistumme?</a:t>
            </a:r>
          </a:p>
        </p:txBody>
      </p:sp>
      <p:sp>
        <p:nvSpPr>
          <p:cNvPr id="25" name="TextBox 25"/>
          <p:cNvSpPr txBox="1"/>
          <p:nvPr/>
        </p:nvSpPr>
        <p:spPr>
          <a:xfrm>
            <a:off x="1819383" y="1940307"/>
            <a:ext cx="326409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Mitä siis teemme? </a:t>
            </a:r>
          </a:p>
        </p:txBody>
      </p:sp>
      <p:sp>
        <p:nvSpPr>
          <p:cNvPr id="26" name="TextBox 26"/>
          <p:cNvSpPr txBox="1"/>
          <p:nvPr/>
        </p:nvSpPr>
        <p:spPr>
          <a:xfrm>
            <a:off x="12995946" y="1940308"/>
            <a:ext cx="3472671" cy="516103"/>
          </a:xfrm>
          <a:prstGeom prst="rect">
            <a:avLst/>
          </a:prstGeom>
        </p:spPr>
        <p:txBody>
          <a:bodyPr wrap="square" lIns="0" tIns="0" rIns="0" bIns="0" rtlCol="0" anchor="t">
            <a:spAutoFit/>
          </a:bodyPr>
          <a:lstStyle/>
          <a:p>
            <a:pPr algn="l">
              <a:lnSpc>
                <a:spcPts val="4409"/>
              </a:lnSpc>
            </a:pPr>
            <a:r>
              <a:rPr lang="en-US" sz="3150" dirty="0" err="1">
                <a:solidFill>
                  <a:srgbClr val="000000"/>
                </a:solidFill>
                <a:latin typeface="Aileron"/>
                <a:ea typeface="Aileron"/>
                <a:cs typeface="Aileron"/>
                <a:sym typeface="Aileron"/>
              </a:rPr>
              <a:t>Mitä</a:t>
            </a:r>
            <a:r>
              <a:rPr lang="en-US" sz="3150" dirty="0">
                <a:solidFill>
                  <a:srgbClr val="000000"/>
                </a:solidFill>
                <a:latin typeface="Aileron"/>
                <a:ea typeface="Aileron"/>
                <a:cs typeface="Aileron"/>
                <a:sym typeface="Aileron"/>
              </a:rPr>
              <a:t> </a:t>
            </a:r>
            <a:r>
              <a:rPr lang="en-US" sz="3150" dirty="0" err="1">
                <a:solidFill>
                  <a:srgbClr val="000000"/>
                </a:solidFill>
                <a:latin typeface="Aileron"/>
                <a:ea typeface="Aileron"/>
                <a:cs typeface="Aileron"/>
                <a:sym typeface="Aileron"/>
              </a:rPr>
              <a:t>seuraavaksi</a:t>
            </a:r>
            <a:r>
              <a:rPr lang="en-US" sz="3150" dirty="0">
                <a:solidFill>
                  <a:srgbClr val="000000"/>
                </a:solidFill>
                <a:latin typeface="Aileron"/>
                <a:ea typeface="Aileron"/>
                <a:cs typeface="Aileron"/>
                <a:sym typeface="Aileron"/>
              </a:rPr>
              <a:t>?</a:t>
            </a:r>
          </a:p>
        </p:txBody>
      </p:sp>
      <p:sp>
        <p:nvSpPr>
          <p:cNvPr id="27" name="TextBox 27"/>
          <p:cNvSpPr txBox="1"/>
          <p:nvPr/>
        </p:nvSpPr>
        <p:spPr>
          <a:xfrm>
            <a:off x="6722768" y="1874014"/>
            <a:ext cx="6013996"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Miltä työskentely saattaa näyttää?</a:t>
            </a:r>
          </a:p>
        </p:txBody>
      </p:sp>
      <p:sp>
        <p:nvSpPr>
          <p:cNvPr id="28" name="TextBox 28"/>
          <p:cNvSpPr txBox="1"/>
          <p:nvPr/>
        </p:nvSpPr>
        <p:spPr>
          <a:xfrm>
            <a:off x="1804222" y="162650"/>
            <a:ext cx="4663877"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Milloin kannattaa käyttää?</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32738" y="2588318"/>
            <a:ext cx="16866369" cy="6353175"/>
          </a:xfrm>
          <a:prstGeom prst="rect">
            <a:avLst/>
          </a:prstGeom>
        </p:spPr>
        <p:txBody>
          <a:bodyPr lIns="0" tIns="0" rIns="0" bIns="0" rtlCol="0" anchor="t">
            <a:spAutoFit/>
          </a:bodyPr>
          <a:lstStyle/>
          <a:p>
            <a:pPr algn="l">
              <a:lnSpc>
                <a:spcPts val="2822"/>
              </a:lnSpc>
            </a:pPr>
            <a:r>
              <a:rPr lang="en-US" sz="2351">
                <a:solidFill>
                  <a:srgbClr val="000000"/>
                </a:solidFill>
                <a:latin typeface="Aileron"/>
                <a:ea typeface="Aileron"/>
                <a:cs typeface="Aileron"/>
                <a:sym typeface="Aileron"/>
              </a:rPr>
              <a:t>Muotoilululähtöinen oppiminen (Design-Based Education, DBE) on yhteiskehittämällä oppimista, jota tehdään tiiviissä yhteistyössä yritysten ja työnantajien kanssa.</a:t>
            </a:r>
          </a:p>
          <a:p>
            <a:pPr algn="l">
              <a:lnSpc>
                <a:spcPts val="2822"/>
              </a:lnSpc>
            </a:pPr>
            <a:endParaRPr lang="en-US" sz="2351">
              <a:solidFill>
                <a:srgbClr val="000000"/>
              </a:solidFill>
              <a:latin typeface="Aileron"/>
              <a:ea typeface="Aileron"/>
              <a:cs typeface="Aileron"/>
              <a:sym typeface="Aileron"/>
            </a:endParaRPr>
          </a:p>
          <a:p>
            <a:pPr algn="l">
              <a:lnSpc>
                <a:spcPts val="2822"/>
              </a:lnSpc>
            </a:pPr>
            <a:r>
              <a:rPr lang="en-US" sz="2351">
                <a:solidFill>
                  <a:srgbClr val="000000"/>
                </a:solidFill>
                <a:latin typeface="Aileron"/>
                <a:ea typeface="Aileron"/>
                <a:cs typeface="Aileron"/>
                <a:sym typeface="Aileron"/>
              </a:rPr>
              <a:t>DBE:ssä opiskelijatiimit oppivat työelämästä nousevien avoimien haasteiden pohjalta, joita he ratkaisevat soveltamalla muotoiluajattelun ja yhteiskehittämisen menetelmiä ja työkaluja. </a:t>
            </a:r>
          </a:p>
          <a:p>
            <a:pPr algn="l">
              <a:lnSpc>
                <a:spcPts val="2822"/>
              </a:lnSpc>
            </a:pPr>
            <a:endParaRPr lang="en-US" sz="2351">
              <a:solidFill>
                <a:srgbClr val="000000"/>
              </a:solidFill>
              <a:latin typeface="Aileron"/>
              <a:ea typeface="Aileron"/>
              <a:cs typeface="Aileron"/>
              <a:sym typeface="Aileron"/>
            </a:endParaRPr>
          </a:p>
          <a:p>
            <a:pPr algn="l">
              <a:lnSpc>
                <a:spcPts val="2822"/>
              </a:lnSpc>
            </a:pPr>
            <a:r>
              <a:rPr lang="en-US" sz="2351">
                <a:solidFill>
                  <a:srgbClr val="000000"/>
                </a:solidFill>
                <a:latin typeface="Aileron"/>
                <a:ea typeface="Aileron"/>
                <a:cs typeface="Aileron"/>
                <a:sym typeface="Aileron"/>
              </a:rPr>
              <a:t>Muotoiluajattelun prosessi sisältää kuusi käyttäjälähtöistä vaihetta: (1) tutki kysymystä (2) määrittele ydinongelma (3) tuota ideoita (4) suunnittele prototyyppejä (5) testaa prototyyppejä (6) tutki ja paranna (ks. esim. Geitz &amp; de Geus, 2019). </a:t>
            </a:r>
          </a:p>
          <a:p>
            <a:pPr algn="l">
              <a:lnSpc>
                <a:spcPts val="2822"/>
              </a:lnSpc>
            </a:pPr>
            <a:endParaRPr lang="en-US" sz="2351">
              <a:solidFill>
                <a:srgbClr val="000000"/>
              </a:solidFill>
              <a:latin typeface="Aileron"/>
              <a:ea typeface="Aileron"/>
              <a:cs typeface="Aileron"/>
              <a:sym typeface="Aileron"/>
            </a:endParaRPr>
          </a:p>
          <a:p>
            <a:pPr algn="l">
              <a:lnSpc>
                <a:spcPts val="2822"/>
              </a:lnSpc>
            </a:pPr>
            <a:r>
              <a:rPr lang="en-US" sz="2351">
                <a:solidFill>
                  <a:srgbClr val="000000"/>
                </a:solidFill>
                <a:latin typeface="Aileron"/>
                <a:ea typeface="Aileron"/>
                <a:cs typeface="Aileron"/>
                <a:sym typeface="Aileron"/>
              </a:rPr>
              <a:t>HAMKissa kehitämme omia versioitamme DBE:stä. Tämä tapahtuu laajan yhteiskehittämisprosessin kautta, johon osallistuvat kaikki sidosryhmät. Tämä työkalupakki on osa tätä prosessia ja ensimmäinen versio työkaluista, joita voidaan käyttää DBE-hankkeissa. Työkalut voidaan tulostaa A4- tai A3-papereille ja antaa opiskelijoille käytettäväksi, tai ne voidaan lisätä kurssin Moodleen, Miro-tauluun tai muuhun vastaavaan.</a:t>
            </a:r>
          </a:p>
          <a:p>
            <a:pPr algn="l">
              <a:lnSpc>
                <a:spcPts val="2822"/>
              </a:lnSpc>
            </a:pPr>
            <a:endParaRPr lang="en-US" sz="2351">
              <a:solidFill>
                <a:srgbClr val="000000"/>
              </a:solidFill>
              <a:latin typeface="Aileron"/>
              <a:ea typeface="Aileron"/>
              <a:cs typeface="Aileron"/>
              <a:sym typeface="Aileron"/>
            </a:endParaRPr>
          </a:p>
          <a:p>
            <a:pPr algn="l">
              <a:lnSpc>
                <a:spcPts val="2822"/>
              </a:lnSpc>
            </a:pPr>
            <a:r>
              <a:rPr lang="en-US" sz="2351">
                <a:solidFill>
                  <a:srgbClr val="000000"/>
                </a:solidFill>
                <a:latin typeface="Aileron"/>
                <a:ea typeface="Aileron"/>
                <a:cs typeface="Aileron"/>
                <a:sym typeface="Aileron"/>
              </a:rPr>
              <a:t>Pyydämme teitä antamaan palautetta (osoitteeseen milla.makinen@hamk.fi), jotta voimme yhdessä kehittää sitä edelleen!</a:t>
            </a:r>
          </a:p>
          <a:p>
            <a:pPr algn="l">
              <a:lnSpc>
                <a:spcPts val="2822"/>
              </a:lnSpc>
            </a:pPr>
            <a:endParaRPr lang="en-US" sz="2351">
              <a:solidFill>
                <a:srgbClr val="000000"/>
              </a:solidFill>
              <a:latin typeface="Aileron"/>
              <a:ea typeface="Aileron"/>
              <a:cs typeface="Aileron"/>
              <a:sym typeface="Aileron"/>
            </a:endParaRPr>
          </a:p>
          <a:p>
            <a:pPr algn="l">
              <a:lnSpc>
                <a:spcPts val="2822"/>
              </a:lnSpc>
            </a:pPr>
            <a:r>
              <a:rPr lang="en-US" sz="2351">
                <a:solidFill>
                  <a:srgbClr val="000000"/>
                </a:solidFill>
                <a:latin typeface="Aileron"/>
                <a:ea typeface="Aileron"/>
                <a:cs typeface="Aileron"/>
                <a:sym typeface="Aileron"/>
              </a:rPr>
              <a:t>Terveisin, </a:t>
            </a:r>
          </a:p>
          <a:p>
            <a:pPr algn="l">
              <a:lnSpc>
                <a:spcPts val="2822"/>
              </a:lnSpc>
            </a:pPr>
            <a:r>
              <a:rPr lang="en-US" sz="2351">
                <a:solidFill>
                  <a:srgbClr val="000000"/>
                </a:solidFill>
                <a:latin typeface="Aileron"/>
                <a:ea typeface="Aileron"/>
                <a:cs typeface="Aileron"/>
                <a:sym typeface="Aileron"/>
              </a:rPr>
              <a:t>DBE-tiimi</a:t>
            </a:r>
          </a:p>
        </p:txBody>
      </p:sp>
      <p:sp>
        <p:nvSpPr>
          <p:cNvPr id="3" name="TextBox 3"/>
          <p:cNvSpPr txBox="1"/>
          <p:nvPr/>
        </p:nvSpPr>
        <p:spPr>
          <a:xfrm>
            <a:off x="732738" y="1839653"/>
            <a:ext cx="4999821" cy="405765"/>
          </a:xfrm>
          <a:prstGeom prst="rect">
            <a:avLst/>
          </a:prstGeom>
        </p:spPr>
        <p:txBody>
          <a:bodyPr lIns="0" tIns="0" rIns="0" bIns="0" rtlCol="0" anchor="t">
            <a:spAutoFit/>
          </a:bodyPr>
          <a:lstStyle/>
          <a:p>
            <a:pPr algn="l">
              <a:lnSpc>
                <a:spcPts val="3359"/>
              </a:lnSpc>
            </a:pPr>
            <a:r>
              <a:rPr lang="en-US" sz="2400" b="1">
                <a:solidFill>
                  <a:srgbClr val="000000"/>
                </a:solidFill>
                <a:latin typeface="Aileron Bold"/>
                <a:ea typeface="Aileron Bold"/>
                <a:cs typeface="Aileron Bold"/>
                <a:sym typeface="Aileron Bold"/>
              </a:rPr>
              <a:t>Mikä DBE työkalupakki?</a:t>
            </a:r>
          </a:p>
        </p:txBody>
      </p:sp>
      <p:sp>
        <p:nvSpPr>
          <p:cNvPr id="4" name="Freeform 4"/>
          <p:cNvSpPr/>
          <p:nvPr/>
        </p:nvSpPr>
        <p:spPr>
          <a:xfrm>
            <a:off x="629707" y="520366"/>
            <a:ext cx="2666669" cy="1016668"/>
          </a:xfrm>
          <a:custGeom>
            <a:avLst/>
            <a:gdLst/>
            <a:ahLst/>
            <a:cxnLst/>
            <a:rect l="l" t="t" r="r" b="b"/>
            <a:pathLst>
              <a:path w="2666669" h="1016668">
                <a:moveTo>
                  <a:pt x="0" y="0"/>
                </a:moveTo>
                <a:lnTo>
                  <a:pt x="2666669" y="0"/>
                </a:lnTo>
                <a:lnTo>
                  <a:pt x="2666669" y="1016668"/>
                </a:lnTo>
                <a:lnTo>
                  <a:pt x="0" y="1016668"/>
                </a:lnTo>
                <a:lnTo>
                  <a:pt x="0" y="0"/>
                </a:lnTo>
                <a:close/>
              </a:path>
            </a:pathLst>
          </a:custGeom>
          <a:blipFill>
            <a:blip r:embed="rId2"/>
            <a:stretch>
              <a:fillRect/>
            </a:stretch>
          </a:blipFill>
        </p:spPr>
        <p:txBody>
          <a:bodyPr/>
          <a:lstStyle/>
          <a:p>
            <a:endParaRPr lang="fi-FI"/>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3949479" y="4645394"/>
            <a:ext cx="9170137" cy="679451"/>
          </a:xfrm>
          <a:prstGeom prst="rect">
            <a:avLst/>
          </a:prstGeom>
        </p:spPr>
        <p:txBody>
          <a:bodyPr lIns="0" tIns="0" rIns="0" bIns="0" rtlCol="0" anchor="t">
            <a:spAutoFit/>
          </a:bodyPr>
          <a:lstStyle/>
          <a:p>
            <a:pPr algn="r">
              <a:lnSpc>
                <a:spcPts val="5599"/>
              </a:lnSpc>
            </a:pPr>
            <a:r>
              <a:rPr lang="en-US" sz="3999" b="1">
                <a:solidFill>
                  <a:srgbClr val="000000"/>
                </a:solidFill>
                <a:latin typeface="Aileron Bold"/>
                <a:ea typeface="Aileron Bold"/>
                <a:cs typeface="Aileron Bold"/>
                <a:sym typeface="Aileron Bold"/>
              </a:rPr>
              <a:t>REFLEKTIO:  HAVAINNOINTI</a:t>
            </a:r>
          </a:p>
        </p:txBody>
      </p:sp>
      <p:sp>
        <p:nvSpPr>
          <p:cNvPr id="9" name="TextBox 9"/>
          <p:cNvSpPr txBox="1"/>
          <p:nvPr/>
        </p:nvSpPr>
        <p:spPr>
          <a:xfrm>
            <a:off x="1497013" y="1876810"/>
            <a:ext cx="16521597" cy="153797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Millainen on yleinen asiakas- tai käyttäjäkokemus ja miten se vastaa odotuksiasi?</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279"/>
              </a:lnSpc>
            </a:pPr>
            <a:r>
              <a:rPr lang="en-US" sz="1899">
                <a:solidFill>
                  <a:srgbClr val="000000"/>
                </a:solidFill>
                <a:latin typeface="Aileron"/>
                <a:ea typeface="Aileron"/>
                <a:cs typeface="Aileron"/>
                <a:sym typeface="Aileron"/>
              </a:rPr>
              <a:t>Mitä näet, kuulet, tunnet ja ajattelet, kun tarkkailet ja kuuntelet ihmisiä, jotka ovat vuorovaikutuksessa tuotteen tai palvelun kanssa? Mitä kokemuksesta erottuu (esim. odotusaika, viestintä henkilökunnan kanssa, käytön ja navigoinnin helppous jne.)? Käyttäytyvätkö ihmiset (asiakkaat ja henkilökunta) ja verkkopalvelun osat odotustenne ja mainosten mukaisesti? Yllättikö jokin asia sinut hyvällä tai huonolla tavalla? Mikä ja miksi?</a:t>
            </a:r>
          </a:p>
        </p:txBody>
      </p:sp>
      <p:sp>
        <p:nvSpPr>
          <p:cNvPr id="10" name="TextBox 10"/>
          <p:cNvSpPr txBox="1"/>
          <p:nvPr/>
        </p:nvSpPr>
        <p:spPr>
          <a:xfrm>
            <a:off x="1497013" y="3731319"/>
            <a:ext cx="16521597" cy="154495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Kuinka johdonmukainen kokemus näyttää olevan eri vuorovaikutustilanteissa?</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380"/>
              </a:lnSpc>
              <a:spcBef>
                <a:spcPct val="0"/>
              </a:spcBef>
            </a:pPr>
            <a:r>
              <a:rPr lang="en-US" sz="1700">
                <a:solidFill>
                  <a:srgbClr val="000000"/>
                </a:solidFill>
                <a:latin typeface="Aileron"/>
                <a:ea typeface="Aileron"/>
                <a:cs typeface="Aileron"/>
                <a:sym typeface="Aileron"/>
              </a:rPr>
              <a:t>Mitä havaitsette siitä, miten samankaltaisesti ihmiset käyttäytyvät käyttäessään palvelua tai tuotetta eri aikoina, kun he ovat vuorovaikutuksessa esimerkiksi eri henkilökunnan jäsenten kanssa? Saavatko he samantasoista huomiota ja huolenpitoa asiakaspalvelulta eri aikoina tai eri palveluissa? Näyttäytyykö palvelu tai tuote helppokäyttöiseltä ja sujuvalta?</a:t>
            </a:r>
          </a:p>
        </p:txBody>
      </p:sp>
      <p:sp>
        <p:nvSpPr>
          <p:cNvPr id="11" name="TextBox 11"/>
          <p:cNvSpPr txBox="1"/>
          <p:nvPr/>
        </p:nvSpPr>
        <p:spPr>
          <a:xfrm>
            <a:off x="1497013" y="5469892"/>
            <a:ext cx="16353932" cy="163893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Kuinka helppoa tai vaikeaa palvelun tai tuotteen saatavuus ja käyttö on?</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659"/>
              </a:lnSpc>
            </a:pPr>
            <a:r>
              <a:rPr lang="en-US" sz="1899">
                <a:solidFill>
                  <a:srgbClr val="000000"/>
                </a:solidFill>
                <a:latin typeface="Aileron"/>
                <a:ea typeface="Aileron"/>
                <a:cs typeface="Aileron"/>
                <a:sym typeface="Aileron"/>
              </a:rPr>
              <a:t>Kuinka helppoa on varata tapaamisia, ymmärtää ohjeita tai saada tietoja? Kuinka intuitiivinen tuote tai palvelu on käyttäjille tai asiakkaille? Pystyvätkö he navigoimaan tuotteen tai palvelun ominaisuuksissa helposti ilman apua vai onko vaikeuksia, jotka tekevät tuotteen tai palvelun käytöstä vaikeaa?</a:t>
            </a:r>
          </a:p>
          <a:p>
            <a:pPr algn="l">
              <a:lnSpc>
                <a:spcPts val="2520"/>
              </a:lnSpc>
              <a:spcBef>
                <a:spcPct val="0"/>
              </a:spcBef>
            </a:pPr>
            <a:endParaRPr lang="en-US" sz="1899">
              <a:solidFill>
                <a:srgbClr val="000000"/>
              </a:solidFill>
              <a:latin typeface="Aileron"/>
              <a:ea typeface="Aileron"/>
              <a:cs typeface="Aileron"/>
              <a:sym typeface="Aileron"/>
            </a:endParaRPr>
          </a:p>
        </p:txBody>
      </p:sp>
      <p:sp>
        <p:nvSpPr>
          <p:cNvPr id="12" name="TextBox 12"/>
          <p:cNvSpPr txBox="1"/>
          <p:nvPr/>
        </p:nvSpPr>
        <p:spPr>
          <a:xfrm>
            <a:off x="1497013" y="6950020"/>
            <a:ext cx="16521597" cy="154495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parannuksia voitaisiin tehdä käyttäjä- tai asiakaskokemuksen parantamiseksi?</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380"/>
              </a:lnSpc>
              <a:spcBef>
                <a:spcPct val="0"/>
              </a:spcBef>
            </a:pPr>
            <a:r>
              <a:rPr lang="en-US" sz="1700">
                <a:solidFill>
                  <a:srgbClr val="000000"/>
                </a:solidFill>
                <a:latin typeface="Aileron"/>
                <a:ea typeface="Aileron"/>
                <a:cs typeface="Aileron"/>
                <a:sym typeface="Aileron"/>
              </a:rPr>
              <a:t>Mitä vaikeuksia ja haasteita ihmiset kohtaavat käyttäessään palvelua tai tuotetta? Miksi he käyttävät palvelua tai tuotetta - mitä he yrittävät saavuttaa (esimerkiksi mukavuutta, mielihyvää, elämän helpottamista jollakin tavalla jne.)? Voisiko palvelun odotusaikoja lyhentää, viestintää parantaa tai ympäristöä tehdä viihtyisämmäksi? Voisiko joitakin tuotteen ominaisuuksia yksinkertaistaa tai tarvitaanko parempia ohjeita?</a:t>
            </a:r>
          </a:p>
        </p:txBody>
      </p:sp>
      <p:sp>
        <p:nvSpPr>
          <p:cNvPr id="13" name="TextBox 13"/>
          <p:cNvSpPr txBox="1"/>
          <p:nvPr/>
        </p:nvSpPr>
        <p:spPr>
          <a:xfrm>
            <a:off x="1497013" y="666752"/>
            <a:ext cx="16214041" cy="5334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Havainnointi tarkoittaa tarkoituksenmukaista oleskelua ja sen aikana tehtyä havainnointia paikan päällä projektiin liittyvässä palvelussa tai toimintaympäristössä, joka auttaa ymmärtämään ihmisten arkista käyttäytymistä todellisessa maailmassa.</a:t>
            </a:r>
          </a:p>
        </p:txBody>
      </p:sp>
      <p:sp>
        <p:nvSpPr>
          <p:cNvPr id="14" name="TextBox 14"/>
          <p:cNvSpPr txBox="1"/>
          <p:nvPr/>
        </p:nvSpPr>
        <p:spPr>
          <a:xfrm>
            <a:off x="1497013" y="8685475"/>
            <a:ext cx="16441747" cy="121285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meidän pitäisi tehdä seuraavaksi havainnoinnin perusteella ja kenen pitäisi tehdä mitä? Miksi?</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240"/>
              </a:lnSpc>
              <a:spcBef>
                <a:spcPct val="0"/>
              </a:spcBef>
            </a:pPr>
            <a:r>
              <a:rPr lang="en-US" sz="1600">
                <a:solidFill>
                  <a:srgbClr val="000000"/>
                </a:solidFill>
                <a:latin typeface="Aileron"/>
                <a:ea typeface="Aileron"/>
                <a:cs typeface="Aileron"/>
                <a:sym typeface="Aileron"/>
              </a:rPr>
              <a:t>Kuka tekee mitä tiimissämme, jotta voimme jatkaa projektiamme siten, että otamme mukaan havainnoinnista saamamme opit? Mitä tiedämme nyt, mitä emme tienneet aiemmin? Mitä emme vielä tiedä ja miten voisimme täyttää tämän tietovajeen? Mitä meidän pitäisi tehdä seuraavaksi?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47625"/>
              <a:ext cx="355369" cy="450935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47625"/>
              <a:ext cx="427807" cy="457073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TextBox 16"/>
          <p:cNvSpPr txBox="1"/>
          <p:nvPr/>
        </p:nvSpPr>
        <p:spPr>
          <a:xfrm>
            <a:off x="1804222" y="727713"/>
            <a:ext cx="16716856" cy="513080"/>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Meidän on pohdittava projektimme vaikutuksia alueeseen (meidän on ymmärrettävä ongelmavaikutukset).</a:t>
            </a:r>
          </a:p>
          <a:p>
            <a:pPr marL="345441" lvl="1" indent="-172721" algn="l">
              <a:lnSpc>
                <a:spcPts val="2080"/>
              </a:lnSpc>
              <a:buFont typeface="Arial"/>
              <a:buChar char="•"/>
            </a:pPr>
            <a:r>
              <a:rPr lang="en-US" sz="1600">
                <a:solidFill>
                  <a:srgbClr val="000000"/>
                </a:solidFill>
                <a:latin typeface="Aileron"/>
                <a:ea typeface="Aileron"/>
                <a:cs typeface="Aileron"/>
                <a:sym typeface="Aileron"/>
              </a:rPr>
              <a:t>Meidän on vahvistettava tiimimme yhteistä ymmärrystä projektimme mahdollisista vaikutuksista (meidän on vahvistettava yhteistä ymmärrystä ja tiimityötä).</a:t>
            </a:r>
          </a:p>
        </p:txBody>
      </p:sp>
      <p:sp>
        <p:nvSpPr>
          <p:cNvPr id="17" name="TextBox 17"/>
          <p:cNvSpPr txBox="1"/>
          <p:nvPr/>
        </p:nvSpPr>
        <p:spPr>
          <a:xfrm>
            <a:off x="13024521" y="2498472"/>
            <a:ext cx="4552256" cy="442531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Pohtikaa tuloksia suhteessa haasteeseen. Kirjoittakaa haaste näkyviin.</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Pohtikaa yhdessä tiimissä:</a:t>
            </a:r>
          </a:p>
          <a:p>
            <a:pPr algn="l">
              <a:lnSpc>
                <a:spcPts val="2340"/>
              </a:lnSpc>
            </a:pPr>
            <a:r>
              <a:rPr lang="en-US" sz="1800">
                <a:solidFill>
                  <a:srgbClr val="000000"/>
                </a:solidFill>
                <a:latin typeface="Aileron"/>
                <a:ea typeface="Aileron"/>
                <a:cs typeface="Aileron"/>
                <a:sym typeface="Aileron"/>
              </a:rPr>
              <a:t>Mikä yllätti meidät? Mitä opimme ilmiöstä tai laajemmasta muutoksesta, jota yritämme projektillamme saada aikaan? Millaista muutosprosessia olemme luomassa? Mitä tiedämme nyt, mikä voi auttaa meitä etenemään hankkeessa? Mitä emme vielä tiedä? Pitäisikö meidän muuttaa tai muotoilla haastettamme jotenkin uudelleen sen perusteella, mitä saimme selville, ja jos pitäisi, niin miten? Mitä meidän pitäisi tehdä seuraavaksi? </a:t>
            </a:r>
          </a:p>
        </p:txBody>
      </p:sp>
      <p:sp>
        <p:nvSpPr>
          <p:cNvPr id="18" name="TextBox 18"/>
          <p:cNvSpPr txBox="1"/>
          <p:nvPr/>
        </p:nvSpPr>
        <p:spPr>
          <a:xfrm>
            <a:off x="1804222" y="2551874"/>
            <a:ext cx="4391010" cy="442531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Kokoa tiimi (verkossa tai offline) käyttämään vaikutusten arvioinnin mallia. Piirtäkää vaikutusmalli lapulle tai virtuaaliselle valkotaululle tai käyttäkää valmista mallia.</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Kirjoittakaa haaste kaikille näkyviin.</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Kirjoittakaa ylös niin monta ideaa kuin mieleenne tulee työstämänne ratkaisun mahdollisista vaikutuksista. Pitäkää aivoriihi hankkeen tavoitteista, odotetuista tuloksista, panoksista ja tuotoksista ja jäsentäkää aivoriihenne tulokset vaikutusten arvioinnin mallin muotoon.</a:t>
            </a:r>
          </a:p>
        </p:txBody>
      </p:sp>
      <p:sp>
        <p:nvSpPr>
          <p:cNvPr id="19" name="TextBox 19"/>
          <p:cNvSpPr txBox="1"/>
          <p:nvPr/>
        </p:nvSpPr>
        <p:spPr>
          <a:xfrm rot="-5400000">
            <a:off x="-3188269" y="3759460"/>
            <a:ext cx="7695045"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VAIKUTUSTEN ARVIOINTI</a:t>
            </a:r>
          </a:p>
        </p:txBody>
      </p:sp>
      <p:sp>
        <p:nvSpPr>
          <p:cNvPr id="20" name="TextBox 20"/>
          <p:cNvSpPr txBox="1"/>
          <p:nvPr/>
        </p:nvSpPr>
        <p:spPr>
          <a:xfrm>
            <a:off x="5687499" y="7533382"/>
            <a:ext cx="12660207" cy="1066800"/>
          </a:xfrm>
          <a:prstGeom prst="rect">
            <a:avLst/>
          </a:prstGeom>
        </p:spPr>
        <p:txBody>
          <a:bodyPr lIns="0" tIns="0" rIns="0" bIns="0" rtlCol="0" anchor="t">
            <a:spAutoFit/>
          </a:bodyPr>
          <a:lstStyle/>
          <a:p>
            <a:pPr marL="388620" lvl="1" indent="-194310" algn="l">
              <a:lnSpc>
                <a:spcPts val="2160"/>
              </a:lnSpc>
              <a:buFont typeface="Arial"/>
              <a:buChar char="•"/>
            </a:pPr>
            <a:r>
              <a:rPr lang="en-US" sz="1800">
                <a:solidFill>
                  <a:srgbClr val="000000"/>
                </a:solidFill>
                <a:latin typeface="Aileron"/>
                <a:ea typeface="Aileron"/>
                <a:cs typeface="Aileron"/>
                <a:sym typeface="Aileron"/>
              </a:rPr>
              <a:t>Kirjatkaa vain yksi idea per muistilappu - se auttaa järjestämään ideat paremmin! </a:t>
            </a:r>
          </a:p>
          <a:p>
            <a:pPr marL="388620" lvl="1" indent="-194310" algn="l">
              <a:lnSpc>
                <a:spcPts val="2160"/>
              </a:lnSpc>
              <a:buFont typeface="Arial"/>
              <a:buChar char="•"/>
            </a:pPr>
            <a:r>
              <a:rPr lang="en-US" sz="1800">
                <a:solidFill>
                  <a:srgbClr val="000000"/>
                </a:solidFill>
                <a:latin typeface="Aileron"/>
                <a:ea typeface="Aileron"/>
                <a:cs typeface="Aileron"/>
                <a:sym typeface="Aileron"/>
              </a:rPr>
              <a:t>Enemmän on enemmän. Yrittäkää aluksi saada aikaan mahdollisimman monta muistilappua - se auttaa oivaltamaan!</a:t>
            </a:r>
          </a:p>
          <a:p>
            <a:pPr marL="388620" lvl="1" indent="-194310" algn="l">
              <a:lnSpc>
                <a:spcPts val="2160"/>
              </a:lnSpc>
              <a:buFont typeface="Arial"/>
              <a:buChar char="•"/>
            </a:pPr>
            <a:r>
              <a:rPr lang="en-US" sz="1800">
                <a:solidFill>
                  <a:srgbClr val="000000"/>
                </a:solidFill>
                <a:latin typeface="Aileron"/>
                <a:ea typeface="Aileron"/>
                <a:cs typeface="Aileron"/>
                <a:sym typeface="Aileron"/>
              </a:rPr>
              <a:t>Käyttäkää minä-sinä-me-tekniikkaa. Kirjatkaa ensin yksin ja jakakaa ideat sen jälkeen keskenänne - se auttaa kaikkia saamaan äänensä kuuluviin ja tiimiä löytämään runsaasti ideoita!</a:t>
            </a:r>
          </a:p>
        </p:txBody>
      </p:sp>
      <p:sp>
        <p:nvSpPr>
          <p:cNvPr id="21" name="TextBox 21"/>
          <p:cNvSpPr txBox="1"/>
          <p:nvPr/>
        </p:nvSpPr>
        <p:spPr>
          <a:xfrm>
            <a:off x="5687499" y="9103360"/>
            <a:ext cx="11948047" cy="800100"/>
          </a:xfrm>
          <a:prstGeom prst="rect">
            <a:avLst/>
          </a:prstGeom>
        </p:spPr>
        <p:txBody>
          <a:bodyPr lIns="0" tIns="0" rIns="0" bIns="0" rtlCol="0" anchor="t">
            <a:spAutoFit/>
          </a:bodyPr>
          <a:lstStyle/>
          <a:p>
            <a:pPr marL="388620" lvl="1" indent="-194310" algn="l">
              <a:lnSpc>
                <a:spcPts val="2160"/>
              </a:lnSpc>
              <a:buFont typeface="Arial"/>
              <a:buChar char="•"/>
            </a:pPr>
            <a:r>
              <a:rPr lang="en-US" sz="1800">
                <a:solidFill>
                  <a:srgbClr val="000000"/>
                </a:solidFill>
                <a:latin typeface="Aileron"/>
                <a:ea typeface="Aileron"/>
                <a:cs typeface="Aileron"/>
                <a:sym typeface="Aileron"/>
              </a:rPr>
              <a:t>Jos työskentelynne perustuu olettamuksiin aitojen tietojen sijaan, saatatte tunnistaa väärät ongelmat. </a:t>
            </a:r>
          </a:p>
          <a:p>
            <a:pPr marL="388620" lvl="1" indent="-194310" algn="l">
              <a:lnSpc>
                <a:spcPts val="2160"/>
              </a:lnSpc>
              <a:buFont typeface="Arial"/>
              <a:buChar char="•"/>
            </a:pPr>
            <a:r>
              <a:rPr lang="en-US" sz="1800">
                <a:solidFill>
                  <a:srgbClr val="000000"/>
                </a:solidFill>
                <a:latin typeface="Aileron"/>
                <a:ea typeface="Aileron"/>
                <a:cs typeface="Aileron"/>
                <a:sym typeface="Aileron"/>
              </a:rPr>
              <a:t>Jos työtä ei jaeta ja pohdita tiimissä, se ei edistä yhteistä ymmärrystä.</a:t>
            </a:r>
          </a:p>
          <a:p>
            <a:pPr marL="388620" lvl="1" indent="-194310" algn="l">
              <a:lnSpc>
                <a:spcPts val="2160"/>
              </a:lnSpc>
              <a:buFont typeface="Arial"/>
              <a:buChar char="•"/>
            </a:pPr>
            <a:r>
              <a:rPr lang="en-US" sz="1800">
                <a:solidFill>
                  <a:srgbClr val="000000"/>
                </a:solidFill>
                <a:latin typeface="Aileron"/>
                <a:ea typeface="Aileron"/>
                <a:cs typeface="Aileron"/>
                <a:sym typeface="Aileron"/>
              </a:rPr>
              <a:t>Huomautus: jos ongelmat ymmärretään väärin, vaikutusten arviointi on todennäköisesti myös vääristynyttä.</a:t>
            </a:r>
          </a:p>
        </p:txBody>
      </p:sp>
      <p:sp>
        <p:nvSpPr>
          <p:cNvPr id="22" name="Freeform 22"/>
          <p:cNvSpPr/>
          <p:nvPr/>
        </p:nvSpPr>
        <p:spPr>
          <a:xfrm rot="5400000">
            <a:off x="7948221" y="1600518"/>
            <a:ext cx="3323312" cy="5944998"/>
          </a:xfrm>
          <a:custGeom>
            <a:avLst/>
            <a:gdLst/>
            <a:ahLst/>
            <a:cxnLst/>
            <a:rect l="l" t="t" r="r" b="b"/>
            <a:pathLst>
              <a:path w="3323312" h="5944998">
                <a:moveTo>
                  <a:pt x="0" y="0"/>
                </a:moveTo>
                <a:lnTo>
                  <a:pt x="3323312" y="0"/>
                </a:lnTo>
                <a:lnTo>
                  <a:pt x="3323312" y="5944998"/>
                </a:lnTo>
                <a:lnTo>
                  <a:pt x="0" y="5944998"/>
                </a:lnTo>
                <a:lnTo>
                  <a:pt x="0" y="0"/>
                </a:lnTo>
                <a:close/>
              </a:path>
            </a:pathLst>
          </a:custGeom>
          <a:blipFill>
            <a:blip r:embed="rId6"/>
            <a:stretch>
              <a:fillRect l="-11205" r="-50017"/>
            </a:stretch>
          </a:blipFill>
        </p:spPr>
        <p:txBody>
          <a:bodyPr/>
          <a:lstStyle/>
          <a:p>
            <a:endParaRPr lang="fi-FI"/>
          </a:p>
        </p:txBody>
      </p:sp>
      <p:grpSp>
        <p:nvGrpSpPr>
          <p:cNvPr id="23" name="Group 23"/>
          <p:cNvGrpSpPr/>
          <p:nvPr/>
        </p:nvGrpSpPr>
        <p:grpSpPr>
          <a:xfrm>
            <a:off x="8241516" y="3192029"/>
            <a:ext cx="3929679" cy="603400"/>
            <a:chOff x="0" y="0"/>
            <a:chExt cx="3279973" cy="503638"/>
          </a:xfrm>
        </p:grpSpPr>
        <p:sp>
          <p:nvSpPr>
            <p:cNvPr id="24" name="Freeform 24"/>
            <p:cNvSpPr/>
            <p:nvPr/>
          </p:nvSpPr>
          <p:spPr>
            <a:xfrm>
              <a:off x="0" y="0"/>
              <a:ext cx="3279973" cy="503638"/>
            </a:xfrm>
            <a:custGeom>
              <a:avLst/>
              <a:gdLst/>
              <a:ahLst/>
              <a:cxnLst/>
              <a:rect l="l" t="t" r="r" b="b"/>
              <a:pathLst>
                <a:path w="3279973" h="503638">
                  <a:moveTo>
                    <a:pt x="0" y="0"/>
                  </a:moveTo>
                  <a:lnTo>
                    <a:pt x="3279973" y="0"/>
                  </a:lnTo>
                  <a:lnTo>
                    <a:pt x="3279973" y="503638"/>
                  </a:lnTo>
                  <a:lnTo>
                    <a:pt x="0" y="503638"/>
                  </a:lnTo>
                  <a:close/>
                </a:path>
              </a:pathLst>
            </a:custGeom>
            <a:solidFill>
              <a:srgbClr val="E4E5E0"/>
            </a:solidFill>
            <a:ln cap="sq">
              <a:noFill/>
              <a:prstDash val="solid"/>
              <a:miter/>
            </a:ln>
          </p:spPr>
          <p:txBody>
            <a:bodyPr/>
            <a:lstStyle/>
            <a:p>
              <a:endParaRPr lang="fi-FI"/>
            </a:p>
          </p:txBody>
        </p:sp>
        <p:sp>
          <p:nvSpPr>
            <p:cNvPr id="25" name="TextBox 25"/>
            <p:cNvSpPr txBox="1"/>
            <p:nvPr/>
          </p:nvSpPr>
          <p:spPr>
            <a:xfrm>
              <a:off x="0" y="-47625"/>
              <a:ext cx="3279973" cy="551263"/>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8241516" y="3955250"/>
            <a:ext cx="1913083" cy="603400"/>
            <a:chOff x="0" y="0"/>
            <a:chExt cx="1596787" cy="503638"/>
          </a:xfrm>
        </p:grpSpPr>
        <p:sp>
          <p:nvSpPr>
            <p:cNvPr id="27" name="Freeform 27"/>
            <p:cNvSpPr/>
            <p:nvPr/>
          </p:nvSpPr>
          <p:spPr>
            <a:xfrm>
              <a:off x="0" y="0"/>
              <a:ext cx="1596787" cy="503638"/>
            </a:xfrm>
            <a:custGeom>
              <a:avLst/>
              <a:gdLst/>
              <a:ahLst/>
              <a:cxnLst/>
              <a:rect l="l" t="t" r="r" b="b"/>
              <a:pathLst>
                <a:path w="1596787" h="503638">
                  <a:moveTo>
                    <a:pt x="0" y="0"/>
                  </a:moveTo>
                  <a:lnTo>
                    <a:pt x="1596787" y="0"/>
                  </a:lnTo>
                  <a:lnTo>
                    <a:pt x="1596787" y="503638"/>
                  </a:lnTo>
                  <a:lnTo>
                    <a:pt x="0" y="503638"/>
                  </a:lnTo>
                  <a:close/>
                </a:path>
              </a:pathLst>
            </a:custGeom>
            <a:solidFill>
              <a:srgbClr val="E4E5E0"/>
            </a:solidFill>
            <a:ln cap="sq">
              <a:noFill/>
              <a:prstDash val="solid"/>
              <a:miter/>
            </a:ln>
          </p:spPr>
          <p:txBody>
            <a:bodyPr/>
            <a:lstStyle/>
            <a:p>
              <a:endParaRPr lang="fi-FI"/>
            </a:p>
          </p:txBody>
        </p:sp>
        <p:sp>
          <p:nvSpPr>
            <p:cNvPr id="28" name="TextBox 28"/>
            <p:cNvSpPr txBox="1"/>
            <p:nvPr/>
          </p:nvSpPr>
          <p:spPr>
            <a:xfrm>
              <a:off x="0" y="-47625"/>
              <a:ext cx="1596787" cy="551263"/>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0258112" y="3955250"/>
            <a:ext cx="1913083" cy="603400"/>
            <a:chOff x="0" y="0"/>
            <a:chExt cx="1596787" cy="503638"/>
          </a:xfrm>
        </p:grpSpPr>
        <p:sp>
          <p:nvSpPr>
            <p:cNvPr id="30" name="Freeform 30"/>
            <p:cNvSpPr/>
            <p:nvPr/>
          </p:nvSpPr>
          <p:spPr>
            <a:xfrm>
              <a:off x="0" y="0"/>
              <a:ext cx="1596787" cy="503638"/>
            </a:xfrm>
            <a:custGeom>
              <a:avLst/>
              <a:gdLst/>
              <a:ahLst/>
              <a:cxnLst/>
              <a:rect l="l" t="t" r="r" b="b"/>
              <a:pathLst>
                <a:path w="1596787" h="503638">
                  <a:moveTo>
                    <a:pt x="0" y="0"/>
                  </a:moveTo>
                  <a:lnTo>
                    <a:pt x="1596787" y="0"/>
                  </a:lnTo>
                  <a:lnTo>
                    <a:pt x="1596787" y="503638"/>
                  </a:lnTo>
                  <a:lnTo>
                    <a:pt x="0" y="503638"/>
                  </a:lnTo>
                  <a:close/>
                </a:path>
              </a:pathLst>
            </a:custGeom>
            <a:solidFill>
              <a:srgbClr val="E4E5E0"/>
            </a:solidFill>
            <a:ln cap="sq">
              <a:noFill/>
              <a:prstDash val="solid"/>
              <a:miter/>
            </a:ln>
          </p:spPr>
          <p:txBody>
            <a:bodyPr/>
            <a:lstStyle/>
            <a:p>
              <a:endParaRPr lang="fi-FI"/>
            </a:p>
          </p:txBody>
        </p:sp>
        <p:sp>
          <p:nvSpPr>
            <p:cNvPr id="31" name="TextBox 31"/>
            <p:cNvSpPr txBox="1"/>
            <p:nvPr/>
          </p:nvSpPr>
          <p:spPr>
            <a:xfrm>
              <a:off x="0" y="-47625"/>
              <a:ext cx="1596787" cy="551263"/>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8241516" y="4685464"/>
            <a:ext cx="544723" cy="603400"/>
            <a:chOff x="0" y="0"/>
            <a:chExt cx="454662" cy="503638"/>
          </a:xfrm>
        </p:grpSpPr>
        <p:sp>
          <p:nvSpPr>
            <p:cNvPr id="33" name="Freeform 33"/>
            <p:cNvSpPr/>
            <p:nvPr/>
          </p:nvSpPr>
          <p:spPr>
            <a:xfrm>
              <a:off x="0" y="0"/>
              <a:ext cx="454662" cy="503638"/>
            </a:xfrm>
            <a:custGeom>
              <a:avLst/>
              <a:gdLst/>
              <a:ahLst/>
              <a:cxnLst/>
              <a:rect l="l" t="t" r="r" b="b"/>
              <a:pathLst>
                <a:path w="454662" h="503638">
                  <a:moveTo>
                    <a:pt x="0" y="0"/>
                  </a:moveTo>
                  <a:lnTo>
                    <a:pt x="454662" y="0"/>
                  </a:lnTo>
                  <a:lnTo>
                    <a:pt x="454662" y="503638"/>
                  </a:lnTo>
                  <a:lnTo>
                    <a:pt x="0" y="503638"/>
                  </a:lnTo>
                  <a:close/>
                </a:path>
              </a:pathLst>
            </a:custGeom>
            <a:solidFill>
              <a:srgbClr val="E4E5E0"/>
            </a:solidFill>
            <a:ln cap="sq">
              <a:noFill/>
              <a:prstDash val="solid"/>
              <a:miter/>
            </a:ln>
          </p:spPr>
          <p:txBody>
            <a:bodyPr/>
            <a:lstStyle/>
            <a:p>
              <a:endParaRPr lang="fi-FI"/>
            </a:p>
          </p:txBody>
        </p:sp>
        <p:sp>
          <p:nvSpPr>
            <p:cNvPr id="34" name="TextBox 34"/>
            <p:cNvSpPr txBox="1"/>
            <p:nvPr/>
          </p:nvSpPr>
          <p:spPr>
            <a:xfrm>
              <a:off x="0" y="-47625"/>
              <a:ext cx="454662" cy="551263"/>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8925697" y="4685464"/>
            <a:ext cx="544723" cy="603400"/>
            <a:chOff x="0" y="0"/>
            <a:chExt cx="454662" cy="503638"/>
          </a:xfrm>
        </p:grpSpPr>
        <p:sp>
          <p:nvSpPr>
            <p:cNvPr id="36" name="Freeform 36"/>
            <p:cNvSpPr/>
            <p:nvPr/>
          </p:nvSpPr>
          <p:spPr>
            <a:xfrm>
              <a:off x="0" y="0"/>
              <a:ext cx="454662" cy="503638"/>
            </a:xfrm>
            <a:custGeom>
              <a:avLst/>
              <a:gdLst/>
              <a:ahLst/>
              <a:cxnLst/>
              <a:rect l="l" t="t" r="r" b="b"/>
              <a:pathLst>
                <a:path w="454662" h="503638">
                  <a:moveTo>
                    <a:pt x="0" y="0"/>
                  </a:moveTo>
                  <a:lnTo>
                    <a:pt x="454662" y="0"/>
                  </a:lnTo>
                  <a:lnTo>
                    <a:pt x="454662" y="503638"/>
                  </a:lnTo>
                  <a:lnTo>
                    <a:pt x="0" y="503638"/>
                  </a:lnTo>
                  <a:close/>
                </a:path>
              </a:pathLst>
            </a:custGeom>
            <a:solidFill>
              <a:srgbClr val="E4E5E0"/>
            </a:solidFill>
            <a:ln cap="sq">
              <a:noFill/>
              <a:prstDash val="solid"/>
              <a:miter/>
            </a:ln>
          </p:spPr>
          <p:txBody>
            <a:bodyPr/>
            <a:lstStyle/>
            <a:p>
              <a:endParaRPr lang="fi-FI"/>
            </a:p>
          </p:txBody>
        </p:sp>
        <p:sp>
          <p:nvSpPr>
            <p:cNvPr id="37" name="TextBox 37"/>
            <p:cNvSpPr txBox="1"/>
            <p:nvPr/>
          </p:nvSpPr>
          <p:spPr>
            <a:xfrm>
              <a:off x="0" y="-47625"/>
              <a:ext cx="454662" cy="551263"/>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9609877" y="4685464"/>
            <a:ext cx="544723" cy="603400"/>
            <a:chOff x="0" y="0"/>
            <a:chExt cx="454662" cy="503638"/>
          </a:xfrm>
        </p:grpSpPr>
        <p:sp>
          <p:nvSpPr>
            <p:cNvPr id="39" name="Freeform 39"/>
            <p:cNvSpPr/>
            <p:nvPr/>
          </p:nvSpPr>
          <p:spPr>
            <a:xfrm>
              <a:off x="0" y="0"/>
              <a:ext cx="454662" cy="503638"/>
            </a:xfrm>
            <a:custGeom>
              <a:avLst/>
              <a:gdLst/>
              <a:ahLst/>
              <a:cxnLst/>
              <a:rect l="l" t="t" r="r" b="b"/>
              <a:pathLst>
                <a:path w="454662" h="503638">
                  <a:moveTo>
                    <a:pt x="0" y="0"/>
                  </a:moveTo>
                  <a:lnTo>
                    <a:pt x="454662" y="0"/>
                  </a:lnTo>
                  <a:lnTo>
                    <a:pt x="454662" y="503638"/>
                  </a:lnTo>
                  <a:lnTo>
                    <a:pt x="0" y="503638"/>
                  </a:lnTo>
                  <a:close/>
                </a:path>
              </a:pathLst>
            </a:custGeom>
            <a:solidFill>
              <a:srgbClr val="E4E5E0"/>
            </a:solidFill>
            <a:ln cap="sq">
              <a:noFill/>
              <a:prstDash val="solid"/>
              <a:miter/>
            </a:ln>
          </p:spPr>
          <p:txBody>
            <a:bodyPr/>
            <a:lstStyle/>
            <a:p>
              <a:endParaRPr lang="fi-FI"/>
            </a:p>
          </p:txBody>
        </p:sp>
        <p:sp>
          <p:nvSpPr>
            <p:cNvPr id="40" name="TextBox 40"/>
            <p:cNvSpPr txBox="1"/>
            <p:nvPr/>
          </p:nvSpPr>
          <p:spPr>
            <a:xfrm>
              <a:off x="0" y="-47625"/>
              <a:ext cx="454662" cy="551263"/>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a:off x="10258112" y="4685464"/>
            <a:ext cx="544723" cy="603400"/>
            <a:chOff x="0" y="0"/>
            <a:chExt cx="454662" cy="503638"/>
          </a:xfrm>
        </p:grpSpPr>
        <p:sp>
          <p:nvSpPr>
            <p:cNvPr id="42" name="Freeform 42"/>
            <p:cNvSpPr/>
            <p:nvPr/>
          </p:nvSpPr>
          <p:spPr>
            <a:xfrm>
              <a:off x="0" y="0"/>
              <a:ext cx="454662" cy="503638"/>
            </a:xfrm>
            <a:custGeom>
              <a:avLst/>
              <a:gdLst/>
              <a:ahLst/>
              <a:cxnLst/>
              <a:rect l="l" t="t" r="r" b="b"/>
              <a:pathLst>
                <a:path w="454662" h="503638">
                  <a:moveTo>
                    <a:pt x="0" y="0"/>
                  </a:moveTo>
                  <a:lnTo>
                    <a:pt x="454662" y="0"/>
                  </a:lnTo>
                  <a:lnTo>
                    <a:pt x="454662" y="503638"/>
                  </a:lnTo>
                  <a:lnTo>
                    <a:pt x="0" y="503638"/>
                  </a:lnTo>
                  <a:close/>
                </a:path>
              </a:pathLst>
            </a:custGeom>
            <a:solidFill>
              <a:srgbClr val="E4E5E0"/>
            </a:solidFill>
            <a:ln cap="sq">
              <a:noFill/>
              <a:prstDash val="solid"/>
              <a:miter/>
            </a:ln>
          </p:spPr>
          <p:txBody>
            <a:bodyPr/>
            <a:lstStyle/>
            <a:p>
              <a:endParaRPr lang="fi-FI"/>
            </a:p>
          </p:txBody>
        </p:sp>
        <p:sp>
          <p:nvSpPr>
            <p:cNvPr id="43" name="TextBox 43"/>
            <p:cNvSpPr txBox="1"/>
            <p:nvPr/>
          </p:nvSpPr>
          <p:spPr>
            <a:xfrm>
              <a:off x="0" y="-47625"/>
              <a:ext cx="454662" cy="551263"/>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10942292" y="4685464"/>
            <a:ext cx="544723" cy="603400"/>
            <a:chOff x="0" y="0"/>
            <a:chExt cx="454662" cy="503638"/>
          </a:xfrm>
        </p:grpSpPr>
        <p:sp>
          <p:nvSpPr>
            <p:cNvPr id="45" name="Freeform 45"/>
            <p:cNvSpPr/>
            <p:nvPr/>
          </p:nvSpPr>
          <p:spPr>
            <a:xfrm>
              <a:off x="0" y="0"/>
              <a:ext cx="454662" cy="503638"/>
            </a:xfrm>
            <a:custGeom>
              <a:avLst/>
              <a:gdLst/>
              <a:ahLst/>
              <a:cxnLst/>
              <a:rect l="l" t="t" r="r" b="b"/>
              <a:pathLst>
                <a:path w="454662" h="503638">
                  <a:moveTo>
                    <a:pt x="0" y="0"/>
                  </a:moveTo>
                  <a:lnTo>
                    <a:pt x="454662" y="0"/>
                  </a:lnTo>
                  <a:lnTo>
                    <a:pt x="454662" y="503638"/>
                  </a:lnTo>
                  <a:lnTo>
                    <a:pt x="0" y="503638"/>
                  </a:lnTo>
                  <a:close/>
                </a:path>
              </a:pathLst>
            </a:custGeom>
            <a:solidFill>
              <a:srgbClr val="E4E5E0"/>
            </a:solidFill>
            <a:ln cap="sq">
              <a:noFill/>
              <a:prstDash val="solid"/>
              <a:miter/>
            </a:ln>
          </p:spPr>
          <p:txBody>
            <a:bodyPr/>
            <a:lstStyle/>
            <a:p>
              <a:endParaRPr lang="fi-FI"/>
            </a:p>
          </p:txBody>
        </p:sp>
        <p:sp>
          <p:nvSpPr>
            <p:cNvPr id="46" name="TextBox 46"/>
            <p:cNvSpPr txBox="1"/>
            <p:nvPr/>
          </p:nvSpPr>
          <p:spPr>
            <a:xfrm>
              <a:off x="0" y="-47625"/>
              <a:ext cx="454662" cy="551263"/>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a:off x="11626472" y="4685464"/>
            <a:ext cx="544723" cy="603400"/>
            <a:chOff x="0" y="0"/>
            <a:chExt cx="454662" cy="503638"/>
          </a:xfrm>
        </p:grpSpPr>
        <p:sp>
          <p:nvSpPr>
            <p:cNvPr id="48" name="Freeform 48"/>
            <p:cNvSpPr/>
            <p:nvPr/>
          </p:nvSpPr>
          <p:spPr>
            <a:xfrm>
              <a:off x="0" y="0"/>
              <a:ext cx="454662" cy="503638"/>
            </a:xfrm>
            <a:custGeom>
              <a:avLst/>
              <a:gdLst/>
              <a:ahLst/>
              <a:cxnLst/>
              <a:rect l="l" t="t" r="r" b="b"/>
              <a:pathLst>
                <a:path w="454662" h="503638">
                  <a:moveTo>
                    <a:pt x="0" y="0"/>
                  </a:moveTo>
                  <a:lnTo>
                    <a:pt x="454662" y="0"/>
                  </a:lnTo>
                  <a:lnTo>
                    <a:pt x="454662" y="503638"/>
                  </a:lnTo>
                  <a:lnTo>
                    <a:pt x="0" y="503638"/>
                  </a:lnTo>
                  <a:close/>
                </a:path>
              </a:pathLst>
            </a:custGeom>
            <a:solidFill>
              <a:srgbClr val="E4E5E0"/>
            </a:solidFill>
            <a:ln cap="sq">
              <a:noFill/>
              <a:prstDash val="solid"/>
              <a:miter/>
            </a:ln>
          </p:spPr>
          <p:txBody>
            <a:bodyPr/>
            <a:lstStyle/>
            <a:p>
              <a:endParaRPr lang="fi-FI"/>
            </a:p>
          </p:txBody>
        </p:sp>
        <p:sp>
          <p:nvSpPr>
            <p:cNvPr id="49" name="TextBox 49"/>
            <p:cNvSpPr txBox="1"/>
            <p:nvPr/>
          </p:nvSpPr>
          <p:spPr>
            <a:xfrm>
              <a:off x="0" y="-47625"/>
              <a:ext cx="454662" cy="551263"/>
            </a:xfrm>
            <a:prstGeom prst="rect">
              <a:avLst/>
            </a:prstGeom>
          </p:spPr>
          <p:txBody>
            <a:bodyPr lIns="50800" tIns="50800" rIns="50800" bIns="50800" rtlCol="0" anchor="ctr"/>
            <a:lstStyle/>
            <a:p>
              <a:pPr algn="ctr">
                <a:lnSpc>
                  <a:spcPts val="2659"/>
                </a:lnSpc>
              </a:pPr>
              <a:endParaRPr/>
            </a:p>
          </p:txBody>
        </p:sp>
      </p:grpSp>
      <p:sp>
        <p:nvSpPr>
          <p:cNvPr id="50" name="TextBox 50"/>
          <p:cNvSpPr txBox="1"/>
          <p:nvPr/>
        </p:nvSpPr>
        <p:spPr>
          <a:xfrm>
            <a:off x="7155551" y="3210606"/>
            <a:ext cx="566178" cy="420778"/>
          </a:xfrm>
          <a:prstGeom prst="rect">
            <a:avLst/>
          </a:prstGeom>
        </p:spPr>
        <p:txBody>
          <a:bodyPr lIns="0" tIns="0" rIns="0" bIns="0" rtlCol="0" anchor="t">
            <a:spAutoFit/>
          </a:bodyPr>
          <a:lstStyle/>
          <a:p>
            <a:pPr algn="l">
              <a:lnSpc>
                <a:spcPts val="681"/>
              </a:lnSpc>
            </a:pPr>
            <a:r>
              <a:rPr lang="en-US" sz="567">
                <a:solidFill>
                  <a:srgbClr val="000000"/>
                </a:solidFill>
                <a:latin typeface="Aileron"/>
                <a:ea typeface="Aileron"/>
                <a:cs typeface="Aileron"/>
                <a:sym typeface="Aileron"/>
              </a:rPr>
              <a:t>What regional sustainability impact our DBE project might have?</a:t>
            </a:r>
          </a:p>
        </p:txBody>
      </p:sp>
      <p:sp>
        <p:nvSpPr>
          <p:cNvPr id="51" name="TextBox 51"/>
          <p:cNvSpPr txBox="1"/>
          <p:nvPr/>
        </p:nvSpPr>
        <p:spPr>
          <a:xfrm>
            <a:off x="7155551" y="3948035"/>
            <a:ext cx="566178" cy="420778"/>
          </a:xfrm>
          <a:prstGeom prst="rect">
            <a:avLst/>
          </a:prstGeom>
        </p:spPr>
        <p:txBody>
          <a:bodyPr lIns="0" tIns="0" rIns="0" bIns="0" rtlCol="0" anchor="t">
            <a:spAutoFit/>
          </a:bodyPr>
          <a:lstStyle/>
          <a:p>
            <a:pPr algn="l">
              <a:lnSpc>
                <a:spcPts val="681"/>
              </a:lnSpc>
            </a:pPr>
            <a:r>
              <a:rPr lang="en-US" sz="567">
                <a:solidFill>
                  <a:srgbClr val="000000"/>
                </a:solidFill>
                <a:latin typeface="Aileron"/>
                <a:ea typeface="Aileron"/>
                <a:cs typeface="Aileron"/>
                <a:sym typeface="Aileron"/>
              </a:rPr>
              <a:t>Which results we should achieve in order to have the sustainability impact?</a:t>
            </a:r>
          </a:p>
        </p:txBody>
      </p:sp>
      <p:sp>
        <p:nvSpPr>
          <p:cNvPr id="52" name="TextBox 52"/>
          <p:cNvSpPr txBox="1"/>
          <p:nvPr/>
        </p:nvSpPr>
        <p:spPr>
          <a:xfrm>
            <a:off x="7155551" y="4685464"/>
            <a:ext cx="566178" cy="420778"/>
          </a:xfrm>
          <a:prstGeom prst="rect">
            <a:avLst/>
          </a:prstGeom>
        </p:spPr>
        <p:txBody>
          <a:bodyPr lIns="0" tIns="0" rIns="0" bIns="0" rtlCol="0" anchor="t">
            <a:spAutoFit/>
          </a:bodyPr>
          <a:lstStyle/>
          <a:p>
            <a:pPr algn="l">
              <a:lnSpc>
                <a:spcPts val="681"/>
              </a:lnSpc>
            </a:pPr>
            <a:r>
              <a:rPr lang="en-US" sz="567">
                <a:solidFill>
                  <a:srgbClr val="000000"/>
                </a:solidFill>
                <a:latin typeface="Aileron"/>
                <a:ea typeface="Aileron"/>
                <a:cs typeface="Aileron"/>
                <a:sym typeface="Aileron"/>
              </a:rPr>
              <a:t>Which inputs we can have that help us to achieve the results?</a:t>
            </a:r>
          </a:p>
        </p:txBody>
      </p:sp>
      <p:sp>
        <p:nvSpPr>
          <p:cNvPr id="53" name="TextBox 53"/>
          <p:cNvSpPr txBox="1"/>
          <p:nvPr/>
        </p:nvSpPr>
        <p:spPr>
          <a:xfrm>
            <a:off x="7822857" y="3208823"/>
            <a:ext cx="566178" cy="84156"/>
          </a:xfrm>
          <a:prstGeom prst="rect">
            <a:avLst/>
          </a:prstGeom>
        </p:spPr>
        <p:txBody>
          <a:bodyPr lIns="0" tIns="0" rIns="0" bIns="0" rtlCol="0" anchor="t">
            <a:spAutoFit/>
          </a:bodyPr>
          <a:lstStyle/>
          <a:p>
            <a:pPr algn="l">
              <a:lnSpc>
                <a:spcPts val="681"/>
              </a:lnSpc>
            </a:pPr>
            <a:r>
              <a:rPr lang="en-US" sz="567">
                <a:solidFill>
                  <a:srgbClr val="000000"/>
                </a:solidFill>
                <a:latin typeface="Aileron"/>
                <a:ea typeface="Aileron"/>
                <a:cs typeface="Aileron"/>
                <a:sym typeface="Aileron"/>
              </a:rPr>
              <a:t>IMPACT</a:t>
            </a:r>
          </a:p>
        </p:txBody>
      </p:sp>
      <p:sp>
        <p:nvSpPr>
          <p:cNvPr id="54" name="TextBox 54"/>
          <p:cNvSpPr txBox="1"/>
          <p:nvPr/>
        </p:nvSpPr>
        <p:spPr>
          <a:xfrm>
            <a:off x="7810835" y="3955250"/>
            <a:ext cx="566178" cy="168311"/>
          </a:xfrm>
          <a:prstGeom prst="rect">
            <a:avLst/>
          </a:prstGeom>
        </p:spPr>
        <p:txBody>
          <a:bodyPr lIns="0" tIns="0" rIns="0" bIns="0" rtlCol="0" anchor="t">
            <a:spAutoFit/>
          </a:bodyPr>
          <a:lstStyle/>
          <a:p>
            <a:pPr algn="l">
              <a:lnSpc>
                <a:spcPts val="681"/>
              </a:lnSpc>
            </a:pPr>
            <a:r>
              <a:rPr lang="en-US" sz="567">
                <a:solidFill>
                  <a:srgbClr val="000000"/>
                </a:solidFill>
                <a:latin typeface="Aileron"/>
                <a:ea typeface="Aileron"/>
                <a:cs typeface="Aileron"/>
                <a:sym typeface="Aileron"/>
              </a:rPr>
              <a:t>EXPECTED RESULTS</a:t>
            </a:r>
          </a:p>
        </p:txBody>
      </p:sp>
      <p:sp>
        <p:nvSpPr>
          <p:cNvPr id="55" name="TextBox 55"/>
          <p:cNvSpPr txBox="1"/>
          <p:nvPr/>
        </p:nvSpPr>
        <p:spPr>
          <a:xfrm>
            <a:off x="7810835" y="4684883"/>
            <a:ext cx="566178" cy="84156"/>
          </a:xfrm>
          <a:prstGeom prst="rect">
            <a:avLst/>
          </a:prstGeom>
        </p:spPr>
        <p:txBody>
          <a:bodyPr lIns="0" tIns="0" rIns="0" bIns="0" rtlCol="0" anchor="t">
            <a:spAutoFit/>
          </a:bodyPr>
          <a:lstStyle/>
          <a:p>
            <a:pPr algn="l">
              <a:lnSpc>
                <a:spcPts val="681"/>
              </a:lnSpc>
            </a:pPr>
            <a:r>
              <a:rPr lang="en-US" sz="567">
                <a:solidFill>
                  <a:srgbClr val="000000"/>
                </a:solidFill>
                <a:latin typeface="Aileron"/>
                <a:ea typeface="Aileron"/>
                <a:cs typeface="Aileron"/>
                <a:sym typeface="Aileron"/>
              </a:rPr>
              <a:t>INPUTS</a:t>
            </a:r>
          </a:p>
        </p:txBody>
      </p:sp>
      <p:grpSp>
        <p:nvGrpSpPr>
          <p:cNvPr id="56" name="Group 56"/>
          <p:cNvGrpSpPr/>
          <p:nvPr/>
        </p:nvGrpSpPr>
        <p:grpSpPr>
          <a:xfrm>
            <a:off x="8241516" y="5350604"/>
            <a:ext cx="544723" cy="603400"/>
            <a:chOff x="0" y="0"/>
            <a:chExt cx="454662" cy="503638"/>
          </a:xfrm>
        </p:grpSpPr>
        <p:sp>
          <p:nvSpPr>
            <p:cNvPr id="57" name="Freeform 57"/>
            <p:cNvSpPr/>
            <p:nvPr/>
          </p:nvSpPr>
          <p:spPr>
            <a:xfrm>
              <a:off x="0" y="0"/>
              <a:ext cx="454662" cy="503638"/>
            </a:xfrm>
            <a:custGeom>
              <a:avLst/>
              <a:gdLst/>
              <a:ahLst/>
              <a:cxnLst/>
              <a:rect l="l" t="t" r="r" b="b"/>
              <a:pathLst>
                <a:path w="454662" h="503638">
                  <a:moveTo>
                    <a:pt x="0" y="0"/>
                  </a:moveTo>
                  <a:lnTo>
                    <a:pt x="454662" y="0"/>
                  </a:lnTo>
                  <a:lnTo>
                    <a:pt x="454662" y="503638"/>
                  </a:lnTo>
                  <a:lnTo>
                    <a:pt x="0" y="503638"/>
                  </a:lnTo>
                  <a:close/>
                </a:path>
              </a:pathLst>
            </a:custGeom>
            <a:solidFill>
              <a:srgbClr val="E4E5E0"/>
            </a:solidFill>
            <a:ln cap="sq">
              <a:noFill/>
              <a:prstDash val="solid"/>
              <a:miter/>
            </a:ln>
          </p:spPr>
          <p:txBody>
            <a:bodyPr/>
            <a:lstStyle/>
            <a:p>
              <a:endParaRPr lang="fi-FI"/>
            </a:p>
          </p:txBody>
        </p:sp>
        <p:sp>
          <p:nvSpPr>
            <p:cNvPr id="58" name="TextBox 58"/>
            <p:cNvSpPr txBox="1"/>
            <p:nvPr/>
          </p:nvSpPr>
          <p:spPr>
            <a:xfrm>
              <a:off x="0" y="-47625"/>
              <a:ext cx="454662" cy="551263"/>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8925697" y="5350604"/>
            <a:ext cx="544723" cy="603400"/>
            <a:chOff x="0" y="0"/>
            <a:chExt cx="454662" cy="503638"/>
          </a:xfrm>
        </p:grpSpPr>
        <p:sp>
          <p:nvSpPr>
            <p:cNvPr id="60" name="Freeform 60"/>
            <p:cNvSpPr/>
            <p:nvPr/>
          </p:nvSpPr>
          <p:spPr>
            <a:xfrm>
              <a:off x="0" y="0"/>
              <a:ext cx="454662" cy="503638"/>
            </a:xfrm>
            <a:custGeom>
              <a:avLst/>
              <a:gdLst/>
              <a:ahLst/>
              <a:cxnLst/>
              <a:rect l="l" t="t" r="r" b="b"/>
              <a:pathLst>
                <a:path w="454662" h="503638">
                  <a:moveTo>
                    <a:pt x="0" y="0"/>
                  </a:moveTo>
                  <a:lnTo>
                    <a:pt x="454662" y="0"/>
                  </a:lnTo>
                  <a:lnTo>
                    <a:pt x="454662" y="503638"/>
                  </a:lnTo>
                  <a:lnTo>
                    <a:pt x="0" y="503638"/>
                  </a:lnTo>
                  <a:close/>
                </a:path>
              </a:pathLst>
            </a:custGeom>
            <a:solidFill>
              <a:srgbClr val="E4E5E0"/>
            </a:solidFill>
            <a:ln cap="sq">
              <a:noFill/>
              <a:prstDash val="solid"/>
              <a:miter/>
            </a:ln>
          </p:spPr>
          <p:txBody>
            <a:bodyPr/>
            <a:lstStyle/>
            <a:p>
              <a:endParaRPr lang="fi-FI"/>
            </a:p>
          </p:txBody>
        </p:sp>
        <p:sp>
          <p:nvSpPr>
            <p:cNvPr id="61" name="TextBox 61"/>
            <p:cNvSpPr txBox="1"/>
            <p:nvPr/>
          </p:nvSpPr>
          <p:spPr>
            <a:xfrm>
              <a:off x="0" y="-47625"/>
              <a:ext cx="454662" cy="551263"/>
            </a:xfrm>
            <a:prstGeom prst="rect">
              <a:avLst/>
            </a:prstGeom>
          </p:spPr>
          <p:txBody>
            <a:bodyPr lIns="50800" tIns="50800" rIns="50800" bIns="50800" rtlCol="0" anchor="ctr"/>
            <a:lstStyle/>
            <a:p>
              <a:pPr algn="ctr">
                <a:lnSpc>
                  <a:spcPts val="2659"/>
                </a:lnSpc>
              </a:pPr>
              <a:endParaRPr/>
            </a:p>
          </p:txBody>
        </p:sp>
      </p:grpSp>
      <p:sp>
        <p:nvSpPr>
          <p:cNvPr id="62" name="TextBox 62"/>
          <p:cNvSpPr txBox="1"/>
          <p:nvPr/>
        </p:nvSpPr>
        <p:spPr>
          <a:xfrm>
            <a:off x="7155551" y="5350604"/>
            <a:ext cx="566178" cy="589090"/>
          </a:xfrm>
          <a:prstGeom prst="rect">
            <a:avLst/>
          </a:prstGeom>
        </p:spPr>
        <p:txBody>
          <a:bodyPr lIns="0" tIns="0" rIns="0" bIns="0" rtlCol="0" anchor="t">
            <a:spAutoFit/>
          </a:bodyPr>
          <a:lstStyle/>
          <a:p>
            <a:pPr algn="l">
              <a:lnSpc>
                <a:spcPts val="681"/>
              </a:lnSpc>
            </a:pPr>
            <a:r>
              <a:rPr lang="en-US" sz="567">
                <a:solidFill>
                  <a:srgbClr val="000000"/>
                </a:solidFill>
                <a:latin typeface="Aileron"/>
                <a:ea typeface="Aileron"/>
                <a:cs typeface="Aileron"/>
                <a:sym typeface="Aileron"/>
              </a:rPr>
              <a:t>Which outputs  we are expecting from our DBE project that contribute to the results and impact?</a:t>
            </a:r>
          </a:p>
        </p:txBody>
      </p:sp>
      <p:sp>
        <p:nvSpPr>
          <p:cNvPr id="63" name="TextBox 63"/>
          <p:cNvSpPr txBox="1"/>
          <p:nvPr/>
        </p:nvSpPr>
        <p:spPr>
          <a:xfrm>
            <a:off x="7810835" y="5350604"/>
            <a:ext cx="566178" cy="84156"/>
          </a:xfrm>
          <a:prstGeom prst="rect">
            <a:avLst/>
          </a:prstGeom>
        </p:spPr>
        <p:txBody>
          <a:bodyPr lIns="0" tIns="0" rIns="0" bIns="0" rtlCol="0" anchor="t">
            <a:spAutoFit/>
          </a:bodyPr>
          <a:lstStyle/>
          <a:p>
            <a:pPr algn="l">
              <a:lnSpc>
                <a:spcPts val="681"/>
              </a:lnSpc>
            </a:pPr>
            <a:r>
              <a:rPr lang="en-US" sz="567">
                <a:solidFill>
                  <a:srgbClr val="000000"/>
                </a:solidFill>
                <a:latin typeface="Aileron"/>
                <a:ea typeface="Aileron"/>
                <a:cs typeface="Aileron"/>
                <a:sym typeface="Aileron"/>
              </a:rPr>
              <a:t>OUTPUTS</a:t>
            </a:r>
          </a:p>
        </p:txBody>
      </p:sp>
      <p:sp>
        <p:nvSpPr>
          <p:cNvPr id="64" name="Freeform 64"/>
          <p:cNvSpPr/>
          <p:nvPr/>
        </p:nvSpPr>
        <p:spPr>
          <a:xfrm rot="891332">
            <a:off x="10303864" y="4736501"/>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65" name="Freeform 65"/>
          <p:cNvSpPr/>
          <p:nvPr/>
        </p:nvSpPr>
        <p:spPr>
          <a:xfrm rot="891332">
            <a:off x="11070219" y="3837404"/>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66" name="TextBox 66"/>
          <p:cNvSpPr txBox="1"/>
          <p:nvPr/>
        </p:nvSpPr>
        <p:spPr>
          <a:xfrm>
            <a:off x="11168612" y="388123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67" name="Freeform 67"/>
          <p:cNvSpPr/>
          <p:nvPr/>
        </p:nvSpPr>
        <p:spPr>
          <a:xfrm rot="891332">
            <a:off x="10264761" y="5411571"/>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68" name="Freeform 68"/>
          <p:cNvSpPr/>
          <p:nvPr/>
        </p:nvSpPr>
        <p:spPr>
          <a:xfrm rot="891332">
            <a:off x="8289500" y="5418166"/>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69" name="Freeform 69"/>
          <p:cNvSpPr/>
          <p:nvPr/>
        </p:nvSpPr>
        <p:spPr>
          <a:xfrm rot="891332">
            <a:off x="8981199" y="4736501"/>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70" name="Freeform 70"/>
          <p:cNvSpPr/>
          <p:nvPr/>
        </p:nvSpPr>
        <p:spPr>
          <a:xfrm rot="891332">
            <a:off x="8984102" y="5404631"/>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71" name="Freeform 71"/>
          <p:cNvSpPr/>
          <p:nvPr/>
        </p:nvSpPr>
        <p:spPr>
          <a:xfrm rot="891332">
            <a:off x="8289500" y="4717451"/>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72" name="Freeform 72"/>
          <p:cNvSpPr/>
          <p:nvPr/>
        </p:nvSpPr>
        <p:spPr>
          <a:xfrm rot="891332">
            <a:off x="8853294" y="3958257"/>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73" name="TextBox 73"/>
          <p:cNvSpPr txBox="1"/>
          <p:nvPr/>
        </p:nvSpPr>
        <p:spPr>
          <a:xfrm>
            <a:off x="8387893" y="4772436"/>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74" name="Freeform 74"/>
          <p:cNvSpPr/>
          <p:nvPr/>
        </p:nvSpPr>
        <p:spPr>
          <a:xfrm rot="891332">
            <a:off x="9903639" y="3257270"/>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75" name="Freeform 75"/>
          <p:cNvSpPr/>
          <p:nvPr/>
        </p:nvSpPr>
        <p:spPr>
          <a:xfrm rot="891332">
            <a:off x="10767232" y="3250675"/>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76" name="Freeform 76"/>
          <p:cNvSpPr/>
          <p:nvPr/>
        </p:nvSpPr>
        <p:spPr>
          <a:xfrm rot="891332">
            <a:off x="10956460" y="5428616"/>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77" name="TextBox 77"/>
          <p:cNvSpPr txBox="1"/>
          <p:nvPr/>
        </p:nvSpPr>
        <p:spPr>
          <a:xfrm>
            <a:off x="11054853" y="5484618"/>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78" name="Freeform 78"/>
          <p:cNvSpPr/>
          <p:nvPr/>
        </p:nvSpPr>
        <p:spPr>
          <a:xfrm rot="891332">
            <a:off x="10939446" y="4709148"/>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79" name="TextBox 79"/>
          <p:cNvSpPr txBox="1"/>
          <p:nvPr/>
        </p:nvSpPr>
        <p:spPr>
          <a:xfrm>
            <a:off x="10402257" y="4791486"/>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80" name="TextBox 80"/>
          <p:cNvSpPr txBox="1"/>
          <p:nvPr/>
        </p:nvSpPr>
        <p:spPr>
          <a:xfrm>
            <a:off x="8387893" y="5473150"/>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81" name="TextBox 81"/>
          <p:cNvSpPr txBox="1"/>
          <p:nvPr/>
        </p:nvSpPr>
        <p:spPr>
          <a:xfrm>
            <a:off x="10363154" y="546757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82" name="TextBox 82"/>
          <p:cNvSpPr txBox="1"/>
          <p:nvPr/>
        </p:nvSpPr>
        <p:spPr>
          <a:xfrm>
            <a:off x="9082495" y="5448460"/>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83" name="TextBox 83"/>
          <p:cNvSpPr txBox="1"/>
          <p:nvPr/>
        </p:nvSpPr>
        <p:spPr>
          <a:xfrm>
            <a:off x="9079592" y="479250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84" name="TextBox 84"/>
          <p:cNvSpPr txBox="1"/>
          <p:nvPr/>
        </p:nvSpPr>
        <p:spPr>
          <a:xfrm>
            <a:off x="8951687" y="4002086"/>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85" name="TextBox 85"/>
          <p:cNvSpPr txBox="1"/>
          <p:nvPr/>
        </p:nvSpPr>
        <p:spPr>
          <a:xfrm>
            <a:off x="10002032" y="331225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86" name="TextBox 86"/>
          <p:cNvSpPr txBox="1"/>
          <p:nvPr/>
        </p:nvSpPr>
        <p:spPr>
          <a:xfrm>
            <a:off x="10865625" y="3306677"/>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87" name="TextBox 87"/>
          <p:cNvSpPr txBox="1"/>
          <p:nvPr/>
        </p:nvSpPr>
        <p:spPr>
          <a:xfrm>
            <a:off x="11037839" y="4752978"/>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88" name="TextBox 88"/>
          <p:cNvSpPr txBox="1"/>
          <p:nvPr/>
        </p:nvSpPr>
        <p:spPr>
          <a:xfrm>
            <a:off x="3130901" y="8893274"/>
            <a:ext cx="2556598" cy="122428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Mikä voi mennä pielen?</a:t>
            </a:r>
          </a:p>
        </p:txBody>
      </p:sp>
      <p:sp>
        <p:nvSpPr>
          <p:cNvPr id="89" name="TextBox 89"/>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Miten onnistumme?</a:t>
            </a:r>
          </a:p>
        </p:txBody>
      </p:sp>
      <p:sp>
        <p:nvSpPr>
          <p:cNvPr id="90" name="TextBox 90"/>
          <p:cNvSpPr txBox="1"/>
          <p:nvPr/>
        </p:nvSpPr>
        <p:spPr>
          <a:xfrm>
            <a:off x="1819383" y="1940307"/>
            <a:ext cx="326409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Mitä siis teemme? </a:t>
            </a:r>
          </a:p>
        </p:txBody>
      </p:sp>
      <p:sp>
        <p:nvSpPr>
          <p:cNvPr id="91" name="TextBox 91"/>
          <p:cNvSpPr txBox="1"/>
          <p:nvPr/>
        </p:nvSpPr>
        <p:spPr>
          <a:xfrm>
            <a:off x="13024521" y="1874015"/>
            <a:ext cx="3815679" cy="516103"/>
          </a:xfrm>
          <a:prstGeom prst="rect">
            <a:avLst/>
          </a:prstGeom>
        </p:spPr>
        <p:txBody>
          <a:bodyPr wrap="square" lIns="0" tIns="0" rIns="0" bIns="0" rtlCol="0" anchor="t">
            <a:spAutoFit/>
          </a:bodyPr>
          <a:lstStyle/>
          <a:p>
            <a:pPr algn="l">
              <a:lnSpc>
                <a:spcPts val="4409"/>
              </a:lnSpc>
            </a:pPr>
            <a:r>
              <a:rPr lang="en-US" sz="3150" dirty="0" err="1">
                <a:solidFill>
                  <a:srgbClr val="000000"/>
                </a:solidFill>
                <a:latin typeface="Aileron"/>
                <a:ea typeface="Aileron"/>
                <a:cs typeface="Aileron"/>
                <a:sym typeface="Aileron"/>
              </a:rPr>
              <a:t>Mitä</a:t>
            </a:r>
            <a:r>
              <a:rPr lang="en-US" sz="3150" dirty="0">
                <a:solidFill>
                  <a:srgbClr val="000000"/>
                </a:solidFill>
                <a:latin typeface="Aileron"/>
                <a:ea typeface="Aileron"/>
                <a:cs typeface="Aileron"/>
                <a:sym typeface="Aileron"/>
              </a:rPr>
              <a:t> </a:t>
            </a:r>
            <a:r>
              <a:rPr lang="en-US" sz="3150" dirty="0" err="1">
                <a:solidFill>
                  <a:srgbClr val="000000"/>
                </a:solidFill>
                <a:latin typeface="Aileron"/>
                <a:ea typeface="Aileron"/>
                <a:cs typeface="Aileron"/>
                <a:sym typeface="Aileron"/>
              </a:rPr>
              <a:t>seuraavaksi</a:t>
            </a:r>
            <a:r>
              <a:rPr lang="en-US" sz="3150" dirty="0">
                <a:solidFill>
                  <a:srgbClr val="000000"/>
                </a:solidFill>
                <a:latin typeface="Aileron"/>
                <a:ea typeface="Aileron"/>
                <a:cs typeface="Aileron"/>
                <a:sym typeface="Aileron"/>
              </a:rPr>
              <a:t>?</a:t>
            </a:r>
          </a:p>
        </p:txBody>
      </p:sp>
      <p:sp>
        <p:nvSpPr>
          <p:cNvPr id="92" name="TextBox 92"/>
          <p:cNvSpPr txBox="1"/>
          <p:nvPr/>
        </p:nvSpPr>
        <p:spPr>
          <a:xfrm>
            <a:off x="6722768" y="1874014"/>
            <a:ext cx="5090666"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Miltä tuotos saattaa näyttää?</a:t>
            </a:r>
          </a:p>
        </p:txBody>
      </p:sp>
      <p:sp>
        <p:nvSpPr>
          <p:cNvPr id="93" name="TextBox 93"/>
          <p:cNvSpPr txBox="1"/>
          <p:nvPr/>
        </p:nvSpPr>
        <p:spPr>
          <a:xfrm>
            <a:off x="1804222" y="162650"/>
            <a:ext cx="4663877"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Milloin kannattaa käyttää?</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4063577" y="4759493"/>
            <a:ext cx="9398334" cy="679451"/>
          </a:xfrm>
          <a:prstGeom prst="rect">
            <a:avLst/>
          </a:prstGeom>
        </p:spPr>
        <p:txBody>
          <a:bodyPr lIns="0" tIns="0" rIns="0" bIns="0" rtlCol="0" anchor="t">
            <a:spAutoFit/>
          </a:bodyPr>
          <a:lstStyle/>
          <a:p>
            <a:pPr algn="r">
              <a:lnSpc>
                <a:spcPts val="5599"/>
              </a:lnSpc>
            </a:pPr>
            <a:r>
              <a:rPr lang="en-US" sz="3999" b="1">
                <a:solidFill>
                  <a:srgbClr val="000000"/>
                </a:solidFill>
                <a:latin typeface="Aileron Bold"/>
                <a:ea typeface="Aileron Bold"/>
                <a:cs typeface="Aileron Bold"/>
                <a:sym typeface="Aileron Bold"/>
              </a:rPr>
              <a:t>REFLEKTIO:  VAIKUTUSTEN ARVIOINTI</a:t>
            </a:r>
          </a:p>
        </p:txBody>
      </p:sp>
      <p:sp>
        <p:nvSpPr>
          <p:cNvPr id="9" name="TextBox 9"/>
          <p:cNvSpPr txBox="1"/>
          <p:nvPr/>
        </p:nvSpPr>
        <p:spPr>
          <a:xfrm>
            <a:off x="1497013" y="1876810"/>
            <a:ext cx="16521597" cy="1323340"/>
          </a:xfrm>
          <a:prstGeom prst="rect">
            <a:avLst/>
          </a:prstGeom>
        </p:spPr>
        <p:txBody>
          <a:bodyPr lIns="0" tIns="0" rIns="0" bIns="0" rtlCol="0" anchor="t">
            <a:spAutoFit/>
          </a:bodyPr>
          <a:lstStyle/>
          <a:p>
            <a:pPr algn="l">
              <a:lnSpc>
                <a:spcPts val="2799"/>
              </a:lnSpc>
            </a:pPr>
            <a:r>
              <a:rPr lang="en-US" sz="1999" b="1">
                <a:solidFill>
                  <a:srgbClr val="000000"/>
                </a:solidFill>
                <a:latin typeface="Aileron Bold"/>
                <a:ea typeface="Aileron Bold"/>
                <a:cs typeface="Aileron Bold"/>
                <a:sym typeface="Aileron Bold"/>
              </a:rPr>
              <a:t>Miten työstämämme ratkaisu voi vaikuttaa paikallisyhteisöön ja ympäristöön?</a:t>
            </a:r>
          </a:p>
          <a:p>
            <a:pPr algn="l">
              <a:lnSpc>
                <a:spcPts val="2799"/>
              </a:lnSpc>
            </a:pPr>
            <a:r>
              <a:rPr lang="en-US" sz="1999" b="1">
                <a:solidFill>
                  <a:srgbClr val="000000"/>
                </a:solidFill>
                <a:latin typeface="Aileron Bold"/>
                <a:ea typeface="Aileron Bold"/>
                <a:cs typeface="Aileron Bold"/>
                <a:sym typeface="Aileron Bold"/>
              </a:rPr>
              <a:t> </a:t>
            </a:r>
          </a:p>
          <a:p>
            <a:pPr algn="l">
              <a:lnSpc>
                <a:spcPts val="2520"/>
              </a:lnSpc>
              <a:spcBef>
                <a:spcPct val="0"/>
              </a:spcBef>
            </a:pPr>
            <a:r>
              <a:rPr lang="en-US" sz="1800">
                <a:solidFill>
                  <a:srgbClr val="000000"/>
                </a:solidFill>
                <a:latin typeface="Aileron"/>
                <a:ea typeface="Aileron"/>
                <a:cs typeface="Aileron"/>
                <a:sym typeface="Aileron"/>
              </a:rPr>
              <a:t>Miten ratkaisu voisi vaikuttaa alueen hyvinvointiin, työllisyyteen, terveyteen, infrastruktuuriin tai elämänlaatuun tai edistää aluekehitystä? Miten innovaatio voisi vaikuttaa luonnonympäristöön? Millaisia jalan- ja kädenjälkiä innovaatiolla voisi olla yhteiskunnassa ja ympäristössä pitkällä aikavälillä?</a:t>
            </a:r>
          </a:p>
        </p:txBody>
      </p:sp>
      <p:sp>
        <p:nvSpPr>
          <p:cNvPr id="10" name="TextBox 10"/>
          <p:cNvSpPr txBox="1"/>
          <p:nvPr/>
        </p:nvSpPr>
        <p:spPr>
          <a:xfrm>
            <a:off x="1497013" y="3580789"/>
            <a:ext cx="16214041" cy="1323340"/>
          </a:xfrm>
          <a:prstGeom prst="rect">
            <a:avLst/>
          </a:prstGeom>
        </p:spPr>
        <p:txBody>
          <a:bodyPr lIns="0" tIns="0" rIns="0" bIns="0" rtlCol="0" anchor="t">
            <a:spAutoFit/>
          </a:bodyPr>
          <a:lstStyle/>
          <a:p>
            <a:pPr algn="l">
              <a:lnSpc>
                <a:spcPts val="2799"/>
              </a:lnSpc>
            </a:pPr>
            <a:r>
              <a:rPr lang="en-US" sz="1999" b="1">
                <a:solidFill>
                  <a:srgbClr val="000000"/>
                </a:solidFill>
                <a:latin typeface="Aileron Bold"/>
                <a:ea typeface="Aileron Bold"/>
                <a:cs typeface="Aileron Bold"/>
                <a:sym typeface="Aileron Bold"/>
              </a:rPr>
              <a:t>Miten ratkaisu tukee aluepolitiikkaa ja -tavoitteita?</a:t>
            </a:r>
          </a:p>
          <a:p>
            <a:pPr algn="l">
              <a:lnSpc>
                <a:spcPts val="2799"/>
              </a:lnSpc>
            </a:pPr>
            <a:endParaRPr lang="en-US" sz="19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Onko ratkaisu linjassa kestävyyden edistämistä koskevien aluepolitiikkojen ja aluekehityssuunnitelmien kanssa? Miten DBE-projektimme liittyy YK:n kestävän kehityksen tavoitteisiin?</a:t>
            </a:r>
          </a:p>
        </p:txBody>
      </p:sp>
      <p:sp>
        <p:nvSpPr>
          <p:cNvPr id="11" name="TextBox 11"/>
          <p:cNvSpPr txBox="1"/>
          <p:nvPr/>
        </p:nvSpPr>
        <p:spPr>
          <a:xfrm>
            <a:off x="1497013" y="5361090"/>
            <a:ext cx="16521597" cy="128651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Mihin lyhyen aikavälin kestävän kehityksen tuloksiin meidän ratkaisumme voisi vaikuttaa?</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Mitä pieniä tuloksia hankkeemme voi saavuttaa, jotka edistävät suurempaa mahdollista kestävyysvaikutusta? Miten voimme seurata näitä tuloksia matkan varrella, kun etenemme projektissamme?</a:t>
            </a:r>
          </a:p>
        </p:txBody>
      </p:sp>
      <p:sp>
        <p:nvSpPr>
          <p:cNvPr id="12" name="TextBox 12"/>
          <p:cNvSpPr txBox="1"/>
          <p:nvPr/>
        </p:nvSpPr>
        <p:spPr>
          <a:xfrm>
            <a:off x="1497013" y="666752"/>
            <a:ext cx="16214041" cy="5334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Vaikutusten arviointi on työkalu, jolla arvioidaan, miten ratkaisu vaikuttaa tiettyyn alueeseen ottaen huomioon sosiaaliset, taloudelliset ja ympäristötekijät. Se auttaa ymmärtämään, miten uusi ratkaisu tai järjestelmä vaikuttaa kestävään kehitykseen, ja se voi tuoda näkyviin sellaisia osa-alueita, joilla tarvitaan vielä parannuksia.</a:t>
            </a:r>
          </a:p>
        </p:txBody>
      </p:sp>
      <p:sp>
        <p:nvSpPr>
          <p:cNvPr id="13" name="TextBox 13"/>
          <p:cNvSpPr txBox="1"/>
          <p:nvPr/>
        </p:nvSpPr>
        <p:spPr>
          <a:xfrm>
            <a:off x="1497013" y="7104800"/>
            <a:ext cx="16521597" cy="128651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panoksia ja tuotoksia odotamme hankkeeltamme?</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Mitä panoksia tarvitsemme, jotta hankkeemme voi edetä (esimerkiksi millaista tietoa, materiaalia, verkostoja jne.)? Mitä tuotoksia odotamme (esimerkiksi konkreettinen tuote, malli, palvelu jne.)?</a:t>
            </a:r>
          </a:p>
        </p:txBody>
      </p:sp>
      <p:sp>
        <p:nvSpPr>
          <p:cNvPr id="14" name="TextBox 14"/>
          <p:cNvSpPr txBox="1"/>
          <p:nvPr/>
        </p:nvSpPr>
        <p:spPr>
          <a:xfrm>
            <a:off x="1497013" y="8685475"/>
            <a:ext cx="16441747" cy="128651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meidän pitäisi tehdä seuraavaksi vaikutusten arvioinnin perusteella ja kenen pitäisi tehdä mitä? Miksi?</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Kuka tekee mitä tiimissämme, jotta voimme jatkaa projektiamme siten, että otamme mukaan vaikutusten arvioinnista saamamme opit? Mitä tiedämme nyt, mitä emme tienneet aiemmin? Mitä emme vielä tiedä ja miten voisimme täyttää tämän tietovajeen? Mitä meidän pitäisi tehdä seuraavaksi?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C8EAE7"/>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288402" y="500029"/>
            <a:ext cx="12453647" cy="1742392"/>
            <a:chOff x="0" y="0"/>
            <a:chExt cx="3279973" cy="458902"/>
          </a:xfrm>
        </p:grpSpPr>
        <p:sp>
          <p:nvSpPr>
            <p:cNvPr id="6" name="Freeform 6"/>
            <p:cNvSpPr/>
            <p:nvPr/>
          </p:nvSpPr>
          <p:spPr>
            <a:xfrm>
              <a:off x="0" y="0"/>
              <a:ext cx="3279973" cy="458902"/>
            </a:xfrm>
            <a:custGeom>
              <a:avLst/>
              <a:gdLst/>
              <a:ahLst/>
              <a:cxnLst/>
              <a:rect l="l" t="t" r="r" b="b"/>
              <a:pathLst>
                <a:path w="3279973" h="458902">
                  <a:moveTo>
                    <a:pt x="0" y="0"/>
                  </a:moveTo>
                  <a:lnTo>
                    <a:pt x="3279973" y="0"/>
                  </a:lnTo>
                  <a:lnTo>
                    <a:pt x="3279973" y="458902"/>
                  </a:lnTo>
                  <a:lnTo>
                    <a:pt x="0" y="458902"/>
                  </a:lnTo>
                  <a:close/>
                </a:path>
              </a:pathLst>
            </a:custGeom>
            <a:solidFill>
              <a:srgbClr val="000000">
                <a:alpha val="0"/>
              </a:srgbClr>
            </a:solidFill>
            <a:ln w="19050" cap="sq">
              <a:solidFill>
                <a:srgbClr val="000000"/>
              </a:solidFill>
              <a:prstDash val="lgDash"/>
              <a:miter/>
            </a:ln>
          </p:spPr>
          <p:txBody>
            <a:bodyPr/>
            <a:lstStyle/>
            <a:p>
              <a:endParaRPr lang="fi-FI"/>
            </a:p>
          </p:txBody>
        </p:sp>
        <p:sp>
          <p:nvSpPr>
            <p:cNvPr id="7" name="TextBox 7"/>
            <p:cNvSpPr txBox="1"/>
            <p:nvPr/>
          </p:nvSpPr>
          <p:spPr>
            <a:xfrm>
              <a:off x="0" y="-47625"/>
              <a:ext cx="3279973" cy="506527"/>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4255642" y="4856797"/>
            <a:ext cx="9782463" cy="573405"/>
          </a:xfrm>
          <a:prstGeom prst="rect">
            <a:avLst/>
          </a:prstGeom>
        </p:spPr>
        <p:txBody>
          <a:bodyPr lIns="0" tIns="0" rIns="0" bIns="0" rtlCol="0" anchor="t">
            <a:spAutoFit/>
          </a:bodyPr>
          <a:lstStyle/>
          <a:p>
            <a:pPr algn="r">
              <a:lnSpc>
                <a:spcPts val="4619"/>
              </a:lnSpc>
            </a:pPr>
            <a:r>
              <a:rPr lang="en-US" sz="3299" b="1">
                <a:solidFill>
                  <a:srgbClr val="000000"/>
                </a:solidFill>
                <a:latin typeface="Aileron Bold"/>
                <a:ea typeface="Aileron Bold"/>
                <a:cs typeface="Aileron Bold"/>
                <a:sym typeface="Aileron Bold"/>
              </a:rPr>
              <a:t>TYÖSKENTELYPOHJA: VAIKUTUSTEN ARVIOINTI</a:t>
            </a:r>
          </a:p>
        </p:txBody>
      </p:sp>
      <p:sp>
        <p:nvSpPr>
          <p:cNvPr id="9" name="TextBox 9"/>
          <p:cNvSpPr txBox="1"/>
          <p:nvPr/>
        </p:nvSpPr>
        <p:spPr>
          <a:xfrm>
            <a:off x="1651140" y="1361700"/>
            <a:ext cx="3333501" cy="723900"/>
          </a:xfrm>
          <a:prstGeom prst="rect">
            <a:avLst/>
          </a:prstGeom>
        </p:spPr>
        <p:txBody>
          <a:bodyPr lIns="0" tIns="0" rIns="0" bIns="0" rtlCol="0" anchor="t">
            <a:spAutoFit/>
          </a:bodyPr>
          <a:lstStyle/>
          <a:p>
            <a:pPr algn="l">
              <a:lnSpc>
                <a:spcPts val="1920"/>
              </a:lnSpc>
            </a:pPr>
            <a:r>
              <a:rPr lang="en-US" sz="1600" i="1">
                <a:solidFill>
                  <a:srgbClr val="000000"/>
                </a:solidFill>
                <a:latin typeface="Aileron Italics"/>
                <a:ea typeface="Aileron Italics"/>
                <a:cs typeface="Aileron Italics"/>
                <a:sym typeface="Aileron Italics"/>
              </a:rPr>
              <a:t>Millaisia alueellisia kestävyysvaikutuksia projektillamme voi olla? Mitkä niistä ovat toivottuja?</a:t>
            </a:r>
          </a:p>
        </p:txBody>
      </p:sp>
      <p:sp>
        <p:nvSpPr>
          <p:cNvPr id="10" name="TextBox 10"/>
          <p:cNvSpPr txBox="1"/>
          <p:nvPr/>
        </p:nvSpPr>
        <p:spPr>
          <a:xfrm>
            <a:off x="1651140" y="3247838"/>
            <a:ext cx="3333972" cy="723900"/>
          </a:xfrm>
          <a:prstGeom prst="rect">
            <a:avLst/>
          </a:prstGeom>
        </p:spPr>
        <p:txBody>
          <a:bodyPr lIns="0" tIns="0" rIns="0" bIns="0" rtlCol="0" anchor="t">
            <a:spAutoFit/>
          </a:bodyPr>
          <a:lstStyle/>
          <a:p>
            <a:pPr algn="l">
              <a:lnSpc>
                <a:spcPts val="1920"/>
              </a:lnSpc>
            </a:pPr>
            <a:r>
              <a:rPr lang="en-US" sz="1600" i="1">
                <a:solidFill>
                  <a:srgbClr val="000000"/>
                </a:solidFill>
                <a:latin typeface="Aileron Italics"/>
                <a:ea typeface="Aileron Italics"/>
                <a:cs typeface="Aileron Italics"/>
                <a:sym typeface="Aileron Italics"/>
              </a:rPr>
              <a:t>Mihin tuloksiin meidän olisi päästävä, jotta saisimme aikaan toivotut kestävyys-vaikutukset?</a:t>
            </a:r>
          </a:p>
        </p:txBody>
      </p:sp>
      <p:sp>
        <p:nvSpPr>
          <p:cNvPr id="11" name="TextBox 11"/>
          <p:cNvSpPr txBox="1"/>
          <p:nvPr/>
        </p:nvSpPr>
        <p:spPr>
          <a:xfrm>
            <a:off x="1651140" y="8539879"/>
            <a:ext cx="2701950" cy="1200150"/>
          </a:xfrm>
          <a:prstGeom prst="rect">
            <a:avLst/>
          </a:prstGeom>
        </p:spPr>
        <p:txBody>
          <a:bodyPr lIns="0" tIns="0" rIns="0" bIns="0" rtlCol="0" anchor="t">
            <a:spAutoFit/>
          </a:bodyPr>
          <a:lstStyle/>
          <a:p>
            <a:pPr algn="l">
              <a:lnSpc>
                <a:spcPts val="1920"/>
              </a:lnSpc>
            </a:pPr>
            <a:r>
              <a:rPr lang="en-US" sz="1600" i="1">
                <a:solidFill>
                  <a:srgbClr val="000000"/>
                </a:solidFill>
                <a:latin typeface="Aileron Italics"/>
                <a:ea typeface="Aileron Italics"/>
                <a:cs typeface="Aileron Italics"/>
                <a:sym typeface="Aileron Italics"/>
              </a:rPr>
              <a:t>Mitä panoksia meidän tulee projektiin laittaa, jotta voimme edistää tuotosten syntymistä ja toimia siten, että saamme tuloksia?</a:t>
            </a:r>
          </a:p>
        </p:txBody>
      </p:sp>
      <p:sp>
        <p:nvSpPr>
          <p:cNvPr id="12" name="TextBox 12"/>
          <p:cNvSpPr txBox="1"/>
          <p:nvPr/>
        </p:nvSpPr>
        <p:spPr>
          <a:xfrm>
            <a:off x="1651140" y="571125"/>
            <a:ext cx="3333501" cy="533400"/>
          </a:xfrm>
          <a:prstGeom prst="rect">
            <a:avLst/>
          </a:prstGeom>
        </p:spPr>
        <p:txBody>
          <a:bodyPr lIns="0" tIns="0" rIns="0" bIns="0" rtlCol="0" anchor="t">
            <a:spAutoFit/>
          </a:bodyPr>
          <a:lstStyle/>
          <a:p>
            <a:pPr algn="l">
              <a:lnSpc>
                <a:spcPts val="2160"/>
              </a:lnSpc>
            </a:pPr>
            <a:r>
              <a:rPr lang="en-US" sz="1800" b="1">
                <a:solidFill>
                  <a:srgbClr val="000000"/>
                </a:solidFill>
                <a:latin typeface="Aileron Bold"/>
                <a:ea typeface="Aileron Bold"/>
                <a:cs typeface="Aileron Bold"/>
                <a:sym typeface="Aileron Bold"/>
              </a:rPr>
              <a:t>ODOTETUT KESTÄVYYS-VAIKUTUKSET</a:t>
            </a:r>
          </a:p>
        </p:txBody>
      </p:sp>
      <p:sp>
        <p:nvSpPr>
          <p:cNvPr id="13" name="TextBox 13"/>
          <p:cNvSpPr txBox="1"/>
          <p:nvPr/>
        </p:nvSpPr>
        <p:spPr>
          <a:xfrm>
            <a:off x="1651140" y="2485417"/>
            <a:ext cx="1794290" cy="533400"/>
          </a:xfrm>
          <a:prstGeom prst="rect">
            <a:avLst/>
          </a:prstGeom>
        </p:spPr>
        <p:txBody>
          <a:bodyPr lIns="0" tIns="0" rIns="0" bIns="0" rtlCol="0" anchor="t">
            <a:spAutoFit/>
          </a:bodyPr>
          <a:lstStyle/>
          <a:p>
            <a:pPr algn="l">
              <a:lnSpc>
                <a:spcPts val="2160"/>
              </a:lnSpc>
            </a:pPr>
            <a:r>
              <a:rPr lang="en-US" sz="1800" b="1">
                <a:solidFill>
                  <a:srgbClr val="000000"/>
                </a:solidFill>
                <a:latin typeface="Aileron Bold"/>
                <a:ea typeface="Aileron Bold"/>
                <a:cs typeface="Aileron Bold"/>
                <a:sym typeface="Aileron Bold"/>
              </a:rPr>
              <a:t>ODOTETUT TULOKSET</a:t>
            </a:r>
          </a:p>
        </p:txBody>
      </p:sp>
      <p:sp>
        <p:nvSpPr>
          <p:cNvPr id="14" name="TextBox 14"/>
          <p:cNvSpPr txBox="1"/>
          <p:nvPr/>
        </p:nvSpPr>
        <p:spPr>
          <a:xfrm>
            <a:off x="1651140" y="8044579"/>
            <a:ext cx="1794290" cy="266700"/>
          </a:xfrm>
          <a:prstGeom prst="rect">
            <a:avLst/>
          </a:prstGeom>
        </p:spPr>
        <p:txBody>
          <a:bodyPr lIns="0" tIns="0" rIns="0" bIns="0" rtlCol="0" anchor="t">
            <a:spAutoFit/>
          </a:bodyPr>
          <a:lstStyle/>
          <a:p>
            <a:pPr algn="l">
              <a:lnSpc>
                <a:spcPts val="2160"/>
              </a:lnSpc>
            </a:pPr>
            <a:r>
              <a:rPr lang="en-US" sz="1800" b="1">
                <a:solidFill>
                  <a:srgbClr val="000000"/>
                </a:solidFill>
                <a:latin typeface="Aileron Bold"/>
                <a:ea typeface="Aileron Bold"/>
                <a:cs typeface="Aileron Bold"/>
                <a:sym typeface="Aileron Bold"/>
              </a:rPr>
              <a:t>PANOKSET</a:t>
            </a:r>
          </a:p>
        </p:txBody>
      </p:sp>
      <p:sp>
        <p:nvSpPr>
          <p:cNvPr id="15" name="TextBox 15"/>
          <p:cNvSpPr txBox="1"/>
          <p:nvPr/>
        </p:nvSpPr>
        <p:spPr>
          <a:xfrm>
            <a:off x="1651140" y="5133788"/>
            <a:ext cx="2506396" cy="723900"/>
          </a:xfrm>
          <a:prstGeom prst="rect">
            <a:avLst/>
          </a:prstGeom>
        </p:spPr>
        <p:txBody>
          <a:bodyPr lIns="0" tIns="0" rIns="0" bIns="0" rtlCol="0" anchor="t">
            <a:spAutoFit/>
          </a:bodyPr>
          <a:lstStyle/>
          <a:p>
            <a:pPr algn="l">
              <a:lnSpc>
                <a:spcPts val="1920"/>
              </a:lnSpc>
            </a:pPr>
            <a:r>
              <a:rPr lang="en-US" sz="1600" i="1">
                <a:solidFill>
                  <a:srgbClr val="000000"/>
                </a:solidFill>
                <a:latin typeface="Aileron Italics"/>
                <a:ea typeface="Aileron Italics"/>
                <a:cs typeface="Aileron Italics"/>
                <a:sym typeface="Aileron Italics"/>
              </a:rPr>
              <a:t>Mihin tuotoksiin tähtäämme, jotta tulokset ja vaikutukset edistyvät? </a:t>
            </a:r>
          </a:p>
        </p:txBody>
      </p:sp>
      <p:sp>
        <p:nvSpPr>
          <p:cNvPr id="16" name="TextBox 16"/>
          <p:cNvSpPr txBox="1"/>
          <p:nvPr/>
        </p:nvSpPr>
        <p:spPr>
          <a:xfrm>
            <a:off x="1651140" y="4371788"/>
            <a:ext cx="2142942" cy="533400"/>
          </a:xfrm>
          <a:prstGeom prst="rect">
            <a:avLst/>
          </a:prstGeom>
        </p:spPr>
        <p:txBody>
          <a:bodyPr lIns="0" tIns="0" rIns="0" bIns="0" rtlCol="0" anchor="t">
            <a:spAutoFit/>
          </a:bodyPr>
          <a:lstStyle/>
          <a:p>
            <a:pPr algn="l">
              <a:lnSpc>
                <a:spcPts val="2160"/>
              </a:lnSpc>
            </a:pPr>
            <a:r>
              <a:rPr lang="en-US" sz="1800" b="1">
                <a:solidFill>
                  <a:srgbClr val="000000"/>
                </a:solidFill>
                <a:latin typeface="Aileron Bold"/>
                <a:ea typeface="Aileron Bold"/>
                <a:cs typeface="Aileron Bold"/>
                <a:sym typeface="Aileron Bold"/>
              </a:rPr>
              <a:t>ODOTETUT TUOTOKSET </a:t>
            </a:r>
          </a:p>
        </p:txBody>
      </p:sp>
      <p:grpSp>
        <p:nvGrpSpPr>
          <p:cNvPr id="17" name="Group 17"/>
          <p:cNvGrpSpPr/>
          <p:nvPr/>
        </p:nvGrpSpPr>
        <p:grpSpPr>
          <a:xfrm>
            <a:off x="5288402" y="2386167"/>
            <a:ext cx="12453647" cy="1742392"/>
            <a:chOff x="0" y="0"/>
            <a:chExt cx="3279973" cy="458902"/>
          </a:xfrm>
        </p:grpSpPr>
        <p:sp>
          <p:nvSpPr>
            <p:cNvPr id="18" name="Freeform 18"/>
            <p:cNvSpPr/>
            <p:nvPr/>
          </p:nvSpPr>
          <p:spPr>
            <a:xfrm>
              <a:off x="0" y="0"/>
              <a:ext cx="3279973" cy="458902"/>
            </a:xfrm>
            <a:custGeom>
              <a:avLst/>
              <a:gdLst/>
              <a:ahLst/>
              <a:cxnLst/>
              <a:rect l="l" t="t" r="r" b="b"/>
              <a:pathLst>
                <a:path w="3279973" h="458902">
                  <a:moveTo>
                    <a:pt x="0" y="0"/>
                  </a:moveTo>
                  <a:lnTo>
                    <a:pt x="3279973" y="0"/>
                  </a:lnTo>
                  <a:lnTo>
                    <a:pt x="3279973" y="458902"/>
                  </a:lnTo>
                  <a:lnTo>
                    <a:pt x="0" y="458902"/>
                  </a:lnTo>
                  <a:close/>
                </a:path>
              </a:pathLst>
            </a:custGeom>
            <a:solidFill>
              <a:srgbClr val="000000">
                <a:alpha val="0"/>
              </a:srgbClr>
            </a:solidFill>
            <a:ln w="19050" cap="sq">
              <a:solidFill>
                <a:srgbClr val="000000"/>
              </a:solidFill>
              <a:prstDash val="lgDash"/>
              <a:miter/>
            </a:ln>
          </p:spPr>
          <p:txBody>
            <a:bodyPr/>
            <a:lstStyle/>
            <a:p>
              <a:endParaRPr lang="fi-FI"/>
            </a:p>
          </p:txBody>
        </p:sp>
        <p:sp>
          <p:nvSpPr>
            <p:cNvPr id="19" name="TextBox 19"/>
            <p:cNvSpPr txBox="1"/>
            <p:nvPr/>
          </p:nvSpPr>
          <p:spPr>
            <a:xfrm>
              <a:off x="0" y="-47625"/>
              <a:ext cx="3279973" cy="506527"/>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288402" y="4272304"/>
            <a:ext cx="12453647" cy="1742392"/>
            <a:chOff x="0" y="0"/>
            <a:chExt cx="3279973" cy="458902"/>
          </a:xfrm>
        </p:grpSpPr>
        <p:sp>
          <p:nvSpPr>
            <p:cNvPr id="21" name="Freeform 21"/>
            <p:cNvSpPr/>
            <p:nvPr/>
          </p:nvSpPr>
          <p:spPr>
            <a:xfrm>
              <a:off x="0" y="0"/>
              <a:ext cx="3279973" cy="458902"/>
            </a:xfrm>
            <a:custGeom>
              <a:avLst/>
              <a:gdLst/>
              <a:ahLst/>
              <a:cxnLst/>
              <a:rect l="l" t="t" r="r" b="b"/>
              <a:pathLst>
                <a:path w="3279973" h="458902">
                  <a:moveTo>
                    <a:pt x="0" y="0"/>
                  </a:moveTo>
                  <a:lnTo>
                    <a:pt x="3279973" y="0"/>
                  </a:lnTo>
                  <a:lnTo>
                    <a:pt x="3279973" y="458902"/>
                  </a:lnTo>
                  <a:lnTo>
                    <a:pt x="0" y="458902"/>
                  </a:lnTo>
                  <a:close/>
                </a:path>
              </a:pathLst>
            </a:custGeom>
            <a:solidFill>
              <a:srgbClr val="000000">
                <a:alpha val="0"/>
              </a:srgbClr>
            </a:solidFill>
            <a:ln w="19050" cap="sq">
              <a:solidFill>
                <a:srgbClr val="000000"/>
              </a:solidFill>
              <a:prstDash val="lgDash"/>
              <a:miter/>
            </a:ln>
          </p:spPr>
          <p:txBody>
            <a:bodyPr/>
            <a:lstStyle/>
            <a:p>
              <a:endParaRPr lang="fi-FI"/>
            </a:p>
          </p:txBody>
        </p:sp>
        <p:sp>
          <p:nvSpPr>
            <p:cNvPr id="22" name="TextBox 22"/>
            <p:cNvSpPr txBox="1"/>
            <p:nvPr/>
          </p:nvSpPr>
          <p:spPr>
            <a:xfrm>
              <a:off x="0" y="-47625"/>
              <a:ext cx="3279973" cy="506527"/>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5288402" y="6158441"/>
            <a:ext cx="12453647" cy="1742392"/>
            <a:chOff x="0" y="0"/>
            <a:chExt cx="3279973" cy="458902"/>
          </a:xfrm>
        </p:grpSpPr>
        <p:sp>
          <p:nvSpPr>
            <p:cNvPr id="24" name="Freeform 24"/>
            <p:cNvSpPr/>
            <p:nvPr/>
          </p:nvSpPr>
          <p:spPr>
            <a:xfrm>
              <a:off x="0" y="0"/>
              <a:ext cx="3279973" cy="458902"/>
            </a:xfrm>
            <a:custGeom>
              <a:avLst/>
              <a:gdLst/>
              <a:ahLst/>
              <a:cxnLst/>
              <a:rect l="l" t="t" r="r" b="b"/>
              <a:pathLst>
                <a:path w="3279973" h="458902">
                  <a:moveTo>
                    <a:pt x="0" y="0"/>
                  </a:moveTo>
                  <a:lnTo>
                    <a:pt x="3279973" y="0"/>
                  </a:lnTo>
                  <a:lnTo>
                    <a:pt x="3279973" y="458902"/>
                  </a:lnTo>
                  <a:lnTo>
                    <a:pt x="0" y="458902"/>
                  </a:lnTo>
                  <a:close/>
                </a:path>
              </a:pathLst>
            </a:custGeom>
            <a:solidFill>
              <a:srgbClr val="000000">
                <a:alpha val="0"/>
              </a:srgbClr>
            </a:solidFill>
            <a:ln w="19050" cap="sq">
              <a:solidFill>
                <a:srgbClr val="000000"/>
              </a:solidFill>
              <a:prstDash val="lgDash"/>
              <a:miter/>
            </a:ln>
          </p:spPr>
          <p:txBody>
            <a:bodyPr/>
            <a:lstStyle/>
            <a:p>
              <a:endParaRPr lang="fi-FI"/>
            </a:p>
          </p:txBody>
        </p:sp>
        <p:sp>
          <p:nvSpPr>
            <p:cNvPr id="25" name="TextBox 25"/>
            <p:cNvSpPr txBox="1"/>
            <p:nvPr/>
          </p:nvSpPr>
          <p:spPr>
            <a:xfrm>
              <a:off x="0" y="-47625"/>
              <a:ext cx="3279973" cy="506527"/>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5288402" y="8044579"/>
            <a:ext cx="12453647" cy="1742392"/>
            <a:chOff x="0" y="0"/>
            <a:chExt cx="3279973" cy="458902"/>
          </a:xfrm>
        </p:grpSpPr>
        <p:sp>
          <p:nvSpPr>
            <p:cNvPr id="27" name="Freeform 27"/>
            <p:cNvSpPr/>
            <p:nvPr/>
          </p:nvSpPr>
          <p:spPr>
            <a:xfrm>
              <a:off x="0" y="0"/>
              <a:ext cx="3279973" cy="458902"/>
            </a:xfrm>
            <a:custGeom>
              <a:avLst/>
              <a:gdLst/>
              <a:ahLst/>
              <a:cxnLst/>
              <a:rect l="l" t="t" r="r" b="b"/>
              <a:pathLst>
                <a:path w="3279973" h="458902">
                  <a:moveTo>
                    <a:pt x="0" y="0"/>
                  </a:moveTo>
                  <a:lnTo>
                    <a:pt x="3279973" y="0"/>
                  </a:lnTo>
                  <a:lnTo>
                    <a:pt x="3279973" y="458902"/>
                  </a:lnTo>
                  <a:lnTo>
                    <a:pt x="0" y="458902"/>
                  </a:lnTo>
                  <a:close/>
                </a:path>
              </a:pathLst>
            </a:custGeom>
            <a:solidFill>
              <a:srgbClr val="000000">
                <a:alpha val="0"/>
              </a:srgbClr>
            </a:solidFill>
            <a:ln w="19050" cap="sq">
              <a:solidFill>
                <a:srgbClr val="000000"/>
              </a:solidFill>
              <a:prstDash val="lgDash"/>
              <a:miter/>
            </a:ln>
          </p:spPr>
          <p:txBody>
            <a:bodyPr/>
            <a:lstStyle/>
            <a:p>
              <a:endParaRPr lang="fi-FI"/>
            </a:p>
          </p:txBody>
        </p:sp>
        <p:sp>
          <p:nvSpPr>
            <p:cNvPr id="28" name="TextBox 28"/>
            <p:cNvSpPr txBox="1"/>
            <p:nvPr/>
          </p:nvSpPr>
          <p:spPr>
            <a:xfrm>
              <a:off x="0" y="-47625"/>
              <a:ext cx="3279973" cy="506527"/>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rot="-5400000">
            <a:off x="7631611" y="5298280"/>
            <a:ext cx="7763070" cy="1214310"/>
            <a:chOff x="0" y="0"/>
            <a:chExt cx="5196221" cy="812800"/>
          </a:xfrm>
        </p:grpSpPr>
        <p:sp>
          <p:nvSpPr>
            <p:cNvPr id="30" name="Freeform 30"/>
            <p:cNvSpPr/>
            <p:nvPr/>
          </p:nvSpPr>
          <p:spPr>
            <a:xfrm>
              <a:off x="0" y="0"/>
              <a:ext cx="5196221" cy="812800"/>
            </a:xfrm>
            <a:custGeom>
              <a:avLst/>
              <a:gdLst/>
              <a:ahLst/>
              <a:cxnLst/>
              <a:rect l="l" t="t" r="r" b="b"/>
              <a:pathLst>
                <a:path w="5196221" h="812800">
                  <a:moveTo>
                    <a:pt x="5196221" y="406400"/>
                  </a:moveTo>
                  <a:lnTo>
                    <a:pt x="4789821" y="0"/>
                  </a:lnTo>
                  <a:lnTo>
                    <a:pt x="4789821" y="203200"/>
                  </a:lnTo>
                  <a:lnTo>
                    <a:pt x="0" y="203200"/>
                  </a:lnTo>
                  <a:lnTo>
                    <a:pt x="0" y="609600"/>
                  </a:lnTo>
                  <a:lnTo>
                    <a:pt x="4789821" y="609600"/>
                  </a:lnTo>
                  <a:lnTo>
                    <a:pt x="4789821" y="812800"/>
                  </a:lnTo>
                  <a:lnTo>
                    <a:pt x="5196221" y="406400"/>
                  </a:lnTo>
                  <a:close/>
                </a:path>
              </a:pathLst>
            </a:custGeom>
            <a:solidFill>
              <a:srgbClr val="FFFFFF"/>
            </a:solidFill>
            <a:ln w="38100" cap="sq">
              <a:solidFill>
                <a:srgbClr val="000000"/>
              </a:solidFill>
              <a:prstDash val="lgDash"/>
              <a:miter/>
            </a:ln>
          </p:spPr>
          <p:txBody>
            <a:bodyPr/>
            <a:lstStyle/>
            <a:p>
              <a:endParaRPr lang="fi-FI"/>
            </a:p>
          </p:txBody>
        </p:sp>
        <p:sp>
          <p:nvSpPr>
            <p:cNvPr id="31" name="TextBox 31"/>
            <p:cNvSpPr txBox="1"/>
            <p:nvPr/>
          </p:nvSpPr>
          <p:spPr>
            <a:xfrm>
              <a:off x="0" y="155575"/>
              <a:ext cx="5094621" cy="454025"/>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1651140" y="7019738"/>
            <a:ext cx="2142942" cy="723900"/>
          </a:xfrm>
          <a:prstGeom prst="rect">
            <a:avLst/>
          </a:prstGeom>
        </p:spPr>
        <p:txBody>
          <a:bodyPr lIns="0" tIns="0" rIns="0" bIns="0" rtlCol="0" anchor="t">
            <a:spAutoFit/>
          </a:bodyPr>
          <a:lstStyle/>
          <a:p>
            <a:pPr algn="l">
              <a:lnSpc>
                <a:spcPts val="1920"/>
              </a:lnSpc>
            </a:pPr>
            <a:r>
              <a:rPr lang="en-US" sz="1600" i="1">
                <a:solidFill>
                  <a:srgbClr val="000000"/>
                </a:solidFill>
                <a:latin typeface="Aileron Italics"/>
                <a:ea typeface="Aileron Italics"/>
                <a:cs typeface="Aileron Italics"/>
                <a:sym typeface="Aileron Italics"/>
              </a:rPr>
              <a:t>Mitä teemme, jotta odotetut tuotokset syntyvät?</a:t>
            </a:r>
          </a:p>
        </p:txBody>
      </p:sp>
      <p:sp>
        <p:nvSpPr>
          <p:cNvPr id="33" name="TextBox 33"/>
          <p:cNvSpPr txBox="1"/>
          <p:nvPr/>
        </p:nvSpPr>
        <p:spPr>
          <a:xfrm>
            <a:off x="1651140" y="6257738"/>
            <a:ext cx="2142942" cy="533400"/>
          </a:xfrm>
          <a:prstGeom prst="rect">
            <a:avLst/>
          </a:prstGeom>
        </p:spPr>
        <p:txBody>
          <a:bodyPr lIns="0" tIns="0" rIns="0" bIns="0" rtlCol="0" anchor="t">
            <a:spAutoFit/>
          </a:bodyPr>
          <a:lstStyle/>
          <a:p>
            <a:pPr algn="l">
              <a:lnSpc>
                <a:spcPts val="2160"/>
              </a:lnSpc>
            </a:pPr>
            <a:r>
              <a:rPr lang="en-US" sz="1800" b="1">
                <a:solidFill>
                  <a:srgbClr val="000000"/>
                </a:solidFill>
                <a:latin typeface="Aileron Bold"/>
                <a:ea typeface="Aileron Bold"/>
                <a:cs typeface="Aileron Bold"/>
                <a:sym typeface="Aileron Bold"/>
              </a:rPr>
              <a:t>SUUNNITELTU TOIMINTA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47625"/>
              <a:ext cx="355369" cy="450935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47625"/>
              <a:ext cx="427807" cy="457073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Freeform 16"/>
          <p:cNvSpPr/>
          <p:nvPr/>
        </p:nvSpPr>
        <p:spPr>
          <a:xfrm>
            <a:off x="6652432" y="2888997"/>
            <a:ext cx="5865050" cy="3905146"/>
          </a:xfrm>
          <a:custGeom>
            <a:avLst/>
            <a:gdLst/>
            <a:ahLst/>
            <a:cxnLst/>
            <a:rect l="l" t="t" r="r" b="b"/>
            <a:pathLst>
              <a:path w="5865050" h="3905146">
                <a:moveTo>
                  <a:pt x="0" y="0"/>
                </a:moveTo>
                <a:lnTo>
                  <a:pt x="5865050" y="0"/>
                </a:lnTo>
                <a:lnTo>
                  <a:pt x="5865050" y="3905146"/>
                </a:lnTo>
                <a:lnTo>
                  <a:pt x="0" y="3905146"/>
                </a:lnTo>
                <a:lnTo>
                  <a:pt x="0" y="0"/>
                </a:lnTo>
                <a:close/>
              </a:path>
            </a:pathLst>
          </a:custGeom>
          <a:blipFill>
            <a:blip r:embed="rId6"/>
            <a:stretch>
              <a:fillRect/>
            </a:stretch>
          </a:blipFill>
        </p:spPr>
        <p:txBody>
          <a:bodyPr/>
          <a:lstStyle/>
          <a:p>
            <a:endParaRPr lang="fi-FI"/>
          </a:p>
        </p:txBody>
      </p:sp>
      <p:sp>
        <p:nvSpPr>
          <p:cNvPr id="17" name="TextBox 17"/>
          <p:cNvSpPr txBox="1"/>
          <p:nvPr/>
        </p:nvSpPr>
        <p:spPr>
          <a:xfrm>
            <a:off x="1804222" y="727713"/>
            <a:ext cx="16716856" cy="513080"/>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Meidän on ymmärrettävä ongelma, jonka parissa työskentelemme, tai meidän on luotava ideoita projektiamme varten (meidän on määriteltävä ongelma tai ideoitava).</a:t>
            </a:r>
          </a:p>
          <a:p>
            <a:pPr marL="345441" lvl="1" indent="-172721" algn="l">
              <a:lnSpc>
                <a:spcPts val="2080"/>
              </a:lnSpc>
              <a:buFont typeface="Arial"/>
              <a:buChar char="•"/>
            </a:pPr>
            <a:r>
              <a:rPr lang="en-US" sz="1600">
                <a:solidFill>
                  <a:srgbClr val="000000"/>
                </a:solidFill>
                <a:latin typeface="Aileron"/>
                <a:ea typeface="Aileron"/>
                <a:cs typeface="Aileron"/>
                <a:sym typeface="Aileron"/>
              </a:rPr>
              <a:t>Meidän on vahvistettava tiimimme yhteistä ymmärrystä siitä, mitä jo tiedämme ja mitä ideoita meillä jo on (meidän on vahvistettava tiimityötä).</a:t>
            </a:r>
          </a:p>
        </p:txBody>
      </p:sp>
      <p:sp>
        <p:nvSpPr>
          <p:cNvPr id="18" name="TextBox 18"/>
          <p:cNvSpPr txBox="1"/>
          <p:nvPr/>
        </p:nvSpPr>
        <p:spPr>
          <a:xfrm>
            <a:off x="13024521" y="2498472"/>
            <a:ext cx="4552256" cy="383476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Pohtikaa tuloksia suhteessa haasteeseen. </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Pohtikaa tiimissä:</a:t>
            </a:r>
          </a:p>
          <a:p>
            <a:pPr algn="l">
              <a:lnSpc>
                <a:spcPts val="2340"/>
              </a:lnSpc>
            </a:pPr>
            <a:r>
              <a:rPr lang="en-US" sz="1800">
                <a:solidFill>
                  <a:srgbClr val="000000"/>
                </a:solidFill>
                <a:latin typeface="Aileron"/>
                <a:ea typeface="Aileron"/>
                <a:cs typeface="Aileron"/>
                <a:sym typeface="Aileron"/>
              </a:rPr>
              <a:t>Mikä yllätti meidät? Minkälaisia ideoita syntyi tai minkälaisia ongelmia tuli esiin? Miten nämä liittyvät toisiinsa? Mitä tiedämme nyt, mikä voi auttaa meitä etenemään hankkeessa? Mitä emme vielä tiedä? Pitäisikö meidän muuttaa tai muotoilla haastettamme jotenkin sen perusteella, mitä saimme selville, ja jos pitäisi, niin miten? Mitä meidän pitäisi tehdä seuraavaksi?</a:t>
            </a:r>
          </a:p>
        </p:txBody>
      </p:sp>
      <p:sp>
        <p:nvSpPr>
          <p:cNvPr id="19" name="TextBox 19"/>
          <p:cNvSpPr txBox="1"/>
          <p:nvPr/>
        </p:nvSpPr>
        <p:spPr>
          <a:xfrm>
            <a:off x="1804222" y="2551874"/>
            <a:ext cx="4391010" cy="442531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Kokoontukaa yhteen tiiminä (online tai offline). Tarvitsette paljon liimalappuja ja valkotaulun tai pöytätilaa.</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Kirjoittakaa työstämänne projekti tai haaste valkotaulun tai pöydän keskelle niin, että kaikki näkevät sen. </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Kirjoittakaa ensin yksin niin monta ideaa kun asiaan liittyen mieleen tulee. Käykää sitten kaikkien liimalaput yhdessä läpi. Varmistakaa, että kaikki tiimin jäsenet pääsevät osallistumaan ja saavat kirjoitettua kaikki ideansa ylös. Ajatuksena on tuottaa mahdollisimman paljon ideoita.</a:t>
            </a:r>
          </a:p>
        </p:txBody>
      </p:sp>
      <p:sp>
        <p:nvSpPr>
          <p:cNvPr id="20" name="TextBox 20"/>
          <p:cNvSpPr txBox="1"/>
          <p:nvPr/>
        </p:nvSpPr>
        <p:spPr>
          <a:xfrm rot="-5400000">
            <a:off x="-841288" y="1412478"/>
            <a:ext cx="3001082"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AIVORIIHI</a:t>
            </a:r>
          </a:p>
        </p:txBody>
      </p:sp>
      <p:sp>
        <p:nvSpPr>
          <p:cNvPr id="21" name="TextBox 21"/>
          <p:cNvSpPr txBox="1"/>
          <p:nvPr/>
        </p:nvSpPr>
        <p:spPr>
          <a:xfrm>
            <a:off x="3130901" y="8893274"/>
            <a:ext cx="2556598" cy="122428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Mikä voi mennä pielen?</a:t>
            </a:r>
          </a:p>
        </p:txBody>
      </p:sp>
      <p:sp>
        <p:nvSpPr>
          <p:cNvPr id="22" name="TextBox 22"/>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Miten onnistumme?</a:t>
            </a:r>
          </a:p>
        </p:txBody>
      </p:sp>
      <p:sp>
        <p:nvSpPr>
          <p:cNvPr id="23" name="TextBox 23"/>
          <p:cNvSpPr txBox="1"/>
          <p:nvPr/>
        </p:nvSpPr>
        <p:spPr>
          <a:xfrm>
            <a:off x="1819383" y="1940307"/>
            <a:ext cx="326409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Mitä siis teemme? </a:t>
            </a:r>
          </a:p>
        </p:txBody>
      </p:sp>
      <p:sp>
        <p:nvSpPr>
          <p:cNvPr id="24" name="TextBox 24"/>
          <p:cNvSpPr txBox="1"/>
          <p:nvPr/>
        </p:nvSpPr>
        <p:spPr>
          <a:xfrm>
            <a:off x="13024521" y="1874015"/>
            <a:ext cx="4164302" cy="533396"/>
          </a:xfrm>
          <a:prstGeom prst="rect">
            <a:avLst/>
          </a:prstGeom>
        </p:spPr>
        <p:txBody>
          <a:bodyPr wrap="square" lIns="0" tIns="0" rIns="0" bIns="0" rtlCol="0" anchor="t">
            <a:spAutoFit/>
          </a:bodyPr>
          <a:lstStyle/>
          <a:p>
            <a:pPr algn="l">
              <a:lnSpc>
                <a:spcPts val="4409"/>
              </a:lnSpc>
            </a:pPr>
            <a:r>
              <a:rPr lang="en-US" sz="3150" dirty="0" err="1">
                <a:solidFill>
                  <a:srgbClr val="000000"/>
                </a:solidFill>
                <a:latin typeface="Aileron"/>
                <a:ea typeface="Aileron"/>
                <a:cs typeface="Aileron"/>
                <a:sym typeface="Aileron"/>
              </a:rPr>
              <a:t>Mitä</a:t>
            </a:r>
            <a:r>
              <a:rPr lang="en-US" sz="3150" dirty="0">
                <a:solidFill>
                  <a:srgbClr val="000000"/>
                </a:solidFill>
                <a:latin typeface="Aileron"/>
                <a:ea typeface="Aileron"/>
                <a:cs typeface="Aileron"/>
                <a:sym typeface="Aileron"/>
              </a:rPr>
              <a:t> </a:t>
            </a:r>
            <a:r>
              <a:rPr lang="en-US" sz="3150" dirty="0" err="1">
                <a:solidFill>
                  <a:srgbClr val="000000"/>
                </a:solidFill>
                <a:latin typeface="Aileron"/>
                <a:ea typeface="Aileron"/>
                <a:cs typeface="Aileron"/>
                <a:sym typeface="Aileron"/>
              </a:rPr>
              <a:t>seuraavaksi</a:t>
            </a:r>
            <a:r>
              <a:rPr lang="en-US" sz="3150" dirty="0">
                <a:solidFill>
                  <a:srgbClr val="000000"/>
                </a:solidFill>
                <a:latin typeface="Aileron"/>
                <a:ea typeface="Aileron"/>
                <a:cs typeface="Aileron"/>
                <a:sym typeface="Aileron"/>
              </a:rPr>
              <a:t>?</a:t>
            </a:r>
          </a:p>
        </p:txBody>
      </p:sp>
      <p:sp>
        <p:nvSpPr>
          <p:cNvPr id="25" name="TextBox 25"/>
          <p:cNvSpPr txBox="1"/>
          <p:nvPr/>
        </p:nvSpPr>
        <p:spPr>
          <a:xfrm>
            <a:off x="6722768" y="1874014"/>
            <a:ext cx="5090666"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Miltä tuotos saattaa näyttää?</a:t>
            </a:r>
          </a:p>
        </p:txBody>
      </p:sp>
      <p:sp>
        <p:nvSpPr>
          <p:cNvPr id="26" name="TextBox 26"/>
          <p:cNvSpPr txBox="1"/>
          <p:nvPr/>
        </p:nvSpPr>
        <p:spPr>
          <a:xfrm>
            <a:off x="1804222" y="162650"/>
            <a:ext cx="4663877"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Milloin kannattaa käyttää?</a:t>
            </a:r>
          </a:p>
        </p:txBody>
      </p:sp>
      <p:sp>
        <p:nvSpPr>
          <p:cNvPr id="27" name="TextBox 27"/>
          <p:cNvSpPr txBox="1"/>
          <p:nvPr/>
        </p:nvSpPr>
        <p:spPr>
          <a:xfrm>
            <a:off x="5687499" y="7533382"/>
            <a:ext cx="12660207" cy="1066800"/>
          </a:xfrm>
          <a:prstGeom prst="rect">
            <a:avLst/>
          </a:prstGeom>
        </p:spPr>
        <p:txBody>
          <a:bodyPr lIns="0" tIns="0" rIns="0" bIns="0" rtlCol="0" anchor="t">
            <a:spAutoFit/>
          </a:bodyPr>
          <a:lstStyle/>
          <a:p>
            <a:pPr marL="388620" lvl="1" indent="-194310" algn="l">
              <a:lnSpc>
                <a:spcPts val="2160"/>
              </a:lnSpc>
              <a:buFont typeface="Arial"/>
              <a:buChar char="•"/>
            </a:pPr>
            <a:r>
              <a:rPr lang="en-US" sz="1800">
                <a:solidFill>
                  <a:srgbClr val="000000"/>
                </a:solidFill>
                <a:latin typeface="Aileron"/>
                <a:ea typeface="Aileron"/>
                <a:cs typeface="Aileron"/>
                <a:sym typeface="Aileron"/>
              </a:rPr>
              <a:t>Kirjatkaa vain yksi idea per muistilappu - se auttaa järjestämään ideat paremmin! </a:t>
            </a:r>
          </a:p>
          <a:p>
            <a:pPr marL="388620" lvl="1" indent="-194310" algn="l">
              <a:lnSpc>
                <a:spcPts val="2160"/>
              </a:lnSpc>
              <a:buFont typeface="Arial"/>
              <a:buChar char="•"/>
            </a:pPr>
            <a:r>
              <a:rPr lang="en-US" sz="1800">
                <a:solidFill>
                  <a:srgbClr val="000000"/>
                </a:solidFill>
                <a:latin typeface="Aileron"/>
                <a:ea typeface="Aileron"/>
                <a:cs typeface="Aileron"/>
                <a:sym typeface="Aileron"/>
              </a:rPr>
              <a:t>Enemmän on enemmän. Yrittäkää aluksi saada aikaan mahdollisimman monta muistilappua - se auttaa oivaltamaan!</a:t>
            </a:r>
          </a:p>
          <a:p>
            <a:pPr marL="388620" lvl="1" indent="-194310" algn="l">
              <a:lnSpc>
                <a:spcPts val="2160"/>
              </a:lnSpc>
              <a:buFont typeface="Arial"/>
              <a:buChar char="•"/>
            </a:pPr>
            <a:r>
              <a:rPr lang="en-US" sz="1800">
                <a:solidFill>
                  <a:srgbClr val="000000"/>
                </a:solidFill>
                <a:latin typeface="Aileron"/>
                <a:ea typeface="Aileron"/>
                <a:cs typeface="Aileron"/>
                <a:sym typeface="Aileron"/>
              </a:rPr>
              <a:t>Käyttäkää minä-sinä-me-tekniikkaa. Kirjatkaa ensin yksin ja jakakaa asiat sen jälkeen keskenänne - se auttaa kaikkia saamaan äänensä kuuluviin ja tiimiä löytämään runsaasti ongelmia tai ideoita!</a:t>
            </a:r>
          </a:p>
        </p:txBody>
      </p:sp>
      <p:sp>
        <p:nvSpPr>
          <p:cNvPr id="28" name="TextBox 28"/>
          <p:cNvSpPr txBox="1"/>
          <p:nvPr/>
        </p:nvSpPr>
        <p:spPr>
          <a:xfrm>
            <a:off x="5668449" y="8878669"/>
            <a:ext cx="11948047" cy="1177290"/>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Jos aivoriihi perustuu oletuksiin aitojen tietojen sijaan, saatamme tunnistaa väärät ongelmat tai luoda epärelevantteja ratkaisuja. Kannattaa lähteä siis keräämään tietoa!</a:t>
            </a:r>
          </a:p>
          <a:p>
            <a:pPr marL="388620" lvl="1" indent="-194310" algn="l">
              <a:lnSpc>
                <a:spcPts val="2340"/>
              </a:lnSpc>
              <a:buFont typeface="Arial"/>
              <a:buChar char="•"/>
            </a:pPr>
            <a:r>
              <a:rPr lang="en-US" sz="1800">
                <a:solidFill>
                  <a:srgbClr val="000000"/>
                </a:solidFill>
                <a:latin typeface="Aileron"/>
                <a:ea typeface="Aileron"/>
                <a:cs typeface="Aileron"/>
                <a:sym typeface="Aileron"/>
              </a:rPr>
              <a:t>Jos aivoriihtä ei toteuteta tiimityönä, se ei edistä yhteistä ymmärrystä.</a:t>
            </a:r>
          </a:p>
          <a:p>
            <a:pPr marL="388620" lvl="1" indent="-194310" algn="l">
              <a:lnSpc>
                <a:spcPts val="2340"/>
              </a:lnSpc>
              <a:buFont typeface="Arial"/>
              <a:buChar char="•"/>
            </a:pPr>
            <a:r>
              <a:rPr lang="en-US" sz="1800">
                <a:solidFill>
                  <a:srgbClr val="000000"/>
                </a:solidFill>
                <a:latin typeface="Aileron"/>
                <a:ea typeface="Aileron"/>
                <a:cs typeface="Aileron"/>
                <a:sym typeface="Aileron"/>
              </a:rPr>
              <a:t>Huomautus: jos ongelmat ymmärretään väärin, myös ratkaisut ovat todennäköisesti vääriä tai hyödyttömiä!</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3704548" y="4400464"/>
            <a:ext cx="8680275" cy="679451"/>
          </a:xfrm>
          <a:prstGeom prst="rect">
            <a:avLst/>
          </a:prstGeom>
        </p:spPr>
        <p:txBody>
          <a:bodyPr lIns="0" tIns="0" rIns="0" bIns="0" rtlCol="0" anchor="t">
            <a:spAutoFit/>
          </a:bodyPr>
          <a:lstStyle/>
          <a:p>
            <a:pPr algn="r">
              <a:lnSpc>
                <a:spcPts val="5599"/>
              </a:lnSpc>
            </a:pPr>
            <a:r>
              <a:rPr lang="en-US" sz="3999" b="1">
                <a:solidFill>
                  <a:srgbClr val="000000"/>
                </a:solidFill>
                <a:latin typeface="Aileron Bold"/>
                <a:ea typeface="Aileron Bold"/>
                <a:cs typeface="Aileron Bold"/>
                <a:sym typeface="Aileron Bold"/>
              </a:rPr>
              <a:t>REFLEKTIO:  AIVORIIHI</a:t>
            </a:r>
          </a:p>
        </p:txBody>
      </p:sp>
      <p:sp>
        <p:nvSpPr>
          <p:cNvPr id="9" name="TextBox 9"/>
          <p:cNvSpPr txBox="1"/>
          <p:nvPr/>
        </p:nvSpPr>
        <p:spPr>
          <a:xfrm>
            <a:off x="1497013" y="1876810"/>
            <a:ext cx="16521597" cy="208089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laajempia hankkeeseen liittyviä ongelmia olemme tähän mennessä havainneet ja mitkä ovat pienemmät ongelmat, jotka vaikuttavat suureen ongelmaan?</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160"/>
              </a:lnSpc>
            </a:pPr>
            <a:r>
              <a:rPr lang="en-US" sz="1800">
                <a:solidFill>
                  <a:srgbClr val="000000"/>
                </a:solidFill>
                <a:latin typeface="Aileron"/>
                <a:ea typeface="Aileron"/>
                <a:cs typeface="Aileron"/>
                <a:sym typeface="Aileron"/>
              </a:rPr>
              <a:t>Mitkä ovat näkyviä merkkejä hankkeeseemme liittyvästä suuremmasta ongelmasta (esim. pitkät odotusajat, usein toistuvat valitukset, usein toistuvat järjestelmäviat, huono käyttäjäpalaute tai tuotannon tehottomuus)? Mitkä erityiset haasteet (esim. viestintäaukot, resurssipula tai tehottomat työnkulut, suunnittelun epäjohdonmukaisuudet, toimitusketjuun liittyvät ongelmat tai koodausvirheet) ruokkivat suurempaa teknistä ongelmaa) edistävät suurempaa ongelmaa? Miten nämä vaikuttavat sidosryhmiin?</a:t>
            </a:r>
          </a:p>
        </p:txBody>
      </p:sp>
      <p:sp>
        <p:nvSpPr>
          <p:cNvPr id="10" name="TextBox 10"/>
          <p:cNvSpPr txBox="1"/>
          <p:nvPr/>
        </p:nvSpPr>
        <p:spPr>
          <a:xfrm>
            <a:off x="1497013" y="4168689"/>
            <a:ext cx="16521597" cy="1371600"/>
          </a:xfrm>
          <a:prstGeom prst="rect">
            <a:avLst/>
          </a:prstGeom>
        </p:spPr>
        <p:txBody>
          <a:bodyPr lIns="0" tIns="0" rIns="0" bIns="0" rtlCol="0" anchor="t">
            <a:spAutoFit/>
          </a:bodyPr>
          <a:lstStyle/>
          <a:p>
            <a:pPr algn="l">
              <a:lnSpc>
                <a:spcPts val="2279"/>
              </a:lnSpc>
            </a:pPr>
            <a:r>
              <a:rPr lang="en-US" sz="1899" b="1">
                <a:solidFill>
                  <a:srgbClr val="000000"/>
                </a:solidFill>
                <a:latin typeface="Aileron Bold"/>
                <a:ea typeface="Aileron Bold"/>
                <a:cs typeface="Aileron Bold"/>
                <a:sym typeface="Aileron Bold"/>
              </a:rPr>
              <a:t>Mitkä voivat olla ongelmien syyt ja seuraukset?</a:t>
            </a:r>
          </a:p>
          <a:p>
            <a:pPr algn="l">
              <a:lnSpc>
                <a:spcPts val="2279"/>
              </a:lnSpc>
            </a:pPr>
            <a:endParaRPr lang="en-US" sz="1899" b="1">
              <a:solidFill>
                <a:srgbClr val="000000"/>
              </a:solidFill>
              <a:latin typeface="Aileron Bold"/>
              <a:ea typeface="Aileron Bold"/>
              <a:cs typeface="Aileron Bold"/>
              <a:sym typeface="Aileron Bold"/>
            </a:endParaRPr>
          </a:p>
          <a:p>
            <a:pPr marL="0" lvl="0" indent="0" algn="l">
              <a:lnSpc>
                <a:spcPts val="2160"/>
              </a:lnSpc>
              <a:spcBef>
                <a:spcPct val="0"/>
              </a:spcBef>
            </a:pPr>
            <a:r>
              <a:rPr lang="en-US" sz="1800">
                <a:solidFill>
                  <a:srgbClr val="000000"/>
                </a:solidFill>
                <a:latin typeface="Aileron"/>
                <a:ea typeface="Aileron"/>
                <a:cs typeface="Aileron"/>
                <a:sym typeface="Aileron"/>
              </a:rPr>
              <a:t>Mitkä taustatekijät voisivat aiheuttaa ongelmia (henkilöstön puute, vanhentuneet menettelyt, huono viestintä, huono laadunvalvonta, suunnitteluvirheet tai asianmukaisen testauksen puute jne.)? Mitkä ovat mahdolliset tekniset, taloudelliset tai käyttäjäkokemukseen liittyvät vaikutukset, jos emme ratkaise ydinongelmaa? </a:t>
            </a:r>
          </a:p>
        </p:txBody>
      </p:sp>
      <p:sp>
        <p:nvSpPr>
          <p:cNvPr id="11" name="TextBox 11"/>
          <p:cNvSpPr txBox="1"/>
          <p:nvPr/>
        </p:nvSpPr>
        <p:spPr>
          <a:xfrm>
            <a:off x="1497013" y="5692689"/>
            <a:ext cx="16353932" cy="128651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malleja tai toistuvia asioita löydämme?</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Onko asiakasvalituksissa, henkilökunnan palautteissa tai palvelutuloksissa yhteisiä suuntauksia, jotka viittaavat syvempään ongelmaan? Onko toistuvia epäonnistumisia, käyttäjien valituksia tai tuotannon viivästyksiä, jotka paljastavat teknisen ongelman kaavan?</a:t>
            </a:r>
          </a:p>
        </p:txBody>
      </p:sp>
      <p:sp>
        <p:nvSpPr>
          <p:cNvPr id="12" name="TextBox 12"/>
          <p:cNvSpPr txBox="1"/>
          <p:nvPr/>
        </p:nvSpPr>
        <p:spPr>
          <a:xfrm>
            <a:off x="1497013" y="7100861"/>
            <a:ext cx="16521597" cy="124968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ratkaisuja tai ideoita emme ole vielä tutkineet?</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380"/>
              </a:lnSpc>
              <a:spcBef>
                <a:spcPct val="0"/>
              </a:spcBef>
            </a:pPr>
            <a:r>
              <a:rPr lang="en-US" sz="1700">
                <a:solidFill>
                  <a:srgbClr val="000000"/>
                </a:solidFill>
                <a:latin typeface="Aileron"/>
                <a:ea typeface="Aileron"/>
                <a:cs typeface="Aileron"/>
                <a:sym typeface="Aileron"/>
              </a:rPr>
              <a:t>Onko olemassa malleja, uusia teknologioita tai työnkulun parannuksia, joita ei ole otettu huomioon ongelman ratkaisemisessa? Onko olemassa vaihtoehtoisia malleja, materiaaleja tai testausmenetelmiä, joita emme ole vielä kokeilleet ja jotka voisivat ratkaista ongelman? Voisiko aivoriihi synnyttää luovia ratkaisuja, joita emme ole ajatelleet?</a:t>
            </a:r>
          </a:p>
        </p:txBody>
      </p:sp>
      <p:sp>
        <p:nvSpPr>
          <p:cNvPr id="13" name="TextBox 13"/>
          <p:cNvSpPr txBox="1"/>
          <p:nvPr/>
        </p:nvSpPr>
        <p:spPr>
          <a:xfrm>
            <a:off x="1497013" y="666752"/>
            <a:ext cx="16214041" cy="5334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Aivoriihi on työkalu, jonka avulla voidaan tuottaa ideoita, tutkia erilaisia näkökulmia ja tunnistaa laajemman ongelman ydin. Siihen kuuluu vapaamuotoinen keskustelu ja ideoiden tuottaminen, jotta käsiteltävänä olevaa ongelmaa voidaan ymmärtää paremmin. Sitä voidaan käyttää missä tahansa projektin vaiheessa.</a:t>
            </a:r>
          </a:p>
        </p:txBody>
      </p:sp>
      <p:sp>
        <p:nvSpPr>
          <p:cNvPr id="14" name="TextBox 14"/>
          <p:cNvSpPr txBox="1"/>
          <p:nvPr/>
        </p:nvSpPr>
        <p:spPr>
          <a:xfrm>
            <a:off x="1497013" y="8685475"/>
            <a:ext cx="16441747" cy="128651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meidän pitäisi tehdä seuraavaksi aivoriihen perusteella ja kenen pitäisi tehdä mitä? Miksi?</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Kuka tekee mitä tiimissämme, jotta voimme jatkaa projektiamme siten, että otamme mukaan aivoriihestä saamamme opit? Mitä tiedämme nyt, mitä emme tienneet aiemmin? Mitä emme vielä tiedä ja miten voisimme täyttää tämän tietovajeen? Mitä meidän pitäisi tehdä seuraavaksi?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47625"/>
              <a:ext cx="355369" cy="450935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47625"/>
              <a:ext cx="427807" cy="457073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Freeform 16"/>
          <p:cNvSpPr/>
          <p:nvPr/>
        </p:nvSpPr>
        <p:spPr>
          <a:xfrm>
            <a:off x="6652432" y="2582597"/>
            <a:ext cx="6177571" cy="4367736"/>
          </a:xfrm>
          <a:custGeom>
            <a:avLst/>
            <a:gdLst/>
            <a:ahLst/>
            <a:cxnLst/>
            <a:rect l="l" t="t" r="r" b="b"/>
            <a:pathLst>
              <a:path w="6177571" h="4367736">
                <a:moveTo>
                  <a:pt x="0" y="0"/>
                </a:moveTo>
                <a:lnTo>
                  <a:pt x="6177571" y="0"/>
                </a:lnTo>
                <a:lnTo>
                  <a:pt x="6177571" y="4367736"/>
                </a:lnTo>
                <a:lnTo>
                  <a:pt x="0" y="4367736"/>
                </a:lnTo>
                <a:lnTo>
                  <a:pt x="0" y="0"/>
                </a:lnTo>
                <a:close/>
              </a:path>
            </a:pathLst>
          </a:custGeom>
          <a:blipFill>
            <a:blip r:embed="rId6"/>
            <a:stretch>
              <a:fillRect/>
            </a:stretch>
          </a:blipFill>
        </p:spPr>
        <p:txBody>
          <a:bodyPr/>
          <a:lstStyle/>
          <a:p>
            <a:endParaRPr lang="fi-FI"/>
          </a:p>
        </p:txBody>
      </p:sp>
      <p:sp>
        <p:nvSpPr>
          <p:cNvPr id="17" name="TextBox 17"/>
          <p:cNvSpPr txBox="1"/>
          <p:nvPr/>
        </p:nvSpPr>
        <p:spPr>
          <a:xfrm>
            <a:off x="1804222" y="727713"/>
            <a:ext cx="16716856" cy="513080"/>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Meidän on ymmärrettävä ongelma, jonka parissa työskentelemme, tai meidän on luotava ideoita projektiamme varten (meidän on määriteltävä ongelma tai ideoitava).</a:t>
            </a:r>
          </a:p>
          <a:p>
            <a:pPr marL="345441" lvl="1" indent="-172721" algn="l">
              <a:lnSpc>
                <a:spcPts val="2080"/>
              </a:lnSpc>
              <a:buFont typeface="Arial"/>
              <a:buChar char="•"/>
            </a:pPr>
            <a:r>
              <a:rPr lang="en-US" sz="1600">
                <a:solidFill>
                  <a:srgbClr val="000000"/>
                </a:solidFill>
                <a:latin typeface="Aileron"/>
                <a:ea typeface="Aileron"/>
                <a:cs typeface="Aileron"/>
                <a:sym typeface="Aileron"/>
              </a:rPr>
              <a:t>Meidän on vahvistettava tiimimme yhteistä ymmärrystä siitä, mitä jo tiedämme ja mitä ideoita meillä jo on (meidän on vahvistettava tiimityötä).</a:t>
            </a:r>
          </a:p>
        </p:txBody>
      </p:sp>
      <p:sp>
        <p:nvSpPr>
          <p:cNvPr id="18" name="TextBox 18"/>
          <p:cNvSpPr txBox="1"/>
          <p:nvPr/>
        </p:nvSpPr>
        <p:spPr>
          <a:xfrm>
            <a:off x="13024521" y="2498472"/>
            <a:ext cx="4843019" cy="442531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Pohtikaa tuloksia suhteessa haasteeseen. </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Pohtikaa tiimissä:</a:t>
            </a:r>
          </a:p>
          <a:p>
            <a:pPr algn="l">
              <a:lnSpc>
                <a:spcPts val="2340"/>
              </a:lnSpc>
            </a:pPr>
            <a:r>
              <a:rPr lang="en-US" sz="1800">
                <a:solidFill>
                  <a:srgbClr val="000000"/>
                </a:solidFill>
                <a:latin typeface="Aileron"/>
                <a:ea typeface="Aileron"/>
                <a:cs typeface="Aileron"/>
                <a:sym typeface="Aileron"/>
              </a:rPr>
              <a:t>Mikä yllätti meidät? Mitä opimme asiakas- tai käyttäjäkokemuksesta ja heidän tarpeistaan suhteessa palveluun tai tuotteeseen ja projektiimme? Kuinka hyvin tuotteesi, palvelusi tai ratkaisusi vastaa niiden ihmisten tarpeita, joille suunnittelet sitä? Mitä tiedämme nyt, mikä voi auttaa meitä etenemään projektissa? Mitä emme vielä tiedä? Pitäisikö meidän muuttaa tai muotoilla haastettamme jotenkin uudelleen sen vuoksi, mitä saimme selville, ja jos pitäisi, niin miten? Mitä meidän pitäisi tehdä seuraavaksi?</a:t>
            </a:r>
          </a:p>
        </p:txBody>
      </p:sp>
      <p:sp>
        <p:nvSpPr>
          <p:cNvPr id="19" name="TextBox 19"/>
          <p:cNvSpPr txBox="1"/>
          <p:nvPr/>
        </p:nvSpPr>
        <p:spPr>
          <a:xfrm>
            <a:off x="1792355" y="2460372"/>
            <a:ext cx="4687611" cy="501586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Kokoontukaa yhteen tiiminä (verkossa tai offline) pohtimaan arvolupausta. Piirtäkää arvolupauksen työskentelypohja fläppipaperille tai virtuaaliselle valkotaululle tai käyttäkää valmista työskentelypohjaa.</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Kirjoittakaa ylös: minkä tuotteen tai palvelun parissa työskentelette (1), mitä  asiakas tai käyttäjä palvelusta saa ja mikä häntä turhauttaa tai rasittaa (2&amp;3), mitä asiakas tai käyttäjä tekee palvelussa tai tuotteella (4). </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Ideoikaa sitten, mitä voidaan tehdä, jotta saadaan asiakkaalle lisää hyötyä (5) ja vähennetään ongelmia(6). Miettikää lisäksi vaikutuksia yhteiskuntaan ja ympäristöön.</a:t>
            </a:r>
          </a:p>
          <a:p>
            <a:pPr algn="l">
              <a:lnSpc>
                <a:spcPts val="2340"/>
              </a:lnSpc>
            </a:pPr>
            <a:endParaRPr lang="en-US" sz="1800">
              <a:solidFill>
                <a:srgbClr val="000000"/>
              </a:solidFill>
              <a:latin typeface="Aileron"/>
              <a:ea typeface="Aileron"/>
              <a:cs typeface="Aileron"/>
              <a:sym typeface="Aileron"/>
            </a:endParaRPr>
          </a:p>
        </p:txBody>
      </p:sp>
      <p:sp>
        <p:nvSpPr>
          <p:cNvPr id="20" name="TextBox 20"/>
          <p:cNvSpPr txBox="1"/>
          <p:nvPr/>
        </p:nvSpPr>
        <p:spPr>
          <a:xfrm rot="-5400000">
            <a:off x="-3731194" y="4302385"/>
            <a:ext cx="8780895"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ARVOLUPAUKSEN POHDINTA</a:t>
            </a:r>
          </a:p>
        </p:txBody>
      </p:sp>
      <p:sp>
        <p:nvSpPr>
          <p:cNvPr id="21" name="Freeform 21"/>
          <p:cNvSpPr/>
          <p:nvPr/>
        </p:nvSpPr>
        <p:spPr>
          <a:xfrm rot="891332">
            <a:off x="10200415" y="4351400"/>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2" name="Freeform 22"/>
          <p:cNvSpPr/>
          <p:nvPr/>
        </p:nvSpPr>
        <p:spPr>
          <a:xfrm rot="891332">
            <a:off x="10917819" y="3685004"/>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3" name="TextBox 23"/>
          <p:cNvSpPr txBox="1"/>
          <p:nvPr/>
        </p:nvSpPr>
        <p:spPr>
          <a:xfrm>
            <a:off x="11016212" y="372883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4" name="Freeform 24"/>
          <p:cNvSpPr/>
          <p:nvPr/>
        </p:nvSpPr>
        <p:spPr>
          <a:xfrm rot="891332">
            <a:off x="10086532" y="5032502"/>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5" name="Freeform 25"/>
          <p:cNvSpPr/>
          <p:nvPr/>
        </p:nvSpPr>
        <p:spPr>
          <a:xfrm rot="891332">
            <a:off x="11276993" y="5713898"/>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6" name="Freeform 26"/>
          <p:cNvSpPr/>
          <p:nvPr/>
        </p:nvSpPr>
        <p:spPr>
          <a:xfrm rot="891332">
            <a:off x="8887017" y="4313326"/>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7" name="Freeform 27"/>
          <p:cNvSpPr/>
          <p:nvPr/>
        </p:nvSpPr>
        <p:spPr>
          <a:xfrm rot="891332">
            <a:off x="6915117" y="4213814"/>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8" name="Freeform 28"/>
          <p:cNvSpPr/>
          <p:nvPr/>
        </p:nvSpPr>
        <p:spPr>
          <a:xfrm rot="891332">
            <a:off x="8988467" y="5170088"/>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9" name="Freeform 29"/>
          <p:cNvSpPr/>
          <p:nvPr/>
        </p:nvSpPr>
        <p:spPr>
          <a:xfrm rot="891332">
            <a:off x="11366994" y="3811435"/>
            <a:ext cx="489163" cy="519382"/>
          </a:xfrm>
          <a:custGeom>
            <a:avLst/>
            <a:gdLst/>
            <a:ahLst/>
            <a:cxnLst/>
            <a:rect l="l" t="t" r="r" b="b"/>
            <a:pathLst>
              <a:path w="489163" h="519382">
                <a:moveTo>
                  <a:pt x="0" y="0"/>
                </a:moveTo>
                <a:lnTo>
                  <a:pt x="489163" y="0"/>
                </a:lnTo>
                <a:lnTo>
                  <a:pt x="489163" y="519381"/>
                </a:lnTo>
                <a:lnTo>
                  <a:pt x="0" y="5193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0" name="Freeform 30"/>
          <p:cNvSpPr/>
          <p:nvPr/>
        </p:nvSpPr>
        <p:spPr>
          <a:xfrm rot="891332">
            <a:off x="7671990" y="3723965"/>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1" name="Freeform 31"/>
          <p:cNvSpPr/>
          <p:nvPr/>
        </p:nvSpPr>
        <p:spPr>
          <a:xfrm rot="891332">
            <a:off x="9033205" y="3679427"/>
            <a:ext cx="489163" cy="519382"/>
          </a:xfrm>
          <a:custGeom>
            <a:avLst/>
            <a:gdLst/>
            <a:ahLst/>
            <a:cxnLst/>
            <a:rect l="l" t="t" r="r" b="b"/>
            <a:pathLst>
              <a:path w="489163" h="519382">
                <a:moveTo>
                  <a:pt x="0" y="0"/>
                </a:moveTo>
                <a:lnTo>
                  <a:pt x="489164" y="0"/>
                </a:lnTo>
                <a:lnTo>
                  <a:pt x="489164" y="519381"/>
                </a:lnTo>
                <a:lnTo>
                  <a:pt x="0" y="5193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2" name="TextBox 32"/>
          <p:cNvSpPr txBox="1"/>
          <p:nvPr/>
        </p:nvSpPr>
        <p:spPr>
          <a:xfrm>
            <a:off x="7770383" y="3778949"/>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33" name="Freeform 33"/>
          <p:cNvSpPr/>
          <p:nvPr/>
        </p:nvSpPr>
        <p:spPr>
          <a:xfrm rot="891332">
            <a:off x="7483000" y="3104143"/>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4" name="Freeform 34"/>
          <p:cNvSpPr/>
          <p:nvPr/>
        </p:nvSpPr>
        <p:spPr>
          <a:xfrm rot="891332">
            <a:off x="10614832" y="3098275"/>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5" name="Freeform 35"/>
          <p:cNvSpPr/>
          <p:nvPr/>
        </p:nvSpPr>
        <p:spPr>
          <a:xfrm rot="891332">
            <a:off x="11790571" y="4938859"/>
            <a:ext cx="489163" cy="519382"/>
          </a:xfrm>
          <a:custGeom>
            <a:avLst/>
            <a:gdLst/>
            <a:ahLst/>
            <a:cxnLst/>
            <a:rect l="l" t="t" r="r" b="b"/>
            <a:pathLst>
              <a:path w="489163" h="519382">
                <a:moveTo>
                  <a:pt x="0" y="0"/>
                </a:moveTo>
                <a:lnTo>
                  <a:pt x="489163" y="0"/>
                </a:lnTo>
                <a:lnTo>
                  <a:pt x="489163" y="519381"/>
                </a:lnTo>
                <a:lnTo>
                  <a:pt x="0" y="5193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6" name="TextBox 36"/>
          <p:cNvSpPr txBox="1"/>
          <p:nvPr/>
        </p:nvSpPr>
        <p:spPr>
          <a:xfrm>
            <a:off x="11888964" y="4994860"/>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37" name="Freeform 37"/>
          <p:cNvSpPr/>
          <p:nvPr/>
        </p:nvSpPr>
        <p:spPr>
          <a:xfrm rot="891332">
            <a:off x="11936759" y="5390162"/>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8" name="Freeform 38"/>
          <p:cNvSpPr/>
          <p:nvPr/>
        </p:nvSpPr>
        <p:spPr>
          <a:xfrm rot="891332">
            <a:off x="7629188" y="5566293"/>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9" name="TextBox 39"/>
          <p:cNvSpPr txBox="1"/>
          <p:nvPr/>
        </p:nvSpPr>
        <p:spPr>
          <a:xfrm>
            <a:off x="7727581" y="5622295"/>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40" name="Freeform 40"/>
          <p:cNvSpPr/>
          <p:nvPr/>
        </p:nvSpPr>
        <p:spPr>
          <a:xfrm rot="891332">
            <a:off x="8034547" y="5713898"/>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1" name="TextBox 41"/>
          <p:cNvSpPr txBox="1"/>
          <p:nvPr/>
        </p:nvSpPr>
        <p:spPr>
          <a:xfrm>
            <a:off x="10298808" y="440638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42" name="TextBox 42"/>
          <p:cNvSpPr txBox="1"/>
          <p:nvPr/>
        </p:nvSpPr>
        <p:spPr>
          <a:xfrm>
            <a:off x="11375386" y="5768882"/>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43" name="TextBox 43"/>
          <p:cNvSpPr txBox="1"/>
          <p:nvPr/>
        </p:nvSpPr>
        <p:spPr>
          <a:xfrm>
            <a:off x="10184925" y="508850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44" name="TextBox 44"/>
          <p:cNvSpPr txBox="1"/>
          <p:nvPr/>
        </p:nvSpPr>
        <p:spPr>
          <a:xfrm>
            <a:off x="7013510" y="4268798"/>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45" name="TextBox 45"/>
          <p:cNvSpPr txBox="1"/>
          <p:nvPr/>
        </p:nvSpPr>
        <p:spPr>
          <a:xfrm>
            <a:off x="9086860" y="5213917"/>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46" name="TextBox 46"/>
          <p:cNvSpPr txBox="1"/>
          <p:nvPr/>
        </p:nvSpPr>
        <p:spPr>
          <a:xfrm>
            <a:off x="8985410" y="4369328"/>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47" name="TextBox 47"/>
          <p:cNvSpPr txBox="1"/>
          <p:nvPr/>
        </p:nvSpPr>
        <p:spPr>
          <a:xfrm>
            <a:off x="11465387" y="385526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48" name="TextBox 48"/>
          <p:cNvSpPr txBox="1"/>
          <p:nvPr/>
        </p:nvSpPr>
        <p:spPr>
          <a:xfrm>
            <a:off x="9131598" y="3723256"/>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49" name="TextBox 49"/>
          <p:cNvSpPr txBox="1"/>
          <p:nvPr/>
        </p:nvSpPr>
        <p:spPr>
          <a:xfrm>
            <a:off x="7581393" y="3159127"/>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50" name="TextBox 50"/>
          <p:cNvSpPr txBox="1"/>
          <p:nvPr/>
        </p:nvSpPr>
        <p:spPr>
          <a:xfrm>
            <a:off x="10713225" y="3154277"/>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51" name="TextBox 51"/>
          <p:cNvSpPr txBox="1"/>
          <p:nvPr/>
        </p:nvSpPr>
        <p:spPr>
          <a:xfrm>
            <a:off x="12035152" y="5433991"/>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52" name="TextBox 52"/>
          <p:cNvSpPr txBox="1"/>
          <p:nvPr/>
        </p:nvSpPr>
        <p:spPr>
          <a:xfrm>
            <a:off x="8132940" y="5757727"/>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53" name="TextBox 53"/>
          <p:cNvSpPr txBox="1"/>
          <p:nvPr/>
        </p:nvSpPr>
        <p:spPr>
          <a:xfrm>
            <a:off x="7013510" y="4723221"/>
            <a:ext cx="247635" cy="250190"/>
          </a:xfrm>
          <a:prstGeom prst="rect">
            <a:avLst/>
          </a:prstGeom>
        </p:spPr>
        <p:txBody>
          <a:bodyPr lIns="0" tIns="0" rIns="0" bIns="0" rtlCol="0" anchor="t">
            <a:spAutoFit/>
          </a:bodyPr>
          <a:lstStyle/>
          <a:p>
            <a:pPr algn="l">
              <a:lnSpc>
                <a:spcPts val="1959"/>
              </a:lnSpc>
            </a:pPr>
            <a:r>
              <a:rPr lang="en-US" sz="1399" b="1">
                <a:solidFill>
                  <a:srgbClr val="000000"/>
                </a:solidFill>
                <a:latin typeface="Kollektif Bold"/>
                <a:ea typeface="Kollektif Bold"/>
                <a:cs typeface="Kollektif Bold"/>
                <a:sym typeface="Kollektif Bold"/>
              </a:rPr>
              <a:t>1</a:t>
            </a:r>
          </a:p>
        </p:txBody>
      </p:sp>
      <p:sp>
        <p:nvSpPr>
          <p:cNvPr id="54" name="TextBox 54"/>
          <p:cNvSpPr txBox="1"/>
          <p:nvPr/>
        </p:nvSpPr>
        <p:spPr>
          <a:xfrm>
            <a:off x="10798731" y="5254093"/>
            <a:ext cx="247635" cy="250190"/>
          </a:xfrm>
          <a:prstGeom prst="rect">
            <a:avLst/>
          </a:prstGeom>
        </p:spPr>
        <p:txBody>
          <a:bodyPr lIns="0" tIns="0" rIns="0" bIns="0" rtlCol="0" anchor="t">
            <a:spAutoFit/>
          </a:bodyPr>
          <a:lstStyle/>
          <a:p>
            <a:pPr algn="l">
              <a:lnSpc>
                <a:spcPts val="1959"/>
              </a:lnSpc>
            </a:pPr>
            <a:r>
              <a:rPr lang="en-US" sz="1399" b="1">
                <a:solidFill>
                  <a:srgbClr val="000000"/>
                </a:solidFill>
                <a:latin typeface="Kollektif Bold"/>
                <a:ea typeface="Kollektif Bold"/>
                <a:cs typeface="Kollektif Bold"/>
                <a:sym typeface="Kollektif Bold"/>
              </a:rPr>
              <a:t>2</a:t>
            </a:r>
          </a:p>
        </p:txBody>
      </p:sp>
      <p:sp>
        <p:nvSpPr>
          <p:cNvPr id="55" name="TextBox 55"/>
          <p:cNvSpPr txBox="1"/>
          <p:nvPr/>
        </p:nvSpPr>
        <p:spPr>
          <a:xfrm>
            <a:off x="10798731" y="4410602"/>
            <a:ext cx="247635" cy="250190"/>
          </a:xfrm>
          <a:prstGeom prst="rect">
            <a:avLst/>
          </a:prstGeom>
        </p:spPr>
        <p:txBody>
          <a:bodyPr lIns="0" tIns="0" rIns="0" bIns="0" rtlCol="0" anchor="t">
            <a:spAutoFit/>
          </a:bodyPr>
          <a:lstStyle/>
          <a:p>
            <a:pPr algn="l">
              <a:lnSpc>
                <a:spcPts val="1959"/>
              </a:lnSpc>
            </a:pPr>
            <a:r>
              <a:rPr lang="en-US" sz="1399" b="1">
                <a:solidFill>
                  <a:srgbClr val="000000"/>
                </a:solidFill>
                <a:latin typeface="Kollektif Bold"/>
                <a:ea typeface="Kollektif Bold"/>
                <a:cs typeface="Kollektif Bold"/>
                <a:sym typeface="Kollektif Bold"/>
              </a:rPr>
              <a:t>3</a:t>
            </a:r>
          </a:p>
        </p:txBody>
      </p:sp>
      <p:sp>
        <p:nvSpPr>
          <p:cNvPr id="56" name="TextBox 56"/>
          <p:cNvSpPr txBox="1"/>
          <p:nvPr/>
        </p:nvSpPr>
        <p:spPr>
          <a:xfrm>
            <a:off x="12035152" y="4472523"/>
            <a:ext cx="247635" cy="250190"/>
          </a:xfrm>
          <a:prstGeom prst="rect">
            <a:avLst/>
          </a:prstGeom>
        </p:spPr>
        <p:txBody>
          <a:bodyPr lIns="0" tIns="0" rIns="0" bIns="0" rtlCol="0" anchor="t">
            <a:spAutoFit/>
          </a:bodyPr>
          <a:lstStyle/>
          <a:p>
            <a:pPr algn="l">
              <a:lnSpc>
                <a:spcPts val="1959"/>
              </a:lnSpc>
            </a:pPr>
            <a:r>
              <a:rPr lang="en-US" sz="1399" b="1">
                <a:solidFill>
                  <a:srgbClr val="000000"/>
                </a:solidFill>
                <a:latin typeface="Kollektif Bold"/>
                <a:ea typeface="Kollektif Bold"/>
                <a:cs typeface="Kollektif Bold"/>
                <a:sym typeface="Kollektif Bold"/>
              </a:rPr>
              <a:t>4</a:t>
            </a:r>
          </a:p>
        </p:txBody>
      </p:sp>
      <p:sp>
        <p:nvSpPr>
          <p:cNvPr id="57" name="TextBox 57"/>
          <p:cNvSpPr txBox="1"/>
          <p:nvPr/>
        </p:nvSpPr>
        <p:spPr>
          <a:xfrm>
            <a:off x="8533352" y="4534917"/>
            <a:ext cx="247635" cy="250190"/>
          </a:xfrm>
          <a:prstGeom prst="rect">
            <a:avLst/>
          </a:prstGeom>
        </p:spPr>
        <p:txBody>
          <a:bodyPr lIns="0" tIns="0" rIns="0" bIns="0" rtlCol="0" anchor="t">
            <a:spAutoFit/>
          </a:bodyPr>
          <a:lstStyle/>
          <a:p>
            <a:pPr algn="l">
              <a:lnSpc>
                <a:spcPts val="1959"/>
              </a:lnSpc>
            </a:pPr>
            <a:r>
              <a:rPr lang="en-US" sz="1399" b="1">
                <a:solidFill>
                  <a:srgbClr val="000000"/>
                </a:solidFill>
                <a:latin typeface="Kollektif Bold"/>
                <a:ea typeface="Kollektif Bold"/>
                <a:cs typeface="Kollektif Bold"/>
                <a:sym typeface="Kollektif Bold"/>
              </a:rPr>
              <a:t>5</a:t>
            </a:r>
          </a:p>
        </p:txBody>
      </p:sp>
      <p:sp>
        <p:nvSpPr>
          <p:cNvPr id="58" name="TextBox 58"/>
          <p:cNvSpPr txBox="1"/>
          <p:nvPr/>
        </p:nvSpPr>
        <p:spPr>
          <a:xfrm>
            <a:off x="3130901" y="8893274"/>
            <a:ext cx="2556598" cy="122428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Mikä voi mennä pielen?</a:t>
            </a:r>
          </a:p>
        </p:txBody>
      </p:sp>
      <p:sp>
        <p:nvSpPr>
          <p:cNvPr id="59" name="TextBox 59"/>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Miten onnistumme?</a:t>
            </a:r>
          </a:p>
        </p:txBody>
      </p:sp>
      <p:sp>
        <p:nvSpPr>
          <p:cNvPr id="60" name="TextBox 60"/>
          <p:cNvSpPr txBox="1"/>
          <p:nvPr/>
        </p:nvSpPr>
        <p:spPr>
          <a:xfrm>
            <a:off x="1819383" y="1940307"/>
            <a:ext cx="326409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Mitä siis teemme? </a:t>
            </a:r>
          </a:p>
        </p:txBody>
      </p:sp>
      <p:sp>
        <p:nvSpPr>
          <p:cNvPr id="61" name="TextBox 61"/>
          <p:cNvSpPr txBox="1"/>
          <p:nvPr/>
        </p:nvSpPr>
        <p:spPr>
          <a:xfrm>
            <a:off x="13024521" y="1874015"/>
            <a:ext cx="3739479" cy="516103"/>
          </a:xfrm>
          <a:prstGeom prst="rect">
            <a:avLst/>
          </a:prstGeom>
        </p:spPr>
        <p:txBody>
          <a:bodyPr wrap="square" lIns="0" tIns="0" rIns="0" bIns="0" rtlCol="0" anchor="t">
            <a:spAutoFit/>
          </a:bodyPr>
          <a:lstStyle/>
          <a:p>
            <a:pPr algn="l">
              <a:lnSpc>
                <a:spcPts val="4409"/>
              </a:lnSpc>
            </a:pPr>
            <a:r>
              <a:rPr lang="en-US" sz="3150" dirty="0" err="1">
                <a:solidFill>
                  <a:srgbClr val="000000"/>
                </a:solidFill>
                <a:latin typeface="Aileron"/>
                <a:ea typeface="Aileron"/>
                <a:cs typeface="Aileron"/>
                <a:sym typeface="Aileron"/>
              </a:rPr>
              <a:t>Mitä</a:t>
            </a:r>
            <a:r>
              <a:rPr lang="en-US" sz="3150" dirty="0">
                <a:solidFill>
                  <a:srgbClr val="000000"/>
                </a:solidFill>
                <a:latin typeface="Aileron"/>
                <a:ea typeface="Aileron"/>
                <a:cs typeface="Aileron"/>
                <a:sym typeface="Aileron"/>
              </a:rPr>
              <a:t> </a:t>
            </a:r>
            <a:r>
              <a:rPr lang="en-US" sz="3150" dirty="0" err="1">
                <a:solidFill>
                  <a:srgbClr val="000000"/>
                </a:solidFill>
                <a:latin typeface="Aileron"/>
                <a:ea typeface="Aileron"/>
                <a:cs typeface="Aileron"/>
                <a:sym typeface="Aileron"/>
              </a:rPr>
              <a:t>seuraavaksi</a:t>
            </a:r>
            <a:r>
              <a:rPr lang="en-US" sz="3150" dirty="0">
                <a:solidFill>
                  <a:srgbClr val="000000"/>
                </a:solidFill>
                <a:latin typeface="Aileron"/>
                <a:ea typeface="Aileron"/>
                <a:cs typeface="Aileron"/>
                <a:sym typeface="Aileron"/>
              </a:rPr>
              <a:t>?</a:t>
            </a:r>
          </a:p>
        </p:txBody>
      </p:sp>
      <p:sp>
        <p:nvSpPr>
          <p:cNvPr id="62" name="TextBox 62"/>
          <p:cNvSpPr txBox="1"/>
          <p:nvPr/>
        </p:nvSpPr>
        <p:spPr>
          <a:xfrm>
            <a:off x="6722768" y="1874014"/>
            <a:ext cx="5090666"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Miltä tuotos saattaa näyttää?</a:t>
            </a:r>
          </a:p>
        </p:txBody>
      </p:sp>
      <p:sp>
        <p:nvSpPr>
          <p:cNvPr id="63" name="TextBox 63"/>
          <p:cNvSpPr txBox="1"/>
          <p:nvPr/>
        </p:nvSpPr>
        <p:spPr>
          <a:xfrm>
            <a:off x="1804222" y="162650"/>
            <a:ext cx="4663877"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Milloin kannattaa käyttää?</a:t>
            </a:r>
          </a:p>
        </p:txBody>
      </p:sp>
      <p:sp>
        <p:nvSpPr>
          <p:cNvPr id="64" name="TextBox 64"/>
          <p:cNvSpPr txBox="1"/>
          <p:nvPr/>
        </p:nvSpPr>
        <p:spPr>
          <a:xfrm>
            <a:off x="5687499" y="7533382"/>
            <a:ext cx="12660207" cy="1066800"/>
          </a:xfrm>
          <a:prstGeom prst="rect">
            <a:avLst/>
          </a:prstGeom>
        </p:spPr>
        <p:txBody>
          <a:bodyPr lIns="0" tIns="0" rIns="0" bIns="0" rtlCol="0" anchor="t">
            <a:spAutoFit/>
          </a:bodyPr>
          <a:lstStyle/>
          <a:p>
            <a:pPr marL="388620" lvl="1" indent="-194310" algn="l">
              <a:lnSpc>
                <a:spcPts val="2160"/>
              </a:lnSpc>
              <a:buFont typeface="Arial"/>
              <a:buChar char="•"/>
            </a:pPr>
            <a:r>
              <a:rPr lang="en-US" sz="1800">
                <a:solidFill>
                  <a:srgbClr val="000000"/>
                </a:solidFill>
                <a:latin typeface="Aileron"/>
                <a:ea typeface="Aileron"/>
                <a:cs typeface="Aileron"/>
                <a:sym typeface="Aileron"/>
              </a:rPr>
              <a:t>Kirjatkaa vain yksi idea per muistilappu - se auttaa järjestämään ideat paremmin! </a:t>
            </a:r>
          </a:p>
          <a:p>
            <a:pPr marL="388620" lvl="1" indent="-194310" algn="l">
              <a:lnSpc>
                <a:spcPts val="2160"/>
              </a:lnSpc>
              <a:buFont typeface="Arial"/>
              <a:buChar char="•"/>
            </a:pPr>
            <a:r>
              <a:rPr lang="en-US" sz="1800">
                <a:solidFill>
                  <a:srgbClr val="000000"/>
                </a:solidFill>
                <a:latin typeface="Aileron"/>
                <a:ea typeface="Aileron"/>
                <a:cs typeface="Aileron"/>
                <a:sym typeface="Aileron"/>
              </a:rPr>
              <a:t>Enemmän on enemmän. Yrittäkää aluksi saada aikaan mahdollisimman monta muistilappua - se auttaa oivaltamaan!</a:t>
            </a:r>
          </a:p>
          <a:p>
            <a:pPr marL="388620" lvl="1" indent="-194310" algn="l">
              <a:lnSpc>
                <a:spcPts val="2160"/>
              </a:lnSpc>
              <a:buFont typeface="Arial"/>
              <a:buChar char="•"/>
            </a:pPr>
            <a:r>
              <a:rPr lang="en-US" sz="1800">
                <a:solidFill>
                  <a:srgbClr val="000000"/>
                </a:solidFill>
                <a:latin typeface="Aileron"/>
                <a:ea typeface="Aileron"/>
                <a:cs typeface="Aileron"/>
                <a:sym typeface="Aileron"/>
              </a:rPr>
              <a:t>Käyttäkää minä-sinä-me-tekniikkaa. Kirjatkaa ensin yksin ja jakakaa ideat sen jälkeen keskenänne - se auttaa kaikkia saamaan äänensä kuuluviin ja tiimiä löytämään runsaasti ideoita!</a:t>
            </a:r>
          </a:p>
        </p:txBody>
      </p:sp>
      <p:sp>
        <p:nvSpPr>
          <p:cNvPr id="65" name="TextBox 65"/>
          <p:cNvSpPr txBox="1"/>
          <p:nvPr/>
        </p:nvSpPr>
        <p:spPr>
          <a:xfrm>
            <a:off x="5687499" y="9103360"/>
            <a:ext cx="11948047" cy="800100"/>
          </a:xfrm>
          <a:prstGeom prst="rect">
            <a:avLst/>
          </a:prstGeom>
        </p:spPr>
        <p:txBody>
          <a:bodyPr lIns="0" tIns="0" rIns="0" bIns="0" rtlCol="0" anchor="t">
            <a:spAutoFit/>
          </a:bodyPr>
          <a:lstStyle/>
          <a:p>
            <a:pPr marL="388620" lvl="1" indent="-194310" algn="l">
              <a:lnSpc>
                <a:spcPts val="2160"/>
              </a:lnSpc>
              <a:buFont typeface="Arial"/>
              <a:buChar char="•"/>
            </a:pPr>
            <a:r>
              <a:rPr lang="en-US" sz="1800">
                <a:solidFill>
                  <a:srgbClr val="000000"/>
                </a:solidFill>
                <a:latin typeface="Aileron"/>
                <a:ea typeface="Aileron"/>
                <a:cs typeface="Aileron"/>
                <a:sym typeface="Aileron"/>
              </a:rPr>
              <a:t>Jos työskentelynne perustuu olettamuksiin aitojen tietojen sijaan, saatatte tunnistaa väärät ongelmat. </a:t>
            </a:r>
          </a:p>
          <a:p>
            <a:pPr marL="388620" lvl="1" indent="-194310" algn="l">
              <a:lnSpc>
                <a:spcPts val="2160"/>
              </a:lnSpc>
              <a:buFont typeface="Arial"/>
              <a:buChar char="•"/>
            </a:pPr>
            <a:r>
              <a:rPr lang="en-US" sz="1800">
                <a:solidFill>
                  <a:srgbClr val="000000"/>
                </a:solidFill>
                <a:latin typeface="Aileron"/>
                <a:ea typeface="Aileron"/>
                <a:cs typeface="Aileron"/>
                <a:sym typeface="Aileron"/>
              </a:rPr>
              <a:t>Jos työtä ei jaeta ja pohdita tiimissä, se ei edistä yhteistä ymmärrystä.</a:t>
            </a:r>
          </a:p>
          <a:p>
            <a:pPr marL="388620" lvl="1" indent="-194310" algn="l">
              <a:lnSpc>
                <a:spcPts val="2160"/>
              </a:lnSpc>
              <a:buFont typeface="Arial"/>
              <a:buChar char="•"/>
            </a:pPr>
            <a:r>
              <a:rPr lang="en-US" sz="1800">
                <a:solidFill>
                  <a:srgbClr val="000000"/>
                </a:solidFill>
                <a:latin typeface="Aileron"/>
                <a:ea typeface="Aileron"/>
                <a:cs typeface="Aileron"/>
                <a:sym typeface="Aileron"/>
              </a:rPr>
              <a:t>Huomautus: jos ongelmat ymmärretään väärin, vaikutusten arviointi on todennäköisesti myös vääristynyttä.</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4287392" y="4992832"/>
            <a:ext cx="9782463" cy="596901"/>
          </a:xfrm>
          <a:prstGeom prst="rect">
            <a:avLst/>
          </a:prstGeom>
        </p:spPr>
        <p:txBody>
          <a:bodyPr lIns="0" tIns="0" rIns="0" bIns="0" rtlCol="0" anchor="t">
            <a:spAutoFit/>
          </a:bodyPr>
          <a:lstStyle/>
          <a:p>
            <a:pPr algn="r">
              <a:lnSpc>
                <a:spcPts val="4899"/>
              </a:lnSpc>
            </a:pPr>
            <a:r>
              <a:rPr lang="en-US" sz="3499" b="1">
                <a:solidFill>
                  <a:srgbClr val="000000"/>
                </a:solidFill>
                <a:latin typeface="Aileron Bold"/>
                <a:ea typeface="Aileron Bold"/>
                <a:cs typeface="Aileron Bold"/>
                <a:sym typeface="Aileron Bold"/>
              </a:rPr>
              <a:t>REFLEKTIO:  ARVOLUPAUKSEN POHDINTA</a:t>
            </a:r>
          </a:p>
        </p:txBody>
      </p:sp>
      <p:sp>
        <p:nvSpPr>
          <p:cNvPr id="9" name="TextBox 9"/>
          <p:cNvSpPr txBox="1"/>
          <p:nvPr/>
        </p:nvSpPr>
        <p:spPr>
          <a:xfrm>
            <a:off x="1497013" y="1876810"/>
            <a:ext cx="16521597" cy="121412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Mikä on tuote, palvelu tai ratkaisu, jonka parissa työskentelette, ja kenelle se on tarkoitettu, eli kuka on käyttäjä tai asiakas? </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160"/>
              </a:lnSpc>
            </a:pPr>
            <a:r>
              <a:rPr lang="en-US" sz="1800" b="1">
                <a:solidFill>
                  <a:srgbClr val="000000"/>
                </a:solidFill>
                <a:latin typeface="Aileron Bold"/>
                <a:ea typeface="Aileron Bold"/>
                <a:cs typeface="Aileron Bold"/>
                <a:sym typeface="Aileron Bold"/>
              </a:rPr>
              <a:t> </a:t>
            </a:r>
            <a:r>
              <a:rPr lang="en-US" sz="1800">
                <a:solidFill>
                  <a:srgbClr val="000000"/>
                </a:solidFill>
                <a:latin typeface="Aileron"/>
                <a:ea typeface="Aileron"/>
                <a:cs typeface="Aileron"/>
                <a:sym typeface="Aileron"/>
              </a:rPr>
              <a:t>Keitä ovat ne ihmiset (esim. potilaat, perheenjäsenet, käyttäjät tai asiakkaat, henkilökunnan jäsenet jne.), joihin ongelma vaikuttaa tai jotka tarvitsevat ratkaisua, tuotetta tai palvelua? Kenen näkökulmaa teidän on ymmärrettävä, jotta voitte luoda ratkaisuja projektissanne?</a:t>
            </a:r>
          </a:p>
        </p:txBody>
      </p:sp>
      <p:sp>
        <p:nvSpPr>
          <p:cNvPr id="10" name="TextBox 10"/>
          <p:cNvSpPr txBox="1"/>
          <p:nvPr/>
        </p:nvSpPr>
        <p:spPr>
          <a:xfrm>
            <a:off x="1497013" y="3414780"/>
            <a:ext cx="16521597" cy="1143000"/>
          </a:xfrm>
          <a:prstGeom prst="rect">
            <a:avLst/>
          </a:prstGeom>
        </p:spPr>
        <p:txBody>
          <a:bodyPr lIns="0" tIns="0" rIns="0" bIns="0" rtlCol="0" anchor="t">
            <a:spAutoFit/>
          </a:bodyPr>
          <a:lstStyle/>
          <a:p>
            <a:pPr algn="l">
              <a:lnSpc>
                <a:spcPts val="2279"/>
              </a:lnSpc>
            </a:pPr>
            <a:r>
              <a:rPr lang="en-US" sz="1899" b="1">
                <a:solidFill>
                  <a:srgbClr val="000000"/>
                </a:solidFill>
                <a:latin typeface="Aileron Bold"/>
                <a:ea typeface="Aileron Bold"/>
                <a:cs typeface="Aileron Bold"/>
                <a:sym typeface="Aileron Bold"/>
              </a:rPr>
              <a:t>Mitä töitä tai tehtäviä asiakkaiden on suoritettava palvelua, tuotetta tai muuta ratkaisua käyttäessään?</a:t>
            </a:r>
          </a:p>
          <a:p>
            <a:pPr algn="l">
              <a:lnSpc>
                <a:spcPts val="2279"/>
              </a:lnSpc>
            </a:pPr>
            <a:endParaRPr lang="en-US" sz="1899" b="1">
              <a:solidFill>
                <a:srgbClr val="000000"/>
              </a:solidFill>
              <a:latin typeface="Aileron Bold"/>
              <a:ea typeface="Aileron Bold"/>
              <a:cs typeface="Aileron Bold"/>
              <a:sym typeface="Aileron Bold"/>
            </a:endParaRPr>
          </a:p>
          <a:p>
            <a:pPr marL="0" lvl="0" indent="0" algn="l">
              <a:lnSpc>
                <a:spcPts val="2279"/>
              </a:lnSpc>
              <a:spcBef>
                <a:spcPct val="0"/>
              </a:spcBef>
            </a:pPr>
            <a:r>
              <a:rPr lang="en-US" sz="1899">
                <a:solidFill>
                  <a:srgbClr val="000000"/>
                </a:solidFill>
                <a:latin typeface="Aileron"/>
                <a:ea typeface="Aileron"/>
                <a:cs typeface="Aileron"/>
                <a:sym typeface="Aileron"/>
              </a:rPr>
              <a:t>Mitkä ovat ne keskeiset tehtävät, jotka ihmiset, joiden näkökulmaa haluatte tarkastella, haluavat suorittaa käyttäessään tuotetta tai palvelua, johon projektinne liittyy (esim. ajan varaaminen johonkin, hoidon saaminen, jonkin asian saaminen nopeammin hoidetuksi (sovelluksen ansiosta), jne.)</a:t>
            </a:r>
          </a:p>
        </p:txBody>
      </p:sp>
      <p:sp>
        <p:nvSpPr>
          <p:cNvPr id="11" name="TextBox 11"/>
          <p:cNvSpPr txBox="1"/>
          <p:nvPr/>
        </p:nvSpPr>
        <p:spPr>
          <a:xfrm>
            <a:off x="1497013" y="4843530"/>
            <a:ext cx="16521597" cy="191516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Mitkä ovat asiakkaiden kipupisteet, ongelmat, odotukset ja toiveet suhteessa palveluun, tuotteeseen tai muuhun ratkaisuun?</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Mitkä ovat asiakkaiden kohtaamat erityiset haasteet, kamppailut ja ongelmat (esim. monimutkaiset menettelyt, korkeat kustannukset, vaikeus saada palvelua, työuupumus, huono koordinointi, tehottomuus, vaikeat rajapinnat jne.)? Mikä tekee niistä ongelmallisia ja turhauttavia?  Mitä ihmiset haluavat kokemukseltaan (esim. nopeampaa palvelua, henkilökohtaista palvelua, avoimempaa viestintää, helpompaa toimintaa, parempaa suorituskykyä, kustannussäästöjä)? Mikä tekisi palvelusta, tuotteesta tai muusta ratkaisusta ihanteellisen heidän tarpeisiinsa?</a:t>
            </a:r>
          </a:p>
        </p:txBody>
      </p:sp>
      <p:sp>
        <p:nvSpPr>
          <p:cNvPr id="12" name="TextBox 12"/>
          <p:cNvSpPr txBox="1"/>
          <p:nvPr/>
        </p:nvSpPr>
        <p:spPr>
          <a:xfrm>
            <a:off x="1497013" y="7026560"/>
            <a:ext cx="16521597" cy="124968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Miten nykyinen ratkaisu vastaa asiakkaiden ongelmiin ja toiveisiin? Miten voisimme parantaa sitä niin, että se vastaisi tarpeisiin vielä paremmin?</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380"/>
              </a:lnSpc>
              <a:spcBef>
                <a:spcPct val="0"/>
              </a:spcBef>
            </a:pPr>
            <a:r>
              <a:rPr lang="en-US" sz="1700">
                <a:solidFill>
                  <a:srgbClr val="000000"/>
                </a:solidFill>
                <a:latin typeface="Aileron"/>
                <a:ea typeface="Aileron"/>
                <a:cs typeface="Aileron"/>
                <a:sym typeface="Aileron"/>
              </a:rPr>
              <a:t>Mitä puutteita on ratkaisun ja asiakkaan tai käyttäjän tarpeiden välillä? Mitä parannuksia voisimme tehdä ratkaisuun, palveluun tai tuotteeseen, jotta se olisi arvokkaampi asiakkaille tai käyttäjille?</a:t>
            </a:r>
          </a:p>
        </p:txBody>
      </p:sp>
      <p:sp>
        <p:nvSpPr>
          <p:cNvPr id="13" name="TextBox 13"/>
          <p:cNvSpPr txBox="1"/>
          <p:nvPr/>
        </p:nvSpPr>
        <p:spPr>
          <a:xfrm>
            <a:off x="1497013" y="400052"/>
            <a:ext cx="16214041" cy="8001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Arvolupauksen pohdinta auttaa ymmärtämään, kuinka hyvin tuote, palvelu tai ratkaisu vastaa niiden ihmisten tarpeita, joille sitä suunnitellaan. Siinä eritellään kaksi keskeistä aluetta: asiakasprofiili (mitä käyttäjät tarvitsevat, heidän kipupisteensä ja mitä he haluavat) ja arvokartta (miten ratkaisu vastaa näihin tarpeisiin, lievittää asiakkaan turhautumista ja tuottaa arvoa).</a:t>
            </a:r>
          </a:p>
        </p:txBody>
      </p:sp>
      <p:sp>
        <p:nvSpPr>
          <p:cNvPr id="14" name="TextBox 14"/>
          <p:cNvSpPr txBox="1"/>
          <p:nvPr/>
        </p:nvSpPr>
        <p:spPr>
          <a:xfrm>
            <a:off x="1497013" y="8685475"/>
            <a:ext cx="16441747" cy="128651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meidän pitäisi tehdä seuraavaksi arvolupaukseen liittyvän pohdinnan perusteella ja kenen pitäisi tehdä mitä? Miksi?</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Kuka tekee mitä tiimissämme, jotta voimme jatkaa projektiamme siten, että otamme mukaan arvolupauksen pohdinnasta saamamme opit? Mitä tiedämme nyt, mitä emme tienneet aiemmin? Mitä emme vielä tiedä ja miten voisimme täyttää tämän tietovajeen? Mitä meidän pitäisi tehdä seuraavaksi?</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72732" y="237476"/>
            <a:ext cx="16473550" cy="9797256"/>
            <a:chOff x="0" y="0"/>
            <a:chExt cx="4338713" cy="2580347"/>
          </a:xfrm>
        </p:grpSpPr>
        <p:sp>
          <p:nvSpPr>
            <p:cNvPr id="3" name="Freeform 3"/>
            <p:cNvSpPr/>
            <p:nvPr/>
          </p:nvSpPr>
          <p:spPr>
            <a:xfrm>
              <a:off x="0" y="0"/>
              <a:ext cx="4338713" cy="2580347"/>
            </a:xfrm>
            <a:custGeom>
              <a:avLst/>
              <a:gdLst/>
              <a:ahLst/>
              <a:cxnLst/>
              <a:rect l="l" t="t" r="r" b="b"/>
              <a:pathLst>
                <a:path w="4338713" h="2580347">
                  <a:moveTo>
                    <a:pt x="0" y="0"/>
                  </a:moveTo>
                  <a:lnTo>
                    <a:pt x="4338713" y="0"/>
                  </a:lnTo>
                  <a:lnTo>
                    <a:pt x="4338713" y="2580347"/>
                  </a:lnTo>
                  <a:lnTo>
                    <a:pt x="0" y="2580347"/>
                  </a:lnTo>
                  <a:close/>
                </a:path>
              </a:pathLst>
            </a:custGeom>
            <a:solidFill>
              <a:srgbClr val="000000">
                <a:alpha val="0"/>
              </a:srgbClr>
            </a:solidFill>
            <a:ln w="38100" cap="sq">
              <a:solidFill>
                <a:srgbClr val="000000"/>
              </a:solidFill>
              <a:prstDash val="solid"/>
              <a:miter/>
            </a:ln>
          </p:spPr>
          <p:txBody>
            <a:bodyPr/>
            <a:lstStyle/>
            <a:p>
              <a:endParaRPr lang="fi-FI"/>
            </a:p>
          </p:txBody>
        </p:sp>
        <p:sp>
          <p:nvSpPr>
            <p:cNvPr id="4" name="TextBox 4"/>
            <p:cNvSpPr txBox="1"/>
            <p:nvPr/>
          </p:nvSpPr>
          <p:spPr>
            <a:xfrm>
              <a:off x="0" y="-47625"/>
              <a:ext cx="4338713" cy="262797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907034" y="927374"/>
            <a:ext cx="15742169" cy="7999072"/>
            <a:chOff x="0" y="0"/>
            <a:chExt cx="4146086" cy="2106751"/>
          </a:xfrm>
        </p:grpSpPr>
        <p:sp>
          <p:nvSpPr>
            <p:cNvPr id="6" name="Freeform 6"/>
            <p:cNvSpPr/>
            <p:nvPr/>
          </p:nvSpPr>
          <p:spPr>
            <a:xfrm>
              <a:off x="0" y="0"/>
              <a:ext cx="4146086" cy="2106751"/>
            </a:xfrm>
            <a:custGeom>
              <a:avLst/>
              <a:gdLst/>
              <a:ahLst/>
              <a:cxnLst/>
              <a:rect l="l" t="t" r="r" b="b"/>
              <a:pathLst>
                <a:path w="4146086" h="2106751">
                  <a:moveTo>
                    <a:pt x="0" y="0"/>
                  </a:moveTo>
                  <a:lnTo>
                    <a:pt x="4146086" y="0"/>
                  </a:lnTo>
                  <a:lnTo>
                    <a:pt x="4146086" y="2106751"/>
                  </a:lnTo>
                  <a:lnTo>
                    <a:pt x="0" y="2106751"/>
                  </a:lnTo>
                  <a:close/>
                </a:path>
              </a:pathLst>
            </a:custGeom>
            <a:solidFill>
              <a:srgbClr val="000000">
                <a:alpha val="0"/>
              </a:srgbClr>
            </a:solidFill>
            <a:ln w="38100" cap="sq">
              <a:solidFill>
                <a:srgbClr val="000000"/>
              </a:solidFill>
              <a:prstDash val="solid"/>
              <a:miter/>
            </a:ln>
          </p:spPr>
          <p:txBody>
            <a:bodyPr/>
            <a:lstStyle/>
            <a:p>
              <a:endParaRPr lang="fi-FI"/>
            </a:p>
          </p:txBody>
        </p:sp>
        <p:sp>
          <p:nvSpPr>
            <p:cNvPr id="7" name="TextBox 7"/>
            <p:cNvSpPr txBox="1"/>
            <p:nvPr/>
          </p:nvSpPr>
          <p:spPr>
            <a:xfrm>
              <a:off x="0" y="-47625"/>
              <a:ext cx="4146086" cy="2154376"/>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224388" y="1028700"/>
            <a:ext cx="15085370" cy="7478165"/>
          </a:xfrm>
          <a:custGeom>
            <a:avLst/>
            <a:gdLst/>
            <a:ahLst/>
            <a:cxnLst/>
            <a:rect l="l" t="t" r="r" b="b"/>
            <a:pathLst>
              <a:path w="15085370" h="7478165">
                <a:moveTo>
                  <a:pt x="0" y="0"/>
                </a:moveTo>
                <a:lnTo>
                  <a:pt x="15085370" y="0"/>
                </a:lnTo>
                <a:lnTo>
                  <a:pt x="15085370" y="7478165"/>
                </a:lnTo>
                <a:lnTo>
                  <a:pt x="0" y="7478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grpSp>
        <p:nvGrpSpPr>
          <p:cNvPr id="9" name="Group 9"/>
          <p:cNvGrpSpPr/>
          <p:nvPr/>
        </p:nvGrpSpPr>
        <p:grpSpPr>
          <a:xfrm>
            <a:off x="0" y="0"/>
            <a:ext cx="1347379" cy="10287000"/>
            <a:chOff x="0" y="0"/>
            <a:chExt cx="354865" cy="2709333"/>
          </a:xfrm>
        </p:grpSpPr>
        <p:sp>
          <p:nvSpPr>
            <p:cNvPr id="10" name="Freeform 10"/>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C8EAE7"/>
            </a:solidFill>
          </p:spPr>
          <p:txBody>
            <a:bodyPr/>
            <a:lstStyle/>
            <a:p>
              <a:endParaRPr lang="fi-FI"/>
            </a:p>
          </p:txBody>
        </p:sp>
        <p:sp>
          <p:nvSpPr>
            <p:cNvPr id="11" name="TextBox 11"/>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2353612" y="8196135"/>
            <a:ext cx="1646251" cy="621460"/>
          </a:xfrm>
          <a:custGeom>
            <a:avLst/>
            <a:gdLst/>
            <a:ahLst/>
            <a:cxnLst/>
            <a:rect l="l" t="t" r="r" b="b"/>
            <a:pathLst>
              <a:path w="1646251" h="621460">
                <a:moveTo>
                  <a:pt x="0" y="0"/>
                </a:moveTo>
                <a:lnTo>
                  <a:pt x="1646251" y="0"/>
                </a:lnTo>
                <a:lnTo>
                  <a:pt x="1646251" y="621460"/>
                </a:lnTo>
                <a:lnTo>
                  <a:pt x="0" y="621460"/>
                </a:lnTo>
                <a:lnTo>
                  <a:pt x="0" y="0"/>
                </a:lnTo>
                <a:close/>
              </a:path>
            </a:pathLst>
          </a:custGeom>
          <a:blipFill>
            <a:blip r:embed="rId4"/>
            <a:stretch>
              <a:fillRect/>
            </a:stretch>
          </a:blipFill>
        </p:spPr>
        <p:txBody>
          <a:bodyPr/>
          <a:lstStyle/>
          <a:p>
            <a:endParaRPr lang="fi-FI"/>
          </a:p>
        </p:txBody>
      </p:sp>
      <p:sp>
        <p:nvSpPr>
          <p:cNvPr id="13" name="Freeform 13"/>
          <p:cNvSpPr/>
          <p:nvPr/>
        </p:nvSpPr>
        <p:spPr>
          <a:xfrm>
            <a:off x="2353612" y="9058808"/>
            <a:ext cx="728831" cy="845021"/>
          </a:xfrm>
          <a:custGeom>
            <a:avLst/>
            <a:gdLst/>
            <a:ahLst/>
            <a:cxnLst/>
            <a:rect l="l" t="t" r="r" b="b"/>
            <a:pathLst>
              <a:path w="728831" h="845021">
                <a:moveTo>
                  <a:pt x="0" y="0"/>
                </a:moveTo>
                <a:lnTo>
                  <a:pt x="728831" y="0"/>
                </a:lnTo>
                <a:lnTo>
                  <a:pt x="728831" y="845021"/>
                </a:lnTo>
                <a:lnTo>
                  <a:pt x="0" y="845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i-FI"/>
          </a:p>
        </p:txBody>
      </p:sp>
      <p:grpSp>
        <p:nvGrpSpPr>
          <p:cNvPr id="14" name="Group 14"/>
          <p:cNvGrpSpPr/>
          <p:nvPr/>
        </p:nvGrpSpPr>
        <p:grpSpPr>
          <a:xfrm>
            <a:off x="5250164" y="4767782"/>
            <a:ext cx="804536" cy="522113"/>
            <a:chOff x="0" y="0"/>
            <a:chExt cx="211894" cy="137511"/>
          </a:xfrm>
        </p:grpSpPr>
        <p:sp>
          <p:nvSpPr>
            <p:cNvPr id="15" name="Freeform 15"/>
            <p:cNvSpPr/>
            <p:nvPr/>
          </p:nvSpPr>
          <p:spPr>
            <a:xfrm>
              <a:off x="0" y="0"/>
              <a:ext cx="211894" cy="137511"/>
            </a:xfrm>
            <a:custGeom>
              <a:avLst/>
              <a:gdLst/>
              <a:ahLst/>
              <a:cxnLst/>
              <a:rect l="l" t="t" r="r" b="b"/>
              <a:pathLst>
                <a:path w="211894" h="137511">
                  <a:moveTo>
                    <a:pt x="0" y="0"/>
                  </a:moveTo>
                  <a:lnTo>
                    <a:pt x="211894" y="0"/>
                  </a:lnTo>
                  <a:lnTo>
                    <a:pt x="211894" y="137511"/>
                  </a:lnTo>
                  <a:lnTo>
                    <a:pt x="0" y="137511"/>
                  </a:lnTo>
                  <a:close/>
                </a:path>
              </a:pathLst>
            </a:custGeom>
            <a:solidFill>
              <a:srgbClr val="FFFFFF"/>
            </a:solidFill>
          </p:spPr>
          <p:txBody>
            <a:bodyPr/>
            <a:lstStyle/>
            <a:p>
              <a:endParaRPr lang="fi-FI"/>
            </a:p>
          </p:txBody>
        </p:sp>
        <p:sp>
          <p:nvSpPr>
            <p:cNvPr id="16" name="TextBox 16"/>
            <p:cNvSpPr txBox="1"/>
            <p:nvPr/>
          </p:nvSpPr>
          <p:spPr>
            <a:xfrm>
              <a:off x="0" y="-47625"/>
              <a:ext cx="211894" cy="185136"/>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3194893" y="4037162"/>
            <a:ext cx="1099558" cy="628650"/>
          </a:xfrm>
          <a:prstGeom prst="rect">
            <a:avLst/>
          </a:prstGeom>
        </p:spPr>
        <p:txBody>
          <a:bodyPr lIns="0" tIns="0" rIns="0" bIns="0" rtlCol="0" anchor="t">
            <a:spAutoFit/>
          </a:bodyPr>
          <a:lstStyle/>
          <a:p>
            <a:pPr algn="l">
              <a:lnSpc>
                <a:spcPts val="1680"/>
              </a:lnSpc>
            </a:pPr>
            <a:r>
              <a:rPr lang="en-US" sz="1400" spc="-9">
                <a:solidFill>
                  <a:srgbClr val="000000"/>
                </a:solidFill>
                <a:latin typeface="Aileron"/>
                <a:ea typeface="Aileron"/>
                <a:cs typeface="Aileron"/>
                <a:sym typeface="Aileron"/>
              </a:rPr>
              <a:t>Tuote, palvelu tai ratkaisu</a:t>
            </a:r>
          </a:p>
        </p:txBody>
      </p:sp>
      <p:sp>
        <p:nvSpPr>
          <p:cNvPr id="18" name="TextBox 18"/>
          <p:cNvSpPr txBox="1"/>
          <p:nvPr/>
        </p:nvSpPr>
        <p:spPr>
          <a:xfrm>
            <a:off x="6054700" y="3049324"/>
            <a:ext cx="1904469" cy="240665"/>
          </a:xfrm>
          <a:prstGeom prst="rect">
            <a:avLst/>
          </a:prstGeom>
        </p:spPr>
        <p:txBody>
          <a:bodyPr lIns="0" tIns="0" rIns="0" bIns="0" rtlCol="0" anchor="t">
            <a:spAutoFit/>
          </a:bodyPr>
          <a:lstStyle/>
          <a:p>
            <a:pPr algn="l">
              <a:lnSpc>
                <a:spcPts val="1960"/>
              </a:lnSpc>
            </a:pPr>
            <a:r>
              <a:rPr lang="en-US" sz="1400" spc="-9">
                <a:solidFill>
                  <a:srgbClr val="000000"/>
                </a:solidFill>
                <a:latin typeface="Aileron"/>
                <a:ea typeface="Aileron"/>
                <a:cs typeface="Aileron"/>
                <a:sym typeface="Aileron"/>
              </a:rPr>
              <a:t>Arvoa lisäävät asiat</a:t>
            </a:r>
          </a:p>
        </p:txBody>
      </p:sp>
      <p:sp>
        <p:nvSpPr>
          <p:cNvPr id="19" name="TextBox 19"/>
          <p:cNvSpPr txBox="1"/>
          <p:nvPr/>
        </p:nvSpPr>
        <p:spPr>
          <a:xfrm>
            <a:off x="6054700" y="6950144"/>
            <a:ext cx="2580206" cy="209550"/>
          </a:xfrm>
          <a:prstGeom prst="rect">
            <a:avLst/>
          </a:prstGeom>
        </p:spPr>
        <p:txBody>
          <a:bodyPr lIns="0" tIns="0" rIns="0" bIns="0" rtlCol="0" anchor="t">
            <a:spAutoFit/>
          </a:bodyPr>
          <a:lstStyle/>
          <a:p>
            <a:pPr algn="l">
              <a:lnSpc>
                <a:spcPts val="1680"/>
              </a:lnSpc>
            </a:pPr>
            <a:r>
              <a:rPr lang="en-US" sz="1400" spc="-9">
                <a:solidFill>
                  <a:srgbClr val="000000"/>
                </a:solidFill>
                <a:latin typeface="Aileron"/>
                <a:ea typeface="Aileron"/>
                <a:cs typeface="Aileron"/>
                <a:sym typeface="Aileron"/>
              </a:rPr>
              <a:t>Turhautumista vähentävät asiat</a:t>
            </a:r>
          </a:p>
        </p:txBody>
      </p:sp>
      <p:sp>
        <p:nvSpPr>
          <p:cNvPr id="20" name="TextBox 20"/>
          <p:cNvSpPr txBox="1"/>
          <p:nvPr/>
        </p:nvSpPr>
        <p:spPr>
          <a:xfrm>
            <a:off x="12461888" y="6950144"/>
            <a:ext cx="2175948" cy="419100"/>
          </a:xfrm>
          <a:prstGeom prst="rect">
            <a:avLst/>
          </a:prstGeom>
        </p:spPr>
        <p:txBody>
          <a:bodyPr lIns="0" tIns="0" rIns="0" bIns="0" rtlCol="0" anchor="t">
            <a:spAutoFit/>
          </a:bodyPr>
          <a:lstStyle/>
          <a:p>
            <a:pPr algn="l">
              <a:lnSpc>
                <a:spcPts val="1680"/>
              </a:lnSpc>
            </a:pPr>
            <a:r>
              <a:rPr lang="en-US" sz="1400" spc="-9">
                <a:solidFill>
                  <a:srgbClr val="000000"/>
                </a:solidFill>
                <a:latin typeface="Aileron"/>
                <a:ea typeface="Aileron"/>
                <a:cs typeface="Aileron"/>
                <a:sym typeface="Aileron"/>
              </a:rPr>
              <a:t>Arvoa vähentävät ja asiakasta turhauttavat asiat</a:t>
            </a:r>
          </a:p>
        </p:txBody>
      </p:sp>
      <p:sp>
        <p:nvSpPr>
          <p:cNvPr id="21" name="TextBox 21"/>
          <p:cNvSpPr txBox="1"/>
          <p:nvPr/>
        </p:nvSpPr>
        <p:spPr>
          <a:xfrm>
            <a:off x="12461888" y="2039092"/>
            <a:ext cx="2175948" cy="419100"/>
          </a:xfrm>
          <a:prstGeom prst="rect">
            <a:avLst/>
          </a:prstGeom>
        </p:spPr>
        <p:txBody>
          <a:bodyPr lIns="0" tIns="0" rIns="0" bIns="0" rtlCol="0" anchor="t">
            <a:spAutoFit/>
          </a:bodyPr>
          <a:lstStyle/>
          <a:p>
            <a:pPr algn="l">
              <a:lnSpc>
                <a:spcPts val="1680"/>
              </a:lnSpc>
            </a:pPr>
            <a:r>
              <a:rPr lang="en-US" sz="1400" spc="-9">
                <a:solidFill>
                  <a:srgbClr val="000000"/>
                </a:solidFill>
                <a:latin typeface="Aileron"/>
                <a:ea typeface="Aileron"/>
                <a:cs typeface="Aileron"/>
                <a:sym typeface="Aileron"/>
              </a:rPr>
              <a:t>Lisäarvoa tuottavat ja asiakasta ilahduttavat asiat</a:t>
            </a:r>
          </a:p>
        </p:txBody>
      </p:sp>
      <p:sp>
        <p:nvSpPr>
          <p:cNvPr id="22" name="TextBox 22"/>
          <p:cNvSpPr txBox="1"/>
          <p:nvPr/>
        </p:nvSpPr>
        <p:spPr>
          <a:xfrm>
            <a:off x="15531271" y="4246712"/>
            <a:ext cx="948806" cy="419100"/>
          </a:xfrm>
          <a:prstGeom prst="rect">
            <a:avLst/>
          </a:prstGeom>
        </p:spPr>
        <p:txBody>
          <a:bodyPr lIns="0" tIns="0" rIns="0" bIns="0" rtlCol="0" anchor="t">
            <a:spAutoFit/>
          </a:bodyPr>
          <a:lstStyle/>
          <a:p>
            <a:pPr algn="l">
              <a:lnSpc>
                <a:spcPts val="1680"/>
              </a:lnSpc>
            </a:pPr>
            <a:r>
              <a:rPr lang="en-US" sz="1400" spc="-9">
                <a:solidFill>
                  <a:srgbClr val="000000"/>
                </a:solidFill>
                <a:latin typeface="Aileron"/>
                <a:ea typeface="Aileron"/>
                <a:cs typeface="Aileron"/>
                <a:sym typeface="Aileron"/>
              </a:rPr>
              <a:t>Asiakkaan teot</a:t>
            </a:r>
          </a:p>
        </p:txBody>
      </p:sp>
      <p:sp>
        <p:nvSpPr>
          <p:cNvPr id="23" name="TextBox 23"/>
          <p:cNvSpPr txBox="1"/>
          <p:nvPr/>
        </p:nvSpPr>
        <p:spPr>
          <a:xfrm rot="-5400000">
            <a:off x="-4255642" y="4856797"/>
            <a:ext cx="9782463" cy="573405"/>
          </a:xfrm>
          <a:prstGeom prst="rect">
            <a:avLst/>
          </a:prstGeom>
        </p:spPr>
        <p:txBody>
          <a:bodyPr lIns="0" tIns="0" rIns="0" bIns="0" rtlCol="0" anchor="t">
            <a:spAutoFit/>
          </a:bodyPr>
          <a:lstStyle/>
          <a:p>
            <a:pPr algn="r">
              <a:lnSpc>
                <a:spcPts val="4619"/>
              </a:lnSpc>
            </a:pPr>
            <a:r>
              <a:rPr lang="en-US" sz="3299" b="1">
                <a:solidFill>
                  <a:srgbClr val="000000"/>
                </a:solidFill>
                <a:latin typeface="Aileron Bold"/>
                <a:ea typeface="Aileron Bold"/>
                <a:cs typeface="Aileron Bold"/>
                <a:sym typeface="Aileron Bold"/>
              </a:rPr>
              <a:t>TYÖSKENTELYPOHJA:  A RVOLUPAUS</a:t>
            </a:r>
          </a:p>
        </p:txBody>
      </p:sp>
      <p:sp>
        <p:nvSpPr>
          <p:cNvPr id="24" name="TextBox 24"/>
          <p:cNvSpPr txBox="1"/>
          <p:nvPr/>
        </p:nvSpPr>
        <p:spPr>
          <a:xfrm>
            <a:off x="4285512" y="8402090"/>
            <a:ext cx="3087007" cy="209550"/>
          </a:xfrm>
          <a:prstGeom prst="rect">
            <a:avLst/>
          </a:prstGeom>
        </p:spPr>
        <p:txBody>
          <a:bodyPr lIns="0" tIns="0" rIns="0" bIns="0" rtlCol="0" anchor="t">
            <a:spAutoFit/>
          </a:bodyPr>
          <a:lstStyle/>
          <a:p>
            <a:pPr algn="l">
              <a:lnSpc>
                <a:spcPts val="1680"/>
              </a:lnSpc>
            </a:pPr>
            <a:r>
              <a:rPr lang="en-US" sz="1400" spc="-9">
                <a:solidFill>
                  <a:srgbClr val="000000"/>
                </a:solidFill>
                <a:latin typeface="Aileron"/>
                <a:ea typeface="Aileron"/>
                <a:cs typeface="Aileron"/>
                <a:sym typeface="Aileron"/>
              </a:rPr>
              <a:t>Arvo ympäröivälle yhteisölle</a:t>
            </a:r>
          </a:p>
        </p:txBody>
      </p:sp>
      <p:sp>
        <p:nvSpPr>
          <p:cNvPr id="25" name="TextBox 25"/>
          <p:cNvSpPr txBox="1"/>
          <p:nvPr/>
        </p:nvSpPr>
        <p:spPr>
          <a:xfrm>
            <a:off x="4285512" y="9376544"/>
            <a:ext cx="3922952" cy="209550"/>
          </a:xfrm>
          <a:prstGeom prst="rect">
            <a:avLst/>
          </a:prstGeom>
        </p:spPr>
        <p:txBody>
          <a:bodyPr lIns="0" tIns="0" rIns="0" bIns="0" rtlCol="0" anchor="t">
            <a:spAutoFit/>
          </a:bodyPr>
          <a:lstStyle/>
          <a:p>
            <a:pPr algn="l">
              <a:lnSpc>
                <a:spcPts val="1680"/>
              </a:lnSpc>
            </a:pPr>
            <a:r>
              <a:rPr lang="en-US" sz="1400" spc="-9">
                <a:solidFill>
                  <a:srgbClr val="000000"/>
                </a:solidFill>
                <a:latin typeface="Aileron"/>
                <a:ea typeface="Aileron"/>
                <a:cs typeface="Aileron"/>
                <a:sym typeface="Aileron"/>
              </a:rPr>
              <a:t>Arvo ympäröivälle luontoympäristölle</a:t>
            </a:r>
          </a:p>
        </p:txBody>
      </p:sp>
      <p:sp>
        <p:nvSpPr>
          <p:cNvPr id="26" name="TextBox 26"/>
          <p:cNvSpPr txBox="1"/>
          <p:nvPr/>
        </p:nvSpPr>
        <p:spPr>
          <a:xfrm>
            <a:off x="13202275" y="5253765"/>
            <a:ext cx="692463" cy="295943"/>
          </a:xfrm>
          <a:prstGeom prst="rect">
            <a:avLst/>
          </a:prstGeom>
        </p:spPr>
        <p:txBody>
          <a:bodyPr lIns="0" tIns="0" rIns="0" bIns="0" rtlCol="0" anchor="t">
            <a:spAutoFit/>
          </a:bodyPr>
          <a:lstStyle/>
          <a:p>
            <a:pPr algn="l">
              <a:lnSpc>
                <a:spcPts val="1960"/>
              </a:lnSpc>
            </a:pPr>
            <a:r>
              <a:rPr lang="en-US" sz="1400" b="1" spc="-9">
                <a:solidFill>
                  <a:srgbClr val="000000"/>
                </a:solidFill>
                <a:latin typeface="Aileron Bold"/>
                <a:ea typeface="Aileron Bold"/>
                <a:cs typeface="Aileron Bold"/>
                <a:sym typeface="Aileron Bold"/>
              </a:rPr>
              <a:t>Asiakas</a:t>
            </a:r>
          </a:p>
        </p:txBody>
      </p:sp>
      <p:sp>
        <p:nvSpPr>
          <p:cNvPr id="27" name="TextBox 27"/>
          <p:cNvSpPr txBox="1"/>
          <p:nvPr/>
        </p:nvSpPr>
        <p:spPr>
          <a:xfrm>
            <a:off x="5443489" y="4944384"/>
            <a:ext cx="1157702" cy="187960"/>
          </a:xfrm>
          <a:prstGeom prst="rect">
            <a:avLst/>
          </a:prstGeom>
        </p:spPr>
        <p:txBody>
          <a:bodyPr lIns="0" tIns="0" rIns="0" bIns="0" rtlCol="0" anchor="t">
            <a:spAutoFit/>
          </a:bodyPr>
          <a:lstStyle/>
          <a:p>
            <a:pPr algn="l">
              <a:lnSpc>
                <a:spcPts val="1400"/>
              </a:lnSpc>
            </a:pPr>
            <a:r>
              <a:rPr lang="en-US" sz="1400" b="1" spc="-9">
                <a:solidFill>
                  <a:srgbClr val="000000"/>
                </a:solidFill>
                <a:latin typeface="Aileron Bold"/>
                <a:ea typeface="Aileron Bold"/>
                <a:cs typeface="Aileron Bold"/>
                <a:sym typeface="Aileron Bold"/>
              </a:rPr>
              <a:t>Arvo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47625"/>
              <a:ext cx="355369" cy="450935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47625"/>
              <a:ext cx="427807" cy="457073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Freeform 16"/>
          <p:cNvSpPr/>
          <p:nvPr/>
        </p:nvSpPr>
        <p:spPr>
          <a:xfrm rot="5400000">
            <a:off x="8081571" y="1679804"/>
            <a:ext cx="3323312" cy="5944998"/>
          </a:xfrm>
          <a:custGeom>
            <a:avLst/>
            <a:gdLst/>
            <a:ahLst/>
            <a:cxnLst/>
            <a:rect l="l" t="t" r="r" b="b"/>
            <a:pathLst>
              <a:path w="3323312" h="5944998">
                <a:moveTo>
                  <a:pt x="0" y="0"/>
                </a:moveTo>
                <a:lnTo>
                  <a:pt x="3323312" y="0"/>
                </a:lnTo>
                <a:lnTo>
                  <a:pt x="3323312" y="5944998"/>
                </a:lnTo>
                <a:lnTo>
                  <a:pt x="0" y="5944998"/>
                </a:lnTo>
                <a:lnTo>
                  <a:pt x="0" y="0"/>
                </a:lnTo>
                <a:close/>
              </a:path>
            </a:pathLst>
          </a:custGeom>
          <a:blipFill>
            <a:blip r:embed="rId6"/>
            <a:stretch>
              <a:fillRect l="-11205" r="-50017"/>
            </a:stretch>
          </a:blipFill>
        </p:spPr>
        <p:txBody>
          <a:bodyPr/>
          <a:lstStyle/>
          <a:p>
            <a:endParaRPr lang="fi-FI"/>
          </a:p>
        </p:txBody>
      </p:sp>
      <p:grpSp>
        <p:nvGrpSpPr>
          <p:cNvPr id="17" name="Group 17"/>
          <p:cNvGrpSpPr>
            <a:grpSpLocks noChangeAspect="1"/>
          </p:cNvGrpSpPr>
          <p:nvPr/>
        </p:nvGrpSpPr>
        <p:grpSpPr>
          <a:xfrm>
            <a:off x="7028914" y="4464141"/>
            <a:ext cx="5504165" cy="7231"/>
            <a:chOff x="0" y="0"/>
            <a:chExt cx="14008138" cy="18402"/>
          </a:xfrm>
        </p:grpSpPr>
        <p:sp>
          <p:nvSpPr>
            <p:cNvPr id="18" name="Freeform 18"/>
            <p:cNvSpPr/>
            <p:nvPr/>
          </p:nvSpPr>
          <p:spPr>
            <a:xfrm>
              <a:off x="0" y="0"/>
              <a:ext cx="14008728" cy="18415"/>
            </a:xfrm>
            <a:custGeom>
              <a:avLst/>
              <a:gdLst/>
              <a:ahLst/>
              <a:cxnLst/>
              <a:rect l="l" t="t" r="r" b="b"/>
              <a:pathLst>
                <a:path w="14008728" h="18415">
                  <a:moveTo>
                    <a:pt x="83566" y="0"/>
                  </a:moveTo>
                  <a:lnTo>
                    <a:pt x="93599" y="4064"/>
                  </a:lnTo>
                  <a:lnTo>
                    <a:pt x="89535" y="18288"/>
                  </a:lnTo>
                  <a:lnTo>
                    <a:pt x="83566" y="18288"/>
                  </a:lnTo>
                  <a:lnTo>
                    <a:pt x="74422" y="14224"/>
                  </a:lnTo>
                  <a:lnTo>
                    <a:pt x="78486" y="0"/>
                  </a:lnTo>
                  <a:close/>
                  <a:moveTo>
                    <a:pt x="157988" y="0"/>
                  </a:moveTo>
                  <a:lnTo>
                    <a:pt x="168021" y="4064"/>
                  </a:lnTo>
                  <a:lnTo>
                    <a:pt x="163957" y="18288"/>
                  </a:lnTo>
                  <a:lnTo>
                    <a:pt x="158115" y="18288"/>
                  </a:lnTo>
                  <a:lnTo>
                    <a:pt x="148971" y="14224"/>
                  </a:lnTo>
                  <a:lnTo>
                    <a:pt x="152908" y="0"/>
                  </a:lnTo>
                  <a:close/>
                  <a:moveTo>
                    <a:pt x="232410" y="0"/>
                  </a:moveTo>
                  <a:lnTo>
                    <a:pt x="242443" y="4064"/>
                  </a:lnTo>
                  <a:lnTo>
                    <a:pt x="238252" y="18288"/>
                  </a:lnTo>
                  <a:lnTo>
                    <a:pt x="232410" y="18288"/>
                  </a:lnTo>
                  <a:lnTo>
                    <a:pt x="223266" y="14224"/>
                  </a:lnTo>
                  <a:lnTo>
                    <a:pt x="227330" y="0"/>
                  </a:lnTo>
                  <a:close/>
                  <a:moveTo>
                    <a:pt x="306832" y="0"/>
                  </a:moveTo>
                  <a:lnTo>
                    <a:pt x="316865" y="4064"/>
                  </a:lnTo>
                  <a:lnTo>
                    <a:pt x="312674" y="18288"/>
                  </a:lnTo>
                  <a:lnTo>
                    <a:pt x="306832" y="18288"/>
                  </a:lnTo>
                  <a:lnTo>
                    <a:pt x="297688" y="14224"/>
                  </a:lnTo>
                  <a:lnTo>
                    <a:pt x="301752" y="0"/>
                  </a:lnTo>
                  <a:close/>
                  <a:moveTo>
                    <a:pt x="381254" y="0"/>
                  </a:moveTo>
                  <a:lnTo>
                    <a:pt x="391287" y="4064"/>
                  </a:lnTo>
                  <a:lnTo>
                    <a:pt x="387096" y="18288"/>
                  </a:lnTo>
                  <a:lnTo>
                    <a:pt x="381254" y="18288"/>
                  </a:lnTo>
                  <a:lnTo>
                    <a:pt x="372110" y="14224"/>
                  </a:lnTo>
                  <a:lnTo>
                    <a:pt x="376174" y="0"/>
                  </a:lnTo>
                  <a:close/>
                  <a:moveTo>
                    <a:pt x="455676" y="0"/>
                  </a:moveTo>
                  <a:lnTo>
                    <a:pt x="465709" y="4064"/>
                  </a:lnTo>
                  <a:lnTo>
                    <a:pt x="461518" y="18288"/>
                  </a:lnTo>
                  <a:lnTo>
                    <a:pt x="455676" y="18288"/>
                  </a:lnTo>
                  <a:lnTo>
                    <a:pt x="446532" y="14224"/>
                  </a:lnTo>
                  <a:lnTo>
                    <a:pt x="450596" y="0"/>
                  </a:lnTo>
                  <a:close/>
                  <a:moveTo>
                    <a:pt x="530098" y="0"/>
                  </a:moveTo>
                  <a:lnTo>
                    <a:pt x="540131" y="4064"/>
                  </a:lnTo>
                  <a:lnTo>
                    <a:pt x="535940" y="18288"/>
                  </a:lnTo>
                  <a:lnTo>
                    <a:pt x="530098" y="18288"/>
                  </a:lnTo>
                  <a:lnTo>
                    <a:pt x="520954" y="14224"/>
                  </a:lnTo>
                  <a:lnTo>
                    <a:pt x="525018" y="0"/>
                  </a:lnTo>
                  <a:close/>
                  <a:moveTo>
                    <a:pt x="604520" y="0"/>
                  </a:moveTo>
                  <a:lnTo>
                    <a:pt x="614553" y="4064"/>
                  </a:lnTo>
                  <a:lnTo>
                    <a:pt x="610489" y="18288"/>
                  </a:lnTo>
                  <a:lnTo>
                    <a:pt x="604520" y="18288"/>
                  </a:lnTo>
                  <a:lnTo>
                    <a:pt x="595376" y="14224"/>
                  </a:lnTo>
                  <a:lnTo>
                    <a:pt x="599440" y="0"/>
                  </a:lnTo>
                  <a:close/>
                  <a:moveTo>
                    <a:pt x="678942" y="0"/>
                  </a:moveTo>
                  <a:lnTo>
                    <a:pt x="688975" y="4064"/>
                  </a:lnTo>
                  <a:lnTo>
                    <a:pt x="684784" y="18288"/>
                  </a:lnTo>
                  <a:lnTo>
                    <a:pt x="678942" y="18288"/>
                  </a:lnTo>
                  <a:lnTo>
                    <a:pt x="669798" y="14224"/>
                  </a:lnTo>
                  <a:lnTo>
                    <a:pt x="673862" y="0"/>
                  </a:lnTo>
                  <a:close/>
                  <a:moveTo>
                    <a:pt x="753364" y="0"/>
                  </a:moveTo>
                  <a:lnTo>
                    <a:pt x="763397" y="4064"/>
                  </a:lnTo>
                  <a:lnTo>
                    <a:pt x="759206" y="18288"/>
                  </a:lnTo>
                  <a:lnTo>
                    <a:pt x="753364" y="18288"/>
                  </a:lnTo>
                  <a:lnTo>
                    <a:pt x="744220" y="14224"/>
                  </a:lnTo>
                  <a:lnTo>
                    <a:pt x="748157" y="0"/>
                  </a:lnTo>
                  <a:close/>
                  <a:moveTo>
                    <a:pt x="827786" y="0"/>
                  </a:moveTo>
                  <a:lnTo>
                    <a:pt x="837819" y="4064"/>
                  </a:lnTo>
                  <a:lnTo>
                    <a:pt x="833755" y="18288"/>
                  </a:lnTo>
                  <a:lnTo>
                    <a:pt x="827913" y="18288"/>
                  </a:lnTo>
                  <a:lnTo>
                    <a:pt x="818769" y="14224"/>
                  </a:lnTo>
                  <a:lnTo>
                    <a:pt x="822579" y="0"/>
                  </a:lnTo>
                  <a:close/>
                  <a:moveTo>
                    <a:pt x="902208" y="0"/>
                  </a:moveTo>
                  <a:lnTo>
                    <a:pt x="912241" y="4064"/>
                  </a:lnTo>
                  <a:lnTo>
                    <a:pt x="908050" y="18288"/>
                  </a:lnTo>
                  <a:lnTo>
                    <a:pt x="902208" y="18288"/>
                  </a:lnTo>
                  <a:lnTo>
                    <a:pt x="893064" y="14224"/>
                  </a:lnTo>
                  <a:lnTo>
                    <a:pt x="897001" y="0"/>
                  </a:lnTo>
                  <a:close/>
                  <a:moveTo>
                    <a:pt x="976630" y="0"/>
                  </a:moveTo>
                  <a:lnTo>
                    <a:pt x="986663" y="4064"/>
                  </a:lnTo>
                  <a:lnTo>
                    <a:pt x="982472" y="18288"/>
                  </a:lnTo>
                  <a:lnTo>
                    <a:pt x="976630" y="18288"/>
                  </a:lnTo>
                  <a:lnTo>
                    <a:pt x="967486" y="14224"/>
                  </a:lnTo>
                  <a:lnTo>
                    <a:pt x="971423" y="0"/>
                  </a:lnTo>
                  <a:close/>
                  <a:moveTo>
                    <a:pt x="1051052" y="0"/>
                  </a:moveTo>
                  <a:lnTo>
                    <a:pt x="1061085" y="4064"/>
                  </a:lnTo>
                  <a:lnTo>
                    <a:pt x="1056894" y="18288"/>
                  </a:lnTo>
                  <a:lnTo>
                    <a:pt x="1051052" y="18288"/>
                  </a:lnTo>
                  <a:lnTo>
                    <a:pt x="1041908" y="14224"/>
                  </a:lnTo>
                  <a:lnTo>
                    <a:pt x="1045845" y="0"/>
                  </a:lnTo>
                  <a:close/>
                  <a:moveTo>
                    <a:pt x="1125474" y="0"/>
                  </a:moveTo>
                  <a:lnTo>
                    <a:pt x="1135507" y="4064"/>
                  </a:lnTo>
                  <a:lnTo>
                    <a:pt x="1131443" y="18288"/>
                  </a:lnTo>
                  <a:lnTo>
                    <a:pt x="1125601" y="18288"/>
                  </a:lnTo>
                  <a:lnTo>
                    <a:pt x="1116457" y="14224"/>
                  </a:lnTo>
                  <a:lnTo>
                    <a:pt x="1120267" y="0"/>
                  </a:lnTo>
                  <a:close/>
                  <a:moveTo>
                    <a:pt x="1199896" y="0"/>
                  </a:moveTo>
                  <a:lnTo>
                    <a:pt x="1209929" y="4064"/>
                  </a:lnTo>
                  <a:lnTo>
                    <a:pt x="1205865" y="18288"/>
                  </a:lnTo>
                  <a:lnTo>
                    <a:pt x="1200023" y="18288"/>
                  </a:lnTo>
                  <a:lnTo>
                    <a:pt x="1190879" y="14224"/>
                  </a:lnTo>
                  <a:lnTo>
                    <a:pt x="1194689" y="0"/>
                  </a:lnTo>
                  <a:close/>
                  <a:moveTo>
                    <a:pt x="1274318" y="0"/>
                  </a:moveTo>
                  <a:lnTo>
                    <a:pt x="1284351" y="4064"/>
                  </a:lnTo>
                  <a:lnTo>
                    <a:pt x="1280160" y="18288"/>
                  </a:lnTo>
                  <a:lnTo>
                    <a:pt x="1274318" y="18288"/>
                  </a:lnTo>
                  <a:lnTo>
                    <a:pt x="1265174" y="14224"/>
                  </a:lnTo>
                  <a:lnTo>
                    <a:pt x="1269111" y="0"/>
                  </a:lnTo>
                  <a:close/>
                  <a:moveTo>
                    <a:pt x="1348740" y="0"/>
                  </a:moveTo>
                  <a:lnTo>
                    <a:pt x="1358773" y="4064"/>
                  </a:lnTo>
                  <a:lnTo>
                    <a:pt x="1354582" y="18288"/>
                  </a:lnTo>
                  <a:lnTo>
                    <a:pt x="1348740" y="18288"/>
                  </a:lnTo>
                  <a:lnTo>
                    <a:pt x="1339596" y="14224"/>
                  </a:lnTo>
                  <a:lnTo>
                    <a:pt x="1343660" y="0"/>
                  </a:lnTo>
                  <a:close/>
                  <a:moveTo>
                    <a:pt x="1423162" y="0"/>
                  </a:moveTo>
                  <a:lnTo>
                    <a:pt x="1433195" y="4064"/>
                  </a:lnTo>
                  <a:lnTo>
                    <a:pt x="1429131" y="18288"/>
                  </a:lnTo>
                  <a:lnTo>
                    <a:pt x="1423289" y="18288"/>
                  </a:lnTo>
                  <a:lnTo>
                    <a:pt x="1414145" y="14224"/>
                  </a:lnTo>
                  <a:lnTo>
                    <a:pt x="1418209" y="0"/>
                  </a:lnTo>
                  <a:close/>
                  <a:moveTo>
                    <a:pt x="1497584" y="0"/>
                  </a:moveTo>
                  <a:lnTo>
                    <a:pt x="1507617" y="4064"/>
                  </a:lnTo>
                  <a:lnTo>
                    <a:pt x="1503553" y="18288"/>
                  </a:lnTo>
                  <a:lnTo>
                    <a:pt x="1497711" y="18288"/>
                  </a:lnTo>
                  <a:lnTo>
                    <a:pt x="1488567" y="14224"/>
                  </a:lnTo>
                  <a:lnTo>
                    <a:pt x="1492250" y="0"/>
                  </a:lnTo>
                  <a:close/>
                  <a:moveTo>
                    <a:pt x="1572006" y="0"/>
                  </a:moveTo>
                  <a:lnTo>
                    <a:pt x="1582039" y="4064"/>
                  </a:lnTo>
                  <a:lnTo>
                    <a:pt x="1577848" y="18288"/>
                  </a:lnTo>
                  <a:lnTo>
                    <a:pt x="1572006" y="18288"/>
                  </a:lnTo>
                  <a:lnTo>
                    <a:pt x="1562862" y="14224"/>
                  </a:lnTo>
                  <a:lnTo>
                    <a:pt x="1566926" y="0"/>
                  </a:lnTo>
                  <a:close/>
                  <a:moveTo>
                    <a:pt x="1646428" y="0"/>
                  </a:moveTo>
                  <a:lnTo>
                    <a:pt x="1656461" y="4064"/>
                  </a:lnTo>
                  <a:lnTo>
                    <a:pt x="1652397" y="18288"/>
                  </a:lnTo>
                  <a:lnTo>
                    <a:pt x="1646555" y="18288"/>
                  </a:lnTo>
                  <a:lnTo>
                    <a:pt x="1637411" y="14224"/>
                  </a:lnTo>
                  <a:lnTo>
                    <a:pt x="1641475" y="0"/>
                  </a:lnTo>
                  <a:close/>
                  <a:moveTo>
                    <a:pt x="1720850" y="0"/>
                  </a:moveTo>
                  <a:lnTo>
                    <a:pt x="1730883" y="4064"/>
                  </a:lnTo>
                  <a:lnTo>
                    <a:pt x="1726819" y="18288"/>
                  </a:lnTo>
                  <a:lnTo>
                    <a:pt x="1720977" y="18288"/>
                  </a:lnTo>
                  <a:lnTo>
                    <a:pt x="1711833" y="14224"/>
                  </a:lnTo>
                  <a:lnTo>
                    <a:pt x="1715897" y="0"/>
                  </a:lnTo>
                  <a:close/>
                  <a:moveTo>
                    <a:pt x="1795272" y="0"/>
                  </a:moveTo>
                  <a:lnTo>
                    <a:pt x="1805305" y="4064"/>
                  </a:lnTo>
                  <a:lnTo>
                    <a:pt x="1801114" y="18288"/>
                  </a:lnTo>
                  <a:lnTo>
                    <a:pt x="1795272" y="18288"/>
                  </a:lnTo>
                  <a:lnTo>
                    <a:pt x="1786128" y="14224"/>
                  </a:lnTo>
                  <a:lnTo>
                    <a:pt x="1790192" y="0"/>
                  </a:lnTo>
                  <a:close/>
                  <a:moveTo>
                    <a:pt x="1869694" y="0"/>
                  </a:moveTo>
                  <a:lnTo>
                    <a:pt x="1879727" y="4064"/>
                  </a:lnTo>
                  <a:lnTo>
                    <a:pt x="1875663" y="18288"/>
                  </a:lnTo>
                  <a:lnTo>
                    <a:pt x="1869821" y="18288"/>
                  </a:lnTo>
                  <a:lnTo>
                    <a:pt x="1860677" y="14224"/>
                  </a:lnTo>
                  <a:lnTo>
                    <a:pt x="1864360" y="0"/>
                  </a:lnTo>
                  <a:close/>
                  <a:moveTo>
                    <a:pt x="1944116" y="0"/>
                  </a:moveTo>
                  <a:lnTo>
                    <a:pt x="1954149" y="4064"/>
                  </a:lnTo>
                  <a:lnTo>
                    <a:pt x="1950085" y="18288"/>
                  </a:lnTo>
                  <a:lnTo>
                    <a:pt x="1944243" y="18288"/>
                  </a:lnTo>
                  <a:lnTo>
                    <a:pt x="1935099" y="14224"/>
                  </a:lnTo>
                  <a:lnTo>
                    <a:pt x="1939163" y="0"/>
                  </a:lnTo>
                  <a:close/>
                  <a:moveTo>
                    <a:pt x="2018538" y="0"/>
                  </a:moveTo>
                  <a:lnTo>
                    <a:pt x="2028571" y="4064"/>
                  </a:lnTo>
                  <a:lnTo>
                    <a:pt x="2024380" y="18288"/>
                  </a:lnTo>
                  <a:lnTo>
                    <a:pt x="2018538" y="18288"/>
                  </a:lnTo>
                  <a:lnTo>
                    <a:pt x="2009394" y="14224"/>
                  </a:lnTo>
                  <a:lnTo>
                    <a:pt x="2013458" y="0"/>
                  </a:lnTo>
                  <a:close/>
                  <a:moveTo>
                    <a:pt x="2092960" y="0"/>
                  </a:moveTo>
                  <a:lnTo>
                    <a:pt x="2102993" y="4064"/>
                  </a:lnTo>
                  <a:lnTo>
                    <a:pt x="2098929" y="18288"/>
                  </a:lnTo>
                  <a:lnTo>
                    <a:pt x="2093087" y="18288"/>
                  </a:lnTo>
                  <a:lnTo>
                    <a:pt x="2083943" y="14224"/>
                  </a:lnTo>
                  <a:lnTo>
                    <a:pt x="2088007" y="0"/>
                  </a:lnTo>
                  <a:close/>
                  <a:moveTo>
                    <a:pt x="2167382" y="0"/>
                  </a:moveTo>
                  <a:lnTo>
                    <a:pt x="2177415" y="4064"/>
                  </a:lnTo>
                  <a:lnTo>
                    <a:pt x="2173351" y="18288"/>
                  </a:lnTo>
                  <a:lnTo>
                    <a:pt x="2167509" y="18288"/>
                  </a:lnTo>
                  <a:lnTo>
                    <a:pt x="2158365" y="14224"/>
                  </a:lnTo>
                  <a:lnTo>
                    <a:pt x="2162429" y="0"/>
                  </a:lnTo>
                  <a:close/>
                  <a:moveTo>
                    <a:pt x="2241804" y="0"/>
                  </a:moveTo>
                  <a:lnTo>
                    <a:pt x="2251837" y="4064"/>
                  </a:lnTo>
                  <a:lnTo>
                    <a:pt x="2247646" y="18288"/>
                  </a:lnTo>
                  <a:lnTo>
                    <a:pt x="2241804" y="18288"/>
                  </a:lnTo>
                  <a:lnTo>
                    <a:pt x="2232660" y="14224"/>
                  </a:lnTo>
                  <a:lnTo>
                    <a:pt x="2236724" y="0"/>
                  </a:lnTo>
                  <a:close/>
                  <a:moveTo>
                    <a:pt x="2316226" y="0"/>
                  </a:moveTo>
                  <a:lnTo>
                    <a:pt x="2326259" y="4064"/>
                  </a:lnTo>
                  <a:lnTo>
                    <a:pt x="2322068" y="18288"/>
                  </a:lnTo>
                  <a:lnTo>
                    <a:pt x="2316226" y="18288"/>
                  </a:lnTo>
                  <a:lnTo>
                    <a:pt x="2307082" y="14224"/>
                  </a:lnTo>
                  <a:lnTo>
                    <a:pt x="2311146" y="0"/>
                  </a:lnTo>
                  <a:close/>
                  <a:moveTo>
                    <a:pt x="2390648" y="0"/>
                  </a:moveTo>
                  <a:lnTo>
                    <a:pt x="2400681" y="4064"/>
                  </a:lnTo>
                  <a:lnTo>
                    <a:pt x="2396617" y="18288"/>
                  </a:lnTo>
                  <a:lnTo>
                    <a:pt x="2390775" y="18288"/>
                  </a:lnTo>
                  <a:lnTo>
                    <a:pt x="2381631" y="14224"/>
                  </a:lnTo>
                  <a:lnTo>
                    <a:pt x="2385695" y="0"/>
                  </a:lnTo>
                  <a:close/>
                  <a:moveTo>
                    <a:pt x="2465070" y="0"/>
                  </a:moveTo>
                  <a:lnTo>
                    <a:pt x="2475103" y="4064"/>
                  </a:lnTo>
                  <a:lnTo>
                    <a:pt x="2470912" y="18288"/>
                  </a:lnTo>
                  <a:lnTo>
                    <a:pt x="2465070" y="18288"/>
                  </a:lnTo>
                  <a:lnTo>
                    <a:pt x="2455926" y="14224"/>
                  </a:lnTo>
                  <a:lnTo>
                    <a:pt x="2459990" y="0"/>
                  </a:lnTo>
                  <a:close/>
                  <a:moveTo>
                    <a:pt x="2539492" y="0"/>
                  </a:moveTo>
                  <a:lnTo>
                    <a:pt x="2549525" y="4064"/>
                  </a:lnTo>
                  <a:lnTo>
                    <a:pt x="2545334" y="18288"/>
                  </a:lnTo>
                  <a:lnTo>
                    <a:pt x="2539492" y="18288"/>
                  </a:lnTo>
                  <a:lnTo>
                    <a:pt x="2530348" y="14224"/>
                  </a:lnTo>
                  <a:lnTo>
                    <a:pt x="2534412" y="0"/>
                  </a:lnTo>
                  <a:close/>
                  <a:moveTo>
                    <a:pt x="2613914" y="0"/>
                  </a:moveTo>
                  <a:lnTo>
                    <a:pt x="2623947" y="4064"/>
                  </a:lnTo>
                  <a:lnTo>
                    <a:pt x="2619883" y="18288"/>
                  </a:lnTo>
                  <a:lnTo>
                    <a:pt x="2614041" y="18288"/>
                  </a:lnTo>
                  <a:lnTo>
                    <a:pt x="2604897" y="14224"/>
                  </a:lnTo>
                  <a:lnTo>
                    <a:pt x="2608961" y="0"/>
                  </a:lnTo>
                  <a:close/>
                  <a:moveTo>
                    <a:pt x="2688336" y="0"/>
                  </a:moveTo>
                  <a:lnTo>
                    <a:pt x="2698369" y="4064"/>
                  </a:lnTo>
                  <a:lnTo>
                    <a:pt x="2694305" y="18288"/>
                  </a:lnTo>
                  <a:lnTo>
                    <a:pt x="2688463" y="18288"/>
                  </a:lnTo>
                  <a:lnTo>
                    <a:pt x="2679319" y="14224"/>
                  </a:lnTo>
                  <a:lnTo>
                    <a:pt x="2683383" y="0"/>
                  </a:lnTo>
                  <a:close/>
                  <a:moveTo>
                    <a:pt x="2762758" y="0"/>
                  </a:moveTo>
                  <a:lnTo>
                    <a:pt x="2772791" y="4064"/>
                  </a:lnTo>
                  <a:lnTo>
                    <a:pt x="2768727" y="18288"/>
                  </a:lnTo>
                  <a:lnTo>
                    <a:pt x="2762885" y="18288"/>
                  </a:lnTo>
                  <a:lnTo>
                    <a:pt x="2753741" y="14224"/>
                  </a:lnTo>
                  <a:lnTo>
                    <a:pt x="2757805" y="0"/>
                  </a:lnTo>
                  <a:close/>
                  <a:moveTo>
                    <a:pt x="2837180" y="0"/>
                  </a:moveTo>
                  <a:lnTo>
                    <a:pt x="2847213" y="4064"/>
                  </a:lnTo>
                  <a:lnTo>
                    <a:pt x="2843149" y="18288"/>
                  </a:lnTo>
                  <a:lnTo>
                    <a:pt x="2837307" y="18288"/>
                  </a:lnTo>
                  <a:lnTo>
                    <a:pt x="2828163" y="14224"/>
                  </a:lnTo>
                  <a:lnTo>
                    <a:pt x="2832227" y="0"/>
                  </a:lnTo>
                  <a:close/>
                  <a:moveTo>
                    <a:pt x="2911602" y="0"/>
                  </a:moveTo>
                  <a:lnTo>
                    <a:pt x="2921635" y="4064"/>
                  </a:lnTo>
                  <a:lnTo>
                    <a:pt x="2917444" y="18288"/>
                  </a:lnTo>
                  <a:lnTo>
                    <a:pt x="2911602" y="18288"/>
                  </a:lnTo>
                  <a:lnTo>
                    <a:pt x="2902458" y="14224"/>
                  </a:lnTo>
                  <a:lnTo>
                    <a:pt x="2906522" y="0"/>
                  </a:lnTo>
                  <a:close/>
                  <a:moveTo>
                    <a:pt x="2986024" y="0"/>
                  </a:moveTo>
                  <a:lnTo>
                    <a:pt x="2996057" y="4064"/>
                  </a:lnTo>
                  <a:lnTo>
                    <a:pt x="2991993" y="18288"/>
                  </a:lnTo>
                  <a:lnTo>
                    <a:pt x="2986151" y="18288"/>
                  </a:lnTo>
                  <a:lnTo>
                    <a:pt x="2977007" y="14224"/>
                  </a:lnTo>
                  <a:lnTo>
                    <a:pt x="2981071" y="0"/>
                  </a:lnTo>
                  <a:close/>
                  <a:moveTo>
                    <a:pt x="3060446" y="0"/>
                  </a:moveTo>
                  <a:lnTo>
                    <a:pt x="3070479" y="4064"/>
                  </a:lnTo>
                  <a:lnTo>
                    <a:pt x="3066415" y="18288"/>
                  </a:lnTo>
                  <a:lnTo>
                    <a:pt x="3060573" y="18288"/>
                  </a:lnTo>
                  <a:lnTo>
                    <a:pt x="3051429" y="14224"/>
                  </a:lnTo>
                  <a:lnTo>
                    <a:pt x="3055493" y="0"/>
                  </a:lnTo>
                  <a:close/>
                  <a:moveTo>
                    <a:pt x="3134868" y="0"/>
                  </a:moveTo>
                  <a:lnTo>
                    <a:pt x="3144901" y="4064"/>
                  </a:lnTo>
                  <a:lnTo>
                    <a:pt x="3140710" y="18288"/>
                  </a:lnTo>
                  <a:lnTo>
                    <a:pt x="3134868" y="18288"/>
                  </a:lnTo>
                  <a:lnTo>
                    <a:pt x="3125724" y="14224"/>
                  </a:lnTo>
                  <a:lnTo>
                    <a:pt x="3129280" y="0"/>
                  </a:lnTo>
                  <a:close/>
                  <a:moveTo>
                    <a:pt x="3209290" y="0"/>
                  </a:moveTo>
                  <a:lnTo>
                    <a:pt x="3219323" y="4064"/>
                  </a:lnTo>
                  <a:lnTo>
                    <a:pt x="3215259" y="18288"/>
                  </a:lnTo>
                  <a:lnTo>
                    <a:pt x="3209417" y="18288"/>
                  </a:lnTo>
                  <a:lnTo>
                    <a:pt x="3200273" y="14224"/>
                  </a:lnTo>
                  <a:lnTo>
                    <a:pt x="3204337" y="0"/>
                  </a:lnTo>
                  <a:close/>
                  <a:moveTo>
                    <a:pt x="3283712" y="0"/>
                  </a:moveTo>
                  <a:lnTo>
                    <a:pt x="3293745" y="4064"/>
                  </a:lnTo>
                  <a:lnTo>
                    <a:pt x="3289681" y="18288"/>
                  </a:lnTo>
                  <a:lnTo>
                    <a:pt x="3283839" y="18288"/>
                  </a:lnTo>
                  <a:lnTo>
                    <a:pt x="3274695" y="14224"/>
                  </a:lnTo>
                  <a:lnTo>
                    <a:pt x="3278759" y="0"/>
                  </a:lnTo>
                  <a:close/>
                  <a:moveTo>
                    <a:pt x="3358134" y="0"/>
                  </a:moveTo>
                  <a:lnTo>
                    <a:pt x="3368167" y="4064"/>
                  </a:lnTo>
                  <a:lnTo>
                    <a:pt x="3363976" y="18288"/>
                  </a:lnTo>
                  <a:lnTo>
                    <a:pt x="3358134" y="18288"/>
                  </a:lnTo>
                  <a:lnTo>
                    <a:pt x="3348990" y="14224"/>
                  </a:lnTo>
                  <a:lnTo>
                    <a:pt x="3353054" y="0"/>
                  </a:lnTo>
                  <a:close/>
                  <a:moveTo>
                    <a:pt x="3432556" y="0"/>
                  </a:moveTo>
                  <a:lnTo>
                    <a:pt x="3442589" y="4064"/>
                  </a:lnTo>
                  <a:lnTo>
                    <a:pt x="3438525" y="18288"/>
                  </a:lnTo>
                  <a:lnTo>
                    <a:pt x="3432683" y="18288"/>
                  </a:lnTo>
                  <a:lnTo>
                    <a:pt x="3423539" y="14224"/>
                  </a:lnTo>
                  <a:lnTo>
                    <a:pt x="3427603" y="0"/>
                  </a:lnTo>
                  <a:close/>
                  <a:moveTo>
                    <a:pt x="3506977" y="0"/>
                  </a:moveTo>
                  <a:lnTo>
                    <a:pt x="3517011" y="4064"/>
                  </a:lnTo>
                  <a:lnTo>
                    <a:pt x="3512946" y="18288"/>
                  </a:lnTo>
                  <a:lnTo>
                    <a:pt x="3507105" y="18288"/>
                  </a:lnTo>
                  <a:lnTo>
                    <a:pt x="3497961" y="14224"/>
                  </a:lnTo>
                  <a:lnTo>
                    <a:pt x="3501390" y="0"/>
                  </a:lnTo>
                  <a:close/>
                  <a:moveTo>
                    <a:pt x="3581399" y="0"/>
                  </a:moveTo>
                  <a:lnTo>
                    <a:pt x="3591432" y="4064"/>
                  </a:lnTo>
                  <a:lnTo>
                    <a:pt x="3587242" y="18288"/>
                  </a:lnTo>
                  <a:lnTo>
                    <a:pt x="3581400" y="18288"/>
                  </a:lnTo>
                  <a:lnTo>
                    <a:pt x="3572256" y="14224"/>
                  </a:lnTo>
                  <a:lnTo>
                    <a:pt x="3576320" y="0"/>
                  </a:lnTo>
                  <a:close/>
                  <a:moveTo>
                    <a:pt x="3655821" y="0"/>
                  </a:moveTo>
                  <a:lnTo>
                    <a:pt x="3665854" y="4064"/>
                  </a:lnTo>
                  <a:lnTo>
                    <a:pt x="3661790" y="18288"/>
                  </a:lnTo>
                  <a:lnTo>
                    <a:pt x="3655948" y="18288"/>
                  </a:lnTo>
                  <a:lnTo>
                    <a:pt x="3646804" y="14224"/>
                  </a:lnTo>
                  <a:lnTo>
                    <a:pt x="3650868" y="0"/>
                  </a:lnTo>
                  <a:close/>
                  <a:moveTo>
                    <a:pt x="3730243" y="0"/>
                  </a:moveTo>
                  <a:lnTo>
                    <a:pt x="3740276" y="4064"/>
                  </a:lnTo>
                  <a:lnTo>
                    <a:pt x="3736212" y="18288"/>
                  </a:lnTo>
                  <a:lnTo>
                    <a:pt x="3730370" y="18288"/>
                  </a:lnTo>
                  <a:lnTo>
                    <a:pt x="3721226" y="14224"/>
                  </a:lnTo>
                  <a:lnTo>
                    <a:pt x="3725290" y="0"/>
                  </a:lnTo>
                  <a:close/>
                  <a:moveTo>
                    <a:pt x="3804665" y="0"/>
                  </a:moveTo>
                  <a:lnTo>
                    <a:pt x="3814698" y="4064"/>
                  </a:lnTo>
                  <a:lnTo>
                    <a:pt x="3810000" y="18415"/>
                  </a:lnTo>
                  <a:lnTo>
                    <a:pt x="3804158" y="18415"/>
                  </a:lnTo>
                  <a:lnTo>
                    <a:pt x="3795014" y="14351"/>
                  </a:lnTo>
                  <a:lnTo>
                    <a:pt x="3799078" y="127"/>
                  </a:lnTo>
                  <a:close/>
                  <a:moveTo>
                    <a:pt x="3879086" y="0"/>
                  </a:moveTo>
                  <a:lnTo>
                    <a:pt x="3889120" y="4064"/>
                  </a:lnTo>
                  <a:lnTo>
                    <a:pt x="3885055" y="18288"/>
                  </a:lnTo>
                  <a:lnTo>
                    <a:pt x="3879214" y="18288"/>
                  </a:lnTo>
                  <a:lnTo>
                    <a:pt x="3870070" y="14224"/>
                  </a:lnTo>
                  <a:lnTo>
                    <a:pt x="3874134" y="0"/>
                  </a:lnTo>
                  <a:close/>
                  <a:moveTo>
                    <a:pt x="3953508" y="0"/>
                  </a:moveTo>
                  <a:lnTo>
                    <a:pt x="3963541" y="4064"/>
                  </a:lnTo>
                  <a:lnTo>
                    <a:pt x="3959477" y="18288"/>
                  </a:lnTo>
                  <a:lnTo>
                    <a:pt x="3953635" y="18288"/>
                  </a:lnTo>
                  <a:lnTo>
                    <a:pt x="3944491" y="14224"/>
                  </a:lnTo>
                  <a:lnTo>
                    <a:pt x="3948555" y="0"/>
                  </a:lnTo>
                  <a:close/>
                  <a:moveTo>
                    <a:pt x="4027930" y="0"/>
                  </a:moveTo>
                  <a:lnTo>
                    <a:pt x="4037963" y="4064"/>
                  </a:lnTo>
                  <a:lnTo>
                    <a:pt x="4033772" y="18288"/>
                  </a:lnTo>
                  <a:lnTo>
                    <a:pt x="4027930" y="18288"/>
                  </a:lnTo>
                  <a:lnTo>
                    <a:pt x="4018786" y="14224"/>
                  </a:lnTo>
                  <a:lnTo>
                    <a:pt x="4022851" y="0"/>
                  </a:lnTo>
                  <a:close/>
                  <a:moveTo>
                    <a:pt x="4102352" y="0"/>
                  </a:moveTo>
                  <a:lnTo>
                    <a:pt x="4112385" y="4064"/>
                  </a:lnTo>
                  <a:lnTo>
                    <a:pt x="4108321" y="18288"/>
                  </a:lnTo>
                  <a:lnTo>
                    <a:pt x="4102479" y="18288"/>
                  </a:lnTo>
                  <a:lnTo>
                    <a:pt x="4093335" y="14224"/>
                  </a:lnTo>
                  <a:lnTo>
                    <a:pt x="4097399" y="0"/>
                  </a:lnTo>
                  <a:close/>
                  <a:moveTo>
                    <a:pt x="4176774" y="0"/>
                  </a:moveTo>
                  <a:lnTo>
                    <a:pt x="4186807" y="4064"/>
                  </a:lnTo>
                  <a:lnTo>
                    <a:pt x="4182743" y="18288"/>
                  </a:lnTo>
                  <a:lnTo>
                    <a:pt x="4176901" y="18288"/>
                  </a:lnTo>
                  <a:lnTo>
                    <a:pt x="4167757" y="14224"/>
                  </a:lnTo>
                  <a:lnTo>
                    <a:pt x="4171821" y="0"/>
                  </a:lnTo>
                  <a:close/>
                  <a:moveTo>
                    <a:pt x="4251196" y="0"/>
                  </a:moveTo>
                  <a:lnTo>
                    <a:pt x="4261229" y="4064"/>
                  </a:lnTo>
                  <a:lnTo>
                    <a:pt x="4257038" y="18288"/>
                  </a:lnTo>
                  <a:lnTo>
                    <a:pt x="4251196" y="18288"/>
                  </a:lnTo>
                  <a:lnTo>
                    <a:pt x="4242052" y="14224"/>
                  </a:lnTo>
                  <a:lnTo>
                    <a:pt x="4246116" y="0"/>
                  </a:lnTo>
                  <a:close/>
                  <a:moveTo>
                    <a:pt x="4325617" y="0"/>
                  </a:moveTo>
                  <a:lnTo>
                    <a:pt x="4335650" y="4064"/>
                  </a:lnTo>
                  <a:lnTo>
                    <a:pt x="4331586" y="18288"/>
                  </a:lnTo>
                  <a:lnTo>
                    <a:pt x="4325744" y="18288"/>
                  </a:lnTo>
                  <a:lnTo>
                    <a:pt x="4316600" y="14224"/>
                  </a:lnTo>
                  <a:lnTo>
                    <a:pt x="4320665" y="0"/>
                  </a:lnTo>
                  <a:close/>
                  <a:moveTo>
                    <a:pt x="4400039" y="0"/>
                  </a:moveTo>
                  <a:lnTo>
                    <a:pt x="4410072" y="4064"/>
                  </a:lnTo>
                  <a:lnTo>
                    <a:pt x="4406008" y="18288"/>
                  </a:lnTo>
                  <a:lnTo>
                    <a:pt x="4400166" y="18288"/>
                  </a:lnTo>
                  <a:lnTo>
                    <a:pt x="4391022" y="14224"/>
                  </a:lnTo>
                  <a:lnTo>
                    <a:pt x="4395086" y="0"/>
                  </a:lnTo>
                  <a:close/>
                  <a:moveTo>
                    <a:pt x="4474461" y="0"/>
                  </a:moveTo>
                  <a:lnTo>
                    <a:pt x="4484494" y="4064"/>
                  </a:lnTo>
                  <a:lnTo>
                    <a:pt x="4480430" y="18288"/>
                  </a:lnTo>
                  <a:lnTo>
                    <a:pt x="4474588" y="18288"/>
                  </a:lnTo>
                  <a:lnTo>
                    <a:pt x="4465444" y="14224"/>
                  </a:lnTo>
                  <a:lnTo>
                    <a:pt x="4469508" y="0"/>
                  </a:lnTo>
                  <a:close/>
                  <a:moveTo>
                    <a:pt x="4548883" y="0"/>
                  </a:moveTo>
                  <a:lnTo>
                    <a:pt x="4558916" y="4064"/>
                  </a:lnTo>
                  <a:lnTo>
                    <a:pt x="4554852" y="18288"/>
                  </a:lnTo>
                  <a:lnTo>
                    <a:pt x="4549010" y="18288"/>
                  </a:lnTo>
                  <a:lnTo>
                    <a:pt x="4539866" y="14224"/>
                  </a:lnTo>
                  <a:lnTo>
                    <a:pt x="4543930" y="0"/>
                  </a:lnTo>
                  <a:close/>
                  <a:moveTo>
                    <a:pt x="4623305" y="0"/>
                  </a:moveTo>
                  <a:lnTo>
                    <a:pt x="4633338" y="4064"/>
                  </a:lnTo>
                  <a:lnTo>
                    <a:pt x="4629274" y="18288"/>
                  </a:lnTo>
                  <a:lnTo>
                    <a:pt x="4623432" y="18288"/>
                  </a:lnTo>
                  <a:lnTo>
                    <a:pt x="4614288" y="14224"/>
                  </a:lnTo>
                  <a:lnTo>
                    <a:pt x="4618352" y="0"/>
                  </a:lnTo>
                  <a:close/>
                  <a:moveTo>
                    <a:pt x="4697726" y="0"/>
                  </a:moveTo>
                  <a:lnTo>
                    <a:pt x="4707760" y="4064"/>
                  </a:lnTo>
                  <a:lnTo>
                    <a:pt x="4703695" y="18288"/>
                  </a:lnTo>
                  <a:lnTo>
                    <a:pt x="4697854" y="18288"/>
                  </a:lnTo>
                  <a:lnTo>
                    <a:pt x="4688710" y="14224"/>
                  </a:lnTo>
                  <a:lnTo>
                    <a:pt x="4692774" y="0"/>
                  </a:lnTo>
                  <a:close/>
                  <a:moveTo>
                    <a:pt x="4772148" y="0"/>
                  </a:moveTo>
                  <a:lnTo>
                    <a:pt x="4782181" y="4064"/>
                  </a:lnTo>
                  <a:lnTo>
                    <a:pt x="4778117" y="18288"/>
                  </a:lnTo>
                  <a:lnTo>
                    <a:pt x="4772275" y="18288"/>
                  </a:lnTo>
                  <a:lnTo>
                    <a:pt x="4763131" y="14224"/>
                  </a:lnTo>
                  <a:lnTo>
                    <a:pt x="4766310" y="0"/>
                  </a:lnTo>
                  <a:close/>
                  <a:moveTo>
                    <a:pt x="4846570" y="0"/>
                  </a:moveTo>
                  <a:lnTo>
                    <a:pt x="4856603" y="4064"/>
                  </a:lnTo>
                  <a:lnTo>
                    <a:pt x="4852539" y="18288"/>
                  </a:lnTo>
                  <a:lnTo>
                    <a:pt x="4846697" y="18288"/>
                  </a:lnTo>
                  <a:lnTo>
                    <a:pt x="4837553" y="14224"/>
                  </a:lnTo>
                  <a:lnTo>
                    <a:pt x="4841617" y="0"/>
                  </a:lnTo>
                  <a:close/>
                  <a:moveTo>
                    <a:pt x="4920992" y="0"/>
                  </a:moveTo>
                  <a:lnTo>
                    <a:pt x="4931025" y="4064"/>
                  </a:lnTo>
                  <a:lnTo>
                    <a:pt x="4926961" y="18288"/>
                  </a:lnTo>
                  <a:lnTo>
                    <a:pt x="4921119" y="18288"/>
                  </a:lnTo>
                  <a:lnTo>
                    <a:pt x="4911975" y="14224"/>
                  </a:lnTo>
                  <a:lnTo>
                    <a:pt x="4916039" y="0"/>
                  </a:lnTo>
                  <a:close/>
                  <a:moveTo>
                    <a:pt x="4995414" y="0"/>
                  </a:moveTo>
                  <a:lnTo>
                    <a:pt x="5005447" y="4064"/>
                  </a:lnTo>
                  <a:lnTo>
                    <a:pt x="5001383" y="18288"/>
                  </a:lnTo>
                  <a:lnTo>
                    <a:pt x="4995541" y="18288"/>
                  </a:lnTo>
                  <a:lnTo>
                    <a:pt x="4986397" y="14224"/>
                  </a:lnTo>
                  <a:lnTo>
                    <a:pt x="4990461" y="0"/>
                  </a:lnTo>
                  <a:close/>
                  <a:moveTo>
                    <a:pt x="5069836" y="0"/>
                  </a:moveTo>
                  <a:lnTo>
                    <a:pt x="5079869" y="4064"/>
                  </a:lnTo>
                  <a:lnTo>
                    <a:pt x="5075805" y="18288"/>
                  </a:lnTo>
                  <a:lnTo>
                    <a:pt x="5069963" y="18288"/>
                  </a:lnTo>
                  <a:lnTo>
                    <a:pt x="5060819" y="14224"/>
                  </a:lnTo>
                  <a:lnTo>
                    <a:pt x="5064883" y="0"/>
                  </a:lnTo>
                  <a:close/>
                  <a:moveTo>
                    <a:pt x="5143500" y="0"/>
                  </a:moveTo>
                  <a:lnTo>
                    <a:pt x="5153533" y="4064"/>
                  </a:lnTo>
                  <a:lnTo>
                    <a:pt x="5149469" y="18288"/>
                  </a:lnTo>
                  <a:lnTo>
                    <a:pt x="5143500" y="18288"/>
                  </a:lnTo>
                  <a:lnTo>
                    <a:pt x="5134356" y="14224"/>
                  </a:lnTo>
                  <a:lnTo>
                    <a:pt x="5138420" y="0"/>
                  </a:lnTo>
                  <a:close/>
                  <a:moveTo>
                    <a:pt x="5217922" y="0"/>
                  </a:moveTo>
                  <a:lnTo>
                    <a:pt x="5227955" y="4064"/>
                  </a:lnTo>
                  <a:lnTo>
                    <a:pt x="5223891" y="18288"/>
                  </a:lnTo>
                  <a:lnTo>
                    <a:pt x="5218049" y="18288"/>
                  </a:lnTo>
                  <a:lnTo>
                    <a:pt x="5208905" y="14224"/>
                  </a:lnTo>
                  <a:lnTo>
                    <a:pt x="5212969" y="0"/>
                  </a:lnTo>
                  <a:close/>
                  <a:moveTo>
                    <a:pt x="5292344" y="0"/>
                  </a:moveTo>
                  <a:lnTo>
                    <a:pt x="5302377" y="4064"/>
                  </a:lnTo>
                  <a:lnTo>
                    <a:pt x="5298186" y="18288"/>
                  </a:lnTo>
                  <a:lnTo>
                    <a:pt x="5292344" y="18288"/>
                  </a:lnTo>
                  <a:lnTo>
                    <a:pt x="5283200" y="14224"/>
                  </a:lnTo>
                  <a:lnTo>
                    <a:pt x="5287264" y="0"/>
                  </a:lnTo>
                  <a:close/>
                  <a:moveTo>
                    <a:pt x="5366765" y="0"/>
                  </a:moveTo>
                  <a:lnTo>
                    <a:pt x="5376799" y="4064"/>
                  </a:lnTo>
                  <a:lnTo>
                    <a:pt x="5372734" y="18288"/>
                  </a:lnTo>
                  <a:lnTo>
                    <a:pt x="5366893" y="18288"/>
                  </a:lnTo>
                  <a:lnTo>
                    <a:pt x="5357749" y="14224"/>
                  </a:lnTo>
                  <a:lnTo>
                    <a:pt x="5361813" y="0"/>
                  </a:lnTo>
                  <a:close/>
                  <a:moveTo>
                    <a:pt x="5441187" y="0"/>
                  </a:moveTo>
                  <a:lnTo>
                    <a:pt x="5451220" y="4064"/>
                  </a:lnTo>
                  <a:lnTo>
                    <a:pt x="5447156" y="18288"/>
                  </a:lnTo>
                  <a:lnTo>
                    <a:pt x="5441314" y="18288"/>
                  </a:lnTo>
                  <a:lnTo>
                    <a:pt x="5432170" y="14224"/>
                  </a:lnTo>
                  <a:lnTo>
                    <a:pt x="5436234" y="0"/>
                  </a:lnTo>
                  <a:close/>
                  <a:moveTo>
                    <a:pt x="5515609" y="0"/>
                  </a:moveTo>
                  <a:lnTo>
                    <a:pt x="5525642" y="4064"/>
                  </a:lnTo>
                  <a:lnTo>
                    <a:pt x="5521451" y="18288"/>
                  </a:lnTo>
                  <a:lnTo>
                    <a:pt x="5515609" y="18288"/>
                  </a:lnTo>
                  <a:lnTo>
                    <a:pt x="5506465" y="14224"/>
                  </a:lnTo>
                  <a:lnTo>
                    <a:pt x="5510530" y="0"/>
                  </a:lnTo>
                  <a:close/>
                  <a:moveTo>
                    <a:pt x="5590031" y="0"/>
                  </a:moveTo>
                  <a:lnTo>
                    <a:pt x="5600064" y="4064"/>
                  </a:lnTo>
                  <a:lnTo>
                    <a:pt x="5596000" y="18288"/>
                  </a:lnTo>
                  <a:lnTo>
                    <a:pt x="5590158" y="18288"/>
                  </a:lnTo>
                  <a:lnTo>
                    <a:pt x="5581014" y="14224"/>
                  </a:lnTo>
                  <a:lnTo>
                    <a:pt x="5585078" y="0"/>
                  </a:lnTo>
                  <a:close/>
                  <a:moveTo>
                    <a:pt x="5664453" y="0"/>
                  </a:moveTo>
                  <a:lnTo>
                    <a:pt x="5674486" y="4064"/>
                  </a:lnTo>
                  <a:lnTo>
                    <a:pt x="5670422" y="18288"/>
                  </a:lnTo>
                  <a:lnTo>
                    <a:pt x="5664580" y="18288"/>
                  </a:lnTo>
                  <a:lnTo>
                    <a:pt x="5655436" y="14224"/>
                  </a:lnTo>
                  <a:lnTo>
                    <a:pt x="5659500" y="0"/>
                  </a:lnTo>
                  <a:close/>
                  <a:moveTo>
                    <a:pt x="5738875" y="0"/>
                  </a:moveTo>
                  <a:lnTo>
                    <a:pt x="5748908" y="4064"/>
                  </a:lnTo>
                  <a:lnTo>
                    <a:pt x="5744717" y="18288"/>
                  </a:lnTo>
                  <a:lnTo>
                    <a:pt x="5738875" y="18288"/>
                  </a:lnTo>
                  <a:lnTo>
                    <a:pt x="5729731" y="14224"/>
                  </a:lnTo>
                  <a:lnTo>
                    <a:pt x="5733795" y="0"/>
                  </a:lnTo>
                  <a:close/>
                  <a:moveTo>
                    <a:pt x="5813296" y="0"/>
                  </a:moveTo>
                  <a:lnTo>
                    <a:pt x="5823329" y="4064"/>
                  </a:lnTo>
                  <a:lnTo>
                    <a:pt x="5819265" y="18288"/>
                  </a:lnTo>
                  <a:lnTo>
                    <a:pt x="5813423" y="18288"/>
                  </a:lnTo>
                  <a:lnTo>
                    <a:pt x="5803900" y="14224"/>
                  </a:lnTo>
                  <a:lnTo>
                    <a:pt x="5808091" y="0"/>
                  </a:lnTo>
                  <a:close/>
                  <a:moveTo>
                    <a:pt x="5887718" y="0"/>
                  </a:moveTo>
                  <a:lnTo>
                    <a:pt x="5897751" y="4064"/>
                  </a:lnTo>
                  <a:lnTo>
                    <a:pt x="5893687" y="18288"/>
                  </a:lnTo>
                  <a:lnTo>
                    <a:pt x="5887845" y="18288"/>
                  </a:lnTo>
                  <a:lnTo>
                    <a:pt x="5878701" y="14224"/>
                  </a:lnTo>
                  <a:lnTo>
                    <a:pt x="5882765" y="0"/>
                  </a:lnTo>
                  <a:close/>
                  <a:moveTo>
                    <a:pt x="5962140" y="0"/>
                  </a:moveTo>
                  <a:lnTo>
                    <a:pt x="5972173" y="4064"/>
                  </a:lnTo>
                  <a:lnTo>
                    <a:pt x="5968109" y="18288"/>
                  </a:lnTo>
                  <a:lnTo>
                    <a:pt x="5962267" y="18288"/>
                  </a:lnTo>
                  <a:lnTo>
                    <a:pt x="5953123" y="14224"/>
                  </a:lnTo>
                  <a:lnTo>
                    <a:pt x="5957187" y="0"/>
                  </a:lnTo>
                  <a:close/>
                  <a:moveTo>
                    <a:pt x="6036562" y="0"/>
                  </a:moveTo>
                  <a:lnTo>
                    <a:pt x="6046595" y="4064"/>
                  </a:lnTo>
                  <a:lnTo>
                    <a:pt x="6042404" y="18288"/>
                  </a:lnTo>
                  <a:lnTo>
                    <a:pt x="6036562" y="18288"/>
                  </a:lnTo>
                  <a:lnTo>
                    <a:pt x="6027418" y="14224"/>
                  </a:lnTo>
                  <a:lnTo>
                    <a:pt x="6031230" y="0"/>
                  </a:lnTo>
                  <a:close/>
                  <a:moveTo>
                    <a:pt x="6110984" y="0"/>
                  </a:moveTo>
                  <a:lnTo>
                    <a:pt x="6121017" y="4064"/>
                  </a:lnTo>
                  <a:lnTo>
                    <a:pt x="6116826" y="18288"/>
                  </a:lnTo>
                  <a:lnTo>
                    <a:pt x="6110984" y="18288"/>
                  </a:lnTo>
                  <a:lnTo>
                    <a:pt x="6101840" y="14224"/>
                  </a:lnTo>
                  <a:lnTo>
                    <a:pt x="6105904" y="0"/>
                  </a:lnTo>
                  <a:close/>
                  <a:moveTo>
                    <a:pt x="6185405" y="0"/>
                  </a:moveTo>
                  <a:lnTo>
                    <a:pt x="6195439" y="4064"/>
                  </a:lnTo>
                  <a:lnTo>
                    <a:pt x="6191374" y="18288"/>
                  </a:lnTo>
                  <a:lnTo>
                    <a:pt x="6185533" y="18288"/>
                  </a:lnTo>
                  <a:lnTo>
                    <a:pt x="6176389" y="14224"/>
                  </a:lnTo>
                  <a:lnTo>
                    <a:pt x="6180453" y="0"/>
                  </a:lnTo>
                  <a:close/>
                  <a:moveTo>
                    <a:pt x="6259827" y="0"/>
                  </a:moveTo>
                  <a:lnTo>
                    <a:pt x="6269860" y="4064"/>
                  </a:lnTo>
                  <a:lnTo>
                    <a:pt x="6265669" y="18288"/>
                  </a:lnTo>
                  <a:lnTo>
                    <a:pt x="6259828" y="18288"/>
                  </a:lnTo>
                  <a:lnTo>
                    <a:pt x="6250684" y="14224"/>
                  </a:lnTo>
                  <a:lnTo>
                    <a:pt x="6254748" y="0"/>
                  </a:lnTo>
                  <a:close/>
                  <a:moveTo>
                    <a:pt x="6334249" y="0"/>
                  </a:moveTo>
                  <a:lnTo>
                    <a:pt x="6344282" y="4064"/>
                  </a:lnTo>
                  <a:lnTo>
                    <a:pt x="6340091" y="18288"/>
                  </a:lnTo>
                  <a:lnTo>
                    <a:pt x="6334249" y="18288"/>
                  </a:lnTo>
                  <a:lnTo>
                    <a:pt x="6325105" y="14224"/>
                  </a:lnTo>
                  <a:lnTo>
                    <a:pt x="6329169" y="0"/>
                  </a:lnTo>
                  <a:close/>
                  <a:moveTo>
                    <a:pt x="6408671" y="0"/>
                  </a:moveTo>
                  <a:lnTo>
                    <a:pt x="6418704" y="4064"/>
                  </a:lnTo>
                  <a:lnTo>
                    <a:pt x="6414640" y="18288"/>
                  </a:lnTo>
                  <a:lnTo>
                    <a:pt x="6408798" y="18288"/>
                  </a:lnTo>
                  <a:lnTo>
                    <a:pt x="6399654" y="14224"/>
                  </a:lnTo>
                  <a:lnTo>
                    <a:pt x="6403340" y="0"/>
                  </a:lnTo>
                  <a:close/>
                  <a:moveTo>
                    <a:pt x="6483093" y="0"/>
                  </a:moveTo>
                  <a:lnTo>
                    <a:pt x="6493126" y="4064"/>
                  </a:lnTo>
                  <a:lnTo>
                    <a:pt x="6488935" y="18288"/>
                  </a:lnTo>
                  <a:lnTo>
                    <a:pt x="6483093" y="18288"/>
                  </a:lnTo>
                  <a:lnTo>
                    <a:pt x="6473949" y="14224"/>
                  </a:lnTo>
                  <a:lnTo>
                    <a:pt x="6478013" y="0"/>
                  </a:lnTo>
                  <a:close/>
                  <a:moveTo>
                    <a:pt x="6557514" y="0"/>
                  </a:moveTo>
                  <a:lnTo>
                    <a:pt x="6567547" y="4064"/>
                  </a:lnTo>
                  <a:lnTo>
                    <a:pt x="6563356" y="18288"/>
                  </a:lnTo>
                  <a:lnTo>
                    <a:pt x="6557514" y="18288"/>
                  </a:lnTo>
                  <a:lnTo>
                    <a:pt x="6548370" y="14224"/>
                  </a:lnTo>
                  <a:lnTo>
                    <a:pt x="6552434" y="0"/>
                  </a:lnTo>
                  <a:close/>
                  <a:moveTo>
                    <a:pt x="6631936" y="0"/>
                  </a:moveTo>
                  <a:lnTo>
                    <a:pt x="6641969" y="4064"/>
                  </a:lnTo>
                  <a:lnTo>
                    <a:pt x="6637905" y="18288"/>
                  </a:lnTo>
                  <a:lnTo>
                    <a:pt x="6632063" y="18288"/>
                  </a:lnTo>
                  <a:lnTo>
                    <a:pt x="6622919" y="14224"/>
                  </a:lnTo>
                  <a:lnTo>
                    <a:pt x="6626983" y="0"/>
                  </a:lnTo>
                  <a:close/>
                  <a:moveTo>
                    <a:pt x="6706358" y="0"/>
                  </a:moveTo>
                  <a:lnTo>
                    <a:pt x="6716391" y="4064"/>
                  </a:lnTo>
                  <a:lnTo>
                    <a:pt x="6712200" y="18288"/>
                  </a:lnTo>
                  <a:lnTo>
                    <a:pt x="6706357" y="18288"/>
                  </a:lnTo>
                  <a:lnTo>
                    <a:pt x="6697214" y="14224"/>
                  </a:lnTo>
                  <a:lnTo>
                    <a:pt x="6701278" y="0"/>
                  </a:lnTo>
                  <a:close/>
                  <a:moveTo>
                    <a:pt x="6780780" y="0"/>
                  </a:moveTo>
                  <a:lnTo>
                    <a:pt x="6790813" y="4064"/>
                  </a:lnTo>
                  <a:lnTo>
                    <a:pt x="6786621" y="18288"/>
                  </a:lnTo>
                  <a:lnTo>
                    <a:pt x="6780779" y="18288"/>
                  </a:lnTo>
                  <a:lnTo>
                    <a:pt x="6771636" y="14224"/>
                  </a:lnTo>
                  <a:lnTo>
                    <a:pt x="6775700" y="0"/>
                  </a:lnTo>
                  <a:close/>
                  <a:moveTo>
                    <a:pt x="6855202" y="0"/>
                  </a:moveTo>
                  <a:lnTo>
                    <a:pt x="6865234" y="4064"/>
                  </a:lnTo>
                  <a:lnTo>
                    <a:pt x="6861170" y="18288"/>
                  </a:lnTo>
                  <a:lnTo>
                    <a:pt x="6855328" y="18288"/>
                  </a:lnTo>
                  <a:lnTo>
                    <a:pt x="6846184" y="14224"/>
                  </a:lnTo>
                  <a:lnTo>
                    <a:pt x="6850249" y="0"/>
                  </a:lnTo>
                  <a:close/>
                  <a:moveTo>
                    <a:pt x="6929624" y="0"/>
                  </a:moveTo>
                  <a:lnTo>
                    <a:pt x="6939656" y="4064"/>
                  </a:lnTo>
                  <a:lnTo>
                    <a:pt x="6935465" y="18288"/>
                  </a:lnTo>
                  <a:lnTo>
                    <a:pt x="6929623" y="18288"/>
                  </a:lnTo>
                  <a:lnTo>
                    <a:pt x="6920479" y="14224"/>
                  </a:lnTo>
                  <a:lnTo>
                    <a:pt x="6924543" y="0"/>
                  </a:lnTo>
                  <a:close/>
                  <a:moveTo>
                    <a:pt x="7004045" y="0"/>
                  </a:moveTo>
                  <a:lnTo>
                    <a:pt x="7014078" y="4064"/>
                  </a:lnTo>
                  <a:lnTo>
                    <a:pt x="7009887" y="18288"/>
                  </a:lnTo>
                  <a:lnTo>
                    <a:pt x="7004045" y="18288"/>
                  </a:lnTo>
                  <a:lnTo>
                    <a:pt x="6994901" y="14224"/>
                  </a:lnTo>
                  <a:lnTo>
                    <a:pt x="6998965" y="0"/>
                  </a:lnTo>
                  <a:close/>
                  <a:moveTo>
                    <a:pt x="7078467" y="0"/>
                  </a:moveTo>
                  <a:lnTo>
                    <a:pt x="7088500" y="4064"/>
                  </a:lnTo>
                  <a:lnTo>
                    <a:pt x="7084436" y="18288"/>
                  </a:lnTo>
                  <a:lnTo>
                    <a:pt x="7078594" y="18288"/>
                  </a:lnTo>
                  <a:lnTo>
                    <a:pt x="7069450" y="14224"/>
                  </a:lnTo>
                  <a:lnTo>
                    <a:pt x="7073514" y="0"/>
                  </a:lnTo>
                  <a:close/>
                  <a:moveTo>
                    <a:pt x="7152889" y="0"/>
                  </a:moveTo>
                  <a:lnTo>
                    <a:pt x="7162922" y="4064"/>
                  </a:lnTo>
                  <a:lnTo>
                    <a:pt x="7158730" y="18288"/>
                  </a:lnTo>
                  <a:lnTo>
                    <a:pt x="7152888" y="18288"/>
                  </a:lnTo>
                  <a:lnTo>
                    <a:pt x="7143745" y="14224"/>
                  </a:lnTo>
                  <a:lnTo>
                    <a:pt x="7147809" y="0"/>
                  </a:lnTo>
                  <a:close/>
                  <a:moveTo>
                    <a:pt x="7227311" y="0"/>
                  </a:moveTo>
                  <a:lnTo>
                    <a:pt x="7237344" y="4064"/>
                  </a:lnTo>
                  <a:lnTo>
                    <a:pt x="7233152" y="18288"/>
                  </a:lnTo>
                  <a:lnTo>
                    <a:pt x="7227310" y="18288"/>
                  </a:lnTo>
                  <a:lnTo>
                    <a:pt x="7218166" y="14224"/>
                  </a:lnTo>
                  <a:lnTo>
                    <a:pt x="7222230" y="0"/>
                  </a:lnTo>
                  <a:close/>
                  <a:moveTo>
                    <a:pt x="7301733" y="0"/>
                  </a:moveTo>
                  <a:lnTo>
                    <a:pt x="7311765" y="4064"/>
                  </a:lnTo>
                  <a:lnTo>
                    <a:pt x="7307701" y="18288"/>
                  </a:lnTo>
                  <a:lnTo>
                    <a:pt x="7301859" y="18288"/>
                  </a:lnTo>
                  <a:lnTo>
                    <a:pt x="7292715" y="14224"/>
                  </a:lnTo>
                  <a:lnTo>
                    <a:pt x="7296779" y="0"/>
                  </a:lnTo>
                  <a:close/>
                  <a:moveTo>
                    <a:pt x="7376154" y="0"/>
                  </a:moveTo>
                  <a:lnTo>
                    <a:pt x="7386187" y="4064"/>
                  </a:lnTo>
                  <a:lnTo>
                    <a:pt x="7381996" y="18288"/>
                  </a:lnTo>
                  <a:lnTo>
                    <a:pt x="7376154" y="18288"/>
                  </a:lnTo>
                  <a:lnTo>
                    <a:pt x="7367010" y="14224"/>
                  </a:lnTo>
                  <a:lnTo>
                    <a:pt x="7371074" y="0"/>
                  </a:lnTo>
                  <a:close/>
                  <a:moveTo>
                    <a:pt x="7450576" y="0"/>
                  </a:moveTo>
                  <a:lnTo>
                    <a:pt x="7460609" y="4064"/>
                  </a:lnTo>
                  <a:lnTo>
                    <a:pt x="7456418" y="18288"/>
                  </a:lnTo>
                  <a:lnTo>
                    <a:pt x="7450575" y="18288"/>
                  </a:lnTo>
                  <a:lnTo>
                    <a:pt x="7441432" y="14224"/>
                  </a:lnTo>
                  <a:lnTo>
                    <a:pt x="7445496" y="0"/>
                  </a:lnTo>
                  <a:close/>
                  <a:moveTo>
                    <a:pt x="7524998" y="0"/>
                  </a:moveTo>
                  <a:lnTo>
                    <a:pt x="7535031" y="4064"/>
                  </a:lnTo>
                  <a:lnTo>
                    <a:pt x="7530967" y="18288"/>
                  </a:lnTo>
                  <a:lnTo>
                    <a:pt x="7525124" y="18288"/>
                  </a:lnTo>
                  <a:lnTo>
                    <a:pt x="7515981" y="14224"/>
                  </a:lnTo>
                  <a:lnTo>
                    <a:pt x="7520045" y="0"/>
                  </a:lnTo>
                  <a:close/>
                  <a:moveTo>
                    <a:pt x="7599420" y="0"/>
                  </a:moveTo>
                  <a:lnTo>
                    <a:pt x="7609453" y="4064"/>
                  </a:lnTo>
                  <a:lnTo>
                    <a:pt x="7605261" y="18288"/>
                  </a:lnTo>
                  <a:lnTo>
                    <a:pt x="7599419" y="18288"/>
                  </a:lnTo>
                  <a:lnTo>
                    <a:pt x="7590275" y="14224"/>
                  </a:lnTo>
                  <a:lnTo>
                    <a:pt x="7594340" y="0"/>
                  </a:lnTo>
                  <a:close/>
                  <a:moveTo>
                    <a:pt x="7673842" y="0"/>
                  </a:moveTo>
                  <a:lnTo>
                    <a:pt x="7683874" y="4064"/>
                  </a:lnTo>
                  <a:lnTo>
                    <a:pt x="7679683" y="18288"/>
                  </a:lnTo>
                  <a:lnTo>
                    <a:pt x="7673841" y="18288"/>
                  </a:lnTo>
                  <a:lnTo>
                    <a:pt x="7664697" y="14224"/>
                  </a:lnTo>
                  <a:lnTo>
                    <a:pt x="7668260" y="0"/>
                  </a:lnTo>
                  <a:close/>
                  <a:moveTo>
                    <a:pt x="7748263" y="0"/>
                  </a:moveTo>
                  <a:lnTo>
                    <a:pt x="7758296" y="4064"/>
                  </a:lnTo>
                  <a:lnTo>
                    <a:pt x="7754232" y="18288"/>
                  </a:lnTo>
                  <a:lnTo>
                    <a:pt x="7748390" y="18288"/>
                  </a:lnTo>
                  <a:lnTo>
                    <a:pt x="7739246" y="14224"/>
                  </a:lnTo>
                  <a:lnTo>
                    <a:pt x="7743310" y="0"/>
                  </a:lnTo>
                  <a:close/>
                  <a:moveTo>
                    <a:pt x="7822685" y="0"/>
                  </a:moveTo>
                  <a:lnTo>
                    <a:pt x="7832718" y="4064"/>
                  </a:lnTo>
                  <a:lnTo>
                    <a:pt x="7828654" y="18288"/>
                  </a:lnTo>
                  <a:lnTo>
                    <a:pt x="7822812" y="18288"/>
                  </a:lnTo>
                  <a:lnTo>
                    <a:pt x="7813668" y="14224"/>
                  </a:lnTo>
                  <a:lnTo>
                    <a:pt x="7817732" y="0"/>
                  </a:lnTo>
                  <a:close/>
                  <a:moveTo>
                    <a:pt x="7897107" y="0"/>
                  </a:moveTo>
                  <a:lnTo>
                    <a:pt x="7907140" y="4064"/>
                  </a:lnTo>
                  <a:lnTo>
                    <a:pt x="7902949" y="18288"/>
                  </a:lnTo>
                  <a:lnTo>
                    <a:pt x="7897106" y="18288"/>
                  </a:lnTo>
                  <a:lnTo>
                    <a:pt x="7887963" y="14224"/>
                  </a:lnTo>
                  <a:lnTo>
                    <a:pt x="7892027" y="0"/>
                  </a:lnTo>
                  <a:close/>
                  <a:moveTo>
                    <a:pt x="7971529" y="0"/>
                  </a:moveTo>
                  <a:lnTo>
                    <a:pt x="7981562" y="4064"/>
                  </a:lnTo>
                  <a:lnTo>
                    <a:pt x="7977498" y="18288"/>
                  </a:lnTo>
                  <a:lnTo>
                    <a:pt x="7971655" y="18288"/>
                  </a:lnTo>
                  <a:lnTo>
                    <a:pt x="7962512" y="14224"/>
                  </a:lnTo>
                  <a:lnTo>
                    <a:pt x="7966576" y="0"/>
                  </a:lnTo>
                  <a:close/>
                  <a:moveTo>
                    <a:pt x="8045951" y="0"/>
                  </a:moveTo>
                  <a:lnTo>
                    <a:pt x="8055983" y="4064"/>
                  </a:lnTo>
                  <a:lnTo>
                    <a:pt x="8051919" y="18288"/>
                  </a:lnTo>
                  <a:lnTo>
                    <a:pt x="8046077" y="18288"/>
                  </a:lnTo>
                  <a:lnTo>
                    <a:pt x="8036933" y="14224"/>
                  </a:lnTo>
                  <a:lnTo>
                    <a:pt x="8040370" y="0"/>
                  </a:lnTo>
                  <a:close/>
                  <a:moveTo>
                    <a:pt x="8120373" y="0"/>
                  </a:moveTo>
                  <a:lnTo>
                    <a:pt x="8130405" y="4064"/>
                  </a:lnTo>
                  <a:lnTo>
                    <a:pt x="8126214" y="18288"/>
                  </a:lnTo>
                  <a:lnTo>
                    <a:pt x="8120372" y="18288"/>
                  </a:lnTo>
                  <a:lnTo>
                    <a:pt x="8111228" y="14224"/>
                  </a:lnTo>
                  <a:lnTo>
                    <a:pt x="8115292" y="0"/>
                  </a:lnTo>
                  <a:close/>
                  <a:moveTo>
                    <a:pt x="8194794" y="0"/>
                  </a:moveTo>
                  <a:lnTo>
                    <a:pt x="8204827" y="4064"/>
                  </a:lnTo>
                  <a:lnTo>
                    <a:pt x="8200763" y="18288"/>
                  </a:lnTo>
                  <a:lnTo>
                    <a:pt x="8194921" y="18288"/>
                  </a:lnTo>
                  <a:lnTo>
                    <a:pt x="8185777" y="14224"/>
                  </a:lnTo>
                  <a:lnTo>
                    <a:pt x="8189841" y="0"/>
                  </a:lnTo>
                  <a:close/>
                  <a:moveTo>
                    <a:pt x="8269216" y="0"/>
                  </a:moveTo>
                  <a:lnTo>
                    <a:pt x="8279249" y="4064"/>
                  </a:lnTo>
                  <a:lnTo>
                    <a:pt x="8275185" y="18288"/>
                  </a:lnTo>
                  <a:lnTo>
                    <a:pt x="8269343" y="18288"/>
                  </a:lnTo>
                  <a:lnTo>
                    <a:pt x="8260199" y="14224"/>
                  </a:lnTo>
                  <a:lnTo>
                    <a:pt x="8264263" y="0"/>
                  </a:lnTo>
                  <a:close/>
                  <a:moveTo>
                    <a:pt x="8343638" y="0"/>
                  </a:moveTo>
                  <a:lnTo>
                    <a:pt x="8353671" y="4064"/>
                  </a:lnTo>
                  <a:lnTo>
                    <a:pt x="8349480" y="18288"/>
                  </a:lnTo>
                  <a:lnTo>
                    <a:pt x="8343637" y="18288"/>
                  </a:lnTo>
                  <a:lnTo>
                    <a:pt x="8334494" y="14224"/>
                  </a:lnTo>
                  <a:lnTo>
                    <a:pt x="8338558" y="0"/>
                  </a:lnTo>
                  <a:close/>
                  <a:moveTo>
                    <a:pt x="8418060" y="0"/>
                  </a:moveTo>
                  <a:lnTo>
                    <a:pt x="8428093" y="4064"/>
                  </a:lnTo>
                  <a:lnTo>
                    <a:pt x="8424028" y="18288"/>
                  </a:lnTo>
                  <a:lnTo>
                    <a:pt x="8418186" y="18288"/>
                  </a:lnTo>
                  <a:lnTo>
                    <a:pt x="8409043" y="14224"/>
                  </a:lnTo>
                  <a:lnTo>
                    <a:pt x="8413107" y="0"/>
                  </a:lnTo>
                  <a:close/>
                  <a:moveTo>
                    <a:pt x="8492482" y="0"/>
                  </a:moveTo>
                  <a:lnTo>
                    <a:pt x="8502514" y="4064"/>
                  </a:lnTo>
                  <a:lnTo>
                    <a:pt x="8498450" y="18288"/>
                  </a:lnTo>
                  <a:lnTo>
                    <a:pt x="8492608" y="18288"/>
                  </a:lnTo>
                  <a:lnTo>
                    <a:pt x="8483464" y="14224"/>
                  </a:lnTo>
                  <a:lnTo>
                    <a:pt x="8487528" y="0"/>
                  </a:lnTo>
                  <a:close/>
                  <a:moveTo>
                    <a:pt x="8566903" y="0"/>
                  </a:moveTo>
                  <a:lnTo>
                    <a:pt x="8576936" y="4064"/>
                  </a:lnTo>
                  <a:lnTo>
                    <a:pt x="8572745" y="18288"/>
                  </a:lnTo>
                  <a:lnTo>
                    <a:pt x="8566903" y="18288"/>
                  </a:lnTo>
                  <a:lnTo>
                    <a:pt x="8557759" y="14224"/>
                  </a:lnTo>
                  <a:lnTo>
                    <a:pt x="8561823" y="0"/>
                  </a:lnTo>
                  <a:close/>
                  <a:moveTo>
                    <a:pt x="8641325" y="0"/>
                  </a:moveTo>
                  <a:lnTo>
                    <a:pt x="8651358" y="4064"/>
                  </a:lnTo>
                  <a:lnTo>
                    <a:pt x="8647294" y="18288"/>
                  </a:lnTo>
                  <a:lnTo>
                    <a:pt x="8641452" y="18288"/>
                  </a:lnTo>
                  <a:lnTo>
                    <a:pt x="8632308" y="14224"/>
                  </a:lnTo>
                  <a:lnTo>
                    <a:pt x="8636372" y="0"/>
                  </a:lnTo>
                  <a:close/>
                  <a:moveTo>
                    <a:pt x="8715747" y="0"/>
                  </a:moveTo>
                  <a:lnTo>
                    <a:pt x="8725780" y="4064"/>
                  </a:lnTo>
                  <a:lnTo>
                    <a:pt x="8721716" y="18288"/>
                  </a:lnTo>
                  <a:lnTo>
                    <a:pt x="8715873" y="18288"/>
                  </a:lnTo>
                  <a:lnTo>
                    <a:pt x="8706730" y="14224"/>
                  </a:lnTo>
                  <a:lnTo>
                    <a:pt x="8710794" y="0"/>
                  </a:lnTo>
                  <a:close/>
                  <a:moveTo>
                    <a:pt x="8790169" y="0"/>
                  </a:moveTo>
                  <a:lnTo>
                    <a:pt x="8800202" y="4064"/>
                  </a:lnTo>
                  <a:lnTo>
                    <a:pt x="8796010" y="18288"/>
                  </a:lnTo>
                  <a:lnTo>
                    <a:pt x="8790168" y="18288"/>
                  </a:lnTo>
                  <a:lnTo>
                    <a:pt x="8781024" y="14224"/>
                  </a:lnTo>
                  <a:lnTo>
                    <a:pt x="8785089" y="0"/>
                  </a:lnTo>
                  <a:close/>
                  <a:moveTo>
                    <a:pt x="8864591" y="0"/>
                  </a:moveTo>
                  <a:lnTo>
                    <a:pt x="8874623" y="4064"/>
                  </a:lnTo>
                  <a:lnTo>
                    <a:pt x="8870432" y="18288"/>
                  </a:lnTo>
                  <a:lnTo>
                    <a:pt x="8864590" y="18288"/>
                  </a:lnTo>
                  <a:lnTo>
                    <a:pt x="8855446" y="14224"/>
                  </a:lnTo>
                  <a:lnTo>
                    <a:pt x="8859510" y="0"/>
                  </a:lnTo>
                  <a:close/>
                  <a:moveTo>
                    <a:pt x="8939013" y="0"/>
                  </a:moveTo>
                  <a:lnTo>
                    <a:pt x="8949045" y="4064"/>
                  </a:lnTo>
                  <a:lnTo>
                    <a:pt x="8944981" y="18288"/>
                  </a:lnTo>
                  <a:lnTo>
                    <a:pt x="8939139" y="18288"/>
                  </a:lnTo>
                  <a:lnTo>
                    <a:pt x="8929995" y="14224"/>
                  </a:lnTo>
                  <a:lnTo>
                    <a:pt x="8933180" y="0"/>
                  </a:lnTo>
                  <a:close/>
                  <a:moveTo>
                    <a:pt x="9013434" y="0"/>
                  </a:moveTo>
                  <a:lnTo>
                    <a:pt x="9023467" y="4064"/>
                  </a:lnTo>
                  <a:lnTo>
                    <a:pt x="9019276" y="18288"/>
                  </a:lnTo>
                  <a:lnTo>
                    <a:pt x="9013434" y="18288"/>
                  </a:lnTo>
                  <a:lnTo>
                    <a:pt x="9004290" y="14224"/>
                  </a:lnTo>
                  <a:lnTo>
                    <a:pt x="9008354" y="0"/>
                  </a:lnTo>
                  <a:close/>
                  <a:moveTo>
                    <a:pt x="9087856" y="0"/>
                  </a:moveTo>
                  <a:lnTo>
                    <a:pt x="9097889" y="4064"/>
                  </a:lnTo>
                  <a:lnTo>
                    <a:pt x="9093698" y="18288"/>
                  </a:lnTo>
                  <a:lnTo>
                    <a:pt x="9087855" y="18288"/>
                  </a:lnTo>
                  <a:lnTo>
                    <a:pt x="9078712" y="14224"/>
                  </a:lnTo>
                  <a:lnTo>
                    <a:pt x="9082776" y="0"/>
                  </a:lnTo>
                  <a:close/>
                  <a:moveTo>
                    <a:pt x="9162278" y="0"/>
                  </a:moveTo>
                  <a:lnTo>
                    <a:pt x="9172311" y="4064"/>
                  </a:lnTo>
                  <a:lnTo>
                    <a:pt x="9168247" y="18288"/>
                  </a:lnTo>
                  <a:lnTo>
                    <a:pt x="9162404" y="18288"/>
                  </a:lnTo>
                  <a:lnTo>
                    <a:pt x="9153261" y="14224"/>
                  </a:lnTo>
                  <a:lnTo>
                    <a:pt x="9157325" y="0"/>
                  </a:lnTo>
                  <a:close/>
                  <a:moveTo>
                    <a:pt x="9236700" y="0"/>
                  </a:moveTo>
                  <a:lnTo>
                    <a:pt x="9246732" y="4064"/>
                  </a:lnTo>
                  <a:lnTo>
                    <a:pt x="9242541" y="18288"/>
                  </a:lnTo>
                  <a:lnTo>
                    <a:pt x="9236699" y="18288"/>
                  </a:lnTo>
                  <a:lnTo>
                    <a:pt x="9227555" y="14224"/>
                  </a:lnTo>
                  <a:lnTo>
                    <a:pt x="9231619" y="0"/>
                  </a:lnTo>
                  <a:close/>
                  <a:moveTo>
                    <a:pt x="9311122" y="0"/>
                  </a:moveTo>
                  <a:lnTo>
                    <a:pt x="9321154" y="4064"/>
                  </a:lnTo>
                  <a:lnTo>
                    <a:pt x="9316963" y="18288"/>
                  </a:lnTo>
                  <a:lnTo>
                    <a:pt x="9311121" y="18288"/>
                  </a:lnTo>
                  <a:lnTo>
                    <a:pt x="9301977" y="14224"/>
                  </a:lnTo>
                  <a:lnTo>
                    <a:pt x="9305290" y="0"/>
                  </a:lnTo>
                  <a:close/>
                  <a:moveTo>
                    <a:pt x="9385543" y="0"/>
                  </a:moveTo>
                  <a:lnTo>
                    <a:pt x="9395576" y="4064"/>
                  </a:lnTo>
                  <a:lnTo>
                    <a:pt x="9391512" y="18288"/>
                  </a:lnTo>
                  <a:lnTo>
                    <a:pt x="9385670" y="18288"/>
                  </a:lnTo>
                  <a:lnTo>
                    <a:pt x="9376526" y="14224"/>
                  </a:lnTo>
                  <a:lnTo>
                    <a:pt x="9380590" y="0"/>
                  </a:lnTo>
                  <a:close/>
                  <a:moveTo>
                    <a:pt x="9459965" y="0"/>
                  </a:moveTo>
                  <a:lnTo>
                    <a:pt x="9469998" y="4064"/>
                  </a:lnTo>
                  <a:lnTo>
                    <a:pt x="9465807" y="18288"/>
                  </a:lnTo>
                  <a:lnTo>
                    <a:pt x="9459964" y="18288"/>
                  </a:lnTo>
                  <a:lnTo>
                    <a:pt x="9450821" y="14224"/>
                  </a:lnTo>
                  <a:lnTo>
                    <a:pt x="9454885" y="0"/>
                  </a:lnTo>
                  <a:close/>
                  <a:moveTo>
                    <a:pt x="9534387" y="0"/>
                  </a:moveTo>
                  <a:lnTo>
                    <a:pt x="9544420" y="4064"/>
                  </a:lnTo>
                  <a:lnTo>
                    <a:pt x="9540229" y="18288"/>
                  </a:lnTo>
                  <a:lnTo>
                    <a:pt x="9534386" y="18288"/>
                  </a:lnTo>
                  <a:lnTo>
                    <a:pt x="9525243" y="14224"/>
                  </a:lnTo>
                  <a:lnTo>
                    <a:pt x="9529307" y="0"/>
                  </a:lnTo>
                  <a:close/>
                  <a:moveTo>
                    <a:pt x="9608809" y="0"/>
                  </a:moveTo>
                  <a:lnTo>
                    <a:pt x="9618842" y="4064"/>
                  </a:lnTo>
                  <a:lnTo>
                    <a:pt x="9613900" y="18415"/>
                  </a:lnTo>
                  <a:lnTo>
                    <a:pt x="9608058" y="18415"/>
                  </a:lnTo>
                  <a:lnTo>
                    <a:pt x="9598914" y="14351"/>
                  </a:lnTo>
                  <a:lnTo>
                    <a:pt x="9602978" y="127"/>
                  </a:lnTo>
                  <a:close/>
                  <a:moveTo>
                    <a:pt x="9683231" y="0"/>
                  </a:moveTo>
                  <a:lnTo>
                    <a:pt x="9693263" y="4064"/>
                  </a:lnTo>
                  <a:lnTo>
                    <a:pt x="9689072" y="18288"/>
                  </a:lnTo>
                  <a:lnTo>
                    <a:pt x="9683230" y="18288"/>
                  </a:lnTo>
                  <a:lnTo>
                    <a:pt x="9674086" y="14224"/>
                  </a:lnTo>
                  <a:lnTo>
                    <a:pt x="9678150" y="0"/>
                  </a:lnTo>
                  <a:close/>
                  <a:moveTo>
                    <a:pt x="9757652" y="0"/>
                  </a:moveTo>
                  <a:lnTo>
                    <a:pt x="9767685" y="4064"/>
                  </a:lnTo>
                  <a:lnTo>
                    <a:pt x="9763494" y="18288"/>
                  </a:lnTo>
                  <a:lnTo>
                    <a:pt x="9757652" y="18288"/>
                  </a:lnTo>
                  <a:lnTo>
                    <a:pt x="9748508" y="14224"/>
                  </a:lnTo>
                  <a:lnTo>
                    <a:pt x="9752572" y="0"/>
                  </a:lnTo>
                  <a:close/>
                  <a:moveTo>
                    <a:pt x="9832074" y="0"/>
                  </a:moveTo>
                  <a:lnTo>
                    <a:pt x="9842107" y="4064"/>
                  </a:lnTo>
                  <a:lnTo>
                    <a:pt x="9838043" y="18288"/>
                  </a:lnTo>
                  <a:lnTo>
                    <a:pt x="9832201" y="18288"/>
                  </a:lnTo>
                  <a:lnTo>
                    <a:pt x="9823057" y="14224"/>
                  </a:lnTo>
                  <a:lnTo>
                    <a:pt x="9827121" y="0"/>
                  </a:lnTo>
                  <a:close/>
                  <a:moveTo>
                    <a:pt x="9906496" y="0"/>
                  </a:moveTo>
                  <a:lnTo>
                    <a:pt x="9916529" y="4064"/>
                  </a:lnTo>
                  <a:lnTo>
                    <a:pt x="9912338" y="18288"/>
                  </a:lnTo>
                  <a:lnTo>
                    <a:pt x="9906495" y="18288"/>
                  </a:lnTo>
                  <a:lnTo>
                    <a:pt x="9897352" y="14224"/>
                  </a:lnTo>
                  <a:lnTo>
                    <a:pt x="9901416" y="0"/>
                  </a:lnTo>
                  <a:close/>
                  <a:moveTo>
                    <a:pt x="9980918" y="0"/>
                  </a:moveTo>
                  <a:lnTo>
                    <a:pt x="9990951" y="4064"/>
                  </a:lnTo>
                  <a:lnTo>
                    <a:pt x="9986759" y="18288"/>
                  </a:lnTo>
                  <a:lnTo>
                    <a:pt x="9980917" y="18288"/>
                  </a:lnTo>
                  <a:lnTo>
                    <a:pt x="9971774" y="14224"/>
                  </a:lnTo>
                  <a:lnTo>
                    <a:pt x="9975838" y="0"/>
                  </a:lnTo>
                  <a:close/>
                  <a:moveTo>
                    <a:pt x="10055340" y="0"/>
                  </a:moveTo>
                  <a:lnTo>
                    <a:pt x="10065372" y="4064"/>
                  </a:lnTo>
                  <a:lnTo>
                    <a:pt x="10061308" y="18288"/>
                  </a:lnTo>
                  <a:lnTo>
                    <a:pt x="10055466" y="18288"/>
                  </a:lnTo>
                  <a:lnTo>
                    <a:pt x="10046322" y="14224"/>
                  </a:lnTo>
                  <a:lnTo>
                    <a:pt x="10050387" y="0"/>
                  </a:lnTo>
                  <a:close/>
                  <a:moveTo>
                    <a:pt x="10129762" y="0"/>
                  </a:moveTo>
                  <a:lnTo>
                    <a:pt x="10139794" y="4064"/>
                  </a:lnTo>
                  <a:lnTo>
                    <a:pt x="10135603" y="18288"/>
                  </a:lnTo>
                  <a:lnTo>
                    <a:pt x="10129761" y="18288"/>
                  </a:lnTo>
                  <a:lnTo>
                    <a:pt x="10120617" y="14224"/>
                  </a:lnTo>
                  <a:lnTo>
                    <a:pt x="10124681" y="0"/>
                  </a:lnTo>
                  <a:close/>
                  <a:moveTo>
                    <a:pt x="10204183" y="0"/>
                  </a:moveTo>
                  <a:lnTo>
                    <a:pt x="10214216" y="4064"/>
                  </a:lnTo>
                  <a:lnTo>
                    <a:pt x="10210025" y="18288"/>
                  </a:lnTo>
                  <a:lnTo>
                    <a:pt x="10204183" y="18288"/>
                  </a:lnTo>
                  <a:lnTo>
                    <a:pt x="10195039" y="14224"/>
                  </a:lnTo>
                  <a:lnTo>
                    <a:pt x="10199103" y="0"/>
                  </a:lnTo>
                  <a:close/>
                  <a:moveTo>
                    <a:pt x="10278605" y="0"/>
                  </a:moveTo>
                  <a:lnTo>
                    <a:pt x="10288638" y="4064"/>
                  </a:lnTo>
                  <a:lnTo>
                    <a:pt x="10284574" y="18288"/>
                  </a:lnTo>
                  <a:lnTo>
                    <a:pt x="10278732" y="18288"/>
                  </a:lnTo>
                  <a:lnTo>
                    <a:pt x="10269588" y="14224"/>
                  </a:lnTo>
                  <a:lnTo>
                    <a:pt x="10273652" y="0"/>
                  </a:lnTo>
                  <a:close/>
                  <a:moveTo>
                    <a:pt x="10353027" y="0"/>
                  </a:moveTo>
                  <a:lnTo>
                    <a:pt x="10363060" y="4064"/>
                  </a:lnTo>
                  <a:lnTo>
                    <a:pt x="10358868" y="18288"/>
                  </a:lnTo>
                  <a:lnTo>
                    <a:pt x="10353026" y="18288"/>
                  </a:lnTo>
                  <a:lnTo>
                    <a:pt x="10343883" y="14224"/>
                  </a:lnTo>
                  <a:lnTo>
                    <a:pt x="10347947" y="0"/>
                  </a:lnTo>
                  <a:close/>
                  <a:moveTo>
                    <a:pt x="10427449" y="0"/>
                  </a:moveTo>
                  <a:lnTo>
                    <a:pt x="10437482" y="4064"/>
                  </a:lnTo>
                  <a:lnTo>
                    <a:pt x="10433290" y="18288"/>
                  </a:lnTo>
                  <a:lnTo>
                    <a:pt x="10427448" y="18288"/>
                  </a:lnTo>
                  <a:lnTo>
                    <a:pt x="10418304" y="14224"/>
                  </a:lnTo>
                  <a:lnTo>
                    <a:pt x="10422368" y="0"/>
                  </a:lnTo>
                  <a:close/>
                  <a:moveTo>
                    <a:pt x="10501871" y="0"/>
                  </a:moveTo>
                  <a:lnTo>
                    <a:pt x="10511903" y="4064"/>
                  </a:lnTo>
                  <a:lnTo>
                    <a:pt x="10507839" y="18288"/>
                  </a:lnTo>
                  <a:lnTo>
                    <a:pt x="10501997" y="18288"/>
                  </a:lnTo>
                  <a:lnTo>
                    <a:pt x="10492853" y="14224"/>
                  </a:lnTo>
                  <a:lnTo>
                    <a:pt x="10496917" y="0"/>
                  </a:lnTo>
                  <a:close/>
                  <a:moveTo>
                    <a:pt x="10576292" y="0"/>
                  </a:moveTo>
                  <a:lnTo>
                    <a:pt x="10586325" y="4064"/>
                  </a:lnTo>
                  <a:lnTo>
                    <a:pt x="10582134" y="18288"/>
                  </a:lnTo>
                  <a:lnTo>
                    <a:pt x="10576292" y="18288"/>
                  </a:lnTo>
                  <a:lnTo>
                    <a:pt x="10567148" y="14224"/>
                  </a:lnTo>
                  <a:lnTo>
                    <a:pt x="10570210" y="0"/>
                  </a:lnTo>
                  <a:close/>
                  <a:moveTo>
                    <a:pt x="10650714" y="0"/>
                  </a:moveTo>
                  <a:lnTo>
                    <a:pt x="10660747" y="4064"/>
                  </a:lnTo>
                  <a:lnTo>
                    <a:pt x="10656556" y="18288"/>
                  </a:lnTo>
                  <a:lnTo>
                    <a:pt x="10650713" y="18288"/>
                  </a:lnTo>
                  <a:lnTo>
                    <a:pt x="10641570" y="14224"/>
                  </a:lnTo>
                  <a:lnTo>
                    <a:pt x="10645634" y="0"/>
                  </a:lnTo>
                  <a:close/>
                  <a:moveTo>
                    <a:pt x="10725136" y="0"/>
                  </a:moveTo>
                  <a:lnTo>
                    <a:pt x="10735169" y="4064"/>
                  </a:lnTo>
                  <a:lnTo>
                    <a:pt x="10731105" y="18288"/>
                  </a:lnTo>
                  <a:lnTo>
                    <a:pt x="10725262" y="18288"/>
                  </a:lnTo>
                  <a:lnTo>
                    <a:pt x="10716119" y="14224"/>
                  </a:lnTo>
                  <a:lnTo>
                    <a:pt x="10720183" y="0"/>
                  </a:lnTo>
                  <a:close/>
                  <a:moveTo>
                    <a:pt x="10799558" y="0"/>
                  </a:moveTo>
                  <a:lnTo>
                    <a:pt x="10809591" y="4064"/>
                  </a:lnTo>
                  <a:lnTo>
                    <a:pt x="10805399" y="18288"/>
                  </a:lnTo>
                  <a:lnTo>
                    <a:pt x="10799557" y="18288"/>
                  </a:lnTo>
                  <a:lnTo>
                    <a:pt x="10790413" y="14224"/>
                  </a:lnTo>
                  <a:lnTo>
                    <a:pt x="10794478" y="0"/>
                  </a:lnTo>
                  <a:close/>
                  <a:moveTo>
                    <a:pt x="10873980" y="0"/>
                  </a:moveTo>
                  <a:lnTo>
                    <a:pt x="10884012" y="4064"/>
                  </a:lnTo>
                  <a:lnTo>
                    <a:pt x="10879821" y="18288"/>
                  </a:lnTo>
                  <a:lnTo>
                    <a:pt x="10873979" y="18288"/>
                  </a:lnTo>
                  <a:lnTo>
                    <a:pt x="10864835" y="14224"/>
                  </a:lnTo>
                  <a:lnTo>
                    <a:pt x="10868899" y="0"/>
                  </a:lnTo>
                  <a:close/>
                  <a:moveTo>
                    <a:pt x="10947400" y="0"/>
                  </a:moveTo>
                  <a:lnTo>
                    <a:pt x="10957433" y="4064"/>
                  </a:lnTo>
                  <a:lnTo>
                    <a:pt x="10953369" y="18288"/>
                  </a:lnTo>
                  <a:lnTo>
                    <a:pt x="10947400" y="18288"/>
                  </a:lnTo>
                  <a:lnTo>
                    <a:pt x="10938256" y="14224"/>
                  </a:lnTo>
                  <a:lnTo>
                    <a:pt x="10942320" y="0"/>
                  </a:lnTo>
                  <a:close/>
                  <a:moveTo>
                    <a:pt x="11021822" y="0"/>
                  </a:moveTo>
                  <a:lnTo>
                    <a:pt x="11031855" y="4064"/>
                  </a:lnTo>
                  <a:lnTo>
                    <a:pt x="11027663" y="18288"/>
                  </a:lnTo>
                  <a:lnTo>
                    <a:pt x="11021821" y="18288"/>
                  </a:lnTo>
                  <a:lnTo>
                    <a:pt x="11012677" y="14224"/>
                  </a:lnTo>
                  <a:lnTo>
                    <a:pt x="11016742" y="0"/>
                  </a:lnTo>
                  <a:close/>
                  <a:moveTo>
                    <a:pt x="11096244" y="0"/>
                  </a:moveTo>
                  <a:lnTo>
                    <a:pt x="11106276" y="4064"/>
                  </a:lnTo>
                  <a:lnTo>
                    <a:pt x="11102085" y="18288"/>
                  </a:lnTo>
                  <a:lnTo>
                    <a:pt x="11096243" y="18288"/>
                  </a:lnTo>
                  <a:lnTo>
                    <a:pt x="11087099" y="14224"/>
                  </a:lnTo>
                  <a:lnTo>
                    <a:pt x="11091163" y="0"/>
                  </a:lnTo>
                  <a:close/>
                  <a:moveTo>
                    <a:pt x="11170665" y="0"/>
                  </a:moveTo>
                  <a:lnTo>
                    <a:pt x="11180698" y="4064"/>
                  </a:lnTo>
                  <a:lnTo>
                    <a:pt x="11176634" y="18288"/>
                  </a:lnTo>
                  <a:lnTo>
                    <a:pt x="11170792" y="18288"/>
                  </a:lnTo>
                  <a:lnTo>
                    <a:pt x="11161648" y="14224"/>
                  </a:lnTo>
                  <a:lnTo>
                    <a:pt x="11165712" y="0"/>
                  </a:lnTo>
                  <a:close/>
                  <a:moveTo>
                    <a:pt x="11245087" y="0"/>
                  </a:moveTo>
                  <a:lnTo>
                    <a:pt x="11255120" y="4064"/>
                  </a:lnTo>
                  <a:lnTo>
                    <a:pt x="11250929" y="18288"/>
                  </a:lnTo>
                  <a:lnTo>
                    <a:pt x="11245086" y="18288"/>
                  </a:lnTo>
                  <a:lnTo>
                    <a:pt x="11235943" y="14224"/>
                  </a:lnTo>
                  <a:lnTo>
                    <a:pt x="11240007" y="0"/>
                  </a:lnTo>
                  <a:close/>
                  <a:moveTo>
                    <a:pt x="11319509" y="0"/>
                  </a:moveTo>
                  <a:lnTo>
                    <a:pt x="11329542" y="4064"/>
                  </a:lnTo>
                  <a:lnTo>
                    <a:pt x="11325351" y="18288"/>
                  </a:lnTo>
                  <a:lnTo>
                    <a:pt x="11319508" y="18288"/>
                  </a:lnTo>
                  <a:lnTo>
                    <a:pt x="11310365" y="14224"/>
                  </a:lnTo>
                  <a:lnTo>
                    <a:pt x="11314429" y="0"/>
                  </a:lnTo>
                  <a:close/>
                  <a:moveTo>
                    <a:pt x="11393931" y="0"/>
                  </a:moveTo>
                  <a:lnTo>
                    <a:pt x="11403964" y="4064"/>
                  </a:lnTo>
                  <a:lnTo>
                    <a:pt x="11399900" y="18288"/>
                  </a:lnTo>
                  <a:lnTo>
                    <a:pt x="11394057" y="18288"/>
                  </a:lnTo>
                  <a:lnTo>
                    <a:pt x="11384914" y="14224"/>
                  </a:lnTo>
                  <a:lnTo>
                    <a:pt x="11388978" y="0"/>
                  </a:lnTo>
                  <a:close/>
                  <a:moveTo>
                    <a:pt x="11468353" y="0"/>
                  </a:moveTo>
                  <a:lnTo>
                    <a:pt x="11478385" y="4064"/>
                  </a:lnTo>
                  <a:lnTo>
                    <a:pt x="11474194" y="18288"/>
                  </a:lnTo>
                  <a:lnTo>
                    <a:pt x="11468352" y="18288"/>
                  </a:lnTo>
                  <a:lnTo>
                    <a:pt x="11459208" y="14224"/>
                  </a:lnTo>
                  <a:lnTo>
                    <a:pt x="11463272" y="0"/>
                  </a:lnTo>
                  <a:close/>
                  <a:moveTo>
                    <a:pt x="11542775" y="0"/>
                  </a:moveTo>
                  <a:lnTo>
                    <a:pt x="11552807" y="4064"/>
                  </a:lnTo>
                  <a:lnTo>
                    <a:pt x="11548616" y="18288"/>
                  </a:lnTo>
                  <a:lnTo>
                    <a:pt x="11542774" y="18288"/>
                  </a:lnTo>
                  <a:lnTo>
                    <a:pt x="11533630" y="14224"/>
                  </a:lnTo>
                  <a:lnTo>
                    <a:pt x="11537694" y="0"/>
                  </a:lnTo>
                  <a:close/>
                  <a:moveTo>
                    <a:pt x="11617196" y="0"/>
                  </a:moveTo>
                  <a:lnTo>
                    <a:pt x="11627229" y="4064"/>
                  </a:lnTo>
                  <a:lnTo>
                    <a:pt x="11623165" y="18288"/>
                  </a:lnTo>
                  <a:lnTo>
                    <a:pt x="11617323" y="18288"/>
                  </a:lnTo>
                  <a:lnTo>
                    <a:pt x="11607800" y="14224"/>
                  </a:lnTo>
                  <a:lnTo>
                    <a:pt x="11611991" y="0"/>
                  </a:lnTo>
                  <a:close/>
                  <a:moveTo>
                    <a:pt x="11691618" y="0"/>
                  </a:moveTo>
                  <a:lnTo>
                    <a:pt x="11701651" y="4064"/>
                  </a:lnTo>
                  <a:lnTo>
                    <a:pt x="11697460" y="18288"/>
                  </a:lnTo>
                  <a:lnTo>
                    <a:pt x="11691617" y="18288"/>
                  </a:lnTo>
                  <a:lnTo>
                    <a:pt x="11682474" y="14224"/>
                  </a:lnTo>
                  <a:lnTo>
                    <a:pt x="11686538" y="0"/>
                  </a:lnTo>
                  <a:close/>
                  <a:moveTo>
                    <a:pt x="11766040" y="0"/>
                  </a:moveTo>
                  <a:lnTo>
                    <a:pt x="11776073" y="4064"/>
                  </a:lnTo>
                  <a:lnTo>
                    <a:pt x="11771881" y="18288"/>
                  </a:lnTo>
                  <a:lnTo>
                    <a:pt x="11766039" y="18288"/>
                  </a:lnTo>
                  <a:lnTo>
                    <a:pt x="11756896" y="14224"/>
                  </a:lnTo>
                  <a:lnTo>
                    <a:pt x="11760960" y="0"/>
                  </a:lnTo>
                  <a:close/>
                  <a:moveTo>
                    <a:pt x="11840462" y="0"/>
                  </a:moveTo>
                  <a:lnTo>
                    <a:pt x="11850494" y="4064"/>
                  </a:lnTo>
                  <a:lnTo>
                    <a:pt x="11846430" y="18288"/>
                  </a:lnTo>
                  <a:lnTo>
                    <a:pt x="11840588" y="18288"/>
                  </a:lnTo>
                  <a:lnTo>
                    <a:pt x="11831444" y="14224"/>
                  </a:lnTo>
                  <a:lnTo>
                    <a:pt x="11835509" y="0"/>
                  </a:lnTo>
                  <a:close/>
                  <a:moveTo>
                    <a:pt x="11914884" y="0"/>
                  </a:moveTo>
                  <a:lnTo>
                    <a:pt x="11924916" y="4064"/>
                  </a:lnTo>
                  <a:lnTo>
                    <a:pt x="11920725" y="18288"/>
                  </a:lnTo>
                  <a:lnTo>
                    <a:pt x="11914883" y="18288"/>
                  </a:lnTo>
                  <a:lnTo>
                    <a:pt x="11905739" y="14224"/>
                  </a:lnTo>
                  <a:lnTo>
                    <a:pt x="11909803" y="0"/>
                  </a:lnTo>
                  <a:close/>
                  <a:moveTo>
                    <a:pt x="11989305" y="0"/>
                  </a:moveTo>
                  <a:lnTo>
                    <a:pt x="11999338" y="4064"/>
                  </a:lnTo>
                  <a:lnTo>
                    <a:pt x="11995147" y="18288"/>
                  </a:lnTo>
                  <a:lnTo>
                    <a:pt x="11989305" y="18288"/>
                  </a:lnTo>
                  <a:lnTo>
                    <a:pt x="11980161" y="14224"/>
                  </a:lnTo>
                  <a:lnTo>
                    <a:pt x="11984225" y="0"/>
                  </a:lnTo>
                  <a:close/>
                  <a:moveTo>
                    <a:pt x="12063727" y="0"/>
                  </a:moveTo>
                  <a:lnTo>
                    <a:pt x="12073760" y="4064"/>
                  </a:lnTo>
                  <a:lnTo>
                    <a:pt x="12069696" y="18288"/>
                  </a:lnTo>
                  <a:lnTo>
                    <a:pt x="12063854" y="18288"/>
                  </a:lnTo>
                  <a:lnTo>
                    <a:pt x="12054710" y="14224"/>
                  </a:lnTo>
                  <a:lnTo>
                    <a:pt x="12058774" y="0"/>
                  </a:lnTo>
                  <a:close/>
                  <a:moveTo>
                    <a:pt x="12138149" y="0"/>
                  </a:moveTo>
                  <a:lnTo>
                    <a:pt x="12148182" y="4064"/>
                  </a:lnTo>
                  <a:lnTo>
                    <a:pt x="12143991" y="18288"/>
                  </a:lnTo>
                  <a:lnTo>
                    <a:pt x="12138148" y="18288"/>
                  </a:lnTo>
                  <a:lnTo>
                    <a:pt x="12129005" y="14224"/>
                  </a:lnTo>
                  <a:lnTo>
                    <a:pt x="12133069" y="0"/>
                  </a:lnTo>
                  <a:close/>
                  <a:moveTo>
                    <a:pt x="12212571" y="0"/>
                  </a:moveTo>
                  <a:lnTo>
                    <a:pt x="12222604" y="4064"/>
                  </a:lnTo>
                  <a:lnTo>
                    <a:pt x="12218412" y="18288"/>
                  </a:lnTo>
                  <a:lnTo>
                    <a:pt x="12212570" y="18288"/>
                  </a:lnTo>
                  <a:lnTo>
                    <a:pt x="12203426" y="14224"/>
                  </a:lnTo>
                  <a:lnTo>
                    <a:pt x="12207240" y="0"/>
                  </a:lnTo>
                  <a:close/>
                  <a:moveTo>
                    <a:pt x="12286993" y="0"/>
                  </a:moveTo>
                  <a:lnTo>
                    <a:pt x="12297025" y="4064"/>
                  </a:lnTo>
                  <a:lnTo>
                    <a:pt x="12292961" y="18288"/>
                  </a:lnTo>
                  <a:lnTo>
                    <a:pt x="12287119" y="18288"/>
                  </a:lnTo>
                  <a:lnTo>
                    <a:pt x="12277975" y="14224"/>
                  </a:lnTo>
                  <a:lnTo>
                    <a:pt x="12282039" y="0"/>
                  </a:lnTo>
                  <a:close/>
                  <a:moveTo>
                    <a:pt x="12361414" y="0"/>
                  </a:moveTo>
                  <a:lnTo>
                    <a:pt x="12371447" y="4064"/>
                  </a:lnTo>
                  <a:lnTo>
                    <a:pt x="12367256" y="18288"/>
                  </a:lnTo>
                  <a:lnTo>
                    <a:pt x="12361414" y="18288"/>
                  </a:lnTo>
                  <a:lnTo>
                    <a:pt x="12352270" y="14224"/>
                  </a:lnTo>
                  <a:lnTo>
                    <a:pt x="12356334" y="0"/>
                  </a:lnTo>
                  <a:close/>
                  <a:moveTo>
                    <a:pt x="12435836" y="0"/>
                  </a:moveTo>
                  <a:lnTo>
                    <a:pt x="12445869" y="4064"/>
                  </a:lnTo>
                  <a:lnTo>
                    <a:pt x="12441805" y="18288"/>
                  </a:lnTo>
                  <a:lnTo>
                    <a:pt x="12435963" y="18288"/>
                  </a:lnTo>
                  <a:lnTo>
                    <a:pt x="12426819" y="14224"/>
                  </a:lnTo>
                  <a:lnTo>
                    <a:pt x="12430883" y="0"/>
                  </a:lnTo>
                  <a:close/>
                  <a:moveTo>
                    <a:pt x="12510258" y="0"/>
                  </a:moveTo>
                  <a:lnTo>
                    <a:pt x="12520291" y="4064"/>
                  </a:lnTo>
                  <a:lnTo>
                    <a:pt x="12516100" y="18288"/>
                  </a:lnTo>
                  <a:lnTo>
                    <a:pt x="12510257" y="18288"/>
                  </a:lnTo>
                  <a:lnTo>
                    <a:pt x="12501114" y="14224"/>
                  </a:lnTo>
                  <a:lnTo>
                    <a:pt x="12505178" y="0"/>
                  </a:lnTo>
                  <a:close/>
                  <a:moveTo>
                    <a:pt x="12584680" y="0"/>
                  </a:moveTo>
                  <a:lnTo>
                    <a:pt x="12594713" y="4064"/>
                  </a:lnTo>
                  <a:lnTo>
                    <a:pt x="12590521" y="18288"/>
                  </a:lnTo>
                  <a:lnTo>
                    <a:pt x="12584679" y="18288"/>
                  </a:lnTo>
                  <a:lnTo>
                    <a:pt x="12575536" y="14224"/>
                  </a:lnTo>
                  <a:lnTo>
                    <a:pt x="12579350" y="0"/>
                  </a:lnTo>
                  <a:close/>
                  <a:moveTo>
                    <a:pt x="12659102" y="0"/>
                  </a:moveTo>
                  <a:lnTo>
                    <a:pt x="12669134" y="4064"/>
                  </a:lnTo>
                  <a:lnTo>
                    <a:pt x="12665070" y="18288"/>
                  </a:lnTo>
                  <a:lnTo>
                    <a:pt x="12659228" y="18288"/>
                  </a:lnTo>
                  <a:lnTo>
                    <a:pt x="12650084" y="14224"/>
                  </a:lnTo>
                  <a:lnTo>
                    <a:pt x="12654149" y="0"/>
                  </a:lnTo>
                  <a:close/>
                  <a:moveTo>
                    <a:pt x="12733524" y="0"/>
                  </a:moveTo>
                  <a:lnTo>
                    <a:pt x="12743556" y="4064"/>
                  </a:lnTo>
                  <a:lnTo>
                    <a:pt x="12739365" y="18288"/>
                  </a:lnTo>
                  <a:lnTo>
                    <a:pt x="12733523" y="18288"/>
                  </a:lnTo>
                  <a:lnTo>
                    <a:pt x="12724379" y="14224"/>
                  </a:lnTo>
                  <a:lnTo>
                    <a:pt x="12728443" y="0"/>
                  </a:lnTo>
                  <a:close/>
                  <a:moveTo>
                    <a:pt x="12807945" y="0"/>
                  </a:moveTo>
                  <a:lnTo>
                    <a:pt x="12817978" y="4064"/>
                  </a:lnTo>
                  <a:lnTo>
                    <a:pt x="12813787" y="18288"/>
                  </a:lnTo>
                  <a:lnTo>
                    <a:pt x="12807945" y="18288"/>
                  </a:lnTo>
                  <a:lnTo>
                    <a:pt x="12798801" y="14224"/>
                  </a:lnTo>
                  <a:lnTo>
                    <a:pt x="12802865" y="0"/>
                  </a:lnTo>
                  <a:close/>
                  <a:moveTo>
                    <a:pt x="12882367" y="0"/>
                  </a:moveTo>
                  <a:lnTo>
                    <a:pt x="12892400" y="4064"/>
                  </a:lnTo>
                  <a:lnTo>
                    <a:pt x="12888336" y="18288"/>
                  </a:lnTo>
                  <a:lnTo>
                    <a:pt x="12882494" y="18288"/>
                  </a:lnTo>
                  <a:lnTo>
                    <a:pt x="12873350" y="14224"/>
                  </a:lnTo>
                  <a:lnTo>
                    <a:pt x="12877414" y="0"/>
                  </a:lnTo>
                  <a:close/>
                  <a:moveTo>
                    <a:pt x="12956789" y="0"/>
                  </a:moveTo>
                  <a:lnTo>
                    <a:pt x="12966822" y="4064"/>
                  </a:lnTo>
                  <a:lnTo>
                    <a:pt x="12962630" y="18288"/>
                  </a:lnTo>
                  <a:lnTo>
                    <a:pt x="12956788" y="18288"/>
                  </a:lnTo>
                  <a:lnTo>
                    <a:pt x="12947645" y="14224"/>
                  </a:lnTo>
                  <a:lnTo>
                    <a:pt x="12951709" y="0"/>
                  </a:lnTo>
                  <a:close/>
                  <a:moveTo>
                    <a:pt x="13031211" y="0"/>
                  </a:moveTo>
                  <a:lnTo>
                    <a:pt x="13041244" y="4064"/>
                  </a:lnTo>
                  <a:lnTo>
                    <a:pt x="13037054" y="18288"/>
                  </a:lnTo>
                  <a:lnTo>
                    <a:pt x="13031212" y="18288"/>
                  </a:lnTo>
                  <a:lnTo>
                    <a:pt x="13022069" y="14224"/>
                  </a:lnTo>
                  <a:lnTo>
                    <a:pt x="13026132" y="0"/>
                  </a:lnTo>
                  <a:close/>
                  <a:moveTo>
                    <a:pt x="13105633" y="0"/>
                  </a:moveTo>
                  <a:lnTo>
                    <a:pt x="13115666" y="4064"/>
                  </a:lnTo>
                  <a:lnTo>
                    <a:pt x="13111603" y="18288"/>
                  </a:lnTo>
                  <a:lnTo>
                    <a:pt x="13105761" y="18288"/>
                  </a:lnTo>
                  <a:lnTo>
                    <a:pt x="13096618" y="14224"/>
                  </a:lnTo>
                  <a:lnTo>
                    <a:pt x="13100681" y="0"/>
                  </a:lnTo>
                  <a:close/>
                  <a:moveTo>
                    <a:pt x="13180054" y="0"/>
                  </a:moveTo>
                  <a:lnTo>
                    <a:pt x="13190088" y="4064"/>
                  </a:lnTo>
                  <a:lnTo>
                    <a:pt x="13185897" y="18288"/>
                  </a:lnTo>
                  <a:lnTo>
                    <a:pt x="13180056" y="18288"/>
                  </a:lnTo>
                  <a:lnTo>
                    <a:pt x="13170912" y="14224"/>
                  </a:lnTo>
                  <a:lnTo>
                    <a:pt x="13174976" y="0"/>
                  </a:lnTo>
                  <a:close/>
                  <a:moveTo>
                    <a:pt x="13254476" y="0"/>
                  </a:moveTo>
                  <a:lnTo>
                    <a:pt x="13264510" y="4064"/>
                  </a:lnTo>
                  <a:lnTo>
                    <a:pt x="13260319" y="18288"/>
                  </a:lnTo>
                  <a:lnTo>
                    <a:pt x="13254478" y="18288"/>
                  </a:lnTo>
                  <a:lnTo>
                    <a:pt x="13245334" y="14224"/>
                  </a:lnTo>
                  <a:lnTo>
                    <a:pt x="13249397" y="0"/>
                  </a:lnTo>
                  <a:close/>
                  <a:moveTo>
                    <a:pt x="13328898" y="0"/>
                  </a:moveTo>
                  <a:lnTo>
                    <a:pt x="13338932" y="4064"/>
                  </a:lnTo>
                  <a:lnTo>
                    <a:pt x="13334868" y="18288"/>
                  </a:lnTo>
                  <a:lnTo>
                    <a:pt x="13329027" y="18288"/>
                  </a:lnTo>
                  <a:lnTo>
                    <a:pt x="13319883" y="14224"/>
                  </a:lnTo>
                  <a:lnTo>
                    <a:pt x="13323946" y="0"/>
                  </a:lnTo>
                  <a:close/>
                  <a:moveTo>
                    <a:pt x="13403320" y="0"/>
                  </a:moveTo>
                  <a:lnTo>
                    <a:pt x="13413353" y="4064"/>
                  </a:lnTo>
                  <a:lnTo>
                    <a:pt x="13409163" y="18288"/>
                  </a:lnTo>
                  <a:lnTo>
                    <a:pt x="13403321" y="18288"/>
                  </a:lnTo>
                  <a:lnTo>
                    <a:pt x="13394178" y="14224"/>
                  </a:lnTo>
                  <a:lnTo>
                    <a:pt x="13398241" y="0"/>
                  </a:lnTo>
                  <a:close/>
                  <a:moveTo>
                    <a:pt x="13477742" y="0"/>
                  </a:moveTo>
                  <a:lnTo>
                    <a:pt x="13487775" y="4064"/>
                  </a:lnTo>
                  <a:lnTo>
                    <a:pt x="13483585" y="18288"/>
                  </a:lnTo>
                  <a:lnTo>
                    <a:pt x="13477743" y="18288"/>
                  </a:lnTo>
                  <a:lnTo>
                    <a:pt x="13468600" y="14224"/>
                  </a:lnTo>
                  <a:lnTo>
                    <a:pt x="13472663" y="0"/>
                  </a:lnTo>
                  <a:close/>
                  <a:moveTo>
                    <a:pt x="13552163" y="0"/>
                  </a:moveTo>
                  <a:lnTo>
                    <a:pt x="13562197" y="4064"/>
                  </a:lnTo>
                  <a:lnTo>
                    <a:pt x="13558134" y="18288"/>
                  </a:lnTo>
                  <a:lnTo>
                    <a:pt x="13552292" y="18288"/>
                  </a:lnTo>
                  <a:lnTo>
                    <a:pt x="13543149" y="14224"/>
                  </a:lnTo>
                  <a:lnTo>
                    <a:pt x="13547212" y="0"/>
                  </a:lnTo>
                  <a:close/>
                  <a:moveTo>
                    <a:pt x="13626585" y="0"/>
                  </a:moveTo>
                  <a:lnTo>
                    <a:pt x="13636619" y="4064"/>
                  </a:lnTo>
                  <a:lnTo>
                    <a:pt x="13632428" y="18288"/>
                  </a:lnTo>
                  <a:lnTo>
                    <a:pt x="13626587" y="18288"/>
                  </a:lnTo>
                  <a:lnTo>
                    <a:pt x="13617443" y="14224"/>
                  </a:lnTo>
                  <a:lnTo>
                    <a:pt x="13621507" y="0"/>
                  </a:lnTo>
                  <a:close/>
                  <a:moveTo>
                    <a:pt x="13701007" y="0"/>
                  </a:moveTo>
                  <a:lnTo>
                    <a:pt x="13711041" y="4064"/>
                  </a:lnTo>
                  <a:lnTo>
                    <a:pt x="13706850" y="18288"/>
                  </a:lnTo>
                  <a:lnTo>
                    <a:pt x="13701009" y="18288"/>
                  </a:lnTo>
                  <a:lnTo>
                    <a:pt x="13691865" y="14224"/>
                  </a:lnTo>
                  <a:lnTo>
                    <a:pt x="13695928" y="0"/>
                  </a:lnTo>
                  <a:close/>
                  <a:moveTo>
                    <a:pt x="13775429" y="0"/>
                  </a:moveTo>
                  <a:lnTo>
                    <a:pt x="13785462" y="4064"/>
                  </a:lnTo>
                  <a:lnTo>
                    <a:pt x="13781399" y="18288"/>
                  </a:lnTo>
                  <a:lnTo>
                    <a:pt x="13775558" y="18288"/>
                  </a:lnTo>
                  <a:lnTo>
                    <a:pt x="13766414" y="14224"/>
                  </a:lnTo>
                  <a:lnTo>
                    <a:pt x="13770477" y="0"/>
                  </a:lnTo>
                  <a:close/>
                  <a:moveTo>
                    <a:pt x="13849851" y="0"/>
                  </a:moveTo>
                  <a:lnTo>
                    <a:pt x="13859884" y="4064"/>
                  </a:lnTo>
                  <a:lnTo>
                    <a:pt x="13855694" y="18288"/>
                  </a:lnTo>
                  <a:lnTo>
                    <a:pt x="13849852" y="18288"/>
                  </a:lnTo>
                  <a:lnTo>
                    <a:pt x="13840709" y="14224"/>
                  </a:lnTo>
                  <a:lnTo>
                    <a:pt x="13844772" y="0"/>
                  </a:lnTo>
                  <a:close/>
                  <a:moveTo>
                    <a:pt x="13924273" y="0"/>
                  </a:moveTo>
                  <a:lnTo>
                    <a:pt x="13934306" y="4064"/>
                  </a:lnTo>
                  <a:lnTo>
                    <a:pt x="13930116" y="18288"/>
                  </a:lnTo>
                  <a:lnTo>
                    <a:pt x="13924274" y="18288"/>
                  </a:lnTo>
                  <a:lnTo>
                    <a:pt x="13915130" y="14224"/>
                  </a:lnTo>
                  <a:lnTo>
                    <a:pt x="13919194" y="0"/>
                  </a:lnTo>
                  <a:close/>
                  <a:moveTo>
                    <a:pt x="13998694" y="0"/>
                  </a:moveTo>
                  <a:lnTo>
                    <a:pt x="14008728" y="4064"/>
                  </a:lnTo>
                  <a:lnTo>
                    <a:pt x="14004665" y="18288"/>
                  </a:lnTo>
                  <a:lnTo>
                    <a:pt x="13998823" y="18288"/>
                  </a:lnTo>
                  <a:lnTo>
                    <a:pt x="13989679" y="14224"/>
                  </a:lnTo>
                  <a:lnTo>
                    <a:pt x="13993743" y="0"/>
                  </a:lnTo>
                  <a:close/>
                  <a:moveTo>
                    <a:pt x="9144" y="0"/>
                  </a:moveTo>
                  <a:lnTo>
                    <a:pt x="19177" y="4064"/>
                  </a:lnTo>
                  <a:lnTo>
                    <a:pt x="14986" y="18288"/>
                  </a:lnTo>
                  <a:lnTo>
                    <a:pt x="9144" y="18288"/>
                  </a:lnTo>
                  <a:lnTo>
                    <a:pt x="0" y="14224"/>
                  </a:lnTo>
                  <a:lnTo>
                    <a:pt x="4064" y="0"/>
                  </a:lnTo>
                  <a:close/>
                </a:path>
              </a:pathLst>
            </a:custGeom>
            <a:solidFill>
              <a:srgbClr val="9C9B9B"/>
            </a:solidFill>
          </p:spPr>
          <p:txBody>
            <a:bodyPr/>
            <a:lstStyle/>
            <a:p>
              <a:endParaRPr lang="fi-FI"/>
            </a:p>
          </p:txBody>
        </p:sp>
      </p:grpSp>
      <p:grpSp>
        <p:nvGrpSpPr>
          <p:cNvPr id="19" name="Group 19"/>
          <p:cNvGrpSpPr>
            <a:grpSpLocks noChangeAspect="1"/>
          </p:cNvGrpSpPr>
          <p:nvPr/>
        </p:nvGrpSpPr>
        <p:grpSpPr>
          <a:xfrm>
            <a:off x="7028914" y="5086449"/>
            <a:ext cx="5504165" cy="7231"/>
            <a:chOff x="0" y="0"/>
            <a:chExt cx="14008138" cy="18402"/>
          </a:xfrm>
        </p:grpSpPr>
        <p:sp>
          <p:nvSpPr>
            <p:cNvPr id="20" name="Freeform 20"/>
            <p:cNvSpPr/>
            <p:nvPr/>
          </p:nvSpPr>
          <p:spPr>
            <a:xfrm>
              <a:off x="0" y="0"/>
              <a:ext cx="14008728" cy="18415"/>
            </a:xfrm>
            <a:custGeom>
              <a:avLst/>
              <a:gdLst/>
              <a:ahLst/>
              <a:cxnLst/>
              <a:rect l="l" t="t" r="r" b="b"/>
              <a:pathLst>
                <a:path w="14008728" h="18415">
                  <a:moveTo>
                    <a:pt x="83566" y="0"/>
                  </a:moveTo>
                  <a:lnTo>
                    <a:pt x="93599" y="4064"/>
                  </a:lnTo>
                  <a:lnTo>
                    <a:pt x="89535" y="18288"/>
                  </a:lnTo>
                  <a:lnTo>
                    <a:pt x="83566" y="18288"/>
                  </a:lnTo>
                  <a:lnTo>
                    <a:pt x="74422" y="14224"/>
                  </a:lnTo>
                  <a:lnTo>
                    <a:pt x="78486" y="0"/>
                  </a:lnTo>
                  <a:close/>
                  <a:moveTo>
                    <a:pt x="157988" y="0"/>
                  </a:moveTo>
                  <a:lnTo>
                    <a:pt x="168021" y="4064"/>
                  </a:lnTo>
                  <a:lnTo>
                    <a:pt x="163957" y="18288"/>
                  </a:lnTo>
                  <a:lnTo>
                    <a:pt x="158115" y="18288"/>
                  </a:lnTo>
                  <a:lnTo>
                    <a:pt x="148971" y="14224"/>
                  </a:lnTo>
                  <a:lnTo>
                    <a:pt x="152908" y="0"/>
                  </a:lnTo>
                  <a:close/>
                  <a:moveTo>
                    <a:pt x="232410" y="0"/>
                  </a:moveTo>
                  <a:lnTo>
                    <a:pt x="242443" y="4064"/>
                  </a:lnTo>
                  <a:lnTo>
                    <a:pt x="238252" y="18288"/>
                  </a:lnTo>
                  <a:lnTo>
                    <a:pt x="232410" y="18288"/>
                  </a:lnTo>
                  <a:lnTo>
                    <a:pt x="223266" y="14224"/>
                  </a:lnTo>
                  <a:lnTo>
                    <a:pt x="227330" y="0"/>
                  </a:lnTo>
                  <a:close/>
                  <a:moveTo>
                    <a:pt x="306832" y="0"/>
                  </a:moveTo>
                  <a:lnTo>
                    <a:pt x="316865" y="4064"/>
                  </a:lnTo>
                  <a:lnTo>
                    <a:pt x="312674" y="18288"/>
                  </a:lnTo>
                  <a:lnTo>
                    <a:pt x="306832" y="18288"/>
                  </a:lnTo>
                  <a:lnTo>
                    <a:pt x="297688" y="14224"/>
                  </a:lnTo>
                  <a:lnTo>
                    <a:pt x="301752" y="0"/>
                  </a:lnTo>
                  <a:close/>
                  <a:moveTo>
                    <a:pt x="381254" y="0"/>
                  </a:moveTo>
                  <a:lnTo>
                    <a:pt x="391287" y="4064"/>
                  </a:lnTo>
                  <a:lnTo>
                    <a:pt x="387096" y="18288"/>
                  </a:lnTo>
                  <a:lnTo>
                    <a:pt x="381254" y="18288"/>
                  </a:lnTo>
                  <a:lnTo>
                    <a:pt x="372110" y="14224"/>
                  </a:lnTo>
                  <a:lnTo>
                    <a:pt x="376174" y="0"/>
                  </a:lnTo>
                  <a:close/>
                  <a:moveTo>
                    <a:pt x="455676" y="0"/>
                  </a:moveTo>
                  <a:lnTo>
                    <a:pt x="465709" y="4064"/>
                  </a:lnTo>
                  <a:lnTo>
                    <a:pt x="461518" y="18288"/>
                  </a:lnTo>
                  <a:lnTo>
                    <a:pt x="455676" y="18288"/>
                  </a:lnTo>
                  <a:lnTo>
                    <a:pt x="446532" y="14224"/>
                  </a:lnTo>
                  <a:lnTo>
                    <a:pt x="450596" y="0"/>
                  </a:lnTo>
                  <a:close/>
                  <a:moveTo>
                    <a:pt x="530098" y="0"/>
                  </a:moveTo>
                  <a:lnTo>
                    <a:pt x="540131" y="4064"/>
                  </a:lnTo>
                  <a:lnTo>
                    <a:pt x="535940" y="18288"/>
                  </a:lnTo>
                  <a:lnTo>
                    <a:pt x="530098" y="18288"/>
                  </a:lnTo>
                  <a:lnTo>
                    <a:pt x="520954" y="14224"/>
                  </a:lnTo>
                  <a:lnTo>
                    <a:pt x="525018" y="0"/>
                  </a:lnTo>
                  <a:close/>
                  <a:moveTo>
                    <a:pt x="604520" y="0"/>
                  </a:moveTo>
                  <a:lnTo>
                    <a:pt x="614553" y="4064"/>
                  </a:lnTo>
                  <a:lnTo>
                    <a:pt x="610489" y="18288"/>
                  </a:lnTo>
                  <a:lnTo>
                    <a:pt x="604520" y="18288"/>
                  </a:lnTo>
                  <a:lnTo>
                    <a:pt x="595376" y="14224"/>
                  </a:lnTo>
                  <a:lnTo>
                    <a:pt x="599440" y="0"/>
                  </a:lnTo>
                  <a:close/>
                  <a:moveTo>
                    <a:pt x="678942" y="0"/>
                  </a:moveTo>
                  <a:lnTo>
                    <a:pt x="688975" y="4064"/>
                  </a:lnTo>
                  <a:lnTo>
                    <a:pt x="684784" y="18288"/>
                  </a:lnTo>
                  <a:lnTo>
                    <a:pt x="678942" y="18288"/>
                  </a:lnTo>
                  <a:lnTo>
                    <a:pt x="669798" y="14224"/>
                  </a:lnTo>
                  <a:lnTo>
                    <a:pt x="673862" y="0"/>
                  </a:lnTo>
                  <a:close/>
                  <a:moveTo>
                    <a:pt x="753364" y="0"/>
                  </a:moveTo>
                  <a:lnTo>
                    <a:pt x="763397" y="4064"/>
                  </a:lnTo>
                  <a:lnTo>
                    <a:pt x="759206" y="18288"/>
                  </a:lnTo>
                  <a:lnTo>
                    <a:pt x="753364" y="18288"/>
                  </a:lnTo>
                  <a:lnTo>
                    <a:pt x="744220" y="14224"/>
                  </a:lnTo>
                  <a:lnTo>
                    <a:pt x="748157" y="0"/>
                  </a:lnTo>
                  <a:close/>
                  <a:moveTo>
                    <a:pt x="827786" y="0"/>
                  </a:moveTo>
                  <a:lnTo>
                    <a:pt x="837819" y="4064"/>
                  </a:lnTo>
                  <a:lnTo>
                    <a:pt x="833755" y="18288"/>
                  </a:lnTo>
                  <a:lnTo>
                    <a:pt x="827913" y="18288"/>
                  </a:lnTo>
                  <a:lnTo>
                    <a:pt x="818769" y="14224"/>
                  </a:lnTo>
                  <a:lnTo>
                    <a:pt x="822579" y="0"/>
                  </a:lnTo>
                  <a:close/>
                  <a:moveTo>
                    <a:pt x="902208" y="0"/>
                  </a:moveTo>
                  <a:lnTo>
                    <a:pt x="912241" y="4064"/>
                  </a:lnTo>
                  <a:lnTo>
                    <a:pt x="908050" y="18288"/>
                  </a:lnTo>
                  <a:lnTo>
                    <a:pt x="902208" y="18288"/>
                  </a:lnTo>
                  <a:lnTo>
                    <a:pt x="893064" y="14224"/>
                  </a:lnTo>
                  <a:lnTo>
                    <a:pt x="897001" y="0"/>
                  </a:lnTo>
                  <a:close/>
                  <a:moveTo>
                    <a:pt x="976630" y="0"/>
                  </a:moveTo>
                  <a:lnTo>
                    <a:pt x="986663" y="4064"/>
                  </a:lnTo>
                  <a:lnTo>
                    <a:pt x="982472" y="18288"/>
                  </a:lnTo>
                  <a:lnTo>
                    <a:pt x="976630" y="18288"/>
                  </a:lnTo>
                  <a:lnTo>
                    <a:pt x="967486" y="14224"/>
                  </a:lnTo>
                  <a:lnTo>
                    <a:pt x="971423" y="0"/>
                  </a:lnTo>
                  <a:close/>
                  <a:moveTo>
                    <a:pt x="1051052" y="0"/>
                  </a:moveTo>
                  <a:lnTo>
                    <a:pt x="1061085" y="4064"/>
                  </a:lnTo>
                  <a:lnTo>
                    <a:pt x="1056894" y="18288"/>
                  </a:lnTo>
                  <a:lnTo>
                    <a:pt x="1051052" y="18288"/>
                  </a:lnTo>
                  <a:lnTo>
                    <a:pt x="1041908" y="14224"/>
                  </a:lnTo>
                  <a:lnTo>
                    <a:pt x="1045845" y="0"/>
                  </a:lnTo>
                  <a:close/>
                  <a:moveTo>
                    <a:pt x="1125474" y="0"/>
                  </a:moveTo>
                  <a:lnTo>
                    <a:pt x="1135507" y="4064"/>
                  </a:lnTo>
                  <a:lnTo>
                    <a:pt x="1131443" y="18288"/>
                  </a:lnTo>
                  <a:lnTo>
                    <a:pt x="1125601" y="18288"/>
                  </a:lnTo>
                  <a:lnTo>
                    <a:pt x="1116457" y="14224"/>
                  </a:lnTo>
                  <a:lnTo>
                    <a:pt x="1120267" y="0"/>
                  </a:lnTo>
                  <a:close/>
                  <a:moveTo>
                    <a:pt x="1199896" y="0"/>
                  </a:moveTo>
                  <a:lnTo>
                    <a:pt x="1209929" y="4064"/>
                  </a:lnTo>
                  <a:lnTo>
                    <a:pt x="1205865" y="18288"/>
                  </a:lnTo>
                  <a:lnTo>
                    <a:pt x="1200023" y="18288"/>
                  </a:lnTo>
                  <a:lnTo>
                    <a:pt x="1190879" y="14224"/>
                  </a:lnTo>
                  <a:lnTo>
                    <a:pt x="1194689" y="0"/>
                  </a:lnTo>
                  <a:close/>
                  <a:moveTo>
                    <a:pt x="1274318" y="0"/>
                  </a:moveTo>
                  <a:lnTo>
                    <a:pt x="1284351" y="4064"/>
                  </a:lnTo>
                  <a:lnTo>
                    <a:pt x="1280160" y="18288"/>
                  </a:lnTo>
                  <a:lnTo>
                    <a:pt x="1274318" y="18288"/>
                  </a:lnTo>
                  <a:lnTo>
                    <a:pt x="1265174" y="14224"/>
                  </a:lnTo>
                  <a:lnTo>
                    <a:pt x="1269111" y="0"/>
                  </a:lnTo>
                  <a:close/>
                  <a:moveTo>
                    <a:pt x="1348740" y="0"/>
                  </a:moveTo>
                  <a:lnTo>
                    <a:pt x="1358773" y="4064"/>
                  </a:lnTo>
                  <a:lnTo>
                    <a:pt x="1354582" y="18288"/>
                  </a:lnTo>
                  <a:lnTo>
                    <a:pt x="1348740" y="18288"/>
                  </a:lnTo>
                  <a:lnTo>
                    <a:pt x="1339596" y="14224"/>
                  </a:lnTo>
                  <a:lnTo>
                    <a:pt x="1343660" y="0"/>
                  </a:lnTo>
                  <a:close/>
                  <a:moveTo>
                    <a:pt x="1423162" y="0"/>
                  </a:moveTo>
                  <a:lnTo>
                    <a:pt x="1433195" y="4064"/>
                  </a:lnTo>
                  <a:lnTo>
                    <a:pt x="1429131" y="18288"/>
                  </a:lnTo>
                  <a:lnTo>
                    <a:pt x="1423289" y="18288"/>
                  </a:lnTo>
                  <a:lnTo>
                    <a:pt x="1414145" y="14224"/>
                  </a:lnTo>
                  <a:lnTo>
                    <a:pt x="1418209" y="0"/>
                  </a:lnTo>
                  <a:close/>
                  <a:moveTo>
                    <a:pt x="1497584" y="0"/>
                  </a:moveTo>
                  <a:lnTo>
                    <a:pt x="1507617" y="4064"/>
                  </a:lnTo>
                  <a:lnTo>
                    <a:pt x="1503553" y="18288"/>
                  </a:lnTo>
                  <a:lnTo>
                    <a:pt x="1497711" y="18288"/>
                  </a:lnTo>
                  <a:lnTo>
                    <a:pt x="1488567" y="14224"/>
                  </a:lnTo>
                  <a:lnTo>
                    <a:pt x="1492250" y="0"/>
                  </a:lnTo>
                  <a:close/>
                  <a:moveTo>
                    <a:pt x="1572006" y="0"/>
                  </a:moveTo>
                  <a:lnTo>
                    <a:pt x="1582039" y="4064"/>
                  </a:lnTo>
                  <a:lnTo>
                    <a:pt x="1577848" y="18288"/>
                  </a:lnTo>
                  <a:lnTo>
                    <a:pt x="1572006" y="18288"/>
                  </a:lnTo>
                  <a:lnTo>
                    <a:pt x="1562862" y="14224"/>
                  </a:lnTo>
                  <a:lnTo>
                    <a:pt x="1566926" y="0"/>
                  </a:lnTo>
                  <a:close/>
                  <a:moveTo>
                    <a:pt x="1646428" y="0"/>
                  </a:moveTo>
                  <a:lnTo>
                    <a:pt x="1656461" y="4064"/>
                  </a:lnTo>
                  <a:lnTo>
                    <a:pt x="1652397" y="18288"/>
                  </a:lnTo>
                  <a:lnTo>
                    <a:pt x="1646555" y="18288"/>
                  </a:lnTo>
                  <a:lnTo>
                    <a:pt x="1637411" y="14224"/>
                  </a:lnTo>
                  <a:lnTo>
                    <a:pt x="1641475" y="0"/>
                  </a:lnTo>
                  <a:close/>
                  <a:moveTo>
                    <a:pt x="1720850" y="0"/>
                  </a:moveTo>
                  <a:lnTo>
                    <a:pt x="1730883" y="4064"/>
                  </a:lnTo>
                  <a:lnTo>
                    <a:pt x="1726819" y="18288"/>
                  </a:lnTo>
                  <a:lnTo>
                    <a:pt x="1720977" y="18288"/>
                  </a:lnTo>
                  <a:lnTo>
                    <a:pt x="1711833" y="14224"/>
                  </a:lnTo>
                  <a:lnTo>
                    <a:pt x="1715897" y="0"/>
                  </a:lnTo>
                  <a:close/>
                  <a:moveTo>
                    <a:pt x="1795272" y="0"/>
                  </a:moveTo>
                  <a:lnTo>
                    <a:pt x="1805305" y="4064"/>
                  </a:lnTo>
                  <a:lnTo>
                    <a:pt x="1801114" y="18288"/>
                  </a:lnTo>
                  <a:lnTo>
                    <a:pt x="1795272" y="18288"/>
                  </a:lnTo>
                  <a:lnTo>
                    <a:pt x="1786128" y="14224"/>
                  </a:lnTo>
                  <a:lnTo>
                    <a:pt x="1790192" y="0"/>
                  </a:lnTo>
                  <a:close/>
                  <a:moveTo>
                    <a:pt x="1869694" y="0"/>
                  </a:moveTo>
                  <a:lnTo>
                    <a:pt x="1879727" y="4064"/>
                  </a:lnTo>
                  <a:lnTo>
                    <a:pt x="1875663" y="18288"/>
                  </a:lnTo>
                  <a:lnTo>
                    <a:pt x="1869821" y="18288"/>
                  </a:lnTo>
                  <a:lnTo>
                    <a:pt x="1860677" y="14224"/>
                  </a:lnTo>
                  <a:lnTo>
                    <a:pt x="1864360" y="0"/>
                  </a:lnTo>
                  <a:close/>
                  <a:moveTo>
                    <a:pt x="1944116" y="0"/>
                  </a:moveTo>
                  <a:lnTo>
                    <a:pt x="1954149" y="4064"/>
                  </a:lnTo>
                  <a:lnTo>
                    <a:pt x="1950085" y="18288"/>
                  </a:lnTo>
                  <a:lnTo>
                    <a:pt x="1944243" y="18288"/>
                  </a:lnTo>
                  <a:lnTo>
                    <a:pt x="1935099" y="14224"/>
                  </a:lnTo>
                  <a:lnTo>
                    <a:pt x="1939163" y="0"/>
                  </a:lnTo>
                  <a:close/>
                  <a:moveTo>
                    <a:pt x="2018538" y="0"/>
                  </a:moveTo>
                  <a:lnTo>
                    <a:pt x="2028571" y="4064"/>
                  </a:lnTo>
                  <a:lnTo>
                    <a:pt x="2024380" y="18288"/>
                  </a:lnTo>
                  <a:lnTo>
                    <a:pt x="2018538" y="18288"/>
                  </a:lnTo>
                  <a:lnTo>
                    <a:pt x="2009394" y="14224"/>
                  </a:lnTo>
                  <a:lnTo>
                    <a:pt x="2013458" y="0"/>
                  </a:lnTo>
                  <a:close/>
                  <a:moveTo>
                    <a:pt x="2092960" y="0"/>
                  </a:moveTo>
                  <a:lnTo>
                    <a:pt x="2102993" y="4064"/>
                  </a:lnTo>
                  <a:lnTo>
                    <a:pt x="2098929" y="18288"/>
                  </a:lnTo>
                  <a:lnTo>
                    <a:pt x="2093087" y="18288"/>
                  </a:lnTo>
                  <a:lnTo>
                    <a:pt x="2083943" y="14224"/>
                  </a:lnTo>
                  <a:lnTo>
                    <a:pt x="2088007" y="0"/>
                  </a:lnTo>
                  <a:close/>
                  <a:moveTo>
                    <a:pt x="2167382" y="0"/>
                  </a:moveTo>
                  <a:lnTo>
                    <a:pt x="2177415" y="4064"/>
                  </a:lnTo>
                  <a:lnTo>
                    <a:pt x="2173351" y="18288"/>
                  </a:lnTo>
                  <a:lnTo>
                    <a:pt x="2167509" y="18288"/>
                  </a:lnTo>
                  <a:lnTo>
                    <a:pt x="2158365" y="14224"/>
                  </a:lnTo>
                  <a:lnTo>
                    <a:pt x="2162429" y="0"/>
                  </a:lnTo>
                  <a:close/>
                  <a:moveTo>
                    <a:pt x="2241804" y="0"/>
                  </a:moveTo>
                  <a:lnTo>
                    <a:pt x="2251837" y="4064"/>
                  </a:lnTo>
                  <a:lnTo>
                    <a:pt x="2247646" y="18288"/>
                  </a:lnTo>
                  <a:lnTo>
                    <a:pt x="2241804" y="18288"/>
                  </a:lnTo>
                  <a:lnTo>
                    <a:pt x="2232660" y="14224"/>
                  </a:lnTo>
                  <a:lnTo>
                    <a:pt x="2236724" y="0"/>
                  </a:lnTo>
                  <a:close/>
                  <a:moveTo>
                    <a:pt x="2316226" y="0"/>
                  </a:moveTo>
                  <a:lnTo>
                    <a:pt x="2326259" y="4064"/>
                  </a:lnTo>
                  <a:lnTo>
                    <a:pt x="2322068" y="18288"/>
                  </a:lnTo>
                  <a:lnTo>
                    <a:pt x="2316226" y="18288"/>
                  </a:lnTo>
                  <a:lnTo>
                    <a:pt x="2307082" y="14224"/>
                  </a:lnTo>
                  <a:lnTo>
                    <a:pt x="2311146" y="0"/>
                  </a:lnTo>
                  <a:close/>
                  <a:moveTo>
                    <a:pt x="2390648" y="0"/>
                  </a:moveTo>
                  <a:lnTo>
                    <a:pt x="2400681" y="4064"/>
                  </a:lnTo>
                  <a:lnTo>
                    <a:pt x="2396617" y="18288"/>
                  </a:lnTo>
                  <a:lnTo>
                    <a:pt x="2390775" y="18288"/>
                  </a:lnTo>
                  <a:lnTo>
                    <a:pt x="2381631" y="14224"/>
                  </a:lnTo>
                  <a:lnTo>
                    <a:pt x="2385695" y="0"/>
                  </a:lnTo>
                  <a:close/>
                  <a:moveTo>
                    <a:pt x="2465070" y="0"/>
                  </a:moveTo>
                  <a:lnTo>
                    <a:pt x="2475103" y="4064"/>
                  </a:lnTo>
                  <a:lnTo>
                    <a:pt x="2470912" y="18288"/>
                  </a:lnTo>
                  <a:lnTo>
                    <a:pt x="2465070" y="18288"/>
                  </a:lnTo>
                  <a:lnTo>
                    <a:pt x="2455926" y="14224"/>
                  </a:lnTo>
                  <a:lnTo>
                    <a:pt x="2459990" y="0"/>
                  </a:lnTo>
                  <a:close/>
                  <a:moveTo>
                    <a:pt x="2539492" y="0"/>
                  </a:moveTo>
                  <a:lnTo>
                    <a:pt x="2549525" y="4064"/>
                  </a:lnTo>
                  <a:lnTo>
                    <a:pt x="2545334" y="18288"/>
                  </a:lnTo>
                  <a:lnTo>
                    <a:pt x="2539492" y="18288"/>
                  </a:lnTo>
                  <a:lnTo>
                    <a:pt x="2530348" y="14224"/>
                  </a:lnTo>
                  <a:lnTo>
                    <a:pt x="2534412" y="0"/>
                  </a:lnTo>
                  <a:close/>
                  <a:moveTo>
                    <a:pt x="2613914" y="0"/>
                  </a:moveTo>
                  <a:lnTo>
                    <a:pt x="2623947" y="4064"/>
                  </a:lnTo>
                  <a:lnTo>
                    <a:pt x="2619883" y="18288"/>
                  </a:lnTo>
                  <a:lnTo>
                    <a:pt x="2614041" y="18288"/>
                  </a:lnTo>
                  <a:lnTo>
                    <a:pt x="2604897" y="14224"/>
                  </a:lnTo>
                  <a:lnTo>
                    <a:pt x="2608961" y="0"/>
                  </a:lnTo>
                  <a:close/>
                  <a:moveTo>
                    <a:pt x="2688336" y="0"/>
                  </a:moveTo>
                  <a:lnTo>
                    <a:pt x="2698369" y="4064"/>
                  </a:lnTo>
                  <a:lnTo>
                    <a:pt x="2694305" y="18288"/>
                  </a:lnTo>
                  <a:lnTo>
                    <a:pt x="2688463" y="18288"/>
                  </a:lnTo>
                  <a:lnTo>
                    <a:pt x="2679319" y="14224"/>
                  </a:lnTo>
                  <a:lnTo>
                    <a:pt x="2683383" y="0"/>
                  </a:lnTo>
                  <a:close/>
                  <a:moveTo>
                    <a:pt x="2762758" y="0"/>
                  </a:moveTo>
                  <a:lnTo>
                    <a:pt x="2772791" y="4064"/>
                  </a:lnTo>
                  <a:lnTo>
                    <a:pt x="2768727" y="18288"/>
                  </a:lnTo>
                  <a:lnTo>
                    <a:pt x="2762885" y="18288"/>
                  </a:lnTo>
                  <a:lnTo>
                    <a:pt x="2753741" y="14224"/>
                  </a:lnTo>
                  <a:lnTo>
                    <a:pt x="2757805" y="0"/>
                  </a:lnTo>
                  <a:close/>
                  <a:moveTo>
                    <a:pt x="2837180" y="0"/>
                  </a:moveTo>
                  <a:lnTo>
                    <a:pt x="2847213" y="4064"/>
                  </a:lnTo>
                  <a:lnTo>
                    <a:pt x="2843149" y="18288"/>
                  </a:lnTo>
                  <a:lnTo>
                    <a:pt x="2837307" y="18288"/>
                  </a:lnTo>
                  <a:lnTo>
                    <a:pt x="2828163" y="14224"/>
                  </a:lnTo>
                  <a:lnTo>
                    <a:pt x="2832227" y="0"/>
                  </a:lnTo>
                  <a:close/>
                  <a:moveTo>
                    <a:pt x="2911602" y="0"/>
                  </a:moveTo>
                  <a:lnTo>
                    <a:pt x="2921635" y="4064"/>
                  </a:lnTo>
                  <a:lnTo>
                    <a:pt x="2917444" y="18288"/>
                  </a:lnTo>
                  <a:lnTo>
                    <a:pt x="2911602" y="18288"/>
                  </a:lnTo>
                  <a:lnTo>
                    <a:pt x="2902458" y="14224"/>
                  </a:lnTo>
                  <a:lnTo>
                    <a:pt x="2906522" y="0"/>
                  </a:lnTo>
                  <a:close/>
                  <a:moveTo>
                    <a:pt x="2986024" y="0"/>
                  </a:moveTo>
                  <a:lnTo>
                    <a:pt x="2996057" y="4064"/>
                  </a:lnTo>
                  <a:lnTo>
                    <a:pt x="2991993" y="18288"/>
                  </a:lnTo>
                  <a:lnTo>
                    <a:pt x="2986151" y="18288"/>
                  </a:lnTo>
                  <a:lnTo>
                    <a:pt x="2977007" y="14224"/>
                  </a:lnTo>
                  <a:lnTo>
                    <a:pt x="2981071" y="0"/>
                  </a:lnTo>
                  <a:close/>
                  <a:moveTo>
                    <a:pt x="3060446" y="0"/>
                  </a:moveTo>
                  <a:lnTo>
                    <a:pt x="3070479" y="4064"/>
                  </a:lnTo>
                  <a:lnTo>
                    <a:pt x="3066415" y="18288"/>
                  </a:lnTo>
                  <a:lnTo>
                    <a:pt x="3060573" y="18288"/>
                  </a:lnTo>
                  <a:lnTo>
                    <a:pt x="3051429" y="14224"/>
                  </a:lnTo>
                  <a:lnTo>
                    <a:pt x="3055493" y="0"/>
                  </a:lnTo>
                  <a:close/>
                  <a:moveTo>
                    <a:pt x="3134868" y="0"/>
                  </a:moveTo>
                  <a:lnTo>
                    <a:pt x="3144901" y="4064"/>
                  </a:lnTo>
                  <a:lnTo>
                    <a:pt x="3140710" y="18288"/>
                  </a:lnTo>
                  <a:lnTo>
                    <a:pt x="3134868" y="18288"/>
                  </a:lnTo>
                  <a:lnTo>
                    <a:pt x="3125724" y="14224"/>
                  </a:lnTo>
                  <a:lnTo>
                    <a:pt x="3129280" y="0"/>
                  </a:lnTo>
                  <a:close/>
                  <a:moveTo>
                    <a:pt x="3209290" y="0"/>
                  </a:moveTo>
                  <a:lnTo>
                    <a:pt x="3219323" y="4064"/>
                  </a:lnTo>
                  <a:lnTo>
                    <a:pt x="3215259" y="18288"/>
                  </a:lnTo>
                  <a:lnTo>
                    <a:pt x="3209417" y="18288"/>
                  </a:lnTo>
                  <a:lnTo>
                    <a:pt x="3200273" y="14224"/>
                  </a:lnTo>
                  <a:lnTo>
                    <a:pt x="3204337" y="0"/>
                  </a:lnTo>
                  <a:close/>
                  <a:moveTo>
                    <a:pt x="3283712" y="0"/>
                  </a:moveTo>
                  <a:lnTo>
                    <a:pt x="3293745" y="4064"/>
                  </a:lnTo>
                  <a:lnTo>
                    <a:pt x="3289681" y="18288"/>
                  </a:lnTo>
                  <a:lnTo>
                    <a:pt x="3283839" y="18288"/>
                  </a:lnTo>
                  <a:lnTo>
                    <a:pt x="3274695" y="14224"/>
                  </a:lnTo>
                  <a:lnTo>
                    <a:pt x="3278759" y="0"/>
                  </a:lnTo>
                  <a:close/>
                  <a:moveTo>
                    <a:pt x="3358134" y="0"/>
                  </a:moveTo>
                  <a:lnTo>
                    <a:pt x="3368167" y="4064"/>
                  </a:lnTo>
                  <a:lnTo>
                    <a:pt x="3363976" y="18288"/>
                  </a:lnTo>
                  <a:lnTo>
                    <a:pt x="3358134" y="18288"/>
                  </a:lnTo>
                  <a:lnTo>
                    <a:pt x="3348990" y="14224"/>
                  </a:lnTo>
                  <a:lnTo>
                    <a:pt x="3353054" y="0"/>
                  </a:lnTo>
                  <a:close/>
                  <a:moveTo>
                    <a:pt x="3432556" y="0"/>
                  </a:moveTo>
                  <a:lnTo>
                    <a:pt x="3442589" y="4064"/>
                  </a:lnTo>
                  <a:lnTo>
                    <a:pt x="3438525" y="18288"/>
                  </a:lnTo>
                  <a:lnTo>
                    <a:pt x="3432683" y="18288"/>
                  </a:lnTo>
                  <a:lnTo>
                    <a:pt x="3423539" y="14224"/>
                  </a:lnTo>
                  <a:lnTo>
                    <a:pt x="3427603" y="0"/>
                  </a:lnTo>
                  <a:close/>
                  <a:moveTo>
                    <a:pt x="3506977" y="0"/>
                  </a:moveTo>
                  <a:lnTo>
                    <a:pt x="3517011" y="4064"/>
                  </a:lnTo>
                  <a:lnTo>
                    <a:pt x="3512946" y="18288"/>
                  </a:lnTo>
                  <a:lnTo>
                    <a:pt x="3507105" y="18288"/>
                  </a:lnTo>
                  <a:lnTo>
                    <a:pt x="3497961" y="14224"/>
                  </a:lnTo>
                  <a:lnTo>
                    <a:pt x="3501390" y="0"/>
                  </a:lnTo>
                  <a:close/>
                  <a:moveTo>
                    <a:pt x="3581399" y="0"/>
                  </a:moveTo>
                  <a:lnTo>
                    <a:pt x="3591432" y="4064"/>
                  </a:lnTo>
                  <a:lnTo>
                    <a:pt x="3587242" y="18288"/>
                  </a:lnTo>
                  <a:lnTo>
                    <a:pt x="3581400" y="18288"/>
                  </a:lnTo>
                  <a:lnTo>
                    <a:pt x="3572256" y="14224"/>
                  </a:lnTo>
                  <a:lnTo>
                    <a:pt x="3576320" y="0"/>
                  </a:lnTo>
                  <a:close/>
                  <a:moveTo>
                    <a:pt x="3655821" y="0"/>
                  </a:moveTo>
                  <a:lnTo>
                    <a:pt x="3665854" y="4064"/>
                  </a:lnTo>
                  <a:lnTo>
                    <a:pt x="3661790" y="18288"/>
                  </a:lnTo>
                  <a:lnTo>
                    <a:pt x="3655948" y="18288"/>
                  </a:lnTo>
                  <a:lnTo>
                    <a:pt x="3646804" y="14224"/>
                  </a:lnTo>
                  <a:lnTo>
                    <a:pt x="3650868" y="0"/>
                  </a:lnTo>
                  <a:close/>
                  <a:moveTo>
                    <a:pt x="3730243" y="0"/>
                  </a:moveTo>
                  <a:lnTo>
                    <a:pt x="3740276" y="4064"/>
                  </a:lnTo>
                  <a:lnTo>
                    <a:pt x="3736212" y="18288"/>
                  </a:lnTo>
                  <a:lnTo>
                    <a:pt x="3730370" y="18288"/>
                  </a:lnTo>
                  <a:lnTo>
                    <a:pt x="3721226" y="14224"/>
                  </a:lnTo>
                  <a:lnTo>
                    <a:pt x="3725290" y="0"/>
                  </a:lnTo>
                  <a:close/>
                  <a:moveTo>
                    <a:pt x="3804665" y="0"/>
                  </a:moveTo>
                  <a:lnTo>
                    <a:pt x="3814698" y="4064"/>
                  </a:lnTo>
                  <a:lnTo>
                    <a:pt x="3810000" y="18415"/>
                  </a:lnTo>
                  <a:lnTo>
                    <a:pt x="3804158" y="18415"/>
                  </a:lnTo>
                  <a:lnTo>
                    <a:pt x="3795014" y="14351"/>
                  </a:lnTo>
                  <a:lnTo>
                    <a:pt x="3799078" y="127"/>
                  </a:lnTo>
                  <a:close/>
                  <a:moveTo>
                    <a:pt x="3879086" y="0"/>
                  </a:moveTo>
                  <a:lnTo>
                    <a:pt x="3889120" y="4064"/>
                  </a:lnTo>
                  <a:lnTo>
                    <a:pt x="3885055" y="18288"/>
                  </a:lnTo>
                  <a:lnTo>
                    <a:pt x="3879214" y="18288"/>
                  </a:lnTo>
                  <a:lnTo>
                    <a:pt x="3870070" y="14224"/>
                  </a:lnTo>
                  <a:lnTo>
                    <a:pt x="3874134" y="0"/>
                  </a:lnTo>
                  <a:close/>
                  <a:moveTo>
                    <a:pt x="3953508" y="0"/>
                  </a:moveTo>
                  <a:lnTo>
                    <a:pt x="3963541" y="4064"/>
                  </a:lnTo>
                  <a:lnTo>
                    <a:pt x="3959477" y="18288"/>
                  </a:lnTo>
                  <a:lnTo>
                    <a:pt x="3953635" y="18288"/>
                  </a:lnTo>
                  <a:lnTo>
                    <a:pt x="3944491" y="14224"/>
                  </a:lnTo>
                  <a:lnTo>
                    <a:pt x="3948555" y="0"/>
                  </a:lnTo>
                  <a:close/>
                  <a:moveTo>
                    <a:pt x="4027930" y="0"/>
                  </a:moveTo>
                  <a:lnTo>
                    <a:pt x="4037963" y="4064"/>
                  </a:lnTo>
                  <a:lnTo>
                    <a:pt x="4033772" y="18288"/>
                  </a:lnTo>
                  <a:lnTo>
                    <a:pt x="4027930" y="18288"/>
                  </a:lnTo>
                  <a:lnTo>
                    <a:pt x="4018786" y="14224"/>
                  </a:lnTo>
                  <a:lnTo>
                    <a:pt x="4022851" y="0"/>
                  </a:lnTo>
                  <a:close/>
                  <a:moveTo>
                    <a:pt x="4102352" y="0"/>
                  </a:moveTo>
                  <a:lnTo>
                    <a:pt x="4112385" y="4064"/>
                  </a:lnTo>
                  <a:lnTo>
                    <a:pt x="4108321" y="18288"/>
                  </a:lnTo>
                  <a:lnTo>
                    <a:pt x="4102479" y="18288"/>
                  </a:lnTo>
                  <a:lnTo>
                    <a:pt x="4093335" y="14224"/>
                  </a:lnTo>
                  <a:lnTo>
                    <a:pt x="4097399" y="0"/>
                  </a:lnTo>
                  <a:close/>
                  <a:moveTo>
                    <a:pt x="4176774" y="0"/>
                  </a:moveTo>
                  <a:lnTo>
                    <a:pt x="4186807" y="4064"/>
                  </a:lnTo>
                  <a:lnTo>
                    <a:pt x="4182743" y="18288"/>
                  </a:lnTo>
                  <a:lnTo>
                    <a:pt x="4176901" y="18288"/>
                  </a:lnTo>
                  <a:lnTo>
                    <a:pt x="4167757" y="14224"/>
                  </a:lnTo>
                  <a:lnTo>
                    <a:pt x="4171821" y="0"/>
                  </a:lnTo>
                  <a:close/>
                  <a:moveTo>
                    <a:pt x="4251196" y="0"/>
                  </a:moveTo>
                  <a:lnTo>
                    <a:pt x="4261229" y="4064"/>
                  </a:lnTo>
                  <a:lnTo>
                    <a:pt x="4257038" y="18288"/>
                  </a:lnTo>
                  <a:lnTo>
                    <a:pt x="4251196" y="18288"/>
                  </a:lnTo>
                  <a:lnTo>
                    <a:pt x="4242052" y="14224"/>
                  </a:lnTo>
                  <a:lnTo>
                    <a:pt x="4246116" y="0"/>
                  </a:lnTo>
                  <a:close/>
                  <a:moveTo>
                    <a:pt x="4325617" y="0"/>
                  </a:moveTo>
                  <a:lnTo>
                    <a:pt x="4335650" y="4064"/>
                  </a:lnTo>
                  <a:lnTo>
                    <a:pt x="4331586" y="18288"/>
                  </a:lnTo>
                  <a:lnTo>
                    <a:pt x="4325744" y="18288"/>
                  </a:lnTo>
                  <a:lnTo>
                    <a:pt x="4316600" y="14224"/>
                  </a:lnTo>
                  <a:lnTo>
                    <a:pt x="4320665" y="0"/>
                  </a:lnTo>
                  <a:close/>
                  <a:moveTo>
                    <a:pt x="4400039" y="0"/>
                  </a:moveTo>
                  <a:lnTo>
                    <a:pt x="4410072" y="4064"/>
                  </a:lnTo>
                  <a:lnTo>
                    <a:pt x="4406008" y="18288"/>
                  </a:lnTo>
                  <a:lnTo>
                    <a:pt x="4400166" y="18288"/>
                  </a:lnTo>
                  <a:lnTo>
                    <a:pt x="4391022" y="14224"/>
                  </a:lnTo>
                  <a:lnTo>
                    <a:pt x="4395086" y="0"/>
                  </a:lnTo>
                  <a:close/>
                  <a:moveTo>
                    <a:pt x="4474461" y="0"/>
                  </a:moveTo>
                  <a:lnTo>
                    <a:pt x="4484494" y="4064"/>
                  </a:lnTo>
                  <a:lnTo>
                    <a:pt x="4480430" y="18288"/>
                  </a:lnTo>
                  <a:lnTo>
                    <a:pt x="4474588" y="18288"/>
                  </a:lnTo>
                  <a:lnTo>
                    <a:pt x="4465444" y="14224"/>
                  </a:lnTo>
                  <a:lnTo>
                    <a:pt x="4469508" y="0"/>
                  </a:lnTo>
                  <a:close/>
                  <a:moveTo>
                    <a:pt x="4548883" y="0"/>
                  </a:moveTo>
                  <a:lnTo>
                    <a:pt x="4558916" y="4064"/>
                  </a:lnTo>
                  <a:lnTo>
                    <a:pt x="4554852" y="18288"/>
                  </a:lnTo>
                  <a:lnTo>
                    <a:pt x="4549010" y="18288"/>
                  </a:lnTo>
                  <a:lnTo>
                    <a:pt x="4539866" y="14224"/>
                  </a:lnTo>
                  <a:lnTo>
                    <a:pt x="4543930" y="0"/>
                  </a:lnTo>
                  <a:close/>
                  <a:moveTo>
                    <a:pt x="4623305" y="0"/>
                  </a:moveTo>
                  <a:lnTo>
                    <a:pt x="4633338" y="4064"/>
                  </a:lnTo>
                  <a:lnTo>
                    <a:pt x="4629274" y="18288"/>
                  </a:lnTo>
                  <a:lnTo>
                    <a:pt x="4623432" y="18288"/>
                  </a:lnTo>
                  <a:lnTo>
                    <a:pt x="4614288" y="14224"/>
                  </a:lnTo>
                  <a:lnTo>
                    <a:pt x="4618352" y="0"/>
                  </a:lnTo>
                  <a:close/>
                  <a:moveTo>
                    <a:pt x="4697726" y="0"/>
                  </a:moveTo>
                  <a:lnTo>
                    <a:pt x="4707760" y="4064"/>
                  </a:lnTo>
                  <a:lnTo>
                    <a:pt x="4703695" y="18288"/>
                  </a:lnTo>
                  <a:lnTo>
                    <a:pt x="4697854" y="18288"/>
                  </a:lnTo>
                  <a:lnTo>
                    <a:pt x="4688710" y="14224"/>
                  </a:lnTo>
                  <a:lnTo>
                    <a:pt x="4692774" y="0"/>
                  </a:lnTo>
                  <a:close/>
                  <a:moveTo>
                    <a:pt x="4772148" y="0"/>
                  </a:moveTo>
                  <a:lnTo>
                    <a:pt x="4782181" y="4064"/>
                  </a:lnTo>
                  <a:lnTo>
                    <a:pt x="4778117" y="18288"/>
                  </a:lnTo>
                  <a:lnTo>
                    <a:pt x="4772275" y="18288"/>
                  </a:lnTo>
                  <a:lnTo>
                    <a:pt x="4763131" y="14224"/>
                  </a:lnTo>
                  <a:lnTo>
                    <a:pt x="4766310" y="0"/>
                  </a:lnTo>
                  <a:close/>
                  <a:moveTo>
                    <a:pt x="4846570" y="0"/>
                  </a:moveTo>
                  <a:lnTo>
                    <a:pt x="4856603" y="4064"/>
                  </a:lnTo>
                  <a:lnTo>
                    <a:pt x="4852539" y="18288"/>
                  </a:lnTo>
                  <a:lnTo>
                    <a:pt x="4846697" y="18288"/>
                  </a:lnTo>
                  <a:lnTo>
                    <a:pt x="4837553" y="14224"/>
                  </a:lnTo>
                  <a:lnTo>
                    <a:pt x="4841617" y="0"/>
                  </a:lnTo>
                  <a:close/>
                  <a:moveTo>
                    <a:pt x="4920992" y="0"/>
                  </a:moveTo>
                  <a:lnTo>
                    <a:pt x="4931025" y="4064"/>
                  </a:lnTo>
                  <a:lnTo>
                    <a:pt x="4926961" y="18288"/>
                  </a:lnTo>
                  <a:lnTo>
                    <a:pt x="4921119" y="18288"/>
                  </a:lnTo>
                  <a:lnTo>
                    <a:pt x="4911975" y="14224"/>
                  </a:lnTo>
                  <a:lnTo>
                    <a:pt x="4916039" y="0"/>
                  </a:lnTo>
                  <a:close/>
                  <a:moveTo>
                    <a:pt x="4995414" y="0"/>
                  </a:moveTo>
                  <a:lnTo>
                    <a:pt x="5005447" y="4064"/>
                  </a:lnTo>
                  <a:lnTo>
                    <a:pt x="5001383" y="18288"/>
                  </a:lnTo>
                  <a:lnTo>
                    <a:pt x="4995541" y="18288"/>
                  </a:lnTo>
                  <a:lnTo>
                    <a:pt x="4986397" y="14224"/>
                  </a:lnTo>
                  <a:lnTo>
                    <a:pt x="4990461" y="0"/>
                  </a:lnTo>
                  <a:close/>
                  <a:moveTo>
                    <a:pt x="5069836" y="0"/>
                  </a:moveTo>
                  <a:lnTo>
                    <a:pt x="5079869" y="4064"/>
                  </a:lnTo>
                  <a:lnTo>
                    <a:pt x="5075805" y="18288"/>
                  </a:lnTo>
                  <a:lnTo>
                    <a:pt x="5069963" y="18288"/>
                  </a:lnTo>
                  <a:lnTo>
                    <a:pt x="5060819" y="14224"/>
                  </a:lnTo>
                  <a:lnTo>
                    <a:pt x="5064883" y="0"/>
                  </a:lnTo>
                  <a:close/>
                  <a:moveTo>
                    <a:pt x="5143500" y="0"/>
                  </a:moveTo>
                  <a:lnTo>
                    <a:pt x="5153533" y="4064"/>
                  </a:lnTo>
                  <a:lnTo>
                    <a:pt x="5149469" y="18288"/>
                  </a:lnTo>
                  <a:lnTo>
                    <a:pt x="5143500" y="18288"/>
                  </a:lnTo>
                  <a:lnTo>
                    <a:pt x="5134356" y="14224"/>
                  </a:lnTo>
                  <a:lnTo>
                    <a:pt x="5138420" y="0"/>
                  </a:lnTo>
                  <a:close/>
                  <a:moveTo>
                    <a:pt x="5217922" y="0"/>
                  </a:moveTo>
                  <a:lnTo>
                    <a:pt x="5227955" y="4064"/>
                  </a:lnTo>
                  <a:lnTo>
                    <a:pt x="5223891" y="18288"/>
                  </a:lnTo>
                  <a:lnTo>
                    <a:pt x="5218049" y="18288"/>
                  </a:lnTo>
                  <a:lnTo>
                    <a:pt x="5208905" y="14224"/>
                  </a:lnTo>
                  <a:lnTo>
                    <a:pt x="5212969" y="0"/>
                  </a:lnTo>
                  <a:close/>
                  <a:moveTo>
                    <a:pt x="5292344" y="0"/>
                  </a:moveTo>
                  <a:lnTo>
                    <a:pt x="5302377" y="4064"/>
                  </a:lnTo>
                  <a:lnTo>
                    <a:pt x="5298186" y="18288"/>
                  </a:lnTo>
                  <a:lnTo>
                    <a:pt x="5292344" y="18288"/>
                  </a:lnTo>
                  <a:lnTo>
                    <a:pt x="5283200" y="14224"/>
                  </a:lnTo>
                  <a:lnTo>
                    <a:pt x="5287264" y="0"/>
                  </a:lnTo>
                  <a:close/>
                  <a:moveTo>
                    <a:pt x="5366765" y="0"/>
                  </a:moveTo>
                  <a:lnTo>
                    <a:pt x="5376799" y="4064"/>
                  </a:lnTo>
                  <a:lnTo>
                    <a:pt x="5372734" y="18288"/>
                  </a:lnTo>
                  <a:lnTo>
                    <a:pt x="5366893" y="18288"/>
                  </a:lnTo>
                  <a:lnTo>
                    <a:pt x="5357749" y="14224"/>
                  </a:lnTo>
                  <a:lnTo>
                    <a:pt x="5361813" y="0"/>
                  </a:lnTo>
                  <a:close/>
                  <a:moveTo>
                    <a:pt x="5441187" y="0"/>
                  </a:moveTo>
                  <a:lnTo>
                    <a:pt x="5451220" y="4064"/>
                  </a:lnTo>
                  <a:lnTo>
                    <a:pt x="5447156" y="18288"/>
                  </a:lnTo>
                  <a:lnTo>
                    <a:pt x="5441314" y="18288"/>
                  </a:lnTo>
                  <a:lnTo>
                    <a:pt x="5432170" y="14224"/>
                  </a:lnTo>
                  <a:lnTo>
                    <a:pt x="5436234" y="0"/>
                  </a:lnTo>
                  <a:close/>
                  <a:moveTo>
                    <a:pt x="5515609" y="0"/>
                  </a:moveTo>
                  <a:lnTo>
                    <a:pt x="5525642" y="4064"/>
                  </a:lnTo>
                  <a:lnTo>
                    <a:pt x="5521451" y="18288"/>
                  </a:lnTo>
                  <a:lnTo>
                    <a:pt x="5515609" y="18288"/>
                  </a:lnTo>
                  <a:lnTo>
                    <a:pt x="5506465" y="14224"/>
                  </a:lnTo>
                  <a:lnTo>
                    <a:pt x="5510530" y="0"/>
                  </a:lnTo>
                  <a:close/>
                  <a:moveTo>
                    <a:pt x="5590031" y="0"/>
                  </a:moveTo>
                  <a:lnTo>
                    <a:pt x="5600064" y="4064"/>
                  </a:lnTo>
                  <a:lnTo>
                    <a:pt x="5596000" y="18288"/>
                  </a:lnTo>
                  <a:lnTo>
                    <a:pt x="5590158" y="18288"/>
                  </a:lnTo>
                  <a:lnTo>
                    <a:pt x="5581014" y="14224"/>
                  </a:lnTo>
                  <a:lnTo>
                    <a:pt x="5585078" y="0"/>
                  </a:lnTo>
                  <a:close/>
                  <a:moveTo>
                    <a:pt x="5664453" y="0"/>
                  </a:moveTo>
                  <a:lnTo>
                    <a:pt x="5674486" y="4064"/>
                  </a:lnTo>
                  <a:lnTo>
                    <a:pt x="5670422" y="18288"/>
                  </a:lnTo>
                  <a:lnTo>
                    <a:pt x="5664580" y="18288"/>
                  </a:lnTo>
                  <a:lnTo>
                    <a:pt x="5655436" y="14224"/>
                  </a:lnTo>
                  <a:lnTo>
                    <a:pt x="5659500" y="0"/>
                  </a:lnTo>
                  <a:close/>
                  <a:moveTo>
                    <a:pt x="5738875" y="0"/>
                  </a:moveTo>
                  <a:lnTo>
                    <a:pt x="5748908" y="4064"/>
                  </a:lnTo>
                  <a:lnTo>
                    <a:pt x="5744717" y="18288"/>
                  </a:lnTo>
                  <a:lnTo>
                    <a:pt x="5738875" y="18288"/>
                  </a:lnTo>
                  <a:lnTo>
                    <a:pt x="5729731" y="14224"/>
                  </a:lnTo>
                  <a:lnTo>
                    <a:pt x="5733795" y="0"/>
                  </a:lnTo>
                  <a:close/>
                  <a:moveTo>
                    <a:pt x="5813296" y="0"/>
                  </a:moveTo>
                  <a:lnTo>
                    <a:pt x="5823329" y="4064"/>
                  </a:lnTo>
                  <a:lnTo>
                    <a:pt x="5819265" y="18288"/>
                  </a:lnTo>
                  <a:lnTo>
                    <a:pt x="5813423" y="18288"/>
                  </a:lnTo>
                  <a:lnTo>
                    <a:pt x="5803900" y="14224"/>
                  </a:lnTo>
                  <a:lnTo>
                    <a:pt x="5808091" y="0"/>
                  </a:lnTo>
                  <a:close/>
                  <a:moveTo>
                    <a:pt x="5887718" y="0"/>
                  </a:moveTo>
                  <a:lnTo>
                    <a:pt x="5897751" y="4064"/>
                  </a:lnTo>
                  <a:lnTo>
                    <a:pt x="5893687" y="18288"/>
                  </a:lnTo>
                  <a:lnTo>
                    <a:pt x="5887845" y="18288"/>
                  </a:lnTo>
                  <a:lnTo>
                    <a:pt x="5878701" y="14224"/>
                  </a:lnTo>
                  <a:lnTo>
                    <a:pt x="5882765" y="0"/>
                  </a:lnTo>
                  <a:close/>
                  <a:moveTo>
                    <a:pt x="5962140" y="0"/>
                  </a:moveTo>
                  <a:lnTo>
                    <a:pt x="5972173" y="4064"/>
                  </a:lnTo>
                  <a:lnTo>
                    <a:pt x="5968109" y="18288"/>
                  </a:lnTo>
                  <a:lnTo>
                    <a:pt x="5962267" y="18288"/>
                  </a:lnTo>
                  <a:lnTo>
                    <a:pt x="5953123" y="14224"/>
                  </a:lnTo>
                  <a:lnTo>
                    <a:pt x="5957187" y="0"/>
                  </a:lnTo>
                  <a:close/>
                  <a:moveTo>
                    <a:pt x="6036562" y="0"/>
                  </a:moveTo>
                  <a:lnTo>
                    <a:pt x="6046595" y="4064"/>
                  </a:lnTo>
                  <a:lnTo>
                    <a:pt x="6042404" y="18288"/>
                  </a:lnTo>
                  <a:lnTo>
                    <a:pt x="6036562" y="18288"/>
                  </a:lnTo>
                  <a:lnTo>
                    <a:pt x="6027418" y="14224"/>
                  </a:lnTo>
                  <a:lnTo>
                    <a:pt x="6031230" y="0"/>
                  </a:lnTo>
                  <a:close/>
                  <a:moveTo>
                    <a:pt x="6110984" y="0"/>
                  </a:moveTo>
                  <a:lnTo>
                    <a:pt x="6121017" y="4064"/>
                  </a:lnTo>
                  <a:lnTo>
                    <a:pt x="6116826" y="18288"/>
                  </a:lnTo>
                  <a:lnTo>
                    <a:pt x="6110984" y="18288"/>
                  </a:lnTo>
                  <a:lnTo>
                    <a:pt x="6101840" y="14224"/>
                  </a:lnTo>
                  <a:lnTo>
                    <a:pt x="6105904" y="0"/>
                  </a:lnTo>
                  <a:close/>
                  <a:moveTo>
                    <a:pt x="6185405" y="0"/>
                  </a:moveTo>
                  <a:lnTo>
                    <a:pt x="6195439" y="4064"/>
                  </a:lnTo>
                  <a:lnTo>
                    <a:pt x="6191374" y="18288"/>
                  </a:lnTo>
                  <a:lnTo>
                    <a:pt x="6185533" y="18288"/>
                  </a:lnTo>
                  <a:lnTo>
                    <a:pt x="6176389" y="14224"/>
                  </a:lnTo>
                  <a:lnTo>
                    <a:pt x="6180453" y="0"/>
                  </a:lnTo>
                  <a:close/>
                  <a:moveTo>
                    <a:pt x="6259827" y="0"/>
                  </a:moveTo>
                  <a:lnTo>
                    <a:pt x="6269860" y="4064"/>
                  </a:lnTo>
                  <a:lnTo>
                    <a:pt x="6265669" y="18288"/>
                  </a:lnTo>
                  <a:lnTo>
                    <a:pt x="6259828" y="18288"/>
                  </a:lnTo>
                  <a:lnTo>
                    <a:pt x="6250684" y="14224"/>
                  </a:lnTo>
                  <a:lnTo>
                    <a:pt x="6254748" y="0"/>
                  </a:lnTo>
                  <a:close/>
                  <a:moveTo>
                    <a:pt x="6334249" y="0"/>
                  </a:moveTo>
                  <a:lnTo>
                    <a:pt x="6344282" y="4064"/>
                  </a:lnTo>
                  <a:lnTo>
                    <a:pt x="6340091" y="18288"/>
                  </a:lnTo>
                  <a:lnTo>
                    <a:pt x="6334249" y="18288"/>
                  </a:lnTo>
                  <a:lnTo>
                    <a:pt x="6325105" y="14224"/>
                  </a:lnTo>
                  <a:lnTo>
                    <a:pt x="6329169" y="0"/>
                  </a:lnTo>
                  <a:close/>
                  <a:moveTo>
                    <a:pt x="6408671" y="0"/>
                  </a:moveTo>
                  <a:lnTo>
                    <a:pt x="6418704" y="4064"/>
                  </a:lnTo>
                  <a:lnTo>
                    <a:pt x="6414640" y="18288"/>
                  </a:lnTo>
                  <a:lnTo>
                    <a:pt x="6408798" y="18288"/>
                  </a:lnTo>
                  <a:lnTo>
                    <a:pt x="6399654" y="14224"/>
                  </a:lnTo>
                  <a:lnTo>
                    <a:pt x="6403340" y="0"/>
                  </a:lnTo>
                  <a:close/>
                  <a:moveTo>
                    <a:pt x="6483093" y="0"/>
                  </a:moveTo>
                  <a:lnTo>
                    <a:pt x="6493126" y="4064"/>
                  </a:lnTo>
                  <a:lnTo>
                    <a:pt x="6488935" y="18288"/>
                  </a:lnTo>
                  <a:lnTo>
                    <a:pt x="6483093" y="18288"/>
                  </a:lnTo>
                  <a:lnTo>
                    <a:pt x="6473949" y="14224"/>
                  </a:lnTo>
                  <a:lnTo>
                    <a:pt x="6478013" y="0"/>
                  </a:lnTo>
                  <a:close/>
                  <a:moveTo>
                    <a:pt x="6557514" y="0"/>
                  </a:moveTo>
                  <a:lnTo>
                    <a:pt x="6567547" y="4064"/>
                  </a:lnTo>
                  <a:lnTo>
                    <a:pt x="6563356" y="18288"/>
                  </a:lnTo>
                  <a:lnTo>
                    <a:pt x="6557514" y="18288"/>
                  </a:lnTo>
                  <a:lnTo>
                    <a:pt x="6548370" y="14224"/>
                  </a:lnTo>
                  <a:lnTo>
                    <a:pt x="6552434" y="0"/>
                  </a:lnTo>
                  <a:close/>
                  <a:moveTo>
                    <a:pt x="6631936" y="0"/>
                  </a:moveTo>
                  <a:lnTo>
                    <a:pt x="6641969" y="4064"/>
                  </a:lnTo>
                  <a:lnTo>
                    <a:pt x="6637905" y="18288"/>
                  </a:lnTo>
                  <a:lnTo>
                    <a:pt x="6632063" y="18288"/>
                  </a:lnTo>
                  <a:lnTo>
                    <a:pt x="6622919" y="14224"/>
                  </a:lnTo>
                  <a:lnTo>
                    <a:pt x="6626983" y="0"/>
                  </a:lnTo>
                  <a:close/>
                  <a:moveTo>
                    <a:pt x="6706358" y="0"/>
                  </a:moveTo>
                  <a:lnTo>
                    <a:pt x="6716391" y="4064"/>
                  </a:lnTo>
                  <a:lnTo>
                    <a:pt x="6712200" y="18288"/>
                  </a:lnTo>
                  <a:lnTo>
                    <a:pt x="6706357" y="18288"/>
                  </a:lnTo>
                  <a:lnTo>
                    <a:pt x="6697214" y="14224"/>
                  </a:lnTo>
                  <a:lnTo>
                    <a:pt x="6701278" y="0"/>
                  </a:lnTo>
                  <a:close/>
                  <a:moveTo>
                    <a:pt x="6780780" y="0"/>
                  </a:moveTo>
                  <a:lnTo>
                    <a:pt x="6790813" y="4064"/>
                  </a:lnTo>
                  <a:lnTo>
                    <a:pt x="6786621" y="18288"/>
                  </a:lnTo>
                  <a:lnTo>
                    <a:pt x="6780779" y="18288"/>
                  </a:lnTo>
                  <a:lnTo>
                    <a:pt x="6771636" y="14224"/>
                  </a:lnTo>
                  <a:lnTo>
                    <a:pt x="6775700" y="0"/>
                  </a:lnTo>
                  <a:close/>
                  <a:moveTo>
                    <a:pt x="6855202" y="0"/>
                  </a:moveTo>
                  <a:lnTo>
                    <a:pt x="6865234" y="4064"/>
                  </a:lnTo>
                  <a:lnTo>
                    <a:pt x="6861170" y="18288"/>
                  </a:lnTo>
                  <a:lnTo>
                    <a:pt x="6855328" y="18288"/>
                  </a:lnTo>
                  <a:lnTo>
                    <a:pt x="6846184" y="14224"/>
                  </a:lnTo>
                  <a:lnTo>
                    <a:pt x="6850249" y="0"/>
                  </a:lnTo>
                  <a:close/>
                  <a:moveTo>
                    <a:pt x="6929624" y="0"/>
                  </a:moveTo>
                  <a:lnTo>
                    <a:pt x="6939656" y="4064"/>
                  </a:lnTo>
                  <a:lnTo>
                    <a:pt x="6935465" y="18288"/>
                  </a:lnTo>
                  <a:lnTo>
                    <a:pt x="6929623" y="18288"/>
                  </a:lnTo>
                  <a:lnTo>
                    <a:pt x="6920479" y="14224"/>
                  </a:lnTo>
                  <a:lnTo>
                    <a:pt x="6924543" y="0"/>
                  </a:lnTo>
                  <a:close/>
                  <a:moveTo>
                    <a:pt x="7004045" y="0"/>
                  </a:moveTo>
                  <a:lnTo>
                    <a:pt x="7014078" y="4064"/>
                  </a:lnTo>
                  <a:lnTo>
                    <a:pt x="7009887" y="18288"/>
                  </a:lnTo>
                  <a:lnTo>
                    <a:pt x="7004045" y="18288"/>
                  </a:lnTo>
                  <a:lnTo>
                    <a:pt x="6994901" y="14224"/>
                  </a:lnTo>
                  <a:lnTo>
                    <a:pt x="6998965" y="0"/>
                  </a:lnTo>
                  <a:close/>
                  <a:moveTo>
                    <a:pt x="7078467" y="0"/>
                  </a:moveTo>
                  <a:lnTo>
                    <a:pt x="7088500" y="4064"/>
                  </a:lnTo>
                  <a:lnTo>
                    <a:pt x="7084436" y="18288"/>
                  </a:lnTo>
                  <a:lnTo>
                    <a:pt x="7078594" y="18288"/>
                  </a:lnTo>
                  <a:lnTo>
                    <a:pt x="7069450" y="14224"/>
                  </a:lnTo>
                  <a:lnTo>
                    <a:pt x="7073514" y="0"/>
                  </a:lnTo>
                  <a:close/>
                  <a:moveTo>
                    <a:pt x="7152889" y="0"/>
                  </a:moveTo>
                  <a:lnTo>
                    <a:pt x="7162922" y="4064"/>
                  </a:lnTo>
                  <a:lnTo>
                    <a:pt x="7158730" y="18288"/>
                  </a:lnTo>
                  <a:lnTo>
                    <a:pt x="7152888" y="18288"/>
                  </a:lnTo>
                  <a:lnTo>
                    <a:pt x="7143745" y="14224"/>
                  </a:lnTo>
                  <a:lnTo>
                    <a:pt x="7147809" y="0"/>
                  </a:lnTo>
                  <a:close/>
                  <a:moveTo>
                    <a:pt x="7227311" y="0"/>
                  </a:moveTo>
                  <a:lnTo>
                    <a:pt x="7237344" y="4064"/>
                  </a:lnTo>
                  <a:lnTo>
                    <a:pt x="7233152" y="18288"/>
                  </a:lnTo>
                  <a:lnTo>
                    <a:pt x="7227310" y="18288"/>
                  </a:lnTo>
                  <a:lnTo>
                    <a:pt x="7218166" y="14224"/>
                  </a:lnTo>
                  <a:lnTo>
                    <a:pt x="7222230" y="0"/>
                  </a:lnTo>
                  <a:close/>
                  <a:moveTo>
                    <a:pt x="7301733" y="0"/>
                  </a:moveTo>
                  <a:lnTo>
                    <a:pt x="7311765" y="4064"/>
                  </a:lnTo>
                  <a:lnTo>
                    <a:pt x="7307701" y="18288"/>
                  </a:lnTo>
                  <a:lnTo>
                    <a:pt x="7301859" y="18288"/>
                  </a:lnTo>
                  <a:lnTo>
                    <a:pt x="7292715" y="14224"/>
                  </a:lnTo>
                  <a:lnTo>
                    <a:pt x="7296779" y="0"/>
                  </a:lnTo>
                  <a:close/>
                  <a:moveTo>
                    <a:pt x="7376154" y="0"/>
                  </a:moveTo>
                  <a:lnTo>
                    <a:pt x="7386187" y="4064"/>
                  </a:lnTo>
                  <a:lnTo>
                    <a:pt x="7381996" y="18288"/>
                  </a:lnTo>
                  <a:lnTo>
                    <a:pt x="7376154" y="18288"/>
                  </a:lnTo>
                  <a:lnTo>
                    <a:pt x="7367010" y="14224"/>
                  </a:lnTo>
                  <a:lnTo>
                    <a:pt x="7371074" y="0"/>
                  </a:lnTo>
                  <a:close/>
                  <a:moveTo>
                    <a:pt x="7450576" y="0"/>
                  </a:moveTo>
                  <a:lnTo>
                    <a:pt x="7460609" y="4064"/>
                  </a:lnTo>
                  <a:lnTo>
                    <a:pt x="7456418" y="18288"/>
                  </a:lnTo>
                  <a:lnTo>
                    <a:pt x="7450575" y="18288"/>
                  </a:lnTo>
                  <a:lnTo>
                    <a:pt x="7441432" y="14224"/>
                  </a:lnTo>
                  <a:lnTo>
                    <a:pt x="7445496" y="0"/>
                  </a:lnTo>
                  <a:close/>
                  <a:moveTo>
                    <a:pt x="7524998" y="0"/>
                  </a:moveTo>
                  <a:lnTo>
                    <a:pt x="7535031" y="4064"/>
                  </a:lnTo>
                  <a:lnTo>
                    <a:pt x="7530967" y="18288"/>
                  </a:lnTo>
                  <a:lnTo>
                    <a:pt x="7525124" y="18288"/>
                  </a:lnTo>
                  <a:lnTo>
                    <a:pt x="7515981" y="14224"/>
                  </a:lnTo>
                  <a:lnTo>
                    <a:pt x="7520045" y="0"/>
                  </a:lnTo>
                  <a:close/>
                  <a:moveTo>
                    <a:pt x="7599420" y="0"/>
                  </a:moveTo>
                  <a:lnTo>
                    <a:pt x="7609453" y="4064"/>
                  </a:lnTo>
                  <a:lnTo>
                    <a:pt x="7605261" y="18288"/>
                  </a:lnTo>
                  <a:lnTo>
                    <a:pt x="7599419" y="18288"/>
                  </a:lnTo>
                  <a:lnTo>
                    <a:pt x="7590275" y="14224"/>
                  </a:lnTo>
                  <a:lnTo>
                    <a:pt x="7594340" y="0"/>
                  </a:lnTo>
                  <a:close/>
                  <a:moveTo>
                    <a:pt x="7673842" y="0"/>
                  </a:moveTo>
                  <a:lnTo>
                    <a:pt x="7683874" y="4064"/>
                  </a:lnTo>
                  <a:lnTo>
                    <a:pt x="7679683" y="18288"/>
                  </a:lnTo>
                  <a:lnTo>
                    <a:pt x="7673841" y="18288"/>
                  </a:lnTo>
                  <a:lnTo>
                    <a:pt x="7664697" y="14224"/>
                  </a:lnTo>
                  <a:lnTo>
                    <a:pt x="7668260" y="0"/>
                  </a:lnTo>
                  <a:close/>
                  <a:moveTo>
                    <a:pt x="7748263" y="0"/>
                  </a:moveTo>
                  <a:lnTo>
                    <a:pt x="7758296" y="4064"/>
                  </a:lnTo>
                  <a:lnTo>
                    <a:pt x="7754232" y="18288"/>
                  </a:lnTo>
                  <a:lnTo>
                    <a:pt x="7748390" y="18288"/>
                  </a:lnTo>
                  <a:lnTo>
                    <a:pt x="7739246" y="14224"/>
                  </a:lnTo>
                  <a:lnTo>
                    <a:pt x="7743310" y="0"/>
                  </a:lnTo>
                  <a:close/>
                  <a:moveTo>
                    <a:pt x="7822685" y="0"/>
                  </a:moveTo>
                  <a:lnTo>
                    <a:pt x="7832718" y="4064"/>
                  </a:lnTo>
                  <a:lnTo>
                    <a:pt x="7828654" y="18288"/>
                  </a:lnTo>
                  <a:lnTo>
                    <a:pt x="7822812" y="18288"/>
                  </a:lnTo>
                  <a:lnTo>
                    <a:pt x="7813668" y="14224"/>
                  </a:lnTo>
                  <a:lnTo>
                    <a:pt x="7817732" y="0"/>
                  </a:lnTo>
                  <a:close/>
                  <a:moveTo>
                    <a:pt x="7897107" y="0"/>
                  </a:moveTo>
                  <a:lnTo>
                    <a:pt x="7907140" y="4064"/>
                  </a:lnTo>
                  <a:lnTo>
                    <a:pt x="7902949" y="18288"/>
                  </a:lnTo>
                  <a:lnTo>
                    <a:pt x="7897106" y="18288"/>
                  </a:lnTo>
                  <a:lnTo>
                    <a:pt x="7887963" y="14224"/>
                  </a:lnTo>
                  <a:lnTo>
                    <a:pt x="7892027" y="0"/>
                  </a:lnTo>
                  <a:close/>
                  <a:moveTo>
                    <a:pt x="7971529" y="0"/>
                  </a:moveTo>
                  <a:lnTo>
                    <a:pt x="7981562" y="4064"/>
                  </a:lnTo>
                  <a:lnTo>
                    <a:pt x="7977498" y="18288"/>
                  </a:lnTo>
                  <a:lnTo>
                    <a:pt x="7971655" y="18288"/>
                  </a:lnTo>
                  <a:lnTo>
                    <a:pt x="7962512" y="14224"/>
                  </a:lnTo>
                  <a:lnTo>
                    <a:pt x="7966576" y="0"/>
                  </a:lnTo>
                  <a:close/>
                  <a:moveTo>
                    <a:pt x="8045951" y="0"/>
                  </a:moveTo>
                  <a:lnTo>
                    <a:pt x="8055983" y="4064"/>
                  </a:lnTo>
                  <a:lnTo>
                    <a:pt x="8051919" y="18288"/>
                  </a:lnTo>
                  <a:lnTo>
                    <a:pt x="8046077" y="18288"/>
                  </a:lnTo>
                  <a:lnTo>
                    <a:pt x="8036933" y="14224"/>
                  </a:lnTo>
                  <a:lnTo>
                    <a:pt x="8040370" y="0"/>
                  </a:lnTo>
                  <a:close/>
                  <a:moveTo>
                    <a:pt x="8120373" y="0"/>
                  </a:moveTo>
                  <a:lnTo>
                    <a:pt x="8130405" y="4064"/>
                  </a:lnTo>
                  <a:lnTo>
                    <a:pt x="8126214" y="18288"/>
                  </a:lnTo>
                  <a:lnTo>
                    <a:pt x="8120372" y="18288"/>
                  </a:lnTo>
                  <a:lnTo>
                    <a:pt x="8111228" y="14224"/>
                  </a:lnTo>
                  <a:lnTo>
                    <a:pt x="8115292" y="0"/>
                  </a:lnTo>
                  <a:close/>
                  <a:moveTo>
                    <a:pt x="8194794" y="0"/>
                  </a:moveTo>
                  <a:lnTo>
                    <a:pt x="8204827" y="4064"/>
                  </a:lnTo>
                  <a:lnTo>
                    <a:pt x="8200763" y="18288"/>
                  </a:lnTo>
                  <a:lnTo>
                    <a:pt x="8194921" y="18288"/>
                  </a:lnTo>
                  <a:lnTo>
                    <a:pt x="8185777" y="14224"/>
                  </a:lnTo>
                  <a:lnTo>
                    <a:pt x="8189841" y="0"/>
                  </a:lnTo>
                  <a:close/>
                  <a:moveTo>
                    <a:pt x="8269216" y="0"/>
                  </a:moveTo>
                  <a:lnTo>
                    <a:pt x="8279249" y="4064"/>
                  </a:lnTo>
                  <a:lnTo>
                    <a:pt x="8275185" y="18288"/>
                  </a:lnTo>
                  <a:lnTo>
                    <a:pt x="8269343" y="18288"/>
                  </a:lnTo>
                  <a:lnTo>
                    <a:pt x="8260199" y="14224"/>
                  </a:lnTo>
                  <a:lnTo>
                    <a:pt x="8264263" y="0"/>
                  </a:lnTo>
                  <a:close/>
                  <a:moveTo>
                    <a:pt x="8343638" y="0"/>
                  </a:moveTo>
                  <a:lnTo>
                    <a:pt x="8353671" y="4064"/>
                  </a:lnTo>
                  <a:lnTo>
                    <a:pt x="8349480" y="18288"/>
                  </a:lnTo>
                  <a:lnTo>
                    <a:pt x="8343637" y="18288"/>
                  </a:lnTo>
                  <a:lnTo>
                    <a:pt x="8334494" y="14224"/>
                  </a:lnTo>
                  <a:lnTo>
                    <a:pt x="8338558" y="0"/>
                  </a:lnTo>
                  <a:close/>
                  <a:moveTo>
                    <a:pt x="8418060" y="0"/>
                  </a:moveTo>
                  <a:lnTo>
                    <a:pt x="8428093" y="4064"/>
                  </a:lnTo>
                  <a:lnTo>
                    <a:pt x="8424028" y="18288"/>
                  </a:lnTo>
                  <a:lnTo>
                    <a:pt x="8418186" y="18288"/>
                  </a:lnTo>
                  <a:lnTo>
                    <a:pt x="8409043" y="14224"/>
                  </a:lnTo>
                  <a:lnTo>
                    <a:pt x="8413107" y="0"/>
                  </a:lnTo>
                  <a:close/>
                  <a:moveTo>
                    <a:pt x="8492482" y="0"/>
                  </a:moveTo>
                  <a:lnTo>
                    <a:pt x="8502514" y="4064"/>
                  </a:lnTo>
                  <a:lnTo>
                    <a:pt x="8498450" y="18288"/>
                  </a:lnTo>
                  <a:lnTo>
                    <a:pt x="8492608" y="18288"/>
                  </a:lnTo>
                  <a:lnTo>
                    <a:pt x="8483464" y="14224"/>
                  </a:lnTo>
                  <a:lnTo>
                    <a:pt x="8487528" y="0"/>
                  </a:lnTo>
                  <a:close/>
                  <a:moveTo>
                    <a:pt x="8566903" y="0"/>
                  </a:moveTo>
                  <a:lnTo>
                    <a:pt x="8576936" y="4064"/>
                  </a:lnTo>
                  <a:lnTo>
                    <a:pt x="8572745" y="18288"/>
                  </a:lnTo>
                  <a:lnTo>
                    <a:pt x="8566903" y="18288"/>
                  </a:lnTo>
                  <a:lnTo>
                    <a:pt x="8557759" y="14224"/>
                  </a:lnTo>
                  <a:lnTo>
                    <a:pt x="8561823" y="0"/>
                  </a:lnTo>
                  <a:close/>
                  <a:moveTo>
                    <a:pt x="8641325" y="0"/>
                  </a:moveTo>
                  <a:lnTo>
                    <a:pt x="8651358" y="4064"/>
                  </a:lnTo>
                  <a:lnTo>
                    <a:pt x="8647294" y="18288"/>
                  </a:lnTo>
                  <a:lnTo>
                    <a:pt x="8641452" y="18288"/>
                  </a:lnTo>
                  <a:lnTo>
                    <a:pt x="8632308" y="14224"/>
                  </a:lnTo>
                  <a:lnTo>
                    <a:pt x="8636372" y="0"/>
                  </a:lnTo>
                  <a:close/>
                  <a:moveTo>
                    <a:pt x="8715747" y="0"/>
                  </a:moveTo>
                  <a:lnTo>
                    <a:pt x="8725780" y="4064"/>
                  </a:lnTo>
                  <a:lnTo>
                    <a:pt x="8721716" y="18288"/>
                  </a:lnTo>
                  <a:lnTo>
                    <a:pt x="8715873" y="18288"/>
                  </a:lnTo>
                  <a:lnTo>
                    <a:pt x="8706730" y="14224"/>
                  </a:lnTo>
                  <a:lnTo>
                    <a:pt x="8710794" y="0"/>
                  </a:lnTo>
                  <a:close/>
                  <a:moveTo>
                    <a:pt x="8790169" y="0"/>
                  </a:moveTo>
                  <a:lnTo>
                    <a:pt x="8800202" y="4064"/>
                  </a:lnTo>
                  <a:lnTo>
                    <a:pt x="8796010" y="18288"/>
                  </a:lnTo>
                  <a:lnTo>
                    <a:pt x="8790168" y="18288"/>
                  </a:lnTo>
                  <a:lnTo>
                    <a:pt x="8781024" y="14224"/>
                  </a:lnTo>
                  <a:lnTo>
                    <a:pt x="8785089" y="0"/>
                  </a:lnTo>
                  <a:close/>
                  <a:moveTo>
                    <a:pt x="8864591" y="0"/>
                  </a:moveTo>
                  <a:lnTo>
                    <a:pt x="8874623" y="4064"/>
                  </a:lnTo>
                  <a:lnTo>
                    <a:pt x="8870432" y="18288"/>
                  </a:lnTo>
                  <a:lnTo>
                    <a:pt x="8864590" y="18288"/>
                  </a:lnTo>
                  <a:lnTo>
                    <a:pt x="8855446" y="14224"/>
                  </a:lnTo>
                  <a:lnTo>
                    <a:pt x="8859510" y="0"/>
                  </a:lnTo>
                  <a:close/>
                  <a:moveTo>
                    <a:pt x="8939013" y="0"/>
                  </a:moveTo>
                  <a:lnTo>
                    <a:pt x="8949045" y="4064"/>
                  </a:lnTo>
                  <a:lnTo>
                    <a:pt x="8944981" y="18288"/>
                  </a:lnTo>
                  <a:lnTo>
                    <a:pt x="8939139" y="18288"/>
                  </a:lnTo>
                  <a:lnTo>
                    <a:pt x="8929995" y="14224"/>
                  </a:lnTo>
                  <a:lnTo>
                    <a:pt x="8933180" y="0"/>
                  </a:lnTo>
                  <a:close/>
                  <a:moveTo>
                    <a:pt x="9013434" y="0"/>
                  </a:moveTo>
                  <a:lnTo>
                    <a:pt x="9023467" y="4064"/>
                  </a:lnTo>
                  <a:lnTo>
                    <a:pt x="9019276" y="18288"/>
                  </a:lnTo>
                  <a:lnTo>
                    <a:pt x="9013434" y="18288"/>
                  </a:lnTo>
                  <a:lnTo>
                    <a:pt x="9004290" y="14224"/>
                  </a:lnTo>
                  <a:lnTo>
                    <a:pt x="9008354" y="0"/>
                  </a:lnTo>
                  <a:close/>
                  <a:moveTo>
                    <a:pt x="9087856" y="0"/>
                  </a:moveTo>
                  <a:lnTo>
                    <a:pt x="9097889" y="4064"/>
                  </a:lnTo>
                  <a:lnTo>
                    <a:pt x="9093698" y="18288"/>
                  </a:lnTo>
                  <a:lnTo>
                    <a:pt x="9087855" y="18288"/>
                  </a:lnTo>
                  <a:lnTo>
                    <a:pt x="9078712" y="14224"/>
                  </a:lnTo>
                  <a:lnTo>
                    <a:pt x="9082776" y="0"/>
                  </a:lnTo>
                  <a:close/>
                  <a:moveTo>
                    <a:pt x="9162278" y="0"/>
                  </a:moveTo>
                  <a:lnTo>
                    <a:pt x="9172311" y="4064"/>
                  </a:lnTo>
                  <a:lnTo>
                    <a:pt x="9168247" y="18288"/>
                  </a:lnTo>
                  <a:lnTo>
                    <a:pt x="9162404" y="18288"/>
                  </a:lnTo>
                  <a:lnTo>
                    <a:pt x="9153261" y="14224"/>
                  </a:lnTo>
                  <a:lnTo>
                    <a:pt x="9157325" y="0"/>
                  </a:lnTo>
                  <a:close/>
                  <a:moveTo>
                    <a:pt x="9236700" y="0"/>
                  </a:moveTo>
                  <a:lnTo>
                    <a:pt x="9246732" y="4064"/>
                  </a:lnTo>
                  <a:lnTo>
                    <a:pt x="9242541" y="18288"/>
                  </a:lnTo>
                  <a:lnTo>
                    <a:pt x="9236699" y="18288"/>
                  </a:lnTo>
                  <a:lnTo>
                    <a:pt x="9227555" y="14224"/>
                  </a:lnTo>
                  <a:lnTo>
                    <a:pt x="9231619" y="0"/>
                  </a:lnTo>
                  <a:close/>
                  <a:moveTo>
                    <a:pt x="9311122" y="0"/>
                  </a:moveTo>
                  <a:lnTo>
                    <a:pt x="9321154" y="4064"/>
                  </a:lnTo>
                  <a:lnTo>
                    <a:pt x="9316963" y="18288"/>
                  </a:lnTo>
                  <a:lnTo>
                    <a:pt x="9311121" y="18288"/>
                  </a:lnTo>
                  <a:lnTo>
                    <a:pt x="9301977" y="14224"/>
                  </a:lnTo>
                  <a:lnTo>
                    <a:pt x="9305290" y="0"/>
                  </a:lnTo>
                  <a:close/>
                  <a:moveTo>
                    <a:pt x="9385543" y="0"/>
                  </a:moveTo>
                  <a:lnTo>
                    <a:pt x="9395576" y="4064"/>
                  </a:lnTo>
                  <a:lnTo>
                    <a:pt x="9391512" y="18288"/>
                  </a:lnTo>
                  <a:lnTo>
                    <a:pt x="9385670" y="18288"/>
                  </a:lnTo>
                  <a:lnTo>
                    <a:pt x="9376526" y="14224"/>
                  </a:lnTo>
                  <a:lnTo>
                    <a:pt x="9380590" y="0"/>
                  </a:lnTo>
                  <a:close/>
                  <a:moveTo>
                    <a:pt x="9459965" y="0"/>
                  </a:moveTo>
                  <a:lnTo>
                    <a:pt x="9469998" y="4064"/>
                  </a:lnTo>
                  <a:lnTo>
                    <a:pt x="9465807" y="18288"/>
                  </a:lnTo>
                  <a:lnTo>
                    <a:pt x="9459964" y="18288"/>
                  </a:lnTo>
                  <a:lnTo>
                    <a:pt x="9450821" y="14224"/>
                  </a:lnTo>
                  <a:lnTo>
                    <a:pt x="9454885" y="0"/>
                  </a:lnTo>
                  <a:close/>
                  <a:moveTo>
                    <a:pt x="9534387" y="0"/>
                  </a:moveTo>
                  <a:lnTo>
                    <a:pt x="9544420" y="4064"/>
                  </a:lnTo>
                  <a:lnTo>
                    <a:pt x="9540229" y="18288"/>
                  </a:lnTo>
                  <a:lnTo>
                    <a:pt x="9534386" y="18288"/>
                  </a:lnTo>
                  <a:lnTo>
                    <a:pt x="9525243" y="14224"/>
                  </a:lnTo>
                  <a:lnTo>
                    <a:pt x="9529307" y="0"/>
                  </a:lnTo>
                  <a:close/>
                  <a:moveTo>
                    <a:pt x="9608809" y="0"/>
                  </a:moveTo>
                  <a:lnTo>
                    <a:pt x="9618842" y="4064"/>
                  </a:lnTo>
                  <a:lnTo>
                    <a:pt x="9613900" y="18415"/>
                  </a:lnTo>
                  <a:lnTo>
                    <a:pt x="9608058" y="18415"/>
                  </a:lnTo>
                  <a:lnTo>
                    <a:pt x="9598914" y="14351"/>
                  </a:lnTo>
                  <a:lnTo>
                    <a:pt x="9602978" y="127"/>
                  </a:lnTo>
                  <a:close/>
                  <a:moveTo>
                    <a:pt x="9683231" y="0"/>
                  </a:moveTo>
                  <a:lnTo>
                    <a:pt x="9693263" y="4064"/>
                  </a:lnTo>
                  <a:lnTo>
                    <a:pt x="9689072" y="18288"/>
                  </a:lnTo>
                  <a:lnTo>
                    <a:pt x="9683230" y="18288"/>
                  </a:lnTo>
                  <a:lnTo>
                    <a:pt x="9674086" y="14224"/>
                  </a:lnTo>
                  <a:lnTo>
                    <a:pt x="9678150" y="0"/>
                  </a:lnTo>
                  <a:close/>
                  <a:moveTo>
                    <a:pt x="9757652" y="0"/>
                  </a:moveTo>
                  <a:lnTo>
                    <a:pt x="9767685" y="4064"/>
                  </a:lnTo>
                  <a:lnTo>
                    <a:pt x="9763494" y="18288"/>
                  </a:lnTo>
                  <a:lnTo>
                    <a:pt x="9757652" y="18288"/>
                  </a:lnTo>
                  <a:lnTo>
                    <a:pt x="9748508" y="14224"/>
                  </a:lnTo>
                  <a:lnTo>
                    <a:pt x="9752572" y="0"/>
                  </a:lnTo>
                  <a:close/>
                  <a:moveTo>
                    <a:pt x="9832074" y="0"/>
                  </a:moveTo>
                  <a:lnTo>
                    <a:pt x="9842107" y="4064"/>
                  </a:lnTo>
                  <a:lnTo>
                    <a:pt x="9838043" y="18288"/>
                  </a:lnTo>
                  <a:lnTo>
                    <a:pt x="9832201" y="18288"/>
                  </a:lnTo>
                  <a:lnTo>
                    <a:pt x="9823057" y="14224"/>
                  </a:lnTo>
                  <a:lnTo>
                    <a:pt x="9827121" y="0"/>
                  </a:lnTo>
                  <a:close/>
                  <a:moveTo>
                    <a:pt x="9906496" y="0"/>
                  </a:moveTo>
                  <a:lnTo>
                    <a:pt x="9916529" y="4064"/>
                  </a:lnTo>
                  <a:lnTo>
                    <a:pt x="9912338" y="18288"/>
                  </a:lnTo>
                  <a:lnTo>
                    <a:pt x="9906495" y="18288"/>
                  </a:lnTo>
                  <a:lnTo>
                    <a:pt x="9897352" y="14224"/>
                  </a:lnTo>
                  <a:lnTo>
                    <a:pt x="9901416" y="0"/>
                  </a:lnTo>
                  <a:close/>
                  <a:moveTo>
                    <a:pt x="9980918" y="0"/>
                  </a:moveTo>
                  <a:lnTo>
                    <a:pt x="9990951" y="4064"/>
                  </a:lnTo>
                  <a:lnTo>
                    <a:pt x="9986759" y="18288"/>
                  </a:lnTo>
                  <a:lnTo>
                    <a:pt x="9980917" y="18288"/>
                  </a:lnTo>
                  <a:lnTo>
                    <a:pt x="9971774" y="14224"/>
                  </a:lnTo>
                  <a:lnTo>
                    <a:pt x="9975838" y="0"/>
                  </a:lnTo>
                  <a:close/>
                  <a:moveTo>
                    <a:pt x="10055340" y="0"/>
                  </a:moveTo>
                  <a:lnTo>
                    <a:pt x="10065372" y="4064"/>
                  </a:lnTo>
                  <a:lnTo>
                    <a:pt x="10061308" y="18288"/>
                  </a:lnTo>
                  <a:lnTo>
                    <a:pt x="10055466" y="18288"/>
                  </a:lnTo>
                  <a:lnTo>
                    <a:pt x="10046322" y="14224"/>
                  </a:lnTo>
                  <a:lnTo>
                    <a:pt x="10050387" y="0"/>
                  </a:lnTo>
                  <a:close/>
                  <a:moveTo>
                    <a:pt x="10129762" y="0"/>
                  </a:moveTo>
                  <a:lnTo>
                    <a:pt x="10139794" y="4064"/>
                  </a:lnTo>
                  <a:lnTo>
                    <a:pt x="10135603" y="18288"/>
                  </a:lnTo>
                  <a:lnTo>
                    <a:pt x="10129761" y="18288"/>
                  </a:lnTo>
                  <a:lnTo>
                    <a:pt x="10120617" y="14224"/>
                  </a:lnTo>
                  <a:lnTo>
                    <a:pt x="10124681" y="0"/>
                  </a:lnTo>
                  <a:close/>
                  <a:moveTo>
                    <a:pt x="10204183" y="0"/>
                  </a:moveTo>
                  <a:lnTo>
                    <a:pt x="10214216" y="4064"/>
                  </a:lnTo>
                  <a:lnTo>
                    <a:pt x="10210025" y="18288"/>
                  </a:lnTo>
                  <a:lnTo>
                    <a:pt x="10204183" y="18288"/>
                  </a:lnTo>
                  <a:lnTo>
                    <a:pt x="10195039" y="14224"/>
                  </a:lnTo>
                  <a:lnTo>
                    <a:pt x="10199103" y="0"/>
                  </a:lnTo>
                  <a:close/>
                  <a:moveTo>
                    <a:pt x="10278605" y="0"/>
                  </a:moveTo>
                  <a:lnTo>
                    <a:pt x="10288638" y="4064"/>
                  </a:lnTo>
                  <a:lnTo>
                    <a:pt x="10284574" y="18288"/>
                  </a:lnTo>
                  <a:lnTo>
                    <a:pt x="10278732" y="18288"/>
                  </a:lnTo>
                  <a:lnTo>
                    <a:pt x="10269588" y="14224"/>
                  </a:lnTo>
                  <a:lnTo>
                    <a:pt x="10273652" y="0"/>
                  </a:lnTo>
                  <a:close/>
                  <a:moveTo>
                    <a:pt x="10353027" y="0"/>
                  </a:moveTo>
                  <a:lnTo>
                    <a:pt x="10363060" y="4064"/>
                  </a:lnTo>
                  <a:lnTo>
                    <a:pt x="10358868" y="18288"/>
                  </a:lnTo>
                  <a:lnTo>
                    <a:pt x="10353026" y="18288"/>
                  </a:lnTo>
                  <a:lnTo>
                    <a:pt x="10343883" y="14224"/>
                  </a:lnTo>
                  <a:lnTo>
                    <a:pt x="10347947" y="0"/>
                  </a:lnTo>
                  <a:close/>
                  <a:moveTo>
                    <a:pt x="10427449" y="0"/>
                  </a:moveTo>
                  <a:lnTo>
                    <a:pt x="10437482" y="4064"/>
                  </a:lnTo>
                  <a:lnTo>
                    <a:pt x="10433290" y="18288"/>
                  </a:lnTo>
                  <a:lnTo>
                    <a:pt x="10427448" y="18288"/>
                  </a:lnTo>
                  <a:lnTo>
                    <a:pt x="10418304" y="14224"/>
                  </a:lnTo>
                  <a:lnTo>
                    <a:pt x="10422368" y="0"/>
                  </a:lnTo>
                  <a:close/>
                  <a:moveTo>
                    <a:pt x="10501871" y="0"/>
                  </a:moveTo>
                  <a:lnTo>
                    <a:pt x="10511903" y="4064"/>
                  </a:lnTo>
                  <a:lnTo>
                    <a:pt x="10507839" y="18288"/>
                  </a:lnTo>
                  <a:lnTo>
                    <a:pt x="10501997" y="18288"/>
                  </a:lnTo>
                  <a:lnTo>
                    <a:pt x="10492853" y="14224"/>
                  </a:lnTo>
                  <a:lnTo>
                    <a:pt x="10496917" y="0"/>
                  </a:lnTo>
                  <a:close/>
                  <a:moveTo>
                    <a:pt x="10576292" y="0"/>
                  </a:moveTo>
                  <a:lnTo>
                    <a:pt x="10586325" y="4064"/>
                  </a:lnTo>
                  <a:lnTo>
                    <a:pt x="10582134" y="18288"/>
                  </a:lnTo>
                  <a:lnTo>
                    <a:pt x="10576292" y="18288"/>
                  </a:lnTo>
                  <a:lnTo>
                    <a:pt x="10567148" y="14224"/>
                  </a:lnTo>
                  <a:lnTo>
                    <a:pt x="10570210" y="0"/>
                  </a:lnTo>
                  <a:close/>
                  <a:moveTo>
                    <a:pt x="10650714" y="0"/>
                  </a:moveTo>
                  <a:lnTo>
                    <a:pt x="10660747" y="4064"/>
                  </a:lnTo>
                  <a:lnTo>
                    <a:pt x="10656556" y="18288"/>
                  </a:lnTo>
                  <a:lnTo>
                    <a:pt x="10650713" y="18288"/>
                  </a:lnTo>
                  <a:lnTo>
                    <a:pt x="10641570" y="14224"/>
                  </a:lnTo>
                  <a:lnTo>
                    <a:pt x="10645634" y="0"/>
                  </a:lnTo>
                  <a:close/>
                  <a:moveTo>
                    <a:pt x="10725136" y="0"/>
                  </a:moveTo>
                  <a:lnTo>
                    <a:pt x="10735169" y="4064"/>
                  </a:lnTo>
                  <a:lnTo>
                    <a:pt x="10731105" y="18288"/>
                  </a:lnTo>
                  <a:lnTo>
                    <a:pt x="10725262" y="18288"/>
                  </a:lnTo>
                  <a:lnTo>
                    <a:pt x="10716119" y="14224"/>
                  </a:lnTo>
                  <a:lnTo>
                    <a:pt x="10720183" y="0"/>
                  </a:lnTo>
                  <a:close/>
                  <a:moveTo>
                    <a:pt x="10799558" y="0"/>
                  </a:moveTo>
                  <a:lnTo>
                    <a:pt x="10809591" y="4064"/>
                  </a:lnTo>
                  <a:lnTo>
                    <a:pt x="10805399" y="18288"/>
                  </a:lnTo>
                  <a:lnTo>
                    <a:pt x="10799557" y="18288"/>
                  </a:lnTo>
                  <a:lnTo>
                    <a:pt x="10790413" y="14224"/>
                  </a:lnTo>
                  <a:lnTo>
                    <a:pt x="10794478" y="0"/>
                  </a:lnTo>
                  <a:close/>
                  <a:moveTo>
                    <a:pt x="10873980" y="0"/>
                  </a:moveTo>
                  <a:lnTo>
                    <a:pt x="10884012" y="4064"/>
                  </a:lnTo>
                  <a:lnTo>
                    <a:pt x="10879821" y="18288"/>
                  </a:lnTo>
                  <a:lnTo>
                    <a:pt x="10873979" y="18288"/>
                  </a:lnTo>
                  <a:lnTo>
                    <a:pt x="10864835" y="14224"/>
                  </a:lnTo>
                  <a:lnTo>
                    <a:pt x="10868899" y="0"/>
                  </a:lnTo>
                  <a:close/>
                  <a:moveTo>
                    <a:pt x="10947400" y="0"/>
                  </a:moveTo>
                  <a:lnTo>
                    <a:pt x="10957433" y="4064"/>
                  </a:lnTo>
                  <a:lnTo>
                    <a:pt x="10953369" y="18288"/>
                  </a:lnTo>
                  <a:lnTo>
                    <a:pt x="10947400" y="18288"/>
                  </a:lnTo>
                  <a:lnTo>
                    <a:pt x="10938256" y="14224"/>
                  </a:lnTo>
                  <a:lnTo>
                    <a:pt x="10942320" y="0"/>
                  </a:lnTo>
                  <a:close/>
                  <a:moveTo>
                    <a:pt x="11021822" y="0"/>
                  </a:moveTo>
                  <a:lnTo>
                    <a:pt x="11031855" y="4064"/>
                  </a:lnTo>
                  <a:lnTo>
                    <a:pt x="11027663" y="18288"/>
                  </a:lnTo>
                  <a:lnTo>
                    <a:pt x="11021821" y="18288"/>
                  </a:lnTo>
                  <a:lnTo>
                    <a:pt x="11012677" y="14224"/>
                  </a:lnTo>
                  <a:lnTo>
                    <a:pt x="11016742" y="0"/>
                  </a:lnTo>
                  <a:close/>
                  <a:moveTo>
                    <a:pt x="11096244" y="0"/>
                  </a:moveTo>
                  <a:lnTo>
                    <a:pt x="11106276" y="4064"/>
                  </a:lnTo>
                  <a:lnTo>
                    <a:pt x="11102085" y="18288"/>
                  </a:lnTo>
                  <a:lnTo>
                    <a:pt x="11096243" y="18288"/>
                  </a:lnTo>
                  <a:lnTo>
                    <a:pt x="11087099" y="14224"/>
                  </a:lnTo>
                  <a:lnTo>
                    <a:pt x="11091163" y="0"/>
                  </a:lnTo>
                  <a:close/>
                  <a:moveTo>
                    <a:pt x="11170665" y="0"/>
                  </a:moveTo>
                  <a:lnTo>
                    <a:pt x="11180698" y="4064"/>
                  </a:lnTo>
                  <a:lnTo>
                    <a:pt x="11176634" y="18288"/>
                  </a:lnTo>
                  <a:lnTo>
                    <a:pt x="11170792" y="18288"/>
                  </a:lnTo>
                  <a:lnTo>
                    <a:pt x="11161648" y="14224"/>
                  </a:lnTo>
                  <a:lnTo>
                    <a:pt x="11165712" y="0"/>
                  </a:lnTo>
                  <a:close/>
                  <a:moveTo>
                    <a:pt x="11245087" y="0"/>
                  </a:moveTo>
                  <a:lnTo>
                    <a:pt x="11255120" y="4064"/>
                  </a:lnTo>
                  <a:lnTo>
                    <a:pt x="11250929" y="18288"/>
                  </a:lnTo>
                  <a:lnTo>
                    <a:pt x="11245086" y="18288"/>
                  </a:lnTo>
                  <a:lnTo>
                    <a:pt x="11235943" y="14224"/>
                  </a:lnTo>
                  <a:lnTo>
                    <a:pt x="11240007" y="0"/>
                  </a:lnTo>
                  <a:close/>
                  <a:moveTo>
                    <a:pt x="11319509" y="0"/>
                  </a:moveTo>
                  <a:lnTo>
                    <a:pt x="11329542" y="4064"/>
                  </a:lnTo>
                  <a:lnTo>
                    <a:pt x="11325351" y="18288"/>
                  </a:lnTo>
                  <a:lnTo>
                    <a:pt x="11319508" y="18288"/>
                  </a:lnTo>
                  <a:lnTo>
                    <a:pt x="11310365" y="14224"/>
                  </a:lnTo>
                  <a:lnTo>
                    <a:pt x="11314429" y="0"/>
                  </a:lnTo>
                  <a:close/>
                  <a:moveTo>
                    <a:pt x="11393931" y="0"/>
                  </a:moveTo>
                  <a:lnTo>
                    <a:pt x="11403964" y="4064"/>
                  </a:lnTo>
                  <a:lnTo>
                    <a:pt x="11399900" y="18288"/>
                  </a:lnTo>
                  <a:lnTo>
                    <a:pt x="11394057" y="18288"/>
                  </a:lnTo>
                  <a:lnTo>
                    <a:pt x="11384914" y="14224"/>
                  </a:lnTo>
                  <a:lnTo>
                    <a:pt x="11388978" y="0"/>
                  </a:lnTo>
                  <a:close/>
                  <a:moveTo>
                    <a:pt x="11468353" y="0"/>
                  </a:moveTo>
                  <a:lnTo>
                    <a:pt x="11478385" y="4064"/>
                  </a:lnTo>
                  <a:lnTo>
                    <a:pt x="11474194" y="18288"/>
                  </a:lnTo>
                  <a:lnTo>
                    <a:pt x="11468352" y="18288"/>
                  </a:lnTo>
                  <a:lnTo>
                    <a:pt x="11459208" y="14224"/>
                  </a:lnTo>
                  <a:lnTo>
                    <a:pt x="11463272" y="0"/>
                  </a:lnTo>
                  <a:close/>
                  <a:moveTo>
                    <a:pt x="11542775" y="0"/>
                  </a:moveTo>
                  <a:lnTo>
                    <a:pt x="11552807" y="4064"/>
                  </a:lnTo>
                  <a:lnTo>
                    <a:pt x="11548616" y="18288"/>
                  </a:lnTo>
                  <a:lnTo>
                    <a:pt x="11542774" y="18288"/>
                  </a:lnTo>
                  <a:lnTo>
                    <a:pt x="11533630" y="14224"/>
                  </a:lnTo>
                  <a:lnTo>
                    <a:pt x="11537694" y="0"/>
                  </a:lnTo>
                  <a:close/>
                  <a:moveTo>
                    <a:pt x="11617196" y="0"/>
                  </a:moveTo>
                  <a:lnTo>
                    <a:pt x="11627229" y="4064"/>
                  </a:lnTo>
                  <a:lnTo>
                    <a:pt x="11623165" y="18288"/>
                  </a:lnTo>
                  <a:lnTo>
                    <a:pt x="11617323" y="18288"/>
                  </a:lnTo>
                  <a:lnTo>
                    <a:pt x="11607800" y="14224"/>
                  </a:lnTo>
                  <a:lnTo>
                    <a:pt x="11611991" y="0"/>
                  </a:lnTo>
                  <a:close/>
                  <a:moveTo>
                    <a:pt x="11691618" y="0"/>
                  </a:moveTo>
                  <a:lnTo>
                    <a:pt x="11701651" y="4064"/>
                  </a:lnTo>
                  <a:lnTo>
                    <a:pt x="11697460" y="18288"/>
                  </a:lnTo>
                  <a:lnTo>
                    <a:pt x="11691617" y="18288"/>
                  </a:lnTo>
                  <a:lnTo>
                    <a:pt x="11682474" y="14224"/>
                  </a:lnTo>
                  <a:lnTo>
                    <a:pt x="11686538" y="0"/>
                  </a:lnTo>
                  <a:close/>
                  <a:moveTo>
                    <a:pt x="11766040" y="0"/>
                  </a:moveTo>
                  <a:lnTo>
                    <a:pt x="11776073" y="4064"/>
                  </a:lnTo>
                  <a:lnTo>
                    <a:pt x="11771881" y="18288"/>
                  </a:lnTo>
                  <a:lnTo>
                    <a:pt x="11766039" y="18288"/>
                  </a:lnTo>
                  <a:lnTo>
                    <a:pt x="11756896" y="14224"/>
                  </a:lnTo>
                  <a:lnTo>
                    <a:pt x="11760960" y="0"/>
                  </a:lnTo>
                  <a:close/>
                  <a:moveTo>
                    <a:pt x="11840462" y="0"/>
                  </a:moveTo>
                  <a:lnTo>
                    <a:pt x="11850494" y="4064"/>
                  </a:lnTo>
                  <a:lnTo>
                    <a:pt x="11846430" y="18288"/>
                  </a:lnTo>
                  <a:lnTo>
                    <a:pt x="11840588" y="18288"/>
                  </a:lnTo>
                  <a:lnTo>
                    <a:pt x="11831444" y="14224"/>
                  </a:lnTo>
                  <a:lnTo>
                    <a:pt x="11835509" y="0"/>
                  </a:lnTo>
                  <a:close/>
                  <a:moveTo>
                    <a:pt x="11914884" y="0"/>
                  </a:moveTo>
                  <a:lnTo>
                    <a:pt x="11924916" y="4064"/>
                  </a:lnTo>
                  <a:lnTo>
                    <a:pt x="11920725" y="18288"/>
                  </a:lnTo>
                  <a:lnTo>
                    <a:pt x="11914883" y="18288"/>
                  </a:lnTo>
                  <a:lnTo>
                    <a:pt x="11905739" y="14224"/>
                  </a:lnTo>
                  <a:lnTo>
                    <a:pt x="11909803" y="0"/>
                  </a:lnTo>
                  <a:close/>
                  <a:moveTo>
                    <a:pt x="11989305" y="0"/>
                  </a:moveTo>
                  <a:lnTo>
                    <a:pt x="11999338" y="4064"/>
                  </a:lnTo>
                  <a:lnTo>
                    <a:pt x="11995147" y="18288"/>
                  </a:lnTo>
                  <a:lnTo>
                    <a:pt x="11989305" y="18288"/>
                  </a:lnTo>
                  <a:lnTo>
                    <a:pt x="11980161" y="14224"/>
                  </a:lnTo>
                  <a:lnTo>
                    <a:pt x="11984225" y="0"/>
                  </a:lnTo>
                  <a:close/>
                  <a:moveTo>
                    <a:pt x="12063727" y="0"/>
                  </a:moveTo>
                  <a:lnTo>
                    <a:pt x="12073760" y="4064"/>
                  </a:lnTo>
                  <a:lnTo>
                    <a:pt x="12069696" y="18288"/>
                  </a:lnTo>
                  <a:lnTo>
                    <a:pt x="12063854" y="18288"/>
                  </a:lnTo>
                  <a:lnTo>
                    <a:pt x="12054710" y="14224"/>
                  </a:lnTo>
                  <a:lnTo>
                    <a:pt x="12058774" y="0"/>
                  </a:lnTo>
                  <a:close/>
                  <a:moveTo>
                    <a:pt x="12138149" y="0"/>
                  </a:moveTo>
                  <a:lnTo>
                    <a:pt x="12148182" y="4064"/>
                  </a:lnTo>
                  <a:lnTo>
                    <a:pt x="12143991" y="18288"/>
                  </a:lnTo>
                  <a:lnTo>
                    <a:pt x="12138148" y="18288"/>
                  </a:lnTo>
                  <a:lnTo>
                    <a:pt x="12129005" y="14224"/>
                  </a:lnTo>
                  <a:lnTo>
                    <a:pt x="12133069" y="0"/>
                  </a:lnTo>
                  <a:close/>
                  <a:moveTo>
                    <a:pt x="12212571" y="0"/>
                  </a:moveTo>
                  <a:lnTo>
                    <a:pt x="12222604" y="4064"/>
                  </a:lnTo>
                  <a:lnTo>
                    <a:pt x="12218412" y="18288"/>
                  </a:lnTo>
                  <a:lnTo>
                    <a:pt x="12212570" y="18288"/>
                  </a:lnTo>
                  <a:lnTo>
                    <a:pt x="12203426" y="14224"/>
                  </a:lnTo>
                  <a:lnTo>
                    <a:pt x="12207240" y="0"/>
                  </a:lnTo>
                  <a:close/>
                  <a:moveTo>
                    <a:pt x="12286993" y="0"/>
                  </a:moveTo>
                  <a:lnTo>
                    <a:pt x="12297025" y="4064"/>
                  </a:lnTo>
                  <a:lnTo>
                    <a:pt x="12292961" y="18288"/>
                  </a:lnTo>
                  <a:lnTo>
                    <a:pt x="12287119" y="18288"/>
                  </a:lnTo>
                  <a:lnTo>
                    <a:pt x="12277975" y="14224"/>
                  </a:lnTo>
                  <a:lnTo>
                    <a:pt x="12282039" y="0"/>
                  </a:lnTo>
                  <a:close/>
                  <a:moveTo>
                    <a:pt x="12361414" y="0"/>
                  </a:moveTo>
                  <a:lnTo>
                    <a:pt x="12371447" y="4064"/>
                  </a:lnTo>
                  <a:lnTo>
                    <a:pt x="12367256" y="18288"/>
                  </a:lnTo>
                  <a:lnTo>
                    <a:pt x="12361414" y="18288"/>
                  </a:lnTo>
                  <a:lnTo>
                    <a:pt x="12352270" y="14224"/>
                  </a:lnTo>
                  <a:lnTo>
                    <a:pt x="12356334" y="0"/>
                  </a:lnTo>
                  <a:close/>
                  <a:moveTo>
                    <a:pt x="12435836" y="0"/>
                  </a:moveTo>
                  <a:lnTo>
                    <a:pt x="12445869" y="4064"/>
                  </a:lnTo>
                  <a:lnTo>
                    <a:pt x="12441805" y="18288"/>
                  </a:lnTo>
                  <a:lnTo>
                    <a:pt x="12435963" y="18288"/>
                  </a:lnTo>
                  <a:lnTo>
                    <a:pt x="12426819" y="14224"/>
                  </a:lnTo>
                  <a:lnTo>
                    <a:pt x="12430883" y="0"/>
                  </a:lnTo>
                  <a:close/>
                  <a:moveTo>
                    <a:pt x="12510258" y="0"/>
                  </a:moveTo>
                  <a:lnTo>
                    <a:pt x="12520291" y="4064"/>
                  </a:lnTo>
                  <a:lnTo>
                    <a:pt x="12516100" y="18288"/>
                  </a:lnTo>
                  <a:lnTo>
                    <a:pt x="12510257" y="18288"/>
                  </a:lnTo>
                  <a:lnTo>
                    <a:pt x="12501114" y="14224"/>
                  </a:lnTo>
                  <a:lnTo>
                    <a:pt x="12505178" y="0"/>
                  </a:lnTo>
                  <a:close/>
                  <a:moveTo>
                    <a:pt x="12584680" y="0"/>
                  </a:moveTo>
                  <a:lnTo>
                    <a:pt x="12594713" y="4064"/>
                  </a:lnTo>
                  <a:lnTo>
                    <a:pt x="12590521" y="18288"/>
                  </a:lnTo>
                  <a:lnTo>
                    <a:pt x="12584679" y="18288"/>
                  </a:lnTo>
                  <a:lnTo>
                    <a:pt x="12575536" y="14224"/>
                  </a:lnTo>
                  <a:lnTo>
                    <a:pt x="12579350" y="0"/>
                  </a:lnTo>
                  <a:close/>
                  <a:moveTo>
                    <a:pt x="12659102" y="0"/>
                  </a:moveTo>
                  <a:lnTo>
                    <a:pt x="12669134" y="4064"/>
                  </a:lnTo>
                  <a:lnTo>
                    <a:pt x="12665070" y="18288"/>
                  </a:lnTo>
                  <a:lnTo>
                    <a:pt x="12659228" y="18288"/>
                  </a:lnTo>
                  <a:lnTo>
                    <a:pt x="12650084" y="14224"/>
                  </a:lnTo>
                  <a:lnTo>
                    <a:pt x="12654149" y="0"/>
                  </a:lnTo>
                  <a:close/>
                  <a:moveTo>
                    <a:pt x="12733524" y="0"/>
                  </a:moveTo>
                  <a:lnTo>
                    <a:pt x="12743556" y="4064"/>
                  </a:lnTo>
                  <a:lnTo>
                    <a:pt x="12739365" y="18288"/>
                  </a:lnTo>
                  <a:lnTo>
                    <a:pt x="12733523" y="18288"/>
                  </a:lnTo>
                  <a:lnTo>
                    <a:pt x="12724379" y="14224"/>
                  </a:lnTo>
                  <a:lnTo>
                    <a:pt x="12728443" y="0"/>
                  </a:lnTo>
                  <a:close/>
                  <a:moveTo>
                    <a:pt x="12807945" y="0"/>
                  </a:moveTo>
                  <a:lnTo>
                    <a:pt x="12817978" y="4064"/>
                  </a:lnTo>
                  <a:lnTo>
                    <a:pt x="12813787" y="18288"/>
                  </a:lnTo>
                  <a:lnTo>
                    <a:pt x="12807945" y="18288"/>
                  </a:lnTo>
                  <a:lnTo>
                    <a:pt x="12798801" y="14224"/>
                  </a:lnTo>
                  <a:lnTo>
                    <a:pt x="12802865" y="0"/>
                  </a:lnTo>
                  <a:close/>
                  <a:moveTo>
                    <a:pt x="12882367" y="0"/>
                  </a:moveTo>
                  <a:lnTo>
                    <a:pt x="12892400" y="4064"/>
                  </a:lnTo>
                  <a:lnTo>
                    <a:pt x="12888336" y="18288"/>
                  </a:lnTo>
                  <a:lnTo>
                    <a:pt x="12882494" y="18288"/>
                  </a:lnTo>
                  <a:lnTo>
                    <a:pt x="12873350" y="14224"/>
                  </a:lnTo>
                  <a:lnTo>
                    <a:pt x="12877414" y="0"/>
                  </a:lnTo>
                  <a:close/>
                  <a:moveTo>
                    <a:pt x="12956789" y="0"/>
                  </a:moveTo>
                  <a:lnTo>
                    <a:pt x="12966822" y="4064"/>
                  </a:lnTo>
                  <a:lnTo>
                    <a:pt x="12962630" y="18288"/>
                  </a:lnTo>
                  <a:lnTo>
                    <a:pt x="12956788" y="18288"/>
                  </a:lnTo>
                  <a:lnTo>
                    <a:pt x="12947645" y="14224"/>
                  </a:lnTo>
                  <a:lnTo>
                    <a:pt x="12951709" y="0"/>
                  </a:lnTo>
                  <a:close/>
                  <a:moveTo>
                    <a:pt x="13031211" y="0"/>
                  </a:moveTo>
                  <a:lnTo>
                    <a:pt x="13041244" y="4064"/>
                  </a:lnTo>
                  <a:lnTo>
                    <a:pt x="13037054" y="18288"/>
                  </a:lnTo>
                  <a:lnTo>
                    <a:pt x="13031212" y="18288"/>
                  </a:lnTo>
                  <a:lnTo>
                    <a:pt x="13022069" y="14224"/>
                  </a:lnTo>
                  <a:lnTo>
                    <a:pt x="13026132" y="0"/>
                  </a:lnTo>
                  <a:close/>
                  <a:moveTo>
                    <a:pt x="13105633" y="0"/>
                  </a:moveTo>
                  <a:lnTo>
                    <a:pt x="13115666" y="4064"/>
                  </a:lnTo>
                  <a:lnTo>
                    <a:pt x="13111603" y="18288"/>
                  </a:lnTo>
                  <a:lnTo>
                    <a:pt x="13105761" y="18288"/>
                  </a:lnTo>
                  <a:lnTo>
                    <a:pt x="13096618" y="14224"/>
                  </a:lnTo>
                  <a:lnTo>
                    <a:pt x="13100681" y="0"/>
                  </a:lnTo>
                  <a:close/>
                  <a:moveTo>
                    <a:pt x="13180054" y="0"/>
                  </a:moveTo>
                  <a:lnTo>
                    <a:pt x="13190088" y="4064"/>
                  </a:lnTo>
                  <a:lnTo>
                    <a:pt x="13185897" y="18288"/>
                  </a:lnTo>
                  <a:lnTo>
                    <a:pt x="13180056" y="18288"/>
                  </a:lnTo>
                  <a:lnTo>
                    <a:pt x="13170912" y="14224"/>
                  </a:lnTo>
                  <a:lnTo>
                    <a:pt x="13174976" y="0"/>
                  </a:lnTo>
                  <a:close/>
                  <a:moveTo>
                    <a:pt x="13254476" y="0"/>
                  </a:moveTo>
                  <a:lnTo>
                    <a:pt x="13264510" y="4064"/>
                  </a:lnTo>
                  <a:lnTo>
                    <a:pt x="13260319" y="18288"/>
                  </a:lnTo>
                  <a:lnTo>
                    <a:pt x="13254478" y="18288"/>
                  </a:lnTo>
                  <a:lnTo>
                    <a:pt x="13245334" y="14224"/>
                  </a:lnTo>
                  <a:lnTo>
                    <a:pt x="13249397" y="0"/>
                  </a:lnTo>
                  <a:close/>
                  <a:moveTo>
                    <a:pt x="13328898" y="0"/>
                  </a:moveTo>
                  <a:lnTo>
                    <a:pt x="13338932" y="4064"/>
                  </a:lnTo>
                  <a:lnTo>
                    <a:pt x="13334868" y="18288"/>
                  </a:lnTo>
                  <a:lnTo>
                    <a:pt x="13329027" y="18288"/>
                  </a:lnTo>
                  <a:lnTo>
                    <a:pt x="13319883" y="14224"/>
                  </a:lnTo>
                  <a:lnTo>
                    <a:pt x="13323946" y="0"/>
                  </a:lnTo>
                  <a:close/>
                  <a:moveTo>
                    <a:pt x="13403320" y="0"/>
                  </a:moveTo>
                  <a:lnTo>
                    <a:pt x="13413353" y="4064"/>
                  </a:lnTo>
                  <a:lnTo>
                    <a:pt x="13409163" y="18288"/>
                  </a:lnTo>
                  <a:lnTo>
                    <a:pt x="13403321" y="18288"/>
                  </a:lnTo>
                  <a:lnTo>
                    <a:pt x="13394178" y="14224"/>
                  </a:lnTo>
                  <a:lnTo>
                    <a:pt x="13398241" y="0"/>
                  </a:lnTo>
                  <a:close/>
                  <a:moveTo>
                    <a:pt x="13477742" y="0"/>
                  </a:moveTo>
                  <a:lnTo>
                    <a:pt x="13487775" y="4064"/>
                  </a:lnTo>
                  <a:lnTo>
                    <a:pt x="13483585" y="18288"/>
                  </a:lnTo>
                  <a:lnTo>
                    <a:pt x="13477743" y="18288"/>
                  </a:lnTo>
                  <a:lnTo>
                    <a:pt x="13468600" y="14224"/>
                  </a:lnTo>
                  <a:lnTo>
                    <a:pt x="13472663" y="0"/>
                  </a:lnTo>
                  <a:close/>
                  <a:moveTo>
                    <a:pt x="13552163" y="0"/>
                  </a:moveTo>
                  <a:lnTo>
                    <a:pt x="13562197" y="4064"/>
                  </a:lnTo>
                  <a:lnTo>
                    <a:pt x="13558134" y="18288"/>
                  </a:lnTo>
                  <a:lnTo>
                    <a:pt x="13552292" y="18288"/>
                  </a:lnTo>
                  <a:lnTo>
                    <a:pt x="13543149" y="14224"/>
                  </a:lnTo>
                  <a:lnTo>
                    <a:pt x="13547212" y="0"/>
                  </a:lnTo>
                  <a:close/>
                  <a:moveTo>
                    <a:pt x="13626585" y="0"/>
                  </a:moveTo>
                  <a:lnTo>
                    <a:pt x="13636619" y="4064"/>
                  </a:lnTo>
                  <a:lnTo>
                    <a:pt x="13632428" y="18288"/>
                  </a:lnTo>
                  <a:lnTo>
                    <a:pt x="13626587" y="18288"/>
                  </a:lnTo>
                  <a:lnTo>
                    <a:pt x="13617443" y="14224"/>
                  </a:lnTo>
                  <a:lnTo>
                    <a:pt x="13621507" y="0"/>
                  </a:lnTo>
                  <a:close/>
                  <a:moveTo>
                    <a:pt x="13701007" y="0"/>
                  </a:moveTo>
                  <a:lnTo>
                    <a:pt x="13711041" y="4064"/>
                  </a:lnTo>
                  <a:lnTo>
                    <a:pt x="13706850" y="18288"/>
                  </a:lnTo>
                  <a:lnTo>
                    <a:pt x="13701009" y="18288"/>
                  </a:lnTo>
                  <a:lnTo>
                    <a:pt x="13691865" y="14224"/>
                  </a:lnTo>
                  <a:lnTo>
                    <a:pt x="13695928" y="0"/>
                  </a:lnTo>
                  <a:close/>
                  <a:moveTo>
                    <a:pt x="13775429" y="0"/>
                  </a:moveTo>
                  <a:lnTo>
                    <a:pt x="13785462" y="4064"/>
                  </a:lnTo>
                  <a:lnTo>
                    <a:pt x="13781399" y="18288"/>
                  </a:lnTo>
                  <a:lnTo>
                    <a:pt x="13775558" y="18288"/>
                  </a:lnTo>
                  <a:lnTo>
                    <a:pt x="13766414" y="14224"/>
                  </a:lnTo>
                  <a:lnTo>
                    <a:pt x="13770477" y="0"/>
                  </a:lnTo>
                  <a:close/>
                  <a:moveTo>
                    <a:pt x="13849851" y="0"/>
                  </a:moveTo>
                  <a:lnTo>
                    <a:pt x="13859884" y="4064"/>
                  </a:lnTo>
                  <a:lnTo>
                    <a:pt x="13855694" y="18288"/>
                  </a:lnTo>
                  <a:lnTo>
                    <a:pt x="13849852" y="18288"/>
                  </a:lnTo>
                  <a:lnTo>
                    <a:pt x="13840709" y="14224"/>
                  </a:lnTo>
                  <a:lnTo>
                    <a:pt x="13844772" y="0"/>
                  </a:lnTo>
                  <a:close/>
                  <a:moveTo>
                    <a:pt x="13924273" y="0"/>
                  </a:moveTo>
                  <a:lnTo>
                    <a:pt x="13934306" y="4064"/>
                  </a:lnTo>
                  <a:lnTo>
                    <a:pt x="13930116" y="18288"/>
                  </a:lnTo>
                  <a:lnTo>
                    <a:pt x="13924274" y="18288"/>
                  </a:lnTo>
                  <a:lnTo>
                    <a:pt x="13915130" y="14224"/>
                  </a:lnTo>
                  <a:lnTo>
                    <a:pt x="13919194" y="0"/>
                  </a:lnTo>
                  <a:close/>
                  <a:moveTo>
                    <a:pt x="13998694" y="0"/>
                  </a:moveTo>
                  <a:lnTo>
                    <a:pt x="14008728" y="4064"/>
                  </a:lnTo>
                  <a:lnTo>
                    <a:pt x="14004665" y="18288"/>
                  </a:lnTo>
                  <a:lnTo>
                    <a:pt x="13998823" y="18288"/>
                  </a:lnTo>
                  <a:lnTo>
                    <a:pt x="13989679" y="14224"/>
                  </a:lnTo>
                  <a:lnTo>
                    <a:pt x="13993743" y="0"/>
                  </a:lnTo>
                  <a:close/>
                  <a:moveTo>
                    <a:pt x="9144" y="0"/>
                  </a:moveTo>
                  <a:lnTo>
                    <a:pt x="19177" y="4064"/>
                  </a:lnTo>
                  <a:lnTo>
                    <a:pt x="14986" y="18288"/>
                  </a:lnTo>
                  <a:lnTo>
                    <a:pt x="9144" y="18288"/>
                  </a:lnTo>
                  <a:lnTo>
                    <a:pt x="0" y="14224"/>
                  </a:lnTo>
                  <a:lnTo>
                    <a:pt x="4064" y="0"/>
                  </a:lnTo>
                  <a:close/>
                </a:path>
              </a:pathLst>
            </a:custGeom>
            <a:solidFill>
              <a:srgbClr val="9C9B9B"/>
            </a:solidFill>
          </p:spPr>
          <p:txBody>
            <a:bodyPr/>
            <a:lstStyle/>
            <a:p>
              <a:endParaRPr lang="fi-FI"/>
            </a:p>
          </p:txBody>
        </p:sp>
      </p:grpSp>
      <p:grpSp>
        <p:nvGrpSpPr>
          <p:cNvPr id="21" name="Group 21"/>
          <p:cNvGrpSpPr/>
          <p:nvPr/>
        </p:nvGrpSpPr>
        <p:grpSpPr>
          <a:xfrm rot="-5400000">
            <a:off x="8079216" y="3156381"/>
            <a:ext cx="281605" cy="451687"/>
            <a:chOff x="0" y="0"/>
            <a:chExt cx="506741" cy="812800"/>
          </a:xfrm>
        </p:grpSpPr>
        <p:sp>
          <p:nvSpPr>
            <p:cNvPr id="22" name="Freeform 2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23" name="TextBox 23"/>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7470688" y="3994328"/>
            <a:ext cx="523487" cy="206504"/>
          </a:xfrm>
          <a:prstGeom prst="rect">
            <a:avLst/>
          </a:prstGeom>
        </p:spPr>
        <p:txBody>
          <a:bodyPr lIns="0" tIns="0" rIns="0" bIns="0" rtlCol="0" anchor="t">
            <a:spAutoFit/>
          </a:bodyPr>
          <a:lstStyle/>
          <a:p>
            <a:pPr algn="l">
              <a:lnSpc>
                <a:spcPts val="549"/>
              </a:lnSpc>
            </a:pPr>
            <a:r>
              <a:rPr lang="en-US" sz="439" spc="10">
                <a:solidFill>
                  <a:srgbClr val="000000"/>
                </a:solidFill>
                <a:latin typeface="Aileron"/>
                <a:ea typeface="Aileron"/>
                <a:cs typeface="Aileron"/>
                <a:sym typeface="Aileron"/>
              </a:rPr>
              <a:t>What the customer feels at each touchpoint?</a:t>
            </a:r>
          </a:p>
        </p:txBody>
      </p:sp>
      <p:sp>
        <p:nvSpPr>
          <p:cNvPr id="25" name="TextBox 25"/>
          <p:cNvSpPr txBox="1"/>
          <p:nvPr/>
        </p:nvSpPr>
        <p:spPr>
          <a:xfrm>
            <a:off x="7470688" y="3241422"/>
            <a:ext cx="523487" cy="206504"/>
          </a:xfrm>
          <a:prstGeom prst="rect">
            <a:avLst/>
          </a:prstGeom>
        </p:spPr>
        <p:txBody>
          <a:bodyPr lIns="0" tIns="0" rIns="0" bIns="0" rtlCol="0" anchor="t">
            <a:spAutoFit/>
          </a:bodyPr>
          <a:lstStyle/>
          <a:p>
            <a:pPr algn="l">
              <a:lnSpc>
                <a:spcPts val="549"/>
              </a:lnSpc>
            </a:pPr>
            <a:r>
              <a:rPr lang="en-US" sz="439" spc="10">
                <a:solidFill>
                  <a:srgbClr val="000000"/>
                </a:solidFill>
                <a:latin typeface="Aileron"/>
                <a:ea typeface="Aileron"/>
                <a:cs typeface="Aileron"/>
                <a:sym typeface="Aileron"/>
              </a:rPr>
              <a:t>What are the customer’s touchpoints?</a:t>
            </a:r>
          </a:p>
        </p:txBody>
      </p:sp>
      <p:sp>
        <p:nvSpPr>
          <p:cNvPr id="26" name="TextBox 26"/>
          <p:cNvSpPr txBox="1"/>
          <p:nvPr/>
        </p:nvSpPr>
        <p:spPr>
          <a:xfrm>
            <a:off x="7470688" y="3620698"/>
            <a:ext cx="523487" cy="206504"/>
          </a:xfrm>
          <a:prstGeom prst="rect">
            <a:avLst/>
          </a:prstGeom>
        </p:spPr>
        <p:txBody>
          <a:bodyPr lIns="0" tIns="0" rIns="0" bIns="0" rtlCol="0" anchor="t">
            <a:spAutoFit/>
          </a:bodyPr>
          <a:lstStyle/>
          <a:p>
            <a:pPr algn="l">
              <a:lnSpc>
                <a:spcPts val="549"/>
              </a:lnSpc>
            </a:pPr>
            <a:r>
              <a:rPr lang="en-US" sz="439" spc="10">
                <a:solidFill>
                  <a:srgbClr val="000000"/>
                </a:solidFill>
                <a:latin typeface="Aileron"/>
                <a:ea typeface="Aileron"/>
                <a:cs typeface="Aileron"/>
                <a:sym typeface="Aileron"/>
              </a:rPr>
              <a:t>What the customer does at each touchpoint?</a:t>
            </a:r>
          </a:p>
        </p:txBody>
      </p:sp>
      <p:sp>
        <p:nvSpPr>
          <p:cNvPr id="27" name="TextBox 27"/>
          <p:cNvSpPr txBox="1"/>
          <p:nvPr/>
        </p:nvSpPr>
        <p:spPr>
          <a:xfrm>
            <a:off x="7470688" y="4566979"/>
            <a:ext cx="474652" cy="276269"/>
          </a:xfrm>
          <a:prstGeom prst="rect">
            <a:avLst/>
          </a:prstGeom>
        </p:spPr>
        <p:txBody>
          <a:bodyPr lIns="0" tIns="0" rIns="0" bIns="0" rtlCol="0" anchor="t">
            <a:spAutoFit/>
          </a:bodyPr>
          <a:lstStyle/>
          <a:p>
            <a:pPr algn="l">
              <a:lnSpc>
                <a:spcPts val="549"/>
              </a:lnSpc>
            </a:pPr>
            <a:r>
              <a:rPr lang="en-US" sz="439" spc="10">
                <a:solidFill>
                  <a:srgbClr val="000000"/>
                </a:solidFill>
                <a:latin typeface="Aileron"/>
                <a:ea typeface="Aileron"/>
                <a:cs typeface="Aileron"/>
                <a:sym typeface="Aileron"/>
              </a:rPr>
              <a:t>What the service staff does that is visible to the customer?</a:t>
            </a:r>
          </a:p>
        </p:txBody>
      </p:sp>
      <p:grpSp>
        <p:nvGrpSpPr>
          <p:cNvPr id="28" name="Group 28"/>
          <p:cNvGrpSpPr/>
          <p:nvPr/>
        </p:nvGrpSpPr>
        <p:grpSpPr>
          <a:xfrm rot="-5400000">
            <a:off x="8580990" y="3156381"/>
            <a:ext cx="281605" cy="451687"/>
            <a:chOff x="0" y="0"/>
            <a:chExt cx="506741" cy="812800"/>
          </a:xfrm>
        </p:grpSpPr>
        <p:sp>
          <p:nvSpPr>
            <p:cNvPr id="29" name="Freeform 2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30" name="TextBox 30"/>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rot="-5400000">
            <a:off x="9082764" y="3156381"/>
            <a:ext cx="281605" cy="451687"/>
            <a:chOff x="0" y="0"/>
            <a:chExt cx="506741" cy="812800"/>
          </a:xfrm>
        </p:grpSpPr>
        <p:sp>
          <p:nvSpPr>
            <p:cNvPr id="32" name="Freeform 3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33" name="TextBox 33"/>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rot="-5400000">
            <a:off x="9611193" y="3156381"/>
            <a:ext cx="281605" cy="451687"/>
            <a:chOff x="0" y="0"/>
            <a:chExt cx="506741" cy="812800"/>
          </a:xfrm>
        </p:grpSpPr>
        <p:sp>
          <p:nvSpPr>
            <p:cNvPr id="35" name="Freeform 35"/>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36" name="TextBox 36"/>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rot="-5400000">
            <a:off x="10111715" y="3156381"/>
            <a:ext cx="281605" cy="451687"/>
            <a:chOff x="0" y="0"/>
            <a:chExt cx="506741" cy="812800"/>
          </a:xfrm>
        </p:grpSpPr>
        <p:sp>
          <p:nvSpPr>
            <p:cNvPr id="38" name="Freeform 38"/>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39" name="TextBox 39"/>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rot="-5400000">
            <a:off x="10613489" y="3156381"/>
            <a:ext cx="281605" cy="451687"/>
            <a:chOff x="0" y="0"/>
            <a:chExt cx="506741" cy="812800"/>
          </a:xfrm>
        </p:grpSpPr>
        <p:sp>
          <p:nvSpPr>
            <p:cNvPr id="41" name="Freeform 4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42" name="TextBox 42"/>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43" name="Group 43"/>
          <p:cNvGrpSpPr/>
          <p:nvPr/>
        </p:nvGrpSpPr>
        <p:grpSpPr>
          <a:xfrm rot="-5400000">
            <a:off x="11115263" y="3156381"/>
            <a:ext cx="281605" cy="451687"/>
            <a:chOff x="0" y="0"/>
            <a:chExt cx="506741" cy="812800"/>
          </a:xfrm>
        </p:grpSpPr>
        <p:sp>
          <p:nvSpPr>
            <p:cNvPr id="44" name="Freeform 4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45" name="TextBox 45"/>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46" name="Group 46"/>
          <p:cNvGrpSpPr/>
          <p:nvPr/>
        </p:nvGrpSpPr>
        <p:grpSpPr>
          <a:xfrm rot="-5400000">
            <a:off x="11643692" y="3156381"/>
            <a:ext cx="281605" cy="451687"/>
            <a:chOff x="0" y="0"/>
            <a:chExt cx="506741" cy="812800"/>
          </a:xfrm>
        </p:grpSpPr>
        <p:sp>
          <p:nvSpPr>
            <p:cNvPr id="47" name="Freeform 4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48" name="TextBox 48"/>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49" name="Group 49"/>
          <p:cNvGrpSpPr/>
          <p:nvPr/>
        </p:nvGrpSpPr>
        <p:grpSpPr>
          <a:xfrm rot="-5400000">
            <a:off x="12144215" y="3156381"/>
            <a:ext cx="281605" cy="451687"/>
            <a:chOff x="0" y="0"/>
            <a:chExt cx="506741" cy="812800"/>
          </a:xfrm>
        </p:grpSpPr>
        <p:sp>
          <p:nvSpPr>
            <p:cNvPr id="50" name="Freeform 50"/>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51" name="TextBox 51"/>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rot="-5400000">
            <a:off x="8079216" y="3530011"/>
            <a:ext cx="281605" cy="451687"/>
            <a:chOff x="0" y="0"/>
            <a:chExt cx="506741" cy="812800"/>
          </a:xfrm>
        </p:grpSpPr>
        <p:sp>
          <p:nvSpPr>
            <p:cNvPr id="53" name="Freeform 53"/>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54" name="TextBox 54"/>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rot="-5400000">
            <a:off x="8580990" y="3530011"/>
            <a:ext cx="281605" cy="451687"/>
            <a:chOff x="0" y="0"/>
            <a:chExt cx="506741" cy="812800"/>
          </a:xfrm>
        </p:grpSpPr>
        <p:sp>
          <p:nvSpPr>
            <p:cNvPr id="56" name="Freeform 56"/>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57" name="TextBox 57"/>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58" name="Group 58"/>
          <p:cNvGrpSpPr/>
          <p:nvPr/>
        </p:nvGrpSpPr>
        <p:grpSpPr>
          <a:xfrm rot="-5400000">
            <a:off x="9082764" y="3530011"/>
            <a:ext cx="281605" cy="451687"/>
            <a:chOff x="0" y="0"/>
            <a:chExt cx="506741" cy="812800"/>
          </a:xfrm>
        </p:grpSpPr>
        <p:sp>
          <p:nvSpPr>
            <p:cNvPr id="59" name="Freeform 5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60" name="TextBox 60"/>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rot="-5400000">
            <a:off x="9611193" y="3530011"/>
            <a:ext cx="281605" cy="451687"/>
            <a:chOff x="0" y="0"/>
            <a:chExt cx="506741" cy="812800"/>
          </a:xfrm>
        </p:grpSpPr>
        <p:sp>
          <p:nvSpPr>
            <p:cNvPr id="62" name="Freeform 6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63" name="TextBox 63"/>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rot="-5400000">
            <a:off x="10111715" y="3530011"/>
            <a:ext cx="281605" cy="451687"/>
            <a:chOff x="0" y="0"/>
            <a:chExt cx="506741" cy="812800"/>
          </a:xfrm>
        </p:grpSpPr>
        <p:sp>
          <p:nvSpPr>
            <p:cNvPr id="65" name="Freeform 65"/>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66" name="TextBox 66"/>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67" name="Group 67"/>
          <p:cNvGrpSpPr/>
          <p:nvPr/>
        </p:nvGrpSpPr>
        <p:grpSpPr>
          <a:xfrm rot="-5400000">
            <a:off x="10613489" y="3530011"/>
            <a:ext cx="281605" cy="451687"/>
            <a:chOff x="0" y="0"/>
            <a:chExt cx="506741" cy="812800"/>
          </a:xfrm>
        </p:grpSpPr>
        <p:sp>
          <p:nvSpPr>
            <p:cNvPr id="68" name="Freeform 68"/>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69" name="TextBox 69"/>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70" name="Group 70"/>
          <p:cNvGrpSpPr/>
          <p:nvPr/>
        </p:nvGrpSpPr>
        <p:grpSpPr>
          <a:xfrm rot="-5400000">
            <a:off x="11115263" y="3530011"/>
            <a:ext cx="281605" cy="451687"/>
            <a:chOff x="0" y="0"/>
            <a:chExt cx="506741" cy="812800"/>
          </a:xfrm>
        </p:grpSpPr>
        <p:sp>
          <p:nvSpPr>
            <p:cNvPr id="71" name="Freeform 7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72" name="TextBox 72"/>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73" name="Group 73"/>
          <p:cNvGrpSpPr/>
          <p:nvPr/>
        </p:nvGrpSpPr>
        <p:grpSpPr>
          <a:xfrm rot="-5400000">
            <a:off x="11643692" y="3530011"/>
            <a:ext cx="281605" cy="451687"/>
            <a:chOff x="0" y="0"/>
            <a:chExt cx="506741" cy="812800"/>
          </a:xfrm>
        </p:grpSpPr>
        <p:sp>
          <p:nvSpPr>
            <p:cNvPr id="74" name="Freeform 7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75" name="TextBox 75"/>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76" name="Group 76"/>
          <p:cNvGrpSpPr/>
          <p:nvPr/>
        </p:nvGrpSpPr>
        <p:grpSpPr>
          <a:xfrm rot="-5400000">
            <a:off x="12144215" y="3530011"/>
            <a:ext cx="281605" cy="451687"/>
            <a:chOff x="0" y="0"/>
            <a:chExt cx="506741" cy="812800"/>
          </a:xfrm>
        </p:grpSpPr>
        <p:sp>
          <p:nvSpPr>
            <p:cNvPr id="77" name="Freeform 7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78" name="TextBox 78"/>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79" name="Group 79"/>
          <p:cNvGrpSpPr/>
          <p:nvPr/>
        </p:nvGrpSpPr>
        <p:grpSpPr>
          <a:xfrm rot="-5400000">
            <a:off x="8079216" y="3903641"/>
            <a:ext cx="281605" cy="451687"/>
            <a:chOff x="0" y="0"/>
            <a:chExt cx="506741" cy="812800"/>
          </a:xfrm>
        </p:grpSpPr>
        <p:sp>
          <p:nvSpPr>
            <p:cNvPr id="80" name="Freeform 80"/>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81" name="TextBox 81"/>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82" name="Group 82"/>
          <p:cNvGrpSpPr/>
          <p:nvPr/>
        </p:nvGrpSpPr>
        <p:grpSpPr>
          <a:xfrm rot="-5400000">
            <a:off x="8580990" y="3903641"/>
            <a:ext cx="281605" cy="451687"/>
            <a:chOff x="0" y="0"/>
            <a:chExt cx="506741" cy="812800"/>
          </a:xfrm>
        </p:grpSpPr>
        <p:sp>
          <p:nvSpPr>
            <p:cNvPr id="83" name="Freeform 83"/>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84" name="TextBox 84"/>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85" name="Group 85"/>
          <p:cNvGrpSpPr/>
          <p:nvPr/>
        </p:nvGrpSpPr>
        <p:grpSpPr>
          <a:xfrm rot="-5400000">
            <a:off x="9082764" y="3903641"/>
            <a:ext cx="281605" cy="451687"/>
            <a:chOff x="0" y="0"/>
            <a:chExt cx="506741" cy="812800"/>
          </a:xfrm>
        </p:grpSpPr>
        <p:sp>
          <p:nvSpPr>
            <p:cNvPr id="86" name="Freeform 86"/>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87" name="TextBox 87"/>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88" name="Group 88"/>
          <p:cNvGrpSpPr/>
          <p:nvPr/>
        </p:nvGrpSpPr>
        <p:grpSpPr>
          <a:xfrm rot="-5400000">
            <a:off x="9611193" y="3903641"/>
            <a:ext cx="281605" cy="451687"/>
            <a:chOff x="0" y="0"/>
            <a:chExt cx="506741" cy="812800"/>
          </a:xfrm>
        </p:grpSpPr>
        <p:sp>
          <p:nvSpPr>
            <p:cNvPr id="89" name="Freeform 8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90" name="TextBox 90"/>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91" name="Group 91"/>
          <p:cNvGrpSpPr/>
          <p:nvPr/>
        </p:nvGrpSpPr>
        <p:grpSpPr>
          <a:xfrm rot="-5400000">
            <a:off x="10111715" y="3903641"/>
            <a:ext cx="281605" cy="451687"/>
            <a:chOff x="0" y="0"/>
            <a:chExt cx="506741" cy="812800"/>
          </a:xfrm>
        </p:grpSpPr>
        <p:sp>
          <p:nvSpPr>
            <p:cNvPr id="92" name="Freeform 9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93" name="TextBox 93"/>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94" name="Group 94"/>
          <p:cNvGrpSpPr/>
          <p:nvPr/>
        </p:nvGrpSpPr>
        <p:grpSpPr>
          <a:xfrm rot="-5400000">
            <a:off x="10613489" y="3903641"/>
            <a:ext cx="281605" cy="451687"/>
            <a:chOff x="0" y="0"/>
            <a:chExt cx="506741" cy="812800"/>
          </a:xfrm>
        </p:grpSpPr>
        <p:sp>
          <p:nvSpPr>
            <p:cNvPr id="95" name="Freeform 95"/>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96" name="TextBox 96"/>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97" name="Group 97"/>
          <p:cNvGrpSpPr/>
          <p:nvPr/>
        </p:nvGrpSpPr>
        <p:grpSpPr>
          <a:xfrm rot="-5400000">
            <a:off x="11115263" y="3903641"/>
            <a:ext cx="281605" cy="451687"/>
            <a:chOff x="0" y="0"/>
            <a:chExt cx="506741" cy="812800"/>
          </a:xfrm>
        </p:grpSpPr>
        <p:sp>
          <p:nvSpPr>
            <p:cNvPr id="98" name="Freeform 98"/>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99" name="TextBox 99"/>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00" name="Group 100"/>
          <p:cNvGrpSpPr/>
          <p:nvPr/>
        </p:nvGrpSpPr>
        <p:grpSpPr>
          <a:xfrm rot="-5400000">
            <a:off x="11643692" y="3903641"/>
            <a:ext cx="281605" cy="451687"/>
            <a:chOff x="0" y="0"/>
            <a:chExt cx="506741" cy="812800"/>
          </a:xfrm>
        </p:grpSpPr>
        <p:sp>
          <p:nvSpPr>
            <p:cNvPr id="101" name="Freeform 10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02" name="TextBox 102"/>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03" name="Group 103"/>
          <p:cNvGrpSpPr/>
          <p:nvPr/>
        </p:nvGrpSpPr>
        <p:grpSpPr>
          <a:xfrm rot="-5400000">
            <a:off x="12144215" y="3903641"/>
            <a:ext cx="281605" cy="451687"/>
            <a:chOff x="0" y="0"/>
            <a:chExt cx="506741" cy="812800"/>
          </a:xfrm>
        </p:grpSpPr>
        <p:sp>
          <p:nvSpPr>
            <p:cNvPr id="104" name="Freeform 10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05" name="TextBox 105"/>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06" name="Group 106"/>
          <p:cNvGrpSpPr/>
          <p:nvPr/>
        </p:nvGrpSpPr>
        <p:grpSpPr>
          <a:xfrm rot="-5400000">
            <a:off x="8079216" y="4481938"/>
            <a:ext cx="281605" cy="451687"/>
            <a:chOff x="0" y="0"/>
            <a:chExt cx="506741" cy="812800"/>
          </a:xfrm>
        </p:grpSpPr>
        <p:sp>
          <p:nvSpPr>
            <p:cNvPr id="107" name="Freeform 10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08" name="TextBox 108"/>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09" name="Group 109"/>
          <p:cNvGrpSpPr/>
          <p:nvPr/>
        </p:nvGrpSpPr>
        <p:grpSpPr>
          <a:xfrm rot="-5400000">
            <a:off x="8580990" y="4481938"/>
            <a:ext cx="281605" cy="451687"/>
            <a:chOff x="0" y="0"/>
            <a:chExt cx="506741" cy="812800"/>
          </a:xfrm>
        </p:grpSpPr>
        <p:sp>
          <p:nvSpPr>
            <p:cNvPr id="110" name="Freeform 110"/>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11" name="TextBox 111"/>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12" name="Group 112"/>
          <p:cNvGrpSpPr/>
          <p:nvPr/>
        </p:nvGrpSpPr>
        <p:grpSpPr>
          <a:xfrm rot="-5400000">
            <a:off x="9082764" y="4481938"/>
            <a:ext cx="281605" cy="451687"/>
            <a:chOff x="0" y="0"/>
            <a:chExt cx="506741" cy="812800"/>
          </a:xfrm>
        </p:grpSpPr>
        <p:sp>
          <p:nvSpPr>
            <p:cNvPr id="113" name="Freeform 113"/>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14" name="TextBox 114"/>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15" name="Group 115"/>
          <p:cNvGrpSpPr/>
          <p:nvPr/>
        </p:nvGrpSpPr>
        <p:grpSpPr>
          <a:xfrm rot="-5400000">
            <a:off x="9611193" y="4481938"/>
            <a:ext cx="281605" cy="451687"/>
            <a:chOff x="0" y="0"/>
            <a:chExt cx="506741" cy="812800"/>
          </a:xfrm>
        </p:grpSpPr>
        <p:sp>
          <p:nvSpPr>
            <p:cNvPr id="116" name="Freeform 116"/>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17" name="TextBox 117"/>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18" name="Group 118"/>
          <p:cNvGrpSpPr/>
          <p:nvPr/>
        </p:nvGrpSpPr>
        <p:grpSpPr>
          <a:xfrm rot="-5400000">
            <a:off x="10111715" y="4481938"/>
            <a:ext cx="281605" cy="451687"/>
            <a:chOff x="0" y="0"/>
            <a:chExt cx="506741" cy="812800"/>
          </a:xfrm>
        </p:grpSpPr>
        <p:sp>
          <p:nvSpPr>
            <p:cNvPr id="119" name="Freeform 11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20" name="TextBox 120"/>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21" name="Group 121"/>
          <p:cNvGrpSpPr/>
          <p:nvPr/>
        </p:nvGrpSpPr>
        <p:grpSpPr>
          <a:xfrm rot="-5400000">
            <a:off x="10613489" y="4481938"/>
            <a:ext cx="281605" cy="451687"/>
            <a:chOff x="0" y="0"/>
            <a:chExt cx="506741" cy="812800"/>
          </a:xfrm>
        </p:grpSpPr>
        <p:sp>
          <p:nvSpPr>
            <p:cNvPr id="122" name="Freeform 12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23" name="TextBox 123"/>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24" name="Group 124"/>
          <p:cNvGrpSpPr/>
          <p:nvPr/>
        </p:nvGrpSpPr>
        <p:grpSpPr>
          <a:xfrm rot="-5400000">
            <a:off x="11115263" y="4481938"/>
            <a:ext cx="281605" cy="451687"/>
            <a:chOff x="0" y="0"/>
            <a:chExt cx="506741" cy="812800"/>
          </a:xfrm>
        </p:grpSpPr>
        <p:sp>
          <p:nvSpPr>
            <p:cNvPr id="125" name="Freeform 125"/>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26" name="TextBox 126"/>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27" name="Group 127"/>
          <p:cNvGrpSpPr/>
          <p:nvPr/>
        </p:nvGrpSpPr>
        <p:grpSpPr>
          <a:xfrm rot="-5400000">
            <a:off x="11643692" y="4481938"/>
            <a:ext cx="281605" cy="451687"/>
            <a:chOff x="0" y="0"/>
            <a:chExt cx="506741" cy="812800"/>
          </a:xfrm>
        </p:grpSpPr>
        <p:sp>
          <p:nvSpPr>
            <p:cNvPr id="128" name="Freeform 128"/>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29" name="TextBox 129"/>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30" name="Group 130"/>
          <p:cNvGrpSpPr/>
          <p:nvPr/>
        </p:nvGrpSpPr>
        <p:grpSpPr>
          <a:xfrm rot="-5400000">
            <a:off x="12144215" y="4481938"/>
            <a:ext cx="281605" cy="451687"/>
            <a:chOff x="0" y="0"/>
            <a:chExt cx="506741" cy="812800"/>
          </a:xfrm>
        </p:grpSpPr>
        <p:sp>
          <p:nvSpPr>
            <p:cNvPr id="131" name="Freeform 13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32" name="TextBox 132"/>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33" name="Group 133"/>
          <p:cNvGrpSpPr/>
          <p:nvPr/>
        </p:nvGrpSpPr>
        <p:grpSpPr>
          <a:xfrm rot="-5400000">
            <a:off x="8079216" y="5106219"/>
            <a:ext cx="281605" cy="451687"/>
            <a:chOff x="0" y="0"/>
            <a:chExt cx="506741" cy="812800"/>
          </a:xfrm>
        </p:grpSpPr>
        <p:sp>
          <p:nvSpPr>
            <p:cNvPr id="134" name="Freeform 13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35" name="TextBox 135"/>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36" name="Group 136"/>
          <p:cNvGrpSpPr/>
          <p:nvPr/>
        </p:nvGrpSpPr>
        <p:grpSpPr>
          <a:xfrm rot="-5400000">
            <a:off x="8580990" y="5106219"/>
            <a:ext cx="281605" cy="451687"/>
            <a:chOff x="0" y="0"/>
            <a:chExt cx="506741" cy="812800"/>
          </a:xfrm>
        </p:grpSpPr>
        <p:sp>
          <p:nvSpPr>
            <p:cNvPr id="137" name="Freeform 13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38" name="TextBox 138"/>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39" name="Group 139"/>
          <p:cNvGrpSpPr/>
          <p:nvPr/>
        </p:nvGrpSpPr>
        <p:grpSpPr>
          <a:xfrm rot="-5400000">
            <a:off x="9082764" y="5106219"/>
            <a:ext cx="281605" cy="451687"/>
            <a:chOff x="0" y="0"/>
            <a:chExt cx="506741" cy="812800"/>
          </a:xfrm>
        </p:grpSpPr>
        <p:sp>
          <p:nvSpPr>
            <p:cNvPr id="140" name="Freeform 140"/>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41" name="TextBox 141"/>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42" name="Group 142"/>
          <p:cNvGrpSpPr/>
          <p:nvPr/>
        </p:nvGrpSpPr>
        <p:grpSpPr>
          <a:xfrm rot="-5400000">
            <a:off x="9611193" y="5106219"/>
            <a:ext cx="281605" cy="451687"/>
            <a:chOff x="0" y="0"/>
            <a:chExt cx="506741" cy="812800"/>
          </a:xfrm>
        </p:grpSpPr>
        <p:sp>
          <p:nvSpPr>
            <p:cNvPr id="143" name="Freeform 143"/>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44" name="TextBox 144"/>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45" name="Group 145"/>
          <p:cNvGrpSpPr/>
          <p:nvPr/>
        </p:nvGrpSpPr>
        <p:grpSpPr>
          <a:xfrm rot="-5400000">
            <a:off x="10111715" y="5106219"/>
            <a:ext cx="281605" cy="451687"/>
            <a:chOff x="0" y="0"/>
            <a:chExt cx="506741" cy="812800"/>
          </a:xfrm>
        </p:grpSpPr>
        <p:sp>
          <p:nvSpPr>
            <p:cNvPr id="146" name="Freeform 146"/>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47" name="TextBox 147"/>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48" name="Group 148"/>
          <p:cNvGrpSpPr/>
          <p:nvPr/>
        </p:nvGrpSpPr>
        <p:grpSpPr>
          <a:xfrm rot="-5400000">
            <a:off x="10613489" y="5106219"/>
            <a:ext cx="281605" cy="451687"/>
            <a:chOff x="0" y="0"/>
            <a:chExt cx="506741" cy="812800"/>
          </a:xfrm>
        </p:grpSpPr>
        <p:sp>
          <p:nvSpPr>
            <p:cNvPr id="149" name="Freeform 14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50" name="TextBox 150"/>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51" name="Group 151"/>
          <p:cNvGrpSpPr/>
          <p:nvPr/>
        </p:nvGrpSpPr>
        <p:grpSpPr>
          <a:xfrm rot="-5400000">
            <a:off x="11115263" y="5106219"/>
            <a:ext cx="281605" cy="451687"/>
            <a:chOff x="0" y="0"/>
            <a:chExt cx="506741" cy="812800"/>
          </a:xfrm>
        </p:grpSpPr>
        <p:sp>
          <p:nvSpPr>
            <p:cNvPr id="152" name="Freeform 15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53" name="TextBox 153"/>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54" name="Group 154"/>
          <p:cNvGrpSpPr/>
          <p:nvPr/>
        </p:nvGrpSpPr>
        <p:grpSpPr>
          <a:xfrm rot="-5400000">
            <a:off x="11643692" y="5106219"/>
            <a:ext cx="281605" cy="451687"/>
            <a:chOff x="0" y="0"/>
            <a:chExt cx="506741" cy="812800"/>
          </a:xfrm>
        </p:grpSpPr>
        <p:sp>
          <p:nvSpPr>
            <p:cNvPr id="155" name="Freeform 155"/>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56" name="TextBox 156"/>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57" name="Group 157"/>
          <p:cNvGrpSpPr/>
          <p:nvPr/>
        </p:nvGrpSpPr>
        <p:grpSpPr>
          <a:xfrm rot="-5400000">
            <a:off x="12144215" y="5106219"/>
            <a:ext cx="281605" cy="451687"/>
            <a:chOff x="0" y="0"/>
            <a:chExt cx="506741" cy="812800"/>
          </a:xfrm>
        </p:grpSpPr>
        <p:sp>
          <p:nvSpPr>
            <p:cNvPr id="158" name="Freeform 158"/>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59" name="TextBox 159"/>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60" name="Group 160"/>
          <p:cNvGrpSpPr/>
          <p:nvPr/>
        </p:nvGrpSpPr>
        <p:grpSpPr>
          <a:xfrm rot="-5400000">
            <a:off x="8079216" y="5615988"/>
            <a:ext cx="281605" cy="451687"/>
            <a:chOff x="0" y="0"/>
            <a:chExt cx="506741" cy="812800"/>
          </a:xfrm>
        </p:grpSpPr>
        <p:sp>
          <p:nvSpPr>
            <p:cNvPr id="161" name="Freeform 16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62" name="TextBox 162"/>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63" name="Group 163"/>
          <p:cNvGrpSpPr/>
          <p:nvPr/>
        </p:nvGrpSpPr>
        <p:grpSpPr>
          <a:xfrm rot="-5400000">
            <a:off x="8580990" y="5615988"/>
            <a:ext cx="281605" cy="451687"/>
            <a:chOff x="0" y="0"/>
            <a:chExt cx="506741" cy="812800"/>
          </a:xfrm>
        </p:grpSpPr>
        <p:sp>
          <p:nvSpPr>
            <p:cNvPr id="164" name="Freeform 16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65" name="TextBox 165"/>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66" name="Group 166"/>
          <p:cNvGrpSpPr/>
          <p:nvPr/>
        </p:nvGrpSpPr>
        <p:grpSpPr>
          <a:xfrm rot="-5400000">
            <a:off x="9082764" y="5615988"/>
            <a:ext cx="281605" cy="451687"/>
            <a:chOff x="0" y="0"/>
            <a:chExt cx="506741" cy="812800"/>
          </a:xfrm>
        </p:grpSpPr>
        <p:sp>
          <p:nvSpPr>
            <p:cNvPr id="167" name="Freeform 16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68" name="TextBox 168"/>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69" name="Group 169"/>
          <p:cNvGrpSpPr/>
          <p:nvPr/>
        </p:nvGrpSpPr>
        <p:grpSpPr>
          <a:xfrm rot="-5400000">
            <a:off x="9611193" y="5615988"/>
            <a:ext cx="281605" cy="451687"/>
            <a:chOff x="0" y="0"/>
            <a:chExt cx="506741" cy="812800"/>
          </a:xfrm>
        </p:grpSpPr>
        <p:sp>
          <p:nvSpPr>
            <p:cNvPr id="170" name="Freeform 170"/>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71" name="TextBox 171"/>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72" name="Group 172"/>
          <p:cNvGrpSpPr/>
          <p:nvPr/>
        </p:nvGrpSpPr>
        <p:grpSpPr>
          <a:xfrm rot="-5400000">
            <a:off x="10111715" y="5615988"/>
            <a:ext cx="281605" cy="451687"/>
            <a:chOff x="0" y="0"/>
            <a:chExt cx="506741" cy="812800"/>
          </a:xfrm>
        </p:grpSpPr>
        <p:sp>
          <p:nvSpPr>
            <p:cNvPr id="173" name="Freeform 173"/>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74" name="TextBox 174"/>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75" name="Group 175"/>
          <p:cNvGrpSpPr/>
          <p:nvPr/>
        </p:nvGrpSpPr>
        <p:grpSpPr>
          <a:xfrm rot="-5400000">
            <a:off x="10613489" y="5615988"/>
            <a:ext cx="281605" cy="451687"/>
            <a:chOff x="0" y="0"/>
            <a:chExt cx="506741" cy="812800"/>
          </a:xfrm>
        </p:grpSpPr>
        <p:sp>
          <p:nvSpPr>
            <p:cNvPr id="176" name="Freeform 176"/>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77" name="TextBox 177"/>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78" name="Group 178"/>
          <p:cNvGrpSpPr/>
          <p:nvPr/>
        </p:nvGrpSpPr>
        <p:grpSpPr>
          <a:xfrm rot="-5400000">
            <a:off x="11115263" y="5615988"/>
            <a:ext cx="281605" cy="451687"/>
            <a:chOff x="0" y="0"/>
            <a:chExt cx="506741" cy="812800"/>
          </a:xfrm>
        </p:grpSpPr>
        <p:sp>
          <p:nvSpPr>
            <p:cNvPr id="179" name="Freeform 17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80" name="TextBox 180"/>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81" name="Group 181"/>
          <p:cNvGrpSpPr/>
          <p:nvPr/>
        </p:nvGrpSpPr>
        <p:grpSpPr>
          <a:xfrm rot="-5400000">
            <a:off x="11643692" y="5615988"/>
            <a:ext cx="281605" cy="451687"/>
            <a:chOff x="0" y="0"/>
            <a:chExt cx="506741" cy="812800"/>
          </a:xfrm>
        </p:grpSpPr>
        <p:sp>
          <p:nvSpPr>
            <p:cNvPr id="182" name="Freeform 18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83" name="TextBox 183"/>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84" name="Group 184"/>
          <p:cNvGrpSpPr/>
          <p:nvPr/>
        </p:nvGrpSpPr>
        <p:grpSpPr>
          <a:xfrm rot="-5400000">
            <a:off x="12144215" y="5615988"/>
            <a:ext cx="281605" cy="451687"/>
            <a:chOff x="0" y="0"/>
            <a:chExt cx="506741" cy="812800"/>
          </a:xfrm>
        </p:grpSpPr>
        <p:sp>
          <p:nvSpPr>
            <p:cNvPr id="185" name="Freeform 185"/>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86" name="TextBox 186"/>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sp>
        <p:nvSpPr>
          <p:cNvPr id="187" name="Freeform 187"/>
          <p:cNvSpPr/>
          <p:nvPr/>
        </p:nvSpPr>
        <p:spPr>
          <a:xfrm rot="891332">
            <a:off x="10006572" y="4425004"/>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188" name="Freeform 188"/>
          <p:cNvSpPr/>
          <p:nvPr/>
        </p:nvSpPr>
        <p:spPr>
          <a:xfrm rot="891332">
            <a:off x="9960483" y="3875294"/>
            <a:ext cx="489163" cy="519382"/>
          </a:xfrm>
          <a:custGeom>
            <a:avLst/>
            <a:gdLst/>
            <a:ahLst/>
            <a:cxnLst/>
            <a:rect l="l" t="t" r="r" b="b"/>
            <a:pathLst>
              <a:path w="489163" h="519382">
                <a:moveTo>
                  <a:pt x="0" y="0"/>
                </a:moveTo>
                <a:lnTo>
                  <a:pt x="489163" y="0"/>
                </a:lnTo>
                <a:lnTo>
                  <a:pt x="489163" y="519381"/>
                </a:lnTo>
                <a:lnTo>
                  <a:pt x="0" y="5193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189" name="TextBox 189"/>
          <p:cNvSpPr txBox="1"/>
          <p:nvPr/>
        </p:nvSpPr>
        <p:spPr>
          <a:xfrm>
            <a:off x="10058876" y="391912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190" name="Freeform 190"/>
          <p:cNvSpPr/>
          <p:nvPr/>
        </p:nvSpPr>
        <p:spPr>
          <a:xfrm rot="891332">
            <a:off x="9479106" y="5045844"/>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191" name="Freeform 191"/>
          <p:cNvSpPr/>
          <p:nvPr/>
        </p:nvSpPr>
        <p:spPr>
          <a:xfrm rot="891332">
            <a:off x="10973986" y="5555466"/>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192" name="Freeform 192"/>
          <p:cNvSpPr/>
          <p:nvPr/>
        </p:nvSpPr>
        <p:spPr>
          <a:xfrm rot="891332">
            <a:off x="8954459" y="4392612"/>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193" name="Freeform 193"/>
          <p:cNvSpPr/>
          <p:nvPr/>
        </p:nvSpPr>
        <p:spPr>
          <a:xfrm rot="891332">
            <a:off x="7957960" y="4446650"/>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194" name="Freeform 194"/>
          <p:cNvSpPr/>
          <p:nvPr/>
        </p:nvSpPr>
        <p:spPr>
          <a:xfrm rot="891332">
            <a:off x="8983806" y="5039097"/>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195" name="Freeform 195"/>
          <p:cNvSpPr/>
          <p:nvPr/>
        </p:nvSpPr>
        <p:spPr>
          <a:xfrm rot="891332">
            <a:off x="10447758" y="3875651"/>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196" name="Freeform 196"/>
          <p:cNvSpPr/>
          <p:nvPr/>
        </p:nvSpPr>
        <p:spPr>
          <a:xfrm rot="891332">
            <a:off x="7960132" y="3885981"/>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197" name="Freeform 197"/>
          <p:cNvSpPr/>
          <p:nvPr/>
        </p:nvSpPr>
        <p:spPr>
          <a:xfrm rot="891332">
            <a:off x="8450154" y="3881229"/>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198" name="TextBox 198"/>
          <p:cNvSpPr txBox="1"/>
          <p:nvPr/>
        </p:nvSpPr>
        <p:spPr>
          <a:xfrm>
            <a:off x="8058525" y="3940965"/>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199" name="Freeform 199"/>
          <p:cNvSpPr/>
          <p:nvPr/>
        </p:nvSpPr>
        <p:spPr>
          <a:xfrm rot="891332">
            <a:off x="7950438" y="3104870"/>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00" name="Freeform 200"/>
          <p:cNvSpPr/>
          <p:nvPr/>
        </p:nvSpPr>
        <p:spPr>
          <a:xfrm rot="891332">
            <a:off x="9479106" y="3875651"/>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01" name="Freeform 201"/>
          <p:cNvSpPr/>
          <p:nvPr/>
        </p:nvSpPr>
        <p:spPr>
          <a:xfrm rot="891332">
            <a:off x="11499362" y="5045844"/>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02" name="Freeform 202"/>
          <p:cNvSpPr/>
          <p:nvPr/>
        </p:nvSpPr>
        <p:spPr>
          <a:xfrm rot="891332">
            <a:off x="11499362" y="5566293"/>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03" name="Freeform 203"/>
          <p:cNvSpPr/>
          <p:nvPr/>
        </p:nvSpPr>
        <p:spPr>
          <a:xfrm rot="891332">
            <a:off x="8450154" y="5052439"/>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04" name="Freeform 204"/>
          <p:cNvSpPr/>
          <p:nvPr/>
        </p:nvSpPr>
        <p:spPr>
          <a:xfrm rot="891332">
            <a:off x="8428759" y="5572888"/>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05" name="TextBox 205"/>
          <p:cNvSpPr txBox="1"/>
          <p:nvPr/>
        </p:nvSpPr>
        <p:spPr>
          <a:xfrm>
            <a:off x="10546151" y="3919480"/>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06" name="TextBox 206"/>
          <p:cNvSpPr txBox="1"/>
          <p:nvPr/>
        </p:nvSpPr>
        <p:spPr>
          <a:xfrm>
            <a:off x="8548547" y="3925058"/>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07" name="TextBox 207"/>
          <p:cNvSpPr txBox="1"/>
          <p:nvPr/>
        </p:nvSpPr>
        <p:spPr>
          <a:xfrm>
            <a:off x="8048831" y="315985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208" name="TextBox 208"/>
          <p:cNvSpPr txBox="1"/>
          <p:nvPr/>
        </p:nvSpPr>
        <p:spPr>
          <a:xfrm>
            <a:off x="9577499" y="393165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209" name="Freeform 209"/>
          <p:cNvSpPr/>
          <p:nvPr/>
        </p:nvSpPr>
        <p:spPr>
          <a:xfrm rot="891332">
            <a:off x="10954084" y="3874936"/>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10" name="TextBox 210"/>
          <p:cNvSpPr txBox="1"/>
          <p:nvPr/>
        </p:nvSpPr>
        <p:spPr>
          <a:xfrm>
            <a:off x="11052477" y="3918765"/>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11" name="Freeform 211"/>
          <p:cNvSpPr/>
          <p:nvPr/>
        </p:nvSpPr>
        <p:spPr>
          <a:xfrm rot="891332">
            <a:off x="11441359" y="3875294"/>
            <a:ext cx="489163" cy="519382"/>
          </a:xfrm>
          <a:custGeom>
            <a:avLst/>
            <a:gdLst/>
            <a:ahLst/>
            <a:cxnLst/>
            <a:rect l="l" t="t" r="r" b="b"/>
            <a:pathLst>
              <a:path w="489163" h="519382">
                <a:moveTo>
                  <a:pt x="0" y="0"/>
                </a:moveTo>
                <a:lnTo>
                  <a:pt x="489164" y="0"/>
                </a:lnTo>
                <a:lnTo>
                  <a:pt x="489164" y="519381"/>
                </a:lnTo>
                <a:lnTo>
                  <a:pt x="0" y="5193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12" name="TextBox 212"/>
          <p:cNvSpPr txBox="1"/>
          <p:nvPr/>
        </p:nvSpPr>
        <p:spPr>
          <a:xfrm>
            <a:off x="11539752" y="391912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13" name="Freeform 213"/>
          <p:cNvSpPr/>
          <p:nvPr/>
        </p:nvSpPr>
        <p:spPr>
          <a:xfrm rot="891332">
            <a:off x="9958311" y="3474548"/>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14" name="TextBox 214"/>
          <p:cNvSpPr txBox="1"/>
          <p:nvPr/>
        </p:nvSpPr>
        <p:spPr>
          <a:xfrm>
            <a:off x="10056704" y="3518377"/>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15" name="Freeform 215"/>
          <p:cNvSpPr/>
          <p:nvPr/>
        </p:nvSpPr>
        <p:spPr>
          <a:xfrm rot="891332">
            <a:off x="10445586" y="3474906"/>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16" name="Freeform 216"/>
          <p:cNvSpPr/>
          <p:nvPr/>
        </p:nvSpPr>
        <p:spPr>
          <a:xfrm rot="891332">
            <a:off x="7957960" y="3485236"/>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17" name="Freeform 217"/>
          <p:cNvSpPr/>
          <p:nvPr/>
        </p:nvSpPr>
        <p:spPr>
          <a:xfrm rot="891332">
            <a:off x="8447982" y="3480484"/>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18" name="Freeform 218"/>
          <p:cNvSpPr/>
          <p:nvPr/>
        </p:nvSpPr>
        <p:spPr>
          <a:xfrm rot="891332">
            <a:off x="9476934" y="3474906"/>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19" name="TextBox 219"/>
          <p:cNvSpPr txBox="1"/>
          <p:nvPr/>
        </p:nvSpPr>
        <p:spPr>
          <a:xfrm>
            <a:off x="10543979" y="3518735"/>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20" name="TextBox 220"/>
          <p:cNvSpPr txBox="1"/>
          <p:nvPr/>
        </p:nvSpPr>
        <p:spPr>
          <a:xfrm>
            <a:off x="8546375" y="352431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21" name="TextBox 221"/>
          <p:cNvSpPr txBox="1"/>
          <p:nvPr/>
        </p:nvSpPr>
        <p:spPr>
          <a:xfrm>
            <a:off x="9575327" y="3530908"/>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222" name="Freeform 222"/>
          <p:cNvSpPr/>
          <p:nvPr/>
        </p:nvSpPr>
        <p:spPr>
          <a:xfrm rot="891332">
            <a:off x="10951912" y="3474191"/>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23" name="TextBox 223"/>
          <p:cNvSpPr txBox="1"/>
          <p:nvPr/>
        </p:nvSpPr>
        <p:spPr>
          <a:xfrm>
            <a:off x="11050305" y="3518020"/>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24" name="Freeform 224"/>
          <p:cNvSpPr/>
          <p:nvPr/>
        </p:nvSpPr>
        <p:spPr>
          <a:xfrm rot="891332">
            <a:off x="11439187" y="3474548"/>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25" name="TextBox 225"/>
          <p:cNvSpPr txBox="1"/>
          <p:nvPr/>
        </p:nvSpPr>
        <p:spPr>
          <a:xfrm>
            <a:off x="11537580" y="3518377"/>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26" name="Freeform 226"/>
          <p:cNvSpPr/>
          <p:nvPr/>
        </p:nvSpPr>
        <p:spPr>
          <a:xfrm rot="891332">
            <a:off x="9958311" y="3102081"/>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27" name="Freeform 227"/>
          <p:cNvSpPr/>
          <p:nvPr/>
        </p:nvSpPr>
        <p:spPr>
          <a:xfrm rot="891332">
            <a:off x="10445586" y="3102439"/>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28" name="Freeform 228"/>
          <p:cNvSpPr/>
          <p:nvPr/>
        </p:nvSpPr>
        <p:spPr>
          <a:xfrm rot="891332">
            <a:off x="8447982" y="3108016"/>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29" name="Freeform 229"/>
          <p:cNvSpPr/>
          <p:nvPr/>
        </p:nvSpPr>
        <p:spPr>
          <a:xfrm rot="891332">
            <a:off x="9476934" y="3102439"/>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30" name="Freeform 230"/>
          <p:cNvSpPr/>
          <p:nvPr/>
        </p:nvSpPr>
        <p:spPr>
          <a:xfrm rot="891332">
            <a:off x="10951912" y="3101723"/>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31" name="Freeform 231"/>
          <p:cNvSpPr/>
          <p:nvPr/>
        </p:nvSpPr>
        <p:spPr>
          <a:xfrm rot="891332">
            <a:off x="11439187" y="3102081"/>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32" name="TextBox 232"/>
          <p:cNvSpPr txBox="1"/>
          <p:nvPr/>
        </p:nvSpPr>
        <p:spPr>
          <a:xfrm>
            <a:off x="1804222" y="727713"/>
            <a:ext cx="16716856" cy="513080"/>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Meidän on ymmärrettävä palvelua, jonka parissa työskentelemme (meidän on tunnistettava palvelun pyörittämiseen liittyvät ongelmat).</a:t>
            </a:r>
          </a:p>
          <a:p>
            <a:pPr marL="345441" lvl="1" indent="-172721" algn="l">
              <a:lnSpc>
                <a:spcPts val="2080"/>
              </a:lnSpc>
              <a:buFont typeface="Arial"/>
              <a:buChar char="•"/>
            </a:pPr>
            <a:r>
              <a:rPr lang="en-US" sz="1600">
                <a:solidFill>
                  <a:srgbClr val="000000"/>
                </a:solidFill>
                <a:latin typeface="Aileron"/>
                <a:ea typeface="Aileron"/>
                <a:cs typeface="Aileron"/>
                <a:sym typeface="Aileron"/>
              </a:rPr>
              <a:t>Meidän on vahvistettava tiimimme yhteistä ymmärrystä siitä, mitä jo tiedämme (meidän on vahvistettava tiimityötä ja yhteistä ymmärrystä).</a:t>
            </a:r>
          </a:p>
        </p:txBody>
      </p:sp>
      <p:sp>
        <p:nvSpPr>
          <p:cNvPr id="233" name="TextBox 233"/>
          <p:cNvSpPr txBox="1"/>
          <p:nvPr/>
        </p:nvSpPr>
        <p:spPr>
          <a:xfrm>
            <a:off x="13024521" y="2498472"/>
            <a:ext cx="4552256" cy="442531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Pohtikaa tuloksia suhteessa haasteeseen. </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Pohtikaa tiimissä: Mikä yllätti? Mitä opimme asiakkaan tai käyttäjän kokemuksesta ja hänen tarpeistaan suhteessa palveluun ja projektiin? Mitä opimme palvelun tuottamisesta ja palvelua tuottavan organisaation tarpeista? Mitä tiedämme nyt, mikä voi auttaa meitä etenemään hankkeessa? Mitä emme vielä tiedä? Pitäisikö meidän muuttaa tai muotoilla haastettamme jotenkin uudelleen sen perusteella, mitä saimme selville, ja jos pitäisi, niin miten? Mitä meidän pitäisi tehdä seuraavaksi?</a:t>
            </a:r>
          </a:p>
        </p:txBody>
      </p:sp>
      <p:sp>
        <p:nvSpPr>
          <p:cNvPr id="234" name="TextBox 234"/>
          <p:cNvSpPr txBox="1"/>
          <p:nvPr/>
        </p:nvSpPr>
        <p:spPr>
          <a:xfrm>
            <a:off x="1577611" y="2526488"/>
            <a:ext cx="5116917" cy="501586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Kokoontukaa tiiminä (verkossa tai offline) käyttämään service bluprint -työkalua. Piirustelkaa työkalun rakenne fläppipaperille tai digitaaliselle valkotaululle tai käyttäkää valmista työskentelypohjaa.</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Kirjoittakaa ylös, minkä tuotteen tai palvelun parissa työskentelette (1). Kirjoittakaa ylös kontaktipisteet tai vaiheet, jotka asiakkaat kulkevat palvelupolullaan, ja mitä he tekevät ja mitä he tuntevat kussakin kontaktipisteessä (2). Lisätkää asiakaspalvelun vaiheet, jotka asiakas voi nähdä (3). Lisätkää vaiheet, jotka ovat asiakkaalle näkymättömiä ja jotka palveluntarjoaja ottaa palveluvaiheen kulissien takana. Pohtikaa lopuksi palvelun laajempia vaikutuksia.</a:t>
            </a:r>
          </a:p>
          <a:p>
            <a:pPr algn="l">
              <a:lnSpc>
                <a:spcPts val="2340"/>
              </a:lnSpc>
            </a:pPr>
            <a:endParaRPr lang="en-US" sz="1800">
              <a:solidFill>
                <a:srgbClr val="000000"/>
              </a:solidFill>
              <a:latin typeface="Aileron"/>
              <a:ea typeface="Aileron"/>
              <a:cs typeface="Aileron"/>
              <a:sym typeface="Aileron"/>
            </a:endParaRPr>
          </a:p>
        </p:txBody>
      </p:sp>
      <p:sp>
        <p:nvSpPr>
          <p:cNvPr id="235" name="TextBox 235"/>
          <p:cNvSpPr txBox="1"/>
          <p:nvPr/>
        </p:nvSpPr>
        <p:spPr>
          <a:xfrm rot="-5400000">
            <a:off x="-2438446" y="3009637"/>
            <a:ext cx="6195399"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SERVICE BLUEPRINT</a:t>
            </a:r>
          </a:p>
        </p:txBody>
      </p:sp>
      <p:sp>
        <p:nvSpPr>
          <p:cNvPr id="236" name="TextBox 236"/>
          <p:cNvSpPr txBox="1"/>
          <p:nvPr/>
        </p:nvSpPr>
        <p:spPr>
          <a:xfrm>
            <a:off x="7101437" y="4972767"/>
            <a:ext cx="369250" cy="62025"/>
          </a:xfrm>
          <a:prstGeom prst="rect">
            <a:avLst/>
          </a:prstGeom>
        </p:spPr>
        <p:txBody>
          <a:bodyPr lIns="0" tIns="0" rIns="0" bIns="0" rtlCol="0" anchor="t">
            <a:spAutoFit/>
          </a:bodyPr>
          <a:lstStyle/>
          <a:p>
            <a:pPr algn="l">
              <a:lnSpc>
                <a:spcPts val="418"/>
              </a:lnSpc>
            </a:pPr>
            <a:r>
              <a:rPr lang="en-US" sz="298" spc="8">
                <a:solidFill>
                  <a:srgbClr val="000000"/>
                </a:solidFill>
                <a:latin typeface="Aileron"/>
                <a:ea typeface="Aileron"/>
                <a:cs typeface="Aileron"/>
                <a:sym typeface="Aileron"/>
              </a:rPr>
              <a:t>LINE OF VISIBILITY</a:t>
            </a:r>
          </a:p>
        </p:txBody>
      </p:sp>
      <p:sp>
        <p:nvSpPr>
          <p:cNvPr id="237" name="TextBox 237"/>
          <p:cNvSpPr txBox="1"/>
          <p:nvPr/>
        </p:nvSpPr>
        <p:spPr>
          <a:xfrm>
            <a:off x="7087966" y="4348908"/>
            <a:ext cx="425408" cy="62025"/>
          </a:xfrm>
          <a:prstGeom prst="rect">
            <a:avLst/>
          </a:prstGeom>
        </p:spPr>
        <p:txBody>
          <a:bodyPr lIns="0" tIns="0" rIns="0" bIns="0" rtlCol="0" anchor="t">
            <a:spAutoFit/>
          </a:bodyPr>
          <a:lstStyle/>
          <a:p>
            <a:pPr algn="l">
              <a:lnSpc>
                <a:spcPts val="418"/>
              </a:lnSpc>
            </a:pPr>
            <a:r>
              <a:rPr lang="en-US" sz="298" spc="8">
                <a:solidFill>
                  <a:srgbClr val="000000"/>
                </a:solidFill>
                <a:latin typeface="Aileron"/>
                <a:ea typeface="Aileron"/>
                <a:cs typeface="Aileron"/>
                <a:sym typeface="Aileron"/>
              </a:rPr>
              <a:t>LINE OF INTERACTION</a:t>
            </a:r>
          </a:p>
        </p:txBody>
      </p:sp>
      <p:sp>
        <p:nvSpPr>
          <p:cNvPr id="238" name="TextBox 238"/>
          <p:cNvSpPr txBox="1"/>
          <p:nvPr/>
        </p:nvSpPr>
        <p:spPr>
          <a:xfrm>
            <a:off x="7028914" y="3241422"/>
            <a:ext cx="363402" cy="136739"/>
          </a:xfrm>
          <a:prstGeom prst="rect">
            <a:avLst/>
          </a:prstGeom>
        </p:spPr>
        <p:txBody>
          <a:bodyPr lIns="0" tIns="0" rIns="0" bIns="0" rtlCol="0" anchor="t">
            <a:spAutoFit/>
          </a:bodyPr>
          <a:lstStyle/>
          <a:p>
            <a:pPr algn="l">
              <a:lnSpc>
                <a:spcPts val="549"/>
              </a:lnSpc>
            </a:pPr>
            <a:r>
              <a:rPr lang="en-US" sz="439" spc="10">
                <a:solidFill>
                  <a:srgbClr val="000000"/>
                </a:solidFill>
                <a:latin typeface="Aileron"/>
                <a:ea typeface="Aileron"/>
                <a:cs typeface="Aileron"/>
                <a:sym typeface="Aileron"/>
              </a:rPr>
              <a:t>CUSTOMER JOURNEY</a:t>
            </a:r>
          </a:p>
        </p:txBody>
      </p:sp>
      <p:sp>
        <p:nvSpPr>
          <p:cNvPr id="239" name="TextBox 239"/>
          <p:cNvSpPr txBox="1"/>
          <p:nvPr/>
        </p:nvSpPr>
        <p:spPr>
          <a:xfrm>
            <a:off x="7028914" y="4566979"/>
            <a:ext cx="387592" cy="276269"/>
          </a:xfrm>
          <a:prstGeom prst="rect">
            <a:avLst/>
          </a:prstGeom>
        </p:spPr>
        <p:txBody>
          <a:bodyPr lIns="0" tIns="0" rIns="0" bIns="0" rtlCol="0" anchor="t">
            <a:spAutoFit/>
          </a:bodyPr>
          <a:lstStyle/>
          <a:p>
            <a:pPr algn="l">
              <a:lnSpc>
                <a:spcPts val="549"/>
              </a:lnSpc>
            </a:pPr>
            <a:r>
              <a:rPr lang="en-US" sz="439" spc="10">
                <a:solidFill>
                  <a:srgbClr val="000000"/>
                </a:solidFill>
                <a:latin typeface="Aileron"/>
                <a:ea typeface="Aileron"/>
                <a:cs typeface="Aileron"/>
                <a:sym typeface="Aileron"/>
              </a:rPr>
              <a:t>FRONTSTAGE  SERVICE PROVIDER ACTIONS</a:t>
            </a:r>
          </a:p>
        </p:txBody>
      </p:sp>
      <p:sp>
        <p:nvSpPr>
          <p:cNvPr id="240" name="TextBox 240"/>
          <p:cNvSpPr txBox="1"/>
          <p:nvPr/>
        </p:nvSpPr>
        <p:spPr>
          <a:xfrm>
            <a:off x="7028914" y="5191260"/>
            <a:ext cx="387592" cy="276269"/>
          </a:xfrm>
          <a:prstGeom prst="rect">
            <a:avLst/>
          </a:prstGeom>
        </p:spPr>
        <p:txBody>
          <a:bodyPr lIns="0" tIns="0" rIns="0" bIns="0" rtlCol="0" anchor="t">
            <a:spAutoFit/>
          </a:bodyPr>
          <a:lstStyle/>
          <a:p>
            <a:pPr algn="l">
              <a:lnSpc>
                <a:spcPts val="549"/>
              </a:lnSpc>
            </a:pPr>
            <a:r>
              <a:rPr lang="en-US" sz="439" spc="10">
                <a:solidFill>
                  <a:srgbClr val="000000"/>
                </a:solidFill>
                <a:latin typeface="Aileron"/>
                <a:ea typeface="Aileron"/>
                <a:cs typeface="Aileron"/>
                <a:sym typeface="Aileron"/>
              </a:rPr>
              <a:t>BACKSTAGE  SERVICE PROVIDER ACTIONS</a:t>
            </a:r>
          </a:p>
        </p:txBody>
      </p:sp>
      <p:sp>
        <p:nvSpPr>
          <p:cNvPr id="241" name="TextBox 241"/>
          <p:cNvSpPr txBox="1"/>
          <p:nvPr/>
        </p:nvSpPr>
        <p:spPr>
          <a:xfrm>
            <a:off x="7489029" y="5191260"/>
            <a:ext cx="456311" cy="346034"/>
          </a:xfrm>
          <a:prstGeom prst="rect">
            <a:avLst/>
          </a:prstGeom>
        </p:spPr>
        <p:txBody>
          <a:bodyPr lIns="0" tIns="0" rIns="0" bIns="0" rtlCol="0" anchor="t">
            <a:spAutoFit/>
          </a:bodyPr>
          <a:lstStyle/>
          <a:p>
            <a:pPr algn="l">
              <a:lnSpc>
                <a:spcPts val="549"/>
              </a:lnSpc>
            </a:pPr>
            <a:r>
              <a:rPr lang="en-US" sz="439" spc="10">
                <a:solidFill>
                  <a:srgbClr val="000000"/>
                </a:solidFill>
                <a:latin typeface="Aileron"/>
                <a:ea typeface="Aileron"/>
                <a:cs typeface="Aileron"/>
                <a:sym typeface="Aileron"/>
              </a:rPr>
              <a:t>What the service staff does in the background, that is not visible to the customer?</a:t>
            </a:r>
          </a:p>
        </p:txBody>
      </p:sp>
      <p:sp>
        <p:nvSpPr>
          <p:cNvPr id="242" name="TextBox 242"/>
          <p:cNvSpPr txBox="1"/>
          <p:nvPr/>
        </p:nvSpPr>
        <p:spPr>
          <a:xfrm>
            <a:off x="7470688" y="5686125"/>
            <a:ext cx="474652" cy="346034"/>
          </a:xfrm>
          <a:prstGeom prst="rect">
            <a:avLst/>
          </a:prstGeom>
        </p:spPr>
        <p:txBody>
          <a:bodyPr lIns="0" tIns="0" rIns="0" bIns="0" rtlCol="0" anchor="t">
            <a:spAutoFit/>
          </a:bodyPr>
          <a:lstStyle/>
          <a:p>
            <a:pPr algn="l">
              <a:lnSpc>
                <a:spcPts val="549"/>
              </a:lnSpc>
            </a:pPr>
            <a:r>
              <a:rPr lang="en-US" sz="439" spc="10">
                <a:solidFill>
                  <a:srgbClr val="000000"/>
                </a:solidFill>
                <a:latin typeface="Aileron"/>
                <a:ea typeface="Aileron"/>
                <a:cs typeface="Aileron"/>
                <a:sym typeface="Aileron"/>
              </a:rPr>
              <a:t>What the support staff does in the background, that is not visible to the customer?</a:t>
            </a:r>
          </a:p>
        </p:txBody>
      </p:sp>
      <p:sp>
        <p:nvSpPr>
          <p:cNvPr id="243" name="TextBox 243"/>
          <p:cNvSpPr txBox="1"/>
          <p:nvPr/>
        </p:nvSpPr>
        <p:spPr>
          <a:xfrm>
            <a:off x="11597755" y="5101845"/>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244" name="TextBox 244"/>
          <p:cNvSpPr txBox="1"/>
          <p:nvPr/>
        </p:nvSpPr>
        <p:spPr>
          <a:xfrm>
            <a:off x="8548547" y="5108441"/>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245" name="TextBox 245"/>
          <p:cNvSpPr txBox="1"/>
          <p:nvPr/>
        </p:nvSpPr>
        <p:spPr>
          <a:xfrm>
            <a:off x="10104965" y="4479988"/>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246" name="TextBox 246"/>
          <p:cNvSpPr txBox="1"/>
          <p:nvPr/>
        </p:nvSpPr>
        <p:spPr>
          <a:xfrm>
            <a:off x="11072379" y="5610451"/>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247" name="TextBox 247"/>
          <p:cNvSpPr txBox="1"/>
          <p:nvPr/>
        </p:nvSpPr>
        <p:spPr>
          <a:xfrm>
            <a:off x="9577499" y="5101845"/>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248" name="TextBox 248"/>
          <p:cNvSpPr txBox="1"/>
          <p:nvPr/>
        </p:nvSpPr>
        <p:spPr>
          <a:xfrm>
            <a:off x="8056353" y="450163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249" name="TextBox 249"/>
          <p:cNvSpPr txBox="1"/>
          <p:nvPr/>
        </p:nvSpPr>
        <p:spPr>
          <a:xfrm>
            <a:off x="9082199" y="5082926"/>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50" name="TextBox 250"/>
          <p:cNvSpPr txBox="1"/>
          <p:nvPr/>
        </p:nvSpPr>
        <p:spPr>
          <a:xfrm>
            <a:off x="9052852" y="444861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251" name="TextBox 251"/>
          <p:cNvSpPr txBox="1"/>
          <p:nvPr/>
        </p:nvSpPr>
        <p:spPr>
          <a:xfrm>
            <a:off x="11597755" y="5610122"/>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52" name="TextBox 252"/>
          <p:cNvSpPr txBox="1"/>
          <p:nvPr/>
        </p:nvSpPr>
        <p:spPr>
          <a:xfrm>
            <a:off x="8527152" y="5616717"/>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53" name="TextBox 253"/>
          <p:cNvSpPr txBox="1"/>
          <p:nvPr/>
        </p:nvSpPr>
        <p:spPr>
          <a:xfrm>
            <a:off x="6928594" y="3181019"/>
            <a:ext cx="247635" cy="250190"/>
          </a:xfrm>
          <a:prstGeom prst="rect">
            <a:avLst/>
          </a:prstGeom>
        </p:spPr>
        <p:txBody>
          <a:bodyPr lIns="0" tIns="0" rIns="0" bIns="0" rtlCol="0" anchor="t">
            <a:spAutoFit/>
          </a:bodyPr>
          <a:lstStyle/>
          <a:p>
            <a:pPr algn="l">
              <a:lnSpc>
                <a:spcPts val="1959"/>
              </a:lnSpc>
            </a:pPr>
            <a:r>
              <a:rPr lang="en-US" sz="1399" b="1">
                <a:solidFill>
                  <a:srgbClr val="000000"/>
                </a:solidFill>
                <a:latin typeface="Kollektif Bold"/>
                <a:ea typeface="Kollektif Bold"/>
                <a:cs typeface="Kollektif Bold"/>
                <a:sym typeface="Kollektif Bold"/>
              </a:rPr>
              <a:t>1</a:t>
            </a:r>
          </a:p>
        </p:txBody>
      </p:sp>
      <p:sp>
        <p:nvSpPr>
          <p:cNvPr id="254" name="TextBox 254"/>
          <p:cNvSpPr txBox="1"/>
          <p:nvPr/>
        </p:nvSpPr>
        <p:spPr>
          <a:xfrm>
            <a:off x="6905096" y="4508158"/>
            <a:ext cx="247635" cy="250190"/>
          </a:xfrm>
          <a:prstGeom prst="rect">
            <a:avLst/>
          </a:prstGeom>
        </p:spPr>
        <p:txBody>
          <a:bodyPr lIns="0" tIns="0" rIns="0" bIns="0" rtlCol="0" anchor="t">
            <a:spAutoFit/>
          </a:bodyPr>
          <a:lstStyle/>
          <a:p>
            <a:pPr algn="l">
              <a:lnSpc>
                <a:spcPts val="1959"/>
              </a:lnSpc>
            </a:pPr>
            <a:r>
              <a:rPr lang="en-US" sz="1399" b="1">
                <a:solidFill>
                  <a:srgbClr val="000000"/>
                </a:solidFill>
                <a:latin typeface="Kollektif Bold"/>
                <a:ea typeface="Kollektif Bold"/>
                <a:cs typeface="Kollektif Bold"/>
                <a:sym typeface="Kollektif Bold"/>
              </a:rPr>
              <a:t>2</a:t>
            </a:r>
          </a:p>
        </p:txBody>
      </p:sp>
      <p:sp>
        <p:nvSpPr>
          <p:cNvPr id="255" name="TextBox 255"/>
          <p:cNvSpPr txBox="1"/>
          <p:nvPr/>
        </p:nvSpPr>
        <p:spPr>
          <a:xfrm>
            <a:off x="6905096" y="5149065"/>
            <a:ext cx="247635" cy="250190"/>
          </a:xfrm>
          <a:prstGeom prst="rect">
            <a:avLst/>
          </a:prstGeom>
        </p:spPr>
        <p:txBody>
          <a:bodyPr lIns="0" tIns="0" rIns="0" bIns="0" rtlCol="0" anchor="t">
            <a:spAutoFit/>
          </a:bodyPr>
          <a:lstStyle/>
          <a:p>
            <a:pPr algn="l">
              <a:lnSpc>
                <a:spcPts val="1959"/>
              </a:lnSpc>
            </a:pPr>
            <a:r>
              <a:rPr lang="en-US" sz="1399" b="1">
                <a:solidFill>
                  <a:srgbClr val="000000"/>
                </a:solidFill>
                <a:latin typeface="Kollektif Bold"/>
                <a:ea typeface="Kollektif Bold"/>
                <a:cs typeface="Kollektif Bold"/>
                <a:sym typeface="Kollektif Bold"/>
              </a:rPr>
              <a:t>3</a:t>
            </a:r>
          </a:p>
        </p:txBody>
      </p:sp>
      <p:sp>
        <p:nvSpPr>
          <p:cNvPr id="256" name="TextBox 256"/>
          <p:cNvSpPr txBox="1"/>
          <p:nvPr/>
        </p:nvSpPr>
        <p:spPr>
          <a:xfrm>
            <a:off x="8056353" y="3540220"/>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257" name="TextBox 257"/>
          <p:cNvSpPr txBox="1"/>
          <p:nvPr/>
        </p:nvSpPr>
        <p:spPr>
          <a:xfrm>
            <a:off x="10056704" y="3145910"/>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58" name="TextBox 258"/>
          <p:cNvSpPr txBox="1"/>
          <p:nvPr/>
        </p:nvSpPr>
        <p:spPr>
          <a:xfrm>
            <a:off x="10543979" y="3146268"/>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59" name="TextBox 259"/>
          <p:cNvSpPr txBox="1"/>
          <p:nvPr/>
        </p:nvSpPr>
        <p:spPr>
          <a:xfrm>
            <a:off x="8546375" y="3151846"/>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60" name="TextBox 260"/>
          <p:cNvSpPr txBox="1"/>
          <p:nvPr/>
        </p:nvSpPr>
        <p:spPr>
          <a:xfrm>
            <a:off x="9575327" y="3158441"/>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261" name="TextBox 261"/>
          <p:cNvSpPr txBox="1"/>
          <p:nvPr/>
        </p:nvSpPr>
        <p:spPr>
          <a:xfrm>
            <a:off x="11050305" y="314555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62" name="TextBox 262"/>
          <p:cNvSpPr txBox="1"/>
          <p:nvPr/>
        </p:nvSpPr>
        <p:spPr>
          <a:xfrm>
            <a:off x="11537580" y="3145910"/>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63" name="TextBox 263"/>
          <p:cNvSpPr txBox="1"/>
          <p:nvPr/>
        </p:nvSpPr>
        <p:spPr>
          <a:xfrm>
            <a:off x="3130901" y="8893274"/>
            <a:ext cx="2556598" cy="122428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Mikä voi mennä pielen?</a:t>
            </a:r>
          </a:p>
        </p:txBody>
      </p:sp>
      <p:sp>
        <p:nvSpPr>
          <p:cNvPr id="264" name="TextBox 264"/>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Miten onnistumme?</a:t>
            </a:r>
          </a:p>
        </p:txBody>
      </p:sp>
      <p:sp>
        <p:nvSpPr>
          <p:cNvPr id="265" name="TextBox 265"/>
          <p:cNvSpPr txBox="1"/>
          <p:nvPr/>
        </p:nvSpPr>
        <p:spPr>
          <a:xfrm>
            <a:off x="1577611" y="1874014"/>
            <a:ext cx="326409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Mitä siis teemme? </a:t>
            </a:r>
          </a:p>
        </p:txBody>
      </p:sp>
      <p:sp>
        <p:nvSpPr>
          <p:cNvPr id="266" name="TextBox 266"/>
          <p:cNvSpPr txBox="1"/>
          <p:nvPr/>
        </p:nvSpPr>
        <p:spPr>
          <a:xfrm>
            <a:off x="13024521" y="1874015"/>
            <a:ext cx="3891879" cy="516103"/>
          </a:xfrm>
          <a:prstGeom prst="rect">
            <a:avLst/>
          </a:prstGeom>
        </p:spPr>
        <p:txBody>
          <a:bodyPr wrap="square" lIns="0" tIns="0" rIns="0" bIns="0" rtlCol="0" anchor="t">
            <a:spAutoFit/>
          </a:bodyPr>
          <a:lstStyle/>
          <a:p>
            <a:pPr algn="l">
              <a:lnSpc>
                <a:spcPts val="4409"/>
              </a:lnSpc>
            </a:pPr>
            <a:r>
              <a:rPr lang="en-US" sz="3150" dirty="0" err="1">
                <a:solidFill>
                  <a:srgbClr val="000000"/>
                </a:solidFill>
                <a:latin typeface="Aileron"/>
                <a:ea typeface="Aileron"/>
                <a:cs typeface="Aileron"/>
                <a:sym typeface="Aileron"/>
              </a:rPr>
              <a:t>Mitä</a:t>
            </a:r>
            <a:r>
              <a:rPr lang="en-US" sz="3150" dirty="0">
                <a:solidFill>
                  <a:srgbClr val="000000"/>
                </a:solidFill>
                <a:latin typeface="Aileron"/>
                <a:ea typeface="Aileron"/>
                <a:cs typeface="Aileron"/>
                <a:sym typeface="Aileron"/>
              </a:rPr>
              <a:t> </a:t>
            </a:r>
            <a:r>
              <a:rPr lang="en-US" sz="3150" dirty="0" err="1">
                <a:solidFill>
                  <a:srgbClr val="000000"/>
                </a:solidFill>
                <a:latin typeface="Aileron"/>
                <a:ea typeface="Aileron"/>
                <a:cs typeface="Aileron"/>
                <a:sym typeface="Aileron"/>
              </a:rPr>
              <a:t>seuraavaksi</a:t>
            </a:r>
            <a:r>
              <a:rPr lang="en-US" sz="3150" dirty="0">
                <a:solidFill>
                  <a:srgbClr val="000000"/>
                </a:solidFill>
                <a:latin typeface="Aileron"/>
                <a:ea typeface="Aileron"/>
                <a:cs typeface="Aileron"/>
                <a:sym typeface="Aileron"/>
              </a:rPr>
              <a:t>?</a:t>
            </a:r>
          </a:p>
        </p:txBody>
      </p:sp>
      <p:sp>
        <p:nvSpPr>
          <p:cNvPr id="267" name="TextBox 267"/>
          <p:cNvSpPr txBox="1"/>
          <p:nvPr/>
        </p:nvSpPr>
        <p:spPr>
          <a:xfrm>
            <a:off x="6722768" y="1874014"/>
            <a:ext cx="5090666"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Miltä tuotos saattaa näyttää?</a:t>
            </a:r>
          </a:p>
        </p:txBody>
      </p:sp>
      <p:sp>
        <p:nvSpPr>
          <p:cNvPr id="268" name="TextBox 268"/>
          <p:cNvSpPr txBox="1"/>
          <p:nvPr/>
        </p:nvSpPr>
        <p:spPr>
          <a:xfrm>
            <a:off x="1804222" y="162650"/>
            <a:ext cx="4663877"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Milloin kannattaa käyttää?</a:t>
            </a:r>
          </a:p>
        </p:txBody>
      </p:sp>
      <p:sp>
        <p:nvSpPr>
          <p:cNvPr id="269" name="TextBox 269"/>
          <p:cNvSpPr txBox="1"/>
          <p:nvPr/>
        </p:nvSpPr>
        <p:spPr>
          <a:xfrm>
            <a:off x="5627793" y="7542353"/>
            <a:ext cx="12660207" cy="1066800"/>
          </a:xfrm>
          <a:prstGeom prst="rect">
            <a:avLst/>
          </a:prstGeom>
        </p:spPr>
        <p:txBody>
          <a:bodyPr lIns="0" tIns="0" rIns="0" bIns="0" rtlCol="0" anchor="t">
            <a:spAutoFit/>
          </a:bodyPr>
          <a:lstStyle/>
          <a:p>
            <a:pPr marL="388620" lvl="1" indent="-194310" algn="l">
              <a:lnSpc>
                <a:spcPts val="2160"/>
              </a:lnSpc>
              <a:buFont typeface="Arial"/>
              <a:buChar char="•"/>
            </a:pPr>
            <a:r>
              <a:rPr lang="en-US" sz="1800">
                <a:solidFill>
                  <a:srgbClr val="000000"/>
                </a:solidFill>
                <a:latin typeface="Aileron"/>
                <a:ea typeface="Aileron"/>
                <a:cs typeface="Aileron"/>
                <a:sym typeface="Aileron"/>
              </a:rPr>
              <a:t>Kirjatkaa vain yksi idea per muistilappu - se auttaa järjestämään ideat paremmin! </a:t>
            </a:r>
          </a:p>
          <a:p>
            <a:pPr marL="388620" lvl="1" indent="-194310" algn="l">
              <a:lnSpc>
                <a:spcPts val="2160"/>
              </a:lnSpc>
              <a:buFont typeface="Arial"/>
              <a:buChar char="•"/>
            </a:pPr>
            <a:r>
              <a:rPr lang="en-US" sz="1800">
                <a:solidFill>
                  <a:srgbClr val="000000"/>
                </a:solidFill>
                <a:latin typeface="Aileron"/>
                <a:ea typeface="Aileron"/>
                <a:cs typeface="Aileron"/>
                <a:sym typeface="Aileron"/>
              </a:rPr>
              <a:t>Enemmän on enemmän. Yrittäkää aluksi saada aikaan mahdollisimman monta muistilappua - se auttaa oivaltamaan!</a:t>
            </a:r>
          </a:p>
          <a:p>
            <a:pPr marL="388620" lvl="1" indent="-194310" algn="l">
              <a:lnSpc>
                <a:spcPts val="2160"/>
              </a:lnSpc>
              <a:buFont typeface="Arial"/>
              <a:buChar char="•"/>
            </a:pPr>
            <a:r>
              <a:rPr lang="en-US" sz="1800">
                <a:solidFill>
                  <a:srgbClr val="000000"/>
                </a:solidFill>
                <a:latin typeface="Aileron"/>
                <a:ea typeface="Aileron"/>
                <a:cs typeface="Aileron"/>
                <a:sym typeface="Aileron"/>
              </a:rPr>
              <a:t>Käyttäkää minä-sinä-me-tekniikkaa. Kirjatkaa ensin yksin ja jakakaa ideat sen jälkeen keskenänne - se auttaa kaikkia saamaan äänensä kuuluviin ja tiimiä löytämään runsaasti ideoita!</a:t>
            </a:r>
          </a:p>
        </p:txBody>
      </p:sp>
      <p:sp>
        <p:nvSpPr>
          <p:cNvPr id="270" name="TextBox 270"/>
          <p:cNvSpPr txBox="1"/>
          <p:nvPr/>
        </p:nvSpPr>
        <p:spPr>
          <a:xfrm>
            <a:off x="5628730" y="9103360"/>
            <a:ext cx="11948047" cy="800100"/>
          </a:xfrm>
          <a:prstGeom prst="rect">
            <a:avLst/>
          </a:prstGeom>
        </p:spPr>
        <p:txBody>
          <a:bodyPr lIns="0" tIns="0" rIns="0" bIns="0" rtlCol="0" anchor="t">
            <a:spAutoFit/>
          </a:bodyPr>
          <a:lstStyle/>
          <a:p>
            <a:pPr marL="388620" lvl="1" indent="-194310" algn="l">
              <a:lnSpc>
                <a:spcPts val="2160"/>
              </a:lnSpc>
              <a:buFont typeface="Arial"/>
              <a:buChar char="•"/>
            </a:pPr>
            <a:r>
              <a:rPr lang="en-US" sz="1800">
                <a:solidFill>
                  <a:srgbClr val="000000"/>
                </a:solidFill>
                <a:latin typeface="Aileron"/>
                <a:ea typeface="Aileron"/>
                <a:cs typeface="Aileron"/>
                <a:sym typeface="Aileron"/>
              </a:rPr>
              <a:t>Jos työskentelynne perustuu olettamuksiin aitojen tietojen sijaan, saatatte ymmärtää palvelun ja siihe liittyvät kokemukset väärin. </a:t>
            </a:r>
          </a:p>
          <a:p>
            <a:pPr marL="388620" lvl="1" indent="-194310" algn="l">
              <a:lnSpc>
                <a:spcPts val="2160"/>
              </a:lnSpc>
              <a:buFont typeface="Arial"/>
              <a:buChar char="•"/>
            </a:pPr>
            <a:r>
              <a:rPr lang="en-US" sz="1800">
                <a:solidFill>
                  <a:srgbClr val="000000"/>
                </a:solidFill>
                <a:latin typeface="Aileron"/>
                <a:ea typeface="Aileron"/>
                <a:cs typeface="Aileron"/>
                <a:sym typeface="Aileron"/>
              </a:rPr>
              <a:t>Jos työtä ei jaeta ja pohdita tiimissä, se ei edistä yhteistä ymmärrystä.</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625679">
            <a:off x="1953361" y="3977111"/>
            <a:ext cx="2338789" cy="2334723"/>
            <a:chOff x="0" y="0"/>
            <a:chExt cx="632802" cy="631702"/>
          </a:xfrm>
        </p:grpSpPr>
        <p:sp>
          <p:nvSpPr>
            <p:cNvPr id="3" name="Freeform 3"/>
            <p:cNvSpPr/>
            <p:nvPr/>
          </p:nvSpPr>
          <p:spPr>
            <a:xfrm>
              <a:off x="0" y="0"/>
              <a:ext cx="632802" cy="631702"/>
            </a:xfrm>
            <a:custGeom>
              <a:avLst/>
              <a:gdLst/>
              <a:ahLst/>
              <a:cxnLst/>
              <a:rect l="l" t="t" r="r" b="b"/>
              <a:pathLst>
                <a:path w="632802" h="631702">
                  <a:moveTo>
                    <a:pt x="0" y="0"/>
                  </a:moveTo>
                  <a:lnTo>
                    <a:pt x="632802" y="0"/>
                  </a:lnTo>
                  <a:lnTo>
                    <a:pt x="632802" y="631702"/>
                  </a:lnTo>
                  <a:lnTo>
                    <a:pt x="0" y="631702"/>
                  </a:lnTo>
                  <a:close/>
                </a:path>
              </a:pathLst>
            </a:custGeom>
            <a:solidFill>
              <a:srgbClr val="FC6302"/>
            </a:solidFill>
          </p:spPr>
          <p:txBody>
            <a:bodyPr/>
            <a:lstStyle/>
            <a:p>
              <a:endParaRPr lang="fi-FI"/>
            </a:p>
          </p:txBody>
        </p:sp>
        <p:sp>
          <p:nvSpPr>
            <p:cNvPr id="4" name="TextBox 4"/>
            <p:cNvSpPr txBox="1"/>
            <p:nvPr/>
          </p:nvSpPr>
          <p:spPr>
            <a:xfrm>
              <a:off x="0" y="-28575"/>
              <a:ext cx="632802" cy="660277"/>
            </a:xfrm>
            <a:prstGeom prst="rect">
              <a:avLst/>
            </a:prstGeom>
          </p:spPr>
          <p:txBody>
            <a:bodyPr lIns="50800" tIns="50800" rIns="50800" bIns="50800" rtlCol="0" anchor="ctr"/>
            <a:lstStyle/>
            <a:p>
              <a:pPr algn="ctr">
                <a:lnSpc>
                  <a:spcPts val="2168"/>
                </a:lnSpc>
              </a:pPr>
              <a:endParaRPr/>
            </a:p>
          </p:txBody>
        </p:sp>
      </p:grpSp>
      <p:grpSp>
        <p:nvGrpSpPr>
          <p:cNvPr id="5" name="Group 5"/>
          <p:cNvGrpSpPr/>
          <p:nvPr/>
        </p:nvGrpSpPr>
        <p:grpSpPr>
          <a:xfrm rot="-2625679">
            <a:off x="3586798" y="5704873"/>
            <a:ext cx="2338789" cy="2334723"/>
            <a:chOff x="0" y="0"/>
            <a:chExt cx="632802" cy="631702"/>
          </a:xfrm>
        </p:grpSpPr>
        <p:sp>
          <p:nvSpPr>
            <p:cNvPr id="6" name="Freeform 6"/>
            <p:cNvSpPr/>
            <p:nvPr/>
          </p:nvSpPr>
          <p:spPr>
            <a:xfrm>
              <a:off x="0" y="0"/>
              <a:ext cx="632802" cy="631702"/>
            </a:xfrm>
            <a:custGeom>
              <a:avLst/>
              <a:gdLst/>
              <a:ahLst/>
              <a:cxnLst/>
              <a:rect l="l" t="t" r="r" b="b"/>
              <a:pathLst>
                <a:path w="632802" h="631702">
                  <a:moveTo>
                    <a:pt x="0" y="0"/>
                  </a:moveTo>
                  <a:lnTo>
                    <a:pt x="632802" y="0"/>
                  </a:lnTo>
                  <a:lnTo>
                    <a:pt x="632802" y="631702"/>
                  </a:lnTo>
                  <a:lnTo>
                    <a:pt x="0" y="631702"/>
                  </a:lnTo>
                  <a:close/>
                </a:path>
              </a:pathLst>
            </a:custGeom>
            <a:solidFill>
              <a:srgbClr val="750BF0"/>
            </a:solidFill>
          </p:spPr>
          <p:txBody>
            <a:bodyPr/>
            <a:lstStyle/>
            <a:p>
              <a:endParaRPr lang="fi-FI"/>
            </a:p>
          </p:txBody>
        </p:sp>
        <p:sp>
          <p:nvSpPr>
            <p:cNvPr id="7" name="TextBox 7"/>
            <p:cNvSpPr txBox="1"/>
            <p:nvPr/>
          </p:nvSpPr>
          <p:spPr>
            <a:xfrm>
              <a:off x="0" y="-28575"/>
              <a:ext cx="632802" cy="660277"/>
            </a:xfrm>
            <a:prstGeom prst="rect">
              <a:avLst/>
            </a:prstGeom>
          </p:spPr>
          <p:txBody>
            <a:bodyPr lIns="50800" tIns="50800" rIns="50800" bIns="50800" rtlCol="0" anchor="ctr"/>
            <a:lstStyle/>
            <a:p>
              <a:pPr algn="ctr">
                <a:lnSpc>
                  <a:spcPts val="2168"/>
                </a:lnSpc>
              </a:pPr>
              <a:endParaRPr/>
            </a:p>
          </p:txBody>
        </p:sp>
      </p:grpSp>
      <p:grpSp>
        <p:nvGrpSpPr>
          <p:cNvPr id="8" name="Group 8"/>
          <p:cNvGrpSpPr/>
          <p:nvPr/>
        </p:nvGrpSpPr>
        <p:grpSpPr>
          <a:xfrm rot="-2625679">
            <a:off x="5310954" y="4059552"/>
            <a:ext cx="2338789" cy="2334723"/>
            <a:chOff x="0" y="0"/>
            <a:chExt cx="632802" cy="631702"/>
          </a:xfrm>
        </p:grpSpPr>
        <p:sp>
          <p:nvSpPr>
            <p:cNvPr id="9" name="Freeform 9"/>
            <p:cNvSpPr/>
            <p:nvPr/>
          </p:nvSpPr>
          <p:spPr>
            <a:xfrm>
              <a:off x="0" y="0"/>
              <a:ext cx="632802" cy="631702"/>
            </a:xfrm>
            <a:custGeom>
              <a:avLst/>
              <a:gdLst/>
              <a:ahLst/>
              <a:cxnLst/>
              <a:rect l="l" t="t" r="r" b="b"/>
              <a:pathLst>
                <a:path w="632802" h="631702">
                  <a:moveTo>
                    <a:pt x="0" y="0"/>
                  </a:moveTo>
                  <a:lnTo>
                    <a:pt x="632802" y="0"/>
                  </a:lnTo>
                  <a:lnTo>
                    <a:pt x="632802" y="631702"/>
                  </a:lnTo>
                  <a:lnTo>
                    <a:pt x="0" y="631702"/>
                  </a:lnTo>
                  <a:close/>
                </a:path>
              </a:pathLst>
            </a:custGeom>
            <a:solidFill>
              <a:srgbClr val="D5ADFC"/>
            </a:solidFill>
          </p:spPr>
          <p:txBody>
            <a:bodyPr/>
            <a:lstStyle/>
            <a:p>
              <a:endParaRPr lang="fi-FI"/>
            </a:p>
          </p:txBody>
        </p:sp>
        <p:sp>
          <p:nvSpPr>
            <p:cNvPr id="10" name="TextBox 10"/>
            <p:cNvSpPr txBox="1"/>
            <p:nvPr/>
          </p:nvSpPr>
          <p:spPr>
            <a:xfrm>
              <a:off x="0" y="-28575"/>
              <a:ext cx="632802" cy="660277"/>
            </a:xfrm>
            <a:prstGeom prst="rect">
              <a:avLst/>
            </a:prstGeom>
          </p:spPr>
          <p:txBody>
            <a:bodyPr lIns="50800" tIns="50800" rIns="50800" bIns="50800" rtlCol="0" anchor="ctr"/>
            <a:lstStyle/>
            <a:p>
              <a:pPr algn="ctr">
                <a:lnSpc>
                  <a:spcPts val="2168"/>
                </a:lnSpc>
              </a:pPr>
              <a:endParaRPr/>
            </a:p>
          </p:txBody>
        </p:sp>
      </p:grpSp>
      <p:grpSp>
        <p:nvGrpSpPr>
          <p:cNvPr id="11" name="Group 11"/>
          <p:cNvGrpSpPr/>
          <p:nvPr/>
        </p:nvGrpSpPr>
        <p:grpSpPr>
          <a:xfrm rot="-2625679">
            <a:off x="6944392" y="5787313"/>
            <a:ext cx="2338789" cy="2334723"/>
            <a:chOff x="0" y="0"/>
            <a:chExt cx="632802" cy="631702"/>
          </a:xfrm>
        </p:grpSpPr>
        <p:sp>
          <p:nvSpPr>
            <p:cNvPr id="12" name="Freeform 12"/>
            <p:cNvSpPr/>
            <p:nvPr/>
          </p:nvSpPr>
          <p:spPr>
            <a:xfrm>
              <a:off x="0" y="0"/>
              <a:ext cx="632802" cy="631702"/>
            </a:xfrm>
            <a:custGeom>
              <a:avLst/>
              <a:gdLst/>
              <a:ahLst/>
              <a:cxnLst/>
              <a:rect l="l" t="t" r="r" b="b"/>
              <a:pathLst>
                <a:path w="632802" h="631702">
                  <a:moveTo>
                    <a:pt x="0" y="0"/>
                  </a:moveTo>
                  <a:lnTo>
                    <a:pt x="632802" y="0"/>
                  </a:lnTo>
                  <a:lnTo>
                    <a:pt x="632802" y="631702"/>
                  </a:lnTo>
                  <a:lnTo>
                    <a:pt x="0" y="631702"/>
                  </a:lnTo>
                  <a:close/>
                </a:path>
              </a:pathLst>
            </a:custGeom>
            <a:solidFill>
              <a:srgbClr val="B9E6D2"/>
            </a:solidFill>
          </p:spPr>
          <p:txBody>
            <a:bodyPr/>
            <a:lstStyle/>
            <a:p>
              <a:endParaRPr lang="fi-FI"/>
            </a:p>
          </p:txBody>
        </p:sp>
        <p:sp>
          <p:nvSpPr>
            <p:cNvPr id="13" name="TextBox 13"/>
            <p:cNvSpPr txBox="1"/>
            <p:nvPr/>
          </p:nvSpPr>
          <p:spPr>
            <a:xfrm>
              <a:off x="0" y="-28575"/>
              <a:ext cx="632802" cy="660277"/>
            </a:xfrm>
            <a:prstGeom prst="rect">
              <a:avLst/>
            </a:prstGeom>
          </p:spPr>
          <p:txBody>
            <a:bodyPr lIns="50800" tIns="50800" rIns="50800" bIns="50800" rtlCol="0" anchor="ctr"/>
            <a:lstStyle/>
            <a:p>
              <a:pPr algn="ctr">
                <a:lnSpc>
                  <a:spcPts val="2168"/>
                </a:lnSpc>
              </a:pPr>
              <a:endParaRPr/>
            </a:p>
          </p:txBody>
        </p:sp>
      </p:grpSp>
      <p:grpSp>
        <p:nvGrpSpPr>
          <p:cNvPr id="14" name="Group 14"/>
          <p:cNvGrpSpPr/>
          <p:nvPr/>
        </p:nvGrpSpPr>
        <p:grpSpPr>
          <a:xfrm rot="-2625679">
            <a:off x="8670547" y="4158180"/>
            <a:ext cx="2338789" cy="2334723"/>
            <a:chOff x="0" y="0"/>
            <a:chExt cx="632802" cy="631702"/>
          </a:xfrm>
        </p:grpSpPr>
        <p:sp>
          <p:nvSpPr>
            <p:cNvPr id="15" name="Freeform 15"/>
            <p:cNvSpPr/>
            <p:nvPr/>
          </p:nvSpPr>
          <p:spPr>
            <a:xfrm>
              <a:off x="0" y="0"/>
              <a:ext cx="632802" cy="631702"/>
            </a:xfrm>
            <a:custGeom>
              <a:avLst/>
              <a:gdLst/>
              <a:ahLst/>
              <a:cxnLst/>
              <a:rect l="l" t="t" r="r" b="b"/>
              <a:pathLst>
                <a:path w="632802" h="631702">
                  <a:moveTo>
                    <a:pt x="0" y="0"/>
                  </a:moveTo>
                  <a:lnTo>
                    <a:pt x="632802" y="0"/>
                  </a:lnTo>
                  <a:lnTo>
                    <a:pt x="632802" y="631702"/>
                  </a:lnTo>
                  <a:lnTo>
                    <a:pt x="0" y="631702"/>
                  </a:lnTo>
                  <a:close/>
                </a:path>
              </a:pathLst>
            </a:custGeom>
            <a:solidFill>
              <a:srgbClr val="027D49"/>
            </a:solidFill>
          </p:spPr>
          <p:txBody>
            <a:bodyPr/>
            <a:lstStyle/>
            <a:p>
              <a:endParaRPr lang="fi-FI"/>
            </a:p>
          </p:txBody>
        </p:sp>
        <p:sp>
          <p:nvSpPr>
            <p:cNvPr id="16" name="TextBox 16"/>
            <p:cNvSpPr txBox="1"/>
            <p:nvPr/>
          </p:nvSpPr>
          <p:spPr>
            <a:xfrm>
              <a:off x="0" y="-28575"/>
              <a:ext cx="632802" cy="660277"/>
            </a:xfrm>
            <a:prstGeom prst="rect">
              <a:avLst/>
            </a:prstGeom>
          </p:spPr>
          <p:txBody>
            <a:bodyPr lIns="50800" tIns="50800" rIns="50800" bIns="50800" rtlCol="0" anchor="ctr"/>
            <a:lstStyle/>
            <a:p>
              <a:pPr algn="ctr">
                <a:lnSpc>
                  <a:spcPts val="2168"/>
                </a:lnSpc>
              </a:pPr>
              <a:endParaRPr/>
            </a:p>
          </p:txBody>
        </p:sp>
      </p:grpSp>
      <p:grpSp>
        <p:nvGrpSpPr>
          <p:cNvPr id="17" name="Group 17"/>
          <p:cNvGrpSpPr/>
          <p:nvPr/>
        </p:nvGrpSpPr>
        <p:grpSpPr>
          <a:xfrm rot="-2625679">
            <a:off x="10303984" y="5885942"/>
            <a:ext cx="2338789" cy="2334723"/>
            <a:chOff x="0" y="0"/>
            <a:chExt cx="632802" cy="631702"/>
          </a:xfrm>
        </p:grpSpPr>
        <p:sp>
          <p:nvSpPr>
            <p:cNvPr id="18" name="Freeform 18"/>
            <p:cNvSpPr/>
            <p:nvPr/>
          </p:nvSpPr>
          <p:spPr>
            <a:xfrm>
              <a:off x="0" y="0"/>
              <a:ext cx="632802" cy="631702"/>
            </a:xfrm>
            <a:custGeom>
              <a:avLst/>
              <a:gdLst/>
              <a:ahLst/>
              <a:cxnLst/>
              <a:rect l="l" t="t" r="r" b="b"/>
              <a:pathLst>
                <a:path w="632802" h="631702">
                  <a:moveTo>
                    <a:pt x="0" y="0"/>
                  </a:moveTo>
                  <a:lnTo>
                    <a:pt x="632802" y="0"/>
                  </a:lnTo>
                  <a:lnTo>
                    <a:pt x="632802" y="631702"/>
                  </a:lnTo>
                  <a:lnTo>
                    <a:pt x="0" y="631702"/>
                  </a:lnTo>
                  <a:close/>
                </a:path>
              </a:pathLst>
            </a:custGeom>
            <a:solidFill>
              <a:srgbClr val="750BF0"/>
            </a:solidFill>
          </p:spPr>
          <p:txBody>
            <a:bodyPr/>
            <a:lstStyle/>
            <a:p>
              <a:endParaRPr lang="fi-FI"/>
            </a:p>
          </p:txBody>
        </p:sp>
        <p:sp>
          <p:nvSpPr>
            <p:cNvPr id="19" name="TextBox 19"/>
            <p:cNvSpPr txBox="1"/>
            <p:nvPr/>
          </p:nvSpPr>
          <p:spPr>
            <a:xfrm>
              <a:off x="0" y="-28575"/>
              <a:ext cx="632802" cy="660277"/>
            </a:xfrm>
            <a:prstGeom prst="rect">
              <a:avLst/>
            </a:prstGeom>
          </p:spPr>
          <p:txBody>
            <a:bodyPr lIns="50800" tIns="50800" rIns="50800" bIns="50800" rtlCol="0" anchor="ctr"/>
            <a:lstStyle/>
            <a:p>
              <a:pPr algn="ctr">
                <a:lnSpc>
                  <a:spcPts val="2168"/>
                </a:lnSpc>
              </a:pPr>
              <a:endParaRPr/>
            </a:p>
          </p:txBody>
        </p:sp>
      </p:grpSp>
      <p:grpSp>
        <p:nvGrpSpPr>
          <p:cNvPr id="20" name="Group 20"/>
          <p:cNvGrpSpPr/>
          <p:nvPr/>
        </p:nvGrpSpPr>
        <p:grpSpPr>
          <a:xfrm rot="-2625679">
            <a:off x="12013453" y="4235828"/>
            <a:ext cx="2338789" cy="2334723"/>
            <a:chOff x="0" y="0"/>
            <a:chExt cx="632802" cy="631702"/>
          </a:xfrm>
        </p:grpSpPr>
        <p:sp>
          <p:nvSpPr>
            <p:cNvPr id="21" name="Freeform 21"/>
            <p:cNvSpPr/>
            <p:nvPr/>
          </p:nvSpPr>
          <p:spPr>
            <a:xfrm>
              <a:off x="0" y="0"/>
              <a:ext cx="632802" cy="631702"/>
            </a:xfrm>
            <a:custGeom>
              <a:avLst/>
              <a:gdLst/>
              <a:ahLst/>
              <a:cxnLst/>
              <a:rect l="l" t="t" r="r" b="b"/>
              <a:pathLst>
                <a:path w="632802" h="631702">
                  <a:moveTo>
                    <a:pt x="0" y="0"/>
                  </a:moveTo>
                  <a:lnTo>
                    <a:pt x="632802" y="0"/>
                  </a:lnTo>
                  <a:lnTo>
                    <a:pt x="632802" y="631702"/>
                  </a:lnTo>
                  <a:lnTo>
                    <a:pt x="0" y="631702"/>
                  </a:lnTo>
                  <a:close/>
                </a:path>
              </a:pathLst>
            </a:custGeom>
            <a:solidFill>
              <a:srgbClr val="D5ADFC"/>
            </a:solidFill>
          </p:spPr>
          <p:txBody>
            <a:bodyPr/>
            <a:lstStyle/>
            <a:p>
              <a:endParaRPr lang="fi-FI"/>
            </a:p>
          </p:txBody>
        </p:sp>
        <p:sp>
          <p:nvSpPr>
            <p:cNvPr id="22" name="TextBox 22"/>
            <p:cNvSpPr txBox="1"/>
            <p:nvPr/>
          </p:nvSpPr>
          <p:spPr>
            <a:xfrm>
              <a:off x="0" y="-28575"/>
              <a:ext cx="632802" cy="660277"/>
            </a:xfrm>
            <a:prstGeom prst="rect">
              <a:avLst/>
            </a:prstGeom>
          </p:spPr>
          <p:txBody>
            <a:bodyPr lIns="50800" tIns="50800" rIns="50800" bIns="50800" rtlCol="0" anchor="ctr"/>
            <a:lstStyle/>
            <a:p>
              <a:pPr algn="ctr">
                <a:lnSpc>
                  <a:spcPts val="2168"/>
                </a:lnSpc>
              </a:pPr>
              <a:endParaRPr/>
            </a:p>
          </p:txBody>
        </p:sp>
      </p:grpSp>
      <p:grpSp>
        <p:nvGrpSpPr>
          <p:cNvPr id="23" name="Group 23"/>
          <p:cNvGrpSpPr/>
          <p:nvPr/>
        </p:nvGrpSpPr>
        <p:grpSpPr>
          <a:xfrm rot="-2625679">
            <a:off x="13646890" y="5963589"/>
            <a:ext cx="2338789" cy="2334723"/>
            <a:chOff x="0" y="0"/>
            <a:chExt cx="632802" cy="631702"/>
          </a:xfrm>
        </p:grpSpPr>
        <p:sp>
          <p:nvSpPr>
            <p:cNvPr id="24" name="Freeform 24"/>
            <p:cNvSpPr/>
            <p:nvPr/>
          </p:nvSpPr>
          <p:spPr>
            <a:xfrm>
              <a:off x="0" y="0"/>
              <a:ext cx="632802" cy="631702"/>
            </a:xfrm>
            <a:custGeom>
              <a:avLst/>
              <a:gdLst/>
              <a:ahLst/>
              <a:cxnLst/>
              <a:rect l="l" t="t" r="r" b="b"/>
              <a:pathLst>
                <a:path w="632802" h="631702">
                  <a:moveTo>
                    <a:pt x="0" y="0"/>
                  </a:moveTo>
                  <a:lnTo>
                    <a:pt x="632802" y="0"/>
                  </a:lnTo>
                  <a:lnTo>
                    <a:pt x="632802" y="631702"/>
                  </a:lnTo>
                  <a:lnTo>
                    <a:pt x="0" y="631702"/>
                  </a:lnTo>
                  <a:close/>
                </a:path>
              </a:pathLst>
            </a:custGeom>
            <a:solidFill>
              <a:srgbClr val="B9E6D2"/>
            </a:solidFill>
          </p:spPr>
          <p:txBody>
            <a:bodyPr/>
            <a:lstStyle/>
            <a:p>
              <a:endParaRPr lang="fi-FI"/>
            </a:p>
          </p:txBody>
        </p:sp>
        <p:sp>
          <p:nvSpPr>
            <p:cNvPr id="25" name="TextBox 25"/>
            <p:cNvSpPr txBox="1"/>
            <p:nvPr/>
          </p:nvSpPr>
          <p:spPr>
            <a:xfrm>
              <a:off x="0" y="-28575"/>
              <a:ext cx="632802" cy="660277"/>
            </a:xfrm>
            <a:prstGeom prst="rect">
              <a:avLst/>
            </a:prstGeom>
          </p:spPr>
          <p:txBody>
            <a:bodyPr lIns="50800" tIns="50800" rIns="50800" bIns="50800" rtlCol="0" anchor="ctr"/>
            <a:lstStyle/>
            <a:p>
              <a:pPr algn="ctr">
                <a:lnSpc>
                  <a:spcPts val="2168"/>
                </a:lnSpc>
              </a:pPr>
              <a:endParaRPr/>
            </a:p>
          </p:txBody>
        </p:sp>
      </p:grpSp>
      <p:grpSp>
        <p:nvGrpSpPr>
          <p:cNvPr id="26" name="Group 26"/>
          <p:cNvGrpSpPr/>
          <p:nvPr/>
        </p:nvGrpSpPr>
        <p:grpSpPr>
          <a:xfrm>
            <a:off x="15326717" y="4160162"/>
            <a:ext cx="2431172" cy="2431172"/>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alpha val="49804"/>
              </a:srgbClr>
            </a:solidFill>
          </p:spPr>
          <p:txBody>
            <a:bodyPr/>
            <a:lstStyle/>
            <a:p>
              <a:endParaRPr lang="fi-FI"/>
            </a:p>
          </p:txBody>
        </p:sp>
        <p:sp>
          <p:nvSpPr>
            <p:cNvPr id="28" name="TextBox 28"/>
            <p:cNvSpPr txBox="1"/>
            <p:nvPr/>
          </p:nvSpPr>
          <p:spPr>
            <a:xfrm>
              <a:off x="76200" y="47625"/>
              <a:ext cx="660400" cy="688975"/>
            </a:xfrm>
            <a:prstGeom prst="rect">
              <a:avLst/>
            </a:prstGeom>
          </p:spPr>
          <p:txBody>
            <a:bodyPr lIns="50800" tIns="50800" rIns="50800" bIns="50800" rtlCol="0" anchor="ctr"/>
            <a:lstStyle/>
            <a:p>
              <a:pPr algn="ctr">
                <a:lnSpc>
                  <a:spcPts val="2168"/>
                </a:lnSpc>
              </a:pPr>
              <a:endParaRPr/>
            </a:p>
          </p:txBody>
        </p:sp>
      </p:grpSp>
      <p:sp>
        <p:nvSpPr>
          <p:cNvPr id="29" name="Freeform 29"/>
          <p:cNvSpPr/>
          <p:nvPr/>
        </p:nvSpPr>
        <p:spPr>
          <a:xfrm>
            <a:off x="2907955" y="6162441"/>
            <a:ext cx="371815" cy="371815"/>
          </a:xfrm>
          <a:custGeom>
            <a:avLst/>
            <a:gdLst/>
            <a:ahLst/>
            <a:cxnLst/>
            <a:rect l="l" t="t" r="r" b="b"/>
            <a:pathLst>
              <a:path w="371815" h="371815">
                <a:moveTo>
                  <a:pt x="0" y="0"/>
                </a:moveTo>
                <a:lnTo>
                  <a:pt x="371815" y="0"/>
                </a:lnTo>
                <a:lnTo>
                  <a:pt x="371815" y="371814"/>
                </a:lnTo>
                <a:lnTo>
                  <a:pt x="0" y="3718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30" name="Freeform 30"/>
          <p:cNvSpPr/>
          <p:nvPr/>
        </p:nvSpPr>
        <p:spPr>
          <a:xfrm>
            <a:off x="4548082" y="7900247"/>
            <a:ext cx="371815" cy="371815"/>
          </a:xfrm>
          <a:custGeom>
            <a:avLst/>
            <a:gdLst/>
            <a:ahLst/>
            <a:cxnLst/>
            <a:rect l="l" t="t" r="r" b="b"/>
            <a:pathLst>
              <a:path w="371815" h="371815">
                <a:moveTo>
                  <a:pt x="0" y="0"/>
                </a:moveTo>
                <a:lnTo>
                  <a:pt x="371815" y="0"/>
                </a:lnTo>
                <a:lnTo>
                  <a:pt x="371815" y="371815"/>
                </a:lnTo>
                <a:lnTo>
                  <a:pt x="0" y="371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31" name="Freeform 31"/>
          <p:cNvSpPr/>
          <p:nvPr/>
        </p:nvSpPr>
        <p:spPr>
          <a:xfrm>
            <a:off x="6259573" y="6273055"/>
            <a:ext cx="371815" cy="371815"/>
          </a:xfrm>
          <a:custGeom>
            <a:avLst/>
            <a:gdLst/>
            <a:ahLst/>
            <a:cxnLst/>
            <a:rect l="l" t="t" r="r" b="b"/>
            <a:pathLst>
              <a:path w="371815" h="371815">
                <a:moveTo>
                  <a:pt x="0" y="0"/>
                </a:moveTo>
                <a:lnTo>
                  <a:pt x="371815" y="0"/>
                </a:lnTo>
                <a:lnTo>
                  <a:pt x="371815" y="371815"/>
                </a:lnTo>
                <a:lnTo>
                  <a:pt x="0" y="3718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a:p>
        </p:txBody>
      </p:sp>
      <p:sp>
        <p:nvSpPr>
          <p:cNvPr id="32" name="Freeform 32"/>
          <p:cNvSpPr/>
          <p:nvPr/>
        </p:nvSpPr>
        <p:spPr>
          <a:xfrm>
            <a:off x="7886482" y="8010688"/>
            <a:ext cx="371815" cy="371815"/>
          </a:xfrm>
          <a:custGeom>
            <a:avLst/>
            <a:gdLst/>
            <a:ahLst/>
            <a:cxnLst/>
            <a:rect l="l" t="t" r="r" b="b"/>
            <a:pathLst>
              <a:path w="371815" h="371815">
                <a:moveTo>
                  <a:pt x="0" y="0"/>
                </a:moveTo>
                <a:lnTo>
                  <a:pt x="371815" y="0"/>
                </a:lnTo>
                <a:lnTo>
                  <a:pt x="371815" y="371815"/>
                </a:lnTo>
                <a:lnTo>
                  <a:pt x="0" y="3718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33" name="Freeform 33"/>
          <p:cNvSpPr/>
          <p:nvPr/>
        </p:nvSpPr>
        <p:spPr>
          <a:xfrm>
            <a:off x="9635490" y="6348348"/>
            <a:ext cx="371815" cy="371815"/>
          </a:xfrm>
          <a:custGeom>
            <a:avLst/>
            <a:gdLst/>
            <a:ahLst/>
            <a:cxnLst/>
            <a:rect l="l" t="t" r="r" b="b"/>
            <a:pathLst>
              <a:path w="371815" h="371815">
                <a:moveTo>
                  <a:pt x="0" y="0"/>
                </a:moveTo>
                <a:lnTo>
                  <a:pt x="371815" y="0"/>
                </a:lnTo>
                <a:lnTo>
                  <a:pt x="371815" y="371815"/>
                </a:lnTo>
                <a:lnTo>
                  <a:pt x="0" y="3718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i-FI"/>
          </a:p>
        </p:txBody>
      </p:sp>
      <p:sp>
        <p:nvSpPr>
          <p:cNvPr id="34" name="Freeform 34"/>
          <p:cNvSpPr/>
          <p:nvPr/>
        </p:nvSpPr>
        <p:spPr>
          <a:xfrm>
            <a:off x="11245686" y="8010688"/>
            <a:ext cx="371815" cy="371815"/>
          </a:xfrm>
          <a:custGeom>
            <a:avLst/>
            <a:gdLst/>
            <a:ahLst/>
            <a:cxnLst/>
            <a:rect l="l" t="t" r="r" b="b"/>
            <a:pathLst>
              <a:path w="371815" h="371815">
                <a:moveTo>
                  <a:pt x="0" y="0"/>
                </a:moveTo>
                <a:lnTo>
                  <a:pt x="371815" y="0"/>
                </a:lnTo>
                <a:lnTo>
                  <a:pt x="371815" y="371815"/>
                </a:lnTo>
                <a:lnTo>
                  <a:pt x="0" y="3718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i-FI"/>
          </a:p>
        </p:txBody>
      </p:sp>
      <p:sp>
        <p:nvSpPr>
          <p:cNvPr id="35" name="Freeform 35"/>
          <p:cNvSpPr/>
          <p:nvPr/>
        </p:nvSpPr>
        <p:spPr>
          <a:xfrm>
            <a:off x="12971841" y="6405427"/>
            <a:ext cx="371815" cy="371815"/>
          </a:xfrm>
          <a:custGeom>
            <a:avLst/>
            <a:gdLst/>
            <a:ahLst/>
            <a:cxnLst/>
            <a:rect l="l" t="t" r="r" b="b"/>
            <a:pathLst>
              <a:path w="371815" h="371815">
                <a:moveTo>
                  <a:pt x="0" y="0"/>
                </a:moveTo>
                <a:lnTo>
                  <a:pt x="371815" y="0"/>
                </a:lnTo>
                <a:lnTo>
                  <a:pt x="371815" y="371814"/>
                </a:lnTo>
                <a:lnTo>
                  <a:pt x="0" y="3718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i-FI"/>
          </a:p>
        </p:txBody>
      </p:sp>
      <p:sp>
        <p:nvSpPr>
          <p:cNvPr id="36" name="Freeform 36"/>
          <p:cNvSpPr/>
          <p:nvPr/>
        </p:nvSpPr>
        <p:spPr>
          <a:xfrm>
            <a:off x="14583561" y="8086155"/>
            <a:ext cx="371815" cy="371815"/>
          </a:xfrm>
          <a:custGeom>
            <a:avLst/>
            <a:gdLst/>
            <a:ahLst/>
            <a:cxnLst/>
            <a:rect l="l" t="t" r="r" b="b"/>
            <a:pathLst>
              <a:path w="371815" h="371815">
                <a:moveTo>
                  <a:pt x="0" y="0"/>
                </a:moveTo>
                <a:lnTo>
                  <a:pt x="371815" y="0"/>
                </a:lnTo>
                <a:lnTo>
                  <a:pt x="371815" y="371814"/>
                </a:lnTo>
                <a:lnTo>
                  <a:pt x="0" y="37181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i-FI"/>
          </a:p>
        </p:txBody>
      </p:sp>
      <p:grpSp>
        <p:nvGrpSpPr>
          <p:cNvPr id="37" name="Group 37"/>
          <p:cNvGrpSpPr/>
          <p:nvPr/>
        </p:nvGrpSpPr>
        <p:grpSpPr>
          <a:xfrm rot="2808834">
            <a:off x="617483" y="6878424"/>
            <a:ext cx="4842639" cy="221473"/>
            <a:chOff x="0" y="0"/>
            <a:chExt cx="1173867" cy="53686"/>
          </a:xfrm>
        </p:grpSpPr>
        <p:sp>
          <p:nvSpPr>
            <p:cNvPr id="38" name="Freeform 38"/>
            <p:cNvSpPr/>
            <p:nvPr/>
          </p:nvSpPr>
          <p:spPr>
            <a:xfrm>
              <a:off x="0" y="0"/>
              <a:ext cx="1173867" cy="53686"/>
            </a:xfrm>
            <a:custGeom>
              <a:avLst/>
              <a:gdLst/>
              <a:ahLst/>
              <a:cxnLst/>
              <a:rect l="l" t="t" r="r" b="b"/>
              <a:pathLst>
                <a:path w="1173867" h="53686">
                  <a:moveTo>
                    <a:pt x="0" y="0"/>
                  </a:moveTo>
                  <a:lnTo>
                    <a:pt x="1173867" y="0"/>
                  </a:lnTo>
                  <a:lnTo>
                    <a:pt x="1173867" y="53686"/>
                  </a:lnTo>
                  <a:lnTo>
                    <a:pt x="0" y="53686"/>
                  </a:lnTo>
                  <a:close/>
                </a:path>
              </a:pathLst>
            </a:custGeom>
            <a:solidFill>
              <a:srgbClr val="B2F705"/>
            </a:solidFill>
          </p:spPr>
          <p:txBody>
            <a:bodyPr/>
            <a:lstStyle/>
            <a:p>
              <a:endParaRPr lang="fi-FI"/>
            </a:p>
          </p:txBody>
        </p:sp>
        <p:sp>
          <p:nvSpPr>
            <p:cNvPr id="39" name="TextBox 39"/>
            <p:cNvSpPr txBox="1"/>
            <p:nvPr/>
          </p:nvSpPr>
          <p:spPr>
            <a:xfrm>
              <a:off x="0" y="-28575"/>
              <a:ext cx="1173867" cy="82261"/>
            </a:xfrm>
            <a:prstGeom prst="rect">
              <a:avLst/>
            </a:prstGeom>
          </p:spPr>
          <p:txBody>
            <a:bodyPr lIns="50800" tIns="50800" rIns="50800" bIns="50800" rtlCol="0" anchor="ctr"/>
            <a:lstStyle/>
            <a:p>
              <a:pPr algn="ctr">
                <a:lnSpc>
                  <a:spcPts val="2168"/>
                </a:lnSpc>
              </a:pPr>
              <a:endParaRPr/>
            </a:p>
          </p:txBody>
        </p:sp>
      </p:grpSp>
      <p:grpSp>
        <p:nvGrpSpPr>
          <p:cNvPr id="40" name="Group 40"/>
          <p:cNvGrpSpPr/>
          <p:nvPr/>
        </p:nvGrpSpPr>
        <p:grpSpPr>
          <a:xfrm rot="-2627894">
            <a:off x="4277000" y="7841250"/>
            <a:ext cx="2572293" cy="221473"/>
            <a:chOff x="0" y="0"/>
            <a:chExt cx="623530" cy="53686"/>
          </a:xfrm>
        </p:grpSpPr>
        <p:sp>
          <p:nvSpPr>
            <p:cNvPr id="41" name="Freeform 41"/>
            <p:cNvSpPr/>
            <p:nvPr/>
          </p:nvSpPr>
          <p:spPr>
            <a:xfrm>
              <a:off x="0" y="0"/>
              <a:ext cx="623530" cy="53686"/>
            </a:xfrm>
            <a:custGeom>
              <a:avLst/>
              <a:gdLst/>
              <a:ahLst/>
              <a:cxnLst/>
              <a:rect l="l" t="t" r="r" b="b"/>
              <a:pathLst>
                <a:path w="623530" h="53686">
                  <a:moveTo>
                    <a:pt x="0" y="0"/>
                  </a:moveTo>
                  <a:lnTo>
                    <a:pt x="623530" y="0"/>
                  </a:lnTo>
                  <a:lnTo>
                    <a:pt x="623530" y="53686"/>
                  </a:lnTo>
                  <a:lnTo>
                    <a:pt x="0" y="53686"/>
                  </a:lnTo>
                  <a:close/>
                </a:path>
              </a:pathLst>
            </a:custGeom>
            <a:solidFill>
              <a:srgbClr val="B2F705"/>
            </a:solidFill>
          </p:spPr>
          <p:txBody>
            <a:bodyPr/>
            <a:lstStyle/>
            <a:p>
              <a:endParaRPr lang="fi-FI"/>
            </a:p>
          </p:txBody>
        </p:sp>
        <p:sp>
          <p:nvSpPr>
            <p:cNvPr id="42" name="TextBox 42"/>
            <p:cNvSpPr txBox="1"/>
            <p:nvPr/>
          </p:nvSpPr>
          <p:spPr>
            <a:xfrm>
              <a:off x="0" y="-28575"/>
              <a:ext cx="623530" cy="82261"/>
            </a:xfrm>
            <a:prstGeom prst="rect">
              <a:avLst/>
            </a:prstGeom>
          </p:spPr>
          <p:txBody>
            <a:bodyPr lIns="50800" tIns="50800" rIns="50800" bIns="50800" rtlCol="0" anchor="ctr"/>
            <a:lstStyle/>
            <a:p>
              <a:pPr algn="ctr">
                <a:lnSpc>
                  <a:spcPts val="2168"/>
                </a:lnSpc>
              </a:pPr>
              <a:endParaRPr/>
            </a:p>
          </p:txBody>
        </p:sp>
      </p:grpSp>
      <p:grpSp>
        <p:nvGrpSpPr>
          <p:cNvPr id="43" name="Group 43"/>
          <p:cNvGrpSpPr/>
          <p:nvPr/>
        </p:nvGrpSpPr>
        <p:grpSpPr>
          <a:xfrm rot="2787134">
            <a:off x="5970838" y="7886917"/>
            <a:ext cx="2572293" cy="221473"/>
            <a:chOff x="0" y="0"/>
            <a:chExt cx="623530" cy="53686"/>
          </a:xfrm>
        </p:grpSpPr>
        <p:sp>
          <p:nvSpPr>
            <p:cNvPr id="44" name="Freeform 44"/>
            <p:cNvSpPr/>
            <p:nvPr/>
          </p:nvSpPr>
          <p:spPr>
            <a:xfrm>
              <a:off x="0" y="0"/>
              <a:ext cx="623530" cy="53686"/>
            </a:xfrm>
            <a:custGeom>
              <a:avLst/>
              <a:gdLst/>
              <a:ahLst/>
              <a:cxnLst/>
              <a:rect l="l" t="t" r="r" b="b"/>
              <a:pathLst>
                <a:path w="623530" h="53686">
                  <a:moveTo>
                    <a:pt x="0" y="0"/>
                  </a:moveTo>
                  <a:lnTo>
                    <a:pt x="623530" y="0"/>
                  </a:lnTo>
                  <a:lnTo>
                    <a:pt x="623530" y="53686"/>
                  </a:lnTo>
                  <a:lnTo>
                    <a:pt x="0" y="53686"/>
                  </a:lnTo>
                  <a:close/>
                </a:path>
              </a:pathLst>
            </a:custGeom>
            <a:solidFill>
              <a:srgbClr val="B2F705"/>
            </a:solidFill>
          </p:spPr>
          <p:txBody>
            <a:bodyPr/>
            <a:lstStyle/>
            <a:p>
              <a:endParaRPr lang="fi-FI"/>
            </a:p>
          </p:txBody>
        </p:sp>
        <p:sp>
          <p:nvSpPr>
            <p:cNvPr id="45" name="TextBox 45"/>
            <p:cNvSpPr txBox="1"/>
            <p:nvPr/>
          </p:nvSpPr>
          <p:spPr>
            <a:xfrm>
              <a:off x="0" y="-28575"/>
              <a:ext cx="623530" cy="82261"/>
            </a:xfrm>
            <a:prstGeom prst="rect">
              <a:avLst/>
            </a:prstGeom>
          </p:spPr>
          <p:txBody>
            <a:bodyPr lIns="50800" tIns="50800" rIns="50800" bIns="50800" rtlCol="0" anchor="ctr"/>
            <a:lstStyle/>
            <a:p>
              <a:pPr algn="ctr">
                <a:lnSpc>
                  <a:spcPts val="2168"/>
                </a:lnSpc>
              </a:pPr>
              <a:endParaRPr/>
            </a:p>
          </p:txBody>
        </p:sp>
      </p:grpSp>
      <p:grpSp>
        <p:nvGrpSpPr>
          <p:cNvPr id="46" name="Group 46"/>
          <p:cNvGrpSpPr/>
          <p:nvPr/>
        </p:nvGrpSpPr>
        <p:grpSpPr>
          <a:xfrm rot="-2626302">
            <a:off x="7636099" y="7918323"/>
            <a:ext cx="2572293" cy="221473"/>
            <a:chOff x="0" y="0"/>
            <a:chExt cx="623530" cy="53686"/>
          </a:xfrm>
        </p:grpSpPr>
        <p:sp>
          <p:nvSpPr>
            <p:cNvPr id="47" name="Freeform 47"/>
            <p:cNvSpPr/>
            <p:nvPr/>
          </p:nvSpPr>
          <p:spPr>
            <a:xfrm>
              <a:off x="0" y="0"/>
              <a:ext cx="623530" cy="53686"/>
            </a:xfrm>
            <a:custGeom>
              <a:avLst/>
              <a:gdLst/>
              <a:ahLst/>
              <a:cxnLst/>
              <a:rect l="l" t="t" r="r" b="b"/>
              <a:pathLst>
                <a:path w="623530" h="53686">
                  <a:moveTo>
                    <a:pt x="0" y="0"/>
                  </a:moveTo>
                  <a:lnTo>
                    <a:pt x="623530" y="0"/>
                  </a:lnTo>
                  <a:lnTo>
                    <a:pt x="623530" y="53686"/>
                  </a:lnTo>
                  <a:lnTo>
                    <a:pt x="0" y="53686"/>
                  </a:lnTo>
                  <a:close/>
                </a:path>
              </a:pathLst>
            </a:custGeom>
            <a:solidFill>
              <a:srgbClr val="B2F705"/>
            </a:solidFill>
          </p:spPr>
          <p:txBody>
            <a:bodyPr/>
            <a:lstStyle/>
            <a:p>
              <a:endParaRPr lang="fi-FI"/>
            </a:p>
          </p:txBody>
        </p:sp>
        <p:sp>
          <p:nvSpPr>
            <p:cNvPr id="48" name="TextBox 48"/>
            <p:cNvSpPr txBox="1"/>
            <p:nvPr/>
          </p:nvSpPr>
          <p:spPr>
            <a:xfrm>
              <a:off x="0" y="-28575"/>
              <a:ext cx="623530" cy="82261"/>
            </a:xfrm>
            <a:prstGeom prst="rect">
              <a:avLst/>
            </a:prstGeom>
          </p:spPr>
          <p:txBody>
            <a:bodyPr lIns="50800" tIns="50800" rIns="50800" bIns="50800" rtlCol="0" anchor="ctr"/>
            <a:lstStyle/>
            <a:p>
              <a:pPr algn="ctr">
                <a:lnSpc>
                  <a:spcPts val="2168"/>
                </a:lnSpc>
              </a:pPr>
              <a:endParaRPr/>
            </a:p>
          </p:txBody>
        </p:sp>
      </p:grpSp>
      <p:grpSp>
        <p:nvGrpSpPr>
          <p:cNvPr id="49" name="Group 49"/>
          <p:cNvGrpSpPr/>
          <p:nvPr/>
        </p:nvGrpSpPr>
        <p:grpSpPr>
          <a:xfrm rot="2787134">
            <a:off x="9329936" y="7983336"/>
            <a:ext cx="2572293" cy="221473"/>
            <a:chOff x="0" y="0"/>
            <a:chExt cx="623530" cy="53686"/>
          </a:xfrm>
        </p:grpSpPr>
        <p:sp>
          <p:nvSpPr>
            <p:cNvPr id="50" name="Freeform 50"/>
            <p:cNvSpPr/>
            <p:nvPr/>
          </p:nvSpPr>
          <p:spPr>
            <a:xfrm>
              <a:off x="0" y="0"/>
              <a:ext cx="623530" cy="53686"/>
            </a:xfrm>
            <a:custGeom>
              <a:avLst/>
              <a:gdLst/>
              <a:ahLst/>
              <a:cxnLst/>
              <a:rect l="l" t="t" r="r" b="b"/>
              <a:pathLst>
                <a:path w="623530" h="53686">
                  <a:moveTo>
                    <a:pt x="0" y="0"/>
                  </a:moveTo>
                  <a:lnTo>
                    <a:pt x="623530" y="0"/>
                  </a:lnTo>
                  <a:lnTo>
                    <a:pt x="623530" y="53686"/>
                  </a:lnTo>
                  <a:lnTo>
                    <a:pt x="0" y="53686"/>
                  </a:lnTo>
                  <a:close/>
                </a:path>
              </a:pathLst>
            </a:custGeom>
            <a:solidFill>
              <a:srgbClr val="B2F705"/>
            </a:solidFill>
          </p:spPr>
          <p:txBody>
            <a:bodyPr/>
            <a:lstStyle/>
            <a:p>
              <a:endParaRPr lang="fi-FI"/>
            </a:p>
          </p:txBody>
        </p:sp>
        <p:sp>
          <p:nvSpPr>
            <p:cNvPr id="51" name="TextBox 51"/>
            <p:cNvSpPr txBox="1"/>
            <p:nvPr/>
          </p:nvSpPr>
          <p:spPr>
            <a:xfrm>
              <a:off x="0" y="-28575"/>
              <a:ext cx="623530" cy="82261"/>
            </a:xfrm>
            <a:prstGeom prst="rect">
              <a:avLst/>
            </a:prstGeom>
          </p:spPr>
          <p:txBody>
            <a:bodyPr lIns="50800" tIns="50800" rIns="50800" bIns="50800" rtlCol="0" anchor="ctr"/>
            <a:lstStyle/>
            <a:p>
              <a:pPr algn="ctr">
                <a:lnSpc>
                  <a:spcPts val="2168"/>
                </a:lnSpc>
              </a:pPr>
              <a:endParaRPr/>
            </a:p>
          </p:txBody>
        </p:sp>
      </p:grpSp>
      <p:grpSp>
        <p:nvGrpSpPr>
          <p:cNvPr id="52" name="Group 52"/>
          <p:cNvGrpSpPr/>
          <p:nvPr/>
        </p:nvGrpSpPr>
        <p:grpSpPr>
          <a:xfrm rot="-2626302">
            <a:off x="11009028" y="8033958"/>
            <a:ext cx="2572293" cy="221473"/>
            <a:chOff x="0" y="0"/>
            <a:chExt cx="623530" cy="53686"/>
          </a:xfrm>
        </p:grpSpPr>
        <p:sp>
          <p:nvSpPr>
            <p:cNvPr id="53" name="Freeform 53"/>
            <p:cNvSpPr/>
            <p:nvPr/>
          </p:nvSpPr>
          <p:spPr>
            <a:xfrm>
              <a:off x="0" y="0"/>
              <a:ext cx="623530" cy="53686"/>
            </a:xfrm>
            <a:custGeom>
              <a:avLst/>
              <a:gdLst/>
              <a:ahLst/>
              <a:cxnLst/>
              <a:rect l="l" t="t" r="r" b="b"/>
              <a:pathLst>
                <a:path w="623530" h="53686">
                  <a:moveTo>
                    <a:pt x="0" y="0"/>
                  </a:moveTo>
                  <a:lnTo>
                    <a:pt x="623530" y="0"/>
                  </a:lnTo>
                  <a:lnTo>
                    <a:pt x="623530" y="53686"/>
                  </a:lnTo>
                  <a:lnTo>
                    <a:pt x="0" y="53686"/>
                  </a:lnTo>
                  <a:close/>
                </a:path>
              </a:pathLst>
            </a:custGeom>
            <a:solidFill>
              <a:srgbClr val="B2F705"/>
            </a:solidFill>
          </p:spPr>
          <p:txBody>
            <a:bodyPr/>
            <a:lstStyle/>
            <a:p>
              <a:endParaRPr lang="fi-FI"/>
            </a:p>
          </p:txBody>
        </p:sp>
        <p:sp>
          <p:nvSpPr>
            <p:cNvPr id="54" name="TextBox 54"/>
            <p:cNvSpPr txBox="1"/>
            <p:nvPr/>
          </p:nvSpPr>
          <p:spPr>
            <a:xfrm>
              <a:off x="0" y="-28575"/>
              <a:ext cx="623530" cy="82261"/>
            </a:xfrm>
            <a:prstGeom prst="rect">
              <a:avLst/>
            </a:prstGeom>
          </p:spPr>
          <p:txBody>
            <a:bodyPr lIns="50800" tIns="50800" rIns="50800" bIns="50800" rtlCol="0" anchor="ctr"/>
            <a:lstStyle/>
            <a:p>
              <a:pPr algn="ctr">
                <a:lnSpc>
                  <a:spcPts val="2168"/>
                </a:lnSpc>
              </a:pPr>
              <a:endParaRPr/>
            </a:p>
          </p:txBody>
        </p:sp>
      </p:grpSp>
      <p:grpSp>
        <p:nvGrpSpPr>
          <p:cNvPr id="55" name="Group 55"/>
          <p:cNvGrpSpPr/>
          <p:nvPr/>
        </p:nvGrpSpPr>
        <p:grpSpPr>
          <a:xfrm rot="2787134">
            <a:off x="12713821" y="8073441"/>
            <a:ext cx="2501847" cy="221473"/>
            <a:chOff x="0" y="0"/>
            <a:chExt cx="606454" cy="53686"/>
          </a:xfrm>
        </p:grpSpPr>
        <p:sp>
          <p:nvSpPr>
            <p:cNvPr id="56" name="Freeform 56"/>
            <p:cNvSpPr/>
            <p:nvPr/>
          </p:nvSpPr>
          <p:spPr>
            <a:xfrm>
              <a:off x="0" y="0"/>
              <a:ext cx="606454" cy="53686"/>
            </a:xfrm>
            <a:custGeom>
              <a:avLst/>
              <a:gdLst/>
              <a:ahLst/>
              <a:cxnLst/>
              <a:rect l="l" t="t" r="r" b="b"/>
              <a:pathLst>
                <a:path w="606454" h="53686">
                  <a:moveTo>
                    <a:pt x="0" y="0"/>
                  </a:moveTo>
                  <a:lnTo>
                    <a:pt x="606454" y="0"/>
                  </a:lnTo>
                  <a:lnTo>
                    <a:pt x="606454" y="53686"/>
                  </a:lnTo>
                  <a:lnTo>
                    <a:pt x="0" y="53686"/>
                  </a:lnTo>
                  <a:close/>
                </a:path>
              </a:pathLst>
            </a:custGeom>
            <a:solidFill>
              <a:srgbClr val="B2F705"/>
            </a:solidFill>
          </p:spPr>
          <p:txBody>
            <a:bodyPr/>
            <a:lstStyle/>
            <a:p>
              <a:endParaRPr lang="fi-FI"/>
            </a:p>
          </p:txBody>
        </p:sp>
        <p:sp>
          <p:nvSpPr>
            <p:cNvPr id="57" name="TextBox 57"/>
            <p:cNvSpPr txBox="1"/>
            <p:nvPr/>
          </p:nvSpPr>
          <p:spPr>
            <a:xfrm>
              <a:off x="0" y="-28575"/>
              <a:ext cx="606454" cy="82261"/>
            </a:xfrm>
            <a:prstGeom prst="rect">
              <a:avLst/>
            </a:prstGeom>
          </p:spPr>
          <p:txBody>
            <a:bodyPr lIns="50800" tIns="50800" rIns="50800" bIns="50800" rtlCol="0" anchor="ctr"/>
            <a:lstStyle/>
            <a:p>
              <a:pPr algn="ctr">
                <a:lnSpc>
                  <a:spcPts val="2168"/>
                </a:lnSpc>
              </a:pPr>
              <a:endParaRPr/>
            </a:p>
          </p:txBody>
        </p:sp>
      </p:grpSp>
      <p:grpSp>
        <p:nvGrpSpPr>
          <p:cNvPr id="58" name="Group 58"/>
          <p:cNvGrpSpPr/>
          <p:nvPr/>
        </p:nvGrpSpPr>
        <p:grpSpPr>
          <a:xfrm rot="-2621283">
            <a:off x="14366259" y="8087947"/>
            <a:ext cx="2572293" cy="221473"/>
            <a:chOff x="0" y="0"/>
            <a:chExt cx="623530" cy="53686"/>
          </a:xfrm>
        </p:grpSpPr>
        <p:sp>
          <p:nvSpPr>
            <p:cNvPr id="59" name="Freeform 59"/>
            <p:cNvSpPr/>
            <p:nvPr/>
          </p:nvSpPr>
          <p:spPr>
            <a:xfrm>
              <a:off x="0" y="0"/>
              <a:ext cx="623530" cy="53686"/>
            </a:xfrm>
            <a:custGeom>
              <a:avLst/>
              <a:gdLst/>
              <a:ahLst/>
              <a:cxnLst/>
              <a:rect l="l" t="t" r="r" b="b"/>
              <a:pathLst>
                <a:path w="623530" h="53686">
                  <a:moveTo>
                    <a:pt x="0" y="0"/>
                  </a:moveTo>
                  <a:lnTo>
                    <a:pt x="623530" y="0"/>
                  </a:lnTo>
                  <a:lnTo>
                    <a:pt x="623530" y="53686"/>
                  </a:lnTo>
                  <a:lnTo>
                    <a:pt x="0" y="53686"/>
                  </a:lnTo>
                  <a:close/>
                </a:path>
              </a:pathLst>
            </a:custGeom>
            <a:solidFill>
              <a:srgbClr val="B2F705"/>
            </a:solidFill>
          </p:spPr>
          <p:txBody>
            <a:bodyPr/>
            <a:lstStyle/>
            <a:p>
              <a:endParaRPr lang="fi-FI"/>
            </a:p>
          </p:txBody>
        </p:sp>
        <p:sp>
          <p:nvSpPr>
            <p:cNvPr id="60" name="TextBox 60"/>
            <p:cNvSpPr txBox="1"/>
            <p:nvPr/>
          </p:nvSpPr>
          <p:spPr>
            <a:xfrm>
              <a:off x="0" y="-28575"/>
              <a:ext cx="623530" cy="82261"/>
            </a:xfrm>
            <a:prstGeom prst="rect">
              <a:avLst/>
            </a:prstGeom>
          </p:spPr>
          <p:txBody>
            <a:bodyPr lIns="50800" tIns="50800" rIns="50800" bIns="50800" rtlCol="0" anchor="ctr"/>
            <a:lstStyle/>
            <a:p>
              <a:pPr algn="ctr">
                <a:lnSpc>
                  <a:spcPts val="2168"/>
                </a:lnSpc>
              </a:pPr>
              <a:endParaRPr/>
            </a:p>
          </p:txBody>
        </p:sp>
      </p:grpSp>
      <p:sp>
        <p:nvSpPr>
          <p:cNvPr id="61" name="TextBox 61"/>
          <p:cNvSpPr txBox="1"/>
          <p:nvPr/>
        </p:nvSpPr>
        <p:spPr>
          <a:xfrm>
            <a:off x="4036332" y="6461276"/>
            <a:ext cx="1436711" cy="958223"/>
          </a:xfrm>
          <a:prstGeom prst="rect">
            <a:avLst/>
          </a:prstGeom>
        </p:spPr>
        <p:txBody>
          <a:bodyPr lIns="0" tIns="0" rIns="0" bIns="0" rtlCol="0" anchor="t">
            <a:spAutoFit/>
          </a:bodyPr>
          <a:lstStyle/>
          <a:p>
            <a:pPr algn="l">
              <a:lnSpc>
                <a:spcPts val="1907"/>
              </a:lnSpc>
            </a:pPr>
            <a:r>
              <a:rPr lang="en-US" sz="1362">
                <a:solidFill>
                  <a:srgbClr val="FFFFFF"/>
                </a:solidFill>
                <a:latin typeface="Aileron"/>
                <a:ea typeface="Aileron"/>
                <a:cs typeface="Aileron"/>
                <a:sym typeface="Aileron"/>
              </a:rPr>
              <a:t>Haasteen &amp; siihen liittyvien ilmiöiden ja tarpeiden ymmärtäminen</a:t>
            </a:r>
          </a:p>
        </p:txBody>
      </p:sp>
      <p:sp>
        <p:nvSpPr>
          <p:cNvPr id="62" name="TextBox 62"/>
          <p:cNvSpPr txBox="1"/>
          <p:nvPr/>
        </p:nvSpPr>
        <p:spPr>
          <a:xfrm>
            <a:off x="5813031" y="4832143"/>
            <a:ext cx="1664157" cy="958223"/>
          </a:xfrm>
          <a:prstGeom prst="rect">
            <a:avLst/>
          </a:prstGeom>
        </p:spPr>
        <p:txBody>
          <a:bodyPr lIns="0" tIns="0" rIns="0" bIns="0" rtlCol="0" anchor="t">
            <a:spAutoFit/>
          </a:bodyPr>
          <a:lstStyle/>
          <a:p>
            <a:pPr algn="l">
              <a:lnSpc>
                <a:spcPts val="1907"/>
              </a:lnSpc>
            </a:pPr>
            <a:r>
              <a:rPr lang="en-US" sz="1362">
                <a:solidFill>
                  <a:srgbClr val="000000"/>
                </a:solidFill>
                <a:latin typeface="Aileron"/>
                <a:ea typeface="Aileron"/>
                <a:cs typeface="Aileron"/>
                <a:sym typeface="Aileron"/>
              </a:rPr>
              <a:t>Ratkaistavissa olevan ongelman löytäminen ja määrittäminen</a:t>
            </a:r>
          </a:p>
        </p:txBody>
      </p:sp>
      <p:sp>
        <p:nvSpPr>
          <p:cNvPr id="63" name="TextBox 63"/>
          <p:cNvSpPr txBox="1"/>
          <p:nvPr/>
        </p:nvSpPr>
        <p:spPr>
          <a:xfrm>
            <a:off x="7183559" y="6850554"/>
            <a:ext cx="2008803" cy="235026"/>
          </a:xfrm>
          <a:prstGeom prst="rect">
            <a:avLst/>
          </a:prstGeom>
        </p:spPr>
        <p:txBody>
          <a:bodyPr lIns="0" tIns="0" rIns="0" bIns="0" rtlCol="0" anchor="t">
            <a:spAutoFit/>
          </a:bodyPr>
          <a:lstStyle/>
          <a:p>
            <a:pPr algn="l">
              <a:lnSpc>
                <a:spcPts val="1907"/>
              </a:lnSpc>
            </a:pPr>
            <a:r>
              <a:rPr lang="en-US" sz="1362">
                <a:solidFill>
                  <a:srgbClr val="000000"/>
                </a:solidFill>
                <a:latin typeface="Aileron"/>
                <a:ea typeface="Aileron"/>
                <a:cs typeface="Aileron"/>
                <a:sym typeface="Aileron"/>
              </a:rPr>
              <a:t>Luova ratkaisuideointi   </a:t>
            </a:r>
          </a:p>
        </p:txBody>
      </p:sp>
      <p:sp>
        <p:nvSpPr>
          <p:cNvPr id="64" name="TextBox 64"/>
          <p:cNvSpPr txBox="1"/>
          <p:nvPr/>
        </p:nvSpPr>
        <p:spPr>
          <a:xfrm>
            <a:off x="10830376" y="6824383"/>
            <a:ext cx="1574250" cy="476092"/>
          </a:xfrm>
          <a:prstGeom prst="rect">
            <a:avLst/>
          </a:prstGeom>
        </p:spPr>
        <p:txBody>
          <a:bodyPr lIns="0" tIns="0" rIns="0" bIns="0" rtlCol="0" anchor="t">
            <a:spAutoFit/>
          </a:bodyPr>
          <a:lstStyle/>
          <a:p>
            <a:pPr algn="l">
              <a:lnSpc>
                <a:spcPts val="1907"/>
              </a:lnSpc>
            </a:pPr>
            <a:r>
              <a:rPr lang="en-US" sz="1362">
                <a:solidFill>
                  <a:srgbClr val="FFFFFF"/>
                </a:solidFill>
                <a:latin typeface="Aileron"/>
                <a:ea typeface="Aileron"/>
                <a:cs typeface="Aileron"/>
                <a:sym typeface="Aileron"/>
              </a:rPr>
              <a:t>Ratkaisujen käyttäjätestaus </a:t>
            </a:r>
          </a:p>
        </p:txBody>
      </p:sp>
      <p:sp>
        <p:nvSpPr>
          <p:cNvPr id="65" name="TextBox 65"/>
          <p:cNvSpPr txBox="1"/>
          <p:nvPr/>
        </p:nvSpPr>
        <p:spPr>
          <a:xfrm>
            <a:off x="15749086" y="4989573"/>
            <a:ext cx="1720435" cy="986210"/>
          </a:xfrm>
          <a:prstGeom prst="rect">
            <a:avLst/>
          </a:prstGeom>
        </p:spPr>
        <p:txBody>
          <a:bodyPr lIns="0" tIns="0" rIns="0" bIns="0" rtlCol="0" anchor="t">
            <a:spAutoFit/>
          </a:bodyPr>
          <a:lstStyle/>
          <a:p>
            <a:pPr algn="l">
              <a:lnSpc>
                <a:spcPts val="1977"/>
              </a:lnSpc>
            </a:pPr>
            <a:r>
              <a:rPr lang="en-US" sz="1412">
                <a:solidFill>
                  <a:srgbClr val="000000"/>
                </a:solidFill>
                <a:latin typeface="Aileron"/>
                <a:ea typeface="Aileron"/>
                <a:cs typeface="Aileron"/>
                <a:sym typeface="Aileron"/>
              </a:rPr>
              <a:t>Ratkaisun toteuttaminen työelämäkumppanin toimesta</a:t>
            </a:r>
          </a:p>
        </p:txBody>
      </p:sp>
      <p:sp>
        <p:nvSpPr>
          <p:cNvPr id="66" name="TextBox 66"/>
          <p:cNvSpPr txBox="1"/>
          <p:nvPr/>
        </p:nvSpPr>
        <p:spPr>
          <a:xfrm>
            <a:off x="2468508" y="4851946"/>
            <a:ext cx="1574019" cy="708165"/>
          </a:xfrm>
          <a:prstGeom prst="rect">
            <a:avLst/>
          </a:prstGeom>
        </p:spPr>
        <p:txBody>
          <a:bodyPr lIns="0" tIns="0" rIns="0" bIns="0" rtlCol="0" anchor="t">
            <a:spAutoFit/>
          </a:bodyPr>
          <a:lstStyle/>
          <a:p>
            <a:pPr algn="l">
              <a:lnSpc>
                <a:spcPts val="1901"/>
              </a:lnSpc>
            </a:pPr>
            <a:r>
              <a:rPr lang="en-US" sz="1358">
                <a:solidFill>
                  <a:srgbClr val="FFFFFF"/>
                </a:solidFill>
                <a:latin typeface="Aileron"/>
                <a:ea typeface="Aileron"/>
                <a:cs typeface="Aileron"/>
                <a:sym typeface="Aileron"/>
              </a:rPr>
              <a:t>Ryhmäytyminen &amp; oppimisen suuntaaminen</a:t>
            </a:r>
          </a:p>
        </p:txBody>
      </p:sp>
      <p:sp>
        <p:nvSpPr>
          <p:cNvPr id="67" name="TextBox 67"/>
          <p:cNvSpPr txBox="1"/>
          <p:nvPr/>
        </p:nvSpPr>
        <p:spPr>
          <a:xfrm rot="-2700000">
            <a:off x="3667035" y="5629298"/>
            <a:ext cx="1574019" cy="259408"/>
          </a:xfrm>
          <a:prstGeom prst="rect">
            <a:avLst/>
          </a:prstGeom>
        </p:spPr>
        <p:txBody>
          <a:bodyPr lIns="0" tIns="0" rIns="0" bIns="0" rtlCol="0" anchor="t">
            <a:spAutoFit/>
          </a:bodyPr>
          <a:lstStyle/>
          <a:p>
            <a:pPr algn="l">
              <a:lnSpc>
                <a:spcPts val="2111"/>
              </a:lnSpc>
            </a:pPr>
            <a:r>
              <a:rPr lang="en-US" sz="1507" b="1">
                <a:solidFill>
                  <a:srgbClr val="FFFFFF"/>
                </a:solidFill>
                <a:latin typeface="Aileron Bold"/>
                <a:ea typeface="Aileron Bold"/>
                <a:cs typeface="Aileron Bold"/>
                <a:sym typeface="Aileron Bold"/>
              </a:rPr>
              <a:t>Tiedonkeräys</a:t>
            </a:r>
          </a:p>
        </p:txBody>
      </p:sp>
      <p:sp>
        <p:nvSpPr>
          <p:cNvPr id="68" name="TextBox 68"/>
          <p:cNvSpPr txBox="1"/>
          <p:nvPr/>
        </p:nvSpPr>
        <p:spPr>
          <a:xfrm>
            <a:off x="12395722" y="5241041"/>
            <a:ext cx="1574250" cy="476092"/>
          </a:xfrm>
          <a:prstGeom prst="rect">
            <a:avLst/>
          </a:prstGeom>
        </p:spPr>
        <p:txBody>
          <a:bodyPr lIns="0" tIns="0" rIns="0" bIns="0" rtlCol="0" anchor="t">
            <a:spAutoFit/>
          </a:bodyPr>
          <a:lstStyle/>
          <a:p>
            <a:pPr algn="l">
              <a:lnSpc>
                <a:spcPts val="1907"/>
              </a:lnSpc>
            </a:pPr>
            <a:r>
              <a:rPr lang="en-US" sz="1362">
                <a:solidFill>
                  <a:srgbClr val="000000"/>
                </a:solidFill>
                <a:latin typeface="Aileron"/>
                <a:ea typeface="Aileron"/>
                <a:cs typeface="Aileron"/>
                <a:sym typeface="Aileron"/>
              </a:rPr>
              <a:t>Ratkaisujen tuunaus testauksen pohjalta</a:t>
            </a:r>
          </a:p>
        </p:txBody>
      </p:sp>
      <p:sp>
        <p:nvSpPr>
          <p:cNvPr id="69" name="TextBox 69"/>
          <p:cNvSpPr txBox="1"/>
          <p:nvPr/>
        </p:nvSpPr>
        <p:spPr>
          <a:xfrm rot="-2700000">
            <a:off x="5285819" y="4066564"/>
            <a:ext cx="1574019" cy="259408"/>
          </a:xfrm>
          <a:prstGeom prst="rect">
            <a:avLst/>
          </a:prstGeom>
        </p:spPr>
        <p:txBody>
          <a:bodyPr lIns="0" tIns="0" rIns="0" bIns="0" rtlCol="0" anchor="t">
            <a:spAutoFit/>
          </a:bodyPr>
          <a:lstStyle/>
          <a:p>
            <a:pPr algn="l">
              <a:lnSpc>
                <a:spcPts val="2111"/>
              </a:lnSpc>
            </a:pPr>
            <a:r>
              <a:rPr lang="en-US" sz="1507" b="1">
                <a:solidFill>
                  <a:srgbClr val="000000"/>
                </a:solidFill>
                <a:latin typeface="Aileron Bold"/>
                <a:ea typeface="Aileron Bold"/>
                <a:cs typeface="Aileron Bold"/>
                <a:sym typeface="Aileron Bold"/>
              </a:rPr>
              <a:t>Tiedon käsittely</a:t>
            </a:r>
          </a:p>
        </p:txBody>
      </p:sp>
      <p:sp>
        <p:nvSpPr>
          <p:cNvPr id="70" name="TextBox 70"/>
          <p:cNvSpPr txBox="1"/>
          <p:nvPr/>
        </p:nvSpPr>
        <p:spPr>
          <a:xfrm rot="-2700000">
            <a:off x="1928206" y="3984124"/>
            <a:ext cx="1574019" cy="259408"/>
          </a:xfrm>
          <a:prstGeom prst="rect">
            <a:avLst/>
          </a:prstGeom>
        </p:spPr>
        <p:txBody>
          <a:bodyPr lIns="0" tIns="0" rIns="0" bIns="0" rtlCol="0" anchor="t">
            <a:spAutoFit/>
          </a:bodyPr>
          <a:lstStyle/>
          <a:p>
            <a:pPr algn="l">
              <a:lnSpc>
                <a:spcPts val="2111"/>
              </a:lnSpc>
            </a:pPr>
            <a:r>
              <a:rPr lang="en-US" sz="1507" b="1">
                <a:solidFill>
                  <a:srgbClr val="FFFFFF"/>
                </a:solidFill>
                <a:latin typeface="Aileron Bold"/>
                <a:ea typeface="Aileron Bold"/>
                <a:cs typeface="Aileron Bold"/>
                <a:sym typeface="Aileron Bold"/>
              </a:rPr>
              <a:t>Tiimiytyminen</a:t>
            </a:r>
          </a:p>
        </p:txBody>
      </p:sp>
      <p:sp>
        <p:nvSpPr>
          <p:cNvPr id="71" name="TextBox 71"/>
          <p:cNvSpPr txBox="1"/>
          <p:nvPr/>
        </p:nvSpPr>
        <p:spPr>
          <a:xfrm rot="-2700000">
            <a:off x="7517260" y="5551470"/>
            <a:ext cx="920098" cy="259408"/>
          </a:xfrm>
          <a:prstGeom prst="rect">
            <a:avLst/>
          </a:prstGeom>
        </p:spPr>
        <p:txBody>
          <a:bodyPr lIns="0" tIns="0" rIns="0" bIns="0" rtlCol="0" anchor="t">
            <a:spAutoFit/>
          </a:bodyPr>
          <a:lstStyle/>
          <a:p>
            <a:pPr algn="l">
              <a:lnSpc>
                <a:spcPts val="2111"/>
              </a:lnSpc>
            </a:pPr>
            <a:r>
              <a:rPr lang="en-US" sz="1507" b="1">
                <a:solidFill>
                  <a:srgbClr val="000000"/>
                </a:solidFill>
                <a:latin typeface="Aileron Bold"/>
                <a:ea typeface="Aileron Bold"/>
                <a:cs typeface="Aileron Bold"/>
                <a:sym typeface="Aileron Bold"/>
              </a:rPr>
              <a:t>Ideointi</a:t>
            </a:r>
          </a:p>
        </p:txBody>
      </p:sp>
      <p:sp>
        <p:nvSpPr>
          <p:cNvPr id="72" name="TextBox 72"/>
          <p:cNvSpPr txBox="1"/>
          <p:nvPr/>
        </p:nvSpPr>
        <p:spPr>
          <a:xfrm rot="-2700000">
            <a:off x="10838731" y="5656595"/>
            <a:ext cx="920098" cy="259408"/>
          </a:xfrm>
          <a:prstGeom prst="rect">
            <a:avLst/>
          </a:prstGeom>
        </p:spPr>
        <p:txBody>
          <a:bodyPr lIns="0" tIns="0" rIns="0" bIns="0" rtlCol="0" anchor="t">
            <a:spAutoFit/>
          </a:bodyPr>
          <a:lstStyle/>
          <a:p>
            <a:pPr algn="l">
              <a:lnSpc>
                <a:spcPts val="2111"/>
              </a:lnSpc>
            </a:pPr>
            <a:r>
              <a:rPr lang="en-US" sz="1507" b="1">
                <a:solidFill>
                  <a:srgbClr val="FFFFFF"/>
                </a:solidFill>
                <a:latin typeface="Aileron Bold"/>
                <a:ea typeface="Aileron Bold"/>
                <a:cs typeface="Aileron Bold"/>
                <a:sym typeface="Aileron Bold"/>
              </a:rPr>
              <a:t>Testaus</a:t>
            </a:r>
          </a:p>
        </p:txBody>
      </p:sp>
      <p:sp>
        <p:nvSpPr>
          <p:cNvPr id="73" name="TextBox 73"/>
          <p:cNvSpPr txBox="1"/>
          <p:nvPr/>
        </p:nvSpPr>
        <p:spPr>
          <a:xfrm rot="-2700000">
            <a:off x="12471133" y="4073604"/>
            <a:ext cx="937853" cy="259408"/>
          </a:xfrm>
          <a:prstGeom prst="rect">
            <a:avLst/>
          </a:prstGeom>
        </p:spPr>
        <p:txBody>
          <a:bodyPr lIns="0" tIns="0" rIns="0" bIns="0" rtlCol="0" anchor="t">
            <a:spAutoFit/>
          </a:bodyPr>
          <a:lstStyle/>
          <a:p>
            <a:pPr algn="l">
              <a:lnSpc>
                <a:spcPts val="2111"/>
              </a:lnSpc>
            </a:pPr>
            <a:r>
              <a:rPr lang="en-US" sz="1507" b="1">
                <a:solidFill>
                  <a:srgbClr val="000000"/>
                </a:solidFill>
                <a:latin typeface="Aileron Bold"/>
                <a:ea typeface="Aileron Bold"/>
                <a:cs typeface="Aileron Bold"/>
                <a:sym typeface="Aileron Bold"/>
              </a:rPr>
              <a:t>Parantelu</a:t>
            </a:r>
          </a:p>
        </p:txBody>
      </p:sp>
      <p:sp>
        <p:nvSpPr>
          <p:cNvPr id="74" name="TextBox 74"/>
          <p:cNvSpPr txBox="1"/>
          <p:nvPr/>
        </p:nvSpPr>
        <p:spPr>
          <a:xfrm>
            <a:off x="15749086" y="4739242"/>
            <a:ext cx="2008803" cy="231989"/>
          </a:xfrm>
          <a:prstGeom prst="rect">
            <a:avLst/>
          </a:prstGeom>
        </p:spPr>
        <p:txBody>
          <a:bodyPr lIns="0" tIns="0" rIns="0" bIns="0" rtlCol="0" anchor="t">
            <a:spAutoFit/>
          </a:bodyPr>
          <a:lstStyle/>
          <a:p>
            <a:pPr algn="l">
              <a:lnSpc>
                <a:spcPts val="1907"/>
              </a:lnSpc>
            </a:pPr>
            <a:r>
              <a:rPr lang="en-US" sz="1362" b="1">
                <a:solidFill>
                  <a:srgbClr val="000000"/>
                </a:solidFill>
                <a:latin typeface="Aileron Bold"/>
                <a:ea typeface="Aileron Bold"/>
                <a:cs typeface="Aileron Bold"/>
                <a:sym typeface="Aileron Bold"/>
              </a:rPr>
              <a:t>Käyttöön vieminen</a:t>
            </a:r>
          </a:p>
        </p:txBody>
      </p:sp>
      <p:sp>
        <p:nvSpPr>
          <p:cNvPr id="75" name="TextBox 75"/>
          <p:cNvSpPr txBox="1"/>
          <p:nvPr/>
        </p:nvSpPr>
        <p:spPr>
          <a:xfrm>
            <a:off x="14100183" y="6616295"/>
            <a:ext cx="1710387" cy="1199289"/>
          </a:xfrm>
          <a:prstGeom prst="rect">
            <a:avLst/>
          </a:prstGeom>
        </p:spPr>
        <p:txBody>
          <a:bodyPr lIns="0" tIns="0" rIns="0" bIns="0" rtlCol="0" anchor="t">
            <a:spAutoFit/>
          </a:bodyPr>
          <a:lstStyle/>
          <a:p>
            <a:pPr algn="l">
              <a:lnSpc>
                <a:spcPts val="1907"/>
              </a:lnSpc>
            </a:pPr>
            <a:r>
              <a:rPr lang="en-US" sz="1362">
                <a:solidFill>
                  <a:srgbClr val="000000"/>
                </a:solidFill>
                <a:latin typeface="Aileron"/>
                <a:ea typeface="Aileron"/>
                <a:cs typeface="Aileron"/>
                <a:sym typeface="Aileron"/>
              </a:rPr>
              <a:t>Ratkaisujen esittely työelämäyhteistyö-kumppaneille &amp; oppimismatkan ja ratkaisun relektointi</a:t>
            </a:r>
          </a:p>
        </p:txBody>
      </p:sp>
      <p:sp>
        <p:nvSpPr>
          <p:cNvPr id="76" name="TextBox 76"/>
          <p:cNvSpPr txBox="1"/>
          <p:nvPr/>
        </p:nvSpPr>
        <p:spPr>
          <a:xfrm rot="-2700000">
            <a:off x="13200034" y="6106820"/>
            <a:ext cx="2117016" cy="259408"/>
          </a:xfrm>
          <a:prstGeom prst="rect">
            <a:avLst/>
          </a:prstGeom>
        </p:spPr>
        <p:txBody>
          <a:bodyPr lIns="0" tIns="0" rIns="0" bIns="0" rtlCol="0" anchor="t">
            <a:spAutoFit/>
          </a:bodyPr>
          <a:lstStyle/>
          <a:p>
            <a:pPr algn="l">
              <a:lnSpc>
                <a:spcPts val="2111"/>
              </a:lnSpc>
            </a:pPr>
            <a:r>
              <a:rPr lang="en-US" sz="1507" b="1">
                <a:solidFill>
                  <a:srgbClr val="000000"/>
                </a:solidFill>
                <a:latin typeface="Aileron Bold"/>
                <a:ea typeface="Aileron Bold"/>
                <a:cs typeface="Aileron Bold"/>
                <a:sym typeface="Aileron Bold"/>
              </a:rPr>
              <a:t>Esittely &amp; reflektointi</a:t>
            </a:r>
          </a:p>
        </p:txBody>
      </p:sp>
      <p:sp>
        <p:nvSpPr>
          <p:cNvPr id="77" name="TextBox 77"/>
          <p:cNvSpPr txBox="1"/>
          <p:nvPr/>
        </p:nvSpPr>
        <p:spPr>
          <a:xfrm rot="-2700000">
            <a:off x="9165156" y="3707266"/>
            <a:ext cx="1516541" cy="259408"/>
          </a:xfrm>
          <a:prstGeom prst="rect">
            <a:avLst/>
          </a:prstGeom>
        </p:spPr>
        <p:txBody>
          <a:bodyPr lIns="0" tIns="0" rIns="0" bIns="0" rtlCol="0" anchor="t">
            <a:spAutoFit/>
          </a:bodyPr>
          <a:lstStyle/>
          <a:p>
            <a:pPr algn="l">
              <a:lnSpc>
                <a:spcPts val="2111"/>
              </a:lnSpc>
            </a:pPr>
            <a:r>
              <a:rPr lang="en-US" sz="1507" b="1">
                <a:solidFill>
                  <a:srgbClr val="FFFFFF"/>
                </a:solidFill>
                <a:latin typeface="Aileron Bold"/>
                <a:ea typeface="Aileron Bold"/>
                <a:cs typeface="Aileron Bold"/>
                <a:sym typeface="Aileron Bold"/>
              </a:rPr>
              <a:t>Protoilu</a:t>
            </a:r>
          </a:p>
        </p:txBody>
      </p:sp>
      <p:sp>
        <p:nvSpPr>
          <p:cNvPr id="78" name="TextBox 78"/>
          <p:cNvSpPr txBox="1"/>
          <p:nvPr/>
        </p:nvSpPr>
        <p:spPr>
          <a:xfrm>
            <a:off x="8971856" y="5010324"/>
            <a:ext cx="2008803" cy="717157"/>
          </a:xfrm>
          <a:prstGeom prst="rect">
            <a:avLst/>
          </a:prstGeom>
        </p:spPr>
        <p:txBody>
          <a:bodyPr lIns="0" tIns="0" rIns="0" bIns="0" rtlCol="0" anchor="t">
            <a:spAutoFit/>
          </a:bodyPr>
          <a:lstStyle/>
          <a:p>
            <a:pPr algn="l">
              <a:lnSpc>
                <a:spcPts val="1907"/>
              </a:lnSpc>
            </a:pPr>
            <a:r>
              <a:rPr lang="en-US" sz="1362">
                <a:solidFill>
                  <a:srgbClr val="FFFFFF"/>
                </a:solidFill>
                <a:latin typeface="Aileron"/>
                <a:ea typeface="Aileron"/>
                <a:cs typeface="Aileron"/>
                <a:sym typeface="Aileron"/>
              </a:rPr>
              <a:t>Ratkaisuluonnosten tai prototyyppien piirustelu ja rakentelu  </a:t>
            </a:r>
          </a:p>
        </p:txBody>
      </p:sp>
      <p:sp>
        <p:nvSpPr>
          <p:cNvPr id="79" name="TextBox 79"/>
          <p:cNvSpPr txBox="1"/>
          <p:nvPr/>
        </p:nvSpPr>
        <p:spPr>
          <a:xfrm rot="2815439">
            <a:off x="1302811" y="5546500"/>
            <a:ext cx="1051173" cy="241076"/>
          </a:xfrm>
          <a:prstGeom prst="rect">
            <a:avLst/>
          </a:prstGeom>
        </p:spPr>
        <p:txBody>
          <a:bodyPr lIns="0" tIns="0" rIns="0" bIns="0" rtlCol="0" anchor="t">
            <a:spAutoFit/>
          </a:bodyPr>
          <a:lstStyle/>
          <a:p>
            <a:pPr algn="l">
              <a:lnSpc>
                <a:spcPts val="1977"/>
              </a:lnSpc>
            </a:pPr>
            <a:r>
              <a:rPr lang="en-US" sz="1412" b="1">
                <a:solidFill>
                  <a:srgbClr val="000000"/>
                </a:solidFill>
                <a:latin typeface="Aileron Bold"/>
                <a:ea typeface="Aileron Bold"/>
                <a:cs typeface="Aileron Bold"/>
                <a:sym typeface="Aileron Bold"/>
              </a:rPr>
              <a:t>Arviointi</a:t>
            </a:r>
          </a:p>
        </p:txBody>
      </p:sp>
      <p:grpSp>
        <p:nvGrpSpPr>
          <p:cNvPr id="80" name="Group 80"/>
          <p:cNvGrpSpPr/>
          <p:nvPr/>
        </p:nvGrpSpPr>
        <p:grpSpPr>
          <a:xfrm>
            <a:off x="341542" y="3260284"/>
            <a:ext cx="1912989" cy="1912989"/>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F859"/>
            </a:solidFill>
          </p:spPr>
          <p:txBody>
            <a:bodyPr/>
            <a:lstStyle/>
            <a:p>
              <a:endParaRPr lang="fi-FI"/>
            </a:p>
          </p:txBody>
        </p:sp>
        <p:sp>
          <p:nvSpPr>
            <p:cNvPr id="82" name="TextBox 82"/>
            <p:cNvSpPr txBox="1"/>
            <p:nvPr/>
          </p:nvSpPr>
          <p:spPr>
            <a:xfrm>
              <a:off x="139700" y="101600"/>
              <a:ext cx="533400" cy="571500"/>
            </a:xfrm>
            <a:prstGeom prst="rect">
              <a:avLst/>
            </a:prstGeom>
          </p:spPr>
          <p:txBody>
            <a:bodyPr lIns="50800" tIns="50800" rIns="50800" bIns="50800" rtlCol="0" anchor="ctr"/>
            <a:lstStyle/>
            <a:p>
              <a:pPr algn="ctr">
                <a:lnSpc>
                  <a:spcPts val="1820"/>
                </a:lnSpc>
              </a:pPr>
              <a:r>
                <a:rPr lang="en-US" sz="1300" b="1">
                  <a:solidFill>
                    <a:srgbClr val="000000"/>
                  </a:solidFill>
                  <a:latin typeface="Aileron Bold"/>
                  <a:ea typeface="Aileron Bold"/>
                  <a:cs typeface="Aileron Bold"/>
                  <a:sym typeface="Aileron Bold"/>
                </a:rPr>
                <a:t>Aito työelämä-haaste</a:t>
              </a:r>
            </a:p>
          </p:txBody>
        </p:sp>
      </p:grpSp>
      <p:sp>
        <p:nvSpPr>
          <p:cNvPr id="83" name="Freeform 83"/>
          <p:cNvSpPr/>
          <p:nvPr/>
        </p:nvSpPr>
        <p:spPr>
          <a:xfrm>
            <a:off x="629707" y="520366"/>
            <a:ext cx="2666669" cy="1016668"/>
          </a:xfrm>
          <a:custGeom>
            <a:avLst/>
            <a:gdLst/>
            <a:ahLst/>
            <a:cxnLst/>
            <a:rect l="l" t="t" r="r" b="b"/>
            <a:pathLst>
              <a:path w="2666669" h="1016668">
                <a:moveTo>
                  <a:pt x="0" y="0"/>
                </a:moveTo>
                <a:lnTo>
                  <a:pt x="2666669" y="0"/>
                </a:lnTo>
                <a:lnTo>
                  <a:pt x="2666669" y="1016668"/>
                </a:lnTo>
                <a:lnTo>
                  <a:pt x="0" y="1016668"/>
                </a:lnTo>
                <a:lnTo>
                  <a:pt x="0" y="0"/>
                </a:lnTo>
                <a:close/>
              </a:path>
            </a:pathLst>
          </a:custGeom>
          <a:blipFill>
            <a:blip r:embed="rId18"/>
            <a:stretch>
              <a:fillRect/>
            </a:stretch>
          </a:blipFill>
        </p:spPr>
        <p:txBody>
          <a:bodyPr/>
          <a:lstStyle/>
          <a:p>
            <a:endParaRPr lang="fi-FI"/>
          </a:p>
        </p:txBody>
      </p:sp>
      <p:sp>
        <p:nvSpPr>
          <p:cNvPr id="84" name="TextBox 84"/>
          <p:cNvSpPr txBox="1"/>
          <p:nvPr/>
        </p:nvSpPr>
        <p:spPr>
          <a:xfrm>
            <a:off x="732738" y="1839653"/>
            <a:ext cx="4999821" cy="405765"/>
          </a:xfrm>
          <a:prstGeom prst="rect">
            <a:avLst/>
          </a:prstGeom>
        </p:spPr>
        <p:txBody>
          <a:bodyPr lIns="0" tIns="0" rIns="0" bIns="0" rtlCol="0" anchor="t">
            <a:spAutoFit/>
          </a:bodyPr>
          <a:lstStyle/>
          <a:p>
            <a:pPr algn="l">
              <a:lnSpc>
                <a:spcPts val="3359"/>
              </a:lnSpc>
            </a:pPr>
            <a:r>
              <a:rPr lang="en-US" sz="2400" b="1">
                <a:solidFill>
                  <a:srgbClr val="000000"/>
                </a:solidFill>
                <a:latin typeface="Aileron Bold"/>
                <a:ea typeface="Aileron Bold"/>
                <a:cs typeface="Aileron Bold"/>
                <a:sym typeface="Aileron Bold"/>
              </a:rPr>
              <a:t>DBE prosessi</a:t>
            </a:r>
          </a:p>
        </p:txBody>
      </p:sp>
      <p:sp>
        <p:nvSpPr>
          <p:cNvPr id="85" name="TextBox 85"/>
          <p:cNvSpPr txBox="1"/>
          <p:nvPr/>
        </p:nvSpPr>
        <p:spPr>
          <a:xfrm>
            <a:off x="732738" y="2302069"/>
            <a:ext cx="12854215" cy="266700"/>
          </a:xfrm>
          <a:prstGeom prst="rect">
            <a:avLst/>
          </a:prstGeom>
        </p:spPr>
        <p:txBody>
          <a:bodyPr lIns="0" tIns="0" rIns="0" bIns="0" rtlCol="0" anchor="t">
            <a:spAutoFit/>
          </a:bodyPr>
          <a:lstStyle/>
          <a:p>
            <a:pPr algn="l">
              <a:lnSpc>
                <a:spcPts val="2160"/>
              </a:lnSpc>
            </a:pPr>
            <a:r>
              <a:rPr lang="en-US" sz="1800">
                <a:solidFill>
                  <a:srgbClr val="000000"/>
                </a:solidFill>
                <a:latin typeface="Aileron"/>
                <a:ea typeface="Aileron"/>
                <a:cs typeface="Aileron"/>
                <a:sym typeface="Aileron"/>
              </a:rPr>
              <a:t>DBE -projekteissa käydään läpi kahdeksan vaihetta. Aito ja avoin työelämähaaste on prosessin moottori.</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4287392" y="4992832"/>
            <a:ext cx="9782463" cy="596901"/>
          </a:xfrm>
          <a:prstGeom prst="rect">
            <a:avLst/>
          </a:prstGeom>
        </p:spPr>
        <p:txBody>
          <a:bodyPr lIns="0" tIns="0" rIns="0" bIns="0" rtlCol="0" anchor="t">
            <a:spAutoFit/>
          </a:bodyPr>
          <a:lstStyle/>
          <a:p>
            <a:pPr algn="r">
              <a:lnSpc>
                <a:spcPts val="4899"/>
              </a:lnSpc>
            </a:pPr>
            <a:r>
              <a:rPr lang="en-US" sz="3499" b="1">
                <a:solidFill>
                  <a:srgbClr val="000000"/>
                </a:solidFill>
                <a:latin typeface="Aileron Bold"/>
                <a:ea typeface="Aileron Bold"/>
                <a:cs typeface="Aileron Bold"/>
                <a:sym typeface="Aileron Bold"/>
              </a:rPr>
              <a:t>REFLEKTIO:  SERVICE BLUEPRINT</a:t>
            </a:r>
          </a:p>
        </p:txBody>
      </p:sp>
      <p:sp>
        <p:nvSpPr>
          <p:cNvPr id="9" name="TextBox 9"/>
          <p:cNvSpPr txBox="1"/>
          <p:nvPr/>
        </p:nvSpPr>
        <p:spPr>
          <a:xfrm>
            <a:off x="1497013" y="1914910"/>
            <a:ext cx="16637905" cy="1371600"/>
          </a:xfrm>
          <a:prstGeom prst="rect">
            <a:avLst/>
          </a:prstGeom>
        </p:spPr>
        <p:txBody>
          <a:bodyPr lIns="0" tIns="0" rIns="0" bIns="0" rtlCol="0" anchor="t">
            <a:spAutoFit/>
          </a:bodyPr>
          <a:lstStyle/>
          <a:p>
            <a:pPr algn="l">
              <a:lnSpc>
                <a:spcPts val="2279"/>
              </a:lnSpc>
            </a:pPr>
            <a:r>
              <a:rPr lang="en-US" sz="1899" b="1">
                <a:solidFill>
                  <a:srgbClr val="000000"/>
                </a:solidFill>
                <a:latin typeface="Aileron Bold"/>
                <a:ea typeface="Aileron Bold"/>
                <a:cs typeface="Aileron Bold"/>
                <a:sym typeface="Aileron Bold"/>
              </a:rPr>
              <a:t>Mitkä ovat ne näkyvät kontaktipisteet, joissa asiakas on vuorovaikutuksessa palvelun kanssa, ja mitä hän tuntee ollessaan yhteydessä palveluun? </a:t>
            </a:r>
          </a:p>
          <a:p>
            <a:pPr algn="l">
              <a:lnSpc>
                <a:spcPts val="2279"/>
              </a:lnSpc>
            </a:pPr>
            <a:endParaRPr lang="en-US" sz="1899" b="1">
              <a:solidFill>
                <a:srgbClr val="000000"/>
              </a:solidFill>
              <a:latin typeface="Aileron Bold"/>
              <a:ea typeface="Aileron Bold"/>
              <a:cs typeface="Aileron Bold"/>
              <a:sym typeface="Aileron Bold"/>
            </a:endParaRPr>
          </a:p>
          <a:p>
            <a:pPr algn="l">
              <a:lnSpc>
                <a:spcPts val="2160"/>
              </a:lnSpc>
            </a:pPr>
            <a:r>
              <a:rPr lang="en-US" sz="1800">
                <a:solidFill>
                  <a:srgbClr val="000000"/>
                </a:solidFill>
                <a:latin typeface="Aileron"/>
                <a:ea typeface="Aileron"/>
                <a:cs typeface="Aileron"/>
                <a:sym typeface="Aileron"/>
              </a:rPr>
              <a:t>Miten asiakkaat tai käyttäjät (tai potilaat, edunsaajat, kansalaiset jne.) ovat suoraan vuorovaikutuksessa palvelun kanssa (esim. vastaanotto, asiakastuki, laskutus, verkkoalustat)? Onko kontaktipisteitä, joissa he kokevat turhautumista, hämmennystä tai pitkiä odotusaikoja? Ovat kontaktipisteet sellaisia, joissa he kohtaavat vaikeuksia tai katkoksia palvelussa?</a:t>
            </a:r>
          </a:p>
        </p:txBody>
      </p:sp>
      <p:sp>
        <p:nvSpPr>
          <p:cNvPr id="10" name="TextBox 10"/>
          <p:cNvSpPr txBox="1"/>
          <p:nvPr/>
        </p:nvSpPr>
        <p:spPr>
          <a:xfrm>
            <a:off x="1497013" y="3584007"/>
            <a:ext cx="16521597" cy="1143000"/>
          </a:xfrm>
          <a:prstGeom prst="rect">
            <a:avLst/>
          </a:prstGeom>
        </p:spPr>
        <p:txBody>
          <a:bodyPr lIns="0" tIns="0" rIns="0" bIns="0" rtlCol="0" anchor="t">
            <a:spAutoFit/>
          </a:bodyPr>
          <a:lstStyle/>
          <a:p>
            <a:pPr algn="l">
              <a:lnSpc>
                <a:spcPts val="2279"/>
              </a:lnSpc>
            </a:pPr>
            <a:r>
              <a:rPr lang="en-US" sz="1899" b="1">
                <a:solidFill>
                  <a:srgbClr val="000000"/>
                </a:solidFill>
                <a:latin typeface="Aileron Bold"/>
                <a:ea typeface="Aileron Bold"/>
                <a:cs typeface="Aileron Bold"/>
                <a:sym typeface="Aileron Bold"/>
              </a:rPr>
              <a:t>Mitkä taustaprosessit tukevat palvelun tuottamista? </a:t>
            </a:r>
          </a:p>
          <a:p>
            <a:pPr algn="l">
              <a:lnSpc>
                <a:spcPts val="2279"/>
              </a:lnSpc>
            </a:pPr>
            <a:endParaRPr lang="en-US" sz="1899" b="1">
              <a:solidFill>
                <a:srgbClr val="000000"/>
              </a:solidFill>
              <a:latin typeface="Aileron Bold"/>
              <a:ea typeface="Aileron Bold"/>
              <a:cs typeface="Aileron Bold"/>
              <a:sym typeface="Aileron Bold"/>
            </a:endParaRPr>
          </a:p>
          <a:p>
            <a:pPr marL="0" lvl="0" indent="0" algn="l">
              <a:lnSpc>
                <a:spcPts val="2279"/>
              </a:lnSpc>
              <a:spcBef>
                <a:spcPct val="0"/>
              </a:spcBef>
            </a:pPr>
            <a:r>
              <a:rPr lang="en-US" sz="1899">
                <a:solidFill>
                  <a:srgbClr val="000000"/>
                </a:solidFill>
                <a:latin typeface="Aileron"/>
                <a:ea typeface="Aileron"/>
                <a:cs typeface="Aileron"/>
                <a:sym typeface="Aileron"/>
              </a:rPr>
              <a:t>Mitä sisäisiä prosesseja (esim. aikataulutus, tiedonhallinta, henkilökunnan viestintä, tuotanto, vianmääritys, tekninen tuki) tarvitaan, jotta palvelu toimisi sujuvasti? Onko näissä prosesseissa tehottomuutta tai häiriöitä, jotka vaikuttavat asiakaskokemukseen?</a:t>
            </a:r>
          </a:p>
        </p:txBody>
      </p:sp>
      <p:sp>
        <p:nvSpPr>
          <p:cNvPr id="11" name="TextBox 11"/>
          <p:cNvSpPr txBox="1"/>
          <p:nvPr/>
        </p:nvSpPr>
        <p:spPr>
          <a:xfrm>
            <a:off x="1497013" y="4986405"/>
            <a:ext cx="16521597" cy="160083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resursseja tarvitaan kunkin palvelun osan tukemiseen?</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Mitä teknisiä, inhimillisiä tai taloudellisia resursseja (esim. henkilökuntaa, laitteita, aikaa) tarvitaan asiakaspalvelun kussakin vaiheessa? Onko resursseissa puutteita, jotka aiheuttavat pullonkauloja tai vaikuttavat kielteisesti asiakaskokemukseen? Onko resurssipulaa, joka aiheuttaa puutteita palvelun laadussa tai suorituskyvyssä? Onko olemassa joitakin resursseja tai palveluntarjoajan toimia, jotka ovat kriittisiä sujuvan ja miellyttävän asiakaskokemuksen luomisen kannalta?</a:t>
            </a:r>
          </a:p>
        </p:txBody>
      </p:sp>
      <p:sp>
        <p:nvSpPr>
          <p:cNvPr id="12" name="TextBox 12"/>
          <p:cNvSpPr txBox="1"/>
          <p:nvPr/>
        </p:nvSpPr>
        <p:spPr>
          <a:xfrm>
            <a:off x="1497013" y="7026560"/>
            <a:ext cx="16521597" cy="130556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puutteita on asiakkaan odotusten ja palveluntarjoajan tarjoamien palvelujen välillä?</a:t>
            </a:r>
          </a:p>
          <a:p>
            <a:pPr algn="l">
              <a:lnSpc>
                <a:spcPts val="2799"/>
              </a:lnSpc>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Onko palvelun suorituskyvyn tai palvelun ja sen välillä, mitä asiakkaat odottavat (esim. helppokäyttöisyys, toiminnallisuus), epäsuhtia? Miten nämä epäsuhdat edistävät tai ylläpitävät asiakkaiden turhautumista tai palvelun alisuorituskykyä?</a:t>
            </a:r>
          </a:p>
        </p:txBody>
      </p:sp>
      <p:sp>
        <p:nvSpPr>
          <p:cNvPr id="13" name="TextBox 13"/>
          <p:cNvSpPr txBox="1"/>
          <p:nvPr/>
        </p:nvSpPr>
        <p:spPr>
          <a:xfrm>
            <a:off x="1497013" y="400052"/>
            <a:ext cx="16214041" cy="8001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Service Blueprint on työkalu, jolla kartoitetaan ja visualisoidaan kaikki palvelun tuottamiseen liittyvät elementit. Se tuo samanaikaisesti näkyväksi sen, mitä käyttäjä kokee ja mitä palvelun tuottajan tulee palvelun toteutumiseksi tehdä. Se auttaa paikantamaan, missä päin palvelua esiintyy ongelmia ja mitä asiaa palvelussa kannattaa kehittää. Service Blueprint -työkalun avulla voidaan myös reflektoida palvelun vastuullisuusvaikutuksia.</a:t>
            </a:r>
          </a:p>
        </p:txBody>
      </p:sp>
      <p:sp>
        <p:nvSpPr>
          <p:cNvPr id="14" name="TextBox 14"/>
          <p:cNvSpPr txBox="1"/>
          <p:nvPr/>
        </p:nvSpPr>
        <p:spPr>
          <a:xfrm>
            <a:off x="1497013" y="8685475"/>
            <a:ext cx="16441747" cy="128651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meidän pitäisi tehdä seuraavaksi service blueprintiin liittyvän pohdinnan perusteella ja kenen pitäisi tehdä mitä? Miksi?</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Kuka tekee mitä tiimissämme, jotta voimme jatkaa projektiamme siten, että otamme mukaan service blueprintin pohdinnasta saamamme opit? Mitä tiedämme nyt, mitä emme tienneet aiemmin? Mitä emme vielä tiedä ja miten voisimme täyttää tämän tietovajeen? Mitä meidän pitäisi tehdä seuraavaksi?</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073052" y="3557538"/>
            <a:ext cx="15029648" cy="19744"/>
            <a:chOff x="0" y="0"/>
            <a:chExt cx="14008138" cy="18402"/>
          </a:xfrm>
        </p:grpSpPr>
        <p:sp>
          <p:nvSpPr>
            <p:cNvPr id="3" name="Freeform 3"/>
            <p:cNvSpPr/>
            <p:nvPr/>
          </p:nvSpPr>
          <p:spPr>
            <a:xfrm>
              <a:off x="0" y="0"/>
              <a:ext cx="14008728" cy="18415"/>
            </a:xfrm>
            <a:custGeom>
              <a:avLst/>
              <a:gdLst/>
              <a:ahLst/>
              <a:cxnLst/>
              <a:rect l="l" t="t" r="r" b="b"/>
              <a:pathLst>
                <a:path w="14008728" h="18415">
                  <a:moveTo>
                    <a:pt x="83566" y="0"/>
                  </a:moveTo>
                  <a:lnTo>
                    <a:pt x="93599" y="4064"/>
                  </a:lnTo>
                  <a:lnTo>
                    <a:pt x="89535" y="18288"/>
                  </a:lnTo>
                  <a:lnTo>
                    <a:pt x="83566" y="18288"/>
                  </a:lnTo>
                  <a:lnTo>
                    <a:pt x="74422" y="14224"/>
                  </a:lnTo>
                  <a:lnTo>
                    <a:pt x="78486" y="0"/>
                  </a:lnTo>
                  <a:close/>
                  <a:moveTo>
                    <a:pt x="157988" y="0"/>
                  </a:moveTo>
                  <a:lnTo>
                    <a:pt x="168021" y="4064"/>
                  </a:lnTo>
                  <a:lnTo>
                    <a:pt x="163957" y="18288"/>
                  </a:lnTo>
                  <a:lnTo>
                    <a:pt x="158115" y="18288"/>
                  </a:lnTo>
                  <a:lnTo>
                    <a:pt x="148971" y="14224"/>
                  </a:lnTo>
                  <a:lnTo>
                    <a:pt x="152908" y="0"/>
                  </a:lnTo>
                  <a:close/>
                  <a:moveTo>
                    <a:pt x="232410" y="0"/>
                  </a:moveTo>
                  <a:lnTo>
                    <a:pt x="242443" y="4064"/>
                  </a:lnTo>
                  <a:lnTo>
                    <a:pt x="238252" y="18288"/>
                  </a:lnTo>
                  <a:lnTo>
                    <a:pt x="232410" y="18288"/>
                  </a:lnTo>
                  <a:lnTo>
                    <a:pt x="223266" y="14224"/>
                  </a:lnTo>
                  <a:lnTo>
                    <a:pt x="227330" y="0"/>
                  </a:lnTo>
                  <a:close/>
                  <a:moveTo>
                    <a:pt x="306832" y="0"/>
                  </a:moveTo>
                  <a:lnTo>
                    <a:pt x="316865" y="4064"/>
                  </a:lnTo>
                  <a:lnTo>
                    <a:pt x="312674" y="18288"/>
                  </a:lnTo>
                  <a:lnTo>
                    <a:pt x="306832" y="18288"/>
                  </a:lnTo>
                  <a:lnTo>
                    <a:pt x="297688" y="14224"/>
                  </a:lnTo>
                  <a:lnTo>
                    <a:pt x="301752" y="0"/>
                  </a:lnTo>
                  <a:close/>
                  <a:moveTo>
                    <a:pt x="381254" y="0"/>
                  </a:moveTo>
                  <a:lnTo>
                    <a:pt x="391287" y="4064"/>
                  </a:lnTo>
                  <a:lnTo>
                    <a:pt x="387096" y="18288"/>
                  </a:lnTo>
                  <a:lnTo>
                    <a:pt x="381254" y="18288"/>
                  </a:lnTo>
                  <a:lnTo>
                    <a:pt x="372110" y="14224"/>
                  </a:lnTo>
                  <a:lnTo>
                    <a:pt x="376174" y="0"/>
                  </a:lnTo>
                  <a:close/>
                  <a:moveTo>
                    <a:pt x="455676" y="0"/>
                  </a:moveTo>
                  <a:lnTo>
                    <a:pt x="465709" y="4064"/>
                  </a:lnTo>
                  <a:lnTo>
                    <a:pt x="461518" y="18288"/>
                  </a:lnTo>
                  <a:lnTo>
                    <a:pt x="455676" y="18288"/>
                  </a:lnTo>
                  <a:lnTo>
                    <a:pt x="446532" y="14224"/>
                  </a:lnTo>
                  <a:lnTo>
                    <a:pt x="450596" y="0"/>
                  </a:lnTo>
                  <a:close/>
                  <a:moveTo>
                    <a:pt x="530098" y="0"/>
                  </a:moveTo>
                  <a:lnTo>
                    <a:pt x="540131" y="4064"/>
                  </a:lnTo>
                  <a:lnTo>
                    <a:pt x="535940" y="18288"/>
                  </a:lnTo>
                  <a:lnTo>
                    <a:pt x="530098" y="18288"/>
                  </a:lnTo>
                  <a:lnTo>
                    <a:pt x="520954" y="14224"/>
                  </a:lnTo>
                  <a:lnTo>
                    <a:pt x="525018" y="0"/>
                  </a:lnTo>
                  <a:close/>
                  <a:moveTo>
                    <a:pt x="604520" y="0"/>
                  </a:moveTo>
                  <a:lnTo>
                    <a:pt x="614553" y="4064"/>
                  </a:lnTo>
                  <a:lnTo>
                    <a:pt x="610489" y="18288"/>
                  </a:lnTo>
                  <a:lnTo>
                    <a:pt x="604520" y="18288"/>
                  </a:lnTo>
                  <a:lnTo>
                    <a:pt x="595376" y="14224"/>
                  </a:lnTo>
                  <a:lnTo>
                    <a:pt x="599440" y="0"/>
                  </a:lnTo>
                  <a:close/>
                  <a:moveTo>
                    <a:pt x="678942" y="0"/>
                  </a:moveTo>
                  <a:lnTo>
                    <a:pt x="688975" y="4064"/>
                  </a:lnTo>
                  <a:lnTo>
                    <a:pt x="684784" y="18288"/>
                  </a:lnTo>
                  <a:lnTo>
                    <a:pt x="678942" y="18288"/>
                  </a:lnTo>
                  <a:lnTo>
                    <a:pt x="669798" y="14224"/>
                  </a:lnTo>
                  <a:lnTo>
                    <a:pt x="673862" y="0"/>
                  </a:lnTo>
                  <a:close/>
                  <a:moveTo>
                    <a:pt x="753364" y="0"/>
                  </a:moveTo>
                  <a:lnTo>
                    <a:pt x="763397" y="4064"/>
                  </a:lnTo>
                  <a:lnTo>
                    <a:pt x="759206" y="18288"/>
                  </a:lnTo>
                  <a:lnTo>
                    <a:pt x="753364" y="18288"/>
                  </a:lnTo>
                  <a:lnTo>
                    <a:pt x="744220" y="14224"/>
                  </a:lnTo>
                  <a:lnTo>
                    <a:pt x="748157" y="0"/>
                  </a:lnTo>
                  <a:close/>
                  <a:moveTo>
                    <a:pt x="827786" y="0"/>
                  </a:moveTo>
                  <a:lnTo>
                    <a:pt x="837819" y="4064"/>
                  </a:lnTo>
                  <a:lnTo>
                    <a:pt x="833755" y="18288"/>
                  </a:lnTo>
                  <a:lnTo>
                    <a:pt x="827913" y="18288"/>
                  </a:lnTo>
                  <a:lnTo>
                    <a:pt x="818769" y="14224"/>
                  </a:lnTo>
                  <a:lnTo>
                    <a:pt x="822579" y="0"/>
                  </a:lnTo>
                  <a:close/>
                  <a:moveTo>
                    <a:pt x="902208" y="0"/>
                  </a:moveTo>
                  <a:lnTo>
                    <a:pt x="912241" y="4064"/>
                  </a:lnTo>
                  <a:lnTo>
                    <a:pt x="908050" y="18288"/>
                  </a:lnTo>
                  <a:lnTo>
                    <a:pt x="902208" y="18288"/>
                  </a:lnTo>
                  <a:lnTo>
                    <a:pt x="893064" y="14224"/>
                  </a:lnTo>
                  <a:lnTo>
                    <a:pt x="897001" y="0"/>
                  </a:lnTo>
                  <a:close/>
                  <a:moveTo>
                    <a:pt x="976630" y="0"/>
                  </a:moveTo>
                  <a:lnTo>
                    <a:pt x="986663" y="4064"/>
                  </a:lnTo>
                  <a:lnTo>
                    <a:pt x="982472" y="18288"/>
                  </a:lnTo>
                  <a:lnTo>
                    <a:pt x="976630" y="18288"/>
                  </a:lnTo>
                  <a:lnTo>
                    <a:pt x="967486" y="14224"/>
                  </a:lnTo>
                  <a:lnTo>
                    <a:pt x="971423" y="0"/>
                  </a:lnTo>
                  <a:close/>
                  <a:moveTo>
                    <a:pt x="1051052" y="0"/>
                  </a:moveTo>
                  <a:lnTo>
                    <a:pt x="1061085" y="4064"/>
                  </a:lnTo>
                  <a:lnTo>
                    <a:pt x="1056894" y="18288"/>
                  </a:lnTo>
                  <a:lnTo>
                    <a:pt x="1051052" y="18288"/>
                  </a:lnTo>
                  <a:lnTo>
                    <a:pt x="1041908" y="14224"/>
                  </a:lnTo>
                  <a:lnTo>
                    <a:pt x="1045845" y="0"/>
                  </a:lnTo>
                  <a:close/>
                  <a:moveTo>
                    <a:pt x="1125474" y="0"/>
                  </a:moveTo>
                  <a:lnTo>
                    <a:pt x="1135507" y="4064"/>
                  </a:lnTo>
                  <a:lnTo>
                    <a:pt x="1131443" y="18288"/>
                  </a:lnTo>
                  <a:lnTo>
                    <a:pt x="1125601" y="18288"/>
                  </a:lnTo>
                  <a:lnTo>
                    <a:pt x="1116457" y="14224"/>
                  </a:lnTo>
                  <a:lnTo>
                    <a:pt x="1120267" y="0"/>
                  </a:lnTo>
                  <a:close/>
                  <a:moveTo>
                    <a:pt x="1199896" y="0"/>
                  </a:moveTo>
                  <a:lnTo>
                    <a:pt x="1209929" y="4064"/>
                  </a:lnTo>
                  <a:lnTo>
                    <a:pt x="1205865" y="18288"/>
                  </a:lnTo>
                  <a:lnTo>
                    <a:pt x="1200023" y="18288"/>
                  </a:lnTo>
                  <a:lnTo>
                    <a:pt x="1190879" y="14224"/>
                  </a:lnTo>
                  <a:lnTo>
                    <a:pt x="1194689" y="0"/>
                  </a:lnTo>
                  <a:close/>
                  <a:moveTo>
                    <a:pt x="1274318" y="0"/>
                  </a:moveTo>
                  <a:lnTo>
                    <a:pt x="1284351" y="4064"/>
                  </a:lnTo>
                  <a:lnTo>
                    <a:pt x="1280160" y="18288"/>
                  </a:lnTo>
                  <a:lnTo>
                    <a:pt x="1274318" y="18288"/>
                  </a:lnTo>
                  <a:lnTo>
                    <a:pt x="1265174" y="14224"/>
                  </a:lnTo>
                  <a:lnTo>
                    <a:pt x="1269111" y="0"/>
                  </a:lnTo>
                  <a:close/>
                  <a:moveTo>
                    <a:pt x="1348740" y="0"/>
                  </a:moveTo>
                  <a:lnTo>
                    <a:pt x="1358773" y="4064"/>
                  </a:lnTo>
                  <a:lnTo>
                    <a:pt x="1354582" y="18288"/>
                  </a:lnTo>
                  <a:lnTo>
                    <a:pt x="1348740" y="18288"/>
                  </a:lnTo>
                  <a:lnTo>
                    <a:pt x="1339596" y="14224"/>
                  </a:lnTo>
                  <a:lnTo>
                    <a:pt x="1343660" y="0"/>
                  </a:lnTo>
                  <a:close/>
                  <a:moveTo>
                    <a:pt x="1423162" y="0"/>
                  </a:moveTo>
                  <a:lnTo>
                    <a:pt x="1433195" y="4064"/>
                  </a:lnTo>
                  <a:lnTo>
                    <a:pt x="1429131" y="18288"/>
                  </a:lnTo>
                  <a:lnTo>
                    <a:pt x="1423289" y="18288"/>
                  </a:lnTo>
                  <a:lnTo>
                    <a:pt x="1414145" y="14224"/>
                  </a:lnTo>
                  <a:lnTo>
                    <a:pt x="1418209" y="0"/>
                  </a:lnTo>
                  <a:close/>
                  <a:moveTo>
                    <a:pt x="1497584" y="0"/>
                  </a:moveTo>
                  <a:lnTo>
                    <a:pt x="1507617" y="4064"/>
                  </a:lnTo>
                  <a:lnTo>
                    <a:pt x="1503553" y="18288"/>
                  </a:lnTo>
                  <a:lnTo>
                    <a:pt x="1497711" y="18288"/>
                  </a:lnTo>
                  <a:lnTo>
                    <a:pt x="1488567" y="14224"/>
                  </a:lnTo>
                  <a:lnTo>
                    <a:pt x="1492250" y="0"/>
                  </a:lnTo>
                  <a:close/>
                  <a:moveTo>
                    <a:pt x="1572006" y="0"/>
                  </a:moveTo>
                  <a:lnTo>
                    <a:pt x="1582039" y="4064"/>
                  </a:lnTo>
                  <a:lnTo>
                    <a:pt x="1577848" y="18288"/>
                  </a:lnTo>
                  <a:lnTo>
                    <a:pt x="1572006" y="18288"/>
                  </a:lnTo>
                  <a:lnTo>
                    <a:pt x="1562862" y="14224"/>
                  </a:lnTo>
                  <a:lnTo>
                    <a:pt x="1566926" y="0"/>
                  </a:lnTo>
                  <a:close/>
                  <a:moveTo>
                    <a:pt x="1646428" y="0"/>
                  </a:moveTo>
                  <a:lnTo>
                    <a:pt x="1656461" y="4064"/>
                  </a:lnTo>
                  <a:lnTo>
                    <a:pt x="1652397" y="18288"/>
                  </a:lnTo>
                  <a:lnTo>
                    <a:pt x="1646555" y="18288"/>
                  </a:lnTo>
                  <a:lnTo>
                    <a:pt x="1637411" y="14224"/>
                  </a:lnTo>
                  <a:lnTo>
                    <a:pt x="1641475" y="0"/>
                  </a:lnTo>
                  <a:close/>
                  <a:moveTo>
                    <a:pt x="1720850" y="0"/>
                  </a:moveTo>
                  <a:lnTo>
                    <a:pt x="1730883" y="4064"/>
                  </a:lnTo>
                  <a:lnTo>
                    <a:pt x="1726819" y="18288"/>
                  </a:lnTo>
                  <a:lnTo>
                    <a:pt x="1720977" y="18288"/>
                  </a:lnTo>
                  <a:lnTo>
                    <a:pt x="1711833" y="14224"/>
                  </a:lnTo>
                  <a:lnTo>
                    <a:pt x="1715897" y="0"/>
                  </a:lnTo>
                  <a:close/>
                  <a:moveTo>
                    <a:pt x="1795272" y="0"/>
                  </a:moveTo>
                  <a:lnTo>
                    <a:pt x="1805305" y="4064"/>
                  </a:lnTo>
                  <a:lnTo>
                    <a:pt x="1801114" y="18288"/>
                  </a:lnTo>
                  <a:lnTo>
                    <a:pt x="1795272" y="18288"/>
                  </a:lnTo>
                  <a:lnTo>
                    <a:pt x="1786128" y="14224"/>
                  </a:lnTo>
                  <a:lnTo>
                    <a:pt x="1790192" y="0"/>
                  </a:lnTo>
                  <a:close/>
                  <a:moveTo>
                    <a:pt x="1869694" y="0"/>
                  </a:moveTo>
                  <a:lnTo>
                    <a:pt x="1879727" y="4064"/>
                  </a:lnTo>
                  <a:lnTo>
                    <a:pt x="1875663" y="18288"/>
                  </a:lnTo>
                  <a:lnTo>
                    <a:pt x="1869821" y="18288"/>
                  </a:lnTo>
                  <a:lnTo>
                    <a:pt x="1860677" y="14224"/>
                  </a:lnTo>
                  <a:lnTo>
                    <a:pt x="1864360" y="0"/>
                  </a:lnTo>
                  <a:close/>
                  <a:moveTo>
                    <a:pt x="1944116" y="0"/>
                  </a:moveTo>
                  <a:lnTo>
                    <a:pt x="1954149" y="4064"/>
                  </a:lnTo>
                  <a:lnTo>
                    <a:pt x="1950085" y="18288"/>
                  </a:lnTo>
                  <a:lnTo>
                    <a:pt x="1944243" y="18288"/>
                  </a:lnTo>
                  <a:lnTo>
                    <a:pt x="1935099" y="14224"/>
                  </a:lnTo>
                  <a:lnTo>
                    <a:pt x="1939163" y="0"/>
                  </a:lnTo>
                  <a:close/>
                  <a:moveTo>
                    <a:pt x="2018538" y="0"/>
                  </a:moveTo>
                  <a:lnTo>
                    <a:pt x="2028571" y="4064"/>
                  </a:lnTo>
                  <a:lnTo>
                    <a:pt x="2024380" y="18288"/>
                  </a:lnTo>
                  <a:lnTo>
                    <a:pt x="2018538" y="18288"/>
                  </a:lnTo>
                  <a:lnTo>
                    <a:pt x="2009394" y="14224"/>
                  </a:lnTo>
                  <a:lnTo>
                    <a:pt x="2013458" y="0"/>
                  </a:lnTo>
                  <a:close/>
                  <a:moveTo>
                    <a:pt x="2092960" y="0"/>
                  </a:moveTo>
                  <a:lnTo>
                    <a:pt x="2102993" y="4064"/>
                  </a:lnTo>
                  <a:lnTo>
                    <a:pt x="2098929" y="18288"/>
                  </a:lnTo>
                  <a:lnTo>
                    <a:pt x="2093087" y="18288"/>
                  </a:lnTo>
                  <a:lnTo>
                    <a:pt x="2083943" y="14224"/>
                  </a:lnTo>
                  <a:lnTo>
                    <a:pt x="2088007" y="0"/>
                  </a:lnTo>
                  <a:close/>
                  <a:moveTo>
                    <a:pt x="2167382" y="0"/>
                  </a:moveTo>
                  <a:lnTo>
                    <a:pt x="2177415" y="4064"/>
                  </a:lnTo>
                  <a:lnTo>
                    <a:pt x="2173351" y="18288"/>
                  </a:lnTo>
                  <a:lnTo>
                    <a:pt x="2167509" y="18288"/>
                  </a:lnTo>
                  <a:lnTo>
                    <a:pt x="2158365" y="14224"/>
                  </a:lnTo>
                  <a:lnTo>
                    <a:pt x="2162429" y="0"/>
                  </a:lnTo>
                  <a:close/>
                  <a:moveTo>
                    <a:pt x="2241804" y="0"/>
                  </a:moveTo>
                  <a:lnTo>
                    <a:pt x="2251837" y="4064"/>
                  </a:lnTo>
                  <a:lnTo>
                    <a:pt x="2247646" y="18288"/>
                  </a:lnTo>
                  <a:lnTo>
                    <a:pt x="2241804" y="18288"/>
                  </a:lnTo>
                  <a:lnTo>
                    <a:pt x="2232660" y="14224"/>
                  </a:lnTo>
                  <a:lnTo>
                    <a:pt x="2236724" y="0"/>
                  </a:lnTo>
                  <a:close/>
                  <a:moveTo>
                    <a:pt x="2316226" y="0"/>
                  </a:moveTo>
                  <a:lnTo>
                    <a:pt x="2326259" y="4064"/>
                  </a:lnTo>
                  <a:lnTo>
                    <a:pt x="2322068" y="18288"/>
                  </a:lnTo>
                  <a:lnTo>
                    <a:pt x="2316226" y="18288"/>
                  </a:lnTo>
                  <a:lnTo>
                    <a:pt x="2307082" y="14224"/>
                  </a:lnTo>
                  <a:lnTo>
                    <a:pt x="2311146" y="0"/>
                  </a:lnTo>
                  <a:close/>
                  <a:moveTo>
                    <a:pt x="2390648" y="0"/>
                  </a:moveTo>
                  <a:lnTo>
                    <a:pt x="2400681" y="4064"/>
                  </a:lnTo>
                  <a:lnTo>
                    <a:pt x="2396617" y="18288"/>
                  </a:lnTo>
                  <a:lnTo>
                    <a:pt x="2390775" y="18288"/>
                  </a:lnTo>
                  <a:lnTo>
                    <a:pt x="2381631" y="14224"/>
                  </a:lnTo>
                  <a:lnTo>
                    <a:pt x="2385695" y="0"/>
                  </a:lnTo>
                  <a:close/>
                  <a:moveTo>
                    <a:pt x="2465070" y="0"/>
                  </a:moveTo>
                  <a:lnTo>
                    <a:pt x="2475103" y="4064"/>
                  </a:lnTo>
                  <a:lnTo>
                    <a:pt x="2470912" y="18288"/>
                  </a:lnTo>
                  <a:lnTo>
                    <a:pt x="2465070" y="18288"/>
                  </a:lnTo>
                  <a:lnTo>
                    <a:pt x="2455926" y="14224"/>
                  </a:lnTo>
                  <a:lnTo>
                    <a:pt x="2459990" y="0"/>
                  </a:lnTo>
                  <a:close/>
                  <a:moveTo>
                    <a:pt x="2539492" y="0"/>
                  </a:moveTo>
                  <a:lnTo>
                    <a:pt x="2549525" y="4064"/>
                  </a:lnTo>
                  <a:lnTo>
                    <a:pt x="2545334" y="18288"/>
                  </a:lnTo>
                  <a:lnTo>
                    <a:pt x="2539492" y="18288"/>
                  </a:lnTo>
                  <a:lnTo>
                    <a:pt x="2530348" y="14224"/>
                  </a:lnTo>
                  <a:lnTo>
                    <a:pt x="2534412" y="0"/>
                  </a:lnTo>
                  <a:close/>
                  <a:moveTo>
                    <a:pt x="2613914" y="0"/>
                  </a:moveTo>
                  <a:lnTo>
                    <a:pt x="2623947" y="4064"/>
                  </a:lnTo>
                  <a:lnTo>
                    <a:pt x="2619883" y="18288"/>
                  </a:lnTo>
                  <a:lnTo>
                    <a:pt x="2614041" y="18288"/>
                  </a:lnTo>
                  <a:lnTo>
                    <a:pt x="2604897" y="14224"/>
                  </a:lnTo>
                  <a:lnTo>
                    <a:pt x="2608961" y="0"/>
                  </a:lnTo>
                  <a:close/>
                  <a:moveTo>
                    <a:pt x="2688336" y="0"/>
                  </a:moveTo>
                  <a:lnTo>
                    <a:pt x="2698369" y="4064"/>
                  </a:lnTo>
                  <a:lnTo>
                    <a:pt x="2694305" y="18288"/>
                  </a:lnTo>
                  <a:lnTo>
                    <a:pt x="2688463" y="18288"/>
                  </a:lnTo>
                  <a:lnTo>
                    <a:pt x="2679319" y="14224"/>
                  </a:lnTo>
                  <a:lnTo>
                    <a:pt x="2683383" y="0"/>
                  </a:lnTo>
                  <a:close/>
                  <a:moveTo>
                    <a:pt x="2762758" y="0"/>
                  </a:moveTo>
                  <a:lnTo>
                    <a:pt x="2772791" y="4064"/>
                  </a:lnTo>
                  <a:lnTo>
                    <a:pt x="2768727" y="18288"/>
                  </a:lnTo>
                  <a:lnTo>
                    <a:pt x="2762885" y="18288"/>
                  </a:lnTo>
                  <a:lnTo>
                    <a:pt x="2753741" y="14224"/>
                  </a:lnTo>
                  <a:lnTo>
                    <a:pt x="2757805" y="0"/>
                  </a:lnTo>
                  <a:close/>
                  <a:moveTo>
                    <a:pt x="2837180" y="0"/>
                  </a:moveTo>
                  <a:lnTo>
                    <a:pt x="2847213" y="4064"/>
                  </a:lnTo>
                  <a:lnTo>
                    <a:pt x="2843149" y="18288"/>
                  </a:lnTo>
                  <a:lnTo>
                    <a:pt x="2837307" y="18288"/>
                  </a:lnTo>
                  <a:lnTo>
                    <a:pt x="2828163" y="14224"/>
                  </a:lnTo>
                  <a:lnTo>
                    <a:pt x="2832227" y="0"/>
                  </a:lnTo>
                  <a:close/>
                  <a:moveTo>
                    <a:pt x="2911602" y="0"/>
                  </a:moveTo>
                  <a:lnTo>
                    <a:pt x="2921635" y="4064"/>
                  </a:lnTo>
                  <a:lnTo>
                    <a:pt x="2917444" y="18288"/>
                  </a:lnTo>
                  <a:lnTo>
                    <a:pt x="2911602" y="18288"/>
                  </a:lnTo>
                  <a:lnTo>
                    <a:pt x="2902458" y="14224"/>
                  </a:lnTo>
                  <a:lnTo>
                    <a:pt x="2906522" y="0"/>
                  </a:lnTo>
                  <a:close/>
                  <a:moveTo>
                    <a:pt x="2986024" y="0"/>
                  </a:moveTo>
                  <a:lnTo>
                    <a:pt x="2996057" y="4064"/>
                  </a:lnTo>
                  <a:lnTo>
                    <a:pt x="2991993" y="18288"/>
                  </a:lnTo>
                  <a:lnTo>
                    <a:pt x="2986151" y="18288"/>
                  </a:lnTo>
                  <a:lnTo>
                    <a:pt x="2977007" y="14224"/>
                  </a:lnTo>
                  <a:lnTo>
                    <a:pt x="2981071" y="0"/>
                  </a:lnTo>
                  <a:close/>
                  <a:moveTo>
                    <a:pt x="3060446" y="0"/>
                  </a:moveTo>
                  <a:lnTo>
                    <a:pt x="3070479" y="4064"/>
                  </a:lnTo>
                  <a:lnTo>
                    <a:pt x="3066415" y="18288"/>
                  </a:lnTo>
                  <a:lnTo>
                    <a:pt x="3060573" y="18288"/>
                  </a:lnTo>
                  <a:lnTo>
                    <a:pt x="3051429" y="14224"/>
                  </a:lnTo>
                  <a:lnTo>
                    <a:pt x="3055493" y="0"/>
                  </a:lnTo>
                  <a:close/>
                  <a:moveTo>
                    <a:pt x="3134868" y="0"/>
                  </a:moveTo>
                  <a:lnTo>
                    <a:pt x="3144901" y="4064"/>
                  </a:lnTo>
                  <a:lnTo>
                    <a:pt x="3140710" y="18288"/>
                  </a:lnTo>
                  <a:lnTo>
                    <a:pt x="3134868" y="18288"/>
                  </a:lnTo>
                  <a:lnTo>
                    <a:pt x="3125724" y="14224"/>
                  </a:lnTo>
                  <a:lnTo>
                    <a:pt x="3129280" y="0"/>
                  </a:lnTo>
                  <a:close/>
                  <a:moveTo>
                    <a:pt x="3209290" y="0"/>
                  </a:moveTo>
                  <a:lnTo>
                    <a:pt x="3219323" y="4064"/>
                  </a:lnTo>
                  <a:lnTo>
                    <a:pt x="3215259" y="18288"/>
                  </a:lnTo>
                  <a:lnTo>
                    <a:pt x="3209417" y="18288"/>
                  </a:lnTo>
                  <a:lnTo>
                    <a:pt x="3200273" y="14224"/>
                  </a:lnTo>
                  <a:lnTo>
                    <a:pt x="3204337" y="0"/>
                  </a:lnTo>
                  <a:close/>
                  <a:moveTo>
                    <a:pt x="3283712" y="0"/>
                  </a:moveTo>
                  <a:lnTo>
                    <a:pt x="3293745" y="4064"/>
                  </a:lnTo>
                  <a:lnTo>
                    <a:pt x="3289681" y="18288"/>
                  </a:lnTo>
                  <a:lnTo>
                    <a:pt x="3283839" y="18288"/>
                  </a:lnTo>
                  <a:lnTo>
                    <a:pt x="3274695" y="14224"/>
                  </a:lnTo>
                  <a:lnTo>
                    <a:pt x="3278759" y="0"/>
                  </a:lnTo>
                  <a:close/>
                  <a:moveTo>
                    <a:pt x="3358134" y="0"/>
                  </a:moveTo>
                  <a:lnTo>
                    <a:pt x="3368167" y="4064"/>
                  </a:lnTo>
                  <a:lnTo>
                    <a:pt x="3363976" y="18288"/>
                  </a:lnTo>
                  <a:lnTo>
                    <a:pt x="3358134" y="18288"/>
                  </a:lnTo>
                  <a:lnTo>
                    <a:pt x="3348990" y="14224"/>
                  </a:lnTo>
                  <a:lnTo>
                    <a:pt x="3353054" y="0"/>
                  </a:lnTo>
                  <a:close/>
                  <a:moveTo>
                    <a:pt x="3432556" y="0"/>
                  </a:moveTo>
                  <a:lnTo>
                    <a:pt x="3442589" y="4064"/>
                  </a:lnTo>
                  <a:lnTo>
                    <a:pt x="3438525" y="18288"/>
                  </a:lnTo>
                  <a:lnTo>
                    <a:pt x="3432683" y="18288"/>
                  </a:lnTo>
                  <a:lnTo>
                    <a:pt x="3423539" y="14224"/>
                  </a:lnTo>
                  <a:lnTo>
                    <a:pt x="3427603" y="0"/>
                  </a:lnTo>
                  <a:close/>
                  <a:moveTo>
                    <a:pt x="3506977" y="0"/>
                  </a:moveTo>
                  <a:lnTo>
                    <a:pt x="3517011" y="4064"/>
                  </a:lnTo>
                  <a:lnTo>
                    <a:pt x="3512946" y="18288"/>
                  </a:lnTo>
                  <a:lnTo>
                    <a:pt x="3507105" y="18288"/>
                  </a:lnTo>
                  <a:lnTo>
                    <a:pt x="3497961" y="14224"/>
                  </a:lnTo>
                  <a:lnTo>
                    <a:pt x="3501390" y="0"/>
                  </a:lnTo>
                  <a:close/>
                  <a:moveTo>
                    <a:pt x="3581399" y="0"/>
                  </a:moveTo>
                  <a:lnTo>
                    <a:pt x="3591432" y="4064"/>
                  </a:lnTo>
                  <a:lnTo>
                    <a:pt x="3587242" y="18288"/>
                  </a:lnTo>
                  <a:lnTo>
                    <a:pt x="3581400" y="18288"/>
                  </a:lnTo>
                  <a:lnTo>
                    <a:pt x="3572256" y="14224"/>
                  </a:lnTo>
                  <a:lnTo>
                    <a:pt x="3576320" y="0"/>
                  </a:lnTo>
                  <a:close/>
                  <a:moveTo>
                    <a:pt x="3655821" y="0"/>
                  </a:moveTo>
                  <a:lnTo>
                    <a:pt x="3665854" y="4064"/>
                  </a:lnTo>
                  <a:lnTo>
                    <a:pt x="3661790" y="18288"/>
                  </a:lnTo>
                  <a:lnTo>
                    <a:pt x="3655948" y="18288"/>
                  </a:lnTo>
                  <a:lnTo>
                    <a:pt x="3646804" y="14224"/>
                  </a:lnTo>
                  <a:lnTo>
                    <a:pt x="3650868" y="0"/>
                  </a:lnTo>
                  <a:close/>
                  <a:moveTo>
                    <a:pt x="3730243" y="0"/>
                  </a:moveTo>
                  <a:lnTo>
                    <a:pt x="3740276" y="4064"/>
                  </a:lnTo>
                  <a:lnTo>
                    <a:pt x="3736212" y="18288"/>
                  </a:lnTo>
                  <a:lnTo>
                    <a:pt x="3730370" y="18288"/>
                  </a:lnTo>
                  <a:lnTo>
                    <a:pt x="3721226" y="14224"/>
                  </a:lnTo>
                  <a:lnTo>
                    <a:pt x="3725290" y="0"/>
                  </a:lnTo>
                  <a:close/>
                  <a:moveTo>
                    <a:pt x="3804665" y="0"/>
                  </a:moveTo>
                  <a:lnTo>
                    <a:pt x="3814698" y="4064"/>
                  </a:lnTo>
                  <a:lnTo>
                    <a:pt x="3810000" y="18415"/>
                  </a:lnTo>
                  <a:lnTo>
                    <a:pt x="3804158" y="18415"/>
                  </a:lnTo>
                  <a:lnTo>
                    <a:pt x="3795014" y="14351"/>
                  </a:lnTo>
                  <a:lnTo>
                    <a:pt x="3799078" y="127"/>
                  </a:lnTo>
                  <a:close/>
                  <a:moveTo>
                    <a:pt x="3879086" y="0"/>
                  </a:moveTo>
                  <a:lnTo>
                    <a:pt x="3889120" y="4064"/>
                  </a:lnTo>
                  <a:lnTo>
                    <a:pt x="3885055" y="18288"/>
                  </a:lnTo>
                  <a:lnTo>
                    <a:pt x="3879214" y="18288"/>
                  </a:lnTo>
                  <a:lnTo>
                    <a:pt x="3870070" y="14224"/>
                  </a:lnTo>
                  <a:lnTo>
                    <a:pt x="3874134" y="0"/>
                  </a:lnTo>
                  <a:close/>
                  <a:moveTo>
                    <a:pt x="3953508" y="0"/>
                  </a:moveTo>
                  <a:lnTo>
                    <a:pt x="3963541" y="4064"/>
                  </a:lnTo>
                  <a:lnTo>
                    <a:pt x="3959477" y="18288"/>
                  </a:lnTo>
                  <a:lnTo>
                    <a:pt x="3953635" y="18288"/>
                  </a:lnTo>
                  <a:lnTo>
                    <a:pt x="3944491" y="14224"/>
                  </a:lnTo>
                  <a:lnTo>
                    <a:pt x="3948555" y="0"/>
                  </a:lnTo>
                  <a:close/>
                  <a:moveTo>
                    <a:pt x="4027930" y="0"/>
                  </a:moveTo>
                  <a:lnTo>
                    <a:pt x="4037963" y="4064"/>
                  </a:lnTo>
                  <a:lnTo>
                    <a:pt x="4033772" y="18288"/>
                  </a:lnTo>
                  <a:lnTo>
                    <a:pt x="4027930" y="18288"/>
                  </a:lnTo>
                  <a:lnTo>
                    <a:pt x="4018786" y="14224"/>
                  </a:lnTo>
                  <a:lnTo>
                    <a:pt x="4022851" y="0"/>
                  </a:lnTo>
                  <a:close/>
                  <a:moveTo>
                    <a:pt x="4102352" y="0"/>
                  </a:moveTo>
                  <a:lnTo>
                    <a:pt x="4112385" y="4064"/>
                  </a:lnTo>
                  <a:lnTo>
                    <a:pt x="4108321" y="18288"/>
                  </a:lnTo>
                  <a:lnTo>
                    <a:pt x="4102479" y="18288"/>
                  </a:lnTo>
                  <a:lnTo>
                    <a:pt x="4093335" y="14224"/>
                  </a:lnTo>
                  <a:lnTo>
                    <a:pt x="4097399" y="0"/>
                  </a:lnTo>
                  <a:close/>
                  <a:moveTo>
                    <a:pt x="4176774" y="0"/>
                  </a:moveTo>
                  <a:lnTo>
                    <a:pt x="4186807" y="4064"/>
                  </a:lnTo>
                  <a:lnTo>
                    <a:pt x="4182743" y="18288"/>
                  </a:lnTo>
                  <a:lnTo>
                    <a:pt x="4176901" y="18288"/>
                  </a:lnTo>
                  <a:lnTo>
                    <a:pt x="4167757" y="14224"/>
                  </a:lnTo>
                  <a:lnTo>
                    <a:pt x="4171821" y="0"/>
                  </a:lnTo>
                  <a:close/>
                  <a:moveTo>
                    <a:pt x="4251196" y="0"/>
                  </a:moveTo>
                  <a:lnTo>
                    <a:pt x="4261229" y="4064"/>
                  </a:lnTo>
                  <a:lnTo>
                    <a:pt x="4257038" y="18288"/>
                  </a:lnTo>
                  <a:lnTo>
                    <a:pt x="4251196" y="18288"/>
                  </a:lnTo>
                  <a:lnTo>
                    <a:pt x="4242052" y="14224"/>
                  </a:lnTo>
                  <a:lnTo>
                    <a:pt x="4246116" y="0"/>
                  </a:lnTo>
                  <a:close/>
                  <a:moveTo>
                    <a:pt x="4325617" y="0"/>
                  </a:moveTo>
                  <a:lnTo>
                    <a:pt x="4335650" y="4064"/>
                  </a:lnTo>
                  <a:lnTo>
                    <a:pt x="4331586" y="18288"/>
                  </a:lnTo>
                  <a:lnTo>
                    <a:pt x="4325744" y="18288"/>
                  </a:lnTo>
                  <a:lnTo>
                    <a:pt x="4316600" y="14224"/>
                  </a:lnTo>
                  <a:lnTo>
                    <a:pt x="4320665" y="0"/>
                  </a:lnTo>
                  <a:close/>
                  <a:moveTo>
                    <a:pt x="4400039" y="0"/>
                  </a:moveTo>
                  <a:lnTo>
                    <a:pt x="4410072" y="4064"/>
                  </a:lnTo>
                  <a:lnTo>
                    <a:pt x="4406008" y="18288"/>
                  </a:lnTo>
                  <a:lnTo>
                    <a:pt x="4400166" y="18288"/>
                  </a:lnTo>
                  <a:lnTo>
                    <a:pt x="4391022" y="14224"/>
                  </a:lnTo>
                  <a:lnTo>
                    <a:pt x="4395086" y="0"/>
                  </a:lnTo>
                  <a:close/>
                  <a:moveTo>
                    <a:pt x="4474461" y="0"/>
                  </a:moveTo>
                  <a:lnTo>
                    <a:pt x="4484494" y="4064"/>
                  </a:lnTo>
                  <a:lnTo>
                    <a:pt x="4480430" y="18288"/>
                  </a:lnTo>
                  <a:lnTo>
                    <a:pt x="4474588" y="18288"/>
                  </a:lnTo>
                  <a:lnTo>
                    <a:pt x="4465444" y="14224"/>
                  </a:lnTo>
                  <a:lnTo>
                    <a:pt x="4469508" y="0"/>
                  </a:lnTo>
                  <a:close/>
                  <a:moveTo>
                    <a:pt x="4548883" y="0"/>
                  </a:moveTo>
                  <a:lnTo>
                    <a:pt x="4558916" y="4064"/>
                  </a:lnTo>
                  <a:lnTo>
                    <a:pt x="4554852" y="18288"/>
                  </a:lnTo>
                  <a:lnTo>
                    <a:pt x="4549010" y="18288"/>
                  </a:lnTo>
                  <a:lnTo>
                    <a:pt x="4539866" y="14224"/>
                  </a:lnTo>
                  <a:lnTo>
                    <a:pt x="4543930" y="0"/>
                  </a:lnTo>
                  <a:close/>
                  <a:moveTo>
                    <a:pt x="4623305" y="0"/>
                  </a:moveTo>
                  <a:lnTo>
                    <a:pt x="4633338" y="4064"/>
                  </a:lnTo>
                  <a:lnTo>
                    <a:pt x="4629274" y="18288"/>
                  </a:lnTo>
                  <a:lnTo>
                    <a:pt x="4623432" y="18288"/>
                  </a:lnTo>
                  <a:lnTo>
                    <a:pt x="4614288" y="14224"/>
                  </a:lnTo>
                  <a:lnTo>
                    <a:pt x="4618352" y="0"/>
                  </a:lnTo>
                  <a:close/>
                  <a:moveTo>
                    <a:pt x="4697726" y="0"/>
                  </a:moveTo>
                  <a:lnTo>
                    <a:pt x="4707760" y="4064"/>
                  </a:lnTo>
                  <a:lnTo>
                    <a:pt x="4703695" y="18288"/>
                  </a:lnTo>
                  <a:lnTo>
                    <a:pt x="4697854" y="18288"/>
                  </a:lnTo>
                  <a:lnTo>
                    <a:pt x="4688710" y="14224"/>
                  </a:lnTo>
                  <a:lnTo>
                    <a:pt x="4692774" y="0"/>
                  </a:lnTo>
                  <a:close/>
                  <a:moveTo>
                    <a:pt x="4772148" y="0"/>
                  </a:moveTo>
                  <a:lnTo>
                    <a:pt x="4782181" y="4064"/>
                  </a:lnTo>
                  <a:lnTo>
                    <a:pt x="4778117" y="18288"/>
                  </a:lnTo>
                  <a:lnTo>
                    <a:pt x="4772275" y="18288"/>
                  </a:lnTo>
                  <a:lnTo>
                    <a:pt x="4763131" y="14224"/>
                  </a:lnTo>
                  <a:lnTo>
                    <a:pt x="4766310" y="0"/>
                  </a:lnTo>
                  <a:close/>
                  <a:moveTo>
                    <a:pt x="4846570" y="0"/>
                  </a:moveTo>
                  <a:lnTo>
                    <a:pt x="4856603" y="4064"/>
                  </a:lnTo>
                  <a:lnTo>
                    <a:pt x="4852539" y="18288"/>
                  </a:lnTo>
                  <a:lnTo>
                    <a:pt x="4846697" y="18288"/>
                  </a:lnTo>
                  <a:lnTo>
                    <a:pt x="4837553" y="14224"/>
                  </a:lnTo>
                  <a:lnTo>
                    <a:pt x="4841617" y="0"/>
                  </a:lnTo>
                  <a:close/>
                  <a:moveTo>
                    <a:pt x="4920992" y="0"/>
                  </a:moveTo>
                  <a:lnTo>
                    <a:pt x="4931025" y="4064"/>
                  </a:lnTo>
                  <a:lnTo>
                    <a:pt x="4926961" y="18288"/>
                  </a:lnTo>
                  <a:lnTo>
                    <a:pt x="4921119" y="18288"/>
                  </a:lnTo>
                  <a:lnTo>
                    <a:pt x="4911975" y="14224"/>
                  </a:lnTo>
                  <a:lnTo>
                    <a:pt x="4916039" y="0"/>
                  </a:lnTo>
                  <a:close/>
                  <a:moveTo>
                    <a:pt x="4995414" y="0"/>
                  </a:moveTo>
                  <a:lnTo>
                    <a:pt x="5005447" y="4064"/>
                  </a:lnTo>
                  <a:lnTo>
                    <a:pt x="5001383" y="18288"/>
                  </a:lnTo>
                  <a:lnTo>
                    <a:pt x="4995541" y="18288"/>
                  </a:lnTo>
                  <a:lnTo>
                    <a:pt x="4986397" y="14224"/>
                  </a:lnTo>
                  <a:lnTo>
                    <a:pt x="4990461" y="0"/>
                  </a:lnTo>
                  <a:close/>
                  <a:moveTo>
                    <a:pt x="5069836" y="0"/>
                  </a:moveTo>
                  <a:lnTo>
                    <a:pt x="5079869" y="4064"/>
                  </a:lnTo>
                  <a:lnTo>
                    <a:pt x="5075805" y="18288"/>
                  </a:lnTo>
                  <a:lnTo>
                    <a:pt x="5069963" y="18288"/>
                  </a:lnTo>
                  <a:lnTo>
                    <a:pt x="5060819" y="14224"/>
                  </a:lnTo>
                  <a:lnTo>
                    <a:pt x="5064883" y="0"/>
                  </a:lnTo>
                  <a:close/>
                  <a:moveTo>
                    <a:pt x="5143500" y="0"/>
                  </a:moveTo>
                  <a:lnTo>
                    <a:pt x="5153533" y="4064"/>
                  </a:lnTo>
                  <a:lnTo>
                    <a:pt x="5149469" y="18288"/>
                  </a:lnTo>
                  <a:lnTo>
                    <a:pt x="5143500" y="18288"/>
                  </a:lnTo>
                  <a:lnTo>
                    <a:pt x="5134356" y="14224"/>
                  </a:lnTo>
                  <a:lnTo>
                    <a:pt x="5138420" y="0"/>
                  </a:lnTo>
                  <a:close/>
                  <a:moveTo>
                    <a:pt x="5217922" y="0"/>
                  </a:moveTo>
                  <a:lnTo>
                    <a:pt x="5227955" y="4064"/>
                  </a:lnTo>
                  <a:lnTo>
                    <a:pt x="5223891" y="18288"/>
                  </a:lnTo>
                  <a:lnTo>
                    <a:pt x="5218049" y="18288"/>
                  </a:lnTo>
                  <a:lnTo>
                    <a:pt x="5208905" y="14224"/>
                  </a:lnTo>
                  <a:lnTo>
                    <a:pt x="5212969" y="0"/>
                  </a:lnTo>
                  <a:close/>
                  <a:moveTo>
                    <a:pt x="5292344" y="0"/>
                  </a:moveTo>
                  <a:lnTo>
                    <a:pt x="5302377" y="4064"/>
                  </a:lnTo>
                  <a:lnTo>
                    <a:pt x="5298186" y="18288"/>
                  </a:lnTo>
                  <a:lnTo>
                    <a:pt x="5292344" y="18288"/>
                  </a:lnTo>
                  <a:lnTo>
                    <a:pt x="5283200" y="14224"/>
                  </a:lnTo>
                  <a:lnTo>
                    <a:pt x="5287264" y="0"/>
                  </a:lnTo>
                  <a:close/>
                  <a:moveTo>
                    <a:pt x="5366765" y="0"/>
                  </a:moveTo>
                  <a:lnTo>
                    <a:pt x="5376799" y="4064"/>
                  </a:lnTo>
                  <a:lnTo>
                    <a:pt x="5372734" y="18288"/>
                  </a:lnTo>
                  <a:lnTo>
                    <a:pt x="5366893" y="18288"/>
                  </a:lnTo>
                  <a:lnTo>
                    <a:pt x="5357749" y="14224"/>
                  </a:lnTo>
                  <a:lnTo>
                    <a:pt x="5361813" y="0"/>
                  </a:lnTo>
                  <a:close/>
                  <a:moveTo>
                    <a:pt x="5441187" y="0"/>
                  </a:moveTo>
                  <a:lnTo>
                    <a:pt x="5451220" y="4064"/>
                  </a:lnTo>
                  <a:lnTo>
                    <a:pt x="5447156" y="18288"/>
                  </a:lnTo>
                  <a:lnTo>
                    <a:pt x="5441314" y="18288"/>
                  </a:lnTo>
                  <a:lnTo>
                    <a:pt x="5432170" y="14224"/>
                  </a:lnTo>
                  <a:lnTo>
                    <a:pt x="5436234" y="0"/>
                  </a:lnTo>
                  <a:close/>
                  <a:moveTo>
                    <a:pt x="5515609" y="0"/>
                  </a:moveTo>
                  <a:lnTo>
                    <a:pt x="5525642" y="4064"/>
                  </a:lnTo>
                  <a:lnTo>
                    <a:pt x="5521451" y="18288"/>
                  </a:lnTo>
                  <a:lnTo>
                    <a:pt x="5515609" y="18288"/>
                  </a:lnTo>
                  <a:lnTo>
                    <a:pt x="5506465" y="14224"/>
                  </a:lnTo>
                  <a:lnTo>
                    <a:pt x="5510530" y="0"/>
                  </a:lnTo>
                  <a:close/>
                  <a:moveTo>
                    <a:pt x="5590031" y="0"/>
                  </a:moveTo>
                  <a:lnTo>
                    <a:pt x="5600064" y="4064"/>
                  </a:lnTo>
                  <a:lnTo>
                    <a:pt x="5596000" y="18288"/>
                  </a:lnTo>
                  <a:lnTo>
                    <a:pt x="5590158" y="18288"/>
                  </a:lnTo>
                  <a:lnTo>
                    <a:pt x="5581014" y="14224"/>
                  </a:lnTo>
                  <a:lnTo>
                    <a:pt x="5585078" y="0"/>
                  </a:lnTo>
                  <a:close/>
                  <a:moveTo>
                    <a:pt x="5664453" y="0"/>
                  </a:moveTo>
                  <a:lnTo>
                    <a:pt x="5674486" y="4064"/>
                  </a:lnTo>
                  <a:lnTo>
                    <a:pt x="5670422" y="18288"/>
                  </a:lnTo>
                  <a:lnTo>
                    <a:pt x="5664580" y="18288"/>
                  </a:lnTo>
                  <a:lnTo>
                    <a:pt x="5655436" y="14224"/>
                  </a:lnTo>
                  <a:lnTo>
                    <a:pt x="5659500" y="0"/>
                  </a:lnTo>
                  <a:close/>
                  <a:moveTo>
                    <a:pt x="5738875" y="0"/>
                  </a:moveTo>
                  <a:lnTo>
                    <a:pt x="5748908" y="4064"/>
                  </a:lnTo>
                  <a:lnTo>
                    <a:pt x="5744717" y="18288"/>
                  </a:lnTo>
                  <a:lnTo>
                    <a:pt x="5738875" y="18288"/>
                  </a:lnTo>
                  <a:lnTo>
                    <a:pt x="5729731" y="14224"/>
                  </a:lnTo>
                  <a:lnTo>
                    <a:pt x="5733795" y="0"/>
                  </a:lnTo>
                  <a:close/>
                  <a:moveTo>
                    <a:pt x="5813296" y="0"/>
                  </a:moveTo>
                  <a:lnTo>
                    <a:pt x="5823329" y="4064"/>
                  </a:lnTo>
                  <a:lnTo>
                    <a:pt x="5819265" y="18288"/>
                  </a:lnTo>
                  <a:lnTo>
                    <a:pt x="5813423" y="18288"/>
                  </a:lnTo>
                  <a:lnTo>
                    <a:pt x="5803900" y="14224"/>
                  </a:lnTo>
                  <a:lnTo>
                    <a:pt x="5808091" y="0"/>
                  </a:lnTo>
                  <a:close/>
                  <a:moveTo>
                    <a:pt x="5887718" y="0"/>
                  </a:moveTo>
                  <a:lnTo>
                    <a:pt x="5897751" y="4064"/>
                  </a:lnTo>
                  <a:lnTo>
                    <a:pt x="5893687" y="18288"/>
                  </a:lnTo>
                  <a:lnTo>
                    <a:pt x="5887845" y="18288"/>
                  </a:lnTo>
                  <a:lnTo>
                    <a:pt x="5878701" y="14224"/>
                  </a:lnTo>
                  <a:lnTo>
                    <a:pt x="5882765" y="0"/>
                  </a:lnTo>
                  <a:close/>
                  <a:moveTo>
                    <a:pt x="5962140" y="0"/>
                  </a:moveTo>
                  <a:lnTo>
                    <a:pt x="5972173" y="4064"/>
                  </a:lnTo>
                  <a:lnTo>
                    <a:pt x="5968109" y="18288"/>
                  </a:lnTo>
                  <a:lnTo>
                    <a:pt x="5962267" y="18288"/>
                  </a:lnTo>
                  <a:lnTo>
                    <a:pt x="5953123" y="14224"/>
                  </a:lnTo>
                  <a:lnTo>
                    <a:pt x="5957187" y="0"/>
                  </a:lnTo>
                  <a:close/>
                  <a:moveTo>
                    <a:pt x="6036562" y="0"/>
                  </a:moveTo>
                  <a:lnTo>
                    <a:pt x="6046595" y="4064"/>
                  </a:lnTo>
                  <a:lnTo>
                    <a:pt x="6042404" y="18288"/>
                  </a:lnTo>
                  <a:lnTo>
                    <a:pt x="6036562" y="18288"/>
                  </a:lnTo>
                  <a:lnTo>
                    <a:pt x="6027418" y="14224"/>
                  </a:lnTo>
                  <a:lnTo>
                    <a:pt x="6031230" y="0"/>
                  </a:lnTo>
                  <a:close/>
                  <a:moveTo>
                    <a:pt x="6110984" y="0"/>
                  </a:moveTo>
                  <a:lnTo>
                    <a:pt x="6121017" y="4064"/>
                  </a:lnTo>
                  <a:lnTo>
                    <a:pt x="6116826" y="18288"/>
                  </a:lnTo>
                  <a:lnTo>
                    <a:pt x="6110984" y="18288"/>
                  </a:lnTo>
                  <a:lnTo>
                    <a:pt x="6101840" y="14224"/>
                  </a:lnTo>
                  <a:lnTo>
                    <a:pt x="6105904" y="0"/>
                  </a:lnTo>
                  <a:close/>
                  <a:moveTo>
                    <a:pt x="6185405" y="0"/>
                  </a:moveTo>
                  <a:lnTo>
                    <a:pt x="6195439" y="4064"/>
                  </a:lnTo>
                  <a:lnTo>
                    <a:pt x="6191374" y="18288"/>
                  </a:lnTo>
                  <a:lnTo>
                    <a:pt x="6185533" y="18288"/>
                  </a:lnTo>
                  <a:lnTo>
                    <a:pt x="6176389" y="14224"/>
                  </a:lnTo>
                  <a:lnTo>
                    <a:pt x="6180453" y="0"/>
                  </a:lnTo>
                  <a:close/>
                  <a:moveTo>
                    <a:pt x="6259827" y="0"/>
                  </a:moveTo>
                  <a:lnTo>
                    <a:pt x="6269860" y="4064"/>
                  </a:lnTo>
                  <a:lnTo>
                    <a:pt x="6265669" y="18288"/>
                  </a:lnTo>
                  <a:lnTo>
                    <a:pt x="6259828" y="18288"/>
                  </a:lnTo>
                  <a:lnTo>
                    <a:pt x="6250684" y="14224"/>
                  </a:lnTo>
                  <a:lnTo>
                    <a:pt x="6254748" y="0"/>
                  </a:lnTo>
                  <a:close/>
                  <a:moveTo>
                    <a:pt x="6334249" y="0"/>
                  </a:moveTo>
                  <a:lnTo>
                    <a:pt x="6344282" y="4064"/>
                  </a:lnTo>
                  <a:lnTo>
                    <a:pt x="6340091" y="18288"/>
                  </a:lnTo>
                  <a:lnTo>
                    <a:pt x="6334249" y="18288"/>
                  </a:lnTo>
                  <a:lnTo>
                    <a:pt x="6325105" y="14224"/>
                  </a:lnTo>
                  <a:lnTo>
                    <a:pt x="6329169" y="0"/>
                  </a:lnTo>
                  <a:close/>
                  <a:moveTo>
                    <a:pt x="6408671" y="0"/>
                  </a:moveTo>
                  <a:lnTo>
                    <a:pt x="6418704" y="4064"/>
                  </a:lnTo>
                  <a:lnTo>
                    <a:pt x="6414640" y="18288"/>
                  </a:lnTo>
                  <a:lnTo>
                    <a:pt x="6408798" y="18288"/>
                  </a:lnTo>
                  <a:lnTo>
                    <a:pt x="6399654" y="14224"/>
                  </a:lnTo>
                  <a:lnTo>
                    <a:pt x="6403340" y="0"/>
                  </a:lnTo>
                  <a:close/>
                  <a:moveTo>
                    <a:pt x="6483093" y="0"/>
                  </a:moveTo>
                  <a:lnTo>
                    <a:pt x="6493126" y="4064"/>
                  </a:lnTo>
                  <a:lnTo>
                    <a:pt x="6488935" y="18288"/>
                  </a:lnTo>
                  <a:lnTo>
                    <a:pt x="6483093" y="18288"/>
                  </a:lnTo>
                  <a:lnTo>
                    <a:pt x="6473949" y="14224"/>
                  </a:lnTo>
                  <a:lnTo>
                    <a:pt x="6478013" y="0"/>
                  </a:lnTo>
                  <a:close/>
                  <a:moveTo>
                    <a:pt x="6557514" y="0"/>
                  </a:moveTo>
                  <a:lnTo>
                    <a:pt x="6567547" y="4064"/>
                  </a:lnTo>
                  <a:lnTo>
                    <a:pt x="6563356" y="18288"/>
                  </a:lnTo>
                  <a:lnTo>
                    <a:pt x="6557514" y="18288"/>
                  </a:lnTo>
                  <a:lnTo>
                    <a:pt x="6548370" y="14224"/>
                  </a:lnTo>
                  <a:lnTo>
                    <a:pt x="6552434" y="0"/>
                  </a:lnTo>
                  <a:close/>
                  <a:moveTo>
                    <a:pt x="6631936" y="0"/>
                  </a:moveTo>
                  <a:lnTo>
                    <a:pt x="6641969" y="4064"/>
                  </a:lnTo>
                  <a:lnTo>
                    <a:pt x="6637905" y="18288"/>
                  </a:lnTo>
                  <a:lnTo>
                    <a:pt x="6632063" y="18288"/>
                  </a:lnTo>
                  <a:lnTo>
                    <a:pt x="6622919" y="14224"/>
                  </a:lnTo>
                  <a:lnTo>
                    <a:pt x="6626983" y="0"/>
                  </a:lnTo>
                  <a:close/>
                  <a:moveTo>
                    <a:pt x="6706358" y="0"/>
                  </a:moveTo>
                  <a:lnTo>
                    <a:pt x="6716391" y="4064"/>
                  </a:lnTo>
                  <a:lnTo>
                    <a:pt x="6712200" y="18288"/>
                  </a:lnTo>
                  <a:lnTo>
                    <a:pt x="6706357" y="18288"/>
                  </a:lnTo>
                  <a:lnTo>
                    <a:pt x="6697214" y="14224"/>
                  </a:lnTo>
                  <a:lnTo>
                    <a:pt x="6701278" y="0"/>
                  </a:lnTo>
                  <a:close/>
                  <a:moveTo>
                    <a:pt x="6780780" y="0"/>
                  </a:moveTo>
                  <a:lnTo>
                    <a:pt x="6790813" y="4064"/>
                  </a:lnTo>
                  <a:lnTo>
                    <a:pt x="6786621" y="18288"/>
                  </a:lnTo>
                  <a:lnTo>
                    <a:pt x="6780779" y="18288"/>
                  </a:lnTo>
                  <a:lnTo>
                    <a:pt x="6771636" y="14224"/>
                  </a:lnTo>
                  <a:lnTo>
                    <a:pt x="6775700" y="0"/>
                  </a:lnTo>
                  <a:close/>
                  <a:moveTo>
                    <a:pt x="6855202" y="0"/>
                  </a:moveTo>
                  <a:lnTo>
                    <a:pt x="6865234" y="4064"/>
                  </a:lnTo>
                  <a:lnTo>
                    <a:pt x="6861170" y="18288"/>
                  </a:lnTo>
                  <a:lnTo>
                    <a:pt x="6855328" y="18288"/>
                  </a:lnTo>
                  <a:lnTo>
                    <a:pt x="6846184" y="14224"/>
                  </a:lnTo>
                  <a:lnTo>
                    <a:pt x="6850249" y="0"/>
                  </a:lnTo>
                  <a:close/>
                  <a:moveTo>
                    <a:pt x="6929624" y="0"/>
                  </a:moveTo>
                  <a:lnTo>
                    <a:pt x="6939656" y="4064"/>
                  </a:lnTo>
                  <a:lnTo>
                    <a:pt x="6935465" y="18288"/>
                  </a:lnTo>
                  <a:lnTo>
                    <a:pt x="6929623" y="18288"/>
                  </a:lnTo>
                  <a:lnTo>
                    <a:pt x="6920479" y="14224"/>
                  </a:lnTo>
                  <a:lnTo>
                    <a:pt x="6924543" y="0"/>
                  </a:lnTo>
                  <a:close/>
                  <a:moveTo>
                    <a:pt x="7004045" y="0"/>
                  </a:moveTo>
                  <a:lnTo>
                    <a:pt x="7014078" y="4064"/>
                  </a:lnTo>
                  <a:lnTo>
                    <a:pt x="7009887" y="18288"/>
                  </a:lnTo>
                  <a:lnTo>
                    <a:pt x="7004045" y="18288"/>
                  </a:lnTo>
                  <a:lnTo>
                    <a:pt x="6994901" y="14224"/>
                  </a:lnTo>
                  <a:lnTo>
                    <a:pt x="6998965" y="0"/>
                  </a:lnTo>
                  <a:close/>
                  <a:moveTo>
                    <a:pt x="7078467" y="0"/>
                  </a:moveTo>
                  <a:lnTo>
                    <a:pt x="7088500" y="4064"/>
                  </a:lnTo>
                  <a:lnTo>
                    <a:pt x="7084436" y="18288"/>
                  </a:lnTo>
                  <a:lnTo>
                    <a:pt x="7078594" y="18288"/>
                  </a:lnTo>
                  <a:lnTo>
                    <a:pt x="7069450" y="14224"/>
                  </a:lnTo>
                  <a:lnTo>
                    <a:pt x="7073514" y="0"/>
                  </a:lnTo>
                  <a:close/>
                  <a:moveTo>
                    <a:pt x="7152889" y="0"/>
                  </a:moveTo>
                  <a:lnTo>
                    <a:pt x="7162922" y="4064"/>
                  </a:lnTo>
                  <a:lnTo>
                    <a:pt x="7158730" y="18288"/>
                  </a:lnTo>
                  <a:lnTo>
                    <a:pt x="7152888" y="18288"/>
                  </a:lnTo>
                  <a:lnTo>
                    <a:pt x="7143745" y="14224"/>
                  </a:lnTo>
                  <a:lnTo>
                    <a:pt x="7147809" y="0"/>
                  </a:lnTo>
                  <a:close/>
                  <a:moveTo>
                    <a:pt x="7227311" y="0"/>
                  </a:moveTo>
                  <a:lnTo>
                    <a:pt x="7237344" y="4064"/>
                  </a:lnTo>
                  <a:lnTo>
                    <a:pt x="7233152" y="18288"/>
                  </a:lnTo>
                  <a:lnTo>
                    <a:pt x="7227310" y="18288"/>
                  </a:lnTo>
                  <a:lnTo>
                    <a:pt x="7218166" y="14224"/>
                  </a:lnTo>
                  <a:lnTo>
                    <a:pt x="7222230" y="0"/>
                  </a:lnTo>
                  <a:close/>
                  <a:moveTo>
                    <a:pt x="7301733" y="0"/>
                  </a:moveTo>
                  <a:lnTo>
                    <a:pt x="7311765" y="4064"/>
                  </a:lnTo>
                  <a:lnTo>
                    <a:pt x="7307701" y="18288"/>
                  </a:lnTo>
                  <a:lnTo>
                    <a:pt x="7301859" y="18288"/>
                  </a:lnTo>
                  <a:lnTo>
                    <a:pt x="7292715" y="14224"/>
                  </a:lnTo>
                  <a:lnTo>
                    <a:pt x="7296779" y="0"/>
                  </a:lnTo>
                  <a:close/>
                  <a:moveTo>
                    <a:pt x="7376154" y="0"/>
                  </a:moveTo>
                  <a:lnTo>
                    <a:pt x="7386187" y="4064"/>
                  </a:lnTo>
                  <a:lnTo>
                    <a:pt x="7381996" y="18288"/>
                  </a:lnTo>
                  <a:lnTo>
                    <a:pt x="7376154" y="18288"/>
                  </a:lnTo>
                  <a:lnTo>
                    <a:pt x="7367010" y="14224"/>
                  </a:lnTo>
                  <a:lnTo>
                    <a:pt x="7371074" y="0"/>
                  </a:lnTo>
                  <a:close/>
                  <a:moveTo>
                    <a:pt x="7450576" y="0"/>
                  </a:moveTo>
                  <a:lnTo>
                    <a:pt x="7460609" y="4064"/>
                  </a:lnTo>
                  <a:lnTo>
                    <a:pt x="7456418" y="18288"/>
                  </a:lnTo>
                  <a:lnTo>
                    <a:pt x="7450575" y="18288"/>
                  </a:lnTo>
                  <a:lnTo>
                    <a:pt x="7441432" y="14224"/>
                  </a:lnTo>
                  <a:lnTo>
                    <a:pt x="7445496" y="0"/>
                  </a:lnTo>
                  <a:close/>
                  <a:moveTo>
                    <a:pt x="7524998" y="0"/>
                  </a:moveTo>
                  <a:lnTo>
                    <a:pt x="7535031" y="4064"/>
                  </a:lnTo>
                  <a:lnTo>
                    <a:pt x="7530967" y="18288"/>
                  </a:lnTo>
                  <a:lnTo>
                    <a:pt x="7525124" y="18288"/>
                  </a:lnTo>
                  <a:lnTo>
                    <a:pt x="7515981" y="14224"/>
                  </a:lnTo>
                  <a:lnTo>
                    <a:pt x="7520045" y="0"/>
                  </a:lnTo>
                  <a:close/>
                  <a:moveTo>
                    <a:pt x="7599420" y="0"/>
                  </a:moveTo>
                  <a:lnTo>
                    <a:pt x="7609453" y="4064"/>
                  </a:lnTo>
                  <a:lnTo>
                    <a:pt x="7605261" y="18288"/>
                  </a:lnTo>
                  <a:lnTo>
                    <a:pt x="7599419" y="18288"/>
                  </a:lnTo>
                  <a:lnTo>
                    <a:pt x="7590275" y="14224"/>
                  </a:lnTo>
                  <a:lnTo>
                    <a:pt x="7594340" y="0"/>
                  </a:lnTo>
                  <a:close/>
                  <a:moveTo>
                    <a:pt x="7673842" y="0"/>
                  </a:moveTo>
                  <a:lnTo>
                    <a:pt x="7683874" y="4064"/>
                  </a:lnTo>
                  <a:lnTo>
                    <a:pt x="7679683" y="18288"/>
                  </a:lnTo>
                  <a:lnTo>
                    <a:pt x="7673841" y="18288"/>
                  </a:lnTo>
                  <a:lnTo>
                    <a:pt x="7664697" y="14224"/>
                  </a:lnTo>
                  <a:lnTo>
                    <a:pt x="7668260" y="0"/>
                  </a:lnTo>
                  <a:close/>
                  <a:moveTo>
                    <a:pt x="7748263" y="0"/>
                  </a:moveTo>
                  <a:lnTo>
                    <a:pt x="7758296" y="4064"/>
                  </a:lnTo>
                  <a:lnTo>
                    <a:pt x="7754232" y="18288"/>
                  </a:lnTo>
                  <a:lnTo>
                    <a:pt x="7748390" y="18288"/>
                  </a:lnTo>
                  <a:lnTo>
                    <a:pt x="7739246" y="14224"/>
                  </a:lnTo>
                  <a:lnTo>
                    <a:pt x="7743310" y="0"/>
                  </a:lnTo>
                  <a:close/>
                  <a:moveTo>
                    <a:pt x="7822685" y="0"/>
                  </a:moveTo>
                  <a:lnTo>
                    <a:pt x="7832718" y="4064"/>
                  </a:lnTo>
                  <a:lnTo>
                    <a:pt x="7828654" y="18288"/>
                  </a:lnTo>
                  <a:lnTo>
                    <a:pt x="7822812" y="18288"/>
                  </a:lnTo>
                  <a:lnTo>
                    <a:pt x="7813668" y="14224"/>
                  </a:lnTo>
                  <a:lnTo>
                    <a:pt x="7817732" y="0"/>
                  </a:lnTo>
                  <a:close/>
                  <a:moveTo>
                    <a:pt x="7897107" y="0"/>
                  </a:moveTo>
                  <a:lnTo>
                    <a:pt x="7907140" y="4064"/>
                  </a:lnTo>
                  <a:lnTo>
                    <a:pt x="7902949" y="18288"/>
                  </a:lnTo>
                  <a:lnTo>
                    <a:pt x="7897106" y="18288"/>
                  </a:lnTo>
                  <a:lnTo>
                    <a:pt x="7887963" y="14224"/>
                  </a:lnTo>
                  <a:lnTo>
                    <a:pt x="7892027" y="0"/>
                  </a:lnTo>
                  <a:close/>
                  <a:moveTo>
                    <a:pt x="7971529" y="0"/>
                  </a:moveTo>
                  <a:lnTo>
                    <a:pt x="7981562" y="4064"/>
                  </a:lnTo>
                  <a:lnTo>
                    <a:pt x="7977498" y="18288"/>
                  </a:lnTo>
                  <a:lnTo>
                    <a:pt x="7971655" y="18288"/>
                  </a:lnTo>
                  <a:lnTo>
                    <a:pt x="7962512" y="14224"/>
                  </a:lnTo>
                  <a:lnTo>
                    <a:pt x="7966576" y="0"/>
                  </a:lnTo>
                  <a:close/>
                  <a:moveTo>
                    <a:pt x="8045951" y="0"/>
                  </a:moveTo>
                  <a:lnTo>
                    <a:pt x="8055983" y="4064"/>
                  </a:lnTo>
                  <a:lnTo>
                    <a:pt x="8051919" y="18288"/>
                  </a:lnTo>
                  <a:lnTo>
                    <a:pt x="8046077" y="18288"/>
                  </a:lnTo>
                  <a:lnTo>
                    <a:pt x="8036933" y="14224"/>
                  </a:lnTo>
                  <a:lnTo>
                    <a:pt x="8040370" y="0"/>
                  </a:lnTo>
                  <a:close/>
                  <a:moveTo>
                    <a:pt x="8120373" y="0"/>
                  </a:moveTo>
                  <a:lnTo>
                    <a:pt x="8130405" y="4064"/>
                  </a:lnTo>
                  <a:lnTo>
                    <a:pt x="8126214" y="18288"/>
                  </a:lnTo>
                  <a:lnTo>
                    <a:pt x="8120372" y="18288"/>
                  </a:lnTo>
                  <a:lnTo>
                    <a:pt x="8111228" y="14224"/>
                  </a:lnTo>
                  <a:lnTo>
                    <a:pt x="8115292" y="0"/>
                  </a:lnTo>
                  <a:close/>
                  <a:moveTo>
                    <a:pt x="8194794" y="0"/>
                  </a:moveTo>
                  <a:lnTo>
                    <a:pt x="8204827" y="4064"/>
                  </a:lnTo>
                  <a:lnTo>
                    <a:pt x="8200763" y="18288"/>
                  </a:lnTo>
                  <a:lnTo>
                    <a:pt x="8194921" y="18288"/>
                  </a:lnTo>
                  <a:lnTo>
                    <a:pt x="8185777" y="14224"/>
                  </a:lnTo>
                  <a:lnTo>
                    <a:pt x="8189841" y="0"/>
                  </a:lnTo>
                  <a:close/>
                  <a:moveTo>
                    <a:pt x="8269216" y="0"/>
                  </a:moveTo>
                  <a:lnTo>
                    <a:pt x="8279249" y="4064"/>
                  </a:lnTo>
                  <a:lnTo>
                    <a:pt x="8275185" y="18288"/>
                  </a:lnTo>
                  <a:lnTo>
                    <a:pt x="8269343" y="18288"/>
                  </a:lnTo>
                  <a:lnTo>
                    <a:pt x="8260199" y="14224"/>
                  </a:lnTo>
                  <a:lnTo>
                    <a:pt x="8264263" y="0"/>
                  </a:lnTo>
                  <a:close/>
                  <a:moveTo>
                    <a:pt x="8343638" y="0"/>
                  </a:moveTo>
                  <a:lnTo>
                    <a:pt x="8353671" y="4064"/>
                  </a:lnTo>
                  <a:lnTo>
                    <a:pt x="8349480" y="18288"/>
                  </a:lnTo>
                  <a:lnTo>
                    <a:pt x="8343637" y="18288"/>
                  </a:lnTo>
                  <a:lnTo>
                    <a:pt x="8334494" y="14224"/>
                  </a:lnTo>
                  <a:lnTo>
                    <a:pt x="8338558" y="0"/>
                  </a:lnTo>
                  <a:close/>
                  <a:moveTo>
                    <a:pt x="8418060" y="0"/>
                  </a:moveTo>
                  <a:lnTo>
                    <a:pt x="8428093" y="4064"/>
                  </a:lnTo>
                  <a:lnTo>
                    <a:pt x="8424028" y="18288"/>
                  </a:lnTo>
                  <a:lnTo>
                    <a:pt x="8418186" y="18288"/>
                  </a:lnTo>
                  <a:lnTo>
                    <a:pt x="8409043" y="14224"/>
                  </a:lnTo>
                  <a:lnTo>
                    <a:pt x="8413107" y="0"/>
                  </a:lnTo>
                  <a:close/>
                  <a:moveTo>
                    <a:pt x="8492482" y="0"/>
                  </a:moveTo>
                  <a:lnTo>
                    <a:pt x="8502514" y="4064"/>
                  </a:lnTo>
                  <a:lnTo>
                    <a:pt x="8498450" y="18288"/>
                  </a:lnTo>
                  <a:lnTo>
                    <a:pt x="8492608" y="18288"/>
                  </a:lnTo>
                  <a:lnTo>
                    <a:pt x="8483464" y="14224"/>
                  </a:lnTo>
                  <a:lnTo>
                    <a:pt x="8487528" y="0"/>
                  </a:lnTo>
                  <a:close/>
                  <a:moveTo>
                    <a:pt x="8566903" y="0"/>
                  </a:moveTo>
                  <a:lnTo>
                    <a:pt x="8576936" y="4064"/>
                  </a:lnTo>
                  <a:lnTo>
                    <a:pt x="8572745" y="18288"/>
                  </a:lnTo>
                  <a:lnTo>
                    <a:pt x="8566903" y="18288"/>
                  </a:lnTo>
                  <a:lnTo>
                    <a:pt x="8557759" y="14224"/>
                  </a:lnTo>
                  <a:lnTo>
                    <a:pt x="8561823" y="0"/>
                  </a:lnTo>
                  <a:close/>
                  <a:moveTo>
                    <a:pt x="8641325" y="0"/>
                  </a:moveTo>
                  <a:lnTo>
                    <a:pt x="8651358" y="4064"/>
                  </a:lnTo>
                  <a:lnTo>
                    <a:pt x="8647294" y="18288"/>
                  </a:lnTo>
                  <a:lnTo>
                    <a:pt x="8641452" y="18288"/>
                  </a:lnTo>
                  <a:lnTo>
                    <a:pt x="8632308" y="14224"/>
                  </a:lnTo>
                  <a:lnTo>
                    <a:pt x="8636372" y="0"/>
                  </a:lnTo>
                  <a:close/>
                  <a:moveTo>
                    <a:pt x="8715747" y="0"/>
                  </a:moveTo>
                  <a:lnTo>
                    <a:pt x="8725780" y="4064"/>
                  </a:lnTo>
                  <a:lnTo>
                    <a:pt x="8721716" y="18288"/>
                  </a:lnTo>
                  <a:lnTo>
                    <a:pt x="8715873" y="18288"/>
                  </a:lnTo>
                  <a:lnTo>
                    <a:pt x="8706730" y="14224"/>
                  </a:lnTo>
                  <a:lnTo>
                    <a:pt x="8710794" y="0"/>
                  </a:lnTo>
                  <a:close/>
                  <a:moveTo>
                    <a:pt x="8790169" y="0"/>
                  </a:moveTo>
                  <a:lnTo>
                    <a:pt x="8800202" y="4064"/>
                  </a:lnTo>
                  <a:lnTo>
                    <a:pt x="8796010" y="18288"/>
                  </a:lnTo>
                  <a:lnTo>
                    <a:pt x="8790168" y="18288"/>
                  </a:lnTo>
                  <a:lnTo>
                    <a:pt x="8781024" y="14224"/>
                  </a:lnTo>
                  <a:lnTo>
                    <a:pt x="8785089" y="0"/>
                  </a:lnTo>
                  <a:close/>
                  <a:moveTo>
                    <a:pt x="8864591" y="0"/>
                  </a:moveTo>
                  <a:lnTo>
                    <a:pt x="8874623" y="4064"/>
                  </a:lnTo>
                  <a:lnTo>
                    <a:pt x="8870432" y="18288"/>
                  </a:lnTo>
                  <a:lnTo>
                    <a:pt x="8864590" y="18288"/>
                  </a:lnTo>
                  <a:lnTo>
                    <a:pt x="8855446" y="14224"/>
                  </a:lnTo>
                  <a:lnTo>
                    <a:pt x="8859510" y="0"/>
                  </a:lnTo>
                  <a:close/>
                  <a:moveTo>
                    <a:pt x="8939013" y="0"/>
                  </a:moveTo>
                  <a:lnTo>
                    <a:pt x="8949045" y="4064"/>
                  </a:lnTo>
                  <a:lnTo>
                    <a:pt x="8944981" y="18288"/>
                  </a:lnTo>
                  <a:lnTo>
                    <a:pt x="8939139" y="18288"/>
                  </a:lnTo>
                  <a:lnTo>
                    <a:pt x="8929995" y="14224"/>
                  </a:lnTo>
                  <a:lnTo>
                    <a:pt x="8933180" y="0"/>
                  </a:lnTo>
                  <a:close/>
                  <a:moveTo>
                    <a:pt x="9013434" y="0"/>
                  </a:moveTo>
                  <a:lnTo>
                    <a:pt x="9023467" y="4064"/>
                  </a:lnTo>
                  <a:lnTo>
                    <a:pt x="9019276" y="18288"/>
                  </a:lnTo>
                  <a:lnTo>
                    <a:pt x="9013434" y="18288"/>
                  </a:lnTo>
                  <a:lnTo>
                    <a:pt x="9004290" y="14224"/>
                  </a:lnTo>
                  <a:lnTo>
                    <a:pt x="9008354" y="0"/>
                  </a:lnTo>
                  <a:close/>
                  <a:moveTo>
                    <a:pt x="9087856" y="0"/>
                  </a:moveTo>
                  <a:lnTo>
                    <a:pt x="9097889" y="4064"/>
                  </a:lnTo>
                  <a:lnTo>
                    <a:pt x="9093698" y="18288"/>
                  </a:lnTo>
                  <a:lnTo>
                    <a:pt x="9087855" y="18288"/>
                  </a:lnTo>
                  <a:lnTo>
                    <a:pt x="9078712" y="14224"/>
                  </a:lnTo>
                  <a:lnTo>
                    <a:pt x="9082776" y="0"/>
                  </a:lnTo>
                  <a:close/>
                  <a:moveTo>
                    <a:pt x="9162278" y="0"/>
                  </a:moveTo>
                  <a:lnTo>
                    <a:pt x="9172311" y="4064"/>
                  </a:lnTo>
                  <a:lnTo>
                    <a:pt x="9168247" y="18288"/>
                  </a:lnTo>
                  <a:lnTo>
                    <a:pt x="9162404" y="18288"/>
                  </a:lnTo>
                  <a:lnTo>
                    <a:pt x="9153261" y="14224"/>
                  </a:lnTo>
                  <a:lnTo>
                    <a:pt x="9157325" y="0"/>
                  </a:lnTo>
                  <a:close/>
                  <a:moveTo>
                    <a:pt x="9236700" y="0"/>
                  </a:moveTo>
                  <a:lnTo>
                    <a:pt x="9246732" y="4064"/>
                  </a:lnTo>
                  <a:lnTo>
                    <a:pt x="9242541" y="18288"/>
                  </a:lnTo>
                  <a:lnTo>
                    <a:pt x="9236699" y="18288"/>
                  </a:lnTo>
                  <a:lnTo>
                    <a:pt x="9227555" y="14224"/>
                  </a:lnTo>
                  <a:lnTo>
                    <a:pt x="9231619" y="0"/>
                  </a:lnTo>
                  <a:close/>
                  <a:moveTo>
                    <a:pt x="9311122" y="0"/>
                  </a:moveTo>
                  <a:lnTo>
                    <a:pt x="9321154" y="4064"/>
                  </a:lnTo>
                  <a:lnTo>
                    <a:pt x="9316963" y="18288"/>
                  </a:lnTo>
                  <a:lnTo>
                    <a:pt x="9311121" y="18288"/>
                  </a:lnTo>
                  <a:lnTo>
                    <a:pt x="9301977" y="14224"/>
                  </a:lnTo>
                  <a:lnTo>
                    <a:pt x="9305290" y="0"/>
                  </a:lnTo>
                  <a:close/>
                  <a:moveTo>
                    <a:pt x="9385543" y="0"/>
                  </a:moveTo>
                  <a:lnTo>
                    <a:pt x="9395576" y="4064"/>
                  </a:lnTo>
                  <a:lnTo>
                    <a:pt x="9391512" y="18288"/>
                  </a:lnTo>
                  <a:lnTo>
                    <a:pt x="9385670" y="18288"/>
                  </a:lnTo>
                  <a:lnTo>
                    <a:pt x="9376526" y="14224"/>
                  </a:lnTo>
                  <a:lnTo>
                    <a:pt x="9380590" y="0"/>
                  </a:lnTo>
                  <a:close/>
                  <a:moveTo>
                    <a:pt x="9459965" y="0"/>
                  </a:moveTo>
                  <a:lnTo>
                    <a:pt x="9469998" y="4064"/>
                  </a:lnTo>
                  <a:lnTo>
                    <a:pt x="9465807" y="18288"/>
                  </a:lnTo>
                  <a:lnTo>
                    <a:pt x="9459964" y="18288"/>
                  </a:lnTo>
                  <a:lnTo>
                    <a:pt x="9450821" y="14224"/>
                  </a:lnTo>
                  <a:lnTo>
                    <a:pt x="9454885" y="0"/>
                  </a:lnTo>
                  <a:close/>
                  <a:moveTo>
                    <a:pt x="9534387" y="0"/>
                  </a:moveTo>
                  <a:lnTo>
                    <a:pt x="9544420" y="4064"/>
                  </a:lnTo>
                  <a:lnTo>
                    <a:pt x="9540229" y="18288"/>
                  </a:lnTo>
                  <a:lnTo>
                    <a:pt x="9534386" y="18288"/>
                  </a:lnTo>
                  <a:lnTo>
                    <a:pt x="9525243" y="14224"/>
                  </a:lnTo>
                  <a:lnTo>
                    <a:pt x="9529307" y="0"/>
                  </a:lnTo>
                  <a:close/>
                  <a:moveTo>
                    <a:pt x="9608809" y="0"/>
                  </a:moveTo>
                  <a:lnTo>
                    <a:pt x="9618842" y="4064"/>
                  </a:lnTo>
                  <a:lnTo>
                    <a:pt x="9613900" y="18415"/>
                  </a:lnTo>
                  <a:lnTo>
                    <a:pt x="9608058" y="18415"/>
                  </a:lnTo>
                  <a:lnTo>
                    <a:pt x="9598914" y="14351"/>
                  </a:lnTo>
                  <a:lnTo>
                    <a:pt x="9602978" y="127"/>
                  </a:lnTo>
                  <a:close/>
                  <a:moveTo>
                    <a:pt x="9683231" y="0"/>
                  </a:moveTo>
                  <a:lnTo>
                    <a:pt x="9693263" y="4064"/>
                  </a:lnTo>
                  <a:lnTo>
                    <a:pt x="9689072" y="18288"/>
                  </a:lnTo>
                  <a:lnTo>
                    <a:pt x="9683230" y="18288"/>
                  </a:lnTo>
                  <a:lnTo>
                    <a:pt x="9674086" y="14224"/>
                  </a:lnTo>
                  <a:lnTo>
                    <a:pt x="9678150" y="0"/>
                  </a:lnTo>
                  <a:close/>
                  <a:moveTo>
                    <a:pt x="9757652" y="0"/>
                  </a:moveTo>
                  <a:lnTo>
                    <a:pt x="9767685" y="4064"/>
                  </a:lnTo>
                  <a:lnTo>
                    <a:pt x="9763494" y="18288"/>
                  </a:lnTo>
                  <a:lnTo>
                    <a:pt x="9757652" y="18288"/>
                  </a:lnTo>
                  <a:lnTo>
                    <a:pt x="9748508" y="14224"/>
                  </a:lnTo>
                  <a:lnTo>
                    <a:pt x="9752572" y="0"/>
                  </a:lnTo>
                  <a:close/>
                  <a:moveTo>
                    <a:pt x="9832074" y="0"/>
                  </a:moveTo>
                  <a:lnTo>
                    <a:pt x="9842107" y="4064"/>
                  </a:lnTo>
                  <a:lnTo>
                    <a:pt x="9838043" y="18288"/>
                  </a:lnTo>
                  <a:lnTo>
                    <a:pt x="9832201" y="18288"/>
                  </a:lnTo>
                  <a:lnTo>
                    <a:pt x="9823057" y="14224"/>
                  </a:lnTo>
                  <a:lnTo>
                    <a:pt x="9827121" y="0"/>
                  </a:lnTo>
                  <a:close/>
                  <a:moveTo>
                    <a:pt x="9906496" y="0"/>
                  </a:moveTo>
                  <a:lnTo>
                    <a:pt x="9916529" y="4064"/>
                  </a:lnTo>
                  <a:lnTo>
                    <a:pt x="9912338" y="18288"/>
                  </a:lnTo>
                  <a:lnTo>
                    <a:pt x="9906495" y="18288"/>
                  </a:lnTo>
                  <a:lnTo>
                    <a:pt x="9897352" y="14224"/>
                  </a:lnTo>
                  <a:lnTo>
                    <a:pt x="9901416" y="0"/>
                  </a:lnTo>
                  <a:close/>
                  <a:moveTo>
                    <a:pt x="9980918" y="0"/>
                  </a:moveTo>
                  <a:lnTo>
                    <a:pt x="9990951" y="4064"/>
                  </a:lnTo>
                  <a:lnTo>
                    <a:pt x="9986759" y="18288"/>
                  </a:lnTo>
                  <a:lnTo>
                    <a:pt x="9980917" y="18288"/>
                  </a:lnTo>
                  <a:lnTo>
                    <a:pt x="9971774" y="14224"/>
                  </a:lnTo>
                  <a:lnTo>
                    <a:pt x="9975838" y="0"/>
                  </a:lnTo>
                  <a:close/>
                  <a:moveTo>
                    <a:pt x="10055340" y="0"/>
                  </a:moveTo>
                  <a:lnTo>
                    <a:pt x="10065372" y="4064"/>
                  </a:lnTo>
                  <a:lnTo>
                    <a:pt x="10061308" y="18288"/>
                  </a:lnTo>
                  <a:lnTo>
                    <a:pt x="10055466" y="18288"/>
                  </a:lnTo>
                  <a:lnTo>
                    <a:pt x="10046322" y="14224"/>
                  </a:lnTo>
                  <a:lnTo>
                    <a:pt x="10050387" y="0"/>
                  </a:lnTo>
                  <a:close/>
                  <a:moveTo>
                    <a:pt x="10129762" y="0"/>
                  </a:moveTo>
                  <a:lnTo>
                    <a:pt x="10139794" y="4064"/>
                  </a:lnTo>
                  <a:lnTo>
                    <a:pt x="10135603" y="18288"/>
                  </a:lnTo>
                  <a:lnTo>
                    <a:pt x="10129761" y="18288"/>
                  </a:lnTo>
                  <a:lnTo>
                    <a:pt x="10120617" y="14224"/>
                  </a:lnTo>
                  <a:lnTo>
                    <a:pt x="10124681" y="0"/>
                  </a:lnTo>
                  <a:close/>
                  <a:moveTo>
                    <a:pt x="10204183" y="0"/>
                  </a:moveTo>
                  <a:lnTo>
                    <a:pt x="10214216" y="4064"/>
                  </a:lnTo>
                  <a:lnTo>
                    <a:pt x="10210025" y="18288"/>
                  </a:lnTo>
                  <a:lnTo>
                    <a:pt x="10204183" y="18288"/>
                  </a:lnTo>
                  <a:lnTo>
                    <a:pt x="10195039" y="14224"/>
                  </a:lnTo>
                  <a:lnTo>
                    <a:pt x="10199103" y="0"/>
                  </a:lnTo>
                  <a:close/>
                  <a:moveTo>
                    <a:pt x="10278605" y="0"/>
                  </a:moveTo>
                  <a:lnTo>
                    <a:pt x="10288638" y="4064"/>
                  </a:lnTo>
                  <a:lnTo>
                    <a:pt x="10284574" y="18288"/>
                  </a:lnTo>
                  <a:lnTo>
                    <a:pt x="10278732" y="18288"/>
                  </a:lnTo>
                  <a:lnTo>
                    <a:pt x="10269588" y="14224"/>
                  </a:lnTo>
                  <a:lnTo>
                    <a:pt x="10273652" y="0"/>
                  </a:lnTo>
                  <a:close/>
                  <a:moveTo>
                    <a:pt x="10353027" y="0"/>
                  </a:moveTo>
                  <a:lnTo>
                    <a:pt x="10363060" y="4064"/>
                  </a:lnTo>
                  <a:lnTo>
                    <a:pt x="10358868" y="18288"/>
                  </a:lnTo>
                  <a:lnTo>
                    <a:pt x="10353026" y="18288"/>
                  </a:lnTo>
                  <a:lnTo>
                    <a:pt x="10343883" y="14224"/>
                  </a:lnTo>
                  <a:lnTo>
                    <a:pt x="10347947" y="0"/>
                  </a:lnTo>
                  <a:close/>
                  <a:moveTo>
                    <a:pt x="10427449" y="0"/>
                  </a:moveTo>
                  <a:lnTo>
                    <a:pt x="10437482" y="4064"/>
                  </a:lnTo>
                  <a:lnTo>
                    <a:pt x="10433290" y="18288"/>
                  </a:lnTo>
                  <a:lnTo>
                    <a:pt x="10427448" y="18288"/>
                  </a:lnTo>
                  <a:lnTo>
                    <a:pt x="10418304" y="14224"/>
                  </a:lnTo>
                  <a:lnTo>
                    <a:pt x="10422368" y="0"/>
                  </a:lnTo>
                  <a:close/>
                  <a:moveTo>
                    <a:pt x="10501871" y="0"/>
                  </a:moveTo>
                  <a:lnTo>
                    <a:pt x="10511903" y="4064"/>
                  </a:lnTo>
                  <a:lnTo>
                    <a:pt x="10507839" y="18288"/>
                  </a:lnTo>
                  <a:lnTo>
                    <a:pt x="10501997" y="18288"/>
                  </a:lnTo>
                  <a:lnTo>
                    <a:pt x="10492853" y="14224"/>
                  </a:lnTo>
                  <a:lnTo>
                    <a:pt x="10496917" y="0"/>
                  </a:lnTo>
                  <a:close/>
                  <a:moveTo>
                    <a:pt x="10576292" y="0"/>
                  </a:moveTo>
                  <a:lnTo>
                    <a:pt x="10586325" y="4064"/>
                  </a:lnTo>
                  <a:lnTo>
                    <a:pt x="10582134" y="18288"/>
                  </a:lnTo>
                  <a:lnTo>
                    <a:pt x="10576292" y="18288"/>
                  </a:lnTo>
                  <a:lnTo>
                    <a:pt x="10567148" y="14224"/>
                  </a:lnTo>
                  <a:lnTo>
                    <a:pt x="10570210" y="0"/>
                  </a:lnTo>
                  <a:close/>
                  <a:moveTo>
                    <a:pt x="10650714" y="0"/>
                  </a:moveTo>
                  <a:lnTo>
                    <a:pt x="10660747" y="4064"/>
                  </a:lnTo>
                  <a:lnTo>
                    <a:pt x="10656556" y="18288"/>
                  </a:lnTo>
                  <a:lnTo>
                    <a:pt x="10650713" y="18288"/>
                  </a:lnTo>
                  <a:lnTo>
                    <a:pt x="10641570" y="14224"/>
                  </a:lnTo>
                  <a:lnTo>
                    <a:pt x="10645634" y="0"/>
                  </a:lnTo>
                  <a:close/>
                  <a:moveTo>
                    <a:pt x="10725136" y="0"/>
                  </a:moveTo>
                  <a:lnTo>
                    <a:pt x="10735169" y="4064"/>
                  </a:lnTo>
                  <a:lnTo>
                    <a:pt x="10731105" y="18288"/>
                  </a:lnTo>
                  <a:lnTo>
                    <a:pt x="10725262" y="18288"/>
                  </a:lnTo>
                  <a:lnTo>
                    <a:pt x="10716119" y="14224"/>
                  </a:lnTo>
                  <a:lnTo>
                    <a:pt x="10720183" y="0"/>
                  </a:lnTo>
                  <a:close/>
                  <a:moveTo>
                    <a:pt x="10799558" y="0"/>
                  </a:moveTo>
                  <a:lnTo>
                    <a:pt x="10809591" y="4064"/>
                  </a:lnTo>
                  <a:lnTo>
                    <a:pt x="10805399" y="18288"/>
                  </a:lnTo>
                  <a:lnTo>
                    <a:pt x="10799557" y="18288"/>
                  </a:lnTo>
                  <a:lnTo>
                    <a:pt x="10790413" y="14224"/>
                  </a:lnTo>
                  <a:lnTo>
                    <a:pt x="10794478" y="0"/>
                  </a:lnTo>
                  <a:close/>
                  <a:moveTo>
                    <a:pt x="10873980" y="0"/>
                  </a:moveTo>
                  <a:lnTo>
                    <a:pt x="10884012" y="4064"/>
                  </a:lnTo>
                  <a:lnTo>
                    <a:pt x="10879821" y="18288"/>
                  </a:lnTo>
                  <a:lnTo>
                    <a:pt x="10873979" y="18288"/>
                  </a:lnTo>
                  <a:lnTo>
                    <a:pt x="10864835" y="14224"/>
                  </a:lnTo>
                  <a:lnTo>
                    <a:pt x="10868899" y="0"/>
                  </a:lnTo>
                  <a:close/>
                  <a:moveTo>
                    <a:pt x="10947400" y="0"/>
                  </a:moveTo>
                  <a:lnTo>
                    <a:pt x="10957433" y="4064"/>
                  </a:lnTo>
                  <a:lnTo>
                    <a:pt x="10953369" y="18288"/>
                  </a:lnTo>
                  <a:lnTo>
                    <a:pt x="10947400" y="18288"/>
                  </a:lnTo>
                  <a:lnTo>
                    <a:pt x="10938256" y="14224"/>
                  </a:lnTo>
                  <a:lnTo>
                    <a:pt x="10942320" y="0"/>
                  </a:lnTo>
                  <a:close/>
                  <a:moveTo>
                    <a:pt x="11021822" y="0"/>
                  </a:moveTo>
                  <a:lnTo>
                    <a:pt x="11031855" y="4064"/>
                  </a:lnTo>
                  <a:lnTo>
                    <a:pt x="11027663" y="18288"/>
                  </a:lnTo>
                  <a:lnTo>
                    <a:pt x="11021821" y="18288"/>
                  </a:lnTo>
                  <a:lnTo>
                    <a:pt x="11012677" y="14224"/>
                  </a:lnTo>
                  <a:lnTo>
                    <a:pt x="11016742" y="0"/>
                  </a:lnTo>
                  <a:close/>
                  <a:moveTo>
                    <a:pt x="11096244" y="0"/>
                  </a:moveTo>
                  <a:lnTo>
                    <a:pt x="11106276" y="4064"/>
                  </a:lnTo>
                  <a:lnTo>
                    <a:pt x="11102085" y="18288"/>
                  </a:lnTo>
                  <a:lnTo>
                    <a:pt x="11096243" y="18288"/>
                  </a:lnTo>
                  <a:lnTo>
                    <a:pt x="11087099" y="14224"/>
                  </a:lnTo>
                  <a:lnTo>
                    <a:pt x="11091163" y="0"/>
                  </a:lnTo>
                  <a:close/>
                  <a:moveTo>
                    <a:pt x="11170665" y="0"/>
                  </a:moveTo>
                  <a:lnTo>
                    <a:pt x="11180698" y="4064"/>
                  </a:lnTo>
                  <a:lnTo>
                    <a:pt x="11176634" y="18288"/>
                  </a:lnTo>
                  <a:lnTo>
                    <a:pt x="11170792" y="18288"/>
                  </a:lnTo>
                  <a:lnTo>
                    <a:pt x="11161648" y="14224"/>
                  </a:lnTo>
                  <a:lnTo>
                    <a:pt x="11165712" y="0"/>
                  </a:lnTo>
                  <a:close/>
                  <a:moveTo>
                    <a:pt x="11245087" y="0"/>
                  </a:moveTo>
                  <a:lnTo>
                    <a:pt x="11255120" y="4064"/>
                  </a:lnTo>
                  <a:lnTo>
                    <a:pt x="11250929" y="18288"/>
                  </a:lnTo>
                  <a:lnTo>
                    <a:pt x="11245086" y="18288"/>
                  </a:lnTo>
                  <a:lnTo>
                    <a:pt x="11235943" y="14224"/>
                  </a:lnTo>
                  <a:lnTo>
                    <a:pt x="11240007" y="0"/>
                  </a:lnTo>
                  <a:close/>
                  <a:moveTo>
                    <a:pt x="11319509" y="0"/>
                  </a:moveTo>
                  <a:lnTo>
                    <a:pt x="11329542" y="4064"/>
                  </a:lnTo>
                  <a:lnTo>
                    <a:pt x="11325351" y="18288"/>
                  </a:lnTo>
                  <a:lnTo>
                    <a:pt x="11319508" y="18288"/>
                  </a:lnTo>
                  <a:lnTo>
                    <a:pt x="11310365" y="14224"/>
                  </a:lnTo>
                  <a:lnTo>
                    <a:pt x="11314429" y="0"/>
                  </a:lnTo>
                  <a:close/>
                  <a:moveTo>
                    <a:pt x="11393931" y="0"/>
                  </a:moveTo>
                  <a:lnTo>
                    <a:pt x="11403964" y="4064"/>
                  </a:lnTo>
                  <a:lnTo>
                    <a:pt x="11399900" y="18288"/>
                  </a:lnTo>
                  <a:lnTo>
                    <a:pt x="11394057" y="18288"/>
                  </a:lnTo>
                  <a:lnTo>
                    <a:pt x="11384914" y="14224"/>
                  </a:lnTo>
                  <a:lnTo>
                    <a:pt x="11388978" y="0"/>
                  </a:lnTo>
                  <a:close/>
                  <a:moveTo>
                    <a:pt x="11468353" y="0"/>
                  </a:moveTo>
                  <a:lnTo>
                    <a:pt x="11478385" y="4064"/>
                  </a:lnTo>
                  <a:lnTo>
                    <a:pt x="11474194" y="18288"/>
                  </a:lnTo>
                  <a:lnTo>
                    <a:pt x="11468352" y="18288"/>
                  </a:lnTo>
                  <a:lnTo>
                    <a:pt x="11459208" y="14224"/>
                  </a:lnTo>
                  <a:lnTo>
                    <a:pt x="11463272" y="0"/>
                  </a:lnTo>
                  <a:close/>
                  <a:moveTo>
                    <a:pt x="11542775" y="0"/>
                  </a:moveTo>
                  <a:lnTo>
                    <a:pt x="11552807" y="4064"/>
                  </a:lnTo>
                  <a:lnTo>
                    <a:pt x="11548616" y="18288"/>
                  </a:lnTo>
                  <a:lnTo>
                    <a:pt x="11542774" y="18288"/>
                  </a:lnTo>
                  <a:lnTo>
                    <a:pt x="11533630" y="14224"/>
                  </a:lnTo>
                  <a:lnTo>
                    <a:pt x="11537694" y="0"/>
                  </a:lnTo>
                  <a:close/>
                  <a:moveTo>
                    <a:pt x="11617196" y="0"/>
                  </a:moveTo>
                  <a:lnTo>
                    <a:pt x="11627229" y="4064"/>
                  </a:lnTo>
                  <a:lnTo>
                    <a:pt x="11623165" y="18288"/>
                  </a:lnTo>
                  <a:lnTo>
                    <a:pt x="11617323" y="18288"/>
                  </a:lnTo>
                  <a:lnTo>
                    <a:pt x="11607800" y="14224"/>
                  </a:lnTo>
                  <a:lnTo>
                    <a:pt x="11611991" y="0"/>
                  </a:lnTo>
                  <a:close/>
                  <a:moveTo>
                    <a:pt x="11691618" y="0"/>
                  </a:moveTo>
                  <a:lnTo>
                    <a:pt x="11701651" y="4064"/>
                  </a:lnTo>
                  <a:lnTo>
                    <a:pt x="11697460" y="18288"/>
                  </a:lnTo>
                  <a:lnTo>
                    <a:pt x="11691617" y="18288"/>
                  </a:lnTo>
                  <a:lnTo>
                    <a:pt x="11682474" y="14224"/>
                  </a:lnTo>
                  <a:lnTo>
                    <a:pt x="11686538" y="0"/>
                  </a:lnTo>
                  <a:close/>
                  <a:moveTo>
                    <a:pt x="11766040" y="0"/>
                  </a:moveTo>
                  <a:lnTo>
                    <a:pt x="11776073" y="4064"/>
                  </a:lnTo>
                  <a:lnTo>
                    <a:pt x="11771881" y="18288"/>
                  </a:lnTo>
                  <a:lnTo>
                    <a:pt x="11766039" y="18288"/>
                  </a:lnTo>
                  <a:lnTo>
                    <a:pt x="11756896" y="14224"/>
                  </a:lnTo>
                  <a:lnTo>
                    <a:pt x="11760960" y="0"/>
                  </a:lnTo>
                  <a:close/>
                  <a:moveTo>
                    <a:pt x="11840462" y="0"/>
                  </a:moveTo>
                  <a:lnTo>
                    <a:pt x="11850494" y="4064"/>
                  </a:lnTo>
                  <a:lnTo>
                    <a:pt x="11846430" y="18288"/>
                  </a:lnTo>
                  <a:lnTo>
                    <a:pt x="11840588" y="18288"/>
                  </a:lnTo>
                  <a:lnTo>
                    <a:pt x="11831444" y="14224"/>
                  </a:lnTo>
                  <a:lnTo>
                    <a:pt x="11835509" y="0"/>
                  </a:lnTo>
                  <a:close/>
                  <a:moveTo>
                    <a:pt x="11914884" y="0"/>
                  </a:moveTo>
                  <a:lnTo>
                    <a:pt x="11924916" y="4064"/>
                  </a:lnTo>
                  <a:lnTo>
                    <a:pt x="11920725" y="18288"/>
                  </a:lnTo>
                  <a:lnTo>
                    <a:pt x="11914883" y="18288"/>
                  </a:lnTo>
                  <a:lnTo>
                    <a:pt x="11905739" y="14224"/>
                  </a:lnTo>
                  <a:lnTo>
                    <a:pt x="11909803" y="0"/>
                  </a:lnTo>
                  <a:close/>
                  <a:moveTo>
                    <a:pt x="11989305" y="0"/>
                  </a:moveTo>
                  <a:lnTo>
                    <a:pt x="11999338" y="4064"/>
                  </a:lnTo>
                  <a:lnTo>
                    <a:pt x="11995147" y="18288"/>
                  </a:lnTo>
                  <a:lnTo>
                    <a:pt x="11989305" y="18288"/>
                  </a:lnTo>
                  <a:lnTo>
                    <a:pt x="11980161" y="14224"/>
                  </a:lnTo>
                  <a:lnTo>
                    <a:pt x="11984225" y="0"/>
                  </a:lnTo>
                  <a:close/>
                  <a:moveTo>
                    <a:pt x="12063727" y="0"/>
                  </a:moveTo>
                  <a:lnTo>
                    <a:pt x="12073760" y="4064"/>
                  </a:lnTo>
                  <a:lnTo>
                    <a:pt x="12069696" y="18288"/>
                  </a:lnTo>
                  <a:lnTo>
                    <a:pt x="12063854" y="18288"/>
                  </a:lnTo>
                  <a:lnTo>
                    <a:pt x="12054710" y="14224"/>
                  </a:lnTo>
                  <a:lnTo>
                    <a:pt x="12058774" y="0"/>
                  </a:lnTo>
                  <a:close/>
                  <a:moveTo>
                    <a:pt x="12138149" y="0"/>
                  </a:moveTo>
                  <a:lnTo>
                    <a:pt x="12148182" y="4064"/>
                  </a:lnTo>
                  <a:lnTo>
                    <a:pt x="12143991" y="18288"/>
                  </a:lnTo>
                  <a:lnTo>
                    <a:pt x="12138148" y="18288"/>
                  </a:lnTo>
                  <a:lnTo>
                    <a:pt x="12129005" y="14224"/>
                  </a:lnTo>
                  <a:lnTo>
                    <a:pt x="12133069" y="0"/>
                  </a:lnTo>
                  <a:close/>
                  <a:moveTo>
                    <a:pt x="12212571" y="0"/>
                  </a:moveTo>
                  <a:lnTo>
                    <a:pt x="12222604" y="4064"/>
                  </a:lnTo>
                  <a:lnTo>
                    <a:pt x="12218412" y="18288"/>
                  </a:lnTo>
                  <a:lnTo>
                    <a:pt x="12212570" y="18288"/>
                  </a:lnTo>
                  <a:lnTo>
                    <a:pt x="12203426" y="14224"/>
                  </a:lnTo>
                  <a:lnTo>
                    <a:pt x="12207240" y="0"/>
                  </a:lnTo>
                  <a:close/>
                  <a:moveTo>
                    <a:pt x="12286993" y="0"/>
                  </a:moveTo>
                  <a:lnTo>
                    <a:pt x="12297025" y="4064"/>
                  </a:lnTo>
                  <a:lnTo>
                    <a:pt x="12292961" y="18288"/>
                  </a:lnTo>
                  <a:lnTo>
                    <a:pt x="12287119" y="18288"/>
                  </a:lnTo>
                  <a:lnTo>
                    <a:pt x="12277975" y="14224"/>
                  </a:lnTo>
                  <a:lnTo>
                    <a:pt x="12282039" y="0"/>
                  </a:lnTo>
                  <a:close/>
                  <a:moveTo>
                    <a:pt x="12361414" y="0"/>
                  </a:moveTo>
                  <a:lnTo>
                    <a:pt x="12371447" y="4064"/>
                  </a:lnTo>
                  <a:lnTo>
                    <a:pt x="12367256" y="18288"/>
                  </a:lnTo>
                  <a:lnTo>
                    <a:pt x="12361414" y="18288"/>
                  </a:lnTo>
                  <a:lnTo>
                    <a:pt x="12352270" y="14224"/>
                  </a:lnTo>
                  <a:lnTo>
                    <a:pt x="12356334" y="0"/>
                  </a:lnTo>
                  <a:close/>
                  <a:moveTo>
                    <a:pt x="12435836" y="0"/>
                  </a:moveTo>
                  <a:lnTo>
                    <a:pt x="12445869" y="4064"/>
                  </a:lnTo>
                  <a:lnTo>
                    <a:pt x="12441805" y="18288"/>
                  </a:lnTo>
                  <a:lnTo>
                    <a:pt x="12435963" y="18288"/>
                  </a:lnTo>
                  <a:lnTo>
                    <a:pt x="12426819" y="14224"/>
                  </a:lnTo>
                  <a:lnTo>
                    <a:pt x="12430883" y="0"/>
                  </a:lnTo>
                  <a:close/>
                  <a:moveTo>
                    <a:pt x="12510258" y="0"/>
                  </a:moveTo>
                  <a:lnTo>
                    <a:pt x="12520291" y="4064"/>
                  </a:lnTo>
                  <a:lnTo>
                    <a:pt x="12516100" y="18288"/>
                  </a:lnTo>
                  <a:lnTo>
                    <a:pt x="12510257" y="18288"/>
                  </a:lnTo>
                  <a:lnTo>
                    <a:pt x="12501114" y="14224"/>
                  </a:lnTo>
                  <a:lnTo>
                    <a:pt x="12505178" y="0"/>
                  </a:lnTo>
                  <a:close/>
                  <a:moveTo>
                    <a:pt x="12584680" y="0"/>
                  </a:moveTo>
                  <a:lnTo>
                    <a:pt x="12594713" y="4064"/>
                  </a:lnTo>
                  <a:lnTo>
                    <a:pt x="12590521" y="18288"/>
                  </a:lnTo>
                  <a:lnTo>
                    <a:pt x="12584679" y="18288"/>
                  </a:lnTo>
                  <a:lnTo>
                    <a:pt x="12575536" y="14224"/>
                  </a:lnTo>
                  <a:lnTo>
                    <a:pt x="12579350" y="0"/>
                  </a:lnTo>
                  <a:close/>
                  <a:moveTo>
                    <a:pt x="12659102" y="0"/>
                  </a:moveTo>
                  <a:lnTo>
                    <a:pt x="12669134" y="4064"/>
                  </a:lnTo>
                  <a:lnTo>
                    <a:pt x="12665070" y="18288"/>
                  </a:lnTo>
                  <a:lnTo>
                    <a:pt x="12659228" y="18288"/>
                  </a:lnTo>
                  <a:lnTo>
                    <a:pt x="12650084" y="14224"/>
                  </a:lnTo>
                  <a:lnTo>
                    <a:pt x="12654149" y="0"/>
                  </a:lnTo>
                  <a:close/>
                  <a:moveTo>
                    <a:pt x="12733524" y="0"/>
                  </a:moveTo>
                  <a:lnTo>
                    <a:pt x="12743556" y="4064"/>
                  </a:lnTo>
                  <a:lnTo>
                    <a:pt x="12739365" y="18288"/>
                  </a:lnTo>
                  <a:lnTo>
                    <a:pt x="12733523" y="18288"/>
                  </a:lnTo>
                  <a:lnTo>
                    <a:pt x="12724379" y="14224"/>
                  </a:lnTo>
                  <a:lnTo>
                    <a:pt x="12728443" y="0"/>
                  </a:lnTo>
                  <a:close/>
                  <a:moveTo>
                    <a:pt x="12807945" y="0"/>
                  </a:moveTo>
                  <a:lnTo>
                    <a:pt x="12817978" y="4064"/>
                  </a:lnTo>
                  <a:lnTo>
                    <a:pt x="12813787" y="18288"/>
                  </a:lnTo>
                  <a:lnTo>
                    <a:pt x="12807945" y="18288"/>
                  </a:lnTo>
                  <a:lnTo>
                    <a:pt x="12798801" y="14224"/>
                  </a:lnTo>
                  <a:lnTo>
                    <a:pt x="12802865" y="0"/>
                  </a:lnTo>
                  <a:close/>
                  <a:moveTo>
                    <a:pt x="12882367" y="0"/>
                  </a:moveTo>
                  <a:lnTo>
                    <a:pt x="12892400" y="4064"/>
                  </a:lnTo>
                  <a:lnTo>
                    <a:pt x="12888336" y="18288"/>
                  </a:lnTo>
                  <a:lnTo>
                    <a:pt x="12882494" y="18288"/>
                  </a:lnTo>
                  <a:lnTo>
                    <a:pt x="12873350" y="14224"/>
                  </a:lnTo>
                  <a:lnTo>
                    <a:pt x="12877414" y="0"/>
                  </a:lnTo>
                  <a:close/>
                  <a:moveTo>
                    <a:pt x="12956789" y="0"/>
                  </a:moveTo>
                  <a:lnTo>
                    <a:pt x="12966822" y="4064"/>
                  </a:lnTo>
                  <a:lnTo>
                    <a:pt x="12962630" y="18288"/>
                  </a:lnTo>
                  <a:lnTo>
                    <a:pt x="12956788" y="18288"/>
                  </a:lnTo>
                  <a:lnTo>
                    <a:pt x="12947645" y="14224"/>
                  </a:lnTo>
                  <a:lnTo>
                    <a:pt x="12951709" y="0"/>
                  </a:lnTo>
                  <a:close/>
                  <a:moveTo>
                    <a:pt x="13031211" y="0"/>
                  </a:moveTo>
                  <a:lnTo>
                    <a:pt x="13041244" y="4064"/>
                  </a:lnTo>
                  <a:lnTo>
                    <a:pt x="13037054" y="18288"/>
                  </a:lnTo>
                  <a:lnTo>
                    <a:pt x="13031212" y="18288"/>
                  </a:lnTo>
                  <a:lnTo>
                    <a:pt x="13022069" y="14224"/>
                  </a:lnTo>
                  <a:lnTo>
                    <a:pt x="13026132" y="0"/>
                  </a:lnTo>
                  <a:close/>
                  <a:moveTo>
                    <a:pt x="13105633" y="0"/>
                  </a:moveTo>
                  <a:lnTo>
                    <a:pt x="13115666" y="4064"/>
                  </a:lnTo>
                  <a:lnTo>
                    <a:pt x="13111603" y="18288"/>
                  </a:lnTo>
                  <a:lnTo>
                    <a:pt x="13105761" y="18288"/>
                  </a:lnTo>
                  <a:lnTo>
                    <a:pt x="13096618" y="14224"/>
                  </a:lnTo>
                  <a:lnTo>
                    <a:pt x="13100681" y="0"/>
                  </a:lnTo>
                  <a:close/>
                  <a:moveTo>
                    <a:pt x="13180054" y="0"/>
                  </a:moveTo>
                  <a:lnTo>
                    <a:pt x="13190088" y="4064"/>
                  </a:lnTo>
                  <a:lnTo>
                    <a:pt x="13185897" y="18288"/>
                  </a:lnTo>
                  <a:lnTo>
                    <a:pt x="13180056" y="18288"/>
                  </a:lnTo>
                  <a:lnTo>
                    <a:pt x="13170912" y="14224"/>
                  </a:lnTo>
                  <a:lnTo>
                    <a:pt x="13174976" y="0"/>
                  </a:lnTo>
                  <a:close/>
                  <a:moveTo>
                    <a:pt x="13254476" y="0"/>
                  </a:moveTo>
                  <a:lnTo>
                    <a:pt x="13264510" y="4064"/>
                  </a:lnTo>
                  <a:lnTo>
                    <a:pt x="13260319" y="18288"/>
                  </a:lnTo>
                  <a:lnTo>
                    <a:pt x="13254478" y="18288"/>
                  </a:lnTo>
                  <a:lnTo>
                    <a:pt x="13245334" y="14224"/>
                  </a:lnTo>
                  <a:lnTo>
                    <a:pt x="13249397" y="0"/>
                  </a:lnTo>
                  <a:close/>
                  <a:moveTo>
                    <a:pt x="13328898" y="0"/>
                  </a:moveTo>
                  <a:lnTo>
                    <a:pt x="13338932" y="4064"/>
                  </a:lnTo>
                  <a:lnTo>
                    <a:pt x="13334868" y="18288"/>
                  </a:lnTo>
                  <a:lnTo>
                    <a:pt x="13329027" y="18288"/>
                  </a:lnTo>
                  <a:lnTo>
                    <a:pt x="13319883" y="14224"/>
                  </a:lnTo>
                  <a:lnTo>
                    <a:pt x="13323946" y="0"/>
                  </a:lnTo>
                  <a:close/>
                  <a:moveTo>
                    <a:pt x="13403320" y="0"/>
                  </a:moveTo>
                  <a:lnTo>
                    <a:pt x="13413353" y="4064"/>
                  </a:lnTo>
                  <a:lnTo>
                    <a:pt x="13409163" y="18288"/>
                  </a:lnTo>
                  <a:lnTo>
                    <a:pt x="13403321" y="18288"/>
                  </a:lnTo>
                  <a:lnTo>
                    <a:pt x="13394178" y="14224"/>
                  </a:lnTo>
                  <a:lnTo>
                    <a:pt x="13398241" y="0"/>
                  </a:lnTo>
                  <a:close/>
                  <a:moveTo>
                    <a:pt x="13477742" y="0"/>
                  </a:moveTo>
                  <a:lnTo>
                    <a:pt x="13487775" y="4064"/>
                  </a:lnTo>
                  <a:lnTo>
                    <a:pt x="13483585" y="18288"/>
                  </a:lnTo>
                  <a:lnTo>
                    <a:pt x="13477743" y="18288"/>
                  </a:lnTo>
                  <a:lnTo>
                    <a:pt x="13468600" y="14224"/>
                  </a:lnTo>
                  <a:lnTo>
                    <a:pt x="13472663" y="0"/>
                  </a:lnTo>
                  <a:close/>
                  <a:moveTo>
                    <a:pt x="13552163" y="0"/>
                  </a:moveTo>
                  <a:lnTo>
                    <a:pt x="13562197" y="4064"/>
                  </a:lnTo>
                  <a:lnTo>
                    <a:pt x="13558134" y="18288"/>
                  </a:lnTo>
                  <a:lnTo>
                    <a:pt x="13552292" y="18288"/>
                  </a:lnTo>
                  <a:lnTo>
                    <a:pt x="13543149" y="14224"/>
                  </a:lnTo>
                  <a:lnTo>
                    <a:pt x="13547212" y="0"/>
                  </a:lnTo>
                  <a:close/>
                  <a:moveTo>
                    <a:pt x="13626585" y="0"/>
                  </a:moveTo>
                  <a:lnTo>
                    <a:pt x="13636619" y="4064"/>
                  </a:lnTo>
                  <a:lnTo>
                    <a:pt x="13632428" y="18288"/>
                  </a:lnTo>
                  <a:lnTo>
                    <a:pt x="13626587" y="18288"/>
                  </a:lnTo>
                  <a:lnTo>
                    <a:pt x="13617443" y="14224"/>
                  </a:lnTo>
                  <a:lnTo>
                    <a:pt x="13621507" y="0"/>
                  </a:lnTo>
                  <a:close/>
                  <a:moveTo>
                    <a:pt x="13701007" y="0"/>
                  </a:moveTo>
                  <a:lnTo>
                    <a:pt x="13711041" y="4064"/>
                  </a:lnTo>
                  <a:lnTo>
                    <a:pt x="13706850" y="18288"/>
                  </a:lnTo>
                  <a:lnTo>
                    <a:pt x="13701009" y="18288"/>
                  </a:lnTo>
                  <a:lnTo>
                    <a:pt x="13691865" y="14224"/>
                  </a:lnTo>
                  <a:lnTo>
                    <a:pt x="13695928" y="0"/>
                  </a:lnTo>
                  <a:close/>
                  <a:moveTo>
                    <a:pt x="13775429" y="0"/>
                  </a:moveTo>
                  <a:lnTo>
                    <a:pt x="13785462" y="4064"/>
                  </a:lnTo>
                  <a:lnTo>
                    <a:pt x="13781399" y="18288"/>
                  </a:lnTo>
                  <a:lnTo>
                    <a:pt x="13775558" y="18288"/>
                  </a:lnTo>
                  <a:lnTo>
                    <a:pt x="13766414" y="14224"/>
                  </a:lnTo>
                  <a:lnTo>
                    <a:pt x="13770477" y="0"/>
                  </a:lnTo>
                  <a:close/>
                  <a:moveTo>
                    <a:pt x="13849851" y="0"/>
                  </a:moveTo>
                  <a:lnTo>
                    <a:pt x="13859884" y="4064"/>
                  </a:lnTo>
                  <a:lnTo>
                    <a:pt x="13855694" y="18288"/>
                  </a:lnTo>
                  <a:lnTo>
                    <a:pt x="13849852" y="18288"/>
                  </a:lnTo>
                  <a:lnTo>
                    <a:pt x="13840709" y="14224"/>
                  </a:lnTo>
                  <a:lnTo>
                    <a:pt x="13844772" y="0"/>
                  </a:lnTo>
                  <a:close/>
                  <a:moveTo>
                    <a:pt x="13924273" y="0"/>
                  </a:moveTo>
                  <a:lnTo>
                    <a:pt x="13934306" y="4064"/>
                  </a:lnTo>
                  <a:lnTo>
                    <a:pt x="13930116" y="18288"/>
                  </a:lnTo>
                  <a:lnTo>
                    <a:pt x="13924274" y="18288"/>
                  </a:lnTo>
                  <a:lnTo>
                    <a:pt x="13915130" y="14224"/>
                  </a:lnTo>
                  <a:lnTo>
                    <a:pt x="13919194" y="0"/>
                  </a:lnTo>
                  <a:close/>
                  <a:moveTo>
                    <a:pt x="13998694" y="0"/>
                  </a:moveTo>
                  <a:lnTo>
                    <a:pt x="14008728" y="4064"/>
                  </a:lnTo>
                  <a:lnTo>
                    <a:pt x="14004665" y="18288"/>
                  </a:lnTo>
                  <a:lnTo>
                    <a:pt x="13998823" y="18288"/>
                  </a:lnTo>
                  <a:lnTo>
                    <a:pt x="13989679" y="14224"/>
                  </a:lnTo>
                  <a:lnTo>
                    <a:pt x="13993743" y="0"/>
                  </a:lnTo>
                  <a:close/>
                  <a:moveTo>
                    <a:pt x="9144" y="0"/>
                  </a:moveTo>
                  <a:lnTo>
                    <a:pt x="19177" y="4064"/>
                  </a:lnTo>
                  <a:lnTo>
                    <a:pt x="14986" y="18288"/>
                  </a:lnTo>
                  <a:lnTo>
                    <a:pt x="9144" y="18288"/>
                  </a:lnTo>
                  <a:lnTo>
                    <a:pt x="0" y="14224"/>
                  </a:lnTo>
                  <a:lnTo>
                    <a:pt x="4064" y="0"/>
                  </a:lnTo>
                  <a:close/>
                </a:path>
              </a:pathLst>
            </a:custGeom>
            <a:solidFill>
              <a:srgbClr val="9C9B9B"/>
            </a:solidFill>
          </p:spPr>
          <p:txBody>
            <a:bodyPr/>
            <a:lstStyle/>
            <a:p>
              <a:endParaRPr lang="fi-FI"/>
            </a:p>
          </p:txBody>
        </p:sp>
      </p:grpSp>
      <p:grpSp>
        <p:nvGrpSpPr>
          <p:cNvPr id="4" name="Group 4"/>
          <p:cNvGrpSpPr>
            <a:grpSpLocks noChangeAspect="1"/>
          </p:cNvGrpSpPr>
          <p:nvPr/>
        </p:nvGrpSpPr>
        <p:grpSpPr>
          <a:xfrm>
            <a:off x="2073052" y="5004264"/>
            <a:ext cx="15029648" cy="19744"/>
            <a:chOff x="0" y="0"/>
            <a:chExt cx="14008138" cy="18402"/>
          </a:xfrm>
        </p:grpSpPr>
        <p:sp>
          <p:nvSpPr>
            <p:cNvPr id="5" name="Freeform 5"/>
            <p:cNvSpPr/>
            <p:nvPr/>
          </p:nvSpPr>
          <p:spPr>
            <a:xfrm>
              <a:off x="0" y="0"/>
              <a:ext cx="14008728" cy="18415"/>
            </a:xfrm>
            <a:custGeom>
              <a:avLst/>
              <a:gdLst/>
              <a:ahLst/>
              <a:cxnLst/>
              <a:rect l="l" t="t" r="r" b="b"/>
              <a:pathLst>
                <a:path w="14008728" h="18415">
                  <a:moveTo>
                    <a:pt x="83566" y="0"/>
                  </a:moveTo>
                  <a:lnTo>
                    <a:pt x="93599" y="4064"/>
                  </a:lnTo>
                  <a:lnTo>
                    <a:pt x="89535" y="18288"/>
                  </a:lnTo>
                  <a:lnTo>
                    <a:pt x="83566" y="18288"/>
                  </a:lnTo>
                  <a:lnTo>
                    <a:pt x="74422" y="14224"/>
                  </a:lnTo>
                  <a:lnTo>
                    <a:pt x="78486" y="0"/>
                  </a:lnTo>
                  <a:close/>
                  <a:moveTo>
                    <a:pt x="157988" y="0"/>
                  </a:moveTo>
                  <a:lnTo>
                    <a:pt x="168021" y="4064"/>
                  </a:lnTo>
                  <a:lnTo>
                    <a:pt x="163957" y="18288"/>
                  </a:lnTo>
                  <a:lnTo>
                    <a:pt x="158115" y="18288"/>
                  </a:lnTo>
                  <a:lnTo>
                    <a:pt x="148971" y="14224"/>
                  </a:lnTo>
                  <a:lnTo>
                    <a:pt x="152908" y="0"/>
                  </a:lnTo>
                  <a:close/>
                  <a:moveTo>
                    <a:pt x="232410" y="0"/>
                  </a:moveTo>
                  <a:lnTo>
                    <a:pt x="242443" y="4064"/>
                  </a:lnTo>
                  <a:lnTo>
                    <a:pt x="238252" y="18288"/>
                  </a:lnTo>
                  <a:lnTo>
                    <a:pt x="232410" y="18288"/>
                  </a:lnTo>
                  <a:lnTo>
                    <a:pt x="223266" y="14224"/>
                  </a:lnTo>
                  <a:lnTo>
                    <a:pt x="227330" y="0"/>
                  </a:lnTo>
                  <a:close/>
                  <a:moveTo>
                    <a:pt x="306832" y="0"/>
                  </a:moveTo>
                  <a:lnTo>
                    <a:pt x="316865" y="4064"/>
                  </a:lnTo>
                  <a:lnTo>
                    <a:pt x="312674" y="18288"/>
                  </a:lnTo>
                  <a:lnTo>
                    <a:pt x="306832" y="18288"/>
                  </a:lnTo>
                  <a:lnTo>
                    <a:pt x="297688" y="14224"/>
                  </a:lnTo>
                  <a:lnTo>
                    <a:pt x="301752" y="0"/>
                  </a:lnTo>
                  <a:close/>
                  <a:moveTo>
                    <a:pt x="381254" y="0"/>
                  </a:moveTo>
                  <a:lnTo>
                    <a:pt x="391287" y="4064"/>
                  </a:lnTo>
                  <a:lnTo>
                    <a:pt x="387096" y="18288"/>
                  </a:lnTo>
                  <a:lnTo>
                    <a:pt x="381254" y="18288"/>
                  </a:lnTo>
                  <a:lnTo>
                    <a:pt x="372110" y="14224"/>
                  </a:lnTo>
                  <a:lnTo>
                    <a:pt x="376174" y="0"/>
                  </a:lnTo>
                  <a:close/>
                  <a:moveTo>
                    <a:pt x="455676" y="0"/>
                  </a:moveTo>
                  <a:lnTo>
                    <a:pt x="465709" y="4064"/>
                  </a:lnTo>
                  <a:lnTo>
                    <a:pt x="461518" y="18288"/>
                  </a:lnTo>
                  <a:lnTo>
                    <a:pt x="455676" y="18288"/>
                  </a:lnTo>
                  <a:lnTo>
                    <a:pt x="446532" y="14224"/>
                  </a:lnTo>
                  <a:lnTo>
                    <a:pt x="450596" y="0"/>
                  </a:lnTo>
                  <a:close/>
                  <a:moveTo>
                    <a:pt x="530098" y="0"/>
                  </a:moveTo>
                  <a:lnTo>
                    <a:pt x="540131" y="4064"/>
                  </a:lnTo>
                  <a:lnTo>
                    <a:pt x="535940" y="18288"/>
                  </a:lnTo>
                  <a:lnTo>
                    <a:pt x="530098" y="18288"/>
                  </a:lnTo>
                  <a:lnTo>
                    <a:pt x="520954" y="14224"/>
                  </a:lnTo>
                  <a:lnTo>
                    <a:pt x="525018" y="0"/>
                  </a:lnTo>
                  <a:close/>
                  <a:moveTo>
                    <a:pt x="604520" y="0"/>
                  </a:moveTo>
                  <a:lnTo>
                    <a:pt x="614553" y="4064"/>
                  </a:lnTo>
                  <a:lnTo>
                    <a:pt x="610489" y="18288"/>
                  </a:lnTo>
                  <a:lnTo>
                    <a:pt x="604520" y="18288"/>
                  </a:lnTo>
                  <a:lnTo>
                    <a:pt x="595376" y="14224"/>
                  </a:lnTo>
                  <a:lnTo>
                    <a:pt x="599440" y="0"/>
                  </a:lnTo>
                  <a:close/>
                  <a:moveTo>
                    <a:pt x="678942" y="0"/>
                  </a:moveTo>
                  <a:lnTo>
                    <a:pt x="688975" y="4064"/>
                  </a:lnTo>
                  <a:lnTo>
                    <a:pt x="684784" y="18288"/>
                  </a:lnTo>
                  <a:lnTo>
                    <a:pt x="678942" y="18288"/>
                  </a:lnTo>
                  <a:lnTo>
                    <a:pt x="669798" y="14224"/>
                  </a:lnTo>
                  <a:lnTo>
                    <a:pt x="673862" y="0"/>
                  </a:lnTo>
                  <a:close/>
                  <a:moveTo>
                    <a:pt x="753364" y="0"/>
                  </a:moveTo>
                  <a:lnTo>
                    <a:pt x="763397" y="4064"/>
                  </a:lnTo>
                  <a:lnTo>
                    <a:pt x="759206" y="18288"/>
                  </a:lnTo>
                  <a:lnTo>
                    <a:pt x="753364" y="18288"/>
                  </a:lnTo>
                  <a:lnTo>
                    <a:pt x="744220" y="14224"/>
                  </a:lnTo>
                  <a:lnTo>
                    <a:pt x="748157" y="0"/>
                  </a:lnTo>
                  <a:close/>
                  <a:moveTo>
                    <a:pt x="827786" y="0"/>
                  </a:moveTo>
                  <a:lnTo>
                    <a:pt x="837819" y="4064"/>
                  </a:lnTo>
                  <a:lnTo>
                    <a:pt x="833755" y="18288"/>
                  </a:lnTo>
                  <a:lnTo>
                    <a:pt x="827913" y="18288"/>
                  </a:lnTo>
                  <a:lnTo>
                    <a:pt x="818769" y="14224"/>
                  </a:lnTo>
                  <a:lnTo>
                    <a:pt x="822579" y="0"/>
                  </a:lnTo>
                  <a:close/>
                  <a:moveTo>
                    <a:pt x="902208" y="0"/>
                  </a:moveTo>
                  <a:lnTo>
                    <a:pt x="912241" y="4064"/>
                  </a:lnTo>
                  <a:lnTo>
                    <a:pt x="908050" y="18288"/>
                  </a:lnTo>
                  <a:lnTo>
                    <a:pt x="902208" y="18288"/>
                  </a:lnTo>
                  <a:lnTo>
                    <a:pt x="893064" y="14224"/>
                  </a:lnTo>
                  <a:lnTo>
                    <a:pt x="897001" y="0"/>
                  </a:lnTo>
                  <a:close/>
                  <a:moveTo>
                    <a:pt x="976630" y="0"/>
                  </a:moveTo>
                  <a:lnTo>
                    <a:pt x="986663" y="4064"/>
                  </a:lnTo>
                  <a:lnTo>
                    <a:pt x="982472" y="18288"/>
                  </a:lnTo>
                  <a:lnTo>
                    <a:pt x="976630" y="18288"/>
                  </a:lnTo>
                  <a:lnTo>
                    <a:pt x="967486" y="14224"/>
                  </a:lnTo>
                  <a:lnTo>
                    <a:pt x="971423" y="0"/>
                  </a:lnTo>
                  <a:close/>
                  <a:moveTo>
                    <a:pt x="1051052" y="0"/>
                  </a:moveTo>
                  <a:lnTo>
                    <a:pt x="1061085" y="4064"/>
                  </a:lnTo>
                  <a:lnTo>
                    <a:pt x="1056894" y="18288"/>
                  </a:lnTo>
                  <a:lnTo>
                    <a:pt x="1051052" y="18288"/>
                  </a:lnTo>
                  <a:lnTo>
                    <a:pt x="1041908" y="14224"/>
                  </a:lnTo>
                  <a:lnTo>
                    <a:pt x="1045845" y="0"/>
                  </a:lnTo>
                  <a:close/>
                  <a:moveTo>
                    <a:pt x="1125474" y="0"/>
                  </a:moveTo>
                  <a:lnTo>
                    <a:pt x="1135507" y="4064"/>
                  </a:lnTo>
                  <a:lnTo>
                    <a:pt x="1131443" y="18288"/>
                  </a:lnTo>
                  <a:lnTo>
                    <a:pt x="1125601" y="18288"/>
                  </a:lnTo>
                  <a:lnTo>
                    <a:pt x="1116457" y="14224"/>
                  </a:lnTo>
                  <a:lnTo>
                    <a:pt x="1120267" y="0"/>
                  </a:lnTo>
                  <a:close/>
                  <a:moveTo>
                    <a:pt x="1199896" y="0"/>
                  </a:moveTo>
                  <a:lnTo>
                    <a:pt x="1209929" y="4064"/>
                  </a:lnTo>
                  <a:lnTo>
                    <a:pt x="1205865" y="18288"/>
                  </a:lnTo>
                  <a:lnTo>
                    <a:pt x="1200023" y="18288"/>
                  </a:lnTo>
                  <a:lnTo>
                    <a:pt x="1190879" y="14224"/>
                  </a:lnTo>
                  <a:lnTo>
                    <a:pt x="1194689" y="0"/>
                  </a:lnTo>
                  <a:close/>
                  <a:moveTo>
                    <a:pt x="1274318" y="0"/>
                  </a:moveTo>
                  <a:lnTo>
                    <a:pt x="1284351" y="4064"/>
                  </a:lnTo>
                  <a:lnTo>
                    <a:pt x="1280160" y="18288"/>
                  </a:lnTo>
                  <a:lnTo>
                    <a:pt x="1274318" y="18288"/>
                  </a:lnTo>
                  <a:lnTo>
                    <a:pt x="1265174" y="14224"/>
                  </a:lnTo>
                  <a:lnTo>
                    <a:pt x="1269111" y="0"/>
                  </a:lnTo>
                  <a:close/>
                  <a:moveTo>
                    <a:pt x="1348740" y="0"/>
                  </a:moveTo>
                  <a:lnTo>
                    <a:pt x="1358773" y="4064"/>
                  </a:lnTo>
                  <a:lnTo>
                    <a:pt x="1354582" y="18288"/>
                  </a:lnTo>
                  <a:lnTo>
                    <a:pt x="1348740" y="18288"/>
                  </a:lnTo>
                  <a:lnTo>
                    <a:pt x="1339596" y="14224"/>
                  </a:lnTo>
                  <a:lnTo>
                    <a:pt x="1343660" y="0"/>
                  </a:lnTo>
                  <a:close/>
                  <a:moveTo>
                    <a:pt x="1423162" y="0"/>
                  </a:moveTo>
                  <a:lnTo>
                    <a:pt x="1433195" y="4064"/>
                  </a:lnTo>
                  <a:lnTo>
                    <a:pt x="1429131" y="18288"/>
                  </a:lnTo>
                  <a:lnTo>
                    <a:pt x="1423289" y="18288"/>
                  </a:lnTo>
                  <a:lnTo>
                    <a:pt x="1414145" y="14224"/>
                  </a:lnTo>
                  <a:lnTo>
                    <a:pt x="1418209" y="0"/>
                  </a:lnTo>
                  <a:close/>
                  <a:moveTo>
                    <a:pt x="1497584" y="0"/>
                  </a:moveTo>
                  <a:lnTo>
                    <a:pt x="1507617" y="4064"/>
                  </a:lnTo>
                  <a:lnTo>
                    <a:pt x="1503553" y="18288"/>
                  </a:lnTo>
                  <a:lnTo>
                    <a:pt x="1497711" y="18288"/>
                  </a:lnTo>
                  <a:lnTo>
                    <a:pt x="1488567" y="14224"/>
                  </a:lnTo>
                  <a:lnTo>
                    <a:pt x="1492250" y="0"/>
                  </a:lnTo>
                  <a:close/>
                  <a:moveTo>
                    <a:pt x="1572006" y="0"/>
                  </a:moveTo>
                  <a:lnTo>
                    <a:pt x="1582039" y="4064"/>
                  </a:lnTo>
                  <a:lnTo>
                    <a:pt x="1577848" y="18288"/>
                  </a:lnTo>
                  <a:lnTo>
                    <a:pt x="1572006" y="18288"/>
                  </a:lnTo>
                  <a:lnTo>
                    <a:pt x="1562862" y="14224"/>
                  </a:lnTo>
                  <a:lnTo>
                    <a:pt x="1566926" y="0"/>
                  </a:lnTo>
                  <a:close/>
                  <a:moveTo>
                    <a:pt x="1646428" y="0"/>
                  </a:moveTo>
                  <a:lnTo>
                    <a:pt x="1656461" y="4064"/>
                  </a:lnTo>
                  <a:lnTo>
                    <a:pt x="1652397" y="18288"/>
                  </a:lnTo>
                  <a:lnTo>
                    <a:pt x="1646555" y="18288"/>
                  </a:lnTo>
                  <a:lnTo>
                    <a:pt x="1637411" y="14224"/>
                  </a:lnTo>
                  <a:lnTo>
                    <a:pt x="1641475" y="0"/>
                  </a:lnTo>
                  <a:close/>
                  <a:moveTo>
                    <a:pt x="1720850" y="0"/>
                  </a:moveTo>
                  <a:lnTo>
                    <a:pt x="1730883" y="4064"/>
                  </a:lnTo>
                  <a:lnTo>
                    <a:pt x="1726819" y="18288"/>
                  </a:lnTo>
                  <a:lnTo>
                    <a:pt x="1720977" y="18288"/>
                  </a:lnTo>
                  <a:lnTo>
                    <a:pt x="1711833" y="14224"/>
                  </a:lnTo>
                  <a:lnTo>
                    <a:pt x="1715897" y="0"/>
                  </a:lnTo>
                  <a:close/>
                  <a:moveTo>
                    <a:pt x="1795272" y="0"/>
                  </a:moveTo>
                  <a:lnTo>
                    <a:pt x="1805305" y="4064"/>
                  </a:lnTo>
                  <a:lnTo>
                    <a:pt x="1801114" y="18288"/>
                  </a:lnTo>
                  <a:lnTo>
                    <a:pt x="1795272" y="18288"/>
                  </a:lnTo>
                  <a:lnTo>
                    <a:pt x="1786128" y="14224"/>
                  </a:lnTo>
                  <a:lnTo>
                    <a:pt x="1790192" y="0"/>
                  </a:lnTo>
                  <a:close/>
                  <a:moveTo>
                    <a:pt x="1869694" y="0"/>
                  </a:moveTo>
                  <a:lnTo>
                    <a:pt x="1879727" y="4064"/>
                  </a:lnTo>
                  <a:lnTo>
                    <a:pt x="1875663" y="18288"/>
                  </a:lnTo>
                  <a:lnTo>
                    <a:pt x="1869821" y="18288"/>
                  </a:lnTo>
                  <a:lnTo>
                    <a:pt x="1860677" y="14224"/>
                  </a:lnTo>
                  <a:lnTo>
                    <a:pt x="1864360" y="0"/>
                  </a:lnTo>
                  <a:close/>
                  <a:moveTo>
                    <a:pt x="1944116" y="0"/>
                  </a:moveTo>
                  <a:lnTo>
                    <a:pt x="1954149" y="4064"/>
                  </a:lnTo>
                  <a:lnTo>
                    <a:pt x="1950085" y="18288"/>
                  </a:lnTo>
                  <a:lnTo>
                    <a:pt x="1944243" y="18288"/>
                  </a:lnTo>
                  <a:lnTo>
                    <a:pt x="1935099" y="14224"/>
                  </a:lnTo>
                  <a:lnTo>
                    <a:pt x="1939163" y="0"/>
                  </a:lnTo>
                  <a:close/>
                  <a:moveTo>
                    <a:pt x="2018538" y="0"/>
                  </a:moveTo>
                  <a:lnTo>
                    <a:pt x="2028571" y="4064"/>
                  </a:lnTo>
                  <a:lnTo>
                    <a:pt x="2024380" y="18288"/>
                  </a:lnTo>
                  <a:lnTo>
                    <a:pt x="2018538" y="18288"/>
                  </a:lnTo>
                  <a:lnTo>
                    <a:pt x="2009394" y="14224"/>
                  </a:lnTo>
                  <a:lnTo>
                    <a:pt x="2013458" y="0"/>
                  </a:lnTo>
                  <a:close/>
                  <a:moveTo>
                    <a:pt x="2092960" y="0"/>
                  </a:moveTo>
                  <a:lnTo>
                    <a:pt x="2102993" y="4064"/>
                  </a:lnTo>
                  <a:lnTo>
                    <a:pt x="2098929" y="18288"/>
                  </a:lnTo>
                  <a:lnTo>
                    <a:pt x="2093087" y="18288"/>
                  </a:lnTo>
                  <a:lnTo>
                    <a:pt x="2083943" y="14224"/>
                  </a:lnTo>
                  <a:lnTo>
                    <a:pt x="2088007" y="0"/>
                  </a:lnTo>
                  <a:close/>
                  <a:moveTo>
                    <a:pt x="2167382" y="0"/>
                  </a:moveTo>
                  <a:lnTo>
                    <a:pt x="2177415" y="4064"/>
                  </a:lnTo>
                  <a:lnTo>
                    <a:pt x="2173351" y="18288"/>
                  </a:lnTo>
                  <a:lnTo>
                    <a:pt x="2167509" y="18288"/>
                  </a:lnTo>
                  <a:lnTo>
                    <a:pt x="2158365" y="14224"/>
                  </a:lnTo>
                  <a:lnTo>
                    <a:pt x="2162429" y="0"/>
                  </a:lnTo>
                  <a:close/>
                  <a:moveTo>
                    <a:pt x="2241804" y="0"/>
                  </a:moveTo>
                  <a:lnTo>
                    <a:pt x="2251837" y="4064"/>
                  </a:lnTo>
                  <a:lnTo>
                    <a:pt x="2247646" y="18288"/>
                  </a:lnTo>
                  <a:lnTo>
                    <a:pt x="2241804" y="18288"/>
                  </a:lnTo>
                  <a:lnTo>
                    <a:pt x="2232660" y="14224"/>
                  </a:lnTo>
                  <a:lnTo>
                    <a:pt x="2236724" y="0"/>
                  </a:lnTo>
                  <a:close/>
                  <a:moveTo>
                    <a:pt x="2316226" y="0"/>
                  </a:moveTo>
                  <a:lnTo>
                    <a:pt x="2326259" y="4064"/>
                  </a:lnTo>
                  <a:lnTo>
                    <a:pt x="2322068" y="18288"/>
                  </a:lnTo>
                  <a:lnTo>
                    <a:pt x="2316226" y="18288"/>
                  </a:lnTo>
                  <a:lnTo>
                    <a:pt x="2307082" y="14224"/>
                  </a:lnTo>
                  <a:lnTo>
                    <a:pt x="2311146" y="0"/>
                  </a:lnTo>
                  <a:close/>
                  <a:moveTo>
                    <a:pt x="2390648" y="0"/>
                  </a:moveTo>
                  <a:lnTo>
                    <a:pt x="2400681" y="4064"/>
                  </a:lnTo>
                  <a:lnTo>
                    <a:pt x="2396617" y="18288"/>
                  </a:lnTo>
                  <a:lnTo>
                    <a:pt x="2390775" y="18288"/>
                  </a:lnTo>
                  <a:lnTo>
                    <a:pt x="2381631" y="14224"/>
                  </a:lnTo>
                  <a:lnTo>
                    <a:pt x="2385695" y="0"/>
                  </a:lnTo>
                  <a:close/>
                  <a:moveTo>
                    <a:pt x="2465070" y="0"/>
                  </a:moveTo>
                  <a:lnTo>
                    <a:pt x="2475103" y="4064"/>
                  </a:lnTo>
                  <a:lnTo>
                    <a:pt x="2470912" y="18288"/>
                  </a:lnTo>
                  <a:lnTo>
                    <a:pt x="2465070" y="18288"/>
                  </a:lnTo>
                  <a:lnTo>
                    <a:pt x="2455926" y="14224"/>
                  </a:lnTo>
                  <a:lnTo>
                    <a:pt x="2459990" y="0"/>
                  </a:lnTo>
                  <a:close/>
                  <a:moveTo>
                    <a:pt x="2539492" y="0"/>
                  </a:moveTo>
                  <a:lnTo>
                    <a:pt x="2549525" y="4064"/>
                  </a:lnTo>
                  <a:lnTo>
                    <a:pt x="2545334" y="18288"/>
                  </a:lnTo>
                  <a:lnTo>
                    <a:pt x="2539492" y="18288"/>
                  </a:lnTo>
                  <a:lnTo>
                    <a:pt x="2530348" y="14224"/>
                  </a:lnTo>
                  <a:lnTo>
                    <a:pt x="2534412" y="0"/>
                  </a:lnTo>
                  <a:close/>
                  <a:moveTo>
                    <a:pt x="2613914" y="0"/>
                  </a:moveTo>
                  <a:lnTo>
                    <a:pt x="2623947" y="4064"/>
                  </a:lnTo>
                  <a:lnTo>
                    <a:pt x="2619883" y="18288"/>
                  </a:lnTo>
                  <a:lnTo>
                    <a:pt x="2614041" y="18288"/>
                  </a:lnTo>
                  <a:lnTo>
                    <a:pt x="2604897" y="14224"/>
                  </a:lnTo>
                  <a:lnTo>
                    <a:pt x="2608961" y="0"/>
                  </a:lnTo>
                  <a:close/>
                  <a:moveTo>
                    <a:pt x="2688336" y="0"/>
                  </a:moveTo>
                  <a:lnTo>
                    <a:pt x="2698369" y="4064"/>
                  </a:lnTo>
                  <a:lnTo>
                    <a:pt x="2694305" y="18288"/>
                  </a:lnTo>
                  <a:lnTo>
                    <a:pt x="2688463" y="18288"/>
                  </a:lnTo>
                  <a:lnTo>
                    <a:pt x="2679319" y="14224"/>
                  </a:lnTo>
                  <a:lnTo>
                    <a:pt x="2683383" y="0"/>
                  </a:lnTo>
                  <a:close/>
                  <a:moveTo>
                    <a:pt x="2762758" y="0"/>
                  </a:moveTo>
                  <a:lnTo>
                    <a:pt x="2772791" y="4064"/>
                  </a:lnTo>
                  <a:lnTo>
                    <a:pt x="2768727" y="18288"/>
                  </a:lnTo>
                  <a:lnTo>
                    <a:pt x="2762885" y="18288"/>
                  </a:lnTo>
                  <a:lnTo>
                    <a:pt x="2753741" y="14224"/>
                  </a:lnTo>
                  <a:lnTo>
                    <a:pt x="2757805" y="0"/>
                  </a:lnTo>
                  <a:close/>
                  <a:moveTo>
                    <a:pt x="2837180" y="0"/>
                  </a:moveTo>
                  <a:lnTo>
                    <a:pt x="2847213" y="4064"/>
                  </a:lnTo>
                  <a:lnTo>
                    <a:pt x="2843149" y="18288"/>
                  </a:lnTo>
                  <a:lnTo>
                    <a:pt x="2837307" y="18288"/>
                  </a:lnTo>
                  <a:lnTo>
                    <a:pt x="2828163" y="14224"/>
                  </a:lnTo>
                  <a:lnTo>
                    <a:pt x="2832227" y="0"/>
                  </a:lnTo>
                  <a:close/>
                  <a:moveTo>
                    <a:pt x="2911602" y="0"/>
                  </a:moveTo>
                  <a:lnTo>
                    <a:pt x="2921635" y="4064"/>
                  </a:lnTo>
                  <a:lnTo>
                    <a:pt x="2917444" y="18288"/>
                  </a:lnTo>
                  <a:lnTo>
                    <a:pt x="2911602" y="18288"/>
                  </a:lnTo>
                  <a:lnTo>
                    <a:pt x="2902458" y="14224"/>
                  </a:lnTo>
                  <a:lnTo>
                    <a:pt x="2906522" y="0"/>
                  </a:lnTo>
                  <a:close/>
                  <a:moveTo>
                    <a:pt x="2986024" y="0"/>
                  </a:moveTo>
                  <a:lnTo>
                    <a:pt x="2996057" y="4064"/>
                  </a:lnTo>
                  <a:lnTo>
                    <a:pt x="2991993" y="18288"/>
                  </a:lnTo>
                  <a:lnTo>
                    <a:pt x="2986151" y="18288"/>
                  </a:lnTo>
                  <a:lnTo>
                    <a:pt x="2977007" y="14224"/>
                  </a:lnTo>
                  <a:lnTo>
                    <a:pt x="2981071" y="0"/>
                  </a:lnTo>
                  <a:close/>
                  <a:moveTo>
                    <a:pt x="3060446" y="0"/>
                  </a:moveTo>
                  <a:lnTo>
                    <a:pt x="3070479" y="4064"/>
                  </a:lnTo>
                  <a:lnTo>
                    <a:pt x="3066415" y="18288"/>
                  </a:lnTo>
                  <a:lnTo>
                    <a:pt x="3060573" y="18288"/>
                  </a:lnTo>
                  <a:lnTo>
                    <a:pt x="3051429" y="14224"/>
                  </a:lnTo>
                  <a:lnTo>
                    <a:pt x="3055493" y="0"/>
                  </a:lnTo>
                  <a:close/>
                  <a:moveTo>
                    <a:pt x="3134868" y="0"/>
                  </a:moveTo>
                  <a:lnTo>
                    <a:pt x="3144901" y="4064"/>
                  </a:lnTo>
                  <a:lnTo>
                    <a:pt x="3140710" y="18288"/>
                  </a:lnTo>
                  <a:lnTo>
                    <a:pt x="3134868" y="18288"/>
                  </a:lnTo>
                  <a:lnTo>
                    <a:pt x="3125724" y="14224"/>
                  </a:lnTo>
                  <a:lnTo>
                    <a:pt x="3129280" y="0"/>
                  </a:lnTo>
                  <a:close/>
                  <a:moveTo>
                    <a:pt x="3209290" y="0"/>
                  </a:moveTo>
                  <a:lnTo>
                    <a:pt x="3219323" y="4064"/>
                  </a:lnTo>
                  <a:lnTo>
                    <a:pt x="3215259" y="18288"/>
                  </a:lnTo>
                  <a:lnTo>
                    <a:pt x="3209417" y="18288"/>
                  </a:lnTo>
                  <a:lnTo>
                    <a:pt x="3200273" y="14224"/>
                  </a:lnTo>
                  <a:lnTo>
                    <a:pt x="3204337" y="0"/>
                  </a:lnTo>
                  <a:close/>
                  <a:moveTo>
                    <a:pt x="3283712" y="0"/>
                  </a:moveTo>
                  <a:lnTo>
                    <a:pt x="3293745" y="4064"/>
                  </a:lnTo>
                  <a:lnTo>
                    <a:pt x="3289681" y="18288"/>
                  </a:lnTo>
                  <a:lnTo>
                    <a:pt x="3283839" y="18288"/>
                  </a:lnTo>
                  <a:lnTo>
                    <a:pt x="3274695" y="14224"/>
                  </a:lnTo>
                  <a:lnTo>
                    <a:pt x="3278759" y="0"/>
                  </a:lnTo>
                  <a:close/>
                  <a:moveTo>
                    <a:pt x="3358134" y="0"/>
                  </a:moveTo>
                  <a:lnTo>
                    <a:pt x="3368167" y="4064"/>
                  </a:lnTo>
                  <a:lnTo>
                    <a:pt x="3363976" y="18288"/>
                  </a:lnTo>
                  <a:lnTo>
                    <a:pt x="3358134" y="18288"/>
                  </a:lnTo>
                  <a:lnTo>
                    <a:pt x="3348990" y="14224"/>
                  </a:lnTo>
                  <a:lnTo>
                    <a:pt x="3353054" y="0"/>
                  </a:lnTo>
                  <a:close/>
                  <a:moveTo>
                    <a:pt x="3432556" y="0"/>
                  </a:moveTo>
                  <a:lnTo>
                    <a:pt x="3442589" y="4064"/>
                  </a:lnTo>
                  <a:lnTo>
                    <a:pt x="3438525" y="18288"/>
                  </a:lnTo>
                  <a:lnTo>
                    <a:pt x="3432683" y="18288"/>
                  </a:lnTo>
                  <a:lnTo>
                    <a:pt x="3423539" y="14224"/>
                  </a:lnTo>
                  <a:lnTo>
                    <a:pt x="3427603" y="0"/>
                  </a:lnTo>
                  <a:close/>
                  <a:moveTo>
                    <a:pt x="3506977" y="0"/>
                  </a:moveTo>
                  <a:lnTo>
                    <a:pt x="3517011" y="4064"/>
                  </a:lnTo>
                  <a:lnTo>
                    <a:pt x="3512946" y="18288"/>
                  </a:lnTo>
                  <a:lnTo>
                    <a:pt x="3507105" y="18288"/>
                  </a:lnTo>
                  <a:lnTo>
                    <a:pt x="3497961" y="14224"/>
                  </a:lnTo>
                  <a:lnTo>
                    <a:pt x="3501390" y="0"/>
                  </a:lnTo>
                  <a:close/>
                  <a:moveTo>
                    <a:pt x="3581399" y="0"/>
                  </a:moveTo>
                  <a:lnTo>
                    <a:pt x="3591432" y="4064"/>
                  </a:lnTo>
                  <a:lnTo>
                    <a:pt x="3587242" y="18288"/>
                  </a:lnTo>
                  <a:lnTo>
                    <a:pt x="3581400" y="18288"/>
                  </a:lnTo>
                  <a:lnTo>
                    <a:pt x="3572256" y="14224"/>
                  </a:lnTo>
                  <a:lnTo>
                    <a:pt x="3576320" y="0"/>
                  </a:lnTo>
                  <a:close/>
                  <a:moveTo>
                    <a:pt x="3655821" y="0"/>
                  </a:moveTo>
                  <a:lnTo>
                    <a:pt x="3665854" y="4064"/>
                  </a:lnTo>
                  <a:lnTo>
                    <a:pt x="3661790" y="18288"/>
                  </a:lnTo>
                  <a:lnTo>
                    <a:pt x="3655948" y="18288"/>
                  </a:lnTo>
                  <a:lnTo>
                    <a:pt x="3646804" y="14224"/>
                  </a:lnTo>
                  <a:lnTo>
                    <a:pt x="3650868" y="0"/>
                  </a:lnTo>
                  <a:close/>
                  <a:moveTo>
                    <a:pt x="3730243" y="0"/>
                  </a:moveTo>
                  <a:lnTo>
                    <a:pt x="3740276" y="4064"/>
                  </a:lnTo>
                  <a:lnTo>
                    <a:pt x="3736212" y="18288"/>
                  </a:lnTo>
                  <a:lnTo>
                    <a:pt x="3730370" y="18288"/>
                  </a:lnTo>
                  <a:lnTo>
                    <a:pt x="3721226" y="14224"/>
                  </a:lnTo>
                  <a:lnTo>
                    <a:pt x="3725290" y="0"/>
                  </a:lnTo>
                  <a:close/>
                  <a:moveTo>
                    <a:pt x="3804665" y="0"/>
                  </a:moveTo>
                  <a:lnTo>
                    <a:pt x="3814698" y="4064"/>
                  </a:lnTo>
                  <a:lnTo>
                    <a:pt x="3810000" y="18415"/>
                  </a:lnTo>
                  <a:lnTo>
                    <a:pt x="3804158" y="18415"/>
                  </a:lnTo>
                  <a:lnTo>
                    <a:pt x="3795014" y="14351"/>
                  </a:lnTo>
                  <a:lnTo>
                    <a:pt x="3799078" y="127"/>
                  </a:lnTo>
                  <a:close/>
                  <a:moveTo>
                    <a:pt x="3879086" y="0"/>
                  </a:moveTo>
                  <a:lnTo>
                    <a:pt x="3889120" y="4064"/>
                  </a:lnTo>
                  <a:lnTo>
                    <a:pt x="3885055" y="18288"/>
                  </a:lnTo>
                  <a:lnTo>
                    <a:pt x="3879214" y="18288"/>
                  </a:lnTo>
                  <a:lnTo>
                    <a:pt x="3870070" y="14224"/>
                  </a:lnTo>
                  <a:lnTo>
                    <a:pt x="3874134" y="0"/>
                  </a:lnTo>
                  <a:close/>
                  <a:moveTo>
                    <a:pt x="3953508" y="0"/>
                  </a:moveTo>
                  <a:lnTo>
                    <a:pt x="3963541" y="4064"/>
                  </a:lnTo>
                  <a:lnTo>
                    <a:pt x="3959477" y="18288"/>
                  </a:lnTo>
                  <a:lnTo>
                    <a:pt x="3953635" y="18288"/>
                  </a:lnTo>
                  <a:lnTo>
                    <a:pt x="3944491" y="14224"/>
                  </a:lnTo>
                  <a:lnTo>
                    <a:pt x="3948555" y="0"/>
                  </a:lnTo>
                  <a:close/>
                  <a:moveTo>
                    <a:pt x="4027930" y="0"/>
                  </a:moveTo>
                  <a:lnTo>
                    <a:pt x="4037963" y="4064"/>
                  </a:lnTo>
                  <a:lnTo>
                    <a:pt x="4033772" y="18288"/>
                  </a:lnTo>
                  <a:lnTo>
                    <a:pt x="4027930" y="18288"/>
                  </a:lnTo>
                  <a:lnTo>
                    <a:pt x="4018786" y="14224"/>
                  </a:lnTo>
                  <a:lnTo>
                    <a:pt x="4022851" y="0"/>
                  </a:lnTo>
                  <a:close/>
                  <a:moveTo>
                    <a:pt x="4102352" y="0"/>
                  </a:moveTo>
                  <a:lnTo>
                    <a:pt x="4112385" y="4064"/>
                  </a:lnTo>
                  <a:lnTo>
                    <a:pt x="4108321" y="18288"/>
                  </a:lnTo>
                  <a:lnTo>
                    <a:pt x="4102479" y="18288"/>
                  </a:lnTo>
                  <a:lnTo>
                    <a:pt x="4093335" y="14224"/>
                  </a:lnTo>
                  <a:lnTo>
                    <a:pt x="4097399" y="0"/>
                  </a:lnTo>
                  <a:close/>
                  <a:moveTo>
                    <a:pt x="4176774" y="0"/>
                  </a:moveTo>
                  <a:lnTo>
                    <a:pt x="4186807" y="4064"/>
                  </a:lnTo>
                  <a:lnTo>
                    <a:pt x="4182743" y="18288"/>
                  </a:lnTo>
                  <a:lnTo>
                    <a:pt x="4176901" y="18288"/>
                  </a:lnTo>
                  <a:lnTo>
                    <a:pt x="4167757" y="14224"/>
                  </a:lnTo>
                  <a:lnTo>
                    <a:pt x="4171821" y="0"/>
                  </a:lnTo>
                  <a:close/>
                  <a:moveTo>
                    <a:pt x="4251196" y="0"/>
                  </a:moveTo>
                  <a:lnTo>
                    <a:pt x="4261229" y="4064"/>
                  </a:lnTo>
                  <a:lnTo>
                    <a:pt x="4257038" y="18288"/>
                  </a:lnTo>
                  <a:lnTo>
                    <a:pt x="4251196" y="18288"/>
                  </a:lnTo>
                  <a:lnTo>
                    <a:pt x="4242052" y="14224"/>
                  </a:lnTo>
                  <a:lnTo>
                    <a:pt x="4246116" y="0"/>
                  </a:lnTo>
                  <a:close/>
                  <a:moveTo>
                    <a:pt x="4325617" y="0"/>
                  </a:moveTo>
                  <a:lnTo>
                    <a:pt x="4335650" y="4064"/>
                  </a:lnTo>
                  <a:lnTo>
                    <a:pt x="4331586" y="18288"/>
                  </a:lnTo>
                  <a:lnTo>
                    <a:pt x="4325744" y="18288"/>
                  </a:lnTo>
                  <a:lnTo>
                    <a:pt x="4316600" y="14224"/>
                  </a:lnTo>
                  <a:lnTo>
                    <a:pt x="4320665" y="0"/>
                  </a:lnTo>
                  <a:close/>
                  <a:moveTo>
                    <a:pt x="4400039" y="0"/>
                  </a:moveTo>
                  <a:lnTo>
                    <a:pt x="4410072" y="4064"/>
                  </a:lnTo>
                  <a:lnTo>
                    <a:pt x="4406008" y="18288"/>
                  </a:lnTo>
                  <a:lnTo>
                    <a:pt x="4400166" y="18288"/>
                  </a:lnTo>
                  <a:lnTo>
                    <a:pt x="4391022" y="14224"/>
                  </a:lnTo>
                  <a:lnTo>
                    <a:pt x="4395086" y="0"/>
                  </a:lnTo>
                  <a:close/>
                  <a:moveTo>
                    <a:pt x="4474461" y="0"/>
                  </a:moveTo>
                  <a:lnTo>
                    <a:pt x="4484494" y="4064"/>
                  </a:lnTo>
                  <a:lnTo>
                    <a:pt x="4480430" y="18288"/>
                  </a:lnTo>
                  <a:lnTo>
                    <a:pt x="4474588" y="18288"/>
                  </a:lnTo>
                  <a:lnTo>
                    <a:pt x="4465444" y="14224"/>
                  </a:lnTo>
                  <a:lnTo>
                    <a:pt x="4469508" y="0"/>
                  </a:lnTo>
                  <a:close/>
                  <a:moveTo>
                    <a:pt x="4548883" y="0"/>
                  </a:moveTo>
                  <a:lnTo>
                    <a:pt x="4558916" y="4064"/>
                  </a:lnTo>
                  <a:lnTo>
                    <a:pt x="4554852" y="18288"/>
                  </a:lnTo>
                  <a:lnTo>
                    <a:pt x="4549010" y="18288"/>
                  </a:lnTo>
                  <a:lnTo>
                    <a:pt x="4539866" y="14224"/>
                  </a:lnTo>
                  <a:lnTo>
                    <a:pt x="4543930" y="0"/>
                  </a:lnTo>
                  <a:close/>
                  <a:moveTo>
                    <a:pt x="4623305" y="0"/>
                  </a:moveTo>
                  <a:lnTo>
                    <a:pt x="4633338" y="4064"/>
                  </a:lnTo>
                  <a:lnTo>
                    <a:pt x="4629274" y="18288"/>
                  </a:lnTo>
                  <a:lnTo>
                    <a:pt x="4623432" y="18288"/>
                  </a:lnTo>
                  <a:lnTo>
                    <a:pt x="4614288" y="14224"/>
                  </a:lnTo>
                  <a:lnTo>
                    <a:pt x="4618352" y="0"/>
                  </a:lnTo>
                  <a:close/>
                  <a:moveTo>
                    <a:pt x="4697726" y="0"/>
                  </a:moveTo>
                  <a:lnTo>
                    <a:pt x="4707760" y="4064"/>
                  </a:lnTo>
                  <a:lnTo>
                    <a:pt x="4703695" y="18288"/>
                  </a:lnTo>
                  <a:lnTo>
                    <a:pt x="4697854" y="18288"/>
                  </a:lnTo>
                  <a:lnTo>
                    <a:pt x="4688710" y="14224"/>
                  </a:lnTo>
                  <a:lnTo>
                    <a:pt x="4692774" y="0"/>
                  </a:lnTo>
                  <a:close/>
                  <a:moveTo>
                    <a:pt x="4772148" y="0"/>
                  </a:moveTo>
                  <a:lnTo>
                    <a:pt x="4782181" y="4064"/>
                  </a:lnTo>
                  <a:lnTo>
                    <a:pt x="4778117" y="18288"/>
                  </a:lnTo>
                  <a:lnTo>
                    <a:pt x="4772275" y="18288"/>
                  </a:lnTo>
                  <a:lnTo>
                    <a:pt x="4763131" y="14224"/>
                  </a:lnTo>
                  <a:lnTo>
                    <a:pt x="4766310" y="0"/>
                  </a:lnTo>
                  <a:close/>
                  <a:moveTo>
                    <a:pt x="4846570" y="0"/>
                  </a:moveTo>
                  <a:lnTo>
                    <a:pt x="4856603" y="4064"/>
                  </a:lnTo>
                  <a:lnTo>
                    <a:pt x="4852539" y="18288"/>
                  </a:lnTo>
                  <a:lnTo>
                    <a:pt x="4846697" y="18288"/>
                  </a:lnTo>
                  <a:lnTo>
                    <a:pt x="4837553" y="14224"/>
                  </a:lnTo>
                  <a:lnTo>
                    <a:pt x="4841617" y="0"/>
                  </a:lnTo>
                  <a:close/>
                  <a:moveTo>
                    <a:pt x="4920992" y="0"/>
                  </a:moveTo>
                  <a:lnTo>
                    <a:pt x="4931025" y="4064"/>
                  </a:lnTo>
                  <a:lnTo>
                    <a:pt x="4926961" y="18288"/>
                  </a:lnTo>
                  <a:lnTo>
                    <a:pt x="4921119" y="18288"/>
                  </a:lnTo>
                  <a:lnTo>
                    <a:pt x="4911975" y="14224"/>
                  </a:lnTo>
                  <a:lnTo>
                    <a:pt x="4916039" y="0"/>
                  </a:lnTo>
                  <a:close/>
                  <a:moveTo>
                    <a:pt x="4995414" y="0"/>
                  </a:moveTo>
                  <a:lnTo>
                    <a:pt x="5005447" y="4064"/>
                  </a:lnTo>
                  <a:lnTo>
                    <a:pt x="5001383" y="18288"/>
                  </a:lnTo>
                  <a:lnTo>
                    <a:pt x="4995541" y="18288"/>
                  </a:lnTo>
                  <a:lnTo>
                    <a:pt x="4986397" y="14224"/>
                  </a:lnTo>
                  <a:lnTo>
                    <a:pt x="4990461" y="0"/>
                  </a:lnTo>
                  <a:close/>
                  <a:moveTo>
                    <a:pt x="5069836" y="0"/>
                  </a:moveTo>
                  <a:lnTo>
                    <a:pt x="5079869" y="4064"/>
                  </a:lnTo>
                  <a:lnTo>
                    <a:pt x="5075805" y="18288"/>
                  </a:lnTo>
                  <a:lnTo>
                    <a:pt x="5069963" y="18288"/>
                  </a:lnTo>
                  <a:lnTo>
                    <a:pt x="5060819" y="14224"/>
                  </a:lnTo>
                  <a:lnTo>
                    <a:pt x="5064883" y="0"/>
                  </a:lnTo>
                  <a:close/>
                  <a:moveTo>
                    <a:pt x="5143500" y="0"/>
                  </a:moveTo>
                  <a:lnTo>
                    <a:pt x="5153533" y="4064"/>
                  </a:lnTo>
                  <a:lnTo>
                    <a:pt x="5149469" y="18288"/>
                  </a:lnTo>
                  <a:lnTo>
                    <a:pt x="5143500" y="18288"/>
                  </a:lnTo>
                  <a:lnTo>
                    <a:pt x="5134356" y="14224"/>
                  </a:lnTo>
                  <a:lnTo>
                    <a:pt x="5138420" y="0"/>
                  </a:lnTo>
                  <a:close/>
                  <a:moveTo>
                    <a:pt x="5217922" y="0"/>
                  </a:moveTo>
                  <a:lnTo>
                    <a:pt x="5227955" y="4064"/>
                  </a:lnTo>
                  <a:lnTo>
                    <a:pt x="5223891" y="18288"/>
                  </a:lnTo>
                  <a:lnTo>
                    <a:pt x="5218049" y="18288"/>
                  </a:lnTo>
                  <a:lnTo>
                    <a:pt x="5208905" y="14224"/>
                  </a:lnTo>
                  <a:lnTo>
                    <a:pt x="5212969" y="0"/>
                  </a:lnTo>
                  <a:close/>
                  <a:moveTo>
                    <a:pt x="5292344" y="0"/>
                  </a:moveTo>
                  <a:lnTo>
                    <a:pt x="5302377" y="4064"/>
                  </a:lnTo>
                  <a:lnTo>
                    <a:pt x="5298186" y="18288"/>
                  </a:lnTo>
                  <a:lnTo>
                    <a:pt x="5292344" y="18288"/>
                  </a:lnTo>
                  <a:lnTo>
                    <a:pt x="5283200" y="14224"/>
                  </a:lnTo>
                  <a:lnTo>
                    <a:pt x="5287264" y="0"/>
                  </a:lnTo>
                  <a:close/>
                  <a:moveTo>
                    <a:pt x="5366765" y="0"/>
                  </a:moveTo>
                  <a:lnTo>
                    <a:pt x="5376799" y="4064"/>
                  </a:lnTo>
                  <a:lnTo>
                    <a:pt x="5372734" y="18288"/>
                  </a:lnTo>
                  <a:lnTo>
                    <a:pt x="5366893" y="18288"/>
                  </a:lnTo>
                  <a:lnTo>
                    <a:pt x="5357749" y="14224"/>
                  </a:lnTo>
                  <a:lnTo>
                    <a:pt x="5361813" y="0"/>
                  </a:lnTo>
                  <a:close/>
                  <a:moveTo>
                    <a:pt x="5441187" y="0"/>
                  </a:moveTo>
                  <a:lnTo>
                    <a:pt x="5451220" y="4064"/>
                  </a:lnTo>
                  <a:lnTo>
                    <a:pt x="5447156" y="18288"/>
                  </a:lnTo>
                  <a:lnTo>
                    <a:pt x="5441314" y="18288"/>
                  </a:lnTo>
                  <a:lnTo>
                    <a:pt x="5432170" y="14224"/>
                  </a:lnTo>
                  <a:lnTo>
                    <a:pt x="5436234" y="0"/>
                  </a:lnTo>
                  <a:close/>
                  <a:moveTo>
                    <a:pt x="5515609" y="0"/>
                  </a:moveTo>
                  <a:lnTo>
                    <a:pt x="5525642" y="4064"/>
                  </a:lnTo>
                  <a:lnTo>
                    <a:pt x="5521451" y="18288"/>
                  </a:lnTo>
                  <a:lnTo>
                    <a:pt x="5515609" y="18288"/>
                  </a:lnTo>
                  <a:lnTo>
                    <a:pt x="5506465" y="14224"/>
                  </a:lnTo>
                  <a:lnTo>
                    <a:pt x="5510530" y="0"/>
                  </a:lnTo>
                  <a:close/>
                  <a:moveTo>
                    <a:pt x="5590031" y="0"/>
                  </a:moveTo>
                  <a:lnTo>
                    <a:pt x="5600064" y="4064"/>
                  </a:lnTo>
                  <a:lnTo>
                    <a:pt x="5596000" y="18288"/>
                  </a:lnTo>
                  <a:lnTo>
                    <a:pt x="5590158" y="18288"/>
                  </a:lnTo>
                  <a:lnTo>
                    <a:pt x="5581014" y="14224"/>
                  </a:lnTo>
                  <a:lnTo>
                    <a:pt x="5585078" y="0"/>
                  </a:lnTo>
                  <a:close/>
                  <a:moveTo>
                    <a:pt x="5664453" y="0"/>
                  </a:moveTo>
                  <a:lnTo>
                    <a:pt x="5674486" y="4064"/>
                  </a:lnTo>
                  <a:lnTo>
                    <a:pt x="5670422" y="18288"/>
                  </a:lnTo>
                  <a:lnTo>
                    <a:pt x="5664580" y="18288"/>
                  </a:lnTo>
                  <a:lnTo>
                    <a:pt x="5655436" y="14224"/>
                  </a:lnTo>
                  <a:lnTo>
                    <a:pt x="5659500" y="0"/>
                  </a:lnTo>
                  <a:close/>
                  <a:moveTo>
                    <a:pt x="5738875" y="0"/>
                  </a:moveTo>
                  <a:lnTo>
                    <a:pt x="5748908" y="4064"/>
                  </a:lnTo>
                  <a:lnTo>
                    <a:pt x="5744717" y="18288"/>
                  </a:lnTo>
                  <a:lnTo>
                    <a:pt x="5738875" y="18288"/>
                  </a:lnTo>
                  <a:lnTo>
                    <a:pt x="5729731" y="14224"/>
                  </a:lnTo>
                  <a:lnTo>
                    <a:pt x="5733795" y="0"/>
                  </a:lnTo>
                  <a:close/>
                  <a:moveTo>
                    <a:pt x="5813296" y="0"/>
                  </a:moveTo>
                  <a:lnTo>
                    <a:pt x="5823329" y="4064"/>
                  </a:lnTo>
                  <a:lnTo>
                    <a:pt x="5819265" y="18288"/>
                  </a:lnTo>
                  <a:lnTo>
                    <a:pt x="5813423" y="18288"/>
                  </a:lnTo>
                  <a:lnTo>
                    <a:pt x="5803900" y="14224"/>
                  </a:lnTo>
                  <a:lnTo>
                    <a:pt x="5808091" y="0"/>
                  </a:lnTo>
                  <a:close/>
                  <a:moveTo>
                    <a:pt x="5887718" y="0"/>
                  </a:moveTo>
                  <a:lnTo>
                    <a:pt x="5897751" y="4064"/>
                  </a:lnTo>
                  <a:lnTo>
                    <a:pt x="5893687" y="18288"/>
                  </a:lnTo>
                  <a:lnTo>
                    <a:pt x="5887845" y="18288"/>
                  </a:lnTo>
                  <a:lnTo>
                    <a:pt x="5878701" y="14224"/>
                  </a:lnTo>
                  <a:lnTo>
                    <a:pt x="5882765" y="0"/>
                  </a:lnTo>
                  <a:close/>
                  <a:moveTo>
                    <a:pt x="5962140" y="0"/>
                  </a:moveTo>
                  <a:lnTo>
                    <a:pt x="5972173" y="4064"/>
                  </a:lnTo>
                  <a:lnTo>
                    <a:pt x="5968109" y="18288"/>
                  </a:lnTo>
                  <a:lnTo>
                    <a:pt x="5962267" y="18288"/>
                  </a:lnTo>
                  <a:lnTo>
                    <a:pt x="5953123" y="14224"/>
                  </a:lnTo>
                  <a:lnTo>
                    <a:pt x="5957187" y="0"/>
                  </a:lnTo>
                  <a:close/>
                  <a:moveTo>
                    <a:pt x="6036562" y="0"/>
                  </a:moveTo>
                  <a:lnTo>
                    <a:pt x="6046595" y="4064"/>
                  </a:lnTo>
                  <a:lnTo>
                    <a:pt x="6042404" y="18288"/>
                  </a:lnTo>
                  <a:lnTo>
                    <a:pt x="6036562" y="18288"/>
                  </a:lnTo>
                  <a:lnTo>
                    <a:pt x="6027418" y="14224"/>
                  </a:lnTo>
                  <a:lnTo>
                    <a:pt x="6031230" y="0"/>
                  </a:lnTo>
                  <a:close/>
                  <a:moveTo>
                    <a:pt x="6110984" y="0"/>
                  </a:moveTo>
                  <a:lnTo>
                    <a:pt x="6121017" y="4064"/>
                  </a:lnTo>
                  <a:lnTo>
                    <a:pt x="6116826" y="18288"/>
                  </a:lnTo>
                  <a:lnTo>
                    <a:pt x="6110984" y="18288"/>
                  </a:lnTo>
                  <a:lnTo>
                    <a:pt x="6101840" y="14224"/>
                  </a:lnTo>
                  <a:lnTo>
                    <a:pt x="6105904" y="0"/>
                  </a:lnTo>
                  <a:close/>
                  <a:moveTo>
                    <a:pt x="6185405" y="0"/>
                  </a:moveTo>
                  <a:lnTo>
                    <a:pt x="6195439" y="4064"/>
                  </a:lnTo>
                  <a:lnTo>
                    <a:pt x="6191374" y="18288"/>
                  </a:lnTo>
                  <a:lnTo>
                    <a:pt x="6185533" y="18288"/>
                  </a:lnTo>
                  <a:lnTo>
                    <a:pt x="6176389" y="14224"/>
                  </a:lnTo>
                  <a:lnTo>
                    <a:pt x="6180453" y="0"/>
                  </a:lnTo>
                  <a:close/>
                  <a:moveTo>
                    <a:pt x="6259827" y="0"/>
                  </a:moveTo>
                  <a:lnTo>
                    <a:pt x="6269860" y="4064"/>
                  </a:lnTo>
                  <a:lnTo>
                    <a:pt x="6265669" y="18288"/>
                  </a:lnTo>
                  <a:lnTo>
                    <a:pt x="6259828" y="18288"/>
                  </a:lnTo>
                  <a:lnTo>
                    <a:pt x="6250684" y="14224"/>
                  </a:lnTo>
                  <a:lnTo>
                    <a:pt x="6254748" y="0"/>
                  </a:lnTo>
                  <a:close/>
                  <a:moveTo>
                    <a:pt x="6334249" y="0"/>
                  </a:moveTo>
                  <a:lnTo>
                    <a:pt x="6344282" y="4064"/>
                  </a:lnTo>
                  <a:lnTo>
                    <a:pt x="6340091" y="18288"/>
                  </a:lnTo>
                  <a:lnTo>
                    <a:pt x="6334249" y="18288"/>
                  </a:lnTo>
                  <a:lnTo>
                    <a:pt x="6325105" y="14224"/>
                  </a:lnTo>
                  <a:lnTo>
                    <a:pt x="6329169" y="0"/>
                  </a:lnTo>
                  <a:close/>
                  <a:moveTo>
                    <a:pt x="6408671" y="0"/>
                  </a:moveTo>
                  <a:lnTo>
                    <a:pt x="6418704" y="4064"/>
                  </a:lnTo>
                  <a:lnTo>
                    <a:pt x="6414640" y="18288"/>
                  </a:lnTo>
                  <a:lnTo>
                    <a:pt x="6408798" y="18288"/>
                  </a:lnTo>
                  <a:lnTo>
                    <a:pt x="6399654" y="14224"/>
                  </a:lnTo>
                  <a:lnTo>
                    <a:pt x="6403340" y="0"/>
                  </a:lnTo>
                  <a:close/>
                  <a:moveTo>
                    <a:pt x="6483093" y="0"/>
                  </a:moveTo>
                  <a:lnTo>
                    <a:pt x="6493126" y="4064"/>
                  </a:lnTo>
                  <a:lnTo>
                    <a:pt x="6488935" y="18288"/>
                  </a:lnTo>
                  <a:lnTo>
                    <a:pt x="6483093" y="18288"/>
                  </a:lnTo>
                  <a:lnTo>
                    <a:pt x="6473949" y="14224"/>
                  </a:lnTo>
                  <a:lnTo>
                    <a:pt x="6478013" y="0"/>
                  </a:lnTo>
                  <a:close/>
                  <a:moveTo>
                    <a:pt x="6557514" y="0"/>
                  </a:moveTo>
                  <a:lnTo>
                    <a:pt x="6567547" y="4064"/>
                  </a:lnTo>
                  <a:lnTo>
                    <a:pt x="6563356" y="18288"/>
                  </a:lnTo>
                  <a:lnTo>
                    <a:pt x="6557514" y="18288"/>
                  </a:lnTo>
                  <a:lnTo>
                    <a:pt x="6548370" y="14224"/>
                  </a:lnTo>
                  <a:lnTo>
                    <a:pt x="6552434" y="0"/>
                  </a:lnTo>
                  <a:close/>
                  <a:moveTo>
                    <a:pt x="6631936" y="0"/>
                  </a:moveTo>
                  <a:lnTo>
                    <a:pt x="6641969" y="4064"/>
                  </a:lnTo>
                  <a:lnTo>
                    <a:pt x="6637905" y="18288"/>
                  </a:lnTo>
                  <a:lnTo>
                    <a:pt x="6632063" y="18288"/>
                  </a:lnTo>
                  <a:lnTo>
                    <a:pt x="6622919" y="14224"/>
                  </a:lnTo>
                  <a:lnTo>
                    <a:pt x="6626983" y="0"/>
                  </a:lnTo>
                  <a:close/>
                  <a:moveTo>
                    <a:pt x="6706358" y="0"/>
                  </a:moveTo>
                  <a:lnTo>
                    <a:pt x="6716391" y="4064"/>
                  </a:lnTo>
                  <a:lnTo>
                    <a:pt x="6712200" y="18288"/>
                  </a:lnTo>
                  <a:lnTo>
                    <a:pt x="6706357" y="18288"/>
                  </a:lnTo>
                  <a:lnTo>
                    <a:pt x="6697214" y="14224"/>
                  </a:lnTo>
                  <a:lnTo>
                    <a:pt x="6701278" y="0"/>
                  </a:lnTo>
                  <a:close/>
                  <a:moveTo>
                    <a:pt x="6780780" y="0"/>
                  </a:moveTo>
                  <a:lnTo>
                    <a:pt x="6790813" y="4064"/>
                  </a:lnTo>
                  <a:lnTo>
                    <a:pt x="6786621" y="18288"/>
                  </a:lnTo>
                  <a:lnTo>
                    <a:pt x="6780779" y="18288"/>
                  </a:lnTo>
                  <a:lnTo>
                    <a:pt x="6771636" y="14224"/>
                  </a:lnTo>
                  <a:lnTo>
                    <a:pt x="6775700" y="0"/>
                  </a:lnTo>
                  <a:close/>
                  <a:moveTo>
                    <a:pt x="6855202" y="0"/>
                  </a:moveTo>
                  <a:lnTo>
                    <a:pt x="6865234" y="4064"/>
                  </a:lnTo>
                  <a:lnTo>
                    <a:pt x="6861170" y="18288"/>
                  </a:lnTo>
                  <a:lnTo>
                    <a:pt x="6855328" y="18288"/>
                  </a:lnTo>
                  <a:lnTo>
                    <a:pt x="6846184" y="14224"/>
                  </a:lnTo>
                  <a:lnTo>
                    <a:pt x="6850249" y="0"/>
                  </a:lnTo>
                  <a:close/>
                  <a:moveTo>
                    <a:pt x="6929624" y="0"/>
                  </a:moveTo>
                  <a:lnTo>
                    <a:pt x="6939656" y="4064"/>
                  </a:lnTo>
                  <a:lnTo>
                    <a:pt x="6935465" y="18288"/>
                  </a:lnTo>
                  <a:lnTo>
                    <a:pt x="6929623" y="18288"/>
                  </a:lnTo>
                  <a:lnTo>
                    <a:pt x="6920479" y="14224"/>
                  </a:lnTo>
                  <a:lnTo>
                    <a:pt x="6924543" y="0"/>
                  </a:lnTo>
                  <a:close/>
                  <a:moveTo>
                    <a:pt x="7004045" y="0"/>
                  </a:moveTo>
                  <a:lnTo>
                    <a:pt x="7014078" y="4064"/>
                  </a:lnTo>
                  <a:lnTo>
                    <a:pt x="7009887" y="18288"/>
                  </a:lnTo>
                  <a:lnTo>
                    <a:pt x="7004045" y="18288"/>
                  </a:lnTo>
                  <a:lnTo>
                    <a:pt x="6994901" y="14224"/>
                  </a:lnTo>
                  <a:lnTo>
                    <a:pt x="6998965" y="0"/>
                  </a:lnTo>
                  <a:close/>
                  <a:moveTo>
                    <a:pt x="7078467" y="0"/>
                  </a:moveTo>
                  <a:lnTo>
                    <a:pt x="7088500" y="4064"/>
                  </a:lnTo>
                  <a:lnTo>
                    <a:pt x="7084436" y="18288"/>
                  </a:lnTo>
                  <a:lnTo>
                    <a:pt x="7078594" y="18288"/>
                  </a:lnTo>
                  <a:lnTo>
                    <a:pt x="7069450" y="14224"/>
                  </a:lnTo>
                  <a:lnTo>
                    <a:pt x="7073514" y="0"/>
                  </a:lnTo>
                  <a:close/>
                  <a:moveTo>
                    <a:pt x="7152889" y="0"/>
                  </a:moveTo>
                  <a:lnTo>
                    <a:pt x="7162922" y="4064"/>
                  </a:lnTo>
                  <a:lnTo>
                    <a:pt x="7158730" y="18288"/>
                  </a:lnTo>
                  <a:lnTo>
                    <a:pt x="7152888" y="18288"/>
                  </a:lnTo>
                  <a:lnTo>
                    <a:pt x="7143745" y="14224"/>
                  </a:lnTo>
                  <a:lnTo>
                    <a:pt x="7147809" y="0"/>
                  </a:lnTo>
                  <a:close/>
                  <a:moveTo>
                    <a:pt x="7227311" y="0"/>
                  </a:moveTo>
                  <a:lnTo>
                    <a:pt x="7237344" y="4064"/>
                  </a:lnTo>
                  <a:lnTo>
                    <a:pt x="7233152" y="18288"/>
                  </a:lnTo>
                  <a:lnTo>
                    <a:pt x="7227310" y="18288"/>
                  </a:lnTo>
                  <a:lnTo>
                    <a:pt x="7218166" y="14224"/>
                  </a:lnTo>
                  <a:lnTo>
                    <a:pt x="7222230" y="0"/>
                  </a:lnTo>
                  <a:close/>
                  <a:moveTo>
                    <a:pt x="7301733" y="0"/>
                  </a:moveTo>
                  <a:lnTo>
                    <a:pt x="7311765" y="4064"/>
                  </a:lnTo>
                  <a:lnTo>
                    <a:pt x="7307701" y="18288"/>
                  </a:lnTo>
                  <a:lnTo>
                    <a:pt x="7301859" y="18288"/>
                  </a:lnTo>
                  <a:lnTo>
                    <a:pt x="7292715" y="14224"/>
                  </a:lnTo>
                  <a:lnTo>
                    <a:pt x="7296779" y="0"/>
                  </a:lnTo>
                  <a:close/>
                  <a:moveTo>
                    <a:pt x="7376154" y="0"/>
                  </a:moveTo>
                  <a:lnTo>
                    <a:pt x="7386187" y="4064"/>
                  </a:lnTo>
                  <a:lnTo>
                    <a:pt x="7381996" y="18288"/>
                  </a:lnTo>
                  <a:lnTo>
                    <a:pt x="7376154" y="18288"/>
                  </a:lnTo>
                  <a:lnTo>
                    <a:pt x="7367010" y="14224"/>
                  </a:lnTo>
                  <a:lnTo>
                    <a:pt x="7371074" y="0"/>
                  </a:lnTo>
                  <a:close/>
                  <a:moveTo>
                    <a:pt x="7450576" y="0"/>
                  </a:moveTo>
                  <a:lnTo>
                    <a:pt x="7460609" y="4064"/>
                  </a:lnTo>
                  <a:lnTo>
                    <a:pt x="7456418" y="18288"/>
                  </a:lnTo>
                  <a:lnTo>
                    <a:pt x="7450575" y="18288"/>
                  </a:lnTo>
                  <a:lnTo>
                    <a:pt x="7441432" y="14224"/>
                  </a:lnTo>
                  <a:lnTo>
                    <a:pt x="7445496" y="0"/>
                  </a:lnTo>
                  <a:close/>
                  <a:moveTo>
                    <a:pt x="7524998" y="0"/>
                  </a:moveTo>
                  <a:lnTo>
                    <a:pt x="7535031" y="4064"/>
                  </a:lnTo>
                  <a:lnTo>
                    <a:pt x="7530967" y="18288"/>
                  </a:lnTo>
                  <a:lnTo>
                    <a:pt x="7525124" y="18288"/>
                  </a:lnTo>
                  <a:lnTo>
                    <a:pt x="7515981" y="14224"/>
                  </a:lnTo>
                  <a:lnTo>
                    <a:pt x="7520045" y="0"/>
                  </a:lnTo>
                  <a:close/>
                  <a:moveTo>
                    <a:pt x="7599420" y="0"/>
                  </a:moveTo>
                  <a:lnTo>
                    <a:pt x="7609453" y="4064"/>
                  </a:lnTo>
                  <a:lnTo>
                    <a:pt x="7605261" y="18288"/>
                  </a:lnTo>
                  <a:lnTo>
                    <a:pt x="7599419" y="18288"/>
                  </a:lnTo>
                  <a:lnTo>
                    <a:pt x="7590275" y="14224"/>
                  </a:lnTo>
                  <a:lnTo>
                    <a:pt x="7594340" y="0"/>
                  </a:lnTo>
                  <a:close/>
                  <a:moveTo>
                    <a:pt x="7673842" y="0"/>
                  </a:moveTo>
                  <a:lnTo>
                    <a:pt x="7683874" y="4064"/>
                  </a:lnTo>
                  <a:lnTo>
                    <a:pt x="7679683" y="18288"/>
                  </a:lnTo>
                  <a:lnTo>
                    <a:pt x="7673841" y="18288"/>
                  </a:lnTo>
                  <a:lnTo>
                    <a:pt x="7664697" y="14224"/>
                  </a:lnTo>
                  <a:lnTo>
                    <a:pt x="7668260" y="0"/>
                  </a:lnTo>
                  <a:close/>
                  <a:moveTo>
                    <a:pt x="7748263" y="0"/>
                  </a:moveTo>
                  <a:lnTo>
                    <a:pt x="7758296" y="4064"/>
                  </a:lnTo>
                  <a:lnTo>
                    <a:pt x="7754232" y="18288"/>
                  </a:lnTo>
                  <a:lnTo>
                    <a:pt x="7748390" y="18288"/>
                  </a:lnTo>
                  <a:lnTo>
                    <a:pt x="7739246" y="14224"/>
                  </a:lnTo>
                  <a:lnTo>
                    <a:pt x="7743310" y="0"/>
                  </a:lnTo>
                  <a:close/>
                  <a:moveTo>
                    <a:pt x="7822685" y="0"/>
                  </a:moveTo>
                  <a:lnTo>
                    <a:pt x="7832718" y="4064"/>
                  </a:lnTo>
                  <a:lnTo>
                    <a:pt x="7828654" y="18288"/>
                  </a:lnTo>
                  <a:lnTo>
                    <a:pt x="7822812" y="18288"/>
                  </a:lnTo>
                  <a:lnTo>
                    <a:pt x="7813668" y="14224"/>
                  </a:lnTo>
                  <a:lnTo>
                    <a:pt x="7817732" y="0"/>
                  </a:lnTo>
                  <a:close/>
                  <a:moveTo>
                    <a:pt x="7897107" y="0"/>
                  </a:moveTo>
                  <a:lnTo>
                    <a:pt x="7907140" y="4064"/>
                  </a:lnTo>
                  <a:lnTo>
                    <a:pt x="7902949" y="18288"/>
                  </a:lnTo>
                  <a:lnTo>
                    <a:pt x="7897106" y="18288"/>
                  </a:lnTo>
                  <a:lnTo>
                    <a:pt x="7887963" y="14224"/>
                  </a:lnTo>
                  <a:lnTo>
                    <a:pt x="7892027" y="0"/>
                  </a:lnTo>
                  <a:close/>
                  <a:moveTo>
                    <a:pt x="7971529" y="0"/>
                  </a:moveTo>
                  <a:lnTo>
                    <a:pt x="7981562" y="4064"/>
                  </a:lnTo>
                  <a:lnTo>
                    <a:pt x="7977498" y="18288"/>
                  </a:lnTo>
                  <a:lnTo>
                    <a:pt x="7971655" y="18288"/>
                  </a:lnTo>
                  <a:lnTo>
                    <a:pt x="7962512" y="14224"/>
                  </a:lnTo>
                  <a:lnTo>
                    <a:pt x="7966576" y="0"/>
                  </a:lnTo>
                  <a:close/>
                  <a:moveTo>
                    <a:pt x="8045951" y="0"/>
                  </a:moveTo>
                  <a:lnTo>
                    <a:pt x="8055983" y="4064"/>
                  </a:lnTo>
                  <a:lnTo>
                    <a:pt x="8051919" y="18288"/>
                  </a:lnTo>
                  <a:lnTo>
                    <a:pt x="8046077" y="18288"/>
                  </a:lnTo>
                  <a:lnTo>
                    <a:pt x="8036933" y="14224"/>
                  </a:lnTo>
                  <a:lnTo>
                    <a:pt x="8040370" y="0"/>
                  </a:lnTo>
                  <a:close/>
                  <a:moveTo>
                    <a:pt x="8120373" y="0"/>
                  </a:moveTo>
                  <a:lnTo>
                    <a:pt x="8130405" y="4064"/>
                  </a:lnTo>
                  <a:lnTo>
                    <a:pt x="8126214" y="18288"/>
                  </a:lnTo>
                  <a:lnTo>
                    <a:pt x="8120372" y="18288"/>
                  </a:lnTo>
                  <a:lnTo>
                    <a:pt x="8111228" y="14224"/>
                  </a:lnTo>
                  <a:lnTo>
                    <a:pt x="8115292" y="0"/>
                  </a:lnTo>
                  <a:close/>
                  <a:moveTo>
                    <a:pt x="8194794" y="0"/>
                  </a:moveTo>
                  <a:lnTo>
                    <a:pt x="8204827" y="4064"/>
                  </a:lnTo>
                  <a:lnTo>
                    <a:pt x="8200763" y="18288"/>
                  </a:lnTo>
                  <a:lnTo>
                    <a:pt x="8194921" y="18288"/>
                  </a:lnTo>
                  <a:lnTo>
                    <a:pt x="8185777" y="14224"/>
                  </a:lnTo>
                  <a:lnTo>
                    <a:pt x="8189841" y="0"/>
                  </a:lnTo>
                  <a:close/>
                  <a:moveTo>
                    <a:pt x="8269216" y="0"/>
                  </a:moveTo>
                  <a:lnTo>
                    <a:pt x="8279249" y="4064"/>
                  </a:lnTo>
                  <a:lnTo>
                    <a:pt x="8275185" y="18288"/>
                  </a:lnTo>
                  <a:lnTo>
                    <a:pt x="8269343" y="18288"/>
                  </a:lnTo>
                  <a:lnTo>
                    <a:pt x="8260199" y="14224"/>
                  </a:lnTo>
                  <a:lnTo>
                    <a:pt x="8264263" y="0"/>
                  </a:lnTo>
                  <a:close/>
                  <a:moveTo>
                    <a:pt x="8343638" y="0"/>
                  </a:moveTo>
                  <a:lnTo>
                    <a:pt x="8353671" y="4064"/>
                  </a:lnTo>
                  <a:lnTo>
                    <a:pt x="8349480" y="18288"/>
                  </a:lnTo>
                  <a:lnTo>
                    <a:pt x="8343637" y="18288"/>
                  </a:lnTo>
                  <a:lnTo>
                    <a:pt x="8334494" y="14224"/>
                  </a:lnTo>
                  <a:lnTo>
                    <a:pt x="8338558" y="0"/>
                  </a:lnTo>
                  <a:close/>
                  <a:moveTo>
                    <a:pt x="8418060" y="0"/>
                  </a:moveTo>
                  <a:lnTo>
                    <a:pt x="8428093" y="4064"/>
                  </a:lnTo>
                  <a:lnTo>
                    <a:pt x="8424028" y="18288"/>
                  </a:lnTo>
                  <a:lnTo>
                    <a:pt x="8418186" y="18288"/>
                  </a:lnTo>
                  <a:lnTo>
                    <a:pt x="8409043" y="14224"/>
                  </a:lnTo>
                  <a:lnTo>
                    <a:pt x="8413107" y="0"/>
                  </a:lnTo>
                  <a:close/>
                  <a:moveTo>
                    <a:pt x="8492482" y="0"/>
                  </a:moveTo>
                  <a:lnTo>
                    <a:pt x="8502514" y="4064"/>
                  </a:lnTo>
                  <a:lnTo>
                    <a:pt x="8498450" y="18288"/>
                  </a:lnTo>
                  <a:lnTo>
                    <a:pt x="8492608" y="18288"/>
                  </a:lnTo>
                  <a:lnTo>
                    <a:pt x="8483464" y="14224"/>
                  </a:lnTo>
                  <a:lnTo>
                    <a:pt x="8487528" y="0"/>
                  </a:lnTo>
                  <a:close/>
                  <a:moveTo>
                    <a:pt x="8566903" y="0"/>
                  </a:moveTo>
                  <a:lnTo>
                    <a:pt x="8576936" y="4064"/>
                  </a:lnTo>
                  <a:lnTo>
                    <a:pt x="8572745" y="18288"/>
                  </a:lnTo>
                  <a:lnTo>
                    <a:pt x="8566903" y="18288"/>
                  </a:lnTo>
                  <a:lnTo>
                    <a:pt x="8557759" y="14224"/>
                  </a:lnTo>
                  <a:lnTo>
                    <a:pt x="8561823" y="0"/>
                  </a:lnTo>
                  <a:close/>
                  <a:moveTo>
                    <a:pt x="8641325" y="0"/>
                  </a:moveTo>
                  <a:lnTo>
                    <a:pt x="8651358" y="4064"/>
                  </a:lnTo>
                  <a:lnTo>
                    <a:pt x="8647294" y="18288"/>
                  </a:lnTo>
                  <a:lnTo>
                    <a:pt x="8641452" y="18288"/>
                  </a:lnTo>
                  <a:lnTo>
                    <a:pt x="8632308" y="14224"/>
                  </a:lnTo>
                  <a:lnTo>
                    <a:pt x="8636372" y="0"/>
                  </a:lnTo>
                  <a:close/>
                  <a:moveTo>
                    <a:pt x="8715747" y="0"/>
                  </a:moveTo>
                  <a:lnTo>
                    <a:pt x="8725780" y="4064"/>
                  </a:lnTo>
                  <a:lnTo>
                    <a:pt x="8721716" y="18288"/>
                  </a:lnTo>
                  <a:lnTo>
                    <a:pt x="8715873" y="18288"/>
                  </a:lnTo>
                  <a:lnTo>
                    <a:pt x="8706730" y="14224"/>
                  </a:lnTo>
                  <a:lnTo>
                    <a:pt x="8710794" y="0"/>
                  </a:lnTo>
                  <a:close/>
                  <a:moveTo>
                    <a:pt x="8790169" y="0"/>
                  </a:moveTo>
                  <a:lnTo>
                    <a:pt x="8800202" y="4064"/>
                  </a:lnTo>
                  <a:lnTo>
                    <a:pt x="8796010" y="18288"/>
                  </a:lnTo>
                  <a:lnTo>
                    <a:pt x="8790168" y="18288"/>
                  </a:lnTo>
                  <a:lnTo>
                    <a:pt x="8781024" y="14224"/>
                  </a:lnTo>
                  <a:lnTo>
                    <a:pt x="8785089" y="0"/>
                  </a:lnTo>
                  <a:close/>
                  <a:moveTo>
                    <a:pt x="8864591" y="0"/>
                  </a:moveTo>
                  <a:lnTo>
                    <a:pt x="8874623" y="4064"/>
                  </a:lnTo>
                  <a:lnTo>
                    <a:pt x="8870432" y="18288"/>
                  </a:lnTo>
                  <a:lnTo>
                    <a:pt x="8864590" y="18288"/>
                  </a:lnTo>
                  <a:lnTo>
                    <a:pt x="8855446" y="14224"/>
                  </a:lnTo>
                  <a:lnTo>
                    <a:pt x="8859510" y="0"/>
                  </a:lnTo>
                  <a:close/>
                  <a:moveTo>
                    <a:pt x="8939013" y="0"/>
                  </a:moveTo>
                  <a:lnTo>
                    <a:pt x="8949045" y="4064"/>
                  </a:lnTo>
                  <a:lnTo>
                    <a:pt x="8944981" y="18288"/>
                  </a:lnTo>
                  <a:lnTo>
                    <a:pt x="8939139" y="18288"/>
                  </a:lnTo>
                  <a:lnTo>
                    <a:pt x="8929995" y="14224"/>
                  </a:lnTo>
                  <a:lnTo>
                    <a:pt x="8933180" y="0"/>
                  </a:lnTo>
                  <a:close/>
                  <a:moveTo>
                    <a:pt x="9013434" y="0"/>
                  </a:moveTo>
                  <a:lnTo>
                    <a:pt x="9023467" y="4064"/>
                  </a:lnTo>
                  <a:lnTo>
                    <a:pt x="9019276" y="18288"/>
                  </a:lnTo>
                  <a:lnTo>
                    <a:pt x="9013434" y="18288"/>
                  </a:lnTo>
                  <a:lnTo>
                    <a:pt x="9004290" y="14224"/>
                  </a:lnTo>
                  <a:lnTo>
                    <a:pt x="9008354" y="0"/>
                  </a:lnTo>
                  <a:close/>
                  <a:moveTo>
                    <a:pt x="9087856" y="0"/>
                  </a:moveTo>
                  <a:lnTo>
                    <a:pt x="9097889" y="4064"/>
                  </a:lnTo>
                  <a:lnTo>
                    <a:pt x="9093698" y="18288"/>
                  </a:lnTo>
                  <a:lnTo>
                    <a:pt x="9087855" y="18288"/>
                  </a:lnTo>
                  <a:lnTo>
                    <a:pt x="9078712" y="14224"/>
                  </a:lnTo>
                  <a:lnTo>
                    <a:pt x="9082776" y="0"/>
                  </a:lnTo>
                  <a:close/>
                  <a:moveTo>
                    <a:pt x="9162278" y="0"/>
                  </a:moveTo>
                  <a:lnTo>
                    <a:pt x="9172311" y="4064"/>
                  </a:lnTo>
                  <a:lnTo>
                    <a:pt x="9168247" y="18288"/>
                  </a:lnTo>
                  <a:lnTo>
                    <a:pt x="9162404" y="18288"/>
                  </a:lnTo>
                  <a:lnTo>
                    <a:pt x="9153261" y="14224"/>
                  </a:lnTo>
                  <a:lnTo>
                    <a:pt x="9157325" y="0"/>
                  </a:lnTo>
                  <a:close/>
                  <a:moveTo>
                    <a:pt x="9236700" y="0"/>
                  </a:moveTo>
                  <a:lnTo>
                    <a:pt x="9246732" y="4064"/>
                  </a:lnTo>
                  <a:lnTo>
                    <a:pt x="9242541" y="18288"/>
                  </a:lnTo>
                  <a:lnTo>
                    <a:pt x="9236699" y="18288"/>
                  </a:lnTo>
                  <a:lnTo>
                    <a:pt x="9227555" y="14224"/>
                  </a:lnTo>
                  <a:lnTo>
                    <a:pt x="9231619" y="0"/>
                  </a:lnTo>
                  <a:close/>
                  <a:moveTo>
                    <a:pt x="9311122" y="0"/>
                  </a:moveTo>
                  <a:lnTo>
                    <a:pt x="9321154" y="4064"/>
                  </a:lnTo>
                  <a:lnTo>
                    <a:pt x="9316963" y="18288"/>
                  </a:lnTo>
                  <a:lnTo>
                    <a:pt x="9311121" y="18288"/>
                  </a:lnTo>
                  <a:lnTo>
                    <a:pt x="9301977" y="14224"/>
                  </a:lnTo>
                  <a:lnTo>
                    <a:pt x="9305290" y="0"/>
                  </a:lnTo>
                  <a:close/>
                  <a:moveTo>
                    <a:pt x="9385543" y="0"/>
                  </a:moveTo>
                  <a:lnTo>
                    <a:pt x="9395576" y="4064"/>
                  </a:lnTo>
                  <a:lnTo>
                    <a:pt x="9391512" y="18288"/>
                  </a:lnTo>
                  <a:lnTo>
                    <a:pt x="9385670" y="18288"/>
                  </a:lnTo>
                  <a:lnTo>
                    <a:pt x="9376526" y="14224"/>
                  </a:lnTo>
                  <a:lnTo>
                    <a:pt x="9380590" y="0"/>
                  </a:lnTo>
                  <a:close/>
                  <a:moveTo>
                    <a:pt x="9459965" y="0"/>
                  </a:moveTo>
                  <a:lnTo>
                    <a:pt x="9469998" y="4064"/>
                  </a:lnTo>
                  <a:lnTo>
                    <a:pt x="9465807" y="18288"/>
                  </a:lnTo>
                  <a:lnTo>
                    <a:pt x="9459964" y="18288"/>
                  </a:lnTo>
                  <a:lnTo>
                    <a:pt x="9450821" y="14224"/>
                  </a:lnTo>
                  <a:lnTo>
                    <a:pt x="9454885" y="0"/>
                  </a:lnTo>
                  <a:close/>
                  <a:moveTo>
                    <a:pt x="9534387" y="0"/>
                  </a:moveTo>
                  <a:lnTo>
                    <a:pt x="9544420" y="4064"/>
                  </a:lnTo>
                  <a:lnTo>
                    <a:pt x="9540229" y="18288"/>
                  </a:lnTo>
                  <a:lnTo>
                    <a:pt x="9534386" y="18288"/>
                  </a:lnTo>
                  <a:lnTo>
                    <a:pt x="9525243" y="14224"/>
                  </a:lnTo>
                  <a:lnTo>
                    <a:pt x="9529307" y="0"/>
                  </a:lnTo>
                  <a:close/>
                  <a:moveTo>
                    <a:pt x="9608809" y="0"/>
                  </a:moveTo>
                  <a:lnTo>
                    <a:pt x="9618842" y="4064"/>
                  </a:lnTo>
                  <a:lnTo>
                    <a:pt x="9613900" y="18415"/>
                  </a:lnTo>
                  <a:lnTo>
                    <a:pt x="9608058" y="18415"/>
                  </a:lnTo>
                  <a:lnTo>
                    <a:pt x="9598914" y="14351"/>
                  </a:lnTo>
                  <a:lnTo>
                    <a:pt x="9602978" y="127"/>
                  </a:lnTo>
                  <a:close/>
                  <a:moveTo>
                    <a:pt x="9683231" y="0"/>
                  </a:moveTo>
                  <a:lnTo>
                    <a:pt x="9693263" y="4064"/>
                  </a:lnTo>
                  <a:lnTo>
                    <a:pt x="9689072" y="18288"/>
                  </a:lnTo>
                  <a:lnTo>
                    <a:pt x="9683230" y="18288"/>
                  </a:lnTo>
                  <a:lnTo>
                    <a:pt x="9674086" y="14224"/>
                  </a:lnTo>
                  <a:lnTo>
                    <a:pt x="9678150" y="0"/>
                  </a:lnTo>
                  <a:close/>
                  <a:moveTo>
                    <a:pt x="9757652" y="0"/>
                  </a:moveTo>
                  <a:lnTo>
                    <a:pt x="9767685" y="4064"/>
                  </a:lnTo>
                  <a:lnTo>
                    <a:pt x="9763494" y="18288"/>
                  </a:lnTo>
                  <a:lnTo>
                    <a:pt x="9757652" y="18288"/>
                  </a:lnTo>
                  <a:lnTo>
                    <a:pt x="9748508" y="14224"/>
                  </a:lnTo>
                  <a:lnTo>
                    <a:pt x="9752572" y="0"/>
                  </a:lnTo>
                  <a:close/>
                  <a:moveTo>
                    <a:pt x="9832074" y="0"/>
                  </a:moveTo>
                  <a:lnTo>
                    <a:pt x="9842107" y="4064"/>
                  </a:lnTo>
                  <a:lnTo>
                    <a:pt x="9838043" y="18288"/>
                  </a:lnTo>
                  <a:lnTo>
                    <a:pt x="9832201" y="18288"/>
                  </a:lnTo>
                  <a:lnTo>
                    <a:pt x="9823057" y="14224"/>
                  </a:lnTo>
                  <a:lnTo>
                    <a:pt x="9827121" y="0"/>
                  </a:lnTo>
                  <a:close/>
                  <a:moveTo>
                    <a:pt x="9906496" y="0"/>
                  </a:moveTo>
                  <a:lnTo>
                    <a:pt x="9916529" y="4064"/>
                  </a:lnTo>
                  <a:lnTo>
                    <a:pt x="9912338" y="18288"/>
                  </a:lnTo>
                  <a:lnTo>
                    <a:pt x="9906495" y="18288"/>
                  </a:lnTo>
                  <a:lnTo>
                    <a:pt x="9897352" y="14224"/>
                  </a:lnTo>
                  <a:lnTo>
                    <a:pt x="9901416" y="0"/>
                  </a:lnTo>
                  <a:close/>
                  <a:moveTo>
                    <a:pt x="9980918" y="0"/>
                  </a:moveTo>
                  <a:lnTo>
                    <a:pt x="9990951" y="4064"/>
                  </a:lnTo>
                  <a:lnTo>
                    <a:pt x="9986759" y="18288"/>
                  </a:lnTo>
                  <a:lnTo>
                    <a:pt x="9980917" y="18288"/>
                  </a:lnTo>
                  <a:lnTo>
                    <a:pt x="9971774" y="14224"/>
                  </a:lnTo>
                  <a:lnTo>
                    <a:pt x="9975838" y="0"/>
                  </a:lnTo>
                  <a:close/>
                  <a:moveTo>
                    <a:pt x="10055340" y="0"/>
                  </a:moveTo>
                  <a:lnTo>
                    <a:pt x="10065372" y="4064"/>
                  </a:lnTo>
                  <a:lnTo>
                    <a:pt x="10061308" y="18288"/>
                  </a:lnTo>
                  <a:lnTo>
                    <a:pt x="10055466" y="18288"/>
                  </a:lnTo>
                  <a:lnTo>
                    <a:pt x="10046322" y="14224"/>
                  </a:lnTo>
                  <a:lnTo>
                    <a:pt x="10050387" y="0"/>
                  </a:lnTo>
                  <a:close/>
                  <a:moveTo>
                    <a:pt x="10129762" y="0"/>
                  </a:moveTo>
                  <a:lnTo>
                    <a:pt x="10139794" y="4064"/>
                  </a:lnTo>
                  <a:lnTo>
                    <a:pt x="10135603" y="18288"/>
                  </a:lnTo>
                  <a:lnTo>
                    <a:pt x="10129761" y="18288"/>
                  </a:lnTo>
                  <a:lnTo>
                    <a:pt x="10120617" y="14224"/>
                  </a:lnTo>
                  <a:lnTo>
                    <a:pt x="10124681" y="0"/>
                  </a:lnTo>
                  <a:close/>
                  <a:moveTo>
                    <a:pt x="10204183" y="0"/>
                  </a:moveTo>
                  <a:lnTo>
                    <a:pt x="10214216" y="4064"/>
                  </a:lnTo>
                  <a:lnTo>
                    <a:pt x="10210025" y="18288"/>
                  </a:lnTo>
                  <a:lnTo>
                    <a:pt x="10204183" y="18288"/>
                  </a:lnTo>
                  <a:lnTo>
                    <a:pt x="10195039" y="14224"/>
                  </a:lnTo>
                  <a:lnTo>
                    <a:pt x="10199103" y="0"/>
                  </a:lnTo>
                  <a:close/>
                  <a:moveTo>
                    <a:pt x="10278605" y="0"/>
                  </a:moveTo>
                  <a:lnTo>
                    <a:pt x="10288638" y="4064"/>
                  </a:lnTo>
                  <a:lnTo>
                    <a:pt x="10284574" y="18288"/>
                  </a:lnTo>
                  <a:lnTo>
                    <a:pt x="10278732" y="18288"/>
                  </a:lnTo>
                  <a:lnTo>
                    <a:pt x="10269588" y="14224"/>
                  </a:lnTo>
                  <a:lnTo>
                    <a:pt x="10273652" y="0"/>
                  </a:lnTo>
                  <a:close/>
                  <a:moveTo>
                    <a:pt x="10353027" y="0"/>
                  </a:moveTo>
                  <a:lnTo>
                    <a:pt x="10363060" y="4064"/>
                  </a:lnTo>
                  <a:lnTo>
                    <a:pt x="10358868" y="18288"/>
                  </a:lnTo>
                  <a:lnTo>
                    <a:pt x="10353026" y="18288"/>
                  </a:lnTo>
                  <a:lnTo>
                    <a:pt x="10343883" y="14224"/>
                  </a:lnTo>
                  <a:lnTo>
                    <a:pt x="10347947" y="0"/>
                  </a:lnTo>
                  <a:close/>
                  <a:moveTo>
                    <a:pt x="10427449" y="0"/>
                  </a:moveTo>
                  <a:lnTo>
                    <a:pt x="10437482" y="4064"/>
                  </a:lnTo>
                  <a:lnTo>
                    <a:pt x="10433290" y="18288"/>
                  </a:lnTo>
                  <a:lnTo>
                    <a:pt x="10427448" y="18288"/>
                  </a:lnTo>
                  <a:lnTo>
                    <a:pt x="10418304" y="14224"/>
                  </a:lnTo>
                  <a:lnTo>
                    <a:pt x="10422368" y="0"/>
                  </a:lnTo>
                  <a:close/>
                  <a:moveTo>
                    <a:pt x="10501871" y="0"/>
                  </a:moveTo>
                  <a:lnTo>
                    <a:pt x="10511903" y="4064"/>
                  </a:lnTo>
                  <a:lnTo>
                    <a:pt x="10507839" y="18288"/>
                  </a:lnTo>
                  <a:lnTo>
                    <a:pt x="10501997" y="18288"/>
                  </a:lnTo>
                  <a:lnTo>
                    <a:pt x="10492853" y="14224"/>
                  </a:lnTo>
                  <a:lnTo>
                    <a:pt x="10496917" y="0"/>
                  </a:lnTo>
                  <a:close/>
                  <a:moveTo>
                    <a:pt x="10576292" y="0"/>
                  </a:moveTo>
                  <a:lnTo>
                    <a:pt x="10586325" y="4064"/>
                  </a:lnTo>
                  <a:lnTo>
                    <a:pt x="10582134" y="18288"/>
                  </a:lnTo>
                  <a:lnTo>
                    <a:pt x="10576292" y="18288"/>
                  </a:lnTo>
                  <a:lnTo>
                    <a:pt x="10567148" y="14224"/>
                  </a:lnTo>
                  <a:lnTo>
                    <a:pt x="10570210" y="0"/>
                  </a:lnTo>
                  <a:close/>
                  <a:moveTo>
                    <a:pt x="10650714" y="0"/>
                  </a:moveTo>
                  <a:lnTo>
                    <a:pt x="10660747" y="4064"/>
                  </a:lnTo>
                  <a:lnTo>
                    <a:pt x="10656556" y="18288"/>
                  </a:lnTo>
                  <a:lnTo>
                    <a:pt x="10650713" y="18288"/>
                  </a:lnTo>
                  <a:lnTo>
                    <a:pt x="10641570" y="14224"/>
                  </a:lnTo>
                  <a:lnTo>
                    <a:pt x="10645634" y="0"/>
                  </a:lnTo>
                  <a:close/>
                  <a:moveTo>
                    <a:pt x="10725136" y="0"/>
                  </a:moveTo>
                  <a:lnTo>
                    <a:pt x="10735169" y="4064"/>
                  </a:lnTo>
                  <a:lnTo>
                    <a:pt x="10731105" y="18288"/>
                  </a:lnTo>
                  <a:lnTo>
                    <a:pt x="10725262" y="18288"/>
                  </a:lnTo>
                  <a:lnTo>
                    <a:pt x="10716119" y="14224"/>
                  </a:lnTo>
                  <a:lnTo>
                    <a:pt x="10720183" y="0"/>
                  </a:lnTo>
                  <a:close/>
                  <a:moveTo>
                    <a:pt x="10799558" y="0"/>
                  </a:moveTo>
                  <a:lnTo>
                    <a:pt x="10809591" y="4064"/>
                  </a:lnTo>
                  <a:lnTo>
                    <a:pt x="10805399" y="18288"/>
                  </a:lnTo>
                  <a:lnTo>
                    <a:pt x="10799557" y="18288"/>
                  </a:lnTo>
                  <a:lnTo>
                    <a:pt x="10790413" y="14224"/>
                  </a:lnTo>
                  <a:lnTo>
                    <a:pt x="10794478" y="0"/>
                  </a:lnTo>
                  <a:close/>
                  <a:moveTo>
                    <a:pt x="10873980" y="0"/>
                  </a:moveTo>
                  <a:lnTo>
                    <a:pt x="10884012" y="4064"/>
                  </a:lnTo>
                  <a:lnTo>
                    <a:pt x="10879821" y="18288"/>
                  </a:lnTo>
                  <a:lnTo>
                    <a:pt x="10873979" y="18288"/>
                  </a:lnTo>
                  <a:lnTo>
                    <a:pt x="10864835" y="14224"/>
                  </a:lnTo>
                  <a:lnTo>
                    <a:pt x="10868899" y="0"/>
                  </a:lnTo>
                  <a:close/>
                  <a:moveTo>
                    <a:pt x="10947400" y="0"/>
                  </a:moveTo>
                  <a:lnTo>
                    <a:pt x="10957433" y="4064"/>
                  </a:lnTo>
                  <a:lnTo>
                    <a:pt x="10953369" y="18288"/>
                  </a:lnTo>
                  <a:lnTo>
                    <a:pt x="10947400" y="18288"/>
                  </a:lnTo>
                  <a:lnTo>
                    <a:pt x="10938256" y="14224"/>
                  </a:lnTo>
                  <a:lnTo>
                    <a:pt x="10942320" y="0"/>
                  </a:lnTo>
                  <a:close/>
                  <a:moveTo>
                    <a:pt x="11021822" y="0"/>
                  </a:moveTo>
                  <a:lnTo>
                    <a:pt x="11031855" y="4064"/>
                  </a:lnTo>
                  <a:lnTo>
                    <a:pt x="11027663" y="18288"/>
                  </a:lnTo>
                  <a:lnTo>
                    <a:pt x="11021821" y="18288"/>
                  </a:lnTo>
                  <a:lnTo>
                    <a:pt x="11012677" y="14224"/>
                  </a:lnTo>
                  <a:lnTo>
                    <a:pt x="11016742" y="0"/>
                  </a:lnTo>
                  <a:close/>
                  <a:moveTo>
                    <a:pt x="11096244" y="0"/>
                  </a:moveTo>
                  <a:lnTo>
                    <a:pt x="11106276" y="4064"/>
                  </a:lnTo>
                  <a:lnTo>
                    <a:pt x="11102085" y="18288"/>
                  </a:lnTo>
                  <a:lnTo>
                    <a:pt x="11096243" y="18288"/>
                  </a:lnTo>
                  <a:lnTo>
                    <a:pt x="11087099" y="14224"/>
                  </a:lnTo>
                  <a:lnTo>
                    <a:pt x="11091163" y="0"/>
                  </a:lnTo>
                  <a:close/>
                  <a:moveTo>
                    <a:pt x="11170665" y="0"/>
                  </a:moveTo>
                  <a:lnTo>
                    <a:pt x="11180698" y="4064"/>
                  </a:lnTo>
                  <a:lnTo>
                    <a:pt x="11176634" y="18288"/>
                  </a:lnTo>
                  <a:lnTo>
                    <a:pt x="11170792" y="18288"/>
                  </a:lnTo>
                  <a:lnTo>
                    <a:pt x="11161648" y="14224"/>
                  </a:lnTo>
                  <a:lnTo>
                    <a:pt x="11165712" y="0"/>
                  </a:lnTo>
                  <a:close/>
                  <a:moveTo>
                    <a:pt x="11245087" y="0"/>
                  </a:moveTo>
                  <a:lnTo>
                    <a:pt x="11255120" y="4064"/>
                  </a:lnTo>
                  <a:lnTo>
                    <a:pt x="11250929" y="18288"/>
                  </a:lnTo>
                  <a:lnTo>
                    <a:pt x="11245086" y="18288"/>
                  </a:lnTo>
                  <a:lnTo>
                    <a:pt x="11235943" y="14224"/>
                  </a:lnTo>
                  <a:lnTo>
                    <a:pt x="11240007" y="0"/>
                  </a:lnTo>
                  <a:close/>
                  <a:moveTo>
                    <a:pt x="11319509" y="0"/>
                  </a:moveTo>
                  <a:lnTo>
                    <a:pt x="11329542" y="4064"/>
                  </a:lnTo>
                  <a:lnTo>
                    <a:pt x="11325351" y="18288"/>
                  </a:lnTo>
                  <a:lnTo>
                    <a:pt x="11319508" y="18288"/>
                  </a:lnTo>
                  <a:lnTo>
                    <a:pt x="11310365" y="14224"/>
                  </a:lnTo>
                  <a:lnTo>
                    <a:pt x="11314429" y="0"/>
                  </a:lnTo>
                  <a:close/>
                  <a:moveTo>
                    <a:pt x="11393931" y="0"/>
                  </a:moveTo>
                  <a:lnTo>
                    <a:pt x="11403964" y="4064"/>
                  </a:lnTo>
                  <a:lnTo>
                    <a:pt x="11399900" y="18288"/>
                  </a:lnTo>
                  <a:lnTo>
                    <a:pt x="11394057" y="18288"/>
                  </a:lnTo>
                  <a:lnTo>
                    <a:pt x="11384914" y="14224"/>
                  </a:lnTo>
                  <a:lnTo>
                    <a:pt x="11388978" y="0"/>
                  </a:lnTo>
                  <a:close/>
                  <a:moveTo>
                    <a:pt x="11468353" y="0"/>
                  </a:moveTo>
                  <a:lnTo>
                    <a:pt x="11478385" y="4064"/>
                  </a:lnTo>
                  <a:lnTo>
                    <a:pt x="11474194" y="18288"/>
                  </a:lnTo>
                  <a:lnTo>
                    <a:pt x="11468352" y="18288"/>
                  </a:lnTo>
                  <a:lnTo>
                    <a:pt x="11459208" y="14224"/>
                  </a:lnTo>
                  <a:lnTo>
                    <a:pt x="11463272" y="0"/>
                  </a:lnTo>
                  <a:close/>
                  <a:moveTo>
                    <a:pt x="11542775" y="0"/>
                  </a:moveTo>
                  <a:lnTo>
                    <a:pt x="11552807" y="4064"/>
                  </a:lnTo>
                  <a:lnTo>
                    <a:pt x="11548616" y="18288"/>
                  </a:lnTo>
                  <a:lnTo>
                    <a:pt x="11542774" y="18288"/>
                  </a:lnTo>
                  <a:lnTo>
                    <a:pt x="11533630" y="14224"/>
                  </a:lnTo>
                  <a:lnTo>
                    <a:pt x="11537694" y="0"/>
                  </a:lnTo>
                  <a:close/>
                  <a:moveTo>
                    <a:pt x="11617196" y="0"/>
                  </a:moveTo>
                  <a:lnTo>
                    <a:pt x="11627229" y="4064"/>
                  </a:lnTo>
                  <a:lnTo>
                    <a:pt x="11623165" y="18288"/>
                  </a:lnTo>
                  <a:lnTo>
                    <a:pt x="11617323" y="18288"/>
                  </a:lnTo>
                  <a:lnTo>
                    <a:pt x="11607800" y="14224"/>
                  </a:lnTo>
                  <a:lnTo>
                    <a:pt x="11611991" y="0"/>
                  </a:lnTo>
                  <a:close/>
                  <a:moveTo>
                    <a:pt x="11691618" y="0"/>
                  </a:moveTo>
                  <a:lnTo>
                    <a:pt x="11701651" y="4064"/>
                  </a:lnTo>
                  <a:lnTo>
                    <a:pt x="11697460" y="18288"/>
                  </a:lnTo>
                  <a:lnTo>
                    <a:pt x="11691617" y="18288"/>
                  </a:lnTo>
                  <a:lnTo>
                    <a:pt x="11682474" y="14224"/>
                  </a:lnTo>
                  <a:lnTo>
                    <a:pt x="11686538" y="0"/>
                  </a:lnTo>
                  <a:close/>
                  <a:moveTo>
                    <a:pt x="11766040" y="0"/>
                  </a:moveTo>
                  <a:lnTo>
                    <a:pt x="11776073" y="4064"/>
                  </a:lnTo>
                  <a:lnTo>
                    <a:pt x="11771881" y="18288"/>
                  </a:lnTo>
                  <a:lnTo>
                    <a:pt x="11766039" y="18288"/>
                  </a:lnTo>
                  <a:lnTo>
                    <a:pt x="11756896" y="14224"/>
                  </a:lnTo>
                  <a:lnTo>
                    <a:pt x="11760960" y="0"/>
                  </a:lnTo>
                  <a:close/>
                  <a:moveTo>
                    <a:pt x="11840462" y="0"/>
                  </a:moveTo>
                  <a:lnTo>
                    <a:pt x="11850494" y="4064"/>
                  </a:lnTo>
                  <a:lnTo>
                    <a:pt x="11846430" y="18288"/>
                  </a:lnTo>
                  <a:lnTo>
                    <a:pt x="11840588" y="18288"/>
                  </a:lnTo>
                  <a:lnTo>
                    <a:pt x="11831444" y="14224"/>
                  </a:lnTo>
                  <a:lnTo>
                    <a:pt x="11835509" y="0"/>
                  </a:lnTo>
                  <a:close/>
                  <a:moveTo>
                    <a:pt x="11914884" y="0"/>
                  </a:moveTo>
                  <a:lnTo>
                    <a:pt x="11924916" y="4064"/>
                  </a:lnTo>
                  <a:lnTo>
                    <a:pt x="11920725" y="18288"/>
                  </a:lnTo>
                  <a:lnTo>
                    <a:pt x="11914883" y="18288"/>
                  </a:lnTo>
                  <a:lnTo>
                    <a:pt x="11905739" y="14224"/>
                  </a:lnTo>
                  <a:lnTo>
                    <a:pt x="11909803" y="0"/>
                  </a:lnTo>
                  <a:close/>
                  <a:moveTo>
                    <a:pt x="11989305" y="0"/>
                  </a:moveTo>
                  <a:lnTo>
                    <a:pt x="11999338" y="4064"/>
                  </a:lnTo>
                  <a:lnTo>
                    <a:pt x="11995147" y="18288"/>
                  </a:lnTo>
                  <a:lnTo>
                    <a:pt x="11989305" y="18288"/>
                  </a:lnTo>
                  <a:lnTo>
                    <a:pt x="11980161" y="14224"/>
                  </a:lnTo>
                  <a:lnTo>
                    <a:pt x="11984225" y="0"/>
                  </a:lnTo>
                  <a:close/>
                  <a:moveTo>
                    <a:pt x="12063727" y="0"/>
                  </a:moveTo>
                  <a:lnTo>
                    <a:pt x="12073760" y="4064"/>
                  </a:lnTo>
                  <a:lnTo>
                    <a:pt x="12069696" y="18288"/>
                  </a:lnTo>
                  <a:lnTo>
                    <a:pt x="12063854" y="18288"/>
                  </a:lnTo>
                  <a:lnTo>
                    <a:pt x="12054710" y="14224"/>
                  </a:lnTo>
                  <a:lnTo>
                    <a:pt x="12058774" y="0"/>
                  </a:lnTo>
                  <a:close/>
                  <a:moveTo>
                    <a:pt x="12138149" y="0"/>
                  </a:moveTo>
                  <a:lnTo>
                    <a:pt x="12148182" y="4064"/>
                  </a:lnTo>
                  <a:lnTo>
                    <a:pt x="12143991" y="18288"/>
                  </a:lnTo>
                  <a:lnTo>
                    <a:pt x="12138148" y="18288"/>
                  </a:lnTo>
                  <a:lnTo>
                    <a:pt x="12129005" y="14224"/>
                  </a:lnTo>
                  <a:lnTo>
                    <a:pt x="12133069" y="0"/>
                  </a:lnTo>
                  <a:close/>
                  <a:moveTo>
                    <a:pt x="12212571" y="0"/>
                  </a:moveTo>
                  <a:lnTo>
                    <a:pt x="12222604" y="4064"/>
                  </a:lnTo>
                  <a:lnTo>
                    <a:pt x="12218412" y="18288"/>
                  </a:lnTo>
                  <a:lnTo>
                    <a:pt x="12212570" y="18288"/>
                  </a:lnTo>
                  <a:lnTo>
                    <a:pt x="12203426" y="14224"/>
                  </a:lnTo>
                  <a:lnTo>
                    <a:pt x="12207240" y="0"/>
                  </a:lnTo>
                  <a:close/>
                  <a:moveTo>
                    <a:pt x="12286993" y="0"/>
                  </a:moveTo>
                  <a:lnTo>
                    <a:pt x="12297025" y="4064"/>
                  </a:lnTo>
                  <a:lnTo>
                    <a:pt x="12292961" y="18288"/>
                  </a:lnTo>
                  <a:lnTo>
                    <a:pt x="12287119" y="18288"/>
                  </a:lnTo>
                  <a:lnTo>
                    <a:pt x="12277975" y="14224"/>
                  </a:lnTo>
                  <a:lnTo>
                    <a:pt x="12282039" y="0"/>
                  </a:lnTo>
                  <a:close/>
                  <a:moveTo>
                    <a:pt x="12361414" y="0"/>
                  </a:moveTo>
                  <a:lnTo>
                    <a:pt x="12371447" y="4064"/>
                  </a:lnTo>
                  <a:lnTo>
                    <a:pt x="12367256" y="18288"/>
                  </a:lnTo>
                  <a:lnTo>
                    <a:pt x="12361414" y="18288"/>
                  </a:lnTo>
                  <a:lnTo>
                    <a:pt x="12352270" y="14224"/>
                  </a:lnTo>
                  <a:lnTo>
                    <a:pt x="12356334" y="0"/>
                  </a:lnTo>
                  <a:close/>
                  <a:moveTo>
                    <a:pt x="12435836" y="0"/>
                  </a:moveTo>
                  <a:lnTo>
                    <a:pt x="12445869" y="4064"/>
                  </a:lnTo>
                  <a:lnTo>
                    <a:pt x="12441805" y="18288"/>
                  </a:lnTo>
                  <a:lnTo>
                    <a:pt x="12435963" y="18288"/>
                  </a:lnTo>
                  <a:lnTo>
                    <a:pt x="12426819" y="14224"/>
                  </a:lnTo>
                  <a:lnTo>
                    <a:pt x="12430883" y="0"/>
                  </a:lnTo>
                  <a:close/>
                  <a:moveTo>
                    <a:pt x="12510258" y="0"/>
                  </a:moveTo>
                  <a:lnTo>
                    <a:pt x="12520291" y="4064"/>
                  </a:lnTo>
                  <a:lnTo>
                    <a:pt x="12516100" y="18288"/>
                  </a:lnTo>
                  <a:lnTo>
                    <a:pt x="12510257" y="18288"/>
                  </a:lnTo>
                  <a:lnTo>
                    <a:pt x="12501114" y="14224"/>
                  </a:lnTo>
                  <a:lnTo>
                    <a:pt x="12505178" y="0"/>
                  </a:lnTo>
                  <a:close/>
                  <a:moveTo>
                    <a:pt x="12584680" y="0"/>
                  </a:moveTo>
                  <a:lnTo>
                    <a:pt x="12594713" y="4064"/>
                  </a:lnTo>
                  <a:lnTo>
                    <a:pt x="12590521" y="18288"/>
                  </a:lnTo>
                  <a:lnTo>
                    <a:pt x="12584679" y="18288"/>
                  </a:lnTo>
                  <a:lnTo>
                    <a:pt x="12575536" y="14224"/>
                  </a:lnTo>
                  <a:lnTo>
                    <a:pt x="12579350" y="0"/>
                  </a:lnTo>
                  <a:close/>
                  <a:moveTo>
                    <a:pt x="12659102" y="0"/>
                  </a:moveTo>
                  <a:lnTo>
                    <a:pt x="12669134" y="4064"/>
                  </a:lnTo>
                  <a:lnTo>
                    <a:pt x="12665070" y="18288"/>
                  </a:lnTo>
                  <a:lnTo>
                    <a:pt x="12659228" y="18288"/>
                  </a:lnTo>
                  <a:lnTo>
                    <a:pt x="12650084" y="14224"/>
                  </a:lnTo>
                  <a:lnTo>
                    <a:pt x="12654149" y="0"/>
                  </a:lnTo>
                  <a:close/>
                  <a:moveTo>
                    <a:pt x="12733524" y="0"/>
                  </a:moveTo>
                  <a:lnTo>
                    <a:pt x="12743556" y="4064"/>
                  </a:lnTo>
                  <a:lnTo>
                    <a:pt x="12739365" y="18288"/>
                  </a:lnTo>
                  <a:lnTo>
                    <a:pt x="12733523" y="18288"/>
                  </a:lnTo>
                  <a:lnTo>
                    <a:pt x="12724379" y="14224"/>
                  </a:lnTo>
                  <a:lnTo>
                    <a:pt x="12728443" y="0"/>
                  </a:lnTo>
                  <a:close/>
                  <a:moveTo>
                    <a:pt x="12807945" y="0"/>
                  </a:moveTo>
                  <a:lnTo>
                    <a:pt x="12817978" y="4064"/>
                  </a:lnTo>
                  <a:lnTo>
                    <a:pt x="12813787" y="18288"/>
                  </a:lnTo>
                  <a:lnTo>
                    <a:pt x="12807945" y="18288"/>
                  </a:lnTo>
                  <a:lnTo>
                    <a:pt x="12798801" y="14224"/>
                  </a:lnTo>
                  <a:lnTo>
                    <a:pt x="12802865" y="0"/>
                  </a:lnTo>
                  <a:close/>
                  <a:moveTo>
                    <a:pt x="12882367" y="0"/>
                  </a:moveTo>
                  <a:lnTo>
                    <a:pt x="12892400" y="4064"/>
                  </a:lnTo>
                  <a:lnTo>
                    <a:pt x="12888336" y="18288"/>
                  </a:lnTo>
                  <a:lnTo>
                    <a:pt x="12882494" y="18288"/>
                  </a:lnTo>
                  <a:lnTo>
                    <a:pt x="12873350" y="14224"/>
                  </a:lnTo>
                  <a:lnTo>
                    <a:pt x="12877414" y="0"/>
                  </a:lnTo>
                  <a:close/>
                  <a:moveTo>
                    <a:pt x="12956789" y="0"/>
                  </a:moveTo>
                  <a:lnTo>
                    <a:pt x="12966822" y="4064"/>
                  </a:lnTo>
                  <a:lnTo>
                    <a:pt x="12962630" y="18288"/>
                  </a:lnTo>
                  <a:lnTo>
                    <a:pt x="12956788" y="18288"/>
                  </a:lnTo>
                  <a:lnTo>
                    <a:pt x="12947645" y="14224"/>
                  </a:lnTo>
                  <a:lnTo>
                    <a:pt x="12951709" y="0"/>
                  </a:lnTo>
                  <a:close/>
                  <a:moveTo>
                    <a:pt x="13031211" y="0"/>
                  </a:moveTo>
                  <a:lnTo>
                    <a:pt x="13041244" y="4064"/>
                  </a:lnTo>
                  <a:lnTo>
                    <a:pt x="13037054" y="18288"/>
                  </a:lnTo>
                  <a:lnTo>
                    <a:pt x="13031212" y="18288"/>
                  </a:lnTo>
                  <a:lnTo>
                    <a:pt x="13022069" y="14224"/>
                  </a:lnTo>
                  <a:lnTo>
                    <a:pt x="13026132" y="0"/>
                  </a:lnTo>
                  <a:close/>
                  <a:moveTo>
                    <a:pt x="13105633" y="0"/>
                  </a:moveTo>
                  <a:lnTo>
                    <a:pt x="13115666" y="4064"/>
                  </a:lnTo>
                  <a:lnTo>
                    <a:pt x="13111603" y="18288"/>
                  </a:lnTo>
                  <a:lnTo>
                    <a:pt x="13105761" y="18288"/>
                  </a:lnTo>
                  <a:lnTo>
                    <a:pt x="13096618" y="14224"/>
                  </a:lnTo>
                  <a:lnTo>
                    <a:pt x="13100681" y="0"/>
                  </a:lnTo>
                  <a:close/>
                  <a:moveTo>
                    <a:pt x="13180054" y="0"/>
                  </a:moveTo>
                  <a:lnTo>
                    <a:pt x="13190088" y="4064"/>
                  </a:lnTo>
                  <a:lnTo>
                    <a:pt x="13185897" y="18288"/>
                  </a:lnTo>
                  <a:lnTo>
                    <a:pt x="13180056" y="18288"/>
                  </a:lnTo>
                  <a:lnTo>
                    <a:pt x="13170912" y="14224"/>
                  </a:lnTo>
                  <a:lnTo>
                    <a:pt x="13174976" y="0"/>
                  </a:lnTo>
                  <a:close/>
                  <a:moveTo>
                    <a:pt x="13254476" y="0"/>
                  </a:moveTo>
                  <a:lnTo>
                    <a:pt x="13264510" y="4064"/>
                  </a:lnTo>
                  <a:lnTo>
                    <a:pt x="13260319" y="18288"/>
                  </a:lnTo>
                  <a:lnTo>
                    <a:pt x="13254478" y="18288"/>
                  </a:lnTo>
                  <a:lnTo>
                    <a:pt x="13245334" y="14224"/>
                  </a:lnTo>
                  <a:lnTo>
                    <a:pt x="13249397" y="0"/>
                  </a:lnTo>
                  <a:close/>
                  <a:moveTo>
                    <a:pt x="13328898" y="0"/>
                  </a:moveTo>
                  <a:lnTo>
                    <a:pt x="13338932" y="4064"/>
                  </a:lnTo>
                  <a:lnTo>
                    <a:pt x="13334868" y="18288"/>
                  </a:lnTo>
                  <a:lnTo>
                    <a:pt x="13329027" y="18288"/>
                  </a:lnTo>
                  <a:lnTo>
                    <a:pt x="13319883" y="14224"/>
                  </a:lnTo>
                  <a:lnTo>
                    <a:pt x="13323946" y="0"/>
                  </a:lnTo>
                  <a:close/>
                  <a:moveTo>
                    <a:pt x="13403320" y="0"/>
                  </a:moveTo>
                  <a:lnTo>
                    <a:pt x="13413353" y="4064"/>
                  </a:lnTo>
                  <a:lnTo>
                    <a:pt x="13409163" y="18288"/>
                  </a:lnTo>
                  <a:lnTo>
                    <a:pt x="13403321" y="18288"/>
                  </a:lnTo>
                  <a:lnTo>
                    <a:pt x="13394178" y="14224"/>
                  </a:lnTo>
                  <a:lnTo>
                    <a:pt x="13398241" y="0"/>
                  </a:lnTo>
                  <a:close/>
                  <a:moveTo>
                    <a:pt x="13477742" y="0"/>
                  </a:moveTo>
                  <a:lnTo>
                    <a:pt x="13487775" y="4064"/>
                  </a:lnTo>
                  <a:lnTo>
                    <a:pt x="13483585" y="18288"/>
                  </a:lnTo>
                  <a:lnTo>
                    <a:pt x="13477743" y="18288"/>
                  </a:lnTo>
                  <a:lnTo>
                    <a:pt x="13468600" y="14224"/>
                  </a:lnTo>
                  <a:lnTo>
                    <a:pt x="13472663" y="0"/>
                  </a:lnTo>
                  <a:close/>
                  <a:moveTo>
                    <a:pt x="13552163" y="0"/>
                  </a:moveTo>
                  <a:lnTo>
                    <a:pt x="13562197" y="4064"/>
                  </a:lnTo>
                  <a:lnTo>
                    <a:pt x="13558134" y="18288"/>
                  </a:lnTo>
                  <a:lnTo>
                    <a:pt x="13552292" y="18288"/>
                  </a:lnTo>
                  <a:lnTo>
                    <a:pt x="13543149" y="14224"/>
                  </a:lnTo>
                  <a:lnTo>
                    <a:pt x="13547212" y="0"/>
                  </a:lnTo>
                  <a:close/>
                  <a:moveTo>
                    <a:pt x="13626585" y="0"/>
                  </a:moveTo>
                  <a:lnTo>
                    <a:pt x="13636619" y="4064"/>
                  </a:lnTo>
                  <a:lnTo>
                    <a:pt x="13632428" y="18288"/>
                  </a:lnTo>
                  <a:lnTo>
                    <a:pt x="13626587" y="18288"/>
                  </a:lnTo>
                  <a:lnTo>
                    <a:pt x="13617443" y="14224"/>
                  </a:lnTo>
                  <a:lnTo>
                    <a:pt x="13621507" y="0"/>
                  </a:lnTo>
                  <a:close/>
                  <a:moveTo>
                    <a:pt x="13701007" y="0"/>
                  </a:moveTo>
                  <a:lnTo>
                    <a:pt x="13711041" y="4064"/>
                  </a:lnTo>
                  <a:lnTo>
                    <a:pt x="13706850" y="18288"/>
                  </a:lnTo>
                  <a:lnTo>
                    <a:pt x="13701009" y="18288"/>
                  </a:lnTo>
                  <a:lnTo>
                    <a:pt x="13691865" y="14224"/>
                  </a:lnTo>
                  <a:lnTo>
                    <a:pt x="13695928" y="0"/>
                  </a:lnTo>
                  <a:close/>
                  <a:moveTo>
                    <a:pt x="13775429" y="0"/>
                  </a:moveTo>
                  <a:lnTo>
                    <a:pt x="13785462" y="4064"/>
                  </a:lnTo>
                  <a:lnTo>
                    <a:pt x="13781399" y="18288"/>
                  </a:lnTo>
                  <a:lnTo>
                    <a:pt x="13775558" y="18288"/>
                  </a:lnTo>
                  <a:lnTo>
                    <a:pt x="13766414" y="14224"/>
                  </a:lnTo>
                  <a:lnTo>
                    <a:pt x="13770477" y="0"/>
                  </a:lnTo>
                  <a:close/>
                  <a:moveTo>
                    <a:pt x="13849851" y="0"/>
                  </a:moveTo>
                  <a:lnTo>
                    <a:pt x="13859884" y="4064"/>
                  </a:lnTo>
                  <a:lnTo>
                    <a:pt x="13855694" y="18288"/>
                  </a:lnTo>
                  <a:lnTo>
                    <a:pt x="13849852" y="18288"/>
                  </a:lnTo>
                  <a:lnTo>
                    <a:pt x="13840709" y="14224"/>
                  </a:lnTo>
                  <a:lnTo>
                    <a:pt x="13844772" y="0"/>
                  </a:lnTo>
                  <a:close/>
                  <a:moveTo>
                    <a:pt x="13924273" y="0"/>
                  </a:moveTo>
                  <a:lnTo>
                    <a:pt x="13934306" y="4064"/>
                  </a:lnTo>
                  <a:lnTo>
                    <a:pt x="13930116" y="18288"/>
                  </a:lnTo>
                  <a:lnTo>
                    <a:pt x="13924274" y="18288"/>
                  </a:lnTo>
                  <a:lnTo>
                    <a:pt x="13915130" y="14224"/>
                  </a:lnTo>
                  <a:lnTo>
                    <a:pt x="13919194" y="0"/>
                  </a:lnTo>
                  <a:close/>
                  <a:moveTo>
                    <a:pt x="13998694" y="0"/>
                  </a:moveTo>
                  <a:lnTo>
                    <a:pt x="14008728" y="4064"/>
                  </a:lnTo>
                  <a:lnTo>
                    <a:pt x="14004665" y="18288"/>
                  </a:lnTo>
                  <a:lnTo>
                    <a:pt x="13998823" y="18288"/>
                  </a:lnTo>
                  <a:lnTo>
                    <a:pt x="13989679" y="14224"/>
                  </a:lnTo>
                  <a:lnTo>
                    <a:pt x="13993743" y="0"/>
                  </a:lnTo>
                  <a:close/>
                  <a:moveTo>
                    <a:pt x="9144" y="0"/>
                  </a:moveTo>
                  <a:lnTo>
                    <a:pt x="19177" y="4064"/>
                  </a:lnTo>
                  <a:lnTo>
                    <a:pt x="14986" y="18288"/>
                  </a:lnTo>
                  <a:lnTo>
                    <a:pt x="9144" y="18288"/>
                  </a:lnTo>
                  <a:lnTo>
                    <a:pt x="0" y="14224"/>
                  </a:lnTo>
                  <a:lnTo>
                    <a:pt x="4064" y="0"/>
                  </a:lnTo>
                  <a:close/>
                </a:path>
              </a:pathLst>
            </a:custGeom>
            <a:solidFill>
              <a:srgbClr val="9C9B9B"/>
            </a:solidFill>
          </p:spPr>
          <p:txBody>
            <a:bodyPr/>
            <a:lstStyle/>
            <a:p>
              <a:endParaRPr lang="fi-FI"/>
            </a:p>
          </p:txBody>
        </p:sp>
      </p:grpSp>
      <p:grpSp>
        <p:nvGrpSpPr>
          <p:cNvPr id="6" name="Group 6"/>
          <p:cNvGrpSpPr/>
          <p:nvPr/>
        </p:nvGrpSpPr>
        <p:grpSpPr>
          <a:xfrm rot="-5400000">
            <a:off x="4941002" y="253274"/>
            <a:ext cx="768950" cy="1233375"/>
            <a:chOff x="0" y="0"/>
            <a:chExt cx="506741" cy="812800"/>
          </a:xfrm>
        </p:grpSpPr>
        <p:sp>
          <p:nvSpPr>
            <p:cNvPr id="7" name="Freeform 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8" name="TextBox 8"/>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2271084" y="4717289"/>
            <a:ext cx="1008273" cy="145921"/>
          </a:xfrm>
          <a:prstGeom prst="rect">
            <a:avLst/>
          </a:prstGeom>
        </p:spPr>
        <p:txBody>
          <a:bodyPr lIns="0" tIns="0" rIns="0" bIns="0" rtlCol="0" anchor="t">
            <a:spAutoFit/>
          </a:bodyPr>
          <a:lstStyle/>
          <a:p>
            <a:pPr algn="l">
              <a:lnSpc>
                <a:spcPts val="1141"/>
              </a:lnSpc>
            </a:pPr>
            <a:r>
              <a:rPr lang="en-US" sz="815" spc="24">
                <a:solidFill>
                  <a:srgbClr val="000000"/>
                </a:solidFill>
                <a:latin typeface="Aileron"/>
                <a:ea typeface="Aileron"/>
                <a:cs typeface="Aileron"/>
                <a:sym typeface="Aileron"/>
              </a:rPr>
              <a:t>NÄKYVYYDEN RAJA</a:t>
            </a:r>
          </a:p>
        </p:txBody>
      </p:sp>
      <p:sp>
        <p:nvSpPr>
          <p:cNvPr id="10" name="TextBox 10"/>
          <p:cNvSpPr txBox="1"/>
          <p:nvPr/>
        </p:nvSpPr>
        <p:spPr>
          <a:xfrm>
            <a:off x="2234299" y="3266326"/>
            <a:ext cx="1491909" cy="145921"/>
          </a:xfrm>
          <a:prstGeom prst="rect">
            <a:avLst/>
          </a:prstGeom>
        </p:spPr>
        <p:txBody>
          <a:bodyPr lIns="0" tIns="0" rIns="0" bIns="0" rtlCol="0" anchor="t">
            <a:spAutoFit/>
          </a:bodyPr>
          <a:lstStyle/>
          <a:p>
            <a:pPr algn="l">
              <a:lnSpc>
                <a:spcPts val="1141"/>
              </a:lnSpc>
            </a:pPr>
            <a:r>
              <a:rPr lang="en-US" sz="815" spc="23">
                <a:solidFill>
                  <a:srgbClr val="000000"/>
                </a:solidFill>
                <a:latin typeface="Aileron"/>
                <a:ea typeface="Aileron"/>
                <a:cs typeface="Aileron"/>
                <a:sym typeface="Aileron"/>
              </a:rPr>
              <a:t>VUOROVAIKUTUKSEN RAJA</a:t>
            </a:r>
          </a:p>
        </p:txBody>
      </p:sp>
      <p:sp>
        <p:nvSpPr>
          <p:cNvPr id="11" name="TextBox 11"/>
          <p:cNvSpPr txBox="1"/>
          <p:nvPr/>
        </p:nvSpPr>
        <p:spPr>
          <a:xfrm>
            <a:off x="2073052" y="466437"/>
            <a:ext cx="992303" cy="392430"/>
          </a:xfrm>
          <a:prstGeom prst="rect">
            <a:avLst/>
          </a:prstGeom>
        </p:spPr>
        <p:txBody>
          <a:bodyPr lIns="0" tIns="0" rIns="0" bIns="0" rtlCol="0" anchor="t">
            <a:spAutoFit/>
          </a:bodyPr>
          <a:lstStyle/>
          <a:p>
            <a:pPr algn="l">
              <a:lnSpc>
                <a:spcPts val="1500"/>
              </a:lnSpc>
            </a:pPr>
            <a:r>
              <a:rPr lang="en-US" sz="1200" spc="30">
                <a:solidFill>
                  <a:srgbClr val="000000"/>
                </a:solidFill>
                <a:latin typeface="Aileron"/>
                <a:ea typeface="Aileron"/>
                <a:cs typeface="Aileron"/>
                <a:sym typeface="Aileron"/>
              </a:rPr>
              <a:t>ASIAKKAAN POLKU</a:t>
            </a:r>
          </a:p>
        </p:txBody>
      </p:sp>
      <p:sp>
        <p:nvSpPr>
          <p:cNvPr id="12" name="TextBox 12"/>
          <p:cNvSpPr txBox="1"/>
          <p:nvPr/>
        </p:nvSpPr>
        <p:spPr>
          <a:xfrm>
            <a:off x="2073052" y="3771423"/>
            <a:ext cx="1058356" cy="773430"/>
          </a:xfrm>
          <a:prstGeom prst="rect">
            <a:avLst/>
          </a:prstGeom>
        </p:spPr>
        <p:txBody>
          <a:bodyPr lIns="0" tIns="0" rIns="0" bIns="0" rtlCol="0" anchor="t">
            <a:spAutoFit/>
          </a:bodyPr>
          <a:lstStyle/>
          <a:p>
            <a:pPr algn="l">
              <a:lnSpc>
                <a:spcPts val="1500"/>
              </a:lnSpc>
            </a:pPr>
            <a:r>
              <a:rPr lang="en-US" sz="1200" spc="30">
                <a:solidFill>
                  <a:srgbClr val="000000"/>
                </a:solidFill>
                <a:latin typeface="Aileron"/>
                <a:ea typeface="Aileron"/>
                <a:cs typeface="Aileron"/>
                <a:sym typeface="Aileron"/>
              </a:rPr>
              <a:t>NÄKYVÄT PALVELUN TUOTTAJAN TOIMET</a:t>
            </a:r>
          </a:p>
        </p:txBody>
      </p:sp>
      <p:sp>
        <p:nvSpPr>
          <p:cNvPr id="13" name="TextBox 13"/>
          <p:cNvSpPr txBox="1"/>
          <p:nvPr/>
        </p:nvSpPr>
        <p:spPr>
          <a:xfrm>
            <a:off x="3279358" y="2522319"/>
            <a:ext cx="1429432" cy="582930"/>
          </a:xfrm>
          <a:prstGeom prst="rect">
            <a:avLst/>
          </a:prstGeom>
        </p:spPr>
        <p:txBody>
          <a:bodyPr lIns="0" tIns="0" rIns="0" bIns="0" rtlCol="0" anchor="t">
            <a:spAutoFit/>
          </a:bodyPr>
          <a:lstStyle/>
          <a:p>
            <a:pPr algn="l">
              <a:lnSpc>
                <a:spcPts val="1500"/>
              </a:lnSpc>
            </a:pPr>
            <a:r>
              <a:rPr lang="en-US" sz="1200" spc="30">
                <a:solidFill>
                  <a:srgbClr val="000000"/>
                </a:solidFill>
                <a:latin typeface="Aileron"/>
                <a:ea typeface="Aileron"/>
                <a:cs typeface="Aileron"/>
                <a:sym typeface="Aileron"/>
              </a:rPr>
              <a:t>Mitä asiakas kontaktipisteellä tuntee?</a:t>
            </a:r>
          </a:p>
        </p:txBody>
      </p:sp>
      <p:sp>
        <p:nvSpPr>
          <p:cNvPr id="14" name="TextBox 14"/>
          <p:cNvSpPr txBox="1"/>
          <p:nvPr/>
        </p:nvSpPr>
        <p:spPr>
          <a:xfrm>
            <a:off x="3279358" y="466437"/>
            <a:ext cx="1429432" cy="582930"/>
          </a:xfrm>
          <a:prstGeom prst="rect">
            <a:avLst/>
          </a:prstGeom>
        </p:spPr>
        <p:txBody>
          <a:bodyPr lIns="0" tIns="0" rIns="0" bIns="0" rtlCol="0" anchor="t">
            <a:spAutoFit/>
          </a:bodyPr>
          <a:lstStyle/>
          <a:p>
            <a:pPr algn="l">
              <a:lnSpc>
                <a:spcPts val="1500"/>
              </a:lnSpc>
            </a:pPr>
            <a:r>
              <a:rPr lang="en-US" sz="1200" spc="30">
                <a:solidFill>
                  <a:srgbClr val="000000"/>
                </a:solidFill>
                <a:latin typeface="Aileron"/>
                <a:ea typeface="Aileron"/>
                <a:cs typeface="Aileron"/>
                <a:sym typeface="Aileron"/>
              </a:rPr>
              <a:t>Mitä ovat </a:t>
            </a:r>
          </a:p>
          <a:p>
            <a:pPr algn="l">
              <a:lnSpc>
                <a:spcPts val="1500"/>
              </a:lnSpc>
            </a:pPr>
            <a:r>
              <a:rPr lang="en-US" sz="1200" spc="30">
                <a:solidFill>
                  <a:srgbClr val="000000"/>
                </a:solidFill>
                <a:latin typeface="Aileron"/>
                <a:ea typeface="Aileron"/>
                <a:cs typeface="Aileron"/>
                <a:sym typeface="Aileron"/>
              </a:rPr>
              <a:t>asiakkaan kontaktipisteet?</a:t>
            </a:r>
          </a:p>
        </p:txBody>
      </p:sp>
      <p:sp>
        <p:nvSpPr>
          <p:cNvPr id="15" name="TextBox 15"/>
          <p:cNvSpPr txBox="1"/>
          <p:nvPr/>
        </p:nvSpPr>
        <p:spPr>
          <a:xfrm>
            <a:off x="3279358" y="1502086"/>
            <a:ext cx="1429432" cy="582930"/>
          </a:xfrm>
          <a:prstGeom prst="rect">
            <a:avLst/>
          </a:prstGeom>
        </p:spPr>
        <p:txBody>
          <a:bodyPr lIns="0" tIns="0" rIns="0" bIns="0" rtlCol="0" anchor="t">
            <a:spAutoFit/>
          </a:bodyPr>
          <a:lstStyle/>
          <a:p>
            <a:pPr algn="l">
              <a:lnSpc>
                <a:spcPts val="1500"/>
              </a:lnSpc>
            </a:pPr>
            <a:r>
              <a:rPr lang="en-US" sz="1200" spc="30">
                <a:solidFill>
                  <a:srgbClr val="000000"/>
                </a:solidFill>
                <a:latin typeface="Aileron"/>
                <a:ea typeface="Aileron"/>
                <a:cs typeface="Aileron"/>
                <a:sym typeface="Aileron"/>
              </a:rPr>
              <a:t>Mitä asiakas kontaktipisteellä tekee?</a:t>
            </a:r>
          </a:p>
        </p:txBody>
      </p:sp>
      <p:sp>
        <p:nvSpPr>
          <p:cNvPr id="16" name="TextBox 16"/>
          <p:cNvSpPr txBox="1"/>
          <p:nvPr/>
        </p:nvSpPr>
        <p:spPr>
          <a:xfrm>
            <a:off x="3279358" y="3771423"/>
            <a:ext cx="1296082" cy="773430"/>
          </a:xfrm>
          <a:prstGeom prst="rect">
            <a:avLst/>
          </a:prstGeom>
        </p:spPr>
        <p:txBody>
          <a:bodyPr lIns="0" tIns="0" rIns="0" bIns="0" rtlCol="0" anchor="t">
            <a:spAutoFit/>
          </a:bodyPr>
          <a:lstStyle/>
          <a:p>
            <a:pPr algn="l">
              <a:lnSpc>
                <a:spcPts val="1500"/>
              </a:lnSpc>
            </a:pPr>
            <a:r>
              <a:rPr lang="en-US" sz="1200" spc="30">
                <a:solidFill>
                  <a:srgbClr val="000000"/>
                </a:solidFill>
                <a:latin typeface="Aileron"/>
                <a:ea typeface="Aileron"/>
                <a:cs typeface="Aileron"/>
                <a:sym typeface="Aileron"/>
              </a:rPr>
              <a:t>Mitä palveluhenkilöstö tekee, joka näkyy asiakkaalle?</a:t>
            </a:r>
          </a:p>
        </p:txBody>
      </p:sp>
      <p:sp>
        <p:nvSpPr>
          <p:cNvPr id="17" name="TextBox 17"/>
          <p:cNvSpPr txBox="1"/>
          <p:nvPr/>
        </p:nvSpPr>
        <p:spPr>
          <a:xfrm>
            <a:off x="2073052" y="5233555"/>
            <a:ext cx="1058356" cy="773430"/>
          </a:xfrm>
          <a:prstGeom prst="rect">
            <a:avLst/>
          </a:prstGeom>
        </p:spPr>
        <p:txBody>
          <a:bodyPr lIns="0" tIns="0" rIns="0" bIns="0" rtlCol="0" anchor="t">
            <a:spAutoFit/>
          </a:bodyPr>
          <a:lstStyle/>
          <a:p>
            <a:pPr algn="l">
              <a:lnSpc>
                <a:spcPts val="1500"/>
              </a:lnSpc>
            </a:pPr>
            <a:r>
              <a:rPr lang="en-US" sz="1200" spc="30">
                <a:solidFill>
                  <a:srgbClr val="000000"/>
                </a:solidFill>
                <a:latin typeface="Aileron"/>
                <a:ea typeface="Aileron"/>
                <a:cs typeface="Aileron"/>
                <a:sym typeface="Aileron"/>
              </a:rPr>
              <a:t>BACKSTAGE  PALVELUN TUOTTAJAT TOIMET</a:t>
            </a:r>
          </a:p>
        </p:txBody>
      </p:sp>
      <p:sp>
        <p:nvSpPr>
          <p:cNvPr id="18" name="TextBox 18"/>
          <p:cNvSpPr txBox="1"/>
          <p:nvPr/>
        </p:nvSpPr>
        <p:spPr>
          <a:xfrm>
            <a:off x="3329440" y="5233555"/>
            <a:ext cx="1349321" cy="963930"/>
          </a:xfrm>
          <a:prstGeom prst="rect">
            <a:avLst/>
          </a:prstGeom>
        </p:spPr>
        <p:txBody>
          <a:bodyPr lIns="0" tIns="0" rIns="0" bIns="0" rtlCol="0" anchor="t">
            <a:spAutoFit/>
          </a:bodyPr>
          <a:lstStyle/>
          <a:p>
            <a:pPr algn="l">
              <a:lnSpc>
                <a:spcPts val="1500"/>
              </a:lnSpc>
            </a:pPr>
            <a:r>
              <a:rPr lang="en-US" sz="1200" spc="30">
                <a:solidFill>
                  <a:srgbClr val="000000"/>
                </a:solidFill>
                <a:latin typeface="Aileron"/>
                <a:ea typeface="Aileron"/>
                <a:cs typeface="Aileron"/>
                <a:sym typeface="Aileron"/>
              </a:rPr>
              <a:t>Mitä palveluhenkilöstö tekee taustalla, mikä ei näy asiakkaalle?</a:t>
            </a:r>
          </a:p>
        </p:txBody>
      </p:sp>
      <p:sp>
        <p:nvSpPr>
          <p:cNvPr id="19" name="TextBox 19"/>
          <p:cNvSpPr txBox="1"/>
          <p:nvPr/>
        </p:nvSpPr>
        <p:spPr>
          <a:xfrm>
            <a:off x="3279358" y="6584831"/>
            <a:ext cx="1296082" cy="963930"/>
          </a:xfrm>
          <a:prstGeom prst="rect">
            <a:avLst/>
          </a:prstGeom>
        </p:spPr>
        <p:txBody>
          <a:bodyPr lIns="0" tIns="0" rIns="0" bIns="0" rtlCol="0" anchor="t">
            <a:spAutoFit/>
          </a:bodyPr>
          <a:lstStyle/>
          <a:p>
            <a:pPr algn="l">
              <a:lnSpc>
                <a:spcPts val="1500"/>
              </a:lnSpc>
            </a:pPr>
            <a:r>
              <a:rPr lang="en-US" sz="1200" spc="30">
                <a:solidFill>
                  <a:srgbClr val="000000"/>
                </a:solidFill>
                <a:latin typeface="Aileron"/>
                <a:ea typeface="Aileron"/>
                <a:cs typeface="Aileron"/>
                <a:sym typeface="Aileron"/>
              </a:rPr>
              <a:t>Mitä tukihenkilöstö tekee taustalla, mikä ei näy asiakkaalle?</a:t>
            </a:r>
          </a:p>
        </p:txBody>
      </p:sp>
      <p:grpSp>
        <p:nvGrpSpPr>
          <p:cNvPr id="20" name="Group 20"/>
          <p:cNvGrpSpPr/>
          <p:nvPr/>
        </p:nvGrpSpPr>
        <p:grpSpPr>
          <a:xfrm rot="-5400000">
            <a:off x="6311144" y="253274"/>
            <a:ext cx="768950" cy="1233375"/>
            <a:chOff x="0" y="0"/>
            <a:chExt cx="506741" cy="812800"/>
          </a:xfrm>
        </p:grpSpPr>
        <p:sp>
          <p:nvSpPr>
            <p:cNvPr id="21" name="Freeform 2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22" name="TextBox 22"/>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rot="-5400000">
            <a:off x="7681286" y="253274"/>
            <a:ext cx="768950" cy="1233375"/>
            <a:chOff x="0" y="0"/>
            <a:chExt cx="506741" cy="812800"/>
          </a:xfrm>
        </p:grpSpPr>
        <p:sp>
          <p:nvSpPr>
            <p:cNvPr id="24" name="Freeform 2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25" name="TextBox 25"/>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rot="-5400000">
            <a:off x="9124211" y="253274"/>
            <a:ext cx="768950" cy="1233375"/>
            <a:chOff x="0" y="0"/>
            <a:chExt cx="506741" cy="812800"/>
          </a:xfrm>
        </p:grpSpPr>
        <p:sp>
          <p:nvSpPr>
            <p:cNvPr id="27" name="Freeform 2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28" name="TextBox 28"/>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rot="-5400000">
            <a:off x="10490936" y="253274"/>
            <a:ext cx="768950" cy="1233375"/>
            <a:chOff x="0" y="0"/>
            <a:chExt cx="506741" cy="812800"/>
          </a:xfrm>
        </p:grpSpPr>
        <p:sp>
          <p:nvSpPr>
            <p:cNvPr id="30" name="Freeform 30"/>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31" name="TextBox 31"/>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rot="-5400000">
            <a:off x="11861078" y="253274"/>
            <a:ext cx="768950" cy="1233375"/>
            <a:chOff x="0" y="0"/>
            <a:chExt cx="506741" cy="812800"/>
          </a:xfrm>
        </p:grpSpPr>
        <p:sp>
          <p:nvSpPr>
            <p:cNvPr id="33" name="Freeform 33"/>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34" name="TextBox 34"/>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rot="-5400000">
            <a:off x="13231220" y="253274"/>
            <a:ext cx="768950" cy="1233375"/>
            <a:chOff x="0" y="0"/>
            <a:chExt cx="506741" cy="812800"/>
          </a:xfrm>
        </p:grpSpPr>
        <p:sp>
          <p:nvSpPr>
            <p:cNvPr id="36" name="Freeform 36"/>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37" name="TextBox 37"/>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rot="-5400000">
            <a:off x="14674145" y="253274"/>
            <a:ext cx="768950" cy="1233375"/>
            <a:chOff x="0" y="0"/>
            <a:chExt cx="506741" cy="812800"/>
          </a:xfrm>
        </p:grpSpPr>
        <p:sp>
          <p:nvSpPr>
            <p:cNvPr id="39" name="Freeform 3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40" name="TextBox 40"/>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rot="-5400000">
            <a:off x="16040870" y="253274"/>
            <a:ext cx="768950" cy="1233375"/>
            <a:chOff x="0" y="0"/>
            <a:chExt cx="506741" cy="812800"/>
          </a:xfrm>
        </p:grpSpPr>
        <p:sp>
          <p:nvSpPr>
            <p:cNvPr id="42" name="Freeform 4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43" name="TextBox 43"/>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rot="-5400000">
            <a:off x="4941002" y="1273507"/>
            <a:ext cx="768950" cy="1233375"/>
            <a:chOff x="0" y="0"/>
            <a:chExt cx="506741" cy="812800"/>
          </a:xfrm>
        </p:grpSpPr>
        <p:sp>
          <p:nvSpPr>
            <p:cNvPr id="45" name="Freeform 45"/>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46" name="TextBox 46"/>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rot="-5400000">
            <a:off x="6311144" y="1273507"/>
            <a:ext cx="768950" cy="1233375"/>
            <a:chOff x="0" y="0"/>
            <a:chExt cx="506741" cy="812800"/>
          </a:xfrm>
        </p:grpSpPr>
        <p:sp>
          <p:nvSpPr>
            <p:cNvPr id="48" name="Freeform 48"/>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49" name="TextBox 49"/>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rot="-5400000">
            <a:off x="7681286" y="1273507"/>
            <a:ext cx="768950" cy="1233375"/>
            <a:chOff x="0" y="0"/>
            <a:chExt cx="506741" cy="812800"/>
          </a:xfrm>
        </p:grpSpPr>
        <p:sp>
          <p:nvSpPr>
            <p:cNvPr id="51" name="Freeform 5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52" name="TextBox 52"/>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rot="-5400000">
            <a:off x="9124211" y="1273507"/>
            <a:ext cx="768950" cy="1233375"/>
            <a:chOff x="0" y="0"/>
            <a:chExt cx="506741" cy="812800"/>
          </a:xfrm>
        </p:grpSpPr>
        <p:sp>
          <p:nvSpPr>
            <p:cNvPr id="54" name="Freeform 5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55" name="TextBox 55"/>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rot="-5400000">
            <a:off x="10490936" y="1273507"/>
            <a:ext cx="768950" cy="1233375"/>
            <a:chOff x="0" y="0"/>
            <a:chExt cx="506741" cy="812800"/>
          </a:xfrm>
        </p:grpSpPr>
        <p:sp>
          <p:nvSpPr>
            <p:cNvPr id="57" name="Freeform 5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58" name="TextBox 58"/>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rot="-5400000">
            <a:off x="11861078" y="1273507"/>
            <a:ext cx="768950" cy="1233375"/>
            <a:chOff x="0" y="0"/>
            <a:chExt cx="506741" cy="812800"/>
          </a:xfrm>
        </p:grpSpPr>
        <p:sp>
          <p:nvSpPr>
            <p:cNvPr id="60" name="Freeform 60"/>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61" name="TextBox 61"/>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rot="-5400000">
            <a:off x="13231220" y="1273507"/>
            <a:ext cx="768950" cy="1233375"/>
            <a:chOff x="0" y="0"/>
            <a:chExt cx="506741" cy="812800"/>
          </a:xfrm>
        </p:grpSpPr>
        <p:sp>
          <p:nvSpPr>
            <p:cNvPr id="63" name="Freeform 63"/>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64" name="TextBox 64"/>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rot="-5400000">
            <a:off x="14674145" y="1273507"/>
            <a:ext cx="768950" cy="1233375"/>
            <a:chOff x="0" y="0"/>
            <a:chExt cx="506741" cy="812800"/>
          </a:xfrm>
        </p:grpSpPr>
        <p:sp>
          <p:nvSpPr>
            <p:cNvPr id="66" name="Freeform 66"/>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67" name="TextBox 67"/>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68" name="Group 68"/>
          <p:cNvGrpSpPr/>
          <p:nvPr/>
        </p:nvGrpSpPr>
        <p:grpSpPr>
          <a:xfrm rot="-5400000">
            <a:off x="16040870" y="1273507"/>
            <a:ext cx="768950" cy="1233375"/>
            <a:chOff x="0" y="0"/>
            <a:chExt cx="506741" cy="812800"/>
          </a:xfrm>
        </p:grpSpPr>
        <p:sp>
          <p:nvSpPr>
            <p:cNvPr id="69" name="Freeform 6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70" name="TextBox 70"/>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71" name="Group 71"/>
          <p:cNvGrpSpPr/>
          <p:nvPr/>
        </p:nvGrpSpPr>
        <p:grpSpPr>
          <a:xfrm rot="-5400000">
            <a:off x="4941002" y="2293739"/>
            <a:ext cx="768950" cy="1233375"/>
            <a:chOff x="0" y="0"/>
            <a:chExt cx="506741" cy="812800"/>
          </a:xfrm>
        </p:grpSpPr>
        <p:sp>
          <p:nvSpPr>
            <p:cNvPr id="72" name="Freeform 7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73" name="TextBox 73"/>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74" name="Group 74"/>
          <p:cNvGrpSpPr/>
          <p:nvPr/>
        </p:nvGrpSpPr>
        <p:grpSpPr>
          <a:xfrm rot="-5400000">
            <a:off x="6311144" y="2293739"/>
            <a:ext cx="768950" cy="1233375"/>
            <a:chOff x="0" y="0"/>
            <a:chExt cx="506741" cy="812800"/>
          </a:xfrm>
        </p:grpSpPr>
        <p:sp>
          <p:nvSpPr>
            <p:cNvPr id="75" name="Freeform 75"/>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76" name="TextBox 76"/>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77" name="Group 77"/>
          <p:cNvGrpSpPr/>
          <p:nvPr/>
        </p:nvGrpSpPr>
        <p:grpSpPr>
          <a:xfrm rot="-5400000">
            <a:off x="7681286" y="2293739"/>
            <a:ext cx="768950" cy="1233375"/>
            <a:chOff x="0" y="0"/>
            <a:chExt cx="506741" cy="812800"/>
          </a:xfrm>
        </p:grpSpPr>
        <p:sp>
          <p:nvSpPr>
            <p:cNvPr id="78" name="Freeform 78"/>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79" name="TextBox 79"/>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80" name="Group 80"/>
          <p:cNvGrpSpPr/>
          <p:nvPr/>
        </p:nvGrpSpPr>
        <p:grpSpPr>
          <a:xfrm rot="-5400000">
            <a:off x="9124211" y="2293739"/>
            <a:ext cx="768950" cy="1233375"/>
            <a:chOff x="0" y="0"/>
            <a:chExt cx="506741" cy="812800"/>
          </a:xfrm>
        </p:grpSpPr>
        <p:sp>
          <p:nvSpPr>
            <p:cNvPr id="81" name="Freeform 8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82" name="TextBox 82"/>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83" name="Group 83"/>
          <p:cNvGrpSpPr/>
          <p:nvPr/>
        </p:nvGrpSpPr>
        <p:grpSpPr>
          <a:xfrm rot="-5400000">
            <a:off x="10490936" y="2293739"/>
            <a:ext cx="768950" cy="1233375"/>
            <a:chOff x="0" y="0"/>
            <a:chExt cx="506741" cy="812800"/>
          </a:xfrm>
        </p:grpSpPr>
        <p:sp>
          <p:nvSpPr>
            <p:cNvPr id="84" name="Freeform 8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85" name="TextBox 85"/>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86" name="Group 86"/>
          <p:cNvGrpSpPr/>
          <p:nvPr/>
        </p:nvGrpSpPr>
        <p:grpSpPr>
          <a:xfrm rot="-5400000">
            <a:off x="11861078" y="2293739"/>
            <a:ext cx="768950" cy="1233375"/>
            <a:chOff x="0" y="0"/>
            <a:chExt cx="506741" cy="812800"/>
          </a:xfrm>
        </p:grpSpPr>
        <p:sp>
          <p:nvSpPr>
            <p:cNvPr id="87" name="Freeform 8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88" name="TextBox 88"/>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89" name="Group 89"/>
          <p:cNvGrpSpPr/>
          <p:nvPr/>
        </p:nvGrpSpPr>
        <p:grpSpPr>
          <a:xfrm rot="-5400000">
            <a:off x="13231220" y="2293739"/>
            <a:ext cx="768950" cy="1233375"/>
            <a:chOff x="0" y="0"/>
            <a:chExt cx="506741" cy="812800"/>
          </a:xfrm>
        </p:grpSpPr>
        <p:sp>
          <p:nvSpPr>
            <p:cNvPr id="90" name="Freeform 90"/>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91" name="TextBox 91"/>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92" name="Group 92"/>
          <p:cNvGrpSpPr/>
          <p:nvPr/>
        </p:nvGrpSpPr>
        <p:grpSpPr>
          <a:xfrm rot="-5400000">
            <a:off x="14674145" y="2293739"/>
            <a:ext cx="768950" cy="1233375"/>
            <a:chOff x="0" y="0"/>
            <a:chExt cx="506741" cy="812800"/>
          </a:xfrm>
        </p:grpSpPr>
        <p:sp>
          <p:nvSpPr>
            <p:cNvPr id="93" name="Freeform 93"/>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94" name="TextBox 94"/>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95" name="Group 95"/>
          <p:cNvGrpSpPr/>
          <p:nvPr/>
        </p:nvGrpSpPr>
        <p:grpSpPr>
          <a:xfrm rot="-5400000">
            <a:off x="16040870" y="2293739"/>
            <a:ext cx="768950" cy="1233375"/>
            <a:chOff x="0" y="0"/>
            <a:chExt cx="506741" cy="812800"/>
          </a:xfrm>
        </p:grpSpPr>
        <p:sp>
          <p:nvSpPr>
            <p:cNvPr id="96" name="Freeform 96"/>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97" name="TextBox 97"/>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98" name="Group 98"/>
          <p:cNvGrpSpPr/>
          <p:nvPr/>
        </p:nvGrpSpPr>
        <p:grpSpPr>
          <a:xfrm rot="-5400000">
            <a:off x="4941002" y="3558261"/>
            <a:ext cx="768950" cy="1233375"/>
            <a:chOff x="0" y="0"/>
            <a:chExt cx="506741" cy="812800"/>
          </a:xfrm>
        </p:grpSpPr>
        <p:sp>
          <p:nvSpPr>
            <p:cNvPr id="99" name="Freeform 9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00" name="TextBox 100"/>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01" name="Group 101"/>
          <p:cNvGrpSpPr/>
          <p:nvPr/>
        </p:nvGrpSpPr>
        <p:grpSpPr>
          <a:xfrm rot="-5400000">
            <a:off x="6311144" y="3558261"/>
            <a:ext cx="768950" cy="1233375"/>
            <a:chOff x="0" y="0"/>
            <a:chExt cx="506741" cy="812800"/>
          </a:xfrm>
        </p:grpSpPr>
        <p:sp>
          <p:nvSpPr>
            <p:cNvPr id="102" name="Freeform 10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03" name="TextBox 103"/>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04" name="Group 104"/>
          <p:cNvGrpSpPr/>
          <p:nvPr/>
        </p:nvGrpSpPr>
        <p:grpSpPr>
          <a:xfrm rot="-5400000">
            <a:off x="7681286" y="3558261"/>
            <a:ext cx="768950" cy="1233375"/>
            <a:chOff x="0" y="0"/>
            <a:chExt cx="506741" cy="812800"/>
          </a:xfrm>
        </p:grpSpPr>
        <p:sp>
          <p:nvSpPr>
            <p:cNvPr id="105" name="Freeform 105"/>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06" name="TextBox 106"/>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07" name="Group 107"/>
          <p:cNvGrpSpPr/>
          <p:nvPr/>
        </p:nvGrpSpPr>
        <p:grpSpPr>
          <a:xfrm rot="-5400000">
            <a:off x="9124211" y="3558261"/>
            <a:ext cx="768950" cy="1233375"/>
            <a:chOff x="0" y="0"/>
            <a:chExt cx="506741" cy="812800"/>
          </a:xfrm>
        </p:grpSpPr>
        <p:sp>
          <p:nvSpPr>
            <p:cNvPr id="108" name="Freeform 108"/>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09" name="TextBox 109"/>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10" name="Group 110"/>
          <p:cNvGrpSpPr/>
          <p:nvPr/>
        </p:nvGrpSpPr>
        <p:grpSpPr>
          <a:xfrm rot="-5400000">
            <a:off x="10490936" y="3558261"/>
            <a:ext cx="768950" cy="1233375"/>
            <a:chOff x="0" y="0"/>
            <a:chExt cx="506741" cy="812800"/>
          </a:xfrm>
        </p:grpSpPr>
        <p:sp>
          <p:nvSpPr>
            <p:cNvPr id="111" name="Freeform 11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12" name="TextBox 112"/>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13" name="Group 113"/>
          <p:cNvGrpSpPr/>
          <p:nvPr/>
        </p:nvGrpSpPr>
        <p:grpSpPr>
          <a:xfrm rot="-5400000">
            <a:off x="11861078" y="3558261"/>
            <a:ext cx="768950" cy="1233375"/>
            <a:chOff x="0" y="0"/>
            <a:chExt cx="506741" cy="812800"/>
          </a:xfrm>
        </p:grpSpPr>
        <p:sp>
          <p:nvSpPr>
            <p:cNvPr id="114" name="Freeform 11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15" name="TextBox 115"/>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16" name="Group 116"/>
          <p:cNvGrpSpPr/>
          <p:nvPr/>
        </p:nvGrpSpPr>
        <p:grpSpPr>
          <a:xfrm rot="-5400000">
            <a:off x="13231220" y="3558261"/>
            <a:ext cx="768950" cy="1233375"/>
            <a:chOff x="0" y="0"/>
            <a:chExt cx="506741" cy="812800"/>
          </a:xfrm>
        </p:grpSpPr>
        <p:sp>
          <p:nvSpPr>
            <p:cNvPr id="117" name="Freeform 11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18" name="TextBox 118"/>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19" name="Group 119"/>
          <p:cNvGrpSpPr/>
          <p:nvPr/>
        </p:nvGrpSpPr>
        <p:grpSpPr>
          <a:xfrm rot="-5400000">
            <a:off x="14674145" y="3558261"/>
            <a:ext cx="768950" cy="1233375"/>
            <a:chOff x="0" y="0"/>
            <a:chExt cx="506741" cy="812800"/>
          </a:xfrm>
        </p:grpSpPr>
        <p:sp>
          <p:nvSpPr>
            <p:cNvPr id="120" name="Freeform 120"/>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21" name="TextBox 121"/>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22" name="Group 122"/>
          <p:cNvGrpSpPr/>
          <p:nvPr/>
        </p:nvGrpSpPr>
        <p:grpSpPr>
          <a:xfrm rot="-5400000">
            <a:off x="16040870" y="3558261"/>
            <a:ext cx="768950" cy="1233375"/>
            <a:chOff x="0" y="0"/>
            <a:chExt cx="506741" cy="812800"/>
          </a:xfrm>
        </p:grpSpPr>
        <p:sp>
          <p:nvSpPr>
            <p:cNvPr id="123" name="Freeform 123"/>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24" name="TextBox 124"/>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25" name="Group 125"/>
          <p:cNvGrpSpPr/>
          <p:nvPr/>
        </p:nvGrpSpPr>
        <p:grpSpPr>
          <a:xfrm rot="-5400000">
            <a:off x="4941002" y="5020392"/>
            <a:ext cx="768950" cy="1233375"/>
            <a:chOff x="0" y="0"/>
            <a:chExt cx="506741" cy="812800"/>
          </a:xfrm>
        </p:grpSpPr>
        <p:sp>
          <p:nvSpPr>
            <p:cNvPr id="126" name="Freeform 126"/>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27" name="TextBox 127"/>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28" name="Group 128"/>
          <p:cNvGrpSpPr/>
          <p:nvPr/>
        </p:nvGrpSpPr>
        <p:grpSpPr>
          <a:xfrm rot="-5400000">
            <a:off x="6311144" y="5020392"/>
            <a:ext cx="768950" cy="1233375"/>
            <a:chOff x="0" y="0"/>
            <a:chExt cx="506741" cy="812800"/>
          </a:xfrm>
        </p:grpSpPr>
        <p:sp>
          <p:nvSpPr>
            <p:cNvPr id="129" name="Freeform 12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30" name="TextBox 130"/>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31" name="Group 131"/>
          <p:cNvGrpSpPr/>
          <p:nvPr/>
        </p:nvGrpSpPr>
        <p:grpSpPr>
          <a:xfrm rot="-5400000">
            <a:off x="7681286" y="5020392"/>
            <a:ext cx="768950" cy="1233375"/>
            <a:chOff x="0" y="0"/>
            <a:chExt cx="506741" cy="812800"/>
          </a:xfrm>
        </p:grpSpPr>
        <p:sp>
          <p:nvSpPr>
            <p:cNvPr id="132" name="Freeform 13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33" name="TextBox 133"/>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34" name="Group 134"/>
          <p:cNvGrpSpPr/>
          <p:nvPr/>
        </p:nvGrpSpPr>
        <p:grpSpPr>
          <a:xfrm rot="-5400000">
            <a:off x="9124211" y="5020392"/>
            <a:ext cx="768950" cy="1233375"/>
            <a:chOff x="0" y="0"/>
            <a:chExt cx="506741" cy="812800"/>
          </a:xfrm>
        </p:grpSpPr>
        <p:sp>
          <p:nvSpPr>
            <p:cNvPr id="135" name="Freeform 135"/>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36" name="TextBox 136"/>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37" name="Group 137"/>
          <p:cNvGrpSpPr/>
          <p:nvPr/>
        </p:nvGrpSpPr>
        <p:grpSpPr>
          <a:xfrm rot="-5400000">
            <a:off x="10490936" y="5020392"/>
            <a:ext cx="768950" cy="1233375"/>
            <a:chOff x="0" y="0"/>
            <a:chExt cx="506741" cy="812800"/>
          </a:xfrm>
        </p:grpSpPr>
        <p:sp>
          <p:nvSpPr>
            <p:cNvPr id="138" name="Freeform 138"/>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39" name="TextBox 139"/>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40" name="Group 140"/>
          <p:cNvGrpSpPr/>
          <p:nvPr/>
        </p:nvGrpSpPr>
        <p:grpSpPr>
          <a:xfrm rot="-5400000">
            <a:off x="11861078" y="5020392"/>
            <a:ext cx="768950" cy="1233375"/>
            <a:chOff x="0" y="0"/>
            <a:chExt cx="506741" cy="812800"/>
          </a:xfrm>
        </p:grpSpPr>
        <p:sp>
          <p:nvSpPr>
            <p:cNvPr id="141" name="Freeform 14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42" name="TextBox 142"/>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43" name="Group 143"/>
          <p:cNvGrpSpPr/>
          <p:nvPr/>
        </p:nvGrpSpPr>
        <p:grpSpPr>
          <a:xfrm rot="-5400000">
            <a:off x="13231220" y="5020392"/>
            <a:ext cx="768950" cy="1233375"/>
            <a:chOff x="0" y="0"/>
            <a:chExt cx="506741" cy="812800"/>
          </a:xfrm>
        </p:grpSpPr>
        <p:sp>
          <p:nvSpPr>
            <p:cNvPr id="144" name="Freeform 14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45" name="TextBox 145"/>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46" name="Group 146"/>
          <p:cNvGrpSpPr/>
          <p:nvPr/>
        </p:nvGrpSpPr>
        <p:grpSpPr>
          <a:xfrm rot="-5400000">
            <a:off x="14674145" y="5020392"/>
            <a:ext cx="768950" cy="1233375"/>
            <a:chOff x="0" y="0"/>
            <a:chExt cx="506741" cy="812800"/>
          </a:xfrm>
        </p:grpSpPr>
        <p:sp>
          <p:nvSpPr>
            <p:cNvPr id="147" name="Freeform 14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48" name="TextBox 148"/>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49" name="Group 149"/>
          <p:cNvGrpSpPr/>
          <p:nvPr/>
        </p:nvGrpSpPr>
        <p:grpSpPr>
          <a:xfrm rot="-5400000">
            <a:off x="16040870" y="5020392"/>
            <a:ext cx="768950" cy="1233375"/>
            <a:chOff x="0" y="0"/>
            <a:chExt cx="506741" cy="812800"/>
          </a:xfrm>
        </p:grpSpPr>
        <p:sp>
          <p:nvSpPr>
            <p:cNvPr id="150" name="Freeform 150"/>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51" name="TextBox 151"/>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52" name="Group 152"/>
          <p:cNvGrpSpPr/>
          <p:nvPr/>
        </p:nvGrpSpPr>
        <p:grpSpPr>
          <a:xfrm rot="-5400000">
            <a:off x="4941002" y="6412367"/>
            <a:ext cx="768950" cy="1233375"/>
            <a:chOff x="0" y="0"/>
            <a:chExt cx="506741" cy="812800"/>
          </a:xfrm>
        </p:grpSpPr>
        <p:sp>
          <p:nvSpPr>
            <p:cNvPr id="153" name="Freeform 153"/>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54" name="TextBox 154"/>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55" name="Group 155"/>
          <p:cNvGrpSpPr/>
          <p:nvPr/>
        </p:nvGrpSpPr>
        <p:grpSpPr>
          <a:xfrm rot="-5400000">
            <a:off x="6311144" y="6412367"/>
            <a:ext cx="768950" cy="1233375"/>
            <a:chOff x="0" y="0"/>
            <a:chExt cx="506741" cy="812800"/>
          </a:xfrm>
        </p:grpSpPr>
        <p:sp>
          <p:nvSpPr>
            <p:cNvPr id="156" name="Freeform 156"/>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57" name="TextBox 157"/>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58" name="Group 158"/>
          <p:cNvGrpSpPr/>
          <p:nvPr/>
        </p:nvGrpSpPr>
        <p:grpSpPr>
          <a:xfrm rot="-5400000">
            <a:off x="7681286" y="6412367"/>
            <a:ext cx="768950" cy="1233375"/>
            <a:chOff x="0" y="0"/>
            <a:chExt cx="506741" cy="812800"/>
          </a:xfrm>
        </p:grpSpPr>
        <p:sp>
          <p:nvSpPr>
            <p:cNvPr id="159" name="Freeform 15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60" name="TextBox 160"/>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61" name="Group 161"/>
          <p:cNvGrpSpPr/>
          <p:nvPr/>
        </p:nvGrpSpPr>
        <p:grpSpPr>
          <a:xfrm rot="-5400000">
            <a:off x="9124211" y="6412367"/>
            <a:ext cx="768950" cy="1233375"/>
            <a:chOff x="0" y="0"/>
            <a:chExt cx="506741" cy="812800"/>
          </a:xfrm>
        </p:grpSpPr>
        <p:sp>
          <p:nvSpPr>
            <p:cNvPr id="162" name="Freeform 16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63" name="TextBox 163"/>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64" name="Group 164"/>
          <p:cNvGrpSpPr/>
          <p:nvPr/>
        </p:nvGrpSpPr>
        <p:grpSpPr>
          <a:xfrm rot="-5400000">
            <a:off x="10490936" y="6412367"/>
            <a:ext cx="768950" cy="1233375"/>
            <a:chOff x="0" y="0"/>
            <a:chExt cx="506741" cy="812800"/>
          </a:xfrm>
        </p:grpSpPr>
        <p:sp>
          <p:nvSpPr>
            <p:cNvPr id="165" name="Freeform 165"/>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66" name="TextBox 166"/>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67" name="Group 167"/>
          <p:cNvGrpSpPr/>
          <p:nvPr/>
        </p:nvGrpSpPr>
        <p:grpSpPr>
          <a:xfrm rot="-5400000">
            <a:off x="11861078" y="6412367"/>
            <a:ext cx="768950" cy="1233375"/>
            <a:chOff x="0" y="0"/>
            <a:chExt cx="506741" cy="812800"/>
          </a:xfrm>
        </p:grpSpPr>
        <p:sp>
          <p:nvSpPr>
            <p:cNvPr id="168" name="Freeform 168"/>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69" name="TextBox 169"/>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70" name="Group 170"/>
          <p:cNvGrpSpPr/>
          <p:nvPr/>
        </p:nvGrpSpPr>
        <p:grpSpPr>
          <a:xfrm rot="-5400000">
            <a:off x="13231220" y="6412367"/>
            <a:ext cx="768950" cy="1233375"/>
            <a:chOff x="0" y="0"/>
            <a:chExt cx="506741" cy="812800"/>
          </a:xfrm>
        </p:grpSpPr>
        <p:sp>
          <p:nvSpPr>
            <p:cNvPr id="171" name="Freeform 17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72" name="TextBox 172"/>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73" name="Group 173"/>
          <p:cNvGrpSpPr/>
          <p:nvPr/>
        </p:nvGrpSpPr>
        <p:grpSpPr>
          <a:xfrm rot="-5400000">
            <a:off x="14674145" y="6412367"/>
            <a:ext cx="768950" cy="1233375"/>
            <a:chOff x="0" y="0"/>
            <a:chExt cx="506741" cy="812800"/>
          </a:xfrm>
        </p:grpSpPr>
        <p:sp>
          <p:nvSpPr>
            <p:cNvPr id="174" name="Freeform 17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75" name="TextBox 175"/>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76" name="Group 176"/>
          <p:cNvGrpSpPr/>
          <p:nvPr/>
        </p:nvGrpSpPr>
        <p:grpSpPr>
          <a:xfrm rot="-5400000">
            <a:off x="16040870" y="6412367"/>
            <a:ext cx="768950" cy="1233375"/>
            <a:chOff x="0" y="0"/>
            <a:chExt cx="506741" cy="812800"/>
          </a:xfrm>
        </p:grpSpPr>
        <p:sp>
          <p:nvSpPr>
            <p:cNvPr id="177" name="Freeform 17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78" name="TextBox 178"/>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79" name="Group 179"/>
          <p:cNvGrpSpPr/>
          <p:nvPr/>
        </p:nvGrpSpPr>
        <p:grpSpPr>
          <a:xfrm>
            <a:off x="0" y="0"/>
            <a:ext cx="1347379" cy="10287000"/>
            <a:chOff x="0" y="0"/>
            <a:chExt cx="354865" cy="2709333"/>
          </a:xfrm>
        </p:grpSpPr>
        <p:sp>
          <p:nvSpPr>
            <p:cNvPr id="180" name="Freeform 180"/>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C8EAE7"/>
            </a:solidFill>
          </p:spPr>
          <p:txBody>
            <a:bodyPr/>
            <a:lstStyle/>
            <a:p>
              <a:endParaRPr lang="fi-FI"/>
            </a:p>
          </p:txBody>
        </p:sp>
        <p:sp>
          <p:nvSpPr>
            <p:cNvPr id="181" name="TextBox 181"/>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sp>
        <p:nvSpPr>
          <p:cNvPr id="182" name="TextBox 182"/>
          <p:cNvSpPr txBox="1"/>
          <p:nvPr/>
        </p:nvSpPr>
        <p:spPr>
          <a:xfrm rot="-5400000">
            <a:off x="-4255642" y="5109066"/>
            <a:ext cx="9782463" cy="573405"/>
          </a:xfrm>
          <a:prstGeom prst="rect">
            <a:avLst/>
          </a:prstGeom>
        </p:spPr>
        <p:txBody>
          <a:bodyPr lIns="0" tIns="0" rIns="0" bIns="0" rtlCol="0" anchor="t">
            <a:spAutoFit/>
          </a:bodyPr>
          <a:lstStyle/>
          <a:p>
            <a:pPr algn="r">
              <a:lnSpc>
                <a:spcPts val="4619"/>
              </a:lnSpc>
            </a:pPr>
            <a:r>
              <a:rPr lang="en-US" sz="3299" b="1">
                <a:solidFill>
                  <a:srgbClr val="000000"/>
                </a:solidFill>
                <a:latin typeface="Aileron Bold"/>
                <a:ea typeface="Aileron Bold"/>
                <a:cs typeface="Aileron Bold"/>
                <a:sym typeface="Aileron Bold"/>
              </a:rPr>
              <a:t>TYÖSKENTELYPOHJA:  SERVICE BLUEPRINT </a:t>
            </a:r>
          </a:p>
        </p:txBody>
      </p:sp>
      <p:grpSp>
        <p:nvGrpSpPr>
          <p:cNvPr id="183" name="Group 183"/>
          <p:cNvGrpSpPr>
            <a:grpSpLocks noChangeAspect="1"/>
          </p:cNvGrpSpPr>
          <p:nvPr/>
        </p:nvGrpSpPr>
        <p:grpSpPr>
          <a:xfrm>
            <a:off x="2012384" y="7725162"/>
            <a:ext cx="15029648" cy="19744"/>
            <a:chOff x="0" y="0"/>
            <a:chExt cx="14008138" cy="18402"/>
          </a:xfrm>
        </p:grpSpPr>
        <p:sp>
          <p:nvSpPr>
            <p:cNvPr id="184" name="Freeform 184"/>
            <p:cNvSpPr/>
            <p:nvPr/>
          </p:nvSpPr>
          <p:spPr>
            <a:xfrm>
              <a:off x="0" y="0"/>
              <a:ext cx="14008728" cy="18415"/>
            </a:xfrm>
            <a:custGeom>
              <a:avLst/>
              <a:gdLst/>
              <a:ahLst/>
              <a:cxnLst/>
              <a:rect l="l" t="t" r="r" b="b"/>
              <a:pathLst>
                <a:path w="14008728" h="18415">
                  <a:moveTo>
                    <a:pt x="83566" y="0"/>
                  </a:moveTo>
                  <a:lnTo>
                    <a:pt x="93599" y="4064"/>
                  </a:lnTo>
                  <a:lnTo>
                    <a:pt x="89535" y="18288"/>
                  </a:lnTo>
                  <a:lnTo>
                    <a:pt x="83566" y="18288"/>
                  </a:lnTo>
                  <a:lnTo>
                    <a:pt x="74422" y="14224"/>
                  </a:lnTo>
                  <a:lnTo>
                    <a:pt x="78486" y="0"/>
                  </a:lnTo>
                  <a:close/>
                  <a:moveTo>
                    <a:pt x="157988" y="0"/>
                  </a:moveTo>
                  <a:lnTo>
                    <a:pt x="168021" y="4064"/>
                  </a:lnTo>
                  <a:lnTo>
                    <a:pt x="163957" y="18288"/>
                  </a:lnTo>
                  <a:lnTo>
                    <a:pt x="158115" y="18288"/>
                  </a:lnTo>
                  <a:lnTo>
                    <a:pt x="148971" y="14224"/>
                  </a:lnTo>
                  <a:lnTo>
                    <a:pt x="152908" y="0"/>
                  </a:lnTo>
                  <a:close/>
                  <a:moveTo>
                    <a:pt x="232410" y="0"/>
                  </a:moveTo>
                  <a:lnTo>
                    <a:pt x="242443" y="4064"/>
                  </a:lnTo>
                  <a:lnTo>
                    <a:pt x="238252" y="18288"/>
                  </a:lnTo>
                  <a:lnTo>
                    <a:pt x="232410" y="18288"/>
                  </a:lnTo>
                  <a:lnTo>
                    <a:pt x="223266" y="14224"/>
                  </a:lnTo>
                  <a:lnTo>
                    <a:pt x="227330" y="0"/>
                  </a:lnTo>
                  <a:close/>
                  <a:moveTo>
                    <a:pt x="306832" y="0"/>
                  </a:moveTo>
                  <a:lnTo>
                    <a:pt x="316865" y="4064"/>
                  </a:lnTo>
                  <a:lnTo>
                    <a:pt x="312674" y="18288"/>
                  </a:lnTo>
                  <a:lnTo>
                    <a:pt x="306832" y="18288"/>
                  </a:lnTo>
                  <a:lnTo>
                    <a:pt x="297688" y="14224"/>
                  </a:lnTo>
                  <a:lnTo>
                    <a:pt x="301752" y="0"/>
                  </a:lnTo>
                  <a:close/>
                  <a:moveTo>
                    <a:pt x="381254" y="0"/>
                  </a:moveTo>
                  <a:lnTo>
                    <a:pt x="391287" y="4064"/>
                  </a:lnTo>
                  <a:lnTo>
                    <a:pt x="387096" y="18288"/>
                  </a:lnTo>
                  <a:lnTo>
                    <a:pt x="381254" y="18288"/>
                  </a:lnTo>
                  <a:lnTo>
                    <a:pt x="372110" y="14224"/>
                  </a:lnTo>
                  <a:lnTo>
                    <a:pt x="376174" y="0"/>
                  </a:lnTo>
                  <a:close/>
                  <a:moveTo>
                    <a:pt x="455676" y="0"/>
                  </a:moveTo>
                  <a:lnTo>
                    <a:pt x="465709" y="4064"/>
                  </a:lnTo>
                  <a:lnTo>
                    <a:pt x="461518" y="18288"/>
                  </a:lnTo>
                  <a:lnTo>
                    <a:pt x="455676" y="18288"/>
                  </a:lnTo>
                  <a:lnTo>
                    <a:pt x="446532" y="14224"/>
                  </a:lnTo>
                  <a:lnTo>
                    <a:pt x="450596" y="0"/>
                  </a:lnTo>
                  <a:close/>
                  <a:moveTo>
                    <a:pt x="530098" y="0"/>
                  </a:moveTo>
                  <a:lnTo>
                    <a:pt x="540131" y="4064"/>
                  </a:lnTo>
                  <a:lnTo>
                    <a:pt x="535940" y="18288"/>
                  </a:lnTo>
                  <a:lnTo>
                    <a:pt x="530098" y="18288"/>
                  </a:lnTo>
                  <a:lnTo>
                    <a:pt x="520954" y="14224"/>
                  </a:lnTo>
                  <a:lnTo>
                    <a:pt x="525018" y="0"/>
                  </a:lnTo>
                  <a:close/>
                  <a:moveTo>
                    <a:pt x="604520" y="0"/>
                  </a:moveTo>
                  <a:lnTo>
                    <a:pt x="614553" y="4064"/>
                  </a:lnTo>
                  <a:lnTo>
                    <a:pt x="610489" y="18288"/>
                  </a:lnTo>
                  <a:lnTo>
                    <a:pt x="604520" y="18288"/>
                  </a:lnTo>
                  <a:lnTo>
                    <a:pt x="595376" y="14224"/>
                  </a:lnTo>
                  <a:lnTo>
                    <a:pt x="599440" y="0"/>
                  </a:lnTo>
                  <a:close/>
                  <a:moveTo>
                    <a:pt x="678942" y="0"/>
                  </a:moveTo>
                  <a:lnTo>
                    <a:pt x="688975" y="4064"/>
                  </a:lnTo>
                  <a:lnTo>
                    <a:pt x="684784" y="18288"/>
                  </a:lnTo>
                  <a:lnTo>
                    <a:pt x="678942" y="18288"/>
                  </a:lnTo>
                  <a:lnTo>
                    <a:pt x="669798" y="14224"/>
                  </a:lnTo>
                  <a:lnTo>
                    <a:pt x="673862" y="0"/>
                  </a:lnTo>
                  <a:close/>
                  <a:moveTo>
                    <a:pt x="753364" y="0"/>
                  </a:moveTo>
                  <a:lnTo>
                    <a:pt x="763397" y="4064"/>
                  </a:lnTo>
                  <a:lnTo>
                    <a:pt x="759206" y="18288"/>
                  </a:lnTo>
                  <a:lnTo>
                    <a:pt x="753364" y="18288"/>
                  </a:lnTo>
                  <a:lnTo>
                    <a:pt x="744220" y="14224"/>
                  </a:lnTo>
                  <a:lnTo>
                    <a:pt x="748157" y="0"/>
                  </a:lnTo>
                  <a:close/>
                  <a:moveTo>
                    <a:pt x="827786" y="0"/>
                  </a:moveTo>
                  <a:lnTo>
                    <a:pt x="837819" y="4064"/>
                  </a:lnTo>
                  <a:lnTo>
                    <a:pt x="833755" y="18288"/>
                  </a:lnTo>
                  <a:lnTo>
                    <a:pt x="827913" y="18288"/>
                  </a:lnTo>
                  <a:lnTo>
                    <a:pt x="818769" y="14224"/>
                  </a:lnTo>
                  <a:lnTo>
                    <a:pt x="822579" y="0"/>
                  </a:lnTo>
                  <a:close/>
                  <a:moveTo>
                    <a:pt x="902208" y="0"/>
                  </a:moveTo>
                  <a:lnTo>
                    <a:pt x="912241" y="4064"/>
                  </a:lnTo>
                  <a:lnTo>
                    <a:pt x="908050" y="18288"/>
                  </a:lnTo>
                  <a:lnTo>
                    <a:pt x="902208" y="18288"/>
                  </a:lnTo>
                  <a:lnTo>
                    <a:pt x="893064" y="14224"/>
                  </a:lnTo>
                  <a:lnTo>
                    <a:pt x="897001" y="0"/>
                  </a:lnTo>
                  <a:close/>
                  <a:moveTo>
                    <a:pt x="976630" y="0"/>
                  </a:moveTo>
                  <a:lnTo>
                    <a:pt x="986663" y="4064"/>
                  </a:lnTo>
                  <a:lnTo>
                    <a:pt x="982472" y="18288"/>
                  </a:lnTo>
                  <a:lnTo>
                    <a:pt x="976630" y="18288"/>
                  </a:lnTo>
                  <a:lnTo>
                    <a:pt x="967486" y="14224"/>
                  </a:lnTo>
                  <a:lnTo>
                    <a:pt x="971423" y="0"/>
                  </a:lnTo>
                  <a:close/>
                  <a:moveTo>
                    <a:pt x="1051052" y="0"/>
                  </a:moveTo>
                  <a:lnTo>
                    <a:pt x="1061085" y="4064"/>
                  </a:lnTo>
                  <a:lnTo>
                    <a:pt x="1056894" y="18288"/>
                  </a:lnTo>
                  <a:lnTo>
                    <a:pt x="1051052" y="18288"/>
                  </a:lnTo>
                  <a:lnTo>
                    <a:pt x="1041908" y="14224"/>
                  </a:lnTo>
                  <a:lnTo>
                    <a:pt x="1045845" y="0"/>
                  </a:lnTo>
                  <a:close/>
                  <a:moveTo>
                    <a:pt x="1125474" y="0"/>
                  </a:moveTo>
                  <a:lnTo>
                    <a:pt x="1135507" y="4064"/>
                  </a:lnTo>
                  <a:lnTo>
                    <a:pt x="1131443" y="18288"/>
                  </a:lnTo>
                  <a:lnTo>
                    <a:pt x="1125601" y="18288"/>
                  </a:lnTo>
                  <a:lnTo>
                    <a:pt x="1116457" y="14224"/>
                  </a:lnTo>
                  <a:lnTo>
                    <a:pt x="1120267" y="0"/>
                  </a:lnTo>
                  <a:close/>
                  <a:moveTo>
                    <a:pt x="1199896" y="0"/>
                  </a:moveTo>
                  <a:lnTo>
                    <a:pt x="1209929" y="4064"/>
                  </a:lnTo>
                  <a:lnTo>
                    <a:pt x="1205865" y="18288"/>
                  </a:lnTo>
                  <a:lnTo>
                    <a:pt x="1200023" y="18288"/>
                  </a:lnTo>
                  <a:lnTo>
                    <a:pt x="1190879" y="14224"/>
                  </a:lnTo>
                  <a:lnTo>
                    <a:pt x="1194689" y="0"/>
                  </a:lnTo>
                  <a:close/>
                  <a:moveTo>
                    <a:pt x="1274318" y="0"/>
                  </a:moveTo>
                  <a:lnTo>
                    <a:pt x="1284351" y="4064"/>
                  </a:lnTo>
                  <a:lnTo>
                    <a:pt x="1280160" y="18288"/>
                  </a:lnTo>
                  <a:lnTo>
                    <a:pt x="1274318" y="18288"/>
                  </a:lnTo>
                  <a:lnTo>
                    <a:pt x="1265174" y="14224"/>
                  </a:lnTo>
                  <a:lnTo>
                    <a:pt x="1269111" y="0"/>
                  </a:lnTo>
                  <a:close/>
                  <a:moveTo>
                    <a:pt x="1348740" y="0"/>
                  </a:moveTo>
                  <a:lnTo>
                    <a:pt x="1358773" y="4064"/>
                  </a:lnTo>
                  <a:lnTo>
                    <a:pt x="1354582" y="18288"/>
                  </a:lnTo>
                  <a:lnTo>
                    <a:pt x="1348740" y="18288"/>
                  </a:lnTo>
                  <a:lnTo>
                    <a:pt x="1339596" y="14224"/>
                  </a:lnTo>
                  <a:lnTo>
                    <a:pt x="1343660" y="0"/>
                  </a:lnTo>
                  <a:close/>
                  <a:moveTo>
                    <a:pt x="1423162" y="0"/>
                  </a:moveTo>
                  <a:lnTo>
                    <a:pt x="1433195" y="4064"/>
                  </a:lnTo>
                  <a:lnTo>
                    <a:pt x="1429131" y="18288"/>
                  </a:lnTo>
                  <a:lnTo>
                    <a:pt x="1423289" y="18288"/>
                  </a:lnTo>
                  <a:lnTo>
                    <a:pt x="1414145" y="14224"/>
                  </a:lnTo>
                  <a:lnTo>
                    <a:pt x="1418209" y="0"/>
                  </a:lnTo>
                  <a:close/>
                  <a:moveTo>
                    <a:pt x="1497584" y="0"/>
                  </a:moveTo>
                  <a:lnTo>
                    <a:pt x="1507617" y="4064"/>
                  </a:lnTo>
                  <a:lnTo>
                    <a:pt x="1503553" y="18288"/>
                  </a:lnTo>
                  <a:lnTo>
                    <a:pt x="1497711" y="18288"/>
                  </a:lnTo>
                  <a:lnTo>
                    <a:pt x="1488567" y="14224"/>
                  </a:lnTo>
                  <a:lnTo>
                    <a:pt x="1492250" y="0"/>
                  </a:lnTo>
                  <a:close/>
                  <a:moveTo>
                    <a:pt x="1572006" y="0"/>
                  </a:moveTo>
                  <a:lnTo>
                    <a:pt x="1582039" y="4064"/>
                  </a:lnTo>
                  <a:lnTo>
                    <a:pt x="1577848" y="18288"/>
                  </a:lnTo>
                  <a:lnTo>
                    <a:pt x="1572006" y="18288"/>
                  </a:lnTo>
                  <a:lnTo>
                    <a:pt x="1562862" y="14224"/>
                  </a:lnTo>
                  <a:lnTo>
                    <a:pt x="1566926" y="0"/>
                  </a:lnTo>
                  <a:close/>
                  <a:moveTo>
                    <a:pt x="1646428" y="0"/>
                  </a:moveTo>
                  <a:lnTo>
                    <a:pt x="1656461" y="4064"/>
                  </a:lnTo>
                  <a:lnTo>
                    <a:pt x="1652397" y="18288"/>
                  </a:lnTo>
                  <a:lnTo>
                    <a:pt x="1646555" y="18288"/>
                  </a:lnTo>
                  <a:lnTo>
                    <a:pt x="1637411" y="14224"/>
                  </a:lnTo>
                  <a:lnTo>
                    <a:pt x="1641475" y="0"/>
                  </a:lnTo>
                  <a:close/>
                  <a:moveTo>
                    <a:pt x="1720850" y="0"/>
                  </a:moveTo>
                  <a:lnTo>
                    <a:pt x="1730883" y="4064"/>
                  </a:lnTo>
                  <a:lnTo>
                    <a:pt x="1726819" y="18288"/>
                  </a:lnTo>
                  <a:lnTo>
                    <a:pt x="1720977" y="18288"/>
                  </a:lnTo>
                  <a:lnTo>
                    <a:pt x="1711833" y="14224"/>
                  </a:lnTo>
                  <a:lnTo>
                    <a:pt x="1715897" y="0"/>
                  </a:lnTo>
                  <a:close/>
                  <a:moveTo>
                    <a:pt x="1795272" y="0"/>
                  </a:moveTo>
                  <a:lnTo>
                    <a:pt x="1805305" y="4064"/>
                  </a:lnTo>
                  <a:lnTo>
                    <a:pt x="1801114" y="18288"/>
                  </a:lnTo>
                  <a:lnTo>
                    <a:pt x="1795272" y="18288"/>
                  </a:lnTo>
                  <a:lnTo>
                    <a:pt x="1786128" y="14224"/>
                  </a:lnTo>
                  <a:lnTo>
                    <a:pt x="1790192" y="0"/>
                  </a:lnTo>
                  <a:close/>
                  <a:moveTo>
                    <a:pt x="1869694" y="0"/>
                  </a:moveTo>
                  <a:lnTo>
                    <a:pt x="1879727" y="4064"/>
                  </a:lnTo>
                  <a:lnTo>
                    <a:pt x="1875663" y="18288"/>
                  </a:lnTo>
                  <a:lnTo>
                    <a:pt x="1869821" y="18288"/>
                  </a:lnTo>
                  <a:lnTo>
                    <a:pt x="1860677" y="14224"/>
                  </a:lnTo>
                  <a:lnTo>
                    <a:pt x="1864360" y="0"/>
                  </a:lnTo>
                  <a:close/>
                  <a:moveTo>
                    <a:pt x="1944116" y="0"/>
                  </a:moveTo>
                  <a:lnTo>
                    <a:pt x="1954149" y="4064"/>
                  </a:lnTo>
                  <a:lnTo>
                    <a:pt x="1950085" y="18288"/>
                  </a:lnTo>
                  <a:lnTo>
                    <a:pt x="1944243" y="18288"/>
                  </a:lnTo>
                  <a:lnTo>
                    <a:pt x="1935099" y="14224"/>
                  </a:lnTo>
                  <a:lnTo>
                    <a:pt x="1939163" y="0"/>
                  </a:lnTo>
                  <a:close/>
                  <a:moveTo>
                    <a:pt x="2018538" y="0"/>
                  </a:moveTo>
                  <a:lnTo>
                    <a:pt x="2028571" y="4064"/>
                  </a:lnTo>
                  <a:lnTo>
                    <a:pt x="2024380" y="18288"/>
                  </a:lnTo>
                  <a:lnTo>
                    <a:pt x="2018538" y="18288"/>
                  </a:lnTo>
                  <a:lnTo>
                    <a:pt x="2009394" y="14224"/>
                  </a:lnTo>
                  <a:lnTo>
                    <a:pt x="2013458" y="0"/>
                  </a:lnTo>
                  <a:close/>
                  <a:moveTo>
                    <a:pt x="2092960" y="0"/>
                  </a:moveTo>
                  <a:lnTo>
                    <a:pt x="2102993" y="4064"/>
                  </a:lnTo>
                  <a:lnTo>
                    <a:pt x="2098929" y="18288"/>
                  </a:lnTo>
                  <a:lnTo>
                    <a:pt x="2093087" y="18288"/>
                  </a:lnTo>
                  <a:lnTo>
                    <a:pt x="2083943" y="14224"/>
                  </a:lnTo>
                  <a:lnTo>
                    <a:pt x="2088007" y="0"/>
                  </a:lnTo>
                  <a:close/>
                  <a:moveTo>
                    <a:pt x="2167382" y="0"/>
                  </a:moveTo>
                  <a:lnTo>
                    <a:pt x="2177415" y="4064"/>
                  </a:lnTo>
                  <a:lnTo>
                    <a:pt x="2173351" y="18288"/>
                  </a:lnTo>
                  <a:lnTo>
                    <a:pt x="2167509" y="18288"/>
                  </a:lnTo>
                  <a:lnTo>
                    <a:pt x="2158365" y="14224"/>
                  </a:lnTo>
                  <a:lnTo>
                    <a:pt x="2162429" y="0"/>
                  </a:lnTo>
                  <a:close/>
                  <a:moveTo>
                    <a:pt x="2241804" y="0"/>
                  </a:moveTo>
                  <a:lnTo>
                    <a:pt x="2251837" y="4064"/>
                  </a:lnTo>
                  <a:lnTo>
                    <a:pt x="2247646" y="18288"/>
                  </a:lnTo>
                  <a:lnTo>
                    <a:pt x="2241804" y="18288"/>
                  </a:lnTo>
                  <a:lnTo>
                    <a:pt x="2232660" y="14224"/>
                  </a:lnTo>
                  <a:lnTo>
                    <a:pt x="2236724" y="0"/>
                  </a:lnTo>
                  <a:close/>
                  <a:moveTo>
                    <a:pt x="2316226" y="0"/>
                  </a:moveTo>
                  <a:lnTo>
                    <a:pt x="2326259" y="4064"/>
                  </a:lnTo>
                  <a:lnTo>
                    <a:pt x="2322068" y="18288"/>
                  </a:lnTo>
                  <a:lnTo>
                    <a:pt x="2316226" y="18288"/>
                  </a:lnTo>
                  <a:lnTo>
                    <a:pt x="2307082" y="14224"/>
                  </a:lnTo>
                  <a:lnTo>
                    <a:pt x="2311146" y="0"/>
                  </a:lnTo>
                  <a:close/>
                  <a:moveTo>
                    <a:pt x="2390648" y="0"/>
                  </a:moveTo>
                  <a:lnTo>
                    <a:pt x="2400681" y="4064"/>
                  </a:lnTo>
                  <a:lnTo>
                    <a:pt x="2396617" y="18288"/>
                  </a:lnTo>
                  <a:lnTo>
                    <a:pt x="2390775" y="18288"/>
                  </a:lnTo>
                  <a:lnTo>
                    <a:pt x="2381631" y="14224"/>
                  </a:lnTo>
                  <a:lnTo>
                    <a:pt x="2385695" y="0"/>
                  </a:lnTo>
                  <a:close/>
                  <a:moveTo>
                    <a:pt x="2465070" y="0"/>
                  </a:moveTo>
                  <a:lnTo>
                    <a:pt x="2475103" y="4064"/>
                  </a:lnTo>
                  <a:lnTo>
                    <a:pt x="2470912" y="18288"/>
                  </a:lnTo>
                  <a:lnTo>
                    <a:pt x="2465070" y="18288"/>
                  </a:lnTo>
                  <a:lnTo>
                    <a:pt x="2455926" y="14224"/>
                  </a:lnTo>
                  <a:lnTo>
                    <a:pt x="2459990" y="0"/>
                  </a:lnTo>
                  <a:close/>
                  <a:moveTo>
                    <a:pt x="2539492" y="0"/>
                  </a:moveTo>
                  <a:lnTo>
                    <a:pt x="2549525" y="4064"/>
                  </a:lnTo>
                  <a:lnTo>
                    <a:pt x="2545334" y="18288"/>
                  </a:lnTo>
                  <a:lnTo>
                    <a:pt x="2539492" y="18288"/>
                  </a:lnTo>
                  <a:lnTo>
                    <a:pt x="2530348" y="14224"/>
                  </a:lnTo>
                  <a:lnTo>
                    <a:pt x="2534412" y="0"/>
                  </a:lnTo>
                  <a:close/>
                  <a:moveTo>
                    <a:pt x="2613914" y="0"/>
                  </a:moveTo>
                  <a:lnTo>
                    <a:pt x="2623947" y="4064"/>
                  </a:lnTo>
                  <a:lnTo>
                    <a:pt x="2619883" y="18288"/>
                  </a:lnTo>
                  <a:lnTo>
                    <a:pt x="2614041" y="18288"/>
                  </a:lnTo>
                  <a:lnTo>
                    <a:pt x="2604897" y="14224"/>
                  </a:lnTo>
                  <a:lnTo>
                    <a:pt x="2608961" y="0"/>
                  </a:lnTo>
                  <a:close/>
                  <a:moveTo>
                    <a:pt x="2688336" y="0"/>
                  </a:moveTo>
                  <a:lnTo>
                    <a:pt x="2698369" y="4064"/>
                  </a:lnTo>
                  <a:lnTo>
                    <a:pt x="2694305" y="18288"/>
                  </a:lnTo>
                  <a:lnTo>
                    <a:pt x="2688463" y="18288"/>
                  </a:lnTo>
                  <a:lnTo>
                    <a:pt x="2679319" y="14224"/>
                  </a:lnTo>
                  <a:lnTo>
                    <a:pt x="2683383" y="0"/>
                  </a:lnTo>
                  <a:close/>
                  <a:moveTo>
                    <a:pt x="2762758" y="0"/>
                  </a:moveTo>
                  <a:lnTo>
                    <a:pt x="2772791" y="4064"/>
                  </a:lnTo>
                  <a:lnTo>
                    <a:pt x="2768727" y="18288"/>
                  </a:lnTo>
                  <a:lnTo>
                    <a:pt x="2762885" y="18288"/>
                  </a:lnTo>
                  <a:lnTo>
                    <a:pt x="2753741" y="14224"/>
                  </a:lnTo>
                  <a:lnTo>
                    <a:pt x="2757805" y="0"/>
                  </a:lnTo>
                  <a:close/>
                  <a:moveTo>
                    <a:pt x="2837180" y="0"/>
                  </a:moveTo>
                  <a:lnTo>
                    <a:pt x="2847213" y="4064"/>
                  </a:lnTo>
                  <a:lnTo>
                    <a:pt x="2843149" y="18288"/>
                  </a:lnTo>
                  <a:lnTo>
                    <a:pt x="2837307" y="18288"/>
                  </a:lnTo>
                  <a:lnTo>
                    <a:pt x="2828163" y="14224"/>
                  </a:lnTo>
                  <a:lnTo>
                    <a:pt x="2832227" y="0"/>
                  </a:lnTo>
                  <a:close/>
                  <a:moveTo>
                    <a:pt x="2911602" y="0"/>
                  </a:moveTo>
                  <a:lnTo>
                    <a:pt x="2921635" y="4064"/>
                  </a:lnTo>
                  <a:lnTo>
                    <a:pt x="2917444" y="18288"/>
                  </a:lnTo>
                  <a:lnTo>
                    <a:pt x="2911602" y="18288"/>
                  </a:lnTo>
                  <a:lnTo>
                    <a:pt x="2902458" y="14224"/>
                  </a:lnTo>
                  <a:lnTo>
                    <a:pt x="2906522" y="0"/>
                  </a:lnTo>
                  <a:close/>
                  <a:moveTo>
                    <a:pt x="2986024" y="0"/>
                  </a:moveTo>
                  <a:lnTo>
                    <a:pt x="2996057" y="4064"/>
                  </a:lnTo>
                  <a:lnTo>
                    <a:pt x="2991993" y="18288"/>
                  </a:lnTo>
                  <a:lnTo>
                    <a:pt x="2986151" y="18288"/>
                  </a:lnTo>
                  <a:lnTo>
                    <a:pt x="2977007" y="14224"/>
                  </a:lnTo>
                  <a:lnTo>
                    <a:pt x="2981071" y="0"/>
                  </a:lnTo>
                  <a:close/>
                  <a:moveTo>
                    <a:pt x="3060446" y="0"/>
                  </a:moveTo>
                  <a:lnTo>
                    <a:pt x="3070479" y="4064"/>
                  </a:lnTo>
                  <a:lnTo>
                    <a:pt x="3066415" y="18288"/>
                  </a:lnTo>
                  <a:lnTo>
                    <a:pt x="3060573" y="18288"/>
                  </a:lnTo>
                  <a:lnTo>
                    <a:pt x="3051429" y="14224"/>
                  </a:lnTo>
                  <a:lnTo>
                    <a:pt x="3055493" y="0"/>
                  </a:lnTo>
                  <a:close/>
                  <a:moveTo>
                    <a:pt x="3134868" y="0"/>
                  </a:moveTo>
                  <a:lnTo>
                    <a:pt x="3144901" y="4064"/>
                  </a:lnTo>
                  <a:lnTo>
                    <a:pt x="3140710" y="18288"/>
                  </a:lnTo>
                  <a:lnTo>
                    <a:pt x="3134868" y="18288"/>
                  </a:lnTo>
                  <a:lnTo>
                    <a:pt x="3125724" y="14224"/>
                  </a:lnTo>
                  <a:lnTo>
                    <a:pt x="3129280" y="0"/>
                  </a:lnTo>
                  <a:close/>
                  <a:moveTo>
                    <a:pt x="3209290" y="0"/>
                  </a:moveTo>
                  <a:lnTo>
                    <a:pt x="3219323" y="4064"/>
                  </a:lnTo>
                  <a:lnTo>
                    <a:pt x="3215259" y="18288"/>
                  </a:lnTo>
                  <a:lnTo>
                    <a:pt x="3209417" y="18288"/>
                  </a:lnTo>
                  <a:lnTo>
                    <a:pt x="3200273" y="14224"/>
                  </a:lnTo>
                  <a:lnTo>
                    <a:pt x="3204337" y="0"/>
                  </a:lnTo>
                  <a:close/>
                  <a:moveTo>
                    <a:pt x="3283712" y="0"/>
                  </a:moveTo>
                  <a:lnTo>
                    <a:pt x="3293745" y="4064"/>
                  </a:lnTo>
                  <a:lnTo>
                    <a:pt x="3289681" y="18288"/>
                  </a:lnTo>
                  <a:lnTo>
                    <a:pt x="3283839" y="18288"/>
                  </a:lnTo>
                  <a:lnTo>
                    <a:pt x="3274695" y="14224"/>
                  </a:lnTo>
                  <a:lnTo>
                    <a:pt x="3278759" y="0"/>
                  </a:lnTo>
                  <a:close/>
                  <a:moveTo>
                    <a:pt x="3358134" y="0"/>
                  </a:moveTo>
                  <a:lnTo>
                    <a:pt x="3368167" y="4064"/>
                  </a:lnTo>
                  <a:lnTo>
                    <a:pt x="3363976" y="18288"/>
                  </a:lnTo>
                  <a:lnTo>
                    <a:pt x="3358134" y="18288"/>
                  </a:lnTo>
                  <a:lnTo>
                    <a:pt x="3348990" y="14224"/>
                  </a:lnTo>
                  <a:lnTo>
                    <a:pt x="3353054" y="0"/>
                  </a:lnTo>
                  <a:close/>
                  <a:moveTo>
                    <a:pt x="3432556" y="0"/>
                  </a:moveTo>
                  <a:lnTo>
                    <a:pt x="3442589" y="4064"/>
                  </a:lnTo>
                  <a:lnTo>
                    <a:pt x="3438525" y="18288"/>
                  </a:lnTo>
                  <a:lnTo>
                    <a:pt x="3432683" y="18288"/>
                  </a:lnTo>
                  <a:lnTo>
                    <a:pt x="3423539" y="14224"/>
                  </a:lnTo>
                  <a:lnTo>
                    <a:pt x="3427603" y="0"/>
                  </a:lnTo>
                  <a:close/>
                  <a:moveTo>
                    <a:pt x="3506977" y="0"/>
                  </a:moveTo>
                  <a:lnTo>
                    <a:pt x="3517011" y="4064"/>
                  </a:lnTo>
                  <a:lnTo>
                    <a:pt x="3512946" y="18288"/>
                  </a:lnTo>
                  <a:lnTo>
                    <a:pt x="3507105" y="18288"/>
                  </a:lnTo>
                  <a:lnTo>
                    <a:pt x="3497961" y="14224"/>
                  </a:lnTo>
                  <a:lnTo>
                    <a:pt x="3501390" y="0"/>
                  </a:lnTo>
                  <a:close/>
                  <a:moveTo>
                    <a:pt x="3581399" y="0"/>
                  </a:moveTo>
                  <a:lnTo>
                    <a:pt x="3591432" y="4064"/>
                  </a:lnTo>
                  <a:lnTo>
                    <a:pt x="3587242" y="18288"/>
                  </a:lnTo>
                  <a:lnTo>
                    <a:pt x="3581400" y="18288"/>
                  </a:lnTo>
                  <a:lnTo>
                    <a:pt x="3572256" y="14224"/>
                  </a:lnTo>
                  <a:lnTo>
                    <a:pt x="3576320" y="0"/>
                  </a:lnTo>
                  <a:close/>
                  <a:moveTo>
                    <a:pt x="3655821" y="0"/>
                  </a:moveTo>
                  <a:lnTo>
                    <a:pt x="3665854" y="4064"/>
                  </a:lnTo>
                  <a:lnTo>
                    <a:pt x="3661790" y="18288"/>
                  </a:lnTo>
                  <a:lnTo>
                    <a:pt x="3655948" y="18288"/>
                  </a:lnTo>
                  <a:lnTo>
                    <a:pt x="3646804" y="14224"/>
                  </a:lnTo>
                  <a:lnTo>
                    <a:pt x="3650868" y="0"/>
                  </a:lnTo>
                  <a:close/>
                  <a:moveTo>
                    <a:pt x="3730243" y="0"/>
                  </a:moveTo>
                  <a:lnTo>
                    <a:pt x="3740276" y="4064"/>
                  </a:lnTo>
                  <a:lnTo>
                    <a:pt x="3736212" y="18288"/>
                  </a:lnTo>
                  <a:lnTo>
                    <a:pt x="3730370" y="18288"/>
                  </a:lnTo>
                  <a:lnTo>
                    <a:pt x="3721226" y="14224"/>
                  </a:lnTo>
                  <a:lnTo>
                    <a:pt x="3725290" y="0"/>
                  </a:lnTo>
                  <a:close/>
                  <a:moveTo>
                    <a:pt x="3804665" y="0"/>
                  </a:moveTo>
                  <a:lnTo>
                    <a:pt x="3814698" y="4064"/>
                  </a:lnTo>
                  <a:lnTo>
                    <a:pt x="3810000" y="18415"/>
                  </a:lnTo>
                  <a:lnTo>
                    <a:pt x="3804158" y="18415"/>
                  </a:lnTo>
                  <a:lnTo>
                    <a:pt x="3795014" y="14351"/>
                  </a:lnTo>
                  <a:lnTo>
                    <a:pt x="3799078" y="127"/>
                  </a:lnTo>
                  <a:close/>
                  <a:moveTo>
                    <a:pt x="3879086" y="0"/>
                  </a:moveTo>
                  <a:lnTo>
                    <a:pt x="3889120" y="4064"/>
                  </a:lnTo>
                  <a:lnTo>
                    <a:pt x="3885055" y="18288"/>
                  </a:lnTo>
                  <a:lnTo>
                    <a:pt x="3879214" y="18288"/>
                  </a:lnTo>
                  <a:lnTo>
                    <a:pt x="3870070" y="14224"/>
                  </a:lnTo>
                  <a:lnTo>
                    <a:pt x="3874134" y="0"/>
                  </a:lnTo>
                  <a:close/>
                  <a:moveTo>
                    <a:pt x="3953508" y="0"/>
                  </a:moveTo>
                  <a:lnTo>
                    <a:pt x="3963541" y="4064"/>
                  </a:lnTo>
                  <a:lnTo>
                    <a:pt x="3959477" y="18288"/>
                  </a:lnTo>
                  <a:lnTo>
                    <a:pt x="3953635" y="18288"/>
                  </a:lnTo>
                  <a:lnTo>
                    <a:pt x="3944491" y="14224"/>
                  </a:lnTo>
                  <a:lnTo>
                    <a:pt x="3948555" y="0"/>
                  </a:lnTo>
                  <a:close/>
                  <a:moveTo>
                    <a:pt x="4027930" y="0"/>
                  </a:moveTo>
                  <a:lnTo>
                    <a:pt x="4037963" y="4064"/>
                  </a:lnTo>
                  <a:lnTo>
                    <a:pt x="4033772" y="18288"/>
                  </a:lnTo>
                  <a:lnTo>
                    <a:pt x="4027930" y="18288"/>
                  </a:lnTo>
                  <a:lnTo>
                    <a:pt x="4018786" y="14224"/>
                  </a:lnTo>
                  <a:lnTo>
                    <a:pt x="4022851" y="0"/>
                  </a:lnTo>
                  <a:close/>
                  <a:moveTo>
                    <a:pt x="4102352" y="0"/>
                  </a:moveTo>
                  <a:lnTo>
                    <a:pt x="4112385" y="4064"/>
                  </a:lnTo>
                  <a:lnTo>
                    <a:pt x="4108321" y="18288"/>
                  </a:lnTo>
                  <a:lnTo>
                    <a:pt x="4102479" y="18288"/>
                  </a:lnTo>
                  <a:lnTo>
                    <a:pt x="4093335" y="14224"/>
                  </a:lnTo>
                  <a:lnTo>
                    <a:pt x="4097399" y="0"/>
                  </a:lnTo>
                  <a:close/>
                  <a:moveTo>
                    <a:pt x="4176774" y="0"/>
                  </a:moveTo>
                  <a:lnTo>
                    <a:pt x="4186807" y="4064"/>
                  </a:lnTo>
                  <a:lnTo>
                    <a:pt x="4182743" y="18288"/>
                  </a:lnTo>
                  <a:lnTo>
                    <a:pt x="4176901" y="18288"/>
                  </a:lnTo>
                  <a:lnTo>
                    <a:pt x="4167757" y="14224"/>
                  </a:lnTo>
                  <a:lnTo>
                    <a:pt x="4171821" y="0"/>
                  </a:lnTo>
                  <a:close/>
                  <a:moveTo>
                    <a:pt x="4251196" y="0"/>
                  </a:moveTo>
                  <a:lnTo>
                    <a:pt x="4261229" y="4064"/>
                  </a:lnTo>
                  <a:lnTo>
                    <a:pt x="4257038" y="18288"/>
                  </a:lnTo>
                  <a:lnTo>
                    <a:pt x="4251196" y="18288"/>
                  </a:lnTo>
                  <a:lnTo>
                    <a:pt x="4242052" y="14224"/>
                  </a:lnTo>
                  <a:lnTo>
                    <a:pt x="4246116" y="0"/>
                  </a:lnTo>
                  <a:close/>
                  <a:moveTo>
                    <a:pt x="4325617" y="0"/>
                  </a:moveTo>
                  <a:lnTo>
                    <a:pt x="4335650" y="4064"/>
                  </a:lnTo>
                  <a:lnTo>
                    <a:pt x="4331586" y="18288"/>
                  </a:lnTo>
                  <a:lnTo>
                    <a:pt x="4325744" y="18288"/>
                  </a:lnTo>
                  <a:lnTo>
                    <a:pt x="4316600" y="14224"/>
                  </a:lnTo>
                  <a:lnTo>
                    <a:pt x="4320665" y="0"/>
                  </a:lnTo>
                  <a:close/>
                  <a:moveTo>
                    <a:pt x="4400039" y="0"/>
                  </a:moveTo>
                  <a:lnTo>
                    <a:pt x="4410072" y="4064"/>
                  </a:lnTo>
                  <a:lnTo>
                    <a:pt x="4406008" y="18288"/>
                  </a:lnTo>
                  <a:lnTo>
                    <a:pt x="4400166" y="18288"/>
                  </a:lnTo>
                  <a:lnTo>
                    <a:pt x="4391022" y="14224"/>
                  </a:lnTo>
                  <a:lnTo>
                    <a:pt x="4395086" y="0"/>
                  </a:lnTo>
                  <a:close/>
                  <a:moveTo>
                    <a:pt x="4474461" y="0"/>
                  </a:moveTo>
                  <a:lnTo>
                    <a:pt x="4484494" y="4064"/>
                  </a:lnTo>
                  <a:lnTo>
                    <a:pt x="4480430" y="18288"/>
                  </a:lnTo>
                  <a:lnTo>
                    <a:pt x="4474588" y="18288"/>
                  </a:lnTo>
                  <a:lnTo>
                    <a:pt x="4465444" y="14224"/>
                  </a:lnTo>
                  <a:lnTo>
                    <a:pt x="4469508" y="0"/>
                  </a:lnTo>
                  <a:close/>
                  <a:moveTo>
                    <a:pt x="4548883" y="0"/>
                  </a:moveTo>
                  <a:lnTo>
                    <a:pt x="4558916" y="4064"/>
                  </a:lnTo>
                  <a:lnTo>
                    <a:pt x="4554852" y="18288"/>
                  </a:lnTo>
                  <a:lnTo>
                    <a:pt x="4549010" y="18288"/>
                  </a:lnTo>
                  <a:lnTo>
                    <a:pt x="4539866" y="14224"/>
                  </a:lnTo>
                  <a:lnTo>
                    <a:pt x="4543930" y="0"/>
                  </a:lnTo>
                  <a:close/>
                  <a:moveTo>
                    <a:pt x="4623305" y="0"/>
                  </a:moveTo>
                  <a:lnTo>
                    <a:pt x="4633338" y="4064"/>
                  </a:lnTo>
                  <a:lnTo>
                    <a:pt x="4629274" y="18288"/>
                  </a:lnTo>
                  <a:lnTo>
                    <a:pt x="4623432" y="18288"/>
                  </a:lnTo>
                  <a:lnTo>
                    <a:pt x="4614288" y="14224"/>
                  </a:lnTo>
                  <a:lnTo>
                    <a:pt x="4618352" y="0"/>
                  </a:lnTo>
                  <a:close/>
                  <a:moveTo>
                    <a:pt x="4697726" y="0"/>
                  </a:moveTo>
                  <a:lnTo>
                    <a:pt x="4707760" y="4064"/>
                  </a:lnTo>
                  <a:lnTo>
                    <a:pt x="4703695" y="18288"/>
                  </a:lnTo>
                  <a:lnTo>
                    <a:pt x="4697854" y="18288"/>
                  </a:lnTo>
                  <a:lnTo>
                    <a:pt x="4688710" y="14224"/>
                  </a:lnTo>
                  <a:lnTo>
                    <a:pt x="4692774" y="0"/>
                  </a:lnTo>
                  <a:close/>
                  <a:moveTo>
                    <a:pt x="4772148" y="0"/>
                  </a:moveTo>
                  <a:lnTo>
                    <a:pt x="4782181" y="4064"/>
                  </a:lnTo>
                  <a:lnTo>
                    <a:pt x="4778117" y="18288"/>
                  </a:lnTo>
                  <a:lnTo>
                    <a:pt x="4772275" y="18288"/>
                  </a:lnTo>
                  <a:lnTo>
                    <a:pt x="4763131" y="14224"/>
                  </a:lnTo>
                  <a:lnTo>
                    <a:pt x="4766310" y="0"/>
                  </a:lnTo>
                  <a:close/>
                  <a:moveTo>
                    <a:pt x="4846570" y="0"/>
                  </a:moveTo>
                  <a:lnTo>
                    <a:pt x="4856603" y="4064"/>
                  </a:lnTo>
                  <a:lnTo>
                    <a:pt x="4852539" y="18288"/>
                  </a:lnTo>
                  <a:lnTo>
                    <a:pt x="4846697" y="18288"/>
                  </a:lnTo>
                  <a:lnTo>
                    <a:pt x="4837553" y="14224"/>
                  </a:lnTo>
                  <a:lnTo>
                    <a:pt x="4841617" y="0"/>
                  </a:lnTo>
                  <a:close/>
                  <a:moveTo>
                    <a:pt x="4920992" y="0"/>
                  </a:moveTo>
                  <a:lnTo>
                    <a:pt x="4931025" y="4064"/>
                  </a:lnTo>
                  <a:lnTo>
                    <a:pt x="4926961" y="18288"/>
                  </a:lnTo>
                  <a:lnTo>
                    <a:pt x="4921119" y="18288"/>
                  </a:lnTo>
                  <a:lnTo>
                    <a:pt x="4911975" y="14224"/>
                  </a:lnTo>
                  <a:lnTo>
                    <a:pt x="4916039" y="0"/>
                  </a:lnTo>
                  <a:close/>
                  <a:moveTo>
                    <a:pt x="4995414" y="0"/>
                  </a:moveTo>
                  <a:lnTo>
                    <a:pt x="5005447" y="4064"/>
                  </a:lnTo>
                  <a:lnTo>
                    <a:pt x="5001383" y="18288"/>
                  </a:lnTo>
                  <a:lnTo>
                    <a:pt x="4995541" y="18288"/>
                  </a:lnTo>
                  <a:lnTo>
                    <a:pt x="4986397" y="14224"/>
                  </a:lnTo>
                  <a:lnTo>
                    <a:pt x="4990461" y="0"/>
                  </a:lnTo>
                  <a:close/>
                  <a:moveTo>
                    <a:pt x="5069836" y="0"/>
                  </a:moveTo>
                  <a:lnTo>
                    <a:pt x="5079869" y="4064"/>
                  </a:lnTo>
                  <a:lnTo>
                    <a:pt x="5075805" y="18288"/>
                  </a:lnTo>
                  <a:lnTo>
                    <a:pt x="5069963" y="18288"/>
                  </a:lnTo>
                  <a:lnTo>
                    <a:pt x="5060819" y="14224"/>
                  </a:lnTo>
                  <a:lnTo>
                    <a:pt x="5064883" y="0"/>
                  </a:lnTo>
                  <a:close/>
                  <a:moveTo>
                    <a:pt x="5143500" y="0"/>
                  </a:moveTo>
                  <a:lnTo>
                    <a:pt x="5153533" y="4064"/>
                  </a:lnTo>
                  <a:lnTo>
                    <a:pt x="5149469" y="18288"/>
                  </a:lnTo>
                  <a:lnTo>
                    <a:pt x="5143500" y="18288"/>
                  </a:lnTo>
                  <a:lnTo>
                    <a:pt x="5134356" y="14224"/>
                  </a:lnTo>
                  <a:lnTo>
                    <a:pt x="5138420" y="0"/>
                  </a:lnTo>
                  <a:close/>
                  <a:moveTo>
                    <a:pt x="5217922" y="0"/>
                  </a:moveTo>
                  <a:lnTo>
                    <a:pt x="5227955" y="4064"/>
                  </a:lnTo>
                  <a:lnTo>
                    <a:pt x="5223891" y="18288"/>
                  </a:lnTo>
                  <a:lnTo>
                    <a:pt x="5218049" y="18288"/>
                  </a:lnTo>
                  <a:lnTo>
                    <a:pt x="5208905" y="14224"/>
                  </a:lnTo>
                  <a:lnTo>
                    <a:pt x="5212969" y="0"/>
                  </a:lnTo>
                  <a:close/>
                  <a:moveTo>
                    <a:pt x="5292344" y="0"/>
                  </a:moveTo>
                  <a:lnTo>
                    <a:pt x="5302377" y="4064"/>
                  </a:lnTo>
                  <a:lnTo>
                    <a:pt x="5298186" y="18288"/>
                  </a:lnTo>
                  <a:lnTo>
                    <a:pt x="5292344" y="18288"/>
                  </a:lnTo>
                  <a:lnTo>
                    <a:pt x="5283200" y="14224"/>
                  </a:lnTo>
                  <a:lnTo>
                    <a:pt x="5287264" y="0"/>
                  </a:lnTo>
                  <a:close/>
                  <a:moveTo>
                    <a:pt x="5366765" y="0"/>
                  </a:moveTo>
                  <a:lnTo>
                    <a:pt x="5376799" y="4064"/>
                  </a:lnTo>
                  <a:lnTo>
                    <a:pt x="5372734" y="18288"/>
                  </a:lnTo>
                  <a:lnTo>
                    <a:pt x="5366893" y="18288"/>
                  </a:lnTo>
                  <a:lnTo>
                    <a:pt x="5357749" y="14224"/>
                  </a:lnTo>
                  <a:lnTo>
                    <a:pt x="5361813" y="0"/>
                  </a:lnTo>
                  <a:close/>
                  <a:moveTo>
                    <a:pt x="5441187" y="0"/>
                  </a:moveTo>
                  <a:lnTo>
                    <a:pt x="5451220" y="4064"/>
                  </a:lnTo>
                  <a:lnTo>
                    <a:pt x="5447156" y="18288"/>
                  </a:lnTo>
                  <a:lnTo>
                    <a:pt x="5441314" y="18288"/>
                  </a:lnTo>
                  <a:lnTo>
                    <a:pt x="5432170" y="14224"/>
                  </a:lnTo>
                  <a:lnTo>
                    <a:pt x="5436234" y="0"/>
                  </a:lnTo>
                  <a:close/>
                  <a:moveTo>
                    <a:pt x="5515609" y="0"/>
                  </a:moveTo>
                  <a:lnTo>
                    <a:pt x="5525642" y="4064"/>
                  </a:lnTo>
                  <a:lnTo>
                    <a:pt x="5521451" y="18288"/>
                  </a:lnTo>
                  <a:lnTo>
                    <a:pt x="5515609" y="18288"/>
                  </a:lnTo>
                  <a:lnTo>
                    <a:pt x="5506465" y="14224"/>
                  </a:lnTo>
                  <a:lnTo>
                    <a:pt x="5510530" y="0"/>
                  </a:lnTo>
                  <a:close/>
                  <a:moveTo>
                    <a:pt x="5590031" y="0"/>
                  </a:moveTo>
                  <a:lnTo>
                    <a:pt x="5600064" y="4064"/>
                  </a:lnTo>
                  <a:lnTo>
                    <a:pt x="5596000" y="18288"/>
                  </a:lnTo>
                  <a:lnTo>
                    <a:pt x="5590158" y="18288"/>
                  </a:lnTo>
                  <a:lnTo>
                    <a:pt x="5581014" y="14224"/>
                  </a:lnTo>
                  <a:lnTo>
                    <a:pt x="5585078" y="0"/>
                  </a:lnTo>
                  <a:close/>
                  <a:moveTo>
                    <a:pt x="5664453" y="0"/>
                  </a:moveTo>
                  <a:lnTo>
                    <a:pt x="5674486" y="4064"/>
                  </a:lnTo>
                  <a:lnTo>
                    <a:pt x="5670422" y="18288"/>
                  </a:lnTo>
                  <a:lnTo>
                    <a:pt x="5664580" y="18288"/>
                  </a:lnTo>
                  <a:lnTo>
                    <a:pt x="5655436" y="14224"/>
                  </a:lnTo>
                  <a:lnTo>
                    <a:pt x="5659500" y="0"/>
                  </a:lnTo>
                  <a:close/>
                  <a:moveTo>
                    <a:pt x="5738875" y="0"/>
                  </a:moveTo>
                  <a:lnTo>
                    <a:pt x="5748908" y="4064"/>
                  </a:lnTo>
                  <a:lnTo>
                    <a:pt x="5744717" y="18288"/>
                  </a:lnTo>
                  <a:lnTo>
                    <a:pt x="5738875" y="18288"/>
                  </a:lnTo>
                  <a:lnTo>
                    <a:pt x="5729731" y="14224"/>
                  </a:lnTo>
                  <a:lnTo>
                    <a:pt x="5733795" y="0"/>
                  </a:lnTo>
                  <a:close/>
                  <a:moveTo>
                    <a:pt x="5813296" y="0"/>
                  </a:moveTo>
                  <a:lnTo>
                    <a:pt x="5823329" y="4064"/>
                  </a:lnTo>
                  <a:lnTo>
                    <a:pt x="5819265" y="18288"/>
                  </a:lnTo>
                  <a:lnTo>
                    <a:pt x="5813423" y="18288"/>
                  </a:lnTo>
                  <a:lnTo>
                    <a:pt x="5803900" y="14224"/>
                  </a:lnTo>
                  <a:lnTo>
                    <a:pt x="5808091" y="0"/>
                  </a:lnTo>
                  <a:close/>
                  <a:moveTo>
                    <a:pt x="5887718" y="0"/>
                  </a:moveTo>
                  <a:lnTo>
                    <a:pt x="5897751" y="4064"/>
                  </a:lnTo>
                  <a:lnTo>
                    <a:pt x="5893687" y="18288"/>
                  </a:lnTo>
                  <a:lnTo>
                    <a:pt x="5887845" y="18288"/>
                  </a:lnTo>
                  <a:lnTo>
                    <a:pt x="5878701" y="14224"/>
                  </a:lnTo>
                  <a:lnTo>
                    <a:pt x="5882765" y="0"/>
                  </a:lnTo>
                  <a:close/>
                  <a:moveTo>
                    <a:pt x="5962140" y="0"/>
                  </a:moveTo>
                  <a:lnTo>
                    <a:pt x="5972173" y="4064"/>
                  </a:lnTo>
                  <a:lnTo>
                    <a:pt x="5968109" y="18288"/>
                  </a:lnTo>
                  <a:lnTo>
                    <a:pt x="5962267" y="18288"/>
                  </a:lnTo>
                  <a:lnTo>
                    <a:pt x="5953123" y="14224"/>
                  </a:lnTo>
                  <a:lnTo>
                    <a:pt x="5957187" y="0"/>
                  </a:lnTo>
                  <a:close/>
                  <a:moveTo>
                    <a:pt x="6036562" y="0"/>
                  </a:moveTo>
                  <a:lnTo>
                    <a:pt x="6046595" y="4064"/>
                  </a:lnTo>
                  <a:lnTo>
                    <a:pt x="6042404" y="18288"/>
                  </a:lnTo>
                  <a:lnTo>
                    <a:pt x="6036562" y="18288"/>
                  </a:lnTo>
                  <a:lnTo>
                    <a:pt x="6027418" y="14224"/>
                  </a:lnTo>
                  <a:lnTo>
                    <a:pt x="6031230" y="0"/>
                  </a:lnTo>
                  <a:close/>
                  <a:moveTo>
                    <a:pt x="6110984" y="0"/>
                  </a:moveTo>
                  <a:lnTo>
                    <a:pt x="6121017" y="4064"/>
                  </a:lnTo>
                  <a:lnTo>
                    <a:pt x="6116826" y="18288"/>
                  </a:lnTo>
                  <a:lnTo>
                    <a:pt x="6110984" y="18288"/>
                  </a:lnTo>
                  <a:lnTo>
                    <a:pt x="6101840" y="14224"/>
                  </a:lnTo>
                  <a:lnTo>
                    <a:pt x="6105904" y="0"/>
                  </a:lnTo>
                  <a:close/>
                  <a:moveTo>
                    <a:pt x="6185405" y="0"/>
                  </a:moveTo>
                  <a:lnTo>
                    <a:pt x="6195439" y="4064"/>
                  </a:lnTo>
                  <a:lnTo>
                    <a:pt x="6191374" y="18288"/>
                  </a:lnTo>
                  <a:lnTo>
                    <a:pt x="6185533" y="18288"/>
                  </a:lnTo>
                  <a:lnTo>
                    <a:pt x="6176389" y="14224"/>
                  </a:lnTo>
                  <a:lnTo>
                    <a:pt x="6180453" y="0"/>
                  </a:lnTo>
                  <a:close/>
                  <a:moveTo>
                    <a:pt x="6259827" y="0"/>
                  </a:moveTo>
                  <a:lnTo>
                    <a:pt x="6269860" y="4064"/>
                  </a:lnTo>
                  <a:lnTo>
                    <a:pt x="6265669" y="18288"/>
                  </a:lnTo>
                  <a:lnTo>
                    <a:pt x="6259828" y="18288"/>
                  </a:lnTo>
                  <a:lnTo>
                    <a:pt x="6250684" y="14224"/>
                  </a:lnTo>
                  <a:lnTo>
                    <a:pt x="6254748" y="0"/>
                  </a:lnTo>
                  <a:close/>
                  <a:moveTo>
                    <a:pt x="6334249" y="0"/>
                  </a:moveTo>
                  <a:lnTo>
                    <a:pt x="6344282" y="4064"/>
                  </a:lnTo>
                  <a:lnTo>
                    <a:pt x="6340091" y="18288"/>
                  </a:lnTo>
                  <a:lnTo>
                    <a:pt x="6334249" y="18288"/>
                  </a:lnTo>
                  <a:lnTo>
                    <a:pt x="6325105" y="14224"/>
                  </a:lnTo>
                  <a:lnTo>
                    <a:pt x="6329169" y="0"/>
                  </a:lnTo>
                  <a:close/>
                  <a:moveTo>
                    <a:pt x="6408671" y="0"/>
                  </a:moveTo>
                  <a:lnTo>
                    <a:pt x="6418704" y="4064"/>
                  </a:lnTo>
                  <a:lnTo>
                    <a:pt x="6414640" y="18288"/>
                  </a:lnTo>
                  <a:lnTo>
                    <a:pt x="6408798" y="18288"/>
                  </a:lnTo>
                  <a:lnTo>
                    <a:pt x="6399654" y="14224"/>
                  </a:lnTo>
                  <a:lnTo>
                    <a:pt x="6403340" y="0"/>
                  </a:lnTo>
                  <a:close/>
                  <a:moveTo>
                    <a:pt x="6483093" y="0"/>
                  </a:moveTo>
                  <a:lnTo>
                    <a:pt x="6493126" y="4064"/>
                  </a:lnTo>
                  <a:lnTo>
                    <a:pt x="6488935" y="18288"/>
                  </a:lnTo>
                  <a:lnTo>
                    <a:pt x="6483093" y="18288"/>
                  </a:lnTo>
                  <a:lnTo>
                    <a:pt x="6473949" y="14224"/>
                  </a:lnTo>
                  <a:lnTo>
                    <a:pt x="6478013" y="0"/>
                  </a:lnTo>
                  <a:close/>
                  <a:moveTo>
                    <a:pt x="6557514" y="0"/>
                  </a:moveTo>
                  <a:lnTo>
                    <a:pt x="6567547" y="4064"/>
                  </a:lnTo>
                  <a:lnTo>
                    <a:pt x="6563356" y="18288"/>
                  </a:lnTo>
                  <a:lnTo>
                    <a:pt x="6557514" y="18288"/>
                  </a:lnTo>
                  <a:lnTo>
                    <a:pt x="6548370" y="14224"/>
                  </a:lnTo>
                  <a:lnTo>
                    <a:pt x="6552434" y="0"/>
                  </a:lnTo>
                  <a:close/>
                  <a:moveTo>
                    <a:pt x="6631936" y="0"/>
                  </a:moveTo>
                  <a:lnTo>
                    <a:pt x="6641969" y="4064"/>
                  </a:lnTo>
                  <a:lnTo>
                    <a:pt x="6637905" y="18288"/>
                  </a:lnTo>
                  <a:lnTo>
                    <a:pt x="6632063" y="18288"/>
                  </a:lnTo>
                  <a:lnTo>
                    <a:pt x="6622919" y="14224"/>
                  </a:lnTo>
                  <a:lnTo>
                    <a:pt x="6626983" y="0"/>
                  </a:lnTo>
                  <a:close/>
                  <a:moveTo>
                    <a:pt x="6706358" y="0"/>
                  </a:moveTo>
                  <a:lnTo>
                    <a:pt x="6716391" y="4064"/>
                  </a:lnTo>
                  <a:lnTo>
                    <a:pt x="6712200" y="18288"/>
                  </a:lnTo>
                  <a:lnTo>
                    <a:pt x="6706357" y="18288"/>
                  </a:lnTo>
                  <a:lnTo>
                    <a:pt x="6697214" y="14224"/>
                  </a:lnTo>
                  <a:lnTo>
                    <a:pt x="6701278" y="0"/>
                  </a:lnTo>
                  <a:close/>
                  <a:moveTo>
                    <a:pt x="6780780" y="0"/>
                  </a:moveTo>
                  <a:lnTo>
                    <a:pt x="6790813" y="4064"/>
                  </a:lnTo>
                  <a:lnTo>
                    <a:pt x="6786621" y="18288"/>
                  </a:lnTo>
                  <a:lnTo>
                    <a:pt x="6780779" y="18288"/>
                  </a:lnTo>
                  <a:lnTo>
                    <a:pt x="6771636" y="14224"/>
                  </a:lnTo>
                  <a:lnTo>
                    <a:pt x="6775700" y="0"/>
                  </a:lnTo>
                  <a:close/>
                  <a:moveTo>
                    <a:pt x="6855202" y="0"/>
                  </a:moveTo>
                  <a:lnTo>
                    <a:pt x="6865234" y="4064"/>
                  </a:lnTo>
                  <a:lnTo>
                    <a:pt x="6861170" y="18288"/>
                  </a:lnTo>
                  <a:lnTo>
                    <a:pt x="6855328" y="18288"/>
                  </a:lnTo>
                  <a:lnTo>
                    <a:pt x="6846184" y="14224"/>
                  </a:lnTo>
                  <a:lnTo>
                    <a:pt x="6850249" y="0"/>
                  </a:lnTo>
                  <a:close/>
                  <a:moveTo>
                    <a:pt x="6929624" y="0"/>
                  </a:moveTo>
                  <a:lnTo>
                    <a:pt x="6939656" y="4064"/>
                  </a:lnTo>
                  <a:lnTo>
                    <a:pt x="6935465" y="18288"/>
                  </a:lnTo>
                  <a:lnTo>
                    <a:pt x="6929623" y="18288"/>
                  </a:lnTo>
                  <a:lnTo>
                    <a:pt x="6920479" y="14224"/>
                  </a:lnTo>
                  <a:lnTo>
                    <a:pt x="6924543" y="0"/>
                  </a:lnTo>
                  <a:close/>
                  <a:moveTo>
                    <a:pt x="7004045" y="0"/>
                  </a:moveTo>
                  <a:lnTo>
                    <a:pt x="7014078" y="4064"/>
                  </a:lnTo>
                  <a:lnTo>
                    <a:pt x="7009887" y="18288"/>
                  </a:lnTo>
                  <a:lnTo>
                    <a:pt x="7004045" y="18288"/>
                  </a:lnTo>
                  <a:lnTo>
                    <a:pt x="6994901" y="14224"/>
                  </a:lnTo>
                  <a:lnTo>
                    <a:pt x="6998965" y="0"/>
                  </a:lnTo>
                  <a:close/>
                  <a:moveTo>
                    <a:pt x="7078467" y="0"/>
                  </a:moveTo>
                  <a:lnTo>
                    <a:pt x="7088500" y="4064"/>
                  </a:lnTo>
                  <a:lnTo>
                    <a:pt x="7084436" y="18288"/>
                  </a:lnTo>
                  <a:lnTo>
                    <a:pt x="7078594" y="18288"/>
                  </a:lnTo>
                  <a:lnTo>
                    <a:pt x="7069450" y="14224"/>
                  </a:lnTo>
                  <a:lnTo>
                    <a:pt x="7073514" y="0"/>
                  </a:lnTo>
                  <a:close/>
                  <a:moveTo>
                    <a:pt x="7152889" y="0"/>
                  </a:moveTo>
                  <a:lnTo>
                    <a:pt x="7162922" y="4064"/>
                  </a:lnTo>
                  <a:lnTo>
                    <a:pt x="7158730" y="18288"/>
                  </a:lnTo>
                  <a:lnTo>
                    <a:pt x="7152888" y="18288"/>
                  </a:lnTo>
                  <a:lnTo>
                    <a:pt x="7143745" y="14224"/>
                  </a:lnTo>
                  <a:lnTo>
                    <a:pt x="7147809" y="0"/>
                  </a:lnTo>
                  <a:close/>
                  <a:moveTo>
                    <a:pt x="7227311" y="0"/>
                  </a:moveTo>
                  <a:lnTo>
                    <a:pt x="7237344" y="4064"/>
                  </a:lnTo>
                  <a:lnTo>
                    <a:pt x="7233152" y="18288"/>
                  </a:lnTo>
                  <a:lnTo>
                    <a:pt x="7227310" y="18288"/>
                  </a:lnTo>
                  <a:lnTo>
                    <a:pt x="7218166" y="14224"/>
                  </a:lnTo>
                  <a:lnTo>
                    <a:pt x="7222230" y="0"/>
                  </a:lnTo>
                  <a:close/>
                  <a:moveTo>
                    <a:pt x="7301733" y="0"/>
                  </a:moveTo>
                  <a:lnTo>
                    <a:pt x="7311765" y="4064"/>
                  </a:lnTo>
                  <a:lnTo>
                    <a:pt x="7307701" y="18288"/>
                  </a:lnTo>
                  <a:lnTo>
                    <a:pt x="7301859" y="18288"/>
                  </a:lnTo>
                  <a:lnTo>
                    <a:pt x="7292715" y="14224"/>
                  </a:lnTo>
                  <a:lnTo>
                    <a:pt x="7296779" y="0"/>
                  </a:lnTo>
                  <a:close/>
                  <a:moveTo>
                    <a:pt x="7376154" y="0"/>
                  </a:moveTo>
                  <a:lnTo>
                    <a:pt x="7386187" y="4064"/>
                  </a:lnTo>
                  <a:lnTo>
                    <a:pt x="7381996" y="18288"/>
                  </a:lnTo>
                  <a:lnTo>
                    <a:pt x="7376154" y="18288"/>
                  </a:lnTo>
                  <a:lnTo>
                    <a:pt x="7367010" y="14224"/>
                  </a:lnTo>
                  <a:lnTo>
                    <a:pt x="7371074" y="0"/>
                  </a:lnTo>
                  <a:close/>
                  <a:moveTo>
                    <a:pt x="7450576" y="0"/>
                  </a:moveTo>
                  <a:lnTo>
                    <a:pt x="7460609" y="4064"/>
                  </a:lnTo>
                  <a:lnTo>
                    <a:pt x="7456418" y="18288"/>
                  </a:lnTo>
                  <a:lnTo>
                    <a:pt x="7450575" y="18288"/>
                  </a:lnTo>
                  <a:lnTo>
                    <a:pt x="7441432" y="14224"/>
                  </a:lnTo>
                  <a:lnTo>
                    <a:pt x="7445496" y="0"/>
                  </a:lnTo>
                  <a:close/>
                  <a:moveTo>
                    <a:pt x="7524998" y="0"/>
                  </a:moveTo>
                  <a:lnTo>
                    <a:pt x="7535031" y="4064"/>
                  </a:lnTo>
                  <a:lnTo>
                    <a:pt x="7530967" y="18288"/>
                  </a:lnTo>
                  <a:lnTo>
                    <a:pt x="7525124" y="18288"/>
                  </a:lnTo>
                  <a:lnTo>
                    <a:pt x="7515981" y="14224"/>
                  </a:lnTo>
                  <a:lnTo>
                    <a:pt x="7520045" y="0"/>
                  </a:lnTo>
                  <a:close/>
                  <a:moveTo>
                    <a:pt x="7599420" y="0"/>
                  </a:moveTo>
                  <a:lnTo>
                    <a:pt x="7609453" y="4064"/>
                  </a:lnTo>
                  <a:lnTo>
                    <a:pt x="7605261" y="18288"/>
                  </a:lnTo>
                  <a:lnTo>
                    <a:pt x="7599419" y="18288"/>
                  </a:lnTo>
                  <a:lnTo>
                    <a:pt x="7590275" y="14224"/>
                  </a:lnTo>
                  <a:lnTo>
                    <a:pt x="7594340" y="0"/>
                  </a:lnTo>
                  <a:close/>
                  <a:moveTo>
                    <a:pt x="7673842" y="0"/>
                  </a:moveTo>
                  <a:lnTo>
                    <a:pt x="7683874" y="4064"/>
                  </a:lnTo>
                  <a:lnTo>
                    <a:pt x="7679683" y="18288"/>
                  </a:lnTo>
                  <a:lnTo>
                    <a:pt x="7673841" y="18288"/>
                  </a:lnTo>
                  <a:lnTo>
                    <a:pt x="7664697" y="14224"/>
                  </a:lnTo>
                  <a:lnTo>
                    <a:pt x="7668260" y="0"/>
                  </a:lnTo>
                  <a:close/>
                  <a:moveTo>
                    <a:pt x="7748263" y="0"/>
                  </a:moveTo>
                  <a:lnTo>
                    <a:pt x="7758296" y="4064"/>
                  </a:lnTo>
                  <a:lnTo>
                    <a:pt x="7754232" y="18288"/>
                  </a:lnTo>
                  <a:lnTo>
                    <a:pt x="7748390" y="18288"/>
                  </a:lnTo>
                  <a:lnTo>
                    <a:pt x="7739246" y="14224"/>
                  </a:lnTo>
                  <a:lnTo>
                    <a:pt x="7743310" y="0"/>
                  </a:lnTo>
                  <a:close/>
                  <a:moveTo>
                    <a:pt x="7822685" y="0"/>
                  </a:moveTo>
                  <a:lnTo>
                    <a:pt x="7832718" y="4064"/>
                  </a:lnTo>
                  <a:lnTo>
                    <a:pt x="7828654" y="18288"/>
                  </a:lnTo>
                  <a:lnTo>
                    <a:pt x="7822812" y="18288"/>
                  </a:lnTo>
                  <a:lnTo>
                    <a:pt x="7813668" y="14224"/>
                  </a:lnTo>
                  <a:lnTo>
                    <a:pt x="7817732" y="0"/>
                  </a:lnTo>
                  <a:close/>
                  <a:moveTo>
                    <a:pt x="7897107" y="0"/>
                  </a:moveTo>
                  <a:lnTo>
                    <a:pt x="7907140" y="4064"/>
                  </a:lnTo>
                  <a:lnTo>
                    <a:pt x="7902949" y="18288"/>
                  </a:lnTo>
                  <a:lnTo>
                    <a:pt x="7897106" y="18288"/>
                  </a:lnTo>
                  <a:lnTo>
                    <a:pt x="7887963" y="14224"/>
                  </a:lnTo>
                  <a:lnTo>
                    <a:pt x="7892027" y="0"/>
                  </a:lnTo>
                  <a:close/>
                  <a:moveTo>
                    <a:pt x="7971529" y="0"/>
                  </a:moveTo>
                  <a:lnTo>
                    <a:pt x="7981562" y="4064"/>
                  </a:lnTo>
                  <a:lnTo>
                    <a:pt x="7977498" y="18288"/>
                  </a:lnTo>
                  <a:lnTo>
                    <a:pt x="7971655" y="18288"/>
                  </a:lnTo>
                  <a:lnTo>
                    <a:pt x="7962512" y="14224"/>
                  </a:lnTo>
                  <a:lnTo>
                    <a:pt x="7966576" y="0"/>
                  </a:lnTo>
                  <a:close/>
                  <a:moveTo>
                    <a:pt x="8045951" y="0"/>
                  </a:moveTo>
                  <a:lnTo>
                    <a:pt x="8055983" y="4064"/>
                  </a:lnTo>
                  <a:lnTo>
                    <a:pt x="8051919" y="18288"/>
                  </a:lnTo>
                  <a:lnTo>
                    <a:pt x="8046077" y="18288"/>
                  </a:lnTo>
                  <a:lnTo>
                    <a:pt x="8036933" y="14224"/>
                  </a:lnTo>
                  <a:lnTo>
                    <a:pt x="8040370" y="0"/>
                  </a:lnTo>
                  <a:close/>
                  <a:moveTo>
                    <a:pt x="8120373" y="0"/>
                  </a:moveTo>
                  <a:lnTo>
                    <a:pt x="8130405" y="4064"/>
                  </a:lnTo>
                  <a:lnTo>
                    <a:pt x="8126214" y="18288"/>
                  </a:lnTo>
                  <a:lnTo>
                    <a:pt x="8120372" y="18288"/>
                  </a:lnTo>
                  <a:lnTo>
                    <a:pt x="8111228" y="14224"/>
                  </a:lnTo>
                  <a:lnTo>
                    <a:pt x="8115292" y="0"/>
                  </a:lnTo>
                  <a:close/>
                  <a:moveTo>
                    <a:pt x="8194794" y="0"/>
                  </a:moveTo>
                  <a:lnTo>
                    <a:pt x="8204827" y="4064"/>
                  </a:lnTo>
                  <a:lnTo>
                    <a:pt x="8200763" y="18288"/>
                  </a:lnTo>
                  <a:lnTo>
                    <a:pt x="8194921" y="18288"/>
                  </a:lnTo>
                  <a:lnTo>
                    <a:pt x="8185777" y="14224"/>
                  </a:lnTo>
                  <a:lnTo>
                    <a:pt x="8189841" y="0"/>
                  </a:lnTo>
                  <a:close/>
                  <a:moveTo>
                    <a:pt x="8269216" y="0"/>
                  </a:moveTo>
                  <a:lnTo>
                    <a:pt x="8279249" y="4064"/>
                  </a:lnTo>
                  <a:lnTo>
                    <a:pt x="8275185" y="18288"/>
                  </a:lnTo>
                  <a:lnTo>
                    <a:pt x="8269343" y="18288"/>
                  </a:lnTo>
                  <a:lnTo>
                    <a:pt x="8260199" y="14224"/>
                  </a:lnTo>
                  <a:lnTo>
                    <a:pt x="8264263" y="0"/>
                  </a:lnTo>
                  <a:close/>
                  <a:moveTo>
                    <a:pt x="8343638" y="0"/>
                  </a:moveTo>
                  <a:lnTo>
                    <a:pt x="8353671" y="4064"/>
                  </a:lnTo>
                  <a:lnTo>
                    <a:pt x="8349480" y="18288"/>
                  </a:lnTo>
                  <a:lnTo>
                    <a:pt x="8343637" y="18288"/>
                  </a:lnTo>
                  <a:lnTo>
                    <a:pt x="8334494" y="14224"/>
                  </a:lnTo>
                  <a:lnTo>
                    <a:pt x="8338558" y="0"/>
                  </a:lnTo>
                  <a:close/>
                  <a:moveTo>
                    <a:pt x="8418060" y="0"/>
                  </a:moveTo>
                  <a:lnTo>
                    <a:pt x="8428093" y="4064"/>
                  </a:lnTo>
                  <a:lnTo>
                    <a:pt x="8424028" y="18288"/>
                  </a:lnTo>
                  <a:lnTo>
                    <a:pt x="8418186" y="18288"/>
                  </a:lnTo>
                  <a:lnTo>
                    <a:pt x="8409043" y="14224"/>
                  </a:lnTo>
                  <a:lnTo>
                    <a:pt x="8413107" y="0"/>
                  </a:lnTo>
                  <a:close/>
                  <a:moveTo>
                    <a:pt x="8492482" y="0"/>
                  </a:moveTo>
                  <a:lnTo>
                    <a:pt x="8502514" y="4064"/>
                  </a:lnTo>
                  <a:lnTo>
                    <a:pt x="8498450" y="18288"/>
                  </a:lnTo>
                  <a:lnTo>
                    <a:pt x="8492608" y="18288"/>
                  </a:lnTo>
                  <a:lnTo>
                    <a:pt x="8483464" y="14224"/>
                  </a:lnTo>
                  <a:lnTo>
                    <a:pt x="8487528" y="0"/>
                  </a:lnTo>
                  <a:close/>
                  <a:moveTo>
                    <a:pt x="8566903" y="0"/>
                  </a:moveTo>
                  <a:lnTo>
                    <a:pt x="8576936" y="4064"/>
                  </a:lnTo>
                  <a:lnTo>
                    <a:pt x="8572745" y="18288"/>
                  </a:lnTo>
                  <a:lnTo>
                    <a:pt x="8566903" y="18288"/>
                  </a:lnTo>
                  <a:lnTo>
                    <a:pt x="8557759" y="14224"/>
                  </a:lnTo>
                  <a:lnTo>
                    <a:pt x="8561823" y="0"/>
                  </a:lnTo>
                  <a:close/>
                  <a:moveTo>
                    <a:pt x="8641325" y="0"/>
                  </a:moveTo>
                  <a:lnTo>
                    <a:pt x="8651358" y="4064"/>
                  </a:lnTo>
                  <a:lnTo>
                    <a:pt x="8647294" y="18288"/>
                  </a:lnTo>
                  <a:lnTo>
                    <a:pt x="8641452" y="18288"/>
                  </a:lnTo>
                  <a:lnTo>
                    <a:pt x="8632308" y="14224"/>
                  </a:lnTo>
                  <a:lnTo>
                    <a:pt x="8636372" y="0"/>
                  </a:lnTo>
                  <a:close/>
                  <a:moveTo>
                    <a:pt x="8715747" y="0"/>
                  </a:moveTo>
                  <a:lnTo>
                    <a:pt x="8725780" y="4064"/>
                  </a:lnTo>
                  <a:lnTo>
                    <a:pt x="8721716" y="18288"/>
                  </a:lnTo>
                  <a:lnTo>
                    <a:pt x="8715873" y="18288"/>
                  </a:lnTo>
                  <a:lnTo>
                    <a:pt x="8706730" y="14224"/>
                  </a:lnTo>
                  <a:lnTo>
                    <a:pt x="8710794" y="0"/>
                  </a:lnTo>
                  <a:close/>
                  <a:moveTo>
                    <a:pt x="8790169" y="0"/>
                  </a:moveTo>
                  <a:lnTo>
                    <a:pt x="8800202" y="4064"/>
                  </a:lnTo>
                  <a:lnTo>
                    <a:pt x="8796010" y="18288"/>
                  </a:lnTo>
                  <a:lnTo>
                    <a:pt x="8790168" y="18288"/>
                  </a:lnTo>
                  <a:lnTo>
                    <a:pt x="8781024" y="14224"/>
                  </a:lnTo>
                  <a:lnTo>
                    <a:pt x="8785089" y="0"/>
                  </a:lnTo>
                  <a:close/>
                  <a:moveTo>
                    <a:pt x="8864591" y="0"/>
                  </a:moveTo>
                  <a:lnTo>
                    <a:pt x="8874623" y="4064"/>
                  </a:lnTo>
                  <a:lnTo>
                    <a:pt x="8870432" y="18288"/>
                  </a:lnTo>
                  <a:lnTo>
                    <a:pt x="8864590" y="18288"/>
                  </a:lnTo>
                  <a:lnTo>
                    <a:pt x="8855446" y="14224"/>
                  </a:lnTo>
                  <a:lnTo>
                    <a:pt x="8859510" y="0"/>
                  </a:lnTo>
                  <a:close/>
                  <a:moveTo>
                    <a:pt x="8939013" y="0"/>
                  </a:moveTo>
                  <a:lnTo>
                    <a:pt x="8949045" y="4064"/>
                  </a:lnTo>
                  <a:lnTo>
                    <a:pt x="8944981" y="18288"/>
                  </a:lnTo>
                  <a:lnTo>
                    <a:pt x="8939139" y="18288"/>
                  </a:lnTo>
                  <a:lnTo>
                    <a:pt x="8929995" y="14224"/>
                  </a:lnTo>
                  <a:lnTo>
                    <a:pt x="8933180" y="0"/>
                  </a:lnTo>
                  <a:close/>
                  <a:moveTo>
                    <a:pt x="9013434" y="0"/>
                  </a:moveTo>
                  <a:lnTo>
                    <a:pt x="9023467" y="4064"/>
                  </a:lnTo>
                  <a:lnTo>
                    <a:pt x="9019276" y="18288"/>
                  </a:lnTo>
                  <a:lnTo>
                    <a:pt x="9013434" y="18288"/>
                  </a:lnTo>
                  <a:lnTo>
                    <a:pt x="9004290" y="14224"/>
                  </a:lnTo>
                  <a:lnTo>
                    <a:pt x="9008354" y="0"/>
                  </a:lnTo>
                  <a:close/>
                  <a:moveTo>
                    <a:pt x="9087856" y="0"/>
                  </a:moveTo>
                  <a:lnTo>
                    <a:pt x="9097889" y="4064"/>
                  </a:lnTo>
                  <a:lnTo>
                    <a:pt x="9093698" y="18288"/>
                  </a:lnTo>
                  <a:lnTo>
                    <a:pt x="9087855" y="18288"/>
                  </a:lnTo>
                  <a:lnTo>
                    <a:pt x="9078712" y="14224"/>
                  </a:lnTo>
                  <a:lnTo>
                    <a:pt x="9082776" y="0"/>
                  </a:lnTo>
                  <a:close/>
                  <a:moveTo>
                    <a:pt x="9162278" y="0"/>
                  </a:moveTo>
                  <a:lnTo>
                    <a:pt x="9172311" y="4064"/>
                  </a:lnTo>
                  <a:lnTo>
                    <a:pt x="9168247" y="18288"/>
                  </a:lnTo>
                  <a:lnTo>
                    <a:pt x="9162404" y="18288"/>
                  </a:lnTo>
                  <a:lnTo>
                    <a:pt x="9153261" y="14224"/>
                  </a:lnTo>
                  <a:lnTo>
                    <a:pt x="9157325" y="0"/>
                  </a:lnTo>
                  <a:close/>
                  <a:moveTo>
                    <a:pt x="9236700" y="0"/>
                  </a:moveTo>
                  <a:lnTo>
                    <a:pt x="9246732" y="4064"/>
                  </a:lnTo>
                  <a:lnTo>
                    <a:pt x="9242541" y="18288"/>
                  </a:lnTo>
                  <a:lnTo>
                    <a:pt x="9236699" y="18288"/>
                  </a:lnTo>
                  <a:lnTo>
                    <a:pt x="9227555" y="14224"/>
                  </a:lnTo>
                  <a:lnTo>
                    <a:pt x="9231619" y="0"/>
                  </a:lnTo>
                  <a:close/>
                  <a:moveTo>
                    <a:pt x="9311122" y="0"/>
                  </a:moveTo>
                  <a:lnTo>
                    <a:pt x="9321154" y="4064"/>
                  </a:lnTo>
                  <a:lnTo>
                    <a:pt x="9316963" y="18288"/>
                  </a:lnTo>
                  <a:lnTo>
                    <a:pt x="9311121" y="18288"/>
                  </a:lnTo>
                  <a:lnTo>
                    <a:pt x="9301977" y="14224"/>
                  </a:lnTo>
                  <a:lnTo>
                    <a:pt x="9305290" y="0"/>
                  </a:lnTo>
                  <a:close/>
                  <a:moveTo>
                    <a:pt x="9385543" y="0"/>
                  </a:moveTo>
                  <a:lnTo>
                    <a:pt x="9395576" y="4064"/>
                  </a:lnTo>
                  <a:lnTo>
                    <a:pt x="9391512" y="18288"/>
                  </a:lnTo>
                  <a:lnTo>
                    <a:pt x="9385670" y="18288"/>
                  </a:lnTo>
                  <a:lnTo>
                    <a:pt x="9376526" y="14224"/>
                  </a:lnTo>
                  <a:lnTo>
                    <a:pt x="9380590" y="0"/>
                  </a:lnTo>
                  <a:close/>
                  <a:moveTo>
                    <a:pt x="9459965" y="0"/>
                  </a:moveTo>
                  <a:lnTo>
                    <a:pt x="9469998" y="4064"/>
                  </a:lnTo>
                  <a:lnTo>
                    <a:pt x="9465807" y="18288"/>
                  </a:lnTo>
                  <a:lnTo>
                    <a:pt x="9459964" y="18288"/>
                  </a:lnTo>
                  <a:lnTo>
                    <a:pt x="9450821" y="14224"/>
                  </a:lnTo>
                  <a:lnTo>
                    <a:pt x="9454885" y="0"/>
                  </a:lnTo>
                  <a:close/>
                  <a:moveTo>
                    <a:pt x="9534387" y="0"/>
                  </a:moveTo>
                  <a:lnTo>
                    <a:pt x="9544420" y="4064"/>
                  </a:lnTo>
                  <a:lnTo>
                    <a:pt x="9540229" y="18288"/>
                  </a:lnTo>
                  <a:lnTo>
                    <a:pt x="9534386" y="18288"/>
                  </a:lnTo>
                  <a:lnTo>
                    <a:pt x="9525243" y="14224"/>
                  </a:lnTo>
                  <a:lnTo>
                    <a:pt x="9529307" y="0"/>
                  </a:lnTo>
                  <a:close/>
                  <a:moveTo>
                    <a:pt x="9608809" y="0"/>
                  </a:moveTo>
                  <a:lnTo>
                    <a:pt x="9618842" y="4064"/>
                  </a:lnTo>
                  <a:lnTo>
                    <a:pt x="9613900" y="18415"/>
                  </a:lnTo>
                  <a:lnTo>
                    <a:pt x="9608058" y="18415"/>
                  </a:lnTo>
                  <a:lnTo>
                    <a:pt x="9598914" y="14351"/>
                  </a:lnTo>
                  <a:lnTo>
                    <a:pt x="9602978" y="127"/>
                  </a:lnTo>
                  <a:close/>
                  <a:moveTo>
                    <a:pt x="9683231" y="0"/>
                  </a:moveTo>
                  <a:lnTo>
                    <a:pt x="9693263" y="4064"/>
                  </a:lnTo>
                  <a:lnTo>
                    <a:pt x="9689072" y="18288"/>
                  </a:lnTo>
                  <a:lnTo>
                    <a:pt x="9683230" y="18288"/>
                  </a:lnTo>
                  <a:lnTo>
                    <a:pt x="9674086" y="14224"/>
                  </a:lnTo>
                  <a:lnTo>
                    <a:pt x="9678150" y="0"/>
                  </a:lnTo>
                  <a:close/>
                  <a:moveTo>
                    <a:pt x="9757652" y="0"/>
                  </a:moveTo>
                  <a:lnTo>
                    <a:pt x="9767685" y="4064"/>
                  </a:lnTo>
                  <a:lnTo>
                    <a:pt x="9763494" y="18288"/>
                  </a:lnTo>
                  <a:lnTo>
                    <a:pt x="9757652" y="18288"/>
                  </a:lnTo>
                  <a:lnTo>
                    <a:pt x="9748508" y="14224"/>
                  </a:lnTo>
                  <a:lnTo>
                    <a:pt x="9752572" y="0"/>
                  </a:lnTo>
                  <a:close/>
                  <a:moveTo>
                    <a:pt x="9832074" y="0"/>
                  </a:moveTo>
                  <a:lnTo>
                    <a:pt x="9842107" y="4064"/>
                  </a:lnTo>
                  <a:lnTo>
                    <a:pt x="9838043" y="18288"/>
                  </a:lnTo>
                  <a:lnTo>
                    <a:pt x="9832201" y="18288"/>
                  </a:lnTo>
                  <a:lnTo>
                    <a:pt x="9823057" y="14224"/>
                  </a:lnTo>
                  <a:lnTo>
                    <a:pt x="9827121" y="0"/>
                  </a:lnTo>
                  <a:close/>
                  <a:moveTo>
                    <a:pt x="9906496" y="0"/>
                  </a:moveTo>
                  <a:lnTo>
                    <a:pt x="9916529" y="4064"/>
                  </a:lnTo>
                  <a:lnTo>
                    <a:pt x="9912338" y="18288"/>
                  </a:lnTo>
                  <a:lnTo>
                    <a:pt x="9906495" y="18288"/>
                  </a:lnTo>
                  <a:lnTo>
                    <a:pt x="9897352" y="14224"/>
                  </a:lnTo>
                  <a:lnTo>
                    <a:pt x="9901416" y="0"/>
                  </a:lnTo>
                  <a:close/>
                  <a:moveTo>
                    <a:pt x="9980918" y="0"/>
                  </a:moveTo>
                  <a:lnTo>
                    <a:pt x="9990951" y="4064"/>
                  </a:lnTo>
                  <a:lnTo>
                    <a:pt x="9986759" y="18288"/>
                  </a:lnTo>
                  <a:lnTo>
                    <a:pt x="9980917" y="18288"/>
                  </a:lnTo>
                  <a:lnTo>
                    <a:pt x="9971774" y="14224"/>
                  </a:lnTo>
                  <a:lnTo>
                    <a:pt x="9975838" y="0"/>
                  </a:lnTo>
                  <a:close/>
                  <a:moveTo>
                    <a:pt x="10055340" y="0"/>
                  </a:moveTo>
                  <a:lnTo>
                    <a:pt x="10065372" y="4064"/>
                  </a:lnTo>
                  <a:lnTo>
                    <a:pt x="10061308" y="18288"/>
                  </a:lnTo>
                  <a:lnTo>
                    <a:pt x="10055466" y="18288"/>
                  </a:lnTo>
                  <a:lnTo>
                    <a:pt x="10046322" y="14224"/>
                  </a:lnTo>
                  <a:lnTo>
                    <a:pt x="10050387" y="0"/>
                  </a:lnTo>
                  <a:close/>
                  <a:moveTo>
                    <a:pt x="10129762" y="0"/>
                  </a:moveTo>
                  <a:lnTo>
                    <a:pt x="10139794" y="4064"/>
                  </a:lnTo>
                  <a:lnTo>
                    <a:pt x="10135603" y="18288"/>
                  </a:lnTo>
                  <a:lnTo>
                    <a:pt x="10129761" y="18288"/>
                  </a:lnTo>
                  <a:lnTo>
                    <a:pt x="10120617" y="14224"/>
                  </a:lnTo>
                  <a:lnTo>
                    <a:pt x="10124681" y="0"/>
                  </a:lnTo>
                  <a:close/>
                  <a:moveTo>
                    <a:pt x="10204183" y="0"/>
                  </a:moveTo>
                  <a:lnTo>
                    <a:pt x="10214216" y="4064"/>
                  </a:lnTo>
                  <a:lnTo>
                    <a:pt x="10210025" y="18288"/>
                  </a:lnTo>
                  <a:lnTo>
                    <a:pt x="10204183" y="18288"/>
                  </a:lnTo>
                  <a:lnTo>
                    <a:pt x="10195039" y="14224"/>
                  </a:lnTo>
                  <a:lnTo>
                    <a:pt x="10199103" y="0"/>
                  </a:lnTo>
                  <a:close/>
                  <a:moveTo>
                    <a:pt x="10278605" y="0"/>
                  </a:moveTo>
                  <a:lnTo>
                    <a:pt x="10288638" y="4064"/>
                  </a:lnTo>
                  <a:lnTo>
                    <a:pt x="10284574" y="18288"/>
                  </a:lnTo>
                  <a:lnTo>
                    <a:pt x="10278732" y="18288"/>
                  </a:lnTo>
                  <a:lnTo>
                    <a:pt x="10269588" y="14224"/>
                  </a:lnTo>
                  <a:lnTo>
                    <a:pt x="10273652" y="0"/>
                  </a:lnTo>
                  <a:close/>
                  <a:moveTo>
                    <a:pt x="10353027" y="0"/>
                  </a:moveTo>
                  <a:lnTo>
                    <a:pt x="10363060" y="4064"/>
                  </a:lnTo>
                  <a:lnTo>
                    <a:pt x="10358868" y="18288"/>
                  </a:lnTo>
                  <a:lnTo>
                    <a:pt x="10353026" y="18288"/>
                  </a:lnTo>
                  <a:lnTo>
                    <a:pt x="10343883" y="14224"/>
                  </a:lnTo>
                  <a:lnTo>
                    <a:pt x="10347947" y="0"/>
                  </a:lnTo>
                  <a:close/>
                  <a:moveTo>
                    <a:pt x="10427449" y="0"/>
                  </a:moveTo>
                  <a:lnTo>
                    <a:pt x="10437482" y="4064"/>
                  </a:lnTo>
                  <a:lnTo>
                    <a:pt x="10433290" y="18288"/>
                  </a:lnTo>
                  <a:lnTo>
                    <a:pt x="10427448" y="18288"/>
                  </a:lnTo>
                  <a:lnTo>
                    <a:pt x="10418304" y="14224"/>
                  </a:lnTo>
                  <a:lnTo>
                    <a:pt x="10422368" y="0"/>
                  </a:lnTo>
                  <a:close/>
                  <a:moveTo>
                    <a:pt x="10501871" y="0"/>
                  </a:moveTo>
                  <a:lnTo>
                    <a:pt x="10511903" y="4064"/>
                  </a:lnTo>
                  <a:lnTo>
                    <a:pt x="10507839" y="18288"/>
                  </a:lnTo>
                  <a:lnTo>
                    <a:pt x="10501997" y="18288"/>
                  </a:lnTo>
                  <a:lnTo>
                    <a:pt x="10492853" y="14224"/>
                  </a:lnTo>
                  <a:lnTo>
                    <a:pt x="10496917" y="0"/>
                  </a:lnTo>
                  <a:close/>
                  <a:moveTo>
                    <a:pt x="10576292" y="0"/>
                  </a:moveTo>
                  <a:lnTo>
                    <a:pt x="10586325" y="4064"/>
                  </a:lnTo>
                  <a:lnTo>
                    <a:pt x="10582134" y="18288"/>
                  </a:lnTo>
                  <a:lnTo>
                    <a:pt x="10576292" y="18288"/>
                  </a:lnTo>
                  <a:lnTo>
                    <a:pt x="10567148" y="14224"/>
                  </a:lnTo>
                  <a:lnTo>
                    <a:pt x="10570210" y="0"/>
                  </a:lnTo>
                  <a:close/>
                  <a:moveTo>
                    <a:pt x="10650714" y="0"/>
                  </a:moveTo>
                  <a:lnTo>
                    <a:pt x="10660747" y="4064"/>
                  </a:lnTo>
                  <a:lnTo>
                    <a:pt x="10656556" y="18288"/>
                  </a:lnTo>
                  <a:lnTo>
                    <a:pt x="10650713" y="18288"/>
                  </a:lnTo>
                  <a:lnTo>
                    <a:pt x="10641570" y="14224"/>
                  </a:lnTo>
                  <a:lnTo>
                    <a:pt x="10645634" y="0"/>
                  </a:lnTo>
                  <a:close/>
                  <a:moveTo>
                    <a:pt x="10725136" y="0"/>
                  </a:moveTo>
                  <a:lnTo>
                    <a:pt x="10735169" y="4064"/>
                  </a:lnTo>
                  <a:lnTo>
                    <a:pt x="10731105" y="18288"/>
                  </a:lnTo>
                  <a:lnTo>
                    <a:pt x="10725262" y="18288"/>
                  </a:lnTo>
                  <a:lnTo>
                    <a:pt x="10716119" y="14224"/>
                  </a:lnTo>
                  <a:lnTo>
                    <a:pt x="10720183" y="0"/>
                  </a:lnTo>
                  <a:close/>
                  <a:moveTo>
                    <a:pt x="10799558" y="0"/>
                  </a:moveTo>
                  <a:lnTo>
                    <a:pt x="10809591" y="4064"/>
                  </a:lnTo>
                  <a:lnTo>
                    <a:pt x="10805399" y="18288"/>
                  </a:lnTo>
                  <a:lnTo>
                    <a:pt x="10799557" y="18288"/>
                  </a:lnTo>
                  <a:lnTo>
                    <a:pt x="10790413" y="14224"/>
                  </a:lnTo>
                  <a:lnTo>
                    <a:pt x="10794478" y="0"/>
                  </a:lnTo>
                  <a:close/>
                  <a:moveTo>
                    <a:pt x="10873980" y="0"/>
                  </a:moveTo>
                  <a:lnTo>
                    <a:pt x="10884012" y="4064"/>
                  </a:lnTo>
                  <a:lnTo>
                    <a:pt x="10879821" y="18288"/>
                  </a:lnTo>
                  <a:lnTo>
                    <a:pt x="10873979" y="18288"/>
                  </a:lnTo>
                  <a:lnTo>
                    <a:pt x="10864835" y="14224"/>
                  </a:lnTo>
                  <a:lnTo>
                    <a:pt x="10868899" y="0"/>
                  </a:lnTo>
                  <a:close/>
                  <a:moveTo>
                    <a:pt x="10947400" y="0"/>
                  </a:moveTo>
                  <a:lnTo>
                    <a:pt x="10957433" y="4064"/>
                  </a:lnTo>
                  <a:lnTo>
                    <a:pt x="10953369" y="18288"/>
                  </a:lnTo>
                  <a:lnTo>
                    <a:pt x="10947400" y="18288"/>
                  </a:lnTo>
                  <a:lnTo>
                    <a:pt x="10938256" y="14224"/>
                  </a:lnTo>
                  <a:lnTo>
                    <a:pt x="10942320" y="0"/>
                  </a:lnTo>
                  <a:close/>
                  <a:moveTo>
                    <a:pt x="11021822" y="0"/>
                  </a:moveTo>
                  <a:lnTo>
                    <a:pt x="11031855" y="4064"/>
                  </a:lnTo>
                  <a:lnTo>
                    <a:pt x="11027663" y="18288"/>
                  </a:lnTo>
                  <a:lnTo>
                    <a:pt x="11021821" y="18288"/>
                  </a:lnTo>
                  <a:lnTo>
                    <a:pt x="11012677" y="14224"/>
                  </a:lnTo>
                  <a:lnTo>
                    <a:pt x="11016742" y="0"/>
                  </a:lnTo>
                  <a:close/>
                  <a:moveTo>
                    <a:pt x="11096244" y="0"/>
                  </a:moveTo>
                  <a:lnTo>
                    <a:pt x="11106276" y="4064"/>
                  </a:lnTo>
                  <a:lnTo>
                    <a:pt x="11102085" y="18288"/>
                  </a:lnTo>
                  <a:lnTo>
                    <a:pt x="11096243" y="18288"/>
                  </a:lnTo>
                  <a:lnTo>
                    <a:pt x="11087099" y="14224"/>
                  </a:lnTo>
                  <a:lnTo>
                    <a:pt x="11091163" y="0"/>
                  </a:lnTo>
                  <a:close/>
                  <a:moveTo>
                    <a:pt x="11170665" y="0"/>
                  </a:moveTo>
                  <a:lnTo>
                    <a:pt x="11180698" y="4064"/>
                  </a:lnTo>
                  <a:lnTo>
                    <a:pt x="11176634" y="18288"/>
                  </a:lnTo>
                  <a:lnTo>
                    <a:pt x="11170792" y="18288"/>
                  </a:lnTo>
                  <a:lnTo>
                    <a:pt x="11161648" y="14224"/>
                  </a:lnTo>
                  <a:lnTo>
                    <a:pt x="11165712" y="0"/>
                  </a:lnTo>
                  <a:close/>
                  <a:moveTo>
                    <a:pt x="11245087" y="0"/>
                  </a:moveTo>
                  <a:lnTo>
                    <a:pt x="11255120" y="4064"/>
                  </a:lnTo>
                  <a:lnTo>
                    <a:pt x="11250929" y="18288"/>
                  </a:lnTo>
                  <a:lnTo>
                    <a:pt x="11245086" y="18288"/>
                  </a:lnTo>
                  <a:lnTo>
                    <a:pt x="11235943" y="14224"/>
                  </a:lnTo>
                  <a:lnTo>
                    <a:pt x="11240007" y="0"/>
                  </a:lnTo>
                  <a:close/>
                  <a:moveTo>
                    <a:pt x="11319509" y="0"/>
                  </a:moveTo>
                  <a:lnTo>
                    <a:pt x="11329542" y="4064"/>
                  </a:lnTo>
                  <a:lnTo>
                    <a:pt x="11325351" y="18288"/>
                  </a:lnTo>
                  <a:lnTo>
                    <a:pt x="11319508" y="18288"/>
                  </a:lnTo>
                  <a:lnTo>
                    <a:pt x="11310365" y="14224"/>
                  </a:lnTo>
                  <a:lnTo>
                    <a:pt x="11314429" y="0"/>
                  </a:lnTo>
                  <a:close/>
                  <a:moveTo>
                    <a:pt x="11393931" y="0"/>
                  </a:moveTo>
                  <a:lnTo>
                    <a:pt x="11403964" y="4064"/>
                  </a:lnTo>
                  <a:lnTo>
                    <a:pt x="11399900" y="18288"/>
                  </a:lnTo>
                  <a:lnTo>
                    <a:pt x="11394057" y="18288"/>
                  </a:lnTo>
                  <a:lnTo>
                    <a:pt x="11384914" y="14224"/>
                  </a:lnTo>
                  <a:lnTo>
                    <a:pt x="11388978" y="0"/>
                  </a:lnTo>
                  <a:close/>
                  <a:moveTo>
                    <a:pt x="11468353" y="0"/>
                  </a:moveTo>
                  <a:lnTo>
                    <a:pt x="11478385" y="4064"/>
                  </a:lnTo>
                  <a:lnTo>
                    <a:pt x="11474194" y="18288"/>
                  </a:lnTo>
                  <a:lnTo>
                    <a:pt x="11468352" y="18288"/>
                  </a:lnTo>
                  <a:lnTo>
                    <a:pt x="11459208" y="14224"/>
                  </a:lnTo>
                  <a:lnTo>
                    <a:pt x="11463272" y="0"/>
                  </a:lnTo>
                  <a:close/>
                  <a:moveTo>
                    <a:pt x="11542775" y="0"/>
                  </a:moveTo>
                  <a:lnTo>
                    <a:pt x="11552807" y="4064"/>
                  </a:lnTo>
                  <a:lnTo>
                    <a:pt x="11548616" y="18288"/>
                  </a:lnTo>
                  <a:lnTo>
                    <a:pt x="11542774" y="18288"/>
                  </a:lnTo>
                  <a:lnTo>
                    <a:pt x="11533630" y="14224"/>
                  </a:lnTo>
                  <a:lnTo>
                    <a:pt x="11537694" y="0"/>
                  </a:lnTo>
                  <a:close/>
                  <a:moveTo>
                    <a:pt x="11617196" y="0"/>
                  </a:moveTo>
                  <a:lnTo>
                    <a:pt x="11627229" y="4064"/>
                  </a:lnTo>
                  <a:lnTo>
                    <a:pt x="11623165" y="18288"/>
                  </a:lnTo>
                  <a:lnTo>
                    <a:pt x="11617323" y="18288"/>
                  </a:lnTo>
                  <a:lnTo>
                    <a:pt x="11607800" y="14224"/>
                  </a:lnTo>
                  <a:lnTo>
                    <a:pt x="11611991" y="0"/>
                  </a:lnTo>
                  <a:close/>
                  <a:moveTo>
                    <a:pt x="11691618" y="0"/>
                  </a:moveTo>
                  <a:lnTo>
                    <a:pt x="11701651" y="4064"/>
                  </a:lnTo>
                  <a:lnTo>
                    <a:pt x="11697460" y="18288"/>
                  </a:lnTo>
                  <a:lnTo>
                    <a:pt x="11691617" y="18288"/>
                  </a:lnTo>
                  <a:lnTo>
                    <a:pt x="11682474" y="14224"/>
                  </a:lnTo>
                  <a:lnTo>
                    <a:pt x="11686538" y="0"/>
                  </a:lnTo>
                  <a:close/>
                  <a:moveTo>
                    <a:pt x="11766040" y="0"/>
                  </a:moveTo>
                  <a:lnTo>
                    <a:pt x="11776073" y="4064"/>
                  </a:lnTo>
                  <a:lnTo>
                    <a:pt x="11771881" y="18288"/>
                  </a:lnTo>
                  <a:lnTo>
                    <a:pt x="11766039" y="18288"/>
                  </a:lnTo>
                  <a:lnTo>
                    <a:pt x="11756896" y="14224"/>
                  </a:lnTo>
                  <a:lnTo>
                    <a:pt x="11760960" y="0"/>
                  </a:lnTo>
                  <a:close/>
                  <a:moveTo>
                    <a:pt x="11840462" y="0"/>
                  </a:moveTo>
                  <a:lnTo>
                    <a:pt x="11850494" y="4064"/>
                  </a:lnTo>
                  <a:lnTo>
                    <a:pt x="11846430" y="18288"/>
                  </a:lnTo>
                  <a:lnTo>
                    <a:pt x="11840588" y="18288"/>
                  </a:lnTo>
                  <a:lnTo>
                    <a:pt x="11831444" y="14224"/>
                  </a:lnTo>
                  <a:lnTo>
                    <a:pt x="11835509" y="0"/>
                  </a:lnTo>
                  <a:close/>
                  <a:moveTo>
                    <a:pt x="11914884" y="0"/>
                  </a:moveTo>
                  <a:lnTo>
                    <a:pt x="11924916" y="4064"/>
                  </a:lnTo>
                  <a:lnTo>
                    <a:pt x="11920725" y="18288"/>
                  </a:lnTo>
                  <a:lnTo>
                    <a:pt x="11914883" y="18288"/>
                  </a:lnTo>
                  <a:lnTo>
                    <a:pt x="11905739" y="14224"/>
                  </a:lnTo>
                  <a:lnTo>
                    <a:pt x="11909803" y="0"/>
                  </a:lnTo>
                  <a:close/>
                  <a:moveTo>
                    <a:pt x="11989305" y="0"/>
                  </a:moveTo>
                  <a:lnTo>
                    <a:pt x="11999338" y="4064"/>
                  </a:lnTo>
                  <a:lnTo>
                    <a:pt x="11995147" y="18288"/>
                  </a:lnTo>
                  <a:lnTo>
                    <a:pt x="11989305" y="18288"/>
                  </a:lnTo>
                  <a:lnTo>
                    <a:pt x="11980161" y="14224"/>
                  </a:lnTo>
                  <a:lnTo>
                    <a:pt x="11984225" y="0"/>
                  </a:lnTo>
                  <a:close/>
                  <a:moveTo>
                    <a:pt x="12063727" y="0"/>
                  </a:moveTo>
                  <a:lnTo>
                    <a:pt x="12073760" y="4064"/>
                  </a:lnTo>
                  <a:lnTo>
                    <a:pt x="12069696" y="18288"/>
                  </a:lnTo>
                  <a:lnTo>
                    <a:pt x="12063854" y="18288"/>
                  </a:lnTo>
                  <a:lnTo>
                    <a:pt x="12054710" y="14224"/>
                  </a:lnTo>
                  <a:lnTo>
                    <a:pt x="12058774" y="0"/>
                  </a:lnTo>
                  <a:close/>
                  <a:moveTo>
                    <a:pt x="12138149" y="0"/>
                  </a:moveTo>
                  <a:lnTo>
                    <a:pt x="12148182" y="4064"/>
                  </a:lnTo>
                  <a:lnTo>
                    <a:pt x="12143991" y="18288"/>
                  </a:lnTo>
                  <a:lnTo>
                    <a:pt x="12138148" y="18288"/>
                  </a:lnTo>
                  <a:lnTo>
                    <a:pt x="12129005" y="14224"/>
                  </a:lnTo>
                  <a:lnTo>
                    <a:pt x="12133069" y="0"/>
                  </a:lnTo>
                  <a:close/>
                  <a:moveTo>
                    <a:pt x="12212571" y="0"/>
                  </a:moveTo>
                  <a:lnTo>
                    <a:pt x="12222604" y="4064"/>
                  </a:lnTo>
                  <a:lnTo>
                    <a:pt x="12218412" y="18288"/>
                  </a:lnTo>
                  <a:lnTo>
                    <a:pt x="12212570" y="18288"/>
                  </a:lnTo>
                  <a:lnTo>
                    <a:pt x="12203426" y="14224"/>
                  </a:lnTo>
                  <a:lnTo>
                    <a:pt x="12207240" y="0"/>
                  </a:lnTo>
                  <a:close/>
                  <a:moveTo>
                    <a:pt x="12286993" y="0"/>
                  </a:moveTo>
                  <a:lnTo>
                    <a:pt x="12297025" y="4064"/>
                  </a:lnTo>
                  <a:lnTo>
                    <a:pt x="12292961" y="18288"/>
                  </a:lnTo>
                  <a:lnTo>
                    <a:pt x="12287119" y="18288"/>
                  </a:lnTo>
                  <a:lnTo>
                    <a:pt x="12277975" y="14224"/>
                  </a:lnTo>
                  <a:lnTo>
                    <a:pt x="12282039" y="0"/>
                  </a:lnTo>
                  <a:close/>
                  <a:moveTo>
                    <a:pt x="12361414" y="0"/>
                  </a:moveTo>
                  <a:lnTo>
                    <a:pt x="12371447" y="4064"/>
                  </a:lnTo>
                  <a:lnTo>
                    <a:pt x="12367256" y="18288"/>
                  </a:lnTo>
                  <a:lnTo>
                    <a:pt x="12361414" y="18288"/>
                  </a:lnTo>
                  <a:lnTo>
                    <a:pt x="12352270" y="14224"/>
                  </a:lnTo>
                  <a:lnTo>
                    <a:pt x="12356334" y="0"/>
                  </a:lnTo>
                  <a:close/>
                  <a:moveTo>
                    <a:pt x="12435836" y="0"/>
                  </a:moveTo>
                  <a:lnTo>
                    <a:pt x="12445869" y="4064"/>
                  </a:lnTo>
                  <a:lnTo>
                    <a:pt x="12441805" y="18288"/>
                  </a:lnTo>
                  <a:lnTo>
                    <a:pt x="12435963" y="18288"/>
                  </a:lnTo>
                  <a:lnTo>
                    <a:pt x="12426819" y="14224"/>
                  </a:lnTo>
                  <a:lnTo>
                    <a:pt x="12430883" y="0"/>
                  </a:lnTo>
                  <a:close/>
                  <a:moveTo>
                    <a:pt x="12510258" y="0"/>
                  </a:moveTo>
                  <a:lnTo>
                    <a:pt x="12520291" y="4064"/>
                  </a:lnTo>
                  <a:lnTo>
                    <a:pt x="12516100" y="18288"/>
                  </a:lnTo>
                  <a:lnTo>
                    <a:pt x="12510257" y="18288"/>
                  </a:lnTo>
                  <a:lnTo>
                    <a:pt x="12501114" y="14224"/>
                  </a:lnTo>
                  <a:lnTo>
                    <a:pt x="12505178" y="0"/>
                  </a:lnTo>
                  <a:close/>
                  <a:moveTo>
                    <a:pt x="12584680" y="0"/>
                  </a:moveTo>
                  <a:lnTo>
                    <a:pt x="12594713" y="4064"/>
                  </a:lnTo>
                  <a:lnTo>
                    <a:pt x="12590521" y="18288"/>
                  </a:lnTo>
                  <a:lnTo>
                    <a:pt x="12584679" y="18288"/>
                  </a:lnTo>
                  <a:lnTo>
                    <a:pt x="12575536" y="14224"/>
                  </a:lnTo>
                  <a:lnTo>
                    <a:pt x="12579350" y="0"/>
                  </a:lnTo>
                  <a:close/>
                  <a:moveTo>
                    <a:pt x="12659102" y="0"/>
                  </a:moveTo>
                  <a:lnTo>
                    <a:pt x="12669134" y="4064"/>
                  </a:lnTo>
                  <a:lnTo>
                    <a:pt x="12665070" y="18288"/>
                  </a:lnTo>
                  <a:lnTo>
                    <a:pt x="12659228" y="18288"/>
                  </a:lnTo>
                  <a:lnTo>
                    <a:pt x="12650084" y="14224"/>
                  </a:lnTo>
                  <a:lnTo>
                    <a:pt x="12654149" y="0"/>
                  </a:lnTo>
                  <a:close/>
                  <a:moveTo>
                    <a:pt x="12733524" y="0"/>
                  </a:moveTo>
                  <a:lnTo>
                    <a:pt x="12743556" y="4064"/>
                  </a:lnTo>
                  <a:lnTo>
                    <a:pt x="12739365" y="18288"/>
                  </a:lnTo>
                  <a:lnTo>
                    <a:pt x="12733523" y="18288"/>
                  </a:lnTo>
                  <a:lnTo>
                    <a:pt x="12724379" y="14224"/>
                  </a:lnTo>
                  <a:lnTo>
                    <a:pt x="12728443" y="0"/>
                  </a:lnTo>
                  <a:close/>
                  <a:moveTo>
                    <a:pt x="12807945" y="0"/>
                  </a:moveTo>
                  <a:lnTo>
                    <a:pt x="12817978" y="4064"/>
                  </a:lnTo>
                  <a:lnTo>
                    <a:pt x="12813787" y="18288"/>
                  </a:lnTo>
                  <a:lnTo>
                    <a:pt x="12807945" y="18288"/>
                  </a:lnTo>
                  <a:lnTo>
                    <a:pt x="12798801" y="14224"/>
                  </a:lnTo>
                  <a:lnTo>
                    <a:pt x="12802865" y="0"/>
                  </a:lnTo>
                  <a:close/>
                  <a:moveTo>
                    <a:pt x="12882367" y="0"/>
                  </a:moveTo>
                  <a:lnTo>
                    <a:pt x="12892400" y="4064"/>
                  </a:lnTo>
                  <a:lnTo>
                    <a:pt x="12888336" y="18288"/>
                  </a:lnTo>
                  <a:lnTo>
                    <a:pt x="12882494" y="18288"/>
                  </a:lnTo>
                  <a:lnTo>
                    <a:pt x="12873350" y="14224"/>
                  </a:lnTo>
                  <a:lnTo>
                    <a:pt x="12877414" y="0"/>
                  </a:lnTo>
                  <a:close/>
                  <a:moveTo>
                    <a:pt x="12956789" y="0"/>
                  </a:moveTo>
                  <a:lnTo>
                    <a:pt x="12966822" y="4064"/>
                  </a:lnTo>
                  <a:lnTo>
                    <a:pt x="12962630" y="18288"/>
                  </a:lnTo>
                  <a:lnTo>
                    <a:pt x="12956788" y="18288"/>
                  </a:lnTo>
                  <a:lnTo>
                    <a:pt x="12947645" y="14224"/>
                  </a:lnTo>
                  <a:lnTo>
                    <a:pt x="12951709" y="0"/>
                  </a:lnTo>
                  <a:close/>
                  <a:moveTo>
                    <a:pt x="13031211" y="0"/>
                  </a:moveTo>
                  <a:lnTo>
                    <a:pt x="13041244" y="4064"/>
                  </a:lnTo>
                  <a:lnTo>
                    <a:pt x="13037054" y="18288"/>
                  </a:lnTo>
                  <a:lnTo>
                    <a:pt x="13031212" y="18288"/>
                  </a:lnTo>
                  <a:lnTo>
                    <a:pt x="13022069" y="14224"/>
                  </a:lnTo>
                  <a:lnTo>
                    <a:pt x="13026132" y="0"/>
                  </a:lnTo>
                  <a:close/>
                  <a:moveTo>
                    <a:pt x="13105633" y="0"/>
                  </a:moveTo>
                  <a:lnTo>
                    <a:pt x="13115666" y="4064"/>
                  </a:lnTo>
                  <a:lnTo>
                    <a:pt x="13111603" y="18288"/>
                  </a:lnTo>
                  <a:lnTo>
                    <a:pt x="13105761" y="18288"/>
                  </a:lnTo>
                  <a:lnTo>
                    <a:pt x="13096618" y="14224"/>
                  </a:lnTo>
                  <a:lnTo>
                    <a:pt x="13100681" y="0"/>
                  </a:lnTo>
                  <a:close/>
                  <a:moveTo>
                    <a:pt x="13180054" y="0"/>
                  </a:moveTo>
                  <a:lnTo>
                    <a:pt x="13190088" y="4064"/>
                  </a:lnTo>
                  <a:lnTo>
                    <a:pt x="13185897" y="18288"/>
                  </a:lnTo>
                  <a:lnTo>
                    <a:pt x="13180056" y="18288"/>
                  </a:lnTo>
                  <a:lnTo>
                    <a:pt x="13170912" y="14224"/>
                  </a:lnTo>
                  <a:lnTo>
                    <a:pt x="13174976" y="0"/>
                  </a:lnTo>
                  <a:close/>
                  <a:moveTo>
                    <a:pt x="13254476" y="0"/>
                  </a:moveTo>
                  <a:lnTo>
                    <a:pt x="13264510" y="4064"/>
                  </a:lnTo>
                  <a:lnTo>
                    <a:pt x="13260319" y="18288"/>
                  </a:lnTo>
                  <a:lnTo>
                    <a:pt x="13254478" y="18288"/>
                  </a:lnTo>
                  <a:lnTo>
                    <a:pt x="13245334" y="14224"/>
                  </a:lnTo>
                  <a:lnTo>
                    <a:pt x="13249397" y="0"/>
                  </a:lnTo>
                  <a:close/>
                  <a:moveTo>
                    <a:pt x="13328898" y="0"/>
                  </a:moveTo>
                  <a:lnTo>
                    <a:pt x="13338932" y="4064"/>
                  </a:lnTo>
                  <a:lnTo>
                    <a:pt x="13334868" y="18288"/>
                  </a:lnTo>
                  <a:lnTo>
                    <a:pt x="13329027" y="18288"/>
                  </a:lnTo>
                  <a:lnTo>
                    <a:pt x="13319883" y="14224"/>
                  </a:lnTo>
                  <a:lnTo>
                    <a:pt x="13323946" y="0"/>
                  </a:lnTo>
                  <a:close/>
                  <a:moveTo>
                    <a:pt x="13403320" y="0"/>
                  </a:moveTo>
                  <a:lnTo>
                    <a:pt x="13413353" y="4064"/>
                  </a:lnTo>
                  <a:lnTo>
                    <a:pt x="13409163" y="18288"/>
                  </a:lnTo>
                  <a:lnTo>
                    <a:pt x="13403321" y="18288"/>
                  </a:lnTo>
                  <a:lnTo>
                    <a:pt x="13394178" y="14224"/>
                  </a:lnTo>
                  <a:lnTo>
                    <a:pt x="13398241" y="0"/>
                  </a:lnTo>
                  <a:close/>
                  <a:moveTo>
                    <a:pt x="13477742" y="0"/>
                  </a:moveTo>
                  <a:lnTo>
                    <a:pt x="13487775" y="4064"/>
                  </a:lnTo>
                  <a:lnTo>
                    <a:pt x="13483585" y="18288"/>
                  </a:lnTo>
                  <a:lnTo>
                    <a:pt x="13477743" y="18288"/>
                  </a:lnTo>
                  <a:lnTo>
                    <a:pt x="13468600" y="14224"/>
                  </a:lnTo>
                  <a:lnTo>
                    <a:pt x="13472663" y="0"/>
                  </a:lnTo>
                  <a:close/>
                  <a:moveTo>
                    <a:pt x="13552163" y="0"/>
                  </a:moveTo>
                  <a:lnTo>
                    <a:pt x="13562197" y="4064"/>
                  </a:lnTo>
                  <a:lnTo>
                    <a:pt x="13558134" y="18288"/>
                  </a:lnTo>
                  <a:lnTo>
                    <a:pt x="13552292" y="18288"/>
                  </a:lnTo>
                  <a:lnTo>
                    <a:pt x="13543149" y="14224"/>
                  </a:lnTo>
                  <a:lnTo>
                    <a:pt x="13547212" y="0"/>
                  </a:lnTo>
                  <a:close/>
                  <a:moveTo>
                    <a:pt x="13626585" y="0"/>
                  </a:moveTo>
                  <a:lnTo>
                    <a:pt x="13636619" y="4064"/>
                  </a:lnTo>
                  <a:lnTo>
                    <a:pt x="13632428" y="18288"/>
                  </a:lnTo>
                  <a:lnTo>
                    <a:pt x="13626587" y="18288"/>
                  </a:lnTo>
                  <a:lnTo>
                    <a:pt x="13617443" y="14224"/>
                  </a:lnTo>
                  <a:lnTo>
                    <a:pt x="13621507" y="0"/>
                  </a:lnTo>
                  <a:close/>
                  <a:moveTo>
                    <a:pt x="13701007" y="0"/>
                  </a:moveTo>
                  <a:lnTo>
                    <a:pt x="13711041" y="4064"/>
                  </a:lnTo>
                  <a:lnTo>
                    <a:pt x="13706850" y="18288"/>
                  </a:lnTo>
                  <a:lnTo>
                    <a:pt x="13701009" y="18288"/>
                  </a:lnTo>
                  <a:lnTo>
                    <a:pt x="13691865" y="14224"/>
                  </a:lnTo>
                  <a:lnTo>
                    <a:pt x="13695928" y="0"/>
                  </a:lnTo>
                  <a:close/>
                  <a:moveTo>
                    <a:pt x="13775429" y="0"/>
                  </a:moveTo>
                  <a:lnTo>
                    <a:pt x="13785462" y="4064"/>
                  </a:lnTo>
                  <a:lnTo>
                    <a:pt x="13781399" y="18288"/>
                  </a:lnTo>
                  <a:lnTo>
                    <a:pt x="13775558" y="18288"/>
                  </a:lnTo>
                  <a:lnTo>
                    <a:pt x="13766414" y="14224"/>
                  </a:lnTo>
                  <a:lnTo>
                    <a:pt x="13770477" y="0"/>
                  </a:lnTo>
                  <a:close/>
                  <a:moveTo>
                    <a:pt x="13849851" y="0"/>
                  </a:moveTo>
                  <a:lnTo>
                    <a:pt x="13859884" y="4064"/>
                  </a:lnTo>
                  <a:lnTo>
                    <a:pt x="13855694" y="18288"/>
                  </a:lnTo>
                  <a:lnTo>
                    <a:pt x="13849852" y="18288"/>
                  </a:lnTo>
                  <a:lnTo>
                    <a:pt x="13840709" y="14224"/>
                  </a:lnTo>
                  <a:lnTo>
                    <a:pt x="13844772" y="0"/>
                  </a:lnTo>
                  <a:close/>
                  <a:moveTo>
                    <a:pt x="13924273" y="0"/>
                  </a:moveTo>
                  <a:lnTo>
                    <a:pt x="13934306" y="4064"/>
                  </a:lnTo>
                  <a:lnTo>
                    <a:pt x="13930116" y="18288"/>
                  </a:lnTo>
                  <a:lnTo>
                    <a:pt x="13924274" y="18288"/>
                  </a:lnTo>
                  <a:lnTo>
                    <a:pt x="13915130" y="14224"/>
                  </a:lnTo>
                  <a:lnTo>
                    <a:pt x="13919194" y="0"/>
                  </a:lnTo>
                  <a:close/>
                  <a:moveTo>
                    <a:pt x="13998694" y="0"/>
                  </a:moveTo>
                  <a:lnTo>
                    <a:pt x="14008728" y="4064"/>
                  </a:lnTo>
                  <a:lnTo>
                    <a:pt x="14004665" y="18288"/>
                  </a:lnTo>
                  <a:lnTo>
                    <a:pt x="13998823" y="18288"/>
                  </a:lnTo>
                  <a:lnTo>
                    <a:pt x="13989679" y="14224"/>
                  </a:lnTo>
                  <a:lnTo>
                    <a:pt x="13993743" y="0"/>
                  </a:lnTo>
                  <a:close/>
                  <a:moveTo>
                    <a:pt x="9144" y="0"/>
                  </a:moveTo>
                  <a:lnTo>
                    <a:pt x="19177" y="4064"/>
                  </a:lnTo>
                  <a:lnTo>
                    <a:pt x="14986" y="18288"/>
                  </a:lnTo>
                  <a:lnTo>
                    <a:pt x="9144" y="18288"/>
                  </a:lnTo>
                  <a:lnTo>
                    <a:pt x="0" y="14224"/>
                  </a:lnTo>
                  <a:lnTo>
                    <a:pt x="4064" y="0"/>
                  </a:lnTo>
                  <a:close/>
                </a:path>
              </a:pathLst>
            </a:custGeom>
            <a:solidFill>
              <a:srgbClr val="9C9B9B"/>
            </a:solidFill>
          </p:spPr>
          <p:txBody>
            <a:bodyPr/>
            <a:lstStyle/>
            <a:p>
              <a:endParaRPr lang="fi-FI"/>
            </a:p>
          </p:txBody>
        </p:sp>
      </p:grpSp>
      <p:sp>
        <p:nvSpPr>
          <p:cNvPr id="185" name="TextBox 185"/>
          <p:cNvSpPr txBox="1"/>
          <p:nvPr/>
        </p:nvSpPr>
        <p:spPr>
          <a:xfrm>
            <a:off x="2103386" y="7998807"/>
            <a:ext cx="1058356" cy="392430"/>
          </a:xfrm>
          <a:prstGeom prst="rect">
            <a:avLst/>
          </a:prstGeom>
        </p:spPr>
        <p:txBody>
          <a:bodyPr lIns="0" tIns="0" rIns="0" bIns="0" rtlCol="0" anchor="t">
            <a:spAutoFit/>
          </a:bodyPr>
          <a:lstStyle/>
          <a:p>
            <a:pPr algn="l">
              <a:lnSpc>
                <a:spcPts val="1500"/>
              </a:lnSpc>
            </a:pPr>
            <a:r>
              <a:rPr lang="en-US" sz="1200" spc="30">
                <a:solidFill>
                  <a:srgbClr val="000000"/>
                </a:solidFill>
                <a:latin typeface="Aileron"/>
                <a:ea typeface="Aileron"/>
                <a:cs typeface="Aileron"/>
                <a:sym typeface="Aileron"/>
              </a:rPr>
              <a:t>LAAJEMMAT VAIKUTUKSET</a:t>
            </a:r>
          </a:p>
        </p:txBody>
      </p:sp>
      <p:sp>
        <p:nvSpPr>
          <p:cNvPr id="186" name="TextBox 186"/>
          <p:cNvSpPr txBox="1"/>
          <p:nvPr/>
        </p:nvSpPr>
        <p:spPr>
          <a:xfrm>
            <a:off x="3283574" y="7998807"/>
            <a:ext cx="1246000" cy="773430"/>
          </a:xfrm>
          <a:prstGeom prst="rect">
            <a:avLst/>
          </a:prstGeom>
        </p:spPr>
        <p:txBody>
          <a:bodyPr lIns="0" tIns="0" rIns="0" bIns="0" rtlCol="0" anchor="t">
            <a:spAutoFit/>
          </a:bodyPr>
          <a:lstStyle/>
          <a:p>
            <a:pPr algn="l">
              <a:lnSpc>
                <a:spcPts val="1500"/>
              </a:lnSpc>
            </a:pPr>
            <a:r>
              <a:rPr lang="en-US" sz="1200" spc="30">
                <a:solidFill>
                  <a:srgbClr val="000000"/>
                </a:solidFill>
                <a:latin typeface="Aileron"/>
                <a:ea typeface="Aileron"/>
                <a:cs typeface="Aileron"/>
                <a:sym typeface="Aileron"/>
              </a:rPr>
              <a:t>Mitä vaikutuksia palvelulla on ympäröivään yhteisöön?</a:t>
            </a:r>
          </a:p>
        </p:txBody>
      </p:sp>
      <p:grpSp>
        <p:nvGrpSpPr>
          <p:cNvPr id="187" name="Group 187"/>
          <p:cNvGrpSpPr/>
          <p:nvPr/>
        </p:nvGrpSpPr>
        <p:grpSpPr>
          <a:xfrm rot="-5400000">
            <a:off x="4971336" y="7785644"/>
            <a:ext cx="768950" cy="1233375"/>
            <a:chOff x="0" y="0"/>
            <a:chExt cx="506741" cy="812800"/>
          </a:xfrm>
        </p:grpSpPr>
        <p:sp>
          <p:nvSpPr>
            <p:cNvPr id="188" name="Freeform 188"/>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89" name="TextBox 189"/>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90" name="Group 190"/>
          <p:cNvGrpSpPr/>
          <p:nvPr/>
        </p:nvGrpSpPr>
        <p:grpSpPr>
          <a:xfrm rot="-5400000">
            <a:off x="6341478" y="7785644"/>
            <a:ext cx="768950" cy="1233375"/>
            <a:chOff x="0" y="0"/>
            <a:chExt cx="506741" cy="812800"/>
          </a:xfrm>
        </p:grpSpPr>
        <p:sp>
          <p:nvSpPr>
            <p:cNvPr id="191" name="Freeform 19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92" name="TextBox 192"/>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93" name="Group 193"/>
          <p:cNvGrpSpPr/>
          <p:nvPr/>
        </p:nvGrpSpPr>
        <p:grpSpPr>
          <a:xfrm rot="-5400000">
            <a:off x="7711620" y="7785644"/>
            <a:ext cx="768950" cy="1233375"/>
            <a:chOff x="0" y="0"/>
            <a:chExt cx="506741" cy="812800"/>
          </a:xfrm>
        </p:grpSpPr>
        <p:sp>
          <p:nvSpPr>
            <p:cNvPr id="194" name="Freeform 19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95" name="TextBox 195"/>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96" name="Group 196"/>
          <p:cNvGrpSpPr/>
          <p:nvPr/>
        </p:nvGrpSpPr>
        <p:grpSpPr>
          <a:xfrm rot="-5400000">
            <a:off x="9154545" y="7785644"/>
            <a:ext cx="768950" cy="1233375"/>
            <a:chOff x="0" y="0"/>
            <a:chExt cx="506741" cy="812800"/>
          </a:xfrm>
        </p:grpSpPr>
        <p:sp>
          <p:nvSpPr>
            <p:cNvPr id="197" name="Freeform 19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98" name="TextBox 198"/>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199" name="Group 199"/>
          <p:cNvGrpSpPr/>
          <p:nvPr/>
        </p:nvGrpSpPr>
        <p:grpSpPr>
          <a:xfrm rot="-5400000">
            <a:off x="10521270" y="7785644"/>
            <a:ext cx="768950" cy="1233375"/>
            <a:chOff x="0" y="0"/>
            <a:chExt cx="506741" cy="812800"/>
          </a:xfrm>
        </p:grpSpPr>
        <p:sp>
          <p:nvSpPr>
            <p:cNvPr id="200" name="Freeform 200"/>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201" name="TextBox 201"/>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202" name="Group 202"/>
          <p:cNvGrpSpPr/>
          <p:nvPr/>
        </p:nvGrpSpPr>
        <p:grpSpPr>
          <a:xfrm rot="-5400000">
            <a:off x="11891412" y="7785644"/>
            <a:ext cx="768950" cy="1233375"/>
            <a:chOff x="0" y="0"/>
            <a:chExt cx="506741" cy="812800"/>
          </a:xfrm>
        </p:grpSpPr>
        <p:sp>
          <p:nvSpPr>
            <p:cNvPr id="203" name="Freeform 203"/>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204" name="TextBox 204"/>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205" name="Group 205"/>
          <p:cNvGrpSpPr/>
          <p:nvPr/>
        </p:nvGrpSpPr>
        <p:grpSpPr>
          <a:xfrm rot="-5400000">
            <a:off x="13261553" y="7785644"/>
            <a:ext cx="768950" cy="1233375"/>
            <a:chOff x="0" y="0"/>
            <a:chExt cx="506741" cy="812800"/>
          </a:xfrm>
        </p:grpSpPr>
        <p:sp>
          <p:nvSpPr>
            <p:cNvPr id="206" name="Freeform 206"/>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207" name="TextBox 207"/>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208" name="Group 208"/>
          <p:cNvGrpSpPr/>
          <p:nvPr/>
        </p:nvGrpSpPr>
        <p:grpSpPr>
          <a:xfrm rot="-5400000">
            <a:off x="14704478" y="7785644"/>
            <a:ext cx="768950" cy="1233375"/>
            <a:chOff x="0" y="0"/>
            <a:chExt cx="506741" cy="812800"/>
          </a:xfrm>
        </p:grpSpPr>
        <p:sp>
          <p:nvSpPr>
            <p:cNvPr id="209" name="Freeform 20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210" name="TextBox 210"/>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211" name="Group 211"/>
          <p:cNvGrpSpPr/>
          <p:nvPr/>
        </p:nvGrpSpPr>
        <p:grpSpPr>
          <a:xfrm rot="-5400000">
            <a:off x="16071203" y="7785644"/>
            <a:ext cx="768950" cy="1233375"/>
            <a:chOff x="0" y="0"/>
            <a:chExt cx="506741" cy="812800"/>
          </a:xfrm>
        </p:grpSpPr>
        <p:sp>
          <p:nvSpPr>
            <p:cNvPr id="212" name="Freeform 21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213" name="TextBox 213"/>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sp>
        <p:nvSpPr>
          <p:cNvPr id="214" name="TextBox 214"/>
          <p:cNvSpPr txBox="1"/>
          <p:nvPr/>
        </p:nvSpPr>
        <p:spPr>
          <a:xfrm>
            <a:off x="3279358" y="8948731"/>
            <a:ext cx="1246000" cy="582930"/>
          </a:xfrm>
          <a:prstGeom prst="rect">
            <a:avLst/>
          </a:prstGeom>
        </p:spPr>
        <p:txBody>
          <a:bodyPr lIns="0" tIns="0" rIns="0" bIns="0" rtlCol="0" anchor="t">
            <a:spAutoFit/>
          </a:bodyPr>
          <a:lstStyle/>
          <a:p>
            <a:pPr algn="l">
              <a:lnSpc>
                <a:spcPts val="1500"/>
              </a:lnSpc>
            </a:pPr>
            <a:r>
              <a:rPr lang="en-US" sz="1200" spc="30">
                <a:solidFill>
                  <a:srgbClr val="000000"/>
                </a:solidFill>
                <a:latin typeface="Aileron"/>
                <a:ea typeface="Aileron"/>
                <a:cs typeface="Aileron"/>
                <a:sym typeface="Aileron"/>
              </a:rPr>
              <a:t>Mitä vaikutuksia palvelulla on luontoon?</a:t>
            </a:r>
          </a:p>
        </p:txBody>
      </p:sp>
      <p:grpSp>
        <p:nvGrpSpPr>
          <p:cNvPr id="215" name="Group 215"/>
          <p:cNvGrpSpPr/>
          <p:nvPr/>
        </p:nvGrpSpPr>
        <p:grpSpPr>
          <a:xfrm rot="-5400000">
            <a:off x="4910973" y="8735569"/>
            <a:ext cx="768950" cy="1233375"/>
            <a:chOff x="0" y="0"/>
            <a:chExt cx="506741" cy="812800"/>
          </a:xfrm>
        </p:grpSpPr>
        <p:sp>
          <p:nvSpPr>
            <p:cNvPr id="216" name="Freeform 216"/>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217" name="TextBox 217"/>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218" name="Group 218"/>
          <p:cNvGrpSpPr/>
          <p:nvPr/>
        </p:nvGrpSpPr>
        <p:grpSpPr>
          <a:xfrm rot="-5400000">
            <a:off x="6281115" y="8735569"/>
            <a:ext cx="768950" cy="1233375"/>
            <a:chOff x="0" y="0"/>
            <a:chExt cx="506741" cy="812800"/>
          </a:xfrm>
        </p:grpSpPr>
        <p:sp>
          <p:nvSpPr>
            <p:cNvPr id="219" name="Freeform 21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220" name="TextBox 220"/>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221" name="Group 221"/>
          <p:cNvGrpSpPr/>
          <p:nvPr/>
        </p:nvGrpSpPr>
        <p:grpSpPr>
          <a:xfrm rot="-5400000">
            <a:off x="7651257" y="8735569"/>
            <a:ext cx="768950" cy="1233375"/>
            <a:chOff x="0" y="0"/>
            <a:chExt cx="506741" cy="812800"/>
          </a:xfrm>
        </p:grpSpPr>
        <p:sp>
          <p:nvSpPr>
            <p:cNvPr id="222" name="Freeform 22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223" name="TextBox 223"/>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224" name="Group 224"/>
          <p:cNvGrpSpPr/>
          <p:nvPr/>
        </p:nvGrpSpPr>
        <p:grpSpPr>
          <a:xfrm rot="-5400000">
            <a:off x="9094182" y="8735569"/>
            <a:ext cx="768950" cy="1233375"/>
            <a:chOff x="0" y="0"/>
            <a:chExt cx="506741" cy="812800"/>
          </a:xfrm>
        </p:grpSpPr>
        <p:sp>
          <p:nvSpPr>
            <p:cNvPr id="225" name="Freeform 225"/>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226" name="TextBox 226"/>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227" name="Group 227"/>
          <p:cNvGrpSpPr/>
          <p:nvPr/>
        </p:nvGrpSpPr>
        <p:grpSpPr>
          <a:xfrm rot="-5400000">
            <a:off x="10460907" y="8735569"/>
            <a:ext cx="768950" cy="1233375"/>
            <a:chOff x="0" y="0"/>
            <a:chExt cx="506741" cy="812800"/>
          </a:xfrm>
        </p:grpSpPr>
        <p:sp>
          <p:nvSpPr>
            <p:cNvPr id="228" name="Freeform 228"/>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229" name="TextBox 229"/>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230" name="Group 230"/>
          <p:cNvGrpSpPr/>
          <p:nvPr/>
        </p:nvGrpSpPr>
        <p:grpSpPr>
          <a:xfrm rot="-5400000">
            <a:off x="11831049" y="8735569"/>
            <a:ext cx="768950" cy="1233375"/>
            <a:chOff x="0" y="0"/>
            <a:chExt cx="506741" cy="812800"/>
          </a:xfrm>
        </p:grpSpPr>
        <p:sp>
          <p:nvSpPr>
            <p:cNvPr id="231" name="Freeform 23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232" name="TextBox 232"/>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233" name="Group 233"/>
          <p:cNvGrpSpPr/>
          <p:nvPr/>
        </p:nvGrpSpPr>
        <p:grpSpPr>
          <a:xfrm rot="-5400000">
            <a:off x="13201191" y="8735569"/>
            <a:ext cx="768950" cy="1233375"/>
            <a:chOff x="0" y="0"/>
            <a:chExt cx="506741" cy="812800"/>
          </a:xfrm>
        </p:grpSpPr>
        <p:sp>
          <p:nvSpPr>
            <p:cNvPr id="234" name="Freeform 23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235" name="TextBox 235"/>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236" name="Group 236"/>
          <p:cNvGrpSpPr/>
          <p:nvPr/>
        </p:nvGrpSpPr>
        <p:grpSpPr>
          <a:xfrm rot="-5400000">
            <a:off x="14644116" y="8735569"/>
            <a:ext cx="768950" cy="1233375"/>
            <a:chOff x="0" y="0"/>
            <a:chExt cx="506741" cy="812800"/>
          </a:xfrm>
        </p:grpSpPr>
        <p:sp>
          <p:nvSpPr>
            <p:cNvPr id="237" name="Freeform 23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238" name="TextBox 238"/>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grpSp>
        <p:nvGrpSpPr>
          <p:cNvPr id="239" name="Group 239"/>
          <p:cNvGrpSpPr/>
          <p:nvPr/>
        </p:nvGrpSpPr>
        <p:grpSpPr>
          <a:xfrm rot="-5400000">
            <a:off x="16010841" y="8735569"/>
            <a:ext cx="768950" cy="1233375"/>
            <a:chOff x="0" y="0"/>
            <a:chExt cx="506741" cy="812800"/>
          </a:xfrm>
        </p:grpSpPr>
        <p:sp>
          <p:nvSpPr>
            <p:cNvPr id="240" name="Freeform 240"/>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241" name="TextBox 241"/>
            <p:cNvSpPr txBox="1"/>
            <p:nvPr/>
          </p:nvSpPr>
          <p:spPr>
            <a:xfrm>
              <a:off x="0" y="-47625"/>
              <a:ext cx="506741" cy="746125"/>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47625"/>
              <a:ext cx="355369" cy="450935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47625"/>
              <a:ext cx="427807" cy="457073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Freeform 16"/>
          <p:cNvSpPr/>
          <p:nvPr/>
        </p:nvSpPr>
        <p:spPr>
          <a:xfrm>
            <a:off x="6892916" y="2910825"/>
            <a:ext cx="5849548" cy="3224563"/>
          </a:xfrm>
          <a:custGeom>
            <a:avLst/>
            <a:gdLst/>
            <a:ahLst/>
            <a:cxnLst/>
            <a:rect l="l" t="t" r="r" b="b"/>
            <a:pathLst>
              <a:path w="5849548" h="3224563">
                <a:moveTo>
                  <a:pt x="0" y="0"/>
                </a:moveTo>
                <a:lnTo>
                  <a:pt x="5849547" y="0"/>
                </a:lnTo>
                <a:lnTo>
                  <a:pt x="5849547" y="3224563"/>
                </a:lnTo>
                <a:lnTo>
                  <a:pt x="0" y="3224563"/>
                </a:lnTo>
                <a:lnTo>
                  <a:pt x="0" y="0"/>
                </a:lnTo>
                <a:close/>
              </a:path>
            </a:pathLst>
          </a:custGeom>
          <a:blipFill>
            <a:blip r:embed="rId6"/>
            <a:stretch>
              <a:fillRect/>
            </a:stretch>
          </a:blipFill>
        </p:spPr>
        <p:txBody>
          <a:bodyPr/>
          <a:lstStyle/>
          <a:p>
            <a:endParaRPr lang="fi-FI"/>
          </a:p>
        </p:txBody>
      </p:sp>
      <p:sp>
        <p:nvSpPr>
          <p:cNvPr id="17" name="TextBox 17"/>
          <p:cNvSpPr txBox="1"/>
          <p:nvPr/>
        </p:nvSpPr>
        <p:spPr>
          <a:xfrm>
            <a:off x="1804222" y="727713"/>
            <a:ext cx="16716856" cy="513080"/>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Meidän on tiivistettävä tai nimettävä keskeinen ongelma, jonka parissa projektissamme itse asiassa työskentelemme (meidän on määriteltävä ongelmamme).</a:t>
            </a:r>
          </a:p>
          <a:p>
            <a:pPr marL="345441" lvl="1" indent="-172721" algn="l">
              <a:lnSpc>
                <a:spcPts val="2080"/>
              </a:lnSpc>
              <a:buFont typeface="Arial"/>
              <a:buChar char="•"/>
            </a:pPr>
            <a:r>
              <a:rPr lang="en-US" sz="1600">
                <a:solidFill>
                  <a:srgbClr val="000000"/>
                </a:solidFill>
                <a:latin typeface="Aileron"/>
                <a:ea typeface="Aileron"/>
                <a:cs typeface="Aileron"/>
                <a:sym typeface="Aileron"/>
              </a:rPr>
              <a:t>Meidän on vahvistettava tiimissämme yhteistä ymmärrystä siitä, minkä parissa oikeastaan työskentelemme (meidän on vahvistettava tiimityötä ja yhteisymmärrystä).</a:t>
            </a:r>
          </a:p>
        </p:txBody>
      </p:sp>
      <p:sp>
        <p:nvSpPr>
          <p:cNvPr id="18" name="TextBox 18"/>
          <p:cNvSpPr txBox="1"/>
          <p:nvPr/>
        </p:nvSpPr>
        <p:spPr>
          <a:xfrm>
            <a:off x="12995946" y="3186749"/>
            <a:ext cx="4552256" cy="265366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Pohtikaa tuloksia suhteessa projektiinne.</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Pohtikaa yhdessä tiimissä:</a:t>
            </a:r>
          </a:p>
          <a:p>
            <a:pPr algn="l">
              <a:lnSpc>
                <a:spcPts val="2340"/>
              </a:lnSpc>
            </a:pPr>
            <a:r>
              <a:rPr lang="en-US" sz="1800">
                <a:solidFill>
                  <a:srgbClr val="000000"/>
                </a:solidFill>
                <a:latin typeface="Aileron"/>
                <a:ea typeface="Aileron"/>
                <a:cs typeface="Aileron"/>
                <a:sym typeface="Aileron"/>
              </a:rPr>
              <a:t>Mikä yllätti meidät? Miten muutimme tai tai muotoilimme haastettamme uudelleen sen perusteella, mitä olimme saaneet selville?Mitä tiedämme nyt, mikä voi auttaa meitä etenemään hankkeessa?  Mitä meidän pitäisi tehdä seuraavaksi?</a:t>
            </a:r>
          </a:p>
        </p:txBody>
      </p:sp>
      <p:sp>
        <p:nvSpPr>
          <p:cNvPr id="19" name="TextBox 19"/>
          <p:cNvSpPr txBox="1"/>
          <p:nvPr/>
        </p:nvSpPr>
        <p:spPr>
          <a:xfrm>
            <a:off x="1861372" y="2526488"/>
            <a:ext cx="4630838" cy="501586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Kokoontukaa tiiminä (verkossa tai offline).  Ottakaa mukaan Miten voisimme- työskentelypohja ja kaikki tiedot ja aineistot, joita olette tähän mennessä projektiinne liittyen keränneet.</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Ajatelkaa ääneen ryhmässänne:</a:t>
            </a:r>
          </a:p>
          <a:p>
            <a:pPr marL="388620" lvl="1" indent="-194310" algn="l">
              <a:lnSpc>
                <a:spcPts val="2340"/>
              </a:lnSpc>
              <a:buFont typeface="Arial"/>
              <a:buChar char="•"/>
            </a:pPr>
            <a:r>
              <a:rPr lang="en-US" sz="1800">
                <a:solidFill>
                  <a:srgbClr val="000000"/>
                </a:solidFill>
                <a:latin typeface="Aileron"/>
                <a:ea typeface="Aileron"/>
                <a:cs typeface="Aileron"/>
                <a:sym typeface="Aileron"/>
              </a:rPr>
              <a:t>minkä tarpeen tai ongelman yritätte ratkaista,</a:t>
            </a:r>
          </a:p>
          <a:p>
            <a:pPr marL="388620" lvl="1" indent="-194310" algn="l">
              <a:lnSpc>
                <a:spcPts val="2340"/>
              </a:lnSpc>
              <a:buFont typeface="Arial"/>
              <a:buChar char="•"/>
            </a:pPr>
            <a:r>
              <a:rPr lang="en-US" sz="1800">
                <a:solidFill>
                  <a:srgbClr val="000000"/>
                </a:solidFill>
                <a:latin typeface="Aileron"/>
                <a:ea typeface="Aileron"/>
                <a:cs typeface="Aileron"/>
                <a:sym typeface="Aileron"/>
              </a:rPr>
              <a:t>kenelle te itse asiassa yritätte tätä ratkaista eli ketä ongelma koskee, ja</a:t>
            </a:r>
          </a:p>
          <a:p>
            <a:pPr marL="388620" lvl="1" indent="-194310" algn="l">
              <a:lnSpc>
                <a:spcPts val="2340"/>
              </a:lnSpc>
              <a:buFont typeface="Arial"/>
              <a:buChar char="•"/>
            </a:pPr>
            <a:r>
              <a:rPr lang="en-US" sz="1800">
                <a:solidFill>
                  <a:srgbClr val="000000"/>
                </a:solidFill>
                <a:latin typeface="Aileron"/>
                <a:ea typeface="Aileron"/>
                <a:cs typeface="Aileron"/>
                <a:sym typeface="Aileron"/>
              </a:rPr>
              <a:t>mihin heidän tarpeeseen pyritte vastaamaan.</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Tiivistäkää ongelmanne yhteen miten voisimme -alkuiseen lauseeseen.</a:t>
            </a:r>
          </a:p>
          <a:p>
            <a:pPr algn="l">
              <a:lnSpc>
                <a:spcPts val="2340"/>
              </a:lnSpc>
            </a:pPr>
            <a:endParaRPr lang="en-US" sz="1800">
              <a:solidFill>
                <a:srgbClr val="000000"/>
              </a:solidFill>
              <a:latin typeface="Aileron"/>
              <a:ea typeface="Aileron"/>
              <a:cs typeface="Aileron"/>
              <a:sym typeface="Aileron"/>
            </a:endParaRPr>
          </a:p>
        </p:txBody>
      </p:sp>
      <p:sp>
        <p:nvSpPr>
          <p:cNvPr id="20" name="TextBox 20"/>
          <p:cNvSpPr txBox="1"/>
          <p:nvPr/>
        </p:nvSpPr>
        <p:spPr>
          <a:xfrm rot="-5400000">
            <a:off x="-3583289" y="4154479"/>
            <a:ext cx="8485084"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MITEN VOISIMME -TIIVISTYS</a:t>
            </a:r>
          </a:p>
        </p:txBody>
      </p:sp>
      <p:sp>
        <p:nvSpPr>
          <p:cNvPr id="21" name="TextBox 21"/>
          <p:cNvSpPr txBox="1"/>
          <p:nvPr/>
        </p:nvSpPr>
        <p:spPr>
          <a:xfrm>
            <a:off x="5725599" y="7653715"/>
            <a:ext cx="12562401" cy="835660"/>
          </a:xfrm>
          <a:prstGeom prst="rect">
            <a:avLst/>
          </a:prstGeom>
        </p:spPr>
        <p:txBody>
          <a:bodyPr lIns="0" tIns="0" rIns="0" bIns="0" rtlCol="0" anchor="t">
            <a:spAutoFit/>
          </a:bodyPr>
          <a:lstStyle/>
          <a:p>
            <a:pPr marL="367031" lvl="1" indent="-183515" algn="l">
              <a:lnSpc>
                <a:spcPts val="2210"/>
              </a:lnSpc>
              <a:buFont typeface="Arial"/>
              <a:buChar char="•"/>
            </a:pPr>
            <a:r>
              <a:rPr lang="en-US" sz="1700">
                <a:solidFill>
                  <a:srgbClr val="000000"/>
                </a:solidFill>
                <a:latin typeface="Aileron"/>
                <a:ea typeface="Aileron"/>
                <a:cs typeface="Aileron"/>
                <a:sym typeface="Aileron"/>
              </a:rPr>
              <a:t>Aloittakaa käymällä läpi kaikki havaitsemanne ongelmat.</a:t>
            </a:r>
          </a:p>
          <a:p>
            <a:pPr marL="367031" lvl="1" indent="-183515" algn="l">
              <a:lnSpc>
                <a:spcPts val="2210"/>
              </a:lnSpc>
              <a:buFont typeface="Arial"/>
              <a:buChar char="•"/>
            </a:pPr>
            <a:r>
              <a:rPr lang="en-US" sz="1700">
                <a:solidFill>
                  <a:srgbClr val="000000"/>
                </a:solidFill>
                <a:latin typeface="Aileron"/>
                <a:ea typeface="Aileron"/>
                <a:cs typeface="Aileron"/>
                <a:sym typeface="Aileron"/>
              </a:rPr>
              <a:t>Aloittakaa luonnoksesta ja työskennelkää aluksi muistilappujen kanssa, jotta saatte kirjoitettua tiivistyksen kirjattua.</a:t>
            </a:r>
          </a:p>
          <a:p>
            <a:pPr marL="367031" lvl="1" indent="-183515" algn="l">
              <a:lnSpc>
                <a:spcPts val="2210"/>
              </a:lnSpc>
              <a:buFont typeface="Arial"/>
              <a:buChar char="•"/>
            </a:pPr>
            <a:r>
              <a:rPr lang="en-US" sz="1700">
                <a:solidFill>
                  <a:srgbClr val="000000"/>
                </a:solidFill>
                <a:latin typeface="Aileron"/>
                <a:ea typeface="Aileron"/>
                <a:cs typeface="Aileron"/>
                <a:sym typeface="Aileron"/>
              </a:rPr>
              <a:t>Käyttäkää minä-me-kaikki-tekniikkaa. Käsitelkää ensin kunkin itse löytämiä ongelmia ja jakakaa ne sitten muiden kanssa.</a:t>
            </a:r>
          </a:p>
        </p:txBody>
      </p:sp>
      <p:sp>
        <p:nvSpPr>
          <p:cNvPr id="22" name="TextBox 22"/>
          <p:cNvSpPr txBox="1"/>
          <p:nvPr/>
        </p:nvSpPr>
        <p:spPr>
          <a:xfrm>
            <a:off x="5697024" y="8969474"/>
            <a:ext cx="12914478" cy="1111885"/>
          </a:xfrm>
          <a:prstGeom prst="rect">
            <a:avLst/>
          </a:prstGeom>
        </p:spPr>
        <p:txBody>
          <a:bodyPr lIns="0" tIns="0" rIns="0" bIns="0" rtlCol="0" anchor="t">
            <a:spAutoFit/>
          </a:bodyPr>
          <a:lstStyle/>
          <a:p>
            <a:pPr marL="367031" lvl="1" indent="-183515" algn="l">
              <a:lnSpc>
                <a:spcPts val="2210"/>
              </a:lnSpc>
              <a:buFont typeface="Arial"/>
              <a:buChar char="•"/>
            </a:pPr>
            <a:r>
              <a:rPr lang="en-US" sz="1700">
                <a:solidFill>
                  <a:srgbClr val="000000"/>
                </a:solidFill>
                <a:latin typeface="Aileron"/>
                <a:ea typeface="Aileron"/>
                <a:cs typeface="Aileron"/>
                <a:sym typeface="Aileron"/>
              </a:rPr>
              <a:t>Jos Miten voisimme -tiivistys perustuu olettamuksiin aitojen tietojen sijasta, saatamme tunnistaa väärät ongelmat.</a:t>
            </a:r>
          </a:p>
          <a:p>
            <a:pPr marL="367031" lvl="1" indent="-183515" algn="l">
              <a:lnSpc>
                <a:spcPts val="2210"/>
              </a:lnSpc>
              <a:buFont typeface="Arial"/>
              <a:buChar char="•"/>
            </a:pPr>
            <a:r>
              <a:rPr lang="en-US" sz="1700">
                <a:solidFill>
                  <a:srgbClr val="000000"/>
                </a:solidFill>
                <a:latin typeface="Aileron"/>
                <a:ea typeface="Aileron"/>
                <a:cs typeface="Aileron"/>
                <a:sym typeface="Aileron"/>
              </a:rPr>
              <a:t>Jos ääneen ajattelua ei tehdä yhdessä tiimissä, ei työkalun käyttö edistä yhteisen ymmärryksen syntymistä.</a:t>
            </a:r>
          </a:p>
          <a:p>
            <a:pPr marL="367031" lvl="1" indent="-183515" algn="l">
              <a:lnSpc>
                <a:spcPts val="2210"/>
              </a:lnSpc>
              <a:buFont typeface="Arial"/>
              <a:buChar char="•"/>
            </a:pPr>
            <a:r>
              <a:rPr lang="en-US" sz="1700">
                <a:solidFill>
                  <a:srgbClr val="000000"/>
                </a:solidFill>
                <a:latin typeface="Aileron"/>
                <a:ea typeface="Aileron"/>
                <a:cs typeface="Aileron"/>
                <a:sym typeface="Aileron"/>
              </a:rPr>
              <a:t>Huomautus: jos ongelmat ymmärretään väärin, ratkaisut ovat todennäköisesti vääriä tai hyödyttömiä!</a:t>
            </a:r>
          </a:p>
          <a:p>
            <a:pPr algn="l">
              <a:lnSpc>
                <a:spcPts val="2210"/>
              </a:lnSpc>
            </a:pPr>
            <a:endParaRPr lang="en-US" sz="1700">
              <a:solidFill>
                <a:srgbClr val="000000"/>
              </a:solidFill>
              <a:latin typeface="Aileron"/>
              <a:ea typeface="Aileron"/>
              <a:cs typeface="Aileron"/>
              <a:sym typeface="Aileron"/>
            </a:endParaRPr>
          </a:p>
        </p:txBody>
      </p:sp>
      <p:sp>
        <p:nvSpPr>
          <p:cNvPr id="23" name="TextBox 23"/>
          <p:cNvSpPr txBox="1"/>
          <p:nvPr/>
        </p:nvSpPr>
        <p:spPr>
          <a:xfrm>
            <a:off x="3130901" y="8893274"/>
            <a:ext cx="2556598" cy="122428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Mikä voi mennä pielen?</a:t>
            </a:r>
          </a:p>
        </p:txBody>
      </p:sp>
      <p:sp>
        <p:nvSpPr>
          <p:cNvPr id="24" name="TextBox 24"/>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Miten onnistumme?</a:t>
            </a:r>
          </a:p>
        </p:txBody>
      </p:sp>
      <p:sp>
        <p:nvSpPr>
          <p:cNvPr id="25" name="TextBox 25"/>
          <p:cNvSpPr txBox="1"/>
          <p:nvPr/>
        </p:nvSpPr>
        <p:spPr>
          <a:xfrm>
            <a:off x="1819383" y="1940307"/>
            <a:ext cx="326409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Mitä siis teemme? </a:t>
            </a:r>
          </a:p>
        </p:txBody>
      </p:sp>
      <p:sp>
        <p:nvSpPr>
          <p:cNvPr id="26" name="TextBox 26"/>
          <p:cNvSpPr txBox="1"/>
          <p:nvPr/>
        </p:nvSpPr>
        <p:spPr>
          <a:xfrm>
            <a:off x="12995946" y="1940307"/>
            <a:ext cx="3168055"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Mitä seuraavaksi?</a:t>
            </a:r>
          </a:p>
        </p:txBody>
      </p:sp>
      <p:sp>
        <p:nvSpPr>
          <p:cNvPr id="27" name="TextBox 27"/>
          <p:cNvSpPr txBox="1"/>
          <p:nvPr/>
        </p:nvSpPr>
        <p:spPr>
          <a:xfrm>
            <a:off x="6944222" y="1978407"/>
            <a:ext cx="5090716"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Miltä tuotos saattaa näyttää?</a:t>
            </a:r>
          </a:p>
        </p:txBody>
      </p:sp>
      <p:sp>
        <p:nvSpPr>
          <p:cNvPr id="28" name="TextBox 28"/>
          <p:cNvSpPr txBox="1"/>
          <p:nvPr/>
        </p:nvSpPr>
        <p:spPr>
          <a:xfrm>
            <a:off x="1804222" y="162650"/>
            <a:ext cx="4663877"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Milloin kannattaa käyttää?</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862013" y="2131974"/>
            <a:ext cx="15743614" cy="6175453"/>
            <a:chOff x="0" y="0"/>
            <a:chExt cx="4146466" cy="1626457"/>
          </a:xfrm>
        </p:grpSpPr>
        <p:sp>
          <p:nvSpPr>
            <p:cNvPr id="6" name="Freeform 6"/>
            <p:cNvSpPr/>
            <p:nvPr/>
          </p:nvSpPr>
          <p:spPr>
            <a:xfrm>
              <a:off x="0" y="0"/>
              <a:ext cx="4146466" cy="1626457"/>
            </a:xfrm>
            <a:custGeom>
              <a:avLst/>
              <a:gdLst/>
              <a:ahLst/>
              <a:cxnLst/>
              <a:rect l="l" t="t" r="r" b="b"/>
              <a:pathLst>
                <a:path w="4146466" h="1626457">
                  <a:moveTo>
                    <a:pt x="0" y="0"/>
                  </a:moveTo>
                  <a:lnTo>
                    <a:pt x="4146466" y="0"/>
                  </a:lnTo>
                  <a:lnTo>
                    <a:pt x="4146466" y="1626457"/>
                  </a:lnTo>
                  <a:lnTo>
                    <a:pt x="0" y="1626457"/>
                  </a:lnTo>
                  <a:close/>
                </a:path>
              </a:pathLst>
            </a:custGeom>
            <a:solidFill>
              <a:srgbClr val="000000">
                <a:alpha val="0"/>
              </a:srgbClr>
            </a:solidFill>
            <a:ln w="38100" cap="sq">
              <a:solidFill>
                <a:srgbClr val="000000"/>
              </a:solidFill>
              <a:prstDash val="solid"/>
              <a:miter/>
            </a:ln>
          </p:spPr>
          <p:txBody>
            <a:bodyPr/>
            <a:lstStyle/>
            <a:p>
              <a:endParaRPr lang="fi-FI"/>
            </a:p>
          </p:txBody>
        </p:sp>
        <p:sp>
          <p:nvSpPr>
            <p:cNvPr id="7" name="TextBox 7"/>
            <p:cNvSpPr txBox="1"/>
            <p:nvPr/>
          </p:nvSpPr>
          <p:spPr>
            <a:xfrm>
              <a:off x="0" y="-47625"/>
              <a:ext cx="4146466" cy="1674082"/>
            </a:xfrm>
            <a:prstGeom prst="rect">
              <a:avLst/>
            </a:prstGeom>
          </p:spPr>
          <p:txBody>
            <a:bodyPr lIns="50800" tIns="50800" rIns="50800" bIns="50800" rtlCol="0" anchor="ctr"/>
            <a:lstStyle/>
            <a:p>
              <a:pPr algn="ctr">
                <a:lnSpc>
                  <a:spcPts val="2659"/>
                </a:lnSpc>
              </a:pPr>
              <a:endParaRPr/>
            </a:p>
          </p:txBody>
        </p:sp>
      </p:grpSp>
      <p:sp>
        <p:nvSpPr>
          <p:cNvPr id="8" name="AutoShape 8"/>
          <p:cNvSpPr/>
          <p:nvPr/>
        </p:nvSpPr>
        <p:spPr>
          <a:xfrm>
            <a:off x="5067700" y="3266744"/>
            <a:ext cx="9099841" cy="0"/>
          </a:xfrm>
          <a:prstGeom prst="line">
            <a:avLst/>
          </a:prstGeom>
          <a:ln w="38100" cap="flat">
            <a:solidFill>
              <a:srgbClr val="000000"/>
            </a:solidFill>
            <a:prstDash val="solid"/>
            <a:headEnd type="none" w="sm" len="sm"/>
            <a:tailEnd type="none" w="sm" len="sm"/>
          </a:ln>
        </p:spPr>
        <p:txBody>
          <a:bodyPr/>
          <a:lstStyle/>
          <a:p>
            <a:endParaRPr lang="fi-FI"/>
          </a:p>
        </p:txBody>
      </p:sp>
      <p:sp>
        <p:nvSpPr>
          <p:cNvPr id="9" name="AutoShape 9"/>
          <p:cNvSpPr/>
          <p:nvPr/>
        </p:nvSpPr>
        <p:spPr>
          <a:xfrm flipV="1">
            <a:off x="5067700" y="4501080"/>
            <a:ext cx="8961433" cy="19050"/>
          </a:xfrm>
          <a:prstGeom prst="line">
            <a:avLst/>
          </a:prstGeom>
          <a:ln w="38100" cap="flat">
            <a:solidFill>
              <a:srgbClr val="000000"/>
            </a:solidFill>
            <a:prstDash val="solid"/>
            <a:headEnd type="none" w="sm" len="sm"/>
            <a:tailEnd type="none" w="sm" len="sm"/>
          </a:ln>
        </p:spPr>
        <p:txBody>
          <a:bodyPr/>
          <a:lstStyle/>
          <a:p>
            <a:endParaRPr lang="fi-FI"/>
          </a:p>
        </p:txBody>
      </p:sp>
      <p:sp>
        <p:nvSpPr>
          <p:cNvPr id="10" name="AutoShape 10"/>
          <p:cNvSpPr/>
          <p:nvPr/>
        </p:nvSpPr>
        <p:spPr>
          <a:xfrm flipV="1">
            <a:off x="5067700" y="5840295"/>
            <a:ext cx="8961433" cy="19050"/>
          </a:xfrm>
          <a:prstGeom prst="line">
            <a:avLst/>
          </a:prstGeom>
          <a:ln w="38100" cap="flat">
            <a:solidFill>
              <a:srgbClr val="000000"/>
            </a:solidFill>
            <a:prstDash val="solid"/>
            <a:headEnd type="none" w="sm" len="sm"/>
            <a:tailEnd type="none" w="sm" len="sm"/>
          </a:ln>
        </p:spPr>
        <p:txBody>
          <a:bodyPr/>
          <a:lstStyle/>
          <a:p>
            <a:endParaRPr lang="fi-FI"/>
          </a:p>
        </p:txBody>
      </p:sp>
      <p:sp>
        <p:nvSpPr>
          <p:cNvPr id="11" name="TextBox 11"/>
          <p:cNvSpPr txBox="1"/>
          <p:nvPr/>
        </p:nvSpPr>
        <p:spPr>
          <a:xfrm rot="-5400000">
            <a:off x="-4367893" y="5082858"/>
            <a:ext cx="9886948" cy="521335"/>
          </a:xfrm>
          <a:prstGeom prst="rect">
            <a:avLst/>
          </a:prstGeom>
        </p:spPr>
        <p:txBody>
          <a:bodyPr lIns="0" tIns="0" rIns="0" bIns="0" rtlCol="0" anchor="t">
            <a:spAutoFit/>
          </a:bodyPr>
          <a:lstStyle/>
          <a:p>
            <a:pPr algn="r">
              <a:lnSpc>
                <a:spcPts val="4339"/>
              </a:lnSpc>
            </a:pPr>
            <a:r>
              <a:rPr lang="en-US" sz="3099" b="1">
                <a:solidFill>
                  <a:srgbClr val="000000"/>
                </a:solidFill>
                <a:latin typeface="Aileron Bold"/>
                <a:ea typeface="Aileron Bold"/>
                <a:cs typeface="Aileron Bold"/>
                <a:sym typeface="Aileron Bold"/>
              </a:rPr>
              <a:t>TYÖSKENTELYPOHJA: MITEN VOISIMME -TIIVISTYS</a:t>
            </a:r>
          </a:p>
        </p:txBody>
      </p:sp>
      <p:sp>
        <p:nvSpPr>
          <p:cNvPr id="12" name="TextBox 12"/>
          <p:cNvSpPr txBox="1"/>
          <p:nvPr/>
        </p:nvSpPr>
        <p:spPr>
          <a:xfrm>
            <a:off x="2102665" y="2785414"/>
            <a:ext cx="2777829" cy="481330"/>
          </a:xfrm>
          <a:prstGeom prst="rect">
            <a:avLst/>
          </a:prstGeom>
        </p:spPr>
        <p:txBody>
          <a:bodyPr lIns="0" tIns="0" rIns="0" bIns="0" rtlCol="0" anchor="t">
            <a:spAutoFit/>
          </a:bodyPr>
          <a:lstStyle/>
          <a:p>
            <a:pPr algn="l">
              <a:lnSpc>
                <a:spcPts val="3919"/>
              </a:lnSpc>
            </a:pPr>
            <a:r>
              <a:rPr lang="en-US" sz="2799">
                <a:solidFill>
                  <a:srgbClr val="000000"/>
                </a:solidFill>
                <a:latin typeface="Aileron"/>
                <a:ea typeface="Aileron"/>
                <a:cs typeface="Aileron"/>
                <a:sym typeface="Aileron"/>
              </a:rPr>
              <a:t>Miten voisimme</a:t>
            </a:r>
          </a:p>
        </p:txBody>
      </p:sp>
      <p:sp>
        <p:nvSpPr>
          <p:cNvPr id="13" name="TextBox 13"/>
          <p:cNvSpPr txBox="1"/>
          <p:nvPr/>
        </p:nvSpPr>
        <p:spPr>
          <a:xfrm>
            <a:off x="14404707" y="2860979"/>
            <a:ext cx="3911868" cy="349250"/>
          </a:xfrm>
          <a:prstGeom prst="rect">
            <a:avLst/>
          </a:prstGeom>
        </p:spPr>
        <p:txBody>
          <a:bodyPr lIns="0" tIns="0" rIns="0" bIns="0" rtlCol="0" anchor="t">
            <a:spAutoFit/>
          </a:bodyPr>
          <a:lstStyle/>
          <a:p>
            <a:pPr algn="l">
              <a:lnSpc>
                <a:spcPts val="2800"/>
              </a:lnSpc>
            </a:pPr>
            <a:r>
              <a:rPr lang="en-US" sz="2000">
                <a:solidFill>
                  <a:srgbClr val="000000"/>
                </a:solidFill>
                <a:latin typeface="Aileron"/>
                <a:ea typeface="Aileron"/>
                <a:cs typeface="Aileron"/>
                <a:sym typeface="Aileron"/>
              </a:rPr>
              <a:t>(toiminta: tehdä mitä?)</a:t>
            </a:r>
          </a:p>
        </p:txBody>
      </p:sp>
      <p:sp>
        <p:nvSpPr>
          <p:cNvPr id="14" name="TextBox 14"/>
          <p:cNvSpPr txBox="1"/>
          <p:nvPr/>
        </p:nvSpPr>
        <p:spPr>
          <a:xfrm>
            <a:off x="14404707" y="6478470"/>
            <a:ext cx="2883168" cy="619125"/>
          </a:xfrm>
          <a:prstGeom prst="rect">
            <a:avLst/>
          </a:prstGeom>
        </p:spPr>
        <p:txBody>
          <a:bodyPr lIns="0" tIns="0" rIns="0" bIns="0" rtlCol="0" anchor="t">
            <a:spAutoFit/>
          </a:bodyPr>
          <a:lstStyle/>
          <a:p>
            <a:pPr algn="l">
              <a:lnSpc>
                <a:spcPts val="2400"/>
              </a:lnSpc>
            </a:pPr>
            <a:r>
              <a:rPr lang="en-US" sz="2000">
                <a:solidFill>
                  <a:srgbClr val="000000"/>
                </a:solidFill>
                <a:latin typeface="Aileron"/>
                <a:ea typeface="Aileron"/>
                <a:cs typeface="Aileron"/>
                <a:sym typeface="Aileron"/>
              </a:rPr>
              <a:t>(kenelle: keitä asia koskee?)</a:t>
            </a:r>
          </a:p>
        </p:txBody>
      </p:sp>
      <p:sp>
        <p:nvSpPr>
          <p:cNvPr id="15" name="TextBox 15"/>
          <p:cNvSpPr txBox="1"/>
          <p:nvPr/>
        </p:nvSpPr>
        <p:spPr>
          <a:xfrm>
            <a:off x="14404707" y="4935420"/>
            <a:ext cx="2883168" cy="923925"/>
          </a:xfrm>
          <a:prstGeom prst="rect">
            <a:avLst/>
          </a:prstGeom>
        </p:spPr>
        <p:txBody>
          <a:bodyPr lIns="0" tIns="0" rIns="0" bIns="0" rtlCol="0" anchor="t">
            <a:spAutoFit/>
          </a:bodyPr>
          <a:lstStyle/>
          <a:p>
            <a:pPr algn="l">
              <a:lnSpc>
                <a:spcPts val="2400"/>
              </a:lnSpc>
            </a:pPr>
            <a:r>
              <a:rPr lang="en-US" sz="2000">
                <a:solidFill>
                  <a:srgbClr val="000000"/>
                </a:solidFill>
                <a:latin typeface="Aileron"/>
                <a:ea typeface="Aileron"/>
                <a:cs typeface="Aileron"/>
                <a:sym typeface="Aileron"/>
              </a:rPr>
              <a:t>(tarve / hyöty: mihin heidän tarpeeseen pyritään vastaamaan?)</a:t>
            </a:r>
          </a:p>
        </p:txBody>
      </p:sp>
      <p:sp>
        <p:nvSpPr>
          <p:cNvPr id="16" name="TextBox 16"/>
          <p:cNvSpPr txBox="1"/>
          <p:nvPr/>
        </p:nvSpPr>
        <p:spPr>
          <a:xfrm>
            <a:off x="13892109" y="6569274"/>
            <a:ext cx="275431" cy="671196"/>
          </a:xfrm>
          <a:prstGeom prst="rect">
            <a:avLst/>
          </a:prstGeom>
        </p:spPr>
        <p:txBody>
          <a:bodyPr lIns="0" tIns="0" rIns="0" bIns="0" rtlCol="0" anchor="t">
            <a:spAutoFit/>
          </a:bodyPr>
          <a:lstStyle/>
          <a:p>
            <a:pPr algn="ctr">
              <a:lnSpc>
                <a:spcPts val="5529"/>
              </a:lnSpc>
            </a:pPr>
            <a:r>
              <a:rPr lang="en-US" sz="3949" b="1">
                <a:solidFill>
                  <a:srgbClr val="000000"/>
                </a:solidFill>
                <a:latin typeface="Aileron Bold"/>
                <a:ea typeface="Aileron Bold"/>
                <a:cs typeface="Aileron Bold"/>
                <a:sym typeface="Aileron Bold"/>
              </a:rPr>
              <a:t>?</a:t>
            </a:r>
          </a:p>
        </p:txBody>
      </p:sp>
      <p:sp>
        <p:nvSpPr>
          <p:cNvPr id="17" name="AutoShape 17"/>
          <p:cNvSpPr/>
          <p:nvPr/>
        </p:nvSpPr>
        <p:spPr>
          <a:xfrm flipV="1">
            <a:off x="5067659" y="7097595"/>
            <a:ext cx="8961433" cy="19050"/>
          </a:xfrm>
          <a:prstGeom prst="line">
            <a:avLst/>
          </a:prstGeom>
          <a:ln w="38100" cap="flat">
            <a:solidFill>
              <a:srgbClr val="000000"/>
            </a:solidFill>
            <a:prstDash val="solid"/>
            <a:headEnd type="none" w="sm" len="sm"/>
            <a:tailEnd type="none" w="sm" len="sm"/>
          </a:ln>
        </p:spPr>
        <p:txBody>
          <a:bodyPr/>
          <a:lstStyle/>
          <a:p>
            <a:endParaRPr lang="fi-FI"/>
          </a:p>
        </p:txBody>
      </p:sp>
      <p:sp>
        <p:nvSpPr>
          <p:cNvPr id="18" name="TextBox 18"/>
          <p:cNvSpPr txBox="1"/>
          <p:nvPr/>
        </p:nvSpPr>
        <p:spPr>
          <a:xfrm>
            <a:off x="14376132" y="3577155"/>
            <a:ext cx="2883168" cy="923925"/>
          </a:xfrm>
          <a:prstGeom prst="rect">
            <a:avLst/>
          </a:prstGeom>
        </p:spPr>
        <p:txBody>
          <a:bodyPr lIns="0" tIns="0" rIns="0" bIns="0" rtlCol="0" anchor="t">
            <a:spAutoFit/>
          </a:bodyPr>
          <a:lstStyle/>
          <a:p>
            <a:pPr algn="l">
              <a:lnSpc>
                <a:spcPts val="2400"/>
              </a:lnSpc>
            </a:pPr>
            <a:r>
              <a:rPr lang="en-US" sz="2000">
                <a:solidFill>
                  <a:srgbClr val="000000"/>
                </a:solidFill>
                <a:latin typeface="Aileron"/>
                <a:ea typeface="Aileron"/>
                <a:cs typeface="Aileron"/>
                <a:sym typeface="Aileron"/>
              </a:rPr>
              <a:t>(muutos: minkä muutoksen haluamme saada aikaan?)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3977830" y="4683270"/>
            <a:ext cx="9782463" cy="1216026"/>
          </a:xfrm>
          <a:prstGeom prst="rect">
            <a:avLst/>
          </a:prstGeom>
        </p:spPr>
        <p:txBody>
          <a:bodyPr lIns="0" tIns="0" rIns="0" bIns="0" rtlCol="0" anchor="t">
            <a:spAutoFit/>
          </a:bodyPr>
          <a:lstStyle/>
          <a:p>
            <a:pPr algn="r">
              <a:lnSpc>
                <a:spcPts val="4899"/>
              </a:lnSpc>
            </a:pPr>
            <a:r>
              <a:rPr lang="en-US" sz="3499" b="1">
                <a:solidFill>
                  <a:srgbClr val="000000"/>
                </a:solidFill>
                <a:latin typeface="Aileron Bold"/>
                <a:ea typeface="Aileron Bold"/>
                <a:cs typeface="Aileron Bold"/>
                <a:sym typeface="Aileron Bold"/>
              </a:rPr>
              <a:t>RELFEKTIO: MITEN VOISIMME</a:t>
            </a:r>
          </a:p>
          <a:p>
            <a:pPr algn="r">
              <a:lnSpc>
                <a:spcPts val="4899"/>
              </a:lnSpc>
            </a:pPr>
            <a:endParaRPr lang="en-US" sz="3499" b="1">
              <a:solidFill>
                <a:srgbClr val="000000"/>
              </a:solidFill>
              <a:latin typeface="Aileron Bold"/>
              <a:ea typeface="Aileron Bold"/>
              <a:cs typeface="Aileron Bold"/>
              <a:sym typeface="Aileron Bold"/>
            </a:endParaRPr>
          </a:p>
        </p:txBody>
      </p:sp>
      <p:sp>
        <p:nvSpPr>
          <p:cNvPr id="9" name="TextBox 9"/>
          <p:cNvSpPr txBox="1"/>
          <p:nvPr/>
        </p:nvSpPr>
        <p:spPr>
          <a:xfrm>
            <a:off x="1497013" y="1876810"/>
            <a:ext cx="16521597" cy="149034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Kuka on ongelmaan liittyvä hyötyjä, kuten kehittämäänne ratkaisua käyttävä tai siinä asioiva ihminen?</a:t>
            </a:r>
          </a:p>
          <a:p>
            <a:pPr algn="l">
              <a:lnSpc>
                <a:spcPts val="2279"/>
              </a:lnSpc>
            </a:pPr>
            <a:endParaRPr lang="en-US" sz="1899" b="1">
              <a:solidFill>
                <a:srgbClr val="000000"/>
              </a:solidFill>
              <a:latin typeface="Aileron Bold"/>
              <a:ea typeface="Aileron Bold"/>
              <a:cs typeface="Aileron Bold"/>
              <a:sym typeface="Aileron Bold"/>
            </a:endParaRPr>
          </a:p>
          <a:p>
            <a:pPr algn="l">
              <a:lnSpc>
                <a:spcPts val="2279"/>
              </a:lnSpc>
            </a:pPr>
            <a:r>
              <a:rPr lang="en-US" sz="1899">
                <a:solidFill>
                  <a:srgbClr val="000000"/>
                </a:solidFill>
                <a:latin typeface="Aileron"/>
                <a:ea typeface="Aileron"/>
                <a:cs typeface="Aileron"/>
                <a:sym typeface="Aileron"/>
              </a:rPr>
              <a:t>Keitä ovat ihmiset (esim. potilaat, perheenjäsenet, käyttäjät tai asiakkaat, henkilökunnan jäsenet jne.), joihin ongelma vaikuttaa tai jotka tarvitsevat ratkaisua, tuotetta tai palvelua? Kenen näkökulmaa teidän on ymmärrettävä, jotta voitte luoda ratkaisuja?</a:t>
            </a:r>
          </a:p>
          <a:p>
            <a:pPr algn="l">
              <a:lnSpc>
                <a:spcPts val="2279"/>
              </a:lnSpc>
            </a:pPr>
            <a:endParaRPr lang="en-US" sz="1899">
              <a:solidFill>
                <a:srgbClr val="000000"/>
              </a:solidFill>
              <a:latin typeface="Aileron"/>
              <a:ea typeface="Aileron"/>
              <a:cs typeface="Aileron"/>
              <a:sym typeface="Aileron"/>
            </a:endParaRPr>
          </a:p>
        </p:txBody>
      </p:sp>
      <p:sp>
        <p:nvSpPr>
          <p:cNvPr id="10" name="TextBox 10"/>
          <p:cNvSpPr txBox="1"/>
          <p:nvPr/>
        </p:nvSpPr>
        <p:spPr>
          <a:xfrm>
            <a:off x="1497013" y="3414780"/>
            <a:ext cx="16521597" cy="1143000"/>
          </a:xfrm>
          <a:prstGeom prst="rect">
            <a:avLst/>
          </a:prstGeom>
        </p:spPr>
        <p:txBody>
          <a:bodyPr lIns="0" tIns="0" rIns="0" bIns="0" rtlCol="0" anchor="t">
            <a:spAutoFit/>
          </a:bodyPr>
          <a:lstStyle/>
          <a:p>
            <a:pPr algn="l">
              <a:lnSpc>
                <a:spcPts val="2279"/>
              </a:lnSpc>
            </a:pPr>
            <a:r>
              <a:rPr lang="en-US" sz="1899" b="1">
                <a:solidFill>
                  <a:srgbClr val="000000"/>
                </a:solidFill>
                <a:latin typeface="Aileron Bold"/>
                <a:ea typeface="Aileron Bold"/>
                <a:cs typeface="Aileron Bold"/>
                <a:sym typeface="Aileron Bold"/>
              </a:rPr>
              <a:t>Mikä on käyttäjän tai asiakkaan ydinongelma, jonka yrität ratkaista?</a:t>
            </a:r>
          </a:p>
          <a:p>
            <a:pPr marL="0" lvl="0" indent="0" algn="l">
              <a:lnSpc>
                <a:spcPts val="2279"/>
              </a:lnSpc>
              <a:spcBef>
                <a:spcPct val="0"/>
              </a:spcBef>
            </a:pPr>
            <a:endParaRPr lang="en-US" sz="1899" b="1">
              <a:solidFill>
                <a:srgbClr val="000000"/>
              </a:solidFill>
              <a:latin typeface="Aileron Bold"/>
              <a:ea typeface="Aileron Bold"/>
              <a:cs typeface="Aileron Bold"/>
              <a:sym typeface="Aileron Bold"/>
            </a:endParaRPr>
          </a:p>
          <a:p>
            <a:pPr marL="0" lvl="0" indent="0" algn="l">
              <a:lnSpc>
                <a:spcPts val="2279"/>
              </a:lnSpc>
              <a:spcBef>
                <a:spcPct val="0"/>
              </a:spcBef>
            </a:pPr>
            <a:r>
              <a:rPr lang="en-US" sz="1899" u="none" strike="noStrike">
                <a:solidFill>
                  <a:srgbClr val="000000"/>
                </a:solidFill>
                <a:latin typeface="Aileron"/>
                <a:ea typeface="Aileron"/>
                <a:cs typeface="Aileron"/>
                <a:sym typeface="Aileron"/>
              </a:rPr>
              <a:t>Mikä on asiakkaiden kohtaama erityinen ongelma, jonka voidaan projektilla ratkaista? Onko kyseessä jokin sellainen asia, jonka vuoksi meidän pitäisi parantaa jo olemassa olevia tuotteita, palveluja tai ratkaisuja, vai pitäisikö meidän luoda jotain täysin uutta?</a:t>
            </a:r>
          </a:p>
        </p:txBody>
      </p:sp>
      <p:sp>
        <p:nvSpPr>
          <p:cNvPr id="11" name="TextBox 11"/>
          <p:cNvSpPr txBox="1"/>
          <p:nvPr/>
        </p:nvSpPr>
        <p:spPr>
          <a:xfrm>
            <a:off x="1497013" y="4986405"/>
            <a:ext cx="16521597" cy="128651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Keitä ihmisiä ilman ei ongelmaa voida ratkaista?</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Kenen on ehdottomasti osallistuttava ongelman ratkaisemiseen? Miten voisimme ottaa heidät mukaan hankkeeseen? Miten voisimme ratkaista keskeisen ongelman siten, että siitä hyötyisivät kaikki asianomaiset sidosryhmät?</a:t>
            </a:r>
          </a:p>
        </p:txBody>
      </p:sp>
      <p:sp>
        <p:nvSpPr>
          <p:cNvPr id="12" name="TextBox 12"/>
          <p:cNvSpPr txBox="1"/>
          <p:nvPr/>
        </p:nvSpPr>
        <p:spPr>
          <a:xfrm>
            <a:off x="1497013" y="6781630"/>
            <a:ext cx="16521597" cy="132334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yritätte muuttaa?</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659"/>
              </a:lnSpc>
              <a:spcBef>
                <a:spcPct val="0"/>
              </a:spcBef>
            </a:pPr>
            <a:r>
              <a:rPr lang="en-US" sz="1899">
                <a:solidFill>
                  <a:srgbClr val="000000"/>
                </a:solidFill>
                <a:latin typeface="Aileron"/>
                <a:ea typeface="Aileron"/>
                <a:cs typeface="Aileron"/>
                <a:sym typeface="Aileron"/>
              </a:rPr>
              <a:t>Mitä me itse asiassa yritämme muuttaa tai tehdä toisin? Kun projekti on päättynyt, mikä projektiinne liittyvä asia on muuttunut niiden ihmisten elämässä, joita varten ratkaisuja tuotatte?</a:t>
            </a:r>
          </a:p>
        </p:txBody>
      </p:sp>
      <p:sp>
        <p:nvSpPr>
          <p:cNvPr id="13" name="TextBox 13"/>
          <p:cNvSpPr txBox="1"/>
          <p:nvPr/>
        </p:nvSpPr>
        <p:spPr>
          <a:xfrm>
            <a:off x="1497013" y="8533595"/>
            <a:ext cx="16214041" cy="128651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meidän pitäisi tehdä seuraavaksi ja kenen pitäisi tehdä mitä? Miksi?</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Kuka tekee mitä ryhmässämme, jotta voimme jatkaa projektiamme siten, että sisällytämme siihen oppimamme Miten voisimme -tiivistelmän? Mitä tiedämme nyt, mitä emme tienneet aiemmin? Mitä emme vielä tiedä ja miten voisimme täyttää tämän tietovajeen? Mitä meidän pitäisi tehdä seuraavaksi?</a:t>
            </a:r>
          </a:p>
        </p:txBody>
      </p:sp>
      <p:sp>
        <p:nvSpPr>
          <p:cNvPr id="14" name="TextBox 14"/>
          <p:cNvSpPr txBox="1"/>
          <p:nvPr/>
        </p:nvSpPr>
        <p:spPr>
          <a:xfrm>
            <a:off x="1497013" y="640719"/>
            <a:ext cx="16214041" cy="523875"/>
          </a:xfrm>
          <a:prstGeom prst="rect">
            <a:avLst/>
          </a:prstGeom>
        </p:spPr>
        <p:txBody>
          <a:bodyPr lIns="0" tIns="0" rIns="0" bIns="0" rtlCol="0" anchor="t">
            <a:spAutoFit/>
          </a:bodyPr>
          <a:lstStyle/>
          <a:p>
            <a:pPr algn="l">
              <a:lnSpc>
                <a:spcPts val="2040"/>
              </a:lnSpc>
            </a:pPr>
            <a:r>
              <a:rPr lang="en-US" sz="1700" i="1">
                <a:solidFill>
                  <a:srgbClr val="000000"/>
                </a:solidFill>
                <a:latin typeface="Aileron Italics"/>
                <a:ea typeface="Aileron Italics"/>
                <a:cs typeface="Aileron Italics"/>
                <a:sym typeface="Aileron Italics"/>
              </a:rPr>
              <a:t>Miten voisimme -työkalu auttaa ydinongelman nimeämisessä ja muotoilussa, ja ohjaa kohti innovatiivisia ratkaisuja.</a:t>
            </a:r>
          </a:p>
          <a:p>
            <a:pPr algn="l">
              <a:lnSpc>
                <a:spcPts val="2040"/>
              </a:lnSpc>
            </a:pPr>
            <a:endParaRPr lang="en-US" sz="1700" i="1">
              <a:solidFill>
                <a:srgbClr val="000000"/>
              </a:solidFill>
              <a:latin typeface="Aileron Italics"/>
              <a:ea typeface="Aileron Italics"/>
              <a:cs typeface="Aileron Italics"/>
              <a:sym typeface="Aileron Itali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47625"/>
              <a:ext cx="355369" cy="450935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47625"/>
              <a:ext cx="427807" cy="457073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Freeform 16"/>
          <p:cNvSpPr/>
          <p:nvPr/>
        </p:nvSpPr>
        <p:spPr>
          <a:xfrm>
            <a:off x="7203953" y="2777251"/>
            <a:ext cx="4839639" cy="2704148"/>
          </a:xfrm>
          <a:custGeom>
            <a:avLst/>
            <a:gdLst/>
            <a:ahLst/>
            <a:cxnLst/>
            <a:rect l="l" t="t" r="r" b="b"/>
            <a:pathLst>
              <a:path w="4839639" h="2704148">
                <a:moveTo>
                  <a:pt x="0" y="0"/>
                </a:moveTo>
                <a:lnTo>
                  <a:pt x="4839639" y="0"/>
                </a:lnTo>
                <a:lnTo>
                  <a:pt x="4839639" y="2704148"/>
                </a:lnTo>
                <a:lnTo>
                  <a:pt x="0" y="2704148"/>
                </a:lnTo>
                <a:lnTo>
                  <a:pt x="0" y="0"/>
                </a:lnTo>
                <a:close/>
              </a:path>
            </a:pathLst>
          </a:custGeom>
          <a:blipFill>
            <a:blip r:embed="rId6"/>
            <a:stretch>
              <a:fillRect/>
            </a:stretch>
          </a:blipFill>
        </p:spPr>
        <p:txBody>
          <a:bodyPr/>
          <a:lstStyle/>
          <a:p>
            <a:endParaRPr lang="fi-FI"/>
          </a:p>
        </p:txBody>
      </p:sp>
      <p:sp>
        <p:nvSpPr>
          <p:cNvPr id="17" name="TextBox 17"/>
          <p:cNvSpPr txBox="1"/>
          <p:nvPr/>
        </p:nvSpPr>
        <p:spPr>
          <a:xfrm>
            <a:off x="1804222" y="727713"/>
            <a:ext cx="16716856" cy="513080"/>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Meidän on kiteytettävä tai nimettävä näkökulma, josta projektia tai haastetta lähestymme (meidän on määriteltävä ongelmamme) </a:t>
            </a:r>
          </a:p>
          <a:p>
            <a:pPr marL="345441" lvl="1" indent="-172721" algn="l">
              <a:lnSpc>
                <a:spcPts val="2080"/>
              </a:lnSpc>
              <a:buFont typeface="Arial"/>
              <a:buChar char="•"/>
            </a:pPr>
            <a:r>
              <a:rPr lang="en-US" sz="1600">
                <a:solidFill>
                  <a:srgbClr val="000000"/>
                </a:solidFill>
                <a:latin typeface="Aileron"/>
                <a:ea typeface="Aileron"/>
                <a:cs typeface="Aileron"/>
                <a:sym typeface="Aileron"/>
              </a:rPr>
              <a:t>Meidän on vahvistettava tiimimme yhteistä ymmärrystä siitä, minkä parissa työskentelemme (meidän on vahvistettava tiimityötä).</a:t>
            </a:r>
          </a:p>
        </p:txBody>
      </p:sp>
      <p:sp>
        <p:nvSpPr>
          <p:cNvPr id="18" name="TextBox 18"/>
          <p:cNvSpPr txBox="1"/>
          <p:nvPr/>
        </p:nvSpPr>
        <p:spPr>
          <a:xfrm>
            <a:off x="13135150" y="2570255"/>
            <a:ext cx="4552256" cy="324421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Pohtikaa tuloksia suhteessa haasteeseen. </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Pohtikaa tiimissä: </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Mikä yllätti meidät? Mistä näkökulmasta haastetta lähestymmekään? Mitä tiedämme nyt, mikä voi auttaa meitä etenemään hankkeessa? Miten meidän pitäisi muuttaa tai muotoilla haasteemme uudelleen sen perusteella, mitä saimme selville? Mitä meidän pitäisi tehdä seuraavaksi?</a:t>
            </a:r>
          </a:p>
        </p:txBody>
      </p:sp>
      <p:sp>
        <p:nvSpPr>
          <p:cNvPr id="19" name="TextBox 19"/>
          <p:cNvSpPr txBox="1"/>
          <p:nvPr/>
        </p:nvSpPr>
        <p:spPr>
          <a:xfrm>
            <a:off x="1861372" y="2526488"/>
            <a:ext cx="5006526" cy="442531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Kokoontukaa tiiminä (verkossa tai offline) pohtimaan näkökulmaa, josta projektia tarkastelette. Luonnostelkaa näkökulma sfläppipaperille tai virtuaaliselle valkotaululle tai käyttäkää valmista työskentelypohjaa.</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Päättäkää, kuka kirjoittaa ajatuksenne ylös. Pohtikaa ääneen ryhmässänne:</a:t>
            </a:r>
          </a:p>
          <a:p>
            <a:pPr marL="388620" lvl="1" indent="-194310" algn="l">
              <a:lnSpc>
                <a:spcPts val="2340"/>
              </a:lnSpc>
              <a:buFont typeface="Arial"/>
              <a:buChar char="•"/>
            </a:pPr>
            <a:r>
              <a:rPr lang="en-US" sz="1800">
                <a:solidFill>
                  <a:srgbClr val="000000"/>
                </a:solidFill>
                <a:latin typeface="Aileron"/>
                <a:ea typeface="Aileron"/>
                <a:cs typeface="Aileron"/>
                <a:sym typeface="Aileron"/>
              </a:rPr>
              <a:t>kenelle te itse asiassa yritätte ratkaista jotain (kuka on asiakas tai käyttäjä), </a:t>
            </a:r>
          </a:p>
          <a:p>
            <a:pPr marL="388620" lvl="1" indent="-194310" algn="l">
              <a:lnSpc>
                <a:spcPts val="2340"/>
              </a:lnSpc>
              <a:buFont typeface="Arial"/>
              <a:buChar char="•"/>
            </a:pPr>
            <a:r>
              <a:rPr lang="en-US" sz="1800">
                <a:solidFill>
                  <a:srgbClr val="000000"/>
                </a:solidFill>
                <a:latin typeface="Aileron"/>
                <a:ea typeface="Aileron"/>
                <a:cs typeface="Aileron"/>
                <a:sym typeface="Aileron"/>
              </a:rPr>
              <a:t>minkä tarpeen tai ongelman, joka heillä on, yritätte ratkaista,</a:t>
            </a:r>
          </a:p>
          <a:p>
            <a:pPr marL="388620" lvl="1" indent="-194310" algn="l">
              <a:lnSpc>
                <a:spcPts val="2340"/>
              </a:lnSpc>
              <a:buFont typeface="Arial"/>
              <a:buChar char="•"/>
            </a:pPr>
            <a:r>
              <a:rPr lang="en-US" sz="1800">
                <a:solidFill>
                  <a:srgbClr val="000000"/>
                </a:solidFill>
                <a:latin typeface="Aileron"/>
                <a:ea typeface="Aileron"/>
                <a:cs typeface="Aileron"/>
                <a:sym typeface="Aileron"/>
              </a:rPr>
              <a:t>keitä sidosryhmiä tarvitsette mukaan ongelman ratkaisemiseen ja</a:t>
            </a:r>
          </a:p>
          <a:p>
            <a:pPr marL="388620" lvl="1" indent="-194310" algn="l">
              <a:lnSpc>
                <a:spcPts val="2340"/>
              </a:lnSpc>
              <a:buFont typeface="Arial"/>
              <a:buChar char="•"/>
            </a:pPr>
            <a:r>
              <a:rPr lang="en-US" sz="1800">
                <a:solidFill>
                  <a:srgbClr val="000000"/>
                </a:solidFill>
                <a:latin typeface="Aileron"/>
                <a:ea typeface="Aileron"/>
                <a:cs typeface="Aileron"/>
                <a:sym typeface="Aileron"/>
              </a:rPr>
              <a:t>miksi yritätte ratkaista ongelman.</a:t>
            </a:r>
          </a:p>
        </p:txBody>
      </p:sp>
      <p:sp>
        <p:nvSpPr>
          <p:cNvPr id="20" name="TextBox 20"/>
          <p:cNvSpPr txBox="1"/>
          <p:nvPr/>
        </p:nvSpPr>
        <p:spPr>
          <a:xfrm rot="-5400000">
            <a:off x="-4121279" y="4692470"/>
            <a:ext cx="9561065"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NÄKÖKULMAN TARKISTAMINEN</a:t>
            </a:r>
          </a:p>
        </p:txBody>
      </p:sp>
      <p:sp>
        <p:nvSpPr>
          <p:cNvPr id="21" name="TextBox 21"/>
          <p:cNvSpPr txBox="1"/>
          <p:nvPr/>
        </p:nvSpPr>
        <p:spPr>
          <a:xfrm>
            <a:off x="5687499" y="7576185"/>
            <a:ext cx="13205389" cy="88201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Aloittakaa käymällä läpi havaitsemanne ongelmat. </a:t>
            </a:r>
          </a:p>
          <a:p>
            <a:pPr marL="388620" lvl="1" indent="-194310" algn="l">
              <a:lnSpc>
                <a:spcPts val="2340"/>
              </a:lnSpc>
              <a:buFont typeface="Arial"/>
              <a:buChar char="•"/>
            </a:pPr>
            <a:r>
              <a:rPr lang="en-US" sz="1800">
                <a:solidFill>
                  <a:srgbClr val="000000"/>
                </a:solidFill>
                <a:latin typeface="Aileron"/>
                <a:ea typeface="Aileron"/>
                <a:cs typeface="Aileron"/>
                <a:sym typeface="Aileron"/>
              </a:rPr>
              <a:t>Aloittakaa luonnostelemalla näkökulmaanne. Työskennelkää aluksi muistilappujen kanssa</a:t>
            </a:r>
          </a:p>
          <a:p>
            <a:pPr marL="388620" lvl="1" indent="-194310" algn="l">
              <a:lnSpc>
                <a:spcPts val="2340"/>
              </a:lnSpc>
              <a:buFont typeface="Arial"/>
              <a:buChar char="•"/>
            </a:pPr>
            <a:r>
              <a:rPr lang="en-US" sz="1800">
                <a:solidFill>
                  <a:srgbClr val="000000"/>
                </a:solidFill>
                <a:latin typeface="Aileron"/>
                <a:ea typeface="Aileron"/>
                <a:cs typeface="Aileron"/>
                <a:sym typeface="Aileron"/>
              </a:rPr>
              <a:t>Käyttäkää minä-me-kaikki-tekniikkaa. Käsitelkää ensin kunkin itse löytämiä näkökulmia ja jakakaa ne sitten keskenänne.</a:t>
            </a:r>
          </a:p>
        </p:txBody>
      </p:sp>
      <p:sp>
        <p:nvSpPr>
          <p:cNvPr id="22" name="TextBox 22"/>
          <p:cNvSpPr txBox="1"/>
          <p:nvPr/>
        </p:nvSpPr>
        <p:spPr>
          <a:xfrm>
            <a:off x="3130901" y="8893274"/>
            <a:ext cx="2556598" cy="122428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Mikä voi mennä pielen?</a:t>
            </a:r>
          </a:p>
        </p:txBody>
      </p:sp>
      <p:sp>
        <p:nvSpPr>
          <p:cNvPr id="23" name="TextBox 23"/>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Miten onnistumme?</a:t>
            </a:r>
          </a:p>
        </p:txBody>
      </p:sp>
      <p:sp>
        <p:nvSpPr>
          <p:cNvPr id="24" name="TextBox 24"/>
          <p:cNvSpPr txBox="1"/>
          <p:nvPr/>
        </p:nvSpPr>
        <p:spPr>
          <a:xfrm>
            <a:off x="1819383" y="1940307"/>
            <a:ext cx="326409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Mitä siis teemme? </a:t>
            </a:r>
          </a:p>
        </p:txBody>
      </p:sp>
      <p:sp>
        <p:nvSpPr>
          <p:cNvPr id="25" name="TextBox 25"/>
          <p:cNvSpPr txBox="1"/>
          <p:nvPr/>
        </p:nvSpPr>
        <p:spPr>
          <a:xfrm>
            <a:off x="12995946" y="1940308"/>
            <a:ext cx="4377654" cy="533474"/>
          </a:xfrm>
          <a:prstGeom prst="rect">
            <a:avLst/>
          </a:prstGeom>
        </p:spPr>
        <p:txBody>
          <a:bodyPr wrap="square" lIns="0" tIns="0" rIns="0" bIns="0" rtlCol="0" anchor="t">
            <a:spAutoFit/>
          </a:bodyPr>
          <a:lstStyle/>
          <a:p>
            <a:pPr algn="l">
              <a:lnSpc>
                <a:spcPts val="4409"/>
              </a:lnSpc>
            </a:pPr>
            <a:r>
              <a:rPr lang="en-US" sz="3150" dirty="0" err="1">
                <a:solidFill>
                  <a:srgbClr val="000000"/>
                </a:solidFill>
                <a:latin typeface="Aileron"/>
                <a:ea typeface="Aileron"/>
                <a:cs typeface="Aileron"/>
                <a:sym typeface="Aileron"/>
              </a:rPr>
              <a:t>Mitä</a:t>
            </a:r>
            <a:r>
              <a:rPr lang="en-US" sz="3150" dirty="0">
                <a:solidFill>
                  <a:srgbClr val="000000"/>
                </a:solidFill>
                <a:latin typeface="Aileron"/>
                <a:ea typeface="Aileron"/>
                <a:cs typeface="Aileron"/>
                <a:sym typeface="Aileron"/>
              </a:rPr>
              <a:t> </a:t>
            </a:r>
            <a:r>
              <a:rPr lang="en-US" sz="3150" dirty="0" err="1">
                <a:solidFill>
                  <a:srgbClr val="000000"/>
                </a:solidFill>
                <a:latin typeface="Aileron"/>
                <a:ea typeface="Aileron"/>
                <a:cs typeface="Aileron"/>
                <a:sym typeface="Aileron"/>
              </a:rPr>
              <a:t>seuraavaksi</a:t>
            </a:r>
            <a:r>
              <a:rPr lang="en-US" sz="3150" dirty="0">
                <a:solidFill>
                  <a:srgbClr val="000000"/>
                </a:solidFill>
                <a:latin typeface="Aileron"/>
                <a:ea typeface="Aileron"/>
                <a:cs typeface="Aileron"/>
                <a:sym typeface="Aileron"/>
              </a:rPr>
              <a:t>?</a:t>
            </a:r>
          </a:p>
        </p:txBody>
      </p:sp>
      <p:sp>
        <p:nvSpPr>
          <p:cNvPr id="26" name="TextBox 26"/>
          <p:cNvSpPr txBox="1"/>
          <p:nvPr/>
        </p:nvSpPr>
        <p:spPr>
          <a:xfrm>
            <a:off x="6944222" y="1978407"/>
            <a:ext cx="5090716"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Miltä tuotos saattaa näyttää?</a:t>
            </a:r>
          </a:p>
        </p:txBody>
      </p:sp>
      <p:sp>
        <p:nvSpPr>
          <p:cNvPr id="27" name="TextBox 27"/>
          <p:cNvSpPr txBox="1"/>
          <p:nvPr/>
        </p:nvSpPr>
        <p:spPr>
          <a:xfrm>
            <a:off x="1804222" y="162650"/>
            <a:ext cx="4663877"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Milloin kannattaa käyttää?</a:t>
            </a:r>
          </a:p>
        </p:txBody>
      </p:sp>
      <p:sp>
        <p:nvSpPr>
          <p:cNvPr id="28" name="TextBox 28"/>
          <p:cNvSpPr txBox="1"/>
          <p:nvPr/>
        </p:nvSpPr>
        <p:spPr>
          <a:xfrm>
            <a:off x="5739449" y="9127927"/>
            <a:ext cx="12590976" cy="1111885"/>
          </a:xfrm>
          <a:prstGeom prst="rect">
            <a:avLst/>
          </a:prstGeom>
        </p:spPr>
        <p:txBody>
          <a:bodyPr lIns="0" tIns="0" rIns="0" bIns="0" rtlCol="0" anchor="t">
            <a:spAutoFit/>
          </a:bodyPr>
          <a:lstStyle/>
          <a:p>
            <a:pPr marL="367031" lvl="1" indent="-183515" algn="l">
              <a:lnSpc>
                <a:spcPts val="2210"/>
              </a:lnSpc>
              <a:buFont typeface="Arial"/>
              <a:buChar char="•"/>
            </a:pPr>
            <a:r>
              <a:rPr lang="en-US" sz="1700">
                <a:solidFill>
                  <a:srgbClr val="000000"/>
                </a:solidFill>
                <a:latin typeface="Aileron"/>
                <a:ea typeface="Aileron"/>
                <a:cs typeface="Aileron"/>
                <a:sym typeface="Aileron"/>
              </a:rPr>
              <a:t>Jos näkökulmanne perustuu olettamuksiin aitojen tietojen sijasta, hakekaa vielä lisää tietoa sen tarkentamiseksi ja validoimiseksi.</a:t>
            </a:r>
          </a:p>
          <a:p>
            <a:pPr marL="367031" lvl="1" indent="-183515" algn="l">
              <a:lnSpc>
                <a:spcPts val="2210"/>
              </a:lnSpc>
              <a:buFont typeface="Arial"/>
              <a:buChar char="•"/>
            </a:pPr>
            <a:r>
              <a:rPr lang="en-US" sz="1700">
                <a:solidFill>
                  <a:srgbClr val="000000"/>
                </a:solidFill>
                <a:latin typeface="Aileron"/>
                <a:ea typeface="Aileron"/>
                <a:cs typeface="Aileron"/>
                <a:sym typeface="Aileron"/>
              </a:rPr>
              <a:t>Jos ääneen ajattelua ei tehdä yhdessä tiimissä, ei työkalun käyttö edistä yhteisen ymmärryksen syntymistä.</a:t>
            </a:r>
          </a:p>
          <a:p>
            <a:pPr algn="l">
              <a:lnSpc>
                <a:spcPts val="2210"/>
              </a:lnSpc>
            </a:pPr>
            <a:endParaRPr lang="en-US" sz="1700">
              <a:solidFill>
                <a:srgbClr val="000000"/>
              </a:solidFill>
              <a:latin typeface="Aileron"/>
              <a:ea typeface="Aileron"/>
              <a:cs typeface="Aileron"/>
              <a:sym typeface="Aileron"/>
            </a:endParaRPr>
          </a:p>
        </p:txBody>
      </p:sp>
      <p:sp>
        <p:nvSpPr>
          <p:cNvPr id="29" name="Freeform 29"/>
          <p:cNvSpPr/>
          <p:nvPr/>
        </p:nvSpPr>
        <p:spPr>
          <a:xfrm rot="891332">
            <a:off x="8666332" y="2643331"/>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0" name="TextBox 30"/>
          <p:cNvSpPr txBox="1"/>
          <p:nvPr/>
        </p:nvSpPr>
        <p:spPr>
          <a:xfrm>
            <a:off x="8764725" y="2698316"/>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31" name="Freeform 31"/>
          <p:cNvSpPr/>
          <p:nvPr/>
        </p:nvSpPr>
        <p:spPr>
          <a:xfrm rot="891332">
            <a:off x="9918069" y="3270766"/>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2" name="TextBox 32"/>
          <p:cNvSpPr txBox="1"/>
          <p:nvPr/>
        </p:nvSpPr>
        <p:spPr>
          <a:xfrm>
            <a:off x="10016462" y="3325750"/>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33" name="Freeform 33"/>
          <p:cNvSpPr/>
          <p:nvPr/>
        </p:nvSpPr>
        <p:spPr>
          <a:xfrm rot="891332">
            <a:off x="9386660" y="4255914"/>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4" name="TextBox 34"/>
          <p:cNvSpPr txBox="1"/>
          <p:nvPr/>
        </p:nvSpPr>
        <p:spPr>
          <a:xfrm>
            <a:off x="9485053" y="4310898"/>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4287392" y="4992832"/>
            <a:ext cx="9782463" cy="596901"/>
          </a:xfrm>
          <a:prstGeom prst="rect">
            <a:avLst/>
          </a:prstGeom>
        </p:spPr>
        <p:txBody>
          <a:bodyPr lIns="0" tIns="0" rIns="0" bIns="0" rtlCol="0" anchor="t">
            <a:spAutoFit/>
          </a:bodyPr>
          <a:lstStyle/>
          <a:p>
            <a:pPr algn="r">
              <a:lnSpc>
                <a:spcPts val="4899"/>
              </a:lnSpc>
            </a:pPr>
            <a:r>
              <a:rPr lang="en-US" sz="3499" b="1">
                <a:solidFill>
                  <a:srgbClr val="000000"/>
                </a:solidFill>
                <a:latin typeface="Aileron Bold"/>
                <a:ea typeface="Aileron Bold"/>
                <a:cs typeface="Aileron Bold"/>
                <a:sym typeface="Aileron Bold"/>
              </a:rPr>
              <a:t>REFLEKTIO:  NÄKÖKULMAN TARKISTAMINEN</a:t>
            </a:r>
          </a:p>
        </p:txBody>
      </p:sp>
      <p:sp>
        <p:nvSpPr>
          <p:cNvPr id="9" name="TextBox 9"/>
          <p:cNvSpPr txBox="1"/>
          <p:nvPr/>
        </p:nvSpPr>
        <p:spPr>
          <a:xfrm>
            <a:off x="1497013" y="1914910"/>
            <a:ext cx="16521597" cy="1143000"/>
          </a:xfrm>
          <a:prstGeom prst="rect">
            <a:avLst/>
          </a:prstGeom>
        </p:spPr>
        <p:txBody>
          <a:bodyPr lIns="0" tIns="0" rIns="0" bIns="0" rtlCol="0" anchor="t">
            <a:spAutoFit/>
          </a:bodyPr>
          <a:lstStyle/>
          <a:p>
            <a:pPr algn="l">
              <a:lnSpc>
                <a:spcPts val="2279"/>
              </a:lnSpc>
            </a:pPr>
            <a:r>
              <a:rPr lang="en-US" sz="1899" b="1">
                <a:solidFill>
                  <a:srgbClr val="000000"/>
                </a:solidFill>
                <a:latin typeface="Aileron Bold"/>
                <a:ea typeface="Aileron Bold"/>
                <a:cs typeface="Aileron Bold"/>
                <a:sym typeface="Aileron Bold"/>
              </a:rPr>
              <a:t>Kuka on käyttäjänne tai asiakkaanne? </a:t>
            </a:r>
          </a:p>
          <a:p>
            <a:pPr algn="l">
              <a:lnSpc>
                <a:spcPts val="2279"/>
              </a:lnSpc>
            </a:pPr>
            <a:endParaRPr lang="en-US" sz="1899" b="1">
              <a:solidFill>
                <a:srgbClr val="000000"/>
              </a:solidFill>
              <a:latin typeface="Aileron Bold"/>
              <a:ea typeface="Aileron Bold"/>
              <a:cs typeface="Aileron Bold"/>
              <a:sym typeface="Aileron Bold"/>
            </a:endParaRPr>
          </a:p>
          <a:p>
            <a:pPr algn="l">
              <a:lnSpc>
                <a:spcPts val="2279"/>
              </a:lnSpc>
            </a:pPr>
            <a:r>
              <a:rPr lang="en-US" sz="1899">
                <a:solidFill>
                  <a:srgbClr val="000000"/>
                </a:solidFill>
                <a:latin typeface="Aileron"/>
                <a:ea typeface="Aileron"/>
                <a:cs typeface="Aileron"/>
                <a:sym typeface="Aileron"/>
              </a:rPr>
              <a:t>Keitä ovat ihmiset (esim. potilaat, perheenjäsenet, käyttäjät tai asiakkaat, henkilökunnan jäsenet jne.), joihin ongelma vaikuttaa tai jotka tarvitsevat ratkaisua, tuotetta tai palvelua? Kenen näkökulmaa sinun on ymmärrettävä, jotta voit luoda ratkaisuja hankkeessasi?</a:t>
            </a:r>
          </a:p>
        </p:txBody>
      </p:sp>
      <p:sp>
        <p:nvSpPr>
          <p:cNvPr id="10" name="TextBox 10"/>
          <p:cNvSpPr txBox="1"/>
          <p:nvPr/>
        </p:nvSpPr>
        <p:spPr>
          <a:xfrm>
            <a:off x="1497013" y="3414780"/>
            <a:ext cx="16521597" cy="1143000"/>
          </a:xfrm>
          <a:prstGeom prst="rect">
            <a:avLst/>
          </a:prstGeom>
        </p:spPr>
        <p:txBody>
          <a:bodyPr lIns="0" tIns="0" rIns="0" bIns="0" rtlCol="0" anchor="t">
            <a:spAutoFit/>
          </a:bodyPr>
          <a:lstStyle/>
          <a:p>
            <a:pPr algn="l">
              <a:lnSpc>
                <a:spcPts val="2279"/>
              </a:lnSpc>
            </a:pPr>
            <a:r>
              <a:rPr lang="en-US" sz="1899" b="1">
                <a:solidFill>
                  <a:srgbClr val="000000"/>
                </a:solidFill>
                <a:latin typeface="Aileron Bold"/>
                <a:ea typeface="Aileron Bold"/>
                <a:cs typeface="Aileron Bold"/>
                <a:sym typeface="Aileron Bold"/>
              </a:rPr>
              <a:t>Mikä on käyttäjän tai asiakkaan ydinongelma, jonka yritätte ratkaista? </a:t>
            </a:r>
          </a:p>
          <a:p>
            <a:pPr algn="l">
              <a:lnSpc>
                <a:spcPts val="2279"/>
              </a:lnSpc>
            </a:pPr>
            <a:endParaRPr lang="en-US" sz="1899" b="1">
              <a:solidFill>
                <a:srgbClr val="000000"/>
              </a:solidFill>
              <a:latin typeface="Aileron Bold"/>
              <a:ea typeface="Aileron Bold"/>
              <a:cs typeface="Aileron Bold"/>
              <a:sym typeface="Aileron Bold"/>
            </a:endParaRPr>
          </a:p>
          <a:p>
            <a:pPr marL="0" lvl="0" indent="0" algn="l">
              <a:lnSpc>
                <a:spcPts val="2279"/>
              </a:lnSpc>
              <a:spcBef>
                <a:spcPct val="0"/>
              </a:spcBef>
            </a:pPr>
            <a:r>
              <a:rPr lang="en-US" sz="1899">
                <a:solidFill>
                  <a:srgbClr val="000000"/>
                </a:solidFill>
                <a:latin typeface="Aileron"/>
                <a:ea typeface="Aileron"/>
                <a:cs typeface="Aileron"/>
                <a:sym typeface="Aileron"/>
              </a:rPr>
              <a:t>Mikä on asiakkaiden kohtaama erityinen ongelma, jonka voitte ratkaista projektillanne? Onko kyseessä jokin sellainen asia, jonka vuoksi meidän pitäisi parantaa olemassa olevia tuotteita, palveluja tai ratkaisuja, vai pitäisikö meidän luoda jotain täysin uutta?</a:t>
            </a:r>
          </a:p>
        </p:txBody>
      </p:sp>
      <p:sp>
        <p:nvSpPr>
          <p:cNvPr id="11" name="TextBox 11"/>
          <p:cNvSpPr txBox="1"/>
          <p:nvPr/>
        </p:nvSpPr>
        <p:spPr>
          <a:xfrm>
            <a:off x="1497013" y="4986405"/>
            <a:ext cx="16521597" cy="132334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Keitä ovat ne sidosryhmät, joita ilman ette voi ratkaista ongelmaa?</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659"/>
              </a:lnSpc>
              <a:spcBef>
                <a:spcPct val="0"/>
              </a:spcBef>
            </a:pPr>
            <a:r>
              <a:rPr lang="en-US" sz="1899">
                <a:solidFill>
                  <a:srgbClr val="000000"/>
                </a:solidFill>
                <a:latin typeface="Aileron"/>
                <a:ea typeface="Aileron"/>
                <a:cs typeface="Aileron"/>
                <a:sym typeface="Aileron"/>
              </a:rPr>
              <a:t>Kenen on ehdottomasti osallistuttava ongelman ratkaisemiseen? Miten voisimme ottaa heidät mukaan projektiin? Miten voisimme ratkaista ydinongelman niin, että siitä hyötyvät kaikki mukana olevat sidosryhmät?</a:t>
            </a:r>
          </a:p>
        </p:txBody>
      </p:sp>
      <p:sp>
        <p:nvSpPr>
          <p:cNvPr id="12" name="TextBox 12"/>
          <p:cNvSpPr txBox="1"/>
          <p:nvPr/>
        </p:nvSpPr>
        <p:spPr>
          <a:xfrm>
            <a:off x="1497013" y="6781630"/>
            <a:ext cx="16521597" cy="98996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Mikä on oivallus tai yllättävä tieto, jonka olette oivaltaneet projektia tehdessä ja joka liittyy asiakkaan ongelmaan?</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659"/>
              </a:lnSpc>
              <a:spcBef>
                <a:spcPct val="0"/>
              </a:spcBef>
            </a:pPr>
            <a:r>
              <a:rPr lang="en-US" sz="1899">
                <a:solidFill>
                  <a:srgbClr val="000000"/>
                </a:solidFill>
                <a:latin typeface="Aileron"/>
                <a:ea typeface="Aileron"/>
                <a:cs typeface="Aileron"/>
                <a:sym typeface="Aileron"/>
              </a:rPr>
              <a:t>Mitä meidän pitäisi yrittää muuttaa tai tehdä toisin?</a:t>
            </a:r>
          </a:p>
        </p:txBody>
      </p:sp>
      <p:sp>
        <p:nvSpPr>
          <p:cNvPr id="13" name="TextBox 13"/>
          <p:cNvSpPr txBox="1"/>
          <p:nvPr/>
        </p:nvSpPr>
        <p:spPr>
          <a:xfrm>
            <a:off x="1497013" y="533402"/>
            <a:ext cx="16214041" cy="5334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Näkökulman tarkistamista käytetään haasteiden muuttamiseen toimiviksi mahdollisuuksiksi. Se on tehokas työkalu ongelman nimeämiseen ja muotoiluun, joka ohjaa tiimejä kohti innovatiivisia ratkaisuja.</a:t>
            </a:r>
          </a:p>
        </p:txBody>
      </p:sp>
      <p:sp>
        <p:nvSpPr>
          <p:cNvPr id="14" name="TextBox 14"/>
          <p:cNvSpPr txBox="1"/>
          <p:nvPr/>
        </p:nvSpPr>
        <p:spPr>
          <a:xfrm>
            <a:off x="1497013" y="8247845"/>
            <a:ext cx="16214041" cy="165671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meidän pitäisi tehdä seuraavaksi ja kenen pitäisi tehdä mitä? Miksi?</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659"/>
              </a:lnSpc>
              <a:spcBef>
                <a:spcPct val="0"/>
              </a:spcBef>
            </a:pPr>
            <a:r>
              <a:rPr lang="en-US" sz="1899">
                <a:solidFill>
                  <a:srgbClr val="000000"/>
                </a:solidFill>
                <a:latin typeface="Aileron"/>
                <a:ea typeface="Aileron"/>
                <a:cs typeface="Aileron"/>
                <a:sym typeface="Aileron"/>
              </a:rPr>
              <a:t>Kuka tekee mitä ryhmässämme, jotta voimme jatkaa projektiamme siten, että sisällytämme siihen oppimamme näkökulman tarkastelustamme? Mitä tiedämme nyt, mitä emme tienneet aiemmin? Mitä emme vielä tiedä ja miten voisimme täyttää tämän tietovajeen? Mitä meidän pitäisi tehdä seuraavaksi?</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C8EAE7"/>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2185974" y="1997138"/>
            <a:ext cx="14440216" cy="0"/>
          </a:xfrm>
          <a:prstGeom prst="line">
            <a:avLst/>
          </a:prstGeom>
          <a:ln w="19050" cap="flat">
            <a:solidFill>
              <a:srgbClr val="000000"/>
            </a:solidFill>
            <a:prstDash val="solid"/>
            <a:headEnd type="none" w="sm" len="sm"/>
            <a:tailEnd type="none" w="sm" len="sm"/>
          </a:ln>
        </p:spPr>
        <p:txBody>
          <a:bodyPr/>
          <a:lstStyle/>
          <a:p>
            <a:endParaRPr lang="fi-FI"/>
          </a:p>
        </p:txBody>
      </p:sp>
      <p:sp>
        <p:nvSpPr>
          <p:cNvPr id="6" name="AutoShape 6"/>
          <p:cNvSpPr/>
          <p:nvPr/>
        </p:nvSpPr>
        <p:spPr>
          <a:xfrm>
            <a:off x="5322954" y="3553240"/>
            <a:ext cx="11303236" cy="0"/>
          </a:xfrm>
          <a:prstGeom prst="line">
            <a:avLst/>
          </a:prstGeom>
          <a:ln w="19050" cap="flat">
            <a:solidFill>
              <a:srgbClr val="000000"/>
            </a:solidFill>
            <a:prstDash val="solid"/>
            <a:headEnd type="none" w="sm" len="sm"/>
            <a:tailEnd type="none" w="sm" len="sm"/>
          </a:ln>
        </p:spPr>
        <p:txBody>
          <a:bodyPr/>
          <a:lstStyle/>
          <a:p>
            <a:endParaRPr lang="fi-FI"/>
          </a:p>
        </p:txBody>
      </p:sp>
      <p:sp>
        <p:nvSpPr>
          <p:cNvPr id="7" name="AutoShape 7"/>
          <p:cNvSpPr/>
          <p:nvPr/>
        </p:nvSpPr>
        <p:spPr>
          <a:xfrm>
            <a:off x="2185974" y="5024535"/>
            <a:ext cx="14440216" cy="0"/>
          </a:xfrm>
          <a:prstGeom prst="line">
            <a:avLst/>
          </a:prstGeom>
          <a:ln w="19050" cap="flat">
            <a:solidFill>
              <a:srgbClr val="000000"/>
            </a:solidFill>
            <a:prstDash val="solid"/>
            <a:headEnd type="none" w="sm" len="sm"/>
            <a:tailEnd type="none" w="sm" len="sm"/>
          </a:ln>
        </p:spPr>
        <p:txBody>
          <a:bodyPr/>
          <a:lstStyle/>
          <a:p>
            <a:endParaRPr lang="fi-FI"/>
          </a:p>
        </p:txBody>
      </p:sp>
      <p:sp>
        <p:nvSpPr>
          <p:cNvPr id="8" name="AutoShape 8"/>
          <p:cNvSpPr/>
          <p:nvPr/>
        </p:nvSpPr>
        <p:spPr>
          <a:xfrm>
            <a:off x="9597975" y="6577110"/>
            <a:ext cx="7028203" cy="9525"/>
          </a:xfrm>
          <a:prstGeom prst="line">
            <a:avLst/>
          </a:prstGeom>
          <a:ln w="19050" cap="flat">
            <a:solidFill>
              <a:srgbClr val="000000"/>
            </a:solidFill>
            <a:prstDash val="solid"/>
            <a:headEnd type="none" w="sm" len="sm"/>
            <a:tailEnd type="none" w="sm" len="sm"/>
          </a:ln>
        </p:spPr>
        <p:txBody>
          <a:bodyPr/>
          <a:lstStyle/>
          <a:p>
            <a:endParaRPr lang="fi-FI"/>
          </a:p>
        </p:txBody>
      </p:sp>
      <p:sp>
        <p:nvSpPr>
          <p:cNvPr id="9" name="AutoShape 9"/>
          <p:cNvSpPr/>
          <p:nvPr/>
        </p:nvSpPr>
        <p:spPr>
          <a:xfrm>
            <a:off x="2185962" y="8139210"/>
            <a:ext cx="14440216" cy="0"/>
          </a:xfrm>
          <a:prstGeom prst="line">
            <a:avLst/>
          </a:prstGeom>
          <a:ln w="19050" cap="flat">
            <a:solidFill>
              <a:srgbClr val="000000"/>
            </a:solidFill>
            <a:prstDash val="solid"/>
            <a:headEnd type="none" w="sm" len="sm"/>
            <a:tailEnd type="none" w="sm" len="sm"/>
          </a:ln>
        </p:spPr>
        <p:txBody>
          <a:bodyPr/>
          <a:lstStyle/>
          <a:p>
            <a:endParaRPr lang="fi-FI"/>
          </a:p>
        </p:txBody>
      </p:sp>
      <p:sp>
        <p:nvSpPr>
          <p:cNvPr id="10" name="Freeform 10"/>
          <p:cNvSpPr/>
          <p:nvPr/>
        </p:nvSpPr>
        <p:spPr>
          <a:xfrm>
            <a:off x="2185974" y="1017875"/>
            <a:ext cx="769031" cy="864963"/>
          </a:xfrm>
          <a:custGeom>
            <a:avLst/>
            <a:gdLst/>
            <a:ahLst/>
            <a:cxnLst/>
            <a:rect l="l" t="t" r="r" b="b"/>
            <a:pathLst>
              <a:path w="769031" h="864963">
                <a:moveTo>
                  <a:pt x="0" y="0"/>
                </a:moveTo>
                <a:lnTo>
                  <a:pt x="769031" y="0"/>
                </a:lnTo>
                <a:lnTo>
                  <a:pt x="769031" y="864963"/>
                </a:lnTo>
                <a:lnTo>
                  <a:pt x="0" y="8649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1" name="Freeform 11"/>
          <p:cNvSpPr/>
          <p:nvPr/>
        </p:nvSpPr>
        <p:spPr>
          <a:xfrm>
            <a:off x="2185974" y="6987979"/>
            <a:ext cx="1008415" cy="1036931"/>
          </a:xfrm>
          <a:custGeom>
            <a:avLst/>
            <a:gdLst/>
            <a:ahLst/>
            <a:cxnLst/>
            <a:rect l="l" t="t" r="r" b="b"/>
            <a:pathLst>
              <a:path w="1008415" h="1036931">
                <a:moveTo>
                  <a:pt x="0" y="0"/>
                </a:moveTo>
                <a:lnTo>
                  <a:pt x="1008416" y="0"/>
                </a:lnTo>
                <a:lnTo>
                  <a:pt x="1008416" y="1036931"/>
                </a:lnTo>
                <a:lnTo>
                  <a:pt x="0" y="10369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2" name="TextBox 12"/>
          <p:cNvSpPr txBox="1"/>
          <p:nvPr/>
        </p:nvSpPr>
        <p:spPr>
          <a:xfrm>
            <a:off x="2185974" y="5981359"/>
            <a:ext cx="7412000" cy="537845"/>
          </a:xfrm>
          <a:prstGeom prst="rect">
            <a:avLst/>
          </a:prstGeom>
        </p:spPr>
        <p:txBody>
          <a:bodyPr lIns="0" tIns="0" rIns="0" bIns="0" rtlCol="0" anchor="t">
            <a:spAutoFit/>
          </a:bodyPr>
          <a:lstStyle/>
          <a:p>
            <a:pPr algn="l">
              <a:lnSpc>
                <a:spcPts val="4480"/>
              </a:lnSpc>
            </a:pPr>
            <a:r>
              <a:rPr lang="en-US" sz="3200">
                <a:solidFill>
                  <a:srgbClr val="000000"/>
                </a:solidFill>
                <a:latin typeface="Aileron"/>
                <a:ea typeface="Aileron"/>
                <a:cs typeface="Aileron"/>
                <a:sym typeface="Aileron"/>
              </a:rPr>
              <a:t>koska (tai “...mutta” tai“...yllättäen)</a:t>
            </a:r>
          </a:p>
        </p:txBody>
      </p:sp>
      <p:sp>
        <p:nvSpPr>
          <p:cNvPr id="13" name="TextBox 13"/>
          <p:cNvSpPr txBox="1"/>
          <p:nvPr/>
        </p:nvSpPr>
        <p:spPr>
          <a:xfrm rot="-5400000">
            <a:off x="-4255642" y="4856797"/>
            <a:ext cx="9782463" cy="573405"/>
          </a:xfrm>
          <a:prstGeom prst="rect">
            <a:avLst/>
          </a:prstGeom>
        </p:spPr>
        <p:txBody>
          <a:bodyPr lIns="0" tIns="0" rIns="0" bIns="0" rtlCol="0" anchor="t">
            <a:spAutoFit/>
          </a:bodyPr>
          <a:lstStyle/>
          <a:p>
            <a:pPr algn="r">
              <a:lnSpc>
                <a:spcPts val="4619"/>
              </a:lnSpc>
            </a:pPr>
            <a:r>
              <a:rPr lang="en-US" sz="3299" b="1">
                <a:solidFill>
                  <a:srgbClr val="000000"/>
                </a:solidFill>
                <a:latin typeface="Aileron Bold"/>
                <a:ea typeface="Aileron Bold"/>
                <a:cs typeface="Aileron Bold"/>
                <a:sym typeface="Aileron Bold"/>
              </a:rPr>
              <a:t>TYÖSKENTELYPOHJA:  NÄKÖKULMA</a:t>
            </a:r>
          </a:p>
        </p:txBody>
      </p:sp>
      <p:sp>
        <p:nvSpPr>
          <p:cNvPr id="14" name="TextBox 14"/>
          <p:cNvSpPr txBox="1"/>
          <p:nvPr/>
        </p:nvSpPr>
        <p:spPr>
          <a:xfrm>
            <a:off x="6063418" y="3533555"/>
            <a:ext cx="11482693" cy="481330"/>
          </a:xfrm>
          <a:prstGeom prst="rect">
            <a:avLst/>
          </a:prstGeom>
        </p:spPr>
        <p:txBody>
          <a:bodyPr lIns="0" tIns="0" rIns="0" bIns="0" rtlCol="0" anchor="t">
            <a:spAutoFit/>
          </a:bodyPr>
          <a:lstStyle/>
          <a:p>
            <a:pPr algn="l">
              <a:lnSpc>
                <a:spcPts val="3919"/>
              </a:lnSpc>
            </a:pPr>
            <a:r>
              <a:rPr lang="en-US" sz="2799" i="1">
                <a:solidFill>
                  <a:srgbClr val="000000"/>
                </a:solidFill>
                <a:latin typeface="Aileron Italics"/>
                <a:ea typeface="Aileron Italics"/>
                <a:cs typeface="Aileron Italics"/>
                <a:sym typeface="Aileron Italics"/>
              </a:rPr>
              <a:t>(mitä: tunnistamanne ongelma tai mahdollisuus)</a:t>
            </a:r>
          </a:p>
        </p:txBody>
      </p:sp>
      <p:sp>
        <p:nvSpPr>
          <p:cNvPr id="15" name="TextBox 15"/>
          <p:cNvSpPr txBox="1"/>
          <p:nvPr/>
        </p:nvSpPr>
        <p:spPr>
          <a:xfrm>
            <a:off x="6063418" y="1939988"/>
            <a:ext cx="7069113" cy="481330"/>
          </a:xfrm>
          <a:prstGeom prst="rect">
            <a:avLst/>
          </a:prstGeom>
        </p:spPr>
        <p:txBody>
          <a:bodyPr lIns="0" tIns="0" rIns="0" bIns="0" rtlCol="0" anchor="t">
            <a:spAutoFit/>
          </a:bodyPr>
          <a:lstStyle/>
          <a:p>
            <a:pPr algn="l">
              <a:lnSpc>
                <a:spcPts val="3920"/>
              </a:lnSpc>
            </a:pPr>
            <a:r>
              <a:rPr lang="en-US" sz="2800" i="1">
                <a:solidFill>
                  <a:srgbClr val="000000"/>
                </a:solidFill>
                <a:latin typeface="Aileron Italics"/>
                <a:ea typeface="Aileron Italics"/>
                <a:cs typeface="Aileron Italics"/>
                <a:sym typeface="Aileron Italics"/>
              </a:rPr>
              <a:t>(kuka: asiakkaan kuvaus)</a:t>
            </a:r>
          </a:p>
        </p:txBody>
      </p:sp>
      <p:sp>
        <p:nvSpPr>
          <p:cNvPr id="16" name="TextBox 16"/>
          <p:cNvSpPr txBox="1"/>
          <p:nvPr/>
        </p:nvSpPr>
        <p:spPr>
          <a:xfrm>
            <a:off x="2519811" y="8196360"/>
            <a:ext cx="14440216" cy="481330"/>
          </a:xfrm>
          <a:prstGeom prst="rect">
            <a:avLst/>
          </a:prstGeom>
        </p:spPr>
        <p:txBody>
          <a:bodyPr lIns="0" tIns="0" rIns="0" bIns="0" rtlCol="0" anchor="t">
            <a:spAutoFit/>
          </a:bodyPr>
          <a:lstStyle/>
          <a:p>
            <a:pPr algn="l">
              <a:lnSpc>
                <a:spcPts val="3920"/>
              </a:lnSpc>
            </a:pPr>
            <a:r>
              <a:rPr lang="en-US" sz="2800" i="1">
                <a:solidFill>
                  <a:srgbClr val="000000"/>
                </a:solidFill>
                <a:latin typeface="Aileron Italics"/>
                <a:ea typeface="Aileron Italics"/>
                <a:cs typeface="Aileron Italics"/>
                <a:sym typeface="Aileron Italics"/>
              </a:rPr>
              <a:t>(oivallus: mielenkiintoinen tai yllättävä asia, jonka olette oppineet asiakkaasta).</a:t>
            </a:r>
          </a:p>
        </p:txBody>
      </p:sp>
      <p:sp>
        <p:nvSpPr>
          <p:cNvPr id="17" name="TextBox 17"/>
          <p:cNvSpPr txBox="1"/>
          <p:nvPr/>
        </p:nvSpPr>
        <p:spPr>
          <a:xfrm>
            <a:off x="2185974" y="3015395"/>
            <a:ext cx="6273959" cy="537845"/>
          </a:xfrm>
          <a:prstGeom prst="rect">
            <a:avLst/>
          </a:prstGeom>
        </p:spPr>
        <p:txBody>
          <a:bodyPr lIns="0" tIns="0" rIns="0" bIns="0" rtlCol="0" anchor="t">
            <a:spAutoFit/>
          </a:bodyPr>
          <a:lstStyle/>
          <a:p>
            <a:pPr algn="l">
              <a:lnSpc>
                <a:spcPts val="4480"/>
              </a:lnSpc>
            </a:pPr>
            <a:r>
              <a:rPr lang="en-US" sz="3200">
                <a:solidFill>
                  <a:srgbClr val="000000"/>
                </a:solidFill>
                <a:latin typeface="Aileron"/>
                <a:ea typeface="Aileron"/>
                <a:cs typeface="Aileron"/>
                <a:sym typeface="Aileron"/>
              </a:rPr>
              <a:t>tarvitsee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47625"/>
              <a:ext cx="355369" cy="450935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47625"/>
              <a:ext cx="427807" cy="457073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Freeform 16"/>
          <p:cNvSpPr/>
          <p:nvPr/>
        </p:nvSpPr>
        <p:spPr>
          <a:xfrm>
            <a:off x="7085019" y="3122406"/>
            <a:ext cx="5465342" cy="2813647"/>
          </a:xfrm>
          <a:custGeom>
            <a:avLst/>
            <a:gdLst/>
            <a:ahLst/>
            <a:cxnLst/>
            <a:rect l="l" t="t" r="r" b="b"/>
            <a:pathLst>
              <a:path w="5465342" h="2813647">
                <a:moveTo>
                  <a:pt x="0" y="0"/>
                </a:moveTo>
                <a:lnTo>
                  <a:pt x="5465341" y="0"/>
                </a:lnTo>
                <a:lnTo>
                  <a:pt x="5465341" y="2813647"/>
                </a:lnTo>
                <a:lnTo>
                  <a:pt x="0" y="2813647"/>
                </a:lnTo>
                <a:lnTo>
                  <a:pt x="0" y="0"/>
                </a:lnTo>
                <a:close/>
              </a:path>
            </a:pathLst>
          </a:custGeom>
          <a:blipFill>
            <a:blip r:embed="rId6"/>
            <a:stretch>
              <a:fillRect l="-26127" r="-9624" b="-9760"/>
            </a:stretch>
          </a:blipFill>
        </p:spPr>
        <p:txBody>
          <a:bodyPr/>
          <a:lstStyle/>
          <a:p>
            <a:endParaRPr lang="fi-FI"/>
          </a:p>
        </p:txBody>
      </p:sp>
      <p:sp>
        <p:nvSpPr>
          <p:cNvPr id="17" name="TextBox 17"/>
          <p:cNvSpPr txBox="1"/>
          <p:nvPr/>
        </p:nvSpPr>
        <p:spPr>
          <a:xfrm>
            <a:off x="1804222" y="727713"/>
            <a:ext cx="16716856" cy="513080"/>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Meidän on tuotettava monia ideoita, joista voimme valita parhaat (meidän on ideoitava) </a:t>
            </a:r>
          </a:p>
          <a:p>
            <a:pPr marL="345441" lvl="1" indent="-172721" algn="l">
              <a:lnSpc>
                <a:spcPts val="2080"/>
              </a:lnSpc>
              <a:buFont typeface="Arial"/>
              <a:buChar char="•"/>
            </a:pPr>
            <a:r>
              <a:rPr lang="en-US" sz="1600">
                <a:solidFill>
                  <a:srgbClr val="000000"/>
                </a:solidFill>
                <a:latin typeface="Aileron"/>
                <a:ea typeface="Aileron"/>
                <a:cs typeface="Aileron"/>
                <a:sym typeface="Aileron"/>
              </a:rPr>
              <a:t>Meidän on vahvistettava tiimimme yhteistä ymmärrystä mahdollisuuksista ja siirryttävä ratkaisuvaiheeseen (meidän on ideoitava).</a:t>
            </a:r>
          </a:p>
        </p:txBody>
      </p:sp>
      <p:sp>
        <p:nvSpPr>
          <p:cNvPr id="18" name="TextBox 18"/>
          <p:cNvSpPr txBox="1"/>
          <p:nvPr/>
        </p:nvSpPr>
        <p:spPr>
          <a:xfrm>
            <a:off x="12995946" y="2570255"/>
            <a:ext cx="4552256" cy="353949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Pohtikaa tuloksia suhteessa haasteeseen. </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Pohtikaa tiimissä:</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Mikä yllätti meidät? Mllaisia ideoita syntyi? Mitä voisi jatkojalostaa ratkaisuksi? Mitä tiedämme nyt, mikä voi auttaa meitä etenemään projektissa? Miten meidän pitäisi muuttaa tai muotoilla haasteemme uudelleen sen perusteella, mitä saimme selville? Mitä meidän pitäisi tehdä seuraavaksi?</a:t>
            </a:r>
          </a:p>
        </p:txBody>
      </p:sp>
      <p:sp>
        <p:nvSpPr>
          <p:cNvPr id="19" name="TextBox 19"/>
          <p:cNvSpPr txBox="1"/>
          <p:nvPr/>
        </p:nvSpPr>
        <p:spPr>
          <a:xfrm>
            <a:off x="1627687" y="2450647"/>
            <a:ext cx="5457332" cy="4702810"/>
          </a:xfrm>
          <a:prstGeom prst="rect">
            <a:avLst/>
          </a:prstGeom>
        </p:spPr>
        <p:txBody>
          <a:bodyPr lIns="0" tIns="0" rIns="0" bIns="0" rtlCol="0" anchor="t">
            <a:spAutoFit/>
          </a:bodyPr>
          <a:lstStyle/>
          <a:p>
            <a:pPr algn="l">
              <a:lnSpc>
                <a:spcPts val="2210"/>
              </a:lnSpc>
            </a:pPr>
            <a:r>
              <a:rPr lang="en-US" sz="1700">
                <a:solidFill>
                  <a:srgbClr val="000000"/>
                </a:solidFill>
                <a:latin typeface="Aileron"/>
                <a:ea typeface="Aileron"/>
                <a:cs typeface="Aileron"/>
                <a:sym typeface="Aileron"/>
              </a:rPr>
              <a:t>Kokoontukaa yhteen tiiminä (verkossa tai offline). Kirjoittakaa työstämänne ongelma jonnekin, missä kaikki näkevät sen.</a:t>
            </a:r>
          </a:p>
          <a:p>
            <a:pPr algn="l">
              <a:lnSpc>
                <a:spcPts val="2210"/>
              </a:lnSpc>
            </a:pPr>
            <a:endParaRPr lang="en-US" sz="1700">
              <a:solidFill>
                <a:srgbClr val="000000"/>
              </a:solidFill>
              <a:latin typeface="Aileron"/>
              <a:ea typeface="Aileron"/>
              <a:cs typeface="Aileron"/>
              <a:sym typeface="Aileron"/>
            </a:endParaRPr>
          </a:p>
          <a:p>
            <a:pPr algn="l">
              <a:lnSpc>
                <a:spcPts val="2210"/>
              </a:lnSpc>
            </a:pPr>
            <a:r>
              <a:rPr lang="en-US" sz="1700">
                <a:solidFill>
                  <a:srgbClr val="000000"/>
                </a:solidFill>
                <a:latin typeface="Aileron"/>
                <a:ea typeface="Aileron"/>
                <a:cs typeface="Aileron"/>
                <a:sym typeface="Aileron"/>
              </a:rPr>
              <a:t>Kiertävien ideoiden aivoriihessä kaikki ideat ovat tervetulleita, eikä kellon käydessä saa puhua. Asettakaa hälytys 5 minuuttiin aina kullakin kierroksella. Tehkää niin monta kiertosta kun mahdollista!</a:t>
            </a:r>
          </a:p>
          <a:p>
            <a:pPr algn="l">
              <a:lnSpc>
                <a:spcPts val="2210"/>
              </a:lnSpc>
            </a:pPr>
            <a:endParaRPr lang="en-US" sz="1700">
              <a:solidFill>
                <a:srgbClr val="000000"/>
              </a:solidFill>
              <a:latin typeface="Aileron"/>
              <a:ea typeface="Aileron"/>
              <a:cs typeface="Aileron"/>
              <a:sym typeface="Aileron"/>
            </a:endParaRPr>
          </a:p>
          <a:p>
            <a:pPr algn="l">
              <a:lnSpc>
                <a:spcPts val="2210"/>
              </a:lnSpc>
            </a:pPr>
            <a:r>
              <a:rPr lang="en-US" sz="1700">
                <a:solidFill>
                  <a:srgbClr val="000000"/>
                </a:solidFill>
                <a:latin typeface="Aileron"/>
                <a:ea typeface="Aileron"/>
                <a:cs typeface="Aileron"/>
                <a:sym typeface="Aileron"/>
              </a:rPr>
              <a:t>Jokainen ottaa tyhjän A4-paperin ja kirjoittaa siihen työstämänsä ongelman. Jokainen kirjoittaa 1-3 mahdollista ratkaisua ongelmaan ja antaa paperin vasemmalla puolellaan olevalle henkilölle. Seuraava henkilö kirjoittaa, miksi ratkaisu saattaa epäonnistua. Jokainen ojentaa paperin vasemmalla puolella olevalle henkilölle. Jokainen kirjoittaa ratkaisun edellisen henkilön tunnistamaan ongelmaan. </a:t>
            </a:r>
          </a:p>
        </p:txBody>
      </p:sp>
      <p:sp>
        <p:nvSpPr>
          <p:cNvPr id="20" name="TextBox 20"/>
          <p:cNvSpPr txBox="1"/>
          <p:nvPr/>
        </p:nvSpPr>
        <p:spPr>
          <a:xfrm rot="-5400000">
            <a:off x="-2011635" y="2582826"/>
            <a:ext cx="5341777"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KIERTÄVÄT IDEAT</a:t>
            </a:r>
          </a:p>
        </p:txBody>
      </p:sp>
      <p:sp>
        <p:nvSpPr>
          <p:cNvPr id="21" name="TextBox 21"/>
          <p:cNvSpPr txBox="1"/>
          <p:nvPr/>
        </p:nvSpPr>
        <p:spPr>
          <a:xfrm>
            <a:off x="5903718" y="7616249"/>
            <a:ext cx="12612924" cy="88201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Antakaa kaikkien  keskittyä hiljaisen pohdinnan aikana. </a:t>
            </a:r>
          </a:p>
          <a:p>
            <a:pPr marL="388620" lvl="1" indent="-194310" algn="l">
              <a:lnSpc>
                <a:spcPts val="2340"/>
              </a:lnSpc>
              <a:buFont typeface="Arial"/>
              <a:buChar char="•"/>
            </a:pPr>
            <a:r>
              <a:rPr lang="en-US" sz="1800">
                <a:solidFill>
                  <a:srgbClr val="000000"/>
                </a:solidFill>
                <a:latin typeface="Aileron"/>
                <a:ea typeface="Aileron"/>
                <a:cs typeface="Aileron"/>
                <a:sym typeface="Aileron"/>
              </a:rPr>
              <a:t>Älkää arvostelko ideoita tai ongelmia niiden kiertäessä.</a:t>
            </a:r>
          </a:p>
          <a:p>
            <a:pPr marL="388620" lvl="1" indent="-194310" algn="l">
              <a:lnSpc>
                <a:spcPts val="2340"/>
              </a:lnSpc>
              <a:buFont typeface="Arial"/>
              <a:buChar char="•"/>
            </a:pPr>
            <a:r>
              <a:rPr lang="en-US" sz="1800">
                <a:solidFill>
                  <a:srgbClr val="000000"/>
                </a:solidFill>
                <a:latin typeface="Aileron"/>
                <a:ea typeface="Aileron"/>
                <a:cs typeface="Aileron"/>
                <a:sym typeface="Aileron"/>
              </a:rPr>
              <a:t>Pohtikaa lopuksi, voiko jotain ratkaisuideoita yhdistellä.</a:t>
            </a:r>
          </a:p>
        </p:txBody>
      </p:sp>
      <p:sp>
        <p:nvSpPr>
          <p:cNvPr id="22" name="TextBox 22"/>
          <p:cNvSpPr txBox="1"/>
          <p:nvPr/>
        </p:nvSpPr>
        <p:spPr>
          <a:xfrm>
            <a:off x="5903718" y="8893274"/>
            <a:ext cx="12147759" cy="1111885"/>
          </a:xfrm>
          <a:prstGeom prst="rect">
            <a:avLst/>
          </a:prstGeom>
        </p:spPr>
        <p:txBody>
          <a:bodyPr lIns="0" tIns="0" rIns="0" bIns="0" rtlCol="0" anchor="t">
            <a:spAutoFit/>
          </a:bodyPr>
          <a:lstStyle/>
          <a:p>
            <a:pPr marL="367031" lvl="1" indent="-183515" algn="l">
              <a:lnSpc>
                <a:spcPts val="2210"/>
              </a:lnSpc>
              <a:buFont typeface="Arial"/>
              <a:buChar char="•"/>
            </a:pPr>
            <a:r>
              <a:rPr lang="en-US" sz="1700">
                <a:solidFill>
                  <a:srgbClr val="000000"/>
                </a:solidFill>
                <a:latin typeface="Aileron"/>
                <a:ea typeface="Aileron"/>
                <a:cs typeface="Aileron"/>
                <a:sym typeface="Aileron"/>
              </a:rPr>
              <a:t>Jos ei kunnioiteta harjoituksen perussääntöjä, kaikkien ajatuksia ei välttämättä saada työskentelyyn mukaan ja jotain kiinnostavaa voi jäädä kaikilta kuulematta.</a:t>
            </a:r>
          </a:p>
          <a:p>
            <a:pPr marL="367031" lvl="1" indent="-183515" algn="l">
              <a:lnSpc>
                <a:spcPts val="2210"/>
              </a:lnSpc>
              <a:buFont typeface="Arial"/>
              <a:buChar char="•"/>
            </a:pPr>
            <a:r>
              <a:rPr lang="en-US" sz="1700">
                <a:solidFill>
                  <a:srgbClr val="000000"/>
                </a:solidFill>
                <a:latin typeface="Aileron"/>
                <a:ea typeface="Aileron"/>
                <a:cs typeface="Aileron"/>
                <a:sym typeface="Aileron"/>
              </a:rPr>
              <a:t>Jos kierroksia ei tehdä riittävästi, ei ideoita saada jatkojalostettua. Kannattaa siis tehdä niin monta kierrosta kuin mahdollista, ideoiden jalostamiseksi.</a:t>
            </a:r>
          </a:p>
        </p:txBody>
      </p:sp>
      <p:sp>
        <p:nvSpPr>
          <p:cNvPr id="23" name="TextBox 23"/>
          <p:cNvSpPr txBox="1"/>
          <p:nvPr/>
        </p:nvSpPr>
        <p:spPr>
          <a:xfrm>
            <a:off x="3130901" y="8893274"/>
            <a:ext cx="2556598" cy="122428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Mikä voi mennä pielen?</a:t>
            </a:r>
          </a:p>
        </p:txBody>
      </p:sp>
      <p:sp>
        <p:nvSpPr>
          <p:cNvPr id="24" name="TextBox 24"/>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Miten onnistumme?</a:t>
            </a:r>
          </a:p>
        </p:txBody>
      </p:sp>
      <p:sp>
        <p:nvSpPr>
          <p:cNvPr id="25" name="TextBox 25"/>
          <p:cNvSpPr txBox="1"/>
          <p:nvPr/>
        </p:nvSpPr>
        <p:spPr>
          <a:xfrm>
            <a:off x="1627687" y="1911532"/>
            <a:ext cx="326409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Mitä siis teemme? </a:t>
            </a:r>
          </a:p>
        </p:txBody>
      </p:sp>
      <p:sp>
        <p:nvSpPr>
          <p:cNvPr id="26" name="TextBox 26"/>
          <p:cNvSpPr txBox="1"/>
          <p:nvPr/>
        </p:nvSpPr>
        <p:spPr>
          <a:xfrm>
            <a:off x="12995946" y="1940307"/>
            <a:ext cx="4072854" cy="516103"/>
          </a:xfrm>
          <a:prstGeom prst="rect">
            <a:avLst/>
          </a:prstGeom>
        </p:spPr>
        <p:txBody>
          <a:bodyPr wrap="square" lIns="0" tIns="0" rIns="0" bIns="0" rtlCol="0" anchor="t">
            <a:spAutoFit/>
          </a:bodyPr>
          <a:lstStyle/>
          <a:p>
            <a:pPr algn="l">
              <a:lnSpc>
                <a:spcPts val="4409"/>
              </a:lnSpc>
            </a:pPr>
            <a:r>
              <a:rPr lang="en-US" sz="3150" dirty="0" err="1">
                <a:solidFill>
                  <a:srgbClr val="000000"/>
                </a:solidFill>
                <a:latin typeface="Aileron"/>
                <a:ea typeface="Aileron"/>
                <a:cs typeface="Aileron"/>
                <a:sym typeface="Aileron"/>
              </a:rPr>
              <a:t>Mitä</a:t>
            </a:r>
            <a:r>
              <a:rPr lang="en-US" sz="3150" dirty="0">
                <a:solidFill>
                  <a:srgbClr val="000000"/>
                </a:solidFill>
                <a:latin typeface="Aileron"/>
                <a:ea typeface="Aileron"/>
                <a:cs typeface="Aileron"/>
                <a:sym typeface="Aileron"/>
              </a:rPr>
              <a:t> </a:t>
            </a:r>
            <a:r>
              <a:rPr lang="en-US" sz="3150" dirty="0" err="1">
                <a:solidFill>
                  <a:srgbClr val="000000"/>
                </a:solidFill>
                <a:latin typeface="Aileron"/>
                <a:ea typeface="Aileron"/>
                <a:cs typeface="Aileron"/>
                <a:sym typeface="Aileron"/>
              </a:rPr>
              <a:t>seuraavaksi</a:t>
            </a:r>
            <a:r>
              <a:rPr lang="en-US" sz="3150" dirty="0">
                <a:solidFill>
                  <a:srgbClr val="000000"/>
                </a:solidFill>
                <a:latin typeface="Aileron"/>
                <a:ea typeface="Aileron"/>
                <a:cs typeface="Aileron"/>
                <a:sym typeface="Aileron"/>
              </a:rPr>
              <a:t>?</a:t>
            </a:r>
          </a:p>
        </p:txBody>
      </p:sp>
      <p:sp>
        <p:nvSpPr>
          <p:cNvPr id="27" name="TextBox 27"/>
          <p:cNvSpPr txBox="1"/>
          <p:nvPr/>
        </p:nvSpPr>
        <p:spPr>
          <a:xfrm>
            <a:off x="6944222" y="1978407"/>
            <a:ext cx="5090716"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Miltä tuotos saattaa näyttää?</a:t>
            </a:r>
          </a:p>
        </p:txBody>
      </p:sp>
      <p:sp>
        <p:nvSpPr>
          <p:cNvPr id="28" name="TextBox 28"/>
          <p:cNvSpPr txBox="1"/>
          <p:nvPr/>
        </p:nvSpPr>
        <p:spPr>
          <a:xfrm>
            <a:off x="1804222" y="162650"/>
            <a:ext cx="4663877"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Milloin kannattaa käyttää?</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4287392" y="4992832"/>
            <a:ext cx="9782463" cy="596901"/>
          </a:xfrm>
          <a:prstGeom prst="rect">
            <a:avLst/>
          </a:prstGeom>
        </p:spPr>
        <p:txBody>
          <a:bodyPr lIns="0" tIns="0" rIns="0" bIns="0" rtlCol="0" anchor="t">
            <a:spAutoFit/>
          </a:bodyPr>
          <a:lstStyle/>
          <a:p>
            <a:pPr algn="r">
              <a:lnSpc>
                <a:spcPts val="4899"/>
              </a:lnSpc>
            </a:pPr>
            <a:r>
              <a:rPr lang="en-US" sz="3499" b="1">
                <a:solidFill>
                  <a:srgbClr val="000000"/>
                </a:solidFill>
                <a:latin typeface="Aileron Bold"/>
                <a:ea typeface="Aileron Bold"/>
                <a:cs typeface="Aileron Bold"/>
                <a:sym typeface="Aileron Bold"/>
              </a:rPr>
              <a:t>REFLEKTIO:  KIERTÄVÄT IDEAT</a:t>
            </a:r>
          </a:p>
        </p:txBody>
      </p:sp>
      <p:sp>
        <p:nvSpPr>
          <p:cNvPr id="9" name="TextBox 9"/>
          <p:cNvSpPr txBox="1"/>
          <p:nvPr/>
        </p:nvSpPr>
        <p:spPr>
          <a:xfrm>
            <a:off x="1497013" y="1876810"/>
            <a:ext cx="16521597" cy="125222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Mitkä ovat mahdollisia ratkaisuja eri sidosryhmien näkökulmasta? </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279"/>
              </a:lnSpc>
            </a:pPr>
            <a:r>
              <a:rPr lang="en-US" sz="1899">
                <a:solidFill>
                  <a:srgbClr val="000000"/>
                </a:solidFill>
                <a:latin typeface="Aileron"/>
                <a:ea typeface="Aileron"/>
                <a:cs typeface="Aileron"/>
                <a:sym typeface="Aileron"/>
              </a:rPr>
              <a:t>Millä tavoin palvelua voidaan parantaa käyttäjien, potilaiden, kansalaisten tai asiakkaiden, palvelutyöntekijöiden ja johdon näkökulmasta? Mitkä ovat mahdollisia suunnittelun parannuksia, jotka voivat tehostaa tuotetta, ottaen huomioon suunnitteluinsinöörien, teknikkojen ja tuotepäälliköiden panoksen?</a:t>
            </a:r>
          </a:p>
        </p:txBody>
      </p:sp>
      <p:sp>
        <p:nvSpPr>
          <p:cNvPr id="10" name="TextBox 10"/>
          <p:cNvSpPr txBox="1"/>
          <p:nvPr/>
        </p:nvSpPr>
        <p:spPr>
          <a:xfrm>
            <a:off x="1497013" y="3414780"/>
            <a:ext cx="16521597" cy="857250"/>
          </a:xfrm>
          <a:prstGeom prst="rect">
            <a:avLst/>
          </a:prstGeom>
        </p:spPr>
        <p:txBody>
          <a:bodyPr lIns="0" tIns="0" rIns="0" bIns="0" rtlCol="0" anchor="t">
            <a:spAutoFit/>
          </a:bodyPr>
          <a:lstStyle/>
          <a:p>
            <a:pPr algn="l">
              <a:lnSpc>
                <a:spcPts val="2279"/>
              </a:lnSpc>
            </a:pPr>
            <a:r>
              <a:rPr lang="en-US" sz="1899" b="1">
                <a:solidFill>
                  <a:srgbClr val="000000"/>
                </a:solidFill>
                <a:latin typeface="Aileron Bold"/>
                <a:ea typeface="Aileron Bold"/>
                <a:cs typeface="Aileron Bold"/>
                <a:sym typeface="Aileron Bold"/>
              </a:rPr>
              <a:t>Millaisia uusia ideoita voimme luoda rakentamalla jonkun toisen idean varaan? </a:t>
            </a:r>
          </a:p>
          <a:p>
            <a:pPr algn="l">
              <a:lnSpc>
                <a:spcPts val="2279"/>
              </a:lnSpc>
            </a:pPr>
            <a:endParaRPr lang="en-US" sz="1899" b="1">
              <a:solidFill>
                <a:srgbClr val="000000"/>
              </a:solidFill>
              <a:latin typeface="Aileron Bold"/>
              <a:ea typeface="Aileron Bold"/>
              <a:cs typeface="Aileron Bold"/>
              <a:sym typeface="Aileron Bold"/>
            </a:endParaRPr>
          </a:p>
          <a:p>
            <a:pPr marL="0" lvl="0" indent="0" algn="l">
              <a:lnSpc>
                <a:spcPts val="2279"/>
              </a:lnSpc>
              <a:spcBef>
                <a:spcPct val="0"/>
              </a:spcBef>
            </a:pPr>
            <a:r>
              <a:rPr lang="en-US" sz="1899">
                <a:solidFill>
                  <a:srgbClr val="000000"/>
                </a:solidFill>
                <a:latin typeface="Aileron"/>
                <a:ea typeface="Aileron"/>
                <a:cs typeface="Aileron"/>
                <a:sym typeface="Aileron"/>
              </a:rPr>
              <a:t>Miten voimme hyödyntää eri sidosryhmien esiin tuomia ideoita?</a:t>
            </a:r>
          </a:p>
        </p:txBody>
      </p:sp>
      <p:sp>
        <p:nvSpPr>
          <p:cNvPr id="11" name="TextBox 11"/>
          <p:cNvSpPr txBox="1"/>
          <p:nvPr/>
        </p:nvSpPr>
        <p:spPr>
          <a:xfrm>
            <a:off x="1434293" y="4714070"/>
            <a:ext cx="16521597" cy="165671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Mitkä ovat kunkin ehdotetun ratkaisun mahdolliset haasteet tai esteet? </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659"/>
              </a:lnSpc>
              <a:spcBef>
                <a:spcPct val="0"/>
              </a:spcBef>
            </a:pPr>
            <a:r>
              <a:rPr lang="en-US" sz="1899">
                <a:solidFill>
                  <a:srgbClr val="000000"/>
                </a:solidFill>
                <a:latin typeface="Aileron"/>
                <a:ea typeface="Aileron"/>
                <a:cs typeface="Aileron"/>
                <a:sym typeface="Aileron"/>
              </a:rPr>
              <a:t>Millaisia haasteita voisi syntyä, kun uutta palveluihin liittyvää järjestelmää toteutetaan sidosryhmiltä kerättyjen näkemysten perusteella? Millaisia teknisiä tai logistisia esteitä saattaisimme kohdata ottaessamme käyttöön uuden tuoteominaisuuden, ja miten kunkin tiimin jäsenen näkemys voi auttaa voittamaan nämä haasteet?</a:t>
            </a:r>
          </a:p>
        </p:txBody>
      </p:sp>
      <p:sp>
        <p:nvSpPr>
          <p:cNvPr id="12" name="TextBox 12"/>
          <p:cNvSpPr txBox="1"/>
          <p:nvPr/>
        </p:nvSpPr>
        <p:spPr>
          <a:xfrm>
            <a:off x="1497013" y="6781630"/>
            <a:ext cx="16521597" cy="98996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Miten voimme muuttaa olemassa olevia ideoita vastaamaan paremmin sidosryhmien tarpeita ja todellisia rajoitteita? </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659"/>
              </a:lnSpc>
              <a:spcBef>
                <a:spcPct val="0"/>
              </a:spcBef>
            </a:pPr>
            <a:r>
              <a:rPr lang="en-US" sz="1899">
                <a:solidFill>
                  <a:srgbClr val="000000"/>
                </a:solidFill>
                <a:latin typeface="Aileron"/>
                <a:ea typeface="Aileron"/>
                <a:cs typeface="Aileron"/>
                <a:sym typeface="Aileron"/>
              </a:rPr>
              <a:t>Miten voimme muuttaa ratkaisuideaamme vastaamaan asiakkaan erityisvaatimuksia tai toimimaan paremmin tietyssä ympäristössä?</a:t>
            </a:r>
          </a:p>
        </p:txBody>
      </p:sp>
      <p:sp>
        <p:nvSpPr>
          <p:cNvPr id="13" name="TextBox 13"/>
          <p:cNvSpPr txBox="1"/>
          <p:nvPr/>
        </p:nvSpPr>
        <p:spPr>
          <a:xfrm>
            <a:off x="1497013" y="533402"/>
            <a:ext cx="16214041" cy="5334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Kiertävien ideoiden tekniikka on aivoriihitekniikka, jossa osallistujat esittävät vuorotellen ideoita joko kirjallisesti tai ääneen toistensa ehdotusten pohjalta. Se edistää luovuutta ja yhteistyötä ja varmistaa, että kaikkien näkökulmat tulevat kuulluiksi.</a:t>
            </a:r>
          </a:p>
        </p:txBody>
      </p:sp>
      <p:sp>
        <p:nvSpPr>
          <p:cNvPr id="14" name="TextBox 14"/>
          <p:cNvSpPr txBox="1"/>
          <p:nvPr/>
        </p:nvSpPr>
        <p:spPr>
          <a:xfrm>
            <a:off x="1497013" y="8247845"/>
            <a:ext cx="16214041" cy="132334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meidän pitäisi tehdä seuraavaksi ja kenen pitäisi tehdä mitä? Miksi?</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659"/>
              </a:lnSpc>
              <a:spcBef>
                <a:spcPct val="0"/>
              </a:spcBef>
            </a:pPr>
            <a:r>
              <a:rPr lang="en-US" sz="1899">
                <a:solidFill>
                  <a:srgbClr val="000000"/>
                </a:solidFill>
                <a:latin typeface="Aileron"/>
                <a:ea typeface="Aileron"/>
                <a:cs typeface="Aileron"/>
                <a:sym typeface="Aileron"/>
              </a:rPr>
              <a:t>Kuka tekee mitä tiimissämme, jotta voimme jatkaa projektiamme siten, että sisällytämme siihen oppimamme kiertävistä ideoista? Mitä tiedämme nyt, mitä emme tienneet aiemmin? Mitä emme vielä tiedä ja miten voisimme täyttää tämän tietovajeen? Mitä meidän pitäisi tehdä seuraavaksi?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31147" y="3505835"/>
            <a:ext cx="4192523" cy="6680034"/>
          </a:xfrm>
          <a:prstGeom prst="rect">
            <a:avLst/>
          </a:prstGeom>
        </p:spPr>
        <p:txBody>
          <a:bodyPr lIns="0" tIns="0" rIns="0" bIns="0" rtlCol="0" anchor="t">
            <a:spAutoFit/>
          </a:bodyPr>
          <a:lstStyle/>
          <a:p>
            <a:pPr algn="l">
              <a:lnSpc>
                <a:spcPts val="1775"/>
              </a:lnSpc>
            </a:pPr>
            <a:r>
              <a:rPr lang="en-US" sz="1479" dirty="0" err="1">
                <a:solidFill>
                  <a:srgbClr val="000000"/>
                </a:solidFill>
                <a:latin typeface="Aileron"/>
                <a:ea typeface="Aileron"/>
                <a:cs typeface="Aileron"/>
                <a:sym typeface="Aileron"/>
              </a:rPr>
              <a:t>Dialogiperiaatteet</a:t>
            </a:r>
            <a:endParaRPr lang="en-US" sz="1479" dirty="0">
              <a:solidFill>
                <a:srgbClr val="000000"/>
              </a:solidFill>
              <a:latin typeface="Aileron"/>
              <a:ea typeface="Aileron"/>
              <a:cs typeface="Aileron"/>
              <a:sym typeface="Aileron"/>
            </a:endParaRPr>
          </a:p>
          <a:p>
            <a:pPr algn="l">
              <a:lnSpc>
                <a:spcPts val="1775"/>
              </a:lnSpc>
            </a:pPr>
            <a:r>
              <a:rPr lang="en-US" sz="1479" dirty="0" err="1">
                <a:solidFill>
                  <a:srgbClr val="000000"/>
                </a:solidFill>
                <a:latin typeface="Aileron"/>
                <a:ea typeface="Aileron"/>
                <a:cs typeface="Aileron"/>
                <a:sym typeface="Aileron"/>
              </a:rPr>
              <a:t>Innovaatiokukka</a:t>
            </a:r>
            <a:r>
              <a:rPr lang="en-US" sz="1479" dirty="0">
                <a:solidFill>
                  <a:srgbClr val="000000"/>
                </a:solidFill>
                <a:latin typeface="Aileron"/>
                <a:ea typeface="Aileron"/>
                <a:cs typeface="Aileron"/>
                <a:sym typeface="Aileron"/>
              </a:rPr>
              <a:t> &amp; </a:t>
            </a:r>
            <a:r>
              <a:rPr lang="en-US" sz="1479" dirty="0" err="1">
                <a:solidFill>
                  <a:srgbClr val="000000"/>
                </a:solidFill>
                <a:latin typeface="Aileron"/>
                <a:ea typeface="Aileron"/>
                <a:cs typeface="Aileron"/>
                <a:sym typeface="Aileron"/>
              </a:rPr>
              <a:t>innovaatikortit</a:t>
            </a:r>
            <a:endParaRPr lang="en-US" sz="1479" dirty="0">
              <a:solidFill>
                <a:srgbClr val="000000"/>
              </a:solidFill>
              <a:latin typeface="Aileron"/>
              <a:ea typeface="Aileron"/>
              <a:cs typeface="Aileron"/>
              <a:sym typeface="Aileron"/>
            </a:endParaRPr>
          </a:p>
          <a:p>
            <a:pPr algn="l">
              <a:lnSpc>
                <a:spcPts val="1775"/>
              </a:lnSpc>
            </a:pPr>
            <a:endParaRPr lang="en-US" sz="1479" dirty="0">
              <a:solidFill>
                <a:srgbClr val="000000"/>
              </a:solidFill>
              <a:latin typeface="Aileron"/>
              <a:ea typeface="Aileron"/>
              <a:cs typeface="Aileron"/>
              <a:sym typeface="Aileron"/>
            </a:endParaRPr>
          </a:p>
          <a:p>
            <a:pPr algn="l">
              <a:lnSpc>
                <a:spcPts val="1775"/>
              </a:lnSpc>
            </a:pPr>
            <a:r>
              <a:rPr lang="en-US" sz="1479" dirty="0" err="1">
                <a:solidFill>
                  <a:srgbClr val="000000"/>
                </a:solidFill>
                <a:latin typeface="Aileron"/>
                <a:ea typeface="Aileron"/>
                <a:cs typeface="Aileron"/>
                <a:sym typeface="Aileron"/>
              </a:rPr>
              <a:t>Sidosryhmäkartta</a:t>
            </a:r>
            <a:endParaRPr lang="en-US" sz="1479" dirty="0">
              <a:solidFill>
                <a:srgbClr val="000000"/>
              </a:solidFill>
              <a:latin typeface="Aileron"/>
              <a:ea typeface="Aileron"/>
              <a:cs typeface="Aileron"/>
              <a:sym typeface="Aileron"/>
            </a:endParaRPr>
          </a:p>
          <a:p>
            <a:pPr algn="l">
              <a:lnSpc>
                <a:spcPts val="1775"/>
              </a:lnSpc>
            </a:pPr>
            <a:r>
              <a:rPr lang="en-US" sz="1479" dirty="0" err="1">
                <a:solidFill>
                  <a:srgbClr val="000000"/>
                </a:solidFill>
                <a:latin typeface="Aileron"/>
                <a:ea typeface="Aileron"/>
                <a:cs typeface="Aileron"/>
                <a:sym typeface="Aileron"/>
              </a:rPr>
              <a:t>Vertailu</a:t>
            </a:r>
            <a:r>
              <a:rPr lang="en-US" sz="1479" dirty="0">
                <a:solidFill>
                  <a:srgbClr val="000000"/>
                </a:solidFill>
                <a:latin typeface="Aileron"/>
                <a:ea typeface="Aileron"/>
                <a:cs typeface="Aileron"/>
                <a:sym typeface="Aileron"/>
              </a:rPr>
              <a:t> </a:t>
            </a:r>
            <a:r>
              <a:rPr lang="en-US" sz="1479" dirty="0" err="1">
                <a:solidFill>
                  <a:srgbClr val="000000"/>
                </a:solidFill>
                <a:latin typeface="Aileron"/>
                <a:ea typeface="Aileron"/>
                <a:cs typeface="Aileron"/>
                <a:sym typeface="Aileron"/>
              </a:rPr>
              <a:t>eli</a:t>
            </a:r>
            <a:r>
              <a:rPr lang="en-US" sz="1479" dirty="0">
                <a:solidFill>
                  <a:srgbClr val="000000"/>
                </a:solidFill>
                <a:latin typeface="Aileron"/>
                <a:ea typeface="Aileron"/>
                <a:cs typeface="Aileron"/>
                <a:sym typeface="Aileron"/>
              </a:rPr>
              <a:t> </a:t>
            </a:r>
            <a:r>
              <a:rPr lang="en-US" sz="1479" dirty="0" err="1">
                <a:solidFill>
                  <a:srgbClr val="000000"/>
                </a:solidFill>
                <a:latin typeface="Aileron"/>
                <a:ea typeface="Aileron"/>
                <a:cs typeface="Aileron"/>
                <a:sym typeface="Aileron"/>
              </a:rPr>
              <a:t>benchmarkkaus</a:t>
            </a:r>
            <a:endParaRPr lang="en-US" sz="1479" dirty="0">
              <a:solidFill>
                <a:srgbClr val="000000"/>
              </a:solidFill>
              <a:latin typeface="Aileron"/>
              <a:ea typeface="Aileron"/>
              <a:cs typeface="Aileron"/>
              <a:sym typeface="Aileron"/>
            </a:endParaRPr>
          </a:p>
          <a:p>
            <a:pPr algn="l">
              <a:lnSpc>
                <a:spcPts val="1775"/>
              </a:lnSpc>
            </a:pPr>
            <a:endParaRPr lang="en-US" sz="1479" dirty="0">
              <a:solidFill>
                <a:srgbClr val="000000"/>
              </a:solidFill>
              <a:latin typeface="Aileron"/>
              <a:ea typeface="Aileron"/>
              <a:cs typeface="Aileron"/>
              <a:sym typeface="Aileron"/>
            </a:endParaRPr>
          </a:p>
          <a:p>
            <a:pPr algn="l">
              <a:lnSpc>
                <a:spcPts val="1775"/>
              </a:lnSpc>
            </a:pPr>
            <a:r>
              <a:rPr lang="en-US" sz="1479" dirty="0" err="1">
                <a:solidFill>
                  <a:srgbClr val="000000"/>
                </a:solidFill>
                <a:latin typeface="Aileron"/>
                <a:ea typeface="Aileron"/>
                <a:cs typeface="Aileron"/>
                <a:sym typeface="Aileron"/>
              </a:rPr>
              <a:t>Empatiakartta</a:t>
            </a:r>
            <a:endParaRPr lang="en-US" sz="1479" dirty="0">
              <a:solidFill>
                <a:srgbClr val="000000"/>
              </a:solidFill>
              <a:latin typeface="Aileron"/>
              <a:ea typeface="Aileron"/>
              <a:cs typeface="Aileron"/>
              <a:sym typeface="Aileron"/>
            </a:endParaRPr>
          </a:p>
          <a:p>
            <a:pPr algn="l">
              <a:lnSpc>
                <a:spcPts val="1775"/>
              </a:lnSpc>
            </a:pPr>
            <a:r>
              <a:rPr lang="en-US" sz="1479" dirty="0" err="1">
                <a:solidFill>
                  <a:srgbClr val="000000"/>
                </a:solidFill>
                <a:latin typeface="Aileron"/>
                <a:ea typeface="Aileron"/>
                <a:cs typeface="Aileron"/>
                <a:sym typeface="Aileron"/>
              </a:rPr>
              <a:t>Haamuasiointi</a:t>
            </a:r>
            <a:endParaRPr lang="en-US" sz="1479" dirty="0">
              <a:solidFill>
                <a:srgbClr val="000000"/>
              </a:solidFill>
              <a:latin typeface="Aileron"/>
              <a:ea typeface="Aileron"/>
              <a:cs typeface="Aileron"/>
              <a:sym typeface="Aileron"/>
            </a:endParaRPr>
          </a:p>
          <a:p>
            <a:pPr algn="l">
              <a:lnSpc>
                <a:spcPts val="1775"/>
              </a:lnSpc>
            </a:pPr>
            <a:r>
              <a:rPr lang="en-US" sz="1479" dirty="0" err="1">
                <a:solidFill>
                  <a:srgbClr val="000000"/>
                </a:solidFill>
                <a:latin typeface="Aileron"/>
                <a:ea typeface="Aileron"/>
                <a:cs typeface="Aileron"/>
                <a:sym typeface="Aileron"/>
              </a:rPr>
              <a:t>Havainnointi</a:t>
            </a:r>
            <a:r>
              <a:rPr lang="en-US" sz="1479" dirty="0">
                <a:solidFill>
                  <a:srgbClr val="000000"/>
                </a:solidFill>
                <a:latin typeface="Aileron"/>
                <a:ea typeface="Aileron"/>
                <a:cs typeface="Aileron"/>
                <a:sym typeface="Aileron"/>
              </a:rPr>
              <a:t> </a:t>
            </a:r>
          </a:p>
          <a:p>
            <a:pPr algn="l">
              <a:lnSpc>
                <a:spcPts val="1775"/>
              </a:lnSpc>
            </a:pPr>
            <a:endParaRPr lang="en-US" sz="1479" dirty="0">
              <a:solidFill>
                <a:srgbClr val="000000"/>
              </a:solidFill>
              <a:latin typeface="Aileron"/>
              <a:ea typeface="Aileron"/>
              <a:cs typeface="Aileron"/>
              <a:sym typeface="Aileron"/>
            </a:endParaRPr>
          </a:p>
          <a:p>
            <a:pPr algn="l">
              <a:lnSpc>
                <a:spcPts val="1775"/>
              </a:lnSpc>
            </a:pPr>
            <a:r>
              <a:rPr lang="en-US" sz="1479" dirty="0" err="1">
                <a:solidFill>
                  <a:srgbClr val="000000"/>
                </a:solidFill>
                <a:latin typeface="Aileron"/>
                <a:ea typeface="Aileron"/>
                <a:cs typeface="Aileron"/>
                <a:sym typeface="Aileron"/>
              </a:rPr>
              <a:t>Aivoriihi</a:t>
            </a:r>
            <a:endParaRPr lang="en-US" sz="1479" dirty="0">
              <a:solidFill>
                <a:srgbClr val="000000"/>
              </a:solidFill>
              <a:latin typeface="Aileron"/>
              <a:ea typeface="Aileron"/>
              <a:cs typeface="Aileron"/>
              <a:sym typeface="Aileron"/>
            </a:endParaRPr>
          </a:p>
          <a:p>
            <a:pPr algn="l">
              <a:lnSpc>
                <a:spcPts val="1775"/>
              </a:lnSpc>
            </a:pPr>
            <a:r>
              <a:rPr lang="en-US" sz="1479" dirty="0" err="1">
                <a:solidFill>
                  <a:srgbClr val="000000"/>
                </a:solidFill>
                <a:latin typeface="Aileron"/>
                <a:ea typeface="Aileron"/>
                <a:cs typeface="Aileron"/>
                <a:sym typeface="Aileron"/>
              </a:rPr>
              <a:t>Arvolupauksen</a:t>
            </a:r>
            <a:r>
              <a:rPr lang="en-US" sz="1479" dirty="0">
                <a:solidFill>
                  <a:srgbClr val="000000"/>
                </a:solidFill>
                <a:latin typeface="Aileron"/>
                <a:ea typeface="Aileron"/>
                <a:cs typeface="Aileron"/>
                <a:sym typeface="Aileron"/>
              </a:rPr>
              <a:t> </a:t>
            </a:r>
            <a:r>
              <a:rPr lang="en-US" sz="1479" dirty="0" err="1">
                <a:solidFill>
                  <a:srgbClr val="000000"/>
                </a:solidFill>
                <a:latin typeface="Aileron"/>
                <a:ea typeface="Aileron"/>
                <a:cs typeface="Aileron"/>
                <a:sym typeface="Aileron"/>
              </a:rPr>
              <a:t>työstäminen</a:t>
            </a:r>
            <a:endParaRPr lang="en-US" sz="1479" dirty="0">
              <a:solidFill>
                <a:srgbClr val="000000"/>
              </a:solidFill>
              <a:latin typeface="Aileron"/>
              <a:ea typeface="Aileron"/>
              <a:cs typeface="Aileron"/>
              <a:sym typeface="Aileron"/>
            </a:endParaRPr>
          </a:p>
          <a:p>
            <a:pPr algn="l">
              <a:lnSpc>
                <a:spcPts val="1775"/>
              </a:lnSpc>
            </a:pPr>
            <a:r>
              <a:rPr lang="en-US" sz="1479" dirty="0" err="1">
                <a:solidFill>
                  <a:srgbClr val="000000"/>
                </a:solidFill>
                <a:latin typeface="Aileron"/>
                <a:ea typeface="Aileron"/>
                <a:cs typeface="Aileron"/>
                <a:sym typeface="Aileron"/>
              </a:rPr>
              <a:t>Palvelupiirros</a:t>
            </a:r>
            <a:r>
              <a:rPr lang="en-US" sz="1479" dirty="0">
                <a:solidFill>
                  <a:srgbClr val="000000"/>
                </a:solidFill>
                <a:latin typeface="Aileron"/>
                <a:ea typeface="Aileron"/>
                <a:cs typeface="Aileron"/>
                <a:sym typeface="Aileron"/>
              </a:rPr>
              <a:t> </a:t>
            </a:r>
            <a:r>
              <a:rPr lang="en-US" sz="1479" dirty="0" err="1">
                <a:solidFill>
                  <a:srgbClr val="000000"/>
                </a:solidFill>
                <a:latin typeface="Aileron"/>
                <a:ea typeface="Aileron"/>
                <a:cs typeface="Aileron"/>
                <a:sym typeface="Aileron"/>
              </a:rPr>
              <a:t>eli</a:t>
            </a:r>
            <a:r>
              <a:rPr lang="en-US" sz="1479" dirty="0">
                <a:solidFill>
                  <a:srgbClr val="000000"/>
                </a:solidFill>
                <a:latin typeface="Aileron"/>
                <a:ea typeface="Aileron"/>
                <a:cs typeface="Aileron"/>
                <a:sym typeface="Aileron"/>
              </a:rPr>
              <a:t> service blueprint</a:t>
            </a:r>
          </a:p>
          <a:p>
            <a:pPr algn="l">
              <a:lnSpc>
                <a:spcPts val="1775"/>
              </a:lnSpc>
            </a:pPr>
            <a:r>
              <a:rPr lang="en-US" sz="1479" dirty="0" err="1">
                <a:solidFill>
                  <a:srgbClr val="000000"/>
                </a:solidFill>
                <a:latin typeface="Aileron"/>
                <a:ea typeface="Aileron"/>
                <a:cs typeface="Aileron"/>
                <a:sym typeface="Aileron"/>
              </a:rPr>
              <a:t>Alueellisten</a:t>
            </a:r>
            <a:r>
              <a:rPr lang="en-US" sz="1479" dirty="0">
                <a:solidFill>
                  <a:srgbClr val="000000"/>
                </a:solidFill>
                <a:latin typeface="Aileron"/>
                <a:ea typeface="Aileron"/>
                <a:cs typeface="Aileron"/>
                <a:sym typeface="Aileron"/>
              </a:rPr>
              <a:t> </a:t>
            </a:r>
            <a:r>
              <a:rPr lang="en-US" sz="1479" dirty="0" err="1">
                <a:solidFill>
                  <a:srgbClr val="000000"/>
                </a:solidFill>
                <a:latin typeface="Aileron"/>
                <a:ea typeface="Aileron"/>
                <a:cs typeface="Aileron"/>
                <a:sym typeface="Aileron"/>
              </a:rPr>
              <a:t>vaikutusten</a:t>
            </a:r>
            <a:r>
              <a:rPr lang="en-US" sz="1479" dirty="0">
                <a:solidFill>
                  <a:srgbClr val="000000"/>
                </a:solidFill>
                <a:latin typeface="Aileron"/>
                <a:ea typeface="Aileron"/>
                <a:cs typeface="Aileron"/>
                <a:sym typeface="Aileron"/>
              </a:rPr>
              <a:t> </a:t>
            </a:r>
            <a:r>
              <a:rPr lang="en-US" sz="1479" dirty="0" err="1">
                <a:solidFill>
                  <a:srgbClr val="000000"/>
                </a:solidFill>
                <a:latin typeface="Aileron"/>
                <a:ea typeface="Aileron"/>
                <a:cs typeface="Aileron"/>
                <a:sym typeface="Aileron"/>
              </a:rPr>
              <a:t>arviointi</a:t>
            </a:r>
            <a:endParaRPr lang="en-US" sz="1479" dirty="0">
              <a:solidFill>
                <a:srgbClr val="000000"/>
              </a:solidFill>
              <a:latin typeface="Aileron"/>
              <a:ea typeface="Aileron"/>
              <a:cs typeface="Aileron"/>
              <a:sym typeface="Aileron"/>
            </a:endParaRPr>
          </a:p>
          <a:p>
            <a:pPr algn="l">
              <a:lnSpc>
                <a:spcPts val="1775"/>
              </a:lnSpc>
            </a:pPr>
            <a:endParaRPr lang="en-US" sz="1479" dirty="0">
              <a:solidFill>
                <a:srgbClr val="000000"/>
              </a:solidFill>
              <a:latin typeface="Aileron"/>
              <a:ea typeface="Aileron"/>
              <a:cs typeface="Aileron"/>
              <a:sym typeface="Aileron"/>
            </a:endParaRPr>
          </a:p>
          <a:p>
            <a:pPr algn="l">
              <a:lnSpc>
                <a:spcPts val="1775"/>
              </a:lnSpc>
            </a:pPr>
            <a:r>
              <a:rPr lang="en-US" sz="1479" dirty="0" err="1">
                <a:solidFill>
                  <a:srgbClr val="000000"/>
                </a:solidFill>
                <a:latin typeface="Aileron"/>
                <a:ea typeface="Aileron"/>
                <a:cs typeface="Aileron"/>
                <a:sym typeface="Aileron"/>
              </a:rPr>
              <a:t>Miten</a:t>
            </a:r>
            <a:r>
              <a:rPr lang="en-US" sz="1479" dirty="0">
                <a:solidFill>
                  <a:srgbClr val="000000"/>
                </a:solidFill>
                <a:latin typeface="Aileron"/>
                <a:ea typeface="Aileron"/>
                <a:cs typeface="Aileron"/>
                <a:sym typeface="Aileron"/>
              </a:rPr>
              <a:t> </a:t>
            </a:r>
            <a:r>
              <a:rPr lang="en-US" sz="1479" dirty="0" err="1">
                <a:solidFill>
                  <a:srgbClr val="000000"/>
                </a:solidFill>
                <a:latin typeface="Aileron"/>
                <a:ea typeface="Aileron"/>
                <a:cs typeface="Aileron"/>
                <a:sym typeface="Aileron"/>
              </a:rPr>
              <a:t>voisimme</a:t>
            </a:r>
            <a:r>
              <a:rPr lang="en-US" sz="1479" dirty="0">
                <a:solidFill>
                  <a:srgbClr val="000000"/>
                </a:solidFill>
                <a:latin typeface="Aileron"/>
                <a:ea typeface="Aileron"/>
                <a:cs typeface="Aileron"/>
                <a:sym typeface="Aileron"/>
              </a:rPr>
              <a:t> -</a:t>
            </a:r>
            <a:r>
              <a:rPr lang="en-US" sz="1479" dirty="0" err="1">
                <a:solidFill>
                  <a:srgbClr val="000000"/>
                </a:solidFill>
                <a:latin typeface="Aileron"/>
                <a:ea typeface="Aileron"/>
                <a:cs typeface="Aileron"/>
                <a:sym typeface="Aileron"/>
              </a:rPr>
              <a:t>tiivistelmä</a:t>
            </a:r>
            <a:endParaRPr lang="en-US" sz="1479" dirty="0">
              <a:solidFill>
                <a:srgbClr val="000000"/>
              </a:solidFill>
              <a:latin typeface="Aileron"/>
              <a:ea typeface="Aileron"/>
              <a:cs typeface="Aileron"/>
              <a:sym typeface="Aileron"/>
            </a:endParaRPr>
          </a:p>
          <a:p>
            <a:pPr algn="l">
              <a:lnSpc>
                <a:spcPts val="1775"/>
              </a:lnSpc>
            </a:pPr>
            <a:r>
              <a:rPr lang="en-US" sz="1479" dirty="0" err="1">
                <a:solidFill>
                  <a:srgbClr val="000000"/>
                </a:solidFill>
                <a:latin typeface="Aileron"/>
                <a:ea typeface="Aileron"/>
                <a:cs typeface="Aileron"/>
                <a:sym typeface="Aileron"/>
              </a:rPr>
              <a:t>Näkökulmalausunto</a:t>
            </a:r>
            <a:endParaRPr lang="en-US" sz="1479" dirty="0">
              <a:solidFill>
                <a:srgbClr val="000000"/>
              </a:solidFill>
              <a:latin typeface="Aileron"/>
              <a:ea typeface="Aileron"/>
              <a:cs typeface="Aileron"/>
              <a:sym typeface="Aileron"/>
            </a:endParaRPr>
          </a:p>
          <a:p>
            <a:pPr algn="l">
              <a:lnSpc>
                <a:spcPts val="1775"/>
              </a:lnSpc>
            </a:pPr>
            <a:endParaRPr lang="en-US" sz="1479" dirty="0">
              <a:solidFill>
                <a:srgbClr val="000000"/>
              </a:solidFill>
              <a:latin typeface="Aileron"/>
              <a:ea typeface="Aileron"/>
              <a:cs typeface="Aileron"/>
              <a:sym typeface="Aileron"/>
            </a:endParaRPr>
          </a:p>
          <a:p>
            <a:pPr algn="l">
              <a:lnSpc>
                <a:spcPts val="1775"/>
              </a:lnSpc>
            </a:pPr>
            <a:r>
              <a:rPr lang="en-US" sz="1479" dirty="0" err="1">
                <a:solidFill>
                  <a:srgbClr val="000000"/>
                </a:solidFill>
                <a:latin typeface="Aileron"/>
                <a:ea typeface="Aileron"/>
                <a:cs typeface="Aileron"/>
                <a:sym typeface="Aileron"/>
              </a:rPr>
              <a:t>Tulevaisuuden</a:t>
            </a:r>
            <a:r>
              <a:rPr lang="en-US" sz="1479" dirty="0">
                <a:solidFill>
                  <a:srgbClr val="000000"/>
                </a:solidFill>
                <a:latin typeface="Aileron"/>
                <a:ea typeface="Aileron"/>
                <a:cs typeface="Aileron"/>
                <a:sym typeface="Aileron"/>
              </a:rPr>
              <a:t> </a:t>
            </a:r>
            <a:r>
              <a:rPr lang="en-US" sz="1479" dirty="0" err="1">
                <a:solidFill>
                  <a:srgbClr val="000000"/>
                </a:solidFill>
                <a:latin typeface="Aileron"/>
                <a:ea typeface="Aileron"/>
                <a:cs typeface="Aileron"/>
                <a:sym typeface="Aileron"/>
              </a:rPr>
              <a:t>visiointi</a:t>
            </a:r>
            <a:endParaRPr lang="en-US" sz="1479" dirty="0">
              <a:solidFill>
                <a:srgbClr val="000000"/>
              </a:solidFill>
              <a:latin typeface="Aileron"/>
              <a:ea typeface="Aileron"/>
              <a:cs typeface="Aileron"/>
              <a:sym typeface="Aileron"/>
            </a:endParaRPr>
          </a:p>
          <a:p>
            <a:pPr algn="l">
              <a:lnSpc>
                <a:spcPts val="1775"/>
              </a:lnSpc>
            </a:pPr>
            <a:r>
              <a:rPr lang="en-US" sz="1479" dirty="0">
                <a:solidFill>
                  <a:srgbClr val="000000"/>
                </a:solidFill>
                <a:latin typeface="Aileron"/>
                <a:ea typeface="Aileron"/>
                <a:cs typeface="Aileron"/>
                <a:sym typeface="Aileron"/>
              </a:rPr>
              <a:t>Round Robin</a:t>
            </a:r>
          </a:p>
          <a:p>
            <a:pPr algn="l">
              <a:lnSpc>
                <a:spcPts val="1775"/>
              </a:lnSpc>
            </a:pPr>
            <a:r>
              <a:rPr lang="en-US" sz="1479" dirty="0">
                <a:solidFill>
                  <a:srgbClr val="000000"/>
                </a:solidFill>
                <a:latin typeface="Aileron"/>
                <a:ea typeface="Aileron"/>
                <a:cs typeface="Aileron"/>
                <a:sym typeface="Aileron"/>
              </a:rPr>
              <a:t>8 </a:t>
            </a:r>
            <a:r>
              <a:rPr lang="en-US" sz="1479" dirty="0" err="1">
                <a:solidFill>
                  <a:srgbClr val="000000"/>
                </a:solidFill>
                <a:latin typeface="Aileron"/>
                <a:ea typeface="Aileron"/>
                <a:cs typeface="Aileron"/>
                <a:sym typeface="Aileron"/>
              </a:rPr>
              <a:t>hullua</a:t>
            </a:r>
            <a:r>
              <a:rPr lang="en-US" sz="1479" dirty="0">
                <a:solidFill>
                  <a:srgbClr val="000000"/>
                </a:solidFill>
                <a:latin typeface="Aileron"/>
                <a:ea typeface="Aileron"/>
                <a:cs typeface="Aileron"/>
                <a:sym typeface="Aileron"/>
              </a:rPr>
              <a:t> </a:t>
            </a:r>
            <a:r>
              <a:rPr lang="en-US" sz="1479" dirty="0" err="1">
                <a:solidFill>
                  <a:srgbClr val="000000"/>
                </a:solidFill>
                <a:latin typeface="Aileron"/>
                <a:ea typeface="Aileron"/>
                <a:cs typeface="Aileron"/>
                <a:sym typeface="Aileron"/>
              </a:rPr>
              <a:t>ideaa</a:t>
            </a:r>
            <a:endParaRPr lang="en-US" sz="1479" dirty="0">
              <a:solidFill>
                <a:srgbClr val="000000"/>
              </a:solidFill>
              <a:latin typeface="Aileron"/>
              <a:ea typeface="Aileron"/>
              <a:cs typeface="Aileron"/>
              <a:sym typeface="Aileron"/>
            </a:endParaRPr>
          </a:p>
          <a:p>
            <a:pPr algn="l">
              <a:lnSpc>
                <a:spcPts val="1775"/>
              </a:lnSpc>
            </a:pPr>
            <a:endParaRPr lang="en-US" sz="1479" dirty="0">
              <a:solidFill>
                <a:srgbClr val="000000"/>
              </a:solidFill>
              <a:latin typeface="Aileron"/>
              <a:ea typeface="Aileron"/>
              <a:cs typeface="Aileron"/>
              <a:sym typeface="Aileron"/>
            </a:endParaRPr>
          </a:p>
          <a:p>
            <a:pPr algn="l">
              <a:lnSpc>
                <a:spcPts val="1775"/>
              </a:lnSpc>
            </a:pPr>
            <a:r>
              <a:rPr lang="en-US" sz="1479" dirty="0" err="1">
                <a:solidFill>
                  <a:srgbClr val="000000"/>
                </a:solidFill>
                <a:latin typeface="Aileron"/>
                <a:ea typeface="Aileron"/>
                <a:cs typeface="Aileron"/>
                <a:sym typeface="Aileron"/>
              </a:rPr>
              <a:t>Protoilu</a:t>
            </a:r>
            <a:r>
              <a:rPr lang="en-US" sz="1479" dirty="0">
                <a:solidFill>
                  <a:srgbClr val="000000"/>
                </a:solidFill>
                <a:latin typeface="Aileron"/>
                <a:ea typeface="Aileron"/>
                <a:cs typeface="Aileron"/>
                <a:sym typeface="Aileron"/>
              </a:rPr>
              <a:t> &amp; </a:t>
            </a:r>
            <a:r>
              <a:rPr lang="en-US" sz="1479" dirty="0" err="1">
                <a:solidFill>
                  <a:srgbClr val="000000"/>
                </a:solidFill>
                <a:latin typeface="Aileron"/>
                <a:ea typeface="Aileron"/>
                <a:cs typeface="Aileron"/>
                <a:sym typeface="Aileron"/>
              </a:rPr>
              <a:t>kokeileminen</a:t>
            </a:r>
            <a:endParaRPr lang="en-US" sz="1479" dirty="0">
              <a:solidFill>
                <a:srgbClr val="000000"/>
              </a:solidFill>
              <a:latin typeface="Aileron"/>
              <a:ea typeface="Aileron"/>
              <a:cs typeface="Aileron"/>
              <a:sym typeface="Aileron"/>
            </a:endParaRPr>
          </a:p>
          <a:p>
            <a:pPr algn="l">
              <a:lnSpc>
                <a:spcPts val="1775"/>
              </a:lnSpc>
            </a:pPr>
            <a:endParaRPr lang="en-US" sz="1479" dirty="0">
              <a:solidFill>
                <a:srgbClr val="000000"/>
              </a:solidFill>
              <a:latin typeface="Aileron"/>
              <a:ea typeface="Aileron"/>
              <a:cs typeface="Aileron"/>
              <a:sym typeface="Aileron"/>
            </a:endParaRPr>
          </a:p>
          <a:p>
            <a:pPr algn="l">
              <a:lnSpc>
                <a:spcPts val="1775"/>
              </a:lnSpc>
            </a:pPr>
            <a:r>
              <a:rPr lang="en-US" sz="1479" dirty="0" err="1">
                <a:solidFill>
                  <a:srgbClr val="000000"/>
                </a:solidFill>
                <a:latin typeface="Aileron"/>
                <a:ea typeface="Aileron"/>
                <a:cs typeface="Aileron"/>
                <a:sym typeface="Aileron"/>
              </a:rPr>
              <a:t>Testaus</a:t>
            </a:r>
            <a:endParaRPr lang="en-US" sz="1479" dirty="0">
              <a:solidFill>
                <a:srgbClr val="000000"/>
              </a:solidFill>
              <a:latin typeface="Aileron"/>
              <a:ea typeface="Aileron"/>
              <a:cs typeface="Aileron"/>
              <a:sym typeface="Aileron"/>
            </a:endParaRPr>
          </a:p>
          <a:p>
            <a:pPr algn="l">
              <a:lnSpc>
                <a:spcPts val="1775"/>
              </a:lnSpc>
            </a:pPr>
            <a:r>
              <a:rPr lang="en-US" sz="1479" dirty="0" err="1">
                <a:solidFill>
                  <a:srgbClr val="000000"/>
                </a:solidFill>
                <a:latin typeface="Aileron"/>
                <a:ea typeface="Aileron"/>
                <a:cs typeface="Aileron"/>
                <a:sym typeface="Aileron"/>
              </a:rPr>
              <a:t>Kestävän</a:t>
            </a:r>
            <a:r>
              <a:rPr lang="en-US" sz="1479" dirty="0">
                <a:solidFill>
                  <a:srgbClr val="000000"/>
                </a:solidFill>
                <a:latin typeface="Aileron"/>
                <a:ea typeface="Aileron"/>
                <a:cs typeface="Aileron"/>
                <a:sym typeface="Aileron"/>
              </a:rPr>
              <a:t> </a:t>
            </a:r>
            <a:r>
              <a:rPr lang="en-US" sz="1479" dirty="0" err="1">
                <a:solidFill>
                  <a:srgbClr val="000000"/>
                </a:solidFill>
                <a:latin typeface="Aileron"/>
                <a:ea typeface="Aileron"/>
                <a:cs typeface="Aileron"/>
                <a:sym typeface="Aileron"/>
              </a:rPr>
              <a:t>liiketoimintamallin</a:t>
            </a:r>
            <a:r>
              <a:rPr lang="en-US" sz="1479" dirty="0">
                <a:solidFill>
                  <a:srgbClr val="000000"/>
                </a:solidFill>
                <a:latin typeface="Aileron"/>
                <a:ea typeface="Aileron"/>
                <a:cs typeface="Aileron"/>
                <a:sym typeface="Aileron"/>
              </a:rPr>
              <a:t> </a:t>
            </a:r>
            <a:r>
              <a:rPr lang="en-US" sz="1479" dirty="0" err="1">
                <a:solidFill>
                  <a:srgbClr val="000000"/>
                </a:solidFill>
                <a:latin typeface="Aileron"/>
                <a:ea typeface="Aileron"/>
                <a:cs typeface="Aileron"/>
                <a:sym typeface="Aileron"/>
              </a:rPr>
              <a:t>luonnostelu</a:t>
            </a:r>
            <a:endParaRPr lang="en-US" sz="1479" dirty="0">
              <a:solidFill>
                <a:srgbClr val="000000"/>
              </a:solidFill>
              <a:latin typeface="Aileron"/>
              <a:ea typeface="Aileron"/>
              <a:cs typeface="Aileron"/>
              <a:sym typeface="Aileron"/>
            </a:endParaRPr>
          </a:p>
          <a:p>
            <a:pPr algn="l">
              <a:lnSpc>
                <a:spcPts val="1775"/>
              </a:lnSpc>
            </a:pPr>
            <a:endParaRPr lang="en-US" sz="1479" dirty="0">
              <a:solidFill>
                <a:srgbClr val="000000"/>
              </a:solidFill>
              <a:latin typeface="Aileron"/>
              <a:ea typeface="Aileron"/>
              <a:cs typeface="Aileron"/>
              <a:sym typeface="Aileron"/>
            </a:endParaRPr>
          </a:p>
          <a:p>
            <a:pPr algn="l">
              <a:lnSpc>
                <a:spcPts val="1775"/>
              </a:lnSpc>
            </a:pPr>
            <a:r>
              <a:rPr lang="en-US" sz="1479" dirty="0" err="1">
                <a:solidFill>
                  <a:srgbClr val="000000"/>
                </a:solidFill>
                <a:latin typeface="Aileron"/>
                <a:ea typeface="Aileron"/>
                <a:cs typeface="Aileron"/>
                <a:sym typeface="Aileron"/>
              </a:rPr>
              <a:t>Innovaatiokukka</a:t>
            </a:r>
            <a:r>
              <a:rPr lang="en-US" sz="1479" dirty="0">
                <a:solidFill>
                  <a:srgbClr val="000000"/>
                </a:solidFill>
                <a:latin typeface="Aileron"/>
                <a:ea typeface="Aileron"/>
                <a:cs typeface="Aileron"/>
                <a:sym typeface="Aileron"/>
              </a:rPr>
              <a:t> &amp; </a:t>
            </a:r>
            <a:r>
              <a:rPr lang="en-US" sz="1479" dirty="0" err="1">
                <a:solidFill>
                  <a:srgbClr val="000000"/>
                </a:solidFill>
                <a:latin typeface="Aileron"/>
                <a:ea typeface="Aileron"/>
                <a:cs typeface="Aileron"/>
                <a:sym typeface="Aileron"/>
              </a:rPr>
              <a:t>innovaatikortit</a:t>
            </a:r>
            <a:endParaRPr lang="en-US" sz="1479" dirty="0">
              <a:solidFill>
                <a:srgbClr val="000000"/>
              </a:solidFill>
              <a:latin typeface="Aileron"/>
              <a:ea typeface="Aileron"/>
              <a:cs typeface="Aileron"/>
              <a:sym typeface="Aileron"/>
            </a:endParaRPr>
          </a:p>
          <a:p>
            <a:pPr algn="l">
              <a:lnSpc>
                <a:spcPts val="1775"/>
              </a:lnSpc>
            </a:pPr>
            <a:r>
              <a:rPr lang="en-US" sz="1479" dirty="0">
                <a:solidFill>
                  <a:srgbClr val="000000"/>
                </a:solidFill>
                <a:latin typeface="Aileron"/>
                <a:ea typeface="Aileron"/>
                <a:cs typeface="Aileron"/>
                <a:sym typeface="Aileron"/>
              </a:rPr>
              <a:t>DBE </a:t>
            </a:r>
            <a:r>
              <a:rPr lang="en-US" sz="1479" dirty="0" err="1">
                <a:solidFill>
                  <a:srgbClr val="000000"/>
                </a:solidFill>
                <a:latin typeface="Aileron"/>
                <a:ea typeface="Aileron"/>
                <a:cs typeface="Aileron"/>
                <a:sym typeface="Aileron"/>
              </a:rPr>
              <a:t>arviointi</a:t>
            </a:r>
            <a:endParaRPr lang="en-US" sz="1479" dirty="0">
              <a:solidFill>
                <a:srgbClr val="000000"/>
              </a:solidFill>
              <a:latin typeface="Aileron"/>
              <a:ea typeface="Aileron"/>
              <a:cs typeface="Aileron"/>
              <a:sym typeface="Aileron"/>
            </a:endParaRPr>
          </a:p>
        </p:txBody>
      </p:sp>
      <p:grpSp>
        <p:nvGrpSpPr>
          <p:cNvPr id="3" name="Group 3"/>
          <p:cNvGrpSpPr/>
          <p:nvPr/>
        </p:nvGrpSpPr>
        <p:grpSpPr>
          <a:xfrm>
            <a:off x="11508912" y="4163486"/>
            <a:ext cx="5624598" cy="562459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7BE"/>
            </a:solidFill>
          </p:spPr>
          <p:txBody>
            <a:bodyPr/>
            <a:lstStyle/>
            <a:p>
              <a:endParaRPr lang="fi-FI"/>
            </a:p>
          </p:txBody>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9389457">
            <a:off x="11390970" y="5125302"/>
            <a:ext cx="288979" cy="360265"/>
          </a:xfrm>
          <a:custGeom>
            <a:avLst/>
            <a:gdLst/>
            <a:ahLst/>
            <a:cxnLst/>
            <a:rect l="l" t="t" r="r" b="b"/>
            <a:pathLst>
              <a:path w="288979" h="360265">
                <a:moveTo>
                  <a:pt x="0" y="0"/>
                </a:moveTo>
                <a:lnTo>
                  <a:pt x="288979" y="0"/>
                </a:lnTo>
                <a:lnTo>
                  <a:pt x="288979" y="360265"/>
                </a:lnTo>
                <a:lnTo>
                  <a:pt x="0" y="3602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grpSp>
        <p:nvGrpSpPr>
          <p:cNvPr id="7" name="Group 7"/>
          <p:cNvGrpSpPr/>
          <p:nvPr/>
        </p:nvGrpSpPr>
        <p:grpSpPr>
          <a:xfrm>
            <a:off x="7368271" y="2893164"/>
            <a:ext cx="5561022" cy="386917"/>
            <a:chOff x="0" y="0"/>
            <a:chExt cx="1248154" cy="86842"/>
          </a:xfrm>
        </p:grpSpPr>
        <p:sp>
          <p:nvSpPr>
            <p:cNvPr id="8" name="Freeform 8"/>
            <p:cNvSpPr/>
            <p:nvPr/>
          </p:nvSpPr>
          <p:spPr>
            <a:xfrm>
              <a:off x="0" y="0"/>
              <a:ext cx="1248154" cy="86842"/>
            </a:xfrm>
            <a:custGeom>
              <a:avLst/>
              <a:gdLst/>
              <a:ahLst/>
              <a:cxnLst/>
              <a:rect l="l" t="t" r="r" b="b"/>
              <a:pathLst>
                <a:path w="1248154" h="86842">
                  <a:moveTo>
                    <a:pt x="0" y="0"/>
                  </a:moveTo>
                  <a:lnTo>
                    <a:pt x="1248154" y="0"/>
                  </a:lnTo>
                  <a:lnTo>
                    <a:pt x="1248154" y="86842"/>
                  </a:lnTo>
                  <a:lnTo>
                    <a:pt x="0" y="86842"/>
                  </a:lnTo>
                  <a:close/>
                </a:path>
              </a:pathLst>
            </a:custGeom>
            <a:solidFill>
              <a:srgbClr val="96D7D1"/>
            </a:solidFill>
          </p:spPr>
          <p:txBody>
            <a:bodyPr/>
            <a:lstStyle/>
            <a:p>
              <a:endParaRPr lang="fi-FI"/>
            </a:p>
          </p:txBody>
        </p:sp>
        <p:sp>
          <p:nvSpPr>
            <p:cNvPr id="9" name="TextBox 9"/>
            <p:cNvSpPr txBox="1"/>
            <p:nvPr/>
          </p:nvSpPr>
          <p:spPr>
            <a:xfrm>
              <a:off x="0" y="-47625"/>
              <a:ext cx="1248154" cy="134467"/>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2559376" y="5712676"/>
            <a:ext cx="4207473" cy="3157545"/>
          </a:xfrm>
          <a:prstGeom prst="rect">
            <a:avLst/>
          </a:prstGeom>
        </p:spPr>
        <p:txBody>
          <a:bodyPr lIns="0" tIns="0" rIns="0" bIns="0" rtlCol="0" anchor="t">
            <a:spAutoFit/>
          </a:bodyPr>
          <a:lstStyle/>
          <a:p>
            <a:pPr algn="l">
              <a:lnSpc>
                <a:spcPts val="2131"/>
              </a:lnSpc>
            </a:pPr>
            <a:endParaRPr/>
          </a:p>
          <a:p>
            <a:pPr marL="383416" lvl="1" indent="-191708" algn="l">
              <a:lnSpc>
                <a:spcPts val="2131"/>
              </a:lnSpc>
              <a:buFont typeface="Arial"/>
              <a:buChar char="•"/>
            </a:pPr>
            <a:r>
              <a:rPr lang="en-US" sz="1775">
                <a:solidFill>
                  <a:srgbClr val="000000"/>
                </a:solidFill>
                <a:latin typeface="Aileron"/>
                <a:ea typeface="Aileron"/>
                <a:cs typeface="Aileron"/>
                <a:sym typeface="Aileron"/>
              </a:rPr>
              <a:t>Ääneen ajattelu</a:t>
            </a:r>
          </a:p>
          <a:p>
            <a:pPr marL="383416" lvl="1" indent="-191708" algn="l">
              <a:lnSpc>
                <a:spcPts val="2131"/>
              </a:lnSpc>
              <a:buFont typeface="Arial"/>
              <a:buChar char="•"/>
            </a:pPr>
            <a:r>
              <a:rPr lang="en-US" sz="1775">
                <a:solidFill>
                  <a:srgbClr val="000000"/>
                </a:solidFill>
                <a:latin typeface="Aileron"/>
                <a:ea typeface="Aileron"/>
                <a:cs typeface="Aileron"/>
                <a:sym typeface="Aileron"/>
              </a:rPr>
              <a:t>Olemassa olevan dokumentaation &amp; datan hyödyntäminen </a:t>
            </a:r>
          </a:p>
          <a:p>
            <a:pPr marL="383416" lvl="1" indent="-191708" algn="l">
              <a:lnSpc>
                <a:spcPts val="2131"/>
              </a:lnSpc>
              <a:buFont typeface="Arial"/>
              <a:buChar char="•"/>
            </a:pPr>
            <a:r>
              <a:rPr lang="en-US" sz="1775">
                <a:solidFill>
                  <a:srgbClr val="000000"/>
                </a:solidFill>
                <a:latin typeface="Aileron"/>
                <a:ea typeface="Aileron"/>
                <a:cs typeface="Aileron"/>
                <a:sym typeface="Aileron"/>
              </a:rPr>
              <a:t>Netnografia</a:t>
            </a:r>
          </a:p>
          <a:p>
            <a:pPr marL="383416" lvl="1" indent="-191708" algn="l">
              <a:lnSpc>
                <a:spcPts val="2131"/>
              </a:lnSpc>
              <a:buFont typeface="Arial"/>
              <a:buChar char="•"/>
            </a:pPr>
            <a:r>
              <a:rPr lang="en-US" sz="1775">
                <a:solidFill>
                  <a:srgbClr val="000000"/>
                </a:solidFill>
                <a:latin typeface="Aileron"/>
                <a:ea typeface="Aileron"/>
                <a:cs typeface="Aileron"/>
                <a:sym typeface="Aileron"/>
              </a:rPr>
              <a:t>Havainnointi</a:t>
            </a:r>
          </a:p>
          <a:p>
            <a:pPr marL="383416" lvl="1" indent="-191708" algn="l">
              <a:lnSpc>
                <a:spcPts val="2131"/>
              </a:lnSpc>
              <a:buFont typeface="Arial"/>
              <a:buChar char="•"/>
            </a:pPr>
            <a:r>
              <a:rPr lang="en-US" sz="1775">
                <a:solidFill>
                  <a:srgbClr val="000000"/>
                </a:solidFill>
                <a:latin typeface="Aileron"/>
                <a:ea typeface="Aileron"/>
                <a:cs typeface="Aileron"/>
                <a:sym typeface="Aileron"/>
              </a:rPr>
              <a:t>Kyselyt</a:t>
            </a:r>
          </a:p>
          <a:p>
            <a:pPr marL="383416" lvl="1" indent="-191708" algn="l">
              <a:lnSpc>
                <a:spcPts val="2131"/>
              </a:lnSpc>
              <a:buFont typeface="Arial"/>
              <a:buChar char="•"/>
            </a:pPr>
            <a:r>
              <a:rPr lang="en-US" sz="1775">
                <a:solidFill>
                  <a:srgbClr val="000000"/>
                </a:solidFill>
                <a:latin typeface="Aileron"/>
                <a:ea typeface="Aileron"/>
                <a:cs typeface="Aileron"/>
                <a:sym typeface="Aileron"/>
              </a:rPr>
              <a:t>Kertomushaastattelut, teemahaastattelut, asiantuntjahaastattelut</a:t>
            </a:r>
          </a:p>
          <a:p>
            <a:pPr marL="383416" lvl="1" indent="-191708" algn="l">
              <a:lnSpc>
                <a:spcPts val="2131"/>
              </a:lnSpc>
              <a:buFont typeface="Arial"/>
              <a:buChar char="•"/>
            </a:pPr>
            <a:r>
              <a:rPr lang="en-US" sz="1775">
                <a:solidFill>
                  <a:srgbClr val="000000"/>
                </a:solidFill>
                <a:latin typeface="Aileron"/>
                <a:ea typeface="Aileron"/>
                <a:cs typeface="Aileron"/>
                <a:sym typeface="Aileron"/>
              </a:rPr>
              <a:t>Työpajat &amp; focus ryhmät</a:t>
            </a:r>
          </a:p>
          <a:p>
            <a:pPr marL="383416" lvl="1" indent="-191708" algn="l">
              <a:lnSpc>
                <a:spcPts val="2131"/>
              </a:lnSpc>
              <a:buFont typeface="Arial"/>
              <a:buChar char="•"/>
            </a:pPr>
            <a:r>
              <a:rPr lang="en-US" sz="1775">
                <a:solidFill>
                  <a:srgbClr val="000000"/>
                </a:solidFill>
                <a:latin typeface="Aileron"/>
                <a:ea typeface="Aileron"/>
                <a:cs typeface="Aileron"/>
                <a:sym typeface="Aileron"/>
              </a:rPr>
              <a:t>Käyttäjätestaus</a:t>
            </a:r>
          </a:p>
        </p:txBody>
      </p:sp>
      <p:sp>
        <p:nvSpPr>
          <p:cNvPr id="11" name="TextBox 11"/>
          <p:cNvSpPr txBox="1"/>
          <p:nvPr/>
        </p:nvSpPr>
        <p:spPr>
          <a:xfrm>
            <a:off x="1214607" y="3549817"/>
            <a:ext cx="5508386" cy="482159"/>
          </a:xfrm>
          <a:prstGeom prst="rect">
            <a:avLst/>
          </a:prstGeom>
        </p:spPr>
        <p:txBody>
          <a:bodyPr lIns="0" tIns="0" rIns="0" bIns="0" rtlCol="0" anchor="t">
            <a:spAutoFit/>
          </a:bodyPr>
          <a:lstStyle/>
          <a:p>
            <a:pPr algn="r">
              <a:lnSpc>
                <a:spcPts val="1933"/>
              </a:lnSpc>
            </a:pPr>
            <a:r>
              <a:rPr lang="en-US" sz="1381" b="1">
                <a:solidFill>
                  <a:srgbClr val="000000"/>
                </a:solidFill>
                <a:latin typeface="Aileron Bold"/>
                <a:ea typeface="Aileron Bold"/>
                <a:cs typeface="Aileron Bold"/>
                <a:sym typeface="Aileron Bold"/>
              </a:rPr>
              <a:t>Tiimin tulisi pohtia omia vahvuuksia ja tiimitaitoja</a:t>
            </a:r>
          </a:p>
          <a:p>
            <a:pPr algn="r">
              <a:lnSpc>
                <a:spcPts val="1933"/>
              </a:lnSpc>
            </a:pPr>
            <a:endParaRPr lang="en-US" sz="1381" b="1">
              <a:solidFill>
                <a:srgbClr val="000000"/>
              </a:solidFill>
              <a:latin typeface="Aileron Bold"/>
              <a:ea typeface="Aileron Bold"/>
              <a:cs typeface="Aileron Bold"/>
              <a:sym typeface="Aileron Bold"/>
            </a:endParaRPr>
          </a:p>
        </p:txBody>
      </p:sp>
      <p:sp>
        <p:nvSpPr>
          <p:cNvPr id="12" name="TextBox 12"/>
          <p:cNvSpPr txBox="1"/>
          <p:nvPr/>
        </p:nvSpPr>
        <p:spPr>
          <a:xfrm>
            <a:off x="1214607" y="4148514"/>
            <a:ext cx="5508386" cy="413488"/>
          </a:xfrm>
          <a:prstGeom prst="rect">
            <a:avLst/>
          </a:prstGeom>
        </p:spPr>
        <p:txBody>
          <a:bodyPr lIns="0" tIns="0" rIns="0" bIns="0" rtlCol="0" anchor="t">
            <a:spAutoFit/>
          </a:bodyPr>
          <a:lstStyle/>
          <a:p>
            <a:pPr algn="r">
              <a:lnSpc>
                <a:spcPts val="1657"/>
              </a:lnSpc>
            </a:pPr>
            <a:r>
              <a:rPr lang="en-US" sz="1381" b="1">
                <a:solidFill>
                  <a:srgbClr val="000000"/>
                </a:solidFill>
                <a:latin typeface="Aileron Bold"/>
                <a:ea typeface="Aileron Bold"/>
                <a:cs typeface="Aileron Bold"/>
                <a:sym typeface="Aileron Bold"/>
              </a:rPr>
              <a:t>Tiimin on ymmärrettävä, mihin laajempaan kokonaisuuteen tai ilmiöön DBE-projekti liittyy</a:t>
            </a:r>
          </a:p>
        </p:txBody>
      </p:sp>
      <p:sp>
        <p:nvSpPr>
          <p:cNvPr id="13" name="TextBox 13"/>
          <p:cNvSpPr txBox="1"/>
          <p:nvPr/>
        </p:nvSpPr>
        <p:spPr>
          <a:xfrm>
            <a:off x="1214607" y="4844240"/>
            <a:ext cx="5508386" cy="413488"/>
          </a:xfrm>
          <a:prstGeom prst="rect">
            <a:avLst/>
          </a:prstGeom>
        </p:spPr>
        <p:txBody>
          <a:bodyPr lIns="0" tIns="0" rIns="0" bIns="0" rtlCol="0" anchor="t">
            <a:spAutoFit/>
          </a:bodyPr>
          <a:lstStyle/>
          <a:p>
            <a:pPr algn="r">
              <a:lnSpc>
                <a:spcPts val="1657"/>
              </a:lnSpc>
            </a:pPr>
            <a:r>
              <a:rPr lang="en-US" sz="1381" b="1">
                <a:solidFill>
                  <a:srgbClr val="000000"/>
                </a:solidFill>
                <a:latin typeface="Aileron Bold"/>
                <a:ea typeface="Aileron Bold"/>
                <a:cs typeface="Aileron Bold"/>
                <a:sym typeface="Aileron Bold"/>
              </a:rPr>
              <a:t>Tiimin on ymmärrettävä projektin kannalta keskeisten ihmisten tarpeita ja arkea</a:t>
            </a:r>
          </a:p>
        </p:txBody>
      </p:sp>
      <p:sp>
        <p:nvSpPr>
          <p:cNvPr id="14" name="TextBox 14"/>
          <p:cNvSpPr txBox="1"/>
          <p:nvPr/>
        </p:nvSpPr>
        <p:spPr>
          <a:xfrm>
            <a:off x="1214607" y="5862885"/>
            <a:ext cx="5508386" cy="482159"/>
          </a:xfrm>
          <a:prstGeom prst="rect">
            <a:avLst/>
          </a:prstGeom>
        </p:spPr>
        <p:txBody>
          <a:bodyPr lIns="0" tIns="0" rIns="0" bIns="0" rtlCol="0" anchor="t">
            <a:spAutoFit/>
          </a:bodyPr>
          <a:lstStyle/>
          <a:p>
            <a:pPr algn="r">
              <a:lnSpc>
                <a:spcPts val="1933"/>
              </a:lnSpc>
            </a:pPr>
            <a:r>
              <a:rPr lang="en-US" sz="1381" b="1">
                <a:solidFill>
                  <a:srgbClr val="000000"/>
                </a:solidFill>
                <a:latin typeface="Aileron Bold"/>
                <a:ea typeface="Aileron Bold"/>
                <a:cs typeface="Aileron Bold"/>
                <a:sym typeface="Aileron Bold"/>
              </a:rPr>
              <a:t>Tiimin tulisi  löytää projektiin liittyvä, DBE-projektin aikana ratkaistavissa oleva,  ydinongelma </a:t>
            </a:r>
          </a:p>
        </p:txBody>
      </p:sp>
      <p:sp>
        <p:nvSpPr>
          <p:cNvPr id="15" name="TextBox 15"/>
          <p:cNvSpPr txBox="1"/>
          <p:nvPr/>
        </p:nvSpPr>
        <p:spPr>
          <a:xfrm>
            <a:off x="1657031" y="7587589"/>
            <a:ext cx="5065963" cy="237825"/>
          </a:xfrm>
          <a:prstGeom prst="rect">
            <a:avLst/>
          </a:prstGeom>
        </p:spPr>
        <p:txBody>
          <a:bodyPr lIns="0" tIns="0" rIns="0" bIns="0" rtlCol="0" anchor="t">
            <a:spAutoFit/>
          </a:bodyPr>
          <a:lstStyle/>
          <a:p>
            <a:pPr algn="r">
              <a:lnSpc>
                <a:spcPts val="1933"/>
              </a:lnSpc>
            </a:pPr>
            <a:r>
              <a:rPr lang="en-US" sz="1381" b="1">
                <a:solidFill>
                  <a:srgbClr val="000000"/>
                </a:solidFill>
                <a:latin typeface="Aileron Bold"/>
                <a:ea typeface="Aileron Bold"/>
                <a:cs typeface="Aileron Bold"/>
                <a:sym typeface="Aileron Bold"/>
              </a:rPr>
              <a:t>Tiimin pitäisi tuottaa paljon ideoita ongelman ratkaisemiseksi</a:t>
            </a:r>
          </a:p>
        </p:txBody>
      </p:sp>
      <p:sp>
        <p:nvSpPr>
          <p:cNvPr id="16" name="TextBox 16"/>
          <p:cNvSpPr txBox="1"/>
          <p:nvPr/>
        </p:nvSpPr>
        <p:spPr>
          <a:xfrm>
            <a:off x="2119562" y="8553534"/>
            <a:ext cx="4603432" cy="237825"/>
          </a:xfrm>
          <a:prstGeom prst="rect">
            <a:avLst/>
          </a:prstGeom>
        </p:spPr>
        <p:txBody>
          <a:bodyPr lIns="0" tIns="0" rIns="0" bIns="0" rtlCol="0" anchor="t">
            <a:spAutoFit/>
          </a:bodyPr>
          <a:lstStyle/>
          <a:p>
            <a:pPr algn="r">
              <a:lnSpc>
                <a:spcPts val="1933"/>
              </a:lnSpc>
            </a:pPr>
            <a:r>
              <a:rPr lang="en-US" sz="1381" b="1" dirty="0" err="1">
                <a:solidFill>
                  <a:srgbClr val="000000"/>
                </a:solidFill>
                <a:latin typeface="Aileron Bold"/>
                <a:ea typeface="Aileron Bold"/>
                <a:cs typeface="Aileron Bold"/>
                <a:sym typeface="Aileron Bold"/>
              </a:rPr>
              <a:t>Tiimin</a:t>
            </a:r>
            <a:r>
              <a:rPr lang="en-US" sz="1381" b="1" dirty="0">
                <a:solidFill>
                  <a:srgbClr val="000000"/>
                </a:solidFill>
                <a:latin typeface="Aileron Bold"/>
                <a:ea typeface="Aileron Bold"/>
                <a:cs typeface="Aileron Bold"/>
                <a:sym typeface="Aileron Bold"/>
              </a:rPr>
              <a:t> </a:t>
            </a:r>
            <a:r>
              <a:rPr lang="en-US" sz="1381" b="1" dirty="0" err="1">
                <a:solidFill>
                  <a:srgbClr val="000000"/>
                </a:solidFill>
                <a:latin typeface="Aileron Bold"/>
                <a:ea typeface="Aileron Bold"/>
                <a:cs typeface="Aileron Bold"/>
                <a:sym typeface="Aileron Bold"/>
              </a:rPr>
              <a:t>tulee</a:t>
            </a:r>
            <a:r>
              <a:rPr lang="en-US" sz="1381" b="1" dirty="0">
                <a:solidFill>
                  <a:srgbClr val="000000"/>
                </a:solidFill>
                <a:latin typeface="Aileron Bold"/>
                <a:ea typeface="Aileron Bold"/>
                <a:cs typeface="Aileron Bold"/>
                <a:sym typeface="Aileron Bold"/>
              </a:rPr>
              <a:t> </a:t>
            </a:r>
            <a:r>
              <a:rPr lang="en-US" sz="1381" b="1" dirty="0" err="1">
                <a:solidFill>
                  <a:srgbClr val="000000"/>
                </a:solidFill>
                <a:latin typeface="Aileron Bold"/>
                <a:ea typeface="Aileron Bold"/>
                <a:cs typeface="Aileron Bold"/>
                <a:sym typeface="Aileron Bold"/>
              </a:rPr>
              <a:t>tuottaa</a:t>
            </a:r>
            <a:r>
              <a:rPr lang="en-US" sz="1381" b="1" dirty="0">
                <a:solidFill>
                  <a:srgbClr val="000000"/>
                </a:solidFill>
                <a:latin typeface="Aileron Bold"/>
                <a:ea typeface="Aileron Bold"/>
                <a:cs typeface="Aileron Bold"/>
                <a:sym typeface="Aileron Bold"/>
              </a:rPr>
              <a:t>  </a:t>
            </a:r>
            <a:r>
              <a:rPr lang="en-US" sz="1381" b="1" dirty="0" err="1">
                <a:solidFill>
                  <a:srgbClr val="000000"/>
                </a:solidFill>
                <a:latin typeface="Aileron Bold"/>
                <a:ea typeface="Aileron Bold"/>
                <a:cs typeface="Aileron Bold"/>
                <a:sym typeface="Aileron Bold"/>
              </a:rPr>
              <a:t>ongelmaan</a:t>
            </a:r>
            <a:r>
              <a:rPr lang="en-US" sz="1381" b="1" dirty="0">
                <a:solidFill>
                  <a:srgbClr val="000000"/>
                </a:solidFill>
                <a:latin typeface="Aileron Bold"/>
                <a:ea typeface="Aileron Bold"/>
                <a:cs typeface="Aileron Bold"/>
                <a:sym typeface="Aileron Bold"/>
              </a:rPr>
              <a:t> </a:t>
            </a:r>
            <a:r>
              <a:rPr lang="en-US" sz="1381" b="1" dirty="0" err="1">
                <a:solidFill>
                  <a:srgbClr val="000000"/>
                </a:solidFill>
                <a:latin typeface="Aileron Bold"/>
                <a:ea typeface="Aileron Bold"/>
                <a:cs typeface="Aileron Bold"/>
                <a:sym typeface="Aileron Bold"/>
              </a:rPr>
              <a:t>konkreettisia</a:t>
            </a:r>
            <a:r>
              <a:rPr lang="en-US" sz="1381" b="1" dirty="0">
                <a:solidFill>
                  <a:srgbClr val="000000"/>
                </a:solidFill>
                <a:latin typeface="Aileron Bold"/>
                <a:ea typeface="Aileron Bold"/>
                <a:cs typeface="Aileron Bold"/>
                <a:sym typeface="Aileron Bold"/>
              </a:rPr>
              <a:t> </a:t>
            </a:r>
            <a:r>
              <a:rPr lang="en-US" sz="1381" b="1" dirty="0" err="1">
                <a:solidFill>
                  <a:srgbClr val="000000"/>
                </a:solidFill>
                <a:latin typeface="Aileron Bold"/>
                <a:ea typeface="Aileron Bold"/>
                <a:cs typeface="Aileron Bold"/>
                <a:sym typeface="Aileron Bold"/>
              </a:rPr>
              <a:t>ratkaisuja</a:t>
            </a:r>
            <a:endParaRPr lang="en-US" sz="1381" b="1" dirty="0">
              <a:solidFill>
                <a:srgbClr val="000000"/>
              </a:solidFill>
              <a:latin typeface="Aileron Bold"/>
              <a:ea typeface="Aileron Bold"/>
              <a:cs typeface="Aileron Bold"/>
              <a:sym typeface="Aileron Bold"/>
            </a:endParaRPr>
          </a:p>
        </p:txBody>
      </p:sp>
      <p:sp>
        <p:nvSpPr>
          <p:cNvPr id="17" name="TextBox 17"/>
          <p:cNvSpPr txBox="1"/>
          <p:nvPr/>
        </p:nvSpPr>
        <p:spPr>
          <a:xfrm>
            <a:off x="1691669" y="6788658"/>
            <a:ext cx="5066256" cy="237825"/>
          </a:xfrm>
          <a:prstGeom prst="rect">
            <a:avLst/>
          </a:prstGeom>
        </p:spPr>
        <p:txBody>
          <a:bodyPr lIns="0" tIns="0" rIns="0" bIns="0" rtlCol="0" anchor="t">
            <a:spAutoFit/>
          </a:bodyPr>
          <a:lstStyle/>
          <a:p>
            <a:pPr algn="r">
              <a:lnSpc>
                <a:spcPts val="1933"/>
              </a:lnSpc>
            </a:pPr>
            <a:r>
              <a:rPr lang="en-US" sz="1381" b="1">
                <a:solidFill>
                  <a:srgbClr val="000000"/>
                </a:solidFill>
                <a:latin typeface="Aileron Bold"/>
                <a:ea typeface="Aileron Bold"/>
                <a:cs typeface="Aileron Bold"/>
                <a:sym typeface="Aileron Bold"/>
              </a:rPr>
              <a:t>Tiimin pitäisi osata nimetä ja sanoittaa projektin ydinongelma</a:t>
            </a:r>
          </a:p>
        </p:txBody>
      </p:sp>
      <p:sp>
        <p:nvSpPr>
          <p:cNvPr id="18" name="TextBox 18"/>
          <p:cNvSpPr txBox="1"/>
          <p:nvPr/>
        </p:nvSpPr>
        <p:spPr>
          <a:xfrm>
            <a:off x="2870624" y="9059921"/>
            <a:ext cx="3852369" cy="482159"/>
          </a:xfrm>
          <a:prstGeom prst="rect">
            <a:avLst/>
          </a:prstGeom>
        </p:spPr>
        <p:txBody>
          <a:bodyPr lIns="0" tIns="0" rIns="0" bIns="0" rtlCol="0" anchor="t">
            <a:spAutoFit/>
          </a:bodyPr>
          <a:lstStyle/>
          <a:p>
            <a:pPr algn="r">
              <a:lnSpc>
                <a:spcPts val="1933"/>
              </a:lnSpc>
            </a:pPr>
            <a:r>
              <a:rPr lang="en-US" sz="1381" b="1">
                <a:solidFill>
                  <a:srgbClr val="000000"/>
                </a:solidFill>
                <a:latin typeface="Aileron Bold"/>
                <a:ea typeface="Aileron Bold"/>
                <a:cs typeface="Aileron Bold"/>
                <a:sym typeface="Aileron Bold"/>
              </a:rPr>
              <a:t>Tiimin on testattava ja tuunattava ratkaisujaan </a:t>
            </a:r>
          </a:p>
          <a:p>
            <a:pPr algn="r">
              <a:lnSpc>
                <a:spcPts val="1933"/>
              </a:lnSpc>
            </a:pPr>
            <a:endParaRPr lang="en-US" sz="1381" b="1">
              <a:solidFill>
                <a:srgbClr val="000000"/>
              </a:solidFill>
              <a:latin typeface="Aileron Bold"/>
              <a:ea typeface="Aileron Bold"/>
              <a:cs typeface="Aileron Bold"/>
              <a:sym typeface="Aileron Bold"/>
            </a:endParaRPr>
          </a:p>
        </p:txBody>
      </p:sp>
      <p:sp>
        <p:nvSpPr>
          <p:cNvPr id="19" name="TextBox 19"/>
          <p:cNvSpPr txBox="1"/>
          <p:nvPr/>
        </p:nvSpPr>
        <p:spPr>
          <a:xfrm>
            <a:off x="2133658" y="9614341"/>
            <a:ext cx="4589335" cy="482159"/>
          </a:xfrm>
          <a:prstGeom prst="rect">
            <a:avLst/>
          </a:prstGeom>
        </p:spPr>
        <p:txBody>
          <a:bodyPr lIns="0" tIns="0" rIns="0" bIns="0" rtlCol="0" anchor="t">
            <a:spAutoFit/>
          </a:bodyPr>
          <a:lstStyle/>
          <a:p>
            <a:pPr algn="r">
              <a:lnSpc>
                <a:spcPts val="1933"/>
              </a:lnSpc>
            </a:pPr>
            <a:r>
              <a:rPr lang="en-US" sz="1381" b="1" dirty="0" err="1">
                <a:solidFill>
                  <a:srgbClr val="000000"/>
                </a:solidFill>
                <a:latin typeface="Aileron Bold"/>
                <a:ea typeface="Aileron Bold"/>
                <a:cs typeface="Aileron Bold"/>
                <a:sym typeface="Aileron Bold"/>
              </a:rPr>
              <a:t>Tiimin</a:t>
            </a:r>
            <a:r>
              <a:rPr lang="en-US" sz="1381" b="1" dirty="0">
                <a:solidFill>
                  <a:srgbClr val="000000"/>
                </a:solidFill>
                <a:latin typeface="Aileron Bold"/>
                <a:ea typeface="Aileron Bold"/>
                <a:cs typeface="Aileron Bold"/>
                <a:sym typeface="Aileron Bold"/>
              </a:rPr>
              <a:t> on </a:t>
            </a:r>
            <a:r>
              <a:rPr lang="en-US" sz="1381" b="1" dirty="0" err="1">
                <a:solidFill>
                  <a:srgbClr val="000000"/>
                </a:solidFill>
                <a:latin typeface="Aileron Bold"/>
                <a:ea typeface="Aileron Bold"/>
                <a:cs typeface="Aileron Bold"/>
                <a:sym typeface="Aileron Bold"/>
              </a:rPr>
              <a:t>arvioitava</a:t>
            </a:r>
            <a:r>
              <a:rPr lang="en-US" sz="1381" b="1" dirty="0">
                <a:solidFill>
                  <a:srgbClr val="000000"/>
                </a:solidFill>
                <a:latin typeface="Aileron Bold"/>
                <a:ea typeface="Aileron Bold"/>
                <a:cs typeface="Aileron Bold"/>
                <a:sym typeface="Aileron Bold"/>
              </a:rPr>
              <a:t>, </a:t>
            </a:r>
            <a:r>
              <a:rPr lang="en-US" sz="1381" b="1" dirty="0" err="1">
                <a:solidFill>
                  <a:srgbClr val="000000"/>
                </a:solidFill>
                <a:latin typeface="Aileron Bold"/>
                <a:ea typeface="Aileron Bold"/>
                <a:cs typeface="Aileron Bold"/>
                <a:sym typeface="Aileron Bold"/>
              </a:rPr>
              <a:t>mitä</a:t>
            </a:r>
            <a:r>
              <a:rPr lang="en-US" sz="1381" b="1" dirty="0">
                <a:solidFill>
                  <a:srgbClr val="000000"/>
                </a:solidFill>
                <a:latin typeface="Aileron Bold"/>
                <a:ea typeface="Aileron Bold"/>
                <a:cs typeface="Aileron Bold"/>
                <a:sym typeface="Aileron Bold"/>
              </a:rPr>
              <a:t> he </a:t>
            </a:r>
            <a:r>
              <a:rPr lang="en-US" sz="1381" b="1" dirty="0" err="1">
                <a:solidFill>
                  <a:srgbClr val="000000"/>
                </a:solidFill>
                <a:latin typeface="Aileron Bold"/>
                <a:ea typeface="Aileron Bold"/>
                <a:cs typeface="Aileron Bold"/>
                <a:sym typeface="Aileron Bold"/>
              </a:rPr>
              <a:t>oppivat</a:t>
            </a:r>
            <a:r>
              <a:rPr lang="en-US" sz="1381" b="1" dirty="0">
                <a:solidFill>
                  <a:srgbClr val="000000"/>
                </a:solidFill>
                <a:latin typeface="Aileron Bold"/>
                <a:ea typeface="Aileron Bold"/>
                <a:cs typeface="Aileron Bold"/>
                <a:sym typeface="Aileron Bold"/>
              </a:rPr>
              <a:t> DBE-</a:t>
            </a:r>
            <a:r>
              <a:rPr lang="en-US" sz="1381" b="1" dirty="0" err="1">
                <a:solidFill>
                  <a:srgbClr val="000000"/>
                </a:solidFill>
                <a:latin typeface="Aileron Bold"/>
                <a:ea typeface="Aileron Bold"/>
                <a:cs typeface="Aileron Bold"/>
                <a:sym typeface="Aileron Bold"/>
              </a:rPr>
              <a:t>projektityöstä</a:t>
            </a:r>
            <a:endParaRPr lang="en-US" sz="1381" b="1" dirty="0">
              <a:solidFill>
                <a:srgbClr val="000000"/>
              </a:solidFill>
              <a:latin typeface="Aileron Bold"/>
              <a:ea typeface="Aileron Bold"/>
              <a:cs typeface="Aileron Bold"/>
              <a:sym typeface="Aileron Bold"/>
            </a:endParaRPr>
          </a:p>
          <a:p>
            <a:pPr algn="r">
              <a:lnSpc>
                <a:spcPts val="1933"/>
              </a:lnSpc>
            </a:pPr>
            <a:endParaRPr lang="en-US" sz="1381" b="1" dirty="0">
              <a:solidFill>
                <a:srgbClr val="000000"/>
              </a:solidFill>
              <a:latin typeface="Aileron Bold"/>
              <a:ea typeface="Aileron Bold"/>
              <a:cs typeface="Aileron Bold"/>
              <a:sym typeface="Aileron Bold"/>
            </a:endParaRPr>
          </a:p>
        </p:txBody>
      </p:sp>
      <p:sp>
        <p:nvSpPr>
          <p:cNvPr id="20" name="TextBox 20"/>
          <p:cNvSpPr txBox="1"/>
          <p:nvPr/>
        </p:nvSpPr>
        <p:spPr>
          <a:xfrm>
            <a:off x="12682911" y="5186419"/>
            <a:ext cx="3960404" cy="526258"/>
          </a:xfrm>
          <a:prstGeom prst="rect">
            <a:avLst/>
          </a:prstGeom>
        </p:spPr>
        <p:txBody>
          <a:bodyPr lIns="0" tIns="0" rIns="0" bIns="0" rtlCol="0" anchor="t">
            <a:spAutoFit/>
          </a:bodyPr>
          <a:lstStyle/>
          <a:p>
            <a:pPr algn="l">
              <a:lnSpc>
                <a:spcPts val="2131"/>
              </a:lnSpc>
            </a:pPr>
            <a:r>
              <a:rPr lang="en-US" sz="1775" b="1">
                <a:solidFill>
                  <a:srgbClr val="000000"/>
                </a:solidFill>
                <a:latin typeface="Aileron Bold"/>
                <a:ea typeface="Aileron Bold"/>
                <a:cs typeface="Aileron Bold"/>
                <a:sym typeface="Aileron Bold"/>
              </a:rPr>
              <a:t>Mitä menetelmiä </a:t>
            </a:r>
          </a:p>
          <a:p>
            <a:pPr algn="l">
              <a:lnSpc>
                <a:spcPts val="2131"/>
              </a:lnSpc>
            </a:pPr>
            <a:r>
              <a:rPr lang="en-US" sz="1775" b="1">
                <a:solidFill>
                  <a:srgbClr val="000000"/>
                </a:solidFill>
                <a:latin typeface="Aileron Bold"/>
                <a:ea typeface="Aileron Bold"/>
                <a:cs typeface="Aileron Bold"/>
                <a:sym typeface="Aileron Bold"/>
              </a:rPr>
              <a:t>työkalujen kanssa voi käyttää?</a:t>
            </a:r>
          </a:p>
        </p:txBody>
      </p:sp>
      <p:sp>
        <p:nvSpPr>
          <p:cNvPr id="21" name="TextBox 21"/>
          <p:cNvSpPr txBox="1"/>
          <p:nvPr/>
        </p:nvSpPr>
        <p:spPr>
          <a:xfrm>
            <a:off x="7431147" y="2928644"/>
            <a:ext cx="5660579" cy="283550"/>
          </a:xfrm>
          <a:prstGeom prst="rect">
            <a:avLst/>
          </a:prstGeom>
        </p:spPr>
        <p:txBody>
          <a:bodyPr lIns="0" tIns="0" rIns="0" bIns="0" rtlCol="0" anchor="t">
            <a:spAutoFit/>
          </a:bodyPr>
          <a:lstStyle/>
          <a:p>
            <a:pPr algn="just">
              <a:lnSpc>
                <a:spcPts val="2259"/>
              </a:lnSpc>
            </a:pPr>
            <a:r>
              <a:rPr lang="en-US" sz="1613" b="1">
                <a:solidFill>
                  <a:srgbClr val="000000"/>
                </a:solidFill>
                <a:latin typeface="Aileron Bold"/>
                <a:ea typeface="Aileron Bold"/>
                <a:cs typeface="Aileron Bold"/>
                <a:sym typeface="Aileron Bold"/>
              </a:rPr>
              <a:t>Mitkä työkalut voivat auttaa opiskelijatiimiä eteenpäin?</a:t>
            </a:r>
          </a:p>
        </p:txBody>
      </p:sp>
      <p:grpSp>
        <p:nvGrpSpPr>
          <p:cNvPr id="22" name="Group 22"/>
          <p:cNvGrpSpPr/>
          <p:nvPr/>
        </p:nvGrpSpPr>
        <p:grpSpPr>
          <a:xfrm>
            <a:off x="732738" y="2893164"/>
            <a:ext cx="6053132" cy="386917"/>
            <a:chOff x="0" y="0"/>
            <a:chExt cx="1358606" cy="86842"/>
          </a:xfrm>
        </p:grpSpPr>
        <p:sp>
          <p:nvSpPr>
            <p:cNvPr id="23" name="Freeform 23"/>
            <p:cNvSpPr/>
            <p:nvPr/>
          </p:nvSpPr>
          <p:spPr>
            <a:xfrm>
              <a:off x="0" y="0"/>
              <a:ext cx="1358606" cy="86842"/>
            </a:xfrm>
            <a:custGeom>
              <a:avLst/>
              <a:gdLst/>
              <a:ahLst/>
              <a:cxnLst/>
              <a:rect l="l" t="t" r="r" b="b"/>
              <a:pathLst>
                <a:path w="1358606" h="86842">
                  <a:moveTo>
                    <a:pt x="0" y="0"/>
                  </a:moveTo>
                  <a:lnTo>
                    <a:pt x="1358606" y="0"/>
                  </a:lnTo>
                  <a:lnTo>
                    <a:pt x="1358606" y="86842"/>
                  </a:lnTo>
                  <a:lnTo>
                    <a:pt x="0" y="86842"/>
                  </a:lnTo>
                  <a:close/>
                </a:path>
              </a:pathLst>
            </a:custGeom>
            <a:solidFill>
              <a:srgbClr val="D7AFFF"/>
            </a:solidFill>
          </p:spPr>
          <p:txBody>
            <a:bodyPr/>
            <a:lstStyle/>
            <a:p>
              <a:endParaRPr lang="fi-FI"/>
            </a:p>
          </p:txBody>
        </p:sp>
        <p:sp>
          <p:nvSpPr>
            <p:cNvPr id="24" name="TextBox 24"/>
            <p:cNvSpPr txBox="1"/>
            <p:nvPr/>
          </p:nvSpPr>
          <p:spPr>
            <a:xfrm>
              <a:off x="0" y="-47625"/>
              <a:ext cx="1358606" cy="134467"/>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3137555" y="2928644"/>
            <a:ext cx="3585439" cy="283550"/>
          </a:xfrm>
          <a:prstGeom prst="rect">
            <a:avLst/>
          </a:prstGeom>
        </p:spPr>
        <p:txBody>
          <a:bodyPr lIns="0" tIns="0" rIns="0" bIns="0" rtlCol="0" anchor="t">
            <a:spAutoFit/>
          </a:bodyPr>
          <a:lstStyle/>
          <a:p>
            <a:pPr algn="r">
              <a:lnSpc>
                <a:spcPts val="2259"/>
              </a:lnSpc>
            </a:pPr>
            <a:r>
              <a:rPr lang="en-US" sz="1613" b="1">
                <a:solidFill>
                  <a:srgbClr val="000000"/>
                </a:solidFill>
                <a:latin typeface="Aileron Bold"/>
                <a:ea typeface="Aileron Bold"/>
                <a:cs typeface="Aileron Bold"/>
                <a:sym typeface="Aileron Bold"/>
              </a:rPr>
              <a:t>Mitä opiskelijatiimi tarvitsee?</a:t>
            </a:r>
          </a:p>
        </p:txBody>
      </p:sp>
      <p:sp>
        <p:nvSpPr>
          <p:cNvPr id="26" name="Freeform 26"/>
          <p:cNvSpPr/>
          <p:nvPr/>
        </p:nvSpPr>
        <p:spPr>
          <a:xfrm>
            <a:off x="7036781" y="3585378"/>
            <a:ext cx="164413" cy="204972"/>
          </a:xfrm>
          <a:custGeom>
            <a:avLst/>
            <a:gdLst/>
            <a:ahLst/>
            <a:cxnLst/>
            <a:rect l="l" t="t" r="r" b="b"/>
            <a:pathLst>
              <a:path w="164413" h="204972">
                <a:moveTo>
                  <a:pt x="0" y="0"/>
                </a:moveTo>
                <a:lnTo>
                  <a:pt x="164413" y="0"/>
                </a:lnTo>
                <a:lnTo>
                  <a:pt x="164413" y="204972"/>
                </a:lnTo>
                <a:lnTo>
                  <a:pt x="0" y="2049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27" name="Freeform 27"/>
          <p:cNvSpPr/>
          <p:nvPr/>
        </p:nvSpPr>
        <p:spPr>
          <a:xfrm>
            <a:off x="7036781" y="4201123"/>
            <a:ext cx="164413" cy="204972"/>
          </a:xfrm>
          <a:custGeom>
            <a:avLst/>
            <a:gdLst/>
            <a:ahLst/>
            <a:cxnLst/>
            <a:rect l="l" t="t" r="r" b="b"/>
            <a:pathLst>
              <a:path w="164413" h="204972">
                <a:moveTo>
                  <a:pt x="0" y="0"/>
                </a:moveTo>
                <a:lnTo>
                  <a:pt x="164413" y="0"/>
                </a:lnTo>
                <a:lnTo>
                  <a:pt x="164413" y="204971"/>
                </a:lnTo>
                <a:lnTo>
                  <a:pt x="0" y="2049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28" name="Freeform 28"/>
          <p:cNvSpPr/>
          <p:nvPr/>
        </p:nvSpPr>
        <p:spPr>
          <a:xfrm>
            <a:off x="7036781" y="4844240"/>
            <a:ext cx="164413" cy="204972"/>
          </a:xfrm>
          <a:custGeom>
            <a:avLst/>
            <a:gdLst/>
            <a:ahLst/>
            <a:cxnLst/>
            <a:rect l="l" t="t" r="r" b="b"/>
            <a:pathLst>
              <a:path w="164413" h="204972">
                <a:moveTo>
                  <a:pt x="0" y="0"/>
                </a:moveTo>
                <a:lnTo>
                  <a:pt x="164413" y="0"/>
                </a:lnTo>
                <a:lnTo>
                  <a:pt x="164413" y="204971"/>
                </a:lnTo>
                <a:lnTo>
                  <a:pt x="0" y="2049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29" name="Freeform 29"/>
          <p:cNvSpPr/>
          <p:nvPr/>
        </p:nvSpPr>
        <p:spPr>
          <a:xfrm>
            <a:off x="7036781" y="5915459"/>
            <a:ext cx="164413" cy="204972"/>
          </a:xfrm>
          <a:custGeom>
            <a:avLst/>
            <a:gdLst/>
            <a:ahLst/>
            <a:cxnLst/>
            <a:rect l="l" t="t" r="r" b="b"/>
            <a:pathLst>
              <a:path w="164413" h="204972">
                <a:moveTo>
                  <a:pt x="0" y="0"/>
                </a:moveTo>
                <a:lnTo>
                  <a:pt x="164413" y="0"/>
                </a:lnTo>
                <a:lnTo>
                  <a:pt x="164413" y="204971"/>
                </a:lnTo>
                <a:lnTo>
                  <a:pt x="0" y="2049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30" name="Freeform 30"/>
          <p:cNvSpPr/>
          <p:nvPr/>
        </p:nvSpPr>
        <p:spPr>
          <a:xfrm>
            <a:off x="7036781" y="6824304"/>
            <a:ext cx="164413" cy="204972"/>
          </a:xfrm>
          <a:custGeom>
            <a:avLst/>
            <a:gdLst/>
            <a:ahLst/>
            <a:cxnLst/>
            <a:rect l="l" t="t" r="r" b="b"/>
            <a:pathLst>
              <a:path w="164413" h="204972">
                <a:moveTo>
                  <a:pt x="0" y="0"/>
                </a:moveTo>
                <a:lnTo>
                  <a:pt x="164413" y="0"/>
                </a:lnTo>
                <a:lnTo>
                  <a:pt x="164413" y="204972"/>
                </a:lnTo>
                <a:lnTo>
                  <a:pt x="0" y="2049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31" name="Freeform 31"/>
          <p:cNvSpPr/>
          <p:nvPr/>
        </p:nvSpPr>
        <p:spPr>
          <a:xfrm>
            <a:off x="7036781" y="7616164"/>
            <a:ext cx="164413" cy="204972"/>
          </a:xfrm>
          <a:custGeom>
            <a:avLst/>
            <a:gdLst/>
            <a:ahLst/>
            <a:cxnLst/>
            <a:rect l="l" t="t" r="r" b="b"/>
            <a:pathLst>
              <a:path w="164413" h="204972">
                <a:moveTo>
                  <a:pt x="0" y="0"/>
                </a:moveTo>
                <a:lnTo>
                  <a:pt x="164413" y="0"/>
                </a:lnTo>
                <a:lnTo>
                  <a:pt x="164413" y="204972"/>
                </a:lnTo>
                <a:lnTo>
                  <a:pt x="0" y="2049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32" name="Freeform 32"/>
          <p:cNvSpPr/>
          <p:nvPr/>
        </p:nvSpPr>
        <p:spPr>
          <a:xfrm>
            <a:off x="7036781" y="8588906"/>
            <a:ext cx="164413" cy="204972"/>
          </a:xfrm>
          <a:custGeom>
            <a:avLst/>
            <a:gdLst/>
            <a:ahLst/>
            <a:cxnLst/>
            <a:rect l="l" t="t" r="r" b="b"/>
            <a:pathLst>
              <a:path w="164413" h="204972">
                <a:moveTo>
                  <a:pt x="0" y="0"/>
                </a:moveTo>
                <a:lnTo>
                  <a:pt x="164413" y="0"/>
                </a:lnTo>
                <a:lnTo>
                  <a:pt x="164413" y="204972"/>
                </a:lnTo>
                <a:lnTo>
                  <a:pt x="0" y="2049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33" name="Freeform 33"/>
          <p:cNvSpPr/>
          <p:nvPr/>
        </p:nvSpPr>
        <p:spPr>
          <a:xfrm>
            <a:off x="7036781" y="9088496"/>
            <a:ext cx="164413" cy="204972"/>
          </a:xfrm>
          <a:custGeom>
            <a:avLst/>
            <a:gdLst/>
            <a:ahLst/>
            <a:cxnLst/>
            <a:rect l="l" t="t" r="r" b="b"/>
            <a:pathLst>
              <a:path w="164413" h="204972">
                <a:moveTo>
                  <a:pt x="0" y="0"/>
                </a:moveTo>
                <a:lnTo>
                  <a:pt x="164413" y="0"/>
                </a:lnTo>
                <a:lnTo>
                  <a:pt x="164413" y="204971"/>
                </a:lnTo>
                <a:lnTo>
                  <a:pt x="0" y="2049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34" name="Freeform 34"/>
          <p:cNvSpPr/>
          <p:nvPr/>
        </p:nvSpPr>
        <p:spPr>
          <a:xfrm>
            <a:off x="7036781" y="9631863"/>
            <a:ext cx="164413" cy="204972"/>
          </a:xfrm>
          <a:custGeom>
            <a:avLst/>
            <a:gdLst/>
            <a:ahLst/>
            <a:cxnLst/>
            <a:rect l="l" t="t" r="r" b="b"/>
            <a:pathLst>
              <a:path w="164413" h="204972">
                <a:moveTo>
                  <a:pt x="0" y="0"/>
                </a:moveTo>
                <a:lnTo>
                  <a:pt x="164413" y="0"/>
                </a:lnTo>
                <a:lnTo>
                  <a:pt x="164413" y="204972"/>
                </a:lnTo>
                <a:lnTo>
                  <a:pt x="0" y="2049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35" name="Freeform 35"/>
          <p:cNvSpPr/>
          <p:nvPr/>
        </p:nvSpPr>
        <p:spPr>
          <a:xfrm rot="-9389457">
            <a:off x="11092166" y="4999859"/>
            <a:ext cx="197941" cy="246769"/>
          </a:xfrm>
          <a:custGeom>
            <a:avLst/>
            <a:gdLst/>
            <a:ahLst/>
            <a:cxnLst/>
            <a:rect l="l" t="t" r="r" b="b"/>
            <a:pathLst>
              <a:path w="197941" h="246769">
                <a:moveTo>
                  <a:pt x="0" y="0"/>
                </a:moveTo>
                <a:lnTo>
                  <a:pt x="197940" y="0"/>
                </a:lnTo>
                <a:lnTo>
                  <a:pt x="197940" y="246770"/>
                </a:lnTo>
                <a:lnTo>
                  <a:pt x="0" y="2467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36" name="Freeform 36"/>
          <p:cNvSpPr/>
          <p:nvPr/>
        </p:nvSpPr>
        <p:spPr>
          <a:xfrm rot="3125893">
            <a:off x="11364422" y="3416845"/>
            <a:ext cx="288979" cy="360265"/>
          </a:xfrm>
          <a:custGeom>
            <a:avLst/>
            <a:gdLst/>
            <a:ahLst/>
            <a:cxnLst/>
            <a:rect l="l" t="t" r="r" b="b"/>
            <a:pathLst>
              <a:path w="288979" h="360265">
                <a:moveTo>
                  <a:pt x="0" y="0"/>
                </a:moveTo>
                <a:lnTo>
                  <a:pt x="288979" y="0"/>
                </a:lnTo>
                <a:lnTo>
                  <a:pt x="288979" y="360265"/>
                </a:lnTo>
                <a:lnTo>
                  <a:pt x="0" y="360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a:p>
        </p:txBody>
      </p:sp>
      <p:sp>
        <p:nvSpPr>
          <p:cNvPr id="37" name="Freeform 37"/>
          <p:cNvSpPr/>
          <p:nvPr/>
        </p:nvSpPr>
        <p:spPr>
          <a:xfrm rot="3083861">
            <a:off x="11640839" y="3754265"/>
            <a:ext cx="197941" cy="246769"/>
          </a:xfrm>
          <a:custGeom>
            <a:avLst/>
            <a:gdLst/>
            <a:ahLst/>
            <a:cxnLst/>
            <a:rect l="l" t="t" r="r" b="b"/>
            <a:pathLst>
              <a:path w="197941" h="246769">
                <a:moveTo>
                  <a:pt x="0" y="0"/>
                </a:moveTo>
                <a:lnTo>
                  <a:pt x="197941" y="0"/>
                </a:lnTo>
                <a:lnTo>
                  <a:pt x="197941" y="246770"/>
                </a:lnTo>
                <a:lnTo>
                  <a:pt x="0" y="246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a:p>
        </p:txBody>
      </p:sp>
      <p:sp>
        <p:nvSpPr>
          <p:cNvPr id="38" name="Freeform 38"/>
          <p:cNvSpPr/>
          <p:nvPr/>
        </p:nvSpPr>
        <p:spPr>
          <a:xfrm flipH="1">
            <a:off x="14528106" y="328533"/>
            <a:ext cx="3520218" cy="3315406"/>
          </a:xfrm>
          <a:custGeom>
            <a:avLst/>
            <a:gdLst/>
            <a:ahLst/>
            <a:cxnLst/>
            <a:rect l="l" t="t" r="r" b="b"/>
            <a:pathLst>
              <a:path w="3520218" h="3315406">
                <a:moveTo>
                  <a:pt x="3520219" y="0"/>
                </a:moveTo>
                <a:lnTo>
                  <a:pt x="0" y="0"/>
                </a:lnTo>
                <a:lnTo>
                  <a:pt x="0" y="3315406"/>
                </a:lnTo>
                <a:lnTo>
                  <a:pt x="3520219" y="3315406"/>
                </a:lnTo>
                <a:lnTo>
                  <a:pt x="352021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39" name="Freeform 39"/>
          <p:cNvSpPr/>
          <p:nvPr/>
        </p:nvSpPr>
        <p:spPr>
          <a:xfrm>
            <a:off x="14773356" y="1250770"/>
            <a:ext cx="615640" cy="651471"/>
          </a:xfrm>
          <a:custGeom>
            <a:avLst/>
            <a:gdLst/>
            <a:ahLst/>
            <a:cxnLst/>
            <a:rect l="l" t="t" r="r" b="b"/>
            <a:pathLst>
              <a:path w="615640" h="651471">
                <a:moveTo>
                  <a:pt x="0" y="0"/>
                </a:moveTo>
                <a:lnTo>
                  <a:pt x="615640" y="0"/>
                </a:lnTo>
                <a:lnTo>
                  <a:pt x="615640" y="651471"/>
                </a:lnTo>
                <a:lnTo>
                  <a:pt x="0" y="6514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i-FI"/>
          </a:p>
        </p:txBody>
      </p:sp>
      <p:sp>
        <p:nvSpPr>
          <p:cNvPr id="40" name="TextBox 40"/>
          <p:cNvSpPr txBox="1"/>
          <p:nvPr/>
        </p:nvSpPr>
        <p:spPr>
          <a:xfrm>
            <a:off x="15643439" y="1127387"/>
            <a:ext cx="1748861" cy="1174682"/>
          </a:xfrm>
          <a:prstGeom prst="rect">
            <a:avLst/>
          </a:prstGeom>
        </p:spPr>
        <p:txBody>
          <a:bodyPr lIns="0" tIns="0" rIns="0" bIns="0" rtlCol="0" anchor="t">
            <a:spAutoFit/>
          </a:bodyPr>
          <a:lstStyle/>
          <a:p>
            <a:pPr algn="l">
              <a:lnSpc>
                <a:spcPts val="1894"/>
              </a:lnSpc>
            </a:pPr>
            <a:r>
              <a:rPr lang="en-US" sz="1578">
                <a:solidFill>
                  <a:srgbClr val="000000"/>
                </a:solidFill>
                <a:latin typeface="Aileron"/>
                <a:ea typeface="Aileron"/>
                <a:cs typeface="Aileron"/>
                <a:sym typeface="Aileron"/>
              </a:rPr>
              <a:t>Vinkki: Googlaa työkalut ja menetelmät ja löydä lisää esimerkkejä niistä!</a:t>
            </a:r>
          </a:p>
        </p:txBody>
      </p:sp>
      <p:sp>
        <p:nvSpPr>
          <p:cNvPr id="41" name="Freeform 41"/>
          <p:cNvSpPr/>
          <p:nvPr/>
        </p:nvSpPr>
        <p:spPr>
          <a:xfrm>
            <a:off x="629707" y="520366"/>
            <a:ext cx="2666669" cy="1016668"/>
          </a:xfrm>
          <a:custGeom>
            <a:avLst/>
            <a:gdLst/>
            <a:ahLst/>
            <a:cxnLst/>
            <a:rect l="l" t="t" r="r" b="b"/>
            <a:pathLst>
              <a:path w="2666669" h="1016668">
                <a:moveTo>
                  <a:pt x="0" y="0"/>
                </a:moveTo>
                <a:lnTo>
                  <a:pt x="2666669" y="0"/>
                </a:lnTo>
                <a:lnTo>
                  <a:pt x="2666669" y="1016668"/>
                </a:lnTo>
                <a:lnTo>
                  <a:pt x="0" y="1016668"/>
                </a:lnTo>
                <a:lnTo>
                  <a:pt x="0" y="0"/>
                </a:lnTo>
                <a:close/>
              </a:path>
            </a:pathLst>
          </a:custGeom>
          <a:blipFill>
            <a:blip r:embed="rId12"/>
            <a:stretch>
              <a:fillRect/>
            </a:stretch>
          </a:blipFill>
        </p:spPr>
        <p:txBody>
          <a:bodyPr/>
          <a:lstStyle/>
          <a:p>
            <a:endParaRPr lang="fi-FI"/>
          </a:p>
        </p:txBody>
      </p:sp>
      <p:sp>
        <p:nvSpPr>
          <p:cNvPr id="42" name="TextBox 42"/>
          <p:cNvSpPr txBox="1"/>
          <p:nvPr/>
        </p:nvSpPr>
        <p:spPr>
          <a:xfrm>
            <a:off x="732738" y="1839653"/>
            <a:ext cx="4999821" cy="405765"/>
          </a:xfrm>
          <a:prstGeom prst="rect">
            <a:avLst/>
          </a:prstGeom>
        </p:spPr>
        <p:txBody>
          <a:bodyPr lIns="0" tIns="0" rIns="0" bIns="0" rtlCol="0" anchor="t">
            <a:spAutoFit/>
          </a:bodyPr>
          <a:lstStyle/>
          <a:p>
            <a:pPr algn="l">
              <a:lnSpc>
                <a:spcPts val="3359"/>
              </a:lnSpc>
            </a:pPr>
            <a:r>
              <a:rPr lang="en-US" sz="2400" b="1">
                <a:solidFill>
                  <a:srgbClr val="000000"/>
                </a:solidFill>
                <a:latin typeface="Aileron Bold"/>
                <a:ea typeface="Aileron Bold"/>
                <a:cs typeface="Aileron Bold"/>
                <a:sym typeface="Aileron Bold"/>
              </a:rPr>
              <a:t>DBE työkalujen valinta</a:t>
            </a:r>
          </a:p>
        </p:txBody>
      </p:sp>
      <p:sp>
        <p:nvSpPr>
          <p:cNvPr id="43" name="TextBox 43"/>
          <p:cNvSpPr txBox="1"/>
          <p:nvPr/>
        </p:nvSpPr>
        <p:spPr>
          <a:xfrm>
            <a:off x="732738" y="2302069"/>
            <a:ext cx="12854215" cy="266700"/>
          </a:xfrm>
          <a:prstGeom prst="rect">
            <a:avLst/>
          </a:prstGeom>
        </p:spPr>
        <p:txBody>
          <a:bodyPr lIns="0" tIns="0" rIns="0" bIns="0" rtlCol="0" anchor="t">
            <a:spAutoFit/>
          </a:bodyPr>
          <a:lstStyle/>
          <a:p>
            <a:pPr algn="l">
              <a:lnSpc>
                <a:spcPts val="2160"/>
              </a:lnSpc>
            </a:pPr>
            <a:r>
              <a:rPr lang="en-US" sz="1800">
                <a:solidFill>
                  <a:srgbClr val="000000"/>
                </a:solidFill>
                <a:latin typeface="Aileron"/>
                <a:ea typeface="Aileron"/>
                <a:cs typeface="Aileron"/>
                <a:sym typeface="Aileron"/>
              </a:rPr>
              <a:t>DBE -projekteissa voi hyödyntää useita työkaluja ja menetelmiä, jotka auttavat opiskelijatiimejä etenemään projektissa. </a:t>
            </a:r>
          </a:p>
        </p:txBody>
      </p:sp>
      <p:sp>
        <p:nvSpPr>
          <p:cNvPr id="44" name="Freeform 44"/>
          <p:cNvSpPr/>
          <p:nvPr/>
        </p:nvSpPr>
        <p:spPr>
          <a:xfrm>
            <a:off x="732738" y="3505835"/>
            <a:ext cx="371815" cy="371815"/>
          </a:xfrm>
          <a:custGeom>
            <a:avLst/>
            <a:gdLst/>
            <a:ahLst/>
            <a:cxnLst/>
            <a:rect l="l" t="t" r="r" b="b"/>
            <a:pathLst>
              <a:path w="371815" h="371815">
                <a:moveTo>
                  <a:pt x="0" y="0"/>
                </a:moveTo>
                <a:lnTo>
                  <a:pt x="371815" y="0"/>
                </a:lnTo>
                <a:lnTo>
                  <a:pt x="371815" y="371815"/>
                </a:lnTo>
                <a:lnTo>
                  <a:pt x="0" y="37181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i-FI"/>
          </a:p>
        </p:txBody>
      </p:sp>
      <p:sp>
        <p:nvSpPr>
          <p:cNvPr id="45" name="Freeform 45"/>
          <p:cNvSpPr/>
          <p:nvPr/>
        </p:nvSpPr>
        <p:spPr>
          <a:xfrm>
            <a:off x="732738" y="4117701"/>
            <a:ext cx="371815" cy="371815"/>
          </a:xfrm>
          <a:custGeom>
            <a:avLst/>
            <a:gdLst/>
            <a:ahLst/>
            <a:cxnLst/>
            <a:rect l="l" t="t" r="r" b="b"/>
            <a:pathLst>
              <a:path w="371815" h="371815">
                <a:moveTo>
                  <a:pt x="0" y="0"/>
                </a:moveTo>
                <a:lnTo>
                  <a:pt x="371815" y="0"/>
                </a:lnTo>
                <a:lnTo>
                  <a:pt x="371815" y="371815"/>
                </a:lnTo>
                <a:lnTo>
                  <a:pt x="0" y="37181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fi-FI"/>
          </a:p>
        </p:txBody>
      </p:sp>
      <p:sp>
        <p:nvSpPr>
          <p:cNvPr id="46" name="Freeform 46"/>
          <p:cNvSpPr/>
          <p:nvPr/>
        </p:nvSpPr>
        <p:spPr>
          <a:xfrm>
            <a:off x="732738" y="4781077"/>
            <a:ext cx="371815" cy="371815"/>
          </a:xfrm>
          <a:custGeom>
            <a:avLst/>
            <a:gdLst/>
            <a:ahLst/>
            <a:cxnLst/>
            <a:rect l="l" t="t" r="r" b="b"/>
            <a:pathLst>
              <a:path w="371815" h="371815">
                <a:moveTo>
                  <a:pt x="0" y="0"/>
                </a:moveTo>
                <a:lnTo>
                  <a:pt x="371815" y="0"/>
                </a:lnTo>
                <a:lnTo>
                  <a:pt x="371815" y="371815"/>
                </a:lnTo>
                <a:lnTo>
                  <a:pt x="0" y="37181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fi-FI"/>
          </a:p>
        </p:txBody>
      </p:sp>
      <p:sp>
        <p:nvSpPr>
          <p:cNvPr id="47" name="Freeform 47"/>
          <p:cNvSpPr/>
          <p:nvPr/>
        </p:nvSpPr>
        <p:spPr>
          <a:xfrm>
            <a:off x="732738" y="5810178"/>
            <a:ext cx="371815" cy="371815"/>
          </a:xfrm>
          <a:custGeom>
            <a:avLst/>
            <a:gdLst/>
            <a:ahLst/>
            <a:cxnLst/>
            <a:rect l="l" t="t" r="r" b="b"/>
            <a:pathLst>
              <a:path w="371815" h="371815">
                <a:moveTo>
                  <a:pt x="0" y="0"/>
                </a:moveTo>
                <a:lnTo>
                  <a:pt x="371815" y="0"/>
                </a:lnTo>
                <a:lnTo>
                  <a:pt x="371815" y="371814"/>
                </a:lnTo>
                <a:lnTo>
                  <a:pt x="0" y="37181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i-FI"/>
          </a:p>
        </p:txBody>
      </p:sp>
      <p:sp>
        <p:nvSpPr>
          <p:cNvPr id="48" name="Freeform 48"/>
          <p:cNvSpPr/>
          <p:nvPr/>
        </p:nvSpPr>
        <p:spPr>
          <a:xfrm>
            <a:off x="732738" y="6677292"/>
            <a:ext cx="371815" cy="371815"/>
          </a:xfrm>
          <a:custGeom>
            <a:avLst/>
            <a:gdLst/>
            <a:ahLst/>
            <a:cxnLst/>
            <a:rect l="l" t="t" r="r" b="b"/>
            <a:pathLst>
              <a:path w="371815" h="371815">
                <a:moveTo>
                  <a:pt x="0" y="0"/>
                </a:moveTo>
                <a:lnTo>
                  <a:pt x="371815" y="0"/>
                </a:lnTo>
                <a:lnTo>
                  <a:pt x="371815" y="371815"/>
                </a:lnTo>
                <a:lnTo>
                  <a:pt x="0" y="37181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i-FI"/>
          </a:p>
        </p:txBody>
      </p:sp>
      <p:sp>
        <p:nvSpPr>
          <p:cNvPr id="49" name="Freeform 49"/>
          <p:cNvSpPr/>
          <p:nvPr/>
        </p:nvSpPr>
        <p:spPr>
          <a:xfrm>
            <a:off x="732738" y="7534882"/>
            <a:ext cx="371815" cy="371815"/>
          </a:xfrm>
          <a:custGeom>
            <a:avLst/>
            <a:gdLst/>
            <a:ahLst/>
            <a:cxnLst/>
            <a:rect l="l" t="t" r="r" b="b"/>
            <a:pathLst>
              <a:path w="371815" h="371815">
                <a:moveTo>
                  <a:pt x="0" y="0"/>
                </a:moveTo>
                <a:lnTo>
                  <a:pt x="371815" y="0"/>
                </a:lnTo>
                <a:lnTo>
                  <a:pt x="371815" y="371815"/>
                </a:lnTo>
                <a:lnTo>
                  <a:pt x="0" y="37181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fi-FI"/>
          </a:p>
        </p:txBody>
      </p:sp>
      <p:sp>
        <p:nvSpPr>
          <p:cNvPr id="50" name="Freeform 50"/>
          <p:cNvSpPr/>
          <p:nvPr/>
        </p:nvSpPr>
        <p:spPr>
          <a:xfrm>
            <a:off x="732738" y="8505485"/>
            <a:ext cx="371815" cy="371815"/>
          </a:xfrm>
          <a:custGeom>
            <a:avLst/>
            <a:gdLst/>
            <a:ahLst/>
            <a:cxnLst/>
            <a:rect l="l" t="t" r="r" b="b"/>
            <a:pathLst>
              <a:path w="371815" h="371815">
                <a:moveTo>
                  <a:pt x="0" y="0"/>
                </a:moveTo>
                <a:lnTo>
                  <a:pt x="371815" y="0"/>
                </a:lnTo>
                <a:lnTo>
                  <a:pt x="371815" y="371815"/>
                </a:lnTo>
                <a:lnTo>
                  <a:pt x="0" y="37181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fi-FI"/>
          </a:p>
        </p:txBody>
      </p:sp>
      <p:sp>
        <p:nvSpPr>
          <p:cNvPr id="51" name="Freeform 51"/>
          <p:cNvSpPr/>
          <p:nvPr/>
        </p:nvSpPr>
        <p:spPr>
          <a:xfrm>
            <a:off x="732738" y="9010606"/>
            <a:ext cx="371815" cy="371815"/>
          </a:xfrm>
          <a:custGeom>
            <a:avLst/>
            <a:gdLst/>
            <a:ahLst/>
            <a:cxnLst/>
            <a:rect l="l" t="t" r="r" b="b"/>
            <a:pathLst>
              <a:path w="371815" h="371815">
                <a:moveTo>
                  <a:pt x="0" y="0"/>
                </a:moveTo>
                <a:lnTo>
                  <a:pt x="371815" y="0"/>
                </a:lnTo>
                <a:lnTo>
                  <a:pt x="371815" y="371814"/>
                </a:lnTo>
                <a:lnTo>
                  <a:pt x="0" y="37181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fi-FI"/>
          </a:p>
        </p:txBody>
      </p:sp>
      <p:sp>
        <p:nvSpPr>
          <p:cNvPr id="52" name="Freeform 52"/>
          <p:cNvSpPr/>
          <p:nvPr/>
        </p:nvSpPr>
        <p:spPr>
          <a:xfrm>
            <a:off x="1312558" y="9010606"/>
            <a:ext cx="371815" cy="371815"/>
          </a:xfrm>
          <a:custGeom>
            <a:avLst/>
            <a:gdLst/>
            <a:ahLst/>
            <a:cxnLst/>
            <a:rect l="l" t="t" r="r" b="b"/>
            <a:pathLst>
              <a:path w="371815" h="371815">
                <a:moveTo>
                  <a:pt x="0" y="0"/>
                </a:moveTo>
                <a:lnTo>
                  <a:pt x="371815" y="0"/>
                </a:lnTo>
                <a:lnTo>
                  <a:pt x="371815" y="371814"/>
                </a:lnTo>
                <a:lnTo>
                  <a:pt x="0" y="37181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fi-FI"/>
          </a:p>
        </p:txBody>
      </p:sp>
      <p:sp>
        <p:nvSpPr>
          <p:cNvPr id="53" name="Freeform 53"/>
          <p:cNvSpPr/>
          <p:nvPr/>
        </p:nvSpPr>
        <p:spPr>
          <a:xfrm>
            <a:off x="732738" y="9542080"/>
            <a:ext cx="371815" cy="371815"/>
          </a:xfrm>
          <a:custGeom>
            <a:avLst/>
            <a:gdLst/>
            <a:ahLst/>
            <a:cxnLst/>
            <a:rect l="l" t="t" r="r" b="b"/>
            <a:pathLst>
              <a:path w="371815" h="371815">
                <a:moveTo>
                  <a:pt x="0" y="0"/>
                </a:moveTo>
                <a:lnTo>
                  <a:pt x="371815" y="0"/>
                </a:lnTo>
                <a:lnTo>
                  <a:pt x="371815" y="371814"/>
                </a:lnTo>
                <a:lnTo>
                  <a:pt x="0" y="371814"/>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fi-FI"/>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095419" y="-289783"/>
            <a:ext cx="1444542" cy="16940621"/>
            <a:chOff x="0" y="0"/>
            <a:chExt cx="380455" cy="4461727"/>
          </a:xfrm>
        </p:grpSpPr>
        <p:sp>
          <p:nvSpPr>
            <p:cNvPr id="6" name="Freeform 6"/>
            <p:cNvSpPr/>
            <p:nvPr/>
          </p:nvSpPr>
          <p:spPr>
            <a:xfrm>
              <a:off x="0" y="0"/>
              <a:ext cx="380455" cy="4461727"/>
            </a:xfrm>
            <a:custGeom>
              <a:avLst/>
              <a:gdLst/>
              <a:ahLst/>
              <a:cxnLst/>
              <a:rect l="l" t="t" r="r" b="b"/>
              <a:pathLst>
                <a:path w="380455" h="4461727">
                  <a:moveTo>
                    <a:pt x="0" y="0"/>
                  </a:moveTo>
                  <a:lnTo>
                    <a:pt x="380455" y="0"/>
                  </a:lnTo>
                  <a:lnTo>
                    <a:pt x="380455"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47625"/>
              <a:ext cx="380455" cy="450935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227840" y="1022337"/>
            <a:ext cx="1412776" cy="17173699"/>
            <a:chOff x="0" y="0"/>
            <a:chExt cx="372089" cy="4523114"/>
          </a:xfrm>
        </p:grpSpPr>
        <p:sp>
          <p:nvSpPr>
            <p:cNvPr id="9" name="Freeform 9"/>
            <p:cNvSpPr/>
            <p:nvPr/>
          </p:nvSpPr>
          <p:spPr>
            <a:xfrm>
              <a:off x="0" y="0"/>
              <a:ext cx="372089" cy="4523114"/>
            </a:xfrm>
            <a:custGeom>
              <a:avLst/>
              <a:gdLst/>
              <a:ahLst/>
              <a:cxnLst/>
              <a:rect l="l" t="t" r="r" b="b"/>
              <a:pathLst>
                <a:path w="372089" h="4523114">
                  <a:moveTo>
                    <a:pt x="0" y="0"/>
                  </a:moveTo>
                  <a:lnTo>
                    <a:pt x="372089" y="0"/>
                  </a:lnTo>
                  <a:lnTo>
                    <a:pt x="372089" y="4523114"/>
                  </a:lnTo>
                  <a:lnTo>
                    <a:pt x="0" y="4523114"/>
                  </a:lnTo>
                  <a:close/>
                </a:path>
              </a:pathLst>
            </a:custGeom>
            <a:solidFill>
              <a:srgbClr val="E4E8F0"/>
            </a:solidFill>
          </p:spPr>
          <p:txBody>
            <a:bodyPr/>
            <a:lstStyle/>
            <a:p>
              <a:endParaRPr lang="fi-FI"/>
            </a:p>
          </p:txBody>
        </p:sp>
        <p:sp>
          <p:nvSpPr>
            <p:cNvPr id="10" name="TextBox 10"/>
            <p:cNvSpPr txBox="1"/>
            <p:nvPr/>
          </p:nvSpPr>
          <p:spPr>
            <a:xfrm>
              <a:off x="0" y="-47625"/>
              <a:ext cx="372089" cy="457073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Freeform 16"/>
          <p:cNvSpPr/>
          <p:nvPr/>
        </p:nvSpPr>
        <p:spPr>
          <a:xfrm>
            <a:off x="7161502" y="3250947"/>
            <a:ext cx="5357439" cy="3055943"/>
          </a:xfrm>
          <a:custGeom>
            <a:avLst/>
            <a:gdLst/>
            <a:ahLst/>
            <a:cxnLst/>
            <a:rect l="l" t="t" r="r" b="b"/>
            <a:pathLst>
              <a:path w="5357439" h="3055943">
                <a:moveTo>
                  <a:pt x="0" y="0"/>
                </a:moveTo>
                <a:lnTo>
                  <a:pt x="5357439" y="0"/>
                </a:lnTo>
                <a:lnTo>
                  <a:pt x="5357439" y="3055943"/>
                </a:lnTo>
                <a:lnTo>
                  <a:pt x="0" y="3055943"/>
                </a:lnTo>
                <a:lnTo>
                  <a:pt x="0" y="0"/>
                </a:lnTo>
                <a:close/>
              </a:path>
            </a:pathLst>
          </a:custGeom>
          <a:blipFill>
            <a:blip r:embed="rId6"/>
            <a:stretch>
              <a:fillRect l="-65704" t="-91386" r="-38404" b="-47016"/>
            </a:stretch>
          </a:blipFill>
        </p:spPr>
        <p:txBody>
          <a:bodyPr/>
          <a:lstStyle/>
          <a:p>
            <a:endParaRPr lang="fi-FI"/>
          </a:p>
        </p:txBody>
      </p:sp>
      <p:sp>
        <p:nvSpPr>
          <p:cNvPr id="17" name="TextBox 17"/>
          <p:cNvSpPr txBox="1"/>
          <p:nvPr/>
        </p:nvSpPr>
        <p:spPr>
          <a:xfrm>
            <a:off x="1804222" y="727713"/>
            <a:ext cx="16243088" cy="586740"/>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Meidän täytyy vaihtaa ratkaisuvaihteelle eli ryhtyä tuottamaan ideoita ongelman ratkaisemiseksi (meidän tulee ideoida)</a:t>
            </a:r>
          </a:p>
          <a:p>
            <a:pPr marL="388620" lvl="1" indent="-194310" algn="l">
              <a:lnSpc>
                <a:spcPts val="2340"/>
              </a:lnSpc>
              <a:buFont typeface="Arial"/>
              <a:buChar char="•"/>
            </a:pPr>
            <a:r>
              <a:rPr lang="en-US" sz="1800">
                <a:solidFill>
                  <a:srgbClr val="000000"/>
                </a:solidFill>
                <a:latin typeface="Aileron"/>
                <a:ea typeface="Aileron"/>
                <a:cs typeface="Aileron"/>
                <a:sym typeface="Aileron"/>
              </a:rPr>
              <a:t>Meidän tulee tuoda näkyväksi erilaisia ratkaisuvaihtoehtoja tiimissä (meidän tulee vahvistaa tiimin yhteistä ajatusta mahdollisista ratkaisuista)</a:t>
            </a:r>
          </a:p>
        </p:txBody>
      </p:sp>
      <p:sp>
        <p:nvSpPr>
          <p:cNvPr id="18" name="TextBox 18"/>
          <p:cNvSpPr txBox="1"/>
          <p:nvPr/>
        </p:nvSpPr>
        <p:spPr>
          <a:xfrm>
            <a:off x="12995946" y="2737667"/>
            <a:ext cx="4552256" cy="472059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Jokainen tiimin jäsen esittelee omat piirustelunsa muille hiljaisen yksintyöskentelyn jälkeen. Käykää keskustelua siitä, mitä elementtejä ratkaisuideoista kannattaa ottaa yhteiseen ratkaisuun mukaan. Jos joku asia ei ehkä toimisi, keksikää siihen yhdessä parempi ratkaisu ja piirustelkaa tämä!</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Pohtikaa asiaa yhdessä tiimissä:</a:t>
            </a:r>
          </a:p>
          <a:p>
            <a:pPr algn="l">
              <a:lnSpc>
                <a:spcPts val="2340"/>
              </a:lnSpc>
            </a:pPr>
            <a:r>
              <a:rPr lang="en-US" sz="1800">
                <a:solidFill>
                  <a:srgbClr val="000000"/>
                </a:solidFill>
                <a:latin typeface="Aileron"/>
                <a:ea typeface="Aileron"/>
                <a:cs typeface="Aileron"/>
                <a:sym typeface="Aileron"/>
              </a:rPr>
              <a:t>Mikä yllätti meidät?  Mitä palasia erilaisista ratkaisuideoista otamme ainakin mukaan jatkotyöstöön? Mitä jätämme pois ja miksi? Mitä meidän pitäisi tehdä seuraavaksi?</a:t>
            </a:r>
          </a:p>
          <a:p>
            <a:pPr algn="l">
              <a:lnSpc>
                <a:spcPts val="2340"/>
              </a:lnSpc>
            </a:pPr>
            <a:endParaRPr lang="en-US" sz="1800">
              <a:solidFill>
                <a:srgbClr val="000000"/>
              </a:solidFill>
              <a:latin typeface="Aileron"/>
              <a:ea typeface="Aileron"/>
              <a:cs typeface="Aileron"/>
              <a:sym typeface="Aileron"/>
            </a:endParaRPr>
          </a:p>
          <a:p>
            <a:pPr algn="l">
              <a:lnSpc>
                <a:spcPts val="2340"/>
              </a:lnSpc>
            </a:pPr>
            <a:endParaRPr lang="en-US" sz="1800">
              <a:solidFill>
                <a:srgbClr val="000000"/>
              </a:solidFill>
              <a:latin typeface="Aileron"/>
              <a:ea typeface="Aileron"/>
              <a:cs typeface="Aileron"/>
              <a:sym typeface="Aileron"/>
            </a:endParaRPr>
          </a:p>
        </p:txBody>
      </p:sp>
      <p:sp>
        <p:nvSpPr>
          <p:cNvPr id="19" name="TextBox 19"/>
          <p:cNvSpPr txBox="1"/>
          <p:nvPr/>
        </p:nvSpPr>
        <p:spPr>
          <a:xfrm>
            <a:off x="3130901" y="8945939"/>
            <a:ext cx="2556598" cy="122428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Mikä voi mennä pieleen?</a:t>
            </a:r>
          </a:p>
        </p:txBody>
      </p:sp>
      <p:sp>
        <p:nvSpPr>
          <p:cNvPr id="20" name="TextBox 20"/>
          <p:cNvSpPr txBox="1"/>
          <p:nvPr/>
        </p:nvSpPr>
        <p:spPr>
          <a:xfrm>
            <a:off x="5311253" y="9078972"/>
            <a:ext cx="12736057" cy="1177290"/>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Jos ei ole vielä kerätty riittävästi tietoa ongelmista, voi ratkaisuvaihteelle vaihtaminen olla hankalaa.</a:t>
            </a:r>
          </a:p>
          <a:p>
            <a:pPr marL="388620" lvl="1" indent="-194310" algn="l">
              <a:lnSpc>
                <a:spcPts val="2340"/>
              </a:lnSpc>
              <a:buFont typeface="Arial"/>
              <a:buChar char="•"/>
            </a:pPr>
            <a:r>
              <a:rPr lang="en-US" sz="1800">
                <a:solidFill>
                  <a:srgbClr val="000000"/>
                </a:solidFill>
                <a:latin typeface="Aileron"/>
                <a:ea typeface="Aileron"/>
                <a:cs typeface="Aileron"/>
                <a:sym typeface="Aileron"/>
              </a:rPr>
              <a:t>Jos kirjoitteluvaiheen jättää välin, voi piirustelu tuntua hankalalta. Kannattaa siis tehdä molemmat!</a:t>
            </a:r>
          </a:p>
          <a:p>
            <a:pPr marL="388620" lvl="1" indent="-194310" algn="l">
              <a:lnSpc>
                <a:spcPts val="2340"/>
              </a:lnSpc>
              <a:buFont typeface="Arial"/>
              <a:buChar char="•"/>
            </a:pPr>
            <a:r>
              <a:rPr lang="en-US" sz="1800">
                <a:solidFill>
                  <a:srgbClr val="000000"/>
                </a:solidFill>
                <a:latin typeface="Aileron"/>
                <a:ea typeface="Aileron"/>
                <a:cs typeface="Aileron"/>
                <a:sym typeface="Aileron"/>
              </a:rPr>
              <a:t>Älkää arvioiko toistenne piirustusten taiteellista arvoa vaan pohtikaa kunkin piirustuksen pohjalta, mitä siitä voisi sisällyttää yhteiseen ratkaisuun. Kyse on ajattelun visualisoimisesta, ei taiteen tekemisestä!</a:t>
            </a:r>
          </a:p>
        </p:txBody>
      </p:sp>
      <p:sp>
        <p:nvSpPr>
          <p:cNvPr id="21" name="TextBox 21"/>
          <p:cNvSpPr txBox="1"/>
          <p:nvPr/>
        </p:nvSpPr>
        <p:spPr>
          <a:xfrm>
            <a:off x="1804222" y="2542349"/>
            <a:ext cx="5139999" cy="4979035"/>
          </a:xfrm>
          <a:prstGeom prst="rect">
            <a:avLst/>
          </a:prstGeom>
        </p:spPr>
        <p:txBody>
          <a:bodyPr lIns="0" tIns="0" rIns="0" bIns="0" rtlCol="0" anchor="t">
            <a:spAutoFit/>
          </a:bodyPr>
          <a:lstStyle/>
          <a:p>
            <a:pPr algn="l">
              <a:lnSpc>
                <a:spcPts val="2210"/>
              </a:lnSpc>
            </a:pPr>
            <a:r>
              <a:rPr lang="en-US" sz="1700">
                <a:solidFill>
                  <a:srgbClr val="000000"/>
                </a:solidFill>
                <a:latin typeface="Aileron"/>
                <a:ea typeface="Aileron"/>
                <a:cs typeface="Aileron"/>
                <a:sym typeface="Aileron"/>
              </a:rPr>
              <a:t>Kokoontukaa yhteen tiiminä (verkossa tai offline). Jokainen tiimiläinen tarvitsee yhden A3-paperin ja kynän. Kirjoittakaa ongelma, johon haluatte luoda ratkaisuja, kaikille näkyviin.</a:t>
            </a:r>
          </a:p>
          <a:p>
            <a:pPr algn="l">
              <a:lnSpc>
                <a:spcPts val="2210"/>
              </a:lnSpc>
            </a:pPr>
            <a:endParaRPr lang="en-US" sz="1700">
              <a:solidFill>
                <a:srgbClr val="000000"/>
              </a:solidFill>
              <a:latin typeface="Aileron"/>
              <a:ea typeface="Aileron"/>
              <a:cs typeface="Aileron"/>
              <a:sym typeface="Aileron"/>
            </a:endParaRPr>
          </a:p>
          <a:p>
            <a:pPr algn="l">
              <a:lnSpc>
                <a:spcPts val="2210"/>
              </a:lnSpc>
            </a:pPr>
            <a:r>
              <a:rPr lang="en-US" sz="1700">
                <a:solidFill>
                  <a:srgbClr val="000000"/>
                </a:solidFill>
                <a:latin typeface="Aileron"/>
                <a:ea typeface="Aileron"/>
                <a:cs typeface="Aileron"/>
                <a:sym typeface="Aileron"/>
              </a:rPr>
              <a:t>Ensin jokainen tiimin jäsen kirjoittaa hiljaa 5 minuutin ajan kaikki, mitä ongelman ratkaisemista tulee mieleen, ylös vapaasti valittavassa muodossa. Kun 5 minuuttia on kulunut, kukin tiimin jäsen kääntää paperin toisin päin. </a:t>
            </a:r>
          </a:p>
          <a:p>
            <a:pPr algn="l">
              <a:lnSpc>
                <a:spcPts val="2210"/>
              </a:lnSpc>
            </a:pPr>
            <a:endParaRPr lang="en-US" sz="1700">
              <a:solidFill>
                <a:srgbClr val="000000"/>
              </a:solidFill>
              <a:latin typeface="Aileron"/>
              <a:ea typeface="Aileron"/>
              <a:cs typeface="Aileron"/>
              <a:sym typeface="Aileron"/>
            </a:endParaRPr>
          </a:p>
          <a:p>
            <a:pPr algn="l">
              <a:lnSpc>
                <a:spcPts val="2210"/>
              </a:lnSpc>
            </a:pPr>
            <a:r>
              <a:rPr lang="en-US" sz="1700">
                <a:solidFill>
                  <a:srgbClr val="000000"/>
                </a:solidFill>
                <a:latin typeface="Aileron"/>
                <a:ea typeface="Aileron"/>
                <a:cs typeface="Aileron"/>
                <a:sym typeface="Aileron"/>
              </a:rPr>
              <a:t>Kukin tiimin jäsen taittaa nyt oman paperinsa 8 osaan tai käyttäkää valmiita 8 osaan jaettuja työskentelypohjia. Nyt jokainen piirustelee sen, mitä aikaisemmin ajatteli, kahdeksaksi eri ratkaisuvaihtoehtoksi. Jokaiseen ruutuun piirustellaan yksi ratkaisuidea. </a:t>
            </a:r>
          </a:p>
          <a:p>
            <a:pPr algn="l">
              <a:lnSpc>
                <a:spcPts val="2210"/>
              </a:lnSpc>
            </a:pPr>
            <a:endParaRPr lang="en-US" sz="1700">
              <a:solidFill>
                <a:srgbClr val="000000"/>
              </a:solidFill>
              <a:latin typeface="Aileron"/>
              <a:ea typeface="Aileron"/>
              <a:cs typeface="Aileron"/>
              <a:sym typeface="Aileron"/>
            </a:endParaRPr>
          </a:p>
        </p:txBody>
      </p:sp>
      <p:sp>
        <p:nvSpPr>
          <p:cNvPr id="22" name="TextBox 22"/>
          <p:cNvSpPr txBox="1"/>
          <p:nvPr/>
        </p:nvSpPr>
        <p:spPr>
          <a:xfrm rot="-5400000">
            <a:off x="-1866085" y="2437275"/>
            <a:ext cx="5050676"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8 HULLUA IDEAA </a:t>
            </a:r>
          </a:p>
        </p:txBody>
      </p:sp>
      <p:sp>
        <p:nvSpPr>
          <p:cNvPr id="23" name="TextBox 23"/>
          <p:cNvSpPr txBox="1"/>
          <p:nvPr/>
        </p:nvSpPr>
        <p:spPr>
          <a:xfrm>
            <a:off x="5311253" y="7616249"/>
            <a:ext cx="13205389" cy="1177290"/>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Pidä aikataulusta kiinni. Ensimmäinen vaihe on 5 minuuttia, toinen 8 minuuttia eli minuutti per piirustus.</a:t>
            </a:r>
          </a:p>
          <a:p>
            <a:pPr marL="388620" lvl="1" indent="-194310" algn="l">
              <a:lnSpc>
                <a:spcPts val="2340"/>
              </a:lnSpc>
              <a:buFont typeface="Arial"/>
              <a:buChar char="•"/>
            </a:pPr>
            <a:r>
              <a:rPr lang="en-US" sz="1800">
                <a:solidFill>
                  <a:srgbClr val="000000"/>
                </a:solidFill>
                <a:latin typeface="Aileron"/>
                <a:ea typeface="Aileron"/>
                <a:cs typeface="Aileron"/>
                <a:sym typeface="Aileron"/>
              </a:rPr>
              <a:t>Älä mieti piirustusten taiteellista laatua.  Tikku-ukotkin riittävät. Eli jos osaat piirtää viivoja, palloja ja neliöitä, osaat piirustella!</a:t>
            </a:r>
          </a:p>
          <a:p>
            <a:pPr marL="388620" lvl="1" indent="-194310" algn="l">
              <a:lnSpc>
                <a:spcPts val="2340"/>
              </a:lnSpc>
              <a:buFont typeface="Arial"/>
              <a:buChar char="•"/>
            </a:pPr>
            <a:r>
              <a:rPr lang="en-US" sz="1800">
                <a:solidFill>
                  <a:srgbClr val="000000"/>
                </a:solidFill>
                <a:latin typeface="Aileron"/>
                <a:ea typeface="Aileron"/>
                <a:cs typeface="Aileron"/>
                <a:sym typeface="Aileron"/>
              </a:rPr>
              <a:t>Piirustelua voi lämmitellä! Ensin voi piirtää 3 minuutin ajan paljon viivoja, palloja, neliöitä, kolmioita ja tikku-ukkoja ja sitten ruveta vasta piirustelemaan ideoitaan.</a:t>
            </a:r>
          </a:p>
        </p:txBody>
      </p:sp>
      <p:sp>
        <p:nvSpPr>
          <p:cNvPr id="24" name="TextBox 24"/>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Miten voi onnistua?</a:t>
            </a:r>
          </a:p>
        </p:txBody>
      </p:sp>
      <p:sp>
        <p:nvSpPr>
          <p:cNvPr id="25" name="TextBox 25"/>
          <p:cNvSpPr txBox="1"/>
          <p:nvPr/>
        </p:nvSpPr>
        <p:spPr>
          <a:xfrm>
            <a:off x="1819383" y="1940307"/>
            <a:ext cx="326409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Mitä siis teemme? </a:t>
            </a:r>
          </a:p>
        </p:txBody>
      </p:sp>
      <p:sp>
        <p:nvSpPr>
          <p:cNvPr id="26" name="TextBox 26"/>
          <p:cNvSpPr txBox="1"/>
          <p:nvPr/>
        </p:nvSpPr>
        <p:spPr>
          <a:xfrm>
            <a:off x="12995946" y="1940307"/>
            <a:ext cx="3920454" cy="516103"/>
          </a:xfrm>
          <a:prstGeom prst="rect">
            <a:avLst/>
          </a:prstGeom>
        </p:spPr>
        <p:txBody>
          <a:bodyPr wrap="square" lIns="0" tIns="0" rIns="0" bIns="0" rtlCol="0" anchor="t">
            <a:spAutoFit/>
          </a:bodyPr>
          <a:lstStyle/>
          <a:p>
            <a:pPr algn="l">
              <a:lnSpc>
                <a:spcPts val="4409"/>
              </a:lnSpc>
            </a:pPr>
            <a:r>
              <a:rPr lang="en-US" sz="3150" dirty="0" err="1">
                <a:solidFill>
                  <a:srgbClr val="000000"/>
                </a:solidFill>
                <a:latin typeface="Aileron"/>
                <a:ea typeface="Aileron"/>
                <a:cs typeface="Aileron"/>
                <a:sym typeface="Aileron"/>
              </a:rPr>
              <a:t>Mitä</a:t>
            </a:r>
            <a:r>
              <a:rPr lang="en-US" sz="3150" dirty="0">
                <a:solidFill>
                  <a:srgbClr val="000000"/>
                </a:solidFill>
                <a:latin typeface="Aileron"/>
                <a:ea typeface="Aileron"/>
                <a:cs typeface="Aileron"/>
                <a:sym typeface="Aileron"/>
              </a:rPr>
              <a:t> </a:t>
            </a:r>
            <a:r>
              <a:rPr lang="en-US" sz="3150" dirty="0" err="1">
                <a:solidFill>
                  <a:srgbClr val="000000"/>
                </a:solidFill>
                <a:latin typeface="Aileron"/>
                <a:ea typeface="Aileron"/>
                <a:cs typeface="Aileron"/>
                <a:sym typeface="Aileron"/>
              </a:rPr>
              <a:t>seuraavaksi</a:t>
            </a:r>
            <a:r>
              <a:rPr lang="en-US" sz="3150" dirty="0">
                <a:solidFill>
                  <a:srgbClr val="000000"/>
                </a:solidFill>
                <a:latin typeface="Aileron"/>
                <a:ea typeface="Aileron"/>
                <a:cs typeface="Aileron"/>
                <a:sym typeface="Aileron"/>
              </a:rPr>
              <a:t>?</a:t>
            </a:r>
          </a:p>
        </p:txBody>
      </p:sp>
      <p:sp>
        <p:nvSpPr>
          <p:cNvPr id="27" name="TextBox 27"/>
          <p:cNvSpPr txBox="1"/>
          <p:nvPr/>
        </p:nvSpPr>
        <p:spPr>
          <a:xfrm>
            <a:off x="7115672" y="1978407"/>
            <a:ext cx="5090716"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Miltä tuotos saattaa näyttää?</a:t>
            </a:r>
          </a:p>
        </p:txBody>
      </p:sp>
      <p:sp>
        <p:nvSpPr>
          <p:cNvPr id="28" name="TextBox 28"/>
          <p:cNvSpPr txBox="1"/>
          <p:nvPr/>
        </p:nvSpPr>
        <p:spPr>
          <a:xfrm>
            <a:off x="1804222" y="162650"/>
            <a:ext cx="4663877"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Milloin kannattaa käyttää?</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4287392" y="4992832"/>
            <a:ext cx="9782463" cy="596901"/>
          </a:xfrm>
          <a:prstGeom prst="rect">
            <a:avLst/>
          </a:prstGeom>
        </p:spPr>
        <p:txBody>
          <a:bodyPr lIns="0" tIns="0" rIns="0" bIns="0" rtlCol="0" anchor="t">
            <a:spAutoFit/>
          </a:bodyPr>
          <a:lstStyle/>
          <a:p>
            <a:pPr algn="r">
              <a:lnSpc>
                <a:spcPts val="4899"/>
              </a:lnSpc>
            </a:pPr>
            <a:r>
              <a:rPr lang="en-US" sz="3499" b="1">
                <a:solidFill>
                  <a:srgbClr val="000000"/>
                </a:solidFill>
                <a:latin typeface="Aileron Bold"/>
                <a:ea typeface="Aileron Bold"/>
                <a:cs typeface="Aileron Bold"/>
                <a:sym typeface="Aileron Bold"/>
              </a:rPr>
              <a:t>RELEKTIO: 8 HULLUA IDEAA</a:t>
            </a:r>
          </a:p>
        </p:txBody>
      </p:sp>
      <p:sp>
        <p:nvSpPr>
          <p:cNvPr id="9" name="TextBox 9"/>
          <p:cNvSpPr txBox="1"/>
          <p:nvPr/>
        </p:nvSpPr>
        <p:spPr>
          <a:xfrm>
            <a:off x="1497013" y="1876810"/>
            <a:ext cx="16521597" cy="153797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nopeita ja helppoja, luovia ratkaisuja löysitte ongelmaan?</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279"/>
              </a:lnSpc>
            </a:pPr>
            <a:r>
              <a:rPr lang="en-US" sz="1899">
                <a:solidFill>
                  <a:srgbClr val="000000"/>
                </a:solidFill>
                <a:latin typeface="Aileron"/>
                <a:ea typeface="Aileron"/>
                <a:cs typeface="Aileron"/>
                <a:sym typeface="Aileron"/>
              </a:rPr>
              <a:t> Millaisia helposti ja pienellä vaivalla toteutettavia ratkaisuja löytyy piirustuksistanne? Mikä on helpoin ratkaisu, joka löytyy piirustuksistanne? Mitä ovat pienimmät ja halvimmat ratkaisuideat, joita löytyy piirustuksistanne?</a:t>
            </a:r>
          </a:p>
          <a:p>
            <a:pPr algn="l">
              <a:lnSpc>
                <a:spcPts val="2279"/>
              </a:lnSpc>
            </a:pPr>
            <a:endParaRPr lang="en-US" sz="1899">
              <a:solidFill>
                <a:srgbClr val="000000"/>
              </a:solidFill>
              <a:latin typeface="Aileron"/>
              <a:ea typeface="Aileron"/>
              <a:cs typeface="Aileron"/>
              <a:sym typeface="Aileron"/>
            </a:endParaRPr>
          </a:p>
        </p:txBody>
      </p:sp>
      <p:sp>
        <p:nvSpPr>
          <p:cNvPr id="10" name="TextBox 10"/>
          <p:cNvSpPr txBox="1"/>
          <p:nvPr/>
        </p:nvSpPr>
        <p:spPr>
          <a:xfrm>
            <a:off x="1497013" y="3414780"/>
            <a:ext cx="16521597" cy="1428750"/>
          </a:xfrm>
          <a:prstGeom prst="rect">
            <a:avLst/>
          </a:prstGeom>
        </p:spPr>
        <p:txBody>
          <a:bodyPr lIns="0" tIns="0" rIns="0" bIns="0" rtlCol="0" anchor="t">
            <a:spAutoFit/>
          </a:bodyPr>
          <a:lstStyle/>
          <a:p>
            <a:pPr algn="l">
              <a:lnSpc>
                <a:spcPts val="2279"/>
              </a:lnSpc>
            </a:pPr>
            <a:r>
              <a:rPr lang="en-US" sz="1899" b="1">
                <a:solidFill>
                  <a:srgbClr val="000000"/>
                </a:solidFill>
                <a:latin typeface="Aileron Bold"/>
                <a:ea typeface="Aileron Bold"/>
                <a:cs typeface="Aileron Bold"/>
                <a:sym typeface="Aileron Bold"/>
              </a:rPr>
              <a:t>Millaisia pieniä ratkaisujen palasia piirutuksistanne löytyy?</a:t>
            </a:r>
          </a:p>
          <a:p>
            <a:pPr marL="0" lvl="0" indent="0" algn="l">
              <a:lnSpc>
                <a:spcPts val="2279"/>
              </a:lnSpc>
              <a:spcBef>
                <a:spcPct val="0"/>
              </a:spcBef>
            </a:pPr>
            <a:endParaRPr lang="en-US" sz="1899" b="1">
              <a:solidFill>
                <a:srgbClr val="000000"/>
              </a:solidFill>
              <a:latin typeface="Aileron Bold"/>
              <a:ea typeface="Aileron Bold"/>
              <a:cs typeface="Aileron Bold"/>
              <a:sym typeface="Aileron Bold"/>
            </a:endParaRPr>
          </a:p>
          <a:p>
            <a:pPr marL="0" lvl="0" indent="0" algn="l">
              <a:lnSpc>
                <a:spcPts val="2279"/>
              </a:lnSpc>
              <a:spcBef>
                <a:spcPct val="0"/>
              </a:spcBef>
            </a:pPr>
            <a:r>
              <a:rPr lang="en-US" sz="1899" u="none" strike="noStrike">
                <a:solidFill>
                  <a:srgbClr val="000000"/>
                </a:solidFill>
                <a:latin typeface="Aileron"/>
                <a:ea typeface="Aileron"/>
                <a:cs typeface="Aileron"/>
                <a:sym typeface="Aileron"/>
              </a:rPr>
              <a:t>Millaisia pieniä ratkaisujen palasia piirustuksistanne löytyy, joita voisi yhdistellä ja siten kasvattaa kokoaan suuremmiksi? Kun piirustuksia palastelee pienempiin osiin eli tarkastelee jokaisen piirustuksen yksityiskohtia, mitä ratkaisuideoita niistä löytyy? Miten eri piirustuksista löytyvistä palasista voisi yhdistellä yhdeksi ratkaisukokonaisuudeksi?</a:t>
            </a:r>
          </a:p>
        </p:txBody>
      </p:sp>
      <p:sp>
        <p:nvSpPr>
          <p:cNvPr id="11" name="TextBox 11"/>
          <p:cNvSpPr txBox="1"/>
          <p:nvPr/>
        </p:nvSpPr>
        <p:spPr>
          <a:xfrm>
            <a:off x="1497013" y="5105400"/>
            <a:ext cx="16521597" cy="130556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Millaisia erilaisia näkökulmia ongelmanne ratkaisuun löytyy piirutuksistanne?</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659"/>
              </a:lnSpc>
            </a:pPr>
            <a:r>
              <a:rPr lang="en-US" sz="1899">
                <a:solidFill>
                  <a:srgbClr val="000000"/>
                </a:solidFill>
                <a:latin typeface="Aileron"/>
                <a:ea typeface="Aileron"/>
                <a:cs typeface="Aileron"/>
                <a:sym typeface="Aileron"/>
              </a:rPr>
              <a:t>Mistä näkökulmasta piirustuksissa olevat palaset ratkaisevat projektinne keskiössä olevien ihmisten ongelmia?</a:t>
            </a:r>
          </a:p>
          <a:p>
            <a:pPr algn="l">
              <a:lnSpc>
                <a:spcPts val="2520"/>
              </a:lnSpc>
              <a:spcBef>
                <a:spcPct val="0"/>
              </a:spcBef>
            </a:pPr>
            <a:endParaRPr lang="en-US" sz="1899">
              <a:solidFill>
                <a:srgbClr val="000000"/>
              </a:solidFill>
              <a:latin typeface="Aileron"/>
              <a:ea typeface="Aileron"/>
              <a:cs typeface="Aileron"/>
              <a:sym typeface="Aileron"/>
            </a:endParaRPr>
          </a:p>
        </p:txBody>
      </p:sp>
      <p:sp>
        <p:nvSpPr>
          <p:cNvPr id="12" name="TextBox 12"/>
          <p:cNvSpPr txBox="1"/>
          <p:nvPr/>
        </p:nvSpPr>
        <p:spPr>
          <a:xfrm>
            <a:off x="1497013" y="6526696"/>
            <a:ext cx="16521597" cy="132334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Millaisia radikaaleja ratkaisuideoita löysitte ongelmaan?</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659"/>
              </a:lnSpc>
              <a:spcBef>
                <a:spcPct val="0"/>
              </a:spcBef>
            </a:pPr>
            <a:r>
              <a:rPr lang="en-US" sz="1899">
                <a:solidFill>
                  <a:srgbClr val="000000"/>
                </a:solidFill>
                <a:latin typeface="Aileron"/>
                <a:ea typeface="Aileron"/>
                <a:cs typeface="Aileron"/>
                <a:sym typeface="Aileron"/>
              </a:rPr>
              <a:t>Millaisia epätavanomaisia ja epäsovinnaisia ratkaisuideoita löytyy piirustuksistanne? Millaisia rohkeita ja futuristisia eli tulevaisuudelta näyttäviä ratkaisuideoita piirustuksistanne löytyy?</a:t>
            </a:r>
          </a:p>
        </p:txBody>
      </p:sp>
      <p:sp>
        <p:nvSpPr>
          <p:cNvPr id="13" name="TextBox 13"/>
          <p:cNvSpPr txBox="1"/>
          <p:nvPr/>
        </p:nvSpPr>
        <p:spPr>
          <a:xfrm>
            <a:off x="1497013" y="533402"/>
            <a:ext cx="16214041" cy="5334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Kahdeksan hullua ideaa on nopea aivoriihitekniikka, jossa hahmotellaan nopeasti 8 erilaista ideaa ongelman ratkaisemiseksi. Tavoitteena on edistää luovuutta ja tuottaa nopeasti erilaisia ideoita, mikä auttaa irtautumaan perinteisistä ajattelumalleista. </a:t>
            </a:r>
          </a:p>
        </p:txBody>
      </p:sp>
      <p:sp>
        <p:nvSpPr>
          <p:cNvPr id="14" name="TextBox 14"/>
          <p:cNvSpPr txBox="1"/>
          <p:nvPr/>
        </p:nvSpPr>
        <p:spPr>
          <a:xfrm>
            <a:off x="1497013" y="8511875"/>
            <a:ext cx="16790987" cy="128651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meidän pitäisi tehdä seuraavaksi hullujen ideoidemme perusteella ja kenen pitäisi tehdä mitä? Miksi?</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Kuka tekee mitä tiimissämme, jotta voimme jatkaa projektiamme siten, että otamme mukaan hullujen ideoiden pohdinnasta saamamme opit? Mistä ratkaisuideasta lähdemme laatimaan piirusteltua tai rakenneltua luonnosversiota ja miksi? Mitä meidän pitäisi tehdä seuraavaksi?</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47625"/>
              <a:ext cx="355369" cy="450935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47625"/>
              <a:ext cx="427807" cy="457073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Freeform 16"/>
          <p:cNvSpPr/>
          <p:nvPr/>
        </p:nvSpPr>
        <p:spPr>
          <a:xfrm>
            <a:off x="7219884" y="2905440"/>
            <a:ext cx="5029964" cy="3351214"/>
          </a:xfrm>
          <a:custGeom>
            <a:avLst/>
            <a:gdLst/>
            <a:ahLst/>
            <a:cxnLst/>
            <a:rect l="l" t="t" r="r" b="b"/>
            <a:pathLst>
              <a:path w="5029964" h="3351214">
                <a:moveTo>
                  <a:pt x="0" y="0"/>
                </a:moveTo>
                <a:lnTo>
                  <a:pt x="5029965" y="0"/>
                </a:lnTo>
                <a:lnTo>
                  <a:pt x="5029965" y="3351214"/>
                </a:lnTo>
                <a:lnTo>
                  <a:pt x="0" y="3351214"/>
                </a:lnTo>
                <a:lnTo>
                  <a:pt x="0" y="0"/>
                </a:lnTo>
                <a:close/>
              </a:path>
            </a:pathLst>
          </a:custGeom>
          <a:blipFill>
            <a:blip r:embed="rId6"/>
            <a:stretch>
              <a:fillRect/>
            </a:stretch>
          </a:blipFill>
        </p:spPr>
        <p:txBody>
          <a:bodyPr/>
          <a:lstStyle/>
          <a:p>
            <a:endParaRPr lang="fi-FI"/>
          </a:p>
        </p:txBody>
      </p:sp>
      <p:sp>
        <p:nvSpPr>
          <p:cNvPr id="17" name="TextBox 17"/>
          <p:cNvSpPr txBox="1"/>
          <p:nvPr/>
        </p:nvSpPr>
        <p:spPr>
          <a:xfrm>
            <a:off x="1804222" y="727713"/>
            <a:ext cx="16243088" cy="586740"/>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Emme tiedä, miten alustava ratkaisuideamme oikein niiden ihmisten käyttämänä tuntuu, joita asia koskee (haluamme luoda ratkaisuja)</a:t>
            </a:r>
          </a:p>
          <a:p>
            <a:pPr marL="388620" lvl="1" indent="-194310" algn="l">
              <a:lnSpc>
                <a:spcPts val="2340"/>
              </a:lnSpc>
              <a:buFont typeface="Arial"/>
              <a:buChar char="•"/>
            </a:pPr>
            <a:r>
              <a:rPr lang="en-US" sz="1800">
                <a:solidFill>
                  <a:srgbClr val="000000"/>
                </a:solidFill>
                <a:latin typeface="Aileron"/>
                <a:ea typeface="Aileron"/>
                <a:cs typeface="Aileron"/>
                <a:sym typeface="Aileron"/>
              </a:rPr>
              <a:t>Meidän tulee saada yksi toteutettava ja käyttäjälähtöinen ratkaisuidea konkretisoitua (haluamme luoda ratkaisun)</a:t>
            </a:r>
          </a:p>
        </p:txBody>
      </p:sp>
      <p:sp>
        <p:nvSpPr>
          <p:cNvPr id="18" name="TextBox 18"/>
          <p:cNvSpPr txBox="1"/>
          <p:nvPr/>
        </p:nvSpPr>
        <p:spPr>
          <a:xfrm>
            <a:off x="3130901" y="8893274"/>
            <a:ext cx="2556598" cy="122428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Mikä voi mennä pieleen?</a:t>
            </a:r>
          </a:p>
        </p:txBody>
      </p:sp>
      <p:sp>
        <p:nvSpPr>
          <p:cNvPr id="19" name="TextBox 19"/>
          <p:cNvSpPr txBox="1"/>
          <p:nvPr/>
        </p:nvSpPr>
        <p:spPr>
          <a:xfrm rot="-5400000">
            <a:off x="-4132506" y="4973880"/>
            <a:ext cx="9540546" cy="523875"/>
          </a:xfrm>
          <a:prstGeom prst="rect">
            <a:avLst/>
          </a:prstGeom>
        </p:spPr>
        <p:txBody>
          <a:bodyPr lIns="0" tIns="0" rIns="0" bIns="0" rtlCol="0" anchor="t">
            <a:spAutoFit/>
          </a:bodyPr>
          <a:lstStyle/>
          <a:p>
            <a:pPr algn="r">
              <a:lnSpc>
                <a:spcPts val="4079"/>
              </a:lnSpc>
            </a:pPr>
            <a:r>
              <a:rPr lang="en-US" sz="3399" b="1">
                <a:solidFill>
                  <a:srgbClr val="000000"/>
                </a:solidFill>
                <a:latin typeface="Aileron Bold"/>
                <a:ea typeface="Aileron Bold"/>
                <a:cs typeface="Aileron Bold"/>
                <a:sym typeface="Aileron Bold"/>
              </a:rPr>
              <a:t>PROTOLIU</a:t>
            </a:r>
          </a:p>
        </p:txBody>
      </p:sp>
      <p:sp>
        <p:nvSpPr>
          <p:cNvPr id="20" name="TextBox 20"/>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Miten voi onnistua?</a:t>
            </a:r>
          </a:p>
        </p:txBody>
      </p:sp>
      <p:sp>
        <p:nvSpPr>
          <p:cNvPr id="21" name="TextBox 21"/>
          <p:cNvSpPr txBox="1"/>
          <p:nvPr/>
        </p:nvSpPr>
        <p:spPr>
          <a:xfrm>
            <a:off x="13024521" y="2498472"/>
            <a:ext cx="4552256" cy="472059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Kun ratkaisuidean testiversio on piirusteltu tai rakenneltu, sitä voidaan hyödyntää ratkaisuidean viimeistelyssä niiden ihmisten kanssa, joita varten ratkaisua luodaan.</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Pohtikaa asiaa yhdessä tiimissä:</a:t>
            </a:r>
          </a:p>
          <a:p>
            <a:pPr algn="l">
              <a:lnSpc>
                <a:spcPts val="2340"/>
              </a:lnSpc>
            </a:pPr>
            <a:r>
              <a:rPr lang="en-US" sz="1800">
                <a:solidFill>
                  <a:srgbClr val="000000"/>
                </a:solidFill>
                <a:latin typeface="Aileron"/>
                <a:ea typeface="Aileron"/>
                <a:cs typeface="Aileron"/>
                <a:sym typeface="Aileron"/>
              </a:rPr>
              <a:t>Mikä yllätti meidät?  Mitä palasia erilaisista ratkaisuideoista otamme ainakin mukaan jatkotyöstöön? Mitä jätämme pois ja miksi? Millaisia testitilanteita voisimme kehitellä eli mistä löydämme ihmisiä, jotka ratkaisuamme tarvitsevat tai voisivat sitä käyttää ja miten viemme piirustellun tai rakennellun luonnosversion ratkaisustamme heille?</a:t>
            </a:r>
          </a:p>
          <a:p>
            <a:pPr algn="l">
              <a:lnSpc>
                <a:spcPts val="2340"/>
              </a:lnSpc>
            </a:pPr>
            <a:endParaRPr lang="en-US" sz="1800">
              <a:solidFill>
                <a:srgbClr val="000000"/>
              </a:solidFill>
              <a:latin typeface="Aileron"/>
              <a:ea typeface="Aileron"/>
              <a:cs typeface="Aileron"/>
              <a:sym typeface="Aileron"/>
            </a:endParaRPr>
          </a:p>
          <a:p>
            <a:pPr algn="l">
              <a:lnSpc>
                <a:spcPts val="2340"/>
              </a:lnSpc>
            </a:pPr>
            <a:endParaRPr lang="en-US" sz="1800">
              <a:solidFill>
                <a:srgbClr val="000000"/>
              </a:solidFill>
              <a:latin typeface="Aileron"/>
              <a:ea typeface="Aileron"/>
              <a:cs typeface="Aileron"/>
              <a:sym typeface="Aileron"/>
            </a:endParaRPr>
          </a:p>
        </p:txBody>
      </p:sp>
      <p:sp>
        <p:nvSpPr>
          <p:cNvPr id="22" name="TextBox 22"/>
          <p:cNvSpPr txBox="1"/>
          <p:nvPr/>
        </p:nvSpPr>
        <p:spPr>
          <a:xfrm>
            <a:off x="5311253" y="8869144"/>
            <a:ext cx="12736057" cy="1177290"/>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Jos ette ole vielä tehneet nopeaa ideointityötä ennen piirustelua ja rakentelua, ratkaisun testiversion eli prototyypin tekeminen voi olla hankalaa.</a:t>
            </a:r>
          </a:p>
          <a:p>
            <a:pPr marL="388620" lvl="1" indent="-194310" algn="l">
              <a:lnSpc>
                <a:spcPts val="2340"/>
              </a:lnSpc>
              <a:buFont typeface="Arial"/>
              <a:buChar char="•"/>
            </a:pPr>
            <a:r>
              <a:rPr lang="en-US" sz="1800">
                <a:solidFill>
                  <a:srgbClr val="000000"/>
                </a:solidFill>
                <a:latin typeface="Aileron"/>
                <a:ea typeface="Aileron"/>
                <a:cs typeface="Aileron"/>
                <a:sym typeface="Aileron"/>
              </a:rPr>
              <a:t>Älkää arvioiko toistenne rakenteluiden ja piirusteluiden taiteellista arvoa vaan pohtikaa kunkin pohjalta, mitä siitä voisi sisällyttää yhteiseen ratkaisuun. Rohkaiskaa muita piirustelemaan ja rakentelemaan!</a:t>
            </a:r>
          </a:p>
        </p:txBody>
      </p:sp>
      <p:sp>
        <p:nvSpPr>
          <p:cNvPr id="23" name="TextBox 23"/>
          <p:cNvSpPr txBox="1"/>
          <p:nvPr/>
        </p:nvSpPr>
        <p:spPr>
          <a:xfrm>
            <a:off x="1834304" y="2532824"/>
            <a:ext cx="4845954" cy="5426075"/>
          </a:xfrm>
          <a:prstGeom prst="rect">
            <a:avLst/>
          </a:prstGeom>
        </p:spPr>
        <p:txBody>
          <a:bodyPr lIns="0" tIns="0" rIns="0" bIns="0" rtlCol="0" anchor="t">
            <a:spAutoFit/>
          </a:bodyPr>
          <a:lstStyle/>
          <a:p>
            <a:pPr algn="l">
              <a:lnSpc>
                <a:spcPts val="2210"/>
              </a:lnSpc>
            </a:pPr>
            <a:r>
              <a:rPr lang="en-US" sz="1700">
                <a:solidFill>
                  <a:srgbClr val="000000"/>
                </a:solidFill>
                <a:latin typeface="Aileron"/>
                <a:ea typeface="Aileron"/>
                <a:cs typeface="Aileron"/>
                <a:sym typeface="Aileron"/>
              </a:rPr>
              <a:t>Kokoontukaa yhteen tiiminä (verkossa tai offline). </a:t>
            </a:r>
          </a:p>
          <a:p>
            <a:pPr algn="l">
              <a:lnSpc>
                <a:spcPts val="2210"/>
              </a:lnSpc>
            </a:pPr>
            <a:endParaRPr lang="en-US" sz="1700">
              <a:solidFill>
                <a:srgbClr val="000000"/>
              </a:solidFill>
              <a:latin typeface="Aileron"/>
              <a:ea typeface="Aileron"/>
              <a:cs typeface="Aileron"/>
              <a:sym typeface="Aileron"/>
            </a:endParaRPr>
          </a:p>
          <a:p>
            <a:pPr algn="l">
              <a:lnSpc>
                <a:spcPts val="2210"/>
              </a:lnSpc>
            </a:pPr>
            <a:r>
              <a:rPr lang="en-US" sz="1700">
                <a:solidFill>
                  <a:srgbClr val="000000"/>
                </a:solidFill>
                <a:latin typeface="Aileron"/>
                <a:ea typeface="Aileron"/>
                <a:cs typeface="Aileron"/>
                <a:sym typeface="Aileron"/>
              </a:rPr>
              <a:t>Ottakaa mukaan piirustus- ja rakennustarvikkeita - paperia, kyniä ja askartelutarvikkeita. Voitte käyttää myös valmiita kuvia, tarroja, muovailusavea tai jopa legoja. Liittäkää mukaan tiivistelmä ongelmasta, jota yritätte ratkaista. Jos työskentelet verkossa, käytä virtuaalista kuvamateriaalia.</a:t>
            </a:r>
          </a:p>
          <a:p>
            <a:pPr algn="l">
              <a:lnSpc>
                <a:spcPts val="2210"/>
              </a:lnSpc>
            </a:pPr>
            <a:endParaRPr lang="en-US" sz="17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Palatkaa tähän mennessä parhaaseen ideaan tai ideapaloihin ja aloita niiden piirtäminen ja rakentaminen. Tehkää yksi yhteinen piirros tai rakennelma, joka havainnollistaa, miltä ratkaisusi näyttäisi. Piirros voi olla vaikka sarjakuvamainen, tai rakenne voi muistuttaa pienoismallia. </a:t>
            </a:r>
          </a:p>
          <a:p>
            <a:pPr algn="l">
              <a:lnSpc>
                <a:spcPts val="2340"/>
              </a:lnSpc>
            </a:pPr>
            <a:endParaRPr lang="en-US" sz="1800">
              <a:solidFill>
                <a:srgbClr val="000000"/>
              </a:solidFill>
              <a:latin typeface="Aileron"/>
              <a:ea typeface="Aileron"/>
              <a:cs typeface="Aileron"/>
              <a:sym typeface="Aileron"/>
            </a:endParaRPr>
          </a:p>
          <a:p>
            <a:pPr algn="l">
              <a:lnSpc>
                <a:spcPts val="2340"/>
              </a:lnSpc>
            </a:pPr>
            <a:endParaRPr lang="en-US" sz="1800">
              <a:solidFill>
                <a:srgbClr val="000000"/>
              </a:solidFill>
              <a:latin typeface="Aileron"/>
              <a:ea typeface="Aileron"/>
              <a:cs typeface="Aileron"/>
              <a:sym typeface="Aileron"/>
            </a:endParaRPr>
          </a:p>
        </p:txBody>
      </p:sp>
      <p:sp>
        <p:nvSpPr>
          <p:cNvPr id="24" name="TextBox 24"/>
          <p:cNvSpPr txBox="1"/>
          <p:nvPr/>
        </p:nvSpPr>
        <p:spPr>
          <a:xfrm>
            <a:off x="5311253" y="7616249"/>
            <a:ext cx="12976747" cy="88201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Ruvetkaa heti piirustelemaan ja yhdistelemään erilaisia materiaaleja -käsin tekeminen auttaa visualisoinnin syntymisessä!</a:t>
            </a:r>
          </a:p>
          <a:p>
            <a:pPr marL="388620" lvl="1" indent="-194310" algn="l">
              <a:lnSpc>
                <a:spcPts val="2340"/>
              </a:lnSpc>
              <a:buFont typeface="Arial"/>
              <a:buChar char="•"/>
            </a:pPr>
            <a:r>
              <a:rPr lang="en-US" sz="1800">
                <a:solidFill>
                  <a:srgbClr val="000000"/>
                </a:solidFill>
                <a:latin typeface="Aileron"/>
                <a:ea typeface="Aileron"/>
                <a:cs typeface="Aileron"/>
                <a:sym typeface="Aileron"/>
              </a:rPr>
              <a:t>Älkää miettikö piirustusten tai rakennelmien taiteellista laatua.  Testiversioiden idea on havainnollistaa mahdolliselle ratkaisua tarvitsevalle, miltä tämä voisi näyttää ja saada sitä kautta lisätietoa ratkaisun jatkokehittämiseksi.</a:t>
            </a:r>
          </a:p>
        </p:txBody>
      </p:sp>
      <p:sp>
        <p:nvSpPr>
          <p:cNvPr id="25" name="TextBox 25"/>
          <p:cNvSpPr txBox="1"/>
          <p:nvPr/>
        </p:nvSpPr>
        <p:spPr>
          <a:xfrm>
            <a:off x="1819383" y="1940307"/>
            <a:ext cx="326409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Mitä siis teemme? </a:t>
            </a:r>
          </a:p>
        </p:txBody>
      </p:sp>
      <p:sp>
        <p:nvSpPr>
          <p:cNvPr id="26" name="TextBox 26"/>
          <p:cNvSpPr txBox="1"/>
          <p:nvPr/>
        </p:nvSpPr>
        <p:spPr>
          <a:xfrm>
            <a:off x="12995946" y="1940307"/>
            <a:ext cx="3310854" cy="516103"/>
          </a:xfrm>
          <a:prstGeom prst="rect">
            <a:avLst/>
          </a:prstGeom>
        </p:spPr>
        <p:txBody>
          <a:bodyPr wrap="square" lIns="0" tIns="0" rIns="0" bIns="0" rtlCol="0" anchor="t">
            <a:spAutoFit/>
          </a:bodyPr>
          <a:lstStyle/>
          <a:p>
            <a:pPr algn="l">
              <a:lnSpc>
                <a:spcPts val="4409"/>
              </a:lnSpc>
            </a:pPr>
            <a:r>
              <a:rPr lang="en-US" sz="3150" dirty="0" err="1">
                <a:solidFill>
                  <a:srgbClr val="000000"/>
                </a:solidFill>
                <a:latin typeface="Aileron"/>
                <a:ea typeface="Aileron"/>
                <a:cs typeface="Aileron"/>
                <a:sym typeface="Aileron"/>
              </a:rPr>
              <a:t>Mitä</a:t>
            </a:r>
            <a:r>
              <a:rPr lang="en-US" sz="3150" dirty="0">
                <a:solidFill>
                  <a:srgbClr val="000000"/>
                </a:solidFill>
                <a:latin typeface="Aileron"/>
                <a:ea typeface="Aileron"/>
                <a:cs typeface="Aileron"/>
                <a:sym typeface="Aileron"/>
              </a:rPr>
              <a:t> </a:t>
            </a:r>
            <a:r>
              <a:rPr lang="en-US" sz="3150" dirty="0" err="1">
                <a:solidFill>
                  <a:srgbClr val="000000"/>
                </a:solidFill>
                <a:latin typeface="Aileron"/>
                <a:ea typeface="Aileron"/>
                <a:cs typeface="Aileron"/>
                <a:sym typeface="Aileron"/>
              </a:rPr>
              <a:t>seuraavaksi</a:t>
            </a:r>
            <a:r>
              <a:rPr lang="en-US" sz="3150" dirty="0">
                <a:solidFill>
                  <a:srgbClr val="000000"/>
                </a:solidFill>
                <a:latin typeface="Aileron"/>
                <a:ea typeface="Aileron"/>
                <a:cs typeface="Aileron"/>
                <a:sym typeface="Aileron"/>
              </a:rPr>
              <a:t>?</a:t>
            </a:r>
          </a:p>
        </p:txBody>
      </p:sp>
      <p:sp>
        <p:nvSpPr>
          <p:cNvPr id="27" name="TextBox 27"/>
          <p:cNvSpPr txBox="1"/>
          <p:nvPr/>
        </p:nvSpPr>
        <p:spPr>
          <a:xfrm>
            <a:off x="7039472" y="1978407"/>
            <a:ext cx="5090716"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Miltä tuotos saattaa näyttää?</a:t>
            </a:r>
          </a:p>
        </p:txBody>
      </p:sp>
      <p:sp>
        <p:nvSpPr>
          <p:cNvPr id="28" name="TextBox 28"/>
          <p:cNvSpPr txBox="1"/>
          <p:nvPr/>
        </p:nvSpPr>
        <p:spPr>
          <a:xfrm>
            <a:off x="1804222" y="162650"/>
            <a:ext cx="4663877"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Milloin kannattaa käyttää?</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497013" y="1876810"/>
            <a:ext cx="16521597" cy="153797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Mitkä ratkaisun osat toimivat käytännössä hyvin ja mitkä kaipaavat vielä tuunausta, jotta voimme käyttää sitä ratkaisuiden jatkotyöstöön?</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279"/>
              </a:lnSpc>
            </a:pPr>
            <a:r>
              <a:rPr lang="en-US" sz="1899">
                <a:solidFill>
                  <a:srgbClr val="000000"/>
                </a:solidFill>
                <a:latin typeface="Aileron"/>
                <a:ea typeface="Aileron"/>
                <a:cs typeface="Aileron"/>
                <a:sym typeface="Aileron"/>
              </a:rPr>
              <a:t>Mikä piirustellussa tai rakennellussa ratkaisuideamme luonnoksessa tuntui jo piirustelu- tai rakenteluvaiheessa toimivan hyvin ja sujuvasti? Mitä voisi vielä hieman tuunata?</a:t>
            </a:r>
          </a:p>
          <a:p>
            <a:pPr algn="l">
              <a:lnSpc>
                <a:spcPts val="2279"/>
              </a:lnSpc>
            </a:pPr>
            <a:endParaRPr lang="en-US" sz="1899">
              <a:solidFill>
                <a:srgbClr val="000000"/>
              </a:solidFill>
              <a:latin typeface="Aileron"/>
              <a:ea typeface="Aileron"/>
              <a:cs typeface="Aileron"/>
              <a:sym typeface="Aileron"/>
            </a:endParaRPr>
          </a:p>
        </p:txBody>
      </p:sp>
      <p:sp>
        <p:nvSpPr>
          <p:cNvPr id="9" name="TextBox 9"/>
          <p:cNvSpPr txBox="1"/>
          <p:nvPr/>
        </p:nvSpPr>
        <p:spPr>
          <a:xfrm>
            <a:off x="1497013" y="3638657"/>
            <a:ext cx="16521597" cy="1428750"/>
          </a:xfrm>
          <a:prstGeom prst="rect">
            <a:avLst/>
          </a:prstGeom>
        </p:spPr>
        <p:txBody>
          <a:bodyPr lIns="0" tIns="0" rIns="0" bIns="0" rtlCol="0" anchor="t">
            <a:spAutoFit/>
          </a:bodyPr>
          <a:lstStyle/>
          <a:p>
            <a:pPr algn="l">
              <a:lnSpc>
                <a:spcPts val="2279"/>
              </a:lnSpc>
            </a:pPr>
            <a:r>
              <a:rPr lang="en-US" sz="1899" b="1">
                <a:solidFill>
                  <a:srgbClr val="000000"/>
                </a:solidFill>
                <a:latin typeface="Aileron Bold"/>
                <a:ea typeface="Aileron Bold"/>
                <a:cs typeface="Aileron Bold"/>
                <a:sym typeface="Aileron Bold"/>
              </a:rPr>
              <a:t>Miten prototyyppiä voitaisiin palautteen perusteella parantaa? Keneltä tarvitsemme siihen palautetta eli kenen kanssa meidän tulisi ratkaisuideaamme nyt luonnosversiomme avulla testata?</a:t>
            </a:r>
          </a:p>
          <a:p>
            <a:pPr algn="l">
              <a:lnSpc>
                <a:spcPts val="2279"/>
              </a:lnSpc>
            </a:pPr>
            <a:endParaRPr lang="en-US" sz="1899" b="1">
              <a:solidFill>
                <a:srgbClr val="000000"/>
              </a:solidFill>
              <a:latin typeface="Aileron Bold"/>
              <a:ea typeface="Aileron Bold"/>
              <a:cs typeface="Aileron Bold"/>
              <a:sym typeface="Aileron Bold"/>
            </a:endParaRPr>
          </a:p>
          <a:p>
            <a:pPr marL="0" lvl="0" indent="0" algn="l">
              <a:lnSpc>
                <a:spcPts val="2279"/>
              </a:lnSpc>
              <a:spcBef>
                <a:spcPct val="0"/>
              </a:spcBef>
            </a:pPr>
            <a:r>
              <a:rPr lang="en-US" sz="1899">
                <a:solidFill>
                  <a:srgbClr val="000000"/>
                </a:solidFill>
                <a:latin typeface="Aileron"/>
                <a:ea typeface="Aileron"/>
                <a:cs typeface="Aileron"/>
                <a:sym typeface="Aileron"/>
              </a:rPr>
              <a:t>Millaista palautetta tarvitsette liittyen siihen, miten hyvin ratkaisuideanne toimii tai mitä siinä voisi vielä parantaa ja keneltä eli keitä ratkaisuidea koskee? Miten voisitte heitä piirustellun tai rakennellun ratkaisuideanne luonnoksen kanssa lähestyä ja missä? </a:t>
            </a:r>
          </a:p>
        </p:txBody>
      </p:sp>
      <p:sp>
        <p:nvSpPr>
          <p:cNvPr id="10" name="TextBox 10"/>
          <p:cNvSpPr txBox="1"/>
          <p:nvPr/>
        </p:nvSpPr>
        <p:spPr>
          <a:xfrm>
            <a:off x="1497013" y="5431757"/>
            <a:ext cx="16521597" cy="98996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Kuinka mahdollista olisi toteuttaa jotain luonnosversiota vastaavaa ratkaisua todellisuudessa?</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659"/>
              </a:lnSpc>
              <a:spcBef>
                <a:spcPct val="0"/>
              </a:spcBef>
            </a:pPr>
            <a:r>
              <a:rPr lang="en-US" sz="1899">
                <a:solidFill>
                  <a:srgbClr val="000000"/>
                </a:solidFill>
                <a:latin typeface="Aileron"/>
                <a:ea typeface="Aileron"/>
                <a:cs typeface="Aileron"/>
                <a:sym typeface="Aileron"/>
              </a:rPr>
              <a:t>Voisiko ratkaisuidean laittaa helposti käytäntöön? Mitä se vaatisi? Miten saamme tämän selville? Keitä meidän tulisi konsultoida?</a:t>
            </a:r>
          </a:p>
        </p:txBody>
      </p:sp>
      <p:sp>
        <p:nvSpPr>
          <p:cNvPr id="11" name="TextBox 11"/>
          <p:cNvSpPr txBox="1"/>
          <p:nvPr/>
        </p:nvSpPr>
        <p:spPr>
          <a:xfrm>
            <a:off x="1497013" y="6964647"/>
            <a:ext cx="16521597" cy="98996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Miten piirusteltu tai rakenneltu ratkaisuideamme luonnosversio voi kehittyä lopulliseksi tuotteeksi tai ratkaisuksi?</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659"/>
              </a:lnSpc>
              <a:spcBef>
                <a:spcPct val="0"/>
              </a:spcBef>
            </a:pPr>
            <a:r>
              <a:rPr lang="en-US" sz="1899">
                <a:solidFill>
                  <a:srgbClr val="000000"/>
                </a:solidFill>
                <a:latin typeface="Aileron"/>
                <a:ea typeface="Aileron"/>
                <a:cs typeface="Aileron"/>
                <a:sym typeface="Aileron"/>
              </a:rPr>
              <a:t>Mitä askelia meidän tulisi vielä ottaa, jotta ratkaisuideamme muuttuisi luonnosversiosta käytäntöönpantavaksi ratkaisuksi?</a:t>
            </a:r>
          </a:p>
        </p:txBody>
      </p:sp>
      <p:sp>
        <p:nvSpPr>
          <p:cNvPr id="12" name="TextBox 12"/>
          <p:cNvSpPr txBox="1"/>
          <p:nvPr/>
        </p:nvSpPr>
        <p:spPr>
          <a:xfrm>
            <a:off x="1497013" y="533402"/>
            <a:ext cx="16214041" cy="8001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Piirusteltujen tai rakenneltujen ratkaisuideoiden testiversioiden eli prototyyppien luominen on tehokas työkalu, jolla luodaan konkreettinen esitys ratkaisusta ideoiden testaamiseksi, tarkentamiseksi ja parantamiseksi. Rakentamalla luonnosversion ideasta voit tutkia, miten ratkaisu toimii käytännössä, tunnistaa mahdolliset puutteet ja kerätä palautetta. </a:t>
            </a:r>
          </a:p>
        </p:txBody>
      </p:sp>
      <p:sp>
        <p:nvSpPr>
          <p:cNvPr id="13" name="TextBox 13"/>
          <p:cNvSpPr txBox="1"/>
          <p:nvPr/>
        </p:nvSpPr>
        <p:spPr>
          <a:xfrm>
            <a:off x="1497013" y="8511875"/>
            <a:ext cx="16521597" cy="132334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meidän pitäisi tehdä seuraavaksi ratkaisuideamme piirrellyn tai rakennellun luonnosversion kanssa tehdä ja kenen pitäisi tehdä mitä? Miksi?</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659"/>
              </a:lnSpc>
              <a:spcBef>
                <a:spcPct val="0"/>
              </a:spcBef>
            </a:pPr>
            <a:r>
              <a:rPr lang="en-US" sz="1899">
                <a:solidFill>
                  <a:srgbClr val="000000"/>
                </a:solidFill>
                <a:latin typeface="Aileron"/>
                <a:ea typeface="Aileron"/>
                <a:cs typeface="Aileron"/>
                <a:sym typeface="Aileron"/>
              </a:rPr>
              <a:t>Kuka tekee mitä ryhmässämme, jotta voimme jatkaa hankettamme siten, että otamme mukaan luonnosversiomme piirustelusta tai rakentelusta saamamme opit? Kenen kanssa ratkaisuideaa tulee nyt testata? Mitä meidän pitäisi tehdä seuraavaksi?</a:t>
            </a:r>
          </a:p>
        </p:txBody>
      </p:sp>
      <p:sp>
        <p:nvSpPr>
          <p:cNvPr id="14" name="TextBox 14"/>
          <p:cNvSpPr txBox="1"/>
          <p:nvPr/>
        </p:nvSpPr>
        <p:spPr>
          <a:xfrm rot="-5400000">
            <a:off x="-4101346" y="4881562"/>
            <a:ext cx="9540546" cy="523875"/>
          </a:xfrm>
          <a:prstGeom prst="rect">
            <a:avLst/>
          </a:prstGeom>
        </p:spPr>
        <p:txBody>
          <a:bodyPr lIns="0" tIns="0" rIns="0" bIns="0" rtlCol="0" anchor="t">
            <a:spAutoFit/>
          </a:bodyPr>
          <a:lstStyle/>
          <a:p>
            <a:pPr algn="r">
              <a:lnSpc>
                <a:spcPts val="4079"/>
              </a:lnSpc>
            </a:pPr>
            <a:r>
              <a:rPr lang="en-US" sz="3399" b="1">
                <a:solidFill>
                  <a:srgbClr val="000000"/>
                </a:solidFill>
                <a:latin typeface="Aileron Bold"/>
                <a:ea typeface="Aileron Bold"/>
                <a:cs typeface="Aileron Bold"/>
                <a:sym typeface="Aileron Bold"/>
              </a:rPr>
              <a:t>REFLEKTIO: PROTOILU</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28473" y="5866943"/>
            <a:ext cx="13630817" cy="2162497"/>
          </a:xfrm>
          <a:custGeom>
            <a:avLst/>
            <a:gdLst/>
            <a:ahLst/>
            <a:cxnLst/>
            <a:rect l="l" t="t" r="r" b="b"/>
            <a:pathLst>
              <a:path w="13630817" h="2162497">
                <a:moveTo>
                  <a:pt x="0" y="0"/>
                </a:moveTo>
                <a:lnTo>
                  <a:pt x="13630818" y="0"/>
                </a:lnTo>
                <a:lnTo>
                  <a:pt x="13630818" y="2162496"/>
                </a:lnTo>
                <a:lnTo>
                  <a:pt x="0" y="2162496"/>
                </a:lnTo>
                <a:lnTo>
                  <a:pt x="0" y="0"/>
                </a:lnTo>
                <a:close/>
              </a:path>
            </a:pathLst>
          </a:custGeom>
          <a:blipFill>
            <a:blip r:embed="rId2">
              <a:extLst>
                <a:ext uri="{96DAC541-7B7A-43D3-8B79-37D633B846F1}">
                  <asvg:svgBlip xmlns:asvg="http://schemas.microsoft.com/office/drawing/2016/SVG/main" r:embed="rId3"/>
                </a:ext>
              </a:extLst>
            </a:blip>
            <a:stretch>
              <a:fillRect t="-466" b="-466"/>
            </a:stretch>
          </a:blipFill>
        </p:spPr>
        <p:txBody>
          <a:bodyPr/>
          <a:lstStyle/>
          <a:p>
            <a:endParaRPr lang="fi-FI"/>
          </a:p>
        </p:txBody>
      </p:sp>
      <p:grpSp>
        <p:nvGrpSpPr>
          <p:cNvPr id="3" name="Group 3"/>
          <p:cNvGrpSpPr/>
          <p:nvPr/>
        </p:nvGrpSpPr>
        <p:grpSpPr>
          <a:xfrm>
            <a:off x="2425088" y="8522086"/>
            <a:ext cx="14834212" cy="700871"/>
            <a:chOff x="0" y="0"/>
            <a:chExt cx="13028407" cy="615552"/>
          </a:xfrm>
        </p:grpSpPr>
        <p:sp>
          <p:nvSpPr>
            <p:cNvPr id="4" name="Freeform 4"/>
            <p:cNvSpPr/>
            <p:nvPr/>
          </p:nvSpPr>
          <p:spPr>
            <a:xfrm>
              <a:off x="0" y="0"/>
              <a:ext cx="13028422" cy="615569"/>
            </a:xfrm>
            <a:custGeom>
              <a:avLst/>
              <a:gdLst/>
              <a:ahLst/>
              <a:cxnLst/>
              <a:rect l="l" t="t" r="r" b="b"/>
              <a:pathLst>
                <a:path w="13028422" h="615569">
                  <a:moveTo>
                    <a:pt x="0" y="615569"/>
                  </a:moveTo>
                  <a:lnTo>
                    <a:pt x="13028422" y="0"/>
                  </a:lnTo>
                  <a:lnTo>
                    <a:pt x="13028422" y="615569"/>
                  </a:lnTo>
                  <a:close/>
                </a:path>
              </a:pathLst>
            </a:custGeom>
            <a:solidFill>
              <a:srgbClr val="3BB1BD"/>
            </a:solidFill>
          </p:spPr>
          <p:txBody>
            <a:bodyPr/>
            <a:lstStyle/>
            <a:p>
              <a:endParaRPr lang="fi-FI"/>
            </a:p>
          </p:txBody>
        </p:sp>
      </p:grpSp>
      <p:sp>
        <p:nvSpPr>
          <p:cNvPr id="5" name="TextBox 5"/>
          <p:cNvSpPr txBox="1"/>
          <p:nvPr/>
        </p:nvSpPr>
        <p:spPr>
          <a:xfrm>
            <a:off x="15193491" y="8637421"/>
            <a:ext cx="1975180" cy="423938"/>
          </a:xfrm>
          <a:prstGeom prst="rect">
            <a:avLst/>
          </a:prstGeom>
        </p:spPr>
        <p:txBody>
          <a:bodyPr lIns="0" tIns="0" rIns="0" bIns="0" rtlCol="0" anchor="t">
            <a:spAutoFit/>
          </a:bodyPr>
          <a:lstStyle/>
          <a:p>
            <a:pPr algn="ctr">
              <a:lnSpc>
                <a:spcPts val="3279"/>
              </a:lnSpc>
            </a:pPr>
            <a:r>
              <a:rPr lang="en-US" sz="2732">
                <a:solidFill>
                  <a:srgbClr val="FFFFFF"/>
                </a:solidFill>
                <a:latin typeface="Arimo"/>
                <a:ea typeface="Arimo"/>
                <a:cs typeface="Arimo"/>
                <a:sym typeface="Arimo"/>
              </a:rPr>
              <a:t>Uskottavuus</a:t>
            </a:r>
          </a:p>
        </p:txBody>
      </p:sp>
      <p:sp>
        <p:nvSpPr>
          <p:cNvPr id="6" name="TextBox 6"/>
          <p:cNvSpPr txBox="1"/>
          <p:nvPr/>
        </p:nvSpPr>
        <p:spPr>
          <a:xfrm>
            <a:off x="9618483" y="9217581"/>
            <a:ext cx="1759429" cy="293795"/>
          </a:xfrm>
          <a:prstGeom prst="rect">
            <a:avLst/>
          </a:prstGeom>
        </p:spPr>
        <p:txBody>
          <a:bodyPr lIns="0" tIns="0" rIns="0" bIns="0" rtlCol="0" anchor="t">
            <a:spAutoFit/>
          </a:bodyPr>
          <a:lstStyle/>
          <a:p>
            <a:pPr algn="ctr">
              <a:lnSpc>
                <a:spcPts val="2186"/>
              </a:lnSpc>
            </a:pPr>
            <a:r>
              <a:rPr lang="en-US" sz="1821">
                <a:solidFill>
                  <a:srgbClr val="000000"/>
                </a:solidFill>
                <a:latin typeface="Arimo"/>
                <a:ea typeface="Arimo"/>
                <a:cs typeface="Arimo"/>
                <a:sym typeface="Arimo"/>
              </a:rPr>
              <a:t>Tuntuu oikealta</a:t>
            </a:r>
          </a:p>
        </p:txBody>
      </p:sp>
      <p:sp>
        <p:nvSpPr>
          <p:cNvPr id="7" name="TextBox 7"/>
          <p:cNvSpPr txBox="1"/>
          <p:nvPr/>
        </p:nvSpPr>
        <p:spPr>
          <a:xfrm>
            <a:off x="2878649" y="9217581"/>
            <a:ext cx="1983133" cy="293795"/>
          </a:xfrm>
          <a:prstGeom prst="rect">
            <a:avLst/>
          </a:prstGeom>
        </p:spPr>
        <p:txBody>
          <a:bodyPr lIns="0" tIns="0" rIns="0" bIns="0" rtlCol="0" anchor="t">
            <a:spAutoFit/>
          </a:bodyPr>
          <a:lstStyle/>
          <a:p>
            <a:pPr algn="ctr">
              <a:lnSpc>
                <a:spcPts val="2186"/>
              </a:lnSpc>
            </a:pPr>
            <a:r>
              <a:rPr lang="en-US" sz="1821">
                <a:solidFill>
                  <a:srgbClr val="000000"/>
                </a:solidFill>
                <a:latin typeface="Arimo"/>
                <a:ea typeface="Arimo"/>
                <a:cs typeface="Arimo"/>
                <a:sym typeface="Arimo"/>
              </a:rPr>
              <a:t>Nopeaa luoda</a:t>
            </a:r>
          </a:p>
        </p:txBody>
      </p:sp>
      <p:sp>
        <p:nvSpPr>
          <p:cNvPr id="8" name="TextBox 8"/>
          <p:cNvSpPr txBox="1"/>
          <p:nvPr/>
        </p:nvSpPr>
        <p:spPr>
          <a:xfrm>
            <a:off x="15722705" y="9217581"/>
            <a:ext cx="925137" cy="293795"/>
          </a:xfrm>
          <a:prstGeom prst="rect">
            <a:avLst/>
          </a:prstGeom>
        </p:spPr>
        <p:txBody>
          <a:bodyPr lIns="0" tIns="0" rIns="0" bIns="0" rtlCol="0" anchor="t">
            <a:spAutoFit/>
          </a:bodyPr>
          <a:lstStyle/>
          <a:p>
            <a:pPr algn="ctr">
              <a:lnSpc>
                <a:spcPts val="2186"/>
              </a:lnSpc>
            </a:pPr>
            <a:r>
              <a:rPr lang="en-US" sz="1821">
                <a:solidFill>
                  <a:srgbClr val="000000"/>
                </a:solidFill>
                <a:latin typeface="Arimo"/>
                <a:ea typeface="Arimo"/>
                <a:cs typeface="Arimo"/>
                <a:sym typeface="Arimo"/>
              </a:rPr>
              <a:t>Toimii</a:t>
            </a:r>
          </a:p>
        </p:txBody>
      </p:sp>
      <p:sp>
        <p:nvSpPr>
          <p:cNvPr id="9" name="TextBox 9"/>
          <p:cNvSpPr txBox="1"/>
          <p:nvPr/>
        </p:nvSpPr>
        <p:spPr>
          <a:xfrm rot="-5400000">
            <a:off x="1498487" y="1714929"/>
            <a:ext cx="1308801" cy="380557"/>
          </a:xfrm>
          <a:prstGeom prst="rect">
            <a:avLst/>
          </a:prstGeom>
        </p:spPr>
        <p:txBody>
          <a:bodyPr lIns="0" tIns="0" rIns="0" bIns="0" rtlCol="0" anchor="t">
            <a:spAutoFit/>
          </a:bodyPr>
          <a:lstStyle/>
          <a:p>
            <a:pPr algn="l">
              <a:lnSpc>
                <a:spcPts val="2914"/>
              </a:lnSpc>
            </a:pPr>
            <a:r>
              <a:rPr lang="en-US" sz="2429">
                <a:solidFill>
                  <a:srgbClr val="000000"/>
                </a:solidFill>
                <a:latin typeface="Arimo"/>
                <a:ea typeface="Arimo"/>
                <a:cs typeface="Arimo"/>
                <a:sym typeface="Arimo"/>
              </a:rPr>
              <a:t>Fyysinen</a:t>
            </a:r>
          </a:p>
        </p:txBody>
      </p:sp>
      <p:sp>
        <p:nvSpPr>
          <p:cNvPr id="10" name="TextBox 10"/>
          <p:cNvSpPr txBox="1"/>
          <p:nvPr/>
        </p:nvSpPr>
        <p:spPr>
          <a:xfrm rot="-5400000">
            <a:off x="1509863" y="4453002"/>
            <a:ext cx="1308798" cy="380557"/>
          </a:xfrm>
          <a:prstGeom prst="rect">
            <a:avLst/>
          </a:prstGeom>
        </p:spPr>
        <p:txBody>
          <a:bodyPr lIns="0" tIns="0" rIns="0" bIns="0" rtlCol="0" anchor="t">
            <a:spAutoFit/>
          </a:bodyPr>
          <a:lstStyle/>
          <a:p>
            <a:pPr algn="ctr">
              <a:lnSpc>
                <a:spcPts val="2914"/>
              </a:lnSpc>
            </a:pPr>
            <a:r>
              <a:rPr lang="en-US" sz="2429">
                <a:solidFill>
                  <a:srgbClr val="000000"/>
                </a:solidFill>
                <a:latin typeface="Arimo"/>
                <a:ea typeface="Arimo"/>
                <a:cs typeface="Arimo"/>
                <a:sym typeface="Arimo"/>
              </a:rPr>
              <a:t>Digi</a:t>
            </a:r>
          </a:p>
        </p:txBody>
      </p:sp>
      <p:sp>
        <p:nvSpPr>
          <p:cNvPr id="11" name="TextBox 11"/>
          <p:cNvSpPr txBox="1"/>
          <p:nvPr/>
        </p:nvSpPr>
        <p:spPr>
          <a:xfrm rot="-5400000">
            <a:off x="890028" y="7342879"/>
            <a:ext cx="2525707" cy="380557"/>
          </a:xfrm>
          <a:prstGeom prst="rect">
            <a:avLst/>
          </a:prstGeom>
        </p:spPr>
        <p:txBody>
          <a:bodyPr lIns="0" tIns="0" rIns="0" bIns="0" rtlCol="0" anchor="t">
            <a:spAutoFit/>
          </a:bodyPr>
          <a:lstStyle/>
          <a:p>
            <a:pPr algn="ctr">
              <a:lnSpc>
                <a:spcPts val="2914"/>
              </a:lnSpc>
            </a:pPr>
            <a:r>
              <a:rPr lang="en-US" sz="2429">
                <a:solidFill>
                  <a:srgbClr val="000000"/>
                </a:solidFill>
                <a:latin typeface="Arimo"/>
                <a:ea typeface="Arimo"/>
                <a:cs typeface="Arimo"/>
                <a:sym typeface="Arimo"/>
              </a:rPr>
              <a:t>Palvelu / prosessi</a:t>
            </a:r>
          </a:p>
        </p:txBody>
      </p:sp>
      <p:sp>
        <p:nvSpPr>
          <p:cNvPr id="12" name="AutoShape 12"/>
          <p:cNvSpPr/>
          <p:nvPr/>
        </p:nvSpPr>
        <p:spPr>
          <a:xfrm>
            <a:off x="2425683" y="1503093"/>
            <a:ext cx="19280" cy="1212205"/>
          </a:xfrm>
          <a:prstGeom prst="line">
            <a:avLst/>
          </a:prstGeom>
          <a:ln w="9525" cap="rnd">
            <a:solidFill>
              <a:srgbClr val="3BB1BD"/>
            </a:solidFill>
            <a:prstDash val="solid"/>
            <a:headEnd type="none" w="sm" len="sm"/>
            <a:tailEnd type="none" w="sm" len="sm"/>
          </a:ln>
        </p:spPr>
        <p:txBody>
          <a:bodyPr/>
          <a:lstStyle/>
          <a:p>
            <a:endParaRPr lang="fi-FI"/>
          </a:p>
        </p:txBody>
      </p:sp>
      <p:sp>
        <p:nvSpPr>
          <p:cNvPr id="13" name="TextBox 13"/>
          <p:cNvSpPr txBox="1"/>
          <p:nvPr/>
        </p:nvSpPr>
        <p:spPr>
          <a:xfrm>
            <a:off x="3282075" y="2203821"/>
            <a:ext cx="1177928" cy="568541"/>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2D/3D luonnos</a:t>
            </a:r>
          </a:p>
        </p:txBody>
      </p:sp>
      <p:sp>
        <p:nvSpPr>
          <p:cNvPr id="14" name="TextBox 14"/>
          <p:cNvSpPr txBox="1"/>
          <p:nvPr/>
        </p:nvSpPr>
        <p:spPr>
          <a:xfrm>
            <a:off x="5539703" y="2203821"/>
            <a:ext cx="1071482" cy="843286"/>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Malli paperista/pahvista</a:t>
            </a:r>
          </a:p>
        </p:txBody>
      </p:sp>
      <p:sp>
        <p:nvSpPr>
          <p:cNvPr id="15" name="TextBox 15"/>
          <p:cNvSpPr txBox="1"/>
          <p:nvPr/>
        </p:nvSpPr>
        <p:spPr>
          <a:xfrm>
            <a:off x="7565980" y="2203821"/>
            <a:ext cx="1389716" cy="843286"/>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3D printti/pieni mallinnus</a:t>
            </a:r>
          </a:p>
        </p:txBody>
      </p:sp>
      <p:sp>
        <p:nvSpPr>
          <p:cNvPr id="16" name="TextBox 16"/>
          <p:cNvSpPr txBox="1"/>
          <p:nvPr/>
        </p:nvSpPr>
        <p:spPr>
          <a:xfrm>
            <a:off x="9618483" y="2203821"/>
            <a:ext cx="1809731" cy="843286"/>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Käsin tehty ainutlaatuisesta materiaalista</a:t>
            </a:r>
          </a:p>
        </p:txBody>
      </p:sp>
      <p:sp>
        <p:nvSpPr>
          <p:cNvPr id="17" name="TextBox 17"/>
          <p:cNvSpPr txBox="1"/>
          <p:nvPr/>
        </p:nvSpPr>
        <p:spPr>
          <a:xfrm>
            <a:off x="12455075" y="2215607"/>
            <a:ext cx="1766213" cy="568541"/>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Pienimuotoinen tuotanto</a:t>
            </a:r>
          </a:p>
        </p:txBody>
      </p:sp>
      <p:sp>
        <p:nvSpPr>
          <p:cNvPr id="18" name="TextBox 18"/>
          <p:cNvSpPr txBox="1"/>
          <p:nvPr/>
        </p:nvSpPr>
        <p:spPr>
          <a:xfrm>
            <a:off x="15049963" y="2203821"/>
            <a:ext cx="1706663" cy="568541"/>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Skaalautuva massatuotanto</a:t>
            </a:r>
          </a:p>
        </p:txBody>
      </p:sp>
      <p:sp>
        <p:nvSpPr>
          <p:cNvPr id="19" name="TextBox 19"/>
          <p:cNvSpPr txBox="1"/>
          <p:nvPr/>
        </p:nvSpPr>
        <p:spPr>
          <a:xfrm>
            <a:off x="3097425" y="4965994"/>
            <a:ext cx="1392657" cy="293795"/>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Idealuonnos</a:t>
            </a:r>
          </a:p>
        </p:txBody>
      </p:sp>
      <p:sp>
        <p:nvSpPr>
          <p:cNvPr id="20" name="TextBox 20"/>
          <p:cNvSpPr txBox="1"/>
          <p:nvPr/>
        </p:nvSpPr>
        <p:spPr>
          <a:xfrm>
            <a:off x="5052258" y="4965994"/>
            <a:ext cx="1023186" cy="568541"/>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Rauta-lanka-mallit</a:t>
            </a:r>
          </a:p>
        </p:txBody>
      </p:sp>
      <p:sp>
        <p:nvSpPr>
          <p:cNvPr id="21" name="TextBox 21"/>
          <p:cNvSpPr txBox="1"/>
          <p:nvPr/>
        </p:nvSpPr>
        <p:spPr>
          <a:xfrm>
            <a:off x="6427564" y="4965994"/>
            <a:ext cx="1281411" cy="568541"/>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Paperi-proto</a:t>
            </a:r>
          </a:p>
        </p:txBody>
      </p:sp>
      <p:sp>
        <p:nvSpPr>
          <p:cNvPr id="22" name="TextBox 22"/>
          <p:cNvSpPr txBox="1"/>
          <p:nvPr/>
        </p:nvSpPr>
        <p:spPr>
          <a:xfrm>
            <a:off x="8127508" y="4965994"/>
            <a:ext cx="1714686" cy="568541"/>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Interaktiivinen kilkattava malli</a:t>
            </a:r>
          </a:p>
        </p:txBody>
      </p:sp>
      <p:sp>
        <p:nvSpPr>
          <p:cNvPr id="23" name="TextBox 23"/>
          <p:cNvSpPr txBox="1"/>
          <p:nvPr/>
        </p:nvSpPr>
        <p:spPr>
          <a:xfrm>
            <a:off x="9874833" y="4965994"/>
            <a:ext cx="1783841" cy="568541"/>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Proof-of-concept proto</a:t>
            </a:r>
          </a:p>
        </p:txBody>
      </p:sp>
      <p:sp>
        <p:nvSpPr>
          <p:cNvPr id="24" name="TextBox 24"/>
          <p:cNvSpPr txBox="1"/>
          <p:nvPr/>
        </p:nvSpPr>
        <p:spPr>
          <a:xfrm>
            <a:off x="12204977" y="4965994"/>
            <a:ext cx="1783842" cy="293795"/>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Pilotti</a:t>
            </a:r>
          </a:p>
        </p:txBody>
      </p:sp>
      <p:sp>
        <p:nvSpPr>
          <p:cNvPr id="25" name="TextBox 25"/>
          <p:cNvSpPr txBox="1"/>
          <p:nvPr/>
        </p:nvSpPr>
        <p:spPr>
          <a:xfrm>
            <a:off x="15074600" y="4965994"/>
            <a:ext cx="2010665" cy="843286"/>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Skaalattu tuote skaalatussa järjestelmässä</a:t>
            </a:r>
          </a:p>
        </p:txBody>
      </p:sp>
      <p:sp>
        <p:nvSpPr>
          <p:cNvPr id="26" name="TextBox 26"/>
          <p:cNvSpPr txBox="1"/>
          <p:nvPr/>
        </p:nvSpPr>
        <p:spPr>
          <a:xfrm>
            <a:off x="3282075" y="7613015"/>
            <a:ext cx="1177928" cy="568541"/>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Luonnos / piirros</a:t>
            </a:r>
          </a:p>
        </p:txBody>
      </p:sp>
      <p:sp>
        <p:nvSpPr>
          <p:cNvPr id="27" name="TextBox 27"/>
          <p:cNvSpPr txBox="1"/>
          <p:nvPr/>
        </p:nvSpPr>
        <p:spPr>
          <a:xfrm>
            <a:off x="4755855" y="7613015"/>
            <a:ext cx="1177928" cy="568541"/>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Sarjakuva / tarina</a:t>
            </a:r>
          </a:p>
        </p:txBody>
      </p:sp>
      <p:sp>
        <p:nvSpPr>
          <p:cNvPr id="28" name="TextBox 28"/>
          <p:cNvSpPr txBox="1"/>
          <p:nvPr/>
        </p:nvSpPr>
        <p:spPr>
          <a:xfrm>
            <a:off x="6356657" y="7613015"/>
            <a:ext cx="1383246" cy="843286"/>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Tutkiva roolipeli tai harjoitus</a:t>
            </a:r>
          </a:p>
        </p:txBody>
      </p:sp>
      <p:sp>
        <p:nvSpPr>
          <p:cNvPr id="29" name="TextBox 29"/>
          <p:cNvSpPr txBox="1"/>
          <p:nvPr/>
        </p:nvSpPr>
        <p:spPr>
          <a:xfrm>
            <a:off x="7935129" y="7613015"/>
            <a:ext cx="1683353" cy="843286"/>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Harjoitus pahviproto-tyyppien avulla</a:t>
            </a:r>
          </a:p>
        </p:txBody>
      </p:sp>
      <p:sp>
        <p:nvSpPr>
          <p:cNvPr id="30" name="TextBox 30"/>
          <p:cNvSpPr txBox="1"/>
          <p:nvPr/>
        </p:nvSpPr>
        <p:spPr>
          <a:xfrm>
            <a:off x="10184828" y="7897781"/>
            <a:ext cx="1383246" cy="568541"/>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Tekninen mallinnus</a:t>
            </a:r>
          </a:p>
        </p:txBody>
      </p:sp>
      <p:sp>
        <p:nvSpPr>
          <p:cNvPr id="31" name="TextBox 31"/>
          <p:cNvSpPr txBox="1"/>
          <p:nvPr/>
        </p:nvSpPr>
        <p:spPr>
          <a:xfrm>
            <a:off x="12648428" y="7921510"/>
            <a:ext cx="1383246" cy="293795"/>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Pilotti</a:t>
            </a:r>
          </a:p>
        </p:txBody>
      </p:sp>
      <p:sp>
        <p:nvSpPr>
          <p:cNvPr id="32" name="TextBox 32"/>
          <p:cNvSpPr txBox="1"/>
          <p:nvPr/>
        </p:nvSpPr>
        <p:spPr>
          <a:xfrm>
            <a:off x="15231824" y="7921510"/>
            <a:ext cx="1597379" cy="293795"/>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Käyttöönotto</a:t>
            </a:r>
          </a:p>
        </p:txBody>
      </p:sp>
      <p:sp>
        <p:nvSpPr>
          <p:cNvPr id="33" name="TextBox 33"/>
          <p:cNvSpPr txBox="1"/>
          <p:nvPr/>
        </p:nvSpPr>
        <p:spPr>
          <a:xfrm>
            <a:off x="2074634" y="9678620"/>
            <a:ext cx="10801205" cy="180975"/>
          </a:xfrm>
          <a:prstGeom prst="rect">
            <a:avLst/>
          </a:prstGeom>
        </p:spPr>
        <p:txBody>
          <a:bodyPr lIns="0" tIns="0" rIns="0" bIns="0" rtlCol="0" anchor="t">
            <a:spAutoFit/>
          </a:bodyPr>
          <a:lstStyle/>
          <a:p>
            <a:pPr algn="l">
              <a:lnSpc>
                <a:spcPts val="1442"/>
              </a:lnSpc>
            </a:pPr>
            <a:r>
              <a:rPr lang="en-US" sz="1202" spc="11">
                <a:solidFill>
                  <a:srgbClr val="000000"/>
                </a:solidFill>
                <a:latin typeface="TT Rounds Condensed"/>
                <a:ea typeface="TT Rounds Condensed"/>
                <a:cs typeface="TT Rounds Condensed"/>
                <a:sym typeface="TT Rounds Condensed"/>
              </a:rPr>
              <a:t>Adapted from Lawrence, A., Stickdorm, M. (2017). </a:t>
            </a:r>
            <a:r>
              <a:rPr lang="en-US" sz="1202" i="1" spc="11">
                <a:solidFill>
                  <a:srgbClr val="000000"/>
                </a:solidFill>
                <a:latin typeface="TT Rounds Condensed Italics"/>
                <a:ea typeface="TT Rounds Condensed Italics"/>
                <a:cs typeface="TT Rounds Condensed Italics"/>
                <a:sym typeface="TT Rounds Condensed Italics"/>
              </a:rPr>
              <a:t>This is Service Design Doing. </a:t>
            </a:r>
            <a:r>
              <a:rPr lang="en-US" sz="1202" spc="11">
                <a:solidFill>
                  <a:srgbClr val="000000"/>
                </a:solidFill>
                <a:latin typeface="TT Rounds Condensed"/>
                <a:ea typeface="TT Rounds Condensed"/>
                <a:cs typeface="TT Rounds Condensed"/>
                <a:sym typeface="TT Rounds Condensed"/>
              </a:rPr>
              <a:t>O’REILLY.</a:t>
            </a:r>
          </a:p>
        </p:txBody>
      </p:sp>
      <p:sp>
        <p:nvSpPr>
          <p:cNvPr id="34" name="Freeform 34"/>
          <p:cNvSpPr/>
          <p:nvPr/>
        </p:nvSpPr>
        <p:spPr>
          <a:xfrm>
            <a:off x="3602283" y="1102640"/>
            <a:ext cx="13504713" cy="1078256"/>
          </a:xfrm>
          <a:custGeom>
            <a:avLst/>
            <a:gdLst/>
            <a:ahLst/>
            <a:cxnLst/>
            <a:rect l="l" t="t" r="r" b="b"/>
            <a:pathLst>
              <a:path w="13504713" h="1078256">
                <a:moveTo>
                  <a:pt x="0" y="0"/>
                </a:moveTo>
                <a:lnTo>
                  <a:pt x="13504713" y="0"/>
                </a:lnTo>
                <a:lnTo>
                  <a:pt x="13504713" y="1078256"/>
                </a:lnTo>
                <a:lnTo>
                  <a:pt x="0" y="1078256"/>
                </a:lnTo>
                <a:lnTo>
                  <a:pt x="0" y="0"/>
                </a:lnTo>
                <a:close/>
              </a:path>
            </a:pathLst>
          </a:custGeom>
          <a:blipFill>
            <a:blip r:embed="rId4">
              <a:extLst>
                <a:ext uri="{96DAC541-7B7A-43D3-8B79-37D633B846F1}">
                  <asvg:svgBlip xmlns:asvg="http://schemas.microsoft.com/office/drawing/2016/SVG/main" r:embed="rId5"/>
                </a:ext>
              </a:extLst>
            </a:blip>
            <a:stretch>
              <a:fillRect t="-178" b="-178"/>
            </a:stretch>
          </a:blipFill>
        </p:spPr>
        <p:txBody>
          <a:bodyPr/>
          <a:lstStyle/>
          <a:p>
            <a:endParaRPr lang="fi-FI"/>
          </a:p>
        </p:txBody>
      </p:sp>
      <p:sp>
        <p:nvSpPr>
          <p:cNvPr id="35" name="Freeform 35"/>
          <p:cNvSpPr/>
          <p:nvPr/>
        </p:nvSpPr>
        <p:spPr>
          <a:xfrm>
            <a:off x="3631731" y="2890363"/>
            <a:ext cx="13475263" cy="2097317"/>
          </a:xfrm>
          <a:custGeom>
            <a:avLst/>
            <a:gdLst/>
            <a:ahLst/>
            <a:cxnLst/>
            <a:rect l="l" t="t" r="r" b="b"/>
            <a:pathLst>
              <a:path w="13475263" h="2097317">
                <a:moveTo>
                  <a:pt x="0" y="0"/>
                </a:moveTo>
                <a:lnTo>
                  <a:pt x="13475263" y="0"/>
                </a:lnTo>
                <a:lnTo>
                  <a:pt x="13475263" y="2097317"/>
                </a:lnTo>
                <a:lnTo>
                  <a:pt x="0" y="2097317"/>
                </a:lnTo>
                <a:lnTo>
                  <a:pt x="0" y="0"/>
                </a:lnTo>
                <a:close/>
              </a:path>
            </a:pathLst>
          </a:custGeom>
          <a:blipFill>
            <a:blip r:embed="rId6">
              <a:extLst>
                <a:ext uri="{96DAC541-7B7A-43D3-8B79-37D633B846F1}">
                  <asvg:svgBlip xmlns:asvg="http://schemas.microsoft.com/office/drawing/2016/SVG/main" r:embed="rId7"/>
                </a:ext>
              </a:extLst>
            </a:blip>
            <a:stretch>
              <a:fillRect t="-669" b="-669"/>
            </a:stretch>
          </a:blipFill>
        </p:spPr>
        <p:txBody>
          <a:bodyPr/>
          <a:lstStyle/>
          <a:p>
            <a:endParaRPr lang="fi-FI"/>
          </a:p>
        </p:txBody>
      </p:sp>
      <p:sp>
        <p:nvSpPr>
          <p:cNvPr id="36" name="AutoShape 36"/>
          <p:cNvSpPr/>
          <p:nvPr/>
        </p:nvSpPr>
        <p:spPr>
          <a:xfrm>
            <a:off x="2425683" y="4038336"/>
            <a:ext cx="19280" cy="1212205"/>
          </a:xfrm>
          <a:prstGeom prst="line">
            <a:avLst/>
          </a:prstGeom>
          <a:ln w="9525" cap="rnd">
            <a:solidFill>
              <a:srgbClr val="3BB1BD"/>
            </a:solidFill>
            <a:prstDash val="solid"/>
            <a:headEnd type="none" w="sm" len="sm"/>
            <a:tailEnd type="none" w="sm" len="sm"/>
          </a:ln>
        </p:spPr>
        <p:txBody>
          <a:bodyPr/>
          <a:lstStyle/>
          <a:p>
            <a:endParaRPr lang="fi-FI"/>
          </a:p>
        </p:txBody>
      </p:sp>
      <p:sp>
        <p:nvSpPr>
          <p:cNvPr id="37" name="AutoShape 37"/>
          <p:cNvSpPr/>
          <p:nvPr/>
        </p:nvSpPr>
        <p:spPr>
          <a:xfrm>
            <a:off x="2426726" y="6457898"/>
            <a:ext cx="19280" cy="2164404"/>
          </a:xfrm>
          <a:prstGeom prst="line">
            <a:avLst/>
          </a:prstGeom>
          <a:ln w="9525" cap="rnd">
            <a:solidFill>
              <a:srgbClr val="3BB1BD"/>
            </a:solidFill>
            <a:prstDash val="solid"/>
            <a:headEnd type="none" w="sm" len="sm"/>
            <a:tailEnd type="none" w="sm" len="sm"/>
          </a:ln>
        </p:spPr>
        <p:txBody>
          <a:bodyPr/>
          <a:lstStyle/>
          <a:p>
            <a:endParaRPr lang="fi-FI"/>
          </a:p>
        </p:txBody>
      </p:sp>
      <p:sp>
        <p:nvSpPr>
          <p:cNvPr id="38" name="Freeform 38"/>
          <p:cNvSpPr/>
          <p:nvPr/>
        </p:nvSpPr>
        <p:spPr>
          <a:xfrm>
            <a:off x="0" y="-289322"/>
            <a:ext cx="1347379" cy="10576322"/>
          </a:xfrm>
          <a:custGeom>
            <a:avLst/>
            <a:gdLst/>
            <a:ahLst/>
            <a:cxnLst/>
            <a:rect l="l" t="t" r="r" b="b"/>
            <a:pathLst>
              <a:path w="1347379" h="10576322">
                <a:moveTo>
                  <a:pt x="0" y="0"/>
                </a:moveTo>
                <a:lnTo>
                  <a:pt x="1347379" y="0"/>
                </a:lnTo>
                <a:lnTo>
                  <a:pt x="1347379" y="10576322"/>
                </a:lnTo>
                <a:lnTo>
                  <a:pt x="0" y="105763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39" name="TextBox 39"/>
          <p:cNvSpPr txBox="1"/>
          <p:nvPr/>
        </p:nvSpPr>
        <p:spPr>
          <a:xfrm rot="-5400000">
            <a:off x="-4434581" y="5073346"/>
            <a:ext cx="9886948" cy="540360"/>
          </a:xfrm>
          <a:prstGeom prst="rect">
            <a:avLst/>
          </a:prstGeom>
        </p:spPr>
        <p:txBody>
          <a:bodyPr lIns="0" tIns="0" rIns="0" bIns="0" rtlCol="0" anchor="t">
            <a:spAutoFit/>
          </a:bodyPr>
          <a:lstStyle/>
          <a:p>
            <a:pPr algn="r">
              <a:lnSpc>
                <a:spcPts val="4339"/>
              </a:lnSpc>
            </a:pPr>
            <a:r>
              <a:rPr lang="en-US" sz="3099" b="1">
                <a:solidFill>
                  <a:srgbClr val="000000"/>
                </a:solidFill>
                <a:latin typeface="Arimo Bold"/>
                <a:ea typeface="Arimo Bold"/>
                <a:cs typeface="Arimo Bold"/>
                <a:sym typeface="Arimo Bold"/>
              </a:rPr>
              <a:t>PROTOTYYPPIEN ESIMERKKEJÄ</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47625"/>
              <a:ext cx="355369" cy="450935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47625"/>
              <a:ext cx="427807" cy="457073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Freeform 16"/>
          <p:cNvSpPr/>
          <p:nvPr/>
        </p:nvSpPr>
        <p:spPr>
          <a:xfrm>
            <a:off x="7036849" y="2943276"/>
            <a:ext cx="4880635" cy="3245622"/>
          </a:xfrm>
          <a:custGeom>
            <a:avLst/>
            <a:gdLst/>
            <a:ahLst/>
            <a:cxnLst/>
            <a:rect l="l" t="t" r="r" b="b"/>
            <a:pathLst>
              <a:path w="4880635" h="3245622">
                <a:moveTo>
                  <a:pt x="0" y="0"/>
                </a:moveTo>
                <a:lnTo>
                  <a:pt x="4880635" y="0"/>
                </a:lnTo>
                <a:lnTo>
                  <a:pt x="4880635" y="3245622"/>
                </a:lnTo>
                <a:lnTo>
                  <a:pt x="0" y="3245622"/>
                </a:lnTo>
                <a:lnTo>
                  <a:pt x="0" y="0"/>
                </a:lnTo>
                <a:close/>
              </a:path>
            </a:pathLst>
          </a:custGeom>
          <a:blipFill>
            <a:blip r:embed="rId6"/>
            <a:stretch>
              <a:fillRect/>
            </a:stretch>
          </a:blipFill>
        </p:spPr>
        <p:txBody>
          <a:bodyPr/>
          <a:lstStyle/>
          <a:p>
            <a:endParaRPr lang="fi-FI"/>
          </a:p>
        </p:txBody>
      </p:sp>
      <p:sp>
        <p:nvSpPr>
          <p:cNvPr id="17" name="TextBox 17"/>
          <p:cNvSpPr txBox="1"/>
          <p:nvPr/>
        </p:nvSpPr>
        <p:spPr>
          <a:xfrm>
            <a:off x="1804222" y="727713"/>
            <a:ext cx="16243088" cy="586740"/>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Emme tiedä, miltä ratkaisuideamme vaikuttaa niille ihmisille, joita varten olemme sen tuottaneet</a:t>
            </a:r>
          </a:p>
          <a:p>
            <a:pPr marL="388620" lvl="1" indent="-194310" algn="l">
              <a:lnSpc>
                <a:spcPts val="2340"/>
              </a:lnSpc>
              <a:buFont typeface="Arial"/>
              <a:buChar char="•"/>
            </a:pPr>
            <a:r>
              <a:rPr lang="en-US" sz="1800">
                <a:solidFill>
                  <a:srgbClr val="000000"/>
                </a:solidFill>
                <a:latin typeface="Aileron"/>
                <a:ea typeface="Aileron"/>
                <a:cs typeface="Aileron"/>
                <a:sym typeface="Aileron"/>
              </a:rPr>
              <a:t>Meidän tulee vahvistaa yhteistä ymmärrystämme siitä, miten luonnosversiota pitää vielä tuunata ja miten siitä saadaan luotua lopullinen ratkaisuidea</a:t>
            </a:r>
          </a:p>
        </p:txBody>
      </p:sp>
      <p:sp>
        <p:nvSpPr>
          <p:cNvPr id="18" name="TextBox 18"/>
          <p:cNvSpPr txBox="1"/>
          <p:nvPr/>
        </p:nvSpPr>
        <p:spPr>
          <a:xfrm>
            <a:off x="12995946" y="2602322"/>
            <a:ext cx="4552256" cy="383476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Parannelkaa ratkaisuideaanne luonnosversioon saadun palautteen pohjalta ja piirtäkää tai rakentakaa sellainen ratkaisuideaversionne, jonka olette valmiita esittelemään projektinne lopputuotoksena.</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Pohtikaa yhdessä ryhmässä: Mikä yllätti meidät? Millaista palautetta saimme ihmisiltä, joita varten ratkaisua on luotu? Mikä ratkaisuideassa toimi, mikä ei ja miksi? Mitä pitäisi muuttaa ja miten sen teemme? Mitä meidän pitäisi tehdä seuraavaksi?</a:t>
            </a:r>
          </a:p>
          <a:p>
            <a:pPr algn="l">
              <a:lnSpc>
                <a:spcPts val="2340"/>
              </a:lnSpc>
            </a:pPr>
            <a:endParaRPr lang="en-US" sz="1800">
              <a:solidFill>
                <a:srgbClr val="000000"/>
              </a:solidFill>
              <a:latin typeface="Aileron"/>
              <a:ea typeface="Aileron"/>
              <a:cs typeface="Aileron"/>
              <a:sym typeface="Aileron"/>
            </a:endParaRPr>
          </a:p>
        </p:txBody>
      </p:sp>
      <p:sp>
        <p:nvSpPr>
          <p:cNvPr id="19" name="TextBox 19"/>
          <p:cNvSpPr txBox="1"/>
          <p:nvPr/>
        </p:nvSpPr>
        <p:spPr>
          <a:xfrm>
            <a:off x="3130901" y="8893274"/>
            <a:ext cx="2556598" cy="122428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Mikä voi mennä pieleen?</a:t>
            </a:r>
          </a:p>
        </p:txBody>
      </p:sp>
      <p:sp>
        <p:nvSpPr>
          <p:cNvPr id="20" name="TextBox 20"/>
          <p:cNvSpPr txBox="1"/>
          <p:nvPr/>
        </p:nvSpPr>
        <p:spPr>
          <a:xfrm>
            <a:off x="5311253" y="8872220"/>
            <a:ext cx="11948047" cy="1177290"/>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Jos ratkaisuluonnosta ei ole piirusteltu tai rakenneltu, testaaja saattaa hahmottaa ratkaisuideanne toisin, kuin te olette tarkoittaneet. </a:t>
            </a:r>
          </a:p>
          <a:p>
            <a:pPr marL="388620" lvl="1" indent="-194310" algn="l">
              <a:lnSpc>
                <a:spcPts val="2340"/>
              </a:lnSpc>
              <a:buFont typeface="Arial"/>
              <a:buChar char="•"/>
            </a:pPr>
            <a:r>
              <a:rPr lang="en-US" sz="1800">
                <a:solidFill>
                  <a:srgbClr val="000000"/>
                </a:solidFill>
                <a:latin typeface="Aileron"/>
                <a:ea typeface="Aileron"/>
                <a:cs typeface="Aileron"/>
                <a:sym typeface="Aileron"/>
              </a:rPr>
              <a:t>Jos piirusteltua tai rakenneltua ratkaisuluonnosta ei testata sen aidoilla mahdollisilla tarvitsijoilla, voi palaute saada aikaan ratkaisun, joka ei olekaan hyödyllinen niille, joita asia koskee.</a:t>
            </a:r>
          </a:p>
        </p:txBody>
      </p:sp>
      <p:sp>
        <p:nvSpPr>
          <p:cNvPr id="21" name="TextBox 21"/>
          <p:cNvSpPr txBox="1"/>
          <p:nvPr/>
        </p:nvSpPr>
        <p:spPr>
          <a:xfrm>
            <a:off x="1838433" y="2498472"/>
            <a:ext cx="4703116" cy="4426585"/>
          </a:xfrm>
          <a:prstGeom prst="rect">
            <a:avLst/>
          </a:prstGeom>
        </p:spPr>
        <p:txBody>
          <a:bodyPr lIns="0" tIns="0" rIns="0" bIns="0" rtlCol="0" anchor="t">
            <a:spAutoFit/>
          </a:bodyPr>
          <a:lstStyle/>
          <a:p>
            <a:pPr algn="l">
              <a:lnSpc>
                <a:spcPts val="2210"/>
              </a:lnSpc>
            </a:pPr>
            <a:r>
              <a:rPr lang="en-US" sz="1700">
                <a:solidFill>
                  <a:srgbClr val="000000"/>
                </a:solidFill>
                <a:latin typeface="Aileron"/>
                <a:ea typeface="Aileron"/>
                <a:cs typeface="Aileron"/>
                <a:sym typeface="Aileron"/>
              </a:rPr>
              <a:t>Luokaa lista ihmisistä, joiden palautetta tarvitsette, jotta voitte kehittää piirustellusta tai rakennellusta ratkaisuideanne luonnosversiosta lopullisen version, eli testaajista.</a:t>
            </a:r>
          </a:p>
          <a:p>
            <a:pPr algn="l">
              <a:lnSpc>
                <a:spcPts val="2210"/>
              </a:lnSpc>
            </a:pPr>
            <a:endParaRPr lang="en-US" sz="1700">
              <a:solidFill>
                <a:srgbClr val="000000"/>
              </a:solidFill>
              <a:latin typeface="Aileron"/>
              <a:ea typeface="Aileron"/>
              <a:cs typeface="Aileron"/>
              <a:sym typeface="Aileron"/>
            </a:endParaRPr>
          </a:p>
          <a:p>
            <a:pPr algn="l">
              <a:lnSpc>
                <a:spcPts val="2210"/>
              </a:lnSpc>
            </a:pPr>
            <a:r>
              <a:rPr lang="en-US" sz="1700">
                <a:solidFill>
                  <a:srgbClr val="000000"/>
                </a:solidFill>
                <a:latin typeface="Aileron"/>
                <a:ea typeface="Aileron"/>
                <a:cs typeface="Aileron"/>
                <a:sym typeface="Aileron"/>
              </a:rPr>
              <a:t>Ottakaa piirusteltu tai rakenneltu luonnosversionne mukaan ja lähestykää sen kanssa niitä ihmisiä, joita varten se on luotu (asiakkaita, käyttäjiä, potilaita, työntekijöitä, pyöräilijöitä, ikäihmisiä tms.).</a:t>
            </a:r>
          </a:p>
          <a:p>
            <a:pPr algn="l">
              <a:lnSpc>
                <a:spcPts val="2210"/>
              </a:lnSpc>
            </a:pPr>
            <a:endParaRPr lang="en-US" sz="1700">
              <a:solidFill>
                <a:srgbClr val="000000"/>
              </a:solidFill>
              <a:latin typeface="Aileron"/>
              <a:ea typeface="Aileron"/>
              <a:cs typeface="Aileron"/>
              <a:sym typeface="Aileron"/>
            </a:endParaRPr>
          </a:p>
          <a:p>
            <a:pPr algn="l">
              <a:lnSpc>
                <a:spcPts val="2210"/>
              </a:lnSpc>
            </a:pPr>
            <a:r>
              <a:rPr lang="en-US" sz="1700">
                <a:solidFill>
                  <a:srgbClr val="000000"/>
                </a:solidFill>
                <a:latin typeface="Aileron"/>
                <a:ea typeface="Aileron"/>
                <a:cs typeface="Aileron"/>
                <a:sym typeface="Aileron"/>
              </a:rPr>
              <a:t>Antakaa testaajan tutkia piirustusta tai rakennelmaa. Voitte auttaa häntä seuraavilla kysymyksillä: mikä ratkaisussa on jo nyt hyvää tai toimivaa ja miksi? Mitä voisi vielä parantaa, miten ja miksi? Pitäisikö jotain poistaa, miksi?</a:t>
            </a:r>
          </a:p>
        </p:txBody>
      </p:sp>
      <p:sp>
        <p:nvSpPr>
          <p:cNvPr id="22" name="TextBox 22"/>
          <p:cNvSpPr txBox="1"/>
          <p:nvPr/>
        </p:nvSpPr>
        <p:spPr>
          <a:xfrm rot="-5400000">
            <a:off x="-3208272" y="3779462"/>
            <a:ext cx="7695045" cy="781050"/>
          </a:xfrm>
          <a:prstGeom prst="rect">
            <a:avLst/>
          </a:prstGeom>
        </p:spPr>
        <p:txBody>
          <a:bodyPr lIns="0" tIns="0" rIns="0" bIns="0" rtlCol="0" anchor="t">
            <a:spAutoFit/>
          </a:bodyPr>
          <a:lstStyle/>
          <a:p>
            <a:pPr algn="l">
              <a:lnSpc>
                <a:spcPts val="6300"/>
              </a:lnSpc>
            </a:pPr>
            <a:r>
              <a:rPr lang="en-US" sz="4500" b="1">
                <a:solidFill>
                  <a:srgbClr val="000000"/>
                </a:solidFill>
                <a:latin typeface="Aileron Bold"/>
                <a:ea typeface="Aileron Bold"/>
                <a:cs typeface="Aileron Bold"/>
                <a:sym typeface="Aileron Bold"/>
              </a:rPr>
              <a:t> PROTOTYYPPIEN TESTAUS</a:t>
            </a:r>
          </a:p>
        </p:txBody>
      </p:sp>
      <p:sp>
        <p:nvSpPr>
          <p:cNvPr id="23" name="TextBox 23"/>
          <p:cNvSpPr txBox="1"/>
          <p:nvPr/>
        </p:nvSpPr>
        <p:spPr>
          <a:xfrm>
            <a:off x="5311253" y="7616249"/>
            <a:ext cx="12736057" cy="88201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Jakakaa tiimiläisille erilaiset roolit testitilannetta varten: joku voi kirjata testaajan huomioita ylös, toinen voi esitellä, kolmas voi havainnoida miten testaaja ratkaisuluonnoksen kanssa toimii yms. Näin saatte kaikkien voimavarat käyttöön ja mahdollisimman monipuolisen ja hyödyllisen testitilaisuuden luotua!</a:t>
            </a:r>
          </a:p>
        </p:txBody>
      </p:sp>
      <p:sp>
        <p:nvSpPr>
          <p:cNvPr id="24" name="TextBox 24"/>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Miten voi onnistua?</a:t>
            </a:r>
          </a:p>
        </p:txBody>
      </p:sp>
      <p:sp>
        <p:nvSpPr>
          <p:cNvPr id="25" name="TextBox 25"/>
          <p:cNvSpPr txBox="1"/>
          <p:nvPr/>
        </p:nvSpPr>
        <p:spPr>
          <a:xfrm>
            <a:off x="1819383" y="1940307"/>
            <a:ext cx="326409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Mitä siis teemme? </a:t>
            </a:r>
          </a:p>
        </p:txBody>
      </p:sp>
      <p:sp>
        <p:nvSpPr>
          <p:cNvPr id="26" name="TextBox 26"/>
          <p:cNvSpPr txBox="1"/>
          <p:nvPr/>
        </p:nvSpPr>
        <p:spPr>
          <a:xfrm>
            <a:off x="12995946" y="1940307"/>
            <a:ext cx="4263354" cy="516103"/>
          </a:xfrm>
          <a:prstGeom prst="rect">
            <a:avLst/>
          </a:prstGeom>
        </p:spPr>
        <p:txBody>
          <a:bodyPr wrap="square" lIns="0" tIns="0" rIns="0" bIns="0" rtlCol="0" anchor="t">
            <a:spAutoFit/>
          </a:bodyPr>
          <a:lstStyle/>
          <a:p>
            <a:pPr algn="l">
              <a:lnSpc>
                <a:spcPts val="4409"/>
              </a:lnSpc>
            </a:pPr>
            <a:r>
              <a:rPr lang="en-US" sz="3150" dirty="0" err="1">
                <a:solidFill>
                  <a:srgbClr val="000000"/>
                </a:solidFill>
                <a:latin typeface="Aileron"/>
                <a:ea typeface="Aileron"/>
                <a:cs typeface="Aileron"/>
                <a:sym typeface="Aileron"/>
              </a:rPr>
              <a:t>Mitä</a:t>
            </a:r>
            <a:r>
              <a:rPr lang="en-US" sz="3150" dirty="0">
                <a:solidFill>
                  <a:srgbClr val="000000"/>
                </a:solidFill>
                <a:latin typeface="Aileron"/>
                <a:ea typeface="Aileron"/>
                <a:cs typeface="Aileron"/>
                <a:sym typeface="Aileron"/>
              </a:rPr>
              <a:t> </a:t>
            </a:r>
            <a:r>
              <a:rPr lang="en-US" sz="3150" dirty="0" err="1">
                <a:solidFill>
                  <a:srgbClr val="000000"/>
                </a:solidFill>
                <a:latin typeface="Aileron"/>
                <a:ea typeface="Aileron"/>
                <a:cs typeface="Aileron"/>
                <a:sym typeface="Aileron"/>
              </a:rPr>
              <a:t>seuraavaksi</a:t>
            </a:r>
            <a:r>
              <a:rPr lang="en-US" sz="3150" dirty="0">
                <a:solidFill>
                  <a:srgbClr val="000000"/>
                </a:solidFill>
                <a:latin typeface="Aileron"/>
                <a:ea typeface="Aileron"/>
                <a:cs typeface="Aileron"/>
                <a:sym typeface="Aileron"/>
              </a:rPr>
              <a:t>?</a:t>
            </a:r>
          </a:p>
        </p:txBody>
      </p:sp>
      <p:sp>
        <p:nvSpPr>
          <p:cNvPr id="27" name="TextBox 27"/>
          <p:cNvSpPr txBox="1"/>
          <p:nvPr/>
        </p:nvSpPr>
        <p:spPr>
          <a:xfrm>
            <a:off x="6944222" y="1978407"/>
            <a:ext cx="5090666"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Miltä tuotos saattaa näyttää?</a:t>
            </a:r>
          </a:p>
        </p:txBody>
      </p:sp>
      <p:sp>
        <p:nvSpPr>
          <p:cNvPr id="28" name="TextBox 28"/>
          <p:cNvSpPr txBox="1"/>
          <p:nvPr/>
        </p:nvSpPr>
        <p:spPr>
          <a:xfrm>
            <a:off x="1804222" y="162650"/>
            <a:ext cx="4663877"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Milloin kannattaa käyttää?</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4352652" y="5048568"/>
            <a:ext cx="9886948" cy="589915"/>
          </a:xfrm>
          <a:prstGeom prst="rect">
            <a:avLst/>
          </a:prstGeom>
        </p:spPr>
        <p:txBody>
          <a:bodyPr lIns="0" tIns="0" rIns="0" bIns="0" rtlCol="0" anchor="t">
            <a:spAutoFit/>
          </a:bodyPr>
          <a:lstStyle/>
          <a:p>
            <a:pPr algn="r">
              <a:lnSpc>
                <a:spcPts val="4759"/>
              </a:lnSpc>
            </a:pPr>
            <a:r>
              <a:rPr lang="en-US" sz="3399" b="1">
                <a:solidFill>
                  <a:srgbClr val="000000"/>
                </a:solidFill>
                <a:latin typeface="Aileron Bold"/>
                <a:ea typeface="Aileron Bold"/>
                <a:cs typeface="Aileron Bold"/>
                <a:sym typeface="Aileron Bold"/>
              </a:rPr>
              <a:t>REFLEKTIO: PROTOYYPPIEN TESTAUS</a:t>
            </a:r>
          </a:p>
        </p:txBody>
      </p:sp>
      <p:sp>
        <p:nvSpPr>
          <p:cNvPr id="9" name="TextBox 9"/>
          <p:cNvSpPr txBox="1"/>
          <p:nvPr/>
        </p:nvSpPr>
        <p:spPr>
          <a:xfrm>
            <a:off x="1497013" y="1876810"/>
            <a:ext cx="16521597" cy="125222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Kuinka hyvin luonnoksenne eli prototyyppinne ratkaisee aikaisemmin tunnistamamme, projektiimme liittyvän, ydinongelman?</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279"/>
              </a:lnSpc>
            </a:pPr>
            <a:r>
              <a:rPr lang="en-US" sz="1899">
                <a:solidFill>
                  <a:srgbClr val="000000"/>
                </a:solidFill>
                <a:latin typeface="Aileron"/>
                <a:ea typeface="Aileron"/>
                <a:cs typeface="Aileron"/>
                <a:sym typeface="Aileron"/>
              </a:rPr>
              <a:t> Miltä osin suunnittelemamme prosessi, tuote, palvelu tai jokin näiden osa ratkaisee ongelman, jota projektissamme ratkomme? Mikä ratkaisuluonnoksessamme toimi erityisen hyvin?</a:t>
            </a:r>
          </a:p>
        </p:txBody>
      </p:sp>
      <p:sp>
        <p:nvSpPr>
          <p:cNvPr id="10" name="TextBox 10"/>
          <p:cNvSpPr txBox="1"/>
          <p:nvPr/>
        </p:nvSpPr>
        <p:spPr>
          <a:xfrm>
            <a:off x="1497013" y="3414780"/>
            <a:ext cx="16521597" cy="1143000"/>
          </a:xfrm>
          <a:prstGeom prst="rect">
            <a:avLst/>
          </a:prstGeom>
        </p:spPr>
        <p:txBody>
          <a:bodyPr lIns="0" tIns="0" rIns="0" bIns="0" rtlCol="0" anchor="t">
            <a:spAutoFit/>
          </a:bodyPr>
          <a:lstStyle/>
          <a:p>
            <a:pPr algn="l">
              <a:lnSpc>
                <a:spcPts val="2279"/>
              </a:lnSpc>
            </a:pPr>
            <a:r>
              <a:rPr lang="en-US" sz="1899" b="1">
                <a:solidFill>
                  <a:srgbClr val="000000"/>
                </a:solidFill>
                <a:latin typeface="Aileron Bold"/>
                <a:ea typeface="Aileron Bold"/>
                <a:cs typeface="Aileron Bold"/>
                <a:sym typeface="Aileron Bold"/>
              </a:rPr>
              <a:t>Mitkä piirustelemamme tai rakentelemamme ratkaisuluonnoksen osat toimivat hyvin sellaisenaan, ja mitkä kaipaavat parannuksia?</a:t>
            </a:r>
          </a:p>
          <a:p>
            <a:pPr marL="0" lvl="0" indent="0" algn="l">
              <a:lnSpc>
                <a:spcPts val="2279"/>
              </a:lnSpc>
              <a:spcBef>
                <a:spcPct val="0"/>
              </a:spcBef>
            </a:pPr>
            <a:endParaRPr lang="en-US" sz="1899" b="1">
              <a:solidFill>
                <a:srgbClr val="000000"/>
              </a:solidFill>
              <a:latin typeface="Aileron Bold"/>
              <a:ea typeface="Aileron Bold"/>
              <a:cs typeface="Aileron Bold"/>
              <a:sym typeface="Aileron Bold"/>
            </a:endParaRPr>
          </a:p>
          <a:p>
            <a:pPr marL="0" lvl="0" indent="0" algn="l">
              <a:lnSpc>
                <a:spcPts val="2279"/>
              </a:lnSpc>
              <a:spcBef>
                <a:spcPct val="0"/>
              </a:spcBef>
            </a:pPr>
            <a:r>
              <a:rPr lang="en-US" sz="1899" u="none" strike="noStrike">
                <a:solidFill>
                  <a:srgbClr val="000000"/>
                </a:solidFill>
                <a:latin typeface="Aileron"/>
                <a:ea typeface="Aileron"/>
                <a:cs typeface="Aileron"/>
                <a:sym typeface="Aileron"/>
              </a:rPr>
              <a:t>Mitkä asiat toimivat jo hyvin, minkä asioiden kanssa testaaja tuntui vielä kompuroivan eli mitkä osat eivät toimineet niin sujuvasti ja helposti, kun olimme toivoneet? Miltä osin ne eivät toimineet vielä riittävän hyvin?</a:t>
            </a:r>
          </a:p>
        </p:txBody>
      </p:sp>
      <p:sp>
        <p:nvSpPr>
          <p:cNvPr id="11" name="TextBox 11"/>
          <p:cNvSpPr txBox="1"/>
          <p:nvPr/>
        </p:nvSpPr>
        <p:spPr>
          <a:xfrm>
            <a:off x="1497013" y="4986405"/>
            <a:ext cx="16521597" cy="132334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Miten testaajat toimivat ja vuorovaikuttivat piirustellun tai rakennellun ratkaisuidean kanssa? Mikä oli odotettua, mikä yllättävää?</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659"/>
              </a:lnSpc>
              <a:spcBef>
                <a:spcPct val="0"/>
              </a:spcBef>
            </a:pPr>
            <a:r>
              <a:rPr lang="en-US" sz="1899">
                <a:solidFill>
                  <a:srgbClr val="000000"/>
                </a:solidFill>
                <a:latin typeface="Aileron"/>
                <a:ea typeface="Aileron"/>
                <a:cs typeface="Aileron"/>
                <a:sym typeface="Aileron"/>
              </a:rPr>
              <a:t>Miten ratkaisua käytettiin tai mitä sen kanssa tehtiin? MItä testaaja(t) kertoivat samalla, kun ratkaisuideaa testailivat? Millaista suoraa palautetta he piirustellusta tai rakennellusta ratkaisuideanne luonnosversiosta antoivat?</a:t>
            </a:r>
          </a:p>
        </p:txBody>
      </p:sp>
      <p:sp>
        <p:nvSpPr>
          <p:cNvPr id="12" name="TextBox 12"/>
          <p:cNvSpPr txBox="1"/>
          <p:nvPr/>
        </p:nvSpPr>
        <p:spPr>
          <a:xfrm>
            <a:off x="1497013" y="6781630"/>
            <a:ext cx="16521597" cy="132334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Miten helppokäyttöinen ja vastuullinen ratkaisuideamme on?</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659"/>
              </a:lnSpc>
              <a:spcBef>
                <a:spcPct val="0"/>
              </a:spcBef>
            </a:pPr>
            <a:r>
              <a:rPr lang="en-US" sz="1899">
                <a:solidFill>
                  <a:srgbClr val="000000"/>
                </a:solidFill>
                <a:latin typeface="Aileron"/>
                <a:ea typeface="Aileron"/>
                <a:cs typeface="Aileron"/>
                <a:sym typeface="Aileron"/>
              </a:rPr>
              <a:t>Miten helppoa ja sujuvaa ratkaisuideamme käyttö tai sen kanssa toimiminen vaikutti testaajan mielestä olevan? Onko ratkaisuideassamme vielä jotain pohdittavaa, joka liittyy sen ekologiseen ja sosiaaliseen vastuullisuuteen?</a:t>
            </a:r>
          </a:p>
        </p:txBody>
      </p:sp>
      <p:sp>
        <p:nvSpPr>
          <p:cNvPr id="13" name="TextBox 13"/>
          <p:cNvSpPr txBox="1"/>
          <p:nvPr/>
        </p:nvSpPr>
        <p:spPr>
          <a:xfrm>
            <a:off x="1497013" y="533402"/>
            <a:ext cx="16214041" cy="8001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Piirustellun tai rakennellun ratkaisuiden luonnoksen eli prototyypin testaus on prosessi, jossa luodaan ja arvioidaan konkreettista tai digitaalista mallia ratkaisusta, jotta ymmärretään, miten hyvin se toimii käytännössä. Sen avulla voi kerätä palautetta, tuunata ratkaisua ja tarkentaa suunnittelua.</a:t>
            </a:r>
          </a:p>
          <a:p>
            <a:pPr algn="l">
              <a:lnSpc>
                <a:spcPts val="2160"/>
              </a:lnSpc>
            </a:pPr>
            <a:endParaRPr lang="en-US" sz="1800" i="1">
              <a:solidFill>
                <a:srgbClr val="000000"/>
              </a:solidFill>
              <a:latin typeface="Aileron Italics"/>
              <a:ea typeface="Aileron Italics"/>
              <a:cs typeface="Aileron Italics"/>
              <a:sym typeface="Aileron Italics"/>
            </a:endParaRPr>
          </a:p>
        </p:txBody>
      </p:sp>
      <p:sp>
        <p:nvSpPr>
          <p:cNvPr id="14" name="TextBox 14"/>
          <p:cNvSpPr txBox="1"/>
          <p:nvPr/>
        </p:nvSpPr>
        <p:spPr>
          <a:xfrm>
            <a:off x="1497013" y="8511875"/>
            <a:ext cx="16521597" cy="132334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meidän pitäisi tehdä seuraavaksi testauksen jälkeen tehdä ja kenen pitäisi tehdä mitä? Miksi?</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659"/>
              </a:lnSpc>
              <a:spcBef>
                <a:spcPct val="0"/>
              </a:spcBef>
            </a:pPr>
            <a:r>
              <a:rPr lang="en-US" sz="1899">
                <a:solidFill>
                  <a:srgbClr val="000000"/>
                </a:solidFill>
                <a:latin typeface="Aileron"/>
                <a:ea typeface="Aileron"/>
                <a:cs typeface="Aileron"/>
                <a:sym typeface="Aileron"/>
              </a:rPr>
              <a:t>Kuka tekee mitä tiimissmme, jotta voimme jatkaa projektiammesiten, että otamme mukaan luonnosversiomme testauksesta saamamme opit? Mitä meidän pitäisi tehdä seuraavaksi? Voimmeko jo luoda valmiin idean vai tarvitsemmeko uuden luonnosversion ja lisää testikierroksia?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47625"/>
              <a:ext cx="355369" cy="450935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47625"/>
              <a:ext cx="427807" cy="457073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TextBox 16"/>
          <p:cNvSpPr txBox="1"/>
          <p:nvPr/>
        </p:nvSpPr>
        <p:spPr>
          <a:xfrm>
            <a:off x="1804222" y="673190"/>
            <a:ext cx="16292098" cy="835660"/>
          </a:xfrm>
          <a:prstGeom prst="rect">
            <a:avLst/>
          </a:prstGeom>
        </p:spPr>
        <p:txBody>
          <a:bodyPr lIns="0" tIns="0" rIns="0" bIns="0" rtlCol="0" anchor="t">
            <a:spAutoFit/>
          </a:bodyPr>
          <a:lstStyle/>
          <a:p>
            <a:pPr marL="367031" lvl="1" indent="-183515" algn="l">
              <a:lnSpc>
                <a:spcPts val="2210"/>
              </a:lnSpc>
              <a:buFont typeface="Arial"/>
              <a:buChar char="•"/>
            </a:pPr>
            <a:r>
              <a:rPr lang="en-US" sz="1700">
                <a:solidFill>
                  <a:srgbClr val="000000"/>
                </a:solidFill>
                <a:latin typeface="Aileron"/>
                <a:ea typeface="Aileron"/>
                <a:cs typeface="Aileron"/>
                <a:sym typeface="Aileron"/>
              </a:rPr>
              <a:t>Tiedämme, mitä tiedämme, mutta emme oikein tiedä, miten muuttaa tietomme liiketoiminnaksi tai konkreettiseksi toimintasuunnitelmaksi (meidän on edistettävä ideointia) </a:t>
            </a:r>
          </a:p>
          <a:p>
            <a:pPr marL="367031" lvl="1" indent="-183515" algn="l">
              <a:lnSpc>
                <a:spcPts val="2210"/>
              </a:lnSpc>
              <a:buFont typeface="Arial"/>
              <a:buChar char="•"/>
            </a:pPr>
            <a:r>
              <a:rPr lang="en-US" sz="1700">
                <a:solidFill>
                  <a:srgbClr val="000000"/>
                </a:solidFill>
                <a:latin typeface="Aileron"/>
                <a:ea typeface="Aileron"/>
                <a:cs typeface="Aileron"/>
                <a:sym typeface="Aileron"/>
              </a:rPr>
              <a:t>Meidän on vahvistettava tiimimme yhteistä ymmärrystä siitä, mitä meidän pitäisi tehdä (meidän on vahvistettava tiimityötämme).</a:t>
            </a:r>
          </a:p>
        </p:txBody>
      </p:sp>
      <p:sp>
        <p:nvSpPr>
          <p:cNvPr id="17" name="TextBox 17"/>
          <p:cNvSpPr txBox="1"/>
          <p:nvPr/>
        </p:nvSpPr>
        <p:spPr>
          <a:xfrm>
            <a:off x="13274354" y="2551874"/>
            <a:ext cx="4552256" cy="472059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Pohtikaa liiketoimintaa kaiken keräämänne tiedon pohjalta. </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Pohtikaa tiimissä: </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Mitä tiedämme nyt, mikä voi auttaa meitä konkretisoimaan ajatuksiamme? Mitä emme vielä tiedä? Keneltä meidän pitäisi kysyä tai miten meidän pitäisi selvittää se? Pitäisikö meidän muuttaa tai muotoilla ajatuksiamme jotenkin sen perusteella, mitä saimme selville, ja jos pitäisi, niin miten? Onko ideamme todella potentiaalinen liiketoimintamahdollisuus vai ei? Mitä meidän pitäisi tehdä seuraavaksi?</a:t>
            </a:r>
          </a:p>
          <a:p>
            <a:pPr algn="l">
              <a:lnSpc>
                <a:spcPts val="2340"/>
              </a:lnSpc>
            </a:pPr>
            <a:endParaRPr lang="en-US" sz="1800">
              <a:solidFill>
                <a:srgbClr val="000000"/>
              </a:solidFill>
              <a:latin typeface="Aileron"/>
              <a:ea typeface="Aileron"/>
              <a:cs typeface="Aileron"/>
              <a:sym typeface="Aileron"/>
            </a:endParaRPr>
          </a:p>
        </p:txBody>
      </p:sp>
      <p:sp>
        <p:nvSpPr>
          <p:cNvPr id="18" name="TextBox 18"/>
          <p:cNvSpPr txBox="1"/>
          <p:nvPr/>
        </p:nvSpPr>
        <p:spPr>
          <a:xfrm>
            <a:off x="5365048" y="8817074"/>
            <a:ext cx="12483991" cy="147256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Jos liiketoimintamalli perustuu oletuksiin aitojen tietojen sijaan, saatatte tunnistaa vääristyneitä liiketoimintamahdollisuuksia. </a:t>
            </a:r>
          </a:p>
          <a:p>
            <a:pPr marL="388620" lvl="1" indent="-194310" algn="l">
              <a:lnSpc>
                <a:spcPts val="2340"/>
              </a:lnSpc>
              <a:buFont typeface="Arial"/>
              <a:buChar char="•"/>
            </a:pPr>
            <a:r>
              <a:rPr lang="en-US" sz="1800">
                <a:solidFill>
                  <a:srgbClr val="000000"/>
                </a:solidFill>
                <a:latin typeface="Aileron"/>
                <a:ea typeface="Aileron"/>
                <a:cs typeface="Aileron"/>
                <a:sym typeface="Aileron"/>
              </a:rPr>
              <a:t>Jos malli perustuu liialliseen yksinkertaistamiseen, se ei ehkä anna riittävästi tietoa. </a:t>
            </a:r>
          </a:p>
          <a:p>
            <a:pPr marL="388620" lvl="1" indent="-194310" algn="l">
              <a:lnSpc>
                <a:spcPts val="2340"/>
              </a:lnSpc>
              <a:buFont typeface="Arial"/>
              <a:buChar char="•"/>
            </a:pPr>
            <a:r>
              <a:rPr lang="en-US" sz="1800">
                <a:solidFill>
                  <a:srgbClr val="000000"/>
                </a:solidFill>
                <a:latin typeface="Aileron"/>
                <a:ea typeface="Aileron"/>
                <a:cs typeface="Aileron"/>
                <a:sym typeface="Aileron"/>
              </a:rPr>
              <a:t>Jos mallia ei jaeta ja pohdita tiimissä, se ei edistä yhteistä ymmärrystä. </a:t>
            </a:r>
          </a:p>
          <a:p>
            <a:pPr marL="388620" lvl="1" indent="-194310" algn="l">
              <a:lnSpc>
                <a:spcPts val="2340"/>
              </a:lnSpc>
              <a:buFont typeface="Arial"/>
              <a:buChar char="•"/>
            </a:pPr>
            <a:r>
              <a:rPr lang="en-US" sz="1800">
                <a:solidFill>
                  <a:srgbClr val="000000"/>
                </a:solidFill>
                <a:latin typeface="Aileron"/>
                <a:ea typeface="Aileron"/>
                <a:cs typeface="Aileron"/>
                <a:sym typeface="Aileron"/>
              </a:rPr>
              <a:t>Huomaa: jos asiakkaiden tarpeet ymmärretään väärin, liikeidea ei todennäköisesti toimi!</a:t>
            </a:r>
          </a:p>
        </p:txBody>
      </p:sp>
      <p:sp>
        <p:nvSpPr>
          <p:cNvPr id="19" name="TextBox 19"/>
          <p:cNvSpPr txBox="1"/>
          <p:nvPr/>
        </p:nvSpPr>
        <p:spPr>
          <a:xfrm>
            <a:off x="1804222" y="2551874"/>
            <a:ext cx="4229085" cy="472059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Kokoa tiimi (verkossa tai offline) luomaan liiketoimintamalli. </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Luonnostelkaa liiketoimintamallin rakenne fläppipaperille tai virtuaaliselle valkotaululle tai käyttäkää valmista mallia. </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Voitte käyttää erilaisia menetelmiä kerätäksenne tietoa, jonka voitte jäsentää liiketoimintamallin työskentelypohjaan. Voitte käyttää esimerkiksi kvantitatiivista tietoa, benchmarkingia, työpajoja tai haastatteluja ja prototyyppien testausta. Täyttäkää liiketoimintamalli yhdessä tiiminä.</a:t>
            </a:r>
          </a:p>
        </p:txBody>
      </p:sp>
      <p:sp>
        <p:nvSpPr>
          <p:cNvPr id="20" name="TextBox 20"/>
          <p:cNvSpPr txBox="1"/>
          <p:nvPr/>
        </p:nvSpPr>
        <p:spPr>
          <a:xfrm>
            <a:off x="5311253" y="7616249"/>
            <a:ext cx="13205389" cy="88201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Aloittakaa arvolupauksesta ja siirry seuraavaksi asiakassegmentteihin - ne auttavat täyttämään muut osat!</a:t>
            </a:r>
          </a:p>
          <a:p>
            <a:pPr marL="388620" lvl="1" indent="-194310" algn="l">
              <a:lnSpc>
                <a:spcPts val="2340"/>
              </a:lnSpc>
              <a:buFont typeface="Arial"/>
              <a:buChar char="•"/>
            </a:pPr>
            <a:r>
              <a:rPr lang="en-US" sz="1800">
                <a:solidFill>
                  <a:srgbClr val="000000"/>
                </a:solidFill>
                <a:latin typeface="Aileron"/>
                <a:ea typeface="Aileron"/>
                <a:cs typeface="Aileron"/>
                <a:sym typeface="Aileron"/>
              </a:rPr>
              <a:t>Kirjatkaa vain yksi asia per liimalappu- se auttaa järjestämään asiat paremmin. </a:t>
            </a:r>
          </a:p>
          <a:p>
            <a:pPr marL="388620" lvl="1" indent="-194310" algn="l">
              <a:lnSpc>
                <a:spcPts val="2340"/>
              </a:lnSpc>
              <a:buFont typeface="Arial"/>
              <a:buChar char="•"/>
            </a:pPr>
            <a:r>
              <a:rPr lang="en-US" sz="1800">
                <a:solidFill>
                  <a:srgbClr val="000000"/>
                </a:solidFill>
                <a:latin typeface="Aileron"/>
                <a:ea typeface="Aileron"/>
                <a:cs typeface="Aileron"/>
                <a:sym typeface="Aileron"/>
              </a:rPr>
              <a:t>Käyttäkää minä-me-kaikki-tekniikkaa. Käsitelkää ensin kunkin itse löytämiä asioita ja jakakaa ne sitten keskenänne.</a:t>
            </a:r>
          </a:p>
        </p:txBody>
      </p:sp>
      <p:sp>
        <p:nvSpPr>
          <p:cNvPr id="21" name="TextBox 21"/>
          <p:cNvSpPr txBox="1"/>
          <p:nvPr/>
        </p:nvSpPr>
        <p:spPr>
          <a:xfrm rot="-5400000">
            <a:off x="-2661188" y="3232378"/>
            <a:ext cx="6640882"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LIIKETOIMINTAMALLI</a:t>
            </a:r>
          </a:p>
        </p:txBody>
      </p:sp>
      <p:sp>
        <p:nvSpPr>
          <p:cNvPr id="22" name="Freeform 22"/>
          <p:cNvSpPr/>
          <p:nvPr/>
        </p:nvSpPr>
        <p:spPr>
          <a:xfrm>
            <a:off x="6348959" y="2667037"/>
            <a:ext cx="6502785" cy="4600720"/>
          </a:xfrm>
          <a:custGeom>
            <a:avLst/>
            <a:gdLst/>
            <a:ahLst/>
            <a:cxnLst/>
            <a:rect l="l" t="t" r="r" b="b"/>
            <a:pathLst>
              <a:path w="6502785" h="4600720">
                <a:moveTo>
                  <a:pt x="0" y="0"/>
                </a:moveTo>
                <a:lnTo>
                  <a:pt x="6502785" y="0"/>
                </a:lnTo>
                <a:lnTo>
                  <a:pt x="6502785" y="4600720"/>
                </a:lnTo>
                <a:lnTo>
                  <a:pt x="0" y="4600720"/>
                </a:lnTo>
                <a:lnTo>
                  <a:pt x="0" y="0"/>
                </a:lnTo>
                <a:close/>
              </a:path>
            </a:pathLst>
          </a:custGeom>
          <a:blipFill>
            <a:blip r:embed="rId6"/>
            <a:stretch>
              <a:fillRect/>
            </a:stretch>
          </a:blipFill>
        </p:spPr>
        <p:txBody>
          <a:bodyPr/>
          <a:lstStyle/>
          <a:p>
            <a:endParaRPr lang="fi-FI"/>
          </a:p>
        </p:txBody>
      </p:sp>
      <p:sp>
        <p:nvSpPr>
          <p:cNvPr id="23" name="Freeform 23"/>
          <p:cNvSpPr/>
          <p:nvPr/>
        </p:nvSpPr>
        <p:spPr>
          <a:xfrm rot="891332">
            <a:off x="11502515" y="3627245"/>
            <a:ext cx="519667" cy="551770"/>
          </a:xfrm>
          <a:custGeom>
            <a:avLst/>
            <a:gdLst/>
            <a:ahLst/>
            <a:cxnLst/>
            <a:rect l="l" t="t" r="r" b="b"/>
            <a:pathLst>
              <a:path w="519667" h="551770">
                <a:moveTo>
                  <a:pt x="0" y="0"/>
                </a:moveTo>
                <a:lnTo>
                  <a:pt x="519667" y="0"/>
                </a:lnTo>
                <a:lnTo>
                  <a:pt x="519667" y="551770"/>
                </a:lnTo>
                <a:lnTo>
                  <a:pt x="0" y="551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4" name="Freeform 24"/>
          <p:cNvSpPr/>
          <p:nvPr/>
        </p:nvSpPr>
        <p:spPr>
          <a:xfrm rot="891332">
            <a:off x="10264305" y="3468282"/>
            <a:ext cx="519667" cy="551770"/>
          </a:xfrm>
          <a:custGeom>
            <a:avLst/>
            <a:gdLst/>
            <a:ahLst/>
            <a:cxnLst/>
            <a:rect l="l" t="t" r="r" b="b"/>
            <a:pathLst>
              <a:path w="519667" h="551770">
                <a:moveTo>
                  <a:pt x="0" y="0"/>
                </a:moveTo>
                <a:lnTo>
                  <a:pt x="519668" y="0"/>
                </a:lnTo>
                <a:lnTo>
                  <a:pt x="519668" y="551771"/>
                </a:lnTo>
                <a:lnTo>
                  <a:pt x="0" y="551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5" name="Freeform 25"/>
          <p:cNvSpPr/>
          <p:nvPr/>
        </p:nvSpPr>
        <p:spPr>
          <a:xfrm rot="891332">
            <a:off x="10734927" y="3633170"/>
            <a:ext cx="519667" cy="551770"/>
          </a:xfrm>
          <a:custGeom>
            <a:avLst/>
            <a:gdLst/>
            <a:ahLst/>
            <a:cxnLst/>
            <a:rect l="l" t="t" r="r" b="b"/>
            <a:pathLst>
              <a:path w="519667" h="551770">
                <a:moveTo>
                  <a:pt x="0" y="0"/>
                </a:moveTo>
                <a:lnTo>
                  <a:pt x="519668" y="0"/>
                </a:lnTo>
                <a:lnTo>
                  <a:pt x="519668" y="551771"/>
                </a:lnTo>
                <a:lnTo>
                  <a:pt x="0" y="551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6" name="TextBox 26"/>
          <p:cNvSpPr txBox="1"/>
          <p:nvPr/>
        </p:nvSpPr>
        <p:spPr>
          <a:xfrm>
            <a:off x="10839456" y="3671989"/>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hjh ljhljhjh lhlhjkhkf</a:t>
            </a:r>
          </a:p>
        </p:txBody>
      </p:sp>
      <p:sp>
        <p:nvSpPr>
          <p:cNvPr id="27" name="TextBox 27"/>
          <p:cNvSpPr txBox="1"/>
          <p:nvPr/>
        </p:nvSpPr>
        <p:spPr>
          <a:xfrm>
            <a:off x="11607043" y="3678996"/>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hkjhf abkjkjbs aoihohfhf</a:t>
            </a:r>
          </a:p>
        </p:txBody>
      </p:sp>
      <p:sp>
        <p:nvSpPr>
          <p:cNvPr id="28" name="Freeform 28"/>
          <p:cNvSpPr/>
          <p:nvPr/>
        </p:nvSpPr>
        <p:spPr>
          <a:xfrm rot="891332">
            <a:off x="9329024" y="4287881"/>
            <a:ext cx="519667" cy="551770"/>
          </a:xfrm>
          <a:custGeom>
            <a:avLst/>
            <a:gdLst/>
            <a:ahLst/>
            <a:cxnLst/>
            <a:rect l="l" t="t" r="r" b="b"/>
            <a:pathLst>
              <a:path w="519667" h="551770">
                <a:moveTo>
                  <a:pt x="0" y="0"/>
                </a:moveTo>
                <a:lnTo>
                  <a:pt x="519668" y="0"/>
                </a:lnTo>
                <a:lnTo>
                  <a:pt x="519668" y="551770"/>
                </a:lnTo>
                <a:lnTo>
                  <a:pt x="0" y="551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9" name="Freeform 29"/>
          <p:cNvSpPr/>
          <p:nvPr/>
        </p:nvSpPr>
        <p:spPr>
          <a:xfrm rot="891332">
            <a:off x="9662399" y="5925975"/>
            <a:ext cx="519667" cy="551770"/>
          </a:xfrm>
          <a:custGeom>
            <a:avLst/>
            <a:gdLst/>
            <a:ahLst/>
            <a:cxnLst/>
            <a:rect l="l" t="t" r="r" b="b"/>
            <a:pathLst>
              <a:path w="519667" h="551770">
                <a:moveTo>
                  <a:pt x="0" y="0"/>
                </a:moveTo>
                <a:lnTo>
                  <a:pt x="519668" y="0"/>
                </a:lnTo>
                <a:lnTo>
                  <a:pt x="519668" y="551770"/>
                </a:lnTo>
                <a:lnTo>
                  <a:pt x="0" y="551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0" name="Freeform 30"/>
          <p:cNvSpPr/>
          <p:nvPr/>
        </p:nvSpPr>
        <p:spPr>
          <a:xfrm rot="891332">
            <a:off x="8295450" y="4691512"/>
            <a:ext cx="519667" cy="551770"/>
          </a:xfrm>
          <a:custGeom>
            <a:avLst/>
            <a:gdLst/>
            <a:ahLst/>
            <a:cxnLst/>
            <a:rect l="l" t="t" r="r" b="b"/>
            <a:pathLst>
              <a:path w="519667" h="551770">
                <a:moveTo>
                  <a:pt x="0" y="0"/>
                </a:moveTo>
                <a:lnTo>
                  <a:pt x="519668" y="0"/>
                </a:lnTo>
                <a:lnTo>
                  <a:pt x="519668" y="551770"/>
                </a:lnTo>
                <a:lnTo>
                  <a:pt x="0" y="551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1" name="Freeform 31"/>
          <p:cNvSpPr/>
          <p:nvPr/>
        </p:nvSpPr>
        <p:spPr>
          <a:xfrm rot="891332">
            <a:off x="6755625" y="3621319"/>
            <a:ext cx="519667" cy="551770"/>
          </a:xfrm>
          <a:custGeom>
            <a:avLst/>
            <a:gdLst/>
            <a:ahLst/>
            <a:cxnLst/>
            <a:rect l="l" t="t" r="r" b="b"/>
            <a:pathLst>
              <a:path w="519667" h="551770">
                <a:moveTo>
                  <a:pt x="0" y="0"/>
                </a:moveTo>
                <a:lnTo>
                  <a:pt x="519667" y="0"/>
                </a:lnTo>
                <a:lnTo>
                  <a:pt x="519667" y="551771"/>
                </a:lnTo>
                <a:lnTo>
                  <a:pt x="0" y="551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2" name="Freeform 32"/>
          <p:cNvSpPr/>
          <p:nvPr/>
        </p:nvSpPr>
        <p:spPr>
          <a:xfrm rot="891332">
            <a:off x="7826504" y="5210863"/>
            <a:ext cx="519667" cy="551770"/>
          </a:xfrm>
          <a:custGeom>
            <a:avLst/>
            <a:gdLst/>
            <a:ahLst/>
            <a:cxnLst/>
            <a:rect l="l" t="t" r="r" b="b"/>
            <a:pathLst>
              <a:path w="519667" h="551770">
                <a:moveTo>
                  <a:pt x="0" y="0"/>
                </a:moveTo>
                <a:lnTo>
                  <a:pt x="519667" y="0"/>
                </a:lnTo>
                <a:lnTo>
                  <a:pt x="519667" y="551771"/>
                </a:lnTo>
                <a:lnTo>
                  <a:pt x="0" y="551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3" name="Freeform 33"/>
          <p:cNvSpPr/>
          <p:nvPr/>
        </p:nvSpPr>
        <p:spPr>
          <a:xfrm rot="891332">
            <a:off x="11657819" y="4106691"/>
            <a:ext cx="519667" cy="551770"/>
          </a:xfrm>
          <a:custGeom>
            <a:avLst/>
            <a:gdLst/>
            <a:ahLst/>
            <a:cxnLst/>
            <a:rect l="l" t="t" r="r" b="b"/>
            <a:pathLst>
              <a:path w="519667" h="551770">
                <a:moveTo>
                  <a:pt x="0" y="0"/>
                </a:moveTo>
                <a:lnTo>
                  <a:pt x="519668" y="0"/>
                </a:lnTo>
                <a:lnTo>
                  <a:pt x="519668" y="551770"/>
                </a:lnTo>
                <a:lnTo>
                  <a:pt x="0" y="551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4" name="Freeform 34"/>
          <p:cNvSpPr/>
          <p:nvPr/>
        </p:nvSpPr>
        <p:spPr>
          <a:xfrm rot="891332">
            <a:off x="8410114" y="3424875"/>
            <a:ext cx="519667" cy="551770"/>
          </a:xfrm>
          <a:custGeom>
            <a:avLst/>
            <a:gdLst/>
            <a:ahLst/>
            <a:cxnLst/>
            <a:rect l="l" t="t" r="r" b="b"/>
            <a:pathLst>
              <a:path w="519667" h="551770">
                <a:moveTo>
                  <a:pt x="0" y="0"/>
                </a:moveTo>
                <a:lnTo>
                  <a:pt x="519667" y="0"/>
                </a:lnTo>
                <a:lnTo>
                  <a:pt x="519667" y="551771"/>
                </a:lnTo>
                <a:lnTo>
                  <a:pt x="0" y="551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5" name="Freeform 35"/>
          <p:cNvSpPr/>
          <p:nvPr/>
        </p:nvSpPr>
        <p:spPr>
          <a:xfrm rot="891332">
            <a:off x="7281106" y="4064878"/>
            <a:ext cx="519667" cy="551770"/>
          </a:xfrm>
          <a:custGeom>
            <a:avLst/>
            <a:gdLst/>
            <a:ahLst/>
            <a:cxnLst/>
            <a:rect l="l" t="t" r="r" b="b"/>
            <a:pathLst>
              <a:path w="519667" h="551770">
                <a:moveTo>
                  <a:pt x="0" y="0"/>
                </a:moveTo>
                <a:lnTo>
                  <a:pt x="519668" y="0"/>
                </a:lnTo>
                <a:lnTo>
                  <a:pt x="519668" y="551770"/>
                </a:lnTo>
                <a:lnTo>
                  <a:pt x="0" y="551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6" name="Freeform 36"/>
          <p:cNvSpPr/>
          <p:nvPr/>
        </p:nvSpPr>
        <p:spPr>
          <a:xfrm rot="891332">
            <a:off x="7885303" y="3674561"/>
            <a:ext cx="519667" cy="551770"/>
          </a:xfrm>
          <a:custGeom>
            <a:avLst/>
            <a:gdLst/>
            <a:ahLst/>
            <a:cxnLst/>
            <a:rect l="l" t="t" r="r" b="b"/>
            <a:pathLst>
              <a:path w="519667" h="551770">
                <a:moveTo>
                  <a:pt x="0" y="0"/>
                </a:moveTo>
                <a:lnTo>
                  <a:pt x="519667" y="0"/>
                </a:lnTo>
                <a:lnTo>
                  <a:pt x="519667" y="551770"/>
                </a:lnTo>
                <a:lnTo>
                  <a:pt x="0" y="551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7" name="TextBox 37"/>
          <p:cNvSpPr txBox="1"/>
          <p:nvPr/>
        </p:nvSpPr>
        <p:spPr>
          <a:xfrm>
            <a:off x="7385635" y="4115548"/>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hkjhsk kjhjkh jkhkjhjkh</a:t>
            </a:r>
          </a:p>
        </p:txBody>
      </p:sp>
      <p:sp>
        <p:nvSpPr>
          <p:cNvPr id="38" name="TextBox 38"/>
          <p:cNvSpPr txBox="1"/>
          <p:nvPr/>
        </p:nvSpPr>
        <p:spPr>
          <a:xfrm>
            <a:off x="8514643" y="3476626"/>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hkjhf abkjkjbs aoihohfhf</a:t>
            </a:r>
          </a:p>
        </p:txBody>
      </p:sp>
      <p:sp>
        <p:nvSpPr>
          <p:cNvPr id="39" name="Freeform 39"/>
          <p:cNvSpPr/>
          <p:nvPr/>
        </p:nvSpPr>
        <p:spPr>
          <a:xfrm rot="891332">
            <a:off x="7292168" y="3468282"/>
            <a:ext cx="519667" cy="551770"/>
          </a:xfrm>
          <a:custGeom>
            <a:avLst/>
            <a:gdLst/>
            <a:ahLst/>
            <a:cxnLst/>
            <a:rect l="l" t="t" r="r" b="b"/>
            <a:pathLst>
              <a:path w="519667" h="551770">
                <a:moveTo>
                  <a:pt x="0" y="0"/>
                </a:moveTo>
                <a:lnTo>
                  <a:pt x="519667" y="0"/>
                </a:lnTo>
                <a:lnTo>
                  <a:pt x="519667" y="551771"/>
                </a:lnTo>
                <a:lnTo>
                  <a:pt x="0" y="551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0" name="Freeform 40"/>
          <p:cNvSpPr/>
          <p:nvPr/>
        </p:nvSpPr>
        <p:spPr>
          <a:xfrm rot="891332">
            <a:off x="9563393" y="3502455"/>
            <a:ext cx="519667" cy="551770"/>
          </a:xfrm>
          <a:custGeom>
            <a:avLst/>
            <a:gdLst/>
            <a:ahLst/>
            <a:cxnLst/>
            <a:rect l="l" t="t" r="r" b="b"/>
            <a:pathLst>
              <a:path w="519667" h="551770">
                <a:moveTo>
                  <a:pt x="0" y="0"/>
                </a:moveTo>
                <a:lnTo>
                  <a:pt x="519668" y="0"/>
                </a:lnTo>
                <a:lnTo>
                  <a:pt x="519668" y="551770"/>
                </a:lnTo>
                <a:lnTo>
                  <a:pt x="0" y="551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1" name="Freeform 41"/>
          <p:cNvSpPr/>
          <p:nvPr/>
        </p:nvSpPr>
        <p:spPr>
          <a:xfrm rot="891332">
            <a:off x="9086207" y="3474208"/>
            <a:ext cx="519667" cy="551770"/>
          </a:xfrm>
          <a:custGeom>
            <a:avLst/>
            <a:gdLst/>
            <a:ahLst/>
            <a:cxnLst/>
            <a:rect l="l" t="t" r="r" b="b"/>
            <a:pathLst>
              <a:path w="519667" h="551770">
                <a:moveTo>
                  <a:pt x="0" y="0"/>
                </a:moveTo>
                <a:lnTo>
                  <a:pt x="519668" y="0"/>
                </a:lnTo>
                <a:lnTo>
                  <a:pt x="519668" y="551770"/>
                </a:lnTo>
                <a:lnTo>
                  <a:pt x="0" y="551770"/>
                </a:lnTo>
                <a:lnTo>
                  <a:pt x="0" y="0"/>
                </a:lnTo>
                <a:close/>
              </a:path>
            </a:pathLst>
          </a:custGeom>
          <a:blipFill>
            <a:blip r:embed="rId9"/>
            <a:stretch>
              <a:fillRect/>
            </a:stretch>
          </a:blipFill>
        </p:spPr>
        <p:txBody>
          <a:bodyPr/>
          <a:lstStyle/>
          <a:p>
            <a:endParaRPr lang="fi-FI"/>
          </a:p>
        </p:txBody>
      </p:sp>
      <p:sp>
        <p:nvSpPr>
          <p:cNvPr id="42" name="Freeform 42"/>
          <p:cNvSpPr/>
          <p:nvPr/>
        </p:nvSpPr>
        <p:spPr>
          <a:xfrm rot="891332">
            <a:off x="10248216" y="4631934"/>
            <a:ext cx="519667" cy="551770"/>
          </a:xfrm>
          <a:custGeom>
            <a:avLst/>
            <a:gdLst/>
            <a:ahLst/>
            <a:cxnLst/>
            <a:rect l="l" t="t" r="r" b="b"/>
            <a:pathLst>
              <a:path w="519667" h="551770">
                <a:moveTo>
                  <a:pt x="0" y="0"/>
                </a:moveTo>
                <a:lnTo>
                  <a:pt x="519668" y="0"/>
                </a:lnTo>
                <a:lnTo>
                  <a:pt x="519668" y="551770"/>
                </a:lnTo>
                <a:lnTo>
                  <a:pt x="0" y="551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3" name="TextBox 43"/>
          <p:cNvSpPr txBox="1"/>
          <p:nvPr/>
        </p:nvSpPr>
        <p:spPr>
          <a:xfrm>
            <a:off x="10352745" y="4683685"/>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hkjhf abkjkjbs aoihohfhf</a:t>
            </a:r>
          </a:p>
        </p:txBody>
      </p:sp>
      <p:sp>
        <p:nvSpPr>
          <p:cNvPr id="44" name="Freeform 44"/>
          <p:cNvSpPr/>
          <p:nvPr/>
        </p:nvSpPr>
        <p:spPr>
          <a:xfrm rot="891332">
            <a:off x="10754772" y="4944917"/>
            <a:ext cx="519667" cy="551770"/>
          </a:xfrm>
          <a:custGeom>
            <a:avLst/>
            <a:gdLst/>
            <a:ahLst/>
            <a:cxnLst/>
            <a:rect l="l" t="t" r="r" b="b"/>
            <a:pathLst>
              <a:path w="519667" h="551770">
                <a:moveTo>
                  <a:pt x="0" y="0"/>
                </a:moveTo>
                <a:lnTo>
                  <a:pt x="519668" y="0"/>
                </a:lnTo>
                <a:lnTo>
                  <a:pt x="519668" y="551771"/>
                </a:lnTo>
                <a:lnTo>
                  <a:pt x="0" y="551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5" name="Freeform 45"/>
          <p:cNvSpPr/>
          <p:nvPr/>
        </p:nvSpPr>
        <p:spPr>
          <a:xfrm rot="891332">
            <a:off x="7993080" y="5803666"/>
            <a:ext cx="519667" cy="551770"/>
          </a:xfrm>
          <a:custGeom>
            <a:avLst/>
            <a:gdLst/>
            <a:ahLst/>
            <a:cxnLst/>
            <a:rect l="l" t="t" r="r" b="b"/>
            <a:pathLst>
              <a:path w="519667" h="551770">
                <a:moveTo>
                  <a:pt x="0" y="0"/>
                </a:moveTo>
                <a:lnTo>
                  <a:pt x="519667" y="0"/>
                </a:lnTo>
                <a:lnTo>
                  <a:pt x="519667" y="551770"/>
                </a:lnTo>
                <a:lnTo>
                  <a:pt x="0" y="551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6" name="TextBox 46"/>
          <p:cNvSpPr txBox="1"/>
          <p:nvPr/>
        </p:nvSpPr>
        <p:spPr>
          <a:xfrm>
            <a:off x="8097609" y="5855417"/>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hkjhf abkjkjbs aoihohfhf</a:t>
            </a:r>
          </a:p>
        </p:txBody>
      </p:sp>
      <p:sp>
        <p:nvSpPr>
          <p:cNvPr id="47" name="Freeform 47"/>
          <p:cNvSpPr/>
          <p:nvPr/>
        </p:nvSpPr>
        <p:spPr>
          <a:xfrm rot="891332">
            <a:off x="8423716" y="5960475"/>
            <a:ext cx="519667" cy="551770"/>
          </a:xfrm>
          <a:custGeom>
            <a:avLst/>
            <a:gdLst/>
            <a:ahLst/>
            <a:cxnLst/>
            <a:rect l="l" t="t" r="r" b="b"/>
            <a:pathLst>
              <a:path w="519667" h="551770">
                <a:moveTo>
                  <a:pt x="0" y="0"/>
                </a:moveTo>
                <a:lnTo>
                  <a:pt x="519668" y="0"/>
                </a:lnTo>
                <a:lnTo>
                  <a:pt x="519668" y="551771"/>
                </a:lnTo>
                <a:lnTo>
                  <a:pt x="0" y="551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8" name="TextBox 48"/>
          <p:cNvSpPr txBox="1"/>
          <p:nvPr/>
        </p:nvSpPr>
        <p:spPr>
          <a:xfrm>
            <a:off x="10368834" y="3518952"/>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hkjhsk kjhjkh jkhkjhjkh</a:t>
            </a:r>
          </a:p>
        </p:txBody>
      </p:sp>
      <p:sp>
        <p:nvSpPr>
          <p:cNvPr id="49" name="TextBox 49"/>
          <p:cNvSpPr txBox="1"/>
          <p:nvPr/>
        </p:nvSpPr>
        <p:spPr>
          <a:xfrm>
            <a:off x="9766928" y="5976645"/>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hkjhsk kjhjkh jkhkjhjkh</a:t>
            </a:r>
          </a:p>
        </p:txBody>
      </p:sp>
      <p:sp>
        <p:nvSpPr>
          <p:cNvPr id="50" name="TextBox 50"/>
          <p:cNvSpPr txBox="1"/>
          <p:nvPr/>
        </p:nvSpPr>
        <p:spPr>
          <a:xfrm>
            <a:off x="9433553" y="4339632"/>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hkjhf abkjkjbs aoihohfhf</a:t>
            </a:r>
          </a:p>
        </p:txBody>
      </p:sp>
      <p:sp>
        <p:nvSpPr>
          <p:cNvPr id="51" name="TextBox 51"/>
          <p:cNvSpPr txBox="1"/>
          <p:nvPr/>
        </p:nvSpPr>
        <p:spPr>
          <a:xfrm>
            <a:off x="6860154" y="3671989"/>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hkjhsk kjhjkh jkhkjhjkh</a:t>
            </a:r>
          </a:p>
        </p:txBody>
      </p:sp>
      <p:sp>
        <p:nvSpPr>
          <p:cNvPr id="52" name="TextBox 52"/>
          <p:cNvSpPr txBox="1"/>
          <p:nvPr/>
        </p:nvSpPr>
        <p:spPr>
          <a:xfrm>
            <a:off x="7931033" y="5249682"/>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hjh ljhljhjh lhlhjkhkf</a:t>
            </a:r>
          </a:p>
        </p:txBody>
      </p:sp>
      <p:sp>
        <p:nvSpPr>
          <p:cNvPr id="53" name="TextBox 53"/>
          <p:cNvSpPr txBox="1"/>
          <p:nvPr/>
        </p:nvSpPr>
        <p:spPr>
          <a:xfrm>
            <a:off x="8399979" y="4743262"/>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hkjhf abkjkjbs aoihohfhf</a:t>
            </a:r>
          </a:p>
        </p:txBody>
      </p:sp>
      <p:sp>
        <p:nvSpPr>
          <p:cNvPr id="54" name="TextBox 54"/>
          <p:cNvSpPr txBox="1"/>
          <p:nvPr/>
        </p:nvSpPr>
        <p:spPr>
          <a:xfrm>
            <a:off x="11762348" y="4145510"/>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hjh ljhljhjh lhlhjkhkf</a:t>
            </a:r>
          </a:p>
        </p:txBody>
      </p:sp>
      <p:sp>
        <p:nvSpPr>
          <p:cNvPr id="55" name="TextBox 55"/>
          <p:cNvSpPr txBox="1"/>
          <p:nvPr/>
        </p:nvSpPr>
        <p:spPr>
          <a:xfrm>
            <a:off x="7989832" y="3713380"/>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hjh ljhljhjh lhlhjkhkf</a:t>
            </a:r>
          </a:p>
        </p:txBody>
      </p:sp>
      <p:sp>
        <p:nvSpPr>
          <p:cNvPr id="56" name="TextBox 56"/>
          <p:cNvSpPr txBox="1"/>
          <p:nvPr/>
        </p:nvSpPr>
        <p:spPr>
          <a:xfrm>
            <a:off x="7396697" y="3518952"/>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hkjhsk kjhjkh jkhkjhjkh</a:t>
            </a:r>
          </a:p>
        </p:txBody>
      </p:sp>
      <p:sp>
        <p:nvSpPr>
          <p:cNvPr id="57" name="TextBox 57"/>
          <p:cNvSpPr txBox="1"/>
          <p:nvPr/>
        </p:nvSpPr>
        <p:spPr>
          <a:xfrm>
            <a:off x="9667922" y="3541274"/>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hjh ljhljhjh lhlhjkhkf</a:t>
            </a:r>
          </a:p>
        </p:txBody>
      </p:sp>
      <p:sp>
        <p:nvSpPr>
          <p:cNvPr id="58" name="TextBox 58"/>
          <p:cNvSpPr txBox="1"/>
          <p:nvPr/>
        </p:nvSpPr>
        <p:spPr>
          <a:xfrm>
            <a:off x="9190736" y="3525959"/>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hkjhf abkjkjbs aoihohfhf</a:t>
            </a:r>
          </a:p>
        </p:txBody>
      </p:sp>
      <p:sp>
        <p:nvSpPr>
          <p:cNvPr id="59" name="TextBox 59"/>
          <p:cNvSpPr txBox="1"/>
          <p:nvPr/>
        </p:nvSpPr>
        <p:spPr>
          <a:xfrm>
            <a:off x="10859301" y="4983736"/>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hjh ljhljhjh lhlhjkhkf</a:t>
            </a:r>
          </a:p>
        </p:txBody>
      </p:sp>
      <p:sp>
        <p:nvSpPr>
          <p:cNvPr id="60" name="TextBox 60"/>
          <p:cNvSpPr txBox="1"/>
          <p:nvPr/>
        </p:nvSpPr>
        <p:spPr>
          <a:xfrm>
            <a:off x="8528245" y="5999294"/>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hjh ljhljhjh lhlhjkhkf</a:t>
            </a:r>
          </a:p>
        </p:txBody>
      </p:sp>
      <p:sp>
        <p:nvSpPr>
          <p:cNvPr id="61" name="TextBox 61"/>
          <p:cNvSpPr txBox="1"/>
          <p:nvPr/>
        </p:nvSpPr>
        <p:spPr>
          <a:xfrm>
            <a:off x="1819383" y="1940307"/>
            <a:ext cx="326409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Mitä siis teemme? </a:t>
            </a:r>
          </a:p>
        </p:txBody>
      </p:sp>
      <p:sp>
        <p:nvSpPr>
          <p:cNvPr id="62" name="TextBox 62"/>
          <p:cNvSpPr txBox="1"/>
          <p:nvPr/>
        </p:nvSpPr>
        <p:spPr>
          <a:xfrm>
            <a:off x="12995946" y="1940308"/>
            <a:ext cx="4830664" cy="520214"/>
          </a:xfrm>
          <a:prstGeom prst="rect">
            <a:avLst/>
          </a:prstGeom>
        </p:spPr>
        <p:txBody>
          <a:bodyPr wrap="square" lIns="0" tIns="0" rIns="0" bIns="0" rtlCol="0" anchor="t">
            <a:spAutoFit/>
          </a:bodyPr>
          <a:lstStyle/>
          <a:p>
            <a:pPr algn="l">
              <a:lnSpc>
                <a:spcPts val="4409"/>
              </a:lnSpc>
            </a:pPr>
            <a:r>
              <a:rPr lang="en-US" sz="3150" dirty="0" err="1">
                <a:solidFill>
                  <a:srgbClr val="000000"/>
                </a:solidFill>
                <a:latin typeface="Aileron"/>
                <a:ea typeface="Aileron"/>
                <a:cs typeface="Aileron"/>
                <a:sym typeface="Aileron"/>
              </a:rPr>
              <a:t>Mitä</a:t>
            </a:r>
            <a:r>
              <a:rPr lang="en-US" sz="3150" dirty="0">
                <a:solidFill>
                  <a:srgbClr val="000000"/>
                </a:solidFill>
                <a:latin typeface="Aileron"/>
                <a:ea typeface="Aileron"/>
                <a:cs typeface="Aileron"/>
                <a:sym typeface="Aileron"/>
              </a:rPr>
              <a:t> </a:t>
            </a:r>
            <a:r>
              <a:rPr lang="en-US" sz="3150" dirty="0" err="1">
                <a:solidFill>
                  <a:srgbClr val="000000"/>
                </a:solidFill>
                <a:latin typeface="Aileron"/>
                <a:ea typeface="Aileron"/>
                <a:cs typeface="Aileron"/>
                <a:sym typeface="Aileron"/>
              </a:rPr>
              <a:t>seuraavaksi</a:t>
            </a:r>
            <a:r>
              <a:rPr lang="en-US" sz="3150" dirty="0">
                <a:solidFill>
                  <a:srgbClr val="000000"/>
                </a:solidFill>
                <a:latin typeface="Aileron"/>
                <a:ea typeface="Aileron"/>
                <a:cs typeface="Aileron"/>
                <a:sym typeface="Aileron"/>
              </a:rPr>
              <a:t>?</a:t>
            </a:r>
          </a:p>
        </p:txBody>
      </p:sp>
      <p:sp>
        <p:nvSpPr>
          <p:cNvPr id="63" name="TextBox 63"/>
          <p:cNvSpPr txBox="1"/>
          <p:nvPr/>
        </p:nvSpPr>
        <p:spPr>
          <a:xfrm>
            <a:off x="6944222" y="1978407"/>
            <a:ext cx="5090666"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Miltä tuotos saattaa näyttää?</a:t>
            </a:r>
          </a:p>
        </p:txBody>
      </p:sp>
      <p:sp>
        <p:nvSpPr>
          <p:cNvPr id="64" name="TextBox 64"/>
          <p:cNvSpPr txBox="1"/>
          <p:nvPr/>
        </p:nvSpPr>
        <p:spPr>
          <a:xfrm>
            <a:off x="1804222" y="162650"/>
            <a:ext cx="4663877"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Milloin kannattaa käyttää?</a:t>
            </a:r>
          </a:p>
        </p:txBody>
      </p:sp>
      <p:sp>
        <p:nvSpPr>
          <p:cNvPr id="65" name="TextBox 65"/>
          <p:cNvSpPr txBox="1"/>
          <p:nvPr/>
        </p:nvSpPr>
        <p:spPr>
          <a:xfrm>
            <a:off x="3130901" y="8893274"/>
            <a:ext cx="2556598" cy="122428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Mikä voi mennä pieleen?</a:t>
            </a:r>
          </a:p>
        </p:txBody>
      </p:sp>
      <p:sp>
        <p:nvSpPr>
          <p:cNvPr id="66" name="TextBox 66"/>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Miten voi onnistua?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4442089" y="4936548"/>
            <a:ext cx="10155357" cy="679451"/>
          </a:xfrm>
          <a:prstGeom prst="rect">
            <a:avLst/>
          </a:prstGeom>
        </p:spPr>
        <p:txBody>
          <a:bodyPr lIns="0" tIns="0" rIns="0" bIns="0" rtlCol="0" anchor="t">
            <a:spAutoFit/>
          </a:bodyPr>
          <a:lstStyle/>
          <a:p>
            <a:pPr algn="r">
              <a:lnSpc>
                <a:spcPts val="5599"/>
              </a:lnSpc>
            </a:pPr>
            <a:r>
              <a:rPr lang="en-US" sz="3999" b="1">
                <a:solidFill>
                  <a:srgbClr val="000000"/>
                </a:solidFill>
                <a:latin typeface="Aileron Bold"/>
                <a:ea typeface="Aileron Bold"/>
                <a:cs typeface="Aileron Bold"/>
                <a:sym typeface="Aileron Bold"/>
              </a:rPr>
              <a:t>REFLEKTIO:  LIIKETOIMINTAMALLI</a:t>
            </a:r>
          </a:p>
        </p:txBody>
      </p:sp>
      <p:sp>
        <p:nvSpPr>
          <p:cNvPr id="9" name="TextBox 9"/>
          <p:cNvSpPr txBox="1"/>
          <p:nvPr/>
        </p:nvSpPr>
        <p:spPr>
          <a:xfrm>
            <a:off x="1497013" y="1914910"/>
            <a:ext cx="16521597" cy="857250"/>
          </a:xfrm>
          <a:prstGeom prst="rect">
            <a:avLst/>
          </a:prstGeom>
        </p:spPr>
        <p:txBody>
          <a:bodyPr lIns="0" tIns="0" rIns="0" bIns="0" rtlCol="0" anchor="t">
            <a:spAutoFit/>
          </a:bodyPr>
          <a:lstStyle/>
          <a:p>
            <a:pPr algn="l">
              <a:lnSpc>
                <a:spcPts val="2279"/>
              </a:lnSpc>
            </a:pPr>
            <a:r>
              <a:rPr lang="en-US" sz="1899" b="1">
                <a:solidFill>
                  <a:srgbClr val="000000"/>
                </a:solidFill>
                <a:latin typeface="Aileron Bold"/>
                <a:ea typeface="Aileron Bold"/>
                <a:cs typeface="Aileron Bold"/>
                <a:sym typeface="Aileron Bold"/>
              </a:rPr>
              <a:t>Mikä on ratkaisun ainutlaatuinen arvo? </a:t>
            </a:r>
          </a:p>
          <a:p>
            <a:pPr algn="l">
              <a:lnSpc>
                <a:spcPts val="2279"/>
              </a:lnSpc>
            </a:pPr>
            <a:endParaRPr lang="en-US" sz="1899" b="1">
              <a:solidFill>
                <a:srgbClr val="000000"/>
              </a:solidFill>
              <a:latin typeface="Aileron Bold"/>
              <a:ea typeface="Aileron Bold"/>
              <a:cs typeface="Aileron Bold"/>
              <a:sym typeface="Aileron Bold"/>
            </a:endParaRPr>
          </a:p>
          <a:p>
            <a:pPr algn="l">
              <a:lnSpc>
                <a:spcPts val="2279"/>
              </a:lnSpc>
            </a:pPr>
            <a:r>
              <a:rPr lang="en-US" sz="1899">
                <a:solidFill>
                  <a:srgbClr val="000000"/>
                </a:solidFill>
                <a:latin typeface="Aileron"/>
                <a:ea typeface="Aileron"/>
                <a:cs typeface="Aileron"/>
                <a:sym typeface="Aileron"/>
              </a:rPr>
              <a:t>Mikä tekee ratkaisusta arvokkaan ja ainutlaatuisen käyttäjille tai asiakkaille ja miten se vastaa heidän erityistarpeisiinsa paremmin kuin vaihtoehdot?</a:t>
            </a:r>
          </a:p>
        </p:txBody>
      </p:sp>
      <p:sp>
        <p:nvSpPr>
          <p:cNvPr id="10" name="TextBox 10"/>
          <p:cNvSpPr txBox="1"/>
          <p:nvPr/>
        </p:nvSpPr>
        <p:spPr>
          <a:xfrm>
            <a:off x="1497013" y="3221734"/>
            <a:ext cx="16521597" cy="935355"/>
          </a:xfrm>
          <a:prstGeom prst="rect">
            <a:avLst/>
          </a:prstGeom>
        </p:spPr>
        <p:txBody>
          <a:bodyPr lIns="0" tIns="0" rIns="0" bIns="0" rtlCol="0" anchor="t">
            <a:spAutoFit/>
          </a:bodyPr>
          <a:lstStyle/>
          <a:p>
            <a:pPr algn="l">
              <a:lnSpc>
                <a:spcPts val="2520"/>
              </a:lnSpc>
            </a:pPr>
            <a:r>
              <a:rPr lang="en-US" sz="1800" b="1">
                <a:solidFill>
                  <a:srgbClr val="000000"/>
                </a:solidFill>
                <a:latin typeface="Aileron Bold"/>
                <a:ea typeface="Aileron Bold"/>
                <a:cs typeface="Aileron Bold"/>
                <a:sym typeface="Aileron Bold"/>
              </a:rPr>
              <a:t>Ketkä ovat tämän ratkaisun ensisijaiset käyttäjät tai asiakkaat? </a:t>
            </a:r>
          </a:p>
          <a:p>
            <a:pPr algn="l">
              <a:lnSpc>
                <a:spcPts val="2520"/>
              </a:lnSpc>
            </a:pPr>
            <a:endParaRPr lang="en-US" sz="1800"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Ketkä hyötyvät ratkaisusta eniten ja miten heidän tarpeensa ja mieltymyksensä ovat vaikuttaneet ratkaisun suunnitteluun?</a:t>
            </a:r>
          </a:p>
        </p:txBody>
      </p:sp>
      <p:sp>
        <p:nvSpPr>
          <p:cNvPr id="11" name="TextBox 11"/>
          <p:cNvSpPr txBox="1"/>
          <p:nvPr/>
        </p:nvSpPr>
        <p:spPr>
          <a:xfrm>
            <a:off x="1497013" y="4557139"/>
            <a:ext cx="16353932" cy="128651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kanavia käytetään ratkaisun toimittamiseen?</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Minkä menetelmien, alustojen, ja viestintäkanavien kautta ratkaisu tarjotaan käyttäjille tai asiakkaille, ja ovatko nämä tehokkaimmat ja skaalautuvimmat vaihtoehdot?</a:t>
            </a:r>
          </a:p>
        </p:txBody>
      </p:sp>
      <p:sp>
        <p:nvSpPr>
          <p:cNvPr id="12" name="TextBox 12"/>
          <p:cNvSpPr txBox="1"/>
          <p:nvPr/>
        </p:nvSpPr>
        <p:spPr>
          <a:xfrm>
            <a:off x="1497013" y="6126490"/>
            <a:ext cx="16521597" cy="97218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Mikä on ratkaisun kustannusrakenne?</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Mitkä ovat ratkaisun luomiseen ja toimittamiseen liittyvät pääasialliset kustannukset, ja miten se tuottaa tuloja tai tuottaa mitattavissa olevaa arvoa?</a:t>
            </a:r>
          </a:p>
        </p:txBody>
      </p:sp>
      <p:sp>
        <p:nvSpPr>
          <p:cNvPr id="13" name="TextBox 13"/>
          <p:cNvSpPr txBox="1"/>
          <p:nvPr/>
        </p:nvSpPr>
        <p:spPr>
          <a:xfrm>
            <a:off x="1650791" y="400052"/>
            <a:ext cx="16214041" cy="8001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Liiketoimintamalli on strateginen työkalu, jota käytetään liiketoiminnan tai ratkaisun keskeisten elementtien reflektoimiseen. Se auttaa testaamaan, analysoimaan ja tarkentamaan, miten kukin komponentti edistää ongelman ratkaisemista ja arvon luomista. Tarkastelemalla eri näkökohtia, kuten asiakassegmenttejä, arvolupauksia ja kustannusrakenteita, voit hienosäätää ratkaisusi liiketoiminnallisuutta ja parantaa sen vaikutuksia.</a:t>
            </a:r>
          </a:p>
        </p:txBody>
      </p:sp>
      <p:sp>
        <p:nvSpPr>
          <p:cNvPr id="14" name="TextBox 14"/>
          <p:cNvSpPr txBox="1"/>
          <p:nvPr/>
        </p:nvSpPr>
        <p:spPr>
          <a:xfrm>
            <a:off x="1497013" y="7399297"/>
            <a:ext cx="16521597" cy="95313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Mitkä ovat vaikutukset ympäröiviin yhteisöihin ja luonnonympäristöön, jos ratkaisu tuodaan markkinoille? </a:t>
            </a:r>
          </a:p>
          <a:p>
            <a:pPr algn="l">
              <a:lnSpc>
                <a:spcPts val="2520"/>
              </a:lnSpc>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Mitkä ovat ratkaisun toteuttamisesta ympäröiville yhteisöille ja luonnonympäristölle aiheutuvat suurimmat kustannukset?</a:t>
            </a:r>
          </a:p>
        </p:txBody>
      </p:sp>
      <p:sp>
        <p:nvSpPr>
          <p:cNvPr id="15" name="TextBox 15"/>
          <p:cNvSpPr txBox="1"/>
          <p:nvPr/>
        </p:nvSpPr>
        <p:spPr>
          <a:xfrm>
            <a:off x="1497013" y="8511875"/>
            <a:ext cx="16521597" cy="132334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meidän pitäisi tehdä seuraavaksi liiketoimintamallin pohdinnan jälkeen tehdä ja kenen pitäisi tehdä mitä? Miksi?</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659"/>
              </a:lnSpc>
              <a:spcBef>
                <a:spcPct val="0"/>
              </a:spcBef>
            </a:pPr>
            <a:r>
              <a:rPr lang="en-US" sz="1899">
                <a:solidFill>
                  <a:srgbClr val="000000"/>
                </a:solidFill>
                <a:latin typeface="Aileron"/>
                <a:ea typeface="Aileron"/>
                <a:cs typeface="Aileron"/>
                <a:sym typeface="Aileron"/>
              </a:rPr>
              <a:t>Kuka tekee mitä tiimissämme, jotta voimme jatkaa projektiamme siten, että otamme mukaan liiketoimintamallin pohdinnasta saamamme opit? Mitä meidän pitäisi tehdä seuraavaksi?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7567520" y="9691623"/>
            <a:ext cx="1402811" cy="4179"/>
            <a:chOff x="0" y="0"/>
            <a:chExt cx="1458036" cy="4343"/>
          </a:xfrm>
        </p:grpSpPr>
        <p:sp>
          <p:nvSpPr>
            <p:cNvPr id="3" name="Freeform 3"/>
            <p:cNvSpPr/>
            <p:nvPr/>
          </p:nvSpPr>
          <p:spPr>
            <a:xfrm>
              <a:off x="0" y="0"/>
              <a:ext cx="1458087" cy="4318"/>
            </a:xfrm>
            <a:custGeom>
              <a:avLst/>
              <a:gdLst/>
              <a:ahLst/>
              <a:cxnLst/>
              <a:rect l="l" t="t" r="r" b="b"/>
              <a:pathLst>
                <a:path w="1458087" h="4318">
                  <a:moveTo>
                    <a:pt x="0" y="0"/>
                  </a:moveTo>
                  <a:lnTo>
                    <a:pt x="0" y="2159"/>
                  </a:lnTo>
                  <a:lnTo>
                    <a:pt x="0" y="0"/>
                  </a:lnTo>
                  <a:lnTo>
                    <a:pt x="1458087" y="0"/>
                  </a:lnTo>
                  <a:lnTo>
                    <a:pt x="1458087" y="2159"/>
                  </a:lnTo>
                  <a:lnTo>
                    <a:pt x="1458087" y="4318"/>
                  </a:lnTo>
                  <a:lnTo>
                    <a:pt x="0" y="4318"/>
                  </a:lnTo>
                  <a:lnTo>
                    <a:pt x="0" y="2159"/>
                  </a:lnTo>
                  <a:lnTo>
                    <a:pt x="0" y="0"/>
                  </a:lnTo>
                  <a:moveTo>
                    <a:pt x="0" y="4318"/>
                  </a:moveTo>
                  <a:lnTo>
                    <a:pt x="0" y="0"/>
                  </a:lnTo>
                  <a:lnTo>
                    <a:pt x="1458087" y="0"/>
                  </a:lnTo>
                  <a:lnTo>
                    <a:pt x="1458087" y="4318"/>
                  </a:lnTo>
                  <a:lnTo>
                    <a:pt x="0" y="4318"/>
                  </a:lnTo>
                  <a:close/>
                </a:path>
              </a:pathLst>
            </a:custGeom>
            <a:solidFill>
              <a:srgbClr val="000000"/>
            </a:solidFill>
          </p:spPr>
          <p:txBody>
            <a:bodyPr/>
            <a:lstStyle/>
            <a:p>
              <a:endParaRPr lang="fi-FI"/>
            </a:p>
          </p:txBody>
        </p:sp>
      </p:grpSp>
      <p:grpSp>
        <p:nvGrpSpPr>
          <p:cNvPr id="4" name="Group 4"/>
          <p:cNvGrpSpPr/>
          <p:nvPr/>
        </p:nvGrpSpPr>
        <p:grpSpPr>
          <a:xfrm>
            <a:off x="0" y="0"/>
            <a:ext cx="1347379" cy="10287000"/>
            <a:chOff x="0" y="0"/>
            <a:chExt cx="354865" cy="2709333"/>
          </a:xfrm>
        </p:grpSpPr>
        <p:sp>
          <p:nvSpPr>
            <p:cNvPr id="5" name="Freeform 5"/>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C8EAE7"/>
            </a:solidFill>
          </p:spPr>
          <p:txBody>
            <a:bodyPr/>
            <a:lstStyle/>
            <a:p>
              <a:endParaRPr lang="fi-FI"/>
            </a:p>
          </p:txBody>
        </p:sp>
        <p:sp>
          <p:nvSpPr>
            <p:cNvPr id="6" name="TextBox 6"/>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rot="-5400000">
            <a:off x="-4255642" y="4856797"/>
            <a:ext cx="9782463" cy="573405"/>
          </a:xfrm>
          <a:prstGeom prst="rect">
            <a:avLst/>
          </a:prstGeom>
        </p:spPr>
        <p:txBody>
          <a:bodyPr lIns="0" tIns="0" rIns="0" bIns="0" rtlCol="0" anchor="t">
            <a:spAutoFit/>
          </a:bodyPr>
          <a:lstStyle/>
          <a:p>
            <a:pPr algn="r">
              <a:lnSpc>
                <a:spcPts val="4619"/>
              </a:lnSpc>
            </a:pPr>
            <a:r>
              <a:rPr lang="en-US" sz="3299" b="1">
                <a:solidFill>
                  <a:srgbClr val="000000"/>
                </a:solidFill>
                <a:latin typeface="Aileron Bold"/>
                <a:ea typeface="Aileron Bold"/>
                <a:cs typeface="Aileron Bold"/>
                <a:sym typeface="Aileron Bold"/>
              </a:rPr>
              <a:t>TYÖSKENTELYPOHJA:  LIIKETOIMINTAMALLI</a:t>
            </a:r>
          </a:p>
        </p:txBody>
      </p:sp>
      <p:grpSp>
        <p:nvGrpSpPr>
          <p:cNvPr id="8" name="Group 8"/>
          <p:cNvGrpSpPr>
            <a:grpSpLocks noChangeAspect="1"/>
          </p:cNvGrpSpPr>
          <p:nvPr/>
        </p:nvGrpSpPr>
        <p:grpSpPr>
          <a:xfrm>
            <a:off x="7569507" y="7897988"/>
            <a:ext cx="1402811" cy="4179"/>
            <a:chOff x="0" y="0"/>
            <a:chExt cx="1458036" cy="4343"/>
          </a:xfrm>
        </p:grpSpPr>
        <p:sp>
          <p:nvSpPr>
            <p:cNvPr id="9" name="Freeform 9"/>
            <p:cNvSpPr/>
            <p:nvPr/>
          </p:nvSpPr>
          <p:spPr>
            <a:xfrm>
              <a:off x="0" y="0"/>
              <a:ext cx="1458087" cy="4318"/>
            </a:xfrm>
            <a:custGeom>
              <a:avLst/>
              <a:gdLst/>
              <a:ahLst/>
              <a:cxnLst/>
              <a:rect l="l" t="t" r="r" b="b"/>
              <a:pathLst>
                <a:path w="1458087" h="4318">
                  <a:moveTo>
                    <a:pt x="0" y="0"/>
                  </a:moveTo>
                  <a:lnTo>
                    <a:pt x="0" y="2159"/>
                  </a:lnTo>
                  <a:lnTo>
                    <a:pt x="0" y="0"/>
                  </a:lnTo>
                  <a:lnTo>
                    <a:pt x="1458087" y="0"/>
                  </a:lnTo>
                  <a:lnTo>
                    <a:pt x="1458087" y="2159"/>
                  </a:lnTo>
                  <a:lnTo>
                    <a:pt x="1458087" y="4318"/>
                  </a:lnTo>
                  <a:lnTo>
                    <a:pt x="0" y="4318"/>
                  </a:lnTo>
                  <a:lnTo>
                    <a:pt x="0" y="2159"/>
                  </a:lnTo>
                  <a:lnTo>
                    <a:pt x="0" y="0"/>
                  </a:lnTo>
                  <a:moveTo>
                    <a:pt x="0" y="4318"/>
                  </a:moveTo>
                  <a:lnTo>
                    <a:pt x="0" y="0"/>
                  </a:lnTo>
                  <a:lnTo>
                    <a:pt x="1458087" y="0"/>
                  </a:lnTo>
                  <a:lnTo>
                    <a:pt x="1458087" y="4318"/>
                  </a:lnTo>
                  <a:lnTo>
                    <a:pt x="0" y="4318"/>
                  </a:lnTo>
                  <a:close/>
                </a:path>
              </a:pathLst>
            </a:custGeom>
            <a:solidFill>
              <a:srgbClr val="000000"/>
            </a:solidFill>
          </p:spPr>
          <p:txBody>
            <a:bodyPr/>
            <a:lstStyle/>
            <a:p>
              <a:endParaRPr lang="fi-FI"/>
            </a:p>
          </p:txBody>
        </p:sp>
      </p:grpSp>
      <p:grpSp>
        <p:nvGrpSpPr>
          <p:cNvPr id="10" name="Group 10"/>
          <p:cNvGrpSpPr/>
          <p:nvPr/>
        </p:nvGrpSpPr>
        <p:grpSpPr>
          <a:xfrm>
            <a:off x="1670129" y="1339105"/>
            <a:ext cx="3089916" cy="4529405"/>
            <a:chOff x="0" y="0"/>
            <a:chExt cx="888059" cy="1301777"/>
          </a:xfrm>
        </p:grpSpPr>
        <p:sp>
          <p:nvSpPr>
            <p:cNvPr id="11" name="Freeform 11"/>
            <p:cNvSpPr/>
            <p:nvPr/>
          </p:nvSpPr>
          <p:spPr>
            <a:xfrm>
              <a:off x="0" y="0"/>
              <a:ext cx="888059" cy="1301777"/>
            </a:xfrm>
            <a:custGeom>
              <a:avLst/>
              <a:gdLst/>
              <a:ahLst/>
              <a:cxnLst/>
              <a:rect l="l" t="t" r="r" b="b"/>
              <a:pathLst>
                <a:path w="888059" h="1301777">
                  <a:moveTo>
                    <a:pt x="0" y="0"/>
                  </a:moveTo>
                  <a:lnTo>
                    <a:pt x="888059" y="0"/>
                  </a:lnTo>
                  <a:lnTo>
                    <a:pt x="888059" y="1301777"/>
                  </a:lnTo>
                  <a:lnTo>
                    <a:pt x="0" y="1301777"/>
                  </a:lnTo>
                  <a:close/>
                </a:path>
              </a:pathLst>
            </a:custGeom>
            <a:solidFill>
              <a:srgbClr val="FFFFFF"/>
            </a:solidFill>
            <a:ln w="19050" cap="sq">
              <a:solidFill>
                <a:srgbClr val="000000"/>
              </a:solidFill>
              <a:prstDash val="solid"/>
              <a:miter/>
            </a:ln>
          </p:spPr>
          <p:txBody>
            <a:bodyPr/>
            <a:lstStyle/>
            <a:p>
              <a:endParaRPr lang="fi-FI"/>
            </a:p>
          </p:txBody>
        </p:sp>
        <p:sp>
          <p:nvSpPr>
            <p:cNvPr id="12" name="TextBox 12"/>
            <p:cNvSpPr txBox="1"/>
            <p:nvPr/>
          </p:nvSpPr>
          <p:spPr>
            <a:xfrm>
              <a:off x="0" y="9525"/>
              <a:ext cx="888059" cy="1292252"/>
            </a:xfrm>
            <a:prstGeom prst="rect">
              <a:avLst/>
            </a:prstGeom>
          </p:spPr>
          <p:txBody>
            <a:bodyPr lIns="50800" tIns="50800" rIns="50800" bIns="50800" rtlCol="0" anchor="ctr"/>
            <a:lstStyle/>
            <a:p>
              <a:pPr marL="0" lvl="0" indent="0" algn="ctr">
                <a:lnSpc>
                  <a:spcPts val="1919"/>
                </a:lnSpc>
                <a:spcBef>
                  <a:spcPct val="0"/>
                </a:spcBef>
              </a:pPr>
              <a:endParaRPr/>
            </a:p>
          </p:txBody>
        </p:sp>
      </p:grpSp>
      <p:grpSp>
        <p:nvGrpSpPr>
          <p:cNvPr id="13" name="Group 13"/>
          <p:cNvGrpSpPr/>
          <p:nvPr/>
        </p:nvGrpSpPr>
        <p:grpSpPr>
          <a:xfrm>
            <a:off x="1670129" y="5963760"/>
            <a:ext cx="7927422" cy="1751537"/>
            <a:chOff x="0" y="0"/>
            <a:chExt cx="2278386" cy="503402"/>
          </a:xfrm>
        </p:grpSpPr>
        <p:sp>
          <p:nvSpPr>
            <p:cNvPr id="14" name="Freeform 14"/>
            <p:cNvSpPr/>
            <p:nvPr/>
          </p:nvSpPr>
          <p:spPr>
            <a:xfrm>
              <a:off x="0" y="0"/>
              <a:ext cx="2278386" cy="503402"/>
            </a:xfrm>
            <a:custGeom>
              <a:avLst/>
              <a:gdLst/>
              <a:ahLst/>
              <a:cxnLst/>
              <a:rect l="l" t="t" r="r" b="b"/>
              <a:pathLst>
                <a:path w="2278386" h="503402">
                  <a:moveTo>
                    <a:pt x="0" y="0"/>
                  </a:moveTo>
                  <a:lnTo>
                    <a:pt x="2278386" y="0"/>
                  </a:lnTo>
                  <a:lnTo>
                    <a:pt x="2278386" y="503402"/>
                  </a:lnTo>
                  <a:lnTo>
                    <a:pt x="0" y="503402"/>
                  </a:lnTo>
                  <a:close/>
                </a:path>
              </a:pathLst>
            </a:custGeom>
            <a:solidFill>
              <a:srgbClr val="FFFFFF"/>
            </a:solidFill>
            <a:ln w="19050" cap="sq">
              <a:solidFill>
                <a:srgbClr val="000000"/>
              </a:solidFill>
              <a:prstDash val="solid"/>
              <a:miter/>
            </a:ln>
          </p:spPr>
          <p:txBody>
            <a:bodyPr/>
            <a:lstStyle/>
            <a:p>
              <a:endParaRPr lang="fi-FI"/>
            </a:p>
          </p:txBody>
        </p:sp>
        <p:sp>
          <p:nvSpPr>
            <p:cNvPr id="15" name="TextBox 15"/>
            <p:cNvSpPr txBox="1"/>
            <p:nvPr/>
          </p:nvSpPr>
          <p:spPr>
            <a:xfrm>
              <a:off x="0" y="9525"/>
              <a:ext cx="2278386" cy="493877"/>
            </a:xfrm>
            <a:prstGeom prst="rect">
              <a:avLst/>
            </a:prstGeom>
          </p:spPr>
          <p:txBody>
            <a:bodyPr lIns="50800" tIns="50800" rIns="50800" bIns="50800" rtlCol="0" anchor="ctr"/>
            <a:lstStyle/>
            <a:p>
              <a:pPr marL="0" lvl="0" indent="0" algn="ctr">
                <a:lnSpc>
                  <a:spcPts val="1919"/>
                </a:lnSpc>
                <a:spcBef>
                  <a:spcPct val="0"/>
                </a:spcBef>
              </a:pPr>
              <a:endParaRPr/>
            </a:p>
          </p:txBody>
        </p:sp>
      </p:grpSp>
      <p:grpSp>
        <p:nvGrpSpPr>
          <p:cNvPr id="16" name="Group 16"/>
          <p:cNvGrpSpPr/>
          <p:nvPr/>
        </p:nvGrpSpPr>
        <p:grpSpPr>
          <a:xfrm>
            <a:off x="9723473" y="5963760"/>
            <a:ext cx="7897483" cy="1751537"/>
            <a:chOff x="0" y="0"/>
            <a:chExt cx="2269781" cy="503402"/>
          </a:xfrm>
        </p:grpSpPr>
        <p:sp>
          <p:nvSpPr>
            <p:cNvPr id="17" name="Freeform 17"/>
            <p:cNvSpPr/>
            <p:nvPr/>
          </p:nvSpPr>
          <p:spPr>
            <a:xfrm>
              <a:off x="0" y="0"/>
              <a:ext cx="2269781" cy="503402"/>
            </a:xfrm>
            <a:custGeom>
              <a:avLst/>
              <a:gdLst/>
              <a:ahLst/>
              <a:cxnLst/>
              <a:rect l="l" t="t" r="r" b="b"/>
              <a:pathLst>
                <a:path w="2269781" h="503402">
                  <a:moveTo>
                    <a:pt x="0" y="0"/>
                  </a:moveTo>
                  <a:lnTo>
                    <a:pt x="2269781" y="0"/>
                  </a:lnTo>
                  <a:lnTo>
                    <a:pt x="2269781" y="503402"/>
                  </a:lnTo>
                  <a:lnTo>
                    <a:pt x="0" y="503402"/>
                  </a:lnTo>
                  <a:close/>
                </a:path>
              </a:pathLst>
            </a:custGeom>
            <a:solidFill>
              <a:srgbClr val="FFFFFF"/>
            </a:solidFill>
            <a:ln w="19050" cap="sq">
              <a:solidFill>
                <a:srgbClr val="000000"/>
              </a:solidFill>
              <a:prstDash val="solid"/>
              <a:miter/>
            </a:ln>
          </p:spPr>
          <p:txBody>
            <a:bodyPr/>
            <a:lstStyle/>
            <a:p>
              <a:endParaRPr lang="fi-FI"/>
            </a:p>
          </p:txBody>
        </p:sp>
        <p:sp>
          <p:nvSpPr>
            <p:cNvPr id="18" name="TextBox 18"/>
            <p:cNvSpPr txBox="1"/>
            <p:nvPr/>
          </p:nvSpPr>
          <p:spPr>
            <a:xfrm>
              <a:off x="0" y="9525"/>
              <a:ext cx="2269781" cy="493877"/>
            </a:xfrm>
            <a:prstGeom prst="rect">
              <a:avLst/>
            </a:prstGeom>
          </p:spPr>
          <p:txBody>
            <a:bodyPr lIns="50800" tIns="50800" rIns="50800" bIns="50800" rtlCol="0" anchor="ctr"/>
            <a:lstStyle/>
            <a:p>
              <a:pPr marL="0" lvl="0" indent="0" algn="ctr">
                <a:lnSpc>
                  <a:spcPts val="1919"/>
                </a:lnSpc>
                <a:spcBef>
                  <a:spcPct val="0"/>
                </a:spcBef>
              </a:pPr>
              <a:endParaRPr/>
            </a:p>
          </p:txBody>
        </p:sp>
      </p:grpSp>
      <p:grpSp>
        <p:nvGrpSpPr>
          <p:cNvPr id="19" name="Group 19"/>
          <p:cNvGrpSpPr/>
          <p:nvPr/>
        </p:nvGrpSpPr>
        <p:grpSpPr>
          <a:xfrm>
            <a:off x="14529915" y="1339105"/>
            <a:ext cx="3089916" cy="4529405"/>
            <a:chOff x="0" y="0"/>
            <a:chExt cx="888059" cy="1301777"/>
          </a:xfrm>
        </p:grpSpPr>
        <p:sp>
          <p:nvSpPr>
            <p:cNvPr id="20" name="Freeform 20"/>
            <p:cNvSpPr/>
            <p:nvPr/>
          </p:nvSpPr>
          <p:spPr>
            <a:xfrm>
              <a:off x="0" y="0"/>
              <a:ext cx="888059" cy="1301777"/>
            </a:xfrm>
            <a:custGeom>
              <a:avLst/>
              <a:gdLst/>
              <a:ahLst/>
              <a:cxnLst/>
              <a:rect l="l" t="t" r="r" b="b"/>
              <a:pathLst>
                <a:path w="888059" h="1301777">
                  <a:moveTo>
                    <a:pt x="0" y="0"/>
                  </a:moveTo>
                  <a:lnTo>
                    <a:pt x="888059" y="0"/>
                  </a:lnTo>
                  <a:lnTo>
                    <a:pt x="888059" y="1301777"/>
                  </a:lnTo>
                  <a:lnTo>
                    <a:pt x="0" y="1301777"/>
                  </a:lnTo>
                  <a:close/>
                </a:path>
              </a:pathLst>
            </a:custGeom>
            <a:solidFill>
              <a:srgbClr val="FFFFFF"/>
            </a:solidFill>
            <a:ln w="19050" cap="sq">
              <a:solidFill>
                <a:srgbClr val="000000"/>
              </a:solidFill>
              <a:prstDash val="solid"/>
              <a:miter/>
            </a:ln>
          </p:spPr>
          <p:txBody>
            <a:bodyPr/>
            <a:lstStyle/>
            <a:p>
              <a:endParaRPr lang="fi-FI"/>
            </a:p>
          </p:txBody>
        </p:sp>
        <p:sp>
          <p:nvSpPr>
            <p:cNvPr id="21" name="TextBox 21"/>
            <p:cNvSpPr txBox="1"/>
            <p:nvPr/>
          </p:nvSpPr>
          <p:spPr>
            <a:xfrm>
              <a:off x="0" y="9525"/>
              <a:ext cx="888059" cy="1292252"/>
            </a:xfrm>
            <a:prstGeom prst="rect">
              <a:avLst/>
            </a:prstGeom>
          </p:spPr>
          <p:txBody>
            <a:bodyPr lIns="50800" tIns="50800" rIns="50800" bIns="50800" rtlCol="0" anchor="ctr"/>
            <a:lstStyle/>
            <a:p>
              <a:pPr marL="0" lvl="0" indent="0" algn="ctr">
                <a:lnSpc>
                  <a:spcPts val="1919"/>
                </a:lnSpc>
                <a:spcBef>
                  <a:spcPct val="0"/>
                </a:spcBef>
              </a:pPr>
              <a:endParaRPr/>
            </a:p>
          </p:txBody>
        </p:sp>
      </p:grpSp>
      <p:grpSp>
        <p:nvGrpSpPr>
          <p:cNvPr id="22" name="Group 22"/>
          <p:cNvGrpSpPr/>
          <p:nvPr/>
        </p:nvGrpSpPr>
        <p:grpSpPr>
          <a:xfrm>
            <a:off x="8101015" y="1339105"/>
            <a:ext cx="3089916" cy="4529405"/>
            <a:chOff x="0" y="0"/>
            <a:chExt cx="888059" cy="1301777"/>
          </a:xfrm>
        </p:grpSpPr>
        <p:sp>
          <p:nvSpPr>
            <p:cNvPr id="23" name="Freeform 23"/>
            <p:cNvSpPr/>
            <p:nvPr/>
          </p:nvSpPr>
          <p:spPr>
            <a:xfrm>
              <a:off x="0" y="0"/>
              <a:ext cx="888059" cy="1301777"/>
            </a:xfrm>
            <a:custGeom>
              <a:avLst/>
              <a:gdLst/>
              <a:ahLst/>
              <a:cxnLst/>
              <a:rect l="l" t="t" r="r" b="b"/>
              <a:pathLst>
                <a:path w="888059" h="1301777">
                  <a:moveTo>
                    <a:pt x="0" y="0"/>
                  </a:moveTo>
                  <a:lnTo>
                    <a:pt x="888059" y="0"/>
                  </a:lnTo>
                  <a:lnTo>
                    <a:pt x="888059" y="1301777"/>
                  </a:lnTo>
                  <a:lnTo>
                    <a:pt x="0" y="1301777"/>
                  </a:lnTo>
                  <a:close/>
                </a:path>
              </a:pathLst>
            </a:custGeom>
            <a:solidFill>
              <a:srgbClr val="FFFFFF"/>
            </a:solidFill>
            <a:ln w="19050" cap="sq">
              <a:solidFill>
                <a:srgbClr val="000000"/>
              </a:solidFill>
              <a:prstDash val="solid"/>
              <a:miter/>
            </a:ln>
          </p:spPr>
          <p:txBody>
            <a:bodyPr/>
            <a:lstStyle/>
            <a:p>
              <a:endParaRPr lang="fi-FI"/>
            </a:p>
          </p:txBody>
        </p:sp>
        <p:sp>
          <p:nvSpPr>
            <p:cNvPr id="24" name="TextBox 24"/>
            <p:cNvSpPr txBox="1"/>
            <p:nvPr/>
          </p:nvSpPr>
          <p:spPr>
            <a:xfrm>
              <a:off x="0" y="9525"/>
              <a:ext cx="888059" cy="1292252"/>
            </a:xfrm>
            <a:prstGeom prst="rect">
              <a:avLst/>
            </a:prstGeom>
          </p:spPr>
          <p:txBody>
            <a:bodyPr lIns="50800" tIns="50800" rIns="50800" bIns="50800" rtlCol="0" anchor="ctr"/>
            <a:lstStyle/>
            <a:p>
              <a:pPr marL="0" lvl="0" indent="0" algn="ctr">
                <a:lnSpc>
                  <a:spcPts val="1919"/>
                </a:lnSpc>
                <a:spcBef>
                  <a:spcPct val="0"/>
                </a:spcBef>
              </a:pPr>
              <a:endParaRPr/>
            </a:p>
          </p:txBody>
        </p:sp>
      </p:grpSp>
      <p:grpSp>
        <p:nvGrpSpPr>
          <p:cNvPr id="25" name="Group 25"/>
          <p:cNvGrpSpPr/>
          <p:nvPr/>
        </p:nvGrpSpPr>
        <p:grpSpPr>
          <a:xfrm>
            <a:off x="4882162" y="1339105"/>
            <a:ext cx="3089916" cy="2169452"/>
            <a:chOff x="0" y="0"/>
            <a:chExt cx="888059" cy="623513"/>
          </a:xfrm>
        </p:grpSpPr>
        <p:sp>
          <p:nvSpPr>
            <p:cNvPr id="26" name="Freeform 26"/>
            <p:cNvSpPr/>
            <p:nvPr/>
          </p:nvSpPr>
          <p:spPr>
            <a:xfrm>
              <a:off x="0" y="0"/>
              <a:ext cx="888059" cy="623513"/>
            </a:xfrm>
            <a:custGeom>
              <a:avLst/>
              <a:gdLst/>
              <a:ahLst/>
              <a:cxnLst/>
              <a:rect l="l" t="t" r="r" b="b"/>
              <a:pathLst>
                <a:path w="888059" h="623513">
                  <a:moveTo>
                    <a:pt x="0" y="0"/>
                  </a:moveTo>
                  <a:lnTo>
                    <a:pt x="888059" y="0"/>
                  </a:lnTo>
                  <a:lnTo>
                    <a:pt x="888059" y="623513"/>
                  </a:lnTo>
                  <a:lnTo>
                    <a:pt x="0" y="623513"/>
                  </a:lnTo>
                  <a:close/>
                </a:path>
              </a:pathLst>
            </a:custGeom>
            <a:solidFill>
              <a:srgbClr val="FFFFFF"/>
            </a:solidFill>
            <a:ln w="19050" cap="sq">
              <a:solidFill>
                <a:srgbClr val="000000"/>
              </a:solidFill>
              <a:prstDash val="solid"/>
              <a:miter/>
            </a:ln>
          </p:spPr>
          <p:txBody>
            <a:bodyPr/>
            <a:lstStyle/>
            <a:p>
              <a:endParaRPr lang="fi-FI"/>
            </a:p>
          </p:txBody>
        </p:sp>
        <p:sp>
          <p:nvSpPr>
            <p:cNvPr id="27" name="TextBox 27"/>
            <p:cNvSpPr txBox="1"/>
            <p:nvPr/>
          </p:nvSpPr>
          <p:spPr>
            <a:xfrm>
              <a:off x="0" y="9525"/>
              <a:ext cx="888059" cy="613988"/>
            </a:xfrm>
            <a:prstGeom prst="rect">
              <a:avLst/>
            </a:prstGeom>
          </p:spPr>
          <p:txBody>
            <a:bodyPr lIns="50800" tIns="50800" rIns="50800" bIns="50800" rtlCol="0" anchor="ctr"/>
            <a:lstStyle/>
            <a:p>
              <a:pPr marL="0" lvl="0" indent="0" algn="ctr">
                <a:lnSpc>
                  <a:spcPts val="1919"/>
                </a:lnSpc>
                <a:spcBef>
                  <a:spcPct val="0"/>
                </a:spcBef>
              </a:pPr>
              <a:endParaRPr/>
            </a:p>
          </p:txBody>
        </p:sp>
      </p:grpSp>
      <p:grpSp>
        <p:nvGrpSpPr>
          <p:cNvPr id="28" name="Group 28"/>
          <p:cNvGrpSpPr/>
          <p:nvPr/>
        </p:nvGrpSpPr>
        <p:grpSpPr>
          <a:xfrm>
            <a:off x="11313048" y="1339105"/>
            <a:ext cx="3089916" cy="2169452"/>
            <a:chOff x="0" y="0"/>
            <a:chExt cx="888059" cy="623513"/>
          </a:xfrm>
        </p:grpSpPr>
        <p:sp>
          <p:nvSpPr>
            <p:cNvPr id="29" name="Freeform 29"/>
            <p:cNvSpPr/>
            <p:nvPr/>
          </p:nvSpPr>
          <p:spPr>
            <a:xfrm>
              <a:off x="0" y="0"/>
              <a:ext cx="888059" cy="623513"/>
            </a:xfrm>
            <a:custGeom>
              <a:avLst/>
              <a:gdLst/>
              <a:ahLst/>
              <a:cxnLst/>
              <a:rect l="l" t="t" r="r" b="b"/>
              <a:pathLst>
                <a:path w="888059" h="623513">
                  <a:moveTo>
                    <a:pt x="0" y="0"/>
                  </a:moveTo>
                  <a:lnTo>
                    <a:pt x="888059" y="0"/>
                  </a:lnTo>
                  <a:lnTo>
                    <a:pt x="888059" y="623513"/>
                  </a:lnTo>
                  <a:lnTo>
                    <a:pt x="0" y="623513"/>
                  </a:lnTo>
                  <a:close/>
                </a:path>
              </a:pathLst>
            </a:custGeom>
            <a:solidFill>
              <a:srgbClr val="FFFFFF"/>
            </a:solidFill>
            <a:ln w="19050" cap="sq">
              <a:solidFill>
                <a:srgbClr val="000000"/>
              </a:solidFill>
              <a:prstDash val="solid"/>
              <a:miter/>
            </a:ln>
          </p:spPr>
          <p:txBody>
            <a:bodyPr/>
            <a:lstStyle/>
            <a:p>
              <a:endParaRPr lang="fi-FI"/>
            </a:p>
          </p:txBody>
        </p:sp>
        <p:sp>
          <p:nvSpPr>
            <p:cNvPr id="30" name="TextBox 30"/>
            <p:cNvSpPr txBox="1"/>
            <p:nvPr/>
          </p:nvSpPr>
          <p:spPr>
            <a:xfrm>
              <a:off x="0" y="9525"/>
              <a:ext cx="888059" cy="613988"/>
            </a:xfrm>
            <a:prstGeom prst="rect">
              <a:avLst/>
            </a:prstGeom>
          </p:spPr>
          <p:txBody>
            <a:bodyPr lIns="50800" tIns="50800" rIns="50800" bIns="50800" rtlCol="0" anchor="ctr"/>
            <a:lstStyle/>
            <a:p>
              <a:pPr marL="0" lvl="0" indent="0" algn="ctr">
                <a:lnSpc>
                  <a:spcPts val="1919"/>
                </a:lnSpc>
                <a:spcBef>
                  <a:spcPct val="0"/>
                </a:spcBef>
              </a:pPr>
              <a:endParaRPr/>
            </a:p>
          </p:txBody>
        </p:sp>
      </p:grpSp>
      <p:grpSp>
        <p:nvGrpSpPr>
          <p:cNvPr id="31" name="Group 31"/>
          <p:cNvGrpSpPr/>
          <p:nvPr/>
        </p:nvGrpSpPr>
        <p:grpSpPr>
          <a:xfrm>
            <a:off x="4882162" y="3603808"/>
            <a:ext cx="3089916" cy="2264702"/>
            <a:chOff x="0" y="0"/>
            <a:chExt cx="888059" cy="650888"/>
          </a:xfrm>
        </p:grpSpPr>
        <p:sp>
          <p:nvSpPr>
            <p:cNvPr id="32" name="Freeform 32"/>
            <p:cNvSpPr/>
            <p:nvPr/>
          </p:nvSpPr>
          <p:spPr>
            <a:xfrm>
              <a:off x="0" y="0"/>
              <a:ext cx="888059" cy="650888"/>
            </a:xfrm>
            <a:custGeom>
              <a:avLst/>
              <a:gdLst/>
              <a:ahLst/>
              <a:cxnLst/>
              <a:rect l="l" t="t" r="r" b="b"/>
              <a:pathLst>
                <a:path w="888059" h="650888">
                  <a:moveTo>
                    <a:pt x="0" y="0"/>
                  </a:moveTo>
                  <a:lnTo>
                    <a:pt x="888059" y="0"/>
                  </a:lnTo>
                  <a:lnTo>
                    <a:pt x="888059" y="650888"/>
                  </a:lnTo>
                  <a:lnTo>
                    <a:pt x="0" y="650888"/>
                  </a:lnTo>
                  <a:close/>
                </a:path>
              </a:pathLst>
            </a:custGeom>
            <a:solidFill>
              <a:srgbClr val="FFFFFF"/>
            </a:solidFill>
            <a:ln w="19050" cap="sq">
              <a:solidFill>
                <a:srgbClr val="000000"/>
              </a:solidFill>
              <a:prstDash val="solid"/>
              <a:miter/>
            </a:ln>
          </p:spPr>
          <p:txBody>
            <a:bodyPr/>
            <a:lstStyle/>
            <a:p>
              <a:endParaRPr lang="fi-FI"/>
            </a:p>
          </p:txBody>
        </p:sp>
        <p:sp>
          <p:nvSpPr>
            <p:cNvPr id="33" name="TextBox 33"/>
            <p:cNvSpPr txBox="1"/>
            <p:nvPr/>
          </p:nvSpPr>
          <p:spPr>
            <a:xfrm>
              <a:off x="0" y="9525"/>
              <a:ext cx="888059" cy="641363"/>
            </a:xfrm>
            <a:prstGeom prst="rect">
              <a:avLst/>
            </a:prstGeom>
          </p:spPr>
          <p:txBody>
            <a:bodyPr lIns="50800" tIns="50800" rIns="50800" bIns="50800" rtlCol="0" anchor="ctr"/>
            <a:lstStyle/>
            <a:p>
              <a:pPr marL="0" lvl="0" indent="0" algn="ctr">
                <a:lnSpc>
                  <a:spcPts val="1919"/>
                </a:lnSpc>
                <a:spcBef>
                  <a:spcPct val="0"/>
                </a:spcBef>
              </a:pPr>
              <a:endParaRPr/>
            </a:p>
          </p:txBody>
        </p:sp>
      </p:grpSp>
      <p:grpSp>
        <p:nvGrpSpPr>
          <p:cNvPr id="34" name="Group 34"/>
          <p:cNvGrpSpPr/>
          <p:nvPr/>
        </p:nvGrpSpPr>
        <p:grpSpPr>
          <a:xfrm>
            <a:off x="11315382" y="3603808"/>
            <a:ext cx="3089916" cy="2264702"/>
            <a:chOff x="0" y="0"/>
            <a:chExt cx="888059" cy="650888"/>
          </a:xfrm>
        </p:grpSpPr>
        <p:sp>
          <p:nvSpPr>
            <p:cNvPr id="35" name="Freeform 35"/>
            <p:cNvSpPr/>
            <p:nvPr/>
          </p:nvSpPr>
          <p:spPr>
            <a:xfrm>
              <a:off x="0" y="0"/>
              <a:ext cx="888059" cy="650888"/>
            </a:xfrm>
            <a:custGeom>
              <a:avLst/>
              <a:gdLst/>
              <a:ahLst/>
              <a:cxnLst/>
              <a:rect l="l" t="t" r="r" b="b"/>
              <a:pathLst>
                <a:path w="888059" h="650888">
                  <a:moveTo>
                    <a:pt x="0" y="0"/>
                  </a:moveTo>
                  <a:lnTo>
                    <a:pt x="888059" y="0"/>
                  </a:lnTo>
                  <a:lnTo>
                    <a:pt x="888059" y="650888"/>
                  </a:lnTo>
                  <a:lnTo>
                    <a:pt x="0" y="650888"/>
                  </a:lnTo>
                  <a:close/>
                </a:path>
              </a:pathLst>
            </a:custGeom>
            <a:solidFill>
              <a:srgbClr val="FFFFFF"/>
            </a:solidFill>
            <a:ln w="19050" cap="sq">
              <a:solidFill>
                <a:srgbClr val="000000"/>
              </a:solidFill>
              <a:prstDash val="solid"/>
              <a:miter/>
            </a:ln>
          </p:spPr>
          <p:txBody>
            <a:bodyPr/>
            <a:lstStyle/>
            <a:p>
              <a:endParaRPr lang="fi-FI"/>
            </a:p>
          </p:txBody>
        </p:sp>
        <p:sp>
          <p:nvSpPr>
            <p:cNvPr id="36" name="TextBox 36"/>
            <p:cNvSpPr txBox="1"/>
            <p:nvPr/>
          </p:nvSpPr>
          <p:spPr>
            <a:xfrm>
              <a:off x="0" y="9525"/>
              <a:ext cx="888059" cy="641363"/>
            </a:xfrm>
            <a:prstGeom prst="rect">
              <a:avLst/>
            </a:prstGeom>
          </p:spPr>
          <p:txBody>
            <a:bodyPr lIns="50800" tIns="50800" rIns="50800" bIns="50800" rtlCol="0" anchor="ctr"/>
            <a:lstStyle/>
            <a:p>
              <a:pPr marL="0" lvl="0" indent="0" algn="ctr">
                <a:lnSpc>
                  <a:spcPts val="1919"/>
                </a:lnSpc>
                <a:spcBef>
                  <a:spcPct val="0"/>
                </a:spcBef>
              </a:pPr>
              <a:endParaRPr/>
            </a:p>
          </p:txBody>
        </p:sp>
      </p:grpSp>
      <p:grpSp>
        <p:nvGrpSpPr>
          <p:cNvPr id="37" name="Group 37"/>
          <p:cNvGrpSpPr/>
          <p:nvPr/>
        </p:nvGrpSpPr>
        <p:grpSpPr>
          <a:xfrm>
            <a:off x="4882162" y="438377"/>
            <a:ext cx="3089916" cy="367064"/>
            <a:chOff x="0" y="0"/>
            <a:chExt cx="888059" cy="105496"/>
          </a:xfrm>
        </p:grpSpPr>
        <p:sp>
          <p:nvSpPr>
            <p:cNvPr id="38" name="Freeform 38"/>
            <p:cNvSpPr/>
            <p:nvPr/>
          </p:nvSpPr>
          <p:spPr>
            <a:xfrm>
              <a:off x="0" y="0"/>
              <a:ext cx="888059" cy="105496"/>
            </a:xfrm>
            <a:custGeom>
              <a:avLst/>
              <a:gdLst/>
              <a:ahLst/>
              <a:cxnLst/>
              <a:rect l="l" t="t" r="r" b="b"/>
              <a:pathLst>
                <a:path w="888059" h="105496">
                  <a:moveTo>
                    <a:pt x="0" y="0"/>
                  </a:moveTo>
                  <a:lnTo>
                    <a:pt x="888059" y="0"/>
                  </a:lnTo>
                  <a:lnTo>
                    <a:pt x="888059" y="105496"/>
                  </a:lnTo>
                  <a:lnTo>
                    <a:pt x="0" y="105496"/>
                  </a:lnTo>
                  <a:close/>
                </a:path>
              </a:pathLst>
            </a:custGeom>
            <a:solidFill>
              <a:srgbClr val="FFFFFF"/>
            </a:solidFill>
            <a:ln w="19050" cap="sq">
              <a:solidFill>
                <a:srgbClr val="000000"/>
              </a:solidFill>
              <a:prstDash val="solid"/>
              <a:miter/>
            </a:ln>
          </p:spPr>
          <p:txBody>
            <a:bodyPr/>
            <a:lstStyle/>
            <a:p>
              <a:endParaRPr lang="fi-FI"/>
            </a:p>
          </p:txBody>
        </p:sp>
        <p:sp>
          <p:nvSpPr>
            <p:cNvPr id="39" name="TextBox 39"/>
            <p:cNvSpPr txBox="1"/>
            <p:nvPr/>
          </p:nvSpPr>
          <p:spPr>
            <a:xfrm>
              <a:off x="0" y="-9525"/>
              <a:ext cx="888059" cy="115021"/>
            </a:xfrm>
            <a:prstGeom prst="rect">
              <a:avLst/>
            </a:prstGeom>
          </p:spPr>
          <p:txBody>
            <a:bodyPr lIns="50800" tIns="50800" rIns="50800" bIns="50800" rtlCol="0" anchor="ctr"/>
            <a:lstStyle/>
            <a:p>
              <a:pPr marL="0" lvl="0" indent="0" algn="ctr">
                <a:lnSpc>
                  <a:spcPts val="1919"/>
                </a:lnSpc>
                <a:spcBef>
                  <a:spcPct val="0"/>
                </a:spcBef>
              </a:pPr>
              <a:endParaRPr/>
            </a:p>
          </p:txBody>
        </p:sp>
      </p:grpSp>
      <p:grpSp>
        <p:nvGrpSpPr>
          <p:cNvPr id="40" name="Group 40"/>
          <p:cNvGrpSpPr/>
          <p:nvPr/>
        </p:nvGrpSpPr>
        <p:grpSpPr>
          <a:xfrm>
            <a:off x="8101015" y="438377"/>
            <a:ext cx="1488528" cy="367064"/>
            <a:chOff x="0" y="0"/>
            <a:chExt cx="427811" cy="105496"/>
          </a:xfrm>
        </p:grpSpPr>
        <p:sp>
          <p:nvSpPr>
            <p:cNvPr id="41" name="Freeform 41"/>
            <p:cNvSpPr/>
            <p:nvPr/>
          </p:nvSpPr>
          <p:spPr>
            <a:xfrm>
              <a:off x="0" y="0"/>
              <a:ext cx="427811" cy="105496"/>
            </a:xfrm>
            <a:custGeom>
              <a:avLst/>
              <a:gdLst/>
              <a:ahLst/>
              <a:cxnLst/>
              <a:rect l="l" t="t" r="r" b="b"/>
              <a:pathLst>
                <a:path w="427811" h="105496">
                  <a:moveTo>
                    <a:pt x="0" y="0"/>
                  </a:moveTo>
                  <a:lnTo>
                    <a:pt x="427811" y="0"/>
                  </a:lnTo>
                  <a:lnTo>
                    <a:pt x="427811" y="105496"/>
                  </a:lnTo>
                  <a:lnTo>
                    <a:pt x="0" y="105496"/>
                  </a:lnTo>
                  <a:close/>
                </a:path>
              </a:pathLst>
            </a:custGeom>
            <a:solidFill>
              <a:srgbClr val="FFFFFF"/>
            </a:solidFill>
            <a:ln w="19050" cap="sq">
              <a:solidFill>
                <a:srgbClr val="000000"/>
              </a:solidFill>
              <a:prstDash val="solid"/>
              <a:miter/>
            </a:ln>
          </p:spPr>
          <p:txBody>
            <a:bodyPr/>
            <a:lstStyle/>
            <a:p>
              <a:endParaRPr lang="fi-FI"/>
            </a:p>
          </p:txBody>
        </p:sp>
        <p:sp>
          <p:nvSpPr>
            <p:cNvPr id="42" name="TextBox 42"/>
            <p:cNvSpPr txBox="1"/>
            <p:nvPr/>
          </p:nvSpPr>
          <p:spPr>
            <a:xfrm>
              <a:off x="0" y="-9525"/>
              <a:ext cx="427811" cy="115021"/>
            </a:xfrm>
            <a:prstGeom prst="rect">
              <a:avLst/>
            </a:prstGeom>
          </p:spPr>
          <p:txBody>
            <a:bodyPr lIns="50800" tIns="50800" rIns="50800" bIns="50800" rtlCol="0" anchor="ctr"/>
            <a:lstStyle/>
            <a:p>
              <a:pPr marL="0" lvl="0" indent="0" algn="ctr">
                <a:lnSpc>
                  <a:spcPts val="1919"/>
                </a:lnSpc>
                <a:spcBef>
                  <a:spcPct val="0"/>
                </a:spcBef>
              </a:pPr>
              <a:endParaRPr/>
            </a:p>
          </p:txBody>
        </p:sp>
      </p:grpSp>
      <p:sp>
        <p:nvSpPr>
          <p:cNvPr id="43" name="Freeform 43"/>
          <p:cNvSpPr/>
          <p:nvPr/>
        </p:nvSpPr>
        <p:spPr>
          <a:xfrm>
            <a:off x="1755342" y="1551277"/>
            <a:ext cx="475997" cy="423043"/>
          </a:xfrm>
          <a:custGeom>
            <a:avLst/>
            <a:gdLst/>
            <a:ahLst/>
            <a:cxnLst/>
            <a:rect l="l" t="t" r="r" b="b"/>
            <a:pathLst>
              <a:path w="475997" h="423043">
                <a:moveTo>
                  <a:pt x="0" y="0"/>
                </a:moveTo>
                <a:lnTo>
                  <a:pt x="475997" y="0"/>
                </a:lnTo>
                <a:lnTo>
                  <a:pt x="475997" y="423042"/>
                </a:lnTo>
                <a:lnTo>
                  <a:pt x="0" y="4230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44" name="Freeform 44"/>
          <p:cNvSpPr/>
          <p:nvPr/>
        </p:nvSpPr>
        <p:spPr>
          <a:xfrm>
            <a:off x="8218959" y="1424097"/>
            <a:ext cx="435931" cy="462526"/>
          </a:xfrm>
          <a:custGeom>
            <a:avLst/>
            <a:gdLst/>
            <a:ahLst/>
            <a:cxnLst/>
            <a:rect l="l" t="t" r="r" b="b"/>
            <a:pathLst>
              <a:path w="435931" h="462526">
                <a:moveTo>
                  <a:pt x="0" y="0"/>
                </a:moveTo>
                <a:lnTo>
                  <a:pt x="435931" y="0"/>
                </a:lnTo>
                <a:lnTo>
                  <a:pt x="435931" y="462526"/>
                </a:lnTo>
                <a:lnTo>
                  <a:pt x="0" y="4625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45" name="Freeform 45"/>
          <p:cNvSpPr/>
          <p:nvPr/>
        </p:nvSpPr>
        <p:spPr>
          <a:xfrm>
            <a:off x="5045318" y="3774089"/>
            <a:ext cx="459081" cy="459081"/>
          </a:xfrm>
          <a:custGeom>
            <a:avLst/>
            <a:gdLst/>
            <a:ahLst/>
            <a:cxnLst/>
            <a:rect l="l" t="t" r="r" b="b"/>
            <a:pathLst>
              <a:path w="459081" h="459081">
                <a:moveTo>
                  <a:pt x="0" y="0"/>
                </a:moveTo>
                <a:lnTo>
                  <a:pt x="459081" y="0"/>
                </a:lnTo>
                <a:lnTo>
                  <a:pt x="459081" y="459081"/>
                </a:lnTo>
                <a:lnTo>
                  <a:pt x="0" y="4590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a:p>
        </p:txBody>
      </p:sp>
      <p:sp>
        <p:nvSpPr>
          <p:cNvPr id="46" name="Freeform 46"/>
          <p:cNvSpPr/>
          <p:nvPr/>
        </p:nvSpPr>
        <p:spPr>
          <a:xfrm>
            <a:off x="4972392" y="1511794"/>
            <a:ext cx="366552" cy="462526"/>
          </a:xfrm>
          <a:custGeom>
            <a:avLst/>
            <a:gdLst/>
            <a:ahLst/>
            <a:cxnLst/>
            <a:rect l="l" t="t" r="r" b="b"/>
            <a:pathLst>
              <a:path w="366552" h="462526">
                <a:moveTo>
                  <a:pt x="0" y="0"/>
                </a:moveTo>
                <a:lnTo>
                  <a:pt x="366552" y="0"/>
                </a:lnTo>
                <a:lnTo>
                  <a:pt x="366552" y="462525"/>
                </a:lnTo>
                <a:lnTo>
                  <a:pt x="0" y="4625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47" name="Freeform 47"/>
          <p:cNvSpPr/>
          <p:nvPr/>
        </p:nvSpPr>
        <p:spPr>
          <a:xfrm>
            <a:off x="11445521" y="1457364"/>
            <a:ext cx="462526" cy="462526"/>
          </a:xfrm>
          <a:custGeom>
            <a:avLst/>
            <a:gdLst/>
            <a:ahLst/>
            <a:cxnLst/>
            <a:rect l="l" t="t" r="r" b="b"/>
            <a:pathLst>
              <a:path w="462526" h="462526">
                <a:moveTo>
                  <a:pt x="0" y="0"/>
                </a:moveTo>
                <a:lnTo>
                  <a:pt x="462526" y="0"/>
                </a:lnTo>
                <a:lnTo>
                  <a:pt x="462526" y="462526"/>
                </a:lnTo>
                <a:lnTo>
                  <a:pt x="0" y="4625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i-FI"/>
          </a:p>
        </p:txBody>
      </p:sp>
      <p:sp>
        <p:nvSpPr>
          <p:cNvPr id="48" name="Freeform 48"/>
          <p:cNvSpPr/>
          <p:nvPr/>
        </p:nvSpPr>
        <p:spPr>
          <a:xfrm>
            <a:off x="14687945" y="1513516"/>
            <a:ext cx="459081" cy="459081"/>
          </a:xfrm>
          <a:custGeom>
            <a:avLst/>
            <a:gdLst/>
            <a:ahLst/>
            <a:cxnLst/>
            <a:rect l="l" t="t" r="r" b="b"/>
            <a:pathLst>
              <a:path w="459081" h="459081">
                <a:moveTo>
                  <a:pt x="0" y="0"/>
                </a:moveTo>
                <a:lnTo>
                  <a:pt x="459081" y="0"/>
                </a:lnTo>
                <a:lnTo>
                  <a:pt x="459081" y="459081"/>
                </a:lnTo>
                <a:lnTo>
                  <a:pt x="0" y="4590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i-FI"/>
          </a:p>
        </p:txBody>
      </p:sp>
      <p:sp>
        <p:nvSpPr>
          <p:cNvPr id="49" name="Freeform 49"/>
          <p:cNvSpPr/>
          <p:nvPr/>
        </p:nvSpPr>
        <p:spPr>
          <a:xfrm>
            <a:off x="11474319" y="3785495"/>
            <a:ext cx="467520" cy="467520"/>
          </a:xfrm>
          <a:custGeom>
            <a:avLst/>
            <a:gdLst/>
            <a:ahLst/>
            <a:cxnLst/>
            <a:rect l="l" t="t" r="r" b="b"/>
            <a:pathLst>
              <a:path w="467520" h="467520">
                <a:moveTo>
                  <a:pt x="0" y="0"/>
                </a:moveTo>
                <a:lnTo>
                  <a:pt x="467520" y="0"/>
                </a:lnTo>
                <a:lnTo>
                  <a:pt x="467520" y="467520"/>
                </a:lnTo>
                <a:lnTo>
                  <a:pt x="0" y="4675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i-FI"/>
          </a:p>
        </p:txBody>
      </p:sp>
      <p:sp>
        <p:nvSpPr>
          <p:cNvPr id="50" name="Freeform 50"/>
          <p:cNvSpPr/>
          <p:nvPr/>
        </p:nvSpPr>
        <p:spPr>
          <a:xfrm>
            <a:off x="1832589" y="6120674"/>
            <a:ext cx="389678" cy="462526"/>
          </a:xfrm>
          <a:custGeom>
            <a:avLst/>
            <a:gdLst/>
            <a:ahLst/>
            <a:cxnLst/>
            <a:rect l="l" t="t" r="r" b="b"/>
            <a:pathLst>
              <a:path w="389678" h="462526">
                <a:moveTo>
                  <a:pt x="0" y="0"/>
                </a:moveTo>
                <a:lnTo>
                  <a:pt x="389679" y="0"/>
                </a:lnTo>
                <a:lnTo>
                  <a:pt x="389679" y="462526"/>
                </a:lnTo>
                <a:lnTo>
                  <a:pt x="0" y="46252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i-FI"/>
          </a:p>
        </p:txBody>
      </p:sp>
      <p:sp>
        <p:nvSpPr>
          <p:cNvPr id="51" name="Freeform 51"/>
          <p:cNvSpPr/>
          <p:nvPr/>
        </p:nvSpPr>
        <p:spPr>
          <a:xfrm>
            <a:off x="9852709" y="6153182"/>
            <a:ext cx="447173" cy="462792"/>
          </a:xfrm>
          <a:custGeom>
            <a:avLst/>
            <a:gdLst/>
            <a:ahLst/>
            <a:cxnLst/>
            <a:rect l="l" t="t" r="r" b="b"/>
            <a:pathLst>
              <a:path w="447173" h="462792">
                <a:moveTo>
                  <a:pt x="0" y="0"/>
                </a:moveTo>
                <a:lnTo>
                  <a:pt x="447173" y="0"/>
                </a:lnTo>
                <a:lnTo>
                  <a:pt x="447173" y="462792"/>
                </a:lnTo>
                <a:lnTo>
                  <a:pt x="0" y="46279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i-FI"/>
          </a:p>
        </p:txBody>
      </p:sp>
      <p:grpSp>
        <p:nvGrpSpPr>
          <p:cNvPr id="52" name="Group 52"/>
          <p:cNvGrpSpPr/>
          <p:nvPr/>
        </p:nvGrpSpPr>
        <p:grpSpPr>
          <a:xfrm>
            <a:off x="1669004" y="436317"/>
            <a:ext cx="3089916" cy="367064"/>
            <a:chOff x="0" y="0"/>
            <a:chExt cx="888059" cy="105496"/>
          </a:xfrm>
        </p:grpSpPr>
        <p:sp>
          <p:nvSpPr>
            <p:cNvPr id="53" name="Freeform 53"/>
            <p:cNvSpPr/>
            <p:nvPr/>
          </p:nvSpPr>
          <p:spPr>
            <a:xfrm>
              <a:off x="0" y="0"/>
              <a:ext cx="888059" cy="105496"/>
            </a:xfrm>
            <a:custGeom>
              <a:avLst/>
              <a:gdLst/>
              <a:ahLst/>
              <a:cxnLst/>
              <a:rect l="l" t="t" r="r" b="b"/>
              <a:pathLst>
                <a:path w="888059" h="105496">
                  <a:moveTo>
                    <a:pt x="0" y="0"/>
                  </a:moveTo>
                  <a:lnTo>
                    <a:pt x="888059" y="0"/>
                  </a:lnTo>
                  <a:lnTo>
                    <a:pt x="888059" y="105496"/>
                  </a:lnTo>
                  <a:lnTo>
                    <a:pt x="0" y="105496"/>
                  </a:lnTo>
                  <a:close/>
                </a:path>
              </a:pathLst>
            </a:custGeom>
            <a:solidFill>
              <a:srgbClr val="FFFFFF"/>
            </a:solidFill>
            <a:ln w="19050" cap="sq">
              <a:solidFill>
                <a:srgbClr val="000000"/>
              </a:solidFill>
              <a:prstDash val="solid"/>
              <a:miter/>
            </a:ln>
          </p:spPr>
          <p:txBody>
            <a:bodyPr/>
            <a:lstStyle/>
            <a:p>
              <a:endParaRPr lang="fi-FI"/>
            </a:p>
          </p:txBody>
        </p:sp>
        <p:sp>
          <p:nvSpPr>
            <p:cNvPr id="54" name="TextBox 54"/>
            <p:cNvSpPr txBox="1"/>
            <p:nvPr/>
          </p:nvSpPr>
          <p:spPr>
            <a:xfrm>
              <a:off x="0" y="-9525"/>
              <a:ext cx="888059" cy="115021"/>
            </a:xfrm>
            <a:prstGeom prst="rect">
              <a:avLst/>
            </a:prstGeom>
          </p:spPr>
          <p:txBody>
            <a:bodyPr lIns="50800" tIns="50800" rIns="50800" bIns="50800" rtlCol="0" anchor="ctr"/>
            <a:lstStyle/>
            <a:p>
              <a:pPr marL="0" lvl="0" indent="0" algn="ctr">
                <a:lnSpc>
                  <a:spcPts val="1919"/>
                </a:lnSpc>
                <a:spcBef>
                  <a:spcPct val="0"/>
                </a:spcBef>
              </a:pPr>
              <a:endParaRPr/>
            </a:p>
          </p:txBody>
        </p:sp>
      </p:grpSp>
      <p:grpSp>
        <p:nvGrpSpPr>
          <p:cNvPr id="55" name="Group 55"/>
          <p:cNvGrpSpPr/>
          <p:nvPr/>
        </p:nvGrpSpPr>
        <p:grpSpPr>
          <a:xfrm>
            <a:off x="1669004" y="7810547"/>
            <a:ext cx="7927422" cy="1751537"/>
            <a:chOff x="0" y="0"/>
            <a:chExt cx="2278386" cy="503402"/>
          </a:xfrm>
        </p:grpSpPr>
        <p:sp>
          <p:nvSpPr>
            <p:cNvPr id="56" name="Freeform 56"/>
            <p:cNvSpPr/>
            <p:nvPr/>
          </p:nvSpPr>
          <p:spPr>
            <a:xfrm>
              <a:off x="0" y="0"/>
              <a:ext cx="2278386" cy="503402"/>
            </a:xfrm>
            <a:custGeom>
              <a:avLst/>
              <a:gdLst/>
              <a:ahLst/>
              <a:cxnLst/>
              <a:rect l="l" t="t" r="r" b="b"/>
              <a:pathLst>
                <a:path w="2278386" h="503402">
                  <a:moveTo>
                    <a:pt x="0" y="0"/>
                  </a:moveTo>
                  <a:lnTo>
                    <a:pt x="2278386" y="0"/>
                  </a:lnTo>
                  <a:lnTo>
                    <a:pt x="2278386" y="503402"/>
                  </a:lnTo>
                  <a:lnTo>
                    <a:pt x="0" y="503402"/>
                  </a:lnTo>
                  <a:close/>
                </a:path>
              </a:pathLst>
            </a:custGeom>
            <a:solidFill>
              <a:srgbClr val="FFFFFF"/>
            </a:solidFill>
            <a:ln w="19050" cap="sq">
              <a:solidFill>
                <a:srgbClr val="000000"/>
              </a:solidFill>
              <a:prstDash val="solid"/>
              <a:miter/>
            </a:ln>
          </p:spPr>
          <p:txBody>
            <a:bodyPr/>
            <a:lstStyle/>
            <a:p>
              <a:endParaRPr lang="fi-FI"/>
            </a:p>
          </p:txBody>
        </p:sp>
        <p:sp>
          <p:nvSpPr>
            <p:cNvPr id="57" name="TextBox 57"/>
            <p:cNvSpPr txBox="1"/>
            <p:nvPr/>
          </p:nvSpPr>
          <p:spPr>
            <a:xfrm>
              <a:off x="0" y="9525"/>
              <a:ext cx="2278386" cy="493877"/>
            </a:xfrm>
            <a:prstGeom prst="rect">
              <a:avLst/>
            </a:prstGeom>
          </p:spPr>
          <p:txBody>
            <a:bodyPr lIns="50800" tIns="50800" rIns="50800" bIns="50800" rtlCol="0" anchor="ctr"/>
            <a:lstStyle/>
            <a:p>
              <a:pPr marL="0" lvl="0" indent="0" algn="ctr">
                <a:lnSpc>
                  <a:spcPts val="1919"/>
                </a:lnSpc>
                <a:spcBef>
                  <a:spcPct val="0"/>
                </a:spcBef>
              </a:pPr>
              <a:endParaRPr/>
            </a:p>
          </p:txBody>
        </p:sp>
      </p:grpSp>
      <p:grpSp>
        <p:nvGrpSpPr>
          <p:cNvPr id="58" name="Group 58"/>
          <p:cNvGrpSpPr/>
          <p:nvPr/>
        </p:nvGrpSpPr>
        <p:grpSpPr>
          <a:xfrm>
            <a:off x="9722347" y="7810547"/>
            <a:ext cx="7897483" cy="1751537"/>
            <a:chOff x="0" y="0"/>
            <a:chExt cx="2269781" cy="503402"/>
          </a:xfrm>
        </p:grpSpPr>
        <p:sp>
          <p:nvSpPr>
            <p:cNvPr id="59" name="Freeform 59"/>
            <p:cNvSpPr/>
            <p:nvPr/>
          </p:nvSpPr>
          <p:spPr>
            <a:xfrm>
              <a:off x="0" y="0"/>
              <a:ext cx="2269781" cy="503402"/>
            </a:xfrm>
            <a:custGeom>
              <a:avLst/>
              <a:gdLst/>
              <a:ahLst/>
              <a:cxnLst/>
              <a:rect l="l" t="t" r="r" b="b"/>
              <a:pathLst>
                <a:path w="2269781" h="503402">
                  <a:moveTo>
                    <a:pt x="0" y="0"/>
                  </a:moveTo>
                  <a:lnTo>
                    <a:pt x="2269781" y="0"/>
                  </a:lnTo>
                  <a:lnTo>
                    <a:pt x="2269781" y="503402"/>
                  </a:lnTo>
                  <a:lnTo>
                    <a:pt x="0" y="503402"/>
                  </a:lnTo>
                  <a:close/>
                </a:path>
              </a:pathLst>
            </a:custGeom>
            <a:solidFill>
              <a:srgbClr val="FFFFFF"/>
            </a:solidFill>
            <a:ln w="19050" cap="sq">
              <a:solidFill>
                <a:srgbClr val="000000"/>
              </a:solidFill>
              <a:prstDash val="solid"/>
              <a:miter/>
            </a:ln>
          </p:spPr>
          <p:txBody>
            <a:bodyPr/>
            <a:lstStyle/>
            <a:p>
              <a:endParaRPr lang="fi-FI"/>
            </a:p>
          </p:txBody>
        </p:sp>
        <p:sp>
          <p:nvSpPr>
            <p:cNvPr id="60" name="TextBox 60"/>
            <p:cNvSpPr txBox="1"/>
            <p:nvPr/>
          </p:nvSpPr>
          <p:spPr>
            <a:xfrm>
              <a:off x="0" y="9525"/>
              <a:ext cx="2269781" cy="493877"/>
            </a:xfrm>
            <a:prstGeom prst="rect">
              <a:avLst/>
            </a:prstGeom>
          </p:spPr>
          <p:txBody>
            <a:bodyPr lIns="50800" tIns="50800" rIns="50800" bIns="50800" rtlCol="0" anchor="ctr"/>
            <a:lstStyle/>
            <a:p>
              <a:pPr marL="0" lvl="0" indent="0" algn="ctr">
                <a:lnSpc>
                  <a:spcPts val="1919"/>
                </a:lnSpc>
                <a:spcBef>
                  <a:spcPct val="0"/>
                </a:spcBef>
              </a:pPr>
              <a:endParaRPr/>
            </a:p>
          </p:txBody>
        </p:sp>
      </p:grpSp>
      <p:sp>
        <p:nvSpPr>
          <p:cNvPr id="61" name="Freeform 61"/>
          <p:cNvSpPr/>
          <p:nvPr/>
        </p:nvSpPr>
        <p:spPr>
          <a:xfrm>
            <a:off x="9855145" y="7883111"/>
            <a:ext cx="507227" cy="546876"/>
          </a:xfrm>
          <a:custGeom>
            <a:avLst/>
            <a:gdLst/>
            <a:ahLst/>
            <a:cxnLst/>
            <a:rect l="l" t="t" r="r" b="b"/>
            <a:pathLst>
              <a:path w="507227" h="546876">
                <a:moveTo>
                  <a:pt x="0" y="0"/>
                </a:moveTo>
                <a:lnTo>
                  <a:pt x="507227" y="0"/>
                </a:lnTo>
                <a:lnTo>
                  <a:pt x="507227" y="546876"/>
                </a:lnTo>
                <a:lnTo>
                  <a:pt x="0" y="54687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i-FI"/>
          </a:p>
        </p:txBody>
      </p:sp>
      <p:sp>
        <p:nvSpPr>
          <p:cNvPr id="62" name="Freeform 62"/>
          <p:cNvSpPr/>
          <p:nvPr/>
        </p:nvSpPr>
        <p:spPr>
          <a:xfrm>
            <a:off x="1834713" y="7914746"/>
            <a:ext cx="396626" cy="548015"/>
          </a:xfrm>
          <a:custGeom>
            <a:avLst/>
            <a:gdLst/>
            <a:ahLst/>
            <a:cxnLst/>
            <a:rect l="l" t="t" r="r" b="b"/>
            <a:pathLst>
              <a:path w="396626" h="548015">
                <a:moveTo>
                  <a:pt x="0" y="0"/>
                </a:moveTo>
                <a:lnTo>
                  <a:pt x="396626" y="0"/>
                </a:lnTo>
                <a:lnTo>
                  <a:pt x="396626" y="548015"/>
                </a:lnTo>
                <a:lnTo>
                  <a:pt x="0" y="54801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fi-FI"/>
          </a:p>
        </p:txBody>
      </p:sp>
      <p:sp>
        <p:nvSpPr>
          <p:cNvPr id="63" name="TextBox 63"/>
          <p:cNvSpPr txBox="1"/>
          <p:nvPr/>
        </p:nvSpPr>
        <p:spPr>
          <a:xfrm>
            <a:off x="5600104" y="1619232"/>
            <a:ext cx="1698183" cy="209550"/>
          </a:xfrm>
          <a:prstGeom prst="rect">
            <a:avLst/>
          </a:prstGeom>
        </p:spPr>
        <p:txBody>
          <a:bodyPr lIns="0" tIns="0" rIns="0" bIns="0" rtlCol="0" anchor="t">
            <a:spAutoFit/>
          </a:bodyPr>
          <a:lstStyle/>
          <a:p>
            <a:pPr marL="0" lvl="0" indent="0" algn="l">
              <a:lnSpc>
                <a:spcPts val="1680"/>
              </a:lnSpc>
            </a:pPr>
            <a:r>
              <a:rPr lang="en-US" sz="1400" b="1" spc="22">
                <a:solidFill>
                  <a:srgbClr val="000000"/>
                </a:solidFill>
                <a:latin typeface="Aileron Bold"/>
                <a:ea typeface="Aileron Bold"/>
                <a:cs typeface="Aileron Bold"/>
                <a:sym typeface="Aileron Bold"/>
              </a:rPr>
              <a:t>AVAINTOIMINNOT</a:t>
            </a:r>
          </a:p>
        </p:txBody>
      </p:sp>
      <p:sp>
        <p:nvSpPr>
          <p:cNvPr id="64" name="TextBox 64"/>
          <p:cNvSpPr txBox="1"/>
          <p:nvPr/>
        </p:nvSpPr>
        <p:spPr>
          <a:xfrm>
            <a:off x="12155697" y="1457364"/>
            <a:ext cx="2271145" cy="419100"/>
          </a:xfrm>
          <a:prstGeom prst="rect">
            <a:avLst/>
          </a:prstGeom>
        </p:spPr>
        <p:txBody>
          <a:bodyPr lIns="0" tIns="0" rIns="0" bIns="0" rtlCol="0" anchor="t">
            <a:spAutoFit/>
          </a:bodyPr>
          <a:lstStyle/>
          <a:p>
            <a:pPr marL="0" lvl="0" indent="0" algn="l">
              <a:lnSpc>
                <a:spcPts val="1680"/>
              </a:lnSpc>
            </a:pPr>
            <a:r>
              <a:rPr lang="en-US" sz="1400" b="1" spc="22">
                <a:solidFill>
                  <a:srgbClr val="000000"/>
                </a:solidFill>
                <a:latin typeface="Aileron Bold"/>
                <a:ea typeface="Aileron Bold"/>
                <a:cs typeface="Aileron Bold"/>
                <a:sym typeface="Aileron Bold"/>
              </a:rPr>
              <a:t>ASIAKASSUHTEIDEN YLLÄPITO</a:t>
            </a:r>
          </a:p>
        </p:txBody>
      </p:sp>
      <p:sp>
        <p:nvSpPr>
          <p:cNvPr id="65" name="TextBox 65"/>
          <p:cNvSpPr txBox="1"/>
          <p:nvPr/>
        </p:nvSpPr>
        <p:spPr>
          <a:xfrm>
            <a:off x="5662656" y="3737870"/>
            <a:ext cx="1698183" cy="419100"/>
          </a:xfrm>
          <a:prstGeom prst="rect">
            <a:avLst/>
          </a:prstGeom>
        </p:spPr>
        <p:txBody>
          <a:bodyPr lIns="0" tIns="0" rIns="0" bIns="0" rtlCol="0" anchor="t">
            <a:spAutoFit/>
          </a:bodyPr>
          <a:lstStyle/>
          <a:p>
            <a:pPr marL="0" lvl="0" indent="0" algn="l">
              <a:lnSpc>
                <a:spcPts val="1680"/>
              </a:lnSpc>
            </a:pPr>
            <a:r>
              <a:rPr lang="en-US" sz="1400" b="1" spc="22">
                <a:solidFill>
                  <a:srgbClr val="000000"/>
                </a:solidFill>
                <a:latin typeface="Aileron Bold"/>
                <a:ea typeface="Aileron Bold"/>
                <a:cs typeface="Aileron Bold"/>
                <a:sym typeface="Aileron Bold"/>
              </a:rPr>
              <a:t>TÄRKEIMMÄT RESURSSIT</a:t>
            </a:r>
          </a:p>
        </p:txBody>
      </p:sp>
      <p:sp>
        <p:nvSpPr>
          <p:cNvPr id="66" name="TextBox 66"/>
          <p:cNvSpPr txBox="1"/>
          <p:nvPr/>
        </p:nvSpPr>
        <p:spPr>
          <a:xfrm>
            <a:off x="12155697" y="3785495"/>
            <a:ext cx="1698183" cy="209550"/>
          </a:xfrm>
          <a:prstGeom prst="rect">
            <a:avLst/>
          </a:prstGeom>
        </p:spPr>
        <p:txBody>
          <a:bodyPr lIns="0" tIns="0" rIns="0" bIns="0" rtlCol="0" anchor="t">
            <a:spAutoFit/>
          </a:bodyPr>
          <a:lstStyle/>
          <a:p>
            <a:pPr marL="0" lvl="0" indent="0" algn="l">
              <a:lnSpc>
                <a:spcPts val="1680"/>
              </a:lnSpc>
            </a:pPr>
            <a:r>
              <a:rPr lang="en-US" sz="1400" b="1" spc="22">
                <a:solidFill>
                  <a:srgbClr val="000000"/>
                </a:solidFill>
                <a:latin typeface="Aileron Bold"/>
                <a:ea typeface="Aileron Bold"/>
                <a:cs typeface="Aileron Bold"/>
                <a:sym typeface="Aileron Bold"/>
              </a:rPr>
              <a:t>KANAVAT</a:t>
            </a:r>
          </a:p>
        </p:txBody>
      </p:sp>
      <p:sp>
        <p:nvSpPr>
          <p:cNvPr id="67" name="TextBox 67"/>
          <p:cNvSpPr txBox="1"/>
          <p:nvPr/>
        </p:nvSpPr>
        <p:spPr>
          <a:xfrm>
            <a:off x="2445606" y="1638973"/>
            <a:ext cx="1698183" cy="209550"/>
          </a:xfrm>
          <a:prstGeom prst="rect">
            <a:avLst/>
          </a:prstGeom>
        </p:spPr>
        <p:txBody>
          <a:bodyPr lIns="0" tIns="0" rIns="0" bIns="0" rtlCol="0" anchor="t">
            <a:spAutoFit/>
          </a:bodyPr>
          <a:lstStyle/>
          <a:p>
            <a:pPr marL="0" lvl="0" indent="0" algn="l">
              <a:lnSpc>
                <a:spcPts val="1680"/>
              </a:lnSpc>
            </a:pPr>
            <a:r>
              <a:rPr lang="en-US" sz="1400" b="1" spc="22">
                <a:solidFill>
                  <a:srgbClr val="000000"/>
                </a:solidFill>
                <a:latin typeface="Aileron Bold"/>
                <a:ea typeface="Aileron Bold"/>
                <a:cs typeface="Aileron Bold"/>
                <a:sym typeface="Aileron Bold"/>
              </a:rPr>
              <a:t>AVAINKUMPPANIT</a:t>
            </a:r>
          </a:p>
        </p:txBody>
      </p:sp>
      <p:sp>
        <p:nvSpPr>
          <p:cNvPr id="68" name="TextBox 68"/>
          <p:cNvSpPr txBox="1"/>
          <p:nvPr/>
        </p:nvSpPr>
        <p:spPr>
          <a:xfrm>
            <a:off x="2445606" y="6120674"/>
            <a:ext cx="1698183" cy="209550"/>
          </a:xfrm>
          <a:prstGeom prst="rect">
            <a:avLst/>
          </a:prstGeom>
        </p:spPr>
        <p:txBody>
          <a:bodyPr lIns="0" tIns="0" rIns="0" bIns="0" rtlCol="0" anchor="t">
            <a:spAutoFit/>
          </a:bodyPr>
          <a:lstStyle/>
          <a:p>
            <a:pPr marL="0" lvl="0" indent="0" algn="l">
              <a:lnSpc>
                <a:spcPts val="1680"/>
              </a:lnSpc>
            </a:pPr>
            <a:r>
              <a:rPr lang="en-US" sz="1400" b="1" spc="22">
                <a:solidFill>
                  <a:srgbClr val="000000"/>
                </a:solidFill>
                <a:latin typeface="Aileron Bold"/>
                <a:ea typeface="Aileron Bold"/>
                <a:cs typeface="Aileron Bold"/>
                <a:sym typeface="Aileron Bold"/>
              </a:rPr>
              <a:t>KULUT</a:t>
            </a:r>
          </a:p>
        </p:txBody>
      </p:sp>
      <p:sp>
        <p:nvSpPr>
          <p:cNvPr id="69" name="TextBox 69"/>
          <p:cNvSpPr txBox="1"/>
          <p:nvPr/>
        </p:nvSpPr>
        <p:spPr>
          <a:xfrm>
            <a:off x="8799459" y="1445810"/>
            <a:ext cx="2106502" cy="209550"/>
          </a:xfrm>
          <a:prstGeom prst="rect">
            <a:avLst/>
          </a:prstGeom>
        </p:spPr>
        <p:txBody>
          <a:bodyPr lIns="0" tIns="0" rIns="0" bIns="0" rtlCol="0" anchor="t">
            <a:spAutoFit/>
          </a:bodyPr>
          <a:lstStyle/>
          <a:p>
            <a:pPr marL="0" lvl="0" indent="0" algn="l">
              <a:lnSpc>
                <a:spcPts val="1680"/>
              </a:lnSpc>
            </a:pPr>
            <a:r>
              <a:rPr lang="en-US" sz="1400" b="1" spc="22">
                <a:solidFill>
                  <a:srgbClr val="000000"/>
                </a:solidFill>
                <a:latin typeface="Aileron Bold"/>
                <a:ea typeface="Aileron Bold"/>
                <a:cs typeface="Aileron Bold"/>
                <a:sym typeface="Aileron Bold"/>
              </a:rPr>
              <a:t>ARVOLUPAUKSET</a:t>
            </a:r>
          </a:p>
        </p:txBody>
      </p:sp>
      <p:sp>
        <p:nvSpPr>
          <p:cNvPr id="70" name="TextBox 70"/>
          <p:cNvSpPr txBox="1"/>
          <p:nvPr/>
        </p:nvSpPr>
        <p:spPr>
          <a:xfrm>
            <a:off x="15443532" y="1495407"/>
            <a:ext cx="2228702" cy="209550"/>
          </a:xfrm>
          <a:prstGeom prst="rect">
            <a:avLst/>
          </a:prstGeom>
        </p:spPr>
        <p:txBody>
          <a:bodyPr lIns="0" tIns="0" rIns="0" bIns="0" rtlCol="0" anchor="t">
            <a:spAutoFit/>
          </a:bodyPr>
          <a:lstStyle/>
          <a:p>
            <a:pPr marL="0" lvl="0" indent="0" algn="l">
              <a:lnSpc>
                <a:spcPts val="1680"/>
              </a:lnSpc>
            </a:pPr>
            <a:r>
              <a:rPr lang="en-US" sz="1400" b="1" spc="22">
                <a:solidFill>
                  <a:srgbClr val="000000"/>
                </a:solidFill>
                <a:latin typeface="Aileron Bold"/>
                <a:ea typeface="Aileron Bold"/>
                <a:cs typeface="Aileron Bold"/>
                <a:sym typeface="Aileron Bold"/>
              </a:rPr>
              <a:t>ASIAKASRYHMÄT</a:t>
            </a:r>
          </a:p>
        </p:txBody>
      </p:sp>
      <p:sp>
        <p:nvSpPr>
          <p:cNvPr id="71" name="TextBox 71"/>
          <p:cNvSpPr txBox="1"/>
          <p:nvPr/>
        </p:nvSpPr>
        <p:spPr>
          <a:xfrm>
            <a:off x="5175734" y="516369"/>
            <a:ext cx="1380528" cy="200025"/>
          </a:xfrm>
          <a:prstGeom prst="rect">
            <a:avLst/>
          </a:prstGeom>
        </p:spPr>
        <p:txBody>
          <a:bodyPr lIns="0" tIns="0" rIns="0" bIns="0" rtlCol="0" anchor="t">
            <a:spAutoFit/>
          </a:bodyPr>
          <a:lstStyle/>
          <a:p>
            <a:pPr marL="0" lvl="0" indent="0" algn="l">
              <a:lnSpc>
                <a:spcPts val="1539"/>
              </a:lnSpc>
            </a:pPr>
            <a:r>
              <a:rPr lang="en-US" sz="1282" b="1">
                <a:solidFill>
                  <a:srgbClr val="4A4E69"/>
                </a:solidFill>
                <a:latin typeface="Aileron Bold"/>
                <a:ea typeface="Aileron Bold"/>
                <a:cs typeface="Aileron Bold"/>
                <a:sym typeface="Aileron Bold"/>
              </a:rPr>
              <a:t>Päivämäärä:</a:t>
            </a:r>
          </a:p>
        </p:txBody>
      </p:sp>
      <p:sp>
        <p:nvSpPr>
          <p:cNvPr id="72" name="TextBox 72"/>
          <p:cNvSpPr txBox="1"/>
          <p:nvPr/>
        </p:nvSpPr>
        <p:spPr>
          <a:xfrm>
            <a:off x="10586134" y="6087900"/>
            <a:ext cx="2098320" cy="209550"/>
          </a:xfrm>
          <a:prstGeom prst="rect">
            <a:avLst/>
          </a:prstGeom>
        </p:spPr>
        <p:txBody>
          <a:bodyPr lIns="0" tIns="0" rIns="0" bIns="0" rtlCol="0" anchor="t">
            <a:spAutoFit/>
          </a:bodyPr>
          <a:lstStyle/>
          <a:p>
            <a:pPr marL="0" lvl="0" indent="0" algn="l">
              <a:lnSpc>
                <a:spcPts val="1680"/>
              </a:lnSpc>
            </a:pPr>
            <a:r>
              <a:rPr lang="en-US" sz="1400" b="1" spc="22">
                <a:solidFill>
                  <a:srgbClr val="000000"/>
                </a:solidFill>
                <a:latin typeface="Aileron Bold"/>
                <a:ea typeface="Aileron Bold"/>
                <a:cs typeface="Aileron Bold"/>
                <a:sym typeface="Aileron Bold"/>
              </a:rPr>
              <a:t>TULONLÄHTEET</a:t>
            </a:r>
          </a:p>
        </p:txBody>
      </p:sp>
      <p:sp>
        <p:nvSpPr>
          <p:cNvPr id="73" name="TextBox 73"/>
          <p:cNvSpPr txBox="1"/>
          <p:nvPr/>
        </p:nvSpPr>
        <p:spPr>
          <a:xfrm>
            <a:off x="8228310" y="516369"/>
            <a:ext cx="1380528" cy="200025"/>
          </a:xfrm>
          <a:prstGeom prst="rect">
            <a:avLst/>
          </a:prstGeom>
        </p:spPr>
        <p:txBody>
          <a:bodyPr lIns="0" tIns="0" rIns="0" bIns="0" rtlCol="0" anchor="t">
            <a:spAutoFit/>
          </a:bodyPr>
          <a:lstStyle/>
          <a:p>
            <a:pPr marL="0" lvl="0" indent="0" algn="l">
              <a:lnSpc>
                <a:spcPts val="1539"/>
              </a:lnSpc>
            </a:pPr>
            <a:r>
              <a:rPr lang="en-US" sz="1282" b="1">
                <a:solidFill>
                  <a:srgbClr val="4A4E69"/>
                </a:solidFill>
                <a:latin typeface="Aileron Bold"/>
                <a:ea typeface="Aileron Bold"/>
                <a:cs typeface="Aileron Bold"/>
                <a:sym typeface="Aileron Bold"/>
              </a:rPr>
              <a:t>Versio:</a:t>
            </a:r>
          </a:p>
        </p:txBody>
      </p:sp>
      <p:sp>
        <p:nvSpPr>
          <p:cNvPr id="74" name="TextBox 74"/>
          <p:cNvSpPr txBox="1"/>
          <p:nvPr/>
        </p:nvSpPr>
        <p:spPr>
          <a:xfrm>
            <a:off x="1797515" y="514310"/>
            <a:ext cx="1380528" cy="200025"/>
          </a:xfrm>
          <a:prstGeom prst="rect">
            <a:avLst/>
          </a:prstGeom>
        </p:spPr>
        <p:txBody>
          <a:bodyPr lIns="0" tIns="0" rIns="0" bIns="0" rtlCol="0" anchor="t">
            <a:spAutoFit/>
          </a:bodyPr>
          <a:lstStyle/>
          <a:p>
            <a:pPr marL="0" lvl="0" indent="0" algn="l">
              <a:lnSpc>
                <a:spcPts val="1539"/>
              </a:lnSpc>
            </a:pPr>
            <a:r>
              <a:rPr lang="en-US" sz="1282" b="1">
                <a:solidFill>
                  <a:srgbClr val="4A4E69"/>
                </a:solidFill>
                <a:latin typeface="Aileron Bold"/>
                <a:ea typeface="Aileron Bold"/>
                <a:cs typeface="Aileron Bold"/>
                <a:sym typeface="Aileron Bold"/>
              </a:rPr>
              <a:t>Ratkaisu:</a:t>
            </a:r>
          </a:p>
        </p:txBody>
      </p:sp>
      <p:sp>
        <p:nvSpPr>
          <p:cNvPr id="75" name="TextBox 75"/>
          <p:cNvSpPr txBox="1"/>
          <p:nvPr/>
        </p:nvSpPr>
        <p:spPr>
          <a:xfrm>
            <a:off x="2444480" y="7967461"/>
            <a:ext cx="3331744" cy="419100"/>
          </a:xfrm>
          <a:prstGeom prst="rect">
            <a:avLst/>
          </a:prstGeom>
        </p:spPr>
        <p:txBody>
          <a:bodyPr lIns="0" tIns="0" rIns="0" bIns="0" rtlCol="0" anchor="t">
            <a:spAutoFit/>
          </a:bodyPr>
          <a:lstStyle/>
          <a:p>
            <a:pPr marL="0" lvl="0" indent="0" algn="l">
              <a:lnSpc>
                <a:spcPts val="1680"/>
              </a:lnSpc>
            </a:pPr>
            <a:r>
              <a:rPr lang="en-US" sz="1400" b="1" spc="22">
                <a:solidFill>
                  <a:srgbClr val="000000"/>
                </a:solidFill>
                <a:latin typeface="Aileron Bold"/>
                <a:ea typeface="Aileron Bold"/>
                <a:cs typeface="Aileron Bold"/>
                <a:sym typeface="Aileron Bold"/>
              </a:rPr>
              <a:t>EKOLOGISET JA SOSIAALISET JALANJÄLJET</a:t>
            </a:r>
          </a:p>
        </p:txBody>
      </p:sp>
      <p:sp>
        <p:nvSpPr>
          <p:cNvPr id="76" name="TextBox 76"/>
          <p:cNvSpPr txBox="1"/>
          <p:nvPr/>
        </p:nvSpPr>
        <p:spPr>
          <a:xfrm>
            <a:off x="10586134" y="7967461"/>
            <a:ext cx="3331744" cy="419100"/>
          </a:xfrm>
          <a:prstGeom prst="rect">
            <a:avLst/>
          </a:prstGeom>
        </p:spPr>
        <p:txBody>
          <a:bodyPr lIns="0" tIns="0" rIns="0" bIns="0" rtlCol="0" anchor="t">
            <a:spAutoFit/>
          </a:bodyPr>
          <a:lstStyle/>
          <a:p>
            <a:pPr marL="0" lvl="0" indent="0" algn="l">
              <a:lnSpc>
                <a:spcPts val="1680"/>
              </a:lnSpc>
            </a:pPr>
            <a:r>
              <a:rPr lang="en-US" sz="1400" b="1" spc="22">
                <a:solidFill>
                  <a:srgbClr val="000000"/>
                </a:solidFill>
                <a:latin typeface="Aileron Bold"/>
                <a:ea typeface="Aileron Bold"/>
                <a:cs typeface="Aileron Bold"/>
                <a:sym typeface="Aileron Bold"/>
              </a:rPr>
              <a:t>EKOLOGISET JA SOSIAALISET KÄDENJÄLJET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84350" y="2468587"/>
            <a:ext cx="3515208" cy="3515208"/>
            <a:chOff x="0" y="0"/>
            <a:chExt cx="1089178" cy="1089178"/>
          </a:xfrm>
        </p:grpSpPr>
        <p:sp>
          <p:nvSpPr>
            <p:cNvPr id="3" name="Freeform 3"/>
            <p:cNvSpPr/>
            <p:nvPr/>
          </p:nvSpPr>
          <p:spPr>
            <a:xfrm>
              <a:off x="0" y="0"/>
              <a:ext cx="1089178" cy="1089178"/>
            </a:xfrm>
            <a:custGeom>
              <a:avLst/>
              <a:gdLst/>
              <a:ahLst/>
              <a:cxnLst/>
              <a:rect l="l" t="t" r="r" b="b"/>
              <a:pathLst>
                <a:path w="1089178" h="1089178">
                  <a:moveTo>
                    <a:pt x="0" y="0"/>
                  </a:moveTo>
                  <a:lnTo>
                    <a:pt x="1089178" y="0"/>
                  </a:lnTo>
                  <a:lnTo>
                    <a:pt x="1089178" y="1089178"/>
                  </a:lnTo>
                  <a:lnTo>
                    <a:pt x="0" y="1089178"/>
                  </a:lnTo>
                  <a:close/>
                </a:path>
              </a:pathLst>
            </a:custGeom>
            <a:solidFill>
              <a:srgbClr val="000000">
                <a:alpha val="0"/>
              </a:srgbClr>
            </a:solidFill>
            <a:ln w="19050" cap="sq">
              <a:solidFill>
                <a:srgbClr val="000000"/>
              </a:solidFill>
              <a:prstDash val="solid"/>
              <a:miter/>
            </a:ln>
          </p:spPr>
          <p:txBody>
            <a:bodyPr/>
            <a:lstStyle/>
            <a:p>
              <a:endParaRPr lang="fi-FI"/>
            </a:p>
          </p:txBody>
        </p:sp>
        <p:sp>
          <p:nvSpPr>
            <p:cNvPr id="4" name="TextBox 4"/>
            <p:cNvSpPr txBox="1"/>
            <p:nvPr/>
          </p:nvSpPr>
          <p:spPr>
            <a:xfrm>
              <a:off x="0" y="-28575"/>
              <a:ext cx="1089178" cy="1117753"/>
            </a:xfrm>
            <a:prstGeom prst="rect">
              <a:avLst/>
            </a:prstGeom>
          </p:spPr>
          <p:txBody>
            <a:bodyPr lIns="50800" tIns="50800" rIns="50800" bIns="50800" rtlCol="0" anchor="ctr"/>
            <a:lstStyle/>
            <a:p>
              <a:pPr algn="ctr">
                <a:lnSpc>
                  <a:spcPts val="2168"/>
                </a:lnSpc>
              </a:pPr>
              <a:endParaRPr/>
            </a:p>
          </p:txBody>
        </p:sp>
      </p:grpSp>
      <p:grpSp>
        <p:nvGrpSpPr>
          <p:cNvPr id="5" name="Group 5"/>
          <p:cNvGrpSpPr/>
          <p:nvPr/>
        </p:nvGrpSpPr>
        <p:grpSpPr>
          <a:xfrm>
            <a:off x="3084350" y="6105241"/>
            <a:ext cx="3515208" cy="3515208"/>
            <a:chOff x="0" y="0"/>
            <a:chExt cx="1089178" cy="1089178"/>
          </a:xfrm>
        </p:grpSpPr>
        <p:sp>
          <p:nvSpPr>
            <p:cNvPr id="6" name="Freeform 6"/>
            <p:cNvSpPr/>
            <p:nvPr/>
          </p:nvSpPr>
          <p:spPr>
            <a:xfrm>
              <a:off x="0" y="0"/>
              <a:ext cx="1089178" cy="1089178"/>
            </a:xfrm>
            <a:custGeom>
              <a:avLst/>
              <a:gdLst/>
              <a:ahLst/>
              <a:cxnLst/>
              <a:rect l="l" t="t" r="r" b="b"/>
              <a:pathLst>
                <a:path w="1089178" h="1089178">
                  <a:moveTo>
                    <a:pt x="0" y="0"/>
                  </a:moveTo>
                  <a:lnTo>
                    <a:pt x="1089178" y="0"/>
                  </a:lnTo>
                  <a:lnTo>
                    <a:pt x="1089178" y="1089178"/>
                  </a:lnTo>
                  <a:lnTo>
                    <a:pt x="0" y="1089178"/>
                  </a:lnTo>
                  <a:close/>
                </a:path>
              </a:pathLst>
            </a:custGeom>
            <a:solidFill>
              <a:srgbClr val="000000">
                <a:alpha val="0"/>
              </a:srgbClr>
            </a:solidFill>
            <a:ln w="19050" cap="sq">
              <a:solidFill>
                <a:srgbClr val="000000"/>
              </a:solidFill>
              <a:prstDash val="solid"/>
              <a:miter/>
            </a:ln>
          </p:spPr>
          <p:txBody>
            <a:bodyPr/>
            <a:lstStyle/>
            <a:p>
              <a:endParaRPr lang="fi-FI"/>
            </a:p>
          </p:txBody>
        </p:sp>
        <p:sp>
          <p:nvSpPr>
            <p:cNvPr id="7" name="TextBox 7"/>
            <p:cNvSpPr txBox="1"/>
            <p:nvPr/>
          </p:nvSpPr>
          <p:spPr>
            <a:xfrm>
              <a:off x="0" y="-28575"/>
              <a:ext cx="1089178" cy="1117753"/>
            </a:xfrm>
            <a:prstGeom prst="rect">
              <a:avLst/>
            </a:prstGeom>
          </p:spPr>
          <p:txBody>
            <a:bodyPr lIns="50800" tIns="50800" rIns="50800" bIns="50800" rtlCol="0" anchor="ctr"/>
            <a:lstStyle/>
            <a:p>
              <a:pPr algn="ctr">
                <a:lnSpc>
                  <a:spcPts val="2168"/>
                </a:lnSpc>
              </a:pPr>
              <a:endParaRPr/>
            </a:p>
          </p:txBody>
        </p:sp>
      </p:grpSp>
      <p:grpSp>
        <p:nvGrpSpPr>
          <p:cNvPr id="8" name="Group 8"/>
          <p:cNvGrpSpPr/>
          <p:nvPr/>
        </p:nvGrpSpPr>
        <p:grpSpPr>
          <a:xfrm>
            <a:off x="6714242" y="2468587"/>
            <a:ext cx="3515208" cy="3515208"/>
            <a:chOff x="0" y="0"/>
            <a:chExt cx="1089178" cy="1089178"/>
          </a:xfrm>
        </p:grpSpPr>
        <p:sp>
          <p:nvSpPr>
            <p:cNvPr id="9" name="Freeform 9"/>
            <p:cNvSpPr/>
            <p:nvPr/>
          </p:nvSpPr>
          <p:spPr>
            <a:xfrm>
              <a:off x="0" y="0"/>
              <a:ext cx="1089178" cy="1089178"/>
            </a:xfrm>
            <a:custGeom>
              <a:avLst/>
              <a:gdLst/>
              <a:ahLst/>
              <a:cxnLst/>
              <a:rect l="l" t="t" r="r" b="b"/>
              <a:pathLst>
                <a:path w="1089178" h="1089178">
                  <a:moveTo>
                    <a:pt x="0" y="0"/>
                  </a:moveTo>
                  <a:lnTo>
                    <a:pt x="1089178" y="0"/>
                  </a:lnTo>
                  <a:lnTo>
                    <a:pt x="1089178" y="1089178"/>
                  </a:lnTo>
                  <a:lnTo>
                    <a:pt x="0" y="1089178"/>
                  </a:lnTo>
                  <a:close/>
                </a:path>
              </a:pathLst>
            </a:custGeom>
            <a:solidFill>
              <a:srgbClr val="000000">
                <a:alpha val="0"/>
              </a:srgbClr>
            </a:solidFill>
            <a:ln w="19050" cap="sq">
              <a:solidFill>
                <a:srgbClr val="000000"/>
              </a:solidFill>
              <a:prstDash val="solid"/>
              <a:miter/>
            </a:ln>
          </p:spPr>
          <p:txBody>
            <a:bodyPr/>
            <a:lstStyle/>
            <a:p>
              <a:endParaRPr lang="fi-FI"/>
            </a:p>
          </p:txBody>
        </p:sp>
        <p:sp>
          <p:nvSpPr>
            <p:cNvPr id="10" name="TextBox 10"/>
            <p:cNvSpPr txBox="1"/>
            <p:nvPr/>
          </p:nvSpPr>
          <p:spPr>
            <a:xfrm>
              <a:off x="0" y="-28575"/>
              <a:ext cx="1089178" cy="1117753"/>
            </a:xfrm>
            <a:prstGeom prst="rect">
              <a:avLst/>
            </a:prstGeom>
          </p:spPr>
          <p:txBody>
            <a:bodyPr lIns="50800" tIns="50800" rIns="50800" bIns="50800" rtlCol="0" anchor="ctr"/>
            <a:lstStyle/>
            <a:p>
              <a:pPr algn="ctr">
                <a:lnSpc>
                  <a:spcPts val="2168"/>
                </a:lnSpc>
              </a:pPr>
              <a:endParaRPr/>
            </a:p>
          </p:txBody>
        </p:sp>
      </p:grpSp>
      <p:grpSp>
        <p:nvGrpSpPr>
          <p:cNvPr id="11" name="Group 11"/>
          <p:cNvGrpSpPr/>
          <p:nvPr/>
        </p:nvGrpSpPr>
        <p:grpSpPr>
          <a:xfrm>
            <a:off x="6714242" y="6105241"/>
            <a:ext cx="3515208" cy="3515208"/>
            <a:chOff x="0" y="0"/>
            <a:chExt cx="1089178" cy="1089178"/>
          </a:xfrm>
        </p:grpSpPr>
        <p:sp>
          <p:nvSpPr>
            <p:cNvPr id="12" name="Freeform 12"/>
            <p:cNvSpPr/>
            <p:nvPr/>
          </p:nvSpPr>
          <p:spPr>
            <a:xfrm>
              <a:off x="0" y="0"/>
              <a:ext cx="1089178" cy="1089178"/>
            </a:xfrm>
            <a:custGeom>
              <a:avLst/>
              <a:gdLst/>
              <a:ahLst/>
              <a:cxnLst/>
              <a:rect l="l" t="t" r="r" b="b"/>
              <a:pathLst>
                <a:path w="1089178" h="1089178">
                  <a:moveTo>
                    <a:pt x="0" y="0"/>
                  </a:moveTo>
                  <a:lnTo>
                    <a:pt x="1089178" y="0"/>
                  </a:lnTo>
                  <a:lnTo>
                    <a:pt x="1089178" y="1089178"/>
                  </a:lnTo>
                  <a:lnTo>
                    <a:pt x="0" y="1089178"/>
                  </a:lnTo>
                  <a:close/>
                </a:path>
              </a:pathLst>
            </a:custGeom>
            <a:solidFill>
              <a:srgbClr val="000000">
                <a:alpha val="0"/>
              </a:srgbClr>
            </a:solidFill>
            <a:ln w="19050" cap="sq">
              <a:solidFill>
                <a:srgbClr val="000000"/>
              </a:solidFill>
              <a:prstDash val="solid"/>
              <a:miter/>
            </a:ln>
          </p:spPr>
          <p:txBody>
            <a:bodyPr/>
            <a:lstStyle/>
            <a:p>
              <a:endParaRPr lang="fi-FI"/>
            </a:p>
          </p:txBody>
        </p:sp>
        <p:sp>
          <p:nvSpPr>
            <p:cNvPr id="13" name="TextBox 13"/>
            <p:cNvSpPr txBox="1"/>
            <p:nvPr/>
          </p:nvSpPr>
          <p:spPr>
            <a:xfrm>
              <a:off x="0" y="-28575"/>
              <a:ext cx="1089178" cy="1117753"/>
            </a:xfrm>
            <a:prstGeom prst="rect">
              <a:avLst/>
            </a:prstGeom>
          </p:spPr>
          <p:txBody>
            <a:bodyPr lIns="50800" tIns="50800" rIns="50800" bIns="50800" rtlCol="0" anchor="ctr"/>
            <a:lstStyle/>
            <a:p>
              <a:pPr algn="ctr">
                <a:lnSpc>
                  <a:spcPts val="2168"/>
                </a:lnSpc>
              </a:pPr>
              <a:endParaRPr/>
            </a:p>
          </p:txBody>
        </p:sp>
      </p:grpSp>
      <p:grpSp>
        <p:nvGrpSpPr>
          <p:cNvPr id="14" name="Group 14"/>
          <p:cNvGrpSpPr/>
          <p:nvPr/>
        </p:nvGrpSpPr>
        <p:grpSpPr>
          <a:xfrm>
            <a:off x="10342800" y="2468587"/>
            <a:ext cx="3515208" cy="3515208"/>
            <a:chOff x="0" y="0"/>
            <a:chExt cx="1089178" cy="1089178"/>
          </a:xfrm>
        </p:grpSpPr>
        <p:sp>
          <p:nvSpPr>
            <p:cNvPr id="15" name="Freeform 15"/>
            <p:cNvSpPr/>
            <p:nvPr/>
          </p:nvSpPr>
          <p:spPr>
            <a:xfrm>
              <a:off x="0" y="0"/>
              <a:ext cx="1089178" cy="1089178"/>
            </a:xfrm>
            <a:custGeom>
              <a:avLst/>
              <a:gdLst/>
              <a:ahLst/>
              <a:cxnLst/>
              <a:rect l="l" t="t" r="r" b="b"/>
              <a:pathLst>
                <a:path w="1089178" h="1089178">
                  <a:moveTo>
                    <a:pt x="0" y="0"/>
                  </a:moveTo>
                  <a:lnTo>
                    <a:pt x="1089178" y="0"/>
                  </a:lnTo>
                  <a:lnTo>
                    <a:pt x="1089178" y="1089178"/>
                  </a:lnTo>
                  <a:lnTo>
                    <a:pt x="0" y="1089178"/>
                  </a:lnTo>
                  <a:close/>
                </a:path>
              </a:pathLst>
            </a:custGeom>
            <a:solidFill>
              <a:srgbClr val="000000">
                <a:alpha val="0"/>
              </a:srgbClr>
            </a:solidFill>
            <a:ln w="19050" cap="sq">
              <a:solidFill>
                <a:srgbClr val="000000"/>
              </a:solidFill>
              <a:prstDash val="solid"/>
              <a:miter/>
            </a:ln>
          </p:spPr>
          <p:txBody>
            <a:bodyPr/>
            <a:lstStyle/>
            <a:p>
              <a:endParaRPr lang="fi-FI"/>
            </a:p>
          </p:txBody>
        </p:sp>
        <p:sp>
          <p:nvSpPr>
            <p:cNvPr id="16" name="TextBox 16"/>
            <p:cNvSpPr txBox="1"/>
            <p:nvPr/>
          </p:nvSpPr>
          <p:spPr>
            <a:xfrm>
              <a:off x="0" y="-28575"/>
              <a:ext cx="1089178" cy="1117753"/>
            </a:xfrm>
            <a:prstGeom prst="rect">
              <a:avLst/>
            </a:prstGeom>
          </p:spPr>
          <p:txBody>
            <a:bodyPr lIns="50800" tIns="50800" rIns="50800" bIns="50800" rtlCol="0" anchor="ctr"/>
            <a:lstStyle/>
            <a:p>
              <a:pPr algn="ctr">
                <a:lnSpc>
                  <a:spcPts val="2168"/>
                </a:lnSpc>
              </a:pPr>
              <a:endParaRPr/>
            </a:p>
          </p:txBody>
        </p:sp>
      </p:grpSp>
      <p:grpSp>
        <p:nvGrpSpPr>
          <p:cNvPr id="17" name="Group 17"/>
          <p:cNvGrpSpPr/>
          <p:nvPr/>
        </p:nvGrpSpPr>
        <p:grpSpPr>
          <a:xfrm>
            <a:off x="10342800" y="6105241"/>
            <a:ext cx="3515208" cy="3515208"/>
            <a:chOff x="0" y="0"/>
            <a:chExt cx="1089178" cy="1089178"/>
          </a:xfrm>
        </p:grpSpPr>
        <p:sp>
          <p:nvSpPr>
            <p:cNvPr id="18" name="Freeform 18"/>
            <p:cNvSpPr/>
            <p:nvPr/>
          </p:nvSpPr>
          <p:spPr>
            <a:xfrm>
              <a:off x="0" y="0"/>
              <a:ext cx="1089178" cy="1089178"/>
            </a:xfrm>
            <a:custGeom>
              <a:avLst/>
              <a:gdLst/>
              <a:ahLst/>
              <a:cxnLst/>
              <a:rect l="l" t="t" r="r" b="b"/>
              <a:pathLst>
                <a:path w="1089178" h="1089178">
                  <a:moveTo>
                    <a:pt x="0" y="0"/>
                  </a:moveTo>
                  <a:lnTo>
                    <a:pt x="1089178" y="0"/>
                  </a:lnTo>
                  <a:lnTo>
                    <a:pt x="1089178" y="1089178"/>
                  </a:lnTo>
                  <a:lnTo>
                    <a:pt x="0" y="1089178"/>
                  </a:lnTo>
                  <a:close/>
                </a:path>
              </a:pathLst>
            </a:custGeom>
            <a:solidFill>
              <a:srgbClr val="000000">
                <a:alpha val="0"/>
              </a:srgbClr>
            </a:solidFill>
            <a:ln w="19050" cap="sq">
              <a:solidFill>
                <a:srgbClr val="000000"/>
              </a:solidFill>
              <a:prstDash val="solid"/>
              <a:miter/>
            </a:ln>
          </p:spPr>
          <p:txBody>
            <a:bodyPr/>
            <a:lstStyle/>
            <a:p>
              <a:endParaRPr lang="fi-FI"/>
            </a:p>
          </p:txBody>
        </p:sp>
        <p:sp>
          <p:nvSpPr>
            <p:cNvPr id="19" name="TextBox 19"/>
            <p:cNvSpPr txBox="1"/>
            <p:nvPr/>
          </p:nvSpPr>
          <p:spPr>
            <a:xfrm>
              <a:off x="0" y="-28575"/>
              <a:ext cx="1089178" cy="1117753"/>
            </a:xfrm>
            <a:prstGeom prst="rect">
              <a:avLst/>
            </a:prstGeom>
          </p:spPr>
          <p:txBody>
            <a:bodyPr lIns="50800" tIns="50800" rIns="50800" bIns="50800" rtlCol="0" anchor="ctr"/>
            <a:lstStyle/>
            <a:p>
              <a:pPr algn="ctr">
                <a:lnSpc>
                  <a:spcPts val="2168"/>
                </a:lnSpc>
              </a:pPr>
              <a:endParaRPr/>
            </a:p>
          </p:txBody>
        </p:sp>
      </p:grpSp>
      <p:grpSp>
        <p:nvGrpSpPr>
          <p:cNvPr id="20" name="Group 20"/>
          <p:cNvGrpSpPr/>
          <p:nvPr/>
        </p:nvGrpSpPr>
        <p:grpSpPr>
          <a:xfrm>
            <a:off x="13972692" y="2468587"/>
            <a:ext cx="3515208" cy="3515208"/>
            <a:chOff x="0" y="0"/>
            <a:chExt cx="1089178" cy="1089178"/>
          </a:xfrm>
        </p:grpSpPr>
        <p:sp>
          <p:nvSpPr>
            <p:cNvPr id="21" name="Freeform 21"/>
            <p:cNvSpPr/>
            <p:nvPr/>
          </p:nvSpPr>
          <p:spPr>
            <a:xfrm>
              <a:off x="0" y="0"/>
              <a:ext cx="1089178" cy="1089178"/>
            </a:xfrm>
            <a:custGeom>
              <a:avLst/>
              <a:gdLst/>
              <a:ahLst/>
              <a:cxnLst/>
              <a:rect l="l" t="t" r="r" b="b"/>
              <a:pathLst>
                <a:path w="1089178" h="1089178">
                  <a:moveTo>
                    <a:pt x="0" y="0"/>
                  </a:moveTo>
                  <a:lnTo>
                    <a:pt x="1089178" y="0"/>
                  </a:lnTo>
                  <a:lnTo>
                    <a:pt x="1089178" y="1089178"/>
                  </a:lnTo>
                  <a:lnTo>
                    <a:pt x="0" y="1089178"/>
                  </a:lnTo>
                  <a:close/>
                </a:path>
              </a:pathLst>
            </a:custGeom>
            <a:solidFill>
              <a:srgbClr val="000000">
                <a:alpha val="0"/>
              </a:srgbClr>
            </a:solidFill>
            <a:ln w="19050" cap="sq">
              <a:solidFill>
                <a:srgbClr val="000000"/>
              </a:solidFill>
              <a:prstDash val="solid"/>
              <a:miter/>
            </a:ln>
          </p:spPr>
          <p:txBody>
            <a:bodyPr/>
            <a:lstStyle/>
            <a:p>
              <a:endParaRPr lang="fi-FI"/>
            </a:p>
          </p:txBody>
        </p:sp>
        <p:sp>
          <p:nvSpPr>
            <p:cNvPr id="22" name="TextBox 22"/>
            <p:cNvSpPr txBox="1"/>
            <p:nvPr/>
          </p:nvSpPr>
          <p:spPr>
            <a:xfrm>
              <a:off x="0" y="-28575"/>
              <a:ext cx="1089178" cy="1117753"/>
            </a:xfrm>
            <a:prstGeom prst="rect">
              <a:avLst/>
            </a:prstGeom>
          </p:spPr>
          <p:txBody>
            <a:bodyPr lIns="50800" tIns="50800" rIns="50800" bIns="50800" rtlCol="0" anchor="ctr"/>
            <a:lstStyle/>
            <a:p>
              <a:pPr algn="ctr">
                <a:lnSpc>
                  <a:spcPts val="2168"/>
                </a:lnSpc>
              </a:pPr>
              <a:endParaRPr/>
            </a:p>
          </p:txBody>
        </p:sp>
      </p:grpSp>
      <p:grpSp>
        <p:nvGrpSpPr>
          <p:cNvPr id="23" name="Group 23"/>
          <p:cNvGrpSpPr/>
          <p:nvPr/>
        </p:nvGrpSpPr>
        <p:grpSpPr>
          <a:xfrm>
            <a:off x="13972692" y="6105241"/>
            <a:ext cx="3515208" cy="3515208"/>
            <a:chOff x="0" y="0"/>
            <a:chExt cx="1089178" cy="1089178"/>
          </a:xfrm>
        </p:grpSpPr>
        <p:sp>
          <p:nvSpPr>
            <p:cNvPr id="24" name="Freeform 24"/>
            <p:cNvSpPr/>
            <p:nvPr/>
          </p:nvSpPr>
          <p:spPr>
            <a:xfrm>
              <a:off x="0" y="0"/>
              <a:ext cx="1089178" cy="1089178"/>
            </a:xfrm>
            <a:custGeom>
              <a:avLst/>
              <a:gdLst/>
              <a:ahLst/>
              <a:cxnLst/>
              <a:rect l="l" t="t" r="r" b="b"/>
              <a:pathLst>
                <a:path w="1089178" h="1089178">
                  <a:moveTo>
                    <a:pt x="0" y="0"/>
                  </a:moveTo>
                  <a:lnTo>
                    <a:pt x="1089178" y="0"/>
                  </a:lnTo>
                  <a:lnTo>
                    <a:pt x="1089178" y="1089178"/>
                  </a:lnTo>
                  <a:lnTo>
                    <a:pt x="0" y="1089178"/>
                  </a:lnTo>
                  <a:close/>
                </a:path>
              </a:pathLst>
            </a:custGeom>
            <a:solidFill>
              <a:srgbClr val="000000">
                <a:alpha val="0"/>
              </a:srgbClr>
            </a:solidFill>
            <a:ln w="19050" cap="sq">
              <a:solidFill>
                <a:srgbClr val="000000"/>
              </a:solidFill>
              <a:prstDash val="solid"/>
              <a:miter/>
            </a:ln>
          </p:spPr>
          <p:txBody>
            <a:bodyPr/>
            <a:lstStyle/>
            <a:p>
              <a:endParaRPr lang="fi-FI"/>
            </a:p>
          </p:txBody>
        </p:sp>
        <p:sp>
          <p:nvSpPr>
            <p:cNvPr id="25" name="TextBox 25"/>
            <p:cNvSpPr txBox="1"/>
            <p:nvPr/>
          </p:nvSpPr>
          <p:spPr>
            <a:xfrm>
              <a:off x="0" y="-28575"/>
              <a:ext cx="1089178" cy="1117753"/>
            </a:xfrm>
            <a:prstGeom prst="rect">
              <a:avLst/>
            </a:prstGeom>
          </p:spPr>
          <p:txBody>
            <a:bodyPr lIns="50800" tIns="50800" rIns="50800" bIns="50800" rtlCol="0" anchor="ctr"/>
            <a:lstStyle/>
            <a:p>
              <a:pPr algn="ctr">
                <a:lnSpc>
                  <a:spcPts val="2168"/>
                </a:lnSpc>
              </a:pPr>
              <a:endParaRPr/>
            </a:p>
          </p:txBody>
        </p:sp>
      </p:grpSp>
      <p:sp>
        <p:nvSpPr>
          <p:cNvPr id="26" name="Freeform 26"/>
          <p:cNvSpPr/>
          <p:nvPr/>
        </p:nvSpPr>
        <p:spPr>
          <a:xfrm>
            <a:off x="3444658" y="2725417"/>
            <a:ext cx="812836" cy="795102"/>
          </a:xfrm>
          <a:custGeom>
            <a:avLst/>
            <a:gdLst/>
            <a:ahLst/>
            <a:cxnLst/>
            <a:rect l="l" t="t" r="r" b="b"/>
            <a:pathLst>
              <a:path w="812836" h="795102">
                <a:moveTo>
                  <a:pt x="0" y="0"/>
                </a:moveTo>
                <a:lnTo>
                  <a:pt x="812836" y="0"/>
                </a:lnTo>
                <a:lnTo>
                  <a:pt x="812836" y="795102"/>
                </a:lnTo>
                <a:lnTo>
                  <a:pt x="0" y="795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27" name="Freeform 27"/>
          <p:cNvSpPr/>
          <p:nvPr/>
        </p:nvSpPr>
        <p:spPr>
          <a:xfrm>
            <a:off x="14505718" y="6363145"/>
            <a:ext cx="1224577" cy="626065"/>
          </a:xfrm>
          <a:custGeom>
            <a:avLst/>
            <a:gdLst/>
            <a:ahLst/>
            <a:cxnLst/>
            <a:rect l="l" t="t" r="r" b="b"/>
            <a:pathLst>
              <a:path w="1224577" h="626065">
                <a:moveTo>
                  <a:pt x="0" y="0"/>
                </a:moveTo>
                <a:lnTo>
                  <a:pt x="1224578" y="0"/>
                </a:lnTo>
                <a:lnTo>
                  <a:pt x="1224578" y="626065"/>
                </a:lnTo>
                <a:lnTo>
                  <a:pt x="0" y="626065"/>
                </a:lnTo>
                <a:lnTo>
                  <a:pt x="0" y="0"/>
                </a:lnTo>
                <a:close/>
              </a:path>
            </a:pathLst>
          </a:custGeom>
          <a:blipFill>
            <a:blip r:embed="rId4"/>
            <a:stretch>
              <a:fillRect/>
            </a:stretch>
          </a:blipFill>
        </p:spPr>
        <p:txBody>
          <a:bodyPr/>
          <a:lstStyle/>
          <a:p>
            <a:endParaRPr lang="fi-FI"/>
          </a:p>
        </p:txBody>
      </p:sp>
      <p:sp>
        <p:nvSpPr>
          <p:cNvPr id="28" name="Freeform 28"/>
          <p:cNvSpPr/>
          <p:nvPr/>
        </p:nvSpPr>
        <p:spPr>
          <a:xfrm>
            <a:off x="10777836" y="6301347"/>
            <a:ext cx="859829" cy="687863"/>
          </a:xfrm>
          <a:custGeom>
            <a:avLst/>
            <a:gdLst/>
            <a:ahLst/>
            <a:cxnLst/>
            <a:rect l="l" t="t" r="r" b="b"/>
            <a:pathLst>
              <a:path w="859829" h="687863">
                <a:moveTo>
                  <a:pt x="0" y="0"/>
                </a:moveTo>
                <a:lnTo>
                  <a:pt x="859829" y="0"/>
                </a:lnTo>
                <a:lnTo>
                  <a:pt x="859829" y="687863"/>
                </a:lnTo>
                <a:lnTo>
                  <a:pt x="0" y="687863"/>
                </a:lnTo>
                <a:lnTo>
                  <a:pt x="0" y="0"/>
                </a:lnTo>
                <a:close/>
              </a:path>
            </a:pathLst>
          </a:custGeom>
          <a:blipFill>
            <a:blip r:embed="rId5"/>
            <a:stretch>
              <a:fillRect/>
            </a:stretch>
          </a:blipFill>
        </p:spPr>
        <p:txBody>
          <a:bodyPr/>
          <a:lstStyle/>
          <a:p>
            <a:endParaRPr lang="fi-FI"/>
          </a:p>
        </p:txBody>
      </p:sp>
      <p:sp>
        <p:nvSpPr>
          <p:cNvPr id="29" name="Freeform 29"/>
          <p:cNvSpPr/>
          <p:nvPr/>
        </p:nvSpPr>
        <p:spPr>
          <a:xfrm>
            <a:off x="10777836" y="2760713"/>
            <a:ext cx="696017" cy="809322"/>
          </a:xfrm>
          <a:custGeom>
            <a:avLst/>
            <a:gdLst/>
            <a:ahLst/>
            <a:cxnLst/>
            <a:rect l="l" t="t" r="r" b="b"/>
            <a:pathLst>
              <a:path w="696017" h="809322">
                <a:moveTo>
                  <a:pt x="0" y="0"/>
                </a:moveTo>
                <a:lnTo>
                  <a:pt x="696017" y="0"/>
                </a:lnTo>
                <a:lnTo>
                  <a:pt x="696017" y="809322"/>
                </a:lnTo>
                <a:lnTo>
                  <a:pt x="0" y="809322"/>
                </a:lnTo>
                <a:lnTo>
                  <a:pt x="0" y="0"/>
                </a:lnTo>
                <a:close/>
              </a:path>
            </a:pathLst>
          </a:custGeom>
          <a:blipFill>
            <a:blip r:embed="rId6"/>
            <a:stretch>
              <a:fillRect/>
            </a:stretch>
          </a:blipFill>
        </p:spPr>
        <p:txBody>
          <a:bodyPr/>
          <a:lstStyle/>
          <a:p>
            <a:endParaRPr lang="fi-FI"/>
          </a:p>
        </p:txBody>
      </p:sp>
      <p:sp>
        <p:nvSpPr>
          <p:cNvPr id="30" name="Freeform 30"/>
          <p:cNvSpPr/>
          <p:nvPr/>
        </p:nvSpPr>
        <p:spPr>
          <a:xfrm>
            <a:off x="14408562" y="2787498"/>
            <a:ext cx="1016138" cy="755752"/>
          </a:xfrm>
          <a:custGeom>
            <a:avLst/>
            <a:gdLst/>
            <a:ahLst/>
            <a:cxnLst/>
            <a:rect l="l" t="t" r="r" b="b"/>
            <a:pathLst>
              <a:path w="1016138" h="755752">
                <a:moveTo>
                  <a:pt x="0" y="0"/>
                </a:moveTo>
                <a:lnTo>
                  <a:pt x="1016138" y="0"/>
                </a:lnTo>
                <a:lnTo>
                  <a:pt x="1016138" y="755752"/>
                </a:lnTo>
                <a:lnTo>
                  <a:pt x="0" y="755752"/>
                </a:lnTo>
                <a:lnTo>
                  <a:pt x="0" y="0"/>
                </a:lnTo>
                <a:close/>
              </a:path>
            </a:pathLst>
          </a:custGeom>
          <a:blipFill>
            <a:blip r:embed="rId7"/>
            <a:stretch>
              <a:fillRect/>
            </a:stretch>
          </a:blipFill>
        </p:spPr>
        <p:txBody>
          <a:bodyPr/>
          <a:lstStyle/>
          <a:p>
            <a:endParaRPr lang="fi-FI"/>
          </a:p>
        </p:txBody>
      </p:sp>
      <p:sp>
        <p:nvSpPr>
          <p:cNvPr id="31" name="Freeform 31"/>
          <p:cNvSpPr/>
          <p:nvPr/>
        </p:nvSpPr>
        <p:spPr>
          <a:xfrm>
            <a:off x="3374380" y="6346034"/>
            <a:ext cx="1008105" cy="913595"/>
          </a:xfrm>
          <a:custGeom>
            <a:avLst/>
            <a:gdLst/>
            <a:ahLst/>
            <a:cxnLst/>
            <a:rect l="l" t="t" r="r" b="b"/>
            <a:pathLst>
              <a:path w="1008105" h="913595">
                <a:moveTo>
                  <a:pt x="0" y="0"/>
                </a:moveTo>
                <a:lnTo>
                  <a:pt x="1008104" y="0"/>
                </a:lnTo>
                <a:lnTo>
                  <a:pt x="1008104" y="913595"/>
                </a:lnTo>
                <a:lnTo>
                  <a:pt x="0" y="913595"/>
                </a:lnTo>
                <a:lnTo>
                  <a:pt x="0" y="0"/>
                </a:lnTo>
                <a:close/>
              </a:path>
            </a:pathLst>
          </a:custGeom>
          <a:blipFill>
            <a:blip r:embed="rId8"/>
            <a:stretch>
              <a:fillRect/>
            </a:stretch>
          </a:blipFill>
        </p:spPr>
        <p:txBody>
          <a:bodyPr/>
          <a:lstStyle/>
          <a:p>
            <a:endParaRPr lang="fi-FI"/>
          </a:p>
        </p:txBody>
      </p:sp>
      <p:sp>
        <p:nvSpPr>
          <p:cNvPr id="32" name="Freeform 32"/>
          <p:cNvSpPr/>
          <p:nvPr/>
        </p:nvSpPr>
        <p:spPr>
          <a:xfrm>
            <a:off x="7083927" y="6363145"/>
            <a:ext cx="927115" cy="664152"/>
          </a:xfrm>
          <a:custGeom>
            <a:avLst/>
            <a:gdLst/>
            <a:ahLst/>
            <a:cxnLst/>
            <a:rect l="l" t="t" r="r" b="b"/>
            <a:pathLst>
              <a:path w="927115" h="664152">
                <a:moveTo>
                  <a:pt x="0" y="0"/>
                </a:moveTo>
                <a:lnTo>
                  <a:pt x="927115" y="0"/>
                </a:lnTo>
                <a:lnTo>
                  <a:pt x="927115" y="664151"/>
                </a:lnTo>
                <a:lnTo>
                  <a:pt x="0" y="664151"/>
                </a:lnTo>
                <a:lnTo>
                  <a:pt x="0" y="0"/>
                </a:lnTo>
                <a:close/>
              </a:path>
            </a:pathLst>
          </a:custGeom>
          <a:blipFill>
            <a:blip r:embed="rId9"/>
            <a:stretch>
              <a:fillRect/>
            </a:stretch>
          </a:blipFill>
        </p:spPr>
        <p:txBody>
          <a:bodyPr/>
          <a:lstStyle/>
          <a:p>
            <a:endParaRPr lang="fi-FI"/>
          </a:p>
        </p:txBody>
      </p:sp>
      <p:sp>
        <p:nvSpPr>
          <p:cNvPr id="33" name="Freeform 33"/>
          <p:cNvSpPr/>
          <p:nvPr/>
        </p:nvSpPr>
        <p:spPr>
          <a:xfrm>
            <a:off x="7089132" y="2810229"/>
            <a:ext cx="924372" cy="710290"/>
          </a:xfrm>
          <a:custGeom>
            <a:avLst/>
            <a:gdLst/>
            <a:ahLst/>
            <a:cxnLst/>
            <a:rect l="l" t="t" r="r" b="b"/>
            <a:pathLst>
              <a:path w="924372" h="710290">
                <a:moveTo>
                  <a:pt x="0" y="0"/>
                </a:moveTo>
                <a:lnTo>
                  <a:pt x="924371" y="0"/>
                </a:lnTo>
                <a:lnTo>
                  <a:pt x="924371" y="710290"/>
                </a:lnTo>
                <a:lnTo>
                  <a:pt x="0" y="710290"/>
                </a:lnTo>
                <a:lnTo>
                  <a:pt x="0" y="0"/>
                </a:lnTo>
                <a:close/>
              </a:path>
            </a:pathLst>
          </a:custGeom>
          <a:blipFill>
            <a:blip r:embed="rId10"/>
            <a:stretch>
              <a:fillRect/>
            </a:stretch>
          </a:blipFill>
        </p:spPr>
        <p:txBody>
          <a:bodyPr/>
          <a:lstStyle/>
          <a:p>
            <a:endParaRPr lang="fi-FI"/>
          </a:p>
        </p:txBody>
      </p:sp>
      <p:sp>
        <p:nvSpPr>
          <p:cNvPr id="34" name="TextBox 34"/>
          <p:cNvSpPr txBox="1"/>
          <p:nvPr/>
        </p:nvSpPr>
        <p:spPr>
          <a:xfrm>
            <a:off x="3444658" y="3699036"/>
            <a:ext cx="2659984" cy="1870264"/>
          </a:xfrm>
          <a:prstGeom prst="rect">
            <a:avLst/>
          </a:prstGeom>
        </p:spPr>
        <p:txBody>
          <a:bodyPr lIns="0" tIns="0" rIns="0" bIns="0" rtlCol="0" anchor="t">
            <a:spAutoFit/>
          </a:bodyPr>
          <a:lstStyle/>
          <a:p>
            <a:pPr algn="l">
              <a:lnSpc>
                <a:spcPts val="2142"/>
              </a:lnSpc>
            </a:pPr>
            <a:r>
              <a:rPr lang="en-US" sz="1785" b="1">
                <a:solidFill>
                  <a:srgbClr val="000000"/>
                </a:solidFill>
                <a:latin typeface="Aileron Bold"/>
                <a:ea typeface="Aileron Bold"/>
                <a:cs typeface="Aileron Bold"/>
                <a:sym typeface="Aileron Bold"/>
              </a:rPr>
              <a:t>Ääneen ajattelu</a:t>
            </a:r>
            <a:r>
              <a:rPr lang="en-US" sz="1785">
                <a:solidFill>
                  <a:srgbClr val="000000"/>
                </a:solidFill>
                <a:latin typeface="Aileron"/>
                <a:ea typeface="Aileron"/>
                <a:cs typeface="Aileron"/>
                <a:sym typeface="Aileron"/>
              </a:rPr>
              <a:t>. </a:t>
            </a:r>
          </a:p>
          <a:p>
            <a:pPr algn="l">
              <a:lnSpc>
                <a:spcPts val="2142"/>
              </a:lnSpc>
            </a:pPr>
            <a:r>
              <a:rPr lang="en-US" sz="1785">
                <a:solidFill>
                  <a:srgbClr val="000000"/>
                </a:solidFill>
                <a:latin typeface="Aileron"/>
                <a:ea typeface="Aileron"/>
                <a:cs typeface="Aileron"/>
                <a:sym typeface="Aileron"/>
              </a:rPr>
              <a:t>Ääneen ajattelu on sitä, että sanoittaa ajatuksiaan ääneen jotain tiettyä asiaa tehdessään, esimerkiksi nettisivuja, sovellusta tai palvelua käyttäessään.</a:t>
            </a:r>
          </a:p>
        </p:txBody>
      </p:sp>
      <p:sp>
        <p:nvSpPr>
          <p:cNvPr id="35" name="TextBox 35"/>
          <p:cNvSpPr txBox="1"/>
          <p:nvPr/>
        </p:nvSpPr>
        <p:spPr>
          <a:xfrm>
            <a:off x="7089132" y="3688775"/>
            <a:ext cx="3031242" cy="2133600"/>
          </a:xfrm>
          <a:prstGeom prst="rect">
            <a:avLst/>
          </a:prstGeom>
        </p:spPr>
        <p:txBody>
          <a:bodyPr lIns="0" tIns="0" rIns="0" bIns="0" rtlCol="0" anchor="t">
            <a:spAutoFit/>
          </a:bodyPr>
          <a:lstStyle/>
          <a:p>
            <a:pPr algn="l">
              <a:lnSpc>
                <a:spcPts val="2142"/>
              </a:lnSpc>
            </a:pPr>
            <a:r>
              <a:rPr lang="en-US" sz="1785" b="1">
                <a:solidFill>
                  <a:srgbClr val="000000"/>
                </a:solidFill>
                <a:latin typeface="Aileron Bold"/>
                <a:ea typeface="Aileron Bold"/>
                <a:cs typeface="Aileron Bold"/>
                <a:sym typeface="Aileron Bold"/>
              </a:rPr>
              <a:t>Olemassa olevan dokumentaation &amp; datan hyödyntäminen. </a:t>
            </a:r>
          </a:p>
          <a:p>
            <a:pPr algn="l">
              <a:lnSpc>
                <a:spcPts val="2142"/>
              </a:lnSpc>
            </a:pPr>
            <a:r>
              <a:rPr lang="en-US" sz="1785">
                <a:solidFill>
                  <a:srgbClr val="000000"/>
                </a:solidFill>
                <a:latin typeface="Aileron"/>
                <a:ea typeface="Aileron"/>
                <a:cs typeface="Aileron"/>
                <a:sym typeface="Aileron"/>
              </a:rPr>
              <a:t>Netissä oleviin tutkimuksiin, selvityksiin ja tilastoihin  tutustuminen auttaa ymmärtämään projektin kontekstia.</a:t>
            </a:r>
          </a:p>
        </p:txBody>
      </p:sp>
      <p:sp>
        <p:nvSpPr>
          <p:cNvPr id="36" name="TextBox 36"/>
          <p:cNvSpPr txBox="1"/>
          <p:nvPr/>
        </p:nvSpPr>
        <p:spPr>
          <a:xfrm>
            <a:off x="10715225" y="3670461"/>
            <a:ext cx="2646469" cy="2187130"/>
          </a:xfrm>
          <a:prstGeom prst="rect">
            <a:avLst/>
          </a:prstGeom>
        </p:spPr>
        <p:txBody>
          <a:bodyPr lIns="0" tIns="0" rIns="0" bIns="0" rtlCol="0" anchor="t">
            <a:spAutoFit/>
          </a:bodyPr>
          <a:lstStyle/>
          <a:p>
            <a:pPr algn="l">
              <a:lnSpc>
                <a:spcPts val="2499"/>
              </a:lnSpc>
            </a:pPr>
            <a:r>
              <a:rPr lang="en-US" sz="1785" b="1">
                <a:solidFill>
                  <a:srgbClr val="000000"/>
                </a:solidFill>
                <a:latin typeface="Aileron Bold"/>
                <a:ea typeface="Aileron Bold"/>
                <a:cs typeface="Aileron Bold"/>
                <a:sym typeface="Aileron Bold"/>
              </a:rPr>
              <a:t>Netnografia. </a:t>
            </a:r>
          </a:p>
          <a:p>
            <a:pPr algn="l">
              <a:lnSpc>
                <a:spcPts val="2142"/>
              </a:lnSpc>
            </a:pPr>
            <a:r>
              <a:rPr lang="en-US" sz="1785">
                <a:solidFill>
                  <a:srgbClr val="000000"/>
                </a:solidFill>
                <a:latin typeface="Aileron"/>
                <a:ea typeface="Aileron"/>
                <a:cs typeface="Aileron"/>
                <a:sym typeface="Aileron"/>
              </a:rPr>
              <a:t>Netnografia on tiedon hakua ihmisten aidoista ja arkisista online-ympäristöistä, kuten keskustelupalstoilta, some-kanavilta ja uutisten kommenttikentistä.</a:t>
            </a:r>
          </a:p>
        </p:txBody>
      </p:sp>
      <p:sp>
        <p:nvSpPr>
          <p:cNvPr id="37" name="TextBox 37"/>
          <p:cNvSpPr txBox="1"/>
          <p:nvPr/>
        </p:nvSpPr>
        <p:spPr>
          <a:xfrm>
            <a:off x="14343783" y="3660200"/>
            <a:ext cx="3079338" cy="1920430"/>
          </a:xfrm>
          <a:prstGeom prst="rect">
            <a:avLst/>
          </a:prstGeom>
        </p:spPr>
        <p:txBody>
          <a:bodyPr lIns="0" tIns="0" rIns="0" bIns="0" rtlCol="0" anchor="t">
            <a:spAutoFit/>
          </a:bodyPr>
          <a:lstStyle/>
          <a:p>
            <a:pPr algn="l">
              <a:lnSpc>
                <a:spcPts val="2499"/>
              </a:lnSpc>
            </a:pPr>
            <a:r>
              <a:rPr lang="en-US" sz="1785" b="1">
                <a:solidFill>
                  <a:srgbClr val="000000"/>
                </a:solidFill>
                <a:latin typeface="Aileron Bold"/>
                <a:ea typeface="Aileron Bold"/>
                <a:cs typeface="Aileron Bold"/>
                <a:sym typeface="Aileron Bold"/>
              </a:rPr>
              <a:t>Havainnointi.</a:t>
            </a:r>
          </a:p>
          <a:p>
            <a:pPr algn="l">
              <a:lnSpc>
                <a:spcPts val="2142"/>
              </a:lnSpc>
            </a:pPr>
            <a:r>
              <a:rPr lang="en-US" sz="1785">
                <a:solidFill>
                  <a:srgbClr val="000000"/>
                </a:solidFill>
                <a:latin typeface="Aileron"/>
                <a:ea typeface="Aileron"/>
                <a:cs typeface="Aileron"/>
                <a:sym typeface="Aileron"/>
              </a:rPr>
              <a:t>Havainnointi on ihmisten toiminnan katselua ja kuuntelua aidoissa ja arkisissa paikoissa, kuten kahviloissa, kirjastoissa tai vaikka tietyssä kaupunginosassa.</a:t>
            </a:r>
          </a:p>
        </p:txBody>
      </p:sp>
      <p:sp>
        <p:nvSpPr>
          <p:cNvPr id="38" name="TextBox 38"/>
          <p:cNvSpPr txBox="1"/>
          <p:nvPr/>
        </p:nvSpPr>
        <p:spPr>
          <a:xfrm>
            <a:off x="3444658" y="7239150"/>
            <a:ext cx="2773655" cy="2187130"/>
          </a:xfrm>
          <a:prstGeom prst="rect">
            <a:avLst/>
          </a:prstGeom>
        </p:spPr>
        <p:txBody>
          <a:bodyPr lIns="0" tIns="0" rIns="0" bIns="0" rtlCol="0" anchor="t">
            <a:spAutoFit/>
          </a:bodyPr>
          <a:lstStyle/>
          <a:p>
            <a:pPr algn="l">
              <a:lnSpc>
                <a:spcPts val="2499"/>
              </a:lnSpc>
            </a:pPr>
            <a:r>
              <a:rPr lang="en-US" sz="1785" b="1">
                <a:solidFill>
                  <a:srgbClr val="000000"/>
                </a:solidFill>
                <a:latin typeface="Aileron Bold"/>
                <a:ea typeface="Aileron Bold"/>
                <a:cs typeface="Aileron Bold"/>
                <a:sym typeface="Aileron Bold"/>
              </a:rPr>
              <a:t>Kysely.</a:t>
            </a:r>
          </a:p>
          <a:p>
            <a:pPr algn="l">
              <a:lnSpc>
                <a:spcPts val="2142"/>
              </a:lnSpc>
            </a:pPr>
            <a:r>
              <a:rPr lang="en-US" sz="1785">
                <a:solidFill>
                  <a:srgbClr val="000000"/>
                </a:solidFill>
                <a:latin typeface="Aileron"/>
                <a:ea typeface="Aileron"/>
                <a:cs typeface="Aileron"/>
                <a:sym typeface="Aileron"/>
              </a:rPr>
              <a:t>Kyselyn avulla tietoa voidaan kerätä laajalta vastaajajoukolta samojen kysymysten pohjalta. Kyselyn voi jakaa esim. some-kanavassa tai sähköpostilla.</a:t>
            </a:r>
          </a:p>
        </p:txBody>
      </p:sp>
      <p:sp>
        <p:nvSpPr>
          <p:cNvPr id="39" name="TextBox 39"/>
          <p:cNvSpPr txBox="1"/>
          <p:nvPr/>
        </p:nvSpPr>
        <p:spPr>
          <a:xfrm>
            <a:off x="14434006" y="7231054"/>
            <a:ext cx="2592579" cy="1653730"/>
          </a:xfrm>
          <a:prstGeom prst="rect">
            <a:avLst/>
          </a:prstGeom>
        </p:spPr>
        <p:txBody>
          <a:bodyPr lIns="0" tIns="0" rIns="0" bIns="0" rtlCol="0" anchor="t">
            <a:spAutoFit/>
          </a:bodyPr>
          <a:lstStyle/>
          <a:p>
            <a:pPr algn="l">
              <a:lnSpc>
                <a:spcPts val="2499"/>
              </a:lnSpc>
            </a:pPr>
            <a:r>
              <a:rPr lang="en-US" sz="1785" b="1">
                <a:solidFill>
                  <a:srgbClr val="000000"/>
                </a:solidFill>
                <a:latin typeface="Aileron Bold"/>
                <a:ea typeface="Aileron Bold"/>
                <a:cs typeface="Aileron Bold"/>
                <a:sym typeface="Aileron Bold"/>
              </a:rPr>
              <a:t>Käyttäjätestaus. </a:t>
            </a:r>
          </a:p>
          <a:p>
            <a:pPr algn="l">
              <a:lnSpc>
                <a:spcPts val="2142"/>
              </a:lnSpc>
            </a:pPr>
            <a:r>
              <a:rPr lang="en-US" sz="1785">
                <a:solidFill>
                  <a:srgbClr val="000000"/>
                </a:solidFill>
                <a:latin typeface="Aileron"/>
                <a:ea typeface="Aileron"/>
                <a:cs typeface="Aileron"/>
                <a:sym typeface="Aileron"/>
              </a:rPr>
              <a:t>Käyttäjätestaus on projektissa ideoidun ratkaisun käytettävyyden arviointia ratkaisun käyttäjän kanssa.</a:t>
            </a:r>
          </a:p>
        </p:txBody>
      </p:sp>
      <p:sp>
        <p:nvSpPr>
          <p:cNvPr id="40" name="Freeform 40"/>
          <p:cNvSpPr/>
          <p:nvPr/>
        </p:nvSpPr>
        <p:spPr>
          <a:xfrm>
            <a:off x="629707" y="520366"/>
            <a:ext cx="2666669" cy="1016668"/>
          </a:xfrm>
          <a:custGeom>
            <a:avLst/>
            <a:gdLst/>
            <a:ahLst/>
            <a:cxnLst/>
            <a:rect l="l" t="t" r="r" b="b"/>
            <a:pathLst>
              <a:path w="2666669" h="1016668">
                <a:moveTo>
                  <a:pt x="0" y="0"/>
                </a:moveTo>
                <a:lnTo>
                  <a:pt x="2666669" y="0"/>
                </a:lnTo>
                <a:lnTo>
                  <a:pt x="2666669" y="1016668"/>
                </a:lnTo>
                <a:lnTo>
                  <a:pt x="0" y="1016668"/>
                </a:lnTo>
                <a:lnTo>
                  <a:pt x="0" y="0"/>
                </a:lnTo>
                <a:close/>
              </a:path>
            </a:pathLst>
          </a:custGeom>
          <a:blipFill>
            <a:blip r:embed="rId11"/>
            <a:stretch>
              <a:fillRect/>
            </a:stretch>
          </a:blipFill>
        </p:spPr>
        <p:txBody>
          <a:bodyPr/>
          <a:lstStyle/>
          <a:p>
            <a:endParaRPr lang="fi-FI"/>
          </a:p>
        </p:txBody>
      </p:sp>
      <p:sp>
        <p:nvSpPr>
          <p:cNvPr id="41" name="TextBox 41"/>
          <p:cNvSpPr txBox="1"/>
          <p:nvPr/>
        </p:nvSpPr>
        <p:spPr>
          <a:xfrm>
            <a:off x="732738" y="1839653"/>
            <a:ext cx="4999821" cy="405765"/>
          </a:xfrm>
          <a:prstGeom prst="rect">
            <a:avLst/>
          </a:prstGeom>
        </p:spPr>
        <p:txBody>
          <a:bodyPr lIns="0" tIns="0" rIns="0" bIns="0" rtlCol="0" anchor="t">
            <a:spAutoFit/>
          </a:bodyPr>
          <a:lstStyle/>
          <a:p>
            <a:pPr algn="l">
              <a:lnSpc>
                <a:spcPts val="3359"/>
              </a:lnSpc>
            </a:pPr>
            <a:r>
              <a:rPr lang="en-US" sz="2400" b="1">
                <a:solidFill>
                  <a:srgbClr val="000000"/>
                </a:solidFill>
                <a:latin typeface="Aileron Bold"/>
                <a:ea typeface="Aileron Bold"/>
                <a:cs typeface="Aileron Bold"/>
                <a:sym typeface="Aileron Bold"/>
              </a:rPr>
              <a:t>DBE-menetelmiä työkalujen tueksi</a:t>
            </a:r>
          </a:p>
        </p:txBody>
      </p:sp>
      <p:sp>
        <p:nvSpPr>
          <p:cNvPr id="42" name="TextBox 42"/>
          <p:cNvSpPr txBox="1"/>
          <p:nvPr/>
        </p:nvSpPr>
        <p:spPr>
          <a:xfrm>
            <a:off x="732738" y="2459062"/>
            <a:ext cx="2027762" cy="6953250"/>
          </a:xfrm>
          <a:prstGeom prst="rect">
            <a:avLst/>
          </a:prstGeom>
        </p:spPr>
        <p:txBody>
          <a:bodyPr lIns="0" tIns="0" rIns="0" bIns="0" rtlCol="0" anchor="t">
            <a:spAutoFit/>
          </a:bodyPr>
          <a:lstStyle/>
          <a:p>
            <a:pPr algn="l">
              <a:lnSpc>
                <a:spcPts val="2040"/>
              </a:lnSpc>
            </a:pPr>
            <a:r>
              <a:rPr lang="en-US" sz="1700">
                <a:solidFill>
                  <a:srgbClr val="000000"/>
                </a:solidFill>
                <a:latin typeface="Aileron"/>
                <a:ea typeface="Aileron"/>
                <a:cs typeface="Aileron"/>
                <a:sym typeface="Aileron"/>
              </a:rPr>
              <a:t>DBE-projekteissa on tärkeää kerätä tietoa aidosta elämästä ja oikeilta ihmisiltä, ei vain omien oletusten pohjalta.  </a:t>
            </a:r>
          </a:p>
          <a:p>
            <a:pPr algn="l">
              <a:lnSpc>
                <a:spcPts val="2040"/>
              </a:lnSpc>
            </a:pPr>
            <a:endParaRPr lang="en-US" sz="1700">
              <a:solidFill>
                <a:srgbClr val="000000"/>
              </a:solidFill>
              <a:latin typeface="Aileron"/>
              <a:ea typeface="Aileron"/>
              <a:cs typeface="Aileron"/>
              <a:sym typeface="Aileron"/>
            </a:endParaRPr>
          </a:p>
          <a:p>
            <a:pPr algn="l">
              <a:lnSpc>
                <a:spcPts val="2040"/>
              </a:lnSpc>
            </a:pPr>
            <a:r>
              <a:rPr lang="en-US" sz="1700">
                <a:solidFill>
                  <a:srgbClr val="000000"/>
                </a:solidFill>
                <a:latin typeface="Aileron"/>
                <a:ea typeface="Aileron"/>
                <a:cs typeface="Aileron"/>
                <a:sym typeface="Aileron"/>
              </a:rPr>
              <a:t>Jos projektin tiedot perustuvat vain projektitiimin omiin oletuksiin, lopputulokset eivät välttämättä vastaa todellisia tarpeita tai ratkaise DBE-haastetta. Siksi on tärkeää käyttää menetelmiä, jotka auttavat saamaan tietoa oikeilta ihmisiltä ja heidän kokemuksistaan.  </a:t>
            </a:r>
          </a:p>
          <a:p>
            <a:pPr algn="l">
              <a:lnSpc>
                <a:spcPts val="2040"/>
              </a:lnSpc>
            </a:pPr>
            <a:endParaRPr lang="en-US" sz="1700">
              <a:solidFill>
                <a:srgbClr val="000000"/>
              </a:solidFill>
              <a:latin typeface="Aileron"/>
              <a:ea typeface="Aileron"/>
              <a:cs typeface="Aileron"/>
              <a:sym typeface="Aileron"/>
            </a:endParaRPr>
          </a:p>
          <a:p>
            <a:pPr algn="l">
              <a:lnSpc>
                <a:spcPts val="2040"/>
              </a:lnSpc>
            </a:pPr>
            <a:r>
              <a:rPr lang="en-US" sz="1700">
                <a:solidFill>
                  <a:srgbClr val="000000"/>
                </a:solidFill>
                <a:latin typeface="Aileron"/>
                <a:ea typeface="Aileron"/>
                <a:cs typeface="Aileron"/>
                <a:sym typeface="Aileron"/>
              </a:rPr>
              <a:t>Näin projektin tulokset tukevat aidosti haasteen ratkaisemista.</a:t>
            </a:r>
          </a:p>
        </p:txBody>
      </p:sp>
      <p:sp>
        <p:nvSpPr>
          <p:cNvPr id="43" name="TextBox 43"/>
          <p:cNvSpPr txBox="1"/>
          <p:nvPr/>
        </p:nvSpPr>
        <p:spPr>
          <a:xfrm>
            <a:off x="10699634" y="7267725"/>
            <a:ext cx="2815173" cy="1866900"/>
          </a:xfrm>
          <a:prstGeom prst="rect">
            <a:avLst/>
          </a:prstGeom>
        </p:spPr>
        <p:txBody>
          <a:bodyPr lIns="0" tIns="0" rIns="0" bIns="0" rtlCol="0" anchor="t">
            <a:spAutoFit/>
          </a:bodyPr>
          <a:lstStyle/>
          <a:p>
            <a:pPr algn="l">
              <a:lnSpc>
                <a:spcPts val="2142"/>
              </a:lnSpc>
            </a:pPr>
            <a:r>
              <a:rPr lang="en-US" sz="1785" b="1">
                <a:solidFill>
                  <a:srgbClr val="000000"/>
                </a:solidFill>
                <a:latin typeface="Aileron Bold"/>
                <a:ea typeface="Aileron Bold"/>
                <a:cs typeface="Aileron Bold"/>
                <a:sym typeface="Aileron Bold"/>
              </a:rPr>
              <a:t>Työpajat ja focus ryhmät. </a:t>
            </a:r>
            <a:r>
              <a:rPr lang="en-US" sz="1785">
                <a:solidFill>
                  <a:srgbClr val="000000"/>
                </a:solidFill>
                <a:latin typeface="Aileron"/>
                <a:ea typeface="Aileron"/>
                <a:cs typeface="Aileron"/>
                <a:sym typeface="Aileron"/>
              </a:rPr>
              <a:t>Työpajat ovat suunniteltuja yhteisen tekemisen hetkiä, joissa synnytetään uutta tietoa työpajamenetelmien avulla. Focus ryhmät ovat ryhmähaastatteluita.</a:t>
            </a:r>
          </a:p>
        </p:txBody>
      </p:sp>
      <p:sp>
        <p:nvSpPr>
          <p:cNvPr id="44" name="TextBox 44"/>
          <p:cNvSpPr txBox="1"/>
          <p:nvPr/>
        </p:nvSpPr>
        <p:spPr>
          <a:xfrm>
            <a:off x="7083927" y="7267725"/>
            <a:ext cx="2935229" cy="2133600"/>
          </a:xfrm>
          <a:prstGeom prst="rect">
            <a:avLst/>
          </a:prstGeom>
        </p:spPr>
        <p:txBody>
          <a:bodyPr lIns="0" tIns="0" rIns="0" bIns="0" rtlCol="0" anchor="t">
            <a:spAutoFit/>
          </a:bodyPr>
          <a:lstStyle/>
          <a:p>
            <a:pPr algn="l">
              <a:lnSpc>
                <a:spcPts val="2142"/>
              </a:lnSpc>
            </a:pPr>
            <a:r>
              <a:rPr lang="en-US" sz="1785" b="1">
                <a:solidFill>
                  <a:srgbClr val="000000"/>
                </a:solidFill>
                <a:latin typeface="Aileron Bold"/>
                <a:ea typeface="Aileron Bold"/>
                <a:cs typeface="Aileron Bold"/>
                <a:sym typeface="Aileron Bold"/>
              </a:rPr>
              <a:t>Kertomushaastattelut, teemahaastattelut, asiantuntjahaastattelut. </a:t>
            </a:r>
            <a:r>
              <a:rPr lang="en-US" sz="1785">
                <a:solidFill>
                  <a:srgbClr val="000000"/>
                </a:solidFill>
                <a:latin typeface="Aileron"/>
                <a:ea typeface="Aileron"/>
                <a:cs typeface="Aileron"/>
                <a:sym typeface="Aileron"/>
              </a:rPr>
              <a:t>Haastattelut ovat  juttutuokioita, joissa on aikaa keskustella projektiin liittyvien avainhenkilöiden kanssa kahdestaan.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577322" cy="1881194"/>
          </a:xfrm>
          <a:custGeom>
            <a:avLst/>
            <a:gdLst/>
            <a:ahLst/>
            <a:cxnLst/>
            <a:rect l="l" t="t" r="r" b="b"/>
            <a:pathLst>
              <a:path w="18577322" h="1881194">
                <a:moveTo>
                  <a:pt x="0" y="0"/>
                </a:moveTo>
                <a:lnTo>
                  <a:pt x="18577322" y="0"/>
                </a:lnTo>
                <a:lnTo>
                  <a:pt x="18577322" y="1881194"/>
                </a:lnTo>
                <a:lnTo>
                  <a:pt x="0" y="18811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3" name="Freeform 3"/>
          <p:cNvSpPr/>
          <p:nvPr/>
        </p:nvSpPr>
        <p:spPr>
          <a:xfrm>
            <a:off x="14521529" y="509265"/>
            <a:ext cx="3140958" cy="3310627"/>
          </a:xfrm>
          <a:custGeom>
            <a:avLst/>
            <a:gdLst/>
            <a:ahLst/>
            <a:cxnLst/>
            <a:rect l="l" t="t" r="r" b="b"/>
            <a:pathLst>
              <a:path w="3140958" h="3310627">
                <a:moveTo>
                  <a:pt x="0" y="0"/>
                </a:moveTo>
                <a:lnTo>
                  <a:pt x="3140958" y="0"/>
                </a:lnTo>
                <a:lnTo>
                  <a:pt x="3140958" y="3310628"/>
                </a:lnTo>
                <a:lnTo>
                  <a:pt x="0" y="33106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4" name="TextBox 4"/>
          <p:cNvSpPr txBox="1"/>
          <p:nvPr/>
        </p:nvSpPr>
        <p:spPr>
          <a:xfrm>
            <a:off x="698052" y="474738"/>
            <a:ext cx="17423466" cy="723875"/>
          </a:xfrm>
          <a:prstGeom prst="rect">
            <a:avLst/>
          </a:prstGeom>
        </p:spPr>
        <p:txBody>
          <a:bodyPr lIns="0" tIns="0" rIns="0" bIns="0" rtlCol="0" anchor="t">
            <a:spAutoFit/>
          </a:bodyPr>
          <a:lstStyle/>
          <a:p>
            <a:pPr algn="l">
              <a:lnSpc>
                <a:spcPts val="5518"/>
              </a:lnSpc>
            </a:pPr>
            <a:r>
              <a:rPr lang="en-US" sz="4599" b="1">
                <a:solidFill>
                  <a:srgbClr val="000000"/>
                </a:solidFill>
                <a:latin typeface="Arimo Bold"/>
                <a:ea typeface="Arimo Bold"/>
                <a:cs typeface="Arimo Bold"/>
                <a:sym typeface="Arimo Bold"/>
              </a:rPr>
              <a:t>DBE SANASTO</a:t>
            </a:r>
          </a:p>
        </p:txBody>
      </p:sp>
      <p:sp>
        <p:nvSpPr>
          <p:cNvPr id="5" name="TextBox 5"/>
          <p:cNvSpPr txBox="1"/>
          <p:nvPr/>
        </p:nvSpPr>
        <p:spPr>
          <a:xfrm>
            <a:off x="698052" y="3691305"/>
            <a:ext cx="16214041" cy="247650"/>
          </a:xfrm>
          <a:prstGeom prst="rect">
            <a:avLst/>
          </a:prstGeom>
        </p:spPr>
        <p:txBody>
          <a:bodyPr lIns="0" tIns="0" rIns="0" bIns="0" rtlCol="0" anchor="t">
            <a:spAutoFit/>
          </a:bodyPr>
          <a:lstStyle/>
          <a:p>
            <a:pPr algn="l">
              <a:lnSpc>
                <a:spcPts val="1920"/>
              </a:lnSpc>
            </a:pPr>
            <a:r>
              <a:rPr lang="en-US" sz="1600" b="1">
                <a:solidFill>
                  <a:srgbClr val="000000"/>
                </a:solidFill>
                <a:latin typeface="Aileron Bold"/>
                <a:ea typeface="Aileron Bold"/>
                <a:cs typeface="Aileron Bold"/>
                <a:sym typeface="Aileron Bold"/>
              </a:rPr>
              <a:t>Sidosryhmä = </a:t>
            </a:r>
            <a:r>
              <a:rPr lang="en-US" sz="1600">
                <a:solidFill>
                  <a:srgbClr val="000000"/>
                </a:solidFill>
                <a:latin typeface="Aileron"/>
                <a:ea typeface="Aileron"/>
                <a:cs typeface="Aileron"/>
                <a:sym typeface="Aileron"/>
              </a:rPr>
              <a:t>henkilö, ihmisryhmä tai organisaatio, joka on kiinnostunut tai johon hankkeen tai päätöksen lopputulos vaikuttaa. </a:t>
            </a:r>
          </a:p>
        </p:txBody>
      </p:sp>
      <p:sp>
        <p:nvSpPr>
          <p:cNvPr id="6" name="TextBox 6"/>
          <p:cNvSpPr txBox="1"/>
          <p:nvPr/>
        </p:nvSpPr>
        <p:spPr>
          <a:xfrm>
            <a:off x="698052" y="2624505"/>
            <a:ext cx="16214041" cy="247650"/>
          </a:xfrm>
          <a:prstGeom prst="rect">
            <a:avLst/>
          </a:prstGeom>
        </p:spPr>
        <p:txBody>
          <a:bodyPr lIns="0" tIns="0" rIns="0" bIns="0" rtlCol="0" anchor="t">
            <a:spAutoFit/>
          </a:bodyPr>
          <a:lstStyle/>
          <a:p>
            <a:pPr algn="l">
              <a:lnSpc>
                <a:spcPts val="1920"/>
              </a:lnSpc>
            </a:pPr>
            <a:r>
              <a:rPr lang="en-US" sz="1600" b="1">
                <a:solidFill>
                  <a:srgbClr val="000000"/>
                </a:solidFill>
                <a:latin typeface="Aileron Bold"/>
                <a:ea typeface="Aileron Bold"/>
                <a:cs typeface="Aileron Bold"/>
                <a:sym typeface="Aileron Bold"/>
              </a:rPr>
              <a:t>Empatia = </a:t>
            </a:r>
            <a:r>
              <a:rPr lang="en-US" sz="1600">
                <a:solidFill>
                  <a:srgbClr val="000000"/>
                </a:solidFill>
                <a:latin typeface="Aileron"/>
                <a:ea typeface="Aileron"/>
                <a:cs typeface="Aileron"/>
                <a:sym typeface="Aileron"/>
              </a:rPr>
              <a:t>astumista toisen ihmisen asemaan ja hänen turhautumisensa kokemista.</a:t>
            </a:r>
          </a:p>
        </p:txBody>
      </p:sp>
      <p:sp>
        <p:nvSpPr>
          <p:cNvPr id="7" name="TextBox 7"/>
          <p:cNvSpPr txBox="1"/>
          <p:nvPr/>
        </p:nvSpPr>
        <p:spPr>
          <a:xfrm>
            <a:off x="698052" y="3157905"/>
            <a:ext cx="16214041" cy="247650"/>
          </a:xfrm>
          <a:prstGeom prst="rect">
            <a:avLst/>
          </a:prstGeom>
        </p:spPr>
        <p:txBody>
          <a:bodyPr lIns="0" tIns="0" rIns="0" bIns="0" rtlCol="0" anchor="t">
            <a:spAutoFit/>
          </a:bodyPr>
          <a:lstStyle/>
          <a:p>
            <a:pPr algn="l">
              <a:lnSpc>
                <a:spcPts val="1920"/>
              </a:lnSpc>
            </a:pPr>
            <a:r>
              <a:rPr lang="en-US" sz="1600" b="1">
                <a:solidFill>
                  <a:srgbClr val="000000"/>
                </a:solidFill>
                <a:latin typeface="Aileron Bold"/>
                <a:ea typeface="Aileron Bold"/>
                <a:cs typeface="Aileron Bold"/>
                <a:sym typeface="Aileron Bold"/>
              </a:rPr>
              <a:t>Prototyyppi = </a:t>
            </a:r>
            <a:r>
              <a:rPr lang="en-US" sz="1600">
                <a:solidFill>
                  <a:srgbClr val="000000"/>
                </a:solidFill>
                <a:latin typeface="Aileron"/>
                <a:ea typeface="Aileron"/>
                <a:cs typeface="Aileron"/>
                <a:sym typeface="Aileron"/>
              </a:rPr>
              <a:t>visualisoitu luonnos ideasta tai ratkaisusta.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32738" y="2966751"/>
            <a:ext cx="8967467" cy="6200775"/>
          </a:xfrm>
          <a:prstGeom prst="rect">
            <a:avLst/>
          </a:prstGeom>
        </p:spPr>
        <p:txBody>
          <a:bodyPr lIns="0" tIns="0" rIns="0" bIns="0" rtlCol="0" anchor="t">
            <a:spAutoFit/>
          </a:bodyPr>
          <a:lstStyle/>
          <a:p>
            <a:pPr algn="l">
              <a:lnSpc>
                <a:spcPts val="1920"/>
              </a:lnSpc>
            </a:pPr>
            <a:r>
              <a:rPr lang="en-US" sz="1600" b="1">
                <a:solidFill>
                  <a:srgbClr val="000000"/>
                </a:solidFill>
                <a:latin typeface="Aileron Bold"/>
                <a:ea typeface="Aileron Bold"/>
                <a:cs typeface="Aileron Bold"/>
                <a:sym typeface="Aileron Bold"/>
              </a:rPr>
              <a:t>Kuuntele toisia, älä keskeytä tai käynnistä sivukeskusteluja.</a:t>
            </a:r>
          </a:p>
          <a:p>
            <a:pPr algn="l">
              <a:lnSpc>
                <a:spcPts val="1920"/>
              </a:lnSpc>
            </a:pPr>
            <a:r>
              <a:rPr lang="en-US" sz="1600">
                <a:solidFill>
                  <a:srgbClr val="000000"/>
                </a:solidFill>
                <a:latin typeface="Aileron"/>
                <a:ea typeface="Aileron"/>
                <a:cs typeface="Aileron"/>
                <a:sym typeface="Aileron"/>
              </a:rPr>
              <a:t>”Jokaisella täytyy olla mahdollisuus rauhassa kertoa omista näkemyksistään. On tärkeää, että emme keskeytä toisiamme emmekä supise vierustoverin kanssa.”</a:t>
            </a:r>
          </a:p>
          <a:p>
            <a:pPr algn="l">
              <a:lnSpc>
                <a:spcPts val="1920"/>
              </a:lnSpc>
            </a:pPr>
            <a:endParaRPr lang="en-US" sz="1600">
              <a:solidFill>
                <a:srgbClr val="000000"/>
              </a:solidFill>
              <a:latin typeface="Aileron"/>
              <a:ea typeface="Aileron"/>
              <a:cs typeface="Aileron"/>
              <a:sym typeface="Aileron"/>
            </a:endParaRPr>
          </a:p>
          <a:p>
            <a:pPr algn="l">
              <a:lnSpc>
                <a:spcPts val="1920"/>
              </a:lnSpc>
            </a:pPr>
            <a:r>
              <a:rPr lang="en-US" sz="1600" b="1">
                <a:solidFill>
                  <a:srgbClr val="000000"/>
                </a:solidFill>
                <a:latin typeface="Aileron Bold"/>
                <a:ea typeface="Aileron Bold"/>
                <a:cs typeface="Aileron Bold"/>
                <a:sym typeface="Aileron Bold"/>
              </a:rPr>
              <a:t>Liity toisten puheeseen ja käytä arkikieltä. </a:t>
            </a:r>
          </a:p>
          <a:p>
            <a:pPr algn="l">
              <a:lnSpc>
                <a:spcPts val="1920"/>
              </a:lnSpc>
            </a:pPr>
            <a:r>
              <a:rPr lang="en-US" sz="1600">
                <a:solidFill>
                  <a:srgbClr val="000000"/>
                </a:solidFill>
                <a:latin typeface="Aileron"/>
                <a:ea typeface="Aileron"/>
                <a:cs typeface="Aileron"/>
                <a:sym typeface="Aileron"/>
              </a:rPr>
              <a:t>”Dialogissa on tavoitteena, että yritämme liittää omat sanomisemme siihen, mitä toiset ovat tuoneet esiin keskustelussa. Pyritään puhumaan arkikielisesti ja välttämään erikoistermejä.”</a:t>
            </a:r>
          </a:p>
          <a:p>
            <a:pPr algn="l">
              <a:lnSpc>
                <a:spcPts val="1920"/>
              </a:lnSpc>
            </a:pPr>
            <a:endParaRPr lang="en-US" sz="1600">
              <a:solidFill>
                <a:srgbClr val="000000"/>
              </a:solidFill>
              <a:latin typeface="Aileron"/>
              <a:ea typeface="Aileron"/>
              <a:cs typeface="Aileron"/>
              <a:sym typeface="Aileron"/>
            </a:endParaRPr>
          </a:p>
          <a:p>
            <a:pPr algn="l">
              <a:lnSpc>
                <a:spcPts val="1920"/>
              </a:lnSpc>
            </a:pPr>
            <a:r>
              <a:rPr lang="en-US" sz="1600" b="1">
                <a:solidFill>
                  <a:srgbClr val="000000"/>
                </a:solidFill>
                <a:latin typeface="Aileron Bold"/>
                <a:ea typeface="Aileron Bold"/>
                <a:cs typeface="Aileron Bold"/>
                <a:sym typeface="Aileron Bold"/>
              </a:rPr>
              <a:t>Kerro omasta kokemuksesta.</a:t>
            </a:r>
          </a:p>
          <a:p>
            <a:pPr algn="l">
              <a:lnSpc>
                <a:spcPts val="1920"/>
              </a:lnSpc>
            </a:pPr>
            <a:r>
              <a:rPr lang="en-US" sz="1600">
                <a:solidFill>
                  <a:srgbClr val="000000"/>
                </a:solidFill>
                <a:latin typeface="Aileron"/>
                <a:ea typeface="Aileron"/>
                <a:cs typeface="Aileron"/>
                <a:sym typeface="Aileron"/>
              </a:rPr>
              <a:t>”Jotta voimme ymmärtää paremmin käsiteltävää asiaa ja toisiamme, niin on hyvä puhua omista kokemuksista. Tämä tarkoittaa, että kerrotaan toisille, mitkä asiat, tapahtumat ja tilanteet ovat vaikuttaneet omiin näkemyksiin.”</a:t>
            </a:r>
          </a:p>
          <a:p>
            <a:pPr algn="l">
              <a:lnSpc>
                <a:spcPts val="1920"/>
              </a:lnSpc>
            </a:pPr>
            <a:endParaRPr lang="en-US" sz="1600">
              <a:solidFill>
                <a:srgbClr val="000000"/>
              </a:solidFill>
              <a:latin typeface="Aileron"/>
              <a:ea typeface="Aileron"/>
              <a:cs typeface="Aileron"/>
              <a:sym typeface="Aileron"/>
            </a:endParaRPr>
          </a:p>
          <a:p>
            <a:pPr algn="l">
              <a:lnSpc>
                <a:spcPts val="1920"/>
              </a:lnSpc>
            </a:pPr>
            <a:r>
              <a:rPr lang="en-US" sz="1600" b="1">
                <a:solidFill>
                  <a:srgbClr val="000000"/>
                </a:solidFill>
                <a:latin typeface="Aileron Bold"/>
                <a:ea typeface="Aileron Bold"/>
                <a:cs typeface="Aileron Bold"/>
                <a:sym typeface="Aileron Bold"/>
              </a:rPr>
              <a:t>Puhuttele muita suoraan ja kysy heidän näkemyksiään.</a:t>
            </a:r>
          </a:p>
          <a:p>
            <a:pPr algn="l">
              <a:lnSpc>
                <a:spcPts val="1920"/>
              </a:lnSpc>
            </a:pPr>
            <a:r>
              <a:rPr lang="en-US" sz="1600">
                <a:solidFill>
                  <a:srgbClr val="000000"/>
                </a:solidFill>
                <a:latin typeface="Aileron"/>
                <a:ea typeface="Aileron"/>
                <a:cs typeface="Aileron"/>
                <a:sym typeface="Aileron"/>
              </a:rPr>
              <a:t>”Yhteisen keskustelun muodostumista helpottaa kun osoitamme sanamme toisille keskustelijoille, puhuttelemme toisiamme ja kysymme suoraan toisten näkemyksiä.”</a:t>
            </a:r>
          </a:p>
          <a:p>
            <a:pPr algn="l">
              <a:lnSpc>
                <a:spcPts val="1920"/>
              </a:lnSpc>
            </a:pPr>
            <a:endParaRPr lang="en-US" sz="1600">
              <a:solidFill>
                <a:srgbClr val="000000"/>
              </a:solidFill>
              <a:latin typeface="Aileron"/>
              <a:ea typeface="Aileron"/>
              <a:cs typeface="Aileron"/>
              <a:sym typeface="Aileron"/>
            </a:endParaRPr>
          </a:p>
          <a:p>
            <a:pPr algn="l">
              <a:lnSpc>
                <a:spcPts val="1920"/>
              </a:lnSpc>
            </a:pPr>
            <a:r>
              <a:rPr lang="en-US" sz="1600" b="1">
                <a:solidFill>
                  <a:srgbClr val="000000"/>
                </a:solidFill>
                <a:latin typeface="Aileron Bold"/>
                <a:ea typeface="Aileron Bold"/>
                <a:cs typeface="Aileron Bold"/>
                <a:sym typeface="Aileron Bold"/>
              </a:rPr>
              <a:t>Ole läsnä ja kunnioita toisia sekä luottamuksen ilmapiiriä.</a:t>
            </a:r>
          </a:p>
          <a:p>
            <a:pPr algn="l">
              <a:lnSpc>
                <a:spcPts val="1920"/>
              </a:lnSpc>
            </a:pPr>
            <a:r>
              <a:rPr lang="en-US" sz="1600">
                <a:solidFill>
                  <a:srgbClr val="000000"/>
                </a:solidFill>
                <a:latin typeface="Aileron"/>
                <a:ea typeface="Aileron"/>
                <a:cs typeface="Aileron"/>
                <a:sym typeface="Aileron"/>
              </a:rPr>
              <a:t>”Dialogissa on tärkeää, että keskitytään kokonaan toisiimme ja käsitellyn asian ymmärtämiseen. Kunnioitetaan ihmisten erilaisia näkemyksiä. Pidetään keskustelu luottamuksellisena, jotta jokainen voi puhua mahdollisimman vapaasti.”</a:t>
            </a:r>
          </a:p>
          <a:p>
            <a:pPr algn="l">
              <a:lnSpc>
                <a:spcPts val="1920"/>
              </a:lnSpc>
            </a:pPr>
            <a:endParaRPr lang="en-US" sz="1600">
              <a:solidFill>
                <a:srgbClr val="000000"/>
              </a:solidFill>
              <a:latin typeface="Aileron"/>
              <a:ea typeface="Aileron"/>
              <a:cs typeface="Aileron"/>
              <a:sym typeface="Aileron"/>
            </a:endParaRPr>
          </a:p>
          <a:p>
            <a:pPr algn="l">
              <a:lnSpc>
                <a:spcPts val="1920"/>
              </a:lnSpc>
            </a:pPr>
            <a:r>
              <a:rPr lang="en-US" sz="1600" b="1">
                <a:solidFill>
                  <a:srgbClr val="000000"/>
                </a:solidFill>
                <a:latin typeface="Aileron Bold"/>
                <a:ea typeface="Aileron Bold"/>
                <a:cs typeface="Aileron Bold"/>
                <a:sym typeface="Aileron Bold"/>
              </a:rPr>
              <a:t>Etsi ja kokoa. Työstä rohkeasti esiin tulevia ristiriitoja ja etsi piiloon jääneitä asioita.</a:t>
            </a:r>
          </a:p>
          <a:p>
            <a:pPr algn="l">
              <a:lnSpc>
                <a:spcPts val="1920"/>
              </a:lnSpc>
            </a:pPr>
            <a:r>
              <a:rPr lang="en-US" sz="1600">
                <a:solidFill>
                  <a:srgbClr val="000000"/>
                </a:solidFill>
                <a:latin typeface="Aileron"/>
                <a:ea typeface="Aileron"/>
                <a:cs typeface="Aileron"/>
                <a:sym typeface="Aileron"/>
              </a:rPr>
              <a:t>”Dialogin on tarkoitus olla turvallinen tilanne, jossa voidaan myös käsitellä ristiriitoja. Lisäksi on tärkeää etsiä asioita, jotka syystä tai toisesta ovat jääneet huomaamatta. Lopuksi voimme tutkia, miten keskustelussa esiin tulleet näkökulmat liittyvät toisiinsa.”</a:t>
            </a:r>
          </a:p>
        </p:txBody>
      </p:sp>
      <p:sp>
        <p:nvSpPr>
          <p:cNvPr id="3" name="TextBox 3"/>
          <p:cNvSpPr txBox="1"/>
          <p:nvPr/>
        </p:nvSpPr>
        <p:spPr>
          <a:xfrm>
            <a:off x="712134" y="9525652"/>
            <a:ext cx="8267885" cy="273685"/>
          </a:xfrm>
          <a:prstGeom prst="rect">
            <a:avLst/>
          </a:prstGeom>
        </p:spPr>
        <p:txBody>
          <a:bodyPr lIns="0" tIns="0" rIns="0" bIns="0" rtlCol="0" anchor="t">
            <a:spAutoFit/>
          </a:bodyPr>
          <a:lstStyle/>
          <a:p>
            <a:pPr algn="l">
              <a:lnSpc>
                <a:spcPts val="2240"/>
              </a:lnSpc>
            </a:pPr>
            <a:r>
              <a:rPr lang="en-US" sz="1600" i="1">
                <a:solidFill>
                  <a:srgbClr val="000000"/>
                </a:solidFill>
                <a:latin typeface="Aileron Italics"/>
                <a:ea typeface="Aileron Italics"/>
                <a:cs typeface="Aileron Italics"/>
                <a:sym typeface="Aileron Italics"/>
              </a:rPr>
              <a:t>Teksti ja kuva: Sitra. rakentavan dialogin periaatteet</a:t>
            </a:r>
          </a:p>
        </p:txBody>
      </p:sp>
      <p:sp>
        <p:nvSpPr>
          <p:cNvPr id="4" name="TextBox 4"/>
          <p:cNvSpPr txBox="1"/>
          <p:nvPr/>
        </p:nvSpPr>
        <p:spPr>
          <a:xfrm>
            <a:off x="712134" y="1651236"/>
            <a:ext cx="5729570" cy="485757"/>
          </a:xfrm>
          <a:prstGeom prst="rect">
            <a:avLst/>
          </a:prstGeom>
        </p:spPr>
        <p:txBody>
          <a:bodyPr lIns="0" tIns="0" rIns="0" bIns="0" rtlCol="0" anchor="t">
            <a:spAutoFit/>
          </a:bodyPr>
          <a:lstStyle/>
          <a:p>
            <a:pPr algn="l">
              <a:lnSpc>
                <a:spcPts val="3838"/>
              </a:lnSpc>
            </a:pPr>
            <a:r>
              <a:rPr lang="en-US" sz="3199" b="1">
                <a:solidFill>
                  <a:srgbClr val="000000"/>
                </a:solidFill>
                <a:latin typeface="Aileron Bold"/>
                <a:ea typeface="Aileron Bold"/>
                <a:cs typeface="Aileron Bold"/>
                <a:sym typeface="Aileron Bold"/>
              </a:rPr>
              <a:t>DBE DIALOGIN PERIAATTEET  </a:t>
            </a:r>
          </a:p>
        </p:txBody>
      </p:sp>
      <p:grpSp>
        <p:nvGrpSpPr>
          <p:cNvPr id="5" name="Group 5"/>
          <p:cNvGrpSpPr/>
          <p:nvPr/>
        </p:nvGrpSpPr>
        <p:grpSpPr>
          <a:xfrm>
            <a:off x="9854007" y="1409654"/>
            <a:ext cx="4515880" cy="451588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D7D1"/>
            </a:solidFill>
          </p:spPr>
          <p:txBody>
            <a:bodyPr/>
            <a:lstStyle/>
            <a:p>
              <a:endParaRPr lang="fi-FI"/>
            </a:p>
          </p:txBody>
        </p:sp>
        <p:sp>
          <p:nvSpPr>
            <p:cNvPr id="7" name="TextBox 7"/>
            <p:cNvSpPr txBox="1"/>
            <p:nvPr/>
          </p:nvSpPr>
          <p:spPr>
            <a:xfrm>
              <a:off x="76200" y="47625"/>
              <a:ext cx="660400" cy="688975"/>
            </a:xfrm>
            <a:prstGeom prst="rect">
              <a:avLst/>
            </a:prstGeom>
          </p:spPr>
          <p:txBody>
            <a:bodyPr lIns="50800" tIns="50800" rIns="50800" bIns="50800" rtlCol="0" anchor="ctr"/>
            <a:lstStyle/>
            <a:p>
              <a:pPr algn="ctr">
                <a:lnSpc>
                  <a:spcPts val="2168"/>
                </a:lnSpc>
              </a:pPr>
              <a:endParaRPr/>
            </a:p>
          </p:txBody>
        </p:sp>
      </p:grpSp>
      <p:sp>
        <p:nvSpPr>
          <p:cNvPr id="8" name="TextBox 8"/>
          <p:cNvSpPr txBox="1"/>
          <p:nvPr/>
        </p:nvSpPr>
        <p:spPr>
          <a:xfrm>
            <a:off x="10295249" y="3389808"/>
            <a:ext cx="3672042" cy="1676400"/>
          </a:xfrm>
          <a:prstGeom prst="rect">
            <a:avLst/>
          </a:prstGeom>
        </p:spPr>
        <p:txBody>
          <a:bodyPr lIns="0" tIns="0" rIns="0" bIns="0" rtlCol="0" anchor="t">
            <a:spAutoFit/>
          </a:bodyPr>
          <a:lstStyle/>
          <a:p>
            <a:pPr marL="302262" lvl="1" indent="-151131" algn="l">
              <a:lnSpc>
                <a:spcPts val="1680"/>
              </a:lnSpc>
              <a:buFont typeface="Arial"/>
              <a:buChar char="•"/>
            </a:pPr>
            <a:r>
              <a:rPr lang="en-US" sz="1400">
                <a:solidFill>
                  <a:srgbClr val="000000"/>
                </a:solidFill>
                <a:latin typeface="Aileron"/>
                <a:ea typeface="Aileron"/>
                <a:cs typeface="Aileron"/>
                <a:sym typeface="Aileron"/>
              </a:rPr>
              <a:t>Tasa-arvoinen osallistuminen</a:t>
            </a:r>
          </a:p>
          <a:p>
            <a:pPr marL="302262" lvl="1" indent="-151131" algn="l">
              <a:lnSpc>
                <a:spcPts val="1680"/>
              </a:lnSpc>
              <a:buFont typeface="Arial"/>
              <a:buChar char="•"/>
            </a:pPr>
            <a:r>
              <a:rPr lang="en-US" sz="1400">
                <a:solidFill>
                  <a:srgbClr val="000000"/>
                </a:solidFill>
                <a:latin typeface="Aileron"/>
                <a:ea typeface="Aileron"/>
                <a:cs typeface="Aileron"/>
                <a:sym typeface="Aileron"/>
              </a:rPr>
              <a:t>Ilmaisemisen avoimuus</a:t>
            </a:r>
          </a:p>
          <a:p>
            <a:pPr marL="302262" lvl="1" indent="-151131" algn="l">
              <a:lnSpc>
                <a:spcPts val="1680"/>
              </a:lnSpc>
              <a:buFont typeface="Arial"/>
              <a:buChar char="•"/>
            </a:pPr>
            <a:r>
              <a:rPr lang="en-US" sz="1400">
                <a:solidFill>
                  <a:srgbClr val="000000"/>
                </a:solidFill>
                <a:latin typeface="Aileron"/>
                <a:ea typeface="Aileron"/>
                <a:cs typeface="Aileron"/>
                <a:sym typeface="Aileron"/>
              </a:rPr>
              <a:t>Empaattinen kuuntelu</a:t>
            </a:r>
          </a:p>
          <a:p>
            <a:pPr marL="302262" lvl="1" indent="-151131" algn="l">
              <a:lnSpc>
                <a:spcPts val="1680"/>
              </a:lnSpc>
              <a:buFont typeface="Arial"/>
              <a:buChar char="•"/>
            </a:pPr>
            <a:r>
              <a:rPr lang="en-US" sz="1400">
                <a:solidFill>
                  <a:srgbClr val="000000"/>
                </a:solidFill>
                <a:latin typeface="Aileron"/>
                <a:ea typeface="Aileron"/>
                <a:cs typeface="Aileron"/>
                <a:sym typeface="Aileron"/>
              </a:rPr>
              <a:t>Keskinäinen luottamus</a:t>
            </a:r>
          </a:p>
          <a:p>
            <a:pPr marL="302262" lvl="1" indent="-151131" algn="l">
              <a:lnSpc>
                <a:spcPts val="1680"/>
              </a:lnSpc>
              <a:buFont typeface="Arial"/>
              <a:buChar char="•"/>
            </a:pPr>
            <a:r>
              <a:rPr lang="en-US" sz="1400">
                <a:solidFill>
                  <a:srgbClr val="000000"/>
                </a:solidFill>
                <a:latin typeface="Aileron"/>
                <a:ea typeface="Aileron"/>
                <a:cs typeface="Aileron"/>
                <a:sym typeface="Aileron"/>
              </a:rPr>
              <a:t>Ei ole voittajia eikä häviäjiä</a:t>
            </a:r>
          </a:p>
          <a:p>
            <a:pPr marL="302262" lvl="1" indent="-151131" algn="l">
              <a:lnSpc>
                <a:spcPts val="1680"/>
              </a:lnSpc>
              <a:buFont typeface="Arial"/>
              <a:buChar char="•"/>
            </a:pPr>
            <a:r>
              <a:rPr lang="en-US" sz="1400">
                <a:solidFill>
                  <a:srgbClr val="000000"/>
                </a:solidFill>
                <a:latin typeface="Aileron"/>
                <a:ea typeface="Aileron"/>
                <a:cs typeface="Aileron"/>
                <a:sym typeface="Aileron"/>
              </a:rPr>
              <a:t>Toisten kohtaaminen veratisina</a:t>
            </a:r>
          </a:p>
          <a:p>
            <a:pPr marL="302262" lvl="1" indent="-151131" algn="l">
              <a:lnSpc>
                <a:spcPts val="1680"/>
              </a:lnSpc>
              <a:buFont typeface="Arial"/>
              <a:buChar char="•"/>
            </a:pPr>
            <a:r>
              <a:rPr lang="en-US" sz="1400">
                <a:solidFill>
                  <a:srgbClr val="000000"/>
                </a:solidFill>
                <a:latin typeface="Aileron"/>
                <a:ea typeface="Aileron"/>
                <a:cs typeface="Aileron"/>
                <a:sym typeface="Aileron"/>
              </a:rPr>
              <a:t>Kunnioitetaan toisten ajatuksia ja intressejä</a:t>
            </a:r>
          </a:p>
        </p:txBody>
      </p:sp>
      <p:grpSp>
        <p:nvGrpSpPr>
          <p:cNvPr id="9" name="Group 9"/>
          <p:cNvGrpSpPr/>
          <p:nvPr/>
        </p:nvGrpSpPr>
        <p:grpSpPr>
          <a:xfrm>
            <a:off x="12874360" y="4361466"/>
            <a:ext cx="4515880" cy="451588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5ADFC"/>
            </a:solidFill>
          </p:spPr>
          <p:txBody>
            <a:bodyPr/>
            <a:lstStyle/>
            <a:p>
              <a:endParaRPr lang="fi-FI"/>
            </a:p>
          </p:txBody>
        </p:sp>
        <p:sp>
          <p:nvSpPr>
            <p:cNvPr id="11" name="TextBox 11"/>
            <p:cNvSpPr txBox="1"/>
            <p:nvPr/>
          </p:nvSpPr>
          <p:spPr>
            <a:xfrm>
              <a:off x="76200" y="47625"/>
              <a:ext cx="660400" cy="688975"/>
            </a:xfrm>
            <a:prstGeom prst="rect">
              <a:avLst/>
            </a:prstGeom>
          </p:spPr>
          <p:txBody>
            <a:bodyPr lIns="50800" tIns="50800" rIns="50800" bIns="50800" rtlCol="0" anchor="ctr"/>
            <a:lstStyle/>
            <a:p>
              <a:pPr algn="ctr">
                <a:lnSpc>
                  <a:spcPts val="2168"/>
                </a:lnSpc>
              </a:pPr>
              <a:endParaRPr/>
            </a:p>
          </p:txBody>
        </p:sp>
      </p:grpSp>
      <p:sp>
        <p:nvSpPr>
          <p:cNvPr id="12" name="Freeform 12"/>
          <p:cNvSpPr/>
          <p:nvPr/>
        </p:nvSpPr>
        <p:spPr>
          <a:xfrm>
            <a:off x="9977020" y="1660031"/>
            <a:ext cx="955119" cy="953925"/>
          </a:xfrm>
          <a:custGeom>
            <a:avLst/>
            <a:gdLst/>
            <a:ahLst/>
            <a:cxnLst/>
            <a:rect l="l" t="t" r="r" b="b"/>
            <a:pathLst>
              <a:path w="955119" h="953925">
                <a:moveTo>
                  <a:pt x="0" y="0"/>
                </a:moveTo>
                <a:lnTo>
                  <a:pt x="955119" y="0"/>
                </a:lnTo>
                <a:lnTo>
                  <a:pt x="955119" y="953925"/>
                </a:lnTo>
                <a:lnTo>
                  <a:pt x="0" y="9539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3" name="Freeform 13"/>
          <p:cNvSpPr/>
          <p:nvPr/>
        </p:nvSpPr>
        <p:spPr>
          <a:xfrm>
            <a:off x="16066935" y="4621141"/>
            <a:ext cx="953925" cy="953925"/>
          </a:xfrm>
          <a:custGeom>
            <a:avLst/>
            <a:gdLst/>
            <a:ahLst/>
            <a:cxnLst/>
            <a:rect l="l" t="t" r="r" b="b"/>
            <a:pathLst>
              <a:path w="953925" h="953925">
                <a:moveTo>
                  <a:pt x="0" y="0"/>
                </a:moveTo>
                <a:lnTo>
                  <a:pt x="953925" y="0"/>
                </a:lnTo>
                <a:lnTo>
                  <a:pt x="953925" y="953925"/>
                </a:lnTo>
                <a:lnTo>
                  <a:pt x="0" y="9539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4" name="TextBox 14"/>
          <p:cNvSpPr txBox="1"/>
          <p:nvPr/>
        </p:nvSpPr>
        <p:spPr>
          <a:xfrm>
            <a:off x="10295249" y="2759813"/>
            <a:ext cx="3768671" cy="549910"/>
          </a:xfrm>
          <a:prstGeom prst="rect">
            <a:avLst/>
          </a:prstGeom>
        </p:spPr>
        <p:txBody>
          <a:bodyPr lIns="0" tIns="0" rIns="0" bIns="0" rtlCol="0" anchor="t">
            <a:spAutoFit/>
          </a:bodyPr>
          <a:lstStyle/>
          <a:p>
            <a:pPr algn="l">
              <a:lnSpc>
                <a:spcPts val="2240"/>
              </a:lnSpc>
            </a:pPr>
            <a:r>
              <a:rPr lang="en-US" sz="1600" b="1">
                <a:solidFill>
                  <a:srgbClr val="000000"/>
                </a:solidFill>
                <a:latin typeface="Aileron Bold"/>
                <a:ea typeface="Aileron Bold"/>
                <a:cs typeface="Aileron Bold"/>
                <a:sym typeface="Aileron Bold"/>
              </a:rPr>
              <a:t>DIALOGI </a:t>
            </a:r>
            <a:r>
              <a:rPr lang="en-US" sz="1600">
                <a:solidFill>
                  <a:srgbClr val="000000"/>
                </a:solidFill>
                <a:latin typeface="Aileron"/>
                <a:ea typeface="Aileron"/>
                <a:cs typeface="Aileron"/>
                <a:sym typeface="Aileron"/>
              </a:rPr>
              <a:t>= pyrkimys toisen ymmärtämiseen</a:t>
            </a:r>
          </a:p>
        </p:txBody>
      </p:sp>
      <p:sp>
        <p:nvSpPr>
          <p:cNvPr id="15" name="TextBox 15"/>
          <p:cNvSpPr txBox="1"/>
          <p:nvPr/>
        </p:nvSpPr>
        <p:spPr>
          <a:xfrm>
            <a:off x="13383886" y="5916009"/>
            <a:ext cx="4269424" cy="273685"/>
          </a:xfrm>
          <a:prstGeom prst="rect">
            <a:avLst/>
          </a:prstGeom>
        </p:spPr>
        <p:txBody>
          <a:bodyPr lIns="0" tIns="0" rIns="0" bIns="0" rtlCol="0" anchor="t">
            <a:spAutoFit/>
          </a:bodyPr>
          <a:lstStyle/>
          <a:p>
            <a:pPr algn="l">
              <a:lnSpc>
                <a:spcPts val="2240"/>
              </a:lnSpc>
            </a:pPr>
            <a:r>
              <a:rPr lang="en-US" sz="1600" b="1">
                <a:solidFill>
                  <a:srgbClr val="000000"/>
                </a:solidFill>
                <a:latin typeface="Aileron Bold"/>
                <a:ea typeface="Aileron Bold"/>
                <a:cs typeface="Aileron Bold"/>
                <a:sym typeface="Aileron Bold"/>
              </a:rPr>
              <a:t>VÄITTELY</a:t>
            </a:r>
            <a:r>
              <a:rPr lang="en-US" sz="1600">
                <a:solidFill>
                  <a:srgbClr val="000000"/>
                </a:solidFill>
                <a:latin typeface="Aileron"/>
                <a:ea typeface="Aileron"/>
                <a:cs typeface="Aileron"/>
                <a:sym typeface="Aileron"/>
              </a:rPr>
              <a:t>= oikeaksi osoittaminen</a:t>
            </a:r>
          </a:p>
        </p:txBody>
      </p:sp>
      <p:sp>
        <p:nvSpPr>
          <p:cNvPr id="16" name="TextBox 16"/>
          <p:cNvSpPr txBox="1"/>
          <p:nvPr/>
        </p:nvSpPr>
        <p:spPr>
          <a:xfrm>
            <a:off x="13315602" y="6373295"/>
            <a:ext cx="3791707" cy="1676400"/>
          </a:xfrm>
          <a:prstGeom prst="rect">
            <a:avLst/>
          </a:prstGeom>
        </p:spPr>
        <p:txBody>
          <a:bodyPr lIns="0" tIns="0" rIns="0" bIns="0" rtlCol="0" anchor="t">
            <a:spAutoFit/>
          </a:bodyPr>
          <a:lstStyle/>
          <a:p>
            <a:pPr marL="302262" lvl="1" indent="-151131" algn="l">
              <a:lnSpc>
                <a:spcPts val="1680"/>
              </a:lnSpc>
              <a:buFont typeface="Arial"/>
              <a:buChar char="•"/>
            </a:pPr>
            <a:r>
              <a:rPr lang="en-US" sz="1400">
                <a:solidFill>
                  <a:srgbClr val="000000"/>
                </a:solidFill>
                <a:latin typeface="Aileron"/>
                <a:ea typeface="Aileron"/>
                <a:cs typeface="Aileron"/>
                <a:sym typeface="Aileron"/>
              </a:rPr>
              <a:t>Vallankäyttö</a:t>
            </a:r>
          </a:p>
          <a:p>
            <a:pPr marL="302262" lvl="1" indent="-151131" algn="l">
              <a:lnSpc>
                <a:spcPts val="1680"/>
              </a:lnSpc>
              <a:buFont typeface="Arial"/>
              <a:buChar char="•"/>
            </a:pPr>
            <a:r>
              <a:rPr lang="en-US" sz="1400">
                <a:solidFill>
                  <a:srgbClr val="000000"/>
                </a:solidFill>
                <a:latin typeface="Aileron"/>
                <a:ea typeface="Aileron"/>
                <a:cs typeface="Aileron"/>
                <a:sym typeface="Aileron"/>
              </a:rPr>
              <a:t>Voittajia ja häviäjiä</a:t>
            </a:r>
          </a:p>
          <a:p>
            <a:pPr marL="302262" lvl="1" indent="-151131" algn="l">
              <a:lnSpc>
                <a:spcPts val="1680"/>
              </a:lnSpc>
              <a:buFont typeface="Arial"/>
              <a:buChar char="•"/>
            </a:pPr>
            <a:r>
              <a:rPr lang="en-US" sz="1400">
                <a:solidFill>
                  <a:srgbClr val="000000"/>
                </a:solidFill>
                <a:latin typeface="Aileron"/>
                <a:ea typeface="Aileron"/>
                <a:cs typeface="Aileron"/>
                <a:sym typeface="Aileron"/>
              </a:rPr>
              <a:t>Oman näkökannan puolustaminen vain siksi, että se on oma</a:t>
            </a:r>
          </a:p>
          <a:p>
            <a:pPr marL="302262" lvl="1" indent="-151131" algn="l">
              <a:lnSpc>
                <a:spcPts val="1680"/>
              </a:lnSpc>
              <a:buFont typeface="Arial"/>
              <a:buChar char="•"/>
            </a:pPr>
            <a:r>
              <a:rPr lang="en-US" sz="1400">
                <a:solidFill>
                  <a:srgbClr val="000000"/>
                </a:solidFill>
                <a:latin typeface="Aileron"/>
                <a:ea typeface="Aileron"/>
                <a:cs typeface="Aileron"/>
                <a:sym typeface="Aileron"/>
              </a:rPr>
              <a:t>Toisten näkemysten kritisointi ei-rakentavasti</a:t>
            </a:r>
          </a:p>
          <a:p>
            <a:pPr marL="302262" lvl="1" indent="-151131" algn="l">
              <a:lnSpc>
                <a:spcPts val="1680"/>
              </a:lnSpc>
              <a:buFont typeface="Arial"/>
              <a:buChar char="•"/>
            </a:pPr>
            <a:r>
              <a:rPr lang="en-US" sz="1400">
                <a:solidFill>
                  <a:srgbClr val="000000"/>
                </a:solidFill>
                <a:latin typeface="Aileron"/>
                <a:ea typeface="Aileron"/>
                <a:cs typeface="Aileron"/>
                <a:sym typeface="Aileron"/>
              </a:rPr>
              <a:t>Pyrkimys osoittaa toisen näkemykset vääriksi</a:t>
            </a:r>
          </a:p>
        </p:txBody>
      </p:sp>
      <p:sp>
        <p:nvSpPr>
          <p:cNvPr id="17" name="TextBox 17"/>
          <p:cNvSpPr txBox="1"/>
          <p:nvPr/>
        </p:nvSpPr>
        <p:spPr>
          <a:xfrm>
            <a:off x="732738" y="2302069"/>
            <a:ext cx="8624926" cy="266700"/>
          </a:xfrm>
          <a:prstGeom prst="rect">
            <a:avLst/>
          </a:prstGeom>
        </p:spPr>
        <p:txBody>
          <a:bodyPr lIns="0" tIns="0" rIns="0" bIns="0" rtlCol="0" anchor="t">
            <a:spAutoFit/>
          </a:bodyPr>
          <a:lstStyle/>
          <a:p>
            <a:pPr algn="l">
              <a:lnSpc>
                <a:spcPts val="2160"/>
              </a:lnSpc>
            </a:pPr>
            <a:r>
              <a:rPr lang="en-US" sz="1800">
                <a:solidFill>
                  <a:srgbClr val="000000"/>
                </a:solidFill>
                <a:latin typeface="Aileron"/>
                <a:ea typeface="Aileron"/>
                <a:cs typeface="Aileron"/>
                <a:sym typeface="Aileron"/>
              </a:rPr>
              <a:t>DBE-projektityötä ohjaavat Sitran rakentavan dialogin periaatteet.</a:t>
            </a:r>
          </a:p>
        </p:txBody>
      </p:sp>
      <p:sp>
        <p:nvSpPr>
          <p:cNvPr id="18" name="Freeform 18"/>
          <p:cNvSpPr/>
          <p:nvPr/>
        </p:nvSpPr>
        <p:spPr>
          <a:xfrm>
            <a:off x="629707" y="520366"/>
            <a:ext cx="2666669" cy="1016668"/>
          </a:xfrm>
          <a:custGeom>
            <a:avLst/>
            <a:gdLst/>
            <a:ahLst/>
            <a:cxnLst/>
            <a:rect l="l" t="t" r="r" b="b"/>
            <a:pathLst>
              <a:path w="2666669" h="1016668">
                <a:moveTo>
                  <a:pt x="0" y="0"/>
                </a:moveTo>
                <a:lnTo>
                  <a:pt x="2666669" y="0"/>
                </a:lnTo>
                <a:lnTo>
                  <a:pt x="2666669" y="1016668"/>
                </a:lnTo>
                <a:lnTo>
                  <a:pt x="0" y="1016668"/>
                </a:lnTo>
                <a:lnTo>
                  <a:pt x="0" y="0"/>
                </a:lnTo>
                <a:close/>
              </a:path>
            </a:pathLst>
          </a:custGeom>
          <a:blipFill>
            <a:blip r:embed="rId6"/>
            <a:stretch>
              <a:fillRect/>
            </a:stretch>
          </a:blipFill>
        </p:spPr>
        <p:txBody>
          <a:bodyPr/>
          <a:lstStyle/>
          <a:p>
            <a:endParaRPr lang="fi-FI"/>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47625"/>
              <a:ext cx="355369" cy="450935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47625"/>
              <a:ext cx="427807" cy="457073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TextBox 16"/>
          <p:cNvSpPr txBox="1"/>
          <p:nvPr/>
        </p:nvSpPr>
        <p:spPr>
          <a:xfrm>
            <a:off x="1804222" y="727713"/>
            <a:ext cx="16243088" cy="586740"/>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Emme oikein tiedä, millaisia osaamisia ja vahvuuksia, joita voisimme projektissamme käyttää, tiimissämme on (meidän on vahvistettava tiimityötä)</a:t>
            </a:r>
          </a:p>
          <a:p>
            <a:pPr marL="388620" lvl="1" indent="-194310" algn="l">
              <a:lnSpc>
                <a:spcPts val="2340"/>
              </a:lnSpc>
              <a:buFont typeface="Arial"/>
              <a:buChar char="•"/>
            </a:pPr>
            <a:r>
              <a:rPr lang="en-US" sz="1800">
                <a:solidFill>
                  <a:srgbClr val="000000"/>
                </a:solidFill>
                <a:latin typeface="Aileron"/>
                <a:ea typeface="Aileron"/>
                <a:cs typeface="Aileron"/>
                <a:sym typeface="Aileron"/>
              </a:rPr>
              <a:t>Tarvitsemme aikaa tutustua ja ymmärrystä toistemme vahvuuksista (meidän on vahvistettava yhteisymmärrystä)</a:t>
            </a:r>
          </a:p>
        </p:txBody>
      </p:sp>
      <p:sp>
        <p:nvSpPr>
          <p:cNvPr id="17" name="TextBox 17"/>
          <p:cNvSpPr txBox="1"/>
          <p:nvPr/>
        </p:nvSpPr>
        <p:spPr>
          <a:xfrm>
            <a:off x="1819383" y="1940307"/>
            <a:ext cx="326409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Mitä siis teemme? </a:t>
            </a:r>
          </a:p>
        </p:txBody>
      </p:sp>
      <p:sp>
        <p:nvSpPr>
          <p:cNvPr id="18" name="TextBox 18"/>
          <p:cNvSpPr txBox="1"/>
          <p:nvPr/>
        </p:nvSpPr>
        <p:spPr>
          <a:xfrm>
            <a:off x="13024521" y="1863111"/>
            <a:ext cx="3844254" cy="516103"/>
          </a:xfrm>
          <a:prstGeom prst="rect">
            <a:avLst/>
          </a:prstGeom>
        </p:spPr>
        <p:txBody>
          <a:bodyPr wrap="square" lIns="0" tIns="0" rIns="0" bIns="0" rtlCol="0" anchor="t">
            <a:spAutoFit/>
          </a:bodyPr>
          <a:lstStyle/>
          <a:p>
            <a:pPr algn="l">
              <a:lnSpc>
                <a:spcPts val="4409"/>
              </a:lnSpc>
            </a:pPr>
            <a:r>
              <a:rPr lang="en-US" sz="3150" dirty="0" err="1">
                <a:solidFill>
                  <a:srgbClr val="000000"/>
                </a:solidFill>
                <a:latin typeface="Aileron"/>
                <a:ea typeface="Aileron"/>
                <a:cs typeface="Aileron"/>
                <a:sym typeface="Aileron"/>
              </a:rPr>
              <a:t>Mitä</a:t>
            </a:r>
            <a:r>
              <a:rPr lang="en-US" sz="3150" dirty="0">
                <a:solidFill>
                  <a:srgbClr val="000000"/>
                </a:solidFill>
                <a:latin typeface="Aileron"/>
                <a:ea typeface="Aileron"/>
                <a:cs typeface="Aileron"/>
                <a:sym typeface="Aileron"/>
              </a:rPr>
              <a:t> </a:t>
            </a:r>
            <a:r>
              <a:rPr lang="en-US" sz="3150" dirty="0" err="1">
                <a:solidFill>
                  <a:srgbClr val="000000"/>
                </a:solidFill>
                <a:latin typeface="Aileron"/>
                <a:ea typeface="Aileron"/>
                <a:cs typeface="Aileron"/>
                <a:sym typeface="Aileron"/>
              </a:rPr>
              <a:t>seuraavaksi</a:t>
            </a:r>
            <a:r>
              <a:rPr lang="en-US" sz="3150" dirty="0">
                <a:solidFill>
                  <a:srgbClr val="000000"/>
                </a:solidFill>
                <a:latin typeface="Aileron"/>
                <a:ea typeface="Aileron"/>
                <a:cs typeface="Aileron"/>
                <a:sym typeface="Aileron"/>
              </a:rPr>
              <a:t>?</a:t>
            </a:r>
          </a:p>
        </p:txBody>
      </p:sp>
      <p:sp>
        <p:nvSpPr>
          <p:cNvPr id="19" name="TextBox 19"/>
          <p:cNvSpPr txBox="1"/>
          <p:nvPr/>
        </p:nvSpPr>
        <p:spPr>
          <a:xfrm>
            <a:off x="13024521" y="2498472"/>
            <a:ext cx="4552256" cy="472059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Pohtikaa yhdessä tiimissä:</a:t>
            </a:r>
          </a:p>
          <a:p>
            <a:pPr algn="l">
              <a:lnSpc>
                <a:spcPts val="2340"/>
              </a:lnSpc>
            </a:pPr>
            <a:endParaRPr lang="en-US" sz="1800">
              <a:solidFill>
                <a:srgbClr val="000000"/>
              </a:solidFill>
              <a:latin typeface="Aileron"/>
              <a:ea typeface="Aileron"/>
              <a:cs typeface="Aileron"/>
              <a:sym typeface="Aileron"/>
            </a:endParaRPr>
          </a:p>
          <a:p>
            <a:pPr marL="388620" lvl="1" indent="-194310" algn="l">
              <a:lnSpc>
                <a:spcPts val="2340"/>
              </a:lnSpc>
              <a:buFont typeface="Arial"/>
              <a:buChar char="•"/>
            </a:pPr>
            <a:r>
              <a:rPr lang="en-US" sz="1800">
                <a:solidFill>
                  <a:srgbClr val="000000"/>
                </a:solidFill>
                <a:latin typeface="Aileron"/>
                <a:ea typeface="Aileron"/>
                <a:cs typeface="Aileron"/>
                <a:sym typeface="Aileron"/>
              </a:rPr>
              <a:t>Mitä osaamista tiimissänne yhteensä on? </a:t>
            </a:r>
          </a:p>
          <a:p>
            <a:pPr marL="388620" lvl="1" indent="-194310" algn="l">
              <a:lnSpc>
                <a:spcPts val="2340"/>
              </a:lnSpc>
              <a:buFont typeface="Arial"/>
              <a:buChar char="•"/>
            </a:pPr>
            <a:r>
              <a:rPr lang="en-US" sz="1800">
                <a:solidFill>
                  <a:srgbClr val="000000"/>
                </a:solidFill>
                <a:latin typeface="Aileron"/>
                <a:ea typeface="Aileron"/>
                <a:cs typeface="Aileron"/>
                <a:sym typeface="Aileron"/>
              </a:rPr>
              <a:t>Mitkä ovat tiiminne vahvuudet ja heikkoudet? </a:t>
            </a:r>
          </a:p>
          <a:p>
            <a:pPr marL="388620" lvl="1" indent="-194310" algn="l">
              <a:lnSpc>
                <a:spcPts val="2340"/>
              </a:lnSpc>
              <a:buFont typeface="Arial"/>
              <a:buChar char="•"/>
            </a:pPr>
            <a:r>
              <a:rPr lang="en-US" sz="1800">
                <a:solidFill>
                  <a:srgbClr val="000000"/>
                </a:solidFill>
                <a:latin typeface="Aileron"/>
                <a:ea typeface="Aileron"/>
                <a:cs typeface="Aileron"/>
                <a:sym typeface="Aileron"/>
              </a:rPr>
              <a:t>Missä pitäisi vielä kehittyä, mitä osaamista ehkä hankkia?</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Kun edistätte yhteistä projektianne, hyödyntäkää vahvuuksianne ja jakakaa tehtäviä siten, että kukin pystyy kehittämään heikkouksiaan ja hyödyntämään vahvuuksiaan. Paras tiimityöskentely syntyy, kun kaikkien vahvuudet pääsevät kukoistamaan!</a:t>
            </a:r>
          </a:p>
          <a:p>
            <a:pPr algn="l">
              <a:lnSpc>
                <a:spcPts val="2340"/>
              </a:lnSpc>
            </a:pPr>
            <a:endParaRPr lang="en-US" sz="1800">
              <a:solidFill>
                <a:srgbClr val="000000"/>
              </a:solidFill>
              <a:latin typeface="Aileron"/>
              <a:ea typeface="Aileron"/>
              <a:cs typeface="Aileron"/>
              <a:sym typeface="Aileron"/>
            </a:endParaRPr>
          </a:p>
        </p:txBody>
      </p:sp>
      <p:sp>
        <p:nvSpPr>
          <p:cNvPr id="20" name="TextBox 20"/>
          <p:cNvSpPr txBox="1"/>
          <p:nvPr/>
        </p:nvSpPr>
        <p:spPr>
          <a:xfrm>
            <a:off x="3130901" y="8893274"/>
            <a:ext cx="2556598" cy="122428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Mikä voi mennä pieleen?</a:t>
            </a:r>
          </a:p>
        </p:txBody>
      </p:sp>
      <p:sp>
        <p:nvSpPr>
          <p:cNvPr id="21" name="TextBox 21"/>
          <p:cNvSpPr txBox="1"/>
          <p:nvPr/>
        </p:nvSpPr>
        <p:spPr>
          <a:xfrm>
            <a:off x="5311253" y="8872220"/>
            <a:ext cx="11948047" cy="1177290"/>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Jos muiden päälle puhutaan eikä onnistuta kuuntelemaan, saattaa työkalu huonontaa tiimi-ilmapiiriä. On siis keskeistä, että työkalua käytetään dialogin hengessä.</a:t>
            </a:r>
          </a:p>
          <a:p>
            <a:pPr marL="388620" lvl="1" indent="-194310" algn="l">
              <a:lnSpc>
                <a:spcPts val="2340"/>
              </a:lnSpc>
              <a:buFont typeface="Arial"/>
              <a:buChar char="•"/>
            </a:pPr>
            <a:r>
              <a:rPr lang="en-US" sz="1800">
                <a:solidFill>
                  <a:srgbClr val="000000"/>
                </a:solidFill>
                <a:latin typeface="Aileron"/>
                <a:ea typeface="Aileron"/>
                <a:cs typeface="Aileron"/>
                <a:sym typeface="Aileron"/>
              </a:rPr>
              <a:t>Jos asioita ei kirjata ylös yhteiseen kukkaseen, ei voida projektin keskivaiheilla ja lopuksi arvioida, miten kukin on innovaatiotaidoissaan projektin aikana kehittynyt.</a:t>
            </a:r>
          </a:p>
        </p:txBody>
      </p:sp>
      <p:sp>
        <p:nvSpPr>
          <p:cNvPr id="22" name="TextBox 22"/>
          <p:cNvSpPr txBox="1"/>
          <p:nvPr/>
        </p:nvSpPr>
        <p:spPr>
          <a:xfrm>
            <a:off x="1827660" y="2552769"/>
            <a:ext cx="4933279" cy="501586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Kokoontukaa tiimiin (online tai offline). Tulostakaa kukka tai asettakaa se virtuaaliselle valkotaululle.</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Kukin tiimin jäsen valitsee ensin viisi kukkasessa mainittua asiaa, jotka kuvaavat hänen vahvuuksiaan. Tämän jälkeen jokainen kertoo vuorollaan niistä muille. Näin selviää, mihin pystytte yhdessä.</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Toisella kierroksella jokainen valitsee viisi aihetta, jotka kuvaavat hänen kehittämiskohteitaan. Jokainen vuorollaan kertoo niistä ja käydään yhteinen keskustelu näiden pohjalta siitä, missä halutaan tiiminä projektin aikana kehittyä.</a:t>
            </a:r>
          </a:p>
          <a:p>
            <a:pPr algn="l">
              <a:lnSpc>
                <a:spcPts val="2340"/>
              </a:lnSpc>
            </a:pPr>
            <a:endParaRPr lang="en-US" sz="1800">
              <a:solidFill>
                <a:srgbClr val="000000"/>
              </a:solidFill>
              <a:latin typeface="Aileron"/>
              <a:ea typeface="Aileron"/>
              <a:cs typeface="Aileron"/>
              <a:sym typeface="Aileron"/>
            </a:endParaRPr>
          </a:p>
        </p:txBody>
      </p:sp>
      <p:sp>
        <p:nvSpPr>
          <p:cNvPr id="23" name="TextBox 23"/>
          <p:cNvSpPr txBox="1"/>
          <p:nvPr/>
        </p:nvSpPr>
        <p:spPr>
          <a:xfrm rot="-5400000">
            <a:off x="-2390721" y="2961911"/>
            <a:ext cx="6099949"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INNOVAATIOKUKKA</a:t>
            </a:r>
          </a:p>
        </p:txBody>
      </p:sp>
      <p:sp>
        <p:nvSpPr>
          <p:cNvPr id="24" name="TextBox 24"/>
          <p:cNvSpPr txBox="1"/>
          <p:nvPr/>
        </p:nvSpPr>
        <p:spPr>
          <a:xfrm>
            <a:off x="6944222" y="1978407"/>
            <a:ext cx="5090716"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Miltä tuotos saattaa näyttää?</a:t>
            </a:r>
          </a:p>
        </p:txBody>
      </p:sp>
      <p:sp>
        <p:nvSpPr>
          <p:cNvPr id="25" name="TextBox 25"/>
          <p:cNvSpPr txBox="1"/>
          <p:nvPr/>
        </p:nvSpPr>
        <p:spPr>
          <a:xfrm>
            <a:off x="5311253" y="7616249"/>
            <a:ext cx="13205389" cy="88201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Kun yksi kertoo vahvuuksistaan tai heikkouksistaan, muut kuuntelevat -eivät arvostele. Näin tiimiin rakentuu arvostavaa ilmapiiriä!</a:t>
            </a:r>
          </a:p>
          <a:p>
            <a:pPr marL="388620" lvl="1" indent="-194310" algn="l">
              <a:lnSpc>
                <a:spcPts val="2340"/>
              </a:lnSpc>
              <a:buFont typeface="Arial"/>
              <a:buChar char="•"/>
            </a:pPr>
            <a:r>
              <a:rPr lang="en-US" sz="1800">
                <a:solidFill>
                  <a:srgbClr val="000000"/>
                </a:solidFill>
                <a:latin typeface="Aileron"/>
                <a:ea typeface="Aileron"/>
                <a:cs typeface="Aileron"/>
                <a:sym typeface="Aileron"/>
              </a:rPr>
              <a:t>Kirjatkaa asiat ylös -vain näin tehtävästä on hyötyä myös projektin väli- ja loppuarvioinnissa.</a:t>
            </a:r>
          </a:p>
        </p:txBody>
      </p:sp>
      <p:sp>
        <p:nvSpPr>
          <p:cNvPr id="26" name="TextBox 26"/>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Miten voi onnistua?</a:t>
            </a:r>
          </a:p>
        </p:txBody>
      </p:sp>
      <p:sp>
        <p:nvSpPr>
          <p:cNvPr id="27" name="TextBox 27"/>
          <p:cNvSpPr txBox="1"/>
          <p:nvPr/>
        </p:nvSpPr>
        <p:spPr>
          <a:xfrm>
            <a:off x="1804222" y="162650"/>
            <a:ext cx="4663877"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Milloin kannattaa käyttää?</a:t>
            </a:r>
          </a:p>
        </p:txBody>
      </p:sp>
      <p:sp>
        <p:nvSpPr>
          <p:cNvPr id="28" name="Freeform 28"/>
          <p:cNvSpPr/>
          <p:nvPr/>
        </p:nvSpPr>
        <p:spPr>
          <a:xfrm>
            <a:off x="7513414" y="2888997"/>
            <a:ext cx="3984729" cy="3864587"/>
          </a:xfrm>
          <a:custGeom>
            <a:avLst/>
            <a:gdLst/>
            <a:ahLst/>
            <a:cxnLst/>
            <a:rect l="l" t="t" r="r" b="b"/>
            <a:pathLst>
              <a:path w="3984729" h="3864587">
                <a:moveTo>
                  <a:pt x="0" y="0"/>
                </a:moveTo>
                <a:lnTo>
                  <a:pt x="3984729" y="0"/>
                </a:lnTo>
                <a:lnTo>
                  <a:pt x="3984729" y="3864587"/>
                </a:lnTo>
                <a:lnTo>
                  <a:pt x="0" y="3864587"/>
                </a:lnTo>
                <a:lnTo>
                  <a:pt x="0" y="0"/>
                </a:lnTo>
                <a:close/>
              </a:path>
            </a:pathLst>
          </a:custGeom>
          <a:blipFill>
            <a:blip r:embed="rId6"/>
            <a:stretch>
              <a:fillRect/>
            </a:stretch>
          </a:blipFill>
        </p:spPr>
        <p:txBody>
          <a:bodyPr/>
          <a:lstStyle/>
          <a:p>
            <a:endParaRPr lang="fi-FI"/>
          </a:p>
        </p:txBody>
      </p:sp>
      <p:sp>
        <p:nvSpPr>
          <p:cNvPr id="29" name="Freeform 29"/>
          <p:cNvSpPr/>
          <p:nvPr/>
        </p:nvSpPr>
        <p:spPr>
          <a:xfrm rot="891332">
            <a:off x="10916940" y="3439336"/>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0" name="Freeform 30"/>
          <p:cNvSpPr/>
          <p:nvPr/>
        </p:nvSpPr>
        <p:spPr>
          <a:xfrm rot="891332">
            <a:off x="10310966" y="3753054"/>
            <a:ext cx="489163" cy="519382"/>
          </a:xfrm>
          <a:custGeom>
            <a:avLst/>
            <a:gdLst/>
            <a:ahLst/>
            <a:cxnLst/>
            <a:rect l="l" t="t" r="r" b="b"/>
            <a:pathLst>
              <a:path w="489163" h="519382">
                <a:moveTo>
                  <a:pt x="0" y="0"/>
                </a:moveTo>
                <a:lnTo>
                  <a:pt x="489164" y="0"/>
                </a:lnTo>
                <a:lnTo>
                  <a:pt x="489164" y="519381"/>
                </a:lnTo>
                <a:lnTo>
                  <a:pt x="0" y="5193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1" name="Freeform 31"/>
          <p:cNvSpPr/>
          <p:nvPr/>
        </p:nvSpPr>
        <p:spPr>
          <a:xfrm rot="891332">
            <a:off x="10714564" y="4072349"/>
            <a:ext cx="489163" cy="519382"/>
          </a:xfrm>
          <a:custGeom>
            <a:avLst/>
            <a:gdLst/>
            <a:ahLst/>
            <a:cxnLst/>
            <a:rect l="l" t="t" r="r" b="b"/>
            <a:pathLst>
              <a:path w="489163" h="519382">
                <a:moveTo>
                  <a:pt x="0" y="0"/>
                </a:moveTo>
                <a:lnTo>
                  <a:pt x="489163" y="0"/>
                </a:lnTo>
                <a:lnTo>
                  <a:pt x="489163" y="519381"/>
                </a:lnTo>
                <a:lnTo>
                  <a:pt x="0" y="5193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2" name="TextBox 32"/>
          <p:cNvSpPr txBox="1"/>
          <p:nvPr/>
        </p:nvSpPr>
        <p:spPr>
          <a:xfrm>
            <a:off x="10812957" y="4116178"/>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33" name="Freeform 33"/>
          <p:cNvSpPr/>
          <p:nvPr/>
        </p:nvSpPr>
        <p:spPr>
          <a:xfrm rot="891332">
            <a:off x="9704993" y="5557432"/>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4" name="Freeform 34"/>
          <p:cNvSpPr/>
          <p:nvPr/>
        </p:nvSpPr>
        <p:spPr>
          <a:xfrm rot="891332">
            <a:off x="9099019" y="5871149"/>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5" name="Freeform 35"/>
          <p:cNvSpPr/>
          <p:nvPr/>
        </p:nvSpPr>
        <p:spPr>
          <a:xfrm rot="891332">
            <a:off x="8179239" y="4924420"/>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6" name="Freeform 36"/>
          <p:cNvSpPr/>
          <p:nvPr/>
        </p:nvSpPr>
        <p:spPr>
          <a:xfrm rot="891332">
            <a:off x="7573265" y="5238137"/>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7" name="Freeform 37"/>
          <p:cNvSpPr/>
          <p:nvPr/>
        </p:nvSpPr>
        <p:spPr>
          <a:xfrm rot="891332">
            <a:off x="7976863" y="5557432"/>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8" name="Freeform 38"/>
          <p:cNvSpPr/>
          <p:nvPr/>
        </p:nvSpPr>
        <p:spPr>
          <a:xfrm rot="891332">
            <a:off x="11063129" y="3890639"/>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9" name="Freeform 39"/>
          <p:cNvSpPr/>
          <p:nvPr/>
        </p:nvSpPr>
        <p:spPr>
          <a:xfrm rot="891332">
            <a:off x="8234587" y="3478297"/>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0" name="Freeform 40"/>
          <p:cNvSpPr/>
          <p:nvPr/>
        </p:nvSpPr>
        <p:spPr>
          <a:xfrm rot="891332">
            <a:off x="7628613" y="3792014"/>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1" name="Freeform 41"/>
          <p:cNvSpPr/>
          <p:nvPr/>
        </p:nvSpPr>
        <p:spPr>
          <a:xfrm rot="891332">
            <a:off x="8032211" y="4111310"/>
            <a:ext cx="489163" cy="519382"/>
          </a:xfrm>
          <a:custGeom>
            <a:avLst/>
            <a:gdLst/>
            <a:ahLst/>
            <a:cxnLst/>
            <a:rect l="l" t="t" r="r" b="b"/>
            <a:pathLst>
              <a:path w="489163" h="519382">
                <a:moveTo>
                  <a:pt x="0" y="0"/>
                </a:moveTo>
                <a:lnTo>
                  <a:pt x="489163" y="0"/>
                </a:lnTo>
                <a:lnTo>
                  <a:pt x="489163" y="519381"/>
                </a:lnTo>
                <a:lnTo>
                  <a:pt x="0" y="5193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2" name="TextBox 42"/>
          <p:cNvSpPr txBox="1"/>
          <p:nvPr/>
        </p:nvSpPr>
        <p:spPr>
          <a:xfrm>
            <a:off x="7727006" y="3846999"/>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43" name="TextBox 43"/>
          <p:cNvSpPr txBox="1"/>
          <p:nvPr/>
        </p:nvSpPr>
        <p:spPr>
          <a:xfrm>
            <a:off x="8332980" y="3534299"/>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44" name="Freeform 44"/>
          <p:cNvSpPr/>
          <p:nvPr/>
        </p:nvSpPr>
        <p:spPr>
          <a:xfrm rot="891332">
            <a:off x="7571819" y="3252049"/>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5" name="Freeform 45"/>
          <p:cNvSpPr/>
          <p:nvPr/>
        </p:nvSpPr>
        <p:spPr>
          <a:xfrm rot="891332">
            <a:off x="7975417" y="3571344"/>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6" name="Freeform 46"/>
          <p:cNvSpPr/>
          <p:nvPr/>
        </p:nvSpPr>
        <p:spPr>
          <a:xfrm rot="891332">
            <a:off x="9391187" y="3303183"/>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7" name="Freeform 47"/>
          <p:cNvSpPr/>
          <p:nvPr/>
        </p:nvSpPr>
        <p:spPr>
          <a:xfrm rot="891332">
            <a:off x="10682886" y="5012486"/>
            <a:ext cx="489163" cy="519382"/>
          </a:xfrm>
          <a:custGeom>
            <a:avLst/>
            <a:gdLst/>
            <a:ahLst/>
            <a:cxnLst/>
            <a:rect l="l" t="t" r="r" b="b"/>
            <a:pathLst>
              <a:path w="489163" h="519382">
                <a:moveTo>
                  <a:pt x="0" y="0"/>
                </a:moveTo>
                <a:lnTo>
                  <a:pt x="489163" y="0"/>
                </a:lnTo>
                <a:lnTo>
                  <a:pt x="489163" y="519381"/>
                </a:lnTo>
                <a:lnTo>
                  <a:pt x="0" y="5193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8" name="TextBox 48"/>
          <p:cNvSpPr txBox="1"/>
          <p:nvPr/>
        </p:nvSpPr>
        <p:spPr>
          <a:xfrm>
            <a:off x="10781279" y="5068487"/>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49" name="Freeform 49"/>
          <p:cNvSpPr/>
          <p:nvPr/>
        </p:nvSpPr>
        <p:spPr>
          <a:xfrm rot="891332">
            <a:off x="10829075" y="5463789"/>
            <a:ext cx="489163" cy="519382"/>
          </a:xfrm>
          <a:custGeom>
            <a:avLst/>
            <a:gdLst/>
            <a:ahLst/>
            <a:cxnLst/>
            <a:rect l="l" t="t" r="r" b="b"/>
            <a:pathLst>
              <a:path w="489163" h="519382">
                <a:moveTo>
                  <a:pt x="0" y="0"/>
                </a:moveTo>
                <a:lnTo>
                  <a:pt x="489163" y="0"/>
                </a:lnTo>
                <a:lnTo>
                  <a:pt x="489163" y="519381"/>
                </a:lnTo>
                <a:lnTo>
                  <a:pt x="0" y="5193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50" name="TextBox 50"/>
          <p:cNvSpPr txBox="1"/>
          <p:nvPr/>
        </p:nvSpPr>
        <p:spPr>
          <a:xfrm>
            <a:off x="10409359" y="3808038"/>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51" name="TextBox 51"/>
          <p:cNvSpPr txBox="1"/>
          <p:nvPr/>
        </p:nvSpPr>
        <p:spPr>
          <a:xfrm>
            <a:off x="9197412" y="592613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52" name="TextBox 52"/>
          <p:cNvSpPr txBox="1"/>
          <p:nvPr/>
        </p:nvSpPr>
        <p:spPr>
          <a:xfrm>
            <a:off x="9803386" y="561343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53" name="TextBox 53"/>
          <p:cNvSpPr txBox="1"/>
          <p:nvPr/>
        </p:nvSpPr>
        <p:spPr>
          <a:xfrm>
            <a:off x="7671658" y="5293121"/>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54" name="TextBox 54"/>
          <p:cNvSpPr txBox="1"/>
          <p:nvPr/>
        </p:nvSpPr>
        <p:spPr>
          <a:xfrm>
            <a:off x="8075256" y="5601261"/>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55" name="TextBox 55"/>
          <p:cNvSpPr txBox="1"/>
          <p:nvPr/>
        </p:nvSpPr>
        <p:spPr>
          <a:xfrm>
            <a:off x="8277632" y="4980421"/>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56" name="TextBox 56"/>
          <p:cNvSpPr txBox="1"/>
          <p:nvPr/>
        </p:nvSpPr>
        <p:spPr>
          <a:xfrm>
            <a:off x="8130604" y="4155139"/>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57" name="TextBox 57"/>
          <p:cNvSpPr txBox="1"/>
          <p:nvPr/>
        </p:nvSpPr>
        <p:spPr>
          <a:xfrm>
            <a:off x="7670212" y="330703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58" name="TextBox 58"/>
          <p:cNvSpPr txBox="1"/>
          <p:nvPr/>
        </p:nvSpPr>
        <p:spPr>
          <a:xfrm>
            <a:off x="8073810" y="361517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59" name="TextBox 59"/>
          <p:cNvSpPr txBox="1"/>
          <p:nvPr/>
        </p:nvSpPr>
        <p:spPr>
          <a:xfrm>
            <a:off x="9489580" y="3359185"/>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60" name="TextBox 60"/>
          <p:cNvSpPr txBox="1"/>
          <p:nvPr/>
        </p:nvSpPr>
        <p:spPr>
          <a:xfrm>
            <a:off x="10927468" y="5507618"/>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61" name="TextBox 61"/>
          <p:cNvSpPr txBox="1"/>
          <p:nvPr/>
        </p:nvSpPr>
        <p:spPr>
          <a:xfrm>
            <a:off x="11139088" y="3940046"/>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62" name="TextBox 62"/>
          <p:cNvSpPr txBox="1"/>
          <p:nvPr/>
        </p:nvSpPr>
        <p:spPr>
          <a:xfrm>
            <a:off x="11015333" y="343346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52183" y="108220"/>
            <a:ext cx="10383634" cy="10070559"/>
          </a:xfrm>
          <a:custGeom>
            <a:avLst/>
            <a:gdLst/>
            <a:ahLst/>
            <a:cxnLst/>
            <a:rect l="l" t="t" r="r" b="b"/>
            <a:pathLst>
              <a:path w="10383634" h="10070559">
                <a:moveTo>
                  <a:pt x="0" y="0"/>
                </a:moveTo>
                <a:lnTo>
                  <a:pt x="10383634" y="0"/>
                </a:lnTo>
                <a:lnTo>
                  <a:pt x="10383634" y="10070560"/>
                </a:lnTo>
                <a:lnTo>
                  <a:pt x="0" y="10070560"/>
                </a:lnTo>
                <a:lnTo>
                  <a:pt x="0" y="0"/>
                </a:lnTo>
                <a:close/>
              </a:path>
            </a:pathLst>
          </a:custGeom>
          <a:blipFill>
            <a:blip r:embed="rId2"/>
            <a:stretch>
              <a:fillRect/>
            </a:stretch>
          </a:blipFill>
        </p:spPr>
        <p:txBody>
          <a:bodyPr/>
          <a:lstStyle/>
          <a:p>
            <a:endParaRPr lang="fi-FI"/>
          </a:p>
        </p:txBody>
      </p:sp>
      <p:grpSp>
        <p:nvGrpSpPr>
          <p:cNvPr id="3" name="Group 3"/>
          <p:cNvGrpSpPr/>
          <p:nvPr/>
        </p:nvGrpSpPr>
        <p:grpSpPr>
          <a:xfrm>
            <a:off x="0" y="0"/>
            <a:ext cx="1347379" cy="10287000"/>
            <a:chOff x="0" y="0"/>
            <a:chExt cx="354865" cy="2709333"/>
          </a:xfrm>
        </p:grpSpPr>
        <p:sp>
          <p:nvSpPr>
            <p:cNvPr id="4" name="Freeform 4"/>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5" name="TextBox 5"/>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rot="-5400000">
            <a:off x="-4336142" y="5032058"/>
            <a:ext cx="9886948" cy="622936"/>
          </a:xfrm>
          <a:prstGeom prst="rect">
            <a:avLst/>
          </a:prstGeom>
        </p:spPr>
        <p:txBody>
          <a:bodyPr lIns="0" tIns="0" rIns="0" bIns="0" rtlCol="0" anchor="t">
            <a:spAutoFit/>
          </a:bodyPr>
          <a:lstStyle/>
          <a:p>
            <a:pPr algn="r">
              <a:lnSpc>
                <a:spcPts val="5039"/>
              </a:lnSpc>
            </a:pPr>
            <a:r>
              <a:rPr lang="en-US" sz="3599" b="1">
                <a:solidFill>
                  <a:srgbClr val="000000"/>
                </a:solidFill>
                <a:latin typeface="Aileron Bold"/>
                <a:ea typeface="Aileron Bold"/>
                <a:cs typeface="Aileron Bold"/>
                <a:sym typeface="Aileron Bold"/>
              </a:rPr>
              <a:t>TYÖSKENTELYPOHJA: INNOVAATIOKUKKA</a:t>
            </a:r>
          </a:p>
        </p:txBody>
      </p:sp>
      <p:sp>
        <p:nvSpPr>
          <p:cNvPr id="7" name="TextBox 7"/>
          <p:cNvSpPr txBox="1"/>
          <p:nvPr/>
        </p:nvSpPr>
        <p:spPr>
          <a:xfrm>
            <a:off x="13931718" y="8825865"/>
            <a:ext cx="3952183" cy="836295"/>
          </a:xfrm>
          <a:prstGeom prst="rect">
            <a:avLst/>
          </a:prstGeom>
        </p:spPr>
        <p:txBody>
          <a:bodyPr lIns="0" tIns="0" rIns="0" bIns="0" rtlCol="0" anchor="t">
            <a:spAutoFit/>
          </a:bodyPr>
          <a:lstStyle/>
          <a:p>
            <a:pPr algn="l">
              <a:lnSpc>
                <a:spcPts val="1679"/>
              </a:lnSpc>
              <a:spcBef>
                <a:spcPct val="0"/>
              </a:spcBef>
            </a:pPr>
            <a:r>
              <a:rPr lang="en-US" sz="1200">
                <a:solidFill>
                  <a:srgbClr val="000000"/>
                </a:solidFill>
                <a:latin typeface="Aileron"/>
                <a:ea typeface="Aileron"/>
                <a:cs typeface="Aileron"/>
                <a:sym typeface="Aileron"/>
              </a:rPr>
              <a:t>Hero, Laura-Maija (2024). InnoKortit 2.0 DBE: Innovaatio-osaaminen monialaisessa tiimissä muotoilulähtöisessä koulutuksessa. Hämeen ammattikorkeakoulun julkaisuja. Lataa kirja: https://urn.fi/URN:ISBN:978-951-784-849-7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47625"/>
              <a:ext cx="354865"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47625"/>
              <a:ext cx="421453" cy="4570739"/>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3704548" y="4400464"/>
            <a:ext cx="8680275" cy="679451"/>
          </a:xfrm>
          <a:prstGeom prst="rect">
            <a:avLst/>
          </a:prstGeom>
        </p:spPr>
        <p:txBody>
          <a:bodyPr lIns="0" tIns="0" rIns="0" bIns="0" rtlCol="0" anchor="t">
            <a:spAutoFit/>
          </a:bodyPr>
          <a:lstStyle/>
          <a:p>
            <a:pPr algn="r">
              <a:lnSpc>
                <a:spcPts val="5599"/>
              </a:lnSpc>
            </a:pPr>
            <a:r>
              <a:rPr lang="en-US" sz="3999" b="1">
                <a:solidFill>
                  <a:srgbClr val="000000"/>
                </a:solidFill>
                <a:latin typeface="Aileron Bold"/>
                <a:ea typeface="Aileron Bold"/>
                <a:cs typeface="Aileron Bold"/>
                <a:sym typeface="Aileron Bold"/>
              </a:rPr>
              <a:t>RELFEKTIO: INNOVAATIOKUKKA</a:t>
            </a:r>
          </a:p>
        </p:txBody>
      </p:sp>
      <p:sp>
        <p:nvSpPr>
          <p:cNvPr id="9" name="TextBox 9"/>
          <p:cNvSpPr txBox="1"/>
          <p:nvPr/>
        </p:nvSpPr>
        <p:spPr>
          <a:xfrm>
            <a:off x="1497013" y="1876810"/>
            <a:ext cx="16521597" cy="1299845"/>
          </a:xfrm>
          <a:prstGeom prst="rect">
            <a:avLst/>
          </a:prstGeom>
        </p:spPr>
        <p:txBody>
          <a:bodyPr lIns="0" tIns="0" rIns="0" bIns="0" rtlCol="0" anchor="t">
            <a:spAutoFit/>
          </a:bodyPr>
          <a:lstStyle/>
          <a:p>
            <a:pPr algn="l">
              <a:lnSpc>
                <a:spcPts val="2659"/>
              </a:lnSpc>
            </a:pPr>
            <a:r>
              <a:rPr lang="en-US" sz="1899" b="1" i="1">
                <a:solidFill>
                  <a:srgbClr val="000000"/>
                </a:solidFill>
                <a:latin typeface="Aileron Bold Italics"/>
                <a:ea typeface="Aileron Bold Italics"/>
                <a:cs typeface="Aileron Bold Italics"/>
                <a:sym typeface="Aileron Bold Italics"/>
              </a:rPr>
              <a:t>Reflektiokysymys projektin alkuvaiheeseen</a:t>
            </a:r>
            <a:r>
              <a:rPr lang="en-US" sz="1899" b="1">
                <a:solidFill>
                  <a:srgbClr val="000000"/>
                </a:solidFill>
                <a:latin typeface="Aileron Bold"/>
                <a:ea typeface="Aileron Bold"/>
                <a:cs typeface="Aileron Bold"/>
                <a:sym typeface="Aileron Bold"/>
              </a:rPr>
              <a:t>: Millaisia vahvuuksia tiimissämme on? </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659"/>
              </a:lnSpc>
            </a:pPr>
            <a:r>
              <a:rPr lang="en-US" sz="1899">
                <a:solidFill>
                  <a:srgbClr val="000000"/>
                </a:solidFill>
                <a:latin typeface="Aileron"/>
                <a:ea typeface="Aileron"/>
                <a:cs typeface="Aileron"/>
                <a:sym typeface="Aileron"/>
              </a:rPr>
              <a:t>Mitä osaamisia tiimissämme yhteensä on? Miten yksilölliset osaamisemme täydentävät toisiaan? Mitkä ovat tiimimme vahvuudet? </a:t>
            </a:r>
          </a:p>
          <a:p>
            <a:pPr algn="l">
              <a:lnSpc>
                <a:spcPts val="2279"/>
              </a:lnSpc>
            </a:pPr>
            <a:endParaRPr lang="en-US" sz="1899">
              <a:solidFill>
                <a:srgbClr val="000000"/>
              </a:solidFill>
              <a:latin typeface="Aileron"/>
              <a:ea typeface="Aileron"/>
              <a:cs typeface="Aileron"/>
              <a:sym typeface="Aileron"/>
            </a:endParaRPr>
          </a:p>
        </p:txBody>
      </p:sp>
      <p:sp>
        <p:nvSpPr>
          <p:cNvPr id="10" name="TextBox 10"/>
          <p:cNvSpPr txBox="1"/>
          <p:nvPr/>
        </p:nvSpPr>
        <p:spPr>
          <a:xfrm>
            <a:off x="1497013" y="3416849"/>
            <a:ext cx="16521597" cy="1323340"/>
          </a:xfrm>
          <a:prstGeom prst="rect">
            <a:avLst/>
          </a:prstGeom>
        </p:spPr>
        <p:txBody>
          <a:bodyPr lIns="0" tIns="0" rIns="0" bIns="0" rtlCol="0" anchor="t">
            <a:spAutoFit/>
          </a:bodyPr>
          <a:lstStyle/>
          <a:p>
            <a:pPr algn="l">
              <a:lnSpc>
                <a:spcPts val="2659"/>
              </a:lnSpc>
            </a:pPr>
            <a:r>
              <a:rPr lang="en-US" sz="1899" b="1" i="1">
                <a:solidFill>
                  <a:srgbClr val="000000"/>
                </a:solidFill>
                <a:latin typeface="Aileron Bold Italics"/>
                <a:ea typeface="Aileron Bold Italics"/>
                <a:cs typeface="Aileron Bold Italics"/>
                <a:sym typeface="Aileron Bold Italics"/>
              </a:rPr>
              <a:t>Reflektiokysymys projektin alkuvaiheeseen</a:t>
            </a:r>
            <a:r>
              <a:rPr lang="en-US" sz="1899" b="1">
                <a:solidFill>
                  <a:srgbClr val="000000"/>
                </a:solidFill>
                <a:latin typeface="Aileron Bold"/>
                <a:ea typeface="Aileron Bold"/>
                <a:cs typeface="Aileron Bold"/>
                <a:sym typeface="Aileron Bold"/>
              </a:rPr>
              <a:t>: Millaisia kehittämiskohteita meillä tiiminä on?</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659"/>
              </a:lnSpc>
              <a:spcBef>
                <a:spcPct val="0"/>
              </a:spcBef>
            </a:pPr>
            <a:r>
              <a:rPr lang="en-US" sz="1899">
                <a:solidFill>
                  <a:srgbClr val="000000"/>
                </a:solidFill>
                <a:latin typeface="Aileron"/>
                <a:ea typeface="Aileron"/>
                <a:cs typeface="Aileron"/>
                <a:sym typeface="Aileron"/>
              </a:rPr>
              <a:t>Mitkä ovat tiimimme heikkoudet tai mitä meiltä ehkä puuttuu? Missä haluaisimme kehittyä ja mitä uutta osaamista haluaisimme hankkia? Miksi koemme tämän tärkeäksi ja miten voisimme kehittyä näissä asioissa ja oppia näitä asioita?</a:t>
            </a:r>
          </a:p>
        </p:txBody>
      </p:sp>
      <p:sp>
        <p:nvSpPr>
          <p:cNvPr id="11" name="TextBox 11"/>
          <p:cNvSpPr txBox="1"/>
          <p:nvPr/>
        </p:nvSpPr>
        <p:spPr>
          <a:xfrm>
            <a:off x="1497013" y="5359012"/>
            <a:ext cx="15501343" cy="972185"/>
          </a:xfrm>
          <a:prstGeom prst="rect">
            <a:avLst/>
          </a:prstGeom>
        </p:spPr>
        <p:txBody>
          <a:bodyPr lIns="0" tIns="0" rIns="0" bIns="0" rtlCol="0" anchor="t">
            <a:spAutoFit/>
          </a:bodyPr>
          <a:lstStyle/>
          <a:p>
            <a:pPr algn="l">
              <a:lnSpc>
                <a:spcPts val="2659"/>
              </a:lnSpc>
            </a:pPr>
            <a:r>
              <a:rPr lang="en-US" sz="1899" b="1" i="1">
                <a:solidFill>
                  <a:srgbClr val="000000"/>
                </a:solidFill>
                <a:latin typeface="Aileron Bold Italics"/>
                <a:ea typeface="Aileron Bold Italics"/>
                <a:cs typeface="Aileron Bold Italics"/>
                <a:sym typeface="Aileron Bold Italics"/>
              </a:rPr>
              <a:t>Reflektiokysymys projektin keskivaiheille</a:t>
            </a:r>
            <a:r>
              <a:rPr lang="en-US" sz="1899" b="1">
                <a:solidFill>
                  <a:srgbClr val="000000"/>
                </a:solidFill>
                <a:latin typeface="Aileron Bold"/>
                <a:ea typeface="Aileron Bold"/>
                <a:cs typeface="Aileron Bold"/>
                <a:sym typeface="Aileron Bold"/>
              </a:rPr>
              <a:t>: Miten tiimimme kehittyy projekin aikana?</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Miten osaamisemme ja vahvuutemme kehittyvät projektin kuluessa? Mitä huomaamme oppineemme projektin kuluessa?</a:t>
            </a:r>
          </a:p>
        </p:txBody>
      </p:sp>
      <p:sp>
        <p:nvSpPr>
          <p:cNvPr id="12" name="TextBox 12"/>
          <p:cNvSpPr txBox="1"/>
          <p:nvPr/>
        </p:nvSpPr>
        <p:spPr>
          <a:xfrm>
            <a:off x="1497013" y="6950020"/>
            <a:ext cx="16521597" cy="1286510"/>
          </a:xfrm>
          <a:prstGeom prst="rect">
            <a:avLst/>
          </a:prstGeom>
        </p:spPr>
        <p:txBody>
          <a:bodyPr lIns="0" tIns="0" rIns="0" bIns="0" rtlCol="0" anchor="t">
            <a:spAutoFit/>
          </a:bodyPr>
          <a:lstStyle/>
          <a:p>
            <a:pPr algn="l">
              <a:lnSpc>
                <a:spcPts val="2659"/>
              </a:lnSpc>
            </a:pPr>
            <a:r>
              <a:rPr lang="en-US" sz="1899" b="1" i="1">
                <a:solidFill>
                  <a:srgbClr val="000000"/>
                </a:solidFill>
                <a:latin typeface="Aileron Bold Italics"/>
                <a:ea typeface="Aileron Bold Italics"/>
                <a:cs typeface="Aileron Bold Italics"/>
                <a:sym typeface="Aileron Bold Italics"/>
              </a:rPr>
              <a:t>Reflektiokysymys projektin loppuvaiheeseen</a:t>
            </a:r>
            <a:r>
              <a:rPr lang="en-US" sz="1899" b="1">
                <a:solidFill>
                  <a:srgbClr val="000000"/>
                </a:solidFill>
                <a:latin typeface="Aileron Bold"/>
                <a:ea typeface="Aileron Bold"/>
                <a:cs typeface="Aileron Bold"/>
                <a:sym typeface="Aileron Bold"/>
              </a:rPr>
              <a:t>: Mitä muutoksia huomaamme osaamisissamme projektin päätyttyä?</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Opimmeko tunnistamaan projektityöskentelyn aikana omia heikkouksiamme, vahvuuksiamme ja osaamisemme kehittymistä? Miten osaamisemme on projektin aikana kehittynyt? Missä asioissa olisi vielä kehitettävää?</a:t>
            </a:r>
          </a:p>
        </p:txBody>
      </p:sp>
      <p:sp>
        <p:nvSpPr>
          <p:cNvPr id="13" name="TextBox 13"/>
          <p:cNvSpPr txBox="1"/>
          <p:nvPr/>
        </p:nvSpPr>
        <p:spPr>
          <a:xfrm>
            <a:off x="1497013" y="8511875"/>
            <a:ext cx="16790987" cy="126746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Mitä meidän pitäisi tehdä seuraavaksi  ja kenen pitäisi tehdä mitä? Miksi? Miten voimme hyödyntää osaamisiamme tässä?</a:t>
            </a:r>
          </a:p>
          <a:p>
            <a:pPr algn="l">
              <a:lnSpc>
                <a:spcPts val="2520"/>
              </a:lnSpc>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Kuka tekee mitä ryhmässämme, jotta voimme jatkaa hankettamme siten, että otamme mukaan innovaatiokukan pohdinnasta saamamme opit? Mitä tiedämme nyt, mitä emme tienneet aiemmin? Mitä emme vielä tiedä ja miten voisimme täyttää tämän tietovajeen? Mitä meidän pitäisi tehdä seuraavaksi?</a:t>
            </a:r>
          </a:p>
        </p:txBody>
      </p:sp>
      <p:sp>
        <p:nvSpPr>
          <p:cNvPr id="14" name="TextBox 14"/>
          <p:cNvSpPr txBox="1"/>
          <p:nvPr/>
        </p:nvSpPr>
        <p:spPr>
          <a:xfrm>
            <a:off x="1497013" y="419100"/>
            <a:ext cx="16214041" cy="8001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Innovaatiokukka on työkalu, joka auttaa monialaisen tiimin jäseniä tutustumaan ja tekemään tiimin osaamisen ja kehittymismahdollisuudet näkyväksi. Projekin alussa on hyvä antaa tiimeille aikaa tutustua ja tehdä näkyväksi osaamista ja kehittymismahdollisuuksia. Projektin keski- ja loppuvaiheessa kukkaa voidaan käyttää tiimin osaamisen kehittymisen yhteiseen dialogiseen arviointiin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12501</Words>
  <Application>Microsoft Office PowerPoint</Application>
  <PresentationFormat>Custom</PresentationFormat>
  <Paragraphs>1154</Paragraphs>
  <Slides>50</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50</vt:i4>
      </vt:variant>
    </vt:vector>
  </HeadingPairs>
  <TitlesOfParts>
    <vt:vector size="68" baseType="lpstr">
      <vt:lpstr>Ubuntu</vt:lpstr>
      <vt:lpstr>TT Rounds Condensed</vt:lpstr>
      <vt:lpstr>Aileron Bold</vt:lpstr>
      <vt:lpstr>Kollektif</vt:lpstr>
      <vt:lpstr>Kollektif Bold</vt:lpstr>
      <vt:lpstr>Aileron Italics</vt:lpstr>
      <vt:lpstr>Arimo Bold</vt:lpstr>
      <vt:lpstr>Lato Bold Italics</vt:lpstr>
      <vt:lpstr>Arimo</vt:lpstr>
      <vt:lpstr>Aileron</vt:lpstr>
      <vt:lpstr>Lato Heavy</vt:lpstr>
      <vt:lpstr>South Korea Script</vt:lpstr>
      <vt:lpstr>Calibri</vt:lpstr>
      <vt:lpstr>Aileron Bold Italics</vt:lpstr>
      <vt:lpstr>TT Rounds Condensed Italics</vt:lpstr>
      <vt:lpstr>Arial</vt:lpstr>
      <vt:lpstr>Dekko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DBE työkalut suomi</dc:title>
  <dc:creator>Milla Mäkinen</dc:creator>
  <cp:lastModifiedBy>Milla Mäkinen</cp:lastModifiedBy>
  <cp:revision>3</cp:revision>
  <dcterms:created xsi:type="dcterms:W3CDTF">2006-08-16T00:00:00Z</dcterms:created>
  <dcterms:modified xsi:type="dcterms:W3CDTF">2024-12-20T12:21:57Z</dcterms:modified>
  <dc:identifier>DAGU7cDCvDM</dc:identifier>
</cp:coreProperties>
</file>