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Default Extension="jpg" ContentType="image/jp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</p:sldIdLst>
  <p:sldSz cx="12192000" cy="6858000"/>
  <p:notesSz cx="12192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904235" y="149428"/>
            <a:ext cx="6383528" cy="6673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rlito"/>
                <a:cs typeface="Carlito"/>
              </a:defRPr>
            </a:lvl1pPr>
          </a:lstStyle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0480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76707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rlito"/>
                <a:cs typeface="Carlito"/>
              </a:defRPr>
            </a:lvl1pPr>
          </a:lstStyle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0480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76707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rlito"/>
                <a:cs typeface="Carlito"/>
              </a:defRPr>
            </a:lvl1pPr>
          </a:lstStyle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0480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76707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rlito"/>
                <a:cs typeface="Carlito"/>
              </a:defRPr>
            </a:lvl1pPr>
          </a:lstStyle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0480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rlito"/>
                <a:cs typeface="Carlito"/>
              </a:defRPr>
            </a:lvl1pPr>
          </a:lstStyle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0480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9" Type="http://schemas.openxmlformats.org/officeDocument/2006/relationships/image" Target="../media/image3.jpg"/><Relationship Id="rId10" Type="http://schemas.openxmlformats.org/officeDocument/2006/relationships/image" Target="../media/image4.png"/><Relationship Id="rId11" Type="http://schemas.openxmlformats.org/officeDocument/2006/relationships/image" Target="../media/image5.png"/><Relationship Id="rId12" Type="http://schemas.openxmlformats.org/officeDocument/2006/relationships/image" Target="../media/image6.png"/><Relationship Id="rId13" Type="http://schemas.openxmlformats.org/officeDocument/2006/relationships/image" Target="../media/image7.png"/><Relationship Id="rId14" Type="http://schemas.openxmlformats.org/officeDocument/2006/relationships/image" Target="../media/image8.jp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244696" y="183931"/>
            <a:ext cx="729052" cy="6987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0" y="0"/>
            <a:ext cx="11052175" cy="1005840"/>
          </a:xfrm>
          <a:custGeom>
            <a:avLst/>
            <a:gdLst/>
            <a:ahLst/>
            <a:cxnLst/>
            <a:rect l="l" t="t" r="r" b="b"/>
            <a:pathLst>
              <a:path w="11052175" h="1005840">
                <a:moveTo>
                  <a:pt x="11052048" y="0"/>
                </a:moveTo>
                <a:lnTo>
                  <a:pt x="0" y="0"/>
                </a:lnTo>
                <a:lnTo>
                  <a:pt x="0" y="1005839"/>
                </a:lnTo>
                <a:lnTo>
                  <a:pt x="11052048" y="1005839"/>
                </a:lnTo>
                <a:lnTo>
                  <a:pt x="11052048" y="0"/>
                </a:lnTo>
                <a:close/>
              </a:path>
            </a:pathLst>
          </a:custGeom>
          <a:solidFill>
            <a:srgbClr val="5C8985">
              <a:alpha val="3097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0" y="6039611"/>
            <a:ext cx="12192000" cy="81280"/>
          </a:xfrm>
          <a:custGeom>
            <a:avLst/>
            <a:gdLst/>
            <a:ahLst/>
            <a:cxnLst/>
            <a:rect l="l" t="t" r="r" b="b"/>
            <a:pathLst>
              <a:path w="12192000" h="81279">
                <a:moveTo>
                  <a:pt x="12192000" y="0"/>
                </a:moveTo>
                <a:lnTo>
                  <a:pt x="0" y="0"/>
                </a:lnTo>
                <a:lnTo>
                  <a:pt x="0" y="80772"/>
                </a:lnTo>
                <a:lnTo>
                  <a:pt x="12192000" y="80772"/>
                </a:lnTo>
                <a:lnTo>
                  <a:pt x="12192000" y="0"/>
                </a:lnTo>
                <a:close/>
              </a:path>
            </a:pathLst>
          </a:custGeom>
          <a:solidFill>
            <a:srgbClr val="5C8985">
              <a:alpha val="3097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245363" y="315468"/>
            <a:ext cx="2325624" cy="5029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7786116" y="163068"/>
            <a:ext cx="493775" cy="3688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bg object 21"/>
          <p:cNvSpPr/>
          <p:nvPr/>
        </p:nvSpPr>
        <p:spPr>
          <a:xfrm>
            <a:off x="9884664" y="158495"/>
            <a:ext cx="630935" cy="36728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bg object 22"/>
          <p:cNvSpPr/>
          <p:nvPr/>
        </p:nvSpPr>
        <p:spPr>
          <a:xfrm>
            <a:off x="8630411" y="227075"/>
            <a:ext cx="1104900" cy="2987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bg object 23"/>
          <p:cNvSpPr/>
          <p:nvPr/>
        </p:nvSpPr>
        <p:spPr>
          <a:xfrm>
            <a:off x="9884664" y="592836"/>
            <a:ext cx="877824" cy="44653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bg object 24"/>
          <p:cNvSpPr/>
          <p:nvPr/>
        </p:nvSpPr>
        <p:spPr>
          <a:xfrm>
            <a:off x="7786116" y="647700"/>
            <a:ext cx="714755" cy="29565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bg object 25"/>
          <p:cNvSpPr/>
          <p:nvPr/>
        </p:nvSpPr>
        <p:spPr>
          <a:xfrm>
            <a:off x="8630411" y="638555"/>
            <a:ext cx="935736" cy="3048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9152" y="1049781"/>
            <a:ext cx="10613694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76707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2002" y="1850593"/>
            <a:ext cx="11127994" cy="3106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1237468" y="6224422"/>
            <a:ext cx="749300" cy="4184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88888"/>
                </a:solidFill>
                <a:latin typeface="Carlito"/>
                <a:cs typeface="Carlito"/>
              </a:defRPr>
            </a:lvl1pPr>
          </a:lstStyle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0480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jp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jpg"/><Relationship Id="rId9" Type="http://schemas.openxmlformats.org/officeDocument/2006/relationships/image" Target="../media/image16.png"/><Relationship Id="rId10" Type="http://schemas.openxmlformats.org/officeDocument/2006/relationships/hyperlink" Target="mailto:santi.davi@rothoblaas.com" TargetMode="External"/><Relationship Id="rId11" Type="http://schemas.openxmlformats.org/officeDocument/2006/relationships/hyperlink" Target="mailto:stephan.schindlauer@rothoblaas.com" TargetMode="External"/><Relationship Id="rId12" Type="http://schemas.openxmlformats.org/officeDocument/2006/relationships/image" Target="../media/image17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Relationship Id="rId3" Type="http://schemas.openxmlformats.org/officeDocument/2006/relationships/image" Target="../media/image18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Relationship Id="rId4" Type="http://schemas.openxmlformats.org/officeDocument/2006/relationships/image" Target="../media/image18.jpg"/><Relationship Id="rId5" Type="http://schemas.openxmlformats.org/officeDocument/2006/relationships/image" Target="../media/image36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Relationship Id="rId3" Type="http://schemas.openxmlformats.org/officeDocument/2006/relationships/image" Target="../media/image37.jpg"/><Relationship Id="rId4" Type="http://schemas.openxmlformats.org/officeDocument/2006/relationships/image" Target="../media/image38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5" Type="http://schemas.openxmlformats.org/officeDocument/2006/relationships/image" Target="../media/image41.jpg"/><Relationship Id="rId6" Type="http://schemas.openxmlformats.org/officeDocument/2006/relationships/image" Target="../media/image42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43.jpg"/><Relationship Id="rId4" Type="http://schemas.openxmlformats.org/officeDocument/2006/relationships/image" Target="../media/image44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Relationship Id="rId3" Type="http://schemas.openxmlformats.org/officeDocument/2006/relationships/image" Target="../media/image45.jpg"/><Relationship Id="rId4" Type="http://schemas.openxmlformats.org/officeDocument/2006/relationships/image" Target="../media/image46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Relationship Id="rId3" Type="http://schemas.openxmlformats.org/officeDocument/2006/relationships/image" Target="../media/image47.jpg"/><Relationship Id="rId4" Type="http://schemas.openxmlformats.org/officeDocument/2006/relationships/image" Target="../media/image48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Relationship Id="rId3" Type="http://schemas.openxmlformats.org/officeDocument/2006/relationships/image" Target="../media/image49.jpg"/><Relationship Id="rId4" Type="http://schemas.openxmlformats.org/officeDocument/2006/relationships/image" Target="../media/image50.jpg"/><Relationship Id="rId5" Type="http://schemas.openxmlformats.org/officeDocument/2006/relationships/image" Target="../media/image51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Relationship Id="rId3" Type="http://schemas.openxmlformats.org/officeDocument/2006/relationships/image" Target="../media/image52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53.jpg"/><Relationship Id="rId4" Type="http://schemas.openxmlformats.org/officeDocument/2006/relationships/image" Target="../media/image54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Relationship Id="rId3" Type="http://schemas.openxmlformats.org/officeDocument/2006/relationships/image" Target="../media/image60.jpg"/><Relationship Id="rId4" Type="http://schemas.openxmlformats.org/officeDocument/2006/relationships/image" Target="../media/image61.png"/><Relationship Id="rId5" Type="http://schemas.openxmlformats.org/officeDocument/2006/relationships/image" Target="../media/image62.jpg"/><Relationship Id="rId6" Type="http://schemas.openxmlformats.org/officeDocument/2006/relationships/image" Target="../media/image63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64.jpg"/><Relationship Id="rId4" Type="http://schemas.openxmlformats.org/officeDocument/2006/relationships/image" Target="../media/image65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Relationship Id="rId3" Type="http://schemas.openxmlformats.org/officeDocument/2006/relationships/image" Target="../media/image66.jpg"/><Relationship Id="rId4" Type="http://schemas.openxmlformats.org/officeDocument/2006/relationships/image" Target="../media/image67.jpg"/><Relationship Id="rId5" Type="http://schemas.openxmlformats.org/officeDocument/2006/relationships/image" Target="../media/image68.jpg"/><Relationship Id="rId6" Type="http://schemas.openxmlformats.org/officeDocument/2006/relationships/image" Target="../media/image69.png"/><Relationship Id="rId7" Type="http://schemas.openxmlformats.org/officeDocument/2006/relationships/image" Target="../media/image70.jpg"/><Relationship Id="rId8" Type="http://schemas.openxmlformats.org/officeDocument/2006/relationships/image" Target="../media/image71.jpg"/><Relationship Id="rId9" Type="http://schemas.openxmlformats.org/officeDocument/2006/relationships/image" Target="../media/image72.jpg"/><Relationship Id="rId10" Type="http://schemas.openxmlformats.org/officeDocument/2006/relationships/image" Target="../media/image73.jpg"/><Relationship Id="rId11" Type="http://schemas.openxmlformats.org/officeDocument/2006/relationships/image" Target="../media/image74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Relationship Id="rId3" Type="http://schemas.openxmlformats.org/officeDocument/2006/relationships/image" Target="../media/image75.jpg"/><Relationship Id="rId4" Type="http://schemas.openxmlformats.org/officeDocument/2006/relationships/image" Target="../media/image76.jpg"/><Relationship Id="rId5" Type="http://schemas.openxmlformats.org/officeDocument/2006/relationships/image" Target="../media/image77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Relationship Id="rId3" Type="http://schemas.openxmlformats.org/officeDocument/2006/relationships/image" Target="../media/image78.jpg"/><Relationship Id="rId4" Type="http://schemas.openxmlformats.org/officeDocument/2006/relationships/image" Target="../media/image79.jpg"/><Relationship Id="rId5" Type="http://schemas.openxmlformats.org/officeDocument/2006/relationships/image" Target="../media/image80.jpg"/><Relationship Id="rId6" Type="http://schemas.openxmlformats.org/officeDocument/2006/relationships/image" Target="../media/image81.jpg"/><Relationship Id="rId7" Type="http://schemas.openxmlformats.org/officeDocument/2006/relationships/image" Target="../media/image82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Relationship Id="rId3" Type="http://schemas.openxmlformats.org/officeDocument/2006/relationships/image" Target="../media/image83.jpg"/><Relationship Id="rId4" Type="http://schemas.openxmlformats.org/officeDocument/2006/relationships/image" Target="../media/image84.jpg"/><Relationship Id="rId5" Type="http://schemas.openxmlformats.org/officeDocument/2006/relationships/image" Target="../media/image85.jpg"/><Relationship Id="rId6" Type="http://schemas.openxmlformats.org/officeDocument/2006/relationships/image" Target="../media/image86.jpg"/><Relationship Id="rId7" Type="http://schemas.openxmlformats.org/officeDocument/2006/relationships/image" Target="../media/image87.png"/><Relationship Id="rId8" Type="http://schemas.openxmlformats.org/officeDocument/2006/relationships/hyperlink" Target="https://www.rothoblaas.com/products/fastening/brackets-and-plates/concealed-connections/lock-t" TargetMode="External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Relationship Id="rId3" Type="http://schemas.openxmlformats.org/officeDocument/2006/relationships/image" Target="../media/image88.jpg"/><Relationship Id="rId4" Type="http://schemas.openxmlformats.org/officeDocument/2006/relationships/image" Target="../media/image89.jp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Relationship Id="rId3" Type="http://schemas.openxmlformats.org/officeDocument/2006/relationships/image" Target="../media/image90.jpg"/><Relationship Id="rId4" Type="http://schemas.openxmlformats.org/officeDocument/2006/relationships/image" Target="../media/image91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Relationship Id="rId3" Type="http://schemas.openxmlformats.org/officeDocument/2006/relationships/image" Target="../media/image92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Relationship Id="rId3" Type="http://schemas.openxmlformats.org/officeDocument/2006/relationships/image" Target="../media/image19.png"/><Relationship Id="rId4" Type="http://schemas.openxmlformats.org/officeDocument/2006/relationships/image" Target="../media/image20.jpg"/><Relationship Id="rId5" Type="http://schemas.openxmlformats.org/officeDocument/2006/relationships/image" Target="../media/image21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Relationship Id="rId3" Type="http://schemas.openxmlformats.org/officeDocument/2006/relationships/image" Target="../media/image93.jpg"/><Relationship Id="rId4" Type="http://schemas.openxmlformats.org/officeDocument/2006/relationships/image" Target="../media/image94.jpg"/><Relationship Id="rId5" Type="http://schemas.openxmlformats.org/officeDocument/2006/relationships/image" Target="../media/image95.jpg"/><Relationship Id="rId6" Type="http://schemas.openxmlformats.org/officeDocument/2006/relationships/image" Target="../media/image96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Relationship Id="rId3" Type="http://schemas.openxmlformats.org/officeDocument/2006/relationships/image" Target="../media/image97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Relationship Id="rId3" Type="http://schemas.openxmlformats.org/officeDocument/2006/relationships/image" Target="../media/image87.pn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8.jpg"/><Relationship Id="rId3" Type="http://schemas.openxmlformats.org/officeDocument/2006/relationships/image" Target="../media/image99.jpg"/><Relationship Id="rId4" Type="http://schemas.openxmlformats.org/officeDocument/2006/relationships/image" Target="../media/image18.jpg"/><Relationship Id="rId5" Type="http://schemas.openxmlformats.org/officeDocument/2006/relationships/image" Target="../media/image100.jpg"/><Relationship Id="rId6" Type="http://schemas.openxmlformats.org/officeDocument/2006/relationships/hyperlink" Target="https://www.rothoblaas.com/products/fastening/brackets-and-plates/angle-brackets-and-plates-for-buildings/slot" TargetMode="External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Relationship Id="rId3" Type="http://schemas.openxmlformats.org/officeDocument/2006/relationships/image" Target="../media/image101.jp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Relationship Id="rId3" Type="http://schemas.openxmlformats.org/officeDocument/2006/relationships/image" Target="../media/image102.jpg"/><Relationship Id="rId4" Type="http://schemas.openxmlformats.org/officeDocument/2006/relationships/image" Target="../media/image103.png"/><Relationship Id="rId5" Type="http://schemas.openxmlformats.org/officeDocument/2006/relationships/hyperlink" Target="https://www.rothoblaas.com/products/fastening/brackets-and-plates/angle-brackets-and-plates-for-buildings/alu-start" TargetMode="External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4.jpg"/><Relationship Id="rId3" Type="http://schemas.openxmlformats.org/officeDocument/2006/relationships/image" Target="../media/image105.jpg"/><Relationship Id="rId4" Type="http://schemas.openxmlformats.org/officeDocument/2006/relationships/image" Target="../media/image18.jpg"/><Relationship Id="rId5" Type="http://schemas.openxmlformats.org/officeDocument/2006/relationships/image" Target="../media/image106.jpg"/><Relationship Id="rId6" Type="http://schemas.openxmlformats.org/officeDocument/2006/relationships/image" Target="../media/image107.jpg"/><Relationship Id="rId7" Type="http://schemas.openxmlformats.org/officeDocument/2006/relationships/image" Target="../media/image108.jpg"/><Relationship Id="rId8" Type="http://schemas.openxmlformats.org/officeDocument/2006/relationships/hyperlink" Target="https://www.rothoblaas.com/products/fastening/xepox-epoxy-adhesive" TargetMode="External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Relationship Id="rId3" Type="http://schemas.openxmlformats.org/officeDocument/2006/relationships/image" Target="../media/image109.jpg"/><Relationship Id="rId4" Type="http://schemas.openxmlformats.org/officeDocument/2006/relationships/image" Target="../media/image110.jpg"/><Relationship Id="rId5" Type="http://schemas.openxmlformats.org/officeDocument/2006/relationships/image" Target="../media/image111.jp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Relationship Id="rId3" Type="http://schemas.openxmlformats.org/officeDocument/2006/relationships/image" Target="../media/image112.jpg"/><Relationship Id="rId4" Type="http://schemas.openxmlformats.org/officeDocument/2006/relationships/image" Target="../media/image113.jpg"/><Relationship Id="rId5" Type="http://schemas.openxmlformats.org/officeDocument/2006/relationships/image" Target="../media/image114.jpg"/><Relationship Id="rId6" Type="http://schemas.openxmlformats.org/officeDocument/2006/relationships/image" Target="../media/image115.jp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Relationship Id="rId3" Type="http://schemas.openxmlformats.org/officeDocument/2006/relationships/image" Target="../media/image116.jpg"/><Relationship Id="rId4" Type="http://schemas.openxmlformats.org/officeDocument/2006/relationships/image" Target="../media/image117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g"/><Relationship Id="rId3" Type="http://schemas.openxmlformats.org/officeDocument/2006/relationships/image" Target="../media/image18.jp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Relationship Id="rId3" Type="http://schemas.openxmlformats.org/officeDocument/2006/relationships/image" Target="../media/image118.jpg"/><Relationship Id="rId4" Type="http://schemas.openxmlformats.org/officeDocument/2006/relationships/image" Target="../media/image119.jpg"/><Relationship Id="rId5" Type="http://schemas.openxmlformats.org/officeDocument/2006/relationships/image" Target="../media/image120.jpg"/><Relationship Id="rId6" Type="http://schemas.openxmlformats.org/officeDocument/2006/relationships/hyperlink" Target="https://www.rothoblaas.com/products/fastening/clt-floor-column-connections/spider" TargetMode="External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14.jpg"/><Relationship Id="rId4" Type="http://schemas.openxmlformats.org/officeDocument/2006/relationships/image" Target="../media/image121.jpg"/><Relationship Id="rId5" Type="http://schemas.openxmlformats.org/officeDocument/2006/relationships/image" Target="../media/image122.jpg"/><Relationship Id="rId6" Type="http://schemas.openxmlformats.org/officeDocument/2006/relationships/image" Target="../media/image123.jp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Relationship Id="rId3" Type="http://schemas.openxmlformats.org/officeDocument/2006/relationships/image" Target="../media/image124.jpg"/><Relationship Id="rId4" Type="http://schemas.openxmlformats.org/officeDocument/2006/relationships/image" Target="../media/image113.jp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Relationship Id="rId3" Type="http://schemas.openxmlformats.org/officeDocument/2006/relationships/image" Target="../media/image125.jpg"/><Relationship Id="rId4" Type="http://schemas.openxmlformats.org/officeDocument/2006/relationships/image" Target="../media/image126.jp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27.pn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Relationship Id="rId3" Type="http://schemas.openxmlformats.org/officeDocument/2006/relationships/image" Target="../media/image128.jp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29.jpg"/><Relationship Id="rId4" Type="http://schemas.openxmlformats.org/officeDocument/2006/relationships/image" Target="../media/image130.png"/><Relationship Id="rId5" Type="http://schemas.openxmlformats.org/officeDocument/2006/relationships/image" Target="../media/image131.jpg"/><Relationship Id="rId6" Type="http://schemas.openxmlformats.org/officeDocument/2006/relationships/hyperlink" Target="https://www.rothoblaas.com/products/airtightness-and-waterproofing" TargetMode="External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Relationship Id="rId3" Type="http://schemas.openxmlformats.org/officeDocument/2006/relationships/image" Target="../media/image132.jpg"/><Relationship Id="rId4" Type="http://schemas.openxmlformats.org/officeDocument/2006/relationships/image" Target="../media/image133.jp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Relationship Id="rId3" Type="http://schemas.openxmlformats.org/officeDocument/2006/relationships/image" Target="../media/image134.jpg"/><Relationship Id="rId4" Type="http://schemas.openxmlformats.org/officeDocument/2006/relationships/image" Target="../media/image135.jpg"/><Relationship Id="rId5" Type="http://schemas.openxmlformats.org/officeDocument/2006/relationships/image" Target="../media/image136.png"/><Relationship Id="rId6" Type="http://schemas.openxmlformats.org/officeDocument/2006/relationships/image" Target="../media/image137.jpg"/><Relationship Id="rId7" Type="http://schemas.openxmlformats.org/officeDocument/2006/relationships/hyperlink" Target="https://www.rothoblaas.com/products/airtightness-and-waterproofing/tapes-and-sealants/tapes-and-profiles/fire-stripe" TargetMode="External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Relationship Id="rId3" Type="http://schemas.openxmlformats.org/officeDocument/2006/relationships/image" Target="../media/image138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Relationship Id="rId3" Type="http://schemas.openxmlformats.org/officeDocument/2006/relationships/image" Target="../media/image23.jp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39.jp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5" Type="http://schemas.openxmlformats.org/officeDocument/2006/relationships/image" Target="../media/image142.jpg"/><Relationship Id="rId6" Type="http://schemas.openxmlformats.org/officeDocument/2006/relationships/image" Target="../media/image143.jpg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Relationship Id="rId3" Type="http://schemas.openxmlformats.org/officeDocument/2006/relationships/image" Target="../media/image144.png"/><Relationship Id="rId4" Type="http://schemas.openxmlformats.org/officeDocument/2006/relationships/image" Target="../media/image145.png"/><Relationship Id="rId5" Type="http://schemas.openxmlformats.org/officeDocument/2006/relationships/image" Target="../media/image146.png"/><Relationship Id="rId6" Type="http://schemas.openxmlformats.org/officeDocument/2006/relationships/image" Target="../media/image147.jpg"/><Relationship Id="rId7" Type="http://schemas.openxmlformats.org/officeDocument/2006/relationships/image" Target="../media/image148.jpg"/><Relationship Id="rId8" Type="http://schemas.openxmlformats.org/officeDocument/2006/relationships/hyperlink" Target="https://www.rothoblaas.com/products/soundproofing" TargetMode="External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Relationship Id="rId3" Type="http://schemas.openxmlformats.org/officeDocument/2006/relationships/image" Target="../media/image149.jpg"/><Relationship Id="rId4" Type="http://schemas.openxmlformats.org/officeDocument/2006/relationships/image" Target="../media/image150.jpg"/><Relationship Id="rId5" Type="http://schemas.openxmlformats.org/officeDocument/2006/relationships/image" Target="../media/image151.png"/><Relationship Id="rId6" Type="http://schemas.openxmlformats.org/officeDocument/2006/relationships/image" Target="../media/image152.jpg"/><Relationship Id="rId7" Type="http://schemas.openxmlformats.org/officeDocument/2006/relationships/image" Target="../media/image153.jpg"/><Relationship Id="rId8" Type="http://schemas.openxmlformats.org/officeDocument/2006/relationships/hyperlink" Target="https://www.rothoblaas.com/research-and-development/flanksound-project" TargetMode="External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54.jpg"/><Relationship Id="rId4" Type="http://schemas.openxmlformats.org/officeDocument/2006/relationships/image" Target="../media/image155.jpg"/><Relationship Id="rId5" Type="http://schemas.openxmlformats.org/officeDocument/2006/relationships/hyperlink" Target="mailto:stephan.schindlauer@rothoblaas.com" TargetMode="External"/><Relationship Id="rId6" Type="http://schemas.openxmlformats.org/officeDocument/2006/relationships/image" Target="../media/image156.jpg"/><Relationship Id="rId7" Type="http://schemas.openxmlformats.org/officeDocument/2006/relationships/hyperlink" Target="mailto:santi.davi@rothoblaas.com" TargetMode="External"/><Relationship Id="rId8" Type="http://schemas.openxmlformats.org/officeDocument/2006/relationships/hyperlink" Target="https://www.rothoblaas.com/" TargetMode="External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Relationship Id="rId3" Type="http://schemas.openxmlformats.org/officeDocument/2006/relationships/image" Target="../media/image24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Relationship Id="rId3" Type="http://schemas.openxmlformats.org/officeDocument/2006/relationships/hyperlink" Target="https://www.rothoblaas.com/bimcad" TargetMode="External"/><Relationship Id="rId4" Type="http://schemas.openxmlformats.org/officeDocument/2006/relationships/hyperlink" Target="https://www.rothoblaas.com/myproject" TargetMode="External"/><Relationship Id="rId5" Type="http://schemas.openxmlformats.org/officeDocument/2006/relationships/hyperlink" Target="https://www.rothoblaas.com/technical-details" TargetMode="External"/><Relationship Id="rId6" Type="http://schemas.openxmlformats.org/officeDocument/2006/relationships/hyperlink" Target="https://www.rothoblaas.com/technical-details/construction-types" TargetMode="External"/><Relationship Id="rId7" Type="http://schemas.openxmlformats.org/officeDocument/2006/relationships/image" Target="../media/image25.png"/><Relationship Id="rId8" Type="http://schemas.openxmlformats.org/officeDocument/2006/relationships/image" Target="../media/image26.jpg"/><Relationship Id="rId9" Type="http://schemas.openxmlformats.org/officeDocument/2006/relationships/image" Target="../media/image27.png"/><Relationship Id="rId10" Type="http://schemas.openxmlformats.org/officeDocument/2006/relationships/image" Target="../media/image28.jpg"/><Relationship Id="rId11" Type="http://schemas.openxmlformats.org/officeDocument/2006/relationships/image" Target="../media/image29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Relationship Id="rId3" Type="http://schemas.openxmlformats.org/officeDocument/2006/relationships/image" Target="../media/image30.jpg"/><Relationship Id="rId4" Type="http://schemas.openxmlformats.org/officeDocument/2006/relationships/hyperlink" Target="https://www.rothoblaas.com/catalogues-rothoblaas" TargetMode="External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5" Type="http://schemas.openxmlformats.org/officeDocument/2006/relationships/hyperlink" Target="https://www.rothoblaas.com/school" TargetMode="Externa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904730" cy="1656714"/>
            <a:chOff x="0" y="0"/>
            <a:chExt cx="9904730" cy="1656714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904730" cy="1656714"/>
            </a:xfrm>
            <a:custGeom>
              <a:avLst/>
              <a:gdLst/>
              <a:ahLst/>
              <a:cxnLst/>
              <a:rect l="l" t="t" r="r" b="b"/>
              <a:pathLst>
                <a:path w="9904730" h="1656714">
                  <a:moveTo>
                    <a:pt x="9904476" y="0"/>
                  </a:moveTo>
                  <a:lnTo>
                    <a:pt x="0" y="0"/>
                  </a:lnTo>
                  <a:lnTo>
                    <a:pt x="0" y="1656588"/>
                  </a:lnTo>
                  <a:lnTo>
                    <a:pt x="9904476" y="1656588"/>
                  </a:lnTo>
                  <a:lnTo>
                    <a:pt x="9904476" y="0"/>
                  </a:lnTo>
                  <a:close/>
                </a:path>
              </a:pathLst>
            </a:custGeom>
            <a:solidFill>
              <a:srgbClr val="5C8985">
                <a:alpha val="309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07847" y="275843"/>
              <a:ext cx="3857244" cy="83667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362191" y="1954733"/>
            <a:ext cx="5357495" cy="113347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593090" marR="5080" indent="-581025">
              <a:lnSpc>
                <a:spcPct val="100000"/>
              </a:lnSpc>
              <a:spcBef>
                <a:spcPts val="95"/>
              </a:spcBef>
            </a:pPr>
            <a:r>
              <a:rPr dirty="0" spc="-25">
                <a:solidFill>
                  <a:srgbClr val="5C8985"/>
                </a:solidFill>
                <a:latin typeface="Carlito"/>
                <a:cs typeface="Carlito"/>
              </a:rPr>
              <a:t>SUSTAINABLE, </a:t>
            </a:r>
            <a:r>
              <a:rPr dirty="0" spc="-10">
                <a:solidFill>
                  <a:srgbClr val="5C8985"/>
                </a:solidFill>
                <a:latin typeface="Carlito"/>
                <a:cs typeface="Carlito"/>
              </a:rPr>
              <a:t>HIGH-PERFORMANCE  </a:t>
            </a:r>
            <a:r>
              <a:rPr dirty="0" spc="-5">
                <a:solidFill>
                  <a:srgbClr val="5C8985"/>
                </a:solidFill>
                <a:latin typeface="Carlito"/>
                <a:cs typeface="Carlito"/>
              </a:rPr>
              <a:t>BUILDING </a:t>
            </a:r>
            <a:r>
              <a:rPr dirty="0" spc="-15">
                <a:solidFill>
                  <a:srgbClr val="5C8985"/>
                </a:solidFill>
                <a:latin typeface="Carlito"/>
                <a:cs typeface="Carlito"/>
              </a:rPr>
              <a:t>SOLUTIONS </a:t>
            </a:r>
            <a:r>
              <a:rPr dirty="0" spc="-5">
                <a:solidFill>
                  <a:srgbClr val="5C8985"/>
                </a:solidFill>
                <a:latin typeface="Carlito"/>
                <a:cs typeface="Carlito"/>
              </a:rPr>
              <a:t>IN</a:t>
            </a:r>
            <a:r>
              <a:rPr dirty="0" spc="60">
                <a:solidFill>
                  <a:srgbClr val="5C8985"/>
                </a:solidFill>
                <a:latin typeface="Carlito"/>
                <a:cs typeface="Carlito"/>
              </a:rPr>
              <a:t> </a:t>
            </a:r>
            <a:r>
              <a:rPr dirty="0" spc="-15">
                <a:solidFill>
                  <a:srgbClr val="5C8985"/>
                </a:solidFill>
                <a:latin typeface="Carlito"/>
                <a:cs typeface="Carlito"/>
              </a:rPr>
              <a:t>WOOD</a:t>
            </a:r>
          </a:p>
          <a:p>
            <a:pPr marL="3027045">
              <a:lnSpc>
                <a:spcPct val="100000"/>
              </a:lnSpc>
              <a:spcBef>
                <a:spcPts val="90"/>
              </a:spcBef>
            </a:pPr>
            <a:r>
              <a:rPr dirty="0" sz="1600" spc="-10">
                <a:solidFill>
                  <a:srgbClr val="5C8985"/>
                </a:solidFill>
                <a:latin typeface="Carlito"/>
                <a:cs typeface="Carlito"/>
              </a:rPr>
              <a:t>2020-1-LV01-KA203-077513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614928" y="1819655"/>
            <a:ext cx="691896" cy="5852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576492" y="2508214"/>
            <a:ext cx="802294" cy="4562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780032" y="2037805"/>
            <a:ext cx="1222247" cy="2146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04416" y="2543555"/>
            <a:ext cx="1444752" cy="3916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84225" y="2512740"/>
            <a:ext cx="1089660" cy="5058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07847" y="1885188"/>
            <a:ext cx="1104900" cy="4572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271678" y="1298828"/>
            <a:ext cx="399478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solidFill>
                  <a:srgbClr val="2E5496"/>
                </a:solidFill>
                <a:latin typeface="Carlito"/>
                <a:cs typeface="Carlito"/>
              </a:rPr>
              <a:t>ERASMUS+ </a:t>
            </a:r>
            <a:r>
              <a:rPr dirty="0" sz="1400" spc="-10">
                <a:solidFill>
                  <a:srgbClr val="2E5496"/>
                </a:solidFill>
                <a:latin typeface="Carlito"/>
                <a:cs typeface="Carlito"/>
              </a:rPr>
              <a:t>Strategic Partnerships For </a:t>
            </a:r>
            <a:r>
              <a:rPr dirty="0" sz="1400" spc="-5">
                <a:solidFill>
                  <a:srgbClr val="2E5496"/>
                </a:solidFill>
                <a:latin typeface="Carlito"/>
                <a:cs typeface="Carlito"/>
              </a:rPr>
              <a:t>Higher</a:t>
            </a:r>
            <a:r>
              <a:rPr dirty="0" sz="1400" spc="25">
                <a:solidFill>
                  <a:srgbClr val="2E5496"/>
                </a:solidFill>
                <a:latin typeface="Carlito"/>
                <a:cs typeface="Carlito"/>
              </a:rPr>
              <a:t> </a:t>
            </a:r>
            <a:r>
              <a:rPr dirty="0" sz="1400" spc="-10">
                <a:solidFill>
                  <a:srgbClr val="2E5496"/>
                </a:solidFill>
                <a:latin typeface="Carlito"/>
                <a:cs typeface="Carlito"/>
              </a:rPr>
              <a:t>Education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212168" y="99430"/>
            <a:ext cx="1517670" cy="14500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379882" y="4760214"/>
            <a:ext cx="11238230" cy="1584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5C8985"/>
                </a:solidFill>
                <a:latin typeface="Carlito"/>
                <a:cs typeface="Carlito"/>
              </a:rPr>
              <a:t>7. </a:t>
            </a:r>
            <a:r>
              <a:rPr dirty="0" sz="2400" spc="-5" b="1">
                <a:solidFill>
                  <a:srgbClr val="5C8985"/>
                </a:solidFill>
                <a:latin typeface="Carlito"/>
                <a:cs typeface="Carlito"/>
              </a:rPr>
              <a:t>Timber </a:t>
            </a:r>
            <a:r>
              <a:rPr dirty="0" sz="2400" spc="-20" b="1">
                <a:solidFill>
                  <a:srgbClr val="5C8985"/>
                </a:solidFill>
                <a:latin typeface="Carlito"/>
                <a:cs typeface="Carlito"/>
              </a:rPr>
              <a:t>technology, </a:t>
            </a:r>
            <a:r>
              <a:rPr dirty="0" sz="2400" spc="-10" b="1">
                <a:solidFill>
                  <a:srgbClr val="5C8985"/>
                </a:solidFill>
                <a:latin typeface="Carlito"/>
                <a:cs typeface="Carlito"/>
              </a:rPr>
              <a:t>construction, </a:t>
            </a:r>
            <a:r>
              <a:rPr dirty="0" sz="2400" spc="-5" b="1">
                <a:solidFill>
                  <a:srgbClr val="5C8985"/>
                </a:solidFill>
                <a:latin typeface="Carlito"/>
                <a:cs typeface="Carlito"/>
              </a:rPr>
              <a:t>connections, </a:t>
            </a:r>
            <a:r>
              <a:rPr dirty="0" sz="2400" spc="-15" b="1">
                <a:solidFill>
                  <a:srgbClr val="5C8985"/>
                </a:solidFill>
                <a:latin typeface="Carlito"/>
                <a:cs typeface="Carlito"/>
              </a:rPr>
              <a:t>structural systems </a:t>
            </a:r>
            <a:r>
              <a:rPr dirty="0" sz="2400" b="1">
                <a:solidFill>
                  <a:srgbClr val="5C8985"/>
                </a:solidFill>
                <a:latin typeface="Carlito"/>
                <a:cs typeface="Carlito"/>
              </a:rPr>
              <a:t>- </a:t>
            </a:r>
            <a:r>
              <a:rPr dirty="0" sz="2400" spc="-5" b="1">
                <a:solidFill>
                  <a:srgbClr val="5C8985"/>
                </a:solidFill>
                <a:latin typeface="Carlito"/>
                <a:cs typeface="Carlito"/>
              </a:rPr>
              <a:t>connection </a:t>
            </a:r>
            <a:r>
              <a:rPr dirty="0" sz="2400" spc="-15" b="1">
                <a:solidFill>
                  <a:srgbClr val="5C8985"/>
                </a:solidFill>
                <a:latin typeface="Carlito"/>
                <a:cs typeface="Carlito"/>
              </a:rPr>
              <a:t>systems  </a:t>
            </a:r>
            <a:r>
              <a:rPr dirty="0" sz="2400" spc="-5" b="1">
                <a:solidFill>
                  <a:srgbClr val="5C8985"/>
                </a:solidFill>
                <a:latin typeface="Carlito"/>
                <a:cs typeface="Carlito"/>
              </a:rPr>
              <a:t>Rothoblaas</a:t>
            </a:r>
            <a:endParaRPr sz="24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800" spc="-130" b="1">
                <a:solidFill>
                  <a:srgbClr val="5C8985"/>
                </a:solidFill>
                <a:latin typeface="Arial"/>
                <a:cs typeface="Arial"/>
              </a:rPr>
              <a:t>Santi </a:t>
            </a:r>
            <a:r>
              <a:rPr dirty="0" sz="1800" spc="-114" b="1">
                <a:solidFill>
                  <a:srgbClr val="5C8985"/>
                </a:solidFill>
                <a:latin typeface="Arial"/>
                <a:cs typeface="Arial"/>
              </a:rPr>
              <a:t>Davi‘ </a:t>
            </a:r>
            <a:r>
              <a:rPr dirty="0" sz="1800" spc="-105" b="1">
                <a:solidFill>
                  <a:srgbClr val="5C8985"/>
                </a:solidFill>
                <a:latin typeface="Arial"/>
                <a:cs typeface="Arial"/>
              </a:rPr>
              <a:t>– </a:t>
            </a:r>
            <a:r>
              <a:rPr dirty="0" u="heavy" sz="1800" spc="-10" b="1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10"/>
              </a:rPr>
              <a:t>santi.davi@rothoblaas.com</a:t>
            </a:r>
            <a:r>
              <a:rPr dirty="0" sz="1800" spc="-10" b="1">
                <a:solidFill>
                  <a:srgbClr val="0562C1"/>
                </a:solidFill>
                <a:latin typeface="Carlito"/>
                <a:cs typeface="Carlito"/>
              </a:rPr>
              <a:t> </a:t>
            </a:r>
            <a:r>
              <a:rPr dirty="0" sz="1800" spc="-5" b="1">
                <a:solidFill>
                  <a:srgbClr val="5C8985"/>
                </a:solidFill>
                <a:latin typeface="Carlito"/>
                <a:cs typeface="Carlito"/>
              </a:rPr>
              <a:t>+44</a:t>
            </a:r>
            <a:r>
              <a:rPr dirty="0" sz="1800" spc="50" b="1">
                <a:solidFill>
                  <a:srgbClr val="5C8985"/>
                </a:solidFill>
                <a:latin typeface="Carlito"/>
                <a:cs typeface="Carlito"/>
              </a:rPr>
              <a:t> </a:t>
            </a:r>
            <a:r>
              <a:rPr dirty="0" sz="1800" b="1">
                <a:solidFill>
                  <a:srgbClr val="5C8985"/>
                </a:solidFill>
                <a:latin typeface="Carlito"/>
                <a:cs typeface="Carlito"/>
              </a:rPr>
              <a:t>7774476536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dirty="0" sz="1800" spc="-5" b="1">
                <a:solidFill>
                  <a:srgbClr val="5C8985"/>
                </a:solidFill>
                <a:latin typeface="Carlito"/>
                <a:cs typeface="Carlito"/>
              </a:rPr>
              <a:t>Stephan Schindlauer </a:t>
            </a:r>
            <a:r>
              <a:rPr dirty="0" sz="1800" b="1">
                <a:solidFill>
                  <a:srgbClr val="5C8985"/>
                </a:solidFill>
                <a:latin typeface="Carlito"/>
                <a:cs typeface="Carlito"/>
              </a:rPr>
              <a:t>- </a:t>
            </a:r>
            <a:r>
              <a:rPr dirty="0" u="heavy" sz="1800" spc="-10" b="1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11"/>
              </a:rPr>
              <a:t>stephan.schindlauer@rothoblaas.com</a:t>
            </a:r>
            <a:r>
              <a:rPr dirty="0" sz="1800" spc="-10" b="1">
                <a:solidFill>
                  <a:srgbClr val="0562C1"/>
                </a:solidFill>
                <a:latin typeface="Carlito"/>
                <a:cs typeface="Carlito"/>
                <a:hlinkClick r:id="rId11"/>
              </a:rPr>
              <a:t> </a:t>
            </a:r>
            <a:r>
              <a:rPr dirty="0" sz="1800" b="1">
                <a:solidFill>
                  <a:srgbClr val="5C8985"/>
                </a:solidFill>
                <a:latin typeface="Carlito"/>
                <a:cs typeface="Carlito"/>
              </a:rPr>
              <a:t>+43</a:t>
            </a:r>
            <a:r>
              <a:rPr dirty="0" sz="1800" spc="-60" b="1">
                <a:solidFill>
                  <a:srgbClr val="5C8985"/>
                </a:solidFill>
                <a:latin typeface="Carlito"/>
                <a:cs typeface="Carlito"/>
              </a:rPr>
              <a:t> </a:t>
            </a:r>
            <a:r>
              <a:rPr dirty="0" sz="1800" spc="-5" b="1">
                <a:solidFill>
                  <a:srgbClr val="5C8985"/>
                </a:solidFill>
                <a:latin typeface="Carlito"/>
                <a:cs typeface="Carlito"/>
              </a:rPr>
              <a:t>6642428545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dirty="0" sz="1800" b="1">
                <a:solidFill>
                  <a:srgbClr val="5C8985"/>
                </a:solidFill>
                <a:latin typeface="Carlito"/>
                <a:cs typeface="Carlito"/>
              </a:rPr>
              <a:t>09 </a:t>
            </a:r>
            <a:r>
              <a:rPr dirty="0" sz="1800" spc="-5" b="1">
                <a:solidFill>
                  <a:srgbClr val="5C8985"/>
                </a:solidFill>
                <a:latin typeface="Carlito"/>
                <a:cs typeface="Carlito"/>
              </a:rPr>
              <a:t>September</a:t>
            </a:r>
            <a:r>
              <a:rPr dirty="0" sz="1800" spc="-35" b="1">
                <a:solidFill>
                  <a:srgbClr val="5C8985"/>
                </a:solidFill>
                <a:latin typeface="Carlito"/>
                <a:cs typeface="Carlito"/>
              </a:rPr>
              <a:t> </a:t>
            </a:r>
            <a:r>
              <a:rPr dirty="0" sz="1800" b="1">
                <a:solidFill>
                  <a:srgbClr val="5C8985"/>
                </a:solidFill>
                <a:latin typeface="Carlito"/>
                <a:cs typeface="Carlito"/>
              </a:rPr>
              <a:t>2021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532120" y="726948"/>
            <a:ext cx="4149852" cy="85648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44084" y="1493519"/>
            <a:ext cx="6563867" cy="4381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6029" y="1601215"/>
            <a:ext cx="4477385" cy="5467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050"/>
              </a:lnSpc>
              <a:spcBef>
                <a:spcPts val="100"/>
              </a:spcBef>
            </a:pPr>
            <a:r>
              <a:rPr dirty="0" sz="1800" spc="-5">
                <a:solidFill>
                  <a:srgbClr val="000000"/>
                </a:solidFill>
                <a:latin typeface="Verdana"/>
                <a:cs typeface="Verdana"/>
              </a:rPr>
              <a:t>SUSTAINABLE GROWTH AND</a:t>
            </a:r>
            <a:r>
              <a:rPr dirty="0" sz="1800" spc="-45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000000"/>
                </a:solidFill>
                <a:latin typeface="Verdana"/>
                <a:cs typeface="Verdana"/>
              </a:rPr>
              <a:t>CARE</a:t>
            </a:r>
            <a:endParaRPr sz="1800">
              <a:latin typeface="Verdana"/>
              <a:cs typeface="Verdana"/>
            </a:endParaRPr>
          </a:p>
          <a:p>
            <a:pPr marL="12700">
              <a:lnSpc>
                <a:spcPts val="2050"/>
              </a:lnSpc>
            </a:pPr>
            <a:r>
              <a:rPr dirty="0" sz="1800">
                <a:solidFill>
                  <a:srgbClr val="000000"/>
                </a:solidFill>
                <a:latin typeface="Verdana"/>
                <a:cs typeface="Verdana"/>
              </a:rPr>
              <a:t>FOR </a:t>
            </a:r>
            <a:r>
              <a:rPr dirty="0" sz="1800" spc="-5">
                <a:solidFill>
                  <a:srgbClr val="000000"/>
                </a:solidFill>
                <a:latin typeface="Verdana"/>
                <a:cs typeface="Verdana"/>
              </a:rPr>
              <a:t>THE</a:t>
            </a:r>
            <a:r>
              <a:rPr dirty="0" sz="1800" spc="-2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z="1800" spc="-5">
                <a:solidFill>
                  <a:srgbClr val="000000"/>
                </a:solidFill>
                <a:latin typeface="Verdana"/>
                <a:cs typeface="Verdana"/>
              </a:rPr>
              <a:t>ENVIRONMENT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6029" y="2232406"/>
            <a:ext cx="4358005" cy="2910205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12700" marR="30480">
              <a:lnSpc>
                <a:spcPts val="1190"/>
              </a:lnSpc>
              <a:spcBef>
                <a:spcPts val="250"/>
              </a:spcBef>
            </a:pPr>
            <a:r>
              <a:rPr dirty="0" sz="1100" spc="-5">
                <a:latin typeface="Verdana"/>
                <a:cs typeface="Verdana"/>
              </a:rPr>
              <a:t>Rothoblaas </a:t>
            </a:r>
            <a:r>
              <a:rPr dirty="0" sz="1100" spc="-10">
                <a:latin typeface="Verdana"/>
                <a:cs typeface="Verdana"/>
              </a:rPr>
              <a:t>is </a:t>
            </a:r>
            <a:r>
              <a:rPr dirty="0" sz="1100" spc="-5">
                <a:latin typeface="Verdana"/>
                <a:cs typeface="Verdana"/>
              </a:rPr>
              <a:t>aware </a:t>
            </a:r>
            <a:r>
              <a:rPr dirty="0" sz="1100">
                <a:latin typeface="Verdana"/>
                <a:cs typeface="Verdana"/>
              </a:rPr>
              <a:t>of </a:t>
            </a:r>
            <a:r>
              <a:rPr dirty="0" sz="1100" spc="-5">
                <a:latin typeface="Verdana"/>
                <a:cs typeface="Verdana"/>
              </a:rPr>
              <a:t>the importance </a:t>
            </a:r>
            <a:r>
              <a:rPr dirty="0" sz="1100">
                <a:latin typeface="Verdana"/>
                <a:cs typeface="Verdana"/>
              </a:rPr>
              <a:t>of a </a:t>
            </a:r>
            <a:r>
              <a:rPr dirty="0" sz="1100" spc="-5">
                <a:latin typeface="Verdana"/>
                <a:cs typeface="Verdana"/>
              </a:rPr>
              <a:t>responsible  economic strategy, attention to health </a:t>
            </a:r>
            <a:r>
              <a:rPr dirty="0" sz="1100">
                <a:latin typeface="Verdana"/>
                <a:cs typeface="Verdana"/>
              </a:rPr>
              <a:t>and safety of </a:t>
            </a:r>
            <a:r>
              <a:rPr dirty="0" sz="1100" spc="-5">
                <a:latin typeface="Verdana"/>
                <a:cs typeface="Verdana"/>
              </a:rPr>
              <a:t>workers  </a:t>
            </a:r>
            <a:r>
              <a:rPr dirty="0" sz="1100">
                <a:latin typeface="Verdana"/>
                <a:cs typeface="Verdana"/>
              </a:rPr>
              <a:t>and </a:t>
            </a:r>
            <a:r>
              <a:rPr dirty="0" sz="1100" spc="-5">
                <a:latin typeface="Verdana"/>
                <a:cs typeface="Verdana"/>
              </a:rPr>
              <a:t>the environment, essential </a:t>
            </a:r>
            <a:r>
              <a:rPr dirty="0" sz="1100">
                <a:latin typeface="Verdana"/>
                <a:cs typeface="Verdana"/>
              </a:rPr>
              <a:t>for </a:t>
            </a:r>
            <a:r>
              <a:rPr dirty="0" sz="1100" spc="-5">
                <a:latin typeface="Verdana"/>
                <a:cs typeface="Verdana"/>
              </a:rPr>
              <a:t>the preservation </a:t>
            </a:r>
            <a:r>
              <a:rPr dirty="0" sz="1100">
                <a:latin typeface="Verdana"/>
                <a:cs typeface="Verdana"/>
              </a:rPr>
              <a:t>of </a:t>
            </a:r>
            <a:r>
              <a:rPr dirty="0" sz="1100" spc="-10">
                <a:latin typeface="Verdana"/>
                <a:cs typeface="Verdana"/>
              </a:rPr>
              <a:t>all </a:t>
            </a:r>
            <a:r>
              <a:rPr dirty="0" sz="1100" spc="-5">
                <a:latin typeface="Verdana"/>
                <a:cs typeface="Verdana"/>
              </a:rPr>
              <a:t>the  stakeholders. </a:t>
            </a:r>
            <a:r>
              <a:rPr dirty="0" sz="1100">
                <a:latin typeface="Verdana"/>
                <a:cs typeface="Verdana"/>
              </a:rPr>
              <a:t>Therefore, </a:t>
            </a:r>
            <a:r>
              <a:rPr dirty="0" sz="1100" spc="-5">
                <a:latin typeface="Verdana"/>
                <a:cs typeface="Verdana"/>
              </a:rPr>
              <a:t>the management </a:t>
            </a:r>
            <a:r>
              <a:rPr dirty="0" sz="1100" spc="-10">
                <a:latin typeface="Verdana"/>
                <a:cs typeface="Verdana"/>
              </a:rPr>
              <a:t>is </a:t>
            </a:r>
            <a:r>
              <a:rPr dirty="0" sz="1100" spc="-5">
                <a:latin typeface="Verdana"/>
                <a:cs typeface="Verdana"/>
              </a:rPr>
              <a:t>committed</a:t>
            </a:r>
            <a:r>
              <a:rPr dirty="0" sz="1100" spc="7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to:</a:t>
            </a:r>
            <a:endParaRPr sz="1100">
              <a:latin typeface="Verdana"/>
              <a:cs typeface="Verdana"/>
            </a:endParaRPr>
          </a:p>
          <a:p>
            <a:pPr marL="125095" indent="-113030">
              <a:lnSpc>
                <a:spcPts val="1255"/>
              </a:lnSpc>
              <a:spcBef>
                <a:spcPts val="1030"/>
              </a:spcBef>
              <a:buChar char="-"/>
              <a:tabLst>
                <a:tab pos="125730" algn="l"/>
              </a:tabLst>
            </a:pPr>
            <a:r>
              <a:rPr dirty="0" sz="1100" spc="-5">
                <a:latin typeface="Verdana"/>
                <a:cs typeface="Verdana"/>
              </a:rPr>
              <a:t>Analyse the risks </a:t>
            </a:r>
            <a:r>
              <a:rPr dirty="0" sz="1100">
                <a:latin typeface="Verdana"/>
                <a:cs typeface="Verdana"/>
              </a:rPr>
              <a:t>and </a:t>
            </a:r>
            <a:r>
              <a:rPr dirty="0" sz="1100" spc="-5">
                <a:latin typeface="Verdana"/>
                <a:cs typeface="Verdana"/>
              </a:rPr>
              <a:t>dangers </a:t>
            </a:r>
            <a:r>
              <a:rPr dirty="0" sz="1100">
                <a:latin typeface="Verdana"/>
                <a:cs typeface="Verdana"/>
              </a:rPr>
              <a:t>for</a:t>
            </a:r>
            <a:r>
              <a:rPr dirty="0" sz="1100" spc="5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employees;</a:t>
            </a:r>
            <a:endParaRPr sz="1100">
              <a:latin typeface="Verdana"/>
              <a:cs typeface="Verdana"/>
            </a:endParaRPr>
          </a:p>
          <a:p>
            <a:pPr marL="125095" indent="-113030">
              <a:lnSpc>
                <a:spcPts val="1190"/>
              </a:lnSpc>
              <a:buChar char="-"/>
              <a:tabLst>
                <a:tab pos="125730" algn="l"/>
              </a:tabLst>
            </a:pPr>
            <a:r>
              <a:rPr dirty="0" sz="1100" spc="-5">
                <a:latin typeface="Verdana"/>
                <a:cs typeface="Verdana"/>
              </a:rPr>
              <a:t>Providing health </a:t>
            </a:r>
            <a:r>
              <a:rPr dirty="0" sz="1100">
                <a:latin typeface="Verdana"/>
                <a:cs typeface="Verdana"/>
              </a:rPr>
              <a:t>and safety of </a:t>
            </a:r>
            <a:r>
              <a:rPr dirty="0" sz="1100" spc="-10">
                <a:latin typeface="Verdana"/>
                <a:cs typeface="Verdana"/>
              </a:rPr>
              <a:t>all</a:t>
            </a:r>
            <a:r>
              <a:rPr dirty="0" sz="1100" spc="4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workers;</a:t>
            </a:r>
            <a:endParaRPr sz="1100">
              <a:latin typeface="Verdana"/>
              <a:cs typeface="Verdana"/>
            </a:endParaRPr>
          </a:p>
          <a:p>
            <a:pPr marL="12700" marR="75565">
              <a:lnSpc>
                <a:spcPts val="1190"/>
              </a:lnSpc>
              <a:spcBef>
                <a:spcPts val="85"/>
              </a:spcBef>
              <a:buChar char="-"/>
              <a:tabLst>
                <a:tab pos="125730" algn="l"/>
              </a:tabLst>
            </a:pPr>
            <a:r>
              <a:rPr dirty="0" sz="1100" spc="-5">
                <a:latin typeface="Verdana"/>
                <a:cs typeface="Verdana"/>
              </a:rPr>
              <a:t>Ensure continuous improvement </a:t>
            </a:r>
            <a:r>
              <a:rPr dirty="0" sz="1100">
                <a:latin typeface="Verdana"/>
                <a:cs typeface="Verdana"/>
              </a:rPr>
              <a:t>of product </a:t>
            </a:r>
            <a:r>
              <a:rPr dirty="0" sz="1100" spc="-5">
                <a:latin typeface="Verdana"/>
                <a:cs typeface="Verdana"/>
              </a:rPr>
              <a:t>quality, safety,  </a:t>
            </a:r>
            <a:r>
              <a:rPr dirty="0" sz="1100">
                <a:latin typeface="Verdana"/>
                <a:cs typeface="Verdana"/>
              </a:rPr>
              <a:t>and </a:t>
            </a:r>
            <a:r>
              <a:rPr dirty="0" sz="1100" spc="-5">
                <a:latin typeface="Verdana"/>
                <a:cs typeface="Verdana"/>
              </a:rPr>
              <a:t>environmental</a:t>
            </a:r>
            <a:r>
              <a:rPr dirty="0" sz="1100" spc="1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impact;</a:t>
            </a:r>
            <a:endParaRPr sz="1100">
              <a:latin typeface="Verdana"/>
              <a:cs typeface="Verdana"/>
            </a:endParaRPr>
          </a:p>
          <a:p>
            <a:pPr marL="125095" indent="-113030">
              <a:lnSpc>
                <a:spcPts val="1105"/>
              </a:lnSpc>
              <a:buChar char="-"/>
              <a:tabLst>
                <a:tab pos="125730" algn="l"/>
              </a:tabLst>
            </a:pPr>
            <a:r>
              <a:rPr dirty="0" sz="1100">
                <a:latin typeface="Verdana"/>
                <a:cs typeface="Verdana"/>
              </a:rPr>
              <a:t>Respect the </a:t>
            </a:r>
            <a:r>
              <a:rPr dirty="0" sz="1100" spc="-10">
                <a:latin typeface="Verdana"/>
                <a:cs typeface="Verdana"/>
              </a:rPr>
              <a:t>laws in </a:t>
            </a:r>
            <a:r>
              <a:rPr dirty="0" sz="1100">
                <a:latin typeface="Verdana"/>
                <a:cs typeface="Verdana"/>
              </a:rPr>
              <a:t>the sphere of </a:t>
            </a:r>
            <a:r>
              <a:rPr dirty="0" sz="1100" spc="-10">
                <a:latin typeface="Verdana"/>
                <a:cs typeface="Verdana"/>
              </a:rPr>
              <a:t>quality, </a:t>
            </a:r>
            <a:r>
              <a:rPr dirty="0" sz="1100" spc="-5">
                <a:latin typeface="Verdana"/>
                <a:cs typeface="Verdana"/>
              </a:rPr>
              <a:t>safety,</a:t>
            </a:r>
            <a:r>
              <a:rPr dirty="0" sz="1100" spc="3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and</a:t>
            </a:r>
            <a:endParaRPr sz="1100">
              <a:latin typeface="Verdana"/>
              <a:cs typeface="Verdana"/>
            </a:endParaRPr>
          </a:p>
          <a:p>
            <a:pPr marL="12700">
              <a:lnSpc>
                <a:spcPts val="1190"/>
              </a:lnSpc>
            </a:pPr>
            <a:r>
              <a:rPr dirty="0" sz="1100" spc="-5">
                <a:latin typeface="Verdana"/>
                <a:cs typeface="Verdana"/>
              </a:rPr>
              <a:t>environment;</a:t>
            </a:r>
            <a:endParaRPr sz="1100">
              <a:latin typeface="Verdana"/>
              <a:cs typeface="Verdana"/>
            </a:endParaRPr>
          </a:p>
          <a:p>
            <a:pPr marL="125095" indent="-113030">
              <a:lnSpc>
                <a:spcPts val="1255"/>
              </a:lnSpc>
              <a:buChar char="-"/>
              <a:tabLst>
                <a:tab pos="125730" algn="l"/>
              </a:tabLst>
            </a:pPr>
            <a:r>
              <a:rPr dirty="0" sz="1100" spc="-5">
                <a:latin typeface="Verdana"/>
                <a:cs typeface="Verdana"/>
              </a:rPr>
              <a:t>Provide information </a:t>
            </a:r>
            <a:r>
              <a:rPr dirty="0" sz="1100">
                <a:latin typeface="Verdana"/>
                <a:cs typeface="Verdana"/>
              </a:rPr>
              <a:t>and </a:t>
            </a:r>
            <a:r>
              <a:rPr dirty="0" sz="1100" spc="-5">
                <a:latin typeface="Verdana"/>
                <a:cs typeface="Verdana"/>
              </a:rPr>
              <a:t>training </a:t>
            </a:r>
            <a:r>
              <a:rPr dirty="0" sz="1100">
                <a:latin typeface="Verdana"/>
                <a:cs typeface="Verdana"/>
              </a:rPr>
              <a:t>for </a:t>
            </a:r>
            <a:r>
              <a:rPr dirty="0" sz="1100" spc="-10">
                <a:latin typeface="Verdana"/>
                <a:cs typeface="Verdana"/>
              </a:rPr>
              <a:t>all</a:t>
            </a:r>
            <a:r>
              <a:rPr dirty="0" sz="1100" spc="10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workers</a:t>
            </a: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Verdana"/>
              <a:cs typeface="Verdana"/>
            </a:endParaRPr>
          </a:p>
          <a:p>
            <a:pPr marL="12700" marR="5080">
              <a:lnSpc>
                <a:spcPct val="90000"/>
              </a:lnSpc>
              <a:spcBef>
                <a:spcPts val="5"/>
              </a:spcBef>
            </a:pPr>
            <a:r>
              <a:rPr dirty="0" sz="1100" spc="-5">
                <a:latin typeface="Verdana"/>
                <a:cs typeface="Verdana"/>
              </a:rPr>
              <a:t>Rothoblaas </a:t>
            </a:r>
            <a:r>
              <a:rPr dirty="0" sz="1100" spc="-10">
                <a:latin typeface="Verdana"/>
                <a:cs typeface="Verdana"/>
              </a:rPr>
              <a:t>is </a:t>
            </a:r>
            <a:r>
              <a:rPr dirty="0" sz="1100">
                <a:latin typeface="Verdana"/>
                <a:cs typeface="Verdana"/>
              </a:rPr>
              <a:t>housed </a:t>
            </a:r>
            <a:r>
              <a:rPr dirty="0" sz="1100" spc="-10">
                <a:latin typeface="Verdana"/>
                <a:cs typeface="Verdana"/>
              </a:rPr>
              <a:t>in </a:t>
            </a:r>
            <a:r>
              <a:rPr dirty="0" sz="1100">
                <a:latin typeface="Verdana"/>
                <a:cs typeface="Verdana"/>
              </a:rPr>
              <a:t>a </a:t>
            </a:r>
            <a:r>
              <a:rPr dirty="0" sz="1100" spc="-5">
                <a:latin typeface="Verdana"/>
                <a:cs typeface="Verdana"/>
              </a:rPr>
              <a:t>modern, functional energy-efficient  </a:t>
            </a:r>
            <a:r>
              <a:rPr dirty="0" sz="1100" spc="-10">
                <a:latin typeface="Verdana"/>
                <a:cs typeface="Verdana"/>
              </a:rPr>
              <a:t>building, </a:t>
            </a:r>
            <a:r>
              <a:rPr dirty="0" sz="1100">
                <a:latin typeface="Verdana"/>
                <a:cs typeface="Verdana"/>
              </a:rPr>
              <a:t>constructed </a:t>
            </a:r>
            <a:r>
              <a:rPr dirty="0" sz="1100" spc="-10">
                <a:latin typeface="Verdana"/>
                <a:cs typeface="Verdana"/>
              </a:rPr>
              <a:t>in </a:t>
            </a:r>
            <a:r>
              <a:rPr dirty="0" sz="1100" spc="-5">
                <a:latin typeface="Verdana"/>
                <a:cs typeface="Verdana"/>
              </a:rPr>
              <a:t>wood </a:t>
            </a:r>
            <a:r>
              <a:rPr dirty="0" sz="1100">
                <a:latin typeface="Verdana"/>
                <a:cs typeface="Verdana"/>
              </a:rPr>
              <a:t>and </a:t>
            </a:r>
            <a:r>
              <a:rPr dirty="0" sz="1100" spc="-5">
                <a:latin typeface="Verdana"/>
                <a:cs typeface="Verdana"/>
              </a:rPr>
              <a:t>glass </a:t>
            </a:r>
            <a:r>
              <a:rPr dirty="0" sz="1100">
                <a:latin typeface="Verdana"/>
                <a:cs typeface="Verdana"/>
              </a:rPr>
              <a:t>on a </a:t>
            </a:r>
            <a:r>
              <a:rPr dirty="0" sz="1100" spc="-5">
                <a:latin typeface="Verdana"/>
                <a:cs typeface="Verdana"/>
              </a:rPr>
              <a:t>wooden frame  </a:t>
            </a:r>
            <a:r>
              <a:rPr dirty="0" sz="1100">
                <a:latin typeface="Verdana"/>
                <a:cs typeface="Verdana"/>
              </a:rPr>
              <a:t>and steel. </a:t>
            </a:r>
            <a:r>
              <a:rPr dirty="0" sz="1100" spc="-5">
                <a:latin typeface="Verdana"/>
                <a:cs typeface="Verdana"/>
              </a:rPr>
              <a:t>Designed to identify with the product range </a:t>
            </a:r>
            <a:r>
              <a:rPr dirty="0" sz="1100">
                <a:latin typeface="Verdana"/>
                <a:cs typeface="Verdana"/>
              </a:rPr>
              <a:t>and </a:t>
            </a:r>
            <a:r>
              <a:rPr dirty="0" sz="1100" spc="-5">
                <a:latin typeface="Verdana"/>
                <a:cs typeface="Verdana"/>
              </a:rPr>
              <a:t>to  </a:t>
            </a:r>
            <a:r>
              <a:rPr dirty="0" sz="1100">
                <a:latin typeface="Verdana"/>
                <a:cs typeface="Verdana"/>
              </a:rPr>
              <a:t>foster team </a:t>
            </a:r>
            <a:r>
              <a:rPr dirty="0" sz="1100" spc="-5">
                <a:latin typeface="Verdana"/>
                <a:cs typeface="Verdana"/>
              </a:rPr>
              <a:t>spirit among the departments, </a:t>
            </a:r>
            <a:r>
              <a:rPr dirty="0" sz="1100" spc="-10">
                <a:latin typeface="Verdana"/>
                <a:cs typeface="Verdana"/>
              </a:rPr>
              <a:t>it </a:t>
            </a:r>
            <a:r>
              <a:rPr dirty="0" sz="1100">
                <a:latin typeface="Verdana"/>
                <a:cs typeface="Verdana"/>
              </a:rPr>
              <a:t>covers an </a:t>
            </a:r>
            <a:r>
              <a:rPr dirty="0" sz="1100" spc="-5">
                <a:latin typeface="Verdana"/>
                <a:cs typeface="Verdana"/>
              </a:rPr>
              <a:t>area  </a:t>
            </a:r>
            <a:r>
              <a:rPr dirty="0" sz="1100">
                <a:latin typeface="Verdana"/>
                <a:cs typeface="Verdana"/>
              </a:rPr>
              <a:t>of over </a:t>
            </a:r>
            <a:r>
              <a:rPr dirty="0" sz="1100" spc="-10">
                <a:latin typeface="Verdana"/>
                <a:cs typeface="Verdana"/>
              </a:rPr>
              <a:t>17,000 </a:t>
            </a:r>
            <a:r>
              <a:rPr dirty="0" sz="1100" spc="-5">
                <a:latin typeface="Verdana"/>
                <a:cs typeface="Verdana"/>
              </a:rPr>
              <a:t>m2 </a:t>
            </a:r>
            <a:r>
              <a:rPr dirty="0" sz="1100">
                <a:latin typeface="Verdana"/>
                <a:cs typeface="Verdana"/>
              </a:rPr>
              <a:t>and </a:t>
            </a:r>
            <a:r>
              <a:rPr dirty="0" sz="1100" spc="-5">
                <a:latin typeface="Verdana"/>
                <a:cs typeface="Verdana"/>
              </a:rPr>
              <a:t>fits harmoniously </a:t>
            </a:r>
            <a:r>
              <a:rPr dirty="0" sz="1100" spc="-10">
                <a:latin typeface="Verdana"/>
                <a:cs typeface="Verdana"/>
              </a:rPr>
              <a:t>in </a:t>
            </a:r>
            <a:r>
              <a:rPr dirty="0" sz="1100" spc="-5">
                <a:latin typeface="Verdana"/>
                <a:cs typeface="Verdana"/>
              </a:rPr>
              <a:t>the natural, local  environment.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1115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10</a:t>
            </a:fld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028688" y="1063752"/>
            <a:ext cx="4889500" cy="4932045"/>
            <a:chOff x="7028688" y="1063752"/>
            <a:chExt cx="4889500" cy="4932045"/>
          </a:xfrm>
        </p:grpSpPr>
        <p:sp>
          <p:nvSpPr>
            <p:cNvPr id="3" name="object 3"/>
            <p:cNvSpPr/>
            <p:nvPr/>
          </p:nvSpPr>
          <p:spPr>
            <a:xfrm>
              <a:off x="8348472" y="3319272"/>
              <a:ext cx="3569208" cy="26761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028688" y="1063752"/>
              <a:ext cx="3701796" cy="27782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101600" y="149428"/>
            <a:ext cx="6849745" cy="18656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814955" marR="23495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900">
              <a:latin typeface="Arial"/>
              <a:cs typeface="Arial"/>
            </a:endParaRPr>
          </a:p>
          <a:p>
            <a:pPr algn="just" marL="12700" marR="5080">
              <a:lnSpc>
                <a:spcPct val="107100"/>
              </a:lnSpc>
            </a:pPr>
            <a:r>
              <a:rPr dirty="0" sz="1400" i="1">
                <a:latin typeface="Verdana"/>
                <a:cs typeface="Verdana"/>
              </a:rPr>
              <a:t>“The </a:t>
            </a:r>
            <a:r>
              <a:rPr dirty="0" sz="1400" spc="-5" i="1">
                <a:latin typeface="Verdana"/>
                <a:cs typeface="Verdana"/>
              </a:rPr>
              <a:t>automated </a:t>
            </a:r>
            <a:r>
              <a:rPr dirty="0" sz="1400" i="1">
                <a:latin typeface="Verdana"/>
                <a:cs typeface="Verdana"/>
              </a:rPr>
              <a:t>warehouse </a:t>
            </a:r>
            <a:r>
              <a:rPr dirty="0" sz="1400" spc="-5" i="1">
                <a:latin typeface="Verdana"/>
                <a:cs typeface="Verdana"/>
              </a:rPr>
              <a:t>that </a:t>
            </a:r>
            <a:r>
              <a:rPr dirty="0" sz="1400" i="1">
                <a:latin typeface="Verdana"/>
                <a:cs typeface="Verdana"/>
              </a:rPr>
              <a:t>we are </a:t>
            </a:r>
            <a:r>
              <a:rPr dirty="0" sz="1400" spc="-5" i="1">
                <a:latin typeface="Verdana"/>
                <a:cs typeface="Verdana"/>
              </a:rPr>
              <a:t>building will </a:t>
            </a:r>
            <a:r>
              <a:rPr dirty="0" sz="1400" i="1">
                <a:latin typeface="Verdana"/>
                <a:cs typeface="Verdana"/>
              </a:rPr>
              <a:t>be </a:t>
            </a:r>
            <a:r>
              <a:rPr dirty="0" sz="1400" spc="-5" i="1">
                <a:latin typeface="Verdana"/>
                <a:cs typeface="Verdana"/>
              </a:rPr>
              <a:t>made entirely of  </a:t>
            </a:r>
            <a:r>
              <a:rPr dirty="0" sz="1400" spc="-5" i="1">
                <a:latin typeface="Verdana"/>
                <a:cs typeface="Verdana"/>
              </a:rPr>
              <a:t>timber processed in </a:t>
            </a:r>
            <a:r>
              <a:rPr dirty="0" sz="1400" i="1">
                <a:latin typeface="Verdana"/>
                <a:cs typeface="Verdana"/>
              </a:rPr>
              <a:t>Alto Adige, </a:t>
            </a:r>
            <a:r>
              <a:rPr dirty="0" sz="1400" spc="-5" i="1">
                <a:latin typeface="Verdana"/>
                <a:cs typeface="Verdana"/>
              </a:rPr>
              <a:t>including the roof and walls, </a:t>
            </a:r>
            <a:r>
              <a:rPr dirty="0" sz="1400" i="1">
                <a:latin typeface="Verdana"/>
                <a:cs typeface="Verdana"/>
              </a:rPr>
              <a:t>and </a:t>
            </a:r>
            <a:r>
              <a:rPr dirty="0" sz="1400" spc="-5" i="1">
                <a:latin typeface="Verdana"/>
                <a:cs typeface="Verdana"/>
              </a:rPr>
              <a:t>this  means </a:t>
            </a:r>
            <a:r>
              <a:rPr dirty="0" sz="1400" spc="-10" i="1">
                <a:latin typeface="Verdana"/>
                <a:cs typeface="Verdana"/>
              </a:rPr>
              <a:t>that </a:t>
            </a:r>
            <a:r>
              <a:rPr dirty="0" sz="1400" spc="-5" i="1">
                <a:latin typeface="Verdana"/>
                <a:cs typeface="Verdana"/>
              </a:rPr>
              <a:t>we </a:t>
            </a:r>
            <a:r>
              <a:rPr dirty="0" sz="1400" i="1">
                <a:latin typeface="Verdana"/>
                <a:cs typeface="Verdana"/>
              </a:rPr>
              <a:t>have </a:t>
            </a:r>
            <a:r>
              <a:rPr dirty="0" sz="1400" spc="-10" i="1">
                <a:latin typeface="Verdana"/>
                <a:cs typeface="Verdana"/>
              </a:rPr>
              <a:t>an </a:t>
            </a:r>
            <a:r>
              <a:rPr dirty="0" sz="1400" spc="-5" i="1">
                <a:latin typeface="Verdana"/>
                <a:cs typeface="Verdana"/>
              </a:rPr>
              <a:t>increased attention to sustainability," says CEO  Robert Blaas. </a:t>
            </a:r>
            <a:r>
              <a:rPr dirty="0" sz="1400" i="1">
                <a:latin typeface="Verdana"/>
                <a:cs typeface="Verdana"/>
              </a:rPr>
              <a:t>“For us, </a:t>
            </a:r>
            <a:r>
              <a:rPr dirty="0" sz="1400" spc="-5" i="1">
                <a:latin typeface="Verdana"/>
                <a:cs typeface="Verdana"/>
              </a:rPr>
              <a:t>the building's sustainability is</a:t>
            </a:r>
            <a:r>
              <a:rPr dirty="0" sz="1400" spc="-50" i="1">
                <a:latin typeface="Verdana"/>
                <a:cs typeface="Verdana"/>
              </a:rPr>
              <a:t> </a:t>
            </a:r>
            <a:r>
              <a:rPr dirty="0" sz="1400" spc="-5" i="1">
                <a:latin typeface="Verdana"/>
                <a:cs typeface="Verdana"/>
              </a:rPr>
              <a:t>important”.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93547" y="2203704"/>
            <a:ext cx="6429756" cy="36164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1115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10</a:t>
            </a:fld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82039" y="2199132"/>
            <a:ext cx="4939284" cy="3456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089903" y="2199132"/>
            <a:ext cx="4988052" cy="34564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033517" y="1214069"/>
            <a:ext cx="1979295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20">
                <a:latin typeface="Verdana"/>
                <a:cs typeface="Verdana"/>
              </a:rPr>
              <a:t>Fastening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1115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10</a:t>
            </a:fld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03072" y="2135504"/>
            <a:ext cx="5893435" cy="2875915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51130" indent="-139065">
              <a:lnSpc>
                <a:spcPct val="100000"/>
              </a:lnSpc>
              <a:spcBef>
                <a:spcPts val="340"/>
              </a:spcBef>
              <a:buChar char="•"/>
              <a:tabLst>
                <a:tab pos="151765" algn="l"/>
              </a:tabLst>
            </a:pPr>
            <a:r>
              <a:rPr dirty="0" sz="1500" spc="-20" b="1">
                <a:solidFill>
                  <a:srgbClr val="3A3838"/>
                </a:solidFill>
                <a:latin typeface="Arial"/>
                <a:cs typeface="Arial"/>
              </a:rPr>
              <a:t>In</a:t>
            </a:r>
            <a:r>
              <a:rPr dirty="0" sz="1500" spc="-20" b="1">
                <a:solidFill>
                  <a:srgbClr val="3A3838"/>
                </a:solidFill>
                <a:latin typeface="Carlito"/>
                <a:cs typeface="Carlito"/>
              </a:rPr>
              <a:t>-plane </a:t>
            </a:r>
            <a:r>
              <a:rPr dirty="0" sz="1500" b="1">
                <a:solidFill>
                  <a:srgbClr val="3A3838"/>
                </a:solidFill>
                <a:latin typeface="Carlito"/>
                <a:cs typeface="Carlito"/>
              </a:rPr>
              <a:t>and </a:t>
            </a:r>
            <a:r>
              <a:rPr dirty="0" sz="1500" spc="-5" b="1">
                <a:solidFill>
                  <a:srgbClr val="3A3838"/>
                </a:solidFill>
                <a:latin typeface="Carlito"/>
                <a:cs typeface="Carlito"/>
              </a:rPr>
              <a:t>out-of-plane bending </a:t>
            </a:r>
            <a:r>
              <a:rPr dirty="0" sz="1500" spc="-10" b="1">
                <a:solidFill>
                  <a:srgbClr val="3A3838"/>
                </a:solidFill>
                <a:latin typeface="Carlito"/>
                <a:cs typeface="Carlito"/>
              </a:rPr>
              <a:t>strength, </a:t>
            </a:r>
            <a:r>
              <a:rPr dirty="0" sz="1500" b="1">
                <a:solidFill>
                  <a:srgbClr val="3A3838"/>
                </a:solidFill>
                <a:latin typeface="Carlito"/>
                <a:cs typeface="Carlito"/>
              </a:rPr>
              <a:t>shear </a:t>
            </a:r>
            <a:r>
              <a:rPr dirty="0" sz="1500" spc="-10" b="1">
                <a:solidFill>
                  <a:srgbClr val="3A3838"/>
                </a:solidFill>
                <a:latin typeface="Carlito"/>
                <a:cs typeface="Carlito"/>
              </a:rPr>
              <a:t>strength, </a:t>
            </a:r>
            <a:r>
              <a:rPr dirty="0" sz="1500" b="1">
                <a:solidFill>
                  <a:srgbClr val="3A3838"/>
                </a:solidFill>
                <a:latin typeface="Carlito"/>
                <a:cs typeface="Carlito"/>
              </a:rPr>
              <a:t>and</a:t>
            </a:r>
            <a:r>
              <a:rPr dirty="0" sz="1500" spc="-35" b="1">
                <a:solidFill>
                  <a:srgbClr val="3A3838"/>
                </a:solidFill>
                <a:latin typeface="Carlito"/>
                <a:cs typeface="Carlito"/>
              </a:rPr>
              <a:t> </a:t>
            </a:r>
            <a:r>
              <a:rPr dirty="0" sz="1500" spc="-5" b="1">
                <a:solidFill>
                  <a:srgbClr val="3A3838"/>
                </a:solidFill>
                <a:latin typeface="Carlito"/>
                <a:cs typeface="Carlito"/>
              </a:rPr>
              <a:t>stiffness</a:t>
            </a:r>
            <a:endParaRPr sz="1500">
              <a:latin typeface="Carlito"/>
              <a:cs typeface="Carlito"/>
            </a:endParaRPr>
          </a:p>
          <a:p>
            <a:pPr marL="151130" indent="-139065">
              <a:lnSpc>
                <a:spcPct val="100000"/>
              </a:lnSpc>
              <a:spcBef>
                <a:spcPts val="240"/>
              </a:spcBef>
              <a:buChar char="•"/>
              <a:tabLst>
                <a:tab pos="151765" algn="l"/>
              </a:tabLst>
            </a:pPr>
            <a:r>
              <a:rPr dirty="0" sz="1500" spc="-65" b="1">
                <a:solidFill>
                  <a:srgbClr val="3A3838"/>
                </a:solidFill>
                <a:latin typeface="Arial"/>
                <a:cs typeface="Arial"/>
              </a:rPr>
              <a:t>Short</a:t>
            </a:r>
            <a:r>
              <a:rPr dirty="0" sz="1500" spc="-65" b="1">
                <a:solidFill>
                  <a:srgbClr val="3A3838"/>
                </a:solidFill>
                <a:latin typeface="Carlito"/>
                <a:cs typeface="Carlito"/>
              </a:rPr>
              <a:t>-term </a:t>
            </a:r>
            <a:r>
              <a:rPr dirty="0" sz="1500" b="1">
                <a:solidFill>
                  <a:srgbClr val="3A3838"/>
                </a:solidFill>
                <a:latin typeface="Carlito"/>
                <a:cs typeface="Carlito"/>
              </a:rPr>
              <a:t>and </a:t>
            </a:r>
            <a:r>
              <a:rPr dirty="0" sz="1500" spc="-10" b="1">
                <a:solidFill>
                  <a:srgbClr val="3A3838"/>
                </a:solidFill>
                <a:latin typeface="Carlito"/>
                <a:cs typeface="Carlito"/>
              </a:rPr>
              <a:t>long-term</a:t>
            </a:r>
            <a:r>
              <a:rPr dirty="0" sz="1500" spc="-165" b="1">
                <a:solidFill>
                  <a:srgbClr val="3A3838"/>
                </a:solidFill>
                <a:latin typeface="Carlito"/>
                <a:cs typeface="Carlito"/>
              </a:rPr>
              <a:t> </a:t>
            </a:r>
            <a:r>
              <a:rPr dirty="0" sz="1500" spc="-10" b="1">
                <a:solidFill>
                  <a:srgbClr val="3A3838"/>
                </a:solidFill>
                <a:latin typeface="Carlito"/>
                <a:cs typeface="Carlito"/>
              </a:rPr>
              <a:t>behavior:</a:t>
            </a:r>
            <a:endParaRPr sz="15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1500" b="1">
                <a:solidFill>
                  <a:srgbClr val="3A3838"/>
                </a:solidFill>
                <a:latin typeface="Carlito"/>
                <a:cs typeface="Carlito"/>
              </a:rPr>
              <a:t>o </a:t>
            </a:r>
            <a:r>
              <a:rPr dirty="0" sz="1500" spc="-5" b="1">
                <a:solidFill>
                  <a:srgbClr val="3A3838"/>
                </a:solidFill>
                <a:latin typeface="Carlito"/>
                <a:cs typeface="Carlito"/>
              </a:rPr>
              <a:t>instantaneous</a:t>
            </a:r>
            <a:r>
              <a:rPr dirty="0" sz="1500" spc="-40" b="1">
                <a:solidFill>
                  <a:srgbClr val="3A3838"/>
                </a:solidFill>
                <a:latin typeface="Carlito"/>
                <a:cs typeface="Carlito"/>
              </a:rPr>
              <a:t> </a:t>
            </a:r>
            <a:r>
              <a:rPr dirty="0" sz="1500" spc="-5" b="1">
                <a:solidFill>
                  <a:srgbClr val="3A3838"/>
                </a:solidFill>
                <a:latin typeface="Carlito"/>
                <a:cs typeface="Carlito"/>
              </a:rPr>
              <a:t>deflection</a:t>
            </a:r>
            <a:endParaRPr sz="15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1500" b="1">
                <a:solidFill>
                  <a:srgbClr val="3A3838"/>
                </a:solidFill>
                <a:latin typeface="Carlito"/>
                <a:cs typeface="Carlito"/>
              </a:rPr>
              <a:t>o </a:t>
            </a:r>
            <a:r>
              <a:rPr dirty="0" sz="1500" spc="-10" b="1">
                <a:solidFill>
                  <a:srgbClr val="3A3838"/>
                </a:solidFill>
                <a:latin typeface="Carlito"/>
                <a:cs typeface="Carlito"/>
              </a:rPr>
              <a:t>long-term </a:t>
            </a:r>
            <a:r>
              <a:rPr dirty="0" sz="1500" spc="-5" b="1">
                <a:solidFill>
                  <a:srgbClr val="3A3838"/>
                </a:solidFill>
                <a:latin typeface="Carlito"/>
                <a:cs typeface="Carlito"/>
              </a:rPr>
              <a:t>deflection (creep deformation)</a:t>
            </a:r>
            <a:endParaRPr sz="15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1500" b="1">
                <a:solidFill>
                  <a:srgbClr val="3A3838"/>
                </a:solidFill>
                <a:latin typeface="Carlito"/>
                <a:cs typeface="Carlito"/>
              </a:rPr>
              <a:t>o </a:t>
            </a:r>
            <a:r>
              <a:rPr dirty="0" sz="1500" spc="-5" b="1">
                <a:solidFill>
                  <a:srgbClr val="3A3838"/>
                </a:solidFill>
                <a:latin typeface="Carlito"/>
                <a:cs typeface="Carlito"/>
              </a:rPr>
              <a:t>long-term </a:t>
            </a:r>
            <a:r>
              <a:rPr dirty="0" sz="1500" spc="-10" b="1">
                <a:solidFill>
                  <a:srgbClr val="3A3838"/>
                </a:solidFill>
                <a:latin typeface="Carlito"/>
                <a:cs typeface="Carlito"/>
              </a:rPr>
              <a:t>strength for </a:t>
            </a:r>
            <a:r>
              <a:rPr dirty="0" sz="1500" b="1">
                <a:solidFill>
                  <a:srgbClr val="3A3838"/>
                </a:solidFill>
                <a:latin typeface="Carlito"/>
                <a:cs typeface="Carlito"/>
              </a:rPr>
              <a:t>permanent</a:t>
            </a:r>
            <a:r>
              <a:rPr dirty="0" sz="1500" spc="20" b="1">
                <a:solidFill>
                  <a:srgbClr val="3A3838"/>
                </a:solidFill>
                <a:latin typeface="Carlito"/>
                <a:cs typeface="Carlito"/>
              </a:rPr>
              <a:t> </a:t>
            </a:r>
            <a:r>
              <a:rPr dirty="0" sz="1500" b="1">
                <a:solidFill>
                  <a:srgbClr val="3A3838"/>
                </a:solidFill>
                <a:latin typeface="Carlito"/>
                <a:cs typeface="Carlito"/>
              </a:rPr>
              <a:t>loading</a:t>
            </a:r>
            <a:endParaRPr sz="1500">
              <a:latin typeface="Carlito"/>
              <a:cs typeface="Carlito"/>
            </a:endParaRPr>
          </a:p>
          <a:p>
            <a:pPr marL="151130" indent="-139065">
              <a:lnSpc>
                <a:spcPct val="100000"/>
              </a:lnSpc>
              <a:spcBef>
                <a:spcPts val="240"/>
              </a:spcBef>
              <a:buChar char="•"/>
              <a:tabLst>
                <a:tab pos="151765" algn="l"/>
              </a:tabLst>
            </a:pPr>
            <a:r>
              <a:rPr dirty="0" sz="1500" spc="-85" b="1">
                <a:solidFill>
                  <a:srgbClr val="3A3838"/>
                </a:solidFill>
                <a:latin typeface="Arial"/>
                <a:cs typeface="Arial"/>
              </a:rPr>
              <a:t>Vibration </a:t>
            </a:r>
            <a:r>
              <a:rPr dirty="0" sz="1500" spc="-100" b="1">
                <a:solidFill>
                  <a:srgbClr val="3A3838"/>
                </a:solidFill>
                <a:latin typeface="Arial"/>
                <a:cs typeface="Arial"/>
              </a:rPr>
              <a:t>performance </a:t>
            </a:r>
            <a:r>
              <a:rPr dirty="0" sz="1500" spc="-70" b="1">
                <a:solidFill>
                  <a:srgbClr val="3A3838"/>
                </a:solidFill>
                <a:latin typeface="Arial"/>
                <a:cs typeface="Arial"/>
              </a:rPr>
              <a:t>of</a:t>
            </a:r>
            <a:r>
              <a:rPr dirty="0" sz="1500" spc="-65" b="1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dirty="0" sz="1500" spc="-105" b="1">
                <a:solidFill>
                  <a:srgbClr val="3A3838"/>
                </a:solidFill>
                <a:latin typeface="Arial"/>
                <a:cs typeface="Arial"/>
              </a:rPr>
              <a:t>floors</a:t>
            </a:r>
            <a:endParaRPr sz="1500">
              <a:latin typeface="Arial"/>
              <a:cs typeface="Arial"/>
            </a:endParaRPr>
          </a:p>
          <a:p>
            <a:pPr marL="151130" indent="-139065">
              <a:lnSpc>
                <a:spcPct val="100000"/>
              </a:lnSpc>
              <a:spcBef>
                <a:spcPts val="240"/>
              </a:spcBef>
              <a:buChar char="•"/>
              <a:tabLst>
                <a:tab pos="151765" algn="l"/>
              </a:tabLst>
            </a:pPr>
            <a:r>
              <a:rPr dirty="0" sz="1500" spc="-145" b="1">
                <a:solidFill>
                  <a:srgbClr val="3A3838"/>
                </a:solidFill>
                <a:latin typeface="Arial"/>
                <a:cs typeface="Arial"/>
              </a:rPr>
              <a:t>Compression </a:t>
            </a:r>
            <a:r>
              <a:rPr dirty="0" sz="1500" spc="-100" b="1">
                <a:solidFill>
                  <a:srgbClr val="3A3838"/>
                </a:solidFill>
                <a:latin typeface="Arial"/>
                <a:cs typeface="Arial"/>
              </a:rPr>
              <a:t>perpendicular </a:t>
            </a:r>
            <a:r>
              <a:rPr dirty="0" sz="1500" spc="-55" b="1">
                <a:solidFill>
                  <a:srgbClr val="3A3838"/>
                </a:solidFill>
                <a:latin typeface="Arial"/>
                <a:cs typeface="Arial"/>
              </a:rPr>
              <a:t>to </a:t>
            </a:r>
            <a:r>
              <a:rPr dirty="0" sz="1500" spc="-114" b="1">
                <a:solidFill>
                  <a:srgbClr val="3A3838"/>
                </a:solidFill>
                <a:latin typeface="Arial"/>
                <a:cs typeface="Arial"/>
              </a:rPr>
              <a:t>grain </a:t>
            </a:r>
            <a:r>
              <a:rPr dirty="0" sz="1500" spc="-85" b="1">
                <a:solidFill>
                  <a:srgbClr val="3A3838"/>
                </a:solidFill>
                <a:latin typeface="Arial"/>
                <a:cs typeface="Arial"/>
              </a:rPr>
              <a:t>(bearing)</a:t>
            </a:r>
            <a:r>
              <a:rPr dirty="0" sz="1500" spc="-45" b="1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dirty="0" sz="1500" spc="-95" b="1">
                <a:solidFill>
                  <a:srgbClr val="3A3838"/>
                </a:solidFill>
                <a:latin typeface="Arial"/>
                <a:cs typeface="Arial"/>
              </a:rPr>
              <a:t>deformations</a:t>
            </a:r>
            <a:endParaRPr sz="1500">
              <a:latin typeface="Arial"/>
              <a:cs typeface="Arial"/>
            </a:endParaRPr>
          </a:p>
          <a:p>
            <a:pPr marL="151130" indent="-139065">
              <a:lnSpc>
                <a:spcPct val="100000"/>
              </a:lnSpc>
              <a:spcBef>
                <a:spcPts val="240"/>
              </a:spcBef>
              <a:buChar char="•"/>
              <a:tabLst>
                <a:tab pos="151765" algn="l"/>
              </a:tabLst>
            </a:pPr>
            <a:r>
              <a:rPr dirty="0" sz="1500" spc="-110" b="1">
                <a:solidFill>
                  <a:srgbClr val="3A3838"/>
                </a:solidFill>
                <a:latin typeface="Arial"/>
                <a:cs typeface="Arial"/>
              </a:rPr>
              <a:t>Fire</a:t>
            </a:r>
            <a:r>
              <a:rPr dirty="0" sz="1500" spc="-100" b="1">
                <a:solidFill>
                  <a:srgbClr val="3A3838"/>
                </a:solidFill>
                <a:latin typeface="Arial"/>
                <a:cs typeface="Arial"/>
              </a:rPr>
              <a:t> performance</a:t>
            </a:r>
            <a:endParaRPr sz="1500">
              <a:latin typeface="Arial"/>
              <a:cs typeface="Arial"/>
            </a:endParaRPr>
          </a:p>
          <a:p>
            <a:pPr marL="151130" indent="-139065">
              <a:lnSpc>
                <a:spcPct val="100000"/>
              </a:lnSpc>
              <a:spcBef>
                <a:spcPts val="240"/>
              </a:spcBef>
              <a:buChar char="•"/>
              <a:tabLst>
                <a:tab pos="151765" algn="l"/>
              </a:tabLst>
            </a:pPr>
            <a:r>
              <a:rPr dirty="0" sz="1500" spc="-150" b="1">
                <a:solidFill>
                  <a:srgbClr val="3A3838"/>
                </a:solidFill>
                <a:latin typeface="Arial"/>
                <a:cs typeface="Arial"/>
              </a:rPr>
              <a:t>Sound</a:t>
            </a:r>
            <a:r>
              <a:rPr dirty="0" sz="1500" spc="-90" b="1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dirty="0" sz="1500" spc="-95" b="1">
                <a:solidFill>
                  <a:srgbClr val="3A3838"/>
                </a:solidFill>
                <a:latin typeface="Arial"/>
                <a:cs typeface="Arial"/>
              </a:rPr>
              <a:t>insulation</a:t>
            </a:r>
            <a:endParaRPr sz="1500">
              <a:latin typeface="Arial"/>
              <a:cs typeface="Arial"/>
            </a:endParaRPr>
          </a:p>
          <a:p>
            <a:pPr marL="151130" indent="-139065">
              <a:lnSpc>
                <a:spcPct val="100000"/>
              </a:lnSpc>
              <a:spcBef>
                <a:spcPts val="240"/>
              </a:spcBef>
              <a:buChar char="•"/>
              <a:tabLst>
                <a:tab pos="151765" algn="l"/>
              </a:tabLst>
            </a:pPr>
            <a:r>
              <a:rPr dirty="0" sz="1500" spc="-85" b="1">
                <a:solidFill>
                  <a:srgbClr val="3A3838"/>
                </a:solidFill>
                <a:latin typeface="Arial"/>
                <a:cs typeface="Arial"/>
              </a:rPr>
              <a:t>Durability</a:t>
            </a:r>
            <a:endParaRPr sz="1500">
              <a:latin typeface="Arial"/>
              <a:cs typeface="Arial"/>
            </a:endParaRPr>
          </a:p>
          <a:p>
            <a:pPr marL="150495" indent="-138430">
              <a:lnSpc>
                <a:spcPct val="100000"/>
              </a:lnSpc>
              <a:spcBef>
                <a:spcPts val="240"/>
              </a:spcBef>
              <a:buChar char="•"/>
              <a:tabLst>
                <a:tab pos="151130" algn="l"/>
              </a:tabLst>
            </a:pPr>
            <a:r>
              <a:rPr dirty="0" sz="1500" spc="-145" b="1">
                <a:solidFill>
                  <a:srgbClr val="3A3838"/>
                </a:solidFill>
                <a:latin typeface="Arial"/>
                <a:cs typeface="Arial"/>
              </a:rPr>
              <a:t>Energy</a:t>
            </a:r>
            <a:r>
              <a:rPr dirty="0" sz="1500" spc="-95" b="1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dirty="0" sz="1500" spc="-100" b="1">
                <a:solidFill>
                  <a:srgbClr val="3A3838"/>
                </a:solidFill>
                <a:latin typeface="Arial"/>
                <a:cs typeface="Arial"/>
              </a:rPr>
              <a:t>efficiency</a:t>
            </a:r>
            <a:endParaRPr sz="15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5160" y="1129410"/>
            <a:ext cx="742188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45005" algn="l"/>
              </a:tabLst>
            </a:pPr>
            <a:r>
              <a:rPr dirty="0" sz="2400" spc="-65" b="0">
                <a:solidFill>
                  <a:srgbClr val="000000"/>
                </a:solidFill>
                <a:latin typeface="Carlito"/>
                <a:cs typeface="Carlito"/>
              </a:rPr>
              <a:t>CLT</a:t>
            </a:r>
            <a:r>
              <a:rPr dirty="0" sz="2400" spc="5" b="0">
                <a:solidFill>
                  <a:srgbClr val="000000"/>
                </a:solidFill>
                <a:latin typeface="Carlito"/>
                <a:cs typeface="Carlito"/>
              </a:rPr>
              <a:t> </a:t>
            </a:r>
            <a:r>
              <a:rPr dirty="0" sz="2400" spc="-5" b="0">
                <a:solidFill>
                  <a:srgbClr val="000000"/>
                </a:solidFill>
                <a:latin typeface="Carlito"/>
                <a:cs typeface="Carlito"/>
              </a:rPr>
              <a:t>elements</a:t>
            </a:r>
            <a:r>
              <a:rPr dirty="0" sz="2400" spc="-10" b="0">
                <a:solidFill>
                  <a:srgbClr val="000000"/>
                </a:solidFill>
                <a:latin typeface="Carlito"/>
                <a:cs typeface="Carlito"/>
              </a:rPr>
              <a:t> </a:t>
            </a:r>
            <a:r>
              <a:rPr dirty="0" sz="2400" b="0">
                <a:solidFill>
                  <a:srgbClr val="000000"/>
                </a:solidFill>
                <a:latin typeface="Carlito"/>
                <a:cs typeface="Carlito"/>
              </a:rPr>
              <a:t>-	</a:t>
            </a:r>
            <a:r>
              <a:rPr dirty="0" sz="2400" spc="-25" b="0">
                <a:solidFill>
                  <a:srgbClr val="000000"/>
                </a:solidFill>
                <a:latin typeface="Carlito"/>
                <a:cs typeface="Carlito"/>
              </a:rPr>
              <a:t>key </a:t>
            </a:r>
            <a:r>
              <a:rPr dirty="0" sz="2400" spc="-5" b="0">
                <a:solidFill>
                  <a:srgbClr val="000000"/>
                </a:solidFill>
                <a:latin typeface="Carlito"/>
                <a:cs typeface="Carlito"/>
              </a:rPr>
              <a:t>critical design </a:t>
            </a:r>
            <a:r>
              <a:rPr dirty="0" sz="2400" spc="-10" b="0">
                <a:solidFill>
                  <a:srgbClr val="000000"/>
                </a:solidFill>
                <a:latin typeface="Carlito"/>
                <a:cs typeface="Carlito"/>
              </a:rPr>
              <a:t>characteristics </a:t>
            </a:r>
            <a:r>
              <a:rPr dirty="0" sz="2400" spc="-15" b="0">
                <a:solidFill>
                  <a:srgbClr val="000000"/>
                </a:solidFill>
                <a:latin typeface="Carlito"/>
                <a:cs typeface="Carlito"/>
              </a:rPr>
              <a:t>to</a:t>
            </a:r>
            <a:r>
              <a:rPr dirty="0" sz="2400" spc="-80" b="0">
                <a:solidFill>
                  <a:srgbClr val="000000"/>
                </a:solidFill>
                <a:latin typeface="Carlito"/>
                <a:cs typeface="Carlito"/>
              </a:rPr>
              <a:t> </a:t>
            </a:r>
            <a:r>
              <a:rPr dirty="0" sz="2400" spc="-5" b="0">
                <a:solidFill>
                  <a:srgbClr val="000000"/>
                </a:solidFill>
                <a:latin typeface="Carlito"/>
                <a:cs typeface="Carlito"/>
              </a:rPr>
              <a:t>consider</a:t>
            </a:r>
            <a:endParaRPr sz="2400">
              <a:latin typeface="Carlito"/>
              <a:cs typeface="Carlito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827519" y="1152144"/>
            <a:ext cx="4779645" cy="4813935"/>
            <a:chOff x="6827519" y="1152144"/>
            <a:chExt cx="4779645" cy="4813935"/>
          </a:xfrm>
        </p:grpSpPr>
        <p:sp>
          <p:nvSpPr>
            <p:cNvPr id="7" name="object 7"/>
            <p:cNvSpPr/>
            <p:nvPr/>
          </p:nvSpPr>
          <p:spPr>
            <a:xfrm>
              <a:off x="7716938" y="4583276"/>
              <a:ext cx="3560682" cy="138247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8078723" y="1152144"/>
              <a:ext cx="3169920" cy="174802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6827519" y="2900172"/>
              <a:ext cx="4779264" cy="18288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/>
          <p:nvPr/>
        </p:nvSpPr>
        <p:spPr>
          <a:xfrm>
            <a:off x="269747" y="2063495"/>
            <a:ext cx="3715512" cy="41087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1115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10</a:t>
            </a:fld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5173" y="931925"/>
            <a:ext cx="543623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45" b="0">
                <a:solidFill>
                  <a:srgbClr val="000000"/>
                </a:solidFill>
                <a:latin typeface="Trebuchet MS"/>
                <a:cs typeface="Trebuchet MS"/>
              </a:rPr>
              <a:t>Environmental </a:t>
            </a:r>
            <a:r>
              <a:rPr dirty="0" spc="-155" b="0">
                <a:solidFill>
                  <a:srgbClr val="000000"/>
                </a:solidFill>
                <a:latin typeface="Trebuchet MS"/>
                <a:cs typeface="Trebuchet MS"/>
              </a:rPr>
              <a:t>benefit </a:t>
            </a:r>
            <a:r>
              <a:rPr dirty="0" spc="-120" b="0">
                <a:solidFill>
                  <a:srgbClr val="000000"/>
                </a:solidFill>
                <a:latin typeface="Trebuchet MS"/>
                <a:cs typeface="Trebuchet MS"/>
              </a:rPr>
              <a:t>of </a:t>
            </a:r>
            <a:r>
              <a:rPr dirty="0" spc="30" b="0">
                <a:solidFill>
                  <a:srgbClr val="000000"/>
                </a:solidFill>
                <a:latin typeface="Trebuchet MS"/>
                <a:cs typeface="Trebuchet MS"/>
              </a:rPr>
              <a:t>Mass</a:t>
            </a:r>
            <a:r>
              <a:rPr dirty="0" spc="-405" b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dirty="0" spc="-145" b="0">
                <a:solidFill>
                  <a:srgbClr val="000000"/>
                </a:solidFill>
                <a:latin typeface="Trebuchet MS"/>
                <a:cs typeface="Trebuchet MS"/>
              </a:rPr>
              <a:t>timber</a:t>
            </a:r>
          </a:p>
        </p:txBody>
      </p:sp>
      <p:sp>
        <p:nvSpPr>
          <p:cNvPr id="5" name="object 5"/>
          <p:cNvSpPr/>
          <p:nvPr/>
        </p:nvSpPr>
        <p:spPr>
          <a:xfrm>
            <a:off x="6238937" y="2253654"/>
            <a:ext cx="5800662" cy="36350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713943" y="1428699"/>
            <a:ext cx="985393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rlito"/>
                <a:cs typeface="Carlito"/>
              </a:rPr>
              <a:t>As </a:t>
            </a:r>
            <a:r>
              <a:rPr dirty="0" sz="1800" spc="-5">
                <a:latin typeface="Carlito"/>
                <a:cs typeface="Carlito"/>
              </a:rPr>
              <a:t>part of </a:t>
            </a:r>
            <a:r>
              <a:rPr dirty="0" sz="1800">
                <a:latin typeface="Carlito"/>
                <a:cs typeface="Carlito"/>
              </a:rPr>
              <a:t>a </a:t>
            </a:r>
            <a:r>
              <a:rPr dirty="0" sz="1800" spc="-10">
                <a:latin typeface="Carlito"/>
                <a:cs typeface="Carlito"/>
              </a:rPr>
              <a:t>European project </a:t>
            </a:r>
            <a:r>
              <a:rPr dirty="0" sz="1800" spc="-5">
                <a:latin typeface="Carlito"/>
                <a:cs typeface="Carlito"/>
              </a:rPr>
              <a:t>in Sweden, </a:t>
            </a:r>
            <a:r>
              <a:rPr dirty="0" sz="1800" spc="-20">
                <a:latin typeface="Carlito"/>
                <a:cs typeface="Carlito"/>
              </a:rPr>
              <a:t>life </a:t>
            </a:r>
            <a:r>
              <a:rPr dirty="0" sz="1800" spc="-10">
                <a:latin typeface="Carlito"/>
                <a:cs typeface="Carlito"/>
              </a:rPr>
              <a:t>cycle </a:t>
            </a:r>
            <a:r>
              <a:rPr dirty="0" sz="1800" spc="-5">
                <a:latin typeface="Carlito"/>
                <a:cs typeface="Carlito"/>
              </a:rPr>
              <a:t>assessments </a:t>
            </a:r>
            <a:r>
              <a:rPr dirty="0" sz="1800" spc="-15">
                <a:latin typeface="Carlito"/>
                <a:cs typeface="Carlito"/>
              </a:rPr>
              <a:t>were </a:t>
            </a:r>
            <a:r>
              <a:rPr dirty="0" sz="1800" spc="-5">
                <a:latin typeface="Carlito"/>
                <a:cs typeface="Carlito"/>
              </a:rPr>
              <a:t>carried out on </a:t>
            </a:r>
            <a:r>
              <a:rPr dirty="0" sz="1800">
                <a:latin typeface="Carlito"/>
                <a:cs typeface="Carlito"/>
              </a:rPr>
              <a:t>a </a:t>
            </a:r>
            <a:r>
              <a:rPr dirty="0" sz="1800" spc="-10">
                <a:latin typeface="Carlito"/>
                <a:cs typeface="Carlito"/>
              </a:rPr>
              <a:t>four-storey</a:t>
            </a:r>
            <a:r>
              <a:rPr dirty="0" sz="1800" spc="220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building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800" spc="-5">
                <a:latin typeface="Carlito"/>
                <a:cs typeface="Carlito"/>
              </a:rPr>
              <a:t>design that used </a:t>
            </a:r>
            <a:r>
              <a:rPr dirty="0" sz="1800" spc="-15">
                <a:latin typeface="Carlito"/>
                <a:cs typeface="Carlito"/>
              </a:rPr>
              <a:t>different </a:t>
            </a:r>
            <a:r>
              <a:rPr dirty="0" sz="1800" spc="-10">
                <a:latin typeface="Carlito"/>
                <a:cs typeface="Carlito"/>
              </a:rPr>
              <a:t>construction</a:t>
            </a:r>
            <a:r>
              <a:rPr dirty="0" sz="1800" spc="50">
                <a:latin typeface="Carlito"/>
                <a:cs typeface="Carlito"/>
              </a:rPr>
              <a:t> </a:t>
            </a:r>
            <a:r>
              <a:rPr dirty="0" sz="1800" spc="-5">
                <a:latin typeface="Carlito"/>
                <a:cs typeface="Carlito"/>
              </a:rPr>
              <a:t>techniques.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2159507"/>
            <a:ext cx="5690090" cy="370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1115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10</a:t>
            </a:fld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683634" y="1019937"/>
            <a:ext cx="4346575" cy="5594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500" b="1">
                <a:solidFill>
                  <a:srgbClr val="767070"/>
                </a:solidFill>
                <a:latin typeface="Carlito"/>
                <a:cs typeface="Carlito"/>
              </a:rPr>
              <a:t>NTU </a:t>
            </a:r>
            <a:r>
              <a:rPr dirty="0" sz="3500" spc="-10" b="1">
                <a:solidFill>
                  <a:srgbClr val="767070"/>
                </a:solidFill>
                <a:latin typeface="Carlito"/>
                <a:cs typeface="Carlito"/>
              </a:rPr>
              <a:t>Project </a:t>
            </a:r>
            <a:r>
              <a:rPr dirty="0" sz="3500" spc="-204" b="1">
                <a:solidFill>
                  <a:srgbClr val="767070"/>
                </a:solidFill>
                <a:latin typeface="Arial"/>
                <a:cs typeface="Arial"/>
              </a:rPr>
              <a:t>–</a:t>
            </a:r>
            <a:r>
              <a:rPr dirty="0" sz="3500" spc="-250" b="1">
                <a:solidFill>
                  <a:srgbClr val="767070"/>
                </a:solidFill>
                <a:latin typeface="Arial"/>
                <a:cs typeface="Arial"/>
              </a:rPr>
              <a:t> </a:t>
            </a:r>
            <a:r>
              <a:rPr dirty="0" sz="3500" b="1">
                <a:solidFill>
                  <a:srgbClr val="767070"/>
                </a:solidFill>
                <a:latin typeface="Carlito"/>
                <a:cs typeface="Carlito"/>
              </a:rPr>
              <a:t>Shanghai</a:t>
            </a:r>
            <a:endParaRPr sz="3500">
              <a:latin typeface="Carlito"/>
              <a:cs typeface="Carli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1920" y="1623060"/>
            <a:ext cx="5734812" cy="43022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929884" y="1623060"/>
            <a:ext cx="6262116" cy="43022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1115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10</a:t>
            </a:fld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45032" y="963244"/>
            <a:ext cx="431482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latin typeface="Carlito"/>
                <a:cs typeface="Carlito"/>
              </a:rPr>
              <a:t>Gramophone works </a:t>
            </a:r>
            <a:r>
              <a:rPr dirty="0" spc="-5">
                <a:latin typeface="Carlito"/>
                <a:cs typeface="Carlito"/>
              </a:rPr>
              <a:t>-</a:t>
            </a:r>
            <a:r>
              <a:rPr dirty="0" spc="-25">
                <a:latin typeface="Carlito"/>
                <a:cs typeface="Carlito"/>
              </a:rPr>
              <a:t> </a:t>
            </a:r>
            <a:r>
              <a:rPr dirty="0" spc="-5">
                <a:latin typeface="Carlito"/>
                <a:cs typeface="Carlito"/>
              </a:rPr>
              <a:t>London</a:t>
            </a:r>
          </a:p>
        </p:txBody>
      </p:sp>
      <p:sp>
        <p:nvSpPr>
          <p:cNvPr id="5" name="object 5"/>
          <p:cNvSpPr/>
          <p:nvPr/>
        </p:nvSpPr>
        <p:spPr>
          <a:xfrm>
            <a:off x="115823" y="1470660"/>
            <a:ext cx="7854696" cy="44180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083295" y="999744"/>
            <a:ext cx="3258311" cy="4888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1115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10</a:t>
            </a:fld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632961" y="933449"/>
            <a:ext cx="4154804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latin typeface="Carlito"/>
                <a:cs typeface="Carlito"/>
              </a:rPr>
              <a:t>Dock </a:t>
            </a:r>
            <a:r>
              <a:rPr dirty="0" spc="-15">
                <a:latin typeface="Carlito"/>
                <a:cs typeface="Carlito"/>
              </a:rPr>
              <a:t>station </a:t>
            </a:r>
            <a:r>
              <a:rPr dirty="0" spc="-5">
                <a:latin typeface="Carlito"/>
                <a:cs typeface="Carlito"/>
              </a:rPr>
              <a:t>-</a:t>
            </a:r>
            <a:r>
              <a:rPr dirty="0" spc="30">
                <a:latin typeface="Carlito"/>
                <a:cs typeface="Carlito"/>
              </a:rPr>
              <a:t> </a:t>
            </a:r>
            <a:r>
              <a:rPr dirty="0" spc="-10">
                <a:latin typeface="Carlito"/>
                <a:cs typeface="Carlito"/>
              </a:rPr>
              <a:t>Southampton</a:t>
            </a:r>
          </a:p>
        </p:txBody>
      </p:sp>
      <p:sp>
        <p:nvSpPr>
          <p:cNvPr id="5" name="object 5"/>
          <p:cNvSpPr/>
          <p:nvPr/>
        </p:nvSpPr>
        <p:spPr>
          <a:xfrm>
            <a:off x="7534656" y="1395983"/>
            <a:ext cx="3395472" cy="45278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977640" y="1395983"/>
            <a:ext cx="3395471" cy="45278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647444" y="1382267"/>
            <a:ext cx="2238756" cy="45415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1115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10</a:t>
            </a:fld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546860" y="1373124"/>
            <a:ext cx="9098280" cy="45491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791714" y="907491"/>
            <a:ext cx="660971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latin typeface="Carlito"/>
                <a:cs typeface="Carlito"/>
              </a:rPr>
              <a:t>Cederhusen Residential </a:t>
            </a:r>
            <a:r>
              <a:rPr dirty="0" spc="-5">
                <a:latin typeface="Carlito"/>
                <a:cs typeface="Carlito"/>
              </a:rPr>
              <a:t>Building -</a:t>
            </a:r>
            <a:r>
              <a:rPr dirty="0" spc="114">
                <a:latin typeface="Carlito"/>
                <a:cs typeface="Carlito"/>
              </a:rPr>
              <a:t> </a:t>
            </a:r>
            <a:r>
              <a:rPr dirty="0" spc="-10">
                <a:latin typeface="Carlito"/>
                <a:cs typeface="Carlito"/>
              </a:rPr>
              <a:t>Stockholm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1115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10</a:t>
            </a:fld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4604">
              <a:lnSpc>
                <a:spcPct val="100000"/>
              </a:lnSpc>
              <a:spcBef>
                <a:spcPts val="95"/>
              </a:spcBef>
            </a:pPr>
            <a:r>
              <a:rPr dirty="0" spc="-204"/>
              <a:t>Dalston </a:t>
            </a:r>
            <a:r>
              <a:rPr dirty="0" spc="-270"/>
              <a:t>Lane is </a:t>
            </a:r>
            <a:r>
              <a:rPr dirty="0" spc="-110"/>
              <a:t>the </a:t>
            </a:r>
            <a:r>
              <a:rPr dirty="0" spc="-200"/>
              <a:t>world’s </a:t>
            </a:r>
            <a:r>
              <a:rPr dirty="0" spc="-204"/>
              <a:t>largest </a:t>
            </a:r>
            <a:r>
              <a:rPr dirty="0" spc="-114"/>
              <a:t>cross</a:t>
            </a:r>
            <a:r>
              <a:rPr dirty="0" spc="-114">
                <a:latin typeface="Carlito"/>
                <a:cs typeface="Carlito"/>
              </a:rPr>
              <a:t>-laminated</a:t>
            </a:r>
            <a:r>
              <a:rPr dirty="0" spc="80">
                <a:latin typeface="Carlito"/>
                <a:cs typeface="Carlito"/>
              </a:rPr>
              <a:t> </a:t>
            </a:r>
            <a:r>
              <a:rPr dirty="0" spc="-5">
                <a:latin typeface="Carlito"/>
                <a:cs typeface="Carlito"/>
              </a:rPr>
              <a:t>timber </a:t>
            </a:r>
            <a:r>
              <a:rPr dirty="0" spc="-45">
                <a:latin typeface="Carlito"/>
                <a:cs typeface="Carlito"/>
              </a:rPr>
              <a:t>(CLT) </a:t>
            </a:r>
            <a:r>
              <a:rPr dirty="0" spc="-5">
                <a:latin typeface="Carlito"/>
                <a:cs typeface="Carlito"/>
              </a:rPr>
              <a:t>building</a:t>
            </a:r>
          </a:p>
        </p:txBody>
      </p:sp>
      <p:sp>
        <p:nvSpPr>
          <p:cNvPr id="5" name="object 5"/>
          <p:cNvSpPr/>
          <p:nvPr/>
        </p:nvSpPr>
        <p:spPr>
          <a:xfrm>
            <a:off x="790955" y="1566672"/>
            <a:ext cx="5765292" cy="31120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870305" y="4627245"/>
            <a:ext cx="3407410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800" spc="-5">
                <a:solidFill>
                  <a:srgbClr val="767070"/>
                </a:solidFill>
                <a:latin typeface="Carlito"/>
                <a:cs typeface="Carlito"/>
              </a:rPr>
              <a:t>London,</a:t>
            </a:r>
            <a:r>
              <a:rPr dirty="0" sz="1800" spc="10">
                <a:solidFill>
                  <a:srgbClr val="767070"/>
                </a:solidFill>
                <a:latin typeface="Carlito"/>
                <a:cs typeface="Carlito"/>
              </a:rPr>
              <a:t> </a:t>
            </a:r>
            <a:r>
              <a:rPr dirty="0" sz="1800">
                <a:solidFill>
                  <a:srgbClr val="767070"/>
                </a:solidFill>
                <a:latin typeface="Carlito"/>
                <a:cs typeface="Carlito"/>
              </a:rPr>
              <a:t>UK</a:t>
            </a:r>
            <a:endParaRPr sz="18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800">
                <a:solidFill>
                  <a:srgbClr val="767070"/>
                </a:solidFill>
                <a:latin typeface="Carlito"/>
                <a:cs typeface="Carlito"/>
              </a:rPr>
              <a:t>33m </a:t>
            </a:r>
            <a:r>
              <a:rPr dirty="0" sz="1800" spc="-5">
                <a:solidFill>
                  <a:srgbClr val="767070"/>
                </a:solidFill>
                <a:latin typeface="Carlito"/>
                <a:cs typeface="Carlito"/>
              </a:rPr>
              <a:t>height, </a:t>
            </a:r>
            <a:r>
              <a:rPr dirty="0" sz="1800">
                <a:solidFill>
                  <a:srgbClr val="767070"/>
                </a:solidFill>
                <a:latin typeface="Carlito"/>
                <a:cs typeface="Carlito"/>
              </a:rPr>
              <a:t>10- </a:t>
            </a:r>
            <a:r>
              <a:rPr dirty="0" sz="1800" spc="-15">
                <a:solidFill>
                  <a:srgbClr val="767070"/>
                </a:solidFill>
                <a:latin typeface="Carlito"/>
                <a:cs typeface="Carlito"/>
              </a:rPr>
              <a:t>storey</a:t>
            </a:r>
            <a:endParaRPr sz="18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800" spc="-5">
                <a:solidFill>
                  <a:srgbClr val="767070"/>
                </a:solidFill>
                <a:latin typeface="Carlito"/>
                <a:cs typeface="Carlito"/>
              </a:rPr>
              <a:t>Hybrid </a:t>
            </a:r>
            <a:r>
              <a:rPr dirty="0" sz="1800" spc="-85">
                <a:solidFill>
                  <a:srgbClr val="767070"/>
                </a:solidFill>
                <a:latin typeface="Carlito"/>
                <a:cs typeface="Carlito"/>
              </a:rPr>
              <a:t>CLT, </a:t>
            </a:r>
            <a:r>
              <a:rPr dirty="0" sz="1800" spc="-15">
                <a:solidFill>
                  <a:srgbClr val="767070"/>
                </a:solidFill>
                <a:latin typeface="Carlito"/>
                <a:cs typeface="Carlito"/>
              </a:rPr>
              <a:t>concrete </a:t>
            </a:r>
            <a:r>
              <a:rPr dirty="0" sz="1800" spc="-10">
                <a:solidFill>
                  <a:srgbClr val="767070"/>
                </a:solidFill>
                <a:latin typeface="Carlito"/>
                <a:cs typeface="Carlito"/>
              </a:rPr>
              <a:t>ground</a:t>
            </a:r>
            <a:r>
              <a:rPr dirty="0" sz="1800" spc="130">
                <a:solidFill>
                  <a:srgbClr val="767070"/>
                </a:solidFill>
                <a:latin typeface="Carlito"/>
                <a:cs typeface="Carlito"/>
              </a:rPr>
              <a:t> </a:t>
            </a:r>
            <a:r>
              <a:rPr dirty="0" sz="1800" spc="-5">
                <a:solidFill>
                  <a:srgbClr val="767070"/>
                </a:solidFill>
                <a:latin typeface="Carlito"/>
                <a:cs typeface="Carlito"/>
              </a:rPr>
              <a:t>floor</a:t>
            </a:r>
            <a:endParaRPr sz="18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800" spc="-10">
                <a:solidFill>
                  <a:srgbClr val="767070"/>
                </a:solidFill>
                <a:latin typeface="Carlito"/>
                <a:cs typeface="Carlito"/>
              </a:rPr>
              <a:t>Largest </a:t>
            </a:r>
            <a:r>
              <a:rPr dirty="0" sz="1800" spc="-15">
                <a:solidFill>
                  <a:srgbClr val="767070"/>
                </a:solidFill>
                <a:latin typeface="Carlito"/>
                <a:cs typeface="Carlito"/>
              </a:rPr>
              <a:t>for</a:t>
            </a:r>
            <a:r>
              <a:rPr dirty="0" sz="1800" spc="-5">
                <a:solidFill>
                  <a:srgbClr val="767070"/>
                </a:solidFill>
                <a:latin typeface="Carlito"/>
                <a:cs typeface="Carlito"/>
              </a:rPr>
              <a:t> </a:t>
            </a:r>
            <a:r>
              <a:rPr dirty="0" sz="1800" spc="-10">
                <a:solidFill>
                  <a:srgbClr val="767070"/>
                </a:solidFill>
                <a:latin typeface="Carlito"/>
                <a:cs typeface="Carlito"/>
              </a:rPr>
              <a:t>surface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45322" y="4659884"/>
            <a:ext cx="2502535" cy="1391920"/>
          </a:xfrm>
          <a:prstGeom prst="rect">
            <a:avLst/>
          </a:prstGeom>
        </p:spPr>
        <p:txBody>
          <a:bodyPr wrap="square" lIns="0" tIns="67945" rIns="0" bIns="0" rtlCol="0" vert="horz">
            <a:spAutoFit/>
          </a:bodyPr>
          <a:lstStyle/>
          <a:p>
            <a:pPr algn="ctr" marL="12700" marR="5080" indent="1905">
              <a:lnSpc>
                <a:spcPts val="3460"/>
              </a:lnSpc>
              <a:spcBef>
                <a:spcPts val="535"/>
              </a:spcBef>
            </a:pPr>
            <a:r>
              <a:rPr dirty="0" sz="3200" spc="-5" b="1">
                <a:solidFill>
                  <a:srgbClr val="767070"/>
                </a:solidFill>
                <a:latin typeface="Carlito"/>
                <a:cs typeface="Carlito"/>
              </a:rPr>
              <a:t>TIMBER </a:t>
            </a:r>
            <a:r>
              <a:rPr dirty="0" sz="3200" b="1">
                <a:solidFill>
                  <a:srgbClr val="767070"/>
                </a:solidFill>
                <a:latin typeface="Carlito"/>
                <a:cs typeface="Carlito"/>
              </a:rPr>
              <a:t>IS ALL  ABOUT  </a:t>
            </a:r>
            <a:r>
              <a:rPr dirty="0" sz="3200" spc="-30" b="1">
                <a:solidFill>
                  <a:srgbClr val="767070"/>
                </a:solidFill>
                <a:latin typeface="Carlito"/>
                <a:cs typeface="Carlito"/>
              </a:rPr>
              <a:t>C</a:t>
            </a:r>
            <a:r>
              <a:rPr dirty="0" sz="3200" spc="-5" b="1">
                <a:solidFill>
                  <a:srgbClr val="767070"/>
                </a:solidFill>
                <a:latin typeface="Carlito"/>
                <a:cs typeface="Carlito"/>
              </a:rPr>
              <a:t>ONN</a:t>
            </a:r>
            <a:r>
              <a:rPr dirty="0" sz="3200" spc="-50" b="1">
                <a:solidFill>
                  <a:srgbClr val="767070"/>
                </a:solidFill>
                <a:latin typeface="Carlito"/>
                <a:cs typeface="Carlito"/>
              </a:rPr>
              <a:t>E</a:t>
            </a:r>
            <a:r>
              <a:rPr dirty="0" sz="3200" spc="-5" b="1">
                <a:solidFill>
                  <a:srgbClr val="767070"/>
                </a:solidFill>
                <a:latin typeface="Carlito"/>
                <a:cs typeface="Carlito"/>
              </a:rPr>
              <a:t>CTI</a:t>
            </a:r>
            <a:r>
              <a:rPr dirty="0" sz="3200" spc="5" b="1">
                <a:solidFill>
                  <a:srgbClr val="767070"/>
                </a:solidFill>
                <a:latin typeface="Carlito"/>
                <a:cs typeface="Carlito"/>
              </a:rPr>
              <a:t>O</a:t>
            </a:r>
            <a:r>
              <a:rPr dirty="0" sz="3200" b="1">
                <a:solidFill>
                  <a:srgbClr val="767070"/>
                </a:solidFill>
                <a:latin typeface="Carlito"/>
                <a:cs typeface="Carlito"/>
              </a:rPr>
              <a:t>NS</a:t>
            </a:r>
            <a:endParaRPr sz="3200">
              <a:latin typeface="Carlito"/>
              <a:cs typeface="Carlito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252716" y="1566672"/>
            <a:ext cx="3828287" cy="31120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1115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10</a:t>
            </a:fld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1140" y="1467357"/>
            <a:ext cx="2625090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50" b="0">
                <a:solidFill>
                  <a:srgbClr val="000000"/>
                </a:solidFill>
                <a:latin typeface="Carlito"/>
                <a:cs typeface="Carlito"/>
              </a:rPr>
              <a:t>Topics </a:t>
            </a:r>
            <a:r>
              <a:rPr dirty="0" sz="3200" spc="-30" b="0">
                <a:solidFill>
                  <a:srgbClr val="000000"/>
                </a:solidFill>
                <a:latin typeface="Carlito"/>
                <a:cs typeface="Carlito"/>
              </a:rPr>
              <a:t>for</a:t>
            </a:r>
            <a:r>
              <a:rPr dirty="0" sz="3200" spc="-40" b="0">
                <a:solidFill>
                  <a:srgbClr val="000000"/>
                </a:solidFill>
                <a:latin typeface="Carlito"/>
                <a:cs typeface="Carlito"/>
              </a:rPr>
              <a:t> </a:t>
            </a:r>
            <a:r>
              <a:rPr dirty="0" sz="3200" spc="-20" b="0">
                <a:solidFill>
                  <a:srgbClr val="000000"/>
                </a:solidFill>
                <a:latin typeface="Carlito"/>
                <a:cs typeface="Carlito"/>
              </a:rPr>
              <a:t>today</a:t>
            </a:r>
            <a:endParaRPr sz="320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1140" y="2270886"/>
            <a:ext cx="8801100" cy="2769235"/>
          </a:xfrm>
          <a:prstGeom prst="rect">
            <a:avLst/>
          </a:prstGeom>
        </p:spPr>
        <p:txBody>
          <a:bodyPr wrap="square" lIns="0" tIns="195580" rIns="0" bIns="0" rtlCol="0" vert="horz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540"/>
              </a:spcBef>
              <a:buChar char="-"/>
              <a:tabLst>
                <a:tab pos="469265" algn="l"/>
                <a:tab pos="469900" algn="l"/>
              </a:tabLst>
            </a:pPr>
            <a:r>
              <a:rPr dirty="0" sz="2400" spc="-10">
                <a:solidFill>
                  <a:srgbClr val="7E7E7E"/>
                </a:solidFill>
                <a:latin typeface="Carlito"/>
                <a:cs typeface="Carlito"/>
              </a:rPr>
              <a:t>Rothoblass</a:t>
            </a:r>
            <a:r>
              <a:rPr dirty="0" sz="2400" spc="-20">
                <a:solidFill>
                  <a:srgbClr val="7E7E7E"/>
                </a:solidFill>
                <a:latin typeface="Carlito"/>
                <a:cs typeface="Carlito"/>
              </a:rPr>
              <a:t> </a:t>
            </a:r>
            <a:r>
              <a:rPr dirty="0" sz="2400" spc="-15">
                <a:solidFill>
                  <a:srgbClr val="7E7E7E"/>
                </a:solidFill>
                <a:latin typeface="Carlito"/>
                <a:cs typeface="Carlito"/>
              </a:rPr>
              <a:t>company</a:t>
            </a:r>
            <a:endParaRPr sz="2400">
              <a:latin typeface="Carlito"/>
              <a:cs typeface="Carlito"/>
            </a:endParaRPr>
          </a:p>
          <a:p>
            <a:pPr marL="469900" indent="-457200">
              <a:lnSpc>
                <a:spcPct val="100000"/>
              </a:lnSpc>
              <a:spcBef>
                <a:spcPts val="1440"/>
              </a:spcBef>
              <a:buChar char="-"/>
              <a:tabLst>
                <a:tab pos="469265" algn="l"/>
                <a:tab pos="469900" algn="l"/>
              </a:tabLst>
            </a:pPr>
            <a:r>
              <a:rPr dirty="0" sz="2400" spc="-15">
                <a:solidFill>
                  <a:srgbClr val="7E7E7E"/>
                </a:solidFill>
                <a:latin typeface="Carlito"/>
                <a:cs typeface="Carlito"/>
              </a:rPr>
              <a:t>Fastening</a:t>
            </a:r>
            <a:endParaRPr sz="2400">
              <a:latin typeface="Carlito"/>
              <a:cs typeface="Carlito"/>
            </a:endParaRPr>
          </a:p>
          <a:p>
            <a:pPr marL="469900" indent="-457200">
              <a:lnSpc>
                <a:spcPct val="100000"/>
              </a:lnSpc>
              <a:spcBef>
                <a:spcPts val="1440"/>
              </a:spcBef>
              <a:buChar char="-"/>
              <a:tabLst>
                <a:tab pos="469265" algn="l"/>
                <a:tab pos="469900" algn="l"/>
              </a:tabLst>
            </a:pPr>
            <a:r>
              <a:rPr dirty="0" sz="2400">
                <a:solidFill>
                  <a:srgbClr val="7E7E7E"/>
                </a:solidFill>
                <a:latin typeface="Carlito"/>
                <a:cs typeface="Carlito"/>
              </a:rPr>
              <a:t>Mass timber</a:t>
            </a:r>
            <a:r>
              <a:rPr dirty="0" sz="2400" spc="-35">
                <a:solidFill>
                  <a:srgbClr val="7E7E7E"/>
                </a:solidFill>
                <a:latin typeface="Carlito"/>
                <a:cs typeface="Carlito"/>
              </a:rPr>
              <a:t> </a:t>
            </a:r>
            <a:r>
              <a:rPr dirty="0" sz="2400" spc="-10">
                <a:solidFill>
                  <a:srgbClr val="7E7E7E"/>
                </a:solidFill>
                <a:latin typeface="Carlito"/>
                <a:cs typeface="Carlito"/>
              </a:rPr>
              <a:t>connections</a:t>
            </a:r>
            <a:endParaRPr sz="2400">
              <a:latin typeface="Carlito"/>
              <a:cs typeface="Carlito"/>
            </a:endParaRPr>
          </a:p>
          <a:p>
            <a:pPr marL="469900" indent="-457200">
              <a:lnSpc>
                <a:spcPct val="100000"/>
              </a:lnSpc>
              <a:spcBef>
                <a:spcPts val="1440"/>
              </a:spcBef>
              <a:buChar char="-"/>
              <a:tabLst>
                <a:tab pos="469265" algn="l"/>
                <a:tab pos="469900" algn="l"/>
                <a:tab pos="6395720" algn="l"/>
              </a:tabLst>
            </a:pPr>
            <a:r>
              <a:rPr dirty="0" sz="2400" spc="-20">
                <a:solidFill>
                  <a:srgbClr val="7E7E7E"/>
                </a:solidFill>
                <a:latin typeface="Carlito"/>
                <a:cs typeface="Carlito"/>
              </a:rPr>
              <a:t>Waterproofing </a:t>
            </a:r>
            <a:r>
              <a:rPr dirty="0" sz="2400">
                <a:solidFill>
                  <a:srgbClr val="7E7E7E"/>
                </a:solidFill>
                <a:latin typeface="Carlito"/>
                <a:cs typeface="Carlito"/>
              </a:rPr>
              <a:t>and </a:t>
            </a:r>
            <a:r>
              <a:rPr dirty="0" sz="2400" spc="-5">
                <a:solidFill>
                  <a:srgbClr val="7E7E7E"/>
                </a:solidFill>
                <a:latin typeface="Carlito"/>
                <a:cs typeface="Carlito"/>
              </a:rPr>
              <a:t>Airtightness</a:t>
            </a:r>
            <a:r>
              <a:rPr dirty="0" sz="2400" spc="40">
                <a:solidFill>
                  <a:srgbClr val="7E7E7E"/>
                </a:solidFill>
                <a:latin typeface="Carlito"/>
                <a:cs typeface="Carlito"/>
              </a:rPr>
              <a:t> </a:t>
            </a:r>
            <a:r>
              <a:rPr dirty="0" sz="2400" spc="-10">
                <a:solidFill>
                  <a:srgbClr val="7E7E7E"/>
                </a:solidFill>
                <a:latin typeface="Carlito"/>
                <a:cs typeface="Carlito"/>
              </a:rPr>
              <a:t>Incorporating</a:t>
            </a:r>
            <a:r>
              <a:rPr dirty="0" sz="2400" spc="5">
                <a:solidFill>
                  <a:srgbClr val="7E7E7E"/>
                </a:solidFill>
                <a:latin typeface="Carlito"/>
                <a:cs typeface="Carlito"/>
              </a:rPr>
              <a:t> </a:t>
            </a:r>
            <a:r>
              <a:rPr dirty="0" sz="2400">
                <a:solidFill>
                  <a:srgbClr val="7E7E7E"/>
                </a:solidFill>
                <a:latin typeface="Carlito"/>
                <a:cs typeface="Carlito"/>
              </a:rPr>
              <a:t>-	</a:t>
            </a:r>
            <a:r>
              <a:rPr dirty="0" sz="2400" spc="-15">
                <a:solidFill>
                  <a:srgbClr val="7E7E7E"/>
                </a:solidFill>
                <a:latin typeface="Carlito"/>
                <a:cs typeface="Carlito"/>
              </a:rPr>
              <a:t>Fire range</a:t>
            </a:r>
            <a:r>
              <a:rPr dirty="0" sz="2400" spc="-55">
                <a:solidFill>
                  <a:srgbClr val="7E7E7E"/>
                </a:solidFill>
                <a:latin typeface="Carlito"/>
                <a:cs typeface="Carlito"/>
              </a:rPr>
              <a:t> </a:t>
            </a:r>
            <a:r>
              <a:rPr dirty="0" sz="2400" spc="-10">
                <a:solidFill>
                  <a:srgbClr val="7E7E7E"/>
                </a:solidFill>
                <a:latin typeface="Carlito"/>
                <a:cs typeface="Carlito"/>
              </a:rPr>
              <a:t>products</a:t>
            </a:r>
            <a:endParaRPr sz="2400">
              <a:latin typeface="Carlito"/>
              <a:cs typeface="Carlito"/>
            </a:endParaRPr>
          </a:p>
          <a:p>
            <a:pPr marL="469900" indent="-457200">
              <a:lnSpc>
                <a:spcPct val="100000"/>
              </a:lnSpc>
              <a:spcBef>
                <a:spcPts val="1440"/>
              </a:spcBef>
              <a:buChar char="-"/>
              <a:tabLst>
                <a:tab pos="469265" algn="l"/>
                <a:tab pos="469900" algn="l"/>
              </a:tabLst>
            </a:pPr>
            <a:r>
              <a:rPr dirty="0" sz="2400" spc="-10">
                <a:solidFill>
                  <a:srgbClr val="7E7E7E"/>
                </a:solidFill>
                <a:latin typeface="Carlito"/>
                <a:cs typeface="Carlito"/>
              </a:rPr>
              <a:t>Acoustic requirements </a:t>
            </a:r>
            <a:r>
              <a:rPr dirty="0" sz="2400" spc="-15">
                <a:solidFill>
                  <a:srgbClr val="7E7E7E"/>
                </a:solidFill>
                <a:latin typeface="Carlito"/>
                <a:cs typeface="Carlito"/>
              </a:rPr>
              <a:t>into </a:t>
            </a:r>
            <a:r>
              <a:rPr dirty="0" sz="2400" spc="-10">
                <a:solidFill>
                  <a:srgbClr val="7E7E7E"/>
                </a:solidFill>
                <a:latin typeface="Carlito"/>
                <a:cs typeface="Carlito"/>
              </a:rPr>
              <a:t>structural</a:t>
            </a:r>
            <a:r>
              <a:rPr dirty="0" sz="2400" spc="-30">
                <a:solidFill>
                  <a:srgbClr val="7E7E7E"/>
                </a:solidFill>
                <a:latin typeface="Carlito"/>
                <a:cs typeface="Carlito"/>
              </a:rPr>
              <a:t> </a:t>
            </a:r>
            <a:r>
              <a:rPr dirty="0" sz="2400" spc="-5">
                <a:solidFill>
                  <a:srgbClr val="7E7E7E"/>
                </a:solidFill>
                <a:latin typeface="Carlito"/>
                <a:cs typeface="Carlito"/>
              </a:rPr>
              <a:t>design</a:t>
            </a:r>
            <a:endParaRPr sz="2400">
              <a:latin typeface="Carlito"/>
              <a:cs typeface="Carli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0480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2</a:t>
            </a:fld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83969" y="1007821"/>
            <a:ext cx="5426075" cy="5289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300" spc="-175" b="0">
                <a:solidFill>
                  <a:srgbClr val="000000"/>
                </a:solidFill>
                <a:latin typeface="Trebuchet MS"/>
                <a:cs typeface="Trebuchet MS"/>
              </a:rPr>
              <a:t>Structural </a:t>
            </a:r>
            <a:r>
              <a:rPr dirty="0" sz="3300" spc="-140" b="0">
                <a:solidFill>
                  <a:srgbClr val="000000"/>
                </a:solidFill>
                <a:latin typeface="Trebuchet MS"/>
                <a:cs typeface="Trebuchet MS"/>
              </a:rPr>
              <a:t>and </a:t>
            </a:r>
            <a:r>
              <a:rPr dirty="0" sz="3300" spc="-170" b="0">
                <a:solidFill>
                  <a:srgbClr val="000000"/>
                </a:solidFill>
                <a:latin typeface="Trebuchet MS"/>
                <a:cs typeface="Trebuchet MS"/>
              </a:rPr>
              <a:t>Carpentry</a:t>
            </a:r>
            <a:r>
              <a:rPr dirty="0" sz="3300" spc="-480" b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dirty="0" sz="3300" spc="-160" b="0">
                <a:solidFill>
                  <a:srgbClr val="000000"/>
                </a:solidFill>
                <a:latin typeface="Trebuchet MS"/>
                <a:cs typeface="Trebuchet MS"/>
              </a:rPr>
              <a:t>Screws</a:t>
            </a:r>
            <a:endParaRPr sz="33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299104" y="1724015"/>
            <a:ext cx="223672" cy="41868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90381" y="1709637"/>
            <a:ext cx="464220" cy="4105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160238" y="1694183"/>
            <a:ext cx="291904" cy="41379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022148" y="1651962"/>
            <a:ext cx="273228" cy="41210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77766" y="1711466"/>
            <a:ext cx="1147045" cy="40195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6303009" y="2049017"/>
            <a:ext cx="4849495" cy="3043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650875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Carlito"/>
                <a:cs typeface="Carlito"/>
              </a:rPr>
              <a:t>HBS </a:t>
            </a:r>
            <a:r>
              <a:rPr dirty="0" sz="1800">
                <a:latin typeface="Carlito"/>
                <a:cs typeface="Carlito"/>
              </a:rPr>
              <a:t>- </a:t>
            </a:r>
            <a:r>
              <a:rPr dirty="0" sz="1800" spc="-10">
                <a:latin typeface="Carlito"/>
                <a:cs typeface="Carlito"/>
              </a:rPr>
              <a:t>For structures </a:t>
            </a:r>
            <a:r>
              <a:rPr dirty="0" sz="1800">
                <a:latin typeface="Carlito"/>
                <a:cs typeface="Carlito"/>
              </a:rPr>
              <a:t>and </a:t>
            </a:r>
            <a:r>
              <a:rPr dirty="0" sz="1800" spc="-15">
                <a:latin typeface="Carlito"/>
                <a:cs typeface="Carlito"/>
              </a:rPr>
              <a:t>carpentry. </a:t>
            </a:r>
            <a:r>
              <a:rPr dirty="0" sz="1800" spc="-10">
                <a:latin typeface="Carlito"/>
                <a:cs typeface="Carlito"/>
              </a:rPr>
              <a:t>Standard  profile.</a:t>
            </a:r>
            <a:endParaRPr sz="1800">
              <a:latin typeface="Carlito"/>
              <a:cs typeface="Carlito"/>
            </a:endParaRPr>
          </a:p>
          <a:p>
            <a:pPr marL="12700" marR="5080">
              <a:lnSpc>
                <a:spcPct val="100000"/>
              </a:lnSpc>
            </a:pPr>
            <a:r>
              <a:rPr dirty="0" sz="1800" spc="-5" b="1">
                <a:latin typeface="Carlito"/>
                <a:cs typeface="Carlito"/>
              </a:rPr>
              <a:t>TBS </a:t>
            </a:r>
            <a:r>
              <a:rPr dirty="0" sz="1800">
                <a:latin typeface="Carlito"/>
                <a:cs typeface="Carlito"/>
              </a:rPr>
              <a:t>- Used in </a:t>
            </a:r>
            <a:r>
              <a:rPr dirty="0" sz="1800" spc="-5">
                <a:latin typeface="Carlito"/>
                <a:cs typeface="Carlito"/>
              </a:rPr>
              <a:t>carpentry </a:t>
            </a:r>
            <a:r>
              <a:rPr dirty="0" sz="1800">
                <a:latin typeface="Carlito"/>
                <a:cs typeface="Carlito"/>
              </a:rPr>
              <a:t>and </a:t>
            </a:r>
            <a:r>
              <a:rPr dirty="0" sz="1800" spc="-10">
                <a:latin typeface="Carlito"/>
                <a:cs typeface="Carlito"/>
              </a:rPr>
              <a:t>structures, </a:t>
            </a:r>
            <a:r>
              <a:rPr dirty="0" sz="1800" spc="-15">
                <a:latin typeface="Carlito"/>
                <a:cs typeface="Carlito"/>
              </a:rPr>
              <a:t>strong </a:t>
            </a:r>
            <a:r>
              <a:rPr dirty="0" sz="1800" spc="-5">
                <a:latin typeface="Carlito"/>
                <a:cs typeface="Carlito"/>
              </a:rPr>
              <a:t>head  </a:t>
            </a:r>
            <a:r>
              <a:rPr dirty="0" sz="1800" spc="-10">
                <a:latin typeface="Carlito"/>
                <a:cs typeface="Carlito"/>
              </a:rPr>
              <a:t>withdrawal</a:t>
            </a:r>
            <a:r>
              <a:rPr dirty="0" sz="1800" spc="10">
                <a:latin typeface="Carlito"/>
                <a:cs typeface="Carlito"/>
              </a:rPr>
              <a:t> </a:t>
            </a:r>
            <a:r>
              <a:rPr dirty="0" sz="1800" spc="-20">
                <a:latin typeface="Carlito"/>
                <a:cs typeface="Carlito"/>
              </a:rPr>
              <a:t>capacity.</a:t>
            </a:r>
            <a:endParaRPr sz="1800">
              <a:latin typeface="Carlito"/>
              <a:cs typeface="Carlito"/>
            </a:endParaRPr>
          </a:p>
          <a:p>
            <a:pPr marL="12700" marR="386715">
              <a:lnSpc>
                <a:spcPct val="100000"/>
              </a:lnSpc>
            </a:pPr>
            <a:r>
              <a:rPr dirty="0" sz="1800" spc="-15" b="1">
                <a:latin typeface="Carlito"/>
                <a:cs typeface="Carlito"/>
              </a:rPr>
              <a:t>VGZ </a:t>
            </a:r>
            <a:r>
              <a:rPr dirty="0" sz="1800">
                <a:latin typeface="Carlito"/>
                <a:cs typeface="Carlito"/>
              </a:rPr>
              <a:t>- </a:t>
            </a:r>
            <a:r>
              <a:rPr dirty="0" sz="1800" spc="-10">
                <a:latin typeface="Carlito"/>
                <a:cs typeface="Carlito"/>
              </a:rPr>
              <a:t>Screw </a:t>
            </a:r>
            <a:r>
              <a:rPr dirty="0" sz="1800" spc="-15">
                <a:latin typeface="Carlito"/>
                <a:cs typeface="Carlito"/>
              </a:rPr>
              <a:t>for </a:t>
            </a:r>
            <a:r>
              <a:rPr dirty="0" sz="1800" spc="-5">
                <a:latin typeface="Carlito"/>
                <a:cs typeface="Carlito"/>
              </a:rPr>
              <a:t>concealed </a:t>
            </a:r>
            <a:r>
              <a:rPr dirty="0" sz="1800" spc="-10">
                <a:latin typeface="Carlito"/>
                <a:cs typeface="Carlito"/>
              </a:rPr>
              <a:t>structures </a:t>
            </a:r>
            <a:r>
              <a:rPr dirty="0" sz="1800">
                <a:latin typeface="Carlito"/>
                <a:cs typeface="Carlito"/>
              </a:rPr>
              <a:t>and </a:t>
            </a:r>
            <a:r>
              <a:rPr dirty="0" sz="1800" spc="-5">
                <a:latin typeface="Carlito"/>
                <a:cs typeface="Carlito"/>
              </a:rPr>
              <a:t>joints,  </a:t>
            </a:r>
            <a:r>
              <a:rPr dirty="0" sz="1800" spc="-45">
                <a:latin typeface="Arial"/>
                <a:cs typeface="Arial"/>
              </a:rPr>
              <a:t>reinforcement </a:t>
            </a:r>
            <a:r>
              <a:rPr dirty="0" sz="1800" spc="-25">
                <a:latin typeface="Arial"/>
                <a:cs typeface="Arial"/>
              </a:rPr>
              <a:t>in </a:t>
            </a:r>
            <a:r>
              <a:rPr dirty="0" sz="1800" spc="-114">
                <a:latin typeface="Arial"/>
                <a:cs typeface="Arial"/>
              </a:rPr>
              <a:t>beams </a:t>
            </a:r>
            <a:r>
              <a:rPr dirty="0" sz="1800" spc="-85">
                <a:latin typeface="Arial"/>
                <a:cs typeface="Arial"/>
              </a:rPr>
              <a:t>and </a:t>
            </a:r>
            <a:r>
              <a:rPr dirty="0" sz="1800" spc="-135">
                <a:latin typeface="Arial"/>
                <a:cs typeface="Arial"/>
              </a:rPr>
              <a:t>has </a:t>
            </a:r>
            <a:r>
              <a:rPr dirty="0" sz="1800" spc="-140">
                <a:latin typeface="Arial"/>
                <a:cs typeface="Arial"/>
              </a:rPr>
              <a:t>a </a:t>
            </a:r>
            <a:r>
              <a:rPr dirty="0" sz="1800" spc="-55">
                <a:latin typeface="Arial"/>
                <a:cs typeface="Arial"/>
              </a:rPr>
              <a:t>“Lost  </a:t>
            </a:r>
            <a:r>
              <a:rPr dirty="0" sz="1800" spc="-25">
                <a:latin typeface="Arial"/>
                <a:cs typeface="Arial"/>
              </a:rPr>
              <a:t>head”/narrow</a:t>
            </a:r>
            <a:r>
              <a:rPr dirty="0" sz="1800" spc="-90">
                <a:latin typeface="Arial"/>
                <a:cs typeface="Arial"/>
              </a:rPr>
              <a:t> </a:t>
            </a:r>
            <a:r>
              <a:rPr dirty="0" sz="1800" spc="-30">
                <a:latin typeface="Arial"/>
                <a:cs typeface="Arial"/>
              </a:rPr>
              <a:t>profile.</a:t>
            </a:r>
            <a:endParaRPr sz="1800">
              <a:latin typeface="Arial"/>
              <a:cs typeface="Arial"/>
            </a:endParaRPr>
          </a:p>
          <a:p>
            <a:pPr marL="12700" marR="352425">
              <a:lnSpc>
                <a:spcPct val="100000"/>
              </a:lnSpc>
            </a:pPr>
            <a:r>
              <a:rPr dirty="0" sz="1800" spc="-15" b="1">
                <a:latin typeface="Carlito"/>
                <a:cs typeface="Carlito"/>
              </a:rPr>
              <a:t>VGS </a:t>
            </a:r>
            <a:r>
              <a:rPr dirty="0" sz="1800">
                <a:latin typeface="Carlito"/>
                <a:cs typeface="Carlito"/>
              </a:rPr>
              <a:t>- </a:t>
            </a:r>
            <a:r>
              <a:rPr dirty="0" sz="1800" spc="-15">
                <a:latin typeface="Carlito"/>
                <a:cs typeface="Carlito"/>
              </a:rPr>
              <a:t>Screw for </a:t>
            </a:r>
            <a:r>
              <a:rPr dirty="0" sz="1800" spc="-10">
                <a:latin typeface="Carlito"/>
                <a:cs typeface="Carlito"/>
              </a:rPr>
              <a:t>structures </a:t>
            </a:r>
            <a:r>
              <a:rPr dirty="0" sz="1800">
                <a:latin typeface="Carlito"/>
                <a:cs typeface="Carlito"/>
              </a:rPr>
              <a:t>and </a:t>
            </a:r>
            <a:r>
              <a:rPr dirty="0" sz="1800" spc="-10">
                <a:latin typeface="Carlito"/>
                <a:cs typeface="Carlito"/>
              </a:rPr>
              <a:t>reinforcement </a:t>
            </a:r>
            <a:r>
              <a:rPr dirty="0" sz="1800" spc="-5">
                <a:latin typeface="Carlito"/>
                <a:cs typeface="Carlito"/>
              </a:rPr>
              <a:t>in  </a:t>
            </a:r>
            <a:r>
              <a:rPr dirty="0" sz="1800">
                <a:latin typeface="Carlito"/>
                <a:cs typeface="Carlito"/>
              </a:rPr>
              <a:t>glulam. </a:t>
            </a:r>
            <a:r>
              <a:rPr dirty="0" sz="1800" spc="-5">
                <a:latin typeface="Carlito"/>
                <a:cs typeface="Carlito"/>
              </a:rPr>
              <a:t>Has </a:t>
            </a:r>
            <a:r>
              <a:rPr dirty="0" sz="1800">
                <a:latin typeface="Carlito"/>
                <a:cs typeface="Carlito"/>
              </a:rPr>
              <a:t>a head </a:t>
            </a:r>
            <a:r>
              <a:rPr dirty="0" sz="1800" spc="-10">
                <a:latin typeface="Carlito"/>
                <a:cs typeface="Carlito"/>
              </a:rPr>
              <a:t>suited </a:t>
            </a:r>
            <a:r>
              <a:rPr dirty="0" sz="1800" spc="-15">
                <a:latin typeface="Carlito"/>
                <a:cs typeface="Carlito"/>
              </a:rPr>
              <a:t>for </a:t>
            </a:r>
            <a:r>
              <a:rPr dirty="0" sz="1800" spc="-5">
                <a:latin typeface="Carlito"/>
                <a:cs typeface="Carlito"/>
              </a:rPr>
              <a:t>use in</a:t>
            </a:r>
            <a:r>
              <a:rPr dirty="0" sz="1800" spc="45">
                <a:latin typeface="Carlito"/>
                <a:cs typeface="Carlito"/>
              </a:rPr>
              <a:t> </a:t>
            </a:r>
            <a:r>
              <a:rPr dirty="0" sz="1800" spc="-10">
                <a:latin typeface="Carlito"/>
                <a:cs typeface="Carlito"/>
              </a:rPr>
              <a:t>plates.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dirty="0" sz="1800" spc="-5" b="1">
                <a:latin typeface="Carlito"/>
                <a:cs typeface="Carlito"/>
              </a:rPr>
              <a:t>DGZ </a:t>
            </a:r>
            <a:r>
              <a:rPr dirty="0" sz="1800" spc="-105">
                <a:latin typeface="Arial"/>
                <a:cs typeface="Arial"/>
              </a:rPr>
              <a:t>– </a:t>
            </a:r>
            <a:r>
              <a:rPr dirty="0" sz="1800">
                <a:latin typeface="Carlito"/>
                <a:cs typeface="Carlito"/>
              </a:rPr>
              <a:t>Used </a:t>
            </a:r>
            <a:r>
              <a:rPr dirty="0" sz="1800" spc="-15">
                <a:latin typeface="Carlito"/>
                <a:cs typeface="Carlito"/>
              </a:rPr>
              <a:t>for fastening </a:t>
            </a:r>
            <a:r>
              <a:rPr dirty="0" sz="1800" spc="-10">
                <a:latin typeface="Carlito"/>
                <a:cs typeface="Carlito"/>
              </a:rPr>
              <a:t>battens over</a:t>
            </a:r>
            <a:r>
              <a:rPr dirty="0" sz="1800" spc="90">
                <a:latin typeface="Carlito"/>
                <a:cs typeface="Carlito"/>
              </a:rPr>
              <a:t> </a:t>
            </a:r>
            <a:r>
              <a:rPr dirty="0" sz="1800" spc="-10">
                <a:latin typeface="Carlito"/>
                <a:cs typeface="Carlito"/>
              </a:rPr>
              <a:t>compressible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dirty="0" sz="1800" spc="-10">
                <a:latin typeface="Carlito"/>
                <a:cs typeface="Carlito"/>
              </a:rPr>
              <a:t>insulation.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1115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10</a:t>
            </a:fld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41148" y="1039367"/>
            <a:ext cx="8582025" cy="4856480"/>
            <a:chOff x="41148" y="1039367"/>
            <a:chExt cx="8582025" cy="4856480"/>
          </a:xfrm>
        </p:grpSpPr>
        <p:sp>
          <p:nvSpPr>
            <p:cNvPr id="5" name="object 5"/>
            <p:cNvSpPr/>
            <p:nvPr/>
          </p:nvSpPr>
          <p:spPr>
            <a:xfrm>
              <a:off x="1135380" y="2202227"/>
              <a:ext cx="441452" cy="369360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1148" y="1039367"/>
              <a:ext cx="2712720" cy="119786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604515" y="2118359"/>
              <a:ext cx="6018276" cy="326440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2144395" y="5509666"/>
            <a:ext cx="92481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latin typeface="Carlito"/>
                <a:cs typeface="Carlito"/>
              </a:rPr>
              <a:t>Primary </a:t>
            </a:r>
            <a:r>
              <a:rPr dirty="0" sz="1600" spc="-10">
                <a:latin typeface="Carlito"/>
                <a:cs typeface="Carlito"/>
              </a:rPr>
              <a:t>to secondary beam connections </a:t>
            </a:r>
            <a:r>
              <a:rPr dirty="0" sz="1600" spc="-5">
                <a:latin typeface="Carlito"/>
                <a:cs typeface="Carlito"/>
              </a:rPr>
              <a:t>with high </a:t>
            </a:r>
            <a:r>
              <a:rPr dirty="0" sz="1600" spc="-10">
                <a:latin typeface="Carlito"/>
                <a:cs typeface="Carlito"/>
              </a:rPr>
              <a:t>shear </a:t>
            </a:r>
            <a:r>
              <a:rPr dirty="0" sz="1600" spc="-5">
                <a:latin typeface="Carlito"/>
                <a:cs typeface="Carlito"/>
              </a:rPr>
              <a:t>capacity </a:t>
            </a:r>
            <a:r>
              <a:rPr dirty="0" sz="1600" spc="-10">
                <a:latin typeface="Carlito"/>
                <a:cs typeface="Carlito"/>
              </a:rPr>
              <a:t>can </a:t>
            </a:r>
            <a:r>
              <a:rPr dirty="0" sz="1600" spc="-5">
                <a:latin typeface="Carlito"/>
                <a:cs typeface="Carlito"/>
              </a:rPr>
              <a:t>be easily </a:t>
            </a:r>
            <a:r>
              <a:rPr dirty="0" sz="1600" spc="-10">
                <a:latin typeface="Carlito"/>
                <a:cs typeface="Carlito"/>
              </a:rPr>
              <a:t>realised </a:t>
            </a:r>
            <a:r>
              <a:rPr dirty="0" sz="1600" spc="-5">
                <a:latin typeface="Carlito"/>
                <a:cs typeface="Carlito"/>
              </a:rPr>
              <a:t>with </a:t>
            </a:r>
            <a:r>
              <a:rPr dirty="0" sz="1600" spc="-10">
                <a:latin typeface="Carlito"/>
                <a:cs typeface="Carlito"/>
              </a:rPr>
              <a:t>just </a:t>
            </a:r>
            <a:r>
              <a:rPr dirty="0" sz="1600">
                <a:latin typeface="Carlito"/>
                <a:cs typeface="Carlito"/>
              </a:rPr>
              <a:t>1-2-or-4</a:t>
            </a:r>
            <a:r>
              <a:rPr dirty="0" sz="1600" spc="295">
                <a:latin typeface="Carlito"/>
                <a:cs typeface="Carlito"/>
              </a:rPr>
              <a:t> </a:t>
            </a:r>
            <a:r>
              <a:rPr dirty="0" sz="1600" spc="-15">
                <a:latin typeface="Carlito"/>
                <a:cs typeface="Carlito"/>
              </a:rPr>
              <a:t>screws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809056" y="2027446"/>
            <a:ext cx="3177445" cy="31815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1115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10</a:t>
            </a:fld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97073" y="1013282"/>
            <a:ext cx="7053580" cy="3314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10" b="0">
                <a:solidFill>
                  <a:srgbClr val="585858"/>
                </a:solidFill>
                <a:latin typeface="Carlito"/>
                <a:cs typeface="Carlito"/>
              </a:rPr>
              <a:t>Why </a:t>
            </a:r>
            <a:r>
              <a:rPr dirty="0" sz="2000" b="0">
                <a:solidFill>
                  <a:srgbClr val="585858"/>
                </a:solidFill>
                <a:latin typeface="Carlito"/>
                <a:cs typeface="Carlito"/>
              </a:rPr>
              <a:t>a </a:t>
            </a:r>
            <a:r>
              <a:rPr dirty="0" sz="2000" spc="-5" b="0">
                <a:solidFill>
                  <a:srgbClr val="585858"/>
                </a:solidFill>
                <a:latin typeface="Carlito"/>
                <a:cs typeface="Carlito"/>
              </a:rPr>
              <a:t>use </a:t>
            </a:r>
            <a:r>
              <a:rPr dirty="0" sz="2000" b="0">
                <a:solidFill>
                  <a:srgbClr val="585858"/>
                </a:solidFill>
                <a:latin typeface="Carlito"/>
                <a:cs typeface="Carlito"/>
              </a:rPr>
              <a:t>a </a:t>
            </a:r>
            <a:r>
              <a:rPr dirty="0" u="heavy" sz="2000" spc="-5" b="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rlito"/>
                <a:cs typeface="Carlito"/>
              </a:rPr>
              <a:t>fully threaded</a:t>
            </a:r>
            <a:r>
              <a:rPr dirty="0" sz="2000" spc="-5" b="0">
                <a:solidFill>
                  <a:srgbClr val="585858"/>
                </a:solidFill>
                <a:latin typeface="Carlito"/>
                <a:cs typeface="Carlito"/>
              </a:rPr>
              <a:t> </a:t>
            </a:r>
            <a:r>
              <a:rPr dirty="0" sz="2000" spc="-10" b="0">
                <a:solidFill>
                  <a:srgbClr val="585858"/>
                </a:solidFill>
                <a:latin typeface="Carlito"/>
                <a:cs typeface="Carlito"/>
              </a:rPr>
              <a:t>screw coaxially </a:t>
            </a:r>
            <a:r>
              <a:rPr dirty="0" sz="2000" b="0">
                <a:solidFill>
                  <a:srgbClr val="585858"/>
                </a:solidFill>
                <a:latin typeface="Carlito"/>
                <a:cs typeface="Carlito"/>
              </a:rPr>
              <a:t>and </a:t>
            </a:r>
            <a:r>
              <a:rPr dirty="0" sz="2000" spc="-5" b="0">
                <a:solidFill>
                  <a:srgbClr val="585858"/>
                </a:solidFill>
                <a:latin typeface="Carlito"/>
                <a:cs typeface="Carlito"/>
              </a:rPr>
              <a:t>not </a:t>
            </a:r>
            <a:r>
              <a:rPr dirty="0" sz="2000" b="0">
                <a:solidFill>
                  <a:srgbClr val="585858"/>
                </a:solidFill>
                <a:latin typeface="Carlito"/>
                <a:cs typeface="Carlito"/>
              </a:rPr>
              <a:t>a </a:t>
            </a:r>
            <a:r>
              <a:rPr dirty="0" u="heavy" sz="2000" spc="-5" b="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rlito"/>
                <a:cs typeface="Carlito"/>
              </a:rPr>
              <a:t>partial</a:t>
            </a:r>
            <a:r>
              <a:rPr dirty="0" u="heavy" sz="2000" spc="70" b="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rlito"/>
                <a:cs typeface="Carlito"/>
              </a:rPr>
              <a:t> </a:t>
            </a:r>
            <a:r>
              <a:rPr dirty="0" u="heavy" sz="2000" spc="-5" b="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Carlito"/>
                <a:cs typeface="Carlito"/>
              </a:rPr>
              <a:t>thread?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04235" y="1706625"/>
            <a:ext cx="4067810" cy="10007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69875" marR="5080" indent="-25781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69875" algn="l"/>
                <a:tab pos="270510" algn="l"/>
              </a:tabLst>
            </a:pPr>
            <a:r>
              <a:rPr dirty="0" sz="1600" spc="-5">
                <a:solidFill>
                  <a:srgbClr val="636362"/>
                </a:solidFill>
                <a:latin typeface="Carlito"/>
                <a:cs typeface="Carlito"/>
              </a:rPr>
              <a:t>The </a:t>
            </a:r>
            <a:r>
              <a:rPr dirty="0" sz="1600" spc="-10">
                <a:solidFill>
                  <a:srgbClr val="636362"/>
                </a:solidFill>
                <a:latin typeface="Carlito"/>
                <a:cs typeface="Carlito"/>
              </a:rPr>
              <a:t>smooth </a:t>
            </a:r>
            <a:r>
              <a:rPr dirty="0" sz="1600" spc="-5">
                <a:solidFill>
                  <a:srgbClr val="636362"/>
                </a:solidFill>
                <a:latin typeface="Carlito"/>
                <a:cs typeface="Carlito"/>
              </a:rPr>
              <a:t>part of a partial </a:t>
            </a:r>
            <a:r>
              <a:rPr dirty="0" sz="1600" spc="-10">
                <a:solidFill>
                  <a:srgbClr val="636362"/>
                </a:solidFill>
                <a:latin typeface="Carlito"/>
                <a:cs typeface="Carlito"/>
              </a:rPr>
              <a:t>thread would not  </a:t>
            </a:r>
            <a:r>
              <a:rPr dirty="0" sz="1600" spc="-5">
                <a:solidFill>
                  <a:srgbClr val="636362"/>
                </a:solidFill>
                <a:latin typeface="Carlito"/>
                <a:cs typeface="Carlito"/>
              </a:rPr>
              <a:t>participate</a:t>
            </a:r>
            <a:endParaRPr sz="1600">
              <a:latin typeface="Carlito"/>
              <a:cs typeface="Carlito"/>
            </a:endParaRPr>
          </a:p>
          <a:p>
            <a:pPr marL="269875" indent="-257810">
              <a:lnSpc>
                <a:spcPct val="100000"/>
              </a:lnSpc>
              <a:buFont typeface="Arial"/>
              <a:buChar char="•"/>
              <a:tabLst>
                <a:tab pos="269875" algn="l"/>
                <a:tab pos="270510" algn="l"/>
              </a:tabLst>
            </a:pPr>
            <a:r>
              <a:rPr dirty="0" sz="1600" spc="-5">
                <a:solidFill>
                  <a:srgbClr val="636362"/>
                </a:solidFill>
                <a:latin typeface="Carlito"/>
                <a:cs typeface="Carlito"/>
              </a:rPr>
              <a:t>The head </a:t>
            </a:r>
            <a:r>
              <a:rPr dirty="0" sz="1600">
                <a:solidFill>
                  <a:srgbClr val="636362"/>
                </a:solidFill>
                <a:latin typeface="Carlito"/>
                <a:cs typeface="Carlito"/>
              </a:rPr>
              <a:t>is </a:t>
            </a:r>
            <a:r>
              <a:rPr dirty="0" sz="1600" spc="-5">
                <a:solidFill>
                  <a:srgbClr val="636362"/>
                </a:solidFill>
                <a:latin typeface="Carlito"/>
                <a:cs typeface="Carlito"/>
              </a:rPr>
              <a:t>not</a:t>
            </a:r>
            <a:r>
              <a:rPr dirty="0" sz="1600" spc="-20">
                <a:solidFill>
                  <a:srgbClr val="636362"/>
                </a:solidFill>
                <a:latin typeface="Carlito"/>
                <a:cs typeface="Carlito"/>
              </a:rPr>
              <a:t> </a:t>
            </a:r>
            <a:r>
              <a:rPr dirty="0" sz="1600" spc="-10">
                <a:solidFill>
                  <a:srgbClr val="636362"/>
                </a:solidFill>
                <a:latin typeface="Carlito"/>
                <a:cs typeface="Carlito"/>
              </a:rPr>
              <a:t>embedded.</a:t>
            </a:r>
            <a:endParaRPr sz="1600">
              <a:latin typeface="Carlito"/>
              <a:cs typeface="Carlito"/>
            </a:endParaRPr>
          </a:p>
          <a:p>
            <a:pPr marL="269875" indent="-25781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69875" algn="l"/>
                <a:tab pos="270510" algn="l"/>
              </a:tabLst>
            </a:pPr>
            <a:r>
              <a:rPr dirty="0" sz="1600" spc="-10">
                <a:solidFill>
                  <a:srgbClr val="636362"/>
                </a:solidFill>
                <a:latin typeface="Carlito"/>
                <a:cs typeface="Carlito"/>
              </a:rPr>
              <a:t>There </a:t>
            </a:r>
            <a:r>
              <a:rPr dirty="0" sz="1600" spc="-5">
                <a:solidFill>
                  <a:srgbClr val="636362"/>
                </a:solidFill>
                <a:latin typeface="Carlito"/>
                <a:cs typeface="Carlito"/>
              </a:rPr>
              <a:t>is </a:t>
            </a:r>
            <a:r>
              <a:rPr dirty="0" sz="1600" spc="-10">
                <a:solidFill>
                  <a:srgbClr val="636362"/>
                </a:solidFill>
                <a:latin typeface="Carlito"/>
                <a:cs typeface="Carlito"/>
              </a:rPr>
              <a:t>uncontrolled</a:t>
            </a:r>
            <a:r>
              <a:rPr dirty="0" sz="1600" spc="20">
                <a:solidFill>
                  <a:srgbClr val="636362"/>
                </a:solidFill>
                <a:latin typeface="Carlito"/>
                <a:cs typeface="Carlito"/>
              </a:rPr>
              <a:t> </a:t>
            </a:r>
            <a:r>
              <a:rPr dirty="0" sz="1600" spc="-10">
                <a:solidFill>
                  <a:srgbClr val="636362"/>
                </a:solidFill>
                <a:latin typeface="Carlito"/>
                <a:cs typeface="Carlito"/>
              </a:rPr>
              <a:t>displacement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347204" y="1534667"/>
            <a:ext cx="4462272" cy="25161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3339" y="3232404"/>
            <a:ext cx="4256532" cy="26654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4388611" y="4370958"/>
            <a:ext cx="7512050" cy="1397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9875" indent="-25781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69875" algn="l"/>
                <a:tab pos="270510" algn="l"/>
              </a:tabLst>
            </a:pPr>
            <a:r>
              <a:rPr dirty="0" sz="1800" b="1">
                <a:solidFill>
                  <a:srgbClr val="636362"/>
                </a:solidFill>
                <a:latin typeface="Carlito"/>
                <a:cs typeface="Carlito"/>
              </a:rPr>
              <a:t>All the </a:t>
            </a:r>
            <a:r>
              <a:rPr dirty="0" sz="1800" spc="-5" b="1">
                <a:solidFill>
                  <a:srgbClr val="636362"/>
                </a:solidFill>
                <a:latin typeface="Carlito"/>
                <a:cs typeface="Carlito"/>
              </a:rPr>
              <a:t>thread </a:t>
            </a:r>
            <a:r>
              <a:rPr dirty="0" sz="1800" b="1">
                <a:solidFill>
                  <a:srgbClr val="636362"/>
                </a:solidFill>
                <a:latin typeface="Carlito"/>
                <a:cs typeface="Carlito"/>
              </a:rPr>
              <a:t>is </a:t>
            </a:r>
            <a:r>
              <a:rPr dirty="0" sz="1800" spc="-5" b="1">
                <a:solidFill>
                  <a:srgbClr val="636362"/>
                </a:solidFill>
                <a:latin typeface="Carlito"/>
                <a:cs typeface="Carlito"/>
              </a:rPr>
              <a:t>working</a:t>
            </a:r>
            <a:r>
              <a:rPr dirty="0" sz="1800" spc="-80" b="1">
                <a:solidFill>
                  <a:srgbClr val="636362"/>
                </a:solidFill>
                <a:latin typeface="Carlito"/>
                <a:cs typeface="Carlito"/>
              </a:rPr>
              <a:t> </a:t>
            </a:r>
            <a:r>
              <a:rPr dirty="0" sz="1800" spc="-5" b="1">
                <a:solidFill>
                  <a:srgbClr val="636362"/>
                </a:solidFill>
                <a:latin typeface="Carlito"/>
                <a:cs typeface="Carlito"/>
              </a:rPr>
              <a:t>axially</a:t>
            </a:r>
            <a:endParaRPr sz="1800">
              <a:latin typeface="Carlito"/>
              <a:cs typeface="Carlito"/>
            </a:endParaRPr>
          </a:p>
          <a:p>
            <a:pPr marL="269875" indent="-257810">
              <a:lnSpc>
                <a:spcPct val="100000"/>
              </a:lnSpc>
              <a:buFont typeface="Arial"/>
              <a:buChar char="•"/>
              <a:tabLst>
                <a:tab pos="269875" algn="l"/>
                <a:tab pos="270510" algn="l"/>
              </a:tabLst>
            </a:pPr>
            <a:r>
              <a:rPr dirty="0" sz="1800" spc="-5" b="1">
                <a:solidFill>
                  <a:srgbClr val="636362"/>
                </a:solidFill>
                <a:latin typeface="Carlito"/>
                <a:cs typeface="Carlito"/>
              </a:rPr>
              <a:t>High rigidity: </a:t>
            </a:r>
            <a:r>
              <a:rPr dirty="0" sz="1800" b="1">
                <a:solidFill>
                  <a:srgbClr val="636362"/>
                </a:solidFill>
                <a:latin typeface="Carlito"/>
                <a:cs typeface="Carlito"/>
              </a:rPr>
              <a:t>no </a:t>
            </a:r>
            <a:r>
              <a:rPr dirty="0" sz="1800" spc="-5" b="1">
                <a:solidFill>
                  <a:srgbClr val="636362"/>
                </a:solidFill>
                <a:latin typeface="Carlito"/>
                <a:cs typeface="Carlito"/>
              </a:rPr>
              <a:t>uncontrolled </a:t>
            </a:r>
            <a:r>
              <a:rPr dirty="0" sz="1800" spc="-10" b="1">
                <a:solidFill>
                  <a:srgbClr val="636362"/>
                </a:solidFill>
                <a:latin typeface="Carlito"/>
                <a:cs typeface="Carlito"/>
              </a:rPr>
              <a:t>movement </a:t>
            </a:r>
            <a:r>
              <a:rPr dirty="0" sz="1800" spc="-5" b="1">
                <a:solidFill>
                  <a:srgbClr val="636362"/>
                </a:solidFill>
                <a:latin typeface="Carlito"/>
                <a:cs typeface="Carlito"/>
              </a:rPr>
              <a:t>between </a:t>
            </a:r>
            <a:r>
              <a:rPr dirty="0" sz="1800" b="1">
                <a:solidFill>
                  <a:srgbClr val="636362"/>
                </a:solidFill>
                <a:latin typeface="Carlito"/>
                <a:cs typeface="Carlito"/>
              </a:rPr>
              <a:t>the </a:t>
            </a:r>
            <a:r>
              <a:rPr dirty="0" sz="1800" spc="-5" b="1">
                <a:solidFill>
                  <a:srgbClr val="636362"/>
                </a:solidFill>
                <a:latin typeface="Carlito"/>
                <a:cs typeface="Carlito"/>
              </a:rPr>
              <a:t>two</a:t>
            </a:r>
            <a:r>
              <a:rPr dirty="0" sz="1800" spc="-135" b="1">
                <a:solidFill>
                  <a:srgbClr val="636362"/>
                </a:solidFill>
                <a:latin typeface="Carlito"/>
                <a:cs typeface="Carlito"/>
              </a:rPr>
              <a:t> </a:t>
            </a:r>
            <a:r>
              <a:rPr dirty="0" sz="1800" b="1">
                <a:solidFill>
                  <a:srgbClr val="636362"/>
                </a:solidFill>
                <a:latin typeface="Carlito"/>
                <a:cs typeface="Carlito"/>
              </a:rPr>
              <a:t>beams</a:t>
            </a:r>
            <a:endParaRPr sz="1800">
              <a:latin typeface="Carlito"/>
              <a:cs typeface="Carlito"/>
            </a:endParaRPr>
          </a:p>
          <a:p>
            <a:pPr marL="269875" indent="-257810">
              <a:lnSpc>
                <a:spcPct val="100000"/>
              </a:lnSpc>
              <a:buFont typeface="Arial"/>
              <a:buChar char="•"/>
              <a:tabLst>
                <a:tab pos="269875" algn="l"/>
                <a:tab pos="270510" algn="l"/>
              </a:tabLst>
            </a:pPr>
            <a:r>
              <a:rPr dirty="0" sz="1800" spc="-10" b="1">
                <a:solidFill>
                  <a:srgbClr val="636362"/>
                </a:solidFill>
                <a:latin typeface="Carlito"/>
                <a:cs typeface="Carlito"/>
              </a:rPr>
              <a:t>Fire resistance </a:t>
            </a:r>
            <a:r>
              <a:rPr dirty="0" sz="1800" spc="-5">
                <a:solidFill>
                  <a:srgbClr val="636362"/>
                </a:solidFill>
                <a:latin typeface="Carlito"/>
                <a:cs typeface="Carlito"/>
              </a:rPr>
              <a:t>is easily reached (R60, R90 depending on </a:t>
            </a:r>
            <a:r>
              <a:rPr dirty="0" sz="1800">
                <a:solidFill>
                  <a:srgbClr val="636362"/>
                </a:solidFill>
                <a:latin typeface="Carlito"/>
                <a:cs typeface="Carlito"/>
              </a:rPr>
              <a:t>the </a:t>
            </a:r>
            <a:r>
              <a:rPr dirty="0" sz="1800" spc="-5">
                <a:solidFill>
                  <a:srgbClr val="636362"/>
                </a:solidFill>
                <a:latin typeface="Carlito"/>
                <a:cs typeface="Carlito"/>
              </a:rPr>
              <a:t>timber</a:t>
            </a:r>
            <a:r>
              <a:rPr dirty="0" sz="1800" spc="135">
                <a:solidFill>
                  <a:srgbClr val="636362"/>
                </a:solidFill>
                <a:latin typeface="Carlito"/>
                <a:cs typeface="Carlito"/>
              </a:rPr>
              <a:t> </a:t>
            </a:r>
            <a:r>
              <a:rPr dirty="0" sz="1800" spc="-5">
                <a:solidFill>
                  <a:srgbClr val="636362"/>
                </a:solidFill>
                <a:latin typeface="Carlito"/>
                <a:cs typeface="Carlito"/>
              </a:rPr>
              <a:t>thickness)</a:t>
            </a:r>
            <a:endParaRPr sz="1800">
              <a:latin typeface="Carlito"/>
              <a:cs typeface="Carlito"/>
            </a:endParaRPr>
          </a:p>
          <a:p>
            <a:pPr marL="269875" indent="-257810">
              <a:lnSpc>
                <a:spcPct val="100000"/>
              </a:lnSpc>
              <a:buFont typeface="Arial"/>
              <a:buChar char="•"/>
              <a:tabLst>
                <a:tab pos="269875" algn="l"/>
                <a:tab pos="270510" algn="l"/>
              </a:tabLst>
            </a:pPr>
            <a:r>
              <a:rPr dirty="0" sz="1800" b="1">
                <a:solidFill>
                  <a:srgbClr val="636362"/>
                </a:solidFill>
                <a:latin typeface="Carlito"/>
                <a:cs typeface="Carlito"/>
              </a:rPr>
              <a:t>Low </a:t>
            </a:r>
            <a:r>
              <a:rPr dirty="0" sz="1800" spc="-5" b="1">
                <a:solidFill>
                  <a:srgbClr val="636362"/>
                </a:solidFill>
                <a:latin typeface="Carlito"/>
                <a:cs typeface="Carlito"/>
              </a:rPr>
              <a:t>element </a:t>
            </a:r>
            <a:r>
              <a:rPr dirty="0" sz="1800" b="1">
                <a:solidFill>
                  <a:srgbClr val="636362"/>
                </a:solidFill>
                <a:latin typeface="Carlito"/>
                <a:cs typeface="Carlito"/>
              </a:rPr>
              <a:t>dimensions </a:t>
            </a:r>
            <a:r>
              <a:rPr dirty="0" sz="1800">
                <a:solidFill>
                  <a:srgbClr val="636362"/>
                </a:solidFill>
                <a:latin typeface="Carlito"/>
                <a:cs typeface="Carlito"/>
              </a:rPr>
              <a:t>and </a:t>
            </a:r>
            <a:r>
              <a:rPr dirty="0" sz="1800" spc="-5" b="1">
                <a:solidFill>
                  <a:srgbClr val="636362"/>
                </a:solidFill>
                <a:latin typeface="Carlito"/>
                <a:cs typeface="Carlito"/>
              </a:rPr>
              <a:t>minimum</a:t>
            </a:r>
            <a:r>
              <a:rPr dirty="0" sz="1800" spc="-120" b="1">
                <a:solidFill>
                  <a:srgbClr val="636362"/>
                </a:solidFill>
                <a:latin typeface="Carlito"/>
                <a:cs typeface="Carlito"/>
              </a:rPr>
              <a:t> </a:t>
            </a:r>
            <a:r>
              <a:rPr dirty="0" sz="1800" spc="-10" b="1">
                <a:solidFill>
                  <a:srgbClr val="636362"/>
                </a:solidFill>
                <a:latin typeface="Carlito"/>
                <a:cs typeface="Carlito"/>
              </a:rPr>
              <a:t>distances</a:t>
            </a:r>
            <a:endParaRPr sz="1800">
              <a:latin typeface="Carlito"/>
              <a:cs typeface="Carlito"/>
            </a:endParaRPr>
          </a:p>
          <a:p>
            <a:pPr marL="269875" indent="-257810">
              <a:lnSpc>
                <a:spcPct val="100000"/>
              </a:lnSpc>
              <a:buFont typeface="Arial"/>
              <a:buChar char="•"/>
              <a:tabLst>
                <a:tab pos="269875" algn="l"/>
                <a:tab pos="270510" algn="l"/>
              </a:tabLst>
            </a:pPr>
            <a:r>
              <a:rPr dirty="0" sz="1800" spc="-5" b="1">
                <a:solidFill>
                  <a:srgbClr val="636362"/>
                </a:solidFill>
                <a:latin typeface="Carlito"/>
                <a:cs typeface="Carlito"/>
              </a:rPr>
              <a:t>Invisible</a:t>
            </a:r>
            <a:r>
              <a:rPr dirty="0" sz="1800" spc="-20" b="1">
                <a:solidFill>
                  <a:srgbClr val="636362"/>
                </a:solidFill>
                <a:latin typeface="Carlito"/>
                <a:cs typeface="Carlito"/>
              </a:rPr>
              <a:t> </a:t>
            </a:r>
            <a:r>
              <a:rPr dirty="0" sz="1800" spc="-10">
                <a:solidFill>
                  <a:srgbClr val="636362"/>
                </a:solidFill>
                <a:latin typeface="Carlito"/>
                <a:cs typeface="Carlito"/>
              </a:rPr>
              <a:t>connection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1115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10</a:t>
            </a:fld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3616452" y="2031492"/>
            <a:ext cx="3923029" cy="2929255"/>
            <a:chOff x="3616452" y="2031492"/>
            <a:chExt cx="3923029" cy="2929255"/>
          </a:xfrm>
        </p:grpSpPr>
        <p:sp>
          <p:nvSpPr>
            <p:cNvPr id="5" name="object 5"/>
            <p:cNvSpPr/>
            <p:nvPr/>
          </p:nvSpPr>
          <p:spPr>
            <a:xfrm>
              <a:off x="3616452" y="2031492"/>
              <a:ext cx="3922776" cy="292912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817620" y="2340864"/>
              <a:ext cx="3514344" cy="230886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824984" y="2031492"/>
              <a:ext cx="1709927" cy="292912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227576" y="2077212"/>
              <a:ext cx="2904744" cy="283768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709416" y="2031492"/>
              <a:ext cx="3808476" cy="292912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638547" y="1110741"/>
            <a:ext cx="180975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65" b="0">
                <a:solidFill>
                  <a:srgbClr val="000000"/>
                </a:solidFill>
                <a:latin typeface="Trebuchet MS"/>
                <a:cs typeface="Trebuchet MS"/>
              </a:rPr>
              <a:t>REINFORCEMENT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77368" y="1717548"/>
            <a:ext cx="2897124" cy="14828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72795" y="3918203"/>
            <a:ext cx="2895600" cy="14508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8340852" y="1717548"/>
            <a:ext cx="2991611" cy="148285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247888" y="3918203"/>
            <a:ext cx="2991611" cy="145084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1115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10</a:t>
            </a:fld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0" y="1033272"/>
            <a:ext cx="12192000" cy="4925695"/>
            <a:chOff x="0" y="1033272"/>
            <a:chExt cx="12192000" cy="4925695"/>
          </a:xfrm>
        </p:grpSpPr>
        <p:sp>
          <p:nvSpPr>
            <p:cNvPr id="5" name="object 5"/>
            <p:cNvSpPr/>
            <p:nvPr/>
          </p:nvSpPr>
          <p:spPr>
            <a:xfrm>
              <a:off x="0" y="1033272"/>
              <a:ext cx="6259067" cy="228715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211067" y="3463280"/>
              <a:ext cx="5763516" cy="249530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6259068" y="1033272"/>
              <a:ext cx="5932932" cy="266395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1115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10</a:t>
            </a:fld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876294" y="906271"/>
            <a:ext cx="4116704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">
                <a:solidFill>
                  <a:srgbClr val="4D4D4D"/>
                </a:solidFill>
                <a:latin typeface="Carlito"/>
                <a:cs typeface="Carlito"/>
              </a:rPr>
              <a:t>Concealed</a:t>
            </a:r>
            <a:r>
              <a:rPr dirty="0" sz="3600" spc="-50">
                <a:solidFill>
                  <a:srgbClr val="4D4D4D"/>
                </a:solidFill>
                <a:latin typeface="Carlito"/>
                <a:cs typeface="Carlito"/>
              </a:rPr>
              <a:t> </a:t>
            </a:r>
            <a:r>
              <a:rPr dirty="0" sz="3600" spc="-20">
                <a:solidFill>
                  <a:srgbClr val="4D4D4D"/>
                </a:solidFill>
                <a:latin typeface="Carlito"/>
                <a:cs typeface="Carlito"/>
              </a:rPr>
              <a:t>connectors</a:t>
            </a:r>
            <a:endParaRPr sz="3600">
              <a:latin typeface="Carlito"/>
              <a:cs typeface="Carlito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1397508"/>
            <a:ext cx="12137390" cy="4632960"/>
            <a:chOff x="0" y="1397508"/>
            <a:chExt cx="12137390" cy="4632960"/>
          </a:xfrm>
        </p:grpSpPr>
        <p:sp>
          <p:nvSpPr>
            <p:cNvPr id="6" name="object 6"/>
            <p:cNvSpPr/>
            <p:nvPr/>
          </p:nvSpPr>
          <p:spPr>
            <a:xfrm>
              <a:off x="0" y="1397508"/>
              <a:ext cx="4005071" cy="30099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017263" y="1397508"/>
              <a:ext cx="4012691" cy="334517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8029955" y="1399032"/>
              <a:ext cx="4107179" cy="308000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959864" y="3776472"/>
              <a:ext cx="3003804" cy="22539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7228331" y="3762756"/>
              <a:ext cx="3003804" cy="225247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1115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10</a:t>
            </a:fld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96167" y="1122622"/>
            <a:ext cx="5360035" cy="4458970"/>
            <a:chOff x="96167" y="1122622"/>
            <a:chExt cx="5360035" cy="4458970"/>
          </a:xfrm>
        </p:grpSpPr>
        <p:sp>
          <p:nvSpPr>
            <p:cNvPr id="5" name="object 5"/>
            <p:cNvSpPr/>
            <p:nvPr/>
          </p:nvSpPr>
          <p:spPr>
            <a:xfrm>
              <a:off x="96167" y="1122622"/>
              <a:ext cx="5359751" cy="44588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160520" y="1717598"/>
              <a:ext cx="1118213" cy="118409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/>
          <p:cNvGrpSpPr/>
          <p:nvPr/>
        </p:nvGrpSpPr>
        <p:grpSpPr>
          <a:xfrm>
            <a:off x="5577840" y="4181855"/>
            <a:ext cx="6536055" cy="1828800"/>
            <a:chOff x="5577840" y="4181855"/>
            <a:chExt cx="6536055" cy="1828800"/>
          </a:xfrm>
        </p:grpSpPr>
        <p:sp>
          <p:nvSpPr>
            <p:cNvPr id="8" name="object 8"/>
            <p:cNvSpPr/>
            <p:nvPr/>
          </p:nvSpPr>
          <p:spPr>
            <a:xfrm>
              <a:off x="5577840" y="4181855"/>
              <a:ext cx="3439667" cy="18288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8744712" y="4620786"/>
              <a:ext cx="3368591" cy="138377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/>
          <p:nvPr/>
        </p:nvSpPr>
        <p:spPr>
          <a:xfrm>
            <a:off x="6283452" y="1071372"/>
            <a:ext cx="5161788" cy="29032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1115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26</a:t>
            </a:fld>
          </a:p>
        </p:txBody>
      </p:sp>
      <p:sp>
        <p:nvSpPr>
          <p:cNvPr id="12" name="object 12"/>
          <p:cNvSpPr txBox="1"/>
          <p:nvPr/>
        </p:nvSpPr>
        <p:spPr>
          <a:xfrm>
            <a:off x="3012694" y="6412941"/>
            <a:ext cx="653351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u="heavy" sz="1800" spc="-1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8"/>
              </a:rPr>
              <a:t>CONCEALED HOOK TIMBER-TO-TIMBER </a:t>
            </a:r>
            <a:r>
              <a:rPr dirty="0" u="heavy" sz="1800" spc="-1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8"/>
              </a:rPr>
              <a:t>CONNECTOR</a:t>
            </a:r>
            <a:r>
              <a:rPr dirty="0" u="heavy" sz="1800" spc="6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8"/>
              </a:rPr>
              <a:t> </a:t>
            </a:r>
            <a:r>
              <a:rPr dirty="0" u="heavy" sz="1800" spc="-1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8"/>
              </a:rPr>
              <a:t>(rothoblaas.com)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29184" y="2441544"/>
            <a:ext cx="4975447" cy="35626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608064" y="1108087"/>
            <a:ext cx="4616168" cy="48307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1115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27</a:t>
            </a:fld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64410" y="1186740"/>
            <a:ext cx="5715744" cy="4669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694931" y="1898904"/>
            <a:ext cx="4939283" cy="30601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1115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27</a:t>
            </a:fld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205352" y="966038"/>
            <a:ext cx="5073650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latin typeface="Verdana"/>
                <a:cs typeface="Verdana"/>
              </a:rPr>
              <a:t>Mass </a:t>
            </a:r>
            <a:r>
              <a:rPr dirty="0" sz="3200" spc="-5">
                <a:latin typeface="Verdana"/>
                <a:cs typeface="Verdana"/>
              </a:rPr>
              <a:t>timber</a:t>
            </a:r>
            <a:r>
              <a:rPr dirty="0" sz="3200" spc="-35">
                <a:latin typeface="Verdana"/>
                <a:cs typeface="Verdana"/>
              </a:rPr>
              <a:t> </a:t>
            </a:r>
            <a:r>
              <a:rPr dirty="0" sz="3200" spc="-5">
                <a:latin typeface="Verdana"/>
                <a:cs typeface="Verdana"/>
              </a:rPr>
              <a:t>connections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1980" y="1574291"/>
            <a:ext cx="10515600" cy="4352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1115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27</a:t>
            </a:fld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3875" y="1840737"/>
            <a:ext cx="11882755" cy="11811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52705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rlito"/>
                <a:cs typeface="Carlito"/>
              </a:rPr>
              <a:t>ALPINE </a:t>
            </a:r>
            <a:r>
              <a:rPr dirty="0" sz="1600" spc="-35" b="1">
                <a:latin typeface="Carlito"/>
                <a:cs typeface="Carlito"/>
              </a:rPr>
              <a:t>HEART, </a:t>
            </a:r>
            <a:r>
              <a:rPr dirty="0" sz="1600" spc="-15" b="1">
                <a:latin typeface="Carlito"/>
                <a:cs typeface="Carlito"/>
              </a:rPr>
              <a:t>INTERNATIONAL</a:t>
            </a:r>
            <a:r>
              <a:rPr dirty="0" sz="1600" spc="25" b="1">
                <a:latin typeface="Carlito"/>
                <a:cs typeface="Carlito"/>
              </a:rPr>
              <a:t> </a:t>
            </a:r>
            <a:r>
              <a:rPr dirty="0" sz="1600" spc="-5" b="1">
                <a:latin typeface="Carlito"/>
                <a:cs typeface="Carlito"/>
              </a:rPr>
              <a:t>SPIRIT</a:t>
            </a:r>
            <a:endParaRPr sz="1600">
              <a:latin typeface="Carlito"/>
              <a:cs typeface="Carlito"/>
            </a:endParaRPr>
          </a:p>
          <a:p>
            <a:pPr marL="12700" marR="172720">
              <a:lnSpc>
                <a:spcPct val="100000"/>
              </a:lnSpc>
              <a:spcBef>
                <a:spcPts val="5"/>
              </a:spcBef>
            </a:pPr>
            <a:r>
              <a:rPr dirty="0" sz="1400" spc="-5">
                <a:latin typeface="Carlito"/>
                <a:cs typeface="Carlito"/>
              </a:rPr>
              <a:t>Rothoblaas </a:t>
            </a:r>
            <a:r>
              <a:rPr dirty="0" sz="1400">
                <a:latin typeface="Carlito"/>
                <a:cs typeface="Carlito"/>
              </a:rPr>
              <a:t>is an </a:t>
            </a:r>
            <a:r>
              <a:rPr dirty="0" sz="1400" spc="-5">
                <a:latin typeface="Carlito"/>
                <a:cs typeface="Carlito"/>
              </a:rPr>
              <a:t>Italian multinational </a:t>
            </a:r>
            <a:r>
              <a:rPr dirty="0" sz="1400">
                <a:latin typeface="Carlito"/>
                <a:cs typeface="Carlito"/>
              </a:rPr>
              <a:t>with its </a:t>
            </a:r>
            <a:r>
              <a:rPr dirty="0" sz="1400" spc="-5">
                <a:latin typeface="Carlito"/>
                <a:cs typeface="Carlito"/>
              </a:rPr>
              <a:t>roots </a:t>
            </a:r>
            <a:r>
              <a:rPr dirty="0" sz="1400">
                <a:latin typeface="Carlito"/>
                <a:cs typeface="Carlito"/>
              </a:rPr>
              <a:t>in the Alpine </a:t>
            </a:r>
            <a:r>
              <a:rPr dirty="0" sz="1400" spc="-5">
                <a:latin typeface="Carlito"/>
                <a:cs typeface="Carlito"/>
              </a:rPr>
              <a:t>region; </a:t>
            </a:r>
            <a:r>
              <a:rPr dirty="0" sz="1400">
                <a:latin typeface="Carlito"/>
                <a:cs typeface="Carlito"/>
              </a:rPr>
              <a:t>a leading </a:t>
            </a:r>
            <a:r>
              <a:rPr dirty="0" sz="1400" spc="-5">
                <a:latin typeface="Carlito"/>
                <a:cs typeface="Carlito"/>
              </a:rPr>
              <a:t>developer and provider of high technology </a:t>
            </a:r>
            <a:r>
              <a:rPr dirty="0" sz="1400">
                <a:latin typeface="Carlito"/>
                <a:cs typeface="Carlito"/>
              </a:rPr>
              <a:t>solutions </a:t>
            </a:r>
            <a:r>
              <a:rPr dirty="0" sz="1400" spc="-10">
                <a:latin typeface="Carlito"/>
                <a:cs typeface="Carlito"/>
              </a:rPr>
              <a:t>for </a:t>
            </a:r>
            <a:r>
              <a:rPr dirty="0" sz="1400">
                <a:latin typeface="Carlito"/>
                <a:cs typeface="Carlito"/>
              </a:rPr>
              <a:t>all </a:t>
            </a:r>
            <a:r>
              <a:rPr dirty="0" sz="1400" spc="-5">
                <a:latin typeface="Carlito"/>
                <a:cs typeface="Carlito"/>
              </a:rPr>
              <a:t>those </a:t>
            </a:r>
            <a:r>
              <a:rPr dirty="0" sz="1400" spc="-10">
                <a:latin typeface="Carlito"/>
                <a:cs typeface="Carlito"/>
              </a:rPr>
              <a:t>involved </a:t>
            </a:r>
            <a:r>
              <a:rPr dirty="0" sz="1400">
                <a:latin typeface="Carlito"/>
                <a:cs typeface="Carlito"/>
              </a:rPr>
              <a:t>in the  </a:t>
            </a:r>
            <a:r>
              <a:rPr dirty="0" sz="1400" spc="-5">
                <a:latin typeface="Carlito"/>
                <a:cs typeface="Carlito"/>
              </a:rPr>
              <a:t>construction </a:t>
            </a:r>
            <a:r>
              <a:rPr dirty="0" sz="1400">
                <a:latin typeface="Carlito"/>
                <a:cs typeface="Carlito"/>
              </a:rPr>
              <a:t>with </a:t>
            </a:r>
            <a:r>
              <a:rPr dirty="0" sz="1400" spc="-5">
                <a:latin typeface="Carlito"/>
                <a:cs typeface="Carlito"/>
              </a:rPr>
              <a:t>wood</a:t>
            </a:r>
            <a:r>
              <a:rPr dirty="0" sz="1400" spc="-40">
                <a:latin typeface="Carlito"/>
                <a:cs typeface="Carlito"/>
              </a:rPr>
              <a:t> </a:t>
            </a:r>
            <a:r>
              <a:rPr dirty="0" sz="1400" spc="-25">
                <a:latin typeface="Carlito"/>
                <a:cs typeface="Carlito"/>
              </a:rPr>
              <a:t>sector.</a:t>
            </a:r>
            <a:endParaRPr sz="1400">
              <a:latin typeface="Carlito"/>
              <a:cs typeface="Carlito"/>
            </a:endParaRPr>
          </a:p>
          <a:p>
            <a:pPr marL="12700" marR="5080">
              <a:lnSpc>
                <a:spcPct val="98700"/>
              </a:lnSpc>
              <a:spcBef>
                <a:spcPts val="25"/>
              </a:spcBef>
            </a:pPr>
            <a:r>
              <a:rPr dirty="0" sz="1400" spc="-10">
                <a:latin typeface="Carlito"/>
                <a:cs typeface="Carlito"/>
              </a:rPr>
              <a:t>Always engaged </a:t>
            </a:r>
            <a:r>
              <a:rPr dirty="0" sz="1400">
                <a:latin typeface="Carlito"/>
                <a:cs typeface="Carlito"/>
              </a:rPr>
              <a:t>in finding </a:t>
            </a:r>
            <a:r>
              <a:rPr dirty="0" sz="1400" spc="-5">
                <a:latin typeface="Carlito"/>
                <a:cs typeface="Carlito"/>
              </a:rPr>
              <a:t>solutions </a:t>
            </a:r>
            <a:r>
              <a:rPr dirty="0" sz="1400" spc="-10">
                <a:latin typeface="Carlito"/>
                <a:cs typeface="Carlito"/>
              </a:rPr>
              <a:t>for </a:t>
            </a:r>
            <a:r>
              <a:rPr dirty="0" sz="1400" spc="-5">
                <a:latin typeface="Carlito"/>
                <a:cs typeface="Carlito"/>
              </a:rPr>
              <a:t>the </a:t>
            </a:r>
            <a:r>
              <a:rPr dirty="0" sz="1400" spc="-10">
                <a:latin typeface="Carlito"/>
                <a:cs typeface="Carlito"/>
              </a:rPr>
              <a:t>improvement </a:t>
            </a:r>
            <a:r>
              <a:rPr dirty="0" sz="1400" spc="-5">
                <a:latin typeface="Carlito"/>
                <a:cs typeface="Carlito"/>
              </a:rPr>
              <a:t>of the </a:t>
            </a:r>
            <a:r>
              <a:rPr dirty="0" sz="1400" spc="-20">
                <a:latin typeface="Carlito"/>
                <a:cs typeface="Carlito"/>
              </a:rPr>
              <a:t>sector, </a:t>
            </a:r>
            <a:r>
              <a:rPr dirty="0" sz="1400" spc="-10">
                <a:latin typeface="Carlito"/>
                <a:cs typeface="Carlito"/>
              </a:rPr>
              <a:t>today </a:t>
            </a:r>
            <a:r>
              <a:rPr dirty="0" sz="1400" spc="-5">
                <a:latin typeface="Carlito"/>
                <a:cs typeface="Carlito"/>
              </a:rPr>
              <a:t>Rothoblaas </a:t>
            </a:r>
            <a:r>
              <a:rPr dirty="0" sz="1400">
                <a:latin typeface="Carlito"/>
                <a:cs typeface="Carlito"/>
              </a:rPr>
              <a:t>is </a:t>
            </a:r>
            <a:r>
              <a:rPr dirty="0" sz="1400" spc="-5">
                <a:latin typeface="Carlito"/>
                <a:cs typeface="Carlito"/>
              </a:rPr>
              <a:t>one of the </a:t>
            </a:r>
            <a:r>
              <a:rPr dirty="0" sz="1400">
                <a:latin typeface="Carlito"/>
                <a:cs typeface="Carlito"/>
              </a:rPr>
              <a:t>leading </a:t>
            </a:r>
            <a:r>
              <a:rPr dirty="0" sz="1400" spc="-5">
                <a:latin typeface="Carlito"/>
                <a:cs typeface="Carlito"/>
              </a:rPr>
              <a:t>companies </a:t>
            </a:r>
            <a:r>
              <a:rPr dirty="0" sz="1400">
                <a:latin typeface="Carlito"/>
                <a:cs typeface="Carlito"/>
              </a:rPr>
              <a:t>worldwide in the </a:t>
            </a:r>
            <a:r>
              <a:rPr dirty="0" sz="1400" spc="-5">
                <a:latin typeface="Carlito"/>
                <a:cs typeface="Carlito"/>
              </a:rPr>
              <a:t>development of </a:t>
            </a:r>
            <a:r>
              <a:rPr dirty="0" sz="1400" spc="-10">
                <a:latin typeface="Carlito"/>
                <a:cs typeface="Carlito"/>
              </a:rPr>
              <a:t>products  </a:t>
            </a:r>
            <a:r>
              <a:rPr dirty="0" sz="1400" spc="-5">
                <a:latin typeface="Carlito"/>
                <a:cs typeface="Carlito"/>
              </a:rPr>
              <a:t>and </a:t>
            </a:r>
            <a:r>
              <a:rPr dirty="0" sz="1400">
                <a:latin typeface="Carlito"/>
                <a:cs typeface="Carlito"/>
              </a:rPr>
              <a:t>services </a:t>
            </a:r>
            <a:r>
              <a:rPr dirty="0" sz="1400" spc="-10">
                <a:latin typeface="Carlito"/>
                <a:cs typeface="Carlito"/>
              </a:rPr>
              <a:t>dedicated to </a:t>
            </a:r>
            <a:r>
              <a:rPr dirty="0" sz="1400" spc="-5">
                <a:latin typeface="Carlito"/>
                <a:cs typeface="Carlito"/>
              </a:rPr>
              <a:t>the wood carpentry industry and continues </a:t>
            </a:r>
            <a:r>
              <a:rPr dirty="0" sz="1400" spc="-10">
                <a:latin typeface="Carlito"/>
                <a:cs typeface="Carlito"/>
              </a:rPr>
              <a:t>to export </a:t>
            </a:r>
            <a:r>
              <a:rPr dirty="0" sz="1400" spc="-5">
                <a:latin typeface="Carlito"/>
                <a:cs typeface="Carlito"/>
              </a:rPr>
              <a:t>know-how </a:t>
            </a:r>
            <a:r>
              <a:rPr dirty="0" sz="1400" spc="-10">
                <a:latin typeface="Carlito"/>
                <a:cs typeface="Carlito"/>
              </a:rPr>
              <a:t>from </a:t>
            </a:r>
            <a:r>
              <a:rPr dirty="0" sz="1400" spc="-5">
                <a:latin typeface="Carlito"/>
                <a:cs typeface="Carlito"/>
              </a:rPr>
              <a:t>the heart </a:t>
            </a:r>
            <a:r>
              <a:rPr dirty="0" sz="1400">
                <a:latin typeface="Carlito"/>
                <a:cs typeface="Carlito"/>
              </a:rPr>
              <a:t>of </a:t>
            </a:r>
            <a:r>
              <a:rPr dirty="0" sz="1400" spc="-5">
                <a:latin typeface="Carlito"/>
                <a:cs typeface="Carlito"/>
              </a:rPr>
              <a:t>the Italian Alps </a:t>
            </a:r>
            <a:r>
              <a:rPr dirty="0" sz="1400" spc="-10">
                <a:latin typeface="Carlito"/>
                <a:cs typeface="Carlito"/>
              </a:rPr>
              <a:t>to </a:t>
            </a:r>
            <a:r>
              <a:rPr dirty="0" sz="1400" spc="-5">
                <a:latin typeface="Carlito"/>
                <a:cs typeface="Carlito"/>
              </a:rPr>
              <a:t>the</a:t>
            </a:r>
            <a:r>
              <a:rPr dirty="0" sz="1400" spc="185">
                <a:latin typeface="Carlito"/>
                <a:cs typeface="Carlito"/>
              </a:rPr>
              <a:t> </a:t>
            </a:r>
            <a:r>
              <a:rPr dirty="0" sz="1400" spc="-5">
                <a:latin typeface="Carlito"/>
                <a:cs typeface="Carlito"/>
              </a:rPr>
              <a:t>world</a:t>
            </a:r>
            <a:r>
              <a:rPr dirty="0" sz="1800" spc="-5">
                <a:latin typeface="Carlito"/>
                <a:cs typeface="Carlito"/>
              </a:rPr>
              <a:t>.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5823" y="1034796"/>
            <a:ext cx="3945636" cy="8549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3068" y="3051048"/>
            <a:ext cx="5323332" cy="2743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756791" y="4168647"/>
            <a:ext cx="3812257" cy="558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0480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2</a:t>
            </a:fld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95173" y="1896313"/>
            <a:ext cx="8261350" cy="1244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808080"/>
                </a:solidFill>
                <a:latin typeface="Carlito"/>
                <a:cs typeface="Carlito"/>
              </a:rPr>
              <a:t>A </a:t>
            </a:r>
            <a:r>
              <a:rPr dirty="0" sz="1600" spc="-10">
                <a:solidFill>
                  <a:srgbClr val="808080"/>
                </a:solidFill>
                <a:latin typeface="Carlito"/>
                <a:cs typeface="Carlito"/>
              </a:rPr>
              <a:t>radical innovation </a:t>
            </a:r>
            <a:r>
              <a:rPr dirty="0" sz="1600">
                <a:solidFill>
                  <a:srgbClr val="808080"/>
                </a:solidFill>
                <a:latin typeface="Carlito"/>
                <a:cs typeface="Carlito"/>
              </a:rPr>
              <a:t>in timber </a:t>
            </a:r>
            <a:r>
              <a:rPr dirty="0" sz="1600" spc="-5">
                <a:solidFill>
                  <a:srgbClr val="808080"/>
                </a:solidFill>
                <a:latin typeface="Carlito"/>
                <a:cs typeface="Carlito"/>
              </a:rPr>
              <a:t>constructions. It </a:t>
            </a:r>
            <a:r>
              <a:rPr dirty="0" sz="1600" spc="-10">
                <a:solidFill>
                  <a:srgbClr val="808080"/>
                </a:solidFill>
                <a:latin typeface="Carlito"/>
                <a:cs typeface="Carlito"/>
              </a:rPr>
              <a:t>redefines </a:t>
            </a:r>
            <a:r>
              <a:rPr dirty="0" sz="1600">
                <a:solidFill>
                  <a:srgbClr val="808080"/>
                </a:solidFill>
                <a:latin typeface="Carlito"/>
                <a:cs typeface="Carlito"/>
              </a:rPr>
              <a:t>the </a:t>
            </a:r>
            <a:r>
              <a:rPr dirty="0" sz="1600" spc="-10">
                <a:solidFill>
                  <a:srgbClr val="808080"/>
                </a:solidFill>
                <a:latin typeface="Carlito"/>
                <a:cs typeface="Carlito"/>
              </a:rPr>
              <a:t>standard </a:t>
            </a:r>
            <a:r>
              <a:rPr dirty="0" sz="1600" spc="-15">
                <a:solidFill>
                  <a:srgbClr val="808080"/>
                </a:solidFill>
                <a:latin typeface="Carlito"/>
                <a:cs typeface="Carlito"/>
              </a:rPr>
              <a:t>for </a:t>
            </a:r>
            <a:r>
              <a:rPr dirty="0" sz="1600" spc="-30">
                <a:solidFill>
                  <a:srgbClr val="808080"/>
                </a:solidFill>
                <a:latin typeface="Carlito"/>
                <a:cs typeface="Carlito"/>
              </a:rPr>
              <a:t>shear, </a:t>
            </a:r>
            <a:r>
              <a:rPr dirty="0" sz="1600" spc="-10">
                <a:solidFill>
                  <a:srgbClr val="808080"/>
                </a:solidFill>
                <a:latin typeface="Carlito"/>
                <a:cs typeface="Carlito"/>
              </a:rPr>
              <a:t>resistance,  transportation </a:t>
            </a:r>
            <a:r>
              <a:rPr dirty="0" sz="1600" spc="-5">
                <a:solidFill>
                  <a:srgbClr val="808080"/>
                </a:solidFill>
                <a:latin typeface="Carlito"/>
                <a:cs typeface="Carlito"/>
              </a:rPr>
              <a:t>the assembling and </a:t>
            </a:r>
            <a:r>
              <a:rPr dirty="0" sz="1600" spc="-10">
                <a:solidFill>
                  <a:srgbClr val="808080"/>
                </a:solidFill>
                <a:latin typeface="Carlito"/>
                <a:cs typeface="Carlito"/>
              </a:rPr>
              <a:t>resistance </a:t>
            </a:r>
            <a:r>
              <a:rPr dirty="0" sz="1600" spc="-5">
                <a:solidFill>
                  <a:srgbClr val="808080"/>
                </a:solidFill>
                <a:latin typeface="Carlito"/>
                <a:cs typeface="Carlito"/>
              </a:rPr>
              <a:t>of </a:t>
            </a:r>
            <a:r>
              <a:rPr dirty="0" sz="1600" spc="-45">
                <a:solidFill>
                  <a:srgbClr val="808080"/>
                </a:solidFill>
                <a:latin typeface="Carlito"/>
                <a:cs typeface="Carlito"/>
              </a:rPr>
              <a:t>CLT </a:t>
            </a:r>
            <a:r>
              <a:rPr dirty="0" sz="1600" spc="-5">
                <a:solidFill>
                  <a:srgbClr val="808080"/>
                </a:solidFill>
                <a:latin typeface="Carlito"/>
                <a:cs typeface="Carlito"/>
              </a:rPr>
              <a:t>panels. </a:t>
            </a:r>
            <a:r>
              <a:rPr dirty="0" sz="1600" spc="-10">
                <a:solidFill>
                  <a:srgbClr val="808080"/>
                </a:solidFill>
                <a:latin typeface="Carlito"/>
                <a:cs typeface="Carlito"/>
              </a:rPr>
              <a:t>X-RAD </a:t>
            </a:r>
            <a:r>
              <a:rPr dirty="0" sz="1600" spc="-20">
                <a:solidFill>
                  <a:srgbClr val="808080"/>
                </a:solidFill>
                <a:latin typeface="Carlito"/>
                <a:cs typeface="Carlito"/>
              </a:rPr>
              <a:t>offers </a:t>
            </a:r>
            <a:r>
              <a:rPr dirty="0" sz="1600" spc="-15">
                <a:solidFill>
                  <a:srgbClr val="808080"/>
                </a:solidFill>
                <a:latin typeface="Carlito"/>
                <a:cs typeface="Carlito"/>
              </a:rPr>
              <a:t>excellent </a:t>
            </a:r>
            <a:r>
              <a:rPr dirty="0" sz="1600" spc="-10">
                <a:solidFill>
                  <a:srgbClr val="808080"/>
                </a:solidFill>
                <a:latin typeface="Carlito"/>
                <a:cs typeface="Carlito"/>
              </a:rPr>
              <a:t>static </a:t>
            </a:r>
            <a:r>
              <a:rPr dirty="0" sz="1600" spc="-5">
                <a:solidFill>
                  <a:srgbClr val="808080"/>
                </a:solidFill>
                <a:latin typeface="Carlito"/>
                <a:cs typeface="Carlito"/>
              </a:rPr>
              <a:t>and </a:t>
            </a:r>
            <a:r>
              <a:rPr dirty="0" sz="1600" spc="-10">
                <a:solidFill>
                  <a:srgbClr val="808080"/>
                </a:solidFill>
                <a:latin typeface="Carlito"/>
                <a:cs typeface="Carlito"/>
              </a:rPr>
              <a:t>seismic  performance.</a:t>
            </a:r>
            <a:endParaRPr sz="1600">
              <a:latin typeface="Carlito"/>
              <a:cs typeface="Carlito"/>
            </a:endParaRPr>
          </a:p>
          <a:p>
            <a:pPr marL="12700" marR="555625">
              <a:lnSpc>
                <a:spcPct val="100000"/>
              </a:lnSpc>
              <a:spcBef>
                <a:spcPts val="5"/>
              </a:spcBef>
            </a:pPr>
            <a:r>
              <a:rPr dirty="0" sz="1600" spc="-5">
                <a:solidFill>
                  <a:srgbClr val="808080"/>
                </a:solidFill>
                <a:latin typeface="Carlito"/>
                <a:cs typeface="Carlito"/>
              </a:rPr>
              <a:t>Handling and assembly of </a:t>
            </a:r>
            <a:r>
              <a:rPr dirty="0" sz="1600" spc="-15">
                <a:solidFill>
                  <a:srgbClr val="808080"/>
                </a:solidFill>
                <a:latin typeface="Carlito"/>
                <a:cs typeface="Carlito"/>
              </a:rPr>
              <a:t>ultra-rapid </a:t>
            </a:r>
            <a:r>
              <a:rPr dirty="0" sz="1600" spc="-45">
                <a:solidFill>
                  <a:srgbClr val="808080"/>
                </a:solidFill>
                <a:latin typeface="Carlito"/>
                <a:cs typeface="Carlito"/>
              </a:rPr>
              <a:t>CLT </a:t>
            </a:r>
            <a:r>
              <a:rPr dirty="0" sz="1600" spc="-5">
                <a:solidFill>
                  <a:srgbClr val="808080"/>
                </a:solidFill>
                <a:latin typeface="Carlito"/>
                <a:cs typeface="Carlito"/>
              </a:rPr>
              <a:t>walls and </a:t>
            </a:r>
            <a:r>
              <a:rPr dirty="0" sz="1600" spc="-10">
                <a:solidFill>
                  <a:srgbClr val="808080"/>
                </a:solidFill>
                <a:latin typeface="Carlito"/>
                <a:cs typeface="Carlito"/>
              </a:rPr>
              <a:t>floors. Drastic reduction </a:t>
            </a:r>
            <a:r>
              <a:rPr dirty="0" sz="1600" spc="-5">
                <a:solidFill>
                  <a:srgbClr val="808080"/>
                </a:solidFill>
                <a:latin typeface="Carlito"/>
                <a:cs typeface="Carlito"/>
              </a:rPr>
              <a:t>of </a:t>
            </a:r>
            <a:r>
              <a:rPr dirty="0" sz="1600" spc="-10">
                <a:solidFill>
                  <a:srgbClr val="808080"/>
                </a:solidFill>
                <a:latin typeface="Carlito"/>
                <a:cs typeface="Carlito"/>
              </a:rPr>
              <a:t>assembly </a:t>
            </a:r>
            <a:r>
              <a:rPr dirty="0" sz="1600" spc="-5">
                <a:solidFill>
                  <a:srgbClr val="808080"/>
                </a:solidFill>
                <a:latin typeface="Carlito"/>
                <a:cs typeface="Carlito"/>
              </a:rPr>
              <a:t>time,  </a:t>
            </a:r>
            <a:r>
              <a:rPr dirty="0" sz="1600" spc="-10">
                <a:solidFill>
                  <a:srgbClr val="808080"/>
                </a:solidFill>
                <a:latin typeface="Carlito"/>
                <a:cs typeface="Carlito"/>
              </a:rPr>
              <a:t>construction </a:t>
            </a:r>
            <a:r>
              <a:rPr dirty="0" sz="1600" spc="-5">
                <a:solidFill>
                  <a:srgbClr val="808080"/>
                </a:solidFill>
                <a:latin typeface="Carlito"/>
                <a:cs typeface="Carlito"/>
              </a:rPr>
              <a:t>site </a:t>
            </a:r>
            <a:r>
              <a:rPr dirty="0" sz="1600" spc="-15">
                <a:solidFill>
                  <a:srgbClr val="808080"/>
                </a:solidFill>
                <a:latin typeface="Carlito"/>
                <a:cs typeface="Carlito"/>
              </a:rPr>
              <a:t>errors </a:t>
            </a:r>
            <a:r>
              <a:rPr dirty="0" sz="1600" spc="-5">
                <a:solidFill>
                  <a:srgbClr val="808080"/>
                </a:solidFill>
                <a:latin typeface="Carlito"/>
                <a:cs typeface="Carlito"/>
              </a:rPr>
              <a:t>and </a:t>
            </a:r>
            <a:r>
              <a:rPr dirty="0" sz="1600" spc="-10">
                <a:solidFill>
                  <a:srgbClr val="808080"/>
                </a:solidFill>
                <a:latin typeface="Carlito"/>
                <a:cs typeface="Carlito"/>
              </a:rPr>
              <a:t>risk </a:t>
            </a:r>
            <a:r>
              <a:rPr dirty="0" sz="1600" spc="-5">
                <a:solidFill>
                  <a:srgbClr val="808080"/>
                </a:solidFill>
                <a:latin typeface="Carlito"/>
                <a:cs typeface="Carlito"/>
              </a:rPr>
              <a:t>of</a:t>
            </a:r>
            <a:r>
              <a:rPr dirty="0" sz="1600" spc="95">
                <a:solidFill>
                  <a:srgbClr val="808080"/>
                </a:solidFill>
                <a:latin typeface="Carlito"/>
                <a:cs typeface="Carlito"/>
              </a:rPr>
              <a:t> </a:t>
            </a:r>
            <a:r>
              <a:rPr dirty="0" sz="1600" spc="-20">
                <a:solidFill>
                  <a:srgbClr val="808080"/>
                </a:solidFill>
                <a:latin typeface="Carlito"/>
                <a:cs typeface="Carlito"/>
              </a:rPr>
              <a:t>injury.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19233" y="1149827"/>
            <a:ext cx="2640374" cy="6221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529716" y="1118828"/>
            <a:ext cx="1218669" cy="5860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15823" y="3212592"/>
            <a:ext cx="8343900" cy="27325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711183" y="1129283"/>
            <a:ext cx="2735579" cy="48661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1115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27</a:t>
            </a:fld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190244" y="990600"/>
            <a:ext cx="9811512" cy="48844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1115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27</a:t>
            </a:fld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551432" y="1053083"/>
            <a:ext cx="8802624" cy="4951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1115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27</a:t>
            </a:fld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82483" y="638555"/>
            <a:ext cx="4067810" cy="5347970"/>
            <a:chOff x="7682483" y="638555"/>
            <a:chExt cx="4067810" cy="5347970"/>
          </a:xfrm>
        </p:grpSpPr>
        <p:sp>
          <p:nvSpPr>
            <p:cNvPr id="3" name="object 3"/>
            <p:cNvSpPr/>
            <p:nvPr/>
          </p:nvSpPr>
          <p:spPr>
            <a:xfrm>
              <a:off x="8676131" y="949451"/>
              <a:ext cx="2090927" cy="15087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682483" y="2458211"/>
              <a:ext cx="4067412" cy="352806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0687" y="1113339"/>
            <a:ext cx="7229856" cy="48729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1115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33</a:t>
            </a:fld>
          </a:p>
        </p:txBody>
      </p:sp>
      <p:sp>
        <p:nvSpPr>
          <p:cNvPr id="9" name="object 9"/>
          <p:cNvSpPr txBox="1"/>
          <p:nvPr/>
        </p:nvSpPr>
        <p:spPr>
          <a:xfrm>
            <a:off x="3280917" y="6417208"/>
            <a:ext cx="52882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u="heavy" sz="1800" spc="-1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6"/>
              </a:rPr>
              <a:t>CONNECTOR </a:t>
            </a:r>
            <a:r>
              <a:rPr dirty="0" u="heavy" sz="1800" spc="-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6"/>
              </a:rPr>
              <a:t>FOR STRUCTURAL </a:t>
            </a:r>
            <a:r>
              <a:rPr dirty="0" u="heavy" sz="1800" spc="-2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6"/>
              </a:rPr>
              <a:t>PANELS</a:t>
            </a:r>
            <a:r>
              <a:rPr dirty="0" u="heavy" sz="180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6"/>
              </a:rPr>
              <a:t> </a:t>
            </a:r>
            <a:r>
              <a:rPr dirty="0" u="heavy" sz="1800" spc="-1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6"/>
              </a:rPr>
              <a:t>(rothoblaas.com)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632025" y="1212288"/>
            <a:ext cx="6865563" cy="45122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1115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34</a:t>
            </a:fld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80220" y="1158239"/>
            <a:ext cx="5357731" cy="46927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516623" y="1083599"/>
            <a:ext cx="5664987" cy="49726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1237468" y="6224422"/>
            <a:ext cx="72199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5">
                <a:solidFill>
                  <a:srgbClr val="888888"/>
                </a:solidFill>
                <a:latin typeface="Carlito"/>
                <a:cs typeface="Carlito"/>
              </a:rPr>
              <a:t>09.09.2021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87244" y="6436791"/>
            <a:ext cx="879284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u="heavy" sz="1800" spc="-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5"/>
              </a:rPr>
              <a:t>ALUMINIUM </a:t>
            </a:r>
            <a:r>
              <a:rPr dirty="0" u="heavy" sz="1800" spc="-1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5"/>
              </a:rPr>
              <a:t>SYSTEM FOR </a:t>
            </a:r>
            <a:r>
              <a:rPr dirty="0" u="heavy" sz="1800" spc="-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5"/>
              </a:rPr>
              <a:t>THE </a:t>
            </a:r>
            <a:r>
              <a:rPr dirty="0" u="heavy" sz="1800" spc="-1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5"/>
              </a:rPr>
              <a:t>CONNECTION </a:t>
            </a:r>
            <a:r>
              <a:rPr dirty="0" u="heavy" sz="1800" spc="-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5"/>
              </a:rPr>
              <a:t>OF </a:t>
            </a:r>
            <a:r>
              <a:rPr dirty="0" u="heavy" sz="180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5"/>
              </a:rPr>
              <a:t>BUILDINGS </a:t>
            </a:r>
            <a:r>
              <a:rPr dirty="0" u="heavy" sz="1800" spc="-3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5"/>
              </a:rPr>
              <a:t>TO </a:t>
            </a:r>
            <a:r>
              <a:rPr dirty="0" u="heavy" sz="1800" spc="-1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5"/>
              </a:rPr>
              <a:t>THE GROUND</a:t>
            </a:r>
            <a:r>
              <a:rPr dirty="0" u="heavy" sz="1800" spc="8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5"/>
              </a:rPr>
              <a:t> </a:t>
            </a:r>
            <a:r>
              <a:rPr dirty="0" u="heavy" sz="1800" spc="-1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5"/>
              </a:rPr>
              <a:t>(rothoblaas.com)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754611" y="6464680"/>
            <a:ext cx="231775" cy="178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rlito"/>
                <a:cs typeface="Carlito"/>
              </a:rPr>
              <a:t>35</a:t>
            </a:fld>
            <a:endParaRPr sz="12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938771" y="1143000"/>
            <a:ext cx="3601720" cy="4852670"/>
            <a:chOff x="6938771" y="1143000"/>
            <a:chExt cx="3601720" cy="4852670"/>
          </a:xfrm>
        </p:grpSpPr>
        <p:sp>
          <p:nvSpPr>
            <p:cNvPr id="3" name="object 3"/>
            <p:cNvSpPr/>
            <p:nvPr/>
          </p:nvSpPr>
          <p:spPr>
            <a:xfrm>
              <a:off x="7080503" y="1143000"/>
              <a:ext cx="3316224" cy="248716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6938771" y="3508248"/>
              <a:ext cx="3601212" cy="24871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7" name="object 7"/>
          <p:cNvGrpSpPr/>
          <p:nvPr/>
        </p:nvGrpSpPr>
        <p:grpSpPr>
          <a:xfrm>
            <a:off x="115823" y="1062227"/>
            <a:ext cx="6728459" cy="4933315"/>
            <a:chOff x="115823" y="1062227"/>
            <a:chExt cx="6728459" cy="4933315"/>
          </a:xfrm>
        </p:grpSpPr>
        <p:sp>
          <p:nvSpPr>
            <p:cNvPr id="8" name="object 8"/>
            <p:cNvSpPr/>
            <p:nvPr/>
          </p:nvSpPr>
          <p:spPr>
            <a:xfrm>
              <a:off x="115823" y="1062227"/>
              <a:ext cx="4615894" cy="30640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340352" y="1062227"/>
              <a:ext cx="413003" cy="41452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899915" y="3974592"/>
              <a:ext cx="2944367" cy="202082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1115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36</a:t>
            </a:fld>
          </a:p>
        </p:txBody>
      </p:sp>
      <p:sp>
        <p:nvSpPr>
          <p:cNvPr id="12" name="object 12"/>
          <p:cNvSpPr txBox="1"/>
          <p:nvPr/>
        </p:nvSpPr>
        <p:spPr>
          <a:xfrm>
            <a:off x="3128010" y="6346494"/>
            <a:ext cx="3910329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u="heavy" sz="1800" spc="-2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8"/>
              </a:rPr>
              <a:t>XEPOX EPOXY </a:t>
            </a:r>
            <a:r>
              <a:rPr dirty="0" u="heavy" sz="1800" spc="-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8"/>
              </a:rPr>
              <a:t>ADHESIVE</a:t>
            </a:r>
            <a:r>
              <a:rPr dirty="0" u="heavy" sz="1800" spc="2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8"/>
              </a:rPr>
              <a:t> </a:t>
            </a:r>
            <a:r>
              <a:rPr dirty="0" u="heavy" sz="1800" spc="-1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8"/>
              </a:rPr>
              <a:t>(rothoblaas.com)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961376" y="1054608"/>
            <a:ext cx="2878835" cy="4951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818388" y="1054743"/>
            <a:ext cx="6247130" cy="4803775"/>
            <a:chOff x="818388" y="1054743"/>
            <a:chExt cx="6247130" cy="4803775"/>
          </a:xfrm>
        </p:grpSpPr>
        <p:sp>
          <p:nvSpPr>
            <p:cNvPr id="6" name="object 6"/>
            <p:cNvSpPr/>
            <p:nvPr/>
          </p:nvSpPr>
          <p:spPr>
            <a:xfrm>
              <a:off x="2444474" y="4407621"/>
              <a:ext cx="3146221" cy="145044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818388" y="1054743"/>
              <a:ext cx="6247024" cy="33815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1115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37</a:t>
            </a:fld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3819" y="1516380"/>
            <a:ext cx="3688079" cy="45018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903464" y="1072896"/>
            <a:ext cx="2724912" cy="29443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219184" y="1387598"/>
            <a:ext cx="3139072" cy="46108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004947" y="4112598"/>
            <a:ext cx="2543439" cy="18876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79" y="915999"/>
            <a:ext cx="715518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 b="0">
                <a:solidFill>
                  <a:srgbClr val="000000"/>
                </a:solidFill>
                <a:latin typeface="Carlito"/>
                <a:cs typeface="Carlito"/>
              </a:rPr>
              <a:t>Multi-rise Timber Construction </a:t>
            </a:r>
            <a:r>
              <a:rPr dirty="0" spc="-165" b="0">
                <a:solidFill>
                  <a:srgbClr val="000000"/>
                </a:solidFill>
                <a:latin typeface="Arial"/>
                <a:cs typeface="Arial"/>
              </a:rPr>
              <a:t>– </a:t>
            </a:r>
            <a:r>
              <a:rPr dirty="0" spc="-10" b="0">
                <a:solidFill>
                  <a:srgbClr val="000000"/>
                </a:solidFill>
                <a:latin typeface="Carlito"/>
                <a:cs typeface="Carlito"/>
              </a:rPr>
              <a:t>Pillar </a:t>
            </a:r>
            <a:r>
              <a:rPr dirty="0" spc="-5" b="0">
                <a:solidFill>
                  <a:srgbClr val="000000"/>
                </a:solidFill>
                <a:latin typeface="Carlito"/>
                <a:cs typeface="Carlito"/>
              </a:rPr>
              <a:t>and</a:t>
            </a:r>
            <a:r>
              <a:rPr dirty="0" spc="229" b="0">
                <a:solidFill>
                  <a:srgbClr val="000000"/>
                </a:solidFill>
                <a:latin typeface="Carlito"/>
                <a:cs typeface="Carlito"/>
              </a:rPr>
              <a:t> </a:t>
            </a:r>
            <a:r>
              <a:rPr dirty="0" spc="-10" b="0">
                <a:solidFill>
                  <a:srgbClr val="000000"/>
                </a:solidFill>
                <a:latin typeface="Carlito"/>
                <a:cs typeface="Carlito"/>
              </a:rPr>
              <a:t>Spider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1115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37</a:t>
            </a:fld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078743"/>
            <a:ext cx="7216591" cy="48782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355323" y="1972773"/>
            <a:ext cx="4730007" cy="31608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1115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37</a:t>
            </a:fld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54579" y="1002791"/>
            <a:ext cx="7482840" cy="4992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0480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2</a:t>
            </a:fld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133347" y="898016"/>
            <a:ext cx="3766820" cy="5594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500" b="1">
                <a:solidFill>
                  <a:srgbClr val="767070"/>
                </a:solidFill>
                <a:latin typeface="Carlito"/>
                <a:cs typeface="Carlito"/>
              </a:rPr>
              <a:t>SPIDER</a:t>
            </a:r>
            <a:r>
              <a:rPr dirty="0" sz="3500" spc="-75" b="1">
                <a:solidFill>
                  <a:srgbClr val="767070"/>
                </a:solidFill>
                <a:latin typeface="Carlito"/>
                <a:cs typeface="Carlito"/>
              </a:rPr>
              <a:t> </a:t>
            </a:r>
            <a:r>
              <a:rPr dirty="0" sz="3500" spc="-20" b="1">
                <a:solidFill>
                  <a:srgbClr val="767070"/>
                </a:solidFill>
                <a:latin typeface="Carlito"/>
                <a:cs typeface="Carlito"/>
              </a:rPr>
              <a:t>CONNECTOR</a:t>
            </a:r>
            <a:endParaRPr sz="3500">
              <a:latin typeface="Carlito"/>
              <a:cs typeface="Carli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712921" y="1318359"/>
            <a:ext cx="2145861" cy="6218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395983"/>
            <a:ext cx="7176515" cy="45064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525511" y="2286000"/>
            <a:ext cx="4154424" cy="2513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1115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40</a:t>
            </a:fld>
          </a:p>
        </p:txBody>
      </p:sp>
      <p:sp>
        <p:nvSpPr>
          <p:cNvPr id="9" name="object 9"/>
          <p:cNvSpPr txBox="1"/>
          <p:nvPr/>
        </p:nvSpPr>
        <p:spPr>
          <a:xfrm>
            <a:off x="2609469" y="6430619"/>
            <a:ext cx="854202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u="heavy" sz="1800" spc="-1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6"/>
              </a:rPr>
              <a:t>CONNECTION </a:t>
            </a:r>
            <a:r>
              <a:rPr dirty="0" u="heavy" sz="180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6"/>
              </a:rPr>
              <a:t>AND </a:t>
            </a:r>
            <a:r>
              <a:rPr dirty="0" u="heavy" sz="1800" spc="-1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6"/>
              </a:rPr>
              <a:t>REINFORCEMENT SYSTEM FOR COLUMNS </a:t>
            </a:r>
            <a:r>
              <a:rPr dirty="0" u="heavy" sz="180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6"/>
              </a:rPr>
              <a:t>AND </a:t>
            </a:r>
            <a:r>
              <a:rPr dirty="0" u="heavy" sz="1800" spc="-1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6"/>
              </a:rPr>
              <a:t>FLOORS</a:t>
            </a:r>
            <a:r>
              <a:rPr dirty="0" u="heavy" sz="1800" spc="5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6"/>
              </a:rPr>
              <a:t> </a:t>
            </a:r>
            <a:r>
              <a:rPr dirty="0" u="heavy" sz="1800" spc="-1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6"/>
              </a:rPr>
              <a:t>(rothoblaas.com)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95990" y="1294768"/>
            <a:ext cx="3206642" cy="47082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453128" y="1356360"/>
            <a:ext cx="2764535" cy="24201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7783195" marR="508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With </a:t>
            </a:r>
            <a:r>
              <a:rPr dirty="0"/>
              <a:t>the </a:t>
            </a:r>
            <a:r>
              <a:rPr dirty="0" spc="-5"/>
              <a:t>Spider </a:t>
            </a:r>
            <a:r>
              <a:rPr dirty="0" spc="-10"/>
              <a:t>you can achieve  predicted </a:t>
            </a:r>
            <a:r>
              <a:rPr dirty="0"/>
              <a:t>13 </a:t>
            </a:r>
            <a:r>
              <a:rPr dirty="0" spc="-15"/>
              <a:t>storey </a:t>
            </a:r>
            <a:r>
              <a:rPr dirty="0" spc="-5"/>
              <a:t>height using </a:t>
            </a:r>
            <a:r>
              <a:rPr dirty="0"/>
              <a:t>a  </a:t>
            </a:r>
            <a:r>
              <a:rPr dirty="0" spc="-10"/>
              <a:t>mixture </a:t>
            </a:r>
            <a:r>
              <a:rPr dirty="0" spc="-5"/>
              <a:t>of glulam, beech </a:t>
            </a:r>
            <a:r>
              <a:rPr dirty="0" spc="-50"/>
              <a:t>LVL </a:t>
            </a:r>
            <a:r>
              <a:rPr dirty="0"/>
              <a:t>and  </a:t>
            </a:r>
            <a:r>
              <a:rPr dirty="0" spc="-10"/>
              <a:t>steel columns working </a:t>
            </a:r>
            <a:r>
              <a:rPr dirty="0" spc="-5"/>
              <a:t>with </a:t>
            </a:r>
            <a:r>
              <a:rPr dirty="0"/>
              <a:t>a 50 m2  </a:t>
            </a:r>
            <a:r>
              <a:rPr dirty="0" spc="-5"/>
              <a:t>grid</a:t>
            </a:r>
            <a:r>
              <a:rPr dirty="0" spc="10"/>
              <a:t> </a:t>
            </a:r>
            <a:r>
              <a:rPr dirty="0" spc="-5"/>
              <a:t>(7x7m)</a:t>
            </a:r>
          </a:p>
          <a:p>
            <a:pPr marL="3832225">
              <a:lnSpc>
                <a:spcPct val="100000"/>
              </a:lnSpc>
            </a:pPr>
          </a:p>
          <a:p>
            <a:pPr marL="3832225">
              <a:lnSpc>
                <a:spcPct val="100000"/>
              </a:lnSpc>
              <a:spcBef>
                <a:spcPts val="55"/>
              </a:spcBef>
            </a:pPr>
            <a:endParaRPr sz="2100"/>
          </a:p>
          <a:p>
            <a:pPr marL="3844925" marR="4243705">
              <a:lnSpc>
                <a:spcPct val="100000"/>
              </a:lnSpc>
            </a:pPr>
            <a:r>
              <a:rPr dirty="0" spc="-5"/>
              <a:t>With </a:t>
            </a:r>
            <a:r>
              <a:rPr dirty="0"/>
              <a:t>the </a:t>
            </a:r>
            <a:r>
              <a:rPr dirty="0" spc="-5"/>
              <a:t>Pillar </a:t>
            </a:r>
            <a:r>
              <a:rPr dirty="0" spc="-10"/>
              <a:t>you can </a:t>
            </a:r>
            <a:r>
              <a:rPr dirty="0" spc="-5"/>
              <a:t>achieve  </a:t>
            </a:r>
            <a:r>
              <a:rPr dirty="0" spc="-10"/>
              <a:t>predicted </a:t>
            </a:r>
            <a:r>
              <a:rPr dirty="0"/>
              <a:t>30 </a:t>
            </a:r>
            <a:r>
              <a:rPr dirty="0" spc="-15"/>
              <a:t>storey </a:t>
            </a:r>
            <a:r>
              <a:rPr dirty="0" spc="-5"/>
              <a:t>hight using </a:t>
            </a:r>
            <a:r>
              <a:rPr dirty="0"/>
              <a:t>a  </a:t>
            </a:r>
            <a:r>
              <a:rPr dirty="0" spc="-10"/>
              <a:t>mixture </a:t>
            </a:r>
            <a:r>
              <a:rPr dirty="0" spc="-5"/>
              <a:t>of glulam </a:t>
            </a:r>
            <a:r>
              <a:rPr dirty="0"/>
              <a:t>and </a:t>
            </a:r>
            <a:r>
              <a:rPr dirty="0" spc="-5"/>
              <a:t>beech </a:t>
            </a:r>
            <a:r>
              <a:rPr dirty="0" spc="-50"/>
              <a:t>LVL  </a:t>
            </a:r>
            <a:r>
              <a:rPr dirty="0" spc="-10"/>
              <a:t>columns </a:t>
            </a:r>
            <a:r>
              <a:rPr dirty="0" spc="-5"/>
              <a:t>with </a:t>
            </a:r>
            <a:r>
              <a:rPr dirty="0"/>
              <a:t>a 10m2</a:t>
            </a:r>
            <a:r>
              <a:rPr dirty="0" spc="20"/>
              <a:t> </a:t>
            </a:r>
            <a:r>
              <a:rPr dirty="0" spc="-5"/>
              <a:t>grid</a:t>
            </a:r>
          </a:p>
        </p:txBody>
      </p:sp>
      <p:sp>
        <p:nvSpPr>
          <p:cNvPr id="7" name="object 7"/>
          <p:cNvSpPr/>
          <p:nvPr/>
        </p:nvSpPr>
        <p:spPr>
          <a:xfrm>
            <a:off x="3712738" y="5110500"/>
            <a:ext cx="1319279" cy="7157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140668" y="3418332"/>
            <a:ext cx="3524028" cy="23948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18033" y="928243"/>
            <a:ext cx="563816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5">
                <a:latin typeface="Carlito"/>
                <a:cs typeface="Carlito"/>
              </a:rPr>
              <a:t>Pre-dimensioned table </a:t>
            </a:r>
            <a:r>
              <a:rPr dirty="0" sz="2000" spc="-15">
                <a:latin typeface="Carlito"/>
                <a:cs typeface="Carlito"/>
              </a:rPr>
              <a:t>to </a:t>
            </a:r>
            <a:r>
              <a:rPr dirty="0" sz="2000" spc="-10">
                <a:latin typeface="Carlito"/>
                <a:cs typeface="Carlito"/>
              </a:rPr>
              <a:t>indicate </a:t>
            </a:r>
            <a:r>
              <a:rPr dirty="0" sz="2000">
                <a:latin typeface="Carlito"/>
                <a:cs typeface="Carlito"/>
              </a:rPr>
              <a:t>design</a:t>
            </a:r>
            <a:r>
              <a:rPr dirty="0" sz="2000" spc="-30">
                <a:latin typeface="Carlito"/>
                <a:cs typeface="Carlito"/>
              </a:rPr>
              <a:t> </a:t>
            </a:r>
            <a:r>
              <a:rPr dirty="0" sz="2000">
                <a:latin typeface="Carlito"/>
                <a:cs typeface="Carlito"/>
              </a:rPr>
              <a:t>possibilities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1115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41</a:t>
            </a:fld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23088" y="1828800"/>
            <a:ext cx="5772912" cy="3788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136892" y="1082040"/>
            <a:ext cx="4541520" cy="49072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8739" y="1257757"/>
            <a:ext cx="6882765" cy="3003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0" b="0">
                <a:solidFill>
                  <a:srgbClr val="000000"/>
                </a:solidFill>
                <a:latin typeface="Carlito"/>
                <a:cs typeface="Carlito"/>
              </a:rPr>
              <a:t>Post </a:t>
            </a:r>
            <a:r>
              <a:rPr dirty="0" sz="1800" b="0">
                <a:solidFill>
                  <a:srgbClr val="000000"/>
                </a:solidFill>
                <a:latin typeface="Carlito"/>
                <a:cs typeface="Carlito"/>
              </a:rPr>
              <a:t>and </a:t>
            </a:r>
            <a:r>
              <a:rPr dirty="0" sz="1800" spc="-5" b="0">
                <a:solidFill>
                  <a:srgbClr val="000000"/>
                </a:solidFill>
                <a:latin typeface="Carlito"/>
                <a:cs typeface="Carlito"/>
              </a:rPr>
              <a:t>beam </a:t>
            </a:r>
            <a:r>
              <a:rPr dirty="0" sz="1800" spc="-10" b="0">
                <a:solidFill>
                  <a:srgbClr val="000000"/>
                </a:solidFill>
                <a:latin typeface="Carlito"/>
                <a:cs typeface="Carlito"/>
              </a:rPr>
              <a:t>construction compared to </a:t>
            </a:r>
            <a:r>
              <a:rPr dirty="0" sz="1800" spc="-5" b="0">
                <a:solidFill>
                  <a:srgbClr val="000000"/>
                </a:solidFill>
                <a:latin typeface="Carlito"/>
                <a:cs typeface="Carlito"/>
              </a:rPr>
              <a:t>SPIDER </a:t>
            </a:r>
            <a:r>
              <a:rPr dirty="0" sz="1800" spc="-10" b="0">
                <a:solidFill>
                  <a:srgbClr val="000000"/>
                </a:solidFill>
                <a:latin typeface="Carlito"/>
                <a:cs typeface="Carlito"/>
              </a:rPr>
              <a:t>columns </a:t>
            </a:r>
            <a:r>
              <a:rPr dirty="0" sz="1800" b="0">
                <a:solidFill>
                  <a:srgbClr val="000000"/>
                </a:solidFill>
                <a:latin typeface="Carlito"/>
                <a:cs typeface="Carlito"/>
              </a:rPr>
              <a:t>and </a:t>
            </a:r>
            <a:r>
              <a:rPr dirty="0" sz="1800" spc="-5" b="0">
                <a:solidFill>
                  <a:srgbClr val="000000"/>
                </a:solidFill>
                <a:latin typeface="Carlito"/>
                <a:cs typeface="Carlito"/>
              </a:rPr>
              <a:t>slab</a:t>
            </a:r>
            <a:r>
              <a:rPr dirty="0" sz="1800" spc="170" b="0">
                <a:solidFill>
                  <a:srgbClr val="000000"/>
                </a:solidFill>
                <a:latin typeface="Carlito"/>
                <a:cs typeface="Carlito"/>
              </a:rPr>
              <a:t> </a:t>
            </a:r>
            <a:r>
              <a:rPr dirty="0" sz="1800" spc="-5" b="0">
                <a:solidFill>
                  <a:srgbClr val="000000"/>
                </a:solidFill>
                <a:latin typeface="Carlito"/>
                <a:cs typeface="Carlito"/>
              </a:rPr>
              <a:t>design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1115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41</a:t>
            </a:fld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95173" y="1204340"/>
            <a:ext cx="3672204" cy="1300480"/>
          </a:xfrm>
          <a:prstGeom prst="rect">
            <a:avLst/>
          </a:prstGeom>
        </p:spPr>
        <p:txBody>
          <a:bodyPr wrap="square" lIns="0" tIns="89535" rIns="0" bIns="0" rtlCol="0" vert="horz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705"/>
              </a:spcBef>
            </a:pPr>
            <a:r>
              <a:rPr dirty="0" sz="4400" spc="-195">
                <a:latin typeface="Trebuchet MS"/>
                <a:cs typeface="Trebuchet MS"/>
              </a:rPr>
              <a:t>Waterproofing  </a:t>
            </a:r>
            <a:r>
              <a:rPr dirty="0" sz="4400" spc="-175">
                <a:latin typeface="Trebuchet MS"/>
                <a:cs typeface="Trebuchet MS"/>
              </a:rPr>
              <a:t>and</a:t>
            </a:r>
            <a:r>
              <a:rPr dirty="0" sz="4400" spc="-400">
                <a:latin typeface="Trebuchet MS"/>
                <a:cs typeface="Trebuchet MS"/>
              </a:rPr>
              <a:t> </a:t>
            </a:r>
            <a:r>
              <a:rPr dirty="0" sz="4400" spc="-190">
                <a:latin typeface="Trebuchet MS"/>
                <a:cs typeface="Trebuchet MS"/>
              </a:rPr>
              <a:t>Airtightness</a:t>
            </a:r>
            <a:endParaRPr sz="44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108447" y="1107947"/>
            <a:ext cx="6252972" cy="47396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52400" y="2827020"/>
            <a:ext cx="3918204" cy="29154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1115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41</a:t>
            </a:fld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89812" y="1402791"/>
            <a:ext cx="223964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2D75B6"/>
                </a:solidFill>
                <a:latin typeface="Carlito"/>
                <a:cs typeface="Carlito"/>
              </a:rPr>
              <a:t>Wind</a:t>
            </a:r>
            <a:r>
              <a:rPr dirty="0" spc="-30">
                <a:solidFill>
                  <a:srgbClr val="2D75B6"/>
                </a:solidFill>
                <a:latin typeface="Carlito"/>
                <a:cs typeface="Carlito"/>
              </a:rPr>
              <a:t> </a:t>
            </a:r>
            <a:r>
              <a:rPr dirty="0" spc="-10">
                <a:solidFill>
                  <a:srgbClr val="2D75B6"/>
                </a:solidFill>
                <a:latin typeface="Carlito"/>
                <a:cs typeface="Carlito"/>
              </a:rPr>
              <a:t>tightness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89812" y="2201926"/>
            <a:ext cx="6111875" cy="313245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just" marL="12700" marR="5080">
              <a:lnSpc>
                <a:spcPct val="100499"/>
              </a:lnSpc>
              <a:spcBef>
                <a:spcPts val="90"/>
              </a:spcBef>
            </a:pPr>
            <a:r>
              <a:rPr dirty="0" sz="2000" spc="-5">
                <a:solidFill>
                  <a:srgbClr val="7E7E7E"/>
                </a:solidFill>
                <a:latin typeface="Carlito"/>
                <a:cs typeface="Carlito"/>
              </a:rPr>
              <a:t>The </a:t>
            </a:r>
            <a:r>
              <a:rPr dirty="0" sz="2000" spc="-15">
                <a:solidFill>
                  <a:srgbClr val="7E7E7E"/>
                </a:solidFill>
                <a:latin typeface="Carlito"/>
                <a:cs typeface="Carlito"/>
              </a:rPr>
              <a:t>role </a:t>
            </a:r>
            <a:r>
              <a:rPr dirty="0" sz="2000" spc="-5">
                <a:solidFill>
                  <a:srgbClr val="7E7E7E"/>
                </a:solidFill>
                <a:latin typeface="Carlito"/>
                <a:cs typeface="Carlito"/>
              </a:rPr>
              <a:t>of </a:t>
            </a:r>
            <a:r>
              <a:rPr dirty="0" sz="2000">
                <a:solidFill>
                  <a:srgbClr val="7E7E7E"/>
                </a:solidFill>
                <a:latin typeface="Carlito"/>
                <a:cs typeface="Carlito"/>
              </a:rPr>
              <a:t>the </a:t>
            </a:r>
            <a:r>
              <a:rPr dirty="0" sz="2000" spc="-5">
                <a:solidFill>
                  <a:srgbClr val="7E7E7E"/>
                </a:solidFill>
                <a:latin typeface="Carlito"/>
                <a:cs typeface="Carlito"/>
              </a:rPr>
              <a:t>wind tightness </a:t>
            </a:r>
            <a:r>
              <a:rPr dirty="0" sz="2000" spc="-15">
                <a:solidFill>
                  <a:srgbClr val="7E7E7E"/>
                </a:solidFill>
                <a:latin typeface="Carlito"/>
                <a:cs typeface="Carlito"/>
              </a:rPr>
              <a:t>layer </a:t>
            </a:r>
            <a:r>
              <a:rPr dirty="0" sz="2000" spc="-5">
                <a:solidFill>
                  <a:srgbClr val="7E7E7E"/>
                </a:solidFill>
                <a:latin typeface="Carlito"/>
                <a:cs typeface="Carlito"/>
              </a:rPr>
              <a:t>is </a:t>
            </a:r>
            <a:r>
              <a:rPr dirty="0" sz="2000" spc="-15">
                <a:solidFill>
                  <a:srgbClr val="7E7E7E"/>
                </a:solidFill>
                <a:latin typeface="Carlito"/>
                <a:cs typeface="Carlito"/>
              </a:rPr>
              <a:t>to prevent </a:t>
            </a:r>
            <a:r>
              <a:rPr dirty="0" sz="2000" spc="-5">
                <a:solidFill>
                  <a:srgbClr val="7E7E7E"/>
                </a:solidFill>
                <a:latin typeface="Carlito"/>
                <a:cs typeface="Carlito"/>
              </a:rPr>
              <a:t>the  outside </a:t>
            </a:r>
            <a:r>
              <a:rPr dirty="0" sz="2000">
                <a:solidFill>
                  <a:srgbClr val="7E7E7E"/>
                </a:solidFill>
                <a:latin typeface="Carlito"/>
                <a:cs typeface="Carlito"/>
              </a:rPr>
              <a:t>air </a:t>
            </a:r>
            <a:r>
              <a:rPr dirty="0" sz="2000" spc="-10">
                <a:solidFill>
                  <a:srgbClr val="7E7E7E"/>
                </a:solidFill>
                <a:latin typeface="Carlito"/>
                <a:cs typeface="Carlito"/>
              </a:rPr>
              <a:t>from </a:t>
            </a:r>
            <a:r>
              <a:rPr dirty="0" sz="2000" spc="-5">
                <a:solidFill>
                  <a:srgbClr val="7E7E7E"/>
                </a:solidFill>
                <a:latin typeface="Carlito"/>
                <a:cs typeface="Carlito"/>
              </a:rPr>
              <a:t>reaching </a:t>
            </a:r>
            <a:r>
              <a:rPr dirty="0" sz="2000" spc="-10">
                <a:solidFill>
                  <a:srgbClr val="7E7E7E"/>
                </a:solidFill>
                <a:latin typeface="Carlito"/>
                <a:cs typeface="Carlito"/>
              </a:rPr>
              <a:t>the </a:t>
            </a:r>
            <a:r>
              <a:rPr dirty="0" sz="2000" spc="-5">
                <a:solidFill>
                  <a:srgbClr val="7E7E7E"/>
                </a:solidFill>
                <a:latin typeface="Carlito"/>
                <a:cs typeface="Carlito"/>
              </a:rPr>
              <a:t>inside of the building </a:t>
            </a:r>
            <a:r>
              <a:rPr dirty="0" sz="2000" spc="-10">
                <a:solidFill>
                  <a:srgbClr val="7E7E7E"/>
                </a:solidFill>
                <a:latin typeface="Carlito"/>
                <a:cs typeface="Carlito"/>
              </a:rPr>
              <a:t>(hot  </a:t>
            </a:r>
            <a:r>
              <a:rPr dirty="0" sz="2000" spc="-5">
                <a:solidFill>
                  <a:srgbClr val="7E7E7E"/>
                </a:solidFill>
                <a:latin typeface="Carlito"/>
                <a:cs typeface="Carlito"/>
              </a:rPr>
              <a:t>damp </a:t>
            </a:r>
            <a:r>
              <a:rPr dirty="0" sz="2000">
                <a:solidFill>
                  <a:srgbClr val="7E7E7E"/>
                </a:solidFill>
                <a:latin typeface="Carlito"/>
                <a:cs typeface="Carlito"/>
              </a:rPr>
              <a:t>air </a:t>
            </a:r>
            <a:r>
              <a:rPr dirty="0" sz="2000" spc="-5">
                <a:solidFill>
                  <a:srgbClr val="7E7E7E"/>
                </a:solidFill>
                <a:latin typeface="Carlito"/>
                <a:cs typeface="Carlito"/>
              </a:rPr>
              <a:t>in summer; cold </a:t>
            </a:r>
            <a:r>
              <a:rPr dirty="0" sz="2000">
                <a:solidFill>
                  <a:srgbClr val="7E7E7E"/>
                </a:solidFill>
                <a:latin typeface="Carlito"/>
                <a:cs typeface="Carlito"/>
              </a:rPr>
              <a:t>air </a:t>
            </a:r>
            <a:r>
              <a:rPr dirty="0" sz="2000" spc="-5">
                <a:solidFill>
                  <a:srgbClr val="7E7E7E"/>
                </a:solidFill>
                <a:latin typeface="Carlito"/>
                <a:cs typeface="Carlito"/>
              </a:rPr>
              <a:t>in</a:t>
            </a:r>
            <a:r>
              <a:rPr dirty="0" sz="2000" spc="15">
                <a:solidFill>
                  <a:srgbClr val="7E7E7E"/>
                </a:solidFill>
                <a:latin typeface="Carlito"/>
                <a:cs typeface="Carlito"/>
              </a:rPr>
              <a:t> </a:t>
            </a:r>
            <a:r>
              <a:rPr dirty="0" sz="2000" spc="-10">
                <a:solidFill>
                  <a:srgbClr val="7E7E7E"/>
                </a:solidFill>
                <a:latin typeface="Carlito"/>
                <a:cs typeface="Carlito"/>
              </a:rPr>
              <a:t>winter).</a:t>
            </a:r>
            <a:endParaRPr sz="200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2000">
              <a:latin typeface="Carlito"/>
              <a:cs typeface="Carlito"/>
            </a:endParaRPr>
          </a:p>
          <a:p>
            <a:pPr marL="40005">
              <a:lnSpc>
                <a:spcPct val="100000"/>
              </a:lnSpc>
              <a:spcBef>
                <a:spcPts val="1295"/>
              </a:spcBef>
            </a:pPr>
            <a:r>
              <a:rPr dirty="0" sz="2800" spc="-5" b="1">
                <a:solidFill>
                  <a:srgbClr val="C00000"/>
                </a:solidFill>
                <a:latin typeface="Carlito"/>
                <a:cs typeface="Carlito"/>
              </a:rPr>
              <a:t>Airtightness</a:t>
            </a:r>
            <a:endParaRPr sz="28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400">
              <a:latin typeface="Carlito"/>
              <a:cs typeface="Carlito"/>
            </a:endParaRPr>
          </a:p>
          <a:p>
            <a:pPr algn="just" marL="40005" marR="23495">
              <a:lnSpc>
                <a:spcPct val="100000"/>
              </a:lnSpc>
            </a:pPr>
            <a:r>
              <a:rPr dirty="0" sz="2000" spc="-5">
                <a:solidFill>
                  <a:srgbClr val="7E7E7E"/>
                </a:solidFill>
                <a:latin typeface="Carlito"/>
                <a:cs typeface="Carlito"/>
              </a:rPr>
              <a:t>The purpose </a:t>
            </a:r>
            <a:r>
              <a:rPr dirty="0" sz="2000" spc="-10">
                <a:solidFill>
                  <a:srgbClr val="7E7E7E"/>
                </a:solidFill>
                <a:latin typeface="Carlito"/>
                <a:cs typeface="Carlito"/>
              </a:rPr>
              <a:t>of </a:t>
            </a:r>
            <a:r>
              <a:rPr dirty="0" sz="2000">
                <a:solidFill>
                  <a:srgbClr val="7E7E7E"/>
                </a:solidFill>
                <a:latin typeface="Carlito"/>
                <a:cs typeface="Carlito"/>
              </a:rPr>
              <a:t>the </a:t>
            </a:r>
            <a:r>
              <a:rPr dirty="0" sz="2000" spc="-5">
                <a:solidFill>
                  <a:srgbClr val="7E7E7E"/>
                </a:solidFill>
                <a:latin typeface="Carlito"/>
                <a:cs typeface="Carlito"/>
              </a:rPr>
              <a:t>airtightness </a:t>
            </a:r>
            <a:r>
              <a:rPr dirty="0" sz="2000" spc="-15">
                <a:solidFill>
                  <a:srgbClr val="7E7E7E"/>
                </a:solidFill>
                <a:latin typeface="Carlito"/>
                <a:cs typeface="Carlito"/>
              </a:rPr>
              <a:t>layer </a:t>
            </a:r>
            <a:r>
              <a:rPr dirty="0" sz="2000" spc="-5">
                <a:solidFill>
                  <a:srgbClr val="7E7E7E"/>
                </a:solidFill>
                <a:latin typeface="Carlito"/>
                <a:cs typeface="Carlito"/>
              </a:rPr>
              <a:t>is </a:t>
            </a:r>
            <a:r>
              <a:rPr dirty="0" sz="2000" spc="-15">
                <a:solidFill>
                  <a:srgbClr val="7E7E7E"/>
                </a:solidFill>
                <a:latin typeface="Carlito"/>
                <a:cs typeface="Carlito"/>
              </a:rPr>
              <a:t>to prevent </a:t>
            </a:r>
            <a:r>
              <a:rPr dirty="0" sz="2000">
                <a:solidFill>
                  <a:srgbClr val="7E7E7E"/>
                </a:solidFill>
                <a:latin typeface="Carlito"/>
                <a:cs typeface="Carlito"/>
              </a:rPr>
              <a:t>the air  </a:t>
            </a:r>
            <a:r>
              <a:rPr dirty="0" sz="2000" spc="-10">
                <a:solidFill>
                  <a:srgbClr val="7E7E7E"/>
                </a:solidFill>
                <a:latin typeface="Carlito"/>
                <a:cs typeface="Carlito"/>
              </a:rPr>
              <a:t>from </a:t>
            </a:r>
            <a:r>
              <a:rPr dirty="0" sz="2000" spc="-5">
                <a:solidFill>
                  <a:srgbClr val="7E7E7E"/>
                </a:solidFill>
                <a:latin typeface="Carlito"/>
                <a:cs typeface="Carlito"/>
              </a:rPr>
              <a:t>flowing </a:t>
            </a:r>
            <a:r>
              <a:rPr dirty="0" sz="2000" spc="-15">
                <a:solidFill>
                  <a:srgbClr val="7E7E7E"/>
                </a:solidFill>
                <a:latin typeface="Carlito"/>
                <a:cs typeface="Carlito"/>
              </a:rPr>
              <a:t>from </a:t>
            </a:r>
            <a:r>
              <a:rPr dirty="0" sz="2000">
                <a:solidFill>
                  <a:srgbClr val="7E7E7E"/>
                </a:solidFill>
                <a:latin typeface="Carlito"/>
                <a:cs typeface="Carlito"/>
              </a:rPr>
              <a:t>the inside </a:t>
            </a:r>
            <a:r>
              <a:rPr dirty="0" sz="2000" spc="-15">
                <a:solidFill>
                  <a:srgbClr val="7E7E7E"/>
                </a:solidFill>
                <a:latin typeface="Carlito"/>
                <a:cs typeface="Carlito"/>
              </a:rPr>
              <a:t>towards </a:t>
            </a:r>
            <a:r>
              <a:rPr dirty="0" sz="2000">
                <a:solidFill>
                  <a:srgbClr val="7E7E7E"/>
                </a:solidFill>
                <a:latin typeface="Carlito"/>
                <a:cs typeface="Carlito"/>
              </a:rPr>
              <a:t>the outside. </a:t>
            </a:r>
            <a:r>
              <a:rPr dirty="0" sz="2000" spc="-5">
                <a:solidFill>
                  <a:srgbClr val="7E7E7E"/>
                </a:solidFill>
                <a:latin typeface="Carlito"/>
                <a:cs typeface="Carlito"/>
              </a:rPr>
              <a:t>(hot  </a:t>
            </a:r>
            <a:r>
              <a:rPr dirty="0" sz="2000">
                <a:solidFill>
                  <a:srgbClr val="7E7E7E"/>
                </a:solidFill>
                <a:latin typeface="Carlito"/>
                <a:cs typeface="Carlito"/>
              </a:rPr>
              <a:t>damp air </a:t>
            </a:r>
            <a:r>
              <a:rPr dirty="0" sz="2000" spc="-5">
                <a:solidFill>
                  <a:srgbClr val="7E7E7E"/>
                </a:solidFill>
                <a:latin typeface="Carlito"/>
                <a:cs typeface="Carlito"/>
              </a:rPr>
              <a:t>in </a:t>
            </a:r>
            <a:r>
              <a:rPr dirty="0" sz="2000" spc="-35">
                <a:solidFill>
                  <a:srgbClr val="7E7E7E"/>
                </a:solidFill>
                <a:latin typeface="Carlito"/>
                <a:cs typeface="Carlito"/>
              </a:rPr>
              <a:t>winter, </a:t>
            </a:r>
            <a:r>
              <a:rPr dirty="0" sz="2000" spc="-5">
                <a:solidFill>
                  <a:srgbClr val="7E7E7E"/>
                </a:solidFill>
                <a:latin typeface="Carlito"/>
                <a:cs typeface="Carlito"/>
              </a:rPr>
              <a:t>conditioned </a:t>
            </a:r>
            <a:r>
              <a:rPr dirty="0" sz="2000">
                <a:solidFill>
                  <a:srgbClr val="7E7E7E"/>
                </a:solidFill>
                <a:latin typeface="Carlito"/>
                <a:cs typeface="Carlito"/>
              </a:rPr>
              <a:t>air </a:t>
            </a:r>
            <a:r>
              <a:rPr dirty="0" sz="2000" spc="-5">
                <a:solidFill>
                  <a:srgbClr val="7E7E7E"/>
                </a:solidFill>
                <a:latin typeface="Carlito"/>
                <a:cs typeface="Carlito"/>
              </a:rPr>
              <a:t>in</a:t>
            </a:r>
            <a:r>
              <a:rPr dirty="0" sz="2000" spc="35">
                <a:solidFill>
                  <a:srgbClr val="7E7E7E"/>
                </a:solidFill>
                <a:latin typeface="Carlito"/>
                <a:cs typeface="Carlito"/>
              </a:rPr>
              <a:t> </a:t>
            </a:r>
            <a:r>
              <a:rPr dirty="0" sz="2000" spc="-5">
                <a:solidFill>
                  <a:srgbClr val="7E7E7E"/>
                </a:solidFill>
                <a:latin typeface="Carlito"/>
                <a:cs typeface="Carlito"/>
              </a:rPr>
              <a:t>summer).</a:t>
            </a:r>
            <a:endParaRPr sz="2000">
              <a:latin typeface="Carlito"/>
              <a:cs typeface="Carlito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237476" y="1267841"/>
            <a:ext cx="2658110" cy="2178050"/>
            <a:chOff x="7237476" y="1267841"/>
            <a:chExt cx="2658110" cy="2178050"/>
          </a:xfrm>
        </p:grpSpPr>
        <p:sp>
          <p:nvSpPr>
            <p:cNvPr id="7" name="object 7"/>
            <p:cNvSpPr/>
            <p:nvPr/>
          </p:nvSpPr>
          <p:spPr>
            <a:xfrm>
              <a:off x="7237476" y="1411224"/>
              <a:ext cx="2657855" cy="20345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8083169" y="1267841"/>
              <a:ext cx="920115" cy="1007744"/>
            </a:xfrm>
            <a:custGeom>
              <a:avLst/>
              <a:gdLst/>
              <a:ahLst/>
              <a:cxnLst/>
              <a:rect l="l" t="t" r="r" b="b"/>
              <a:pathLst>
                <a:path w="920115" h="1007744">
                  <a:moveTo>
                    <a:pt x="121792" y="0"/>
                  </a:moveTo>
                  <a:lnTo>
                    <a:pt x="0" y="107950"/>
                  </a:lnTo>
                  <a:lnTo>
                    <a:pt x="737107" y="939673"/>
                  </a:lnTo>
                  <a:lnTo>
                    <a:pt x="676275" y="993648"/>
                  </a:lnTo>
                  <a:lnTo>
                    <a:pt x="905890" y="1007491"/>
                  </a:lnTo>
                  <a:lnTo>
                    <a:pt x="919860" y="777748"/>
                  </a:lnTo>
                  <a:lnTo>
                    <a:pt x="858901" y="831723"/>
                  </a:lnTo>
                  <a:lnTo>
                    <a:pt x="121792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" name="object 9"/>
          <p:cNvGrpSpPr/>
          <p:nvPr/>
        </p:nvGrpSpPr>
        <p:grpSpPr>
          <a:xfrm>
            <a:off x="7330440" y="3746246"/>
            <a:ext cx="2677795" cy="2101850"/>
            <a:chOff x="7330440" y="3746246"/>
            <a:chExt cx="2677795" cy="2101850"/>
          </a:xfrm>
        </p:grpSpPr>
        <p:sp>
          <p:nvSpPr>
            <p:cNvPr id="10" name="object 10"/>
            <p:cNvSpPr/>
            <p:nvPr/>
          </p:nvSpPr>
          <p:spPr>
            <a:xfrm>
              <a:off x="7330440" y="3797808"/>
              <a:ext cx="2677668" cy="204978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225155" y="3746246"/>
              <a:ext cx="952500" cy="1033780"/>
            </a:xfrm>
            <a:custGeom>
              <a:avLst/>
              <a:gdLst/>
              <a:ahLst/>
              <a:cxnLst/>
              <a:rect l="l" t="t" r="r" b="b"/>
              <a:pathLst>
                <a:path w="952500" h="1033779">
                  <a:moveTo>
                    <a:pt x="18542" y="0"/>
                  </a:moveTo>
                  <a:lnTo>
                    <a:pt x="0" y="307847"/>
                  </a:lnTo>
                  <a:lnTo>
                    <a:pt x="81534" y="235584"/>
                  </a:lnTo>
                  <a:lnTo>
                    <a:pt x="788797" y="1033526"/>
                  </a:lnTo>
                  <a:lnTo>
                    <a:pt x="951992" y="888999"/>
                  </a:lnTo>
                  <a:lnTo>
                    <a:pt x="244728" y="90931"/>
                  </a:lnTo>
                  <a:lnTo>
                    <a:pt x="326390" y="18668"/>
                  </a:lnTo>
                  <a:lnTo>
                    <a:pt x="1854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1115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41</a:t>
            </a:fld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175628" y="1476832"/>
            <a:ext cx="3112770" cy="12465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2000">
                <a:solidFill>
                  <a:srgbClr val="7E7E7E"/>
                </a:solidFill>
                <a:latin typeface="Carlito"/>
                <a:cs typeface="Carlito"/>
              </a:rPr>
              <a:t>Air -</a:t>
            </a:r>
            <a:r>
              <a:rPr dirty="0" sz="2000" spc="-10">
                <a:solidFill>
                  <a:srgbClr val="7E7E7E"/>
                </a:solidFill>
                <a:latin typeface="Carlito"/>
                <a:cs typeface="Carlito"/>
              </a:rPr>
              <a:t> </a:t>
            </a:r>
            <a:r>
              <a:rPr dirty="0" sz="2000" spc="-5">
                <a:solidFill>
                  <a:srgbClr val="7E7E7E"/>
                </a:solidFill>
                <a:latin typeface="Carlito"/>
                <a:cs typeface="Carlito"/>
              </a:rPr>
              <a:t>Airtightness</a:t>
            </a:r>
            <a:endParaRPr sz="20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2000" spc="-15">
                <a:solidFill>
                  <a:srgbClr val="7E7E7E"/>
                </a:solidFill>
                <a:latin typeface="Carlito"/>
                <a:cs typeface="Carlito"/>
              </a:rPr>
              <a:t>Vapour </a:t>
            </a:r>
            <a:r>
              <a:rPr dirty="0" sz="2000" spc="-114">
                <a:solidFill>
                  <a:srgbClr val="7E7E7E"/>
                </a:solidFill>
                <a:latin typeface="Arial"/>
                <a:cs typeface="Arial"/>
              </a:rPr>
              <a:t>– </a:t>
            </a:r>
            <a:r>
              <a:rPr dirty="0" sz="2000">
                <a:solidFill>
                  <a:srgbClr val="7E7E7E"/>
                </a:solidFill>
                <a:latin typeface="Carlito"/>
                <a:cs typeface="Carlito"/>
              </a:rPr>
              <a:t>Wind</a:t>
            </a:r>
            <a:r>
              <a:rPr dirty="0" sz="2000" spc="-70">
                <a:solidFill>
                  <a:srgbClr val="7E7E7E"/>
                </a:solidFill>
                <a:latin typeface="Carlito"/>
                <a:cs typeface="Carlito"/>
              </a:rPr>
              <a:t> </a:t>
            </a:r>
            <a:r>
              <a:rPr dirty="0" sz="2000" spc="-5">
                <a:solidFill>
                  <a:srgbClr val="7E7E7E"/>
                </a:solidFill>
                <a:latin typeface="Carlito"/>
                <a:cs typeface="Carlito"/>
              </a:rPr>
              <a:t>protection</a:t>
            </a:r>
            <a:endParaRPr sz="20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2000" spc="-10">
                <a:solidFill>
                  <a:srgbClr val="7E7E7E"/>
                </a:solidFill>
                <a:latin typeface="Carlito"/>
                <a:cs typeface="Carlito"/>
              </a:rPr>
              <a:t>Heat </a:t>
            </a:r>
            <a:r>
              <a:rPr dirty="0" sz="2000" spc="-114">
                <a:solidFill>
                  <a:srgbClr val="7E7E7E"/>
                </a:solidFill>
                <a:latin typeface="Arial"/>
                <a:cs typeface="Arial"/>
              </a:rPr>
              <a:t>– </a:t>
            </a:r>
            <a:r>
              <a:rPr dirty="0" sz="2000" spc="-10">
                <a:solidFill>
                  <a:srgbClr val="7E7E7E"/>
                </a:solidFill>
                <a:latin typeface="Carlito"/>
                <a:cs typeface="Carlito"/>
              </a:rPr>
              <a:t>Heat</a:t>
            </a:r>
            <a:r>
              <a:rPr dirty="0" sz="2000" spc="30">
                <a:solidFill>
                  <a:srgbClr val="7E7E7E"/>
                </a:solidFill>
                <a:latin typeface="Carlito"/>
                <a:cs typeface="Carlito"/>
              </a:rPr>
              <a:t> </a:t>
            </a:r>
            <a:r>
              <a:rPr dirty="0" sz="2000" spc="-20">
                <a:solidFill>
                  <a:srgbClr val="7E7E7E"/>
                </a:solidFill>
                <a:latin typeface="Carlito"/>
                <a:cs typeface="Carlito"/>
              </a:rPr>
              <a:t>Transmittance</a:t>
            </a:r>
            <a:endParaRPr sz="20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2000">
                <a:solidFill>
                  <a:srgbClr val="7E7E7E"/>
                </a:solidFill>
                <a:latin typeface="Carlito"/>
                <a:cs typeface="Carlito"/>
              </a:rPr>
              <a:t>Sound -</a:t>
            </a:r>
            <a:r>
              <a:rPr dirty="0" sz="2000" spc="-45">
                <a:solidFill>
                  <a:srgbClr val="7E7E7E"/>
                </a:solidFill>
                <a:latin typeface="Carlito"/>
                <a:cs typeface="Carlito"/>
              </a:rPr>
              <a:t> </a:t>
            </a:r>
            <a:r>
              <a:rPr dirty="0" sz="2000" spc="-5">
                <a:solidFill>
                  <a:srgbClr val="7E7E7E"/>
                </a:solidFill>
                <a:latin typeface="Carlito"/>
                <a:cs typeface="Carlito"/>
              </a:rPr>
              <a:t>Soundproofing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16607" y="1159763"/>
            <a:ext cx="3710682" cy="32541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001064" y="4423664"/>
            <a:ext cx="8656320" cy="15506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 b="1">
                <a:latin typeface="Carlito"/>
                <a:cs typeface="Carlito"/>
              </a:rPr>
              <a:t>Tightness:</a:t>
            </a:r>
            <a:endParaRPr sz="2000">
              <a:latin typeface="Carlito"/>
              <a:cs typeface="Carlito"/>
            </a:endParaRPr>
          </a:p>
          <a:p>
            <a:pPr marL="469265" indent="-457200">
              <a:lnSpc>
                <a:spcPct val="100000"/>
              </a:lnSpc>
              <a:buFont typeface="Wingdings"/>
              <a:buChar char=""/>
              <a:tabLst>
                <a:tab pos="469265" algn="l"/>
                <a:tab pos="469900" algn="l"/>
              </a:tabLst>
            </a:pPr>
            <a:r>
              <a:rPr dirty="0" sz="2000" spc="-15">
                <a:latin typeface="Carlito"/>
                <a:cs typeface="Carlito"/>
              </a:rPr>
              <a:t>to avoid </a:t>
            </a:r>
            <a:r>
              <a:rPr dirty="0" sz="2000" spc="-10" b="1">
                <a:solidFill>
                  <a:srgbClr val="C00000"/>
                </a:solidFill>
                <a:latin typeface="Carlito"/>
                <a:cs typeface="Carlito"/>
              </a:rPr>
              <a:t>heat </a:t>
            </a:r>
            <a:r>
              <a:rPr dirty="0" sz="2000" b="1">
                <a:solidFill>
                  <a:srgbClr val="C00000"/>
                </a:solidFill>
                <a:latin typeface="Carlito"/>
                <a:cs typeface="Carlito"/>
              </a:rPr>
              <a:t>losses </a:t>
            </a:r>
            <a:r>
              <a:rPr dirty="0" sz="2000">
                <a:latin typeface="Carlito"/>
                <a:cs typeface="Carlito"/>
              </a:rPr>
              <a:t>in </a:t>
            </a:r>
            <a:r>
              <a:rPr dirty="0" sz="2000" spc="-10">
                <a:latin typeface="Carlito"/>
                <a:cs typeface="Carlito"/>
              </a:rPr>
              <a:t>winter </a:t>
            </a:r>
            <a:r>
              <a:rPr dirty="0" sz="2000">
                <a:latin typeface="Carlito"/>
                <a:cs typeface="Carlito"/>
              </a:rPr>
              <a:t>due </a:t>
            </a:r>
            <a:r>
              <a:rPr dirty="0" sz="2000" spc="-15">
                <a:latin typeface="Carlito"/>
                <a:cs typeface="Carlito"/>
              </a:rPr>
              <a:t>to </a:t>
            </a:r>
            <a:r>
              <a:rPr dirty="0" sz="2000" spc="-10">
                <a:latin typeface="Carlito"/>
                <a:cs typeface="Carlito"/>
              </a:rPr>
              <a:t>uncontrolled </a:t>
            </a:r>
            <a:r>
              <a:rPr dirty="0" sz="2000">
                <a:latin typeface="Carlito"/>
                <a:cs typeface="Carlito"/>
              </a:rPr>
              <a:t>air</a:t>
            </a:r>
            <a:r>
              <a:rPr dirty="0" sz="2000" spc="20">
                <a:latin typeface="Carlito"/>
                <a:cs typeface="Carlito"/>
              </a:rPr>
              <a:t> </a:t>
            </a:r>
            <a:r>
              <a:rPr dirty="0" sz="2000" spc="-5">
                <a:latin typeface="Carlito"/>
                <a:cs typeface="Carlito"/>
              </a:rPr>
              <a:t>leakage.</a:t>
            </a:r>
            <a:endParaRPr sz="2000">
              <a:latin typeface="Carlito"/>
              <a:cs typeface="Carlito"/>
            </a:endParaRPr>
          </a:p>
          <a:p>
            <a:pPr marL="469265" indent="-457200">
              <a:lnSpc>
                <a:spcPct val="100000"/>
              </a:lnSpc>
              <a:buFont typeface="Wingdings"/>
              <a:buChar char=""/>
              <a:tabLst>
                <a:tab pos="469265" algn="l"/>
                <a:tab pos="469900" algn="l"/>
              </a:tabLst>
            </a:pPr>
            <a:r>
              <a:rPr dirty="0" sz="2000" spc="-10">
                <a:latin typeface="Carlito"/>
                <a:cs typeface="Carlito"/>
              </a:rPr>
              <a:t>to </a:t>
            </a:r>
            <a:r>
              <a:rPr dirty="0" sz="2000" spc="-15">
                <a:latin typeface="Carlito"/>
                <a:cs typeface="Carlito"/>
              </a:rPr>
              <a:t>avoid </a:t>
            </a:r>
            <a:r>
              <a:rPr dirty="0" sz="2000" b="1">
                <a:solidFill>
                  <a:srgbClr val="C00000"/>
                </a:solidFill>
                <a:latin typeface="Carlito"/>
                <a:cs typeface="Carlito"/>
              </a:rPr>
              <a:t>hot </a:t>
            </a:r>
            <a:r>
              <a:rPr dirty="0" sz="2000" spc="-5" b="1">
                <a:solidFill>
                  <a:srgbClr val="C00000"/>
                </a:solidFill>
                <a:latin typeface="Carlito"/>
                <a:cs typeface="Carlito"/>
              </a:rPr>
              <a:t>air </a:t>
            </a:r>
            <a:r>
              <a:rPr dirty="0" sz="2000" spc="-10">
                <a:latin typeface="Carlito"/>
                <a:cs typeface="Carlito"/>
              </a:rPr>
              <a:t>penetration </a:t>
            </a:r>
            <a:r>
              <a:rPr dirty="0" sz="2000">
                <a:latin typeface="Carlito"/>
                <a:cs typeface="Carlito"/>
              </a:rPr>
              <a:t>in</a:t>
            </a:r>
            <a:r>
              <a:rPr dirty="0" sz="2000" spc="-10">
                <a:latin typeface="Carlito"/>
                <a:cs typeface="Carlito"/>
              </a:rPr>
              <a:t> </a:t>
            </a:r>
            <a:r>
              <a:rPr dirty="0" sz="2000" spc="-35">
                <a:latin typeface="Carlito"/>
                <a:cs typeface="Carlito"/>
              </a:rPr>
              <a:t>summer.</a:t>
            </a:r>
            <a:endParaRPr sz="2000">
              <a:latin typeface="Carlito"/>
              <a:cs typeface="Carlito"/>
            </a:endParaRPr>
          </a:p>
          <a:p>
            <a:pPr marL="469265" indent="-457200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469265" algn="l"/>
                <a:tab pos="469900" algn="l"/>
              </a:tabLst>
            </a:pPr>
            <a:r>
              <a:rPr dirty="0" sz="2000" spc="-15">
                <a:latin typeface="Carlito"/>
                <a:cs typeface="Carlito"/>
              </a:rPr>
              <a:t>to avoid </a:t>
            </a:r>
            <a:r>
              <a:rPr dirty="0" sz="2000" spc="-10">
                <a:latin typeface="Carlito"/>
                <a:cs typeface="Carlito"/>
              </a:rPr>
              <a:t>uncontrolled </a:t>
            </a:r>
            <a:r>
              <a:rPr dirty="0" sz="2000" spc="-5" b="1">
                <a:solidFill>
                  <a:srgbClr val="2D75B6"/>
                </a:solidFill>
                <a:latin typeface="Carlito"/>
                <a:cs typeface="Carlito"/>
              </a:rPr>
              <a:t>vapor </a:t>
            </a:r>
            <a:r>
              <a:rPr dirty="0" sz="2000" spc="-10" b="1">
                <a:solidFill>
                  <a:srgbClr val="2D75B6"/>
                </a:solidFill>
                <a:latin typeface="Carlito"/>
                <a:cs typeface="Carlito"/>
              </a:rPr>
              <a:t>migration </a:t>
            </a:r>
            <a:r>
              <a:rPr dirty="0" sz="2000" spc="-5">
                <a:latin typeface="Carlito"/>
                <a:cs typeface="Carlito"/>
              </a:rPr>
              <a:t>with possible </a:t>
            </a:r>
            <a:r>
              <a:rPr dirty="0" sz="2000" spc="-10">
                <a:latin typeface="Carlito"/>
                <a:cs typeface="Carlito"/>
              </a:rPr>
              <a:t>formation </a:t>
            </a:r>
            <a:r>
              <a:rPr dirty="0" sz="2000" spc="-5">
                <a:latin typeface="Carlito"/>
                <a:cs typeface="Carlito"/>
              </a:rPr>
              <a:t>of</a:t>
            </a:r>
            <a:r>
              <a:rPr dirty="0" sz="2000" spc="105">
                <a:latin typeface="Carlito"/>
                <a:cs typeface="Carlito"/>
              </a:rPr>
              <a:t> </a:t>
            </a:r>
            <a:r>
              <a:rPr dirty="0" sz="2000" spc="-5">
                <a:latin typeface="Carlito"/>
                <a:cs typeface="Carlito"/>
              </a:rPr>
              <a:t>condensation</a:t>
            </a:r>
            <a:endParaRPr sz="2000">
              <a:latin typeface="Carlito"/>
              <a:cs typeface="Carlito"/>
            </a:endParaRPr>
          </a:p>
          <a:p>
            <a:pPr marL="469265" indent="-457200">
              <a:lnSpc>
                <a:spcPct val="100000"/>
              </a:lnSpc>
              <a:buFont typeface="Wingdings"/>
              <a:buChar char=""/>
              <a:tabLst>
                <a:tab pos="469265" algn="l"/>
                <a:tab pos="469900" algn="l"/>
              </a:tabLst>
            </a:pPr>
            <a:r>
              <a:rPr dirty="0" sz="2000" spc="-15">
                <a:latin typeface="Carlito"/>
                <a:cs typeface="Carlito"/>
              </a:rPr>
              <a:t>to avoid </a:t>
            </a:r>
            <a:r>
              <a:rPr dirty="0" sz="2000" spc="-5" b="1">
                <a:solidFill>
                  <a:srgbClr val="2D75B6"/>
                </a:solidFill>
                <a:latin typeface="Carlito"/>
                <a:cs typeface="Carlito"/>
              </a:rPr>
              <a:t>air </a:t>
            </a:r>
            <a:r>
              <a:rPr dirty="0" sz="2000" spc="-10" b="1">
                <a:solidFill>
                  <a:srgbClr val="2D75B6"/>
                </a:solidFill>
                <a:latin typeface="Carlito"/>
                <a:cs typeface="Carlito"/>
              </a:rPr>
              <a:t>leakage </a:t>
            </a:r>
            <a:r>
              <a:rPr dirty="0" sz="2000">
                <a:latin typeface="Carlito"/>
                <a:cs typeface="Carlito"/>
              </a:rPr>
              <a:t>and the </a:t>
            </a:r>
            <a:r>
              <a:rPr dirty="0" sz="2000" spc="-5">
                <a:latin typeface="Carlito"/>
                <a:cs typeface="Carlito"/>
              </a:rPr>
              <a:t>consequent </a:t>
            </a:r>
            <a:r>
              <a:rPr dirty="0" sz="2000">
                <a:latin typeface="Carlito"/>
                <a:cs typeface="Carlito"/>
              </a:rPr>
              <a:t>lack </a:t>
            </a:r>
            <a:r>
              <a:rPr dirty="0" sz="2000" spc="-5">
                <a:latin typeface="Carlito"/>
                <a:cs typeface="Carlito"/>
              </a:rPr>
              <a:t>of</a:t>
            </a:r>
            <a:r>
              <a:rPr dirty="0" sz="2000" spc="20">
                <a:latin typeface="Carlito"/>
                <a:cs typeface="Carlito"/>
              </a:rPr>
              <a:t> </a:t>
            </a:r>
            <a:r>
              <a:rPr dirty="0" sz="2000" spc="-15">
                <a:latin typeface="Carlito"/>
                <a:cs typeface="Carlito"/>
              </a:rPr>
              <a:t>comfort.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1115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41</a:t>
            </a:fld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637019" y="3273552"/>
            <a:ext cx="2764535" cy="23113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233166" y="1047749"/>
            <a:ext cx="232410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10" i="1">
                <a:solidFill>
                  <a:srgbClr val="7E7E7E"/>
                </a:solidFill>
                <a:latin typeface="Carlito"/>
                <a:cs typeface="Carlito"/>
              </a:rPr>
              <a:t>Passivhaus</a:t>
            </a:r>
            <a:endParaRPr sz="4000">
              <a:latin typeface="Carlito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07082" y="2042236"/>
            <a:ext cx="5308600" cy="6369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Char char="-"/>
              <a:tabLst>
                <a:tab pos="299085" algn="l"/>
                <a:tab pos="299720" algn="l"/>
              </a:tabLst>
            </a:pPr>
            <a:r>
              <a:rPr dirty="0" sz="2000" spc="-40">
                <a:latin typeface="Carlito"/>
                <a:cs typeface="Carlito"/>
              </a:rPr>
              <a:t>Tape </a:t>
            </a:r>
            <a:r>
              <a:rPr dirty="0" sz="2000" spc="-10" b="1" i="1">
                <a:latin typeface="Carlito"/>
                <a:cs typeface="Carlito"/>
              </a:rPr>
              <a:t>Flexi </a:t>
            </a:r>
            <a:r>
              <a:rPr dirty="0" sz="2000" b="1" i="1">
                <a:latin typeface="Carlito"/>
                <a:cs typeface="Carlito"/>
              </a:rPr>
              <a:t>Band, </a:t>
            </a:r>
            <a:r>
              <a:rPr dirty="0" sz="2000" spc="-5" b="1" i="1">
                <a:latin typeface="Carlito"/>
                <a:cs typeface="Carlito"/>
              </a:rPr>
              <a:t>Seal </a:t>
            </a:r>
            <a:r>
              <a:rPr dirty="0" sz="2000" b="1" i="1">
                <a:latin typeface="Carlito"/>
                <a:cs typeface="Carlito"/>
              </a:rPr>
              <a:t>Band, </a:t>
            </a:r>
            <a:r>
              <a:rPr dirty="0" sz="2000" spc="-5" b="1" i="1">
                <a:latin typeface="Carlito"/>
                <a:cs typeface="Carlito"/>
              </a:rPr>
              <a:t>Speedy</a:t>
            </a:r>
            <a:r>
              <a:rPr dirty="0" sz="2000" spc="-100" b="1" i="1">
                <a:latin typeface="Carlito"/>
                <a:cs typeface="Carlito"/>
              </a:rPr>
              <a:t> </a:t>
            </a:r>
            <a:r>
              <a:rPr dirty="0" sz="2000" b="1" i="1">
                <a:latin typeface="Carlito"/>
                <a:cs typeface="Carlito"/>
              </a:rPr>
              <a:t>Band</a:t>
            </a:r>
            <a:endParaRPr sz="20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Char char="-"/>
              <a:tabLst>
                <a:tab pos="299085" algn="l"/>
                <a:tab pos="299720" algn="l"/>
              </a:tabLst>
            </a:pPr>
            <a:r>
              <a:rPr dirty="0" sz="2000" spc="-5">
                <a:latin typeface="Carlito"/>
                <a:cs typeface="Carlito"/>
              </a:rPr>
              <a:t>Membrane with </a:t>
            </a:r>
            <a:r>
              <a:rPr dirty="0" sz="2000" spc="-15">
                <a:latin typeface="Carlito"/>
                <a:cs typeface="Carlito"/>
              </a:rPr>
              <a:t>Variable </a:t>
            </a:r>
            <a:r>
              <a:rPr dirty="0" sz="2000" spc="-5">
                <a:latin typeface="Carlito"/>
                <a:cs typeface="Carlito"/>
              </a:rPr>
              <a:t>Diffusion </a:t>
            </a:r>
            <a:r>
              <a:rPr dirty="0" sz="2000" b="1" i="1">
                <a:latin typeface="Carlito"/>
                <a:cs typeface="Carlito"/>
              </a:rPr>
              <a:t>Clima</a:t>
            </a:r>
            <a:r>
              <a:rPr dirty="0" sz="2000" spc="5" b="1" i="1">
                <a:latin typeface="Carlito"/>
                <a:cs typeface="Carlito"/>
              </a:rPr>
              <a:t> </a:t>
            </a:r>
            <a:r>
              <a:rPr dirty="0" sz="2000" spc="-10" b="1" i="1">
                <a:latin typeface="Carlito"/>
                <a:cs typeface="Carlito"/>
              </a:rPr>
              <a:t>control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019288" y="1213103"/>
            <a:ext cx="1080516" cy="10820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228088" y="2875788"/>
            <a:ext cx="4117848" cy="30388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1115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46</a:t>
            </a:fld>
          </a:p>
        </p:txBody>
      </p:sp>
      <p:sp>
        <p:nvSpPr>
          <p:cNvPr id="10" name="object 10"/>
          <p:cNvSpPr txBox="1"/>
          <p:nvPr/>
        </p:nvSpPr>
        <p:spPr>
          <a:xfrm>
            <a:off x="2651251" y="6417208"/>
            <a:ext cx="51917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u="heavy" sz="1800" spc="-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6"/>
              </a:rPr>
              <a:t>AIRTIGHTNESS </a:t>
            </a:r>
            <a:r>
              <a:rPr dirty="0" u="heavy" sz="180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6"/>
              </a:rPr>
              <a:t>AND </a:t>
            </a:r>
            <a:r>
              <a:rPr dirty="0" u="heavy" sz="1800" spc="-2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6"/>
              </a:rPr>
              <a:t>WATERPROOFING</a:t>
            </a:r>
            <a:r>
              <a:rPr dirty="0" u="heavy" sz="1800" spc="-4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6"/>
              </a:rPr>
              <a:t> </a:t>
            </a:r>
            <a:r>
              <a:rPr dirty="0" u="heavy" sz="1800" spc="-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6"/>
              </a:rPr>
              <a:t>(rothoblaas.com)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8208" y="2075803"/>
            <a:ext cx="6346290" cy="30137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946016" y="952246"/>
            <a:ext cx="4189729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>
                <a:solidFill>
                  <a:srgbClr val="000000"/>
                </a:solidFill>
                <a:latin typeface="Carlito"/>
                <a:cs typeface="Carlito"/>
              </a:rPr>
              <a:t>Fire prevention </a:t>
            </a:r>
            <a:r>
              <a:rPr dirty="0" sz="2400">
                <a:solidFill>
                  <a:srgbClr val="000000"/>
                </a:solidFill>
                <a:latin typeface="Carlito"/>
                <a:cs typeface="Carlito"/>
              </a:rPr>
              <a:t>and</a:t>
            </a:r>
            <a:r>
              <a:rPr dirty="0" sz="2400" spc="-20">
                <a:solidFill>
                  <a:srgbClr val="000000"/>
                </a:solidFill>
                <a:latin typeface="Carlito"/>
                <a:cs typeface="Carlito"/>
              </a:rPr>
              <a:t> </a:t>
            </a:r>
            <a:r>
              <a:rPr dirty="0" sz="2400" spc="-10">
                <a:solidFill>
                  <a:srgbClr val="000000"/>
                </a:solidFill>
                <a:latin typeface="Carlito"/>
                <a:cs typeface="Carlito"/>
              </a:rPr>
              <a:t>classification</a:t>
            </a:r>
            <a:endParaRPr sz="2400">
              <a:latin typeface="Carlito"/>
              <a:cs typeface="Carli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31129" y="2631948"/>
            <a:ext cx="5454018" cy="18928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1115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47</a:t>
            </a:fld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2587" y="1144524"/>
            <a:ext cx="5491164" cy="24673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091171" y="1997964"/>
            <a:ext cx="4323587" cy="39471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158376" y="1382996"/>
            <a:ext cx="2464163" cy="4770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3745991"/>
            <a:ext cx="6695890" cy="17815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1115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48</a:t>
            </a:fld>
          </a:p>
        </p:txBody>
      </p:sp>
      <p:sp>
        <p:nvSpPr>
          <p:cNvPr id="9" name="object 9"/>
          <p:cNvSpPr txBox="1"/>
          <p:nvPr/>
        </p:nvSpPr>
        <p:spPr>
          <a:xfrm>
            <a:off x="2536063" y="6421780"/>
            <a:ext cx="79933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u="heavy" sz="1800" spc="-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7"/>
              </a:rPr>
              <a:t>INTUMESCENT </a:t>
            </a:r>
            <a:r>
              <a:rPr dirty="0" u="heavy" sz="1800" spc="-2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7"/>
              </a:rPr>
              <a:t>THERMO-INFLATABLE </a:t>
            </a:r>
            <a:r>
              <a:rPr dirty="0" u="heavy" sz="1800" spc="-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7"/>
              </a:rPr>
              <a:t>FLEXIBLE </a:t>
            </a:r>
            <a:r>
              <a:rPr dirty="0" u="heavy" sz="180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7"/>
              </a:rPr>
              <a:t>GASKET | </a:t>
            </a:r>
            <a:r>
              <a:rPr dirty="0" u="heavy" sz="1800" spc="-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7"/>
              </a:rPr>
              <a:t>FIRE STRIPE</a:t>
            </a:r>
            <a:r>
              <a:rPr dirty="0" u="heavy" sz="1800" spc="-2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7"/>
              </a:rPr>
              <a:t> </a:t>
            </a:r>
            <a:r>
              <a:rPr dirty="0" u="heavy" sz="1800" spc="-1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7"/>
              </a:rPr>
              <a:t>(rothoblaas.com)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175628" y="2490596"/>
            <a:ext cx="4831715" cy="1818005"/>
          </a:xfrm>
          <a:prstGeom prst="rect">
            <a:avLst/>
          </a:prstGeom>
        </p:spPr>
        <p:txBody>
          <a:bodyPr wrap="square" lIns="0" tIns="76835" rIns="0" bIns="0" rtlCol="0" vert="horz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605"/>
              </a:spcBef>
            </a:pPr>
            <a:r>
              <a:rPr dirty="0" sz="4200" spc="-190">
                <a:latin typeface="Trebuchet MS"/>
                <a:cs typeface="Trebuchet MS"/>
              </a:rPr>
              <a:t>Incorporating</a:t>
            </a:r>
            <a:r>
              <a:rPr dirty="0" sz="4200" spc="-350">
                <a:latin typeface="Trebuchet MS"/>
                <a:cs typeface="Trebuchet MS"/>
              </a:rPr>
              <a:t> </a:t>
            </a:r>
            <a:r>
              <a:rPr dirty="0" sz="4200" spc="-204">
                <a:latin typeface="Trebuchet MS"/>
                <a:cs typeface="Trebuchet MS"/>
              </a:rPr>
              <a:t>Acoustic  </a:t>
            </a:r>
            <a:r>
              <a:rPr dirty="0" sz="4200" spc="-200">
                <a:latin typeface="Trebuchet MS"/>
                <a:cs typeface="Trebuchet MS"/>
              </a:rPr>
              <a:t>requirements </a:t>
            </a:r>
            <a:r>
              <a:rPr dirty="0" sz="4200" spc="-210">
                <a:latin typeface="Trebuchet MS"/>
                <a:cs typeface="Trebuchet MS"/>
              </a:rPr>
              <a:t>into  </a:t>
            </a:r>
            <a:r>
              <a:rPr dirty="0" sz="4200" spc="-225">
                <a:latin typeface="Trebuchet MS"/>
                <a:cs typeface="Trebuchet MS"/>
              </a:rPr>
              <a:t>structural</a:t>
            </a:r>
            <a:r>
              <a:rPr dirty="0" sz="4200" spc="-325">
                <a:latin typeface="Trebuchet MS"/>
                <a:cs typeface="Trebuchet MS"/>
              </a:rPr>
              <a:t> </a:t>
            </a:r>
            <a:r>
              <a:rPr dirty="0" sz="4200" spc="-165">
                <a:latin typeface="Trebuchet MS"/>
                <a:cs typeface="Trebuchet MS"/>
              </a:rPr>
              <a:t>design</a:t>
            </a:r>
            <a:endParaRPr sz="42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964691"/>
            <a:ext cx="5186171" cy="50612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1115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49</a:t>
            </a:fld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221495" y="1220223"/>
            <a:ext cx="7426947" cy="4654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0480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2</a:t>
            </a:fld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25445" y="1802968"/>
            <a:ext cx="4368800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5" b="0">
                <a:solidFill>
                  <a:srgbClr val="7E7E7E"/>
                </a:solidFill>
                <a:latin typeface="Carlito"/>
                <a:cs typeface="Carlito"/>
              </a:rPr>
              <a:t>Airborne</a:t>
            </a:r>
            <a:r>
              <a:rPr dirty="0" sz="4400" spc="-55" b="0">
                <a:solidFill>
                  <a:srgbClr val="7E7E7E"/>
                </a:solidFill>
                <a:latin typeface="Carlito"/>
                <a:cs typeface="Carlito"/>
              </a:rPr>
              <a:t> </a:t>
            </a:r>
            <a:r>
              <a:rPr dirty="0" sz="4400" spc="-25" b="0">
                <a:solidFill>
                  <a:srgbClr val="7E7E7E"/>
                </a:solidFill>
                <a:latin typeface="Carlito"/>
                <a:cs typeface="Carlito"/>
              </a:rPr>
              <a:t>excitation</a:t>
            </a:r>
            <a:endParaRPr sz="4400">
              <a:latin typeface="Carlito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23438" y="3935407"/>
            <a:ext cx="3674745" cy="1488440"/>
          </a:xfrm>
          <a:prstGeom prst="rect">
            <a:avLst/>
          </a:prstGeom>
        </p:spPr>
        <p:txBody>
          <a:bodyPr wrap="square" lIns="0" tIns="73025" rIns="0" bIns="0" rtlCol="0" vert="horz">
            <a:spAutoFit/>
          </a:bodyPr>
          <a:lstStyle/>
          <a:p>
            <a:pPr algn="r" marR="8255">
              <a:lnSpc>
                <a:spcPct val="100000"/>
              </a:lnSpc>
              <a:spcBef>
                <a:spcPts val="575"/>
              </a:spcBef>
            </a:pPr>
            <a:r>
              <a:rPr dirty="0" sz="4400" spc="-5">
                <a:solidFill>
                  <a:srgbClr val="7E7E7E"/>
                </a:solidFill>
                <a:latin typeface="Carlito"/>
                <a:cs typeface="Carlito"/>
              </a:rPr>
              <a:t>Structu</a:t>
            </a:r>
            <a:r>
              <a:rPr dirty="0" sz="4400" spc="-55">
                <a:solidFill>
                  <a:srgbClr val="7E7E7E"/>
                </a:solidFill>
                <a:latin typeface="Carlito"/>
                <a:cs typeface="Carlito"/>
              </a:rPr>
              <a:t>r</a:t>
            </a:r>
            <a:r>
              <a:rPr dirty="0" sz="4400" spc="20">
                <a:solidFill>
                  <a:srgbClr val="7E7E7E"/>
                </a:solidFill>
                <a:latin typeface="Carlito"/>
                <a:cs typeface="Carlito"/>
              </a:rPr>
              <a:t>e</a:t>
            </a:r>
            <a:r>
              <a:rPr dirty="0" sz="4400" spc="-5">
                <a:solidFill>
                  <a:srgbClr val="7E7E7E"/>
                </a:solidFill>
                <a:latin typeface="Carlito"/>
                <a:cs typeface="Carlito"/>
              </a:rPr>
              <a:t>-bor</a:t>
            </a:r>
            <a:r>
              <a:rPr dirty="0" sz="4400" spc="5">
                <a:solidFill>
                  <a:srgbClr val="7E7E7E"/>
                </a:solidFill>
                <a:latin typeface="Carlito"/>
                <a:cs typeface="Carlito"/>
              </a:rPr>
              <a:t>n</a:t>
            </a:r>
            <a:r>
              <a:rPr dirty="0" sz="4400">
                <a:solidFill>
                  <a:srgbClr val="7E7E7E"/>
                </a:solidFill>
                <a:latin typeface="Carlito"/>
                <a:cs typeface="Carlito"/>
              </a:rPr>
              <a:t>e</a:t>
            </a:r>
            <a:endParaRPr sz="4400">
              <a:latin typeface="Carlito"/>
              <a:cs typeface="Carlito"/>
            </a:endParaRPr>
          </a:p>
          <a:p>
            <a:pPr algn="r" marR="5080">
              <a:lnSpc>
                <a:spcPct val="100000"/>
              </a:lnSpc>
              <a:spcBef>
                <a:spcPts val="480"/>
              </a:spcBef>
            </a:pPr>
            <a:r>
              <a:rPr dirty="0" sz="4400" spc="-65">
                <a:solidFill>
                  <a:srgbClr val="7E7E7E"/>
                </a:solidFill>
                <a:latin typeface="Carlito"/>
                <a:cs typeface="Carlito"/>
              </a:rPr>
              <a:t>e</a:t>
            </a:r>
            <a:r>
              <a:rPr dirty="0" sz="4400" spc="-95">
                <a:solidFill>
                  <a:srgbClr val="7E7E7E"/>
                </a:solidFill>
                <a:latin typeface="Carlito"/>
                <a:cs typeface="Carlito"/>
              </a:rPr>
              <a:t>x</a:t>
            </a:r>
            <a:r>
              <a:rPr dirty="0" sz="4400">
                <a:solidFill>
                  <a:srgbClr val="7E7E7E"/>
                </a:solidFill>
                <a:latin typeface="Carlito"/>
                <a:cs typeface="Carlito"/>
              </a:rPr>
              <a:t>ci</a:t>
            </a:r>
            <a:r>
              <a:rPr dirty="0" sz="4400" spc="-50">
                <a:solidFill>
                  <a:srgbClr val="7E7E7E"/>
                </a:solidFill>
                <a:latin typeface="Carlito"/>
                <a:cs typeface="Carlito"/>
              </a:rPr>
              <a:t>t</a:t>
            </a:r>
            <a:r>
              <a:rPr dirty="0" sz="4400" spc="-35">
                <a:solidFill>
                  <a:srgbClr val="7E7E7E"/>
                </a:solidFill>
                <a:latin typeface="Carlito"/>
                <a:cs typeface="Carlito"/>
              </a:rPr>
              <a:t>a</a:t>
            </a:r>
            <a:r>
              <a:rPr dirty="0" sz="4400">
                <a:solidFill>
                  <a:srgbClr val="7E7E7E"/>
                </a:solidFill>
                <a:latin typeface="Carlito"/>
                <a:cs typeface="Carlito"/>
              </a:rPr>
              <a:t>tion</a:t>
            </a:r>
            <a:endParaRPr sz="4400">
              <a:latin typeface="Carlito"/>
              <a:cs typeface="Carli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947916" y="1185672"/>
            <a:ext cx="3607308" cy="4657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1115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49</a:t>
            </a:fld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1984248" y="3228967"/>
            <a:ext cx="4166870" cy="2437130"/>
            <a:chOff x="1984248" y="3228967"/>
            <a:chExt cx="4166870" cy="2437130"/>
          </a:xfrm>
        </p:grpSpPr>
        <p:sp>
          <p:nvSpPr>
            <p:cNvPr id="5" name="object 5"/>
            <p:cNvSpPr/>
            <p:nvPr/>
          </p:nvSpPr>
          <p:spPr>
            <a:xfrm>
              <a:off x="1984248" y="3228967"/>
              <a:ext cx="3471671" cy="24370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058155" y="4443945"/>
              <a:ext cx="1092708" cy="50295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5105400" y="4474463"/>
              <a:ext cx="1001394" cy="399415"/>
            </a:xfrm>
            <a:custGeom>
              <a:avLst/>
              <a:gdLst/>
              <a:ahLst/>
              <a:cxnLst/>
              <a:rect l="l" t="t" r="r" b="b"/>
              <a:pathLst>
                <a:path w="1001395" h="399414">
                  <a:moveTo>
                    <a:pt x="801624" y="0"/>
                  </a:moveTo>
                  <a:lnTo>
                    <a:pt x="801624" y="99822"/>
                  </a:lnTo>
                  <a:lnTo>
                    <a:pt x="0" y="99822"/>
                  </a:lnTo>
                  <a:lnTo>
                    <a:pt x="0" y="299466"/>
                  </a:lnTo>
                  <a:lnTo>
                    <a:pt x="801624" y="299466"/>
                  </a:lnTo>
                  <a:lnTo>
                    <a:pt x="801624" y="399288"/>
                  </a:lnTo>
                  <a:lnTo>
                    <a:pt x="1001267" y="199644"/>
                  </a:lnTo>
                  <a:lnTo>
                    <a:pt x="801624" y="0"/>
                  </a:lnTo>
                  <a:close/>
                </a:path>
              </a:pathLst>
            </a:custGeom>
            <a:solidFill>
              <a:srgbClr val="92CD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5105400" y="4474463"/>
              <a:ext cx="1001394" cy="399415"/>
            </a:xfrm>
            <a:custGeom>
              <a:avLst/>
              <a:gdLst/>
              <a:ahLst/>
              <a:cxnLst/>
              <a:rect l="l" t="t" r="r" b="b"/>
              <a:pathLst>
                <a:path w="1001395" h="399414">
                  <a:moveTo>
                    <a:pt x="0" y="99822"/>
                  </a:moveTo>
                  <a:lnTo>
                    <a:pt x="801624" y="99822"/>
                  </a:lnTo>
                  <a:lnTo>
                    <a:pt x="801624" y="0"/>
                  </a:lnTo>
                  <a:lnTo>
                    <a:pt x="1001267" y="199644"/>
                  </a:lnTo>
                  <a:lnTo>
                    <a:pt x="801624" y="399288"/>
                  </a:lnTo>
                  <a:lnTo>
                    <a:pt x="801624" y="299466"/>
                  </a:lnTo>
                  <a:lnTo>
                    <a:pt x="0" y="299466"/>
                  </a:lnTo>
                  <a:lnTo>
                    <a:pt x="0" y="99822"/>
                  </a:lnTo>
                  <a:close/>
                </a:path>
              </a:pathLst>
            </a:custGeom>
            <a:ln w="9525">
              <a:solidFill>
                <a:srgbClr val="92CDB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6461252" y="3218433"/>
            <a:ext cx="953769" cy="2220595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675"/>
              </a:spcBef>
            </a:pPr>
            <a:r>
              <a:rPr dirty="0" sz="2400">
                <a:solidFill>
                  <a:srgbClr val="7E7E7E"/>
                </a:solidFill>
                <a:latin typeface="Carlito"/>
                <a:cs typeface="Carlito"/>
              </a:rPr>
              <a:t>MASS</a:t>
            </a:r>
            <a:endParaRPr sz="2400">
              <a:latin typeface="Carlito"/>
              <a:cs typeface="Carlito"/>
            </a:endParaRPr>
          </a:p>
          <a:p>
            <a:pPr algn="ctr" marL="12700" marR="5080" indent="-2540">
              <a:lnSpc>
                <a:spcPct val="120000"/>
              </a:lnSpc>
            </a:pPr>
            <a:r>
              <a:rPr dirty="0" sz="2400">
                <a:solidFill>
                  <a:srgbClr val="7E7E7E"/>
                </a:solidFill>
                <a:latin typeface="Carlito"/>
                <a:cs typeface="Carlito"/>
              </a:rPr>
              <a:t>+     </a:t>
            </a:r>
            <a:r>
              <a:rPr dirty="0" sz="2400" spc="-5">
                <a:solidFill>
                  <a:srgbClr val="7E7E7E"/>
                </a:solidFill>
                <a:latin typeface="Carlito"/>
                <a:cs typeface="Carlito"/>
              </a:rPr>
              <a:t>SPRING</a:t>
            </a:r>
            <a:endParaRPr sz="2400">
              <a:latin typeface="Carlito"/>
              <a:cs typeface="Carlito"/>
            </a:endParaRPr>
          </a:p>
          <a:p>
            <a:pPr algn="ctr" marL="117475" marR="110489" indent="-1905">
              <a:lnSpc>
                <a:spcPct val="120000"/>
              </a:lnSpc>
              <a:spcBef>
                <a:spcPts val="5"/>
              </a:spcBef>
            </a:pPr>
            <a:r>
              <a:rPr dirty="0" sz="2400">
                <a:solidFill>
                  <a:srgbClr val="7E7E7E"/>
                </a:solidFill>
                <a:latin typeface="Carlito"/>
                <a:cs typeface="Carlito"/>
              </a:rPr>
              <a:t>+   MASS</a:t>
            </a:r>
            <a:endParaRPr sz="2400">
              <a:latin typeface="Carlito"/>
              <a:cs typeface="Carlito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767828" y="3153155"/>
            <a:ext cx="2458212" cy="27218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058414" y="955624"/>
            <a:ext cx="622871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5" b="0">
                <a:solidFill>
                  <a:srgbClr val="7E7E7E"/>
                </a:solidFill>
                <a:latin typeface="Carlito"/>
                <a:cs typeface="Carlito"/>
              </a:rPr>
              <a:t>The </a:t>
            </a:r>
            <a:r>
              <a:rPr dirty="0" sz="4000" spc="-10" b="0">
                <a:solidFill>
                  <a:srgbClr val="7E7E7E"/>
                </a:solidFill>
                <a:latin typeface="Carlito"/>
                <a:cs typeface="Carlito"/>
              </a:rPr>
              <a:t>principle </a:t>
            </a:r>
            <a:r>
              <a:rPr dirty="0" sz="4000" spc="-5" b="0">
                <a:solidFill>
                  <a:srgbClr val="7E7E7E"/>
                </a:solidFill>
                <a:latin typeface="Carlito"/>
                <a:cs typeface="Carlito"/>
              </a:rPr>
              <a:t>of</a:t>
            </a:r>
            <a:r>
              <a:rPr dirty="0" sz="4000" spc="-35" b="0">
                <a:solidFill>
                  <a:srgbClr val="7E7E7E"/>
                </a:solidFill>
                <a:latin typeface="Carlito"/>
                <a:cs typeface="Carlito"/>
              </a:rPr>
              <a:t> </a:t>
            </a:r>
            <a:r>
              <a:rPr dirty="0" sz="4000" spc="-10" b="0">
                <a:solidFill>
                  <a:srgbClr val="7E7E7E"/>
                </a:solidFill>
                <a:latin typeface="Carlito"/>
                <a:cs typeface="Carlito"/>
              </a:rPr>
              <a:t>disconnection</a:t>
            </a:r>
            <a:endParaRPr sz="4000">
              <a:latin typeface="Carlito"/>
              <a:cs typeface="Carlito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752446" y="1928760"/>
            <a:ext cx="8618489" cy="9380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1115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49</a:t>
            </a:fld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527803" y="1383791"/>
            <a:ext cx="2537459" cy="46009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7671816" y="1438725"/>
            <a:ext cx="2292350" cy="4546600"/>
            <a:chOff x="7671816" y="1438725"/>
            <a:chExt cx="2292350" cy="4546600"/>
          </a:xfrm>
        </p:grpSpPr>
        <p:sp>
          <p:nvSpPr>
            <p:cNvPr id="6" name="object 6"/>
            <p:cNvSpPr/>
            <p:nvPr/>
          </p:nvSpPr>
          <p:spPr>
            <a:xfrm>
              <a:off x="7682484" y="1438725"/>
              <a:ext cx="2264664" cy="234841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7671816" y="3494531"/>
              <a:ext cx="2292096" cy="249021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1272539" y="1383791"/>
            <a:ext cx="2988945" cy="4601210"/>
            <a:chOff x="1272539" y="1383791"/>
            <a:chExt cx="2988945" cy="4601210"/>
          </a:xfrm>
        </p:grpSpPr>
        <p:sp>
          <p:nvSpPr>
            <p:cNvPr id="9" name="object 9"/>
            <p:cNvSpPr/>
            <p:nvPr/>
          </p:nvSpPr>
          <p:spPr>
            <a:xfrm>
              <a:off x="1272539" y="1383791"/>
              <a:ext cx="2988564" cy="246583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610867" y="3217163"/>
              <a:ext cx="2351532" cy="276758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4129278" y="877316"/>
            <a:ext cx="3181985" cy="543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400" spc="-10">
                <a:solidFill>
                  <a:srgbClr val="7E7E7E"/>
                </a:solidFill>
                <a:latin typeface="Carlito"/>
                <a:cs typeface="Carlito"/>
              </a:rPr>
              <a:t>Acoustic</a:t>
            </a:r>
            <a:r>
              <a:rPr dirty="0" sz="3400" spc="-114">
                <a:solidFill>
                  <a:srgbClr val="7E7E7E"/>
                </a:solidFill>
                <a:latin typeface="Carlito"/>
                <a:cs typeface="Carlito"/>
              </a:rPr>
              <a:t> </a:t>
            </a:r>
            <a:r>
              <a:rPr dirty="0" sz="3400" spc="-5">
                <a:solidFill>
                  <a:srgbClr val="7E7E7E"/>
                </a:solidFill>
                <a:latin typeface="Carlito"/>
                <a:cs typeface="Carlito"/>
              </a:rPr>
              <a:t>solutions</a:t>
            </a:r>
            <a:endParaRPr sz="3400">
              <a:latin typeface="Carlito"/>
              <a:cs typeface="Carli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237468" y="6224422"/>
            <a:ext cx="723900" cy="4184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6350">
              <a:lnSpc>
                <a:spcPts val="1240"/>
              </a:lnSpc>
            </a:pPr>
            <a:r>
              <a:rPr dirty="0" sz="1200">
                <a:solidFill>
                  <a:srgbClr val="888888"/>
                </a:solidFill>
                <a:latin typeface="Carlito"/>
                <a:cs typeface="Carlito"/>
              </a:rPr>
              <a:t>0</a:t>
            </a:r>
            <a:r>
              <a:rPr dirty="0" sz="1200" spc="5">
                <a:solidFill>
                  <a:srgbClr val="888888"/>
                </a:solidFill>
                <a:latin typeface="Carlito"/>
                <a:cs typeface="Carlito"/>
              </a:rPr>
              <a:t>9</a:t>
            </a:r>
            <a:r>
              <a:rPr dirty="0" sz="1200" spc="-5">
                <a:solidFill>
                  <a:srgbClr val="888888"/>
                </a:solidFill>
                <a:latin typeface="Carlito"/>
                <a:cs typeface="Carlito"/>
              </a:rPr>
              <a:t>.0</a:t>
            </a:r>
            <a:r>
              <a:rPr dirty="0" sz="1200">
                <a:solidFill>
                  <a:srgbClr val="888888"/>
                </a:solidFill>
                <a:latin typeface="Carlito"/>
                <a:cs typeface="Carlito"/>
              </a:rPr>
              <a:t>9</a:t>
            </a:r>
            <a:r>
              <a:rPr dirty="0" sz="1200" spc="-5">
                <a:solidFill>
                  <a:srgbClr val="888888"/>
                </a:solidFill>
                <a:latin typeface="Carlito"/>
                <a:cs typeface="Carlito"/>
              </a:rPr>
              <a:t>.2</a:t>
            </a:r>
            <a:r>
              <a:rPr dirty="0" sz="1200">
                <a:solidFill>
                  <a:srgbClr val="888888"/>
                </a:solidFill>
                <a:latin typeface="Carlito"/>
                <a:cs typeface="Carlito"/>
              </a:rPr>
              <a:t>021</a:t>
            </a:r>
            <a:endParaRPr sz="1200">
              <a:latin typeface="Carlito"/>
              <a:cs typeface="Carlito"/>
            </a:endParaRPr>
          </a:p>
          <a:p>
            <a:pPr algn="r" marR="5080">
              <a:lnSpc>
                <a:spcPct val="100000"/>
              </a:lnSpc>
              <a:spcBef>
                <a:spcPts val="450"/>
              </a:spcBef>
            </a:pPr>
            <a:r>
              <a:rPr dirty="0" sz="1200">
                <a:solidFill>
                  <a:srgbClr val="888888"/>
                </a:solidFill>
                <a:latin typeface="Carlito"/>
                <a:cs typeface="Carlito"/>
              </a:rPr>
              <a:t>52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49929" y="6445935"/>
            <a:ext cx="563753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u="heavy" sz="1800" spc="-1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8"/>
              </a:rPr>
              <a:t>SOUNDPROOFING </a:t>
            </a:r>
            <a:r>
              <a:rPr dirty="0" u="heavy" sz="1800" spc="-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8"/>
              </a:rPr>
              <a:t>OF </a:t>
            </a:r>
            <a:r>
              <a:rPr dirty="0" u="heavy" sz="1800" spc="-1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8"/>
              </a:rPr>
              <a:t>WOODEN </a:t>
            </a:r>
            <a:r>
              <a:rPr dirty="0" u="heavy" sz="1800" spc="-1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8"/>
              </a:rPr>
              <a:t>FLOORING</a:t>
            </a:r>
            <a:r>
              <a:rPr dirty="0" u="heavy" sz="1800" spc="8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8"/>
              </a:rPr>
              <a:t> </a:t>
            </a:r>
            <a:r>
              <a:rPr dirty="0" u="heavy" sz="1800" spc="-1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8"/>
              </a:rPr>
              <a:t>(rothoblaas.com)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7091171" y="1068324"/>
            <a:ext cx="4410710" cy="4932045"/>
            <a:chOff x="7091171" y="1068324"/>
            <a:chExt cx="4410710" cy="4932045"/>
          </a:xfrm>
        </p:grpSpPr>
        <p:sp>
          <p:nvSpPr>
            <p:cNvPr id="5" name="object 5"/>
            <p:cNvSpPr/>
            <p:nvPr/>
          </p:nvSpPr>
          <p:spPr>
            <a:xfrm>
              <a:off x="7812023" y="1068324"/>
              <a:ext cx="2841882" cy="345338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091171" y="4552188"/>
              <a:ext cx="4410456" cy="14478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/>
          <p:nvPr/>
        </p:nvSpPr>
        <p:spPr>
          <a:xfrm>
            <a:off x="433287" y="1268266"/>
            <a:ext cx="2515426" cy="5522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233177" y="1268730"/>
            <a:ext cx="3713087" cy="4640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40436" y="1991867"/>
            <a:ext cx="5655564" cy="39883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1237468" y="6224422"/>
            <a:ext cx="723900" cy="4184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6350">
              <a:lnSpc>
                <a:spcPts val="1240"/>
              </a:lnSpc>
            </a:pPr>
            <a:r>
              <a:rPr dirty="0" sz="1200">
                <a:solidFill>
                  <a:srgbClr val="888888"/>
                </a:solidFill>
                <a:latin typeface="Carlito"/>
                <a:cs typeface="Carlito"/>
              </a:rPr>
              <a:t>0</a:t>
            </a:r>
            <a:r>
              <a:rPr dirty="0" sz="1200" spc="5">
                <a:solidFill>
                  <a:srgbClr val="888888"/>
                </a:solidFill>
                <a:latin typeface="Carlito"/>
                <a:cs typeface="Carlito"/>
              </a:rPr>
              <a:t>9</a:t>
            </a:r>
            <a:r>
              <a:rPr dirty="0" sz="1200" spc="-5">
                <a:solidFill>
                  <a:srgbClr val="888888"/>
                </a:solidFill>
                <a:latin typeface="Carlito"/>
                <a:cs typeface="Carlito"/>
              </a:rPr>
              <a:t>.0</a:t>
            </a:r>
            <a:r>
              <a:rPr dirty="0" sz="1200">
                <a:solidFill>
                  <a:srgbClr val="888888"/>
                </a:solidFill>
                <a:latin typeface="Carlito"/>
                <a:cs typeface="Carlito"/>
              </a:rPr>
              <a:t>9</a:t>
            </a:r>
            <a:r>
              <a:rPr dirty="0" sz="1200" spc="-5">
                <a:solidFill>
                  <a:srgbClr val="888888"/>
                </a:solidFill>
                <a:latin typeface="Carlito"/>
                <a:cs typeface="Carlito"/>
              </a:rPr>
              <a:t>.2</a:t>
            </a:r>
            <a:r>
              <a:rPr dirty="0" sz="1200">
                <a:solidFill>
                  <a:srgbClr val="888888"/>
                </a:solidFill>
                <a:latin typeface="Carlito"/>
                <a:cs typeface="Carlito"/>
              </a:rPr>
              <a:t>021</a:t>
            </a:r>
            <a:endParaRPr sz="1200">
              <a:latin typeface="Carlito"/>
              <a:cs typeface="Carlito"/>
            </a:endParaRPr>
          </a:p>
          <a:p>
            <a:pPr algn="r" marR="5080">
              <a:lnSpc>
                <a:spcPct val="100000"/>
              </a:lnSpc>
              <a:spcBef>
                <a:spcPts val="450"/>
              </a:spcBef>
            </a:pPr>
            <a:r>
              <a:rPr dirty="0" sz="1200">
                <a:solidFill>
                  <a:srgbClr val="888888"/>
                </a:solidFill>
                <a:latin typeface="Carlito"/>
                <a:cs typeface="Carlito"/>
              </a:rPr>
              <a:t>53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46501" y="6437629"/>
            <a:ext cx="3808729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u="heavy" sz="1800" spc="-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8"/>
              </a:rPr>
              <a:t>FLANKSOUND </a:t>
            </a:r>
            <a:r>
              <a:rPr dirty="0" u="heavy" sz="1800" spc="-1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8"/>
              </a:rPr>
              <a:t>PROJECT</a:t>
            </a:r>
            <a:r>
              <a:rPr dirty="0" u="heavy" sz="1800" spc="-2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8"/>
              </a:rPr>
              <a:t> </a:t>
            </a:r>
            <a:r>
              <a:rPr dirty="0" u="heavy" sz="1800" spc="-1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8"/>
              </a:rPr>
              <a:t>(rothoblaas.com)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02477" y="1177797"/>
            <a:ext cx="4876800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5">
                <a:latin typeface="Carlito"/>
                <a:cs typeface="Carlito"/>
              </a:rPr>
              <a:t>Thank </a:t>
            </a:r>
            <a:r>
              <a:rPr dirty="0" sz="3200" spc="-15">
                <a:latin typeface="Carlito"/>
                <a:cs typeface="Carlito"/>
              </a:rPr>
              <a:t>you </a:t>
            </a:r>
            <a:r>
              <a:rPr dirty="0" sz="3200" spc="-20">
                <a:latin typeface="Carlito"/>
                <a:cs typeface="Carlito"/>
              </a:rPr>
              <a:t>for </a:t>
            </a:r>
            <a:r>
              <a:rPr dirty="0" sz="3200" spc="-10">
                <a:latin typeface="Carlito"/>
                <a:cs typeface="Carlito"/>
              </a:rPr>
              <a:t>your</a:t>
            </a:r>
            <a:r>
              <a:rPr dirty="0" sz="3200" spc="-25">
                <a:latin typeface="Carlito"/>
                <a:cs typeface="Carlito"/>
              </a:rPr>
              <a:t> </a:t>
            </a:r>
            <a:r>
              <a:rPr dirty="0" sz="3200" spc="-15">
                <a:latin typeface="Carlito"/>
                <a:cs typeface="Carlito"/>
              </a:rPr>
              <a:t>attention</a:t>
            </a:r>
            <a:endParaRPr sz="3200">
              <a:latin typeface="Carlito"/>
              <a:cs typeface="Carli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59991" y="1126551"/>
            <a:ext cx="3720084" cy="23557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459991" y="3630332"/>
            <a:ext cx="3720084" cy="22888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7078726" y="4528845"/>
            <a:ext cx="3159760" cy="8547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321945" marR="314960">
              <a:lnSpc>
                <a:spcPct val="120000"/>
              </a:lnSpc>
              <a:spcBef>
                <a:spcPts val="100"/>
              </a:spcBef>
            </a:pPr>
            <a:r>
              <a:rPr dirty="0" sz="1600" spc="-5" b="1">
                <a:solidFill>
                  <a:srgbClr val="767070"/>
                </a:solidFill>
                <a:latin typeface="Carlito"/>
                <a:cs typeface="Carlito"/>
              </a:rPr>
              <a:t>Engineer </a:t>
            </a:r>
            <a:r>
              <a:rPr dirty="0" sz="1600" spc="-10" b="1">
                <a:solidFill>
                  <a:srgbClr val="767070"/>
                </a:solidFill>
                <a:latin typeface="Carlito"/>
                <a:cs typeface="Carlito"/>
              </a:rPr>
              <a:t>Stephan </a:t>
            </a:r>
            <a:r>
              <a:rPr dirty="0" sz="1600" spc="-5" b="1">
                <a:solidFill>
                  <a:srgbClr val="767070"/>
                </a:solidFill>
                <a:latin typeface="Carlito"/>
                <a:cs typeface="Carlito"/>
              </a:rPr>
              <a:t>Schindlauer  m. </a:t>
            </a:r>
            <a:r>
              <a:rPr dirty="0" sz="1600" spc="-10" b="1">
                <a:solidFill>
                  <a:srgbClr val="767070"/>
                </a:solidFill>
                <a:latin typeface="Carlito"/>
                <a:cs typeface="Carlito"/>
              </a:rPr>
              <a:t>+43</a:t>
            </a:r>
            <a:r>
              <a:rPr dirty="0" sz="1600" spc="-5" b="1">
                <a:solidFill>
                  <a:srgbClr val="767070"/>
                </a:solidFill>
                <a:latin typeface="Carlito"/>
                <a:cs typeface="Carlito"/>
              </a:rPr>
              <a:t> 6642428545</a:t>
            </a:r>
            <a:endParaRPr sz="1600">
              <a:latin typeface="Carlito"/>
              <a:cs typeface="Carlito"/>
            </a:endParaRPr>
          </a:p>
          <a:p>
            <a:pPr algn="ctr">
              <a:lnSpc>
                <a:spcPct val="100000"/>
              </a:lnSpc>
            </a:pPr>
            <a:r>
              <a:rPr dirty="0" u="sng" sz="1600" spc="-1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5"/>
              </a:rPr>
              <a:t>stephan.schindlauer@rothoblaas.com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169907" y="1656588"/>
            <a:ext cx="2747772" cy="21686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7517383" y="2260244"/>
            <a:ext cx="2281555" cy="9036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318770" marR="311150" indent="-1270">
              <a:lnSpc>
                <a:spcPct val="120000"/>
              </a:lnSpc>
              <a:spcBef>
                <a:spcPts val="100"/>
              </a:spcBef>
            </a:pPr>
            <a:r>
              <a:rPr dirty="0" sz="1600" spc="-5" b="1">
                <a:solidFill>
                  <a:srgbClr val="767070"/>
                </a:solidFill>
                <a:latin typeface="Carlito"/>
                <a:cs typeface="Carlito"/>
              </a:rPr>
              <a:t>Engineer Santi </a:t>
            </a:r>
            <a:r>
              <a:rPr dirty="0" sz="1600" spc="-15" b="1">
                <a:solidFill>
                  <a:srgbClr val="767070"/>
                </a:solidFill>
                <a:latin typeface="Carlito"/>
                <a:cs typeface="Carlito"/>
              </a:rPr>
              <a:t>Davì  </a:t>
            </a:r>
            <a:r>
              <a:rPr dirty="0" sz="1600" spc="-5" b="1">
                <a:solidFill>
                  <a:srgbClr val="767070"/>
                </a:solidFill>
                <a:latin typeface="Carlito"/>
                <a:cs typeface="Carlito"/>
              </a:rPr>
              <a:t>m. </a:t>
            </a:r>
            <a:r>
              <a:rPr dirty="0" sz="1600" spc="-10" b="1">
                <a:solidFill>
                  <a:srgbClr val="767070"/>
                </a:solidFill>
                <a:latin typeface="Carlito"/>
                <a:cs typeface="Carlito"/>
              </a:rPr>
              <a:t>+44</a:t>
            </a:r>
            <a:r>
              <a:rPr dirty="0" sz="1600" spc="-70" b="1">
                <a:solidFill>
                  <a:srgbClr val="767070"/>
                </a:solidFill>
                <a:latin typeface="Carlito"/>
                <a:cs typeface="Carlito"/>
              </a:rPr>
              <a:t> </a:t>
            </a:r>
            <a:r>
              <a:rPr dirty="0" sz="1600" spc="-5" b="1">
                <a:solidFill>
                  <a:srgbClr val="767070"/>
                </a:solidFill>
                <a:latin typeface="Carlito"/>
                <a:cs typeface="Carlito"/>
              </a:rPr>
              <a:t>7774476536</a:t>
            </a:r>
            <a:endParaRPr sz="1600">
              <a:latin typeface="Carlito"/>
              <a:cs typeface="Carlito"/>
            </a:endParaRPr>
          </a:p>
          <a:p>
            <a:pPr algn="ctr">
              <a:lnSpc>
                <a:spcPct val="100000"/>
              </a:lnSpc>
              <a:spcBef>
                <a:spcPts val="384"/>
              </a:spcBef>
            </a:pPr>
            <a:r>
              <a:rPr dirty="0" u="sng" sz="1600" spc="-1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7"/>
              </a:rPr>
              <a:t>santi.davi@rothoblaas.com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237468" y="6224422"/>
            <a:ext cx="723900" cy="4184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6350">
              <a:lnSpc>
                <a:spcPts val="1240"/>
              </a:lnSpc>
            </a:pPr>
            <a:r>
              <a:rPr dirty="0" sz="1200">
                <a:solidFill>
                  <a:srgbClr val="888888"/>
                </a:solidFill>
                <a:latin typeface="Carlito"/>
                <a:cs typeface="Carlito"/>
              </a:rPr>
              <a:t>0</a:t>
            </a:r>
            <a:r>
              <a:rPr dirty="0" sz="1200" spc="5">
                <a:solidFill>
                  <a:srgbClr val="888888"/>
                </a:solidFill>
                <a:latin typeface="Carlito"/>
                <a:cs typeface="Carlito"/>
              </a:rPr>
              <a:t>9</a:t>
            </a:r>
            <a:r>
              <a:rPr dirty="0" sz="1200" spc="-5">
                <a:solidFill>
                  <a:srgbClr val="888888"/>
                </a:solidFill>
                <a:latin typeface="Carlito"/>
                <a:cs typeface="Carlito"/>
              </a:rPr>
              <a:t>.0</a:t>
            </a:r>
            <a:r>
              <a:rPr dirty="0" sz="1200">
                <a:solidFill>
                  <a:srgbClr val="888888"/>
                </a:solidFill>
                <a:latin typeface="Carlito"/>
                <a:cs typeface="Carlito"/>
              </a:rPr>
              <a:t>9</a:t>
            </a:r>
            <a:r>
              <a:rPr dirty="0" sz="1200" spc="-5">
                <a:solidFill>
                  <a:srgbClr val="888888"/>
                </a:solidFill>
                <a:latin typeface="Carlito"/>
                <a:cs typeface="Carlito"/>
              </a:rPr>
              <a:t>.2</a:t>
            </a:r>
            <a:r>
              <a:rPr dirty="0" sz="1200">
                <a:solidFill>
                  <a:srgbClr val="888888"/>
                </a:solidFill>
                <a:latin typeface="Carlito"/>
                <a:cs typeface="Carlito"/>
              </a:rPr>
              <a:t>021</a:t>
            </a:r>
            <a:endParaRPr sz="1200">
              <a:latin typeface="Carlito"/>
              <a:cs typeface="Carlito"/>
            </a:endParaRPr>
          </a:p>
          <a:p>
            <a:pPr algn="r" marR="5080">
              <a:lnSpc>
                <a:spcPct val="100000"/>
              </a:lnSpc>
              <a:spcBef>
                <a:spcPts val="450"/>
              </a:spcBef>
            </a:pPr>
            <a:r>
              <a:rPr dirty="0" sz="1200">
                <a:solidFill>
                  <a:srgbClr val="888888"/>
                </a:solidFill>
                <a:latin typeface="Carlito"/>
                <a:cs typeface="Carlito"/>
              </a:rPr>
              <a:t>54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42869" y="6417208"/>
            <a:ext cx="430847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u="heavy" sz="1800" spc="-1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8"/>
              </a:rPr>
              <a:t>Rothoblaas </a:t>
            </a:r>
            <a:r>
              <a:rPr dirty="0" u="heavy" sz="180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8"/>
              </a:rPr>
              <a:t>- </a:t>
            </a:r>
            <a:r>
              <a:rPr dirty="0" u="heavy" sz="1800" spc="-1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8"/>
              </a:rPr>
              <a:t>materials </a:t>
            </a:r>
            <a:r>
              <a:rPr dirty="0" u="heavy" sz="1800" spc="-1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8"/>
              </a:rPr>
              <a:t>for </a:t>
            </a:r>
            <a:r>
              <a:rPr dirty="0" u="heavy" sz="1800" spc="-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8"/>
              </a:rPr>
              <a:t>timber</a:t>
            </a:r>
            <a:r>
              <a:rPr dirty="0" u="heavy" sz="1800" spc="5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8"/>
              </a:rPr>
              <a:t> </a:t>
            </a:r>
            <a:r>
              <a:rPr dirty="0" u="heavy" sz="1800" spc="-1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8"/>
              </a:rPr>
              <a:t>construction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729192" y="1221922"/>
            <a:ext cx="8326524" cy="46273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0480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2</a:t>
            </a:fld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29436" y="4819650"/>
            <a:ext cx="3517900" cy="10007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0650" indent="-108585">
              <a:lnSpc>
                <a:spcPct val="100000"/>
              </a:lnSpc>
              <a:spcBef>
                <a:spcPts val="95"/>
              </a:spcBef>
              <a:buChar char="-"/>
              <a:tabLst>
                <a:tab pos="121285" algn="l"/>
              </a:tabLst>
            </a:pPr>
            <a:r>
              <a:rPr dirty="0" sz="1600" spc="-5">
                <a:latin typeface="Carlito"/>
                <a:cs typeface="Carlito"/>
              </a:rPr>
              <a:t>BIM/CAD file:</a:t>
            </a:r>
            <a:r>
              <a:rPr dirty="0" sz="1600" spc="-5">
                <a:solidFill>
                  <a:srgbClr val="0562C1"/>
                </a:solidFill>
                <a:latin typeface="Carlito"/>
                <a:cs typeface="Carlito"/>
              </a:rPr>
              <a:t> </a:t>
            </a:r>
            <a:r>
              <a:rPr dirty="0" u="heavy" sz="1600" spc="-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3"/>
              </a:rPr>
              <a:t>BIM/CAD</a:t>
            </a:r>
            <a:r>
              <a:rPr dirty="0" u="heavy" sz="1600" spc="-4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3"/>
              </a:rPr>
              <a:t> </a:t>
            </a:r>
            <a:r>
              <a:rPr dirty="0" u="heavy" sz="1600" spc="-1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3"/>
              </a:rPr>
              <a:t>(rothoblaas.com)</a:t>
            </a:r>
            <a:endParaRPr sz="1600">
              <a:latin typeface="Carlito"/>
              <a:cs typeface="Carlito"/>
            </a:endParaRPr>
          </a:p>
          <a:p>
            <a:pPr marL="120650" indent="-108585">
              <a:lnSpc>
                <a:spcPct val="100000"/>
              </a:lnSpc>
              <a:buChar char="-"/>
              <a:tabLst>
                <a:tab pos="121285" algn="l"/>
              </a:tabLst>
            </a:pPr>
            <a:r>
              <a:rPr dirty="0" sz="1600" spc="-5">
                <a:latin typeface="Carlito"/>
                <a:cs typeface="Carlito"/>
              </a:rPr>
              <a:t>Calculation </a:t>
            </a:r>
            <a:r>
              <a:rPr dirty="0" sz="1600" spc="-10">
                <a:latin typeface="Carlito"/>
                <a:cs typeface="Carlito"/>
              </a:rPr>
              <a:t>Software:</a:t>
            </a:r>
            <a:r>
              <a:rPr dirty="0" sz="1600" spc="-10">
                <a:solidFill>
                  <a:srgbClr val="0562C1"/>
                </a:solidFill>
                <a:latin typeface="Carlito"/>
                <a:cs typeface="Carlito"/>
              </a:rPr>
              <a:t> </a:t>
            </a:r>
            <a:r>
              <a:rPr dirty="0" u="heavy" sz="1600" spc="-1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4"/>
              </a:rPr>
              <a:t>MYPROJECT</a:t>
            </a:r>
            <a:endParaRPr sz="16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dirty="0" u="heavy" sz="1600" spc="-1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4"/>
              </a:rPr>
              <a:t>STRUCTURAL </a:t>
            </a:r>
            <a:r>
              <a:rPr dirty="0" u="heavy" sz="1600" spc="-2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4"/>
              </a:rPr>
              <a:t>CALCULATION</a:t>
            </a:r>
            <a:r>
              <a:rPr dirty="0" u="heavy" sz="1600" spc="1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4"/>
              </a:rPr>
              <a:t> </a:t>
            </a:r>
            <a:r>
              <a:rPr dirty="0" u="heavy" sz="1600" spc="-1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4"/>
              </a:rPr>
              <a:t>SOFTWARE</a:t>
            </a:r>
            <a:endParaRPr sz="16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dirty="0" u="heavy" sz="1600" spc="-1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4"/>
              </a:rPr>
              <a:t>(rothoblaas.com)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16926" y="1422273"/>
            <a:ext cx="3302635" cy="10007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373380">
              <a:lnSpc>
                <a:spcPct val="100000"/>
              </a:lnSpc>
              <a:spcBef>
                <a:spcPts val="95"/>
              </a:spcBef>
              <a:buChar char="-"/>
              <a:tabLst>
                <a:tab pos="121285" algn="l"/>
              </a:tabLst>
            </a:pPr>
            <a:r>
              <a:rPr dirty="0" sz="1600" spc="-25">
                <a:latin typeface="Carlito"/>
                <a:cs typeface="Carlito"/>
              </a:rPr>
              <a:t>Technical </a:t>
            </a:r>
            <a:r>
              <a:rPr dirty="0" sz="1600" spc="-10">
                <a:latin typeface="Carlito"/>
                <a:cs typeface="Carlito"/>
              </a:rPr>
              <a:t>details:</a:t>
            </a:r>
            <a:r>
              <a:rPr dirty="0" sz="1600" spc="-10">
                <a:solidFill>
                  <a:srgbClr val="0562C1"/>
                </a:solidFill>
                <a:latin typeface="Carlito"/>
                <a:cs typeface="Carlito"/>
              </a:rPr>
              <a:t> </a:t>
            </a:r>
            <a:r>
              <a:rPr dirty="0" u="heavy" sz="1600" spc="-2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5"/>
              </a:rPr>
              <a:t>Technical </a:t>
            </a:r>
            <a:r>
              <a:rPr dirty="0" u="heavy" sz="1600" spc="-1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5"/>
              </a:rPr>
              <a:t>Details </a:t>
            </a:r>
            <a:r>
              <a:rPr dirty="0" u="heavy" sz="1600" spc="-1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5"/>
              </a:rPr>
              <a:t> (rothoblaas.com)</a:t>
            </a:r>
            <a:endParaRPr sz="1600">
              <a:latin typeface="Carlito"/>
              <a:cs typeface="Carlito"/>
            </a:endParaRPr>
          </a:p>
          <a:p>
            <a:pPr marL="120650" indent="-108585">
              <a:lnSpc>
                <a:spcPct val="100000"/>
              </a:lnSpc>
              <a:buChar char="-"/>
              <a:tabLst>
                <a:tab pos="121285" algn="l"/>
              </a:tabLst>
            </a:pPr>
            <a:r>
              <a:rPr dirty="0" sz="1600" spc="-5">
                <a:latin typeface="Carlito"/>
                <a:cs typeface="Carlito"/>
              </a:rPr>
              <a:t>Construction </a:t>
            </a:r>
            <a:r>
              <a:rPr dirty="0" sz="1600" spc="-20">
                <a:latin typeface="Carlito"/>
                <a:cs typeface="Carlito"/>
              </a:rPr>
              <a:t>Type:</a:t>
            </a:r>
            <a:r>
              <a:rPr dirty="0" sz="1600" spc="-20">
                <a:solidFill>
                  <a:srgbClr val="0562C1"/>
                </a:solidFill>
                <a:latin typeface="Carlito"/>
                <a:cs typeface="Carlito"/>
              </a:rPr>
              <a:t> </a:t>
            </a:r>
            <a:r>
              <a:rPr dirty="0" u="heavy" sz="1600" spc="-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6"/>
              </a:rPr>
              <a:t>Construction</a:t>
            </a:r>
            <a:r>
              <a:rPr dirty="0" u="heavy" sz="160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6"/>
              </a:rPr>
              <a:t> </a:t>
            </a:r>
            <a:r>
              <a:rPr dirty="0" u="heavy" sz="1600" spc="-2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6"/>
              </a:rPr>
              <a:t>Types</a:t>
            </a:r>
            <a:endParaRPr sz="16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dirty="0" u="heavy" sz="1600" spc="-1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6"/>
              </a:rPr>
              <a:t>(rothoblaas.com)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139952" y="1072896"/>
            <a:ext cx="9029700" cy="4752340"/>
            <a:chOff x="1139952" y="1072896"/>
            <a:chExt cx="9029700" cy="4752340"/>
          </a:xfrm>
        </p:grpSpPr>
        <p:sp>
          <p:nvSpPr>
            <p:cNvPr id="7" name="object 7"/>
            <p:cNvSpPr/>
            <p:nvPr/>
          </p:nvSpPr>
          <p:spPr>
            <a:xfrm>
              <a:off x="1139952" y="1072896"/>
              <a:ext cx="6644640" cy="349910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620767" y="2820924"/>
              <a:ext cx="2939795" cy="299770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139952" y="2834640"/>
              <a:ext cx="3613404" cy="186385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7403592" y="2845308"/>
              <a:ext cx="2766059" cy="297941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139952" y="1072896"/>
              <a:ext cx="3395472" cy="17343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0480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2</a:t>
            </a:fld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026920" y="999744"/>
            <a:ext cx="7479792" cy="4937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r" marR="31750">
              <a:lnSpc>
                <a:spcPts val="1240"/>
              </a:lnSpc>
            </a:pPr>
            <a:r>
              <a:rPr dirty="0"/>
              <a:t>0</a:t>
            </a:r>
            <a:r>
              <a:rPr dirty="0" spc="5"/>
              <a:t>9</a:t>
            </a:r>
            <a:r>
              <a:rPr dirty="0" spc="-5"/>
              <a:t>.0</a:t>
            </a:r>
            <a:r>
              <a:rPr dirty="0"/>
              <a:t>9</a:t>
            </a:r>
            <a:r>
              <a:rPr dirty="0" spc="-5"/>
              <a:t>.2</a:t>
            </a:r>
            <a:r>
              <a:rPr dirty="0"/>
              <a:t>021</a:t>
            </a:r>
          </a:p>
          <a:p>
            <a:pPr algn="r" marR="30480">
              <a:lnSpc>
                <a:spcPct val="100000"/>
              </a:lnSpc>
              <a:spcBef>
                <a:spcPts val="450"/>
              </a:spcBef>
            </a:pPr>
            <a:fld id="{81D60167-4931-47E6-BA6A-407CBD079E47}" type="slidenum">
              <a:rPr dirty="0"/>
              <a:t>8</a:t>
            </a:fld>
          </a:p>
        </p:txBody>
      </p:sp>
      <p:sp>
        <p:nvSpPr>
          <p:cNvPr id="6" name="object 6"/>
          <p:cNvSpPr txBox="1"/>
          <p:nvPr/>
        </p:nvSpPr>
        <p:spPr>
          <a:xfrm>
            <a:off x="4362450" y="6247510"/>
            <a:ext cx="225488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u="heavy" sz="1800" spc="-1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4"/>
              </a:rPr>
              <a:t>Catalogues </a:t>
            </a:r>
            <a:r>
              <a:rPr dirty="0" u="heavy" sz="180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4"/>
              </a:rPr>
              <a:t>-</a:t>
            </a:r>
            <a:r>
              <a:rPr dirty="0" u="heavy" sz="1800" spc="-2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4"/>
              </a:rPr>
              <a:t> </a:t>
            </a:r>
            <a:r>
              <a:rPr dirty="0" u="heavy" sz="1800" spc="-1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4"/>
              </a:rPr>
              <a:t>Rothoblaas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237468" y="6129134"/>
            <a:ext cx="723265" cy="506095"/>
          </a:xfrm>
          <a:prstGeom prst="rect">
            <a:avLst/>
          </a:prstGeom>
        </p:spPr>
        <p:txBody>
          <a:bodyPr wrap="square" lIns="0" tIns="69850" rIns="0" bIns="0" rtlCol="0" vert="horz">
            <a:spAutoFit/>
          </a:bodyPr>
          <a:lstStyle/>
          <a:p>
            <a:pPr algn="r" marR="6350">
              <a:lnSpc>
                <a:spcPct val="100000"/>
              </a:lnSpc>
              <a:spcBef>
                <a:spcPts val="550"/>
              </a:spcBef>
            </a:pPr>
            <a:r>
              <a:rPr dirty="0" sz="1200">
                <a:solidFill>
                  <a:srgbClr val="888888"/>
                </a:solidFill>
                <a:latin typeface="Carlito"/>
                <a:cs typeface="Carlito"/>
              </a:rPr>
              <a:t>0</a:t>
            </a:r>
            <a:r>
              <a:rPr dirty="0" sz="1200" spc="5">
                <a:solidFill>
                  <a:srgbClr val="888888"/>
                </a:solidFill>
                <a:latin typeface="Carlito"/>
                <a:cs typeface="Carlito"/>
              </a:rPr>
              <a:t>9</a:t>
            </a:r>
            <a:r>
              <a:rPr dirty="0" sz="1200" spc="-5">
                <a:solidFill>
                  <a:srgbClr val="888888"/>
                </a:solidFill>
                <a:latin typeface="Carlito"/>
                <a:cs typeface="Carlito"/>
              </a:rPr>
              <a:t>.0</a:t>
            </a:r>
            <a:r>
              <a:rPr dirty="0" sz="1200">
                <a:solidFill>
                  <a:srgbClr val="888888"/>
                </a:solidFill>
                <a:latin typeface="Carlito"/>
                <a:cs typeface="Carlito"/>
              </a:rPr>
              <a:t>9</a:t>
            </a:r>
            <a:r>
              <a:rPr dirty="0" sz="1200" spc="-5">
                <a:solidFill>
                  <a:srgbClr val="888888"/>
                </a:solidFill>
                <a:latin typeface="Carlito"/>
                <a:cs typeface="Carlito"/>
              </a:rPr>
              <a:t>.2</a:t>
            </a:r>
            <a:r>
              <a:rPr dirty="0" sz="1200">
                <a:solidFill>
                  <a:srgbClr val="888888"/>
                </a:solidFill>
                <a:latin typeface="Carlito"/>
                <a:cs typeface="Carlito"/>
              </a:rPr>
              <a:t>021</a:t>
            </a:r>
            <a:endParaRPr sz="1200">
              <a:latin typeface="Carlito"/>
              <a:cs typeface="Carlito"/>
            </a:endParaRPr>
          </a:p>
          <a:p>
            <a:pPr algn="r" marR="5080">
              <a:lnSpc>
                <a:spcPct val="100000"/>
              </a:lnSpc>
              <a:spcBef>
                <a:spcPts val="450"/>
              </a:spcBef>
            </a:pPr>
            <a:r>
              <a:rPr dirty="0" sz="1200">
                <a:solidFill>
                  <a:srgbClr val="888888"/>
                </a:solidFill>
                <a:latin typeface="Carlito"/>
                <a:cs typeface="Carlito"/>
              </a:rPr>
              <a:t>9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04235" y="149428"/>
            <a:ext cx="3816350" cy="667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7. Timber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technology,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construction, connections, 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structural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b="1">
                <a:solidFill>
                  <a:srgbClr val="356D8A"/>
                </a:solidFill>
                <a:latin typeface="Carlito"/>
                <a:cs typeface="Carlito"/>
              </a:rPr>
              <a:t>-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connection </a:t>
            </a:r>
            <a:r>
              <a:rPr dirty="0" sz="1400" spc="-10" b="1">
                <a:solidFill>
                  <a:srgbClr val="356D8A"/>
                </a:solidFill>
                <a:latin typeface="Carlito"/>
                <a:cs typeface="Carlito"/>
              </a:rPr>
              <a:t>systems </a:t>
            </a:r>
            <a:r>
              <a:rPr dirty="0" sz="1400" spc="-5" b="1">
                <a:solidFill>
                  <a:srgbClr val="356D8A"/>
                </a:solidFill>
                <a:latin typeface="Carlito"/>
                <a:cs typeface="Carlito"/>
              </a:rPr>
              <a:t>Rothoblaas  </a:t>
            </a:r>
            <a:r>
              <a:rPr dirty="0" sz="1400" spc="-100" b="1">
                <a:solidFill>
                  <a:srgbClr val="356D8A"/>
                </a:solidFill>
                <a:latin typeface="Arial"/>
                <a:cs typeface="Arial"/>
              </a:rPr>
              <a:t>Santi</a:t>
            </a:r>
            <a:r>
              <a:rPr dirty="0" sz="1400" spc="-90" b="1">
                <a:solidFill>
                  <a:srgbClr val="356D8A"/>
                </a:solidFill>
                <a:latin typeface="Arial"/>
                <a:cs typeface="Arial"/>
              </a:rPr>
              <a:t> Davi‘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9846" y="1004316"/>
            <a:ext cx="11784330" cy="4630420"/>
            <a:chOff x="319846" y="1004316"/>
            <a:chExt cx="11784330" cy="4630420"/>
          </a:xfrm>
        </p:grpSpPr>
        <p:sp>
          <p:nvSpPr>
            <p:cNvPr id="5" name="object 5"/>
            <p:cNvSpPr/>
            <p:nvPr/>
          </p:nvSpPr>
          <p:spPr>
            <a:xfrm>
              <a:off x="9698735" y="1138428"/>
              <a:ext cx="2340864" cy="4530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19846" y="2900816"/>
              <a:ext cx="9523660" cy="27338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7938516" y="1004316"/>
              <a:ext cx="4165091" cy="277672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710054" y="1227200"/>
            <a:ext cx="4288155" cy="953769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13485">
              <a:lnSpc>
                <a:spcPts val="3285"/>
              </a:lnSpc>
              <a:spcBef>
                <a:spcPts val="95"/>
              </a:spcBef>
            </a:pPr>
            <a:r>
              <a:rPr dirty="0" spc="-15">
                <a:solidFill>
                  <a:srgbClr val="000000"/>
                </a:solidFill>
                <a:latin typeface="Carlito"/>
                <a:cs typeface="Carlito"/>
              </a:rPr>
              <a:t>RothoSchool</a:t>
            </a:r>
          </a:p>
          <a:p>
            <a:pPr marL="12700" marR="5080" indent="741680">
              <a:lnSpc>
                <a:spcPts val="1939"/>
              </a:lnSpc>
              <a:spcBef>
                <a:spcPts val="170"/>
              </a:spcBef>
            </a:pPr>
            <a:r>
              <a:rPr dirty="0" sz="1800" spc="-25" b="0">
                <a:latin typeface="Carlito"/>
                <a:cs typeface="Carlito"/>
              </a:rPr>
              <a:t>Training </a:t>
            </a:r>
            <a:r>
              <a:rPr dirty="0" sz="1800" spc="-10" b="0">
                <a:latin typeface="Carlito"/>
                <a:cs typeface="Carlito"/>
              </a:rPr>
              <a:t>courses </a:t>
            </a:r>
            <a:r>
              <a:rPr dirty="0" sz="1800" b="0">
                <a:latin typeface="Carlito"/>
                <a:cs typeface="Carlito"/>
              </a:rPr>
              <a:t>and </a:t>
            </a:r>
            <a:r>
              <a:rPr dirty="0" sz="1800" spc="-5" b="0">
                <a:latin typeface="Carlito"/>
                <a:cs typeface="Carlito"/>
              </a:rPr>
              <a:t>seminars  </a:t>
            </a:r>
            <a:r>
              <a:rPr dirty="0" sz="1800" spc="-25" b="0">
                <a:latin typeface="Carlito"/>
                <a:cs typeface="Carlito"/>
              </a:rPr>
              <a:t>Training </a:t>
            </a:r>
            <a:r>
              <a:rPr dirty="0" sz="1800" spc="-5" b="0">
                <a:latin typeface="Carlito"/>
                <a:cs typeface="Carlito"/>
              </a:rPr>
              <a:t>opportunities </a:t>
            </a:r>
            <a:r>
              <a:rPr dirty="0" sz="1800" spc="-15" b="0">
                <a:latin typeface="Carlito"/>
                <a:cs typeface="Carlito"/>
              </a:rPr>
              <a:t>for </a:t>
            </a:r>
            <a:r>
              <a:rPr dirty="0" sz="1800" spc="-10" b="0">
                <a:latin typeface="Carlito"/>
                <a:cs typeface="Carlito"/>
              </a:rPr>
              <a:t>professional</a:t>
            </a:r>
            <a:r>
              <a:rPr dirty="0" sz="1800" spc="35" b="0">
                <a:latin typeface="Carlito"/>
                <a:cs typeface="Carlito"/>
              </a:rPr>
              <a:t> </a:t>
            </a:r>
            <a:r>
              <a:rPr dirty="0" sz="1800" spc="-10" b="0">
                <a:latin typeface="Carlito"/>
                <a:cs typeface="Carlito"/>
              </a:rPr>
              <a:t>growth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09694" y="6339636"/>
            <a:ext cx="33248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1800" spc="-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5"/>
              </a:rPr>
              <a:t>TRAINING </a:t>
            </a:r>
            <a:r>
              <a:rPr dirty="0" u="heavy" sz="1800" spc="-1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5"/>
              </a:rPr>
              <a:t>COURSES </a:t>
            </a:r>
            <a:r>
              <a:rPr dirty="0" u="heavy" sz="180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5"/>
              </a:rPr>
              <a:t>|</a:t>
            </a:r>
            <a:r>
              <a:rPr dirty="0" u="heavy" sz="1800" spc="-3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5"/>
              </a:rPr>
              <a:t> </a:t>
            </a:r>
            <a:r>
              <a:rPr dirty="0" u="heavy" sz="1800" spc="-1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rlito"/>
                <a:cs typeface="Carlito"/>
                <a:hlinkClick r:id="rId5"/>
              </a:rPr>
              <a:t>ROTHOBLAAS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5823" y="6251447"/>
            <a:ext cx="2340864" cy="453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5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2023-09-11T17:39:51Z</dcterms:created>
  <dcterms:modified xsi:type="dcterms:W3CDTF">2023-09-11T17:39:51Z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2023-09-11T00:00:00Z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2023-09-11T00:00:00Z</vt:filetime>
  </property>
</Properties>
</file>