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190" Type="http://schemas.openxmlformats.org/officeDocument/2006/relationships/slide" Target="slides/slide185.xml"/><Relationship Id="rId191" Type="http://schemas.openxmlformats.org/officeDocument/2006/relationships/slide" Target="slides/slide186.xml"/><Relationship Id="rId192" Type="http://schemas.openxmlformats.org/officeDocument/2006/relationships/slide" Target="slides/slide187.xml"/><Relationship Id="rId193" Type="http://schemas.openxmlformats.org/officeDocument/2006/relationships/slide" Target="slides/slide188.xml"/><Relationship Id="rId194" Type="http://schemas.openxmlformats.org/officeDocument/2006/relationships/slide" Target="slides/slide189.xml"/><Relationship Id="rId195" Type="http://schemas.openxmlformats.org/officeDocument/2006/relationships/slide" Target="slides/slide190.xml"/><Relationship Id="rId196" Type="http://schemas.openxmlformats.org/officeDocument/2006/relationships/slide" Target="slides/slide19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44696" y="183931"/>
            <a:ext cx="729052" cy="6987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11052175" cy="1005840"/>
          </a:xfrm>
          <a:custGeom>
            <a:avLst/>
            <a:gdLst/>
            <a:ahLst/>
            <a:cxnLst/>
            <a:rect l="l" t="t" r="r" b="b"/>
            <a:pathLst>
              <a:path w="11052175" h="1005840">
                <a:moveTo>
                  <a:pt x="11052048" y="0"/>
                </a:moveTo>
                <a:lnTo>
                  <a:pt x="0" y="0"/>
                </a:lnTo>
                <a:lnTo>
                  <a:pt x="0" y="1005839"/>
                </a:lnTo>
                <a:lnTo>
                  <a:pt x="11052048" y="1005839"/>
                </a:lnTo>
                <a:lnTo>
                  <a:pt x="11052048" y="0"/>
                </a:lnTo>
                <a:close/>
              </a:path>
            </a:pathLst>
          </a:custGeom>
          <a:solidFill>
            <a:srgbClr val="5C8985">
              <a:alpha val="3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245363" y="315468"/>
            <a:ext cx="2325624" cy="502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7786116" y="163068"/>
            <a:ext cx="493775" cy="368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9884664" y="158495"/>
            <a:ext cx="630935" cy="3672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8630411" y="227075"/>
            <a:ext cx="1104900" cy="298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9884664" y="592836"/>
            <a:ext cx="877824" cy="4465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7786116" y="647700"/>
            <a:ext cx="714755" cy="2956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8630411" y="638555"/>
            <a:ext cx="935736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88107" y="349122"/>
            <a:ext cx="6415785" cy="488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19657" y="3633977"/>
            <a:ext cx="10152684" cy="696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jp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44696" y="183931"/>
            <a:ext cx="729052" cy="6987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11052175" cy="1005840"/>
          </a:xfrm>
          <a:custGeom>
            <a:avLst/>
            <a:gdLst/>
            <a:ahLst/>
            <a:cxnLst/>
            <a:rect l="l" t="t" r="r" b="b"/>
            <a:pathLst>
              <a:path w="11052175" h="1005840">
                <a:moveTo>
                  <a:pt x="11052048" y="0"/>
                </a:moveTo>
                <a:lnTo>
                  <a:pt x="0" y="0"/>
                </a:lnTo>
                <a:lnTo>
                  <a:pt x="0" y="1005839"/>
                </a:lnTo>
                <a:lnTo>
                  <a:pt x="11052048" y="1005839"/>
                </a:lnTo>
                <a:lnTo>
                  <a:pt x="11052048" y="0"/>
                </a:lnTo>
                <a:close/>
              </a:path>
            </a:pathLst>
          </a:custGeom>
          <a:solidFill>
            <a:srgbClr val="5C8985">
              <a:alpha val="3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6039611"/>
            <a:ext cx="12192000" cy="81280"/>
          </a:xfrm>
          <a:custGeom>
            <a:avLst/>
            <a:gdLst/>
            <a:ahLst/>
            <a:cxnLst/>
            <a:rect l="l" t="t" r="r" b="b"/>
            <a:pathLst>
              <a:path w="12192000" h="81279">
                <a:moveTo>
                  <a:pt x="12192000" y="0"/>
                </a:moveTo>
                <a:lnTo>
                  <a:pt x="0" y="0"/>
                </a:lnTo>
                <a:lnTo>
                  <a:pt x="0" y="80772"/>
                </a:lnTo>
                <a:lnTo>
                  <a:pt x="12192000" y="80772"/>
                </a:lnTo>
                <a:lnTo>
                  <a:pt x="12192000" y="0"/>
                </a:lnTo>
                <a:close/>
              </a:path>
            </a:pathLst>
          </a:custGeom>
          <a:solidFill>
            <a:srgbClr val="5C8985">
              <a:alpha val="3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245363" y="315468"/>
            <a:ext cx="2325624" cy="5029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7786116" y="163068"/>
            <a:ext cx="493775" cy="3688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884664" y="158495"/>
            <a:ext cx="630935" cy="3672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8630411" y="227075"/>
            <a:ext cx="1104900" cy="2987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9884664" y="592836"/>
            <a:ext cx="877824" cy="4465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7786116" y="647700"/>
            <a:ext cx="714755" cy="29565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8630411" y="638555"/>
            <a:ext cx="935736" cy="304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14413" y="2471419"/>
            <a:ext cx="308102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jpg"/><Relationship Id="rId9" Type="http://schemas.openxmlformats.org/officeDocument/2006/relationships/image" Target="../media/image16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jp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9.jpg"/><Relationship Id="rId3" Type="http://schemas.openxmlformats.org/officeDocument/2006/relationships/image" Target="../media/image130.jp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1.jp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2.jpg"/><Relationship Id="rId3" Type="http://schemas.openxmlformats.org/officeDocument/2006/relationships/image" Target="../media/image133.jp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4.jp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.jp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.jp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7.jp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8.jp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.jpg"/><Relationship Id="rId3" Type="http://schemas.openxmlformats.org/officeDocument/2006/relationships/image" Target="../media/image140.jpg"/><Relationship Id="rId4" Type="http://schemas.openxmlformats.org/officeDocument/2006/relationships/image" Target="../media/image141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2.jp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jp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jp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.jp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.jp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7.jp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png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9.jpg"/><Relationship Id="rId3" Type="http://schemas.openxmlformats.org/officeDocument/2006/relationships/image" Target="../media/image150.jp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1.jpg"/><Relationship Id="rId3" Type="http://schemas.openxmlformats.org/officeDocument/2006/relationships/image" Target="../media/image152.jpg"/><Relationship Id="rId4" Type="http://schemas.openxmlformats.org/officeDocument/2006/relationships/image" Target="../media/image153.jp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g"/><Relationship Id="rId10" Type="http://schemas.openxmlformats.org/officeDocument/2006/relationships/image" Target="../media/image21.jpg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5.jpg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6.jpg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7.jpg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8.jpg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jpg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0.png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1.jpg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2.png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3.jpg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4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5.jpg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6.jpg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7.jpg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8.jpg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9.jpg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0.jpg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1.jpg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2.jpg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3.jpg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4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.jpg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6.jpg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7.jpg"/><Relationship Id="rId3" Type="http://schemas.openxmlformats.org/officeDocument/2006/relationships/image" Target="../media/image178.jpg"/><Relationship Id="rId4" Type="http://schemas.openxmlformats.org/officeDocument/2006/relationships/image" Target="../media/image179.jpg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8.jpg"/><Relationship Id="rId3" Type="http://schemas.openxmlformats.org/officeDocument/2006/relationships/image" Target="../media/image180.jpg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1.jpg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2.jpg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3.jpg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4.jpg"/></Relationships>
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5.jpg"/><Relationship Id="rId3" Type="http://schemas.openxmlformats.org/officeDocument/2006/relationships/image" Target="../media/image186.jpg"/></Relationships>
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7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g"/><Relationship Id="rId3" Type="http://schemas.openxmlformats.org/officeDocument/2006/relationships/image" Target="../media/image189.jpg"/></Relationships>
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0.jpg"/></Relationships>
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1.jpg"/><Relationship Id="rId3" Type="http://schemas.openxmlformats.org/officeDocument/2006/relationships/image" Target="../media/image192.jpg"/></Relationships>
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3.jpg"/></Relationships>
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g"/><Relationship Id="rId3" Type="http://schemas.openxmlformats.org/officeDocument/2006/relationships/image" Target="../media/image195.jpg"/></Relationships>
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6.jpg"/></Relationships>
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7.jpg"/></Relationships>
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8.jpg"/></Relationships>
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9.jpg"/><Relationship Id="rId3" Type="http://schemas.openxmlformats.org/officeDocument/2006/relationships/image" Target="../media/image200.jpg"/></Relationships>
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1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2.jpg"/></Relationships>
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3.jpg"/></Relationships>
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4.jpg"/></Relationships>
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5.jpg"/></Relationships>
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6.jpg"/></Relationships>
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7.jpg"/></Relationships>
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8.jpg"/></Relationships>
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9.jpg"/></Relationships>
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0.jpg"/></Relationships>
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1.jpg"/><Relationship Id="rId3" Type="http://schemas.openxmlformats.org/officeDocument/2006/relationships/image" Target="../media/image212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
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3.jpg"/></Relationships>
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4.jpg"/></Relationships>
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5.jpg"/></Relationships>
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6.jpg"/></Relationships>
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7.jpg"/></Relationships>
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8.jpg"/></Relationships>
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9.jpg"/></Relationships>
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0.jpg"/></Relationships>
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1.jpg"/></Relationships>
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2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3.jpg"/></Relationships>
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4.jpg"/></Relationships>
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5.jpg"/><Relationship Id="rId3" Type="http://schemas.openxmlformats.org/officeDocument/2006/relationships/image" Target="../media/image226.jpg"/></Relationships>
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7.jpg"/></Relationships>
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8.jpg"/><Relationship Id="rId3" Type="http://schemas.openxmlformats.org/officeDocument/2006/relationships/image" Target="../media/image229.jpg"/></Relationships>
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0.jpg"/></Relationships>
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1.jpg"/></Relationships>
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2.jpg"/></Relationships>
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3.jpg"/></Relationships>
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4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5.jpg"/></Relationships>
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6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Relationship Id="rId4" Type="http://schemas.openxmlformats.org/officeDocument/2006/relationships/image" Target="../media/image65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hechallengeseries.ca/wp/wp-content/uploads/2009/09/building-envelope-assembly.png" TargetMode="External"/><Relationship Id="rId3" Type="http://schemas.openxmlformats.org/officeDocument/2006/relationships/image" Target="../media/image73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jpg"/><Relationship Id="rId3" Type="http://schemas.openxmlformats.org/officeDocument/2006/relationships/image" Target="../media/image88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jpg"/><Relationship Id="rId3" Type="http://schemas.openxmlformats.org/officeDocument/2006/relationships/image" Target="../media/image97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jp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jp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jp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jp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jp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jp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jp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jp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png"/><Relationship Id="rId3" Type="http://schemas.openxmlformats.org/officeDocument/2006/relationships/image" Target="../media/image118.jp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jp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jp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jp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jp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jp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jp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jp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6.jp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904730" cy="1656714"/>
            <a:chOff x="0" y="0"/>
            <a:chExt cx="9904730" cy="1656714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904730" cy="1656714"/>
            </a:xfrm>
            <a:custGeom>
              <a:avLst/>
              <a:gdLst/>
              <a:ahLst/>
              <a:cxnLst/>
              <a:rect l="l" t="t" r="r" b="b"/>
              <a:pathLst>
                <a:path w="9904730" h="1656714">
                  <a:moveTo>
                    <a:pt x="9904476" y="0"/>
                  </a:moveTo>
                  <a:lnTo>
                    <a:pt x="0" y="0"/>
                  </a:lnTo>
                  <a:lnTo>
                    <a:pt x="0" y="1656588"/>
                  </a:lnTo>
                  <a:lnTo>
                    <a:pt x="9904476" y="1656588"/>
                  </a:lnTo>
                  <a:lnTo>
                    <a:pt x="9904476" y="0"/>
                  </a:lnTo>
                  <a:close/>
                </a:path>
              </a:pathLst>
            </a:custGeom>
            <a:solidFill>
              <a:srgbClr val="5C8985">
                <a:alpha val="309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7847" y="275843"/>
              <a:ext cx="3857244" cy="8366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62191" y="1954733"/>
            <a:ext cx="5357495" cy="113347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593090" marR="5080" indent="-581025">
              <a:lnSpc>
                <a:spcPct val="100000"/>
              </a:lnSpc>
              <a:spcBef>
                <a:spcPts val="95"/>
              </a:spcBef>
            </a:pPr>
            <a:r>
              <a:rPr dirty="0" sz="2800" spc="-25" b="1">
                <a:solidFill>
                  <a:srgbClr val="5C8985"/>
                </a:solidFill>
                <a:latin typeface="Carlito"/>
                <a:cs typeface="Carlito"/>
              </a:rPr>
              <a:t>SUSTAINABLE, </a:t>
            </a:r>
            <a:r>
              <a:rPr dirty="0" sz="2800" spc="-10" b="1">
                <a:solidFill>
                  <a:srgbClr val="5C8985"/>
                </a:solidFill>
                <a:latin typeface="Carlito"/>
                <a:cs typeface="Carlito"/>
              </a:rPr>
              <a:t>HIGH-PERFORMANCE  </a:t>
            </a:r>
            <a:r>
              <a:rPr dirty="0" sz="2800" spc="-5" b="1">
                <a:solidFill>
                  <a:srgbClr val="5C8985"/>
                </a:solidFill>
                <a:latin typeface="Carlito"/>
                <a:cs typeface="Carlito"/>
              </a:rPr>
              <a:t>BUILDING </a:t>
            </a:r>
            <a:r>
              <a:rPr dirty="0" sz="2800" spc="-15" b="1">
                <a:solidFill>
                  <a:srgbClr val="5C8985"/>
                </a:solidFill>
                <a:latin typeface="Carlito"/>
                <a:cs typeface="Carlito"/>
              </a:rPr>
              <a:t>SOLUTIONS </a:t>
            </a:r>
            <a:r>
              <a:rPr dirty="0" sz="2800" spc="-5" b="1">
                <a:solidFill>
                  <a:srgbClr val="5C8985"/>
                </a:solidFill>
                <a:latin typeface="Carlito"/>
                <a:cs typeface="Carlito"/>
              </a:rPr>
              <a:t>IN</a:t>
            </a:r>
            <a:r>
              <a:rPr dirty="0" sz="2800" spc="60" b="1">
                <a:solidFill>
                  <a:srgbClr val="5C8985"/>
                </a:solidFill>
                <a:latin typeface="Carlito"/>
                <a:cs typeface="Carlito"/>
              </a:rPr>
              <a:t> </a:t>
            </a:r>
            <a:r>
              <a:rPr dirty="0" sz="2800" spc="-15" b="1">
                <a:solidFill>
                  <a:srgbClr val="5C8985"/>
                </a:solidFill>
                <a:latin typeface="Carlito"/>
                <a:cs typeface="Carlito"/>
              </a:rPr>
              <a:t>WOOD</a:t>
            </a:r>
            <a:endParaRPr sz="2800">
              <a:latin typeface="Carlito"/>
              <a:cs typeface="Carlito"/>
            </a:endParaRPr>
          </a:p>
          <a:p>
            <a:pPr marL="3027045">
              <a:lnSpc>
                <a:spcPct val="100000"/>
              </a:lnSpc>
              <a:spcBef>
                <a:spcPts val="90"/>
              </a:spcBef>
            </a:pPr>
            <a:r>
              <a:rPr dirty="0" spc="-10" b="1">
                <a:solidFill>
                  <a:srgbClr val="5C8985"/>
                </a:solidFill>
                <a:latin typeface="Carlito"/>
                <a:cs typeface="Carlito"/>
              </a:rPr>
              <a:t>2020-1-LV01-KA203-077513</a:t>
            </a:r>
          </a:p>
        </p:txBody>
      </p:sp>
      <p:sp>
        <p:nvSpPr>
          <p:cNvPr id="6" name="object 6"/>
          <p:cNvSpPr/>
          <p:nvPr/>
        </p:nvSpPr>
        <p:spPr>
          <a:xfrm>
            <a:off x="3614928" y="1819655"/>
            <a:ext cx="691896" cy="58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76492" y="2508214"/>
            <a:ext cx="802294" cy="456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80032" y="2037805"/>
            <a:ext cx="1222247" cy="2146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04416" y="2543555"/>
            <a:ext cx="1444752" cy="3916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84225" y="2512740"/>
            <a:ext cx="1089660" cy="5058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7847" y="1885188"/>
            <a:ext cx="1104900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71678" y="1298828"/>
            <a:ext cx="399478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75">
                <a:solidFill>
                  <a:srgbClr val="2E5496"/>
                </a:solidFill>
                <a:latin typeface="Arial"/>
                <a:cs typeface="Arial"/>
              </a:rPr>
              <a:t>ERASMUS+ </a:t>
            </a:r>
            <a:r>
              <a:rPr dirty="0" sz="1400" spc="-65">
                <a:solidFill>
                  <a:srgbClr val="2E5496"/>
                </a:solidFill>
                <a:latin typeface="Arial"/>
                <a:cs typeface="Arial"/>
              </a:rPr>
              <a:t>Strategic Partnerships </a:t>
            </a:r>
            <a:r>
              <a:rPr dirty="0" sz="1400" spc="-85">
                <a:solidFill>
                  <a:srgbClr val="2E5496"/>
                </a:solidFill>
                <a:latin typeface="Arial"/>
                <a:cs typeface="Arial"/>
              </a:rPr>
              <a:t>For </a:t>
            </a:r>
            <a:r>
              <a:rPr dirty="0" sz="1400" spc="-65">
                <a:solidFill>
                  <a:srgbClr val="2E5496"/>
                </a:solidFill>
                <a:latin typeface="Arial"/>
                <a:cs typeface="Arial"/>
              </a:rPr>
              <a:t>Higher</a:t>
            </a:r>
            <a:r>
              <a:rPr dirty="0" sz="1400" spc="-45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dirty="0" sz="1400" spc="-70">
                <a:solidFill>
                  <a:srgbClr val="2E5496"/>
                </a:solidFill>
                <a:latin typeface="Arial"/>
                <a:cs typeface="Arial"/>
              </a:rPr>
              <a:t>Education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12168" y="99430"/>
            <a:ext cx="1517670" cy="14500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178301" y="4785486"/>
            <a:ext cx="5639435" cy="94488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algn="ctr" marL="12700" marR="5080">
              <a:lnSpc>
                <a:spcPct val="101299"/>
              </a:lnSpc>
              <a:spcBef>
                <a:spcPts val="60"/>
              </a:spcBef>
              <a:tabLst>
                <a:tab pos="1177925" algn="l"/>
                <a:tab pos="2630805" algn="l"/>
              </a:tabLst>
            </a:pPr>
            <a:r>
              <a:rPr dirty="0" sz="2400" spc="-55" b="1">
                <a:solidFill>
                  <a:srgbClr val="5C8985"/>
                </a:solidFill>
                <a:latin typeface="Carlito"/>
                <a:cs typeface="Carlito"/>
              </a:rPr>
              <a:t>FAÇ</a:t>
            </a:r>
            <a:r>
              <a:rPr dirty="0" sz="2400" spc="-245" b="1">
                <a:solidFill>
                  <a:srgbClr val="5C8985"/>
                </a:solidFill>
                <a:latin typeface="Carlito"/>
                <a:cs typeface="Carlito"/>
              </a:rPr>
              <a:t> </a:t>
            </a:r>
            <a:r>
              <a:rPr dirty="0" sz="2400" b="1">
                <a:solidFill>
                  <a:srgbClr val="5C8985"/>
                </a:solidFill>
                <a:latin typeface="Carlito"/>
                <a:cs typeface="Carlito"/>
              </a:rPr>
              <a:t>ADE	FINISHING	</a:t>
            </a:r>
            <a:r>
              <a:rPr dirty="0" sz="2400" spc="-10" b="1">
                <a:solidFill>
                  <a:srgbClr val="5C8985"/>
                </a:solidFill>
                <a:latin typeface="Carlito"/>
                <a:cs typeface="Carlito"/>
              </a:rPr>
              <a:t>TYPES</a:t>
            </a:r>
            <a:r>
              <a:rPr dirty="0" sz="2400" spc="-45" b="1">
                <a:solidFill>
                  <a:srgbClr val="5C8985"/>
                </a:solidFill>
                <a:latin typeface="Carlito"/>
                <a:cs typeface="Carlito"/>
              </a:rPr>
              <a:t> </a:t>
            </a:r>
            <a:r>
              <a:rPr dirty="0" sz="1800" spc="-10" b="1">
                <a:solidFill>
                  <a:srgbClr val="5C8985"/>
                </a:solidFill>
                <a:latin typeface="Carlito"/>
                <a:cs typeface="Carlito"/>
              </a:rPr>
              <a:t>construction/materials  </a:t>
            </a:r>
            <a:r>
              <a:rPr dirty="0" sz="1800" spc="-30" b="1">
                <a:solidFill>
                  <a:srgbClr val="5C8985"/>
                </a:solidFill>
                <a:latin typeface="Carlito"/>
                <a:cs typeface="Carlito"/>
              </a:rPr>
              <a:t>Prof. </a:t>
            </a:r>
            <a:r>
              <a:rPr dirty="0" sz="1800" spc="-15" b="1">
                <a:solidFill>
                  <a:srgbClr val="5C8985"/>
                </a:solidFill>
                <a:latin typeface="Carlito"/>
                <a:cs typeface="Carlito"/>
              </a:rPr>
              <a:t>Waclaw </a:t>
            </a:r>
            <a:r>
              <a:rPr dirty="0" sz="1800" spc="-5" b="1">
                <a:solidFill>
                  <a:srgbClr val="5C8985"/>
                </a:solidFill>
                <a:latin typeface="Carlito"/>
                <a:cs typeface="Carlito"/>
              </a:rPr>
              <a:t>Celadyn,</a:t>
            </a:r>
            <a:r>
              <a:rPr dirty="0" sz="1800" spc="5" b="1">
                <a:solidFill>
                  <a:srgbClr val="5C8985"/>
                </a:solidFill>
                <a:latin typeface="Carlito"/>
                <a:cs typeface="Carlito"/>
              </a:rPr>
              <a:t> </a:t>
            </a:r>
            <a:r>
              <a:rPr dirty="0" sz="1800" spc="-10" b="1">
                <a:solidFill>
                  <a:srgbClr val="5C8985"/>
                </a:solidFill>
                <a:latin typeface="Carlito"/>
                <a:cs typeface="Carlito"/>
              </a:rPr>
              <a:t>PhD.,D.Sc</a:t>
            </a:r>
            <a:endParaRPr sz="1800">
              <a:latin typeface="Carlito"/>
              <a:cs typeface="Carlito"/>
            </a:endParaRPr>
          </a:p>
          <a:p>
            <a:pPr algn="ctr" marR="57785">
              <a:lnSpc>
                <a:spcPct val="100000"/>
              </a:lnSpc>
            </a:pPr>
            <a:r>
              <a:rPr dirty="0" sz="1800" b="1">
                <a:solidFill>
                  <a:srgbClr val="5C8985"/>
                </a:solidFill>
                <a:latin typeface="Carlito"/>
                <a:cs typeface="Carlito"/>
              </a:rPr>
              <a:t>12 </a:t>
            </a:r>
            <a:r>
              <a:rPr dirty="0" sz="1800" spc="-15" b="1">
                <a:solidFill>
                  <a:srgbClr val="5C8985"/>
                </a:solidFill>
                <a:latin typeface="Carlito"/>
                <a:cs typeface="Carlito"/>
              </a:rPr>
              <a:t>May</a:t>
            </a:r>
            <a:r>
              <a:rPr dirty="0" sz="1800" spc="5" b="1">
                <a:solidFill>
                  <a:srgbClr val="5C8985"/>
                </a:solidFill>
                <a:latin typeface="Carlito"/>
                <a:cs typeface="Carlito"/>
              </a:rPr>
              <a:t> </a:t>
            </a:r>
            <a:r>
              <a:rPr dirty="0" sz="1800" b="1">
                <a:solidFill>
                  <a:srgbClr val="5C8985"/>
                </a:solidFill>
                <a:latin typeface="Carlito"/>
                <a:cs typeface="Carlito"/>
              </a:rPr>
              <a:t>2022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45564" y="998216"/>
            <a:ext cx="8270875" cy="5859780"/>
            <a:chOff x="1845564" y="998216"/>
            <a:chExt cx="8270875" cy="5859780"/>
          </a:xfrm>
        </p:grpSpPr>
        <p:sp>
          <p:nvSpPr>
            <p:cNvPr id="3" name="object 3"/>
            <p:cNvSpPr/>
            <p:nvPr/>
          </p:nvSpPr>
          <p:spPr>
            <a:xfrm>
              <a:off x="1845564" y="998216"/>
              <a:ext cx="8270748" cy="58597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864862" y="254927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 h="0">
                  <a:moveTo>
                    <a:pt x="190" y="-36000"/>
                  </a:moveTo>
                  <a:lnTo>
                    <a:pt x="190" y="36000"/>
                  </a:lnTo>
                </a:path>
              </a:pathLst>
            </a:custGeom>
            <a:ln w="3175">
              <a:solidFill>
                <a:srgbClr val="E712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873307" y="2714946"/>
              <a:ext cx="0" cy="457834"/>
            </a:xfrm>
            <a:custGeom>
              <a:avLst/>
              <a:gdLst/>
              <a:ahLst/>
              <a:cxnLst/>
              <a:rect l="l" t="t" r="r" b="b"/>
              <a:pathLst>
                <a:path w="0" h="457835">
                  <a:moveTo>
                    <a:pt x="0" y="0"/>
                  </a:moveTo>
                  <a:lnTo>
                    <a:pt x="0" y="72000"/>
                  </a:lnTo>
                </a:path>
                <a:path w="0" h="457835">
                  <a:moveTo>
                    <a:pt x="0" y="385825"/>
                  </a:moveTo>
                  <a:lnTo>
                    <a:pt x="0" y="457826"/>
                  </a:lnTo>
                </a:path>
              </a:pathLst>
            </a:custGeom>
            <a:ln w="3175">
              <a:solidFill>
                <a:srgbClr val="E712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832731" y="383095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 h="0">
                  <a:moveTo>
                    <a:pt x="190" y="-36000"/>
                  </a:moveTo>
                  <a:lnTo>
                    <a:pt x="190" y="36000"/>
                  </a:lnTo>
                </a:path>
              </a:pathLst>
            </a:custGeom>
            <a:ln w="3175">
              <a:solidFill>
                <a:srgbClr val="E7122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841240" y="5240342"/>
              <a:ext cx="0" cy="238125"/>
            </a:xfrm>
            <a:custGeom>
              <a:avLst/>
              <a:gdLst/>
              <a:ahLst/>
              <a:cxnLst/>
              <a:rect l="l" t="t" r="r" b="b"/>
              <a:pathLst>
                <a:path w="0" h="238125">
                  <a:moveTo>
                    <a:pt x="0" y="0"/>
                  </a:moveTo>
                  <a:lnTo>
                    <a:pt x="0" y="72000"/>
                  </a:lnTo>
                </a:path>
                <a:path w="0" h="238125">
                  <a:moveTo>
                    <a:pt x="0" y="165607"/>
                  </a:moveTo>
                  <a:lnTo>
                    <a:pt x="0" y="237608"/>
                  </a:lnTo>
                </a:path>
              </a:pathLst>
            </a:custGeom>
            <a:ln w="3175">
              <a:solidFill>
                <a:srgbClr val="E7122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850193" y="4509202"/>
              <a:ext cx="0" cy="1691639"/>
            </a:xfrm>
            <a:custGeom>
              <a:avLst/>
              <a:gdLst/>
              <a:ahLst/>
              <a:cxnLst/>
              <a:rect l="l" t="t" r="r" b="b"/>
              <a:pathLst>
                <a:path w="0" h="1691639">
                  <a:moveTo>
                    <a:pt x="0" y="1619580"/>
                  </a:moveTo>
                  <a:lnTo>
                    <a:pt x="0" y="1691580"/>
                  </a:lnTo>
                </a:path>
                <a:path w="0" h="1691639">
                  <a:moveTo>
                    <a:pt x="0" y="0"/>
                  </a:moveTo>
                  <a:lnTo>
                    <a:pt x="0" y="72000"/>
                  </a:lnTo>
                </a:path>
              </a:pathLst>
            </a:custGeom>
            <a:ln w="3175">
              <a:solidFill>
                <a:srgbClr val="E7122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841113" y="364832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 h="0">
                  <a:moveTo>
                    <a:pt x="126" y="-36000"/>
                  </a:moveTo>
                  <a:lnTo>
                    <a:pt x="126" y="36000"/>
                  </a:lnTo>
                </a:path>
              </a:pathLst>
            </a:custGeom>
            <a:ln w="3175">
              <a:solidFill>
                <a:srgbClr val="E7122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369" y="6260084"/>
            <a:ext cx="14160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14">
                <a:latin typeface="Arial"/>
                <a:cs typeface="Arial"/>
              </a:rPr>
              <a:t>Sandwich</a:t>
            </a:r>
            <a:r>
              <a:rPr dirty="0" sz="1800" spc="-160">
                <a:latin typeface="Arial"/>
                <a:cs typeface="Arial"/>
              </a:rPr>
              <a:t> </a:t>
            </a:r>
            <a:r>
              <a:rPr dirty="0" sz="1800" spc="-55">
                <a:latin typeface="Arial"/>
                <a:cs typeface="Arial"/>
              </a:rPr>
              <a:t>plate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22704" y="1318259"/>
            <a:ext cx="8366759" cy="5539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7876" y="1002791"/>
            <a:ext cx="2973324" cy="58552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52877" y="1002790"/>
            <a:ext cx="2804922" cy="5855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31108" y="1057657"/>
            <a:ext cx="4655820" cy="5800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6036" y="1660726"/>
            <a:ext cx="3191147" cy="3970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18190" y="1549908"/>
            <a:ext cx="3141325" cy="4071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133470" y="6278981"/>
            <a:ext cx="56680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14">
                <a:latin typeface="Arial"/>
                <a:cs typeface="Arial"/>
              </a:rPr>
              <a:t>Steel </a:t>
            </a:r>
            <a:r>
              <a:rPr dirty="0" sz="1800" spc="-105">
                <a:latin typeface="Arial"/>
                <a:cs typeface="Arial"/>
              </a:rPr>
              <a:t>cassette </a:t>
            </a:r>
            <a:r>
              <a:rPr dirty="0" sz="1800" spc="-125">
                <a:latin typeface="Arial"/>
                <a:cs typeface="Arial"/>
              </a:rPr>
              <a:t>system </a:t>
            </a:r>
            <a:r>
              <a:rPr dirty="0" sz="1800" spc="-105">
                <a:latin typeface="Arial"/>
                <a:cs typeface="Arial"/>
              </a:rPr>
              <a:t>– </a:t>
            </a:r>
            <a:r>
              <a:rPr dirty="0" sz="1800" spc="-70">
                <a:latin typeface="Arial"/>
                <a:cs typeface="Arial"/>
              </a:rPr>
              <a:t>regular </a:t>
            </a:r>
            <a:r>
              <a:rPr dirty="0" sz="1800" spc="-100">
                <a:latin typeface="Arial"/>
                <a:cs typeface="Arial"/>
              </a:rPr>
              <a:t>and </a:t>
            </a:r>
            <a:r>
              <a:rPr dirty="0" sz="1800" spc="-90">
                <a:latin typeface="Arial"/>
                <a:cs typeface="Arial"/>
              </a:rPr>
              <a:t>noise </a:t>
            </a:r>
            <a:r>
              <a:rPr dirty="0" sz="1800" spc="-100">
                <a:latin typeface="Arial"/>
                <a:cs typeface="Arial"/>
              </a:rPr>
              <a:t>suppression</a:t>
            </a:r>
            <a:r>
              <a:rPr dirty="0" sz="1800" spc="50">
                <a:latin typeface="Arial"/>
                <a:cs typeface="Arial"/>
              </a:rPr>
              <a:t> </a:t>
            </a:r>
            <a:r>
              <a:rPr dirty="0" sz="1800" spc="-60">
                <a:latin typeface="Arial"/>
                <a:cs typeface="Arial"/>
              </a:rPr>
              <a:t>profiles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93492" y="1027175"/>
            <a:ext cx="6769608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8479" y="1036320"/>
            <a:ext cx="6449568" cy="5821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8814" y="1051560"/>
            <a:ext cx="4994020" cy="58064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6023" y="1040889"/>
            <a:ext cx="8892540" cy="575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606296"/>
            <a:ext cx="10253471" cy="3821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412" y="1027174"/>
            <a:ext cx="3061716" cy="5759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899915" y="1027175"/>
            <a:ext cx="7663180" cy="5831205"/>
            <a:chOff x="3899915" y="1027175"/>
            <a:chExt cx="7663180" cy="5831205"/>
          </a:xfrm>
        </p:grpSpPr>
        <p:sp>
          <p:nvSpPr>
            <p:cNvPr id="4" name="object 4"/>
            <p:cNvSpPr/>
            <p:nvPr/>
          </p:nvSpPr>
          <p:spPr>
            <a:xfrm>
              <a:off x="3899915" y="1027175"/>
              <a:ext cx="4255008" cy="58308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684007" y="2804159"/>
              <a:ext cx="3878579" cy="22707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9639" y="6477380"/>
            <a:ext cx="10332720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  <a:tabLst>
                <a:tab pos="4904105" algn="l"/>
                <a:tab pos="10177145" algn="l"/>
              </a:tabLst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</a:t>
            </a:r>
            <a:r>
              <a:rPr dirty="0" sz="1200" spc="-55">
                <a:solidFill>
                  <a:srgbClr val="888888"/>
                </a:solidFill>
                <a:latin typeface="Arial"/>
                <a:cs typeface="Arial"/>
              </a:rPr>
              <a:t>.09.20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2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3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	</a:t>
            </a:r>
            <a:r>
              <a:rPr dirty="0" sz="1200" spc="-114">
                <a:solidFill>
                  <a:srgbClr val="888888"/>
                </a:solidFill>
                <a:latin typeface="Arial"/>
                <a:cs typeface="Arial"/>
              </a:rPr>
              <a:t>So</a:t>
            </a:r>
            <a:r>
              <a:rPr dirty="0" sz="1200" spc="-95">
                <a:solidFill>
                  <a:srgbClr val="888888"/>
                </a:solidFill>
                <a:latin typeface="Arial"/>
                <a:cs typeface="Arial"/>
              </a:rPr>
              <a:t>u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r</a:t>
            </a:r>
            <a:r>
              <a:rPr dirty="0" sz="1200" spc="-100">
                <a:solidFill>
                  <a:srgbClr val="888888"/>
                </a:solidFill>
                <a:latin typeface="Arial"/>
                <a:cs typeface="Arial"/>
              </a:rPr>
              <a:t>c</a:t>
            </a:r>
            <a:r>
              <a:rPr dirty="0" sz="1200" spc="-75">
                <a:solidFill>
                  <a:srgbClr val="888888"/>
                </a:solidFill>
                <a:latin typeface="Arial"/>
                <a:cs typeface="Arial"/>
              </a:rPr>
              <a:t>es: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	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88107" y="349122"/>
            <a:ext cx="4650105" cy="488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356D8A"/>
                </a:solidFill>
                <a:latin typeface="Carlito"/>
                <a:cs typeface="Carlito"/>
              </a:rPr>
              <a:t>FACADE </a:t>
            </a:r>
            <a:r>
              <a:rPr dirty="0" sz="1800" b="1">
                <a:solidFill>
                  <a:srgbClr val="356D8A"/>
                </a:solidFill>
                <a:latin typeface="Carlito"/>
                <a:cs typeface="Carlito"/>
              </a:rPr>
              <a:t>FINISHING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TYPES</a:t>
            </a:r>
            <a:r>
              <a:rPr dirty="0" sz="1800" spc="15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construction/materials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200" spc="-15" b="1">
                <a:solidFill>
                  <a:srgbClr val="356D8A"/>
                </a:solidFill>
                <a:latin typeface="Carlito"/>
                <a:cs typeface="Carlito"/>
              </a:rPr>
              <a:t>Prof. Waclaw </a:t>
            </a:r>
            <a:r>
              <a:rPr dirty="0" sz="1200" spc="-5" b="1">
                <a:solidFill>
                  <a:srgbClr val="356D8A"/>
                </a:solidFill>
                <a:latin typeface="Carlito"/>
                <a:cs typeface="Carlito"/>
              </a:rPr>
              <a:t>Celadyn,</a:t>
            </a:r>
            <a:r>
              <a:rPr dirty="0" sz="1200" spc="20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200" spc="-10" b="1">
                <a:solidFill>
                  <a:srgbClr val="356D8A"/>
                </a:solidFill>
                <a:latin typeface="Carlito"/>
                <a:cs typeface="Carlito"/>
              </a:rPr>
              <a:t>PhD.,D.Sc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996696"/>
            <a:ext cx="12192000" cy="5861685"/>
          </a:xfrm>
          <a:custGeom>
            <a:avLst/>
            <a:gdLst/>
            <a:ahLst/>
            <a:cxnLst/>
            <a:rect l="l" t="t" r="r" b="b"/>
            <a:pathLst>
              <a:path w="12192000" h="5861684">
                <a:moveTo>
                  <a:pt x="12192000" y="0"/>
                </a:moveTo>
                <a:lnTo>
                  <a:pt x="0" y="0"/>
                </a:lnTo>
                <a:lnTo>
                  <a:pt x="0" y="5861301"/>
                </a:lnTo>
                <a:lnTo>
                  <a:pt x="12192000" y="5861301"/>
                </a:lnTo>
                <a:lnTo>
                  <a:pt x="1219200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19657" y="3633977"/>
            <a:ext cx="1011428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59145" algn="l"/>
              </a:tabLst>
            </a:pPr>
            <a:r>
              <a:rPr dirty="0" sz="4400" spc="85">
                <a:solidFill>
                  <a:srgbClr val="FFFFFF"/>
                </a:solidFill>
                <a:latin typeface="Arial"/>
                <a:cs typeface="Arial"/>
              </a:rPr>
              <a:t>FACADE</a:t>
            </a:r>
            <a:r>
              <a:rPr dirty="0" sz="4400" spc="3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130">
                <a:solidFill>
                  <a:srgbClr val="FFFFFF"/>
                </a:solidFill>
                <a:latin typeface="Arial"/>
                <a:cs typeface="Arial"/>
              </a:rPr>
              <a:t>FINISHING	</a:t>
            </a:r>
            <a:r>
              <a:rPr dirty="0" sz="4400" spc="110">
                <a:solidFill>
                  <a:srgbClr val="FFFFFF"/>
                </a:solidFill>
                <a:latin typeface="Arial"/>
                <a:cs typeface="Arial"/>
              </a:rPr>
              <a:t>APPLICATIONS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96411" y="1027174"/>
            <a:ext cx="4594860" cy="5830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22801" y="6261608"/>
            <a:ext cx="335026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5">
                <a:latin typeface="Arial"/>
                <a:cs typeface="Arial"/>
              </a:rPr>
              <a:t>Center </a:t>
            </a:r>
            <a:r>
              <a:rPr dirty="0" sz="2000" spc="-20">
                <a:latin typeface="Arial"/>
                <a:cs typeface="Arial"/>
              </a:rPr>
              <a:t>for </a:t>
            </a:r>
            <a:r>
              <a:rPr dirty="0" sz="2000" spc="-120">
                <a:latin typeface="Arial"/>
                <a:cs typeface="Arial"/>
              </a:rPr>
              <a:t>Visual </a:t>
            </a:r>
            <a:r>
              <a:rPr dirty="0" sz="2000" spc="-75">
                <a:latin typeface="Arial"/>
                <a:cs typeface="Arial"/>
              </a:rPr>
              <a:t>Arts.</a:t>
            </a:r>
            <a:r>
              <a:rPr dirty="0" sz="2000" spc="195">
                <a:latin typeface="Arial"/>
                <a:cs typeface="Arial"/>
              </a:rPr>
              <a:t> </a:t>
            </a:r>
            <a:r>
              <a:rPr dirty="0" sz="2000" spc="-130">
                <a:latin typeface="Arial"/>
                <a:cs typeface="Arial"/>
              </a:rPr>
              <a:t>Sainsbury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6795" y="1025652"/>
            <a:ext cx="9240012" cy="4940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1467611"/>
            <a:ext cx="9991344" cy="43708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4951" y="1196338"/>
            <a:ext cx="5701284" cy="56616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079" y="1138426"/>
            <a:ext cx="4035552" cy="5719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4955" y="1027176"/>
            <a:ext cx="7914132" cy="58308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0464" y="981455"/>
            <a:ext cx="6681215" cy="57972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03729" y="369823"/>
            <a:ext cx="2690495" cy="546735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dirty="0" sz="1800" spc="-5">
                <a:latin typeface="Arial"/>
                <a:cs typeface="Arial"/>
              </a:rPr>
              <a:t>Culture Centre in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Dhahran  (arch.</a:t>
            </a:r>
            <a:r>
              <a:rPr dirty="0" sz="180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Snohetta)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8280" y="1027174"/>
            <a:ext cx="4783836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902195" y="1027175"/>
            <a:ext cx="4126992" cy="5830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8200" y="1027175"/>
            <a:ext cx="5998845" cy="5831205"/>
            <a:chOff x="838200" y="1027175"/>
            <a:chExt cx="5998845" cy="5831205"/>
          </a:xfrm>
        </p:grpSpPr>
        <p:sp>
          <p:nvSpPr>
            <p:cNvPr id="3" name="object 3"/>
            <p:cNvSpPr/>
            <p:nvPr/>
          </p:nvSpPr>
          <p:spPr>
            <a:xfrm>
              <a:off x="838200" y="1027175"/>
              <a:ext cx="4094988" cy="58308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828032" y="2353055"/>
              <a:ext cx="2008631" cy="41498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7185659" y="3695700"/>
            <a:ext cx="5006340" cy="3162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426504"/>
            <a:ext cx="72263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11.09.2023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16488" y="6426504"/>
            <a:ext cx="259079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119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79548" y="1027175"/>
            <a:ext cx="7772400" cy="58308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44696" y="183931"/>
            <a:ext cx="729052" cy="6987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1052175" cy="1005840"/>
          </a:xfrm>
          <a:custGeom>
            <a:avLst/>
            <a:gdLst/>
            <a:ahLst/>
            <a:cxnLst/>
            <a:rect l="l" t="t" r="r" b="b"/>
            <a:pathLst>
              <a:path w="11052175" h="1005840">
                <a:moveTo>
                  <a:pt x="11052048" y="0"/>
                </a:moveTo>
                <a:lnTo>
                  <a:pt x="0" y="0"/>
                </a:lnTo>
                <a:lnTo>
                  <a:pt x="0" y="1005839"/>
                </a:lnTo>
                <a:lnTo>
                  <a:pt x="11052048" y="1005839"/>
                </a:lnTo>
                <a:lnTo>
                  <a:pt x="11052048" y="0"/>
                </a:lnTo>
                <a:close/>
              </a:path>
            </a:pathLst>
          </a:custGeom>
          <a:solidFill>
            <a:srgbClr val="5C8985">
              <a:alpha val="3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48000" y="6039611"/>
            <a:ext cx="9144000" cy="81280"/>
          </a:xfrm>
          <a:custGeom>
            <a:avLst/>
            <a:gdLst/>
            <a:ahLst/>
            <a:cxnLst/>
            <a:rect l="l" t="t" r="r" b="b"/>
            <a:pathLst>
              <a:path w="9144000" h="81279">
                <a:moveTo>
                  <a:pt x="0" y="80772"/>
                </a:moveTo>
                <a:lnTo>
                  <a:pt x="9144000" y="80772"/>
                </a:lnTo>
                <a:lnTo>
                  <a:pt x="9144000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5C8985">
              <a:alpha val="3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5363" y="315468"/>
            <a:ext cx="2325624" cy="502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786116" y="163068"/>
            <a:ext cx="493775" cy="368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884664" y="158495"/>
            <a:ext cx="630935" cy="3672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630411" y="227075"/>
            <a:ext cx="1104900" cy="298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884664" y="592836"/>
            <a:ext cx="877824" cy="4465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786116" y="647700"/>
            <a:ext cx="714755" cy="2956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630411" y="638555"/>
            <a:ext cx="935736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42747" y="5874511"/>
            <a:ext cx="2791460" cy="547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5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Manufacturing plant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Ricola.</a:t>
            </a:r>
            <a:endParaRPr sz="1800">
              <a:latin typeface="Arial"/>
              <a:cs typeface="Arial"/>
            </a:endParaRPr>
          </a:p>
          <a:p>
            <a:pPr marL="646430">
              <a:lnSpc>
                <a:spcPts val="2055"/>
              </a:lnSpc>
            </a:pPr>
            <a:r>
              <a:rPr dirty="0" sz="1800" spc="-5">
                <a:latin typeface="Arial"/>
                <a:cs typeface="Arial"/>
              </a:rPr>
              <a:t>Laufen</a:t>
            </a:r>
            <a:r>
              <a:rPr dirty="0" sz="180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(CH)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48000" y="1014983"/>
            <a:ext cx="9143999" cy="58430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1679" y="1098803"/>
            <a:ext cx="8168640" cy="5401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72449" y="993456"/>
            <a:ext cx="7884159" cy="5869305"/>
            <a:chOff x="2072449" y="993456"/>
            <a:chExt cx="7884159" cy="5869305"/>
          </a:xfrm>
        </p:grpSpPr>
        <p:sp>
          <p:nvSpPr>
            <p:cNvPr id="3" name="object 3"/>
            <p:cNvSpPr/>
            <p:nvPr/>
          </p:nvSpPr>
          <p:spPr>
            <a:xfrm>
              <a:off x="2077211" y="998245"/>
              <a:ext cx="7874508" cy="58597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077211" y="998219"/>
              <a:ext cx="7874634" cy="5859780"/>
            </a:xfrm>
            <a:custGeom>
              <a:avLst/>
              <a:gdLst/>
              <a:ahLst/>
              <a:cxnLst/>
              <a:rect l="l" t="t" r="r" b="b"/>
              <a:pathLst>
                <a:path w="7874634" h="5859780">
                  <a:moveTo>
                    <a:pt x="0" y="5859780"/>
                  </a:moveTo>
                  <a:lnTo>
                    <a:pt x="7874508" y="5859780"/>
                  </a:lnTo>
                  <a:lnTo>
                    <a:pt x="7874508" y="0"/>
                  </a:lnTo>
                  <a:lnTo>
                    <a:pt x="0" y="0"/>
                  </a:lnTo>
                  <a:lnTo>
                    <a:pt x="0" y="585978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2635" y="1155191"/>
            <a:ext cx="6385560" cy="4799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24683" y="1196339"/>
            <a:ext cx="7676388" cy="5417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5351" y="1054606"/>
            <a:ext cx="7737348" cy="5803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9572" y="1007363"/>
            <a:ext cx="8895588" cy="5850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42553" y="1026985"/>
            <a:ext cx="8145145" cy="5836285"/>
            <a:chOff x="2142553" y="1026985"/>
            <a:chExt cx="8145145" cy="5836285"/>
          </a:xfrm>
        </p:grpSpPr>
        <p:sp>
          <p:nvSpPr>
            <p:cNvPr id="3" name="object 3"/>
            <p:cNvSpPr/>
            <p:nvPr/>
          </p:nvSpPr>
          <p:spPr>
            <a:xfrm>
              <a:off x="2147316" y="1031745"/>
              <a:ext cx="8135111" cy="582625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147316" y="1031747"/>
              <a:ext cx="8135620" cy="5826760"/>
            </a:xfrm>
            <a:custGeom>
              <a:avLst/>
              <a:gdLst/>
              <a:ahLst/>
              <a:cxnLst/>
              <a:rect l="l" t="t" r="r" b="b"/>
              <a:pathLst>
                <a:path w="8135620" h="5826759">
                  <a:moveTo>
                    <a:pt x="8135111" y="5826252"/>
                  </a:moveTo>
                  <a:lnTo>
                    <a:pt x="8135111" y="0"/>
                  </a:lnTo>
                  <a:lnTo>
                    <a:pt x="0" y="0"/>
                  </a:lnTo>
                  <a:lnTo>
                    <a:pt x="0" y="5826252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1488" y="1165858"/>
            <a:ext cx="7450835" cy="5586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8409" y="1069657"/>
            <a:ext cx="4398645" cy="5793105"/>
            <a:chOff x="4038409" y="1069657"/>
            <a:chExt cx="4398645" cy="5793105"/>
          </a:xfrm>
        </p:grpSpPr>
        <p:sp>
          <p:nvSpPr>
            <p:cNvPr id="3" name="object 3"/>
            <p:cNvSpPr/>
            <p:nvPr/>
          </p:nvSpPr>
          <p:spPr>
            <a:xfrm>
              <a:off x="4043171" y="1074419"/>
              <a:ext cx="4389120" cy="57835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043171" y="1074419"/>
              <a:ext cx="4389120" cy="5783580"/>
            </a:xfrm>
            <a:custGeom>
              <a:avLst/>
              <a:gdLst/>
              <a:ahLst/>
              <a:cxnLst/>
              <a:rect l="l" t="t" r="r" b="b"/>
              <a:pathLst>
                <a:path w="4389120" h="5783580">
                  <a:moveTo>
                    <a:pt x="4389120" y="5783580"/>
                  </a:moveTo>
                  <a:lnTo>
                    <a:pt x="4389120" y="0"/>
                  </a:lnTo>
                  <a:lnTo>
                    <a:pt x="0" y="0"/>
                  </a:lnTo>
                  <a:lnTo>
                    <a:pt x="0" y="578358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8211" y="1021079"/>
            <a:ext cx="8548116" cy="58369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22491" y="1414272"/>
            <a:ext cx="5596127" cy="4216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68808" y="1414272"/>
            <a:ext cx="5727192" cy="4215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44177" y="1043748"/>
            <a:ext cx="8093075" cy="5819140"/>
            <a:chOff x="2944177" y="1043748"/>
            <a:chExt cx="8093075" cy="5819140"/>
          </a:xfrm>
        </p:grpSpPr>
        <p:sp>
          <p:nvSpPr>
            <p:cNvPr id="3" name="object 3"/>
            <p:cNvSpPr/>
            <p:nvPr/>
          </p:nvSpPr>
          <p:spPr>
            <a:xfrm>
              <a:off x="2948939" y="1048511"/>
              <a:ext cx="8083296" cy="58094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948939" y="1048511"/>
              <a:ext cx="8083550" cy="5809615"/>
            </a:xfrm>
            <a:custGeom>
              <a:avLst/>
              <a:gdLst/>
              <a:ahLst/>
              <a:cxnLst/>
              <a:rect l="l" t="t" r="r" b="b"/>
              <a:pathLst>
                <a:path w="8083550" h="5809615">
                  <a:moveTo>
                    <a:pt x="0" y="5809488"/>
                  </a:moveTo>
                  <a:lnTo>
                    <a:pt x="8083296" y="5809488"/>
                  </a:lnTo>
                  <a:lnTo>
                    <a:pt x="8083296" y="0"/>
                  </a:lnTo>
                  <a:lnTo>
                    <a:pt x="0" y="0"/>
                  </a:lnTo>
                  <a:lnTo>
                    <a:pt x="0" y="580948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8983" y="1048511"/>
            <a:ext cx="7434072" cy="5376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721733" y="6529527"/>
            <a:ext cx="23907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40">
                <a:latin typeface="Arial"/>
                <a:cs typeface="Arial"/>
              </a:rPr>
              <a:t>Palace. </a:t>
            </a:r>
            <a:r>
              <a:rPr dirty="0" sz="1800" spc="-125">
                <a:latin typeface="Arial"/>
                <a:cs typeface="Arial"/>
              </a:rPr>
              <a:t>Guangzhou.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125">
                <a:latin typeface="Arial"/>
                <a:cs typeface="Arial"/>
              </a:rPr>
              <a:t>China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5648" y="1051559"/>
            <a:ext cx="8680704" cy="580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1891" y="1094230"/>
            <a:ext cx="9639300" cy="5763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4916" y="1025651"/>
            <a:ext cx="9041892" cy="5832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9421" y="1062036"/>
            <a:ext cx="7733665" cy="5800725"/>
            <a:chOff x="2229421" y="1062036"/>
            <a:chExt cx="7733665" cy="5800725"/>
          </a:xfrm>
        </p:grpSpPr>
        <p:sp>
          <p:nvSpPr>
            <p:cNvPr id="3" name="object 3"/>
            <p:cNvSpPr/>
            <p:nvPr/>
          </p:nvSpPr>
          <p:spPr>
            <a:xfrm>
              <a:off x="2234183" y="1066799"/>
              <a:ext cx="7723632" cy="57911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234183" y="1066798"/>
              <a:ext cx="7724140" cy="5791200"/>
            </a:xfrm>
            <a:custGeom>
              <a:avLst/>
              <a:gdLst/>
              <a:ahLst/>
              <a:cxnLst/>
              <a:rect l="l" t="t" r="r" b="b"/>
              <a:pathLst>
                <a:path w="7724140" h="5791200">
                  <a:moveTo>
                    <a:pt x="7723632" y="5791201"/>
                  </a:moveTo>
                  <a:lnTo>
                    <a:pt x="7723632" y="0"/>
                  </a:lnTo>
                  <a:lnTo>
                    <a:pt x="0" y="0"/>
                  </a:lnTo>
                  <a:lnTo>
                    <a:pt x="0" y="5791201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3325" y="1052892"/>
            <a:ext cx="7745730" cy="5810250"/>
            <a:chOff x="2223325" y="1052892"/>
            <a:chExt cx="7745730" cy="5810250"/>
          </a:xfrm>
        </p:grpSpPr>
        <p:sp>
          <p:nvSpPr>
            <p:cNvPr id="3" name="object 3"/>
            <p:cNvSpPr/>
            <p:nvPr/>
          </p:nvSpPr>
          <p:spPr>
            <a:xfrm>
              <a:off x="2228088" y="1057654"/>
              <a:ext cx="7735823" cy="580034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228088" y="1057655"/>
              <a:ext cx="7736205" cy="5800725"/>
            </a:xfrm>
            <a:custGeom>
              <a:avLst/>
              <a:gdLst/>
              <a:ahLst/>
              <a:cxnLst/>
              <a:rect l="l" t="t" r="r" b="b"/>
              <a:pathLst>
                <a:path w="7736205" h="5800725">
                  <a:moveTo>
                    <a:pt x="0" y="5800344"/>
                  </a:moveTo>
                  <a:lnTo>
                    <a:pt x="7735823" y="5800344"/>
                  </a:lnTo>
                  <a:lnTo>
                    <a:pt x="7735823" y="0"/>
                  </a:lnTo>
                  <a:lnTo>
                    <a:pt x="0" y="0"/>
                  </a:lnTo>
                  <a:lnTo>
                    <a:pt x="0" y="580034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4079" y="1007362"/>
            <a:ext cx="10027920" cy="58506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47624" y="6024473"/>
            <a:ext cx="1962150" cy="794385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algn="ctr" marL="12065" marR="5080" indent="-635">
              <a:lnSpc>
                <a:spcPct val="90100"/>
              </a:lnSpc>
              <a:spcBef>
                <a:spcPts val="310"/>
              </a:spcBef>
            </a:pPr>
            <a:r>
              <a:rPr dirty="0" sz="1800" spc="-75">
                <a:latin typeface="Arial"/>
                <a:cs typeface="Arial"/>
              </a:rPr>
              <a:t>Water </a:t>
            </a:r>
            <a:r>
              <a:rPr dirty="0" sz="1800" spc="-60">
                <a:latin typeface="Arial"/>
                <a:cs typeface="Arial"/>
              </a:rPr>
              <a:t>power </a:t>
            </a:r>
            <a:r>
              <a:rPr dirty="0" sz="1800" spc="-45">
                <a:latin typeface="Arial"/>
                <a:cs typeface="Arial"/>
              </a:rPr>
              <a:t>plant  </a:t>
            </a:r>
            <a:r>
              <a:rPr dirty="0" sz="1800" spc="-114">
                <a:latin typeface="Arial"/>
                <a:cs typeface="Arial"/>
              </a:rPr>
              <a:t>Power </a:t>
            </a:r>
            <a:r>
              <a:rPr dirty="0" sz="1800" spc="-95">
                <a:latin typeface="Arial"/>
                <a:cs typeface="Arial"/>
              </a:rPr>
              <a:t>Plobb. </a:t>
            </a:r>
            <a:r>
              <a:rPr dirty="0" sz="1800" spc="-120">
                <a:latin typeface="Arial"/>
                <a:cs typeface="Arial"/>
              </a:rPr>
              <a:t>Seefeld  </a:t>
            </a:r>
            <a:r>
              <a:rPr dirty="0" sz="1800" spc="-105">
                <a:latin typeface="Arial"/>
                <a:cs typeface="Arial"/>
              </a:rPr>
              <a:t>(A)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6035" y="1126234"/>
            <a:ext cx="8855964" cy="57317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39953" y="6125362"/>
            <a:ext cx="3014345" cy="546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050"/>
              </a:lnSpc>
              <a:spcBef>
                <a:spcPts val="100"/>
              </a:spcBef>
            </a:pPr>
            <a:r>
              <a:rPr dirty="0" sz="1800" spc="-75">
                <a:latin typeface="Arial"/>
                <a:cs typeface="Arial"/>
              </a:rPr>
              <a:t>Water </a:t>
            </a:r>
            <a:r>
              <a:rPr dirty="0" sz="1800" spc="-60">
                <a:latin typeface="Arial"/>
                <a:cs typeface="Arial"/>
              </a:rPr>
              <a:t>power </a:t>
            </a:r>
            <a:r>
              <a:rPr dirty="0" sz="1800" spc="-45">
                <a:latin typeface="Arial"/>
                <a:cs typeface="Arial"/>
              </a:rPr>
              <a:t>plant </a:t>
            </a:r>
            <a:r>
              <a:rPr dirty="0" sz="1800" spc="-114">
                <a:latin typeface="Arial"/>
                <a:cs typeface="Arial"/>
              </a:rPr>
              <a:t>Power</a:t>
            </a:r>
            <a:r>
              <a:rPr dirty="0" sz="1800" spc="-225">
                <a:latin typeface="Arial"/>
                <a:cs typeface="Arial"/>
              </a:rPr>
              <a:t> </a:t>
            </a:r>
            <a:r>
              <a:rPr dirty="0" sz="1800" spc="-95">
                <a:latin typeface="Arial"/>
                <a:cs typeface="Arial"/>
              </a:rPr>
              <a:t>Plobb.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2050"/>
              </a:lnSpc>
            </a:pPr>
            <a:r>
              <a:rPr dirty="0" sz="1800" spc="-120">
                <a:latin typeface="Arial"/>
                <a:cs typeface="Arial"/>
              </a:rPr>
              <a:t>Seefeld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18203" y="1050036"/>
            <a:ext cx="4340352" cy="4757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20058" y="6246063"/>
            <a:ext cx="414020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85">
                <a:latin typeface="Arial"/>
                <a:cs typeface="Arial"/>
              </a:rPr>
              <a:t>Water </a:t>
            </a:r>
            <a:r>
              <a:rPr dirty="0" sz="2000" spc="-65">
                <a:latin typeface="Arial"/>
                <a:cs typeface="Arial"/>
              </a:rPr>
              <a:t>power </a:t>
            </a:r>
            <a:r>
              <a:rPr dirty="0" sz="2000" spc="-50">
                <a:latin typeface="Arial"/>
                <a:cs typeface="Arial"/>
              </a:rPr>
              <a:t>plant </a:t>
            </a:r>
            <a:r>
              <a:rPr dirty="0" sz="2000" spc="-125">
                <a:latin typeface="Arial"/>
                <a:cs typeface="Arial"/>
              </a:rPr>
              <a:t>Power </a:t>
            </a:r>
            <a:r>
              <a:rPr dirty="0" sz="2000" spc="-100">
                <a:latin typeface="Arial"/>
                <a:cs typeface="Arial"/>
              </a:rPr>
              <a:t>Plobb.</a:t>
            </a:r>
            <a:r>
              <a:rPr dirty="0" sz="2000" spc="-325">
                <a:latin typeface="Arial"/>
                <a:cs typeface="Arial"/>
              </a:rPr>
              <a:t> </a:t>
            </a:r>
            <a:r>
              <a:rPr dirty="0" sz="2000" spc="-130">
                <a:latin typeface="Arial"/>
                <a:cs typeface="Arial"/>
              </a:rPr>
              <a:t>Seefeld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6823" y="1022606"/>
            <a:ext cx="4064507" cy="58353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276685" y="4398264"/>
            <a:ext cx="2440940" cy="1028700"/>
            <a:chOff x="1276685" y="4398264"/>
            <a:chExt cx="2440940" cy="1028700"/>
          </a:xfrm>
        </p:grpSpPr>
        <p:sp>
          <p:nvSpPr>
            <p:cNvPr id="4" name="object 4"/>
            <p:cNvSpPr/>
            <p:nvPr/>
          </p:nvSpPr>
          <p:spPr>
            <a:xfrm>
              <a:off x="1337010" y="4398264"/>
              <a:ext cx="2103683" cy="2006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76685" y="4617720"/>
              <a:ext cx="2440350" cy="8092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0375" y="6228384"/>
            <a:ext cx="25971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14">
                <a:latin typeface="Arial"/>
                <a:cs typeface="Arial"/>
              </a:rPr>
              <a:t>Cork </a:t>
            </a:r>
            <a:r>
              <a:rPr dirty="0" sz="1600" spc="-90">
                <a:latin typeface="Arial"/>
                <a:cs typeface="Arial"/>
              </a:rPr>
              <a:t>facade. </a:t>
            </a:r>
            <a:r>
              <a:rPr dirty="0" sz="1600" spc="-120">
                <a:latin typeface="Arial"/>
                <a:cs typeface="Arial"/>
              </a:rPr>
              <a:t>House </a:t>
            </a:r>
            <a:r>
              <a:rPr dirty="0" sz="1600" spc="-35">
                <a:latin typeface="Arial"/>
                <a:cs typeface="Arial"/>
              </a:rPr>
              <a:t>in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 spc="-95">
                <a:latin typeface="Arial"/>
                <a:cs typeface="Arial"/>
              </a:rPr>
              <a:t>Catalonia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77184" y="1002791"/>
            <a:ext cx="5125212" cy="5855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1716" y="1019552"/>
            <a:ext cx="7990332" cy="5838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6652" y="1057655"/>
            <a:ext cx="9257030" cy="5800725"/>
            <a:chOff x="1406652" y="1057655"/>
            <a:chExt cx="9257030" cy="5800725"/>
          </a:xfrm>
        </p:grpSpPr>
        <p:sp>
          <p:nvSpPr>
            <p:cNvPr id="3" name="object 3"/>
            <p:cNvSpPr/>
            <p:nvPr/>
          </p:nvSpPr>
          <p:spPr>
            <a:xfrm>
              <a:off x="5574792" y="1057655"/>
              <a:ext cx="5088636" cy="580034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72184" y="1057655"/>
              <a:ext cx="4229100" cy="29916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06652" y="4151376"/>
              <a:ext cx="4168140" cy="27066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668648" y="6480454"/>
            <a:ext cx="29229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25">
                <a:latin typeface="Arial"/>
                <a:cs typeface="Arial"/>
              </a:rPr>
              <a:t>Cork </a:t>
            </a:r>
            <a:r>
              <a:rPr dirty="0" sz="1800" spc="-100">
                <a:latin typeface="Arial"/>
                <a:cs typeface="Arial"/>
              </a:rPr>
              <a:t>facade. </a:t>
            </a:r>
            <a:r>
              <a:rPr dirty="0" sz="1800" spc="-130">
                <a:latin typeface="Arial"/>
                <a:cs typeface="Arial"/>
              </a:rPr>
              <a:t>House </a:t>
            </a:r>
            <a:r>
              <a:rPr dirty="0" sz="1800" spc="-35">
                <a:latin typeface="Arial"/>
                <a:cs typeface="Arial"/>
              </a:rPr>
              <a:t>in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00">
                <a:latin typeface="Arial"/>
                <a:cs typeface="Arial"/>
              </a:rPr>
              <a:t>Catalonia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3963670"/>
            <a:ext cx="45491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25">
                <a:latin typeface="Arial"/>
                <a:cs typeface="Arial"/>
              </a:rPr>
              <a:t>Cork </a:t>
            </a:r>
            <a:r>
              <a:rPr dirty="0" sz="1800" spc="-105">
                <a:latin typeface="Arial"/>
                <a:cs typeface="Arial"/>
              </a:rPr>
              <a:t>– </a:t>
            </a:r>
            <a:r>
              <a:rPr dirty="0" sz="1800" spc="-90">
                <a:latin typeface="Arial"/>
                <a:cs typeface="Arial"/>
              </a:rPr>
              <a:t>5 </a:t>
            </a:r>
            <a:r>
              <a:rPr dirty="0" sz="1800" spc="-110">
                <a:latin typeface="Arial"/>
                <a:cs typeface="Arial"/>
              </a:rPr>
              <a:t>cm </a:t>
            </a:r>
            <a:r>
              <a:rPr dirty="0" sz="1800" spc="-85">
                <a:latin typeface="Arial"/>
                <a:cs typeface="Arial"/>
              </a:rPr>
              <a:t>glued </a:t>
            </a:r>
            <a:r>
              <a:rPr dirty="0" sz="1800">
                <a:latin typeface="Arial"/>
                <a:cs typeface="Arial"/>
              </a:rPr>
              <a:t>to </a:t>
            </a:r>
            <a:r>
              <a:rPr dirty="0" sz="1800" spc="-320">
                <a:latin typeface="Arial"/>
                <a:cs typeface="Arial"/>
              </a:rPr>
              <a:t>CLT </a:t>
            </a:r>
            <a:r>
              <a:rPr dirty="0" sz="1800" spc="-105">
                <a:latin typeface="Arial"/>
                <a:cs typeface="Arial"/>
              </a:rPr>
              <a:t>panels </a:t>
            </a:r>
            <a:r>
              <a:rPr dirty="0" sz="1800" spc="-5">
                <a:latin typeface="Arial"/>
                <a:cs typeface="Arial"/>
              </a:rPr>
              <a:t>with </a:t>
            </a:r>
            <a:r>
              <a:rPr dirty="0" sz="1800" spc="-50">
                <a:latin typeface="Arial"/>
                <a:cs typeface="Arial"/>
              </a:rPr>
              <a:t>lime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screed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9800" y="358140"/>
            <a:ext cx="4227576" cy="2993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97482" y="3691890"/>
            <a:ext cx="40386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14">
                <a:latin typeface="Arial"/>
                <a:cs typeface="Arial"/>
              </a:rPr>
              <a:t>Cork </a:t>
            </a:r>
            <a:r>
              <a:rPr dirty="0" sz="1600" spc="-95">
                <a:latin typeface="Arial"/>
                <a:cs typeface="Arial"/>
              </a:rPr>
              <a:t>– </a:t>
            </a:r>
            <a:r>
              <a:rPr dirty="0" sz="1600" spc="-85">
                <a:latin typeface="Arial"/>
                <a:cs typeface="Arial"/>
              </a:rPr>
              <a:t>5 </a:t>
            </a:r>
            <a:r>
              <a:rPr dirty="0" sz="1600" spc="-100">
                <a:latin typeface="Arial"/>
                <a:cs typeface="Arial"/>
              </a:rPr>
              <a:t>cm </a:t>
            </a:r>
            <a:r>
              <a:rPr dirty="0" sz="1600" spc="-75">
                <a:latin typeface="Arial"/>
                <a:cs typeface="Arial"/>
              </a:rPr>
              <a:t>glued </a:t>
            </a:r>
            <a:r>
              <a:rPr dirty="0" sz="1600" spc="5">
                <a:latin typeface="Arial"/>
                <a:cs typeface="Arial"/>
              </a:rPr>
              <a:t>to </a:t>
            </a:r>
            <a:r>
              <a:rPr dirty="0" sz="1600" spc="-290">
                <a:latin typeface="Arial"/>
                <a:cs typeface="Arial"/>
              </a:rPr>
              <a:t>CLT </a:t>
            </a:r>
            <a:r>
              <a:rPr dirty="0" sz="1600" spc="-95">
                <a:latin typeface="Arial"/>
                <a:cs typeface="Arial"/>
              </a:rPr>
              <a:t>panels </a:t>
            </a:r>
            <a:r>
              <a:rPr dirty="0" sz="1600" spc="-10">
                <a:latin typeface="Arial"/>
                <a:cs typeface="Arial"/>
              </a:rPr>
              <a:t>with </a:t>
            </a:r>
            <a:r>
              <a:rPr dirty="0" sz="1600" spc="-50">
                <a:latin typeface="Arial"/>
                <a:cs typeface="Arial"/>
              </a:rPr>
              <a:t>lime</a:t>
            </a:r>
            <a:r>
              <a:rPr dirty="0" sz="1600" spc="-180">
                <a:latin typeface="Arial"/>
                <a:cs typeface="Arial"/>
              </a:rPr>
              <a:t> </a:t>
            </a:r>
            <a:r>
              <a:rPr dirty="0" sz="1600" spc="-100">
                <a:latin typeface="Arial"/>
                <a:cs typeface="Arial"/>
              </a:rPr>
              <a:t>screed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49696" y="3461001"/>
            <a:ext cx="4166615" cy="3396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697482" y="6433210"/>
            <a:ext cx="243014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5">
                <a:latin typeface="Arial"/>
                <a:cs typeface="Arial"/>
              </a:rPr>
              <a:t>Cork </a:t>
            </a:r>
            <a:r>
              <a:rPr dirty="0" sz="1500" spc="-85">
                <a:latin typeface="Arial"/>
                <a:cs typeface="Arial"/>
              </a:rPr>
              <a:t>facade. </a:t>
            </a:r>
            <a:r>
              <a:rPr dirty="0" sz="1500" spc="-110">
                <a:latin typeface="Arial"/>
                <a:cs typeface="Arial"/>
              </a:rPr>
              <a:t>House </a:t>
            </a:r>
            <a:r>
              <a:rPr dirty="0" sz="1500" spc="-30">
                <a:latin typeface="Arial"/>
                <a:cs typeface="Arial"/>
              </a:rPr>
              <a:t>in</a:t>
            </a:r>
            <a:r>
              <a:rPr dirty="0" sz="1500" spc="-135">
                <a:latin typeface="Arial"/>
                <a:cs typeface="Arial"/>
              </a:rPr>
              <a:t> </a:t>
            </a:r>
            <a:r>
              <a:rPr dirty="0" sz="1500" spc="-85">
                <a:latin typeface="Arial"/>
                <a:cs typeface="Arial"/>
              </a:rPr>
              <a:t>Catalonia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2032" y="995170"/>
            <a:ext cx="7405116" cy="575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721610" y="6297574"/>
            <a:ext cx="355727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75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dirty="0" sz="2000" spc="-190">
                <a:solidFill>
                  <a:srgbClr val="FFFFFF"/>
                </a:solidFill>
                <a:latin typeface="Arial"/>
                <a:cs typeface="Arial"/>
              </a:rPr>
              <a:t>Young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Museum 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San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Francisco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0396" y="1077465"/>
            <a:ext cx="4331208" cy="57805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5435" y="1112519"/>
            <a:ext cx="7501127" cy="57454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06111" y="964691"/>
            <a:ext cx="6380988" cy="5893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77036" y="6162852"/>
            <a:ext cx="2959735" cy="4883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825"/>
              </a:lnSpc>
              <a:spcBef>
                <a:spcPts val="95"/>
              </a:spcBef>
            </a:pPr>
            <a:r>
              <a:rPr dirty="0" sz="1600" spc="-5">
                <a:latin typeface="Arial"/>
                <a:cs typeface="Arial"/>
              </a:rPr>
              <a:t>Garden pavillion.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Basel.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825"/>
              </a:lnSpc>
            </a:pPr>
            <a:r>
              <a:rPr dirty="0" sz="1600" spc="-5">
                <a:latin typeface="Arial"/>
                <a:cs typeface="Arial"/>
              </a:rPr>
              <a:t>Building paper </a:t>
            </a:r>
            <a:r>
              <a:rPr dirty="0" sz="1600" spc="-10">
                <a:latin typeface="Arial"/>
                <a:cs typeface="Arial"/>
              </a:rPr>
              <a:t>with </a:t>
            </a:r>
            <a:r>
              <a:rPr dirty="0" sz="1600" spc="-5">
                <a:latin typeface="Arial"/>
                <a:cs typeface="Arial"/>
              </a:rPr>
              <a:t>sand</a:t>
            </a:r>
            <a:r>
              <a:rPr dirty="0" sz="1600" spc="5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topping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84" y="2802635"/>
            <a:ext cx="8215883" cy="2369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624316" y="973834"/>
            <a:ext cx="2802635" cy="5884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081022" y="6238138"/>
            <a:ext cx="2959100" cy="4883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825"/>
              </a:lnSpc>
              <a:spcBef>
                <a:spcPts val="95"/>
              </a:spcBef>
            </a:pPr>
            <a:r>
              <a:rPr dirty="0" sz="1600" spc="-5">
                <a:latin typeface="Arial"/>
                <a:cs typeface="Arial"/>
              </a:rPr>
              <a:t>Garden pavillion.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Basel.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825"/>
              </a:lnSpc>
            </a:pPr>
            <a:r>
              <a:rPr dirty="0" sz="1600" spc="-5">
                <a:latin typeface="Arial"/>
                <a:cs typeface="Arial"/>
              </a:rPr>
              <a:t>Building paper </a:t>
            </a:r>
            <a:r>
              <a:rPr dirty="0" sz="1600" spc="-10">
                <a:latin typeface="Arial"/>
                <a:cs typeface="Arial"/>
              </a:rPr>
              <a:t>with </a:t>
            </a:r>
            <a:r>
              <a:rPr dirty="0" sz="1600" spc="-5">
                <a:latin typeface="Arial"/>
                <a:cs typeface="Arial"/>
              </a:rPr>
              <a:t>sand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topping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58767" y="842771"/>
            <a:ext cx="6457188" cy="4296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093467" y="6366154"/>
            <a:ext cx="453898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35">
                <a:latin typeface="Arial"/>
                <a:cs typeface="Arial"/>
              </a:rPr>
              <a:t>Youth </a:t>
            </a:r>
            <a:r>
              <a:rPr dirty="0" sz="2000" spc="-130">
                <a:latin typeface="Arial"/>
                <a:cs typeface="Arial"/>
              </a:rPr>
              <a:t>Center. </a:t>
            </a:r>
            <a:r>
              <a:rPr dirty="0" sz="2000" spc="-175">
                <a:latin typeface="Arial"/>
                <a:cs typeface="Arial"/>
              </a:rPr>
              <a:t>De </a:t>
            </a:r>
            <a:r>
              <a:rPr dirty="0" sz="2000" spc="-70">
                <a:latin typeface="Arial"/>
                <a:cs typeface="Arial"/>
              </a:rPr>
              <a:t>hood </a:t>
            </a:r>
            <a:r>
              <a:rPr dirty="0" sz="2000" spc="-114">
                <a:latin typeface="Arial"/>
                <a:cs typeface="Arial"/>
              </a:rPr>
              <a:t>Osdorp –</a:t>
            </a:r>
            <a:r>
              <a:rPr dirty="0" sz="2000" spc="-105">
                <a:latin typeface="Arial"/>
                <a:cs typeface="Arial"/>
              </a:rPr>
              <a:t> Amsterdam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0440" y="1045460"/>
            <a:ext cx="4891939" cy="5812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12977" y="5176773"/>
            <a:ext cx="170116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Log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construction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80"/>
              <a:t>- </a:t>
            </a:r>
            <a:r>
              <a:rPr dirty="0" spc="-150"/>
              <a:t>UV </a:t>
            </a:r>
            <a:r>
              <a:rPr dirty="0" spc="-30"/>
              <a:t>protection </a:t>
            </a:r>
            <a:r>
              <a:rPr dirty="0" spc="-65"/>
              <a:t>layer </a:t>
            </a:r>
            <a:r>
              <a:rPr dirty="0" sz="1800" spc="-75"/>
              <a:t>ochronna</a:t>
            </a:r>
            <a:r>
              <a:rPr dirty="0" sz="1800" spc="-135"/>
              <a:t> </a:t>
            </a:r>
            <a:r>
              <a:rPr dirty="0" sz="1800" spc="-165"/>
              <a:t>UV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7114413" y="2777744"/>
            <a:ext cx="3258185" cy="1897380"/>
          </a:xfrm>
          <a:prstGeom prst="rect">
            <a:avLst/>
          </a:prstGeom>
        </p:spPr>
        <p:txBody>
          <a:bodyPr wrap="square" lIns="0" tIns="113030" rIns="0" bIns="0" rtlCol="0" vert="horz">
            <a:spAutoFit/>
          </a:bodyPr>
          <a:lstStyle/>
          <a:p>
            <a:pPr marL="187960" indent="-175260">
              <a:lnSpc>
                <a:spcPct val="100000"/>
              </a:lnSpc>
              <a:spcBef>
                <a:spcPts val="890"/>
              </a:spcBef>
              <a:buChar char="-"/>
              <a:tabLst>
                <a:tab pos="187960" algn="l"/>
              </a:tabLst>
            </a:pPr>
            <a:r>
              <a:rPr dirty="0" sz="1800" spc="-65">
                <a:latin typeface="Arial"/>
                <a:cs typeface="Arial"/>
              </a:rPr>
              <a:t>hard foam </a:t>
            </a:r>
            <a:r>
              <a:rPr dirty="0" sz="1800" spc="-250">
                <a:latin typeface="Arial"/>
                <a:cs typeface="Arial"/>
              </a:rPr>
              <a:t>PUR </a:t>
            </a:r>
            <a:r>
              <a:rPr dirty="0" sz="1800" spc="-105">
                <a:latin typeface="Arial"/>
                <a:cs typeface="Arial"/>
              </a:rPr>
              <a:t>– </a:t>
            </a:r>
            <a:r>
              <a:rPr dirty="0" sz="1800" spc="-90">
                <a:latin typeface="Arial"/>
                <a:cs typeface="Arial"/>
              </a:rPr>
              <a:t>12</a:t>
            </a:r>
            <a:r>
              <a:rPr dirty="0" sz="1800" spc="-240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cm</a:t>
            </a:r>
            <a:endParaRPr sz="1800">
              <a:latin typeface="Arial"/>
              <a:cs typeface="Arial"/>
            </a:endParaRPr>
          </a:p>
          <a:p>
            <a:pPr marL="134620" indent="-121920">
              <a:lnSpc>
                <a:spcPct val="100000"/>
              </a:lnSpc>
              <a:spcBef>
                <a:spcPts val="790"/>
              </a:spcBef>
              <a:buChar char="-"/>
              <a:tabLst>
                <a:tab pos="134620" algn="l"/>
              </a:tabLst>
            </a:pPr>
            <a:r>
              <a:rPr dirty="0" sz="1800" spc="-70">
                <a:latin typeface="Arial"/>
                <a:cs typeface="Arial"/>
              </a:rPr>
              <a:t>steel </a:t>
            </a:r>
            <a:r>
              <a:rPr dirty="0" sz="1800" spc="-55">
                <a:latin typeface="Arial"/>
                <a:cs typeface="Arial"/>
              </a:rPr>
              <a:t>structure/sandstone </a:t>
            </a:r>
            <a:r>
              <a:rPr dirty="0" sz="1800" spc="-105">
                <a:latin typeface="Arial"/>
                <a:cs typeface="Arial"/>
              </a:rPr>
              <a:t>–</a:t>
            </a:r>
            <a:r>
              <a:rPr dirty="0" sz="1800" spc="-165">
                <a:latin typeface="Arial"/>
                <a:cs typeface="Arial"/>
              </a:rPr>
              <a:t> </a:t>
            </a:r>
            <a:r>
              <a:rPr dirty="0" sz="1800" spc="-100">
                <a:latin typeface="Arial"/>
                <a:cs typeface="Arial"/>
              </a:rPr>
              <a:t>15cm</a:t>
            </a:r>
            <a:endParaRPr sz="1800">
              <a:latin typeface="Arial"/>
              <a:cs typeface="Arial"/>
            </a:endParaRPr>
          </a:p>
          <a:p>
            <a:pPr marL="134620" indent="-121920">
              <a:lnSpc>
                <a:spcPct val="100000"/>
              </a:lnSpc>
              <a:spcBef>
                <a:spcPts val="780"/>
              </a:spcBef>
              <a:buChar char="-"/>
              <a:tabLst>
                <a:tab pos="134620" algn="l"/>
              </a:tabLst>
            </a:pPr>
            <a:r>
              <a:rPr dirty="0" sz="1800" spc="-50">
                <a:latin typeface="Arial"/>
                <a:cs typeface="Arial"/>
              </a:rPr>
              <a:t>vapoufr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retarder</a:t>
            </a:r>
            <a:endParaRPr sz="1800">
              <a:latin typeface="Arial"/>
              <a:cs typeface="Arial"/>
            </a:endParaRPr>
          </a:p>
          <a:p>
            <a:pPr marL="134620" indent="-121920">
              <a:lnSpc>
                <a:spcPct val="100000"/>
              </a:lnSpc>
              <a:spcBef>
                <a:spcPts val="785"/>
              </a:spcBef>
              <a:buChar char="-"/>
              <a:tabLst>
                <a:tab pos="134620" algn="l"/>
              </a:tabLst>
            </a:pPr>
            <a:r>
              <a:rPr dirty="0" sz="1800" spc="-65">
                <a:latin typeface="Arial"/>
                <a:cs typeface="Arial"/>
              </a:rPr>
              <a:t>wooden  </a:t>
            </a:r>
            <a:r>
              <a:rPr dirty="0" sz="1800" spc="-60">
                <a:latin typeface="Arial"/>
                <a:cs typeface="Arial"/>
              </a:rPr>
              <a:t>battens </a:t>
            </a:r>
            <a:r>
              <a:rPr dirty="0" sz="1800" spc="-90">
                <a:latin typeface="Arial"/>
                <a:cs typeface="Arial"/>
              </a:rPr>
              <a:t>2,5x5</a:t>
            </a:r>
            <a:r>
              <a:rPr dirty="0" sz="1800" spc="-215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cm</a:t>
            </a:r>
            <a:endParaRPr sz="1800">
              <a:latin typeface="Arial"/>
              <a:cs typeface="Arial"/>
            </a:endParaRPr>
          </a:p>
          <a:p>
            <a:pPr marL="134620" indent="-121920">
              <a:lnSpc>
                <a:spcPct val="100000"/>
              </a:lnSpc>
              <a:spcBef>
                <a:spcPts val="790"/>
              </a:spcBef>
              <a:buChar char="-"/>
              <a:tabLst>
                <a:tab pos="134620" algn="l"/>
              </a:tabLst>
            </a:pPr>
            <a:r>
              <a:rPr dirty="0" sz="1800" spc="-110">
                <a:latin typeface="Arial"/>
                <a:cs typeface="Arial"/>
              </a:rPr>
              <a:t>2x </a:t>
            </a:r>
            <a:r>
              <a:rPr dirty="0" sz="1800" spc="-105">
                <a:latin typeface="Arial"/>
                <a:cs typeface="Arial"/>
              </a:rPr>
              <a:t>gypsum </a:t>
            </a:r>
            <a:r>
              <a:rPr dirty="0" sz="1800" spc="-65">
                <a:latin typeface="Arial"/>
                <a:cs typeface="Arial"/>
              </a:rPr>
              <a:t>board </a:t>
            </a:r>
            <a:r>
              <a:rPr dirty="0" sz="1800" spc="-105">
                <a:latin typeface="Arial"/>
                <a:cs typeface="Arial"/>
              </a:rPr>
              <a:t>– </a:t>
            </a:r>
            <a:r>
              <a:rPr dirty="0" sz="1800" spc="-80">
                <a:latin typeface="Arial"/>
                <a:cs typeface="Arial"/>
              </a:rPr>
              <a:t>2,5</a:t>
            </a:r>
            <a:r>
              <a:rPr dirty="0" sz="1800" spc="-110">
                <a:latin typeface="Arial"/>
                <a:cs typeface="Arial"/>
              </a:rPr>
              <a:t> cm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94103" y="1151625"/>
            <a:ext cx="5114925" cy="4864100"/>
            <a:chOff x="1594103" y="1151625"/>
            <a:chExt cx="5114925" cy="4864100"/>
          </a:xfrm>
        </p:grpSpPr>
        <p:sp>
          <p:nvSpPr>
            <p:cNvPr id="5" name="object 5"/>
            <p:cNvSpPr/>
            <p:nvPr/>
          </p:nvSpPr>
          <p:spPr>
            <a:xfrm>
              <a:off x="1594103" y="1151625"/>
              <a:ext cx="2430780" cy="486360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517391" y="1187196"/>
              <a:ext cx="3191256" cy="48280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3768978" y="6387795"/>
            <a:ext cx="459422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35">
                <a:latin typeface="Arial"/>
                <a:cs typeface="Arial"/>
              </a:rPr>
              <a:t>Youth </a:t>
            </a:r>
            <a:r>
              <a:rPr dirty="0" sz="2000" spc="-130">
                <a:latin typeface="Arial"/>
                <a:cs typeface="Arial"/>
              </a:rPr>
              <a:t>Center. </a:t>
            </a:r>
            <a:r>
              <a:rPr dirty="0" sz="2000" spc="-175">
                <a:latin typeface="Arial"/>
                <a:cs typeface="Arial"/>
              </a:rPr>
              <a:t>De </a:t>
            </a:r>
            <a:r>
              <a:rPr dirty="0" sz="2000" spc="-75">
                <a:latin typeface="Arial"/>
                <a:cs typeface="Arial"/>
              </a:rPr>
              <a:t>hood </a:t>
            </a:r>
            <a:r>
              <a:rPr dirty="0" sz="2000" spc="-114">
                <a:latin typeface="Arial"/>
                <a:cs typeface="Arial"/>
              </a:rPr>
              <a:t>Osdorp –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 spc="-105">
                <a:latin typeface="Arial"/>
                <a:cs typeface="Arial"/>
              </a:rPr>
              <a:t>Amsterdam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60194" y="6294221"/>
            <a:ext cx="75838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Arial"/>
                <a:cs typeface="Arial"/>
              </a:rPr>
              <a:t>Culture Center </a:t>
            </a:r>
            <a:r>
              <a:rPr dirty="0" sz="1600" spc="-15">
                <a:latin typeface="Arial"/>
                <a:cs typeface="Arial"/>
              </a:rPr>
              <a:t>Joue-les-Tours. </a:t>
            </a:r>
            <a:r>
              <a:rPr dirty="0" sz="1600" spc="-5">
                <a:latin typeface="Arial"/>
                <a:cs typeface="Arial"/>
              </a:rPr>
              <a:t>Syntethic membrane reinforced </a:t>
            </a:r>
            <a:r>
              <a:rPr dirty="0" sz="1600" spc="-10">
                <a:latin typeface="Arial"/>
                <a:cs typeface="Arial"/>
              </a:rPr>
              <a:t>with </a:t>
            </a:r>
            <a:r>
              <a:rPr dirty="0" sz="1600" spc="-5">
                <a:latin typeface="Arial"/>
                <a:cs typeface="Arial"/>
              </a:rPr>
              <a:t>polyester</a:t>
            </a:r>
            <a:r>
              <a:rPr dirty="0" sz="1600" spc="245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mesh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28800" y="1060703"/>
            <a:ext cx="8087868" cy="5103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68395" y="964691"/>
            <a:ext cx="1225295" cy="5893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29655" y="947927"/>
            <a:ext cx="5472684" cy="5910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08934" y="6257035"/>
            <a:ext cx="524954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315">
                <a:latin typeface="Arial"/>
                <a:cs typeface="Arial"/>
              </a:rPr>
              <a:t>PVC </a:t>
            </a:r>
            <a:r>
              <a:rPr dirty="0" sz="2000" spc="-90">
                <a:latin typeface="Arial"/>
                <a:cs typeface="Arial"/>
              </a:rPr>
              <a:t>membrane. </a:t>
            </a:r>
            <a:r>
              <a:rPr dirty="0" sz="2000" spc="-105">
                <a:latin typeface="Arial"/>
                <a:cs typeface="Arial"/>
              </a:rPr>
              <a:t>Supermarket </a:t>
            </a:r>
            <a:r>
              <a:rPr dirty="0" sz="2000">
                <a:latin typeface="Arial"/>
                <a:cs typeface="Arial"/>
              </a:rPr>
              <a:t>„Im </a:t>
            </a:r>
            <a:r>
              <a:rPr dirty="0" sz="2000" spc="-70">
                <a:latin typeface="Arial"/>
                <a:cs typeface="Arial"/>
              </a:rPr>
              <a:t>Viadukt”.</a:t>
            </a:r>
            <a:r>
              <a:rPr dirty="0" sz="2000" spc="105">
                <a:latin typeface="Arial"/>
                <a:cs typeface="Arial"/>
              </a:rPr>
              <a:t> </a:t>
            </a:r>
            <a:r>
              <a:rPr dirty="0" sz="2000" spc="-100">
                <a:latin typeface="Arial"/>
                <a:cs typeface="Arial"/>
              </a:rPr>
              <a:t>Zurich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18588" y="1109472"/>
            <a:ext cx="6992111" cy="5215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48455" y="0"/>
            <a:ext cx="6830695" cy="6670675"/>
            <a:chOff x="3648455" y="0"/>
            <a:chExt cx="6830695" cy="6670675"/>
          </a:xfrm>
        </p:grpSpPr>
        <p:sp>
          <p:nvSpPr>
            <p:cNvPr id="3" name="object 3"/>
            <p:cNvSpPr/>
            <p:nvPr/>
          </p:nvSpPr>
          <p:spPr>
            <a:xfrm>
              <a:off x="8471915" y="0"/>
              <a:ext cx="2007107" cy="6553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648455" y="0"/>
              <a:ext cx="5371211" cy="66705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82572" y="409448"/>
            <a:ext cx="1447800" cy="3149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100"/>
              <a:t>2 </a:t>
            </a:r>
            <a:r>
              <a:rPr dirty="0" sz="1900" spc="-114"/>
              <a:t>– </a:t>
            </a:r>
            <a:r>
              <a:rPr dirty="0" sz="1900" spc="-40"/>
              <a:t>folia</a:t>
            </a:r>
            <a:r>
              <a:rPr dirty="0" sz="1900" spc="-155"/>
              <a:t> </a:t>
            </a:r>
            <a:r>
              <a:rPr dirty="0" sz="1900" spc="-204"/>
              <a:t>EPDM</a:t>
            </a:r>
            <a:endParaRPr sz="1900"/>
          </a:p>
        </p:txBody>
      </p:sp>
      <p:sp>
        <p:nvSpPr>
          <p:cNvPr id="6" name="object 6"/>
          <p:cNvSpPr txBox="1"/>
          <p:nvPr/>
        </p:nvSpPr>
        <p:spPr>
          <a:xfrm>
            <a:off x="1782572" y="1026312"/>
            <a:ext cx="2483485" cy="68707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900" spc="-100">
                <a:latin typeface="Arial"/>
                <a:cs typeface="Arial"/>
              </a:rPr>
              <a:t>6 </a:t>
            </a:r>
            <a:r>
              <a:rPr dirty="0" sz="1900" spc="-114">
                <a:latin typeface="Arial"/>
                <a:cs typeface="Arial"/>
              </a:rPr>
              <a:t>– </a:t>
            </a:r>
            <a:r>
              <a:rPr dirty="0" sz="1900" spc="-40">
                <a:latin typeface="Arial"/>
                <a:cs typeface="Arial"/>
              </a:rPr>
              <a:t>folia </a:t>
            </a:r>
            <a:r>
              <a:rPr dirty="0" sz="1900" spc="-204">
                <a:latin typeface="Arial"/>
                <a:cs typeface="Arial"/>
              </a:rPr>
              <a:t>EPDM </a:t>
            </a:r>
            <a:r>
              <a:rPr dirty="0" sz="1900" spc="-110">
                <a:latin typeface="Arial"/>
                <a:cs typeface="Arial"/>
              </a:rPr>
              <a:t>na </a:t>
            </a:r>
            <a:r>
              <a:rPr dirty="0" sz="1900" spc="-100">
                <a:latin typeface="Arial"/>
                <a:cs typeface="Arial"/>
              </a:rPr>
              <a:t>30</a:t>
            </a:r>
            <a:r>
              <a:rPr dirty="0" sz="1900" spc="-395">
                <a:latin typeface="Arial"/>
                <a:cs typeface="Arial"/>
              </a:rPr>
              <a:t> </a:t>
            </a:r>
            <a:r>
              <a:rPr dirty="0" sz="1900" spc="-70">
                <a:latin typeface="Arial"/>
                <a:cs typeface="Arial"/>
              </a:rPr>
              <a:t>mm</a:t>
            </a:r>
            <a:endParaRPr sz="1900">
              <a:latin typeface="Arial"/>
              <a:cs typeface="Arial"/>
            </a:endParaRPr>
          </a:p>
          <a:p>
            <a:pPr marL="390525">
              <a:lnSpc>
                <a:spcPct val="100000"/>
              </a:lnSpc>
              <a:spcBef>
                <a:spcPts val="320"/>
              </a:spcBef>
              <a:tabLst>
                <a:tab pos="1208405" algn="l"/>
              </a:tabLst>
            </a:pPr>
            <a:r>
              <a:rPr dirty="0" sz="1900" spc="-45">
                <a:latin typeface="Arial"/>
                <a:cs typeface="Arial"/>
              </a:rPr>
              <a:t>wełnie	</a:t>
            </a:r>
            <a:r>
              <a:rPr dirty="0" sz="1900" spc="-55">
                <a:latin typeface="Arial"/>
                <a:cs typeface="Arial"/>
              </a:rPr>
              <a:t>mineralnej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4536" y="6332016"/>
            <a:ext cx="351282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5">
                <a:latin typeface="Arial"/>
                <a:cs typeface="Arial"/>
              </a:rPr>
              <a:t>Supermarket </a:t>
            </a:r>
            <a:r>
              <a:rPr dirty="0" sz="2000" spc="-5">
                <a:latin typeface="Arial"/>
                <a:cs typeface="Arial"/>
              </a:rPr>
              <a:t>„Im </a:t>
            </a:r>
            <a:r>
              <a:rPr dirty="0" sz="2000" spc="-45">
                <a:latin typeface="Arial"/>
                <a:cs typeface="Arial"/>
              </a:rPr>
              <a:t>Viadukt”</a:t>
            </a:r>
            <a:r>
              <a:rPr dirty="0" sz="2000" spc="170">
                <a:latin typeface="Arial"/>
                <a:cs typeface="Arial"/>
              </a:rPr>
              <a:t> </a:t>
            </a:r>
            <a:r>
              <a:rPr dirty="0" sz="2000" spc="-100">
                <a:latin typeface="Arial"/>
                <a:cs typeface="Arial"/>
              </a:rPr>
              <a:t>Zurich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8988" y="1053083"/>
            <a:ext cx="9221723" cy="5113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68114" y="6292392"/>
            <a:ext cx="34677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95">
                <a:latin typeface="Arial"/>
                <a:cs typeface="Arial"/>
              </a:rPr>
              <a:t>Heat </a:t>
            </a:r>
            <a:r>
              <a:rPr dirty="0" sz="1800" spc="-114">
                <a:latin typeface="Arial"/>
                <a:cs typeface="Arial"/>
              </a:rPr>
              <a:t>exchanger </a:t>
            </a:r>
            <a:r>
              <a:rPr dirty="0" sz="1800" spc="-55">
                <a:latin typeface="Arial"/>
                <a:cs typeface="Arial"/>
              </a:rPr>
              <a:t>building </a:t>
            </a:r>
            <a:r>
              <a:rPr dirty="0" sz="1800" spc="-25">
                <a:latin typeface="Arial"/>
                <a:cs typeface="Arial"/>
              </a:rPr>
              <a:t>nr </a:t>
            </a:r>
            <a:r>
              <a:rPr dirty="0" sz="1800" spc="-75">
                <a:latin typeface="Arial"/>
                <a:cs typeface="Arial"/>
              </a:rPr>
              <a:t>8.</a:t>
            </a:r>
            <a:r>
              <a:rPr dirty="0" sz="1800" spc="-204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Utrecht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3740" y="6168948"/>
            <a:ext cx="3614420" cy="546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dirty="0" sz="1800" spc="-85">
                <a:latin typeface="Arial"/>
                <a:cs typeface="Arial"/>
              </a:rPr>
              <a:t>Vandal-proof </a:t>
            </a:r>
            <a:r>
              <a:rPr dirty="0" sz="1800" spc="-65">
                <a:latin typeface="Arial"/>
                <a:cs typeface="Arial"/>
              </a:rPr>
              <a:t>polyurethane </a:t>
            </a:r>
            <a:r>
              <a:rPr dirty="0" sz="1800" spc="-85">
                <a:latin typeface="Arial"/>
                <a:cs typeface="Arial"/>
              </a:rPr>
              <a:t>membrane.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50"/>
              </a:lnSpc>
            </a:pPr>
            <a:r>
              <a:rPr dirty="0" sz="1800" spc="-95">
                <a:latin typeface="Arial"/>
                <a:cs typeface="Arial"/>
              </a:rPr>
              <a:t>Heat </a:t>
            </a:r>
            <a:r>
              <a:rPr dirty="0" sz="1800" spc="-114">
                <a:latin typeface="Arial"/>
                <a:cs typeface="Arial"/>
              </a:rPr>
              <a:t>exchanger </a:t>
            </a:r>
            <a:r>
              <a:rPr dirty="0" sz="1800" spc="-55">
                <a:latin typeface="Arial"/>
                <a:cs typeface="Arial"/>
              </a:rPr>
              <a:t>building </a:t>
            </a:r>
            <a:r>
              <a:rPr dirty="0" sz="1800" spc="-25">
                <a:latin typeface="Arial"/>
                <a:cs typeface="Arial"/>
              </a:rPr>
              <a:t>nr </a:t>
            </a:r>
            <a:r>
              <a:rPr dirty="0" sz="1800" spc="-75">
                <a:latin typeface="Arial"/>
                <a:cs typeface="Arial"/>
              </a:rPr>
              <a:t>8.</a:t>
            </a:r>
            <a:r>
              <a:rPr dirty="0" sz="1800" spc="-190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Utrecht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58055" y="1036381"/>
            <a:ext cx="4168140" cy="5821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3872" y="1068324"/>
            <a:ext cx="7880604" cy="5789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8964" y="989075"/>
            <a:ext cx="2092452" cy="5868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79822" y="1065275"/>
            <a:ext cx="5247513" cy="5792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4908" y="1086609"/>
            <a:ext cx="5068824" cy="57713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6212" y="6219545"/>
            <a:ext cx="31343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0">
                <a:latin typeface="Arial"/>
                <a:cs typeface="Arial"/>
              </a:rPr>
              <a:t>Residential </a:t>
            </a:r>
            <a:r>
              <a:rPr dirty="0" sz="1800" spc="-55">
                <a:latin typeface="Arial"/>
                <a:cs typeface="Arial"/>
              </a:rPr>
              <a:t>building </a:t>
            </a:r>
            <a:r>
              <a:rPr dirty="0" sz="1800" spc="-140">
                <a:latin typeface="Arial"/>
                <a:cs typeface="Arial"/>
              </a:rPr>
              <a:t>IBA.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 spc="-105">
                <a:latin typeface="Arial"/>
                <a:cs typeface="Arial"/>
              </a:rPr>
              <a:t>Hamburg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29684" y="995172"/>
            <a:ext cx="7862315" cy="5233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50564" y="1071369"/>
            <a:ext cx="4844795" cy="5786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7904" y="6185408"/>
            <a:ext cx="31426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95">
                <a:latin typeface="Arial"/>
                <a:cs typeface="Arial"/>
              </a:rPr>
              <a:t>GFRP </a:t>
            </a:r>
            <a:r>
              <a:rPr dirty="0" sz="1800" spc="-80">
                <a:latin typeface="Arial"/>
                <a:cs typeface="Arial"/>
              </a:rPr>
              <a:t>panel </a:t>
            </a:r>
            <a:r>
              <a:rPr dirty="0" sz="1800" spc="-90">
                <a:latin typeface="Arial"/>
                <a:cs typeface="Arial"/>
              </a:rPr>
              <a:t>cladding </a:t>
            </a:r>
            <a:r>
              <a:rPr dirty="0" sz="1800" spc="-105">
                <a:latin typeface="Arial"/>
                <a:cs typeface="Arial"/>
              </a:rPr>
              <a:t>– </a:t>
            </a:r>
            <a:r>
              <a:rPr dirty="0" sz="1800" spc="-90">
                <a:latin typeface="Arial"/>
                <a:cs typeface="Arial"/>
              </a:rPr>
              <a:t>4 </a:t>
            </a:r>
            <a:r>
              <a:rPr dirty="0" sz="1800" spc="-80">
                <a:latin typeface="Arial"/>
                <a:cs typeface="Arial"/>
              </a:rPr>
              <a:t>mm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thick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0440" y="1179575"/>
            <a:ext cx="5172456" cy="5009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237990" y="6413703"/>
            <a:ext cx="347789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330">
                <a:latin typeface="Arial"/>
                <a:cs typeface="Arial"/>
              </a:rPr>
              <a:t>GFRP </a:t>
            </a:r>
            <a:r>
              <a:rPr dirty="0" sz="2000" spc="-85">
                <a:latin typeface="Arial"/>
                <a:cs typeface="Arial"/>
              </a:rPr>
              <a:t>panel </a:t>
            </a:r>
            <a:r>
              <a:rPr dirty="0" sz="2000" spc="-95">
                <a:latin typeface="Arial"/>
                <a:cs typeface="Arial"/>
              </a:rPr>
              <a:t>cladding </a:t>
            </a:r>
            <a:r>
              <a:rPr dirty="0" sz="2000" spc="-114">
                <a:latin typeface="Arial"/>
                <a:cs typeface="Arial"/>
              </a:rPr>
              <a:t>– </a:t>
            </a:r>
            <a:r>
              <a:rPr dirty="0" sz="2000" spc="-100">
                <a:latin typeface="Arial"/>
                <a:cs typeface="Arial"/>
              </a:rPr>
              <a:t>4 </a:t>
            </a:r>
            <a:r>
              <a:rPr dirty="0" sz="2000" spc="-80">
                <a:latin typeface="Arial"/>
                <a:cs typeface="Arial"/>
              </a:rPr>
              <a:t>mm</a:t>
            </a:r>
            <a:r>
              <a:rPr dirty="0" sz="2000" spc="-254">
                <a:latin typeface="Arial"/>
                <a:cs typeface="Arial"/>
              </a:rPr>
              <a:t> </a:t>
            </a:r>
            <a:r>
              <a:rPr dirty="0" sz="2000" spc="-50">
                <a:latin typeface="Arial"/>
                <a:cs typeface="Arial"/>
              </a:rPr>
              <a:t>thick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1943100"/>
            <a:ext cx="10668000" cy="3948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9944" y="1065275"/>
            <a:ext cx="6992111" cy="52440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897248" y="6325006"/>
            <a:ext cx="44176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5">
                <a:latin typeface="Arial"/>
                <a:cs typeface="Arial"/>
              </a:rPr>
              <a:t>Residential </a:t>
            </a:r>
            <a:r>
              <a:rPr dirty="0" sz="2000" spc="-60">
                <a:latin typeface="Arial"/>
                <a:cs typeface="Arial"/>
              </a:rPr>
              <a:t>building </a:t>
            </a:r>
            <a:r>
              <a:rPr dirty="0" sz="2000" spc="-85">
                <a:latin typeface="Arial"/>
                <a:cs typeface="Arial"/>
              </a:rPr>
              <a:t>„Silodam”.</a:t>
            </a:r>
            <a:r>
              <a:rPr dirty="0" sz="2000" spc="-295">
                <a:latin typeface="Arial"/>
                <a:cs typeface="Arial"/>
              </a:rPr>
              <a:t> </a:t>
            </a:r>
            <a:r>
              <a:rPr dirty="0" sz="2000" spc="-105">
                <a:latin typeface="Arial"/>
                <a:cs typeface="Arial"/>
              </a:rPr>
              <a:t>Amsterdam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83892" y="1031746"/>
            <a:ext cx="7679435" cy="57591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426504"/>
            <a:ext cx="72263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11.09.2023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21171" y="6426504"/>
            <a:ext cx="54991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14">
                <a:solidFill>
                  <a:srgbClr val="888888"/>
                </a:solidFill>
                <a:latin typeface="Arial"/>
                <a:cs typeface="Arial"/>
              </a:rPr>
              <a:t>So</a:t>
            </a:r>
            <a:r>
              <a:rPr dirty="0" sz="1200" spc="-95">
                <a:solidFill>
                  <a:srgbClr val="888888"/>
                </a:solidFill>
                <a:latin typeface="Arial"/>
                <a:cs typeface="Arial"/>
              </a:rPr>
              <a:t>u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r</a:t>
            </a:r>
            <a:r>
              <a:rPr dirty="0" sz="1200" spc="-100">
                <a:solidFill>
                  <a:srgbClr val="888888"/>
                </a:solidFill>
                <a:latin typeface="Arial"/>
                <a:cs typeface="Arial"/>
              </a:rPr>
              <a:t>c</a:t>
            </a:r>
            <a:r>
              <a:rPr dirty="0" sz="1200" spc="-75">
                <a:solidFill>
                  <a:srgbClr val="888888"/>
                </a:solidFill>
                <a:latin typeface="Arial"/>
                <a:cs typeface="Arial"/>
              </a:rPr>
              <a:t>es: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16488" y="6426504"/>
            <a:ext cx="259079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165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32788" y="1162851"/>
            <a:ext cx="8716152" cy="5376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7504" y="1138427"/>
            <a:ext cx="8152684" cy="5582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16939" y="6426504"/>
            <a:ext cx="72263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11.09.2023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21171" y="6426504"/>
            <a:ext cx="54991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14">
                <a:solidFill>
                  <a:srgbClr val="888888"/>
                </a:solidFill>
                <a:latin typeface="Arial"/>
                <a:cs typeface="Arial"/>
              </a:rPr>
              <a:t>So</a:t>
            </a:r>
            <a:r>
              <a:rPr dirty="0" sz="1200" spc="-95">
                <a:solidFill>
                  <a:srgbClr val="888888"/>
                </a:solidFill>
                <a:latin typeface="Arial"/>
                <a:cs typeface="Arial"/>
              </a:rPr>
              <a:t>u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r</a:t>
            </a:r>
            <a:r>
              <a:rPr dirty="0" sz="1200" spc="-100">
                <a:solidFill>
                  <a:srgbClr val="888888"/>
                </a:solidFill>
                <a:latin typeface="Arial"/>
                <a:cs typeface="Arial"/>
              </a:rPr>
              <a:t>c</a:t>
            </a:r>
            <a:r>
              <a:rPr dirty="0" sz="1200" spc="-75">
                <a:solidFill>
                  <a:srgbClr val="888888"/>
                </a:solidFill>
                <a:latin typeface="Arial"/>
                <a:cs typeface="Arial"/>
              </a:rPr>
              <a:t>es: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16488" y="6426504"/>
            <a:ext cx="259079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166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9084" y="1069846"/>
            <a:ext cx="5768340" cy="5788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5453583"/>
            <a:ext cx="3630929" cy="4889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dirty="0" sz="1600">
                <a:latin typeface="Arial"/>
                <a:cs typeface="Arial"/>
              </a:rPr>
              <a:t>White </a:t>
            </a:r>
            <a:r>
              <a:rPr dirty="0" sz="1600" spc="-5">
                <a:latin typeface="Arial"/>
                <a:cs typeface="Arial"/>
              </a:rPr>
              <a:t>acrylic </a:t>
            </a:r>
            <a:r>
              <a:rPr dirty="0" sz="1600">
                <a:latin typeface="Arial"/>
                <a:cs typeface="Arial"/>
              </a:rPr>
              <a:t>glass </a:t>
            </a:r>
            <a:r>
              <a:rPr dirty="0" sz="1600" spc="-5">
                <a:latin typeface="Arial"/>
                <a:cs typeface="Arial"/>
              </a:rPr>
              <a:t>6,5 mm </a:t>
            </a:r>
            <a:r>
              <a:rPr dirty="0" sz="1600">
                <a:latin typeface="Arial"/>
                <a:cs typeface="Arial"/>
              </a:rPr>
              <a:t>thick </a:t>
            </a:r>
            <a:r>
              <a:rPr dirty="0" sz="1600" spc="-5">
                <a:latin typeface="Arial"/>
                <a:cs typeface="Arial"/>
              </a:rPr>
              <a:t>fixed</a:t>
            </a:r>
            <a:r>
              <a:rPr dirty="0" sz="1600" spc="-10">
                <a:latin typeface="Arial"/>
                <a:cs typeface="Arial"/>
              </a:rPr>
              <a:t> to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25"/>
              </a:lnSpc>
            </a:pPr>
            <a:r>
              <a:rPr dirty="0" sz="1600" spc="-5">
                <a:latin typeface="Arial"/>
                <a:cs typeface="Arial"/>
              </a:rPr>
              <a:t>aluminium substructure </a:t>
            </a:r>
            <a:r>
              <a:rPr dirty="0" sz="1600" spc="-10">
                <a:latin typeface="Arial"/>
                <a:cs typeface="Arial"/>
              </a:rPr>
              <a:t>with</a:t>
            </a:r>
            <a:r>
              <a:rPr dirty="0" sz="1600" spc="25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silicone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22420" y="1019555"/>
            <a:ext cx="4314444" cy="5838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41804" y="1027175"/>
            <a:ext cx="2375916" cy="5830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088635" y="4148328"/>
            <a:ext cx="4750308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3320" y="995174"/>
            <a:ext cx="2502407" cy="5862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60831" y="2028444"/>
            <a:ext cx="4292968" cy="30834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6606" y="6283858"/>
            <a:ext cx="31388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0">
                <a:latin typeface="Arial"/>
                <a:cs typeface="Arial"/>
              </a:rPr>
              <a:t>Residential </a:t>
            </a:r>
            <a:r>
              <a:rPr dirty="0" sz="1800" spc="-55">
                <a:latin typeface="Arial"/>
                <a:cs typeface="Arial"/>
              </a:rPr>
              <a:t>building </a:t>
            </a:r>
            <a:r>
              <a:rPr dirty="0" sz="1800" spc="-140">
                <a:latin typeface="Arial"/>
                <a:cs typeface="Arial"/>
              </a:rPr>
              <a:t>IBA.</a:t>
            </a:r>
            <a:r>
              <a:rPr dirty="0" sz="1800" spc="-110">
                <a:latin typeface="Arial"/>
                <a:cs typeface="Arial"/>
              </a:rPr>
              <a:t> </a:t>
            </a:r>
            <a:r>
              <a:rPr dirty="0" sz="1800" spc="-100">
                <a:latin typeface="Arial"/>
                <a:cs typeface="Arial"/>
              </a:rPr>
              <a:t>Hamburg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77105" y="6307023"/>
            <a:ext cx="364109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70">
                <a:latin typeface="Arial"/>
                <a:cs typeface="Arial"/>
              </a:rPr>
              <a:t>Printed </a:t>
            </a:r>
            <a:r>
              <a:rPr dirty="0" sz="1800" spc="-75">
                <a:latin typeface="Arial"/>
                <a:cs typeface="Arial"/>
              </a:rPr>
              <a:t>plastic </a:t>
            </a:r>
            <a:r>
              <a:rPr dirty="0" sz="1800" spc="-105">
                <a:latin typeface="Arial"/>
                <a:cs typeface="Arial"/>
              </a:rPr>
              <a:t>mesh. </a:t>
            </a:r>
            <a:r>
              <a:rPr dirty="0" sz="1800" spc="-55">
                <a:latin typeface="Arial"/>
                <a:cs typeface="Arial"/>
              </a:rPr>
              <a:t>Industrial</a:t>
            </a:r>
            <a:r>
              <a:rPr dirty="0" sz="1800" spc="-145">
                <a:latin typeface="Arial"/>
                <a:cs typeface="Arial"/>
              </a:rPr>
              <a:t> </a:t>
            </a:r>
            <a:r>
              <a:rPr dirty="0" sz="1800" spc="-55">
                <a:latin typeface="Arial"/>
                <a:cs typeface="Arial"/>
              </a:rPr>
              <a:t>building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58695" y="1100327"/>
            <a:ext cx="8282940" cy="5169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5428" y="923580"/>
            <a:ext cx="4085844" cy="58581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95401" y="6314947"/>
            <a:ext cx="36455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70">
                <a:latin typeface="Arial"/>
                <a:cs typeface="Arial"/>
              </a:rPr>
              <a:t>Printed plastic </a:t>
            </a:r>
            <a:r>
              <a:rPr dirty="0" sz="1800" spc="-105">
                <a:latin typeface="Arial"/>
                <a:cs typeface="Arial"/>
              </a:rPr>
              <a:t>mesh. </a:t>
            </a:r>
            <a:r>
              <a:rPr dirty="0" sz="1800" spc="-55">
                <a:latin typeface="Arial"/>
                <a:cs typeface="Arial"/>
              </a:rPr>
              <a:t>Industrial</a:t>
            </a:r>
            <a:r>
              <a:rPr dirty="0" sz="1800" spc="-135">
                <a:latin typeface="Arial"/>
                <a:cs typeface="Arial"/>
              </a:rPr>
              <a:t> </a:t>
            </a:r>
            <a:r>
              <a:rPr dirty="0" sz="1800" spc="-55">
                <a:latin typeface="Arial"/>
                <a:cs typeface="Arial"/>
              </a:rPr>
              <a:t>building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6588" y="1027173"/>
            <a:ext cx="9372600" cy="5830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0092" y="975358"/>
            <a:ext cx="8795004" cy="5882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9000" y="1027175"/>
            <a:ext cx="4623815" cy="58308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1046987"/>
            <a:ext cx="7848600" cy="5811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18076" y="1065274"/>
            <a:ext cx="2557272" cy="5792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6064" y="1213103"/>
            <a:ext cx="7935468" cy="5279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9695" y="1028699"/>
            <a:ext cx="8887968" cy="58292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43629" y="6454546"/>
            <a:ext cx="468693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10">
                <a:latin typeface="Arial"/>
                <a:cs typeface="Arial"/>
              </a:rPr>
              <a:t>Transforming </a:t>
            </a:r>
            <a:r>
              <a:rPr dirty="0" sz="2000" spc="-60">
                <a:latin typeface="Arial"/>
                <a:cs typeface="Arial"/>
              </a:rPr>
              <a:t>station. </a:t>
            </a:r>
            <a:r>
              <a:rPr dirty="0" sz="2000" spc="-130">
                <a:latin typeface="Arial"/>
                <a:cs typeface="Arial"/>
              </a:rPr>
              <a:t>Augsburg </a:t>
            </a:r>
            <a:r>
              <a:rPr dirty="0" sz="2000" spc="-55">
                <a:latin typeface="Arial"/>
                <a:cs typeface="Arial"/>
              </a:rPr>
              <a:t>-</a:t>
            </a:r>
            <a:r>
              <a:rPr dirty="0" sz="2000" spc="-270">
                <a:latin typeface="Arial"/>
                <a:cs typeface="Arial"/>
              </a:rPr>
              <a:t> </a:t>
            </a:r>
            <a:r>
              <a:rPr dirty="0" sz="2000" spc="-100">
                <a:latin typeface="Arial"/>
                <a:cs typeface="Arial"/>
              </a:rPr>
              <a:t>Stadtbergen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29283" y="1046988"/>
            <a:ext cx="9959340" cy="5311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5571" y="5942787"/>
            <a:ext cx="2072639" cy="605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2280"/>
              </a:lnSpc>
              <a:spcBef>
                <a:spcPts val="105"/>
              </a:spcBef>
            </a:pPr>
            <a:r>
              <a:rPr dirty="0" sz="2000" spc="-105">
                <a:latin typeface="Arial"/>
                <a:cs typeface="Arial"/>
              </a:rPr>
              <a:t>Residential</a:t>
            </a:r>
            <a:r>
              <a:rPr dirty="0" sz="2000" spc="-204">
                <a:latin typeface="Arial"/>
                <a:cs typeface="Arial"/>
              </a:rPr>
              <a:t> </a:t>
            </a:r>
            <a:r>
              <a:rPr dirty="0" sz="2000" spc="-60">
                <a:latin typeface="Arial"/>
                <a:cs typeface="Arial"/>
              </a:rPr>
              <a:t>building.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280"/>
              </a:lnSpc>
            </a:pPr>
            <a:r>
              <a:rPr dirty="0" sz="2000" spc="-75">
                <a:latin typeface="Arial"/>
                <a:cs typeface="Arial"/>
              </a:rPr>
              <a:t>Berlin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28772" y="1001267"/>
            <a:ext cx="6167628" cy="5856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8692" y="958594"/>
            <a:ext cx="6947916" cy="5899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0532" y="1066800"/>
            <a:ext cx="7784592" cy="5309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363592" y="6378346"/>
            <a:ext cx="348742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0">
                <a:latin typeface="Arial"/>
                <a:cs typeface="Arial"/>
              </a:rPr>
              <a:t>„La </a:t>
            </a:r>
            <a:r>
              <a:rPr dirty="0" sz="2000" spc="-10">
                <a:latin typeface="Arial"/>
                <a:cs typeface="Arial"/>
              </a:rPr>
              <a:t>Miroiterie” </a:t>
            </a:r>
            <a:r>
              <a:rPr dirty="0" sz="2000" spc="-60">
                <a:latin typeface="Arial"/>
                <a:cs typeface="Arial"/>
              </a:rPr>
              <a:t>building.</a:t>
            </a:r>
            <a:r>
              <a:rPr dirty="0" sz="2000" spc="-330">
                <a:latin typeface="Arial"/>
                <a:cs typeface="Arial"/>
              </a:rPr>
              <a:t> </a:t>
            </a:r>
            <a:r>
              <a:rPr dirty="0" sz="2000" spc="-150">
                <a:latin typeface="Arial"/>
                <a:cs typeface="Arial"/>
              </a:rPr>
              <a:t>Lausanne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52059" y="972311"/>
            <a:ext cx="4437888" cy="58856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89404" y="972310"/>
            <a:ext cx="2421636" cy="57637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69920" y="987554"/>
            <a:ext cx="5567172" cy="5870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10997" y="6275323"/>
            <a:ext cx="267271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14">
                <a:latin typeface="Arial"/>
                <a:cs typeface="Arial"/>
              </a:rPr>
              <a:t>Training </a:t>
            </a:r>
            <a:r>
              <a:rPr dirty="0" sz="2000" spc="-130">
                <a:latin typeface="Arial"/>
                <a:cs typeface="Arial"/>
              </a:rPr>
              <a:t>Center.</a:t>
            </a:r>
            <a:r>
              <a:rPr dirty="0" sz="2000" spc="245">
                <a:latin typeface="Arial"/>
                <a:cs typeface="Arial"/>
              </a:rPr>
              <a:t> </a:t>
            </a:r>
            <a:r>
              <a:rPr dirty="0" sz="2000" spc="-155">
                <a:latin typeface="Arial"/>
                <a:cs typeface="Arial"/>
              </a:rPr>
              <a:t>Gaissach.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1098803"/>
            <a:ext cx="1767840" cy="5759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27632" y="1027175"/>
            <a:ext cx="4005072" cy="552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09996" y="6253073"/>
            <a:ext cx="157670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5">
                <a:latin typeface="Arial"/>
                <a:cs typeface="Arial"/>
              </a:rPr>
              <a:t>Nano-vent-skin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58567" y="998219"/>
            <a:ext cx="6990588" cy="5234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4348" y="188976"/>
            <a:ext cx="6423659" cy="6480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3723" y="1027174"/>
            <a:ext cx="7309104" cy="5830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13352" y="6262217"/>
            <a:ext cx="382397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Patrick Blanc`s green wall</a:t>
            </a:r>
            <a:r>
              <a:rPr dirty="0" sz="2000" spc="-114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system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39596" y="1043939"/>
            <a:ext cx="9170108" cy="4320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47871" y="1027179"/>
            <a:ext cx="4082796" cy="5830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49618" y="1296999"/>
            <a:ext cx="6463781" cy="4231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17645" y="6372555"/>
            <a:ext cx="429450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5">
                <a:latin typeface="Arial"/>
                <a:cs typeface="Arial"/>
              </a:rPr>
              <a:t>Residential </a:t>
            </a:r>
            <a:r>
              <a:rPr dirty="0" sz="2000" spc="-65">
                <a:latin typeface="Arial"/>
                <a:cs typeface="Arial"/>
              </a:rPr>
              <a:t>building. </a:t>
            </a:r>
            <a:r>
              <a:rPr dirty="0" sz="2000" spc="-75">
                <a:latin typeface="Arial"/>
                <a:cs typeface="Arial"/>
              </a:rPr>
              <a:t>Berlin</a:t>
            </a:r>
            <a:r>
              <a:rPr dirty="0" sz="2000" spc="-260">
                <a:latin typeface="Arial"/>
                <a:cs typeface="Arial"/>
              </a:rPr>
              <a:t> </a:t>
            </a:r>
            <a:r>
              <a:rPr dirty="0" sz="2000" spc="-90">
                <a:latin typeface="Arial"/>
                <a:cs typeface="Arial"/>
              </a:rPr>
              <a:t>(arch.Klingbeil)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6076" y="934211"/>
            <a:ext cx="4447032" cy="5923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0327" y="5613908"/>
            <a:ext cx="859345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8280" algn="l"/>
                <a:tab pos="6771640" algn="l"/>
                <a:tab pos="7646670" algn="l"/>
              </a:tabLst>
            </a:pP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10">
                <a:latin typeface="Arial"/>
                <a:cs typeface="Arial"/>
              </a:rPr>
              <a:t>v</a:t>
            </a:r>
            <a:r>
              <a:rPr dirty="0" sz="2000">
                <a:latin typeface="Arial"/>
                <a:cs typeface="Arial"/>
              </a:rPr>
              <a:t>olution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>
                <a:latin typeface="Arial"/>
                <a:cs typeface="Arial"/>
              </a:rPr>
              <a:t>	</a:t>
            </a:r>
            <a:r>
              <a:rPr dirty="0" sz="2000">
                <a:latin typeface="Arial"/>
                <a:cs typeface="Arial"/>
              </a:rPr>
              <a:t>building</a:t>
            </a:r>
            <a:r>
              <a:rPr dirty="0" sz="2000" spc="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en</a:t>
            </a:r>
            <a:r>
              <a:rPr dirty="0" sz="2000" spc="-10">
                <a:latin typeface="Arial"/>
                <a:cs typeface="Arial"/>
              </a:rPr>
              <a:t>v</a:t>
            </a:r>
            <a:r>
              <a:rPr dirty="0" sz="2000">
                <a:latin typeface="Arial"/>
                <a:cs typeface="Arial"/>
              </a:rPr>
              <a:t>elope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from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mas</a:t>
            </a:r>
            <a:r>
              <a:rPr dirty="0" sz="2000">
                <a:latin typeface="Arial"/>
                <a:cs typeface="Arial"/>
              </a:rPr>
              <a:t>sive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</a:t>
            </a:r>
            <a:r>
              <a:rPr dirty="0" sz="2000">
                <a:latin typeface="Arial"/>
                <a:cs typeface="Arial"/>
              </a:rPr>
              <a:t>lls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towa</a:t>
            </a:r>
            <a:r>
              <a:rPr dirty="0" sz="2000" spc="5">
                <a:latin typeface="Arial"/>
                <a:cs typeface="Arial"/>
              </a:rPr>
              <a:t>r</a:t>
            </a:r>
            <a:r>
              <a:rPr dirty="0" sz="2000">
                <a:latin typeface="Arial"/>
                <a:cs typeface="Arial"/>
              </a:rPr>
              <a:t>d</a:t>
            </a:r>
            <a:r>
              <a:rPr dirty="0" sz="2000">
                <a:latin typeface="Arial"/>
                <a:cs typeface="Arial"/>
              </a:rPr>
              <a:t>	</a:t>
            </a:r>
            <a:r>
              <a:rPr dirty="0" sz="2000">
                <a:latin typeface="Arial"/>
                <a:cs typeface="Arial"/>
              </a:rPr>
              <a:t>spatial</a:t>
            </a:r>
            <a:r>
              <a:rPr dirty="0" sz="2000">
                <a:latin typeface="Arial"/>
                <a:cs typeface="Arial"/>
              </a:rPr>
              <a:t>	</a:t>
            </a:r>
            <a:r>
              <a:rPr dirty="0" sz="2000">
                <a:latin typeface="Arial"/>
                <a:cs typeface="Arial"/>
              </a:rPr>
              <a:t>systems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25751" y="1053083"/>
            <a:ext cx="8634984" cy="3240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9639" y="6477380"/>
            <a:ext cx="10332720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  <a:tabLst>
                <a:tab pos="4904105" algn="l"/>
                <a:tab pos="10254615" algn="l"/>
              </a:tabLst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</a:t>
            </a:r>
            <a:r>
              <a:rPr dirty="0" sz="1200" spc="-55">
                <a:solidFill>
                  <a:srgbClr val="888888"/>
                </a:solidFill>
                <a:latin typeface="Arial"/>
                <a:cs typeface="Arial"/>
              </a:rPr>
              <a:t>.09.20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2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3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	</a:t>
            </a:r>
            <a:r>
              <a:rPr dirty="0" sz="1200" spc="-114">
                <a:solidFill>
                  <a:srgbClr val="888888"/>
                </a:solidFill>
                <a:latin typeface="Arial"/>
                <a:cs typeface="Arial"/>
              </a:rPr>
              <a:t>So</a:t>
            </a:r>
            <a:r>
              <a:rPr dirty="0" sz="1200" spc="-95">
                <a:solidFill>
                  <a:srgbClr val="888888"/>
                </a:solidFill>
                <a:latin typeface="Arial"/>
                <a:cs typeface="Arial"/>
              </a:rPr>
              <a:t>u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r</a:t>
            </a:r>
            <a:r>
              <a:rPr dirty="0" sz="1200" spc="-100">
                <a:solidFill>
                  <a:srgbClr val="888888"/>
                </a:solidFill>
                <a:latin typeface="Arial"/>
                <a:cs typeface="Arial"/>
              </a:rPr>
              <a:t>c</a:t>
            </a:r>
            <a:r>
              <a:rPr dirty="0" sz="1200" spc="-75">
                <a:solidFill>
                  <a:srgbClr val="888888"/>
                </a:solidFill>
                <a:latin typeface="Arial"/>
                <a:cs typeface="Arial"/>
              </a:rPr>
              <a:t>es: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	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88107" y="349122"/>
            <a:ext cx="4650105" cy="488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356D8A"/>
                </a:solidFill>
                <a:latin typeface="Carlito"/>
                <a:cs typeface="Carlito"/>
              </a:rPr>
              <a:t>FACADE </a:t>
            </a:r>
            <a:r>
              <a:rPr dirty="0" sz="1800" b="1">
                <a:solidFill>
                  <a:srgbClr val="356D8A"/>
                </a:solidFill>
                <a:latin typeface="Carlito"/>
                <a:cs typeface="Carlito"/>
              </a:rPr>
              <a:t>FINISHING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TYPES</a:t>
            </a:r>
            <a:r>
              <a:rPr dirty="0" sz="1800" spc="15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construction/materials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200" spc="-15" b="1">
                <a:solidFill>
                  <a:srgbClr val="356D8A"/>
                </a:solidFill>
                <a:latin typeface="Carlito"/>
                <a:cs typeface="Carlito"/>
              </a:rPr>
              <a:t>Prof. Waclaw </a:t>
            </a:r>
            <a:r>
              <a:rPr dirty="0" sz="1200" spc="-5" b="1">
                <a:solidFill>
                  <a:srgbClr val="356D8A"/>
                </a:solidFill>
                <a:latin typeface="Carlito"/>
                <a:cs typeface="Carlito"/>
              </a:rPr>
              <a:t>Celadyn,</a:t>
            </a:r>
            <a:r>
              <a:rPr dirty="0" sz="1200" spc="20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200" spc="-10" b="1">
                <a:solidFill>
                  <a:srgbClr val="356D8A"/>
                </a:solidFill>
                <a:latin typeface="Carlito"/>
                <a:cs typeface="Carlito"/>
              </a:rPr>
              <a:t>PhD.,D.Sc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996696"/>
            <a:ext cx="12192000" cy="5861685"/>
          </a:xfrm>
          <a:custGeom>
            <a:avLst/>
            <a:gdLst/>
            <a:ahLst/>
            <a:cxnLst/>
            <a:rect l="l" t="t" r="r" b="b"/>
            <a:pathLst>
              <a:path w="12192000" h="5861684">
                <a:moveTo>
                  <a:pt x="12192000" y="0"/>
                </a:moveTo>
                <a:lnTo>
                  <a:pt x="0" y="0"/>
                </a:lnTo>
                <a:lnTo>
                  <a:pt x="0" y="5861301"/>
                </a:lnTo>
                <a:lnTo>
                  <a:pt x="12192000" y="5861301"/>
                </a:lnTo>
                <a:lnTo>
                  <a:pt x="1219200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490597" y="3633977"/>
            <a:ext cx="7179309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38650" algn="l"/>
              </a:tabLst>
            </a:pPr>
            <a:r>
              <a:rPr dirty="0" sz="4400" spc="135">
                <a:solidFill>
                  <a:srgbClr val="FFFFFF"/>
                </a:solidFill>
                <a:latin typeface="Arial"/>
                <a:cs typeface="Arial"/>
              </a:rPr>
              <a:t>THEORETICAL	</a:t>
            </a:r>
            <a:r>
              <a:rPr dirty="0" sz="4400" spc="125">
                <a:solidFill>
                  <a:srgbClr val="FFFFFF"/>
                </a:solidFill>
                <a:latin typeface="Arial"/>
                <a:cs typeface="Arial"/>
              </a:rPr>
              <a:t>ASPECTS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7828" y="954024"/>
            <a:ext cx="4276344" cy="5903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38426" y="5154879"/>
            <a:ext cx="1941195" cy="794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540">
              <a:lnSpc>
                <a:spcPts val="2055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Home </a:t>
            </a:r>
            <a:r>
              <a:rPr dirty="0" sz="1800">
                <a:latin typeface="Arial"/>
                <a:cs typeface="Arial"/>
              </a:rPr>
              <a:t>for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Children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1945"/>
              </a:lnSpc>
            </a:pPr>
            <a:r>
              <a:rPr dirty="0" sz="1800" spc="-5">
                <a:latin typeface="Arial"/>
                <a:cs typeface="Arial"/>
              </a:rPr>
              <a:t>and </a:t>
            </a:r>
            <a:r>
              <a:rPr dirty="0" sz="1800" spc="-40">
                <a:latin typeface="Arial"/>
                <a:cs typeface="Arial"/>
              </a:rPr>
              <a:t>Young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People.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2050"/>
              </a:lnSpc>
            </a:pPr>
            <a:r>
              <a:rPr dirty="0" sz="1800" spc="-5">
                <a:latin typeface="Arial"/>
                <a:cs typeface="Arial"/>
              </a:rPr>
              <a:t>Ingolstadt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15767" y="940308"/>
            <a:ext cx="2759963" cy="5917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588575" y="2427114"/>
            <a:ext cx="4513729" cy="27361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572505" y="6061354"/>
            <a:ext cx="3434079" cy="4400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635"/>
              </a:lnSpc>
              <a:spcBef>
                <a:spcPts val="95"/>
              </a:spcBef>
            </a:pPr>
            <a:r>
              <a:rPr dirty="0" sz="1600" spc="-5">
                <a:latin typeface="Arial"/>
                <a:cs typeface="Arial"/>
              </a:rPr>
              <a:t>Home for Children and </a:t>
            </a:r>
            <a:r>
              <a:rPr dirty="0" sz="1600" spc="-40">
                <a:latin typeface="Arial"/>
                <a:cs typeface="Arial"/>
              </a:rPr>
              <a:t>Young</a:t>
            </a:r>
            <a:r>
              <a:rPr dirty="0" sz="1600" spc="15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People.</a:t>
            </a:r>
            <a:endParaRPr sz="1600">
              <a:latin typeface="Arial"/>
              <a:cs typeface="Arial"/>
            </a:endParaRPr>
          </a:p>
          <a:p>
            <a:pPr algn="ctr" marL="443865">
              <a:lnSpc>
                <a:spcPts val="1635"/>
              </a:lnSpc>
            </a:pPr>
            <a:r>
              <a:rPr dirty="0" sz="1600" spc="-5">
                <a:latin typeface="Arial"/>
                <a:cs typeface="Arial"/>
              </a:rPr>
              <a:t>Ingolstadt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1072" y="976880"/>
            <a:ext cx="7883652" cy="5856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9265" y="5565140"/>
            <a:ext cx="22612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Charring </a:t>
            </a:r>
            <a:r>
              <a:rPr dirty="0" sz="1800" spc="-15">
                <a:latin typeface="Arial"/>
                <a:cs typeface="Arial"/>
              </a:rPr>
              <a:t>wood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facade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426504"/>
            <a:ext cx="72263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11.09.2023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94211" y="6426504"/>
            <a:ext cx="1809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6115" y="1152144"/>
            <a:ext cx="5826252" cy="4466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99632" y="1152144"/>
            <a:ext cx="5826252" cy="4468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37831" y="3946776"/>
            <a:ext cx="3227704" cy="2911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61872" y="3976115"/>
            <a:ext cx="4331208" cy="28818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95415" y="995172"/>
            <a:ext cx="4276344" cy="28818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61872" y="995172"/>
            <a:ext cx="4640580" cy="28818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86428" y="990602"/>
            <a:ext cx="4686300" cy="5867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05280" y="6090615"/>
            <a:ext cx="196913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80">
                <a:latin typeface="Arial"/>
                <a:cs typeface="Arial"/>
              </a:rPr>
              <a:t>Wickerwork</a:t>
            </a:r>
            <a:r>
              <a:rPr dirty="0" sz="2000" spc="-185">
                <a:latin typeface="Arial"/>
                <a:cs typeface="Arial"/>
              </a:rPr>
              <a:t> </a:t>
            </a:r>
            <a:r>
              <a:rPr dirty="0" sz="2000" spc="-120">
                <a:latin typeface="Arial"/>
                <a:cs typeface="Arial"/>
              </a:rPr>
              <a:t>facade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7039" y="1021078"/>
            <a:ext cx="5879592" cy="58369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64429" y="6319520"/>
            <a:ext cx="177736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75">
                <a:latin typeface="Arial"/>
                <a:cs typeface="Arial"/>
              </a:rPr>
              <a:t>Wickerwork</a:t>
            </a:r>
            <a:r>
              <a:rPr dirty="0" sz="1800" spc="-150">
                <a:latin typeface="Arial"/>
                <a:cs typeface="Arial"/>
              </a:rPr>
              <a:t> </a:t>
            </a:r>
            <a:r>
              <a:rPr dirty="0" sz="1800" spc="-105">
                <a:latin typeface="Arial"/>
                <a:cs typeface="Arial"/>
              </a:rPr>
              <a:t>facade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3667" y="1615442"/>
            <a:ext cx="9035577" cy="4070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87623" y="996695"/>
            <a:ext cx="5718048" cy="58613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186" y="957072"/>
            <a:ext cx="2781935" cy="5901055"/>
            <a:chOff x="1615186" y="957072"/>
            <a:chExt cx="2781935" cy="5901055"/>
          </a:xfrm>
        </p:grpSpPr>
        <p:sp>
          <p:nvSpPr>
            <p:cNvPr id="3" name="object 3"/>
            <p:cNvSpPr/>
            <p:nvPr/>
          </p:nvSpPr>
          <p:spPr>
            <a:xfrm>
              <a:off x="1769364" y="957072"/>
              <a:ext cx="2627376" cy="59009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21536" y="3750564"/>
              <a:ext cx="2287905" cy="1807845"/>
            </a:xfrm>
            <a:custGeom>
              <a:avLst/>
              <a:gdLst/>
              <a:ahLst/>
              <a:cxnLst/>
              <a:rect l="l" t="t" r="r" b="b"/>
              <a:pathLst>
                <a:path w="2287904" h="1807845">
                  <a:moveTo>
                    <a:pt x="0" y="903732"/>
                  </a:moveTo>
                  <a:lnTo>
                    <a:pt x="1244" y="861189"/>
                  </a:lnTo>
                  <a:lnTo>
                    <a:pt x="4942" y="819153"/>
                  </a:lnTo>
                  <a:lnTo>
                    <a:pt x="11039" y="777667"/>
                  </a:lnTo>
                  <a:lnTo>
                    <a:pt x="19478" y="736773"/>
                  </a:lnTo>
                  <a:lnTo>
                    <a:pt x="30206" y="696516"/>
                  </a:lnTo>
                  <a:lnTo>
                    <a:pt x="43168" y="656939"/>
                  </a:lnTo>
                  <a:lnTo>
                    <a:pt x="58308" y="618085"/>
                  </a:lnTo>
                  <a:lnTo>
                    <a:pt x="75571" y="579998"/>
                  </a:lnTo>
                  <a:lnTo>
                    <a:pt x="94904" y="542720"/>
                  </a:lnTo>
                  <a:lnTo>
                    <a:pt x="116250" y="506296"/>
                  </a:lnTo>
                  <a:lnTo>
                    <a:pt x="139555" y="470769"/>
                  </a:lnTo>
                  <a:lnTo>
                    <a:pt x="164764" y="436182"/>
                  </a:lnTo>
                  <a:lnTo>
                    <a:pt x="191822" y="402579"/>
                  </a:lnTo>
                  <a:lnTo>
                    <a:pt x="220675" y="370002"/>
                  </a:lnTo>
                  <a:lnTo>
                    <a:pt x="251266" y="338496"/>
                  </a:lnTo>
                  <a:lnTo>
                    <a:pt x="283542" y="308104"/>
                  </a:lnTo>
                  <a:lnTo>
                    <a:pt x="317447" y="278869"/>
                  </a:lnTo>
                  <a:lnTo>
                    <a:pt x="352927" y="250835"/>
                  </a:lnTo>
                  <a:lnTo>
                    <a:pt x="389926" y="224045"/>
                  </a:lnTo>
                  <a:lnTo>
                    <a:pt x="428390" y="198542"/>
                  </a:lnTo>
                  <a:lnTo>
                    <a:pt x="468264" y="174369"/>
                  </a:lnTo>
                  <a:lnTo>
                    <a:pt x="509492" y="151572"/>
                  </a:lnTo>
                  <a:lnTo>
                    <a:pt x="552020" y="130191"/>
                  </a:lnTo>
                  <a:lnTo>
                    <a:pt x="595794" y="110272"/>
                  </a:lnTo>
                  <a:lnTo>
                    <a:pt x="640757" y="91857"/>
                  </a:lnTo>
                  <a:lnTo>
                    <a:pt x="686856" y="74990"/>
                  </a:lnTo>
                  <a:lnTo>
                    <a:pt x="734034" y="59714"/>
                  </a:lnTo>
                  <a:lnTo>
                    <a:pt x="782238" y="46073"/>
                  </a:lnTo>
                  <a:lnTo>
                    <a:pt x="831413" y="34110"/>
                  </a:lnTo>
                  <a:lnTo>
                    <a:pt x="881502" y="23868"/>
                  </a:lnTo>
                  <a:lnTo>
                    <a:pt x="932453" y="15391"/>
                  </a:lnTo>
                  <a:lnTo>
                    <a:pt x="984209" y="8722"/>
                  </a:lnTo>
                  <a:lnTo>
                    <a:pt x="1036716" y="3905"/>
                  </a:lnTo>
                  <a:lnTo>
                    <a:pt x="1089918" y="983"/>
                  </a:lnTo>
                  <a:lnTo>
                    <a:pt x="1143762" y="0"/>
                  </a:lnTo>
                  <a:lnTo>
                    <a:pt x="1197605" y="983"/>
                  </a:lnTo>
                  <a:lnTo>
                    <a:pt x="1250807" y="3905"/>
                  </a:lnTo>
                  <a:lnTo>
                    <a:pt x="1303314" y="8722"/>
                  </a:lnTo>
                  <a:lnTo>
                    <a:pt x="1355070" y="15391"/>
                  </a:lnTo>
                  <a:lnTo>
                    <a:pt x="1406021" y="23868"/>
                  </a:lnTo>
                  <a:lnTo>
                    <a:pt x="1456110" y="34110"/>
                  </a:lnTo>
                  <a:lnTo>
                    <a:pt x="1505285" y="46073"/>
                  </a:lnTo>
                  <a:lnTo>
                    <a:pt x="1553489" y="59714"/>
                  </a:lnTo>
                  <a:lnTo>
                    <a:pt x="1600667" y="74990"/>
                  </a:lnTo>
                  <a:lnTo>
                    <a:pt x="1646766" y="91857"/>
                  </a:lnTo>
                  <a:lnTo>
                    <a:pt x="1691729" y="110272"/>
                  </a:lnTo>
                  <a:lnTo>
                    <a:pt x="1735503" y="130191"/>
                  </a:lnTo>
                  <a:lnTo>
                    <a:pt x="1778031" y="151572"/>
                  </a:lnTo>
                  <a:lnTo>
                    <a:pt x="1819259" y="174369"/>
                  </a:lnTo>
                  <a:lnTo>
                    <a:pt x="1859133" y="198542"/>
                  </a:lnTo>
                  <a:lnTo>
                    <a:pt x="1897597" y="224045"/>
                  </a:lnTo>
                  <a:lnTo>
                    <a:pt x="1934596" y="250835"/>
                  </a:lnTo>
                  <a:lnTo>
                    <a:pt x="1970076" y="278869"/>
                  </a:lnTo>
                  <a:lnTo>
                    <a:pt x="2003981" y="308104"/>
                  </a:lnTo>
                  <a:lnTo>
                    <a:pt x="2036257" y="338496"/>
                  </a:lnTo>
                  <a:lnTo>
                    <a:pt x="2066848" y="370002"/>
                  </a:lnTo>
                  <a:lnTo>
                    <a:pt x="2095701" y="402579"/>
                  </a:lnTo>
                  <a:lnTo>
                    <a:pt x="2122759" y="436182"/>
                  </a:lnTo>
                  <a:lnTo>
                    <a:pt x="2147968" y="470769"/>
                  </a:lnTo>
                  <a:lnTo>
                    <a:pt x="2171273" y="506296"/>
                  </a:lnTo>
                  <a:lnTo>
                    <a:pt x="2192619" y="542720"/>
                  </a:lnTo>
                  <a:lnTo>
                    <a:pt x="2211952" y="579998"/>
                  </a:lnTo>
                  <a:lnTo>
                    <a:pt x="2229215" y="618085"/>
                  </a:lnTo>
                  <a:lnTo>
                    <a:pt x="2244355" y="656939"/>
                  </a:lnTo>
                  <a:lnTo>
                    <a:pt x="2257317" y="696516"/>
                  </a:lnTo>
                  <a:lnTo>
                    <a:pt x="2268045" y="736773"/>
                  </a:lnTo>
                  <a:lnTo>
                    <a:pt x="2276484" y="777667"/>
                  </a:lnTo>
                  <a:lnTo>
                    <a:pt x="2282581" y="819153"/>
                  </a:lnTo>
                  <a:lnTo>
                    <a:pt x="2286279" y="861189"/>
                  </a:lnTo>
                  <a:lnTo>
                    <a:pt x="2287524" y="903732"/>
                  </a:lnTo>
                  <a:lnTo>
                    <a:pt x="2286279" y="946274"/>
                  </a:lnTo>
                  <a:lnTo>
                    <a:pt x="2282581" y="988310"/>
                  </a:lnTo>
                  <a:lnTo>
                    <a:pt x="2276484" y="1029796"/>
                  </a:lnTo>
                  <a:lnTo>
                    <a:pt x="2268045" y="1070690"/>
                  </a:lnTo>
                  <a:lnTo>
                    <a:pt x="2257317" y="1110947"/>
                  </a:lnTo>
                  <a:lnTo>
                    <a:pt x="2244355" y="1150524"/>
                  </a:lnTo>
                  <a:lnTo>
                    <a:pt x="2229215" y="1189378"/>
                  </a:lnTo>
                  <a:lnTo>
                    <a:pt x="2211952" y="1227465"/>
                  </a:lnTo>
                  <a:lnTo>
                    <a:pt x="2192619" y="1264743"/>
                  </a:lnTo>
                  <a:lnTo>
                    <a:pt x="2171273" y="1301167"/>
                  </a:lnTo>
                  <a:lnTo>
                    <a:pt x="2147968" y="1336694"/>
                  </a:lnTo>
                  <a:lnTo>
                    <a:pt x="2122759" y="1371281"/>
                  </a:lnTo>
                  <a:lnTo>
                    <a:pt x="2095701" y="1404884"/>
                  </a:lnTo>
                  <a:lnTo>
                    <a:pt x="2066848" y="1437461"/>
                  </a:lnTo>
                  <a:lnTo>
                    <a:pt x="2036257" y="1468967"/>
                  </a:lnTo>
                  <a:lnTo>
                    <a:pt x="2003981" y="1499359"/>
                  </a:lnTo>
                  <a:lnTo>
                    <a:pt x="1970076" y="1528594"/>
                  </a:lnTo>
                  <a:lnTo>
                    <a:pt x="1934596" y="1556628"/>
                  </a:lnTo>
                  <a:lnTo>
                    <a:pt x="1897597" y="1583418"/>
                  </a:lnTo>
                  <a:lnTo>
                    <a:pt x="1859133" y="1608921"/>
                  </a:lnTo>
                  <a:lnTo>
                    <a:pt x="1819259" y="1633094"/>
                  </a:lnTo>
                  <a:lnTo>
                    <a:pt x="1778031" y="1655891"/>
                  </a:lnTo>
                  <a:lnTo>
                    <a:pt x="1735503" y="1677272"/>
                  </a:lnTo>
                  <a:lnTo>
                    <a:pt x="1691729" y="1697191"/>
                  </a:lnTo>
                  <a:lnTo>
                    <a:pt x="1646766" y="1715606"/>
                  </a:lnTo>
                  <a:lnTo>
                    <a:pt x="1600667" y="1732473"/>
                  </a:lnTo>
                  <a:lnTo>
                    <a:pt x="1553489" y="1747749"/>
                  </a:lnTo>
                  <a:lnTo>
                    <a:pt x="1505285" y="1761390"/>
                  </a:lnTo>
                  <a:lnTo>
                    <a:pt x="1456110" y="1773353"/>
                  </a:lnTo>
                  <a:lnTo>
                    <a:pt x="1406021" y="1783595"/>
                  </a:lnTo>
                  <a:lnTo>
                    <a:pt x="1355070" y="1792072"/>
                  </a:lnTo>
                  <a:lnTo>
                    <a:pt x="1303314" y="1798741"/>
                  </a:lnTo>
                  <a:lnTo>
                    <a:pt x="1250807" y="1803558"/>
                  </a:lnTo>
                  <a:lnTo>
                    <a:pt x="1197605" y="1806480"/>
                  </a:lnTo>
                  <a:lnTo>
                    <a:pt x="1143762" y="1807464"/>
                  </a:lnTo>
                  <a:lnTo>
                    <a:pt x="1089918" y="1806480"/>
                  </a:lnTo>
                  <a:lnTo>
                    <a:pt x="1036716" y="1803558"/>
                  </a:lnTo>
                  <a:lnTo>
                    <a:pt x="984209" y="1798741"/>
                  </a:lnTo>
                  <a:lnTo>
                    <a:pt x="932453" y="1792072"/>
                  </a:lnTo>
                  <a:lnTo>
                    <a:pt x="881502" y="1783595"/>
                  </a:lnTo>
                  <a:lnTo>
                    <a:pt x="831413" y="1773353"/>
                  </a:lnTo>
                  <a:lnTo>
                    <a:pt x="782238" y="1761390"/>
                  </a:lnTo>
                  <a:lnTo>
                    <a:pt x="734034" y="1747749"/>
                  </a:lnTo>
                  <a:lnTo>
                    <a:pt x="686856" y="1732473"/>
                  </a:lnTo>
                  <a:lnTo>
                    <a:pt x="640757" y="1715606"/>
                  </a:lnTo>
                  <a:lnTo>
                    <a:pt x="595794" y="1697191"/>
                  </a:lnTo>
                  <a:lnTo>
                    <a:pt x="552020" y="1677272"/>
                  </a:lnTo>
                  <a:lnTo>
                    <a:pt x="509492" y="1655891"/>
                  </a:lnTo>
                  <a:lnTo>
                    <a:pt x="468264" y="1633094"/>
                  </a:lnTo>
                  <a:lnTo>
                    <a:pt x="428390" y="1608921"/>
                  </a:lnTo>
                  <a:lnTo>
                    <a:pt x="389926" y="1583418"/>
                  </a:lnTo>
                  <a:lnTo>
                    <a:pt x="352927" y="1556628"/>
                  </a:lnTo>
                  <a:lnTo>
                    <a:pt x="317447" y="1528594"/>
                  </a:lnTo>
                  <a:lnTo>
                    <a:pt x="283542" y="1499359"/>
                  </a:lnTo>
                  <a:lnTo>
                    <a:pt x="251266" y="1468967"/>
                  </a:lnTo>
                  <a:lnTo>
                    <a:pt x="220675" y="1437461"/>
                  </a:lnTo>
                  <a:lnTo>
                    <a:pt x="191822" y="1404884"/>
                  </a:lnTo>
                  <a:lnTo>
                    <a:pt x="164764" y="1371281"/>
                  </a:lnTo>
                  <a:lnTo>
                    <a:pt x="139555" y="1336694"/>
                  </a:lnTo>
                  <a:lnTo>
                    <a:pt x="116250" y="1301167"/>
                  </a:lnTo>
                  <a:lnTo>
                    <a:pt x="94904" y="1264743"/>
                  </a:lnTo>
                  <a:lnTo>
                    <a:pt x="75571" y="1227465"/>
                  </a:lnTo>
                  <a:lnTo>
                    <a:pt x="58308" y="1189378"/>
                  </a:lnTo>
                  <a:lnTo>
                    <a:pt x="43168" y="1150524"/>
                  </a:lnTo>
                  <a:lnTo>
                    <a:pt x="30206" y="1110947"/>
                  </a:lnTo>
                  <a:lnTo>
                    <a:pt x="19478" y="1070690"/>
                  </a:lnTo>
                  <a:lnTo>
                    <a:pt x="11039" y="1029796"/>
                  </a:lnTo>
                  <a:lnTo>
                    <a:pt x="4942" y="988310"/>
                  </a:lnTo>
                  <a:lnTo>
                    <a:pt x="1244" y="946274"/>
                  </a:lnTo>
                  <a:lnTo>
                    <a:pt x="0" y="903732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6545580" y="1115567"/>
            <a:ext cx="3960876" cy="4962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44696" y="183931"/>
            <a:ext cx="729052" cy="6987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1052175" cy="1005840"/>
          </a:xfrm>
          <a:custGeom>
            <a:avLst/>
            <a:gdLst/>
            <a:ahLst/>
            <a:cxnLst/>
            <a:rect l="l" t="t" r="r" b="b"/>
            <a:pathLst>
              <a:path w="11052175" h="1005840">
                <a:moveTo>
                  <a:pt x="11052048" y="0"/>
                </a:moveTo>
                <a:lnTo>
                  <a:pt x="0" y="0"/>
                </a:lnTo>
                <a:lnTo>
                  <a:pt x="0" y="1005839"/>
                </a:lnTo>
                <a:lnTo>
                  <a:pt x="11052048" y="1005839"/>
                </a:lnTo>
                <a:lnTo>
                  <a:pt x="11052048" y="0"/>
                </a:lnTo>
                <a:close/>
              </a:path>
            </a:pathLst>
          </a:custGeom>
          <a:solidFill>
            <a:srgbClr val="5C8985">
              <a:alpha val="3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039611"/>
            <a:ext cx="817244" cy="81280"/>
          </a:xfrm>
          <a:custGeom>
            <a:avLst/>
            <a:gdLst/>
            <a:ahLst/>
            <a:cxnLst/>
            <a:rect l="l" t="t" r="r" b="b"/>
            <a:pathLst>
              <a:path w="817244" h="81279">
                <a:moveTo>
                  <a:pt x="0" y="80772"/>
                </a:moveTo>
                <a:lnTo>
                  <a:pt x="816863" y="80772"/>
                </a:lnTo>
                <a:lnTo>
                  <a:pt x="816863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5C8985">
              <a:alpha val="3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53800" y="6039611"/>
            <a:ext cx="838200" cy="81280"/>
          </a:xfrm>
          <a:custGeom>
            <a:avLst/>
            <a:gdLst/>
            <a:ahLst/>
            <a:cxnLst/>
            <a:rect l="l" t="t" r="r" b="b"/>
            <a:pathLst>
              <a:path w="838200" h="81279">
                <a:moveTo>
                  <a:pt x="0" y="80772"/>
                </a:moveTo>
                <a:lnTo>
                  <a:pt x="838200" y="80772"/>
                </a:lnTo>
                <a:lnTo>
                  <a:pt x="838200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5C8985">
              <a:alpha val="3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5363" y="315468"/>
            <a:ext cx="2325624" cy="502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786116" y="163068"/>
            <a:ext cx="493775" cy="368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884664" y="158495"/>
            <a:ext cx="630935" cy="3672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630411" y="227075"/>
            <a:ext cx="1104900" cy="298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884664" y="592836"/>
            <a:ext cx="877824" cy="4465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786116" y="647700"/>
            <a:ext cx="714755" cy="2956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630411" y="638555"/>
            <a:ext cx="935736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29639" y="6477380"/>
            <a:ext cx="10332720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  <a:tabLst>
                <a:tab pos="10254615" algn="l"/>
              </a:tabLst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</a:t>
            </a:r>
            <a:r>
              <a:rPr dirty="0" sz="1200" spc="-55">
                <a:solidFill>
                  <a:srgbClr val="888888"/>
                </a:solidFill>
                <a:latin typeface="Arial"/>
                <a:cs typeface="Arial"/>
              </a:rPr>
              <a:t>.09.20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2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3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	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6863" y="1031747"/>
            <a:ext cx="10537190" cy="5826760"/>
          </a:xfrm>
          <a:custGeom>
            <a:avLst/>
            <a:gdLst/>
            <a:ahLst/>
            <a:cxnLst/>
            <a:rect l="l" t="t" r="r" b="b"/>
            <a:pathLst>
              <a:path w="10537190" h="5826759">
                <a:moveTo>
                  <a:pt x="10536936" y="0"/>
                </a:moveTo>
                <a:lnTo>
                  <a:pt x="0" y="0"/>
                </a:lnTo>
                <a:lnTo>
                  <a:pt x="0" y="5826252"/>
                </a:lnTo>
                <a:lnTo>
                  <a:pt x="10536936" y="5826252"/>
                </a:lnTo>
                <a:lnTo>
                  <a:pt x="105369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653667" y="1457959"/>
            <a:ext cx="872553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latin typeface="Arial"/>
                <a:cs typeface="Arial"/>
              </a:rPr>
              <a:t>Criteria </a:t>
            </a:r>
            <a:r>
              <a:rPr dirty="0" sz="2400" b="1">
                <a:latin typeface="Arial"/>
                <a:cs typeface="Arial"/>
              </a:rPr>
              <a:t>for selection of </a:t>
            </a:r>
            <a:r>
              <a:rPr dirty="0" sz="2400" spc="-5" b="1">
                <a:latin typeface="Arial"/>
                <a:cs typeface="Arial"/>
              </a:rPr>
              <a:t>materials </a:t>
            </a:r>
            <a:r>
              <a:rPr dirty="0" sz="2400" b="1">
                <a:latin typeface="Arial"/>
                <a:cs typeface="Arial"/>
              </a:rPr>
              <a:t>and finishing</a:t>
            </a:r>
            <a:r>
              <a:rPr dirty="0" sz="2400" spc="-15" b="1">
                <a:latin typeface="Arial"/>
                <a:cs typeface="Arial"/>
              </a:rPr>
              <a:t> </a:t>
            </a:r>
            <a:r>
              <a:rPr dirty="0" sz="2400" spc="-5" b="1">
                <a:latin typeface="Arial"/>
                <a:cs typeface="Arial"/>
              </a:rPr>
              <a:t>technologies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39692" y="2384907"/>
            <a:ext cx="4303395" cy="41414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908810">
              <a:lnSpc>
                <a:spcPct val="150100"/>
              </a:lnSpc>
              <a:spcBef>
                <a:spcPts val="95"/>
              </a:spcBef>
            </a:pPr>
            <a:r>
              <a:rPr dirty="0" sz="2000">
                <a:latin typeface="Arial"/>
                <a:cs typeface="Arial"/>
              </a:rPr>
              <a:t>1/ local zoning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codes  2/ local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tradition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tabLst>
                <a:tab pos="2973705" algn="l"/>
              </a:tabLst>
            </a:pPr>
            <a:r>
              <a:rPr dirty="0" sz="2000">
                <a:latin typeface="Arial"/>
                <a:cs typeface="Arial"/>
              </a:rPr>
              <a:t>3/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function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building</a:t>
            </a:r>
            <a:r>
              <a:rPr dirty="0" sz="2000">
                <a:latin typeface="Arial"/>
                <a:cs typeface="Arial"/>
              </a:rPr>
              <a:t>	</a:t>
            </a:r>
            <a:r>
              <a:rPr dirty="0" sz="2000">
                <a:latin typeface="Arial"/>
                <a:cs typeface="Arial"/>
              </a:rPr>
              <a:t>(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5">
                <a:latin typeface="Arial"/>
                <a:cs typeface="Arial"/>
              </a:rPr>
              <a:t>e</a:t>
            </a:r>
            <a:r>
              <a:rPr dirty="0" sz="2000">
                <a:latin typeface="Arial"/>
                <a:cs typeface="Arial"/>
              </a:rPr>
              <a:t>mantics</a:t>
            </a:r>
            <a:r>
              <a:rPr dirty="0" sz="2000">
                <a:latin typeface="Arial"/>
                <a:cs typeface="Arial"/>
              </a:rPr>
              <a:t>)  </a:t>
            </a:r>
            <a:r>
              <a:rPr dirty="0" sz="2000">
                <a:latin typeface="Arial"/>
                <a:cs typeface="Arial"/>
              </a:rPr>
              <a:t>4/ fire resistance of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materials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000">
                <a:latin typeface="Arial"/>
                <a:cs typeface="Arial"/>
              </a:rPr>
              <a:t>5/ owner`s and building`s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prestige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  <a:tabLst>
                <a:tab pos="2141855" algn="l"/>
              </a:tabLst>
            </a:pPr>
            <a:r>
              <a:rPr dirty="0" sz="2000">
                <a:latin typeface="Arial"/>
                <a:cs typeface="Arial"/>
              </a:rPr>
              <a:t>6/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design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concept	(esthetics)</a:t>
            </a:r>
            <a:endParaRPr sz="2000">
              <a:latin typeface="Arial"/>
              <a:cs typeface="Arial"/>
            </a:endParaRPr>
          </a:p>
          <a:p>
            <a:pPr marL="12700" marR="511809">
              <a:lnSpc>
                <a:spcPct val="150000"/>
              </a:lnSpc>
              <a:tabLst>
                <a:tab pos="362585" algn="l"/>
              </a:tabLst>
            </a:pPr>
            <a:r>
              <a:rPr dirty="0" sz="2000">
                <a:latin typeface="Arial"/>
                <a:cs typeface="Arial"/>
              </a:rPr>
              <a:t>7/ cost of this building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component  8/	wall structure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dirty="0" sz="2000">
                <a:latin typeface="Arial"/>
                <a:cs typeface="Arial"/>
              </a:rPr>
              <a:t>9/ resistance to</a:t>
            </a:r>
            <a:r>
              <a:rPr dirty="0" sz="2000" spc="-8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vandalism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3120" y="1007362"/>
            <a:ext cx="7801356" cy="5850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6463" y="1027175"/>
            <a:ext cx="9339072" cy="5340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6755" y="1027175"/>
            <a:ext cx="9238488" cy="58308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751" y="1798320"/>
            <a:ext cx="10585704" cy="4082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0739" y="1027173"/>
            <a:ext cx="7970519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4972" y="896109"/>
            <a:ext cx="5964948" cy="5856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46091" y="972310"/>
            <a:ext cx="6515100" cy="58171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55675" y="6132982"/>
            <a:ext cx="276034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5">
                <a:latin typeface="Arial"/>
                <a:cs typeface="Arial"/>
              </a:rPr>
              <a:t>Residential </a:t>
            </a:r>
            <a:r>
              <a:rPr dirty="0" sz="2000" spc="-60">
                <a:latin typeface="Arial"/>
                <a:cs typeface="Arial"/>
              </a:rPr>
              <a:t>building.</a:t>
            </a:r>
            <a:r>
              <a:rPr dirty="0" sz="2000" spc="-235">
                <a:latin typeface="Arial"/>
                <a:cs typeface="Arial"/>
              </a:rPr>
              <a:t> </a:t>
            </a:r>
            <a:r>
              <a:rPr dirty="0" sz="2000" spc="-100">
                <a:latin typeface="Arial"/>
                <a:cs typeface="Arial"/>
              </a:rPr>
              <a:t>Zurich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3582" y="1449832"/>
            <a:ext cx="273494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05"/>
              </a:lnSpc>
            </a:pPr>
            <a:r>
              <a:rPr dirty="0" sz="2000" spc="-105">
                <a:latin typeface="Arial"/>
                <a:cs typeface="Arial"/>
              </a:rPr>
              <a:t>Residential </a:t>
            </a:r>
            <a:r>
              <a:rPr dirty="0" sz="2000" spc="-60">
                <a:latin typeface="Arial"/>
                <a:cs typeface="Arial"/>
              </a:rPr>
              <a:t>building.</a:t>
            </a:r>
            <a:r>
              <a:rPr dirty="0" sz="2000" spc="-235">
                <a:latin typeface="Arial"/>
                <a:cs typeface="Arial"/>
              </a:rPr>
              <a:t> </a:t>
            </a:r>
            <a:r>
              <a:rPr dirty="0" sz="2000" spc="-100">
                <a:latin typeface="Arial"/>
                <a:cs typeface="Arial"/>
              </a:rPr>
              <a:t>Zurich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61659" y="4050791"/>
            <a:ext cx="4570645" cy="14312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38200" y="1022601"/>
            <a:ext cx="4674108" cy="5721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500122" y="6409435"/>
            <a:ext cx="27590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5">
                <a:latin typeface="Arial"/>
                <a:cs typeface="Arial"/>
              </a:rPr>
              <a:t>Residential </a:t>
            </a:r>
            <a:r>
              <a:rPr dirty="0" sz="2000" spc="-60">
                <a:latin typeface="Arial"/>
                <a:cs typeface="Arial"/>
              </a:rPr>
              <a:t>building.</a:t>
            </a:r>
            <a:r>
              <a:rPr dirty="0" sz="2000" spc="-240">
                <a:latin typeface="Arial"/>
                <a:cs typeface="Arial"/>
              </a:rPr>
              <a:t> </a:t>
            </a:r>
            <a:r>
              <a:rPr dirty="0" sz="2000" spc="-100">
                <a:latin typeface="Arial"/>
                <a:cs typeface="Arial"/>
              </a:rPr>
              <a:t>Zurich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6479" y="1028698"/>
            <a:ext cx="7772400" cy="58292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8004" y="1011934"/>
            <a:ext cx="7780020" cy="5835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3208" y="1545158"/>
            <a:ext cx="857948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latin typeface="Arial"/>
                <a:cs typeface="Arial"/>
              </a:rPr>
              <a:t>Technical </a:t>
            </a:r>
            <a:r>
              <a:rPr dirty="0" sz="2400" b="1">
                <a:latin typeface="Arial"/>
                <a:cs typeface="Arial"/>
              </a:rPr>
              <a:t>requirements for the </a:t>
            </a:r>
            <a:r>
              <a:rPr dirty="0" sz="2400" spc="-5" b="1">
                <a:latin typeface="Arial"/>
                <a:cs typeface="Arial"/>
              </a:rPr>
              <a:t>systems </a:t>
            </a:r>
            <a:r>
              <a:rPr dirty="0" sz="2400" b="1">
                <a:latin typeface="Arial"/>
                <a:cs typeface="Arial"/>
              </a:rPr>
              <a:t>of </a:t>
            </a:r>
            <a:r>
              <a:rPr dirty="0" sz="2400" spc="-5" b="1">
                <a:latin typeface="Arial"/>
                <a:cs typeface="Arial"/>
              </a:rPr>
              <a:t>faç ade</a:t>
            </a:r>
            <a:r>
              <a:rPr dirty="0" sz="2400" spc="-35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finishing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2390" y="2519151"/>
            <a:ext cx="3767454" cy="2357120"/>
          </a:xfrm>
          <a:prstGeom prst="rect">
            <a:avLst/>
          </a:prstGeom>
        </p:spPr>
        <p:txBody>
          <a:bodyPr wrap="square" lIns="0" tIns="1873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75"/>
              </a:spcBef>
            </a:pPr>
            <a:r>
              <a:rPr dirty="0" sz="2000">
                <a:latin typeface="Arial"/>
                <a:cs typeface="Arial"/>
              </a:rPr>
              <a:t>1/ water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tightness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 sz="2000">
                <a:latin typeface="Arial"/>
                <a:cs typeface="Arial"/>
              </a:rPr>
              <a:t>2/ possibility of thermal</a:t>
            </a:r>
            <a:r>
              <a:rPr dirty="0" sz="2000" spc="-114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extension</a:t>
            </a:r>
            <a:endParaRPr sz="2000">
              <a:latin typeface="Arial"/>
              <a:cs typeface="Arial"/>
            </a:endParaRPr>
          </a:p>
          <a:p>
            <a:pPr marL="12700" marR="824865">
              <a:lnSpc>
                <a:spcPct val="150000"/>
              </a:lnSpc>
            </a:pPr>
            <a:r>
              <a:rPr dirty="0" sz="2000">
                <a:latin typeface="Arial"/>
                <a:cs typeface="Arial"/>
              </a:rPr>
              <a:t>3/ durability (slow aging)  4/ adequate </a:t>
            </a:r>
            <a:r>
              <a:rPr dirty="0" sz="2000" spc="-5">
                <a:latin typeface="Arial"/>
                <a:cs typeface="Arial"/>
              </a:rPr>
              <a:t>fixing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method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2577465" algn="l"/>
              </a:tabLst>
            </a:pPr>
            <a:r>
              <a:rPr dirty="0" sz="2000">
                <a:latin typeface="Arial"/>
                <a:cs typeface="Arial"/>
              </a:rPr>
              <a:t>5/ thermo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insulating	properties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97479" y="1097276"/>
            <a:ext cx="3398520" cy="57607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438900" y="1005838"/>
            <a:ext cx="3282696" cy="5852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715" y="6256731"/>
            <a:ext cx="14458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80">
                <a:latin typeface="Arial"/>
                <a:cs typeface="Arial"/>
              </a:rPr>
              <a:t>Photo-concrete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30779" y="1086608"/>
            <a:ext cx="7773924" cy="5771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0014" y="1011936"/>
            <a:ext cx="7325359" cy="5405755"/>
            <a:chOff x="2660014" y="1011936"/>
            <a:chExt cx="7325359" cy="5405755"/>
          </a:xfrm>
        </p:grpSpPr>
        <p:sp>
          <p:nvSpPr>
            <p:cNvPr id="3" name="object 3"/>
            <p:cNvSpPr/>
            <p:nvPr/>
          </p:nvSpPr>
          <p:spPr>
            <a:xfrm>
              <a:off x="2843783" y="1011936"/>
              <a:ext cx="7141464" cy="21595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820923" y="2796540"/>
              <a:ext cx="6254496" cy="18562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660014" y="4578095"/>
              <a:ext cx="6474841" cy="18394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6772" y="1027175"/>
            <a:ext cx="7772400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8593" y="4590669"/>
            <a:ext cx="2739390" cy="1428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905">
              <a:lnSpc>
                <a:spcPts val="2280"/>
              </a:lnSpc>
              <a:spcBef>
                <a:spcPts val="100"/>
              </a:spcBef>
            </a:pPr>
            <a:r>
              <a:rPr dirty="0" sz="2000" spc="-85">
                <a:latin typeface="Arial"/>
                <a:cs typeface="Arial"/>
              </a:rPr>
              <a:t>Photo-concrete.</a:t>
            </a:r>
            <a:endParaRPr sz="2000">
              <a:latin typeface="Arial"/>
              <a:cs typeface="Arial"/>
            </a:endParaRPr>
          </a:p>
          <a:p>
            <a:pPr algn="ctr" marL="12700" marR="5080">
              <a:lnSpc>
                <a:spcPct val="90000"/>
              </a:lnSpc>
              <a:spcBef>
                <a:spcPts val="125"/>
              </a:spcBef>
            </a:pPr>
            <a:r>
              <a:rPr dirty="0" sz="2000" spc="-204">
                <a:latin typeface="Arial"/>
                <a:cs typeface="Arial"/>
              </a:rPr>
              <a:t>A </a:t>
            </a:r>
            <a:r>
              <a:rPr dirty="0" sz="2000" spc="-80">
                <a:latin typeface="Arial"/>
                <a:cs typeface="Arial"/>
              </a:rPr>
              <a:t>technology </a:t>
            </a:r>
            <a:r>
              <a:rPr dirty="0" sz="2000" spc="-135">
                <a:latin typeface="Arial"/>
                <a:cs typeface="Arial"/>
              </a:rPr>
              <a:t>based </a:t>
            </a:r>
            <a:r>
              <a:rPr dirty="0" sz="2000" spc="-75">
                <a:latin typeface="Arial"/>
                <a:cs typeface="Arial"/>
              </a:rPr>
              <a:t>on</a:t>
            </a:r>
            <a:r>
              <a:rPr dirty="0" sz="2000" spc="-140">
                <a:latin typeface="Arial"/>
                <a:cs typeface="Arial"/>
              </a:rPr>
              <a:t> </a:t>
            </a:r>
            <a:r>
              <a:rPr dirty="0" sz="2000" spc="-30">
                <a:latin typeface="Arial"/>
                <a:cs typeface="Arial"/>
              </a:rPr>
              <a:t>the  </a:t>
            </a:r>
            <a:r>
              <a:rPr dirty="0" sz="2000" spc="-140">
                <a:latin typeface="Arial"/>
                <a:cs typeface="Arial"/>
              </a:rPr>
              <a:t>use </a:t>
            </a:r>
            <a:r>
              <a:rPr dirty="0" sz="2000" spc="-15">
                <a:latin typeface="Arial"/>
                <a:cs typeface="Arial"/>
              </a:rPr>
              <a:t>of </a:t>
            </a:r>
            <a:r>
              <a:rPr dirty="0" sz="2000" spc="-90">
                <a:latin typeface="Arial"/>
                <a:cs typeface="Arial"/>
              </a:rPr>
              <a:t>hardening </a:t>
            </a:r>
            <a:r>
              <a:rPr dirty="0" sz="2000" spc="-50">
                <a:latin typeface="Arial"/>
                <a:cs typeface="Arial"/>
              </a:rPr>
              <a:t>retarder  </a:t>
            </a:r>
            <a:r>
              <a:rPr dirty="0" sz="2000" spc="-105">
                <a:latin typeface="Arial"/>
                <a:cs typeface="Arial"/>
              </a:rPr>
              <a:t>and </a:t>
            </a:r>
            <a:r>
              <a:rPr dirty="0" sz="2000" spc="-75">
                <a:latin typeface="Arial"/>
                <a:cs typeface="Arial"/>
              </a:rPr>
              <a:t>flushing </a:t>
            </a:r>
            <a:r>
              <a:rPr dirty="0" sz="2000" spc="-15">
                <a:latin typeface="Arial"/>
                <a:cs typeface="Arial"/>
              </a:rPr>
              <a:t>of </a:t>
            </a:r>
            <a:r>
              <a:rPr dirty="0" sz="2000" spc="-85">
                <a:latin typeface="Arial"/>
                <a:cs typeface="Arial"/>
              </a:rPr>
              <a:t>concrete  </a:t>
            </a:r>
            <a:r>
              <a:rPr dirty="0" sz="2000" spc="-175">
                <a:latin typeface="Arial"/>
                <a:cs typeface="Arial"/>
              </a:rPr>
              <a:t>mass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16323" y="1074417"/>
            <a:ext cx="4828032" cy="5783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060" y="6067450"/>
            <a:ext cx="2308860" cy="794385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algn="just" marL="12700" marR="5080" indent="68580">
              <a:lnSpc>
                <a:spcPct val="90100"/>
              </a:lnSpc>
              <a:spcBef>
                <a:spcPts val="310"/>
              </a:spcBef>
            </a:pPr>
            <a:r>
              <a:rPr dirty="0" sz="1800" spc="-5">
                <a:latin typeface="Arial"/>
                <a:cs typeface="Arial"/>
              </a:rPr>
              <a:t>Fiber cement facade.  Residential </a:t>
            </a:r>
            <a:r>
              <a:rPr dirty="0" sz="1800" spc="-10">
                <a:latin typeface="Arial"/>
                <a:cs typeface="Arial"/>
              </a:rPr>
              <a:t>building.  </a:t>
            </a:r>
            <a:r>
              <a:rPr dirty="0" sz="1800" spc="-5">
                <a:latin typeface="Arial"/>
                <a:cs typeface="Arial"/>
              </a:rPr>
              <a:t>Murray Grove.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London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00600" y="990032"/>
            <a:ext cx="4661915" cy="5867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84650" y="6360667"/>
            <a:ext cx="359473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Residential </a:t>
            </a:r>
            <a:r>
              <a:rPr dirty="0" sz="1800" spc="-10">
                <a:latin typeface="Arial"/>
                <a:cs typeface="Arial"/>
              </a:rPr>
              <a:t>building. </a:t>
            </a:r>
            <a:r>
              <a:rPr dirty="0" sz="1800" spc="-5">
                <a:latin typeface="Arial"/>
                <a:cs typeface="Arial"/>
              </a:rPr>
              <a:t>Murray</a:t>
            </a:r>
            <a:r>
              <a:rPr dirty="0" sz="1800" spc="5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Grove.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67647" y="2296667"/>
            <a:ext cx="3894666" cy="13592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51859" y="1222965"/>
            <a:ext cx="2705100" cy="4549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2055" y="1085086"/>
            <a:ext cx="8247888" cy="57729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3411" y="1115566"/>
            <a:ext cx="8203692" cy="5742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426504"/>
            <a:ext cx="72263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11.09.2023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21171" y="6426504"/>
            <a:ext cx="54991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14">
                <a:solidFill>
                  <a:srgbClr val="888888"/>
                </a:solidFill>
                <a:latin typeface="Arial"/>
                <a:cs typeface="Arial"/>
                <a:hlinkClick r:id="rId2"/>
              </a:rPr>
              <a:t>So</a:t>
            </a:r>
            <a:r>
              <a:rPr dirty="0" sz="1200" spc="-95">
                <a:solidFill>
                  <a:srgbClr val="888888"/>
                </a:solidFill>
                <a:latin typeface="Arial"/>
                <a:cs typeface="Arial"/>
                <a:hlinkClick r:id="rId2"/>
              </a:rPr>
              <a:t>u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  <a:hlinkClick r:id="rId2"/>
              </a:rPr>
              <a:t>r</a:t>
            </a:r>
            <a:r>
              <a:rPr dirty="0" sz="1200" spc="-100">
                <a:solidFill>
                  <a:srgbClr val="888888"/>
                </a:solidFill>
                <a:latin typeface="Arial"/>
                <a:cs typeface="Arial"/>
                <a:hlinkClick r:id="rId2"/>
              </a:rPr>
              <a:t>c</a:t>
            </a:r>
            <a:r>
              <a:rPr dirty="0" sz="1200" spc="-75">
                <a:solidFill>
                  <a:srgbClr val="888888"/>
                </a:solidFill>
                <a:latin typeface="Arial"/>
                <a:cs typeface="Arial"/>
                <a:hlinkClick r:id="rId2"/>
              </a:rPr>
              <a:t>es: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94211" y="6426504"/>
            <a:ext cx="1809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49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8107" y="349122"/>
            <a:ext cx="4650105" cy="4889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356D8A"/>
                </a:solidFill>
                <a:latin typeface="Carlito"/>
                <a:cs typeface="Carlito"/>
              </a:rPr>
              <a:t>FACADE </a:t>
            </a:r>
            <a:r>
              <a:rPr dirty="0" sz="1800" b="1">
                <a:solidFill>
                  <a:srgbClr val="356D8A"/>
                </a:solidFill>
                <a:latin typeface="Carlito"/>
                <a:cs typeface="Carlito"/>
              </a:rPr>
              <a:t>FINISHING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TYPES</a:t>
            </a:r>
            <a:r>
              <a:rPr dirty="0" sz="1800" spc="15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construction/materials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200" spc="-15" b="1">
                <a:solidFill>
                  <a:srgbClr val="356D8A"/>
                </a:solidFill>
                <a:latin typeface="Carlito"/>
                <a:cs typeface="Carlito"/>
              </a:rPr>
              <a:t>Prof. Waclaw </a:t>
            </a:r>
            <a:r>
              <a:rPr dirty="0" sz="1200" spc="-5" b="1">
                <a:solidFill>
                  <a:srgbClr val="356D8A"/>
                </a:solidFill>
                <a:latin typeface="Carlito"/>
                <a:cs typeface="Carlito"/>
              </a:rPr>
              <a:t>Celadyn,</a:t>
            </a:r>
            <a:r>
              <a:rPr dirty="0" sz="1200" spc="20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200" spc="-10" b="1">
                <a:solidFill>
                  <a:srgbClr val="356D8A"/>
                </a:solidFill>
                <a:latin typeface="Carlito"/>
                <a:cs typeface="Carlito"/>
              </a:rPr>
              <a:t>PhD.,D.Sc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73223" y="1057654"/>
            <a:ext cx="7728204" cy="58003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44696" y="183931"/>
            <a:ext cx="729052" cy="6987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1052175" cy="1039494"/>
            <a:chOff x="0" y="0"/>
            <a:chExt cx="11052175" cy="1039494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1052175" cy="1005840"/>
            </a:xfrm>
            <a:custGeom>
              <a:avLst/>
              <a:gdLst/>
              <a:ahLst/>
              <a:cxnLst/>
              <a:rect l="l" t="t" r="r" b="b"/>
              <a:pathLst>
                <a:path w="11052175" h="1005840">
                  <a:moveTo>
                    <a:pt x="11052048" y="0"/>
                  </a:moveTo>
                  <a:lnTo>
                    <a:pt x="0" y="0"/>
                  </a:lnTo>
                  <a:lnTo>
                    <a:pt x="0" y="1005839"/>
                  </a:lnTo>
                  <a:lnTo>
                    <a:pt x="11052048" y="1005839"/>
                  </a:lnTo>
                  <a:lnTo>
                    <a:pt x="11052048" y="0"/>
                  </a:lnTo>
                  <a:close/>
                </a:path>
              </a:pathLst>
            </a:custGeom>
            <a:solidFill>
              <a:srgbClr val="5C8985">
                <a:alpha val="309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45363" y="315468"/>
              <a:ext cx="2325624" cy="5029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786116" y="163068"/>
              <a:ext cx="493775" cy="36880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884664" y="158495"/>
              <a:ext cx="630935" cy="36728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630411" y="227075"/>
              <a:ext cx="1104900" cy="29870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884664" y="592836"/>
              <a:ext cx="877824" cy="4465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786116" y="647700"/>
              <a:ext cx="714755" cy="29565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630411" y="638555"/>
              <a:ext cx="935736" cy="3048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929639" y="6477380"/>
            <a:ext cx="10332720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  <a:tabLst>
                <a:tab pos="4904105" algn="l"/>
                <a:tab pos="10254615" algn="l"/>
              </a:tabLst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</a:t>
            </a:r>
            <a:r>
              <a:rPr dirty="0" sz="1200" spc="-55">
                <a:solidFill>
                  <a:srgbClr val="888888"/>
                </a:solidFill>
                <a:latin typeface="Arial"/>
                <a:cs typeface="Arial"/>
              </a:rPr>
              <a:t>.09.20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2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3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	</a:t>
            </a:r>
            <a:r>
              <a:rPr dirty="0" sz="1200" spc="-114">
                <a:solidFill>
                  <a:srgbClr val="888888"/>
                </a:solidFill>
                <a:latin typeface="Arial"/>
                <a:cs typeface="Arial"/>
              </a:rPr>
              <a:t>So</a:t>
            </a:r>
            <a:r>
              <a:rPr dirty="0" sz="1200" spc="-95">
                <a:solidFill>
                  <a:srgbClr val="888888"/>
                </a:solidFill>
                <a:latin typeface="Arial"/>
                <a:cs typeface="Arial"/>
              </a:rPr>
              <a:t>u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r</a:t>
            </a:r>
            <a:r>
              <a:rPr dirty="0" sz="1200" spc="-100">
                <a:solidFill>
                  <a:srgbClr val="888888"/>
                </a:solidFill>
                <a:latin typeface="Arial"/>
                <a:cs typeface="Arial"/>
              </a:rPr>
              <a:t>c</a:t>
            </a:r>
            <a:r>
              <a:rPr dirty="0" sz="1200" spc="-75">
                <a:solidFill>
                  <a:srgbClr val="888888"/>
                </a:solidFill>
                <a:latin typeface="Arial"/>
                <a:cs typeface="Arial"/>
              </a:rPr>
              <a:t>es: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	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88107" y="349122"/>
            <a:ext cx="4650105" cy="488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356D8A"/>
                </a:solidFill>
                <a:latin typeface="Carlito"/>
                <a:cs typeface="Carlito"/>
              </a:rPr>
              <a:t>FACADE </a:t>
            </a:r>
            <a:r>
              <a:rPr dirty="0" sz="1800" b="1">
                <a:solidFill>
                  <a:srgbClr val="356D8A"/>
                </a:solidFill>
                <a:latin typeface="Carlito"/>
                <a:cs typeface="Carlito"/>
              </a:rPr>
              <a:t>FINISHING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TYPES</a:t>
            </a:r>
            <a:r>
              <a:rPr dirty="0" sz="1800" spc="15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construction/materials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200" spc="-15" b="1">
                <a:solidFill>
                  <a:srgbClr val="356D8A"/>
                </a:solidFill>
                <a:latin typeface="Carlito"/>
                <a:cs typeface="Carlito"/>
              </a:rPr>
              <a:t>Prof. Waclaw </a:t>
            </a:r>
            <a:r>
              <a:rPr dirty="0" sz="1200" spc="-5" b="1">
                <a:solidFill>
                  <a:srgbClr val="356D8A"/>
                </a:solidFill>
                <a:latin typeface="Carlito"/>
                <a:cs typeface="Carlito"/>
              </a:rPr>
              <a:t>Celadyn,</a:t>
            </a:r>
            <a:r>
              <a:rPr dirty="0" sz="1200" spc="20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200" spc="-10" b="1">
                <a:solidFill>
                  <a:srgbClr val="356D8A"/>
                </a:solidFill>
                <a:latin typeface="Carlito"/>
                <a:cs typeface="Carlito"/>
              </a:rPr>
              <a:t>PhD.,D.Sc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1025652"/>
            <a:ext cx="12192000" cy="5832475"/>
          </a:xfrm>
          <a:custGeom>
            <a:avLst/>
            <a:gdLst/>
            <a:ahLst/>
            <a:cxnLst/>
            <a:rect l="l" t="t" r="r" b="b"/>
            <a:pathLst>
              <a:path w="12192000" h="5832475">
                <a:moveTo>
                  <a:pt x="12192000" y="0"/>
                </a:moveTo>
                <a:lnTo>
                  <a:pt x="0" y="0"/>
                </a:lnTo>
                <a:lnTo>
                  <a:pt x="0" y="5832345"/>
                </a:lnTo>
                <a:lnTo>
                  <a:pt x="12192000" y="5832345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28547" y="2505202"/>
            <a:ext cx="1062482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15" b="1">
                <a:latin typeface="Arial"/>
                <a:cs typeface="Arial"/>
              </a:rPr>
              <a:t>Average </a:t>
            </a:r>
            <a:r>
              <a:rPr dirty="0" sz="2700" spc="-5" b="1">
                <a:latin typeface="Arial"/>
                <a:cs typeface="Arial"/>
              </a:rPr>
              <a:t>durability </a:t>
            </a:r>
            <a:r>
              <a:rPr dirty="0" sz="2700" b="1">
                <a:latin typeface="Arial"/>
                <a:cs typeface="Arial"/>
              </a:rPr>
              <a:t>of </a:t>
            </a:r>
            <a:r>
              <a:rPr dirty="0" sz="2700" spc="-5" b="1">
                <a:latin typeface="Arial"/>
                <a:cs typeface="Arial"/>
              </a:rPr>
              <a:t>buildings depends </a:t>
            </a:r>
            <a:r>
              <a:rPr dirty="0" sz="2700" b="1">
                <a:latin typeface="Arial"/>
                <a:cs typeface="Arial"/>
              </a:rPr>
              <a:t>on the following</a:t>
            </a:r>
            <a:r>
              <a:rPr dirty="0" sz="2700" spc="60" b="1">
                <a:latin typeface="Arial"/>
                <a:cs typeface="Arial"/>
              </a:rPr>
              <a:t> </a:t>
            </a:r>
            <a:r>
              <a:rPr dirty="0" sz="2700" spc="-5" b="1">
                <a:latin typeface="Arial"/>
                <a:cs typeface="Arial"/>
              </a:rPr>
              <a:t>factors:</a:t>
            </a:r>
            <a:endParaRPr sz="2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36975" y="3704971"/>
            <a:ext cx="3838575" cy="2545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7975" indent="-295910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308610" algn="l"/>
              </a:tabLst>
            </a:pPr>
            <a:r>
              <a:rPr dirty="0" sz="2000">
                <a:latin typeface="Arial"/>
                <a:cs typeface="Arial"/>
              </a:rPr>
              <a:t>function of the</a:t>
            </a:r>
            <a:r>
              <a:rPr dirty="0" sz="2000" spc="-8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building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AutoNum type="arabicParenR"/>
            </a:pPr>
            <a:endParaRPr sz="1800">
              <a:latin typeface="Arial"/>
              <a:cs typeface="Arial"/>
            </a:endParaRPr>
          </a:p>
          <a:p>
            <a:pPr marL="307340" indent="-295275">
              <a:lnSpc>
                <a:spcPct val="100000"/>
              </a:lnSpc>
              <a:buAutoNum type="arabicParenR"/>
              <a:tabLst>
                <a:tab pos="307975" algn="l"/>
              </a:tabLst>
            </a:pPr>
            <a:r>
              <a:rPr dirty="0" sz="2000">
                <a:latin typeface="Arial"/>
                <a:cs typeface="Arial"/>
              </a:rPr>
              <a:t>applied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technology</a:t>
            </a:r>
            <a:endParaRPr sz="2000">
              <a:latin typeface="Arial"/>
              <a:cs typeface="Arial"/>
            </a:endParaRPr>
          </a:p>
          <a:p>
            <a:pPr marL="307975" indent="-295910">
              <a:lnSpc>
                <a:spcPct val="100000"/>
              </a:lnSpc>
              <a:spcBef>
                <a:spcPts val="1920"/>
              </a:spcBef>
              <a:buAutoNum type="arabicParenR"/>
              <a:tabLst>
                <a:tab pos="308610" algn="l"/>
                <a:tab pos="2042160" algn="l"/>
              </a:tabLst>
            </a:pPr>
            <a:r>
              <a:rPr dirty="0" sz="2000">
                <a:latin typeface="Arial"/>
                <a:cs typeface="Arial"/>
              </a:rPr>
              <a:t>environmental	conditions</a:t>
            </a:r>
            <a:endParaRPr sz="2000">
              <a:latin typeface="Arial"/>
              <a:cs typeface="Arial"/>
            </a:endParaRPr>
          </a:p>
          <a:p>
            <a:pPr marL="307975" indent="-295910">
              <a:lnSpc>
                <a:spcPct val="100000"/>
              </a:lnSpc>
              <a:spcBef>
                <a:spcPts val="1920"/>
              </a:spcBef>
              <a:buAutoNum type="arabicParenR"/>
              <a:tabLst>
                <a:tab pos="308610" algn="l"/>
                <a:tab pos="970915" algn="l"/>
              </a:tabLst>
            </a:pPr>
            <a:r>
              <a:rPr dirty="0" sz="2000">
                <a:latin typeface="Arial"/>
                <a:cs typeface="Arial"/>
              </a:rPr>
              <a:t>local	culture</a:t>
            </a:r>
            <a:endParaRPr sz="2000">
              <a:latin typeface="Arial"/>
              <a:cs typeface="Arial"/>
            </a:endParaRPr>
          </a:p>
          <a:p>
            <a:pPr marL="307975" indent="-295910">
              <a:lnSpc>
                <a:spcPct val="100000"/>
              </a:lnSpc>
              <a:spcBef>
                <a:spcPts val="1920"/>
              </a:spcBef>
              <a:buAutoNum type="arabicParenR"/>
              <a:tabLst>
                <a:tab pos="308610" algn="l"/>
              </a:tabLst>
            </a:pPr>
            <a:r>
              <a:rPr dirty="0" sz="2000">
                <a:latin typeface="Arial"/>
                <a:cs typeface="Arial"/>
              </a:rPr>
              <a:t>political and economic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situation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6132982"/>
            <a:ext cx="2272030" cy="79375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dirty="0" sz="1800" spc="-5">
                <a:latin typeface="Arial"/>
                <a:cs typeface="Arial"/>
              </a:rPr>
              <a:t>Light concrete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facade.  Residential</a:t>
            </a:r>
            <a:r>
              <a:rPr dirty="0" sz="180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building.</a:t>
            </a:r>
            <a:endParaRPr sz="1800">
              <a:latin typeface="Arial"/>
              <a:cs typeface="Arial"/>
            </a:endParaRPr>
          </a:p>
          <a:p>
            <a:pPr marL="774700">
              <a:lnSpc>
                <a:spcPts val="1920"/>
              </a:lnSpc>
            </a:pPr>
            <a:r>
              <a:rPr dirty="0" sz="1800" spc="-5">
                <a:latin typeface="Arial"/>
                <a:cs typeface="Arial"/>
              </a:rPr>
              <a:t>Chur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74976" y="1037844"/>
            <a:ext cx="8682228" cy="5820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03576" y="984506"/>
            <a:ext cx="6784848" cy="587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18947" y="3458717"/>
            <a:ext cx="2145665" cy="1967864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270"/>
              </a:spcBef>
            </a:pPr>
            <a:r>
              <a:rPr dirty="0" sz="1400" spc="-5">
                <a:latin typeface="Arial"/>
                <a:cs typeface="Arial"/>
              </a:rPr>
              <a:t>Light </a:t>
            </a:r>
            <a:r>
              <a:rPr dirty="0" sz="1400">
                <a:latin typeface="Arial"/>
                <a:cs typeface="Arial"/>
              </a:rPr>
              <a:t>insulation concrete:  cement, light </a:t>
            </a:r>
            <a:r>
              <a:rPr dirty="0" sz="1400" spc="-5">
                <a:latin typeface="Arial"/>
                <a:cs typeface="Arial"/>
              </a:rPr>
              <a:t>aggregate,  expanded </a:t>
            </a:r>
            <a:r>
              <a:rPr dirty="0" sz="1400">
                <a:latin typeface="Arial"/>
                <a:cs typeface="Arial"/>
              </a:rPr>
              <a:t>glass (instead</a:t>
            </a:r>
            <a:r>
              <a:rPr dirty="0" sz="1400" spc="-1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  sand)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>
              <a:latin typeface="Arial"/>
              <a:cs typeface="Arial"/>
            </a:endParaRPr>
          </a:p>
          <a:p>
            <a:pPr marL="12700" marR="427355">
              <a:lnSpc>
                <a:spcPts val="1510"/>
              </a:lnSpc>
            </a:pPr>
            <a:r>
              <a:rPr dirty="0" sz="1400" spc="-5">
                <a:latin typeface="Arial"/>
                <a:cs typeface="Arial"/>
              </a:rPr>
              <a:t>Exterior walls </a:t>
            </a:r>
            <a:r>
              <a:rPr dirty="0" sz="1400">
                <a:latin typeface="Arial"/>
                <a:cs typeface="Arial"/>
              </a:rPr>
              <a:t>- 45</a:t>
            </a:r>
            <a:r>
              <a:rPr dirty="0" sz="1400" spc="-7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cm  </a:t>
            </a:r>
            <a:r>
              <a:rPr dirty="0" sz="1400" spc="-5">
                <a:latin typeface="Arial"/>
                <a:cs typeface="Arial"/>
              </a:rPr>
              <a:t>U=0,58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W/m2K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Arial"/>
              <a:cs typeface="Arial"/>
            </a:endParaRPr>
          </a:p>
          <a:p>
            <a:pPr marL="12700" marR="1010919">
              <a:lnSpc>
                <a:spcPts val="1510"/>
              </a:lnSpc>
              <a:spcBef>
                <a:spcPts val="5"/>
              </a:spcBef>
            </a:pPr>
            <a:r>
              <a:rPr dirty="0" sz="1400" spc="-5">
                <a:latin typeface="Arial"/>
                <a:cs typeface="Arial"/>
              </a:rPr>
              <a:t>Roof </a:t>
            </a:r>
            <a:r>
              <a:rPr dirty="0" sz="1400">
                <a:latin typeface="Arial"/>
                <a:cs typeface="Arial"/>
              </a:rPr>
              <a:t>– 60 cm  </a:t>
            </a:r>
            <a:r>
              <a:rPr dirty="0" sz="1400" spc="-5">
                <a:latin typeface="Arial"/>
                <a:cs typeface="Arial"/>
              </a:rPr>
              <a:t>U=0,4</a:t>
            </a:r>
            <a:r>
              <a:rPr dirty="0" sz="1400" spc="-8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W/m2K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8947" y="5954979"/>
            <a:ext cx="2302510" cy="6051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28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Residential</a:t>
            </a:r>
            <a:r>
              <a:rPr dirty="0" sz="2000" spc="-8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building.</a:t>
            </a:r>
            <a:endParaRPr sz="2000">
              <a:latin typeface="Arial"/>
              <a:cs typeface="Arial"/>
            </a:endParaRPr>
          </a:p>
          <a:p>
            <a:pPr algn="ctr" marR="40005">
              <a:lnSpc>
                <a:spcPts val="2280"/>
              </a:lnSpc>
            </a:pPr>
            <a:r>
              <a:rPr dirty="0" sz="2000">
                <a:latin typeface="Arial"/>
                <a:cs typeface="Arial"/>
              </a:rPr>
              <a:t>Chur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8303" y="1019554"/>
            <a:ext cx="10171176" cy="58384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4008" y="1027175"/>
            <a:ext cx="4255008" cy="5830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15284" y="1027174"/>
            <a:ext cx="5105400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16939" y="5074666"/>
            <a:ext cx="16357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95">
                <a:latin typeface="Arial"/>
                <a:cs typeface="Arial"/>
              </a:rPr>
              <a:t>System</a:t>
            </a:r>
            <a:r>
              <a:rPr dirty="0" sz="2400" spc="-204">
                <a:latin typeface="Arial"/>
                <a:cs typeface="Arial"/>
              </a:rPr>
              <a:t> </a:t>
            </a:r>
            <a:r>
              <a:rPr dirty="0" sz="2400" spc="-360">
                <a:latin typeface="Arial"/>
                <a:cs typeface="Arial"/>
              </a:rPr>
              <a:t>ETICS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20923" y="1043939"/>
            <a:ext cx="6550152" cy="5814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0572" y="1027175"/>
            <a:ext cx="7773924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4667" y="1252727"/>
            <a:ext cx="9721596" cy="5239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90315" y="1027175"/>
            <a:ext cx="5611368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4288" y="1027175"/>
            <a:ext cx="7773923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426504"/>
            <a:ext cx="72263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11.09.2023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09771" y="6384747"/>
            <a:ext cx="4635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130935" algn="l"/>
              </a:tabLst>
            </a:pPr>
            <a:r>
              <a:rPr dirty="0" sz="1800" spc="-5">
                <a:latin typeface="Arial"/>
                <a:cs typeface="Arial"/>
              </a:rPr>
              <a:t>Theory </a:t>
            </a:r>
            <a:r>
              <a:rPr dirty="0" sz="1800">
                <a:latin typeface="Arial"/>
                <a:cs typeface="Arial"/>
              </a:rPr>
              <a:t>of	</a:t>
            </a:r>
            <a:r>
              <a:rPr dirty="0" sz="1800" spc="-5">
                <a:latin typeface="Arial"/>
                <a:cs typeface="Arial"/>
              </a:rPr>
              <a:t>building`s </a:t>
            </a:r>
            <a:r>
              <a:rPr dirty="0" sz="1800" spc="-270">
                <a:latin typeface="Arial"/>
                <a:cs typeface="Arial"/>
              </a:rPr>
              <a:t>la</a:t>
            </a:r>
            <a:r>
              <a:rPr dirty="0" baseline="11574" sz="1800" spc="-405">
                <a:solidFill>
                  <a:srgbClr val="888888"/>
                </a:solidFill>
                <a:latin typeface="Arial"/>
                <a:cs typeface="Arial"/>
              </a:rPr>
              <a:t>S</a:t>
            </a:r>
            <a:r>
              <a:rPr dirty="0" sz="1800" spc="-270">
                <a:latin typeface="Arial"/>
                <a:cs typeface="Arial"/>
              </a:rPr>
              <a:t>y</a:t>
            </a:r>
            <a:r>
              <a:rPr dirty="0" baseline="11574" sz="1800" spc="-405">
                <a:solidFill>
                  <a:srgbClr val="888888"/>
                </a:solidFill>
                <a:latin typeface="Arial"/>
                <a:cs typeface="Arial"/>
              </a:rPr>
              <a:t>o</a:t>
            </a:r>
            <a:r>
              <a:rPr dirty="0" sz="1800" spc="-270">
                <a:latin typeface="Arial"/>
                <a:cs typeface="Arial"/>
              </a:rPr>
              <a:t>e</a:t>
            </a:r>
            <a:r>
              <a:rPr dirty="0" baseline="11574" sz="1800" spc="-405">
                <a:solidFill>
                  <a:srgbClr val="888888"/>
                </a:solidFill>
                <a:latin typeface="Arial"/>
                <a:cs typeface="Arial"/>
              </a:rPr>
              <a:t>ur</a:t>
            </a:r>
            <a:r>
              <a:rPr dirty="0" sz="1800" spc="-270">
                <a:latin typeface="Arial"/>
                <a:cs typeface="Arial"/>
              </a:rPr>
              <a:t>r</a:t>
            </a:r>
            <a:r>
              <a:rPr dirty="0" baseline="11574" sz="1800" spc="-405">
                <a:solidFill>
                  <a:srgbClr val="888888"/>
                </a:solidFill>
                <a:latin typeface="Arial"/>
                <a:cs typeface="Arial"/>
              </a:rPr>
              <a:t>c</a:t>
            </a:r>
            <a:r>
              <a:rPr dirty="0" sz="1800" spc="-270">
                <a:latin typeface="Arial"/>
                <a:cs typeface="Arial"/>
              </a:rPr>
              <a:t>s</a:t>
            </a:r>
            <a:r>
              <a:rPr dirty="0" baseline="11574" sz="1800" spc="-405">
                <a:solidFill>
                  <a:srgbClr val="888888"/>
                </a:solidFill>
                <a:latin typeface="Arial"/>
                <a:cs typeface="Arial"/>
              </a:rPr>
              <a:t>es:</a:t>
            </a:r>
            <a:r>
              <a:rPr dirty="0" sz="1800" spc="-270">
                <a:latin typeface="Arial"/>
                <a:cs typeface="Arial"/>
              </a:rPr>
              <a:t>by </a:t>
            </a:r>
            <a:r>
              <a:rPr dirty="0" sz="1800" spc="-10">
                <a:latin typeface="Arial"/>
                <a:cs typeface="Arial"/>
              </a:rPr>
              <a:t>Stewart</a:t>
            </a:r>
            <a:r>
              <a:rPr dirty="0" sz="1800" spc="10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Brand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71935" y="6426504"/>
            <a:ext cx="10287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8107" y="349122"/>
            <a:ext cx="4650105" cy="4889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356D8A"/>
                </a:solidFill>
                <a:latin typeface="Carlito"/>
                <a:cs typeface="Carlito"/>
              </a:rPr>
              <a:t>FACADE </a:t>
            </a:r>
            <a:r>
              <a:rPr dirty="0" sz="1800" b="1">
                <a:solidFill>
                  <a:srgbClr val="356D8A"/>
                </a:solidFill>
                <a:latin typeface="Carlito"/>
                <a:cs typeface="Carlito"/>
              </a:rPr>
              <a:t>FINISHING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TYPES</a:t>
            </a:r>
            <a:r>
              <a:rPr dirty="0" sz="1800" spc="15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construction/materials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200" spc="-15" b="1">
                <a:solidFill>
                  <a:srgbClr val="356D8A"/>
                </a:solidFill>
                <a:latin typeface="Carlito"/>
                <a:cs typeface="Carlito"/>
              </a:rPr>
              <a:t>Prof. Waclaw </a:t>
            </a:r>
            <a:r>
              <a:rPr dirty="0" sz="1200" spc="-5" b="1">
                <a:solidFill>
                  <a:srgbClr val="356D8A"/>
                </a:solidFill>
                <a:latin typeface="Carlito"/>
                <a:cs typeface="Carlito"/>
              </a:rPr>
              <a:t>Celadyn,</a:t>
            </a:r>
            <a:r>
              <a:rPr dirty="0" sz="1200" spc="20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200" spc="-10" b="1">
                <a:solidFill>
                  <a:srgbClr val="356D8A"/>
                </a:solidFill>
                <a:latin typeface="Carlito"/>
                <a:cs typeface="Carlito"/>
              </a:rPr>
              <a:t>PhD.,D.Sc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9504" y="1033342"/>
            <a:ext cx="4836757" cy="4791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5115" y="947927"/>
            <a:ext cx="4672584" cy="5910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5819" y="1033270"/>
            <a:ext cx="10208895" cy="5803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89832" y="1171953"/>
            <a:ext cx="4212336" cy="5586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48255" y="1040890"/>
            <a:ext cx="8400415" cy="5817235"/>
            <a:chOff x="2048255" y="1040890"/>
            <a:chExt cx="8400415" cy="5817235"/>
          </a:xfrm>
        </p:grpSpPr>
        <p:sp>
          <p:nvSpPr>
            <p:cNvPr id="3" name="object 3"/>
            <p:cNvSpPr/>
            <p:nvPr/>
          </p:nvSpPr>
          <p:spPr>
            <a:xfrm>
              <a:off x="2048255" y="1040890"/>
              <a:ext cx="8400288" cy="58171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019800" y="3352799"/>
              <a:ext cx="152400" cy="152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864" y="6088176"/>
            <a:ext cx="1442720" cy="730250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70"/>
              </a:spcBef>
            </a:pPr>
            <a:r>
              <a:rPr dirty="0" sz="1600" spc="-5">
                <a:latin typeface="Arial"/>
                <a:cs typeface="Arial"/>
              </a:rPr>
              <a:t>Culture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-15">
                <a:latin typeface="Arial"/>
                <a:cs typeface="Arial"/>
              </a:rPr>
              <a:t>Center.</a:t>
            </a:r>
            <a:endParaRPr sz="1600">
              <a:latin typeface="Arial"/>
              <a:cs typeface="Arial"/>
            </a:endParaRPr>
          </a:p>
          <a:p>
            <a:pPr algn="r" marR="97790">
              <a:lnSpc>
                <a:spcPts val="1639"/>
              </a:lnSpc>
              <a:spcBef>
                <a:spcPts val="175"/>
              </a:spcBef>
            </a:pPr>
            <a:r>
              <a:rPr dirty="0" baseline="12152" sz="2400" spc="-284">
                <a:latin typeface="Arial"/>
                <a:cs typeface="Arial"/>
              </a:rPr>
              <a:t>T</a:t>
            </a:r>
            <a:r>
              <a:rPr dirty="0" baseline="12152" sz="2400" spc="-502">
                <a:latin typeface="Arial"/>
                <a:cs typeface="Arial"/>
              </a:rPr>
              <a:t>o</a:t>
            </a:r>
            <a:r>
              <a:rPr dirty="0" sz="1200" spc="-345">
                <a:solidFill>
                  <a:srgbClr val="888888"/>
                </a:solidFill>
                <a:latin typeface="Arial"/>
                <a:cs typeface="Arial"/>
              </a:rPr>
              <a:t>1</a:t>
            </a:r>
            <a:r>
              <a:rPr dirty="0" baseline="12152" sz="2400" spc="-382">
                <a:latin typeface="Arial"/>
                <a:cs typeface="Arial"/>
              </a:rPr>
              <a:t>r</a:t>
            </a:r>
            <a:r>
              <a:rPr dirty="0" sz="1200" spc="-425">
                <a:solidFill>
                  <a:srgbClr val="888888"/>
                </a:solidFill>
                <a:latin typeface="Arial"/>
                <a:cs typeface="Arial"/>
              </a:rPr>
              <a:t>1</a:t>
            </a:r>
            <a:r>
              <a:rPr dirty="0" baseline="12152" sz="2400" spc="-794">
                <a:latin typeface="Arial"/>
                <a:cs typeface="Arial"/>
              </a:rPr>
              <a:t>u</a:t>
            </a:r>
            <a:r>
              <a:rPr dirty="0" sz="1200" spc="-35">
                <a:solidFill>
                  <a:srgbClr val="888888"/>
                </a:solidFill>
                <a:latin typeface="Arial"/>
                <a:cs typeface="Arial"/>
              </a:rPr>
              <a:t>.</a:t>
            </a:r>
            <a:r>
              <a:rPr dirty="0" sz="1200" spc="-455">
                <a:solidFill>
                  <a:srgbClr val="888888"/>
                </a:solidFill>
                <a:latin typeface="Arial"/>
                <a:cs typeface="Arial"/>
              </a:rPr>
              <a:t>0</a:t>
            </a:r>
            <a:r>
              <a:rPr dirty="0" baseline="12152" sz="2400" spc="-757">
                <a:latin typeface="Arial"/>
                <a:cs typeface="Arial"/>
              </a:rPr>
              <a:t>n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9.20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2</a:t>
            </a: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  <a:p>
            <a:pPr algn="r" marR="55244">
              <a:lnSpc>
                <a:spcPts val="1639"/>
              </a:lnSpc>
            </a:pPr>
            <a:r>
              <a:rPr dirty="0" sz="1600" spc="-5">
                <a:latin typeface="Arial"/>
                <a:cs typeface="Arial"/>
              </a:rPr>
              <a:t>Picado</a:t>
            </a:r>
            <a:r>
              <a:rPr dirty="0" sz="1600" spc="-85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system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94211" y="6426504"/>
            <a:ext cx="1809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64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9800" y="1027174"/>
            <a:ext cx="8572500" cy="5714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6023" y="1027174"/>
            <a:ext cx="8759952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6900" y="1092707"/>
            <a:ext cx="8663940" cy="5765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1264" y="1048511"/>
            <a:ext cx="8729472" cy="58094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58767" y="1031747"/>
            <a:ext cx="4637532" cy="582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89838" y="6270752"/>
            <a:ext cx="215011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0">
                <a:latin typeface="Arial"/>
                <a:cs typeface="Arial"/>
              </a:rPr>
              <a:t>Light </a:t>
            </a:r>
            <a:r>
              <a:rPr dirty="0" sz="2000" spc="-30">
                <a:latin typeface="Arial"/>
                <a:cs typeface="Arial"/>
              </a:rPr>
              <a:t>wet</a:t>
            </a:r>
            <a:r>
              <a:rPr dirty="0" sz="2000" spc="-220">
                <a:latin typeface="Arial"/>
                <a:cs typeface="Arial"/>
              </a:rPr>
              <a:t> </a:t>
            </a:r>
            <a:r>
              <a:rPr dirty="0" sz="2000" spc="-80">
                <a:latin typeface="Arial"/>
                <a:cs typeface="Arial"/>
              </a:rPr>
              <a:t>technology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16707" y="1024129"/>
            <a:ext cx="7216140" cy="5833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426504"/>
            <a:ext cx="72263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11.09.2023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21171" y="6426504"/>
            <a:ext cx="54991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14">
                <a:solidFill>
                  <a:srgbClr val="888888"/>
                </a:solidFill>
                <a:latin typeface="Arial"/>
                <a:cs typeface="Arial"/>
              </a:rPr>
              <a:t>So</a:t>
            </a:r>
            <a:r>
              <a:rPr dirty="0" sz="1200" spc="-95">
                <a:solidFill>
                  <a:srgbClr val="888888"/>
                </a:solidFill>
                <a:latin typeface="Arial"/>
                <a:cs typeface="Arial"/>
              </a:rPr>
              <a:t>u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r</a:t>
            </a:r>
            <a:r>
              <a:rPr dirty="0" sz="1200" spc="-100">
                <a:solidFill>
                  <a:srgbClr val="888888"/>
                </a:solidFill>
                <a:latin typeface="Arial"/>
                <a:cs typeface="Arial"/>
              </a:rPr>
              <a:t>c</a:t>
            </a:r>
            <a:r>
              <a:rPr dirty="0" sz="1200" spc="-75">
                <a:solidFill>
                  <a:srgbClr val="888888"/>
                </a:solidFill>
                <a:latin typeface="Arial"/>
                <a:cs typeface="Arial"/>
              </a:rPr>
              <a:t>es: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71935" y="6426504"/>
            <a:ext cx="10287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8107" y="349122"/>
            <a:ext cx="4650105" cy="4889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356D8A"/>
                </a:solidFill>
                <a:latin typeface="Carlito"/>
                <a:cs typeface="Carlito"/>
              </a:rPr>
              <a:t>FACADE </a:t>
            </a:r>
            <a:r>
              <a:rPr dirty="0" sz="1800" b="1">
                <a:solidFill>
                  <a:srgbClr val="356D8A"/>
                </a:solidFill>
                <a:latin typeface="Carlito"/>
                <a:cs typeface="Carlito"/>
              </a:rPr>
              <a:t>FINISHING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TYPES</a:t>
            </a:r>
            <a:r>
              <a:rPr dirty="0" sz="1800" spc="15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construction/materials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200" spc="-15" b="1">
                <a:solidFill>
                  <a:srgbClr val="356D8A"/>
                </a:solidFill>
                <a:latin typeface="Carlito"/>
                <a:cs typeface="Carlito"/>
              </a:rPr>
              <a:t>Prof. Waclaw </a:t>
            </a:r>
            <a:r>
              <a:rPr dirty="0" sz="1200" spc="-5" b="1">
                <a:solidFill>
                  <a:srgbClr val="356D8A"/>
                </a:solidFill>
                <a:latin typeface="Carlito"/>
                <a:cs typeface="Carlito"/>
              </a:rPr>
              <a:t>Celadyn,</a:t>
            </a:r>
            <a:r>
              <a:rPr dirty="0" sz="1200" spc="20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200" spc="-10" b="1">
                <a:solidFill>
                  <a:srgbClr val="356D8A"/>
                </a:solidFill>
                <a:latin typeface="Carlito"/>
                <a:cs typeface="Carlito"/>
              </a:rPr>
              <a:t>PhD.,D.Sc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69136" y="2196083"/>
            <a:ext cx="9001986" cy="2569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3804" y="1013459"/>
            <a:ext cx="6315456" cy="5844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37332" y="1092707"/>
            <a:ext cx="2820923" cy="5765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43116" y="987553"/>
            <a:ext cx="1623059" cy="58704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4623" y="1027175"/>
            <a:ext cx="8529828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38144" y="1027174"/>
            <a:ext cx="5747004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9464" y="1027175"/>
            <a:ext cx="6925056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8729" y="6298793"/>
            <a:ext cx="63239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Observation and research Centre on Furnas Lake. Sao</a:t>
            </a:r>
            <a:r>
              <a:rPr dirty="0" sz="1800" spc="114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Miguel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30096" y="1040891"/>
            <a:ext cx="9275064" cy="5271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290" y="6161328"/>
            <a:ext cx="2363470" cy="701675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algn="ctr" marL="12065" marR="5080">
              <a:lnSpc>
                <a:spcPts val="1730"/>
              </a:lnSpc>
              <a:spcBef>
                <a:spcPts val="310"/>
              </a:spcBef>
            </a:pPr>
            <a:r>
              <a:rPr dirty="0" sz="1600" spc="-5">
                <a:latin typeface="Arial"/>
                <a:cs typeface="Arial"/>
              </a:rPr>
              <a:t>Observation and research  Centre on Furnas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Lake.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650"/>
              </a:lnSpc>
            </a:pPr>
            <a:r>
              <a:rPr dirty="0" sz="1600" spc="-5">
                <a:latin typeface="Arial"/>
                <a:cs typeface="Arial"/>
              </a:rPr>
              <a:t>Sao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Miguel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58411" y="943357"/>
            <a:ext cx="4215384" cy="5914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6335" y="1089150"/>
            <a:ext cx="8089392" cy="5768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4524" y="1071372"/>
            <a:ext cx="9902952" cy="5786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96232" y="6433210"/>
            <a:ext cx="370776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65">
                <a:latin typeface="Arial"/>
                <a:cs typeface="Arial"/>
              </a:rPr>
              <a:t>Winery </a:t>
            </a:r>
            <a:r>
              <a:rPr dirty="0" sz="2000" spc="-105">
                <a:latin typeface="Arial"/>
                <a:cs typeface="Arial"/>
              </a:rPr>
              <a:t>Dominus. </a:t>
            </a:r>
            <a:r>
              <a:rPr dirty="0" sz="2000" spc="-95">
                <a:latin typeface="Arial"/>
                <a:cs typeface="Arial"/>
              </a:rPr>
              <a:t>Yountville,</a:t>
            </a:r>
            <a:r>
              <a:rPr dirty="0" sz="2000" spc="-275">
                <a:latin typeface="Arial"/>
                <a:cs typeface="Arial"/>
              </a:rPr>
              <a:t> </a:t>
            </a:r>
            <a:r>
              <a:rPr dirty="0" sz="2000" spc="-245">
                <a:latin typeface="Arial"/>
                <a:cs typeface="Arial"/>
              </a:rPr>
              <a:t>CA,USA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73480" y="1083563"/>
            <a:ext cx="9820656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426504"/>
            <a:ext cx="72263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11.09.2023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21171" y="6426504"/>
            <a:ext cx="54991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14">
                <a:solidFill>
                  <a:srgbClr val="888888"/>
                </a:solidFill>
                <a:latin typeface="Arial"/>
                <a:cs typeface="Arial"/>
              </a:rPr>
              <a:t>So</a:t>
            </a:r>
            <a:r>
              <a:rPr dirty="0" sz="1200" spc="-95">
                <a:solidFill>
                  <a:srgbClr val="888888"/>
                </a:solidFill>
                <a:latin typeface="Arial"/>
                <a:cs typeface="Arial"/>
              </a:rPr>
              <a:t>u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r</a:t>
            </a:r>
            <a:r>
              <a:rPr dirty="0" sz="1200" spc="-100">
                <a:solidFill>
                  <a:srgbClr val="888888"/>
                </a:solidFill>
                <a:latin typeface="Arial"/>
                <a:cs typeface="Arial"/>
              </a:rPr>
              <a:t>c</a:t>
            </a:r>
            <a:r>
              <a:rPr dirty="0" sz="1200" spc="-75">
                <a:solidFill>
                  <a:srgbClr val="888888"/>
                </a:solidFill>
                <a:latin typeface="Arial"/>
                <a:cs typeface="Arial"/>
              </a:rPr>
              <a:t>es: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71935" y="6426504"/>
            <a:ext cx="10287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8107" y="349122"/>
            <a:ext cx="4650105" cy="4889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356D8A"/>
                </a:solidFill>
                <a:latin typeface="Carlito"/>
                <a:cs typeface="Carlito"/>
              </a:rPr>
              <a:t>FACADE </a:t>
            </a:r>
            <a:r>
              <a:rPr dirty="0" sz="1800" b="1">
                <a:solidFill>
                  <a:srgbClr val="356D8A"/>
                </a:solidFill>
                <a:latin typeface="Carlito"/>
                <a:cs typeface="Carlito"/>
              </a:rPr>
              <a:t>FINISHING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TYPES</a:t>
            </a:r>
            <a:r>
              <a:rPr dirty="0" sz="1800" spc="15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construction/materials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200" spc="-15" b="1">
                <a:solidFill>
                  <a:srgbClr val="356D8A"/>
                </a:solidFill>
                <a:latin typeface="Carlito"/>
                <a:cs typeface="Carlito"/>
              </a:rPr>
              <a:t>Prof. Waclaw </a:t>
            </a:r>
            <a:r>
              <a:rPr dirty="0" sz="1200" spc="-5" b="1">
                <a:solidFill>
                  <a:srgbClr val="356D8A"/>
                </a:solidFill>
                <a:latin typeface="Carlito"/>
                <a:cs typeface="Carlito"/>
              </a:rPr>
              <a:t>Celadyn,</a:t>
            </a:r>
            <a:r>
              <a:rPr dirty="0" sz="1200" spc="20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200" spc="-10" b="1">
                <a:solidFill>
                  <a:srgbClr val="356D8A"/>
                </a:solidFill>
                <a:latin typeface="Carlito"/>
                <a:cs typeface="Carlito"/>
              </a:rPr>
              <a:t>PhD.,D.Sc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68359" y="1761744"/>
            <a:ext cx="8895812" cy="3727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77284" y="1024127"/>
            <a:ext cx="3959352" cy="5833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4723" y="981455"/>
            <a:ext cx="6926580" cy="5195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37226" y="6319520"/>
            <a:ext cx="194437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40">
                <a:latin typeface="Arial"/>
                <a:cs typeface="Arial"/>
              </a:rPr>
              <a:t>Anti-graffiti</a:t>
            </a:r>
            <a:r>
              <a:rPr dirty="0" sz="2000" spc="-180">
                <a:latin typeface="Arial"/>
                <a:cs typeface="Arial"/>
              </a:rPr>
              <a:t> </a:t>
            </a:r>
            <a:r>
              <a:rPr dirty="0" sz="2000" spc="-130">
                <a:latin typeface="Arial"/>
                <a:cs typeface="Arial"/>
              </a:rPr>
              <a:t>system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35554" y="6510629"/>
            <a:ext cx="629602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75">
                <a:latin typeface="Arial"/>
                <a:cs typeface="Arial"/>
              </a:rPr>
              <a:t>Facade </a:t>
            </a:r>
            <a:r>
              <a:rPr dirty="0" sz="2000" spc="-5">
                <a:latin typeface="Arial"/>
                <a:cs typeface="Arial"/>
              </a:rPr>
              <a:t>with </a:t>
            </a:r>
            <a:r>
              <a:rPr dirty="0" sz="2000" spc="-110">
                <a:latin typeface="Arial"/>
                <a:cs typeface="Arial"/>
              </a:rPr>
              <a:t>Corian </a:t>
            </a:r>
            <a:r>
              <a:rPr dirty="0" sz="2000" spc="-85">
                <a:latin typeface="Arial"/>
                <a:cs typeface="Arial"/>
              </a:rPr>
              <a:t>panel </a:t>
            </a:r>
            <a:r>
              <a:rPr dirty="0" sz="2000" spc="-90">
                <a:latin typeface="Arial"/>
                <a:cs typeface="Arial"/>
              </a:rPr>
              <a:t>cladding. </a:t>
            </a:r>
            <a:r>
              <a:rPr dirty="0" sz="2000" spc="-70">
                <a:latin typeface="Arial"/>
                <a:cs typeface="Arial"/>
              </a:rPr>
              <a:t>Hotel </a:t>
            </a:r>
            <a:r>
              <a:rPr dirty="0" sz="2000" spc="-155">
                <a:latin typeface="Arial"/>
                <a:cs typeface="Arial"/>
              </a:rPr>
              <a:t>Seeko`o </a:t>
            </a:r>
            <a:r>
              <a:rPr dirty="0" sz="2000" spc="-114">
                <a:latin typeface="Arial"/>
                <a:cs typeface="Arial"/>
              </a:rPr>
              <a:t>–</a:t>
            </a:r>
            <a:r>
              <a:rPr dirty="0" sz="2000" spc="45">
                <a:latin typeface="Arial"/>
                <a:cs typeface="Arial"/>
              </a:rPr>
              <a:t> </a:t>
            </a:r>
            <a:r>
              <a:rPr dirty="0" sz="2000" spc="-120">
                <a:latin typeface="Arial"/>
                <a:cs typeface="Arial"/>
              </a:rPr>
              <a:t>Bordeaux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9660" y="1042416"/>
            <a:ext cx="9970008" cy="5431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3811" y="1018032"/>
            <a:ext cx="9422892" cy="5306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105025" y="6282334"/>
            <a:ext cx="80625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75">
                <a:latin typeface="Arial"/>
                <a:cs typeface="Arial"/>
              </a:rPr>
              <a:t>1- </a:t>
            </a:r>
            <a:r>
              <a:rPr dirty="0" sz="1800" spc="-105">
                <a:latin typeface="Arial"/>
                <a:cs typeface="Arial"/>
              </a:rPr>
              <a:t>Corian </a:t>
            </a:r>
            <a:r>
              <a:rPr dirty="0" sz="1800" spc="-80">
                <a:latin typeface="Arial"/>
                <a:cs typeface="Arial"/>
              </a:rPr>
              <a:t>panel </a:t>
            </a:r>
            <a:r>
              <a:rPr dirty="0" sz="1800" spc="-105">
                <a:latin typeface="Arial"/>
                <a:cs typeface="Arial"/>
              </a:rPr>
              <a:t>– </a:t>
            </a:r>
            <a:r>
              <a:rPr dirty="0" sz="1800" spc="-75">
                <a:latin typeface="Arial"/>
                <a:cs typeface="Arial"/>
              </a:rPr>
              <a:t>acrylic </a:t>
            </a:r>
            <a:r>
              <a:rPr dirty="0" sz="1800" spc="-80">
                <a:latin typeface="Arial"/>
                <a:cs typeface="Arial"/>
              </a:rPr>
              <a:t>composite </a:t>
            </a:r>
            <a:r>
              <a:rPr dirty="0" sz="1800" spc="-65">
                <a:latin typeface="Arial"/>
                <a:cs typeface="Arial"/>
              </a:rPr>
              <a:t>( </a:t>
            </a:r>
            <a:r>
              <a:rPr dirty="0" sz="1800" spc="-85">
                <a:latin typeface="Arial"/>
                <a:cs typeface="Arial"/>
              </a:rPr>
              <a:t>2,2x5,5m, 13mm </a:t>
            </a:r>
            <a:r>
              <a:rPr dirty="0" sz="1800" spc="-50">
                <a:latin typeface="Arial"/>
                <a:cs typeface="Arial"/>
              </a:rPr>
              <a:t>thick) </a:t>
            </a:r>
            <a:r>
              <a:rPr dirty="0" sz="1800" spc="-70">
                <a:latin typeface="Arial"/>
                <a:cs typeface="Arial"/>
              </a:rPr>
              <a:t>on </a:t>
            </a:r>
            <a:r>
              <a:rPr dirty="0" sz="1800" spc="-60">
                <a:latin typeface="Arial"/>
                <a:cs typeface="Arial"/>
              </a:rPr>
              <a:t>aluminium</a:t>
            </a:r>
            <a:r>
              <a:rPr dirty="0" sz="1800" spc="-150">
                <a:latin typeface="Arial"/>
                <a:cs typeface="Arial"/>
              </a:rPr>
              <a:t> </a:t>
            </a:r>
            <a:r>
              <a:rPr dirty="0" sz="1800" spc="-65">
                <a:latin typeface="Arial"/>
                <a:cs typeface="Arial"/>
              </a:rPr>
              <a:t>substructure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81371" y="1018032"/>
            <a:ext cx="2115311" cy="5038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6083" y="6398767"/>
            <a:ext cx="41141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Façade </a:t>
            </a:r>
            <a:r>
              <a:rPr dirty="0" sz="1800" spc="-15">
                <a:latin typeface="Arial"/>
                <a:cs typeface="Arial"/>
              </a:rPr>
              <a:t>with </a:t>
            </a:r>
            <a:r>
              <a:rPr dirty="0" sz="1800" spc="-5">
                <a:latin typeface="Arial"/>
                <a:cs typeface="Arial"/>
              </a:rPr>
              <a:t>transparent insulation</a:t>
            </a:r>
            <a:r>
              <a:rPr dirty="0" sz="1800" spc="7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strips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64352" y="1071372"/>
            <a:ext cx="5184648" cy="5786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7011" y="1066798"/>
            <a:ext cx="5024628" cy="5791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87858" y="5902248"/>
            <a:ext cx="39846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Arial"/>
                <a:cs typeface="Arial"/>
              </a:rPr>
              <a:t>Transparent </a:t>
            </a:r>
            <a:r>
              <a:rPr dirty="0" sz="1800" spc="-5">
                <a:latin typeface="Arial"/>
                <a:cs typeface="Arial"/>
              </a:rPr>
              <a:t>insulation on masonry</a:t>
            </a:r>
            <a:r>
              <a:rPr dirty="0" sz="1800" spc="25">
                <a:latin typeface="Arial"/>
                <a:cs typeface="Arial"/>
              </a:rPr>
              <a:t> </a:t>
            </a:r>
            <a:r>
              <a:rPr dirty="0" sz="1800" spc="-15">
                <a:latin typeface="Arial"/>
                <a:cs typeface="Arial"/>
              </a:rPr>
              <a:t>wall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3179" y="1068324"/>
            <a:ext cx="7277100" cy="5394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942969" y="6411874"/>
            <a:ext cx="3424554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14">
                <a:latin typeface="Arial"/>
                <a:cs typeface="Arial"/>
              </a:rPr>
              <a:t>Bayerischer </a:t>
            </a:r>
            <a:r>
              <a:rPr dirty="0" sz="2000" spc="-130">
                <a:latin typeface="Arial"/>
                <a:cs typeface="Arial"/>
              </a:rPr>
              <a:t>Landesbank.</a:t>
            </a:r>
            <a:r>
              <a:rPr dirty="0" sz="2000" spc="-235">
                <a:latin typeface="Arial"/>
                <a:cs typeface="Arial"/>
              </a:rPr>
              <a:t> </a:t>
            </a:r>
            <a:r>
              <a:rPr dirty="0" sz="2000" spc="-55">
                <a:latin typeface="Arial"/>
                <a:cs typeface="Arial"/>
              </a:rPr>
              <a:t>Munich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8791" y="1115567"/>
            <a:ext cx="5292852" cy="5742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7460" y="1034795"/>
            <a:ext cx="7117080" cy="5823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18788" y="1051558"/>
            <a:ext cx="3863340" cy="58064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16939" y="6262827"/>
            <a:ext cx="207454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90">
                <a:latin typeface="Arial"/>
                <a:cs typeface="Arial"/>
              </a:rPr>
              <a:t>Polycrystalline </a:t>
            </a:r>
            <a:r>
              <a:rPr dirty="0" sz="1800" spc="-254">
                <a:latin typeface="Arial"/>
                <a:cs typeface="Arial"/>
              </a:rPr>
              <a:t>PV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00">
                <a:latin typeface="Arial"/>
                <a:cs typeface="Arial"/>
              </a:rPr>
              <a:t>cells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426504"/>
            <a:ext cx="72263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11.09.2023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21171" y="6426504"/>
            <a:ext cx="54991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14">
                <a:solidFill>
                  <a:srgbClr val="888888"/>
                </a:solidFill>
                <a:latin typeface="Arial"/>
                <a:cs typeface="Arial"/>
              </a:rPr>
              <a:t>So</a:t>
            </a:r>
            <a:r>
              <a:rPr dirty="0" sz="1200" spc="-95">
                <a:solidFill>
                  <a:srgbClr val="888888"/>
                </a:solidFill>
                <a:latin typeface="Arial"/>
                <a:cs typeface="Arial"/>
              </a:rPr>
              <a:t>u</a:t>
            </a: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r</a:t>
            </a:r>
            <a:r>
              <a:rPr dirty="0" sz="1200" spc="-100">
                <a:solidFill>
                  <a:srgbClr val="888888"/>
                </a:solidFill>
                <a:latin typeface="Arial"/>
                <a:cs typeface="Arial"/>
              </a:rPr>
              <a:t>c</a:t>
            </a:r>
            <a:r>
              <a:rPr dirty="0" sz="1200" spc="-75">
                <a:solidFill>
                  <a:srgbClr val="888888"/>
                </a:solidFill>
                <a:latin typeface="Arial"/>
                <a:cs typeface="Arial"/>
              </a:rPr>
              <a:t>es: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71935" y="6426504"/>
            <a:ext cx="10287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888888"/>
                </a:solidFill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8107" y="349122"/>
            <a:ext cx="4650105" cy="488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356D8A"/>
                </a:solidFill>
                <a:latin typeface="Carlito"/>
                <a:cs typeface="Carlito"/>
              </a:rPr>
              <a:t>FACADE </a:t>
            </a:r>
            <a:r>
              <a:rPr dirty="0" sz="1800" b="1">
                <a:solidFill>
                  <a:srgbClr val="356D8A"/>
                </a:solidFill>
                <a:latin typeface="Carlito"/>
                <a:cs typeface="Carlito"/>
              </a:rPr>
              <a:t>FINISHING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TYPES</a:t>
            </a:r>
            <a:r>
              <a:rPr dirty="0" sz="1800" spc="15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800" spc="-10" b="1">
                <a:solidFill>
                  <a:srgbClr val="356D8A"/>
                </a:solidFill>
                <a:latin typeface="Carlito"/>
                <a:cs typeface="Carlito"/>
              </a:rPr>
              <a:t>construction/materials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200" spc="-15" b="1">
                <a:solidFill>
                  <a:srgbClr val="356D8A"/>
                </a:solidFill>
                <a:latin typeface="Carlito"/>
                <a:cs typeface="Carlito"/>
              </a:rPr>
              <a:t>Prof. Waclaw </a:t>
            </a:r>
            <a:r>
              <a:rPr dirty="0" sz="1200" spc="-5" b="1">
                <a:solidFill>
                  <a:srgbClr val="356D8A"/>
                </a:solidFill>
                <a:latin typeface="Carlito"/>
                <a:cs typeface="Carlito"/>
              </a:rPr>
              <a:t>Celadyn,</a:t>
            </a:r>
            <a:r>
              <a:rPr dirty="0" sz="1200" spc="20" b="1">
                <a:solidFill>
                  <a:srgbClr val="356D8A"/>
                </a:solidFill>
                <a:latin typeface="Carlito"/>
                <a:cs typeface="Carlito"/>
              </a:rPr>
              <a:t> </a:t>
            </a:r>
            <a:r>
              <a:rPr dirty="0" sz="1200" spc="-10" b="1">
                <a:solidFill>
                  <a:srgbClr val="356D8A"/>
                </a:solidFill>
                <a:latin typeface="Carlito"/>
                <a:cs typeface="Carlito"/>
              </a:rPr>
              <a:t>PhD.,D.Sc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04566" y="1684782"/>
            <a:ext cx="7123430" cy="3779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875">
              <a:lnSpc>
                <a:spcPct val="100000"/>
              </a:lnSpc>
              <a:spcBef>
                <a:spcPts val="100"/>
              </a:spcBef>
              <a:tabLst>
                <a:tab pos="1664335" algn="l"/>
                <a:tab pos="2146300" algn="l"/>
                <a:tab pos="3531870" algn="l"/>
              </a:tabLst>
            </a:pPr>
            <a:r>
              <a:rPr dirty="0" sz="2400" spc="-30" b="1">
                <a:latin typeface="Carlito"/>
                <a:cs typeface="Carlito"/>
              </a:rPr>
              <a:t>FEATURES	</a:t>
            </a:r>
            <a:r>
              <a:rPr dirty="0" sz="2400" spc="-5" b="1">
                <a:latin typeface="Carlito"/>
                <a:cs typeface="Carlito"/>
              </a:rPr>
              <a:t>OF	</a:t>
            </a:r>
            <a:r>
              <a:rPr dirty="0" sz="2400" b="1">
                <a:latin typeface="Carlito"/>
                <a:cs typeface="Carlito"/>
              </a:rPr>
              <a:t>BUILDING	</a:t>
            </a:r>
            <a:r>
              <a:rPr dirty="0" sz="2400" spc="-20" b="1">
                <a:latin typeface="Carlito"/>
                <a:cs typeface="Carlito"/>
              </a:rPr>
              <a:t>SUSTAINABLE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Carlito"/>
              <a:cs typeface="Carlito"/>
            </a:endParaRPr>
          </a:p>
          <a:p>
            <a:pPr marL="205740" indent="-19367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Char char="-"/>
              <a:tabLst>
                <a:tab pos="206375" algn="l"/>
              </a:tabLst>
            </a:pP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functional </a:t>
            </a: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effectiveness </a:t>
            </a:r>
            <a:r>
              <a:rPr dirty="0" sz="1800" b="1">
                <a:latin typeface="Carlito"/>
                <a:cs typeface="Carlito"/>
              </a:rPr>
              <a:t>(low </a:t>
            </a:r>
            <a:r>
              <a:rPr dirty="0" sz="1800" spc="-10" b="1">
                <a:latin typeface="Carlito"/>
                <a:cs typeface="Carlito"/>
              </a:rPr>
              <a:t>cost </a:t>
            </a:r>
            <a:r>
              <a:rPr dirty="0" sz="1800" b="1">
                <a:latin typeface="Carlito"/>
                <a:cs typeface="Carlito"/>
              </a:rPr>
              <a:t>and simple</a:t>
            </a:r>
            <a:r>
              <a:rPr dirty="0" sz="1800" spc="-75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technologies)</a:t>
            </a:r>
            <a:endParaRPr sz="1800">
              <a:latin typeface="Carlito"/>
              <a:cs typeface="Carlito"/>
            </a:endParaRPr>
          </a:p>
          <a:p>
            <a:pPr marL="205740" indent="-193675">
              <a:lnSpc>
                <a:spcPct val="100000"/>
              </a:lnSpc>
              <a:buClr>
                <a:srgbClr val="000000"/>
              </a:buClr>
              <a:buChar char="-"/>
              <a:tabLst>
                <a:tab pos="206375" algn="l"/>
              </a:tabLst>
            </a:pP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adaptability </a:t>
            </a:r>
            <a:r>
              <a:rPr dirty="0" sz="1800" b="1">
                <a:latin typeface="Carlito"/>
                <a:cs typeface="Carlito"/>
              </a:rPr>
              <a:t>( </a:t>
            </a:r>
            <a:r>
              <a:rPr dirty="0" sz="1800" spc="-5" b="1">
                <a:latin typeface="Carlito"/>
                <a:cs typeface="Carlito"/>
              </a:rPr>
              <a:t>potential </a:t>
            </a:r>
            <a:r>
              <a:rPr dirty="0" sz="1800" spc="-10" b="1">
                <a:latin typeface="Carlito"/>
                <a:cs typeface="Carlito"/>
              </a:rPr>
              <a:t>for </a:t>
            </a:r>
            <a:r>
              <a:rPr dirty="0" sz="1800" spc="-5" b="1">
                <a:latin typeface="Carlito"/>
                <a:cs typeface="Carlito"/>
              </a:rPr>
              <a:t>relocation </a:t>
            </a:r>
            <a:r>
              <a:rPr dirty="0" sz="1800" b="1">
                <a:latin typeface="Carlito"/>
                <a:cs typeface="Carlito"/>
              </a:rPr>
              <a:t>in the</a:t>
            </a:r>
            <a:r>
              <a:rPr dirty="0" sz="1800" spc="-105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future)</a:t>
            </a:r>
            <a:endParaRPr sz="1800">
              <a:latin typeface="Carlito"/>
              <a:cs typeface="Carlito"/>
            </a:endParaRPr>
          </a:p>
          <a:p>
            <a:pPr marL="205740" indent="-193675">
              <a:lnSpc>
                <a:spcPct val="100000"/>
              </a:lnSpc>
              <a:buClr>
                <a:srgbClr val="000000"/>
              </a:buClr>
              <a:buChar char="-"/>
              <a:tabLst>
                <a:tab pos="206375" algn="l"/>
              </a:tabLst>
            </a:pP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easiness </a:t>
            </a: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of</a:t>
            </a: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demountability</a:t>
            </a:r>
            <a:endParaRPr sz="2000">
              <a:latin typeface="Carlito"/>
              <a:cs typeface="Carlito"/>
            </a:endParaRPr>
          </a:p>
          <a:p>
            <a:pPr marL="205740" indent="-193675">
              <a:lnSpc>
                <a:spcPct val="100000"/>
              </a:lnSpc>
              <a:buClr>
                <a:srgbClr val="000000"/>
              </a:buClr>
              <a:buChar char="-"/>
              <a:tabLst>
                <a:tab pos="206375" algn="l"/>
              </a:tabLst>
            </a:pP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separation </a:t>
            </a:r>
            <a:r>
              <a:rPr dirty="0" sz="2000" b="1">
                <a:latin typeface="Carlito"/>
                <a:cs typeface="Carlito"/>
              </a:rPr>
              <a:t>of combined</a:t>
            </a:r>
            <a:r>
              <a:rPr dirty="0" sz="2000" spc="-35" b="1">
                <a:latin typeface="Carlito"/>
                <a:cs typeface="Carlito"/>
              </a:rPr>
              <a:t> </a:t>
            </a:r>
            <a:r>
              <a:rPr dirty="0" sz="2000" spc="-10" b="1">
                <a:latin typeface="Carlito"/>
                <a:cs typeface="Carlito"/>
              </a:rPr>
              <a:t>materials</a:t>
            </a:r>
            <a:endParaRPr sz="2000">
              <a:latin typeface="Carlito"/>
              <a:cs typeface="Carlito"/>
            </a:endParaRPr>
          </a:p>
          <a:p>
            <a:pPr marL="205740" indent="-193675">
              <a:lnSpc>
                <a:spcPct val="100000"/>
              </a:lnSpc>
              <a:buClr>
                <a:srgbClr val="000000"/>
              </a:buClr>
              <a:buChar char="-"/>
              <a:tabLst>
                <a:tab pos="206375" algn="l"/>
              </a:tabLst>
            </a:pP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selection </a:t>
            </a:r>
            <a:r>
              <a:rPr dirty="0" sz="2000" b="1">
                <a:latin typeface="Carlito"/>
                <a:cs typeface="Carlito"/>
              </a:rPr>
              <a:t>of </a:t>
            </a:r>
            <a:r>
              <a:rPr dirty="0" sz="2000" spc="-10" b="1">
                <a:latin typeface="Carlito"/>
                <a:cs typeface="Carlito"/>
              </a:rPr>
              <a:t>materials </a:t>
            </a:r>
            <a:r>
              <a:rPr dirty="0" sz="2000" spc="-5" b="1">
                <a:latin typeface="Carlito"/>
                <a:cs typeface="Carlito"/>
              </a:rPr>
              <a:t>susceptible </a:t>
            </a:r>
            <a:r>
              <a:rPr dirty="0" sz="2000" spc="-15" b="1">
                <a:latin typeface="Carlito"/>
                <a:cs typeface="Carlito"/>
              </a:rPr>
              <a:t>to</a:t>
            </a:r>
            <a:r>
              <a:rPr dirty="0" sz="2000" spc="-50" b="1">
                <a:latin typeface="Carlito"/>
                <a:cs typeface="Carlito"/>
              </a:rPr>
              <a:t> </a:t>
            </a:r>
            <a:r>
              <a:rPr dirty="0" sz="2000" spc="-10" b="1">
                <a:latin typeface="Carlito"/>
                <a:cs typeface="Carlito"/>
              </a:rPr>
              <a:t>recycling</a:t>
            </a:r>
            <a:endParaRPr sz="2000">
              <a:latin typeface="Carlito"/>
              <a:cs typeface="Carlito"/>
            </a:endParaRPr>
          </a:p>
          <a:p>
            <a:pPr marL="205740" indent="-193675">
              <a:lnSpc>
                <a:spcPct val="100000"/>
              </a:lnSpc>
              <a:buClr>
                <a:srgbClr val="000000"/>
              </a:buClr>
              <a:buChar char="-"/>
              <a:tabLst>
                <a:tab pos="206375" algn="l"/>
              </a:tabLst>
            </a:pP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aptitude </a:t>
            </a: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for</a:t>
            </a:r>
            <a:r>
              <a:rPr dirty="0" sz="2000" spc="-35" b="1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maintenance</a:t>
            </a:r>
            <a:endParaRPr sz="2000">
              <a:latin typeface="Carlito"/>
              <a:cs typeface="Carlito"/>
            </a:endParaRPr>
          </a:p>
          <a:p>
            <a:pPr marL="205740" indent="-193675">
              <a:lnSpc>
                <a:spcPct val="100000"/>
              </a:lnSpc>
              <a:buClr>
                <a:srgbClr val="000000"/>
              </a:buClr>
              <a:buChar char="-"/>
              <a:tabLst>
                <a:tab pos="206375" algn="l"/>
              </a:tabLst>
            </a:pPr>
            <a:r>
              <a:rPr dirty="0" sz="2000" spc="-10" b="1">
                <a:solidFill>
                  <a:srgbClr val="FF0000"/>
                </a:solidFill>
                <a:latin typeface="Carlito"/>
                <a:cs typeface="Carlito"/>
              </a:rPr>
              <a:t>transparency </a:t>
            </a:r>
            <a:r>
              <a:rPr dirty="0" sz="1800" b="1">
                <a:latin typeface="Carlito"/>
                <a:cs typeface="Carlito"/>
              </a:rPr>
              <a:t>(clarity of applied </a:t>
            </a:r>
            <a:r>
              <a:rPr dirty="0" sz="1800" spc="-5" b="1">
                <a:latin typeface="Carlito"/>
                <a:cs typeface="Carlito"/>
              </a:rPr>
              <a:t>technical solutions </a:t>
            </a:r>
            <a:r>
              <a:rPr dirty="0" sz="1800" b="1">
                <a:latin typeface="Carlito"/>
                <a:cs typeface="Carlito"/>
              </a:rPr>
              <a:t>and </a:t>
            </a:r>
            <a:r>
              <a:rPr dirty="0" sz="1800" spc="-10" b="1">
                <a:latin typeface="Carlito"/>
                <a:cs typeface="Carlito"/>
              </a:rPr>
              <a:t>easy</a:t>
            </a:r>
            <a:r>
              <a:rPr dirty="0" sz="1800" spc="-114" b="1">
                <a:latin typeface="Carlito"/>
                <a:cs typeface="Carlito"/>
              </a:rPr>
              <a:t> </a:t>
            </a:r>
            <a:r>
              <a:rPr dirty="0" sz="1800" spc="-5" b="1">
                <a:latin typeface="Carlito"/>
                <a:cs typeface="Carlito"/>
              </a:rPr>
              <a:t>inspection)</a:t>
            </a:r>
            <a:endParaRPr sz="1800">
              <a:latin typeface="Carlito"/>
              <a:cs typeface="Carlito"/>
            </a:endParaRPr>
          </a:p>
          <a:p>
            <a:pPr marL="205740" indent="-193675">
              <a:lnSpc>
                <a:spcPct val="100000"/>
              </a:lnSpc>
              <a:buClr>
                <a:srgbClr val="000000"/>
              </a:buClr>
              <a:buChar char="-"/>
              <a:tabLst>
                <a:tab pos="206375" algn="l"/>
              </a:tabLst>
            </a:pPr>
            <a:r>
              <a:rPr dirty="0" sz="2000" spc="-5" b="1">
                <a:solidFill>
                  <a:srgbClr val="FF0000"/>
                </a:solidFill>
                <a:latin typeface="Carlito"/>
                <a:cs typeface="Carlito"/>
              </a:rPr>
              <a:t>evolutive capacity </a:t>
            </a:r>
            <a:r>
              <a:rPr dirty="0" sz="1800" spc="-5" b="1">
                <a:latin typeface="Carlito"/>
                <a:cs typeface="Carlito"/>
              </a:rPr>
              <a:t>(possibility </a:t>
            </a:r>
            <a:r>
              <a:rPr dirty="0" sz="1800" b="1">
                <a:latin typeface="Carlito"/>
                <a:cs typeface="Carlito"/>
              </a:rPr>
              <a:t>of </a:t>
            </a:r>
            <a:r>
              <a:rPr dirty="0" sz="1800" spc="-10" b="1">
                <a:latin typeface="Carlito"/>
                <a:cs typeface="Carlito"/>
              </a:rPr>
              <a:t>future</a:t>
            </a:r>
            <a:r>
              <a:rPr dirty="0" sz="1800" spc="-45" b="1">
                <a:latin typeface="Carlito"/>
                <a:cs typeface="Carlito"/>
              </a:rPr>
              <a:t> </a:t>
            </a:r>
            <a:r>
              <a:rPr dirty="0" sz="1800" spc="-10" b="1">
                <a:latin typeface="Carlito"/>
                <a:cs typeface="Carlito"/>
              </a:rPr>
              <a:t>improvements)</a:t>
            </a:r>
            <a:endParaRPr sz="1800">
              <a:latin typeface="Carlito"/>
              <a:cs typeface="Carlito"/>
            </a:endParaRPr>
          </a:p>
          <a:p>
            <a:pPr marL="206375" marR="497840" indent="-206375">
              <a:lnSpc>
                <a:spcPct val="100000"/>
              </a:lnSpc>
              <a:buClr>
                <a:srgbClr val="000000"/>
              </a:buClr>
              <a:buChar char="-"/>
              <a:tabLst>
                <a:tab pos="206375" algn="l"/>
              </a:tabLst>
            </a:pPr>
            <a:r>
              <a:rPr dirty="0" sz="2000" b="1">
                <a:solidFill>
                  <a:srgbClr val="FF0000"/>
                </a:solidFill>
                <a:latin typeface="Carlito"/>
                <a:cs typeface="Carlito"/>
              </a:rPr>
              <a:t>dynamism of </a:t>
            </a:r>
            <a:r>
              <a:rPr dirty="0" sz="2000" spc="-15" b="1">
                <a:solidFill>
                  <a:srgbClr val="FF0000"/>
                </a:solidFill>
                <a:latin typeface="Carlito"/>
                <a:cs typeface="Carlito"/>
              </a:rPr>
              <a:t>systems </a:t>
            </a:r>
            <a:r>
              <a:rPr dirty="0" sz="1800" b="1">
                <a:latin typeface="Carlito"/>
                <a:cs typeface="Carlito"/>
              </a:rPr>
              <a:t>allowing </a:t>
            </a:r>
            <a:r>
              <a:rPr dirty="0" sz="1800" spc="-10" b="1">
                <a:latin typeface="Carlito"/>
                <a:cs typeface="Carlito"/>
              </a:rPr>
              <a:t>for </a:t>
            </a:r>
            <a:r>
              <a:rPr dirty="0" sz="1800" spc="-5" b="1">
                <a:latin typeface="Carlito"/>
                <a:cs typeface="Carlito"/>
              </a:rPr>
              <a:t>ecological </a:t>
            </a:r>
            <a:r>
              <a:rPr dirty="0" sz="1800" spc="-10" b="1">
                <a:latin typeface="Carlito"/>
                <a:cs typeface="Carlito"/>
              </a:rPr>
              <a:t>risks instead </a:t>
            </a:r>
            <a:r>
              <a:rPr dirty="0" sz="1800" b="1">
                <a:latin typeface="Carlito"/>
                <a:cs typeface="Carlito"/>
              </a:rPr>
              <a:t>of</a:t>
            </a:r>
            <a:r>
              <a:rPr dirty="0" sz="1800" spc="-110" b="1">
                <a:latin typeface="Carlito"/>
                <a:cs typeface="Carlito"/>
              </a:rPr>
              <a:t> </a:t>
            </a:r>
            <a:r>
              <a:rPr dirty="0" sz="1800" b="1">
                <a:latin typeface="Carlito"/>
                <a:cs typeface="Carlito"/>
              </a:rPr>
              <a:t>their  </a:t>
            </a:r>
            <a:r>
              <a:rPr dirty="0" sz="1800" spc="-5" b="1">
                <a:latin typeface="Carlito"/>
                <a:cs typeface="Carlito"/>
              </a:rPr>
              <a:t>stability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387" y="6474053"/>
            <a:ext cx="11167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Arial"/>
                <a:cs typeface="Arial"/>
              </a:rPr>
              <a:t>Building glazed envelope with </a:t>
            </a:r>
            <a:r>
              <a:rPr dirty="0" sz="1600" spc="-10">
                <a:latin typeface="Arial"/>
                <a:cs typeface="Arial"/>
              </a:rPr>
              <a:t>paraffin </a:t>
            </a:r>
            <a:r>
              <a:rPr dirty="0" sz="1600">
                <a:latin typeface="Arial"/>
                <a:cs typeface="Arial"/>
              </a:rPr>
              <a:t>filling </a:t>
            </a:r>
            <a:r>
              <a:rPr dirty="0" sz="1600" spc="-5">
                <a:latin typeface="Arial"/>
                <a:cs typeface="Arial"/>
              </a:rPr>
              <a:t>(Phase Change Material) as a method of enhancement of thermal</a:t>
            </a:r>
            <a:r>
              <a:rPr dirty="0" sz="1600" spc="335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accumulation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83764" y="998219"/>
            <a:ext cx="2141219" cy="53842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16879" y="998219"/>
            <a:ext cx="4066031" cy="5318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2054" y="6257645"/>
            <a:ext cx="5115560" cy="546735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789430" marR="5080" indent="-1777364">
              <a:lnSpc>
                <a:spcPts val="1939"/>
              </a:lnSpc>
              <a:spcBef>
                <a:spcPts val="345"/>
              </a:spcBef>
            </a:pPr>
            <a:r>
              <a:rPr dirty="0" sz="1800" spc="-5">
                <a:latin typeface="Arial"/>
                <a:cs typeface="Arial"/>
              </a:rPr>
              <a:t>Glazed building skin </a:t>
            </a:r>
            <a:r>
              <a:rPr dirty="0" sz="1800" spc="-15">
                <a:latin typeface="Arial"/>
                <a:cs typeface="Arial"/>
              </a:rPr>
              <a:t>with </a:t>
            </a:r>
            <a:r>
              <a:rPr dirty="0" sz="1800" spc="-5">
                <a:latin typeface="Arial"/>
                <a:cs typeface="Arial"/>
              </a:rPr>
              <a:t>integrated phase change  material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(PCM)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79364" y="1007363"/>
            <a:ext cx="4287012" cy="58506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4392" y="1046988"/>
            <a:ext cx="7237476" cy="5426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151758" y="6468871"/>
            <a:ext cx="565023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5">
                <a:latin typeface="Arial"/>
                <a:cs typeface="Arial"/>
              </a:rPr>
              <a:t>Residential </a:t>
            </a:r>
            <a:r>
              <a:rPr dirty="0" sz="2000" spc="-60">
                <a:latin typeface="Arial"/>
                <a:cs typeface="Arial"/>
              </a:rPr>
              <a:t>building </a:t>
            </a:r>
            <a:r>
              <a:rPr dirty="0" sz="2000" spc="-5">
                <a:latin typeface="Arial"/>
                <a:cs typeface="Arial"/>
              </a:rPr>
              <a:t>with </a:t>
            </a:r>
            <a:r>
              <a:rPr dirty="0" sz="2000" spc="-60">
                <a:latin typeface="Arial"/>
                <a:cs typeface="Arial"/>
              </a:rPr>
              <a:t>bioreactor </a:t>
            </a:r>
            <a:r>
              <a:rPr dirty="0" sz="2000" spc="-125">
                <a:latin typeface="Arial"/>
                <a:cs typeface="Arial"/>
              </a:rPr>
              <a:t>facades-</a:t>
            </a:r>
            <a:r>
              <a:rPr dirty="0" sz="2000" spc="45">
                <a:latin typeface="Arial"/>
                <a:cs typeface="Arial"/>
              </a:rPr>
              <a:t> </a:t>
            </a:r>
            <a:r>
              <a:rPr dirty="0" sz="2000" spc="-114">
                <a:latin typeface="Arial"/>
                <a:cs typeface="Arial"/>
              </a:rPr>
              <a:t>Hamburg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0572" y="1027174"/>
            <a:ext cx="7924800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09059" y="1027175"/>
            <a:ext cx="4373880" cy="58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9760" y="1028699"/>
            <a:ext cx="9144000" cy="58292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4528" y="1027175"/>
            <a:ext cx="3494531" cy="58308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3488" y="1082039"/>
            <a:ext cx="4757927" cy="57759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4976" y="1083562"/>
            <a:ext cx="7664196" cy="57744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8183" y="5241797"/>
            <a:ext cx="3220085" cy="79375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algn="ctr" marL="12065" marR="5080">
              <a:lnSpc>
                <a:spcPts val="1939"/>
              </a:lnSpc>
              <a:spcBef>
                <a:spcPts val="345"/>
              </a:spcBef>
            </a:pPr>
            <a:r>
              <a:rPr dirty="0" sz="1800" spc="-5">
                <a:latin typeface="Arial"/>
                <a:cs typeface="Arial"/>
              </a:rPr>
              <a:t>Corten cladding </a:t>
            </a:r>
            <a:r>
              <a:rPr dirty="0" sz="1800" spc="-15">
                <a:latin typeface="Arial"/>
                <a:cs typeface="Arial"/>
              </a:rPr>
              <a:t>with </a:t>
            </a:r>
            <a:r>
              <a:rPr dirty="0" sz="1800" spc="-5">
                <a:latin typeface="Arial"/>
                <a:cs typeface="Arial"/>
              </a:rPr>
              <a:t>anti-graffiti  treatment.</a:t>
            </a:r>
            <a:endParaRPr sz="1800">
              <a:latin typeface="Arial"/>
              <a:cs typeface="Arial"/>
            </a:endParaRPr>
          </a:p>
          <a:p>
            <a:pPr algn="ctr" marL="1905">
              <a:lnSpc>
                <a:spcPts val="1920"/>
              </a:lnSpc>
            </a:pPr>
            <a:r>
              <a:rPr dirty="0" sz="1800" spc="-5">
                <a:latin typeface="Arial"/>
                <a:cs typeface="Arial"/>
              </a:rPr>
              <a:t>Congress </a:t>
            </a:r>
            <a:r>
              <a:rPr dirty="0" sz="1800" spc="-20">
                <a:latin typeface="Arial"/>
                <a:cs typeface="Arial"/>
              </a:rPr>
              <a:t>Center.</a:t>
            </a:r>
            <a:r>
              <a:rPr dirty="0" sz="1800" spc="-5">
                <a:latin typeface="Arial"/>
                <a:cs typeface="Arial"/>
              </a:rPr>
              <a:t> Barcelona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9352" y="1045464"/>
            <a:ext cx="4585715" cy="5812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8888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2023-09-11T16:01:33Z</dcterms:created>
  <dcterms:modified xsi:type="dcterms:W3CDTF">2023-09-11T16:01:33Z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2023-09-11T00:00:00Z</vt:filetime>
  </property>
</Properties>
</file>