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9" r:id="rId7"/>
    <p:sldId id="260" r:id="rId8"/>
    <p:sldId id="261" r:id="rId9"/>
    <p:sldId id="262" r:id="rId10"/>
    <p:sldId id="263" r:id="rId11"/>
    <p:sldId id="258" r:id="rId12"/>
    <p:sldId id="264" r:id="rId13"/>
    <p:sldId id="265" r:id="rId14"/>
    <p:sldId id="266" r:id="rId15"/>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4" d="100"/>
          <a:sy n="104" d="100"/>
        </p:scale>
        <p:origin x="144"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a Krāģe" userId="ba1dd431-8cbc-4ae4-a208-dd858667d7b0" providerId="ADAL" clId="{491E36ED-12D6-49E9-8545-49B844A26384}"/>
    <pc:docChg chg="custSel modSld">
      <pc:chgData name="Linda Krāģe" userId="ba1dd431-8cbc-4ae4-a208-dd858667d7b0" providerId="ADAL" clId="{491E36ED-12D6-49E9-8545-49B844A26384}" dt="2023-07-04T12:40:20.371" v="11" actId="1076"/>
      <pc:docMkLst>
        <pc:docMk/>
      </pc:docMkLst>
      <pc:sldChg chg="addSp modSp">
        <pc:chgData name="Linda Krāģe" userId="ba1dd431-8cbc-4ae4-a208-dd858667d7b0" providerId="ADAL" clId="{491E36ED-12D6-49E9-8545-49B844A26384}" dt="2023-07-04T12:40:20.371" v="11" actId="1076"/>
        <pc:sldMkLst>
          <pc:docMk/>
          <pc:sldMk cId="1893878593" sldId="256"/>
        </pc:sldMkLst>
        <pc:spChg chg="mod">
          <ac:chgData name="Linda Krāģe" userId="ba1dd431-8cbc-4ae4-a208-dd858667d7b0" providerId="ADAL" clId="{491E36ED-12D6-49E9-8545-49B844A26384}" dt="2023-07-04T12:38:48.652" v="3" actId="6549"/>
          <ac:spMkLst>
            <pc:docMk/>
            <pc:sldMk cId="1893878593" sldId="256"/>
            <ac:spMk id="2" creationId="{446B9FEA-31F5-5EDC-FA97-D85B9C0C254E}"/>
          </ac:spMkLst>
        </pc:spChg>
        <pc:spChg chg="mod">
          <ac:chgData name="Linda Krāģe" userId="ba1dd431-8cbc-4ae4-a208-dd858667d7b0" providerId="ADAL" clId="{491E36ED-12D6-49E9-8545-49B844A26384}" dt="2023-07-04T12:39:21.046" v="4" actId="1076"/>
          <ac:spMkLst>
            <pc:docMk/>
            <pc:sldMk cId="1893878593" sldId="256"/>
            <ac:spMk id="3" creationId="{29BE6AE1-D739-4EA6-97B7-1E8DEF5D33BB}"/>
          </ac:spMkLst>
        </pc:spChg>
        <pc:spChg chg="add mod">
          <ac:chgData name="Linda Krāģe" userId="ba1dd431-8cbc-4ae4-a208-dd858667d7b0" providerId="ADAL" clId="{491E36ED-12D6-49E9-8545-49B844A26384}" dt="2023-07-04T12:40:20.371" v="11" actId="1076"/>
          <ac:spMkLst>
            <pc:docMk/>
            <pc:sldMk cId="1893878593" sldId="256"/>
            <ac:spMk id="4" creationId="{81805732-E302-4B38-BEB9-5AB5E8129CE6}"/>
          </ac:spMkLst>
        </pc:spChg>
        <pc:spChg chg="add mod">
          <ac:chgData name="Linda Krāģe" userId="ba1dd431-8cbc-4ae4-a208-dd858667d7b0" providerId="ADAL" clId="{491E36ED-12D6-49E9-8545-49B844A26384}" dt="2023-07-04T12:40:06.666" v="8" actId="27636"/>
          <ac:spMkLst>
            <pc:docMk/>
            <pc:sldMk cId="1893878593" sldId="256"/>
            <ac:spMk id="14" creationId="{EBBE9C1A-8DA0-4D07-ACAE-9BA435FEF65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26A22-B202-4859-B869-55E8140192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EED057B5-8BCD-D8B4-BB37-08F33CED6D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AC4C8070-BC98-75EA-B67A-7AA78E850C29}"/>
              </a:ext>
            </a:extLst>
          </p:cNvPr>
          <p:cNvSpPr>
            <a:spLocks noGrp="1"/>
          </p:cNvSpPr>
          <p:nvPr>
            <p:ph type="dt" sz="half" idx="10"/>
          </p:nvPr>
        </p:nvSpPr>
        <p:spPr/>
        <p:txBody>
          <a:bodyPr/>
          <a:lstStyle/>
          <a:p>
            <a:fld id="{EDA69B72-CDE0-44FA-8933-59080E034C93}" type="datetimeFigureOut">
              <a:rPr lang="lv-LV" smtClean="0"/>
              <a:t>14.07.2023</a:t>
            </a:fld>
            <a:endParaRPr lang="lv-LV"/>
          </a:p>
        </p:txBody>
      </p:sp>
      <p:sp>
        <p:nvSpPr>
          <p:cNvPr id="5" name="Footer Placeholder 4">
            <a:extLst>
              <a:ext uri="{FF2B5EF4-FFF2-40B4-BE49-F238E27FC236}">
                <a16:creationId xmlns:a16="http://schemas.microsoft.com/office/drawing/2014/main" id="{DC3C8F8D-115F-BF2F-805F-9A01A1DED16F}"/>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2BA9EE6-4253-CE8C-B421-D6ADAE9573E3}"/>
              </a:ext>
            </a:extLst>
          </p:cNvPr>
          <p:cNvSpPr>
            <a:spLocks noGrp="1"/>
          </p:cNvSpPr>
          <p:nvPr>
            <p:ph type="sldNum" sz="quarter" idx="12"/>
          </p:nvPr>
        </p:nvSpPr>
        <p:spPr/>
        <p:txBody>
          <a:bodyPr/>
          <a:lstStyle/>
          <a:p>
            <a:fld id="{283E40A6-2D34-46BC-81E1-9249107FCB78}" type="slidenum">
              <a:rPr lang="lv-LV" smtClean="0"/>
              <a:t>‹#›</a:t>
            </a:fld>
            <a:endParaRPr lang="lv-LV"/>
          </a:p>
        </p:txBody>
      </p:sp>
    </p:spTree>
    <p:extLst>
      <p:ext uri="{BB962C8B-B14F-4D97-AF65-F5344CB8AC3E}">
        <p14:creationId xmlns:p14="http://schemas.microsoft.com/office/powerpoint/2010/main" val="3686374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43D13-8517-72F3-508E-3C2C1B723C48}"/>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BCEE9F8B-A3C8-135A-EF3E-559E4CD544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65D76BA4-DEA6-BA85-9E9E-7FAC9B154585}"/>
              </a:ext>
            </a:extLst>
          </p:cNvPr>
          <p:cNvSpPr>
            <a:spLocks noGrp="1"/>
          </p:cNvSpPr>
          <p:nvPr>
            <p:ph type="dt" sz="half" idx="10"/>
          </p:nvPr>
        </p:nvSpPr>
        <p:spPr/>
        <p:txBody>
          <a:bodyPr/>
          <a:lstStyle/>
          <a:p>
            <a:fld id="{EDA69B72-CDE0-44FA-8933-59080E034C93}" type="datetimeFigureOut">
              <a:rPr lang="lv-LV" smtClean="0"/>
              <a:t>14.07.2023</a:t>
            </a:fld>
            <a:endParaRPr lang="lv-LV"/>
          </a:p>
        </p:txBody>
      </p:sp>
      <p:sp>
        <p:nvSpPr>
          <p:cNvPr id="5" name="Footer Placeholder 4">
            <a:extLst>
              <a:ext uri="{FF2B5EF4-FFF2-40B4-BE49-F238E27FC236}">
                <a16:creationId xmlns:a16="http://schemas.microsoft.com/office/drawing/2014/main" id="{929A1289-39F6-EB9E-E775-455655DA966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C964FC2-1326-C491-ECB7-0F8E60C9EC14}"/>
              </a:ext>
            </a:extLst>
          </p:cNvPr>
          <p:cNvSpPr>
            <a:spLocks noGrp="1"/>
          </p:cNvSpPr>
          <p:nvPr>
            <p:ph type="sldNum" sz="quarter" idx="12"/>
          </p:nvPr>
        </p:nvSpPr>
        <p:spPr/>
        <p:txBody>
          <a:bodyPr/>
          <a:lstStyle/>
          <a:p>
            <a:fld id="{283E40A6-2D34-46BC-81E1-9249107FCB78}" type="slidenum">
              <a:rPr lang="lv-LV" smtClean="0"/>
              <a:t>‹#›</a:t>
            </a:fld>
            <a:endParaRPr lang="lv-LV"/>
          </a:p>
        </p:txBody>
      </p:sp>
    </p:spTree>
    <p:extLst>
      <p:ext uri="{BB962C8B-B14F-4D97-AF65-F5344CB8AC3E}">
        <p14:creationId xmlns:p14="http://schemas.microsoft.com/office/powerpoint/2010/main" val="1758942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89B957-DE7F-7F2D-B8BC-267FE82679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680797B3-531D-B7C4-F120-A08A09F26A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9EF3DFB-0CE5-F93C-A01C-E76E61952B82}"/>
              </a:ext>
            </a:extLst>
          </p:cNvPr>
          <p:cNvSpPr>
            <a:spLocks noGrp="1"/>
          </p:cNvSpPr>
          <p:nvPr>
            <p:ph type="dt" sz="half" idx="10"/>
          </p:nvPr>
        </p:nvSpPr>
        <p:spPr/>
        <p:txBody>
          <a:bodyPr/>
          <a:lstStyle/>
          <a:p>
            <a:fld id="{EDA69B72-CDE0-44FA-8933-59080E034C93}" type="datetimeFigureOut">
              <a:rPr lang="lv-LV" smtClean="0"/>
              <a:t>14.07.2023</a:t>
            </a:fld>
            <a:endParaRPr lang="lv-LV"/>
          </a:p>
        </p:txBody>
      </p:sp>
      <p:sp>
        <p:nvSpPr>
          <p:cNvPr id="5" name="Footer Placeholder 4">
            <a:extLst>
              <a:ext uri="{FF2B5EF4-FFF2-40B4-BE49-F238E27FC236}">
                <a16:creationId xmlns:a16="http://schemas.microsoft.com/office/drawing/2014/main" id="{8051CB56-CA9A-2D1F-FD38-A2EC1136DA2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50D8A41-EF85-F89C-59AE-B20E4EEC6E47}"/>
              </a:ext>
            </a:extLst>
          </p:cNvPr>
          <p:cNvSpPr>
            <a:spLocks noGrp="1"/>
          </p:cNvSpPr>
          <p:nvPr>
            <p:ph type="sldNum" sz="quarter" idx="12"/>
          </p:nvPr>
        </p:nvSpPr>
        <p:spPr/>
        <p:txBody>
          <a:bodyPr/>
          <a:lstStyle/>
          <a:p>
            <a:fld id="{283E40A6-2D34-46BC-81E1-9249107FCB78}" type="slidenum">
              <a:rPr lang="lv-LV" smtClean="0"/>
              <a:t>‹#›</a:t>
            </a:fld>
            <a:endParaRPr lang="lv-LV"/>
          </a:p>
        </p:txBody>
      </p:sp>
    </p:spTree>
    <p:extLst>
      <p:ext uri="{BB962C8B-B14F-4D97-AF65-F5344CB8AC3E}">
        <p14:creationId xmlns:p14="http://schemas.microsoft.com/office/powerpoint/2010/main" val="1677149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1B4A1-293C-B2C3-7C26-DAB36611F7FB}"/>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87ABDC86-72C3-8383-64DF-FC36AB9C91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6F2FBB2D-1BE1-E1D1-9392-DA2166FD299D}"/>
              </a:ext>
            </a:extLst>
          </p:cNvPr>
          <p:cNvSpPr>
            <a:spLocks noGrp="1"/>
          </p:cNvSpPr>
          <p:nvPr>
            <p:ph type="dt" sz="half" idx="10"/>
          </p:nvPr>
        </p:nvSpPr>
        <p:spPr/>
        <p:txBody>
          <a:bodyPr/>
          <a:lstStyle/>
          <a:p>
            <a:fld id="{EDA69B72-CDE0-44FA-8933-59080E034C93}" type="datetimeFigureOut">
              <a:rPr lang="lv-LV" smtClean="0"/>
              <a:t>14.07.2023</a:t>
            </a:fld>
            <a:endParaRPr lang="lv-LV"/>
          </a:p>
        </p:txBody>
      </p:sp>
      <p:sp>
        <p:nvSpPr>
          <p:cNvPr id="5" name="Footer Placeholder 4">
            <a:extLst>
              <a:ext uri="{FF2B5EF4-FFF2-40B4-BE49-F238E27FC236}">
                <a16:creationId xmlns:a16="http://schemas.microsoft.com/office/drawing/2014/main" id="{E16ECE05-3849-1675-C450-D1DC1F9CB3E2}"/>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F5E22FB5-7457-129C-9121-270F6EE9D516}"/>
              </a:ext>
            </a:extLst>
          </p:cNvPr>
          <p:cNvSpPr>
            <a:spLocks noGrp="1"/>
          </p:cNvSpPr>
          <p:nvPr>
            <p:ph type="sldNum" sz="quarter" idx="12"/>
          </p:nvPr>
        </p:nvSpPr>
        <p:spPr/>
        <p:txBody>
          <a:bodyPr/>
          <a:lstStyle/>
          <a:p>
            <a:fld id="{283E40A6-2D34-46BC-81E1-9249107FCB78}" type="slidenum">
              <a:rPr lang="lv-LV" smtClean="0"/>
              <a:t>‹#›</a:t>
            </a:fld>
            <a:endParaRPr lang="lv-LV"/>
          </a:p>
        </p:txBody>
      </p:sp>
    </p:spTree>
    <p:extLst>
      <p:ext uri="{BB962C8B-B14F-4D97-AF65-F5344CB8AC3E}">
        <p14:creationId xmlns:p14="http://schemas.microsoft.com/office/powerpoint/2010/main" val="400835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1E288-0293-B917-A049-D60CDE1B6C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E62B663C-657A-0520-0842-CBE7F5D17F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235E13-AE24-79FD-B2F6-A803AEC994E8}"/>
              </a:ext>
            </a:extLst>
          </p:cNvPr>
          <p:cNvSpPr>
            <a:spLocks noGrp="1"/>
          </p:cNvSpPr>
          <p:nvPr>
            <p:ph type="dt" sz="half" idx="10"/>
          </p:nvPr>
        </p:nvSpPr>
        <p:spPr/>
        <p:txBody>
          <a:bodyPr/>
          <a:lstStyle/>
          <a:p>
            <a:fld id="{EDA69B72-CDE0-44FA-8933-59080E034C93}" type="datetimeFigureOut">
              <a:rPr lang="lv-LV" smtClean="0"/>
              <a:t>14.07.2023</a:t>
            </a:fld>
            <a:endParaRPr lang="lv-LV"/>
          </a:p>
        </p:txBody>
      </p:sp>
      <p:sp>
        <p:nvSpPr>
          <p:cNvPr id="5" name="Footer Placeholder 4">
            <a:extLst>
              <a:ext uri="{FF2B5EF4-FFF2-40B4-BE49-F238E27FC236}">
                <a16:creationId xmlns:a16="http://schemas.microsoft.com/office/drawing/2014/main" id="{D8B7C50B-7912-05F1-472F-67A41791ADB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3A52750A-0BE7-7225-4CCF-8112EE1C5358}"/>
              </a:ext>
            </a:extLst>
          </p:cNvPr>
          <p:cNvSpPr>
            <a:spLocks noGrp="1"/>
          </p:cNvSpPr>
          <p:nvPr>
            <p:ph type="sldNum" sz="quarter" idx="12"/>
          </p:nvPr>
        </p:nvSpPr>
        <p:spPr/>
        <p:txBody>
          <a:bodyPr/>
          <a:lstStyle/>
          <a:p>
            <a:fld id="{283E40A6-2D34-46BC-81E1-9249107FCB78}" type="slidenum">
              <a:rPr lang="lv-LV" smtClean="0"/>
              <a:t>‹#›</a:t>
            </a:fld>
            <a:endParaRPr lang="lv-LV"/>
          </a:p>
        </p:txBody>
      </p:sp>
    </p:spTree>
    <p:extLst>
      <p:ext uri="{BB962C8B-B14F-4D97-AF65-F5344CB8AC3E}">
        <p14:creationId xmlns:p14="http://schemas.microsoft.com/office/powerpoint/2010/main" val="2014619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C5AC6-870F-D45A-503F-B16AF0B76F08}"/>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DEA89CD6-BA05-FBEA-E132-1CD49E6443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E06CFD00-B8EC-6FFF-FC5F-33E5794AD8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0634AF03-04F9-5AA8-A86A-482850C345A4}"/>
              </a:ext>
            </a:extLst>
          </p:cNvPr>
          <p:cNvSpPr>
            <a:spLocks noGrp="1"/>
          </p:cNvSpPr>
          <p:nvPr>
            <p:ph type="dt" sz="half" idx="10"/>
          </p:nvPr>
        </p:nvSpPr>
        <p:spPr/>
        <p:txBody>
          <a:bodyPr/>
          <a:lstStyle/>
          <a:p>
            <a:fld id="{EDA69B72-CDE0-44FA-8933-59080E034C93}" type="datetimeFigureOut">
              <a:rPr lang="lv-LV" smtClean="0"/>
              <a:t>14.07.2023</a:t>
            </a:fld>
            <a:endParaRPr lang="lv-LV"/>
          </a:p>
        </p:txBody>
      </p:sp>
      <p:sp>
        <p:nvSpPr>
          <p:cNvPr id="6" name="Footer Placeholder 5">
            <a:extLst>
              <a:ext uri="{FF2B5EF4-FFF2-40B4-BE49-F238E27FC236}">
                <a16:creationId xmlns:a16="http://schemas.microsoft.com/office/drawing/2014/main" id="{24046DB3-A9A1-F493-DE9C-AD081C3C23A4}"/>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5ED20A65-7946-3C71-CD4B-F57AF6D48748}"/>
              </a:ext>
            </a:extLst>
          </p:cNvPr>
          <p:cNvSpPr>
            <a:spLocks noGrp="1"/>
          </p:cNvSpPr>
          <p:nvPr>
            <p:ph type="sldNum" sz="quarter" idx="12"/>
          </p:nvPr>
        </p:nvSpPr>
        <p:spPr/>
        <p:txBody>
          <a:bodyPr/>
          <a:lstStyle/>
          <a:p>
            <a:fld id="{283E40A6-2D34-46BC-81E1-9249107FCB78}" type="slidenum">
              <a:rPr lang="lv-LV" smtClean="0"/>
              <a:t>‹#›</a:t>
            </a:fld>
            <a:endParaRPr lang="lv-LV"/>
          </a:p>
        </p:txBody>
      </p:sp>
    </p:spTree>
    <p:extLst>
      <p:ext uri="{BB962C8B-B14F-4D97-AF65-F5344CB8AC3E}">
        <p14:creationId xmlns:p14="http://schemas.microsoft.com/office/powerpoint/2010/main" val="3610901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41C3E-D148-CA3A-BB54-FC65309CEDE7}"/>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686EB8B0-DEF8-15FB-A8B0-47AC6964FB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4ABF39-33D0-71E0-70B1-4B012595B4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10EE88BB-0B8F-63F5-583E-94CFD34577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ABE23B-D5DD-6A89-5B4A-7681DB9CB5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D787A6A9-F9B9-D78A-5D60-5AB77120E31A}"/>
              </a:ext>
            </a:extLst>
          </p:cNvPr>
          <p:cNvSpPr>
            <a:spLocks noGrp="1"/>
          </p:cNvSpPr>
          <p:nvPr>
            <p:ph type="dt" sz="half" idx="10"/>
          </p:nvPr>
        </p:nvSpPr>
        <p:spPr/>
        <p:txBody>
          <a:bodyPr/>
          <a:lstStyle/>
          <a:p>
            <a:fld id="{EDA69B72-CDE0-44FA-8933-59080E034C93}" type="datetimeFigureOut">
              <a:rPr lang="lv-LV" smtClean="0"/>
              <a:t>14.07.2023</a:t>
            </a:fld>
            <a:endParaRPr lang="lv-LV"/>
          </a:p>
        </p:txBody>
      </p:sp>
      <p:sp>
        <p:nvSpPr>
          <p:cNvPr id="8" name="Footer Placeholder 7">
            <a:extLst>
              <a:ext uri="{FF2B5EF4-FFF2-40B4-BE49-F238E27FC236}">
                <a16:creationId xmlns:a16="http://schemas.microsoft.com/office/drawing/2014/main" id="{420C44AE-863A-4931-9214-9C0EC321D973}"/>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7CD1CC2E-66AB-7771-AB12-61860F0AF80E}"/>
              </a:ext>
            </a:extLst>
          </p:cNvPr>
          <p:cNvSpPr>
            <a:spLocks noGrp="1"/>
          </p:cNvSpPr>
          <p:nvPr>
            <p:ph type="sldNum" sz="quarter" idx="12"/>
          </p:nvPr>
        </p:nvSpPr>
        <p:spPr/>
        <p:txBody>
          <a:bodyPr/>
          <a:lstStyle/>
          <a:p>
            <a:fld id="{283E40A6-2D34-46BC-81E1-9249107FCB78}" type="slidenum">
              <a:rPr lang="lv-LV" smtClean="0"/>
              <a:t>‹#›</a:t>
            </a:fld>
            <a:endParaRPr lang="lv-LV"/>
          </a:p>
        </p:txBody>
      </p:sp>
    </p:spTree>
    <p:extLst>
      <p:ext uri="{BB962C8B-B14F-4D97-AF65-F5344CB8AC3E}">
        <p14:creationId xmlns:p14="http://schemas.microsoft.com/office/powerpoint/2010/main" val="2547373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AFFAC-1C4B-4A4D-5FCE-DB63FA0FA170}"/>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7065C9E2-E069-ADE5-D730-99538DF9F261}"/>
              </a:ext>
            </a:extLst>
          </p:cNvPr>
          <p:cNvSpPr>
            <a:spLocks noGrp="1"/>
          </p:cNvSpPr>
          <p:nvPr>
            <p:ph type="dt" sz="half" idx="10"/>
          </p:nvPr>
        </p:nvSpPr>
        <p:spPr/>
        <p:txBody>
          <a:bodyPr/>
          <a:lstStyle/>
          <a:p>
            <a:fld id="{EDA69B72-CDE0-44FA-8933-59080E034C93}" type="datetimeFigureOut">
              <a:rPr lang="lv-LV" smtClean="0"/>
              <a:t>14.07.2023</a:t>
            </a:fld>
            <a:endParaRPr lang="lv-LV"/>
          </a:p>
        </p:txBody>
      </p:sp>
      <p:sp>
        <p:nvSpPr>
          <p:cNvPr id="4" name="Footer Placeholder 3">
            <a:extLst>
              <a:ext uri="{FF2B5EF4-FFF2-40B4-BE49-F238E27FC236}">
                <a16:creationId xmlns:a16="http://schemas.microsoft.com/office/drawing/2014/main" id="{D65A8695-A28B-0C74-451A-DC875566AB7D}"/>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CCB5E120-633D-BE0B-4460-7C76D5833423}"/>
              </a:ext>
            </a:extLst>
          </p:cNvPr>
          <p:cNvSpPr>
            <a:spLocks noGrp="1"/>
          </p:cNvSpPr>
          <p:nvPr>
            <p:ph type="sldNum" sz="quarter" idx="12"/>
          </p:nvPr>
        </p:nvSpPr>
        <p:spPr/>
        <p:txBody>
          <a:bodyPr/>
          <a:lstStyle/>
          <a:p>
            <a:fld id="{283E40A6-2D34-46BC-81E1-9249107FCB78}" type="slidenum">
              <a:rPr lang="lv-LV" smtClean="0"/>
              <a:t>‹#›</a:t>
            </a:fld>
            <a:endParaRPr lang="lv-LV"/>
          </a:p>
        </p:txBody>
      </p:sp>
    </p:spTree>
    <p:extLst>
      <p:ext uri="{BB962C8B-B14F-4D97-AF65-F5344CB8AC3E}">
        <p14:creationId xmlns:p14="http://schemas.microsoft.com/office/powerpoint/2010/main" val="3862617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9892C6-71A5-1F9B-D62D-1489E7F63237}"/>
              </a:ext>
            </a:extLst>
          </p:cNvPr>
          <p:cNvSpPr>
            <a:spLocks noGrp="1"/>
          </p:cNvSpPr>
          <p:nvPr>
            <p:ph type="dt" sz="half" idx="10"/>
          </p:nvPr>
        </p:nvSpPr>
        <p:spPr/>
        <p:txBody>
          <a:bodyPr/>
          <a:lstStyle/>
          <a:p>
            <a:fld id="{EDA69B72-CDE0-44FA-8933-59080E034C93}" type="datetimeFigureOut">
              <a:rPr lang="lv-LV" smtClean="0"/>
              <a:t>14.07.2023</a:t>
            </a:fld>
            <a:endParaRPr lang="lv-LV"/>
          </a:p>
        </p:txBody>
      </p:sp>
      <p:sp>
        <p:nvSpPr>
          <p:cNvPr id="3" name="Footer Placeholder 2">
            <a:extLst>
              <a:ext uri="{FF2B5EF4-FFF2-40B4-BE49-F238E27FC236}">
                <a16:creationId xmlns:a16="http://schemas.microsoft.com/office/drawing/2014/main" id="{15267CAE-F407-8BEE-BDB1-16E46A218C78}"/>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79450791-4AF9-EBB3-2B0F-5DCC19F55D13}"/>
              </a:ext>
            </a:extLst>
          </p:cNvPr>
          <p:cNvSpPr>
            <a:spLocks noGrp="1"/>
          </p:cNvSpPr>
          <p:nvPr>
            <p:ph type="sldNum" sz="quarter" idx="12"/>
          </p:nvPr>
        </p:nvSpPr>
        <p:spPr/>
        <p:txBody>
          <a:bodyPr/>
          <a:lstStyle/>
          <a:p>
            <a:fld id="{283E40A6-2D34-46BC-81E1-9249107FCB78}" type="slidenum">
              <a:rPr lang="lv-LV" smtClean="0"/>
              <a:t>‹#›</a:t>
            </a:fld>
            <a:endParaRPr lang="lv-LV"/>
          </a:p>
        </p:txBody>
      </p:sp>
    </p:spTree>
    <p:extLst>
      <p:ext uri="{BB962C8B-B14F-4D97-AF65-F5344CB8AC3E}">
        <p14:creationId xmlns:p14="http://schemas.microsoft.com/office/powerpoint/2010/main" val="422000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F8244-4455-55DA-870E-AE7B21896B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72BAF1FD-592E-E0D3-9249-93D34CBCE3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CA5AFF01-BD6B-2724-2355-F17229013A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06AF21-FEA8-E91D-F561-1382460896A8}"/>
              </a:ext>
            </a:extLst>
          </p:cNvPr>
          <p:cNvSpPr>
            <a:spLocks noGrp="1"/>
          </p:cNvSpPr>
          <p:nvPr>
            <p:ph type="dt" sz="half" idx="10"/>
          </p:nvPr>
        </p:nvSpPr>
        <p:spPr/>
        <p:txBody>
          <a:bodyPr/>
          <a:lstStyle/>
          <a:p>
            <a:fld id="{EDA69B72-CDE0-44FA-8933-59080E034C93}" type="datetimeFigureOut">
              <a:rPr lang="lv-LV" smtClean="0"/>
              <a:t>14.07.2023</a:t>
            </a:fld>
            <a:endParaRPr lang="lv-LV"/>
          </a:p>
        </p:txBody>
      </p:sp>
      <p:sp>
        <p:nvSpPr>
          <p:cNvPr id="6" name="Footer Placeholder 5">
            <a:extLst>
              <a:ext uri="{FF2B5EF4-FFF2-40B4-BE49-F238E27FC236}">
                <a16:creationId xmlns:a16="http://schemas.microsoft.com/office/drawing/2014/main" id="{29D4156F-9FDE-B502-9F46-AEF36A7A44AE}"/>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45AD3878-7E61-FBA7-9F33-1E529A9EE3AD}"/>
              </a:ext>
            </a:extLst>
          </p:cNvPr>
          <p:cNvSpPr>
            <a:spLocks noGrp="1"/>
          </p:cNvSpPr>
          <p:nvPr>
            <p:ph type="sldNum" sz="quarter" idx="12"/>
          </p:nvPr>
        </p:nvSpPr>
        <p:spPr/>
        <p:txBody>
          <a:bodyPr/>
          <a:lstStyle/>
          <a:p>
            <a:fld id="{283E40A6-2D34-46BC-81E1-9249107FCB78}" type="slidenum">
              <a:rPr lang="lv-LV" smtClean="0"/>
              <a:t>‹#›</a:t>
            </a:fld>
            <a:endParaRPr lang="lv-LV"/>
          </a:p>
        </p:txBody>
      </p:sp>
    </p:spTree>
    <p:extLst>
      <p:ext uri="{BB962C8B-B14F-4D97-AF65-F5344CB8AC3E}">
        <p14:creationId xmlns:p14="http://schemas.microsoft.com/office/powerpoint/2010/main" val="3433573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8CF12-C597-C6C3-3BD4-B39E01A67D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8A03C8F6-EFD3-B96F-07DC-8CC3B53C46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1B52AC65-1A5B-75C9-0837-4FCFC1FC80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58BDA3-8293-14E7-112A-F47ECA8B3E1F}"/>
              </a:ext>
            </a:extLst>
          </p:cNvPr>
          <p:cNvSpPr>
            <a:spLocks noGrp="1"/>
          </p:cNvSpPr>
          <p:nvPr>
            <p:ph type="dt" sz="half" idx="10"/>
          </p:nvPr>
        </p:nvSpPr>
        <p:spPr/>
        <p:txBody>
          <a:bodyPr/>
          <a:lstStyle/>
          <a:p>
            <a:fld id="{EDA69B72-CDE0-44FA-8933-59080E034C93}" type="datetimeFigureOut">
              <a:rPr lang="lv-LV" smtClean="0"/>
              <a:t>14.07.2023</a:t>
            </a:fld>
            <a:endParaRPr lang="lv-LV"/>
          </a:p>
        </p:txBody>
      </p:sp>
      <p:sp>
        <p:nvSpPr>
          <p:cNvPr id="6" name="Footer Placeholder 5">
            <a:extLst>
              <a:ext uri="{FF2B5EF4-FFF2-40B4-BE49-F238E27FC236}">
                <a16:creationId xmlns:a16="http://schemas.microsoft.com/office/drawing/2014/main" id="{5B2DF2CC-D2FC-883F-D9E9-EB63398B86D4}"/>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AF4B1FA4-48AE-B9CC-210A-05E66C1AEDC9}"/>
              </a:ext>
            </a:extLst>
          </p:cNvPr>
          <p:cNvSpPr>
            <a:spLocks noGrp="1"/>
          </p:cNvSpPr>
          <p:nvPr>
            <p:ph type="sldNum" sz="quarter" idx="12"/>
          </p:nvPr>
        </p:nvSpPr>
        <p:spPr/>
        <p:txBody>
          <a:bodyPr/>
          <a:lstStyle/>
          <a:p>
            <a:fld id="{283E40A6-2D34-46BC-81E1-9249107FCB78}" type="slidenum">
              <a:rPr lang="lv-LV" smtClean="0"/>
              <a:t>‹#›</a:t>
            </a:fld>
            <a:endParaRPr lang="lv-LV"/>
          </a:p>
        </p:txBody>
      </p:sp>
    </p:spTree>
    <p:extLst>
      <p:ext uri="{BB962C8B-B14F-4D97-AF65-F5344CB8AC3E}">
        <p14:creationId xmlns:p14="http://schemas.microsoft.com/office/powerpoint/2010/main" val="3959032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185D2C-7F48-88B8-2BF8-0BDA392EDD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F750DB98-CCBE-FB85-70D9-D86BBCD99A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0D72EA8-F15D-3B10-03F6-B1D29528D3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69B72-CDE0-44FA-8933-59080E034C93}" type="datetimeFigureOut">
              <a:rPr lang="lv-LV" smtClean="0"/>
              <a:t>14.07.2023</a:t>
            </a:fld>
            <a:endParaRPr lang="lv-LV"/>
          </a:p>
        </p:txBody>
      </p:sp>
      <p:sp>
        <p:nvSpPr>
          <p:cNvPr id="5" name="Footer Placeholder 4">
            <a:extLst>
              <a:ext uri="{FF2B5EF4-FFF2-40B4-BE49-F238E27FC236}">
                <a16:creationId xmlns:a16="http://schemas.microsoft.com/office/drawing/2014/main" id="{0E38A39F-3FF8-A5E7-0CFE-A84E7F1EDE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3D3AC394-1109-9216-D198-5DD4F50668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3E40A6-2D34-46BC-81E1-9249107FCB78}" type="slidenum">
              <a:rPr lang="lv-LV" smtClean="0"/>
              <a:t>‹#›</a:t>
            </a:fld>
            <a:endParaRPr lang="lv-LV"/>
          </a:p>
        </p:txBody>
      </p:sp>
    </p:spTree>
    <p:extLst>
      <p:ext uri="{BB962C8B-B14F-4D97-AF65-F5344CB8AC3E}">
        <p14:creationId xmlns:p14="http://schemas.microsoft.com/office/powerpoint/2010/main" val="476881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hyperlink" Target="https://wikiifc.com/"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B9FEA-31F5-5EDC-FA97-D85B9C0C254E}"/>
              </a:ext>
            </a:extLst>
          </p:cNvPr>
          <p:cNvSpPr>
            <a:spLocks noGrp="1"/>
          </p:cNvSpPr>
          <p:nvPr>
            <p:ph type="ctrTitle"/>
          </p:nvPr>
        </p:nvSpPr>
        <p:spPr>
          <a:xfrm>
            <a:off x="2087111" y="1587226"/>
            <a:ext cx="8017778" cy="2093531"/>
          </a:xfrm>
        </p:spPr>
        <p:txBody>
          <a:bodyPr>
            <a:normAutofit fontScale="90000"/>
          </a:bodyPr>
          <a:lstStyle/>
          <a:p>
            <a:pPr defTabSz="795528"/>
            <a:br>
              <a:rPr lang="lv-LV" sz="5220" kern="1200" dirty="0">
                <a:solidFill>
                  <a:schemeClr val="tx1"/>
                </a:solidFill>
                <a:latin typeface="+mj-lt"/>
                <a:ea typeface="+mj-ea"/>
                <a:cs typeface="+mj-cs"/>
              </a:rPr>
            </a:br>
            <a:r>
              <a:rPr lang="en-US" sz="5220" dirty="0"/>
              <a:t>Timber BIM modelling. IFC and Operation and Maintenance</a:t>
            </a:r>
            <a:endParaRPr lang="lv-LV" dirty="0"/>
          </a:p>
        </p:txBody>
      </p:sp>
      <p:sp>
        <p:nvSpPr>
          <p:cNvPr id="3" name="Subtitle 2">
            <a:extLst>
              <a:ext uri="{FF2B5EF4-FFF2-40B4-BE49-F238E27FC236}">
                <a16:creationId xmlns:a16="http://schemas.microsoft.com/office/drawing/2014/main" id="{29BE6AE1-D739-4EA6-97B7-1E8DEF5D33BB}"/>
              </a:ext>
            </a:extLst>
          </p:cNvPr>
          <p:cNvSpPr>
            <a:spLocks noGrp="1"/>
          </p:cNvSpPr>
          <p:nvPr>
            <p:ph type="subTitle" idx="1"/>
          </p:nvPr>
        </p:nvSpPr>
        <p:spPr>
          <a:xfrm>
            <a:off x="2176011" y="5267983"/>
            <a:ext cx="8017778" cy="404671"/>
          </a:xfrm>
        </p:spPr>
        <p:txBody>
          <a:bodyPr/>
          <a:lstStyle/>
          <a:p>
            <a:pPr algn="r" defTabSz="795528">
              <a:spcBef>
                <a:spcPts val="870"/>
              </a:spcBef>
            </a:pPr>
            <a:r>
              <a:rPr lang="en-US" sz="2088" kern="1200" dirty="0" err="1">
                <a:solidFill>
                  <a:schemeClr val="tx1"/>
                </a:solidFill>
                <a:latin typeface="+mn-lt"/>
                <a:ea typeface="+mn-ea"/>
                <a:cs typeface="+mn-cs"/>
              </a:rPr>
              <a:t>Ingars</a:t>
            </a:r>
            <a:r>
              <a:rPr lang="en-US" sz="2088" kern="1200" dirty="0">
                <a:solidFill>
                  <a:schemeClr val="tx1"/>
                </a:solidFill>
                <a:latin typeface="+mn-lt"/>
                <a:ea typeface="+mn-ea"/>
                <a:cs typeface="+mn-cs"/>
              </a:rPr>
              <a:t> </a:t>
            </a:r>
            <a:r>
              <a:rPr lang="en-US" sz="2088" kern="1200" dirty="0" err="1">
                <a:solidFill>
                  <a:schemeClr val="tx1"/>
                </a:solidFill>
                <a:latin typeface="+mn-lt"/>
                <a:ea typeface="+mn-ea"/>
                <a:cs typeface="+mn-cs"/>
              </a:rPr>
              <a:t>Strazdins</a:t>
            </a:r>
            <a:endParaRPr lang="lv-LV" dirty="0"/>
          </a:p>
        </p:txBody>
      </p:sp>
      <p:pic>
        <p:nvPicPr>
          <p:cNvPr id="1026" name="Picture 2">
            <a:extLst>
              <a:ext uri="{FF2B5EF4-FFF2-40B4-BE49-F238E27FC236}">
                <a16:creationId xmlns:a16="http://schemas.microsoft.com/office/drawing/2014/main" id="{29A9F298-8AB1-EC77-2497-2D4FFF770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111" y="897693"/>
            <a:ext cx="2630833" cy="5762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1E445FA-D710-BAA1-92E7-9B4D2A5B4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5532" y="664257"/>
            <a:ext cx="1002222" cy="9437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9707656-8E50-63E4-AFC6-89435BD61F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287" y="5880458"/>
            <a:ext cx="793426" cy="334074"/>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EBBE9C1A-8DA0-4D07-ACAE-9BA435FEF65D}"/>
              </a:ext>
            </a:extLst>
          </p:cNvPr>
          <p:cNvSpPr txBox="1">
            <a:spLocks/>
          </p:cNvSpPr>
          <p:nvPr/>
        </p:nvSpPr>
        <p:spPr>
          <a:xfrm>
            <a:off x="2087111" y="3226665"/>
            <a:ext cx="8017778" cy="209353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95528"/>
            <a:br>
              <a:rPr lang="lv-LV" sz="5220" dirty="0"/>
            </a:br>
            <a:endParaRPr lang="lv-LV" dirty="0"/>
          </a:p>
        </p:txBody>
      </p:sp>
      <p:sp>
        <p:nvSpPr>
          <p:cNvPr id="4" name="Rectangle 3">
            <a:extLst>
              <a:ext uri="{FF2B5EF4-FFF2-40B4-BE49-F238E27FC236}">
                <a16:creationId xmlns:a16="http://schemas.microsoft.com/office/drawing/2014/main" id="{81805732-E302-4B38-BEB9-5AB5E8129CE6}"/>
              </a:ext>
            </a:extLst>
          </p:cNvPr>
          <p:cNvSpPr/>
          <p:nvPr/>
        </p:nvSpPr>
        <p:spPr>
          <a:xfrm>
            <a:off x="3048000" y="4022215"/>
            <a:ext cx="6096000" cy="923330"/>
          </a:xfrm>
          <a:prstGeom prst="rect">
            <a:avLst/>
          </a:prstGeom>
        </p:spPr>
        <p:txBody>
          <a:bodyPr>
            <a:spAutoFit/>
          </a:bodyPr>
          <a:lstStyle/>
          <a:p>
            <a:pPr>
              <a:spcAft>
                <a:spcPts val="0"/>
              </a:spcAft>
            </a:pPr>
            <a:r>
              <a:rPr lang="en-GB" b="1" kern="1400" spc="-50" dirty="0">
                <a:latin typeface="Calibri" panose="020F0502020204030204" pitchFamily="34" charset="0"/>
                <a:ea typeface="Times New Roman" panose="02020603050405020304" pitchFamily="18" charset="0"/>
                <a:cs typeface="Times New Roman" panose="02020603050405020304" pitchFamily="18" charset="0"/>
              </a:rPr>
              <a:t>Erasmus+ Project:</a:t>
            </a:r>
            <a:r>
              <a:rPr lang="en-GB" kern="1400" spc="-50" dirty="0">
                <a:latin typeface="Calibri" panose="020F0502020204030204" pitchFamily="34" charset="0"/>
                <a:ea typeface="Times New Roman" panose="02020603050405020304" pitchFamily="18" charset="0"/>
                <a:cs typeface="Times New Roman" panose="02020603050405020304" pitchFamily="18" charset="0"/>
              </a:rPr>
              <a:t> Sustainable, High-performance Building Solutions in Wood (</a:t>
            </a:r>
            <a:r>
              <a:rPr lang="en-GB" kern="1400" spc="-50" dirty="0" err="1">
                <a:latin typeface="Calibri" panose="020F0502020204030204" pitchFamily="34" charset="0"/>
                <a:ea typeface="Times New Roman" panose="02020603050405020304" pitchFamily="18" charset="0"/>
                <a:cs typeface="Times New Roman" panose="02020603050405020304" pitchFamily="18" charset="0"/>
              </a:rPr>
              <a:t>HiBiWood</a:t>
            </a:r>
            <a:r>
              <a:rPr lang="en-GB" kern="1400" spc="-50" dirty="0">
                <a:latin typeface="Calibri" panose="020F0502020204030204" pitchFamily="34" charset="0"/>
                <a:ea typeface="Times New Roman" panose="02020603050405020304" pitchFamily="18" charset="0"/>
                <a:cs typeface="Times New Roman" panose="02020603050405020304" pitchFamily="18" charset="0"/>
              </a:rPr>
              <a:t>)</a:t>
            </a:r>
            <a:endParaRPr lang="lv-LV" sz="4000" kern="1400" spc="-50" dirty="0">
              <a:latin typeface="Calibri Light" panose="020F0302020204030204" pitchFamily="34" charset="0"/>
              <a:ea typeface="Times New Roman" panose="02020603050405020304" pitchFamily="18" charset="0"/>
              <a:cs typeface="Times New Roman" panose="02020603050405020304" pitchFamily="18" charset="0"/>
            </a:endParaRPr>
          </a:p>
          <a:p>
            <a:r>
              <a:rPr lang="en-GB" b="1" dirty="0">
                <a:latin typeface="Calibri" panose="020F0502020204030204" pitchFamily="34" charset="0"/>
                <a:ea typeface="Calibri" panose="020F0502020204030204" pitchFamily="34" charset="0"/>
              </a:rPr>
              <a:t>Project Number:</a:t>
            </a:r>
            <a:r>
              <a:rPr lang="en-GB" dirty="0">
                <a:latin typeface="Calibri" panose="020F0502020204030204" pitchFamily="34" charset="0"/>
                <a:ea typeface="Calibri" panose="020F0502020204030204" pitchFamily="34" charset="0"/>
              </a:rPr>
              <a:t> 2020-1-LV01-KA203-077513	</a:t>
            </a:r>
            <a:endParaRPr lang="lv-LV" dirty="0"/>
          </a:p>
        </p:txBody>
      </p:sp>
    </p:spTree>
    <p:extLst>
      <p:ext uri="{BB962C8B-B14F-4D97-AF65-F5344CB8AC3E}">
        <p14:creationId xmlns:p14="http://schemas.microsoft.com/office/powerpoint/2010/main" val="1893878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DAF8C-E5C8-4B99-B1A1-F59969A06DEB}"/>
              </a:ext>
            </a:extLst>
          </p:cNvPr>
          <p:cNvSpPr>
            <a:spLocks noGrp="1"/>
          </p:cNvSpPr>
          <p:nvPr>
            <p:ph type="title"/>
          </p:nvPr>
        </p:nvSpPr>
        <p:spPr/>
        <p:txBody>
          <a:bodyPr/>
          <a:lstStyle/>
          <a:p>
            <a:r>
              <a:rPr lang="en-US" sz="4400" dirty="0">
                <a:solidFill>
                  <a:schemeClr val="tx2"/>
                </a:solidFill>
              </a:rPr>
              <a:t>IFC Communication (BCF)</a:t>
            </a:r>
            <a:endParaRPr lang="en-GB" dirty="0"/>
          </a:p>
        </p:txBody>
      </p:sp>
      <p:pic>
        <p:nvPicPr>
          <p:cNvPr id="4" name="Picture 3">
            <a:extLst>
              <a:ext uri="{FF2B5EF4-FFF2-40B4-BE49-F238E27FC236}">
                <a16:creationId xmlns:a16="http://schemas.microsoft.com/office/drawing/2014/main" id="{195996B8-03D6-EF80-D2DB-AC5A3E65AF86}"/>
              </a:ext>
            </a:extLst>
          </p:cNvPr>
          <p:cNvPicPr>
            <a:picLocks noChangeAspect="1"/>
          </p:cNvPicPr>
          <p:nvPr/>
        </p:nvPicPr>
        <p:blipFill>
          <a:blip r:embed="rId2"/>
          <a:stretch>
            <a:fillRect/>
          </a:stretch>
        </p:blipFill>
        <p:spPr>
          <a:xfrm>
            <a:off x="10468232" y="248658"/>
            <a:ext cx="1189651" cy="1558495"/>
          </a:xfrm>
          <a:prstGeom prst="rect">
            <a:avLst/>
          </a:prstGeom>
        </p:spPr>
      </p:pic>
      <p:sp>
        <p:nvSpPr>
          <p:cNvPr id="6" name="TextBox 5">
            <a:extLst>
              <a:ext uri="{FF2B5EF4-FFF2-40B4-BE49-F238E27FC236}">
                <a16:creationId xmlns:a16="http://schemas.microsoft.com/office/drawing/2014/main" id="{36887E7D-478A-6C70-E469-926562BC0533}"/>
              </a:ext>
            </a:extLst>
          </p:cNvPr>
          <p:cNvSpPr txBox="1"/>
          <p:nvPr/>
        </p:nvSpPr>
        <p:spPr>
          <a:xfrm>
            <a:off x="838200" y="1690688"/>
            <a:ext cx="6096000" cy="461665"/>
          </a:xfrm>
          <a:prstGeom prst="rect">
            <a:avLst/>
          </a:prstGeom>
          <a:noFill/>
        </p:spPr>
        <p:txBody>
          <a:bodyPr wrap="square">
            <a:spAutoFit/>
          </a:bodyPr>
          <a:lstStyle/>
          <a:p>
            <a:r>
              <a:rPr lang="en-GB" sz="2400" dirty="0"/>
              <a:t>BIM Collaboration Format (BCF)</a:t>
            </a:r>
          </a:p>
        </p:txBody>
      </p:sp>
      <p:sp>
        <p:nvSpPr>
          <p:cNvPr id="8" name="TextBox 7">
            <a:extLst>
              <a:ext uri="{FF2B5EF4-FFF2-40B4-BE49-F238E27FC236}">
                <a16:creationId xmlns:a16="http://schemas.microsoft.com/office/drawing/2014/main" id="{10373D09-C073-B5FC-15A9-C092CDFE5E88}"/>
              </a:ext>
            </a:extLst>
          </p:cNvPr>
          <p:cNvSpPr txBox="1"/>
          <p:nvPr/>
        </p:nvSpPr>
        <p:spPr>
          <a:xfrm>
            <a:off x="838200" y="2152353"/>
            <a:ext cx="6096000" cy="3139321"/>
          </a:xfrm>
          <a:prstGeom prst="rect">
            <a:avLst/>
          </a:prstGeom>
          <a:noFill/>
        </p:spPr>
        <p:txBody>
          <a:bodyPr wrap="square">
            <a:spAutoFit/>
          </a:bodyPr>
          <a:lstStyle/>
          <a:p>
            <a:r>
              <a:rPr lang="en-GB" dirty="0"/>
              <a:t>When you exchange BIM data using IFC, you probably also want to communicate about the objects in your model. Doing this over email, or using the phone to comment about 'the 3rd column from the right on the 2nd floor' brings risks and unclarities. This is why the "BIM Collaboration Format" (BCF) was created.</a:t>
            </a:r>
          </a:p>
          <a:p>
            <a:endParaRPr lang="en-GB" dirty="0"/>
          </a:p>
          <a:p>
            <a:r>
              <a:rPr lang="en-GB" dirty="0"/>
              <a:t>The BCF contains information about the problem/issue/collision as you can see on the right, and as well the actual IFC element GUID numbers, the camera angle and coordinates of the view.</a:t>
            </a:r>
          </a:p>
        </p:txBody>
      </p:sp>
      <p:pic>
        <p:nvPicPr>
          <p:cNvPr id="9" name="Picture 8">
            <a:extLst>
              <a:ext uri="{FF2B5EF4-FFF2-40B4-BE49-F238E27FC236}">
                <a16:creationId xmlns:a16="http://schemas.microsoft.com/office/drawing/2014/main" id="{ECF65218-0E68-D55F-232C-8F3FBBA6DD79}"/>
              </a:ext>
            </a:extLst>
          </p:cNvPr>
          <p:cNvPicPr>
            <a:picLocks noChangeAspect="1"/>
          </p:cNvPicPr>
          <p:nvPr/>
        </p:nvPicPr>
        <p:blipFill>
          <a:blip r:embed="rId3"/>
          <a:stretch>
            <a:fillRect/>
          </a:stretch>
        </p:blipFill>
        <p:spPr>
          <a:xfrm>
            <a:off x="8068215" y="2057937"/>
            <a:ext cx="3589668" cy="4551405"/>
          </a:xfrm>
          <a:prstGeom prst="rect">
            <a:avLst/>
          </a:prstGeom>
        </p:spPr>
      </p:pic>
    </p:spTree>
    <p:extLst>
      <p:ext uri="{BB962C8B-B14F-4D97-AF65-F5344CB8AC3E}">
        <p14:creationId xmlns:p14="http://schemas.microsoft.com/office/powerpoint/2010/main" val="1046005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6262F-FAE3-F141-BAEC-C653A076C6FB}"/>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5200" kern="1200">
                <a:solidFill>
                  <a:schemeClr val="tx2"/>
                </a:solidFill>
                <a:latin typeface="+mj-lt"/>
                <a:ea typeface="+mj-ea"/>
                <a:cs typeface="+mj-cs"/>
              </a:rPr>
              <a:t>Thank you for your attention!</a:t>
            </a:r>
          </a:p>
        </p:txBody>
      </p:sp>
    </p:spTree>
    <p:extLst>
      <p:ext uri="{BB962C8B-B14F-4D97-AF65-F5344CB8AC3E}">
        <p14:creationId xmlns:p14="http://schemas.microsoft.com/office/powerpoint/2010/main" val="415093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83F362-FED7-22C1-793F-16BA68B5889D}"/>
              </a:ext>
            </a:extLst>
          </p:cNvPr>
          <p:cNvPicPr>
            <a:picLocks noChangeAspect="1"/>
          </p:cNvPicPr>
          <p:nvPr/>
        </p:nvPicPr>
        <p:blipFill rotWithShape="1">
          <a:blip r:embed="rId2"/>
          <a:srcRect b="6306"/>
          <a:stretch/>
        </p:blipFill>
        <p:spPr>
          <a:xfrm>
            <a:off x="1562805" y="821159"/>
            <a:ext cx="8869495" cy="4674477"/>
          </a:xfrm>
          <a:prstGeom prst="rect">
            <a:avLst/>
          </a:prstGeom>
          <a:ln>
            <a:noFill/>
          </a:ln>
        </p:spPr>
      </p:pic>
    </p:spTree>
    <p:extLst>
      <p:ext uri="{BB962C8B-B14F-4D97-AF65-F5344CB8AC3E}">
        <p14:creationId xmlns:p14="http://schemas.microsoft.com/office/powerpoint/2010/main" val="2958710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93464-F330-0856-25EC-7372DA0858FA}"/>
              </a:ext>
            </a:extLst>
          </p:cNvPr>
          <p:cNvSpPr>
            <a:spLocks noGrp="1"/>
          </p:cNvSpPr>
          <p:nvPr>
            <p:ph type="title"/>
          </p:nvPr>
        </p:nvSpPr>
        <p:spPr>
          <a:xfrm>
            <a:off x="804672" y="802955"/>
            <a:ext cx="4977976" cy="1454051"/>
          </a:xfrm>
        </p:spPr>
        <p:txBody>
          <a:bodyPr>
            <a:normAutofit/>
          </a:bodyPr>
          <a:lstStyle/>
          <a:p>
            <a:r>
              <a:rPr lang="en-US" sz="3600">
                <a:solidFill>
                  <a:schemeClr val="tx2"/>
                </a:solidFill>
              </a:rPr>
              <a:t>Topics to cover:</a:t>
            </a:r>
            <a:endParaRPr lang="lv-LV" sz="3600">
              <a:solidFill>
                <a:schemeClr val="tx2"/>
              </a:solidFill>
            </a:endParaRPr>
          </a:p>
        </p:txBody>
      </p:sp>
      <p:sp>
        <p:nvSpPr>
          <p:cNvPr id="3" name="Content Placeholder 2">
            <a:extLst>
              <a:ext uri="{FF2B5EF4-FFF2-40B4-BE49-F238E27FC236}">
                <a16:creationId xmlns:a16="http://schemas.microsoft.com/office/drawing/2014/main" id="{12FE1F68-6DE1-8E62-B451-398AB81100FA}"/>
              </a:ext>
            </a:extLst>
          </p:cNvPr>
          <p:cNvSpPr>
            <a:spLocks noGrp="1"/>
          </p:cNvSpPr>
          <p:nvPr>
            <p:ph idx="1"/>
          </p:nvPr>
        </p:nvSpPr>
        <p:spPr>
          <a:xfrm>
            <a:off x="804671" y="1993315"/>
            <a:ext cx="4977578" cy="3639289"/>
          </a:xfrm>
        </p:spPr>
        <p:txBody>
          <a:bodyPr anchor="ctr">
            <a:normAutofit/>
          </a:bodyPr>
          <a:lstStyle/>
          <a:p>
            <a:r>
              <a:rPr lang="en-US" sz="1800" dirty="0">
                <a:solidFill>
                  <a:schemeClr val="tx2"/>
                </a:solidFill>
              </a:rPr>
              <a:t>How to open and export IFC file</a:t>
            </a:r>
          </a:p>
          <a:p>
            <a:r>
              <a:rPr lang="en-US" sz="1800" dirty="0">
                <a:solidFill>
                  <a:schemeClr val="tx2"/>
                </a:solidFill>
              </a:rPr>
              <a:t>IFC Viewers</a:t>
            </a:r>
          </a:p>
          <a:p>
            <a:r>
              <a:rPr lang="en-US" sz="1800" dirty="0">
                <a:solidFill>
                  <a:schemeClr val="tx2"/>
                </a:solidFill>
              </a:rPr>
              <a:t>Basics of optimal IFC File and its classification</a:t>
            </a:r>
          </a:p>
          <a:p>
            <a:r>
              <a:rPr lang="en-US" sz="1800" dirty="0">
                <a:solidFill>
                  <a:schemeClr val="tx2"/>
                </a:solidFill>
              </a:rPr>
              <a:t>IFC Classification</a:t>
            </a:r>
          </a:p>
          <a:p>
            <a:r>
              <a:rPr lang="en-US" sz="1800" dirty="0">
                <a:solidFill>
                  <a:schemeClr val="tx2"/>
                </a:solidFill>
              </a:rPr>
              <a:t>Correct Modeling</a:t>
            </a:r>
          </a:p>
          <a:p>
            <a:r>
              <a:rPr lang="en-US" sz="1800" dirty="0">
                <a:solidFill>
                  <a:schemeClr val="tx2"/>
                </a:solidFill>
              </a:rPr>
              <a:t>Examples</a:t>
            </a:r>
          </a:p>
          <a:p>
            <a:r>
              <a:rPr lang="en-US" sz="1800" dirty="0">
                <a:solidFill>
                  <a:schemeClr val="tx2"/>
                </a:solidFill>
              </a:rPr>
              <a:t>LOD = LOI + LOG</a:t>
            </a:r>
          </a:p>
          <a:p>
            <a:r>
              <a:rPr lang="en-US" sz="1800" dirty="0">
                <a:solidFill>
                  <a:schemeClr val="tx2"/>
                </a:solidFill>
              </a:rPr>
              <a:t>IFC Use cases</a:t>
            </a:r>
          </a:p>
          <a:p>
            <a:r>
              <a:rPr lang="en-US" sz="1800" dirty="0">
                <a:solidFill>
                  <a:schemeClr val="tx2"/>
                </a:solidFill>
              </a:rPr>
              <a:t>IFC Communication (BCF)</a:t>
            </a:r>
          </a:p>
        </p:txBody>
      </p:sp>
      <p:pic>
        <p:nvPicPr>
          <p:cNvPr id="7" name="Graphic 6" descr="Checkmark">
            <a:extLst>
              <a:ext uri="{FF2B5EF4-FFF2-40B4-BE49-F238E27FC236}">
                <a16:creationId xmlns:a16="http://schemas.microsoft.com/office/drawing/2014/main" id="{744334C8-7440-92CE-6F07-0E11A1DC6D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802955"/>
            <a:ext cx="5445966" cy="5445966"/>
          </a:xfrm>
          <a:prstGeom prst="rect">
            <a:avLst/>
          </a:prstGeom>
        </p:spPr>
      </p:pic>
    </p:spTree>
    <p:extLst>
      <p:ext uri="{BB962C8B-B14F-4D97-AF65-F5344CB8AC3E}">
        <p14:creationId xmlns:p14="http://schemas.microsoft.com/office/powerpoint/2010/main" val="314368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A4548D-918D-171F-B381-0C1180BEC9E9}"/>
              </a:ext>
            </a:extLst>
          </p:cNvPr>
          <p:cNvPicPr>
            <a:picLocks noChangeAspect="1"/>
          </p:cNvPicPr>
          <p:nvPr/>
        </p:nvPicPr>
        <p:blipFill rotWithShape="1">
          <a:blip r:embed="rId2"/>
          <a:srcRect r="77770" b="50000"/>
          <a:stretch/>
        </p:blipFill>
        <p:spPr>
          <a:xfrm>
            <a:off x="838200" y="2380691"/>
            <a:ext cx="2710249" cy="3429000"/>
          </a:xfrm>
          <a:prstGeom prst="rect">
            <a:avLst/>
          </a:prstGeom>
        </p:spPr>
      </p:pic>
      <p:pic>
        <p:nvPicPr>
          <p:cNvPr id="8" name="Picture 7">
            <a:extLst>
              <a:ext uri="{FF2B5EF4-FFF2-40B4-BE49-F238E27FC236}">
                <a16:creationId xmlns:a16="http://schemas.microsoft.com/office/drawing/2014/main" id="{09EDADD2-7771-504C-00A0-405AB5D8F26C}"/>
              </a:ext>
            </a:extLst>
          </p:cNvPr>
          <p:cNvPicPr>
            <a:picLocks noChangeAspect="1"/>
          </p:cNvPicPr>
          <p:nvPr/>
        </p:nvPicPr>
        <p:blipFill rotWithShape="1">
          <a:blip r:embed="rId3"/>
          <a:srcRect l="31013" t="28108" r="18784" b="8108"/>
          <a:stretch/>
        </p:blipFill>
        <p:spPr>
          <a:xfrm>
            <a:off x="4284459" y="2380691"/>
            <a:ext cx="6120713" cy="4374292"/>
          </a:xfrm>
          <a:prstGeom prst="rect">
            <a:avLst/>
          </a:prstGeom>
        </p:spPr>
      </p:pic>
      <p:sp>
        <p:nvSpPr>
          <p:cNvPr id="11" name="Title 10">
            <a:extLst>
              <a:ext uri="{FF2B5EF4-FFF2-40B4-BE49-F238E27FC236}">
                <a16:creationId xmlns:a16="http://schemas.microsoft.com/office/drawing/2014/main" id="{A591B470-D159-4A92-C95E-07BC19FCEDC9}"/>
              </a:ext>
            </a:extLst>
          </p:cNvPr>
          <p:cNvSpPr>
            <a:spLocks noGrp="1"/>
          </p:cNvSpPr>
          <p:nvPr>
            <p:ph type="title"/>
          </p:nvPr>
        </p:nvSpPr>
        <p:spPr/>
        <p:txBody>
          <a:bodyPr/>
          <a:lstStyle/>
          <a:p>
            <a:r>
              <a:rPr lang="en-US" sz="4400" dirty="0">
                <a:solidFill>
                  <a:schemeClr val="tx2"/>
                </a:solidFill>
              </a:rPr>
              <a:t>How to export IFC file (Revit)</a:t>
            </a:r>
            <a:endParaRPr lang="en-GB" dirty="0"/>
          </a:p>
        </p:txBody>
      </p:sp>
      <p:sp>
        <p:nvSpPr>
          <p:cNvPr id="20" name="TextBox 19">
            <a:extLst>
              <a:ext uri="{FF2B5EF4-FFF2-40B4-BE49-F238E27FC236}">
                <a16:creationId xmlns:a16="http://schemas.microsoft.com/office/drawing/2014/main" id="{1B4B9EFF-F5B7-18FD-2DDA-0D9F9DBA20C7}"/>
              </a:ext>
            </a:extLst>
          </p:cNvPr>
          <p:cNvSpPr txBox="1"/>
          <p:nvPr/>
        </p:nvSpPr>
        <p:spPr>
          <a:xfrm>
            <a:off x="854237" y="1491049"/>
            <a:ext cx="7488781" cy="646331"/>
          </a:xfrm>
          <a:prstGeom prst="rect">
            <a:avLst/>
          </a:prstGeom>
          <a:noFill/>
        </p:spPr>
        <p:txBody>
          <a:bodyPr wrap="none" rtlCol="0">
            <a:spAutoFit/>
          </a:bodyPr>
          <a:lstStyle/>
          <a:p>
            <a:r>
              <a:rPr lang="en-GB" dirty="0"/>
              <a:t>*It is important to give out the most information as possible, by exporting IFC,</a:t>
            </a:r>
          </a:p>
          <a:p>
            <a:r>
              <a:rPr lang="en-GB" dirty="0"/>
              <a:t>That’s why always ask your BIM coordinator – for any additional tick marks:</a:t>
            </a:r>
          </a:p>
        </p:txBody>
      </p:sp>
    </p:spTree>
    <p:extLst>
      <p:ext uri="{BB962C8B-B14F-4D97-AF65-F5344CB8AC3E}">
        <p14:creationId xmlns:p14="http://schemas.microsoft.com/office/powerpoint/2010/main" val="912099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92D63-6469-E84D-A87A-A1DB934D7E2B}"/>
              </a:ext>
            </a:extLst>
          </p:cNvPr>
          <p:cNvSpPr>
            <a:spLocks noGrp="1"/>
          </p:cNvSpPr>
          <p:nvPr>
            <p:ph type="title"/>
          </p:nvPr>
        </p:nvSpPr>
        <p:spPr/>
        <p:txBody>
          <a:bodyPr/>
          <a:lstStyle/>
          <a:p>
            <a:r>
              <a:rPr lang="en-US" sz="4400" dirty="0">
                <a:solidFill>
                  <a:schemeClr val="tx2"/>
                </a:solidFill>
              </a:rPr>
              <a:t>IFC Viewers </a:t>
            </a:r>
            <a:endParaRPr lang="en-GB" dirty="0"/>
          </a:p>
        </p:txBody>
      </p:sp>
      <p:sp>
        <p:nvSpPr>
          <p:cNvPr id="4" name="TextBox 3">
            <a:extLst>
              <a:ext uri="{FF2B5EF4-FFF2-40B4-BE49-F238E27FC236}">
                <a16:creationId xmlns:a16="http://schemas.microsoft.com/office/drawing/2014/main" id="{0E138DBD-0A11-6438-72EC-0D05423F8A9B}"/>
              </a:ext>
            </a:extLst>
          </p:cNvPr>
          <p:cNvSpPr txBox="1"/>
          <p:nvPr/>
        </p:nvSpPr>
        <p:spPr>
          <a:xfrm>
            <a:off x="854237" y="1491049"/>
            <a:ext cx="9607438" cy="923330"/>
          </a:xfrm>
          <a:prstGeom prst="rect">
            <a:avLst/>
          </a:prstGeom>
          <a:noFill/>
        </p:spPr>
        <p:txBody>
          <a:bodyPr wrap="none" rtlCol="0">
            <a:spAutoFit/>
          </a:bodyPr>
          <a:lstStyle/>
          <a:p>
            <a:r>
              <a:rPr lang="en-GB" dirty="0"/>
              <a:t>*IFC is OPEN </a:t>
            </a:r>
            <a:r>
              <a:rPr lang="en-GB" dirty="0" err="1"/>
              <a:t>standart</a:t>
            </a:r>
            <a:r>
              <a:rPr lang="en-GB" dirty="0"/>
              <a:t>, so anyone can open it as PDF document, to open IFC you need IFC viewer like:</a:t>
            </a:r>
          </a:p>
          <a:p>
            <a:endParaRPr lang="en-GB" dirty="0"/>
          </a:p>
          <a:p>
            <a:r>
              <a:rPr lang="en-GB" dirty="0"/>
              <a:t>Solibri, Trimble Connect, </a:t>
            </a:r>
            <a:r>
              <a:rPr lang="en-GB" dirty="0" err="1"/>
              <a:t>BIMcollab</a:t>
            </a:r>
            <a:r>
              <a:rPr lang="en-GB" dirty="0"/>
              <a:t> ZOOM or just go online and see the IFC file - </a:t>
            </a:r>
            <a:r>
              <a:rPr lang="en-GB" dirty="0">
                <a:hlinkClick r:id="rId2"/>
              </a:rPr>
              <a:t>https://wikiifc.com/</a:t>
            </a:r>
            <a:r>
              <a:rPr lang="en-GB" dirty="0"/>
              <a:t> </a:t>
            </a:r>
          </a:p>
        </p:txBody>
      </p:sp>
      <p:pic>
        <p:nvPicPr>
          <p:cNvPr id="5" name="Picture 4">
            <a:extLst>
              <a:ext uri="{FF2B5EF4-FFF2-40B4-BE49-F238E27FC236}">
                <a16:creationId xmlns:a16="http://schemas.microsoft.com/office/drawing/2014/main" id="{EFD98D91-7423-02B6-A02E-50335A20D28B}"/>
              </a:ext>
            </a:extLst>
          </p:cNvPr>
          <p:cNvPicPr>
            <a:picLocks noChangeAspect="1"/>
          </p:cNvPicPr>
          <p:nvPr/>
        </p:nvPicPr>
        <p:blipFill>
          <a:blip r:embed="rId3"/>
          <a:stretch>
            <a:fillRect/>
          </a:stretch>
        </p:blipFill>
        <p:spPr>
          <a:xfrm>
            <a:off x="759824" y="4454907"/>
            <a:ext cx="2600325" cy="1762125"/>
          </a:xfrm>
          <a:prstGeom prst="rect">
            <a:avLst/>
          </a:prstGeom>
        </p:spPr>
      </p:pic>
      <p:pic>
        <p:nvPicPr>
          <p:cNvPr id="8" name="Picture 7">
            <a:extLst>
              <a:ext uri="{FF2B5EF4-FFF2-40B4-BE49-F238E27FC236}">
                <a16:creationId xmlns:a16="http://schemas.microsoft.com/office/drawing/2014/main" id="{E7728FEB-2282-E849-7790-EBEFA648BB9B}"/>
              </a:ext>
            </a:extLst>
          </p:cNvPr>
          <p:cNvPicPr>
            <a:picLocks noChangeAspect="1"/>
          </p:cNvPicPr>
          <p:nvPr/>
        </p:nvPicPr>
        <p:blipFill>
          <a:blip r:embed="rId4"/>
          <a:stretch>
            <a:fillRect/>
          </a:stretch>
        </p:blipFill>
        <p:spPr>
          <a:xfrm>
            <a:off x="3661602" y="4454907"/>
            <a:ext cx="3276095" cy="1762125"/>
          </a:xfrm>
          <a:prstGeom prst="rect">
            <a:avLst/>
          </a:prstGeom>
        </p:spPr>
      </p:pic>
      <p:pic>
        <p:nvPicPr>
          <p:cNvPr id="10" name="Picture 9">
            <a:extLst>
              <a:ext uri="{FF2B5EF4-FFF2-40B4-BE49-F238E27FC236}">
                <a16:creationId xmlns:a16="http://schemas.microsoft.com/office/drawing/2014/main" id="{51C76391-901B-FBAB-0B66-11C015143D40}"/>
              </a:ext>
            </a:extLst>
          </p:cNvPr>
          <p:cNvPicPr>
            <a:picLocks noChangeAspect="1"/>
          </p:cNvPicPr>
          <p:nvPr/>
        </p:nvPicPr>
        <p:blipFill>
          <a:blip r:embed="rId5"/>
          <a:stretch>
            <a:fillRect/>
          </a:stretch>
        </p:blipFill>
        <p:spPr>
          <a:xfrm>
            <a:off x="7493318" y="4464179"/>
            <a:ext cx="3425819" cy="1805543"/>
          </a:xfrm>
          <a:prstGeom prst="rect">
            <a:avLst/>
          </a:prstGeom>
        </p:spPr>
      </p:pic>
      <p:pic>
        <p:nvPicPr>
          <p:cNvPr id="13" name="Picture 12">
            <a:extLst>
              <a:ext uri="{FF2B5EF4-FFF2-40B4-BE49-F238E27FC236}">
                <a16:creationId xmlns:a16="http://schemas.microsoft.com/office/drawing/2014/main" id="{85729836-7D42-C544-9DC2-487BAB5BA3AC}"/>
              </a:ext>
            </a:extLst>
          </p:cNvPr>
          <p:cNvPicPr>
            <a:picLocks noChangeAspect="1"/>
          </p:cNvPicPr>
          <p:nvPr/>
        </p:nvPicPr>
        <p:blipFill>
          <a:blip r:embed="rId6"/>
          <a:stretch>
            <a:fillRect/>
          </a:stretch>
        </p:blipFill>
        <p:spPr>
          <a:xfrm>
            <a:off x="7830690" y="3420669"/>
            <a:ext cx="2630985" cy="873487"/>
          </a:xfrm>
          <a:prstGeom prst="rect">
            <a:avLst/>
          </a:prstGeom>
        </p:spPr>
      </p:pic>
      <p:pic>
        <p:nvPicPr>
          <p:cNvPr id="14" name="Picture 13">
            <a:extLst>
              <a:ext uri="{FF2B5EF4-FFF2-40B4-BE49-F238E27FC236}">
                <a16:creationId xmlns:a16="http://schemas.microsoft.com/office/drawing/2014/main" id="{F82C48B3-AC14-135A-AA94-FD2680C02337}"/>
              </a:ext>
            </a:extLst>
          </p:cNvPr>
          <p:cNvPicPr>
            <a:picLocks noChangeAspect="1"/>
          </p:cNvPicPr>
          <p:nvPr/>
        </p:nvPicPr>
        <p:blipFill>
          <a:blip r:embed="rId7"/>
          <a:stretch>
            <a:fillRect/>
          </a:stretch>
        </p:blipFill>
        <p:spPr>
          <a:xfrm>
            <a:off x="4479324" y="2816612"/>
            <a:ext cx="1616676" cy="1616676"/>
          </a:xfrm>
          <a:prstGeom prst="rect">
            <a:avLst/>
          </a:prstGeom>
        </p:spPr>
      </p:pic>
      <p:pic>
        <p:nvPicPr>
          <p:cNvPr id="15" name="Picture 14">
            <a:extLst>
              <a:ext uri="{FF2B5EF4-FFF2-40B4-BE49-F238E27FC236}">
                <a16:creationId xmlns:a16="http://schemas.microsoft.com/office/drawing/2014/main" id="{BFA856B9-78A2-050D-F5FA-3E989FD4520A}"/>
              </a:ext>
            </a:extLst>
          </p:cNvPr>
          <p:cNvPicPr>
            <a:picLocks noChangeAspect="1"/>
          </p:cNvPicPr>
          <p:nvPr/>
        </p:nvPicPr>
        <p:blipFill>
          <a:blip r:embed="rId8"/>
          <a:stretch>
            <a:fillRect/>
          </a:stretch>
        </p:blipFill>
        <p:spPr>
          <a:xfrm>
            <a:off x="989402" y="3168276"/>
            <a:ext cx="2092604" cy="1125880"/>
          </a:xfrm>
          <a:prstGeom prst="rect">
            <a:avLst/>
          </a:prstGeom>
        </p:spPr>
      </p:pic>
    </p:spTree>
    <p:extLst>
      <p:ext uri="{BB962C8B-B14F-4D97-AF65-F5344CB8AC3E}">
        <p14:creationId xmlns:p14="http://schemas.microsoft.com/office/powerpoint/2010/main" val="1141563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2B52-7211-E911-0F01-577E5FF419F5}"/>
              </a:ext>
            </a:extLst>
          </p:cNvPr>
          <p:cNvSpPr>
            <a:spLocks noGrp="1"/>
          </p:cNvSpPr>
          <p:nvPr>
            <p:ph type="title"/>
          </p:nvPr>
        </p:nvSpPr>
        <p:spPr/>
        <p:txBody>
          <a:bodyPr>
            <a:normAutofit/>
          </a:bodyPr>
          <a:lstStyle/>
          <a:p>
            <a:r>
              <a:rPr lang="en-US" sz="4400" dirty="0">
                <a:solidFill>
                  <a:schemeClr val="tx2"/>
                </a:solidFill>
              </a:rPr>
              <a:t>Basics of optimal IFC File and its classification</a:t>
            </a:r>
            <a:br>
              <a:rPr lang="en-US" sz="4400" dirty="0">
                <a:solidFill>
                  <a:schemeClr val="tx2"/>
                </a:solidFill>
              </a:rPr>
            </a:br>
            <a:r>
              <a:rPr lang="en-US" sz="4400" dirty="0">
                <a:solidFill>
                  <a:schemeClr val="tx2"/>
                </a:solidFill>
              </a:rPr>
              <a:t>/Correct Modeling</a:t>
            </a:r>
            <a:endParaRPr lang="en-GB" dirty="0"/>
          </a:p>
        </p:txBody>
      </p:sp>
      <p:sp>
        <p:nvSpPr>
          <p:cNvPr id="4" name="TextBox 3">
            <a:extLst>
              <a:ext uri="{FF2B5EF4-FFF2-40B4-BE49-F238E27FC236}">
                <a16:creationId xmlns:a16="http://schemas.microsoft.com/office/drawing/2014/main" id="{5D85B0EB-D66E-9087-7AC6-9C5C030DB3A2}"/>
              </a:ext>
            </a:extLst>
          </p:cNvPr>
          <p:cNvSpPr txBox="1"/>
          <p:nvPr/>
        </p:nvSpPr>
        <p:spPr>
          <a:xfrm>
            <a:off x="854237" y="1729950"/>
            <a:ext cx="10411376" cy="923330"/>
          </a:xfrm>
          <a:prstGeom prst="rect">
            <a:avLst/>
          </a:prstGeom>
          <a:noFill/>
        </p:spPr>
        <p:txBody>
          <a:bodyPr wrap="none" rtlCol="0">
            <a:spAutoFit/>
          </a:bodyPr>
          <a:lstStyle/>
          <a:p>
            <a:r>
              <a:rPr lang="en-GB" dirty="0"/>
              <a:t>*It is important to make sure – IFC doesn’t contain unclassified elements – </a:t>
            </a:r>
            <a:r>
              <a:rPr lang="en-GB" b="1" dirty="0"/>
              <a:t>objects, </a:t>
            </a:r>
            <a:r>
              <a:rPr lang="en-GB" dirty="0"/>
              <a:t>that’s why it is important</a:t>
            </a:r>
          </a:p>
          <a:p>
            <a:r>
              <a:rPr lang="en-GB" dirty="0"/>
              <a:t>To model with tools which are shown in application, or at least then give necessary classification, if modelled </a:t>
            </a:r>
          </a:p>
          <a:p>
            <a:r>
              <a:rPr lang="en-GB" dirty="0"/>
              <a:t>By authoring tools, it must export correctly - automatically</a:t>
            </a:r>
          </a:p>
        </p:txBody>
      </p:sp>
      <p:pic>
        <p:nvPicPr>
          <p:cNvPr id="5" name="Picture 4">
            <a:extLst>
              <a:ext uri="{FF2B5EF4-FFF2-40B4-BE49-F238E27FC236}">
                <a16:creationId xmlns:a16="http://schemas.microsoft.com/office/drawing/2014/main" id="{55865A26-AABC-9967-B8D7-1E6D6C1B3674}"/>
              </a:ext>
            </a:extLst>
          </p:cNvPr>
          <p:cNvPicPr>
            <a:picLocks noChangeAspect="1"/>
          </p:cNvPicPr>
          <p:nvPr/>
        </p:nvPicPr>
        <p:blipFill>
          <a:blip r:embed="rId2"/>
          <a:stretch>
            <a:fillRect/>
          </a:stretch>
        </p:blipFill>
        <p:spPr>
          <a:xfrm>
            <a:off x="5551658" y="2854475"/>
            <a:ext cx="5191125" cy="3467100"/>
          </a:xfrm>
          <a:prstGeom prst="rect">
            <a:avLst/>
          </a:prstGeom>
        </p:spPr>
      </p:pic>
      <p:pic>
        <p:nvPicPr>
          <p:cNvPr id="7" name="Picture 6">
            <a:extLst>
              <a:ext uri="{FF2B5EF4-FFF2-40B4-BE49-F238E27FC236}">
                <a16:creationId xmlns:a16="http://schemas.microsoft.com/office/drawing/2014/main" id="{BC1F1128-0E9E-4B6E-E640-435DC6056863}"/>
              </a:ext>
            </a:extLst>
          </p:cNvPr>
          <p:cNvPicPr>
            <a:picLocks noChangeAspect="1"/>
          </p:cNvPicPr>
          <p:nvPr/>
        </p:nvPicPr>
        <p:blipFill rotWithShape="1">
          <a:blip r:embed="rId3"/>
          <a:srcRect l="31486" t="24652" r="31824" b="26847"/>
          <a:stretch/>
        </p:blipFill>
        <p:spPr>
          <a:xfrm>
            <a:off x="854237" y="3001598"/>
            <a:ext cx="4473146" cy="3326155"/>
          </a:xfrm>
          <a:prstGeom prst="rect">
            <a:avLst/>
          </a:prstGeom>
        </p:spPr>
      </p:pic>
      <p:sp>
        <p:nvSpPr>
          <p:cNvPr id="8" name="TextBox 7">
            <a:extLst>
              <a:ext uri="{FF2B5EF4-FFF2-40B4-BE49-F238E27FC236}">
                <a16:creationId xmlns:a16="http://schemas.microsoft.com/office/drawing/2014/main" id="{9D25F474-B7F8-0E16-FBC5-06E6C30160DC}"/>
              </a:ext>
            </a:extLst>
          </p:cNvPr>
          <p:cNvSpPr txBox="1"/>
          <p:nvPr/>
        </p:nvSpPr>
        <p:spPr>
          <a:xfrm>
            <a:off x="854237" y="2651039"/>
            <a:ext cx="4002827" cy="369332"/>
          </a:xfrm>
          <a:prstGeom prst="rect">
            <a:avLst/>
          </a:prstGeom>
          <a:noFill/>
        </p:spPr>
        <p:txBody>
          <a:bodyPr wrap="none" rtlCol="0">
            <a:spAutoFit/>
          </a:bodyPr>
          <a:lstStyle/>
          <a:p>
            <a:r>
              <a:rPr lang="en-GB" dirty="0"/>
              <a:t>Columns exports as </a:t>
            </a:r>
            <a:r>
              <a:rPr lang="en-GB" dirty="0" err="1"/>
              <a:t>IfcColumn</a:t>
            </a:r>
            <a:r>
              <a:rPr lang="en-GB" dirty="0"/>
              <a:t> by default</a:t>
            </a:r>
          </a:p>
        </p:txBody>
      </p:sp>
    </p:spTree>
    <p:extLst>
      <p:ext uri="{BB962C8B-B14F-4D97-AF65-F5344CB8AC3E}">
        <p14:creationId xmlns:p14="http://schemas.microsoft.com/office/powerpoint/2010/main" val="3961725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6B4C3-3B5C-1064-196E-31B2A8EF3DD7}"/>
              </a:ext>
            </a:extLst>
          </p:cNvPr>
          <p:cNvSpPr>
            <a:spLocks noGrp="1"/>
          </p:cNvSpPr>
          <p:nvPr>
            <p:ph type="title"/>
          </p:nvPr>
        </p:nvSpPr>
        <p:spPr/>
        <p:txBody>
          <a:bodyPr/>
          <a:lstStyle/>
          <a:p>
            <a:r>
              <a:rPr lang="en-US" sz="4400" dirty="0">
                <a:solidFill>
                  <a:schemeClr val="tx2"/>
                </a:solidFill>
              </a:rPr>
              <a:t>IFC Classification</a:t>
            </a:r>
            <a:endParaRPr lang="en-GB" dirty="0"/>
          </a:p>
        </p:txBody>
      </p:sp>
      <p:sp>
        <p:nvSpPr>
          <p:cNvPr id="4" name="TextBox 3">
            <a:extLst>
              <a:ext uri="{FF2B5EF4-FFF2-40B4-BE49-F238E27FC236}">
                <a16:creationId xmlns:a16="http://schemas.microsoft.com/office/drawing/2014/main" id="{5D6B2129-8F59-70EF-C02E-90CEF526F28E}"/>
              </a:ext>
            </a:extLst>
          </p:cNvPr>
          <p:cNvSpPr txBox="1"/>
          <p:nvPr/>
        </p:nvSpPr>
        <p:spPr>
          <a:xfrm>
            <a:off x="854237" y="1491049"/>
            <a:ext cx="11228587" cy="646331"/>
          </a:xfrm>
          <a:prstGeom prst="rect">
            <a:avLst/>
          </a:prstGeom>
          <a:noFill/>
        </p:spPr>
        <p:txBody>
          <a:bodyPr wrap="none" rtlCol="0">
            <a:spAutoFit/>
          </a:bodyPr>
          <a:lstStyle/>
          <a:p>
            <a:r>
              <a:rPr lang="en-GB" dirty="0"/>
              <a:t>*Sometimes it is necessary to add additional IFC classification as </a:t>
            </a:r>
            <a:r>
              <a:rPr lang="en-GB" dirty="0" err="1"/>
              <a:t>Uniclass</a:t>
            </a:r>
            <a:r>
              <a:rPr lang="en-GB" dirty="0"/>
              <a:t> 2015 or other, depending on where</a:t>
            </a:r>
          </a:p>
          <a:p>
            <a:r>
              <a:rPr lang="en-GB" dirty="0"/>
              <a:t>The project is located. These classifications help to categorize elements by system, function and product (material etc)</a:t>
            </a:r>
          </a:p>
        </p:txBody>
      </p:sp>
      <p:pic>
        <p:nvPicPr>
          <p:cNvPr id="5" name="Picture 4">
            <a:extLst>
              <a:ext uri="{FF2B5EF4-FFF2-40B4-BE49-F238E27FC236}">
                <a16:creationId xmlns:a16="http://schemas.microsoft.com/office/drawing/2014/main" id="{297C5A4B-4E96-4A7D-4586-68E863F2D34A}"/>
              </a:ext>
            </a:extLst>
          </p:cNvPr>
          <p:cNvPicPr>
            <a:picLocks noChangeAspect="1"/>
          </p:cNvPicPr>
          <p:nvPr/>
        </p:nvPicPr>
        <p:blipFill>
          <a:blip r:embed="rId2"/>
          <a:stretch>
            <a:fillRect/>
          </a:stretch>
        </p:blipFill>
        <p:spPr>
          <a:xfrm>
            <a:off x="1576155" y="3403686"/>
            <a:ext cx="4097676" cy="2863082"/>
          </a:xfrm>
          <a:prstGeom prst="rect">
            <a:avLst/>
          </a:prstGeom>
        </p:spPr>
      </p:pic>
      <p:pic>
        <p:nvPicPr>
          <p:cNvPr id="6" name="Picture 5">
            <a:extLst>
              <a:ext uri="{FF2B5EF4-FFF2-40B4-BE49-F238E27FC236}">
                <a16:creationId xmlns:a16="http://schemas.microsoft.com/office/drawing/2014/main" id="{82C1ED06-65FF-078C-B36D-1D0415D107B4}"/>
              </a:ext>
            </a:extLst>
          </p:cNvPr>
          <p:cNvPicPr>
            <a:picLocks noChangeAspect="1"/>
          </p:cNvPicPr>
          <p:nvPr/>
        </p:nvPicPr>
        <p:blipFill>
          <a:blip r:embed="rId3"/>
          <a:stretch>
            <a:fillRect/>
          </a:stretch>
        </p:blipFill>
        <p:spPr>
          <a:xfrm>
            <a:off x="6327806" y="3022557"/>
            <a:ext cx="4572913" cy="3130634"/>
          </a:xfrm>
          <a:prstGeom prst="rect">
            <a:avLst/>
          </a:prstGeom>
        </p:spPr>
      </p:pic>
      <p:pic>
        <p:nvPicPr>
          <p:cNvPr id="7" name="Picture 6">
            <a:extLst>
              <a:ext uri="{FF2B5EF4-FFF2-40B4-BE49-F238E27FC236}">
                <a16:creationId xmlns:a16="http://schemas.microsoft.com/office/drawing/2014/main" id="{28DA4B01-D3BF-ED44-99B1-720921D00F0D}"/>
              </a:ext>
            </a:extLst>
          </p:cNvPr>
          <p:cNvPicPr>
            <a:picLocks noChangeAspect="1"/>
          </p:cNvPicPr>
          <p:nvPr/>
        </p:nvPicPr>
        <p:blipFill>
          <a:blip r:embed="rId4"/>
          <a:stretch>
            <a:fillRect/>
          </a:stretch>
        </p:blipFill>
        <p:spPr>
          <a:xfrm>
            <a:off x="1145059" y="2281224"/>
            <a:ext cx="3437752" cy="1070775"/>
          </a:xfrm>
          <a:prstGeom prst="rect">
            <a:avLst/>
          </a:prstGeom>
        </p:spPr>
      </p:pic>
    </p:spTree>
    <p:extLst>
      <p:ext uri="{BB962C8B-B14F-4D97-AF65-F5344CB8AC3E}">
        <p14:creationId xmlns:p14="http://schemas.microsoft.com/office/powerpoint/2010/main" val="101124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50FF6C-F10C-FB86-7F34-1C69B8DB3355}"/>
              </a:ext>
            </a:extLst>
          </p:cNvPr>
          <p:cNvPicPr>
            <a:picLocks noChangeAspect="1"/>
          </p:cNvPicPr>
          <p:nvPr/>
        </p:nvPicPr>
        <p:blipFill>
          <a:blip r:embed="rId2"/>
          <a:stretch>
            <a:fillRect/>
          </a:stretch>
        </p:blipFill>
        <p:spPr>
          <a:xfrm>
            <a:off x="643446" y="2214832"/>
            <a:ext cx="8492619" cy="3996168"/>
          </a:xfrm>
          <a:prstGeom prst="rect">
            <a:avLst/>
          </a:prstGeom>
        </p:spPr>
      </p:pic>
      <p:pic>
        <p:nvPicPr>
          <p:cNvPr id="3" name="Picture 2">
            <a:extLst>
              <a:ext uri="{FF2B5EF4-FFF2-40B4-BE49-F238E27FC236}">
                <a16:creationId xmlns:a16="http://schemas.microsoft.com/office/drawing/2014/main" id="{92EB1DDD-8957-49A6-587B-A00BCC662064}"/>
              </a:ext>
            </a:extLst>
          </p:cNvPr>
          <p:cNvPicPr>
            <a:picLocks noChangeAspect="1"/>
          </p:cNvPicPr>
          <p:nvPr/>
        </p:nvPicPr>
        <p:blipFill>
          <a:blip r:embed="rId3"/>
          <a:stretch>
            <a:fillRect/>
          </a:stretch>
        </p:blipFill>
        <p:spPr>
          <a:xfrm>
            <a:off x="5858094" y="182213"/>
            <a:ext cx="4529124" cy="2839392"/>
          </a:xfrm>
          <a:prstGeom prst="rect">
            <a:avLst/>
          </a:prstGeom>
        </p:spPr>
      </p:pic>
    </p:spTree>
    <p:extLst>
      <p:ext uri="{BB962C8B-B14F-4D97-AF65-F5344CB8AC3E}">
        <p14:creationId xmlns:p14="http://schemas.microsoft.com/office/powerpoint/2010/main" val="429631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B8D7C-84DF-EB4A-605B-AAB2FFB8E6CD}"/>
              </a:ext>
            </a:extLst>
          </p:cNvPr>
          <p:cNvSpPr>
            <a:spLocks noGrp="1"/>
          </p:cNvSpPr>
          <p:nvPr>
            <p:ph type="title"/>
          </p:nvPr>
        </p:nvSpPr>
        <p:spPr/>
        <p:txBody>
          <a:bodyPr/>
          <a:lstStyle/>
          <a:p>
            <a:r>
              <a:rPr lang="en-US" sz="4400" dirty="0">
                <a:solidFill>
                  <a:schemeClr val="tx2"/>
                </a:solidFill>
              </a:rPr>
              <a:t>LOD = LOI + LOG</a:t>
            </a:r>
            <a:endParaRPr lang="en-GB" dirty="0"/>
          </a:p>
        </p:txBody>
      </p:sp>
      <p:pic>
        <p:nvPicPr>
          <p:cNvPr id="4" name="Picture 3">
            <a:extLst>
              <a:ext uri="{FF2B5EF4-FFF2-40B4-BE49-F238E27FC236}">
                <a16:creationId xmlns:a16="http://schemas.microsoft.com/office/drawing/2014/main" id="{841F912B-0F9D-3AD2-00AB-7FD2DBAFF92F}"/>
              </a:ext>
            </a:extLst>
          </p:cNvPr>
          <p:cNvPicPr>
            <a:picLocks noChangeAspect="1"/>
          </p:cNvPicPr>
          <p:nvPr/>
        </p:nvPicPr>
        <p:blipFill>
          <a:blip r:embed="rId2"/>
          <a:stretch>
            <a:fillRect/>
          </a:stretch>
        </p:blipFill>
        <p:spPr>
          <a:xfrm>
            <a:off x="5906529" y="1771135"/>
            <a:ext cx="5750011" cy="4312508"/>
          </a:xfrm>
          <a:prstGeom prst="rect">
            <a:avLst/>
          </a:prstGeom>
        </p:spPr>
      </p:pic>
      <p:sp>
        <p:nvSpPr>
          <p:cNvPr id="6" name="TextBox 5">
            <a:extLst>
              <a:ext uri="{FF2B5EF4-FFF2-40B4-BE49-F238E27FC236}">
                <a16:creationId xmlns:a16="http://schemas.microsoft.com/office/drawing/2014/main" id="{C6738BC1-6C5F-8265-BE98-D84C37BCC21B}"/>
              </a:ext>
            </a:extLst>
          </p:cNvPr>
          <p:cNvSpPr txBox="1"/>
          <p:nvPr/>
        </p:nvSpPr>
        <p:spPr>
          <a:xfrm>
            <a:off x="838200" y="1628171"/>
            <a:ext cx="5167184" cy="1200329"/>
          </a:xfrm>
          <a:prstGeom prst="rect">
            <a:avLst/>
          </a:prstGeom>
          <a:noFill/>
        </p:spPr>
        <p:txBody>
          <a:bodyPr wrap="square">
            <a:spAutoFit/>
          </a:bodyPr>
          <a:lstStyle/>
          <a:p>
            <a:r>
              <a:rPr lang="en-GB" b="1" dirty="0"/>
              <a:t>LOD = LOG + LOI</a:t>
            </a:r>
          </a:p>
          <a:p>
            <a:r>
              <a:rPr lang="en-GB" dirty="0"/>
              <a:t>For this simplified representation of LOD = LOG + LOI, we have chosen a kiwi that is divided into the LOG (Level of Geometry) and LOI (Level of Information).</a:t>
            </a:r>
          </a:p>
        </p:txBody>
      </p:sp>
      <p:sp>
        <p:nvSpPr>
          <p:cNvPr id="8" name="TextBox 7">
            <a:extLst>
              <a:ext uri="{FF2B5EF4-FFF2-40B4-BE49-F238E27FC236}">
                <a16:creationId xmlns:a16="http://schemas.microsoft.com/office/drawing/2014/main" id="{AAA305E2-CCB8-2E60-0742-0C2E09211E8E}"/>
              </a:ext>
            </a:extLst>
          </p:cNvPr>
          <p:cNvSpPr txBox="1"/>
          <p:nvPr/>
        </p:nvSpPr>
        <p:spPr>
          <a:xfrm>
            <a:off x="838200" y="2956656"/>
            <a:ext cx="4920049" cy="1477328"/>
          </a:xfrm>
          <a:prstGeom prst="rect">
            <a:avLst/>
          </a:prstGeom>
          <a:noFill/>
        </p:spPr>
        <p:txBody>
          <a:bodyPr wrap="square">
            <a:spAutoFit/>
          </a:bodyPr>
          <a:lstStyle/>
          <a:p>
            <a:r>
              <a:rPr lang="en-GB" b="1" dirty="0"/>
              <a:t>LOG: Level of Geometry</a:t>
            </a:r>
          </a:p>
          <a:p>
            <a:r>
              <a:rPr lang="en-GB" dirty="0"/>
              <a:t>The outside, the visible part of the LOD-kiwi, is the Level of Geometry (also called level of detail). It tells us something about the appearance (the geometry) of the element.</a:t>
            </a:r>
          </a:p>
        </p:txBody>
      </p:sp>
      <p:sp>
        <p:nvSpPr>
          <p:cNvPr id="10" name="TextBox 9">
            <a:extLst>
              <a:ext uri="{FF2B5EF4-FFF2-40B4-BE49-F238E27FC236}">
                <a16:creationId xmlns:a16="http://schemas.microsoft.com/office/drawing/2014/main" id="{6EB414B5-F182-8D2A-DAD2-81BA4588CF76}"/>
              </a:ext>
            </a:extLst>
          </p:cNvPr>
          <p:cNvSpPr txBox="1"/>
          <p:nvPr/>
        </p:nvSpPr>
        <p:spPr>
          <a:xfrm>
            <a:off x="838200" y="4561338"/>
            <a:ext cx="4920049" cy="1477328"/>
          </a:xfrm>
          <a:prstGeom prst="rect">
            <a:avLst/>
          </a:prstGeom>
          <a:noFill/>
        </p:spPr>
        <p:txBody>
          <a:bodyPr wrap="square">
            <a:spAutoFit/>
          </a:bodyPr>
          <a:lstStyle/>
          <a:p>
            <a:r>
              <a:rPr lang="en-GB" b="1" dirty="0"/>
              <a:t>LOI: Level of Information</a:t>
            </a:r>
          </a:p>
          <a:p>
            <a:r>
              <a:rPr lang="en-GB" dirty="0"/>
              <a:t>The invisible, non-geometric part of the kiwi is the LOI or Level of Information. In the example of the LOD kiwi, this is the taste, the colour, the smell, the price, and the expiry date.</a:t>
            </a:r>
          </a:p>
        </p:txBody>
      </p:sp>
    </p:spTree>
    <p:extLst>
      <p:ext uri="{BB962C8B-B14F-4D97-AF65-F5344CB8AC3E}">
        <p14:creationId xmlns:p14="http://schemas.microsoft.com/office/powerpoint/2010/main" val="3121315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8E8CEFCBD09749940C045F6DDA624B" ma:contentTypeVersion="15" ma:contentTypeDescription="Create a new document." ma:contentTypeScope="" ma:versionID="3c4c856c7e0ee8201ea32e3437d2dd66">
  <xsd:schema xmlns:xsd="http://www.w3.org/2001/XMLSchema" xmlns:xs="http://www.w3.org/2001/XMLSchema" xmlns:p="http://schemas.microsoft.com/office/2006/metadata/properties" xmlns:ns3="681dfa1e-8b1b-40a1-9dfc-c172c78aa26a" xmlns:ns4="cf775a54-6a55-44e4-8fd1-069aa4b33571" targetNamespace="http://schemas.microsoft.com/office/2006/metadata/properties" ma:root="true" ma:fieldsID="41a62d512d152dfc0698ff6a5191defc" ns3:_="" ns4:_="">
    <xsd:import namespace="681dfa1e-8b1b-40a1-9dfc-c172c78aa26a"/>
    <xsd:import namespace="cf775a54-6a55-44e4-8fd1-069aa4b3357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1dfa1e-8b1b-40a1-9dfc-c172c78aa2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f775a54-6a55-44e4-8fd1-069aa4b3357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81dfa1e-8b1b-40a1-9dfc-c172c78aa26a" xsi:nil="true"/>
  </documentManagement>
</p:properties>
</file>

<file path=customXml/itemProps1.xml><?xml version="1.0" encoding="utf-8"?>
<ds:datastoreItem xmlns:ds="http://schemas.openxmlformats.org/officeDocument/2006/customXml" ds:itemID="{82C27531-B9E8-4134-8CC5-8691DF87EA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1dfa1e-8b1b-40a1-9dfc-c172c78aa26a"/>
    <ds:schemaRef ds:uri="cf775a54-6a55-44e4-8fd1-069aa4b335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0B152D-FA0F-4CC7-8D9B-8B7EA923AA75}">
  <ds:schemaRefs>
    <ds:schemaRef ds:uri="http://schemas.microsoft.com/sharepoint/v3/contenttype/forms"/>
  </ds:schemaRefs>
</ds:datastoreItem>
</file>

<file path=customXml/itemProps3.xml><?xml version="1.0" encoding="utf-8"?>
<ds:datastoreItem xmlns:ds="http://schemas.openxmlformats.org/officeDocument/2006/customXml" ds:itemID="{0C131328-9329-49DD-853D-94E4200252EE}">
  <ds:schemaRefs>
    <ds:schemaRef ds:uri="http://schemas.microsoft.com/office/2006/metadata/properties"/>
    <ds:schemaRef ds:uri="681dfa1e-8b1b-40a1-9dfc-c172c78aa26a"/>
    <ds:schemaRef ds:uri="http://purl.org/dc/elements/1.1/"/>
    <ds:schemaRef ds:uri="cf775a54-6a55-44e4-8fd1-069aa4b33571"/>
    <ds:schemaRef ds:uri="http://schemas.openxmlformats.org/package/2006/metadata/core-properties"/>
    <ds:schemaRef ds:uri="http://schemas.microsoft.com/office/2006/documentManagement/types"/>
    <ds:schemaRef ds:uri="http://purl.org/dc/dcmitype/"/>
    <ds:schemaRef ds:uri="http://purl.org/dc/term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84</TotalTime>
  <Words>523</Words>
  <Application>Microsoft Office PowerPoint</Application>
  <PresentationFormat>Widescreen</PresentationFormat>
  <Paragraphs>43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 Timber BIM modelling. IFC and Operation and Maintenance</vt:lpstr>
      <vt:lpstr>PowerPoint Presentation</vt:lpstr>
      <vt:lpstr>Topics to cover:</vt:lpstr>
      <vt:lpstr>How to export IFC file (Revit)</vt:lpstr>
      <vt:lpstr>IFC Viewers </vt:lpstr>
      <vt:lpstr>Basics of optimal IFC File and its classification /Correct Modeling</vt:lpstr>
      <vt:lpstr>IFC Classification</vt:lpstr>
      <vt:lpstr>PowerPoint Presentation</vt:lpstr>
      <vt:lpstr>LOD = LOI + LOG</vt:lpstr>
      <vt:lpstr>IFC Communication (BCF)</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BIM Modeling, communication</dc:title>
  <dc:creator>Ēriks Vītols</dc:creator>
  <cp:lastModifiedBy>ingars strazdins</cp:lastModifiedBy>
  <cp:revision>3</cp:revision>
  <dcterms:created xsi:type="dcterms:W3CDTF">2023-06-12T10:12:13Z</dcterms:created>
  <dcterms:modified xsi:type="dcterms:W3CDTF">2023-07-14T12:10:28Z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0x0101008D8E8CEFCBD09749940C045F6DDA624B</vt:lpwstr>
  </property>
</Properties>
</file>