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55"/>
  </p:notesMasterIdLst>
  <p:sldIdLst>
    <p:sldId id="256" r:id="rId3"/>
    <p:sldId id="359" r:id="rId4"/>
    <p:sldId id="427" r:id="rId5"/>
    <p:sldId id="429" r:id="rId6"/>
    <p:sldId id="428" r:id="rId7"/>
    <p:sldId id="324" r:id="rId8"/>
    <p:sldId id="438" r:id="rId9"/>
    <p:sldId id="440" r:id="rId10"/>
    <p:sldId id="441" r:id="rId11"/>
    <p:sldId id="442" r:id="rId12"/>
    <p:sldId id="443" r:id="rId13"/>
    <p:sldId id="445" r:id="rId14"/>
    <p:sldId id="446" r:id="rId15"/>
    <p:sldId id="447" r:id="rId16"/>
    <p:sldId id="448" r:id="rId17"/>
    <p:sldId id="331" r:id="rId18"/>
    <p:sldId id="332" r:id="rId19"/>
    <p:sldId id="449" r:id="rId20"/>
    <p:sldId id="325" r:id="rId21"/>
    <p:sldId id="334" r:id="rId22"/>
    <p:sldId id="353" r:id="rId23"/>
    <p:sldId id="515" r:id="rId24"/>
    <p:sldId id="373" r:id="rId25"/>
    <p:sldId id="500" r:id="rId26"/>
    <p:sldId id="501" r:id="rId27"/>
    <p:sldId id="503" r:id="rId28"/>
    <p:sldId id="371" r:id="rId29"/>
    <p:sldId id="505" r:id="rId30"/>
    <p:sldId id="502" r:id="rId31"/>
    <p:sldId id="506" r:id="rId32"/>
    <p:sldId id="507" r:id="rId33"/>
    <p:sldId id="508" r:id="rId34"/>
    <p:sldId id="376" r:id="rId35"/>
    <p:sldId id="377" r:id="rId36"/>
    <p:sldId id="509" r:id="rId37"/>
    <p:sldId id="510" r:id="rId38"/>
    <p:sldId id="379" r:id="rId39"/>
    <p:sldId id="516" r:id="rId40"/>
    <p:sldId id="518" r:id="rId41"/>
    <p:sldId id="519" r:id="rId42"/>
    <p:sldId id="512" r:id="rId43"/>
    <p:sldId id="383" r:id="rId44"/>
    <p:sldId id="404" r:id="rId45"/>
    <p:sldId id="511" r:id="rId46"/>
    <p:sldId id="384" r:id="rId47"/>
    <p:sldId id="385" r:id="rId48"/>
    <p:sldId id="495" r:id="rId49"/>
    <p:sldId id="387" r:id="rId50"/>
    <p:sldId id="496" r:id="rId51"/>
    <p:sldId id="497" r:id="rId52"/>
    <p:sldId id="513" r:id="rId53"/>
    <p:sldId id="468" r:id="rId5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isO6S1nJRB/mMxYedTepHpTdT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4306" autoAdjust="0"/>
  </p:normalViewPr>
  <p:slideViewPr>
    <p:cSldViewPr snapToGrid="0">
      <p:cViewPr>
        <p:scale>
          <a:sx n="100" d="100"/>
          <a:sy n="100" d="100"/>
        </p:scale>
        <p:origin x="216"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teelconstruction.info/Building_envelopes#Cold_rolled_secondary_steelwor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steelconstruction.info/Design_codes_and_standards#Wind_action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Wall_stud"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en.wikipedia.org/wiki/Joist"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en.wikipedia.org/wiki/Lumber" TargetMode="External"/><Relationship Id="rId3" Type="http://schemas.openxmlformats.org/officeDocument/2006/relationships/hyperlink" Target="https://en.wikipedia.org/wiki/Construction" TargetMode="External"/><Relationship Id="rId7" Type="http://schemas.openxmlformats.org/officeDocument/2006/relationships/hyperlink" Target="https://en.wikipedia.org/wiki/Sill_plate#cite_note-1"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Building" TargetMode="External"/><Relationship Id="rId5" Type="http://schemas.openxmlformats.org/officeDocument/2006/relationships/hyperlink" Target="https://en.wikipedia.org/wiki/Wall" TargetMode="External"/><Relationship Id="rId4" Type="http://schemas.openxmlformats.org/officeDocument/2006/relationships/hyperlink" Target="https://en.wikipedia.org/wiki/Architecture" TargetMode="External"/><Relationship Id="rId9" Type="http://schemas.openxmlformats.org/officeDocument/2006/relationships/hyperlink" Target="https://en.wikipedia.org/wiki/Wall_plat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jlconline.com/how-to/framing/sizing-the-birdsmouth_o" TargetMode="External"/><Relationship Id="rId7" Type="http://schemas.openxmlformats.org/officeDocument/2006/relationships/hyperlink" Target="https://www.nachi.org/collar-rafter-ties.htm"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blog.buildllc.com/2013/08/ridge-beams-and-ridge-boards-modern-structural-solutions-for-a-frames/" TargetMode="External"/><Relationship Id="rId5" Type="http://schemas.openxmlformats.org/officeDocument/2006/relationships/hyperlink" Target="https://www.techsupport.weyerhaeuser.com/hc/en-us/articles/207291947-Ridge-Beam-vs-Ridge-Board-#:~:text=A%20ridge%20beam%20is%20a,posts%20or%20gable%20end%20walls.&amp;text=A%20ridge%20board%20is%20a,rest%20against%20and%20connect%20to." TargetMode="External"/><Relationship Id="rId4" Type="http://schemas.openxmlformats.org/officeDocument/2006/relationships/hyperlink" Target="http://www.the-house-plans-guide.com/roof-rafter.html#:~:text=The%20table%20states%20that%202,insulate%20your%20insulate%20your%20roof."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build.com.au/roof-framing-element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activerain.com/blogsview/2135174/trusses--rafters----what-the-heck-is-the-difference-"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roofingcalculator.com/news/all-about-roof-truss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eelconstruction.info/Trusses#Warren_trus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teelconstruction.info/Trusses#Pratt_truss_.28.27N.27_truss.2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it is difficult or impossible to brace the frame vertically by conventional bracing, it is necessary to introduce moment-resisting frames in the elevations.</a:t>
            </a:r>
          </a:p>
          <a:p>
            <a:r>
              <a:rPr lang="en-US" sz="1200" b="0" i="0" u="none" strike="noStrike" kern="1200" baseline="0" dirty="0">
                <a:solidFill>
                  <a:schemeClr val="tx1"/>
                </a:solidFill>
                <a:latin typeface="+mn-lt"/>
                <a:ea typeface="+mn-ea"/>
                <a:cs typeface="+mn-cs"/>
              </a:rPr>
              <a:t>There are two basic possibilities:</a:t>
            </a:r>
          </a:p>
          <a:p>
            <a:r>
              <a:rPr lang="en-US" sz="1200" b="0" i="0" u="none" strike="noStrike" kern="1200" baseline="0" dirty="0">
                <a:solidFill>
                  <a:schemeClr val="tx1"/>
                </a:solidFill>
                <a:latin typeface="+mn-lt"/>
                <a:ea typeface="+mn-ea"/>
                <a:cs typeface="+mn-cs"/>
              </a:rPr>
              <a:t>A moment-resisting frame in one or more bays, as shown in Figure 9.6.</a:t>
            </a:r>
          </a:p>
          <a:p>
            <a:r>
              <a:rPr lang="en-US" sz="1200" b="0" i="0" u="none" strike="noStrike" kern="1200" baseline="0" dirty="0">
                <a:solidFill>
                  <a:schemeClr val="tx1"/>
                </a:solidFill>
                <a:latin typeface="+mn-lt"/>
                <a:ea typeface="+mn-ea"/>
                <a:cs typeface="+mn-cs"/>
              </a:rPr>
              <a:t>Use of the complete elevation to resist longitudinal forces, with moment resisting connection often located in the end bays, where the end column is turned through 90° to provide increased stiffness in the longitudinal direction, as shown in Figure 9.7. This arrangement is only possible if the end frame (the gable) is constructed from a beam and column arrangement, rather than a portal frame. Gable frames are discussed in Section 10.</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Deflection under the equivalent horizontal forces is restricted to </a:t>
            </a:r>
            <a:r>
              <a:rPr lang="en-US" sz="1200" b="1" i="1" dirty="0"/>
              <a:t>h</a:t>
            </a:r>
            <a:r>
              <a:rPr lang="en-US" sz="1200" b="1" dirty="0"/>
              <a:t>/1000. ??????????????</a:t>
            </a:r>
          </a:p>
          <a:p>
            <a:endParaRPr lang="en-US" dirty="0"/>
          </a:p>
        </p:txBody>
      </p:sp>
      <p:sp>
        <p:nvSpPr>
          <p:cNvPr id="4" name="Slide Number Placeholder 3"/>
          <p:cNvSpPr>
            <a:spLocks noGrp="1"/>
          </p:cNvSpPr>
          <p:nvPr>
            <p:ph type="sldNum" sz="quarter" idx="5"/>
          </p:nvPr>
        </p:nvSpPr>
        <p:spPr/>
        <p:txBody>
          <a:bodyPr/>
          <a:lstStyle/>
          <a:p>
            <a:fld id="{74C13064-A7A8-402A-BA4E-3A2EEFA4B6BC}" type="slidenum">
              <a:rPr lang="en-US" smtClean="0"/>
              <a:t>10</a:t>
            </a:fld>
            <a:endParaRPr lang="en-US"/>
          </a:p>
        </p:txBody>
      </p:sp>
    </p:spTree>
    <p:extLst>
      <p:ext uri="{BB962C8B-B14F-4D97-AF65-F5344CB8AC3E}">
        <p14:creationId xmlns:p14="http://schemas.microsoft.com/office/powerpoint/2010/main" val="302799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 forces – Friction forces on the roof</a:t>
            </a:r>
            <a:endParaRPr lang="ro-RO" dirty="0"/>
          </a:p>
        </p:txBody>
      </p:sp>
      <p:sp>
        <p:nvSpPr>
          <p:cNvPr id="4" name="Slide Number Placeholder 3"/>
          <p:cNvSpPr>
            <a:spLocks noGrp="1"/>
          </p:cNvSpPr>
          <p:nvPr>
            <p:ph type="sldNum" sz="quarter" idx="5"/>
          </p:nvPr>
        </p:nvSpPr>
        <p:spPr/>
        <p:txBody>
          <a:bodyPr/>
          <a:lstStyle/>
          <a:p>
            <a:fld id="{74C13064-A7A8-402A-BA4E-3A2EEFA4B6BC}" type="slidenum">
              <a:rPr lang="en-US" smtClean="0"/>
              <a:t>12</a:t>
            </a:fld>
            <a:endParaRPr lang="en-US"/>
          </a:p>
        </p:txBody>
      </p:sp>
    </p:spTree>
    <p:extLst>
      <p:ext uri="{BB962C8B-B14F-4D97-AF65-F5344CB8AC3E}">
        <p14:creationId xmlns:p14="http://schemas.microsoft.com/office/powerpoint/2010/main" val="185227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13064-A7A8-402A-BA4E-3A2EEFA4B6BC}" type="slidenum">
              <a:rPr lang="en-US" smtClean="0"/>
              <a:t>13</a:t>
            </a:fld>
            <a:endParaRPr lang="en-US"/>
          </a:p>
        </p:txBody>
      </p:sp>
    </p:spTree>
    <p:extLst>
      <p:ext uri="{BB962C8B-B14F-4D97-AF65-F5344CB8AC3E}">
        <p14:creationId xmlns:p14="http://schemas.microsoft.com/office/powerpoint/2010/main" val="313487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13064-A7A8-402A-BA4E-3A2EEFA4B6BC}" type="slidenum">
              <a:rPr lang="en-US" smtClean="0"/>
              <a:t>14</a:t>
            </a:fld>
            <a:endParaRPr lang="en-US"/>
          </a:p>
        </p:txBody>
      </p:sp>
    </p:spTree>
    <p:extLst>
      <p:ext uri="{BB962C8B-B14F-4D97-AF65-F5344CB8AC3E}">
        <p14:creationId xmlns:p14="http://schemas.microsoft.com/office/powerpoint/2010/main" val="3853734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Transmitted </a:t>
            </a:r>
          </a:p>
        </p:txBody>
      </p:sp>
      <p:sp>
        <p:nvSpPr>
          <p:cNvPr id="4" name="Slide Number Placeholder 3"/>
          <p:cNvSpPr>
            <a:spLocks noGrp="1"/>
          </p:cNvSpPr>
          <p:nvPr>
            <p:ph type="sldNum" sz="quarter" idx="5"/>
          </p:nvPr>
        </p:nvSpPr>
        <p:spPr/>
        <p:txBody>
          <a:bodyPr/>
          <a:lstStyle/>
          <a:p>
            <a:fld id="{74C13064-A7A8-402A-BA4E-3A2EEFA4B6BC}" type="slidenum">
              <a:rPr lang="en-US" smtClean="0"/>
              <a:t>15</a:t>
            </a:fld>
            <a:endParaRPr lang="en-US"/>
          </a:p>
        </p:txBody>
      </p:sp>
    </p:spTree>
    <p:extLst>
      <p:ext uri="{BB962C8B-B14F-4D97-AF65-F5344CB8AC3E}">
        <p14:creationId xmlns:p14="http://schemas.microsoft.com/office/powerpoint/2010/main" val="376454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74C13064-A7A8-402A-BA4E-3A2EEFA4B6BC}" type="slidenum">
              <a:rPr lang="en-US" smtClean="0"/>
              <a:t>16</a:t>
            </a:fld>
            <a:endParaRPr lang="en-US"/>
          </a:p>
        </p:txBody>
      </p:sp>
    </p:spTree>
    <p:extLst>
      <p:ext uri="{BB962C8B-B14F-4D97-AF65-F5344CB8AC3E}">
        <p14:creationId xmlns:p14="http://schemas.microsoft.com/office/powerpoint/2010/main" val="316670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292100"/>
            <a:ext cx="5756275" cy="3238500"/>
          </a:xfrm>
        </p:spPr>
      </p:sp>
      <p:sp>
        <p:nvSpPr>
          <p:cNvPr id="3" name="Notes Placeholder 2"/>
          <p:cNvSpPr>
            <a:spLocks noGrp="1"/>
          </p:cNvSpPr>
          <p:nvPr>
            <p:ph type="body" idx="1"/>
          </p:nvPr>
        </p:nvSpPr>
        <p:spPr>
          <a:xfrm>
            <a:off x="731520" y="3712252"/>
            <a:ext cx="5852160" cy="5597211"/>
          </a:xfrm>
        </p:spPr>
        <p:txBody>
          <a:bodyPr/>
          <a:lstStyle/>
          <a:p>
            <a:endParaRPr lang="fi-FI"/>
          </a:p>
        </p:txBody>
      </p:sp>
      <p:sp>
        <p:nvSpPr>
          <p:cNvPr id="4" name="Slide Number Placeholder 3"/>
          <p:cNvSpPr>
            <a:spLocks noGrp="1"/>
          </p:cNvSpPr>
          <p:nvPr>
            <p:ph type="sldNum" sz="quarter" idx="5"/>
          </p:nvPr>
        </p:nvSpPr>
        <p:spPr/>
        <p:txBody>
          <a:bodyPr/>
          <a:lstStyle/>
          <a:p>
            <a:fld id="{74C13064-A7A8-402A-BA4E-3A2EEFA4B6BC}" type="slidenum">
              <a:rPr lang="en-US" smtClean="0"/>
              <a:t>17</a:t>
            </a:fld>
            <a:endParaRPr lang="en-US"/>
          </a:p>
        </p:txBody>
      </p:sp>
    </p:spTree>
    <p:extLst>
      <p:ext uri="{BB962C8B-B14F-4D97-AF65-F5344CB8AC3E}">
        <p14:creationId xmlns:p14="http://schemas.microsoft.com/office/powerpoint/2010/main" val="282475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convenient to arrange a transverse wind girder at each end of the building, but it is then important to be careful about the effects of thermal expansion which can cause significant forces if longitudinal elements are attached between the two bracing systems, especially for buildings which are longer than about 60 m.</a:t>
            </a:r>
            <a:endParaRPr lang="en-US" dirty="0"/>
          </a:p>
        </p:txBody>
      </p:sp>
      <p:sp>
        <p:nvSpPr>
          <p:cNvPr id="4" name="Slide Number Placeholder 3"/>
          <p:cNvSpPr>
            <a:spLocks noGrp="1"/>
          </p:cNvSpPr>
          <p:nvPr>
            <p:ph type="sldNum" sz="quarter" idx="5"/>
          </p:nvPr>
        </p:nvSpPr>
        <p:spPr/>
        <p:txBody>
          <a:bodyPr/>
          <a:lstStyle/>
          <a:p>
            <a:fld id="{74C13064-A7A8-402A-BA4E-3A2EEFA4B6BC}" type="slidenum">
              <a:rPr lang="en-US" smtClean="0"/>
              <a:t>18</a:t>
            </a:fld>
            <a:endParaRPr lang="en-US"/>
          </a:p>
        </p:txBody>
      </p:sp>
    </p:spTree>
    <p:extLst>
      <p:ext uri="{BB962C8B-B14F-4D97-AF65-F5344CB8AC3E}">
        <p14:creationId xmlns:p14="http://schemas.microsoft.com/office/powerpoint/2010/main" val="369086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case (left) the lateral stability of the structure is provided by a series of portal trusses; the connections between the truss and the columns provide resistance to a global bending moment. Loads are applied to the portal structure by </a:t>
            </a:r>
            <a:r>
              <a:rPr lang="en-US" dirty="0">
                <a:hlinkClick r:id="rId3" tooltip="Building envelopes"/>
              </a:rPr>
              <a:t>purlins and side rails</a:t>
            </a:r>
            <a:r>
              <a:rPr lang="en-US" dirty="0"/>
              <a:t>. </a:t>
            </a:r>
          </a:p>
          <a:p>
            <a:r>
              <a:rPr lang="en-US" dirty="0"/>
              <a:t>In the second case, (right) each truss and the two columns between which it spans, constitute a simple structure; the connection between the truss and a column does not resist the global bending moment, and the two column bases are pinned. Bracing in both directions is necessary at the top level of the simple structure; it is achieved by means of a longitudinal wind girder which carries the transverse </a:t>
            </a:r>
            <a:r>
              <a:rPr lang="en-US" dirty="0">
                <a:hlinkClick r:id="rId4" tooltip="Design codes and standards"/>
              </a:rPr>
              <a:t>forces due to wind</a:t>
            </a:r>
            <a:r>
              <a:rPr lang="en-US" dirty="0"/>
              <a:t> on the side walls to the vertical bracing in the gable walls. Longitudinal stability is also provided by a wind girder in the roof and vertical bracing in the elevations. </a:t>
            </a:r>
          </a:p>
          <a:p>
            <a:endParaRPr lang="fi-FI" dirty="0"/>
          </a:p>
        </p:txBody>
      </p:sp>
      <p:sp>
        <p:nvSpPr>
          <p:cNvPr id="4" name="Slide Number Placeholder 3"/>
          <p:cNvSpPr>
            <a:spLocks noGrp="1"/>
          </p:cNvSpPr>
          <p:nvPr>
            <p:ph type="sldNum" sz="quarter" idx="5"/>
          </p:nvPr>
        </p:nvSpPr>
        <p:spPr/>
        <p:txBody>
          <a:bodyPr/>
          <a:lstStyle/>
          <a:p>
            <a:fld id="{74C13064-A7A8-402A-BA4E-3A2EEFA4B6BC}" type="slidenum">
              <a:rPr lang="en-US" smtClean="0"/>
              <a:t>19</a:t>
            </a:fld>
            <a:endParaRPr lang="en-US"/>
          </a:p>
        </p:txBody>
      </p:sp>
    </p:spTree>
    <p:extLst>
      <p:ext uri="{BB962C8B-B14F-4D97-AF65-F5344CB8AC3E}">
        <p14:creationId xmlns:p14="http://schemas.microsoft.com/office/powerpoint/2010/main" val="3996757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roof purlins often serve as part of the bracing at the top chord. Introduction of longitudinal members at the lower chord allows the trusses to be </a:t>
            </a:r>
            <a:r>
              <a:rPr lang="en-US" sz="1200" b="0" i="0" u="none" strike="noStrike" kern="1200" baseline="0" dirty="0" err="1">
                <a:solidFill>
                  <a:schemeClr val="tx1"/>
                </a:solidFill>
                <a:latin typeface="+mn-lt"/>
                <a:ea typeface="+mn-ea"/>
                <a:cs typeface="+mn-cs"/>
              </a:rPr>
              <a:t>stabilised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by the same vertical bracing.</a:t>
            </a:r>
          </a:p>
          <a:p>
            <a:r>
              <a:rPr lang="en-US" sz="1200" b="0" i="0" u="none" strike="noStrike" kern="1200" baseline="0" dirty="0">
                <a:solidFill>
                  <a:schemeClr val="tx1"/>
                </a:solidFill>
                <a:latin typeface="+mn-lt"/>
                <a:ea typeface="+mn-ea"/>
                <a:cs typeface="+mn-cs"/>
              </a:rPr>
              <a:t>It is possible to create a horizontal wind girder at the level of the bottom chords, with longitudinal elements to stabilize all the trusses.</a:t>
            </a:r>
            <a:endParaRPr lang="fi-FI" dirty="0"/>
          </a:p>
        </p:txBody>
      </p:sp>
      <p:sp>
        <p:nvSpPr>
          <p:cNvPr id="4" name="Slide Number Placeholder 3"/>
          <p:cNvSpPr>
            <a:spLocks noGrp="1"/>
          </p:cNvSpPr>
          <p:nvPr>
            <p:ph type="sldNum" sz="quarter" idx="5"/>
          </p:nvPr>
        </p:nvSpPr>
        <p:spPr/>
        <p:txBody>
          <a:bodyPr/>
          <a:lstStyle/>
          <a:p>
            <a:fld id="{74C13064-A7A8-402A-BA4E-3A2EEFA4B6BC}" type="slidenum">
              <a:rPr lang="en-US" smtClean="0"/>
              <a:t>20</a:t>
            </a:fld>
            <a:endParaRPr lang="en-US"/>
          </a:p>
        </p:txBody>
      </p:sp>
    </p:spTree>
    <p:extLst>
      <p:ext uri="{BB962C8B-B14F-4D97-AF65-F5344CB8AC3E}">
        <p14:creationId xmlns:p14="http://schemas.microsoft.com/office/powerpoint/2010/main" val="335497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3064-A7A8-402A-BA4E-3A2EEFA4B6BC}"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150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4C13064-A7A8-402A-BA4E-3A2EEFA4B6BC}" type="slidenum">
              <a:rPr lang="en-US" smtClean="0"/>
              <a:t>21</a:t>
            </a:fld>
            <a:endParaRPr lang="en-US"/>
          </a:p>
        </p:txBody>
      </p:sp>
    </p:spTree>
    <p:extLst>
      <p:ext uri="{BB962C8B-B14F-4D97-AF65-F5344CB8AC3E}">
        <p14:creationId xmlns:p14="http://schemas.microsoft.com/office/powerpoint/2010/main" val="2012092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22</a:t>
            </a:fld>
            <a:endParaRPr lang="fi-FI" dirty="0"/>
          </a:p>
        </p:txBody>
      </p:sp>
    </p:spTree>
    <p:extLst>
      <p:ext uri="{BB962C8B-B14F-4D97-AF65-F5344CB8AC3E}">
        <p14:creationId xmlns:p14="http://schemas.microsoft.com/office/powerpoint/2010/main" val="441218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339725"/>
            <a:ext cx="5899150" cy="3317875"/>
          </a:xfrm>
        </p:spPr>
      </p:sp>
      <p:sp>
        <p:nvSpPr>
          <p:cNvPr id="3" name="Notes Placeholder 2"/>
          <p:cNvSpPr>
            <a:spLocks noGrp="1"/>
          </p:cNvSpPr>
          <p:nvPr>
            <p:ph type="body" idx="1"/>
          </p:nvPr>
        </p:nvSpPr>
        <p:spPr>
          <a:xfrm>
            <a:off x="357231" y="3895492"/>
            <a:ext cx="6384838" cy="536304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NewRomanPSMT"/>
                <a:ea typeface="Calibri" panose="020F0502020204030204" pitchFamily="34" charset="0"/>
                <a:cs typeface="TimesNewRomanPSMT"/>
              </a:rPr>
              <a:t>Timber buildings systems can be used to construct a multitude of buildings. Single-family homes have a relatively simple structure, while greater challenges meet the material when facing multi-</a:t>
            </a:r>
            <a:r>
              <a:rPr lang="en-US" dirty="0" err="1">
                <a:effectLst/>
                <a:latin typeface="TimesNewRomanPSMT"/>
                <a:ea typeface="Calibri" panose="020F0502020204030204" pitchFamily="34" charset="0"/>
                <a:cs typeface="TimesNewRomanPSMT"/>
              </a:rPr>
              <a:t>storey</a:t>
            </a:r>
            <a:r>
              <a:rPr lang="en-US" dirty="0">
                <a:effectLst/>
                <a:latin typeface="TimesNewRomanPSMT"/>
                <a:ea typeface="Calibri" panose="020F0502020204030204" pitchFamily="34" charset="0"/>
                <a:cs typeface="TimesNewRomanPSMT"/>
              </a:rPr>
              <a:t> or long-span buildings. Multi-</a:t>
            </a:r>
            <a:r>
              <a:rPr lang="en-US" dirty="0" err="1">
                <a:effectLst/>
                <a:latin typeface="TimesNewRomanPSMT"/>
                <a:ea typeface="Calibri" panose="020F0502020204030204" pitchFamily="34" charset="0"/>
                <a:cs typeface="TimesNewRomanPSMT"/>
              </a:rPr>
              <a:t>storey</a:t>
            </a:r>
            <a:r>
              <a:rPr lang="en-US" dirty="0">
                <a:effectLst/>
                <a:latin typeface="TimesNewRomanPSMT"/>
                <a:ea typeface="Calibri" panose="020F0502020204030204" pitchFamily="34" charset="0"/>
                <a:cs typeface="TimesNewRomanPSMT"/>
              </a:rPr>
              <a:t> timber construction started with the traditional on-site construction utilizing the platform system. Relatively soon, prefabricated systems emerged. In the Nordic countries, prefabricated systems dominate, while systems with a larger degree of craftsmanship are used in central Europe. Timber building systems are common in the Nordic countries and the German speaking countries in central Europe; Germany, Switzerland and Austria and to some extent Italy. Also, timber building systems exist in the United Kingdom, while timber is less used in countries around the Mediterranean.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baseline="0" dirty="0">
                <a:latin typeface="TimesNewRomanPS-BoldMT"/>
              </a:rPr>
              <a:t>Panel systems: </a:t>
            </a:r>
            <a:r>
              <a:rPr lang="en-US" b="0" i="0" u="none" strike="noStrike" baseline="0" dirty="0">
                <a:latin typeface="TimesNewRomanPSMT"/>
              </a:rPr>
              <a:t>are based on planar building elements, for example walls or floors.</a:t>
            </a:r>
          </a:p>
          <a:p>
            <a:pPr algn="l"/>
            <a:r>
              <a:rPr lang="en-US" b="0" i="0" u="none" strike="noStrike" baseline="0" dirty="0">
                <a:latin typeface="TimesNewRomanPSMT"/>
              </a:rPr>
              <a:t>These systems </a:t>
            </a:r>
            <a:r>
              <a:rPr lang="en-US" b="0" i="0" u="none" strike="noStrike" baseline="0" dirty="0" err="1">
                <a:latin typeface="TimesNewRomanPSMT"/>
              </a:rPr>
              <a:t>utilise</a:t>
            </a:r>
            <a:r>
              <a:rPr lang="en-US" b="0" i="0" u="none" strike="noStrike" baseline="0" dirty="0">
                <a:latin typeface="TimesNewRomanPSMT"/>
              </a:rPr>
              <a:t> either light frames or solid wood elements as their basic technology.</a:t>
            </a:r>
          </a:p>
          <a:p>
            <a:pPr algn="l"/>
            <a:r>
              <a:rPr lang="en-US" b="0" i="0" u="none" strike="noStrike" baseline="0" dirty="0">
                <a:latin typeface="TimesNewRomanPSMT"/>
              </a:rPr>
              <a:t>The panels can be full size or partitioned in widths of 1 200 mm for ease of transportation.</a:t>
            </a:r>
          </a:p>
          <a:p>
            <a:pPr algn="l"/>
            <a:r>
              <a:rPr lang="en-US" b="0" i="0" u="none" strike="noStrike" baseline="0" dirty="0">
                <a:latin typeface="TimesNewRomanPSMT"/>
              </a:rPr>
              <a:t>Floor elements are not suitable for long-span structures, the limitation in span length is about 8 – 10 m. Roof elements however, can have longer spans.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200" b="0" i="0" u="none" strike="noStrike" baseline="0" dirty="0">
                <a:latin typeface="TimesNewRomanPSMT"/>
              </a:rPr>
              <a:t>• </a:t>
            </a:r>
            <a:r>
              <a:rPr lang="en-US" sz="1200" b="1" i="0" u="none" strike="noStrike" baseline="0" dirty="0">
                <a:latin typeface="TimesNewRomanPS-BoldMT"/>
              </a:rPr>
              <a:t>Modular systems </a:t>
            </a:r>
            <a:r>
              <a:rPr lang="en-US" sz="1200" b="0" i="0" u="none" strike="noStrike" baseline="0" dirty="0">
                <a:latin typeface="TimesNewRomanPSMT"/>
              </a:rPr>
              <a:t>(volumetric modules): utilize the light frame system mainly, but examples exist where solid wood elements apply. The main principle is that the entire volumetric box consisting of walls, floor and ceiling, as well as inner claddings and all services are assembled in a factory and delivered to the building site for erection. Modular systems are not suitable for long-span structures, limitations on span is about 4 m due to transportation limitations.</a:t>
            </a:r>
          </a:p>
          <a:p>
            <a:endParaRPr lang="en-US" dirty="0"/>
          </a:p>
          <a:p>
            <a:pPr algn="l"/>
            <a:r>
              <a:rPr lang="en-US" sz="1200" b="1" i="0" u="none" strike="noStrike" baseline="0" dirty="0">
                <a:latin typeface="TimesNewRomanPS-BoldMT"/>
              </a:rPr>
              <a:t>Post and beam systems: </a:t>
            </a:r>
            <a:r>
              <a:rPr lang="en-US" sz="1200" b="0" i="0" u="none" strike="noStrike" baseline="0" dirty="0">
                <a:latin typeface="TimesNewRomanPSMT"/>
              </a:rPr>
              <a:t>are sometimes named big frame structures and are very common for industrial and commercial buildings. These systems are also used for buildings</a:t>
            </a:r>
          </a:p>
          <a:p>
            <a:pPr algn="l"/>
            <a:r>
              <a:rPr lang="en-US" sz="1200" b="0" i="0" u="none" strike="noStrike" baseline="0" dirty="0">
                <a:latin typeface="TimesNewRomanPSMT"/>
              </a:rPr>
              <a:t>or parts of buildings, where the load-carrying structure is visible. The post and beam system is a system based on a structural grid of beams and columns, typically with pinned connections. The structure is instead </a:t>
            </a:r>
            <a:r>
              <a:rPr lang="en-US" sz="1200" b="0" i="0" u="none" strike="noStrike" baseline="0" dirty="0" err="1">
                <a:latin typeface="TimesNewRomanPSMT"/>
              </a:rPr>
              <a:t>stabilised</a:t>
            </a:r>
            <a:r>
              <a:rPr lang="en-US" sz="1200" b="0" i="0" u="none" strike="noStrike" baseline="0" dirty="0">
                <a:latin typeface="TimesNewRomanPSMT"/>
              </a:rPr>
              <a:t> through diagonal bracing or shear walls. Post and beam systems are suitable for long-span structures and are used for arenas.</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23</a:t>
            </a:fld>
            <a:endParaRPr lang="fi-FI" dirty="0"/>
          </a:p>
        </p:txBody>
      </p:sp>
    </p:spTree>
    <p:extLst>
      <p:ext uri="{BB962C8B-B14F-4D97-AF65-F5344CB8AC3E}">
        <p14:creationId xmlns:p14="http://schemas.microsoft.com/office/powerpoint/2010/main" val="3113126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E57FD-BB08-469E-B88C-269A61FA0DC5}" type="slidenum">
              <a:rPr lang="fi-FI" smtClean="0"/>
              <a:t>24</a:t>
            </a:fld>
            <a:endParaRPr lang="fi-FI" dirty="0"/>
          </a:p>
        </p:txBody>
      </p:sp>
    </p:spTree>
    <p:extLst>
      <p:ext uri="{BB962C8B-B14F-4D97-AF65-F5344CB8AC3E}">
        <p14:creationId xmlns:p14="http://schemas.microsoft.com/office/powerpoint/2010/main" val="1378819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214313"/>
            <a:ext cx="6140450" cy="3454400"/>
          </a:xfrm>
        </p:spPr>
      </p:sp>
      <p:sp>
        <p:nvSpPr>
          <p:cNvPr id="3" name="Notes Placeholder 2"/>
          <p:cNvSpPr>
            <a:spLocks noGrp="1"/>
          </p:cNvSpPr>
          <p:nvPr>
            <p:ph type="body" idx="1"/>
          </p:nvPr>
        </p:nvSpPr>
        <p:spPr>
          <a:xfrm>
            <a:off x="609721" y="3873220"/>
            <a:ext cx="6140449" cy="54210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ektonPro-Cond"/>
                <a:ea typeface="Calibri" panose="020F0502020204030204" pitchFamily="34" charset="0"/>
                <a:cs typeface="TektonPro-Cond"/>
              </a:rPr>
              <a:t>Floor systems are the horizontal planes that must support both live loads – people, furnishings and movable equipment – and dead loads – the weight of the floor construction itself. Floor systems must transfer their loads horizontally across space to either beams and columns or to load-bearing walls. Rigid floor planes can also be designed to serve as horizontal diaphragms that act as thin, wide beams in transferring lateral forces to shear walls. A floor system may be composed of a series of linear beams and joists overlaid with a plane of sheathing or decking, or consist of a nearly homogeneous slab of reinforced concrete. The depth of a floor system is directly related to the size and proportion of the structural bays it must span and the strength of the materials used. The size and placement of any cantilevers and openings within the floor plane should also be considered in the layout of the structural supports for the floor. The edge conditions of the floor structure and its connection to supporting foundation and wall systems affect both the structural integrity of a building and its physical appearance. Because it must safely support moving loads, a floor system should be relatively stiff while maintaining its elasticity. Due to the detrimental effects that excessive deflection and vibration would have on finish flooring and ceiling materials, as well as concern for human comfort, deflection rather than bending becomes the critical controlling factor. The depth of the floor construction and the cavities within it should be considered if it is necessary to accommodate runs of mechanical or electrical lines within the floor system. For floor systems between habitable spaces stacked one above another, additional factors to consider are the blockage of both airborne and structure-borne sound and the fire-resistance rating of the assembly.</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050" dirty="0"/>
          </a:p>
        </p:txBody>
      </p:sp>
      <p:sp>
        <p:nvSpPr>
          <p:cNvPr id="4" name="Slide Number Placeholder 3"/>
          <p:cNvSpPr>
            <a:spLocks noGrp="1"/>
          </p:cNvSpPr>
          <p:nvPr>
            <p:ph type="sldNum" sz="quarter" idx="5"/>
          </p:nvPr>
        </p:nvSpPr>
        <p:spPr/>
        <p:txBody>
          <a:bodyPr/>
          <a:lstStyle/>
          <a:p>
            <a:fld id="{52CE57FD-BB08-469E-B88C-269A61FA0DC5}" type="slidenum">
              <a:rPr lang="fi-FI" smtClean="0"/>
              <a:t>25</a:t>
            </a:fld>
            <a:endParaRPr lang="fi-FI" dirty="0"/>
          </a:p>
        </p:txBody>
      </p:sp>
    </p:spTree>
    <p:extLst>
      <p:ext uri="{BB962C8B-B14F-4D97-AF65-F5344CB8AC3E}">
        <p14:creationId xmlns:p14="http://schemas.microsoft.com/office/powerpoint/2010/main" val="1672747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ektonPro-Cond"/>
                <a:ea typeface="Calibri" panose="020F0502020204030204" pitchFamily="34" charset="0"/>
                <a:cs typeface="TektonPro-Cond"/>
              </a:rPr>
              <a:t>If properly engineered, the resulting floor structure can serve as a structural diaphragm to transfer lateral loads to shear walls; consult the building regulations for specific requirements. • Because timber framing is combustible, it must rely on finish flooring and ceiling materials for its fire-resistance rating • The susceptibility of timber framing to decay and insect infestation requires positive site drainage, adequate separation from the ground, appropriate use of </a:t>
            </a:r>
            <a:r>
              <a:rPr lang="en-US" sz="1800" dirty="0" err="1">
                <a:effectLst/>
                <a:latin typeface="TektonPro-Cond"/>
                <a:ea typeface="Calibri" panose="020F0502020204030204" pitchFamily="34" charset="0"/>
                <a:cs typeface="TektonPro-Cond"/>
              </a:rPr>
              <a:t>pressuretreated</a:t>
            </a:r>
            <a:r>
              <a:rPr lang="en-US" sz="1800" dirty="0">
                <a:effectLst/>
                <a:latin typeface="TektonPro-Cond"/>
                <a:ea typeface="Calibri" panose="020F0502020204030204" pitchFamily="34" charset="0"/>
                <a:cs typeface="TektonPro-Cond"/>
              </a:rPr>
              <a:t> timber and ventilation to control condensation in enclosed spaces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26</a:t>
            </a:fld>
            <a:endParaRPr lang="fi-FI" dirty="0"/>
          </a:p>
        </p:txBody>
      </p:sp>
    </p:spTree>
    <p:extLst>
      <p:ext uri="{BB962C8B-B14F-4D97-AF65-F5344CB8AC3E}">
        <p14:creationId xmlns:p14="http://schemas.microsoft.com/office/powerpoint/2010/main" val="3531767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TektonPro-Cond"/>
                <a:ea typeface="Calibri" panose="020F0502020204030204" pitchFamily="34" charset="0"/>
                <a:cs typeface="TektonPro-Cond"/>
              </a:rPr>
              <a:t>Timber joist floors are an essential subsystem of wood </a:t>
            </a:r>
            <a:r>
              <a:rPr lang="en-US" sz="1000" dirty="0" err="1">
                <a:effectLst/>
                <a:latin typeface="TektonPro-Cond"/>
                <a:ea typeface="Calibri" panose="020F0502020204030204" pitchFamily="34" charset="0"/>
                <a:cs typeface="TektonPro-Cond"/>
              </a:rPr>
              <a:t>lightframe</a:t>
            </a:r>
            <a:r>
              <a:rPr lang="en-US" sz="1000" dirty="0">
                <a:effectLst/>
                <a:latin typeface="TektonPro-Cond"/>
                <a:ea typeface="Calibri" panose="020F0502020204030204" pitchFamily="34" charset="0"/>
                <a:cs typeface="TektonPro-Cond"/>
              </a:rPr>
              <a:t> construction. The dimension timber used for joists is easily worked and can be quickly assembled on site with simple tools. Together with timber panel sheathing or sub-flooring, the timber joists form a level working platform for construction. If properly engineered, the resulting floor structure can serve as a structural diaphragm to transfer lateral loads to shear walls; consult the building regulations for specific requirements. • Because timber framing is combustible, it must rely on finish flooring and ceiling materials for its fire-resistance rating • The susceptibility of timber framing to decay and insect infestation requires positive site drainage, adequate separation from the ground, appropriate use of </a:t>
            </a:r>
            <a:r>
              <a:rPr lang="en-US" sz="1000" dirty="0" err="1">
                <a:effectLst/>
                <a:latin typeface="TektonPro-Cond"/>
                <a:ea typeface="Calibri" panose="020F0502020204030204" pitchFamily="34" charset="0"/>
                <a:cs typeface="TektonPro-Cond"/>
              </a:rPr>
              <a:t>pressuretreated</a:t>
            </a:r>
            <a:r>
              <a:rPr lang="en-US" sz="1000" dirty="0">
                <a:effectLst/>
                <a:latin typeface="TektonPro-Cond"/>
                <a:ea typeface="Calibri" panose="020F0502020204030204" pitchFamily="34" charset="0"/>
                <a:cs typeface="TektonPro-Cond"/>
              </a:rPr>
              <a:t> timber and ventilation to control condensation in enclosed spaces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Pressure treatment is a preservative process that enhances the timber’s protection. The process includes placing the timber in a vacuum chamber, which removes all the air from the cells in the timber. Once this has been completed, the vacuum will force chemical preservatives into the wood. The treatment uses new chemicals that don’t harm the soil and the treatment boasts impressive results and benefits.</a:t>
            </a:r>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27</a:t>
            </a:fld>
            <a:endParaRPr lang="fi-FI" dirty="0"/>
          </a:p>
        </p:txBody>
      </p:sp>
    </p:spTree>
    <p:extLst>
      <p:ext uri="{BB962C8B-B14F-4D97-AF65-F5344CB8AC3E}">
        <p14:creationId xmlns:p14="http://schemas.microsoft.com/office/powerpoint/2010/main" val="433535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platform floor provides a working platform for the builder as the floor is laid before erecting the wall and roof framing. However, this method is not recommended for feature floors because the flooring is exposed to the weather during construction.</a:t>
            </a:r>
          </a:p>
          <a:p>
            <a:r>
              <a:rPr lang="en-US" dirty="0"/>
              <a:t>The platform floor should be protected from getting wet by rain and/or wet trades, however, as it is difficult to provide adequate protection, degradation due to the effects of sunlight, wetting or work practices may occur. </a:t>
            </a:r>
          </a:p>
          <a:p>
            <a:r>
              <a:rPr lang="en-US" dirty="0"/>
              <a:t>Plywood panels are laid with the face grain of the plies at right angles to the line of the supporting joists. They must be continuous over at least two spans. Ends of sheets are butted over joists. </a:t>
            </a:r>
          </a:p>
          <a:p>
            <a:r>
              <a:rPr lang="en-US" dirty="0"/>
              <a:t>Edges of sheets, unless tongued and grooved, are to be joined over noggings between joists. Noggings are timber of not less than 70 x 35 mm sections. They are set flush with the top of the joists.</a:t>
            </a:r>
          </a:p>
          <a:p>
            <a:endParaRPr lang="en-US" dirty="0"/>
          </a:p>
          <a:p>
            <a:r>
              <a:rPr lang="en-US" dirty="0"/>
              <a:t>Sole plate = sill plate</a:t>
            </a:r>
          </a:p>
          <a:p>
            <a:endParaRPr lang="en-US" dirty="0"/>
          </a:p>
          <a:p>
            <a:r>
              <a:rPr lang="en-US" dirty="0"/>
              <a:t>Pressure treatment is a preservative process that enhances the timber’s protection. The process includes placing the timber in a vacuum chamber, which removes all the air from the cells in the timber. Once this has been completed, the vacuum will force chemical preservatives into the wood. The treatment uses new chemicals that don’t harm the soil and the treatment boasts impressive results and benefits.</a:t>
            </a:r>
          </a:p>
          <a:p>
            <a:endParaRPr lang="en-US" dirty="0"/>
          </a:p>
          <a:p>
            <a:r>
              <a:rPr lang="en-US" dirty="0"/>
              <a:t>Nogging </a:t>
            </a:r>
            <a:r>
              <a:rPr lang="en-US" b="1" dirty="0"/>
              <a:t>= is a horizontal bracing piece used between </a:t>
            </a:r>
            <a:r>
              <a:rPr lang="en-US" b="1" dirty="0">
                <a:hlinkClick r:id="rId3" tooltip="Wall stud"/>
              </a:rPr>
              <a:t>wall studs</a:t>
            </a:r>
            <a:r>
              <a:rPr lang="en-US" b="1" dirty="0"/>
              <a:t> or </a:t>
            </a:r>
            <a:r>
              <a:rPr lang="en-US" b="1" dirty="0">
                <a:hlinkClick r:id="rId4" tooltip="Joist"/>
              </a:rPr>
              <a:t>floor joists</a:t>
            </a:r>
            <a:r>
              <a:rPr lang="en-US" b="1" dirty="0"/>
              <a:t> to give rigidity </a:t>
            </a:r>
            <a:r>
              <a:rPr lang="en-US" dirty="0"/>
              <a:t>to the wall or floor frames of a building. Noggings may be made of timber, steel, or aluminium or block between studs.</a:t>
            </a:r>
          </a:p>
          <a:p>
            <a:endParaRPr lang="en-US" dirty="0"/>
          </a:p>
          <a:p>
            <a:r>
              <a:rPr lang="en-US" dirty="0"/>
              <a:t>A flush or header beam is </a:t>
            </a:r>
            <a:r>
              <a:rPr lang="en-US" b="1" dirty="0"/>
              <a:t>a structural member positioned at the same level as the joists</a:t>
            </a:r>
            <a:r>
              <a:rPr lang="en-US" dirty="0"/>
              <a:t> and uses joist hangers for attachment just as you would at the ledger board. Flush beams are commonly used for framing angled deck forms such as octagons or on stair landings where a cantilevered beam would be less practical.</a:t>
            </a:r>
          </a:p>
        </p:txBody>
      </p:sp>
      <p:sp>
        <p:nvSpPr>
          <p:cNvPr id="4" name="Slide Number Placeholder 3"/>
          <p:cNvSpPr>
            <a:spLocks noGrp="1"/>
          </p:cNvSpPr>
          <p:nvPr>
            <p:ph type="sldNum" sz="quarter" idx="5"/>
          </p:nvPr>
        </p:nvSpPr>
        <p:spPr/>
        <p:txBody>
          <a:bodyPr/>
          <a:lstStyle/>
          <a:p>
            <a:fld id="{52CE57FD-BB08-469E-B88C-269A61FA0DC5}" type="slidenum">
              <a:rPr lang="fi-FI" smtClean="0"/>
              <a:t>28</a:t>
            </a:fld>
            <a:endParaRPr lang="fi-FI" dirty="0"/>
          </a:p>
        </p:txBody>
      </p:sp>
    </p:spTree>
    <p:extLst>
      <p:ext uri="{BB962C8B-B14F-4D97-AF65-F5344CB8AC3E}">
        <p14:creationId xmlns:p14="http://schemas.microsoft.com/office/powerpoint/2010/main" val="379509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ektonPro-Cond"/>
              </a:rPr>
              <a:t>Timber is susceptible to shrinkage perpendicular to its grain. For this reason, the total depth of timber construction for both the bearing condition and the joist–beam connection should be </a:t>
            </a:r>
            <a:r>
              <a:rPr lang="en-US" sz="1800" b="0" i="0" u="none" strike="noStrike" baseline="0" dirty="0" err="1">
                <a:latin typeface="TektonPro-Cond"/>
              </a:rPr>
              <a:t>equalised</a:t>
            </a:r>
            <a:r>
              <a:rPr lang="en-US" sz="1800" b="0" i="0" u="none" strike="noStrike" baseline="0" dirty="0">
                <a:latin typeface="TektonPro-Cond"/>
              </a:rPr>
              <a:t> to avoid subsidence of the floor plane.</a:t>
            </a:r>
          </a:p>
          <a:p>
            <a:pPr algn="l"/>
            <a:endParaRPr lang="en-US" sz="1800" b="0" i="0" u="none" strike="noStrike" baseline="0" dirty="0">
              <a:latin typeface="TektonPro-Cond"/>
            </a:endParaRPr>
          </a:p>
          <a:p>
            <a:pPr algn="l"/>
            <a:r>
              <a:rPr lang="en-US" dirty="0"/>
              <a:t>The sill is </a:t>
            </a:r>
            <a:r>
              <a:rPr lang="en-US" b="1" dirty="0"/>
              <a:t>the piece of wood closest to the ground</a:t>
            </a:r>
            <a:r>
              <a:rPr lang="en-US" dirty="0"/>
              <a:t>, either on a foundation or piers, and is usually a “timber-sized” board: 3×6, 3×8, 4×6, 4×8, and so on. The studs often rest directly on the sill and are toe-nailed in with no bottom plate as you'd find in a modern house.</a:t>
            </a:r>
            <a:endParaRPr lang="en-US" sz="1800" b="0" i="0" u="none" strike="noStrike" baseline="0" dirty="0">
              <a:latin typeface="TektonPro-Cond"/>
            </a:endParaRPr>
          </a:p>
          <a:p>
            <a:pPr algn="l"/>
            <a:endParaRPr lang="en-US" sz="1800" b="0" i="0" u="none" strike="noStrike" baseline="0" dirty="0">
              <a:latin typeface="TektonPro-Cond"/>
            </a:endParaRPr>
          </a:p>
          <a:p>
            <a:pPr algn="l"/>
            <a:r>
              <a:rPr lang="en-US" b="1" dirty="0"/>
              <a:t>sill plate</a:t>
            </a:r>
            <a:r>
              <a:rPr lang="en-US" dirty="0"/>
              <a:t> or </a:t>
            </a:r>
            <a:r>
              <a:rPr lang="en-US" b="1" dirty="0"/>
              <a:t>sole plate</a:t>
            </a:r>
            <a:r>
              <a:rPr lang="en-US" dirty="0"/>
              <a:t> in </a:t>
            </a:r>
            <a:r>
              <a:rPr lang="en-US" dirty="0">
                <a:hlinkClick r:id="rId3" tooltip="Construction"/>
              </a:rPr>
              <a:t>construction</a:t>
            </a:r>
            <a:r>
              <a:rPr lang="en-US" dirty="0"/>
              <a:t> and </a:t>
            </a:r>
            <a:r>
              <a:rPr lang="en-US" dirty="0">
                <a:hlinkClick r:id="rId4" tooltip="Architecture"/>
              </a:rPr>
              <a:t>architecture</a:t>
            </a:r>
            <a:r>
              <a:rPr lang="en-US" dirty="0"/>
              <a:t> is the bottom horizontal member of a </a:t>
            </a:r>
            <a:r>
              <a:rPr lang="en-US" dirty="0">
                <a:hlinkClick r:id="rId5" tooltip="Wall"/>
              </a:rPr>
              <a:t>wall</a:t>
            </a:r>
            <a:r>
              <a:rPr lang="en-US" dirty="0"/>
              <a:t> or </a:t>
            </a:r>
            <a:r>
              <a:rPr lang="en-US" dirty="0">
                <a:hlinkClick r:id="rId6" tooltip="Building"/>
              </a:rPr>
              <a:t>building</a:t>
            </a:r>
            <a:r>
              <a:rPr lang="en-US" dirty="0"/>
              <a:t> to which vertical members are attached. The word "plate" is typically omitted in America and carpenters speak simply of the "sill". Other names are ground plate, ground sill, groundsel,</a:t>
            </a:r>
            <a:r>
              <a:rPr lang="en-US" baseline="30000" dirty="0">
                <a:hlinkClick r:id="rId7"/>
              </a:rPr>
              <a:t>[1]</a:t>
            </a:r>
            <a:r>
              <a:rPr lang="en-US" dirty="0"/>
              <a:t> and midnight sill. Sill plates are usually composed of </a:t>
            </a:r>
            <a:r>
              <a:rPr lang="en-US" dirty="0">
                <a:hlinkClick r:id="rId8" tooltip="Lumber"/>
              </a:rPr>
              <a:t>lumber</a:t>
            </a:r>
            <a:r>
              <a:rPr lang="en-US" dirty="0"/>
              <a:t> but can be any material. The timber at the top of a wall is often called a top plate, pole plate, mudsill, </a:t>
            </a:r>
            <a:r>
              <a:rPr lang="en-US" dirty="0">
                <a:hlinkClick r:id="rId9" tooltip="Wall plate"/>
              </a:rPr>
              <a:t>wall plate</a:t>
            </a:r>
            <a:r>
              <a:rPr lang="en-US" dirty="0"/>
              <a:t> or simply "the plate". </a:t>
            </a:r>
          </a:p>
        </p:txBody>
      </p:sp>
      <p:sp>
        <p:nvSpPr>
          <p:cNvPr id="4" name="Slide Number Placeholder 3"/>
          <p:cNvSpPr>
            <a:spLocks noGrp="1"/>
          </p:cNvSpPr>
          <p:nvPr>
            <p:ph type="sldNum" sz="quarter" idx="5"/>
          </p:nvPr>
        </p:nvSpPr>
        <p:spPr/>
        <p:txBody>
          <a:bodyPr/>
          <a:lstStyle/>
          <a:p>
            <a:fld id="{52CE57FD-BB08-469E-B88C-269A61FA0DC5}" type="slidenum">
              <a:rPr lang="fi-FI" smtClean="0"/>
              <a:t>29</a:t>
            </a:fld>
            <a:endParaRPr lang="fi-FI" dirty="0"/>
          </a:p>
        </p:txBody>
      </p:sp>
    </p:spTree>
    <p:extLst>
      <p:ext uri="{BB962C8B-B14F-4D97-AF65-F5344CB8AC3E}">
        <p14:creationId xmlns:p14="http://schemas.microsoft.com/office/powerpoint/2010/main" val="390771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30</a:t>
            </a:fld>
            <a:endParaRPr lang="fi-FI" dirty="0"/>
          </a:p>
        </p:txBody>
      </p:sp>
    </p:spTree>
    <p:extLst>
      <p:ext uri="{BB962C8B-B14F-4D97-AF65-F5344CB8AC3E}">
        <p14:creationId xmlns:p14="http://schemas.microsoft.com/office/powerpoint/2010/main" val="273275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345-E402-4602-B19C-9B8D656F79B3}"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666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31</a:t>
            </a:fld>
            <a:endParaRPr lang="fi-FI" dirty="0"/>
          </a:p>
        </p:txBody>
      </p:sp>
    </p:spTree>
    <p:extLst>
      <p:ext uri="{BB962C8B-B14F-4D97-AF65-F5344CB8AC3E}">
        <p14:creationId xmlns:p14="http://schemas.microsoft.com/office/powerpoint/2010/main" val="4104010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E57FD-BB08-469E-B88C-269A61FA0DC5}" type="slidenum">
              <a:rPr lang="fi-FI" smtClean="0"/>
              <a:t>32</a:t>
            </a:fld>
            <a:endParaRPr lang="fi-FI" dirty="0"/>
          </a:p>
        </p:txBody>
      </p:sp>
    </p:spTree>
    <p:extLst>
      <p:ext uri="{BB962C8B-B14F-4D97-AF65-F5344CB8AC3E}">
        <p14:creationId xmlns:p14="http://schemas.microsoft.com/office/powerpoint/2010/main" val="565631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14325"/>
            <a:ext cx="6140450" cy="3454400"/>
          </a:xfrm>
        </p:spPr>
      </p:sp>
      <p:sp>
        <p:nvSpPr>
          <p:cNvPr id="3" name="Notes Placeholder 2"/>
          <p:cNvSpPr>
            <a:spLocks noGrp="1"/>
          </p:cNvSpPr>
          <p:nvPr>
            <p:ph type="body" idx="1"/>
          </p:nvPr>
        </p:nvSpPr>
        <p:spPr>
          <a:xfrm>
            <a:off x="709930" y="3923325"/>
            <a:ext cx="5679440" cy="5508774"/>
          </a:xfrm>
        </p:spPr>
        <p:txBody>
          <a:bodyPr/>
          <a:lstStyle/>
          <a:p>
            <a:pPr>
              <a:lnSpc>
                <a:spcPct val="107000"/>
              </a:lnSpc>
              <a:spcAft>
                <a:spcPts val="800"/>
              </a:spcAft>
            </a:pPr>
            <a:r>
              <a:rPr lang="en-US" sz="1400" dirty="0">
                <a:effectLst/>
                <a:latin typeface="TektonPro-Cond"/>
                <a:ea typeface="Calibri" panose="020F0502020204030204" pitchFamily="34" charset="0"/>
                <a:cs typeface="TektonPro-Cond"/>
              </a:rPr>
              <a:t>In addition to supporting vertical loads, exterior wall constructions must be able to withstand horizontal wind loading. If rigid enough, they can serve as shear walls and transfer lateral forces to the foundations and ground.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TektonPro-Cond"/>
                <a:ea typeface="Calibri" panose="020F0502020204030204" pitchFamily="34" charset="0"/>
                <a:cs typeface="TektonPro-Cond"/>
              </a:rPr>
              <a:t>Because exterior walls serve as a protective shield against the weather for the interior spaces of a building, their construction should control the passage of heat, infiltrating air, sound, moisture and water </a:t>
            </a:r>
            <a:r>
              <a:rPr lang="en-US" sz="1400" dirty="0" err="1">
                <a:effectLst/>
                <a:latin typeface="TektonPro-Cond"/>
                <a:ea typeface="Calibri" panose="020F0502020204030204" pitchFamily="34" charset="0"/>
                <a:cs typeface="TektonPro-Cond"/>
              </a:rPr>
              <a:t>vapour</a:t>
            </a:r>
            <a:r>
              <a:rPr lang="en-US" sz="1400" dirty="0">
                <a:effectLst/>
                <a:latin typeface="TektonPro-Cond"/>
                <a:ea typeface="Calibri" panose="020F0502020204030204" pitchFamily="34" charset="0"/>
                <a:cs typeface="TektonPro-Cond"/>
              </a:rPr>
              <a:t>. The exterior skin, which may be either applied to or integral with the wall structure, should be durable and resistant to the weathering effects of sun, wind and rain. Building regulations specify the fire-resistance rating of exterior walls, load-bearing walls and interior partitions.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TektonPro-Cond"/>
                <a:ea typeface="Calibri" panose="020F0502020204030204" pitchFamily="34" charset="0"/>
                <a:cs typeface="TektonPro-Cond"/>
              </a:rPr>
              <a:t>The interior walls or partitions, which subdivide the space within a building, may be either structural or non-load-bearing. Their construction should be able to support the desired finish materials, provide the required degree of acoustic separation and accommodate, when necessary, the distribution and outlets of mechanical and electrical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TektonPro-Cond"/>
                <a:ea typeface="Calibri" panose="020F0502020204030204" pitchFamily="34" charset="0"/>
                <a:cs typeface="TektonPro-Cond"/>
              </a:rPr>
              <a:t>Openings for doors and windows must be constructed so that any vertical loads from above are distributed around the openings and not transferred to the door and window units themselves. Their size and location are determined by the requirements for natural light, ventilation, view and physical access, as well as the constraints of the structural system and modular wall materials.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dirty="0"/>
          </a:p>
        </p:txBody>
      </p:sp>
      <p:sp>
        <p:nvSpPr>
          <p:cNvPr id="4" name="Slide Number Placeholder 3"/>
          <p:cNvSpPr>
            <a:spLocks noGrp="1"/>
          </p:cNvSpPr>
          <p:nvPr>
            <p:ph type="sldNum" sz="quarter" idx="5"/>
          </p:nvPr>
        </p:nvSpPr>
        <p:spPr/>
        <p:txBody>
          <a:bodyPr/>
          <a:lstStyle/>
          <a:p>
            <a:fld id="{52CE57FD-BB08-469E-B88C-269A61FA0DC5}" type="slidenum">
              <a:rPr lang="fi-FI" smtClean="0"/>
              <a:t>33</a:t>
            </a:fld>
            <a:endParaRPr lang="fi-FI" dirty="0"/>
          </a:p>
        </p:txBody>
      </p:sp>
    </p:spTree>
    <p:extLst>
      <p:ext uri="{BB962C8B-B14F-4D97-AF65-F5344CB8AC3E}">
        <p14:creationId xmlns:p14="http://schemas.microsoft.com/office/powerpoint/2010/main" val="1356687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314325"/>
            <a:ext cx="6140450" cy="3454400"/>
          </a:xfrm>
        </p:spPr>
      </p:sp>
      <p:sp>
        <p:nvSpPr>
          <p:cNvPr id="3" name="Notes Placeholder 2"/>
          <p:cNvSpPr>
            <a:spLocks noGrp="1"/>
          </p:cNvSpPr>
          <p:nvPr>
            <p:ph type="body" idx="1"/>
          </p:nvPr>
        </p:nvSpPr>
        <p:spPr>
          <a:xfrm>
            <a:off x="709930" y="4173845"/>
            <a:ext cx="5679440" cy="4469114"/>
          </a:xfrm>
        </p:spPr>
        <p:txBody>
          <a:bodyPr/>
          <a:lstStyle/>
          <a:p>
            <a:pPr algn="l"/>
            <a:r>
              <a:rPr lang="en-US" sz="1800" b="0" i="0" u="none" strike="noStrike" baseline="0" dirty="0">
                <a:latin typeface="TektonPro-Cond"/>
              </a:rPr>
              <a:t>Factors to consider in the selection of an exterior wall finish for</a:t>
            </a:r>
          </a:p>
          <a:p>
            <a:pPr algn="l"/>
            <a:r>
              <a:rPr lang="en-US" sz="1800" b="0" i="0" u="none" strike="noStrike" baseline="0" dirty="0">
                <a:latin typeface="TektonPro-Cond"/>
              </a:rPr>
              <a:t>stud wall frames include:</a:t>
            </a:r>
          </a:p>
          <a:p>
            <a:pPr algn="l"/>
            <a:r>
              <a:rPr lang="en-US" sz="1800" b="0" i="0" u="none" strike="noStrike" baseline="0" dirty="0">
                <a:latin typeface="TektonPro-Cond"/>
              </a:rPr>
              <a:t>• Stud spacing required</a:t>
            </a:r>
          </a:p>
          <a:p>
            <a:pPr algn="l"/>
            <a:r>
              <a:rPr lang="en-US" sz="1800" b="0" i="0" u="none" strike="noStrike" baseline="0" dirty="0">
                <a:latin typeface="TektonPro-Cond"/>
              </a:rPr>
              <a:t>• Sheathing or backing requirements</a:t>
            </a:r>
          </a:p>
          <a:p>
            <a:pPr algn="l"/>
            <a:r>
              <a:rPr lang="en-US" sz="1800" b="0" i="0" u="none" strike="noStrike" baseline="0" dirty="0">
                <a:latin typeface="TektonPro-Cond"/>
              </a:rPr>
              <a:t>• </a:t>
            </a:r>
            <a:r>
              <a:rPr lang="en-US" sz="1800" b="0" i="0" u="none" strike="noStrike" baseline="0" dirty="0" err="1">
                <a:latin typeface="TektonPro-Cond"/>
              </a:rPr>
              <a:t>Colour</a:t>
            </a:r>
            <a:r>
              <a:rPr lang="en-US" sz="1800" b="0" i="0" u="none" strike="noStrike" baseline="0" dirty="0">
                <a:latin typeface="TektonPro-Cond"/>
              </a:rPr>
              <a:t>, texture, pattern and scale desired</a:t>
            </a:r>
          </a:p>
          <a:p>
            <a:pPr algn="l"/>
            <a:r>
              <a:rPr lang="en-US" sz="1800" b="0" i="0" u="none" strike="noStrike" baseline="0" dirty="0">
                <a:latin typeface="TektonPro-Cond"/>
              </a:rPr>
              <a:t>• Detailing of corners and vertical and horizontal joints</a:t>
            </a:r>
          </a:p>
          <a:p>
            <a:pPr algn="l"/>
            <a:r>
              <a:rPr lang="en-US" sz="1800" b="0" i="0" u="none" strike="noStrike" baseline="0" dirty="0">
                <a:latin typeface="TektonPro-Cond"/>
              </a:rPr>
              <a:t>• Integration of door and window openings into wall pattern</a:t>
            </a:r>
          </a:p>
          <a:p>
            <a:pPr algn="l"/>
            <a:r>
              <a:rPr lang="en-US" sz="1800" b="0" i="0" u="none" strike="noStrike" baseline="0" dirty="0">
                <a:latin typeface="TektonPro-Cond"/>
              </a:rPr>
              <a:t>• Durability, maintenance requirements and weathering</a:t>
            </a:r>
          </a:p>
          <a:p>
            <a:pPr algn="l"/>
            <a:r>
              <a:rPr lang="en-US" sz="1800" b="0" i="0" u="none" strike="noStrike" baseline="0" dirty="0">
                <a:latin typeface="TektonPro-Cond"/>
              </a:rPr>
              <a:t>characteristics</a:t>
            </a:r>
          </a:p>
          <a:p>
            <a:pPr algn="l"/>
            <a:r>
              <a:rPr lang="en-US" sz="1800" b="0" i="0" u="none" strike="noStrike" baseline="0" dirty="0">
                <a:latin typeface="TektonPro-Cond"/>
              </a:rPr>
              <a:t>• Heat conductivity, reflectance and porosity of the material</a:t>
            </a:r>
          </a:p>
          <a:p>
            <a:pPr algn="l"/>
            <a:r>
              <a:rPr lang="en-US" sz="1800" b="0" i="0" u="none" strike="noStrike" baseline="0" dirty="0">
                <a:latin typeface="TektonPro-Cond"/>
              </a:rPr>
              <a:t>• Airtightness strategy</a:t>
            </a:r>
          </a:p>
          <a:p>
            <a:pPr algn="l"/>
            <a:r>
              <a:rPr lang="en-US" sz="1800" b="0" i="0" u="none" strike="noStrike" baseline="0" dirty="0">
                <a:latin typeface="TektonPro-Cond"/>
              </a:rPr>
              <a:t>• Expansion joints, if required</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34</a:t>
            </a:fld>
            <a:endParaRPr lang="fi-FI" dirty="0"/>
          </a:p>
        </p:txBody>
      </p:sp>
    </p:spTree>
    <p:extLst>
      <p:ext uri="{BB962C8B-B14F-4D97-AF65-F5344CB8AC3E}">
        <p14:creationId xmlns:p14="http://schemas.microsoft.com/office/powerpoint/2010/main" val="1384516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ektonPro-Cond"/>
              </a:rPr>
              <a:t>• Stud walls are adaptable to off-site fabrication as panels or as tilt-up construction</a:t>
            </a:r>
          </a:p>
          <a:p>
            <a:pPr algn="l"/>
            <a:r>
              <a:rPr lang="en-US" sz="1800" b="0" i="0" u="none" strike="noStrike" baseline="0" dirty="0">
                <a:latin typeface="TektonPro-Cond"/>
              </a:rPr>
              <a:t>• Although vertical shrinkage is greater than in balloon framing, it is </a:t>
            </a:r>
            <a:r>
              <a:rPr lang="en-US" sz="1800" b="0" i="0" u="none" strike="noStrike" baseline="0" dirty="0" err="1">
                <a:latin typeface="TektonPro-Cond"/>
              </a:rPr>
              <a:t>equalised</a:t>
            </a:r>
            <a:r>
              <a:rPr lang="en-US" sz="1800" b="0" i="0" u="none" strike="noStrike" baseline="0" dirty="0">
                <a:latin typeface="TektonPro-Cond"/>
              </a:rPr>
              <a:t> between floors</a:t>
            </a:r>
          </a:p>
          <a:p>
            <a:pPr algn="l"/>
            <a:endParaRPr lang="en-US" sz="1800" b="0" i="0" u="none" strike="noStrike" baseline="0" dirty="0">
              <a:latin typeface="TektonPro-C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Platform framing is a light wood frame having studs only one story high, regardless of the stories built, each story resting on the top plates of the story below, or on the sill plates of the foundation wall. Platform framing it is referred to as western framing.</a:t>
            </a:r>
          </a:p>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35</a:t>
            </a:fld>
            <a:endParaRPr lang="fi-FI" dirty="0"/>
          </a:p>
        </p:txBody>
      </p:sp>
    </p:spTree>
    <p:extLst>
      <p:ext uri="{BB962C8B-B14F-4D97-AF65-F5344CB8AC3E}">
        <p14:creationId xmlns:p14="http://schemas.microsoft.com/office/powerpoint/2010/main" val="55967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Post-and-beam construction uses a framework of vertical posts and horizontal beams to carry both floor and roof loads. The beams supporting the floor and roof systems transmit their loads to posts or columns that, in turn, carry the loads down to the foundation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sz="1800" b="0" i="0" u="none" strike="noStrike" baseline="0" dirty="0">
                <a:latin typeface="FuturaStd-Condensed"/>
              </a:rPr>
              <a:t>Heavy Timber Construction</a:t>
            </a:r>
          </a:p>
          <a:p>
            <a:pPr algn="l"/>
            <a:r>
              <a:rPr lang="en-US" sz="1800" b="0" i="0" u="none" strike="noStrike" baseline="0" dirty="0">
                <a:latin typeface="TektonPro-LightCond-Identity-H"/>
              </a:rPr>
              <a:t>• Post-and-beam framing may qualify as heavy timber </a:t>
            </a:r>
            <a:r>
              <a:rPr lang="en-US" sz="1800" b="0" i="0" u="none" strike="noStrike" baseline="0" dirty="0">
                <a:latin typeface="TektonPro-LightCond"/>
              </a:rPr>
              <a:t>construction if the plank-and-beam floor and roof structures are supported by noncombustible, fire-resistive exterior walls</a:t>
            </a:r>
          </a:p>
          <a:p>
            <a:pPr algn="l"/>
            <a:r>
              <a:rPr lang="en-US" sz="1800" b="0" i="0" u="none" strike="noStrike" baseline="0" dirty="0">
                <a:latin typeface="TektonPro-LightCond"/>
              </a:rPr>
              <a:t>and the wood members and decking meet the minimum size requirements specified in the building code</a:t>
            </a:r>
            <a:endParaRPr lang="en-US" dirty="0"/>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36</a:t>
            </a:fld>
            <a:endParaRPr lang="fi-FI" dirty="0"/>
          </a:p>
        </p:txBody>
      </p:sp>
    </p:spTree>
    <p:extLst>
      <p:ext uri="{BB962C8B-B14F-4D97-AF65-F5344CB8AC3E}">
        <p14:creationId xmlns:p14="http://schemas.microsoft.com/office/powerpoint/2010/main" val="1818036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Cripple</a:t>
            </a:r>
            <a:r>
              <a:rPr lang="fi-FI" dirty="0"/>
              <a:t> </a:t>
            </a:r>
            <a:r>
              <a:rPr lang="fi-FI" dirty="0" err="1"/>
              <a:t>stud</a:t>
            </a:r>
            <a:r>
              <a:rPr lang="fi-FI" dirty="0"/>
              <a:t> = </a:t>
            </a:r>
            <a:r>
              <a:rPr lang="fi-FI" dirty="0" err="1"/>
              <a:t>jamb</a:t>
            </a:r>
            <a:r>
              <a:rPr lang="fi-FI" dirty="0"/>
              <a:t> </a:t>
            </a:r>
            <a:r>
              <a:rPr lang="fi-FI" dirty="0" err="1"/>
              <a:t>stud</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37</a:t>
            </a:fld>
            <a:endParaRPr lang="fi-FI" dirty="0"/>
          </a:p>
        </p:txBody>
      </p:sp>
    </p:spTree>
    <p:extLst>
      <p:ext uri="{BB962C8B-B14F-4D97-AF65-F5344CB8AC3E}">
        <p14:creationId xmlns:p14="http://schemas.microsoft.com/office/powerpoint/2010/main" val="4074485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To </a:t>
            </a:r>
            <a:r>
              <a:rPr lang="fi-FI" dirty="0" err="1"/>
              <a:t>establish</a:t>
            </a:r>
            <a:r>
              <a:rPr lang="fi-FI" dirty="0"/>
              <a:t> a </a:t>
            </a:r>
            <a:r>
              <a:rPr lang="fi-FI" dirty="0" err="1"/>
              <a:t>rigid</a:t>
            </a:r>
            <a:r>
              <a:rPr lang="fi-FI" dirty="0"/>
              <a:t> </a:t>
            </a:r>
            <a:r>
              <a:rPr lang="fi-FI" dirty="0" err="1"/>
              <a:t>element</a:t>
            </a:r>
            <a:r>
              <a:rPr lang="fi-FI" dirty="0"/>
              <a:t> </a:t>
            </a:r>
            <a:r>
              <a:rPr lang="fi-FI" dirty="0" err="1"/>
              <a:t>against</a:t>
            </a:r>
            <a:r>
              <a:rPr lang="fi-FI" dirty="0"/>
              <a:t> </a:t>
            </a:r>
            <a:r>
              <a:rPr lang="fi-FI" dirty="0" err="1"/>
              <a:t>racking</a:t>
            </a:r>
            <a:r>
              <a:rPr lang="fi-FI" dirty="0"/>
              <a:t>, </a:t>
            </a:r>
            <a:r>
              <a:rPr lang="fi-FI" dirty="0" err="1"/>
              <a:t>various</a:t>
            </a:r>
            <a:r>
              <a:rPr lang="fi-FI" dirty="0"/>
              <a:t> </a:t>
            </a:r>
            <a:r>
              <a:rPr lang="fi-FI" dirty="0" err="1"/>
              <a:t>type</a:t>
            </a:r>
            <a:r>
              <a:rPr lang="fi-FI" dirty="0"/>
              <a:t> of </a:t>
            </a:r>
            <a:r>
              <a:rPr lang="fi-FI" dirty="0" err="1"/>
              <a:t>rigid</a:t>
            </a:r>
            <a:r>
              <a:rPr lang="fi-FI" dirty="0"/>
              <a:t> </a:t>
            </a:r>
            <a:r>
              <a:rPr lang="fi-FI" dirty="0" err="1"/>
              <a:t>boards</a:t>
            </a:r>
            <a:r>
              <a:rPr lang="fi-FI" dirty="0"/>
              <a:t> </a:t>
            </a:r>
            <a:r>
              <a:rPr lang="fi-FI" dirty="0" err="1"/>
              <a:t>can</a:t>
            </a:r>
            <a:r>
              <a:rPr lang="fi-FI" dirty="0"/>
              <a:t> </a:t>
            </a:r>
            <a:r>
              <a:rPr lang="fi-FI" dirty="0" err="1"/>
              <a:t>be</a:t>
            </a:r>
            <a:r>
              <a:rPr lang="fi-FI" dirty="0"/>
              <a:t> </a:t>
            </a:r>
            <a:r>
              <a:rPr lang="fi-FI" dirty="0" err="1"/>
              <a:t>used</a:t>
            </a:r>
            <a:r>
              <a:rPr lang="fi-FI" dirty="0"/>
              <a:t>. For </a:t>
            </a:r>
            <a:r>
              <a:rPr lang="fi-FI" dirty="0" err="1"/>
              <a:t>maximum</a:t>
            </a:r>
            <a:r>
              <a:rPr lang="fi-FI" dirty="0"/>
              <a:t> </a:t>
            </a:r>
            <a:r>
              <a:rPr lang="fi-FI" dirty="0" err="1"/>
              <a:t>strength</a:t>
            </a:r>
            <a:r>
              <a:rPr lang="fi-FI" dirty="0"/>
              <a:t> </a:t>
            </a:r>
            <a:r>
              <a:rPr lang="fi-FI" dirty="0" err="1"/>
              <a:t>plywood</a:t>
            </a:r>
            <a:r>
              <a:rPr lang="fi-FI" dirty="0"/>
              <a:t> is </a:t>
            </a:r>
            <a:r>
              <a:rPr lang="fi-FI" dirty="0" err="1"/>
              <a:t>used</a:t>
            </a:r>
            <a:r>
              <a:rPr lang="fi-FI" dirty="0"/>
              <a:t>, </a:t>
            </a:r>
            <a:r>
              <a:rPr lang="fi-FI" dirty="0" err="1"/>
              <a:t>but</a:t>
            </a:r>
            <a:r>
              <a:rPr lang="fi-FI" dirty="0"/>
              <a:t> </a:t>
            </a:r>
            <a:r>
              <a:rPr lang="fi-FI" dirty="0" err="1"/>
              <a:t>also</a:t>
            </a:r>
            <a:r>
              <a:rPr lang="fi-FI" dirty="0"/>
              <a:t> </a:t>
            </a:r>
            <a:r>
              <a:rPr lang="fi-FI" dirty="0" err="1"/>
              <a:t>gypsum</a:t>
            </a:r>
            <a:r>
              <a:rPr lang="fi-FI" dirty="0"/>
              <a:t> </a:t>
            </a:r>
            <a:r>
              <a:rPr lang="fi-FI" dirty="0" err="1"/>
              <a:t>boards</a:t>
            </a:r>
            <a:r>
              <a:rPr lang="fi-FI" dirty="0"/>
              <a:t> </a:t>
            </a:r>
            <a:r>
              <a:rPr lang="fi-FI" dirty="0" err="1"/>
              <a:t>are</a:t>
            </a:r>
            <a:r>
              <a:rPr lang="fi-FI" dirty="0"/>
              <a:t> </a:t>
            </a:r>
            <a:r>
              <a:rPr lang="fi-FI" dirty="0" err="1"/>
              <a:t>common</a:t>
            </a:r>
            <a:r>
              <a:rPr lang="fi-FI" dirty="0"/>
              <a:t>. </a:t>
            </a:r>
            <a:r>
              <a:rPr lang="fi-FI" dirty="0" err="1"/>
              <a:t>The</a:t>
            </a:r>
            <a:r>
              <a:rPr lang="fi-FI" dirty="0"/>
              <a:t> </a:t>
            </a:r>
            <a:r>
              <a:rPr lang="fi-FI" dirty="0" err="1"/>
              <a:t>boards</a:t>
            </a:r>
            <a:r>
              <a:rPr lang="fi-FI" dirty="0"/>
              <a:t> </a:t>
            </a:r>
            <a:r>
              <a:rPr lang="fi-FI" dirty="0" err="1"/>
              <a:t>must</a:t>
            </a:r>
            <a:r>
              <a:rPr lang="fi-FI" dirty="0"/>
              <a:t> </a:t>
            </a:r>
            <a:r>
              <a:rPr lang="fi-FI" dirty="0" err="1"/>
              <a:t>be</a:t>
            </a:r>
            <a:r>
              <a:rPr lang="fi-FI" dirty="0"/>
              <a:t> </a:t>
            </a:r>
            <a:r>
              <a:rPr lang="fi-FI" dirty="0" err="1"/>
              <a:t>fixed</a:t>
            </a:r>
            <a:r>
              <a:rPr lang="fi-FI" dirty="0"/>
              <a:t> to </a:t>
            </a:r>
            <a:r>
              <a:rPr lang="fi-FI" dirty="0" err="1"/>
              <a:t>the</a:t>
            </a:r>
            <a:r>
              <a:rPr lang="fi-FI" dirty="0"/>
              <a:t> </a:t>
            </a:r>
            <a:r>
              <a:rPr lang="fi-FI" dirty="0" err="1"/>
              <a:t>posts</a:t>
            </a:r>
            <a:r>
              <a:rPr lang="fi-FI" dirty="0"/>
              <a:t> for </a:t>
            </a:r>
            <a:r>
              <a:rPr lang="fi-FI" dirty="0" err="1"/>
              <a:t>tranfering</a:t>
            </a:r>
            <a:r>
              <a:rPr lang="fi-FI" dirty="0"/>
              <a:t> </a:t>
            </a:r>
            <a:r>
              <a:rPr lang="fi-FI" dirty="0" err="1"/>
              <a:t>the</a:t>
            </a:r>
            <a:r>
              <a:rPr lang="fi-FI" dirty="0"/>
              <a:t> </a:t>
            </a:r>
            <a:r>
              <a:rPr lang="fi-FI" dirty="0" err="1"/>
              <a:t>shear</a:t>
            </a:r>
            <a:r>
              <a:rPr lang="fi-FI" dirty="0"/>
              <a:t> </a:t>
            </a:r>
            <a:r>
              <a:rPr lang="fi-FI" dirty="0" err="1"/>
              <a:t>force</a:t>
            </a:r>
            <a:r>
              <a:rPr lang="fi-FI" dirty="0"/>
              <a:t>. </a:t>
            </a:r>
            <a:r>
              <a:rPr lang="fi-FI" dirty="0" err="1"/>
              <a:t>generated</a:t>
            </a:r>
            <a:r>
              <a:rPr lang="fi-FI" dirty="0"/>
              <a:t> </a:t>
            </a:r>
            <a:r>
              <a:rPr lang="fi-FI" dirty="0" err="1"/>
              <a:t>by</a:t>
            </a:r>
            <a:r>
              <a:rPr lang="fi-FI" dirty="0"/>
              <a:t> </a:t>
            </a:r>
            <a:r>
              <a:rPr lang="fi-FI" dirty="0" err="1"/>
              <a:t>lateral</a:t>
            </a:r>
            <a:r>
              <a:rPr lang="fi-FI" dirty="0"/>
              <a:t> </a:t>
            </a:r>
            <a:r>
              <a:rPr lang="fi-FI" dirty="0" err="1"/>
              <a:t>loads</a:t>
            </a:r>
            <a:endParaRPr lang="fi-FI" dirty="0"/>
          </a:p>
          <a:p>
            <a:endParaRPr lang="fi-FI" dirty="0"/>
          </a:p>
          <a:p>
            <a:r>
              <a:rPr lang="fi-FI" dirty="0" err="1"/>
              <a:t>Rigid</a:t>
            </a:r>
            <a:r>
              <a:rPr lang="fi-FI" dirty="0"/>
              <a:t> </a:t>
            </a:r>
            <a:r>
              <a:rPr lang="fi-FI" dirty="0" err="1"/>
              <a:t>corners</a:t>
            </a:r>
            <a:r>
              <a:rPr lang="fi-FI" dirty="0"/>
              <a:t> </a:t>
            </a:r>
            <a:r>
              <a:rPr lang="fi-FI" dirty="0" err="1"/>
              <a:t>are</a:t>
            </a:r>
            <a:r>
              <a:rPr lang="fi-FI" dirty="0"/>
              <a:t> made </a:t>
            </a:r>
            <a:r>
              <a:rPr lang="fi-FI" dirty="0" err="1"/>
              <a:t>by</a:t>
            </a:r>
            <a:r>
              <a:rPr lang="fi-FI" dirty="0"/>
              <a:t> </a:t>
            </a:r>
            <a:r>
              <a:rPr lang="fi-FI" dirty="0" err="1"/>
              <a:t>using</a:t>
            </a:r>
            <a:r>
              <a:rPr lang="fi-FI" dirty="0"/>
              <a:t> </a:t>
            </a:r>
            <a:r>
              <a:rPr lang="fi-FI" dirty="0" err="1"/>
              <a:t>stiffeners</a:t>
            </a:r>
            <a:r>
              <a:rPr lang="fi-FI" dirty="0"/>
              <a:t> </a:t>
            </a:r>
            <a:r>
              <a:rPr lang="fi-FI" dirty="0" err="1"/>
              <a:t>that</a:t>
            </a:r>
            <a:r>
              <a:rPr lang="fi-FI" dirty="0"/>
              <a:t> </a:t>
            </a:r>
            <a:r>
              <a:rPr lang="fi-FI" dirty="0" err="1"/>
              <a:t>can</a:t>
            </a:r>
            <a:r>
              <a:rPr lang="fi-FI" dirty="0"/>
              <a:t> </a:t>
            </a:r>
            <a:r>
              <a:rPr lang="fi-FI" dirty="0" err="1"/>
              <a:t>be</a:t>
            </a:r>
            <a:r>
              <a:rPr lang="fi-FI" dirty="0"/>
              <a:t> </a:t>
            </a:r>
            <a:r>
              <a:rPr lang="fi-FI" dirty="0" err="1"/>
              <a:t>arranged</a:t>
            </a:r>
            <a:r>
              <a:rPr lang="fi-FI" dirty="0"/>
              <a:t> </a:t>
            </a:r>
            <a:r>
              <a:rPr lang="fi-FI" dirty="0" err="1"/>
              <a:t>asdiagonal</a:t>
            </a:r>
            <a:r>
              <a:rPr lang="fi-FI" dirty="0"/>
              <a:t> </a:t>
            </a:r>
            <a:r>
              <a:rPr lang="fi-FI" dirty="0" err="1"/>
              <a:t>branching</a:t>
            </a:r>
            <a:r>
              <a:rPr lang="fi-FI" dirty="0"/>
              <a:t> </a:t>
            </a:r>
            <a:r>
              <a:rPr lang="fi-FI" dirty="0" err="1"/>
              <a:t>or</a:t>
            </a:r>
            <a:r>
              <a:rPr lang="fi-FI" dirty="0"/>
              <a:t> </a:t>
            </a:r>
            <a:r>
              <a:rPr lang="fi-FI" dirty="0" err="1"/>
              <a:t>by</a:t>
            </a:r>
            <a:r>
              <a:rPr lang="fi-FI" dirty="0"/>
              <a:t> </a:t>
            </a:r>
            <a:r>
              <a:rPr lang="fi-FI" dirty="0" err="1"/>
              <a:t>plywood</a:t>
            </a:r>
            <a:r>
              <a:rPr lang="fi-FI" dirty="0"/>
              <a:t> </a:t>
            </a:r>
            <a:r>
              <a:rPr lang="fi-FI" dirty="0" err="1"/>
              <a:t>stiffeners</a:t>
            </a:r>
            <a:r>
              <a:rPr lang="fi-FI" dirty="0"/>
              <a:t>. </a:t>
            </a:r>
            <a:r>
              <a:rPr lang="fi-FI" dirty="0" err="1"/>
              <a:t>Metal</a:t>
            </a:r>
            <a:r>
              <a:rPr lang="fi-FI" dirty="0"/>
              <a:t> </a:t>
            </a:r>
            <a:r>
              <a:rPr lang="fi-FI" dirty="0" err="1"/>
              <a:t>connectors</a:t>
            </a:r>
            <a:r>
              <a:rPr lang="fi-FI" dirty="0"/>
              <a:t> </a:t>
            </a:r>
            <a:r>
              <a:rPr lang="fi-FI" dirty="0" err="1"/>
              <a:t>are</a:t>
            </a:r>
            <a:r>
              <a:rPr lang="fi-FI" dirty="0"/>
              <a:t> </a:t>
            </a:r>
            <a:r>
              <a:rPr lang="fi-FI" dirty="0" err="1"/>
              <a:t>also</a:t>
            </a:r>
            <a:r>
              <a:rPr lang="fi-FI" dirty="0"/>
              <a:t> a </a:t>
            </a:r>
            <a:r>
              <a:rPr lang="fi-FI" dirty="0" err="1"/>
              <a:t>popular</a:t>
            </a:r>
            <a:r>
              <a:rPr lang="fi-FI" dirty="0"/>
              <a:t> </a:t>
            </a:r>
            <a:r>
              <a:rPr lang="fi-FI" dirty="0" err="1"/>
              <a:t>choise</a:t>
            </a:r>
            <a:r>
              <a:rPr lang="fi-FI" dirty="0"/>
              <a:t>.</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38</a:t>
            </a:fld>
            <a:endParaRPr lang="fi-FI" dirty="0"/>
          </a:p>
        </p:txBody>
      </p:sp>
    </p:spTree>
    <p:extLst>
      <p:ext uri="{BB962C8B-B14F-4D97-AF65-F5344CB8AC3E}">
        <p14:creationId xmlns:p14="http://schemas.microsoft.com/office/powerpoint/2010/main" val="4176927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39</a:t>
            </a:fld>
            <a:endParaRPr lang="fi-FI" dirty="0"/>
          </a:p>
        </p:txBody>
      </p:sp>
    </p:spTree>
    <p:extLst>
      <p:ext uri="{BB962C8B-B14F-4D97-AF65-F5344CB8AC3E}">
        <p14:creationId xmlns:p14="http://schemas.microsoft.com/office/powerpoint/2010/main" val="4203725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40</a:t>
            </a:fld>
            <a:endParaRPr lang="fi-FI" dirty="0"/>
          </a:p>
        </p:txBody>
      </p:sp>
    </p:spTree>
    <p:extLst>
      <p:ext uri="{BB962C8B-B14F-4D97-AF65-F5344CB8AC3E}">
        <p14:creationId xmlns:p14="http://schemas.microsoft.com/office/powerpoint/2010/main" val="258125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13064-A7A8-402A-BA4E-3A2EEFA4B6BC}"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579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E57FD-BB08-469E-B88C-269A61FA0DC5}" type="slidenum">
              <a:rPr lang="fi-FI" smtClean="0"/>
              <a:t>41</a:t>
            </a:fld>
            <a:endParaRPr lang="fi-FI" dirty="0"/>
          </a:p>
        </p:txBody>
      </p:sp>
    </p:spTree>
    <p:extLst>
      <p:ext uri="{BB962C8B-B14F-4D97-AF65-F5344CB8AC3E}">
        <p14:creationId xmlns:p14="http://schemas.microsoft.com/office/powerpoint/2010/main" val="1876179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214313"/>
            <a:ext cx="6140450" cy="3454400"/>
          </a:xfrm>
        </p:spPr>
      </p:sp>
      <p:sp>
        <p:nvSpPr>
          <p:cNvPr id="3" name="Notes Placeholder 2"/>
          <p:cNvSpPr>
            <a:spLocks noGrp="1"/>
          </p:cNvSpPr>
          <p:nvPr>
            <p:ph type="body" idx="1"/>
          </p:nvPr>
        </p:nvSpPr>
        <p:spPr>
          <a:xfrm>
            <a:off x="479424" y="3910799"/>
            <a:ext cx="6140449" cy="6109501"/>
          </a:xfrm>
        </p:spPr>
        <p:txBody>
          <a:bodyPr/>
          <a:lstStyle/>
          <a:p>
            <a:pPr algn="l"/>
            <a:r>
              <a:rPr lang="en-US" sz="1400" b="0" i="0" u="none" strike="noStrike" baseline="0" dirty="0">
                <a:latin typeface="TektonPro-Cond"/>
              </a:rPr>
              <a:t>Flat roofs require a continuous membrane roofing material</a:t>
            </a:r>
          </a:p>
          <a:p>
            <a:pPr algn="l"/>
            <a:r>
              <a:rPr lang="en-US" sz="1400" b="0" i="0" u="none" strike="noStrike" baseline="0" dirty="0">
                <a:latin typeface="TektonPro-Cond"/>
              </a:rPr>
              <a:t>• Minimum recommended design fall: 1:40</a:t>
            </a:r>
          </a:p>
          <a:p>
            <a:pPr algn="l"/>
            <a:r>
              <a:rPr lang="en-US" sz="1400" b="0" i="0" u="none" strike="noStrike" baseline="0" dirty="0">
                <a:latin typeface="TektonPro-Cond"/>
              </a:rPr>
              <a:t>• The roof slope may be achieved by inclining the structural members or roof deck, or by tapering the layer of thermal insulation</a:t>
            </a:r>
          </a:p>
          <a:p>
            <a:pPr algn="l"/>
            <a:r>
              <a:rPr lang="en-US" sz="1400" b="0" i="0" u="none" strike="noStrike" baseline="0" dirty="0">
                <a:latin typeface="TektonPro-Cond"/>
              </a:rPr>
              <a:t>• Depending on design, large roofs can incorporate interior drains, while smaller roofs normally use perimeter drainage</a:t>
            </a:r>
          </a:p>
          <a:p>
            <a:pPr algn="l"/>
            <a:r>
              <a:rPr lang="en-US" sz="1400" b="0" i="0" u="none" strike="noStrike" baseline="0" dirty="0">
                <a:latin typeface="TektonPro-Cond"/>
              </a:rPr>
              <a:t>• Flat roofs can efficiently cover a building of any horizontal dimension, and may be structured and designed to serve as an outdoor space</a:t>
            </a:r>
          </a:p>
          <a:p>
            <a:pPr algn="l"/>
            <a:r>
              <a:rPr lang="en-US" sz="1400" b="0" i="0" u="none" strike="noStrike" baseline="0" dirty="0">
                <a:latin typeface="TektonPro-Cond"/>
              </a:rPr>
              <a:t>• The structure of a flat roof may consist of:</a:t>
            </a:r>
          </a:p>
          <a:p>
            <a:pPr algn="l"/>
            <a:r>
              <a:rPr lang="en-US" sz="1400" b="0" i="0" u="none" strike="noStrike" baseline="0" dirty="0">
                <a:latin typeface="TektonPro-Cond"/>
              </a:rPr>
              <a:t>• Reinforced-concrete slabs</a:t>
            </a:r>
          </a:p>
          <a:p>
            <a:pPr algn="l"/>
            <a:r>
              <a:rPr lang="en-US" sz="1400" b="0" i="0" u="none" strike="noStrike" baseline="0" dirty="0">
                <a:latin typeface="TektonPro-Cond"/>
              </a:rPr>
              <a:t>• Flat timber or steel trusses</a:t>
            </a:r>
          </a:p>
          <a:p>
            <a:pPr algn="l"/>
            <a:r>
              <a:rPr lang="en-US" sz="1400" b="0" i="0" u="none" strike="noStrike" baseline="0" dirty="0">
                <a:latin typeface="TektonPro-Cond"/>
              </a:rPr>
              <a:t>• Timber or steel beams and decking</a:t>
            </a:r>
          </a:p>
          <a:p>
            <a:pPr algn="l"/>
            <a:r>
              <a:rPr lang="en-US" sz="1400" b="0" i="0" u="none" strike="noStrike" baseline="0" dirty="0">
                <a:latin typeface="TektonPro-Cond"/>
              </a:rPr>
              <a:t>• Timber or steel joists and sheathing</a:t>
            </a:r>
          </a:p>
          <a:p>
            <a:pPr algn="l"/>
            <a:endParaRPr lang="en-US" sz="1400" b="0" i="0" u="none" strike="noStrike" baseline="0" dirty="0">
              <a:latin typeface="TektonPro-Cond"/>
            </a:endParaRPr>
          </a:p>
          <a:p>
            <a:pPr algn="l"/>
            <a:r>
              <a:rPr lang="en-US" sz="1400" b="0" i="0" u="none" strike="noStrike" baseline="0" dirty="0">
                <a:latin typeface="FuturaStd-Condensed"/>
              </a:rPr>
              <a:t>Pitched Roofs</a:t>
            </a:r>
          </a:p>
          <a:p>
            <a:pPr algn="l"/>
            <a:r>
              <a:rPr lang="en-US" sz="1400" b="0" i="0" u="none" strike="noStrike" baseline="0" dirty="0">
                <a:latin typeface="TektonPro-Cond"/>
              </a:rPr>
              <a:t>• Pitched roofs range from 18o to 60o, generally any pitch less than 10o should be treated as a flat roof</a:t>
            </a:r>
          </a:p>
          <a:p>
            <a:pPr algn="l"/>
            <a:r>
              <a:rPr lang="en-US" sz="1400" b="0" i="0" u="none" strike="noStrike" baseline="0" dirty="0">
                <a:latin typeface="TektonPro-Cond"/>
              </a:rPr>
              <a:t>• The roof slope determines the choice of roofing material, the requirements for underlay and eaves flashing, and design wind loads</a:t>
            </a:r>
          </a:p>
          <a:p>
            <a:pPr algn="l"/>
            <a:r>
              <a:rPr lang="en-US" sz="1400" b="0" i="0" u="none" strike="noStrike" baseline="0" dirty="0">
                <a:latin typeface="TektonPro-Cond"/>
              </a:rPr>
              <a:t>• Low-slope roofs require roll or continuous membrane roofing; some sheet materials may be used on low pitch roofs</a:t>
            </a:r>
          </a:p>
          <a:p>
            <a:pPr algn="l"/>
            <a:r>
              <a:rPr lang="en-US" sz="1400" b="0" i="0" u="none" strike="noStrike" baseline="0" dirty="0">
                <a:latin typeface="TektonPro-Cond"/>
              </a:rPr>
              <a:t>• Medium- and high-slope roofs may be covered with slates, tiles or sheet materials</a:t>
            </a:r>
          </a:p>
          <a:p>
            <a:pPr algn="l"/>
            <a:r>
              <a:rPr lang="en-US" sz="1400" b="0" i="0" u="none" strike="noStrike" baseline="0" dirty="0">
                <a:latin typeface="TektonPro-Cond"/>
              </a:rPr>
              <a:t>• Sloping roofs shed rainwater easily to eaves gutters</a:t>
            </a:r>
          </a:p>
          <a:p>
            <a:pPr algn="l"/>
            <a:r>
              <a:rPr lang="en-US" sz="1400" b="0" i="0" u="none" strike="noStrike" baseline="0" dirty="0">
                <a:latin typeface="TektonPro-Cond"/>
              </a:rPr>
              <a:t>• The height and area of a sloping roof increase with its horizontal dimensions</a:t>
            </a:r>
          </a:p>
          <a:p>
            <a:pPr algn="l"/>
            <a:r>
              <a:rPr lang="en-US" sz="1400" b="0" i="0" u="none" strike="noStrike" baseline="0" dirty="0">
                <a:latin typeface="TektonPro-Cond"/>
              </a:rPr>
              <a:t>• The space under a sloping roof may be usable</a:t>
            </a:r>
          </a:p>
          <a:p>
            <a:pPr algn="l"/>
            <a:r>
              <a:rPr lang="en-US" sz="1400" b="0" i="0" u="none" strike="noStrike" baseline="0" dirty="0">
                <a:latin typeface="TektonPro-Cond"/>
              </a:rPr>
              <a:t>• Sloping roof planes may be combined to form a variety of roof forms</a:t>
            </a:r>
            <a:endParaRPr lang="en-US" sz="1050" dirty="0"/>
          </a:p>
        </p:txBody>
      </p:sp>
      <p:sp>
        <p:nvSpPr>
          <p:cNvPr id="4" name="Slide Number Placeholder 3"/>
          <p:cNvSpPr>
            <a:spLocks noGrp="1"/>
          </p:cNvSpPr>
          <p:nvPr>
            <p:ph type="sldNum" sz="quarter" idx="5"/>
          </p:nvPr>
        </p:nvSpPr>
        <p:spPr/>
        <p:txBody>
          <a:bodyPr/>
          <a:lstStyle/>
          <a:p>
            <a:fld id="{52CE57FD-BB08-469E-B88C-269A61FA0DC5}" type="slidenum">
              <a:rPr lang="fi-FI" smtClean="0"/>
              <a:t>42</a:t>
            </a:fld>
            <a:endParaRPr lang="fi-FI" dirty="0"/>
          </a:p>
        </p:txBody>
      </p:sp>
    </p:spTree>
    <p:extLst>
      <p:ext uri="{BB962C8B-B14F-4D97-AF65-F5344CB8AC3E}">
        <p14:creationId xmlns:p14="http://schemas.microsoft.com/office/powerpoint/2010/main" val="35684946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Rafters are long wooden boards used for the frame of the roof, also known as stick framing. Rafters are made on the job site by the roofers and they are typically </a:t>
            </a:r>
            <a:r>
              <a:rPr lang="en-US" dirty="0">
                <a:hlinkClick r:id="rId3"/>
              </a:rPr>
              <a:t>cut into 2x10 or 2x12 beams</a:t>
            </a:r>
            <a:r>
              <a:rPr lang="en-US" dirty="0"/>
              <a:t>, which slope down from the peak of the roof. Ceiling joists then help secure the rafters and the exterior walls. The ridge beam or ridge board is placed at the center of the roof, which helps to support the roof rafters at the top.</a:t>
            </a:r>
          </a:p>
          <a:p>
            <a:endParaRPr lang="en-US" dirty="0"/>
          </a:p>
          <a:p>
            <a:endParaRPr lang="en-US" dirty="0"/>
          </a:p>
          <a:p>
            <a:r>
              <a:rPr lang="en-US" dirty="0"/>
              <a:t>It's important to understand the difference between ridge beams and ridge boards. Each </a:t>
            </a:r>
            <a:r>
              <a:rPr lang="en-US" dirty="0">
                <a:hlinkClick r:id="rId4"/>
              </a:rPr>
              <a:t>requires different sizes</a:t>
            </a:r>
            <a:r>
              <a:rPr lang="en-US" dirty="0"/>
              <a:t> of rafters and serves different purposes. The ridge beam is a structural piece that supports and holds up the rafters and is required by building code if your </a:t>
            </a:r>
            <a:r>
              <a:rPr lang="en-US" dirty="0">
                <a:hlinkClick r:id="rId5"/>
              </a:rPr>
              <a:t>roof slope is less than 3/12</a:t>
            </a:r>
            <a:r>
              <a:rPr lang="en-US" dirty="0"/>
              <a:t>. Ridge beams typically offer more stability than ridge boards and lengthen the lifespan of the rafters. They're also commonly used for buildings with vaulted ceilings or when you want to increase the amount of attic space.</a:t>
            </a:r>
          </a:p>
          <a:p>
            <a:r>
              <a:rPr lang="en-US" b="1" dirty="0"/>
              <a:t>Ridge boards</a:t>
            </a:r>
          </a:p>
          <a:p>
            <a:r>
              <a:rPr lang="en-US" dirty="0"/>
              <a:t>Ridge boards are thin, non-structural boards that don't carry the load as well as ridge beams do. These boards </a:t>
            </a:r>
            <a:r>
              <a:rPr lang="en-US" dirty="0">
                <a:hlinkClick r:id="rId6"/>
              </a:rPr>
              <a:t>serve as a connecting point</a:t>
            </a:r>
            <a:r>
              <a:rPr lang="en-US" dirty="0"/>
              <a:t> between the joists on each side and help with the spacing of the rafters as well as the transferring of the load through the joists to the external walls. Ridge boards are typically used for roof slopes between 3/12 and 12/12 and </a:t>
            </a:r>
            <a:r>
              <a:rPr lang="en-US" dirty="0">
                <a:hlinkClick r:id="rId7"/>
              </a:rPr>
              <a:t>require collar ties</a:t>
            </a:r>
            <a:r>
              <a:rPr lang="en-US" dirty="0"/>
              <a:t> to prevent pressure and collapse of the walls, whereas ridge beams don't require collar ties or purlins.</a:t>
            </a:r>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43</a:t>
            </a:fld>
            <a:endParaRPr lang="fi-FI" dirty="0"/>
          </a:p>
        </p:txBody>
      </p:sp>
    </p:spTree>
    <p:extLst>
      <p:ext uri="{BB962C8B-B14F-4D97-AF65-F5344CB8AC3E}">
        <p14:creationId xmlns:p14="http://schemas.microsoft.com/office/powerpoint/2010/main" val="1349141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214313"/>
            <a:ext cx="6140450" cy="3454400"/>
          </a:xfrm>
        </p:spPr>
      </p:sp>
      <p:sp>
        <p:nvSpPr>
          <p:cNvPr id="3" name="Notes Placeholder 2"/>
          <p:cNvSpPr>
            <a:spLocks noGrp="1"/>
          </p:cNvSpPr>
          <p:nvPr>
            <p:ph type="body" idx="1"/>
          </p:nvPr>
        </p:nvSpPr>
        <p:spPr>
          <a:xfrm>
            <a:off x="363255" y="3760487"/>
            <a:ext cx="6487123" cy="6373070"/>
          </a:xfrm>
        </p:spPr>
        <p:txBody>
          <a:bodyPr/>
          <a:lstStyle/>
          <a:p>
            <a:r>
              <a:rPr lang="en-US" dirty="0"/>
              <a:t>FRAMING ELEMENT Description</a:t>
            </a:r>
          </a:p>
          <a:p>
            <a:pPr marL="171450" indent="-171450">
              <a:buFont typeface="Arial" panose="020B0604020202020204" pitchFamily="34" charset="0"/>
              <a:buChar char="•"/>
            </a:pPr>
            <a:r>
              <a:rPr lang="en-US" dirty="0"/>
              <a:t>Barge board Barge boards are found on homes with a gabled roof. Their function is similar to that of a fascia board - however it runs parallel to the rafters, on an angle at the </a:t>
            </a:r>
            <a:r>
              <a:rPr lang="en-US" dirty="0" err="1"/>
              <a:t>skillion</a:t>
            </a:r>
            <a:r>
              <a:rPr lang="en-US" dirty="0"/>
              <a:t> end of a gable. A barge board disguises the rafters closest to the end of </a:t>
            </a:r>
            <a:r>
              <a:rPr lang="en-US" dirty="0" err="1"/>
              <a:t>of</a:t>
            </a:r>
            <a:r>
              <a:rPr lang="en-US" dirty="0"/>
              <a:t> a gable roof. </a:t>
            </a:r>
          </a:p>
          <a:p>
            <a:pPr marL="171450" indent="-171450">
              <a:buFont typeface="Arial" panose="020B0604020202020204" pitchFamily="34" charset="0"/>
              <a:buChar char="•"/>
            </a:pPr>
            <a:r>
              <a:rPr lang="en-US" dirty="0"/>
              <a:t>Ceiling joist Ceiling joists are the lengths of timber or metal that the ceiling is attached to. </a:t>
            </a:r>
          </a:p>
          <a:p>
            <a:pPr marL="171450" indent="-171450">
              <a:buFont typeface="Arial" panose="020B0604020202020204" pitchFamily="34" charset="0"/>
              <a:buChar char="•"/>
            </a:pPr>
            <a:r>
              <a:rPr lang="en-US" dirty="0"/>
              <a:t>Collar tie Collar ties are elements that are fitted between rafters to prevent them from spreading apart. </a:t>
            </a:r>
          </a:p>
          <a:p>
            <a:pPr marL="171450" indent="-171450">
              <a:buFont typeface="Arial" panose="020B0604020202020204" pitchFamily="34" charset="0"/>
              <a:buChar char="•"/>
            </a:pPr>
            <a:r>
              <a:rPr lang="en-US" dirty="0"/>
              <a:t>Hanging beam Hanging beams sit at a right angle directly above ceiling joists. They are attached to the ceiling joists by metal hoops or brackets. Their main purpose is to support the joists and allow for shorter joists to be installed. </a:t>
            </a:r>
          </a:p>
          <a:p>
            <a:pPr marL="171450" indent="-171450">
              <a:buFont typeface="Arial" panose="020B0604020202020204" pitchFamily="34" charset="0"/>
              <a:buChar char="•"/>
            </a:pPr>
            <a:r>
              <a:rPr lang="en-US" dirty="0"/>
              <a:t>Hip rafter A hip rafter extends from the wall plate to the ridge in the angle of a hip roof. </a:t>
            </a:r>
          </a:p>
          <a:p>
            <a:pPr marL="171450" indent="-171450">
              <a:buFont typeface="Arial" panose="020B0604020202020204" pitchFamily="34" charset="0"/>
              <a:buChar char="•"/>
            </a:pPr>
            <a:r>
              <a:rPr lang="en-US" dirty="0"/>
              <a:t>Purlin A purlin is a horizontal piece of timber or metal which supports the roof’s rafters or decking and helps to prevent your roof from sagging. </a:t>
            </a:r>
          </a:p>
          <a:p>
            <a:pPr marL="171450" indent="-171450">
              <a:buFont typeface="Arial" panose="020B0604020202020204" pitchFamily="34" charset="0"/>
              <a:buChar char="•"/>
            </a:pPr>
            <a:r>
              <a:rPr lang="en-US" dirty="0"/>
              <a:t>Rafter Rafters are sloped beams that run from the roof’s ridge to the eaves. They provide the support for the external roofing material. </a:t>
            </a:r>
          </a:p>
          <a:p>
            <a:pPr marL="171450" indent="-171450">
              <a:buFont typeface="Arial" panose="020B0604020202020204" pitchFamily="34" charset="0"/>
              <a:buChar char="•"/>
            </a:pPr>
            <a:r>
              <a:rPr lang="en-US" dirty="0"/>
              <a:t>Ridge beam Ridge beams are long, rectangular, rigid pieces of wood, metal or stone which are placed horizontally along the </a:t>
            </a:r>
            <a:r>
              <a:rPr lang="en-US" dirty="0">
                <a:hlinkClick r:id="rId3"/>
              </a:rPr>
              <a:t>ridge</a:t>
            </a:r>
            <a:r>
              <a:rPr lang="en-US" dirty="0"/>
              <a:t> of the roof. </a:t>
            </a:r>
          </a:p>
          <a:p>
            <a:pPr marL="171450" indent="-171450">
              <a:buFont typeface="Arial" panose="020B0604020202020204" pitchFamily="34" charset="0"/>
              <a:buChar char="•"/>
            </a:pPr>
            <a:r>
              <a:rPr lang="en-US" dirty="0"/>
              <a:t>Roofing batten Roofing battens run across or down a roof (sometimes both) to provide a fixing point for roofing cladding materials such as tiles or shingles. </a:t>
            </a:r>
          </a:p>
          <a:p>
            <a:pPr marL="171450" indent="-171450">
              <a:buFont typeface="Arial" panose="020B0604020202020204" pitchFamily="34" charset="0"/>
              <a:buChar char="•"/>
            </a:pPr>
            <a:r>
              <a:rPr lang="en-US" dirty="0"/>
              <a:t>Soffit bearer Soffit bearers sit between the wall and the fascia, providing a base for the soffit lining to be fixed to. </a:t>
            </a:r>
          </a:p>
          <a:p>
            <a:pPr marL="171450" indent="-171450">
              <a:buFont typeface="Arial" panose="020B0604020202020204" pitchFamily="34" charset="0"/>
              <a:buChar char="•"/>
            </a:pPr>
            <a:r>
              <a:rPr lang="en-US" dirty="0"/>
              <a:t>Struts and props Struts and props are vertical elements which support and transfer the load from the purlins to the strutting beams. Strutting beam Strutting beams support the roof members where there are no load bearing wall studs available. They transfer the load of the roof to load bearing walls. </a:t>
            </a:r>
          </a:p>
          <a:p>
            <a:pPr marL="171450" indent="-171450">
              <a:buFont typeface="Arial" panose="020B0604020202020204" pitchFamily="34" charset="0"/>
              <a:buChar char="•"/>
            </a:pPr>
            <a:r>
              <a:rPr lang="en-US" dirty="0"/>
              <a:t>Strutting beams should only support roof loads, and not be used as ceiling joists. </a:t>
            </a:r>
          </a:p>
          <a:p>
            <a:pPr marL="171450" indent="-171450">
              <a:buFont typeface="Arial" panose="020B0604020202020204" pitchFamily="34" charset="0"/>
              <a:buChar char="•"/>
            </a:pPr>
            <a:r>
              <a:rPr lang="en-US" dirty="0"/>
              <a:t>Top plate A top plate is nailed to the top of wall studs. This is the plate that the roofing elements sit on, and effectively the meeting point of the walls and the roof structure. It supports the roof load and helps transfer it down load bearing walls and into the foundations. </a:t>
            </a:r>
          </a:p>
          <a:p>
            <a:pPr marL="171450" indent="-171450">
              <a:buFont typeface="Arial" panose="020B0604020202020204" pitchFamily="34" charset="0"/>
              <a:buChar char="•"/>
            </a:pPr>
            <a:r>
              <a:rPr lang="en-US" dirty="0"/>
              <a:t>Truss A truss is a piece of framework using triangular shapes. Roof trusses are generally fabricated offsite, reducing price and speeding up the construction of your roof frame. Roof trusses provide support for the roof deck, the framing and counteract wind load. </a:t>
            </a:r>
          </a:p>
          <a:p>
            <a:pPr marL="171450" indent="-171450">
              <a:buFont typeface="Arial" panose="020B0604020202020204" pitchFamily="34" charset="0"/>
              <a:buChar char="•"/>
            </a:pPr>
            <a:r>
              <a:rPr lang="en-US" dirty="0"/>
              <a:t>Valley rafter A valley rafter extends diagonally at a 45° angle from the inside corner of two intersecting wall plates up to the ridge of the roof.</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44</a:t>
            </a:fld>
            <a:endParaRPr lang="fi-FI" dirty="0"/>
          </a:p>
        </p:txBody>
      </p:sp>
    </p:spTree>
    <p:extLst>
      <p:ext uri="{BB962C8B-B14F-4D97-AF65-F5344CB8AC3E}">
        <p14:creationId xmlns:p14="http://schemas.microsoft.com/office/powerpoint/2010/main" val="3624813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45</a:t>
            </a:fld>
            <a:endParaRPr lang="fi-FI" dirty="0"/>
          </a:p>
        </p:txBody>
      </p:sp>
    </p:spTree>
    <p:extLst>
      <p:ext uri="{BB962C8B-B14F-4D97-AF65-F5344CB8AC3E}">
        <p14:creationId xmlns:p14="http://schemas.microsoft.com/office/powerpoint/2010/main" val="3280876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ektonPro-Cond"/>
              </a:rPr>
              <a:t>Ridge board is a non-structural horizontal member to which the upper ends of the rafters are aligned and fastened</a:t>
            </a:r>
          </a:p>
          <a:p>
            <a:pPr algn="l"/>
            <a:r>
              <a:rPr lang="en-US" sz="1800" b="0" i="0" u="none" strike="noStrike" baseline="0" dirty="0">
                <a:latin typeface="TektonPro-Cond"/>
              </a:rPr>
              <a:t>• A purlin is used to reduce the overall span of the rafters</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46</a:t>
            </a:fld>
            <a:endParaRPr lang="fi-FI" dirty="0"/>
          </a:p>
        </p:txBody>
      </p:sp>
    </p:spTree>
    <p:extLst>
      <p:ext uri="{BB962C8B-B14F-4D97-AF65-F5344CB8AC3E}">
        <p14:creationId xmlns:p14="http://schemas.microsoft.com/office/powerpoint/2010/main" val="4218761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CE57FD-BB08-469E-B88C-269A61FA0DC5}" type="slidenum">
              <a:rPr lang="fi-FI" smtClean="0"/>
              <a:t>47</a:t>
            </a:fld>
            <a:endParaRPr lang="fi-FI" dirty="0"/>
          </a:p>
        </p:txBody>
      </p:sp>
    </p:spTree>
    <p:extLst>
      <p:ext uri="{BB962C8B-B14F-4D97-AF65-F5344CB8AC3E}">
        <p14:creationId xmlns:p14="http://schemas.microsoft.com/office/powerpoint/2010/main" val="2618697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Stanga</a:t>
            </a:r>
            <a:r>
              <a:rPr lang="fi-FI" dirty="0"/>
              <a:t>: </a:t>
            </a:r>
          </a:p>
          <a:p>
            <a:pPr algn="l"/>
            <a:r>
              <a:rPr lang="en-US" sz="1800" b="0" i="0" u="none" strike="noStrike" baseline="0" dirty="0">
                <a:latin typeface="TektonPro-Cond"/>
              </a:rPr>
              <a:t>The roof beams may be spaced 4' to 8' (1220 to 2440) </a:t>
            </a:r>
            <a:r>
              <a:rPr lang="en-US" sz="1800" b="0" i="0" u="none" strike="noStrike" baseline="0" dirty="0" err="1">
                <a:latin typeface="TektonPro-Cond"/>
              </a:rPr>
              <a:t>o.c.</a:t>
            </a:r>
            <a:r>
              <a:rPr lang="en-US" sz="1800" b="0" i="0" u="none" strike="noStrike" baseline="0" dirty="0">
                <a:latin typeface="TektonPro-Cond"/>
              </a:rPr>
              <a:t> and spanned with solid or glue-laminated wood decking. The beams may be supported by girders, columns, or a reinforced concrete or masonry bearing wall.</a:t>
            </a:r>
          </a:p>
          <a:p>
            <a:pPr algn="l"/>
            <a:endParaRPr lang="en-US" sz="1800" b="0" i="0" u="none" strike="noStrike" baseline="0" dirty="0">
              <a:latin typeface="TektonPro-Cond"/>
            </a:endParaRPr>
          </a:p>
          <a:p>
            <a:pPr algn="l"/>
            <a:r>
              <a:rPr lang="en-US" sz="1800" b="0" i="0" u="none" strike="noStrike" baseline="0" dirty="0" err="1">
                <a:latin typeface="TektonPro-Cond"/>
              </a:rPr>
              <a:t>Dreapta</a:t>
            </a:r>
            <a:r>
              <a:rPr lang="en-US" sz="1800" b="0" i="0" u="none" strike="noStrike" baseline="0" dirty="0">
                <a:latin typeface="TektonPro-Cond"/>
              </a:rPr>
              <a:t>:</a:t>
            </a:r>
          </a:p>
          <a:p>
            <a:pPr algn="l"/>
            <a:r>
              <a:rPr lang="en-US" sz="1800" b="0" i="0" u="none" strike="noStrike" baseline="0" dirty="0">
                <a:latin typeface="TektonPro-Cond"/>
              </a:rPr>
              <a:t>In this two-layer system, the roof beams may be spaced farther apart and support a series of purlins. These purlins, in turn, are spanned with wood decking or a rigid, sheet roofing material.</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48</a:t>
            </a:fld>
            <a:endParaRPr lang="fi-FI" dirty="0"/>
          </a:p>
        </p:txBody>
      </p:sp>
    </p:spTree>
    <p:extLst>
      <p:ext uri="{BB962C8B-B14F-4D97-AF65-F5344CB8AC3E}">
        <p14:creationId xmlns:p14="http://schemas.microsoft.com/office/powerpoint/2010/main" val="3192362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Stanga</a:t>
            </a:r>
            <a:r>
              <a:rPr lang="fi-FI" dirty="0"/>
              <a:t>:</a:t>
            </a:r>
          </a:p>
          <a:p>
            <a:endParaRPr lang="fi-FI" dirty="0"/>
          </a:p>
          <a:p>
            <a:pPr algn="l"/>
            <a:r>
              <a:rPr lang="en-US" sz="1800" b="0" i="0" u="none" strike="noStrike" baseline="0" dirty="0">
                <a:latin typeface="TektonPro-Cond"/>
              </a:rPr>
              <a:t>In this example of a two-layer structure, the roof beams support a conventional system of wood rafters.</a:t>
            </a:r>
          </a:p>
          <a:p>
            <a:pPr algn="l"/>
            <a:endParaRPr lang="en-US" sz="1800" b="0" i="0" u="none" strike="noStrike" baseline="0" dirty="0">
              <a:latin typeface="TektonPro-Cond"/>
            </a:endParaRPr>
          </a:p>
          <a:p>
            <a:pPr algn="l"/>
            <a:r>
              <a:rPr lang="en-US" sz="1800" b="0" i="0" u="none" strike="noStrike" baseline="0" dirty="0" err="1">
                <a:latin typeface="TektonPro-Cond"/>
              </a:rPr>
              <a:t>Dreapta</a:t>
            </a:r>
            <a:r>
              <a:rPr lang="en-US" sz="1800" b="0" i="0" u="none" strike="noStrike" baseline="0" dirty="0">
                <a:latin typeface="TektonPro-Cond"/>
              </a:rPr>
              <a:t>:</a:t>
            </a:r>
          </a:p>
          <a:p>
            <a:pPr algn="l"/>
            <a:r>
              <a:rPr lang="en-US" sz="1800" b="0" i="0" u="none" strike="noStrike" baseline="0" dirty="0">
                <a:latin typeface="TektonPro-Cond"/>
              </a:rPr>
              <a:t>The roof beams may be spaced close enough to be spanned with wood decking. Spaced farther apart, the beams can support a series of secondary beams parallel with the slope.</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49</a:t>
            </a:fld>
            <a:endParaRPr lang="fi-FI" dirty="0"/>
          </a:p>
        </p:txBody>
      </p:sp>
    </p:spTree>
    <p:extLst>
      <p:ext uri="{BB962C8B-B14F-4D97-AF65-F5344CB8AC3E}">
        <p14:creationId xmlns:p14="http://schemas.microsoft.com/office/powerpoint/2010/main" val="1156476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ektonPro-Cond"/>
              </a:rPr>
              <a:t>In contrast to </a:t>
            </a:r>
            <a:r>
              <a:rPr lang="en-US" sz="1800" b="0" i="0" u="none" strike="noStrike" baseline="0" dirty="0" err="1">
                <a:latin typeface="TektonPro-Cond"/>
              </a:rPr>
              <a:t>monoplanar</a:t>
            </a:r>
            <a:r>
              <a:rPr lang="en-US" sz="1800" b="0" i="0" u="none" strike="noStrike" baseline="0" dirty="0">
                <a:latin typeface="TektonPro-Cond"/>
              </a:rPr>
              <a:t> trussed rafters, heavier timber trusses can be assembled by layering multiple members and joining them at the panel points with </a:t>
            </a:r>
            <a:r>
              <a:rPr lang="en-US" sz="1800" b="1" i="0" u="none" strike="noStrike" baseline="0" dirty="0">
                <a:latin typeface="TektonPro-Cond"/>
              </a:rPr>
              <a:t>split-ring</a:t>
            </a:r>
            <a:r>
              <a:rPr lang="en-US" sz="1800" b="0" i="0" u="none" strike="noStrike" baseline="0" dirty="0">
                <a:latin typeface="TektonPro-Cond"/>
              </a:rPr>
              <a:t> connectors. These timber trusses are capable of carrying greater loads than trussed rafters and are spaced further apart. Consult a suitably qualified engineer for design, bracing and anchorage requirements.</a:t>
            </a:r>
          </a:p>
          <a:p>
            <a:pPr algn="l"/>
            <a:endParaRPr lang="en-US" sz="1800" b="0" i="0" u="none" strike="noStrike" baseline="0" dirty="0">
              <a:latin typeface="TektonPro-Cond"/>
            </a:endParaRPr>
          </a:p>
          <a:p>
            <a:pPr algn="l"/>
            <a:r>
              <a:rPr lang="en-US" dirty="0"/>
              <a:t>Roof trusses are similar to traditional rafters in the sense that they provide support but are made and structured differently. Trusses feature prefabricated lightweight wood that's made in a factory, typically from larger pieces of wood like 2x8s or 2x10s, and delivered to the home construction site. While rafters are constructed in a stick framing pattern, trusses feature chords on the top and bottom and an arrangement of webbing which allows it to </a:t>
            </a:r>
            <a:r>
              <a:rPr lang="en-US" dirty="0">
                <a:hlinkClick r:id="rId3"/>
              </a:rPr>
              <a:t>distribute the load more broadly</a:t>
            </a:r>
            <a:r>
              <a:rPr lang="en-US" dirty="0"/>
              <a:t> to the outside walls. There are many different </a:t>
            </a:r>
            <a:r>
              <a:rPr lang="en-US" dirty="0">
                <a:hlinkClick r:id="rId4"/>
              </a:rPr>
              <a:t>types of roof trusses</a:t>
            </a:r>
            <a:r>
              <a:rPr lang="en-US" dirty="0"/>
              <a:t> where the webbing posts are arranged in different patterns, providing different uses. The most basic roof truss is the King Post truss, which requires fewer materials, and costs less than the others.</a:t>
            </a:r>
          </a:p>
        </p:txBody>
      </p:sp>
      <p:sp>
        <p:nvSpPr>
          <p:cNvPr id="4" name="Slide Number Placeholder 3"/>
          <p:cNvSpPr>
            <a:spLocks noGrp="1"/>
          </p:cNvSpPr>
          <p:nvPr>
            <p:ph type="sldNum" sz="quarter" idx="5"/>
          </p:nvPr>
        </p:nvSpPr>
        <p:spPr/>
        <p:txBody>
          <a:bodyPr/>
          <a:lstStyle/>
          <a:p>
            <a:fld id="{52CE57FD-BB08-469E-B88C-269A61FA0DC5}" type="slidenum">
              <a:rPr lang="fi-FI" smtClean="0"/>
              <a:t>50</a:t>
            </a:fld>
            <a:endParaRPr lang="fi-FI" dirty="0"/>
          </a:p>
        </p:txBody>
      </p:sp>
    </p:spTree>
    <p:extLst>
      <p:ext uri="{BB962C8B-B14F-4D97-AF65-F5344CB8AC3E}">
        <p14:creationId xmlns:p14="http://schemas.microsoft.com/office/powerpoint/2010/main" val="264210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44475"/>
            <a:ext cx="5759450" cy="3240088"/>
          </a:xfrm>
        </p:spPr>
      </p:sp>
      <p:sp>
        <p:nvSpPr>
          <p:cNvPr id="3" name="Notes Placeholder 2"/>
          <p:cNvSpPr>
            <a:spLocks noGrp="1"/>
          </p:cNvSpPr>
          <p:nvPr>
            <p:ph type="body" idx="1"/>
          </p:nvPr>
        </p:nvSpPr>
        <p:spPr>
          <a:xfrm>
            <a:off x="731520" y="3652493"/>
            <a:ext cx="5852160" cy="5287340"/>
          </a:xfrm>
        </p:spPr>
        <p:txBody>
          <a:bodyPr/>
          <a:lstStyle/>
          <a:p>
            <a:r>
              <a:rPr lang="en-US" dirty="0"/>
              <a:t>An important characteristic of a building is the relative importance of the lateral load-resisting and </a:t>
            </a:r>
            <a:r>
              <a:rPr lang="en-US" dirty="0" err="1"/>
              <a:t>stabilising</a:t>
            </a:r>
            <a:r>
              <a:rPr lang="en-US" dirty="0"/>
              <a:t> systems. The normal lateral loads are those due to wind and earthquake. The columns of a tall building must be </a:t>
            </a:r>
            <a:r>
              <a:rPr lang="en-US" dirty="0" err="1"/>
              <a:t>stabilised</a:t>
            </a:r>
            <a:r>
              <a:rPr lang="en-US" dirty="0"/>
              <a:t>, or laterally supported, by a lateral bracing system. The lateral bracing system must resist deformations associated with the out-of-straightness and out-of-plumb of the structural members and the deformation associated with lateral forces (P-</a:t>
            </a:r>
            <a:r>
              <a:rPr lang="en-US" sz="1200" kern="1200" dirty="0">
                <a:solidFill>
                  <a:schemeClr val="tx1"/>
                </a:solidFill>
                <a:latin typeface="+mn-lt"/>
                <a:ea typeface="+mn-ea"/>
                <a:cs typeface="+mn-cs"/>
              </a:rPr>
              <a:t>D</a:t>
            </a:r>
            <a:r>
              <a:rPr lang="en-US" dirty="0"/>
              <a:t> effect).</a:t>
            </a:r>
          </a:p>
          <a:p>
            <a:r>
              <a:rPr lang="en-US" dirty="0"/>
              <a:t>For low and medium-rise structures, analysis and design generally involves checking the vertical load-resistant system for its ability to resist lateral forces.</a:t>
            </a:r>
          </a:p>
          <a:p>
            <a:r>
              <a:rPr lang="en-US" dirty="0"/>
              <a:t>In broad terms there are three fundamental types of lateral resisting elements:</a:t>
            </a:r>
          </a:p>
          <a:p>
            <a:r>
              <a:rPr lang="en-US" dirty="0"/>
              <a:t>Moment resistant frames</a:t>
            </a:r>
          </a:p>
          <a:p>
            <a:r>
              <a:rPr lang="en-US" dirty="0"/>
              <a:t>Braced frames</a:t>
            </a:r>
          </a:p>
          <a:p>
            <a:r>
              <a:rPr lang="en-US" dirty="0"/>
              <a:t>Shear walls</a:t>
            </a:r>
          </a:p>
          <a:p>
            <a:r>
              <a:rPr lang="en-US" dirty="0"/>
              <a:t>The three fundamental elements are generally in vertical planes and may be placed in one or more of three locations: (1) Exterior (perimeter); (2)interior; and (3) core. Most building structures include several of these elements. The first two types are relevant to long span buildings.</a:t>
            </a:r>
          </a:p>
          <a:p>
            <a:endParaRPr lang="fi-FI" dirty="0"/>
          </a:p>
        </p:txBody>
      </p:sp>
      <p:sp>
        <p:nvSpPr>
          <p:cNvPr id="4" name="Slide Number Placeholder 3"/>
          <p:cNvSpPr>
            <a:spLocks noGrp="1"/>
          </p:cNvSpPr>
          <p:nvPr>
            <p:ph type="sldNum" sz="quarter" idx="5"/>
          </p:nvPr>
        </p:nvSpPr>
        <p:spPr/>
        <p:txBody>
          <a:bodyPr/>
          <a:lstStyle/>
          <a:p>
            <a:fld id="{74C13064-A7A8-402A-BA4E-3A2EEFA4B6BC}" type="slidenum">
              <a:rPr lang="en-US" smtClean="0"/>
              <a:t>5</a:t>
            </a:fld>
            <a:endParaRPr lang="en-US"/>
          </a:p>
        </p:txBody>
      </p:sp>
    </p:spTree>
    <p:extLst>
      <p:ext uri="{BB962C8B-B14F-4D97-AF65-F5344CB8AC3E}">
        <p14:creationId xmlns:p14="http://schemas.microsoft.com/office/powerpoint/2010/main" val="2232967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51</a:t>
            </a:fld>
            <a:endParaRPr lang="fi-FI" dirty="0"/>
          </a:p>
        </p:txBody>
      </p:sp>
    </p:spTree>
    <p:extLst>
      <p:ext uri="{BB962C8B-B14F-4D97-AF65-F5344CB8AC3E}">
        <p14:creationId xmlns:p14="http://schemas.microsoft.com/office/powerpoint/2010/main" val="3054699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13064-A7A8-402A-BA4E-3A2EEFA4B6BC}" type="slidenum">
              <a:rPr lang="en-US" smtClean="0"/>
              <a:t>52</a:t>
            </a:fld>
            <a:endParaRPr lang="en-US"/>
          </a:p>
        </p:txBody>
      </p:sp>
    </p:spTree>
    <p:extLst>
      <p:ext uri="{BB962C8B-B14F-4D97-AF65-F5344CB8AC3E}">
        <p14:creationId xmlns:p14="http://schemas.microsoft.com/office/powerpoint/2010/main" val="6294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horizontal bracing systems span between the 'supports', which are the locations of the vertical bracing. This arrangement often leads to a truss spanning the full width of the building, with a depth equal to the bay </a:t>
            </a:r>
            <a:r>
              <a:rPr lang="en-US" dirty="0" err="1"/>
              <a:t>centres</a:t>
            </a:r>
            <a:r>
              <a:rPr lang="en-US" dirty="0"/>
              <a:t>, as shown in the figure on the left. </a:t>
            </a:r>
          </a:p>
          <a:p>
            <a:r>
              <a:rPr lang="en-US" dirty="0"/>
              <a:t>The horizontal bracing is frequently arranged as a </a:t>
            </a:r>
            <a:r>
              <a:rPr lang="en-US" dirty="0">
                <a:hlinkClick r:id="rId3" tooltip="Trusses"/>
              </a:rPr>
              <a:t>Warren truss</a:t>
            </a:r>
            <a:r>
              <a:rPr lang="en-US" dirty="0"/>
              <a:t>, or as a </a:t>
            </a:r>
            <a:r>
              <a:rPr lang="en-US" dirty="0">
                <a:hlinkClick r:id="rId4" tooltip="Trusses"/>
              </a:rPr>
              <a:t>Pratt truss</a:t>
            </a:r>
            <a:r>
              <a:rPr lang="en-US" dirty="0"/>
              <a:t>, or with crossed members acting only in tension.</a:t>
            </a:r>
          </a:p>
          <a:p>
            <a:endParaRPr lang="en-US" dirty="0"/>
          </a:p>
          <a:p>
            <a:r>
              <a:rPr lang="en-US" sz="1200" b="0" i="0" u="none" strike="noStrike" kern="1200" baseline="0" dirty="0">
                <a:solidFill>
                  <a:schemeClr val="tx1"/>
                </a:solidFill>
                <a:latin typeface="+mn-lt"/>
                <a:ea typeface="+mn-ea"/>
                <a:cs typeface="+mn-cs"/>
              </a:rPr>
              <a:t>At the preliminary design stage, it is convenient to calculate the overall longitudinal load on the structure. This shear must be the horizontal component of the load carried by the vertical bracing. The most heavily loaded roof bracing will be the member nearest the eaves. The longitudinal eaves member carries the load from the roof bracing to the vertical bracing. Bracing members may be hollow sections, angle sections or flat steel. Flat steel is assumed to resist tension forces only.</a:t>
            </a:r>
            <a:endParaRPr lang="en-US" dirty="0"/>
          </a:p>
          <a:p>
            <a:endParaRPr lang="fi-FI" dirty="0"/>
          </a:p>
        </p:txBody>
      </p:sp>
      <p:sp>
        <p:nvSpPr>
          <p:cNvPr id="4" name="Slide Number Placeholder 3"/>
          <p:cNvSpPr>
            <a:spLocks noGrp="1"/>
          </p:cNvSpPr>
          <p:nvPr>
            <p:ph type="sldNum" sz="quarter" idx="5"/>
          </p:nvPr>
        </p:nvSpPr>
        <p:spPr/>
        <p:txBody>
          <a:bodyPr/>
          <a:lstStyle/>
          <a:p>
            <a:fld id="{74C13064-A7A8-402A-BA4E-3A2EEFA4B6BC}" type="slidenum">
              <a:rPr lang="en-US" smtClean="0"/>
              <a:t>6</a:t>
            </a:fld>
            <a:endParaRPr lang="en-US"/>
          </a:p>
        </p:txBody>
      </p:sp>
    </p:spTree>
    <p:extLst>
      <p:ext uri="{BB962C8B-B14F-4D97-AF65-F5344CB8AC3E}">
        <p14:creationId xmlns:p14="http://schemas.microsoft.com/office/powerpoint/2010/main" val="297291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74C13064-A7A8-402A-BA4E-3A2EEFA4B6BC}" type="slidenum">
              <a:rPr lang="en-US" smtClean="0"/>
              <a:t>7</a:t>
            </a:fld>
            <a:endParaRPr lang="en-US"/>
          </a:p>
        </p:txBody>
      </p:sp>
    </p:spTree>
    <p:extLst>
      <p:ext uri="{BB962C8B-B14F-4D97-AF65-F5344CB8AC3E}">
        <p14:creationId xmlns:p14="http://schemas.microsoft.com/office/powerpoint/2010/main" val="336644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Bracing using circular hollow sections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Hollow sections are very efficient in compression, which eliminates the need for cross bracing. Where the height to eaves is approximately equal to the spacing of the frames, a single bracing member at each location is economic (Figure.1). Where the eaves height is large in relation to the frame spacing, a K brace is often used (Figure 2).</a:t>
            </a:r>
          </a:p>
          <a:p>
            <a:r>
              <a:rPr lang="en-US" sz="1200" b="0" i="0" u="none" strike="noStrike" kern="1200" baseline="0" dirty="0">
                <a:solidFill>
                  <a:schemeClr val="tx1"/>
                </a:solidFill>
                <a:latin typeface="+mn-lt"/>
                <a:ea typeface="+mn-ea"/>
                <a:cs typeface="+mn-cs"/>
              </a:rPr>
              <a:t>An eaves strut may be required in the end bays, depending on the configuration of the plan bracing.</a:t>
            </a:r>
          </a:p>
          <a:p>
            <a:endParaRPr lang="en-US" sz="1200" b="0" i="0" u="none" strike="noStrike" kern="1200" baseline="0" dirty="0">
              <a:solidFill>
                <a:schemeClr val="tx1"/>
              </a:solidFill>
              <a:latin typeface="+mn-lt"/>
              <a:ea typeface="+mn-ea"/>
              <a:cs typeface="+mn-cs"/>
            </a:endParaRPr>
          </a:p>
          <a:p>
            <a:r>
              <a:rPr lang="en-US" b="1" dirty="0"/>
              <a:t>The eave strut is located at the intersection of the roof and the exterior wall, so that it acts as both the first purlin and the last (highest) girt. The term </a:t>
            </a:r>
            <a:r>
              <a:rPr lang="en-US" b="1" i="1" dirty="0"/>
              <a:t>strut</a:t>
            </a:r>
            <a:r>
              <a:rPr lang="en-US" b="1" dirty="0"/>
              <a:t> refers to another important function of this element: it typically serves as a compression member in the wall cross-bracing assembly and as a tie between such bracing assemblies located along the same wall. Accordingly, eave struts are often designed for the combined effects of flexure and axial compression.</a:t>
            </a:r>
          </a:p>
          <a:p>
            <a:endParaRPr lang="en-US" dirty="0"/>
          </a:p>
          <a:p>
            <a:r>
              <a:rPr lang="en-US" sz="1200" b="1" i="0" u="none" strike="noStrike" kern="1200" baseline="0" dirty="0">
                <a:solidFill>
                  <a:schemeClr val="tx1"/>
                </a:solidFill>
                <a:latin typeface="+mn-lt"/>
                <a:ea typeface="+mn-ea"/>
                <a:cs typeface="+mn-cs"/>
              </a:rPr>
              <a:t>Bracing using angle sections or flats</a:t>
            </a:r>
          </a:p>
          <a:p>
            <a:r>
              <a:rPr lang="en-US" sz="1200" b="0" i="0" u="none" strike="noStrike" kern="1200" baseline="0" dirty="0">
                <a:solidFill>
                  <a:schemeClr val="tx1"/>
                </a:solidFill>
                <a:latin typeface="+mn-lt"/>
                <a:ea typeface="+mn-ea"/>
                <a:cs typeface="+mn-cs"/>
              </a:rPr>
              <a:t>Cross braced angles or flats (within a masonry cavity wall) may be used as bracing (as shown in Figure 3). In this case, it is assumed that only the diagonal members in tension are effective.</a:t>
            </a:r>
            <a:endParaRPr lang="en-US" dirty="0"/>
          </a:p>
        </p:txBody>
      </p:sp>
      <p:sp>
        <p:nvSpPr>
          <p:cNvPr id="4" name="Slide Number Placeholder 3"/>
          <p:cNvSpPr>
            <a:spLocks noGrp="1"/>
          </p:cNvSpPr>
          <p:nvPr>
            <p:ph type="sldNum" sz="quarter" idx="5"/>
          </p:nvPr>
        </p:nvSpPr>
        <p:spPr/>
        <p:txBody>
          <a:bodyPr/>
          <a:lstStyle/>
          <a:p>
            <a:fld id="{74C13064-A7A8-402A-BA4E-3A2EEFA4B6BC}" type="slidenum">
              <a:rPr lang="en-US" smtClean="0"/>
              <a:t>8</a:t>
            </a:fld>
            <a:endParaRPr lang="en-US"/>
          </a:p>
        </p:txBody>
      </p:sp>
    </p:spTree>
    <p:extLst>
      <p:ext uri="{BB962C8B-B14F-4D97-AF65-F5344CB8AC3E}">
        <p14:creationId xmlns:p14="http://schemas.microsoft.com/office/powerpoint/2010/main" val="411526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Bracing in a single bay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vertical bracing provided in a single bay, an eaves strut is required to transmit wind forces from the roof bracing into the vertical bracing</a:t>
            </a:r>
          </a:p>
          <a:p>
            <a:r>
              <a:rPr lang="en-US" sz="1200" b="0" i="0" u="none" strike="noStrike" kern="1200" baseline="0" dirty="0">
                <a:solidFill>
                  <a:schemeClr val="tx1"/>
                </a:solidFill>
                <a:latin typeface="+mn-lt"/>
                <a:ea typeface="+mn-ea"/>
                <a:cs typeface="+mn-cs"/>
              </a:rPr>
              <a:t>(Figure 4).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Single central braced bay</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concept of providing a single braced bay near the </a:t>
            </a:r>
            <a:r>
              <a:rPr lang="en-US" sz="1200" b="0" i="0" u="none" strike="noStrike" kern="1200" baseline="0" dirty="0" err="1">
                <a:solidFill>
                  <a:schemeClr val="tx1"/>
                </a:solidFill>
                <a:latin typeface="+mn-lt"/>
                <a:ea typeface="+mn-ea"/>
                <a:cs typeface="+mn-cs"/>
              </a:rPr>
              <a:t>centre</a:t>
            </a:r>
            <a:r>
              <a:rPr lang="en-US" sz="1200" b="0" i="0" u="none" strike="noStrike" kern="1200" baseline="0" dirty="0">
                <a:solidFill>
                  <a:schemeClr val="tx1"/>
                </a:solidFill>
                <a:latin typeface="+mn-lt"/>
                <a:ea typeface="+mn-ea"/>
                <a:cs typeface="+mn-cs"/>
              </a:rPr>
              <a:t> of a structure (Figure 5) is unpopular because of the need to start erection from a braced</a:t>
            </a:r>
          </a:p>
          <a:p>
            <a:r>
              <a:rPr lang="en-US" sz="1200" b="0" i="0" u="none" strike="noStrike" kern="1200" baseline="0" dirty="0">
                <a:solidFill>
                  <a:schemeClr val="tx1"/>
                </a:solidFill>
                <a:latin typeface="+mn-lt"/>
                <a:ea typeface="+mn-ea"/>
                <a:cs typeface="+mn-cs"/>
              </a:rPr>
              <a:t>bay and to work down the full length of a building from that point. However, bracing in the middle of the building has the advantage that it allows free</a:t>
            </a:r>
          </a:p>
          <a:p>
            <a:r>
              <a:rPr lang="en-US" sz="1200" b="0" i="0" u="none" strike="noStrike" kern="1200" baseline="0" dirty="0">
                <a:solidFill>
                  <a:schemeClr val="tx1"/>
                </a:solidFill>
                <a:latin typeface="+mn-lt"/>
                <a:ea typeface="+mn-ea"/>
                <a:cs typeface="+mn-cs"/>
              </a:rPr>
              <a:t>thermal expansion of the structure, </a:t>
            </a:r>
            <a:r>
              <a:rPr lang="en-US" sz="1200" b="0" i="0" u="none" strike="sngStrike" kern="1200" baseline="0" dirty="0">
                <a:solidFill>
                  <a:schemeClr val="tx1"/>
                </a:solidFill>
                <a:latin typeface="+mn-lt"/>
                <a:ea typeface="+mn-ea"/>
                <a:cs typeface="+mn-cs"/>
              </a:rPr>
              <a:t>which is particularly valuable in locations such as Southern Europe and the Middle East where the diurnal temperature</a:t>
            </a:r>
          </a:p>
          <a:p>
            <a:r>
              <a:rPr lang="en-US" sz="1200" b="0" i="0" u="none" strike="sngStrike" kern="1200" baseline="0" dirty="0">
                <a:solidFill>
                  <a:schemeClr val="tx1"/>
                </a:solidFill>
                <a:latin typeface="+mn-lt"/>
                <a:ea typeface="+mn-ea"/>
                <a:cs typeface="+mn-cs"/>
              </a:rPr>
              <a:t>range is very large.</a:t>
            </a:r>
            <a:r>
              <a:rPr lang="en-US" sz="1200" b="0" i="0" u="none" strike="noStrike" kern="1200" baseline="0" dirty="0">
                <a:solidFill>
                  <a:schemeClr val="tx1"/>
                </a:solidFill>
                <a:latin typeface="+mn-lt"/>
                <a:ea typeface="+mn-ea"/>
                <a:cs typeface="+mn-cs"/>
              </a:rPr>
              <a:t> In most of Europe, the expected temperature range is more modest, typically -5°C to +35°C, and overall expansion is not generally</a:t>
            </a:r>
          </a:p>
          <a:p>
            <a:r>
              <a:rPr lang="en-US" sz="1200" b="0" i="0" u="none" strike="noStrike" kern="1200" baseline="0" dirty="0">
                <a:solidFill>
                  <a:schemeClr val="tx1"/>
                </a:solidFill>
                <a:latin typeface="+mn-lt"/>
                <a:ea typeface="+mn-ea"/>
                <a:cs typeface="+mn-cs"/>
              </a:rPr>
              <a:t>considered to be a problem. If a central braced bay is used, it may be necessary to provide additional temporary bracing in the end bays to assist in erection.</a:t>
            </a:r>
            <a:endParaRPr lang="en-US" dirty="0"/>
          </a:p>
        </p:txBody>
      </p:sp>
      <p:sp>
        <p:nvSpPr>
          <p:cNvPr id="4" name="Slide Number Placeholder 3"/>
          <p:cNvSpPr>
            <a:spLocks noGrp="1"/>
          </p:cNvSpPr>
          <p:nvPr>
            <p:ph type="sldNum" sz="quarter" idx="5"/>
          </p:nvPr>
        </p:nvSpPr>
        <p:spPr/>
        <p:txBody>
          <a:bodyPr/>
          <a:lstStyle/>
          <a:p>
            <a:fld id="{74C13064-A7A8-402A-BA4E-3A2EEFA4B6BC}" type="slidenum">
              <a:rPr lang="en-US" smtClean="0"/>
              <a:t>9</a:t>
            </a:fld>
            <a:endParaRPr lang="en-US"/>
          </a:p>
        </p:txBody>
      </p:sp>
    </p:spTree>
    <p:extLst>
      <p:ext uri="{BB962C8B-B14F-4D97-AF65-F5344CB8AC3E}">
        <p14:creationId xmlns:p14="http://schemas.microsoft.com/office/powerpoint/2010/main" val="350391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enutzerdefiniertes Layout">
  <p:cSld name="Benutzerdefiniertes Layout">
    <p:spTree>
      <p:nvGrpSpPr>
        <p:cNvPr id="1" name="Shape 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Zwei Inhalte" userDrawn="1">
  <p:cSld name="TWO_OBJECTS">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8200" y="1159217"/>
            <a:ext cx="11171548" cy="82199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US" noProof="0" dirty="0"/>
          </a:p>
        </p:txBody>
      </p:sp>
      <p:sp>
        <p:nvSpPr>
          <p:cNvPr id="58" name="Google Shape;58;p9"/>
          <p:cNvSpPr txBox="1">
            <a:spLocks noGrp="1"/>
          </p:cNvSpPr>
          <p:nvPr>
            <p:ph type="dt" idx="10"/>
          </p:nvPr>
        </p:nvSpPr>
        <p:spPr>
          <a:xfrm>
            <a:off x="8610600" y="609165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245661" y="635635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966000" y="523189"/>
            <a:ext cx="10260000" cy="574091"/>
          </a:xfrm>
        </p:spPr>
        <p:txBody>
          <a:bodyPr anchor="t" anchorCtr="0">
            <a:noAutofit/>
          </a:bodyPr>
          <a:lstStyle>
            <a:lvl1pPr>
              <a:defRPr sz="4000"/>
            </a:lvl1pPr>
          </a:lstStyle>
          <a:p>
            <a:r>
              <a:rPr lang="en-US" dirty="0"/>
              <a:t>Click to edit Master title style</a:t>
            </a:r>
            <a:endParaRPr lang="fi-FI" dirty="0"/>
          </a:p>
        </p:txBody>
      </p:sp>
      <p:pic>
        <p:nvPicPr>
          <p:cNvPr id="4" name="Picture 3">
            <a:extLst>
              <a:ext uri="{FF2B5EF4-FFF2-40B4-BE49-F238E27FC236}">
                <a16:creationId xmlns:a16="http://schemas.microsoft.com/office/drawing/2014/main" id="{69C08DC3-9715-4352-9C69-88514316F2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 t="37949" r="982" b="33125"/>
          <a:stretch/>
        </p:blipFill>
        <p:spPr>
          <a:xfrm>
            <a:off x="9050393" y="6142162"/>
            <a:ext cx="2529099" cy="214184"/>
          </a:xfrm>
          <a:prstGeom prst="rect">
            <a:avLst/>
          </a:prstGeom>
        </p:spPr>
      </p:pic>
      <p:sp>
        <p:nvSpPr>
          <p:cNvPr id="5" name="TextBox 4">
            <a:extLst>
              <a:ext uri="{FF2B5EF4-FFF2-40B4-BE49-F238E27FC236}">
                <a16:creationId xmlns:a16="http://schemas.microsoft.com/office/drawing/2014/main" id="{B1BD222D-C184-4E01-9226-E12B1EA4FD78}"/>
              </a:ext>
            </a:extLst>
          </p:cNvPr>
          <p:cNvSpPr txBox="1"/>
          <p:nvPr userDrawn="1"/>
        </p:nvSpPr>
        <p:spPr>
          <a:xfrm>
            <a:off x="10569568" y="6581001"/>
            <a:ext cx="1622432" cy="276999"/>
          </a:xfrm>
          <a:prstGeom prst="rect">
            <a:avLst/>
          </a:prstGeom>
          <a:noFill/>
        </p:spPr>
        <p:txBody>
          <a:bodyPr wrap="none" rtlCol="0">
            <a:spAutoFit/>
          </a:bodyPr>
          <a:lstStyle/>
          <a:p>
            <a:r>
              <a:rPr lang="fi-FI" sz="1200" dirty="0">
                <a:solidFill>
                  <a:srgbClr val="002060"/>
                </a:solidFill>
              </a:rPr>
              <a:t>cristina.tirteu@hamk.fi</a:t>
            </a:r>
            <a:endParaRPr lang="en-US" sz="1200" dirty="0">
              <a:solidFill>
                <a:srgbClr val="002060"/>
              </a:solidFill>
            </a:endParaRPr>
          </a:p>
        </p:txBody>
      </p:sp>
    </p:spTree>
    <p:extLst>
      <p:ext uri="{BB962C8B-B14F-4D97-AF65-F5344CB8AC3E}">
        <p14:creationId xmlns:p14="http://schemas.microsoft.com/office/powerpoint/2010/main" val="226554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053582" y="739758"/>
            <a:ext cx="10260000" cy="1325563"/>
          </a:xfrm>
        </p:spPr>
        <p:txBody>
          <a:bodyPr anchor="t" anchorCtr="0"/>
          <a:lstStyle/>
          <a:p>
            <a:r>
              <a:rPr lang="en-US"/>
              <a:t>Click to edit Master title style</a:t>
            </a:r>
            <a:endParaRPr lang="fi-FI" dirty="0"/>
          </a:p>
        </p:txBody>
      </p:sp>
      <p:sp>
        <p:nvSpPr>
          <p:cNvPr id="3" name="Sisällön paikkamerkki 2"/>
          <p:cNvSpPr>
            <a:spLocks noGrp="1"/>
          </p:cNvSpPr>
          <p:nvPr>
            <p:ph idx="1"/>
          </p:nvPr>
        </p:nvSpPr>
        <p:spPr>
          <a:xfrm>
            <a:off x="1053582" y="2200258"/>
            <a:ext cx="10260000" cy="3719196"/>
          </a:xfrm>
        </p:spPr>
        <p:txBody>
          <a:bodyPr/>
          <a:lstStyle>
            <a:lvl1pPr>
              <a:defRPr>
                <a:latin typeface="+mn-lt"/>
              </a:defRPr>
            </a:lvl1pPr>
            <a:lvl2pPr>
              <a:defRPr>
                <a:latin typeface="+mn-lt"/>
              </a:defRPr>
            </a:lvl2pPr>
            <a:lvl3pPr>
              <a:defRPr>
                <a:latin typeface="+mn-lt"/>
              </a:defRPr>
            </a:lvl3pPr>
            <a:lvl4pPr>
              <a:defRPr sz="2000">
                <a:latin typeface="+mn-lt"/>
              </a:defRPr>
            </a:lvl4pPr>
            <a:lvl5pPr>
              <a:defRPr sz="2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5" name="Picture 4">
            <a:extLst>
              <a:ext uri="{FF2B5EF4-FFF2-40B4-BE49-F238E27FC236}">
                <a16:creationId xmlns:a16="http://schemas.microsoft.com/office/drawing/2014/main" id="{FC5B1840-AF52-437C-BC23-60BAB92692E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 t="37949" r="982" b="33125"/>
          <a:stretch/>
        </p:blipFill>
        <p:spPr>
          <a:xfrm>
            <a:off x="9050393" y="6142162"/>
            <a:ext cx="2529099" cy="214184"/>
          </a:xfrm>
          <a:prstGeom prst="rect">
            <a:avLst/>
          </a:prstGeom>
        </p:spPr>
      </p:pic>
      <p:sp>
        <p:nvSpPr>
          <p:cNvPr id="6" name="TextBox 5">
            <a:extLst>
              <a:ext uri="{FF2B5EF4-FFF2-40B4-BE49-F238E27FC236}">
                <a16:creationId xmlns:a16="http://schemas.microsoft.com/office/drawing/2014/main" id="{B57B9711-F8AB-4888-944E-28B1951BC4E4}"/>
              </a:ext>
            </a:extLst>
          </p:cNvPr>
          <p:cNvSpPr txBox="1"/>
          <p:nvPr userDrawn="1"/>
        </p:nvSpPr>
        <p:spPr>
          <a:xfrm>
            <a:off x="10569568" y="6581001"/>
            <a:ext cx="1622432" cy="276999"/>
          </a:xfrm>
          <a:prstGeom prst="rect">
            <a:avLst/>
          </a:prstGeom>
          <a:noFill/>
        </p:spPr>
        <p:txBody>
          <a:bodyPr wrap="none" rtlCol="0">
            <a:spAutoFit/>
          </a:bodyPr>
          <a:lstStyle/>
          <a:p>
            <a:r>
              <a:rPr lang="fi-FI" sz="1200" dirty="0">
                <a:solidFill>
                  <a:srgbClr val="002060"/>
                </a:solidFill>
              </a:rPr>
              <a:t>cristina.tirteu@hamk.fi</a:t>
            </a:r>
            <a:endParaRPr lang="en-US" sz="1200" dirty="0">
              <a:solidFill>
                <a:srgbClr val="002060"/>
              </a:solidFill>
            </a:endParaRPr>
          </a:p>
        </p:txBody>
      </p:sp>
    </p:spTree>
    <p:extLst>
      <p:ext uri="{BB962C8B-B14F-4D97-AF65-F5344CB8AC3E}">
        <p14:creationId xmlns:p14="http://schemas.microsoft.com/office/powerpoint/2010/main" val="336985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566863"/>
            <a:ext cx="5376333"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9133" y="1566864"/>
            <a:ext cx="5378451"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9133" y="3905251"/>
            <a:ext cx="5378451"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627533" y="-44450"/>
            <a:ext cx="2844800" cy="160338"/>
          </a:xfrm>
        </p:spPr>
        <p:txBody>
          <a:bodyPr/>
          <a:lstStyle>
            <a:lvl1pPr>
              <a:defRPr/>
            </a:lvl1pPr>
          </a:lstStyle>
          <a:p>
            <a:fld id="{9A9DA7A9-686A-441F-8FAF-2A2177A5E60D}" type="slidenum">
              <a:rPr lang="fi-FI"/>
              <a:pPr/>
              <a:t>‹#›</a:t>
            </a:fld>
            <a:endParaRPr lang="fi-FI"/>
          </a:p>
        </p:txBody>
      </p:sp>
      <p:sp>
        <p:nvSpPr>
          <p:cNvPr id="7" name="Date Placeholder 6"/>
          <p:cNvSpPr>
            <a:spLocks noGrp="1"/>
          </p:cNvSpPr>
          <p:nvPr>
            <p:ph type="dt" sz="half" idx="11"/>
          </p:nvPr>
        </p:nvSpPr>
        <p:spPr>
          <a:xfrm>
            <a:off x="706967" y="-44450"/>
            <a:ext cx="2844800" cy="215900"/>
          </a:xfrm>
        </p:spPr>
        <p:txBody>
          <a:bodyPr/>
          <a:lstStyle>
            <a:lvl1pPr>
              <a:defRPr/>
            </a:lvl1pPr>
          </a:lstStyle>
          <a:p>
            <a:fld id="{2DACB1A8-ADDA-4D38-A6C2-CE71D003066B}" type="datetime1">
              <a:rPr lang="fi-FI"/>
              <a:pPr/>
              <a:t>3.8.2023</a:t>
            </a:fld>
            <a:endParaRPr lang="fi-FI"/>
          </a:p>
        </p:txBody>
      </p:sp>
      <p:sp>
        <p:nvSpPr>
          <p:cNvPr id="8" name="Footer Placeholder 7"/>
          <p:cNvSpPr>
            <a:spLocks noGrp="1"/>
          </p:cNvSpPr>
          <p:nvPr>
            <p:ph type="ftr" sz="quarter" idx="12"/>
          </p:nvPr>
        </p:nvSpPr>
        <p:spPr>
          <a:xfrm>
            <a:off x="611718" y="6308726"/>
            <a:ext cx="5676900" cy="549275"/>
          </a:xfrm>
        </p:spPr>
        <p:txBody>
          <a:bodyPr/>
          <a:lstStyle>
            <a:lvl1pPr>
              <a:defRPr/>
            </a:lvl1pPr>
          </a:lstStyle>
          <a:p>
            <a:r>
              <a:rPr lang="fi-FI"/>
              <a:t>HaluamasiAlatunnisteteksti(NäkyyAllaVäripalkissa)</a:t>
            </a:r>
          </a:p>
        </p:txBody>
      </p:sp>
    </p:spTree>
    <p:extLst>
      <p:ext uri="{BB962C8B-B14F-4D97-AF65-F5344CB8AC3E}">
        <p14:creationId xmlns:p14="http://schemas.microsoft.com/office/powerpoint/2010/main" val="102950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slideLayout" Target="../slideLayouts/slideLayout4.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theme" Target="../theme/theme2.xml"/><Relationship Id="rId10" Type="http://schemas.openxmlformats.org/officeDocument/2006/relationships/image" Target="../media/image13.png"/><Relationship Id="rId4" Type="http://schemas.openxmlformats.org/officeDocument/2006/relationships/slideLayout" Target="../slideLayouts/slideLayout5.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1"/>
            <a:ext cx="9904255" cy="1656629"/>
          </a:xfrm>
          <a:prstGeom prst="rect">
            <a:avLst/>
          </a:prstGeom>
          <a:solidFill>
            <a:srgbClr val="5C8A85">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3"/>
          <p:cNvSpPr txBox="1"/>
          <p:nvPr/>
        </p:nvSpPr>
        <p:spPr>
          <a:xfrm>
            <a:off x="5163889" y="1932975"/>
            <a:ext cx="6632997" cy="1200329"/>
          </a:xfrm>
          <a:prstGeom prst="rect">
            <a:avLst/>
          </a:prstGeom>
          <a:noFill/>
          <a:ln>
            <a:noFill/>
          </a:ln>
        </p:spPr>
        <p:txBody>
          <a:bodyPr spcFirstLastPara="1" wrap="square" lIns="91425" tIns="45700" rIns="91425" bIns="45700" anchor="b" anchorCtr="0">
            <a:spAutoFit/>
          </a:bodyPr>
          <a:lstStyle/>
          <a:p>
            <a:pPr marL="457200" marR="0" lvl="1" indent="0" algn="r" rtl="0">
              <a:spcBef>
                <a:spcPts val="0"/>
              </a:spcBef>
              <a:spcAft>
                <a:spcPts val="0"/>
              </a:spcAft>
              <a:buNone/>
            </a:pPr>
            <a:r>
              <a:rPr lang="de-DE" sz="2800" b="1" i="0" u="none" strike="noStrike" cap="none">
                <a:solidFill>
                  <a:srgbClr val="5C8A85"/>
                </a:solidFill>
                <a:latin typeface="Calibri"/>
                <a:ea typeface="Calibri"/>
                <a:cs typeface="Calibri"/>
                <a:sym typeface="Calibri"/>
              </a:rPr>
              <a:t>SUSTAINABLE, HIGH-PERFORMANCE BUILDING SOLUTIONS IN WOOD</a:t>
            </a:r>
            <a:endParaRPr/>
          </a:p>
          <a:p>
            <a:pPr marL="457200" marR="0" lvl="1" indent="0" algn="r" rtl="0">
              <a:spcBef>
                <a:spcPts val="0"/>
              </a:spcBef>
              <a:spcAft>
                <a:spcPts val="0"/>
              </a:spcAft>
              <a:buNone/>
            </a:pPr>
            <a:r>
              <a:rPr lang="de-DE" sz="1600" b="1" i="0" u="none" strike="noStrike" cap="none">
                <a:solidFill>
                  <a:srgbClr val="5C8A85"/>
                </a:solidFill>
                <a:latin typeface="Calibri"/>
                <a:ea typeface="Calibri"/>
                <a:cs typeface="Calibri"/>
                <a:sym typeface="Calibri"/>
              </a:rPr>
              <a:t>2020-1-LV01-KA203-077513</a:t>
            </a:r>
            <a:endParaRPr sz="1600" b="1" i="0" u="none" strike="noStrike" cap="none">
              <a:solidFill>
                <a:srgbClr val="5C8A85"/>
              </a:solidFill>
              <a:latin typeface="Calibri"/>
              <a:ea typeface="Calibri"/>
              <a:cs typeface="Calibri"/>
              <a:sym typeface="Calibri"/>
            </a:endParaRPr>
          </a:p>
        </p:txBody>
      </p:sp>
      <p:pic>
        <p:nvPicPr>
          <p:cNvPr id="12" name="Google Shape;12;p3"/>
          <p:cNvPicPr preferRelativeResize="0"/>
          <p:nvPr/>
        </p:nvPicPr>
        <p:blipFill rotWithShape="1">
          <a:blip r:embed="rId3">
            <a:alphaModFix/>
          </a:blip>
          <a:srcRect/>
          <a:stretch/>
        </p:blipFill>
        <p:spPr>
          <a:xfrm>
            <a:off x="307557" y="276348"/>
            <a:ext cx="3858044" cy="835729"/>
          </a:xfrm>
          <a:prstGeom prst="rect">
            <a:avLst/>
          </a:prstGeom>
          <a:noFill/>
          <a:ln>
            <a:noFill/>
          </a:ln>
        </p:spPr>
      </p:pic>
      <p:pic>
        <p:nvPicPr>
          <p:cNvPr id="13" name="Google Shape;13;p3"/>
          <p:cNvPicPr preferRelativeResize="0"/>
          <p:nvPr/>
        </p:nvPicPr>
        <p:blipFill rotWithShape="1">
          <a:blip r:embed="rId4">
            <a:alphaModFix/>
          </a:blip>
          <a:srcRect/>
          <a:stretch/>
        </p:blipFill>
        <p:spPr>
          <a:xfrm>
            <a:off x="3615501" y="1819575"/>
            <a:ext cx="690693" cy="585271"/>
          </a:xfrm>
          <a:prstGeom prst="rect">
            <a:avLst/>
          </a:prstGeom>
          <a:noFill/>
          <a:ln>
            <a:noFill/>
          </a:ln>
        </p:spPr>
      </p:pic>
      <p:pic>
        <p:nvPicPr>
          <p:cNvPr id="14" name="Google Shape;14;p3"/>
          <p:cNvPicPr preferRelativeResize="0"/>
          <p:nvPr/>
        </p:nvPicPr>
        <p:blipFill rotWithShape="1">
          <a:blip r:embed="rId5">
            <a:alphaModFix/>
          </a:blip>
          <a:srcRect/>
          <a:stretch/>
        </p:blipFill>
        <p:spPr>
          <a:xfrm>
            <a:off x="3565300" y="2496914"/>
            <a:ext cx="826078" cy="480157"/>
          </a:xfrm>
          <a:prstGeom prst="rect">
            <a:avLst/>
          </a:prstGeom>
          <a:noFill/>
          <a:ln>
            <a:noFill/>
          </a:ln>
        </p:spPr>
      </p:pic>
      <p:pic>
        <p:nvPicPr>
          <p:cNvPr id="15" name="Google Shape;15;p3"/>
          <p:cNvPicPr preferRelativeResize="0"/>
          <p:nvPr/>
        </p:nvPicPr>
        <p:blipFill rotWithShape="1">
          <a:blip r:embed="rId6">
            <a:alphaModFix/>
          </a:blip>
          <a:srcRect/>
          <a:stretch/>
        </p:blipFill>
        <p:spPr>
          <a:xfrm>
            <a:off x="1779408" y="1942521"/>
            <a:ext cx="1222233" cy="398357"/>
          </a:xfrm>
          <a:prstGeom prst="rect">
            <a:avLst/>
          </a:prstGeom>
          <a:noFill/>
          <a:ln>
            <a:noFill/>
          </a:ln>
        </p:spPr>
      </p:pic>
      <p:pic>
        <p:nvPicPr>
          <p:cNvPr id="16" name="Google Shape;16;p3"/>
          <p:cNvPicPr preferRelativeResize="0"/>
          <p:nvPr/>
        </p:nvPicPr>
        <p:blipFill rotWithShape="1">
          <a:blip r:embed="rId7">
            <a:alphaModFix/>
          </a:blip>
          <a:srcRect/>
          <a:stretch/>
        </p:blipFill>
        <p:spPr>
          <a:xfrm>
            <a:off x="1804090" y="2543518"/>
            <a:ext cx="1444603" cy="391333"/>
          </a:xfrm>
          <a:prstGeom prst="rect">
            <a:avLst/>
          </a:prstGeom>
          <a:noFill/>
          <a:ln>
            <a:noFill/>
          </a:ln>
        </p:spPr>
      </p:pic>
      <p:pic>
        <p:nvPicPr>
          <p:cNvPr id="17" name="Google Shape;17;p3"/>
          <p:cNvPicPr preferRelativeResize="0"/>
          <p:nvPr/>
        </p:nvPicPr>
        <p:blipFill rotWithShape="1">
          <a:blip r:embed="rId8">
            <a:alphaModFix/>
          </a:blip>
          <a:srcRect/>
          <a:stretch/>
        </p:blipFill>
        <p:spPr>
          <a:xfrm>
            <a:off x="254787" y="2478518"/>
            <a:ext cx="1148265" cy="584030"/>
          </a:xfrm>
          <a:prstGeom prst="rect">
            <a:avLst/>
          </a:prstGeom>
          <a:noFill/>
          <a:ln>
            <a:noFill/>
          </a:ln>
        </p:spPr>
      </p:pic>
      <p:pic>
        <p:nvPicPr>
          <p:cNvPr id="18" name="Google Shape;18;p3"/>
          <p:cNvPicPr preferRelativeResize="0"/>
          <p:nvPr/>
        </p:nvPicPr>
        <p:blipFill rotWithShape="1">
          <a:blip r:embed="rId9">
            <a:alphaModFix/>
          </a:blip>
          <a:srcRect/>
          <a:stretch/>
        </p:blipFill>
        <p:spPr>
          <a:xfrm>
            <a:off x="307557" y="1884891"/>
            <a:ext cx="1104537" cy="457206"/>
          </a:xfrm>
          <a:prstGeom prst="rect">
            <a:avLst/>
          </a:prstGeom>
          <a:noFill/>
          <a:ln>
            <a:noFill/>
          </a:ln>
        </p:spPr>
      </p:pic>
      <p:sp>
        <p:nvSpPr>
          <p:cNvPr id="19" name="Google Shape;19;p3"/>
          <p:cNvSpPr txBox="1"/>
          <p:nvPr/>
        </p:nvSpPr>
        <p:spPr>
          <a:xfrm>
            <a:off x="193008" y="1277754"/>
            <a:ext cx="75697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u="none" strike="noStrike" cap="none">
                <a:solidFill>
                  <a:srgbClr val="2F5496"/>
                </a:solidFill>
                <a:latin typeface="Calibri"/>
                <a:ea typeface="Calibri"/>
                <a:cs typeface="Calibri"/>
                <a:sym typeface="Calibri"/>
              </a:rPr>
              <a:t>ERASMUS+ Strategic Partnerships For Higher Education </a:t>
            </a:r>
            <a:endParaRPr sz="1400" b="0">
              <a:solidFill>
                <a:srgbClr val="2F5496"/>
              </a:solidFill>
              <a:latin typeface="Calibri"/>
              <a:ea typeface="Calibri"/>
              <a:cs typeface="Calibri"/>
              <a:sym typeface="Calibri"/>
            </a:endParaRPr>
          </a:p>
        </p:txBody>
      </p:sp>
      <p:pic>
        <p:nvPicPr>
          <p:cNvPr id="20" name="Google Shape;20;p3"/>
          <p:cNvPicPr preferRelativeResize="0"/>
          <p:nvPr/>
        </p:nvPicPr>
        <p:blipFill rotWithShape="1">
          <a:blip r:embed="rId10">
            <a:alphaModFix/>
          </a:blip>
          <a:srcRect/>
          <a:stretch/>
        </p:blipFill>
        <p:spPr>
          <a:xfrm>
            <a:off x="9904255" y="-140976"/>
            <a:ext cx="2112268" cy="19812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6">
            <a:alphaModFix/>
          </a:blip>
          <a:srcRect/>
          <a:stretch/>
        </p:blipFill>
        <p:spPr>
          <a:xfrm>
            <a:off x="11095227" y="71120"/>
            <a:ext cx="1015494" cy="952483"/>
          </a:xfrm>
          <a:prstGeom prst="rect">
            <a:avLst/>
          </a:prstGeom>
          <a:noFill/>
          <a:ln>
            <a:noFill/>
          </a:ln>
        </p:spPr>
      </p:pic>
      <p:sp>
        <p:nvSpPr>
          <p:cNvPr id="24" name="Google Shape;24;p5"/>
          <p:cNvSpPr/>
          <p:nvPr/>
        </p:nvSpPr>
        <p:spPr>
          <a:xfrm>
            <a:off x="1" y="0"/>
            <a:ext cx="11051822" cy="1005653"/>
          </a:xfrm>
          <a:prstGeom prst="rect">
            <a:avLst/>
          </a:prstGeom>
          <a:solidFill>
            <a:srgbClr val="5C8A85">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5"/>
          <p:cNvSpPr/>
          <p:nvPr/>
        </p:nvSpPr>
        <p:spPr>
          <a:xfrm>
            <a:off x="0" y="6039857"/>
            <a:ext cx="12192000" cy="80195"/>
          </a:xfrm>
          <a:prstGeom prst="rect">
            <a:avLst/>
          </a:prstGeom>
          <a:solidFill>
            <a:srgbClr val="5C8A85">
              <a:alpha val="3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5"/>
          <p:cNvSpPr txBox="1">
            <a:spLocks noGrp="1"/>
          </p:cNvSpPr>
          <p:nvPr>
            <p:ph type="dt" idx="10"/>
          </p:nvPr>
        </p:nvSpPr>
        <p:spPr>
          <a:xfrm>
            <a:off x="8610600" y="6091651"/>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ftr" idx="11"/>
          </p:nvPr>
        </p:nvSpPr>
        <p:spPr>
          <a:xfrm>
            <a:off x="245661" y="6356354"/>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29" name="Google Shape;29;p5"/>
          <p:cNvPicPr preferRelativeResize="0"/>
          <p:nvPr/>
        </p:nvPicPr>
        <p:blipFill rotWithShape="1">
          <a:blip r:embed="rId7">
            <a:alphaModFix/>
          </a:blip>
          <a:srcRect/>
          <a:stretch/>
        </p:blipFill>
        <p:spPr>
          <a:xfrm>
            <a:off x="245661" y="315253"/>
            <a:ext cx="2325047" cy="503652"/>
          </a:xfrm>
          <a:prstGeom prst="rect">
            <a:avLst/>
          </a:prstGeom>
          <a:noFill/>
          <a:ln>
            <a:noFill/>
          </a:ln>
        </p:spPr>
      </p:pic>
      <p:pic>
        <p:nvPicPr>
          <p:cNvPr id="30" name="Google Shape;30;p5"/>
          <p:cNvPicPr preferRelativeResize="0"/>
          <p:nvPr/>
        </p:nvPicPr>
        <p:blipFill rotWithShape="1">
          <a:blip r:embed="rId8">
            <a:alphaModFix/>
          </a:blip>
          <a:srcRect b="11880"/>
          <a:stretch/>
        </p:blipFill>
        <p:spPr>
          <a:xfrm>
            <a:off x="7785502" y="162704"/>
            <a:ext cx="493932" cy="368817"/>
          </a:xfrm>
          <a:prstGeom prst="rect">
            <a:avLst/>
          </a:prstGeom>
          <a:noFill/>
          <a:ln>
            <a:noFill/>
          </a:ln>
        </p:spPr>
      </p:pic>
      <p:pic>
        <p:nvPicPr>
          <p:cNvPr id="31" name="Google Shape;31;p5"/>
          <p:cNvPicPr preferRelativeResize="0"/>
          <p:nvPr/>
        </p:nvPicPr>
        <p:blipFill rotWithShape="1">
          <a:blip r:embed="rId9">
            <a:alphaModFix/>
          </a:blip>
          <a:srcRect/>
          <a:stretch/>
        </p:blipFill>
        <p:spPr>
          <a:xfrm>
            <a:off x="9883936" y="158392"/>
            <a:ext cx="631989" cy="367343"/>
          </a:xfrm>
          <a:prstGeom prst="rect">
            <a:avLst/>
          </a:prstGeom>
          <a:noFill/>
          <a:ln>
            <a:noFill/>
          </a:ln>
        </p:spPr>
      </p:pic>
      <p:pic>
        <p:nvPicPr>
          <p:cNvPr id="32" name="Google Shape;32;p5"/>
          <p:cNvPicPr preferRelativeResize="0"/>
          <p:nvPr/>
        </p:nvPicPr>
        <p:blipFill rotWithShape="1">
          <a:blip r:embed="rId10">
            <a:alphaModFix/>
          </a:blip>
          <a:srcRect/>
          <a:stretch/>
        </p:blipFill>
        <p:spPr>
          <a:xfrm>
            <a:off x="8630785" y="226346"/>
            <a:ext cx="1105193" cy="299389"/>
          </a:xfrm>
          <a:prstGeom prst="rect">
            <a:avLst/>
          </a:prstGeom>
          <a:noFill/>
          <a:ln>
            <a:noFill/>
          </a:ln>
        </p:spPr>
      </p:pic>
      <p:pic>
        <p:nvPicPr>
          <p:cNvPr id="33" name="Google Shape;33;p5"/>
          <p:cNvPicPr preferRelativeResize="0"/>
          <p:nvPr/>
        </p:nvPicPr>
        <p:blipFill rotWithShape="1">
          <a:blip r:embed="rId11">
            <a:alphaModFix/>
          </a:blip>
          <a:srcRect/>
          <a:stretch/>
        </p:blipFill>
        <p:spPr>
          <a:xfrm>
            <a:off x="9883936" y="592251"/>
            <a:ext cx="878476" cy="446810"/>
          </a:xfrm>
          <a:prstGeom prst="rect">
            <a:avLst/>
          </a:prstGeom>
          <a:noFill/>
          <a:ln>
            <a:noFill/>
          </a:ln>
        </p:spPr>
      </p:pic>
      <p:pic>
        <p:nvPicPr>
          <p:cNvPr id="34" name="Google Shape;34;p5"/>
          <p:cNvPicPr preferRelativeResize="0"/>
          <p:nvPr/>
        </p:nvPicPr>
        <p:blipFill rotWithShape="1">
          <a:blip r:embed="rId12">
            <a:alphaModFix/>
          </a:blip>
          <a:srcRect/>
          <a:stretch/>
        </p:blipFill>
        <p:spPr>
          <a:xfrm>
            <a:off x="7785502" y="647136"/>
            <a:ext cx="715540" cy="296187"/>
          </a:xfrm>
          <a:prstGeom prst="rect">
            <a:avLst/>
          </a:prstGeom>
          <a:noFill/>
          <a:ln>
            <a:noFill/>
          </a:ln>
        </p:spPr>
      </p:pic>
      <p:pic>
        <p:nvPicPr>
          <p:cNvPr id="35" name="Google Shape;35;p5"/>
          <p:cNvPicPr preferRelativeResize="0"/>
          <p:nvPr/>
        </p:nvPicPr>
        <p:blipFill rotWithShape="1">
          <a:blip r:embed="rId13">
            <a:alphaModFix/>
          </a:blip>
          <a:srcRect/>
          <a:stretch/>
        </p:blipFill>
        <p:spPr>
          <a:xfrm>
            <a:off x="8630785" y="638560"/>
            <a:ext cx="935069" cy="304763"/>
          </a:xfrm>
          <a:prstGeom prst="rect">
            <a:avLst/>
          </a:prstGeom>
          <a:noFill/>
          <a:ln>
            <a:noFill/>
          </a:ln>
        </p:spPr>
      </p:pic>
      <p:sp>
        <p:nvSpPr>
          <p:cNvPr id="2" name="Google Shape;105;p2">
            <a:extLst>
              <a:ext uri="{FF2B5EF4-FFF2-40B4-BE49-F238E27FC236}">
                <a16:creationId xmlns:a16="http://schemas.microsoft.com/office/drawing/2014/main" id="{9390D816-1085-666A-F9E9-C8704B087DF9}"/>
              </a:ext>
            </a:extLst>
          </p:cNvPr>
          <p:cNvSpPr txBox="1"/>
          <p:nvPr userDrawn="1"/>
        </p:nvSpPr>
        <p:spPr>
          <a:xfrm>
            <a:off x="2808815" y="331270"/>
            <a:ext cx="645694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dirty="0">
                <a:solidFill>
                  <a:srgbClr val="356E8B"/>
                </a:solidFill>
                <a:latin typeface="Calibri"/>
                <a:ea typeface="Calibri"/>
                <a:cs typeface="Calibri"/>
                <a:sym typeface="Calibri"/>
              </a:rPr>
              <a:t>Structural </a:t>
            </a:r>
            <a:r>
              <a:rPr lang="en-US" sz="1800" b="1" noProof="0" dirty="0">
                <a:solidFill>
                  <a:srgbClr val="356E8B"/>
                </a:solidFill>
                <a:latin typeface="Calibri"/>
                <a:ea typeface="Calibri"/>
                <a:cs typeface="Calibri"/>
                <a:sym typeface="Calibri"/>
              </a:rPr>
              <a:t>systems</a:t>
            </a:r>
            <a:r>
              <a:rPr lang="fr-FR" sz="1800" b="1" dirty="0">
                <a:solidFill>
                  <a:srgbClr val="356E8B"/>
                </a:solidFill>
                <a:latin typeface="Calibri"/>
                <a:ea typeface="Calibri"/>
                <a:cs typeface="Calibri"/>
                <a:sym typeface="Calibri"/>
              </a:rPr>
              <a:t> / Building </a:t>
            </a:r>
            <a:r>
              <a:rPr lang="en-US" sz="1800" b="1" noProof="0" dirty="0">
                <a:solidFill>
                  <a:srgbClr val="356E8B"/>
                </a:solidFill>
                <a:latin typeface="Calibri"/>
                <a:ea typeface="Calibri"/>
                <a:cs typeface="Calibri"/>
                <a:sym typeface="Calibri"/>
              </a:rPr>
              <a:t>mechanics</a:t>
            </a:r>
            <a:r>
              <a:rPr lang="fr-FR" sz="1800" b="1" dirty="0">
                <a:solidFill>
                  <a:srgbClr val="356E8B"/>
                </a:solidFill>
                <a:latin typeface="Calibri"/>
                <a:ea typeface="Calibri"/>
                <a:cs typeface="Calibri"/>
                <a:sym typeface="Calibri"/>
              </a:rPr>
              <a:t> </a:t>
            </a:r>
          </a:p>
          <a:p>
            <a:pPr marL="0" marR="0" lvl="0" indent="0" algn="l" rtl="0">
              <a:spcBef>
                <a:spcPts val="0"/>
              </a:spcBef>
              <a:spcAft>
                <a:spcPts val="0"/>
              </a:spcAft>
              <a:buNone/>
            </a:pPr>
            <a:r>
              <a:rPr lang="fi-FI" sz="1200" b="1" dirty="0">
                <a:solidFill>
                  <a:srgbClr val="356E8B"/>
                </a:solidFill>
                <a:latin typeface="Calibri"/>
                <a:ea typeface="Calibri"/>
                <a:cs typeface="Calibri"/>
                <a:sym typeface="Calibri"/>
              </a:rPr>
              <a:t>Cristina Tirteu</a:t>
            </a:r>
            <a:endParaRPr lang="pl-PL" sz="1200" b="1" dirty="0">
              <a:solidFill>
                <a:srgbClr val="356E8B"/>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60" r:id="rId2"/>
    <p:sldLayoutId id="2147483661" r:id="rId3"/>
    <p:sldLayoutId id="214748366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p:nvPr/>
        </p:nvSpPr>
        <p:spPr>
          <a:xfrm>
            <a:off x="300979" y="4745930"/>
            <a:ext cx="861908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b="1" dirty="0">
                <a:solidFill>
                  <a:srgbClr val="5C8A85"/>
                </a:solidFill>
                <a:latin typeface="Calibri"/>
                <a:ea typeface="Calibri"/>
                <a:cs typeface="Calibri"/>
                <a:sym typeface="Calibri"/>
              </a:rPr>
              <a:t>Structural </a:t>
            </a:r>
            <a:r>
              <a:rPr lang="fr-FR" sz="2400" b="1" dirty="0" err="1">
                <a:solidFill>
                  <a:srgbClr val="5C8A85"/>
                </a:solidFill>
                <a:latin typeface="Calibri"/>
                <a:ea typeface="Calibri"/>
                <a:cs typeface="Calibri"/>
                <a:sym typeface="Calibri"/>
              </a:rPr>
              <a:t>systems</a:t>
            </a:r>
            <a:r>
              <a:rPr lang="fr-FR" sz="2400" b="1" dirty="0">
                <a:solidFill>
                  <a:srgbClr val="5C8A85"/>
                </a:solidFill>
                <a:latin typeface="Calibri"/>
                <a:ea typeface="Calibri"/>
                <a:cs typeface="Calibri"/>
                <a:sym typeface="Calibri"/>
              </a:rPr>
              <a:t> / Building </a:t>
            </a:r>
            <a:r>
              <a:rPr lang="fr-FR" sz="2400" b="1" dirty="0" err="1">
                <a:solidFill>
                  <a:srgbClr val="5C8A85"/>
                </a:solidFill>
                <a:latin typeface="Calibri"/>
                <a:ea typeface="Calibri"/>
                <a:cs typeface="Calibri"/>
                <a:sym typeface="Calibri"/>
              </a:rPr>
              <a:t>mechanics</a:t>
            </a:r>
            <a:r>
              <a:rPr lang="fr-FR" sz="2400" b="1" dirty="0">
                <a:solidFill>
                  <a:srgbClr val="5C8A85"/>
                </a:solidFill>
                <a:latin typeface="Calibri"/>
                <a:ea typeface="Calibri"/>
                <a:cs typeface="Calibri"/>
                <a:sym typeface="Calibri"/>
              </a:rPr>
              <a:t> </a:t>
            </a:r>
          </a:p>
          <a:p>
            <a:pPr marL="0" marR="0" lvl="0" indent="0" algn="l" rtl="0">
              <a:spcBef>
                <a:spcPts val="0"/>
              </a:spcBef>
              <a:spcAft>
                <a:spcPts val="0"/>
              </a:spcAft>
              <a:buNone/>
            </a:pPr>
            <a:r>
              <a:rPr lang="fi-FI" sz="1800" b="1" dirty="0">
                <a:solidFill>
                  <a:srgbClr val="5C8A85"/>
                </a:solidFill>
                <a:latin typeface="Calibri"/>
                <a:cs typeface="Calibri"/>
                <a:sym typeface="Calibri"/>
              </a:rPr>
              <a:t>Cristina Tirteu</a:t>
            </a:r>
            <a:endParaRPr lang="de-DE" dirty="0"/>
          </a:p>
          <a:p>
            <a:pPr marL="0" marR="0" lvl="0" indent="0" algn="l" rtl="0">
              <a:spcBef>
                <a:spcPts val="0"/>
              </a:spcBef>
              <a:spcAft>
                <a:spcPts val="0"/>
              </a:spcAft>
              <a:buNone/>
            </a:pPr>
            <a:r>
              <a:rPr lang="fi-FI" sz="1800" b="1" dirty="0">
                <a:solidFill>
                  <a:srgbClr val="5C8A85"/>
                </a:solidFill>
                <a:latin typeface="Calibri"/>
                <a:cs typeface="Calibri"/>
                <a:sym typeface="Calibri"/>
              </a:rPr>
              <a:t>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0EE8-1AA8-4097-92CC-75CEE9180620}"/>
              </a:ext>
            </a:extLst>
          </p:cNvPr>
          <p:cNvSpPr>
            <a:spLocks noGrp="1"/>
          </p:cNvSpPr>
          <p:nvPr>
            <p:ph type="title"/>
          </p:nvPr>
        </p:nvSpPr>
        <p:spPr/>
        <p:txBody>
          <a:bodyPr>
            <a:normAutofit/>
          </a:bodyPr>
          <a:lstStyle/>
          <a:p>
            <a:r>
              <a:rPr lang="en-US" dirty="0"/>
              <a:t>Vertical Bracing</a:t>
            </a:r>
          </a:p>
        </p:txBody>
      </p:sp>
      <p:sp>
        <p:nvSpPr>
          <p:cNvPr id="3" name="Rectangle 2">
            <a:extLst>
              <a:ext uri="{FF2B5EF4-FFF2-40B4-BE49-F238E27FC236}">
                <a16:creationId xmlns:a16="http://schemas.microsoft.com/office/drawing/2014/main" id="{F7EF7A2E-C167-4447-B381-9E701A773AC2}"/>
              </a:ext>
            </a:extLst>
          </p:cNvPr>
          <p:cNvSpPr/>
          <p:nvPr/>
        </p:nvSpPr>
        <p:spPr>
          <a:xfrm>
            <a:off x="297415" y="2097797"/>
            <a:ext cx="5349725" cy="3600986"/>
          </a:xfrm>
          <a:prstGeom prst="rect">
            <a:avLst/>
          </a:prstGeom>
        </p:spPr>
        <p:txBody>
          <a:bodyPr wrap="square">
            <a:spAutoFit/>
          </a:bodyPr>
          <a:lstStyle/>
          <a:p>
            <a:r>
              <a:rPr lang="en-US" sz="1200" dirty="0"/>
              <a:t>Where it is difficult or impossible to brace the frame vertically by conventional bracing, it is necessary to introduce moment-resisting frames in the elevations.</a:t>
            </a:r>
          </a:p>
          <a:p>
            <a:endParaRPr lang="en-US" sz="1200" dirty="0"/>
          </a:p>
          <a:p>
            <a:r>
              <a:rPr lang="en-US" sz="1200" dirty="0"/>
              <a:t>There are two basic possibilities:</a:t>
            </a:r>
          </a:p>
          <a:p>
            <a:endParaRPr lang="en-US" sz="1200" dirty="0"/>
          </a:p>
          <a:p>
            <a:pPr marL="285750" indent="-285750">
              <a:buFont typeface="Arial" panose="020B0604020202020204" pitchFamily="34" charset="0"/>
              <a:buChar char="•"/>
            </a:pPr>
            <a:r>
              <a:rPr lang="en-US" sz="1200" dirty="0"/>
              <a:t>A moment-resisting frame in one or more bays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Use of the complete elevation to resist longitudinal forces, with moment resisting connection often located in the end bays, where the end column is turned through 90° to provide increased stiffness in the longitudinal direction.</a:t>
            </a:r>
          </a:p>
          <a:p>
            <a:pPr marL="285750" indent="-285750">
              <a:buFont typeface="Arial" panose="020B0604020202020204" pitchFamily="34" charset="0"/>
              <a:buChar char="•"/>
            </a:pPr>
            <a:endParaRPr lang="en-US" sz="1200" dirty="0"/>
          </a:p>
          <a:p>
            <a:r>
              <a:rPr lang="en-US" sz="1200" dirty="0"/>
              <a:t>In design of both systems, it is suggested that:</a:t>
            </a:r>
          </a:p>
          <a:p>
            <a:endParaRPr lang="en-US" sz="1200" dirty="0"/>
          </a:p>
          <a:p>
            <a:pPr marL="285750" indent="-285750">
              <a:buFont typeface="Arial" panose="020B0604020202020204" pitchFamily="34" charset="0"/>
              <a:buChar char="•"/>
            </a:pPr>
            <a:r>
              <a:rPr lang="en-US" sz="1200" dirty="0"/>
              <a:t>The bending resistance of the portalised bay (not the main portal frame) is checked using an elastic frame analysis</a:t>
            </a:r>
          </a:p>
          <a:p>
            <a:pPr marL="285750" indent="-285750">
              <a:buFont typeface="Arial" panose="020B0604020202020204" pitchFamily="34" charset="0"/>
              <a:buChar char="•"/>
            </a:pPr>
            <a:r>
              <a:rPr lang="en-US" sz="1200" dirty="0"/>
              <a:t>The stiffness is assured by restricting serviceability deflections to a maximum of </a:t>
            </a:r>
            <a:r>
              <a:rPr lang="en-US" sz="1200" i="1" dirty="0"/>
              <a:t>h</a:t>
            </a:r>
            <a:r>
              <a:rPr lang="en-US" sz="1200" dirty="0"/>
              <a:t>/360, where </a:t>
            </a:r>
            <a:r>
              <a:rPr lang="en-US" sz="1200" i="1" dirty="0"/>
              <a:t>h </a:t>
            </a:r>
            <a:r>
              <a:rPr lang="en-US" sz="1200" dirty="0"/>
              <a:t>is the height of the portalised bay.</a:t>
            </a:r>
          </a:p>
        </p:txBody>
      </p:sp>
      <p:pic>
        <p:nvPicPr>
          <p:cNvPr id="7" name="Picture 6">
            <a:extLst>
              <a:ext uri="{FF2B5EF4-FFF2-40B4-BE49-F238E27FC236}">
                <a16:creationId xmlns:a16="http://schemas.microsoft.com/office/drawing/2014/main" id="{21BE7DA1-9E01-4E87-AC0A-E8E7B1F332A8}"/>
              </a:ext>
            </a:extLst>
          </p:cNvPr>
          <p:cNvPicPr>
            <a:picLocks noChangeAspect="1"/>
          </p:cNvPicPr>
          <p:nvPr/>
        </p:nvPicPr>
        <p:blipFill>
          <a:blip r:embed="rId3"/>
          <a:stretch>
            <a:fillRect/>
          </a:stretch>
        </p:blipFill>
        <p:spPr>
          <a:xfrm>
            <a:off x="5647140" y="3898290"/>
            <a:ext cx="3039773" cy="2186298"/>
          </a:xfrm>
          <a:prstGeom prst="rect">
            <a:avLst/>
          </a:prstGeom>
        </p:spPr>
      </p:pic>
      <p:pic>
        <p:nvPicPr>
          <p:cNvPr id="8" name="Picture 7">
            <a:extLst>
              <a:ext uri="{FF2B5EF4-FFF2-40B4-BE49-F238E27FC236}">
                <a16:creationId xmlns:a16="http://schemas.microsoft.com/office/drawing/2014/main" id="{AAA2359E-9F19-4E22-9968-740B4D76765C}"/>
              </a:ext>
            </a:extLst>
          </p:cNvPr>
          <p:cNvPicPr>
            <a:picLocks noChangeAspect="1"/>
          </p:cNvPicPr>
          <p:nvPr/>
        </p:nvPicPr>
        <p:blipFill>
          <a:blip r:embed="rId4"/>
          <a:stretch>
            <a:fillRect/>
          </a:stretch>
        </p:blipFill>
        <p:spPr>
          <a:xfrm>
            <a:off x="5647140" y="1170792"/>
            <a:ext cx="3445328" cy="2616871"/>
          </a:xfrm>
          <a:prstGeom prst="rect">
            <a:avLst/>
          </a:prstGeom>
        </p:spPr>
      </p:pic>
      <p:pic>
        <p:nvPicPr>
          <p:cNvPr id="6" name="Picture 5">
            <a:extLst>
              <a:ext uri="{FF2B5EF4-FFF2-40B4-BE49-F238E27FC236}">
                <a16:creationId xmlns:a16="http://schemas.microsoft.com/office/drawing/2014/main" id="{17197C67-63B8-4840-8A55-315D6A288E68}"/>
              </a:ext>
            </a:extLst>
          </p:cNvPr>
          <p:cNvPicPr>
            <a:picLocks noChangeAspect="1"/>
          </p:cNvPicPr>
          <p:nvPr/>
        </p:nvPicPr>
        <p:blipFill>
          <a:blip r:embed="rId5"/>
          <a:stretch>
            <a:fillRect/>
          </a:stretch>
        </p:blipFill>
        <p:spPr>
          <a:xfrm>
            <a:off x="8940851" y="2287353"/>
            <a:ext cx="3220514" cy="2283294"/>
          </a:xfrm>
          <a:prstGeom prst="rect">
            <a:avLst/>
          </a:prstGeom>
        </p:spPr>
      </p:pic>
    </p:spTree>
    <p:extLst>
      <p:ext uri="{BB962C8B-B14F-4D97-AF65-F5344CB8AC3E}">
        <p14:creationId xmlns:p14="http://schemas.microsoft.com/office/powerpoint/2010/main" val="21693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887F4B-ED54-448F-8168-77B6E879968F}"/>
              </a:ext>
            </a:extLst>
          </p:cNvPr>
          <p:cNvSpPr/>
          <p:nvPr/>
        </p:nvSpPr>
        <p:spPr>
          <a:xfrm>
            <a:off x="428625" y="1820121"/>
            <a:ext cx="10448544" cy="923330"/>
          </a:xfrm>
          <a:prstGeom prst="rect">
            <a:avLst/>
          </a:prstGeom>
        </p:spPr>
        <p:txBody>
          <a:bodyPr wrap="square">
            <a:spAutoFit/>
          </a:bodyPr>
          <a:lstStyle/>
          <a:p>
            <a:r>
              <a:rPr lang="en-US" dirty="0"/>
              <a:t>In some cases, it is possible to provide conventional bracing on one elevation, and provide moment resisting frames on the other. The effects of racking action due to the difference in stiffness of the sides is generally negligible due to the diaphragm action of the roof.</a:t>
            </a:r>
          </a:p>
        </p:txBody>
      </p:sp>
      <p:sp>
        <p:nvSpPr>
          <p:cNvPr id="5" name="Title 1">
            <a:extLst>
              <a:ext uri="{FF2B5EF4-FFF2-40B4-BE49-F238E27FC236}">
                <a16:creationId xmlns:a16="http://schemas.microsoft.com/office/drawing/2014/main" id="{5C2ED991-0B5B-4F7F-9B03-EF29D1D564B6}"/>
              </a:ext>
            </a:extLst>
          </p:cNvPr>
          <p:cNvSpPr>
            <a:spLocks noGrp="1"/>
          </p:cNvSpPr>
          <p:nvPr>
            <p:ph type="title"/>
          </p:nvPr>
        </p:nvSpPr>
        <p:spPr/>
        <p:txBody>
          <a:bodyPr>
            <a:normAutofit/>
          </a:bodyPr>
          <a:lstStyle/>
          <a:p>
            <a:r>
              <a:rPr lang="en-US" dirty="0"/>
              <a:t>Vertical Bracing</a:t>
            </a:r>
          </a:p>
        </p:txBody>
      </p:sp>
      <p:pic>
        <p:nvPicPr>
          <p:cNvPr id="6" name="Picture 5">
            <a:extLst>
              <a:ext uri="{FF2B5EF4-FFF2-40B4-BE49-F238E27FC236}">
                <a16:creationId xmlns:a16="http://schemas.microsoft.com/office/drawing/2014/main" id="{0718B418-8AFE-4B97-B4F2-04A4A8959FF1}"/>
              </a:ext>
            </a:extLst>
          </p:cNvPr>
          <p:cNvPicPr>
            <a:picLocks noChangeAspect="1"/>
          </p:cNvPicPr>
          <p:nvPr/>
        </p:nvPicPr>
        <p:blipFill>
          <a:blip r:embed="rId2"/>
          <a:stretch>
            <a:fillRect/>
          </a:stretch>
        </p:blipFill>
        <p:spPr>
          <a:xfrm>
            <a:off x="3817905" y="2510469"/>
            <a:ext cx="4840320" cy="3474259"/>
          </a:xfrm>
          <a:prstGeom prst="rect">
            <a:avLst/>
          </a:prstGeom>
        </p:spPr>
      </p:pic>
    </p:spTree>
    <p:extLst>
      <p:ext uri="{BB962C8B-B14F-4D97-AF65-F5344CB8AC3E}">
        <p14:creationId xmlns:p14="http://schemas.microsoft.com/office/powerpoint/2010/main" val="86444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F1A9-634E-4B9D-9338-4CC60BD8B0F8}"/>
              </a:ext>
            </a:extLst>
          </p:cNvPr>
          <p:cNvSpPr>
            <a:spLocks noGrp="1"/>
          </p:cNvSpPr>
          <p:nvPr>
            <p:ph type="title"/>
          </p:nvPr>
        </p:nvSpPr>
        <p:spPr/>
        <p:txBody>
          <a:bodyPr>
            <a:normAutofit/>
          </a:bodyPr>
          <a:lstStyle/>
          <a:p>
            <a:r>
              <a:rPr lang="en-US" dirty="0"/>
              <a:t>Horizontal Bracing</a:t>
            </a:r>
          </a:p>
        </p:txBody>
      </p:sp>
      <p:sp>
        <p:nvSpPr>
          <p:cNvPr id="3" name="Content Placeholder 2">
            <a:extLst>
              <a:ext uri="{FF2B5EF4-FFF2-40B4-BE49-F238E27FC236}">
                <a16:creationId xmlns:a16="http://schemas.microsoft.com/office/drawing/2014/main" id="{D9DAB188-D635-4E5F-8C3E-7DDBA93789F3}"/>
              </a:ext>
            </a:extLst>
          </p:cNvPr>
          <p:cNvSpPr>
            <a:spLocks noGrp="1"/>
          </p:cNvSpPr>
          <p:nvPr>
            <p:ph idx="4294967295"/>
          </p:nvPr>
        </p:nvSpPr>
        <p:spPr>
          <a:xfrm>
            <a:off x="681038" y="1981208"/>
            <a:ext cx="11234737" cy="3314692"/>
          </a:xfrm>
          <a:solidFill>
            <a:schemeClr val="bg1"/>
          </a:solidFill>
        </p:spPr>
        <p:txBody>
          <a:bodyPr>
            <a:normAutofit/>
          </a:bodyPr>
          <a:lstStyle/>
          <a:p>
            <a:pPr marL="0" indent="0">
              <a:lnSpc>
                <a:spcPct val="110000"/>
              </a:lnSpc>
              <a:buNone/>
            </a:pPr>
            <a:r>
              <a:rPr lang="en-US" sz="1600" dirty="0"/>
              <a:t>The horizontal / Plan bracing is placed in any horizontal plane, or in the plane of the roof. </a:t>
            </a:r>
          </a:p>
          <a:p>
            <a:pPr marL="0" indent="0">
              <a:lnSpc>
                <a:spcPct val="110000"/>
              </a:lnSpc>
              <a:buNone/>
            </a:pPr>
            <a:r>
              <a:rPr lang="en-US" sz="1600" dirty="0"/>
              <a:t>The primary functions of the horizontal bracing are:</a:t>
            </a:r>
          </a:p>
          <a:p>
            <a:pPr marL="285750" indent="-285750">
              <a:lnSpc>
                <a:spcPct val="110000"/>
              </a:lnSpc>
              <a:buFont typeface="Arial" panose="020B0604020202020204" pitchFamily="34" charset="0"/>
              <a:buChar char="•"/>
            </a:pPr>
            <a:r>
              <a:rPr lang="en-US" sz="1600" dirty="0"/>
              <a:t>To transmit horizontal wind forces from the gable posts to the vertical bracing in the walls,</a:t>
            </a:r>
          </a:p>
          <a:p>
            <a:pPr marL="285750" indent="-285750">
              <a:lnSpc>
                <a:spcPct val="110000"/>
              </a:lnSpc>
              <a:buFont typeface="Arial" panose="020B0604020202020204" pitchFamily="34" charset="0"/>
              <a:buChar char="•"/>
            </a:pPr>
            <a:r>
              <a:rPr lang="en-US" sz="1600" dirty="0"/>
              <a:t>To transmit any drag forces, form wind on the roof to the vertical bracing,</a:t>
            </a:r>
          </a:p>
          <a:p>
            <a:pPr marL="285750" indent="-285750">
              <a:lnSpc>
                <a:spcPct val="110000"/>
              </a:lnSpc>
              <a:buFont typeface="Arial" panose="020B0604020202020204" pitchFamily="34" charset="0"/>
              <a:buChar char="•"/>
            </a:pPr>
            <a:r>
              <a:rPr lang="en-US" sz="1600" dirty="0"/>
              <a:t>To provide stability during erection,</a:t>
            </a:r>
          </a:p>
          <a:p>
            <a:pPr marL="285750" indent="-285750">
              <a:lnSpc>
                <a:spcPct val="110000"/>
              </a:lnSpc>
              <a:buFont typeface="Arial" panose="020B0604020202020204" pitchFamily="34" charset="0"/>
              <a:buChar char="•"/>
            </a:pPr>
            <a:r>
              <a:rPr lang="en-US" sz="1600" dirty="0"/>
              <a:t>To provide a stiff anchorage for the purlins which are used to restrain the rafters.</a:t>
            </a:r>
          </a:p>
          <a:p>
            <a:pPr marL="285750" indent="-285750">
              <a:lnSpc>
                <a:spcPct val="110000"/>
              </a:lnSpc>
              <a:buFont typeface="Arial" panose="020B0604020202020204" pitchFamily="34" charset="0"/>
              <a:buChar char="•"/>
            </a:pPr>
            <a:endParaRPr lang="en-US" sz="1600" dirty="0"/>
          </a:p>
          <a:p>
            <a:pPr marL="285750" indent="-285750">
              <a:lnSpc>
                <a:spcPct val="110000"/>
              </a:lnSpc>
              <a:buFont typeface="Arial" panose="020B0604020202020204" pitchFamily="34" charset="0"/>
              <a:buChar char="•"/>
            </a:pPr>
            <a:endParaRPr lang="en-US" sz="1600" dirty="0"/>
          </a:p>
          <a:p>
            <a:pPr marL="0" indent="0">
              <a:lnSpc>
                <a:spcPct val="110000"/>
              </a:lnSpc>
              <a:buNone/>
            </a:pPr>
            <a:r>
              <a:rPr lang="en-US" sz="1600" dirty="0"/>
              <a:t>In order to transmit the wind forces efficiently, the plan bracing should connect to the top of the gable posts.</a:t>
            </a:r>
          </a:p>
          <a:p>
            <a:pPr marL="0" indent="0">
              <a:lnSpc>
                <a:spcPct val="110000"/>
              </a:lnSpc>
              <a:buNone/>
            </a:pPr>
            <a:r>
              <a:rPr lang="en-US" sz="1600" dirty="0"/>
              <a:t>According to EN 1993-1-1, the bracing will have to satisfy the requirement for global analysis and imperfections within the bracing system.</a:t>
            </a:r>
          </a:p>
        </p:txBody>
      </p:sp>
    </p:spTree>
    <p:extLst>
      <p:ext uri="{BB962C8B-B14F-4D97-AF65-F5344CB8AC3E}">
        <p14:creationId xmlns:p14="http://schemas.microsoft.com/office/powerpoint/2010/main" val="331549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945A-8F14-4BCB-9A46-34D7ED98ECAC}"/>
              </a:ext>
            </a:extLst>
          </p:cNvPr>
          <p:cNvSpPr>
            <a:spLocks noGrp="1"/>
          </p:cNvSpPr>
          <p:nvPr>
            <p:ph type="title"/>
          </p:nvPr>
        </p:nvSpPr>
        <p:spPr/>
        <p:txBody>
          <a:bodyPr>
            <a:normAutofit/>
          </a:bodyPr>
          <a:lstStyle/>
          <a:p>
            <a:r>
              <a:rPr lang="en-US" dirty="0"/>
              <a:t>Wind Load – Structure Without Wind Columns</a:t>
            </a:r>
          </a:p>
        </p:txBody>
      </p:sp>
      <p:sp>
        <p:nvSpPr>
          <p:cNvPr id="3" name="Content Placeholder 2">
            <a:extLst>
              <a:ext uri="{FF2B5EF4-FFF2-40B4-BE49-F238E27FC236}">
                <a16:creationId xmlns:a16="http://schemas.microsoft.com/office/drawing/2014/main" id="{19E57F48-10E8-4F95-8E46-D5B39F0FED86}"/>
              </a:ext>
            </a:extLst>
          </p:cNvPr>
          <p:cNvSpPr>
            <a:spLocks noGrp="1"/>
          </p:cNvSpPr>
          <p:nvPr>
            <p:ph idx="4294967295"/>
          </p:nvPr>
        </p:nvSpPr>
        <p:spPr>
          <a:xfrm>
            <a:off x="812800" y="4824413"/>
            <a:ext cx="11379200" cy="722312"/>
          </a:xfrm>
        </p:spPr>
        <p:txBody>
          <a:bodyPr>
            <a:normAutofit/>
          </a:bodyPr>
          <a:lstStyle/>
          <a:p>
            <a:r>
              <a:rPr lang="en-US" altLang="en-US" sz="1600" dirty="0"/>
              <a:t>If there are no wind columns, the wind load is collected by the column of the portal, from a length equal with the distance between the spans and transmitted further to the load bearing elements.</a:t>
            </a:r>
          </a:p>
          <a:p>
            <a:endParaRPr lang="en-US" sz="1100" dirty="0"/>
          </a:p>
        </p:txBody>
      </p:sp>
      <p:pic>
        <p:nvPicPr>
          <p:cNvPr id="4" name="Picture 3">
            <a:extLst>
              <a:ext uri="{FF2B5EF4-FFF2-40B4-BE49-F238E27FC236}">
                <a16:creationId xmlns:a16="http://schemas.microsoft.com/office/drawing/2014/main" id="{4941E962-52F5-4187-878F-020EF190FA8B}"/>
              </a:ext>
            </a:extLst>
          </p:cNvPr>
          <p:cNvPicPr>
            <a:picLocks noChangeAspect="1"/>
          </p:cNvPicPr>
          <p:nvPr/>
        </p:nvPicPr>
        <p:blipFill>
          <a:blip r:embed="rId3"/>
          <a:stretch>
            <a:fillRect/>
          </a:stretch>
        </p:blipFill>
        <p:spPr>
          <a:xfrm>
            <a:off x="1613806" y="1803691"/>
            <a:ext cx="8511269" cy="2682821"/>
          </a:xfrm>
          <a:prstGeom prst="rect">
            <a:avLst/>
          </a:prstGeom>
        </p:spPr>
      </p:pic>
    </p:spTree>
    <p:extLst>
      <p:ext uri="{BB962C8B-B14F-4D97-AF65-F5344CB8AC3E}">
        <p14:creationId xmlns:p14="http://schemas.microsoft.com/office/powerpoint/2010/main" val="348085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945A-8F14-4BCB-9A46-34D7ED98ECAC}"/>
              </a:ext>
            </a:extLst>
          </p:cNvPr>
          <p:cNvSpPr>
            <a:spLocks noGrp="1"/>
          </p:cNvSpPr>
          <p:nvPr>
            <p:ph type="title"/>
          </p:nvPr>
        </p:nvSpPr>
        <p:spPr/>
        <p:txBody>
          <a:bodyPr>
            <a:normAutofit/>
          </a:bodyPr>
          <a:lstStyle/>
          <a:p>
            <a:r>
              <a:rPr lang="en-US" dirty="0"/>
              <a:t>Wind Load – Structure With Wind Columns</a:t>
            </a:r>
          </a:p>
        </p:txBody>
      </p:sp>
      <p:sp>
        <p:nvSpPr>
          <p:cNvPr id="3" name="Content Placeholder 2">
            <a:extLst>
              <a:ext uri="{FF2B5EF4-FFF2-40B4-BE49-F238E27FC236}">
                <a16:creationId xmlns:a16="http://schemas.microsoft.com/office/drawing/2014/main" id="{19E57F48-10E8-4F95-8E46-D5B39F0FED86}"/>
              </a:ext>
            </a:extLst>
          </p:cNvPr>
          <p:cNvSpPr>
            <a:spLocks noGrp="1"/>
          </p:cNvSpPr>
          <p:nvPr>
            <p:ph idx="4294967295"/>
          </p:nvPr>
        </p:nvSpPr>
        <p:spPr>
          <a:xfrm>
            <a:off x="646112" y="5100638"/>
            <a:ext cx="10899775" cy="1412875"/>
          </a:xfrm>
          <a:solidFill>
            <a:schemeClr val="bg1"/>
          </a:solidFill>
        </p:spPr>
        <p:txBody>
          <a:bodyPr>
            <a:normAutofit/>
          </a:bodyPr>
          <a:lstStyle/>
          <a:p>
            <a:r>
              <a:rPr lang="en-US" altLang="en-US" sz="1600" dirty="0"/>
              <a:t>If there are wind columns, they will collect the load from half of the distance between the portals. The upper part of the wind columns could be totally unsupported (fixed connection to the foundation).</a:t>
            </a:r>
            <a:endParaRPr lang="en-US" sz="1100" dirty="0"/>
          </a:p>
        </p:txBody>
      </p:sp>
      <p:pic>
        <p:nvPicPr>
          <p:cNvPr id="5" name="Picture 4">
            <a:extLst>
              <a:ext uri="{FF2B5EF4-FFF2-40B4-BE49-F238E27FC236}">
                <a16:creationId xmlns:a16="http://schemas.microsoft.com/office/drawing/2014/main" id="{B98A1336-7E61-42C7-B555-A40C5E0B706C}"/>
              </a:ext>
            </a:extLst>
          </p:cNvPr>
          <p:cNvPicPr>
            <a:picLocks noChangeAspect="1"/>
          </p:cNvPicPr>
          <p:nvPr/>
        </p:nvPicPr>
        <p:blipFill>
          <a:blip r:embed="rId3"/>
          <a:stretch>
            <a:fillRect/>
          </a:stretch>
        </p:blipFill>
        <p:spPr>
          <a:xfrm>
            <a:off x="1011937" y="2013851"/>
            <a:ext cx="5022598" cy="2692068"/>
          </a:xfrm>
          <a:prstGeom prst="rect">
            <a:avLst/>
          </a:prstGeom>
        </p:spPr>
      </p:pic>
      <p:pic>
        <p:nvPicPr>
          <p:cNvPr id="7" name="Picture 6">
            <a:extLst>
              <a:ext uri="{FF2B5EF4-FFF2-40B4-BE49-F238E27FC236}">
                <a16:creationId xmlns:a16="http://schemas.microsoft.com/office/drawing/2014/main" id="{3DB57DAE-5911-4E08-91B8-CC0A87CAEEC1}"/>
              </a:ext>
            </a:extLst>
          </p:cNvPr>
          <p:cNvPicPr>
            <a:picLocks noChangeAspect="1"/>
          </p:cNvPicPr>
          <p:nvPr/>
        </p:nvPicPr>
        <p:blipFill rotWithShape="1">
          <a:blip r:embed="rId4"/>
          <a:srcRect r="74277"/>
          <a:stretch/>
        </p:blipFill>
        <p:spPr>
          <a:xfrm>
            <a:off x="8145539" y="1734249"/>
            <a:ext cx="1753204" cy="2719069"/>
          </a:xfrm>
          <a:prstGeom prst="rect">
            <a:avLst/>
          </a:prstGeom>
        </p:spPr>
      </p:pic>
    </p:spTree>
    <p:extLst>
      <p:ext uri="{BB962C8B-B14F-4D97-AF65-F5344CB8AC3E}">
        <p14:creationId xmlns:p14="http://schemas.microsoft.com/office/powerpoint/2010/main" val="21165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945A-8F14-4BCB-9A46-34D7ED98ECAC}"/>
              </a:ext>
            </a:extLst>
          </p:cNvPr>
          <p:cNvSpPr>
            <a:spLocks noGrp="1"/>
          </p:cNvSpPr>
          <p:nvPr>
            <p:ph type="title"/>
          </p:nvPr>
        </p:nvSpPr>
        <p:spPr/>
        <p:txBody>
          <a:bodyPr>
            <a:normAutofit/>
          </a:bodyPr>
          <a:lstStyle/>
          <a:p>
            <a:r>
              <a:rPr lang="en-US" dirty="0"/>
              <a:t>Wind Load – Structure With Wind Columns</a:t>
            </a:r>
          </a:p>
        </p:txBody>
      </p:sp>
      <p:sp>
        <p:nvSpPr>
          <p:cNvPr id="3" name="Content Placeholder 2">
            <a:extLst>
              <a:ext uri="{FF2B5EF4-FFF2-40B4-BE49-F238E27FC236}">
                <a16:creationId xmlns:a16="http://schemas.microsoft.com/office/drawing/2014/main" id="{19E57F48-10E8-4F95-8E46-D5B39F0FED86}"/>
              </a:ext>
            </a:extLst>
          </p:cNvPr>
          <p:cNvSpPr>
            <a:spLocks noGrp="1"/>
          </p:cNvSpPr>
          <p:nvPr>
            <p:ph idx="4294967295"/>
          </p:nvPr>
        </p:nvSpPr>
        <p:spPr>
          <a:xfrm>
            <a:off x="424323" y="1882590"/>
            <a:ext cx="5671678" cy="519112"/>
          </a:xfrm>
          <a:solidFill>
            <a:schemeClr val="bg1"/>
          </a:solidFill>
        </p:spPr>
        <p:txBody>
          <a:bodyPr>
            <a:noAutofit/>
          </a:bodyPr>
          <a:lstStyle/>
          <a:p>
            <a:pPr>
              <a:lnSpc>
                <a:spcPct val="100000"/>
              </a:lnSpc>
            </a:pPr>
            <a:r>
              <a:rPr lang="en-US" altLang="en-US" sz="1600" dirty="0"/>
              <a:t>The load is transmitted further from the wind column to the load bearing structure by the horizontal bracing located at the roof level. Now the upper parts of the wind columns are pinned.</a:t>
            </a:r>
            <a:endParaRPr lang="en-US" sz="1600" dirty="0"/>
          </a:p>
        </p:txBody>
      </p:sp>
      <p:pic>
        <p:nvPicPr>
          <p:cNvPr id="4" name="Picture 3">
            <a:extLst>
              <a:ext uri="{FF2B5EF4-FFF2-40B4-BE49-F238E27FC236}">
                <a16:creationId xmlns:a16="http://schemas.microsoft.com/office/drawing/2014/main" id="{3414D4AD-7602-4879-8FFB-5736E94BE263}"/>
              </a:ext>
            </a:extLst>
          </p:cNvPr>
          <p:cNvPicPr>
            <a:picLocks noChangeAspect="1"/>
          </p:cNvPicPr>
          <p:nvPr/>
        </p:nvPicPr>
        <p:blipFill rotWithShape="1">
          <a:blip r:embed="rId3"/>
          <a:srcRect l="40889"/>
          <a:stretch/>
        </p:blipFill>
        <p:spPr>
          <a:xfrm>
            <a:off x="8120763" y="1981208"/>
            <a:ext cx="2887579" cy="1948815"/>
          </a:xfrm>
          <a:prstGeom prst="rect">
            <a:avLst/>
          </a:prstGeom>
        </p:spPr>
      </p:pic>
      <p:pic>
        <p:nvPicPr>
          <p:cNvPr id="6" name="Picture 5">
            <a:extLst>
              <a:ext uri="{FF2B5EF4-FFF2-40B4-BE49-F238E27FC236}">
                <a16:creationId xmlns:a16="http://schemas.microsoft.com/office/drawing/2014/main" id="{679B6AD2-765D-4D28-BEF5-A35615F6A212}"/>
              </a:ext>
            </a:extLst>
          </p:cNvPr>
          <p:cNvPicPr>
            <a:picLocks noChangeAspect="1"/>
          </p:cNvPicPr>
          <p:nvPr/>
        </p:nvPicPr>
        <p:blipFill>
          <a:blip r:embed="rId4"/>
          <a:stretch>
            <a:fillRect/>
          </a:stretch>
        </p:blipFill>
        <p:spPr>
          <a:xfrm>
            <a:off x="114292" y="3212567"/>
            <a:ext cx="7720922" cy="2487464"/>
          </a:xfrm>
          <a:prstGeom prst="rect">
            <a:avLst/>
          </a:prstGeom>
        </p:spPr>
      </p:pic>
      <p:pic>
        <p:nvPicPr>
          <p:cNvPr id="8" name="Picture 7">
            <a:extLst>
              <a:ext uri="{FF2B5EF4-FFF2-40B4-BE49-F238E27FC236}">
                <a16:creationId xmlns:a16="http://schemas.microsoft.com/office/drawing/2014/main" id="{BA75B126-EBE8-4A79-B77C-54E15951719D}"/>
              </a:ext>
            </a:extLst>
          </p:cNvPr>
          <p:cNvPicPr>
            <a:picLocks noChangeAspect="1"/>
          </p:cNvPicPr>
          <p:nvPr/>
        </p:nvPicPr>
        <p:blipFill rotWithShape="1">
          <a:blip r:embed="rId3"/>
          <a:srcRect l="26321" r="59223"/>
          <a:stretch/>
        </p:blipFill>
        <p:spPr>
          <a:xfrm>
            <a:off x="11155955" y="1981208"/>
            <a:ext cx="706179" cy="1948816"/>
          </a:xfrm>
          <a:prstGeom prst="rect">
            <a:avLst/>
          </a:prstGeom>
        </p:spPr>
      </p:pic>
    </p:spTree>
    <p:extLst>
      <p:ext uri="{BB962C8B-B14F-4D97-AF65-F5344CB8AC3E}">
        <p14:creationId xmlns:p14="http://schemas.microsoft.com/office/powerpoint/2010/main" val="47094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62F7-2F26-4A5B-B79C-8004C3842013}"/>
              </a:ext>
            </a:extLst>
          </p:cNvPr>
          <p:cNvSpPr>
            <a:spLocks noGrp="1"/>
          </p:cNvSpPr>
          <p:nvPr>
            <p:ph type="title"/>
          </p:nvPr>
        </p:nvSpPr>
        <p:spPr/>
        <p:txBody>
          <a:bodyPr>
            <a:normAutofit/>
          </a:bodyPr>
          <a:lstStyle/>
          <a:p>
            <a:r>
              <a:rPr lang="en-US" dirty="0"/>
              <a:t>Roof Stability</a:t>
            </a:r>
            <a:endParaRPr lang="fi-FI" dirty="0"/>
          </a:p>
        </p:txBody>
      </p:sp>
      <p:sp>
        <p:nvSpPr>
          <p:cNvPr id="3" name="Content Placeholder 2">
            <a:extLst>
              <a:ext uri="{FF2B5EF4-FFF2-40B4-BE49-F238E27FC236}">
                <a16:creationId xmlns:a16="http://schemas.microsoft.com/office/drawing/2014/main" id="{C707138C-0AD4-4922-9A1B-A2786D5604FC}"/>
              </a:ext>
            </a:extLst>
          </p:cNvPr>
          <p:cNvSpPr>
            <a:spLocks noGrp="1"/>
          </p:cNvSpPr>
          <p:nvPr>
            <p:ph idx="4294967295"/>
          </p:nvPr>
        </p:nvSpPr>
        <p:spPr>
          <a:xfrm>
            <a:off x="495300" y="2052743"/>
            <a:ext cx="4437320" cy="3014557"/>
          </a:xfrm>
        </p:spPr>
        <p:txBody>
          <a:bodyPr>
            <a:normAutofit/>
          </a:bodyPr>
          <a:lstStyle/>
          <a:p>
            <a:pPr marL="0" indent="0">
              <a:buNone/>
            </a:pPr>
            <a:r>
              <a:rPr lang="en-US" sz="1600" dirty="0"/>
              <a:t>The roof bracing are designed to ensure the stability and rigidity of the roof as well as the whole construction.</a:t>
            </a:r>
          </a:p>
          <a:p>
            <a:pPr marL="0" indent="0">
              <a:buNone/>
            </a:pPr>
            <a:r>
              <a:rPr lang="en-US" sz="1600" dirty="0"/>
              <a:t>There are three types:</a:t>
            </a:r>
          </a:p>
          <a:p>
            <a:pPr marL="285750" indent="-285750">
              <a:buFont typeface="Arial" panose="020B0604020202020204" pitchFamily="34" charset="0"/>
              <a:buChar char="•"/>
            </a:pPr>
            <a:r>
              <a:rPr lang="en-US" sz="1600" dirty="0"/>
              <a:t>Transverse horizontal bracing </a:t>
            </a:r>
          </a:p>
          <a:p>
            <a:pPr marL="285750" indent="-285750">
              <a:buFont typeface="Arial" panose="020B0604020202020204" pitchFamily="34" charset="0"/>
              <a:buChar char="•"/>
            </a:pPr>
            <a:r>
              <a:rPr lang="en-US" sz="1600" dirty="0"/>
              <a:t>Longitudinal horizontal bracing </a:t>
            </a:r>
          </a:p>
          <a:p>
            <a:pPr marL="285750" indent="-285750">
              <a:buFont typeface="Arial" panose="020B0604020202020204" pitchFamily="34" charset="0"/>
              <a:buChar char="•"/>
            </a:pPr>
            <a:r>
              <a:rPr lang="en-US" sz="1600" dirty="0"/>
              <a:t>Vertical /lateral bracing.</a:t>
            </a:r>
            <a:endParaRPr lang="fi-FI" sz="1600" dirty="0"/>
          </a:p>
        </p:txBody>
      </p:sp>
      <p:pic>
        <p:nvPicPr>
          <p:cNvPr id="5" name="Picture 4">
            <a:extLst>
              <a:ext uri="{FF2B5EF4-FFF2-40B4-BE49-F238E27FC236}">
                <a16:creationId xmlns:a16="http://schemas.microsoft.com/office/drawing/2014/main" id="{01C92FE5-3B47-4E01-8105-A9568292D108}"/>
              </a:ext>
            </a:extLst>
          </p:cNvPr>
          <p:cNvPicPr>
            <a:picLocks noChangeAspect="1"/>
          </p:cNvPicPr>
          <p:nvPr/>
        </p:nvPicPr>
        <p:blipFill>
          <a:blip r:embed="rId3"/>
          <a:stretch>
            <a:fillRect/>
          </a:stretch>
        </p:blipFill>
        <p:spPr>
          <a:xfrm>
            <a:off x="4818320" y="1701400"/>
            <a:ext cx="7077128" cy="3997383"/>
          </a:xfrm>
          <a:prstGeom prst="rect">
            <a:avLst/>
          </a:prstGeom>
        </p:spPr>
      </p:pic>
    </p:spTree>
    <p:extLst>
      <p:ext uri="{BB962C8B-B14F-4D97-AF65-F5344CB8AC3E}">
        <p14:creationId xmlns:p14="http://schemas.microsoft.com/office/powerpoint/2010/main" val="283705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F6BF-8514-4719-A6E1-4CDFFA596A95}"/>
              </a:ext>
            </a:extLst>
          </p:cNvPr>
          <p:cNvSpPr>
            <a:spLocks noGrp="1"/>
          </p:cNvSpPr>
          <p:nvPr>
            <p:ph type="title"/>
          </p:nvPr>
        </p:nvSpPr>
        <p:spPr/>
        <p:txBody>
          <a:bodyPr>
            <a:normAutofit/>
          </a:bodyPr>
          <a:lstStyle/>
          <a:p>
            <a:r>
              <a:rPr lang="en-US" dirty="0"/>
              <a:t>Transverse Horizontal Bracing</a:t>
            </a:r>
            <a:endParaRPr lang="fi-FI" dirty="0"/>
          </a:p>
        </p:txBody>
      </p:sp>
      <p:sp>
        <p:nvSpPr>
          <p:cNvPr id="3" name="Content Placeholder 2">
            <a:extLst>
              <a:ext uri="{FF2B5EF4-FFF2-40B4-BE49-F238E27FC236}">
                <a16:creationId xmlns:a16="http://schemas.microsoft.com/office/drawing/2014/main" id="{25FF1398-35D1-4D47-8839-EB31916A58E7}"/>
              </a:ext>
            </a:extLst>
          </p:cNvPr>
          <p:cNvSpPr>
            <a:spLocks noGrp="1"/>
          </p:cNvSpPr>
          <p:nvPr>
            <p:ph idx="4294967295"/>
          </p:nvPr>
        </p:nvSpPr>
        <p:spPr>
          <a:xfrm>
            <a:off x="655637" y="4876793"/>
            <a:ext cx="10880725" cy="1865313"/>
          </a:xfrm>
          <a:solidFill>
            <a:schemeClr val="bg1"/>
          </a:solidFill>
        </p:spPr>
        <p:txBody>
          <a:bodyPr>
            <a:normAutofit/>
          </a:bodyPr>
          <a:lstStyle/>
          <a:p>
            <a:pPr marL="0" indent="0">
              <a:buNone/>
            </a:pPr>
            <a:r>
              <a:rPr lang="en-US" dirty="0"/>
              <a:t>In general, the form of a transverse wind truss is as follows: </a:t>
            </a:r>
          </a:p>
          <a:p>
            <a:r>
              <a:rPr lang="en-US" dirty="0"/>
              <a:t>The wind truss is arranged as a Warren or Pratt truss, parallel to the roof plane,</a:t>
            </a:r>
          </a:p>
          <a:p>
            <a:r>
              <a:rPr lang="en-US" dirty="0"/>
              <a:t>The chords of the wind truss are the upper chords of two adjacent vertical trusses. This means that the axial forces in these members due to loading on the vertical truss and those due to loads on the wind girder loading must be added together (for an appropriate combination of actions)</a:t>
            </a:r>
          </a:p>
        </p:txBody>
      </p:sp>
      <p:pic>
        <p:nvPicPr>
          <p:cNvPr id="4" name="Picture 13" descr="28-1">
            <a:extLst>
              <a:ext uri="{FF2B5EF4-FFF2-40B4-BE49-F238E27FC236}">
                <a16:creationId xmlns:a16="http://schemas.microsoft.com/office/drawing/2014/main" id="{1F4B9C8D-C643-461E-BF1A-429500F79494}"/>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522338" y="1645503"/>
            <a:ext cx="8697845" cy="323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28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C0C6E7-7919-4874-8217-C1E49495A171}"/>
              </a:ext>
            </a:extLst>
          </p:cNvPr>
          <p:cNvPicPr>
            <a:picLocks noChangeAspect="1"/>
          </p:cNvPicPr>
          <p:nvPr/>
        </p:nvPicPr>
        <p:blipFill>
          <a:blip r:embed="rId3"/>
          <a:stretch>
            <a:fillRect/>
          </a:stretch>
        </p:blipFill>
        <p:spPr>
          <a:xfrm>
            <a:off x="1670050" y="1705269"/>
            <a:ext cx="2738745" cy="1886117"/>
          </a:xfrm>
          <a:prstGeom prst="rect">
            <a:avLst/>
          </a:prstGeom>
        </p:spPr>
      </p:pic>
      <p:pic>
        <p:nvPicPr>
          <p:cNvPr id="10" name="Picture 9">
            <a:extLst>
              <a:ext uri="{FF2B5EF4-FFF2-40B4-BE49-F238E27FC236}">
                <a16:creationId xmlns:a16="http://schemas.microsoft.com/office/drawing/2014/main" id="{36BA2F8C-EE01-4155-AF87-4D3123E18AB9}"/>
              </a:ext>
            </a:extLst>
          </p:cNvPr>
          <p:cNvPicPr>
            <a:picLocks noChangeAspect="1"/>
          </p:cNvPicPr>
          <p:nvPr/>
        </p:nvPicPr>
        <p:blipFill>
          <a:blip r:embed="rId4"/>
          <a:stretch>
            <a:fillRect/>
          </a:stretch>
        </p:blipFill>
        <p:spPr>
          <a:xfrm>
            <a:off x="1670051" y="3806092"/>
            <a:ext cx="2901950" cy="2141402"/>
          </a:xfrm>
          <a:prstGeom prst="rect">
            <a:avLst/>
          </a:prstGeom>
        </p:spPr>
      </p:pic>
      <p:pic>
        <p:nvPicPr>
          <p:cNvPr id="11" name="Picture 10">
            <a:extLst>
              <a:ext uri="{FF2B5EF4-FFF2-40B4-BE49-F238E27FC236}">
                <a16:creationId xmlns:a16="http://schemas.microsoft.com/office/drawing/2014/main" id="{EB8B8AC4-F4D2-4ACF-AB3B-1C234DCE3A90}"/>
              </a:ext>
            </a:extLst>
          </p:cNvPr>
          <p:cNvPicPr>
            <a:picLocks noChangeAspect="1"/>
          </p:cNvPicPr>
          <p:nvPr/>
        </p:nvPicPr>
        <p:blipFill>
          <a:blip r:embed="rId5"/>
          <a:stretch>
            <a:fillRect/>
          </a:stretch>
        </p:blipFill>
        <p:spPr>
          <a:xfrm>
            <a:off x="5623874" y="2057193"/>
            <a:ext cx="5457825" cy="3590925"/>
          </a:xfrm>
          <a:prstGeom prst="rect">
            <a:avLst/>
          </a:prstGeom>
        </p:spPr>
      </p:pic>
      <p:sp>
        <p:nvSpPr>
          <p:cNvPr id="2" name="Title 1">
            <a:extLst>
              <a:ext uri="{FF2B5EF4-FFF2-40B4-BE49-F238E27FC236}">
                <a16:creationId xmlns:a16="http://schemas.microsoft.com/office/drawing/2014/main" id="{2D01DB72-D486-7C2D-6E55-54D42F9B1B89}"/>
              </a:ext>
            </a:extLst>
          </p:cNvPr>
          <p:cNvSpPr>
            <a:spLocks noGrp="1"/>
          </p:cNvSpPr>
          <p:nvPr>
            <p:ph type="title"/>
          </p:nvPr>
        </p:nvSpPr>
        <p:spPr/>
        <p:txBody>
          <a:bodyPr/>
          <a:lstStyle/>
          <a:p>
            <a:r>
              <a:rPr lang="en-US" sz="4000" dirty="0"/>
              <a:t>Transverse Horizontal Bracing</a:t>
            </a:r>
            <a:br>
              <a:rPr lang="fi-FI" sz="4000" dirty="0"/>
            </a:br>
            <a:endParaRPr lang="en-US" dirty="0"/>
          </a:p>
        </p:txBody>
      </p:sp>
    </p:spTree>
    <p:extLst>
      <p:ext uri="{BB962C8B-B14F-4D97-AF65-F5344CB8AC3E}">
        <p14:creationId xmlns:p14="http://schemas.microsoft.com/office/powerpoint/2010/main" val="206339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0F92-7316-4104-9048-AD6858E7E55E}"/>
              </a:ext>
            </a:extLst>
          </p:cNvPr>
          <p:cNvSpPr>
            <a:spLocks noGrp="1"/>
          </p:cNvSpPr>
          <p:nvPr>
            <p:ph type="title"/>
          </p:nvPr>
        </p:nvSpPr>
        <p:spPr/>
        <p:txBody>
          <a:bodyPr>
            <a:normAutofit/>
          </a:bodyPr>
          <a:lstStyle/>
          <a:p>
            <a:r>
              <a:rPr lang="en-US" dirty="0"/>
              <a:t>Bracing systems</a:t>
            </a:r>
            <a:endParaRPr lang="fi-FI" dirty="0"/>
          </a:p>
        </p:txBody>
      </p:sp>
      <p:pic>
        <p:nvPicPr>
          <p:cNvPr id="3" name="Picture 2">
            <a:extLst>
              <a:ext uri="{FF2B5EF4-FFF2-40B4-BE49-F238E27FC236}">
                <a16:creationId xmlns:a16="http://schemas.microsoft.com/office/drawing/2014/main" id="{79E602AC-8622-4368-AA7C-D97D19267421}"/>
              </a:ext>
            </a:extLst>
          </p:cNvPr>
          <p:cNvPicPr>
            <a:picLocks noChangeAspect="1"/>
          </p:cNvPicPr>
          <p:nvPr/>
        </p:nvPicPr>
        <p:blipFill>
          <a:blip r:embed="rId3"/>
          <a:stretch>
            <a:fillRect/>
          </a:stretch>
        </p:blipFill>
        <p:spPr>
          <a:xfrm>
            <a:off x="4914901" y="1159217"/>
            <a:ext cx="6873702" cy="4732712"/>
          </a:xfrm>
          <a:prstGeom prst="rect">
            <a:avLst/>
          </a:prstGeom>
        </p:spPr>
      </p:pic>
    </p:spTree>
    <p:extLst>
      <p:ext uri="{BB962C8B-B14F-4D97-AF65-F5344CB8AC3E}">
        <p14:creationId xmlns:p14="http://schemas.microsoft.com/office/powerpoint/2010/main" val="225244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a:t>Vertical Load Path</a:t>
            </a:r>
          </a:p>
        </p:txBody>
      </p:sp>
      <p:sp>
        <p:nvSpPr>
          <p:cNvPr id="19459" name="Content Placeholder 2"/>
          <p:cNvSpPr>
            <a:spLocks noGrp="1"/>
          </p:cNvSpPr>
          <p:nvPr>
            <p:ph idx="4294967295"/>
          </p:nvPr>
        </p:nvSpPr>
        <p:spPr>
          <a:xfrm>
            <a:off x="543415" y="2172201"/>
            <a:ext cx="4084638" cy="3668712"/>
          </a:xfrm>
        </p:spPr>
        <p:txBody>
          <a:bodyPr>
            <a:normAutofit/>
          </a:bodyPr>
          <a:lstStyle/>
          <a:p>
            <a:pPr marL="0" indent="0">
              <a:buNone/>
            </a:pPr>
            <a:r>
              <a:rPr lang="en-US" sz="1600" dirty="0"/>
              <a:t>During the initial stages of a project, the designer makes assumptions regarding the way loads (forces) are transferred through the structure to the foundation (ground). </a:t>
            </a:r>
          </a:p>
          <a:p>
            <a:r>
              <a:rPr lang="en-US" sz="1600" dirty="0"/>
              <a:t>These loads travel along load paths. </a:t>
            </a:r>
          </a:p>
          <a:p>
            <a:r>
              <a:rPr lang="en-US" sz="1600" dirty="0"/>
              <a:t>The analysis method is known as load tracing  </a:t>
            </a:r>
          </a:p>
          <a:p>
            <a:endParaRPr lang="en-US" sz="1600" dirty="0"/>
          </a:p>
          <a:p>
            <a:r>
              <a:rPr lang="en-US" sz="1600" dirty="0"/>
              <a:t>For box systems, the gravity loads are transferred to the ground using a simply supported "post and beam" type system where the walls act as axial-loaded, (or combined axial plus bending), members. </a:t>
            </a:r>
          </a:p>
          <a:p>
            <a:endParaRPr lang="en-US" sz="1600" dirty="0"/>
          </a:p>
        </p:txBody>
      </p:sp>
      <p:pic>
        <p:nvPicPr>
          <p:cNvPr id="6" name="Picture 5">
            <a:extLst>
              <a:ext uri="{FF2B5EF4-FFF2-40B4-BE49-F238E27FC236}">
                <a16:creationId xmlns:a16="http://schemas.microsoft.com/office/drawing/2014/main" id="{0014B69E-A2F6-4E24-8C04-36E3C69043D0}"/>
              </a:ext>
            </a:extLst>
          </p:cNvPr>
          <p:cNvPicPr>
            <a:picLocks noChangeAspect="1"/>
          </p:cNvPicPr>
          <p:nvPr/>
        </p:nvPicPr>
        <p:blipFill>
          <a:blip r:embed="rId3">
            <a:extLst>
              <a:ext uri="{28A0092B-C50C-407E-A947-70E740481C1C}">
                <a14:useLocalDpi xmlns:a14="http://schemas.microsoft.com/office/drawing/2010/main" val="0"/>
              </a:ext>
            </a:extLst>
          </a:blip>
          <a:srcRect t="7045"/>
          <a:stretch>
            <a:fillRect/>
          </a:stretch>
        </p:blipFill>
        <p:spPr bwMode="auto">
          <a:xfrm>
            <a:off x="4891566" y="1284625"/>
            <a:ext cx="3256950" cy="295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BE97244-50DA-4F2E-B2BE-756F1365271E}"/>
              </a:ext>
            </a:extLst>
          </p:cNvPr>
          <p:cNvPicPr>
            <a:picLocks noChangeAspect="1"/>
          </p:cNvPicPr>
          <p:nvPr/>
        </p:nvPicPr>
        <p:blipFill rotWithShape="1">
          <a:blip r:embed="rId4"/>
          <a:srcRect l="2423" r="2890" b="6672"/>
          <a:stretch/>
        </p:blipFill>
        <p:spPr>
          <a:xfrm>
            <a:off x="7724775" y="2943504"/>
            <a:ext cx="4284973" cy="35757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5C38-EDCF-4212-9E09-A34079E7F528}"/>
              </a:ext>
            </a:extLst>
          </p:cNvPr>
          <p:cNvSpPr>
            <a:spLocks noGrp="1"/>
          </p:cNvSpPr>
          <p:nvPr>
            <p:ph type="title"/>
          </p:nvPr>
        </p:nvSpPr>
        <p:spPr/>
        <p:txBody>
          <a:bodyPr>
            <a:normAutofit/>
          </a:bodyPr>
          <a:lstStyle/>
          <a:p>
            <a:r>
              <a:rPr lang="en-US" dirty="0"/>
              <a:t>Vertical / Lateral Bracing</a:t>
            </a:r>
            <a:endParaRPr lang="fi-FI" dirty="0"/>
          </a:p>
        </p:txBody>
      </p:sp>
      <p:sp>
        <p:nvSpPr>
          <p:cNvPr id="3" name="Content Placeholder 2">
            <a:extLst>
              <a:ext uri="{FF2B5EF4-FFF2-40B4-BE49-F238E27FC236}">
                <a16:creationId xmlns:a16="http://schemas.microsoft.com/office/drawing/2014/main" id="{E9E31BAA-6735-419E-BF4E-7AA48EE54051}"/>
              </a:ext>
            </a:extLst>
          </p:cNvPr>
          <p:cNvSpPr>
            <a:spLocks noGrp="1"/>
          </p:cNvSpPr>
          <p:nvPr>
            <p:ph idx="4294967295"/>
          </p:nvPr>
        </p:nvSpPr>
        <p:spPr>
          <a:xfrm>
            <a:off x="237500" y="3340101"/>
            <a:ext cx="4346575" cy="2603500"/>
          </a:xfrm>
        </p:spPr>
        <p:txBody>
          <a:bodyPr>
            <a:normAutofit/>
          </a:bodyPr>
          <a:lstStyle/>
          <a:p>
            <a:pPr marL="0" indent="0">
              <a:buNone/>
            </a:pPr>
            <a:r>
              <a:rPr lang="en-US" sz="1600" dirty="0"/>
              <a:t>For the restraint of the bottom chord, additional bracing may be necessary. </a:t>
            </a:r>
          </a:p>
          <a:p>
            <a:pPr marL="0" indent="0">
              <a:buNone/>
            </a:pPr>
            <a:endParaRPr lang="en-US" sz="1600" dirty="0"/>
          </a:p>
          <a:p>
            <a:pPr marL="0" indent="0">
              <a:buNone/>
            </a:pPr>
            <a:r>
              <a:rPr lang="en-US" sz="1600" dirty="0"/>
              <a:t>Such bracing allows the buckling length of the bottom chord to be limited out of the plane of the truss to the distance between points laterally restrained; the diagonal members transfer the restraint forces to the level of the top chord, where the general roof bracing is provided. </a:t>
            </a:r>
          </a:p>
        </p:txBody>
      </p:sp>
      <p:sp>
        <p:nvSpPr>
          <p:cNvPr id="5" name="Rectangle 4">
            <a:extLst>
              <a:ext uri="{FF2B5EF4-FFF2-40B4-BE49-F238E27FC236}">
                <a16:creationId xmlns:a16="http://schemas.microsoft.com/office/drawing/2014/main" id="{4207017B-690E-4FED-A9A0-D9E8B6315A1D}"/>
              </a:ext>
            </a:extLst>
          </p:cNvPr>
          <p:cNvSpPr/>
          <p:nvPr/>
        </p:nvSpPr>
        <p:spPr>
          <a:xfrm>
            <a:off x="237501" y="1830437"/>
            <a:ext cx="4582150" cy="1323439"/>
          </a:xfrm>
          <a:prstGeom prst="rect">
            <a:avLst/>
          </a:prstGeom>
        </p:spPr>
        <p:txBody>
          <a:bodyPr wrap="square">
            <a:spAutoFit/>
          </a:bodyPr>
          <a:lstStyle/>
          <a:p>
            <a:r>
              <a:rPr lang="en-US" sz="1600" dirty="0"/>
              <a:t>It is necessary to design members in compression against out-of-plane buckling.</a:t>
            </a:r>
          </a:p>
          <a:p>
            <a:r>
              <a:rPr lang="en-US" sz="1600" dirty="0"/>
              <a:t>Lateral restraint of the upper chord is generally given by the purlins and the transverse roof wind girder. </a:t>
            </a:r>
          </a:p>
        </p:txBody>
      </p:sp>
      <p:pic>
        <p:nvPicPr>
          <p:cNvPr id="6" name="Picture 5">
            <a:extLst>
              <a:ext uri="{FF2B5EF4-FFF2-40B4-BE49-F238E27FC236}">
                <a16:creationId xmlns:a16="http://schemas.microsoft.com/office/drawing/2014/main" id="{9873CB04-1AFA-453D-8CE6-24A52886437E}"/>
              </a:ext>
            </a:extLst>
          </p:cNvPr>
          <p:cNvPicPr>
            <a:picLocks noChangeAspect="1"/>
          </p:cNvPicPr>
          <p:nvPr/>
        </p:nvPicPr>
        <p:blipFill>
          <a:blip r:embed="rId3"/>
          <a:stretch>
            <a:fillRect/>
          </a:stretch>
        </p:blipFill>
        <p:spPr>
          <a:xfrm>
            <a:off x="5044306" y="1830437"/>
            <a:ext cx="6965442" cy="4091910"/>
          </a:xfrm>
          <a:prstGeom prst="rect">
            <a:avLst/>
          </a:prstGeom>
        </p:spPr>
      </p:pic>
    </p:spTree>
    <p:extLst>
      <p:ext uri="{BB962C8B-B14F-4D97-AF65-F5344CB8AC3E}">
        <p14:creationId xmlns:p14="http://schemas.microsoft.com/office/powerpoint/2010/main" val="138491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5C38-EDCF-4212-9E09-A34079E7F528}"/>
              </a:ext>
            </a:extLst>
          </p:cNvPr>
          <p:cNvSpPr>
            <a:spLocks noGrp="1"/>
          </p:cNvSpPr>
          <p:nvPr>
            <p:ph type="title"/>
          </p:nvPr>
        </p:nvSpPr>
        <p:spPr/>
        <p:txBody>
          <a:bodyPr>
            <a:normAutofit/>
          </a:bodyPr>
          <a:lstStyle/>
          <a:p>
            <a:r>
              <a:rPr lang="en-US" dirty="0"/>
              <a:t>Vertical / Lateral Bracing</a:t>
            </a:r>
            <a:endParaRPr lang="fi-FI" dirty="0"/>
          </a:p>
        </p:txBody>
      </p:sp>
      <p:pic>
        <p:nvPicPr>
          <p:cNvPr id="4" name="Picture 3">
            <a:extLst>
              <a:ext uri="{FF2B5EF4-FFF2-40B4-BE49-F238E27FC236}">
                <a16:creationId xmlns:a16="http://schemas.microsoft.com/office/drawing/2014/main" id="{EBC3B94F-079F-428E-BA65-26E4EF4C0173}"/>
              </a:ext>
            </a:extLst>
          </p:cNvPr>
          <p:cNvPicPr>
            <a:picLocks noChangeAspect="1"/>
          </p:cNvPicPr>
          <p:nvPr/>
        </p:nvPicPr>
        <p:blipFill>
          <a:blip r:embed="rId3"/>
          <a:stretch>
            <a:fillRect/>
          </a:stretch>
        </p:blipFill>
        <p:spPr>
          <a:xfrm>
            <a:off x="2534157" y="1771649"/>
            <a:ext cx="7488121" cy="4229525"/>
          </a:xfrm>
          <a:prstGeom prst="rect">
            <a:avLst/>
          </a:prstGeom>
        </p:spPr>
      </p:pic>
    </p:spTree>
    <p:extLst>
      <p:ext uri="{BB962C8B-B14F-4D97-AF65-F5344CB8AC3E}">
        <p14:creationId xmlns:p14="http://schemas.microsoft.com/office/powerpoint/2010/main" val="313671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9AD0-22F5-4711-B0DA-D7FD268321E6}"/>
              </a:ext>
            </a:extLst>
          </p:cNvPr>
          <p:cNvSpPr>
            <a:spLocks noGrp="1"/>
          </p:cNvSpPr>
          <p:nvPr>
            <p:ph type="title"/>
          </p:nvPr>
        </p:nvSpPr>
        <p:spPr/>
        <p:txBody>
          <a:bodyPr anchor="ctr">
            <a:normAutofit/>
          </a:bodyPr>
          <a:lstStyle/>
          <a:p>
            <a:r>
              <a:rPr lang="en-US" dirty="0"/>
              <a:t>Timber frame constructions</a:t>
            </a:r>
          </a:p>
        </p:txBody>
      </p:sp>
      <p:pic>
        <p:nvPicPr>
          <p:cNvPr id="5" name="Picture 4">
            <a:extLst>
              <a:ext uri="{FF2B5EF4-FFF2-40B4-BE49-F238E27FC236}">
                <a16:creationId xmlns:a16="http://schemas.microsoft.com/office/drawing/2014/main" id="{FD9D7DA2-5B75-4527-9B0D-C1886814C693}"/>
              </a:ext>
            </a:extLst>
          </p:cNvPr>
          <p:cNvPicPr>
            <a:picLocks noChangeAspect="1"/>
          </p:cNvPicPr>
          <p:nvPr/>
        </p:nvPicPr>
        <p:blipFill>
          <a:blip r:embed="rId3"/>
          <a:stretch>
            <a:fillRect/>
          </a:stretch>
        </p:blipFill>
        <p:spPr>
          <a:xfrm>
            <a:off x="6066985" y="2105526"/>
            <a:ext cx="5704984" cy="3223315"/>
          </a:xfrm>
          <a:prstGeom prst="rect">
            <a:avLst/>
          </a:prstGeom>
          <a:noFill/>
        </p:spPr>
      </p:pic>
      <p:sp>
        <p:nvSpPr>
          <p:cNvPr id="4" name="Content Placeholder 2">
            <a:extLst>
              <a:ext uri="{FF2B5EF4-FFF2-40B4-BE49-F238E27FC236}">
                <a16:creationId xmlns:a16="http://schemas.microsoft.com/office/drawing/2014/main" id="{D1EBE65B-8353-8ACF-0247-6C5F9E36556E}"/>
              </a:ext>
            </a:extLst>
          </p:cNvPr>
          <p:cNvSpPr txBox="1">
            <a:spLocks/>
          </p:cNvSpPr>
          <p:nvPr/>
        </p:nvSpPr>
        <p:spPr>
          <a:xfrm>
            <a:off x="838200" y="2273377"/>
            <a:ext cx="5040313" cy="288761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pPr>
            <a:r>
              <a:rPr lang="en-US" sz="1800" dirty="0"/>
              <a:t>The oldest and most common structural  timber construction is the  timber frame system.</a:t>
            </a:r>
          </a:p>
          <a:p>
            <a:pPr marL="457200" indent="-457200">
              <a:buFont typeface="Arial" panose="020B0604020202020204" pitchFamily="34" charset="0"/>
              <a:buChar char="•"/>
            </a:pPr>
            <a:r>
              <a:rPr lang="en-US" sz="1800" dirty="0"/>
              <a:t> The system supports load‐bearing wall elements and storey partitions as well. </a:t>
            </a:r>
          </a:p>
          <a:p>
            <a:pPr marL="457200" indent="-457200">
              <a:buFont typeface="Arial" panose="020B0604020202020204" pitchFamily="34" charset="0"/>
              <a:buChar char="•"/>
            </a:pPr>
            <a:r>
              <a:rPr lang="en-US" sz="1800" dirty="0"/>
              <a:t>The storey partitions are constructed from beams with sheets (stressed skin) for vertical load and as diaphragm for lateral load. </a:t>
            </a:r>
          </a:p>
        </p:txBody>
      </p:sp>
    </p:spTree>
    <p:extLst>
      <p:ext uri="{BB962C8B-B14F-4D97-AF65-F5344CB8AC3E}">
        <p14:creationId xmlns:p14="http://schemas.microsoft.com/office/powerpoint/2010/main" val="384022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systems</a:t>
            </a:r>
          </a:p>
        </p:txBody>
      </p:sp>
      <p:sp>
        <p:nvSpPr>
          <p:cNvPr id="3" name="Content Placeholder 2"/>
          <p:cNvSpPr>
            <a:spLocks noGrp="1"/>
          </p:cNvSpPr>
          <p:nvPr>
            <p:ph idx="4294967295"/>
          </p:nvPr>
        </p:nvSpPr>
        <p:spPr>
          <a:xfrm>
            <a:off x="447675" y="3008489"/>
            <a:ext cx="4711700" cy="2811462"/>
          </a:xfrm>
        </p:spPr>
        <p:txBody>
          <a:bodyPr>
            <a:noAutofit/>
          </a:bodyPr>
          <a:lstStyle/>
          <a:p>
            <a:pPr algn="l"/>
            <a:r>
              <a:rPr lang="en-US" sz="1600" b="1" i="0" u="none" strike="noStrike" baseline="0" dirty="0"/>
              <a:t>Panel systems </a:t>
            </a:r>
            <a:r>
              <a:rPr lang="en-US" sz="1600" b="0" i="0" u="none" strike="noStrike" baseline="0" dirty="0"/>
              <a:t>are based on planar building elements, for example walls or floors.</a:t>
            </a:r>
          </a:p>
          <a:p>
            <a:pPr algn="l"/>
            <a:r>
              <a:rPr lang="en-US" sz="1600" b="1" i="0" u="none" strike="noStrike" baseline="0" dirty="0"/>
              <a:t>Modular systems </a:t>
            </a:r>
            <a:r>
              <a:rPr lang="en-US" sz="1600" b="0" i="0" u="none" strike="noStrike" baseline="0" dirty="0"/>
              <a:t>(volumetric modules): utilize the light frame system mainly, but examples exist where solid wood elements apply. </a:t>
            </a:r>
          </a:p>
          <a:p>
            <a:pPr algn="l"/>
            <a:r>
              <a:rPr lang="en-US" sz="1600" b="1" i="0" u="none" strike="noStrike" baseline="0" dirty="0"/>
              <a:t>Post and beam systems </a:t>
            </a:r>
            <a:r>
              <a:rPr lang="en-US" sz="1600" b="0" i="0" u="none" strike="noStrike" baseline="0" dirty="0"/>
              <a:t>are sometimes named big frame structures and are very common for industrial and commercial buildings. These systems are also used for buildings or parts of buildings, where the load-carrying structure is visible. </a:t>
            </a:r>
            <a:endParaRPr lang="en-US" dirty="0"/>
          </a:p>
        </p:txBody>
      </p:sp>
      <p:pic>
        <p:nvPicPr>
          <p:cNvPr id="4" name="Picture 3">
            <a:extLst>
              <a:ext uri="{FF2B5EF4-FFF2-40B4-BE49-F238E27FC236}">
                <a16:creationId xmlns:a16="http://schemas.microsoft.com/office/drawing/2014/main" id="{9E48A611-ACA9-4F14-A9D3-291B7EBE5680}"/>
              </a:ext>
            </a:extLst>
          </p:cNvPr>
          <p:cNvPicPr>
            <a:picLocks noChangeAspect="1"/>
          </p:cNvPicPr>
          <p:nvPr/>
        </p:nvPicPr>
        <p:blipFill>
          <a:blip r:embed="rId3"/>
          <a:stretch>
            <a:fillRect/>
          </a:stretch>
        </p:blipFill>
        <p:spPr>
          <a:xfrm>
            <a:off x="5441013" y="876662"/>
            <a:ext cx="6217587" cy="5104676"/>
          </a:xfrm>
          <a:prstGeom prst="rect">
            <a:avLst/>
          </a:prstGeom>
        </p:spPr>
      </p:pic>
      <p:sp>
        <p:nvSpPr>
          <p:cNvPr id="8" name="TextBox 7">
            <a:extLst>
              <a:ext uri="{FF2B5EF4-FFF2-40B4-BE49-F238E27FC236}">
                <a16:creationId xmlns:a16="http://schemas.microsoft.com/office/drawing/2014/main" id="{4F4D5066-FB81-44C1-ACDC-771497F18EB7}"/>
              </a:ext>
            </a:extLst>
          </p:cNvPr>
          <p:cNvSpPr txBox="1"/>
          <p:nvPr/>
        </p:nvSpPr>
        <p:spPr>
          <a:xfrm>
            <a:off x="447675" y="2171683"/>
            <a:ext cx="4914900" cy="523220"/>
          </a:xfrm>
          <a:prstGeom prst="rect">
            <a:avLst/>
          </a:prstGeom>
          <a:noFill/>
        </p:spPr>
        <p:txBody>
          <a:bodyPr wrap="square">
            <a:spAutoFit/>
          </a:bodyPr>
          <a:lstStyle/>
          <a:p>
            <a:r>
              <a:rPr lang="en-US" dirty="0"/>
              <a:t>Geometrically, building systems belong to one of the following categories:</a:t>
            </a:r>
          </a:p>
        </p:txBody>
      </p:sp>
    </p:spTree>
    <p:extLst>
      <p:ext uri="{BB962C8B-B14F-4D97-AF65-F5344CB8AC3E}">
        <p14:creationId xmlns:p14="http://schemas.microsoft.com/office/powerpoint/2010/main" val="3706054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E63D-A1F0-435F-8457-06D7AF378048}"/>
              </a:ext>
            </a:extLst>
          </p:cNvPr>
          <p:cNvSpPr>
            <a:spLocks noGrp="1"/>
          </p:cNvSpPr>
          <p:nvPr>
            <p:ph type="title"/>
          </p:nvPr>
        </p:nvSpPr>
        <p:spPr>
          <a:xfrm>
            <a:off x="1143800" y="3141954"/>
            <a:ext cx="10260000" cy="574091"/>
          </a:xfrm>
        </p:spPr>
        <p:txBody>
          <a:bodyPr/>
          <a:lstStyle/>
          <a:p>
            <a:pPr algn="ctr"/>
            <a:r>
              <a:rPr lang="en-US" dirty="0"/>
              <a:t>FLOOR SYSTEMS</a:t>
            </a:r>
          </a:p>
        </p:txBody>
      </p:sp>
    </p:spTree>
    <p:extLst>
      <p:ext uri="{BB962C8B-B14F-4D97-AF65-F5344CB8AC3E}">
        <p14:creationId xmlns:p14="http://schemas.microsoft.com/office/powerpoint/2010/main" val="2876103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487608-8517-4AB3-8621-CA950368A7EC}"/>
              </a:ext>
            </a:extLst>
          </p:cNvPr>
          <p:cNvPicPr>
            <a:picLocks noChangeAspect="1"/>
          </p:cNvPicPr>
          <p:nvPr/>
        </p:nvPicPr>
        <p:blipFill>
          <a:blip r:embed="rId3"/>
          <a:stretch>
            <a:fillRect/>
          </a:stretch>
        </p:blipFill>
        <p:spPr>
          <a:xfrm>
            <a:off x="1737525" y="1459748"/>
            <a:ext cx="8892375" cy="4505735"/>
          </a:xfrm>
          <a:prstGeom prst="rect">
            <a:avLst/>
          </a:prstGeom>
        </p:spPr>
      </p:pic>
      <p:sp>
        <p:nvSpPr>
          <p:cNvPr id="2" name="Title 1">
            <a:extLst>
              <a:ext uri="{FF2B5EF4-FFF2-40B4-BE49-F238E27FC236}">
                <a16:creationId xmlns:a16="http://schemas.microsoft.com/office/drawing/2014/main" id="{2EE79296-1390-4358-BBBA-29658779AF8C}"/>
              </a:ext>
            </a:extLst>
          </p:cNvPr>
          <p:cNvSpPr>
            <a:spLocks noGrp="1"/>
          </p:cNvSpPr>
          <p:nvPr>
            <p:ph type="title"/>
          </p:nvPr>
        </p:nvSpPr>
        <p:spPr/>
        <p:txBody>
          <a:bodyPr/>
          <a:lstStyle/>
          <a:p>
            <a:r>
              <a:rPr lang="en-US" dirty="0"/>
              <a:t>Timber floor systems</a:t>
            </a:r>
          </a:p>
        </p:txBody>
      </p:sp>
    </p:spTree>
    <p:extLst>
      <p:ext uri="{BB962C8B-B14F-4D97-AF65-F5344CB8AC3E}">
        <p14:creationId xmlns:p14="http://schemas.microsoft.com/office/powerpoint/2010/main" val="215976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Timber joists</a:t>
            </a:r>
          </a:p>
        </p:txBody>
      </p:sp>
      <p:pic>
        <p:nvPicPr>
          <p:cNvPr id="4" name="Picture 3">
            <a:extLst>
              <a:ext uri="{FF2B5EF4-FFF2-40B4-BE49-F238E27FC236}">
                <a16:creationId xmlns:a16="http://schemas.microsoft.com/office/drawing/2014/main" id="{61DBACB9-EDC5-4F54-A8F0-4BC24363F7BD}"/>
              </a:ext>
            </a:extLst>
          </p:cNvPr>
          <p:cNvPicPr>
            <a:picLocks noChangeAspect="1"/>
          </p:cNvPicPr>
          <p:nvPr/>
        </p:nvPicPr>
        <p:blipFill>
          <a:blip r:embed="rId3"/>
          <a:stretch>
            <a:fillRect/>
          </a:stretch>
        </p:blipFill>
        <p:spPr>
          <a:xfrm>
            <a:off x="4486275" y="1254219"/>
            <a:ext cx="6750050" cy="4649853"/>
          </a:xfrm>
          <a:prstGeom prst="rect">
            <a:avLst/>
          </a:prstGeom>
        </p:spPr>
      </p:pic>
      <p:sp>
        <p:nvSpPr>
          <p:cNvPr id="9" name="TextBox 8">
            <a:extLst>
              <a:ext uri="{FF2B5EF4-FFF2-40B4-BE49-F238E27FC236}">
                <a16:creationId xmlns:a16="http://schemas.microsoft.com/office/drawing/2014/main" id="{D2AE2681-A639-4D50-922E-72EF7456CF02}"/>
              </a:ext>
            </a:extLst>
          </p:cNvPr>
          <p:cNvSpPr txBox="1"/>
          <p:nvPr/>
        </p:nvSpPr>
        <p:spPr>
          <a:xfrm>
            <a:off x="355600" y="2029276"/>
            <a:ext cx="3321050" cy="4093428"/>
          </a:xfrm>
          <a:prstGeom prst="rect">
            <a:avLst/>
          </a:prstGeom>
          <a:noFill/>
        </p:spPr>
        <p:txBody>
          <a:bodyPr wrap="square">
            <a:spAutoFit/>
          </a:bodyPr>
          <a:lstStyle/>
          <a:p>
            <a:r>
              <a:rPr lang="en-US" sz="1600" dirty="0">
                <a:effectLst/>
                <a:latin typeface="TektonPro-Cond"/>
                <a:ea typeface="Calibri" panose="020F0502020204030204" pitchFamily="34" charset="0"/>
                <a:cs typeface="TektonPro-Cond"/>
              </a:rPr>
              <a:t>Timber joist floors are an essential subsystem of wood light frame construction. </a:t>
            </a:r>
          </a:p>
          <a:p>
            <a:endParaRPr lang="en-US" sz="1200" dirty="0">
              <a:latin typeface="TektonPro-Cond"/>
              <a:ea typeface="Calibri" panose="020F0502020204030204" pitchFamily="34" charset="0"/>
              <a:cs typeface="TektonPro-Cond"/>
            </a:endParaRPr>
          </a:p>
          <a:p>
            <a:r>
              <a:rPr lang="en-US" sz="1600" dirty="0">
                <a:effectLst/>
                <a:latin typeface="TektonPro-Cond"/>
                <a:ea typeface="Calibri" panose="020F0502020204030204" pitchFamily="34" charset="0"/>
                <a:cs typeface="TektonPro-Cond"/>
              </a:rPr>
              <a:t>The dimension timber used for joists is easily worked and can be quickly assembled on site with simple tools.</a:t>
            </a:r>
          </a:p>
          <a:p>
            <a:endParaRPr lang="en-US" sz="1200" dirty="0">
              <a:latin typeface="TektonPro-Cond"/>
              <a:ea typeface="Calibri" panose="020F0502020204030204" pitchFamily="34" charset="0"/>
              <a:cs typeface="TektonPro-Cond"/>
            </a:endParaRPr>
          </a:p>
          <a:p>
            <a:r>
              <a:rPr lang="en-US" sz="1600" dirty="0">
                <a:effectLst/>
                <a:latin typeface="TektonPro-Cond"/>
                <a:ea typeface="Calibri" panose="020F0502020204030204" pitchFamily="34" charset="0"/>
                <a:cs typeface="TektonPro-Cond"/>
              </a:rPr>
              <a:t>The stiffness of the joist framing under stress is more critical than its strength.</a:t>
            </a:r>
          </a:p>
          <a:p>
            <a:endParaRPr lang="en-US" sz="1200" dirty="0">
              <a:latin typeface="TektonPro-Cond"/>
              <a:ea typeface="Calibri" panose="020F0502020204030204" pitchFamily="34" charset="0"/>
              <a:cs typeface="TektonPro-Cond"/>
            </a:endParaRPr>
          </a:p>
          <a:p>
            <a:r>
              <a:rPr lang="en-US" sz="1600" dirty="0">
                <a:effectLst/>
                <a:latin typeface="TektonPro-Cond"/>
                <a:ea typeface="Calibri" panose="020F0502020204030204" pitchFamily="34" charset="0"/>
                <a:cs typeface="TektonPro-Cond"/>
              </a:rPr>
              <a:t>Because timber framing is combustible, it must rely on finish flooring and ceiling materials for its fire-resistance rating.</a:t>
            </a:r>
          </a:p>
          <a:p>
            <a:endParaRPr lang="en-US" sz="1600" dirty="0">
              <a:effectLst/>
              <a:latin typeface="TektonPro-Cond"/>
              <a:ea typeface="Calibri" panose="020F0502020204030204" pitchFamily="34" charset="0"/>
              <a:cs typeface="TektonPro-Cond"/>
            </a:endParaRPr>
          </a:p>
        </p:txBody>
      </p:sp>
    </p:spTree>
    <p:extLst>
      <p:ext uri="{BB962C8B-B14F-4D97-AF65-F5344CB8AC3E}">
        <p14:creationId xmlns:p14="http://schemas.microsoft.com/office/powerpoint/2010/main" val="221523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55414E-CB81-4ABC-9DA1-D57FF2F2B9D1}"/>
              </a:ext>
            </a:extLst>
          </p:cNvPr>
          <p:cNvPicPr>
            <a:picLocks noChangeAspect="1"/>
          </p:cNvPicPr>
          <p:nvPr/>
        </p:nvPicPr>
        <p:blipFill>
          <a:blip r:embed="rId3"/>
          <a:stretch>
            <a:fillRect/>
          </a:stretch>
        </p:blipFill>
        <p:spPr>
          <a:xfrm>
            <a:off x="5102119" y="1568449"/>
            <a:ext cx="6375002" cy="4813777"/>
          </a:xfrm>
          <a:prstGeom prst="rect">
            <a:avLst/>
          </a:prstGeom>
        </p:spPr>
      </p:pic>
      <p:sp>
        <p:nvSpPr>
          <p:cNvPr id="2" name="Title 1"/>
          <p:cNvSpPr>
            <a:spLocks noGrp="1"/>
          </p:cNvSpPr>
          <p:nvPr>
            <p:ph type="title"/>
          </p:nvPr>
        </p:nvSpPr>
        <p:spPr/>
        <p:txBody>
          <a:bodyPr>
            <a:normAutofit/>
          </a:bodyPr>
          <a:lstStyle/>
          <a:p>
            <a:r>
              <a:rPr lang="en-US" sz="4000" dirty="0"/>
              <a:t>Timber joists</a:t>
            </a:r>
          </a:p>
        </p:txBody>
      </p:sp>
      <p:pic>
        <p:nvPicPr>
          <p:cNvPr id="8" name="Picture 7">
            <a:extLst>
              <a:ext uri="{FF2B5EF4-FFF2-40B4-BE49-F238E27FC236}">
                <a16:creationId xmlns:a16="http://schemas.microsoft.com/office/drawing/2014/main" id="{C39A5300-48EB-4EDB-AF1B-FFD95F5603C8}"/>
              </a:ext>
            </a:extLst>
          </p:cNvPr>
          <p:cNvPicPr>
            <a:picLocks noChangeAspect="1"/>
          </p:cNvPicPr>
          <p:nvPr/>
        </p:nvPicPr>
        <p:blipFill>
          <a:blip r:embed="rId4"/>
          <a:stretch>
            <a:fillRect/>
          </a:stretch>
        </p:blipFill>
        <p:spPr>
          <a:xfrm>
            <a:off x="546206" y="1981208"/>
            <a:ext cx="4263919" cy="2851387"/>
          </a:xfrm>
          <a:prstGeom prst="rect">
            <a:avLst/>
          </a:prstGeom>
        </p:spPr>
      </p:pic>
      <p:sp>
        <p:nvSpPr>
          <p:cNvPr id="14" name="TextBox 13">
            <a:extLst>
              <a:ext uri="{FF2B5EF4-FFF2-40B4-BE49-F238E27FC236}">
                <a16:creationId xmlns:a16="http://schemas.microsoft.com/office/drawing/2014/main" id="{E95C93B9-AA1D-4BCD-B749-3EF96A8966FF}"/>
              </a:ext>
            </a:extLst>
          </p:cNvPr>
          <p:cNvSpPr txBox="1"/>
          <p:nvPr/>
        </p:nvSpPr>
        <p:spPr>
          <a:xfrm>
            <a:off x="546206" y="4780388"/>
            <a:ext cx="5051718" cy="1323439"/>
          </a:xfrm>
          <a:prstGeom prst="rect">
            <a:avLst/>
          </a:prstGeom>
          <a:noFill/>
        </p:spPr>
        <p:txBody>
          <a:bodyPr wrap="square">
            <a:spAutoFit/>
          </a:bodyPr>
          <a:lstStyle/>
          <a:p>
            <a:r>
              <a:rPr lang="en-US" sz="1600" dirty="0">
                <a:effectLst/>
                <a:latin typeface="TektonPro-Cond"/>
                <a:ea typeface="Calibri" panose="020F0502020204030204" pitchFamily="34" charset="0"/>
                <a:cs typeface="TektonPro-Cond"/>
              </a:rPr>
              <a:t>The susceptibility of timber framing to decay and insect infestation requires positive site drainage, adequate separation from the ground, appropriate use of pressure treated timber and ventilation to control condensation in enclosed spaces </a:t>
            </a:r>
            <a:endParaRPr lang="en-US" sz="1600" dirty="0"/>
          </a:p>
        </p:txBody>
      </p:sp>
    </p:spTree>
    <p:extLst>
      <p:ext uri="{BB962C8B-B14F-4D97-AF65-F5344CB8AC3E}">
        <p14:creationId xmlns:p14="http://schemas.microsoft.com/office/powerpoint/2010/main" val="406393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01266-440F-4682-ADA3-90065AA17CA6}"/>
              </a:ext>
            </a:extLst>
          </p:cNvPr>
          <p:cNvSpPr>
            <a:spLocks noGrp="1"/>
          </p:cNvSpPr>
          <p:nvPr>
            <p:ph type="title"/>
          </p:nvPr>
        </p:nvSpPr>
        <p:spPr/>
        <p:txBody>
          <a:bodyPr/>
          <a:lstStyle/>
          <a:p>
            <a:r>
              <a:rPr lang="en-US" dirty="0"/>
              <a:t>Platform Floor</a:t>
            </a:r>
          </a:p>
        </p:txBody>
      </p:sp>
      <p:pic>
        <p:nvPicPr>
          <p:cNvPr id="6" name="Picture 5">
            <a:extLst>
              <a:ext uri="{FF2B5EF4-FFF2-40B4-BE49-F238E27FC236}">
                <a16:creationId xmlns:a16="http://schemas.microsoft.com/office/drawing/2014/main" id="{C412702F-F89B-4C2A-AFD5-4AD4D599C2EC}"/>
              </a:ext>
            </a:extLst>
          </p:cNvPr>
          <p:cNvPicPr>
            <a:picLocks noChangeAspect="1"/>
          </p:cNvPicPr>
          <p:nvPr/>
        </p:nvPicPr>
        <p:blipFill>
          <a:blip r:embed="rId3"/>
          <a:stretch>
            <a:fillRect/>
          </a:stretch>
        </p:blipFill>
        <p:spPr>
          <a:xfrm>
            <a:off x="966788" y="1994948"/>
            <a:ext cx="5634037" cy="3751460"/>
          </a:xfrm>
          <a:prstGeom prst="rect">
            <a:avLst/>
          </a:prstGeom>
        </p:spPr>
      </p:pic>
      <p:pic>
        <p:nvPicPr>
          <p:cNvPr id="8" name="Picture 7">
            <a:extLst>
              <a:ext uri="{FF2B5EF4-FFF2-40B4-BE49-F238E27FC236}">
                <a16:creationId xmlns:a16="http://schemas.microsoft.com/office/drawing/2014/main" id="{F8921CA6-77A3-464A-9B81-C4E71124CCFB}"/>
              </a:ext>
            </a:extLst>
          </p:cNvPr>
          <p:cNvPicPr>
            <a:picLocks noChangeAspect="1"/>
          </p:cNvPicPr>
          <p:nvPr/>
        </p:nvPicPr>
        <p:blipFill>
          <a:blip r:embed="rId4"/>
          <a:stretch>
            <a:fillRect/>
          </a:stretch>
        </p:blipFill>
        <p:spPr>
          <a:xfrm>
            <a:off x="7291809" y="1954680"/>
            <a:ext cx="3871490" cy="3791728"/>
          </a:xfrm>
          <a:prstGeom prst="rect">
            <a:avLst/>
          </a:prstGeom>
        </p:spPr>
      </p:pic>
    </p:spTree>
    <p:extLst>
      <p:ext uri="{BB962C8B-B14F-4D97-AF65-F5344CB8AC3E}">
        <p14:creationId xmlns:p14="http://schemas.microsoft.com/office/powerpoint/2010/main" val="277228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Timber joist framing</a:t>
            </a:r>
          </a:p>
        </p:txBody>
      </p:sp>
      <p:sp>
        <p:nvSpPr>
          <p:cNvPr id="5" name="Content Placeholder 2">
            <a:extLst>
              <a:ext uri="{FF2B5EF4-FFF2-40B4-BE49-F238E27FC236}">
                <a16:creationId xmlns:a16="http://schemas.microsoft.com/office/drawing/2014/main" id="{2EB165F3-83CE-46F8-B0E8-8142F59BE9B5}"/>
              </a:ext>
            </a:extLst>
          </p:cNvPr>
          <p:cNvSpPr>
            <a:spLocks noGrp="1"/>
          </p:cNvSpPr>
          <p:nvPr>
            <p:ph idx="4294967295"/>
          </p:nvPr>
        </p:nvSpPr>
        <p:spPr>
          <a:xfrm>
            <a:off x="657225" y="1981208"/>
            <a:ext cx="11036300" cy="642938"/>
          </a:xfrm>
        </p:spPr>
        <p:txBody>
          <a:bodyPr>
            <a:noAutofit/>
          </a:bodyPr>
          <a:lstStyle/>
          <a:p>
            <a:pPr marL="0" indent="0">
              <a:buNone/>
            </a:pPr>
            <a:r>
              <a:rPr lang="en-US" sz="1600" dirty="0"/>
              <a:t>Wood joists may be supported by wood or steel beams. In either case, the elevation of the beam should be coordinated with the perimeter sill condition and how the beam supports the floor joists.</a:t>
            </a:r>
          </a:p>
        </p:txBody>
      </p:sp>
      <p:pic>
        <p:nvPicPr>
          <p:cNvPr id="6" name="Picture 5">
            <a:extLst>
              <a:ext uri="{FF2B5EF4-FFF2-40B4-BE49-F238E27FC236}">
                <a16:creationId xmlns:a16="http://schemas.microsoft.com/office/drawing/2014/main" id="{522C2E3F-1F7F-402D-AF7B-E4AEAEDDC1AE}"/>
              </a:ext>
            </a:extLst>
          </p:cNvPr>
          <p:cNvPicPr>
            <a:picLocks noChangeAspect="1"/>
          </p:cNvPicPr>
          <p:nvPr/>
        </p:nvPicPr>
        <p:blipFill>
          <a:blip r:embed="rId3"/>
          <a:stretch>
            <a:fillRect/>
          </a:stretch>
        </p:blipFill>
        <p:spPr>
          <a:xfrm>
            <a:off x="380999" y="2803199"/>
            <a:ext cx="3844137" cy="2895584"/>
          </a:xfrm>
          <a:prstGeom prst="rect">
            <a:avLst/>
          </a:prstGeom>
        </p:spPr>
      </p:pic>
      <p:pic>
        <p:nvPicPr>
          <p:cNvPr id="8" name="Picture 7">
            <a:extLst>
              <a:ext uri="{FF2B5EF4-FFF2-40B4-BE49-F238E27FC236}">
                <a16:creationId xmlns:a16="http://schemas.microsoft.com/office/drawing/2014/main" id="{838A0CD7-A43E-4F95-B3A3-71E60D648991}"/>
              </a:ext>
            </a:extLst>
          </p:cNvPr>
          <p:cNvPicPr>
            <a:picLocks noChangeAspect="1"/>
          </p:cNvPicPr>
          <p:nvPr/>
        </p:nvPicPr>
        <p:blipFill>
          <a:blip r:embed="rId4"/>
          <a:stretch>
            <a:fillRect/>
          </a:stretch>
        </p:blipFill>
        <p:spPr>
          <a:xfrm>
            <a:off x="4564692" y="2803199"/>
            <a:ext cx="7246308" cy="2967038"/>
          </a:xfrm>
          <a:prstGeom prst="rect">
            <a:avLst/>
          </a:prstGeom>
        </p:spPr>
      </p:pic>
    </p:spTree>
    <p:extLst>
      <p:ext uri="{BB962C8B-B14F-4D97-AF65-F5344CB8AC3E}">
        <p14:creationId xmlns:p14="http://schemas.microsoft.com/office/powerpoint/2010/main" val="368899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Horizontal Loads - Wind</a:t>
            </a:r>
          </a:p>
        </p:txBody>
      </p:sp>
      <p:sp>
        <p:nvSpPr>
          <p:cNvPr id="9" name="TextBox 8"/>
          <p:cNvSpPr txBox="1"/>
          <p:nvPr/>
        </p:nvSpPr>
        <p:spPr>
          <a:xfrm>
            <a:off x="625369" y="1729480"/>
            <a:ext cx="111715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main idea when thinking about distributed horizontal load forces, is that they are “collected” concentrated forces that act like shear on the structures. </a:t>
            </a:r>
          </a:p>
        </p:txBody>
      </p:sp>
      <p:grpSp>
        <p:nvGrpSpPr>
          <p:cNvPr id="6" name="Group 5">
            <a:extLst>
              <a:ext uri="{FF2B5EF4-FFF2-40B4-BE49-F238E27FC236}">
                <a16:creationId xmlns:a16="http://schemas.microsoft.com/office/drawing/2014/main" id="{9CFF820B-E9D0-0046-214D-7349D15239E0}"/>
              </a:ext>
            </a:extLst>
          </p:cNvPr>
          <p:cNvGrpSpPr/>
          <p:nvPr/>
        </p:nvGrpSpPr>
        <p:grpSpPr>
          <a:xfrm>
            <a:off x="5131057" y="2117266"/>
            <a:ext cx="6772275" cy="4310062"/>
            <a:chOff x="5205412" y="1862138"/>
            <a:chExt cx="6772275" cy="4310062"/>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b="984"/>
            <a:stretch/>
          </p:blipFill>
          <p:spPr>
            <a:xfrm>
              <a:off x="5205412" y="1862138"/>
              <a:ext cx="6772275" cy="4310062"/>
            </a:xfrm>
            <a:prstGeom prst="rect">
              <a:avLst/>
            </a:prstGeom>
          </p:spPr>
        </p:pic>
        <p:sp>
          <p:nvSpPr>
            <p:cNvPr id="2" name="TextBox 1"/>
            <p:cNvSpPr txBox="1"/>
            <p:nvPr/>
          </p:nvSpPr>
          <p:spPr>
            <a:xfrm>
              <a:off x="7496175" y="2209800"/>
              <a:ext cx="3161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V</a:t>
              </a:r>
            </a:p>
          </p:txBody>
        </p:sp>
        <p:sp>
          <p:nvSpPr>
            <p:cNvPr id="3" name="Oval 2"/>
            <p:cNvSpPr/>
            <p:nvPr/>
          </p:nvSpPr>
          <p:spPr>
            <a:xfrm>
              <a:off x="5791201" y="3248025"/>
              <a:ext cx="1863030" cy="1895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7578031" y="4838700"/>
              <a:ext cx="375344" cy="1190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3D437595-AEFF-45A5-9843-5865406774CD}"/>
              </a:ext>
            </a:extLst>
          </p:cNvPr>
          <p:cNvPicPr>
            <a:picLocks noChangeAspect="1"/>
          </p:cNvPicPr>
          <p:nvPr/>
        </p:nvPicPr>
        <p:blipFill rotWithShape="1">
          <a:blip r:embed="rId5">
            <a:grayscl/>
            <a:extLst>
              <a:ext uri="{BEBA8EAE-BF5A-486C-A8C5-ECC9F3942E4B}">
                <a14:imgProps xmlns:a14="http://schemas.microsoft.com/office/drawing/2010/main">
                  <a14:imgLayer r:embed="rId6">
                    <a14:imgEffect>
                      <a14:sharpenSoften amount="61000"/>
                    </a14:imgEffect>
                    <a14:imgEffect>
                      <a14:brightnessContrast bright="20000" contrast="-40000"/>
                    </a14:imgEffect>
                  </a14:imgLayer>
                </a14:imgProps>
              </a:ext>
            </a:extLst>
          </a:blip>
          <a:srcRect b="57587"/>
          <a:stretch/>
        </p:blipFill>
        <p:spPr>
          <a:xfrm>
            <a:off x="838200" y="2551471"/>
            <a:ext cx="2981294" cy="1993473"/>
          </a:xfrm>
          <a:prstGeom prst="rect">
            <a:avLst/>
          </a:prstGeom>
        </p:spPr>
      </p:pic>
      <p:pic>
        <p:nvPicPr>
          <p:cNvPr id="13" name="Picture 12">
            <a:extLst>
              <a:ext uri="{FF2B5EF4-FFF2-40B4-BE49-F238E27FC236}">
                <a16:creationId xmlns:a16="http://schemas.microsoft.com/office/drawing/2014/main" id="{42FE2123-F0B4-4778-B033-21F4C9B5EC8D}"/>
              </a:ext>
            </a:extLst>
          </p:cNvPr>
          <p:cNvPicPr>
            <a:picLocks noChangeAspect="1"/>
          </p:cNvPicPr>
          <p:nvPr/>
        </p:nvPicPr>
        <p:blipFill rotWithShape="1">
          <a:blip r:embed="rId5">
            <a:grayscl/>
            <a:extLst>
              <a:ext uri="{BEBA8EAE-BF5A-486C-A8C5-ECC9F3942E4B}">
                <a14:imgProps xmlns:a14="http://schemas.microsoft.com/office/drawing/2010/main">
                  <a14:imgLayer r:embed="rId6">
                    <a14:imgEffect>
                      <a14:sharpenSoften amount="61000"/>
                    </a14:imgEffect>
                    <a14:imgEffect>
                      <a14:brightnessContrast bright="20000" contrast="-40000"/>
                    </a14:imgEffect>
                  </a14:imgLayer>
                </a14:imgProps>
              </a:ext>
            </a:extLst>
          </a:blip>
          <a:srcRect t="55311" b="-228"/>
          <a:stretch/>
        </p:blipFill>
        <p:spPr>
          <a:xfrm>
            <a:off x="1070546" y="4720604"/>
            <a:ext cx="2483173" cy="1758419"/>
          </a:xfrm>
          <a:prstGeom prst="rect">
            <a:avLst/>
          </a:prstGeom>
        </p:spPr>
      </p:pic>
    </p:spTree>
    <p:extLst>
      <p:ext uri="{BB962C8B-B14F-4D97-AF65-F5344CB8AC3E}">
        <p14:creationId xmlns:p14="http://schemas.microsoft.com/office/powerpoint/2010/main" val="7651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Timber joist framing</a:t>
            </a:r>
          </a:p>
        </p:txBody>
      </p:sp>
      <p:pic>
        <p:nvPicPr>
          <p:cNvPr id="9" name="Picture 8">
            <a:extLst>
              <a:ext uri="{FF2B5EF4-FFF2-40B4-BE49-F238E27FC236}">
                <a16:creationId xmlns:a16="http://schemas.microsoft.com/office/drawing/2014/main" id="{635AC831-90F3-4C01-8AAA-13352E571F1B}"/>
              </a:ext>
            </a:extLst>
          </p:cNvPr>
          <p:cNvPicPr>
            <a:picLocks noChangeAspect="1"/>
          </p:cNvPicPr>
          <p:nvPr/>
        </p:nvPicPr>
        <p:blipFill>
          <a:blip r:embed="rId3"/>
          <a:stretch>
            <a:fillRect/>
          </a:stretch>
        </p:blipFill>
        <p:spPr>
          <a:xfrm>
            <a:off x="1277938" y="1903410"/>
            <a:ext cx="9037638" cy="3706815"/>
          </a:xfrm>
          <a:prstGeom prst="rect">
            <a:avLst/>
          </a:prstGeom>
        </p:spPr>
      </p:pic>
    </p:spTree>
    <p:extLst>
      <p:ext uri="{BB962C8B-B14F-4D97-AF65-F5344CB8AC3E}">
        <p14:creationId xmlns:p14="http://schemas.microsoft.com/office/powerpoint/2010/main" val="2453245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Floor projections</a:t>
            </a:r>
          </a:p>
        </p:txBody>
      </p:sp>
      <p:pic>
        <p:nvPicPr>
          <p:cNvPr id="4" name="Picture 3">
            <a:extLst>
              <a:ext uri="{FF2B5EF4-FFF2-40B4-BE49-F238E27FC236}">
                <a16:creationId xmlns:a16="http://schemas.microsoft.com/office/drawing/2014/main" id="{76FB53B0-D1A1-4B18-A6F8-D83936E04654}"/>
              </a:ext>
            </a:extLst>
          </p:cNvPr>
          <p:cNvPicPr>
            <a:picLocks noChangeAspect="1"/>
          </p:cNvPicPr>
          <p:nvPr/>
        </p:nvPicPr>
        <p:blipFill>
          <a:blip r:embed="rId3"/>
          <a:stretch>
            <a:fillRect/>
          </a:stretch>
        </p:blipFill>
        <p:spPr>
          <a:xfrm>
            <a:off x="4755603" y="1371600"/>
            <a:ext cx="7254145" cy="4495054"/>
          </a:xfrm>
          <a:prstGeom prst="rect">
            <a:avLst/>
          </a:prstGeom>
        </p:spPr>
      </p:pic>
    </p:spTree>
    <p:extLst>
      <p:ext uri="{BB962C8B-B14F-4D97-AF65-F5344CB8AC3E}">
        <p14:creationId xmlns:p14="http://schemas.microsoft.com/office/powerpoint/2010/main" val="1788936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D1E7-323F-4297-8B65-06DD0A43B2CC}"/>
              </a:ext>
            </a:extLst>
          </p:cNvPr>
          <p:cNvSpPr>
            <a:spLocks noGrp="1"/>
          </p:cNvSpPr>
          <p:nvPr>
            <p:ph type="title"/>
          </p:nvPr>
        </p:nvSpPr>
        <p:spPr>
          <a:xfrm>
            <a:off x="966000" y="2961589"/>
            <a:ext cx="10260000" cy="574091"/>
          </a:xfrm>
        </p:spPr>
        <p:txBody>
          <a:bodyPr>
            <a:noAutofit/>
          </a:bodyPr>
          <a:lstStyle/>
          <a:p>
            <a:pPr algn="ctr"/>
            <a:r>
              <a:rPr lang="fi-FI" dirty="0"/>
              <a:t>Wall </a:t>
            </a:r>
            <a:r>
              <a:rPr lang="fi-FI" dirty="0" err="1"/>
              <a:t>systems</a:t>
            </a:r>
            <a:endParaRPr lang="en-US" dirty="0"/>
          </a:p>
        </p:txBody>
      </p:sp>
    </p:spTree>
    <p:extLst>
      <p:ext uri="{BB962C8B-B14F-4D97-AF65-F5344CB8AC3E}">
        <p14:creationId xmlns:p14="http://schemas.microsoft.com/office/powerpoint/2010/main" val="3607114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Wall systems</a:t>
            </a:r>
          </a:p>
        </p:txBody>
      </p:sp>
      <p:sp>
        <p:nvSpPr>
          <p:cNvPr id="5" name="Content Placeholder 2">
            <a:extLst>
              <a:ext uri="{FF2B5EF4-FFF2-40B4-BE49-F238E27FC236}">
                <a16:creationId xmlns:a16="http://schemas.microsoft.com/office/drawing/2014/main" id="{2EB165F3-83CE-46F8-B0E8-8142F59BE9B5}"/>
              </a:ext>
            </a:extLst>
          </p:cNvPr>
          <p:cNvSpPr>
            <a:spLocks noGrp="1"/>
          </p:cNvSpPr>
          <p:nvPr>
            <p:ph idx="4294967295"/>
          </p:nvPr>
        </p:nvSpPr>
        <p:spPr>
          <a:xfrm>
            <a:off x="485775" y="1949462"/>
            <a:ext cx="4667250" cy="4795837"/>
          </a:xfrm>
        </p:spPr>
        <p:txBody>
          <a:bodyPr>
            <a:noAutofit/>
          </a:bodyPr>
          <a:lstStyle/>
          <a:p>
            <a:pPr marL="0" indent="0">
              <a:buNone/>
            </a:pPr>
            <a:r>
              <a:rPr lang="en-US" sz="1600" dirty="0"/>
              <a:t>Walls are the vertical constructions of a building that enclose, separate and protect its interior spaces. </a:t>
            </a:r>
          </a:p>
          <a:p>
            <a:pPr marL="0" indent="0">
              <a:buNone/>
            </a:pPr>
            <a:endParaRPr lang="en-US" sz="1600" dirty="0"/>
          </a:p>
          <a:p>
            <a:pPr marL="0" indent="0">
              <a:buNone/>
            </a:pPr>
            <a:r>
              <a:rPr lang="en-US" sz="1600" dirty="0"/>
              <a:t>They may be:</a:t>
            </a:r>
          </a:p>
          <a:p>
            <a:pPr marL="0" indent="0">
              <a:buNone/>
            </a:pPr>
            <a:endParaRPr lang="en-US" sz="1600" dirty="0"/>
          </a:p>
          <a:p>
            <a:pPr marL="285750" indent="-285750">
              <a:buFont typeface="Arial" panose="020B0604020202020204" pitchFamily="34" charset="0"/>
              <a:buChar char="•"/>
            </a:pPr>
            <a:r>
              <a:rPr lang="en-US" sz="1600" dirty="0"/>
              <a:t>Loadbearing structures of homogeneous or composite structures designed to support loads </a:t>
            </a:r>
          </a:p>
          <a:p>
            <a:pPr marL="285750" indent="-285750">
              <a:buFont typeface="Arial" panose="020B0604020202020204" pitchFamily="34" charset="0"/>
              <a:buChar char="•"/>
            </a:pPr>
            <a:r>
              <a:rPr lang="en-US" sz="1600" dirty="0"/>
              <a:t>Structural frames - framework of columns and beams with nonstructural panels attached to or filling between them.  </a:t>
            </a:r>
          </a:p>
          <a:p>
            <a:pPr marL="285750" indent="-285750">
              <a:buFont typeface="Arial" panose="020B0604020202020204" pitchFamily="34" charset="0"/>
              <a:buChar char="•"/>
            </a:pPr>
            <a:r>
              <a:rPr lang="en-US" sz="1600" dirty="0"/>
              <a:t>Stud walls where studs carry vertical loads, while sheathing or diagonal bracing stiffens the plane of the wall.</a:t>
            </a:r>
          </a:p>
        </p:txBody>
      </p:sp>
      <p:pic>
        <p:nvPicPr>
          <p:cNvPr id="3" name="Picture 2">
            <a:extLst>
              <a:ext uri="{FF2B5EF4-FFF2-40B4-BE49-F238E27FC236}">
                <a16:creationId xmlns:a16="http://schemas.microsoft.com/office/drawing/2014/main" id="{CFBC228A-8B77-4BA4-8883-7137A124A2E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95000"/>
                    </a14:imgEffect>
                  </a14:imgLayer>
                </a14:imgProps>
              </a:ext>
            </a:extLst>
          </a:blip>
          <a:stretch>
            <a:fillRect/>
          </a:stretch>
        </p:blipFill>
        <p:spPr>
          <a:xfrm>
            <a:off x="7792316" y="0"/>
            <a:ext cx="3269673" cy="6530580"/>
          </a:xfrm>
          <a:prstGeom prst="rect">
            <a:avLst/>
          </a:prstGeom>
        </p:spPr>
      </p:pic>
    </p:spTree>
    <p:extLst>
      <p:ext uri="{BB962C8B-B14F-4D97-AF65-F5344CB8AC3E}">
        <p14:creationId xmlns:p14="http://schemas.microsoft.com/office/powerpoint/2010/main" val="177918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Balloon framing</a:t>
            </a:r>
          </a:p>
        </p:txBody>
      </p:sp>
      <p:pic>
        <p:nvPicPr>
          <p:cNvPr id="4" name="Picture 3">
            <a:extLst>
              <a:ext uri="{FF2B5EF4-FFF2-40B4-BE49-F238E27FC236}">
                <a16:creationId xmlns:a16="http://schemas.microsoft.com/office/drawing/2014/main" id="{F1928AC5-6998-4DB7-9413-46E2775FEEF4}"/>
              </a:ext>
            </a:extLst>
          </p:cNvPr>
          <p:cNvPicPr>
            <a:picLocks noChangeAspect="1"/>
          </p:cNvPicPr>
          <p:nvPr/>
        </p:nvPicPr>
        <p:blipFill>
          <a:blip r:embed="rId3"/>
          <a:stretch>
            <a:fillRect/>
          </a:stretch>
        </p:blipFill>
        <p:spPr>
          <a:xfrm>
            <a:off x="2787267" y="1195330"/>
            <a:ext cx="4901140" cy="5273174"/>
          </a:xfrm>
          <a:prstGeom prst="rect">
            <a:avLst/>
          </a:prstGeom>
        </p:spPr>
      </p:pic>
      <p:pic>
        <p:nvPicPr>
          <p:cNvPr id="8" name="Picture 7">
            <a:extLst>
              <a:ext uri="{FF2B5EF4-FFF2-40B4-BE49-F238E27FC236}">
                <a16:creationId xmlns:a16="http://schemas.microsoft.com/office/drawing/2014/main" id="{969E6979-DC30-49BE-9673-F8B7BC209EEE}"/>
              </a:ext>
            </a:extLst>
          </p:cNvPr>
          <p:cNvPicPr>
            <a:picLocks noChangeAspect="1"/>
          </p:cNvPicPr>
          <p:nvPr/>
        </p:nvPicPr>
        <p:blipFill>
          <a:blip r:embed="rId4"/>
          <a:stretch>
            <a:fillRect/>
          </a:stretch>
        </p:blipFill>
        <p:spPr>
          <a:xfrm>
            <a:off x="8181121" y="1159217"/>
            <a:ext cx="3335912" cy="5273174"/>
          </a:xfrm>
          <a:prstGeom prst="rect">
            <a:avLst/>
          </a:prstGeom>
        </p:spPr>
      </p:pic>
      <p:sp>
        <p:nvSpPr>
          <p:cNvPr id="3" name="Content Placeholder 2">
            <a:extLst>
              <a:ext uri="{FF2B5EF4-FFF2-40B4-BE49-F238E27FC236}">
                <a16:creationId xmlns:a16="http://schemas.microsoft.com/office/drawing/2014/main" id="{9CEF6238-6A83-F917-8192-47FBFC8F55BE}"/>
              </a:ext>
            </a:extLst>
          </p:cNvPr>
          <p:cNvSpPr txBox="1">
            <a:spLocks/>
          </p:cNvSpPr>
          <p:nvPr/>
        </p:nvSpPr>
        <p:spPr>
          <a:xfrm>
            <a:off x="382106" y="2116112"/>
            <a:ext cx="2405161" cy="324485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t>Balloon framing utilizes studs that rise the full height of the frame from the sill plate to the roof plate with joists nailed to the studs and supported by sills or by ribbons let into the studs.</a:t>
            </a:r>
            <a:endParaRPr lang="en-US" sz="1600" dirty="0"/>
          </a:p>
        </p:txBody>
      </p:sp>
    </p:spTree>
    <p:extLst>
      <p:ext uri="{BB962C8B-B14F-4D97-AF65-F5344CB8AC3E}">
        <p14:creationId xmlns:p14="http://schemas.microsoft.com/office/powerpoint/2010/main" val="2980988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framing</a:t>
            </a:r>
          </a:p>
        </p:txBody>
      </p:sp>
      <p:pic>
        <p:nvPicPr>
          <p:cNvPr id="9" name="Picture 8">
            <a:extLst>
              <a:ext uri="{FF2B5EF4-FFF2-40B4-BE49-F238E27FC236}">
                <a16:creationId xmlns:a16="http://schemas.microsoft.com/office/drawing/2014/main" id="{63B55E64-98DB-4278-99C9-4E472855663A}"/>
              </a:ext>
            </a:extLst>
          </p:cNvPr>
          <p:cNvPicPr>
            <a:picLocks noChangeAspect="1"/>
          </p:cNvPicPr>
          <p:nvPr/>
        </p:nvPicPr>
        <p:blipFill>
          <a:blip r:embed="rId3"/>
          <a:stretch>
            <a:fillRect/>
          </a:stretch>
        </p:blipFill>
        <p:spPr>
          <a:xfrm>
            <a:off x="8820150" y="1001690"/>
            <a:ext cx="2761660" cy="5839413"/>
          </a:xfrm>
          <a:prstGeom prst="rect">
            <a:avLst/>
          </a:prstGeom>
        </p:spPr>
      </p:pic>
      <p:pic>
        <p:nvPicPr>
          <p:cNvPr id="11" name="Picture 10">
            <a:extLst>
              <a:ext uri="{FF2B5EF4-FFF2-40B4-BE49-F238E27FC236}">
                <a16:creationId xmlns:a16="http://schemas.microsoft.com/office/drawing/2014/main" id="{C8B51698-9F0E-4807-A9E2-313CED39E730}"/>
              </a:ext>
            </a:extLst>
          </p:cNvPr>
          <p:cNvPicPr>
            <a:picLocks noChangeAspect="1"/>
          </p:cNvPicPr>
          <p:nvPr/>
        </p:nvPicPr>
        <p:blipFill>
          <a:blip r:embed="rId4"/>
          <a:stretch>
            <a:fillRect/>
          </a:stretch>
        </p:blipFill>
        <p:spPr>
          <a:xfrm>
            <a:off x="4561651" y="1001690"/>
            <a:ext cx="4001344" cy="5623511"/>
          </a:xfrm>
          <a:prstGeom prst="rect">
            <a:avLst/>
          </a:prstGeom>
        </p:spPr>
      </p:pic>
      <p:sp>
        <p:nvSpPr>
          <p:cNvPr id="3" name="Content Placeholder 2">
            <a:extLst>
              <a:ext uri="{FF2B5EF4-FFF2-40B4-BE49-F238E27FC236}">
                <a16:creationId xmlns:a16="http://schemas.microsoft.com/office/drawing/2014/main" id="{D36AE4BE-366A-C73A-8656-4F596B41D6A0}"/>
              </a:ext>
            </a:extLst>
          </p:cNvPr>
          <p:cNvSpPr txBox="1">
            <a:spLocks/>
          </p:cNvSpPr>
          <p:nvPr/>
        </p:nvSpPr>
        <p:spPr>
          <a:xfrm>
            <a:off x="301065" y="2351062"/>
            <a:ext cx="4051036" cy="324485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a:latin typeface="TektonPro-Cond"/>
              </a:rPr>
              <a:t>Platform framing is a light timber frame having studs only one storey high, regardless of the storeys built, each storey resting on the platform created by the storey below or on the sole plates of the foundation wall.</a:t>
            </a:r>
            <a:endParaRPr lang="en-US" sz="1600" dirty="0"/>
          </a:p>
        </p:txBody>
      </p:sp>
    </p:spTree>
    <p:extLst>
      <p:ext uri="{BB962C8B-B14F-4D97-AF65-F5344CB8AC3E}">
        <p14:creationId xmlns:p14="http://schemas.microsoft.com/office/powerpoint/2010/main" val="2987586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87D0-4888-4B4F-BBA7-9A2D6703A47B}"/>
              </a:ext>
            </a:extLst>
          </p:cNvPr>
          <p:cNvSpPr>
            <a:spLocks noGrp="1"/>
          </p:cNvSpPr>
          <p:nvPr>
            <p:ph type="title"/>
          </p:nvPr>
        </p:nvSpPr>
        <p:spPr>
          <a:xfrm>
            <a:off x="219075" y="1159217"/>
            <a:ext cx="11171548" cy="821991"/>
          </a:xfrm>
        </p:spPr>
        <p:txBody>
          <a:bodyPr/>
          <a:lstStyle/>
          <a:p>
            <a:r>
              <a:rPr lang="en-US" dirty="0"/>
              <a:t>Wood post and </a:t>
            </a:r>
            <a:br>
              <a:rPr lang="en-US" dirty="0"/>
            </a:br>
            <a:r>
              <a:rPr lang="en-US" dirty="0"/>
              <a:t>beam structure</a:t>
            </a:r>
          </a:p>
        </p:txBody>
      </p:sp>
      <p:sp>
        <p:nvSpPr>
          <p:cNvPr id="4" name="TextBox 3">
            <a:extLst>
              <a:ext uri="{FF2B5EF4-FFF2-40B4-BE49-F238E27FC236}">
                <a16:creationId xmlns:a16="http://schemas.microsoft.com/office/drawing/2014/main" id="{884C4552-1497-4B6C-B309-818E7D67A98E}"/>
              </a:ext>
            </a:extLst>
          </p:cNvPr>
          <p:cNvSpPr txBox="1"/>
          <p:nvPr/>
        </p:nvSpPr>
        <p:spPr>
          <a:xfrm>
            <a:off x="372439" y="2368901"/>
            <a:ext cx="5587200" cy="3539430"/>
          </a:xfrm>
          <a:prstGeom prst="rect">
            <a:avLst/>
          </a:prstGeom>
          <a:noFill/>
        </p:spPr>
        <p:txBody>
          <a:bodyPr wrap="square">
            <a:spAutoFit/>
          </a:bodyPr>
          <a:lstStyle/>
          <a:p>
            <a:r>
              <a:rPr lang="en-US" sz="1600" dirty="0"/>
              <a:t>• Together with plank-and-beam floor and roof systems, the post-and-beam wall system forms a three-dimensional structural grid, which may be expanded vertically or horizontally.</a:t>
            </a:r>
          </a:p>
          <a:p>
            <a:endParaRPr lang="en-US" sz="1600" dirty="0"/>
          </a:p>
          <a:p>
            <a:r>
              <a:rPr lang="en-US" sz="1600" dirty="0"/>
              <a:t>• The skeleton frame of posts and beams is often left exposed to form a visible framework within which nonbearing wall panels, doors, and windows are integrated.</a:t>
            </a:r>
          </a:p>
          <a:p>
            <a:endParaRPr lang="en-US" sz="1600" dirty="0"/>
          </a:p>
          <a:p>
            <a:r>
              <a:rPr lang="en-US" sz="1600" dirty="0"/>
              <a:t>• When the post-and-beam frame is left exposed, as is often the case, careful attention must be paid to the species and grade of wood used, the detailing of joints, especially at beam-to-beam and beam-to-post connections, and the quality of workmanship.</a:t>
            </a:r>
          </a:p>
        </p:txBody>
      </p:sp>
      <p:pic>
        <p:nvPicPr>
          <p:cNvPr id="8" name="Picture 7">
            <a:extLst>
              <a:ext uri="{FF2B5EF4-FFF2-40B4-BE49-F238E27FC236}">
                <a16:creationId xmlns:a16="http://schemas.microsoft.com/office/drawing/2014/main" id="{3D6A9B31-C1D4-4E6F-94C8-F9B1C398E98E}"/>
              </a:ext>
            </a:extLst>
          </p:cNvPr>
          <p:cNvPicPr>
            <a:picLocks noChangeAspect="1"/>
          </p:cNvPicPr>
          <p:nvPr/>
        </p:nvPicPr>
        <p:blipFill>
          <a:blip r:embed="rId3"/>
          <a:stretch>
            <a:fillRect/>
          </a:stretch>
        </p:blipFill>
        <p:spPr>
          <a:xfrm>
            <a:off x="5959639" y="1038225"/>
            <a:ext cx="6089349" cy="4953000"/>
          </a:xfrm>
          <a:prstGeom prst="rect">
            <a:avLst/>
          </a:prstGeom>
        </p:spPr>
      </p:pic>
    </p:spTree>
    <p:extLst>
      <p:ext uri="{BB962C8B-B14F-4D97-AF65-F5344CB8AC3E}">
        <p14:creationId xmlns:p14="http://schemas.microsoft.com/office/powerpoint/2010/main" val="3821837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EB8B46-0D99-49A5-A760-FCD0BAC855CC}"/>
              </a:ext>
            </a:extLst>
          </p:cNvPr>
          <p:cNvSpPr>
            <a:spLocks noGrp="1"/>
          </p:cNvSpPr>
          <p:nvPr>
            <p:ph type="title"/>
          </p:nvPr>
        </p:nvSpPr>
        <p:spPr/>
        <p:txBody>
          <a:bodyPr>
            <a:noAutofit/>
          </a:bodyPr>
          <a:lstStyle/>
          <a:p>
            <a:r>
              <a:rPr lang="fi-FI" sz="4000" dirty="0"/>
              <a:t>T</a:t>
            </a:r>
            <a:r>
              <a:rPr lang="en-US" sz="4000" dirty="0" err="1"/>
              <a:t>imber</a:t>
            </a:r>
            <a:r>
              <a:rPr lang="en-US" sz="4000" dirty="0"/>
              <a:t> stud wall elements</a:t>
            </a:r>
          </a:p>
        </p:txBody>
      </p:sp>
      <p:pic>
        <p:nvPicPr>
          <p:cNvPr id="3" name="Picture 2">
            <a:extLst>
              <a:ext uri="{FF2B5EF4-FFF2-40B4-BE49-F238E27FC236}">
                <a16:creationId xmlns:a16="http://schemas.microsoft.com/office/drawing/2014/main" id="{2B59E9CF-F316-49DB-91DC-E79730E01182}"/>
              </a:ext>
            </a:extLst>
          </p:cNvPr>
          <p:cNvPicPr>
            <a:picLocks noChangeAspect="1"/>
          </p:cNvPicPr>
          <p:nvPr/>
        </p:nvPicPr>
        <p:blipFill>
          <a:blip r:embed="rId3"/>
          <a:stretch>
            <a:fillRect/>
          </a:stretch>
        </p:blipFill>
        <p:spPr>
          <a:xfrm>
            <a:off x="752138" y="1981208"/>
            <a:ext cx="4310512" cy="3953780"/>
          </a:xfrm>
          <a:prstGeom prst="rect">
            <a:avLst/>
          </a:prstGeom>
        </p:spPr>
      </p:pic>
      <p:pic>
        <p:nvPicPr>
          <p:cNvPr id="5" name="Picture 4">
            <a:extLst>
              <a:ext uri="{FF2B5EF4-FFF2-40B4-BE49-F238E27FC236}">
                <a16:creationId xmlns:a16="http://schemas.microsoft.com/office/drawing/2014/main" id="{74E0D838-9E2D-4C1C-B900-7848F2823B7E}"/>
              </a:ext>
            </a:extLst>
          </p:cNvPr>
          <p:cNvPicPr>
            <a:picLocks noChangeAspect="1"/>
          </p:cNvPicPr>
          <p:nvPr/>
        </p:nvPicPr>
        <p:blipFill>
          <a:blip r:embed="rId4"/>
          <a:stretch>
            <a:fillRect/>
          </a:stretch>
        </p:blipFill>
        <p:spPr>
          <a:xfrm>
            <a:off x="6096000" y="2176462"/>
            <a:ext cx="5255979" cy="3243263"/>
          </a:xfrm>
          <a:prstGeom prst="rect">
            <a:avLst/>
          </a:prstGeom>
        </p:spPr>
      </p:pic>
    </p:spTree>
    <p:extLst>
      <p:ext uri="{BB962C8B-B14F-4D97-AF65-F5344CB8AC3E}">
        <p14:creationId xmlns:p14="http://schemas.microsoft.com/office/powerpoint/2010/main" val="2721368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97DE06-99EE-4CF1-BDFE-81D2B0E341C7}"/>
              </a:ext>
            </a:extLst>
          </p:cNvPr>
          <p:cNvSpPr>
            <a:spLocks noGrp="1"/>
          </p:cNvSpPr>
          <p:nvPr>
            <p:ph type="title"/>
          </p:nvPr>
        </p:nvSpPr>
        <p:spPr/>
        <p:txBody>
          <a:bodyPr/>
          <a:lstStyle/>
          <a:p>
            <a:r>
              <a:rPr lang="en-US"/>
              <a:t>The bracing system</a:t>
            </a:r>
          </a:p>
        </p:txBody>
      </p:sp>
      <p:sp>
        <p:nvSpPr>
          <p:cNvPr id="5" name="TextBox 4">
            <a:extLst>
              <a:ext uri="{FF2B5EF4-FFF2-40B4-BE49-F238E27FC236}">
                <a16:creationId xmlns:a16="http://schemas.microsoft.com/office/drawing/2014/main" id="{1C9326DF-AF1B-442C-99B1-8256D60B9316}"/>
              </a:ext>
            </a:extLst>
          </p:cNvPr>
          <p:cNvSpPr txBox="1"/>
          <p:nvPr/>
        </p:nvSpPr>
        <p:spPr>
          <a:xfrm>
            <a:off x="577515" y="1690270"/>
            <a:ext cx="10876548" cy="646331"/>
          </a:xfrm>
          <a:prstGeom prst="rect">
            <a:avLst/>
          </a:prstGeom>
          <a:noFill/>
        </p:spPr>
        <p:txBody>
          <a:bodyPr wrap="square" rtlCol="0">
            <a:spAutoFit/>
          </a:bodyPr>
          <a:lstStyle/>
          <a:p>
            <a:r>
              <a:rPr lang="en-US" dirty="0"/>
              <a:t>The wall bracing for timber structures is similar to the other structures and can be achieved by one of the three basic systems of by a combination of these.</a:t>
            </a:r>
          </a:p>
        </p:txBody>
      </p:sp>
      <p:pic>
        <p:nvPicPr>
          <p:cNvPr id="7" name="Picture 6">
            <a:extLst>
              <a:ext uri="{FF2B5EF4-FFF2-40B4-BE49-F238E27FC236}">
                <a16:creationId xmlns:a16="http://schemas.microsoft.com/office/drawing/2014/main" id="{8D579BC3-C803-4E36-B6B0-8135CD4A1353}"/>
              </a:ext>
            </a:extLst>
          </p:cNvPr>
          <p:cNvPicPr>
            <a:picLocks noChangeAspect="1"/>
          </p:cNvPicPr>
          <p:nvPr/>
        </p:nvPicPr>
        <p:blipFill>
          <a:blip r:embed="rId3"/>
          <a:stretch>
            <a:fillRect/>
          </a:stretch>
        </p:blipFill>
        <p:spPr>
          <a:xfrm>
            <a:off x="577515" y="2194998"/>
            <a:ext cx="4879808" cy="2161940"/>
          </a:xfrm>
          <a:prstGeom prst="rect">
            <a:avLst/>
          </a:prstGeom>
        </p:spPr>
      </p:pic>
      <p:pic>
        <p:nvPicPr>
          <p:cNvPr id="9" name="Picture 8">
            <a:extLst>
              <a:ext uri="{FF2B5EF4-FFF2-40B4-BE49-F238E27FC236}">
                <a16:creationId xmlns:a16="http://schemas.microsoft.com/office/drawing/2014/main" id="{5FD508D2-1068-4D74-A232-7CDBE00E839A}"/>
              </a:ext>
            </a:extLst>
          </p:cNvPr>
          <p:cNvPicPr>
            <a:picLocks noChangeAspect="1"/>
          </p:cNvPicPr>
          <p:nvPr/>
        </p:nvPicPr>
        <p:blipFill>
          <a:blip r:embed="rId4"/>
          <a:stretch>
            <a:fillRect/>
          </a:stretch>
        </p:blipFill>
        <p:spPr>
          <a:xfrm>
            <a:off x="5681372" y="2066058"/>
            <a:ext cx="5573167" cy="2077453"/>
          </a:xfrm>
          <a:prstGeom prst="rect">
            <a:avLst/>
          </a:prstGeom>
        </p:spPr>
      </p:pic>
      <p:pic>
        <p:nvPicPr>
          <p:cNvPr id="11" name="Picture 10">
            <a:extLst>
              <a:ext uri="{FF2B5EF4-FFF2-40B4-BE49-F238E27FC236}">
                <a16:creationId xmlns:a16="http://schemas.microsoft.com/office/drawing/2014/main" id="{FFE1F253-0CE1-4509-B1F8-C223A03213C8}"/>
              </a:ext>
            </a:extLst>
          </p:cNvPr>
          <p:cNvPicPr>
            <a:picLocks noChangeAspect="1"/>
          </p:cNvPicPr>
          <p:nvPr/>
        </p:nvPicPr>
        <p:blipFill>
          <a:blip r:embed="rId5"/>
          <a:stretch>
            <a:fillRect/>
          </a:stretch>
        </p:blipFill>
        <p:spPr>
          <a:xfrm>
            <a:off x="577515" y="4389166"/>
            <a:ext cx="5269707" cy="2077991"/>
          </a:xfrm>
          <a:prstGeom prst="rect">
            <a:avLst/>
          </a:prstGeom>
        </p:spPr>
      </p:pic>
      <p:pic>
        <p:nvPicPr>
          <p:cNvPr id="13" name="Picture 12">
            <a:extLst>
              <a:ext uri="{FF2B5EF4-FFF2-40B4-BE49-F238E27FC236}">
                <a16:creationId xmlns:a16="http://schemas.microsoft.com/office/drawing/2014/main" id="{FEA1AAA6-70C8-4FEC-8926-B473303CF988}"/>
              </a:ext>
            </a:extLst>
          </p:cNvPr>
          <p:cNvPicPr>
            <a:picLocks noChangeAspect="1"/>
          </p:cNvPicPr>
          <p:nvPr/>
        </p:nvPicPr>
        <p:blipFill>
          <a:blip r:embed="rId6"/>
          <a:stretch>
            <a:fillRect/>
          </a:stretch>
        </p:blipFill>
        <p:spPr>
          <a:xfrm>
            <a:off x="6203618" y="4143511"/>
            <a:ext cx="5544466" cy="2257971"/>
          </a:xfrm>
          <a:prstGeom prst="rect">
            <a:avLst/>
          </a:prstGeom>
        </p:spPr>
      </p:pic>
    </p:spTree>
    <p:extLst>
      <p:ext uri="{BB962C8B-B14F-4D97-AF65-F5344CB8AC3E}">
        <p14:creationId xmlns:p14="http://schemas.microsoft.com/office/powerpoint/2010/main" val="1578715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Mass timber systems</a:t>
            </a:r>
          </a:p>
        </p:txBody>
      </p:sp>
      <p:sp>
        <p:nvSpPr>
          <p:cNvPr id="5" name="TextBox 4">
            <a:extLst>
              <a:ext uri="{FF2B5EF4-FFF2-40B4-BE49-F238E27FC236}">
                <a16:creationId xmlns:a16="http://schemas.microsoft.com/office/drawing/2014/main" id="{C3453369-1EBF-4766-8838-20CBE563E60D}"/>
              </a:ext>
            </a:extLst>
          </p:cNvPr>
          <p:cNvSpPr txBox="1"/>
          <p:nvPr/>
        </p:nvSpPr>
        <p:spPr>
          <a:xfrm>
            <a:off x="838200" y="1713387"/>
            <a:ext cx="11360651" cy="1200329"/>
          </a:xfrm>
          <a:prstGeom prst="rect">
            <a:avLst/>
          </a:prstGeom>
          <a:noFill/>
        </p:spPr>
        <p:txBody>
          <a:bodyPr wrap="square">
            <a:spAutoFit/>
          </a:bodyPr>
          <a:lstStyle/>
          <a:p>
            <a:r>
              <a:rPr lang="en-US" sz="1800" dirty="0">
                <a:effectLst/>
                <a:latin typeface="TektonPro-Cond"/>
                <a:ea typeface="Calibri" panose="020F0502020204030204" pitchFamily="34" charset="0"/>
                <a:cs typeface="TektonPro-Cond"/>
              </a:rPr>
              <a:t>Opposed to the timber frame system, the mass timber construction consists of solid elements for both floors and walls. This leads to heavier and more fire-resistant constructions.</a:t>
            </a:r>
          </a:p>
          <a:p>
            <a:endParaRPr lang="en-US" dirty="0">
              <a:latin typeface="TektonPro-Cond"/>
              <a:ea typeface="Calibri" panose="020F0502020204030204" pitchFamily="34" charset="0"/>
              <a:cs typeface="TektonPro-Cond"/>
            </a:endParaRPr>
          </a:p>
          <a:p>
            <a:endParaRPr lang="en-US" sz="1800" dirty="0">
              <a:effectLst/>
              <a:latin typeface="TektonPro-Cond"/>
              <a:ea typeface="Calibri" panose="020F0502020204030204" pitchFamily="34" charset="0"/>
              <a:cs typeface="TektonPro-Cond"/>
            </a:endParaRPr>
          </a:p>
        </p:txBody>
      </p:sp>
      <p:pic>
        <p:nvPicPr>
          <p:cNvPr id="6" name="Picture 5">
            <a:extLst>
              <a:ext uri="{FF2B5EF4-FFF2-40B4-BE49-F238E27FC236}">
                <a16:creationId xmlns:a16="http://schemas.microsoft.com/office/drawing/2014/main" id="{743FFFE4-DE31-4584-953D-3662540B1A06}"/>
              </a:ext>
            </a:extLst>
          </p:cNvPr>
          <p:cNvPicPr>
            <a:picLocks noChangeAspect="1"/>
          </p:cNvPicPr>
          <p:nvPr/>
        </p:nvPicPr>
        <p:blipFill>
          <a:blip r:embed="rId3"/>
          <a:stretch>
            <a:fillRect/>
          </a:stretch>
        </p:blipFill>
        <p:spPr>
          <a:xfrm>
            <a:off x="1218197" y="2350168"/>
            <a:ext cx="2791985" cy="3679158"/>
          </a:xfrm>
          <a:prstGeom prst="rect">
            <a:avLst/>
          </a:prstGeom>
        </p:spPr>
      </p:pic>
      <p:pic>
        <p:nvPicPr>
          <p:cNvPr id="8" name="Picture 7">
            <a:extLst>
              <a:ext uri="{FF2B5EF4-FFF2-40B4-BE49-F238E27FC236}">
                <a16:creationId xmlns:a16="http://schemas.microsoft.com/office/drawing/2014/main" id="{52984BF1-5977-43FF-AEF0-E9D25DC58FE9}"/>
              </a:ext>
            </a:extLst>
          </p:cNvPr>
          <p:cNvPicPr>
            <a:picLocks noChangeAspect="1"/>
          </p:cNvPicPr>
          <p:nvPr/>
        </p:nvPicPr>
        <p:blipFill>
          <a:blip r:embed="rId4"/>
          <a:stretch>
            <a:fillRect/>
          </a:stretch>
        </p:blipFill>
        <p:spPr>
          <a:xfrm>
            <a:off x="5137639" y="2913716"/>
            <a:ext cx="5836164" cy="2561470"/>
          </a:xfrm>
          <a:prstGeom prst="rect">
            <a:avLst/>
          </a:prstGeom>
        </p:spPr>
      </p:pic>
    </p:spTree>
    <p:extLst>
      <p:ext uri="{BB962C8B-B14F-4D97-AF65-F5344CB8AC3E}">
        <p14:creationId xmlns:p14="http://schemas.microsoft.com/office/powerpoint/2010/main" val="306283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061AEA-44FA-4485-9C3B-5362738A3471}"/>
              </a:ext>
            </a:extLst>
          </p:cNvPr>
          <p:cNvPicPr>
            <a:picLocks noChangeAspect="1"/>
          </p:cNvPicPr>
          <p:nvPr/>
        </p:nvPicPr>
        <p:blipFill rotWithShape="1">
          <a:blip r:embed="rId3"/>
          <a:srcRect l="33849"/>
          <a:stretch/>
        </p:blipFill>
        <p:spPr>
          <a:xfrm>
            <a:off x="7282283" y="1543049"/>
            <a:ext cx="4537364" cy="4433927"/>
          </a:xfrm>
          <a:prstGeom prst="rect">
            <a:avLst/>
          </a:prstGeom>
        </p:spPr>
      </p:pic>
      <p:sp>
        <p:nvSpPr>
          <p:cNvPr id="5" name="Title 1">
            <a:extLst>
              <a:ext uri="{FF2B5EF4-FFF2-40B4-BE49-F238E27FC236}">
                <a16:creationId xmlns:a16="http://schemas.microsoft.com/office/drawing/2014/main" id="{47744018-5CF5-43E6-A8AD-D96B747310AE}"/>
              </a:ext>
            </a:extLst>
          </p:cNvPr>
          <p:cNvSpPr>
            <a:spLocks noGrp="1"/>
          </p:cNvSpPr>
          <p:nvPr>
            <p:ph type="title"/>
          </p:nvPr>
        </p:nvSpPr>
        <p:spPr/>
        <p:txBody>
          <a:bodyPr>
            <a:normAutofit/>
          </a:bodyPr>
          <a:lstStyle/>
          <a:p>
            <a:r>
              <a:rPr lang="en-US" dirty="0"/>
              <a:t>Horizontal Loads - Earthquake</a:t>
            </a:r>
          </a:p>
        </p:txBody>
      </p:sp>
      <p:pic>
        <p:nvPicPr>
          <p:cNvPr id="6" name="Picture 5">
            <a:extLst>
              <a:ext uri="{FF2B5EF4-FFF2-40B4-BE49-F238E27FC236}">
                <a16:creationId xmlns:a16="http://schemas.microsoft.com/office/drawing/2014/main" id="{A86DA68D-1A99-477C-A63C-03B45A2E4BF7}"/>
              </a:ext>
            </a:extLst>
          </p:cNvPr>
          <p:cNvPicPr>
            <a:picLocks noChangeAspect="1"/>
          </p:cNvPicPr>
          <p:nvPr/>
        </p:nvPicPr>
        <p:blipFill>
          <a:blip r:embed="rId4"/>
          <a:stretch>
            <a:fillRect/>
          </a:stretch>
        </p:blipFill>
        <p:spPr>
          <a:xfrm>
            <a:off x="637442" y="1992610"/>
            <a:ext cx="5315683" cy="3748592"/>
          </a:xfrm>
          <a:prstGeom prst="rect">
            <a:avLst/>
          </a:prstGeom>
        </p:spPr>
      </p:pic>
    </p:spTree>
    <p:extLst>
      <p:ext uri="{BB962C8B-B14F-4D97-AF65-F5344CB8AC3E}">
        <p14:creationId xmlns:p14="http://schemas.microsoft.com/office/powerpoint/2010/main" val="6769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Mass timber structural systems</a:t>
            </a:r>
          </a:p>
        </p:txBody>
      </p:sp>
      <p:sp>
        <p:nvSpPr>
          <p:cNvPr id="5" name="TextBox 4">
            <a:extLst>
              <a:ext uri="{FF2B5EF4-FFF2-40B4-BE49-F238E27FC236}">
                <a16:creationId xmlns:a16="http://schemas.microsoft.com/office/drawing/2014/main" id="{C3453369-1EBF-4766-8838-20CBE563E60D}"/>
              </a:ext>
            </a:extLst>
          </p:cNvPr>
          <p:cNvSpPr txBox="1"/>
          <p:nvPr/>
        </p:nvSpPr>
        <p:spPr>
          <a:xfrm>
            <a:off x="617202" y="2367171"/>
            <a:ext cx="5602623" cy="2123658"/>
          </a:xfrm>
          <a:prstGeom prst="rect">
            <a:avLst/>
          </a:prstGeom>
          <a:noFill/>
        </p:spPr>
        <p:txBody>
          <a:bodyPr wrap="square">
            <a:spAutoFit/>
          </a:bodyPr>
          <a:lstStyle/>
          <a:p>
            <a:r>
              <a:rPr lang="en-US" sz="1800" dirty="0">
                <a:effectLst/>
                <a:latin typeface="TektonPro-Cond"/>
                <a:ea typeface="Calibri" panose="020F0502020204030204" pitchFamily="34" charset="0"/>
                <a:cs typeface="TektonPro-Cond"/>
              </a:rPr>
              <a:t>The structural system for mass timber depends on the stability of the structure.</a:t>
            </a:r>
          </a:p>
          <a:p>
            <a:endParaRPr lang="en-US" dirty="0">
              <a:latin typeface="TektonPro-Cond"/>
              <a:ea typeface="Calibri" panose="020F0502020204030204" pitchFamily="34" charset="0"/>
              <a:cs typeface="TektonPro-Cond"/>
            </a:endParaRPr>
          </a:p>
          <a:p>
            <a:r>
              <a:rPr lang="en-US" sz="1800" dirty="0">
                <a:effectLst/>
                <a:latin typeface="TektonPro-Cond"/>
                <a:ea typeface="Calibri" panose="020F0502020204030204" pitchFamily="34" charset="0"/>
                <a:cs typeface="TektonPro-Cond"/>
              </a:rPr>
              <a:t>There are at least 4 rigid panels required (three vertical and one horizontal) for the structure to be stable</a:t>
            </a:r>
          </a:p>
          <a:p>
            <a:endParaRPr lang="en-US" dirty="0">
              <a:latin typeface="TektonPro-Cond"/>
              <a:ea typeface="Calibri" panose="020F0502020204030204" pitchFamily="34" charset="0"/>
              <a:cs typeface="TektonPro-Cond"/>
            </a:endParaRPr>
          </a:p>
          <a:p>
            <a:r>
              <a:rPr lang="en-US" sz="1800" dirty="0">
                <a:effectLst/>
                <a:latin typeface="TektonPro-Cond"/>
                <a:ea typeface="Calibri" panose="020F0502020204030204" pitchFamily="34" charset="0"/>
                <a:cs typeface="TektonPro-Cond"/>
              </a:rPr>
              <a:t>Not all wall are parallel</a:t>
            </a:r>
          </a:p>
          <a:p>
            <a:r>
              <a:rPr lang="en-US" dirty="0">
                <a:latin typeface="TektonPro-Cond"/>
                <a:ea typeface="Calibri" panose="020F0502020204030204" pitchFamily="34" charset="0"/>
                <a:cs typeface="TektonPro-Cond"/>
              </a:rPr>
              <a:t>Not all walls are intersecting at the same point.</a:t>
            </a:r>
            <a:endParaRPr lang="en-US" sz="1800" dirty="0">
              <a:effectLst/>
              <a:latin typeface="TektonPro-Cond"/>
              <a:ea typeface="Calibri" panose="020F0502020204030204" pitchFamily="34" charset="0"/>
              <a:cs typeface="TektonPro-Cond"/>
            </a:endParaRPr>
          </a:p>
        </p:txBody>
      </p:sp>
      <p:pic>
        <p:nvPicPr>
          <p:cNvPr id="4" name="Picture 3">
            <a:extLst>
              <a:ext uri="{FF2B5EF4-FFF2-40B4-BE49-F238E27FC236}">
                <a16:creationId xmlns:a16="http://schemas.microsoft.com/office/drawing/2014/main" id="{7E9CBE64-5732-4114-B654-2F4BD1561ABB}"/>
              </a:ext>
            </a:extLst>
          </p:cNvPr>
          <p:cNvPicPr>
            <a:picLocks noChangeAspect="1"/>
          </p:cNvPicPr>
          <p:nvPr/>
        </p:nvPicPr>
        <p:blipFill>
          <a:blip r:embed="rId3"/>
          <a:stretch>
            <a:fillRect/>
          </a:stretch>
        </p:blipFill>
        <p:spPr>
          <a:xfrm>
            <a:off x="6717579" y="1811080"/>
            <a:ext cx="3909183" cy="3887703"/>
          </a:xfrm>
          <a:prstGeom prst="rect">
            <a:avLst/>
          </a:prstGeom>
        </p:spPr>
      </p:pic>
    </p:spTree>
    <p:extLst>
      <p:ext uri="{BB962C8B-B14F-4D97-AF65-F5344CB8AC3E}">
        <p14:creationId xmlns:p14="http://schemas.microsoft.com/office/powerpoint/2010/main" val="3094837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D1E7-323F-4297-8B65-06DD0A43B2CC}"/>
              </a:ext>
            </a:extLst>
          </p:cNvPr>
          <p:cNvSpPr>
            <a:spLocks noGrp="1"/>
          </p:cNvSpPr>
          <p:nvPr>
            <p:ph type="title"/>
          </p:nvPr>
        </p:nvSpPr>
        <p:spPr>
          <a:xfrm>
            <a:off x="966000" y="2961589"/>
            <a:ext cx="10260000" cy="574091"/>
          </a:xfrm>
        </p:spPr>
        <p:txBody>
          <a:bodyPr>
            <a:noAutofit/>
          </a:bodyPr>
          <a:lstStyle/>
          <a:p>
            <a:pPr algn="ctr"/>
            <a:r>
              <a:rPr lang="en-US" dirty="0"/>
              <a:t>Roof systems</a:t>
            </a:r>
          </a:p>
        </p:txBody>
      </p:sp>
    </p:spTree>
    <p:extLst>
      <p:ext uri="{BB962C8B-B14F-4D97-AF65-F5344CB8AC3E}">
        <p14:creationId xmlns:p14="http://schemas.microsoft.com/office/powerpoint/2010/main" val="826920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52792D-6839-4123-89FC-C6F98B78BFA2}"/>
              </a:ext>
            </a:extLst>
          </p:cNvPr>
          <p:cNvPicPr>
            <a:picLocks noChangeAspect="1"/>
          </p:cNvPicPr>
          <p:nvPr/>
        </p:nvPicPr>
        <p:blipFill>
          <a:blip r:embed="rId3"/>
          <a:stretch>
            <a:fillRect/>
          </a:stretch>
        </p:blipFill>
        <p:spPr>
          <a:xfrm>
            <a:off x="182252" y="2175937"/>
            <a:ext cx="6105153" cy="1903927"/>
          </a:xfrm>
          <a:prstGeom prst="rect">
            <a:avLst/>
          </a:prstGeom>
        </p:spPr>
      </p:pic>
      <p:sp>
        <p:nvSpPr>
          <p:cNvPr id="2" name="Title 1"/>
          <p:cNvSpPr>
            <a:spLocks noGrp="1"/>
          </p:cNvSpPr>
          <p:nvPr>
            <p:ph type="title"/>
          </p:nvPr>
        </p:nvSpPr>
        <p:spPr/>
        <p:txBody>
          <a:bodyPr>
            <a:normAutofit/>
          </a:bodyPr>
          <a:lstStyle/>
          <a:p>
            <a:r>
              <a:rPr lang="en-US" dirty="0"/>
              <a:t>Roof systems</a:t>
            </a:r>
          </a:p>
        </p:txBody>
      </p:sp>
      <p:sp>
        <p:nvSpPr>
          <p:cNvPr id="5" name="Content Placeholder 2">
            <a:extLst>
              <a:ext uri="{FF2B5EF4-FFF2-40B4-BE49-F238E27FC236}">
                <a16:creationId xmlns:a16="http://schemas.microsoft.com/office/drawing/2014/main" id="{2EB165F3-83CE-46F8-B0E8-8142F59BE9B5}"/>
              </a:ext>
            </a:extLst>
          </p:cNvPr>
          <p:cNvSpPr>
            <a:spLocks noGrp="1"/>
          </p:cNvSpPr>
          <p:nvPr>
            <p:ph idx="4294967295"/>
          </p:nvPr>
        </p:nvSpPr>
        <p:spPr>
          <a:xfrm>
            <a:off x="6917926" y="3029921"/>
            <a:ext cx="4956658" cy="2252285"/>
          </a:xfrm>
        </p:spPr>
        <p:txBody>
          <a:bodyPr>
            <a:normAutofit/>
          </a:bodyPr>
          <a:lstStyle/>
          <a:p>
            <a:pPr marL="0" indent="0">
              <a:buNone/>
            </a:pPr>
            <a:r>
              <a:rPr lang="en-US" sz="1600" dirty="0"/>
              <a:t>The roof system function as the primary sheltering element for the interior spaces of a building. Because the gravity loads for a building, originate with the roof system, its structural layout must correspond to </a:t>
            </a:r>
            <a:r>
              <a:rPr lang="en-US" sz="1600" dirty="0">
                <a:latin typeface="+mj-lt"/>
              </a:rPr>
              <a:t>that</a:t>
            </a:r>
            <a:r>
              <a:rPr lang="en-US" sz="1600" dirty="0"/>
              <a:t> of the column and bearing wall system through which its loads are transferred down to the foundation system.</a:t>
            </a:r>
          </a:p>
        </p:txBody>
      </p:sp>
      <p:sp>
        <p:nvSpPr>
          <p:cNvPr id="4" name="TextBox 3">
            <a:extLst>
              <a:ext uri="{FF2B5EF4-FFF2-40B4-BE49-F238E27FC236}">
                <a16:creationId xmlns:a16="http://schemas.microsoft.com/office/drawing/2014/main" id="{BC386E57-A8E4-47A5-99CB-D2996A276BD3}"/>
              </a:ext>
            </a:extLst>
          </p:cNvPr>
          <p:cNvSpPr txBox="1"/>
          <p:nvPr/>
        </p:nvSpPr>
        <p:spPr>
          <a:xfrm>
            <a:off x="517071" y="1796542"/>
            <a:ext cx="1850828" cy="369332"/>
          </a:xfrm>
          <a:prstGeom prst="rect">
            <a:avLst/>
          </a:prstGeom>
          <a:noFill/>
        </p:spPr>
        <p:txBody>
          <a:bodyPr wrap="none" rtlCol="0">
            <a:spAutoFit/>
          </a:bodyPr>
          <a:lstStyle/>
          <a:p>
            <a:r>
              <a:rPr lang="en-US" dirty="0"/>
              <a:t>Flat roofs systems</a:t>
            </a:r>
          </a:p>
        </p:txBody>
      </p:sp>
      <p:sp>
        <p:nvSpPr>
          <p:cNvPr id="8" name="TextBox 7">
            <a:extLst>
              <a:ext uri="{FF2B5EF4-FFF2-40B4-BE49-F238E27FC236}">
                <a16:creationId xmlns:a16="http://schemas.microsoft.com/office/drawing/2014/main" id="{2D7F2CBD-18E3-46B2-8852-F186748D8138}"/>
              </a:ext>
            </a:extLst>
          </p:cNvPr>
          <p:cNvSpPr txBox="1"/>
          <p:nvPr/>
        </p:nvSpPr>
        <p:spPr>
          <a:xfrm>
            <a:off x="517071" y="3786732"/>
            <a:ext cx="2192780" cy="369332"/>
          </a:xfrm>
          <a:prstGeom prst="rect">
            <a:avLst/>
          </a:prstGeom>
          <a:noFill/>
        </p:spPr>
        <p:txBody>
          <a:bodyPr wrap="none" rtlCol="0">
            <a:spAutoFit/>
          </a:bodyPr>
          <a:lstStyle/>
          <a:p>
            <a:r>
              <a:rPr lang="en-US" dirty="0"/>
              <a:t>Sloping roofs systems</a:t>
            </a:r>
          </a:p>
        </p:txBody>
      </p:sp>
      <p:pic>
        <p:nvPicPr>
          <p:cNvPr id="9" name="Picture 8">
            <a:extLst>
              <a:ext uri="{FF2B5EF4-FFF2-40B4-BE49-F238E27FC236}">
                <a16:creationId xmlns:a16="http://schemas.microsoft.com/office/drawing/2014/main" id="{3AC05403-2722-4C93-B274-89BD39E272F0}"/>
              </a:ext>
            </a:extLst>
          </p:cNvPr>
          <p:cNvPicPr>
            <a:picLocks noChangeAspect="1"/>
          </p:cNvPicPr>
          <p:nvPr/>
        </p:nvPicPr>
        <p:blipFill>
          <a:blip r:embed="rId4"/>
          <a:stretch>
            <a:fillRect/>
          </a:stretch>
        </p:blipFill>
        <p:spPr>
          <a:xfrm>
            <a:off x="314015" y="4190647"/>
            <a:ext cx="5595937" cy="2311809"/>
          </a:xfrm>
          <a:prstGeom prst="rect">
            <a:avLst/>
          </a:prstGeom>
        </p:spPr>
      </p:pic>
    </p:spTree>
    <p:extLst>
      <p:ext uri="{BB962C8B-B14F-4D97-AF65-F5344CB8AC3E}">
        <p14:creationId xmlns:p14="http://schemas.microsoft.com/office/powerpoint/2010/main" val="867624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A85A2-E519-4D8F-B455-EFE91393022E}"/>
              </a:ext>
            </a:extLst>
          </p:cNvPr>
          <p:cNvPicPr>
            <a:picLocks noChangeAspect="1"/>
          </p:cNvPicPr>
          <p:nvPr/>
        </p:nvPicPr>
        <p:blipFill>
          <a:blip r:embed="rId3"/>
          <a:stretch>
            <a:fillRect/>
          </a:stretch>
        </p:blipFill>
        <p:spPr>
          <a:xfrm>
            <a:off x="3408817" y="1276350"/>
            <a:ext cx="8600931" cy="4777357"/>
          </a:xfrm>
          <a:prstGeom prst="rect">
            <a:avLst/>
          </a:prstGeom>
        </p:spPr>
      </p:pic>
      <p:sp>
        <p:nvSpPr>
          <p:cNvPr id="2" name="Title 1"/>
          <p:cNvSpPr>
            <a:spLocks noGrp="1"/>
          </p:cNvSpPr>
          <p:nvPr>
            <p:ph type="title"/>
          </p:nvPr>
        </p:nvSpPr>
        <p:spPr/>
        <p:txBody>
          <a:bodyPr>
            <a:noAutofit/>
          </a:bodyPr>
          <a:lstStyle/>
          <a:p>
            <a:r>
              <a:rPr lang="en-US" sz="4000" dirty="0"/>
              <a:t>Rafter framing</a:t>
            </a:r>
          </a:p>
        </p:txBody>
      </p:sp>
    </p:spTree>
    <p:extLst>
      <p:ext uri="{BB962C8B-B14F-4D97-AF65-F5344CB8AC3E}">
        <p14:creationId xmlns:p14="http://schemas.microsoft.com/office/powerpoint/2010/main" val="1236020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3EDF95-3D3C-42F6-BC24-9F9749E87366}"/>
              </a:ext>
            </a:extLst>
          </p:cNvPr>
          <p:cNvSpPr>
            <a:spLocks noGrp="1"/>
          </p:cNvSpPr>
          <p:nvPr>
            <p:ph type="title"/>
          </p:nvPr>
        </p:nvSpPr>
        <p:spPr/>
        <p:txBody>
          <a:bodyPr/>
          <a:lstStyle/>
          <a:p>
            <a:r>
              <a:rPr lang="en-US" dirty="0"/>
              <a:t>Timber roof elements</a:t>
            </a:r>
          </a:p>
        </p:txBody>
      </p:sp>
      <p:pic>
        <p:nvPicPr>
          <p:cNvPr id="6" name="Picture 5">
            <a:extLst>
              <a:ext uri="{FF2B5EF4-FFF2-40B4-BE49-F238E27FC236}">
                <a16:creationId xmlns:a16="http://schemas.microsoft.com/office/drawing/2014/main" id="{8C09CA08-8D85-4216-80B4-26319DD92D75}"/>
              </a:ext>
            </a:extLst>
          </p:cNvPr>
          <p:cNvPicPr>
            <a:picLocks noChangeAspect="1"/>
          </p:cNvPicPr>
          <p:nvPr/>
        </p:nvPicPr>
        <p:blipFill rotWithShape="1">
          <a:blip r:embed="rId3"/>
          <a:srcRect b="1078"/>
          <a:stretch/>
        </p:blipFill>
        <p:spPr>
          <a:xfrm>
            <a:off x="413550" y="2678095"/>
            <a:ext cx="4733170" cy="3521110"/>
          </a:xfrm>
          <a:prstGeom prst="rect">
            <a:avLst/>
          </a:prstGeom>
        </p:spPr>
      </p:pic>
      <p:pic>
        <p:nvPicPr>
          <p:cNvPr id="15" name="Picture 14">
            <a:extLst>
              <a:ext uri="{FF2B5EF4-FFF2-40B4-BE49-F238E27FC236}">
                <a16:creationId xmlns:a16="http://schemas.microsoft.com/office/drawing/2014/main" id="{EA8DCA67-38EA-4BD1-A70A-D0166783C4E2}"/>
              </a:ext>
            </a:extLst>
          </p:cNvPr>
          <p:cNvPicPr>
            <a:picLocks noChangeAspect="1"/>
          </p:cNvPicPr>
          <p:nvPr/>
        </p:nvPicPr>
        <p:blipFill>
          <a:blip r:embed="rId4"/>
          <a:stretch>
            <a:fillRect/>
          </a:stretch>
        </p:blipFill>
        <p:spPr>
          <a:xfrm>
            <a:off x="5370512" y="1771266"/>
            <a:ext cx="6820898" cy="4781934"/>
          </a:xfrm>
          <a:prstGeom prst="rect">
            <a:avLst/>
          </a:prstGeom>
        </p:spPr>
      </p:pic>
      <p:sp>
        <p:nvSpPr>
          <p:cNvPr id="9" name="TextBox 8">
            <a:extLst>
              <a:ext uri="{FF2B5EF4-FFF2-40B4-BE49-F238E27FC236}">
                <a16:creationId xmlns:a16="http://schemas.microsoft.com/office/drawing/2014/main" id="{30AC0BD4-D7F8-454A-87BA-7516A2E7DFFB}"/>
              </a:ext>
            </a:extLst>
          </p:cNvPr>
          <p:cNvSpPr txBox="1"/>
          <p:nvPr/>
        </p:nvSpPr>
        <p:spPr>
          <a:xfrm>
            <a:off x="229400" y="1787295"/>
            <a:ext cx="7571575" cy="830997"/>
          </a:xfrm>
          <a:prstGeom prst="rect">
            <a:avLst/>
          </a:prstGeom>
          <a:noFill/>
        </p:spPr>
        <p:txBody>
          <a:bodyPr wrap="square">
            <a:spAutoFit/>
          </a:bodyPr>
          <a:lstStyle/>
          <a:p>
            <a:r>
              <a:rPr lang="en-US" sz="1600" dirty="0"/>
              <a:t>Roof structures framed with timber rafters are an essential subsystem of timber light-frame construction. The dimensioned timber used for roof joists and rafters is easily worked and can be quickly assembled on-site with simple tools.</a:t>
            </a:r>
          </a:p>
        </p:txBody>
      </p:sp>
    </p:spTree>
    <p:extLst>
      <p:ext uri="{BB962C8B-B14F-4D97-AF65-F5344CB8AC3E}">
        <p14:creationId xmlns:p14="http://schemas.microsoft.com/office/powerpoint/2010/main" val="1873196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Flat roofs</a:t>
            </a:r>
          </a:p>
        </p:txBody>
      </p:sp>
      <p:pic>
        <p:nvPicPr>
          <p:cNvPr id="8" name="Picture 7">
            <a:extLst>
              <a:ext uri="{FF2B5EF4-FFF2-40B4-BE49-F238E27FC236}">
                <a16:creationId xmlns:a16="http://schemas.microsoft.com/office/drawing/2014/main" id="{B34C0897-EDAC-4A27-8A2D-AC6F9700501D}"/>
              </a:ext>
            </a:extLst>
          </p:cNvPr>
          <p:cNvPicPr>
            <a:picLocks noChangeAspect="1"/>
          </p:cNvPicPr>
          <p:nvPr/>
        </p:nvPicPr>
        <p:blipFill>
          <a:blip r:embed="rId3"/>
          <a:stretch>
            <a:fillRect/>
          </a:stretch>
        </p:blipFill>
        <p:spPr>
          <a:xfrm>
            <a:off x="1452562" y="1819275"/>
            <a:ext cx="9286875" cy="4133850"/>
          </a:xfrm>
          <a:prstGeom prst="rect">
            <a:avLst/>
          </a:prstGeom>
        </p:spPr>
      </p:pic>
    </p:spTree>
    <p:extLst>
      <p:ext uri="{BB962C8B-B14F-4D97-AF65-F5344CB8AC3E}">
        <p14:creationId xmlns:p14="http://schemas.microsoft.com/office/powerpoint/2010/main" val="997540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35AFE-AFFC-4BA5-AA74-0E6F5CB5A37B}"/>
              </a:ext>
            </a:extLst>
          </p:cNvPr>
          <p:cNvPicPr>
            <a:picLocks noChangeAspect="1"/>
          </p:cNvPicPr>
          <p:nvPr/>
        </p:nvPicPr>
        <p:blipFill>
          <a:blip r:embed="rId3"/>
          <a:stretch>
            <a:fillRect/>
          </a:stretch>
        </p:blipFill>
        <p:spPr>
          <a:xfrm>
            <a:off x="2028825" y="1159217"/>
            <a:ext cx="9183163" cy="4806349"/>
          </a:xfrm>
          <a:prstGeom prst="rect">
            <a:avLst/>
          </a:prstGeom>
        </p:spPr>
      </p:pic>
      <p:sp>
        <p:nvSpPr>
          <p:cNvPr id="2" name="Title 1"/>
          <p:cNvSpPr>
            <a:spLocks noGrp="1"/>
          </p:cNvSpPr>
          <p:nvPr>
            <p:ph type="title"/>
          </p:nvPr>
        </p:nvSpPr>
        <p:spPr/>
        <p:txBody>
          <a:bodyPr/>
          <a:lstStyle/>
          <a:p>
            <a:r>
              <a:rPr lang="en-US" dirty="0"/>
              <a:t>Roof systems</a:t>
            </a:r>
          </a:p>
        </p:txBody>
      </p:sp>
    </p:spTree>
    <p:extLst>
      <p:ext uri="{BB962C8B-B14F-4D97-AF65-F5344CB8AC3E}">
        <p14:creationId xmlns:p14="http://schemas.microsoft.com/office/powerpoint/2010/main" val="3942567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Roof systems</a:t>
            </a:r>
          </a:p>
        </p:txBody>
      </p:sp>
      <p:pic>
        <p:nvPicPr>
          <p:cNvPr id="5" name="Picture 4">
            <a:extLst>
              <a:ext uri="{FF2B5EF4-FFF2-40B4-BE49-F238E27FC236}">
                <a16:creationId xmlns:a16="http://schemas.microsoft.com/office/drawing/2014/main" id="{4D479455-0404-46C9-AEA7-2D1D4B63D88E}"/>
              </a:ext>
            </a:extLst>
          </p:cNvPr>
          <p:cNvPicPr>
            <a:picLocks noChangeAspect="1"/>
          </p:cNvPicPr>
          <p:nvPr/>
        </p:nvPicPr>
        <p:blipFill>
          <a:blip r:embed="rId3"/>
          <a:stretch>
            <a:fillRect/>
          </a:stretch>
        </p:blipFill>
        <p:spPr>
          <a:xfrm>
            <a:off x="182252" y="3281998"/>
            <a:ext cx="6091237" cy="2541776"/>
          </a:xfrm>
          <a:prstGeom prst="rect">
            <a:avLst/>
          </a:prstGeom>
        </p:spPr>
      </p:pic>
      <p:pic>
        <p:nvPicPr>
          <p:cNvPr id="7" name="Picture 6">
            <a:extLst>
              <a:ext uri="{FF2B5EF4-FFF2-40B4-BE49-F238E27FC236}">
                <a16:creationId xmlns:a16="http://schemas.microsoft.com/office/drawing/2014/main" id="{266000A2-6D63-4EBA-B24A-EC0D46C047AD}"/>
              </a:ext>
            </a:extLst>
          </p:cNvPr>
          <p:cNvPicPr>
            <a:picLocks noChangeAspect="1"/>
          </p:cNvPicPr>
          <p:nvPr/>
        </p:nvPicPr>
        <p:blipFill rotWithShape="1">
          <a:blip r:embed="rId4"/>
          <a:srcRect t="2529"/>
          <a:stretch/>
        </p:blipFill>
        <p:spPr>
          <a:xfrm>
            <a:off x="6284724" y="1096111"/>
            <a:ext cx="5725024" cy="2466240"/>
          </a:xfrm>
          <a:prstGeom prst="rect">
            <a:avLst/>
          </a:prstGeom>
        </p:spPr>
      </p:pic>
    </p:spTree>
    <p:extLst>
      <p:ext uri="{BB962C8B-B14F-4D97-AF65-F5344CB8AC3E}">
        <p14:creationId xmlns:p14="http://schemas.microsoft.com/office/powerpoint/2010/main" val="542441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Wood plank and beam framing</a:t>
            </a:r>
          </a:p>
        </p:txBody>
      </p:sp>
      <p:sp>
        <p:nvSpPr>
          <p:cNvPr id="7" name="Content Placeholder 2">
            <a:extLst>
              <a:ext uri="{FF2B5EF4-FFF2-40B4-BE49-F238E27FC236}">
                <a16:creationId xmlns:a16="http://schemas.microsoft.com/office/drawing/2014/main" id="{24A8AFC7-85E1-4172-9304-1306F61CFD34}"/>
              </a:ext>
            </a:extLst>
          </p:cNvPr>
          <p:cNvSpPr>
            <a:spLocks noGrp="1"/>
          </p:cNvSpPr>
          <p:nvPr>
            <p:ph idx="4294967295"/>
          </p:nvPr>
        </p:nvSpPr>
        <p:spPr>
          <a:xfrm>
            <a:off x="209550" y="2813085"/>
            <a:ext cx="3575050" cy="2063708"/>
          </a:xfrm>
        </p:spPr>
        <p:txBody>
          <a:bodyPr>
            <a:noAutofit/>
          </a:bodyPr>
          <a:lstStyle/>
          <a:p>
            <a:pPr marL="0" indent="0">
              <a:buNone/>
            </a:pPr>
            <a:r>
              <a:rPr lang="en-US" sz="1600" dirty="0"/>
              <a:t>There are alternatives for how plank and beam roof structure can be framed, depending on the direction and spacing of the roof beams, the elements used to span the beam and the overall depth of the construction assembly.</a:t>
            </a:r>
          </a:p>
        </p:txBody>
      </p:sp>
      <p:sp>
        <p:nvSpPr>
          <p:cNvPr id="8" name="Content Placeholder 2">
            <a:extLst>
              <a:ext uri="{FF2B5EF4-FFF2-40B4-BE49-F238E27FC236}">
                <a16:creationId xmlns:a16="http://schemas.microsoft.com/office/drawing/2014/main" id="{F8E1A44B-7042-432F-A69D-768ED46548D8}"/>
              </a:ext>
            </a:extLst>
          </p:cNvPr>
          <p:cNvSpPr txBox="1">
            <a:spLocks/>
          </p:cNvSpPr>
          <p:nvPr/>
        </p:nvSpPr>
        <p:spPr>
          <a:xfrm>
            <a:off x="4753944" y="1913691"/>
            <a:ext cx="7853114" cy="543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Roof beams parallel to the slope</a:t>
            </a:r>
          </a:p>
        </p:txBody>
      </p:sp>
      <p:pic>
        <p:nvPicPr>
          <p:cNvPr id="4" name="Picture 3">
            <a:extLst>
              <a:ext uri="{FF2B5EF4-FFF2-40B4-BE49-F238E27FC236}">
                <a16:creationId xmlns:a16="http://schemas.microsoft.com/office/drawing/2014/main" id="{5A83B68C-CFF7-4132-9D9B-66ABD4929447}"/>
              </a:ext>
            </a:extLst>
          </p:cNvPr>
          <p:cNvPicPr>
            <a:picLocks noChangeAspect="1"/>
          </p:cNvPicPr>
          <p:nvPr/>
        </p:nvPicPr>
        <p:blipFill>
          <a:blip r:embed="rId3"/>
          <a:stretch>
            <a:fillRect/>
          </a:stretch>
        </p:blipFill>
        <p:spPr>
          <a:xfrm>
            <a:off x="3784600" y="2389229"/>
            <a:ext cx="8197850" cy="3600407"/>
          </a:xfrm>
          <a:prstGeom prst="rect">
            <a:avLst/>
          </a:prstGeom>
        </p:spPr>
      </p:pic>
    </p:spTree>
    <p:extLst>
      <p:ext uri="{BB962C8B-B14F-4D97-AF65-F5344CB8AC3E}">
        <p14:creationId xmlns:p14="http://schemas.microsoft.com/office/powerpoint/2010/main" val="2111632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C6275C4-3675-484B-B6D5-E19526CB461E}"/>
              </a:ext>
            </a:extLst>
          </p:cNvPr>
          <p:cNvSpPr txBox="1">
            <a:spLocks/>
          </p:cNvSpPr>
          <p:nvPr/>
        </p:nvSpPr>
        <p:spPr>
          <a:xfrm>
            <a:off x="1863296" y="1811219"/>
            <a:ext cx="7853114" cy="543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Roof beams perpendicular to the slope</a:t>
            </a:r>
          </a:p>
        </p:txBody>
      </p:sp>
      <p:sp>
        <p:nvSpPr>
          <p:cNvPr id="7" name="Title 1">
            <a:extLst>
              <a:ext uri="{FF2B5EF4-FFF2-40B4-BE49-F238E27FC236}">
                <a16:creationId xmlns:a16="http://schemas.microsoft.com/office/drawing/2014/main" id="{A7B1C7CE-D6E6-4C22-9E72-C4446DCD4858}"/>
              </a:ext>
            </a:extLst>
          </p:cNvPr>
          <p:cNvSpPr>
            <a:spLocks noGrp="1"/>
          </p:cNvSpPr>
          <p:nvPr>
            <p:ph type="title"/>
          </p:nvPr>
        </p:nvSpPr>
        <p:spPr/>
        <p:txBody>
          <a:bodyPr>
            <a:normAutofit/>
          </a:bodyPr>
          <a:lstStyle/>
          <a:p>
            <a:r>
              <a:rPr lang="en-US" sz="3600" dirty="0"/>
              <a:t>Wood plank and beam framing</a:t>
            </a:r>
          </a:p>
        </p:txBody>
      </p:sp>
      <p:pic>
        <p:nvPicPr>
          <p:cNvPr id="6" name="Picture 5">
            <a:extLst>
              <a:ext uri="{FF2B5EF4-FFF2-40B4-BE49-F238E27FC236}">
                <a16:creationId xmlns:a16="http://schemas.microsoft.com/office/drawing/2014/main" id="{9565F289-AB00-4012-9DEC-D570A05769AF}"/>
              </a:ext>
            </a:extLst>
          </p:cNvPr>
          <p:cNvPicPr>
            <a:picLocks noChangeAspect="1"/>
          </p:cNvPicPr>
          <p:nvPr/>
        </p:nvPicPr>
        <p:blipFill rotWithShape="1">
          <a:blip r:embed="rId3"/>
          <a:srcRect t="2648"/>
          <a:stretch/>
        </p:blipFill>
        <p:spPr>
          <a:xfrm>
            <a:off x="1763580" y="2354275"/>
            <a:ext cx="7554855" cy="3536937"/>
          </a:xfrm>
          <a:prstGeom prst="rect">
            <a:avLst/>
          </a:prstGeom>
        </p:spPr>
      </p:pic>
    </p:spTree>
    <p:extLst>
      <p:ext uri="{BB962C8B-B14F-4D97-AF65-F5344CB8AC3E}">
        <p14:creationId xmlns:p14="http://schemas.microsoft.com/office/powerpoint/2010/main" val="218344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FE3D-147B-489A-846D-B63D1977A574}"/>
              </a:ext>
            </a:extLst>
          </p:cNvPr>
          <p:cNvSpPr>
            <a:spLocks noGrp="1"/>
          </p:cNvSpPr>
          <p:nvPr>
            <p:ph type="title"/>
          </p:nvPr>
        </p:nvSpPr>
        <p:spPr/>
        <p:txBody>
          <a:bodyPr>
            <a:normAutofit/>
          </a:bodyPr>
          <a:lstStyle/>
          <a:p>
            <a:r>
              <a:rPr lang="en-US" dirty="0"/>
              <a:t>Stability of Structures</a:t>
            </a:r>
            <a:endParaRPr lang="fi-FI" dirty="0"/>
          </a:p>
        </p:txBody>
      </p:sp>
      <p:sp>
        <p:nvSpPr>
          <p:cNvPr id="3" name="Content Placeholder 2">
            <a:extLst>
              <a:ext uri="{FF2B5EF4-FFF2-40B4-BE49-F238E27FC236}">
                <a16:creationId xmlns:a16="http://schemas.microsoft.com/office/drawing/2014/main" id="{F92E3386-851B-49CD-9B57-098BB018CE90}"/>
              </a:ext>
            </a:extLst>
          </p:cNvPr>
          <p:cNvSpPr>
            <a:spLocks noGrp="1"/>
          </p:cNvSpPr>
          <p:nvPr>
            <p:ph idx="4294967295"/>
          </p:nvPr>
        </p:nvSpPr>
        <p:spPr>
          <a:xfrm>
            <a:off x="495300" y="4680402"/>
            <a:ext cx="10675938" cy="2036762"/>
          </a:xfrm>
          <a:solidFill>
            <a:schemeClr val="bg1"/>
          </a:solidFill>
        </p:spPr>
        <p:txBody>
          <a:bodyPr>
            <a:normAutofit/>
          </a:bodyPr>
          <a:lstStyle/>
          <a:p>
            <a:pPr marL="0" indent="0">
              <a:buNone/>
            </a:pPr>
            <a:r>
              <a:rPr lang="en-US" dirty="0"/>
              <a:t>The resistance to horizontal forces is provided by two orthogonal bracing systems: </a:t>
            </a:r>
          </a:p>
          <a:p>
            <a:r>
              <a:rPr lang="en-US" dirty="0"/>
              <a:t>Vertical bracing. Bracing in vertical planes (between lines of columns) provides load paths to transfer horizontal forces to ground level and provide lateral stability.</a:t>
            </a:r>
          </a:p>
          <a:p>
            <a:r>
              <a:rPr lang="en-US" dirty="0"/>
              <a:t>Horizontal bracing. At each floor level, bracing in a horizontal plane, generally provided by floor plate action, provides a load path to transfer the horizontal forces (mainly from the perimeter columns, due to wind) to the planes of vertical bracing.</a:t>
            </a:r>
            <a:endParaRPr lang="fi-FI" dirty="0"/>
          </a:p>
        </p:txBody>
      </p:sp>
      <p:sp>
        <p:nvSpPr>
          <p:cNvPr id="4" name="Rectangle 3">
            <a:extLst>
              <a:ext uri="{FF2B5EF4-FFF2-40B4-BE49-F238E27FC236}">
                <a16:creationId xmlns:a16="http://schemas.microsoft.com/office/drawing/2014/main" id="{FECAC216-FEED-4864-B6E5-6D27871B63CC}"/>
              </a:ext>
            </a:extLst>
          </p:cNvPr>
          <p:cNvSpPr/>
          <p:nvPr/>
        </p:nvSpPr>
        <p:spPr>
          <a:xfrm>
            <a:off x="8069056" y="1965057"/>
            <a:ext cx="2786269" cy="2308324"/>
          </a:xfrm>
          <a:prstGeom prst="rect">
            <a:avLst/>
          </a:prstGeom>
          <a:solidFill>
            <a:schemeClr val="bg1"/>
          </a:solidFill>
        </p:spPr>
        <p:txBody>
          <a:bodyPr wrap="square">
            <a:spAutoFit/>
          </a:bodyPr>
          <a:lstStyle/>
          <a:p>
            <a:r>
              <a:rPr lang="en-US" dirty="0"/>
              <a:t>An important characteristic of a building is the relative importance of the lateral load-resisting and stabilizing systems.</a:t>
            </a:r>
          </a:p>
          <a:p>
            <a:r>
              <a:rPr lang="en-US" dirty="0"/>
              <a:t>In broad terms there are three fundamental types of lateral resisting elements:</a:t>
            </a:r>
          </a:p>
        </p:txBody>
      </p:sp>
      <p:pic>
        <p:nvPicPr>
          <p:cNvPr id="5" name="Picture 4">
            <a:extLst>
              <a:ext uri="{FF2B5EF4-FFF2-40B4-BE49-F238E27FC236}">
                <a16:creationId xmlns:a16="http://schemas.microsoft.com/office/drawing/2014/main" id="{8CE7DB26-1999-43DD-A799-10936DE030F9}"/>
              </a:ext>
            </a:extLst>
          </p:cNvPr>
          <p:cNvPicPr>
            <a:picLocks noChangeAspect="1"/>
          </p:cNvPicPr>
          <p:nvPr/>
        </p:nvPicPr>
        <p:blipFill>
          <a:blip r:embed="rId3"/>
          <a:stretch>
            <a:fillRect/>
          </a:stretch>
        </p:blipFill>
        <p:spPr>
          <a:xfrm>
            <a:off x="838199" y="1765002"/>
            <a:ext cx="6642195" cy="2826048"/>
          </a:xfrm>
          <a:prstGeom prst="rect">
            <a:avLst/>
          </a:prstGeom>
        </p:spPr>
      </p:pic>
    </p:spTree>
    <p:extLst>
      <p:ext uri="{BB962C8B-B14F-4D97-AF65-F5344CB8AC3E}">
        <p14:creationId xmlns:p14="http://schemas.microsoft.com/office/powerpoint/2010/main" val="379205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Wood trusses</a:t>
            </a:r>
          </a:p>
        </p:txBody>
      </p:sp>
      <p:sp>
        <p:nvSpPr>
          <p:cNvPr id="6" name="Rectangle 5">
            <a:extLst>
              <a:ext uri="{FF2B5EF4-FFF2-40B4-BE49-F238E27FC236}">
                <a16:creationId xmlns:a16="http://schemas.microsoft.com/office/drawing/2014/main" id="{D06B578C-9B2F-4727-9943-D392F78AA192}"/>
              </a:ext>
            </a:extLst>
          </p:cNvPr>
          <p:cNvSpPr/>
          <p:nvPr/>
        </p:nvSpPr>
        <p:spPr>
          <a:xfrm>
            <a:off x="391802" y="2346960"/>
            <a:ext cx="3980173" cy="2308324"/>
          </a:xfrm>
          <a:prstGeom prst="rect">
            <a:avLst/>
          </a:prstGeom>
        </p:spPr>
        <p:txBody>
          <a:bodyPr wrap="square">
            <a:spAutoFit/>
          </a:bodyPr>
          <a:lstStyle/>
          <a:p>
            <a:r>
              <a:rPr lang="en-US" sz="1600" dirty="0">
                <a:solidFill>
                  <a:srgbClr val="111111"/>
                </a:solidFill>
              </a:rPr>
              <a:t>Most residential projects and wood framed commercial projects utilize roof trusses. </a:t>
            </a:r>
          </a:p>
          <a:p>
            <a:r>
              <a:rPr lang="en-US" sz="1600" dirty="0">
                <a:solidFill>
                  <a:srgbClr val="111111"/>
                </a:solidFill>
              </a:rPr>
              <a:t>A roof truss is generally cheaper and less time consuming than a roof framed with rafters because it is created from smaller pieces of lumber and it is fabricated in a shop and then only has to be set up in the field.</a:t>
            </a:r>
            <a:endParaRPr lang="en-US" sz="1600" dirty="0"/>
          </a:p>
        </p:txBody>
      </p:sp>
      <p:pic>
        <p:nvPicPr>
          <p:cNvPr id="4" name="Picture 3">
            <a:extLst>
              <a:ext uri="{FF2B5EF4-FFF2-40B4-BE49-F238E27FC236}">
                <a16:creationId xmlns:a16="http://schemas.microsoft.com/office/drawing/2014/main" id="{1CE3F07C-1128-4008-9E32-C6EFBBF2FB00}"/>
              </a:ext>
            </a:extLst>
          </p:cNvPr>
          <p:cNvPicPr>
            <a:picLocks noChangeAspect="1"/>
          </p:cNvPicPr>
          <p:nvPr/>
        </p:nvPicPr>
        <p:blipFill>
          <a:blip r:embed="rId3"/>
          <a:stretch>
            <a:fillRect/>
          </a:stretch>
        </p:blipFill>
        <p:spPr>
          <a:xfrm>
            <a:off x="4770748" y="1824037"/>
            <a:ext cx="7239000" cy="3762375"/>
          </a:xfrm>
          <a:prstGeom prst="rect">
            <a:avLst/>
          </a:prstGeom>
        </p:spPr>
      </p:pic>
    </p:spTree>
    <p:extLst>
      <p:ext uri="{BB962C8B-B14F-4D97-AF65-F5344CB8AC3E}">
        <p14:creationId xmlns:p14="http://schemas.microsoft.com/office/powerpoint/2010/main" val="1018375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Wood trusses</a:t>
            </a:r>
          </a:p>
        </p:txBody>
      </p:sp>
      <p:pic>
        <p:nvPicPr>
          <p:cNvPr id="5" name="Picture 4">
            <a:extLst>
              <a:ext uri="{FF2B5EF4-FFF2-40B4-BE49-F238E27FC236}">
                <a16:creationId xmlns:a16="http://schemas.microsoft.com/office/drawing/2014/main" id="{6C4705F4-D8EB-47EE-AB2E-180BC5FE3511}"/>
              </a:ext>
            </a:extLst>
          </p:cNvPr>
          <p:cNvPicPr>
            <a:picLocks noChangeAspect="1"/>
          </p:cNvPicPr>
          <p:nvPr/>
        </p:nvPicPr>
        <p:blipFill>
          <a:blip r:embed="rId3"/>
          <a:stretch>
            <a:fillRect/>
          </a:stretch>
        </p:blipFill>
        <p:spPr>
          <a:xfrm>
            <a:off x="6345296" y="1140175"/>
            <a:ext cx="5554499" cy="2698400"/>
          </a:xfrm>
          <a:prstGeom prst="rect">
            <a:avLst/>
          </a:prstGeom>
        </p:spPr>
      </p:pic>
      <p:pic>
        <p:nvPicPr>
          <p:cNvPr id="7" name="Picture 6">
            <a:extLst>
              <a:ext uri="{FF2B5EF4-FFF2-40B4-BE49-F238E27FC236}">
                <a16:creationId xmlns:a16="http://schemas.microsoft.com/office/drawing/2014/main" id="{81C22791-5CC8-4587-9665-2DC9776B92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92205" y="2466975"/>
            <a:ext cx="6147392" cy="3431103"/>
          </a:xfrm>
          <a:prstGeom prst="rect">
            <a:avLst/>
          </a:prstGeom>
        </p:spPr>
      </p:pic>
    </p:spTree>
    <p:extLst>
      <p:ext uri="{BB962C8B-B14F-4D97-AF65-F5344CB8AC3E}">
        <p14:creationId xmlns:p14="http://schemas.microsoft.com/office/powerpoint/2010/main" val="3860875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E4FA-64BE-46AF-80F5-92E99A6EF63D}"/>
              </a:ext>
            </a:extLst>
          </p:cNvPr>
          <p:cNvSpPr>
            <a:spLocks noGrp="1"/>
          </p:cNvSpPr>
          <p:nvPr>
            <p:ph type="title"/>
          </p:nvPr>
        </p:nvSpPr>
        <p:spPr>
          <a:xfrm>
            <a:off x="4301671" y="2766218"/>
            <a:ext cx="3588657" cy="1325563"/>
          </a:xfrm>
        </p:spPr>
        <p:txBody>
          <a:bodyPr/>
          <a:lstStyle/>
          <a:p>
            <a:pPr algn="ctr"/>
            <a:r>
              <a:rPr lang="en-US" sz="4400" dirty="0"/>
              <a:t>Thank you! </a:t>
            </a:r>
            <a:r>
              <a:rPr lang="en-US" sz="4400" dirty="0">
                <a:sym typeface="Wingdings" panose="05000000000000000000" pitchFamily="2" charset="2"/>
              </a:rPr>
              <a:t></a:t>
            </a:r>
            <a:endParaRPr lang="en-US" sz="4400" dirty="0"/>
          </a:p>
        </p:txBody>
      </p:sp>
    </p:spTree>
    <p:extLst>
      <p:ext uri="{BB962C8B-B14F-4D97-AF65-F5344CB8AC3E}">
        <p14:creationId xmlns:p14="http://schemas.microsoft.com/office/powerpoint/2010/main" val="381279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FE3D-147B-489A-846D-B63D1977A574}"/>
              </a:ext>
            </a:extLst>
          </p:cNvPr>
          <p:cNvSpPr>
            <a:spLocks noGrp="1"/>
          </p:cNvSpPr>
          <p:nvPr>
            <p:ph type="title"/>
          </p:nvPr>
        </p:nvSpPr>
        <p:spPr/>
        <p:txBody>
          <a:bodyPr>
            <a:normAutofit/>
          </a:bodyPr>
          <a:lstStyle/>
          <a:p>
            <a:r>
              <a:rPr lang="en-US" dirty="0"/>
              <a:t>Load Transfer Path </a:t>
            </a:r>
            <a:endParaRPr lang="fi-FI" dirty="0"/>
          </a:p>
        </p:txBody>
      </p:sp>
      <p:pic>
        <p:nvPicPr>
          <p:cNvPr id="4" name="Picture 2">
            <a:extLst>
              <a:ext uri="{FF2B5EF4-FFF2-40B4-BE49-F238E27FC236}">
                <a16:creationId xmlns:a16="http://schemas.microsoft.com/office/drawing/2014/main" id="{2BD39CBE-A69C-4ECC-AC8B-13B8FFDDD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85" y="1866900"/>
            <a:ext cx="5075300" cy="322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72A12861-404B-4172-97D4-B50580857055}"/>
              </a:ext>
            </a:extLst>
          </p:cNvPr>
          <p:cNvSpPr/>
          <p:nvPr/>
        </p:nvSpPr>
        <p:spPr>
          <a:xfrm>
            <a:off x="6964531" y="1570212"/>
            <a:ext cx="4664679" cy="738664"/>
          </a:xfrm>
          <a:prstGeom prst="rect">
            <a:avLst/>
          </a:prstGeom>
          <a:solidFill>
            <a:schemeClr val="bg1"/>
          </a:solidFill>
        </p:spPr>
        <p:txBody>
          <a:bodyPr wrap="square">
            <a:spAutoFit/>
          </a:bodyPr>
          <a:lstStyle/>
          <a:p>
            <a:r>
              <a:rPr lang="en-US" dirty="0"/>
              <a:t>As a minimum, three vertical planes of bracing are needed, to provide resistance in both directions in plan and to provide resistance to torsion about a vertical axis. </a:t>
            </a:r>
            <a:endParaRPr lang="fi-FI" dirty="0"/>
          </a:p>
        </p:txBody>
      </p:sp>
      <p:pic>
        <p:nvPicPr>
          <p:cNvPr id="10" name="Picture 2">
            <a:extLst>
              <a:ext uri="{FF2B5EF4-FFF2-40B4-BE49-F238E27FC236}">
                <a16:creationId xmlns:a16="http://schemas.microsoft.com/office/drawing/2014/main" id="{24093DF6-B792-404A-ACE2-59F6A986C595}"/>
              </a:ext>
            </a:extLst>
          </p:cNvPr>
          <p:cNvPicPr>
            <a:picLocks noChangeAspect="1" noChangeArrowheads="1"/>
          </p:cNvPicPr>
          <p:nvPr/>
        </p:nvPicPr>
        <p:blipFill>
          <a:blip r:embed="rId4" cstate="print"/>
          <a:srcRect/>
          <a:stretch>
            <a:fillRect/>
          </a:stretch>
        </p:blipFill>
        <p:spPr bwMode="auto">
          <a:xfrm>
            <a:off x="8266020" y="2904686"/>
            <a:ext cx="2160311" cy="29908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48670BD6-98C7-4000-B179-5F1F2156B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524" y="4396576"/>
            <a:ext cx="2369451" cy="1621203"/>
          </a:xfrm>
          <a:prstGeom prst="rect">
            <a:avLst/>
          </a:prstGeom>
          <a:solidFill>
            <a:schemeClr val="bg1"/>
          </a:solidFill>
        </p:spPr>
      </p:pic>
    </p:spTree>
    <p:extLst>
      <p:ext uri="{BB962C8B-B14F-4D97-AF65-F5344CB8AC3E}">
        <p14:creationId xmlns:p14="http://schemas.microsoft.com/office/powerpoint/2010/main" val="28055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F1A9-634E-4B9D-9338-4CC60BD8B0F8}"/>
              </a:ext>
            </a:extLst>
          </p:cNvPr>
          <p:cNvSpPr>
            <a:spLocks noGrp="1"/>
          </p:cNvSpPr>
          <p:nvPr>
            <p:ph type="title"/>
          </p:nvPr>
        </p:nvSpPr>
        <p:spPr/>
        <p:txBody>
          <a:bodyPr>
            <a:normAutofit/>
          </a:bodyPr>
          <a:lstStyle/>
          <a:p>
            <a:r>
              <a:rPr lang="en-US" dirty="0"/>
              <a:t>Vertical Bracing</a:t>
            </a:r>
          </a:p>
        </p:txBody>
      </p:sp>
      <p:sp>
        <p:nvSpPr>
          <p:cNvPr id="3" name="Content Placeholder 2">
            <a:extLst>
              <a:ext uri="{FF2B5EF4-FFF2-40B4-BE49-F238E27FC236}">
                <a16:creationId xmlns:a16="http://schemas.microsoft.com/office/drawing/2014/main" id="{D9DAB188-D635-4E5F-8C3E-7DDBA93789F3}"/>
              </a:ext>
            </a:extLst>
          </p:cNvPr>
          <p:cNvSpPr>
            <a:spLocks noGrp="1"/>
          </p:cNvSpPr>
          <p:nvPr>
            <p:ph idx="4294967295"/>
          </p:nvPr>
        </p:nvSpPr>
        <p:spPr>
          <a:xfrm>
            <a:off x="838200" y="1981208"/>
            <a:ext cx="11020425" cy="3719513"/>
          </a:xfrm>
          <a:solidFill>
            <a:schemeClr val="bg1"/>
          </a:solidFill>
        </p:spPr>
        <p:txBody>
          <a:bodyPr>
            <a:normAutofit lnSpcReduction="10000"/>
          </a:bodyPr>
          <a:lstStyle/>
          <a:p>
            <a:pPr marL="0" indent="0">
              <a:buNone/>
            </a:pPr>
            <a:r>
              <a:rPr lang="en-US" sz="1600" dirty="0"/>
              <a:t>The primary functions of vertical bracing in the side walls of the frame are:</a:t>
            </a:r>
          </a:p>
          <a:p>
            <a:pPr marL="285750" indent="-285750">
              <a:buFont typeface="Arial" panose="020B0604020202020204" pitchFamily="34" charset="0"/>
              <a:buChar char="•"/>
            </a:pPr>
            <a:r>
              <a:rPr lang="en-US" sz="1600" dirty="0"/>
              <a:t>To transmit the horizontal loads to the ground. The horizontal forces include forces from wind and cranes.</a:t>
            </a:r>
          </a:p>
          <a:p>
            <a:pPr marL="285750" indent="-285750">
              <a:buFont typeface="Arial" panose="020B0604020202020204" pitchFamily="34" charset="0"/>
              <a:buChar char="•"/>
            </a:pPr>
            <a:r>
              <a:rPr lang="en-US" sz="1600" dirty="0"/>
              <a:t>To provide a rigid framework to which side rails may be attached so that they can in turn provide stability to the columns.</a:t>
            </a:r>
          </a:p>
          <a:p>
            <a:pPr marL="285750" indent="-285750">
              <a:buFont typeface="Arial" panose="020B0604020202020204" pitchFamily="34" charset="0"/>
              <a:buChar char="•"/>
            </a:pPr>
            <a:r>
              <a:rPr lang="en-US" sz="1600" dirty="0"/>
              <a:t>To provide temporary stability during erection.</a:t>
            </a:r>
          </a:p>
          <a:p>
            <a:endParaRPr lang="en-US" sz="1600" dirty="0"/>
          </a:p>
          <a:p>
            <a:pPr marL="0" indent="0">
              <a:buNone/>
            </a:pPr>
            <a:r>
              <a:rPr lang="en-US" sz="1600" dirty="0"/>
              <a:t>According to EN 1993-1-1, the bracing will have to satisfy the requirement for global analysis and imperfections within the bracing system.</a:t>
            </a:r>
          </a:p>
          <a:p>
            <a:pPr marL="0" indent="0">
              <a:buNone/>
            </a:pPr>
            <a:endParaRPr lang="en-US" sz="1600" dirty="0"/>
          </a:p>
          <a:p>
            <a:pPr marL="0" indent="0">
              <a:buNone/>
            </a:pPr>
            <a:r>
              <a:rPr lang="en-US" sz="1600" dirty="0"/>
              <a:t>The bracing may be located:</a:t>
            </a:r>
          </a:p>
          <a:p>
            <a:pPr marL="285750" indent="-285750">
              <a:buFont typeface="Arial" panose="020B0604020202020204" pitchFamily="34" charset="0"/>
              <a:buChar char="•"/>
            </a:pPr>
            <a:r>
              <a:rPr lang="en-US" sz="1600" dirty="0"/>
              <a:t>At one or both ends of the building, depending on the length of the structure</a:t>
            </a:r>
          </a:p>
          <a:p>
            <a:pPr marL="285750" indent="-285750">
              <a:buFont typeface="Arial" panose="020B0604020202020204" pitchFamily="34" charset="0"/>
              <a:buChar char="•"/>
            </a:pPr>
            <a:r>
              <a:rPr lang="en-US" sz="1600" dirty="0"/>
              <a:t>At the center of the building </a:t>
            </a:r>
          </a:p>
          <a:p>
            <a:pPr marL="285750" indent="-285750">
              <a:buFont typeface="Arial" panose="020B0604020202020204" pitchFamily="34" charset="0"/>
              <a:buChar char="•"/>
            </a:pPr>
            <a:r>
              <a:rPr lang="en-US" sz="1600" dirty="0"/>
              <a:t>In each portion between expansion joints (where these occur).</a:t>
            </a:r>
          </a:p>
          <a:p>
            <a:pPr marL="285750" indent="-285750">
              <a:buFont typeface="Arial" panose="020B0604020202020204" pitchFamily="34" charset="0"/>
              <a:buChar char="•"/>
            </a:pPr>
            <a:r>
              <a:rPr lang="en-US" sz="1600" dirty="0"/>
              <a:t>Where the side wall bracing is not in the same bay as the horizontal bracing in the roof, an eaves strut is required to transmit the forces from the roof bracing into the wall bracing.</a:t>
            </a:r>
          </a:p>
        </p:txBody>
      </p:sp>
    </p:spTree>
    <p:extLst>
      <p:ext uri="{BB962C8B-B14F-4D97-AF65-F5344CB8AC3E}">
        <p14:creationId xmlns:p14="http://schemas.microsoft.com/office/powerpoint/2010/main" val="166504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F1A9-634E-4B9D-9338-4CC60BD8B0F8}"/>
              </a:ext>
            </a:extLst>
          </p:cNvPr>
          <p:cNvSpPr>
            <a:spLocks noGrp="1"/>
          </p:cNvSpPr>
          <p:nvPr>
            <p:ph type="title"/>
          </p:nvPr>
        </p:nvSpPr>
        <p:spPr/>
        <p:txBody>
          <a:bodyPr>
            <a:normAutofit/>
          </a:bodyPr>
          <a:lstStyle/>
          <a:p>
            <a:r>
              <a:rPr lang="en-US" dirty="0"/>
              <a:t>Vertical Bracing</a:t>
            </a:r>
          </a:p>
        </p:txBody>
      </p:sp>
      <p:pic>
        <p:nvPicPr>
          <p:cNvPr id="6" name="Picture 5">
            <a:extLst>
              <a:ext uri="{FF2B5EF4-FFF2-40B4-BE49-F238E27FC236}">
                <a16:creationId xmlns:a16="http://schemas.microsoft.com/office/drawing/2014/main" id="{A0C8470F-F89D-4C9B-AF78-EC7F5246B15A}"/>
              </a:ext>
            </a:extLst>
          </p:cNvPr>
          <p:cNvPicPr>
            <a:picLocks noChangeAspect="1"/>
          </p:cNvPicPr>
          <p:nvPr/>
        </p:nvPicPr>
        <p:blipFill rotWithShape="1">
          <a:blip r:embed="rId3"/>
          <a:srcRect r="32997"/>
          <a:stretch/>
        </p:blipFill>
        <p:spPr>
          <a:xfrm>
            <a:off x="1082131" y="1718827"/>
            <a:ext cx="3289844" cy="1948298"/>
          </a:xfrm>
          <a:prstGeom prst="rect">
            <a:avLst/>
          </a:prstGeom>
        </p:spPr>
      </p:pic>
      <p:pic>
        <p:nvPicPr>
          <p:cNvPr id="7" name="Picture 6">
            <a:extLst>
              <a:ext uri="{FF2B5EF4-FFF2-40B4-BE49-F238E27FC236}">
                <a16:creationId xmlns:a16="http://schemas.microsoft.com/office/drawing/2014/main" id="{CCA65139-140F-4CAA-ABBB-E64D660EF63A}"/>
              </a:ext>
            </a:extLst>
          </p:cNvPr>
          <p:cNvPicPr>
            <a:picLocks noChangeAspect="1"/>
          </p:cNvPicPr>
          <p:nvPr/>
        </p:nvPicPr>
        <p:blipFill rotWithShape="1">
          <a:blip r:embed="rId4"/>
          <a:srcRect r="32997"/>
          <a:stretch/>
        </p:blipFill>
        <p:spPr>
          <a:xfrm>
            <a:off x="1082131" y="3827332"/>
            <a:ext cx="3228407" cy="2098922"/>
          </a:xfrm>
          <a:prstGeom prst="rect">
            <a:avLst/>
          </a:prstGeom>
        </p:spPr>
      </p:pic>
      <p:pic>
        <p:nvPicPr>
          <p:cNvPr id="8" name="Picture 7">
            <a:extLst>
              <a:ext uri="{FF2B5EF4-FFF2-40B4-BE49-F238E27FC236}">
                <a16:creationId xmlns:a16="http://schemas.microsoft.com/office/drawing/2014/main" id="{3CBC35EA-598A-4313-BBDF-25C96C084FC6}"/>
              </a:ext>
            </a:extLst>
          </p:cNvPr>
          <p:cNvPicPr>
            <a:picLocks noChangeAspect="1"/>
          </p:cNvPicPr>
          <p:nvPr/>
        </p:nvPicPr>
        <p:blipFill rotWithShape="1">
          <a:blip r:embed="rId5"/>
          <a:srcRect r="22049"/>
          <a:stretch/>
        </p:blipFill>
        <p:spPr>
          <a:xfrm>
            <a:off x="5038725" y="2548363"/>
            <a:ext cx="3559629" cy="2047496"/>
          </a:xfrm>
          <a:prstGeom prst="rect">
            <a:avLst/>
          </a:prstGeom>
        </p:spPr>
      </p:pic>
      <p:pic>
        <p:nvPicPr>
          <p:cNvPr id="9" name="Picture 8" descr="A picture containing building, outdoor, tower&#10;&#10;Description automatically generated">
            <a:extLst>
              <a:ext uri="{FF2B5EF4-FFF2-40B4-BE49-F238E27FC236}">
                <a16:creationId xmlns:a16="http://schemas.microsoft.com/office/drawing/2014/main" id="{C8BC1619-AD1C-4A31-9EA7-9978246694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9752" y="2280985"/>
            <a:ext cx="1937523" cy="2582251"/>
          </a:xfrm>
          <a:prstGeom prst="rect">
            <a:avLst/>
          </a:prstGeom>
        </p:spPr>
      </p:pic>
    </p:spTree>
    <p:extLst>
      <p:ext uri="{BB962C8B-B14F-4D97-AF65-F5344CB8AC3E}">
        <p14:creationId xmlns:p14="http://schemas.microsoft.com/office/powerpoint/2010/main" val="35632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0EE8-1AA8-4097-92CC-75CEE9180620}"/>
              </a:ext>
            </a:extLst>
          </p:cNvPr>
          <p:cNvSpPr>
            <a:spLocks noGrp="1"/>
          </p:cNvSpPr>
          <p:nvPr>
            <p:ph type="title"/>
          </p:nvPr>
        </p:nvSpPr>
        <p:spPr/>
        <p:txBody>
          <a:bodyPr>
            <a:normAutofit/>
          </a:bodyPr>
          <a:lstStyle/>
          <a:p>
            <a:r>
              <a:rPr lang="en-US" dirty="0"/>
              <a:t>Vertical Bracing</a:t>
            </a:r>
          </a:p>
        </p:txBody>
      </p:sp>
      <p:pic>
        <p:nvPicPr>
          <p:cNvPr id="4" name="Picture 3">
            <a:extLst>
              <a:ext uri="{FF2B5EF4-FFF2-40B4-BE49-F238E27FC236}">
                <a16:creationId xmlns:a16="http://schemas.microsoft.com/office/drawing/2014/main" id="{A64C82E5-F970-4AC5-A1E1-621493BD7477}"/>
              </a:ext>
            </a:extLst>
          </p:cNvPr>
          <p:cNvPicPr>
            <a:picLocks noChangeAspect="1"/>
          </p:cNvPicPr>
          <p:nvPr/>
        </p:nvPicPr>
        <p:blipFill>
          <a:blip r:embed="rId3"/>
          <a:stretch>
            <a:fillRect/>
          </a:stretch>
        </p:blipFill>
        <p:spPr>
          <a:xfrm>
            <a:off x="683869" y="1761697"/>
            <a:ext cx="5069231" cy="2114978"/>
          </a:xfrm>
          <a:prstGeom prst="rect">
            <a:avLst/>
          </a:prstGeom>
        </p:spPr>
      </p:pic>
      <p:pic>
        <p:nvPicPr>
          <p:cNvPr id="5" name="Picture 4">
            <a:extLst>
              <a:ext uri="{FF2B5EF4-FFF2-40B4-BE49-F238E27FC236}">
                <a16:creationId xmlns:a16="http://schemas.microsoft.com/office/drawing/2014/main" id="{470983C3-EC4C-4D17-B1C0-F6360D1EF5A9}"/>
              </a:ext>
            </a:extLst>
          </p:cNvPr>
          <p:cNvPicPr>
            <a:picLocks noChangeAspect="1"/>
          </p:cNvPicPr>
          <p:nvPr/>
        </p:nvPicPr>
        <p:blipFill>
          <a:blip r:embed="rId4"/>
          <a:stretch>
            <a:fillRect/>
          </a:stretch>
        </p:blipFill>
        <p:spPr>
          <a:xfrm>
            <a:off x="683869" y="3876675"/>
            <a:ext cx="4351421" cy="1975278"/>
          </a:xfrm>
          <a:prstGeom prst="rect">
            <a:avLst/>
          </a:prstGeom>
        </p:spPr>
      </p:pic>
    </p:spTree>
    <p:extLst>
      <p:ext uri="{BB962C8B-B14F-4D97-AF65-F5344CB8AC3E}">
        <p14:creationId xmlns:p14="http://schemas.microsoft.com/office/powerpoint/2010/main" val="3877620233"/>
      </p:ext>
    </p:extLst>
  </p:cSld>
  <p:clrMapOvr>
    <a:masterClrMapping/>
  </p:clrMapOvr>
</p:sld>
</file>

<file path=ppt/theme/theme1.xml><?xml version="1.0" encoding="utf-8"?>
<a:theme xmlns:a="http://schemas.openxmlformats.org/drawingml/2006/main" name="2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6851</Words>
  <Application>Microsoft Office PowerPoint</Application>
  <PresentationFormat>Widescreen</PresentationFormat>
  <Paragraphs>381</Paragraphs>
  <Slides>52</Slides>
  <Notes>51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Arial</vt:lpstr>
      <vt:lpstr>Calibri</vt:lpstr>
      <vt:lpstr>FuturaStd-Condensed</vt:lpstr>
      <vt:lpstr>TektonPro-Cond</vt:lpstr>
      <vt:lpstr>TektonPro-LightCond</vt:lpstr>
      <vt:lpstr>TektonPro-LightCond-Identity-H</vt:lpstr>
      <vt:lpstr>TimesNewRomanPS-BoldMT</vt:lpstr>
      <vt:lpstr>TimesNewRomanPSMT</vt:lpstr>
      <vt:lpstr>2_Office</vt:lpstr>
      <vt:lpstr>Office</vt:lpstr>
      <vt:lpstr>PowerPoint Presentation</vt:lpstr>
      <vt:lpstr>Vertical Load Path</vt:lpstr>
      <vt:lpstr>Horizontal Loads - Wind</vt:lpstr>
      <vt:lpstr>Horizontal Loads - Earthquake</vt:lpstr>
      <vt:lpstr>Stability of Structures</vt:lpstr>
      <vt:lpstr>Load Transfer Path </vt:lpstr>
      <vt:lpstr>Vertical Bracing</vt:lpstr>
      <vt:lpstr>Vertical Bracing</vt:lpstr>
      <vt:lpstr>Vertical Bracing</vt:lpstr>
      <vt:lpstr>Vertical Bracing</vt:lpstr>
      <vt:lpstr>Vertical Bracing</vt:lpstr>
      <vt:lpstr>Horizontal Bracing</vt:lpstr>
      <vt:lpstr>Wind Load – Structure Without Wind Columns</vt:lpstr>
      <vt:lpstr>Wind Load – Structure With Wind Columns</vt:lpstr>
      <vt:lpstr>Wind Load – Structure With Wind Columns</vt:lpstr>
      <vt:lpstr>Roof Stability</vt:lpstr>
      <vt:lpstr>Transverse Horizontal Bracing</vt:lpstr>
      <vt:lpstr>Transverse Horizontal Bracing </vt:lpstr>
      <vt:lpstr>Bracing systems</vt:lpstr>
      <vt:lpstr>Vertical / Lateral Bracing</vt:lpstr>
      <vt:lpstr>Vertical / Lateral Bracing</vt:lpstr>
      <vt:lpstr>Timber frame constructions</vt:lpstr>
      <vt:lpstr>Building systems</vt:lpstr>
      <vt:lpstr>FLOOR SYSTEMS</vt:lpstr>
      <vt:lpstr>Timber floor systems</vt:lpstr>
      <vt:lpstr>Timber joists</vt:lpstr>
      <vt:lpstr>Timber joists</vt:lpstr>
      <vt:lpstr>Platform Floor</vt:lpstr>
      <vt:lpstr>Timber joist framing</vt:lpstr>
      <vt:lpstr>Timber joist framing</vt:lpstr>
      <vt:lpstr>Floor projections</vt:lpstr>
      <vt:lpstr>Wall systems</vt:lpstr>
      <vt:lpstr>Wall systems</vt:lpstr>
      <vt:lpstr>Balloon framing</vt:lpstr>
      <vt:lpstr>Platform framing</vt:lpstr>
      <vt:lpstr>Wood post and  beam structure</vt:lpstr>
      <vt:lpstr>Timber stud wall elements</vt:lpstr>
      <vt:lpstr>The bracing system</vt:lpstr>
      <vt:lpstr>Mass timber systems</vt:lpstr>
      <vt:lpstr>Mass timber structural systems</vt:lpstr>
      <vt:lpstr>Roof systems</vt:lpstr>
      <vt:lpstr>Roof systems</vt:lpstr>
      <vt:lpstr>Rafter framing</vt:lpstr>
      <vt:lpstr>Timber roof elements</vt:lpstr>
      <vt:lpstr>Flat roofs</vt:lpstr>
      <vt:lpstr>Roof systems</vt:lpstr>
      <vt:lpstr>Roof systems</vt:lpstr>
      <vt:lpstr>Wood plank and beam framing</vt:lpstr>
      <vt:lpstr>Wood plank and beam framing</vt:lpstr>
      <vt:lpstr>Wood trusses</vt:lpstr>
      <vt:lpstr>Wood trusses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Santana Sosa Aída</dc:creator>
  <cp:lastModifiedBy>Cristina Tirteu</cp:lastModifiedBy>
  <cp:revision>21</cp:revision>
  <dcterms:created xsi:type="dcterms:W3CDTF">2021-03-24T16:07:34Z</dcterms:created>
  <dcterms:modified xsi:type="dcterms:W3CDTF">2023-08-03T14:21:19Z</dcterms:modified>
</cp:coreProperties>
</file>