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54"/>
  </p:notesMasterIdLst>
  <p:sldIdLst>
    <p:sldId id="256" r:id="rId3"/>
    <p:sldId id="470" r:id="rId4"/>
    <p:sldId id="471" r:id="rId5"/>
    <p:sldId id="469" r:id="rId6"/>
    <p:sldId id="472" r:id="rId7"/>
    <p:sldId id="278" r:id="rId8"/>
    <p:sldId id="285" r:id="rId9"/>
    <p:sldId id="280" r:id="rId10"/>
    <p:sldId id="283" r:id="rId11"/>
    <p:sldId id="281" r:id="rId12"/>
    <p:sldId id="284" r:id="rId13"/>
    <p:sldId id="558" r:id="rId14"/>
    <p:sldId id="557" r:id="rId15"/>
    <p:sldId id="293" r:id="rId16"/>
    <p:sldId id="295" r:id="rId17"/>
    <p:sldId id="560" r:id="rId18"/>
    <p:sldId id="292" r:id="rId19"/>
    <p:sldId id="288" r:id="rId20"/>
    <p:sldId id="294" r:id="rId21"/>
    <p:sldId id="296" r:id="rId22"/>
    <p:sldId id="300" r:id="rId23"/>
    <p:sldId id="298" r:id="rId24"/>
    <p:sldId id="474" r:id="rId25"/>
    <p:sldId id="475" r:id="rId26"/>
    <p:sldId id="301" r:id="rId27"/>
    <p:sldId id="326" r:id="rId28"/>
    <p:sldId id="477" r:id="rId29"/>
    <p:sldId id="303" r:id="rId30"/>
    <p:sldId id="556" r:id="rId31"/>
    <p:sldId id="304" r:id="rId32"/>
    <p:sldId id="473" r:id="rId33"/>
    <p:sldId id="476" r:id="rId34"/>
    <p:sldId id="305" r:id="rId35"/>
    <p:sldId id="478" r:id="rId36"/>
    <p:sldId id="367" r:id="rId37"/>
    <p:sldId id="479" r:id="rId38"/>
    <p:sldId id="493" r:id="rId39"/>
    <p:sldId id="297" r:id="rId40"/>
    <p:sldId id="482" r:id="rId41"/>
    <p:sldId id="480" r:id="rId42"/>
    <p:sldId id="481" r:id="rId43"/>
    <p:sldId id="484" r:id="rId44"/>
    <p:sldId id="485" r:id="rId45"/>
    <p:sldId id="487" r:id="rId46"/>
    <p:sldId id="488" r:id="rId47"/>
    <p:sldId id="489" r:id="rId48"/>
    <p:sldId id="486" r:id="rId49"/>
    <p:sldId id="381" r:id="rId50"/>
    <p:sldId id="382" r:id="rId51"/>
    <p:sldId id="386" r:id="rId52"/>
    <p:sldId id="468"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isO6S1nJRB/mMxYedTepHpTdT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06" autoAdjust="0"/>
  </p:normalViewPr>
  <p:slideViewPr>
    <p:cSldViewPr snapToGrid="0">
      <p:cViewPr varScale="1">
        <p:scale>
          <a:sx n="102" d="100"/>
          <a:sy n="102" d="100"/>
        </p:scale>
        <p:origin x="10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10</a:t>
            </a:fld>
            <a:endParaRPr lang="en-US"/>
          </a:p>
        </p:txBody>
      </p:sp>
    </p:spTree>
    <p:extLst>
      <p:ext uri="{BB962C8B-B14F-4D97-AF65-F5344CB8AC3E}">
        <p14:creationId xmlns:p14="http://schemas.microsoft.com/office/powerpoint/2010/main" val="402390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11</a:t>
            </a:fld>
            <a:endParaRPr lang="en-US"/>
          </a:p>
        </p:txBody>
      </p:sp>
    </p:spTree>
    <p:extLst>
      <p:ext uri="{BB962C8B-B14F-4D97-AF65-F5344CB8AC3E}">
        <p14:creationId xmlns:p14="http://schemas.microsoft.com/office/powerpoint/2010/main" val="363720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12</a:t>
            </a:fld>
            <a:endParaRPr lang="fi-FI" dirty="0"/>
          </a:p>
        </p:txBody>
      </p:sp>
    </p:spTree>
    <p:extLst>
      <p:ext uri="{BB962C8B-B14F-4D97-AF65-F5344CB8AC3E}">
        <p14:creationId xmlns:p14="http://schemas.microsoft.com/office/powerpoint/2010/main" val="157041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14</a:t>
            </a:fld>
            <a:endParaRPr lang="en-US"/>
          </a:p>
        </p:txBody>
      </p:sp>
    </p:spTree>
    <p:extLst>
      <p:ext uri="{BB962C8B-B14F-4D97-AF65-F5344CB8AC3E}">
        <p14:creationId xmlns:p14="http://schemas.microsoft.com/office/powerpoint/2010/main" val="421543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15</a:t>
            </a:fld>
            <a:endParaRPr lang="en-US"/>
          </a:p>
        </p:txBody>
      </p:sp>
    </p:spTree>
    <p:extLst>
      <p:ext uri="{BB962C8B-B14F-4D97-AF65-F5344CB8AC3E}">
        <p14:creationId xmlns:p14="http://schemas.microsoft.com/office/powerpoint/2010/main" val="410654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Wind loads are produced by the flow of wind around the structure. The magnitudes of wind loads that may act on a structure depend on the geographical location of the structure, obstructions in its surrounding terrain, such as nearby buildings, and the geometry and the vibrational characteristics of the structure itself. </a:t>
            </a:r>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16</a:t>
            </a:fld>
            <a:endParaRPr lang="fi-FI" dirty="0"/>
          </a:p>
        </p:txBody>
      </p:sp>
    </p:spTree>
    <p:extLst>
      <p:ext uri="{BB962C8B-B14F-4D97-AF65-F5344CB8AC3E}">
        <p14:creationId xmlns:p14="http://schemas.microsoft.com/office/powerpoint/2010/main" val="12447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17</a:t>
            </a:fld>
            <a:endParaRPr lang="en-US"/>
          </a:p>
        </p:txBody>
      </p:sp>
    </p:spTree>
    <p:extLst>
      <p:ext uri="{BB962C8B-B14F-4D97-AF65-F5344CB8AC3E}">
        <p14:creationId xmlns:p14="http://schemas.microsoft.com/office/powerpoint/2010/main" val="26068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18</a:t>
            </a:fld>
            <a:endParaRPr lang="en-US"/>
          </a:p>
        </p:txBody>
      </p:sp>
    </p:spTree>
    <p:extLst>
      <p:ext uri="{BB962C8B-B14F-4D97-AF65-F5344CB8AC3E}">
        <p14:creationId xmlns:p14="http://schemas.microsoft.com/office/powerpoint/2010/main" val="259569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19</a:t>
            </a:fld>
            <a:endParaRPr lang="en-US"/>
          </a:p>
        </p:txBody>
      </p:sp>
    </p:spTree>
    <p:extLst>
      <p:ext uri="{BB962C8B-B14F-4D97-AF65-F5344CB8AC3E}">
        <p14:creationId xmlns:p14="http://schemas.microsoft.com/office/powerpoint/2010/main" val="10493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nature of accidental loads the design approach is different from that of normal loads. Risk analysis!!!</a:t>
            </a:r>
          </a:p>
        </p:txBody>
      </p:sp>
      <p:sp>
        <p:nvSpPr>
          <p:cNvPr id="4" name="Slide Number Placeholder 3"/>
          <p:cNvSpPr>
            <a:spLocks noGrp="1"/>
          </p:cNvSpPr>
          <p:nvPr>
            <p:ph type="sldNum" sz="quarter" idx="10"/>
          </p:nvPr>
        </p:nvSpPr>
        <p:spPr/>
        <p:txBody>
          <a:bodyPr/>
          <a:lstStyle/>
          <a:p>
            <a:fld id="{0105D345-E402-4602-B19C-9B8D656F79B3}" type="slidenum">
              <a:rPr lang="en-US" smtClean="0"/>
              <a:t>20</a:t>
            </a:fld>
            <a:endParaRPr lang="en-US"/>
          </a:p>
        </p:txBody>
      </p:sp>
    </p:spTree>
    <p:extLst>
      <p:ext uri="{BB962C8B-B14F-4D97-AF65-F5344CB8AC3E}">
        <p14:creationId xmlns:p14="http://schemas.microsoft.com/office/powerpoint/2010/main" val="198187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Eurocodes are a new set of European structural design codes for building and civil engineering works. Conceived and developed over the past 30 years, they are arguably the most advanced structural codes in the world.</a:t>
            </a:r>
          </a:p>
          <a:p>
            <a:r>
              <a:rPr lang="en-US" dirty="0"/>
              <a:t>The Eurocodes are intended to be mandatory for European public works and likely to become the standard for the industry – both in Europe and worldwide.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structural Eurocodes are produced by the European Committee for Standardization (CEN), its members being the national standards bodies of the EU and EFTA countries. The EN Eurocodes include 10 standards (EN 1990 - 1999) covering various subjects related to construction.</a:t>
            </a:r>
          </a:p>
          <a:p>
            <a:endParaRPr lang="en-US" dirty="0"/>
          </a:p>
          <a:p>
            <a:r>
              <a:rPr lang="en-US" dirty="0"/>
              <a:t>The 10 structural Eurocodes areas are named EC0 to EC9 </a:t>
            </a:r>
            <a:r>
              <a:rPr lang="en-US" dirty="0" err="1"/>
              <a:t>orEN</a:t>
            </a:r>
            <a:r>
              <a:rPr lang="en-US" dirty="0"/>
              <a:t> 1992 to 1999. These are broken down into a further 58 parts. EC0 is a key Eurocode that form the basis of the structural design. EC1 guides the designer through the process of determining the design values for loads, now called actions on structures. EC 2 to 9 cover the design and detailing for different materials, as well as geotechnical and seismic design. </a:t>
            </a:r>
          </a:p>
        </p:txBody>
      </p:sp>
      <p:sp>
        <p:nvSpPr>
          <p:cNvPr id="4" name="Slide Number Placeholder 3"/>
          <p:cNvSpPr>
            <a:spLocks noGrp="1"/>
          </p:cNvSpPr>
          <p:nvPr>
            <p:ph type="sldNum" sz="quarter" idx="5"/>
          </p:nvPr>
        </p:nvSpPr>
        <p:spPr/>
        <p:txBody>
          <a:bodyPr/>
          <a:lstStyle/>
          <a:p>
            <a:fld id="{52CE57FD-BB08-469E-B88C-269A61FA0DC5}" type="slidenum">
              <a:rPr lang="fi-FI" smtClean="0"/>
              <a:t>2</a:t>
            </a:fld>
            <a:endParaRPr lang="fi-FI" dirty="0"/>
          </a:p>
        </p:txBody>
      </p:sp>
    </p:spTree>
    <p:extLst>
      <p:ext uri="{BB962C8B-B14F-4D97-AF65-F5344CB8AC3E}">
        <p14:creationId xmlns:p14="http://schemas.microsoft.com/office/powerpoint/2010/main" val="50388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Times"/>
              </a:rPr>
              <a:t>Thus, the criterion for classification in EN 1990 is the importance in terms of consequences of failure of the structure or structural members. It is widely accepted that the reliability level of a structure should be higher the greater the consequences of failure. The selection of the consequence class and different levels of reliability requires consideration of a number of appropriate aspects, including:</a:t>
            </a:r>
          </a:p>
          <a:p>
            <a:pPr marL="285750" indent="-285750" algn="l">
              <a:buFont typeface="Arial" panose="020B0604020202020204" pitchFamily="34" charset="0"/>
              <a:buChar char="•"/>
            </a:pPr>
            <a:r>
              <a:rPr lang="en-US" sz="1800" b="0" i="0" u="none" strike="noStrike" baseline="0" dirty="0">
                <a:solidFill>
                  <a:srgbClr val="000000"/>
                </a:solidFill>
                <a:latin typeface="AdvTimes"/>
              </a:rPr>
              <a:t>the frequency of use</a:t>
            </a:r>
          </a:p>
          <a:p>
            <a:pPr marL="285750" indent="-285750" algn="l">
              <a:buFont typeface="Arial" panose="020B0604020202020204" pitchFamily="34" charset="0"/>
              <a:buChar char="•"/>
            </a:pPr>
            <a:r>
              <a:rPr lang="en-US" sz="1800" b="0" i="0" u="none" strike="noStrike" baseline="0" dirty="0">
                <a:solidFill>
                  <a:srgbClr val="000000"/>
                </a:solidFill>
                <a:latin typeface="AdvTimes"/>
              </a:rPr>
              <a:t>the cause and/or mode of attaining a limit state</a:t>
            </a:r>
          </a:p>
          <a:p>
            <a:pPr marL="285750" indent="-285750" algn="l">
              <a:buFont typeface="Arial" panose="020B0604020202020204" pitchFamily="34" charset="0"/>
              <a:buChar char="•"/>
            </a:pPr>
            <a:r>
              <a:rPr lang="en-US" sz="1800" b="0" i="0" u="none" strike="noStrike" baseline="0" dirty="0">
                <a:solidFill>
                  <a:srgbClr val="000000"/>
                </a:solidFill>
                <a:latin typeface="AdvTimes"/>
              </a:rPr>
              <a:t>the possible consequences of failure in terms of risk to life, injury and potential economic losses</a:t>
            </a:r>
          </a:p>
          <a:p>
            <a:pPr marL="285750" indent="-285750" algn="l">
              <a:buFont typeface="Arial" panose="020B0604020202020204" pitchFamily="34" charset="0"/>
              <a:buChar char="•"/>
            </a:pPr>
            <a:r>
              <a:rPr lang="en-US" sz="1800" b="0" i="0" u="none" strike="noStrike" baseline="0" dirty="0">
                <a:solidFill>
                  <a:srgbClr val="000000"/>
                </a:solidFill>
                <a:latin typeface="AdvTimes"/>
              </a:rPr>
              <a:t>political requirements and public aversion to failure</a:t>
            </a:r>
          </a:p>
          <a:p>
            <a:pPr marL="285750" indent="-285750" algn="l">
              <a:buFont typeface="Arial" panose="020B0604020202020204" pitchFamily="34" charset="0"/>
              <a:buChar char="•"/>
            </a:pPr>
            <a:r>
              <a:rPr lang="en-US" sz="1800" b="0" i="0" u="none" strike="noStrike" baseline="0" dirty="0">
                <a:solidFill>
                  <a:srgbClr val="000000"/>
                </a:solidFill>
                <a:latin typeface="AdvTimes"/>
              </a:rPr>
              <a:t>the expense and procedures necessary to reduce the risk of failure.</a:t>
            </a:r>
          </a:p>
          <a:p>
            <a:pPr marL="285750" indent="-285750" algn="l">
              <a:buFont typeface="Arial" panose="020B0604020202020204" pitchFamily="34" charset="0"/>
              <a:buChar char="•"/>
            </a:pPr>
            <a:endParaRPr lang="en-US" sz="1800" b="0" i="0" u="none" strike="noStrike" baseline="0" dirty="0">
              <a:solidFill>
                <a:srgbClr val="000000"/>
              </a:solidFill>
              <a:latin typeface="AdvTimes"/>
            </a:endParaRPr>
          </a:p>
          <a:p>
            <a:pPr algn="l"/>
            <a:r>
              <a:rPr lang="en-US" sz="1800" b="0" i="0" u="none" strike="noStrike" baseline="0" dirty="0">
                <a:latin typeface="AdvTimes"/>
              </a:rPr>
              <a:t>In </a:t>
            </a:r>
            <a:r>
              <a:rPr lang="en-US" sz="1800" b="0" i="0" u="none" strike="noStrike" baseline="0" dirty="0">
                <a:latin typeface="AdvTimes-i"/>
              </a:rPr>
              <a:t>Annex B </a:t>
            </a:r>
            <a:r>
              <a:rPr lang="en-US" sz="1800" b="0" i="0" u="none" strike="noStrike" baseline="0" dirty="0">
                <a:latin typeface="AdvTimes"/>
              </a:rPr>
              <a:t>of EN 1990, three reliability classes RC1, RC2 and RC3, which are defined by the </a:t>
            </a:r>
            <a:r>
              <a:rPr lang="en-US" sz="1800" b="0" i="0" u="none" strike="noStrike" baseline="0" dirty="0">
                <a:latin typeface="AdvP4C4E51"/>
              </a:rPr>
              <a:t> </a:t>
            </a:r>
            <a:r>
              <a:rPr lang="en-US" sz="1800" b="0" i="0" u="none" strike="noStrike" baseline="0" dirty="0">
                <a:latin typeface="AdvTimes"/>
              </a:rPr>
              <a:t>reliability index concept beta - a function of the probability of failure , are associated with the three consequences classes CC1, CC2 and CC3 respectively.</a:t>
            </a:r>
          </a:p>
        </p:txBody>
      </p:sp>
      <p:sp>
        <p:nvSpPr>
          <p:cNvPr id="4" name="Slide Number Placeholder 3"/>
          <p:cNvSpPr>
            <a:spLocks noGrp="1"/>
          </p:cNvSpPr>
          <p:nvPr>
            <p:ph type="sldNum" sz="quarter" idx="10"/>
          </p:nvPr>
        </p:nvSpPr>
        <p:spPr/>
        <p:txBody>
          <a:bodyPr/>
          <a:lstStyle/>
          <a:p>
            <a:fld id="{74C13064-A7A8-402A-BA4E-3A2EEFA4B6BC}" type="slidenum">
              <a:rPr lang="en-US" smtClean="0"/>
              <a:t>21</a:t>
            </a:fld>
            <a:endParaRPr lang="en-US"/>
          </a:p>
        </p:txBody>
      </p:sp>
    </p:spTree>
    <p:extLst>
      <p:ext uri="{BB962C8B-B14F-4D97-AF65-F5344CB8AC3E}">
        <p14:creationId xmlns:p14="http://schemas.microsoft.com/office/powerpoint/2010/main" val="367937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u="none" strike="noStrike" baseline="0" dirty="0">
                <a:latin typeface="Advgosr"/>
              </a:rPr>
              <a:t>In the Eurocodes, the safety requirements for structures are formulated in terms of limit states. A limit state is a state where the structure is on the point of not satisfying the necessary performance requirements.</a:t>
            </a:r>
          </a:p>
          <a:p>
            <a:pPr algn="l"/>
            <a:r>
              <a:rPr lang="en-US" sz="1400" b="0" i="0" u="none" strike="noStrike" baseline="0" dirty="0">
                <a:latin typeface="Advgosr"/>
              </a:rPr>
              <a:t>A distinction is made between serviceability and ultimate limit states.</a:t>
            </a:r>
            <a:endParaRPr lang="en-US" sz="1400" dirty="0"/>
          </a:p>
          <a:p>
            <a:endParaRPr lang="en-US" sz="1300" dirty="0"/>
          </a:p>
          <a:p>
            <a:endParaRPr lang="en-US" sz="1300" dirty="0"/>
          </a:p>
          <a:p>
            <a:endParaRPr lang="en-US" sz="1300" dirty="0"/>
          </a:p>
          <a:p>
            <a:r>
              <a:rPr lang="en-US" sz="1300" dirty="0"/>
              <a:t>Action effects in cross-sections, joints or members determined through structural modelling and analysis, can be used to verify the reliability of buildings and civil engineering works at their various limit states.</a:t>
            </a:r>
          </a:p>
          <a:p>
            <a:endParaRPr lang="en-US" sz="1300" dirty="0"/>
          </a:p>
          <a:p>
            <a:r>
              <a:rPr lang="en-US" sz="1300" dirty="0"/>
              <a:t>Depending on the overall structural configuration, the structure may be considered as a three dimensional system or as a system of planar frames and/or beams. For example, a structure with no significant torsional response may perhaps be considered as consisting of a set of </a:t>
            </a:r>
            <a:r>
              <a:rPr lang="fi-FI" sz="1300" dirty="0" err="1"/>
              <a:t>planar</a:t>
            </a:r>
            <a:r>
              <a:rPr lang="fi-FI" sz="1300" dirty="0"/>
              <a:t> </a:t>
            </a:r>
            <a:r>
              <a:rPr lang="fi-FI" sz="1300" dirty="0" err="1"/>
              <a:t>frames</a:t>
            </a:r>
            <a:r>
              <a:rPr lang="fi-FI" sz="1300" dirty="0"/>
              <a:t>.</a:t>
            </a:r>
          </a:p>
          <a:p>
            <a:endParaRPr lang="fi-FI" sz="1300" dirty="0"/>
          </a:p>
          <a:p>
            <a:r>
              <a:rPr lang="en-US" sz="1300" dirty="0"/>
              <a:t>When considering the stability of the structure, it is not only individual members which should be dealt with but also the whole structure: a structure properly designed with respect to individual members can still be susceptible to overall instability as a whole (e.g. torsional buckling of a </a:t>
            </a:r>
            <a:r>
              <a:rPr lang="fi-FI" sz="1300" dirty="0" err="1"/>
              <a:t>uniform-lattice</a:t>
            </a:r>
            <a:r>
              <a:rPr lang="fi-FI" sz="1300" dirty="0"/>
              <a:t> </a:t>
            </a:r>
            <a:r>
              <a:rPr lang="fi-FI" sz="1300" dirty="0" err="1"/>
              <a:t>tower</a:t>
            </a:r>
            <a:r>
              <a:rPr lang="fi-FI" sz="1300" dirty="0"/>
              <a:t> </a:t>
            </a:r>
            <a:r>
              <a:rPr lang="fi-FI" sz="1300" dirty="0" err="1"/>
              <a:t>crane</a:t>
            </a:r>
            <a:r>
              <a:rPr lang="fi-FI" sz="1300" dirty="0"/>
              <a:t> </a:t>
            </a:r>
            <a:r>
              <a:rPr lang="fi-FI" sz="1300" dirty="0" err="1"/>
              <a:t>column</a:t>
            </a:r>
            <a:r>
              <a:rPr lang="fi-FI" sz="1300" dirty="0"/>
              <a:t>).</a:t>
            </a:r>
            <a:endParaRPr lang="fi-FI" dirty="0"/>
          </a:p>
        </p:txBody>
      </p:sp>
      <p:sp>
        <p:nvSpPr>
          <p:cNvPr id="4" name="Slide Number Placeholder 3"/>
          <p:cNvSpPr>
            <a:spLocks noGrp="1"/>
          </p:cNvSpPr>
          <p:nvPr>
            <p:ph type="sldNum" sz="quarter" idx="10"/>
          </p:nvPr>
        </p:nvSpPr>
        <p:spPr/>
        <p:txBody>
          <a:bodyPr/>
          <a:lstStyle/>
          <a:p>
            <a:fld id="{74C13064-A7A8-402A-BA4E-3A2EEFA4B6BC}" type="slidenum">
              <a:rPr lang="en-US" smtClean="0"/>
              <a:t>22</a:t>
            </a:fld>
            <a:endParaRPr lang="en-US"/>
          </a:p>
        </p:txBody>
      </p:sp>
    </p:spTree>
    <p:extLst>
      <p:ext uri="{BB962C8B-B14F-4D97-AF65-F5344CB8AC3E}">
        <p14:creationId xmlns:p14="http://schemas.microsoft.com/office/powerpoint/2010/main" val="88188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23</a:t>
            </a:fld>
            <a:endParaRPr lang="fi-FI" dirty="0"/>
          </a:p>
        </p:txBody>
      </p:sp>
    </p:spTree>
    <p:extLst>
      <p:ext uri="{BB962C8B-B14F-4D97-AF65-F5344CB8AC3E}">
        <p14:creationId xmlns:p14="http://schemas.microsoft.com/office/powerpoint/2010/main" val="215390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The</a:t>
            </a:r>
            <a:r>
              <a:rPr lang="fi-FI" dirty="0"/>
              <a:t> design </a:t>
            </a:r>
            <a:r>
              <a:rPr lang="fi-FI" dirty="0" err="1"/>
              <a:t>acording</a:t>
            </a:r>
            <a:r>
              <a:rPr lang="fi-FI" dirty="0"/>
              <a:t> to Eurocodes it is </a:t>
            </a:r>
            <a:r>
              <a:rPr lang="fi-FI" dirty="0" err="1"/>
              <a:t>based</a:t>
            </a:r>
            <a:r>
              <a:rPr lang="fi-FI" dirty="0"/>
              <a:t> on </a:t>
            </a:r>
            <a:r>
              <a:rPr lang="fi-FI" dirty="0" err="1"/>
              <a:t>the</a:t>
            </a:r>
            <a:r>
              <a:rPr lang="fi-FI" dirty="0"/>
              <a:t> </a:t>
            </a:r>
            <a:r>
              <a:rPr lang="fi-FI" dirty="0" err="1"/>
              <a:t>partial</a:t>
            </a:r>
            <a:r>
              <a:rPr lang="fi-FI" dirty="0"/>
              <a:t> </a:t>
            </a:r>
            <a:r>
              <a:rPr lang="fi-FI" dirty="0" err="1"/>
              <a:t>coefficient</a:t>
            </a:r>
            <a:r>
              <a:rPr lang="fi-FI" dirty="0"/>
              <a:t> </a:t>
            </a:r>
            <a:r>
              <a:rPr lang="fi-FI" dirty="0" err="1"/>
              <a:t>method</a:t>
            </a:r>
            <a:r>
              <a:rPr lang="fi-FI" dirty="0"/>
              <a:t>. </a:t>
            </a:r>
          </a:p>
          <a:p>
            <a:endParaRPr lang="fi-FI" dirty="0"/>
          </a:p>
          <a:p>
            <a:r>
              <a:rPr lang="en-US" dirty="0"/>
              <a:t>The basic elements of this method, are the characteristic actions and characteristic material parameters (mechanical properties).</a:t>
            </a:r>
          </a:p>
          <a:p>
            <a:endParaRPr lang="en-US" dirty="0"/>
          </a:p>
          <a:p>
            <a:pPr algn="l"/>
            <a:r>
              <a:rPr lang="en-US" sz="1800" b="0" i="0" u="none" strike="noStrike" baseline="0" dirty="0">
                <a:latin typeface="AdvTimes"/>
              </a:rPr>
              <a:t>All actions, including environmental influences, are introduced in design calculations as various representative values. The most important representative value of an action </a:t>
            </a:r>
            <a:r>
              <a:rPr lang="en-US" sz="1800" b="0" i="0" u="none" strike="noStrike" baseline="0" dirty="0">
                <a:latin typeface="AdvTimes-i"/>
              </a:rPr>
              <a:t>F </a:t>
            </a:r>
            <a:r>
              <a:rPr lang="en-US" sz="1800" b="0" i="0" u="none" strike="noStrike" baseline="0" dirty="0">
                <a:latin typeface="AdvTimes"/>
              </a:rPr>
              <a:t>is the characteristic value </a:t>
            </a:r>
            <a:r>
              <a:rPr lang="en-US" sz="1800" b="0" i="0" u="none" strike="noStrike" baseline="0" dirty="0" err="1">
                <a:latin typeface="AdvTimes-i"/>
              </a:rPr>
              <a:t>F</a:t>
            </a:r>
            <a:r>
              <a:rPr lang="en-US" sz="1800" b="0" i="0" u="none" strike="noStrike" baseline="0" dirty="0" err="1">
                <a:latin typeface="AdvTimes"/>
              </a:rPr>
              <a:t>k</a:t>
            </a:r>
            <a:r>
              <a:rPr lang="en-US" sz="1800" b="0" i="0" u="none" strike="noStrike" baseline="0" dirty="0">
                <a:latin typeface="AdvTimes"/>
              </a:rPr>
              <a:t>. Depending on the available data and experience, the characteristic value should be specified in the relevant EN standard as a mean, an upper or lower value or a nominal value. Exceptionally, the characteristic value of an action can also be specified in the design or by the relevant competent authority, provided that the general provisions specified in EN 1990 are observed. So a characteristic load value is a value as we are taking from the code, before applying any load factors.</a:t>
            </a:r>
          </a:p>
          <a:p>
            <a:pPr algn="l"/>
            <a:endParaRPr lang="en-US" sz="1800" b="0" i="0" u="none" strike="noStrike" baseline="0" dirty="0">
              <a:latin typeface="AdvTimes"/>
            </a:endParaRPr>
          </a:p>
          <a:p>
            <a:pPr algn="l"/>
            <a:r>
              <a:rPr lang="en-US" sz="1800" b="0" i="0" u="none" strike="noStrike" baseline="0" dirty="0">
                <a:latin typeface="AdvTimes"/>
              </a:rPr>
              <a:t>The properties of materials and soils are an important group of basic variables for determining structural reliability. In design calculations the properties of materials (including soil and rock)</a:t>
            </a:r>
          </a:p>
          <a:p>
            <a:pPr algn="l"/>
            <a:r>
              <a:rPr lang="en-US" sz="1800" b="0" i="0" u="none" strike="noStrike" baseline="0" dirty="0">
                <a:latin typeface="AdvTimes"/>
              </a:rPr>
              <a:t>or products are represented by characteristic values, determined from </a:t>
            </a:r>
            <a:r>
              <a:rPr lang="en-US" sz="1800" b="0" i="0" u="none" strike="noStrike" baseline="0" dirty="0" err="1">
                <a:latin typeface="AdvTimes"/>
              </a:rPr>
              <a:t>standardised</a:t>
            </a:r>
            <a:r>
              <a:rPr lang="en-US" sz="1800" b="0" i="0" u="none" strike="noStrike" baseline="0" dirty="0">
                <a:latin typeface="AdvTimes"/>
              </a:rPr>
              <a:t> tests performed under specified conditions. We will find these values in tables, in codes or provided by the producers.</a:t>
            </a:r>
            <a:endParaRPr lang="en-US" dirty="0"/>
          </a:p>
          <a:p>
            <a:endParaRPr lang="en-US" dirty="0"/>
          </a:p>
          <a:p>
            <a:r>
              <a:rPr lang="en-US" dirty="0"/>
              <a:t>Both types of characteristic values, for loads and materials, are used in design after applying of them specific partial coefficients. </a:t>
            </a:r>
          </a:p>
          <a:p>
            <a:endParaRPr lang="en-US" dirty="0"/>
          </a:p>
          <a:p>
            <a:r>
              <a:rPr lang="en-US" dirty="0"/>
              <a:t>The basic principles are that:</a:t>
            </a:r>
          </a:p>
          <a:p>
            <a:pPr marL="285750" indent="-285750">
              <a:buFont typeface="Arial" panose="020B0604020202020204" pitchFamily="34" charset="0"/>
              <a:buChar char="•"/>
            </a:pPr>
            <a:r>
              <a:rPr lang="en-US" b="1" dirty="0"/>
              <a:t>design actions </a:t>
            </a:r>
            <a:r>
              <a:rPr lang="en-US" dirty="0"/>
              <a:t>are found by multiplying the characteristic actions by partial safety factors (load factors); the design action effects are found from prescribed combinations of design action;</a:t>
            </a:r>
          </a:p>
          <a:p>
            <a:pPr marL="285750" indent="-285750">
              <a:buFont typeface="Arial" panose="020B0604020202020204" pitchFamily="34" charset="0"/>
              <a:buChar char="•"/>
            </a:pPr>
            <a:r>
              <a:rPr lang="en-US" b="1" dirty="0"/>
              <a:t>design material parameters </a:t>
            </a:r>
            <a:r>
              <a:rPr lang="en-US" dirty="0"/>
              <a:t>are found by dividing the characteristic parameters by other partial coefficients (material factors) and design resistance is calculated with these design parameters</a:t>
            </a:r>
          </a:p>
          <a:p>
            <a:pPr marL="285750" indent="-285750">
              <a:buFont typeface="Arial" panose="020B0604020202020204" pitchFamily="34" charset="0"/>
              <a:buChar char="•"/>
            </a:pPr>
            <a:r>
              <a:rPr lang="en-US" dirty="0"/>
              <a:t>it shall then be verified that the </a:t>
            </a:r>
            <a:r>
              <a:rPr lang="en-US" b="1" dirty="0"/>
              <a:t>design resistance </a:t>
            </a:r>
            <a:r>
              <a:rPr lang="en-US" dirty="0"/>
              <a:t>is not less than the </a:t>
            </a:r>
            <a:r>
              <a:rPr lang="en-US" b="1" dirty="0"/>
              <a:t>design action </a:t>
            </a:r>
            <a:r>
              <a:rPr lang="en-US" dirty="0"/>
              <a:t>effects.</a:t>
            </a:r>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24</a:t>
            </a:fld>
            <a:endParaRPr lang="fi-FI" dirty="0"/>
          </a:p>
        </p:txBody>
      </p:sp>
    </p:spTree>
    <p:extLst>
      <p:ext uri="{BB962C8B-B14F-4D97-AF65-F5344CB8AC3E}">
        <p14:creationId xmlns:p14="http://schemas.microsoft.com/office/powerpoint/2010/main" val="411085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0" i="0" u="none" strike="noStrike" baseline="0" dirty="0">
                <a:latin typeface="AdvTimes"/>
              </a:rPr>
              <a:t>Classifications of actions introduced in EN 1990 provide the basis for the modelling of actions and controlling structural reliability. </a:t>
            </a:r>
          </a:p>
          <a:p>
            <a:pPr algn="l"/>
            <a:r>
              <a:rPr lang="en-US" sz="2000" b="0" i="0" u="none" strike="noStrike" baseline="0" dirty="0">
                <a:latin typeface="AdvTimes"/>
              </a:rPr>
              <a:t>The aim of the classifications is to identify the similar or dissimilar characteristics of various actions and to enable the use of appropriate theoretical action models and reliability elements in structural design. A complete action model describes several properties of an action, such as its magnitude, position, direction and duration. In some cases, interactions between actions and the response of the structure should be taken into account (e.g. wind oscillations, soil pressures and imposed deformations).</a:t>
            </a:r>
          </a:p>
          <a:p>
            <a:pPr algn="l"/>
            <a:endParaRPr lang="en-US" sz="2000" b="0" i="0" u="none" strike="noStrike" baseline="0" dirty="0">
              <a:latin typeface="AdvTimes"/>
            </a:endParaRPr>
          </a:p>
          <a:p>
            <a:pPr algn="l"/>
            <a:endParaRPr lang="en-US" sz="2000" b="0" i="0" u="none" strike="noStrike" baseline="0" dirty="0">
              <a:latin typeface="AdvTimes"/>
            </a:endParaRPr>
          </a:p>
          <a:p>
            <a:pPr algn="l"/>
            <a:r>
              <a:rPr lang="en-US" sz="2000" b="0" i="0" u="none" strike="noStrike" baseline="0" dirty="0">
                <a:solidFill>
                  <a:srgbClr val="000000"/>
                </a:solidFill>
                <a:latin typeface="AdvTimes"/>
              </a:rPr>
              <a:t>Considering their variation in time, actions are classified as:</a:t>
            </a:r>
          </a:p>
          <a:p>
            <a:pPr algn="l"/>
            <a:endParaRPr lang="en-US" sz="2000" b="0" i="0" u="none" strike="noStrike" baseline="0" dirty="0">
              <a:solidFill>
                <a:srgbClr val="000000"/>
              </a:solidFill>
              <a:latin typeface="AdvTimes"/>
            </a:endParaRPr>
          </a:p>
          <a:p>
            <a:pPr algn="l"/>
            <a:r>
              <a:rPr lang="en-US" sz="2000" b="0" i="0" u="none" strike="noStrike" baseline="0" dirty="0">
                <a:solidFill>
                  <a:srgbClr val="000000"/>
                </a:solidFill>
                <a:latin typeface="AdvTimes"/>
              </a:rPr>
              <a:t>Permanent actions </a:t>
            </a:r>
            <a:r>
              <a:rPr lang="en-US" sz="2000" b="0" i="0" u="none" strike="noStrike" baseline="0" dirty="0">
                <a:solidFill>
                  <a:srgbClr val="000000"/>
                </a:solidFill>
                <a:latin typeface="AdvTimes-i"/>
              </a:rPr>
              <a:t>G </a:t>
            </a:r>
            <a:r>
              <a:rPr lang="en-US" sz="2000" b="0" i="0" u="none" strike="noStrike" baseline="0" dirty="0">
                <a:solidFill>
                  <a:srgbClr val="000000"/>
                </a:solidFill>
                <a:latin typeface="AdvTimes"/>
              </a:rPr>
              <a:t>(a permanent action is an ‘</a:t>
            </a:r>
            <a:r>
              <a:rPr lang="en-US" sz="2000" b="0" i="0" u="none" strike="noStrike" baseline="0" dirty="0">
                <a:solidFill>
                  <a:srgbClr val="000000"/>
                </a:solidFill>
                <a:latin typeface="AdvTimes-i"/>
              </a:rPr>
              <a:t>action that is likely to act throughout a given reference period and for which the variation in magnitude with time is negligible</a:t>
            </a:r>
            <a:r>
              <a:rPr lang="en-US" sz="2000" b="0" i="0" u="none" strike="noStrike" baseline="0" dirty="0">
                <a:solidFill>
                  <a:srgbClr val="000000"/>
                </a:solidFill>
                <a:latin typeface="AdvTimes"/>
              </a:rPr>
              <a:t>, </a:t>
            </a:r>
            <a:r>
              <a:rPr lang="en-US" sz="2000" b="0" i="0" u="none" strike="noStrike" baseline="0" dirty="0">
                <a:solidFill>
                  <a:srgbClr val="000000"/>
                </a:solidFill>
                <a:latin typeface="AdvTimes-i"/>
              </a:rPr>
              <a:t>or for which the variation is always in the same direction </a:t>
            </a:r>
            <a:r>
              <a:rPr lang="en-US" sz="2000" b="0" i="0" u="none" strike="noStrike" baseline="0" dirty="0">
                <a:solidFill>
                  <a:srgbClr val="000000"/>
                </a:solidFill>
                <a:latin typeface="AdvTimes"/>
              </a:rPr>
              <a:t>(</a:t>
            </a:r>
            <a:r>
              <a:rPr lang="en-US" sz="2000" b="0" i="0" u="none" strike="noStrike" baseline="0" dirty="0">
                <a:solidFill>
                  <a:srgbClr val="000000"/>
                </a:solidFill>
                <a:latin typeface="AdvTimes-i"/>
              </a:rPr>
              <a:t>monotonic</a:t>
            </a:r>
            <a:r>
              <a:rPr lang="en-US" sz="2000" b="0" i="0" u="none" strike="noStrike" baseline="0" dirty="0">
                <a:solidFill>
                  <a:srgbClr val="000000"/>
                </a:solidFill>
                <a:latin typeface="AdvTimes"/>
              </a:rPr>
              <a:t>) </a:t>
            </a:r>
            <a:r>
              <a:rPr lang="en-US" sz="2000" b="0" i="0" u="none" strike="noStrike" baseline="0" dirty="0">
                <a:solidFill>
                  <a:srgbClr val="000000"/>
                </a:solidFill>
                <a:latin typeface="AdvTimes-i"/>
              </a:rPr>
              <a:t>until the action attains a certain limit value</a:t>
            </a:r>
            <a:r>
              <a:rPr lang="en-US" sz="2000" b="0" i="0" u="none" strike="noStrike" baseline="0" dirty="0">
                <a:solidFill>
                  <a:srgbClr val="000000"/>
                </a:solidFill>
                <a:latin typeface="AdvTimes"/>
              </a:rPr>
              <a:t>’ –, for example, the </a:t>
            </a:r>
            <a:r>
              <a:rPr lang="en-US" sz="2000" b="0" i="0" u="none" strike="noStrike" baseline="0" dirty="0" err="1">
                <a:solidFill>
                  <a:srgbClr val="000000"/>
                </a:solidFill>
                <a:latin typeface="AdvTimes"/>
              </a:rPr>
              <a:t>selfweight</a:t>
            </a:r>
            <a:r>
              <a:rPr lang="en-US" sz="2000" b="0" i="0" u="none" strike="noStrike" baseline="0" dirty="0">
                <a:solidFill>
                  <a:srgbClr val="000000"/>
                </a:solidFill>
                <a:latin typeface="AdvTimes"/>
              </a:rPr>
              <a:t> of structures or the weight of fixed equipment and road surfacing, as well as indirect actions caused by shrinkage or uneven settlements.</a:t>
            </a:r>
          </a:p>
          <a:p>
            <a:pPr algn="l"/>
            <a:endParaRPr lang="en-US" sz="2000" b="0" i="0" u="none" strike="noStrike" baseline="0" dirty="0">
              <a:solidFill>
                <a:srgbClr val="000000"/>
              </a:solidFill>
              <a:latin typeface="AdvTimes"/>
            </a:endParaRPr>
          </a:p>
          <a:p>
            <a:pPr algn="l"/>
            <a:r>
              <a:rPr lang="en-US" sz="2000" b="0" i="0" u="none" strike="noStrike" baseline="0" dirty="0">
                <a:solidFill>
                  <a:srgbClr val="000000"/>
                </a:solidFill>
                <a:latin typeface="AdvTimes"/>
              </a:rPr>
              <a:t>Variable actions </a:t>
            </a:r>
            <a:r>
              <a:rPr lang="en-US" sz="2000" b="0" i="0" u="none" strike="noStrike" baseline="0" dirty="0">
                <a:solidFill>
                  <a:srgbClr val="000000"/>
                </a:solidFill>
                <a:latin typeface="AdvTimes-i"/>
              </a:rPr>
              <a:t>Q </a:t>
            </a:r>
            <a:r>
              <a:rPr lang="en-US" sz="2000" b="0" i="0" u="none" strike="noStrike" baseline="0" dirty="0">
                <a:solidFill>
                  <a:srgbClr val="000000"/>
                </a:solidFill>
                <a:latin typeface="AdvTimes"/>
              </a:rPr>
              <a:t>(a variable action is an ‘</a:t>
            </a:r>
            <a:r>
              <a:rPr lang="en-US" sz="2000" b="0" i="0" u="none" strike="noStrike" baseline="0" dirty="0">
                <a:solidFill>
                  <a:srgbClr val="000000"/>
                </a:solidFill>
                <a:latin typeface="AdvTimes-i"/>
              </a:rPr>
              <a:t>action for which the variation in magnitude with time is neither negligible nor monotonic</a:t>
            </a:r>
            <a:r>
              <a:rPr lang="en-US" sz="2000" b="0" i="0" u="none" strike="noStrike" baseline="0" dirty="0">
                <a:solidFill>
                  <a:srgbClr val="000000"/>
                </a:solidFill>
                <a:latin typeface="AdvTimes"/>
              </a:rPr>
              <a:t>’, for example, imposed loads on building floors or on bridge decks, wind actions or snow loads.</a:t>
            </a:r>
          </a:p>
          <a:p>
            <a:pPr algn="l"/>
            <a:endParaRPr lang="en-US" sz="2000" b="0" i="0" u="none" strike="noStrike" baseline="0" dirty="0">
              <a:solidFill>
                <a:srgbClr val="000000"/>
              </a:solidFill>
              <a:latin typeface="AdvTimes"/>
            </a:endParaRPr>
          </a:p>
          <a:p>
            <a:pPr algn="l"/>
            <a:r>
              <a:rPr lang="en-US" sz="2000" b="0" i="0" u="none" strike="noStrike" baseline="0" dirty="0">
                <a:solidFill>
                  <a:srgbClr val="000000"/>
                </a:solidFill>
                <a:latin typeface="AdvTimes"/>
              </a:rPr>
              <a:t>Accidental actions </a:t>
            </a:r>
            <a:r>
              <a:rPr lang="en-US" sz="2000" b="0" i="0" u="none" strike="noStrike" baseline="0" dirty="0">
                <a:solidFill>
                  <a:srgbClr val="000000"/>
                </a:solidFill>
                <a:latin typeface="AdvTimes-i"/>
              </a:rPr>
              <a:t>A </a:t>
            </a:r>
            <a:r>
              <a:rPr lang="en-US" sz="2000" b="0" i="0" u="none" strike="noStrike" baseline="0" dirty="0">
                <a:solidFill>
                  <a:srgbClr val="000000"/>
                </a:solidFill>
                <a:latin typeface="AdvTimes"/>
              </a:rPr>
              <a:t>(an accidental action is an ‘</a:t>
            </a:r>
            <a:r>
              <a:rPr lang="en-US" sz="2000" b="0" i="0" u="none" strike="noStrike" baseline="0" dirty="0">
                <a:solidFill>
                  <a:srgbClr val="000000"/>
                </a:solidFill>
                <a:latin typeface="AdvTimes-i"/>
              </a:rPr>
              <a:t>action, usually of short duration but of significant magnitude, that is unlikely to occur on a given structure during the design working life</a:t>
            </a:r>
            <a:r>
              <a:rPr lang="en-US" sz="2000" b="0" i="0" u="none" strike="noStrike" baseline="0" dirty="0">
                <a:solidFill>
                  <a:srgbClr val="000000"/>
                </a:solidFill>
                <a:latin typeface="AdvTimes"/>
              </a:rPr>
              <a:t>’ – for example, fire, explosions or impact loads.</a:t>
            </a:r>
          </a:p>
          <a:p>
            <a:pPr algn="l"/>
            <a:r>
              <a:rPr lang="en-US" sz="2000" b="0" i="0" u="none" strike="noStrike" baseline="0" dirty="0">
                <a:solidFill>
                  <a:srgbClr val="000000"/>
                </a:solidFill>
                <a:latin typeface="AdvTimes"/>
              </a:rPr>
              <a:t>Actions due to earthquakes are generally identified as accidental actions , and are identified by the symbol </a:t>
            </a:r>
            <a:r>
              <a:rPr lang="en-US" sz="2000" b="0" i="0" u="none" strike="noStrike" baseline="0" dirty="0">
                <a:solidFill>
                  <a:srgbClr val="000000"/>
                </a:solidFill>
                <a:latin typeface="AdvTimes-i"/>
              </a:rPr>
              <a:t>A</a:t>
            </a:r>
            <a:r>
              <a:rPr lang="en-US" sz="2000" b="0" i="0" u="none" strike="noStrike" baseline="0" dirty="0">
                <a:solidFill>
                  <a:srgbClr val="000000"/>
                </a:solidFill>
                <a:latin typeface="AdvTimes"/>
              </a:rPr>
              <a:t>E.</a:t>
            </a:r>
            <a:endParaRPr lang="en-US" sz="1400" dirty="0"/>
          </a:p>
        </p:txBody>
      </p:sp>
      <p:sp>
        <p:nvSpPr>
          <p:cNvPr id="4" name="Slide Number Placeholder 3"/>
          <p:cNvSpPr>
            <a:spLocks noGrp="1"/>
          </p:cNvSpPr>
          <p:nvPr>
            <p:ph type="sldNum" sz="quarter" idx="10"/>
          </p:nvPr>
        </p:nvSpPr>
        <p:spPr/>
        <p:txBody>
          <a:bodyPr/>
          <a:lstStyle/>
          <a:p>
            <a:fld id="{0105D345-E402-4602-B19C-9B8D656F79B3}" type="slidenum">
              <a:rPr lang="en-US" smtClean="0"/>
              <a:t>25</a:t>
            </a:fld>
            <a:endParaRPr lang="en-US"/>
          </a:p>
        </p:txBody>
      </p:sp>
    </p:spTree>
    <p:extLst>
      <p:ext uri="{BB962C8B-B14F-4D97-AF65-F5344CB8AC3E}">
        <p14:creationId xmlns:p14="http://schemas.microsoft.com/office/powerpoint/2010/main" val="1839388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a given construction, several actions, considered as several natural or man-made phenomena, apply permanently. For example, a building is permanently subject to actions due to self-weight, loads on floors, wind, snow, thermal actions, etc.</a:t>
            </a:r>
          </a:p>
          <a:p>
            <a:r>
              <a:rPr lang="en-US" sz="1200" b="0" i="0" u="none" strike="noStrike" kern="1200" baseline="0" dirty="0">
                <a:solidFill>
                  <a:schemeClr val="tx1"/>
                </a:solidFill>
                <a:latin typeface="+mn-lt"/>
                <a:ea typeface="+mn-ea"/>
                <a:cs typeface="+mn-cs"/>
              </a:rPr>
              <a:t>However, for the verifications, only critical load cases need to be taken into account, and these critical load cases are closely linked to the design values selected for actions.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clause is very important. It allows the designer to consider a clearly identified permanent action (e.g. the self-weight of a continuous beam) as a single action: in a combination of actions, this permanent action may be considered either as a </a:t>
            </a:r>
            <a:r>
              <a:rPr lang="en-US" sz="1200" b="0" i="0" u="none" strike="noStrike" kern="1200" baseline="0" dirty="0" err="1">
                <a:solidFill>
                  <a:schemeClr val="tx1"/>
                </a:solidFill>
                <a:latin typeface="+mn-lt"/>
                <a:ea typeface="+mn-ea"/>
                <a:cs typeface="+mn-cs"/>
              </a:rPr>
              <a:t>favourable</a:t>
            </a:r>
            <a:r>
              <a:rPr lang="en-US" sz="1200" b="0" i="0" u="none" strike="noStrike" kern="1200" baseline="0" dirty="0">
                <a:solidFill>
                  <a:schemeClr val="tx1"/>
                </a:solidFill>
                <a:latin typeface="+mn-lt"/>
                <a:ea typeface="+mn-ea"/>
                <a:cs typeface="+mn-cs"/>
              </a:rPr>
              <a:t> or an unfavourable </a:t>
            </a:r>
            <a:r>
              <a:rPr lang="fi-FI" sz="1200" b="0" i="0" u="none" strike="noStrike" kern="1200" baseline="0" dirty="0">
                <a:solidFill>
                  <a:schemeClr val="tx1"/>
                </a:solidFill>
                <a:latin typeface="+mn-lt"/>
                <a:ea typeface="+mn-ea"/>
                <a:cs typeface="+mn-cs"/>
              </a:rPr>
              <a:t>action.</a:t>
            </a:r>
            <a:endParaRPr lang="fi-FI" dirty="0"/>
          </a:p>
        </p:txBody>
      </p:sp>
      <p:sp>
        <p:nvSpPr>
          <p:cNvPr id="4" name="Slide Number Placeholder 3"/>
          <p:cNvSpPr>
            <a:spLocks noGrp="1"/>
          </p:cNvSpPr>
          <p:nvPr>
            <p:ph type="sldNum" sz="quarter" idx="10"/>
          </p:nvPr>
        </p:nvSpPr>
        <p:spPr/>
        <p:txBody>
          <a:bodyPr/>
          <a:lstStyle/>
          <a:p>
            <a:fld id="{74C13064-A7A8-402A-BA4E-3A2EEFA4B6BC}" type="slidenum">
              <a:rPr lang="en-US" smtClean="0"/>
              <a:t>26</a:t>
            </a:fld>
            <a:endParaRPr lang="en-US"/>
          </a:p>
        </p:txBody>
      </p:sp>
    </p:spTree>
    <p:extLst>
      <p:ext uri="{BB962C8B-B14F-4D97-AF65-F5344CB8AC3E}">
        <p14:creationId xmlns:p14="http://schemas.microsoft.com/office/powerpoint/2010/main" val="200953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materials the leading action is that which results in the largest action effect, but this is not necessarily so for timber structures because of the factor </a:t>
            </a:r>
            <a:r>
              <a:rPr lang="en-US" dirty="0" err="1"/>
              <a:t>kmod</a:t>
            </a:r>
            <a:r>
              <a:rPr lang="en-US" dirty="0"/>
              <a:t>.</a:t>
            </a:r>
          </a:p>
        </p:txBody>
      </p:sp>
      <p:sp>
        <p:nvSpPr>
          <p:cNvPr id="4" name="Slide Number Placeholder 3"/>
          <p:cNvSpPr>
            <a:spLocks noGrp="1"/>
          </p:cNvSpPr>
          <p:nvPr>
            <p:ph type="sldNum" sz="quarter" idx="5"/>
          </p:nvPr>
        </p:nvSpPr>
        <p:spPr/>
        <p:txBody>
          <a:bodyPr/>
          <a:lstStyle/>
          <a:p>
            <a:fld id="{52CE57FD-BB08-469E-B88C-269A61FA0DC5}" type="slidenum">
              <a:rPr lang="fi-FI" smtClean="0"/>
              <a:t>27</a:t>
            </a:fld>
            <a:endParaRPr lang="fi-FI" dirty="0"/>
          </a:p>
        </p:txBody>
      </p:sp>
    </p:spTree>
    <p:extLst>
      <p:ext uri="{BB962C8B-B14F-4D97-AF65-F5344CB8AC3E}">
        <p14:creationId xmlns:p14="http://schemas.microsoft.com/office/powerpoint/2010/main" val="411142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28</a:t>
            </a:fld>
            <a:endParaRPr lang="en-US"/>
          </a:p>
        </p:txBody>
      </p:sp>
    </p:spTree>
    <p:extLst>
      <p:ext uri="{BB962C8B-B14F-4D97-AF65-F5344CB8AC3E}">
        <p14:creationId xmlns:p14="http://schemas.microsoft.com/office/powerpoint/2010/main" val="1420379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29</a:t>
            </a:fld>
            <a:endParaRPr lang="fi-FI" dirty="0"/>
          </a:p>
        </p:txBody>
      </p:sp>
    </p:spTree>
    <p:extLst>
      <p:ext uri="{BB962C8B-B14F-4D97-AF65-F5344CB8AC3E}">
        <p14:creationId xmlns:p14="http://schemas.microsoft.com/office/powerpoint/2010/main" val="960541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30</a:t>
            </a:fld>
            <a:endParaRPr lang="en-US"/>
          </a:p>
        </p:txBody>
      </p:sp>
    </p:spTree>
    <p:extLst>
      <p:ext uri="{BB962C8B-B14F-4D97-AF65-F5344CB8AC3E}">
        <p14:creationId xmlns:p14="http://schemas.microsoft.com/office/powerpoint/2010/main" val="347306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country is required to publish a Eurocode with a national title page and forward, but the original text of the eurocode must appear as originally produced. In Finland the Eurocodes are published by the Finnish Standard association (SFS). A national annex, containing country specific values can be included at the back of the document. A distinct feature of the Eurocodes is that they describe the overall aims of the design and provide specific guidance on how to achieve these aims in practice.</a:t>
            </a:r>
          </a:p>
          <a:p>
            <a:endParaRPr lang="en-US" dirty="0"/>
          </a:p>
          <a:p>
            <a:r>
              <a:rPr lang="en-US" sz="1200" dirty="0"/>
              <a:t>A national Annex can supplement the Eurocodes.</a:t>
            </a:r>
          </a:p>
          <a:p>
            <a:r>
              <a:rPr lang="en-US" sz="1200" dirty="0"/>
              <a:t>It contains information on parameters left pending such as:</a:t>
            </a:r>
          </a:p>
          <a:p>
            <a:r>
              <a:rPr lang="en-US" sz="1200" dirty="0"/>
              <a:t>- values ​​and / or classes where alternatives appear in the Eurocode, for example admissible deflection values;</a:t>
            </a:r>
          </a:p>
          <a:p>
            <a:r>
              <a:rPr lang="en-US" sz="1200" dirty="0"/>
              <a:t>- values ​​to be used when there is only one symbol in the Eurocode;</a:t>
            </a:r>
          </a:p>
          <a:p>
            <a:r>
              <a:rPr lang="en-US" sz="1200" dirty="0"/>
              <a:t>- climatic data such as snow and wind maps;</a:t>
            </a:r>
          </a:p>
          <a:p>
            <a:r>
              <a:rPr lang="en-US" sz="1200" dirty="0"/>
              <a:t>- procedures to be used where alternative procedures are given in the eurocode;</a:t>
            </a:r>
          </a:p>
          <a:p>
            <a:r>
              <a:rPr lang="en-US" sz="1200" dirty="0"/>
              <a:t>- procedures on the use of informative annexes;</a:t>
            </a:r>
          </a:p>
          <a:p>
            <a:r>
              <a:rPr lang="en-US" sz="1200" dirty="0"/>
              <a:t>- references to additional non-contradictory information for help the user to apply the eurocode.</a:t>
            </a:r>
          </a:p>
          <a:p>
            <a:endParaRPr lang="en-US" dirty="0"/>
          </a:p>
          <a:p>
            <a:r>
              <a:rPr lang="en-US" sz="1200" dirty="0"/>
              <a:t>Each of the codes (except EN 1990) is divided into a number of parts covering specific aspects of the subject. They are referenced by a reference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 EN Eurocodes relating to materials have a Part 1-1 which covers the design of buildings and other civil engineering structures and a Part 1-2 for fire design. The codes for concrete, steel, composite steel and concrete, and timber structures and earthquake resistance have a Part 2 covering design of bridges. These Parts 2 should be used in combination with the appropriate general Parts (Parts 1). </a:t>
            </a:r>
          </a:p>
          <a:p>
            <a:endParaRPr lang="en-US" sz="1200" dirty="0"/>
          </a:p>
          <a:p>
            <a:endParaRPr lang="en-US" sz="1200" dirty="0"/>
          </a:p>
          <a:p>
            <a:r>
              <a:rPr lang="en-US" sz="1200" dirty="0"/>
              <a:t>EN 1995, Design of timber structures, has three parts:</a:t>
            </a:r>
          </a:p>
          <a:p>
            <a:endParaRPr lang="en-US" sz="1200" dirty="0"/>
          </a:p>
          <a:p>
            <a:r>
              <a:rPr lang="en-US" sz="1200" dirty="0"/>
              <a:t>1. EN 1995-1-1 General. Common rules for buildings</a:t>
            </a:r>
          </a:p>
          <a:p>
            <a:r>
              <a:rPr lang="en-US" sz="1200" dirty="0"/>
              <a:t>2. EN 1995-1-2 General rules. Structural fire design</a:t>
            </a:r>
          </a:p>
          <a:p>
            <a:r>
              <a:rPr lang="en-US" sz="1200" dirty="0"/>
              <a:t>3. EN 1995-2 Bridges</a:t>
            </a:r>
            <a:endParaRPr lang="en-US" dirty="0"/>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a:t>
            </a:fld>
            <a:endParaRPr lang="fi-FI" dirty="0"/>
          </a:p>
        </p:txBody>
      </p:sp>
    </p:spTree>
    <p:extLst>
      <p:ext uri="{BB962C8B-B14F-4D97-AF65-F5344CB8AC3E}">
        <p14:creationId xmlns:p14="http://schemas.microsoft.com/office/powerpoint/2010/main" val="583501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31</a:t>
            </a:fld>
            <a:endParaRPr lang="fi-FI" dirty="0"/>
          </a:p>
        </p:txBody>
      </p:sp>
    </p:spTree>
    <p:extLst>
      <p:ext uri="{BB962C8B-B14F-4D97-AF65-F5344CB8AC3E}">
        <p14:creationId xmlns:p14="http://schemas.microsoft.com/office/powerpoint/2010/main" val="63172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combination value </a:t>
            </a:r>
            <a:r>
              <a:rPr lang="el-GR" sz="2800" dirty="0">
                <a:latin typeface="Cambria Math" panose="02040503050406030204" pitchFamily="18" charset="0"/>
                <a:ea typeface="Cambria Math" panose="02040503050406030204" pitchFamily="18" charset="0"/>
              </a:rPr>
              <a:t>ψ</a:t>
            </a:r>
            <a:r>
              <a:rPr lang="en-US" sz="2800" baseline="-25000" dirty="0"/>
              <a:t>0</a:t>
            </a:r>
            <a:r>
              <a:rPr lang="en-US" sz="2800" dirty="0"/>
              <a:t>Q</a:t>
            </a:r>
            <a:r>
              <a:rPr lang="en-US" sz="2800" baseline="-25000" dirty="0"/>
              <a:t>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associated with the combination of actions for ultimate and irreversible serviceability limit states (the serviceability limit states where some consequences of actions exceeding the specified service requirements will remain when the actions are removed) in order to take account of the reduced probability of simultaneous occurrence of the most unfavorable values of several independent actions. (</a:t>
            </a:r>
            <a:r>
              <a:rPr lang="en-US" sz="2800" dirty="0"/>
              <a:t>Heavy snowfall and storm simultaneous.)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frequent value </a:t>
            </a:r>
            <a:r>
              <a:rPr lang="el-GR" sz="2800" dirty="0">
                <a:latin typeface="Cambria Math" panose="02040503050406030204" pitchFamily="18" charset="0"/>
                <a:ea typeface="Cambria Math" panose="02040503050406030204" pitchFamily="18" charset="0"/>
              </a:rPr>
              <a:t>ψ</a:t>
            </a:r>
            <a:r>
              <a:rPr lang="en-US" sz="2800" baseline="-25000" dirty="0"/>
              <a:t>0</a:t>
            </a:r>
            <a:r>
              <a:rPr lang="en-US" sz="2800" dirty="0"/>
              <a:t>Q</a:t>
            </a:r>
            <a:r>
              <a:rPr lang="en-US" sz="2800" baseline="-25000" dirty="0"/>
              <a:t>k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primarily associated with the frequent combination in the serviceability limit states and it is also assumed to be appropriate for verification of the accidental design situation of the ultimate limit states. In both cases the reduction factor 1 is applied as a multiplier of the leading variable action. (</a:t>
            </a:r>
            <a:r>
              <a:rPr lang="en-US" sz="2800" dirty="0"/>
              <a:t>Accidental snow (exceptional precipitation), high operating load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quasi-permanent value </a:t>
            </a:r>
            <a:r>
              <a:rPr lang="el-GR" sz="2800" dirty="0">
                <a:latin typeface="Cambria Math" panose="02040503050406030204" pitchFamily="18" charset="0"/>
                <a:ea typeface="Cambria Math" panose="02040503050406030204" pitchFamily="18" charset="0"/>
              </a:rPr>
              <a:t>ψ</a:t>
            </a:r>
            <a:r>
              <a:rPr lang="en-US" sz="2800" baseline="-25000" dirty="0"/>
              <a:t>2</a:t>
            </a:r>
            <a:r>
              <a:rPr lang="en-US" sz="2800" dirty="0"/>
              <a:t>Q</a:t>
            </a:r>
            <a:r>
              <a:rPr lang="en-US" sz="2800" baseline="-25000" dirty="0"/>
              <a:t>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mainly used for the assessment of long-term effects, for example in checking cracking or deflection. But they are also used for the representation of variable actions in accidental and seismic combinations of actions (ultimate limit states) and for verification of frequent and quasi-permanent combinations (long term effects) of serviceability limit states. (</a:t>
            </a:r>
            <a:r>
              <a:rPr lang="en-US" sz="2800" dirty="0"/>
              <a:t>Permanent part of operating loads)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32</a:t>
            </a:fld>
            <a:endParaRPr lang="fi-FI" dirty="0"/>
          </a:p>
        </p:txBody>
      </p:sp>
    </p:spTree>
    <p:extLst>
      <p:ext uri="{BB962C8B-B14F-4D97-AF65-F5344CB8AC3E}">
        <p14:creationId xmlns:p14="http://schemas.microsoft.com/office/powerpoint/2010/main" val="2640902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33</a:t>
            </a:fld>
            <a:endParaRPr lang="en-US"/>
          </a:p>
        </p:txBody>
      </p:sp>
    </p:spTree>
    <p:extLst>
      <p:ext uri="{BB962C8B-B14F-4D97-AF65-F5344CB8AC3E}">
        <p14:creationId xmlns:p14="http://schemas.microsoft.com/office/powerpoint/2010/main" val="8208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 snowfall and storm simultaneous  combination</a:t>
            </a:r>
            <a:endParaRPr lang="en-US"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r>
              <a:rPr lang="en-US" dirty="0">
                <a:effectLst/>
                <a:latin typeface="Times New Roman" panose="02020603050405020304" pitchFamily="18" charset="0"/>
              </a:rPr>
              <a:t>for road traffic loads on bridges, the frequent value is assessed on the basis of a return period of one week. It may be </a:t>
            </a:r>
            <a:br>
              <a:rPr lang="en-US" dirty="0"/>
            </a:br>
            <a:r>
              <a:rPr lang="en-US" dirty="0">
                <a:effectLst/>
                <a:latin typeface="Times New Roman" panose="02020603050405020304" pitchFamily="18" charset="0"/>
              </a:rPr>
              <a:t>expressed as a determined part of the characteristic value by using a factor </a:t>
            </a:r>
            <a:r>
              <a:rPr lang="en-US" dirty="0">
                <a:effectLst/>
                <a:latin typeface="Arial" panose="020B0604020202020204" pitchFamily="34" charset="0"/>
              </a:rPr>
              <a:t>ψ</a:t>
            </a:r>
            <a:r>
              <a:rPr lang="en-US" dirty="0">
                <a:effectLst/>
                <a:latin typeface="Times New Roman" panose="02020603050405020304" pitchFamily="18" charset="0"/>
              </a:rPr>
              <a:t>1 </a:t>
            </a:r>
            <a:r>
              <a:rPr lang="en-US" dirty="0">
                <a:effectLst/>
                <a:latin typeface="Arial" panose="020B0604020202020204" pitchFamily="34" charset="0"/>
              </a:rPr>
              <a:t>≤</a:t>
            </a:r>
            <a:r>
              <a:rPr lang="en-US" dirty="0">
                <a:effectLst/>
                <a:latin typeface="Times New Roman" panose="02020603050405020304" pitchFamily="18" charset="0"/>
              </a:rPr>
              <a:t> 1</a:t>
            </a:r>
          </a:p>
          <a:p>
            <a:endParaRPr lang="en-US" dirty="0">
              <a:effectLst/>
              <a:latin typeface="Times New Roman" panose="02020603050405020304" pitchFamily="18" charset="0"/>
            </a:endParaRPr>
          </a:p>
          <a:p>
            <a:r>
              <a:rPr lang="en-US" dirty="0">
                <a:effectLst/>
                <a:latin typeface="Times New Roman" panose="02020603050405020304" pitchFamily="18" charset="0"/>
              </a:rPr>
              <a:t>Quasi – one week traffic during holiday</a:t>
            </a:r>
          </a:p>
          <a:p>
            <a:r>
              <a:rPr lang="en-US" dirty="0">
                <a:effectLst/>
                <a:latin typeface="Times New Roman" panose="02020603050405020304" pitchFamily="18" charset="0"/>
              </a:rPr>
              <a:t>Frequent – one week traffic during normal day</a:t>
            </a:r>
          </a:p>
          <a:p>
            <a:r>
              <a:rPr lang="en-US" dirty="0">
                <a:effectLst/>
                <a:latin typeface="Times New Roman" panose="02020603050405020304" pitchFamily="18" charset="0"/>
              </a:rPr>
              <a:t>Combination – traffic during weekend</a:t>
            </a:r>
          </a:p>
          <a:p>
            <a:r>
              <a:rPr lang="en-US" dirty="0">
                <a:effectLst/>
                <a:latin typeface="Times New Roman" panose="02020603050405020304" pitchFamily="18" charset="0"/>
              </a:rPr>
              <a:t>Characteristic – traffic during rush hour</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34</a:t>
            </a:fld>
            <a:endParaRPr lang="fi-FI" dirty="0"/>
          </a:p>
        </p:txBody>
      </p:sp>
    </p:spTree>
    <p:extLst>
      <p:ext uri="{BB962C8B-B14F-4D97-AF65-F5344CB8AC3E}">
        <p14:creationId xmlns:p14="http://schemas.microsoft.com/office/powerpoint/2010/main" val="2917015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37</a:t>
            </a:fld>
            <a:endParaRPr lang="en-US"/>
          </a:p>
        </p:txBody>
      </p:sp>
    </p:spTree>
    <p:extLst>
      <p:ext uri="{BB962C8B-B14F-4D97-AF65-F5344CB8AC3E}">
        <p14:creationId xmlns:p14="http://schemas.microsoft.com/office/powerpoint/2010/main" val="321470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38</a:t>
            </a:fld>
            <a:endParaRPr lang="en-US"/>
          </a:p>
        </p:txBody>
      </p:sp>
    </p:spTree>
    <p:extLst>
      <p:ext uri="{BB962C8B-B14F-4D97-AF65-F5344CB8AC3E}">
        <p14:creationId xmlns:p14="http://schemas.microsoft.com/office/powerpoint/2010/main" val="744811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accordance with the above concepts, the safety format used in Limit State Codes is based on probable maximum load and probable minimum strengths, so that a consistent level of safety is achieved.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should be noted that </a:t>
            </a:r>
            <a:r>
              <a:rPr lang="en-US" sz="1200" b="0" i="0" u="none" strike="noStrike" kern="1200" baseline="0" dirty="0" err="1">
                <a:solidFill>
                  <a:schemeClr val="tx1"/>
                </a:solidFill>
                <a:latin typeface="+mn-lt"/>
                <a:ea typeface="+mn-ea"/>
                <a:cs typeface="+mn-cs"/>
              </a:rPr>
              <a:t>γ</a:t>
            </a:r>
            <a:r>
              <a:rPr lang="en-US" sz="1200" b="0" i="1" u="none" strike="noStrike" kern="1200" baseline="30000" dirty="0" err="1">
                <a:solidFill>
                  <a:schemeClr val="tx1"/>
                </a:solidFill>
                <a:latin typeface="+mn-lt"/>
                <a:ea typeface="+mn-ea"/>
                <a:cs typeface="+mn-cs"/>
              </a:rPr>
              <a:t>f</a:t>
            </a:r>
            <a:r>
              <a:rPr lang="en-US" sz="1200" b="0" i="1" u="none" strike="noStrike" kern="1200" baseline="300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makes allowance for possible deviation of loads and the reduced possibility of all loads acting together. On the other hand </a:t>
            </a:r>
            <a:r>
              <a:rPr lang="en-US" sz="1200" b="0" i="0" u="none" strike="noStrike" kern="1200" baseline="0" dirty="0" err="1">
                <a:solidFill>
                  <a:schemeClr val="tx1"/>
                </a:solidFill>
                <a:latin typeface="+mn-lt"/>
                <a:ea typeface="+mn-ea"/>
                <a:cs typeface="+mn-cs"/>
              </a:rPr>
              <a:t>γ</a:t>
            </a:r>
            <a:r>
              <a:rPr lang="en-US" sz="1200" b="0" i="1" u="none" strike="noStrike" kern="1200" baseline="30000" dirty="0" err="1">
                <a:solidFill>
                  <a:schemeClr val="tx1"/>
                </a:solidFill>
                <a:latin typeface="+mn-lt"/>
                <a:ea typeface="+mn-ea"/>
                <a:cs typeface="+mn-cs"/>
              </a:rPr>
              <a:t>m</a:t>
            </a:r>
            <a:r>
              <a:rPr lang="en-US" sz="1200" b="0" i="1" u="none" strike="noStrike" kern="1200" baseline="300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allows for uncertainties of element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and possible strength reduction due to manufacturing tolerances and imperfections in the material. </a:t>
            </a:r>
            <a:endParaRPr lang="fi-FI" dirty="0"/>
          </a:p>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39</a:t>
            </a:fld>
            <a:endParaRPr lang="fi-FI" dirty="0"/>
          </a:p>
        </p:txBody>
      </p:sp>
    </p:spTree>
    <p:extLst>
      <p:ext uri="{BB962C8B-B14F-4D97-AF65-F5344CB8AC3E}">
        <p14:creationId xmlns:p14="http://schemas.microsoft.com/office/powerpoint/2010/main" val="1071104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imes"/>
              </a:rPr>
              <a:t>where </a:t>
            </a:r>
            <a:r>
              <a:rPr lang="en-US" sz="1800" b="0" i="0" u="none" strike="noStrike" baseline="0" dirty="0" err="1">
                <a:latin typeface="AdvTimes-i"/>
              </a:rPr>
              <a:t>k</a:t>
            </a:r>
            <a:r>
              <a:rPr lang="en-US" sz="1800" b="0" i="0" u="none" strike="noStrike" baseline="0" dirty="0" err="1">
                <a:latin typeface="AdvTimes"/>
              </a:rPr>
              <a:t>mod</a:t>
            </a:r>
            <a:r>
              <a:rPr lang="en-US" sz="1800" b="0" i="0" u="none" strike="noStrike" baseline="0" dirty="0">
                <a:latin typeface="AdvTimes"/>
              </a:rPr>
              <a:t> is the modification factor, </a:t>
            </a:r>
            <a:r>
              <a:rPr lang="en-US" sz="1800" b="0" i="0" u="none" strike="noStrike" baseline="0" dirty="0" err="1">
                <a:latin typeface="AdvTimes-i"/>
              </a:rPr>
              <a:t>X</a:t>
            </a:r>
            <a:r>
              <a:rPr lang="en-US" sz="1800" b="0" i="0" u="none" strike="noStrike" baseline="0" dirty="0" err="1">
                <a:latin typeface="AdvTimes"/>
              </a:rPr>
              <a:t>k</a:t>
            </a:r>
            <a:r>
              <a:rPr lang="en-US" sz="1800" b="0" i="0" u="none" strike="noStrike" baseline="0" dirty="0">
                <a:latin typeface="AdvTimes"/>
              </a:rPr>
              <a:t> is the characteristic value of the strength property </a:t>
            </a:r>
            <a:r>
              <a:rPr lang="en-US" sz="1800" b="0" i="0" u="none" strike="noStrike" baseline="0" dirty="0">
                <a:latin typeface="AdvTimes-i"/>
              </a:rPr>
              <a:t>X </a:t>
            </a:r>
            <a:r>
              <a:rPr lang="en-US" sz="1800" b="0" i="0" u="none" strike="noStrike" baseline="0" dirty="0">
                <a:latin typeface="AdvTimes"/>
              </a:rPr>
              <a:t>and </a:t>
            </a:r>
            <a:r>
              <a:rPr lang="en-US" sz="1800" b="0" i="0" u="none" strike="noStrike" baseline="0" dirty="0" err="1">
                <a:latin typeface="AdvGreekM"/>
              </a:rPr>
              <a:t>g</a:t>
            </a:r>
            <a:r>
              <a:rPr lang="en-US" sz="1800" b="0" i="0" u="none" strike="noStrike" baseline="0" dirty="0" err="1">
                <a:latin typeface="AdvTimes"/>
              </a:rPr>
              <a:t>M</a:t>
            </a:r>
            <a:r>
              <a:rPr lang="en-US" sz="1800" b="0" i="0" u="none" strike="noStrike" baseline="0" dirty="0">
                <a:latin typeface="AdvTimes"/>
              </a:rPr>
              <a:t> is the partial factor for a material property.</a:t>
            </a:r>
          </a:p>
          <a:p>
            <a:pPr algn="l"/>
            <a:r>
              <a:rPr lang="en-US" sz="1800" b="0" i="0" u="none" strike="noStrike" baseline="0" dirty="0">
                <a:latin typeface="AdvTimes"/>
              </a:rPr>
              <a:t>The function of </a:t>
            </a:r>
            <a:r>
              <a:rPr lang="en-US" sz="1800" b="0" i="0" u="none" strike="noStrike" baseline="0" dirty="0" err="1">
                <a:latin typeface="AdvTimes-i"/>
              </a:rPr>
              <a:t>k</a:t>
            </a:r>
            <a:r>
              <a:rPr lang="en-US" sz="1800" b="0" i="0" u="none" strike="noStrike" baseline="0" dirty="0" err="1">
                <a:latin typeface="AdvTimes"/>
              </a:rPr>
              <a:t>mod</a:t>
            </a:r>
            <a:r>
              <a:rPr lang="en-US" sz="1800" b="0" i="0" u="none" strike="noStrike" baseline="0" dirty="0">
                <a:latin typeface="AdvTimes"/>
              </a:rPr>
              <a:t> is to take into account the effects of load duration and moisture content as discussed in Section 2.3.1 and related subsections in this guide.</a:t>
            </a:r>
          </a:p>
          <a:p>
            <a:pPr algn="l"/>
            <a:r>
              <a:rPr lang="en-US" sz="1800" b="0" i="0" u="none" strike="noStrike" baseline="0" dirty="0">
                <a:latin typeface="AdvTimes"/>
              </a:rPr>
              <a:t>The characteristic strength, </a:t>
            </a:r>
            <a:r>
              <a:rPr lang="en-US" sz="1800" b="0" i="0" u="none" strike="noStrike" baseline="0" dirty="0" err="1">
                <a:latin typeface="AdvTimes-i"/>
              </a:rPr>
              <a:t>X</a:t>
            </a:r>
            <a:r>
              <a:rPr lang="en-US" sz="1800" b="0" i="0" u="none" strike="noStrike" baseline="0" dirty="0" err="1">
                <a:latin typeface="AdvTimes"/>
              </a:rPr>
              <a:t>k</a:t>
            </a:r>
            <a:r>
              <a:rPr lang="en-US" sz="1800" b="1" i="0" u="none" strike="noStrike" baseline="0" dirty="0">
                <a:latin typeface="AdvTimes"/>
              </a:rPr>
              <a:t>, is obtained from product standards (e.g. EN 338 </a:t>
            </a:r>
            <a:r>
              <a:rPr lang="en-US" sz="1800" b="0" i="0" u="none" strike="noStrike" baseline="0" dirty="0">
                <a:latin typeface="AdvTimes"/>
              </a:rPr>
              <a:t>(BSI, 2009)), as this type of information is not given in EN 1995-1-1. A requirement of product standards is that </a:t>
            </a:r>
            <a:r>
              <a:rPr lang="en-US" sz="1800" b="1" i="0" u="none" strike="noStrike" baseline="0" dirty="0">
                <a:latin typeface="AdvTimes"/>
              </a:rPr>
              <a:t>strengths are derived under </a:t>
            </a:r>
            <a:r>
              <a:rPr lang="en-US" sz="1800" b="1" i="0" u="none" strike="noStrike" baseline="0" dirty="0">
                <a:latin typeface="AdvTimes-b"/>
              </a:rPr>
              <a:t>service class 1 </a:t>
            </a:r>
            <a:r>
              <a:rPr lang="en-US" sz="1800" b="1" i="0" u="none" strike="noStrike" baseline="0" dirty="0">
                <a:latin typeface="AdvTimes"/>
              </a:rPr>
              <a:t>conditions and that the duration of the load test should be a relatively short period</a:t>
            </a:r>
            <a:r>
              <a:rPr lang="en-US" sz="1800" b="0" i="0" u="none" strike="noStrike" baseline="0" dirty="0">
                <a:latin typeface="AdvTimes"/>
              </a:rPr>
              <a:t>, as stated in Section 2.3.2.1 in this guide.</a:t>
            </a:r>
          </a:p>
          <a:p>
            <a:pPr algn="l"/>
            <a:r>
              <a:rPr lang="en-US" sz="1800" b="0" i="0" u="none" strike="noStrike" baseline="0" dirty="0">
                <a:latin typeface="AdvTimes"/>
              </a:rPr>
              <a:t>The purpose of the material property factor, </a:t>
            </a:r>
            <a:r>
              <a:rPr lang="en-US" sz="1800" b="0" i="0" u="none" strike="noStrike" baseline="0" dirty="0" err="1">
                <a:latin typeface="AdvGreekM"/>
              </a:rPr>
              <a:t>gama</a:t>
            </a:r>
            <a:r>
              <a:rPr lang="en-US" sz="1800" b="0" i="0" u="none" strike="noStrike" baseline="0" dirty="0">
                <a:latin typeface="AdvGreekM"/>
              </a:rPr>
              <a:t> </a:t>
            </a:r>
            <a:r>
              <a:rPr lang="en-US" sz="1800" b="0" i="0" u="none" strike="noStrike" baseline="0" dirty="0">
                <a:latin typeface="AdvTimes"/>
              </a:rPr>
              <a:t>M, is to cover for </a:t>
            </a:r>
            <a:r>
              <a:rPr lang="en-US" sz="1800" b="0" i="0" u="none" strike="noStrike" baseline="0" dirty="0" err="1">
                <a:latin typeface="AdvTimes"/>
              </a:rPr>
              <a:t>unfavourable</a:t>
            </a:r>
            <a:r>
              <a:rPr lang="en-US" sz="1800" b="0" i="0" u="none" strike="noStrike" baseline="0" dirty="0">
                <a:latin typeface="AdvTimes"/>
              </a:rPr>
              <a:t> deviations in strength, and values for this factor are given in </a:t>
            </a:r>
            <a:r>
              <a:rPr lang="en-US" sz="1800" b="0" i="0" u="none" strike="noStrike" baseline="0" dirty="0">
                <a:latin typeface="AdvTimes-i"/>
              </a:rPr>
              <a:t>Table NA.3 </a:t>
            </a:r>
            <a:r>
              <a:rPr lang="en-US" sz="1800" b="0" i="0" u="none" strike="noStrike" baseline="0" dirty="0">
                <a:latin typeface="AdvTimes"/>
              </a:rPr>
              <a:t>in the National Annex to EN 1995-1-1.</a:t>
            </a:r>
          </a:p>
        </p:txBody>
      </p:sp>
      <p:sp>
        <p:nvSpPr>
          <p:cNvPr id="4" name="Slide Number Placeholder 3"/>
          <p:cNvSpPr>
            <a:spLocks noGrp="1"/>
          </p:cNvSpPr>
          <p:nvPr>
            <p:ph type="sldNum" sz="quarter" idx="5"/>
          </p:nvPr>
        </p:nvSpPr>
        <p:spPr/>
        <p:txBody>
          <a:bodyPr/>
          <a:lstStyle/>
          <a:p>
            <a:fld id="{52CE57FD-BB08-469E-B88C-269A61FA0DC5}" type="slidenum">
              <a:rPr lang="fi-FI" smtClean="0"/>
              <a:t>40</a:t>
            </a:fld>
            <a:endParaRPr lang="fi-FI" dirty="0"/>
          </a:p>
        </p:txBody>
      </p:sp>
    </p:spTree>
    <p:extLst>
      <p:ext uri="{BB962C8B-B14F-4D97-AF65-F5344CB8AC3E}">
        <p14:creationId xmlns:p14="http://schemas.microsoft.com/office/powerpoint/2010/main" val="642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42</a:t>
            </a:fld>
            <a:endParaRPr lang="fi-FI" dirty="0"/>
          </a:p>
        </p:txBody>
      </p:sp>
    </p:spTree>
    <p:extLst>
      <p:ext uri="{BB962C8B-B14F-4D97-AF65-F5344CB8AC3E}">
        <p14:creationId xmlns:p14="http://schemas.microsoft.com/office/powerpoint/2010/main" val="2436908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43</a:t>
            </a:fld>
            <a:endParaRPr lang="fi-FI" dirty="0"/>
          </a:p>
        </p:txBody>
      </p:sp>
    </p:spTree>
    <p:extLst>
      <p:ext uri="{BB962C8B-B14F-4D97-AF65-F5344CB8AC3E}">
        <p14:creationId xmlns:p14="http://schemas.microsoft.com/office/powerpoint/2010/main" val="141918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dvTimes"/>
              </a:rPr>
              <a:t>EN 1995 is a limit state concept code that, for the design of new structures, has to be used in conjunction with </a:t>
            </a:r>
            <a:r>
              <a:rPr lang="en-US" sz="2800" dirty="0"/>
              <a:t>EN 1990: Basis of structural design</a:t>
            </a:r>
            <a:r>
              <a:rPr lang="en-US" sz="1800" b="0" i="0" u="none" strike="noStrike" baseline="0" dirty="0">
                <a:latin typeface="AdvTimes"/>
              </a:rPr>
              <a:t> and the relevant parts of EN 1991 </a:t>
            </a:r>
            <a:r>
              <a:rPr lang="en-US" sz="2800" dirty="0"/>
              <a:t>Actions on structures (all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AdvTimes"/>
            </a:endParaRPr>
          </a:p>
          <a:p>
            <a:pPr marL="0" indent="0">
              <a:buFont typeface="Arial" panose="020B0604020202020204" pitchFamily="34" charset="0"/>
              <a:buNone/>
            </a:pPr>
            <a:r>
              <a:rPr lang="en-US" dirty="0"/>
              <a:t>Other CEN standards used are:</a:t>
            </a:r>
          </a:p>
          <a:p>
            <a:pPr marL="742950" lvl="1" indent="-285750">
              <a:buFont typeface="Arial" panose="020B0604020202020204" pitchFamily="34" charset="0"/>
              <a:buChar char="•"/>
            </a:pPr>
            <a:r>
              <a:rPr lang="en-US" dirty="0"/>
              <a:t>EN 338 - Timber strength classes</a:t>
            </a:r>
          </a:p>
          <a:p>
            <a:pPr marL="742950" lvl="1" indent="-285750">
              <a:buFont typeface="Arial" panose="020B0604020202020204" pitchFamily="34" charset="0"/>
              <a:buChar char="•"/>
            </a:pPr>
            <a:r>
              <a:rPr lang="en-US" dirty="0"/>
              <a:t>EN 1912 - Visual grades (assignment to strength classes)</a:t>
            </a:r>
          </a:p>
          <a:p>
            <a:pPr marL="742950" lvl="1" indent="-285750">
              <a:buFont typeface="Arial" panose="020B0604020202020204" pitchFamily="34" charset="0"/>
              <a:buChar char="•"/>
            </a:pPr>
            <a:r>
              <a:rPr lang="en-US" dirty="0"/>
              <a:t>EN 336 - Timber size tolerances</a:t>
            </a:r>
          </a:p>
          <a:p>
            <a:pPr marL="742950" lvl="1" indent="-285750">
              <a:buFont typeface="Arial" panose="020B0604020202020204" pitchFamily="34" charset="0"/>
              <a:buChar char="•"/>
            </a:pPr>
            <a:r>
              <a:rPr lang="en-US" dirty="0"/>
              <a:t>EN 1194 - Glulam strength classes</a:t>
            </a:r>
          </a:p>
          <a:p>
            <a:pPr marL="742950" lvl="1" indent="-285750">
              <a:buFont typeface="Arial" panose="020B0604020202020204" pitchFamily="34" charset="0"/>
              <a:buChar char="•"/>
            </a:pPr>
            <a:r>
              <a:rPr lang="en-US" dirty="0"/>
              <a:t>EN 12369: Part 1 - Strength properties of oriented strand board (OSB)/chipboard/fiberboards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 12369: Part 2 - Strength properties of plywood</a:t>
            </a:r>
          </a:p>
          <a:p>
            <a:pPr marL="742950" lvl="1" indent="-285750">
              <a:buFont typeface="Arial" panose="020B0604020202020204" pitchFamily="34" charset="0"/>
              <a:buChar char="•"/>
            </a:pPr>
            <a:endParaRPr lang="en-US" dirty="0"/>
          </a:p>
          <a:p>
            <a:pPr>
              <a:spcAft>
                <a:spcPts val="500"/>
              </a:spcAft>
            </a:pPr>
            <a:r>
              <a:rPr lang="en-US" dirty="0"/>
              <a:t>Eurocode 5 has two main notations throughout its contents for certain rules and requirements:</a:t>
            </a:r>
          </a:p>
          <a:p>
            <a:pPr marL="342900" indent="-342900">
              <a:buAutoNum type="arabicPeriod"/>
            </a:pPr>
            <a:r>
              <a:rPr lang="en-US" dirty="0"/>
              <a:t>‘Principle requirements’ are annotated by the suffix ‘P’. This means that you must comply with the requirement. They are general statements and definitions for which there is no alternative permitted unless specifically stated. </a:t>
            </a:r>
          </a:p>
          <a:p>
            <a:pPr marL="342900" indent="-342900">
              <a:buAutoNum type="arabicPeriod"/>
            </a:pPr>
            <a:r>
              <a:rPr lang="en-US" dirty="0"/>
              <a:t>‘Application Rules’ are generally recognized rules which comply with and satisfy the ‘Principle requirements’.</a:t>
            </a:r>
          </a:p>
        </p:txBody>
      </p:sp>
      <p:sp>
        <p:nvSpPr>
          <p:cNvPr id="4" name="Slide Number Placeholder 3"/>
          <p:cNvSpPr>
            <a:spLocks noGrp="1"/>
          </p:cNvSpPr>
          <p:nvPr>
            <p:ph type="sldNum" sz="quarter" idx="5"/>
          </p:nvPr>
        </p:nvSpPr>
        <p:spPr/>
        <p:txBody>
          <a:bodyPr/>
          <a:lstStyle/>
          <a:p>
            <a:fld id="{52CE57FD-BB08-469E-B88C-269A61FA0DC5}" type="slidenum">
              <a:rPr lang="fi-FI" smtClean="0"/>
              <a:t>4</a:t>
            </a:fld>
            <a:endParaRPr lang="fi-FI" dirty="0"/>
          </a:p>
        </p:txBody>
      </p:sp>
    </p:spTree>
    <p:extLst>
      <p:ext uri="{BB962C8B-B14F-4D97-AF65-F5344CB8AC3E}">
        <p14:creationId xmlns:p14="http://schemas.microsoft.com/office/powerpoint/2010/main" val="4171550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44</a:t>
            </a:fld>
            <a:endParaRPr lang="fi-FI" dirty="0"/>
          </a:p>
        </p:txBody>
      </p:sp>
    </p:spTree>
    <p:extLst>
      <p:ext uri="{BB962C8B-B14F-4D97-AF65-F5344CB8AC3E}">
        <p14:creationId xmlns:p14="http://schemas.microsoft.com/office/powerpoint/2010/main" val="3585489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48</a:t>
            </a:fld>
            <a:endParaRPr lang="fi-FI" dirty="0"/>
          </a:p>
        </p:txBody>
      </p:sp>
    </p:spTree>
    <p:extLst>
      <p:ext uri="{BB962C8B-B14F-4D97-AF65-F5344CB8AC3E}">
        <p14:creationId xmlns:p14="http://schemas.microsoft.com/office/powerpoint/2010/main" val="2176878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50</a:t>
            </a:fld>
            <a:endParaRPr lang="fi-FI" dirty="0"/>
          </a:p>
        </p:txBody>
      </p:sp>
    </p:spTree>
    <p:extLst>
      <p:ext uri="{BB962C8B-B14F-4D97-AF65-F5344CB8AC3E}">
        <p14:creationId xmlns:p14="http://schemas.microsoft.com/office/powerpoint/2010/main" val="3356867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51</a:t>
            </a:fld>
            <a:endParaRPr lang="en-US"/>
          </a:p>
        </p:txBody>
      </p:sp>
    </p:spTree>
    <p:extLst>
      <p:ext uri="{BB962C8B-B14F-4D97-AF65-F5344CB8AC3E}">
        <p14:creationId xmlns:p14="http://schemas.microsoft.com/office/powerpoint/2010/main" val="6294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EN 1990 is the head key Eurocode for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harmonised</a:t>
            </a:r>
            <a:r>
              <a:rPr lang="en-US" sz="2400" dirty="0">
                <a:effectLst/>
                <a:latin typeface="Calibri" panose="020F0502020204030204" pitchFamily="34" charset="0"/>
                <a:ea typeface="Calibri" panose="020F0502020204030204" pitchFamily="34" charset="0"/>
                <a:cs typeface="Times New Roman" panose="02020603050405020304" pitchFamily="18" charset="0"/>
              </a:rPr>
              <a:t> Structural Eurocodes and is required for the verification of both ultimate and serviceability limit states as it provides the information for safety factors for actions and combination of superimposed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EN 1990 establishes and provides comprehensive information and guidance for all the Eurocodes, on the principles and requirements for safety and serviceability, describes the basis of their design and verification and gives guidelines for related aspects of structural reliability and durability of structures. It is based on the limit state concept and used in conjunction with the partial factor method.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EN 1995 does not give the material-independent clauses required for design. These are only included in EN 1990. Hence it is very important that EN 1990 is used with all the Eurocode parts. In the Eurocode system the safety and reliability concept is to be chosen and developed by the designer.  </a:t>
            </a:r>
          </a:p>
          <a:p>
            <a:pPr algn="l"/>
            <a:endParaRPr lang="en-US" sz="1600" dirty="0"/>
          </a:p>
          <a:p>
            <a:r>
              <a:rPr lang="en-US" sz="1600" dirty="0"/>
              <a:t>The requirements of EN 1990 which need to be adhered to by EN 1995 are:</a:t>
            </a:r>
          </a:p>
          <a:p>
            <a:endParaRPr lang="en-US" sz="1600" dirty="0"/>
          </a:p>
          <a:p>
            <a:r>
              <a:rPr lang="en-US" sz="1600" b="1" dirty="0"/>
              <a:t>. Fundamental requirements</a:t>
            </a:r>
            <a:r>
              <a:rPr lang="en-US" sz="1600" dirty="0"/>
              <a:t>. These relate to safety, serviceability and robustness requirements. </a:t>
            </a:r>
          </a:p>
          <a:p>
            <a:r>
              <a:rPr lang="en-US" sz="1600" dirty="0"/>
              <a:t>The structures should:</a:t>
            </a:r>
          </a:p>
          <a:p>
            <a:pPr marL="171450" indent="-171450">
              <a:buFontTx/>
              <a:buChar char="-"/>
            </a:pPr>
            <a:r>
              <a:rPr lang="en-US" sz="1600" dirty="0"/>
              <a:t>withstand actions and influences occurring during their construction and anticipated use </a:t>
            </a:r>
          </a:p>
          <a:p>
            <a:pPr marL="171450" indent="-171450">
              <a:buFontTx/>
              <a:buChar char="-"/>
            </a:pPr>
            <a:r>
              <a:rPr lang="en-US" sz="1600" dirty="0"/>
              <a:t>remain fit o use under all expected actions and have adequate structural resistance, serviceability and durability </a:t>
            </a:r>
          </a:p>
          <a:p>
            <a:pPr marL="171450" indent="-171450">
              <a:buFontTx/>
              <a:buChar char="-"/>
            </a:pPr>
            <a:r>
              <a:rPr lang="en-US" sz="1600" dirty="0"/>
              <a:t> have adequate structural resistance for the appropriate required period of time, in case of </a:t>
            </a:r>
            <a:r>
              <a:rPr lang="fi-FI" sz="1600" dirty="0" err="1"/>
              <a:t>fire</a:t>
            </a:r>
            <a:endParaRPr lang="fi-FI" sz="1600" dirty="0"/>
          </a:p>
          <a:p>
            <a:pPr marL="171450" indent="-171450">
              <a:buFontTx/>
              <a:buChar char="-"/>
            </a:pPr>
            <a:r>
              <a:rPr lang="en-US" sz="1600" dirty="0"/>
              <a:t>not be damaged by events such as explosions, impact or consequences of human errors, to an extent inconsistent with the original cause - robustness</a:t>
            </a:r>
          </a:p>
          <a:p>
            <a:endParaRPr lang="en-US" sz="1600" b="1" dirty="0"/>
          </a:p>
          <a:p>
            <a:r>
              <a:rPr lang="en-US" sz="1600" b="1" dirty="0"/>
              <a:t>. Reliability differentiation.</a:t>
            </a:r>
          </a:p>
          <a:p>
            <a:endParaRPr lang="en-US" sz="1600" dirty="0"/>
          </a:p>
          <a:p>
            <a:r>
              <a:rPr lang="en-US" sz="1600" dirty="0"/>
              <a:t>The term "reliability" is often used very vaguely and deserves some clarification. Often the concept of reliability is conceived in an absolute (black and white) way – the structure either is or isn’t reliable. </a:t>
            </a:r>
          </a:p>
          <a:p>
            <a:endParaRPr lang="en-US" sz="1600" dirty="0"/>
          </a:p>
          <a:p>
            <a:r>
              <a:rPr lang="en-US" sz="1600" dirty="0"/>
              <a:t>The positive statement is understood in the sense that “a failure of the structure will never occur“. This interpretation is unfortunately an oversimplification. Although it may be unpleasant and for many people perhaps unacceptable, the hypothetical area of “absolute reliability” for most structures (apart from exceptional cases) simply does not exist. Generally speaking, any structure may fail (although with a small or negligible probability) even when it is declared as reliable. </a:t>
            </a:r>
          </a:p>
          <a:p>
            <a:endParaRPr lang="en-US" sz="1600" dirty="0"/>
          </a:p>
          <a:p>
            <a:r>
              <a:rPr lang="en-US" sz="1600" dirty="0"/>
              <a:t>The interpretation of the complementary (negative) statement is usually understood more correctly: </a:t>
            </a:r>
          </a:p>
          <a:p>
            <a:r>
              <a:rPr lang="en-US" sz="1600" dirty="0"/>
              <a:t>failures are accepted as a part of the real world and the probability or frequency of their occurrence is then discussed. In fact in the design it is necessary to admit a certain small probability that a failure may </a:t>
            </a:r>
          </a:p>
          <a:p>
            <a:r>
              <a:rPr lang="en-US" sz="1600" dirty="0"/>
              <a:t>occur within the intended life of the structure. Otherwise designing of civil structures would not be possible at all. What is then the correct interpretation of the keyword “reliability” and what sense does the </a:t>
            </a:r>
          </a:p>
          <a:p>
            <a:r>
              <a:rPr lang="en-US" sz="1600" dirty="0"/>
              <a:t>generally used statement “the structure is reliable or safe.</a:t>
            </a:r>
          </a:p>
          <a:p>
            <a:endParaRPr lang="en-US" sz="1600" dirty="0"/>
          </a:p>
          <a:p>
            <a:endParaRPr lang="en-US" sz="1600" dirty="0"/>
          </a:p>
          <a:p>
            <a:r>
              <a:rPr lang="en-US" sz="1600" dirty="0"/>
              <a:t>. </a:t>
            </a:r>
            <a:r>
              <a:rPr lang="en-US" sz="1600" b="1" dirty="0"/>
              <a:t>Design working life. </a:t>
            </a:r>
            <a:r>
              <a:rPr lang="en-US" sz="1600" dirty="0"/>
              <a:t>For buildings and other common structures the recommended design working life (i.e. the assumed period for which a structure is to be used for its intended purpose with anticipated maintenance but without major repair being necessary) is 50 years. Design working life needs to be considered for material property deterioration, life-cycle costing and evolving maintenance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t>
            </a:r>
            <a:r>
              <a:rPr lang="en-US" sz="1600" b="1" dirty="0"/>
              <a:t>Durability. </a:t>
            </a:r>
            <a:r>
              <a:rPr lang="en-US" sz="1600" dirty="0"/>
              <a:t>The durability of a structure is its ability to remain fit for use during the design working life, given appropriate maintenance. The structure should be designed in such a way that,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provided with protection so that, no significant deterioration is likely to occur within the period between successive inspections.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intended and future use of the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required design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expected environmental influences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composition, properties and performance of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choice of a structural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shape of members and structural detailing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quality of workmanship and level of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particular protective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maintenance during the intended life</a:t>
            </a:r>
            <a:endParaRPr lang="en-US" sz="1100" dirty="0"/>
          </a:p>
          <a:p>
            <a:endParaRPr lang="en-US" sz="1600" dirty="0"/>
          </a:p>
          <a:p>
            <a:endParaRPr lang="en-US" sz="1600" b="1" dirty="0"/>
          </a:p>
          <a:p>
            <a:r>
              <a:rPr lang="en-US" sz="1600" b="1" dirty="0"/>
              <a:t>. Quality assurance.</a:t>
            </a:r>
          </a:p>
          <a:p>
            <a:r>
              <a:rPr lang="en-US" sz="1600" dirty="0"/>
              <a:t>Is assured </a:t>
            </a:r>
            <a:r>
              <a:rPr lang="en-US" sz="1600" dirty="0" err="1"/>
              <a:t>bty</a:t>
            </a:r>
            <a:r>
              <a:rPr lang="en-US" sz="1600" dirty="0"/>
              <a:t> the maintenance of a desired level of quality in a service or product, especially by means of attention to every stage of the process of delivery or production.</a:t>
            </a:r>
          </a:p>
          <a:p>
            <a:endParaRPr lang="en-US" sz="1600" dirty="0"/>
          </a:p>
          <a:p>
            <a:r>
              <a:rPr lang="en-US" sz="1600" b="1" dirty="0"/>
              <a:t>. Design situations.</a:t>
            </a:r>
          </a:p>
          <a:p>
            <a:r>
              <a:rPr lang="en-US" sz="1600" dirty="0"/>
              <a:t> EN 1990 stipulates that a relevant design situation is selected taking account of the circumstances in which the structure may be required to fulfil its function. </a:t>
            </a:r>
          </a:p>
          <a:p>
            <a:r>
              <a:rPr lang="en-US" sz="1600" dirty="0"/>
              <a:t>EN 1990 classifies design situations for ultimate limit state verification as follows:</a:t>
            </a:r>
          </a:p>
          <a:p>
            <a:r>
              <a:rPr lang="en-US" sz="1600" dirty="0"/>
              <a:t>* persistent situations (conditions of normal use)</a:t>
            </a:r>
          </a:p>
          <a:p>
            <a:r>
              <a:rPr lang="en-US" sz="1600" dirty="0"/>
              <a:t>* transient situations (temporary conditions, e.g. during execution)</a:t>
            </a:r>
          </a:p>
          <a:p>
            <a:r>
              <a:rPr lang="en-US" sz="1600" dirty="0"/>
              <a:t>* accidental situations</a:t>
            </a:r>
          </a:p>
          <a:p>
            <a:r>
              <a:rPr lang="en-US" sz="1600" dirty="0"/>
              <a:t>* seismic situations.</a:t>
            </a:r>
          </a:p>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5</a:t>
            </a:fld>
            <a:endParaRPr lang="fi-FI" dirty="0"/>
          </a:p>
        </p:txBody>
      </p:sp>
    </p:spTree>
    <p:extLst>
      <p:ext uri="{BB962C8B-B14F-4D97-AF65-F5344CB8AC3E}">
        <p14:creationId xmlns:p14="http://schemas.microsoft.com/office/powerpoint/2010/main" val="308161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5D345-E402-4602-B19C-9B8D656F79B3}" type="slidenum">
              <a:rPr lang="en-US" smtClean="0"/>
              <a:t>6</a:t>
            </a:fld>
            <a:endParaRPr lang="en-US"/>
          </a:p>
        </p:txBody>
      </p:sp>
    </p:spTree>
    <p:extLst>
      <p:ext uri="{BB962C8B-B14F-4D97-AF65-F5344CB8AC3E}">
        <p14:creationId xmlns:p14="http://schemas.microsoft.com/office/powerpoint/2010/main" val="134550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on Structures</a:t>
            </a:r>
            <a:br>
              <a:rPr lang="en-US" dirty="0"/>
            </a:br>
            <a:r>
              <a:rPr lang="en-US" dirty="0"/>
              <a:t>EN1991</a:t>
            </a:r>
            <a:endParaRPr lang="en-US" sz="1200" dirty="0"/>
          </a:p>
          <a:p>
            <a:endParaRPr lang="en-US" sz="1200" dirty="0"/>
          </a:p>
          <a:p>
            <a:r>
              <a:rPr lang="en-US" sz="1200" dirty="0"/>
              <a:t>The objective of a structural engineer is to design a structure that will be able to withstand all the loads to which it is subjected while serving its intended purpose throughout its intended life span. </a:t>
            </a:r>
          </a:p>
          <a:p>
            <a:endParaRPr lang="en-US" sz="1200" dirty="0"/>
          </a:p>
          <a:p>
            <a:r>
              <a:rPr lang="en-US" sz="1200" dirty="0"/>
              <a:t>In designing a structure, an engineer must, therefore, consider all the loads that can realistically be expected to act on the structure during its planned life span. </a:t>
            </a:r>
          </a:p>
          <a:p>
            <a:endParaRPr lang="en-US" sz="1200" dirty="0"/>
          </a:p>
          <a:p>
            <a:r>
              <a:rPr lang="en-US" sz="1200" dirty="0"/>
              <a:t>The loads that act on common civil engineering structures can be grouped according to their nature and source into three classes: </a:t>
            </a:r>
          </a:p>
          <a:p>
            <a:pPr marL="228600" indent="-228600">
              <a:buAutoNum type="arabicParenBoth"/>
            </a:pPr>
            <a:r>
              <a:rPr lang="en-US" sz="1200" dirty="0"/>
              <a:t>dead loads due to the weight of the structural system itself and any other material permanently attached to it; </a:t>
            </a:r>
          </a:p>
          <a:p>
            <a:pPr marL="228600" indent="-228600">
              <a:buAutoNum type="arabicParenBoth"/>
            </a:pPr>
            <a:r>
              <a:rPr lang="en-US" sz="1200" dirty="0"/>
              <a:t>live loads, which are movable or moving loads due to the use of the structure; </a:t>
            </a:r>
          </a:p>
          <a:p>
            <a:pPr marL="0" indent="0">
              <a:buNone/>
            </a:pPr>
            <a:r>
              <a:rPr lang="en-US" sz="1200" dirty="0"/>
              <a:t>and (3) environmental loads, which are caused by environmental </a:t>
            </a:r>
            <a:r>
              <a:rPr lang="en-US" sz="1200" dirty="0" err="1"/>
              <a:t>efects</a:t>
            </a:r>
            <a:r>
              <a:rPr lang="en-US" sz="1200" dirty="0"/>
              <a:t>, such as wind, snow, and earthquakes.</a:t>
            </a:r>
          </a:p>
          <a:p>
            <a:endParaRPr lang="en-US" sz="1200" dirty="0"/>
          </a:p>
          <a:p>
            <a:r>
              <a:rPr lang="en-US" sz="1200" dirty="0"/>
              <a:t>In addition to estimating the magnitudes of the design loads, an engineer must also consider the possibility that some of these loads might act simultaneously on the structure. The structure is finally designed so that it will be able to withstand the most unfavorable combination of loads that is likely to occur in its lifetime.</a:t>
            </a:r>
          </a:p>
          <a:p>
            <a:endParaRPr lang="en-US" dirty="0"/>
          </a:p>
          <a:p>
            <a:r>
              <a:rPr lang="en-US" sz="1200" dirty="0"/>
              <a:t>In the eurocode series of European standards (EN) related to constructions, Eurocode 1: Actions on structures (informally, EC 1) describes how to estimate the load acting on a structure in order to design load-bearing elements of the structure.</a:t>
            </a:r>
          </a:p>
          <a:p>
            <a:r>
              <a:rPr lang="en-US" sz="1200" dirty="0"/>
              <a:t>It includes characteristic values for various types of loads and densities for all materials which are likely to be used in construction.</a:t>
            </a:r>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7</a:t>
            </a:fld>
            <a:endParaRPr lang="fi-FI" dirty="0"/>
          </a:p>
        </p:txBody>
      </p:sp>
    </p:spTree>
    <p:extLst>
      <p:ext uri="{BB962C8B-B14F-4D97-AF65-F5344CB8AC3E}">
        <p14:creationId xmlns:p14="http://schemas.microsoft.com/office/powerpoint/2010/main" val="57969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82588"/>
            <a:ext cx="5759450" cy="3240087"/>
          </a:xfrm>
        </p:spPr>
      </p:sp>
      <p:sp>
        <p:nvSpPr>
          <p:cNvPr id="3" name="Notes Placeholder 2"/>
          <p:cNvSpPr>
            <a:spLocks noGrp="1"/>
          </p:cNvSpPr>
          <p:nvPr>
            <p:ph type="body" idx="1"/>
          </p:nvPr>
        </p:nvSpPr>
        <p:spPr>
          <a:xfrm>
            <a:off x="731521" y="3755284"/>
            <a:ext cx="5852160" cy="5134716"/>
          </a:xfrm>
        </p:spPr>
        <p:txBody>
          <a:bodyPr/>
          <a:lstStyle/>
          <a:p>
            <a:r>
              <a:rPr lang="en-US" sz="1300" b="1" dirty="0"/>
              <a:t>Once the structural form has been determined, the actual design begins with those elements that are subjected to the primary loads the structure is intended to carry, and proceeds in sequence to the various supporting members until the foundation is reached. Thus, a building floor slab would be designed first, followed by the supporting beams, columns, and last, the foundation footings. In order to design a structure, it is therefore necessary to first specify the loads that act on it</a:t>
            </a:r>
          </a:p>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8</a:t>
            </a:fld>
            <a:endParaRPr lang="en-US"/>
          </a:p>
        </p:txBody>
      </p:sp>
    </p:spTree>
    <p:extLst>
      <p:ext uri="{BB962C8B-B14F-4D97-AF65-F5344CB8AC3E}">
        <p14:creationId xmlns:p14="http://schemas.microsoft.com/office/powerpoint/2010/main" val="212385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Although the load requirements of most local building codes are generally based on those of the national codes, local codes may contain additional provisions warranted by such regional conditions as earthquakes, tornadoes, hurricanes, heavy snow, and the like.</a:t>
            </a:r>
          </a:p>
          <a:p>
            <a:endParaRPr lang="en-US" dirty="0"/>
          </a:p>
          <a:p>
            <a:r>
              <a:rPr lang="en-US" dirty="0"/>
              <a:t>Local building codes are usually legal documents enacted to safeguard public welfare and safety, and the engineer must become thoroughly familiar with the building code for the area in which the structure is to be built.</a:t>
            </a:r>
          </a:p>
          <a:p>
            <a:r>
              <a:rPr lang="en-US" dirty="0"/>
              <a:t>The loads described in the codes are usually based on past experience and study and are the minimum for which the various types of structures must be designed. However, the engineer must decide if the structure is to be subjected to any loads in addition to those considered by the code, and, if so, must design the structure to resist the additional loads. Remember that the engineer is ultimately responsible for the safe design of the structure.</a:t>
            </a:r>
          </a:p>
          <a:p>
            <a:endParaRPr lang="en-US" dirty="0"/>
          </a:p>
        </p:txBody>
      </p:sp>
      <p:sp>
        <p:nvSpPr>
          <p:cNvPr id="4" name="Slide Number Placeholder 3"/>
          <p:cNvSpPr>
            <a:spLocks noGrp="1"/>
          </p:cNvSpPr>
          <p:nvPr>
            <p:ph type="sldNum" sz="quarter" idx="10"/>
          </p:nvPr>
        </p:nvSpPr>
        <p:spPr/>
        <p:txBody>
          <a:bodyPr/>
          <a:lstStyle/>
          <a:p>
            <a:fld id="{0105D345-E402-4602-B19C-9B8D656F79B3}" type="slidenum">
              <a:rPr lang="en-US" smtClean="0"/>
              <a:t>9</a:t>
            </a:fld>
            <a:endParaRPr lang="en-US"/>
          </a:p>
        </p:txBody>
      </p:sp>
    </p:spTree>
    <p:extLst>
      <p:ext uri="{BB962C8B-B14F-4D97-AF65-F5344CB8AC3E}">
        <p14:creationId xmlns:p14="http://schemas.microsoft.com/office/powerpoint/2010/main" val="120044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966000" y="523189"/>
            <a:ext cx="10260000" cy="574091"/>
          </a:xfrm>
        </p:spPr>
        <p:txBody>
          <a:bodyPr anchor="t" anchorCtr="0">
            <a:noAutofit/>
          </a:bodyPr>
          <a:lstStyle>
            <a:lvl1pPr>
              <a:defRPr sz="4000"/>
            </a:lvl1pPr>
          </a:lstStyle>
          <a:p>
            <a:r>
              <a:rPr lang="en-US" dirty="0"/>
              <a:t>Click to edit Master title style</a:t>
            </a:r>
            <a:endParaRPr lang="fi-FI" dirty="0"/>
          </a:p>
        </p:txBody>
      </p:sp>
      <p:pic>
        <p:nvPicPr>
          <p:cNvPr id="4" name="Picture 3">
            <a:extLst>
              <a:ext uri="{FF2B5EF4-FFF2-40B4-BE49-F238E27FC236}">
                <a16:creationId xmlns:a16="http://schemas.microsoft.com/office/drawing/2014/main" id="{69C08DC3-9715-4352-9C69-88514316F2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
        <p:nvSpPr>
          <p:cNvPr id="5" name="TextBox 4">
            <a:extLst>
              <a:ext uri="{FF2B5EF4-FFF2-40B4-BE49-F238E27FC236}">
                <a16:creationId xmlns:a16="http://schemas.microsoft.com/office/drawing/2014/main" id="{B1BD222D-C184-4E01-9226-E12B1EA4FD78}"/>
              </a:ext>
            </a:extLst>
          </p:cNvPr>
          <p:cNvSpPr txBox="1"/>
          <p:nvPr userDrawn="1"/>
        </p:nvSpPr>
        <p:spPr>
          <a:xfrm>
            <a:off x="10569568" y="6581001"/>
            <a:ext cx="1622432" cy="276999"/>
          </a:xfrm>
          <a:prstGeom prst="rect">
            <a:avLst/>
          </a:prstGeom>
          <a:noFill/>
        </p:spPr>
        <p:txBody>
          <a:bodyPr wrap="none" rtlCol="0">
            <a:spAutoFit/>
          </a:bodyPr>
          <a:lstStyle/>
          <a:p>
            <a:r>
              <a:rPr lang="fi-FI" sz="1200" dirty="0">
                <a:solidFill>
                  <a:srgbClr val="002060"/>
                </a:solidFill>
              </a:rPr>
              <a:t>cristina.tirteu@hamk.fi</a:t>
            </a:r>
            <a:endParaRPr lang="en-US" sz="1200" dirty="0">
              <a:solidFill>
                <a:srgbClr val="002060"/>
              </a:solidFill>
            </a:endParaRPr>
          </a:p>
        </p:txBody>
      </p:sp>
    </p:spTree>
    <p:extLst>
      <p:ext uri="{BB962C8B-B14F-4D97-AF65-F5344CB8AC3E}">
        <p14:creationId xmlns:p14="http://schemas.microsoft.com/office/powerpoint/2010/main" val="226554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053582" y="739758"/>
            <a:ext cx="10260000" cy="1325563"/>
          </a:xfrm>
        </p:spPr>
        <p:txBody>
          <a:bodyPr anchor="t" anchorCtr="0"/>
          <a:lstStyle/>
          <a:p>
            <a:r>
              <a:rPr lang="en-US"/>
              <a:t>Click to edit Master title style</a:t>
            </a:r>
            <a:endParaRPr lang="fi-FI" dirty="0"/>
          </a:p>
        </p:txBody>
      </p:sp>
      <p:sp>
        <p:nvSpPr>
          <p:cNvPr id="3" name="Sisällön paikkamerkki 2"/>
          <p:cNvSpPr>
            <a:spLocks noGrp="1"/>
          </p:cNvSpPr>
          <p:nvPr>
            <p:ph idx="1"/>
          </p:nvPr>
        </p:nvSpPr>
        <p:spPr>
          <a:xfrm>
            <a:off x="1053582" y="2200258"/>
            <a:ext cx="10260000" cy="3719196"/>
          </a:xfrm>
        </p:spPr>
        <p:txBody>
          <a:bodyPr/>
          <a:lstStyle>
            <a:lvl1pPr>
              <a:defRPr>
                <a:latin typeface="+mn-lt"/>
              </a:defRPr>
            </a:lvl1pPr>
            <a:lvl2pPr>
              <a:defRPr>
                <a:latin typeface="+mn-lt"/>
              </a:defRPr>
            </a:lvl2pPr>
            <a:lvl3pPr>
              <a:defRPr>
                <a:latin typeface="+mn-lt"/>
              </a:defRPr>
            </a:lvl3pPr>
            <a:lvl4pPr>
              <a:defRPr sz="2000">
                <a:latin typeface="+mn-lt"/>
              </a:defRPr>
            </a:lvl4pPr>
            <a:lvl5pPr>
              <a:defRPr sz="2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5" name="Picture 4">
            <a:extLst>
              <a:ext uri="{FF2B5EF4-FFF2-40B4-BE49-F238E27FC236}">
                <a16:creationId xmlns:a16="http://schemas.microsoft.com/office/drawing/2014/main" id="{FC5B1840-AF52-437C-BC23-60BAB92692E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
        <p:nvSpPr>
          <p:cNvPr id="6" name="TextBox 5">
            <a:extLst>
              <a:ext uri="{FF2B5EF4-FFF2-40B4-BE49-F238E27FC236}">
                <a16:creationId xmlns:a16="http://schemas.microsoft.com/office/drawing/2014/main" id="{B57B9711-F8AB-4888-944E-28B1951BC4E4}"/>
              </a:ext>
            </a:extLst>
          </p:cNvPr>
          <p:cNvSpPr txBox="1"/>
          <p:nvPr userDrawn="1"/>
        </p:nvSpPr>
        <p:spPr>
          <a:xfrm>
            <a:off x="10569568" y="6581001"/>
            <a:ext cx="1622432" cy="276999"/>
          </a:xfrm>
          <a:prstGeom prst="rect">
            <a:avLst/>
          </a:prstGeom>
          <a:noFill/>
        </p:spPr>
        <p:txBody>
          <a:bodyPr wrap="none" rtlCol="0">
            <a:spAutoFit/>
          </a:bodyPr>
          <a:lstStyle/>
          <a:p>
            <a:r>
              <a:rPr lang="fi-FI" sz="1200" dirty="0">
                <a:solidFill>
                  <a:srgbClr val="002060"/>
                </a:solidFill>
              </a:rPr>
              <a:t>cristina.tirteu@hamk.fi</a:t>
            </a:r>
            <a:endParaRPr lang="en-US" sz="1200" dirty="0">
              <a:solidFill>
                <a:srgbClr val="002060"/>
              </a:solidFill>
            </a:endParaRPr>
          </a:p>
        </p:txBody>
      </p:sp>
    </p:spTree>
    <p:extLst>
      <p:ext uri="{BB962C8B-B14F-4D97-AF65-F5344CB8AC3E}">
        <p14:creationId xmlns:p14="http://schemas.microsoft.com/office/powerpoint/2010/main" val="336985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566863"/>
            <a:ext cx="5376333"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9133" y="1566864"/>
            <a:ext cx="5378451"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9133" y="3905251"/>
            <a:ext cx="5378451"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627533" y="-44450"/>
            <a:ext cx="2844800" cy="160338"/>
          </a:xfrm>
        </p:spPr>
        <p:txBody>
          <a:bodyPr/>
          <a:lstStyle>
            <a:lvl1pPr>
              <a:defRPr/>
            </a:lvl1pPr>
          </a:lstStyle>
          <a:p>
            <a:fld id="{9A9DA7A9-686A-441F-8FAF-2A2177A5E60D}" type="slidenum">
              <a:rPr lang="fi-FI"/>
              <a:pPr/>
              <a:t>‹#›</a:t>
            </a:fld>
            <a:endParaRPr lang="fi-FI"/>
          </a:p>
        </p:txBody>
      </p:sp>
      <p:sp>
        <p:nvSpPr>
          <p:cNvPr id="7" name="Date Placeholder 6"/>
          <p:cNvSpPr>
            <a:spLocks noGrp="1"/>
          </p:cNvSpPr>
          <p:nvPr>
            <p:ph type="dt" sz="half" idx="11"/>
          </p:nvPr>
        </p:nvSpPr>
        <p:spPr>
          <a:xfrm>
            <a:off x="706967" y="-44450"/>
            <a:ext cx="2844800" cy="215900"/>
          </a:xfrm>
        </p:spPr>
        <p:txBody>
          <a:bodyPr/>
          <a:lstStyle>
            <a:lvl1pPr>
              <a:defRPr/>
            </a:lvl1pPr>
          </a:lstStyle>
          <a:p>
            <a:fld id="{2DACB1A8-ADDA-4D38-A6C2-CE71D003066B}" type="datetime1">
              <a:rPr lang="fi-FI"/>
              <a:pPr/>
              <a:t>3.8.2023</a:t>
            </a:fld>
            <a:endParaRPr lang="fi-FI"/>
          </a:p>
        </p:txBody>
      </p:sp>
      <p:sp>
        <p:nvSpPr>
          <p:cNvPr id="8" name="Footer Placeholder 7"/>
          <p:cNvSpPr>
            <a:spLocks noGrp="1"/>
          </p:cNvSpPr>
          <p:nvPr>
            <p:ph type="ftr" sz="quarter" idx="12"/>
          </p:nvPr>
        </p:nvSpPr>
        <p:spPr>
          <a:xfrm>
            <a:off x="611718" y="6308726"/>
            <a:ext cx="5676900" cy="549275"/>
          </a:xfrm>
        </p:spPr>
        <p:txBody>
          <a:bodyPr/>
          <a:lstStyle>
            <a:lvl1pPr>
              <a:defRPr/>
            </a:lvl1pPr>
          </a:lstStyle>
          <a:p>
            <a:r>
              <a:rPr lang="fi-FI"/>
              <a:t>HaluamasiAlatunnisteteksti(NäkyyAllaVäripalkissa)</a:t>
            </a:r>
          </a:p>
        </p:txBody>
      </p:sp>
    </p:spTree>
    <p:extLst>
      <p:ext uri="{BB962C8B-B14F-4D97-AF65-F5344CB8AC3E}">
        <p14:creationId xmlns:p14="http://schemas.microsoft.com/office/powerpoint/2010/main" val="102950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userDrawn="1">
  <p:cSld name="OBJEC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1151190"/>
            <a:ext cx="10515600" cy="7738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7"/>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8200" y="1159217"/>
            <a:ext cx="10515600" cy="82199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838200" y="2125585"/>
            <a:ext cx="5181600" cy="38100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6172200" y="2125585"/>
            <a:ext cx="5181600" cy="38100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2"/>
          </p:nvPr>
        </p:nvSpPr>
        <p:spPr>
          <a:xfrm>
            <a:off x="839789" y="2505083"/>
            <a:ext cx="5157787" cy="34224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4"/>
          </p:nvPr>
        </p:nvSpPr>
        <p:spPr>
          <a:xfrm>
            <a:off x="6172203" y="2505083"/>
            <a:ext cx="5183188" cy="34224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title"/>
          </p:nvPr>
        </p:nvSpPr>
        <p:spPr>
          <a:xfrm>
            <a:off x="838200" y="1159217"/>
            <a:ext cx="10515600" cy="82199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1159217"/>
            <a:ext cx="10515600" cy="82199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1"/>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75"/>
        <p:cNvGrpSpPr/>
        <p:nvPr/>
      </p:nvGrpSpPr>
      <p:grpSpPr>
        <a:xfrm>
          <a:off x="0" y="0"/>
          <a:ext cx="0" cy="0"/>
          <a:chOff x="0" y="0"/>
          <a:chExt cx="0" cy="0"/>
        </a:xfrm>
      </p:grpSpPr>
      <p:sp>
        <p:nvSpPr>
          <p:cNvPr id="76" name="Google Shape;76;p12"/>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9788" y="987432"/>
            <a:ext cx="3932237" cy="144295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3"/>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body" idx="2"/>
          </p:nvPr>
        </p:nvSpPr>
        <p:spPr>
          <a:xfrm>
            <a:off x="839788" y="2430380"/>
            <a:ext cx="3932237" cy="34386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38200" y="987433"/>
            <a:ext cx="3932237" cy="136758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4"/>
          <p:cNvSpPr>
            <a:spLocks noGrp="1"/>
          </p:cNvSpPr>
          <p:nvPr>
            <p:ph type="pic" idx="2"/>
          </p:nvPr>
        </p:nvSpPr>
        <p:spPr>
          <a:xfrm>
            <a:off x="5183188" y="987433"/>
            <a:ext cx="6172200" cy="4873625"/>
          </a:xfrm>
          <a:prstGeom prst="rect">
            <a:avLst/>
          </a:prstGeom>
          <a:noFill/>
          <a:ln>
            <a:noFill/>
          </a:ln>
        </p:spPr>
      </p:sp>
      <p:sp>
        <p:nvSpPr>
          <p:cNvPr id="89" name="Google Shape;89;p14"/>
          <p:cNvSpPr txBox="1">
            <a:spLocks noGrp="1"/>
          </p:cNvSpPr>
          <p:nvPr>
            <p:ph type="body" idx="1"/>
          </p:nvPr>
        </p:nvSpPr>
        <p:spPr>
          <a:xfrm>
            <a:off x="839788" y="2355014"/>
            <a:ext cx="3932237" cy="35139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13.png"/><Relationship Id="rId2" Type="http://schemas.openxmlformats.org/officeDocument/2006/relationships/slideLayout" Target="../slideLayouts/slideLayout3.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1.png"/><Relationship Id="rId10" Type="http://schemas.openxmlformats.org/officeDocument/2006/relationships/slideLayout" Target="../slideLayouts/slideLayout11.xml"/><Relationship Id="rId19" Type="http://schemas.openxmlformats.org/officeDocument/2006/relationships/image" Target="../media/image15.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1"/>
            <a:ext cx="9904255" cy="1656629"/>
          </a:xfrm>
          <a:prstGeom prst="rect">
            <a:avLst/>
          </a:prstGeom>
          <a:solidFill>
            <a:srgbClr val="5C8A85">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3"/>
          <p:cNvSpPr txBox="1"/>
          <p:nvPr/>
        </p:nvSpPr>
        <p:spPr>
          <a:xfrm>
            <a:off x="5163889" y="1932975"/>
            <a:ext cx="6632997" cy="1200329"/>
          </a:xfrm>
          <a:prstGeom prst="rect">
            <a:avLst/>
          </a:prstGeom>
          <a:noFill/>
          <a:ln>
            <a:noFill/>
          </a:ln>
        </p:spPr>
        <p:txBody>
          <a:bodyPr spcFirstLastPara="1" wrap="square" lIns="91425" tIns="45700" rIns="91425" bIns="45700" anchor="b" anchorCtr="0">
            <a:spAutoFit/>
          </a:bodyPr>
          <a:lstStyle/>
          <a:p>
            <a:pPr marL="457200" marR="0" lvl="1" indent="0" algn="r" rtl="0">
              <a:spcBef>
                <a:spcPts val="0"/>
              </a:spcBef>
              <a:spcAft>
                <a:spcPts val="0"/>
              </a:spcAft>
              <a:buNone/>
            </a:pPr>
            <a:r>
              <a:rPr lang="de-DE" sz="2800" b="1" i="0" u="none" strike="noStrike" cap="none">
                <a:solidFill>
                  <a:srgbClr val="5C8A85"/>
                </a:solidFill>
                <a:latin typeface="Calibri"/>
                <a:ea typeface="Calibri"/>
                <a:cs typeface="Calibri"/>
                <a:sym typeface="Calibri"/>
              </a:rPr>
              <a:t>SUSTAINABLE, HIGH-PERFORMANCE BUILDING SOLUTIONS IN WOOD</a:t>
            </a:r>
            <a:endParaRPr/>
          </a:p>
          <a:p>
            <a:pPr marL="457200" marR="0" lvl="1" indent="0" algn="r" rtl="0">
              <a:spcBef>
                <a:spcPts val="0"/>
              </a:spcBef>
              <a:spcAft>
                <a:spcPts val="0"/>
              </a:spcAft>
              <a:buNone/>
            </a:pPr>
            <a:r>
              <a:rPr lang="de-DE" sz="1600" b="1" i="0" u="none" strike="noStrike" cap="none">
                <a:solidFill>
                  <a:srgbClr val="5C8A85"/>
                </a:solidFill>
                <a:latin typeface="Calibri"/>
                <a:ea typeface="Calibri"/>
                <a:cs typeface="Calibri"/>
                <a:sym typeface="Calibri"/>
              </a:rPr>
              <a:t>2020-1-LV01-KA203-077513</a:t>
            </a:r>
            <a:endParaRPr sz="1600" b="1" i="0" u="none" strike="noStrike" cap="none">
              <a:solidFill>
                <a:srgbClr val="5C8A85"/>
              </a:solidFill>
              <a:latin typeface="Calibri"/>
              <a:ea typeface="Calibri"/>
              <a:cs typeface="Calibri"/>
              <a:sym typeface="Calibri"/>
            </a:endParaRPr>
          </a:p>
        </p:txBody>
      </p:sp>
      <p:pic>
        <p:nvPicPr>
          <p:cNvPr id="12" name="Google Shape;12;p3"/>
          <p:cNvPicPr preferRelativeResize="0"/>
          <p:nvPr/>
        </p:nvPicPr>
        <p:blipFill rotWithShape="1">
          <a:blip r:embed="rId3">
            <a:alphaModFix/>
          </a:blip>
          <a:srcRect/>
          <a:stretch/>
        </p:blipFill>
        <p:spPr>
          <a:xfrm>
            <a:off x="307557" y="276348"/>
            <a:ext cx="3858044" cy="835729"/>
          </a:xfrm>
          <a:prstGeom prst="rect">
            <a:avLst/>
          </a:prstGeom>
          <a:noFill/>
          <a:ln>
            <a:noFill/>
          </a:ln>
        </p:spPr>
      </p:pic>
      <p:pic>
        <p:nvPicPr>
          <p:cNvPr id="13" name="Google Shape;13;p3"/>
          <p:cNvPicPr preferRelativeResize="0"/>
          <p:nvPr/>
        </p:nvPicPr>
        <p:blipFill rotWithShape="1">
          <a:blip r:embed="rId4">
            <a:alphaModFix/>
          </a:blip>
          <a:srcRect/>
          <a:stretch/>
        </p:blipFill>
        <p:spPr>
          <a:xfrm>
            <a:off x="3615501" y="1819575"/>
            <a:ext cx="690693" cy="585271"/>
          </a:xfrm>
          <a:prstGeom prst="rect">
            <a:avLst/>
          </a:prstGeom>
          <a:noFill/>
          <a:ln>
            <a:noFill/>
          </a:ln>
        </p:spPr>
      </p:pic>
      <p:pic>
        <p:nvPicPr>
          <p:cNvPr id="14" name="Google Shape;14;p3"/>
          <p:cNvPicPr preferRelativeResize="0"/>
          <p:nvPr/>
        </p:nvPicPr>
        <p:blipFill rotWithShape="1">
          <a:blip r:embed="rId5">
            <a:alphaModFix/>
          </a:blip>
          <a:srcRect/>
          <a:stretch/>
        </p:blipFill>
        <p:spPr>
          <a:xfrm>
            <a:off x="3565300" y="2496914"/>
            <a:ext cx="826078" cy="480157"/>
          </a:xfrm>
          <a:prstGeom prst="rect">
            <a:avLst/>
          </a:prstGeom>
          <a:noFill/>
          <a:ln>
            <a:noFill/>
          </a:ln>
        </p:spPr>
      </p:pic>
      <p:pic>
        <p:nvPicPr>
          <p:cNvPr id="15" name="Google Shape;15;p3"/>
          <p:cNvPicPr preferRelativeResize="0"/>
          <p:nvPr/>
        </p:nvPicPr>
        <p:blipFill rotWithShape="1">
          <a:blip r:embed="rId6">
            <a:alphaModFix/>
          </a:blip>
          <a:srcRect/>
          <a:stretch/>
        </p:blipFill>
        <p:spPr>
          <a:xfrm>
            <a:off x="1779408" y="1942521"/>
            <a:ext cx="1222233" cy="398357"/>
          </a:xfrm>
          <a:prstGeom prst="rect">
            <a:avLst/>
          </a:prstGeom>
          <a:noFill/>
          <a:ln>
            <a:noFill/>
          </a:ln>
        </p:spPr>
      </p:pic>
      <p:pic>
        <p:nvPicPr>
          <p:cNvPr id="16" name="Google Shape;16;p3"/>
          <p:cNvPicPr preferRelativeResize="0"/>
          <p:nvPr/>
        </p:nvPicPr>
        <p:blipFill rotWithShape="1">
          <a:blip r:embed="rId7">
            <a:alphaModFix/>
          </a:blip>
          <a:srcRect/>
          <a:stretch/>
        </p:blipFill>
        <p:spPr>
          <a:xfrm>
            <a:off x="1804090" y="2543518"/>
            <a:ext cx="1444603" cy="391333"/>
          </a:xfrm>
          <a:prstGeom prst="rect">
            <a:avLst/>
          </a:prstGeom>
          <a:noFill/>
          <a:ln>
            <a:noFill/>
          </a:ln>
        </p:spPr>
      </p:pic>
      <p:pic>
        <p:nvPicPr>
          <p:cNvPr id="17" name="Google Shape;17;p3"/>
          <p:cNvPicPr preferRelativeResize="0"/>
          <p:nvPr/>
        </p:nvPicPr>
        <p:blipFill rotWithShape="1">
          <a:blip r:embed="rId8">
            <a:alphaModFix/>
          </a:blip>
          <a:srcRect/>
          <a:stretch/>
        </p:blipFill>
        <p:spPr>
          <a:xfrm>
            <a:off x="254787" y="2478518"/>
            <a:ext cx="1148265" cy="584030"/>
          </a:xfrm>
          <a:prstGeom prst="rect">
            <a:avLst/>
          </a:prstGeom>
          <a:noFill/>
          <a:ln>
            <a:noFill/>
          </a:ln>
        </p:spPr>
      </p:pic>
      <p:pic>
        <p:nvPicPr>
          <p:cNvPr id="18" name="Google Shape;18;p3"/>
          <p:cNvPicPr preferRelativeResize="0"/>
          <p:nvPr/>
        </p:nvPicPr>
        <p:blipFill rotWithShape="1">
          <a:blip r:embed="rId9">
            <a:alphaModFix/>
          </a:blip>
          <a:srcRect/>
          <a:stretch/>
        </p:blipFill>
        <p:spPr>
          <a:xfrm>
            <a:off x="307557" y="1884891"/>
            <a:ext cx="1104537" cy="457206"/>
          </a:xfrm>
          <a:prstGeom prst="rect">
            <a:avLst/>
          </a:prstGeom>
          <a:noFill/>
          <a:ln>
            <a:noFill/>
          </a:ln>
        </p:spPr>
      </p:pic>
      <p:sp>
        <p:nvSpPr>
          <p:cNvPr id="19" name="Google Shape;19;p3"/>
          <p:cNvSpPr txBox="1"/>
          <p:nvPr/>
        </p:nvSpPr>
        <p:spPr>
          <a:xfrm>
            <a:off x="193008" y="1277754"/>
            <a:ext cx="75697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cap="none">
                <a:solidFill>
                  <a:srgbClr val="2F5496"/>
                </a:solidFill>
                <a:latin typeface="Calibri"/>
                <a:ea typeface="Calibri"/>
                <a:cs typeface="Calibri"/>
                <a:sym typeface="Calibri"/>
              </a:rPr>
              <a:t>ERASMUS+ Strategic Partnerships For Higher Education </a:t>
            </a:r>
            <a:endParaRPr sz="1400" b="0">
              <a:solidFill>
                <a:srgbClr val="2F5496"/>
              </a:solidFill>
              <a:latin typeface="Calibri"/>
              <a:ea typeface="Calibri"/>
              <a:cs typeface="Calibri"/>
              <a:sym typeface="Calibri"/>
            </a:endParaRPr>
          </a:p>
        </p:txBody>
      </p:sp>
      <p:pic>
        <p:nvPicPr>
          <p:cNvPr id="20" name="Google Shape;20;p3"/>
          <p:cNvPicPr preferRelativeResize="0"/>
          <p:nvPr/>
        </p:nvPicPr>
        <p:blipFill rotWithShape="1">
          <a:blip r:embed="rId10">
            <a:alphaModFix/>
          </a:blip>
          <a:srcRect/>
          <a:stretch/>
        </p:blipFill>
        <p:spPr>
          <a:xfrm>
            <a:off x="9904255" y="-140976"/>
            <a:ext cx="2112268" cy="1981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13">
            <a:alphaModFix/>
          </a:blip>
          <a:srcRect/>
          <a:stretch/>
        </p:blipFill>
        <p:spPr>
          <a:xfrm>
            <a:off x="11095227" y="71120"/>
            <a:ext cx="1015494" cy="952483"/>
          </a:xfrm>
          <a:prstGeom prst="rect">
            <a:avLst/>
          </a:prstGeom>
          <a:noFill/>
          <a:ln>
            <a:noFill/>
          </a:ln>
        </p:spPr>
      </p:pic>
      <p:sp>
        <p:nvSpPr>
          <p:cNvPr id="24" name="Google Shape;24;p5"/>
          <p:cNvSpPr/>
          <p:nvPr/>
        </p:nvSpPr>
        <p:spPr>
          <a:xfrm>
            <a:off x="1" y="0"/>
            <a:ext cx="11051822" cy="1005653"/>
          </a:xfrm>
          <a:prstGeom prst="rect">
            <a:avLst/>
          </a:prstGeom>
          <a:solidFill>
            <a:srgbClr val="5C8A85">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5"/>
          <p:cNvSpPr/>
          <p:nvPr/>
        </p:nvSpPr>
        <p:spPr>
          <a:xfrm>
            <a:off x="0" y="6039857"/>
            <a:ext cx="12192000" cy="80195"/>
          </a:xfrm>
          <a:prstGeom prst="rect">
            <a:avLst/>
          </a:prstGeom>
          <a:solidFill>
            <a:srgbClr val="5C8A85">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5"/>
          <p:cNvSpPr txBox="1">
            <a:spLocks noGrp="1"/>
          </p:cNvSpPr>
          <p:nvPr>
            <p:ph type="dt" idx="10"/>
          </p:nvPr>
        </p:nvSpPr>
        <p:spPr>
          <a:xfrm>
            <a:off x="8610600" y="6091651"/>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ftr" idx="11"/>
          </p:nvPr>
        </p:nvSpPr>
        <p:spPr>
          <a:xfrm>
            <a:off x="245661" y="6356354"/>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29" name="Google Shape;29;p5"/>
          <p:cNvPicPr preferRelativeResize="0"/>
          <p:nvPr/>
        </p:nvPicPr>
        <p:blipFill rotWithShape="1">
          <a:blip r:embed="rId14">
            <a:alphaModFix/>
          </a:blip>
          <a:srcRect/>
          <a:stretch/>
        </p:blipFill>
        <p:spPr>
          <a:xfrm>
            <a:off x="245661" y="315253"/>
            <a:ext cx="2325047" cy="503652"/>
          </a:xfrm>
          <a:prstGeom prst="rect">
            <a:avLst/>
          </a:prstGeom>
          <a:noFill/>
          <a:ln>
            <a:noFill/>
          </a:ln>
        </p:spPr>
      </p:pic>
      <p:pic>
        <p:nvPicPr>
          <p:cNvPr id="30" name="Google Shape;30;p5"/>
          <p:cNvPicPr preferRelativeResize="0"/>
          <p:nvPr/>
        </p:nvPicPr>
        <p:blipFill rotWithShape="1">
          <a:blip r:embed="rId15">
            <a:alphaModFix/>
          </a:blip>
          <a:srcRect b="11880"/>
          <a:stretch/>
        </p:blipFill>
        <p:spPr>
          <a:xfrm>
            <a:off x="7785502" y="162704"/>
            <a:ext cx="493932" cy="368817"/>
          </a:xfrm>
          <a:prstGeom prst="rect">
            <a:avLst/>
          </a:prstGeom>
          <a:noFill/>
          <a:ln>
            <a:noFill/>
          </a:ln>
        </p:spPr>
      </p:pic>
      <p:pic>
        <p:nvPicPr>
          <p:cNvPr id="31" name="Google Shape;31;p5"/>
          <p:cNvPicPr preferRelativeResize="0"/>
          <p:nvPr/>
        </p:nvPicPr>
        <p:blipFill rotWithShape="1">
          <a:blip r:embed="rId16">
            <a:alphaModFix/>
          </a:blip>
          <a:srcRect/>
          <a:stretch/>
        </p:blipFill>
        <p:spPr>
          <a:xfrm>
            <a:off x="9883936" y="158392"/>
            <a:ext cx="631989" cy="367343"/>
          </a:xfrm>
          <a:prstGeom prst="rect">
            <a:avLst/>
          </a:prstGeom>
          <a:noFill/>
          <a:ln>
            <a:noFill/>
          </a:ln>
        </p:spPr>
      </p:pic>
      <p:pic>
        <p:nvPicPr>
          <p:cNvPr id="32" name="Google Shape;32;p5"/>
          <p:cNvPicPr preferRelativeResize="0"/>
          <p:nvPr/>
        </p:nvPicPr>
        <p:blipFill rotWithShape="1">
          <a:blip r:embed="rId17">
            <a:alphaModFix/>
          </a:blip>
          <a:srcRect/>
          <a:stretch/>
        </p:blipFill>
        <p:spPr>
          <a:xfrm>
            <a:off x="8630785" y="226346"/>
            <a:ext cx="1105193" cy="299389"/>
          </a:xfrm>
          <a:prstGeom prst="rect">
            <a:avLst/>
          </a:prstGeom>
          <a:noFill/>
          <a:ln>
            <a:noFill/>
          </a:ln>
        </p:spPr>
      </p:pic>
      <p:pic>
        <p:nvPicPr>
          <p:cNvPr id="33" name="Google Shape;33;p5"/>
          <p:cNvPicPr preferRelativeResize="0"/>
          <p:nvPr/>
        </p:nvPicPr>
        <p:blipFill rotWithShape="1">
          <a:blip r:embed="rId18">
            <a:alphaModFix/>
          </a:blip>
          <a:srcRect/>
          <a:stretch/>
        </p:blipFill>
        <p:spPr>
          <a:xfrm>
            <a:off x="9883936" y="592251"/>
            <a:ext cx="878476" cy="446810"/>
          </a:xfrm>
          <a:prstGeom prst="rect">
            <a:avLst/>
          </a:prstGeom>
          <a:noFill/>
          <a:ln>
            <a:noFill/>
          </a:ln>
        </p:spPr>
      </p:pic>
      <p:pic>
        <p:nvPicPr>
          <p:cNvPr id="34" name="Google Shape;34;p5"/>
          <p:cNvPicPr preferRelativeResize="0"/>
          <p:nvPr/>
        </p:nvPicPr>
        <p:blipFill rotWithShape="1">
          <a:blip r:embed="rId19">
            <a:alphaModFix/>
          </a:blip>
          <a:srcRect/>
          <a:stretch/>
        </p:blipFill>
        <p:spPr>
          <a:xfrm>
            <a:off x="7785502" y="647136"/>
            <a:ext cx="715540" cy="296187"/>
          </a:xfrm>
          <a:prstGeom prst="rect">
            <a:avLst/>
          </a:prstGeom>
          <a:noFill/>
          <a:ln>
            <a:noFill/>
          </a:ln>
        </p:spPr>
      </p:pic>
      <p:pic>
        <p:nvPicPr>
          <p:cNvPr id="35" name="Google Shape;35;p5"/>
          <p:cNvPicPr preferRelativeResize="0"/>
          <p:nvPr/>
        </p:nvPicPr>
        <p:blipFill rotWithShape="1">
          <a:blip r:embed="rId20">
            <a:alphaModFix/>
          </a:blip>
          <a:srcRect/>
          <a:stretch/>
        </p:blipFill>
        <p:spPr>
          <a:xfrm>
            <a:off x="8630785" y="638560"/>
            <a:ext cx="935069" cy="304763"/>
          </a:xfrm>
          <a:prstGeom prst="rect">
            <a:avLst/>
          </a:prstGeom>
          <a:noFill/>
          <a:ln>
            <a:noFill/>
          </a:ln>
        </p:spPr>
      </p:pic>
      <p:sp>
        <p:nvSpPr>
          <p:cNvPr id="2" name="Google Shape;105;p2">
            <a:extLst>
              <a:ext uri="{FF2B5EF4-FFF2-40B4-BE49-F238E27FC236}">
                <a16:creationId xmlns:a16="http://schemas.microsoft.com/office/drawing/2014/main" id="{9390D816-1085-666A-F9E9-C8704B087DF9}"/>
              </a:ext>
            </a:extLst>
          </p:cNvPr>
          <p:cNvSpPr txBox="1"/>
          <p:nvPr userDrawn="1"/>
        </p:nvSpPr>
        <p:spPr>
          <a:xfrm>
            <a:off x="2808815" y="331270"/>
            <a:ext cx="645694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dirty="0">
                <a:solidFill>
                  <a:srgbClr val="356E8B"/>
                </a:solidFill>
                <a:latin typeface="Calibri"/>
                <a:ea typeface="Calibri"/>
                <a:cs typeface="Calibri"/>
                <a:sym typeface="Calibri"/>
              </a:rPr>
              <a:t>Introduction to Eurocodes / Eurocodes / EC5 </a:t>
            </a:r>
          </a:p>
          <a:p>
            <a:pPr marL="0" marR="0" lvl="0" indent="0" algn="l" rtl="0">
              <a:spcBef>
                <a:spcPts val="0"/>
              </a:spcBef>
              <a:spcAft>
                <a:spcPts val="0"/>
              </a:spcAft>
              <a:buNone/>
            </a:pPr>
            <a:r>
              <a:rPr lang="fi-FI" sz="1200" b="1" dirty="0">
                <a:solidFill>
                  <a:srgbClr val="356E8B"/>
                </a:solidFill>
                <a:latin typeface="Calibri"/>
                <a:ea typeface="Calibri"/>
                <a:cs typeface="Calibri"/>
                <a:sym typeface="Calibri"/>
              </a:rPr>
              <a:t>Cristina Tirteu</a:t>
            </a:r>
            <a:endParaRPr lang="pl-PL" sz="1200" b="1" dirty="0">
              <a:solidFill>
                <a:srgbClr val="356E8B"/>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75.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300979" y="4745930"/>
            <a:ext cx="861908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rgbClr val="5C8A85"/>
                </a:solidFill>
                <a:latin typeface="Calibri"/>
                <a:ea typeface="Calibri"/>
                <a:cs typeface="Calibri"/>
                <a:sym typeface="Calibri"/>
              </a:rPr>
              <a:t>Introduction to Eurocodes / Eurocodes / EC5 </a:t>
            </a:r>
          </a:p>
          <a:p>
            <a:pPr marL="0" marR="0" lvl="0" indent="0" algn="l" rtl="0">
              <a:spcBef>
                <a:spcPts val="0"/>
              </a:spcBef>
              <a:spcAft>
                <a:spcPts val="0"/>
              </a:spcAft>
              <a:buNone/>
            </a:pPr>
            <a:r>
              <a:rPr lang="fi-FI" sz="1800" b="1" dirty="0">
                <a:solidFill>
                  <a:srgbClr val="5C8A85"/>
                </a:solidFill>
                <a:latin typeface="Calibri"/>
                <a:cs typeface="Calibri"/>
                <a:sym typeface="Calibri"/>
              </a:rPr>
              <a:t>Cristina Tirteu</a:t>
            </a:r>
            <a:endParaRPr lang="de-DE" dirty="0"/>
          </a:p>
          <a:p>
            <a:pPr marL="0" marR="0" lvl="0" indent="0" algn="l" rtl="0">
              <a:spcBef>
                <a:spcPts val="0"/>
              </a:spcBef>
              <a:spcAft>
                <a:spcPts val="0"/>
              </a:spcAft>
              <a:buNone/>
            </a:pPr>
            <a:r>
              <a:rPr lang="fi-FI" sz="1800" b="1" dirty="0">
                <a:solidFill>
                  <a:srgbClr val="5C8A85"/>
                </a:solidFill>
                <a:latin typeface="Calibri"/>
                <a:cs typeface="Calibri"/>
                <a:sym typeface="Calibri"/>
              </a:rPr>
              <a:t>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EUROCODE 1 – Actions on structures </a:t>
            </a:r>
          </a:p>
        </p:txBody>
      </p:sp>
      <p:sp>
        <p:nvSpPr>
          <p:cNvPr id="4" name="Rectangle 3"/>
          <p:cNvSpPr/>
          <p:nvPr/>
        </p:nvSpPr>
        <p:spPr>
          <a:xfrm>
            <a:off x="838200" y="2169122"/>
            <a:ext cx="9181001" cy="3170099"/>
          </a:xfrm>
          <a:prstGeom prst="rect">
            <a:avLst/>
          </a:prstGeom>
        </p:spPr>
        <p:txBody>
          <a:bodyPr wrap="square">
            <a:spAutoFit/>
          </a:bodyPr>
          <a:lstStyle/>
          <a:p>
            <a:pPr marL="285750" indent="-285750">
              <a:buFont typeface="Arial" panose="020B0604020202020204" pitchFamily="34" charset="0"/>
              <a:buChar char="•"/>
            </a:pPr>
            <a:r>
              <a:rPr lang="en-US" sz="2000" dirty="0"/>
              <a:t>Part 1-1: Densities, self-weight, imposed loads for buildings</a:t>
            </a:r>
          </a:p>
          <a:p>
            <a:pPr marL="285750" indent="-285750">
              <a:buFont typeface="Arial" panose="020B0604020202020204" pitchFamily="34" charset="0"/>
              <a:buChar char="•"/>
            </a:pPr>
            <a:r>
              <a:rPr lang="en-US" sz="2000" dirty="0"/>
              <a:t>Part 1-2: Actions on structures exposed to fire</a:t>
            </a:r>
          </a:p>
          <a:p>
            <a:pPr marL="285750" indent="-285750">
              <a:buFont typeface="Arial" panose="020B0604020202020204" pitchFamily="34" charset="0"/>
              <a:buChar char="•"/>
            </a:pPr>
            <a:r>
              <a:rPr lang="en-US" sz="2000" dirty="0"/>
              <a:t>Part 1-3: General actions - Snow loads</a:t>
            </a:r>
          </a:p>
          <a:p>
            <a:pPr marL="285750" indent="-285750">
              <a:buFont typeface="Arial" panose="020B0604020202020204" pitchFamily="34" charset="0"/>
              <a:buChar char="•"/>
            </a:pPr>
            <a:r>
              <a:rPr lang="en-US" sz="2000" dirty="0"/>
              <a:t>Part 1-4: General actions - Wind actions</a:t>
            </a:r>
          </a:p>
          <a:p>
            <a:pPr marL="285750" indent="-285750">
              <a:buFont typeface="Arial" panose="020B0604020202020204" pitchFamily="34" charset="0"/>
              <a:buChar char="•"/>
            </a:pPr>
            <a:r>
              <a:rPr lang="en-US" sz="2000" dirty="0"/>
              <a:t>Part 1-5: General actions - Thermal actions</a:t>
            </a:r>
          </a:p>
          <a:p>
            <a:pPr marL="285750" indent="-285750">
              <a:buFont typeface="Arial" panose="020B0604020202020204" pitchFamily="34" charset="0"/>
              <a:buChar char="•"/>
            </a:pPr>
            <a:r>
              <a:rPr lang="en-US" sz="2000" dirty="0"/>
              <a:t>Part 1-6: General actions - Actions during execution</a:t>
            </a:r>
          </a:p>
          <a:p>
            <a:pPr marL="285750" indent="-285750">
              <a:buFont typeface="Arial" panose="020B0604020202020204" pitchFamily="34" charset="0"/>
              <a:buChar char="•"/>
            </a:pPr>
            <a:r>
              <a:rPr lang="en-US" sz="2000" dirty="0"/>
              <a:t>Part 1-7: General actions - Accidental Actions</a:t>
            </a:r>
          </a:p>
          <a:p>
            <a:pPr marL="285750" indent="-285750">
              <a:buFont typeface="Arial" panose="020B0604020202020204" pitchFamily="34" charset="0"/>
              <a:buChar char="•"/>
            </a:pPr>
            <a:r>
              <a:rPr lang="en-US" sz="2000" dirty="0"/>
              <a:t>Part 2: Traffic loads on bridges </a:t>
            </a:r>
          </a:p>
          <a:p>
            <a:pPr marL="285750" indent="-285750">
              <a:buFont typeface="Arial" panose="020B0604020202020204" pitchFamily="34" charset="0"/>
              <a:buChar char="•"/>
            </a:pPr>
            <a:r>
              <a:rPr lang="en-US" sz="2000" dirty="0"/>
              <a:t>Part 3: Actions induced by cranes and machinery </a:t>
            </a:r>
          </a:p>
          <a:p>
            <a:pPr marL="285750" indent="-285750">
              <a:buFont typeface="Arial" panose="020B0604020202020204" pitchFamily="34" charset="0"/>
              <a:buChar char="•"/>
            </a:pPr>
            <a:r>
              <a:rPr lang="en-US" sz="2000" dirty="0"/>
              <a:t>Part 4 : Silos and tanks</a:t>
            </a:r>
          </a:p>
        </p:txBody>
      </p:sp>
    </p:spTree>
    <p:extLst>
      <p:ext uri="{BB962C8B-B14F-4D97-AF65-F5344CB8AC3E}">
        <p14:creationId xmlns:p14="http://schemas.microsoft.com/office/powerpoint/2010/main" val="294844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Permanent</a:t>
            </a:r>
            <a:r>
              <a:rPr lang="fi-FI" dirty="0"/>
              <a:t> </a:t>
            </a:r>
            <a:r>
              <a:rPr lang="en-US" dirty="0"/>
              <a:t>actions/ Dead loads - EN-1991-1-1</a:t>
            </a:r>
          </a:p>
        </p:txBody>
      </p:sp>
      <p:sp>
        <p:nvSpPr>
          <p:cNvPr id="4" name="Rectangle 3"/>
          <p:cNvSpPr/>
          <p:nvPr/>
        </p:nvSpPr>
        <p:spPr>
          <a:xfrm>
            <a:off x="6821215" y="2152042"/>
            <a:ext cx="5057821" cy="3477875"/>
          </a:xfrm>
          <a:prstGeom prst="rect">
            <a:avLst/>
          </a:prstGeom>
        </p:spPr>
        <p:txBody>
          <a:bodyPr wrap="square">
            <a:spAutoFit/>
          </a:bodyPr>
          <a:lstStyle/>
          <a:p>
            <a:r>
              <a:rPr lang="en-US" sz="1800" b="1" dirty="0"/>
              <a:t>Permanent actions / Dead loads </a:t>
            </a:r>
            <a:r>
              <a:rPr lang="en-US" sz="2000" dirty="0"/>
              <a:t>consist of the weights of the various structural members and the weights of any objects that are permanently attached to the structure. </a:t>
            </a:r>
          </a:p>
          <a:p>
            <a:endParaRPr lang="en-US" sz="2000" dirty="0"/>
          </a:p>
          <a:p>
            <a:r>
              <a:rPr lang="en-US" sz="2000" dirty="0"/>
              <a:t>Hence, for a building, the dead loads include the weights of the columns, beams, and girders, the floor slab, roofing, walls, windows, plumbing, electrical fixtures, and other miscellaneous attachments.</a:t>
            </a:r>
            <a:endParaRPr lang="en-US" sz="3200" dirty="0"/>
          </a:p>
        </p:txBody>
      </p:sp>
      <p:pic>
        <p:nvPicPr>
          <p:cNvPr id="5" name="Picture 4">
            <a:extLst>
              <a:ext uri="{FF2B5EF4-FFF2-40B4-BE49-F238E27FC236}">
                <a16:creationId xmlns:a16="http://schemas.microsoft.com/office/drawing/2014/main" id="{3B527914-53A8-453F-8529-5794DF447879}"/>
              </a:ext>
            </a:extLst>
          </p:cNvPr>
          <p:cNvPicPr>
            <a:picLocks noChangeAspect="1"/>
          </p:cNvPicPr>
          <p:nvPr/>
        </p:nvPicPr>
        <p:blipFill>
          <a:blip r:embed="rId3"/>
          <a:stretch>
            <a:fillRect/>
          </a:stretch>
        </p:blipFill>
        <p:spPr>
          <a:xfrm>
            <a:off x="312964" y="1800044"/>
            <a:ext cx="6185425" cy="4181872"/>
          </a:xfrm>
          <a:prstGeom prst="rect">
            <a:avLst/>
          </a:prstGeom>
        </p:spPr>
      </p:pic>
    </p:spTree>
    <p:extLst>
      <p:ext uri="{BB962C8B-B14F-4D97-AF65-F5344CB8AC3E}">
        <p14:creationId xmlns:p14="http://schemas.microsoft.com/office/powerpoint/2010/main" val="82085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7DF8-B1CD-4D08-8A44-38033ACA3CEE}"/>
              </a:ext>
            </a:extLst>
          </p:cNvPr>
          <p:cNvSpPr>
            <a:spLocks noGrp="1"/>
          </p:cNvSpPr>
          <p:nvPr>
            <p:ph type="title"/>
          </p:nvPr>
        </p:nvSpPr>
        <p:spPr/>
        <p:txBody>
          <a:bodyPr/>
          <a:lstStyle/>
          <a:p>
            <a:r>
              <a:rPr lang="en-US" dirty="0"/>
              <a:t>Imposed loads on buildings</a:t>
            </a:r>
          </a:p>
        </p:txBody>
      </p:sp>
      <p:pic>
        <p:nvPicPr>
          <p:cNvPr id="4" name="Picture 3">
            <a:extLst>
              <a:ext uri="{FF2B5EF4-FFF2-40B4-BE49-F238E27FC236}">
                <a16:creationId xmlns:a16="http://schemas.microsoft.com/office/drawing/2014/main" id="{C52FCDD5-F6EE-4DB1-81AA-CBFC06340383}"/>
              </a:ext>
            </a:extLst>
          </p:cNvPr>
          <p:cNvPicPr>
            <a:picLocks noChangeAspect="1"/>
          </p:cNvPicPr>
          <p:nvPr/>
        </p:nvPicPr>
        <p:blipFill rotWithShape="1">
          <a:blip r:embed="rId3"/>
          <a:srcRect t="7455"/>
          <a:stretch/>
        </p:blipFill>
        <p:spPr>
          <a:xfrm>
            <a:off x="295959" y="1838131"/>
            <a:ext cx="5942177" cy="4009715"/>
          </a:xfrm>
          <a:prstGeom prst="rect">
            <a:avLst/>
          </a:prstGeom>
        </p:spPr>
      </p:pic>
      <p:sp>
        <p:nvSpPr>
          <p:cNvPr id="6" name="TextBox 5">
            <a:extLst>
              <a:ext uri="{FF2B5EF4-FFF2-40B4-BE49-F238E27FC236}">
                <a16:creationId xmlns:a16="http://schemas.microsoft.com/office/drawing/2014/main" id="{785F60B8-E209-4357-9AD0-C2E636C82806}"/>
              </a:ext>
            </a:extLst>
          </p:cNvPr>
          <p:cNvSpPr txBox="1"/>
          <p:nvPr/>
        </p:nvSpPr>
        <p:spPr>
          <a:xfrm>
            <a:off x="6478679" y="1838131"/>
            <a:ext cx="5520488" cy="4185761"/>
          </a:xfrm>
          <a:prstGeom prst="rect">
            <a:avLst/>
          </a:prstGeom>
          <a:solidFill>
            <a:schemeClr val="bg1"/>
          </a:solidFill>
        </p:spPr>
        <p:txBody>
          <a:bodyPr wrap="square">
            <a:spAutoFit/>
          </a:bodyPr>
          <a:lstStyle/>
          <a:p>
            <a:r>
              <a:rPr lang="en-US" dirty="0"/>
              <a:t>(1) Imposed loads on buildings are those arising from occupancy. Values given in this Section of eurocode, include:</a:t>
            </a:r>
          </a:p>
          <a:p>
            <a:pPr marL="285750" indent="-285750">
              <a:buFont typeface="Arial" panose="020B0604020202020204" pitchFamily="34" charset="0"/>
              <a:buChar char="•"/>
            </a:pPr>
            <a:r>
              <a:rPr lang="en-US" dirty="0"/>
              <a:t>normal use by persons;</a:t>
            </a:r>
          </a:p>
          <a:p>
            <a:pPr marL="285750" indent="-285750">
              <a:buFont typeface="Arial" panose="020B0604020202020204" pitchFamily="34" charset="0"/>
              <a:buChar char="•"/>
            </a:pPr>
            <a:r>
              <a:rPr lang="en-US" dirty="0"/>
              <a:t>furniture and moveable objects (e.g. moveable partitions, storage, the contents of containers);</a:t>
            </a:r>
          </a:p>
          <a:p>
            <a:pPr marL="285750" indent="-285750">
              <a:buFont typeface="Arial" panose="020B0604020202020204" pitchFamily="34" charset="0"/>
              <a:buChar char="•"/>
            </a:pPr>
            <a:r>
              <a:rPr lang="en-US" dirty="0"/>
              <a:t>vehicles;</a:t>
            </a:r>
          </a:p>
          <a:p>
            <a:pPr marL="285750" indent="-285750">
              <a:buFont typeface="Arial" panose="020B0604020202020204" pitchFamily="34" charset="0"/>
              <a:buChar char="•"/>
            </a:pPr>
            <a:r>
              <a:rPr lang="en-US" dirty="0"/>
              <a:t>anticipating rare events, such as concentrations of persons or of furniture, or the moving or stacking of objects which may occur during reorganization or redecoration.</a:t>
            </a:r>
          </a:p>
          <a:p>
            <a:r>
              <a:rPr lang="en-US" dirty="0"/>
              <a:t>(2) The imposed loads specified in this part are modelled by uniformly distributed loads, line loads or concentrated loads or combinations of these loads.</a:t>
            </a:r>
          </a:p>
          <a:p>
            <a:r>
              <a:rPr lang="en-US" dirty="0"/>
              <a:t>(3) For the determination of the imposed loads, floor and roof areas in buildings should be sub-divided into categories according to their use.</a:t>
            </a:r>
          </a:p>
          <a:p>
            <a:r>
              <a:rPr lang="en-US" dirty="0"/>
              <a:t>(4) Heavy equipment (e.g. in communal kitchens, radiology rooms, boiler rooms </a:t>
            </a:r>
            <a:r>
              <a:rPr lang="en-US" dirty="0" err="1"/>
              <a:t>etc</a:t>
            </a:r>
            <a:r>
              <a:rPr lang="en-US" dirty="0"/>
              <a:t>) are not included in the loads given in this Section. Loads for heavy equipment should be agreed between the client and/or the relevant Authority.</a:t>
            </a:r>
          </a:p>
        </p:txBody>
      </p:sp>
    </p:spTree>
    <p:extLst>
      <p:ext uri="{BB962C8B-B14F-4D97-AF65-F5344CB8AC3E}">
        <p14:creationId xmlns:p14="http://schemas.microsoft.com/office/powerpoint/2010/main" val="266241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7DF8-B1CD-4D08-8A44-38033ACA3CEE}"/>
              </a:ext>
            </a:extLst>
          </p:cNvPr>
          <p:cNvSpPr>
            <a:spLocks noGrp="1"/>
          </p:cNvSpPr>
          <p:nvPr>
            <p:ph type="title"/>
          </p:nvPr>
        </p:nvSpPr>
        <p:spPr/>
        <p:txBody>
          <a:bodyPr/>
          <a:lstStyle/>
          <a:p>
            <a:r>
              <a:rPr lang="en-US" dirty="0"/>
              <a:t>Imposed loads on buildings</a:t>
            </a:r>
          </a:p>
        </p:txBody>
      </p:sp>
      <p:pic>
        <p:nvPicPr>
          <p:cNvPr id="8" name="Picture 7">
            <a:extLst>
              <a:ext uri="{FF2B5EF4-FFF2-40B4-BE49-F238E27FC236}">
                <a16:creationId xmlns:a16="http://schemas.microsoft.com/office/drawing/2014/main" id="{2F03CC7D-5344-4FCF-BF99-1D22F9B69744}"/>
              </a:ext>
            </a:extLst>
          </p:cNvPr>
          <p:cNvPicPr>
            <a:picLocks noChangeAspect="1"/>
          </p:cNvPicPr>
          <p:nvPr/>
        </p:nvPicPr>
        <p:blipFill>
          <a:blip r:embed="rId2"/>
          <a:stretch>
            <a:fillRect/>
          </a:stretch>
        </p:blipFill>
        <p:spPr>
          <a:xfrm>
            <a:off x="556152" y="2851402"/>
            <a:ext cx="6432625" cy="3087917"/>
          </a:xfrm>
          <a:prstGeom prst="rect">
            <a:avLst/>
          </a:prstGeom>
        </p:spPr>
      </p:pic>
      <p:sp>
        <p:nvSpPr>
          <p:cNvPr id="10" name="TextBox 9">
            <a:extLst>
              <a:ext uri="{FF2B5EF4-FFF2-40B4-BE49-F238E27FC236}">
                <a16:creationId xmlns:a16="http://schemas.microsoft.com/office/drawing/2014/main" id="{5A2029DD-719C-4407-B613-49A3148E3CDC}"/>
              </a:ext>
            </a:extLst>
          </p:cNvPr>
          <p:cNvSpPr txBox="1"/>
          <p:nvPr/>
        </p:nvSpPr>
        <p:spPr>
          <a:xfrm>
            <a:off x="556152" y="1678199"/>
            <a:ext cx="11079696" cy="1754326"/>
          </a:xfrm>
          <a:prstGeom prst="rect">
            <a:avLst/>
          </a:prstGeom>
          <a:noFill/>
        </p:spPr>
        <p:txBody>
          <a:bodyPr wrap="square">
            <a:spAutoFit/>
          </a:bodyPr>
          <a:lstStyle/>
          <a:p>
            <a:r>
              <a:rPr lang="en-US" dirty="0"/>
              <a:t>(1)P The categories of loaded areas, as specified in Table 6.1, shall be designed by using characteristic values </a:t>
            </a:r>
            <a:r>
              <a:rPr lang="en-US" dirty="0" err="1"/>
              <a:t>q</a:t>
            </a:r>
            <a:r>
              <a:rPr lang="en-US" baseline="-25000" dirty="0" err="1"/>
              <a:t>k</a:t>
            </a:r>
            <a:r>
              <a:rPr lang="en-US" dirty="0"/>
              <a:t> (uniformly distributed load) and </a:t>
            </a:r>
            <a:r>
              <a:rPr lang="en-US" dirty="0" err="1"/>
              <a:t>Q</a:t>
            </a:r>
            <a:r>
              <a:rPr lang="en-US" baseline="-25000" dirty="0" err="1"/>
              <a:t>k</a:t>
            </a:r>
            <a:r>
              <a:rPr lang="en-US" dirty="0"/>
              <a:t> (concentrated load)</a:t>
            </a:r>
          </a:p>
          <a:p>
            <a:r>
              <a:rPr lang="en-US" dirty="0"/>
              <a:t>NOTE: Values for </a:t>
            </a:r>
            <a:r>
              <a:rPr lang="en-US" dirty="0" err="1"/>
              <a:t>q</a:t>
            </a:r>
            <a:r>
              <a:rPr lang="en-US" baseline="-25000" dirty="0" err="1"/>
              <a:t>k</a:t>
            </a:r>
            <a:r>
              <a:rPr lang="en-US" dirty="0"/>
              <a:t> and </a:t>
            </a:r>
            <a:r>
              <a:rPr lang="en-US" dirty="0" err="1"/>
              <a:t>Q</a:t>
            </a:r>
            <a:r>
              <a:rPr lang="en-US" baseline="-25000" dirty="0" err="1"/>
              <a:t>k</a:t>
            </a:r>
            <a:r>
              <a:rPr lang="en-US" dirty="0"/>
              <a:t> are given in Table 6.2 below. Where a range is given in this table, the value may be set by the National annex. The recommended values, intended for separate application, are underlined. </a:t>
            </a:r>
            <a:r>
              <a:rPr lang="en-US" dirty="0" err="1"/>
              <a:t>q</a:t>
            </a:r>
            <a:r>
              <a:rPr lang="en-US" baseline="-25000" dirty="0" err="1"/>
              <a:t>k</a:t>
            </a:r>
            <a:r>
              <a:rPr lang="en-US" dirty="0"/>
              <a:t> is intended for determination of general effects and </a:t>
            </a:r>
            <a:r>
              <a:rPr lang="en-US" dirty="0" err="1"/>
              <a:t>Q</a:t>
            </a:r>
            <a:r>
              <a:rPr lang="en-US" baseline="-25000" dirty="0" err="1"/>
              <a:t>k</a:t>
            </a:r>
            <a:r>
              <a:rPr lang="en-US" dirty="0"/>
              <a:t> for local effects. The National annex may define different conditions of use of this Table.</a:t>
            </a:r>
          </a:p>
        </p:txBody>
      </p:sp>
    </p:spTree>
    <p:extLst>
      <p:ext uri="{BB962C8B-B14F-4D97-AF65-F5344CB8AC3E}">
        <p14:creationId xmlns:p14="http://schemas.microsoft.com/office/powerpoint/2010/main" val="414850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Snow loads - EN-1991-1-3</a:t>
            </a:r>
          </a:p>
        </p:txBody>
      </p:sp>
      <p:pic>
        <p:nvPicPr>
          <p:cNvPr id="4" name="Picture 3"/>
          <p:cNvPicPr>
            <a:picLocks noChangeAspect="1"/>
          </p:cNvPicPr>
          <p:nvPr/>
        </p:nvPicPr>
        <p:blipFill>
          <a:blip r:embed="rId3"/>
          <a:stretch>
            <a:fillRect/>
          </a:stretch>
        </p:blipFill>
        <p:spPr>
          <a:xfrm>
            <a:off x="2139872" y="2778477"/>
            <a:ext cx="1600509" cy="623207"/>
          </a:xfrm>
          <a:prstGeom prst="rect">
            <a:avLst/>
          </a:prstGeom>
        </p:spPr>
      </p:pic>
      <p:pic>
        <p:nvPicPr>
          <p:cNvPr id="5" name="Picture 4"/>
          <p:cNvPicPr>
            <a:picLocks noChangeAspect="1"/>
          </p:cNvPicPr>
          <p:nvPr/>
        </p:nvPicPr>
        <p:blipFill>
          <a:blip r:embed="rId4"/>
          <a:stretch>
            <a:fillRect/>
          </a:stretch>
        </p:blipFill>
        <p:spPr>
          <a:xfrm>
            <a:off x="5234473" y="2555431"/>
            <a:ext cx="6188121" cy="1046340"/>
          </a:xfrm>
          <a:prstGeom prst="rect">
            <a:avLst/>
          </a:prstGeom>
        </p:spPr>
      </p:pic>
      <p:pic>
        <p:nvPicPr>
          <p:cNvPr id="8" name="Picture 7"/>
          <p:cNvPicPr>
            <a:picLocks noChangeAspect="1"/>
          </p:cNvPicPr>
          <p:nvPr/>
        </p:nvPicPr>
        <p:blipFill>
          <a:blip r:embed="rId5"/>
          <a:stretch>
            <a:fillRect/>
          </a:stretch>
        </p:blipFill>
        <p:spPr>
          <a:xfrm>
            <a:off x="1476204" y="3846149"/>
            <a:ext cx="2927846" cy="2131248"/>
          </a:xfrm>
          <a:prstGeom prst="rect">
            <a:avLst/>
          </a:prstGeom>
        </p:spPr>
      </p:pic>
      <p:grpSp>
        <p:nvGrpSpPr>
          <p:cNvPr id="6" name="Group 5">
            <a:extLst>
              <a:ext uri="{FF2B5EF4-FFF2-40B4-BE49-F238E27FC236}">
                <a16:creationId xmlns:a16="http://schemas.microsoft.com/office/drawing/2014/main" id="{04501657-E786-3B78-B1FE-F2F1AA1B17D7}"/>
              </a:ext>
            </a:extLst>
          </p:cNvPr>
          <p:cNvGrpSpPr/>
          <p:nvPr/>
        </p:nvGrpSpPr>
        <p:grpSpPr>
          <a:xfrm>
            <a:off x="6875205" y="3640982"/>
            <a:ext cx="3340348" cy="2292942"/>
            <a:chOff x="6875205" y="3640982"/>
            <a:chExt cx="3340348" cy="2292942"/>
          </a:xfrm>
        </p:grpSpPr>
        <p:pic>
          <p:nvPicPr>
            <p:cNvPr id="9" name="Picture 8"/>
            <p:cNvPicPr>
              <a:picLocks noChangeAspect="1"/>
            </p:cNvPicPr>
            <p:nvPr/>
          </p:nvPicPr>
          <p:blipFill>
            <a:blip r:embed="rId6"/>
            <a:stretch>
              <a:fillRect/>
            </a:stretch>
          </p:blipFill>
          <p:spPr>
            <a:xfrm>
              <a:off x="6875205" y="3640982"/>
              <a:ext cx="2927846" cy="2090260"/>
            </a:xfrm>
            <a:prstGeom prst="rect">
              <a:avLst/>
            </a:prstGeom>
          </p:spPr>
        </p:pic>
        <p:pic>
          <p:nvPicPr>
            <p:cNvPr id="10" name="Picture 9"/>
            <p:cNvPicPr>
              <a:picLocks noChangeAspect="1"/>
            </p:cNvPicPr>
            <p:nvPr/>
          </p:nvPicPr>
          <p:blipFill>
            <a:blip r:embed="rId7"/>
            <a:stretch>
              <a:fillRect/>
            </a:stretch>
          </p:blipFill>
          <p:spPr>
            <a:xfrm>
              <a:off x="6997959" y="5672597"/>
              <a:ext cx="3217594" cy="261327"/>
            </a:xfrm>
            <a:prstGeom prst="rect">
              <a:avLst/>
            </a:prstGeom>
          </p:spPr>
        </p:pic>
      </p:grpSp>
      <p:sp>
        <p:nvSpPr>
          <p:cNvPr id="7" name="Content Placeholder 2">
            <a:extLst>
              <a:ext uri="{FF2B5EF4-FFF2-40B4-BE49-F238E27FC236}">
                <a16:creationId xmlns:a16="http://schemas.microsoft.com/office/drawing/2014/main" id="{4D757458-BCE6-A783-18DF-FE8F10E7254C}"/>
              </a:ext>
            </a:extLst>
          </p:cNvPr>
          <p:cNvSpPr txBox="1">
            <a:spLocks/>
          </p:cNvSpPr>
          <p:nvPr/>
        </p:nvSpPr>
        <p:spPr>
          <a:xfrm>
            <a:off x="518474" y="1936534"/>
            <a:ext cx="11001081" cy="114206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The characteristic value of the snow load depends on the geographical location and shape of the building. </a:t>
            </a:r>
          </a:p>
          <a:p>
            <a:r>
              <a:rPr lang="en-US"/>
              <a:t>The following equation is obtained for the characteristic value of snow load on roof structure:</a:t>
            </a:r>
            <a:endParaRPr lang="en-US" dirty="0"/>
          </a:p>
        </p:txBody>
      </p:sp>
    </p:spTree>
    <p:extLst>
      <p:ext uri="{BB962C8B-B14F-4D97-AF65-F5344CB8AC3E}">
        <p14:creationId xmlns:p14="http://schemas.microsoft.com/office/powerpoint/2010/main" val="158271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Snow loads continued</a:t>
            </a:r>
          </a:p>
        </p:txBody>
      </p:sp>
      <p:pic>
        <p:nvPicPr>
          <p:cNvPr id="11" name="Picture 10"/>
          <p:cNvPicPr>
            <a:picLocks noChangeAspect="1"/>
          </p:cNvPicPr>
          <p:nvPr/>
        </p:nvPicPr>
        <p:blipFill>
          <a:blip r:embed="rId3"/>
          <a:stretch>
            <a:fillRect/>
          </a:stretch>
        </p:blipFill>
        <p:spPr>
          <a:xfrm>
            <a:off x="327803" y="2091311"/>
            <a:ext cx="5768197" cy="1905695"/>
          </a:xfrm>
          <a:prstGeom prst="rect">
            <a:avLst/>
          </a:prstGeom>
        </p:spPr>
      </p:pic>
      <p:pic>
        <p:nvPicPr>
          <p:cNvPr id="12" name="Picture 1"/>
          <p:cNvPicPr>
            <a:picLocks noChangeAspect="1" noChangeArrowheads="1"/>
          </p:cNvPicPr>
          <p:nvPr/>
        </p:nvPicPr>
        <p:blipFill>
          <a:blip r:embed="rId4" cstate="print"/>
          <a:srcRect/>
          <a:stretch>
            <a:fillRect/>
          </a:stretch>
        </p:blipFill>
        <p:spPr bwMode="auto">
          <a:xfrm>
            <a:off x="6076158" y="3044159"/>
            <a:ext cx="3067413" cy="2662651"/>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9143571" y="3122104"/>
            <a:ext cx="2962601" cy="2754966"/>
          </a:xfrm>
          <a:prstGeom prst="rect">
            <a:avLst/>
          </a:prstGeom>
          <a:noFill/>
          <a:ln w="9525">
            <a:noFill/>
            <a:miter lim="800000"/>
            <a:headEnd/>
            <a:tailEnd/>
          </a:ln>
        </p:spPr>
      </p:pic>
    </p:spTree>
    <p:extLst>
      <p:ext uri="{BB962C8B-B14F-4D97-AF65-F5344CB8AC3E}">
        <p14:creationId xmlns:p14="http://schemas.microsoft.com/office/powerpoint/2010/main" val="76156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E078-1199-581F-6C36-FFA3BE3E1E43}"/>
              </a:ext>
            </a:extLst>
          </p:cNvPr>
          <p:cNvSpPr>
            <a:spLocks noGrp="1"/>
          </p:cNvSpPr>
          <p:nvPr>
            <p:ph type="title"/>
          </p:nvPr>
        </p:nvSpPr>
        <p:spPr/>
        <p:txBody>
          <a:bodyPr/>
          <a:lstStyle/>
          <a:p>
            <a:r>
              <a:rPr lang="en-US" dirty="0"/>
              <a:t>Wind loads - EN-1991-1-4</a:t>
            </a:r>
          </a:p>
        </p:txBody>
      </p:sp>
      <p:pic>
        <p:nvPicPr>
          <p:cNvPr id="4" name="Picture 3">
            <a:extLst>
              <a:ext uri="{FF2B5EF4-FFF2-40B4-BE49-F238E27FC236}">
                <a16:creationId xmlns:a16="http://schemas.microsoft.com/office/drawing/2014/main" id="{8F764137-E1A3-894A-7E70-EA2D5894E078}"/>
              </a:ext>
            </a:extLst>
          </p:cNvPr>
          <p:cNvPicPr>
            <a:picLocks noChangeAspect="1"/>
          </p:cNvPicPr>
          <p:nvPr/>
        </p:nvPicPr>
        <p:blipFill>
          <a:blip r:embed="rId3"/>
          <a:stretch>
            <a:fillRect/>
          </a:stretch>
        </p:blipFill>
        <p:spPr>
          <a:xfrm>
            <a:off x="520355" y="1840658"/>
            <a:ext cx="5665841" cy="4465512"/>
          </a:xfrm>
          <a:prstGeom prst="rect">
            <a:avLst/>
          </a:prstGeom>
        </p:spPr>
      </p:pic>
      <p:grpSp>
        <p:nvGrpSpPr>
          <p:cNvPr id="3" name="Group 2">
            <a:extLst>
              <a:ext uri="{FF2B5EF4-FFF2-40B4-BE49-F238E27FC236}">
                <a16:creationId xmlns:a16="http://schemas.microsoft.com/office/drawing/2014/main" id="{69C14215-2CD0-738E-3435-41993F784E0C}"/>
              </a:ext>
            </a:extLst>
          </p:cNvPr>
          <p:cNvGrpSpPr/>
          <p:nvPr/>
        </p:nvGrpSpPr>
        <p:grpSpPr>
          <a:xfrm>
            <a:off x="6372808" y="3436658"/>
            <a:ext cx="5665841" cy="2522413"/>
            <a:chOff x="7172272" y="3296699"/>
            <a:chExt cx="5785998" cy="2522413"/>
          </a:xfrm>
        </p:grpSpPr>
        <p:sp>
          <p:nvSpPr>
            <p:cNvPr id="8" name="TextBox 7">
              <a:extLst>
                <a:ext uri="{FF2B5EF4-FFF2-40B4-BE49-F238E27FC236}">
                  <a16:creationId xmlns:a16="http://schemas.microsoft.com/office/drawing/2014/main" id="{ACBF385C-C489-75BC-8085-2419685EAB39}"/>
                </a:ext>
              </a:extLst>
            </p:cNvPr>
            <p:cNvSpPr txBox="1"/>
            <p:nvPr/>
          </p:nvSpPr>
          <p:spPr>
            <a:xfrm>
              <a:off x="7172272" y="3296699"/>
              <a:ext cx="5785998" cy="461665"/>
            </a:xfrm>
            <a:prstGeom prst="rect">
              <a:avLst/>
            </a:prstGeom>
            <a:noFill/>
          </p:spPr>
          <p:txBody>
            <a:bodyPr wrap="square">
              <a:spAutoFit/>
            </a:bodyPr>
            <a:lstStyle/>
            <a:p>
              <a:r>
                <a:rPr lang="en-US" sz="1200" dirty="0"/>
                <a:t>(1) The peak velocity pressure </a:t>
              </a:r>
              <a:r>
                <a:rPr lang="en-US" sz="1200" dirty="0" err="1"/>
                <a:t>q</a:t>
              </a:r>
              <a:r>
                <a:rPr lang="en-US" sz="1200" baseline="-25000" dirty="0" err="1"/>
                <a:t>p</a:t>
              </a:r>
              <a:r>
                <a:rPr lang="en-US" sz="1200" dirty="0"/>
                <a:t>(z) at height z, which includes mean and short-term velocity fluctuations, should be determined.</a:t>
              </a:r>
            </a:p>
          </p:txBody>
        </p:sp>
        <p:pic>
          <p:nvPicPr>
            <p:cNvPr id="10" name="Picture 9">
              <a:extLst>
                <a:ext uri="{FF2B5EF4-FFF2-40B4-BE49-F238E27FC236}">
                  <a16:creationId xmlns:a16="http://schemas.microsoft.com/office/drawing/2014/main" id="{1DFA0A27-8A60-57FB-3A9F-B3749B8AF790}"/>
                </a:ext>
              </a:extLst>
            </p:cNvPr>
            <p:cNvPicPr>
              <a:picLocks noChangeAspect="1"/>
            </p:cNvPicPr>
            <p:nvPr/>
          </p:nvPicPr>
          <p:blipFill>
            <a:blip r:embed="rId4"/>
            <a:stretch>
              <a:fillRect/>
            </a:stretch>
          </p:blipFill>
          <p:spPr>
            <a:xfrm>
              <a:off x="7890787" y="3778457"/>
              <a:ext cx="2895600" cy="381000"/>
            </a:xfrm>
            <a:prstGeom prst="rect">
              <a:avLst/>
            </a:prstGeom>
          </p:spPr>
        </p:pic>
        <p:sp>
          <p:nvSpPr>
            <p:cNvPr id="14" name="TextBox 13">
              <a:extLst>
                <a:ext uri="{FF2B5EF4-FFF2-40B4-BE49-F238E27FC236}">
                  <a16:creationId xmlns:a16="http://schemas.microsoft.com/office/drawing/2014/main" id="{F107C015-1073-3C95-53ED-4F07F631F975}"/>
                </a:ext>
              </a:extLst>
            </p:cNvPr>
            <p:cNvSpPr txBox="1"/>
            <p:nvPr/>
          </p:nvSpPr>
          <p:spPr>
            <a:xfrm>
              <a:off x="7172272" y="4209075"/>
              <a:ext cx="5785998" cy="461665"/>
            </a:xfrm>
            <a:prstGeom prst="rect">
              <a:avLst/>
            </a:prstGeom>
            <a:noFill/>
          </p:spPr>
          <p:txBody>
            <a:bodyPr wrap="square">
              <a:spAutoFit/>
            </a:bodyPr>
            <a:lstStyle/>
            <a:p>
              <a:r>
                <a:rPr lang="en-US" sz="1200" dirty="0"/>
                <a:t>(1) The wind pressure acting on the external surfaces, w</a:t>
              </a:r>
              <a:r>
                <a:rPr lang="en-US" sz="1200" baseline="-25000" dirty="0"/>
                <a:t>e</a:t>
              </a:r>
              <a:r>
                <a:rPr lang="en-US" sz="1200" dirty="0"/>
                <a:t>, should be obtained from Expression (5.1).</a:t>
              </a:r>
            </a:p>
          </p:txBody>
        </p:sp>
        <p:pic>
          <p:nvPicPr>
            <p:cNvPr id="16" name="Picture 15">
              <a:extLst>
                <a:ext uri="{FF2B5EF4-FFF2-40B4-BE49-F238E27FC236}">
                  <a16:creationId xmlns:a16="http://schemas.microsoft.com/office/drawing/2014/main" id="{BD80A8C1-F71F-2BEF-FB5A-C0CB7BFEADFA}"/>
                </a:ext>
              </a:extLst>
            </p:cNvPr>
            <p:cNvPicPr>
              <a:picLocks noChangeAspect="1"/>
            </p:cNvPicPr>
            <p:nvPr/>
          </p:nvPicPr>
          <p:blipFill>
            <a:blip r:embed="rId5"/>
            <a:stretch>
              <a:fillRect/>
            </a:stretch>
          </p:blipFill>
          <p:spPr>
            <a:xfrm>
              <a:off x="8420928" y="4639927"/>
              <a:ext cx="1333500" cy="371475"/>
            </a:xfrm>
            <a:prstGeom prst="rect">
              <a:avLst/>
            </a:prstGeom>
          </p:spPr>
        </p:pic>
        <p:sp>
          <p:nvSpPr>
            <p:cNvPr id="18" name="TextBox 17">
              <a:extLst>
                <a:ext uri="{FF2B5EF4-FFF2-40B4-BE49-F238E27FC236}">
                  <a16:creationId xmlns:a16="http://schemas.microsoft.com/office/drawing/2014/main" id="{4EB54584-A292-8AF1-A0E7-7609F3FDB5D3}"/>
                </a:ext>
              </a:extLst>
            </p:cNvPr>
            <p:cNvSpPr txBox="1"/>
            <p:nvPr/>
          </p:nvSpPr>
          <p:spPr>
            <a:xfrm>
              <a:off x="7172272" y="4905576"/>
              <a:ext cx="5707565" cy="461665"/>
            </a:xfrm>
            <a:prstGeom prst="rect">
              <a:avLst/>
            </a:prstGeom>
            <a:noFill/>
          </p:spPr>
          <p:txBody>
            <a:bodyPr wrap="square">
              <a:spAutoFit/>
            </a:bodyPr>
            <a:lstStyle/>
            <a:p>
              <a:r>
                <a:rPr lang="en-US" sz="1200" dirty="0"/>
                <a:t>(2) The wind pressure acting on the internal surfaces of a structure, </a:t>
              </a:r>
              <a:r>
                <a:rPr lang="en-US" sz="1200" dirty="0" err="1"/>
                <a:t>w</a:t>
              </a:r>
              <a:r>
                <a:rPr lang="en-US" sz="1200" baseline="-25000" dirty="0" err="1"/>
                <a:t>i</a:t>
              </a:r>
              <a:r>
                <a:rPr lang="en-US" sz="1200" dirty="0"/>
                <a:t> , should be obtained from Expression (5.2)</a:t>
              </a:r>
            </a:p>
          </p:txBody>
        </p:sp>
        <p:pic>
          <p:nvPicPr>
            <p:cNvPr id="20" name="Picture 19">
              <a:extLst>
                <a:ext uri="{FF2B5EF4-FFF2-40B4-BE49-F238E27FC236}">
                  <a16:creationId xmlns:a16="http://schemas.microsoft.com/office/drawing/2014/main" id="{678AC39C-BE4E-1A38-9DF8-07FDCADC6049}"/>
                </a:ext>
              </a:extLst>
            </p:cNvPr>
            <p:cNvPicPr>
              <a:picLocks noChangeAspect="1"/>
            </p:cNvPicPr>
            <p:nvPr/>
          </p:nvPicPr>
          <p:blipFill>
            <a:blip r:embed="rId6"/>
            <a:stretch>
              <a:fillRect/>
            </a:stretch>
          </p:blipFill>
          <p:spPr>
            <a:xfrm>
              <a:off x="8460270" y="5342862"/>
              <a:ext cx="1323975" cy="476250"/>
            </a:xfrm>
            <a:prstGeom prst="rect">
              <a:avLst/>
            </a:prstGeom>
          </p:spPr>
        </p:pic>
      </p:grpSp>
      <p:pic>
        <p:nvPicPr>
          <p:cNvPr id="22" name="Picture 21">
            <a:extLst>
              <a:ext uri="{FF2B5EF4-FFF2-40B4-BE49-F238E27FC236}">
                <a16:creationId xmlns:a16="http://schemas.microsoft.com/office/drawing/2014/main" id="{324D3517-6145-F7BC-7AC4-F835B2F2FBBF}"/>
              </a:ext>
            </a:extLst>
          </p:cNvPr>
          <p:cNvPicPr>
            <a:picLocks noChangeAspect="1"/>
          </p:cNvPicPr>
          <p:nvPr/>
        </p:nvPicPr>
        <p:blipFill>
          <a:blip r:embed="rId7"/>
          <a:stretch>
            <a:fillRect/>
          </a:stretch>
        </p:blipFill>
        <p:spPr>
          <a:xfrm>
            <a:off x="7362189" y="1094779"/>
            <a:ext cx="4246901" cy="2310976"/>
          </a:xfrm>
          <a:prstGeom prst="rect">
            <a:avLst/>
          </a:prstGeom>
        </p:spPr>
      </p:pic>
    </p:spTree>
    <p:extLst>
      <p:ext uri="{BB962C8B-B14F-4D97-AF65-F5344CB8AC3E}">
        <p14:creationId xmlns:p14="http://schemas.microsoft.com/office/powerpoint/2010/main" val="237597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loads cont. </a:t>
            </a:r>
          </a:p>
        </p:txBody>
      </p:sp>
      <p:pic>
        <p:nvPicPr>
          <p:cNvPr id="14" name="Picture 2"/>
          <p:cNvPicPr>
            <a:picLocks noChangeAspect="1" noChangeArrowheads="1"/>
          </p:cNvPicPr>
          <p:nvPr/>
        </p:nvPicPr>
        <p:blipFill>
          <a:blip r:embed="rId3" cstate="print"/>
          <a:srcRect/>
          <a:stretch>
            <a:fillRect/>
          </a:stretch>
        </p:blipFill>
        <p:spPr bwMode="auto">
          <a:xfrm>
            <a:off x="838200" y="2013242"/>
            <a:ext cx="7056664" cy="1327570"/>
          </a:xfrm>
          <a:prstGeom prst="rect">
            <a:avLst/>
          </a:prstGeom>
          <a:noFill/>
          <a:ln w="9525">
            <a:noFill/>
            <a:miter lim="800000"/>
            <a:headEnd/>
            <a:tailEnd/>
          </a:ln>
        </p:spPr>
      </p:pic>
      <p:pic>
        <p:nvPicPr>
          <p:cNvPr id="15" name="Picture 14"/>
          <p:cNvPicPr>
            <a:picLocks noChangeAspect="1"/>
          </p:cNvPicPr>
          <p:nvPr/>
        </p:nvPicPr>
        <p:blipFill>
          <a:blip r:embed="rId4"/>
          <a:stretch>
            <a:fillRect/>
          </a:stretch>
        </p:blipFill>
        <p:spPr>
          <a:xfrm>
            <a:off x="547427" y="3429000"/>
            <a:ext cx="4605054" cy="2265979"/>
          </a:xfrm>
          <a:prstGeom prst="rect">
            <a:avLst/>
          </a:prstGeom>
        </p:spPr>
      </p:pic>
    </p:spTree>
    <p:extLst>
      <p:ext uri="{BB962C8B-B14F-4D97-AF65-F5344CB8AC3E}">
        <p14:creationId xmlns:p14="http://schemas.microsoft.com/office/powerpoint/2010/main" val="361174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loads - EN-1991-1-4</a:t>
            </a:r>
          </a:p>
        </p:txBody>
      </p:sp>
      <p:sp>
        <p:nvSpPr>
          <p:cNvPr id="4" name="Rectangle 3"/>
          <p:cNvSpPr/>
          <p:nvPr/>
        </p:nvSpPr>
        <p:spPr>
          <a:xfrm>
            <a:off x="461379" y="1925054"/>
            <a:ext cx="6096000" cy="307777"/>
          </a:xfrm>
          <a:prstGeom prst="rect">
            <a:avLst/>
          </a:prstGeom>
        </p:spPr>
        <p:txBody>
          <a:bodyPr>
            <a:spAutoFit/>
          </a:bodyPr>
          <a:lstStyle/>
          <a:p>
            <a:r>
              <a:rPr lang="en-US" sz="1400" dirty="0">
                <a:latin typeface="Arial" panose="020B0604020202020204" pitchFamily="34" charset="0"/>
              </a:rPr>
              <a:t>The total force due to wind can be expressed as follows:</a:t>
            </a:r>
          </a:p>
        </p:txBody>
      </p:sp>
      <p:sp>
        <p:nvSpPr>
          <p:cNvPr id="5" name="Rectangle 4"/>
          <p:cNvSpPr/>
          <p:nvPr/>
        </p:nvSpPr>
        <p:spPr>
          <a:xfrm>
            <a:off x="461379" y="2589114"/>
            <a:ext cx="6096000" cy="1345048"/>
          </a:xfrm>
          <a:prstGeom prst="rect">
            <a:avLst/>
          </a:prstGeom>
        </p:spPr>
        <p:txBody>
          <a:bodyPr>
            <a:spAutoFit/>
          </a:bodyPr>
          <a:lstStyle/>
          <a:p>
            <a:pPr>
              <a:spcBef>
                <a:spcPts val="200"/>
              </a:spcBef>
            </a:pPr>
            <a:r>
              <a:rPr lang="en-US" sz="1400" dirty="0">
                <a:latin typeface="Arial" panose="020B0604020202020204" pitchFamily="34" charset="0"/>
              </a:rPr>
              <a:t>Where:</a:t>
            </a:r>
          </a:p>
          <a:p>
            <a:pPr>
              <a:spcBef>
                <a:spcPts val="200"/>
              </a:spcBef>
            </a:pPr>
            <a:r>
              <a:rPr lang="en-US" sz="1400" dirty="0">
                <a:latin typeface="Arial" panose="020B0604020202020204" pitchFamily="34" charset="0"/>
              </a:rPr>
              <a:t>c</a:t>
            </a:r>
            <a:r>
              <a:rPr lang="en-US" sz="1400" baseline="-25000" dirty="0">
                <a:latin typeface="Arial" panose="020B0604020202020204" pitchFamily="34" charset="0"/>
              </a:rPr>
              <a:t>s</a:t>
            </a:r>
            <a:r>
              <a:rPr lang="en-US" sz="1400" dirty="0">
                <a:latin typeface="Arial" panose="020B0604020202020204" pitchFamily="34" charset="0"/>
              </a:rPr>
              <a:t> c</a:t>
            </a:r>
            <a:r>
              <a:rPr lang="en-US" sz="1400" baseline="-25000" dirty="0">
                <a:latin typeface="Arial" panose="020B0604020202020204" pitchFamily="34" charset="0"/>
              </a:rPr>
              <a:t>d</a:t>
            </a:r>
            <a:r>
              <a:rPr lang="en-US" sz="1400" dirty="0">
                <a:latin typeface="Arial" panose="020B0604020202020204" pitchFamily="34" charset="0"/>
              </a:rPr>
              <a:t> - is a structural factor</a:t>
            </a:r>
            <a:endParaRPr lang="en-US" sz="1050" i="1" dirty="0">
              <a:latin typeface="Times New Roman" panose="02020603050405020304" pitchFamily="18" charset="0"/>
            </a:endParaRPr>
          </a:p>
          <a:p>
            <a:pPr>
              <a:spcBef>
                <a:spcPts val="200"/>
              </a:spcBef>
            </a:pPr>
            <a:r>
              <a:rPr lang="en-US" sz="1400" dirty="0" err="1">
                <a:latin typeface="Arial" panose="020B0604020202020204" pitchFamily="34" charset="0"/>
              </a:rPr>
              <a:t>c</a:t>
            </a:r>
            <a:r>
              <a:rPr lang="en-US" sz="1400" baseline="-25000" dirty="0" err="1">
                <a:latin typeface="Arial" panose="020B0604020202020204" pitchFamily="34" charset="0"/>
              </a:rPr>
              <a:t>f</a:t>
            </a:r>
            <a:r>
              <a:rPr lang="en-US" sz="1400" dirty="0">
                <a:latin typeface="Arial" panose="020B0604020202020204" pitchFamily="34" charset="0"/>
              </a:rPr>
              <a:t> - is the force coefficient</a:t>
            </a:r>
          </a:p>
          <a:p>
            <a:pPr>
              <a:spcBef>
                <a:spcPts val="200"/>
              </a:spcBef>
            </a:pPr>
            <a:r>
              <a:rPr lang="en-US" sz="1400" dirty="0" err="1">
                <a:latin typeface="Arial" panose="020B0604020202020204" pitchFamily="34" charset="0"/>
              </a:rPr>
              <a:t>q</a:t>
            </a:r>
            <a:r>
              <a:rPr lang="en-US" sz="1400" baseline="-25000" dirty="0" err="1">
                <a:latin typeface="Arial" panose="020B0604020202020204" pitchFamily="34" charset="0"/>
              </a:rPr>
              <a:t>p</a:t>
            </a:r>
            <a:r>
              <a:rPr lang="en-US" sz="1400" dirty="0">
                <a:latin typeface="Arial" panose="020B0604020202020204" pitchFamily="34" charset="0"/>
              </a:rPr>
              <a:t>(z</a:t>
            </a:r>
            <a:r>
              <a:rPr lang="en-US" sz="1400" baseline="-25000" dirty="0">
                <a:latin typeface="Arial" panose="020B0604020202020204" pitchFamily="34" charset="0"/>
              </a:rPr>
              <a:t>e</a:t>
            </a:r>
            <a:r>
              <a:rPr lang="en-US" sz="1400" dirty="0">
                <a:latin typeface="Arial" panose="020B0604020202020204" pitchFamily="34" charset="0"/>
              </a:rPr>
              <a:t>) – is the peak velocity pressure at reference height z</a:t>
            </a:r>
            <a:r>
              <a:rPr lang="en-US" sz="1400" baseline="-25000" dirty="0">
                <a:latin typeface="Arial" panose="020B0604020202020204" pitchFamily="34" charset="0"/>
              </a:rPr>
              <a:t>e</a:t>
            </a:r>
          </a:p>
          <a:p>
            <a:pPr>
              <a:lnSpc>
                <a:spcPct val="150000"/>
              </a:lnSpc>
              <a:spcBef>
                <a:spcPts val="200"/>
              </a:spcBef>
            </a:pPr>
            <a:r>
              <a:rPr lang="en-US" sz="1400" i="1" dirty="0" err="1">
                <a:latin typeface="Arial" panose="020B0604020202020204" pitchFamily="34" charset="0"/>
              </a:rPr>
              <a:t>A</a:t>
            </a:r>
            <a:r>
              <a:rPr lang="en-US" sz="1400" baseline="-25000" dirty="0" err="1">
                <a:latin typeface="Arial" panose="020B0604020202020204" pitchFamily="34" charset="0"/>
              </a:rPr>
              <a:t>ref</a:t>
            </a:r>
            <a:r>
              <a:rPr lang="en-US" sz="1400" dirty="0">
                <a:latin typeface="Arial" panose="020B0604020202020204" pitchFamily="34" charset="0"/>
              </a:rPr>
              <a:t> - is the area of the structure perpendicular to the wind</a:t>
            </a:r>
            <a:endParaRPr lang="en-US" sz="1400" dirty="0"/>
          </a:p>
        </p:txBody>
      </p:sp>
      <p:grpSp>
        <p:nvGrpSpPr>
          <p:cNvPr id="20" name="Group 19">
            <a:extLst>
              <a:ext uri="{FF2B5EF4-FFF2-40B4-BE49-F238E27FC236}">
                <a16:creationId xmlns:a16="http://schemas.microsoft.com/office/drawing/2014/main" id="{C4F70C02-478C-2DD4-6F26-8860EC72CEBC}"/>
              </a:ext>
            </a:extLst>
          </p:cNvPr>
          <p:cNvGrpSpPr/>
          <p:nvPr/>
        </p:nvGrpSpPr>
        <p:grpSpPr>
          <a:xfrm>
            <a:off x="5932277" y="1847861"/>
            <a:ext cx="1797783" cy="1670532"/>
            <a:chOff x="814285" y="4473452"/>
            <a:chExt cx="1797783" cy="1670532"/>
          </a:xfrm>
        </p:grpSpPr>
        <p:pic>
          <p:nvPicPr>
            <p:cNvPr id="13" name="Picture 12">
              <a:extLst>
                <a:ext uri="{FF2B5EF4-FFF2-40B4-BE49-F238E27FC236}">
                  <a16:creationId xmlns:a16="http://schemas.microsoft.com/office/drawing/2014/main" id="{94967B60-1484-C36B-7BE1-66A22A11B02C}"/>
                </a:ext>
              </a:extLst>
            </p:cNvPr>
            <p:cNvPicPr>
              <a:picLocks noChangeAspect="1"/>
            </p:cNvPicPr>
            <p:nvPr/>
          </p:nvPicPr>
          <p:blipFill>
            <a:blip r:embed="rId3"/>
            <a:stretch>
              <a:fillRect/>
            </a:stretch>
          </p:blipFill>
          <p:spPr>
            <a:xfrm>
              <a:off x="859111" y="4473452"/>
              <a:ext cx="1405414" cy="996791"/>
            </a:xfrm>
            <a:prstGeom prst="rect">
              <a:avLst/>
            </a:prstGeom>
          </p:spPr>
        </p:pic>
        <p:sp>
          <p:nvSpPr>
            <p:cNvPr id="24" name="TextBox 23">
              <a:extLst>
                <a:ext uri="{FF2B5EF4-FFF2-40B4-BE49-F238E27FC236}">
                  <a16:creationId xmlns:a16="http://schemas.microsoft.com/office/drawing/2014/main" id="{394B9563-0AC8-2E27-2C2A-B745D39A2780}"/>
                </a:ext>
              </a:extLst>
            </p:cNvPr>
            <p:cNvSpPr txBox="1"/>
            <p:nvPr/>
          </p:nvSpPr>
          <p:spPr>
            <a:xfrm>
              <a:off x="814285" y="5497653"/>
              <a:ext cx="1797783" cy="646331"/>
            </a:xfrm>
            <a:prstGeom prst="rect">
              <a:avLst/>
            </a:prstGeom>
            <a:noFill/>
          </p:spPr>
          <p:txBody>
            <a:bodyPr wrap="square">
              <a:spAutoFit/>
            </a:bodyPr>
            <a:lstStyle/>
            <a:p>
              <a:r>
                <a:rPr lang="en-US" sz="1200" b="1" dirty="0"/>
                <a:t>Terrain category 0</a:t>
              </a:r>
            </a:p>
            <a:p>
              <a:r>
                <a:rPr lang="en-US" sz="1200" dirty="0"/>
                <a:t>Sea, coastal area exposed to the open sea</a:t>
              </a:r>
            </a:p>
          </p:txBody>
        </p:sp>
      </p:grpSp>
      <p:grpSp>
        <p:nvGrpSpPr>
          <p:cNvPr id="23" name="Group 22">
            <a:extLst>
              <a:ext uri="{FF2B5EF4-FFF2-40B4-BE49-F238E27FC236}">
                <a16:creationId xmlns:a16="http://schemas.microsoft.com/office/drawing/2014/main" id="{FFE6B5BC-1AB9-EC7E-599E-872590A94321}"/>
              </a:ext>
            </a:extLst>
          </p:cNvPr>
          <p:cNvGrpSpPr/>
          <p:nvPr/>
        </p:nvGrpSpPr>
        <p:grpSpPr>
          <a:xfrm>
            <a:off x="7713565" y="1849187"/>
            <a:ext cx="1694829" cy="1796682"/>
            <a:chOff x="2996441" y="4504557"/>
            <a:chExt cx="1694829" cy="1796682"/>
          </a:xfrm>
        </p:grpSpPr>
        <p:pic>
          <p:nvPicPr>
            <p:cNvPr id="15" name="Picture 14">
              <a:extLst>
                <a:ext uri="{FF2B5EF4-FFF2-40B4-BE49-F238E27FC236}">
                  <a16:creationId xmlns:a16="http://schemas.microsoft.com/office/drawing/2014/main" id="{4783409D-D665-6B0B-C4C8-63605CC25EA8}"/>
                </a:ext>
              </a:extLst>
            </p:cNvPr>
            <p:cNvPicPr>
              <a:picLocks noChangeAspect="1"/>
            </p:cNvPicPr>
            <p:nvPr/>
          </p:nvPicPr>
          <p:blipFill>
            <a:blip r:embed="rId4"/>
            <a:stretch>
              <a:fillRect/>
            </a:stretch>
          </p:blipFill>
          <p:spPr>
            <a:xfrm>
              <a:off x="3011930" y="4504557"/>
              <a:ext cx="1349693" cy="965835"/>
            </a:xfrm>
            <a:prstGeom prst="rect">
              <a:avLst/>
            </a:prstGeom>
          </p:spPr>
        </p:pic>
        <p:sp>
          <p:nvSpPr>
            <p:cNvPr id="26" name="TextBox 25">
              <a:extLst>
                <a:ext uri="{FF2B5EF4-FFF2-40B4-BE49-F238E27FC236}">
                  <a16:creationId xmlns:a16="http://schemas.microsoft.com/office/drawing/2014/main" id="{880A3717-62F0-040A-5B4E-35D63582887C}"/>
                </a:ext>
              </a:extLst>
            </p:cNvPr>
            <p:cNvSpPr txBox="1"/>
            <p:nvPr/>
          </p:nvSpPr>
          <p:spPr>
            <a:xfrm>
              <a:off x="2996441" y="5470242"/>
              <a:ext cx="1694829" cy="830997"/>
            </a:xfrm>
            <a:prstGeom prst="rect">
              <a:avLst/>
            </a:prstGeom>
            <a:noFill/>
          </p:spPr>
          <p:txBody>
            <a:bodyPr wrap="square">
              <a:spAutoFit/>
            </a:bodyPr>
            <a:lstStyle/>
            <a:p>
              <a:r>
                <a:rPr lang="en-US" sz="1200" b="1" dirty="0"/>
                <a:t>Terrain category I</a:t>
              </a:r>
            </a:p>
            <a:p>
              <a:r>
                <a:rPr lang="en-US" sz="1200" dirty="0"/>
                <a:t>Lakes or area with negligible vegetation and without obstacles</a:t>
              </a:r>
            </a:p>
          </p:txBody>
        </p:sp>
      </p:grpSp>
      <p:grpSp>
        <p:nvGrpSpPr>
          <p:cNvPr id="25" name="Group 24">
            <a:extLst>
              <a:ext uri="{FF2B5EF4-FFF2-40B4-BE49-F238E27FC236}">
                <a16:creationId xmlns:a16="http://schemas.microsoft.com/office/drawing/2014/main" id="{A23B9403-F084-5B63-648C-3DDB04A7DEFF}"/>
              </a:ext>
            </a:extLst>
          </p:cNvPr>
          <p:cNvGrpSpPr/>
          <p:nvPr/>
        </p:nvGrpSpPr>
        <p:grpSpPr>
          <a:xfrm>
            <a:off x="6569456" y="3791660"/>
            <a:ext cx="2020896" cy="1990785"/>
            <a:chOff x="5060235" y="4495120"/>
            <a:chExt cx="2020896" cy="1990785"/>
          </a:xfrm>
        </p:grpSpPr>
        <p:pic>
          <p:nvPicPr>
            <p:cNvPr id="17" name="Picture 16">
              <a:extLst>
                <a:ext uri="{FF2B5EF4-FFF2-40B4-BE49-F238E27FC236}">
                  <a16:creationId xmlns:a16="http://schemas.microsoft.com/office/drawing/2014/main" id="{5851A787-47DA-1184-16A0-310F1739DF62}"/>
                </a:ext>
              </a:extLst>
            </p:cNvPr>
            <p:cNvPicPr>
              <a:picLocks noChangeAspect="1"/>
            </p:cNvPicPr>
            <p:nvPr/>
          </p:nvPicPr>
          <p:blipFill>
            <a:blip r:embed="rId5"/>
            <a:stretch>
              <a:fillRect/>
            </a:stretch>
          </p:blipFill>
          <p:spPr>
            <a:xfrm>
              <a:off x="5109028" y="4495120"/>
              <a:ext cx="1324928" cy="953453"/>
            </a:xfrm>
            <a:prstGeom prst="rect">
              <a:avLst/>
            </a:prstGeom>
          </p:spPr>
        </p:pic>
        <p:sp>
          <p:nvSpPr>
            <p:cNvPr id="28" name="TextBox 27">
              <a:extLst>
                <a:ext uri="{FF2B5EF4-FFF2-40B4-BE49-F238E27FC236}">
                  <a16:creationId xmlns:a16="http://schemas.microsoft.com/office/drawing/2014/main" id="{12DB2ECC-95C0-1371-EB48-744A6869A0F2}"/>
                </a:ext>
              </a:extLst>
            </p:cNvPr>
            <p:cNvSpPr txBox="1"/>
            <p:nvPr/>
          </p:nvSpPr>
          <p:spPr>
            <a:xfrm>
              <a:off x="5060235" y="5470242"/>
              <a:ext cx="2020896" cy="1015663"/>
            </a:xfrm>
            <a:prstGeom prst="rect">
              <a:avLst/>
            </a:prstGeom>
            <a:noFill/>
          </p:spPr>
          <p:txBody>
            <a:bodyPr wrap="square">
              <a:spAutoFit/>
            </a:bodyPr>
            <a:lstStyle/>
            <a:p>
              <a:r>
                <a:rPr lang="en-US" sz="1200" b="1" dirty="0"/>
                <a:t>Terrain category II</a:t>
              </a:r>
            </a:p>
            <a:p>
              <a:r>
                <a:rPr lang="en-US" sz="1200" dirty="0"/>
                <a:t>Area with low vegetation such as grass and isolated obstacles with separations of at least 20 obstacle heights</a:t>
              </a:r>
            </a:p>
          </p:txBody>
        </p:sp>
      </p:grpSp>
      <p:grpSp>
        <p:nvGrpSpPr>
          <p:cNvPr id="27" name="Group 26">
            <a:extLst>
              <a:ext uri="{FF2B5EF4-FFF2-40B4-BE49-F238E27FC236}">
                <a16:creationId xmlns:a16="http://schemas.microsoft.com/office/drawing/2014/main" id="{0695CC7B-D779-95DB-1E9D-B495C9AC9A55}"/>
              </a:ext>
            </a:extLst>
          </p:cNvPr>
          <p:cNvGrpSpPr/>
          <p:nvPr/>
        </p:nvGrpSpPr>
        <p:grpSpPr>
          <a:xfrm>
            <a:off x="9239249" y="1855228"/>
            <a:ext cx="2789028" cy="1927914"/>
            <a:chOff x="7181361" y="4536322"/>
            <a:chExt cx="2789028" cy="1927914"/>
          </a:xfrm>
        </p:grpSpPr>
        <p:pic>
          <p:nvPicPr>
            <p:cNvPr id="19" name="Picture 18">
              <a:extLst>
                <a:ext uri="{FF2B5EF4-FFF2-40B4-BE49-F238E27FC236}">
                  <a16:creationId xmlns:a16="http://schemas.microsoft.com/office/drawing/2014/main" id="{DB442CFC-A060-00BC-57A2-56773BD0C238}"/>
                </a:ext>
              </a:extLst>
            </p:cNvPr>
            <p:cNvPicPr>
              <a:picLocks noChangeAspect="1"/>
            </p:cNvPicPr>
            <p:nvPr/>
          </p:nvPicPr>
          <p:blipFill>
            <a:blip r:embed="rId6"/>
            <a:stretch>
              <a:fillRect/>
            </a:stretch>
          </p:blipFill>
          <p:spPr>
            <a:xfrm>
              <a:off x="7231869" y="4536322"/>
              <a:ext cx="1337310" cy="959644"/>
            </a:xfrm>
            <a:prstGeom prst="rect">
              <a:avLst/>
            </a:prstGeom>
          </p:spPr>
        </p:pic>
        <p:sp>
          <p:nvSpPr>
            <p:cNvPr id="30" name="TextBox 29">
              <a:extLst>
                <a:ext uri="{FF2B5EF4-FFF2-40B4-BE49-F238E27FC236}">
                  <a16:creationId xmlns:a16="http://schemas.microsoft.com/office/drawing/2014/main" id="{0FE6D8B3-14EE-2B8D-9518-748EB5BD88DC}"/>
                </a:ext>
              </a:extLst>
            </p:cNvPr>
            <p:cNvSpPr txBox="1"/>
            <p:nvPr/>
          </p:nvSpPr>
          <p:spPr>
            <a:xfrm>
              <a:off x="7181361" y="5448573"/>
              <a:ext cx="2789028" cy="1015663"/>
            </a:xfrm>
            <a:prstGeom prst="rect">
              <a:avLst/>
            </a:prstGeom>
            <a:noFill/>
          </p:spPr>
          <p:txBody>
            <a:bodyPr wrap="square">
              <a:spAutoFit/>
            </a:bodyPr>
            <a:lstStyle/>
            <a:p>
              <a:r>
                <a:rPr lang="en-US" sz="1200" b="1" dirty="0"/>
                <a:t>Terrain category III</a:t>
              </a:r>
            </a:p>
            <a:p>
              <a:r>
                <a:rPr lang="en-US" sz="1200" dirty="0"/>
                <a:t>Area with regular cover of vegetation or buildings or with isolated obstacles with</a:t>
              </a:r>
            </a:p>
            <a:p>
              <a:r>
                <a:rPr lang="en-US" sz="1200" dirty="0"/>
                <a:t>separations of maximum 20 obstacle.</a:t>
              </a:r>
            </a:p>
          </p:txBody>
        </p:sp>
      </p:grpSp>
      <p:grpSp>
        <p:nvGrpSpPr>
          <p:cNvPr id="29" name="Group 28">
            <a:extLst>
              <a:ext uri="{FF2B5EF4-FFF2-40B4-BE49-F238E27FC236}">
                <a16:creationId xmlns:a16="http://schemas.microsoft.com/office/drawing/2014/main" id="{F5E2E269-4F52-44BF-75A8-672889A3D24D}"/>
              </a:ext>
            </a:extLst>
          </p:cNvPr>
          <p:cNvGrpSpPr/>
          <p:nvPr/>
        </p:nvGrpSpPr>
        <p:grpSpPr>
          <a:xfrm>
            <a:off x="8651222" y="3858078"/>
            <a:ext cx="2304466" cy="1979069"/>
            <a:chOff x="9278459" y="4506836"/>
            <a:chExt cx="2304466" cy="1979069"/>
          </a:xfrm>
        </p:grpSpPr>
        <p:pic>
          <p:nvPicPr>
            <p:cNvPr id="21" name="Picture 20">
              <a:extLst>
                <a:ext uri="{FF2B5EF4-FFF2-40B4-BE49-F238E27FC236}">
                  <a16:creationId xmlns:a16="http://schemas.microsoft.com/office/drawing/2014/main" id="{095D2FD6-1FF7-2D92-6AD2-81A1A8C8405F}"/>
                </a:ext>
              </a:extLst>
            </p:cNvPr>
            <p:cNvPicPr>
              <a:picLocks noChangeAspect="1"/>
            </p:cNvPicPr>
            <p:nvPr/>
          </p:nvPicPr>
          <p:blipFill>
            <a:blip r:embed="rId7"/>
            <a:stretch>
              <a:fillRect/>
            </a:stretch>
          </p:blipFill>
          <p:spPr>
            <a:xfrm>
              <a:off x="9278459" y="4506836"/>
              <a:ext cx="1362075" cy="984409"/>
            </a:xfrm>
            <a:prstGeom prst="rect">
              <a:avLst/>
            </a:prstGeom>
          </p:spPr>
        </p:pic>
        <p:sp>
          <p:nvSpPr>
            <p:cNvPr id="34" name="TextBox 33">
              <a:extLst>
                <a:ext uri="{FF2B5EF4-FFF2-40B4-BE49-F238E27FC236}">
                  <a16:creationId xmlns:a16="http://schemas.microsoft.com/office/drawing/2014/main" id="{0BFE8B78-756F-4C64-7A65-68F010A97BFF}"/>
                </a:ext>
              </a:extLst>
            </p:cNvPr>
            <p:cNvSpPr txBox="1"/>
            <p:nvPr/>
          </p:nvSpPr>
          <p:spPr>
            <a:xfrm>
              <a:off x="9280300" y="5470242"/>
              <a:ext cx="2302625" cy="1015663"/>
            </a:xfrm>
            <a:prstGeom prst="rect">
              <a:avLst/>
            </a:prstGeom>
            <a:noFill/>
          </p:spPr>
          <p:txBody>
            <a:bodyPr wrap="square">
              <a:spAutoFit/>
            </a:bodyPr>
            <a:lstStyle/>
            <a:p>
              <a:r>
                <a:rPr lang="en-US" sz="1200" b="1" dirty="0"/>
                <a:t>Terrain category IV</a:t>
              </a:r>
            </a:p>
            <a:p>
              <a:r>
                <a:rPr lang="en-US" sz="1200" dirty="0"/>
                <a:t>Area in which at least 15 % of the surface is covered with buildings and their average height exceeds 15 m</a:t>
              </a:r>
            </a:p>
          </p:txBody>
        </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7A98C4D-4787-C226-B459-3DBD3A98F348}"/>
                  </a:ext>
                </a:extLst>
              </p:cNvPr>
              <p:cNvSpPr txBox="1"/>
              <p:nvPr/>
            </p:nvSpPr>
            <p:spPr>
              <a:xfrm>
                <a:off x="1335271" y="2260707"/>
                <a:ext cx="2977995"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fi-FI" b="0" i="1" smtClean="0">
                              <a:latin typeface="Cambria Math" panose="02040503050406030204" pitchFamily="18" charset="0"/>
                            </a:rPr>
                            <m:t>𝐹</m:t>
                          </m:r>
                        </m:e>
                        <m:sub>
                          <m:r>
                            <a:rPr lang="fi-FI" b="0" i="1" smtClean="0">
                              <a:latin typeface="Cambria Math" panose="02040503050406030204" pitchFamily="18" charset="0"/>
                            </a:rPr>
                            <m:t>𝑤</m:t>
                          </m:r>
                        </m:sub>
                      </m:sSub>
                      <m:r>
                        <a:rPr lang="fi-FI" b="0" i="1" smtClean="0">
                          <a:latin typeface="Cambria Math" panose="02040503050406030204" pitchFamily="18" charset="0"/>
                        </a:rPr>
                        <m:t>=</m:t>
                      </m:r>
                      <m:sSub>
                        <m:sSubPr>
                          <m:ctrlPr>
                            <a:rPr lang="fi-FI" b="0" i="1" smtClean="0">
                              <a:latin typeface="Cambria Math" panose="02040503050406030204" pitchFamily="18" charset="0"/>
                            </a:rPr>
                          </m:ctrlPr>
                        </m:sSubPr>
                        <m:e>
                          <m:r>
                            <a:rPr lang="fi-FI" b="0" i="1" smtClean="0">
                              <a:latin typeface="Cambria Math" panose="02040503050406030204" pitchFamily="18" charset="0"/>
                            </a:rPr>
                            <m:t>𝑐</m:t>
                          </m:r>
                        </m:e>
                        <m:sub>
                          <m:r>
                            <a:rPr lang="fi-FI" b="0" i="1" smtClean="0">
                              <a:latin typeface="Cambria Math" panose="02040503050406030204" pitchFamily="18" charset="0"/>
                            </a:rPr>
                            <m:t>𝑠</m:t>
                          </m:r>
                        </m:sub>
                      </m:sSub>
                      <m:r>
                        <a:rPr lang="fi-FI" b="0" i="1" smtClean="0">
                          <a:latin typeface="Cambria Math" panose="02040503050406030204" pitchFamily="18" charset="0"/>
                          <a:ea typeface="Cambria Math" panose="02040503050406030204" pitchFamily="18" charset="0"/>
                        </a:rPr>
                        <m:t>∙</m:t>
                      </m:r>
                      <m:sSub>
                        <m:sSubPr>
                          <m:ctrlPr>
                            <a:rPr lang="fi-FI" i="1">
                              <a:latin typeface="Cambria Math" panose="02040503050406030204" pitchFamily="18" charset="0"/>
                            </a:rPr>
                          </m:ctrlPr>
                        </m:sSubPr>
                        <m:e>
                          <m:r>
                            <a:rPr lang="fi-FI" i="1">
                              <a:latin typeface="Cambria Math" panose="02040503050406030204" pitchFamily="18" charset="0"/>
                            </a:rPr>
                            <m:t>𝑐</m:t>
                          </m:r>
                        </m:e>
                        <m:sub>
                          <m:r>
                            <a:rPr lang="fi-FI" b="0" i="1" smtClean="0">
                              <a:latin typeface="Cambria Math" panose="02040503050406030204" pitchFamily="18" charset="0"/>
                            </a:rPr>
                            <m:t>𝑑</m:t>
                          </m:r>
                        </m:sub>
                      </m:sSub>
                      <m:r>
                        <a:rPr lang="fi-FI" i="1" smtClean="0">
                          <a:latin typeface="Cambria Math" panose="02040503050406030204" pitchFamily="18" charset="0"/>
                          <a:ea typeface="Cambria Math" panose="02040503050406030204" pitchFamily="18" charset="0"/>
                        </a:rPr>
                        <m:t>∙</m:t>
                      </m:r>
                      <m:sSub>
                        <m:sSubPr>
                          <m:ctrlPr>
                            <a:rPr lang="fi-FI" i="1">
                              <a:latin typeface="Cambria Math" panose="02040503050406030204" pitchFamily="18" charset="0"/>
                            </a:rPr>
                          </m:ctrlPr>
                        </m:sSubPr>
                        <m:e>
                          <m:r>
                            <a:rPr lang="fi-FI" i="1">
                              <a:latin typeface="Cambria Math" panose="02040503050406030204" pitchFamily="18" charset="0"/>
                            </a:rPr>
                            <m:t>𝑐</m:t>
                          </m:r>
                        </m:e>
                        <m:sub>
                          <m:r>
                            <a:rPr lang="fi-FI" b="0" i="1" smtClean="0">
                              <a:latin typeface="Cambria Math" panose="02040503050406030204" pitchFamily="18" charset="0"/>
                            </a:rPr>
                            <m:t>𝑓</m:t>
                          </m:r>
                        </m:sub>
                      </m:sSub>
                      <m:r>
                        <a:rPr lang="fi-FI" i="1" smtClean="0">
                          <a:latin typeface="Cambria Math" panose="02040503050406030204" pitchFamily="18" charset="0"/>
                          <a:ea typeface="Cambria Math" panose="02040503050406030204" pitchFamily="18" charset="0"/>
                        </a:rPr>
                        <m:t>∙</m:t>
                      </m:r>
                      <m:sSub>
                        <m:sSubPr>
                          <m:ctrlPr>
                            <a:rPr lang="fi-FI" i="1">
                              <a:latin typeface="Cambria Math" panose="02040503050406030204" pitchFamily="18" charset="0"/>
                            </a:rPr>
                          </m:ctrlPr>
                        </m:sSubPr>
                        <m:e>
                          <m:r>
                            <a:rPr lang="fi-FI" b="0" i="1" smtClean="0">
                              <a:latin typeface="Cambria Math" panose="02040503050406030204" pitchFamily="18" charset="0"/>
                            </a:rPr>
                            <m:t>𝑞</m:t>
                          </m:r>
                        </m:e>
                        <m:sub>
                          <m:r>
                            <a:rPr lang="fi-FI" b="0" i="1" smtClean="0">
                              <a:latin typeface="Cambria Math" panose="02040503050406030204" pitchFamily="18" charset="0"/>
                            </a:rPr>
                            <m:t>𝑝</m:t>
                          </m:r>
                        </m:sub>
                      </m:sSub>
                      <m:d>
                        <m:dPr>
                          <m:ctrlPr>
                            <a:rPr lang="fi-FI" i="1" smtClean="0">
                              <a:latin typeface="Cambria Math" panose="02040503050406030204" pitchFamily="18" charset="0"/>
                            </a:rPr>
                          </m:ctrlPr>
                        </m:dPr>
                        <m:e>
                          <m:sSub>
                            <m:sSubPr>
                              <m:ctrlPr>
                                <a:rPr lang="fi-FI" i="1">
                                  <a:latin typeface="Cambria Math" panose="02040503050406030204" pitchFamily="18" charset="0"/>
                                </a:rPr>
                              </m:ctrlPr>
                            </m:sSubPr>
                            <m:e>
                              <m:r>
                                <a:rPr lang="fi-FI" b="0" i="1" smtClean="0">
                                  <a:latin typeface="Cambria Math" panose="02040503050406030204" pitchFamily="18" charset="0"/>
                                </a:rPr>
                                <m:t>𝑧</m:t>
                              </m:r>
                            </m:e>
                            <m:sub>
                              <m:r>
                                <a:rPr lang="fi-FI" b="0" i="1" smtClean="0">
                                  <a:latin typeface="Cambria Math" panose="02040503050406030204" pitchFamily="18" charset="0"/>
                                </a:rPr>
                                <m:t>𝑒</m:t>
                              </m:r>
                            </m:sub>
                          </m:sSub>
                        </m:e>
                      </m:d>
                      <m:r>
                        <a:rPr lang="fi-FI" i="1" smtClean="0">
                          <a:latin typeface="Cambria Math" panose="02040503050406030204" pitchFamily="18" charset="0"/>
                          <a:ea typeface="Cambria Math" panose="02040503050406030204" pitchFamily="18" charset="0"/>
                        </a:rPr>
                        <m:t>∙</m:t>
                      </m:r>
                      <m:sSub>
                        <m:sSubPr>
                          <m:ctrlPr>
                            <a:rPr lang="fi-FI" i="1">
                              <a:latin typeface="Cambria Math" panose="02040503050406030204" pitchFamily="18" charset="0"/>
                            </a:rPr>
                          </m:ctrlPr>
                        </m:sSubPr>
                        <m:e>
                          <m:r>
                            <a:rPr lang="fi-FI" b="0" i="1" smtClean="0">
                              <a:latin typeface="Cambria Math" panose="02040503050406030204" pitchFamily="18" charset="0"/>
                            </a:rPr>
                            <m:t>𝐴</m:t>
                          </m:r>
                        </m:e>
                        <m:sub>
                          <m:r>
                            <a:rPr lang="fi-FI" b="0" i="1" smtClean="0">
                              <a:latin typeface="Cambria Math" panose="02040503050406030204" pitchFamily="18" charset="0"/>
                            </a:rPr>
                            <m:t>𝑟𝑒𝑓</m:t>
                          </m:r>
                        </m:sub>
                      </m:sSub>
                    </m:oMath>
                  </m:oMathPara>
                </a14:m>
                <a:endParaRPr lang="en-US" dirty="0"/>
              </a:p>
            </p:txBody>
          </p:sp>
        </mc:Choice>
        <mc:Fallback>
          <p:sp>
            <p:nvSpPr>
              <p:cNvPr id="3" name="TextBox 2">
                <a:extLst>
                  <a:ext uri="{FF2B5EF4-FFF2-40B4-BE49-F238E27FC236}">
                    <a16:creationId xmlns:a16="http://schemas.microsoft.com/office/drawing/2014/main" id="{27A98C4D-4787-C226-B459-3DBD3A98F348}"/>
                  </a:ext>
                </a:extLst>
              </p:cNvPr>
              <p:cNvSpPr txBox="1">
                <a:spLocks noRot="1" noChangeAspect="1" noMove="1" noResize="1" noEditPoints="1" noAdjustHandles="1" noChangeArrowheads="1" noChangeShapeType="1" noTextEdit="1"/>
              </p:cNvSpPr>
              <p:nvPr/>
            </p:nvSpPr>
            <p:spPr>
              <a:xfrm>
                <a:off x="1335271" y="2260707"/>
                <a:ext cx="2977995" cy="29924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265C595-FCA6-1DC0-B8E9-23C2E7F3DC1B}"/>
                  </a:ext>
                </a:extLst>
              </p:cNvPr>
              <p:cNvSpPr txBox="1"/>
              <p:nvPr/>
            </p:nvSpPr>
            <p:spPr>
              <a:xfrm>
                <a:off x="540261" y="4336689"/>
                <a:ext cx="1747081"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fi-FI" b="0" i="1" smtClean="0">
                              <a:latin typeface="Cambria Math" panose="02040503050406030204" pitchFamily="18" charset="0"/>
                            </a:rPr>
                            <m:t>𝑐</m:t>
                          </m:r>
                        </m:e>
                        <m:sub>
                          <m:r>
                            <a:rPr lang="fi-FI" b="0" i="1" smtClean="0">
                              <a:latin typeface="Cambria Math" panose="02040503050406030204" pitchFamily="18" charset="0"/>
                            </a:rPr>
                            <m:t>𝑓</m:t>
                          </m:r>
                        </m:sub>
                      </m:sSub>
                      <m:r>
                        <a:rPr lang="fi-FI" b="0" i="1" smtClean="0">
                          <a:latin typeface="Cambria Math" panose="02040503050406030204" pitchFamily="18" charset="0"/>
                        </a:rPr>
                        <m:t>=</m:t>
                      </m:r>
                      <m:sSub>
                        <m:sSubPr>
                          <m:ctrlPr>
                            <a:rPr lang="fi-FI" b="0" i="1" smtClean="0">
                              <a:latin typeface="Cambria Math" panose="02040503050406030204" pitchFamily="18" charset="0"/>
                            </a:rPr>
                          </m:ctrlPr>
                        </m:sSubPr>
                        <m:e>
                          <m:r>
                            <a:rPr lang="fi-FI" b="0" i="1" smtClean="0">
                              <a:latin typeface="Cambria Math" panose="02040503050406030204" pitchFamily="18" charset="0"/>
                            </a:rPr>
                            <m:t>𝑐</m:t>
                          </m:r>
                        </m:e>
                        <m:sub>
                          <m:r>
                            <a:rPr lang="fi-FI" b="0" i="1" smtClean="0">
                              <a:latin typeface="Cambria Math" panose="02040503050406030204" pitchFamily="18" charset="0"/>
                            </a:rPr>
                            <m:t>𝑓</m:t>
                          </m:r>
                          <m:r>
                            <a:rPr lang="fi-FI" b="0" i="1" smtClean="0">
                              <a:latin typeface="Cambria Math" panose="02040503050406030204" pitchFamily="18" charset="0"/>
                            </a:rPr>
                            <m:t>,0</m:t>
                          </m:r>
                        </m:sub>
                      </m:sSub>
                      <m:r>
                        <a:rPr lang="fi-FI" b="0" i="1" smtClean="0">
                          <a:latin typeface="Cambria Math" panose="02040503050406030204" pitchFamily="18" charset="0"/>
                          <a:ea typeface="Cambria Math" panose="02040503050406030204" pitchFamily="18" charset="0"/>
                        </a:rPr>
                        <m:t>∙</m:t>
                      </m:r>
                      <m:sSub>
                        <m:sSubPr>
                          <m:ctrlPr>
                            <a:rPr lang="fi-FI" i="1">
                              <a:latin typeface="Cambria Math" panose="02040503050406030204" pitchFamily="18" charset="0"/>
                            </a:rPr>
                          </m:ctrlPr>
                        </m:sSubPr>
                        <m:e>
                          <m:r>
                            <a:rPr lang="fi-FI" i="1" smtClean="0">
                              <a:latin typeface="Cambria Math" panose="02040503050406030204" pitchFamily="18" charset="0"/>
                              <a:ea typeface="Cambria Math" panose="02040503050406030204" pitchFamily="18" charset="0"/>
                            </a:rPr>
                            <m:t>𝜓</m:t>
                          </m:r>
                        </m:e>
                        <m:sub>
                          <m:r>
                            <a:rPr lang="fi-FI" b="0" i="1" smtClean="0">
                              <a:latin typeface="Cambria Math" panose="02040503050406030204" pitchFamily="18" charset="0"/>
                            </a:rPr>
                            <m:t>𝑟</m:t>
                          </m:r>
                        </m:sub>
                      </m:sSub>
                      <m:r>
                        <a:rPr lang="fi-FI" i="1" smtClean="0">
                          <a:latin typeface="Cambria Math" panose="02040503050406030204" pitchFamily="18" charset="0"/>
                          <a:ea typeface="Cambria Math" panose="02040503050406030204" pitchFamily="18" charset="0"/>
                        </a:rPr>
                        <m:t>∙</m:t>
                      </m:r>
                      <m:sSub>
                        <m:sSubPr>
                          <m:ctrlPr>
                            <a:rPr lang="fi-FI" i="1">
                              <a:latin typeface="Cambria Math" panose="02040503050406030204" pitchFamily="18" charset="0"/>
                            </a:rPr>
                          </m:ctrlPr>
                        </m:sSubPr>
                        <m:e>
                          <m:r>
                            <a:rPr lang="fi-FI" i="1" smtClean="0">
                              <a:latin typeface="Cambria Math" panose="02040503050406030204" pitchFamily="18" charset="0"/>
                              <a:ea typeface="Cambria Math" panose="02040503050406030204" pitchFamily="18" charset="0"/>
                            </a:rPr>
                            <m:t>𝜓</m:t>
                          </m:r>
                        </m:e>
                        <m:sub>
                          <m:r>
                            <a:rPr lang="fi-FI" i="1" smtClean="0">
                              <a:latin typeface="Cambria Math" panose="02040503050406030204" pitchFamily="18" charset="0"/>
                              <a:ea typeface="Cambria Math" panose="02040503050406030204" pitchFamily="18" charset="0"/>
                            </a:rPr>
                            <m:t>𝜆</m:t>
                          </m:r>
                        </m:sub>
                      </m:sSub>
                    </m:oMath>
                  </m:oMathPara>
                </a14:m>
                <a:endParaRPr lang="en-US" dirty="0"/>
              </a:p>
            </p:txBody>
          </p:sp>
        </mc:Choice>
        <mc:Fallback>
          <p:sp>
            <p:nvSpPr>
              <p:cNvPr id="7" name="TextBox 6">
                <a:extLst>
                  <a:ext uri="{FF2B5EF4-FFF2-40B4-BE49-F238E27FC236}">
                    <a16:creationId xmlns:a16="http://schemas.microsoft.com/office/drawing/2014/main" id="{4265C595-FCA6-1DC0-B8E9-23C2E7F3DC1B}"/>
                  </a:ext>
                </a:extLst>
              </p:cNvPr>
              <p:cNvSpPr txBox="1">
                <a:spLocks noRot="1" noChangeAspect="1" noMove="1" noResize="1" noEditPoints="1" noAdjustHandles="1" noChangeArrowheads="1" noChangeShapeType="1" noTextEdit="1"/>
              </p:cNvSpPr>
              <p:nvPr/>
            </p:nvSpPr>
            <p:spPr>
              <a:xfrm>
                <a:off x="540261" y="4336689"/>
                <a:ext cx="1747081" cy="299249"/>
              </a:xfrm>
              <a:prstGeom prst="rect">
                <a:avLst/>
              </a:prstGeom>
              <a:blipFill>
                <a:blip r:embed="rId9"/>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1A8DB17-A832-F1E7-52FD-DC470D20194C}"/>
              </a:ext>
            </a:extLst>
          </p:cNvPr>
          <p:cNvSpPr txBox="1"/>
          <p:nvPr/>
        </p:nvSpPr>
        <p:spPr>
          <a:xfrm>
            <a:off x="540261" y="4710121"/>
            <a:ext cx="6096000" cy="1272143"/>
          </a:xfrm>
          <a:prstGeom prst="rect">
            <a:avLst/>
          </a:prstGeom>
          <a:noFill/>
        </p:spPr>
        <p:txBody>
          <a:bodyPr wrap="square">
            <a:spAutoFit/>
          </a:bodyPr>
          <a:lstStyle/>
          <a:p>
            <a:pPr>
              <a:spcBef>
                <a:spcPts val="200"/>
              </a:spcBef>
            </a:pPr>
            <a:r>
              <a:rPr lang="en-US" sz="1400" dirty="0">
                <a:latin typeface="Arial" panose="020B0604020202020204" pitchFamily="34" charset="0"/>
              </a:rPr>
              <a:t>Where:</a:t>
            </a:r>
          </a:p>
          <a:p>
            <a:pPr>
              <a:spcBef>
                <a:spcPts val="200"/>
              </a:spcBef>
            </a:pPr>
            <a:r>
              <a:rPr lang="en-US" sz="1400" dirty="0">
                <a:latin typeface="Arial" panose="020B0604020202020204" pitchFamily="34" charset="0"/>
              </a:rPr>
              <a:t>c</a:t>
            </a:r>
            <a:r>
              <a:rPr lang="en-US" sz="1400" baseline="-25000" dirty="0">
                <a:latin typeface="Arial" panose="020B0604020202020204" pitchFamily="34" charset="0"/>
              </a:rPr>
              <a:t>f,0</a:t>
            </a:r>
            <a:r>
              <a:rPr lang="en-US" sz="1400" dirty="0">
                <a:latin typeface="Arial" panose="020B0604020202020204" pitchFamily="34" charset="0"/>
              </a:rPr>
              <a:t> - is the force coefficient for shapes with sharp corners</a:t>
            </a:r>
            <a:endParaRPr lang="en-US" sz="1050" i="1" dirty="0">
              <a:latin typeface="Times New Roman" panose="02020603050405020304" pitchFamily="18" charset="0"/>
            </a:endParaRPr>
          </a:p>
          <a:p>
            <a:pPr>
              <a:spcBef>
                <a:spcPts val="200"/>
              </a:spcBef>
            </a:pPr>
            <a:r>
              <a:rPr lang="el-GR" sz="1400" dirty="0">
                <a:latin typeface="Cambria Math" panose="02040503050406030204" pitchFamily="18" charset="0"/>
                <a:ea typeface="Cambria Math" panose="02040503050406030204" pitchFamily="18" charset="0"/>
              </a:rPr>
              <a:t>ψ</a:t>
            </a:r>
            <a:r>
              <a:rPr lang="en-US" sz="1400" baseline="-25000" dirty="0">
                <a:latin typeface="Arial" panose="020B0604020202020204" pitchFamily="34" charset="0"/>
              </a:rPr>
              <a:t>r</a:t>
            </a:r>
            <a:r>
              <a:rPr lang="en-US" sz="1400" dirty="0">
                <a:latin typeface="Arial" panose="020B0604020202020204" pitchFamily="34" charset="0"/>
              </a:rPr>
              <a:t> - is the reduction factor for rounded corners at rectangular structures</a:t>
            </a:r>
          </a:p>
          <a:p>
            <a:pPr>
              <a:spcBef>
                <a:spcPts val="200"/>
              </a:spcBef>
            </a:pPr>
            <a:r>
              <a:rPr lang="el-GR" sz="1400" dirty="0">
                <a:latin typeface="Cambria Math" panose="02040503050406030204" pitchFamily="18" charset="0"/>
                <a:ea typeface="Cambria Math" panose="02040503050406030204" pitchFamily="18" charset="0"/>
              </a:rPr>
              <a:t>ψ</a:t>
            </a:r>
            <a:r>
              <a:rPr lang="el-GR" sz="1400" baseline="-25000" dirty="0">
                <a:latin typeface="Cambria Math" panose="02040503050406030204" pitchFamily="18" charset="0"/>
                <a:ea typeface="Cambria Math" panose="02040503050406030204" pitchFamily="18" charset="0"/>
              </a:rPr>
              <a:t>λ</a:t>
            </a:r>
            <a:r>
              <a:rPr lang="en-US" sz="1400" dirty="0">
                <a:latin typeface="Arial" panose="020B0604020202020204" pitchFamily="34" charset="0"/>
              </a:rPr>
              <a:t> - is the end-effect factor for elements with free end flow </a:t>
            </a:r>
          </a:p>
          <a:p>
            <a:pPr>
              <a:spcBef>
                <a:spcPts val="200"/>
              </a:spcBef>
            </a:pPr>
            <a:endParaRPr lang="en-US" sz="1400" dirty="0">
              <a:latin typeface="Arial" panose="020B0604020202020204" pitchFamily="34" charset="0"/>
            </a:endParaRPr>
          </a:p>
        </p:txBody>
      </p:sp>
    </p:spTree>
    <p:extLst>
      <p:ext uri="{BB962C8B-B14F-4D97-AF65-F5344CB8AC3E}">
        <p14:creationId xmlns:p14="http://schemas.microsoft.com/office/powerpoint/2010/main" val="419093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And Other Effects EN-1991-1-5</a:t>
            </a:r>
          </a:p>
        </p:txBody>
      </p:sp>
      <p:pic>
        <p:nvPicPr>
          <p:cNvPr id="7" name="Picture 6" descr="Diagram&#10;&#10;Description automatically generated">
            <a:extLst>
              <a:ext uri="{FF2B5EF4-FFF2-40B4-BE49-F238E27FC236}">
                <a16:creationId xmlns:a16="http://schemas.microsoft.com/office/drawing/2014/main" id="{492F4524-EC5C-4606-82B8-CDA0D101B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437" y="3010508"/>
            <a:ext cx="2577168" cy="2519756"/>
          </a:xfrm>
          <a:prstGeom prst="rect">
            <a:avLst/>
          </a:prstGeom>
        </p:spPr>
      </p:pic>
      <p:pic>
        <p:nvPicPr>
          <p:cNvPr id="9" name="Picture 8" descr="Diagram&#10;&#10;Description automatically generated">
            <a:extLst>
              <a:ext uri="{FF2B5EF4-FFF2-40B4-BE49-F238E27FC236}">
                <a16:creationId xmlns:a16="http://schemas.microsoft.com/office/drawing/2014/main" id="{8AA8FB8E-B96E-411D-B41C-EBA5A9092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736" y="3010508"/>
            <a:ext cx="2410984" cy="2628998"/>
          </a:xfrm>
          <a:prstGeom prst="rect">
            <a:avLst/>
          </a:prstGeom>
        </p:spPr>
      </p:pic>
      <p:sp>
        <p:nvSpPr>
          <p:cNvPr id="4" name="Content Placeholder 2">
            <a:extLst>
              <a:ext uri="{FF2B5EF4-FFF2-40B4-BE49-F238E27FC236}">
                <a16:creationId xmlns:a16="http://schemas.microsoft.com/office/drawing/2014/main" id="{0AFF708B-B304-D88A-BDB7-1A86CEFDD4CC}"/>
              </a:ext>
            </a:extLst>
          </p:cNvPr>
          <p:cNvSpPr txBox="1">
            <a:spLocks/>
          </p:cNvSpPr>
          <p:nvPr/>
        </p:nvSpPr>
        <p:spPr>
          <a:xfrm>
            <a:off x="581969" y="2147009"/>
            <a:ext cx="11028061" cy="108578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t>In general thermal variations cause deformations in single structural elements as well as in the overall structure itself. Therefore, the effects of thermal variations may involve aspects of a structure’s functionality as well as its safety. </a:t>
            </a:r>
            <a:endParaRPr lang="en-US" sz="1600" dirty="0"/>
          </a:p>
        </p:txBody>
      </p:sp>
    </p:spTree>
    <p:extLst>
      <p:ext uri="{BB962C8B-B14F-4D97-AF65-F5344CB8AC3E}">
        <p14:creationId xmlns:p14="http://schemas.microsoft.com/office/powerpoint/2010/main" val="51074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B6BD2-19F8-480D-AC9D-5E04DB6D15FC}"/>
              </a:ext>
            </a:extLst>
          </p:cNvPr>
          <p:cNvSpPr>
            <a:spLocks noGrp="1"/>
          </p:cNvSpPr>
          <p:nvPr>
            <p:ph type="title"/>
          </p:nvPr>
        </p:nvSpPr>
        <p:spPr/>
        <p:txBody>
          <a:bodyPr/>
          <a:lstStyle/>
          <a:p>
            <a:r>
              <a:rPr lang="en-US" dirty="0"/>
              <a:t>The Eurocode system</a:t>
            </a:r>
          </a:p>
        </p:txBody>
      </p:sp>
      <p:sp>
        <p:nvSpPr>
          <p:cNvPr id="6" name="TextBox 5">
            <a:extLst>
              <a:ext uri="{FF2B5EF4-FFF2-40B4-BE49-F238E27FC236}">
                <a16:creationId xmlns:a16="http://schemas.microsoft.com/office/drawing/2014/main" id="{4CA7F179-4564-4DB7-86D0-194D3CDD6294}"/>
              </a:ext>
            </a:extLst>
          </p:cNvPr>
          <p:cNvSpPr txBox="1"/>
          <p:nvPr/>
        </p:nvSpPr>
        <p:spPr>
          <a:xfrm>
            <a:off x="471101" y="1775671"/>
            <a:ext cx="8029087" cy="738664"/>
          </a:xfrm>
          <a:prstGeom prst="rect">
            <a:avLst/>
          </a:prstGeom>
          <a:noFill/>
        </p:spPr>
        <p:txBody>
          <a:bodyPr wrap="square">
            <a:spAutoFit/>
          </a:bodyPr>
          <a:lstStyle/>
          <a:p>
            <a:r>
              <a:rPr lang="en-US" dirty="0"/>
              <a:t>The structural Eurocodes are produced by the European Committee for </a:t>
            </a:r>
            <a:r>
              <a:rPr lang="en-US" dirty="0" err="1"/>
              <a:t>Standardisation</a:t>
            </a:r>
            <a:r>
              <a:rPr lang="en-US" dirty="0"/>
              <a:t> (CEN), its members being the national standards bodies of the EU and EFTA countries. The EN Eurocodes include 10 standards (EN 1990 - 1999) covering various subjects related to construction.</a:t>
            </a:r>
          </a:p>
        </p:txBody>
      </p:sp>
      <p:sp>
        <p:nvSpPr>
          <p:cNvPr id="7" name="TextBox 6">
            <a:extLst>
              <a:ext uri="{FF2B5EF4-FFF2-40B4-BE49-F238E27FC236}">
                <a16:creationId xmlns:a16="http://schemas.microsoft.com/office/drawing/2014/main" id="{BB380A23-A054-41A4-8A4F-7B7D522466F1}"/>
              </a:ext>
            </a:extLst>
          </p:cNvPr>
          <p:cNvSpPr txBox="1"/>
          <p:nvPr/>
        </p:nvSpPr>
        <p:spPr>
          <a:xfrm>
            <a:off x="471101" y="2686178"/>
            <a:ext cx="6273000" cy="2246769"/>
          </a:xfrm>
          <a:prstGeom prst="rect">
            <a:avLst/>
          </a:prstGeom>
          <a:noFill/>
        </p:spPr>
        <p:txBody>
          <a:bodyPr wrap="square">
            <a:spAutoFit/>
          </a:bodyPr>
          <a:lstStyle/>
          <a:p>
            <a:r>
              <a:rPr lang="en-US" dirty="0"/>
              <a:t>EN 1990	Eurocode: Basis of structural design</a:t>
            </a:r>
          </a:p>
          <a:p>
            <a:r>
              <a:rPr lang="en-US" dirty="0"/>
              <a:t>EN 1991	Eurocode 1: Actions on structures</a:t>
            </a:r>
          </a:p>
          <a:p>
            <a:r>
              <a:rPr lang="en-US" dirty="0"/>
              <a:t>EN 1992	Eurocode 2: Design of concrete structures</a:t>
            </a:r>
          </a:p>
          <a:p>
            <a:r>
              <a:rPr lang="en-US" dirty="0"/>
              <a:t>EN 1993	Eurocode 3: Design of steel structures</a:t>
            </a:r>
          </a:p>
          <a:p>
            <a:r>
              <a:rPr lang="en-US" dirty="0"/>
              <a:t>EN 1994	Eurocode 4: Design of composite steel and concrete structures</a:t>
            </a:r>
          </a:p>
          <a:p>
            <a:r>
              <a:rPr lang="en-US" dirty="0"/>
              <a:t>EN 1995	Eurocode 5: Design of timber structures</a:t>
            </a:r>
          </a:p>
          <a:p>
            <a:r>
              <a:rPr lang="en-US" dirty="0"/>
              <a:t>EN 1996	Eurocode 6: Design of masonry structures</a:t>
            </a:r>
          </a:p>
          <a:p>
            <a:r>
              <a:rPr lang="en-US" dirty="0"/>
              <a:t>EN 1997	Eurocode 7: Geotechnical design</a:t>
            </a:r>
          </a:p>
          <a:p>
            <a:r>
              <a:rPr lang="en-US" dirty="0"/>
              <a:t>EN 1998	Eurocode 8: Design of structures for earthquake resistance</a:t>
            </a:r>
          </a:p>
          <a:p>
            <a:r>
              <a:rPr lang="en-US" dirty="0"/>
              <a:t>EN 1999	Eurocode 9: Design of aluminium structures </a:t>
            </a:r>
          </a:p>
        </p:txBody>
      </p:sp>
      <p:sp>
        <p:nvSpPr>
          <p:cNvPr id="14" name="TextBox 13">
            <a:extLst>
              <a:ext uri="{FF2B5EF4-FFF2-40B4-BE49-F238E27FC236}">
                <a16:creationId xmlns:a16="http://schemas.microsoft.com/office/drawing/2014/main" id="{C85D641D-316A-42AB-B16F-BF1A4E756144}"/>
              </a:ext>
            </a:extLst>
          </p:cNvPr>
          <p:cNvSpPr txBox="1"/>
          <p:nvPr/>
        </p:nvSpPr>
        <p:spPr>
          <a:xfrm>
            <a:off x="471101" y="5006046"/>
            <a:ext cx="11187900" cy="954107"/>
          </a:xfrm>
          <a:prstGeom prst="rect">
            <a:avLst/>
          </a:prstGeom>
          <a:solidFill>
            <a:schemeClr val="bg1"/>
          </a:solidFill>
        </p:spPr>
        <p:txBody>
          <a:bodyPr wrap="square">
            <a:spAutoFit/>
          </a:bodyPr>
          <a:lstStyle/>
          <a:p>
            <a:r>
              <a:rPr lang="en-US" dirty="0"/>
              <a:t>Each Eurocode is referenced by a European standard number (EN), by example EN 1995 for Eurocode 5, EN 1998 for Eurocode 8.</a:t>
            </a:r>
          </a:p>
          <a:p>
            <a:endParaRPr lang="en-US" dirty="0"/>
          </a:p>
          <a:p>
            <a:r>
              <a:rPr lang="en-US" dirty="0"/>
              <a:t>Note! 1998 is not the year of validation of the standard. When the year of Eurocode publication is added, it is specified at the end of the index, separated from it by a colon or parentheses: EN 1995-1-1: 2005 (Eurocode 5 published in 2005).</a:t>
            </a:r>
          </a:p>
        </p:txBody>
      </p:sp>
      <p:pic>
        <p:nvPicPr>
          <p:cNvPr id="15" name="Picture 14" descr="Graphical user interface, table&#10;&#10;Description automatically generated with medium confidence">
            <a:extLst>
              <a:ext uri="{FF2B5EF4-FFF2-40B4-BE49-F238E27FC236}">
                <a16:creationId xmlns:a16="http://schemas.microsoft.com/office/drawing/2014/main" id="{3BF1E40C-784A-4120-A980-D839CDA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599" y="1349032"/>
            <a:ext cx="3162300" cy="3162300"/>
          </a:xfrm>
          <a:prstGeom prst="rect">
            <a:avLst/>
          </a:prstGeom>
        </p:spPr>
      </p:pic>
    </p:spTree>
    <p:extLst>
      <p:ext uri="{BB962C8B-B14F-4D97-AF65-F5344CB8AC3E}">
        <p14:creationId xmlns:p14="http://schemas.microsoft.com/office/powerpoint/2010/main" val="3398570281"/>
      </p:ext>
    </p:extLst>
  </p:cSld>
  <p:clrMapOvr>
    <a:masterClrMapping/>
  </p:clrMapOvr>
  <mc:AlternateContent xmlns:mc="http://schemas.openxmlformats.org/markup-compatibility/2006" xmlns:p14="http://schemas.microsoft.com/office/powerpoint/2010/main">
    <mc:Choice Requires="p14">
      <p:transition spd="slow" p14:dur="2000" advTm="90698"/>
    </mc:Choice>
    <mc:Fallback xmlns="">
      <p:transition spd="slow" advTm="90698"/>
    </mc:Fallback>
  </mc:AlternateContent>
  <p:extLst>
    <p:ext uri="{3A86A75C-4F4B-4683-9AE1-C65F6400EC91}">
      <p14:laserTraceLst xmlns:p14="http://schemas.microsoft.com/office/powerpoint/2010/main">
        <p14:tracePtLst>
          <p14:tracePt t="25867" x="11834813" y="68263"/>
          <p14:tracePt t="25868" x="11712575" y="136525"/>
          <p14:tracePt t="25871" x="11588750" y="206375"/>
          <p14:tracePt t="25873" x="11479213" y="260350"/>
          <p14:tracePt t="25874" x="11355388" y="315913"/>
          <p14:tracePt t="25876" x="11245850" y="369888"/>
          <p14:tracePt t="25879" x="11122025" y="438150"/>
          <p14:tracePt t="25881" x="11012488" y="508000"/>
          <p14:tracePt t="25882" x="10888663" y="561975"/>
          <p14:tracePt t="25884" x="10779125" y="617538"/>
          <p14:tracePt t="25889" x="10574338" y="727075"/>
          <p14:tracePt t="25891" x="10463213" y="781050"/>
          <p14:tracePt t="25893" x="10367963" y="836613"/>
          <p14:tracePt t="25895" x="10258425" y="892175"/>
          <p14:tracePt t="25897" x="10148888" y="933450"/>
          <p14:tracePt t="25898" x="10039350" y="973138"/>
          <p14:tracePt t="25900" x="9942513" y="1028700"/>
          <p14:tracePt t="25902" x="9832975" y="1069975"/>
          <p14:tracePt t="25905" x="9737725" y="1111250"/>
          <p14:tracePt t="25907" x="9640888" y="1152525"/>
          <p14:tracePt t="25909" x="9545638" y="1193800"/>
          <p14:tracePt t="25911" x="9463088" y="1235075"/>
          <p14:tracePt t="25912" x="9380538" y="1262063"/>
          <p14:tracePt t="25915" x="9285288" y="1303338"/>
          <p14:tracePt t="25917" x="9202738" y="1344613"/>
          <p14:tracePt t="25919" x="9120188" y="1371600"/>
          <p14:tracePt t="25921" x="9023350" y="1412875"/>
          <p14:tracePt t="25923" x="8955088" y="1439863"/>
          <p14:tracePt t="25925" x="8845550" y="1481138"/>
          <p14:tracePt t="25926" x="8750300" y="1522413"/>
          <p14:tracePt t="25929" x="8653463" y="1549400"/>
          <p14:tracePt t="25931" x="8570913" y="1590675"/>
          <p14:tracePt t="25933" x="8475663" y="1631950"/>
          <p14:tracePt t="25934" x="8393113" y="1673225"/>
          <p14:tracePt t="25938" x="8297863" y="1714500"/>
          <p14:tracePt t="25939" x="8215313" y="1755775"/>
          <p14:tracePt t="25941" x="8118475" y="1797050"/>
          <p14:tracePt t="25942" x="8023225" y="1838325"/>
          <p14:tracePt t="25944" x="7926388" y="1865313"/>
          <p14:tracePt t="25947" x="7843838" y="1906588"/>
          <p14:tracePt t="25948" x="7748588" y="1933575"/>
          <p14:tracePt t="25950" x="7653338" y="1974850"/>
          <p14:tracePt t="25953" x="7556500" y="2016125"/>
          <p14:tracePt t="25955" x="7461250" y="2057400"/>
          <p14:tracePt t="25957" x="7337425" y="2098675"/>
          <p14:tracePt t="25959" x="7240588" y="2139950"/>
          <p14:tracePt t="25960" x="7131050" y="2181225"/>
          <p14:tracePt t="25962" x="7035800" y="2222500"/>
          <p14:tracePt t="25964" x="6911975" y="2276475"/>
          <p14:tracePt t="25967" x="6802438" y="2317750"/>
          <p14:tracePt t="25969" x="6665913" y="2359025"/>
          <p14:tracePt t="25971" x="6554788" y="2400300"/>
          <p14:tracePt t="25973" x="6432550" y="2441575"/>
          <p14:tracePt t="25974" x="6323013" y="2468563"/>
          <p14:tracePt t="25977" x="6184900" y="2509838"/>
          <p14:tracePt t="25978" x="6075363" y="2551113"/>
          <p14:tracePt t="25981" x="5965825" y="2592388"/>
          <p14:tracePt t="25983" x="5842000" y="2619375"/>
          <p14:tracePt t="25985" x="5732463" y="2647950"/>
          <p14:tracePt t="25987" x="5637213" y="2674938"/>
          <p14:tracePt t="25988" x="5540375" y="2701925"/>
          <p14:tracePt t="25991" x="5445125" y="2728913"/>
          <p14:tracePt t="25993" x="5335588" y="2757488"/>
          <p14:tracePt t="25994" x="5238750" y="2784475"/>
          <p14:tracePt t="25997" x="5143500" y="2811463"/>
          <p14:tracePt t="25999" x="5060950" y="2838450"/>
          <p14:tracePt t="26001" x="4964113" y="2867025"/>
          <p14:tracePt t="26002" x="4868863" y="2894013"/>
          <p14:tracePt t="26005" x="4786313" y="2921000"/>
          <p14:tracePt t="26007" x="4703763" y="2935288"/>
          <p14:tracePt t="26009" x="4635500" y="2962275"/>
          <p14:tracePt t="26011" x="4552950" y="2976563"/>
          <p14:tracePt t="26013" x="4498975" y="2990850"/>
          <p14:tracePt t="26015" x="4429125" y="3017838"/>
          <p14:tracePt t="26017" x="4375150" y="3030538"/>
          <p14:tracePt t="26018" x="4292600" y="3059113"/>
          <p14:tracePt t="26022" x="4237038" y="3071813"/>
          <p14:tracePt t="26022" x="4168775" y="3086100"/>
          <p14:tracePt t="26025" x="4127500" y="3100388"/>
          <p14:tracePt t="26027" x="4086225" y="3100388"/>
          <p14:tracePt t="26028" x="4044950" y="3113088"/>
          <p14:tracePt t="26031" x="4005263" y="3141663"/>
          <p14:tracePt t="26033" x="3963988" y="3141663"/>
          <p14:tracePt t="26035" x="3908425" y="3168650"/>
          <p14:tracePt t="26037" x="3881438" y="3181350"/>
          <p14:tracePt t="26039" x="3854450" y="3195638"/>
          <p14:tracePt t="26041" x="3840163" y="3195638"/>
          <p14:tracePt t="26042" x="3798888" y="3209925"/>
          <p14:tracePt t="26044" x="3771900" y="3222625"/>
          <p14:tracePt t="26046" x="3743325" y="3222625"/>
          <p14:tracePt t="26048" x="3730625" y="3222625"/>
          <p14:tracePt t="26050" x="3703638" y="3236913"/>
          <p14:tracePt t="26052" x="3675063" y="3251200"/>
          <p14:tracePt t="26055" x="3662363" y="3263900"/>
          <p14:tracePt t="26057" x="3633788" y="3263900"/>
          <p14:tracePt t="26059" x="3606800" y="3263900"/>
          <p14:tracePt t="26061" x="3592513" y="3263900"/>
          <p14:tracePt t="26063" x="3579813" y="3263900"/>
          <p14:tracePt t="26065" x="3551238" y="3263900"/>
          <p14:tracePt t="26067" x="3538538" y="3263900"/>
          <p14:tracePt t="26071" x="3511550" y="3263900"/>
          <p14:tracePt t="26072" x="3497263" y="3263900"/>
          <p14:tracePt t="26077" x="3470275" y="3263900"/>
          <p14:tracePt t="26079" x="3455988" y="3263900"/>
          <p14:tracePt t="26081" x="3441700" y="3263900"/>
          <p14:tracePt t="26082" x="3429000" y="3263900"/>
          <p14:tracePt t="26084" x="3414713" y="3263900"/>
          <p14:tracePt t="26087" x="3400425" y="3263900"/>
          <p14:tracePt t="26088" x="3387725" y="3263900"/>
          <p14:tracePt t="26093" x="3360738" y="3263900"/>
          <p14:tracePt t="26097" x="3346450" y="3263900"/>
          <p14:tracePt t="26101" x="3332163" y="3263900"/>
          <p14:tracePt t="26103" x="3319463" y="3263900"/>
          <p14:tracePt t="26107" x="3305175" y="3263900"/>
          <p14:tracePt t="26109" x="3290888" y="3263900"/>
          <p14:tracePt t="26113" x="3278188" y="3251200"/>
          <p14:tracePt t="26117" x="3263900" y="3251200"/>
          <p14:tracePt t="26122" x="3249613" y="3236913"/>
          <p14:tracePt t="26129" x="3236913" y="3236913"/>
          <p14:tracePt t="26131" x="3222625" y="3236913"/>
          <p14:tracePt t="26132" x="3222625" y="3222625"/>
          <p14:tracePt t="26134" x="3209925" y="3222625"/>
          <p14:tracePt t="26139" x="3195638" y="3222625"/>
          <p14:tracePt t="26141" x="3181350" y="3209925"/>
          <p14:tracePt t="26143" x="3168650" y="3195638"/>
          <p14:tracePt t="26147" x="3140075" y="3195638"/>
          <p14:tracePt t="26149" x="3127375" y="3181350"/>
          <p14:tracePt t="26151" x="3113088" y="3168650"/>
          <p14:tracePt t="26152" x="3086100" y="3168650"/>
          <p14:tracePt t="26155" x="3071813" y="3154363"/>
          <p14:tracePt t="26157" x="3057525" y="3141663"/>
          <p14:tracePt t="26158" x="3017838" y="3141663"/>
          <p14:tracePt t="26161" x="3003550" y="3127375"/>
          <p14:tracePt t="26162" x="2976563" y="3127375"/>
          <p14:tracePt t="26164" x="2962275" y="3113088"/>
          <p14:tracePt t="26166" x="2921000" y="3113088"/>
          <p14:tracePt t="26168" x="2894013" y="3113088"/>
          <p14:tracePt t="26171" x="2852738" y="3100388"/>
          <p14:tracePt t="26173" x="2825750" y="3100388"/>
          <p14:tracePt t="26175" x="2784475" y="3100388"/>
          <p14:tracePt t="26176" x="2743200" y="3086100"/>
          <p14:tracePt t="26178" x="2716213" y="3071813"/>
          <p14:tracePt t="26180" x="2687638" y="3071813"/>
          <p14:tracePt t="26183" x="2646363" y="3071813"/>
          <p14:tracePt t="26185" x="2605088" y="3071813"/>
          <p14:tracePt t="26188" x="2578100" y="3071813"/>
          <p14:tracePt t="26188" x="2536825" y="3071813"/>
          <p14:tracePt t="26191" x="2495550" y="3071813"/>
          <p14:tracePt t="26193" x="2468563" y="3059113"/>
          <p14:tracePt t="26195" x="2441575" y="3059113"/>
          <p14:tracePt t="26196" x="2413000" y="3059113"/>
          <p14:tracePt t="26198" x="2400300" y="3059113"/>
          <p14:tracePt t="26200" x="2359025" y="3044825"/>
          <p14:tracePt t="26203" x="2332038" y="3044825"/>
          <p14:tracePt t="26205" x="2317750" y="3044825"/>
          <p14:tracePt t="26207" x="2303463" y="3030538"/>
          <p14:tracePt t="26208" x="2276475" y="3030538"/>
          <p14:tracePt t="26211" x="2262188" y="3030538"/>
          <p14:tracePt t="26212" x="2249488" y="3030538"/>
          <p14:tracePt t="26215" x="2222500" y="3030538"/>
          <p14:tracePt t="26217" x="2222500" y="3017838"/>
          <p14:tracePt t="26219" x="2208213" y="3017838"/>
          <p14:tracePt t="26223" x="2193925" y="3003550"/>
          <p14:tracePt t="26225" x="2193925" y="2990850"/>
          <p14:tracePt t="26231" x="2181225" y="2990850"/>
          <p14:tracePt t="26233" x="2166938" y="2976563"/>
          <p14:tracePt t="26237" x="2166938" y="2962275"/>
          <p14:tracePt t="26239" x="2152650" y="2949575"/>
          <p14:tracePt t="26243" x="2152650" y="2935288"/>
          <p14:tracePt t="26244" x="2152650" y="2908300"/>
          <p14:tracePt t="26249" x="2152650" y="2894013"/>
          <p14:tracePt t="26251" x="2152650" y="2879725"/>
          <p14:tracePt t="26252" x="2152650" y="2867025"/>
          <p14:tracePt t="26255" x="2152650" y="2852738"/>
          <p14:tracePt t="26257" x="2152650" y="2825750"/>
          <p14:tracePt t="26261" x="2139950" y="2798763"/>
          <p14:tracePt t="26264" x="2139950" y="2784475"/>
          <p14:tracePt t="26269" x="2139950" y="2770188"/>
          <p14:tracePt t="26271" x="2139950" y="2743200"/>
          <p14:tracePt t="26273" x="2125663" y="2743200"/>
          <p14:tracePt t="26274" x="2125663" y="2716213"/>
          <p14:tracePt t="26277" x="2125663" y="2701925"/>
          <p14:tracePt t="26279" x="2125663" y="2687638"/>
          <p14:tracePt t="26281" x="2125663" y="2674938"/>
          <p14:tracePt t="26283" x="2111375" y="2647950"/>
          <p14:tracePt t="26285" x="2098675" y="2633663"/>
          <p14:tracePt t="26287" x="2098675" y="2606675"/>
          <p14:tracePt t="26289" x="2084388" y="2592388"/>
          <p14:tracePt t="26291" x="2084388" y="2578100"/>
          <p14:tracePt t="26293" x="2070100" y="2551113"/>
          <p14:tracePt t="26295" x="2070100" y="2536825"/>
          <p14:tracePt t="26297" x="2057400" y="2524125"/>
          <p14:tracePt t="26299" x="2043113" y="2509838"/>
          <p14:tracePt t="26300" x="2030413" y="2495550"/>
          <p14:tracePt t="26303" x="2016125" y="2482850"/>
          <p14:tracePt t="26306" x="2016125" y="2468563"/>
          <p14:tracePt t="26307" x="2001838" y="2455863"/>
          <p14:tracePt t="26309" x="1989138" y="2427288"/>
          <p14:tracePt t="26310" x="1974850" y="2427288"/>
          <p14:tracePt t="26313" x="1960563" y="2414588"/>
          <p14:tracePt t="26314" x="1933575" y="2400300"/>
          <p14:tracePt t="26316" x="1933575" y="2386013"/>
          <p14:tracePt t="26318" x="1919288" y="2373313"/>
          <p14:tracePt t="26321" x="1906588" y="2359025"/>
          <p14:tracePt t="26323" x="1892300" y="2344738"/>
          <p14:tracePt t="26324" x="1879600" y="2344738"/>
          <p14:tracePt t="26326" x="1879600" y="2332038"/>
          <p14:tracePt t="26328" x="1865313" y="2332038"/>
          <p14:tracePt t="26331" x="1851025" y="2332038"/>
          <p14:tracePt t="26332" x="1824038" y="2332038"/>
          <p14:tracePt t="26334" x="1824038" y="2317750"/>
          <p14:tracePt t="26336" x="1809750" y="2317750"/>
          <p14:tracePt t="26339" x="1782763" y="2317750"/>
          <p14:tracePt t="26343" x="1768475" y="2305050"/>
          <p14:tracePt t="26344" x="1755775" y="2305050"/>
          <p14:tracePt t="26347" x="1741488" y="2305050"/>
          <p14:tracePt t="26348" x="1714500" y="2305050"/>
          <p14:tracePt t="26352" x="1700213" y="2305050"/>
          <p14:tracePt t="26355" x="1687513" y="2305050"/>
          <p14:tracePt t="26357" x="1673225" y="2305050"/>
          <p14:tracePt t="26358" x="1658938" y="2305050"/>
          <p14:tracePt t="26360" x="1646238" y="2305050"/>
          <p14:tracePt t="26362" x="1631950" y="2305050"/>
          <p14:tracePt t="26364" x="1617663" y="2305050"/>
          <p14:tracePt t="26366" x="1590675" y="2305050"/>
          <p14:tracePt t="26369" x="1576388" y="2305050"/>
          <p14:tracePt t="26371" x="1563688" y="2305050"/>
          <p14:tracePt t="26373" x="1536700" y="2305050"/>
          <p14:tracePt t="26377" x="1522413" y="2305050"/>
          <p14:tracePt t="26379" x="1495425" y="2317750"/>
          <p14:tracePt t="26381" x="1481138" y="2317750"/>
          <p14:tracePt t="26383" x="1466850" y="2317750"/>
          <p14:tracePt t="26388" x="1439863" y="2332038"/>
          <p14:tracePt t="26389" x="1425575" y="2332038"/>
          <p14:tracePt t="26391" x="1425575" y="2344738"/>
          <p14:tracePt t="26393" x="1412875" y="2344738"/>
          <p14:tracePt t="26396" x="1398588" y="2359025"/>
          <p14:tracePt t="26399" x="1385888" y="2359025"/>
          <p14:tracePt t="26401" x="1357313" y="2359025"/>
          <p14:tracePt t="26402" x="1344613" y="2359025"/>
          <p14:tracePt t="26405" x="1330325" y="2359025"/>
          <p14:tracePt t="26407" x="1316038" y="2359025"/>
          <p14:tracePt t="26409" x="1303338" y="2359025"/>
          <p14:tracePt t="26411" x="1289050" y="2373313"/>
          <p14:tracePt t="26413" x="1274763" y="2373313"/>
          <p14:tracePt t="26414" x="1262063" y="2386013"/>
          <p14:tracePt t="26417" x="1247775" y="2386013"/>
          <p14:tracePt t="26419" x="1220788" y="2386013"/>
          <p14:tracePt t="26423" x="1206500" y="2400300"/>
          <p14:tracePt t="26424" x="1193800" y="2414588"/>
          <p14:tracePt t="26427" x="1165225" y="2414588"/>
          <p14:tracePt t="26429" x="1152525" y="2414588"/>
          <p14:tracePt t="26430" x="1123950" y="2427288"/>
          <p14:tracePt t="26432" x="1111250" y="2441575"/>
          <p14:tracePt t="26434" x="1096963" y="2441575"/>
          <p14:tracePt t="26437" x="1069975" y="2455863"/>
          <p14:tracePt t="26439" x="1055688" y="2455863"/>
          <p14:tracePt t="26441" x="1055688" y="2468563"/>
          <p14:tracePt t="26443" x="1028700" y="2468563"/>
          <p14:tracePt t="26444" x="1014413" y="2482850"/>
          <p14:tracePt t="26447" x="1001713" y="2495550"/>
          <p14:tracePt t="26449" x="973138" y="2495550"/>
          <p14:tracePt t="26451" x="960438" y="2509838"/>
          <p14:tracePt t="26453" x="931863" y="2536825"/>
          <p14:tracePt t="26457" x="919163" y="2551113"/>
          <p14:tracePt t="26459" x="892175" y="2551113"/>
          <p14:tracePt t="26460" x="877888" y="2565400"/>
          <p14:tracePt t="26462" x="863600" y="2578100"/>
          <p14:tracePt t="26464" x="850900" y="2592388"/>
          <p14:tracePt t="26466" x="822325" y="2606675"/>
          <p14:tracePt t="26468" x="809625" y="2606675"/>
          <p14:tracePt t="26470" x="795338" y="2606675"/>
          <p14:tracePt t="26473" x="781050" y="2619375"/>
          <p14:tracePt t="26475" x="768350" y="2633663"/>
          <p14:tracePt t="26477" x="754063" y="2633663"/>
          <p14:tracePt t="26478" x="754063" y="2647950"/>
          <p14:tracePt t="26480" x="741363" y="2647950"/>
          <p14:tracePt t="26483" x="712788" y="2660650"/>
          <p14:tracePt t="26484" x="700088" y="2674938"/>
          <p14:tracePt t="26487" x="685800" y="2674938"/>
          <p14:tracePt t="26489" x="671513" y="2687638"/>
          <p14:tracePt t="26491" x="658813" y="2701925"/>
          <p14:tracePt t="26492" x="644525" y="2701925"/>
          <p14:tracePt t="26495" x="644525" y="2716213"/>
          <p14:tracePt t="26496" x="617538" y="2716213"/>
          <p14:tracePt t="26499" x="617538" y="2728913"/>
          <p14:tracePt t="26501" x="603250" y="2743200"/>
          <p14:tracePt t="26503" x="588963" y="2743200"/>
          <p14:tracePt t="26505" x="576263" y="2757488"/>
          <p14:tracePt t="26509" x="561975" y="2770188"/>
          <p14:tracePt t="26513" x="549275" y="2784475"/>
          <p14:tracePt t="26515" x="534988" y="2798763"/>
          <p14:tracePt t="26517" x="520700" y="2798763"/>
          <p14:tracePt t="26519" x="520700" y="2811463"/>
          <p14:tracePt t="26521" x="508000" y="2811463"/>
          <p14:tracePt t="26523" x="508000" y="2825750"/>
          <p14:tracePt t="26525" x="479425" y="2838450"/>
          <p14:tracePt t="26529" x="466725" y="2838450"/>
          <p14:tracePt t="26533" x="452438" y="2838450"/>
          <p14:tracePt t="26535" x="452438" y="2852738"/>
          <p14:tracePt t="26538" x="438150" y="2852738"/>
          <p14:tracePt t="26539" x="425450" y="2867025"/>
          <p14:tracePt t="26543" x="411163" y="2867025"/>
          <p14:tracePt t="26547" x="398463" y="2879725"/>
          <p14:tracePt t="26549" x="384175" y="2894013"/>
          <p14:tracePt t="26553" x="369888" y="2894013"/>
          <p14:tracePt t="26555" x="369888" y="2908300"/>
          <p14:tracePt t="26559" x="357188" y="2921000"/>
          <p14:tracePt t="26565" x="357188" y="2935288"/>
          <p14:tracePt t="26567" x="357188" y="2949575"/>
          <p14:tracePt t="26572" x="357188" y="2962275"/>
          <p14:tracePt t="26573" x="342900" y="2962275"/>
          <p14:tracePt t="26575" x="328613" y="2976563"/>
          <p14:tracePt t="26579" x="328613" y="2990850"/>
          <p14:tracePt t="26581" x="328613" y="3003550"/>
          <p14:tracePt t="26583" x="315913" y="3003550"/>
          <p14:tracePt t="26584" x="315913" y="3017838"/>
          <p14:tracePt t="26591" x="315913" y="3030538"/>
          <p14:tracePt t="26592" x="315913" y="3044825"/>
          <p14:tracePt t="26595" x="301625" y="3059113"/>
          <p14:tracePt t="26599" x="301625" y="3071813"/>
          <p14:tracePt t="26601" x="301625" y="3086100"/>
          <p14:tracePt t="26603" x="301625" y="3100388"/>
          <p14:tracePt t="26605" x="287338" y="3113088"/>
          <p14:tracePt t="26609" x="287338" y="3141663"/>
          <p14:tracePt t="26613" x="287338" y="3154363"/>
          <p14:tracePt t="26615" x="287338" y="3168650"/>
          <p14:tracePt t="26616" x="287338" y="3181350"/>
          <p14:tracePt t="26618" x="287338" y="3195638"/>
          <p14:tracePt t="26623" x="287338" y="3209925"/>
          <p14:tracePt t="26625" x="287338" y="3222625"/>
          <p14:tracePt t="26627" x="287338" y="3236913"/>
          <p14:tracePt t="26628" x="287338" y="3251200"/>
          <p14:tracePt t="26631" x="287338" y="3278188"/>
          <p14:tracePt t="26632" x="287338" y="3292475"/>
          <p14:tracePt t="26634" x="287338" y="3305175"/>
          <p14:tracePt t="26637" x="287338" y="3333750"/>
          <p14:tracePt t="26641" x="287338" y="3346450"/>
          <p14:tracePt t="26642" x="287338" y="3373438"/>
          <p14:tracePt t="26656" x="301625" y="3455988"/>
          <p14:tracePt t="26657" x="315913" y="3470275"/>
          <p14:tracePt t="26659" x="315913" y="3497263"/>
          <p14:tracePt t="26661" x="315913" y="3511550"/>
          <p14:tracePt t="26663" x="328613" y="3524250"/>
          <p14:tracePt t="26665" x="328613" y="3552825"/>
          <p14:tracePt t="26667" x="328613" y="3565525"/>
          <p14:tracePt t="26673" x="342900" y="3606800"/>
          <p14:tracePt t="26675" x="357188" y="3621088"/>
          <p14:tracePt t="26676" x="369888" y="3648075"/>
          <p14:tracePt t="26678" x="369888" y="3662363"/>
          <p14:tracePt t="26681" x="369888" y="3676650"/>
          <p14:tracePt t="26682" x="384175" y="3703638"/>
          <p14:tracePt t="26687" x="398463" y="3730625"/>
          <p14:tracePt t="26691" x="398463" y="3744913"/>
          <p14:tracePt t="26692" x="411163" y="3757613"/>
          <p14:tracePt t="26694" x="411163" y="3771900"/>
          <p14:tracePt t="26696" x="411163" y="3786188"/>
          <p14:tracePt t="26698" x="411163" y="3798888"/>
          <p14:tracePt t="26704" x="425450" y="3813175"/>
          <p14:tracePt t="26705" x="425450" y="3827463"/>
          <p14:tracePt t="26707" x="438150" y="3840163"/>
          <p14:tracePt t="26711" x="438150" y="3867150"/>
          <p14:tracePt t="26713" x="452438" y="3867150"/>
          <p14:tracePt t="26714" x="452438" y="3881438"/>
          <p14:tracePt t="26719" x="466725" y="3895725"/>
          <p14:tracePt t="26723" x="466725" y="3922713"/>
          <p14:tracePt t="26725" x="479425" y="3922713"/>
          <p14:tracePt t="26726" x="479425" y="3937000"/>
          <p14:tracePt t="26731" x="479425" y="3963988"/>
          <p14:tracePt t="26732" x="479425" y="3978275"/>
          <p14:tracePt t="26737" x="479425" y="3990975"/>
          <p14:tracePt t="26739" x="493713" y="4005263"/>
          <p14:tracePt t="26740" x="493713" y="4019550"/>
          <p14:tracePt t="26745" x="508000" y="4032250"/>
          <p14:tracePt t="26746" x="508000" y="4046538"/>
          <p14:tracePt t="26749" x="508000" y="4059238"/>
          <p14:tracePt t="26750" x="520700" y="4087813"/>
          <p14:tracePt t="26752" x="534988" y="4100513"/>
          <p14:tracePt t="26755" x="549275" y="4129088"/>
          <p14:tracePt t="26757" x="561975" y="4141788"/>
          <p14:tracePt t="26759" x="561975" y="4156075"/>
          <p14:tracePt t="26761" x="576263" y="4183063"/>
          <p14:tracePt t="26763" x="588963" y="4197350"/>
          <p14:tracePt t="26765" x="588963" y="4210050"/>
          <p14:tracePt t="26767" x="603250" y="4238625"/>
          <p14:tracePt t="26769" x="617538" y="4251325"/>
          <p14:tracePt t="26771" x="617538" y="4279900"/>
          <p14:tracePt t="26773" x="630238" y="4292600"/>
          <p14:tracePt t="26775" x="644525" y="4292600"/>
          <p14:tracePt t="26777" x="644525" y="4321175"/>
          <p14:tracePt t="26779" x="658813" y="4333875"/>
          <p14:tracePt t="26781" x="671513" y="4362450"/>
          <p14:tracePt t="26783" x="685800" y="4375150"/>
          <p14:tracePt t="26784" x="700088" y="4389438"/>
          <p14:tracePt t="26787" x="712788" y="4416425"/>
          <p14:tracePt t="26789" x="727075" y="4416425"/>
          <p14:tracePt t="26791" x="727075" y="4430713"/>
          <p14:tracePt t="26792" x="741363" y="4430713"/>
          <p14:tracePt t="26794" x="754063" y="4457700"/>
          <p14:tracePt t="26797" x="768350" y="4471988"/>
          <p14:tracePt t="26800" x="781050" y="4484688"/>
          <p14:tracePt t="26802" x="795338" y="4498975"/>
          <p14:tracePt t="26804" x="809625" y="4513263"/>
          <p14:tracePt t="26807" x="822325" y="4525963"/>
          <p14:tracePt t="26809" x="836613" y="4540250"/>
          <p14:tracePt t="26811" x="850900" y="4540250"/>
          <p14:tracePt t="26813" x="863600" y="4567238"/>
          <p14:tracePt t="26815" x="877888" y="4567238"/>
          <p14:tracePt t="26817" x="877888" y="4581525"/>
          <p14:tracePt t="26819" x="892175" y="4581525"/>
          <p14:tracePt t="26822" x="892175" y="4594225"/>
          <p14:tracePt t="26823" x="919163" y="4608513"/>
          <p14:tracePt t="26827" x="931863" y="4622800"/>
          <p14:tracePt t="26829" x="946150" y="4622800"/>
          <p14:tracePt t="26831" x="960438" y="4635500"/>
          <p14:tracePt t="26833" x="987425" y="4649788"/>
          <p14:tracePt t="26835" x="1001713" y="4649788"/>
          <p14:tracePt t="26836" x="1014413" y="4649788"/>
          <p14:tracePt t="26839" x="1014413" y="4664075"/>
          <p14:tracePt t="26841" x="1028700" y="4664075"/>
          <p14:tracePt t="26843" x="1042988" y="4664075"/>
          <p14:tracePt t="26844" x="1055688" y="4664075"/>
          <p14:tracePt t="26847" x="1069975" y="4676775"/>
          <p14:tracePt t="26848" x="1082675" y="4676775"/>
          <p14:tracePt t="26850" x="1096963" y="4691063"/>
          <p14:tracePt t="26852" x="1111250" y="4691063"/>
          <p14:tracePt t="26855" x="1123950" y="4691063"/>
          <p14:tracePt t="26857" x="1138238" y="4691063"/>
          <p14:tracePt t="26861" x="1165225" y="4705350"/>
          <p14:tracePt t="26863" x="1179513" y="4705350"/>
          <p14:tracePt t="26865" x="1193800" y="4705350"/>
          <p14:tracePt t="26867" x="1206500" y="4705350"/>
          <p14:tracePt t="26869" x="1220788" y="4718050"/>
          <p14:tracePt t="26872" x="1235075" y="4718050"/>
          <p14:tracePt t="26872" x="1247775" y="4718050"/>
          <p14:tracePt t="26875" x="1274763" y="4718050"/>
          <p14:tracePt t="26877" x="1289050" y="4718050"/>
          <p14:tracePt t="26878" x="1303338" y="4718050"/>
          <p14:tracePt t="26881" x="1330325" y="4718050"/>
          <p14:tracePt t="26883" x="1344613" y="4718050"/>
          <p14:tracePt t="26884" x="1371600" y="4732338"/>
          <p14:tracePt t="26887" x="1385888" y="4732338"/>
          <p14:tracePt t="26889" x="1425575" y="4732338"/>
          <p14:tracePt t="26891" x="1439863" y="4732338"/>
          <p14:tracePt t="26892" x="1466850" y="4732338"/>
          <p14:tracePt t="26895" x="1481138" y="4732338"/>
          <p14:tracePt t="26896" x="1508125" y="4732338"/>
          <p14:tracePt t="26898" x="1549400" y="4732338"/>
          <p14:tracePt t="26901" x="1576388" y="4732338"/>
          <p14:tracePt t="26902" x="1590675" y="4732338"/>
          <p14:tracePt t="26905" x="1617663" y="4718050"/>
          <p14:tracePt t="26907" x="1658938" y="4705350"/>
          <p14:tracePt t="26908" x="1687513" y="4691063"/>
          <p14:tracePt t="26911" x="1714500" y="4691063"/>
          <p14:tracePt t="26912" x="1728788" y="4676775"/>
          <p14:tracePt t="26914" x="1755775" y="4664075"/>
          <p14:tracePt t="26916" x="1782763" y="4664075"/>
          <p14:tracePt t="26919" x="1809750" y="4649788"/>
          <p14:tracePt t="26922" x="1824038" y="4622800"/>
          <p14:tracePt t="26923" x="1865313" y="4622800"/>
          <p14:tracePt t="26925" x="1879600" y="4594225"/>
          <p14:tracePt t="26927" x="1906588" y="4581525"/>
          <p14:tracePt t="26928" x="1919288" y="4567238"/>
          <p14:tracePt t="26930" x="1933575" y="4552950"/>
          <p14:tracePt t="26932" x="1960563" y="4525963"/>
          <p14:tracePt t="26934" x="1974850" y="4513263"/>
          <p14:tracePt t="26937" x="2001838" y="4484688"/>
          <p14:tracePt t="26938" x="2016125" y="4471988"/>
          <p14:tracePt t="26941" x="2030413" y="4457700"/>
          <p14:tracePt t="26943" x="2030413" y="4430713"/>
          <p14:tracePt t="26945" x="2057400" y="4416425"/>
          <p14:tracePt t="26946" x="2070100" y="4389438"/>
          <p14:tracePt t="26948" x="2084388" y="4375150"/>
          <p14:tracePt t="26950" x="2098675" y="4362450"/>
          <p14:tracePt t="26953" x="2125663" y="4321175"/>
          <p14:tracePt t="26955" x="2139950" y="4292600"/>
          <p14:tracePt t="26957" x="2139950" y="4279900"/>
          <p14:tracePt t="26959" x="2166938" y="4251325"/>
          <p14:tracePt t="26961" x="2166938" y="4224338"/>
          <p14:tracePt t="26962" x="2193925" y="4210050"/>
          <p14:tracePt t="26964" x="2208213" y="4183063"/>
          <p14:tracePt t="26966" x="2208213" y="4141788"/>
          <p14:tracePt t="26969" x="2222500" y="4100513"/>
          <p14:tracePt t="26972" x="2235200" y="4073525"/>
          <p14:tracePt t="26973" x="2235200" y="4059238"/>
          <p14:tracePt t="26975" x="2249488" y="4032250"/>
          <p14:tracePt t="26977" x="2262188" y="4005263"/>
          <p14:tracePt t="26978" x="2276475" y="3990975"/>
          <p14:tracePt t="26980" x="2276475" y="3978275"/>
          <p14:tracePt t="26982" x="2290763" y="3949700"/>
          <p14:tracePt t="26985" x="2303463" y="3937000"/>
          <p14:tracePt t="26987" x="2303463" y="3922713"/>
          <p14:tracePt t="26989" x="2303463" y="3895725"/>
          <p14:tracePt t="26993" x="2317750" y="3881438"/>
          <p14:tracePt t="26995" x="2317750" y="3867150"/>
          <p14:tracePt t="26997" x="2317750" y="3854450"/>
          <p14:tracePt t="26999" x="2332038" y="3840163"/>
          <p14:tracePt t="27003" x="2332038" y="3827463"/>
          <p14:tracePt t="27005" x="2344738" y="3813175"/>
          <p14:tracePt t="27007" x="2344738" y="3798888"/>
          <p14:tracePt t="27008" x="2344738" y="3786188"/>
          <p14:tracePt t="27013" x="2344738" y="3771900"/>
          <p14:tracePt t="27014" x="2359025" y="3771900"/>
          <p14:tracePt t="27017" x="2359025" y="3744913"/>
          <p14:tracePt t="27019" x="2359025" y="3730625"/>
          <p14:tracePt t="27021" x="2373313" y="3716338"/>
          <p14:tracePt t="27023" x="2386013" y="3689350"/>
          <p14:tracePt t="27027" x="2386013" y="3676650"/>
          <p14:tracePt t="27029" x="2386013" y="3662363"/>
          <p14:tracePt t="27031" x="2386013" y="3648075"/>
          <p14:tracePt t="27033" x="2386013" y="3635375"/>
          <p14:tracePt t="27035" x="2400300" y="3621088"/>
          <p14:tracePt t="27037" x="2413000" y="3606800"/>
          <p14:tracePt t="27041" x="2413000" y="3594100"/>
          <p14:tracePt t="27043" x="2427288" y="3579813"/>
          <p14:tracePt t="27045" x="2427288" y="3552825"/>
          <p14:tracePt t="27046" x="2441575" y="3552825"/>
          <p14:tracePt t="27049" x="2441575" y="3538538"/>
          <p14:tracePt t="27051" x="2454275" y="3511550"/>
          <p14:tracePt t="27055" x="2454275" y="3497263"/>
          <p14:tracePt t="27057" x="2468563" y="3470275"/>
          <p14:tracePt t="27059" x="2482850" y="3455988"/>
          <p14:tracePt t="27061" x="2482850" y="3429000"/>
          <p14:tracePt t="27063" x="2495550" y="3414713"/>
          <p14:tracePt t="27065" x="2495550" y="3402013"/>
          <p14:tracePt t="27067" x="2509838" y="3387725"/>
          <p14:tracePt t="27069" x="2509838" y="3373438"/>
          <p14:tracePt t="27071" x="2509838" y="3360738"/>
          <p14:tracePt t="27073" x="2524125" y="3333750"/>
          <p14:tracePt t="27075" x="2536825" y="3319463"/>
          <p14:tracePt t="27077" x="2536825" y="3292475"/>
          <p14:tracePt t="27079" x="2551113" y="3292475"/>
          <p14:tracePt t="27081" x="2563813" y="3278188"/>
          <p14:tracePt t="27082" x="2563813" y="3251200"/>
          <p14:tracePt t="27085" x="2578100" y="3236913"/>
          <p14:tracePt t="27087" x="2578100" y="3222625"/>
          <p14:tracePt t="27089" x="2592388" y="3195638"/>
          <p14:tracePt t="27091" x="2592388" y="3181350"/>
          <p14:tracePt t="27093" x="2592388" y="3168650"/>
          <p14:tracePt t="27095" x="2605088" y="3141663"/>
          <p14:tracePt t="27097" x="2605088" y="3127375"/>
          <p14:tracePt t="27098" x="2619375" y="3113088"/>
          <p14:tracePt t="27101" x="2619375" y="3086100"/>
          <p14:tracePt t="27103" x="2619375" y="3071813"/>
          <p14:tracePt t="27105" x="2619375" y="3044825"/>
          <p14:tracePt t="27107" x="2633663" y="3017838"/>
          <p14:tracePt t="27109" x="2633663" y="3003550"/>
          <p14:tracePt t="27111" x="2646363" y="2990850"/>
          <p14:tracePt t="27113" x="2646363" y="2976563"/>
          <p14:tracePt t="27114" x="2646363" y="2935288"/>
          <p14:tracePt t="27116" x="2646363" y="2921000"/>
          <p14:tracePt t="27118" x="2646363" y="2908300"/>
          <p14:tracePt t="27121" x="2660650" y="2879725"/>
          <p14:tracePt t="27123" x="2660650" y="2867025"/>
          <p14:tracePt t="27125" x="2660650" y="2852738"/>
          <p14:tracePt t="27127" x="2660650" y="2838450"/>
          <p14:tracePt t="27129" x="2660650" y="2811463"/>
          <p14:tracePt t="27131" x="2660650" y="2798763"/>
          <p14:tracePt t="27133" x="2660650" y="2784475"/>
          <p14:tracePt t="27135" x="2660650" y="2757488"/>
          <p14:tracePt t="27136" x="2660650" y="2743200"/>
          <p14:tracePt t="27139" x="2660650" y="2728913"/>
          <p14:tracePt t="27141" x="2660650" y="2716213"/>
          <p14:tracePt t="27143" x="2660650" y="2701925"/>
          <p14:tracePt t="27145" x="2660650" y="2687638"/>
          <p14:tracePt t="27147" x="2660650" y="2674938"/>
          <p14:tracePt t="27148" x="2660650" y="2647950"/>
          <p14:tracePt t="27150" x="2660650" y="2633663"/>
          <p14:tracePt t="27152" x="2660650" y="2619375"/>
          <p14:tracePt t="27155" x="2660650" y="2606675"/>
          <p14:tracePt t="27157" x="2646363" y="2592388"/>
          <p14:tracePt t="27159" x="2646363" y="2578100"/>
          <p14:tracePt t="27163" x="2633663" y="2578100"/>
          <p14:tracePt t="27164" x="2633663" y="2565400"/>
          <p14:tracePt t="27169" x="2619375" y="2536825"/>
          <p14:tracePt t="27172" x="2619375" y="2524125"/>
          <p14:tracePt t="27172" x="2605088" y="2509838"/>
          <p14:tracePt t="27175" x="2605088" y="2495550"/>
          <p14:tracePt t="27177" x="2592388" y="2495550"/>
          <p14:tracePt t="27179" x="2592388" y="2468563"/>
          <p14:tracePt t="27180" x="2578100" y="2455863"/>
          <p14:tracePt t="27182" x="2563813" y="2441575"/>
          <p14:tracePt t="27185" x="2563813" y="2427288"/>
          <p14:tracePt t="27187" x="2551113" y="2414588"/>
          <p14:tracePt t="27189" x="2536825" y="2400300"/>
          <p14:tracePt t="27191" x="2536825" y="2386013"/>
          <p14:tracePt t="27193" x="2524125" y="2373313"/>
          <p14:tracePt t="27195" x="2509838" y="2359025"/>
          <p14:tracePt t="27196" x="2495550" y="2344738"/>
          <p14:tracePt t="27198" x="2495550" y="2332038"/>
          <p14:tracePt t="27200" x="2468563" y="2317750"/>
          <p14:tracePt t="27202" x="2454275" y="2305050"/>
          <p14:tracePt t="27205" x="2441575" y="2276475"/>
          <p14:tracePt t="27207" x="2427288" y="2276475"/>
          <p14:tracePt t="27209" x="2413000" y="2263775"/>
          <p14:tracePt t="27211" x="2400300" y="2249488"/>
          <p14:tracePt t="27212" x="2386013" y="2249488"/>
          <p14:tracePt t="27214" x="2359025" y="2222500"/>
          <p14:tracePt t="27216" x="2344738" y="2222500"/>
          <p14:tracePt t="27219" x="2332038" y="2208213"/>
          <p14:tracePt t="27221" x="2303463" y="2193925"/>
          <p14:tracePt t="27223" x="2290763" y="2181225"/>
          <p14:tracePt t="27225" x="2276475" y="2181225"/>
          <p14:tracePt t="27227" x="2262188" y="2166938"/>
          <p14:tracePt t="27228" x="2249488" y="2166938"/>
          <p14:tracePt t="27230" x="2208213" y="2152650"/>
          <p14:tracePt t="27232" x="2193925" y="2139950"/>
          <p14:tracePt t="27234" x="2181225" y="2139950"/>
          <p14:tracePt t="27236" x="2152650" y="2139950"/>
          <p14:tracePt t="27239" x="2139950" y="2125663"/>
          <p14:tracePt t="27241" x="2125663" y="2112963"/>
          <p14:tracePt t="27243" x="2098675" y="2112963"/>
          <p14:tracePt t="27244" x="2084388" y="2098675"/>
          <p14:tracePt t="27246" x="2057400" y="2098675"/>
          <p14:tracePt t="27248" x="2043113" y="2098675"/>
          <p14:tracePt t="27251" x="2016125" y="2084388"/>
          <p14:tracePt t="27252" x="2001838" y="2084388"/>
          <p14:tracePt t="27255" x="1989138" y="2071688"/>
          <p14:tracePt t="27257" x="1960563" y="2071688"/>
          <p14:tracePt t="27259" x="1947863" y="2071688"/>
          <p14:tracePt t="27261" x="1933575" y="2071688"/>
          <p14:tracePt t="27263" x="1919288" y="2071688"/>
          <p14:tracePt t="27264" x="1906588" y="2057400"/>
          <p14:tracePt t="27267" x="1892300" y="2057400"/>
          <p14:tracePt t="27269" x="1865313" y="2057400"/>
          <p14:tracePt t="27271" x="1851025" y="2057400"/>
          <p14:tracePt t="27273" x="1838325" y="2057400"/>
          <p14:tracePt t="27275" x="1838325" y="2043113"/>
          <p14:tracePt t="27277" x="1824038" y="2043113"/>
          <p14:tracePt t="27281" x="1809750" y="2043113"/>
          <p14:tracePt t="27285" x="1797050" y="2030413"/>
          <p14:tracePt t="27291" x="1782763" y="2030413"/>
          <p14:tracePt t="27297" x="1768475" y="2030413"/>
          <p14:tracePt t="27341" x="1755775" y="2030413"/>
          <p14:tracePt t="27346" x="1741488" y="2030413"/>
          <p14:tracePt t="27351" x="1728788" y="2030413"/>
          <p14:tracePt t="27357" x="1714500" y="2030413"/>
          <p14:tracePt t="27361" x="1700213" y="2043113"/>
          <p14:tracePt t="27363" x="1700213" y="2057400"/>
          <p14:tracePt t="27365" x="1687513" y="2057400"/>
          <p14:tracePt t="27367" x="1673225" y="2057400"/>
          <p14:tracePt t="27369" x="1658938" y="2057400"/>
          <p14:tracePt t="27372" x="1646238" y="2071688"/>
          <p14:tracePt t="27372" x="1631950" y="2071688"/>
          <p14:tracePt t="27375" x="1617663" y="2071688"/>
          <p14:tracePt t="27377" x="1604963" y="2071688"/>
          <p14:tracePt t="27379" x="1576388" y="2084388"/>
          <p14:tracePt t="27381" x="1576388" y="2098675"/>
          <p14:tracePt t="27382" x="1563688" y="2098675"/>
          <p14:tracePt t="27385" x="1536700" y="2098675"/>
          <p14:tracePt t="27387" x="1508125" y="2098675"/>
          <p14:tracePt t="27389" x="1495425" y="2112963"/>
          <p14:tracePt t="27391" x="1481138" y="2112963"/>
          <p14:tracePt t="27393" x="1454150" y="2125663"/>
          <p14:tracePt t="27395" x="1439863" y="2125663"/>
          <p14:tracePt t="27397" x="1425575" y="2125663"/>
          <p14:tracePt t="27399" x="1398588" y="2139950"/>
          <p14:tracePt t="27400" x="1385888" y="2152650"/>
          <p14:tracePt t="27402" x="1371600" y="2152650"/>
          <p14:tracePt t="27405" x="1357313" y="2152650"/>
          <p14:tracePt t="27407" x="1344613" y="2166938"/>
          <p14:tracePt t="27409" x="1316038" y="2181225"/>
          <p14:tracePt t="27411" x="1303338" y="2193925"/>
          <p14:tracePt t="27413" x="1289050" y="2193925"/>
          <p14:tracePt t="27415" x="1274763" y="2208213"/>
          <p14:tracePt t="27416" x="1262063" y="2208213"/>
          <p14:tracePt t="27419" x="1247775" y="2222500"/>
          <p14:tracePt t="27422" x="1235075" y="2235200"/>
          <p14:tracePt t="27423" x="1220788" y="2235200"/>
          <p14:tracePt t="27425" x="1206500" y="2249488"/>
          <p14:tracePt t="27427" x="1193800" y="2249488"/>
          <p14:tracePt t="27428" x="1193800" y="2263775"/>
          <p14:tracePt t="27430" x="1179513" y="2263775"/>
          <p14:tracePt t="27432" x="1179513" y="2276475"/>
          <p14:tracePt t="27434" x="1165225" y="2290763"/>
          <p14:tracePt t="27436" x="1152525" y="2290763"/>
          <p14:tracePt t="27439" x="1138238" y="2305050"/>
          <p14:tracePt t="27441" x="1123950" y="2317750"/>
          <p14:tracePt t="27443" x="1111250" y="2332038"/>
          <p14:tracePt t="27444" x="1111250" y="2359025"/>
          <p14:tracePt t="27446" x="1096963" y="2359025"/>
          <p14:tracePt t="27448" x="1082675" y="2386013"/>
          <p14:tracePt t="27450" x="1069975" y="2400300"/>
          <p14:tracePt t="27453" x="1069975" y="2414588"/>
          <p14:tracePt t="27455" x="1055688" y="2427288"/>
          <p14:tracePt t="27457" x="1042988" y="2441575"/>
          <p14:tracePt t="27459" x="1028700" y="2468563"/>
          <p14:tracePt t="27461" x="1014413" y="2482850"/>
          <p14:tracePt t="27462" x="1001713" y="2495550"/>
          <p14:tracePt t="27464" x="987425" y="2524125"/>
          <p14:tracePt t="27467" x="973138" y="2536825"/>
          <p14:tracePt t="27469" x="960438" y="2565400"/>
          <p14:tracePt t="27471" x="960438" y="2592388"/>
          <p14:tracePt t="27473" x="946150" y="2619375"/>
          <p14:tracePt t="27475" x="946150" y="2633663"/>
          <p14:tracePt t="27477" x="931863" y="2660650"/>
          <p14:tracePt t="27479" x="919163" y="2674938"/>
          <p14:tracePt t="27481" x="919163" y="2701925"/>
          <p14:tracePt t="27483" x="904875" y="2728913"/>
          <p14:tracePt t="27485" x="892175" y="2770188"/>
          <p14:tracePt t="27487" x="877888" y="2798763"/>
          <p14:tracePt t="27489" x="863600" y="2811463"/>
          <p14:tracePt t="27491" x="850900" y="2838450"/>
          <p14:tracePt t="27492" x="836613" y="2867025"/>
          <p14:tracePt t="27495" x="822325" y="2879725"/>
          <p14:tracePt t="27496" x="809625" y="2908300"/>
          <p14:tracePt t="27499" x="809625" y="2935288"/>
          <p14:tracePt t="27500" x="781050" y="2962275"/>
          <p14:tracePt t="27503" x="768350" y="2990850"/>
          <p14:tracePt t="27505" x="768350" y="3017838"/>
          <p14:tracePt t="27507" x="741363" y="3030538"/>
          <p14:tracePt t="27509" x="741363" y="3044825"/>
          <p14:tracePt t="27511" x="727075" y="3071813"/>
          <p14:tracePt t="27512" x="712788" y="3086100"/>
          <p14:tracePt t="27514" x="712788" y="3100388"/>
          <p14:tracePt t="27516" x="700088" y="3127375"/>
          <p14:tracePt t="27519" x="685800" y="3141663"/>
          <p14:tracePt t="27521" x="685800" y="3168650"/>
          <p14:tracePt t="27523" x="671513" y="3195638"/>
          <p14:tracePt t="27525" x="658813" y="3209925"/>
          <p14:tracePt t="27527" x="658813" y="3222625"/>
          <p14:tracePt t="27528" x="644525" y="3251200"/>
          <p14:tracePt t="27531" x="644525" y="3263900"/>
          <p14:tracePt t="27533" x="644525" y="3278188"/>
          <p14:tracePt t="27534" x="630238" y="3305175"/>
          <p14:tracePt t="27537" x="617538" y="3319463"/>
          <p14:tracePt t="27539" x="617538" y="3333750"/>
          <p14:tracePt t="27541" x="617538" y="3346450"/>
          <p14:tracePt t="27542" x="617538" y="3360738"/>
          <p14:tracePt t="27544" x="603250" y="3373438"/>
          <p14:tracePt t="27547" x="603250" y="3387725"/>
          <p14:tracePt t="27548" x="603250" y="3402013"/>
          <p14:tracePt t="27551" x="603250" y="3414713"/>
          <p14:tracePt t="27555" x="588963" y="3443288"/>
          <p14:tracePt t="27559" x="588963" y="3455988"/>
          <p14:tracePt t="27561" x="588963" y="3470275"/>
          <p14:tracePt t="27563" x="588963" y="3497263"/>
          <p14:tracePt t="27564" x="588963" y="3511550"/>
          <p14:tracePt t="27569" x="588963" y="3538538"/>
          <p14:tracePt t="27572" x="588963" y="3552825"/>
          <p14:tracePt t="27575" x="588963" y="3579813"/>
          <p14:tracePt t="27577" x="603250" y="3579813"/>
          <p14:tracePt t="27579" x="617538" y="3606800"/>
          <p14:tracePt t="27583" x="630238" y="3621088"/>
          <p14:tracePt t="27585" x="644525" y="3635375"/>
          <p14:tracePt t="27586" x="658813" y="3648075"/>
          <p14:tracePt t="27591" x="685800" y="3676650"/>
          <p14:tracePt t="27593" x="685800" y="3689350"/>
          <p14:tracePt t="27595" x="712788" y="3703638"/>
          <p14:tracePt t="27597" x="727075" y="3730625"/>
          <p14:tracePt t="27598" x="754063" y="3744913"/>
          <p14:tracePt t="27600" x="754063" y="3771900"/>
          <p14:tracePt t="27602" x="768350" y="3786188"/>
          <p14:tracePt t="27605" x="781050" y="3798888"/>
          <p14:tracePt t="27607" x="822325" y="3827463"/>
          <p14:tracePt t="27609" x="836613" y="3840163"/>
          <p14:tracePt t="27611" x="850900" y="3840163"/>
          <p14:tracePt t="27613" x="877888" y="3854450"/>
          <p14:tracePt t="27614" x="892175" y="3867150"/>
          <p14:tracePt t="27616" x="904875" y="3881438"/>
          <p14:tracePt t="27618" x="931863" y="3895725"/>
          <p14:tracePt t="27622" x="973138" y="3908425"/>
          <p14:tracePt t="27623" x="987425" y="3908425"/>
          <p14:tracePt t="27625" x="1014413" y="3922713"/>
          <p14:tracePt t="27626" x="1042988" y="3937000"/>
          <p14:tracePt t="27629" x="1055688" y="3937000"/>
          <p14:tracePt t="27639" x="1165225" y="4005263"/>
          <p14:tracePt t="27641" x="1179513" y="4005263"/>
          <p14:tracePt t="27643" x="1206500" y="4019550"/>
          <p14:tracePt t="27644" x="1220788" y="4032250"/>
          <p14:tracePt t="27647" x="1235075" y="4032250"/>
          <p14:tracePt t="27649" x="1247775" y="4046538"/>
          <p14:tracePt t="27651" x="1262063" y="4059238"/>
          <p14:tracePt t="27653" x="1289050" y="4059238"/>
          <p14:tracePt t="27655" x="1303338" y="4073525"/>
          <p14:tracePt t="27659" x="1316038" y="4087813"/>
          <p14:tracePt t="27661" x="1330325" y="4100513"/>
          <p14:tracePt t="27665" x="1357313" y="4100513"/>
          <p14:tracePt t="27666" x="1371600" y="4114800"/>
          <p14:tracePt t="27669" x="1385888" y="4114800"/>
          <p14:tracePt t="27673" x="1425575" y="4114800"/>
          <p14:tracePt t="27675" x="1439863" y="4114800"/>
          <p14:tracePt t="27677" x="1466850" y="4129088"/>
          <p14:tracePt t="27679" x="1495425" y="4129088"/>
          <p14:tracePt t="27681" x="1508125" y="4129088"/>
          <p14:tracePt t="27683" x="1536700" y="4129088"/>
          <p14:tracePt t="27684" x="1549400" y="4129088"/>
          <p14:tracePt t="27687" x="1576388" y="4129088"/>
          <p14:tracePt t="27689" x="1590675" y="4129088"/>
          <p14:tracePt t="27691" x="1617663" y="4129088"/>
          <p14:tracePt t="27692" x="1631950" y="4129088"/>
          <p14:tracePt t="27695" x="1658938" y="4129088"/>
          <p14:tracePt t="27696" x="1673225" y="4129088"/>
          <p14:tracePt t="27698" x="1687513" y="4129088"/>
          <p14:tracePt t="27701" x="1714500" y="4129088"/>
          <p14:tracePt t="27702" x="1755775" y="4129088"/>
          <p14:tracePt t="27705" x="1768475" y="4129088"/>
          <p14:tracePt t="27707" x="1797050" y="4129088"/>
          <p14:tracePt t="27708" x="1824038" y="4129088"/>
          <p14:tracePt t="27711" x="1838325" y="4129088"/>
          <p14:tracePt t="27712" x="1865313" y="4129088"/>
          <p14:tracePt t="27714" x="1892300" y="4129088"/>
          <p14:tracePt t="27716" x="1919288" y="4129088"/>
          <p14:tracePt t="27719" x="1933575" y="4129088"/>
          <p14:tracePt t="27722" x="1960563" y="4114800"/>
          <p14:tracePt t="27723" x="1974850" y="4114800"/>
          <p14:tracePt t="27725" x="1989138" y="4114800"/>
          <p14:tracePt t="27726" x="2016125" y="4114800"/>
          <p14:tracePt t="27729" x="2030413" y="4114800"/>
          <p14:tracePt t="27730" x="2043113" y="4100513"/>
          <p14:tracePt t="27732" x="2070100" y="4087813"/>
          <p14:tracePt t="27735" x="2098675" y="4087813"/>
          <p14:tracePt t="27737" x="2111375" y="4087813"/>
          <p14:tracePt t="27739" x="2125663" y="4087813"/>
          <p14:tracePt t="27741" x="2166938" y="4073525"/>
          <p14:tracePt t="27743" x="2181225" y="4073525"/>
          <p14:tracePt t="27744" x="2193925" y="4059238"/>
          <p14:tracePt t="27747" x="2222500" y="4046538"/>
          <p14:tracePt t="27749" x="2235200" y="4046538"/>
          <p14:tracePt t="27751" x="2249488" y="4046538"/>
          <p14:tracePt t="27753" x="2276475" y="4032250"/>
          <p14:tracePt t="27755" x="2290763" y="4019550"/>
          <p14:tracePt t="27757" x="2303463" y="4019550"/>
          <p14:tracePt t="27759" x="2332038" y="4005263"/>
          <p14:tracePt t="27761" x="2344738" y="3990975"/>
          <p14:tracePt t="27762" x="2359025" y="3990975"/>
          <p14:tracePt t="27764" x="2373313" y="3978275"/>
          <p14:tracePt t="27766" x="2386013" y="3963988"/>
          <p14:tracePt t="27769" x="2413000" y="3963988"/>
          <p14:tracePt t="27771" x="2427288" y="3949700"/>
          <p14:tracePt t="27772" x="2441575" y="3949700"/>
          <p14:tracePt t="27775" x="2454275" y="3937000"/>
          <p14:tracePt t="27777" x="2468563" y="3922713"/>
          <p14:tracePt t="27778" x="2495550" y="3908425"/>
          <p14:tracePt t="27780" x="2509838" y="3895725"/>
          <p14:tracePt t="27782" x="2524125" y="3881438"/>
          <p14:tracePt t="27784" x="2551113" y="3881438"/>
          <p14:tracePt t="27786" x="2551113" y="3854450"/>
          <p14:tracePt t="27789" x="2578100" y="3854450"/>
          <p14:tracePt t="27791" x="2592388" y="3840163"/>
          <p14:tracePt t="27793" x="2605088" y="3827463"/>
          <p14:tracePt t="27795" x="2619375" y="3827463"/>
          <p14:tracePt t="27797" x="2633663" y="3813175"/>
          <p14:tracePt t="27798" x="2646363" y="3813175"/>
          <p14:tracePt t="27801" x="2646363" y="3798888"/>
          <p14:tracePt t="27803" x="2660650" y="3786188"/>
          <p14:tracePt t="27805" x="2674938" y="3786188"/>
          <p14:tracePt t="27806" x="2687638" y="3771900"/>
          <p14:tracePt t="27811" x="2701925" y="3757613"/>
          <p14:tracePt t="27817" x="2716213" y="3757613"/>
          <p14:tracePt t="27819" x="2728913" y="3757613"/>
          <p14:tracePt t="27823" x="2728913" y="3744913"/>
          <p14:tracePt t="27825" x="2743200" y="3744913"/>
          <p14:tracePt t="27827" x="2743200" y="3730625"/>
          <p14:tracePt t="27837" x="2755900" y="3730625"/>
          <p14:tracePt t="28727" x="2770188" y="3716338"/>
          <p14:tracePt t="28729" x="2784475" y="3716338"/>
          <p14:tracePt t="28731" x="2797175" y="3716338"/>
          <p14:tracePt t="28733" x="2811463" y="3703638"/>
          <p14:tracePt t="28735" x="2825750" y="3703638"/>
          <p14:tracePt t="28737" x="2867025" y="3689350"/>
          <p14:tracePt t="28740" x="2879725" y="3689350"/>
          <p14:tracePt t="28741" x="2906713" y="3676650"/>
          <p14:tracePt t="28743" x="2935288" y="3662363"/>
          <p14:tracePt t="28745" x="2976563" y="3648075"/>
          <p14:tracePt t="28747" x="3003550" y="3648075"/>
          <p14:tracePt t="28748" x="3030538" y="3635375"/>
          <p14:tracePt t="28751" x="3071813" y="3621088"/>
          <p14:tracePt t="28753" x="3113088" y="3606800"/>
          <p14:tracePt t="28755" x="3154363" y="3606800"/>
          <p14:tracePt t="28757" x="3195638" y="3594100"/>
          <p14:tracePt t="28759" x="3236913" y="3579813"/>
          <p14:tracePt t="28761" x="3278188" y="3565525"/>
          <p14:tracePt t="28763" x="3319463" y="3565525"/>
          <p14:tracePt t="28764" x="3360738" y="3552825"/>
          <p14:tracePt t="28766" x="3400425" y="3538538"/>
          <p14:tracePt t="28768" x="3441700" y="3524250"/>
          <p14:tracePt t="28770" x="3482975" y="3511550"/>
          <p14:tracePt t="28773" x="3524250" y="3497263"/>
          <p14:tracePt t="28775" x="3579813" y="3470275"/>
          <p14:tracePt t="28777" x="3621088" y="3455988"/>
          <p14:tracePt t="28779" x="3662363" y="3429000"/>
          <p14:tracePt t="28781" x="3716338" y="3402013"/>
          <p14:tracePt t="28782" x="3757613" y="3387725"/>
          <p14:tracePt t="28784" x="3798888" y="3360738"/>
          <p14:tracePt t="28787" x="3840163" y="3333750"/>
          <p14:tracePt t="28789" x="3894138" y="3319463"/>
          <p14:tracePt t="28790" x="3949700" y="3292475"/>
          <p14:tracePt t="28792" x="4005263" y="3263900"/>
          <p14:tracePt t="28795" x="4044950" y="3236913"/>
          <p14:tracePt t="28797" x="4086225" y="3222625"/>
          <p14:tracePt t="28799" x="4127500" y="3195638"/>
          <p14:tracePt t="28801" x="4183063" y="3181350"/>
          <p14:tracePt t="28803" x="4224338" y="3154363"/>
          <p14:tracePt t="28806" x="4265613" y="3127375"/>
          <p14:tracePt t="28806" x="4319588" y="3113088"/>
          <p14:tracePt t="28809" x="4375150" y="3086100"/>
          <p14:tracePt t="28811" x="4416425" y="3059113"/>
          <p14:tracePt t="28813" x="4484688" y="3030538"/>
          <p14:tracePt t="28814" x="4525963" y="3017838"/>
          <p14:tracePt t="28816" x="4567238" y="3003550"/>
          <p14:tracePt t="28818" x="4608513" y="2990850"/>
          <p14:tracePt t="28820" x="4662488" y="2976563"/>
          <p14:tracePt t="28823" x="4703763" y="2976563"/>
          <p14:tracePt t="28825" x="4730750" y="2962275"/>
          <p14:tracePt t="28827" x="4772025" y="2949575"/>
          <p14:tracePt t="28829" x="4800600" y="2935288"/>
          <p14:tracePt t="28831" x="4827588" y="2935288"/>
          <p14:tracePt t="28832" x="4854575" y="2921000"/>
          <p14:tracePt t="28834" x="4895850" y="2921000"/>
          <p14:tracePt t="28836" x="4937125" y="2908300"/>
          <p14:tracePt t="28839" x="4964113" y="2908300"/>
          <p14:tracePt t="28841" x="4992688" y="2894013"/>
          <p14:tracePt t="28842" x="5019675" y="2894013"/>
          <p14:tracePt t="28845" x="5032375" y="2894013"/>
          <p14:tracePt t="28847" x="5073650" y="2894013"/>
          <p14:tracePt t="28849" x="5087938" y="2894013"/>
          <p14:tracePt t="28851" x="5102225" y="2894013"/>
          <p14:tracePt t="28853" x="5129213" y="2879725"/>
          <p14:tracePt t="28856" x="5143500" y="2879725"/>
          <p14:tracePt t="28857" x="5156200" y="2879725"/>
          <p14:tracePt t="28859" x="5170488" y="2867025"/>
          <p14:tracePt t="28861" x="5197475" y="2867025"/>
          <p14:tracePt t="28863" x="5211763" y="2867025"/>
          <p14:tracePt t="28865" x="5224463" y="2867025"/>
          <p14:tracePt t="28867" x="5238750" y="2867025"/>
          <p14:tracePt t="28869" x="5253038" y="2867025"/>
          <p14:tracePt t="28871" x="5265738" y="2867025"/>
          <p14:tracePt t="28873" x="5280025" y="2867025"/>
          <p14:tracePt t="28877" x="5294313" y="2867025"/>
          <p14:tracePt t="28879" x="5307013" y="2867025"/>
          <p14:tracePt t="28880" x="5321300" y="2867025"/>
          <p14:tracePt t="28884" x="5335588" y="2867025"/>
          <p14:tracePt t="28886" x="5348288" y="2867025"/>
          <p14:tracePt t="28895" x="5362575" y="2867025"/>
          <p14:tracePt t="28899" x="5375275" y="2867025"/>
          <p14:tracePt t="28903" x="5389563" y="2867025"/>
          <p14:tracePt t="28906" x="5403850" y="2867025"/>
          <p14:tracePt t="28909" x="5403850" y="2879725"/>
          <p14:tracePt t="28911" x="5416550" y="2879725"/>
          <p14:tracePt t="28915" x="5430838" y="2894013"/>
          <p14:tracePt t="28919" x="5445125" y="2894013"/>
          <p14:tracePt t="28924" x="5457825" y="2894013"/>
          <p14:tracePt t="28927" x="5472113" y="2908300"/>
          <p14:tracePt t="28931" x="5486400" y="2908300"/>
          <p14:tracePt t="28933" x="5499100" y="2908300"/>
          <p14:tracePt t="28937" x="5499100" y="2921000"/>
          <p14:tracePt t="28939" x="5513388" y="2921000"/>
          <p14:tracePt t="28943" x="5513388" y="2935288"/>
          <p14:tracePt t="28945" x="5526088" y="2935288"/>
          <p14:tracePt t="28951" x="5540375" y="2935288"/>
          <p14:tracePt t="28953" x="5554663" y="2935288"/>
          <p14:tracePt t="28955" x="5567363" y="2935288"/>
          <p14:tracePt t="28957" x="5581650" y="2935288"/>
          <p14:tracePt t="28959" x="5595938" y="2935288"/>
          <p14:tracePt t="28961" x="5608638" y="2949575"/>
          <p14:tracePt t="28962" x="5622925" y="2949575"/>
          <p14:tracePt t="28964" x="5637213" y="2949575"/>
          <p14:tracePt t="28966" x="5649913" y="2949575"/>
          <p14:tracePt t="28971" x="5678488" y="2949575"/>
          <p14:tracePt t="28973" x="5691188" y="2949575"/>
          <p14:tracePt t="28975" x="5705475" y="2949575"/>
          <p14:tracePt t="28977" x="5732463" y="2949575"/>
          <p14:tracePt t="28978" x="5759450" y="2949575"/>
          <p14:tracePt t="28980" x="5788025" y="2949575"/>
          <p14:tracePt t="28982" x="5800725" y="2935288"/>
          <p14:tracePt t="28985" x="5829300" y="2935288"/>
          <p14:tracePt t="28987" x="5868988" y="2921000"/>
          <p14:tracePt t="28989" x="5897563" y="2921000"/>
          <p14:tracePt t="28991" x="5910263" y="2908300"/>
          <p14:tracePt t="28993" x="5938838" y="2894013"/>
          <p14:tracePt t="28994" x="5965825" y="2894013"/>
          <p14:tracePt t="28997" x="6007100" y="2894013"/>
          <p14:tracePt t="28999" x="6019800" y="2879725"/>
          <p14:tracePt t="29001" x="6048375" y="2867025"/>
          <p14:tracePt t="29003" x="6075363" y="2867025"/>
          <p14:tracePt t="29005" x="6089650" y="2867025"/>
          <p14:tracePt t="29006" x="6102350" y="2852738"/>
          <p14:tracePt t="29009" x="6130925" y="2838450"/>
          <p14:tracePt t="29013" x="6143625" y="2838450"/>
          <p14:tracePt t="29015" x="6157913" y="2825750"/>
          <p14:tracePt t="29018" x="6172200" y="2825750"/>
          <p14:tracePt t="29023" x="6184900" y="2811463"/>
          <p14:tracePt t="29029" x="6199188" y="2798763"/>
          <p14:tracePt t="29037" x="6199188" y="2784475"/>
          <p14:tracePt t="29053" x="6211888" y="2770188"/>
          <p14:tracePt t="29063" x="6226175" y="2770188"/>
          <p14:tracePt t="29075" x="6226175" y="2757488"/>
          <p14:tracePt t="29077" x="6240463" y="2757488"/>
          <p14:tracePt t="29083" x="6240463" y="2743200"/>
          <p14:tracePt t="29085" x="6253163" y="2743200"/>
          <p14:tracePt t="29095" x="6267450" y="2743200"/>
          <p14:tracePt t="29103" x="6267450" y="2728913"/>
          <p14:tracePt t="29151" x="6267450" y="2716213"/>
          <p14:tracePt t="29161" x="6281738" y="2716213"/>
          <p14:tracePt t="29169" x="6294438" y="2716213"/>
          <p14:tracePt t="29173" x="6294438" y="2701925"/>
          <p14:tracePt t="29181" x="6294438" y="2687638"/>
          <p14:tracePt t="29183" x="6308725" y="2687638"/>
          <p14:tracePt t="29199" x="6323013" y="2687638"/>
          <p14:tracePt t="31023" x="6308725" y="2687638"/>
          <p14:tracePt t="31025" x="6294438" y="2687638"/>
          <p14:tracePt t="31027" x="6281738" y="2701925"/>
          <p14:tracePt t="31029" x="6267450" y="2701925"/>
          <p14:tracePt t="31031" x="6240463" y="2716213"/>
          <p14:tracePt t="31032" x="6226175" y="2728913"/>
          <p14:tracePt t="31034" x="6211888" y="2743200"/>
          <p14:tracePt t="31036" x="6172200" y="2757488"/>
          <p14:tracePt t="31039" x="6143625" y="2770188"/>
          <p14:tracePt t="31041" x="6116638" y="2784475"/>
          <p14:tracePt t="31043" x="6089650" y="2811463"/>
          <p14:tracePt t="31045" x="6048375" y="2811463"/>
          <p14:tracePt t="31047" x="5992813" y="2838450"/>
          <p14:tracePt t="31048" x="5951538" y="2867025"/>
          <p14:tracePt t="31050" x="5910263" y="2879725"/>
          <p14:tracePt t="31052" x="5842000" y="2908300"/>
          <p14:tracePt t="31054" x="5788025" y="2935288"/>
          <p14:tracePt t="31057" x="5718175" y="2962275"/>
          <p14:tracePt t="31059" x="5649913" y="2990850"/>
          <p14:tracePt t="31061" x="5581650" y="3017838"/>
          <p14:tracePt t="31063" x="5499100" y="3030538"/>
          <p14:tracePt t="31064" x="5445125" y="3059113"/>
          <p14:tracePt t="31067" x="5362575" y="3086100"/>
          <p14:tracePt t="31069" x="5280025" y="3113088"/>
          <p14:tracePt t="31071" x="5224463" y="3154363"/>
          <p14:tracePt t="31073" x="5143500" y="3181350"/>
          <p14:tracePt t="31075" x="5060950" y="3209925"/>
          <p14:tracePt t="31076" x="4978400" y="3236913"/>
          <p14:tracePt t="31079" x="4895850" y="3263900"/>
          <p14:tracePt t="31080" x="4827588" y="3278188"/>
          <p14:tracePt t="31082" x="4745038" y="3305175"/>
          <p14:tracePt t="31084" x="4649788" y="3333750"/>
          <p14:tracePt t="31086" x="4567238" y="3360738"/>
          <p14:tracePt t="31091" x="4416425" y="3414713"/>
          <p14:tracePt t="31093" x="4348163" y="3429000"/>
          <p14:tracePt t="31095" x="4292600" y="3455988"/>
          <p14:tracePt t="31096" x="4224338" y="3470275"/>
          <p14:tracePt t="31099" x="4168775" y="3484563"/>
          <p14:tracePt t="31100" x="4114800" y="3484563"/>
          <p14:tracePt t="31102" x="4059238" y="3484563"/>
          <p14:tracePt t="31105" x="3990975" y="3497263"/>
          <p14:tracePt t="31107" x="3949700" y="3511550"/>
          <p14:tracePt t="31109" x="3894138" y="3511550"/>
          <p14:tracePt t="31110" x="3854450" y="3511550"/>
          <p14:tracePt t="31112" x="3825875" y="3511550"/>
          <p14:tracePt t="31115" x="3798888" y="3524250"/>
          <p14:tracePt t="31117" x="3757613" y="3524250"/>
          <p14:tracePt t="31119" x="3730625" y="3524250"/>
          <p14:tracePt t="31121" x="3689350" y="3524250"/>
          <p14:tracePt t="31124" x="3662363" y="3524250"/>
          <p14:tracePt t="31124" x="3633788" y="3524250"/>
          <p14:tracePt t="31127" x="3592513" y="3524250"/>
          <p14:tracePt t="31129" x="3565525" y="3524250"/>
          <p14:tracePt t="31130" x="3538538" y="3524250"/>
          <p14:tracePt t="31133" x="3511550" y="3524250"/>
          <p14:tracePt t="31134" x="3482975" y="3524250"/>
          <p14:tracePt t="31136" x="3455988" y="3524250"/>
          <p14:tracePt t="31140" x="3429000" y="3524250"/>
          <p14:tracePt t="31141" x="3400425" y="3524250"/>
          <p14:tracePt t="31143" x="3387725" y="3524250"/>
          <p14:tracePt t="31145" x="3360738" y="3524250"/>
          <p14:tracePt t="31147" x="3332163" y="3524250"/>
          <p14:tracePt t="31148" x="3305175" y="3524250"/>
          <p14:tracePt t="31150" x="3278188" y="3524250"/>
          <p14:tracePt t="31153" x="3249613" y="3524250"/>
          <p14:tracePt t="31155" x="3222625" y="3524250"/>
          <p14:tracePt t="31157" x="3209925" y="3524250"/>
          <p14:tracePt t="31159" x="3168650" y="3524250"/>
          <p14:tracePt t="31161" x="3140075" y="3524250"/>
          <p14:tracePt t="31163" x="3113088" y="3524250"/>
          <p14:tracePt t="31165" x="3071813" y="3524250"/>
          <p14:tracePt t="31167" x="3044825" y="3524250"/>
          <p14:tracePt t="31169" x="3003550" y="3524250"/>
          <p14:tracePt t="31171" x="2962275" y="3524250"/>
          <p14:tracePt t="31173" x="2921000" y="3524250"/>
          <p14:tracePt t="31175" x="2879725" y="3524250"/>
          <p14:tracePt t="31176" x="2838450" y="3524250"/>
          <p14:tracePt t="31179" x="2797175" y="3524250"/>
          <p14:tracePt t="31180" x="2755900" y="3524250"/>
          <p14:tracePt t="31183" x="2716213" y="3524250"/>
          <p14:tracePt t="31185" x="2660650" y="3524250"/>
          <p14:tracePt t="31187" x="2605088" y="3524250"/>
          <p14:tracePt t="31190" x="2536825" y="3511550"/>
          <p14:tracePt t="31190" x="2482850" y="3511550"/>
          <p14:tracePt t="31193" x="2427288" y="3511550"/>
          <p14:tracePt t="31195" x="2373313" y="3511550"/>
          <p14:tracePt t="31196" x="2303463" y="3511550"/>
          <p14:tracePt t="31199" x="2222500" y="3511550"/>
          <p14:tracePt t="31201" x="2166938" y="3511550"/>
          <p14:tracePt t="31203" x="2098675" y="3511550"/>
          <p14:tracePt t="31204" x="2043113" y="3511550"/>
          <p14:tracePt t="31206" x="1960563" y="3511550"/>
          <p14:tracePt t="31209" x="1906588" y="3497263"/>
          <p14:tracePt t="31211" x="1851025" y="3497263"/>
          <p14:tracePt t="31213" x="1782763" y="3484563"/>
          <p14:tracePt t="31215" x="1728788" y="3484563"/>
          <p14:tracePt t="31216" x="1673225" y="3484563"/>
          <p14:tracePt t="31219" x="1631950" y="3484563"/>
          <p14:tracePt t="31221" x="1590675" y="3484563"/>
          <p14:tracePt t="31223" x="1536700" y="3484563"/>
          <p14:tracePt t="31225" x="1495425" y="3484563"/>
          <p14:tracePt t="31227" x="1454150" y="3484563"/>
          <p14:tracePt t="31229" x="1425575" y="3484563"/>
          <p14:tracePt t="31231" x="1385888" y="3484563"/>
          <p14:tracePt t="31232" x="1357313" y="3484563"/>
          <p14:tracePt t="31235" x="1330325" y="3484563"/>
          <p14:tracePt t="31237" x="1303338" y="3484563"/>
          <p14:tracePt t="31240" x="1262063" y="3484563"/>
          <p14:tracePt t="31241" x="1247775" y="3484563"/>
          <p14:tracePt t="31243" x="1220788" y="3484563"/>
          <p14:tracePt t="31245" x="1206500" y="3484563"/>
          <p14:tracePt t="31247" x="1179513" y="3484563"/>
          <p14:tracePt t="31248" x="1152525" y="3484563"/>
          <p14:tracePt t="31250" x="1138238" y="3484563"/>
          <p14:tracePt t="31252" x="1123950" y="3484563"/>
          <p14:tracePt t="31255" x="1111250" y="3484563"/>
          <p14:tracePt t="31256" x="1096963" y="3484563"/>
          <p14:tracePt t="31259" x="1082675" y="3497263"/>
          <p14:tracePt t="31260" x="1069975" y="3497263"/>
          <p14:tracePt t="31263" x="1055688" y="3497263"/>
          <p14:tracePt t="31265" x="1042988" y="3497263"/>
          <p14:tracePt t="31271" x="1028700" y="3497263"/>
          <p14:tracePt t="31279" x="1014413" y="3497263"/>
          <p14:tracePt t="31291" x="1001713" y="3497263"/>
          <p14:tracePt t="31299" x="1001713" y="3484563"/>
          <p14:tracePt t="31303" x="1001713" y="3470275"/>
          <p14:tracePt t="31307" x="1001713" y="3455988"/>
          <p14:tracePt t="31309" x="1001713" y="3443288"/>
          <p14:tracePt t="31311" x="1001713" y="3429000"/>
          <p14:tracePt t="31313" x="1001713" y="3414713"/>
          <p14:tracePt t="31316" x="1001713" y="3387725"/>
          <p14:tracePt t="31319" x="1001713" y="3373438"/>
          <p14:tracePt t="31320" x="1001713" y="3360738"/>
          <p14:tracePt t="31323" x="987425" y="3333750"/>
          <p14:tracePt t="31327" x="987425" y="3319463"/>
          <p14:tracePt t="31329" x="973138" y="3278188"/>
          <p14:tracePt t="31330" x="973138" y="3263900"/>
          <p14:tracePt t="31332" x="973138" y="3251200"/>
          <p14:tracePt t="31335" x="973138" y="3236913"/>
          <p14:tracePt t="31337" x="960438" y="3195638"/>
          <p14:tracePt t="31339" x="946150" y="3168650"/>
          <p14:tracePt t="31341" x="946150" y="3141663"/>
          <p14:tracePt t="31343" x="931863" y="3127375"/>
          <p14:tracePt t="31344" x="919163" y="3086100"/>
          <p14:tracePt t="31346" x="904875" y="3071813"/>
          <p14:tracePt t="31349" x="904875" y="3059113"/>
          <p14:tracePt t="31351" x="877888" y="3017838"/>
          <p14:tracePt t="31353" x="863600" y="3003550"/>
          <p14:tracePt t="31354" x="836613" y="2976563"/>
          <p14:tracePt t="31357" x="836613" y="2949575"/>
          <p14:tracePt t="31359" x="809625" y="2908300"/>
          <p14:tracePt t="31361" x="795338" y="2879725"/>
          <p14:tracePt t="31363" x="768350" y="2852738"/>
          <p14:tracePt t="31364" x="754063" y="2825750"/>
          <p14:tracePt t="31366" x="727075" y="2798763"/>
          <p14:tracePt t="31368" x="727075" y="2784475"/>
          <p14:tracePt t="31371" x="700088" y="2757488"/>
          <p14:tracePt t="31373" x="685800" y="2716213"/>
          <p14:tracePt t="31375" x="658813" y="2701925"/>
          <p14:tracePt t="31377" x="644525" y="2674938"/>
          <p14:tracePt t="31379" x="617538" y="2660650"/>
          <p14:tracePt t="31381" x="603250" y="2647950"/>
          <p14:tracePt t="31382" x="576263" y="2633663"/>
          <p14:tracePt t="31385" x="576263" y="2619375"/>
          <p14:tracePt t="31387" x="549275" y="2606675"/>
          <p14:tracePt t="31390" x="549275" y="2592388"/>
          <p14:tracePt t="31391" x="534988" y="2592388"/>
          <p14:tracePt t="31393" x="520700" y="2578100"/>
          <p14:tracePt t="31395" x="508000" y="2578100"/>
          <p14:tracePt t="31397" x="508000" y="2565400"/>
          <p14:tracePt t="31399" x="493713" y="2565400"/>
          <p14:tracePt t="31401" x="493713" y="2551113"/>
          <p14:tracePt t="31405" x="479425" y="2551113"/>
          <p14:tracePt t="31433" x="479425" y="2536825"/>
          <p14:tracePt t="31487" x="479425" y="2551113"/>
          <p14:tracePt t="31490" x="479425" y="2565400"/>
          <p14:tracePt t="31493" x="479425" y="2578100"/>
          <p14:tracePt t="31499" x="479425" y="2592388"/>
          <p14:tracePt t="31503" x="493713" y="2606675"/>
          <p14:tracePt t="31507" x="493713" y="2619375"/>
          <p14:tracePt t="31511" x="493713" y="2633663"/>
          <p14:tracePt t="31515" x="493713" y="2647950"/>
          <p14:tracePt t="31519" x="508000" y="2660650"/>
          <p14:tracePt t="31521" x="508000" y="2674938"/>
          <p14:tracePt t="31525" x="520700" y="2687638"/>
          <p14:tracePt t="31531" x="520700" y="2701925"/>
          <p14:tracePt t="31535" x="520700" y="2716213"/>
          <p14:tracePt t="31537" x="534988" y="2716213"/>
          <p14:tracePt t="31539" x="534988" y="2728913"/>
          <p14:tracePt t="31541" x="549275" y="2743200"/>
          <p14:tracePt t="31547" x="549275" y="2757488"/>
          <p14:tracePt t="31551" x="561975" y="2770188"/>
          <p14:tracePt t="31557" x="576263" y="2784475"/>
          <p14:tracePt t="31559" x="576263" y="2798763"/>
          <p14:tracePt t="31567" x="588963" y="2811463"/>
          <p14:tracePt t="31581" x="603250" y="2811463"/>
          <p14:tracePt t="31609" x="617538" y="2811463"/>
          <p14:tracePt t="31613" x="617538" y="2798763"/>
          <p14:tracePt t="31615" x="630238" y="2798763"/>
          <p14:tracePt t="31617" x="630238" y="2784475"/>
          <p14:tracePt t="31624" x="630238" y="2770188"/>
          <p14:tracePt t="31629" x="630238" y="2757488"/>
          <p14:tracePt t="31631" x="644525" y="2757488"/>
          <p14:tracePt t="31635" x="644525" y="2743200"/>
          <p14:tracePt t="31637" x="644525" y="2728913"/>
          <p14:tracePt t="31641" x="644525" y="2716213"/>
          <p14:tracePt t="31643" x="658813" y="2716213"/>
          <p14:tracePt t="31659" x="658813" y="2687638"/>
          <p14:tracePt t="31667" x="658813" y="2674938"/>
          <p14:tracePt t="31671" x="658813" y="2660650"/>
          <p14:tracePt t="31685" x="658813" y="2647950"/>
          <p14:tracePt t="31693" x="658813" y="2633663"/>
          <p14:tracePt t="31697" x="671513" y="2633663"/>
          <p14:tracePt t="31708" x="671513" y="2619375"/>
          <p14:tracePt t="31711" x="671513" y="2606675"/>
          <p14:tracePt t="31713" x="685800" y="2606675"/>
          <p14:tracePt t="31716" x="685800" y="2592388"/>
          <p14:tracePt t="31721" x="685800" y="2578100"/>
          <p14:tracePt t="31727" x="685800" y="2565400"/>
          <p14:tracePt t="31731" x="685800" y="2551113"/>
          <p14:tracePt t="31743" x="685800" y="2536825"/>
          <p14:tracePt t="31749" x="700088" y="2536825"/>
          <p14:tracePt t="31821" x="685800" y="2536825"/>
          <p14:tracePt t="31825" x="671513" y="2536825"/>
          <p14:tracePt t="31831" x="671513" y="2551113"/>
          <p14:tracePt t="31834" x="658813" y="2551113"/>
          <p14:tracePt t="31843" x="658813" y="2565400"/>
          <p14:tracePt t="32783" x="671513" y="2565400"/>
          <p14:tracePt t="32803" x="685800" y="2565400"/>
          <p14:tracePt t="32829" x="700088" y="2565400"/>
          <p14:tracePt t="36532" x="712788" y="2565400"/>
          <p14:tracePt t="36535" x="727075" y="2565400"/>
          <p14:tracePt t="36537" x="741363" y="2565400"/>
          <p14:tracePt t="36542" x="754063" y="2565400"/>
          <p14:tracePt t="36543" x="768350" y="2565400"/>
          <p14:tracePt t="36547" x="795338" y="2565400"/>
          <p14:tracePt t="36553" x="809625" y="2565400"/>
          <p14:tracePt t="36555" x="836613" y="2565400"/>
          <p14:tracePt t="36557" x="850900" y="2565400"/>
          <p14:tracePt t="36560" x="863600" y="2565400"/>
          <p14:tracePt t="36561" x="877888" y="2565400"/>
          <p14:tracePt t="36563" x="892175" y="2565400"/>
          <p14:tracePt t="36564" x="904875" y="2565400"/>
          <p14:tracePt t="36566" x="931863" y="2565400"/>
          <p14:tracePt t="36568" x="946150" y="2565400"/>
          <p14:tracePt t="36570" x="960438" y="2565400"/>
          <p14:tracePt t="36573" x="973138" y="2565400"/>
          <p14:tracePt t="36575" x="1001713" y="2565400"/>
          <p14:tracePt t="36577" x="1014413" y="2565400"/>
          <p14:tracePt t="36579" x="1042988" y="2565400"/>
          <p14:tracePt t="36580" x="1069975" y="2565400"/>
          <p14:tracePt t="36582" x="1096963" y="2565400"/>
          <p14:tracePt t="36584" x="1123950" y="2565400"/>
          <p14:tracePt t="36586" x="1138238" y="2565400"/>
          <p14:tracePt t="36588" x="1152525" y="2565400"/>
          <p14:tracePt t="36591" x="1193800" y="2578100"/>
          <p14:tracePt t="36593" x="1220788" y="2578100"/>
          <p14:tracePt t="36595" x="1235075" y="2578100"/>
          <p14:tracePt t="36597" x="1262063" y="2578100"/>
          <p14:tracePt t="36598" x="1289050" y="2592388"/>
          <p14:tracePt t="36601" x="1316038" y="2592388"/>
          <p14:tracePt t="36602" x="1330325" y="2606675"/>
          <p14:tracePt t="36605" x="1357313" y="2606675"/>
          <p14:tracePt t="36607" x="1385888" y="2606675"/>
          <p14:tracePt t="36610" x="1398588" y="2606675"/>
          <p14:tracePt t="36610" x="1412875" y="2619375"/>
          <p14:tracePt t="36613" x="1439863" y="2619375"/>
          <p14:tracePt t="36614" x="1466850" y="2619375"/>
          <p14:tracePt t="36616" x="1495425" y="2619375"/>
          <p14:tracePt t="36618" x="1508125" y="2619375"/>
          <p14:tracePt t="36620" x="1522413" y="2633663"/>
          <p14:tracePt t="36623" x="1549400" y="2633663"/>
          <p14:tracePt t="36626" x="1576388" y="2633663"/>
          <p14:tracePt t="36642" x="1646238" y="2660650"/>
          <p14:tracePt t="36643" x="1658938" y="2660650"/>
          <p14:tracePt t="36645" x="1673225" y="2660650"/>
          <p14:tracePt t="36651" x="1687513" y="2660650"/>
          <p14:tracePt t="36652" x="1687513" y="2674938"/>
          <p14:tracePt t="36659" x="1714500" y="2674938"/>
          <p14:tracePt t="36665" x="1714500" y="2687638"/>
          <p14:tracePt t="36669" x="1728788" y="2687638"/>
          <p14:tracePt t="36671" x="1728788" y="2701925"/>
          <p14:tracePt t="36675" x="1741488" y="2701925"/>
          <p14:tracePt t="36681" x="1755775" y="2716213"/>
          <p14:tracePt t="36683" x="1768475" y="2716213"/>
          <p14:tracePt t="36684" x="1782763" y="2728913"/>
          <p14:tracePt t="36687" x="1797050" y="2728913"/>
          <p14:tracePt t="36689" x="1809750" y="2728913"/>
          <p14:tracePt t="36693" x="1838325" y="2757488"/>
          <p14:tracePt t="36695" x="1851025" y="2757488"/>
          <p14:tracePt t="36696" x="1865313" y="2770188"/>
          <p14:tracePt t="36699" x="1892300" y="2784475"/>
          <p14:tracePt t="36701" x="1906588" y="2784475"/>
          <p14:tracePt t="36703" x="1919288" y="2798763"/>
          <p14:tracePt t="36704" x="1947863" y="2811463"/>
          <p14:tracePt t="36706" x="1960563" y="2811463"/>
          <p14:tracePt t="36708" x="1989138" y="2838450"/>
          <p14:tracePt t="36711" x="2016125" y="2852738"/>
          <p14:tracePt t="36713" x="2030413" y="2867025"/>
          <p14:tracePt t="36714" x="2057400" y="2879725"/>
          <p14:tracePt t="36716" x="2098675" y="2879725"/>
          <p14:tracePt t="36718" x="2125663" y="2894013"/>
          <p14:tracePt t="36721" x="2139950" y="2908300"/>
          <p14:tracePt t="36722" x="2166938" y="2921000"/>
          <p14:tracePt t="36725" x="2208213" y="2921000"/>
          <p14:tracePt t="36727" x="2235200" y="2935288"/>
          <p14:tracePt t="36729" x="2262188" y="2949575"/>
          <p14:tracePt t="36731" x="2276475" y="2962275"/>
          <p14:tracePt t="36733" x="2303463" y="2962275"/>
          <p14:tracePt t="36734" x="2332038" y="2976563"/>
          <p14:tracePt t="36737" x="2359025" y="2990850"/>
          <p14:tracePt t="36739" x="2373313" y="2990850"/>
          <p14:tracePt t="36742" x="2413000" y="2990850"/>
          <p14:tracePt t="36742" x="2427288" y="2990850"/>
          <p14:tracePt t="36745" x="2454275" y="2990850"/>
          <p14:tracePt t="36747" x="2482850" y="3003550"/>
          <p14:tracePt t="36749" x="2509838" y="3003550"/>
          <p14:tracePt t="36751" x="2536825" y="3003550"/>
          <p14:tracePt t="36752" x="2592388" y="3017838"/>
          <p14:tracePt t="36755" x="2619375" y="3017838"/>
          <p14:tracePt t="36757" x="2646363" y="3017838"/>
          <p14:tracePt t="36759" x="2674938" y="3017838"/>
          <p14:tracePt t="36761" x="2701925" y="3030538"/>
          <p14:tracePt t="36763" x="2728913" y="3030538"/>
          <p14:tracePt t="36765" x="2755900" y="3030538"/>
          <p14:tracePt t="36767" x="2797175" y="3030538"/>
          <p14:tracePt t="36769" x="2825750" y="3030538"/>
          <p14:tracePt t="36771" x="2852738" y="3044825"/>
          <p14:tracePt t="36773" x="2879725" y="3044825"/>
          <p14:tracePt t="36775" x="2894013" y="3044825"/>
          <p14:tracePt t="36777" x="2935288" y="3059113"/>
          <p14:tracePt t="36779" x="2962275" y="3059113"/>
          <p14:tracePt t="36780" x="2989263" y="3059113"/>
          <p14:tracePt t="36782" x="3003550" y="3071813"/>
          <p14:tracePt t="36784" x="3030538" y="3071813"/>
          <p14:tracePt t="36786" x="3057525" y="3071813"/>
          <p14:tracePt t="36788" x="3071813" y="3071813"/>
          <p14:tracePt t="36790" x="3086100" y="3071813"/>
          <p14:tracePt t="36793" x="3098800" y="3071813"/>
          <p14:tracePt t="36795" x="3127375" y="3071813"/>
          <p14:tracePt t="36796" x="3140075" y="3071813"/>
          <p14:tracePt t="36799" x="3154363" y="3071813"/>
          <p14:tracePt t="36800" x="3181350" y="3071813"/>
          <p14:tracePt t="36802" x="3195638" y="3071813"/>
          <p14:tracePt t="36805" x="3209925" y="3071813"/>
          <p14:tracePt t="36807" x="3222625" y="3071813"/>
          <p14:tracePt t="36809" x="3236913" y="3071813"/>
          <p14:tracePt t="36813" x="3263900" y="3071813"/>
          <p14:tracePt t="36817" x="3278188" y="3071813"/>
          <p14:tracePt t="36819" x="3290888" y="3071813"/>
          <p14:tracePt t="36820" x="3305175" y="3059113"/>
          <p14:tracePt t="36823" x="3332163" y="3059113"/>
          <p14:tracePt t="36827" x="3346450" y="3044825"/>
          <p14:tracePt t="36828" x="3373438" y="3044825"/>
          <p14:tracePt t="36831" x="3387725" y="3044825"/>
          <p14:tracePt t="36834" x="3400425" y="3030538"/>
          <p14:tracePt t="36837" x="3429000" y="3030538"/>
          <p14:tracePt t="36839" x="3441700" y="3017838"/>
          <p14:tracePt t="36843" x="3470275" y="3017838"/>
          <p14:tracePt t="36845" x="3482975" y="3017838"/>
          <p14:tracePt t="36847" x="3511550" y="3003550"/>
          <p14:tracePt t="36851" x="3524250" y="3003550"/>
          <p14:tracePt t="36853" x="3538538" y="2990850"/>
          <p14:tracePt t="36855" x="3551238" y="2990850"/>
          <p14:tracePt t="36857" x="3579813" y="2976563"/>
          <p14:tracePt t="36859" x="3592513" y="2976563"/>
          <p14:tracePt t="36860" x="3606800" y="2962275"/>
          <p14:tracePt t="36863" x="3633788" y="2949575"/>
          <p14:tracePt t="36865" x="3648075" y="2949575"/>
          <p14:tracePt t="36866" x="3662363" y="2949575"/>
          <p14:tracePt t="36868" x="3689350" y="2935288"/>
          <p14:tracePt t="36870" x="3703638" y="2935288"/>
          <p14:tracePt t="36873" x="3716338" y="2921000"/>
          <p14:tracePt t="36875" x="3730625" y="2921000"/>
          <p14:tracePt t="36876" x="3757613" y="2921000"/>
          <p14:tracePt t="36878" x="3771900" y="2921000"/>
          <p14:tracePt t="36880" x="3784600" y="2908300"/>
          <p14:tracePt t="36882" x="3798888" y="2908300"/>
          <p14:tracePt t="36884" x="3813175" y="2908300"/>
          <p14:tracePt t="36886" x="3825875" y="2894013"/>
          <p14:tracePt t="36888" x="3840163" y="2894013"/>
          <p14:tracePt t="36891" x="3867150" y="2894013"/>
          <p14:tracePt t="36892" x="3881438" y="2894013"/>
          <p14:tracePt t="36897" x="3908425" y="2879725"/>
          <p14:tracePt t="36899" x="3922713" y="2879725"/>
          <p14:tracePt t="36903" x="3949700" y="2879725"/>
          <p14:tracePt t="36905" x="3963988" y="2879725"/>
          <p14:tracePt t="36906" x="3976688" y="2879725"/>
          <p14:tracePt t="36909" x="4005263" y="2867025"/>
          <p14:tracePt t="36911" x="4017963" y="2867025"/>
          <p14:tracePt t="36913" x="4032250" y="2867025"/>
          <p14:tracePt t="36915" x="4059238" y="2867025"/>
          <p14:tracePt t="36917" x="4073525" y="2867025"/>
          <p14:tracePt t="36919" x="4086225" y="2867025"/>
          <p14:tracePt t="36921" x="4100513" y="2867025"/>
          <p14:tracePt t="36922" x="4127500" y="2867025"/>
          <p14:tracePt t="36927" x="4141788" y="2867025"/>
          <p14:tracePt t="36928" x="4156075" y="2867025"/>
          <p14:tracePt t="36931" x="4168775" y="2867025"/>
          <p14:tracePt t="36933" x="4197350" y="2867025"/>
          <p14:tracePt t="36934" x="4210050" y="2867025"/>
          <p14:tracePt t="36937" x="4224338" y="2867025"/>
          <p14:tracePt t="36938" x="4237038" y="2867025"/>
          <p14:tracePt t="36940" x="4251325" y="2867025"/>
          <p14:tracePt t="36943" x="4265613" y="2867025"/>
          <p14:tracePt t="36945" x="4278313" y="2867025"/>
          <p14:tracePt t="36946" x="4306888" y="2867025"/>
          <p14:tracePt t="36948" x="4319588" y="2867025"/>
          <p14:tracePt t="36950" x="4333875" y="2867025"/>
          <p14:tracePt t="36953" x="4348163" y="2867025"/>
          <p14:tracePt t="36955" x="4360863" y="2852738"/>
          <p14:tracePt t="36956" x="4375150" y="2852738"/>
          <p14:tracePt t="36959" x="4387850" y="2852738"/>
          <p14:tracePt t="36961" x="4402138" y="2852738"/>
          <p14:tracePt t="36963" x="4416425" y="2852738"/>
          <p14:tracePt t="36967" x="4429125" y="2852738"/>
          <p14:tracePt t="36971" x="4443413" y="2852738"/>
          <p14:tracePt t="36973" x="4457700" y="2852738"/>
          <p14:tracePt t="36977" x="4470400" y="2852738"/>
          <p14:tracePt t="36989" x="4484688" y="2852738"/>
          <p14:tracePt t="37019" x="4498975" y="2852738"/>
          <p14:tracePt t="37023" x="4511675" y="2852738"/>
          <p14:tracePt t="37035" x="4525963" y="2852738"/>
          <p14:tracePt t="37047" x="4538663" y="2852738"/>
          <p14:tracePt t="37055" x="4552950" y="2852738"/>
          <p14:tracePt t="37057" x="4567238" y="2852738"/>
          <p14:tracePt t="37063" x="4579938" y="2852738"/>
          <p14:tracePt t="37069" x="4594225" y="2852738"/>
          <p14:tracePt t="37073" x="4608513" y="2852738"/>
          <p14:tracePt t="37077" x="4621213" y="2852738"/>
          <p14:tracePt t="37081" x="4635500" y="2852738"/>
          <p14:tracePt t="37087" x="4662488" y="2852738"/>
          <p14:tracePt t="37093" x="4676775" y="2852738"/>
          <p14:tracePt t="37097" x="4691063" y="2852738"/>
          <p14:tracePt t="37099" x="4703763" y="2852738"/>
          <p14:tracePt t="37103" x="4718050" y="2852738"/>
          <p14:tracePt t="37105" x="4730750" y="2852738"/>
          <p14:tracePt t="37109" x="4745038" y="2852738"/>
          <p14:tracePt t="37111" x="4759325" y="2852738"/>
          <p14:tracePt t="37113" x="4772025" y="2852738"/>
          <p14:tracePt t="37117" x="4800600" y="2852738"/>
          <p14:tracePt t="37118" x="4813300" y="2852738"/>
          <p14:tracePt t="37120" x="4827588" y="2852738"/>
          <p14:tracePt t="37122" x="4841875" y="2852738"/>
          <p14:tracePt t="37126" x="4868863" y="2852738"/>
          <p14:tracePt t="37127" x="4881563" y="2852738"/>
          <p14:tracePt t="37129" x="4895850" y="2852738"/>
          <p14:tracePt t="37131" x="4910138" y="2852738"/>
          <p14:tracePt t="37132" x="4937125" y="2852738"/>
          <p14:tracePt t="37135" x="4951413" y="2852738"/>
          <p14:tracePt t="37136" x="4978400" y="2852738"/>
          <p14:tracePt t="37139" x="4992688" y="2867025"/>
          <p14:tracePt t="37141" x="5019675" y="2867025"/>
          <p14:tracePt t="37143" x="5032375" y="2867025"/>
          <p14:tracePt t="37145" x="5060950" y="2867025"/>
          <p14:tracePt t="37147" x="5087938" y="2867025"/>
          <p14:tracePt t="37148" x="5102225" y="2867025"/>
          <p14:tracePt t="37150" x="5114925" y="2867025"/>
          <p14:tracePt t="37153" x="5143500" y="2867025"/>
          <p14:tracePt t="37155" x="5156200" y="2867025"/>
          <p14:tracePt t="37156" x="5170488" y="2879725"/>
          <p14:tracePt t="37159" x="5197475" y="2879725"/>
          <p14:tracePt t="37161" x="5211763" y="2894013"/>
          <p14:tracePt t="37163" x="5224463" y="2894013"/>
          <p14:tracePt t="37164" x="5238750" y="2894013"/>
          <p14:tracePt t="37167" x="5265738" y="2894013"/>
          <p14:tracePt t="37171" x="5294313" y="2894013"/>
          <p14:tracePt t="37175" x="5307013" y="2894013"/>
          <p14:tracePt t="37177" x="5321300" y="2894013"/>
          <p14:tracePt t="37179" x="5335588" y="2894013"/>
          <p14:tracePt t="37183" x="5348288" y="2894013"/>
          <p14:tracePt t="37189" x="5362575" y="2894013"/>
          <p14:tracePt t="37191" x="5375275" y="2894013"/>
          <p14:tracePt t="37201" x="5389563" y="2894013"/>
          <p14:tracePt t="37355" x="5403850" y="2894013"/>
          <p14:tracePt t="38093" x="5416550" y="2894013"/>
          <p14:tracePt t="40847" x="5403850" y="2894013"/>
          <p14:tracePt t="40855" x="5389563" y="2894013"/>
          <p14:tracePt t="40867" x="5389563" y="2908300"/>
          <p14:tracePt t="40869" x="5375275" y="2908300"/>
          <p14:tracePt t="40879" x="5362575" y="2908300"/>
          <p14:tracePt t="41011" x="5375275" y="2908300"/>
          <p14:tracePt t="41023" x="5389563" y="2908300"/>
          <p14:tracePt t="41083" x="5389563" y="2894013"/>
          <p14:tracePt t="41103" x="5375275" y="2894013"/>
          <p14:tracePt t="41105" x="5362575" y="2894013"/>
          <p14:tracePt t="41109" x="5348288" y="2894013"/>
          <p14:tracePt t="41111" x="5321300" y="2894013"/>
          <p14:tracePt t="41115" x="5294313" y="2894013"/>
          <p14:tracePt t="41117" x="5280025" y="2894013"/>
          <p14:tracePt t="41119" x="5265738" y="2894013"/>
          <p14:tracePt t="41121" x="5253038" y="2894013"/>
          <p14:tracePt t="41123" x="5211763" y="2894013"/>
          <p14:tracePt t="41125" x="5184775" y="2894013"/>
          <p14:tracePt t="41127" x="5156200" y="2894013"/>
          <p14:tracePt t="41129" x="5114925" y="2894013"/>
          <p14:tracePt t="41130" x="5087938" y="2894013"/>
          <p14:tracePt t="41132" x="5046663" y="2894013"/>
          <p14:tracePt t="41135" x="5005388" y="2894013"/>
          <p14:tracePt t="41136" x="4964113" y="2894013"/>
          <p14:tracePt t="41138" x="4922838" y="2894013"/>
          <p14:tracePt t="41141" x="4868863" y="2894013"/>
          <p14:tracePt t="41143" x="4813300" y="2894013"/>
          <p14:tracePt t="41145" x="4745038" y="2894013"/>
          <p14:tracePt t="41147" x="4691063" y="2879725"/>
          <p14:tracePt t="41149" x="4635500" y="2879725"/>
          <p14:tracePt t="41150" x="4579938" y="2879725"/>
          <p14:tracePt t="41152" x="4511675" y="2867025"/>
          <p14:tracePt t="41154" x="4457700" y="2867025"/>
          <p14:tracePt t="41157" x="4402138" y="2852738"/>
          <p14:tracePt t="41159" x="4348163" y="2838450"/>
          <p14:tracePt t="41161" x="4278313" y="2838450"/>
          <p14:tracePt t="41163" x="4224338" y="2838450"/>
          <p14:tracePt t="41164" x="4168775" y="2825750"/>
          <p14:tracePt t="41167" x="4114800" y="2825750"/>
          <p14:tracePt t="41169" x="4059238" y="2825750"/>
          <p14:tracePt t="41170" x="4017963" y="2825750"/>
          <p14:tracePt t="41172" x="3963988" y="2825750"/>
          <p14:tracePt t="41175" x="3894138" y="2825750"/>
          <p14:tracePt t="41177" x="3854450" y="2825750"/>
          <p14:tracePt t="41179" x="3813175" y="2811463"/>
          <p14:tracePt t="41180" x="3771900" y="2811463"/>
          <p14:tracePt t="41183" x="3730625" y="2811463"/>
          <p14:tracePt t="41185" x="3689350" y="2811463"/>
          <p14:tracePt t="41186" x="3648075" y="2798763"/>
          <p14:tracePt t="41188" x="3621088" y="2798763"/>
          <p14:tracePt t="41191" x="3592513" y="2798763"/>
          <p14:tracePt t="41194" x="3565525" y="2798763"/>
          <p14:tracePt t="41194" x="3538538" y="2798763"/>
          <p14:tracePt t="41197" x="3511550" y="2798763"/>
          <p14:tracePt t="41199" x="3470275" y="2784475"/>
          <p14:tracePt t="41200" x="3441700" y="2784475"/>
          <p14:tracePt t="41202" x="3414713" y="2784475"/>
          <p14:tracePt t="41204" x="3400425" y="2784475"/>
          <p14:tracePt t="41206" x="3373438" y="2784475"/>
          <p14:tracePt t="41209" x="3360738" y="2784475"/>
          <p14:tracePt t="41211" x="3332163" y="2784475"/>
          <p14:tracePt t="41213" x="3305175" y="2784475"/>
          <p14:tracePt t="41215" x="3290888" y="2784475"/>
          <p14:tracePt t="41217" x="3278188" y="2784475"/>
          <p14:tracePt t="41219" x="3249613" y="2784475"/>
          <p14:tracePt t="41220" x="3236913" y="2798763"/>
          <p14:tracePt t="41223" x="3222625" y="2798763"/>
          <p14:tracePt t="41225" x="3195638" y="2798763"/>
          <p14:tracePt t="41228" x="3181350" y="2798763"/>
          <p14:tracePt t="41229" x="3168650" y="2798763"/>
          <p14:tracePt t="41230" x="3127375" y="2811463"/>
          <p14:tracePt t="41232" x="3098800" y="2811463"/>
          <p14:tracePt t="41235" x="3086100" y="2825750"/>
          <p14:tracePt t="41237" x="3071813" y="2825750"/>
          <p14:tracePt t="41239" x="3044825" y="2825750"/>
          <p14:tracePt t="41241" x="3017838" y="2825750"/>
          <p14:tracePt t="41243" x="3003550" y="2825750"/>
          <p14:tracePt t="41245" x="2976563" y="2838450"/>
          <p14:tracePt t="41247" x="2947988" y="2838450"/>
          <p14:tracePt t="41249" x="2921000" y="2852738"/>
          <p14:tracePt t="41250" x="2894013" y="2852738"/>
          <p14:tracePt t="41252" x="2879725" y="2852738"/>
          <p14:tracePt t="41254" x="2852738" y="2867025"/>
          <p14:tracePt t="41256" x="2811463" y="2867025"/>
          <p14:tracePt t="41259" x="2784475" y="2867025"/>
          <p14:tracePt t="41261" x="2755900" y="2867025"/>
          <p14:tracePt t="41263" x="2728913" y="2867025"/>
          <p14:tracePt t="41265" x="2687638" y="2867025"/>
          <p14:tracePt t="41266" x="2646363" y="2867025"/>
          <p14:tracePt t="41268" x="2619375" y="2879725"/>
          <p14:tracePt t="41270" x="2592388" y="2879725"/>
          <p14:tracePt t="41272" x="2551113" y="2894013"/>
          <p14:tracePt t="41275" x="2524125" y="2894013"/>
          <p14:tracePt t="41277" x="2482850" y="2894013"/>
          <p14:tracePt t="41279" x="2454275" y="2894013"/>
          <p14:tracePt t="41281" x="2427288" y="2908300"/>
          <p14:tracePt t="41283" x="2386013" y="2908300"/>
          <p14:tracePt t="41285" x="2359025" y="2908300"/>
          <p14:tracePt t="41286" x="2332038" y="2908300"/>
          <p14:tracePt t="41288" x="2290763" y="2908300"/>
          <p14:tracePt t="41290" x="2262188" y="2908300"/>
          <p14:tracePt t="41293" x="2235200" y="2908300"/>
          <p14:tracePt t="41295" x="2208213" y="2908300"/>
          <p14:tracePt t="41297" x="2181225" y="2908300"/>
          <p14:tracePt t="41299" x="2152650" y="2908300"/>
          <p14:tracePt t="41300" x="2139950" y="2908300"/>
          <p14:tracePt t="41302" x="2098675" y="2908300"/>
          <p14:tracePt t="41304" x="2070100" y="2908300"/>
          <p14:tracePt t="41307" x="2057400" y="2908300"/>
          <p14:tracePt t="41309" x="2043113" y="2908300"/>
          <p14:tracePt t="41310" x="2016125" y="2908300"/>
          <p14:tracePt t="41313" x="2001838" y="2908300"/>
          <p14:tracePt t="41315" x="1989138" y="2908300"/>
          <p14:tracePt t="41316" x="1960563" y="2908300"/>
          <p14:tracePt t="41320" x="1933575" y="2908300"/>
          <p14:tracePt t="41322" x="1919288" y="2908300"/>
          <p14:tracePt t="41325" x="1906588" y="2908300"/>
          <p14:tracePt t="41327" x="1892300" y="2908300"/>
          <p14:tracePt t="41328" x="1865313" y="2908300"/>
          <p14:tracePt t="41330" x="1851025" y="2908300"/>
          <p14:tracePt t="41332" x="1838325" y="2908300"/>
          <p14:tracePt t="41334" x="1824038" y="2894013"/>
          <p14:tracePt t="41336" x="1809750" y="2894013"/>
          <p14:tracePt t="41339" x="1782763" y="2894013"/>
          <p14:tracePt t="41344" x="1768475" y="2879725"/>
          <p14:tracePt t="41344" x="1755775" y="2867025"/>
          <p14:tracePt t="41347" x="1741488" y="2867025"/>
          <p14:tracePt t="41348" x="1728788" y="2867025"/>
          <p14:tracePt t="41353" x="1714500" y="2852738"/>
          <p14:tracePt t="41355" x="1687513" y="2838450"/>
          <p14:tracePt t="41361" x="1673225" y="2838450"/>
          <p14:tracePt t="41363" x="1658938" y="2838450"/>
          <p14:tracePt t="41364" x="1658938" y="2825750"/>
          <p14:tracePt t="41366" x="1646238" y="2825750"/>
          <p14:tracePt t="41371" x="1631950" y="2825750"/>
          <p14:tracePt t="41379" x="1617663" y="2811463"/>
          <p14:tracePt t="41381" x="1604963" y="2811463"/>
          <p14:tracePt t="41387" x="1590675" y="2811463"/>
          <p14:tracePt t="41391" x="1576388" y="2811463"/>
          <p14:tracePt t="41395" x="1576388" y="2798763"/>
          <p14:tracePt t="41397" x="1563688" y="2784475"/>
          <p14:tracePt t="41401" x="1549400" y="2784475"/>
          <p14:tracePt t="41405" x="1536700" y="2784475"/>
          <p14:tracePt t="41407" x="1522413" y="2784475"/>
          <p14:tracePt t="41408" x="1495425" y="2784475"/>
          <p14:tracePt t="41411" x="1495425" y="2770188"/>
          <p14:tracePt t="41413" x="1481138" y="2770188"/>
          <p14:tracePt t="41415" x="1466850" y="2770188"/>
          <p14:tracePt t="41416" x="1454150" y="2757488"/>
          <p14:tracePt t="41419" x="1412875" y="2743200"/>
          <p14:tracePt t="41421" x="1398588" y="2743200"/>
          <p14:tracePt t="41422" x="1371600" y="2728913"/>
          <p14:tracePt t="41424" x="1344613" y="2728913"/>
          <p14:tracePt t="41427" x="1316038" y="2728913"/>
          <p14:tracePt t="41429" x="1274763" y="2728913"/>
          <p14:tracePt t="41431" x="1247775" y="2716213"/>
          <p14:tracePt t="41433" x="1220788" y="2716213"/>
          <p14:tracePt t="41435" x="1179513" y="2716213"/>
          <p14:tracePt t="41437" x="1152525" y="2701925"/>
          <p14:tracePt t="41439" x="1123950" y="2701925"/>
          <p14:tracePt t="41440" x="1082675" y="2701925"/>
          <p14:tracePt t="41443" x="1042988" y="2701925"/>
          <p14:tracePt t="41444" x="1001713" y="2701925"/>
          <p14:tracePt t="41447" x="960438" y="2701925"/>
          <p14:tracePt t="41449" x="931863" y="2701925"/>
          <p14:tracePt t="41450" x="892175" y="2701925"/>
          <p14:tracePt t="41453" x="850900" y="2701925"/>
          <p14:tracePt t="41454" x="809625" y="2701925"/>
          <p14:tracePt t="41456" x="768350" y="2701925"/>
          <p14:tracePt t="41458" x="727075" y="2687638"/>
          <p14:tracePt t="41461" x="700088" y="2687638"/>
          <p14:tracePt t="41462" x="658813" y="2687638"/>
          <p14:tracePt t="41464" x="617538" y="2687638"/>
          <p14:tracePt t="41467" x="588963" y="2687638"/>
          <p14:tracePt t="41469" x="561975" y="2687638"/>
          <p14:tracePt t="41471" x="534988" y="2687638"/>
          <p14:tracePt t="41472" x="508000" y="2674938"/>
          <p14:tracePt t="41474" x="479425" y="2674938"/>
          <p14:tracePt t="41477" x="438150" y="2660650"/>
          <p14:tracePt t="41479" x="425450" y="2660650"/>
          <p14:tracePt t="41481" x="411163" y="2660650"/>
          <p14:tracePt t="41483" x="384175" y="2660650"/>
          <p14:tracePt t="41484" x="357188" y="2660650"/>
          <p14:tracePt t="41488" x="328613" y="2660650"/>
          <p14:tracePt t="41495" x="301625" y="2660650"/>
          <p14:tracePt t="41529" x="287338" y="2660650"/>
          <p14:tracePt t="41556" x="301625" y="2660650"/>
          <p14:tracePt t="41563" x="315913" y="2647950"/>
          <p14:tracePt t="41585" x="328613" y="2647950"/>
          <p14:tracePt t="41597" x="342900" y="2647950"/>
          <p14:tracePt t="41603" x="357188" y="2647950"/>
          <p14:tracePt t="41663" x="369888" y="2647950"/>
          <p14:tracePt t="41675" x="384175" y="2647950"/>
          <p14:tracePt t="41681" x="398463" y="2647950"/>
          <p14:tracePt t="41687" x="411163" y="2647950"/>
          <p14:tracePt t="41691" x="425450" y="2647950"/>
          <p14:tracePt t="41697" x="438150" y="2647950"/>
          <p14:tracePt t="41701" x="452438" y="2647950"/>
          <p14:tracePt t="41705" x="479425" y="2647950"/>
          <p14:tracePt t="41707" x="493713" y="2647950"/>
          <p14:tracePt t="41711" x="520700" y="2647950"/>
          <p14:tracePt t="41713" x="534988" y="2647950"/>
          <p14:tracePt t="41715" x="549275" y="2647950"/>
          <p14:tracePt t="41717" x="576263" y="2647950"/>
          <p14:tracePt t="41719" x="588963" y="2647950"/>
          <p14:tracePt t="41721" x="603250" y="2647950"/>
          <p14:tracePt t="41723" x="617538" y="2647950"/>
          <p14:tracePt t="41725" x="644525" y="2633663"/>
          <p14:tracePt t="41727" x="671513" y="2633663"/>
          <p14:tracePt t="41729" x="685800" y="2633663"/>
          <p14:tracePt t="41731" x="712788" y="2633663"/>
          <p14:tracePt t="41733" x="727075" y="2633663"/>
          <p14:tracePt t="41736" x="754063" y="2633663"/>
          <p14:tracePt t="41739" x="768350" y="2619375"/>
          <p14:tracePt t="41741" x="781050" y="2619375"/>
          <p14:tracePt t="41745" x="822325" y="2606675"/>
          <p14:tracePt t="41747" x="836613" y="2606675"/>
          <p14:tracePt t="41748" x="863600" y="2606675"/>
          <p14:tracePt t="41750" x="877888" y="2606675"/>
          <p14:tracePt t="41755" x="892175" y="2592388"/>
          <p14:tracePt t="41757" x="904875" y="2592388"/>
          <p14:tracePt t="41761" x="931863" y="2592388"/>
          <p14:tracePt t="41767" x="946150" y="2592388"/>
          <p14:tracePt t="41771" x="960438" y="2592388"/>
          <p14:tracePt t="41817" x="973138" y="2578100"/>
          <p14:tracePt t="41827" x="987425" y="2578100"/>
          <p14:tracePt t="41831" x="1001713" y="2565400"/>
          <p14:tracePt t="41841" x="1014413" y="2565400"/>
          <p14:tracePt t="41851" x="1028700" y="2565400"/>
          <p14:tracePt t="41865" x="1042988" y="2565400"/>
          <p14:tracePt t="41872" x="1055688" y="2565400"/>
          <p14:tracePt t="41993" x="1055688" y="2578100"/>
          <p14:tracePt t="41995" x="1042988" y="2578100"/>
          <p14:tracePt t="42001" x="1028700" y="2578100"/>
          <p14:tracePt t="42005" x="1014413" y="2578100"/>
          <p14:tracePt t="42009" x="987425" y="2578100"/>
          <p14:tracePt t="42013" x="973138" y="2578100"/>
          <p14:tracePt t="42015" x="973138" y="2592388"/>
          <p14:tracePt t="42017" x="960438" y="2592388"/>
          <p14:tracePt t="42019" x="946150" y="2592388"/>
          <p14:tracePt t="42020" x="931863" y="2592388"/>
          <p14:tracePt t="42025" x="904875" y="2592388"/>
          <p14:tracePt t="42028" x="904875" y="2606675"/>
          <p14:tracePt t="42029" x="892175" y="2606675"/>
          <p14:tracePt t="42031" x="863600" y="2606675"/>
          <p14:tracePt t="42033" x="850900" y="2606675"/>
          <p14:tracePt t="42034" x="836613" y="2606675"/>
          <p14:tracePt t="42037" x="822325" y="2606675"/>
          <p14:tracePt t="42041" x="795338" y="2606675"/>
          <p14:tracePt t="42043" x="781050" y="2619375"/>
          <p14:tracePt t="42045" x="768350" y="2619375"/>
          <p14:tracePt t="42047" x="754063" y="2619375"/>
          <p14:tracePt t="42048" x="727075" y="2633663"/>
          <p14:tracePt t="42050" x="712788" y="2633663"/>
          <p14:tracePt t="42053" x="700088" y="2633663"/>
          <p14:tracePt t="42054" x="685800" y="2633663"/>
          <p14:tracePt t="42056" x="671513" y="2633663"/>
          <p14:tracePt t="42059" x="658813" y="2633663"/>
          <p14:tracePt t="42061" x="644525" y="2633663"/>
          <p14:tracePt t="42063" x="630238" y="2647950"/>
          <p14:tracePt t="42065" x="603250" y="2647950"/>
          <p14:tracePt t="42066" x="588963" y="2647950"/>
          <p14:tracePt t="42071" x="561975" y="2647950"/>
          <p14:tracePt t="42075" x="549275" y="2660650"/>
          <p14:tracePt t="42078" x="534988" y="2660650"/>
          <p14:tracePt t="42081" x="520700" y="2660650"/>
          <p14:tracePt t="42082" x="508000" y="2660650"/>
          <p14:tracePt t="42086" x="493713" y="2660650"/>
          <p14:tracePt t="42091" x="479425" y="2674938"/>
          <p14:tracePt t="42155" x="493713" y="2674938"/>
          <p14:tracePt t="42158" x="493713" y="2660650"/>
          <p14:tracePt t="42161" x="508000" y="2660650"/>
          <p14:tracePt t="42173" x="520700" y="2660650"/>
          <p14:tracePt t="42185" x="534988" y="2660650"/>
          <p14:tracePt t="42191" x="549275" y="2660650"/>
          <p14:tracePt t="42195" x="561975" y="2647950"/>
          <p14:tracePt t="42201" x="576263" y="2647950"/>
          <p14:tracePt t="42211" x="603250" y="2647950"/>
          <p14:tracePt t="42217" x="617538" y="2647950"/>
          <p14:tracePt t="42221" x="630238" y="2647950"/>
          <p14:tracePt t="42228" x="644525" y="2647950"/>
          <p14:tracePt t="42229" x="658813" y="2647950"/>
          <p14:tracePt t="42233" x="671513" y="2647950"/>
          <p14:tracePt t="42239" x="685800" y="2647950"/>
          <p14:tracePt t="42242" x="700088" y="2647950"/>
          <p14:tracePt t="42245" x="712788" y="2647950"/>
          <p14:tracePt t="42251" x="727075" y="2647950"/>
          <p14:tracePt t="42262" x="741363" y="2647950"/>
          <p14:tracePt t="42359" x="754063" y="2647950"/>
          <p14:tracePt t="42367" x="768350" y="2647950"/>
          <p14:tracePt t="42373" x="781050" y="2633663"/>
          <p14:tracePt t="42378" x="795338" y="2633663"/>
          <p14:tracePt t="42385" x="809625" y="2633663"/>
          <p14:tracePt t="42387" x="822325" y="2633663"/>
          <p14:tracePt t="42395" x="836613" y="2633663"/>
          <p14:tracePt t="42399" x="850900" y="2633663"/>
          <p14:tracePt t="42403" x="863600" y="2633663"/>
          <p14:tracePt t="42405" x="877888" y="2633663"/>
          <p14:tracePt t="42411" x="892175" y="2633663"/>
          <p14:tracePt t="42419" x="904875" y="2633663"/>
          <p14:tracePt t="42427" x="919163" y="2633663"/>
          <p14:tracePt t="42429" x="931863" y="2633663"/>
          <p14:tracePt t="42439" x="946150" y="2633663"/>
          <p14:tracePt t="42447" x="960438" y="2633663"/>
          <p14:tracePt t="42453" x="973138" y="2633663"/>
          <p14:tracePt t="42457" x="987425" y="2633663"/>
          <p14:tracePt t="42463" x="1001713" y="2633663"/>
          <p14:tracePt t="42469" x="1014413" y="2633663"/>
          <p14:tracePt t="42473" x="1028700" y="2633663"/>
          <p14:tracePt t="42479" x="1042988" y="2633663"/>
          <p14:tracePt t="42485" x="1055688" y="2619375"/>
          <p14:tracePt t="42495" x="1069975" y="2619375"/>
          <p14:tracePt t="42509" x="1082675" y="2619375"/>
          <p14:tracePt t="42513" x="1096963" y="2619375"/>
          <p14:tracePt t="42521" x="1111250" y="2619375"/>
          <p14:tracePt t="42615" x="1123950" y="2619375"/>
          <p14:tracePt t="42631" x="1138238" y="2619375"/>
          <p14:tracePt t="42635" x="1152525" y="2606675"/>
          <p14:tracePt t="42647" x="1165225" y="2606675"/>
          <p14:tracePt t="42657" x="1179513" y="2606675"/>
          <p14:tracePt t="42685" x="1193800" y="2606675"/>
          <p14:tracePt t="44591" x="1206500" y="2606675"/>
          <p14:tracePt t="44596" x="1220788" y="2606675"/>
          <p14:tracePt t="44599" x="1235075" y="2606675"/>
          <p14:tracePt t="44601" x="1247775" y="2606675"/>
          <p14:tracePt t="44602" x="1262063" y="2606675"/>
          <p14:tracePt t="44605" x="1274763" y="2592388"/>
          <p14:tracePt t="44607" x="1289050" y="2592388"/>
          <p14:tracePt t="44609" x="1316038" y="2578100"/>
          <p14:tracePt t="44611" x="1344613" y="2578100"/>
          <p14:tracePt t="44613" x="1385888" y="2578100"/>
          <p14:tracePt t="44615" x="1412875" y="2578100"/>
          <p14:tracePt t="44617" x="1454150" y="2565400"/>
          <p14:tracePt t="44618" x="1495425" y="2565400"/>
          <p14:tracePt t="44621" x="1549400" y="2565400"/>
          <p14:tracePt t="44623" x="1590675" y="2551113"/>
          <p14:tracePt t="44624" x="1646238" y="2551113"/>
          <p14:tracePt t="44627" x="1700213" y="2551113"/>
          <p14:tracePt t="44629" x="1755775" y="2551113"/>
          <p14:tracePt t="44631" x="1809750" y="2551113"/>
          <p14:tracePt t="44633" x="1865313" y="2551113"/>
          <p14:tracePt t="44635" x="1933575" y="2551113"/>
          <p14:tracePt t="44637" x="1989138" y="2551113"/>
          <p14:tracePt t="44639" x="2043113" y="2551113"/>
          <p14:tracePt t="44646" x="2249488" y="2551113"/>
          <p14:tracePt t="44647" x="2317750" y="2551113"/>
          <p14:tracePt t="44649" x="2386013" y="2565400"/>
          <p14:tracePt t="44651" x="2454275" y="2565400"/>
          <p14:tracePt t="44653" x="2536825" y="2565400"/>
          <p14:tracePt t="44655" x="2592388" y="2578100"/>
          <p14:tracePt t="44656" x="2660650" y="2578100"/>
          <p14:tracePt t="44659" x="2743200" y="2578100"/>
          <p14:tracePt t="44662" x="2811463" y="2592388"/>
          <p14:tracePt t="44663" x="2906713" y="2592388"/>
          <p14:tracePt t="44665" x="2989263" y="2592388"/>
          <p14:tracePt t="44667" x="3071813" y="2606675"/>
          <p14:tracePt t="44669" x="3154363" y="2606675"/>
          <p14:tracePt t="44671" x="3249613" y="2606675"/>
          <p14:tracePt t="44673" x="3360738" y="2606675"/>
          <p14:tracePt t="44675" x="3455988" y="2619375"/>
          <p14:tracePt t="44677" x="3565525" y="2619375"/>
          <p14:tracePt t="44679" x="3648075" y="2619375"/>
          <p14:tracePt t="44681" x="3757613" y="2619375"/>
          <p14:tracePt t="44683" x="3894138" y="2619375"/>
          <p14:tracePt t="44684" x="3976688" y="2619375"/>
          <p14:tracePt t="44686" x="4086225" y="2619375"/>
          <p14:tracePt t="44688" x="4197350" y="2619375"/>
          <p14:tracePt t="44690" x="4333875" y="2619375"/>
          <p14:tracePt t="44693" x="4457700" y="2619375"/>
          <p14:tracePt t="44695" x="4567238" y="2619375"/>
          <p14:tracePt t="44697" x="4691063" y="2619375"/>
          <p14:tracePt t="44699" x="4800600" y="2619375"/>
          <p14:tracePt t="44700" x="4937125" y="2619375"/>
          <p14:tracePt t="44703" x="5060950" y="2619375"/>
          <p14:tracePt t="44704" x="5170488" y="2619375"/>
          <p14:tracePt t="44706" x="5294313" y="2619375"/>
          <p14:tracePt t="44708" x="5416550" y="2619375"/>
          <p14:tracePt t="44711" x="5540375" y="2606675"/>
          <p14:tracePt t="44713" x="5649913" y="2606675"/>
          <p14:tracePt t="44715" x="5759450" y="2606675"/>
          <p14:tracePt t="44717" x="5856288" y="2592388"/>
          <p14:tracePt t="44719" x="5965825" y="2592388"/>
          <p14:tracePt t="44720" x="6075363" y="2592388"/>
          <p14:tracePt t="44723" x="6184900" y="2578100"/>
          <p14:tracePt t="44725" x="6294438" y="2578100"/>
          <p14:tracePt t="44727" x="6391275" y="2578100"/>
          <p14:tracePt t="44728" x="6459538" y="2578100"/>
          <p14:tracePt t="44731" x="6554788" y="2565400"/>
          <p14:tracePt t="44733" x="6651625" y="2551113"/>
          <p14:tracePt t="44734" x="6734175" y="2536825"/>
          <p14:tracePt t="44736" x="6816725" y="2536825"/>
          <p14:tracePt t="44738" x="6897688" y="2536825"/>
          <p14:tracePt t="44741" x="6967538" y="2536825"/>
          <p14:tracePt t="44743" x="7048500" y="2524125"/>
          <p14:tracePt t="44745" x="7118350" y="2524125"/>
          <p14:tracePt t="44747" x="7199313" y="2524125"/>
          <p14:tracePt t="44749" x="7254875" y="2509838"/>
          <p14:tracePt t="44751" x="7310438" y="2509838"/>
          <p14:tracePt t="44752" x="7364413" y="2509838"/>
          <p14:tracePt t="44754" x="7419975" y="2509838"/>
          <p14:tracePt t="44756" x="7473950" y="2495550"/>
          <p14:tracePt t="44759" x="7515225" y="2495550"/>
          <p14:tracePt t="44762" x="7556500" y="2482850"/>
          <p14:tracePt t="44763" x="7597775" y="2482850"/>
          <p14:tracePt t="44765" x="7639050" y="2482850"/>
          <p14:tracePt t="44767" x="7666038" y="2482850"/>
          <p14:tracePt t="44768" x="7693025" y="2482850"/>
          <p14:tracePt t="44771" x="7721600" y="2482850"/>
          <p14:tracePt t="44773" x="7748588" y="2482850"/>
          <p14:tracePt t="44774" x="7762875" y="2482850"/>
          <p14:tracePt t="44777" x="7789863" y="2482850"/>
          <p14:tracePt t="44779" x="7804150" y="2482850"/>
          <p14:tracePt t="44781" x="7831138" y="2482850"/>
          <p14:tracePt t="44783" x="7843838" y="2482850"/>
          <p14:tracePt t="44785" x="7872413" y="2482850"/>
          <p14:tracePt t="44787" x="7885113" y="2468563"/>
          <p14:tracePt t="44788" x="7899400" y="2468563"/>
          <p14:tracePt t="44791" x="7913688" y="2468563"/>
          <p14:tracePt t="44793" x="7926388" y="2468563"/>
          <p14:tracePt t="44797" x="7940675" y="2468563"/>
          <p14:tracePt t="44798" x="7940675" y="2455863"/>
          <p14:tracePt t="44801" x="7954963" y="2455863"/>
          <p14:tracePt t="44805" x="7967663" y="2455863"/>
          <p14:tracePt t="44807" x="7981950" y="2455863"/>
          <p14:tracePt t="44811" x="7994650" y="2441575"/>
          <p14:tracePt t="44813" x="8008938" y="2441575"/>
          <p14:tracePt t="44817" x="8023225" y="2441575"/>
          <p14:tracePt t="44819" x="8035925" y="2441575"/>
          <p14:tracePt t="44825" x="8050213" y="2427288"/>
          <p14:tracePt t="44828" x="8064500" y="2427288"/>
          <p14:tracePt t="44831" x="8077200" y="2427288"/>
          <p14:tracePt t="44833" x="8091488" y="2427288"/>
          <p14:tracePt t="44839" x="8105775" y="2414588"/>
          <p14:tracePt t="44841" x="8118475" y="2414588"/>
          <p14:tracePt t="44843" x="8132763" y="2414588"/>
          <p14:tracePt t="44847" x="8159750" y="2414588"/>
          <p14:tracePt t="44851" x="8174038" y="2414588"/>
          <p14:tracePt t="44853" x="8174038" y="2400300"/>
          <p14:tracePt t="44855" x="8186738" y="2400300"/>
          <p14:tracePt t="44857" x="8201025" y="2400300"/>
          <p14:tracePt t="44859" x="8201025" y="2386013"/>
          <p14:tracePt t="44862" x="8215313" y="2386013"/>
          <p14:tracePt t="44865" x="8228013" y="2386013"/>
          <p14:tracePt t="44869" x="8242300" y="2386013"/>
          <p14:tracePt t="44871" x="8256588" y="2386013"/>
          <p14:tracePt t="44872" x="8256588" y="2373313"/>
          <p14:tracePt t="44875" x="8269288" y="2373313"/>
          <p14:tracePt t="44876" x="8297863" y="2373313"/>
          <p14:tracePt t="44881" x="8310563" y="2359025"/>
          <p14:tracePt t="44882" x="8324850" y="2344738"/>
          <p14:tracePt t="44884" x="8337550" y="2344738"/>
          <p14:tracePt t="44886" x="8351838" y="2344738"/>
          <p14:tracePt t="44889" x="8366125" y="2332038"/>
          <p14:tracePt t="44890" x="8378825" y="2332038"/>
          <p14:tracePt t="44893" x="8393113" y="2332038"/>
          <p14:tracePt t="44895" x="8407400" y="2317750"/>
          <p14:tracePt t="44897" x="8434388" y="2305050"/>
          <p14:tracePt t="44901" x="8448675" y="2290763"/>
          <p14:tracePt t="44903" x="8475663" y="2276475"/>
          <p14:tracePt t="44907" x="8502650" y="2263775"/>
          <p14:tracePt t="44908" x="8516938" y="2249488"/>
          <p14:tracePt t="44912" x="8529638" y="2249488"/>
          <p14:tracePt t="44913" x="8543925" y="2235200"/>
          <p14:tracePt t="44915" x="8558213" y="2235200"/>
          <p14:tracePt t="44916" x="8585200" y="2222500"/>
          <p14:tracePt t="44919" x="8585200" y="2208213"/>
          <p14:tracePt t="44921" x="8599488" y="2208213"/>
          <p14:tracePt t="44923" x="8612188" y="2193925"/>
          <p14:tracePt t="44925" x="8626475" y="2181225"/>
          <p14:tracePt t="44927" x="8640763" y="2181225"/>
          <p14:tracePt t="44929" x="8653463" y="2166938"/>
          <p14:tracePt t="44931" x="8667750" y="2166938"/>
          <p14:tracePt t="44936" x="8680450" y="2152650"/>
          <p14:tracePt t="44939" x="8694738" y="2152650"/>
          <p14:tracePt t="44940" x="8694738" y="2139950"/>
          <p14:tracePt t="44943" x="8709025" y="2125663"/>
          <p14:tracePt t="44945" x="8721725" y="2125663"/>
          <p14:tracePt t="44948" x="8736013" y="2125663"/>
          <p14:tracePt t="44951" x="8736013" y="2112963"/>
          <p14:tracePt t="44954" x="8750300" y="2112963"/>
          <p14:tracePt t="44958" x="8763000" y="2112963"/>
          <p14:tracePt t="44962" x="8777288" y="2098675"/>
          <p14:tracePt t="44967" x="8791575" y="2098675"/>
          <p14:tracePt t="44971" x="8791575" y="2084388"/>
          <p14:tracePt t="44973" x="8804275" y="2084388"/>
          <p14:tracePt t="44975" x="8804275" y="2071688"/>
          <p14:tracePt t="44977" x="8818563" y="2071688"/>
          <p14:tracePt t="44981" x="8831263" y="2071688"/>
          <p14:tracePt t="44987" x="8845550" y="2071688"/>
          <p14:tracePt t="44996" x="8859838" y="2057400"/>
          <p14:tracePt t="45001" x="8886825" y="2057400"/>
          <p14:tracePt t="45005" x="8901113" y="2057400"/>
          <p14:tracePt t="45007" x="8913813" y="2057400"/>
          <p14:tracePt t="45009" x="8928100" y="2057400"/>
          <p14:tracePt t="45012" x="8955088" y="2057400"/>
          <p14:tracePt t="45013" x="8969375" y="2057400"/>
          <p14:tracePt t="45015" x="8982075" y="2057400"/>
          <p14:tracePt t="45017" x="8996363" y="2057400"/>
          <p14:tracePt t="45019" x="9023350" y="2057400"/>
          <p14:tracePt t="45021" x="9037638" y="2057400"/>
          <p14:tracePt t="45023" x="9064625" y="2043113"/>
          <p14:tracePt t="45025" x="9093200" y="2043113"/>
          <p14:tracePt t="45027" x="9120188" y="2043113"/>
          <p14:tracePt t="45029" x="9161463" y="2043113"/>
          <p14:tracePt t="45031" x="9188450" y="2043113"/>
          <p14:tracePt t="45033" x="9215438" y="2043113"/>
          <p14:tracePt t="45034" x="9244013" y="2043113"/>
          <p14:tracePt t="45036" x="9271000" y="2043113"/>
          <p14:tracePt t="45038" x="9297988" y="2043113"/>
          <p14:tracePt t="45040" x="9339263" y="2043113"/>
          <p14:tracePt t="45043" x="9366250" y="2043113"/>
          <p14:tracePt t="45045" x="9394825" y="2043113"/>
          <p14:tracePt t="45047" x="9421813" y="2043113"/>
          <p14:tracePt t="45048" x="9448800" y="2043113"/>
          <p14:tracePt t="45051" x="9463088" y="2043113"/>
          <p14:tracePt t="45053" x="9475788" y="2043113"/>
          <p14:tracePt t="45054" x="9504363" y="2043113"/>
          <p14:tracePt t="45057" x="9531350" y="2043113"/>
          <p14:tracePt t="45058" x="9545638" y="2043113"/>
          <p14:tracePt t="45061" x="9558338" y="2043113"/>
          <p14:tracePt t="45065" x="9572625" y="2043113"/>
          <p14:tracePt t="45073" x="9586913" y="2043113"/>
          <p14:tracePt t="45244" x="9586913" y="2030413"/>
          <p14:tracePt t="45255" x="9586913" y="2016125"/>
          <p14:tracePt t="45269" x="9572625" y="2001838"/>
          <p14:tracePt t="45277" x="9558338" y="2001838"/>
          <p14:tracePt t="45280" x="9558338" y="1989138"/>
          <p14:tracePt t="45281" x="9531350" y="1974850"/>
          <p14:tracePt t="45285" x="9517063" y="1974850"/>
          <p14:tracePt t="45286" x="9517063" y="1962150"/>
          <p14:tracePt t="45288" x="9490075" y="1962150"/>
          <p14:tracePt t="45292" x="9475788" y="1962150"/>
          <p14:tracePt t="45296" x="9463088" y="1962150"/>
          <p14:tracePt t="45296" x="9448800" y="1947863"/>
          <p14:tracePt t="45298" x="9421813" y="1933575"/>
          <p14:tracePt t="45301" x="9407525" y="1933575"/>
          <p14:tracePt t="45303" x="9394825" y="1933575"/>
          <p14:tracePt t="45305" x="9380538" y="1933575"/>
          <p14:tracePt t="45306" x="9366250" y="1933575"/>
          <p14:tracePt t="45308" x="9353550" y="1933575"/>
          <p14:tracePt t="45311" x="9324975" y="1920875"/>
          <p14:tracePt t="45313" x="9312275" y="1920875"/>
          <p14:tracePt t="45315" x="9297988" y="1906588"/>
          <p14:tracePt t="45316" x="9271000" y="1906588"/>
          <p14:tracePt t="45318" x="9256713" y="1906588"/>
          <p14:tracePt t="45320" x="9244013" y="1906588"/>
          <p14:tracePt t="45322" x="9215438" y="1906588"/>
          <p14:tracePt t="45324" x="9188450" y="1906588"/>
          <p14:tracePt t="45327" x="9174163" y="1906588"/>
          <p14:tracePt t="45329" x="9161463" y="1892300"/>
          <p14:tracePt t="45331" x="9134475" y="1892300"/>
          <p14:tracePt t="45333" x="9120188" y="1879600"/>
          <p14:tracePt t="45334" x="9105900" y="1879600"/>
          <p14:tracePt t="45336" x="9078913" y="1879600"/>
          <p14:tracePt t="45338" x="9064625" y="1879600"/>
          <p14:tracePt t="45340" x="9051925" y="1879600"/>
          <p14:tracePt t="45343" x="9037638" y="1879600"/>
          <p14:tracePt t="45345" x="9023350" y="1879600"/>
          <p14:tracePt t="45347" x="9010650" y="1879600"/>
          <p14:tracePt t="45349" x="8996363" y="1865313"/>
          <p14:tracePt t="45352" x="8982075" y="1865313"/>
          <p14:tracePt t="45354" x="8969375" y="1865313"/>
          <p14:tracePt t="45356" x="8969375" y="1851025"/>
          <p14:tracePt t="45358" x="8955088" y="1851025"/>
          <p14:tracePt t="45369" x="8942388" y="1851025"/>
          <p14:tracePt t="45425" x="8928100" y="1851025"/>
          <p14:tracePt t="45431" x="8913813" y="1851025"/>
          <p14:tracePt t="45435" x="8901113" y="1851025"/>
          <p14:tracePt t="45436" x="8901113" y="1865313"/>
          <p14:tracePt t="45446" x="8886825" y="1865313"/>
          <p14:tracePt t="45449" x="8872538" y="1879600"/>
          <p14:tracePt t="45452" x="8859838" y="1879600"/>
          <p14:tracePt t="45455" x="8859838" y="1892300"/>
          <p14:tracePt t="45459" x="8845550" y="1892300"/>
          <p14:tracePt t="45463" x="8831263" y="1906588"/>
          <p14:tracePt t="45465" x="8831263" y="1920875"/>
          <p14:tracePt t="45467" x="8818563" y="1920875"/>
          <p14:tracePt t="45469" x="8804275" y="1933575"/>
          <p14:tracePt t="45473" x="8791575" y="1933575"/>
          <p14:tracePt t="45474" x="8791575" y="1947863"/>
          <p14:tracePt t="45477" x="8777288" y="1947863"/>
          <p14:tracePt t="45481" x="8777288" y="1962150"/>
          <p14:tracePt t="45483" x="8763000" y="1974850"/>
          <p14:tracePt t="45485" x="8750300" y="1974850"/>
          <p14:tracePt t="45489" x="8750300" y="1989138"/>
          <p14:tracePt t="45491" x="8736013" y="1989138"/>
          <p14:tracePt t="45493" x="8736013" y="2001838"/>
          <p14:tracePt t="45497" x="8721725" y="2016125"/>
          <p14:tracePt t="45501" x="8721725" y="2030413"/>
          <p14:tracePt t="45505" x="8709025" y="2030413"/>
          <p14:tracePt t="45507" x="8709025" y="2043113"/>
          <p14:tracePt t="45509" x="8694738" y="2043113"/>
          <p14:tracePt t="45515" x="8694738" y="2057400"/>
          <p14:tracePt t="45521" x="8680450" y="2057400"/>
          <p14:tracePt t="45525" x="8680450" y="2071688"/>
          <p14:tracePt t="45546" x="8680450" y="2084388"/>
          <p14:tracePt t="45593" x="8680450" y="2098675"/>
          <p14:tracePt t="45613" x="8680450" y="2112963"/>
          <p14:tracePt t="45617" x="8694738" y="2112963"/>
          <p14:tracePt t="45619" x="8709025" y="2125663"/>
          <p14:tracePt t="45625" x="8721725" y="2139950"/>
          <p14:tracePt t="45629" x="8736013" y="2152650"/>
          <p14:tracePt t="45631" x="8750300" y="2152650"/>
          <p14:tracePt t="45633" x="8763000" y="2166938"/>
          <p14:tracePt t="45636" x="8777288" y="2166938"/>
          <p14:tracePt t="45638" x="8791575" y="2181225"/>
          <p14:tracePt t="45641" x="8804275" y="2193925"/>
          <p14:tracePt t="45642" x="8818563" y="2193925"/>
          <p14:tracePt t="45645" x="8831263" y="2208213"/>
          <p14:tracePt t="45647" x="8859838" y="2222500"/>
          <p14:tracePt t="45648" x="8872538" y="2222500"/>
          <p14:tracePt t="45652" x="8901113" y="2235200"/>
          <p14:tracePt t="45657" x="8913813" y="2235200"/>
          <p14:tracePt t="45658" x="8942388" y="2249488"/>
          <p14:tracePt t="45661" x="8955088" y="2263775"/>
          <p14:tracePt t="45663" x="8982075" y="2263775"/>
          <p14:tracePt t="45665" x="8996363" y="2276475"/>
          <p14:tracePt t="45666" x="9010650" y="2290763"/>
          <p14:tracePt t="45669" x="9037638" y="2290763"/>
          <p14:tracePt t="45671" x="9051925" y="2290763"/>
          <p14:tracePt t="45673" x="9064625" y="2290763"/>
          <p14:tracePt t="45675" x="9093200" y="2305050"/>
          <p14:tracePt t="45677" x="9105900" y="2317750"/>
          <p14:tracePt t="45679" x="9120188" y="2317750"/>
          <p14:tracePt t="45681" x="9147175" y="2317750"/>
          <p14:tracePt t="45682" x="9161463" y="2332038"/>
          <p14:tracePt t="45684" x="9174163" y="2344738"/>
          <p14:tracePt t="45687" x="9202738" y="2344738"/>
          <p14:tracePt t="45690" x="9215438" y="2344738"/>
          <p14:tracePt t="45692" x="9244013" y="2359025"/>
          <p14:tracePt t="45695" x="9256713" y="2359025"/>
          <p14:tracePt t="45697" x="9271000" y="2359025"/>
          <p14:tracePt t="45699" x="9297988" y="2359025"/>
          <p14:tracePt t="45701" x="9312275" y="2359025"/>
          <p14:tracePt t="45704" x="9339263" y="2359025"/>
          <p14:tracePt t="45707" x="9353550" y="2359025"/>
          <p14:tracePt t="45709" x="9366250" y="2359025"/>
          <p14:tracePt t="45710" x="9394825" y="2359025"/>
          <p14:tracePt t="45713" x="9407525" y="2359025"/>
          <p14:tracePt t="45715" x="9421813" y="2359025"/>
          <p14:tracePt t="45716" x="9436100" y="2359025"/>
          <p14:tracePt t="45718" x="9463088" y="2359025"/>
          <p14:tracePt t="45720" x="9475788" y="2359025"/>
          <p14:tracePt t="45722" x="9490075" y="2344738"/>
          <p14:tracePt t="45724" x="9517063" y="2332038"/>
          <p14:tracePt t="45727" x="9531350" y="2332038"/>
          <p14:tracePt t="45729" x="9545638" y="2317750"/>
          <p14:tracePt t="45731" x="9558338" y="2305050"/>
          <p14:tracePt t="45732" x="9586913" y="2305050"/>
          <p14:tracePt t="45735" x="9599613" y="2305050"/>
          <p14:tracePt t="45737" x="9628188" y="2290763"/>
          <p14:tracePt t="45738" x="9640888" y="2276475"/>
          <p14:tracePt t="45740" x="9655175" y="2276475"/>
          <p14:tracePt t="45742" x="9655175" y="2263775"/>
          <p14:tracePt t="45745" x="9682163" y="2249488"/>
          <p14:tracePt t="45747" x="9696450" y="2235200"/>
          <p14:tracePt t="45749" x="9709150" y="2235200"/>
          <p14:tracePt t="45750" x="9723438" y="2208213"/>
          <p14:tracePt t="45752" x="9737725" y="2208213"/>
          <p14:tracePt t="45754" x="9750425" y="2193925"/>
          <p14:tracePt t="45756" x="9764713" y="2181225"/>
          <p14:tracePt t="45758" x="9779000" y="2181225"/>
          <p14:tracePt t="45760" x="9791700" y="2166938"/>
          <p14:tracePt t="45763" x="9805988" y="2166938"/>
          <p14:tracePt t="45767" x="9818688" y="2152650"/>
          <p14:tracePt t="45771" x="9832975" y="2152650"/>
          <p14:tracePt t="45773" x="9847263" y="2152650"/>
          <p14:tracePt t="45775" x="9847263" y="2139950"/>
          <p14:tracePt t="45776" x="9859963" y="2139950"/>
          <p14:tracePt t="45781" x="9859963" y="2125663"/>
          <p14:tracePt t="45783" x="9874250" y="2125663"/>
          <p14:tracePt t="45853" x="9874250" y="2112963"/>
          <p14:tracePt t="45887" x="9874250" y="2098675"/>
          <p14:tracePt t="45896" x="9874250" y="2084388"/>
          <p14:tracePt t="45909" x="9874250" y="2071688"/>
          <p14:tracePt t="45947" x="9874250" y="2057400"/>
          <p14:tracePt t="45957" x="9859963" y="2057400"/>
          <p14:tracePt t="45963" x="9859963" y="2043113"/>
          <p14:tracePt t="45975" x="9847263" y="2030413"/>
          <p14:tracePt t="45977" x="9847263" y="2016125"/>
          <p14:tracePt t="45981" x="9832975" y="2016125"/>
          <p14:tracePt t="45985" x="9832975" y="2001838"/>
          <p14:tracePt t="45993" x="9832975" y="1989138"/>
          <p14:tracePt t="45997" x="9818688" y="1989138"/>
          <p14:tracePt t="46003" x="9818688" y="1974850"/>
          <p14:tracePt t="46004" x="9805988" y="1974850"/>
          <p14:tracePt t="46009" x="9805988" y="1962150"/>
          <p14:tracePt t="46011" x="9791700" y="1962150"/>
          <p14:tracePt t="46017" x="9791700" y="1947863"/>
          <p14:tracePt t="46019" x="9779000" y="1947863"/>
          <p14:tracePt t="46024" x="9764713" y="1947863"/>
          <p14:tracePt t="46031" x="9750425" y="1947863"/>
          <p14:tracePt t="46035" x="9737725" y="1947863"/>
          <p14:tracePt t="46037" x="9723438" y="1947863"/>
          <p14:tracePt t="46043" x="9709150" y="1947863"/>
          <p14:tracePt t="46047" x="9696450" y="1933575"/>
          <p14:tracePt t="46051" x="9682163" y="1933575"/>
          <p14:tracePt t="46052" x="9667875" y="1933575"/>
          <p14:tracePt t="46057" x="9655175" y="1920875"/>
          <p14:tracePt t="46059" x="9640888" y="1906588"/>
          <p14:tracePt t="46062" x="9628188" y="1906588"/>
          <p14:tracePt t="46065" x="9613900" y="1906588"/>
          <p14:tracePt t="46067" x="9599613" y="1906588"/>
          <p14:tracePt t="46068" x="9586913" y="1892300"/>
          <p14:tracePt t="46070" x="9572625" y="1892300"/>
          <p14:tracePt t="46072" x="9558338" y="1892300"/>
          <p14:tracePt t="46075" x="9545638" y="1879600"/>
          <p14:tracePt t="46076" x="9531350" y="1879600"/>
          <p14:tracePt t="46079" x="9517063" y="1879600"/>
          <p14:tracePt t="46081" x="9504363" y="1865313"/>
          <p14:tracePt t="46082" x="9490075" y="1865313"/>
          <p14:tracePt t="46085" x="9475788" y="1851025"/>
          <p14:tracePt t="46087" x="9448800" y="1851025"/>
          <p14:tracePt t="46089" x="9436100" y="1838325"/>
          <p14:tracePt t="46090" x="9421813" y="1838325"/>
          <p14:tracePt t="46092" x="9407525" y="1838325"/>
          <p14:tracePt t="46095" x="9394825" y="1824038"/>
          <p14:tracePt t="46097" x="9380538" y="1824038"/>
          <p14:tracePt t="46099" x="9353550" y="1824038"/>
          <p14:tracePt t="46100" x="9339263" y="1824038"/>
          <p14:tracePt t="46104" x="9324975" y="1824038"/>
          <p14:tracePt t="46107" x="9312275" y="1809750"/>
          <p14:tracePt t="46109" x="9297988" y="1809750"/>
          <p14:tracePt t="46111" x="9285288" y="1797050"/>
          <p14:tracePt t="46113" x="9271000" y="1797050"/>
          <p14:tracePt t="46115" x="9256713" y="1797050"/>
          <p14:tracePt t="46118" x="9244013" y="1797050"/>
          <p14:tracePt t="46120" x="9229725" y="1797050"/>
          <p14:tracePt t="46125" x="9215438" y="1797050"/>
          <p14:tracePt t="46129" x="9202738" y="1797050"/>
          <p14:tracePt t="46133" x="9188450" y="1797050"/>
          <p14:tracePt t="46135" x="9174163" y="1797050"/>
          <p14:tracePt t="46141" x="9161463" y="1797050"/>
          <p14:tracePt t="46146" x="9147175" y="1797050"/>
          <p14:tracePt t="46151" x="9134475" y="1797050"/>
          <p14:tracePt t="46152" x="9120188" y="1797050"/>
          <p14:tracePt t="46157" x="9105900" y="1797050"/>
          <p14:tracePt t="46158" x="9093200" y="1797050"/>
          <p14:tracePt t="46162" x="9078913" y="1797050"/>
          <p14:tracePt t="46165" x="9064625" y="1809750"/>
          <p14:tracePt t="46168" x="9037638" y="1809750"/>
          <p14:tracePt t="46173" x="9037638" y="1824038"/>
          <p14:tracePt t="46174" x="9023350" y="1824038"/>
          <p14:tracePt t="46179" x="9010650" y="1824038"/>
          <p14:tracePt t="46181" x="8996363" y="1838325"/>
          <p14:tracePt t="46182" x="8982075" y="1838325"/>
          <p14:tracePt t="46187" x="8969375" y="1851025"/>
          <p14:tracePt t="46190" x="8955088" y="1865313"/>
          <p14:tracePt t="46192" x="8942388" y="1865313"/>
          <p14:tracePt t="46196" x="8928100" y="1865313"/>
          <p14:tracePt t="46201" x="8913813" y="1865313"/>
          <p14:tracePt t="46202" x="8913813" y="1879600"/>
          <p14:tracePt t="46206" x="8901113" y="1879600"/>
          <p14:tracePt t="46208" x="8886825" y="1879600"/>
          <p14:tracePt t="46223" x="8886825" y="1892300"/>
          <p14:tracePt t="46239" x="8886825" y="1906588"/>
          <p14:tracePt t="46241" x="8886825" y="1920875"/>
          <p14:tracePt t="46257" x="8886825" y="1933575"/>
          <p14:tracePt t="46261" x="8901113" y="1933575"/>
          <p14:tracePt t="46269" x="8913813" y="1947863"/>
          <p14:tracePt t="46273" x="8928100" y="1947863"/>
          <p14:tracePt t="46280" x="8942388" y="1962150"/>
          <p14:tracePt t="46280" x="8955088" y="1962150"/>
          <p14:tracePt t="46287" x="8969375" y="1974850"/>
          <p14:tracePt t="46291" x="8982075" y="1974850"/>
          <p14:tracePt t="46296" x="8996363" y="1974850"/>
          <p14:tracePt t="46297" x="9010650" y="1974850"/>
          <p14:tracePt t="46301" x="9023350" y="1989138"/>
          <p14:tracePt t="46306" x="9037638" y="1989138"/>
          <p14:tracePt t="46311" x="9051925" y="1989138"/>
          <p14:tracePt t="46313" x="9064625" y="1989138"/>
          <p14:tracePt t="46319" x="9078913" y="1989138"/>
          <p14:tracePt t="46323" x="9093200" y="1989138"/>
          <p14:tracePt t="46331" x="9105900" y="2001838"/>
          <p14:tracePt t="46337" x="9120188" y="2001838"/>
          <p14:tracePt t="46365" x="9134475" y="2001838"/>
          <p14:tracePt t="46381" x="9147175" y="2001838"/>
          <p14:tracePt t="46731" x="9147175" y="2016125"/>
          <p14:tracePt t="46737" x="9134475" y="2030413"/>
          <p14:tracePt t="46741" x="9134475" y="2043113"/>
          <p14:tracePt t="46746" x="9134475" y="2057400"/>
          <p14:tracePt t="46749" x="9134475" y="2071688"/>
          <p14:tracePt t="46751" x="9134475" y="2084388"/>
          <p14:tracePt t="46754" x="9120188" y="2098675"/>
          <p14:tracePt t="46756" x="9120188" y="2112963"/>
          <p14:tracePt t="46759" x="9120188" y="2125663"/>
          <p14:tracePt t="46765" x="9120188" y="2139950"/>
          <p14:tracePt t="46766" x="9120188" y="2152650"/>
          <p14:tracePt t="46771" x="9120188" y="2166938"/>
          <p14:tracePt t="46773" x="9120188" y="2181225"/>
          <p14:tracePt t="46777" x="9120188" y="2193925"/>
          <p14:tracePt t="46779" x="9134475" y="2193925"/>
          <p14:tracePt t="46783" x="9134475" y="2208213"/>
          <p14:tracePt t="46787" x="9147175" y="2208213"/>
          <p14:tracePt t="46789" x="9147175" y="2222500"/>
          <p14:tracePt t="46792" x="9147175" y="2235200"/>
          <p14:tracePt t="46799" x="9161463" y="2235200"/>
          <p14:tracePt t="46805" x="9161463" y="2249488"/>
          <p14:tracePt t="46809" x="9174163" y="2249488"/>
          <p14:tracePt t="46811" x="9188450" y="2249488"/>
          <p14:tracePt t="46819" x="9202738" y="2249488"/>
          <p14:tracePt t="46825" x="9215438" y="2263775"/>
          <p14:tracePt t="46830" x="9229725" y="2263775"/>
          <p14:tracePt t="46833" x="9244013" y="2263775"/>
          <p14:tracePt t="46836" x="9256713" y="2263775"/>
          <p14:tracePt t="46840" x="9271000" y="2263775"/>
          <p14:tracePt t="46843" x="9285288" y="2263775"/>
          <p14:tracePt t="46845" x="9297988" y="2263775"/>
          <p14:tracePt t="46851" x="9312275" y="2263775"/>
          <p14:tracePt t="46855" x="9324975" y="2263775"/>
          <p14:tracePt t="46857" x="9339263" y="2263775"/>
          <p14:tracePt t="46860" x="9353550" y="2263775"/>
          <p14:tracePt t="46867" x="9366250" y="2263775"/>
          <p14:tracePt t="46877" x="9380538" y="2263775"/>
          <p14:tracePt t="46881" x="9394825" y="2263775"/>
          <p14:tracePt t="46937" x="9407525" y="2263775"/>
          <p14:tracePt t="46939" x="9407525" y="2249488"/>
          <p14:tracePt t="46947" x="9407525" y="2235200"/>
          <p14:tracePt t="46949" x="9421813" y="2222500"/>
          <p14:tracePt t="46955" x="9421813" y="2208213"/>
          <p14:tracePt t="46957" x="9436100" y="2208213"/>
          <p14:tracePt t="46961" x="9448800" y="2193925"/>
          <p14:tracePt t="46969" x="9448800" y="2181225"/>
          <p14:tracePt t="46975" x="9463088" y="2166938"/>
          <p14:tracePt t="46987" x="9463088" y="2152650"/>
          <p14:tracePt t="46993" x="9463088" y="2139950"/>
          <p14:tracePt t="47499" x="9463088" y="2152650"/>
          <p14:tracePt t="47511" x="9463088" y="2166938"/>
          <p14:tracePt t="47513" x="9463088" y="2181225"/>
          <p14:tracePt t="47521" x="9463088" y="2193925"/>
          <p14:tracePt t="47525" x="9475788" y="2208213"/>
          <p14:tracePt t="47531" x="9475788" y="2222500"/>
          <p14:tracePt t="47533" x="9475788" y="2235200"/>
          <p14:tracePt t="47535" x="9490075" y="2235200"/>
          <p14:tracePt t="47539" x="9490075" y="2249488"/>
          <p14:tracePt t="47541" x="9504363" y="2249488"/>
          <p14:tracePt t="47544" x="9504363" y="2263775"/>
          <p14:tracePt t="47548" x="9517063" y="2263775"/>
          <p14:tracePt t="47549" x="9517063" y="2276475"/>
          <p14:tracePt t="47553" x="9517063" y="2290763"/>
          <p14:tracePt t="47556" x="9517063" y="2305050"/>
          <p14:tracePt t="47558" x="9531350" y="2305050"/>
          <p14:tracePt t="47567" x="9531350" y="2317750"/>
          <p14:tracePt t="47581" x="9545638" y="2332038"/>
          <p14:tracePt t="47685" x="9545638" y="2317750"/>
          <p14:tracePt t="47693" x="9558338" y="2317750"/>
          <p14:tracePt t="47705" x="9558338" y="2305050"/>
          <p14:tracePt t="48669" x="9558338" y="2317750"/>
          <p14:tracePt t="48673" x="9572625" y="2332038"/>
          <p14:tracePt t="48675" x="9572625" y="2344738"/>
          <p14:tracePt t="48676" x="9572625" y="2373313"/>
          <p14:tracePt t="48681" x="9586913" y="2386013"/>
          <p14:tracePt t="48683" x="9599613" y="2414588"/>
          <p14:tracePt t="48686" x="9599613" y="2441575"/>
          <p14:tracePt t="48688" x="9613900" y="2455863"/>
          <p14:tracePt t="48690" x="9628188" y="2468563"/>
          <p14:tracePt t="48692" x="9628188" y="2495550"/>
          <p14:tracePt t="48694" x="9640888" y="2509838"/>
          <p14:tracePt t="48697" x="9655175" y="2524125"/>
          <p14:tracePt t="48699" x="9655175" y="2536825"/>
          <p14:tracePt t="48700" x="9667875" y="2551113"/>
          <p14:tracePt t="48702" x="9682163" y="2578100"/>
          <p14:tracePt t="48706" x="9696450" y="2592388"/>
          <p14:tracePt t="48708" x="9709150" y="2606675"/>
          <p14:tracePt t="48710" x="9723438" y="2619375"/>
          <p14:tracePt t="48713" x="9723438" y="2633663"/>
          <p14:tracePt t="48714" x="9737725" y="2647950"/>
          <p14:tracePt t="48716" x="9750425" y="2674938"/>
          <p14:tracePt t="48721" x="9779000" y="2687638"/>
          <p14:tracePt t="48722" x="9779000" y="2701925"/>
          <p14:tracePt t="48724" x="9805988" y="2716213"/>
          <p14:tracePt t="48726" x="9818688" y="2728913"/>
          <p14:tracePt t="48731" x="9847263" y="2743200"/>
          <p14:tracePt t="48735" x="9874250" y="2757488"/>
          <p14:tracePt t="48737" x="9888538" y="2757488"/>
          <p14:tracePt t="48739" x="9888538" y="2770188"/>
          <p14:tracePt t="48741" x="9915525" y="2770188"/>
          <p14:tracePt t="48743" x="9915525" y="2784475"/>
          <p14:tracePt t="48745" x="9929813" y="2784475"/>
          <p14:tracePt t="48747" x="9956800" y="2784475"/>
          <p14:tracePt t="48751" x="9983788" y="2784475"/>
          <p14:tracePt t="48755" x="9998075" y="2798763"/>
          <p14:tracePt t="48757" x="10010775" y="2798763"/>
          <p14:tracePt t="48761" x="10025063" y="2798763"/>
          <p14:tracePt t="48765" x="10039350" y="2798763"/>
          <p14:tracePt t="48771" x="10052050" y="2798763"/>
          <p14:tracePt t="48775" x="10066338" y="2798763"/>
          <p14:tracePt t="48781" x="10080625" y="2798763"/>
          <p14:tracePt t="48783" x="10093325" y="2798763"/>
          <p14:tracePt t="48789" x="10107613" y="2798763"/>
          <p14:tracePt t="48792" x="10121900" y="2784475"/>
          <p14:tracePt t="48799" x="10134600" y="2784475"/>
          <p14:tracePt t="48801" x="10148888" y="2784475"/>
          <p14:tracePt t="48802" x="10148888" y="2770188"/>
          <p14:tracePt t="48804" x="10161588" y="2770188"/>
          <p14:tracePt t="48809" x="10175875" y="2770188"/>
          <p14:tracePt t="48814" x="10190163" y="2770188"/>
          <p14:tracePt t="48815" x="10202863" y="2770188"/>
          <p14:tracePt t="48816" x="10217150" y="2770188"/>
          <p14:tracePt t="48818" x="10217150" y="2757488"/>
          <p14:tracePt t="48820" x="10231438" y="2757488"/>
          <p14:tracePt t="48822" x="10244138" y="2757488"/>
          <p14:tracePt t="48824" x="10244138" y="2743200"/>
          <p14:tracePt t="48826" x="10258425" y="2743200"/>
          <p14:tracePt t="48831" x="10272713" y="2743200"/>
          <p14:tracePt t="48837" x="10285413" y="2743200"/>
          <p14:tracePt t="48838" x="10299700" y="2743200"/>
          <p14:tracePt t="48851" x="10312400" y="2743200"/>
          <p14:tracePt t="48925" x="10312400" y="2728913"/>
          <p14:tracePt t="48935" x="10299700" y="2716213"/>
          <p14:tracePt t="48937" x="10285413" y="2701925"/>
          <p14:tracePt t="48939" x="10272713" y="2701925"/>
          <p14:tracePt t="48943" x="10272713" y="2687638"/>
          <p14:tracePt t="48945" x="10258425" y="2687638"/>
          <p14:tracePt t="48947" x="10244138" y="2687638"/>
          <p14:tracePt t="48951" x="10231438" y="2674938"/>
          <p14:tracePt t="48959" x="10217150" y="2660650"/>
          <p14:tracePt t="48961" x="10202863" y="2647950"/>
          <p14:tracePt t="48963" x="10190163" y="2647950"/>
          <p14:tracePt t="48967" x="10175875" y="2633663"/>
          <p14:tracePt t="48969" x="10148888" y="2633663"/>
          <p14:tracePt t="48971" x="10148888" y="2619375"/>
          <p14:tracePt t="48972" x="10134600" y="2606675"/>
          <p14:tracePt t="48975" x="10121900" y="2606675"/>
          <p14:tracePt t="48977" x="10107613" y="2606675"/>
          <p14:tracePt t="48979" x="10093325" y="2606675"/>
          <p14:tracePt t="48981" x="10080625" y="2592388"/>
          <p14:tracePt t="48983" x="10066338" y="2592388"/>
          <p14:tracePt t="48985" x="10052050" y="2592388"/>
          <p14:tracePt t="48987" x="10039350" y="2578100"/>
          <p14:tracePt t="48991" x="10010775" y="2578100"/>
          <p14:tracePt t="48993" x="10010775" y="2565400"/>
          <p14:tracePt t="48994" x="9998075" y="2565400"/>
          <p14:tracePt t="48999" x="9983788" y="2565400"/>
          <p14:tracePt t="49003" x="9969500" y="2565400"/>
          <p14:tracePt t="49005" x="9956800" y="2551113"/>
          <p14:tracePt t="49011" x="9942513" y="2551113"/>
          <p14:tracePt t="49014" x="9942513" y="2536825"/>
          <p14:tracePt t="49015" x="9929813" y="2536825"/>
          <p14:tracePt t="49021" x="9915525" y="2536825"/>
          <p14:tracePt t="49022" x="9915525" y="2524125"/>
          <p14:tracePt t="49024" x="9901238" y="2509838"/>
          <p14:tracePt t="49026" x="9888538" y="2509838"/>
          <p14:tracePt t="49033" x="9874250" y="2509838"/>
          <p14:tracePt t="49035" x="9874250" y="2495550"/>
          <p14:tracePt t="49036" x="9859963" y="2495550"/>
          <p14:tracePt t="49041" x="9847263" y="2495550"/>
          <p14:tracePt t="49042" x="9847263" y="2482850"/>
          <p14:tracePt t="49044" x="9832975" y="2482850"/>
          <p14:tracePt t="49053" x="9818688" y="2468563"/>
          <p14:tracePt t="49055" x="9818688" y="2455863"/>
          <p14:tracePt t="49059" x="9805988" y="2455863"/>
          <p14:tracePt t="49064" x="9805988" y="2441575"/>
          <p14:tracePt t="49064" x="9791700" y="2441575"/>
          <p14:tracePt t="49069" x="9779000" y="2441575"/>
          <p14:tracePt t="49073" x="9764713" y="2441575"/>
          <p14:tracePt t="49074" x="9764713" y="2427288"/>
          <p14:tracePt t="49079" x="9750425" y="2427288"/>
          <p14:tracePt t="49085" x="9737725" y="2414588"/>
          <p14:tracePt t="49089" x="9723438" y="2414588"/>
          <p14:tracePt t="49091" x="9723438" y="2400300"/>
          <p14:tracePt t="49093" x="9709150" y="2400300"/>
          <p14:tracePt t="49099" x="9696450" y="2400300"/>
          <p14:tracePt t="49102" x="9682163" y="2400300"/>
          <p14:tracePt t="49107" x="9667875" y="2386013"/>
          <p14:tracePt t="49111" x="9655175" y="2386013"/>
          <p14:tracePt t="49117" x="9640888" y="2386013"/>
          <p14:tracePt t="49122" x="9628188" y="2386013"/>
          <p14:tracePt t="49125" x="9613900" y="2386013"/>
          <p14:tracePt t="49129" x="9599613" y="2386013"/>
          <p14:tracePt t="49133" x="9586913" y="2386013"/>
          <p14:tracePt t="49136" x="9572625" y="2373313"/>
          <p14:tracePt t="49139" x="9558338" y="2373313"/>
          <p14:tracePt t="49143" x="9545638" y="2373313"/>
          <p14:tracePt t="49147" x="9531350" y="2373313"/>
          <p14:tracePt t="49151" x="9517063" y="2373313"/>
          <p14:tracePt t="49153" x="9504363" y="2373313"/>
          <p14:tracePt t="49156" x="9490075" y="2373313"/>
          <p14:tracePt t="49158" x="9475788" y="2373313"/>
          <p14:tracePt t="49161" x="9463088" y="2373313"/>
          <p14:tracePt t="49163" x="9448800" y="2373313"/>
          <p14:tracePt t="49165" x="9436100" y="2373313"/>
          <p14:tracePt t="49169" x="9407525" y="2373313"/>
          <p14:tracePt t="49173" x="9394825" y="2373313"/>
          <p14:tracePt t="49175" x="9380538" y="2373313"/>
          <p14:tracePt t="49177" x="9366250" y="2373313"/>
          <p14:tracePt t="49180" x="9353550" y="2373313"/>
          <p14:tracePt t="49183" x="9324975" y="2373313"/>
          <p14:tracePt t="49186" x="9312275" y="2373313"/>
          <p14:tracePt t="49190" x="9285288" y="2373313"/>
          <p14:tracePt t="49195" x="9271000" y="2373313"/>
          <p14:tracePt t="49199" x="9256713" y="2359025"/>
          <p14:tracePt t="49203" x="9244013" y="2359025"/>
          <p14:tracePt t="49205" x="9229725" y="2359025"/>
          <p14:tracePt t="49209" x="9215438" y="2359025"/>
          <p14:tracePt t="49211" x="9202738" y="2359025"/>
          <p14:tracePt t="49215" x="9188450" y="2359025"/>
          <p14:tracePt t="49221" x="9174163" y="2359025"/>
          <p14:tracePt t="49222" x="9147175" y="2359025"/>
          <p14:tracePt t="49227" x="9134475" y="2359025"/>
          <p14:tracePt t="49231" x="9120188" y="2359025"/>
          <p14:tracePt t="49233" x="9105900" y="2359025"/>
          <p14:tracePt t="49237" x="9093200" y="2359025"/>
          <p14:tracePt t="49243" x="9078913" y="2359025"/>
          <p14:tracePt t="49247" x="9064625" y="2359025"/>
          <p14:tracePt t="49249" x="9051925" y="2359025"/>
          <p14:tracePt t="49253" x="9037638" y="2359025"/>
          <p14:tracePt t="49257" x="9023350" y="2359025"/>
          <p14:tracePt t="49259" x="9010650" y="2359025"/>
          <p14:tracePt t="49263" x="8996363" y="2359025"/>
          <p14:tracePt t="49271" x="8982075" y="2359025"/>
          <p14:tracePt t="49275" x="8969375" y="2359025"/>
          <p14:tracePt t="49277" x="8955088" y="2359025"/>
          <p14:tracePt t="49281" x="8942388" y="2373313"/>
          <p14:tracePt t="49285" x="8928100" y="2373313"/>
          <p14:tracePt t="49286" x="8928100" y="2386013"/>
          <p14:tracePt t="49289" x="8913813" y="2386013"/>
          <p14:tracePt t="49290" x="8901113" y="2386013"/>
          <p14:tracePt t="49298" x="8886825" y="2386013"/>
          <p14:tracePt t="49299" x="8886825" y="2400300"/>
          <p14:tracePt t="49300" x="8872538" y="2400300"/>
          <p14:tracePt t="49302" x="8872538" y="2414588"/>
          <p14:tracePt t="49304" x="8859838" y="2414588"/>
          <p14:tracePt t="49306" x="8845550" y="2414588"/>
          <p14:tracePt t="49309" x="8845550" y="2427288"/>
          <p14:tracePt t="49311" x="8831263" y="2427288"/>
          <p14:tracePt t="49317" x="8818563" y="2441575"/>
          <p14:tracePt t="49323" x="8804275" y="2455863"/>
          <p14:tracePt t="49326" x="8791575" y="2468563"/>
          <p14:tracePt t="49333" x="8777288" y="2482850"/>
          <p14:tracePt t="49348" x="8777288" y="2495550"/>
          <p14:tracePt t="49357" x="8777288" y="2509838"/>
          <p14:tracePt t="49361" x="8777288" y="2524125"/>
          <p14:tracePt t="49373" x="8777288" y="2536825"/>
          <p14:tracePt t="49387" x="8777288" y="2551113"/>
          <p14:tracePt t="49399" x="8777288" y="2565400"/>
          <p14:tracePt t="49403" x="8777288" y="2578100"/>
          <p14:tracePt t="49414" x="8777288" y="2592388"/>
          <p14:tracePt t="49417" x="8791575" y="2592388"/>
          <p14:tracePt t="49425" x="8791575" y="2606675"/>
          <p14:tracePt t="49431" x="8804275" y="2606675"/>
          <p14:tracePt t="49433" x="8804275" y="2619375"/>
          <p14:tracePt t="49437" x="8804275" y="2633663"/>
          <p14:tracePt t="49445" x="8818563" y="2647950"/>
          <p14:tracePt t="49453" x="8818563" y="2660650"/>
          <p14:tracePt t="49457" x="8831263" y="2660650"/>
          <p14:tracePt t="49460" x="8831263" y="2674938"/>
          <p14:tracePt t="49465" x="8845550" y="2687638"/>
          <p14:tracePt t="49467" x="8859838" y="2687638"/>
          <p14:tracePt t="49475" x="8872538" y="2701925"/>
          <p14:tracePt t="49479" x="8886825" y="2701925"/>
          <p14:tracePt t="49481" x="8886825" y="2716213"/>
          <p14:tracePt t="49483" x="8901113" y="2716213"/>
          <p14:tracePt t="49485" x="8913813" y="2716213"/>
          <p14:tracePt t="49488" x="8928100" y="2728913"/>
          <p14:tracePt t="49492" x="8955088" y="2743200"/>
          <p14:tracePt t="49497" x="8982075" y="2743200"/>
          <p14:tracePt t="49501" x="8996363" y="2757488"/>
          <p14:tracePt t="49503" x="9010650" y="2757488"/>
          <p14:tracePt t="49504" x="9023350" y="2757488"/>
          <p14:tracePt t="49507" x="9037638" y="2757488"/>
          <p14:tracePt t="49508" x="9037638" y="2770188"/>
          <p14:tracePt t="49510" x="9051925" y="2770188"/>
          <p14:tracePt t="49515" x="9064625" y="2770188"/>
          <p14:tracePt t="49519" x="9078913" y="2784475"/>
          <p14:tracePt t="49522" x="9093200" y="2784475"/>
          <p14:tracePt t="49526" x="9105900" y="2784475"/>
          <p14:tracePt t="49528" x="9120188" y="2784475"/>
          <p14:tracePt t="49531" x="9134475" y="2784475"/>
          <p14:tracePt t="49535" x="9147175" y="2798763"/>
          <p14:tracePt t="49536" x="9161463" y="2798763"/>
          <p14:tracePt t="49538" x="9174163" y="2798763"/>
          <p14:tracePt t="49545" x="9188450" y="2798763"/>
          <p14:tracePt t="49551" x="9202738" y="2798763"/>
          <p14:tracePt t="49553" x="9215438" y="2798763"/>
          <p14:tracePt t="49561" x="9229725" y="2798763"/>
          <p14:tracePt t="49567" x="9244013" y="2798763"/>
          <p14:tracePt t="49570" x="9256713" y="2798763"/>
          <p14:tracePt t="49572" x="9271000" y="2798763"/>
          <p14:tracePt t="49579" x="9285288" y="2798763"/>
          <p14:tracePt t="49583" x="9297988" y="2798763"/>
          <p14:tracePt t="49587" x="9312275" y="2798763"/>
          <p14:tracePt t="49588" x="9324975" y="2798763"/>
          <p14:tracePt t="49592" x="9339263" y="2798763"/>
          <p14:tracePt t="49595" x="9353550" y="2798763"/>
          <p14:tracePt t="49597" x="9366250" y="2798763"/>
          <p14:tracePt t="49599" x="9380538" y="2798763"/>
          <p14:tracePt t="49602" x="9394825" y="2798763"/>
          <p14:tracePt t="49607" x="9421813" y="2798763"/>
          <p14:tracePt t="49609" x="9436100" y="2798763"/>
          <p14:tracePt t="49610" x="9448800" y="2798763"/>
          <p14:tracePt t="49614" x="9463088" y="2798763"/>
          <p14:tracePt t="49615" x="9475788" y="2798763"/>
          <p14:tracePt t="49617" x="9490075" y="2798763"/>
          <p14:tracePt t="49618" x="9504363" y="2798763"/>
          <p14:tracePt t="49620" x="9517063" y="2798763"/>
          <p14:tracePt t="49622" x="9531350" y="2798763"/>
          <p14:tracePt t="49626" x="9558338" y="2798763"/>
          <p14:tracePt t="49633" x="9572625" y="2798763"/>
          <p14:tracePt t="49636" x="9586913" y="2798763"/>
          <p14:tracePt t="49641" x="9599613" y="2784475"/>
          <p14:tracePt t="49642" x="9613900" y="2784475"/>
          <p14:tracePt t="49649" x="9628188" y="2770188"/>
          <p14:tracePt t="49653" x="9628188" y="2757488"/>
          <p14:tracePt t="49654" x="9640888" y="2757488"/>
          <p14:tracePt t="49659" x="9655175" y="2757488"/>
          <p14:tracePt t="49664" x="9655175" y="2743200"/>
          <p14:tracePt t="49667" x="9667875" y="2743200"/>
          <p14:tracePt t="49671" x="9667875" y="2728913"/>
          <p14:tracePt t="49673" x="9682163" y="2728913"/>
          <p14:tracePt t="49677" x="9682163" y="2716213"/>
          <p14:tracePt t="49681" x="9682163" y="2701925"/>
          <p14:tracePt t="49685" x="9696450" y="2701925"/>
          <p14:tracePt t="49687" x="9696450" y="2687638"/>
          <p14:tracePt t="49693" x="9709150" y="2687638"/>
          <p14:tracePt t="49697" x="9709150" y="2674938"/>
          <p14:tracePt t="49701" x="9723438" y="2674938"/>
          <p14:tracePt t="49709" x="9737725" y="2674938"/>
          <p14:tracePt t="49711" x="9737725" y="2660650"/>
          <p14:tracePt t="49715" x="9737725" y="2647950"/>
          <p14:tracePt t="49719" x="9750425" y="2647950"/>
          <p14:tracePt t="49727" x="9750425" y="2633663"/>
          <p14:tracePt t="49737" x="9764713" y="2633663"/>
          <p14:tracePt t="49741" x="9764713" y="2619375"/>
          <p14:tracePt t="49755" x="9764713" y="2606675"/>
          <p14:tracePt t="49759" x="9764713" y="2592388"/>
          <p14:tracePt t="49765" x="9779000" y="2592388"/>
          <p14:tracePt t="49773" x="9779000" y="2578100"/>
          <p14:tracePt t="49783" x="9779000" y="2565400"/>
          <p14:tracePt t="49795" x="9779000" y="2551113"/>
          <p14:tracePt t="49803" x="9779000" y="2536825"/>
          <p14:tracePt t="49807" x="9779000" y="2524125"/>
          <p14:tracePt t="49815" x="9779000" y="2509838"/>
          <p14:tracePt t="49817" x="9764713" y="2509838"/>
          <p14:tracePt t="49821" x="9764713" y="2495550"/>
          <p14:tracePt t="49823" x="9750425" y="2495550"/>
          <p14:tracePt t="49824" x="9750425" y="2482850"/>
          <p14:tracePt t="49827" x="9750425" y="2468563"/>
          <p14:tracePt t="49829" x="9737725" y="2468563"/>
          <p14:tracePt t="49831" x="9723438" y="2455863"/>
          <p14:tracePt t="49835" x="9709150" y="2455863"/>
          <p14:tracePt t="49836" x="9709150" y="2441575"/>
          <p14:tracePt t="49838" x="9696450" y="2441575"/>
          <p14:tracePt t="49841" x="9696450" y="2427288"/>
          <p14:tracePt t="49843" x="9682163" y="2414588"/>
          <p14:tracePt t="49845" x="9667875" y="2414588"/>
          <p14:tracePt t="49847" x="9655175" y="2400300"/>
          <p14:tracePt t="49849" x="9640888" y="2400300"/>
          <p14:tracePt t="49850" x="9628188" y="2400300"/>
          <p14:tracePt t="49853" x="9613900" y="2400300"/>
          <p14:tracePt t="49855" x="9599613" y="2386013"/>
          <p14:tracePt t="49856" x="9586913" y="2386013"/>
          <p14:tracePt t="49858" x="9572625" y="2373313"/>
          <p14:tracePt t="49860" x="9558338" y="2373313"/>
          <p14:tracePt t="49863" x="9545638" y="2373313"/>
          <p14:tracePt t="49865" x="9531350" y="2359025"/>
          <p14:tracePt t="49867" x="9517063" y="2344738"/>
          <p14:tracePt t="49868" x="9504363" y="2344738"/>
          <p14:tracePt t="49870" x="9490075" y="2344738"/>
          <p14:tracePt t="49872" x="9463088" y="2332038"/>
          <p14:tracePt t="49877" x="9448800" y="2332038"/>
          <p14:tracePt t="49878" x="9421813" y="2317750"/>
          <p14:tracePt t="49881" x="9407525" y="2305050"/>
          <p14:tracePt t="49883" x="9394825" y="2305050"/>
          <p14:tracePt t="49885" x="9366250" y="2305050"/>
          <p14:tracePt t="49889" x="9339263" y="2290763"/>
          <p14:tracePt t="49890" x="9324975" y="2290763"/>
          <p14:tracePt t="49893" x="9312275" y="2276475"/>
          <p14:tracePt t="49895" x="9297988" y="2276475"/>
          <p14:tracePt t="49899" x="9285288" y="2276475"/>
          <p14:tracePt t="49901" x="9271000" y="2276475"/>
          <p14:tracePt t="49903" x="9256713" y="2276475"/>
          <p14:tracePt t="49907" x="9229725" y="2276475"/>
          <p14:tracePt t="49909" x="9215438" y="2276475"/>
          <p14:tracePt t="49914" x="9202738" y="2276475"/>
          <p14:tracePt t="49914" x="9188450" y="2276475"/>
          <p14:tracePt t="49917" x="9174163" y="2276475"/>
          <p14:tracePt t="49921" x="9147175" y="2276475"/>
          <p14:tracePt t="49926" x="9134475" y="2276475"/>
          <p14:tracePt t="49931" x="9120188" y="2276475"/>
          <p14:tracePt t="49935" x="9105900" y="2276475"/>
          <p14:tracePt t="49937" x="9093200" y="2276475"/>
          <p14:tracePt t="49941" x="9078913" y="2276475"/>
          <p14:tracePt t="49945" x="9064625" y="2276475"/>
          <p14:tracePt t="49949" x="9051925" y="2290763"/>
          <p14:tracePt t="49953" x="9037638" y="2290763"/>
          <p14:tracePt t="49954" x="9023350" y="2305050"/>
          <p14:tracePt t="49958" x="9010650" y="2317750"/>
          <p14:tracePt t="49964" x="9010650" y="2332038"/>
          <p14:tracePt t="49964" x="8996363" y="2332038"/>
          <p14:tracePt t="49969" x="8982075" y="2344738"/>
          <p14:tracePt t="49971" x="8969375" y="2344738"/>
          <p14:tracePt t="49972" x="8969375" y="2359025"/>
          <p14:tracePt t="49974" x="8955088" y="2373313"/>
          <p14:tracePt t="49979" x="8942388" y="2386013"/>
          <p14:tracePt t="49983" x="8928100" y="2400300"/>
          <p14:tracePt t="49985" x="8913813" y="2400300"/>
          <p14:tracePt t="49987" x="8913813" y="2414588"/>
          <p14:tracePt t="49989" x="8913813" y="2427288"/>
          <p14:tracePt t="49991" x="8901113" y="2427288"/>
          <p14:tracePt t="49995" x="8901113" y="2441575"/>
          <p14:tracePt t="49998" x="8886825" y="2441575"/>
          <p14:tracePt t="49999" x="8886825" y="2455863"/>
          <p14:tracePt t="50000" x="8872538" y="2455863"/>
          <p14:tracePt t="50002" x="8872538" y="2468563"/>
          <p14:tracePt t="50004" x="8859838" y="2482850"/>
          <p14:tracePt t="50009" x="8859838" y="2495550"/>
          <p14:tracePt t="50014" x="8845550" y="2495550"/>
          <p14:tracePt t="50015" x="8845550" y="2509838"/>
          <p14:tracePt t="50019" x="8831263" y="2509838"/>
          <p14:tracePt t="50020" x="8831263" y="2524125"/>
          <p14:tracePt t="50022" x="8831263" y="2536825"/>
          <p14:tracePt t="50029" x="8818563" y="2536825"/>
          <p14:tracePt t="50033" x="8804275" y="2551113"/>
          <p14:tracePt t="50041" x="8804275" y="2565400"/>
          <p14:tracePt t="50048" x="8804275" y="2578100"/>
          <p14:tracePt t="50051" x="8804275" y="2592388"/>
          <p14:tracePt t="50061" x="8804275" y="2606675"/>
          <p14:tracePt t="50069" x="8804275" y="2619375"/>
          <p14:tracePt t="50075" x="8804275" y="2633663"/>
          <p14:tracePt t="50079" x="8804275" y="2647950"/>
          <p14:tracePt t="50087" x="8804275" y="2660650"/>
          <p14:tracePt t="50094" x="8804275" y="2674938"/>
          <p14:tracePt t="50097" x="8804275" y="2687638"/>
          <p14:tracePt t="50099" x="8804275" y="2701925"/>
          <p14:tracePt t="50100" x="8818563" y="2701925"/>
          <p14:tracePt t="50102" x="8818563" y="2716213"/>
          <p14:tracePt t="50108" x="8831263" y="2743200"/>
          <p14:tracePt t="50114" x="8831263" y="2757488"/>
          <p14:tracePt t="50117" x="8845550" y="2757488"/>
          <p14:tracePt t="50118" x="8845550" y="2770188"/>
          <p14:tracePt t="50122" x="8845550" y="2784475"/>
          <p14:tracePt t="50125" x="8859838" y="2784475"/>
          <p14:tracePt t="50126" x="8872538" y="2798763"/>
          <p14:tracePt t="50129" x="8872538" y="2811463"/>
          <p14:tracePt t="50133" x="8886825" y="2811463"/>
          <p14:tracePt t="50135" x="8886825" y="2825750"/>
          <p14:tracePt t="50136" x="8901113" y="2825750"/>
          <p14:tracePt t="50139" x="8901113" y="2838450"/>
          <p14:tracePt t="50142" x="8928100" y="2838450"/>
          <p14:tracePt t="50145" x="8942388" y="2852738"/>
          <p14:tracePt t="50149" x="8955088" y="2852738"/>
          <p14:tracePt t="50153" x="8969375" y="2867025"/>
          <p14:tracePt t="50157" x="8982075" y="2867025"/>
          <p14:tracePt t="50159" x="8996363" y="2867025"/>
          <p14:tracePt t="50161" x="9010650" y="2879725"/>
          <p14:tracePt t="50165" x="9010650" y="2894013"/>
          <p14:tracePt t="50167" x="9023350" y="2894013"/>
          <p14:tracePt t="50169" x="9037638" y="2894013"/>
          <p14:tracePt t="50171" x="9051925" y="2894013"/>
          <p14:tracePt t="50175" x="9078913" y="2894013"/>
          <p14:tracePt t="50179" x="9093200" y="2894013"/>
          <p14:tracePt t="50181" x="9105900" y="2908300"/>
          <p14:tracePt t="50185" x="9134475" y="2908300"/>
          <p14:tracePt t="50191" x="9147175" y="2908300"/>
          <p14:tracePt t="50192" x="9161463" y="2908300"/>
          <p14:tracePt t="50195" x="9174163" y="2908300"/>
          <p14:tracePt t="50199" x="9188450" y="2908300"/>
          <p14:tracePt t="50203" x="9202738" y="2908300"/>
          <p14:tracePt t="50204" x="9215438" y="2908300"/>
          <p14:tracePt t="50206" x="9229725" y="2908300"/>
          <p14:tracePt t="50214" x="9244013" y="2908300"/>
          <p14:tracePt t="50214" x="9271000" y="2908300"/>
          <p14:tracePt t="50219" x="9285288" y="2908300"/>
          <p14:tracePt t="50221" x="9297988" y="2908300"/>
          <p14:tracePt t="50223" x="9312275" y="2908300"/>
          <p14:tracePt t="50226" x="9324975" y="2908300"/>
          <p14:tracePt t="50229" x="9353550" y="2908300"/>
          <p14:tracePt t="50230" x="9366250" y="2894013"/>
          <p14:tracePt t="50233" x="9380538" y="2894013"/>
          <p14:tracePt t="50234" x="9394825" y="2894013"/>
          <p14:tracePt t="50236" x="9407525" y="2894013"/>
          <p14:tracePt t="50240" x="9421813" y="2879725"/>
          <p14:tracePt t="50242" x="9448800" y="2879725"/>
          <p14:tracePt t="50247" x="9463088" y="2879725"/>
          <p14:tracePt t="50249" x="9475788" y="2867025"/>
          <p14:tracePt t="50250" x="9490075" y="2867025"/>
          <p14:tracePt t="50254" x="9504363" y="2867025"/>
          <p14:tracePt t="50256" x="9517063" y="2852738"/>
          <p14:tracePt t="50258" x="9531350" y="2852738"/>
          <p14:tracePt t="50265" x="9545638" y="2852738"/>
          <p14:tracePt t="50267" x="9545638" y="2838450"/>
          <p14:tracePt t="50268" x="9558338" y="2838450"/>
          <p14:tracePt t="50275" x="9572625" y="2838450"/>
          <p14:tracePt t="50277" x="9586913" y="2825750"/>
          <p14:tracePt t="50287" x="9586913" y="2811463"/>
          <p14:tracePt t="50289" x="9586913" y="2798763"/>
          <p14:tracePt t="50293" x="9599613" y="2784475"/>
          <p14:tracePt t="50299" x="9599613" y="2770188"/>
          <p14:tracePt t="50304" x="9613900" y="2757488"/>
          <p14:tracePt t="50312" x="9613900" y="2743200"/>
          <p14:tracePt t="50315" x="9613900" y="2728913"/>
          <p14:tracePt t="50317" x="9628188" y="2728913"/>
          <p14:tracePt t="50321" x="9628188" y="2716213"/>
          <p14:tracePt t="50329" x="9640888" y="2716213"/>
          <p14:tracePt t="50333" x="9640888" y="2701925"/>
          <p14:tracePt t="50355" x="9640888" y="2687638"/>
          <p14:tracePt t="50391" x="9640888" y="2674938"/>
          <p14:tracePt t="50411" x="9628188" y="2674938"/>
          <p14:tracePt t="50421" x="9613900" y="2674938"/>
          <p14:tracePt t="50433" x="9599613" y="2674938"/>
          <p14:tracePt t="50437" x="9586913" y="2674938"/>
          <p14:tracePt t="50439" x="9572625" y="2674938"/>
          <p14:tracePt t="50445" x="9558338" y="2674938"/>
          <p14:tracePt t="50467" x="9545638" y="2674938"/>
          <p14:tracePt t="56013" x="9545638" y="2687638"/>
          <p14:tracePt t="56017" x="9531350" y="2687638"/>
          <p14:tracePt t="56019" x="9531350" y="2701925"/>
          <p14:tracePt t="56023" x="9517063" y="2716213"/>
          <p14:tracePt t="56026" x="9517063" y="2728913"/>
          <p14:tracePt t="56029" x="9517063" y="2743200"/>
          <p14:tracePt t="56034" x="9517063" y="2757488"/>
          <p14:tracePt t="56035" x="9517063" y="2770188"/>
          <p14:tracePt t="56036" x="9517063" y="2784475"/>
          <p14:tracePt t="56040" x="9517063" y="2798763"/>
          <p14:tracePt t="56042" x="9504363" y="2811463"/>
          <p14:tracePt t="56045" x="9504363" y="2825750"/>
          <p14:tracePt t="56047" x="9504363" y="2838450"/>
          <p14:tracePt t="56049" x="9504363" y="2852738"/>
          <p14:tracePt t="56053" x="9504363" y="2867025"/>
          <p14:tracePt t="56054" x="9504363" y="2879725"/>
          <p14:tracePt t="56059" x="9504363" y="2894013"/>
          <p14:tracePt t="56061" x="9504363" y="2908300"/>
          <p14:tracePt t="56063" x="9490075" y="2921000"/>
          <p14:tracePt t="56067" x="9490075" y="2949575"/>
          <p14:tracePt t="56069" x="9490075" y="2962275"/>
          <p14:tracePt t="56073" x="9490075" y="2976563"/>
          <p14:tracePt t="56075" x="9475788" y="2990850"/>
          <p14:tracePt t="56079" x="9475788" y="3003550"/>
          <p14:tracePt t="56085" x="9475788" y="3017838"/>
          <p14:tracePt t="56087" x="9475788" y="3030538"/>
          <p14:tracePt t="56095" x="9475788" y="3044825"/>
          <p14:tracePt t="56103" x="9475788" y="3059113"/>
          <p14:tracePt t="56117" x="9475788" y="3071813"/>
          <p14:tracePt t="56135" x="9475788" y="3086100"/>
          <p14:tracePt t="56247" x="9475788" y="3100388"/>
          <p14:tracePt t="56337" x="9463088" y="3100388"/>
          <p14:tracePt t="56339" x="9463088" y="3086100"/>
          <p14:tracePt t="56345" x="9463088" y="3071813"/>
          <p14:tracePt t="56347" x="9448800" y="3071813"/>
          <p14:tracePt t="56357" x="9436100" y="3071813"/>
          <p14:tracePt t="56359" x="9421813" y="3059113"/>
          <p14:tracePt t="56365" x="9407525" y="3059113"/>
          <p14:tracePt t="56379" x="9394825" y="3059113"/>
          <p14:tracePt t="56384" x="9394825" y="3044825"/>
          <p14:tracePt t="56391" x="9380538" y="3044825"/>
          <p14:tracePt t="56401" x="9366250" y="3030538"/>
          <p14:tracePt t="56407" x="9366250" y="3017838"/>
          <p14:tracePt t="56417" x="9353550" y="3017838"/>
          <p14:tracePt t="56431" x="9353550" y="3003550"/>
          <p14:tracePt t="56439" x="9339263" y="3003550"/>
          <p14:tracePt t="56441" x="9339263" y="2990850"/>
          <p14:tracePt t="56445" x="9324975" y="2990850"/>
          <p14:tracePt t="56451" x="9312275" y="2990850"/>
          <p14:tracePt t="56453" x="9297988" y="2990850"/>
          <p14:tracePt t="56454" x="9297988" y="2976563"/>
          <p14:tracePt t="56458" x="9297988" y="2962275"/>
          <p14:tracePt t="56461" x="9285288" y="2962275"/>
          <p14:tracePt t="56465" x="9271000" y="2962275"/>
          <p14:tracePt t="56470" x="9256713" y="2949575"/>
          <p14:tracePt t="56472" x="9244013" y="2949575"/>
          <p14:tracePt t="56478" x="9229725" y="2949575"/>
          <p14:tracePt t="56484" x="9215438" y="2949575"/>
          <p14:tracePt t="56486" x="9202738" y="2949575"/>
          <p14:tracePt t="56489" x="9188450" y="2949575"/>
          <p14:tracePt t="56497" x="9174163" y="2949575"/>
          <p14:tracePt t="56501" x="9161463" y="2935288"/>
          <p14:tracePt t="56505" x="9147175" y="2935288"/>
          <p14:tracePt t="56506" x="9134475" y="2935288"/>
          <p14:tracePt t="56511" x="9134475" y="2921000"/>
          <p14:tracePt t="56513" x="9120188" y="2921000"/>
          <p14:tracePt t="56519" x="9105900" y="2908300"/>
          <p14:tracePt t="56525" x="9093200" y="2908300"/>
          <p14:tracePt t="56527" x="9078913" y="2908300"/>
          <p14:tracePt t="56537" x="9064625" y="2908300"/>
          <p14:tracePt t="56543" x="9051925" y="2908300"/>
          <p14:tracePt t="56551" x="9037638" y="2908300"/>
          <p14:tracePt t="56553" x="9023350" y="2908300"/>
          <p14:tracePt t="56562" x="9010650" y="2908300"/>
          <p14:tracePt t="56566" x="8996363" y="2908300"/>
          <p14:tracePt t="56579" x="8982075" y="2908300"/>
          <p14:tracePt t="56583" x="8969375" y="2908300"/>
          <p14:tracePt t="56629" x="8955088" y="2908300"/>
          <p14:tracePt t="56681" x="8955088" y="2894013"/>
          <p14:tracePt t="56695" x="8969375" y="2879725"/>
          <p14:tracePt t="56703" x="8982075" y="2879725"/>
          <p14:tracePt t="56714" x="8996363" y="2879725"/>
          <p14:tracePt t="56729" x="9010650" y="2879725"/>
          <p14:tracePt t="56736" x="9023350" y="2879725"/>
          <p14:tracePt t="56739" x="9037638" y="2879725"/>
          <p14:tracePt t="56744" x="9051925" y="2879725"/>
          <p14:tracePt t="56757" x="9064625" y="2879725"/>
          <p14:tracePt t="56761" x="9078913" y="2879725"/>
          <p14:tracePt t="56767" x="9093200" y="2879725"/>
          <p14:tracePt t="56769" x="9105900" y="2879725"/>
          <p14:tracePt t="56771" x="9120188" y="2879725"/>
          <p14:tracePt t="56774" x="9147175" y="2879725"/>
          <p14:tracePt t="56779" x="9161463" y="2879725"/>
          <p14:tracePt t="56781" x="9174163" y="2879725"/>
          <p14:tracePt t="56783" x="9188450" y="2879725"/>
          <p14:tracePt t="56785" x="9202738" y="2879725"/>
          <p14:tracePt t="56786" x="9215438" y="2879725"/>
          <p14:tracePt t="56788" x="9229725" y="2879725"/>
          <p14:tracePt t="56790" x="9244013" y="2879725"/>
          <p14:tracePt t="56792" x="9256713" y="2879725"/>
          <p14:tracePt t="56795" x="9285288" y="2879725"/>
          <p14:tracePt t="56797" x="9297988" y="2879725"/>
          <p14:tracePt t="56799" x="9312275" y="2879725"/>
          <p14:tracePt t="56801" x="9324975" y="2879725"/>
          <p14:tracePt t="56803" x="9353550" y="2879725"/>
          <p14:tracePt t="56804" x="9366250" y="2879725"/>
          <p14:tracePt t="56806" x="9380538" y="2879725"/>
          <p14:tracePt t="56808" x="9407525" y="2879725"/>
          <p14:tracePt t="56810" x="9421813" y="2879725"/>
          <p14:tracePt t="56812" x="9436100" y="2879725"/>
          <p14:tracePt t="56815" x="9448800" y="2879725"/>
          <p14:tracePt t="56816" x="9475788" y="2879725"/>
          <p14:tracePt t="56819" x="9490075" y="2879725"/>
          <p14:tracePt t="56820" x="9504363" y="2879725"/>
          <p14:tracePt t="56822" x="9531350" y="2879725"/>
          <p14:tracePt t="56827" x="9545638" y="2879725"/>
          <p14:tracePt t="56828" x="9572625" y="2879725"/>
          <p14:tracePt t="56833" x="9586913" y="2879725"/>
          <p14:tracePt t="56836" x="9613900" y="2879725"/>
          <p14:tracePt t="56839" x="9628188" y="2879725"/>
          <p14:tracePt t="56841" x="9640888" y="2879725"/>
          <p14:tracePt t="56845" x="9667875" y="2879725"/>
          <p14:tracePt t="56849" x="9682163" y="2879725"/>
          <p14:tracePt t="56853" x="9696450" y="2879725"/>
          <p14:tracePt t="56856" x="9709150" y="2879725"/>
          <p14:tracePt t="56927" x="9723438" y="2879725"/>
          <p14:tracePt t="56977" x="9737725" y="2879725"/>
          <p14:tracePt t="57917" x="9750425" y="2879725"/>
          <p14:tracePt t="57923" x="9750425" y="2894013"/>
          <p14:tracePt t="57934" x="9750425" y="2908300"/>
          <p14:tracePt t="57947" x="9750425" y="2921000"/>
          <p14:tracePt t="57951" x="9764713" y="2921000"/>
          <p14:tracePt t="57955" x="9764713" y="2935288"/>
          <p14:tracePt t="57963" x="9779000" y="2949575"/>
          <p14:tracePt t="57973" x="9779000" y="2962275"/>
          <p14:tracePt t="57977" x="9791700" y="2976563"/>
          <p14:tracePt t="57984" x="9791700" y="2990850"/>
          <p14:tracePt t="57991" x="9791700" y="3003550"/>
          <p14:tracePt t="57992" x="9805988" y="3003550"/>
          <p14:tracePt t="57998" x="9805988" y="3017838"/>
          <p14:tracePt t="58003" x="9805988" y="3030538"/>
          <p14:tracePt t="58005" x="9818688" y="3044825"/>
          <p14:tracePt t="58008" x="9818688" y="3059113"/>
          <p14:tracePt t="58010" x="9818688" y="3071813"/>
          <p14:tracePt t="58014" x="9818688" y="3086100"/>
          <p14:tracePt t="58019" x="9818688" y="3100388"/>
          <p14:tracePt t="58023" x="9818688" y="3113088"/>
          <p14:tracePt t="58024" x="9818688" y="3127375"/>
          <p14:tracePt t="58029" x="9818688" y="3141663"/>
          <p14:tracePt t="58031" x="9818688" y="3154363"/>
          <p14:tracePt t="58034" x="9818688" y="3168650"/>
          <p14:tracePt t="58035" x="9818688" y="3181350"/>
          <p14:tracePt t="58037" x="9805988" y="3181350"/>
          <p14:tracePt t="58038" x="9805988" y="3209925"/>
          <p14:tracePt t="58040" x="9791700" y="3222625"/>
          <p14:tracePt t="58043" x="9779000" y="3236913"/>
          <p14:tracePt t="58044" x="9779000" y="3251200"/>
          <p14:tracePt t="58046" x="9764713" y="3251200"/>
          <p14:tracePt t="58051" x="9750425" y="3278188"/>
          <p14:tracePt t="58053" x="9737725" y="3278188"/>
          <p14:tracePt t="58054" x="9723438" y="3305175"/>
          <p14:tracePt t="58058" x="9709150" y="3305175"/>
          <p14:tracePt t="58061" x="9682163" y="3319463"/>
          <p14:tracePt t="58063" x="9682163" y="3333750"/>
          <p14:tracePt t="58064" x="9667875" y="3346450"/>
          <p14:tracePt t="58067" x="9655175" y="3346450"/>
          <p14:tracePt t="58069" x="9628188" y="3360738"/>
          <p14:tracePt t="58071" x="9613900" y="3387725"/>
          <p14:tracePt t="58072" x="9599613" y="3387725"/>
          <p14:tracePt t="58074" x="9572625" y="3402013"/>
          <p14:tracePt t="58076" x="9558338" y="3414713"/>
          <p14:tracePt t="58078" x="9545638" y="3414713"/>
          <p14:tracePt t="58080" x="9531350" y="3429000"/>
          <p14:tracePt t="58083" x="9517063" y="3429000"/>
          <p14:tracePt t="58084" x="9490075" y="3443288"/>
          <p14:tracePt t="58086" x="9463088" y="3455988"/>
          <p14:tracePt t="58088" x="9448800" y="3470275"/>
          <p14:tracePt t="58090" x="9421813" y="3470275"/>
          <p14:tracePt t="58093" x="9394825" y="3484563"/>
          <p14:tracePt t="58094" x="9380538" y="3497263"/>
          <p14:tracePt t="58097" x="9366250" y="3497263"/>
          <p14:tracePt t="58098" x="9339263" y="3511550"/>
          <p14:tracePt t="58101" x="9324975" y="3524250"/>
          <p14:tracePt t="58103" x="9297988" y="3524250"/>
          <p14:tracePt t="58105" x="9271000" y="3538538"/>
          <p14:tracePt t="58107" x="9244013" y="3552825"/>
          <p14:tracePt t="58109" x="9215438" y="3565525"/>
          <p14:tracePt t="58110" x="9188450" y="3565525"/>
          <p14:tracePt t="58112" x="9161463" y="3579813"/>
          <p14:tracePt t="58115" x="9134475" y="3579813"/>
          <p14:tracePt t="58117" x="9105900" y="3594100"/>
          <p14:tracePt t="58119" x="9064625" y="3606800"/>
          <p14:tracePt t="58120" x="9037638" y="3606800"/>
          <p14:tracePt t="58122" x="9010650" y="3606800"/>
          <p14:tracePt t="58125" x="8969375" y="3606800"/>
          <p14:tracePt t="58126" x="8942388" y="3621088"/>
          <p14:tracePt t="58128" x="8901113" y="3635375"/>
          <p14:tracePt t="58130" x="8872538" y="3635375"/>
          <p14:tracePt t="58133" x="8845550" y="3648075"/>
          <p14:tracePt t="58134" x="8818563" y="3662363"/>
          <p14:tracePt t="58136" x="8777288" y="3662363"/>
          <p14:tracePt t="58138" x="8750300" y="3676650"/>
          <p14:tracePt t="58141" x="8721725" y="3676650"/>
          <p14:tracePt t="58142" x="8694738" y="3689350"/>
          <p14:tracePt t="58145" x="8667750" y="3703638"/>
          <p14:tracePt t="58147" x="8626475" y="3703638"/>
          <p14:tracePt t="58149" x="8599488" y="3716338"/>
          <p14:tracePt t="58150" x="8570913" y="3716338"/>
          <p14:tracePt t="58153" x="8543925" y="3730625"/>
          <p14:tracePt t="58154" x="8516938" y="3744913"/>
          <p14:tracePt t="58156" x="8488363" y="3757613"/>
          <p14:tracePt t="58158" x="8448675" y="3757613"/>
          <p14:tracePt t="58160" x="8420100" y="3757613"/>
          <p14:tracePt t="58162" x="8407400" y="3771900"/>
          <p14:tracePt t="58165" x="8378825" y="3771900"/>
          <p14:tracePt t="58167" x="8351838" y="3771900"/>
          <p14:tracePt t="58169" x="8337550" y="3771900"/>
          <p14:tracePt t="58171" x="8324850" y="3786188"/>
          <p14:tracePt t="58172" x="8297863" y="3786188"/>
          <p14:tracePt t="58174" x="8283575" y="3786188"/>
          <p14:tracePt t="58176" x="8269288" y="3786188"/>
          <p14:tracePt t="58178" x="8256588" y="3786188"/>
          <p14:tracePt t="58184" x="8228013" y="3786188"/>
          <p14:tracePt t="58185" x="8215313" y="3786188"/>
          <p14:tracePt t="58187" x="8201025" y="3786188"/>
          <p14:tracePt t="58189" x="8186738" y="3798888"/>
          <p14:tracePt t="58193" x="8174038" y="3798888"/>
          <p14:tracePt t="58195" x="8159750" y="3798888"/>
          <p14:tracePt t="58231" x="8174038" y="3798888"/>
          <p14:tracePt t="58237" x="8186738" y="3798888"/>
          <p14:tracePt t="58239" x="8201025" y="3798888"/>
          <p14:tracePt t="58240" x="8215313" y="3798888"/>
          <p14:tracePt t="58242" x="8228013" y="3786188"/>
          <p14:tracePt t="58244" x="8242300" y="3771900"/>
          <p14:tracePt t="58246" x="8256588" y="3771900"/>
          <p14:tracePt t="58248" x="8269288" y="3757613"/>
          <p14:tracePt t="58251" x="8283575" y="3757613"/>
          <p14:tracePt t="58253" x="8310563" y="3744913"/>
          <p14:tracePt t="58254" x="8324850" y="3730625"/>
          <p14:tracePt t="58256" x="8337550" y="3730625"/>
          <p14:tracePt t="58259" x="8351838" y="3716338"/>
          <p14:tracePt t="58260" x="8366125" y="3703638"/>
          <p14:tracePt t="58263" x="8393113" y="3689350"/>
          <p14:tracePt t="58265" x="8407400" y="3676650"/>
          <p14:tracePt t="58267" x="8420100" y="3662363"/>
          <p14:tracePt t="58269" x="8448675" y="3648075"/>
          <p14:tracePt t="58270" x="8461375" y="3635375"/>
          <p14:tracePt t="58273" x="8488363" y="3635375"/>
          <p14:tracePt t="58274" x="8488363" y="3621088"/>
          <p14:tracePt t="58277" x="8502650" y="3621088"/>
          <p14:tracePt t="58279" x="8529638" y="3606800"/>
          <p14:tracePt t="58281" x="8543925" y="3594100"/>
          <p14:tracePt t="58283" x="8570913" y="3579813"/>
          <p14:tracePt t="58284" x="8585200" y="3565525"/>
          <p14:tracePt t="58287" x="8599488" y="3552825"/>
          <p14:tracePt t="58289" x="8626475" y="3552825"/>
          <p14:tracePt t="58290" x="8640763" y="3538538"/>
          <p14:tracePt t="58292" x="8653463" y="3524250"/>
          <p14:tracePt t="58295" x="8680450" y="3524250"/>
          <p14:tracePt t="58296" x="8694738" y="3511550"/>
          <p14:tracePt t="58299" x="8709025" y="3497263"/>
          <p14:tracePt t="58301" x="8721725" y="3497263"/>
          <p14:tracePt t="58303" x="8736013" y="3484563"/>
          <p14:tracePt t="58304" x="8763000" y="3470275"/>
          <p14:tracePt t="58310" x="8777288" y="3470275"/>
          <p14:tracePt t="58312" x="8777288" y="3455988"/>
          <p14:tracePt t="58317" x="8804275" y="3455988"/>
          <p14:tracePt t="58320" x="8818563" y="3455988"/>
          <p14:tracePt t="58323" x="8818563" y="3443288"/>
          <p14:tracePt t="58324" x="8831263" y="3443288"/>
          <p14:tracePt t="58343" x="8845550" y="3443288"/>
          <p14:tracePt t="58344" x="8845550" y="3429000"/>
          <p14:tracePt t="58362" x="8859838" y="3414713"/>
          <p14:tracePt t="58379" x="8872538" y="3402013"/>
          <p14:tracePt t="58391" x="8886825" y="3387725"/>
          <p14:tracePt t="58401" x="8886825" y="3360738"/>
          <p14:tracePt t="58407" x="8886825" y="3346450"/>
          <p14:tracePt t="58411" x="8886825" y="3333750"/>
          <p14:tracePt t="58415" x="8901113" y="3319463"/>
          <p14:tracePt t="58425" x="8901113" y="3305175"/>
          <p14:tracePt t="58427" x="8913813" y="3305175"/>
          <p14:tracePt t="58431" x="8913813" y="3292475"/>
          <p14:tracePt t="58439" x="8913813" y="3278188"/>
          <p14:tracePt t="58446" x="8928100" y="3278188"/>
          <p14:tracePt t="58454" x="8928100" y="3263900"/>
          <p14:tracePt t="58461" x="8942388" y="3263900"/>
          <p14:tracePt t="58465" x="8942388" y="3251200"/>
          <p14:tracePt t="58469" x="8955088" y="3251200"/>
          <p14:tracePt t="58473" x="8969375" y="3236913"/>
          <p14:tracePt t="58476" x="8982075" y="3236913"/>
          <p14:tracePt t="58481" x="8996363" y="3236913"/>
          <p14:tracePt t="58485" x="9010650" y="3222625"/>
          <p14:tracePt t="58489" x="9023350" y="3209925"/>
          <p14:tracePt t="58490" x="9037638" y="3209925"/>
          <p14:tracePt t="58492" x="9037638" y="3195638"/>
          <p14:tracePt t="58494" x="9051925" y="3195638"/>
          <p14:tracePt t="58498" x="9064625" y="3195638"/>
          <p14:tracePt t="58503" x="9078913" y="3195638"/>
          <p14:tracePt t="58504" x="9093200" y="3181350"/>
          <p14:tracePt t="58506" x="9105900" y="3181350"/>
          <p14:tracePt t="58510" x="9120188" y="3181350"/>
          <p14:tracePt t="58514" x="9134475" y="3168650"/>
          <p14:tracePt t="58521" x="9147175" y="3168650"/>
          <p14:tracePt t="58527" x="9161463" y="3168650"/>
          <p14:tracePt t="58531" x="9161463" y="3154363"/>
          <p14:tracePt t="58533" x="9174163" y="3154363"/>
          <p14:tracePt t="58534" x="9188450" y="3154363"/>
          <p14:tracePt t="58537" x="9202738" y="3141663"/>
          <p14:tracePt t="58540" x="9215438" y="3141663"/>
          <p14:tracePt t="58544" x="9229725" y="3141663"/>
          <p14:tracePt t="58548" x="9244013" y="3141663"/>
          <p14:tracePt t="58553" x="9256713" y="3141663"/>
          <p14:tracePt t="58554" x="9271000" y="3141663"/>
          <p14:tracePt t="58557" x="9271000" y="3127375"/>
          <p14:tracePt t="58558" x="9285288" y="3127375"/>
          <p14:tracePt t="58561" x="9297988" y="3127375"/>
          <p14:tracePt t="58563" x="9312275" y="3127375"/>
          <p14:tracePt t="58564" x="9324975" y="3127375"/>
          <p14:tracePt t="58567" x="9339263" y="3127375"/>
          <p14:tracePt t="58569" x="9366250" y="3127375"/>
          <p14:tracePt t="58570" x="9380538" y="3127375"/>
          <p14:tracePt t="58572" x="9394825" y="3127375"/>
          <p14:tracePt t="58574" x="9421813" y="3127375"/>
          <p14:tracePt t="58576" x="9436100" y="3127375"/>
          <p14:tracePt t="58578" x="9448800" y="3127375"/>
          <p14:tracePt t="58581" x="9463088" y="3127375"/>
          <p14:tracePt t="58583" x="9490075" y="3127375"/>
          <p14:tracePt t="58585" x="9504363" y="3127375"/>
          <p14:tracePt t="58587" x="9517063" y="3127375"/>
          <p14:tracePt t="58588" x="9531350" y="3127375"/>
          <p14:tracePt t="58590" x="9572625" y="3127375"/>
          <p14:tracePt t="58593" x="9586913" y="3127375"/>
          <p14:tracePt t="58594" x="9599613" y="3127375"/>
          <p14:tracePt t="58596" x="9628188" y="3127375"/>
          <p14:tracePt t="58598" x="9655175" y="3127375"/>
          <p14:tracePt t="58600" x="9667875" y="3127375"/>
          <p14:tracePt t="58603" x="9682163" y="3127375"/>
          <p14:tracePt t="58605" x="9696450" y="3127375"/>
          <p14:tracePt t="58606" x="9709150" y="3127375"/>
          <p14:tracePt t="58608" x="9723438" y="3127375"/>
          <p14:tracePt t="58612" x="9737725" y="3127375"/>
          <p14:tracePt t="58614" x="9750425" y="3127375"/>
          <p14:tracePt t="58619" x="9764713" y="3127375"/>
          <p14:tracePt t="58622" x="9779000" y="3127375"/>
          <p14:tracePt t="58626" x="9791700" y="3127375"/>
          <p14:tracePt t="58634" x="9805988" y="3127375"/>
          <p14:tracePt t="58637" x="9818688" y="3127375"/>
          <p14:tracePt t="58651" x="9832975" y="3127375"/>
          <p14:tracePt t="58671" x="9847263" y="3127375"/>
          <p14:tracePt t="58679" x="9859963" y="3127375"/>
          <p14:tracePt t="58769" x="9859963" y="3113088"/>
          <p14:tracePt t="58771" x="9859963" y="3100388"/>
          <p14:tracePt t="58773" x="9847263" y="3100388"/>
          <p14:tracePt t="58776" x="9832975" y="3100388"/>
          <p14:tracePt t="58778" x="9832975" y="3086100"/>
          <p14:tracePt t="58781" x="9818688" y="3086100"/>
          <p14:tracePt t="58783" x="9805988" y="3086100"/>
          <p14:tracePt t="58785" x="9805988" y="3071813"/>
          <p14:tracePt t="58787" x="9791700" y="3071813"/>
          <p14:tracePt t="58788" x="9779000" y="3059113"/>
          <p14:tracePt t="58790" x="9764713" y="3059113"/>
          <p14:tracePt t="58792" x="9750425" y="3059113"/>
          <p14:tracePt t="58796" x="9723438" y="3044825"/>
          <p14:tracePt t="58799" x="9709150" y="3044825"/>
          <p14:tracePt t="58801" x="9696450" y="3030538"/>
          <p14:tracePt t="58803" x="9667875" y="3030538"/>
          <p14:tracePt t="58805" x="9655175" y="3017838"/>
          <p14:tracePt t="58806" x="9640888" y="3017838"/>
          <p14:tracePt t="58809" x="9613900" y="3017838"/>
          <p14:tracePt t="58811" x="9599613" y="3003550"/>
          <p14:tracePt t="58813" x="9586913" y="2990850"/>
          <p14:tracePt t="58815" x="9558338" y="2990850"/>
          <p14:tracePt t="58817" x="9531350" y="2976563"/>
          <p14:tracePt t="58818" x="9504363" y="2976563"/>
          <p14:tracePt t="58820" x="9475788" y="2962275"/>
          <p14:tracePt t="58822" x="9448800" y="2962275"/>
          <p14:tracePt t="58824" x="9421813" y="2949575"/>
          <p14:tracePt t="58828" x="9407525" y="2949575"/>
          <p14:tracePt t="58829" x="9380538" y="2935288"/>
          <p14:tracePt t="58830" x="9353550" y="2935288"/>
          <p14:tracePt t="58833" x="9312275" y="2935288"/>
          <p14:tracePt t="58834" x="9285288" y="2921000"/>
          <p14:tracePt t="58837" x="9256713" y="2921000"/>
          <p14:tracePt t="58839" x="9229725" y="2921000"/>
          <p14:tracePt t="58840" x="9202738" y="2921000"/>
          <p14:tracePt t="58843" x="9174163" y="2908300"/>
          <p14:tracePt t="58845" x="9134475" y="2908300"/>
          <p14:tracePt t="58847" x="9105900" y="2908300"/>
          <p14:tracePt t="58849" x="9078913" y="2908300"/>
          <p14:tracePt t="58851" x="9064625" y="2908300"/>
          <p14:tracePt t="58853" x="9037638" y="2908300"/>
          <p14:tracePt t="58855" x="9010650" y="2908300"/>
          <p14:tracePt t="58857" x="8982075" y="2908300"/>
          <p14:tracePt t="58858" x="8955088" y="2894013"/>
          <p14:tracePt t="58861" x="8928100" y="2894013"/>
          <p14:tracePt t="58862" x="8901113" y="2894013"/>
          <p14:tracePt t="58865" x="8886825" y="2894013"/>
          <p14:tracePt t="58867" x="8859838" y="2894013"/>
          <p14:tracePt t="58869" x="8845550" y="2894013"/>
          <p14:tracePt t="58870" x="8831263" y="2894013"/>
          <p14:tracePt t="58873" x="8804275" y="2894013"/>
          <p14:tracePt t="58875" x="8791575" y="2894013"/>
          <p14:tracePt t="58876" x="8777288" y="2894013"/>
          <p14:tracePt t="58879" x="8763000" y="2894013"/>
          <p14:tracePt t="58884" x="8750300" y="2894013"/>
          <p14:tracePt t="58884" x="8736013" y="2894013"/>
          <p14:tracePt t="58887" x="8721725" y="2894013"/>
          <p14:tracePt t="58889" x="8709025" y="2894013"/>
          <p14:tracePt t="58894" x="8694738" y="2894013"/>
          <p14:tracePt t="58899" x="8680450" y="2894013"/>
          <p14:tracePt t="58913" x="8667750" y="2894013"/>
          <p14:tracePt t="58925" x="8653463" y="2894013"/>
          <p14:tracePt t="58937" x="8640763" y="2894013"/>
          <p14:tracePt t="58939" x="8640763" y="2908300"/>
          <p14:tracePt t="58945" x="8626475" y="2908300"/>
          <p14:tracePt t="58953" x="8626475" y="2921000"/>
          <p14:tracePt t="58955" x="8612188" y="2921000"/>
          <p14:tracePt t="58958" x="8599488" y="2921000"/>
          <p14:tracePt t="58963" x="8599488" y="2935288"/>
          <p14:tracePt t="58969" x="8585200" y="2949575"/>
          <p14:tracePt t="58971" x="8570913" y="2949575"/>
          <p14:tracePt t="58975" x="8558213" y="2949575"/>
          <p14:tracePt t="58979" x="8543925" y="2962275"/>
          <p14:tracePt t="58985" x="8529638" y="2962275"/>
          <p14:tracePt t="58987" x="8529638" y="2976563"/>
          <p14:tracePt t="58989" x="8516938" y="2976563"/>
          <p14:tracePt t="58991" x="8502650" y="2976563"/>
          <p14:tracePt t="58993" x="8502650" y="2990850"/>
          <p14:tracePt t="58994" x="8488363" y="2990850"/>
          <p14:tracePt t="58999" x="8475663" y="3003550"/>
          <p14:tracePt t="59003" x="8475663" y="3017838"/>
          <p14:tracePt t="59004" x="8461375" y="3017838"/>
          <p14:tracePt t="59006" x="8448675" y="3017838"/>
          <p14:tracePt t="59008" x="8448675" y="3030538"/>
          <p14:tracePt t="59011" x="8434388" y="3030538"/>
          <p14:tracePt t="59017" x="8407400" y="3044825"/>
          <p14:tracePt t="59019" x="8407400" y="3059113"/>
          <p14:tracePt t="59020" x="8393113" y="3059113"/>
          <p14:tracePt t="59025" x="8378825" y="3071813"/>
          <p14:tracePt t="59028" x="8366125" y="3071813"/>
          <p14:tracePt t="59030" x="8351838" y="3086100"/>
          <p14:tracePt t="59037" x="8351838" y="3100388"/>
          <p14:tracePt t="59039" x="8337550" y="3100388"/>
          <p14:tracePt t="59040" x="8337550" y="3113088"/>
          <p14:tracePt t="59044" x="8324850" y="3113088"/>
          <p14:tracePt t="59049" x="8324850" y="3127375"/>
          <p14:tracePt t="59053" x="8310563" y="3141663"/>
          <p14:tracePt t="59055" x="8297863" y="3141663"/>
          <p14:tracePt t="59057" x="8297863" y="3154363"/>
          <p14:tracePt t="59059" x="8297863" y="3168650"/>
          <p14:tracePt t="59064" x="8297863" y="3181350"/>
          <p14:tracePt t="59069" x="8283575" y="3195638"/>
          <p14:tracePt t="59075" x="8283575" y="3209925"/>
          <p14:tracePt t="59079" x="8283575" y="3222625"/>
          <p14:tracePt t="59084" x="8283575" y="3236913"/>
          <p14:tracePt t="59087" x="8283575" y="3251200"/>
          <p14:tracePt t="59091" x="8283575" y="3263900"/>
          <p14:tracePt t="59093" x="8283575" y="3278188"/>
          <p14:tracePt t="59099" x="8283575" y="3292475"/>
          <p14:tracePt t="59101" x="8283575" y="3305175"/>
          <p14:tracePt t="59105" x="8297863" y="3333750"/>
          <p14:tracePt t="59109" x="8297863" y="3346450"/>
          <p14:tracePt t="59110" x="8310563" y="3346450"/>
          <p14:tracePt t="59112" x="8310563" y="3360738"/>
          <p14:tracePt t="59118" x="8324850" y="3373438"/>
          <p14:tracePt t="59120" x="8337550" y="3387725"/>
          <p14:tracePt t="59125" x="8351838" y="3402013"/>
          <p14:tracePt t="59129" x="8366125" y="3414713"/>
          <p14:tracePt t="59131" x="8366125" y="3429000"/>
          <p14:tracePt t="59134" x="8378825" y="3443288"/>
          <p14:tracePt t="59137" x="8393113" y="3455988"/>
          <p14:tracePt t="59139" x="8407400" y="3470275"/>
          <p14:tracePt t="59140" x="8420100" y="3470275"/>
          <p14:tracePt t="59142" x="8420100" y="3484563"/>
          <p14:tracePt t="59144" x="8448675" y="3484563"/>
          <p14:tracePt t="59146" x="8461375" y="3497263"/>
          <p14:tracePt t="59148" x="8475663" y="3511550"/>
          <p14:tracePt t="59151" x="8488363" y="3511550"/>
          <p14:tracePt t="59153" x="8502650" y="3524250"/>
          <p14:tracePt t="59155" x="8529638" y="3538538"/>
          <p14:tracePt t="59156" x="8558213" y="3538538"/>
          <p14:tracePt t="59158" x="8570913" y="3538538"/>
          <p14:tracePt t="59160" x="8585200" y="3552825"/>
          <p14:tracePt t="59162" x="8612188" y="3565525"/>
          <p14:tracePt t="59164" x="8626475" y="3565525"/>
          <p14:tracePt t="59167" x="8653463" y="3579813"/>
          <p14:tracePt t="59168" x="8680450" y="3594100"/>
          <p14:tracePt t="59171" x="8694738" y="3594100"/>
          <p14:tracePt t="59172" x="8709025" y="3594100"/>
          <p14:tracePt t="59174" x="8736013" y="3606800"/>
          <p14:tracePt t="59176" x="8750300" y="3621088"/>
          <p14:tracePt t="59179" x="8763000" y="3621088"/>
          <p14:tracePt t="59181" x="8791575" y="3621088"/>
          <p14:tracePt t="59184" x="8804275" y="3635375"/>
          <p14:tracePt t="59185" x="8818563" y="3635375"/>
          <p14:tracePt t="59187" x="8845550" y="3635375"/>
          <p14:tracePt t="59188" x="8859838" y="3648075"/>
          <p14:tracePt t="59190" x="8886825" y="3662363"/>
          <p14:tracePt t="59192" x="8901113" y="3662363"/>
          <p14:tracePt t="59194" x="8942388" y="3662363"/>
          <p14:tracePt t="59196" x="8955088" y="3662363"/>
          <p14:tracePt t="59198" x="8969375" y="3662363"/>
          <p14:tracePt t="59201" x="8996363" y="3662363"/>
          <p14:tracePt t="59203" x="8996363" y="3676650"/>
          <p14:tracePt t="59205" x="9010650" y="3676650"/>
          <p14:tracePt t="59206" x="9037638" y="3676650"/>
          <p14:tracePt t="59208" x="9051925" y="3676650"/>
          <p14:tracePt t="59210" x="9064625" y="3676650"/>
          <p14:tracePt t="59212" x="9078913" y="3676650"/>
          <p14:tracePt t="59214" x="9093200" y="3689350"/>
          <p14:tracePt t="59219" x="9120188" y="3689350"/>
          <p14:tracePt t="59223" x="9134475" y="3689350"/>
          <p14:tracePt t="59224" x="9161463" y="3689350"/>
          <p14:tracePt t="59227" x="9174163" y="3689350"/>
          <p14:tracePt t="59228" x="9188450" y="3703638"/>
          <p14:tracePt t="59230" x="9202738" y="3703638"/>
          <p14:tracePt t="59233" x="9215438" y="3703638"/>
          <p14:tracePt t="59237" x="9229725" y="3703638"/>
          <p14:tracePt t="59239" x="9244013" y="3703638"/>
          <p14:tracePt t="59241" x="9256713" y="3703638"/>
          <p14:tracePt t="59245" x="9271000" y="3703638"/>
          <p14:tracePt t="59247" x="9285288" y="3703638"/>
          <p14:tracePt t="59248" x="9297988" y="3703638"/>
          <p14:tracePt t="59251" x="9312275" y="3703638"/>
          <p14:tracePt t="59253" x="9339263" y="3703638"/>
          <p14:tracePt t="59256" x="9353550" y="3703638"/>
          <p14:tracePt t="59258" x="9380538" y="3703638"/>
          <p14:tracePt t="59260" x="9394825" y="3703638"/>
          <p14:tracePt t="59262" x="9407525" y="3703638"/>
          <p14:tracePt t="59264" x="9436100" y="3703638"/>
          <p14:tracePt t="59267" x="9448800" y="3703638"/>
          <p14:tracePt t="59269" x="9463088" y="3703638"/>
          <p14:tracePt t="59270" x="9475788" y="3703638"/>
          <p14:tracePt t="59272" x="9504363" y="3703638"/>
          <p14:tracePt t="59275" x="9517063" y="3703638"/>
          <p14:tracePt t="59276" x="9545638" y="3703638"/>
          <p14:tracePt t="59278" x="9558338" y="3703638"/>
          <p14:tracePt t="59280" x="9599613" y="3689350"/>
          <p14:tracePt t="59283" x="9628188" y="3689350"/>
          <p14:tracePt t="59284" x="9655175" y="3689350"/>
          <p14:tracePt t="59287" x="9667875" y="3676650"/>
          <p14:tracePt t="59288" x="9696450" y="3676650"/>
          <p14:tracePt t="59290" x="9723438" y="3662363"/>
          <p14:tracePt t="59292" x="9737725" y="3662363"/>
          <p14:tracePt t="59295" x="9764713" y="3662363"/>
          <p14:tracePt t="59297" x="9791700" y="3662363"/>
          <p14:tracePt t="59299" x="9818688" y="3648075"/>
          <p14:tracePt t="59301" x="9832975" y="3648075"/>
          <p14:tracePt t="59303" x="9847263" y="3635375"/>
          <p14:tracePt t="59305" x="9874250" y="3635375"/>
          <p14:tracePt t="59306" x="9888538" y="3621088"/>
          <p14:tracePt t="59308" x="9901238" y="3621088"/>
          <p14:tracePt t="59311" x="9929813" y="3621088"/>
          <p14:tracePt t="59314" x="9942513" y="3621088"/>
          <p14:tracePt t="59316" x="9956800" y="3621088"/>
          <p14:tracePt t="59319" x="9969500" y="3621088"/>
          <p14:tracePt t="59320" x="9983788" y="3621088"/>
          <p14:tracePt t="59322" x="9998075" y="3621088"/>
          <p14:tracePt t="59324" x="10010775" y="3621088"/>
          <p14:tracePt t="59326" x="10010775" y="3606800"/>
          <p14:tracePt t="59328" x="10039350" y="3606800"/>
          <p14:tracePt t="59332" x="10052050" y="3606800"/>
          <p14:tracePt t="59337" x="10066338" y="3606800"/>
          <p14:tracePt t="59341" x="10080625" y="3594100"/>
          <p14:tracePt t="59343" x="10093325" y="3594100"/>
          <p14:tracePt t="59346" x="10107613" y="3594100"/>
          <p14:tracePt t="59351" x="10121900" y="3579813"/>
          <p14:tracePt t="59355" x="10134600" y="3579813"/>
          <p14:tracePt t="59365" x="10148888" y="3565525"/>
          <p14:tracePt t="59371" x="10161588" y="3565525"/>
          <p14:tracePt t="59377" x="10175875" y="3552825"/>
          <p14:tracePt t="59383" x="10190163" y="3552825"/>
          <p14:tracePt t="59385" x="10202863" y="3552825"/>
          <p14:tracePt t="59389" x="10202863" y="3538538"/>
          <p14:tracePt t="59393" x="10217150" y="3524250"/>
          <p14:tracePt t="59399" x="10217150" y="3511550"/>
          <p14:tracePt t="59403" x="10217150" y="3497263"/>
          <p14:tracePt t="59407" x="10231438" y="3497263"/>
          <p14:tracePt t="59408" x="10231438" y="3484563"/>
          <p14:tracePt t="59412" x="10231438" y="3470275"/>
          <p14:tracePt t="59414" x="10231438" y="3455988"/>
          <p14:tracePt t="59419" x="10231438" y="3443288"/>
          <p14:tracePt t="59423" x="10231438" y="3429000"/>
          <p14:tracePt t="59426" x="10231438" y="3414713"/>
          <p14:tracePt t="59429" x="10231438" y="3402013"/>
          <p14:tracePt t="59433" x="10231438" y="3387725"/>
          <p14:tracePt t="59435" x="10231438" y="3373438"/>
          <p14:tracePt t="59437" x="10217150" y="3373438"/>
          <p14:tracePt t="59439" x="10217150" y="3360738"/>
          <p14:tracePt t="59445" x="10217150" y="3346450"/>
          <p14:tracePt t="59452" x="10202863" y="3333750"/>
          <p14:tracePt t="59455" x="10202863" y="3319463"/>
          <p14:tracePt t="59456" x="10190163" y="3319463"/>
          <p14:tracePt t="59462" x="10190163" y="3305175"/>
          <p14:tracePt t="59471" x="10175875" y="3292475"/>
          <p14:tracePt t="59477" x="10161588" y="3292475"/>
          <p14:tracePt t="59478" x="10161588" y="3278188"/>
          <p14:tracePt t="59487" x="10148888" y="3278188"/>
          <p14:tracePt t="59489" x="10148888" y="3263900"/>
          <p14:tracePt t="59491" x="10134600" y="3263900"/>
          <p14:tracePt t="59499" x="10134600" y="3251200"/>
          <p14:tracePt t="59501" x="10121900" y="3251200"/>
          <p14:tracePt t="59505" x="10107613" y="3251200"/>
          <p14:tracePt t="59509" x="10093325" y="3251200"/>
          <p14:tracePt t="59510" x="10080625" y="3236913"/>
          <p14:tracePt t="59515" x="10066338" y="3236913"/>
          <p14:tracePt t="59519" x="10052050" y="3236913"/>
          <p14:tracePt t="59520" x="10039350" y="3236913"/>
          <p14:tracePt t="59522" x="10025063" y="3236913"/>
          <p14:tracePt t="59527" x="9998075" y="3236913"/>
          <p14:tracePt t="59528" x="9998075" y="3222625"/>
          <p14:tracePt t="59530" x="9983788" y="3222625"/>
          <p14:tracePt t="59533" x="9956800" y="3209925"/>
          <p14:tracePt t="59537" x="9942513" y="3209925"/>
          <p14:tracePt t="59539" x="9915525" y="3209925"/>
          <p14:tracePt t="59540" x="9888538" y="3209925"/>
          <p14:tracePt t="59542" x="9874250" y="3209925"/>
          <p14:tracePt t="59545" x="9859963" y="3195638"/>
          <p14:tracePt t="59547" x="9832975" y="3195638"/>
          <p14:tracePt t="59549" x="9805988" y="3195638"/>
          <p14:tracePt t="59551" x="9791700" y="3195638"/>
          <p14:tracePt t="59553" x="9764713" y="3181350"/>
          <p14:tracePt t="59554" x="9737725" y="3181350"/>
          <p14:tracePt t="59556" x="9709150" y="3168650"/>
          <p14:tracePt t="59558" x="9682163" y="3168650"/>
          <p14:tracePt t="59560" x="9655175" y="3168650"/>
          <p14:tracePt t="59563" x="9640888" y="3154363"/>
          <p14:tracePt t="59565" x="9599613" y="3141663"/>
          <p14:tracePt t="59567" x="9572625" y="3141663"/>
          <p14:tracePt t="59569" x="9545638" y="3141663"/>
          <p14:tracePt t="59570" x="9517063" y="3127375"/>
          <p14:tracePt t="59572" x="9490075" y="3113088"/>
          <p14:tracePt t="59575" x="9463088" y="3100388"/>
          <p14:tracePt t="59576" x="9421813" y="3100388"/>
          <p14:tracePt t="59578" x="9394825" y="3100388"/>
          <p14:tracePt t="59580" x="9366250" y="3086100"/>
          <p14:tracePt t="59583" x="9339263" y="3086100"/>
          <p14:tracePt t="59585" x="9324975" y="3071813"/>
          <p14:tracePt t="59587" x="9285288" y="3071813"/>
          <p14:tracePt t="59589" x="9256713" y="3071813"/>
          <p14:tracePt t="59590" x="9229725" y="3071813"/>
          <p14:tracePt t="59593" x="9215438" y="3071813"/>
          <p14:tracePt t="59595" x="9202738" y="3059113"/>
          <p14:tracePt t="59596" x="9188450" y="3059113"/>
          <p14:tracePt t="59599" x="9174163" y="3059113"/>
          <p14:tracePt t="59601" x="9147175" y="3059113"/>
          <p14:tracePt t="59605" x="9134475" y="3059113"/>
          <p14:tracePt t="59606" x="9120188" y="3044825"/>
          <p14:tracePt t="59609" x="9105900" y="3044825"/>
          <p14:tracePt t="59611" x="9093200" y="3044825"/>
          <p14:tracePt t="59614" x="9078913" y="3044825"/>
          <p14:tracePt t="59617" x="9064625" y="3044825"/>
          <p14:tracePt t="59619" x="9051925" y="3044825"/>
          <p14:tracePt t="59623" x="9037638" y="3044825"/>
          <p14:tracePt t="59626" x="9023350" y="3044825"/>
          <p14:tracePt t="59632" x="9010650" y="3044825"/>
          <p14:tracePt t="59634" x="8996363" y="3059113"/>
          <p14:tracePt t="59639" x="8982075" y="3059113"/>
          <p14:tracePt t="59643" x="8969375" y="3059113"/>
          <p14:tracePt t="59644" x="8955088" y="3059113"/>
          <p14:tracePt t="59646" x="8955088" y="3071813"/>
          <p14:tracePt t="59649" x="8942388" y="3071813"/>
          <p14:tracePt t="59653" x="8942388" y="3086100"/>
          <p14:tracePt t="59654" x="8928100" y="3086100"/>
          <p14:tracePt t="59657" x="8928100" y="3100388"/>
          <p14:tracePt t="59658" x="8913813" y="3100388"/>
          <p14:tracePt t="59662" x="8913813" y="3113088"/>
          <p14:tracePt t="59664" x="8901113" y="3127375"/>
          <p14:tracePt t="59668" x="8886825" y="3127375"/>
          <p14:tracePt t="59685" x="8777288" y="3195638"/>
          <p14:tracePt t="59687" x="8750300" y="3209925"/>
          <p14:tracePt t="59691" x="8736013" y="3222625"/>
          <p14:tracePt t="59693" x="8721725" y="3222625"/>
          <p14:tracePt t="59695" x="8709025" y="3236913"/>
          <p14:tracePt t="59697" x="8709025" y="3251200"/>
          <p14:tracePt t="59699" x="8694738" y="3251200"/>
          <p14:tracePt t="59701" x="8694738" y="3263900"/>
          <p14:tracePt t="59702" x="8680450" y="3263900"/>
          <p14:tracePt t="59704" x="8680450" y="3278188"/>
          <p14:tracePt t="59708" x="8667750" y="3278188"/>
          <p14:tracePt t="59710" x="8653463" y="3292475"/>
          <p14:tracePt t="59715" x="8653463" y="3305175"/>
          <p14:tracePt t="59719" x="8640763" y="3305175"/>
          <p14:tracePt t="59721" x="8640763" y="3319463"/>
          <p14:tracePt t="59727" x="8640763" y="3333750"/>
          <p14:tracePt t="59734" x="8640763" y="3346450"/>
          <p14:tracePt t="59737" x="8640763" y="3360738"/>
          <p14:tracePt t="59743" x="8640763" y="3373438"/>
          <p14:tracePt t="59747" x="8640763" y="3387725"/>
          <p14:tracePt t="59751" x="8640763" y="3402013"/>
          <p14:tracePt t="59753" x="8640763" y="3414713"/>
          <p14:tracePt t="59759" x="8640763" y="3429000"/>
          <p14:tracePt t="59765" x="8640763" y="3443288"/>
          <p14:tracePt t="59771" x="8653463" y="3455988"/>
          <p14:tracePt t="59773" x="8653463" y="3470275"/>
          <p14:tracePt t="59775" x="8667750" y="3484563"/>
          <p14:tracePt t="59779" x="8667750" y="3497263"/>
          <p14:tracePt t="59785" x="8680450" y="3511550"/>
          <p14:tracePt t="59787" x="8680450" y="3524250"/>
          <p14:tracePt t="59793" x="8694738" y="3538538"/>
          <p14:tracePt t="59803" x="8694738" y="3552825"/>
          <p14:tracePt t="59807" x="8709025" y="3552825"/>
          <p14:tracePt t="59810" x="8709025" y="3565525"/>
          <p14:tracePt t="59814" x="8721725" y="3565525"/>
          <p14:tracePt t="59819" x="8721725" y="3579813"/>
          <p14:tracePt t="59823" x="8736013" y="3579813"/>
          <p14:tracePt t="59829" x="8750300" y="3594100"/>
          <p14:tracePt t="59834" x="8763000" y="3594100"/>
          <p14:tracePt t="59837" x="8777288" y="3606800"/>
          <p14:tracePt t="59843" x="8791575" y="3606800"/>
          <p14:tracePt t="59844" x="8791575" y="3621088"/>
          <p14:tracePt t="59847" x="8804275" y="3621088"/>
          <p14:tracePt t="59848" x="8804275" y="3635375"/>
          <p14:tracePt t="59851" x="8818563" y="3635375"/>
          <p14:tracePt t="59853" x="8831263" y="3635375"/>
          <p14:tracePt t="59855" x="8859838" y="3648075"/>
          <p14:tracePt t="59858" x="8872538" y="3648075"/>
          <p14:tracePt t="59860" x="8901113" y="3662363"/>
          <p14:tracePt t="59862" x="8913813" y="3676650"/>
          <p14:tracePt t="59864" x="8942388" y="3689350"/>
          <p14:tracePt t="59867" x="8955088" y="3689350"/>
          <p14:tracePt t="59869" x="8969375" y="3689350"/>
          <p14:tracePt t="59871" x="8996363" y="3703638"/>
          <p14:tracePt t="59872" x="9010650" y="3716338"/>
          <p14:tracePt t="59875" x="9023350" y="3716338"/>
          <p14:tracePt t="59876" x="9037638" y="3730625"/>
          <p14:tracePt t="59878" x="9051925" y="3730625"/>
          <p14:tracePt t="59880" x="9064625" y="3730625"/>
          <p14:tracePt t="59883" x="9093200" y="3744913"/>
          <p14:tracePt t="59885" x="9120188" y="3744913"/>
          <p14:tracePt t="59887" x="9147175" y="3757613"/>
          <p14:tracePt t="59889" x="9161463" y="3757613"/>
          <p14:tracePt t="59890" x="9188450" y="3771900"/>
          <p14:tracePt t="59892" x="9202738" y="3771900"/>
          <p14:tracePt t="59894" x="9215438" y="3771900"/>
          <p14:tracePt t="59896" x="9244013" y="3786188"/>
          <p14:tracePt t="59899" x="9256713" y="3786188"/>
          <p14:tracePt t="59901" x="9271000" y="3786188"/>
          <p14:tracePt t="59902" x="9297988" y="3786188"/>
          <p14:tracePt t="59905" x="9312275" y="3798888"/>
          <p14:tracePt t="59906" x="9324975" y="3798888"/>
          <p14:tracePt t="59908" x="9339263" y="3798888"/>
          <p14:tracePt t="59910" x="9353550" y="3798888"/>
          <p14:tracePt t="59912" x="9366250" y="3798888"/>
          <p14:tracePt t="59917" x="9380538" y="3813175"/>
          <p14:tracePt t="59919" x="9394825" y="3813175"/>
          <p14:tracePt t="59921" x="9407525" y="3813175"/>
          <p14:tracePt t="59923" x="9421813" y="3813175"/>
          <p14:tracePt t="59927" x="9436100" y="3813175"/>
          <p14:tracePt t="59933" x="9448800" y="3813175"/>
          <p14:tracePt t="59935" x="9463088" y="3813175"/>
          <p14:tracePt t="59939" x="9475788" y="3813175"/>
          <p14:tracePt t="59942" x="9490075" y="3813175"/>
          <p14:tracePt t="59947" x="9504363" y="3813175"/>
          <p14:tracePt t="59949" x="9517063" y="3813175"/>
          <p14:tracePt t="59951" x="9531350" y="3813175"/>
          <p14:tracePt t="59955" x="9545638" y="3813175"/>
          <p14:tracePt t="59956" x="9558338" y="3813175"/>
          <p14:tracePt t="59958" x="9572625" y="3813175"/>
          <p14:tracePt t="59960" x="9586913" y="3813175"/>
          <p14:tracePt t="59963" x="9599613" y="3813175"/>
          <p14:tracePt t="59964" x="9613900" y="3813175"/>
          <p14:tracePt t="59969" x="9640888" y="3813175"/>
          <p14:tracePt t="59970" x="9655175" y="3813175"/>
          <p14:tracePt t="59974" x="9682163" y="3813175"/>
          <p14:tracePt t="59976" x="9696450" y="3813175"/>
          <p14:tracePt t="59979" x="9709150" y="3813175"/>
          <p14:tracePt t="59981" x="9737725" y="3813175"/>
          <p14:tracePt t="59982" x="9750425" y="3813175"/>
          <p14:tracePt t="59987" x="9779000" y="3813175"/>
          <p14:tracePt t="59988" x="9805988" y="3798888"/>
          <p14:tracePt t="59990" x="9818688" y="3798888"/>
          <p14:tracePt t="59992" x="9832975" y="3798888"/>
          <p14:tracePt t="59995" x="9859963" y="3786188"/>
          <p14:tracePt t="59996" x="9888538" y="3771900"/>
          <p14:tracePt t="59998" x="9901238" y="3771900"/>
          <p14:tracePt t="60001" x="9929813" y="3771900"/>
          <p14:tracePt t="60003" x="9956800" y="3757613"/>
          <p14:tracePt t="60005" x="9969500" y="3744913"/>
          <p14:tracePt t="60007" x="9983788" y="3744913"/>
          <p14:tracePt t="60009" x="10010775" y="3744913"/>
          <p14:tracePt t="60011" x="10025063" y="3744913"/>
          <p14:tracePt t="60013" x="10039350" y="3730625"/>
          <p14:tracePt t="60015" x="10066338" y="3716338"/>
          <p14:tracePt t="60018" x="10093325" y="3716338"/>
          <p14:tracePt t="60023" x="10107613" y="3703638"/>
          <p14:tracePt t="60024" x="10121900" y="3703638"/>
          <p14:tracePt t="60026" x="10134600" y="3689350"/>
          <p14:tracePt t="60033" x="10148888" y="3689350"/>
          <p14:tracePt t="60035" x="10148888" y="3676650"/>
          <p14:tracePt t="60037" x="10161588" y="3676650"/>
          <p14:tracePt t="60044" x="10175875" y="3662363"/>
          <p14:tracePt t="60046" x="10190163" y="3662363"/>
          <p14:tracePt t="60057" x="10190163" y="3648075"/>
          <p14:tracePt t="60063" x="10202863" y="3648075"/>
          <p14:tracePt t="60071" x="10202863" y="3635375"/>
          <p14:tracePt t="60085" x="10202863" y="3621088"/>
          <p14:tracePt t="60088" x="10217150" y="3621088"/>
          <p14:tracePt t="60097" x="10217150" y="3606800"/>
          <p14:tracePt t="60109" x="10217150" y="3594100"/>
          <p14:tracePt t="60115" x="10217150" y="3579813"/>
          <p14:tracePt t="60133" x="10217150" y="3565525"/>
          <p14:tracePt t="60141" x="10217150" y="3552825"/>
          <p14:tracePt t="60147" x="10217150" y="3538538"/>
          <p14:tracePt t="60152" x="10217150" y="3524250"/>
          <p14:tracePt t="60155" x="10231438" y="3511550"/>
          <p14:tracePt t="60160" x="10231438" y="3497263"/>
          <p14:tracePt t="60169" x="10231438" y="3484563"/>
          <p14:tracePt t="60175" x="10231438" y="3470275"/>
          <p14:tracePt t="60185" x="10217150" y="3455988"/>
          <p14:tracePt t="60201" x="10202863" y="3455988"/>
          <p14:tracePt t="60203" x="10202863" y="3443288"/>
          <p14:tracePt t="60807" x="10190163" y="3443288"/>
          <p14:tracePt t="60809" x="10175875" y="3443288"/>
          <p14:tracePt t="60818" x="10161588" y="3443288"/>
          <p14:tracePt t="60821" x="10148888" y="3455988"/>
          <p14:tracePt t="60824" x="10148888" y="3470275"/>
          <p14:tracePt t="60827" x="10134600" y="3470275"/>
          <p14:tracePt t="60829" x="10121900" y="3470275"/>
          <p14:tracePt t="60830" x="10121900" y="3484563"/>
          <p14:tracePt t="60832" x="10107613" y="3484563"/>
          <p14:tracePt t="60837" x="10093325" y="3484563"/>
          <p14:tracePt t="60841" x="10080625" y="3497263"/>
          <p14:tracePt t="60843" x="10066338" y="3497263"/>
          <p14:tracePt t="60847" x="10052050" y="3511550"/>
          <p14:tracePt t="60849" x="10052050" y="3524250"/>
          <p14:tracePt t="60852" x="10039350" y="3524250"/>
          <p14:tracePt t="60852" x="10025063" y="3524250"/>
          <p14:tracePt t="60855" x="10010775" y="3538538"/>
          <p14:tracePt t="60859" x="9998075" y="3552825"/>
          <p14:tracePt t="60860" x="9983788" y="3552825"/>
          <p14:tracePt t="60862" x="9969500" y="3565525"/>
          <p14:tracePt t="60865" x="9956800" y="3565525"/>
          <p14:tracePt t="60868" x="9956800" y="3579813"/>
          <p14:tracePt t="60869" x="9929813" y="3579813"/>
          <p14:tracePt t="60871" x="9915525" y="3579813"/>
          <p14:tracePt t="60872" x="9915525" y="3594100"/>
          <p14:tracePt t="60875" x="9901238" y="3594100"/>
          <p14:tracePt t="60876" x="9888538" y="3606800"/>
          <p14:tracePt t="60878" x="9874250" y="3621088"/>
          <p14:tracePt t="60885" x="9859963" y="3621088"/>
          <p14:tracePt t="60887" x="9847263" y="3635375"/>
          <p14:tracePt t="60891" x="9832975" y="3635375"/>
          <p14:tracePt t="60892" x="9818688" y="3648075"/>
          <p14:tracePt t="60896" x="9805988" y="3648075"/>
          <p14:tracePt t="60899" x="9791700" y="3648075"/>
          <p14:tracePt t="60903" x="9779000" y="3648075"/>
          <p14:tracePt t="60904" x="9764713" y="3662363"/>
          <p14:tracePt t="60908" x="9764713" y="3676650"/>
          <p14:tracePt t="60911" x="9750425" y="3676650"/>
          <p14:tracePt t="60914" x="9737725" y="3676650"/>
          <p14:tracePt t="60923" x="9723438" y="3676650"/>
          <p14:tracePt t="60932" x="9723438" y="3689350"/>
          <p14:tracePt t="61005" x="9737725" y="3689350"/>
          <p14:tracePt t="61012" x="9750425" y="3689350"/>
          <p14:tracePt t="61019" x="9779000" y="3689350"/>
          <p14:tracePt t="61025" x="9791700" y="3689350"/>
          <p14:tracePt t="61031" x="9805988" y="3689350"/>
          <p14:tracePt t="61037" x="9818688" y="3689350"/>
          <p14:tracePt t="61039" x="9832975" y="3676650"/>
          <p14:tracePt t="61043" x="9847263" y="3676650"/>
          <p14:tracePt t="61047" x="9847263" y="3662363"/>
          <p14:tracePt t="61055" x="9859963" y="3662363"/>
          <p14:tracePt t="61059" x="9874250" y="3648075"/>
          <p14:tracePt t="61063" x="9888538" y="3648075"/>
          <p14:tracePt t="61065" x="9888538" y="3635375"/>
          <p14:tracePt t="61071" x="9901238" y="3635375"/>
          <p14:tracePt t="61073" x="9901238" y="3621088"/>
          <p14:tracePt t="61077" x="9915525" y="3621088"/>
          <p14:tracePt t="61078" x="9915525" y="3606800"/>
          <p14:tracePt t="61083" x="9929813" y="3594100"/>
          <p14:tracePt t="61085" x="9942513" y="3594100"/>
          <p14:tracePt t="61087" x="9942513" y="3579813"/>
          <p14:tracePt t="61090" x="9942513" y="3565525"/>
          <p14:tracePt t="61092" x="9942513" y="3552825"/>
          <p14:tracePt t="61094" x="9956800" y="3552825"/>
          <p14:tracePt t="61103" x="9969500" y="3538538"/>
          <p14:tracePt t="61107" x="9969500" y="3524250"/>
          <p14:tracePt t="61111" x="9983788" y="3511550"/>
          <p14:tracePt t="61115" x="9983788" y="3497263"/>
          <p14:tracePt t="61119" x="9998075" y="3484563"/>
          <p14:tracePt t="61123" x="9998075" y="3470275"/>
          <p14:tracePt t="61129" x="9998075" y="3455988"/>
          <p14:tracePt t="61139" x="9998075" y="3443288"/>
          <p14:tracePt t="61501" x="9998075" y="3455988"/>
          <p14:tracePt t="61505" x="9983788" y="3470275"/>
          <p14:tracePt t="61511" x="9983788" y="3484563"/>
          <p14:tracePt t="61513" x="9983788" y="3497263"/>
          <p14:tracePt t="61517" x="9969500" y="3511550"/>
          <p14:tracePt t="61519" x="9969500" y="3524250"/>
          <p14:tracePt t="61522" x="9969500" y="3552825"/>
          <p14:tracePt t="61526" x="9969500" y="3565525"/>
          <p14:tracePt t="61529" x="9969500" y="3579813"/>
          <p14:tracePt t="61532" x="9969500" y="3594100"/>
          <p14:tracePt t="61532" x="9956800" y="3594100"/>
          <p14:tracePt t="61535" x="9956800" y="3606800"/>
          <p14:tracePt t="61539" x="9956800" y="3621088"/>
          <p14:tracePt t="61541" x="9942513" y="3635375"/>
          <p14:tracePt t="61545" x="9942513" y="3648075"/>
          <p14:tracePt t="61549" x="9942513" y="3662363"/>
          <p14:tracePt t="61553" x="9929813" y="3676650"/>
          <p14:tracePt t="61555" x="9929813" y="3689350"/>
          <p14:tracePt t="61558" x="9929813" y="3703638"/>
          <p14:tracePt t="61563" x="9929813" y="3716338"/>
          <p14:tracePt t="61571" x="9929813" y="3730625"/>
          <p14:tracePt t="61575" x="9929813" y="3744913"/>
          <p14:tracePt t="61581" x="9929813" y="3757613"/>
          <p14:tracePt t="61591" x="9929813" y="3771900"/>
          <p14:tracePt t="61707" x="9942513" y="3771900"/>
          <p14:tracePt t="61709" x="9942513" y="3757613"/>
          <p14:tracePt t="61713" x="9942513" y="3744913"/>
          <p14:tracePt t="61717" x="9942513" y="3730625"/>
          <p14:tracePt t="61721" x="9956800" y="3730625"/>
          <p14:tracePt t="61725" x="9956800" y="3716338"/>
          <p14:tracePt t="61731" x="9956800" y="3703638"/>
          <p14:tracePt t="61737" x="9956800" y="3689350"/>
          <p14:tracePt t="61741" x="9969500" y="3676650"/>
          <p14:tracePt t="62327" x="9956800" y="3676650"/>
          <p14:tracePt t="62331" x="9942513" y="3689350"/>
          <p14:tracePt t="62333" x="9929813" y="3689350"/>
          <p14:tracePt t="62335" x="9929813" y="3703638"/>
          <p14:tracePt t="62339" x="9915525" y="3703638"/>
          <p14:tracePt t="62341" x="9915525" y="3716338"/>
          <p14:tracePt t="62343" x="9901238" y="3716338"/>
          <p14:tracePt t="62344" x="9901238" y="3730625"/>
          <p14:tracePt t="62346" x="9901238" y="3744913"/>
          <p14:tracePt t="62352" x="9888538" y="3744913"/>
          <p14:tracePt t="62352" x="9874250" y="3757613"/>
          <p14:tracePt t="62357" x="9859963" y="3771900"/>
          <p14:tracePt t="62360" x="9847263" y="3786188"/>
          <p14:tracePt t="62362" x="9847263" y="3798888"/>
          <p14:tracePt t="62364" x="9832975" y="3798888"/>
          <p14:tracePt t="62366" x="9818688" y="3798888"/>
          <p14:tracePt t="62368" x="9805988" y="3813175"/>
          <p14:tracePt t="62372" x="9791700" y="3827463"/>
          <p14:tracePt t="62376" x="9779000" y="3840163"/>
          <p14:tracePt t="62378" x="9764713" y="3840163"/>
          <p14:tracePt t="62380" x="9764713" y="3854450"/>
          <p14:tracePt t="62382" x="9750425" y="3854450"/>
          <p14:tracePt t="62385" x="9737725" y="3854450"/>
          <p14:tracePt t="62389" x="9737725" y="3867150"/>
          <p14:tracePt t="62391" x="9723438" y="3867150"/>
          <p14:tracePt t="62397" x="9723438" y="3881438"/>
          <p14:tracePt t="62403" x="9723438" y="3895725"/>
          <p14:tracePt t="62425" x="9723438" y="3908425"/>
          <p14:tracePt t="62491" x="9737725" y="3908425"/>
          <p14:tracePt t="62493" x="9737725" y="3895725"/>
          <p14:tracePt t="62496" x="9750425" y="3881438"/>
          <p14:tracePt t="62507" x="9764713" y="3867150"/>
          <p14:tracePt t="62517" x="9779000" y="3867150"/>
          <p14:tracePt t="62575" x="9779000" y="3854450"/>
          <p14:tracePt t="62585" x="9791700" y="3854450"/>
          <p14:tracePt t="62589" x="9805988" y="3854450"/>
          <p14:tracePt t="62597" x="9805988" y="3840163"/>
          <p14:tracePt t="62598" x="9805988" y="3827463"/>
          <p14:tracePt t="62601" x="9818688" y="3827463"/>
          <p14:tracePt t="62609" x="9832975" y="3827463"/>
          <p14:tracePt t="62615" x="9832975" y="3813175"/>
          <p14:tracePt t="62616" x="9847263" y="3813175"/>
          <p14:tracePt t="62621" x="9859963" y="3798888"/>
          <p14:tracePt t="62625" x="9859963" y="3786188"/>
          <p14:tracePt t="62627" x="9874250" y="3786188"/>
          <p14:tracePt t="62630" x="9874250" y="3771900"/>
          <p14:tracePt t="62632" x="9888538" y="3771900"/>
          <p14:tracePt t="62637" x="9888538" y="3757613"/>
          <p14:tracePt t="62640" x="9901238" y="3757613"/>
          <p14:tracePt t="62643" x="9901238" y="3744913"/>
          <p14:tracePt t="62653" x="9915525" y="3716338"/>
          <p14:tracePt t="62671" x="9915525" y="3703638"/>
          <p14:tracePt t="65293" x="9929813" y="3703638"/>
          <p14:tracePt t="65332" x="9942513" y="3703638"/>
          <p14:tracePt t="65359" x="9956800" y="3716338"/>
          <p14:tracePt t="65360" x="9956800" y="3730625"/>
          <p14:tracePt t="65364" x="9956800" y="3744913"/>
          <p14:tracePt t="65366" x="9969500" y="3757613"/>
          <p14:tracePt t="65371" x="9969500" y="3771900"/>
          <p14:tracePt t="65375" x="9969500" y="3786188"/>
          <p14:tracePt t="65377" x="9969500" y="3798888"/>
          <p14:tracePt t="65381" x="9969500" y="3827463"/>
          <p14:tracePt t="65383" x="9969500" y="3840163"/>
          <p14:tracePt t="65385" x="9969500" y="3854450"/>
          <p14:tracePt t="65386" x="9969500" y="3867150"/>
          <p14:tracePt t="65389" x="9969500" y="3881438"/>
          <p14:tracePt t="65391" x="9969500" y="3895725"/>
          <p14:tracePt t="65393" x="9969500" y="3922713"/>
          <p14:tracePt t="65396" x="9969500" y="3937000"/>
          <p14:tracePt t="65399" x="9969500" y="3963988"/>
          <p14:tracePt t="65403" x="9969500" y="3978275"/>
          <p14:tracePt t="65405" x="9969500" y="3990975"/>
          <p14:tracePt t="65407" x="9969500" y="4005263"/>
          <p14:tracePt t="65411" x="9983788" y="4019550"/>
          <p14:tracePt t="65415" x="9983788" y="4032250"/>
          <p14:tracePt t="65421" x="9983788" y="4046538"/>
          <p14:tracePt t="65423" x="9983788" y="4059238"/>
          <p14:tracePt t="65425" x="9983788" y="4073525"/>
          <p14:tracePt t="65427" x="9998075" y="4073525"/>
          <p14:tracePt t="65433" x="9998075" y="4087813"/>
          <p14:tracePt t="65435" x="10010775" y="4087813"/>
          <p14:tracePt t="65441" x="10010775" y="4100513"/>
          <p14:tracePt t="65443" x="10025063" y="4114800"/>
          <p14:tracePt t="65449" x="10025063" y="4129088"/>
          <p14:tracePt t="65457" x="10025063" y="4141788"/>
          <p14:tracePt t="65459" x="10039350" y="4141788"/>
          <p14:tracePt t="65463" x="10039350" y="4156075"/>
          <p14:tracePt t="65467" x="10039350" y="4170363"/>
          <p14:tracePt t="65473" x="10039350" y="4183063"/>
          <p14:tracePt t="65478" x="10039350" y="4197350"/>
          <p14:tracePt t="65484" x="10039350" y="4210050"/>
          <p14:tracePt t="65487" x="10039350" y="4224338"/>
          <p14:tracePt t="65491" x="10039350" y="4238625"/>
          <p14:tracePt t="65496" x="10039350" y="4251325"/>
          <p14:tracePt t="65504" x="10039350" y="4265613"/>
          <p14:tracePt t="65505" x="10039350" y="4279900"/>
          <p14:tracePt t="65509" x="10039350" y="4292600"/>
          <p14:tracePt t="65517" x="10039350" y="4306888"/>
          <p14:tracePt t="65523" x="10039350" y="4321175"/>
          <p14:tracePt t="65525" x="10039350" y="4333875"/>
          <p14:tracePt t="65543" x="10025063" y="4333875"/>
          <p14:tracePt t="65549" x="10025063" y="4348163"/>
          <p14:tracePt t="65609" x="10010775" y="4348163"/>
          <p14:tracePt t="65620" x="9998075" y="4348163"/>
          <p14:tracePt t="65628" x="9983788" y="4348163"/>
          <p14:tracePt t="65629" x="9983788" y="4333875"/>
          <p14:tracePt t="65630" x="9969500" y="4321175"/>
          <p14:tracePt t="65632" x="9956800" y="4321175"/>
          <p14:tracePt t="65637" x="9942513" y="4306888"/>
          <p14:tracePt t="65639" x="9915525" y="4306888"/>
          <p14:tracePt t="65644" x="9901238" y="4306888"/>
          <p14:tracePt t="65654" x="9818688" y="4265613"/>
          <p14:tracePt t="65655" x="9791700" y="4251325"/>
          <p14:tracePt t="65657" x="9779000" y="4251325"/>
          <p14:tracePt t="65659" x="9764713" y="4251325"/>
          <p14:tracePt t="65661" x="9737725" y="4238625"/>
          <p14:tracePt t="65663" x="9723438" y="4238625"/>
          <p14:tracePt t="65665" x="9696450" y="4238625"/>
          <p14:tracePt t="65667" x="9682163" y="4224338"/>
          <p14:tracePt t="65670" x="9655175" y="4224338"/>
          <p14:tracePt t="65672" x="9628188" y="4224338"/>
          <p14:tracePt t="65673" x="9613900" y="4210050"/>
          <p14:tracePt t="65674" x="9599613" y="4210050"/>
          <p14:tracePt t="65676" x="9586913" y="4210050"/>
          <p14:tracePt t="65678" x="9572625" y="4197350"/>
          <p14:tracePt t="65682" x="9558338" y="4197350"/>
          <p14:tracePt t="65685" x="9545638" y="4197350"/>
          <p14:tracePt t="65687" x="9531350" y="4197350"/>
          <p14:tracePt t="65689" x="9517063" y="4197350"/>
          <p14:tracePt t="65693" x="9490075" y="4197350"/>
          <p14:tracePt t="65694" x="9475788" y="4197350"/>
          <p14:tracePt t="65696" x="9463088" y="4197350"/>
          <p14:tracePt t="65698" x="9448800" y="4197350"/>
          <p14:tracePt t="65700" x="9421813" y="4197350"/>
          <p14:tracePt t="65703" x="9407525" y="4197350"/>
          <p14:tracePt t="65705" x="9394825" y="4197350"/>
          <p14:tracePt t="65707" x="9366250" y="4197350"/>
          <p14:tracePt t="65708" x="9353550" y="4197350"/>
          <p14:tracePt t="65710" x="9324975" y="4197350"/>
          <p14:tracePt t="65712" x="9312275" y="4197350"/>
          <p14:tracePt t="65714" x="9285288" y="4197350"/>
          <p14:tracePt t="65717" x="9256713" y="4197350"/>
          <p14:tracePt t="65720" x="9229725" y="4197350"/>
          <p14:tracePt t="65720" x="9202738" y="4197350"/>
          <p14:tracePt t="65723" x="9174163" y="4197350"/>
          <p14:tracePt t="65724" x="9161463" y="4197350"/>
          <p14:tracePt t="65726" x="9120188" y="4197350"/>
          <p14:tracePt t="65728" x="9093200" y="4197350"/>
          <p14:tracePt t="65731" x="9064625" y="4197350"/>
          <p14:tracePt t="65733" x="9037638" y="4197350"/>
          <p14:tracePt t="65737" x="8982075" y="4197350"/>
          <p14:tracePt t="65739" x="8955088" y="4197350"/>
          <p14:tracePt t="65740" x="8913813" y="4197350"/>
          <p14:tracePt t="65742" x="8886825" y="4197350"/>
          <p14:tracePt t="65744" x="8859838" y="4197350"/>
          <p14:tracePt t="65747" x="8818563" y="4197350"/>
          <p14:tracePt t="65748" x="8791575" y="4197350"/>
          <p14:tracePt t="65750" x="8750300" y="4197350"/>
          <p14:tracePt t="65753" x="8721725" y="4210050"/>
          <p14:tracePt t="65755" x="8694738" y="4210050"/>
          <p14:tracePt t="65756" x="8667750" y="4210050"/>
          <p14:tracePt t="65758" x="8626475" y="4210050"/>
          <p14:tracePt t="65760" x="8599488" y="4224338"/>
          <p14:tracePt t="65763" x="8570913" y="4224338"/>
          <p14:tracePt t="65765" x="8558213" y="4224338"/>
          <p14:tracePt t="65766" x="8543925" y="4224338"/>
          <p14:tracePt t="65770" x="8516938" y="4224338"/>
          <p14:tracePt t="65770" x="8502650" y="4238625"/>
          <p14:tracePt t="65773" x="8475663" y="4238625"/>
          <p14:tracePt t="65776" x="8461375" y="4251325"/>
          <p14:tracePt t="65785" x="8448675" y="4251325"/>
          <p14:tracePt t="65977" x="8434388" y="4251325"/>
          <p14:tracePt t="66011" x="8448675" y="4238625"/>
          <p14:tracePt t="66021" x="8448675" y="4224338"/>
          <p14:tracePt t="66035" x="8448675" y="4210050"/>
          <p14:tracePt t="66049" x="8461375" y="4210050"/>
          <p14:tracePt t="66109" x="8475663" y="4210050"/>
          <p14:tracePt t="66119" x="8488363" y="4210050"/>
          <p14:tracePt t="66123" x="8502650" y="4210050"/>
          <p14:tracePt t="66129" x="8516938" y="4210050"/>
          <p14:tracePt t="66134" x="8529638" y="4210050"/>
          <p14:tracePt t="66139" x="8558213" y="4210050"/>
          <p14:tracePt t="66142" x="8570913" y="4210050"/>
          <p14:tracePt t="66147" x="8599488" y="4210050"/>
          <p14:tracePt t="66151" x="8612188" y="4210050"/>
          <p14:tracePt t="66154" x="8626475" y="4210050"/>
          <p14:tracePt t="66157" x="8640763" y="4210050"/>
          <p14:tracePt t="66158" x="8667750" y="4210050"/>
          <p14:tracePt t="66162" x="8680450" y="4210050"/>
          <p14:tracePt t="66164" x="8709025" y="4210050"/>
          <p14:tracePt t="66166" x="8721725" y="4210050"/>
          <p14:tracePt t="66171" x="8763000" y="4210050"/>
          <p14:tracePt t="66173" x="8804275" y="4210050"/>
          <p14:tracePt t="66175" x="8818563" y="4210050"/>
          <p14:tracePt t="66176" x="8831263" y="4224338"/>
          <p14:tracePt t="66178" x="8859838" y="4224338"/>
          <p14:tracePt t="66180" x="8886825" y="4224338"/>
          <p14:tracePt t="66183" x="8913813" y="4224338"/>
          <p14:tracePt t="66185" x="8942388" y="4238625"/>
          <p14:tracePt t="66187" x="8969375" y="4238625"/>
          <p14:tracePt t="66189" x="9010650" y="4238625"/>
          <p14:tracePt t="66190" x="9037638" y="4238625"/>
          <p14:tracePt t="66192" x="9064625" y="4238625"/>
          <p14:tracePt t="66194" x="9105900" y="4238625"/>
          <p14:tracePt t="66196" x="9134475" y="4238625"/>
          <p14:tracePt t="66198" x="9174163" y="4238625"/>
          <p14:tracePt t="66200" x="9215438" y="4238625"/>
          <p14:tracePt t="66203" x="9244013" y="4238625"/>
          <p14:tracePt t="66205" x="9285288" y="4238625"/>
          <p14:tracePt t="66206" x="9312275" y="4238625"/>
          <p14:tracePt t="66208" x="9339263" y="4238625"/>
          <p14:tracePt t="66210" x="9366250" y="4238625"/>
          <p14:tracePt t="66212" x="9407525" y="4238625"/>
          <p14:tracePt t="66215" x="9436100" y="4251325"/>
          <p14:tracePt t="66217" x="9475788" y="4251325"/>
          <p14:tracePt t="66220" x="9504363" y="4251325"/>
          <p14:tracePt t="66221" x="9531350" y="4251325"/>
          <p14:tracePt t="66223" x="9558338" y="4251325"/>
          <p14:tracePt t="66225" x="9586913" y="4251325"/>
          <p14:tracePt t="66227" x="9599613" y="4251325"/>
          <p14:tracePt t="66228" x="9628188" y="4251325"/>
          <p14:tracePt t="66231" x="9640888" y="4251325"/>
          <p14:tracePt t="66233" x="9655175" y="4251325"/>
          <p14:tracePt t="66234" x="9682163" y="4251325"/>
          <p14:tracePt t="66239" x="9696450" y="4251325"/>
          <p14:tracePt t="66243" x="9709150" y="4238625"/>
          <p14:tracePt t="66249" x="9723438" y="4238625"/>
          <p14:tracePt t="66255" x="9737725" y="4238625"/>
          <p14:tracePt t="66347" x="9750425" y="4238625"/>
          <p14:tracePt t="66377" x="9750425" y="4224338"/>
          <p14:tracePt t="66383" x="9764713" y="4224338"/>
          <p14:tracePt t="66393" x="9779000" y="4224338"/>
          <p14:tracePt t="66401" x="9791700" y="4224338"/>
          <p14:tracePt t="66404" x="9805988" y="4224338"/>
          <p14:tracePt t="66409" x="9818688" y="4224338"/>
          <p14:tracePt t="66411" x="9832975" y="4224338"/>
          <p14:tracePt t="66413" x="9847263" y="4224338"/>
          <p14:tracePt t="66414" x="9859963" y="4224338"/>
          <p14:tracePt t="66419" x="9888538" y="4224338"/>
          <p14:tracePt t="66423" x="9901238" y="4238625"/>
          <p14:tracePt t="66425" x="9929813" y="4238625"/>
          <p14:tracePt t="66427" x="9929813" y="4251325"/>
          <p14:tracePt t="66429" x="9942513" y="4251325"/>
          <p14:tracePt t="66431" x="9956800" y="4251325"/>
          <p14:tracePt t="66433" x="9969500" y="4251325"/>
          <p14:tracePt t="66434" x="9983788" y="4251325"/>
          <p14:tracePt t="66439" x="10010775" y="4265613"/>
          <p14:tracePt t="66442" x="10025063" y="4265613"/>
          <p14:tracePt t="66446" x="10052050" y="4265613"/>
          <p14:tracePt t="66453" x="10066338" y="4279900"/>
          <p14:tracePt t="66532" x="10080625" y="4279900"/>
          <p14:tracePt t="66571" x="10107613" y="4279900"/>
          <p14:tracePt t="66685" x="10107613" y="4265613"/>
          <p14:tracePt t="66761" x="10121900" y="4251325"/>
          <p14:tracePt t="66773" x="10121900" y="4238625"/>
          <p14:tracePt t="66799" x="10134600" y="4238625"/>
          <p14:tracePt t="66803" x="10134600" y="4224338"/>
          <p14:tracePt t="68507" x="10121900" y="4224338"/>
          <p14:tracePt t="68513" x="10107613" y="4224338"/>
          <p14:tracePt t="68514" x="10093325" y="4224338"/>
          <p14:tracePt t="68518" x="10080625" y="4224338"/>
          <p14:tracePt t="68521" x="10052050" y="4224338"/>
          <p14:tracePt t="68525" x="10039350" y="4224338"/>
          <p14:tracePt t="68526" x="10025063" y="4224338"/>
          <p14:tracePt t="68529" x="10010775" y="4224338"/>
          <p14:tracePt t="68533" x="9983788" y="4224338"/>
          <p14:tracePt t="68535" x="9969500" y="4224338"/>
          <p14:tracePt t="68537" x="9956800" y="4224338"/>
          <p14:tracePt t="68539" x="9929813" y="4224338"/>
          <p14:tracePt t="68543" x="9915525" y="4224338"/>
          <p14:tracePt t="68544" x="9888538" y="4224338"/>
          <p14:tracePt t="68547" x="9874250" y="4224338"/>
          <p14:tracePt t="68549" x="9859963" y="4224338"/>
          <p14:tracePt t="68550" x="9832975" y="4238625"/>
          <p14:tracePt t="68554" x="9818688" y="4238625"/>
          <p14:tracePt t="68555" x="9805988" y="4238625"/>
          <p14:tracePt t="68557" x="9764713" y="4251325"/>
          <p14:tracePt t="68558" x="9750425" y="4251325"/>
          <p14:tracePt t="68560" x="9737725" y="4251325"/>
          <p14:tracePt t="68563" x="9723438" y="4265613"/>
          <p14:tracePt t="68564" x="9696450" y="4265613"/>
          <p14:tracePt t="68566" x="9682163" y="4279900"/>
          <p14:tracePt t="68568" x="9667875" y="4279900"/>
          <p14:tracePt t="68571" x="9640888" y="4279900"/>
          <p14:tracePt t="68573" x="9628188" y="4279900"/>
          <p14:tracePt t="68574" x="9613900" y="4279900"/>
          <p14:tracePt t="68576" x="9586913" y="4279900"/>
          <p14:tracePt t="68581" x="9572625" y="4292600"/>
          <p14:tracePt t="68584" x="9545638" y="4292600"/>
          <p14:tracePt t="68588" x="9517063" y="4292600"/>
          <p14:tracePt t="68588" x="9504363" y="4292600"/>
          <p14:tracePt t="68591" x="9490075" y="4306888"/>
          <p14:tracePt t="68592" x="9463088" y="4306888"/>
          <p14:tracePt t="68594" x="9436100" y="4306888"/>
          <p14:tracePt t="68596" x="9421813" y="4321175"/>
          <p14:tracePt t="68599" x="9394825" y="4333875"/>
          <p14:tracePt t="68601" x="9366250" y="4333875"/>
          <p14:tracePt t="68603" x="9353550" y="4333875"/>
          <p14:tracePt t="68605" x="9324975" y="4348163"/>
          <p14:tracePt t="68607" x="9297988" y="4362450"/>
          <p14:tracePt t="68609" x="9271000" y="4362450"/>
          <p14:tracePt t="68610" x="9256713" y="4362450"/>
          <p14:tracePt t="68612" x="9229725" y="4375150"/>
          <p14:tracePt t="68614" x="9202738" y="4389438"/>
          <p14:tracePt t="68616" x="9174163" y="4402138"/>
          <p14:tracePt t="68619" x="9147175" y="4402138"/>
          <p14:tracePt t="68621" x="9120188" y="4402138"/>
          <p14:tracePt t="68623" x="9093200" y="4416425"/>
          <p14:tracePt t="68625" x="9051925" y="4430713"/>
          <p14:tracePt t="68626" x="9023350" y="4443413"/>
          <p14:tracePt t="68628" x="8996363" y="4443413"/>
          <p14:tracePt t="68630" x="8969375" y="4457700"/>
          <p14:tracePt t="68632" x="8942388" y="4471988"/>
          <p14:tracePt t="68635" x="8901113" y="4471988"/>
          <p14:tracePt t="68638" x="8872538" y="4484688"/>
          <p14:tracePt t="68639" x="8845550" y="4498975"/>
          <p14:tracePt t="68641" x="8804275" y="4513263"/>
          <p14:tracePt t="68655" x="8558213" y="4594225"/>
          <p14:tracePt t="68657" x="8516938" y="4608513"/>
          <p14:tracePt t="68659" x="8488363" y="4608513"/>
          <p14:tracePt t="68661" x="8461375" y="4622800"/>
          <p14:tracePt t="68663" x="8448675" y="4635500"/>
          <p14:tracePt t="68665" x="8407400" y="4649788"/>
          <p14:tracePt t="68666" x="8378825" y="4664075"/>
          <p14:tracePt t="68668" x="8351838" y="4676775"/>
          <p14:tracePt t="68671" x="8324850" y="4705350"/>
          <p14:tracePt t="68673" x="8297863" y="4718050"/>
          <p14:tracePt t="68674" x="8242300" y="4718050"/>
          <p14:tracePt t="68676" x="8215313" y="4732338"/>
          <p14:tracePt t="68678" x="8186738" y="4759325"/>
          <p14:tracePt t="68680" x="8159750" y="4759325"/>
          <p14:tracePt t="68682" x="8132763" y="4773613"/>
          <p14:tracePt t="68684" x="8091488" y="4800600"/>
          <p14:tracePt t="68688" x="8064500" y="4800600"/>
          <p14:tracePt t="68688" x="8035925" y="4814888"/>
          <p14:tracePt t="68691" x="8023225" y="4841875"/>
          <p14:tracePt t="68692" x="7981950" y="4841875"/>
          <p14:tracePt t="68694" x="7954963" y="4868863"/>
          <p14:tracePt t="68696" x="7926388" y="4868863"/>
          <p14:tracePt t="68698" x="7899400" y="4895850"/>
          <p14:tracePt t="68700" x="7872413" y="4910138"/>
          <p14:tracePt t="68702" x="7831138" y="4924425"/>
          <p14:tracePt t="68705" x="7789863" y="4951413"/>
          <p14:tracePt t="68707" x="7762875" y="4965700"/>
          <p14:tracePt t="68708" x="7734300" y="4965700"/>
          <p14:tracePt t="68710" x="7693025" y="4992688"/>
          <p14:tracePt t="68712" x="7653338" y="5006975"/>
          <p14:tracePt t="68714" x="7624763" y="5019675"/>
          <p14:tracePt t="68717" x="7583488" y="5048250"/>
          <p14:tracePt t="68719" x="7556500" y="5060950"/>
          <p14:tracePt t="68721" x="7515225" y="5087938"/>
          <p14:tracePt t="68723" x="7473950" y="5087938"/>
          <p14:tracePt t="68724" x="7432675" y="5116513"/>
          <p14:tracePt t="68726" x="7391400" y="5143500"/>
          <p14:tracePt t="68728" x="7350125" y="5157788"/>
          <p14:tracePt t="68731" x="7310438" y="5170488"/>
          <p14:tracePt t="68732" x="7269163" y="5184775"/>
          <p14:tracePt t="68734" x="7227888" y="5199063"/>
          <p14:tracePt t="68737" x="7186613" y="5226050"/>
          <p14:tracePt t="68738" x="7131050" y="5253038"/>
          <p14:tracePt t="68740" x="7089775" y="5267325"/>
          <p14:tracePt t="68743" x="7035800" y="5294313"/>
          <p14:tracePt t="68744" x="6980238" y="5321300"/>
          <p14:tracePt t="68747" x="6938963" y="5335588"/>
          <p14:tracePt t="68748" x="6897688" y="5362575"/>
          <p14:tracePt t="68750" x="6829425" y="5376863"/>
          <p14:tracePt t="68752" x="6788150" y="5403850"/>
          <p14:tracePt t="68754" x="6734175" y="5418138"/>
          <p14:tracePt t="68757" x="6678613" y="5445125"/>
          <p14:tracePt t="68758" x="6637338" y="5459413"/>
          <p14:tracePt t="68760" x="6583363" y="5486400"/>
          <p14:tracePt t="68762" x="6542088" y="5486400"/>
          <p14:tracePt t="68765" x="6486525" y="5513388"/>
          <p14:tracePt t="68766" x="6445250" y="5541963"/>
          <p14:tracePt t="68768" x="6403975" y="5554663"/>
          <p14:tracePt t="68771" x="6362700" y="5568950"/>
          <p14:tracePt t="68773" x="6308725" y="5595938"/>
          <p14:tracePt t="68774" x="6267450" y="5610225"/>
          <p14:tracePt t="68776" x="6226175" y="5610225"/>
          <p14:tracePt t="68779" x="6199188" y="5637213"/>
          <p14:tracePt t="68780" x="6157913" y="5651500"/>
          <p14:tracePt t="68782" x="6116638" y="5678488"/>
          <p14:tracePt t="68785" x="6089650" y="5692775"/>
          <p14:tracePt t="68787" x="6061075" y="5692775"/>
          <p14:tracePt t="68789" x="6034088" y="5719763"/>
          <p14:tracePt t="68791" x="6007100" y="5734050"/>
          <p14:tracePt t="68792" x="5951538" y="5761038"/>
          <p14:tracePt t="68794" x="5924550" y="5773738"/>
          <p14:tracePt t="68796" x="5897563" y="5788025"/>
          <p14:tracePt t="68798" x="5868988" y="5802313"/>
          <p14:tracePt t="68801" x="5829300" y="5815013"/>
          <p14:tracePt t="68803" x="5800725" y="5829300"/>
          <p14:tracePt t="68804" x="5773738" y="5856288"/>
          <p14:tracePt t="68807" x="5746750" y="5856288"/>
          <p14:tracePt t="68808" x="5718175" y="5870575"/>
          <p14:tracePt t="68810" x="5678488" y="5897563"/>
          <p14:tracePt t="68813" x="5649913" y="5911850"/>
          <p14:tracePt t="68814" x="5622925" y="5924550"/>
          <p14:tracePt t="68816" x="5595938" y="5938838"/>
          <p14:tracePt t="68818" x="5567363" y="5953125"/>
          <p14:tracePt t="68821" x="5540375" y="5965825"/>
          <p14:tracePt t="68822" x="5513388" y="5980113"/>
          <p14:tracePt t="68824" x="5486400" y="6007100"/>
          <p14:tracePt t="68827" x="5445125" y="6007100"/>
          <p14:tracePt t="68828" x="5416550" y="6035675"/>
          <p14:tracePt t="68830" x="5389563" y="6048375"/>
          <p14:tracePt t="68832" x="5362575" y="6048375"/>
          <p14:tracePt t="68835" x="5335588" y="6062663"/>
          <p14:tracePt t="68837" x="5294313" y="6076950"/>
          <p14:tracePt t="68839" x="5280025" y="6089650"/>
          <p14:tracePt t="68841" x="5253038" y="6089650"/>
          <p14:tracePt t="68843" x="5224463" y="6103938"/>
          <p14:tracePt t="68844" x="5184775" y="6116638"/>
          <p14:tracePt t="68847" x="5170488" y="6116638"/>
          <p14:tracePt t="68849" x="5156200" y="6130925"/>
          <p14:tracePt t="68850" x="5129213" y="6145213"/>
          <p14:tracePt t="68853" x="5087938" y="6157913"/>
          <p14:tracePt t="68854" x="5060950" y="6157913"/>
          <p14:tracePt t="68857" x="5032375" y="6172200"/>
          <p14:tracePt t="68859" x="5005388" y="6172200"/>
          <p14:tracePt t="68861" x="4978400" y="6186488"/>
          <p14:tracePt t="68863" x="4937125" y="6186488"/>
          <p14:tracePt t="68864" x="4910138" y="6186488"/>
          <p14:tracePt t="68866" x="4881563" y="6199188"/>
          <p14:tracePt t="68868" x="4854575" y="6199188"/>
          <p14:tracePt t="68871" x="4827588" y="6213475"/>
          <p14:tracePt t="68873" x="4786313" y="6213475"/>
          <p14:tracePt t="68875" x="4759325" y="6213475"/>
          <p14:tracePt t="68876" x="4718050" y="6213475"/>
          <p14:tracePt t="68878" x="4676775" y="6213475"/>
          <p14:tracePt t="68880" x="4635500" y="6213475"/>
          <p14:tracePt t="68882" x="4594225" y="6227763"/>
          <p14:tracePt t="68884" x="4552950" y="6227763"/>
          <p14:tracePt t="68888" x="4511675" y="6227763"/>
          <p14:tracePt t="68888" x="4470400" y="6227763"/>
          <p14:tracePt t="68891" x="4429125" y="6227763"/>
          <p14:tracePt t="68892" x="4387850" y="6227763"/>
          <p14:tracePt t="68895" x="4348163" y="6227763"/>
          <p14:tracePt t="68897" x="4292600" y="6227763"/>
          <p14:tracePt t="68898" x="4251325" y="6227763"/>
          <p14:tracePt t="68900" x="4197350" y="6227763"/>
          <p14:tracePt t="68902" x="4156075" y="6227763"/>
          <p14:tracePt t="68904" x="4127500" y="6227763"/>
          <p14:tracePt t="68907" x="4073525" y="6227763"/>
          <p14:tracePt t="68908" x="4032250" y="6227763"/>
          <p14:tracePt t="68910" x="3990975" y="6227763"/>
          <p14:tracePt t="68912" x="3935413" y="6227763"/>
          <p14:tracePt t="68914" x="3867150" y="6227763"/>
          <p14:tracePt t="68916" x="3825875" y="6227763"/>
          <p14:tracePt t="68918" x="3784600" y="6240463"/>
          <p14:tracePt t="68922" x="3743325" y="6240463"/>
          <p14:tracePt t="68922" x="3703638" y="6240463"/>
          <p14:tracePt t="68925" x="3662363" y="6240463"/>
          <p14:tracePt t="68926" x="3621088" y="6240463"/>
          <p14:tracePt t="68928" x="3565525" y="6240463"/>
          <p14:tracePt t="68930" x="3524250" y="6254750"/>
          <p14:tracePt t="68932" x="3482975" y="6267450"/>
          <p14:tracePt t="68935" x="3441700" y="6267450"/>
          <p14:tracePt t="68938" x="3400425" y="6267450"/>
          <p14:tracePt t="68938" x="3360738" y="6281738"/>
          <p14:tracePt t="68940" x="3332163" y="6281738"/>
          <p14:tracePt t="68942" x="3290888" y="6281738"/>
          <p14:tracePt t="68944" x="3249613" y="6281738"/>
          <p14:tracePt t="68946" x="3209925" y="6281738"/>
          <p14:tracePt t="68948" x="3181350" y="6296025"/>
          <p14:tracePt t="68951" x="3140075" y="6308725"/>
          <p14:tracePt t="68952" x="3113088" y="6308725"/>
          <p14:tracePt t="68955" x="3071813" y="6323013"/>
          <p14:tracePt t="68957" x="3030538" y="6323013"/>
          <p14:tracePt t="68959" x="3003550" y="6337300"/>
          <p14:tracePt t="68960" x="2976563" y="6337300"/>
          <p14:tracePt t="68962" x="2947988" y="6350000"/>
          <p14:tracePt t="68964" x="2921000" y="6350000"/>
          <p14:tracePt t="68966" x="2879725" y="6364288"/>
          <p14:tracePt t="68969" x="2838450" y="6364288"/>
          <p14:tracePt t="68971" x="2811463" y="6378575"/>
          <p14:tracePt t="68972" x="2784475" y="6378575"/>
          <p14:tracePt t="68974" x="2755900" y="6391275"/>
          <p14:tracePt t="68976" x="2728913" y="6391275"/>
          <p14:tracePt t="68978" x="2701925" y="6405563"/>
          <p14:tracePt t="68980" x="2687638" y="6405563"/>
          <p14:tracePt t="68982" x="2674938" y="6405563"/>
          <p14:tracePt t="68984" x="2633663" y="6419850"/>
          <p14:tracePt t="68987" x="2619375" y="6419850"/>
          <p14:tracePt t="68988" x="2592388" y="6432550"/>
          <p14:tracePt t="68991" x="2578100" y="6432550"/>
          <p14:tracePt t="68993" x="2551113" y="6432550"/>
          <p14:tracePt t="68995" x="2509838" y="6446838"/>
          <p14:tracePt t="68996" x="2495550" y="6446838"/>
          <p14:tracePt t="68999" x="2482850" y="6446838"/>
          <p14:tracePt t="69001" x="2454275" y="6446838"/>
          <p14:tracePt t="69003" x="2427288" y="6459538"/>
          <p14:tracePt t="69005" x="2413000" y="6459538"/>
          <p14:tracePt t="69007" x="2400300" y="6459538"/>
          <p14:tracePt t="69008" x="2373313" y="6473825"/>
          <p14:tracePt t="69010" x="2359025" y="6473825"/>
          <p14:tracePt t="69013" x="2344738" y="6473825"/>
          <p14:tracePt t="69015" x="2317750" y="6488113"/>
          <p14:tracePt t="69019" x="2303463" y="6488113"/>
          <p14:tracePt t="69021" x="2290763" y="6500813"/>
          <p14:tracePt t="69023" x="2262188" y="6500813"/>
          <p14:tracePt t="69024" x="2235200" y="6500813"/>
          <p14:tracePt t="69026" x="2222500" y="6500813"/>
          <p14:tracePt t="69028" x="2208213" y="6500813"/>
          <p14:tracePt t="69030" x="2181225" y="6515100"/>
          <p14:tracePt t="69032" x="2181225" y="6529388"/>
          <p14:tracePt t="69034" x="2166938" y="6529388"/>
          <p14:tracePt t="69037" x="2152650" y="6529388"/>
          <p14:tracePt t="69039" x="2139950" y="6529388"/>
          <p14:tracePt t="69041" x="2125663" y="6529388"/>
          <p14:tracePt t="69042" x="2111375" y="6529388"/>
          <p14:tracePt t="69045" x="2098675" y="6529388"/>
          <p14:tracePt t="69046" x="2070100" y="6542088"/>
          <p14:tracePt t="69048" x="2057400" y="6556375"/>
          <p14:tracePt t="69052" x="2043113" y="6556375"/>
          <p14:tracePt t="69054" x="2030413" y="6556375"/>
          <p14:tracePt t="69057" x="2016125" y="6556375"/>
          <p14:tracePt t="69065" x="2001838" y="6556375"/>
          <p14:tracePt t="69067" x="1989138" y="6556375"/>
          <p14:tracePt t="69077" x="1974850" y="6556375"/>
          <p14:tracePt t="69080" x="1960563" y="6556375"/>
          <p14:tracePt t="69088" x="1947863" y="6556375"/>
          <p14:tracePt t="69095" x="1919288" y="6556375"/>
          <p14:tracePt t="69099" x="1906588" y="6556375"/>
          <p14:tracePt t="69101" x="1892300" y="6556375"/>
          <p14:tracePt t="69107" x="1865313" y="6556375"/>
          <p14:tracePt t="69110" x="1851025" y="6556375"/>
          <p14:tracePt t="69112" x="1838325" y="6556375"/>
          <p14:tracePt t="69115" x="1824038" y="6556375"/>
          <p14:tracePt t="69116" x="1797050" y="6556375"/>
          <p14:tracePt t="69118" x="1782763" y="6556375"/>
          <p14:tracePt t="69123" x="1755775" y="6542088"/>
          <p14:tracePt t="69127" x="1741488" y="6542088"/>
          <p14:tracePt t="69128" x="1714500" y="6542088"/>
          <p14:tracePt t="69132" x="1700213" y="6542088"/>
          <p14:tracePt t="69135" x="1687513" y="6542088"/>
          <p14:tracePt t="69138" x="1673225" y="6529388"/>
          <p14:tracePt t="69141" x="1658938" y="6529388"/>
          <p14:tracePt t="69142" x="1646238" y="6529388"/>
          <p14:tracePt t="69144" x="1631950" y="6529388"/>
          <p14:tracePt t="69146" x="1631950" y="6515100"/>
          <p14:tracePt t="69148" x="1617663" y="6500813"/>
          <p14:tracePt t="69150" x="1604963" y="6500813"/>
          <p14:tracePt t="69152" x="1590675" y="6500813"/>
          <p14:tracePt t="69157" x="1576388" y="6500813"/>
          <p14:tracePt t="69158" x="1563688" y="6500813"/>
          <p14:tracePt t="69160" x="1563688" y="6488113"/>
          <p14:tracePt t="69162" x="1549400" y="6488113"/>
          <p14:tracePt t="69166" x="1536700" y="6488113"/>
          <p14:tracePt t="69173" x="1522413" y="6473825"/>
          <p14:tracePt t="69177" x="1495425" y="6473825"/>
          <p14:tracePt t="69181" x="1495425" y="6459538"/>
          <p14:tracePt t="69182" x="1481138" y="6459538"/>
          <p14:tracePt t="69185" x="1466850" y="6459538"/>
          <p14:tracePt t="69189" x="1454150" y="6446838"/>
          <p14:tracePt t="69191" x="1439863" y="6446838"/>
          <p14:tracePt t="69192" x="1425575" y="6446838"/>
          <p14:tracePt t="69194" x="1425575" y="6432550"/>
          <p14:tracePt t="69196" x="1398588" y="6432550"/>
          <p14:tracePt t="69198" x="1385888" y="6432550"/>
          <p14:tracePt t="69200" x="1371600" y="6432550"/>
          <p14:tracePt t="69202" x="1357313" y="6419850"/>
          <p14:tracePt t="69205" x="1344613" y="6419850"/>
          <p14:tracePt t="69207" x="1330325" y="6405563"/>
          <p14:tracePt t="69208" x="1316038" y="6405563"/>
          <p14:tracePt t="69210" x="1316038" y="6391275"/>
          <p14:tracePt t="69212" x="1289050" y="6391275"/>
          <p14:tracePt t="69214" x="1274763" y="6378575"/>
          <p14:tracePt t="69216" x="1262063" y="6378575"/>
          <p14:tracePt t="69218" x="1247775" y="6378575"/>
          <p14:tracePt t="69223" x="1235075" y="6378575"/>
          <p14:tracePt t="69225" x="1220788" y="6364288"/>
          <p14:tracePt t="69228" x="1206500" y="6364288"/>
          <p14:tracePt t="69232" x="1193800" y="6364288"/>
          <p14:tracePt t="69235" x="1179513" y="6350000"/>
          <p14:tracePt t="69239" x="1165225" y="6350000"/>
          <p14:tracePt t="69241" x="1152525" y="6350000"/>
          <p14:tracePt t="69246" x="1123950" y="6350000"/>
          <p14:tracePt t="69251" x="1111250" y="6350000"/>
          <p14:tracePt t="69253" x="1111250" y="6337300"/>
          <p14:tracePt t="69255" x="1096963" y="6337300"/>
          <p14:tracePt t="69259" x="1082675" y="6337300"/>
          <p14:tracePt t="69260" x="1069975" y="6337300"/>
          <p14:tracePt t="69265" x="1055688" y="6337300"/>
          <p14:tracePt t="69269" x="1042988" y="6337300"/>
          <p14:tracePt t="69271" x="1028700" y="6337300"/>
          <p14:tracePt t="69273" x="1028700" y="6323013"/>
          <p14:tracePt t="69275" x="1014413" y="6323013"/>
          <p14:tracePt t="69280" x="1001713" y="6323013"/>
          <p14:tracePt t="69282" x="1001713" y="6308725"/>
          <p14:tracePt t="69285" x="987425" y="6308725"/>
          <p14:tracePt t="69288" x="973138" y="6308725"/>
          <p14:tracePt t="69299" x="960438" y="6308725"/>
          <p14:tracePt t="69319" x="960438" y="6296025"/>
          <p14:tracePt t="69339" x="960438" y="6281738"/>
          <p14:tracePt t="69375" x="960438" y="6267450"/>
          <p14:tracePt t="69387" x="946150" y="6267450"/>
          <p14:tracePt t="69391" x="946150" y="6254750"/>
          <p14:tracePt t="69403" x="931863" y="6254750"/>
          <p14:tracePt t="69407" x="919163" y="6254750"/>
          <p14:tracePt t="69417" x="904875" y="6254750"/>
          <p14:tracePt t="69425" x="892175" y="6254750"/>
          <p14:tracePt t="69426" x="892175" y="6240463"/>
          <p14:tracePt t="69439" x="877888" y="6240463"/>
          <p14:tracePt t="69449" x="863600" y="6240463"/>
          <p14:tracePt t="69461" x="850900" y="6240463"/>
          <p14:tracePt t="69477" x="850900" y="6227763"/>
          <p14:tracePt t="69505" x="850900" y="6213475"/>
          <p14:tracePt t="69513" x="850900" y="6199188"/>
          <p14:tracePt t="69521" x="850900" y="6186488"/>
          <p14:tracePt t="69538" x="836613" y="6186488"/>
          <p14:tracePt t="69539" x="836613" y="6172200"/>
          <p14:tracePt t="69559" x="822325" y="6172200"/>
          <p14:tracePt t="69567" x="809625" y="6172200"/>
          <p14:tracePt t="69571" x="795338" y="6172200"/>
          <p14:tracePt t="69577" x="781050" y="6172200"/>
          <p14:tracePt t="69581" x="768350" y="6172200"/>
          <p14:tracePt t="69585" x="768350" y="6157913"/>
          <p14:tracePt t="69589" x="754063" y="6157913"/>
          <p14:tracePt t="69591" x="741363" y="6157913"/>
          <p14:tracePt t="69595" x="727075" y="6157913"/>
          <p14:tracePt t="69599" x="712788" y="6157913"/>
          <p14:tracePt t="69601" x="700088" y="6157913"/>
          <p14:tracePt t="69610" x="685800" y="6157913"/>
          <p14:tracePt t="69616" x="671513" y="6157913"/>
          <p14:tracePt t="69813" x="658813" y="6145213"/>
          <p14:tracePt t="69859" x="671513" y="6145213"/>
          <p14:tracePt t="69933" x="685800" y="6145213"/>
          <p14:tracePt t="69945" x="700088" y="6130925"/>
          <p14:tracePt t="69947" x="712788" y="6130925"/>
          <p14:tracePt t="69952" x="727075" y="6130925"/>
          <p14:tracePt t="69959" x="741363" y="6130925"/>
          <p14:tracePt t="69963" x="754063" y="6130925"/>
          <p14:tracePt t="69967" x="768350" y="6130925"/>
          <p14:tracePt t="69972" x="781050" y="6130925"/>
          <p14:tracePt t="69977" x="795338" y="6116638"/>
          <p14:tracePt t="69981" x="809625" y="6116638"/>
          <p14:tracePt t="69983" x="822325" y="6116638"/>
          <p14:tracePt t="69995" x="836613" y="6116638"/>
          <p14:tracePt t="70006" x="850900" y="6116638"/>
          <p14:tracePt t="70073" x="863600" y="6116638"/>
          <p14:tracePt t="70081" x="877888" y="6116638"/>
          <p14:tracePt t="70089" x="892175" y="6116638"/>
          <p14:tracePt t="70099" x="904875" y="6116638"/>
          <p14:tracePt t="70115" x="919163" y="6116638"/>
          <p14:tracePt t="70119" x="931863" y="6116638"/>
          <p14:tracePt t="70129" x="946150" y="6116638"/>
          <p14:tracePt t="70139" x="960438" y="6116638"/>
          <p14:tracePt t="70145" x="973138" y="6116638"/>
          <p14:tracePt t="70149" x="987425" y="6116638"/>
          <p14:tracePt t="70168" x="1001713" y="6116638"/>
          <p14:tracePt t="70223" x="1014413" y="6116638"/>
          <p14:tracePt t="70553" x="1028700" y="6116638"/>
          <p14:tracePt t="70556" x="1042988" y="6116638"/>
          <p14:tracePt t="70565" x="1055688" y="6116638"/>
          <p14:tracePt t="70572" x="1069975" y="6116638"/>
          <p14:tracePt t="70581" x="1082675" y="6116638"/>
          <p14:tracePt t="70582" x="1096963" y="6116638"/>
          <p14:tracePt t="70591" x="1111250" y="6116638"/>
          <p14:tracePt t="70599" x="1123950" y="6116638"/>
          <p14:tracePt t="70605" x="1138238" y="6116638"/>
          <p14:tracePt t="70613" x="1152525" y="6116638"/>
          <p14:tracePt t="70615" x="1165225" y="6116638"/>
          <p14:tracePt t="70623" x="1179513" y="6116638"/>
          <p14:tracePt t="70631" x="1193800" y="6103938"/>
          <p14:tracePt t="70637" x="1206500" y="6103938"/>
          <p14:tracePt t="70639" x="1220788" y="6089650"/>
          <p14:tracePt t="70643" x="1235075" y="6089650"/>
          <p14:tracePt t="70645" x="1235075" y="6076950"/>
          <p14:tracePt t="70657" x="1274763" y="6076950"/>
          <p14:tracePt t="70659" x="1289050" y="6062663"/>
          <p14:tracePt t="70665" x="1303338" y="6062663"/>
          <p14:tracePt t="70669" x="1316038" y="6062663"/>
          <p14:tracePt t="70673" x="1316038" y="6048375"/>
          <p14:tracePt t="70675" x="1330325" y="6048375"/>
          <p14:tracePt t="70679" x="1330325" y="6035675"/>
          <p14:tracePt t="70693" x="1344613" y="6035675"/>
          <p14:tracePt t="70933" x="1344613" y="6048375"/>
          <p14:tracePt t="70937" x="1344613" y="6062663"/>
          <p14:tracePt t="70945" x="1357313" y="6062663"/>
          <p14:tracePt t="70947" x="1357313" y="6076950"/>
          <p14:tracePt t="70949" x="1371600" y="6076950"/>
          <p14:tracePt t="70951" x="1385888" y="6076950"/>
          <p14:tracePt t="70952" x="1385888" y="6089650"/>
          <p14:tracePt t="70955" x="1398588" y="6103938"/>
          <p14:tracePt t="70958" x="1412875" y="6103938"/>
          <p14:tracePt t="70960" x="1412875" y="6116638"/>
          <p14:tracePt t="70962" x="1425575" y="6116638"/>
          <p14:tracePt t="70964" x="1439863" y="6116638"/>
          <p14:tracePt t="70966" x="1439863" y="6130925"/>
          <p14:tracePt t="70972" x="1454150" y="6130925"/>
          <p14:tracePt t="70975" x="1466850" y="6145213"/>
          <p14:tracePt t="70981" x="1481138" y="6145213"/>
          <p14:tracePt t="70983" x="1495425" y="6157913"/>
          <p14:tracePt t="70987" x="1508125" y="6157913"/>
          <p14:tracePt t="70993" x="1522413" y="6157913"/>
          <p14:tracePt t="70997" x="1536700" y="6172200"/>
          <p14:tracePt t="70999" x="1549400" y="6172200"/>
          <p14:tracePt t="71009" x="1563688" y="6172200"/>
          <p14:tracePt t="71020" x="1576388" y="6172200"/>
          <p14:tracePt t="71029" x="1590675" y="6172200"/>
          <p14:tracePt t="71041" x="1604963" y="6172200"/>
          <p14:tracePt t="71042" x="1617663" y="6172200"/>
          <p14:tracePt t="71073" x="1631950" y="6172200"/>
          <p14:tracePt t="71095" x="1646238" y="6172200"/>
          <p14:tracePt t="71109" x="1646238" y="6157913"/>
          <p14:tracePt t="71119" x="1658938" y="6157913"/>
          <p14:tracePt t="71247" x="1658938" y="6145213"/>
          <p14:tracePt t="71347" x="1646238" y="6130925"/>
          <p14:tracePt t="71375" x="1631950" y="6130925"/>
          <p14:tracePt t="71383" x="1631950" y="6116638"/>
          <p14:tracePt t="71411" x="1631950" y="6103938"/>
          <p14:tracePt t="71535" x="1631950" y="6116638"/>
          <p14:tracePt t="71687" x="1646238" y="6103938"/>
          <p14:tracePt t="71711" x="1646238" y="6089650"/>
          <p14:tracePt t="71741" x="1658938" y="6089650"/>
          <p14:tracePt t="71744" x="1673225" y="6076950"/>
          <p14:tracePt t="71757" x="1687513" y="6076950"/>
          <p14:tracePt t="71765" x="1700213" y="6076950"/>
          <p14:tracePt t="71777" x="1714500" y="6076950"/>
          <p14:tracePt t="71827" x="1728788" y="6076950"/>
          <p14:tracePt t="71837" x="1741488" y="6076950"/>
          <p14:tracePt t="71841" x="1755775" y="6076950"/>
          <p14:tracePt t="71842" x="1768475" y="6076950"/>
          <p14:tracePt t="71847" x="1782763" y="6076950"/>
          <p14:tracePt t="71851" x="1797050" y="6076950"/>
          <p14:tracePt t="71856" x="1809750" y="6076950"/>
          <p14:tracePt t="71859" x="1824038" y="6076950"/>
          <p14:tracePt t="71861" x="1838325" y="6076950"/>
          <p14:tracePt t="71865" x="1851025" y="6076950"/>
          <p14:tracePt t="71868" x="1865313" y="6076950"/>
          <p14:tracePt t="71873" x="1879600" y="6076950"/>
          <p14:tracePt t="71877" x="1892300" y="6076950"/>
          <p14:tracePt t="71881" x="1919288" y="6076950"/>
          <p14:tracePt t="71889" x="1933575" y="6076950"/>
          <p14:tracePt t="71893" x="1947863" y="6076950"/>
          <p14:tracePt t="71897" x="1960563" y="6076950"/>
          <p14:tracePt t="71899" x="1974850" y="6076950"/>
          <p14:tracePt t="71903" x="1989138" y="6062663"/>
          <p14:tracePt t="71906" x="2001838" y="6062663"/>
          <p14:tracePt t="71911" x="2016125" y="6062663"/>
          <p14:tracePt t="71914" x="2030413" y="6062663"/>
          <p14:tracePt t="71919" x="2043113" y="6062663"/>
          <p14:tracePt t="71923" x="2057400" y="6062663"/>
          <p14:tracePt t="71925" x="2070100" y="6062663"/>
          <p14:tracePt t="71929" x="2084388" y="6062663"/>
          <p14:tracePt t="71931" x="2111375" y="6062663"/>
          <p14:tracePt t="71937" x="2125663" y="6062663"/>
          <p14:tracePt t="71939" x="2139950" y="6062663"/>
          <p14:tracePt t="71941" x="2152650" y="6062663"/>
          <p14:tracePt t="71945" x="2166938" y="6062663"/>
          <p14:tracePt t="71950" x="2181225" y="6062663"/>
          <p14:tracePt t="71952" x="2193925" y="6062663"/>
          <p14:tracePt t="71955" x="2208213" y="6062663"/>
          <p14:tracePt t="71957" x="2222500" y="6062663"/>
          <p14:tracePt t="71959" x="2235200" y="6062663"/>
          <p14:tracePt t="71960" x="2249488" y="6076950"/>
          <p14:tracePt t="71965" x="2262188" y="6076950"/>
          <p14:tracePt t="71967" x="2276475" y="6076950"/>
          <p14:tracePt t="71968" x="2290763" y="6076950"/>
          <p14:tracePt t="71973" x="2303463" y="6076950"/>
          <p14:tracePt t="71976" x="2317750" y="6076950"/>
          <p14:tracePt t="71981" x="2332038" y="6089650"/>
          <p14:tracePt t="71982" x="2344738" y="6089650"/>
          <p14:tracePt t="71989" x="2359025" y="6089650"/>
          <p14:tracePt t="71999" x="2373313" y="6089650"/>
          <p14:tracePt t="72001" x="2373313" y="6103938"/>
          <p14:tracePt t="72002" x="2386013" y="6103938"/>
          <p14:tracePt t="72009" x="2400300" y="6103938"/>
          <p14:tracePt t="72013" x="2413000" y="6103938"/>
          <p14:tracePt t="72027" x="2441575" y="6103938"/>
          <p14:tracePt t="72033" x="2454275" y="6103938"/>
          <p14:tracePt t="72039" x="2468563" y="6103938"/>
          <p14:tracePt t="72043" x="2482850" y="6103938"/>
          <p14:tracePt t="72045" x="2495550" y="6089650"/>
          <p14:tracePt t="72049" x="2509838" y="6089650"/>
          <p14:tracePt t="72053" x="2524125" y="6089650"/>
          <p14:tracePt t="72057" x="2536825" y="6089650"/>
          <p14:tracePt t="72058" x="2551113" y="6089650"/>
          <p14:tracePt t="72060" x="2563813" y="6089650"/>
          <p14:tracePt t="72065" x="2578100" y="6089650"/>
          <p14:tracePt t="72069" x="2592388" y="6089650"/>
          <p14:tracePt t="72071" x="2605088" y="6089650"/>
          <p14:tracePt t="72073" x="2619375" y="6089650"/>
          <p14:tracePt t="72075" x="2633663" y="6089650"/>
          <p14:tracePt t="72076" x="2646363" y="6089650"/>
          <p14:tracePt t="72078" x="2660650" y="6076950"/>
          <p14:tracePt t="72082" x="2674938" y="6076950"/>
          <p14:tracePt t="72084" x="2687638" y="6076950"/>
          <p14:tracePt t="72089" x="2701925" y="6076950"/>
          <p14:tracePt t="72093" x="2716213" y="6076950"/>
          <p14:tracePt t="72096" x="2728913" y="6076950"/>
          <p14:tracePt t="72100" x="2743200" y="6076950"/>
          <p14:tracePt t="72107" x="2755900" y="6076950"/>
          <p14:tracePt t="72115" x="2770188" y="6076950"/>
          <p14:tracePt t="72121" x="2784475" y="6076950"/>
          <p14:tracePt t="72161" x="2797175" y="6076950"/>
          <p14:tracePt t="72171" x="2811463" y="6076950"/>
          <p14:tracePt t="72179" x="2825750" y="6076950"/>
          <p14:tracePt t="72185" x="2838450" y="6076950"/>
          <p14:tracePt t="72189" x="2852738" y="6076950"/>
          <p14:tracePt t="72193" x="2867025" y="6076950"/>
          <p14:tracePt t="72199" x="2879725" y="6076950"/>
          <p14:tracePt t="72203" x="2894013" y="6076950"/>
          <p14:tracePt t="72205" x="2906713" y="6076950"/>
          <p14:tracePt t="72209" x="2921000" y="6076950"/>
          <p14:tracePt t="72213" x="2935288" y="6076950"/>
          <p14:tracePt t="72217" x="2947988" y="6076950"/>
          <p14:tracePt t="72219" x="2962275" y="6076950"/>
          <p14:tracePt t="72227" x="2976563" y="6076950"/>
          <p14:tracePt t="72233" x="2989263" y="6076950"/>
          <p14:tracePt t="72239" x="3003550" y="6076950"/>
          <p14:tracePt t="72243" x="3017838" y="6076950"/>
          <p14:tracePt t="72297" x="3030538" y="6076950"/>
          <p14:tracePt t="72493" x="3044825" y="6076950"/>
          <p14:tracePt t="72583" x="3057525" y="6076950"/>
          <p14:tracePt t="72585" x="3071813" y="6076950"/>
          <p14:tracePt t="72589" x="3086100" y="6076950"/>
          <p14:tracePt t="72593" x="3098800" y="6076950"/>
          <p14:tracePt t="72596" x="3113088" y="6089650"/>
          <p14:tracePt t="72599" x="3127375" y="6089650"/>
          <p14:tracePt t="72603" x="3140075" y="6089650"/>
          <p14:tracePt t="72607" x="3140075" y="6103938"/>
          <p14:tracePt t="72609" x="3154363" y="6103938"/>
          <p14:tracePt t="72612" x="3168650" y="6103938"/>
          <p14:tracePt t="72614" x="3181350" y="6103938"/>
          <p14:tracePt t="72619" x="3195638" y="6103938"/>
          <p14:tracePt t="72620" x="3209925" y="6116638"/>
          <p14:tracePt t="72625" x="3222625" y="6116638"/>
          <p14:tracePt t="72629" x="3236913" y="6116638"/>
          <p14:tracePt t="72631" x="3249613" y="6116638"/>
          <p14:tracePt t="72633" x="3263900" y="6116638"/>
          <p14:tracePt t="72640" x="3305175" y="6130925"/>
          <p14:tracePt t="72643" x="3319463" y="6130925"/>
          <p14:tracePt t="72647" x="3332163" y="6130925"/>
          <p14:tracePt t="72648" x="3346450" y="6130925"/>
          <p14:tracePt t="72652" x="3360738" y="6130925"/>
          <p14:tracePt t="72657" x="3373438" y="6130925"/>
          <p14:tracePt t="72661" x="3387725" y="6130925"/>
          <p14:tracePt t="72663" x="3400425" y="6130925"/>
          <p14:tracePt t="72671" x="3414713" y="6130925"/>
          <p14:tracePt t="72683" x="3429000" y="6130925"/>
          <p14:tracePt t="73153" x="3441700" y="6130925"/>
          <p14:tracePt t="73157" x="3455988" y="6130925"/>
          <p14:tracePt t="73163" x="3470275" y="6130925"/>
          <p14:tracePt t="73165" x="3482975" y="6130925"/>
          <p14:tracePt t="73175" x="3497263" y="6130925"/>
          <p14:tracePt t="73177" x="3511550" y="6130925"/>
          <p14:tracePt t="73179" x="3524250" y="6130925"/>
          <p14:tracePt t="73181" x="3538538" y="6130925"/>
          <p14:tracePt t="73183" x="3551238" y="6130925"/>
          <p14:tracePt t="73185" x="3579813" y="6130925"/>
          <p14:tracePt t="73187" x="3592513" y="6130925"/>
          <p14:tracePt t="73189" x="3606800" y="6130925"/>
          <p14:tracePt t="73191" x="3621088" y="6130925"/>
          <p14:tracePt t="73193" x="3648075" y="6130925"/>
          <p14:tracePt t="73195" x="3662363" y="6130925"/>
          <p14:tracePt t="73197" x="3675063" y="6130925"/>
          <p14:tracePt t="73199" x="3703638" y="6130925"/>
          <p14:tracePt t="73201" x="3716338" y="6130925"/>
          <p14:tracePt t="73203" x="3730625" y="6130925"/>
          <p14:tracePt t="73206" x="3757613" y="6130925"/>
          <p14:tracePt t="73206" x="3771900" y="6130925"/>
          <p14:tracePt t="73209" x="3784600" y="6130925"/>
          <p14:tracePt t="73210" x="3798888" y="6130925"/>
          <p14:tracePt t="73212" x="3825875" y="6130925"/>
          <p14:tracePt t="73214" x="3840163" y="6130925"/>
          <p14:tracePt t="73216" x="3854450" y="6130925"/>
          <p14:tracePt t="73219" x="3867150" y="6130925"/>
          <p14:tracePt t="73221" x="3881438" y="6130925"/>
          <p14:tracePt t="73223" x="3894138" y="6130925"/>
          <p14:tracePt t="73227" x="3908425" y="6116638"/>
          <p14:tracePt t="73228" x="3922713" y="6116638"/>
          <p14:tracePt t="73231" x="3935413" y="6116638"/>
          <p14:tracePt t="73232" x="3935413" y="6103938"/>
          <p14:tracePt t="73235" x="3949700" y="6103938"/>
          <p14:tracePt t="73237" x="3963988" y="6103938"/>
          <p14:tracePt t="73243" x="3976688" y="6089650"/>
          <p14:tracePt t="73244" x="3990975" y="6089650"/>
          <p14:tracePt t="73246" x="4005263" y="6076950"/>
          <p14:tracePt t="73249" x="4017963" y="6076950"/>
          <p14:tracePt t="73250" x="4032250" y="6076950"/>
          <p14:tracePt t="73252" x="4044950" y="6076950"/>
          <p14:tracePt t="73255" x="4059238" y="6062663"/>
          <p14:tracePt t="73256" x="4086225" y="6048375"/>
          <p14:tracePt t="73259" x="4100513" y="6035675"/>
          <p14:tracePt t="73261" x="4114800" y="6035675"/>
          <p14:tracePt t="73262" x="4141788" y="6021388"/>
          <p14:tracePt t="73265" x="4156075" y="6007100"/>
          <p14:tracePt t="73267" x="4183063" y="6007100"/>
          <p14:tracePt t="73268" x="4210050" y="6007100"/>
          <p14:tracePt t="73271" x="4237038" y="5980113"/>
          <p14:tracePt t="73272" x="4265613" y="5965825"/>
          <p14:tracePt t="73275" x="4292600" y="5953125"/>
          <p14:tracePt t="73276" x="4319588" y="5938838"/>
          <p14:tracePt t="73278" x="4375150" y="5924550"/>
          <p14:tracePt t="73280" x="4402138" y="5924550"/>
          <p14:tracePt t="73283" x="4429125" y="5897563"/>
          <p14:tracePt t="73284" x="4457700" y="5897563"/>
          <p14:tracePt t="73287" x="4484688" y="5884863"/>
          <p14:tracePt t="73289" x="4525963" y="5870575"/>
          <p14:tracePt t="73290" x="4552950" y="5856288"/>
          <p14:tracePt t="73292" x="4579938" y="5856288"/>
          <p14:tracePt t="73294" x="4608513" y="5843588"/>
          <p14:tracePt t="73296" x="4635500" y="5829300"/>
          <p14:tracePt t="73298" x="4649788" y="5829300"/>
          <p14:tracePt t="73300" x="4662488" y="5815013"/>
          <p14:tracePt t="73303" x="4691063" y="5802313"/>
          <p14:tracePt t="73306" x="4703763" y="5788025"/>
          <p14:tracePt t="73306" x="4718050" y="5788025"/>
          <p14:tracePt t="73309" x="4759325" y="5773738"/>
          <p14:tracePt t="73310" x="4772025" y="5773738"/>
          <p14:tracePt t="73312" x="4786313" y="5773738"/>
          <p14:tracePt t="73314" x="4800600" y="5761038"/>
          <p14:tracePt t="73316" x="4813300" y="5761038"/>
          <p14:tracePt t="73318" x="4827588" y="5761038"/>
          <p14:tracePt t="73320" x="4841875" y="5746750"/>
          <p14:tracePt t="73327" x="4854575" y="5746750"/>
          <p14:tracePt t="73328" x="4868863" y="5746750"/>
          <p14:tracePt t="73363" x="4881563" y="5746750"/>
          <p14:tracePt t="73369" x="4895850" y="5746750"/>
          <p14:tracePt t="73373" x="4895850" y="5734050"/>
          <p14:tracePt t="73377" x="4910138" y="5734050"/>
          <p14:tracePt t="73381" x="4922838" y="5719763"/>
          <p14:tracePt t="73385" x="4937125" y="5719763"/>
          <p14:tracePt t="73391" x="4951413" y="5705475"/>
          <p14:tracePt t="73399" x="4964113" y="5692775"/>
          <p14:tracePt t="73401" x="4978400" y="5692775"/>
          <p14:tracePt t="73407" x="4992688" y="5692775"/>
          <p14:tracePt t="73415" x="5005388" y="5692775"/>
          <p14:tracePt t="73416" x="5005388" y="5678488"/>
          <p14:tracePt t="73423" x="5005388" y="5664200"/>
          <p14:tracePt t="73533" x="5019675" y="5664200"/>
          <p14:tracePt t="73541" x="5032375" y="5651500"/>
          <p14:tracePt t="73545" x="5046663" y="5651500"/>
          <p14:tracePt t="73555" x="5060950" y="5637213"/>
          <p14:tracePt t="73561" x="5073650" y="5637213"/>
          <p14:tracePt t="73563" x="5073650" y="5622925"/>
          <p14:tracePt t="73566" x="5087938" y="5610225"/>
          <p14:tracePt t="73573" x="5102225" y="5610225"/>
          <p14:tracePt t="73577" x="5102225" y="5595938"/>
          <p14:tracePt t="73585" x="5114925" y="5595938"/>
          <p14:tracePt t="73603" x="5114925" y="5581650"/>
          <p14:tracePt t="73663" x="5129213" y="5581650"/>
          <p14:tracePt t="73761" x="5143500" y="5581650"/>
          <p14:tracePt t="73769" x="5156200" y="5581650"/>
          <p14:tracePt t="73773" x="5170488" y="5581650"/>
          <p14:tracePt t="73777" x="5184775" y="5581650"/>
          <p14:tracePt t="73781" x="5197475" y="5581650"/>
          <p14:tracePt t="73782" x="5211763" y="5581650"/>
          <p14:tracePt t="73787" x="5224463" y="5581650"/>
          <p14:tracePt t="73789" x="5238750" y="5581650"/>
          <p14:tracePt t="73793" x="5253038" y="5581650"/>
          <p14:tracePt t="73796" x="5265738" y="5581650"/>
          <p14:tracePt t="73798" x="5280025" y="5581650"/>
          <p14:tracePt t="73801" x="5294313" y="5581650"/>
          <p14:tracePt t="73803" x="5307013" y="5581650"/>
          <p14:tracePt t="73807" x="5321300" y="5581650"/>
          <p14:tracePt t="73811" x="5335588" y="5581650"/>
          <p14:tracePt t="73813" x="5348288" y="5581650"/>
          <p14:tracePt t="73817" x="5362575" y="5581650"/>
          <p14:tracePt t="73818" x="5375275" y="5581650"/>
          <p14:tracePt t="73821" x="5389563" y="5581650"/>
          <p14:tracePt t="73825" x="5403850" y="5581650"/>
          <p14:tracePt t="73827" x="5416550" y="5581650"/>
          <p14:tracePt t="73830" x="5430838" y="5581650"/>
          <p14:tracePt t="73837" x="5445125" y="5581650"/>
          <p14:tracePt t="73843" x="5457825" y="5581650"/>
          <p14:tracePt t="73845" x="5472113" y="5581650"/>
          <p14:tracePt t="73849" x="5486400" y="5581650"/>
          <p14:tracePt t="73858" x="5513388" y="5568950"/>
          <p14:tracePt t="73859" x="5526088" y="5568950"/>
          <p14:tracePt t="73863" x="5540375" y="5568950"/>
          <p14:tracePt t="73865" x="5540375" y="5554663"/>
          <p14:tracePt t="73867" x="5554663" y="5554663"/>
          <p14:tracePt t="73869" x="5567363" y="5541963"/>
          <p14:tracePt t="73874" x="5581650" y="5541963"/>
          <p14:tracePt t="73875" x="5595938" y="5541963"/>
          <p14:tracePt t="73877" x="5608638" y="5541963"/>
          <p14:tracePt t="73880" x="5622925" y="5527675"/>
          <p14:tracePt t="73882" x="5649913" y="5527675"/>
          <p14:tracePt t="73884" x="5664200" y="5513388"/>
          <p14:tracePt t="73886" x="5678488" y="5513388"/>
          <p14:tracePt t="73890" x="5691188" y="5513388"/>
          <p14:tracePt t="73891" x="5705475" y="5513388"/>
          <p14:tracePt t="73893" x="5718175" y="5513388"/>
          <p14:tracePt t="73894" x="5732463" y="5500688"/>
          <p14:tracePt t="73896" x="5746750" y="5500688"/>
          <p14:tracePt t="73898" x="5759450" y="5500688"/>
          <p14:tracePt t="73900" x="5773738" y="5500688"/>
          <p14:tracePt t="73902" x="5788025" y="5500688"/>
          <p14:tracePt t="73905" x="5800725" y="5500688"/>
          <p14:tracePt t="73909" x="5829300" y="5500688"/>
          <p14:tracePt t="73912" x="5842000" y="5486400"/>
          <p14:tracePt t="73916" x="5868988" y="5486400"/>
          <p14:tracePt t="73925" x="5883275" y="5486400"/>
          <p14:tracePt t="73937" x="5897563" y="5472113"/>
          <p14:tracePt t="73941" x="5910263" y="5472113"/>
          <p14:tracePt t="74415" x="5924550" y="5472113"/>
          <p14:tracePt t="74425" x="5938838" y="5472113"/>
          <p14:tracePt t="74437" x="5951538" y="5486400"/>
          <p14:tracePt t="74440" x="5965825" y="5486400"/>
          <p14:tracePt t="74447" x="5980113" y="5500688"/>
          <p14:tracePt t="74451" x="5992813" y="5500688"/>
          <p14:tracePt t="74459" x="6007100" y="5500688"/>
          <p14:tracePt t="74460" x="6019800" y="5513388"/>
          <p14:tracePt t="74470" x="6034088" y="5513388"/>
          <p14:tracePt t="74481" x="6048375" y="5513388"/>
          <p14:tracePt t="74487" x="6061075" y="5513388"/>
          <p14:tracePt t="74491" x="6075363" y="5513388"/>
          <p14:tracePt t="74497" x="6089650" y="5513388"/>
          <p14:tracePt t="74503" x="6102350" y="5513388"/>
          <p14:tracePt t="74507" x="6116638" y="5513388"/>
          <p14:tracePt t="74511" x="6143625" y="5513388"/>
          <p14:tracePt t="74513" x="6157913" y="5513388"/>
          <p14:tracePt t="74515" x="6172200" y="5513388"/>
          <p14:tracePt t="74516" x="6184900" y="5513388"/>
          <p14:tracePt t="74519" x="6199188" y="5513388"/>
          <p14:tracePt t="74520" x="6211888" y="5513388"/>
          <p14:tracePt t="74523" x="6240463" y="5513388"/>
          <p14:tracePt t="74525" x="6267450" y="5513388"/>
          <p14:tracePt t="74526" x="6281738" y="5513388"/>
          <p14:tracePt t="74529" x="6308725" y="5513388"/>
          <p14:tracePt t="74531" x="6335713" y="5513388"/>
          <p14:tracePt t="74532" x="6362700" y="5513388"/>
          <p14:tracePt t="74534" x="6391275" y="5513388"/>
          <p14:tracePt t="74537" x="6418263" y="5513388"/>
          <p14:tracePt t="74539" x="6445250" y="5513388"/>
          <p14:tracePt t="74541" x="6486525" y="5513388"/>
          <p14:tracePt t="74543" x="6513513" y="5513388"/>
          <p14:tracePt t="74544" x="6554788" y="5513388"/>
          <p14:tracePt t="74547" x="6596063" y="5513388"/>
          <p14:tracePt t="74548" x="6624638" y="5513388"/>
          <p14:tracePt t="74550" x="6665913" y="5513388"/>
          <p14:tracePt t="74552" x="6705600" y="5513388"/>
          <p14:tracePt t="74554" x="6734175" y="5513388"/>
          <p14:tracePt t="74556" x="6775450" y="5513388"/>
          <p14:tracePt t="74559" x="6802438" y="5513388"/>
          <p14:tracePt t="74561" x="6843713" y="5513388"/>
          <p14:tracePt t="74562" x="6884988" y="5513388"/>
          <p14:tracePt t="74564" x="6911975" y="5513388"/>
          <p14:tracePt t="74566" x="6938963" y="5513388"/>
          <p14:tracePt t="74568" x="6980238" y="5513388"/>
          <p14:tracePt t="74571" x="7007225" y="5513388"/>
          <p14:tracePt t="74573" x="7035800" y="5513388"/>
          <p14:tracePt t="74575" x="7048500" y="5513388"/>
          <p14:tracePt t="74577" x="7077075" y="5513388"/>
          <p14:tracePt t="74579" x="7104063" y="5513388"/>
          <p14:tracePt t="74580" x="7118350" y="5513388"/>
          <p14:tracePt t="74582" x="7131050" y="5513388"/>
          <p14:tracePt t="74584" x="7145338" y="5513388"/>
          <p14:tracePt t="74587" x="7159625" y="5513388"/>
          <p14:tracePt t="74593" x="7172325" y="5513388"/>
          <p14:tracePt t="74669" x="7186613" y="5513388"/>
          <p14:tracePt t="74679" x="7199313" y="5513388"/>
          <p14:tracePt t="74681" x="7213600" y="5513388"/>
          <p14:tracePt t="74691" x="7227888" y="5500688"/>
          <p14:tracePt t="74701" x="7240588" y="5500688"/>
          <p14:tracePt t="74721" x="7254875" y="5500688"/>
          <p14:tracePt t="74745" x="7269163" y="5500688"/>
          <p14:tracePt t="74751" x="7281863" y="5500688"/>
          <p14:tracePt t="74755" x="7296150" y="5500688"/>
          <p14:tracePt t="74761" x="7310438" y="5500688"/>
          <p14:tracePt t="74764" x="7323138" y="5500688"/>
          <p14:tracePt t="74766" x="7337425" y="5500688"/>
          <p14:tracePt t="74770" x="7350125" y="5500688"/>
          <p14:tracePt t="74775" x="7378700" y="5500688"/>
          <p14:tracePt t="74779" x="7391400" y="5513388"/>
          <p14:tracePt t="74785" x="7405688" y="5513388"/>
          <p14:tracePt t="74786" x="7419975" y="5513388"/>
          <p14:tracePt t="74790" x="7432675" y="5513388"/>
          <p14:tracePt t="74790" x="7446963" y="5513388"/>
          <p14:tracePt t="74793" x="7446963" y="5527675"/>
          <p14:tracePt t="74794" x="7473950" y="5527675"/>
          <p14:tracePt t="74796" x="7473950" y="5541963"/>
          <p14:tracePt t="74798" x="7488238" y="5541963"/>
          <p14:tracePt t="74800" x="7500938" y="5541963"/>
          <p14:tracePt t="74802" x="7515225" y="5541963"/>
          <p14:tracePt t="74804" x="7529513" y="5541963"/>
          <p14:tracePt t="74809" x="7556500" y="5541963"/>
          <p14:tracePt t="74813" x="7570788" y="5554663"/>
          <p14:tracePt t="74816" x="7583488" y="5554663"/>
          <p14:tracePt t="74818" x="7597775" y="5568950"/>
          <p14:tracePt t="74824" x="7612063" y="5581650"/>
          <p14:tracePt t="74827" x="7624763" y="5581650"/>
          <p14:tracePt t="74830" x="7639050" y="5581650"/>
          <p14:tracePt t="74834" x="7639050" y="5595938"/>
          <p14:tracePt t="74836" x="7653338" y="5595938"/>
          <p14:tracePt t="74887" x="7666038" y="5595938"/>
          <p14:tracePt t="74893" x="7666038" y="5610225"/>
          <p14:tracePt t="75011" x="7680325" y="5610225"/>
          <p14:tracePt t="75055" x="7693025" y="5610225"/>
          <p14:tracePt t="75069" x="7707313" y="5610225"/>
          <p14:tracePt t="75077" x="7721600" y="5610225"/>
          <p14:tracePt t="75091" x="7734300" y="5610225"/>
          <p14:tracePt t="75095" x="7734300" y="5595938"/>
          <p14:tracePt t="75105" x="7748588" y="5595938"/>
          <p14:tracePt t="75193" x="7762875" y="5595938"/>
          <p14:tracePt t="75505" x="7762875" y="5581650"/>
          <p14:tracePt t="75763" x="7775575" y="5581650"/>
          <p14:tracePt t="75949" x="7789863" y="5568950"/>
          <p14:tracePt t="75957" x="7816850" y="5568950"/>
          <p14:tracePt t="75960" x="7816850" y="5554663"/>
          <p14:tracePt t="75962" x="7831138" y="5554663"/>
          <p14:tracePt t="75970" x="7843838" y="5554663"/>
          <p14:tracePt t="76151" x="7858125" y="5554663"/>
          <p14:tracePt t="76159" x="7872413" y="5554663"/>
          <p14:tracePt t="76163" x="7885113" y="5554663"/>
          <p14:tracePt t="76169" x="7899400" y="5554663"/>
          <p14:tracePt t="76175" x="7913688" y="5554663"/>
          <p14:tracePt t="76183" x="7926388" y="5554663"/>
          <p14:tracePt t="76185" x="7940675" y="5554663"/>
          <p14:tracePt t="76189" x="7954963" y="5554663"/>
          <p14:tracePt t="76195" x="7967663" y="5554663"/>
          <p14:tracePt t="76201" x="7981950" y="5554663"/>
          <p14:tracePt t="76204" x="7994650" y="5554663"/>
          <p14:tracePt t="76209" x="8008938" y="5554663"/>
          <p14:tracePt t="76215" x="8023225" y="5554663"/>
          <p14:tracePt t="76225" x="8035925" y="5554663"/>
          <p14:tracePt t="76231" x="8050213" y="5554663"/>
          <p14:tracePt t="76240" x="8064500" y="5554663"/>
          <p14:tracePt t="76247" x="8077200" y="5554663"/>
          <p14:tracePt t="76251" x="8091488" y="5554663"/>
          <p14:tracePt t="76255" x="8105775" y="5554663"/>
          <p14:tracePt t="76259" x="8118475" y="5554663"/>
          <p14:tracePt t="76266" x="8147050" y="5554663"/>
          <p14:tracePt t="76271" x="8159750" y="5554663"/>
          <p14:tracePt t="76274" x="8174038" y="5554663"/>
          <p14:tracePt t="76275" x="8186738" y="5554663"/>
          <p14:tracePt t="76281" x="8201025" y="5554663"/>
          <p14:tracePt t="76284" x="8215313" y="5554663"/>
          <p14:tracePt t="76289" x="8228013" y="5554663"/>
          <p14:tracePt t="76291" x="8242300" y="5554663"/>
          <p14:tracePt t="76293" x="8256588" y="5554663"/>
          <p14:tracePt t="76296" x="8283575" y="5541963"/>
          <p14:tracePt t="76301" x="8297863" y="5541963"/>
          <p14:tracePt t="76302" x="8324850" y="5541963"/>
          <p14:tracePt t="76305" x="8337550" y="5541963"/>
          <p14:tracePt t="76307" x="8351838" y="5541963"/>
          <p14:tracePt t="76309" x="8366125" y="5541963"/>
          <p14:tracePt t="76311" x="8378825" y="5541963"/>
          <p14:tracePt t="76313" x="8393113" y="5541963"/>
          <p14:tracePt t="76314" x="8420100" y="5541963"/>
          <p14:tracePt t="76316" x="8461375" y="5541963"/>
          <p14:tracePt t="76318" x="8475663" y="5541963"/>
          <p14:tracePt t="76320" x="8502650" y="5541963"/>
          <p14:tracePt t="76324" x="8529638" y="5527675"/>
          <p14:tracePt t="76324" x="8558213" y="5527675"/>
          <p14:tracePt t="76327" x="8585200" y="5527675"/>
          <p14:tracePt t="76328" x="8612188" y="5527675"/>
          <p14:tracePt t="76330" x="8640763" y="5527675"/>
          <p14:tracePt t="76332" x="8653463" y="5527675"/>
          <p14:tracePt t="76334" x="8680450" y="5527675"/>
          <p14:tracePt t="76336" x="8709025" y="5527675"/>
          <p14:tracePt t="76338" x="8736013" y="5527675"/>
          <p14:tracePt t="76341" x="8750300" y="5527675"/>
          <p14:tracePt t="76343" x="8763000" y="5527675"/>
          <p14:tracePt t="76344" x="8791575" y="5527675"/>
          <p14:tracePt t="76346" x="8818563" y="5527675"/>
          <p14:tracePt t="76348" x="8831263" y="5527675"/>
          <p14:tracePt t="76350" x="8845550" y="5527675"/>
          <p14:tracePt t="76354" x="8859838" y="5527675"/>
          <p14:tracePt t="76357" x="8886825" y="5527675"/>
          <p14:tracePt t="76361" x="8901113" y="5527675"/>
          <p14:tracePt t="76366" x="8913813" y="5527675"/>
          <p14:tracePt t="76371" x="8928100" y="5527675"/>
          <p14:tracePt t="76413" x="8942388" y="5527675"/>
          <p14:tracePt t="76417" x="8955088" y="5527675"/>
          <p14:tracePt t="76425" x="8969375" y="5527675"/>
          <p14:tracePt t="76429" x="8996363" y="5527675"/>
          <p14:tracePt t="76435" x="9010650" y="5527675"/>
          <p14:tracePt t="76439" x="9023350" y="5527675"/>
          <p14:tracePt t="76441" x="9037638" y="5527675"/>
          <p14:tracePt t="76443" x="9051925" y="5527675"/>
          <p14:tracePt t="76446" x="9064625" y="5527675"/>
          <p14:tracePt t="76448" x="9078913" y="5527675"/>
          <p14:tracePt t="76453" x="9105900" y="5527675"/>
          <p14:tracePt t="76456" x="9120188" y="5527675"/>
          <p14:tracePt t="76459" x="9134475" y="5527675"/>
          <p14:tracePt t="76460" x="9147175" y="5527675"/>
          <p14:tracePt t="76462" x="9161463" y="5527675"/>
          <p14:tracePt t="76467" x="9188450" y="5527675"/>
          <p14:tracePt t="76470" x="9202738" y="5527675"/>
          <p14:tracePt t="76473" x="9215438" y="5527675"/>
          <p14:tracePt t="76475" x="9229725" y="5527675"/>
          <p14:tracePt t="76477" x="9244013" y="5527675"/>
          <p14:tracePt t="76480" x="9256713" y="5527675"/>
          <p14:tracePt t="76482" x="9271000" y="5527675"/>
          <p14:tracePt t="76484" x="9285288" y="5527675"/>
          <p14:tracePt t="76488" x="9297988" y="5527675"/>
          <p14:tracePt t="76491" x="9297988" y="5541963"/>
          <p14:tracePt t="76493" x="9324975" y="5541963"/>
          <p14:tracePt t="76497" x="9339263" y="5541963"/>
          <p14:tracePt t="76501" x="9353550" y="5541963"/>
          <p14:tracePt t="76502" x="9366250" y="5554663"/>
          <p14:tracePt t="76508" x="9380538" y="5554663"/>
          <p14:tracePt t="76513" x="9394825" y="5554663"/>
          <p14:tracePt t="76517" x="9407525" y="5554663"/>
          <p14:tracePt t="76519" x="9421813" y="5568950"/>
          <p14:tracePt t="76524" x="9436100" y="5568950"/>
          <p14:tracePt t="76529" x="9448800" y="5581650"/>
          <p14:tracePt t="76533" x="9463088" y="5595938"/>
          <p14:tracePt t="76537" x="9475788" y="5595938"/>
          <p14:tracePt t="76538" x="9490075" y="5610225"/>
          <p14:tracePt t="76541" x="9504363" y="5610225"/>
          <p14:tracePt t="76543" x="9504363" y="5622925"/>
          <p14:tracePt t="76544" x="9531350" y="5622925"/>
          <p14:tracePt t="76546" x="9531350" y="5637213"/>
          <p14:tracePt t="76548" x="9545638" y="5637213"/>
          <p14:tracePt t="76550" x="9558338" y="5651500"/>
          <p14:tracePt t="76552" x="9572625" y="5651500"/>
          <p14:tracePt t="76554" x="9599613" y="5664200"/>
          <p14:tracePt t="76557" x="9599613" y="5678488"/>
          <p14:tracePt t="76558" x="9628188" y="5678488"/>
          <p14:tracePt t="76560" x="9640888" y="5678488"/>
          <p14:tracePt t="76563" x="9655175" y="5692775"/>
          <p14:tracePt t="76564" x="9667875" y="5705475"/>
          <p14:tracePt t="76566" x="9682163" y="5705475"/>
          <p14:tracePt t="76568" x="9709150" y="5719763"/>
          <p14:tracePt t="76573" x="9723438" y="5719763"/>
          <p14:tracePt t="76574" x="9750425" y="5734050"/>
          <p14:tracePt t="76577" x="9750425" y="5746750"/>
          <p14:tracePt t="76578" x="9764713" y="5746750"/>
          <p14:tracePt t="76580" x="9779000" y="5761038"/>
          <p14:tracePt t="76582" x="9791700" y="5773738"/>
          <p14:tracePt t="76584" x="9805988" y="5773738"/>
          <p14:tracePt t="76588" x="9818688" y="5788025"/>
          <p14:tracePt t="76591" x="9832975" y="5788025"/>
          <p14:tracePt t="76593" x="9847263" y="5788025"/>
          <p14:tracePt t="76594" x="9847263" y="5802313"/>
          <p14:tracePt t="76597" x="9859963" y="5802313"/>
          <p14:tracePt t="76602" x="9874250" y="5802313"/>
          <p14:tracePt t="76608" x="9888538" y="5815013"/>
          <p14:tracePt t="76610" x="9901238" y="5815013"/>
          <p14:tracePt t="76619" x="9901238" y="5829300"/>
          <p14:tracePt t="76625" x="9915525" y="5829300"/>
          <p14:tracePt t="76627" x="9915525" y="5843588"/>
          <p14:tracePt t="76635" x="9915525" y="5856288"/>
          <p14:tracePt t="76642" x="9929813" y="5856288"/>
          <p14:tracePt t="76647" x="9929813" y="5870575"/>
          <p14:tracePt t="76649" x="9942513" y="5870575"/>
          <p14:tracePt t="76653" x="9942513" y="5884863"/>
          <p14:tracePt t="76658" x="9942513" y="5897563"/>
          <p14:tracePt t="76660" x="9942513" y="5911850"/>
          <p14:tracePt t="76662" x="9956800" y="5911850"/>
          <p14:tracePt t="76666" x="9956800" y="5924550"/>
          <p14:tracePt t="76670" x="9969500" y="5938838"/>
          <p14:tracePt t="76675" x="9983788" y="5953125"/>
          <p14:tracePt t="76677" x="9983788" y="5965825"/>
          <p14:tracePt t="76679" x="9983788" y="5980113"/>
          <p14:tracePt t="76681" x="9998075" y="5994400"/>
          <p14:tracePt t="76682" x="9998075" y="6007100"/>
          <p14:tracePt t="76684" x="9998075" y="6021388"/>
          <p14:tracePt t="76686" x="10010775" y="6035675"/>
          <p14:tracePt t="76688" x="10025063" y="6035675"/>
          <p14:tracePt t="76691" x="10025063" y="6062663"/>
          <p14:tracePt t="76695" x="10039350" y="6076950"/>
          <p14:tracePt t="76697" x="10039350" y="6089650"/>
          <p14:tracePt t="76698" x="10039350" y="6103938"/>
          <p14:tracePt t="76700" x="10039350" y="6116638"/>
          <p14:tracePt t="76702" x="10039350" y="6130925"/>
          <p14:tracePt t="76704" x="10039350" y="6145213"/>
          <p14:tracePt t="76707" x="10052050" y="6157913"/>
          <p14:tracePt t="76710" x="10052050" y="6172200"/>
          <p14:tracePt t="76715" x="10052050" y="6186488"/>
          <p14:tracePt t="76720" x="10052050" y="6199188"/>
          <p14:tracePt t="76725" x="10052050" y="6213475"/>
          <p14:tracePt t="76731" x="10052050" y="6227763"/>
          <p14:tracePt t="76732" x="10052050" y="6240463"/>
          <p14:tracePt t="76736" x="10052050" y="6254750"/>
          <p14:tracePt t="76743" x="10052050" y="6267450"/>
          <p14:tracePt t="76746" x="10039350" y="6281738"/>
          <p14:tracePt t="76750" x="10039350" y="6296025"/>
          <p14:tracePt t="76761" x="10039350" y="6308725"/>
          <p14:tracePt t="76767" x="10039350" y="6323013"/>
          <p14:tracePt t="76773" x="10039350" y="6337300"/>
          <p14:tracePt t="76787" x="10039350" y="6350000"/>
          <p14:tracePt t="76808" x="10039350" y="6364288"/>
          <p14:tracePt t="76823" x="10052050" y="6364288"/>
          <p14:tracePt t="76893" x="10066338" y="6364288"/>
          <p14:tracePt t="76899" x="10080625" y="6378575"/>
          <p14:tracePt t="76908" x="10093325" y="6378575"/>
          <p14:tracePt t="76909" x="10093325" y="6391275"/>
          <p14:tracePt t="76911" x="10107613" y="6391275"/>
          <p14:tracePt t="76912" x="10107613" y="6405563"/>
          <p14:tracePt t="76916" x="10121900" y="6405563"/>
          <p14:tracePt t="76918" x="10134600" y="6405563"/>
          <p14:tracePt t="76920" x="10134600" y="6419850"/>
          <p14:tracePt t="76923" x="10148888" y="6419850"/>
          <p14:tracePt t="76927" x="10161588" y="6419850"/>
          <p14:tracePt t="76933" x="10175875" y="6432550"/>
          <p14:tracePt t="76934" x="10190163" y="6432550"/>
          <p14:tracePt t="76939" x="10202863" y="6446838"/>
          <p14:tracePt t="76943" x="10217150" y="6446838"/>
          <p14:tracePt t="76944" x="10231438" y="6446838"/>
          <p14:tracePt t="76949" x="10244138" y="6446838"/>
          <p14:tracePt t="76950" x="10258425" y="6459538"/>
          <p14:tracePt t="76963" x="10272713" y="6459538"/>
          <p14:tracePt t="76967" x="10285413" y="6459538"/>
          <p14:tracePt t="77001" x="10299700" y="6459538"/>
          <p14:tracePt t="77011" x="10312400" y="6459538"/>
          <p14:tracePt t="77020" x="10326688" y="6459538"/>
          <p14:tracePt t="77025" x="10340975" y="6459538"/>
          <p14:tracePt t="77027" x="10353675" y="6459538"/>
          <p14:tracePt t="77033" x="10367963" y="6459538"/>
          <p14:tracePt t="77035" x="10367963" y="6446838"/>
          <p14:tracePt t="77041" x="10382250" y="6446838"/>
          <p14:tracePt t="77045" x="10394950" y="6446838"/>
          <p14:tracePt t="77047" x="10409238" y="6446838"/>
          <p14:tracePt t="77050" x="10423525" y="6446838"/>
          <p14:tracePt t="77052" x="10423525" y="6432550"/>
          <p14:tracePt t="77054" x="10436225" y="6432550"/>
          <p14:tracePt t="77063" x="10450513" y="6432550"/>
          <p14:tracePt t="77065" x="10463213" y="6432550"/>
          <p14:tracePt t="77066" x="10463213" y="6419850"/>
          <p14:tracePt t="77073" x="10477500" y="6419850"/>
          <p14:tracePt t="77079" x="10491788" y="6419850"/>
          <p14:tracePt t="77087" x="10504488" y="6419850"/>
          <p14:tracePt t="77093" x="10518775" y="6405563"/>
          <p14:tracePt t="77105" x="10533063" y="6405563"/>
          <p14:tracePt t="77503" x="10518775" y="6391275"/>
          <p14:tracePt t="77511" x="10504488" y="6391275"/>
          <p14:tracePt t="77549" x="10491788" y="6391275"/>
          <p14:tracePt t="77565" x="10477500" y="6391275"/>
          <p14:tracePt t="77569" x="10477500" y="6378575"/>
          <p14:tracePt t="77593" x="10463213" y="6378575"/>
          <p14:tracePt t="77631" x="10450513" y="6378575"/>
          <p14:tracePt t="77647" x="10436225" y="6378575"/>
          <p14:tracePt t="77663" x="10423525" y="6378575"/>
          <p14:tracePt t="77693" x="10409238" y="6378575"/>
          <p14:tracePt t="77697" x="10394950" y="6378575"/>
          <p14:tracePt t="77749" x="10382250" y="6378575"/>
          <p14:tracePt t="77779" x="10367963" y="6378575"/>
          <p14:tracePt t="77801" x="10353675" y="6378575"/>
          <p14:tracePt t="77807" x="10340975" y="6378575"/>
          <p14:tracePt t="77831" x="10326688" y="6378575"/>
          <p14:tracePt t="77869" x="10312400" y="6378575"/>
          <p14:tracePt t="80784" x="10299700" y="6378575"/>
          <p14:tracePt t="80785" x="10299700" y="6391275"/>
          <p14:tracePt t="80789" x="10285413" y="6391275"/>
          <p14:tracePt t="80791" x="10272713" y="6405563"/>
          <p14:tracePt t="80797" x="10258425" y="6405563"/>
          <p14:tracePt t="80801" x="10244138" y="6419850"/>
          <p14:tracePt t="80803" x="10231438" y="6419850"/>
          <p14:tracePt t="80805" x="10217150" y="6419850"/>
          <p14:tracePt t="80807" x="10202863" y="6419850"/>
          <p14:tracePt t="80810" x="10190163" y="6419850"/>
          <p14:tracePt t="80810" x="10161588" y="6432550"/>
          <p14:tracePt t="80813" x="10148888" y="6432550"/>
          <p14:tracePt t="80814" x="10134600" y="6432550"/>
          <p14:tracePt t="80816" x="10107613" y="6432550"/>
          <p14:tracePt t="80818" x="10080625" y="6446838"/>
          <p14:tracePt t="80820" x="10066338" y="6446838"/>
          <p14:tracePt t="80822" x="10052050" y="6446838"/>
          <p14:tracePt t="80825" x="10025063" y="6459538"/>
          <p14:tracePt t="80827" x="9998075" y="6459538"/>
          <p14:tracePt t="80829" x="9969500" y="6459538"/>
          <p14:tracePt t="80831" x="9956800" y="6459538"/>
          <p14:tracePt t="80832" x="9942513" y="6459538"/>
          <p14:tracePt t="80834" x="9915525" y="6473825"/>
          <p14:tracePt t="80836" x="9888538" y="6473825"/>
          <p14:tracePt t="80839" x="9874250" y="6473825"/>
          <p14:tracePt t="80841" x="9832975" y="6488113"/>
          <p14:tracePt t="80843" x="9805988" y="6488113"/>
          <p14:tracePt t="80845" x="9779000" y="6488113"/>
          <p14:tracePt t="80847" x="9750425" y="6500813"/>
          <p14:tracePt t="80849" x="9723438" y="6515100"/>
          <p14:tracePt t="80851" x="9696450" y="6515100"/>
          <p14:tracePt t="80853" x="9667875" y="6515100"/>
          <p14:tracePt t="80855" x="9640888" y="6529388"/>
          <p14:tracePt t="80857" x="9613900" y="6529388"/>
          <p14:tracePt t="80860" x="9586913" y="6542088"/>
          <p14:tracePt t="80860" x="9558338" y="6542088"/>
          <p14:tracePt t="80862" x="9517063" y="6542088"/>
          <p14:tracePt t="80864" x="9490075" y="6542088"/>
          <p14:tracePt t="80866" x="9463088" y="6556375"/>
          <p14:tracePt t="80868" x="9436100" y="6556375"/>
          <p14:tracePt t="80870" x="9407525" y="6556375"/>
          <p14:tracePt t="80872" x="9366250" y="6556375"/>
          <p14:tracePt t="80877" x="9312275" y="6556375"/>
          <p14:tracePt t="80879" x="9271000" y="6556375"/>
          <p14:tracePt t="80881" x="9229725" y="6556375"/>
          <p14:tracePt t="80882" x="9188450" y="6570663"/>
          <p14:tracePt t="80884" x="9147175" y="6570663"/>
          <p14:tracePt t="80886" x="9105900" y="6570663"/>
          <p14:tracePt t="80888" x="9064625" y="6583363"/>
          <p14:tracePt t="80891" x="9023350" y="6583363"/>
          <p14:tracePt t="80893" x="8969375" y="6583363"/>
          <p14:tracePt t="80895" x="8928100" y="6583363"/>
          <p14:tracePt t="80897" x="8872538" y="6597650"/>
          <p14:tracePt t="80898" x="8831263" y="6597650"/>
          <p14:tracePt t="80900" x="8777288" y="6597650"/>
          <p14:tracePt t="80902" x="8721725" y="6597650"/>
          <p14:tracePt t="80905" x="8653463" y="6597650"/>
          <p14:tracePt t="80906" x="8585200" y="6597650"/>
          <p14:tracePt t="80909" x="8529638" y="6597650"/>
          <p14:tracePt t="80911" x="8475663" y="6597650"/>
          <p14:tracePt t="80912" x="8420100" y="6597650"/>
          <p14:tracePt t="80914" x="8366125" y="6597650"/>
          <p14:tracePt t="80916" x="8310563" y="6597650"/>
          <p14:tracePt t="80918" x="8242300" y="6610350"/>
          <p14:tracePt t="80920" x="8186738" y="6610350"/>
          <p14:tracePt t="80922" x="8118475" y="6610350"/>
          <p14:tracePt t="80926" x="8064500" y="6624638"/>
          <p14:tracePt t="80926" x="7994650" y="6624638"/>
          <p14:tracePt t="80929" x="7940675" y="6624638"/>
          <p14:tracePt t="80931" x="7885113" y="6624638"/>
          <p14:tracePt t="80932" x="7831138" y="6638925"/>
          <p14:tracePt t="80934" x="7775575" y="6638925"/>
          <p14:tracePt t="80936" x="7734300" y="6638925"/>
          <p14:tracePt t="80938" x="7693025" y="6638925"/>
          <p14:tracePt t="80940" x="7653338" y="6651625"/>
          <p14:tracePt t="80942" x="7612063" y="6651625"/>
          <p14:tracePt t="80945" x="7570788" y="6665913"/>
          <p14:tracePt t="80946" x="7542213" y="6665913"/>
          <p14:tracePt t="80949" x="7500938" y="6665913"/>
          <p14:tracePt t="80951" x="7473950" y="6665913"/>
          <p14:tracePt t="80952" x="7432675" y="6680200"/>
          <p14:tracePt t="80954" x="7405688" y="6680200"/>
          <p14:tracePt t="80956" x="7391400" y="6692900"/>
          <p14:tracePt t="80958" x="7350125" y="6692900"/>
          <p14:tracePt t="80961" x="7337425" y="6692900"/>
          <p14:tracePt t="80963" x="7323138" y="6707188"/>
          <p14:tracePt t="80964" x="7296150" y="6721475"/>
          <p14:tracePt t="80966" x="7281863" y="6734175"/>
          <p14:tracePt t="80968" x="7269163" y="6734175"/>
          <p14:tracePt t="80970" x="7240588" y="6748463"/>
          <p14:tracePt t="80975" x="7213600" y="6748463"/>
          <p14:tracePt t="80977" x="7213600" y="6762750"/>
          <p14:tracePt t="80978" x="7199313" y="6775450"/>
          <p14:tracePt t="80980" x="7186613" y="6775450"/>
          <p14:tracePt t="80982" x="7172325" y="6789738"/>
          <p14:tracePt t="80985" x="7159625" y="6789738"/>
          <p14:tracePt t="80987" x="7159625" y="6802438"/>
          <p14:tracePt t="80988" x="7145338" y="6816725"/>
          <p14:tracePt t="80993" x="7131050" y="6816725"/>
          <p14:tracePt t="80995" x="7118350" y="6831013"/>
          <p14:tracePt t="80997" x="7104063" y="6831013"/>
          <p14:tracePt t="81001" x="7089775" y="6843713"/>
          <p14:tracePt t="81181" x="5897563" y="6831013"/>
          <p14:tracePt t="81182" x="5856288" y="6816725"/>
          <p14:tracePt t="81184" x="5815013" y="6789738"/>
          <p14:tracePt t="81186" x="5773738" y="6789738"/>
          <p14:tracePt t="81189" x="5718175" y="6775450"/>
          <p14:tracePt t="81190" x="5691188" y="6762750"/>
          <p14:tracePt t="81192" x="5649913" y="6748463"/>
          <p14:tracePt t="81195" x="5608638" y="6748463"/>
          <p14:tracePt t="81197" x="5581650" y="6734175"/>
          <p14:tracePt t="81199" x="5540375" y="6721475"/>
          <p14:tracePt t="81200" x="5513388" y="6707188"/>
          <p14:tracePt t="81202" x="5472113" y="6707188"/>
          <p14:tracePt t="81205" x="5445125" y="6692900"/>
          <p14:tracePt t="81207" x="5416550" y="6680200"/>
          <p14:tracePt t="81209" x="5389563" y="6680200"/>
          <p14:tracePt t="81211" x="5362575" y="6665913"/>
          <p14:tracePt t="81212" x="5321300" y="6665913"/>
          <p14:tracePt t="81214" x="5294313" y="6665913"/>
          <p14:tracePt t="81217" x="5253038" y="6651625"/>
          <p14:tracePt t="81219" x="5238750" y="6651625"/>
          <p14:tracePt t="81221" x="5211763" y="6651625"/>
          <p14:tracePt t="81223" x="5184775" y="6651625"/>
          <p14:tracePt t="81226" x="5170488" y="6651625"/>
          <p14:tracePt t="81227" x="5143500" y="6651625"/>
          <p14:tracePt t="81229" x="5129213" y="6651625"/>
          <p14:tracePt t="81231" x="5114925" y="6638925"/>
          <p14:tracePt t="81233" x="5087938" y="6638925"/>
          <p14:tracePt t="81235" x="5073650" y="6638925"/>
          <p14:tracePt t="81237" x="5060950" y="6638925"/>
          <p14:tracePt t="81239" x="5032375" y="6638925"/>
          <p14:tracePt t="81241" x="5019675" y="6638925"/>
          <p14:tracePt t="81242" x="5005388" y="6638925"/>
          <p14:tracePt t="81245" x="4992688" y="6638925"/>
          <p14:tracePt t="81247" x="4964113" y="6638925"/>
          <p14:tracePt t="81249" x="4951413" y="6638925"/>
          <p14:tracePt t="81250" x="4937125" y="6638925"/>
          <p14:tracePt t="81253" x="4910138" y="6638925"/>
          <p14:tracePt t="81255" x="4895850" y="6638925"/>
          <p14:tracePt t="81257" x="4881563" y="6638925"/>
          <p14:tracePt t="81259" x="4868863" y="6638925"/>
          <p14:tracePt t="81263" x="4841875" y="6638925"/>
          <p14:tracePt t="81265" x="4827588" y="6638925"/>
          <p14:tracePt t="81266" x="4800600" y="6638925"/>
          <p14:tracePt t="81269" x="4786313" y="6638925"/>
          <p14:tracePt t="81270" x="4745038" y="6638925"/>
          <p14:tracePt t="81273" x="4730750" y="6638925"/>
          <p14:tracePt t="81276" x="4703763" y="6638925"/>
          <p14:tracePt t="81276" x="4676775" y="6638925"/>
          <p14:tracePt t="81279" x="4649788" y="6638925"/>
          <p14:tracePt t="81280" x="4621213" y="6638925"/>
          <p14:tracePt t="81282" x="4594225" y="6638925"/>
          <p14:tracePt t="81284" x="4552950" y="6638925"/>
          <p14:tracePt t="81286" x="4525963" y="6638925"/>
          <p14:tracePt t="81288" x="4498975" y="6624638"/>
          <p14:tracePt t="81290" x="4470400" y="6624638"/>
          <p14:tracePt t="81292" x="4443413" y="6610350"/>
          <p14:tracePt t="81295" x="4416425" y="6610350"/>
          <p14:tracePt t="81297" x="4375150" y="6610350"/>
          <p14:tracePt t="81298" x="4348163" y="6597650"/>
          <p14:tracePt t="81301" x="4319588" y="6597650"/>
          <p14:tracePt t="81302" x="4292600" y="6597650"/>
          <p14:tracePt t="81305" x="4265613" y="6597650"/>
          <p14:tracePt t="81306" x="4237038" y="6597650"/>
          <p14:tracePt t="81309" x="4210050" y="6597650"/>
          <p14:tracePt t="81311" x="4168775" y="6597650"/>
          <p14:tracePt t="81312" x="4156075" y="6597650"/>
          <p14:tracePt t="81314" x="4127500" y="6597650"/>
          <p14:tracePt t="81317" x="4114800" y="6583363"/>
          <p14:tracePt t="81318" x="4086225" y="6583363"/>
          <p14:tracePt t="81321" x="4059238" y="6583363"/>
          <p14:tracePt t="81323" x="4044950" y="6583363"/>
          <p14:tracePt t="81325" x="4032250" y="6570663"/>
          <p14:tracePt t="81327" x="4005263" y="6570663"/>
          <p14:tracePt t="81329" x="3990975" y="6570663"/>
          <p14:tracePt t="81330" x="3976688" y="6570663"/>
          <p14:tracePt t="81333" x="3963988" y="6570663"/>
          <p14:tracePt t="81336" x="3949700" y="6570663"/>
          <p14:tracePt t="81341" x="3922713" y="6570663"/>
          <p14:tracePt t="81347" x="3908425" y="6570663"/>
          <p14:tracePt t="81351" x="3894138" y="6556375"/>
          <p14:tracePt t="81353" x="3881438" y="6556375"/>
          <p14:tracePt t="81401" x="3867150" y="6556375"/>
          <p14:tracePt t="81415" x="3854450" y="6556375"/>
          <p14:tracePt t="81419" x="3840163" y="6556375"/>
          <p14:tracePt t="81423" x="3825875" y="6556375"/>
          <p14:tracePt t="81429" x="3813175" y="6556375"/>
          <p14:tracePt t="81433" x="3798888" y="6556375"/>
          <p14:tracePt t="81438" x="3784600" y="6556375"/>
          <p14:tracePt t="81441" x="3771900" y="6556375"/>
          <p14:tracePt t="81445" x="3757613" y="6556375"/>
          <p14:tracePt t="81447" x="3743325" y="6556375"/>
          <p14:tracePt t="81448" x="3730625" y="6556375"/>
          <p14:tracePt t="81450" x="3716338" y="6556375"/>
          <p14:tracePt t="81455" x="3689350" y="6556375"/>
          <p14:tracePt t="81457" x="3689350" y="6542088"/>
          <p14:tracePt t="81459" x="3675063" y="6542088"/>
          <p14:tracePt t="81460" x="3662363" y="6542088"/>
          <p14:tracePt t="81463" x="3648075" y="6529388"/>
          <p14:tracePt t="81464" x="3633788" y="6529388"/>
          <p14:tracePt t="81466" x="3621088" y="6529388"/>
          <p14:tracePt t="81469" x="3606800" y="6515100"/>
          <p14:tracePt t="81470" x="3579813" y="6515100"/>
          <p14:tracePt t="81473" x="3565525" y="6500813"/>
          <p14:tracePt t="81477" x="3551238" y="6500813"/>
          <p14:tracePt t="81479" x="3538538" y="6500813"/>
          <p14:tracePt t="81480" x="3524250" y="6488113"/>
          <p14:tracePt t="81484" x="3511550" y="6488113"/>
          <p14:tracePt t="81487" x="3497263" y="6488113"/>
          <p14:tracePt t="81488" x="3482975" y="6473825"/>
          <p14:tracePt t="81490" x="3470275" y="6473825"/>
          <p14:tracePt t="81493" x="3470275" y="6459538"/>
          <p14:tracePt t="81495" x="3441700" y="6459538"/>
          <p14:tracePt t="81496" x="3429000" y="6459538"/>
          <p14:tracePt t="81498" x="3414713" y="6446838"/>
          <p14:tracePt t="81504" x="3400425" y="6446838"/>
          <p14:tracePt t="81506" x="3387725" y="6446838"/>
          <p14:tracePt t="81511" x="3373438" y="6432550"/>
          <p14:tracePt t="81513" x="3360738" y="6419850"/>
          <p14:tracePt t="81514" x="3332163" y="6419850"/>
          <p14:tracePt t="81518" x="3319463" y="6405563"/>
          <p14:tracePt t="81522" x="3305175" y="6405563"/>
          <p14:tracePt t="81526" x="3290888" y="6405563"/>
          <p14:tracePt t="81529" x="3278188" y="6391275"/>
          <p14:tracePt t="81531" x="3249613" y="6378575"/>
          <p14:tracePt t="81537" x="3236913" y="6378575"/>
          <p14:tracePt t="81538" x="3222625" y="6364288"/>
          <p14:tracePt t="81541" x="3209925" y="6364288"/>
          <p14:tracePt t="81545" x="3195638" y="6364288"/>
          <p14:tracePt t="81547" x="3181350" y="6364288"/>
          <p14:tracePt t="81548" x="3168650" y="6364288"/>
          <p14:tracePt t="81551" x="3154363" y="6364288"/>
          <p14:tracePt t="81553" x="3140075" y="6364288"/>
          <p14:tracePt t="81555" x="3127375" y="6350000"/>
          <p14:tracePt t="81561" x="3113088" y="6350000"/>
          <p14:tracePt t="81562" x="3098800" y="6350000"/>
          <p14:tracePt t="81566" x="3086100" y="6350000"/>
          <p14:tracePt t="81568" x="3071813" y="6337300"/>
          <p14:tracePt t="81572" x="3044825" y="6337300"/>
          <p14:tracePt t="81577" x="3030538" y="6337300"/>
          <p14:tracePt t="81581" x="3017838" y="6337300"/>
          <p14:tracePt t="81585" x="3003550" y="6337300"/>
          <p14:tracePt t="81586" x="2989263" y="6337300"/>
          <p14:tracePt t="81588" x="2962275" y="6337300"/>
          <p14:tracePt t="81592" x="2947988" y="6337300"/>
          <p14:tracePt t="81597" x="2935288" y="6337300"/>
          <p14:tracePt t="81598" x="2921000" y="6337300"/>
          <p14:tracePt t="81601" x="2906713" y="6337300"/>
          <p14:tracePt t="81607" x="2894013" y="6337300"/>
          <p14:tracePt t="81610" x="2879725" y="6337300"/>
          <p14:tracePt t="81617" x="2867025" y="6337300"/>
          <p14:tracePt t="81753" x="2867025" y="6350000"/>
          <p14:tracePt t="81754" x="2867025" y="6364288"/>
          <p14:tracePt t="81765" x="2879725" y="6364288"/>
          <p14:tracePt t="81767" x="2894013" y="6364288"/>
          <p14:tracePt t="81771" x="2894013" y="6378575"/>
          <p14:tracePt t="81777" x="2906713" y="6378575"/>
          <p14:tracePt t="81781" x="2921000" y="6391275"/>
          <p14:tracePt t="81793" x="2935288" y="6391275"/>
          <p14:tracePt t="81797" x="2947988" y="6391275"/>
          <p14:tracePt t="81801" x="2962275" y="6391275"/>
          <p14:tracePt t="81805" x="2962275" y="6405563"/>
          <p14:tracePt t="81807" x="2976563" y="6405563"/>
          <p14:tracePt t="81810" x="2989263" y="6405563"/>
          <p14:tracePt t="81814" x="3003550" y="6405563"/>
          <p14:tracePt t="81816" x="3017838" y="6405563"/>
          <p14:tracePt t="81820" x="3030538" y="6405563"/>
          <p14:tracePt t="81827" x="3057525" y="6405563"/>
          <p14:tracePt t="81829" x="3071813" y="6405563"/>
          <p14:tracePt t="81832" x="3098800" y="6405563"/>
          <p14:tracePt t="81837" x="3113088" y="6405563"/>
          <p14:tracePt t="81838" x="3127375" y="6405563"/>
          <p14:tracePt t="81841" x="3140075" y="6405563"/>
          <p14:tracePt t="81843" x="3154363" y="6405563"/>
          <p14:tracePt t="81845" x="3168650" y="6405563"/>
          <p14:tracePt t="81846" x="3181350" y="6405563"/>
          <p14:tracePt t="81848" x="3209925" y="6405563"/>
          <p14:tracePt t="81852" x="3236913" y="6405563"/>
          <p14:tracePt t="81854" x="3249613" y="6405563"/>
          <p14:tracePt t="81857" x="3263900" y="6405563"/>
          <p14:tracePt t="81861" x="3305175" y="6391275"/>
          <p14:tracePt t="81863" x="3319463" y="6391275"/>
          <p14:tracePt t="81864" x="3346450" y="6391275"/>
          <p14:tracePt t="81866" x="3360738" y="6378575"/>
          <p14:tracePt t="81868" x="3373438" y="6378575"/>
          <p14:tracePt t="81871" x="3400425" y="6378575"/>
          <p14:tracePt t="81873" x="3414713" y="6378575"/>
          <p14:tracePt t="81875" x="3429000" y="6378575"/>
          <p14:tracePt t="81877" x="3455988" y="6364288"/>
          <p14:tracePt t="81881" x="3470275" y="6364288"/>
          <p14:tracePt t="81882" x="3497263" y="6350000"/>
          <p14:tracePt t="81884" x="3511550" y="6350000"/>
          <p14:tracePt t="81886" x="3524250" y="6350000"/>
          <p14:tracePt t="81891" x="3538538" y="6350000"/>
          <p14:tracePt t="81893" x="3551238" y="6350000"/>
          <p14:tracePt t="81899" x="3565525" y="6337300"/>
          <p14:tracePt t="81900" x="3579813" y="6337300"/>
          <p14:tracePt t="81905" x="3592513" y="6337300"/>
          <p14:tracePt t="81915" x="3592513" y="6323013"/>
          <p14:tracePt t="81921" x="3606800" y="6323013"/>
          <p14:tracePt t="81935" x="3621088" y="6323013"/>
          <p14:tracePt t="81943" x="3633788" y="6323013"/>
          <p14:tracePt t="81949" x="3648075" y="6323013"/>
          <p14:tracePt t="81955" x="3662363" y="6323013"/>
          <p14:tracePt t="81956" x="3662363" y="6308725"/>
          <p14:tracePt t="81959" x="3675063" y="6308725"/>
          <p14:tracePt t="81963" x="3689350" y="6308725"/>
          <p14:tracePt t="81966" x="3703638" y="6308725"/>
          <p14:tracePt t="81971" x="3730625" y="6308725"/>
          <p14:tracePt t="81973" x="3743325" y="6308725"/>
          <p14:tracePt t="81977" x="3771900" y="6296025"/>
          <p14:tracePt t="81979" x="3798888" y="6296025"/>
          <p14:tracePt t="81983" x="3813175" y="6296025"/>
          <p14:tracePt t="81985" x="3825875" y="6296025"/>
          <p14:tracePt t="81987" x="3840163" y="6281738"/>
          <p14:tracePt t="81989" x="3854450" y="6281738"/>
          <p14:tracePt t="81991" x="3867150" y="6281738"/>
          <p14:tracePt t="81995" x="3881438" y="6281738"/>
          <p14:tracePt t="81996" x="3894138" y="6281738"/>
          <p14:tracePt t="81998" x="3908425" y="6281738"/>
          <p14:tracePt t="82000" x="3922713" y="6281738"/>
          <p14:tracePt t="82004" x="3935413" y="6281738"/>
          <p14:tracePt t="82006" x="3949700" y="6281738"/>
          <p14:tracePt t="82011" x="3963988" y="6281738"/>
          <p14:tracePt t="82015" x="3976688" y="6281738"/>
          <p14:tracePt t="82020" x="3990975" y="6281738"/>
          <p14:tracePt t="82022" x="3990975" y="6267450"/>
          <p14:tracePt t="82025" x="4005263" y="6267450"/>
          <p14:tracePt t="82039" x="4017963" y="6267450"/>
          <p14:tracePt t="82051" x="4032250" y="6267450"/>
          <p14:tracePt t="82057" x="4044950" y="6254750"/>
          <p14:tracePt t="82061" x="4059238" y="6254750"/>
          <p14:tracePt t="82065" x="4073525" y="6254750"/>
          <p14:tracePt t="82068" x="4086225" y="6254750"/>
          <p14:tracePt t="82070" x="4100513" y="6254750"/>
          <p14:tracePt t="82074" x="4114800" y="6254750"/>
          <p14:tracePt t="82077" x="4127500" y="6254750"/>
          <p14:tracePt t="82081" x="4141788" y="6254750"/>
          <p14:tracePt t="82082" x="4156075" y="6254750"/>
          <p14:tracePt t="82084" x="4168775" y="6254750"/>
          <p14:tracePt t="82086" x="4183063" y="6254750"/>
          <p14:tracePt t="82088" x="4197350" y="6254750"/>
          <p14:tracePt t="82091" x="4210050" y="6254750"/>
          <p14:tracePt t="82093" x="4224338" y="6254750"/>
          <p14:tracePt t="82094" x="4251325" y="6254750"/>
          <p14:tracePt t="82096" x="4265613" y="6254750"/>
          <p14:tracePt t="82098" x="4278313" y="6254750"/>
          <p14:tracePt t="82103" x="4292600" y="6254750"/>
          <p14:tracePt t="82104" x="4306888" y="6254750"/>
          <p14:tracePt t="82106" x="4319588" y="6254750"/>
          <p14:tracePt t="82110" x="4333875" y="6254750"/>
          <p14:tracePt t="82112" x="4348163" y="6254750"/>
          <p14:tracePt t="82117" x="4375150" y="6254750"/>
          <p14:tracePt t="82121" x="4387850" y="6254750"/>
          <p14:tracePt t="82126" x="4402138" y="6254750"/>
          <p14:tracePt t="82131" x="4416425" y="6254750"/>
          <p14:tracePt t="82141" x="4429125" y="6254750"/>
          <p14:tracePt t="82151" x="4443413" y="6254750"/>
          <p14:tracePt t="82159" x="4457700" y="6254750"/>
          <p14:tracePt t="82161" x="4470400" y="6254750"/>
          <p14:tracePt t="82165" x="4484688" y="6254750"/>
          <p14:tracePt t="82176" x="4498975" y="6254750"/>
          <p14:tracePt t="82177" x="4511675" y="6254750"/>
          <p14:tracePt t="82179" x="4525963" y="6240463"/>
          <p14:tracePt t="82182" x="4538663" y="6240463"/>
          <p14:tracePt t="82187" x="4552950" y="6240463"/>
          <p14:tracePt t="82189" x="4567238" y="6240463"/>
          <p14:tracePt t="82193" x="4579938" y="6240463"/>
          <p14:tracePt t="82199" x="4594225" y="6240463"/>
          <p14:tracePt t="82211" x="4621213" y="6240463"/>
          <p14:tracePt t="82223" x="4635500" y="6240463"/>
          <p14:tracePt t="82229" x="4649788" y="6240463"/>
          <p14:tracePt t="82231" x="4649788" y="6254750"/>
          <p14:tracePt t="82244" x="4662488" y="6267450"/>
          <p14:tracePt t="82246" x="4676775" y="6267450"/>
          <p14:tracePt t="82250" x="4676775" y="6281738"/>
          <p14:tracePt t="82252" x="4691063" y="6281738"/>
          <p14:tracePt t="82259" x="4703763" y="6281738"/>
          <p14:tracePt t="82263" x="4718050" y="6296025"/>
          <p14:tracePt t="82265" x="4730750" y="6296025"/>
          <p14:tracePt t="82268" x="4745038" y="6308725"/>
          <p14:tracePt t="82275" x="4759325" y="6308725"/>
          <p14:tracePt t="82279" x="4772025" y="6308725"/>
          <p14:tracePt t="82285" x="4786313" y="6323013"/>
          <p14:tracePt t="82286" x="4800600" y="6323013"/>
          <p14:tracePt t="82297" x="4813300" y="6323013"/>
          <p14:tracePt t="82329" x="4827588" y="6323013"/>
          <p14:tracePt t="82343" x="4841875" y="6323013"/>
          <p14:tracePt t="82359" x="4841875" y="6337300"/>
          <p14:tracePt t="82361" x="4854575" y="6337300"/>
          <p14:tracePt t="82370" x="4854575" y="6350000"/>
          <p14:tracePt t="82379" x="4854575" y="6364288"/>
          <p14:tracePt t="82381" x="4868863" y="6364288"/>
          <p14:tracePt t="82397" x="4868863" y="6378575"/>
          <p14:tracePt t="82429" x="4868863" y="6391275"/>
          <p14:tracePt t="82499" x="4868863" y="6405563"/>
          <p14:tracePt t="82507" x="4881563" y="6405563"/>
          <p14:tracePt t="82510" x="4895850" y="6419850"/>
          <p14:tracePt t="82517" x="4910138" y="6419850"/>
          <p14:tracePt t="82523" x="4910138" y="6432550"/>
          <p14:tracePt t="82525" x="4922838" y="6432550"/>
          <p14:tracePt t="82533" x="4922838" y="6446838"/>
          <p14:tracePt t="82547" x="4922838" y="6459538"/>
          <p14:tracePt t="82553" x="4922838" y="6473825"/>
          <p14:tracePt t="82571" x="4922838" y="6488113"/>
          <p14:tracePt t="82657" x="4910138" y="6488113"/>
          <p14:tracePt t="82683" x="4895850" y="6488113"/>
          <p14:tracePt t="82691" x="4881563" y="6488113"/>
          <p14:tracePt t="82699" x="4868863" y="6488113"/>
          <p14:tracePt t="82711" x="4854575" y="6488113"/>
          <p14:tracePt t="82719" x="4841875" y="6488113"/>
          <p14:tracePt t="82725" x="4827588" y="6488113"/>
          <p14:tracePt t="82741" x="4813300" y="6488113"/>
          <p14:tracePt t="82767" x="4800600" y="6488113"/>
          <p14:tracePt t="82793" x="4786313" y="6488113"/>
          <p14:tracePt t="82805" x="4772025" y="6488113"/>
          <p14:tracePt t="82860" x="4759325" y="6488113"/>
          <p14:tracePt t="82894" x="4772025" y="6488113"/>
          <p14:tracePt t="82894" x="4786313" y="6488113"/>
          <p14:tracePt t="82900" x="4800600" y="6473825"/>
          <p14:tracePt t="82905" x="4813300" y="6473825"/>
          <p14:tracePt t="82910" x="4827588" y="6473825"/>
          <p14:tracePt t="82910" x="4841875" y="6473825"/>
          <p14:tracePt t="82913" x="4841875" y="6459538"/>
          <p14:tracePt t="82917" x="4854575" y="6459538"/>
          <p14:tracePt t="82921" x="4868863" y="6459538"/>
          <p14:tracePt t="82923" x="4881563" y="6459538"/>
          <p14:tracePt t="82925" x="4895850" y="6459538"/>
          <p14:tracePt t="82929" x="4910138" y="6459538"/>
          <p14:tracePt t="82933" x="4937125" y="6459538"/>
          <p14:tracePt t="82939" x="4951413" y="6459538"/>
          <p14:tracePt t="82941" x="4964113" y="6459538"/>
          <p14:tracePt t="82943" x="4978400" y="6459538"/>
          <p14:tracePt t="82945" x="4992688" y="6459538"/>
          <p14:tracePt t="82949" x="5005388" y="6459538"/>
          <p14:tracePt t="82950" x="5019675" y="6459538"/>
          <p14:tracePt t="82953" x="5032375" y="6459538"/>
          <p14:tracePt t="82954" x="5046663" y="6459538"/>
          <p14:tracePt t="82959" x="5060950" y="6459538"/>
          <p14:tracePt t="82961" x="5073650" y="6459538"/>
          <p14:tracePt t="82965" x="5087938" y="6459538"/>
          <p14:tracePt t="82969" x="5102225" y="6459538"/>
          <p14:tracePt t="82975" x="5114925" y="6459538"/>
          <p14:tracePt t="82978" x="5129213" y="6459538"/>
          <p14:tracePt t="82979" x="5143500" y="6459538"/>
          <p14:tracePt t="82984" x="5156200" y="6459538"/>
          <p14:tracePt t="82988" x="5170488" y="6459538"/>
          <p14:tracePt t="82990" x="5184775" y="6459538"/>
          <p14:tracePt t="82995" x="5197475" y="6459538"/>
          <p14:tracePt t="82996" x="5224463" y="6459538"/>
          <p14:tracePt t="83000" x="5238750" y="6459538"/>
          <p14:tracePt t="83003" x="5253038" y="6459538"/>
          <p14:tracePt t="83004" x="5265738" y="6459538"/>
          <p14:tracePt t="83010" x="5280025" y="6459538"/>
          <p14:tracePt t="83010" x="5307013" y="6459538"/>
          <p14:tracePt t="83015" x="5321300" y="6459538"/>
          <p14:tracePt t="83017" x="5348288" y="6459538"/>
          <p14:tracePt t="83020" x="5375275" y="6459538"/>
          <p14:tracePt t="83025" x="5389563" y="6459538"/>
          <p14:tracePt t="83027" x="5403850" y="6459538"/>
          <p14:tracePt t="83031" x="5430838" y="6459538"/>
          <p14:tracePt t="83033" x="5445125" y="6459538"/>
          <p14:tracePt t="83035" x="5457825" y="6459538"/>
          <p14:tracePt t="83036" x="5472113" y="6459538"/>
          <p14:tracePt t="83038" x="5486400" y="6459538"/>
          <p14:tracePt t="83040" x="5499100" y="6459538"/>
          <p14:tracePt t="83043" x="5513388" y="6459538"/>
          <p14:tracePt t="83044" x="5526088" y="6459538"/>
          <p14:tracePt t="83046" x="5540375" y="6459538"/>
          <p14:tracePt t="83048" x="5554663" y="6459538"/>
          <p14:tracePt t="83050" x="5567363" y="6459538"/>
          <p14:tracePt t="83053" x="5581650" y="6459538"/>
          <p14:tracePt t="83055" x="5595938" y="6459538"/>
          <p14:tracePt t="83056" x="5608638" y="6459538"/>
          <p14:tracePt t="83059" x="5622925" y="6459538"/>
          <p14:tracePt t="83061" x="5637213" y="6446838"/>
          <p14:tracePt t="83062" x="5649913" y="6446838"/>
          <p14:tracePt t="83064" x="5678488" y="6446838"/>
          <p14:tracePt t="83068" x="5691188" y="6446838"/>
          <p14:tracePt t="83071" x="5705475" y="6446838"/>
          <p14:tracePt t="83073" x="5718175" y="6446838"/>
          <p14:tracePt t="83074" x="5732463" y="6446838"/>
          <p14:tracePt t="83077" x="5746750" y="6446838"/>
          <p14:tracePt t="83079" x="5759450" y="6446838"/>
          <p14:tracePt t="83080" x="5773738" y="6446838"/>
          <p14:tracePt t="83084" x="5788025" y="6432550"/>
          <p14:tracePt t="83089" x="5800725" y="6432550"/>
          <p14:tracePt t="83093" x="5815013" y="6432550"/>
          <p14:tracePt t="83151" x="5829300" y="6432550"/>
          <p14:tracePt t="83160" x="5829300" y="6446838"/>
          <p14:tracePt t="83161" x="5842000" y="6446838"/>
          <p14:tracePt t="83165" x="5842000" y="6459538"/>
          <p14:tracePt t="83171" x="5856288" y="6459538"/>
          <p14:tracePt t="83174" x="5868988" y="6473825"/>
          <p14:tracePt t="83179" x="5868988" y="6488113"/>
          <p14:tracePt t="83183" x="5883275" y="6488113"/>
          <p14:tracePt t="83191" x="5897563" y="6488113"/>
          <p14:tracePt t="83197" x="5910263" y="6488113"/>
          <p14:tracePt t="83198" x="5924550" y="6488113"/>
          <p14:tracePt t="83205" x="5938838" y="6488113"/>
          <p14:tracePt t="83209" x="5951538" y="6488113"/>
          <p14:tracePt t="83215" x="5965825" y="6488113"/>
          <p14:tracePt t="83216" x="5980113" y="6488113"/>
          <p14:tracePt t="83231" x="5992813" y="6488113"/>
          <p14:tracePt t="83319" x="6007100" y="6488113"/>
          <p14:tracePt t="83331" x="6019800" y="6488113"/>
          <p14:tracePt t="83332" x="6034088" y="6473825"/>
          <p14:tracePt t="83341" x="6048375" y="6459538"/>
          <p14:tracePt t="83349" x="6048375" y="6446838"/>
          <p14:tracePt t="83351" x="6061075" y="6446838"/>
          <p14:tracePt t="83356" x="6061075" y="6432550"/>
          <p14:tracePt t="83365" x="6075363" y="6419850"/>
          <p14:tracePt t="83377" x="6075363" y="6405563"/>
          <p14:tracePt t="83381" x="6089650" y="6405563"/>
          <p14:tracePt t="83382" x="6089650" y="6391275"/>
          <p14:tracePt t="83389" x="6102350" y="6391275"/>
          <p14:tracePt t="83417" x="6102350" y="6378575"/>
          <p14:tracePt t="83441" x="6102350" y="6364288"/>
          <p14:tracePt t="83449" x="6116638" y="6364288"/>
          <p14:tracePt t="83451" x="6116638" y="6350000"/>
          <p14:tracePt t="83491" x="6116638" y="6337300"/>
          <p14:tracePt t="83503" x="6130925" y="6337300"/>
          <p14:tracePt t="83525" x="6130925" y="6323013"/>
          <p14:tracePt t="83553" x="6130925" y="6308725"/>
          <p14:tracePt t="83559" x="6130925" y="6296025"/>
          <p14:tracePt t="83587" x="6143625" y="6296025"/>
          <p14:tracePt t="83605" x="6143625" y="6281738"/>
          <p14:tracePt t="83629" x="6143625" y="6267450"/>
          <p14:tracePt t="83644" x="6143625" y="6254750"/>
          <p14:tracePt t="83651" x="6143625" y="6240463"/>
          <p14:tracePt t="83673" x="6143625" y="6227763"/>
          <p14:tracePt t="83685" x="6143625" y="6213475"/>
          <p14:tracePt t="83691" x="6143625" y="6199188"/>
          <p14:tracePt t="83694" x="6143625" y="6186488"/>
          <p14:tracePt t="83699" x="6143625" y="6172200"/>
          <p14:tracePt t="83703" x="6130925" y="6172200"/>
          <p14:tracePt t="83707" x="6130925" y="6157913"/>
          <p14:tracePt t="83715" x="6130925" y="6145213"/>
          <p14:tracePt t="83717" x="6130925" y="6130925"/>
          <p14:tracePt t="83725" x="6130925" y="6116638"/>
          <p14:tracePt t="83739" x="6130925" y="6103938"/>
          <p14:tracePt t="83765" x="6130925" y="6089650"/>
          <p14:tracePt t="83789" x="6130925" y="6076950"/>
          <p14:tracePt t="83809" x="6130925" y="6062663"/>
          <p14:tracePt t="83827" x="6130925" y="6048375"/>
          <p14:tracePt t="83837" x="6130925" y="6035675"/>
          <p14:tracePt t="83845" x="6130925" y="6021388"/>
          <p14:tracePt t="83927" x="6130925" y="6035675"/>
          <p14:tracePt t="83935" x="6130925" y="6048375"/>
          <p14:tracePt t="83939" x="6130925" y="6062663"/>
          <p14:tracePt t="83945" x="6130925" y="6076950"/>
          <p14:tracePt t="83947" x="6130925" y="6089650"/>
          <p14:tracePt t="83953" x="6130925" y="6103938"/>
          <p14:tracePt t="83956" x="6130925" y="6116638"/>
          <p14:tracePt t="83969" x="6130925" y="6130925"/>
          <p14:tracePt t="83971" x="6130925" y="6145213"/>
          <p14:tracePt t="83978" x="6130925" y="6157913"/>
          <p14:tracePt t="83983" x="6130925" y="6172200"/>
          <p14:tracePt t="83991" x="6130925" y="6186488"/>
          <p14:tracePt t="83995" x="6130925" y="6199188"/>
          <p14:tracePt t="84000" x="6130925" y="6213475"/>
          <p14:tracePt t="84006" x="6130925" y="6227763"/>
          <p14:tracePt t="84013" x="6130925" y="6254750"/>
          <p14:tracePt t="84019" x="6130925" y="6267450"/>
          <p14:tracePt t="84028" x="6130925" y="6281738"/>
          <p14:tracePt t="84035" x="6130925" y="6296025"/>
          <p14:tracePt t="84037" x="6130925" y="6308725"/>
          <p14:tracePt t="84039" x="6143625" y="6308725"/>
          <p14:tracePt t="84041" x="6143625" y="6323013"/>
          <p14:tracePt t="84047" x="6157913" y="6337300"/>
          <p14:tracePt t="84060" x="6157913" y="6350000"/>
          <p14:tracePt t="84063" x="6157913" y="6364288"/>
          <p14:tracePt t="84064" x="6172200" y="6364288"/>
          <p14:tracePt t="84201" x="6172200" y="6350000"/>
          <p14:tracePt t="84204" x="6172200" y="6337300"/>
          <p14:tracePt t="84209" x="6172200" y="6323013"/>
          <p14:tracePt t="84213" x="6172200" y="6308725"/>
          <p14:tracePt t="84215" x="6172200" y="6296025"/>
          <p14:tracePt t="84219" x="6172200" y="6281738"/>
          <p14:tracePt t="84221" x="6172200" y="6267450"/>
          <p14:tracePt t="84222" x="6172200" y="6254750"/>
          <p14:tracePt t="84227" x="6172200" y="6240463"/>
          <p14:tracePt t="84229" x="6172200" y="6227763"/>
          <p14:tracePt t="84230" x="6172200" y="6213475"/>
          <p14:tracePt t="84233" x="6172200" y="6199188"/>
          <p14:tracePt t="84235" x="6172200" y="6186488"/>
          <p14:tracePt t="84237" x="6172200" y="6172200"/>
          <p14:tracePt t="84238" x="6172200" y="6157913"/>
          <p14:tracePt t="84241" x="6172200" y="6145213"/>
          <p14:tracePt t="84244" x="6172200" y="6130925"/>
          <p14:tracePt t="84244" x="6172200" y="6116638"/>
          <p14:tracePt t="84251" x="6172200" y="6089650"/>
          <p14:tracePt t="84256" x="6172200" y="6076950"/>
          <p14:tracePt t="84263" x="6172200" y="6062663"/>
          <p14:tracePt t="84267" x="6172200" y="6048375"/>
          <p14:tracePt t="84271" x="6172200" y="6035675"/>
          <p14:tracePt t="84415" x="6157913" y="6021388"/>
          <p14:tracePt t="84439" x="6143625" y="6035675"/>
          <p14:tracePt t="84443" x="6143625" y="6048375"/>
          <p14:tracePt t="84447" x="6143625" y="6062663"/>
          <p14:tracePt t="84451" x="6143625" y="6076950"/>
          <p14:tracePt t="84458" x="6143625" y="6089650"/>
          <p14:tracePt t="84463" x="6143625" y="6103938"/>
          <p14:tracePt t="84467" x="6143625" y="6116638"/>
          <p14:tracePt t="84472" x="6143625" y="6130925"/>
          <p14:tracePt t="84481" x="6143625" y="6157913"/>
          <p14:tracePt t="84486" x="6143625" y="6172200"/>
          <p14:tracePt t="84495" x="6143625" y="6186488"/>
          <p14:tracePt t="84500" x="6143625" y="6213475"/>
          <p14:tracePt t="84504" x="6143625" y="6227763"/>
          <p14:tracePt t="84508" x="6143625" y="6240463"/>
          <p14:tracePt t="84511" x="6143625" y="6254750"/>
          <p14:tracePt t="84519" x="6143625" y="6267450"/>
          <p14:tracePt t="84522" x="6157913" y="6281738"/>
          <p14:tracePt t="84525" x="6157913" y="6296025"/>
          <p14:tracePt t="84529" x="6157913" y="6308725"/>
          <p14:tracePt t="84541" x="6157913" y="6323013"/>
          <p14:tracePt t="84553" x="6172200" y="6323013"/>
          <p14:tracePt t="84561" x="6172200" y="6337300"/>
          <p14:tracePt t="84694" x="6172200" y="6323013"/>
          <p14:tracePt t="84703" x="6172200" y="6308725"/>
          <p14:tracePt t="84708" x="6172200" y="6296025"/>
          <p14:tracePt t="84713" x="6172200" y="6281738"/>
          <p14:tracePt t="84737" x="6172200" y="6267450"/>
          <p14:tracePt t="84755" x="6172200" y="6254750"/>
          <p14:tracePt t="84761" x="6172200" y="6240463"/>
          <p14:tracePt t="84773" x="6172200" y="6227763"/>
          <p14:tracePt t="84787" x="6172200" y="6213475"/>
          <p14:tracePt t="84797" x="6157913" y="6213475"/>
          <p14:tracePt t="84809" x="6157913" y="6199188"/>
          <p14:tracePt t="84867" x="6157913" y="6186488"/>
          <p14:tracePt t="84877" x="6157913" y="6172200"/>
          <p14:tracePt t="84889" x="6157913" y="6157913"/>
          <p14:tracePt t="84985" x="6157913" y="6172200"/>
          <p14:tracePt t="84989" x="6157913" y="6186488"/>
          <p14:tracePt t="84999" x="6157913" y="6199188"/>
          <p14:tracePt t="85005" x="6157913" y="6213475"/>
          <p14:tracePt t="85007" x="6172200" y="6213475"/>
          <p14:tracePt t="85011" x="6172200" y="6227763"/>
          <p14:tracePt t="85017" x="6172200" y="6240463"/>
          <p14:tracePt t="85019" x="6172200" y="6254750"/>
          <p14:tracePt t="85021" x="6184900" y="6254750"/>
          <p14:tracePt t="85022" x="6184900" y="6267450"/>
          <p14:tracePt t="85029" x="6199188" y="6281738"/>
          <p14:tracePt t="85035" x="6199188" y="6296025"/>
          <p14:tracePt t="85036" x="6199188" y="6308725"/>
          <p14:tracePt t="85041" x="6211888" y="6308725"/>
          <p14:tracePt t="85045" x="6211888" y="6323013"/>
          <p14:tracePt t="85049" x="6211888" y="6337300"/>
          <p14:tracePt t="85050" x="6211888" y="6350000"/>
          <p14:tracePt t="85058" x="6211888" y="6364288"/>
          <p14:tracePt t="85067" x="6226175" y="6378575"/>
          <p14:tracePt t="85165" x="6226175" y="6391275"/>
          <p14:tracePt t="85273" x="6226175" y="6378575"/>
          <p14:tracePt t="85369" x="6211888" y="6378575"/>
          <p14:tracePt t="85370" x="6199188" y="6378575"/>
          <p14:tracePt t="85379" x="6199188" y="6391275"/>
          <p14:tracePt t="85385" x="6184900" y="6391275"/>
          <p14:tracePt t="85386" x="6184900" y="6405563"/>
          <p14:tracePt t="85395" x="6172200" y="6405563"/>
          <p14:tracePt t="85442" x="6157913" y="6405563"/>
          <p14:tracePt t="85453" x="6143625" y="6405563"/>
          <p14:tracePt t="85467" x="6130925" y="6405563"/>
          <p14:tracePt t="85681" x="6143625" y="6405563"/>
          <p14:tracePt t="85705" x="6157913" y="6405563"/>
          <p14:tracePt t="85721" x="6172200" y="6405563"/>
          <p14:tracePt t="85731" x="6184900" y="6405563"/>
          <p14:tracePt t="85744" x="6199188" y="6405563"/>
          <p14:tracePt t="85753" x="6211888" y="6405563"/>
          <p14:tracePt t="85777" x="6226175" y="6405563"/>
          <p14:tracePt t="85789" x="6240463" y="6405563"/>
          <p14:tracePt t="85797" x="6253163" y="6405563"/>
          <p14:tracePt t="85799" x="6267450" y="6405563"/>
          <p14:tracePt t="85803" x="6281738" y="6405563"/>
          <p14:tracePt t="85807" x="6294438" y="6405563"/>
          <p14:tracePt t="85811" x="6308725" y="6405563"/>
          <p14:tracePt t="85813" x="6323013" y="6405563"/>
          <p14:tracePt t="85814" x="6335713" y="6405563"/>
          <p14:tracePt t="85818" x="6350000" y="6405563"/>
          <p14:tracePt t="85820" x="6362700" y="6405563"/>
          <p14:tracePt t="85822" x="6376988" y="6405563"/>
          <p14:tracePt t="85828" x="6391275" y="6405563"/>
          <p14:tracePt t="85829" x="6418263" y="6405563"/>
          <p14:tracePt t="85833" x="6445250" y="6405563"/>
          <p14:tracePt t="85836" x="6459538" y="6405563"/>
          <p14:tracePt t="85842" x="6473825" y="6405563"/>
          <p14:tracePt t="85849" x="6486525" y="6405563"/>
          <p14:tracePt t="85850" x="6500813" y="6391275"/>
          <p14:tracePt t="85855" x="6513513" y="6391275"/>
          <p14:tracePt t="85863" x="6527800" y="6391275"/>
          <p14:tracePt t="85951" x="6542088" y="6391275"/>
          <p14:tracePt t="86133" x="6542088" y="6405563"/>
          <p14:tracePt t="86234" x="6554788" y="6405563"/>
          <p14:tracePt t="86247" x="6569075" y="6405563"/>
          <p14:tracePt t="86255" x="6583363" y="6405563"/>
          <p14:tracePt t="86259" x="6596063" y="6405563"/>
          <p14:tracePt t="86265" x="6610350" y="6405563"/>
          <p14:tracePt t="86266" x="6624638" y="6405563"/>
          <p14:tracePt t="86270" x="6637338" y="6405563"/>
          <p14:tracePt t="86272" x="6651625" y="6405563"/>
          <p14:tracePt t="86274" x="6665913" y="6405563"/>
          <p14:tracePt t="86278" x="6678613" y="6405563"/>
          <p14:tracePt t="86278" x="6692900" y="6405563"/>
          <p14:tracePt t="86281" x="6705600" y="6405563"/>
          <p14:tracePt t="86282" x="6719888" y="6405563"/>
          <p14:tracePt t="86284" x="6734175" y="6405563"/>
          <p14:tracePt t="86288" x="6761163" y="6405563"/>
          <p14:tracePt t="86293" x="6775450" y="6405563"/>
          <p14:tracePt t="86295" x="6788150" y="6405563"/>
          <p14:tracePt t="86297" x="6802438" y="6405563"/>
          <p14:tracePt t="86300" x="6816725" y="6405563"/>
          <p14:tracePt t="86304" x="6829425" y="6405563"/>
          <p14:tracePt t="86309" x="6843713" y="6405563"/>
          <p14:tracePt t="86311" x="6856413" y="6405563"/>
          <p14:tracePt t="86314" x="6870700" y="6405563"/>
          <p14:tracePt t="86321" x="6884988" y="6405563"/>
          <p14:tracePt t="86331" x="6897688" y="6405563"/>
          <p14:tracePt t="86337" x="6911975" y="6405563"/>
          <p14:tracePt t="86355" x="6926263" y="6405563"/>
          <p14:tracePt t="86371" x="6938963" y="6405563"/>
          <p14:tracePt t="86381" x="6953250" y="6405563"/>
          <p14:tracePt t="86383" x="6967538" y="6405563"/>
          <p14:tracePt t="86389" x="6980238" y="6405563"/>
          <p14:tracePt t="86397" x="6994525" y="6405563"/>
          <p14:tracePt t="86401" x="7007225" y="6405563"/>
          <p14:tracePt t="86402" x="7021513" y="6405563"/>
          <p14:tracePt t="86415" x="7035800" y="6405563"/>
          <p14:tracePt t="86421" x="7048500" y="6405563"/>
          <p14:tracePt t="86663" x="7062788" y="6405563"/>
          <p14:tracePt t="86675" x="7077075" y="6405563"/>
          <p14:tracePt t="86685" x="7089775" y="6405563"/>
          <p14:tracePt t="86688" x="7089775" y="6391275"/>
          <p14:tracePt t="86695" x="7104063" y="6391275"/>
          <p14:tracePt t="86709" x="7118350" y="6391275"/>
          <p14:tracePt t="86717" x="7131050" y="6391275"/>
          <p14:tracePt t="86721" x="7145338" y="6391275"/>
          <p14:tracePt t="86725" x="7159625" y="6378575"/>
          <p14:tracePt t="86729" x="7172325" y="6378575"/>
          <p14:tracePt t="86733" x="7186613" y="6378575"/>
          <p14:tracePt t="86736" x="7199313" y="6378575"/>
          <p14:tracePt t="86741" x="7213600" y="6378575"/>
          <p14:tracePt t="86745" x="7227888" y="6378575"/>
          <p14:tracePt t="86747" x="7240588" y="6378575"/>
          <p14:tracePt t="86751" x="7254875" y="6378575"/>
          <p14:tracePt t="86755" x="7281863" y="6378575"/>
          <p14:tracePt t="86759" x="7296150" y="6378575"/>
          <p14:tracePt t="86762" x="7310438" y="6378575"/>
          <p14:tracePt t="86765" x="7323138" y="6378575"/>
          <p14:tracePt t="86768" x="7337425" y="6378575"/>
          <p14:tracePt t="86774" x="7364413" y="6378575"/>
          <p14:tracePt t="86781" x="7378700" y="6378575"/>
          <p14:tracePt t="86787" x="7391400" y="6378575"/>
          <p14:tracePt t="86795" x="7405688" y="6378575"/>
          <p14:tracePt t="86797" x="7419975" y="6378575"/>
          <p14:tracePt t="86807" x="7432675" y="6378575"/>
          <p14:tracePt t="86817" x="7446963" y="6378575"/>
          <p14:tracePt t="86821" x="7461250" y="6378575"/>
          <p14:tracePt t="86825" x="7461250" y="6391275"/>
          <p14:tracePt t="86828" x="7473950" y="6391275"/>
          <p14:tracePt t="86831" x="7488238" y="6391275"/>
          <p14:tracePt t="86836" x="7500938" y="6391275"/>
          <p14:tracePt t="86840" x="7529513" y="6391275"/>
          <p14:tracePt t="86847" x="7542213" y="6391275"/>
          <p14:tracePt t="86848" x="7556500" y="6391275"/>
          <p14:tracePt t="86855" x="7570788" y="6405563"/>
          <p14:tracePt t="86857" x="7583488" y="6405563"/>
          <p14:tracePt t="86858" x="7597775" y="6405563"/>
          <p14:tracePt t="86865" x="7612063" y="6405563"/>
          <p14:tracePt t="86866" x="7624763" y="6405563"/>
          <p14:tracePt t="86871" x="7639050" y="6405563"/>
          <p14:tracePt t="86878" x="7653338" y="6405563"/>
          <p14:tracePt t="86887" x="7666038" y="6405563"/>
          <p14:tracePt t="86951" x="7680325" y="6405563"/>
          <p14:tracePt t="86961" x="7693025" y="6405563"/>
          <p14:tracePt t="86965" x="7707313" y="6405563"/>
          <p14:tracePt t="86971" x="7721600" y="6405563"/>
          <p14:tracePt t="86979" x="7734300" y="6405563"/>
          <p14:tracePt t="86983" x="7748588" y="6405563"/>
          <p14:tracePt t="86987" x="7748588" y="6419850"/>
          <p14:tracePt t="87599" x="7762875" y="6419850"/>
          <p14:tracePt t="87613" x="7775575" y="6419850"/>
          <p14:tracePt t="87617" x="7789863" y="6419850"/>
          <p14:tracePt t="87622" x="7804150" y="6419850"/>
          <p14:tracePt t="87629" x="7816850" y="6419850"/>
          <p14:tracePt t="87633" x="7831138" y="6419850"/>
          <p14:tracePt t="87646" x="7899400" y="6419850"/>
          <p14:tracePt t="87647" x="7926388" y="6419850"/>
          <p14:tracePt t="87649" x="7940675" y="6419850"/>
          <p14:tracePt t="87650" x="7954963" y="6419850"/>
          <p14:tracePt t="87652" x="7967663" y="6419850"/>
          <p14:tracePt t="87655" x="7994650" y="6419850"/>
          <p14:tracePt t="87656" x="8008938" y="6419850"/>
          <p14:tracePt t="87658" x="8023225" y="6419850"/>
          <p14:tracePt t="87661" x="8050213" y="6419850"/>
          <p14:tracePt t="87663" x="8064500" y="6419850"/>
          <p14:tracePt t="87665" x="8091488" y="6419850"/>
          <p14:tracePt t="87666" x="8105775" y="6419850"/>
          <p14:tracePt t="87668" x="8132763" y="6419850"/>
          <p14:tracePt t="87671" x="8159750" y="6419850"/>
          <p14:tracePt t="87672" x="8186738" y="6419850"/>
          <p14:tracePt t="87675" x="8201025" y="6419850"/>
          <p14:tracePt t="87678" x="8215313" y="6419850"/>
          <p14:tracePt t="87679" x="8256588" y="6419850"/>
          <p14:tracePt t="87680" x="8283575" y="6419850"/>
          <p14:tracePt t="87683" x="8297863" y="6419850"/>
          <p14:tracePt t="87684" x="8310563" y="6419850"/>
          <p14:tracePt t="87686" x="8337550" y="6419850"/>
          <p14:tracePt t="87688" x="8366125" y="6419850"/>
          <p14:tracePt t="87690" x="8378825" y="6419850"/>
          <p14:tracePt t="87692" x="8393113" y="6419850"/>
          <p14:tracePt t="87695" x="8407400" y="6419850"/>
          <p14:tracePt t="87697" x="8434388" y="6419850"/>
          <p14:tracePt t="87699" x="8448675" y="6419850"/>
          <p14:tracePt t="87700" x="8461375" y="6419850"/>
          <p14:tracePt t="87702" x="8488363" y="6419850"/>
          <p14:tracePt t="87704" x="8502650" y="6419850"/>
          <p14:tracePt t="87708" x="8516938" y="6419850"/>
          <p14:tracePt t="87711" x="8529638" y="6419850"/>
          <p14:tracePt t="87712" x="8543925" y="6419850"/>
          <p14:tracePt t="87719" x="8570913" y="6419850"/>
          <p14:tracePt t="87727" x="8585200" y="6419850"/>
          <p14:tracePt t="87781" x="8599488" y="6419850"/>
          <p14:tracePt t="87787" x="8612188" y="6419850"/>
          <p14:tracePt t="87789" x="8626475" y="6419850"/>
          <p14:tracePt t="87793" x="8640763" y="6419850"/>
          <p14:tracePt t="87797" x="8653463" y="6419850"/>
          <p14:tracePt t="87801" x="8667750" y="6419850"/>
          <p14:tracePt t="87803" x="8680450" y="6419850"/>
          <p14:tracePt t="87809" x="8694738" y="6419850"/>
          <p14:tracePt t="87812" x="8709025" y="6419850"/>
          <p14:tracePt t="87815" x="8736013" y="6432550"/>
          <p14:tracePt t="87819" x="8750300" y="6432550"/>
          <p14:tracePt t="87821" x="8763000" y="6432550"/>
          <p14:tracePt t="87823" x="8777288" y="6432550"/>
          <p14:tracePt t="87825" x="8804275" y="6432550"/>
          <p14:tracePt t="87831" x="8818563" y="6432550"/>
          <p14:tracePt t="87841" x="8831263" y="6432550"/>
          <p14:tracePt t="88391" x="8845550" y="6432550"/>
          <p14:tracePt t="88415" x="8859838" y="6432550"/>
          <p14:tracePt t="88534" x="8872538" y="6432550"/>
          <p14:tracePt t="88543" x="8886825" y="6432550"/>
          <p14:tracePt t="88553" x="8901113" y="6432550"/>
          <p14:tracePt t="88655" x="8886825" y="6432550"/>
          <p14:tracePt t="88661" x="8886825" y="6446838"/>
          <p14:tracePt t="88667" x="8872538" y="6446838"/>
          <p14:tracePt t="88669" x="8872538" y="6459538"/>
          <p14:tracePt t="88677" x="8872538" y="6473825"/>
          <p14:tracePt t="88681" x="8859838" y="6473825"/>
          <p14:tracePt t="88687" x="8845550" y="6473825"/>
          <p14:tracePt t="88703" x="8845550" y="6488113"/>
          <p14:tracePt t="88705" x="8831263" y="6488113"/>
          <p14:tracePt t="88741" x="8818563" y="6500813"/>
          <p14:tracePt t="88753" x="8804275" y="6500813"/>
          <p14:tracePt t="88757" x="8791575" y="6500813"/>
          <p14:tracePt t="88761" x="8777288" y="6500813"/>
          <p14:tracePt t="88765" x="8763000" y="6500813"/>
          <p14:tracePt t="88769" x="8750300" y="6500813"/>
          <p14:tracePt t="88771" x="8736013" y="6500813"/>
          <p14:tracePt t="88773" x="8721725" y="6500813"/>
          <p14:tracePt t="88774" x="8709025" y="6500813"/>
          <p14:tracePt t="88779" x="8694738" y="6500813"/>
          <p14:tracePt t="88781" x="8680450" y="6500813"/>
          <p14:tracePt t="88782" x="8667750" y="6500813"/>
          <p14:tracePt t="88784" x="8653463" y="6500813"/>
          <p14:tracePt t="88786" x="8626475" y="6500813"/>
          <p14:tracePt t="88788" x="8612188" y="6500813"/>
          <p14:tracePt t="88790" x="8599488" y="6500813"/>
          <p14:tracePt t="88792" x="8570913" y="6500813"/>
          <p14:tracePt t="88795" x="8558213" y="6500813"/>
          <p14:tracePt t="88797" x="8543925" y="6500813"/>
          <p14:tracePt t="88799" x="8529638" y="6500813"/>
          <p14:tracePt t="88800" x="8502650" y="6500813"/>
          <p14:tracePt t="88805" x="8488363" y="6500813"/>
          <p14:tracePt t="88808" x="8461375" y="6500813"/>
          <p14:tracePt t="88813" x="8448675" y="6500813"/>
          <p14:tracePt t="88817" x="8434388" y="6500813"/>
          <p14:tracePt t="88819" x="8434388" y="6488113"/>
          <p14:tracePt t="88822" x="8420100" y="6488113"/>
          <p14:tracePt t="88831" x="8407400" y="6488113"/>
          <p14:tracePt t="88903" x="8407400" y="6473825"/>
          <p14:tracePt t="88933" x="8407400" y="6459538"/>
          <p14:tracePt t="88963" x="8407400" y="6446838"/>
          <p14:tracePt t="89187" x="8378825" y="6446838"/>
          <p14:tracePt t="89191" x="8366125" y="6446838"/>
          <p14:tracePt t="89192" x="8351838" y="6446838"/>
          <p14:tracePt t="89196" x="8337550" y="6446838"/>
          <p14:tracePt t="89196" x="8324850" y="6432550"/>
          <p14:tracePt t="89199" x="8310563" y="6419850"/>
          <p14:tracePt t="89201" x="8283575" y="6419850"/>
          <p14:tracePt t="89203" x="8269288" y="6405563"/>
          <p14:tracePt t="89204" x="8256588" y="6391275"/>
          <p14:tracePt t="89206" x="8228013" y="6378575"/>
          <p14:tracePt t="89208" x="8201025" y="6350000"/>
          <p14:tracePt t="89210" x="8174038" y="6323013"/>
          <p14:tracePt t="89212" x="8159750" y="6296025"/>
          <p14:tracePt t="89215" x="8132763" y="6267450"/>
          <p14:tracePt t="89216" x="8105775" y="6213475"/>
          <p14:tracePt t="89219" x="8064500" y="6172200"/>
          <p14:tracePt t="89220" x="8035925" y="6116638"/>
          <p14:tracePt t="89223" x="7994650" y="6062663"/>
          <p14:tracePt t="89225" x="7954963" y="6007100"/>
          <p14:tracePt t="89227" x="7926388" y="5938838"/>
          <p14:tracePt t="89229" x="7872413" y="5884863"/>
          <p14:tracePt t="89231" x="7831138" y="5802313"/>
          <p14:tracePt t="89232" x="7775575" y="5719763"/>
          <p14:tracePt t="89235" x="7721600" y="5637213"/>
          <p14:tracePt t="89236" x="7666038" y="5554663"/>
          <p14:tracePt t="89239" x="7624763" y="5472113"/>
          <p14:tracePt t="89240" x="7570788" y="5391150"/>
          <p14:tracePt t="89242" x="7529513" y="5321300"/>
          <p14:tracePt t="89245" x="7488238" y="5238750"/>
          <p14:tracePt t="89247" x="7446963" y="5157788"/>
          <p14:tracePt t="89249" x="7391400" y="5087938"/>
          <p14:tracePt t="89251" x="7350125" y="5019675"/>
          <p14:tracePt t="89252" x="7310438" y="4937125"/>
          <p14:tracePt t="89254" x="7296150" y="4868863"/>
          <p14:tracePt t="89256" x="7269163" y="4814888"/>
          <p14:tracePt t="89258" x="7240588" y="4732338"/>
          <p14:tracePt t="89261" x="7213600" y="4664075"/>
          <p14:tracePt t="89262" x="7186613" y="4594225"/>
          <p14:tracePt t="89265" x="7145338" y="4525963"/>
          <p14:tracePt t="89267" x="7118350" y="4457700"/>
          <p14:tracePt t="89269" x="7104063" y="4389438"/>
          <p14:tracePt t="89270" x="7089775" y="4321175"/>
          <p14:tracePt t="89272" x="7077075" y="4265613"/>
          <p14:tracePt t="89274" x="7048500" y="4197350"/>
          <p14:tracePt t="89277" x="7035800" y="4141788"/>
          <p14:tracePt t="89279" x="7007225" y="4087813"/>
          <p14:tracePt t="89281" x="6994525" y="4005263"/>
          <p14:tracePt t="89283" x="6980238" y="3949700"/>
          <p14:tracePt t="89284" x="6967538" y="3881438"/>
          <p14:tracePt t="89286" x="6953250" y="3827463"/>
          <p14:tracePt t="89288" x="6926263" y="3771900"/>
          <p14:tracePt t="89290" x="6911975" y="3716338"/>
          <p14:tracePt t="89292" x="6897688" y="3662363"/>
          <p14:tracePt t="89295" x="6884988" y="3594100"/>
          <p14:tracePt t="89297" x="6870700" y="3538538"/>
          <p14:tracePt t="89298" x="6856413" y="3484563"/>
          <p14:tracePt t="89300" x="6829425" y="3414713"/>
          <p14:tracePt t="89302" x="6802438" y="3373438"/>
          <p14:tracePt t="89304" x="6788150" y="3305175"/>
          <p14:tracePt t="89306" x="6775450" y="3263900"/>
          <p14:tracePt t="89308" x="6761163" y="3209925"/>
          <p14:tracePt t="89310" x="6734175" y="3168650"/>
          <p14:tracePt t="89313" x="6719888" y="3113088"/>
          <p14:tracePt t="89315" x="6705600" y="3071813"/>
          <p14:tracePt t="89316" x="6678613" y="3030538"/>
          <p14:tracePt t="89318" x="6665913" y="2990850"/>
          <p14:tracePt t="89320" x="6651625" y="2921000"/>
          <p14:tracePt t="89322" x="6624638" y="2879725"/>
          <p14:tracePt t="89324" x="6596063" y="2838450"/>
          <p14:tracePt t="89326" x="6583363" y="2784475"/>
          <p14:tracePt t="89329" x="6554788" y="2743200"/>
          <p14:tracePt t="89330" x="6542088" y="2701925"/>
          <p14:tracePt t="89333" x="6527800" y="2660650"/>
          <p14:tracePt t="89334" x="6500813" y="2606675"/>
          <p14:tracePt t="89336" x="6473825" y="2551113"/>
          <p14:tracePt t="89339" x="6459538" y="2495550"/>
          <p14:tracePt t="89341" x="6432550" y="2455863"/>
          <p14:tracePt t="89343" x="6391275" y="2414588"/>
          <p14:tracePt t="89345" x="6362700" y="2359025"/>
          <p14:tracePt t="89347" x="6335713" y="2317750"/>
          <p14:tracePt t="89348" x="6294438" y="2263775"/>
          <p14:tracePt t="89350" x="6281738" y="2222500"/>
          <p14:tracePt t="89352" x="6253163" y="2181225"/>
          <p14:tracePt t="89354" x="6226175" y="2125663"/>
          <p14:tracePt t="89356" x="6199188" y="2071688"/>
          <p14:tracePt t="89359" x="6157913" y="2016125"/>
          <p14:tracePt t="89361" x="6143625" y="1974850"/>
          <p14:tracePt t="89362" x="6116638" y="1933575"/>
          <p14:tracePt t="89365" x="6089650" y="1879600"/>
          <p14:tracePt t="89366" x="6061075" y="1838325"/>
          <p14:tracePt t="89369" x="6034088" y="1797050"/>
          <p14:tracePt t="89371" x="6007100" y="1741488"/>
          <p14:tracePt t="89372" x="5992813" y="1700213"/>
          <p14:tracePt t="89374" x="5965825" y="1658938"/>
          <p14:tracePt t="89377" x="5938838" y="1619250"/>
          <p14:tracePt t="89379" x="5924550" y="1563688"/>
          <p14:tracePt t="89381" x="5897563" y="1522413"/>
          <p14:tracePt t="89382" x="5868988" y="1481138"/>
          <p14:tracePt t="89384" x="5868988" y="1412875"/>
          <p14:tracePt t="89386" x="5856288" y="1371600"/>
          <p14:tracePt t="89388" x="5842000" y="1330325"/>
          <p14:tracePt t="89390" x="5815013" y="1276350"/>
          <p14:tracePt t="89392" x="5800725" y="1206500"/>
          <p14:tracePt t="89395" x="5788025" y="1152525"/>
          <p14:tracePt t="89396" x="5773738" y="1084263"/>
          <p14:tracePt t="89398" x="5746750" y="1028700"/>
          <p14:tracePt t="89400" x="5732463" y="973138"/>
          <p14:tracePt t="89402" x="5718175" y="904875"/>
          <p14:tracePt t="89405" x="5705475" y="850900"/>
          <p14:tracePt t="89406" x="5691188" y="781050"/>
          <p14:tracePt t="89408" x="5678488" y="712788"/>
          <p14:tracePt t="89411" x="5678488" y="658813"/>
          <p14:tracePt t="89412" x="5664200" y="590550"/>
          <p14:tracePt t="89415" x="5649913" y="520700"/>
          <p14:tracePt t="89416" x="5649913" y="452438"/>
          <p14:tracePt t="89418" x="5637213" y="398463"/>
          <p14:tracePt t="89421" x="5622925" y="328613"/>
          <p14:tracePt t="89422" x="5622925" y="260350"/>
          <p14:tracePt t="89424" x="5622925" y="206375"/>
          <p14:tracePt t="89427" x="5608638" y="136525"/>
          <p14:tracePt t="89429" x="5608638" y="82550"/>
          <p14:tracePt t="89431" x="5595938" y="14288"/>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Accidental loads - EN-1991-1-7 </a:t>
            </a:r>
          </a:p>
        </p:txBody>
      </p:sp>
      <p:sp>
        <p:nvSpPr>
          <p:cNvPr id="4" name="Content Placeholder 2">
            <a:extLst>
              <a:ext uri="{FF2B5EF4-FFF2-40B4-BE49-F238E27FC236}">
                <a16:creationId xmlns:a16="http://schemas.microsoft.com/office/drawing/2014/main" id="{5F259A1A-F54B-1628-320C-5A13E4556B57}"/>
              </a:ext>
            </a:extLst>
          </p:cNvPr>
          <p:cNvSpPr txBox="1">
            <a:spLocks/>
          </p:cNvSpPr>
          <p:nvPr/>
        </p:nvSpPr>
        <p:spPr>
          <a:xfrm>
            <a:off x="838200" y="1699484"/>
            <a:ext cx="11547931" cy="39998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rgbClr val="9700B0"/>
              </a:buClr>
              <a:buFont typeface="Arial" panose="020B0604020202020204" pitchFamily="34" charset="0"/>
              <a:buChar char="•"/>
              <a:defRPr sz="2800" kern="1200">
                <a:solidFill>
                  <a:srgbClr val="00212E"/>
                </a:solidFill>
                <a:latin typeface="+mj-lt"/>
                <a:ea typeface="+mn-ea"/>
                <a:cs typeface="+mn-cs"/>
              </a:defRPr>
            </a:lvl1pPr>
            <a:lvl2pPr marL="6858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2400" kern="1200">
                <a:solidFill>
                  <a:srgbClr val="00212E"/>
                </a:solidFill>
                <a:latin typeface="+mj-lt"/>
                <a:ea typeface="+mn-ea"/>
                <a:cs typeface="+mn-cs"/>
              </a:defRPr>
            </a:lvl2pPr>
            <a:lvl3pPr marL="11430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2000" kern="1200">
                <a:solidFill>
                  <a:srgbClr val="00212E"/>
                </a:solidFill>
                <a:latin typeface="+mj-lt"/>
                <a:ea typeface="+mn-ea"/>
                <a:cs typeface="+mn-cs"/>
              </a:defRPr>
            </a:lvl3pPr>
            <a:lvl4pPr marL="16002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1800" kern="1200">
                <a:solidFill>
                  <a:srgbClr val="00212E"/>
                </a:solidFill>
                <a:latin typeface="+mj-lt"/>
                <a:ea typeface="+mn-ea"/>
                <a:cs typeface="+mn-cs"/>
              </a:defRPr>
            </a:lvl4pPr>
            <a:lvl5pPr marL="20574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1800" kern="1200">
                <a:solidFill>
                  <a:srgbClr val="00212E"/>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
              </a:spcAft>
              <a:buClr>
                <a:srgbClr val="9700B0"/>
              </a:buClr>
              <a:buSzTx/>
              <a:buFont typeface="Arial" panose="020B0604020202020204" pitchFamily="34" charset="0"/>
              <a:buNone/>
              <a:tabLst/>
              <a:defRPr/>
            </a:pPr>
            <a:r>
              <a:rPr kumimoji="0" lang="en-US" sz="1400" b="0" i="0" u="none" strike="noStrike" kern="1200" cap="none" spc="0" normalizeH="0" baseline="0" noProof="0" dirty="0">
                <a:ln>
                  <a:noFill/>
                </a:ln>
                <a:solidFill>
                  <a:srgbClr val="00212E"/>
                </a:solidFill>
                <a:effectLst/>
                <a:uLnTx/>
                <a:uFillTx/>
                <a:latin typeface="+mn-lt"/>
                <a:ea typeface="+mn-ea"/>
                <a:cs typeface="+mn-cs"/>
              </a:rPr>
              <a:t>EN-1991-1-7 gives strategies and rules for safeguarding buildings and other civil engineering works against identifiable and unidentifiable accidental actions.</a:t>
            </a:r>
          </a:p>
          <a:p>
            <a:pPr marL="228600" marR="0" lvl="0" indent="-228600" algn="l" defTabSz="914400" rtl="0" eaLnBrk="1" fontAlgn="auto" latinLnBrk="0" hangingPunct="1">
              <a:lnSpc>
                <a:spcPct val="100000"/>
              </a:lnSpc>
              <a:spcBef>
                <a:spcPts val="1000"/>
              </a:spcBef>
              <a:spcAft>
                <a:spcPts val="100"/>
              </a:spcAft>
              <a:buClr>
                <a:srgbClr val="9700B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12E"/>
                </a:solidFill>
                <a:effectLst/>
                <a:uLnTx/>
                <a:uFillTx/>
                <a:latin typeface="+mn-lt"/>
                <a:ea typeface="+mn-ea"/>
                <a:cs typeface="+mn-cs"/>
              </a:rPr>
              <a:t>Identifiable accidental loads could be:</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Fire</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Explosions</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Earthquakes</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Impact </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Floods</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Landslides</a:t>
            </a:r>
          </a:p>
          <a:p>
            <a:pPr marL="228600" marR="0" lvl="0" indent="-228600" algn="l" defTabSz="914400" rtl="0" eaLnBrk="1" fontAlgn="auto" latinLnBrk="0" hangingPunct="1">
              <a:lnSpc>
                <a:spcPct val="100000"/>
              </a:lnSpc>
              <a:spcBef>
                <a:spcPts val="1000"/>
              </a:spcBef>
              <a:spcAft>
                <a:spcPts val="100"/>
              </a:spcAft>
              <a:buClr>
                <a:srgbClr val="9700B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12E"/>
                </a:solidFill>
                <a:effectLst/>
                <a:uLnTx/>
                <a:uFillTx/>
                <a:latin typeface="+mn-lt"/>
                <a:ea typeface="+mn-ea"/>
                <a:cs typeface="+mn-cs"/>
              </a:rPr>
              <a:t>Unidentifiable accidental loads could be:</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Human errors in design and executing</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Improper use</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Exposure to aggressive agencies</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Failure of equipment</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Malicious attacks</a:t>
            </a:r>
          </a:p>
          <a:p>
            <a:pPr marL="685800" marR="0" lvl="1" indent="-228600" algn="l" defTabSz="914400" rtl="0" eaLnBrk="1" fontAlgn="auto" latinLnBrk="0" hangingPunct="1">
              <a:lnSpc>
                <a:spcPct val="100000"/>
              </a:lnSpc>
              <a:spcBef>
                <a:spcPts val="500"/>
              </a:spcBef>
              <a:spcAft>
                <a:spcPts val="100"/>
              </a:spcAft>
              <a:buClr>
                <a:srgbClr val="9700B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212E"/>
                </a:solidFill>
                <a:effectLst/>
                <a:uLnTx/>
                <a:uFillTx/>
                <a:latin typeface="+mn-lt"/>
                <a:ea typeface="+mn-ea"/>
                <a:cs typeface="+mn-cs"/>
              </a:rPr>
              <a:t>Warfare</a:t>
            </a:r>
          </a:p>
        </p:txBody>
      </p:sp>
    </p:spTree>
    <p:extLst>
      <p:ext uri="{BB962C8B-B14F-4D97-AF65-F5344CB8AC3E}">
        <p14:creationId xmlns:p14="http://schemas.microsoft.com/office/powerpoint/2010/main" val="382915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and Reliability Classes</a:t>
            </a:r>
          </a:p>
        </p:txBody>
      </p:sp>
      <p:pic>
        <p:nvPicPr>
          <p:cNvPr id="165890" name="Picture 2"/>
          <p:cNvPicPr>
            <a:picLocks noChangeAspect="1" noChangeArrowheads="1"/>
          </p:cNvPicPr>
          <p:nvPr/>
        </p:nvPicPr>
        <p:blipFill>
          <a:blip r:embed="rId3" cstate="print"/>
          <a:srcRect/>
          <a:stretch>
            <a:fillRect/>
          </a:stretch>
        </p:blipFill>
        <p:spPr bwMode="auto">
          <a:xfrm>
            <a:off x="1027972" y="1946454"/>
            <a:ext cx="6296656" cy="2011432"/>
          </a:xfrm>
          <a:prstGeom prst="rect">
            <a:avLst/>
          </a:prstGeom>
          <a:noFill/>
          <a:ln w="9525">
            <a:noFill/>
            <a:miter lim="800000"/>
            <a:headEnd/>
            <a:tailEnd/>
          </a:ln>
        </p:spPr>
      </p:pic>
      <p:pic>
        <p:nvPicPr>
          <p:cNvPr id="165891" name="Picture 3"/>
          <p:cNvPicPr>
            <a:picLocks noChangeAspect="1" noChangeArrowheads="1"/>
          </p:cNvPicPr>
          <p:nvPr/>
        </p:nvPicPr>
        <p:blipFill>
          <a:blip r:embed="rId4" cstate="print"/>
          <a:srcRect/>
          <a:stretch>
            <a:fillRect/>
          </a:stretch>
        </p:blipFill>
        <p:spPr bwMode="auto">
          <a:xfrm>
            <a:off x="1027971" y="4216428"/>
            <a:ext cx="6485191" cy="1508019"/>
          </a:xfrm>
          <a:prstGeom prst="rect">
            <a:avLst/>
          </a:prstGeom>
          <a:noFill/>
          <a:ln w="9525">
            <a:noFill/>
            <a:miter lim="800000"/>
            <a:headEnd/>
            <a:tailEnd/>
          </a:ln>
        </p:spPr>
      </p:pic>
      <p:sp>
        <p:nvSpPr>
          <p:cNvPr id="3" name="Rectangle 2"/>
          <p:cNvSpPr/>
          <p:nvPr/>
        </p:nvSpPr>
        <p:spPr>
          <a:xfrm>
            <a:off x="1027971" y="6117285"/>
            <a:ext cx="8026667" cy="369332"/>
          </a:xfrm>
          <a:prstGeom prst="rect">
            <a:avLst/>
          </a:prstGeom>
        </p:spPr>
        <p:txBody>
          <a:bodyPr wrap="square">
            <a:spAutoFit/>
          </a:bodyPr>
          <a:lstStyle/>
          <a:p>
            <a:r>
              <a:rPr lang="en-US" dirty="0">
                <a:latin typeface="AdvTimes"/>
              </a:rPr>
              <a:t>The reliability index </a:t>
            </a:r>
            <a:r>
              <a:rPr lang="en-US" dirty="0">
                <a:latin typeface="AdvP4C4E51"/>
              </a:rPr>
              <a:t> </a:t>
            </a:r>
            <a:r>
              <a:rPr lang="en-US" dirty="0">
                <a:latin typeface="AdvTimes"/>
              </a:rPr>
              <a:t>is a function of the probability of failure</a:t>
            </a:r>
            <a:endParaRPr lang="fi-FI" dirty="0"/>
          </a:p>
        </p:txBody>
      </p:sp>
      <p:sp>
        <p:nvSpPr>
          <p:cNvPr id="4" name="Rectangle 3"/>
          <p:cNvSpPr/>
          <p:nvPr/>
        </p:nvSpPr>
        <p:spPr>
          <a:xfrm>
            <a:off x="7932264" y="2317892"/>
            <a:ext cx="3421536" cy="1169551"/>
          </a:xfrm>
          <a:prstGeom prst="rect">
            <a:avLst/>
          </a:prstGeom>
        </p:spPr>
        <p:txBody>
          <a:bodyPr wrap="square">
            <a:spAutoFit/>
          </a:bodyPr>
          <a:lstStyle/>
          <a:p>
            <a:r>
              <a:rPr lang="en-US" dirty="0"/>
              <a:t>EN 1990, as do all the other Eurocodes, uses the concept of partial factor design and embodied in the values of the partial factors, there are implicit ‘acceptable’ or ‘accepted’ risk levels.</a:t>
            </a:r>
          </a:p>
        </p:txBody>
      </p:sp>
      <p:grpSp>
        <p:nvGrpSpPr>
          <p:cNvPr id="5" name="Group 4">
            <a:extLst>
              <a:ext uri="{FF2B5EF4-FFF2-40B4-BE49-F238E27FC236}">
                <a16:creationId xmlns:a16="http://schemas.microsoft.com/office/drawing/2014/main" id="{823DAD25-421C-39DC-7648-57AC23814A9F}"/>
              </a:ext>
            </a:extLst>
          </p:cNvPr>
          <p:cNvGrpSpPr/>
          <p:nvPr/>
        </p:nvGrpSpPr>
        <p:grpSpPr>
          <a:xfrm>
            <a:off x="7932264" y="4390947"/>
            <a:ext cx="3018638" cy="1333500"/>
            <a:chOff x="8571383" y="4618013"/>
            <a:chExt cx="3018638" cy="1333500"/>
          </a:xfrm>
        </p:grpSpPr>
        <p:pic>
          <p:nvPicPr>
            <p:cNvPr id="7" name="Picture 6">
              <a:extLst>
                <a:ext uri="{FF2B5EF4-FFF2-40B4-BE49-F238E27FC236}">
                  <a16:creationId xmlns:a16="http://schemas.microsoft.com/office/drawing/2014/main" id="{F855770B-6738-D902-97E2-C4A99213B566}"/>
                </a:ext>
              </a:extLst>
            </p:cNvPr>
            <p:cNvPicPr>
              <a:picLocks noChangeAspect="1"/>
            </p:cNvPicPr>
            <p:nvPr/>
          </p:nvPicPr>
          <p:blipFill rotWithShape="1">
            <a:blip r:embed="rId5"/>
            <a:srcRect r="46557"/>
            <a:stretch/>
          </p:blipFill>
          <p:spPr>
            <a:xfrm>
              <a:off x="8571383" y="4618013"/>
              <a:ext cx="3018638" cy="1333500"/>
            </a:xfrm>
            <a:prstGeom prst="rect">
              <a:avLst/>
            </a:prstGeom>
          </p:spPr>
        </p:pic>
        <p:pic>
          <p:nvPicPr>
            <p:cNvPr id="8" name="Picture 7">
              <a:extLst>
                <a:ext uri="{FF2B5EF4-FFF2-40B4-BE49-F238E27FC236}">
                  <a16:creationId xmlns:a16="http://schemas.microsoft.com/office/drawing/2014/main" id="{D38FAFB5-4D2B-DB9A-71AA-5F3CCE3D881F}"/>
                </a:ext>
              </a:extLst>
            </p:cNvPr>
            <p:cNvPicPr>
              <a:picLocks noChangeAspect="1"/>
            </p:cNvPicPr>
            <p:nvPr/>
          </p:nvPicPr>
          <p:blipFill rotWithShape="1">
            <a:blip r:embed="rId5"/>
            <a:srcRect l="53556" t="12143" r="-1" b="72143"/>
            <a:stretch/>
          </p:blipFill>
          <p:spPr>
            <a:xfrm>
              <a:off x="8759502" y="4970438"/>
              <a:ext cx="2623349" cy="209550"/>
            </a:xfrm>
            <a:prstGeom prst="rect">
              <a:avLst/>
            </a:prstGeom>
          </p:spPr>
        </p:pic>
      </p:grpSp>
    </p:spTree>
    <p:extLst>
      <p:ext uri="{BB962C8B-B14F-4D97-AF65-F5344CB8AC3E}">
        <p14:creationId xmlns:p14="http://schemas.microsoft.com/office/powerpoint/2010/main" val="309478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analysis</a:t>
            </a:r>
          </a:p>
        </p:txBody>
      </p:sp>
      <p:sp>
        <p:nvSpPr>
          <p:cNvPr id="4" name="Content Placeholder 2">
            <a:extLst>
              <a:ext uri="{FF2B5EF4-FFF2-40B4-BE49-F238E27FC236}">
                <a16:creationId xmlns:a16="http://schemas.microsoft.com/office/drawing/2014/main" id="{362A9F7E-5EAA-3B18-5C83-58F0B8101857}"/>
              </a:ext>
            </a:extLst>
          </p:cNvPr>
          <p:cNvSpPr txBox="1">
            <a:spLocks/>
          </p:cNvSpPr>
          <p:nvPr/>
        </p:nvSpPr>
        <p:spPr>
          <a:xfrm>
            <a:off x="461914" y="1763191"/>
            <a:ext cx="11462994" cy="4147416"/>
          </a:xfrm>
          <a:prstGeom prst="rect">
            <a:avLst/>
          </a:prstGeom>
          <a:solidFill>
            <a:schemeClr val="bg1"/>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700"/>
              </a:spcAft>
            </a:pPr>
            <a:r>
              <a:rPr lang="en-US" sz="1600" dirty="0"/>
              <a:t>The design procedure using the limit state concept consists of setting up structural and load models for relevant ultimate and serviceability limit states which are considered in the various design situations and load cases.</a:t>
            </a:r>
          </a:p>
          <a:p>
            <a:pPr>
              <a:spcAft>
                <a:spcPts val="700"/>
              </a:spcAft>
            </a:pPr>
            <a:r>
              <a:rPr lang="en-US" sz="1600" b="1" dirty="0"/>
              <a:t>Ultimate Limit State </a:t>
            </a:r>
            <a:r>
              <a:rPr lang="en-US" sz="1600" dirty="0"/>
              <a:t>is related to the maximum design load capacity under extreme conditions. </a:t>
            </a:r>
          </a:p>
          <a:p>
            <a:pPr marL="631825" lvl="5">
              <a:spcAft>
                <a:spcPts val="700"/>
              </a:spcAft>
            </a:pPr>
            <a:r>
              <a:rPr lang="en-US" sz="1600" dirty="0"/>
              <a:t>The partial load factors are chosen to reflect the probability of extreme conditions, when loads act alone or in combination. The ultimate limit states are associated with collapse and other similar forms of structural failure.</a:t>
            </a:r>
            <a:endParaRPr lang="fi-FI" sz="1600" dirty="0"/>
          </a:p>
          <a:p>
            <a:pPr>
              <a:spcAft>
                <a:spcPts val="700"/>
              </a:spcAft>
            </a:pPr>
            <a:r>
              <a:rPr lang="en-US" sz="1600" b="1" dirty="0"/>
              <a:t>Serviceability Limit State</a:t>
            </a:r>
            <a:r>
              <a:rPr lang="en-US" sz="1600" dirty="0"/>
              <a:t> is related to the criteria governing normal use. Unfactored loads are used to check the adequacy of the structure. </a:t>
            </a:r>
          </a:p>
          <a:p>
            <a:pPr marL="631825" lvl="1">
              <a:spcAft>
                <a:spcPts val="700"/>
              </a:spcAft>
            </a:pPr>
            <a:r>
              <a:rPr lang="en-US" sz="1600" dirty="0"/>
              <a:t>The serviceability limit states are associated with conditions of normal use. In particular, they concern the functioning of the structure or structural members, comfort of people and appearance of the construction works.</a:t>
            </a:r>
          </a:p>
          <a:p>
            <a:pPr marL="631825" lvl="1">
              <a:spcAft>
                <a:spcPts val="700"/>
              </a:spcAft>
            </a:pPr>
            <a:r>
              <a:rPr lang="en-US" sz="1600" dirty="0"/>
              <a:t>Taking into account the time dependency of load effects, it is useful to distinguish two types of serviceability limit states:</a:t>
            </a:r>
          </a:p>
          <a:p>
            <a:pPr marL="917575" lvl="1" indent="-285750">
              <a:spcAft>
                <a:spcPts val="700"/>
              </a:spcAft>
              <a:buFont typeface="Arial" panose="020B0604020202020204" pitchFamily="34" charset="0"/>
              <a:buChar char="•"/>
            </a:pPr>
            <a:r>
              <a:rPr lang="en-US" sz="1600" dirty="0"/>
              <a:t>irreversible serviceability limit states</a:t>
            </a:r>
          </a:p>
          <a:p>
            <a:pPr marL="917575" lvl="1" indent="-285750">
              <a:spcAft>
                <a:spcPts val="700"/>
              </a:spcAft>
              <a:buFont typeface="Arial" panose="020B0604020202020204" pitchFamily="34" charset="0"/>
              <a:buChar char="•"/>
            </a:pPr>
            <a:r>
              <a:rPr lang="en-US" sz="1600" dirty="0"/>
              <a:t>reversible serviceability limit states</a:t>
            </a:r>
          </a:p>
        </p:txBody>
      </p:sp>
    </p:spTree>
    <p:extLst>
      <p:ext uri="{BB962C8B-B14F-4D97-AF65-F5344CB8AC3E}">
        <p14:creationId xmlns:p14="http://schemas.microsoft.com/office/powerpoint/2010/main" val="8785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4E5A-ED39-4C7F-9504-144594F088C0}"/>
              </a:ext>
            </a:extLst>
          </p:cNvPr>
          <p:cNvSpPr>
            <a:spLocks noGrp="1"/>
          </p:cNvSpPr>
          <p:nvPr>
            <p:ph type="title"/>
          </p:nvPr>
        </p:nvSpPr>
        <p:spPr/>
        <p:txBody>
          <a:bodyPr/>
          <a:lstStyle/>
          <a:p>
            <a:r>
              <a:rPr lang="en-US" dirty="0"/>
              <a:t>Limit state design - Ultimate limit states</a:t>
            </a:r>
          </a:p>
        </p:txBody>
      </p:sp>
      <p:sp>
        <p:nvSpPr>
          <p:cNvPr id="4" name="TextBox 3">
            <a:extLst>
              <a:ext uri="{FF2B5EF4-FFF2-40B4-BE49-F238E27FC236}">
                <a16:creationId xmlns:a16="http://schemas.microsoft.com/office/drawing/2014/main" id="{ACA0B893-193A-4AEE-AACF-ACC68281A44A}"/>
              </a:ext>
            </a:extLst>
          </p:cNvPr>
          <p:cNvSpPr txBox="1"/>
          <p:nvPr/>
        </p:nvSpPr>
        <p:spPr>
          <a:xfrm>
            <a:off x="318724" y="1798541"/>
            <a:ext cx="6587506" cy="4093428"/>
          </a:xfrm>
          <a:prstGeom prst="rect">
            <a:avLst/>
          </a:prstGeom>
          <a:noFill/>
        </p:spPr>
        <p:txBody>
          <a:bodyPr wrap="square">
            <a:spAutoFit/>
          </a:bodyPr>
          <a:lstStyle/>
          <a:p>
            <a:pPr algn="l"/>
            <a:r>
              <a:rPr lang="en-US" sz="1600" b="0" i="0" u="none" strike="noStrike" baseline="0" dirty="0">
                <a:latin typeface="+mn-lt"/>
              </a:rPr>
              <a:t>Ultimate limit states are associated with collapse or with other forms of structural failure and concern:</a:t>
            </a:r>
          </a:p>
          <a:p>
            <a:pPr marL="285750" indent="-285750" algn="l">
              <a:buFont typeface="Arial" panose="020B0604020202020204" pitchFamily="34" charset="0"/>
              <a:buChar char="•"/>
            </a:pPr>
            <a:r>
              <a:rPr lang="en-US" sz="1600" b="0" i="0" u="none" strike="noStrike" baseline="0" dirty="0">
                <a:latin typeface="+mn-lt"/>
              </a:rPr>
              <a:t>the safety of people</a:t>
            </a:r>
          </a:p>
          <a:p>
            <a:pPr marL="285750" indent="-285750" algn="l">
              <a:buFont typeface="Arial" panose="020B0604020202020204" pitchFamily="34" charset="0"/>
              <a:buChar char="•"/>
            </a:pPr>
            <a:r>
              <a:rPr lang="en-US" sz="1600" b="0" i="0" u="none" strike="noStrike" baseline="0" dirty="0">
                <a:latin typeface="+mn-lt"/>
              </a:rPr>
              <a:t>the safety of the structure and its contents.</a:t>
            </a:r>
          </a:p>
          <a:p>
            <a:pPr algn="l"/>
            <a:endParaRPr lang="en-US" sz="1600" b="0" i="0" u="none" strike="noStrike" baseline="0" dirty="0">
              <a:latin typeface="+mn-lt"/>
            </a:endParaRPr>
          </a:p>
          <a:p>
            <a:pPr algn="l"/>
            <a:r>
              <a:rPr lang="en-US" sz="1600" b="0" i="0" u="none" strike="noStrike" baseline="0" dirty="0">
                <a:latin typeface="+mn-lt"/>
              </a:rPr>
              <a:t>Ultimate limit state failure occurs when:</a:t>
            </a:r>
          </a:p>
          <a:p>
            <a:pPr marL="285750" indent="-285750" algn="l">
              <a:buFont typeface="Arial" panose="020B0604020202020204" pitchFamily="34" charset="0"/>
              <a:buChar char="•"/>
            </a:pPr>
            <a:r>
              <a:rPr lang="en-US" sz="1600" b="0" i="0" u="none" strike="noStrike" baseline="0" dirty="0">
                <a:latin typeface="+mn-lt"/>
              </a:rPr>
              <a:t>uplift, overturning or sliding of the whole or part of the structure takes place</a:t>
            </a:r>
          </a:p>
          <a:p>
            <a:pPr marL="285750" indent="-285750" algn="l">
              <a:buFont typeface="Arial" panose="020B0604020202020204" pitchFamily="34" charset="0"/>
              <a:buChar char="•"/>
            </a:pPr>
            <a:r>
              <a:rPr lang="en-US" sz="1600" b="0" i="0" u="none" strike="noStrike" baseline="0" dirty="0">
                <a:latin typeface="+mn-lt"/>
              </a:rPr>
              <a:t>failure of materials is evident</a:t>
            </a:r>
          </a:p>
          <a:p>
            <a:pPr marL="285750" indent="-285750" algn="l">
              <a:buFont typeface="Arial" panose="020B0604020202020204" pitchFamily="34" charset="0"/>
              <a:buChar char="•"/>
            </a:pPr>
            <a:r>
              <a:rPr lang="en-US" sz="1600" b="0" i="0" u="none" strike="noStrike" baseline="0" dirty="0">
                <a:latin typeface="+mn-lt"/>
              </a:rPr>
              <a:t>instability of members or structures (i.e. column failure, lateral torsion instability, overturning, etc.) occurs.</a:t>
            </a:r>
          </a:p>
          <a:p>
            <a:pPr marL="285750" indent="-285750" algn="l">
              <a:buFont typeface="Arial" panose="020B0604020202020204" pitchFamily="34" charset="0"/>
              <a:buChar char="•"/>
            </a:pPr>
            <a:endParaRPr lang="en-US" dirty="0">
              <a:latin typeface="+mn-lt"/>
            </a:endParaRPr>
          </a:p>
          <a:p>
            <a:pPr algn="l"/>
            <a:r>
              <a:rPr lang="en-US" dirty="0">
                <a:latin typeface="+mn-lt"/>
              </a:rPr>
              <a:t>There are three types of ULS verifications: </a:t>
            </a:r>
          </a:p>
          <a:p>
            <a:pPr marL="285750" indent="-285750" algn="l">
              <a:buFontTx/>
              <a:buChar char="-"/>
            </a:pPr>
            <a:r>
              <a:rPr lang="en-US" dirty="0">
                <a:latin typeface="+mn-lt"/>
              </a:rPr>
              <a:t>STR: verification of the resistance and deformations of the different parts of the structure;</a:t>
            </a:r>
          </a:p>
          <a:p>
            <a:pPr marL="285750" indent="-285750" algn="l">
              <a:buFontTx/>
              <a:buChar char="-"/>
            </a:pPr>
            <a:r>
              <a:rPr lang="en-US" dirty="0">
                <a:latin typeface="+mn-lt"/>
              </a:rPr>
              <a:t>EQU: verification of the risk of loss of static equilibrium;</a:t>
            </a:r>
          </a:p>
          <a:p>
            <a:pPr marL="285750" indent="-285750" algn="l">
              <a:buFontTx/>
              <a:buChar char="-"/>
            </a:pPr>
            <a:r>
              <a:rPr lang="en-US" dirty="0">
                <a:latin typeface="+mn-lt"/>
              </a:rPr>
              <a:t>GEO: verification that the ground resistance has not been exceeded.</a:t>
            </a:r>
          </a:p>
        </p:txBody>
      </p:sp>
      <p:pic>
        <p:nvPicPr>
          <p:cNvPr id="5" name="Picture 4">
            <a:extLst>
              <a:ext uri="{FF2B5EF4-FFF2-40B4-BE49-F238E27FC236}">
                <a16:creationId xmlns:a16="http://schemas.microsoft.com/office/drawing/2014/main" id="{995BD2EB-C421-47EB-95F5-3380B7073914}"/>
              </a:ext>
            </a:extLst>
          </p:cNvPr>
          <p:cNvPicPr>
            <a:picLocks noChangeAspect="1"/>
          </p:cNvPicPr>
          <p:nvPr/>
        </p:nvPicPr>
        <p:blipFill>
          <a:blip r:embed="rId3"/>
          <a:stretch>
            <a:fillRect/>
          </a:stretch>
        </p:blipFill>
        <p:spPr>
          <a:xfrm>
            <a:off x="7008688" y="1798541"/>
            <a:ext cx="2340293" cy="1523048"/>
          </a:xfrm>
          <a:prstGeom prst="rect">
            <a:avLst/>
          </a:prstGeom>
        </p:spPr>
      </p:pic>
      <p:pic>
        <p:nvPicPr>
          <p:cNvPr id="10" name="Picture 9">
            <a:extLst>
              <a:ext uri="{FF2B5EF4-FFF2-40B4-BE49-F238E27FC236}">
                <a16:creationId xmlns:a16="http://schemas.microsoft.com/office/drawing/2014/main" id="{56208DF4-8F6B-492F-9950-3D9F2BCCA986}"/>
              </a:ext>
            </a:extLst>
          </p:cNvPr>
          <p:cNvPicPr>
            <a:picLocks noChangeAspect="1"/>
          </p:cNvPicPr>
          <p:nvPr/>
        </p:nvPicPr>
        <p:blipFill>
          <a:blip r:embed="rId4"/>
          <a:stretch>
            <a:fillRect/>
          </a:stretch>
        </p:blipFill>
        <p:spPr>
          <a:xfrm>
            <a:off x="9348981" y="2993986"/>
            <a:ext cx="2433161" cy="1547813"/>
          </a:xfrm>
          <a:prstGeom prst="rect">
            <a:avLst/>
          </a:prstGeom>
        </p:spPr>
      </p:pic>
      <p:pic>
        <p:nvPicPr>
          <p:cNvPr id="13" name="Picture 12">
            <a:extLst>
              <a:ext uri="{FF2B5EF4-FFF2-40B4-BE49-F238E27FC236}">
                <a16:creationId xmlns:a16="http://schemas.microsoft.com/office/drawing/2014/main" id="{75091A25-9E35-4575-BAB0-AA313E0EB761}"/>
              </a:ext>
            </a:extLst>
          </p:cNvPr>
          <p:cNvPicPr>
            <a:picLocks noChangeAspect="1"/>
          </p:cNvPicPr>
          <p:nvPr/>
        </p:nvPicPr>
        <p:blipFill>
          <a:blip r:embed="rId5"/>
          <a:stretch>
            <a:fillRect/>
          </a:stretch>
        </p:blipFill>
        <p:spPr>
          <a:xfrm>
            <a:off x="7008688" y="4214196"/>
            <a:ext cx="2420779" cy="1498283"/>
          </a:xfrm>
          <a:prstGeom prst="rect">
            <a:avLst/>
          </a:prstGeom>
        </p:spPr>
      </p:pic>
    </p:spTree>
    <p:extLst>
      <p:ext uri="{BB962C8B-B14F-4D97-AF65-F5344CB8AC3E}">
        <p14:creationId xmlns:p14="http://schemas.microsoft.com/office/powerpoint/2010/main" val="39141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0" end="10"/>
                                            </p:txEl>
                                          </p:spTgt>
                                        </p:tgtEl>
                                        <p:attrNameLst>
                                          <p:attrName>style.visibility</p:attrName>
                                        </p:attrNameLst>
                                      </p:cBhvr>
                                      <p:to>
                                        <p:strVal val="visible"/>
                                      </p:to>
                                    </p:set>
                                    <p:animEffect transition="in" filter="fade">
                                      <p:cBhvr>
                                        <p:cTn id="10" dur="500"/>
                                        <p:tgtEl>
                                          <p:spTgt spid="4">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animEffect transition="in" filter="fade">
                                      <p:cBhvr>
                                        <p:cTn id="13" dur="500"/>
                                        <p:tgtEl>
                                          <p:spTgt spid="4">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2" end="12"/>
                                            </p:txEl>
                                          </p:spTgt>
                                        </p:tgtEl>
                                        <p:attrNameLst>
                                          <p:attrName>style.visibility</p:attrName>
                                        </p:attrNameLst>
                                      </p:cBhvr>
                                      <p:to>
                                        <p:strVal val="visible"/>
                                      </p:to>
                                    </p:set>
                                    <p:animEffect transition="in" filter="fade">
                                      <p:cBhvr>
                                        <p:cTn id="16" dur="500"/>
                                        <p:tgtEl>
                                          <p:spTgt spid="4">
                                            <p:txEl>
                                              <p:pRg st="12" end="1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F62B-F964-4E52-A3F9-F2CB5ED4475A}"/>
              </a:ext>
            </a:extLst>
          </p:cNvPr>
          <p:cNvSpPr>
            <a:spLocks noGrp="1"/>
          </p:cNvSpPr>
          <p:nvPr>
            <p:ph type="title"/>
          </p:nvPr>
        </p:nvSpPr>
        <p:spPr/>
        <p:txBody>
          <a:bodyPr/>
          <a:lstStyle/>
          <a:p>
            <a:r>
              <a:rPr lang="en-US" dirty="0"/>
              <a:t>The partial coefficient method</a:t>
            </a:r>
          </a:p>
        </p:txBody>
      </p:sp>
      <p:sp>
        <p:nvSpPr>
          <p:cNvPr id="4" name="TextBox 3">
            <a:extLst>
              <a:ext uri="{FF2B5EF4-FFF2-40B4-BE49-F238E27FC236}">
                <a16:creationId xmlns:a16="http://schemas.microsoft.com/office/drawing/2014/main" id="{1AFBE83C-6507-4BA8-8B7D-205492B16EC3}"/>
              </a:ext>
            </a:extLst>
          </p:cNvPr>
          <p:cNvSpPr txBox="1"/>
          <p:nvPr/>
        </p:nvSpPr>
        <p:spPr>
          <a:xfrm>
            <a:off x="914800" y="1974276"/>
            <a:ext cx="10362400" cy="2308324"/>
          </a:xfrm>
          <a:prstGeom prst="rect">
            <a:avLst/>
          </a:prstGeom>
          <a:noFill/>
        </p:spPr>
        <p:txBody>
          <a:bodyPr wrap="square">
            <a:spAutoFit/>
          </a:bodyPr>
          <a:lstStyle/>
          <a:p>
            <a:r>
              <a:rPr lang="en-US" dirty="0"/>
              <a:t>The basic elements are characteristic actions </a:t>
            </a:r>
            <a:r>
              <a:rPr lang="en-US" dirty="0" err="1"/>
              <a:t>F</a:t>
            </a:r>
            <a:r>
              <a:rPr lang="en-US" baseline="-25000" dirty="0" err="1"/>
              <a:t>k</a:t>
            </a:r>
            <a:r>
              <a:rPr lang="en-US" dirty="0"/>
              <a:t>, and characteristic material parameters </a:t>
            </a:r>
            <a:r>
              <a:rPr lang="en-US" dirty="0" err="1"/>
              <a:t>m</a:t>
            </a:r>
            <a:r>
              <a:rPr lang="en-US" baseline="-25000" dirty="0" err="1"/>
              <a:t>k</a:t>
            </a:r>
            <a:r>
              <a:rPr lang="en-US" dirty="0"/>
              <a:t> (mechanical properties).</a:t>
            </a:r>
          </a:p>
          <a:p>
            <a:r>
              <a:rPr lang="en-US" dirty="0"/>
              <a:t>The basic principles are that:</a:t>
            </a:r>
          </a:p>
          <a:p>
            <a:pPr marL="285750" indent="-285750">
              <a:buFont typeface="Arial" panose="020B0604020202020204" pitchFamily="34" charset="0"/>
              <a:buChar char="•"/>
            </a:pPr>
            <a:r>
              <a:rPr lang="en-US" b="1" dirty="0"/>
              <a:t>design actions </a:t>
            </a:r>
            <a:r>
              <a:rPr lang="en-US" dirty="0"/>
              <a:t>are found by multiplying the characteristic actions by partial safety factors (load factors); the design action effects are found from prescribed combinations of design action;</a:t>
            </a:r>
          </a:p>
          <a:p>
            <a:pPr marL="285750" indent="-285750">
              <a:buFont typeface="Arial" panose="020B0604020202020204" pitchFamily="34" charset="0"/>
              <a:buChar char="•"/>
            </a:pPr>
            <a:r>
              <a:rPr lang="en-US" b="1" dirty="0"/>
              <a:t>design material parameters </a:t>
            </a:r>
            <a:r>
              <a:rPr lang="en-US" dirty="0"/>
              <a:t>are found by dividing the characteristic parameters by other partial coefficients (material factors) and design resistance is calculated with these design parameters</a:t>
            </a:r>
          </a:p>
          <a:p>
            <a:pPr marL="285750" indent="-285750">
              <a:buFont typeface="Arial" panose="020B0604020202020204" pitchFamily="34" charset="0"/>
              <a:buChar char="•"/>
            </a:pPr>
            <a:r>
              <a:rPr lang="en-US" dirty="0"/>
              <a:t>it shall then be verified that the </a:t>
            </a:r>
            <a:r>
              <a:rPr lang="en-US" b="1" dirty="0"/>
              <a:t>design resistance </a:t>
            </a:r>
            <a:r>
              <a:rPr lang="en-US" dirty="0"/>
              <a:t>is not less than the </a:t>
            </a:r>
            <a:r>
              <a:rPr lang="en-US" b="1" dirty="0"/>
              <a:t>design action </a:t>
            </a:r>
            <a:r>
              <a:rPr lang="en-US" dirty="0"/>
              <a:t>effects.</a:t>
            </a:r>
          </a:p>
        </p:txBody>
      </p:sp>
      <p:sp>
        <p:nvSpPr>
          <p:cNvPr id="6" name="TextBox 5">
            <a:extLst>
              <a:ext uri="{FF2B5EF4-FFF2-40B4-BE49-F238E27FC236}">
                <a16:creationId xmlns:a16="http://schemas.microsoft.com/office/drawing/2014/main" id="{D6570F2B-0A1F-49F2-877C-E121485D7DD7}"/>
              </a:ext>
            </a:extLst>
          </p:cNvPr>
          <p:cNvSpPr txBox="1"/>
          <p:nvPr/>
        </p:nvSpPr>
        <p:spPr>
          <a:xfrm>
            <a:off x="966000" y="3782236"/>
            <a:ext cx="10362400" cy="2031325"/>
          </a:xfrm>
          <a:prstGeom prst="rect">
            <a:avLst/>
          </a:prstGeom>
          <a:noFill/>
        </p:spPr>
        <p:txBody>
          <a:bodyPr wrap="square">
            <a:spAutoFit/>
          </a:bodyPr>
          <a:lstStyle/>
          <a:p>
            <a:r>
              <a:rPr lang="en-US" b="1" dirty="0"/>
              <a:t>Actions</a:t>
            </a:r>
          </a:p>
          <a:p>
            <a:r>
              <a:rPr lang="en-US" dirty="0"/>
              <a:t>A distinction is made between four types of actions that are classified by their variation in time:</a:t>
            </a:r>
          </a:p>
          <a:p>
            <a:pPr marL="342900" indent="-342900">
              <a:buFont typeface="+mj-lt"/>
              <a:buAutoNum type="arabicPeriod"/>
            </a:pPr>
            <a:r>
              <a:rPr lang="en-US" dirty="0"/>
              <a:t>permanent actions (G), e.g. self-weight, fixed equipment and actions caused by shrinkage and uneven settlements</a:t>
            </a:r>
          </a:p>
          <a:p>
            <a:pPr marL="342900" indent="-342900">
              <a:buFont typeface="+mj-lt"/>
              <a:buAutoNum type="arabicPeriod"/>
            </a:pPr>
            <a:r>
              <a:rPr lang="en-US" dirty="0"/>
              <a:t>variable action (Q), e.g. imposed loads, wind and snow</a:t>
            </a:r>
          </a:p>
          <a:p>
            <a:pPr marL="342900" indent="-342900">
              <a:buFont typeface="+mj-lt"/>
              <a:buAutoNum type="arabicPeriod"/>
            </a:pPr>
            <a:r>
              <a:rPr lang="en-US" dirty="0"/>
              <a:t>accidental actions (A), e.g. explosions or impact from vehicles</a:t>
            </a:r>
          </a:p>
          <a:p>
            <a:pPr marL="342900" indent="-342900">
              <a:buFont typeface="+mj-lt"/>
              <a:buAutoNum type="arabicPeriod"/>
            </a:pPr>
            <a:r>
              <a:rPr lang="en-US" dirty="0"/>
              <a:t>seismic actions.</a:t>
            </a:r>
          </a:p>
        </p:txBody>
      </p:sp>
    </p:spTree>
    <p:extLst>
      <p:ext uri="{BB962C8B-B14F-4D97-AF65-F5344CB8AC3E}">
        <p14:creationId xmlns:p14="http://schemas.microsoft.com/office/powerpoint/2010/main" val="380089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Classification</a:t>
            </a:r>
            <a:r>
              <a:rPr lang="fi-FI" dirty="0"/>
              <a:t> of </a:t>
            </a:r>
            <a:r>
              <a:rPr lang="fi-FI" dirty="0" err="1"/>
              <a:t>actions</a:t>
            </a:r>
            <a:endParaRPr lang="en-US" dirty="0"/>
          </a:p>
        </p:txBody>
      </p:sp>
      <p:pic>
        <p:nvPicPr>
          <p:cNvPr id="4" name="Picture 3"/>
          <p:cNvPicPr>
            <a:picLocks noChangeAspect="1"/>
          </p:cNvPicPr>
          <p:nvPr/>
        </p:nvPicPr>
        <p:blipFill>
          <a:blip r:embed="rId3"/>
          <a:stretch>
            <a:fillRect/>
          </a:stretch>
        </p:blipFill>
        <p:spPr>
          <a:xfrm>
            <a:off x="838200" y="3021274"/>
            <a:ext cx="9106756" cy="2926392"/>
          </a:xfrm>
          <a:prstGeom prst="rect">
            <a:avLst/>
          </a:prstGeom>
        </p:spPr>
      </p:pic>
      <p:sp>
        <p:nvSpPr>
          <p:cNvPr id="5" name="Content Placeholder 2">
            <a:extLst>
              <a:ext uri="{FF2B5EF4-FFF2-40B4-BE49-F238E27FC236}">
                <a16:creationId xmlns:a16="http://schemas.microsoft.com/office/drawing/2014/main" id="{6F840115-809B-BD3A-6471-A40B16C560C8}"/>
              </a:ext>
            </a:extLst>
          </p:cNvPr>
          <p:cNvSpPr txBox="1">
            <a:spLocks/>
          </p:cNvSpPr>
          <p:nvPr/>
        </p:nvSpPr>
        <p:spPr>
          <a:xfrm>
            <a:off x="838200" y="1995535"/>
            <a:ext cx="10260013" cy="63872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a:t>Permanent actions (G)</a:t>
            </a:r>
          </a:p>
          <a:p>
            <a:pPr marL="285750" indent="-285750">
              <a:buFont typeface="Arial" panose="020B0604020202020204" pitchFamily="34" charset="0"/>
              <a:buChar char="•"/>
            </a:pPr>
            <a:r>
              <a:rPr lang="en-US" sz="1800"/>
              <a:t>Variable actions (Q)</a:t>
            </a:r>
          </a:p>
          <a:p>
            <a:pPr marL="285750" indent="-285750">
              <a:buFont typeface="Arial" panose="020B0604020202020204" pitchFamily="34" charset="0"/>
              <a:buChar char="•"/>
            </a:pPr>
            <a:r>
              <a:rPr lang="en-US" sz="1800"/>
              <a:t>Accidental actions (A)</a:t>
            </a:r>
            <a:endParaRPr lang="en-US" sz="1800" dirty="0"/>
          </a:p>
        </p:txBody>
      </p:sp>
    </p:spTree>
    <p:extLst>
      <p:ext uri="{BB962C8B-B14F-4D97-AF65-F5344CB8AC3E}">
        <p14:creationId xmlns:p14="http://schemas.microsoft.com/office/powerpoint/2010/main" val="318186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24" name="Rectangle 12"/>
          <p:cNvSpPr>
            <a:spLocks noGrp="1" noChangeArrowheads="1"/>
          </p:cNvSpPr>
          <p:nvPr>
            <p:ph type="title"/>
          </p:nvPr>
        </p:nvSpPr>
        <p:spPr/>
        <p:txBody>
          <a:bodyPr/>
          <a:lstStyle/>
          <a:p>
            <a:r>
              <a:rPr lang="fi-FI" dirty="0" err="1"/>
              <a:t>Load</a:t>
            </a:r>
            <a:r>
              <a:rPr lang="fi-FI" dirty="0"/>
              <a:t> </a:t>
            </a:r>
            <a:r>
              <a:rPr lang="fi-FI" dirty="0" err="1"/>
              <a:t>combinations</a:t>
            </a:r>
            <a:r>
              <a:rPr lang="fi-FI" dirty="0"/>
              <a:t> – General </a:t>
            </a:r>
            <a:r>
              <a:rPr lang="fi-FI" dirty="0" err="1"/>
              <a:t>Overview</a:t>
            </a:r>
            <a:endParaRPr lang="fi-FI" dirty="0"/>
          </a:p>
        </p:txBody>
      </p:sp>
      <p:sp>
        <p:nvSpPr>
          <p:cNvPr id="5" name="Rectangle 4"/>
          <p:cNvSpPr/>
          <p:nvPr/>
        </p:nvSpPr>
        <p:spPr>
          <a:xfrm>
            <a:off x="534186" y="1925054"/>
            <a:ext cx="10209196" cy="1829940"/>
          </a:xfrm>
          <a:prstGeom prst="rect">
            <a:avLst/>
          </a:prstGeom>
        </p:spPr>
        <p:txBody>
          <a:bodyPr wrap="square">
            <a:noAutofit/>
          </a:bodyPr>
          <a:lstStyle/>
          <a:p>
            <a:r>
              <a:rPr lang="en-US" dirty="0"/>
              <a:t>1. The general principle adopted in EN 1990 is as follows: For each critical load case, the design values of actions (E</a:t>
            </a:r>
            <a:r>
              <a:rPr lang="en-US" sz="800" dirty="0"/>
              <a:t>d</a:t>
            </a:r>
            <a:r>
              <a:rPr lang="en-US" dirty="0"/>
              <a:t>) shall be determined by combining the values of actions that are considered to occur simultaneously.</a:t>
            </a:r>
          </a:p>
          <a:p>
            <a:endParaRPr lang="en-US" dirty="0"/>
          </a:p>
          <a:p>
            <a:r>
              <a:rPr lang="en-US" dirty="0"/>
              <a:t>2. Each combination of actions should include a leading variable action or an accidental action.</a:t>
            </a:r>
          </a:p>
          <a:p>
            <a:endParaRPr lang="en-US" dirty="0"/>
          </a:p>
          <a:p>
            <a:r>
              <a:rPr lang="en-US" dirty="0"/>
              <a:t>3. Where the results of a verification may be very sensitive to variations of the magnitude of a permanent action from place to place in the structure, the unfavorable and the favorable parts of this action shall be considered as individual actions. This applies in particular to the verification of static equilibrium and analogous limit states.</a:t>
            </a:r>
          </a:p>
        </p:txBody>
      </p:sp>
      <p:pic>
        <p:nvPicPr>
          <p:cNvPr id="6" name="Picture 5"/>
          <p:cNvPicPr>
            <a:picLocks noChangeAspect="1"/>
          </p:cNvPicPr>
          <p:nvPr/>
        </p:nvPicPr>
        <p:blipFill>
          <a:blip r:embed="rId3"/>
          <a:stretch>
            <a:fillRect/>
          </a:stretch>
        </p:blipFill>
        <p:spPr>
          <a:xfrm>
            <a:off x="930018" y="3895663"/>
            <a:ext cx="4584662" cy="2006158"/>
          </a:xfrm>
          <a:prstGeom prst="rect">
            <a:avLst/>
          </a:prstGeom>
        </p:spPr>
      </p:pic>
      <p:pic>
        <p:nvPicPr>
          <p:cNvPr id="7" name="Picture 6"/>
          <p:cNvPicPr>
            <a:picLocks noChangeAspect="1"/>
          </p:cNvPicPr>
          <p:nvPr/>
        </p:nvPicPr>
        <p:blipFill>
          <a:blip r:embed="rId4"/>
          <a:stretch>
            <a:fillRect/>
          </a:stretch>
        </p:blipFill>
        <p:spPr>
          <a:xfrm>
            <a:off x="6677322" y="3949085"/>
            <a:ext cx="3531285" cy="1729445"/>
          </a:xfrm>
          <a:prstGeom prst="rect">
            <a:avLst/>
          </a:prstGeom>
        </p:spPr>
      </p:pic>
    </p:spTree>
    <p:extLst>
      <p:ext uri="{BB962C8B-B14F-4D97-AF65-F5344CB8AC3E}">
        <p14:creationId xmlns:p14="http://schemas.microsoft.com/office/powerpoint/2010/main" val="12723777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3631-B7AD-412C-AD65-DCCE1738DABD}"/>
              </a:ext>
            </a:extLst>
          </p:cNvPr>
          <p:cNvSpPr>
            <a:spLocks noGrp="1"/>
          </p:cNvSpPr>
          <p:nvPr>
            <p:ph type="title"/>
          </p:nvPr>
        </p:nvSpPr>
        <p:spPr/>
        <p:txBody>
          <a:bodyPr/>
          <a:lstStyle/>
          <a:p>
            <a:r>
              <a:rPr lang="en-US" dirty="0"/>
              <a:t>Action (load) combinations – STR, EQU</a:t>
            </a:r>
          </a:p>
        </p:txBody>
      </p:sp>
      <p:sp>
        <p:nvSpPr>
          <p:cNvPr id="4" name="TextBox 3">
            <a:extLst>
              <a:ext uri="{FF2B5EF4-FFF2-40B4-BE49-F238E27FC236}">
                <a16:creationId xmlns:a16="http://schemas.microsoft.com/office/drawing/2014/main" id="{B1E654D2-7BA0-4835-8796-DBD482575760}"/>
              </a:ext>
            </a:extLst>
          </p:cNvPr>
          <p:cNvSpPr txBox="1"/>
          <p:nvPr/>
        </p:nvSpPr>
        <p:spPr>
          <a:xfrm>
            <a:off x="673100" y="1773378"/>
            <a:ext cx="11518900" cy="923330"/>
          </a:xfrm>
          <a:prstGeom prst="rect">
            <a:avLst/>
          </a:prstGeom>
          <a:noFill/>
        </p:spPr>
        <p:txBody>
          <a:bodyPr wrap="square">
            <a:spAutoFit/>
          </a:bodyPr>
          <a:lstStyle/>
          <a:p>
            <a:r>
              <a:rPr lang="en-US" dirty="0"/>
              <a:t>In most cases permanent actions and one or more variable actions act simultaneously. </a:t>
            </a:r>
          </a:p>
          <a:p>
            <a:r>
              <a:rPr lang="en-US" dirty="0"/>
              <a:t>According to [EN 1990] the following combination rules shall be used (a part of the equation in [EN 1990] prestressing</a:t>
            </a:r>
          </a:p>
          <a:p>
            <a:r>
              <a:rPr lang="en-US" dirty="0"/>
              <a:t>has been omitted because this is never applicable for ordinary timber structures).</a:t>
            </a:r>
          </a:p>
        </p:txBody>
      </p:sp>
      <p:sp>
        <p:nvSpPr>
          <p:cNvPr id="6" name="TextBox 5">
            <a:extLst>
              <a:ext uri="{FF2B5EF4-FFF2-40B4-BE49-F238E27FC236}">
                <a16:creationId xmlns:a16="http://schemas.microsoft.com/office/drawing/2014/main" id="{14909897-47A0-4088-8A29-48909C87624A}"/>
              </a:ext>
            </a:extLst>
          </p:cNvPr>
          <p:cNvSpPr txBox="1"/>
          <p:nvPr/>
        </p:nvSpPr>
        <p:spPr>
          <a:xfrm>
            <a:off x="673100" y="2479264"/>
            <a:ext cx="7366000" cy="307777"/>
          </a:xfrm>
          <a:prstGeom prst="rect">
            <a:avLst/>
          </a:prstGeom>
          <a:noFill/>
        </p:spPr>
        <p:txBody>
          <a:bodyPr wrap="square">
            <a:spAutoFit/>
          </a:bodyPr>
          <a:lstStyle/>
          <a:p>
            <a:r>
              <a:rPr lang="en-US" dirty="0"/>
              <a:t>There are two main design situations: </a:t>
            </a:r>
            <a:r>
              <a:rPr lang="en-US" b="1" dirty="0"/>
              <a:t>fundamental and accidental.</a:t>
            </a:r>
          </a:p>
        </p:txBody>
      </p:sp>
      <p:sp>
        <p:nvSpPr>
          <p:cNvPr id="8" name="TextBox 7">
            <a:extLst>
              <a:ext uri="{FF2B5EF4-FFF2-40B4-BE49-F238E27FC236}">
                <a16:creationId xmlns:a16="http://schemas.microsoft.com/office/drawing/2014/main" id="{238E5088-322A-4335-A9BB-A07781BF6022}"/>
              </a:ext>
            </a:extLst>
          </p:cNvPr>
          <p:cNvSpPr txBox="1"/>
          <p:nvPr/>
        </p:nvSpPr>
        <p:spPr>
          <a:xfrm>
            <a:off x="673100" y="2782969"/>
            <a:ext cx="9702800" cy="369332"/>
          </a:xfrm>
          <a:prstGeom prst="rect">
            <a:avLst/>
          </a:prstGeom>
          <a:noFill/>
        </p:spPr>
        <p:txBody>
          <a:bodyPr wrap="square">
            <a:spAutoFit/>
          </a:bodyPr>
          <a:lstStyle/>
          <a:p>
            <a:r>
              <a:rPr lang="en-US" dirty="0"/>
              <a:t>1) Fundamental (persistent and transient) design situations (strength or equilibrium):</a:t>
            </a:r>
          </a:p>
        </p:txBody>
      </p:sp>
      <p:grpSp>
        <p:nvGrpSpPr>
          <p:cNvPr id="3" name="Group 2">
            <a:extLst>
              <a:ext uri="{FF2B5EF4-FFF2-40B4-BE49-F238E27FC236}">
                <a16:creationId xmlns:a16="http://schemas.microsoft.com/office/drawing/2014/main" id="{0D71BB79-A461-42DF-B40A-3F6517FDA6B1}"/>
              </a:ext>
            </a:extLst>
          </p:cNvPr>
          <p:cNvGrpSpPr/>
          <p:nvPr/>
        </p:nvGrpSpPr>
        <p:grpSpPr>
          <a:xfrm>
            <a:off x="581777" y="3180737"/>
            <a:ext cx="6802033" cy="2271778"/>
            <a:chOff x="1195551" y="3180737"/>
            <a:chExt cx="6802033" cy="2271778"/>
          </a:xfrm>
        </p:grpSpPr>
        <p:sp>
          <p:nvSpPr>
            <p:cNvPr id="10" name="TextBox 9">
              <a:extLst>
                <a:ext uri="{FF2B5EF4-FFF2-40B4-BE49-F238E27FC236}">
                  <a16:creationId xmlns:a16="http://schemas.microsoft.com/office/drawing/2014/main" id="{95678EBC-105F-4711-9137-79B2A889AC89}"/>
                </a:ext>
              </a:extLst>
            </p:cNvPr>
            <p:cNvSpPr txBox="1"/>
            <p:nvPr/>
          </p:nvSpPr>
          <p:spPr>
            <a:xfrm>
              <a:off x="1195551" y="4410075"/>
              <a:ext cx="1429407" cy="369332"/>
            </a:xfrm>
            <a:prstGeom prst="rect">
              <a:avLst/>
            </a:prstGeom>
            <a:solidFill>
              <a:schemeClr val="bg1"/>
            </a:solidFill>
          </p:spPr>
          <p:txBody>
            <a:bodyPr wrap="square" rtlCol="0">
              <a:spAutoFit/>
            </a:bodyPr>
            <a:lstStyle/>
            <a:p>
              <a:r>
                <a:rPr lang="fi-FI" dirty="0" err="1"/>
                <a:t>Self</a:t>
              </a:r>
              <a:r>
                <a:rPr lang="fi-FI" dirty="0"/>
                <a:t> </a:t>
              </a:r>
              <a:r>
                <a:rPr lang="fi-FI" dirty="0" err="1"/>
                <a:t>weight</a:t>
              </a:r>
              <a:endParaRPr lang="en-US" dirty="0"/>
            </a:p>
          </p:txBody>
        </p:sp>
        <p:sp>
          <p:nvSpPr>
            <p:cNvPr id="12" name="TextBox 11">
              <a:extLst>
                <a:ext uri="{FF2B5EF4-FFF2-40B4-BE49-F238E27FC236}">
                  <a16:creationId xmlns:a16="http://schemas.microsoft.com/office/drawing/2014/main" id="{2482A031-2B6A-4F55-9580-A3C6DE81B6E0}"/>
                </a:ext>
              </a:extLst>
            </p:cNvPr>
            <p:cNvSpPr txBox="1"/>
            <p:nvPr/>
          </p:nvSpPr>
          <p:spPr>
            <a:xfrm>
              <a:off x="1195551" y="4725993"/>
              <a:ext cx="2572933" cy="369332"/>
            </a:xfrm>
            <a:prstGeom prst="rect">
              <a:avLst/>
            </a:prstGeom>
            <a:solidFill>
              <a:schemeClr val="bg1"/>
            </a:solidFill>
          </p:spPr>
          <p:txBody>
            <a:bodyPr wrap="square" rtlCol="0">
              <a:spAutoFit/>
            </a:bodyPr>
            <a:lstStyle/>
            <a:p>
              <a:r>
                <a:rPr lang="fi-FI" dirty="0" err="1"/>
                <a:t>Leading</a:t>
              </a:r>
              <a:r>
                <a:rPr lang="fi-FI" dirty="0"/>
                <a:t> </a:t>
              </a:r>
              <a:r>
                <a:rPr lang="fi-FI" dirty="0" err="1"/>
                <a:t>variable</a:t>
              </a:r>
              <a:r>
                <a:rPr lang="fi-FI" dirty="0"/>
                <a:t> action</a:t>
              </a:r>
              <a:endParaRPr lang="en-US" dirty="0"/>
            </a:p>
          </p:txBody>
        </p:sp>
        <p:sp>
          <p:nvSpPr>
            <p:cNvPr id="13" name="TextBox 12">
              <a:extLst>
                <a:ext uri="{FF2B5EF4-FFF2-40B4-BE49-F238E27FC236}">
                  <a16:creationId xmlns:a16="http://schemas.microsoft.com/office/drawing/2014/main" id="{29B96C8A-E628-4AE3-B605-08D87EAB8ED9}"/>
                </a:ext>
              </a:extLst>
            </p:cNvPr>
            <p:cNvSpPr txBox="1"/>
            <p:nvPr/>
          </p:nvSpPr>
          <p:spPr>
            <a:xfrm>
              <a:off x="1195551" y="5083183"/>
              <a:ext cx="2572933" cy="369332"/>
            </a:xfrm>
            <a:prstGeom prst="rect">
              <a:avLst/>
            </a:prstGeom>
            <a:solidFill>
              <a:schemeClr val="bg1"/>
            </a:solidFill>
          </p:spPr>
          <p:txBody>
            <a:bodyPr wrap="square" rtlCol="0">
              <a:spAutoFit/>
            </a:bodyPr>
            <a:lstStyle/>
            <a:p>
              <a:r>
                <a:rPr lang="fi-FI" dirty="0" err="1"/>
                <a:t>Other</a:t>
              </a:r>
              <a:r>
                <a:rPr lang="fi-FI" dirty="0"/>
                <a:t> </a:t>
              </a:r>
              <a:r>
                <a:rPr lang="fi-FI" dirty="0" err="1"/>
                <a:t>variable</a:t>
              </a:r>
              <a:r>
                <a:rPr lang="fi-FI" dirty="0"/>
                <a:t> </a:t>
              </a:r>
              <a:r>
                <a:rPr lang="fi-FI" dirty="0" err="1"/>
                <a:t>actions</a:t>
              </a:r>
              <a:endParaRPr lang="en-US" dirty="0"/>
            </a:p>
          </p:txBody>
        </p:sp>
        <p:cxnSp>
          <p:nvCxnSpPr>
            <p:cNvPr id="14" name="Elbow Connector 6">
              <a:extLst>
                <a:ext uri="{FF2B5EF4-FFF2-40B4-BE49-F238E27FC236}">
                  <a16:creationId xmlns:a16="http://schemas.microsoft.com/office/drawing/2014/main" id="{0A619437-9DAD-4024-A8EC-D0F69A9F975D}"/>
                </a:ext>
              </a:extLst>
            </p:cNvPr>
            <p:cNvCxnSpPr/>
            <p:nvPr/>
          </p:nvCxnSpPr>
          <p:spPr>
            <a:xfrm flipV="1">
              <a:off x="2482017" y="4024020"/>
              <a:ext cx="1614390" cy="601151"/>
            </a:xfrm>
            <a:prstGeom prst="bentConnector3">
              <a:avLst>
                <a:gd name="adj1" fmla="val 1001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31">
              <a:extLst>
                <a:ext uri="{FF2B5EF4-FFF2-40B4-BE49-F238E27FC236}">
                  <a16:creationId xmlns:a16="http://schemas.microsoft.com/office/drawing/2014/main" id="{21B5C9AB-9ACD-41C4-9EE9-013135255741}"/>
                </a:ext>
              </a:extLst>
            </p:cNvPr>
            <p:cNvCxnSpPr>
              <a:cxnSpLocks/>
            </p:cNvCxnSpPr>
            <p:nvPr/>
          </p:nvCxnSpPr>
          <p:spPr>
            <a:xfrm flipV="1">
              <a:off x="3560380" y="4103111"/>
              <a:ext cx="2065720" cy="807550"/>
            </a:xfrm>
            <a:prstGeom prst="bentConnector3">
              <a:avLst>
                <a:gd name="adj1" fmla="val 10041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35">
              <a:extLst>
                <a:ext uri="{FF2B5EF4-FFF2-40B4-BE49-F238E27FC236}">
                  <a16:creationId xmlns:a16="http://schemas.microsoft.com/office/drawing/2014/main" id="{DAE05B63-A930-4A59-8C66-C5E332522E41}"/>
                </a:ext>
              </a:extLst>
            </p:cNvPr>
            <p:cNvCxnSpPr>
              <a:cxnSpLocks/>
            </p:cNvCxnSpPr>
            <p:nvPr/>
          </p:nvCxnSpPr>
          <p:spPr>
            <a:xfrm flipV="1">
              <a:off x="3560380" y="4103111"/>
              <a:ext cx="3615120" cy="1164739"/>
            </a:xfrm>
            <a:prstGeom prst="bentConnector3">
              <a:avLst>
                <a:gd name="adj1" fmla="val 998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319D89F-7C6C-4506-83DB-F4F68F063E99}"/>
                </a:ext>
              </a:extLst>
            </p:cNvPr>
            <p:cNvPicPr>
              <a:picLocks noChangeAspect="1"/>
            </p:cNvPicPr>
            <p:nvPr/>
          </p:nvPicPr>
          <p:blipFill>
            <a:blip r:embed="rId3"/>
            <a:stretch>
              <a:fillRect/>
            </a:stretch>
          </p:blipFill>
          <p:spPr>
            <a:xfrm>
              <a:off x="3768484" y="3180737"/>
              <a:ext cx="4229100" cy="771525"/>
            </a:xfrm>
            <a:prstGeom prst="rect">
              <a:avLst/>
            </a:prstGeom>
          </p:spPr>
        </p:pic>
      </p:grpSp>
      <p:sp>
        <p:nvSpPr>
          <p:cNvPr id="31" name="TextBox 30">
            <a:extLst>
              <a:ext uri="{FF2B5EF4-FFF2-40B4-BE49-F238E27FC236}">
                <a16:creationId xmlns:a16="http://schemas.microsoft.com/office/drawing/2014/main" id="{5334F0A5-1F8E-4422-96C2-AE1543FCD2AE}"/>
              </a:ext>
            </a:extLst>
          </p:cNvPr>
          <p:cNvSpPr txBox="1"/>
          <p:nvPr/>
        </p:nvSpPr>
        <p:spPr>
          <a:xfrm>
            <a:off x="7582249" y="3212889"/>
            <a:ext cx="4229100" cy="2862322"/>
          </a:xfrm>
          <a:prstGeom prst="rect">
            <a:avLst/>
          </a:prstGeom>
          <a:solidFill>
            <a:schemeClr val="bg1"/>
          </a:solidFill>
        </p:spPr>
        <p:txBody>
          <a:bodyPr wrap="square">
            <a:spAutoFit/>
          </a:bodyPr>
          <a:lstStyle/>
          <a:p>
            <a:r>
              <a:rPr lang="en-US" dirty="0"/>
              <a:t>Q</a:t>
            </a:r>
            <a:r>
              <a:rPr lang="en-US" baseline="-25000" dirty="0"/>
              <a:t>k,1</a:t>
            </a:r>
            <a:r>
              <a:rPr lang="en-US" dirty="0"/>
              <a:t> is the so-called leading variable action (live load). </a:t>
            </a:r>
          </a:p>
          <a:p>
            <a:endParaRPr lang="en-US" dirty="0"/>
          </a:p>
          <a:p>
            <a:r>
              <a:rPr lang="en-US" dirty="0"/>
              <a:t>Where it is not obvious which is the leading action, each action should in turn be taken as Q</a:t>
            </a:r>
            <a:r>
              <a:rPr lang="en-US" baseline="-25000" dirty="0"/>
              <a:t>k,1</a:t>
            </a:r>
            <a:r>
              <a:rPr lang="en-US" dirty="0"/>
              <a:t> to determine the combination which produces the worst effect.</a:t>
            </a:r>
          </a:p>
          <a:p>
            <a:endParaRPr lang="en-US" dirty="0"/>
          </a:p>
          <a:p>
            <a:endParaRPr lang="en-US" dirty="0"/>
          </a:p>
        </p:txBody>
      </p:sp>
      <p:sp>
        <p:nvSpPr>
          <p:cNvPr id="19" name="TextBox 18">
            <a:extLst>
              <a:ext uri="{FF2B5EF4-FFF2-40B4-BE49-F238E27FC236}">
                <a16:creationId xmlns:a16="http://schemas.microsoft.com/office/drawing/2014/main" id="{46F58EF3-A4DB-473F-9B97-66147F01005A}"/>
              </a:ext>
            </a:extLst>
          </p:cNvPr>
          <p:cNvSpPr txBox="1"/>
          <p:nvPr/>
        </p:nvSpPr>
        <p:spPr>
          <a:xfrm>
            <a:off x="502955" y="5452515"/>
            <a:ext cx="10850845" cy="646331"/>
          </a:xfrm>
          <a:prstGeom prst="rect">
            <a:avLst/>
          </a:prstGeom>
          <a:noFill/>
        </p:spPr>
        <p:txBody>
          <a:bodyPr wrap="square">
            <a:spAutoFit/>
          </a:bodyPr>
          <a:lstStyle/>
          <a:p>
            <a:r>
              <a:rPr lang="en-US" dirty="0"/>
              <a:t>For most materials the leading action is that which results in the largest action effect, but this is not necessarily so for timber structures because of the factor </a:t>
            </a:r>
            <a:r>
              <a:rPr lang="en-US" dirty="0" err="1"/>
              <a:t>k</a:t>
            </a:r>
            <a:r>
              <a:rPr lang="en-US" baseline="-25000" dirty="0" err="1"/>
              <a:t>mod</a:t>
            </a:r>
            <a:r>
              <a:rPr lang="en-US" dirty="0"/>
              <a:t>.</a:t>
            </a:r>
          </a:p>
        </p:txBody>
      </p:sp>
    </p:spTree>
    <p:extLst>
      <p:ext uri="{BB962C8B-B14F-4D97-AF65-F5344CB8AC3E}">
        <p14:creationId xmlns:p14="http://schemas.microsoft.com/office/powerpoint/2010/main" val="1130212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90345" y="1592431"/>
            <a:ext cx="1773056" cy="2031325"/>
          </a:xfrm>
          <a:prstGeom prst="rect">
            <a:avLst/>
          </a:prstGeom>
        </p:spPr>
        <p:txBody>
          <a:bodyPr wrap="square">
            <a:spAutoFit/>
          </a:bodyPr>
          <a:lstStyle/>
          <a:p>
            <a:r>
              <a:rPr lang="en-US" dirty="0">
                <a:latin typeface="Arial" panose="020B0604020202020204" pitchFamily="34" charset="0"/>
              </a:rPr>
              <a:t>When calculating the design value for load in ultimate limit state, the following formulae are applicable when the structure is subjected to several variable actions</a:t>
            </a:r>
            <a:endParaRPr lang="en-US" dirty="0"/>
          </a:p>
        </p:txBody>
      </p:sp>
      <p:grpSp>
        <p:nvGrpSpPr>
          <p:cNvPr id="8" name="Group 7">
            <a:extLst>
              <a:ext uri="{FF2B5EF4-FFF2-40B4-BE49-F238E27FC236}">
                <a16:creationId xmlns:a16="http://schemas.microsoft.com/office/drawing/2014/main" id="{F4354495-C5A9-F615-2F40-921297509232}"/>
              </a:ext>
            </a:extLst>
          </p:cNvPr>
          <p:cNvGrpSpPr/>
          <p:nvPr/>
        </p:nvGrpSpPr>
        <p:grpSpPr>
          <a:xfrm>
            <a:off x="71605" y="1169253"/>
            <a:ext cx="9880624" cy="5680771"/>
            <a:chOff x="1155687" y="804014"/>
            <a:chExt cx="9880624" cy="5680771"/>
          </a:xfrm>
        </p:grpSpPr>
        <p:pic>
          <p:nvPicPr>
            <p:cNvPr id="6" name="Picture 5"/>
            <p:cNvPicPr>
              <a:picLocks noChangeAspect="1"/>
            </p:cNvPicPr>
            <p:nvPr/>
          </p:nvPicPr>
          <p:blipFill>
            <a:blip r:embed="rId3"/>
            <a:stretch>
              <a:fillRect/>
            </a:stretch>
          </p:blipFill>
          <p:spPr>
            <a:xfrm>
              <a:off x="1155688" y="804014"/>
              <a:ext cx="9880623" cy="5680771"/>
            </a:xfrm>
            <a:prstGeom prst="rect">
              <a:avLst/>
            </a:prstGeom>
          </p:spPr>
        </p:pic>
        <p:sp>
          <p:nvSpPr>
            <p:cNvPr id="3" name="Rectangle 2">
              <a:extLst>
                <a:ext uri="{FF2B5EF4-FFF2-40B4-BE49-F238E27FC236}">
                  <a16:creationId xmlns:a16="http://schemas.microsoft.com/office/drawing/2014/main" id="{D6FC99F5-CBFD-439E-B7F8-A7ADCAA755F4}"/>
                </a:ext>
              </a:extLst>
            </p:cNvPr>
            <p:cNvSpPr/>
            <p:nvPr/>
          </p:nvSpPr>
          <p:spPr>
            <a:xfrm>
              <a:off x="6181725" y="2343150"/>
              <a:ext cx="2476500" cy="295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6017F5-0012-47F9-93B7-616D524310C4}"/>
                </a:ext>
              </a:extLst>
            </p:cNvPr>
            <p:cNvSpPr/>
            <p:nvPr/>
          </p:nvSpPr>
          <p:spPr>
            <a:xfrm>
              <a:off x="6181300" y="2697749"/>
              <a:ext cx="4753399" cy="295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8564DB-3710-42D1-A465-2C2CB8B4C1D8}"/>
                </a:ext>
              </a:extLst>
            </p:cNvPr>
            <p:cNvSpPr/>
            <p:nvPr/>
          </p:nvSpPr>
          <p:spPr>
            <a:xfrm>
              <a:off x="1155687" y="3349124"/>
              <a:ext cx="9779011" cy="4037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1651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E96B-B51F-4010-8A6D-F6F2D85DDA70}"/>
              </a:ext>
            </a:extLst>
          </p:cNvPr>
          <p:cNvSpPr>
            <a:spLocks noGrp="1"/>
          </p:cNvSpPr>
          <p:nvPr>
            <p:ph type="title"/>
          </p:nvPr>
        </p:nvSpPr>
        <p:spPr/>
        <p:txBody>
          <a:bodyPr/>
          <a:lstStyle/>
          <a:p>
            <a:r>
              <a:rPr lang="en-US" sz="3200" dirty="0"/>
              <a:t>Design values of actions in persistent and transient design situations</a:t>
            </a:r>
          </a:p>
        </p:txBody>
      </p:sp>
      <p:pic>
        <p:nvPicPr>
          <p:cNvPr id="4" name="Picture 3">
            <a:extLst>
              <a:ext uri="{FF2B5EF4-FFF2-40B4-BE49-F238E27FC236}">
                <a16:creationId xmlns:a16="http://schemas.microsoft.com/office/drawing/2014/main" id="{8F686D01-01ED-4312-B116-5529A38963E4}"/>
              </a:ext>
            </a:extLst>
          </p:cNvPr>
          <p:cNvPicPr>
            <a:picLocks noChangeAspect="1"/>
          </p:cNvPicPr>
          <p:nvPr/>
        </p:nvPicPr>
        <p:blipFill>
          <a:blip r:embed="rId3"/>
          <a:stretch>
            <a:fillRect/>
          </a:stretch>
        </p:blipFill>
        <p:spPr>
          <a:xfrm>
            <a:off x="492184" y="1614339"/>
            <a:ext cx="6138176" cy="4262400"/>
          </a:xfrm>
          <a:prstGeom prst="rect">
            <a:avLst/>
          </a:prstGeom>
        </p:spPr>
      </p:pic>
      <p:pic>
        <p:nvPicPr>
          <p:cNvPr id="6" name="Picture 5">
            <a:extLst>
              <a:ext uri="{FF2B5EF4-FFF2-40B4-BE49-F238E27FC236}">
                <a16:creationId xmlns:a16="http://schemas.microsoft.com/office/drawing/2014/main" id="{AEA3BFE3-BF5D-452C-8410-C6137786991E}"/>
              </a:ext>
            </a:extLst>
          </p:cNvPr>
          <p:cNvPicPr>
            <a:picLocks noChangeAspect="1"/>
          </p:cNvPicPr>
          <p:nvPr/>
        </p:nvPicPr>
        <p:blipFill rotWithShape="1">
          <a:blip r:embed="rId4"/>
          <a:srcRect r="46557"/>
          <a:stretch/>
        </p:blipFill>
        <p:spPr>
          <a:xfrm>
            <a:off x="7839863" y="2667000"/>
            <a:ext cx="3018638" cy="1333500"/>
          </a:xfrm>
          <a:prstGeom prst="rect">
            <a:avLst/>
          </a:prstGeom>
        </p:spPr>
      </p:pic>
      <p:pic>
        <p:nvPicPr>
          <p:cNvPr id="8" name="Picture 7">
            <a:extLst>
              <a:ext uri="{FF2B5EF4-FFF2-40B4-BE49-F238E27FC236}">
                <a16:creationId xmlns:a16="http://schemas.microsoft.com/office/drawing/2014/main" id="{19C9F99C-02EC-40DA-9046-0F0318DABCEC}"/>
              </a:ext>
            </a:extLst>
          </p:cNvPr>
          <p:cNvPicPr>
            <a:picLocks noChangeAspect="1"/>
          </p:cNvPicPr>
          <p:nvPr/>
        </p:nvPicPr>
        <p:blipFill rotWithShape="1">
          <a:blip r:embed="rId4"/>
          <a:srcRect l="53556" t="12143" r="-1" b="72143"/>
          <a:stretch/>
        </p:blipFill>
        <p:spPr>
          <a:xfrm>
            <a:off x="8027982" y="3019425"/>
            <a:ext cx="2623349" cy="209550"/>
          </a:xfrm>
          <a:prstGeom prst="rect">
            <a:avLst/>
          </a:prstGeom>
        </p:spPr>
      </p:pic>
      <p:sp>
        <p:nvSpPr>
          <p:cNvPr id="3" name="Rectangle 2">
            <a:extLst>
              <a:ext uri="{FF2B5EF4-FFF2-40B4-BE49-F238E27FC236}">
                <a16:creationId xmlns:a16="http://schemas.microsoft.com/office/drawing/2014/main" id="{8113375A-9689-25C1-9D77-5E37FFEAEA2C}"/>
              </a:ext>
            </a:extLst>
          </p:cNvPr>
          <p:cNvSpPr/>
          <p:nvPr/>
        </p:nvSpPr>
        <p:spPr>
          <a:xfrm>
            <a:off x="2411004" y="3508217"/>
            <a:ext cx="369903" cy="295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659A7A-A2F9-E27D-6D12-0A42C864CA11}"/>
              </a:ext>
            </a:extLst>
          </p:cNvPr>
          <p:cNvSpPr txBox="1"/>
          <p:nvPr/>
        </p:nvSpPr>
        <p:spPr>
          <a:xfrm>
            <a:off x="6996615" y="5248668"/>
            <a:ext cx="4705134" cy="307777"/>
          </a:xfrm>
          <a:prstGeom prst="rect">
            <a:avLst/>
          </a:prstGeom>
          <a:noFill/>
        </p:spPr>
        <p:txBody>
          <a:bodyPr wrap="none" rtlCol="0">
            <a:spAutoFit/>
          </a:bodyPr>
          <a:lstStyle/>
          <a:p>
            <a:r>
              <a:rPr lang="en-US">
                <a:solidFill>
                  <a:srgbClr val="FF0000"/>
                </a:solidFill>
              </a:rPr>
              <a:t>1.15 =1,35 * 0.85 specific for some countries e.g. </a:t>
            </a:r>
            <a:r>
              <a:rPr lang="en-US" dirty="0">
                <a:solidFill>
                  <a:srgbClr val="FF0000"/>
                </a:solidFill>
              </a:rPr>
              <a:t>Finland</a:t>
            </a:r>
          </a:p>
        </p:txBody>
      </p:sp>
    </p:spTree>
    <p:extLst>
      <p:ext uri="{BB962C8B-B14F-4D97-AF65-F5344CB8AC3E}">
        <p14:creationId xmlns:p14="http://schemas.microsoft.com/office/powerpoint/2010/main" val="357728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B6BD2-19F8-480D-AC9D-5E04DB6D15FC}"/>
              </a:ext>
            </a:extLst>
          </p:cNvPr>
          <p:cNvSpPr>
            <a:spLocks noGrp="1"/>
          </p:cNvSpPr>
          <p:nvPr>
            <p:ph type="title"/>
          </p:nvPr>
        </p:nvSpPr>
        <p:spPr/>
        <p:txBody>
          <a:bodyPr/>
          <a:lstStyle/>
          <a:p>
            <a:r>
              <a:rPr lang="en-US" dirty="0"/>
              <a:t>The Eurocode system</a:t>
            </a:r>
          </a:p>
        </p:txBody>
      </p:sp>
      <p:sp>
        <p:nvSpPr>
          <p:cNvPr id="8" name="TextBox 7">
            <a:extLst>
              <a:ext uri="{FF2B5EF4-FFF2-40B4-BE49-F238E27FC236}">
                <a16:creationId xmlns:a16="http://schemas.microsoft.com/office/drawing/2014/main" id="{18081B01-4AB6-4158-80E7-352EFF9050DB}"/>
              </a:ext>
            </a:extLst>
          </p:cNvPr>
          <p:cNvSpPr txBox="1"/>
          <p:nvPr/>
        </p:nvSpPr>
        <p:spPr>
          <a:xfrm>
            <a:off x="525399" y="1912598"/>
            <a:ext cx="7441648" cy="1974963"/>
          </a:xfrm>
          <a:prstGeom prst="rect">
            <a:avLst/>
          </a:prstGeom>
          <a:noFill/>
        </p:spPr>
        <p:txBody>
          <a:bodyPr wrap="square">
            <a:noAutofit/>
          </a:bodyPr>
          <a:lstStyle/>
          <a:p>
            <a:r>
              <a:rPr lang="en-US" sz="1200" b="1" dirty="0"/>
              <a:t>National Annexes</a:t>
            </a:r>
          </a:p>
          <a:p>
            <a:r>
              <a:rPr lang="en-US" sz="1200" dirty="0"/>
              <a:t>A national Annex can supplement the Eurocodes.</a:t>
            </a:r>
          </a:p>
          <a:p>
            <a:r>
              <a:rPr lang="en-US" sz="1200" dirty="0"/>
              <a:t>It contains information on parameters left pending such as:</a:t>
            </a:r>
          </a:p>
          <a:p>
            <a:r>
              <a:rPr lang="en-US" sz="1200" dirty="0"/>
              <a:t>- values ​​and / or classes where alternatives appear in the Eurocode, for example admissible deflection values;</a:t>
            </a:r>
          </a:p>
          <a:p>
            <a:r>
              <a:rPr lang="en-US" sz="1200" dirty="0"/>
              <a:t>- values ​​to be used when there is only one symbol in the Eurocode;</a:t>
            </a:r>
          </a:p>
          <a:p>
            <a:r>
              <a:rPr lang="en-US" sz="1200" dirty="0"/>
              <a:t>- climatic data such as snow and wind maps;</a:t>
            </a:r>
          </a:p>
          <a:p>
            <a:r>
              <a:rPr lang="en-US" sz="1200" dirty="0"/>
              <a:t>- procedures to be used where alternative procedures are given in the eurocode;</a:t>
            </a:r>
          </a:p>
          <a:p>
            <a:r>
              <a:rPr lang="en-US" sz="1200" dirty="0"/>
              <a:t>- procedures on the use of informative annexes;</a:t>
            </a:r>
          </a:p>
          <a:p>
            <a:r>
              <a:rPr lang="en-US" sz="1200" dirty="0"/>
              <a:t>- references to additional non-contradictory information for help the user to apply the eurocode.</a:t>
            </a:r>
          </a:p>
          <a:p>
            <a:endParaRPr lang="en-US" sz="1200" b="1" dirty="0"/>
          </a:p>
        </p:txBody>
      </p:sp>
      <p:pic>
        <p:nvPicPr>
          <p:cNvPr id="10" name="Picture 9">
            <a:extLst>
              <a:ext uri="{FF2B5EF4-FFF2-40B4-BE49-F238E27FC236}">
                <a16:creationId xmlns:a16="http://schemas.microsoft.com/office/drawing/2014/main" id="{3AC0A26C-4C7A-49CD-98F7-16CE2A876411}"/>
              </a:ext>
            </a:extLst>
          </p:cNvPr>
          <p:cNvPicPr>
            <a:picLocks noChangeAspect="1"/>
          </p:cNvPicPr>
          <p:nvPr/>
        </p:nvPicPr>
        <p:blipFill>
          <a:blip r:embed="rId3"/>
          <a:stretch>
            <a:fillRect/>
          </a:stretch>
        </p:blipFill>
        <p:spPr>
          <a:xfrm>
            <a:off x="7654245" y="1651000"/>
            <a:ext cx="3965703" cy="1583597"/>
          </a:xfrm>
          <a:prstGeom prst="rect">
            <a:avLst/>
          </a:prstGeom>
        </p:spPr>
      </p:pic>
      <p:sp>
        <p:nvSpPr>
          <p:cNvPr id="13" name="TextBox 12">
            <a:extLst>
              <a:ext uri="{FF2B5EF4-FFF2-40B4-BE49-F238E27FC236}">
                <a16:creationId xmlns:a16="http://schemas.microsoft.com/office/drawing/2014/main" id="{97D8718B-0F1D-4C59-A83F-2B995F5544B4}"/>
              </a:ext>
            </a:extLst>
          </p:cNvPr>
          <p:cNvSpPr txBox="1"/>
          <p:nvPr/>
        </p:nvSpPr>
        <p:spPr>
          <a:xfrm>
            <a:off x="572052" y="4115227"/>
            <a:ext cx="7082193" cy="1754326"/>
          </a:xfrm>
          <a:prstGeom prst="rect">
            <a:avLst/>
          </a:prstGeom>
          <a:noFill/>
        </p:spPr>
        <p:txBody>
          <a:bodyPr wrap="square">
            <a:spAutoFit/>
          </a:bodyPr>
          <a:lstStyle/>
          <a:p>
            <a:r>
              <a:rPr lang="en-US" sz="1200" b="1" dirty="0"/>
              <a:t>Parts</a:t>
            </a:r>
          </a:p>
          <a:p>
            <a:r>
              <a:rPr lang="en-US" sz="1200" dirty="0"/>
              <a:t>Each of the codes (except EN 1990) is divided into a number of parts covering specific aspects of the subject. They are referenced by a reference number.</a:t>
            </a:r>
          </a:p>
          <a:p>
            <a:endParaRPr lang="en-US" sz="1200" dirty="0"/>
          </a:p>
          <a:p>
            <a:r>
              <a:rPr lang="en-US" sz="1200" dirty="0"/>
              <a:t>EN 1995, Design of timber structures, has three parts:</a:t>
            </a:r>
          </a:p>
          <a:p>
            <a:endParaRPr lang="en-US" sz="1200" dirty="0"/>
          </a:p>
          <a:p>
            <a:r>
              <a:rPr lang="en-US" sz="1200" dirty="0"/>
              <a:t>1. EN 1995-1-1 General. Common rules for buildings</a:t>
            </a:r>
          </a:p>
          <a:p>
            <a:r>
              <a:rPr lang="en-US" sz="1200" dirty="0"/>
              <a:t>2. EN 1995-1-2 General rules. Structural fire design</a:t>
            </a:r>
          </a:p>
          <a:p>
            <a:r>
              <a:rPr lang="en-US" sz="1200" dirty="0"/>
              <a:t>3. EN 1995-2 Bridges</a:t>
            </a:r>
          </a:p>
        </p:txBody>
      </p:sp>
      <p:pic>
        <p:nvPicPr>
          <p:cNvPr id="14" name="Picture 13">
            <a:extLst>
              <a:ext uri="{FF2B5EF4-FFF2-40B4-BE49-F238E27FC236}">
                <a16:creationId xmlns:a16="http://schemas.microsoft.com/office/drawing/2014/main" id="{1BD7A759-FCA1-43F7-BEF4-DC81DBED5B6E}"/>
              </a:ext>
            </a:extLst>
          </p:cNvPr>
          <p:cNvPicPr>
            <a:picLocks noChangeAspect="1"/>
          </p:cNvPicPr>
          <p:nvPr/>
        </p:nvPicPr>
        <p:blipFill>
          <a:blip r:embed="rId4"/>
          <a:stretch>
            <a:fillRect/>
          </a:stretch>
        </p:blipFill>
        <p:spPr>
          <a:xfrm>
            <a:off x="7654245" y="4749800"/>
            <a:ext cx="4019550" cy="914400"/>
          </a:xfrm>
          <a:prstGeom prst="rect">
            <a:avLst/>
          </a:prstGeom>
        </p:spPr>
      </p:pic>
    </p:spTree>
    <p:extLst>
      <p:ext uri="{BB962C8B-B14F-4D97-AF65-F5344CB8AC3E}">
        <p14:creationId xmlns:p14="http://schemas.microsoft.com/office/powerpoint/2010/main" val="544555979"/>
      </p:ext>
    </p:extLst>
  </p:cSld>
  <p:clrMapOvr>
    <a:masterClrMapping/>
  </p:clrMapOvr>
  <mc:AlternateContent xmlns:mc="http://schemas.openxmlformats.org/markup-compatibility/2006" xmlns:p14="http://schemas.microsoft.com/office/powerpoint/2010/main">
    <mc:Choice Requires="p14">
      <p:transition spd="slow" p14:dur="2000" advTm="99829"/>
    </mc:Choice>
    <mc:Fallback xmlns="">
      <p:transition spd="slow" advTm="99829"/>
    </mc:Fallback>
  </mc:AlternateContent>
  <p:extLst>
    <p:ext uri="{3A86A75C-4F4B-4683-9AE1-C65F6400EC91}">
      <p14:laserTraceLst xmlns:p14="http://schemas.microsoft.com/office/powerpoint/2010/main">
        <p14:tracePtLst>
          <p14:tracePt t="17490" x="12026900" y="1028700"/>
          <p14:tracePt t="17491" x="11890375" y="1042988"/>
          <p14:tracePt t="17493" x="11766550" y="1055688"/>
          <p14:tracePt t="17495" x="11630025" y="1069975"/>
          <p14:tracePt t="17497" x="11506200" y="1084263"/>
          <p14:tracePt t="17499" x="11355388" y="1096963"/>
          <p14:tracePt t="17501" x="11204575" y="1111250"/>
          <p14:tracePt t="17503" x="11068050" y="1111250"/>
          <p14:tracePt t="17505" x="10917238" y="1111250"/>
          <p14:tracePt t="17507" x="10766425" y="1111250"/>
          <p14:tracePt t="17509" x="10628313" y="1111250"/>
          <p14:tracePt t="17511" x="10477500" y="1111250"/>
          <p14:tracePt t="17514" x="10312400" y="1111250"/>
          <p14:tracePt t="17515" x="10148888" y="1111250"/>
          <p14:tracePt t="17517" x="9969500" y="1111250"/>
          <p14:tracePt t="17519" x="9805988" y="1111250"/>
          <p14:tracePt t="17521" x="9628188" y="1096963"/>
          <p14:tracePt t="17523" x="9463088" y="1096963"/>
          <p14:tracePt t="17525" x="9297988" y="1096963"/>
          <p14:tracePt t="17527" x="9120188" y="1096963"/>
          <p14:tracePt t="17530" x="8955088" y="1096963"/>
          <p14:tracePt t="17531" x="8804275" y="1096963"/>
          <p14:tracePt t="17533" x="8640763" y="1084263"/>
          <p14:tracePt t="17535" x="8475663" y="1084263"/>
          <p14:tracePt t="17537" x="8337550" y="1084263"/>
          <p14:tracePt t="17539" x="8174038" y="1084263"/>
          <p14:tracePt t="17541" x="8023225" y="1084263"/>
          <p14:tracePt t="17543" x="7872413" y="1084263"/>
          <p14:tracePt t="17545" x="7734300" y="1069975"/>
          <p14:tracePt t="17547" x="7583488" y="1069975"/>
          <p14:tracePt t="17549" x="7432675" y="1069975"/>
          <p14:tracePt t="17551" x="7296150" y="1069975"/>
          <p14:tracePt t="17553" x="7145338" y="1069975"/>
          <p14:tracePt t="17555" x="7021513" y="1069975"/>
          <p14:tracePt t="17557" x="6884988" y="1055688"/>
          <p14:tracePt t="17559" x="6746875" y="1055688"/>
          <p14:tracePt t="17561" x="6610350" y="1055688"/>
          <p14:tracePt t="17563" x="6486525" y="1055688"/>
          <p14:tracePt t="17565" x="6376988" y="1055688"/>
          <p14:tracePt t="17567" x="6267450" y="1055688"/>
          <p14:tracePt t="17569" x="6157913" y="1055688"/>
          <p14:tracePt t="17571" x="6061075" y="1042988"/>
          <p14:tracePt t="17573" x="5951538" y="1028700"/>
          <p14:tracePt t="17575" x="5856288" y="1028700"/>
          <p14:tracePt t="17577" x="5759450" y="1014413"/>
          <p14:tracePt t="17579" x="5678488" y="1014413"/>
          <p14:tracePt t="17581" x="5595938" y="1014413"/>
          <p14:tracePt t="17583" x="5513388" y="1014413"/>
          <p14:tracePt t="17585" x="5430838" y="1014413"/>
          <p14:tracePt t="17587" x="5362575" y="1001713"/>
          <p14:tracePt t="17589" x="5294313" y="1001713"/>
          <p14:tracePt t="17591" x="5238750" y="987425"/>
          <p14:tracePt t="17593" x="5184775" y="987425"/>
          <p14:tracePt t="17595" x="5143500" y="987425"/>
          <p14:tracePt t="17597" x="5102225" y="973138"/>
          <p14:tracePt t="17599" x="5060950" y="960438"/>
          <p14:tracePt t="17601" x="5019675" y="960438"/>
          <p14:tracePt t="17603" x="4992688" y="960438"/>
          <p14:tracePt t="17605" x="4951413" y="960438"/>
          <p14:tracePt t="17607" x="4922838" y="960438"/>
          <p14:tracePt t="17609" x="4895850" y="960438"/>
          <p14:tracePt t="17611" x="4881563" y="946150"/>
          <p14:tracePt t="17614" x="4854575" y="933450"/>
          <p14:tracePt t="17615" x="4827588" y="919163"/>
          <p14:tracePt t="17617" x="4813300" y="919163"/>
          <p14:tracePt t="17619" x="4786313" y="904875"/>
          <p14:tracePt t="17621" x="4759325" y="892175"/>
          <p14:tracePt t="17623" x="4730750" y="892175"/>
          <p14:tracePt t="17625" x="4703763" y="892175"/>
          <p14:tracePt t="17627" x="4676775" y="877888"/>
          <p14:tracePt t="17629" x="4649788" y="863600"/>
          <p14:tracePt t="17631" x="4621213" y="850900"/>
          <p14:tracePt t="17633" x="4594225" y="850900"/>
          <p14:tracePt t="17635" x="4567238" y="836613"/>
          <p14:tracePt t="17637" x="4538663" y="822325"/>
          <p14:tracePt t="17639" x="4498975" y="822325"/>
          <p14:tracePt t="17641" x="4457700" y="809625"/>
          <p14:tracePt t="17643" x="4416425" y="795338"/>
          <p14:tracePt t="17645" x="4375150" y="781050"/>
          <p14:tracePt t="17647" x="4348163" y="768350"/>
          <p14:tracePt t="17649" x="4306888" y="768350"/>
          <p14:tracePt t="17651" x="4265613" y="754063"/>
          <p14:tracePt t="17653" x="4237038" y="741363"/>
          <p14:tracePt t="17655" x="4197350" y="727075"/>
          <p14:tracePt t="17657" x="4141788" y="727075"/>
          <p14:tracePt t="17659" x="4100513" y="712788"/>
          <p14:tracePt t="17661" x="4044950" y="700088"/>
          <p14:tracePt t="17663" x="4005263" y="685800"/>
          <p14:tracePt t="17665" x="3949700" y="671513"/>
          <p14:tracePt t="17667" x="3881438" y="671513"/>
          <p14:tracePt t="17669" x="3825875" y="671513"/>
          <p14:tracePt t="17671" x="3771900" y="658813"/>
          <p14:tracePt t="17673" x="3703638" y="644525"/>
          <p14:tracePt t="17675" x="3648075" y="644525"/>
          <p14:tracePt t="17677" x="3592513" y="630238"/>
          <p14:tracePt t="17680" x="3551238" y="630238"/>
          <p14:tracePt t="17681" x="3511550" y="630238"/>
          <p14:tracePt t="17683" x="3470275" y="630238"/>
          <p14:tracePt t="17685" x="3429000" y="630238"/>
          <p14:tracePt t="17687" x="3373438" y="630238"/>
          <p14:tracePt t="17689" x="3332163" y="630238"/>
          <p14:tracePt t="17691" x="3290888" y="630238"/>
          <p14:tracePt t="17693" x="3249613" y="630238"/>
          <p14:tracePt t="17695" x="3209925" y="630238"/>
          <p14:tracePt t="17698" x="3168650" y="630238"/>
          <p14:tracePt t="17699" x="3127375" y="630238"/>
          <p14:tracePt t="17701" x="3098800" y="630238"/>
          <p14:tracePt t="17703" x="3057525" y="630238"/>
          <p14:tracePt t="17705" x="3030538" y="630238"/>
          <p14:tracePt t="17707" x="3003550" y="630238"/>
          <p14:tracePt t="17709" x="2976563" y="630238"/>
          <p14:tracePt t="17711" x="2947988" y="630238"/>
          <p14:tracePt t="17713" x="2921000" y="644525"/>
          <p14:tracePt t="17715" x="2906713" y="658813"/>
          <p14:tracePt t="17717" x="2867025" y="671513"/>
          <p14:tracePt t="17719" x="2852738" y="671513"/>
          <p14:tracePt t="17721" x="2838450" y="685800"/>
          <p14:tracePt t="17723" x="2825750" y="685800"/>
          <p14:tracePt t="17725" x="2811463" y="700088"/>
          <p14:tracePt t="17727" x="2797175" y="712788"/>
          <p14:tracePt t="17730" x="2784475" y="712788"/>
          <p14:tracePt t="17731" x="2770188" y="727075"/>
          <p14:tracePt t="17735" x="2755900" y="741363"/>
          <p14:tracePt t="17739" x="2743200" y="754063"/>
          <p14:tracePt t="17743" x="2743200" y="768350"/>
          <p14:tracePt t="17745" x="2728913" y="781050"/>
          <p14:tracePt t="17747" x="2716213" y="795338"/>
          <p14:tracePt t="17749" x="2716213" y="809625"/>
          <p14:tracePt t="17751" x="2701925" y="809625"/>
          <p14:tracePt t="17753" x="2701925" y="822325"/>
          <p14:tracePt t="17755" x="2687638" y="836613"/>
          <p14:tracePt t="17757" x="2687638" y="850900"/>
          <p14:tracePt t="17759" x="2674938" y="850900"/>
          <p14:tracePt t="17761" x="2674938" y="877888"/>
          <p14:tracePt t="17767" x="2660650" y="892175"/>
          <p14:tracePt t="17769" x="2660650" y="919163"/>
          <p14:tracePt t="17771" x="2646363" y="933450"/>
          <p14:tracePt t="17773" x="2633663" y="946150"/>
          <p14:tracePt t="17775" x="2633663" y="960438"/>
          <p14:tracePt t="17781" x="2633663" y="987425"/>
          <p14:tracePt t="17781" x="2619375" y="1001713"/>
          <p14:tracePt t="17783" x="2619375" y="1014413"/>
          <p14:tracePt t="17785" x="2605088" y="1028700"/>
          <p14:tracePt t="17789" x="2605088" y="1042988"/>
          <p14:tracePt t="17791" x="2592388" y="1069975"/>
          <p14:tracePt t="17797" x="2578100" y="1084263"/>
          <p14:tracePt t="17799" x="2578100" y="1096963"/>
          <p14:tracePt t="17801" x="2563813" y="1111250"/>
          <p14:tracePt t="17807" x="2563813" y="1123950"/>
          <p14:tracePt t="17809" x="2551113" y="1138238"/>
          <p14:tracePt t="17813" x="2536825" y="1138238"/>
          <p14:tracePt t="17815" x="2536825" y="1152525"/>
          <p14:tracePt t="17817" x="2524125" y="1152525"/>
          <p14:tracePt t="17819" x="2524125" y="1165225"/>
          <p14:tracePt t="17821" x="2509838" y="1165225"/>
          <p14:tracePt t="17825" x="2495550" y="1179513"/>
          <p14:tracePt t="17827" x="2482850" y="1193800"/>
          <p14:tracePt t="17830" x="2468563" y="1193800"/>
          <p14:tracePt t="17831" x="2468563" y="1206500"/>
          <p14:tracePt t="17833" x="2441575" y="1206500"/>
          <p14:tracePt t="17835" x="2427288" y="1206500"/>
          <p14:tracePt t="17837" x="2413000" y="1220788"/>
          <p14:tracePt t="17839" x="2400300" y="1220788"/>
          <p14:tracePt t="17841" x="2400300" y="1235075"/>
          <p14:tracePt t="17843" x="2373313" y="1235075"/>
          <p14:tracePt t="17845" x="2359025" y="1247775"/>
          <p14:tracePt t="17847" x="2344738" y="1247775"/>
          <p14:tracePt t="17849" x="2317750" y="1262063"/>
          <p14:tracePt t="17851" x="2303463" y="1262063"/>
          <p14:tracePt t="17853" x="2290763" y="1262063"/>
          <p14:tracePt t="17855" x="2262188" y="1262063"/>
          <p14:tracePt t="17857" x="2249488" y="1276350"/>
          <p14:tracePt t="17859" x="2235200" y="1276350"/>
          <p14:tracePt t="17861" x="2208213" y="1276350"/>
          <p14:tracePt t="17863" x="2181225" y="1289050"/>
          <p14:tracePt t="17865" x="2166938" y="1289050"/>
          <p14:tracePt t="17867" x="2152650" y="1289050"/>
          <p14:tracePt t="17869" x="2125663" y="1289050"/>
          <p14:tracePt t="17871" x="2111375" y="1289050"/>
          <p14:tracePt t="17874" x="2098675" y="1289050"/>
          <p14:tracePt t="17875" x="2070100" y="1289050"/>
          <p14:tracePt t="17877" x="2043113" y="1289050"/>
          <p14:tracePt t="17880" x="2030413" y="1289050"/>
          <p14:tracePt t="17881" x="2016125" y="1289050"/>
          <p14:tracePt t="17883" x="2001838" y="1289050"/>
          <p14:tracePt t="17885" x="1989138" y="1303338"/>
          <p14:tracePt t="17887" x="1974850" y="1303338"/>
          <p14:tracePt t="17889" x="1960563" y="1303338"/>
          <p14:tracePt t="17891" x="1947863" y="1303338"/>
          <p14:tracePt t="17893" x="1933575" y="1303338"/>
          <p14:tracePt t="17895" x="1919288" y="1303338"/>
          <p14:tracePt t="17897" x="1906588" y="1303338"/>
          <p14:tracePt t="17901" x="1892300" y="1303338"/>
          <p14:tracePt t="17903" x="1865313" y="1303338"/>
          <p14:tracePt t="17907" x="1851025" y="1303338"/>
          <p14:tracePt t="17909" x="1824038" y="1303338"/>
          <p14:tracePt t="17911" x="1809750" y="1303338"/>
          <p14:tracePt t="17914" x="1797050" y="1303338"/>
          <p14:tracePt t="17915" x="1782763" y="1303338"/>
          <p14:tracePt t="17917" x="1768475" y="1303338"/>
          <p14:tracePt t="17919" x="1755775" y="1303338"/>
          <p14:tracePt t="17921" x="1728788" y="1303338"/>
          <p14:tracePt t="17923" x="1714500" y="1303338"/>
          <p14:tracePt t="17925" x="1700213" y="1303338"/>
          <p14:tracePt t="17927" x="1687513" y="1303338"/>
          <p14:tracePt t="17930" x="1658938" y="1303338"/>
          <p14:tracePt t="17931" x="1646238" y="1303338"/>
          <p14:tracePt t="17933" x="1631950" y="1303338"/>
          <p14:tracePt t="17935" x="1604963" y="1303338"/>
          <p14:tracePt t="17937" x="1590675" y="1303338"/>
          <p14:tracePt t="17939" x="1576388" y="1303338"/>
          <p14:tracePt t="17941" x="1549400" y="1303338"/>
          <p14:tracePt t="17943" x="1536700" y="1303338"/>
          <p14:tracePt t="17945" x="1522413" y="1303338"/>
          <p14:tracePt t="17947" x="1508125" y="1303338"/>
          <p14:tracePt t="17949" x="1481138" y="1303338"/>
          <p14:tracePt t="17951" x="1466850" y="1289050"/>
          <p14:tracePt t="17953" x="1454150" y="1289050"/>
          <p14:tracePt t="17955" x="1425575" y="1289050"/>
          <p14:tracePt t="17957" x="1412875" y="1289050"/>
          <p14:tracePt t="17961" x="1385888" y="1289050"/>
          <p14:tracePt t="17963" x="1371600" y="1289050"/>
          <p14:tracePt t="17967" x="1344613" y="1289050"/>
          <p14:tracePt t="17969" x="1330325" y="1289050"/>
          <p14:tracePt t="17971" x="1316038" y="1276350"/>
          <p14:tracePt t="17973" x="1289050" y="1276350"/>
          <p14:tracePt t="17975" x="1274763" y="1276350"/>
          <p14:tracePt t="17979" x="1247775" y="1276350"/>
          <p14:tracePt t="17981" x="1220788" y="1276350"/>
          <p14:tracePt t="17983" x="1206500" y="1276350"/>
          <p14:tracePt t="17985" x="1193800" y="1276350"/>
          <p14:tracePt t="17987" x="1165225" y="1276350"/>
          <p14:tracePt t="17989" x="1152525" y="1262063"/>
          <p14:tracePt t="17991" x="1138238" y="1262063"/>
          <p14:tracePt t="17993" x="1111250" y="1262063"/>
          <p14:tracePt t="17995" x="1082675" y="1262063"/>
          <p14:tracePt t="17997" x="1069975" y="1262063"/>
          <p14:tracePt t="17999" x="1055688" y="1262063"/>
          <p14:tracePt t="18001" x="1042988" y="1262063"/>
          <p14:tracePt t="18003" x="1028700" y="1262063"/>
          <p14:tracePt t="18005" x="1014413" y="1262063"/>
          <p14:tracePt t="18007" x="1001713" y="1262063"/>
          <p14:tracePt t="18009" x="987425" y="1262063"/>
          <p14:tracePt t="18011" x="960438" y="1247775"/>
          <p14:tracePt t="18014" x="946150" y="1247775"/>
          <p14:tracePt t="18015" x="931863" y="1247775"/>
          <p14:tracePt t="18017" x="919163" y="1247775"/>
          <p14:tracePt t="18019" x="892175" y="1247775"/>
          <p14:tracePt t="18021" x="877888" y="1247775"/>
          <p14:tracePt t="18023" x="863600" y="1247775"/>
          <p14:tracePt t="18025" x="836613" y="1262063"/>
          <p14:tracePt t="18027" x="795338" y="1262063"/>
          <p14:tracePt t="18031" x="768350" y="1262063"/>
          <p14:tracePt t="18031" x="754063" y="1262063"/>
          <p14:tracePt t="18033" x="741363" y="1262063"/>
          <p14:tracePt t="18035" x="712788" y="1262063"/>
          <p14:tracePt t="18037" x="700088" y="1262063"/>
          <p14:tracePt t="18039" x="671513" y="1276350"/>
          <p14:tracePt t="18041" x="644525" y="1276350"/>
          <p14:tracePt t="18043" x="617538" y="1289050"/>
          <p14:tracePt t="18045" x="588963" y="1289050"/>
          <p14:tracePt t="18047" x="561975" y="1289050"/>
          <p14:tracePt t="18049" x="549275" y="1303338"/>
          <p14:tracePt t="18051" x="520700" y="1303338"/>
          <p14:tracePt t="18053" x="493713" y="1316038"/>
          <p14:tracePt t="18055" x="466725" y="1316038"/>
          <p14:tracePt t="18057" x="452438" y="1316038"/>
          <p14:tracePt t="18059" x="425450" y="1316038"/>
          <p14:tracePt t="18061" x="398463" y="1330325"/>
          <p14:tracePt t="18064" x="384175" y="1344613"/>
          <p14:tracePt t="18065" x="369888" y="1344613"/>
          <p14:tracePt t="18067" x="357188" y="1344613"/>
          <p14:tracePt t="18069" x="342900" y="1357313"/>
          <p14:tracePt t="18071" x="315913" y="1371600"/>
          <p14:tracePt t="18073" x="301625" y="1371600"/>
          <p14:tracePt t="18075" x="287338" y="1385888"/>
          <p14:tracePt t="18077" x="260350" y="1385888"/>
          <p14:tracePt t="18080" x="260350" y="1398588"/>
          <p14:tracePt t="18081" x="247650" y="1398588"/>
          <p14:tracePt t="18083" x="247650" y="1412875"/>
          <p14:tracePt t="18085" x="233363" y="1412875"/>
          <p14:tracePt t="18087" x="219075" y="1427163"/>
          <p14:tracePt t="18089" x="219075" y="1439863"/>
          <p14:tracePt t="18091" x="206375" y="1439863"/>
          <p14:tracePt t="18093" x="206375" y="1454150"/>
          <p14:tracePt t="18097" x="206375" y="1466850"/>
          <p14:tracePt t="18099" x="206375" y="1481138"/>
          <p14:tracePt t="18101" x="192088" y="1495425"/>
          <p14:tracePt t="18105" x="192088" y="1508125"/>
          <p14:tracePt t="18109" x="192088" y="1522413"/>
          <p14:tracePt t="18111" x="192088" y="1536700"/>
          <p14:tracePt t="18114" x="192088" y="1549400"/>
          <p14:tracePt t="18115" x="192088" y="1563688"/>
          <p14:tracePt t="18119" x="192088" y="1590675"/>
          <p14:tracePt t="18123" x="192088" y="1604963"/>
          <p14:tracePt t="18125" x="192088" y="1619250"/>
          <p14:tracePt t="18127" x="192088" y="1631950"/>
          <p14:tracePt t="18130" x="192088" y="1646238"/>
          <p14:tracePt t="18131" x="206375" y="1658938"/>
          <p14:tracePt t="18133" x="219075" y="1673225"/>
          <p14:tracePt t="18137" x="233363" y="1700213"/>
          <p14:tracePt t="18139" x="233363" y="1714500"/>
          <p14:tracePt t="18141" x="247650" y="1714500"/>
          <p14:tracePt t="18143" x="260350" y="1728788"/>
          <p14:tracePt t="18145" x="260350" y="1741488"/>
          <p14:tracePt t="18147" x="274638" y="1755775"/>
          <p14:tracePt t="18151" x="287338" y="1755775"/>
          <p14:tracePt t="18153" x="301625" y="1770063"/>
          <p14:tracePt t="18157" x="315913" y="1782763"/>
          <p14:tracePt t="18161" x="342900" y="1797050"/>
          <p14:tracePt t="18165" x="357188" y="1809750"/>
          <p14:tracePt t="18167" x="357188" y="1824038"/>
          <p14:tracePt t="18169" x="369888" y="1824038"/>
          <p14:tracePt t="18171" x="384175" y="1824038"/>
          <p14:tracePt t="18173" x="398463" y="1838325"/>
          <p14:tracePt t="18177" x="411163" y="1851025"/>
          <p14:tracePt t="18180" x="438150" y="1865313"/>
          <p14:tracePt t="18183" x="466725" y="1879600"/>
          <p14:tracePt t="18187" x="479425" y="1892300"/>
          <p14:tracePt t="18189" x="493713" y="1892300"/>
          <p14:tracePt t="18191" x="508000" y="1906588"/>
          <p14:tracePt t="18193" x="534988" y="1906588"/>
          <p14:tracePt t="18195" x="534988" y="1920875"/>
          <p14:tracePt t="18197" x="549275" y="1920875"/>
          <p14:tracePt t="18199" x="561975" y="1933575"/>
          <p14:tracePt t="18201" x="576263" y="1947863"/>
          <p14:tracePt t="18203" x="588963" y="1947863"/>
          <p14:tracePt t="18205" x="603250" y="1962150"/>
          <p14:tracePt t="18207" x="617538" y="1962150"/>
          <p14:tracePt t="18209" x="630238" y="1962150"/>
          <p14:tracePt t="18211" x="644525" y="1974850"/>
          <p14:tracePt t="18214" x="658813" y="1974850"/>
          <p14:tracePt t="18215" x="671513" y="1989138"/>
          <p14:tracePt t="18217" x="700088" y="1989138"/>
          <p14:tracePt t="18219" x="712788" y="1989138"/>
          <p14:tracePt t="18221" x="712788" y="2001838"/>
          <p14:tracePt t="18223" x="741363" y="2016125"/>
          <p14:tracePt t="18225" x="754063" y="2016125"/>
          <p14:tracePt t="18227" x="768350" y="2016125"/>
          <p14:tracePt t="18230" x="781050" y="2030413"/>
          <p14:tracePt t="18231" x="795338" y="2030413"/>
          <p14:tracePt t="18233" x="809625" y="2043113"/>
          <p14:tracePt t="18235" x="822325" y="2043113"/>
          <p14:tracePt t="18237" x="836613" y="2043113"/>
          <p14:tracePt t="18239" x="850900" y="2043113"/>
          <p14:tracePt t="18241" x="877888" y="2043113"/>
          <p14:tracePt t="18243" x="892175" y="2057400"/>
          <p14:tracePt t="18245" x="904875" y="2057400"/>
          <p14:tracePt t="18247" x="919163" y="2057400"/>
          <p14:tracePt t="18249" x="931863" y="2057400"/>
          <p14:tracePt t="18251" x="960438" y="2057400"/>
          <p14:tracePt t="18253" x="973138" y="2071688"/>
          <p14:tracePt t="18255" x="987425" y="2071688"/>
          <p14:tracePt t="18257" x="1014413" y="2084388"/>
          <p14:tracePt t="18259" x="1028700" y="2084388"/>
          <p14:tracePt t="18264" x="1055688" y="2084388"/>
          <p14:tracePt t="18265" x="1055688" y="2098675"/>
          <p14:tracePt t="18267" x="1069975" y="2112963"/>
          <p14:tracePt t="18269" x="1096963" y="2112963"/>
          <p14:tracePt t="18271" x="1111250" y="2112963"/>
          <p14:tracePt t="18273" x="1123950" y="2112963"/>
          <p14:tracePt t="18275" x="1138238" y="2112963"/>
          <p14:tracePt t="18277" x="1152525" y="2112963"/>
          <p14:tracePt t="18280" x="1165225" y="2112963"/>
          <p14:tracePt t="18281" x="1179513" y="2112963"/>
          <p14:tracePt t="18283" x="1193800" y="2125663"/>
          <p14:tracePt t="18285" x="1206500" y="2125663"/>
          <p14:tracePt t="18287" x="1220788" y="2125663"/>
          <p14:tracePt t="18291" x="1247775" y="2125663"/>
          <p14:tracePt t="18293" x="1262063" y="2139950"/>
          <p14:tracePt t="18295" x="1274763" y="2139950"/>
          <p14:tracePt t="18297" x="1289050" y="2152650"/>
          <p14:tracePt t="18299" x="1303338" y="2152650"/>
          <p14:tracePt t="18301" x="1316038" y="2152650"/>
          <p14:tracePt t="18303" x="1344613" y="2152650"/>
          <p14:tracePt t="18305" x="1357313" y="2152650"/>
          <p14:tracePt t="18307" x="1385888" y="2152650"/>
          <p14:tracePt t="18309" x="1412875" y="2166938"/>
          <p14:tracePt t="18311" x="1454150" y="2166938"/>
          <p14:tracePt t="18313" x="1466850" y="2166938"/>
          <p14:tracePt t="18315" x="1495425" y="2166938"/>
          <p14:tracePt t="18317" x="1522413" y="2166938"/>
          <p14:tracePt t="18319" x="1549400" y="2166938"/>
          <p14:tracePt t="18321" x="1576388" y="2166938"/>
          <p14:tracePt t="18323" x="1617663" y="2166938"/>
          <p14:tracePt t="18325" x="1646238" y="2166938"/>
          <p14:tracePt t="18327" x="1687513" y="2166938"/>
          <p14:tracePt t="18330" x="1728788" y="2166938"/>
          <p14:tracePt t="18331" x="1768475" y="2166938"/>
          <p14:tracePt t="18333" x="1797050" y="2166938"/>
          <p14:tracePt t="18335" x="1838325" y="2166938"/>
          <p14:tracePt t="18337" x="1879600" y="2166938"/>
          <p14:tracePt t="18339" x="1906588" y="2166938"/>
          <p14:tracePt t="18341" x="1947863" y="2166938"/>
          <p14:tracePt t="18343" x="1989138" y="2166938"/>
          <p14:tracePt t="18345" x="2030413" y="2166938"/>
          <p14:tracePt t="18347" x="2070100" y="2166938"/>
          <p14:tracePt t="18349" x="2098675" y="2166938"/>
          <p14:tracePt t="18351" x="2139950" y="2166938"/>
          <p14:tracePt t="18353" x="2181225" y="2166938"/>
          <p14:tracePt t="18355" x="2208213" y="2166938"/>
          <p14:tracePt t="18357" x="2249488" y="2166938"/>
          <p14:tracePt t="18359" x="2276475" y="2166938"/>
          <p14:tracePt t="18361" x="2317750" y="2166938"/>
          <p14:tracePt t="18363" x="2344738" y="2166938"/>
          <p14:tracePt t="18365" x="2373313" y="2166938"/>
          <p14:tracePt t="18367" x="2413000" y="2166938"/>
          <p14:tracePt t="18369" x="2441575" y="2166938"/>
          <p14:tracePt t="18371" x="2454275" y="2166938"/>
          <p14:tracePt t="18373" x="2482850" y="2152650"/>
          <p14:tracePt t="18375" x="2495550" y="2139950"/>
          <p14:tracePt t="18377" x="2509838" y="2139950"/>
          <p14:tracePt t="18379" x="2536825" y="2125663"/>
          <p14:tracePt t="18381" x="2563813" y="2112963"/>
          <p14:tracePt t="18383" x="2578100" y="2098675"/>
          <p14:tracePt t="18385" x="2592388" y="2098675"/>
          <p14:tracePt t="18387" x="2605088" y="2084388"/>
          <p14:tracePt t="18389" x="2619375" y="2084388"/>
          <p14:tracePt t="18391" x="2619375" y="2071688"/>
          <p14:tracePt t="18393" x="2633663" y="2071688"/>
          <p14:tracePt t="18395" x="2633663" y="2057400"/>
          <p14:tracePt t="18397" x="2633663" y="2043113"/>
          <p14:tracePt t="18401" x="2646363" y="2030413"/>
          <p14:tracePt t="18405" x="2646363" y="2016125"/>
          <p14:tracePt t="18409" x="2646363" y="1989138"/>
          <p14:tracePt t="18415" x="2646363" y="1974850"/>
          <p14:tracePt t="18417" x="2646363" y="1947863"/>
          <p14:tracePt t="18421" x="2646363" y="1933575"/>
          <p14:tracePt t="18423" x="2646363" y="1920875"/>
          <p14:tracePt t="18427" x="2646363" y="1906588"/>
          <p14:tracePt t="18430" x="2646363" y="1892300"/>
          <p14:tracePt t="18431" x="2646363" y="1879600"/>
          <p14:tracePt t="18433" x="2646363" y="1865313"/>
          <p14:tracePt t="18437" x="2646363" y="1851025"/>
          <p14:tracePt t="18439" x="2646363" y="1838325"/>
          <p14:tracePt t="18441" x="2633663" y="1824038"/>
          <p14:tracePt t="18445" x="2619375" y="1809750"/>
          <p14:tracePt t="18449" x="2605088" y="1797050"/>
          <p14:tracePt t="18451" x="2605088" y="1782763"/>
          <p14:tracePt t="18453" x="2605088" y="1770063"/>
          <p14:tracePt t="18455" x="2592388" y="1770063"/>
          <p14:tracePt t="18457" x="2578100" y="1755775"/>
          <p14:tracePt t="18461" x="2563813" y="1741488"/>
          <p14:tracePt t="18464" x="2563813" y="1728788"/>
          <p14:tracePt t="18465" x="2551113" y="1714500"/>
          <p14:tracePt t="18469" x="2551113" y="1700213"/>
          <p14:tracePt t="18471" x="2536825" y="1687513"/>
          <p14:tracePt t="18473" x="2524125" y="1687513"/>
          <p14:tracePt t="18475" x="2524125" y="1673225"/>
          <p14:tracePt t="18477" x="2509838" y="1673225"/>
          <p14:tracePt t="18479" x="2509838" y="1658938"/>
          <p14:tracePt t="18481" x="2495550" y="1658938"/>
          <p14:tracePt t="18483" x="2495550" y="1646238"/>
          <p14:tracePt t="18485" x="2482850" y="1631950"/>
          <p14:tracePt t="18487" x="2468563" y="1619250"/>
          <p14:tracePt t="18491" x="2454275" y="1590675"/>
          <p14:tracePt t="18493" x="2427288" y="1590675"/>
          <p14:tracePt t="18495" x="2413000" y="1563688"/>
          <p14:tracePt t="18498" x="2400300" y="1563688"/>
          <p14:tracePt t="18499" x="2386013" y="1549400"/>
          <p14:tracePt t="18501" x="2373313" y="1536700"/>
          <p14:tracePt t="18503" x="2359025" y="1536700"/>
          <p14:tracePt t="18505" x="2344738" y="1522413"/>
          <p14:tracePt t="18509" x="2332038" y="1495425"/>
          <p14:tracePt t="18511" x="2303463" y="1495425"/>
          <p14:tracePt t="18514" x="2290763" y="1466850"/>
          <p14:tracePt t="18515" x="2262188" y="1466850"/>
          <p14:tracePt t="18517" x="2249488" y="1454150"/>
          <p14:tracePt t="18519" x="2235200" y="1439863"/>
          <p14:tracePt t="18521" x="2193925" y="1427163"/>
          <p14:tracePt t="18523" x="2181225" y="1427163"/>
          <p14:tracePt t="18525" x="2166938" y="1412875"/>
          <p14:tracePt t="18527" x="2139950" y="1398588"/>
          <p14:tracePt t="18531" x="2125663" y="1398588"/>
          <p14:tracePt t="18533" x="2111375" y="1385888"/>
          <p14:tracePt t="18535" x="2098675" y="1385888"/>
          <p14:tracePt t="18537" x="2070100" y="1385888"/>
          <p14:tracePt t="18539" x="2057400" y="1371600"/>
          <p14:tracePt t="18541" x="2043113" y="1357313"/>
          <p14:tracePt t="18543" x="2016125" y="1357313"/>
          <p14:tracePt t="18547" x="2001838" y="1357313"/>
          <p14:tracePt t="18551" x="1974850" y="1344613"/>
          <p14:tracePt t="18553" x="1960563" y="1330325"/>
          <p14:tracePt t="18555" x="1947863" y="1330325"/>
          <p14:tracePt t="18557" x="1919288" y="1330325"/>
          <p14:tracePt t="18559" x="1906588" y="1330325"/>
          <p14:tracePt t="18561" x="1892300" y="1330325"/>
          <p14:tracePt t="18564" x="1879600" y="1330325"/>
          <p14:tracePt t="18565" x="1851025" y="1330325"/>
          <p14:tracePt t="18567" x="1838325" y="1316038"/>
          <p14:tracePt t="18569" x="1824038" y="1303338"/>
          <p14:tracePt t="18571" x="1797050" y="1303338"/>
          <p14:tracePt t="18573" x="1782763" y="1303338"/>
          <p14:tracePt t="18575" x="1768475" y="1303338"/>
          <p14:tracePt t="18577" x="1741488" y="1303338"/>
          <p14:tracePt t="18581" x="1728788" y="1303338"/>
          <p14:tracePt t="18583" x="1700213" y="1303338"/>
          <p14:tracePt t="18585" x="1687513" y="1303338"/>
          <p14:tracePt t="18587" x="1673225" y="1303338"/>
          <p14:tracePt t="18589" x="1658938" y="1303338"/>
          <p14:tracePt t="18591" x="1631950" y="1303338"/>
          <p14:tracePt t="18593" x="1617663" y="1303338"/>
          <p14:tracePt t="18595" x="1604963" y="1303338"/>
          <p14:tracePt t="18597" x="1590675" y="1289050"/>
          <p14:tracePt t="18599" x="1576388" y="1289050"/>
          <p14:tracePt t="18601" x="1563688" y="1289050"/>
          <p14:tracePt t="18603" x="1549400" y="1289050"/>
          <p14:tracePt t="18607" x="1522413" y="1289050"/>
          <p14:tracePt t="18611" x="1508125" y="1289050"/>
          <p14:tracePt t="18615" x="1481138" y="1289050"/>
          <p14:tracePt t="18619" x="1466850" y="1289050"/>
          <p14:tracePt t="18621" x="1439863" y="1289050"/>
          <p14:tracePt t="18625" x="1425575" y="1289050"/>
          <p14:tracePt t="18627" x="1412875" y="1289050"/>
          <p14:tracePt t="18629" x="1398588" y="1289050"/>
          <p14:tracePt t="18631" x="1385888" y="1289050"/>
          <p14:tracePt t="18635" x="1357313" y="1289050"/>
          <p14:tracePt t="18639" x="1344613" y="1289050"/>
          <p14:tracePt t="18641" x="1330325" y="1289050"/>
          <p14:tracePt t="18645" x="1316038" y="1303338"/>
          <p14:tracePt t="18648" x="1303338" y="1303338"/>
          <p14:tracePt t="18649" x="1289050" y="1303338"/>
          <p14:tracePt t="18651" x="1274763" y="1303338"/>
          <p14:tracePt t="18653" x="1262063" y="1303338"/>
          <p14:tracePt t="18655" x="1247775" y="1303338"/>
          <p14:tracePt t="18657" x="1235075" y="1316038"/>
          <p14:tracePt t="18659" x="1220788" y="1316038"/>
          <p14:tracePt t="18661" x="1193800" y="1316038"/>
          <p14:tracePt t="18663" x="1179513" y="1316038"/>
          <p14:tracePt t="18665" x="1165225" y="1330325"/>
          <p14:tracePt t="18667" x="1138238" y="1344613"/>
          <p14:tracePt t="18669" x="1123950" y="1344613"/>
          <p14:tracePt t="18671" x="1111250" y="1344613"/>
          <p14:tracePt t="18673" x="1082675" y="1344613"/>
          <p14:tracePt t="18675" x="1055688" y="1357313"/>
          <p14:tracePt t="18677" x="1042988" y="1371600"/>
          <p14:tracePt t="18679" x="1028700" y="1371600"/>
          <p14:tracePt t="18681" x="987425" y="1371600"/>
          <p14:tracePt t="18683" x="973138" y="1371600"/>
          <p14:tracePt t="18685" x="960438" y="1385888"/>
          <p14:tracePt t="18687" x="931863" y="1385888"/>
          <p14:tracePt t="18689" x="919163" y="1398588"/>
          <p14:tracePt t="18691" x="904875" y="1398588"/>
          <p14:tracePt t="18693" x="877888" y="1398588"/>
          <p14:tracePt t="18695" x="863600" y="1398588"/>
          <p14:tracePt t="18697" x="836613" y="1412875"/>
          <p14:tracePt t="18699" x="809625" y="1412875"/>
          <p14:tracePt t="18701" x="781050" y="1427163"/>
          <p14:tracePt t="18703" x="768350" y="1427163"/>
          <p14:tracePt t="18707" x="741363" y="1439863"/>
          <p14:tracePt t="18711" x="727075" y="1454150"/>
          <p14:tracePt t="18714" x="700088" y="1454150"/>
          <p14:tracePt t="18715" x="700088" y="1466850"/>
          <p14:tracePt t="18717" x="685800" y="1466850"/>
          <p14:tracePt t="18719" x="671513" y="1481138"/>
          <p14:tracePt t="18721" x="658813" y="1481138"/>
          <p14:tracePt t="18723" x="658813" y="1495425"/>
          <p14:tracePt t="18725" x="644525" y="1495425"/>
          <p14:tracePt t="18727" x="644525" y="1508125"/>
          <p14:tracePt t="18729" x="630238" y="1508125"/>
          <p14:tracePt t="18731" x="617538" y="1522413"/>
          <p14:tracePt t="18735" x="603250" y="1536700"/>
          <p14:tracePt t="18737" x="603250" y="1549400"/>
          <p14:tracePt t="18739" x="588963" y="1549400"/>
          <p14:tracePt t="18741" x="588963" y="1563688"/>
          <p14:tracePt t="18743" x="576263" y="1563688"/>
          <p14:tracePt t="18745" x="561975" y="1563688"/>
          <p14:tracePt t="18748" x="561975" y="1577975"/>
          <p14:tracePt t="18751" x="549275" y="1590675"/>
          <p14:tracePt t="18755" x="534988" y="1604963"/>
          <p14:tracePt t="18759" x="534988" y="1619250"/>
          <p14:tracePt t="18763" x="520700" y="1619250"/>
          <p14:tracePt t="18767" x="508000" y="1631950"/>
          <p14:tracePt t="18771" x="508000" y="1646238"/>
          <p14:tracePt t="18773" x="508000" y="1658938"/>
          <p14:tracePt t="18780" x="493713" y="1658938"/>
          <p14:tracePt t="18782" x="493713" y="1673225"/>
          <p14:tracePt t="18785" x="493713" y="1687513"/>
          <p14:tracePt t="18789" x="493713" y="1700213"/>
          <p14:tracePt t="18795" x="493713" y="1714500"/>
          <p14:tracePt t="18799" x="493713" y="1728788"/>
          <p14:tracePt t="18803" x="493713" y="1741488"/>
          <p14:tracePt t="18807" x="493713" y="1755775"/>
          <p14:tracePt t="18809" x="493713" y="1770063"/>
          <p14:tracePt t="18811" x="493713" y="1782763"/>
          <p14:tracePt t="18815" x="493713" y="1809750"/>
          <p14:tracePt t="18819" x="493713" y="1824038"/>
          <p14:tracePt t="18821" x="508000" y="1838325"/>
          <p14:tracePt t="18823" x="508000" y="1851025"/>
          <p14:tracePt t="18825" x="508000" y="1865313"/>
          <p14:tracePt t="18827" x="508000" y="1879600"/>
          <p14:tracePt t="18829" x="520700" y="1892300"/>
          <p14:tracePt t="18831" x="520700" y="1906588"/>
          <p14:tracePt t="18833" x="520700" y="1920875"/>
          <p14:tracePt t="18835" x="534988" y="1933575"/>
          <p14:tracePt t="18837" x="549275" y="1947863"/>
          <p14:tracePt t="18839" x="549275" y="1962150"/>
          <p14:tracePt t="18841" x="549275" y="1974850"/>
          <p14:tracePt t="18843" x="561975" y="1989138"/>
          <p14:tracePt t="18845" x="561975" y="2001838"/>
          <p14:tracePt t="18848" x="576263" y="2030413"/>
          <p14:tracePt t="18851" x="588963" y="2057400"/>
          <p14:tracePt t="18853" x="588963" y="2071688"/>
          <p14:tracePt t="18855" x="603250" y="2071688"/>
          <p14:tracePt t="18857" x="617538" y="2098675"/>
          <p14:tracePt t="18861" x="630238" y="2125663"/>
          <p14:tracePt t="18864" x="630238" y="2139950"/>
          <p14:tracePt t="18867" x="644525" y="2166938"/>
          <p14:tracePt t="18869" x="658813" y="2181225"/>
          <p14:tracePt t="18871" x="658813" y="2193925"/>
          <p14:tracePt t="18873" x="685800" y="2222500"/>
          <p14:tracePt t="18877" x="712788" y="2249488"/>
          <p14:tracePt t="18879" x="712788" y="2263775"/>
          <p14:tracePt t="18881" x="741363" y="2276475"/>
          <p14:tracePt t="18883" x="741363" y="2290763"/>
          <p14:tracePt t="18885" x="768350" y="2305050"/>
          <p14:tracePt t="18887" x="781050" y="2332038"/>
          <p14:tracePt t="18889" x="795338" y="2332038"/>
          <p14:tracePt t="18891" x="809625" y="2344738"/>
          <p14:tracePt t="18893" x="822325" y="2359025"/>
          <p14:tracePt t="18895" x="850900" y="2373313"/>
          <p14:tracePt t="18897" x="863600" y="2386013"/>
          <p14:tracePt t="18899" x="877888" y="2400300"/>
          <p14:tracePt t="18901" x="892175" y="2414588"/>
          <p14:tracePt t="18903" x="904875" y="2414588"/>
          <p14:tracePt t="18905" x="931863" y="2441575"/>
          <p14:tracePt t="18907" x="946150" y="2441575"/>
          <p14:tracePt t="18909" x="960438" y="2455863"/>
          <p14:tracePt t="18911" x="987425" y="2468563"/>
          <p14:tracePt t="18913" x="1001713" y="2468563"/>
          <p14:tracePt t="18915" x="1028700" y="2482850"/>
          <p14:tracePt t="18917" x="1042988" y="2482850"/>
          <p14:tracePt t="18919" x="1055688" y="2495550"/>
          <p14:tracePt t="18921" x="1082675" y="2509838"/>
          <p14:tracePt t="18923" x="1111250" y="2509838"/>
          <p14:tracePt t="18925" x="1138238" y="2524125"/>
          <p14:tracePt t="18927" x="1152525" y="2536825"/>
          <p14:tracePt t="18929" x="1179513" y="2536825"/>
          <p14:tracePt t="18931" x="1206500" y="2536825"/>
          <p14:tracePt t="18933" x="1235075" y="2551113"/>
          <p14:tracePt t="18935" x="1247775" y="2565400"/>
          <p14:tracePt t="18937" x="1274763" y="2565400"/>
          <p14:tracePt t="18939" x="1303338" y="2565400"/>
          <p14:tracePt t="18941" x="1316038" y="2578100"/>
          <p14:tracePt t="18943" x="1330325" y="2578100"/>
          <p14:tracePt t="18945" x="1357313" y="2592388"/>
          <p14:tracePt t="18947" x="1371600" y="2592388"/>
          <p14:tracePt t="18949" x="1385888" y="2592388"/>
          <p14:tracePt t="18951" x="1412875" y="2592388"/>
          <p14:tracePt t="18953" x="1425575" y="2592388"/>
          <p14:tracePt t="18955" x="1439863" y="2606675"/>
          <p14:tracePt t="18957" x="1466850" y="2606675"/>
          <p14:tracePt t="18959" x="1481138" y="2606675"/>
          <p14:tracePt t="18961" x="1495425" y="2606675"/>
          <p14:tracePt t="18964" x="1522413" y="2619375"/>
          <p14:tracePt t="18965" x="1536700" y="2619375"/>
          <p14:tracePt t="18967" x="1549400" y="2619375"/>
          <p14:tracePt t="18969" x="1563688" y="2619375"/>
          <p14:tracePt t="18971" x="1576388" y="2619375"/>
          <p14:tracePt t="18973" x="1590675" y="2619375"/>
          <p14:tracePt t="18975" x="1617663" y="2619375"/>
          <p14:tracePt t="18977" x="1631950" y="2619375"/>
          <p14:tracePt t="18979" x="1646238" y="2619375"/>
          <p14:tracePt t="18981" x="1658938" y="2619375"/>
          <p14:tracePt t="18983" x="1687513" y="2619375"/>
          <p14:tracePt t="18989" x="1700213" y="2619375"/>
          <p14:tracePt t="18991" x="1728788" y="2619375"/>
          <p14:tracePt t="18995" x="1741488" y="2619375"/>
          <p14:tracePt t="18998" x="1755775" y="2606675"/>
          <p14:tracePt t="18999" x="1782763" y="2606675"/>
          <p14:tracePt t="19003" x="1809750" y="2592388"/>
          <p14:tracePt t="19005" x="1824038" y="2592388"/>
          <p14:tracePt t="19007" x="1838325" y="2578100"/>
          <p14:tracePt t="19009" x="1865313" y="2578100"/>
          <p14:tracePt t="19011" x="1879600" y="2578100"/>
          <p14:tracePt t="19014" x="1892300" y="2565400"/>
          <p14:tracePt t="19015" x="1919288" y="2551113"/>
          <p14:tracePt t="19017" x="1947863" y="2551113"/>
          <p14:tracePt t="19019" x="1974850" y="2551113"/>
          <p14:tracePt t="19021" x="1989138" y="2536825"/>
          <p14:tracePt t="19023" x="2030413" y="2524125"/>
          <p14:tracePt t="19025" x="2043113" y="2524125"/>
          <p14:tracePt t="19027" x="2057400" y="2509838"/>
          <p14:tracePt t="19029" x="2084388" y="2509838"/>
          <p14:tracePt t="19031" x="2125663" y="2495550"/>
          <p14:tracePt t="19033" x="2139950" y="2482850"/>
          <p14:tracePt t="19035" x="2166938" y="2482850"/>
          <p14:tracePt t="19037" x="2193925" y="2468563"/>
          <p14:tracePt t="19039" x="2222500" y="2455863"/>
          <p14:tracePt t="19041" x="2249488" y="2455863"/>
          <p14:tracePt t="19043" x="2276475" y="2441575"/>
          <p14:tracePt t="19045" x="2290763" y="2427288"/>
          <p14:tracePt t="19047" x="2332038" y="2414588"/>
          <p14:tracePt t="19049" x="2344738" y="2414588"/>
          <p14:tracePt t="19051" x="2373313" y="2400300"/>
          <p14:tracePt t="19053" x="2400300" y="2386013"/>
          <p14:tracePt t="19055" x="2427288" y="2373313"/>
          <p14:tracePt t="19057" x="2454275" y="2344738"/>
          <p14:tracePt t="19059" x="2468563" y="2344738"/>
          <p14:tracePt t="19061" x="2495550" y="2332038"/>
          <p14:tracePt t="19064" x="2509838" y="2317750"/>
          <p14:tracePt t="19065" x="2536825" y="2305050"/>
          <p14:tracePt t="19067" x="2563813" y="2290763"/>
          <p14:tracePt t="19069" x="2578100" y="2276475"/>
          <p14:tracePt t="19071" x="2605088" y="2263775"/>
          <p14:tracePt t="19073" x="2619375" y="2249488"/>
          <p14:tracePt t="19075" x="2633663" y="2249488"/>
          <p14:tracePt t="19077" x="2646363" y="2235200"/>
          <p14:tracePt t="19081" x="2674938" y="2222500"/>
          <p14:tracePt t="19083" x="2674938" y="2208213"/>
          <p14:tracePt t="19085" x="2687638" y="2208213"/>
          <p14:tracePt t="19091" x="2716213" y="2193925"/>
          <p14:tracePt t="19098" x="2728913" y="2181225"/>
          <p14:tracePt t="19099" x="2728913" y="2166938"/>
          <p14:tracePt t="19109" x="2743200" y="2152650"/>
          <p14:tracePt t="19119" x="2743200" y="2139950"/>
          <p14:tracePt t="19121" x="2755900" y="2139950"/>
          <p14:tracePt t="19127" x="2755900" y="2125663"/>
          <p14:tracePt t="19137" x="2770188" y="2125663"/>
          <p14:tracePt t="19139" x="2770188" y="2112963"/>
          <p14:tracePt t="19141" x="2770188" y="2098675"/>
          <p14:tracePt t="19148" x="2770188" y="2084388"/>
          <p14:tracePt t="19155" x="2784475" y="2071688"/>
          <p14:tracePt t="19161" x="2784475" y="2057400"/>
          <p14:tracePt t="19164" x="2784475" y="2043113"/>
          <p14:tracePt t="19167" x="2784475" y="2030413"/>
          <p14:tracePt t="19173" x="2784475" y="2016125"/>
          <p14:tracePt t="19179" x="2784475" y="2001838"/>
          <p14:tracePt t="19183" x="2784475" y="1989138"/>
          <p14:tracePt t="19187" x="2784475" y="1974850"/>
          <p14:tracePt t="19191" x="2784475" y="1962150"/>
          <p14:tracePt t="19195" x="2784475" y="1947863"/>
          <p14:tracePt t="19197" x="2784475" y="1933575"/>
          <p14:tracePt t="19201" x="2770188" y="1933575"/>
          <p14:tracePt t="19203" x="2755900" y="1920875"/>
          <p14:tracePt t="19211" x="2755900" y="1906588"/>
          <p14:tracePt t="19214" x="2743200" y="1906588"/>
          <p14:tracePt t="19219" x="2743200" y="1892300"/>
          <p14:tracePt t="19237" x="2728913" y="1892300"/>
          <p14:tracePt t="19243" x="2716213" y="1892300"/>
          <p14:tracePt t="19249" x="2716213" y="1879600"/>
          <p14:tracePt t="19255" x="2701925" y="1879600"/>
          <p14:tracePt t="19277" x="2687638" y="1879600"/>
          <p14:tracePt t="19361" x="2687638" y="1865313"/>
          <p14:tracePt t="19382" x="2687638" y="1851025"/>
          <p14:tracePt t="19413" x="2687638" y="1838325"/>
          <p14:tracePt t="19425" x="2687638" y="1824038"/>
          <p14:tracePt t="19427" x="2701925" y="1824038"/>
          <p14:tracePt t="19429" x="2716213" y="1824038"/>
          <p14:tracePt t="19433" x="2728913" y="1824038"/>
          <p14:tracePt t="19435" x="2728913" y="1809750"/>
          <p14:tracePt t="19437" x="2743200" y="1809750"/>
          <p14:tracePt t="19441" x="2770188" y="1809750"/>
          <p14:tracePt t="19443" x="2784475" y="1809750"/>
          <p14:tracePt t="19445" x="2797175" y="1797050"/>
          <p14:tracePt t="19448" x="2825750" y="1797050"/>
          <p14:tracePt t="19449" x="2838450" y="1797050"/>
          <p14:tracePt t="19451" x="2852738" y="1782763"/>
          <p14:tracePt t="19453" x="2879725" y="1782763"/>
          <p14:tracePt t="19455" x="2906713" y="1782763"/>
          <p14:tracePt t="19457" x="2935288" y="1782763"/>
          <p14:tracePt t="19459" x="2947988" y="1770063"/>
          <p14:tracePt t="19461" x="2976563" y="1770063"/>
          <p14:tracePt t="19464" x="3003550" y="1770063"/>
          <p14:tracePt t="19465" x="3017838" y="1770063"/>
          <p14:tracePt t="19467" x="3044825" y="1770063"/>
          <p14:tracePt t="19469" x="3086100" y="1770063"/>
          <p14:tracePt t="19471" x="3113088" y="1755775"/>
          <p14:tracePt t="19473" x="3154363" y="1741488"/>
          <p14:tracePt t="19475" x="3195638" y="1741488"/>
          <p14:tracePt t="19477" x="3236913" y="1741488"/>
          <p14:tracePt t="19479" x="3278188" y="1741488"/>
          <p14:tracePt t="19481" x="3319463" y="1741488"/>
          <p14:tracePt t="19483" x="3373438" y="1741488"/>
          <p14:tracePt t="19485" x="3414713" y="1741488"/>
          <p14:tracePt t="19487" x="3455988" y="1741488"/>
          <p14:tracePt t="19489" x="3497263" y="1741488"/>
          <p14:tracePt t="19491" x="3538538" y="1741488"/>
          <p14:tracePt t="19493" x="3579813" y="1741488"/>
          <p14:tracePt t="19495" x="3621088" y="1741488"/>
          <p14:tracePt t="19497" x="3662363" y="1741488"/>
          <p14:tracePt t="19499" x="3703638" y="1741488"/>
          <p14:tracePt t="19501" x="3743325" y="1741488"/>
          <p14:tracePt t="19503" x="3784600" y="1728788"/>
          <p14:tracePt t="19506" x="3825875" y="1728788"/>
          <p14:tracePt t="19507" x="3854450" y="1728788"/>
          <p14:tracePt t="19509" x="3894138" y="1728788"/>
          <p14:tracePt t="19511" x="3935413" y="1728788"/>
          <p14:tracePt t="19514" x="3963988" y="1728788"/>
          <p14:tracePt t="19515" x="3990975" y="1728788"/>
          <p14:tracePt t="19517" x="4017963" y="1728788"/>
          <p14:tracePt t="19519" x="4044950" y="1728788"/>
          <p14:tracePt t="19521" x="4059238" y="1728788"/>
          <p14:tracePt t="19523" x="4100513" y="1728788"/>
          <p14:tracePt t="19525" x="4114800" y="1714500"/>
          <p14:tracePt t="19527" x="4127500" y="1714500"/>
          <p14:tracePt t="19529" x="4141788" y="1714500"/>
          <p14:tracePt t="19531" x="4168775" y="1714500"/>
          <p14:tracePt t="19533" x="4183063" y="1714500"/>
          <p14:tracePt t="19535" x="4197350" y="1714500"/>
          <p14:tracePt t="19537" x="4210050" y="1714500"/>
          <p14:tracePt t="19541" x="4237038" y="1714500"/>
          <p14:tracePt t="19545" x="4251325" y="1714500"/>
          <p14:tracePt t="19549" x="4265613" y="1714500"/>
          <p14:tracePt t="19551" x="4278313" y="1714500"/>
          <p14:tracePt t="19555" x="4292600" y="1714500"/>
          <p14:tracePt t="19557" x="4306888" y="1714500"/>
          <p14:tracePt t="19559" x="4319588" y="1714500"/>
          <p14:tracePt t="19561" x="4333875" y="1714500"/>
          <p14:tracePt t="19565" x="4348163" y="1714500"/>
          <p14:tracePt t="19567" x="4360863" y="1714500"/>
          <p14:tracePt t="19569" x="4375150" y="1714500"/>
          <p14:tracePt t="19573" x="4402138" y="1714500"/>
          <p14:tracePt t="19577" x="4416425" y="1714500"/>
          <p14:tracePt t="19579" x="4429125" y="1714500"/>
          <p14:tracePt t="19585" x="4457700" y="1714500"/>
          <p14:tracePt t="19589" x="4470400" y="1714500"/>
          <p14:tracePt t="19593" x="4498975" y="1714500"/>
          <p14:tracePt t="19597" x="4511675" y="1714500"/>
          <p14:tracePt t="19599" x="4525963" y="1714500"/>
          <p14:tracePt t="19603" x="4538663" y="1714500"/>
          <p14:tracePt t="19605" x="4552950" y="1714500"/>
          <p14:tracePt t="19609" x="4567238" y="1714500"/>
          <p14:tracePt t="19614" x="4579938" y="1714500"/>
          <p14:tracePt t="19615" x="4594225" y="1714500"/>
          <p14:tracePt t="19635" x="4608513" y="1714500"/>
          <p14:tracePt t="19657" x="4608513" y="1728788"/>
          <p14:tracePt t="19661" x="4608513" y="1741488"/>
          <p14:tracePt t="19665" x="4594225" y="1755775"/>
          <p14:tracePt t="19667" x="4579938" y="1755775"/>
          <p14:tracePt t="19669" x="4579938" y="1770063"/>
          <p14:tracePt t="19673" x="4567238" y="1770063"/>
          <p14:tracePt t="19675" x="4567238" y="1782763"/>
          <p14:tracePt t="19679" x="4552950" y="1797050"/>
          <p14:tracePt t="19681" x="4552950" y="1809750"/>
          <p14:tracePt t="19685" x="4538663" y="1809750"/>
          <p14:tracePt t="19687" x="4525963" y="1824038"/>
          <p14:tracePt t="19691" x="4511675" y="1824038"/>
          <p14:tracePt t="19693" x="4511675" y="1838325"/>
          <p14:tracePt t="19695" x="4498975" y="1838325"/>
          <p14:tracePt t="19697" x="4498975" y="1851025"/>
          <p14:tracePt t="19699" x="4484688" y="1865313"/>
          <p14:tracePt t="19701" x="4470400" y="1865313"/>
          <p14:tracePt t="19703" x="4470400" y="1879600"/>
          <p14:tracePt t="19705" x="4457700" y="1879600"/>
          <p14:tracePt t="19707" x="4443413" y="1892300"/>
          <p14:tracePt t="19711" x="4416425" y="1906588"/>
          <p14:tracePt t="19713" x="4402138" y="1920875"/>
          <p14:tracePt t="19715" x="4387850" y="1920875"/>
          <p14:tracePt t="19717" x="4375150" y="1933575"/>
          <p14:tracePt t="19719" x="4360863" y="1947863"/>
          <p14:tracePt t="19721" x="4333875" y="1962150"/>
          <p14:tracePt t="19723" x="4319588" y="1974850"/>
          <p14:tracePt t="19725" x="4306888" y="1974850"/>
          <p14:tracePt t="19727" x="4292600" y="1989138"/>
          <p14:tracePt t="19729" x="4278313" y="2001838"/>
          <p14:tracePt t="19731" x="4265613" y="2001838"/>
          <p14:tracePt t="19733" x="4251325" y="2016125"/>
          <p14:tracePt t="19735" x="4237038" y="2016125"/>
          <p14:tracePt t="19737" x="4237038" y="2030413"/>
          <p14:tracePt t="19739" x="4224338" y="2043113"/>
          <p14:tracePt t="19743" x="4197350" y="2057400"/>
          <p14:tracePt t="19748" x="4183063" y="2057400"/>
          <p14:tracePt t="19749" x="4183063" y="2071688"/>
          <p14:tracePt t="19751" x="4168775" y="2071688"/>
          <p14:tracePt t="19753" x="4168775" y="2084388"/>
          <p14:tracePt t="19755" x="4156075" y="2084388"/>
          <p14:tracePt t="19757" x="4141788" y="2084388"/>
          <p14:tracePt t="19761" x="4141788" y="2098675"/>
          <p14:tracePt t="19771" x="4127500" y="2098675"/>
          <p14:tracePt t="19859" x="4141788" y="2098675"/>
          <p14:tracePt t="19865" x="4156075" y="2098675"/>
          <p14:tracePt t="19869" x="4168775" y="2098675"/>
          <p14:tracePt t="19873" x="4183063" y="2098675"/>
          <p14:tracePt t="19875" x="4197350" y="2098675"/>
          <p14:tracePt t="19877" x="4210050" y="2084388"/>
          <p14:tracePt t="19881" x="4237038" y="2084388"/>
          <p14:tracePt t="19885" x="4251325" y="2071688"/>
          <p14:tracePt t="19887" x="4265613" y="2071688"/>
          <p14:tracePt t="19889" x="4278313" y="2071688"/>
          <p14:tracePt t="19891" x="4306888" y="2057400"/>
          <p14:tracePt t="19895" x="4319588" y="2043113"/>
          <p14:tracePt t="19897" x="4348163" y="2043113"/>
          <p14:tracePt t="19899" x="4360863" y="2043113"/>
          <p14:tracePt t="19901" x="4375150" y="2030413"/>
          <p14:tracePt t="19903" x="4402138" y="2016125"/>
          <p14:tracePt t="19905" x="4416425" y="2016125"/>
          <p14:tracePt t="19907" x="4429125" y="2016125"/>
          <p14:tracePt t="19909" x="4457700" y="2001838"/>
          <p14:tracePt t="19911" x="4470400" y="2001838"/>
          <p14:tracePt t="19914" x="4498975" y="1989138"/>
          <p14:tracePt t="19915" x="4525963" y="1974850"/>
          <p14:tracePt t="19917" x="4552950" y="1974850"/>
          <p14:tracePt t="19919" x="4567238" y="1962150"/>
          <p14:tracePt t="19921" x="4594225" y="1947863"/>
          <p14:tracePt t="19923" x="4621213" y="1947863"/>
          <p14:tracePt t="19925" x="4649788" y="1947863"/>
          <p14:tracePt t="19927" x="4662488" y="1933575"/>
          <p14:tracePt t="19929" x="4691063" y="1920875"/>
          <p14:tracePt t="19931" x="4718050" y="1920875"/>
          <p14:tracePt t="19933" x="4745038" y="1920875"/>
          <p14:tracePt t="19935" x="4759325" y="1906588"/>
          <p14:tracePt t="19937" x="4786313" y="1892300"/>
          <p14:tracePt t="19939" x="4800600" y="1892300"/>
          <p14:tracePt t="19941" x="4813300" y="1892300"/>
          <p14:tracePt t="19943" x="4841875" y="1879600"/>
          <p14:tracePt t="19945" x="4854575" y="1879600"/>
          <p14:tracePt t="19947" x="4868863" y="1879600"/>
          <p14:tracePt t="19949" x="4881563" y="1879600"/>
          <p14:tracePt t="19951" x="4895850" y="1879600"/>
          <p14:tracePt t="19953" x="4910138" y="1865313"/>
          <p14:tracePt t="19955" x="4937125" y="1865313"/>
          <p14:tracePt t="19957" x="4951413" y="1851025"/>
          <p14:tracePt t="19959" x="4964113" y="1851025"/>
          <p14:tracePt t="19961" x="4992688" y="1851025"/>
          <p14:tracePt t="19965" x="5005388" y="1851025"/>
          <p14:tracePt t="19967" x="5032375" y="1851025"/>
          <p14:tracePt t="19969" x="5046663" y="1851025"/>
          <p14:tracePt t="19973" x="5073650" y="1851025"/>
          <p14:tracePt t="19977" x="5087938" y="1851025"/>
          <p14:tracePt t="19979" x="5102225" y="1851025"/>
          <p14:tracePt t="19982" x="5114925" y="1851025"/>
          <p14:tracePt t="19983" x="5143500" y="1851025"/>
          <p14:tracePt t="19985" x="5156200" y="1851025"/>
          <p14:tracePt t="19989" x="5184775" y="1851025"/>
          <p14:tracePt t="19993" x="5197475" y="1851025"/>
          <p14:tracePt t="19998" x="5224463" y="1851025"/>
          <p14:tracePt t="20001" x="5238750" y="1851025"/>
          <p14:tracePt t="20005" x="5253038" y="1851025"/>
          <p14:tracePt t="20009" x="5265738" y="1851025"/>
          <p14:tracePt t="20014" x="5280025" y="1851025"/>
          <p14:tracePt t="20015" x="5294313" y="1851025"/>
          <p14:tracePt t="20021" x="5307013" y="1851025"/>
          <p14:tracePt t="20025" x="5321300" y="1851025"/>
          <p14:tracePt t="20114" x="5307013" y="1851025"/>
          <p14:tracePt t="20143" x="5294313" y="1851025"/>
          <p14:tracePt t="20157" x="5280025" y="1851025"/>
          <p14:tracePt t="20179" x="5265738" y="1851025"/>
          <p14:tracePt t="20348" x="5280025" y="1851025"/>
          <p14:tracePt t="20349" x="5294313" y="1851025"/>
          <p14:tracePt t="20351" x="5321300" y="1838325"/>
          <p14:tracePt t="20353" x="5362575" y="1824038"/>
          <p14:tracePt t="20355" x="5389563" y="1809750"/>
          <p14:tracePt t="20357" x="5416550" y="1809750"/>
          <p14:tracePt t="20359" x="5445125" y="1797050"/>
          <p14:tracePt t="20361" x="5486400" y="1770063"/>
          <p14:tracePt t="20363" x="5526088" y="1770063"/>
          <p14:tracePt t="20365" x="5567363" y="1741488"/>
          <p14:tracePt t="20367" x="5608638" y="1714500"/>
          <p14:tracePt t="20369" x="5649913" y="1714500"/>
          <p14:tracePt t="20371" x="5691188" y="1687513"/>
          <p14:tracePt t="20373" x="5746750" y="1658938"/>
          <p14:tracePt t="20375" x="5788025" y="1646238"/>
          <p14:tracePt t="20377" x="5842000" y="1619250"/>
          <p14:tracePt t="20379" x="5897563" y="1590675"/>
          <p14:tracePt t="20381" x="5951538" y="1577975"/>
          <p14:tracePt t="20383" x="6007100" y="1549400"/>
          <p14:tracePt t="20385" x="6048375" y="1522413"/>
          <p14:tracePt t="20387" x="6089650" y="1495425"/>
          <p14:tracePt t="20389" x="6157913" y="1466850"/>
          <p14:tracePt t="20391" x="6211888" y="1439863"/>
          <p14:tracePt t="20393" x="6267450" y="1398588"/>
          <p14:tracePt t="20395" x="6323013" y="1371600"/>
          <p14:tracePt t="20397" x="6391275" y="1344613"/>
          <p14:tracePt t="20400" x="6432550" y="1303338"/>
          <p14:tracePt t="20415" x="6911975" y="1028700"/>
          <p14:tracePt t="20417" x="6980238" y="987425"/>
          <p14:tracePt t="20419" x="7021513" y="960438"/>
          <p14:tracePt t="20421" x="7089775" y="919163"/>
          <p14:tracePt t="20423" x="7131050" y="877888"/>
          <p14:tracePt t="20425" x="7186613" y="850900"/>
          <p14:tracePt t="20427" x="7240588" y="795338"/>
          <p14:tracePt t="20429" x="7281863" y="754063"/>
          <p14:tracePt t="20431" x="7337425" y="712788"/>
          <p14:tracePt t="20433" x="7391400" y="671513"/>
          <p14:tracePt t="20435" x="7446963" y="630238"/>
          <p14:tracePt t="20437" x="7488238" y="603250"/>
          <p14:tracePt t="20439" x="7542213" y="561975"/>
          <p14:tracePt t="20441" x="7583488" y="534988"/>
          <p14:tracePt t="20443" x="7639050" y="493713"/>
          <p14:tracePt t="20445" x="7680325" y="452438"/>
          <p14:tracePt t="20447" x="7734300" y="425450"/>
          <p14:tracePt t="20449" x="7762875" y="384175"/>
          <p14:tracePt t="20452" x="7804150" y="369888"/>
          <p14:tracePt t="20453" x="7843838" y="342900"/>
          <p14:tracePt t="20455" x="7872413" y="301625"/>
          <p14:tracePt t="20457" x="7899400" y="274638"/>
          <p14:tracePt t="20459" x="7940675" y="247650"/>
          <p14:tracePt t="20461" x="7981950" y="219075"/>
          <p14:tracePt t="20463" x="8008938" y="192088"/>
          <p14:tracePt t="20465" x="8035925" y="177800"/>
          <p14:tracePt t="20467" x="8077200" y="150813"/>
          <p14:tracePt t="20469" x="8091488" y="123825"/>
          <p14:tracePt t="20471" x="8105775" y="109538"/>
          <p14:tracePt t="20473" x="8147050" y="82550"/>
          <p14:tracePt t="20475" x="8159750" y="68263"/>
          <p14:tracePt t="20477" x="8174038" y="41275"/>
          <p14:tracePt t="20479" x="8201025" y="14288"/>
          <p14:tracePt t="20481" x="8215313" y="0"/>
          <p14:tracePt t="66448" x="12096750" y="4868863"/>
          <p14:tracePt t="66449" x="12041188" y="4883150"/>
          <p14:tracePt t="66451" x="11985625" y="4895850"/>
          <p14:tracePt t="66453" x="11917363" y="4910138"/>
          <p14:tracePt t="66455" x="11863388" y="4924425"/>
          <p14:tracePt t="66457" x="11807825" y="4937125"/>
          <p14:tracePt t="66459" x="11725275" y="4951413"/>
          <p14:tracePt t="66461" x="11642725" y="4978400"/>
          <p14:tracePt t="66463" x="11588750" y="4992688"/>
          <p14:tracePt t="66466" x="11506200" y="5006975"/>
          <p14:tracePt t="66467" x="11423650" y="5019675"/>
          <p14:tracePt t="66469" x="11355388" y="5033963"/>
          <p14:tracePt t="66471" x="11272838" y="5048250"/>
          <p14:tracePt t="66473" x="11204575" y="5060950"/>
          <p14:tracePt t="66475" x="11122025" y="5060950"/>
          <p14:tracePt t="66477" x="11053763" y="5075238"/>
          <p14:tracePt t="66479" x="10956925" y="5087938"/>
          <p14:tracePt t="66482" x="10875963" y="5102225"/>
          <p14:tracePt t="66483" x="10806113" y="5102225"/>
          <p14:tracePt t="66485" x="10710863" y="5102225"/>
          <p14:tracePt t="66487" x="10628313" y="5116513"/>
          <p14:tracePt t="66489" x="10545763" y="5116513"/>
          <p14:tracePt t="66491" x="10463213" y="5116513"/>
          <p14:tracePt t="66493" x="10367963" y="5116513"/>
          <p14:tracePt t="66495" x="10285413" y="5116513"/>
          <p14:tracePt t="66497" x="10202863" y="5116513"/>
          <p14:tracePt t="66500" x="10121900" y="5116513"/>
          <p14:tracePt t="66501" x="10025063" y="5116513"/>
          <p14:tracePt t="66503" x="9929813" y="5116513"/>
          <p14:tracePt t="66505" x="9859963" y="5116513"/>
          <p14:tracePt t="66507" x="9764713" y="5116513"/>
          <p14:tracePt t="66509" x="9696450" y="5116513"/>
          <p14:tracePt t="66511" x="9599613" y="5116513"/>
          <p14:tracePt t="66513" x="9504363" y="5116513"/>
          <p14:tracePt t="66515" x="9421813" y="5116513"/>
          <p14:tracePt t="66517" x="9353550" y="5102225"/>
          <p14:tracePt t="66519" x="9271000" y="5087938"/>
          <p14:tracePt t="66521" x="9202738" y="5087938"/>
          <p14:tracePt t="66523" x="9105900" y="5087938"/>
          <p14:tracePt t="66525" x="9023350" y="5075238"/>
          <p14:tracePt t="66527" x="8955088" y="5075238"/>
          <p14:tracePt t="66529" x="8872538" y="5060950"/>
          <p14:tracePt t="66532" x="8804275" y="5060950"/>
          <p14:tracePt t="66533" x="8736013" y="5060950"/>
          <p14:tracePt t="66535" x="8653463" y="5060950"/>
          <p14:tracePt t="66537" x="8558213" y="5048250"/>
          <p14:tracePt t="66539" x="8488363" y="5048250"/>
          <p14:tracePt t="66541" x="8407400" y="5048250"/>
          <p14:tracePt t="66543" x="8337550" y="5048250"/>
          <p14:tracePt t="66545" x="8269288" y="5048250"/>
          <p14:tracePt t="66547" x="8186738" y="5033963"/>
          <p14:tracePt t="66549" x="8132763" y="5019675"/>
          <p14:tracePt t="66551" x="8050213" y="5019675"/>
          <p14:tracePt t="66553" x="7981950" y="5019675"/>
          <p14:tracePt t="66555" x="7926388" y="5019675"/>
          <p14:tracePt t="66557" x="7858125" y="5019675"/>
          <p14:tracePt t="66559" x="7804150" y="5019675"/>
          <p14:tracePt t="66561" x="7748588" y="5019675"/>
          <p14:tracePt t="66563" x="7680325" y="5019675"/>
          <p14:tracePt t="66565" x="7624763" y="5019675"/>
          <p14:tracePt t="66567" x="7556500" y="5019675"/>
          <p14:tracePt t="66569" x="7500938" y="5019675"/>
          <p14:tracePt t="66571" x="7461250" y="5019675"/>
          <p14:tracePt t="66573" x="7405688" y="5019675"/>
          <p14:tracePt t="66575" x="7364413" y="5019675"/>
          <p14:tracePt t="66577" x="7310438" y="5019675"/>
          <p14:tracePt t="66579" x="7254875" y="5019675"/>
          <p14:tracePt t="66582" x="7213600" y="5006975"/>
          <p14:tracePt t="66583" x="7172325" y="5006975"/>
          <p14:tracePt t="66585" x="7131050" y="5006975"/>
          <p14:tracePt t="66587" x="7089775" y="5006975"/>
          <p14:tracePt t="66589" x="7048500" y="5006975"/>
          <p14:tracePt t="66591" x="7007225" y="5006975"/>
          <p14:tracePt t="66593" x="6967538" y="5006975"/>
          <p14:tracePt t="66595" x="6926263" y="5006975"/>
          <p14:tracePt t="66597" x="6884988" y="4992688"/>
          <p14:tracePt t="66599" x="6843713" y="4992688"/>
          <p14:tracePt t="66601" x="6802438" y="4978400"/>
          <p14:tracePt t="66603" x="6761163" y="4978400"/>
          <p14:tracePt t="66605" x="6719888" y="4978400"/>
          <p14:tracePt t="66607" x="6665913" y="4965700"/>
          <p14:tracePt t="66609" x="6624638" y="4965700"/>
          <p14:tracePt t="66611" x="6569075" y="4965700"/>
          <p14:tracePt t="66613" x="6527800" y="4951413"/>
          <p14:tracePt t="66615" x="6486525" y="4951413"/>
          <p14:tracePt t="66617" x="6445250" y="4951413"/>
          <p14:tracePt t="66619" x="6403975" y="4951413"/>
          <p14:tracePt t="66622" x="6362700" y="4951413"/>
          <p14:tracePt t="66623" x="6323013" y="4937125"/>
          <p14:tracePt t="66625" x="6281738" y="4937125"/>
          <p14:tracePt t="66627" x="6240463" y="4937125"/>
          <p14:tracePt t="66629" x="6184900" y="4937125"/>
          <p14:tracePt t="66632" x="6130925" y="4937125"/>
          <p14:tracePt t="66633" x="6089650" y="4937125"/>
          <p14:tracePt t="66635" x="6048375" y="4937125"/>
          <p14:tracePt t="66637" x="5992813" y="4937125"/>
          <p14:tracePt t="66639" x="5951538" y="4937125"/>
          <p14:tracePt t="66641" x="5910263" y="4937125"/>
          <p14:tracePt t="66643" x="5868988" y="4937125"/>
          <p14:tracePt t="66645" x="5829300" y="4937125"/>
          <p14:tracePt t="66647" x="5788025" y="4937125"/>
          <p14:tracePt t="66649" x="5746750" y="4937125"/>
          <p14:tracePt t="66651" x="5705475" y="4937125"/>
          <p14:tracePt t="66653" x="5664200" y="4937125"/>
          <p14:tracePt t="66655" x="5622925" y="4937125"/>
          <p14:tracePt t="66657" x="5581650" y="4937125"/>
          <p14:tracePt t="66659" x="5540375" y="4937125"/>
          <p14:tracePt t="66661" x="5499100" y="4937125"/>
          <p14:tracePt t="66663" x="5457825" y="4937125"/>
          <p14:tracePt t="66665" x="5416550" y="4937125"/>
          <p14:tracePt t="66667" x="5389563" y="4937125"/>
          <p14:tracePt t="66669" x="5348288" y="4937125"/>
          <p14:tracePt t="66671" x="5307013" y="4937125"/>
          <p14:tracePt t="66673" x="5265738" y="4937125"/>
          <p14:tracePt t="66675" x="5224463" y="4924425"/>
          <p14:tracePt t="66677" x="5184775" y="4924425"/>
          <p14:tracePt t="66679" x="5143500" y="4924425"/>
          <p14:tracePt t="66682" x="5102225" y="4924425"/>
          <p14:tracePt t="66683" x="5060950" y="4924425"/>
          <p14:tracePt t="66685" x="5019675" y="4924425"/>
          <p14:tracePt t="66687" x="4978400" y="4924425"/>
          <p14:tracePt t="66689" x="4937125" y="4910138"/>
          <p14:tracePt t="66691" x="4868863" y="4910138"/>
          <p14:tracePt t="66693" x="4827588" y="4910138"/>
          <p14:tracePt t="66695" x="4786313" y="4895850"/>
          <p14:tracePt t="66697" x="4745038" y="4895850"/>
          <p14:tracePt t="66699" x="4703763" y="4895850"/>
          <p14:tracePt t="66701" x="4676775" y="4895850"/>
          <p14:tracePt t="66703" x="4635500" y="4895850"/>
          <p14:tracePt t="66705" x="4608513" y="4895850"/>
          <p14:tracePt t="66707" x="4579938" y="4895850"/>
          <p14:tracePt t="66709" x="4552950" y="4883150"/>
          <p14:tracePt t="66711" x="4525963" y="4883150"/>
          <p14:tracePt t="66713" x="4498975" y="4883150"/>
          <p14:tracePt t="66716" x="4457700" y="4883150"/>
          <p14:tracePt t="66717" x="4429125" y="4883150"/>
          <p14:tracePt t="66719" x="4402138" y="4883150"/>
          <p14:tracePt t="66721" x="4375150" y="4883150"/>
          <p14:tracePt t="66723" x="4348163" y="4883150"/>
          <p14:tracePt t="66725" x="4319588" y="4883150"/>
          <p14:tracePt t="66727" x="4278313" y="4883150"/>
          <p14:tracePt t="66729" x="4251325" y="4883150"/>
          <p14:tracePt t="66732" x="4237038" y="4883150"/>
          <p14:tracePt t="66733" x="4210050" y="4883150"/>
          <p14:tracePt t="66735" x="4183063" y="4883150"/>
          <p14:tracePt t="66737" x="4156075" y="4868863"/>
          <p14:tracePt t="66739" x="4114800" y="4868863"/>
          <p14:tracePt t="66741" x="4086225" y="4868863"/>
          <p14:tracePt t="66743" x="4059238" y="4868863"/>
          <p14:tracePt t="66745" x="4032250" y="4868863"/>
          <p14:tracePt t="66748" x="4005263" y="4868863"/>
          <p14:tracePt t="66749" x="3990975" y="4868863"/>
          <p14:tracePt t="66751" x="3963988" y="4868863"/>
          <p14:tracePt t="66753" x="3922713" y="4868863"/>
          <p14:tracePt t="66755" x="3881438" y="4868863"/>
          <p14:tracePt t="66757" x="3854450" y="4868863"/>
          <p14:tracePt t="66759" x="3825875" y="4868863"/>
          <p14:tracePt t="66761" x="3784600" y="4868863"/>
          <p14:tracePt t="66764" x="3757613" y="4868863"/>
          <p14:tracePt t="66765" x="3730625" y="4868863"/>
          <p14:tracePt t="66767" x="3703638" y="4868863"/>
          <p14:tracePt t="66769" x="3675063" y="4868863"/>
          <p14:tracePt t="66771" x="3633788" y="4868863"/>
          <p14:tracePt t="66773" x="3606800" y="4868863"/>
          <p14:tracePt t="66775" x="3579813" y="4868863"/>
          <p14:tracePt t="66777" x="3551238" y="4868863"/>
          <p14:tracePt t="66780" x="3524250" y="4868863"/>
          <p14:tracePt t="66782" x="3482975" y="4868863"/>
          <p14:tracePt t="66783" x="3455988" y="4868863"/>
          <p14:tracePt t="66785" x="3429000" y="4868863"/>
          <p14:tracePt t="66787" x="3387725" y="4868863"/>
          <p14:tracePt t="66789" x="3360738" y="4868863"/>
          <p14:tracePt t="66791" x="3332163" y="4868863"/>
          <p14:tracePt t="66793" x="3290888" y="4868863"/>
          <p14:tracePt t="66796" x="3263900" y="4868863"/>
          <p14:tracePt t="66797" x="3236913" y="4868863"/>
          <p14:tracePt t="66799" x="3209925" y="4883150"/>
          <p14:tracePt t="66801" x="3181350" y="4883150"/>
          <p14:tracePt t="66803" x="3140075" y="4883150"/>
          <p14:tracePt t="66805" x="3113088" y="4883150"/>
          <p14:tracePt t="66807" x="3086100" y="4883150"/>
          <p14:tracePt t="66809" x="3057525" y="4883150"/>
          <p14:tracePt t="66811" x="3030538" y="4883150"/>
          <p14:tracePt t="66813" x="3017838" y="4883150"/>
          <p14:tracePt t="66815" x="2989263" y="4883150"/>
          <p14:tracePt t="66817" x="2962275" y="4883150"/>
          <p14:tracePt t="66819" x="2947988" y="4883150"/>
          <p14:tracePt t="66821" x="2921000" y="4883150"/>
          <p14:tracePt t="66823" x="2894013" y="4883150"/>
          <p14:tracePt t="66825" x="2867025" y="4883150"/>
          <p14:tracePt t="66827" x="2852738" y="4883150"/>
          <p14:tracePt t="66829" x="2838450" y="4883150"/>
          <p14:tracePt t="66832" x="2811463" y="4883150"/>
          <p14:tracePt t="66833" x="2784475" y="4883150"/>
          <p14:tracePt t="66835" x="2770188" y="4883150"/>
          <p14:tracePt t="66837" x="2755900" y="4883150"/>
          <p14:tracePt t="66839" x="2716213" y="4868863"/>
          <p14:tracePt t="66842" x="2701925" y="4868863"/>
          <p14:tracePt t="66843" x="2687638" y="4868863"/>
          <p14:tracePt t="66845" x="2674938" y="4868863"/>
          <p14:tracePt t="66847" x="2646363" y="4856163"/>
          <p14:tracePt t="66849" x="2633663" y="4856163"/>
          <p14:tracePt t="66851" x="2619375" y="4856163"/>
          <p14:tracePt t="66853" x="2592388" y="4856163"/>
          <p14:tracePt t="66855" x="2578100" y="4841875"/>
          <p14:tracePt t="66857" x="2563813" y="4827588"/>
          <p14:tracePt t="66859" x="2536825" y="4827588"/>
          <p14:tracePt t="66861" x="2524125" y="4827588"/>
          <p14:tracePt t="66863" x="2509838" y="4814888"/>
          <p14:tracePt t="66865" x="2482850" y="4814888"/>
          <p14:tracePt t="66867" x="2468563" y="4814888"/>
          <p14:tracePt t="66869" x="2454275" y="4814888"/>
          <p14:tracePt t="66871" x="2427288" y="4814888"/>
          <p14:tracePt t="66874" x="2413000" y="4814888"/>
          <p14:tracePt t="66877" x="2400300" y="4800600"/>
          <p14:tracePt t="66879" x="2386013" y="4800600"/>
          <p14:tracePt t="66882" x="2359025" y="4800600"/>
          <p14:tracePt t="66883" x="2344738" y="4800600"/>
          <p14:tracePt t="66885" x="2332038" y="4800600"/>
          <p14:tracePt t="66887" x="2303463" y="4800600"/>
          <p14:tracePt t="66889" x="2290763" y="4800600"/>
          <p14:tracePt t="66891" x="2276475" y="4800600"/>
          <p14:tracePt t="66893" x="2262188" y="4800600"/>
          <p14:tracePt t="66895" x="2235200" y="4800600"/>
          <p14:tracePt t="66897" x="2222500" y="4800600"/>
          <p14:tracePt t="66899" x="2208213" y="4800600"/>
          <p14:tracePt t="66901" x="2181225" y="4800600"/>
          <p14:tracePt t="66903" x="2152650" y="4800600"/>
          <p14:tracePt t="66905" x="2139950" y="4800600"/>
          <p14:tracePt t="66907" x="2111375" y="4800600"/>
          <p14:tracePt t="66909" x="2098675" y="4800600"/>
          <p14:tracePt t="66911" x="2057400" y="4800600"/>
          <p14:tracePt t="66913" x="2043113" y="4800600"/>
          <p14:tracePt t="66915" x="2030413" y="4800600"/>
          <p14:tracePt t="66917" x="2001838" y="4800600"/>
          <p14:tracePt t="66919" x="1974850" y="4814888"/>
          <p14:tracePt t="66921" x="1947863" y="4814888"/>
          <p14:tracePt t="66923" x="1933575" y="4827588"/>
          <p14:tracePt t="66925" x="1906588" y="4827588"/>
          <p14:tracePt t="66927" x="1865313" y="4841875"/>
          <p14:tracePt t="66929" x="1838325" y="4841875"/>
          <p14:tracePt t="66932" x="1824038" y="4841875"/>
          <p14:tracePt t="66933" x="1797050" y="4841875"/>
          <p14:tracePt t="66935" x="1782763" y="4841875"/>
          <p14:tracePt t="66937" x="1741488" y="4841875"/>
          <p14:tracePt t="66939" x="1728788" y="4856163"/>
          <p14:tracePt t="66941" x="1700213" y="4856163"/>
          <p14:tracePt t="66943" x="1687513" y="4868863"/>
          <p14:tracePt t="66945" x="1658938" y="4868863"/>
          <p14:tracePt t="66947" x="1631950" y="4868863"/>
          <p14:tracePt t="66950" x="1604963" y="4868863"/>
          <p14:tracePt t="66951" x="1590675" y="4868863"/>
          <p14:tracePt t="66953" x="1563688" y="4868863"/>
          <p14:tracePt t="66955" x="1549400" y="4868863"/>
          <p14:tracePt t="66957" x="1536700" y="4868863"/>
          <p14:tracePt t="66959" x="1508125" y="4868863"/>
          <p14:tracePt t="66961" x="1466850" y="4868863"/>
          <p14:tracePt t="66963" x="1439863" y="4868863"/>
          <p14:tracePt t="66965" x="1425575" y="4868863"/>
          <p14:tracePt t="66967" x="1412875" y="4868863"/>
          <p14:tracePt t="66969" x="1398588" y="4868863"/>
          <p14:tracePt t="66971" x="1371600" y="4868863"/>
          <p14:tracePt t="66973" x="1357313" y="4868863"/>
          <p14:tracePt t="66975" x="1330325" y="4868863"/>
          <p14:tracePt t="66979" x="1316038" y="4868863"/>
          <p14:tracePt t="66983" x="1289050" y="4868863"/>
          <p14:tracePt t="66983" x="1274763" y="4868863"/>
          <p14:tracePt t="66985" x="1262063" y="4868863"/>
          <p14:tracePt t="66987" x="1235075" y="4868863"/>
          <p14:tracePt t="66989" x="1235075" y="4883150"/>
          <p14:tracePt t="66991" x="1220788" y="4883150"/>
          <p14:tracePt t="66993" x="1206500" y="4883150"/>
          <p14:tracePt t="66999" x="1179513" y="4883150"/>
          <p14:tracePt t="67003" x="1165225" y="4883150"/>
          <p14:tracePt t="67005" x="1165225" y="4895850"/>
          <p14:tracePt t="67009" x="1152525" y="4895850"/>
          <p14:tracePt t="67016" x="1138238" y="4895850"/>
          <p14:tracePt t="67233" x="1123950" y="4895850"/>
          <p14:tracePt t="67257" x="1138238" y="4895850"/>
          <p14:tracePt t="67259" x="1152525" y="4895850"/>
          <p14:tracePt t="67265" x="1165225" y="4895850"/>
          <p14:tracePt t="67267" x="1165225" y="4883150"/>
          <p14:tracePt t="67269" x="1179513" y="4883150"/>
          <p14:tracePt t="67273" x="1193800" y="4868863"/>
          <p14:tracePt t="67275" x="1206500" y="4868863"/>
          <p14:tracePt t="67279" x="1220788" y="4868863"/>
          <p14:tracePt t="67283" x="1247775" y="4856163"/>
          <p14:tracePt t="67287" x="1262063" y="4841875"/>
          <p14:tracePt t="67289" x="1274763" y="4841875"/>
          <p14:tracePt t="67291" x="1289050" y="4841875"/>
          <p14:tracePt t="67294" x="1303338" y="4841875"/>
          <p14:tracePt t="67295" x="1316038" y="4841875"/>
          <p14:tracePt t="67297" x="1330325" y="4827588"/>
          <p14:tracePt t="67299" x="1357313" y="4827588"/>
          <p14:tracePt t="67301" x="1371600" y="4827588"/>
          <p14:tracePt t="67305" x="1398588" y="4827588"/>
          <p14:tracePt t="67309" x="1412875" y="4827588"/>
          <p14:tracePt t="67311" x="1439863" y="4827588"/>
          <p14:tracePt t="67313" x="1454150" y="4827588"/>
          <p14:tracePt t="67316" x="1466850" y="4827588"/>
          <p14:tracePt t="67317" x="1481138" y="4827588"/>
          <p14:tracePt t="67319" x="1508125" y="4827588"/>
          <p14:tracePt t="67323" x="1536700" y="4827588"/>
          <p14:tracePt t="67325" x="1549400" y="4827588"/>
          <p14:tracePt t="67327" x="1563688" y="4827588"/>
          <p14:tracePt t="67329" x="1576388" y="4827588"/>
          <p14:tracePt t="67331" x="1604963" y="4814888"/>
          <p14:tracePt t="67333" x="1617663" y="4814888"/>
          <p14:tracePt t="67335" x="1631950" y="4814888"/>
          <p14:tracePt t="67337" x="1658938" y="4814888"/>
          <p14:tracePt t="67339" x="1700213" y="4814888"/>
          <p14:tracePt t="67341" x="1714500" y="4814888"/>
          <p14:tracePt t="67343" x="1741488" y="4814888"/>
          <p14:tracePt t="67345" x="1755775" y="4814888"/>
          <p14:tracePt t="67347" x="1782763" y="4814888"/>
          <p14:tracePt t="67349" x="1824038" y="4814888"/>
          <p14:tracePt t="67351" x="1838325" y="4814888"/>
          <p14:tracePt t="67353" x="1851025" y="4814888"/>
          <p14:tracePt t="67355" x="1879600" y="4814888"/>
          <p14:tracePt t="67357" x="1906588" y="4814888"/>
          <p14:tracePt t="67359" x="1933575" y="4814888"/>
          <p14:tracePt t="67363" x="1947863" y="4814888"/>
          <p14:tracePt t="67366" x="1960563" y="4814888"/>
          <p14:tracePt t="67367" x="1974850" y="4814888"/>
          <p14:tracePt t="67369" x="2001838" y="4814888"/>
          <p14:tracePt t="67373" x="2030413" y="4814888"/>
          <p14:tracePt t="67377" x="2043113" y="4814888"/>
          <p14:tracePt t="67379" x="2057400" y="4800600"/>
          <p14:tracePt t="67387" x="2084388" y="4800600"/>
          <p14:tracePt t="67393" x="2098675" y="4800600"/>
          <p14:tracePt t="67400" x="2111375" y="4800600"/>
          <p14:tracePt t="67417" x="2152650" y="4800600"/>
          <p14:tracePt t="67425" x="2166938" y="4800600"/>
          <p14:tracePt t="67429" x="2181225" y="4800600"/>
          <p14:tracePt t="67433" x="2193925" y="4800600"/>
          <p14:tracePt t="67437" x="2208213" y="4800600"/>
          <p14:tracePt t="67441" x="2222500" y="4800600"/>
          <p14:tracePt t="67445" x="2235200" y="4800600"/>
          <p14:tracePt t="67447" x="2249488" y="4800600"/>
          <p14:tracePt t="67451" x="2262188" y="4800600"/>
          <p14:tracePt t="67457" x="2276475" y="4800600"/>
          <p14:tracePt t="67463" x="2290763" y="4800600"/>
          <p14:tracePt t="67466" x="2303463" y="4800600"/>
          <p14:tracePt t="67469" x="2317750" y="4800600"/>
          <p14:tracePt t="67475" x="2332038" y="4800600"/>
          <p14:tracePt t="67482" x="2344738" y="4800600"/>
          <p14:tracePt t="67485" x="2359025" y="4800600"/>
          <p14:tracePt t="67489" x="2373313" y="4800600"/>
          <p14:tracePt t="67491" x="2373313" y="4814888"/>
          <p14:tracePt t="67493" x="2386013" y="4814888"/>
          <p14:tracePt t="67503" x="2400300" y="4814888"/>
          <p14:tracePt t="67507" x="2413000" y="4814888"/>
          <p14:tracePt t="67517" x="2427288" y="4814888"/>
          <p14:tracePt t="67519" x="2441575" y="4814888"/>
          <p14:tracePt t="67525" x="2441575" y="4827588"/>
          <p14:tracePt t="67529" x="2454275" y="4827588"/>
          <p14:tracePt t="67532" x="2468563" y="4827588"/>
          <p14:tracePt t="67537" x="2482850" y="4827588"/>
          <p14:tracePt t="67539" x="2495550" y="4841875"/>
          <p14:tracePt t="67543" x="2509838" y="4841875"/>
          <p14:tracePt t="67545" x="2524125" y="4841875"/>
          <p14:tracePt t="67547" x="2524125" y="4856163"/>
          <p14:tracePt t="67549" x="2536825" y="4868863"/>
          <p14:tracePt t="67553" x="2563813" y="4868863"/>
          <p14:tracePt t="67555" x="2563813" y="4883150"/>
          <p14:tracePt t="67557" x="2578100" y="4883150"/>
          <p14:tracePt t="67559" x="2592388" y="4883150"/>
          <p14:tracePt t="67561" x="2592388" y="4895850"/>
          <p14:tracePt t="67563" x="2605088" y="4895850"/>
          <p14:tracePt t="67566" x="2619375" y="4895850"/>
          <p14:tracePt t="67569" x="2633663" y="4910138"/>
          <p14:tracePt t="67571" x="2646363" y="4924425"/>
          <p14:tracePt t="67573" x="2660650" y="4924425"/>
          <p14:tracePt t="67577" x="2687638" y="4924425"/>
          <p14:tracePt t="67579" x="2687638" y="4937125"/>
          <p14:tracePt t="67583" x="2701925" y="4937125"/>
          <p14:tracePt t="67589" x="2716213" y="4937125"/>
          <p14:tracePt t="67641" x="2728913" y="4937125"/>
          <p14:tracePt t="67643" x="2743200" y="4937125"/>
          <p14:tracePt t="67649" x="2743200" y="4951413"/>
          <p14:tracePt t="67653" x="2755900" y="4951413"/>
          <p14:tracePt t="67659" x="2770188" y="4951413"/>
          <p14:tracePt t="67667" x="2784475" y="4951413"/>
          <p14:tracePt t="67669" x="2797175" y="4951413"/>
          <p14:tracePt t="67671" x="2797175" y="4965700"/>
          <p14:tracePt t="67673" x="2811463" y="4965700"/>
          <p14:tracePt t="67677" x="2825750" y="4965700"/>
          <p14:tracePt t="67679" x="2838450" y="4965700"/>
          <p14:tracePt t="67681" x="2852738" y="4965700"/>
          <p14:tracePt t="67683" x="2867025" y="4965700"/>
          <p14:tracePt t="67685" x="2879725" y="4965700"/>
          <p14:tracePt t="67687" x="2894013" y="4965700"/>
          <p14:tracePt t="67689" x="2906713" y="4978400"/>
          <p14:tracePt t="67693" x="2921000" y="4978400"/>
          <p14:tracePt t="67695" x="2935288" y="4978400"/>
          <p14:tracePt t="67697" x="2947988" y="4978400"/>
          <p14:tracePt t="67700" x="2962275" y="4992688"/>
          <p14:tracePt t="67702" x="2976563" y="4992688"/>
          <p14:tracePt t="67705" x="2989263" y="4992688"/>
          <p14:tracePt t="67709" x="3017838" y="5006975"/>
          <p14:tracePt t="67717" x="3030538" y="5006975"/>
          <p14:tracePt t="67718" x="3044825" y="5006975"/>
          <p14:tracePt t="67721" x="3057525" y="5006975"/>
          <p14:tracePt t="67725" x="3071813" y="5006975"/>
          <p14:tracePt t="67732" x="3086100" y="5006975"/>
          <p14:tracePt t="67735" x="3098800" y="5006975"/>
          <p14:tracePt t="67743" x="3113088" y="5006975"/>
          <p14:tracePt t="67755" x="3127375" y="5006975"/>
          <p14:tracePt t="67761" x="3154363" y="5006975"/>
          <p14:tracePt t="67767" x="3168650" y="5006975"/>
          <p14:tracePt t="67769" x="3195638" y="5006975"/>
          <p14:tracePt t="67773" x="3209925" y="5006975"/>
          <p14:tracePt t="67775" x="3222625" y="4992688"/>
          <p14:tracePt t="67777" x="3236913" y="4992688"/>
          <p14:tracePt t="67779" x="3263900" y="4978400"/>
          <p14:tracePt t="67781" x="3278188" y="4978400"/>
          <p14:tracePt t="67783" x="3290888" y="4978400"/>
          <p14:tracePt t="67785" x="3319463" y="4978400"/>
          <p14:tracePt t="67787" x="3332163" y="4965700"/>
          <p14:tracePt t="67789" x="3346450" y="4965700"/>
          <p14:tracePt t="67791" x="3360738" y="4965700"/>
          <p14:tracePt t="67793" x="3400425" y="4965700"/>
          <p14:tracePt t="67795" x="3400425" y="4951413"/>
          <p14:tracePt t="67797" x="3414713" y="4951413"/>
          <p14:tracePt t="67799" x="3441700" y="4951413"/>
          <p14:tracePt t="67801" x="3455988" y="4951413"/>
          <p14:tracePt t="67803" x="3470275" y="4937125"/>
          <p14:tracePt t="67805" x="3497263" y="4924425"/>
          <p14:tracePt t="67807" x="3511550" y="4924425"/>
          <p14:tracePt t="67809" x="3524250" y="4924425"/>
          <p14:tracePt t="67811" x="3551238" y="4924425"/>
          <p14:tracePt t="67813" x="3565525" y="4924425"/>
          <p14:tracePt t="67815" x="3579813" y="4924425"/>
          <p14:tracePt t="67817" x="3592513" y="4924425"/>
          <p14:tracePt t="67821" x="3621088" y="4924425"/>
          <p14:tracePt t="67827" x="3648075" y="4924425"/>
          <p14:tracePt t="67895" x="3662363" y="4924425"/>
          <p14:tracePt t="67905" x="3675063" y="4924425"/>
          <p14:tracePt t="67909" x="3675063" y="4937125"/>
          <p14:tracePt t="67919" x="3689350" y="4937125"/>
          <p14:tracePt t="67923" x="3703638" y="4937125"/>
          <p14:tracePt t="67927" x="3703638" y="4951413"/>
          <p14:tracePt t="67931" x="3716338" y="4951413"/>
          <p14:tracePt t="67933" x="3716338" y="4965700"/>
          <p14:tracePt t="67935" x="3730625" y="4965700"/>
          <p14:tracePt t="67943" x="3743325" y="4965700"/>
          <p14:tracePt t="67945" x="3757613" y="4978400"/>
          <p14:tracePt t="67950" x="3771900" y="4978400"/>
          <p14:tracePt t="67951" x="3784600" y="4978400"/>
          <p14:tracePt t="67955" x="3798888" y="4978400"/>
          <p14:tracePt t="67957" x="3813175" y="4992688"/>
          <p14:tracePt t="67959" x="3825875" y="4992688"/>
          <p14:tracePt t="67963" x="3854450" y="4992688"/>
          <p14:tracePt t="67966" x="3867150" y="5006975"/>
          <p14:tracePt t="67967" x="3881438" y="5006975"/>
          <p14:tracePt t="67969" x="3894138" y="5006975"/>
          <p14:tracePt t="67971" x="3908425" y="5006975"/>
          <p14:tracePt t="67973" x="3922713" y="5006975"/>
          <p14:tracePt t="67977" x="3935413" y="5019675"/>
          <p14:tracePt t="67979" x="3949700" y="5019675"/>
          <p14:tracePt t="67983" x="3963988" y="5019675"/>
          <p14:tracePt t="67985" x="3990975" y="5019675"/>
          <p14:tracePt t="67989" x="4005263" y="5033963"/>
          <p14:tracePt t="67991" x="4017963" y="5033963"/>
          <p14:tracePt t="67993" x="4032250" y="5033963"/>
          <p14:tracePt t="67995" x="4044950" y="5033963"/>
          <p14:tracePt t="67997" x="4059238" y="5033963"/>
          <p14:tracePt t="67999" x="4073525" y="5033963"/>
          <p14:tracePt t="68003" x="4086225" y="5033963"/>
          <p14:tracePt t="68005" x="4086225" y="5048250"/>
          <p14:tracePt t="68009" x="4100513" y="5048250"/>
          <p14:tracePt t="68011" x="4114800" y="5048250"/>
          <p14:tracePt t="68016" x="4127500" y="5048250"/>
          <p14:tracePt t="68019" x="4141788" y="5048250"/>
          <p14:tracePt t="68023" x="4156075" y="5048250"/>
          <p14:tracePt t="68027" x="4168775" y="5048250"/>
          <p14:tracePt t="68031" x="4183063" y="5048250"/>
          <p14:tracePt t="68039" x="4197350" y="5048250"/>
          <p14:tracePt t="68044" x="4210050" y="5048250"/>
          <p14:tracePt t="68050" x="4224338" y="5048250"/>
          <p14:tracePt t="68051" x="4237038" y="5048250"/>
          <p14:tracePt t="68059" x="4251325" y="5048250"/>
          <p14:tracePt t="68063" x="4265613" y="5048250"/>
          <p14:tracePt t="68065" x="4278313" y="5048250"/>
          <p14:tracePt t="68067" x="4292600" y="5033963"/>
          <p14:tracePt t="68069" x="4306888" y="5033963"/>
          <p14:tracePt t="68073" x="4319588" y="5033963"/>
          <p14:tracePt t="68075" x="4333875" y="5033963"/>
          <p14:tracePt t="68077" x="4360863" y="5019675"/>
          <p14:tracePt t="68079" x="4375150" y="5006975"/>
          <p14:tracePt t="68081" x="4387850" y="5006975"/>
          <p14:tracePt t="68083" x="4416425" y="5006975"/>
          <p14:tracePt t="68085" x="4429125" y="4992688"/>
          <p14:tracePt t="68087" x="4457700" y="4992688"/>
          <p14:tracePt t="68089" x="4484688" y="4978400"/>
          <p14:tracePt t="68091" x="4498975" y="4978400"/>
          <p14:tracePt t="68093" x="4525963" y="4965700"/>
          <p14:tracePt t="68095" x="4552950" y="4951413"/>
          <p14:tracePt t="68097" x="4594225" y="4951413"/>
          <p14:tracePt t="68099" x="4608513" y="4937125"/>
          <p14:tracePt t="68101" x="4621213" y="4924425"/>
          <p14:tracePt t="68103" x="4649788" y="4910138"/>
          <p14:tracePt t="68105" x="4676775" y="4910138"/>
          <p14:tracePt t="68107" x="4691063" y="4910138"/>
          <p14:tracePt t="68109" x="4703763" y="4895850"/>
          <p14:tracePt t="68111" x="4730750" y="4895850"/>
          <p14:tracePt t="68113" x="4730750" y="4883150"/>
          <p14:tracePt t="68116" x="4759325" y="4883150"/>
          <p14:tracePt t="68117" x="4772025" y="4883150"/>
          <p14:tracePt t="68119" x="4786313" y="4883150"/>
          <p14:tracePt t="68121" x="4800600" y="4883150"/>
          <p14:tracePt t="68123" x="4800600" y="4868863"/>
          <p14:tracePt t="68125" x="4827588" y="4868863"/>
          <p14:tracePt t="68129" x="4827588" y="4856163"/>
          <p14:tracePt t="68131" x="4841875" y="4856163"/>
          <p14:tracePt t="68137" x="4854575" y="4856163"/>
          <p14:tracePt t="68357" x="4841875" y="4856163"/>
          <p14:tracePt t="68359" x="4827588" y="4868863"/>
          <p14:tracePt t="68363" x="4813300" y="4895850"/>
          <p14:tracePt t="68366" x="4800600" y="4910138"/>
          <p14:tracePt t="68367" x="4772025" y="4924425"/>
          <p14:tracePt t="68369" x="4759325" y="4924425"/>
          <p14:tracePt t="68371" x="4745038" y="4951413"/>
          <p14:tracePt t="68373" x="4718050" y="4965700"/>
          <p14:tracePt t="68375" x="4703763" y="4992688"/>
          <p14:tracePt t="68377" x="4676775" y="5006975"/>
          <p14:tracePt t="68379" x="4649788" y="5033963"/>
          <p14:tracePt t="68381" x="4621213" y="5048250"/>
          <p14:tracePt t="68383" x="4608513" y="5075238"/>
          <p14:tracePt t="68385" x="4567238" y="5087938"/>
          <p14:tracePt t="68387" x="4538663" y="5116513"/>
          <p14:tracePt t="68389" x="4511675" y="5129213"/>
          <p14:tracePt t="68391" x="4484688" y="5157788"/>
          <p14:tracePt t="68393" x="4443413" y="5170488"/>
          <p14:tracePt t="68395" x="4416425" y="5199063"/>
          <p14:tracePt t="68397" x="4375150" y="5211763"/>
          <p14:tracePt t="68400" x="4348163" y="5238750"/>
          <p14:tracePt t="68401" x="4306888" y="5267325"/>
          <p14:tracePt t="68403" x="4265613" y="5294313"/>
          <p14:tracePt t="68405" x="4237038" y="5308600"/>
          <p14:tracePt t="68407" x="4210050" y="5335588"/>
          <p14:tracePt t="68409" x="4168775" y="5362575"/>
          <p14:tracePt t="68417" x="4059238" y="5430838"/>
          <p14:tracePt t="68417" x="4005263" y="5459413"/>
          <p14:tracePt t="68419" x="3976688" y="5486400"/>
          <p14:tracePt t="68421" x="3949700" y="5500688"/>
          <p14:tracePt t="68423" x="3922713" y="5527675"/>
          <p14:tracePt t="68425" x="3881438" y="5541963"/>
          <p14:tracePt t="68427" x="3854450" y="5554663"/>
          <p14:tracePt t="68429" x="3825875" y="5554663"/>
          <p14:tracePt t="68431" x="3813175" y="5568950"/>
          <p14:tracePt t="68433" x="3771900" y="5581650"/>
          <p14:tracePt t="68435" x="3743325" y="5595938"/>
          <p14:tracePt t="68437" x="3716338" y="5610225"/>
          <p14:tracePt t="68439" x="3703638" y="5622925"/>
          <p14:tracePt t="68441" x="3662363" y="5637213"/>
          <p14:tracePt t="68443" x="3648075" y="5637213"/>
          <p14:tracePt t="68445" x="3621088" y="5651500"/>
          <p14:tracePt t="68447" x="3606800" y="5651500"/>
          <p14:tracePt t="68450" x="3579813" y="5651500"/>
          <p14:tracePt t="68451" x="3565525" y="5664200"/>
          <p14:tracePt t="68453" x="3551238" y="5664200"/>
          <p14:tracePt t="68455" x="3524250" y="5664200"/>
          <p14:tracePt t="68457" x="3511550" y="5664200"/>
          <p14:tracePt t="68459" x="3497263" y="5664200"/>
          <p14:tracePt t="68461" x="3470275" y="5664200"/>
          <p14:tracePt t="68463" x="3455988" y="5678488"/>
          <p14:tracePt t="68465" x="3441700" y="5678488"/>
          <p14:tracePt t="68467" x="3414713" y="5678488"/>
          <p14:tracePt t="68469" x="3400425" y="5678488"/>
          <p14:tracePt t="68471" x="3387725" y="5678488"/>
          <p14:tracePt t="68473" x="3373438" y="5678488"/>
          <p14:tracePt t="68475" x="3346450" y="5678488"/>
          <p14:tracePt t="68477" x="3332163" y="5678488"/>
          <p14:tracePt t="68479" x="3319463" y="5678488"/>
          <p14:tracePt t="68481" x="3305175" y="5678488"/>
          <p14:tracePt t="68483" x="3278188" y="5678488"/>
          <p14:tracePt t="68485" x="3263900" y="5678488"/>
          <p14:tracePt t="68487" x="3249613" y="5678488"/>
          <p14:tracePt t="68489" x="3222625" y="5678488"/>
          <p14:tracePt t="68491" x="3209925" y="5678488"/>
          <p14:tracePt t="68493" x="3195638" y="5678488"/>
          <p14:tracePt t="68495" x="3181350" y="5678488"/>
          <p14:tracePt t="68497" x="3140075" y="5678488"/>
          <p14:tracePt t="68499" x="3113088" y="5678488"/>
          <p14:tracePt t="68501" x="3086100" y="5678488"/>
          <p14:tracePt t="68503" x="3071813" y="5678488"/>
          <p14:tracePt t="68505" x="3044825" y="5678488"/>
          <p14:tracePt t="68507" x="3017838" y="5678488"/>
          <p14:tracePt t="68509" x="2976563" y="5678488"/>
          <p14:tracePt t="68511" x="2947988" y="5678488"/>
          <p14:tracePt t="68513" x="2921000" y="5678488"/>
          <p14:tracePt t="68515" x="2894013" y="5678488"/>
          <p14:tracePt t="68517" x="2867025" y="5678488"/>
          <p14:tracePt t="68519" x="2838450" y="5678488"/>
          <p14:tracePt t="68521" x="2797175" y="5678488"/>
          <p14:tracePt t="68523" x="2770188" y="5678488"/>
          <p14:tracePt t="68525" x="2728913" y="5678488"/>
          <p14:tracePt t="68527" x="2687638" y="5678488"/>
          <p14:tracePt t="68529" x="2646363" y="5678488"/>
          <p14:tracePt t="68531" x="2605088" y="5664200"/>
          <p14:tracePt t="68533" x="2563813" y="5664200"/>
          <p14:tracePt t="68535" x="2536825" y="5664200"/>
          <p14:tracePt t="68537" x="2509838" y="5664200"/>
          <p14:tracePt t="68539" x="2468563" y="5664200"/>
          <p14:tracePt t="68541" x="2427288" y="5664200"/>
          <p14:tracePt t="68543" x="2400300" y="5664200"/>
          <p14:tracePt t="68545" x="2359025" y="5664200"/>
          <p14:tracePt t="68547" x="2332038" y="5664200"/>
          <p14:tracePt t="68549" x="2303463" y="5664200"/>
          <p14:tracePt t="68551" x="2262188" y="5664200"/>
          <p14:tracePt t="68553" x="2235200" y="5664200"/>
          <p14:tracePt t="68555" x="2193925" y="5664200"/>
          <p14:tracePt t="68557" x="2166938" y="5664200"/>
          <p14:tracePt t="68559" x="2139950" y="5664200"/>
          <p14:tracePt t="68561" x="2125663" y="5664200"/>
          <p14:tracePt t="68563" x="2098675" y="5664200"/>
          <p14:tracePt t="68566" x="2070100" y="5664200"/>
          <p14:tracePt t="68567" x="2043113" y="5664200"/>
          <p14:tracePt t="68569" x="2030413" y="5664200"/>
          <p14:tracePt t="68571" x="2016125" y="5664200"/>
          <p14:tracePt t="68573" x="2001838" y="5664200"/>
          <p14:tracePt t="68575" x="1974850" y="5664200"/>
          <p14:tracePt t="68579" x="1947863" y="5664200"/>
          <p14:tracePt t="68583" x="1933575" y="5664200"/>
          <p14:tracePt t="68585" x="1919288" y="5664200"/>
          <p14:tracePt t="68587" x="1919288" y="5651500"/>
          <p14:tracePt t="68589" x="1906588" y="5651500"/>
          <p14:tracePt t="68591" x="1892300" y="5651500"/>
          <p14:tracePt t="68595" x="1879600" y="5651500"/>
          <p14:tracePt t="68601" x="1865313" y="5651500"/>
          <p14:tracePt t="68603" x="1851025" y="5637213"/>
          <p14:tracePt t="68609" x="1838325" y="5637213"/>
          <p14:tracePt t="68611" x="1824038" y="5622925"/>
          <p14:tracePt t="68617" x="1797050" y="5622925"/>
          <p14:tracePt t="68621" x="1782763" y="5622925"/>
          <p14:tracePt t="68623" x="1782763" y="5610225"/>
          <p14:tracePt t="68625" x="1768475" y="5610225"/>
          <p14:tracePt t="68627" x="1755775" y="5610225"/>
          <p14:tracePt t="68633" x="1741488" y="5595938"/>
          <p14:tracePt t="68637" x="1728788" y="5595938"/>
          <p14:tracePt t="68641" x="1714500" y="5581650"/>
          <p14:tracePt t="68643" x="1700213" y="5581650"/>
          <p14:tracePt t="68645" x="1687513" y="5568950"/>
          <p14:tracePt t="68651" x="1673225" y="5568950"/>
          <p14:tracePt t="68653" x="1658938" y="5568950"/>
          <p14:tracePt t="68657" x="1646238" y="5554663"/>
          <p14:tracePt t="68663" x="1631950" y="5554663"/>
          <p14:tracePt t="68667" x="1617663" y="5554663"/>
          <p14:tracePt t="68669" x="1604963" y="5541963"/>
          <p14:tracePt t="68675" x="1590675" y="5541963"/>
          <p14:tracePt t="68681" x="1576388" y="5541963"/>
          <p14:tracePt t="68687" x="1563688" y="5541963"/>
          <p14:tracePt t="68689" x="1549400" y="5527675"/>
          <p14:tracePt t="68693" x="1549400" y="5513388"/>
          <p14:tracePt t="68695" x="1536700" y="5513388"/>
          <p14:tracePt t="68701" x="1522413" y="5513388"/>
          <p14:tracePt t="68711" x="1508125" y="5500688"/>
          <p14:tracePt t="68717" x="1495425" y="5500688"/>
          <p14:tracePt t="68719" x="1481138" y="5500688"/>
          <p14:tracePt t="68721" x="1481138" y="5486400"/>
          <p14:tracePt t="68725" x="1466850" y="5486400"/>
          <p14:tracePt t="68733" x="1454150" y="5486400"/>
          <p14:tracePt t="68735" x="1454150" y="5472113"/>
          <p14:tracePt t="68741" x="1439863" y="5472113"/>
          <p14:tracePt t="68745" x="1439863" y="5459413"/>
          <p14:tracePt t="68771" x="1425575" y="5459413"/>
          <p14:tracePt t="68867" x="1425575" y="5445125"/>
          <p14:tracePt t="68889" x="1439863" y="5430838"/>
          <p14:tracePt t="68897" x="1454150" y="5430838"/>
          <p14:tracePt t="68905" x="1454150" y="5418138"/>
          <p14:tracePt t="68911" x="1466850" y="5418138"/>
          <p14:tracePt t="68919" x="1466850" y="5403850"/>
          <p14:tracePt t="68921" x="1481138" y="5403850"/>
          <p14:tracePt t="68923" x="1495425" y="5403850"/>
          <p14:tracePt t="68945" x="1508125" y="5403850"/>
          <p14:tracePt t="68961" x="1522413" y="5403850"/>
          <p14:tracePt t="68975" x="1536700" y="5403850"/>
          <p14:tracePt t="68977" x="1549400" y="5403850"/>
          <p14:tracePt t="68985" x="1563688" y="5403850"/>
          <p14:tracePt t="68991" x="1576388" y="5403850"/>
          <p14:tracePt t="68995" x="1576388" y="5418138"/>
          <p14:tracePt t="68997" x="1590675" y="5418138"/>
          <p14:tracePt t="69001" x="1604963" y="5418138"/>
          <p14:tracePt t="69003" x="1617663" y="5418138"/>
          <p14:tracePt t="69007" x="1646238" y="5418138"/>
          <p14:tracePt t="69009" x="1646238" y="5430838"/>
          <p14:tracePt t="69011" x="1658938" y="5430838"/>
          <p14:tracePt t="69013" x="1673225" y="5430838"/>
          <p14:tracePt t="69015" x="1687513" y="5430838"/>
          <p14:tracePt t="69017" x="1700213" y="5430838"/>
          <p14:tracePt t="69019" x="1714500" y="5430838"/>
          <p14:tracePt t="69021" x="1728788" y="5430838"/>
          <p14:tracePt t="69023" x="1741488" y="5445125"/>
          <p14:tracePt t="69027" x="1768475" y="5445125"/>
          <p14:tracePt t="69031" x="1782763" y="5459413"/>
          <p14:tracePt t="69035" x="1797050" y="5459413"/>
          <p14:tracePt t="69039" x="1809750" y="5472113"/>
          <p14:tracePt t="69041" x="1824038" y="5472113"/>
          <p14:tracePt t="69047" x="1838325" y="5472113"/>
          <p14:tracePt t="69051" x="1851025" y="5472113"/>
          <p14:tracePt t="69053" x="1865313" y="5472113"/>
          <p14:tracePt t="69063" x="1879600" y="5472113"/>
          <p14:tracePt t="69071" x="1892300" y="5472113"/>
          <p14:tracePt t="69081" x="1906588" y="5472113"/>
          <p14:tracePt t="69087" x="1919288" y="5472113"/>
          <p14:tracePt t="69097" x="1933575" y="5472113"/>
          <p14:tracePt t="69112" x="1947863" y="5472113"/>
          <p14:tracePt t="69113" x="1947863" y="5459413"/>
          <p14:tracePt t="69115" x="1960563" y="5459413"/>
          <p14:tracePt t="69117" x="1974850" y="5459413"/>
          <p14:tracePt t="69123" x="1989138" y="5459413"/>
          <p14:tracePt t="69137" x="2001838" y="5459413"/>
          <p14:tracePt t="69151" x="2016125" y="5459413"/>
          <p14:tracePt t="69153" x="2016125" y="5445125"/>
          <p14:tracePt t="69417" x="2016125" y="5459413"/>
          <p14:tracePt t="69419" x="2001838" y="5472113"/>
          <p14:tracePt t="69425" x="1989138" y="5472113"/>
          <p14:tracePt t="69455" x="1974850" y="5472113"/>
          <p14:tracePt t="69805" x="1960563" y="5486400"/>
          <p14:tracePt t="69815" x="1947863" y="5486400"/>
          <p14:tracePt t="69821" x="1933575" y="5486400"/>
          <p14:tracePt t="69827" x="1919288" y="5486400"/>
          <p14:tracePt t="69829" x="1906588" y="5486400"/>
          <p14:tracePt t="69833" x="1892300" y="5486400"/>
          <p14:tracePt t="69835" x="1879600" y="5486400"/>
          <p14:tracePt t="69837" x="1865313" y="5500688"/>
          <p14:tracePt t="69839" x="1851025" y="5500688"/>
          <p14:tracePt t="69843" x="1824038" y="5500688"/>
          <p14:tracePt t="69847" x="1809750" y="5500688"/>
          <p14:tracePt t="69850" x="1782763" y="5500688"/>
          <p14:tracePt t="69851" x="1768475" y="5513388"/>
          <p14:tracePt t="69853" x="1755775" y="5513388"/>
          <p14:tracePt t="69855" x="1741488" y="5513388"/>
          <p14:tracePt t="69857" x="1728788" y="5513388"/>
          <p14:tracePt t="69859" x="1714500" y="5513388"/>
          <p14:tracePt t="69861" x="1700213" y="5513388"/>
          <p14:tracePt t="69863" x="1687513" y="5513388"/>
          <p14:tracePt t="69865" x="1673225" y="5513388"/>
          <p14:tracePt t="69867" x="1646238" y="5513388"/>
          <p14:tracePt t="69869" x="1631950" y="5513388"/>
          <p14:tracePt t="69871" x="1617663" y="5527675"/>
          <p14:tracePt t="69873" x="1590675" y="5527675"/>
          <p14:tracePt t="69875" x="1576388" y="5527675"/>
          <p14:tracePt t="69877" x="1563688" y="5527675"/>
          <p14:tracePt t="69879" x="1549400" y="5527675"/>
          <p14:tracePt t="69881" x="1536700" y="5527675"/>
          <p14:tracePt t="69883" x="1522413" y="5527675"/>
          <p14:tracePt t="69885" x="1495425" y="5527675"/>
          <p14:tracePt t="69889" x="1481138" y="5541963"/>
          <p14:tracePt t="69891" x="1466850" y="5541963"/>
          <p14:tracePt t="69893" x="1454150" y="5541963"/>
          <p14:tracePt t="69897" x="1439863" y="5541963"/>
          <p14:tracePt t="69904" x="1425575" y="5541963"/>
          <p14:tracePt t="69907" x="1412875" y="5541963"/>
          <p14:tracePt t="70034" x="1412875" y="5527675"/>
          <p14:tracePt t="70037" x="1425575" y="5527675"/>
          <p14:tracePt t="70050" x="1425575" y="5513388"/>
          <p14:tracePt t="70057" x="1439863" y="5513388"/>
          <p14:tracePt t="70078" x="1454150" y="5513388"/>
          <p14:tracePt t="70092" x="1454150" y="5500688"/>
          <p14:tracePt t="70475" x="1466850" y="5500688"/>
          <p14:tracePt t="70484" x="1481138" y="5500688"/>
          <p14:tracePt t="70493" x="1495425" y="5500688"/>
          <p14:tracePt t="70501" x="1508125" y="5500688"/>
          <p14:tracePt t="70511" x="1522413" y="5500688"/>
          <p14:tracePt t="70515" x="1536700" y="5500688"/>
          <p14:tracePt t="70530" x="1549400" y="5500688"/>
          <p14:tracePt t="70533" x="1563688" y="5500688"/>
          <p14:tracePt t="70539" x="1576388" y="5500688"/>
          <p14:tracePt t="70541" x="1590675" y="5500688"/>
          <p14:tracePt t="70549" x="1604963" y="5500688"/>
          <p14:tracePt t="70553" x="1617663" y="5500688"/>
          <p14:tracePt t="70559" x="1631950" y="5500688"/>
          <p14:tracePt t="70563" x="1646238" y="5513388"/>
          <p14:tracePt t="70568" x="1658938" y="5513388"/>
          <p14:tracePt t="70569" x="1673225" y="5513388"/>
          <p14:tracePt t="70571" x="1687513" y="5527675"/>
          <p14:tracePt t="70573" x="1700213" y="5527675"/>
          <p14:tracePt t="70575" x="1700213" y="5541963"/>
          <p14:tracePt t="70577" x="1728788" y="5541963"/>
          <p14:tracePt t="70579" x="1728788" y="5554663"/>
          <p14:tracePt t="70581" x="1741488" y="5554663"/>
          <p14:tracePt t="70585" x="1755775" y="5554663"/>
          <p14:tracePt t="70591" x="1782763" y="5554663"/>
          <p14:tracePt t="70593" x="1782763" y="5568950"/>
          <p14:tracePt t="70595" x="1797050" y="5568950"/>
          <p14:tracePt t="70601" x="1809750" y="5568950"/>
          <p14:tracePt t="70605" x="1824038" y="5568950"/>
          <p14:tracePt t="70609" x="1838325" y="5568950"/>
          <p14:tracePt t="70615" x="1851025" y="5568950"/>
          <p14:tracePt t="70623" x="1865313" y="5568950"/>
          <p14:tracePt t="70785" x="1879600" y="5568950"/>
          <p14:tracePt t="70791" x="1879600" y="5554663"/>
          <p14:tracePt t="70797" x="1865313" y="5541963"/>
          <p14:tracePt t="70801" x="1851025" y="5527675"/>
          <p14:tracePt t="70807" x="1851025" y="5513388"/>
          <p14:tracePt t="70811" x="1838325" y="5513388"/>
          <p14:tracePt t="70813" x="1824038" y="5513388"/>
          <p14:tracePt t="70815" x="1824038" y="5500688"/>
          <p14:tracePt t="70821" x="1809750" y="5500688"/>
          <p14:tracePt t="70823" x="1809750" y="5486400"/>
          <p14:tracePt t="70825" x="1797050" y="5486400"/>
          <p14:tracePt t="70829" x="1797050" y="5472113"/>
          <p14:tracePt t="70834" x="1782763" y="5459413"/>
          <p14:tracePt t="70839" x="1768475" y="5459413"/>
          <p14:tracePt t="70843" x="1755775" y="5459413"/>
          <p14:tracePt t="70849" x="1741488" y="5445125"/>
          <p14:tracePt t="70853" x="1728788" y="5445125"/>
          <p14:tracePt t="70857" x="1714500" y="5445125"/>
          <p14:tracePt t="70863" x="1700213" y="5445125"/>
          <p14:tracePt t="70869" x="1687513" y="5445125"/>
          <p14:tracePt t="70876" x="1673225" y="5445125"/>
          <p14:tracePt t="70877" x="1658938" y="5445125"/>
          <p14:tracePt t="70881" x="1646238" y="5445125"/>
          <p14:tracePt t="70887" x="1631950" y="5445125"/>
          <p14:tracePt t="70891" x="1617663" y="5445125"/>
          <p14:tracePt t="70893" x="1604963" y="5445125"/>
          <p14:tracePt t="70897" x="1590675" y="5445125"/>
          <p14:tracePt t="70903" x="1576388" y="5459413"/>
          <p14:tracePt t="70909" x="1563688" y="5472113"/>
          <p14:tracePt t="70913" x="1549400" y="5472113"/>
          <p14:tracePt t="70915" x="1536700" y="5472113"/>
          <p14:tracePt t="70917" x="1536700" y="5486400"/>
          <p14:tracePt t="70923" x="1522413" y="5486400"/>
          <p14:tracePt t="70929" x="1495425" y="5500688"/>
          <p14:tracePt t="70933" x="1481138" y="5500688"/>
          <p14:tracePt t="70937" x="1466850" y="5513388"/>
          <p14:tracePt t="70939" x="1454150" y="5513388"/>
          <p14:tracePt t="70943" x="1439863" y="5513388"/>
          <p14:tracePt t="70947" x="1425575" y="5527675"/>
          <p14:tracePt t="70951" x="1412875" y="5527675"/>
          <p14:tracePt t="70955" x="1398588" y="5541963"/>
          <p14:tracePt t="70961" x="1385888" y="5541963"/>
          <p14:tracePt t="70969" x="1371600" y="5541963"/>
          <p14:tracePt t="70973" x="1371600" y="5554663"/>
          <p14:tracePt t="70975" x="1357313" y="5554663"/>
          <p14:tracePt t="70981" x="1344613" y="5554663"/>
          <p14:tracePt t="71063" x="1344613" y="5541963"/>
          <p14:tracePt t="71434" x="1357313" y="5527675"/>
          <p14:tracePt t="71445" x="1371600" y="5527675"/>
          <p14:tracePt t="71455" x="1385888" y="5527675"/>
          <p14:tracePt t="71465" x="1398588" y="5513388"/>
          <p14:tracePt t="71471" x="1412875" y="5500688"/>
          <p14:tracePt t="71475" x="1425575" y="5500688"/>
          <p14:tracePt t="71485" x="1439863" y="5500688"/>
          <p14:tracePt t="71497" x="1454150" y="5500688"/>
          <p14:tracePt t="71522" x="1466850" y="5500688"/>
          <p14:tracePt t="71553" x="1481138" y="5500688"/>
          <p14:tracePt t="71827" x="1495425" y="5500688"/>
          <p14:tracePt t="71831" x="1495425" y="5486400"/>
          <p14:tracePt t="71833" x="1508125" y="5486400"/>
          <p14:tracePt t="71835" x="1522413" y="5486400"/>
          <p14:tracePt t="71839" x="1536700" y="5486400"/>
          <p14:tracePt t="71845" x="1549400" y="5486400"/>
          <p14:tracePt t="71849" x="1563688" y="5486400"/>
          <p14:tracePt t="71851" x="1576388" y="5486400"/>
          <p14:tracePt t="71855" x="1590675" y="5486400"/>
          <p14:tracePt t="71861" x="1604963" y="5486400"/>
          <p14:tracePt t="71868" x="1617663" y="5486400"/>
          <p14:tracePt t="71869" x="1631950" y="5486400"/>
          <p14:tracePt t="71873" x="1646238" y="5486400"/>
          <p14:tracePt t="71877" x="1658938" y="5486400"/>
          <p14:tracePt t="71881" x="1673225" y="5486400"/>
          <p14:tracePt t="71884" x="1687513" y="5472113"/>
          <p14:tracePt t="71889" x="1700213" y="5472113"/>
          <p14:tracePt t="71893" x="1714500" y="5472113"/>
          <p14:tracePt t="71897" x="1728788" y="5472113"/>
          <p14:tracePt t="71899" x="1741488" y="5472113"/>
          <p14:tracePt t="71903" x="1755775" y="5472113"/>
          <p14:tracePt t="71909" x="1768475" y="5472113"/>
          <p14:tracePt t="71913" x="1797050" y="5472113"/>
          <p14:tracePt t="71917" x="1809750" y="5472113"/>
          <p14:tracePt t="71919" x="1824038" y="5472113"/>
          <p14:tracePt t="71921" x="1838325" y="5472113"/>
          <p14:tracePt t="71923" x="1851025" y="5472113"/>
          <p14:tracePt t="71929" x="1865313" y="5472113"/>
          <p14:tracePt t="71931" x="1879600" y="5472113"/>
          <p14:tracePt t="71934" x="1892300" y="5486400"/>
          <p14:tracePt t="71937" x="1906588" y="5486400"/>
          <p14:tracePt t="71941" x="1933575" y="5486400"/>
          <p14:tracePt t="71947" x="1947863" y="5486400"/>
          <p14:tracePt t="71952" x="1960563" y="5486400"/>
          <p14:tracePt t="71955" x="1974850" y="5486400"/>
          <p14:tracePt t="71959" x="1989138" y="5500688"/>
          <p14:tracePt t="71965" x="2001838" y="5500688"/>
          <p14:tracePt t="71968" x="2001838" y="5513388"/>
          <p14:tracePt t="71973" x="2016125" y="5513388"/>
          <p14:tracePt t="71985" x="2030413" y="5513388"/>
          <p14:tracePt t="71987" x="2043113" y="5513388"/>
          <p14:tracePt t="71991" x="2057400" y="5513388"/>
          <p14:tracePt t="71999" x="2070100" y="5513388"/>
          <p14:tracePt t="72005" x="2084388" y="5513388"/>
          <p14:tracePt t="72007" x="2098675" y="5513388"/>
          <p14:tracePt t="72013" x="2111375" y="5513388"/>
          <p14:tracePt t="72021" x="2125663" y="5513388"/>
          <p14:tracePt t="72029" x="2139950" y="5513388"/>
          <p14:tracePt t="72034" x="2152650" y="5513388"/>
          <p14:tracePt t="72477" x="2166938" y="5513388"/>
          <p14:tracePt t="72489" x="2181225" y="5513388"/>
          <p14:tracePt t="72493" x="2193925" y="5513388"/>
          <p14:tracePt t="72495" x="2208213" y="5513388"/>
          <p14:tracePt t="72499" x="2222500" y="5513388"/>
          <p14:tracePt t="72503" x="2235200" y="5513388"/>
          <p14:tracePt t="72505" x="2249488" y="5513388"/>
          <p14:tracePt t="72507" x="2262188" y="5513388"/>
          <p14:tracePt t="72509" x="2276475" y="5513388"/>
          <p14:tracePt t="72513" x="2290763" y="5513388"/>
          <p14:tracePt t="72515" x="2303463" y="5513388"/>
          <p14:tracePt t="72517" x="2317750" y="5500688"/>
          <p14:tracePt t="72519" x="2332038" y="5500688"/>
          <p14:tracePt t="72521" x="2344738" y="5500688"/>
          <p14:tracePt t="72527" x="2359025" y="5500688"/>
          <p14:tracePt t="72529" x="2373313" y="5500688"/>
          <p14:tracePt t="72531" x="2386013" y="5500688"/>
          <p14:tracePt t="72535" x="2400300" y="5500688"/>
          <p14:tracePt t="72539" x="2413000" y="5500688"/>
          <p14:tracePt t="72541" x="2427288" y="5500688"/>
          <p14:tracePt t="72545" x="2441575" y="5500688"/>
          <p14:tracePt t="72552" x="2468563" y="5500688"/>
          <p14:tracePt t="72555" x="2482850" y="5500688"/>
          <p14:tracePt t="72561" x="2495550" y="5500688"/>
          <p14:tracePt t="72563" x="2509838" y="5500688"/>
          <p14:tracePt t="72565" x="2524125" y="5500688"/>
          <p14:tracePt t="72569" x="2536825" y="5500688"/>
          <p14:tracePt t="72573" x="2551113" y="5500688"/>
          <p14:tracePt t="72577" x="2578100" y="5500688"/>
          <p14:tracePt t="72579" x="2592388" y="5500688"/>
          <p14:tracePt t="72584" x="2619375" y="5500688"/>
          <p14:tracePt t="72585" x="2633663" y="5500688"/>
          <p14:tracePt t="72587" x="2646363" y="5500688"/>
          <p14:tracePt t="72591" x="2660650" y="5500688"/>
          <p14:tracePt t="72593" x="2674938" y="5500688"/>
          <p14:tracePt t="72595" x="2687638" y="5500688"/>
          <p14:tracePt t="72597" x="2716213" y="5500688"/>
          <p14:tracePt t="72599" x="2728913" y="5513388"/>
          <p14:tracePt t="72601" x="2743200" y="5513388"/>
          <p14:tracePt t="72603" x="2770188" y="5513388"/>
          <p14:tracePt t="72605" x="2784475" y="5513388"/>
          <p14:tracePt t="72607" x="2797175" y="5513388"/>
          <p14:tracePt t="72609" x="2811463" y="5513388"/>
          <p14:tracePt t="72611" x="2838450" y="5513388"/>
          <p14:tracePt t="72613" x="2852738" y="5513388"/>
          <p14:tracePt t="72615" x="2867025" y="5513388"/>
          <p14:tracePt t="72618" x="2894013" y="5513388"/>
          <p14:tracePt t="72619" x="2906713" y="5513388"/>
          <p14:tracePt t="72623" x="2935288" y="5513388"/>
          <p14:tracePt t="72627" x="2947988" y="5513388"/>
          <p14:tracePt t="72629" x="2962275" y="5513388"/>
          <p14:tracePt t="72631" x="2989263" y="5513388"/>
          <p14:tracePt t="72635" x="3003550" y="5513388"/>
          <p14:tracePt t="72637" x="3017838" y="5513388"/>
          <p14:tracePt t="72639" x="3030538" y="5513388"/>
          <p14:tracePt t="72641" x="3044825" y="5513388"/>
          <p14:tracePt t="72645" x="3057525" y="5513388"/>
          <p14:tracePt t="72647" x="3071813" y="5513388"/>
          <p14:tracePt t="72652" x="3086100" y="5513388"/>
          <p14:tracePt t="72657" x="3098800" y="5513388"/>
          <p14:tracePt t="72663" x="3113088" y="5513388"/>
          <p14:tracePt t="72665" x="3127375" y="5513388"/>
          <p14:tracePt t="72695" x="3140075" y="5513388"/>
          <p14:tracePt t="72711" x="3154363" y="5513388"/>
          <p14:tracePt t="72718" x="3168650" y="5513388"/>
          <p14:tracePt t="72721" x="3181350" y="5513388"/>
          <p14:tracePt t="72725" x="3195638" y="5513388"/>
          <p14:tracePt t="72729" x="3209925" y="5513388"/>
          <p14:tracePt t="72733" x="3222625" y="5513388"/>
          <p14:tracePt t="72735" x="3236913" y="5513388"/>
          <p14:tracePt t="72741" x="3249613" y="5513388"/>
          <p14:tracePt t="72743" x="3263900" y="5513388"/>
          <p14:tracePt t="72748" x="3278188" y="5513388"/>
          <p14:tracePt t="72751" x="3290888" y="5513388"/>
          <p14:tracePt t="72753" x="3305175" y="5513388"/>
          <p14:tracePt t="72755" x="3319463" y="5513388"/>
          <p14:tracePt t="72759" x="3332163" y="5513388"/>
          <p14:tracePt t="72765" x="3346450" y="5513388"/>
          <p14:tracePt t="72771" x="3360738" y="5513388"/>
          <p14:tracePt t="72773" x="3373438" y="5513388"/>
          <p14:tracePt t="72779" x="3387725" y="5513388"/>
          <p14:tracePt t="72789" x="3400425" y="5513388"/>
          <p14:tracePt t="72795" x="3414713" y="5513388"/>
          <p14:tracePt t="72803" x="3429000" y="5513388"/>
          <p14:tracePt t="72811" x="3441700" y="5513388"/>
          <p14:tracePt t="72815" x="3455988" y="5513388"/>
          <p14:tracePt t="72818" x="3470275" y="5513388"/>
          <p14:tracePt t="72821" x="3482975" y="5513388"/>
          <p14:tracePt t="72823" x="3497263" y="5513388"/>
          <p14:tracePt t="72827" x="3524250" y="5513388"/>
          <p14:tracePt t="72831" x="3538538" y="5513388"/>
          <p14:tracePt t="72835" x="3565525" y="5513388"/>
          <p14:tracePt t="72837" x="3579813" y="5513388"/>
          <p14:tracePt t="72839" x="3592513" y="5513388"/>
          <p14:tracePt t="72841" x="3606800" y="5513388"/>
          <p14:tracePt t="72843" x="3621088" y="5513388"/>
          <p14:tracePt t="72845" x="3633788" y="5513388"/>
          <p14:tracePt t="72847" x="3648075" y="5513388"/>
          <p14:tracePt t="72849" x="3662363" y="5513388"/>
          <p14:tracePt t="72851" x="3675063" y="5513388"/>
          <p14:tracePt t="72853" x="3689350" y="5513388"/>
          <p14:tracePt t="72857" x="3716338" y="5513388"/>
          <p14:tracePt t="72859" x="3730625" y="5513388"/>
          <p14:tracePt t="72863" x="3757613" y="5500688"/>
          <p14:tracePt t="72867" x="3784600" y="5500688"/>
          <p14:tracePt t="72871" x="3798888" y="5500688"/>
          <p14:tracePt t="72873" x="3813175" y="5500688"/>
          <p14:tracePt t="72877" x="3840163" y="5500688"/>
          <p14:tracePt t="72883" x="3854450" y="5500688"/>
          <p14:tracePt t="72889" x="3881438" y="5500688"/>
          <p14:tracePt t="72893" x="3894138" y="5500688"/>
          <p14:tracePt t="72899" x="3922713" y="5500688"/>
          <p14:tracePt t="72905" x="3935413" y="5500688"/>
          <p14:tracePt t="72909" x="3949700" y="5500688"/>
          <p14:tracePt t="72913" x="3963988" y="5500688"/>
          <p14:tracePt t="72919" x="3976688" y="5500688"/>
          <p14:tracePt t="72921" x="3990975" y="5500688"/>
          <p14:tracePt t="72925" x="4005263" y="5486400"/>
          <p14:tracePt t="72931" x="4017963" y="5486400"/>
          <p14:tracePt t="72935" x="4032250" y="5486400"/>
          <p14:tracePt t="72941" x="4044950" y="5486400"/>
          <p14:tracePt t="72952" x="4059238" y="5486400"/>
          <p14:tracePt t="72955" x="4073525" y="5486400"/>
          <p14:tracePt t="72957" x="4086225" y="5486400"/>
          <p14:tracePt t="72961" x="4100513" y="5486400"/>
          <p14:tracePt t="72966" x="4114800" y="5486400"/>
          <p14:tracePt t="72971" x="4127500" y="5486400"/>
          <p14:tracePt t="72973" x="4141788" y="5486400"/>
          <p14:tracePt t="72979" x="4156075" y="5486400"/>
          <p14:tracePt t="72983" x="4168775" y="5486400"/>
          <p14:tracePt t="72989" x="4183063" y="5486400"/>
          <p14:tracePt t="72993" x="4197350" y="5486400"/>
          <p14:tracePt t="72997" x="4210050" y="5486400"/>
          <p14:tracePt t="73145" x="4224338" y="5486400"/>
          <p14:tracePt t="73147" x="4224338" y="5472113"/>
          <p14:tracePt t="73165" x="4237038" y="5472113"/>
          <p14:tracePt t="73173" x="4251325" y="5472113"/>
          <p14:tracePt t="73191" x="4251325" y="5459413"/>
          <p14:tracePt t="73195" x="4265613" y="5445125"/>
          <p14:tracePt t="73211" x="4278313" y="5445125"/>
          <p14:tracePt t="73271" x="4278313" y="5430838"/>
          <p14:tracePt t="73277" x="4292600" y="5430838"/>
          <p14:tracePt t="73281" x="4306888" y="5430838"/>
          <p14:tracePt t="73287" x="4319588" y="5430838"/>
          <p14:tracePt t="73291" x="4333875" y="5430838"/>
          <p14:tracePt t="73295" x="4348163" y="5418138"/>
          <p14:tracePt t="73302" x="4375150" y="5418138"/>
          <p14:tracePt t="73307" x="4387850" y="5418138"/>
          <p14:tracePt t="73311" x="4402138" y="5418138"/>
          <p14:tracePt t="73319" x="4416425" y="5418138"/>
          <p14:tracePt t="73327" x="4429125" y="5418138"/>
          <p14:tracePt t="73407" x="4443413" y="5418138"/>
          <p14:tracePt t="73413" x="4457700" y="5418138"/>
          <p14:tracePt t="73419" x="4470400" y="5418138"/>
          <p14:tracePt t="73423" x="4484688" y="5418138"/>
          <p14:tracePt t="73427" x="4498975" y="5418138"/>
          <p14:tracePt t="73433" x="4511675" y="5418138"/>
          <p14:tracePt t="73437" x="4525963" y="5430838"/>
          <p14:tracePt t="73439" x="4538663" y="5430838"/>
          <p14:tracePt t="73443" x="4552950" y="5430838"/>
          <p14:tracePt t="73447" x="4579938" y="5430838"/>
          <p14:tracePt t="73452" x="4594225" y="5430838"/>
          <p14:tracePt t="73453" x="4608513" y="5445125"/>
          <p14:tracePt t="73457" x="4621213" y="5445125"/>
          <p14:tracePt t="73459" x="4635500" y="5445125"/>
          <p14:tracePt t="73465" x="4649788" y="5445125"/>
          <p14:tracePt t="73471" x="4662488" y="5445125"/>
          <p14:tracePt t="73479" x="4676775" y="5445125"/>
          <p14:tracePt t="73481" x="4691063" y="5445125"/>
          <p14:tracePt t="73501" x="4703763" y="5445125"/>
          <p14:tracePt t="73513" x="4718050" y="5445125"/>
          <p14:tracePt t="73521" x="4730750" y="5445125"/>
          <p14:tracePt t="73525" x="4745038" y="5445125"/>
          <p14:tracePt t="73533" x="4759325" y="5445125"/>
          <p14:tracePt t="73541" x="4772025" y="5445125"/>
          <p14:tracePt t="73545" x="4786313" y="5445125"/>
          <p14:tracePt t="73549" x="4800600" y="5445125"/>
          <p14:tracePt t="73553" x="4813300" y="5445125"/>
          <p14:tracePt t="73559" x="4827588" y="5445125"/>
          <p14:tracePt t="73565" x="4841875" y="5445125"/>
          <p14:tracePt t="73569" x="4854575" y="5445125"/>
          <p14:tracePt t="73583" x="4868863" y="5445125"/>
          <p14:tracePt t="73729" x="4881563" y="5445125"/>
          <p14:tracePt t="73735" x="4895850" y="5445125"/>
          <p14:tracePt t="73739" x="4910138" y="5445125"/>
          <p14:tracePt t="73743" x="4922838" y="5445125"/>
          <p14:tracePt t="73747" x="4922838" y="5430838"/>
          <p14:tracePt t="73752" x="4937125" y="5430838"/>
          <p14:tracePt t="73757" x="4937125" y="5418138"/>
          <p14:tracePt t="73759" x="4951413" y="5418138"/>
          <p14:tracePt t="73769" x="4964113" y="5418138"/>
          <p14:tracePt t="73773" x="4978400" y="5403850"/>
          <p14:tracePt t="73895" x="4964113" y="5403850"/>
          <p14:tracePt t="73897" x="4964113" y="5418138"/>
          <p14:tracePt t="73899" x="4951413" y="5418138"/>
          <p14:tracePt t="73903" x="4937125" y="5418138"/>
          <p14:tracePt t="73905" x="4910138" y="5430838"/>
          <p14:tracePt t="73907" x="4895850" y="5430838"/>
          <p14:tracePt t="73909" x="4881563" y="5430838"/>
          <p14:tracePt t="73911" x="4854575" y="5430838"/>
          <p14:tracePt t="73913" x="4841875" y="5430838"/>
          <p14:tracePt t="73915" x="4813300" y="5445125"/>
          <p14:tracePt t="73919" x="4759325" y="5445125"/>
          <p14:tracePt t="73921" x="4718050" y="5445125"/>
          <p14:tracePt t="73923" x="4691063" y="5445125"/>
          <p14:tracePt t="73925" x="4649788" y="5445125"/>
          <p14:tracePt t="73927" x="4608513" y="5445125"/>
          <p14:tracePt t="73929" x="4567238" y="5445125"/>
          <p14:tracePt t="73931" x="4525963" y="5445125"/>
          <p14:tracePt t="73933" x="4470400" y="5445125"/>
          <p14:tracePt t="73935" x="4416425" y="5445125"/>
          <p14:tracePt t="73937" x="4360863" y="5445125"/>
          <p14:tracePt t="73939" x="4306888" y="5445125"/>
          <p14:tracePt t="73941" x="4251325" y="5445125"/>
          <p14:tracePt t="73943" x="4197350" y="5445125"/>
          <p14:tracePt t="73945" x="4141788" y="5445125"/>
          <p14:tracePt t="73947" x="4086225" y="5445125"/>
          <p14:tracePt t="73949" x="4044950" y="5445125"/>
          <p14:tracePt t="73952" x="3990975" y="5445125"/>
          <p14:tracePt t="73953" x="3908425" y="5445125"/>
          <p14:tracePt t="73955" x="3840163" y="5445125"/>
          <p14:tracePt t="73957" x="3784600" y="5445125"/>
          <p14:tracePt t="73959" x="3703638" y="5445125"/>
          <p14:tracePt t="73961" x="3633788" y="5445125"/>
          <p14:tracePt t="73963" x="3579813" y="5445125"/>
          <p14:tracePt t="73965" x="3511550" y="5445125"/>
          <p14:tracePt t="73969" x="3455988" y="5445125"/>
          <p14:tracePt t="73969" x="3400425" y="5459413"/>
          <p14:tracePt t="73971" x="3332163" y="5472113"/>
          <p14:tracePt t="73973" x="3278188" y="5486400"/>
          <p14:tracePt t="73975" x="3222625" y="5486400"/>
          <p14:tracePt t="73977" x="3181350" y="5486400"/>
          <p14:tracePt t="73979" x="3127375" y="5500688"/>
          <p14:tracePt t="73981" x="3071813" y="5513388"/>
          <p14:tracePt t="73983" x="3017838" y="5527675"/>
          <p14:tracePt t="73985" x="2976563" y="5527675"/>
          <p14:tracePt t="73987" x="2935288" y="5541963"/>
          <p14:tracePt t="73989" x="2879725" y="5554663"/>
          <p14:tracePt t="73991" x="2838450" y="5568950"/>
          <p14:tracePt t="73993" x="2797175" y="5568950"/>
          <p14:tracePt t="73995" x="2770188" y="5568950"/>
          <p14:tracePt t="73997" x="2728913" y="5581650"/>
          <p14:tracePt t="73999" x="2674938" y="5595938"/>
          <p14:tracePt t="74002" x="2646363" y="5595938"/>
          <p14:tracePt t="74003" x="2619375" y="5610225"/>
          <p14:tracePt t="74005" x="2592388" y="5610225"/>
          <p14:tracePt t="74007" x="2563813" y="5610225"/>
          <p14:tracePt t="74009" x="2536825" y="5622925"/>
          <p14:tracePt t="74011" x="2495550" y="5622925"/>
          <p14:tracePt t="74013" x="2468563" y="5637213"/>
          <p14:tracePt t="74015" x="2441575" y="5651500"/>
          <p14:tracePt t="74017" x="2413000" y="5651500"/>
          <p14:tracePt t="74019" x="2386013" y="5664200"/>
          <p14:tracePt t="74021" x="2359025" y="5678488"/>
          <p14:tracePt t="74023" x="2317750" y="5692775"/>
          <p14:tracePt t="74025" x="2303463" y="5692775"/>
          <p14:tracePt t="74027" x="2276475" y="5705475"/>
          <p14:tracePt t="74029" x="2249488" y="5719763"/>
          <p14:tracePt t="74031" x="2208213" y="5719763"/>
          <p14:tracePt t="74033" x="2181225" y="5719763"/>
          <p14:tracePt t="74035" x="2152650" y="5734050"/>
          <p14:tracePt t="74037" x="2125663" y="5746750"/>
          <p14:tracePt t="74039" x="2098675" y="5761038"/>
          <p14:tracePt t="74041" x="2057400" y="5761038"/>
          <p14:tracePt t="74043" x="2016125" y="5773738"/>
          <p14:tracePt t="74045" x="1989138" y="5788025"/>
          <p14:tracePt t="74047" x="1960563" y="5802313"/>
          <p14:tracePt t="74049" x="1933575" y="5802313"/>
          <p14:tracePt t="74051" x="1892300" y="5815013"/>
          <p14:tracePt t="74053" x="1865313" y="5829300"/>
          <p14:tracePt t="74055" x="1824038" y="5829300"/>
          <p14:tracePt t="74057" x="1797050" y="5843588"/>
          <p14:tracePt t="74059" x="1755775" y="5843588"/>
          <p14:tracePt t="74061" x="1728788" y="5843588"/>
          <p14:tracePt t="74063" x="1700213" y="5856288"/>
          <p14:tracePt t="74065" x="1673225" y="5856288"/>
          <p14:tracePt t="74068" x="1631950" y="5870575"/>
          <p14:tracePt t="74069" x="1590675" y="5884863"/>
          <p14:tracePt t="74071" x="1563688" y="5884863"/>
          <p14:tracePt t="74073" x="1536700" y="5897563"/>
          <p14:tracePt t="74075" x="1508125" y="5911850"/>
          <p14:tracePt t="74077" x="1481138" y="5911850"/>
          <p14:tracePt t="74079" x="1439863" y="5924550"/>
          <p14:tracePt t="74081" x="1412875" y="5924550"/>
          <p14:tracePt t="74083" x="1398588" y="5924550"/>
          <p14:tracePt t="74085" x="1371600" y="5924550"/>
          <p14:tracePt t="74087" x="1357313" y="5924550"/>
          <p14:tracePt t="74089" x="1330325" y="5938838"/>
          <p14:tracePt t="74091" x="1303338" y="5938838"/>
          <p14:tracePt t="74093" x="1289050" y="5953125"/>
          <p14:tracePt t="74095" x="1262063" y="5953125"/>
          <p14:tracePt t="74097" x="1235075" y="5953125"/>
          <p14:tracePt t="74099" x="1220788" y="5953125"/>
          <p14:tracePt t="74102" x="1206500" y="5953125"/>
          <p14:tracePt t="74103" x="1165225" y="5953125"/>
          <p14:tracePt t="74105" x="1152525" y="5953125"/>
          <p14:tracePt t="74107" x="1123950" y="5953125"/>
          <p14:tracePt t="74109" x="1111250" y="5953125"/>
          <p14:tracePt t="74111" x="1082675" y="5953125"/>
          <p14:tracePt t="74113" x="1055688" y="5953125"/>
          <p14:tracePt t="74115" x="1042988" y="5953125"/>
          <p14:tracePt t="74118" x="1028700" y="5953125"/>
          <p14:tracePt t="74119" x="1014413" y="5953125"/>
          <p14:tracePt t="74121" x="987425" y="5953125"/>
          <p14:tracePt t="74123" x="960438" y="5953125"/>
          <p14:tracePt t="74125" x="931863" y="5953125"/>
          <p14:tracePt t="74127" x="919163" y="5953125"/>
          <p14:tracePt t="74129" x="892175" y="5953125"/>
          <p14:tracePt t="74131" x="877888" y="5953125"/>
          <p14:tracePt t="74133" x="863600" y="5965825"/>
          <p14:tracePt t="74135" x="836613" y="5965825"/>
          <p14:tracePt t="74137" x="809625" y="5965825"/>
          <p14:tracePt t="74139" x="795338" y="5965825"/>
          <p14:tracePt t="74141" x="768350" y="5965825"/>
          <p14:tracePt t="74143" x="741363" y="5965825"/>
          <p14:tracePt t="74145" x="712788" y="5965825"/>
          <p14:tracePt t="74147" x="685800" y="5965825"/>
          <p14:tracePt t="74149" x="644525" y="5965825"/>
          <p14:tracePt t="74152" x="617538" y="5965825"/>
          <p14:tracePt t="74153" x="603250" y="5965825"/>
          <p14:tracePt t="74155" x="576263" y="5965825"/>
          <p14:tracePt t="74157" x="549275" y="5965825"/>
          <p14:tracePt t="74159" x="520700" y="5965825"/>
          <p14:tracePt t="74161" x="493713" y="5965825"/>
          <p14:tracePt t="74163" x="466725" y="5965825"/>
          <p14:tracePt t="74165" x="438150" y="5965825"/>
          <p14:tracePt t="74167" x="425450" y="5965825"/>
          <p14:tracePt t="74169" x="398463" y="5965825"/>
          <p14:tracePt t="74171" x="369888" y="5965825"/>
          <p14:tracePt t="74173" x="357188" y="5965825"/>
          <p14:tracePt t="74175" x="342900" y="5965825"/>
          <p14:tracePt t="74177" x="315913" y="5980113"/>
          <p14:tracePt t="74179" x="301625" y="5980113"/>
          <p14:tracePt t="74181" x="274638" y="5980113"/>
          <p14:tracePt t="74183" x="260350" y="5980113"/>
          <p14:tracePt t="74185" x="233363" y="5980113"/>
          <p14:tracePt t="74187" x="219075" y="5980113"/>
          <p14:tracePt t="74189" x="206375" y="5980113"/>
          <p14:tracePt t="74191" x="192088" y="5980113"/>
          <p14:tracePt t="74193" x="165100" y="5994400"/>
          <p14:tracePt t="74195" x="150813" y="5994400"/>
          <p14:tracePt t="74197" x="136525" y="6007100"/>
          <p14:tracePt t="74199" x="109538" y="6007100"/>
          <p14:tracePt t="74202" x="95250" y="6007100"/>
          <p14:tracePt t="74205" x="82550" y="6007100"/>
          <p14:tracePt t="74209" x="68263" y="6021388"/>
          <p14:tracePt t="74213" x="55563" y="6035675"/>
          <p14:tracePt t="74217" x="41275" y="6035675"/>
          <p14:tracePt t="74241" x="41275" y="6048375"/>
          <p14:tracePt t="74261" x="55563" y="6062663"/>
          <p14:tracePt t="74269" x="68263" y="6062663"/>
          <p14:tracePt t="74275" x="82550" y="6062663"/>
          <p14:tracePt t="74279" x="95250" y="6062663"/>
          <p14:tracePt t="74281" x="109538" y="6062663"/>
          <p14:tracePt t="74285" x="109538" y="6076950"/>
          <p14:tracePt t="74287" x="123825" y="6076950"/>
          <p14:tracePt t="74291" x="136525" y="6076950"/>
          <p14:tracePt t="74295" x="150813" y="6076950"/>
          <p14:tracePt t="74297" x="165100" y="6076950"/>
          <p14:tracePt t="74302" x="177800" y="6076950"/>
          <p14:tracePt t="74303" x="192088" y="6076950"/>
          <p14:tracePt t="74307" x="206375" y="6076950"/>
          <p14:tracePt t="74309" x="219075" y="6076950"/>
          <p14:tracePt t="74313" x="233363" y="6076950"/>
          <p14:tracePt t="74317" x="260350" y="6076950"/>
          <p14:tracePt t="74323" x="274638" y="6076950"/>
          <p14:tracePt t="74327" x="287338" y="6076950"/>
          <p14:tracePt t="74329" x="301625" y="6076950"/>
          <p14:tracePt t="74331" x="315913" y="6076950"/>
          <p14:tracePt t="74333" x="328613" y="6076950"/>
          <p14:tracePt t="74337" x="342900" y="6076950"/>
          <p14:tracePt t="74339" x="357188" y="6076950"/>
          <p14:tracePt t="74341" x="369888" y="6076950"/>
          <p14:tracePt t="74343" x="384175" y="6076950"/>
          <p14:tracePt t="74347" x="398463" y="6076950"/>
          <p14:tracePt t="74349" x="425450" y="6076950"/>
          <p14:tracePt t="74352" x="438150" y="6076950"/>
          <p14:tracePt t="74353" x="452438" y="6076950"/>
          <p14:tracePt t="74355" x="479425" y="6076950"/>
          <p14:tracePt t="74357" x="493713" y="6076950"/>
          <p14:tracePt t="74359" x="508000" y="6076950"/>
          <p14:tracePt t="74361" x="520700" y="6076950"/>
          <p14:tracePt t="74363" x="549275" y="6076950"/>
          <p14:tracePt t="74365" x="561975" y="6076950"/>
          <p14:tracePt t="74367" x="576263" y="6076950"/>
          <p14:tracePt t="74369" x="603250" y="6076950"/>
          <p14:tracePt t="74371" x="630238" y="6076950"/>
          <p14:tracePt t="74373" x="644525" y="6076950"/>
          <p14:tracePt t="74375" x="658813" y="6076950"/>
          <p14:tracePt t="74377" x="671513" y="6076950"/>
          <p14:tracePt t="74379" x="700088" y="6076950"/>
          <p14:tracePt t="74381" x="712788" y="6076950"/>
          <p14:tracePt t="74383" x="727075" y="6076950"/>
          <p14:tracePt t="74385" x="754063" y="6076950"/>
          <p14:tracePt t="74387" x="781050" y="6076950"/>
          <p14:tracePt t="74389" x="795338" y="6076950"/>
          <p14:tracePt t="74391" x="809625" y="6076950"/>
          <p14:tracePt t="74393" x="836613" y="6076950"/>
          <p14:tracePt t="74395" x="850900" y="6076950"/>
          <p14:tracePt t="74397" x="863600" y="6076950"/>
          <p14:tracePt t="74399" x="892175" y="6076950"/>
          <p14:tracePt t="74401" x="904875" y="6076950"/>
          <p14:tracePt t="74403" x="919163" y="6062663"/>
          <p14:tracePt t="74405" x="931863" y="6062663"/>
          <p14:tracePt t="74407" x="946150" y="6048375"/>
          <p14:tracePt t="74409" x="960438" y="6048375"/>
          <p14:tracePt t="74411" x="987425" y="6048375"/>
          <p14:tracePt t="74413" x="1001713" y="6048375"/>
          <p14:tracePt t="74419" x="1028700" y="6021388"/>
          <p14:tracePt t="74423" x="1055688" y="6021388"/>
          <p14:tracePt t="74425" x="1055688" y="6007100"/>
          <p14:tracePt t="74427" x="1069975" y="6007100"/>
          <p14:tracePt t="74431" x="1082675" y="6007100"/>
          <p14:tracePt t="74433" x="1096963" y="5994400"/>
          <p14:tracePt t="74437" x="1111250" y="5994400"/>
          <p14:tracePt t="74443" x="1123950" y="5980113"/>
          <p14:tracePt t="74463" x="1138238" y="5980113"/>
          <p14:tracePt t="74619" x="1123950" y="5980113"/>
          <p14:tracePt t="74625" x="1111250" y="5980113"/>
          <p14:tracePt t="74629" x="1096963" y="5980113"/>
          <p14:tracePt t="74635" x="1082675" y="5980113"/>
          <p14:tracePt t="74643" x="1069975" y="5980113"/>
          <p14:tracePt t="74649" x="1055688" y="5980113"/>
          <p14:tracePt t="74659" x="1042988" y="5980113"/>
          <p14:tracePt t="74679" x="1028700" y="5980113"/>
          <p14:tracePt t="74689" x="1014413" y="5980113"/>
          <p14:tracePt t="74704" x="1001713" y="5980113"/>
          <p14:tracePt t="74715" x="987425" y="5980113"/>
          <p14:tracePt t="74739" x="973138" y="5980113"/>
          <p14:tracePt t="74765" x="960438" y="5980113"/>
          <p14:tracePt t="74819" x="946150" y="5980113"/>
          <p14:tracePt t="74865" x="931863" y="5980113"/>
          <p14:tracePt t="74895" x="931863" y="5965825"/>
          <p14:tracePt t="74903" x="946150" y="5965825"/>
          <p14:tracePt t="74907" x="960438" y="5965825"/>
          <p14:tracePt t="74915" x="973138" y="5965825"/>
          <p14:tracePt t="74917" x="987425" y="5965825"/>
          <p14:tracePt t="74923" x="987425" y="5953125"/>
          <p14:tracePt t="74929" x="1001713" y="5953125"/>
          <p14:tracePt t="74939" x="1014413" y="5953125"/>
          <p14:tracePt t="74963" x="1028700" y="5938838"/>
          <p14:tracePt t="74973" x="1042988" y="5938838"/>
          <p14:tracePt t="74993" x="1055688" y="5938838"/>
          <p14:tracePt t="75005" x="1069975" y="5938838"/>
          <p14:tracePt t="75007" x="1069975" y="5924550"/>
          <p14:tracePt t="75011" x="1082675" y="5924550"/>
          <p14:tracePt t="75021" x="1096963" y="5924550"/>
          <p14:tracePt t="75027" x="1111250" y="5924550"/>
          <p14:tracePt t="75033" x="1123950" y="5924550"/>
          <p14:tracePt t="75041" x="1138238" y="5924550"/>
          <p14:tracePt t="75043" x="1152525" y="5924550"/>
          <p14:tracePt t="75047" x="1165225" y="5924550"/>
          <p14:tracePt t="75051" x="1179513" y="5924550"/>
          <p14:tracePt t="75055" x="1193800" y="5924550"/>
          <p14:tracePt t="75057" x="1206500" y="5924550"/>
          <p14:tracePt t="75061" x="1220788" y="5924550"/>
          <p14:tracePt t="75065" x="1235075" y="5924550"/>
          <p14:tracePt t="75069" x="1262063" y="5924550"/>
          <p14:tracePt t="75071" x="1274763" y="5924550"/>
          <p14:tracePt t="75075" x="1289050" y="5924550"/>
          <p14:tracePt t="75077" x="1303338" y="5924550"/>
          <p14:tracePt t="75081" x="1316038" y="5938838"/>
          <p14:tracePt t="75085" x="1330325" y="5938838"/>
          <p14:tracePt t="75091" x="1357313" y="5938838"/>
          <p14:tracePt t="75137" x="1371600" y="5938838"/>
          <p14:tracePt t="75245" x="1385888" y="5938838"/>
          <p14:tracePt t="75273" x="1385888" y="5953125"/>
          <p14:tracePt t="75313" x="1385888" y="5965825"/>
          <p14:tracePt t="75736" x="1398588" y="5965825"/>
          <p14:tracePt t="75737" x="1412875" y="5965825"/>
          <p14:tracePt t="75745" x="1425575" y="5965825"/>
          <p14:tracePt t="75747" x="1439863" y="5965825"/>
          <p14:tracePt t="75753" x="1454150" y="5965825"/>
          <p14:tracePt t="75759" x="1466850" y="5965825"/>
          <p14:tracePt t="75766" x="1495425" y="5965825"/>
          <p14:tracePt t="75767" x="1495425" y="5953125"/>
          <p14:tracePt t="75769" x="1508125" y="5953125"/>
          <p14:tracePt t="75773" x="1522413" y="5953125"/>
          <p14:tracePt t="75777" x="1536700" y="5953125"/>
          <p14:tracePt t="75779" x="1549400" y="5953125"/>
          <p14:tracePt t="75785" x="1563688" y="5953125"/>
          <p14:tracePt t="75791" x="1576388" y="5953125"/>
          <p14:tracePt t="75799" x="1590675" y="5953125"/>
          <p14:tracePt t="75802" x="1604963" y="5953125"/>
          <p14:tracePt t="75811" x="1604963" y="5938838"/>
          <p14:tracePt t="76021" x="1590675" y="5938838"/>
          <p14:tracePt t="76893" x="1604963" y="5938838"/>
          <p14:tracePt t="76899" x="1617663" y="5938838"/>
          <p14:tracePt t="76911" x="1631950" y="5938838"/>
          <p14:tracePt t="76920" x="1646238" y="5938838"/>
          <p14:tracePt t="76923" x="1658938" y="5938838"/>
          <p14:tracePt t="76931" x="1673225" y="5938838"/>
          <p14:tracePt t="76941" x="1687513" y="5938838"/>
          <p14:tracePt t="77004" x="1700213" y="5938838"/>
          <p14:tracePt t="77013" x="1714500" y="5938838"/>
          <p14:tracePt t="77025" x="1728788" y="5938838"/>
          <p14:tracePt t="77033" x="1741488" y="5938838"/>
          <p14:tracePt t="77039" x="1755775" y="5938838"/>
          <p14:tracePt t="77047" x="1768475" y="5938838"/>
          <p14:tracePt t="77053" x="1768475" y="5924550"/>
          <p14:tracePt t="77065" x="1782763" y="5924550"/>
          <p14:tracePt t="77489" x="1797050" y="5924550"/>
          <p14:tracePt t="77499" x="1797050" y="5911850"/>
          <p14:tracePt t="77503" x="1809750" y="5911850"/>
          <p14:tracePt t="78205" x="1824038" y="5911850"/>
          <p14:tracePt t="78545" x="1838325" y="5911850"/>
          <p14:tracePt t="78558" x="1851025" y="5911850"/>
          <p14:tracePt t="78563" x="1865313" y="5911850"/>
          <p14:tracePt t="78575" x="1879600" y="5911850"/>
          <p14:tracePt t="78581" x="1892300" y="5911850"/>
          <p14:tracePt t="78593" x="1906588" y="5911850"/>
          <p14:tracePt t="78613" x="1919288" y="5911850"/>
          <p14:tracePt t="78643" x="1933575" y="5911850"/>
          <p14:tracePt t="78679" x="1947863" y="5911850"/>
          <p14:tracePt t="78979" x="1947863" y="5924550"/>
          <p14:tracePt t="78997" x="1947863" y="5938838"/>
          <p14:tracePt t="79473" x="1960563" y="5938838"/>
          <p14:tracePt t="79481" x="1974850" y="5938838"/>
          <p14:tracePt t="79485" x="1989138" y="5938838"/>
          <p14:tracePt t="79487" x="2001838" y="5938838"/>
          <p14:tracePt t="79491" x="2016125" y="5938838"/>
          <p14:tracePt t="79495" x="2043113" y="5938838"/>
          <p14:tracePt t="79499" x="2057400" y="5938838"/>
          <p14:tracePt t="79501" x="2084388" y="5938838"/>
          <p14:tracePt t="79504" x="2098675" y="5938838"/>
          <p14:tracePt t="79505" x="2111375" y="5938838"/>
          <p14:tracePt t="79507" x="2125663" y="5938838"/>
          <p14:tracePt t="79509" x="2152650" y="5938838"/>
          <p14:tracePt t="79511" x="2166938" y="5938838"/>
          <p14:tracePt t="79513" x="2181225" y="5938838"/>
          <p14:tracePt t="79515" x="2208213" y="5938838"/>
          <p14:tracePt t="79517" x="2222500" y="5938838"/>
          <p14:tracePt t="79519" x="2249488" y="5938838"/>
          <p14:tracePt t="79521" x="2262188" y="5938838"/>
          <p14:tracePt t="79523" x="2290763" y="5938838"/>
          <p14:tracePt t="79525" x="2303463" y="5953125"/>
          <p14:tracePt t="79527" x="2317750" y="5965825"/>
          <p14:tracePt t="79529" x="2359025" y="5965825"/>
          <p14:tracePt t="79531" x="2386013" y="5965825"/>
          <p14:tracePt t="79535" x="2400300" y="5965825"/>
          <p14:tracePt t="79537" x="2413000" y="5965825"/>
          <p14:tracePt t="79539" x="2427288" y="5965825"/>
          <p14:tracePt t="79541" x="2454275" y="5965825"/>
          <p14:tracePt t="79543" x="2468563" y="5965825"/>
          <p14:tracePt t="79545" x="2482850" y="5965825"/>
          <p14:tracePt t="79549" x="2495550" y="5965825"/>
          <p14:tracePt t="79551" x="2509838" y="5965825"/>
          <p14:tracePt t="79553" x="2524125" y="5965825"/>
          <p14:tracePt t="79559" x="2536825" y="5965825"/>
          <p14:tracePt t="79567" x="2551113" y="5965825"/>
          <p14:tracePt t="79571" x="2563813" y="5965825"/>
          <p14:tracePt t="79583" x="2578100" y="5965825"/>
          <p14:tracePt t="79599" x="2592388" y="5965825"/>
          <p14:tracePt t="79610" x="2605088" y="5965825"/>
          <p14:tracePt t="79613" x="2619375" y="5965825"/>
          <p14:tracePt t="79615" x="2633663" y="5965825"/>
          <p14:tracePt t="79619" x="2646363" y="5965825"/>
          <p14:tracePt t="79623" x="2660650" y="5965825"/>
          <p14:tracePt t="79625" x="2674938" y="5965825"/>
          <p14:tracePt t="79629" x="2687638" y="5965825"/>
          <p14:tracePt t="79631" x="2701925" y="5965825"/>
          <p14:tracePt t="79633" x="2716213" y="5965825"/>
          <p14:tracePt t="79635" x="2743200" y="5965825"/>
          <p14:tracePt t="79639" x="2755900" y="5965825"/>
          <p14:tracePt t="79641" x="2770188" y="5965825"/>
          <p14:tracePt t="79643" x="2784475" y="5965825"/>
          <p14:tracePt t="79645" x="2811463" y="5965825"/>
          <p14:tracePt t="79649" x="2825750" y="5965825"/>
          <p14:tracePt t="79651" x="2852738" y="5965825"/>
          <p14:tracePt t="79653" x="2867025" y="5965825"/>
          <p14:tracePt t="79655" x="2879725" y="5965825"/>
          <p14:tracePt t="79657" x="2906713" y="5965825"/>
          <p14:tracePt t="79659" x="2921000" y="5965825"/>
          <p14:tracePt t="79663" x="2947988" y="5965825"/>
          <p14:tracePt t="79667" x="2962275" y="5965825"/>
          <p14:tracePt t="79679" x="2976563" y="5965825"/>
          <p14:tracePt t="79931" x="2976563" y="5953125"/>
          <p14:tracePt t="79933" x="2989263" y="5953125"/>
          <p14:tracePt t="79943" x="2989263" y="5938838"/>
          <p14:tracePt t="79947" x="3003550" y="5938838"/>
          <p14:tracePt t="79957" x="3003550" y="5924550"/>
          <p14:tracePt t="79968" x="3017838" y="5924550"/>
          <p14:tracePt t="79977" x="3030538" y="5924550"/>
          <p14:tracePt t="79979" x="3030538" y="5911850"/>
          <p14:tracePt t="79982" x="3044825" y="5911850"/>
          <p14:tracePt t="79983" x="3057525" y="5911850"/>
          <p14:tracePt t="79987" x="3071813" y="5911850"/>
          <p14:tracePt t="79991" x="3086100" y="5897563"/>
          <p14:tracePt t="79997" x="3098800" y="5897563"/>
          <p14:tracePt t="79999" x="3113088" y="5897563"/>
          <p14:tracePt t="80004" x="3127375" y="5897563"/>
          <p14:tracePt t="80005" x="3140075" y="5897563"/>
          <p14:tracePt t="80009" x="3154363" y="5897563"/>
          <p14:tracePt t="80015" x="3168650" y="5897563"/>
          <p14:tracePt t="80017" x="3195638" y="5897563"/>
          <p14:tracePt t="80021" x="3209925" y="5897563"/>
          <p14:tracePt t="80025" x="3236913" y="5884863"/>
          <p14:tracePt t="80027" x="3249613" y="5884863"/>
          <p14:tracePt t="80031" x="3263900" y="5884863"/>
          <p14:tracePt t="80033" x="3278188" y="5884863"/>
          <p14:tracePt t="80035" x="3290888" y="5884863"/>
          <p14:tracePt t="80039" x="3305175" y="5884863"/>
          <p14:tracePt t="80041" x="3319463" y="5884863"/>
          <p14:tracePt t="80043" x="3332163" y="5884863"/>
          <p14:tracePt t="80047" x="3346450" y="5884863"/>
          <p14:tracePt t="80051" x="3360738" y="5884863"/>
          <p14:tracePt t="80054" x="3373438" y="5884863"/>
          <p14:tracePt t="80059" x="3387725" y="5884863"/>
          <p14:tracePt t="80063" x="3400425" y="5884863"/>
          <p14:tracePt t="80069" x="3414713" y="5884863"/>
          <p14:tracePt t="80073" x="3429000" y="5884863"/>
          <p14:tracePt t="80079" x="3441700" y="5884863"/>
          <p14:tracePt t="80083" x="3455988" y="5884863"/>
          <p14:tracePt t="80093" x="3470275" y="5884863"/>
          <p14:tracePt t="80099" x="3482975" y="5884863"/>
          <p14:tracePt t="80105" x="3497263" y="5884863"/>
          <p14:tracePt t="80121" x="3511550" y="5884863"/>
          <p14:tracePt t="80125" x="3524250" y="5884863"/>
          <p14:tracePt t="80131" x="3538538" y="5884863"/>
          <p14:tracePt t="80133" x="3551238" y="5884863"/>
          <p14:tracePt t="80138" x="3565525" y="5884863"/>
          <p14:tracePt t="80141" x="3579813" y="5884863"/>
          <p14:tracePt t="80145" x="3592513" y="5884863"/>
          <p14:tracePt t="80147" x="3606800" y="5884863"/>
          <p14:tracePt t="80149" x="3621088" y="5884863"/>
          <p14:tracePt t="80155" x="3648075" y="5884863"/>
          <p14:tracePt t="80157" x="3662363" y="5884863"/>
          <p14:tracePt t="80159" x="3675063" y="5884863"/>
          <p14:tracePt t="80161" x="3689350" y="5884863"/>
          <p14:tracePt t="80163" x="3703638" y="5884863"/>
          <p14:tracePt t="80167" x="3716338" y="5884863"/>
          <p14:tracePt t="80171" x="3730625" y="5884863"/>
          <p14:tracePt t="80173" x="3757613" y="5884863"/>
          <p14:tracePt t="80175" x="3771900" y="5884863"/>
          <p14:tracePt t="80179" x="3784600" y="5884863"/>
          <p14:tracePt t="80181" x="3798888" y="5884863"/>
          <p14:tracePt t="80185" x="3813175" y="5884863"/>
          <p14:tracePt t="80187" x="3825875" y="5884863"/>
          <p14:tracePt t="80191" x="3840163" y="5884863"/>
          <p14:tracePt t="80199" x="3854450" y="5870575"/>
          <p14:tracePt t="80457" x="3867150" y="5870575"/>
          <p14:tracePt t="80461" x="3881438" y="5870575"/>
          <p14:tracePt t="80477" x="3894138" y="5870575"/>
          <p14:tracePt t="80479" x="3922713" y="5870575"/>
          <p14:tracePt t="80483" x="3922713" y="5856288"/>
          <p14:tracePt t="80485" x="3935413" y="5856288"/>
          <p14:tracePt t="80489" x="3949700" y="5856288"/>
          <p14:tracePt t="80493" x="3963988" y="5856288"/>
          <p14:tracePt t="80495" x="3976688" y="5856288"/>
          <p14:tracePt t="80500" x="3990975" y="5856288"/>
          <p14:tracePt t="80504" x="4005263" y="5856288"/>
          <p14:tracePt t="80505" x="4017963" y="5856288"/>
          <p14:tracePt t="80509" x="4032250" y="5856288"/>
          <p14:tracePt t="80513" x="4044950" y="5856288"/>
          <p14:tracePt t="80515" x="4059238" y="5856288"/>
          <p14:tracePt t="80519" x="4073525" y="5856288"/>
          <p14:tracePt t="80525" x="4086225" y="5856288"/>
          <p14:tracePt t="80527" x="4100513" y="5856288"/>
          <p14:tracePt t="80529" x="4114800" y="5856288"/>
          <p14:tracePt t="80533" x="4127500" y="5856288"/>
          <p14:tracePt t="80537" x="4156075" y="5856288"/>
          <p14:tracePt t="80539" x="4156075" y="5870575"/>
          <p14:tracePt t="80541" x="4168775" y="5870575"/>
          <p14:tracePt t="80545" x="4183063" y="5870575"/>
          <p14:tracePt t="80547" x="4197350" y="5884863"/>
          <p14:tracePt t="80549" x="4210050" y="5884863"/>
          <p14:tracePt t="80551" x="4224338" y="5884863"/>
          <p14:tracePt t="80554" x="4237038" y="5884863"/>
          <p14:tracePt t="80555" x="4251325" y="5897563"/>
          <p14:tracePt t="80557" x="4265613" y="5897563"/>
          <p14:tracePt t="80559" x="4278313" y="5897563"/>
          <p14:tracePt t="80561" x="4292600" y="5897563"/>
          <p14:tracePt t="80565" x="4319588" y="5897563"/>
          <p14:tracePt t="80567" x="4319588" y="5911850"/>
          <p14:tracePt t="80569" x="4333875" y="5911850"/>
          <p14:tracePt t="80571" x="4360863" y="5911850"/>
          <p14:tracePt t="80573" x="4375150" y="5911850"/>
          <p14:tracePt t="80577" x="4387850" y="5911850"/>
          <p14:tracePt t="80579" x="4402138" y="5911850"/>
          <p14:tracePt t="80581" x="4416425" y="5911850"/>
          <p14:tracePt t="80583" x="4429125" y="5911850"/>
          <p14:tracePt t="80585" x="4443413" y="5911850"/>
          <p14:tracePt t="80588" x="4457700" y="5911850"/>
          <p14:tracePt t="80589" x="4470400" y="5911850"/>
          <p14:tracePt t="80593" x="4484688" y="5911850"/>
          <p14:tracePt t="80601" x="4498975" y="5911850"/>
          <p14:tracePt t="80605" x="4511675" y="5911850"/>
          <p14:tracePt t="80763" x="4525963" y="5911850"/>
          <p14:tracePt t="80769" x="4538663" y="5911850"/>
          <p14:tracePt t="80775" x="4552950" y="5911850"/>
          <p14:tracePt t="80777" x="4567238" y="5911850"/>
          <p14:tracePt t="80781" x="4579938" y="5911850"/>
          <p14:tracePt t="80785" x="4594225" y="5911850"/>
          <p14:tracePt t="80788" x="4608513" y="5911850"/>
          <p14:tracePt t="80789" x="4621213" y="5911850"/>
          <p14:tracePt t="80793" x="4635500" y="5911850"/>
          <p14:tracePt t="80795" x="4649788" y="5911850"/>
          <p14:tracePt t="80801" x="4676775" y="5911850"/>
          <p14:tracePt t="80804" x="4691063" y="5911850"/>
          <p14:tracePt t="80805" x="4703763" y="5911850"/>
          <p14:tracePt t="80807" x="4718050" y="5911850"/>
          <p14:tracePt t="80811" x="4730750" y="5911850"/>
          <p14:tracePt t="80813" x="4745038" y="5911850"/>
          <p14:tracePt t="80817" x="4759325" y="5911850"/>
          <p14:tracePt t="80822" x="4772025" y="5911850"/>
          <p14:tracePt t="80825" x="4786313" y="5911850"/>
          <p14:tracePt t="80829" x="4800600" y="5911850"/>
          <p14:tracePt t="80833" x="4813300" y="5911850"/>
          <p14:tracePt t="80841" x="4827588" y="5911850"/>
          <p14:tracePt t="80849" x="4841875" y="5911850"/>
          <p14:tracePt t="80857" x="4854575" y="5911850"/>
          <p14:tracePt t="80865" x="4868863" y="5911850"/>
          <p14:tracePt t="80872" x="4881563" y="5911850"/>
          <p14:tracePt t="80875" x="4895850" y="5911850"/>
          <p14:tracePt t="80879" x="4910138" y="5911850"/>
          <p14:tracePt t="80883" x="4922838" y="5911850"/>
          <p14:tracePt t="80889" x="4937125" y="5911850"/>
          <p14:tracePt t="80893" x="4951413" y="5911850"/>
          <p14:tracePt t="80897" x="4964113" y="5911850"/>
          <p14:tracePt t="80905" x="4992688" y="5911850"/>
          <p14:tracePt t="80911" x="5005388" y="5924550"/>
          <p14:tracePt t="80917" x="5019675" y="5924550"/>
          <p14:tracePt t="80923" x="5032375" y="5924550"/>
          <p14:tracePt t="80925" x="5046663" y="5924550"/>
          <p14:tracePt t="81031" x="5046663" y="5938838"/>
          <p14:tracePt t="81537" x="5032375" y="5938838"/>
          <p14:tracePt t="81541" x="5019675" y="5938838"/>
          <p14:tracePt t="81545" x="5005388" y="5938838"/>
          <p14:tracePt t="81549" x="4992688" y="5938838"/>
          <p14:tracePt t="81551" x="4978400" y="5938838"/>
          <p14:tracePt t="81553" x="4964113" y="5938838"/>
          <p14:tracePt t="81555" x="4951413" y="5938838"/>
          <p14:tracePt t="81557" x="4937125" y="5938838"/>
          <p14:tracePt t="81559" x="4910138" y="5938838"/>
          <p14:tracePt t="81561" x="4868863" y="5938838"/>
          <p14:tracePt t="81563" x="4854575" y="5938838"/>
          <p14:tracePt t="81565" x="4827588" y="5938838"/>
          <p14:tracePt t="81567" x="4800600" y="5938838"/>
          <p14:tracePt t="81569" x="4772025" y="5938838"/>
          <p14:tracePt t="81571" x="4730750" y="5938838"/>
          <p14:tracePt t="81573" x="4691063" y="5938838"/>
          <p14:tracePt t="81575" x="4649788" y="5938838"/>
          <p14:tracePt t="81577" x="4608513" y="5938838"/>
          <p14:tracePt t="81579" x="4567238" y="5924550"/>
          <p14:tracePt t="81581" x="4511675" y="5911850"/>
          <p14:tracePt t="81583" x="4470400" y="5911850"/>
          <p14:tracePt t="81585" x="4429125" y="5911850"/>
          <p14:tracePt t="81588" x="4375150" y="5911850"/>
          <p14:tracePt t="81589" x="4333875" y="5911850"/>
          <p14:tracePt t="81591" x="4278313" y="5911850"/>
          <p14:tracePt t="81593" x="4224338" y="5911850"/>
          <p14:tracePt t="81595" x="4156075" y="5911850"/>
          <p14:tracePt t="81597" x="4100513" y="5911850"/>
          <p14:tracePt t="81599" x="4032250" y="5897563"/>
          <p14:tracePt t="81601" x="3963988" y="5897563"/>
          <p14:tracePt t="81603" x="3908425" y="5897563"/>
          <p14:tracePt t="81605" x="3854450" y="5897563"/>
          <p14:tracePt t="81607" x="3798888" y="5897563"/>
          <p14:tracePt t="81609" x="3743325" y="5897563"/>
          <p14:tracePt t="81611" x="3675063" y="5897563"/>
          <p14:tracePt t="81613" x="3633788" y="5897563"/>
          <p14:tracePt t="81615" x="3592513" y="5897563"/>
          <p14:tracePt t="81617" x="3551238" y="5884863"/>
          <p14:tracePt t="81619" x="3511550" y="5884863"/>
          <p14:tracePt t="81622" x="3470275" y="5884863"/>
          <p14:tracePt t="81623" x="3429000" y="5884863"/>
          <p14:tracePt t="81625" x="3387725" y="5884863"/>
          <p14:tracePt t="81627" x="3360738" y="5884863"/>
          <p14:tracePt t="81629" x="3305175" y="5884863"/>
          <p14:tracePt t="81631" x="3263900" y="5884863"/>
          <p14:tracePt t="81633" x="3222625" y="5884863"/>
          <p14:tracePt t="81635" x="3195638" y="5884863"/>
          <p14:tracePt t="81639" x="3140075" y="5884863"/>
          <p14:tracePt t="81641" x="3113088" y="5884863"/>
          <p14:tracePt t="81643" x="3086100" y="5884863"/>
          <p14:tracePt t="81645" x="3044825" y="5884863"/>
          <p14:tracePt t="81647" x="3017838" y="5884863"/>
          <p14:tracePt t="81649" x="3003550" y="5884863"/>
          <p14:tracePt t="81651" x="2989263" y="5884863"/>
          <p14:tracePt t="81653" x="2976563" y="5884863"/>
          <p14:tracePt t="81655" x="2935288" y="5884863"/>
          <p14:tracePt t="81657" x="2921000" y="5884863"/>
          <p14:tracePt t="81659" x="2906713" y="5884863"/>
          <p14:tracePt t="81661" x="2894013" y="5884863"/>
          <p14:tracePt t="81663" x="2852738" y="5884863"/>
          <p14:tracePt t="81665" x="2838450" y="5884863"/>
          <p14:tracePt t="81667" x="2825750" y="5884863"/>
          <p14:tracePt t="81669" x="2797175" y="5884863"/>
          <p14:tracePt t="81671" x="2770188" y="5884863"/>
          <p14:tracePt t="81673" x="2743200" y="5884863"/>
          <p14:tracePt t="81675" x="2716213" y="5884863"/>
          <p14:tracePt t="81677" x="2701925" y="5884863"/>
          <p14:tracePt t="81679" x="2674938" y="5884863"/>
          <p14:tracePt t="81681" x="2646363" y="5884863"/>
          <p14:tracePt t="81683" x="2605088" y="5884863"/>
          <p14:tracePt t="81685" x="2578100" y="5884863"/>
          <p14:tracePt t="81687" x="2551113" y="5884863"/>
          <p14:tracePt t="81689" x="2536825" y="5884863"/>
          <p14:tracePt t="81691" x="2509838" y="5884863"/>
          <p14:tracePt t="81693" x="2495550" y="5884863"/>
          <p14:tracePt t="81695" x="2454275" y="5884863"/>
          <p14:tracePt t="81697" x="2427288" y="5884863"/>
          <p14:tracePt t="81699" x="2400300" y="5897563"/>
          <p14:tracePt t="81701" x="2373313" y="5897563"/>
          <p14:tracePt t="81703" x="2344738" y="5897563"/>
          <p14:tracePt t="81705" x="2317750" y="5911850"/>
          <p14:tracePt t="81707" x="2290763" y="5911850"/>
          <p14:tracePt t="81709" x="2262188" y="5911850"/>
          <p14:tracePt t="81711" x="2235200" y="5911850"/>
          <p14:tracePt t="81713" x="2208213" y="5911850"/>
          <p14:tracePt t="81715" x="2181225" y="5911850"/>
          <p14:tracePt t="81717" x="2139950" y="5911850"/>
          <p14:tracePt t="81719" x="2111375" y="5911850"/>
          <p14:tracePt t="81721" x="2084388" y="5911850"/>
          <p14:tracePt t="81723" x="2057400" y="5911850"/>
          <p14:tracePt t="81725" x="2030413" y="5911850"/>
          <p14:tracePt t="81727" x="2001838" y="5924550"/>
          <p14:tracePt t="81729" x="1974850" y="5924550"/>
          <p14:tracePt t="81731" x="1947863" y="5938838"/>
          <p14:tracePt t="81733" x="1933575" y="5938838"/>
          <p14:tracePt t="81735" x="1919288" y="5938838"/>
          <p14:tracePt t="81738" x="1892300" y="5938838"/>
          <p14:tracePt t="81739" x="1865313" y="5938838"/>
          <p14:tracePt t="81741" x="1838325" y="5938838"/>
          <p14:tracePt t="81743" x="1824038" y="5938838"/>
          <p14:tracePt t="81745" x="1797050" y="5953125"/>
          <p14:tracePt t="81747" x="1755775" y="5965825"/>
          <p14:tracePt t="81749" x="1728788" y="5965825"/>
          <p14:tracePt t="81751" x="1700213" y="5980113"/>
          <p14:tracePt t="81753" x="1687513" y="5980113"/>
          <p14:tracePt t="81755" x="1658938" y="5980113"/>
          <p14:tracePt t="81757" x="1617663" y="5994400"/>
          <p14:tracePt t="81759" x="1590675" y="6007100"/>
          <p14:tracePt t="81761" x="1576388" y="6007100"/>
          <p14:tracePt t="81763" x="1549400" y="6021388"/>
          <p14:tracePt t="81765" x="1522413" y="6021388"/>
          <p14:tracePt t="81767" x="1481138" y="6021388"/>
          <p14:tracePt t="81769" x="1466850" y="6035675"/>
          <p14:tracePt t="81771" x="1439863" y="6048375"/>
          <p14:tracePt t="81773" x="1412875" y="6048375"/>
          <p14:tracePt t="81775" x="1385888" y="6048375"/>
          <p14:tracePt t="81777" x="1357313" y="6062663"/>
          <p14:tracePt t="81779" x="1344613" y="6062663"/>
          <p14:tracePt t="81781" x="1316038" y="6076950"/>
          <p14:tracePt t="81783" x="1289050" y="6076950"/>
          <p14:tracePt t="81785" x="1274763" y="6089650"/>
          <p14:tracePt t="81788" x="1262063" y="6103938"/>
          <p14:tracePt t="81789" x="1235075" y="6116638"/>
          <p14:tracePt t="81791" x="1220788" y="6116638"/>
          <p14:tracePt t="81793" x="1206500" y="6116638"/>
          <p14:tracePt t="81795" x="1179513" y="6130925"/>
          <p14:tracePt t="81797" x="1152525" y="6145213"/>
          <p14:tracePt t="81799" x="1138238" y="6145213"/>
          <p14:tracePt t="81801" x="1111250" y="6157913"/>
          <p14:tracePt t="81803" x="1096963" y="6172200"/>
          <p14:tracePt t="81805" x="1069975" y="6172200"/>
          <p14:tracePt t="81807" x="1055688" y="6186488"/>
          <p14:tracePt t="81809" x="1042988" y="6199188"/>
          <p14:tracePt t="81811" x="1028700" y="6199188"/>
          <p14:tracePt t="81813" x="1014413" y="6199188"/>
          <p14:tracePt t="81815" x="1001713" y="6213475"/>
          <p14:tracePt t="81819" x="973138" y="6227763"/>
          <p14:tracePt t="81821" x="960438" y="6227763"/>
          <p14:tracePt t="81823" x="946150" y="6227763"/>
          <p14:tracePt t="81825" x="946150" y="6240463"/>
          <p14:tracePt t="81827" x="931863" y="6240463"/>
          <p14:tracePt t="81829" x="919163" y="6240463"/>
          <p14:tracePt t="81831" x="904875" y="6254750"/>
          <p14:tracePt t="81833" x="904875" y="6267450"/>
          <p14:tracePt t="81838" x="892175" y="6267450"/>
          <p14:tracePt t="81839" x="877888" y="6267450"/>
          <p14:tracePt t="81841" x="863600" y="6281738"/>
          <p14:tracePt t="81847" x="850900" y="6296025"/>
          <p14:tracePt t="81851" x="836613" y="6308725"/>
          <p14:tracePt t="81855" x="822325" y="6308725"/>
          <p14:tracePt t="81857" x="809625" y="6308725"/>
          <p14:tracePt t="81865" x="795338" y="6308725"/>
          <p14:tracePt t="81872" x="795338" y="6323013"/>
          <p14:tracePt t="81875" x="781050" y="6323013"/>
          <p14:tracePt t="81945" x="781050" y="6337300"/>
          <p14:tracePt t="81977" x="795338" y="6337300"/>
          <p14:tracePt t="81989" x="809625" y="6337300"/>
          <p14:tracePt t="81993" x="822325" y="6337300"/>
          <p14:tracePt t="82001" x="836613" y="6337300"/>
          <p14:tracePt t="82009" x="850900" y="6337300"/>
          <p14:tracePt t="82014" x="863600" y="6337300"/>
          <p14:tracePt t="82019" x="877888" y="6337300"/>
          <p14:tracePt t="82022" x="877888" y="6323013"/>
          <p14:tracePt t="82025" x="892175" y="6323013"/>
          <p14:tracePt t="82033" x="904875" y="6323013"/>
          <p14:tracePt t="82039" x="904875" y="6308725"/>
          <p14:tracePt t="82041" x="919163" y="6308725"/>
          <p14:tracePt t="82045" x="931863" y="6296025"/>
          <p14:tracePt t="82051" x="946150" y="6296025"/>
          <p14:tracePt t="82056" x="946150" y="6281738"/>
          <p14:tracePt t="82057" x="960438" y="6281738"/>
          <p14:tracePt t="82065" x="973138" y="6281738"/>
          <p14:tracePt t="82069" x="987425" y="6267450"/>
          <p14:tracePt t="82076" x="1001713" y="6267450"/>
          <p14:tracePt t="82083" x="1014413" y="6254750"/>
          <p14:tracePt t="82089" x="1028700" y="6240463"/>
          <p14:tracePt t="82093" x="1042988" y="6240463"/>
          <p14:tracePt t="82097" x="1042988" y="6227763"/>
          <p14:tracePt t="82109" x="1042988" y="6213475"/>
          <p14:tracePt t="82293" x="1028700" y="6213475"/>
          <p14:tracePt t="82307" x="1014413" y="6213475"/>
          <p14:tracePt t="82315" x="1001713" y="6213475"/>
          <p14:tracePt t="82325" x="987425" y="6213475"/>
          <p14:tracePt t="82329" x="973138" y="6213475"/>
          <p14:tracePt t="82615" x="987425" y="6199188"/>
          <p14:tracePt t="82625" x="987425" y="6186488"/>
          <p14:tracePt t="82749" x="987425" y="6172200"/>
          <p14:tracePt t="82993" x="1001713" y="6172200"/>
          <p14:tracePt t="82995" x="1001713" y="6157913"/>
          <p14:tracePt t="83271" x="987425" y="6157913"/>
          <p14:tracePt t="83279" x="987425" y="6172200"/>
          <p14:tracePt t="83289" x="973138" y="6172200"/>
          <p14:tracePt t="83307" x="973138" y="6186488"/>
          <p14:tracePt t="83317" x="973138" y="6199188"/>
          <p14:tracePt t="83437" x="987425" y="6186488"/>
          <p14:tracePt t="83445" x="987425" y="6172200"/>
          <p14:tracePt t="83451" x="987425" y="6157913"/>
          <p14:tracePt t="83461" x="987425" y="6145213"/>
          <p14:tracePt t="83465" x="1001713" y="6130925"/>
          <p14:tracePt t="83479" x="1001713" y="6116638"/>
          <p14:tracePt t="83797" x="1001713" y="6130925"/>
          <p14:tracePt t="83801" x="1001713" y="6145213"/>
          <p14:tracePt t="83807" x="1001713" y="6157913"/>
          <p14:tracePt t="83815" x="1001713" y="6172200"/>
          <p14:tracePt t="83823" x="1001713" y="6199188"/>
          <p14:tracePt t="83825" x="987425" y="6199188"/>
          <p14:tracePt t="83833" x="987425" y="6213475"/>
          <p14:tracePt t="83835" x="973138" y="6213475"/>
          <p14:tracePt t="83861" x="973138" y="6227763"/>
          <p14:tracePt t="83883" x="987425" y="6240463"/>
          <p14:tracePt t="83977" x="1001713" y="6240463"/>
          <p14:tracePt t="83995" x="1014413" y="6240463"/>
          <p14:tracePt t="83997" x="1014413" y="6227763"/>
          <p14:tracePt t="84009" x="1014413" y="6213475"/>
          <p14:tracePt t="84013" x="1028700" y="6213475"/>
          <p14:tracePt t="84015" x="1028700" y="6199188"/>
          <p14:tracePt t="84019" x="1028700" y="6186488"/>
          <p14:tracePt t="84025" x="1042988" y="6186488"/>
          <p14:tracePt t="84033" x="1042988" y="6172200"/>
          <p14:tracePt t="84661" x="1055688" y="6172200"/>
          <p14:tracePt t="84665" x="1069975" y="6172200"/>
          <p14:tracePt t="84673" x="1082675" y="6172200"/>
          <p14:tracePt t="84677" x="1096963" y="6172200"/>
          <p14:tracePt t="84683" x="1111250" y="6172200"/>
          <p14:tracePt t="84687" x="1123950" y="6172200"/>
          <p14:tracePt t="84695" x="1138238" y="6172200"/>
          <p14:tracePt t="84701" x="1152525" y="6172200"/>
          <p14:tracePt t="84707" x="1165225" y="6172200"/>
          <p14:tracePt t="84713" x="1179513" y="6172200"/>
          <p14:tracePt t="84724" x="1193800" y="6172200"/>
          <p14:tracePt t="84729" x="1220788" y="6172200"/>
          <p14:tracePt t="84740" x="1235075" y="6172200"/>
          <p14:tracePt t="84745" x="1247775" y="6172200"/>
          <p14:tracePt t="84749" x="1262063" y="6172200"/>
          <p14:tracePt t="84756" x="1274763" y="6172200"/>
          <p14:tracePt t="84761" x="1289050" y="6172200"/>
          <p14:tracePt t="84768" x="1303338" y="6172200"/>
          <p14:tracePt t="84769" x="1316038" y="6172200"/>
          <p14:tracePt t="84777" x="1330325" y="6172200"/>
          <p14:tracePt t="84781" x="1344613" y="6172200"/>
          <p14:tracePt t="84783" x="1344613" y="6157913"/>
          <p14:tracePt t="84789" x="1357313" y="6157913"/>
          <p14:tracePt t="85129" x="1371600" y="6157913"/>
          <p14:tracePt t="85137" x="1385888" y="6157913"/>
          <p14:tracePt t="85149" x="1385888" y="6172200"/>
          <p14:tracePt t="85151" x="1398588" y="6172200"/>
          <p14:tracePt t="85161" x="1412875" y="6172200"/>
          <p14:tracePt t="85181" x="1425575" y="6172200"/>
          <p14:tracePt t="85187" x="1439863" y="6172200"/>
          <p14:tracePt t="85202" x="1454150" y="6172200"/>
          <p14:tracePt t="85215" x="1466850" y="6172200"/>
          <p14:tracePt t="85223" x="1481138" y="6172200"/>
          <p14:tracePt t="85227" x="1495425" y="6172200"/>
          <p14:tracePt t="85234" x="1508125" y="6172200"/>
          <p14:tracePt t="85241" x="1522413" y="6172200"/>
          <p14:tracePt t="85253" x="1536700" y="6172200"/>
          <p14:tracePt t="85257" x="1549400" y="6172200"/>
          <p14:tracePt t="85373" x="1563688" y="6186488"/>
          <p14:tracePt t="85833" x="1576388" y="6186488"/>
          <p14:tracePt t="85851" x="1590675" y="6186488"/>
          <p14:tracePt t="85863" x="1604963" y="6186488"/>
          <p14:tracePt t="85890" x="1617663" y="6186488"/>
          <p14:tracePt t="85899" x="1617663" y="6199188"/>
          <p14:tracePt t="85915" x="1631950" y="6199188"/>
          <p14:tracePt t="85921" x="1631950" y="6213475"/>
          <p14:tracePt t="85925" x="1646238" y="6213475"/>
          <p14:tracePt t="85927" x="1658938" y="6213475"/>
          <p14:tracePt t="85929" x="1658938" y="6227763"/>
          <p14:tracePt t="85933" x="1658938" y="6240463"/>
          <p14:tracePt t="85935" x="1658938" y="6254750"/>
          <p14:tracePt t="85937" x="1673225" y="6254750"/>
          <p14:tracePt t="85941" x="1673225" y="6267450"/>
          <p14:tracePt t="85943" x="1687513" y="6267450"/>
          <p14:tracePt t="85945" x="1687513" y="6281738"/>
          <p14:tracePt t="85949" x="1687513" y="6296025"/>
          <p14:tracePt t="85951" x="1687513" y="6308725"/>
          <p14:tracePt t="85956" x="1700213" y="6323013"/>
          <p14:tracePt t="85959" x="1714500" y="6323013"/>
          <p14:tracePt t="85961" x="1714500" y="6337300"/>
          <p14:tracePt t="85963" x="1728788" y="6337300"/>
          <p14:tracePt t="85965" x="1728788" y="6350000"/>
          <p14:tracePt t="85967" x="1728788" y="6364288"/>
          <p14:tracePt t="85971" x="1741488" y="6378575"/>
          <p14:tracePt t="85977" x="1741488" y="6391275"/>
          <p14:tracePt t="85981" x="1741488" y="6405563"/>
          <p14:tracePt t="85983" x="1755775" y="6419850"/>
          <p14:tracePt t="85997" x="1755775" y="6432550"/>
          <p14:tracePt t="86007" x="1768475" y="6432550"/>
          <p14:tracePt t="86121" x="1768475" y="6419850"/>
          <p14:tracePt t="86129" x="1768475" y="6405563"/>
          <p14:tracePt t="86141" x="1768475" y="6391275"/>
          <p14:tracePt t="86157" x="1768475" y="6378575"/>
          <p14:tracePt t="86167" x="1768475" y="6364288"/>
          <p14:tracePt t="86174" x="1768475" y="6350000"/>
          <p14:tracePt t="86179" x="1768475" y="6337300"/>
          <p14:tracePt t="86185" x="1768475" y="6323013"/>
          <p14:tracePt t="86191" x="1768475" y="6308725"/>
          <p14:tracePt t="86195" x="1768475" y="6296025"/>
          <p14:tracePt t="86201" x="1768475" y="6281738"/>
          <p14:tracePt t="86209" x="1768475" y="6267450"/>
          <p14:tracePt t="86217" x="1768475" y="6254750"/>
          <p14:tracePt t="86219" x="1768475" y="6240463"/>
          <p14:tracePt t="86229" x="1768475" y="6227763"/>
          <p14:tracePt t="86235" x="1782763" y="6227763"/>
          <p14:tracePt t="86237" x="1782763" y="6213475"/>
          <p14:tracePt t="86251" x="1782763" y="6199188"/>
          <p14:tracePt t="86279" x="1782763" y="6186488"/>
          <p14:tracePt t="86301" x="1782763" y="6172200"/>
          <p14:tracePt t="86305" x="1782763" y="6157913"/>
          <p14:tracePt t="86315" x="1782763" y="6145213"/>
          <p14:tracePt t="86323" x="1782763" y="6130925"/>
          <p14:tracePt t="86325" x="1782763" y="6116638"/>
          <p14:tracePt t="86333" x="1782763" y="6103938"/>
          <p14:tracePt t="86341" x="1782763" y="6089650"/>
          <p14:tracePt t="86353" x="1782763" y="6076950"/>
          <p14:tracePt t="86359" x="1782763" y="6062663"/>
          <p14:tracePt t="86413" x="1768475" y="6062663"/>
          <p14:tracePt t="86419" x="1755775" y="6062663"/>
          <p14:tracePt t="86421" x="1755775" y="6076950"/>
          <p14:tracePt t="86423" x="1741488" y="6076950"/>
          <p14:tracePt t="86429" x="1728788" y="6089650"/>
          <p14:tracePt t="86433" x="1714500" y="6089650"/>
          <p14:tracePt t="86435" x="1700213" y="6089650"/>
          <p14:tracePt t="86440" x="1700213" y="6103938"/>
          <p14:tracePt t="86445" x="1687513" y="6103938"/>
          <p14:tracePt t="86449" x="1687513" y="6116638"/>
          <p14:tracePt t="86451" x="1673225" y="6116638"/>
          <p14:tracePt t="86455" x="1673225" y="6130925"/>
          <p14:tracePt t="86459" x="1658938" y="6130925"/>
          <p14:tracePt t="86463" x="1646238" y="6130925"/>
          <p14:tracePt t="86559" x="1631950" y="6130925"/>
          <p14:tracePt t="86731" x="1631950" y="6116638"/>
          <p14:tracePt t="86741" x="1646238" y="6116638"/>
          <p14:tracePt t="86745" x="1646238" y="6103938"/>
          <p14:tracePt t="86753" x="1658938" y="6103938"/>
          <p14:tracePt t="87145" x="1658938" y="6116638"/>
          <p14:tracePt t="88127" x="1646238" y="6130925"/>
          <p14:tracePt t="88135" x="1646238" y="6145213"/>
          <p14:tracePt t="88141" x="1658938" y="6145213"/>
          <p14:tracePt t="88143" x="1658938" y="6157913"/>
          <p14:tracePt t="88153" x="1673225" y="6157913"/>
          <p14:tracePt t="88155" x="1673225" y="6172200"/>
          <p14:tracePt t="88161" x="1687513" y="6186488"/>
          <p14:tracePt t="88171" x="1687513" y="6199188"/>
          <p14:tracePt t="88174" x="1700213" y="6199188"/>
          <p14:tracePt t="88175" x="1714500" y="6199188"/>
          <p14:tracePt t="88185" x="1714500" y="6213475"/>
          <p14:tracePt t="88187" x="1728788" y="6213475"/>
          <p14:tracePt t="88193" x="1728788" y="6227763"/>
          <p14:tracePt t="88199" x="1741488" y="6227763"/>
          <p14:tracePt t="88201" x="1741488" y="6240463"/>
          <p14:tracePt t="88208" x="1755775" y="6254750"/>
          <p14:tracePt t="88211" x="1755775" y="6267450"/>
          <p14:tracePt t="88215" x="1768475" y="6267450"/>
          <p14:tracePt t="88217" x="1782763" y="6267450"/>
          <p14:tracePt t="88225" x="1797050" y="6281738"/>
          <p14:tracePt t="88233" x="1809750" y="6281738"/>
          <p14:tracePt t="88237" x="1809750" y="6296025"/>
          <p14:tracePt t="88241" x="1824038" y="6308725"/>
          <p14:tracePt t="88247" x="1838325" y="6308725"/>
          <p14:tracePt t="88257" x="1851025" y="6308725"/>
          <p14:tracePt t="88267" x="1851025" y="6323013"/>
          <p14:tracePt t="88285" x="1865313" y="6323013"/>
          <p14:tracePt t="88295" x="1879600" y="6323013"/>
          <p14:tracePt t="88299" x="1892300" y="6323013"/>
          <p14:tracePt t="88305" x="1906588" y="6323013"/>
          <p14:tracePt t="88311" x="1919288" y="6337300"/>
          <p14:tracePt t="88317" x="1933575" y="6337300"/>
          <p14:tracePt t="88319" x="1947863" y="6337300"/>
          <p14:tracePt t="88324" x="1960563" y="6337300"/>
          <p14:tracePt t="88327" x="1974850" y="6337300"/>
          <p14:tracePt t="88331" x="1989138" y="6337300"/>
          <p14:tracePt t="88333" x="2001838" y="6337300"/>
          <p14:tracePt t="88335" x="2001838" y="6350000"/>
          <p14:tracePt t="88337" x="2016125" y="6350000"/>
          <p14:tracePt t="88347" x="2030413" y="6350000"/>
          <p14:tracePt t="88393" x="2043113" y="6350000"/>
          <p14:tracePt t="88403" x="2043113" y="6337300"/>
          <p14:tracePt t="88417" x="2043113" y="6323013"/>
          <p14:tracePt t="88429" x="2043113" y="6308725"/>
          <p14:tracePt t="88440" x="2043113" y="6296025"/>
          <p14:tracePt t="88455" x="2043113" y="6281738"/>
          <p14:tracePt t="88465" x="2043113" y="6267450"/>
          <p14:tracePt t="88470" x="2030413" y="6267450"/>
          <p14:tracePt t="88477" x="2016125" y="6267450"/>
          <p14:tracePt t="88485" x="2001838" y="6267450"/>
          <p14:tracePt t="88489" x="1989138" y="6267450"/>
          <p14:tracePt t="88493" x="1989138" y="6254750"/>
          <p14:tracePt t="88497" x="1974850" y="6254750"/>
          <p14:tracePt t="88501" x="1960563" y="6254750"/>
          <p14:tracePt t="88509" x="1947863" y="6254750"/>
          <p14:tracePt t="88513" x="1947863" y="6240463"/>
          <p14:tracePt t="88515" x="1933575" y="6240463"/>
          <p14:tracePt t="88521" x="1919288" y="6240463"/>
          <p14:tracePt t="88529" x="1906588" y="6240463"/>
          <p14:tracePt t="88535" x="1892300" y="6240463"/>
          <p14:tracePt t="88541" x="1879600" y="6240463"/>
          <p14:tracePt t="88548" x="1879600" y="6227763"/>
          <p14:tracePt t="88565" x="1865313" y="6227763"/>
          <p14:tracePt t="88587" x="1865313" y="6213475"/>
          <p14:tracePt t="88605" x="1865313" y="6199188"/>
          <p14:tracePt t="88619" x="1865313" y="6186488"/>
          <p14:tracePt t="88631" x="1879600" y="6186488"/>
          <p14:tracePt t="88635" x="1879600" y="6172200"/>
          <p14:tracePt t="88641" x="1892300" y="6172200"/>
          <p14:tracePt t="88833" x="1892300" y="6157913"/>
          <p14:tracePt t="88837" x="1906588" y="6157913"/>
          <p14:tracePt t="89181" x="1919288" y="6157913"/>
          <p14:tracePt t="89191" x="1933575" y="6157913"/>
          <p14:tracePt t="89193" x="1947863" y="6157913"/>
          <p14:tracePt t="89199" x="1960563" y="6157913"/>
          <p14:tracePt t="89205" x="1974850" y="6157913"/>
          <p14:tracePt t="89209" x="1989138" y="6157913"/>
          <p14:tracePt t="89213" x="2001838" y="6157913"/>
          <p14:tracePt t="89219" x="2016125" y="6157913"/>
          <p14:tracePt t="89224" x="2030413" y="6157913"/>
          <p14:tracePt t="89227" x="2043113" y="6157913"/>
          <p14:tracePt t="89229" x="2057400" y="6157913"/>
          <p14:tracePt t="89233" x="2070100" y="6157913"/>
          <p14:tracePt t="89237" x="2098675" y="6157913"/>
          <p14:tracePt t="89241" x="2111375" y="6157913"/>
          <p14:tracePt t="89245" x="2125663" y="6157913"/>
          <p14:tracePt t="89247" x="2139950" y="6157913"/>
          <p14:tracePt t="89251" x="2152650" y="6157913"/>
          <p14:tracePt t="89253" x="2166938" y="6157913"/>
          <p14:tracePt t="89255" x="2181225" y="6157913"/>
          <p14:tracePt t="89259" x="2193925" y="6157913"/>
          <p14:tracePt t="89261" x="2208213" y="6157913"/>
          <p14:tracePt t="89269" x="2235200" y="6157913"/>
          <p14:tracePt t="89274" x="2249488" y="6157913"/>
          <p14:tracePt t="89277" x="2276475" y="6157913"/>
          <p14:tracePt t="89281" x="2290763" y="6157913"/>
          <p14:tracePt t="89285" x="2303463" y="6157913"/>
          <p14:tracePt t="89289" x="2317750" y="6157913"/>
          <p14:tracePt t="89291" x="2332038" y="6157913"/>
          <p14:tracePt t="89297" x="2344738" y="6157913"/>
          <p14:tracePt t="89301" x="2359025" y="6157913"/>
          <p14:tracePt t="89305" x="2386013" y="6157913"/>
          <p14:tracePt t="89309" x="2400300" y="6157913"/>
          <p14:tracePt t="89311" x="2413000" y="6157913"/>
          <p14:tracePt t="89315" x="2441575" y="6157913"/>
          <p14:tracePt t="89319" x="2454275" y="6157913"/>
          <p14:tracePt t="89321" x="2468563" y="6157913"/>
          <p14:tracePt t="89324" x="2482850" y="6157913"/>
          <p14:tracePt t="89325" x="2495550" y="6157913"/>
          <p14:tracePt t="89327" x="2509838" y="6157913"/>
          <p14:tracePt t="89329" x="2524125" y="6157913"/>
          <p14:tracePt t="89331" x="2536825" y="6157913"/>
          <p14:tracePt t="89333" x="2551113" y="6157913"/>
          <p14:tracePt t="89335" x="2563813" y="6157913"/>
          <p14:tracePt t="89337" x="2578100" y="6157913"/>
          <p14:tracePt t="89341" x="2592388" y="6157913"/>
          <p14:tracePt t="89343" x="2605088" y="6157913"/>
          <p14:tracePt t="89345" x="2619375" y="6157913"/>
          <p14:tracePt t="89349" x="2633663" y="6157913"/>
          <p14:tracePt t="89351" x="2646363" y="6157913"/>
          <p14:tracePt t="89353" x="2660650" y="6157913"/>
          <p14:tracePt t="89355" x="2674938" y="6157913"/>
          <p14:tracePt t="89359" x="2687638" y="6157913"/>
          <p14:tracePt t="89365" x="2701925" y="6157913"/>
          <p14:tracePt t="89375" x="2716213" y="6157913"/>
          <p14:tracePt t="89447" x="2728913" y="6172200"/>
          <p14:tracePt t="89455" x="2743200" y="6172200"/>
          <p14:tracePt t="89465" x="2743200" y="6186488"/>
          <p14:tracePt t="89471" x="2755900" y="6186488"/>
          <p14:tracePt t="89477" x="2770188" y="6186488"/>
          <p14:tracePt t="89483" x="2784475" y="6199188"/>
          <p14:tracePt t="89487" x="2797175" y="6199188"/>
          <p14:tracePt t="89489" x="2811463" y="6199188"/>
          <p14:tracePt t="89491" x="2811463" y="6213475"/>
          <p14:tracePt t="89493" x="2825750" y="6213475"/>
          <p14:tracePt t="89499" x="2852738" y="6227763"/>
          <p14:tracePt t="89505" x="2867025" y="6240463"/>
          <p14:tracePt t="89508" x="2879725" y="6240463"/>
          <p14:tracePt t="89511" x="2894013" y="6240463"/>
          <p14:tracePt t="89513" x="2906713" y="6240463"/>
          <p14:tracePt t="89517" x="2921000" y="6240463"/>
          <p14:tracePt t="89521" x="2935288" y="6240463"/>
          <p14:tracePt t="89525" x="2947988" y="6240463"/>
          <p14:tracePt t="89531" x="2962275" y="6240463"/>
          <p14:tracePt t="89535" x="2976563" y="6240463"/>
          <p14:tracePt t="89543" x="2989263" y="6240463"/>
          <p14:tracePt t="89545" x="3003550" y="6240463"/>
          <p14:tracePt t="89553" x="3017838" y="6240463"/>
          <p14:tracePt t="89617" x="3030538" y="6240463"/>
          <p14:tracePt t="90069" x="3044825" y="6240463"/>
          <p14:tracePt t="90074" x="3057525" y="6240463"/>
          <p14:tracePt t="90085" x="3071813" y="6240463"/>
          <p14:tracePt t="90092" x="3071813" y="6227763"/>
          <p14:tracePt t="90099" x="3086100" y="6227763"/>
          <p14:tracePt t="90109" x="3098800" y="6227763"/>
          <p14:tracePt t="90113" x="3113088" y="6227763"/>
          <p14:tracePt t="90115" x="3127375" y="6227763"/>
          <p14:tracePt t="90121" x="3140075" y="6227763"/>
          <p14:tracePt t="90123" x="3154363" y="6227763"/>
          <p14:tracePt t="90127" x="3168650" y="6227763"/>
          <p14:tracePt t="90131" x="3181350" y="6227763"/>
          <p14:tracePt t="90135" x="3195638" y="6227763"/>
          <p14:tracePt t="90137" x="3209925" y="6227763"/>
          <p14:tracePt t="90141" x="3222625" y="6227763"/>
          <p14:tracePt t="90145" x="3236913" y="6227763"/>
          <p14:tracePt t="90151" x="3249613" y="6213475"/>
          <p14:tracePt t="90153" x="3263900" y="6213475"/>
          <p14:tracePt t="90158" x="3278188" y="6213475"/>
          <p14:tracePt t="90161" x="3290888" y="6213475"/>
          <p14:tracePt t="90175" x="3305175" y="6213475"/>
          <p14:tracePt t="90177" x="3319463" y="6213475"/>
          <p14:tracePt t="90195" x="3332163" y="6213475"/>
          <p14:tracePt t="90217" x="3346450" y="6213475"/>
          <p14:tracePt t="90225" x="3360738" y="6213475"/>
          <p14:tracePt t="90231" x="3373438" y="6213475"/>
          <p14:tracePt t="90233" x="3387725" y="6213475"/>
          <p14:tracePt t="90237" x="3400425" y="6213475"/>
          <p14:tracePt t="90243" x="3414713" y="6213475"/>
          <p14:tracePt t="90247" x="3429000" y="6213475"/>
          <p14:tracePt t="90249" x="3441700" y="6199188"/>
          <p14:tracePt t="90253" x="3455988" y="6199188"/>
          <p14:tracePt t="90259" x="3470275" y="6199188"/>
          <p14:tracePt t="90261" x="3482975" y="6199188"/>
          <p14:tracePt t="90263" x="3482975" y="6186488"/>
          <p14:tracePt t="90265" x="3497263" y="6186488"/>
          <p14:tracePt t="90273" x="3511550" y="6186488"/>
          <p14:tracePt t="90277" x="3511550" y="6172200"/>
          <p14:tracePt t="90281" x="3524250" y="6172200"/>
          <p14:tracePt t="90287" x="3538538" y="6172200"/>
          <p14:tracePt t="90305" x="3551238" y="6172200"/>
          <p14:tracePt t="90321" x="3551238" y="6157913"/>
          <p14:tracePt t="90351" x="3565525" y="6157913"/>
          <p14:tracePt t="90367" x="3579813" y="6157913"/>
          <p14:tracePt t="90379" x="3592513" y="6157913"/>
          <p14:tracePt t="90565" x="3606800" y="6157913"/>
          <p14:tracePt t="90577" x="3621088" y="6157913"/>
          <p14:tracePt t="90579" x="3621088" y="6145213"/>
          <p14:tracePt t="90583" x="3633788" y="6145213"/>
          <p14:tracePt t="90593" x="3662363" y="6145213"/>
          <p14:tracePt t="90599" x="3675063" y="6145213"/>
          <p14:tracePt t="90603" x="3689350" y="6145213"/>
          <p14:tracePt t="90610" x="3703638" y="6145213"/>
          <p14:tracePt t="90611" x="3716338" y="6145213"/>
          <p14:tracePt t="90617" x="3730625" y="6145213"/>
          <p14:tracePt t="90626" x="3743325" y="6145213"/>
          <p14:tracePt t="90627" x="3757613" y="6145213"/>
          <p14:tracePt t="90633" x="3771900" y="6145213"/>
          <p14:tracePt t="90642" x="3784600" y="6145213"/>
          <p14:tracePt t="90647" x="3798888" y="6145213"/>
          <p14:tracePt t="90653" x="3798888" y="6157913"/>
          <p14:tracePt t="90655" x="3813175" y="6157913"/>
          <p14:tracePt t="90658" x="3825875" y="6157913"/>
          <p14:tracePt t="90661" x="3825875" y="6172200"/>
          <p14:tracePt t="90665" x="3840163" y="6172200"/>
          <p14:tracePt t="90673" x="3854450" y="6172200"/>
          <p14:tracePt t="90677" x="3867150" y="6172200"/>
          <p14:tracePt t="90681" x="3881438" y="6186488"/>
          <p14:tracePt t="90683" x="3894138" y="6186488"/>
          <p14:tracePt t="90687" x="3922713" y="6186488"/>
          <p14:tracePt t="90691" x="3935413" y="6186488"/>
          <p14:tracePt t="90693" x="3949700" y="6186488"/>
          <p14:tracePt t="90695" x="3963988" y="6186488"/>
          <p14:tracePt t="90697" x="3976688" y="6186488"/>
          <p14:tracePt t="90699" x="4005263" y="6186488"/>
          <p14:tracePt t="90703" x="4017963" y="6186488"/>
          <p14:tracePt t="90705" x="4044950" y="6186488"/>
          <p14:tracePt t="90708" x="4059238" y="6186488"/>
          <p14:tracePt t="90709" x="4073525" y="6186488"/>
          <p14:tracePt t="90711" x="4100513" y="6186488"/>
          <p14:tracePt t="90713" x="4114800" y="6199188"/>
          <p14:tracePt t="90715" x="4127500" y="6199188"/>
          <p14:tracePt t="90717" x="4141788" y="6199188"/>
          <p14:tracePt t="90719" x="4168775" y="6199188"/>
          <p14:tracePt t="90723" x="4183063" y="6213475"/>
          <p14:tracePt t="90725" x="4197350" y="6213475"/>
          <p14:tracePt t="90727" x="4210050" y="6213475"/>
          <p14:tracePt t="90729" x="4224338" y="6213475"/>
          <p14:tracePt t="90733" x="4237038" y="6213475"/>
          <p14:tracePt t="90737" x="4251325" y="6213475"/>
          <p14:tracePt t="90741" x="4265613" y="6213475"/>
          <p14:tracePt t="90747" x="4278313" y="6213475"/>
          <p14:tracePt t="90901" x="4292600" y="6213475"/>
          <p14:tracePt t="90909" x="4306888" y="6213475"/>
          <p14:tracePt t="90915" x="4319588" y="6213475"/>
          <p14:tracePt t="90917" x="4333875" y="6213475"/>
          <p14:tracePt t="90921" x="4348163" y="6213475"/>
          <p14:tracePt t="90925" x="4360863" y="6213475"/>
          <p14:tracePt t="90927" x="4375150" y="6213475"/>
          <p14:tracePt t="90931" x="4387850" y="6213475"/>
          <p14:tracePt t="90933" x="4416425" y="6213475"/>
          <p14:tracePt t="90937" x="4429125" y="6213475"/>
          <p14:tracePt t="90939" x="4443413" y="6213475"/>
          <p14:tracePt t="90942" x="4457700" y="6213475"/>
          <p14:tracePt t="90943" x="4470400" y="6213475"/>
          <p14:tracePt t="90945" x="4484688" y="6213475"/>
          <p14:tracePt t="90947" x="4498975" y="6213475"/>
          <p14:tracePt t="90949" x="4525963" y="6213475"/>
          <p14:tracePt t="90951" x="4538663" y="6213475"/>
          <p14:tracePt t="90953" x="4552950" y="6213475"/>
          <p14:tracePt t="90955" x="4567238" y="6213475"/>
          <p14:tracePt t="90958" x="4594225" y="6213475"/>
          <p14:tracePt t="90959" x="4608513" y="6213475"/>
          <p14:tracePt t="90961" x="4621213" y="6213475"/>
          <p14:tracePt t="90963" x="4635500" y="6213475"/>
          <p14:tracePt t="90965" x="4649788" y="6213475"/>
          <p14:tracePt t="90967" x="4662488" y="6213475"/>
          <p14:tracePt t="90971" x="4691063" y="6213475"/>
          <p14:tracePt t="90973" x="4703763" y="6213475"/>
          <p14:tracePt t="90977" x="4718050" y="6213475"/>
          <p14:tracePt t="90979" x="4730750" y="6213475"/>
          <p14:tracePt t="90981" x="4759325" y="6213475"/>
          <p14:tracePt t="90983" x="4759325" y="6199188"/>
          <p14:tracePt t="90985" x="4772025" y="6199188"/>
          <p14:tracePt t="90989" x="4786313" y="6199188"/>
          <p14:tracePt t="90993" x="4800600" y="6199188"/>
          <p14:tracePt t="90997" x="4813300" y="6199188"/>
          <p14:tracePt t="91005" x="4827588" y="6199188"/>
          <p14:tracePt t="91011" x="4827588" y="6186488"/>
          <p14:tracePt t="91017" x="4841875" y="6186488"/>
          <p14:tracePt t="91027" x="4854575" y="6186488"/>
          <p14:tracePt t="91035" x="4868863" y="6186488"/>
          <p14:tracePt t="91047" x="4881563" y="6172200"/>
          <p14:tracePt t="91058" x="4895850" y="6172200"/>
          <p14:tracePt t="91063" x="4910138" y="6172200"/>
          <p14:tracePt t="91065" x="4922838" y="6172200"/>
          <p14:tracePt t="91071" x="4937125" y="6172200"/>
          <p14:tracePt t="91079" x="4951413" y="6172200"/>
          <p14:tracePt t="91085" x="4964113" y="6172200"/>
          <p14:tracePt t="91092" x="4978400" y="6172200"/>
          <p14:tracePt t="91505" x="4964113" y="6172200"/>
          <p14:tracePt t="91508" x="4951413" y="6172200"/>
          <p14:tracePt t="91511" x="4922838" y="6172200"/>
          <p14:tracePt t="91515" x="4910138" y="6172200"/>
          <p14:tracePt t="91517" x="4881563" y="6172200"/>
          <p14:tracePt t="91519" x="4854575" y="6172200"/>
          <p14:tracePt t="91521" x="4827588" y="6172200"/>
          <p14:tracePt t="91523" x="4813300" y="6172200"/>
          <p14:tracePt t="91525" x="4786313" y="6172200"/>
          <p14:tracePt t="91527" x="4759325" y="6172200"/>
          <p14:tracePt t="91529" x="4718050" y="6172200"/>
          <p14:tracePt t="91531" x="4676775" y="6172200"/>
          <p14:tracePt t="91533" x="4649788" y="6172200"/>
          <p14:tracePt t="91535" x="4608513" y="6172200"/>
          <p14:tracePt t="91537" x="4567238" y="6186488"/>
          <p14:tracePt t="91539" x="4525963" y="6186488"/>
          <p14:tracePt t="91542" x="4484688" y="6199188"/>
          <p14:tracePt t="91543" x="4429125" y="6213475"/>
          <p14:tracePt t="91545" x="4387850" y="6213475"/>
          <p14:tracePt t="91547" x="4348163" y="6213475"/>
          <p14:tracePt t="91549" x="4292600" y="6227763"/>
          <p14:tracePt t="91551" x="4251325" y="6240463"/>
          <p14:tracePt t="91553" x="4183063" y="6240463"/>
          <p14:tracePt t="91555" x="4141788" y="6254750"/>
          <p14:tracePt t="91557" x="4100513" y="6254750"/>
          <p14:tracePt t="91559" x="4059238" y="6267450"/>
          <p14:tracePt t="91561" x="4017963" y="6267450"/>
          <p14:tracePt t="91563" x="3990975" y="6267450"/>
          <p14:tracePt t="91565" x="3949700" y="6267450"/>
          <p14:tracePt t="91567" x="3908425" y="6267450"/>
          <p14:tracePt t="91569" x="3881438" y="6267450"/>
          <p14:tracePt t="91571" x="3867150" y="6267450"/>
          <p14:tracePt t="91573" x="3840163" y="6281738"/>
          <p14:tracePt t="91575" x="3798888" y="6281738"/>
          <p14:tracePt t="91577" x="3757613" y="6281738"/>
          <p14:tracePt t="91579" x="3730625" y="6281738"/>
          <p14:tracePt t="91581" x="3689350" y="6281738"/>
          <p14:tracePt t="91583" x="3662363" y="6281738"/>
          <p14:tracePt t="91585" x="3621088" y="6281738"/>
          <p14:tracePt t="91587" x="3592513" y="6281738"/>
          <p14:tracePt t="91589" x="3565525" y="6281738"/>
          <p14:tracePt t="91592" x="3524250" y="6281738"/>
          <p14:tracePt t="91593" x="3497263" y="6281738"/>
          <p14:tracePt t="91595" x="3470275" y="6281738"/>
          <p14:tracePt t="91597" x="3429000" y="6281738"/>
          <p14:tracePt t="91599" x="3400425" y="6296025"/>
          <p14:tracePt t="91601" x="3387725" y="6296025"/>
          <p14:tracePt t="91603" x="3373438" y="6296025"/>
          <p14:tracePt t="91605" x="3346450" y="6296025"/>
          <p14:tracePt t="91608" x="3332163" y="6296025"/>
          <p14:tracePt t="91609" x="3319463" y="6296025"/>
          <p14:tracePt t="91611" x="3305175" y="6296025"/>
          <p14:tracePt t="91613" x="3278188" y="6296025"/>
          <p14:tracePt t="91617" x="3249613" y="6296025"/>
          <p14:tracePt t="91619" x="3236913" y="6296025"/>
          <p14:tracePt t="91626" x="3209925" y="6308725"/>
          <p14:tracePt t="91627" x="3195638" y="6308725"/>
          <p14:tracePt t="91633" x="3181350" y="6308725"/>
          <p14:tracePt t="91637" x="3168650" y="6308725"/>
          <p14:tracePt t="91659" x="3154363" y="6308725"/>
          <p14:tracePt t="91663" x="3140075" y="6323013"/>
          <p14:tracePt t="91677" x="3127375" y="6323013"/>
          <p14:tracePt t="91773" x="3127375" y="6308725"/>
          <p14:tracePt t="91777" x="3127375" y="6296025"/>
          <p14:tracePt t="91785" x="3127375" y="6281738"/>
          <p14:tracePt t="91792" x="3127375" y="6267450"/>
          <p14:tracePt t="91801" x="3127375" y="6254750"/>
          <p14:tracePt t="91805" x="3127375" y="6240463"/>
          <p14:tracePt t="91821" x="3127375" y="6227763"/>
          <p14:tracePt t="91826" x="3113088" y="6227763"/>
          <p14:tracePt t="91827" x="3113088" y="6213475"/>
          <p14:tracePt t="91833" x="3098800" y="6213475"/>
          <p14:tracePt t="91843" x="3086100" y="6213475"/>
          <p14:tracePt t="91845" x="3071813" y="6213475"/>
          <p14:tracePt t="91849" x="3057525" y="6213475"/>
          <p14:tracePt t="91853" x="3030538" y="6213475"/>
          <p14:tracePt t="91855" x="3030538" y="6199188"/>
          <p14:tracePt t="91858" x="3017838" y="6199188"/>
          <p14:tracePt t="91863" x="3003550" y="6199188"/>
          <p14:tracePt t="91865" x="2989263" y="6199188"/>
          <p14:tracePt t="91867" x="2976563" y="6199188"/>
          <p14:tracePt t="91869" x="2947988" y="6186488"/>
          <p14:tracePt t="91873" x="2935288" y="6186488"/>
          <p14:tracePt t="91875" x="2906713" y="6186488"/>
          <p14:tracePt t="91877" x="2879725" y="6186488"/>
          <p14:tracePt t="91879" x="2867025" y="6186488"/>
          <p14:tracePt t="91881" x="2852738" y="6186488"/>
          <p14:tracePt t="91883" x="2811463" y="6186488"/>
          <p14:tracePt t="91885" x="2784475" y="6186488"/>
          <p14:tracePt t="91887" x="2770188" y="6186488"/>
          <p14:tracePt t="91889" x="2743200" y="6186488"/>
          <p14:tracePt t="91891" x="2716213" y="6186488"/>
          <p14:tracePt t="91893" x="2687638" y="6172200"/>
          <p14:tracePt t="91895" x="2660650" y="6172200"/>
          <p14:tracePt t="91897" x="2633663" y="6172200"/>
          <p14:tracePt t="91899" x="2605088" y="6172200"/>
          <p14:tracePt t="91901" x="2578100" y="6172200"/>
          <p14:tracePt t="91903" x="2551113" y="6157913"/>
          <p14:tracePt t="91905" x="2509838" y="6157913"/>
          <p14:tracePt t="91907" x="2482850" y="6145213"/>
          <p14:tracePt t="91909" x="2454275" y="6145213"/>
          <p14:tracePt t="91911" x="2427288" y="6145213"/>
          <p14:tracePt t="91913" x="2400300" y="6145213"/>
          <p14:tracePt t="91915" x="2359025" y="6145213"/>
          <p14:tracePt t="91917" x="2332038" y="6145213"/>
          <p14:tracePt t="91919" x="2290763" y="6130925"/>
          <p14:tracePt t="91921" x="2262188" y="6130925"/>
          <p14:tracePt t="91923" x="2235200" y="6116638"/>
          <p14:tracePt t="91925" x="2208213" y="6116638"/>
          <p14:tracePt t="91927" x="2181225" y="6103938"/>
          <p14:tracePt t="91929" x="2152650" y="6103938"/>
          <p14:tracePt t="91931" x="2125663" y="6103938"/>
          <p14:tracePt t="91933" x="2084388" y="6103938"/>
          <p14:tracePt t="91935" x="2057400" y="6103938"/>
          <p14:tracePt t="91937" x="2043113" y="6103938"/>
          <p14:tracePt t="91939" x="2016125" y="6103938"/>
          <p14:tracePt t="91942" x="1989138" y="6103938"/>
          <p14:tracePt t="91943" x="1947863" y="6089650"/>
          <p14:tracePt t="91945" x="1933575" y="6089650"/>
          <p14:tracePt t="91947" x="1906588" y="6089650"/>
          <p14:tracePt t="91949" x="1892300" y="6089650"/>
          <p14:tracePt t="91951" x="1865313" y="6089650"/>
          <p14:tracePt t="91953" x="1838325" y="6089650"/>
          <p14:tracePt t="91955" x="1824038" y="6089650"/>
          <p14:tracePt t="91957" x="1809750" y="6089650"/>
          <p14:tracePt t="91959" x="1797050" y="6089650"/>
          <p14:tracePt t="91961" x="1768475" y="6089650"/>
          <p14:tracePt t="91963" x="1755775" y="6089650"/>
          <p14:tracePt t="91965" x="1741488" y="6089650"/>
          <p14:tracePt t="91967" x="1728788" y="6089650"/>
          <p14:tracePt t="91969" x="1714500" y="6089650"/>
          <p14:tracePt t="91971" x="1700213" y="6089650"/>
          <p14:tracePt t="91973" x="1673225" y="6089650"/>
          <p14:tracePt t="91975" x="1658938" y="6089650"/>
          <p14:tracePt t="91977" x="1646238" y="6089650"/>
          <p14:tracePt t="91979" x="1631950" y="6089650"/>
          <p14:tracePt t="91981" x="1617663" y="6089650"/>
          <p14:tracePt t="91983" x="1604963" y="6089650"/>
          <p14:tracePt t="91985" x="1576388" y="6089650"/>
          <p14:tracePt t="91987" x="1563688" y="6089650"/>
          <p14:tracePt t="91989" x="1549400" y="6089650"/>
          <p14:tracePt t="91991" x="1522413" y="6089650"/>
          <p14:tracePt t="91993" x="1508125" y="6089650"/>
          <p14:tracePt t="91995" x="1495425" y="6103938"/>
          <p14:tracePt t="91997" x="1466850" y="6103938"/>
          <p14:tracePt t="91999" x="1439863" y="6103938"/>
          <p14:tracePt t="92001" x="1425575" y="6116638"/>
          <p14:tracePt t="92003" x="1412875" y="6116638"/>
          <p14:tracePt t="92005" x="1385888" y="6116638"/>
          <p14:tracePt t="92007" x="1357313" y="6116638"/>
          <p14:tracePt t="92009" x="1330325" y="6116638"/>
          <p14:tracePt t="92011" x="1316038" y="6130925"/>
          <p14:tracePt t="92013" x="1289050" y="6130925"/>
          <p14:tracePt t="92015" x="1262063" y="6130925"/>
          <p14:tracePt t="92017" x="1235075" y="6130925"/>
          <p14:tracePt t="92019" x="1206500" y="6130925"/>
          <p14:tracePt t="92021" x="1179513" y="6130925"/>
          <p14:tracePt t="92023" x="1165225" y="6130925"/>
          <p14:tracePt t="92025" x="1138238" y="6130925"/>
          <p14:tracePt t="92027" x="1096963" y="6130925"/>
          <p14:tracePt t="92029" x="1069975" y="6130925"/>
          <p14:tracePt t="92031" x="1055688" y="6130925"/>
          <p14:tracePt t="92033" x="1028700" y="6130925"/>
          <p14:tracePt t="92035" x="1001713" y="6130925"/>
          <p14:tracePt t="92037" x="973138" y="6130925"/>
          <p14:tracePt t="92039" x="946150" y="6130925"/>
          <p14:tracePt t="92042" x="919163" y="6130925"/>
          <p14:tracePt t="92043" x="892175" y="6130925"/>
          <p14:tracePt t="92045" x="877888" y="6130925"/>
          <p14:tracePt t="92047" x="850900" y="6130925"/>
          <p14:tracePt t="92049" x="822325" y="6130925"/>
          <p14:tracePt t="92051" x="809625" y="6130925"/>
          <p14:tracePt t="92053" x="795338" y="6130925"/>
          <p14:tracePt t="92055" x="768350" y="6130925"/>
          <p14:tracePt t="92058" x="754063" y="6130925"/>
          <p14:tracePt t="92059" x="741363" y="6130925"/>
          <p14:tracePt t="92061" x="727075" y="6130925"/>
          <p14:tracePt t="92063" x="700088" y="6130925"/>
          <p14:tracePt t="92065" x="685800" y="6130925"/>
          <p14:tracePt t="92067" x="671513" y="6130925"/>
          <p14:tracePt t="92069" x="658813" y="6130925"/>
          <p14:tracePt t="92071" x="644525" y="6130925"/>
          <p14:tracePt t="92073" x="630238" y="6130925"/>
          <p14:tracePt t="92075" x="617538" y="6130925"/>
          <p14:tracePt t="92077" x="603250" y="6130925"/>
          <p14:tracePt t="92079" x="588963" y="6130925"/>
          <p14:tracePt t="92083" x="576263" y="6145213"/>
          <p14:tracePt t="92087" x="561975" y="6145213"/>
          <p14:tracePt t="92093" x="534988" y="6157913"/>
          <p14:tracePt t="92105" x="520700" y="6172200"/>
          <p14:tracePt t="92109" x="508000" y="6186488"/>
          <p14:tracePt t="92117" x="508000" y="6199188"/>
          <p14:tracePt t="92119" x="493713" y="6199188"/>
          <p14:tracePt t="92121" x="493713" y="6213475"/>
          <p14:tracePt t="92125" x="493713" y="6227763"/>
          <p14:tracePt t="92127" x="479425" y="6240463"/>
          <p14:tracePt t="92129" x="479425" y="6254750"/>
          <p14:tracePt t="92133" x="466725" y="6267450"/>
          <p14:tracePt t="92137" x="466725" y="6281738"/>
          <p14:tracePt t="92139" x="452438" y="6296025"/>
          <p14:tracePt t="92143" x="452438" y="6308725"/>
          <p14:tracePt t="92149" x="452438" y="6323013"/>
          <p14:tracePt t="92151" x="438150" y="6337300"/>
          <p14:tracePt t="92157" x="438150" y="6350000"/>
          <p14:tracePt t="92163" x="438150" y="6364288"/>
          <p14:tracePt t="92173" x="438150" y="6378575"/>
          <p14:tracePt t="92176" x="438150" y="6391275"/>
          <p14:tracePt t="92183" x="438150" y="6405563"/>
          <p14:tracePt t="92193" x="452438" y="6419850"/>
          <p14:tracePt t="92193" x="466725" y="6419850"/>
          <p14:tracePt t="92195" x="466725" y="6432550"/>
          <p14:tracePt t="92197" x="479425" y="6446838"/>
          <p14:tracePt t="92201" x="493713" y="6446838"/>
          <p14:tracePt t="92203" x="493713" y="6459538"/>
          <p14:tracePt t="92207" x="520700" y="6459538"/>
          <p14:tracePt t="92210" x="520700" y="6473825"/>
          <p14:tracePt t="92211" x="534988" y="6473825"/>
          <p14:tracePt t="92213" x="534988" y="6488113"/>
          <p14:tracePt t="92215" x="549275" y="6488113"/>
          <p14:tracePt t="92217" x="561975" y="6500813"/>
          <p14:tracePt t="92219" x="588963" y="6500813"/>
          <p14:tracePt t="92221" x="603250" y="6500813"/>
          <p14:tracePt t="92223" x="603250" y="6515100"/>
          <p14:tracePt t="92225" x="630238" y="6515100"/>
          <p14:tracePt t="92227" x="644525" y="6529388"/>
          <p14:tracePt t="92229" x="658813" y="6529388"/>
          <p14:tracePt t="92231" x="671513" y="6529388"/>
          <p14:tracePt t="92233" x="685800" y="6529388"/>
          <p14:tracePt t="92235" x="700088" y="6542088"/>
          <p14:tracePt t="92237" x="712788" y="6542088"/>
          <p14:tracePt t="92239" x="727075" y="6556375"/>
          <p14:tracePt t="92241" x="741363" y="6556375"/>
          <p14:tracePt t="92243" x="754063" y="6570663"/>
          <p14:tracePt t="92245" x="781050" y="6570663"/>
          <p14:tracePt t="92247" x="795338" y="6583363"/>
          <p14:tracePt t="92249" x="809625" y="6597650"/>
          <p14:tracePt t="92251" x="836613" y="6597650"/>
          <p14:tracePt t="92253" x="863600" y="6610350"/>
          <p14:tracePt t="92255" x="877888" y="6624638"/>
          <p14:tracePt t="92257" x="904875" y="6638925"/>
          <p14:tracePt t="92259" x="931863" y="6638925"/>
          <p14:tracePt t="92261" x="946150" y="6651625"/>
          <p14:tracePt t="92263" x="960438" y="6665913"/>
          <p14:tracePt t="92265" x="1001713" y="6665913"/>
          <p14:tracePt t="92267" x="1014413" y="6665913"/>
          <p14:tracePt t="92269" x="1028700" y="6665913"/>
          <p14:tracePt t="92271" x="1055688" y="6680200"/>
          <p14:tracePt t="92273" x="1082675" y="6692900"/>
          <p14:tracePt t="92275" x="1111250" y="6707188"/>
          <p14:tracePt t="92277" x="1138238" y="6707188"/>
          <p14:tracePt t="92279" x="1165225" y="6721475"/>
          <p14:tracePt t="92281" x="1193800" y="6734175"/>
          <p14:tracePt t="92283" x="1206500" y="6734175"/>
          <p14:tracePt t="92285" x="1235075" y="6734175"/>
          <p14:tracePt t="92287" x="1262063" y="6748463"/>
          <p14:tracePt t="92289" x="1289050" y="6748463"/>
          <p14:tracePt t="92292" x="1316038" y="6762750"/>
          <p14:tracePt t="92293" x="1330325" y="6762750"/>
          <p14:tracePt t="92295" x="1357313" y="6775450"/>
          <p14:tracePt t="92297" x="1371600" y="6775450"/>
          <p14:tracePt t="92299" x="1398588" y="6789738"/>
          <p14:tracePt t="92301" x="1412875" y="6789738"/>
          <p14:tracePt t="92303" x="1439863" y="6802438"/>
          <p14:tracePt t="92305" x="1454150" y="6802438"/>
          <p14:tracePt t="92307" x="1481138" y="6802438"/>
          <p14:tracePt t="92311" x="1508125" y="6802438"/>
          <p14:tracePt t="92313" x="1536700" y="6802438"/>
          <p14:tracePt t="92315" x="1549400" y="6802438"/>
          <p14:tracePt t="92317" x="1563688" y="6816725"/>
          <p14:tracePt t="92321" x="1576388" y="6816725"/>
          <p14:tracePt t="92323" x="1604963" y="6816725"/>
          <p14:tracePt t="92326" x="1617663" y="6831013"/>
          <p14:tracePt t="92327" x="1631950" y="6831013"/>
          <p14:tracePt t="92329" x="1646238" y="6831013"/>
          <p14:tracePt t="92333" x="1673225" y="6831013"/>
          <p14:tracePt t="92337" x="1687513" y="6831013"/>
          <p14:tracePt t="92339" x="1700213" y="6831013"/>
          <p14:tracePt t="92342" x="1714500" y="6831013"/>
          <p14:tracePt t="92343" x="1728788" y="6831013"/>
          <p14:tracePt t="92347" x="1741488" y="6831013"/>
          <p14:tracePt t="92349" x="1755775" y="6831013"/>
          <p14:tracePt t="92351" x="1768475" y="6831013"/>
          <p14:tracePt t="92353" x="1782763" y="6831013"/>
          <p14:tracePt t="92357" x="1809750" y="6831013"/>
          <p14:tracePt t="92361" x="1824038" y="6831013"/>
          <p14:tracePt t="92363" x="1838325" y="6831013"/>
          <p14:tracePt t="92365" x="1851025" y="6831013"/>
          <p14:tracePt t="92367" x="1865313" y="6831013"/>
          <p14:tracePt t="92369" x="1879600" y="6816725"/>
          <p14:tracePt t="92371" x="1892300" y="6816725"/>
          <p14:tracePt t="92373" x="1906588" y="6816725"/>
          <p14:tracePt t="92375" x="1919288" y="6802438"/>
          <p14:tracePt t="92377" x="1947863" y="6802438"/>
          <p14:tracePt t="92379" x="1960563" y="6802438"/>
          <p14:tracePt t="92381" x="1974850" y="6789738"/>
          <p14:tracePt t="92383" x="2001838" y="6789738"/>
          <p14:tracePt t="92385" x="2016125" y="6775450"/>
          <p14:tracePt t="92387" x="2030413" y="6762750"/>
          <p14:tracePt t="92389" x="2057400" y="6762750"/>
          <p14:tracePt t="92391" x="2070100" y="6762750"/>
          <p14:tracePt t="92393" x="2084388" y="6748463"/>
          <p14:tracePt t="92395" x="2111375" y="6734175"/>
          <p14:tracePt t="92410" x="2290763" y="6680200"/>
          <p14:tracePt t="92411" x="2303463" y="6665913"/>
          <p14:tracePt t="92413" x="2317750" y="6665913"/>
          <p14:tracePt t="92415" x="2344738" y="6651625"/>
          <p14:tracePt t="92417" x="2359025" y="6638925"/>
          <p14:tracePt t="92419" x="2373313" y="6638925"/>
          <p14:tracePt t="92421" x="2400300" y="6624638"/>
          <p14:tracePt t="92423" x="2413000" y="6610350"/>
          <p14:tracePt t="92427" x="2441575" y="6597650"/>
          <p14:tracePt t="92431" x="2441575" y="6570663"/>
          <p14:tracePt t="92433" x="2454275" y="6570663"/>
          <p14:tracePt t="92435" x="2454275" y="6556375"/>
          <p14:tracePt t="92437" x="2482850" y="6556375"/>
          <p14:tracePt t="92439" x="2482850" y="6542088"/>
          <p14:tracePt t="92442" x="2495550" y="6542088"/>
          <p14:tracePt t="92443" x="2495550" y="6529388"/>
          <p14:tracePt t="92447" x="2495550" y="6515100"/>
          <p14:tracePt t="92449" x="2509838" y="6515100"/>
          <p14:tracePt t="92451" x="2509838" y="6500813"/>
          <p14:tracePt t="92457" x="2509838" y="6488113"/>
          <p14:tracePt t="92459" x="2524125" y="6488113"/>
          <p14:tracePt t="92465" x="2524125" y="6473825"/>
          <p14:tracePt t="92467" x="2536825" y="6459538"/>
          <p14:tracePt t="92473" x="2536825" y="6446838"/>
          <p14:tracePt t="92477" x="2536825" y="6419850"/>
          <p14:tracePt t="92483" x="2551113" y="6405563"/>
          <p14:tracePt t="92487" x="2551113" y="6391275"/>
          <p14:tracePt t="92489" x="2563813" y="6391275"/>
          <p14:tracePt t="92492" x="2563813" y="6378575"/>
          <p14:tracePt t="92495" x="2563813" y="6364288"/>
          <p14:tracePt t="92499" x="2563813" y="6350000"/>
          <p14:tracePt t="92501" x="2563813" y="6337300"/>
          <p14:tracePt t="92503" x="2578100" y="6337300"/>
          <p14:tracePt t="92505" x="2592388" y="6323013"/>
          <p14:tracePt t="92507" x="2592388" y="6308725"/>
          <p14:tracePt t="92509" x="2592388" y="6296025"/>
          <p14:tracePt t="92513" x="2592388" y="6281738"/>
          <p14:tracePt t="92515" x="2605088" y="6281738"/>
          <p14:tracePt t="92521" x="2605088" y="6254750"/>
          <p14:tracePt t="92527" x="2605088" y="6240463"/>
          <p14:tracePt t="92531" x="2605088" y="6227763"/>
          <p14:tracePt t="92533" x="2605088" y="6213475"/>
          <p14:tracePt t="92539" x="2605088" y="6199188"/>
          <p14:tracePt t="92542" x="2605088" y="6186488"/>
          <p14:tracePt t="92545" x="2605088" y="6172200"/>
          <p14:tracePt t="92547" x="2605088" y="6157913"/>
          <p14:tracePt t="92549" x="2592388" y="6157913"/>
          <p14:tracePt t="92551" x="2578100" y="6145213"/>
          <p14:tracePt t="92553" x="2578100" y="6130925"/>
          <p14:tracePt t="92557" x="2563813" y="6116638"/>
          <p14:tracePt t="92559" x="2563813" y="6103938"/>
          <p14:tracePt t="92561" x="2551113" y="6103938"/>
          <p14:tracePt t="92563" x="2536825" y="6089650"/>
          <p14:tracePt t="92567" x="2536825" y="6076950"/>
          <p14:tracePt t="92569" x="2524125" y="6076950"/>
          <p14:tracePt t="92571" x="2524125" y="6062663"/>
          <p14:tracePt t="92573" x="2509838" y="6062663"/>
          <p14:tracePt t="92575" x="2509838" y="6048375"/>
          <p14:tracePt t="92577" x="2495550" y="6048375"/>
          <p14:tracePt t="92579" x="2482850" y="6035675"/>
          <p14:tracePt t="92583" x="2482850" y="6021388"/>
          <p14:tracePt t="92585" x="2468563" y="6021388"/>
          <p14:tracePt t="92587" x="2468563" y="6007100"/>
          <p14:tracePt t="92591" x="2454275" y="6007100"/>
          <p14:tracePt t="92595" x="2441575" y="6007100"/>
          <p14:tracePt t="92597" x="2427288" y="6007100"/>
          <p14:tracePt t="92599" x="2413000" y="6007100"/>
          <p14:tracePt t="92601" x="2386013" y="6007100"/>
          <p14:tracePt t="92605" x="2373313" y="6007100"/>
          <p14:tracePt t="92607" x="2359025" y="5994400"/>
          <p14:tracePt t="92609" x="2344738" y="5994400"/>
          <p14:tracePt t="92613" x="2317750" y="5980113"/>
          <p14:tracePt t="92615" x="2303463" y="5980113"/>
          <p14:tracePt t="92619" x="2290763" y="5980113"/>
          <p14:tracePt t="92621" x="2276475" y="5980113"/>
          <p14:tracePt t="92623" x="2262188" y="5965825"/>
          <p14:tracePt t="92625" x="2249488" y="5965825"/>
          <p14:tracePt t="92627" x="2235200" y="5965825"/>
          <p14:tracePt t="92629" x="2208213" y="5965825"/>
          <p14:tracePt t="92633" x="2193925" y="5965825"/>
          <p14:tracePt t="92635" x="2181225" y="5965825"/>
          <p14:tracePt t="92637" x="2166938" y="5953125"/>
          <p14:tracePt t="92639" x="2139950" y="5953125"/>
          <p14:tracePt t="92641" x="2125663" y="5953125"/>
          <p14:tracePt t="92643" x="2098675" y="5938838"/>
          <p14:tracePt t="92645" x="2084388" y="5938838"/>
          <p14:tracePt t="92647" x="2057400" y="5938838"/>
          <p14:tracePt t="92649" x="2043113" y="5938838"/>
          <p14:tracePt t="92651" x="2016125" y="5938838"/>
          <p14:tracePt t="92653" x="2001838" y="5924550"/>
          <p14:tracePt t="92655" x="1974850" y="5924550"/>
          <p14:tracePt t="92657" x="1947863" y="5911850"/>
          <p14:tracePt t="92659" x="1933575" y="5911850"/>
          <p14:tracePt t="92661" x="1906588" y="5911850"/>
          <p14:tracePt t="92663" x="1865313" y="5897563"/>
          <p14:tracePt t="92665" x="1838325" y="5897563"/>
          <p14:tracePt t="92667" x="1824038" y="5897563"/>
          <p14:tracePt t="92669" x="1797050" y="5897563"/>
          <p14:tracePt t="92671" x="1768475" y="5897563"/>
          <p14:tracePt t="92673" x="1741488" y="5884863"/>
          <p14:tracePt t="92675" x="1714500" y="5884863"/>
          <p14:tracePt t="92677" x="1700213" y="5884863"/>
          <p14:tracePt t="92679" x="1673225" y="5884863"/>
          <p14:tracePt t="92681" x="1646238" y="5884863"/>
          <p14:tracePt t="92683" x="1617663" y="5884863"/>
          <p14:tracePt t="92685" x="1590675" y="5870575"/>
          <p14:tracePt t="92687" x="1576388" y="5870575"/>
          <p14:tracePt t="92689" x="1549400" y="5870575"/>
          <p14:tracePt t="92691" x="1522413" y="5870575"/>
          <p14:tracePt t="92693" x="1495425" y="5870575"/>
          <p14:tracePt t="92695" x="1481138" y="5870575"/>
          <p14:tracePt t="92697" x="1466850" y="5870575"/>
          <p14:tracePt t="92699" x="1439863" y="5870575"/>
          <p14:tracePt t="92701" x="1412875" y="5856288"/>
          <p14:tracePt t="92703" x="1398588" y="5856288"/>
          <p14:tracePt t="92705" x="1385888" y="5856288"/>
          <p14:tracePt t="92707" x="1357313" y="5856288"/>
          <p14:tracePt t="92709" x="1344613" y="5856288"/>
          <p14:tracePt t="92711" x="1330325" y="5856288"/>
          <p14:tracePt t="92713" x="1316038" y="5856288"/>
          <p14:tracePt t="92715" x="1289050" y="5856288"/>
          <p14:tracePt t="92717" x="1274763" y="5856288"/>
          <p14:tracePt t="92719" x="1262063" y="5856288"/>
          <p14:tracePt t="92721" x="1247775" y="5856288"/>
          <p14:tracePt t="92723" x="1235075" y="5856288"/>
          <p14:tracePt t="92725" x="1220788" y="5856288"/>
          <p14:tracePt t="92729" x="1193800" y="5870575"/>
          <p14:tracePt t="92733" x="1179513" y="5870575"/>
          <p14:tracePt t="92735" x="1165225" y="5884863"/>
          <p14:tracePt t="92737" x="1152525" y="5884863"/>
          <p14:tracePt t="92739" x="1138238" y="5884863"/>
          <p14:tracePt t="92741" x="1123950" y="5897563"/>
          <p14:tracePt t="92743" x="1111250" y="5911850"/>
          <p14:tracePt t="92745" x="1096963" y="5911850"/>
          <p14:tracePt t="92747" x="1082675" y="5924550"/>
          <p14:tracePt t="92749" x="1069975" y="5924550"/>
          <p14:tracePt t="92753" x="1055688" y="5938838"/>
          <p14:tracePt t="92755" x="1055688" y="5953125"/>
          <p14:tracePt t="92757" x="1042988" y="5953125"/>
          <p14:tracePt t="92759" x="1028700" y="5965825"/>
          <p14:tracePt t="92761" x="1014413" y="5965825"/>
          <p14:tracePt t="92763" x="1014413" y="5980113"/>
          <p14:tracePt t="92765" x="1001713" y="5980113"/>
          <p14:tracePt t="92767" x="1001713" y="5994400"/>
          <p14:tracePt t="92769" x="987425" y="6007100"/>
          <p14:tracePt t="92771" x="973138" y="6007100"/>
          <p14:tracePt t="92773" x="960438" y="6021388"/>
          <p14:tracePt t="92777" x="946150" y="6035675"/>
          <p14:tracePt t="92779" x="931863" y="6035675"/>
          <p14:tracePt t="92781" x="931863" y="6048375"/>
          <p14:tracePt t="92783" x="919163" y="6062663"/>
          <p14:tracePt t="92787" x="904875" y="6076950"/>
          <p14:tracePt t="92792" x="892175" y="6089650"/>
          <p14:tracePt t="92793" x="877888" y="6089650"/>
          <p14:tracePt t="92795" x="877888" y="6103938"/>
          <p14:tracePt t="92797" x="877888" y="6116638"/>
          <p14:tracePt t="92799" x="863600" y="6116638"/>
          <p14:tracePt t="92801" x="863600" y="6130925"/>
          <p14:tracePt t="92803" x="850900" y="6130925"/>
          <p14:tracePt t="92805" x="850900" y="6145213"/>
          <p14:tracePt t="92809" x="836613" y="6145213"/>
          <p14:tracePt t="92811" x="836613" y="6157913"/>
          <p14:tracePt t="92813" x="836613" y="6172200"/>
          <p14:tracePt t="92815" x="822325" y="6172200"/>
          <p14:tracePt t="92817" x="822325" y="6186488"/>
          <p14:tracePt t="92821" x="822325" y="6199188"/>
          <p14:tracePt t="92823" x="809625" y="6199188"/>
          <p14:tracePt t="92825" x="809625" y="6213475"/>
          <p14:tracePt t="92829" x="809625" y="6227763"/>
          <p14:tracePt t="92835" x="795338" y="6240463"/>
          <p14:tracePt t="92844" x="795338" y="6254750"/>
          <p14:tracePt t="92849" x="795338" y="6267450"/>
          <p14:tracePt t="92855" x="795338" y="6281738"/>
          <p14:tracePt t="92863" x="795338" y="6296025"/>
          <p14:tracePt t="92869" x="795338" y="6308725"/>
          <p14:tracePt t="92873" x="795338" y="6323013"/>
          <p14:tracePt t="92877" x="795338" y="6337300"/>
          <p14:tracePt t="92881" x="795338" y="6350000"/>
          <p14:tracePt t="92887" x="795338" y="6364288"/>
          <p14:tracePt t="92893" x="809625" y="6378575"/>
          <p14:tracePt t="92895" x="822325" y="6391275"/>
          <p14:tracePt t="92899" x="822325" y="6405563"/>
          <p14:tracePt t="92901" x="836613" y="6405563"/>
          <p14:tracePt t="92903" x="836613" y="6419850"/>
          <p14:tracePt t="92905" x="850900" y="6432550"/>
          <p14:tracePt t="92910" x="850900" y="6446838"/>
          <p14:tracePt t="92911" x="863600" y="6446838"/>
          <p14:tracePt t="92913" x="877888" y="6459538"/>
          <p14:tracePt t="92917" x="892175" y="6473825"/>
          <p14:tracePt t="92919" x="904875" y="6488113"/>
          <p14:tracePt t="92923" x="919163" y="6488113"/>
          <p14:tracePt t="92926" x="931863" y="6500813"/>
          <p14:tracePt t="92927" x="946150" y="6500813"/>
          <p14:tracePt t="92929" x="960438" y="6515100"/>
          <p14:tracePt t="92931" x="987425" y="6529388"/>
          <p14:tracePt t="92935" x="1014413" y="6542088"/>
          <p14:tracePt t="92937" x="1028700" y="6542088"/>
          <p14:tracePt t="92939" x="1042988" y="6556375"/>
          <p14:tracePt t="92943" x="1069975" y="6556375"/>
          <p14:tracePt t="92943" x="1082675" y="6570663"/>
          <p14:tracePt t="92945" x="1096963" y="6583363"/>
          <p14:tracePt t="92947" x="1123950" y="6583363"/>
          <p14:tracePt t="92949" x="1138238" y="6583363"/>
          <p14:tracePt t="92951" x="1152525" y="6597650"/>
          <p14:tracePt t="92953" x="1179513" y="6610350"/>
          <p14:tracePt t="92955" x="1193800" y="6610350"/>
          <p14:tracePt t="92957" x="1220788" y="6624638"/>
          <p14:tracePt t="92959" x="1235075" y="6624638"/>
          <p14:tracePt t="92961" x="1247775" y="6638925"/>
          <p14:tracePt t="92963" x="1262063" y="6638925"/>
          <p14:tracePt t="92965" x="1289050" y="6638925"/>
          <p14:tracePt t="92967" x="1303338" y="6651625"/>
          <p14:tracePt t="92969" x="1316038" y="6651625"/>
          <p14:tracePt t="92971" x="1344613" y="6651625"/>
          <p14:tracePt t="92973" x="1357313" y="6651625"/>
          <p14:tracePt t="92977" x="1385888" y="6651625"/>
          <p14:tracePt t="92981" x="1398588" y="6651625"/>
          <p14:tracePt t="92987" x="1412875" y="6651625"/>
          <p14:tracePt t="92995" x="1425575" y="6651625"/>
          <p14:tracePt t="93007" x="1439863" y="6651625"/>
          <p14:tracePt t="93017" x="1454150" y="6638925"/>
          <p14:tracePt t="93021" x="1466850" y="6638925"/>
          <p14:tracePt t="93023" x="1466850" y="6624638"/>
          <p14:tracePt t="93025" x="1481138" y="6624638"/>
          <p14:tracePt t="93029" x="1495425" y="6624638"/>
          <p14:tracePt t="93031" x="1495425" y="6610350"/>
          <p14:tracePt t="93035" x="1508125" y="6610350"/>
          <p14:tracePt t="93039" x="1522413" y="6597650"/>
          <p14:tracePt t="93042" x="1536700" y="6583363"/>
          <p14:tracePt t="93047" x="1549400" y="6570663"/>
          <p14:tracePt t="93049" x="1563688" y="6570663"/>
          <p14:tracePt t="93051" x="1576388" y="6556375"/>
          <p14:tracePt t="93053" x="1590675" y="6542088"/>
          <p14:tracePt t="93057" x="1604963" y="6529388"/>
          <p14:tracePt t="93059" x="1617663" y="6529388"/>
          <p14:tracePt t="93061" x="1617663" y="6515100"/>
          <p14:tracePt t="93063" x="1631950" y="6500813"/>
          <p14:tracePt t="93065" x="1646238" y="6500813"/>
          <p14:tracePt t="93069" x="1658938" y="6488113"/>
          <p14:tracePt t="93071" x="1673225" y="6488113"/>
          <p14:tracePt t="93073" x="1673225" y="6473825"/>
          <p14:tracePt t="93076" x="1687513" y="6473825"/>
          <p14:tracePt t="93077" x="1687513" y="6459538"/>
          <p14:tracePt t="93079" x="1700213" y="6446838"/>
          <p14:tracePt t="93083" x="1700213" y="6432550"/>
          <p14:tracePt t="93087" x="1714500" y="6419850"/>
          <p14:tracePt t="93089" x="1728788" y="6419850"/>
          <p14:tracePt t="93095" x="1728788" y="6405563"/>
          <p14:tracePt t="93103" x="1728788" y="6391275"/>
          <p14:tracePt t="93110" x="1728788" y="6378575"/>
          <p14:tracePt t="93119" x="1728788" y="6364288"/>
          <p14:tracePt t="93127" x="1714500" y="6364288"/>
          <p14:tracePt t="93129" x="1714500" y="6350000"/>
          <p14:tracePt t="93135" x="1700213" y="6350000"/>
          <p14:tracePt t="93143" x="1687513" y="6350000"/>
          <p14:tracePt t="93145" x="1687513" y="6337300"/>
          <p14:tracePt t="93149" x="1673225" y="6337300"/>
          <p14:tracePt t="93151" x="1658938" y="6337300"/>
          <p14:tracePt t="93155" x="1646238" y="6323013"/>
          <p14:tracePt t="93161" x="1631950" y="6323013"/>
          <p14:tracePt t="93167" x="1617663" y="6323013"/>
          <p14:tracePt t="93177" x="1604963" y="6323013"/>
          <p14:tracePt t="93179" x="1590675" y="6323013"/>
          <p14:tracePt t="93183" x="1576388" y="6323013"/>
          <p14:tracePt t="93194" x="1563688" y="6323013"/>
          <p14:tracePt t="93199" x="1549400" y="6323013"/>
          <p14:tracePt t="93201" x="1536700" y="6323013"/>
          <p14:tracePt t="93207" x="1522413" y="6323013"/>
          <p14:tracePt t="93213" x="1495425" y="6323013"/>
          <p14:tracePt t="93222" x="1481138" y="6323013"/>
          <p14:tracePt t="93223" x="1466850" y="6323013"/>
          <p14:tracePt t="93227" x="1454150" y="6323013"/>
          <p14:tracePt t="93229" x="1439863" y="6337300"/>
          <p14:tracePt t="93231" x="1425575" y="6337300"/>
          <p14:tracePt t="93235" x="1398588" y="6337300"/>
          <p14:tracePt t="93239" x="1385888" y="6337300"/>
          <p14:tracePt t="93242" x="1371600" y="6337300"/>
          <p14:tracePt t="93245" x="1357313" y="6337300"/>
          <p14:tracePt t="93247" x="1344613" y="6337300"/>
          <p14:tracePt t="93249" x="1344613" y="6350000"/>
          <p14:tracePt t="93251" x="1316038" y="6350000"/>
          <p14:tracePt t="93255" x="1303338" y="6350000"/>
          <p14:tracePt t="93257" x="1274763" y="6350000"/>
          <p14:tracePt t="93259" x="1262063" y="6364288"/>
          <p14:tracePt t="93261" x="1247775" y="6364288"/>
          <p14:tracePt t="93265" x="1235075" y="6364288"/>
          <p14:tracePt t="93267" x="1220788" y="6364288"/>
          <p14:tracePt t="93269" x="1206500" y="6378575"/>
          <p14:tracePt t="93273" x="1193800" y="6378575"/>
          <p14:tracePt t="93277" x="1165225" y="6378575"/>
          <p14:tracePt t="93281" x="1152525" y="6391275"/>
          <p14:tracePt t="93285" x="1138238" y="6391275"/>
          <p14:tracePt t="93287" x="1123950" y="6391275"/>
          <p14:tracePt t="93291" x="1111250" y="6391275"/>
          <p14:tracePt t="93293" x="1096963" y="6391275"/>
          <p14:tracePt t="93297" x="1082675" y="6391275"/>
          <p14:tracePt t="93303" x="1069975" y="6391275"/>
          <p14:tracePt t="93431" x="1055688" y="6391275"/>
          <p14:tracePt t="93442" x="1055688" y="6405563"/>
          <p14:tracePt t="93456" x="1042988" y="6405563"/>
          <p14:tracePt t="93476" x="1042988" y="6419850"/>
          <p14:tracePt t="93507" x="1055688" y="6419850"/>
          <p14:tracePt t="93719" x="1069975" y="6405563"/>
          <p14:tracePt t="93725" x="1082675" y="6405563"/>
          <p14:tracePt t="93729" x="1096963" y="6405563"/>
          <p14:tracePt t="93733" x="1111250" y="6405563"/>
          <p14:tracePt t="93737" x="1123950" y="6405563"/>
          <p14:tracePt t="93739" x="1138238" y="6391275"/>
          <p14:tracePt t="93741" x="1152525" y="6391275"/>
          <p14:tracePt t="93745" x="1165225" y="6391275"/>
          <p14:tracePt t="93750" x="1193800" y="6391275"/>
          <p14:tracePt t="93755" x="1206500" y="6391275"/>
          <p14:tracePt t="93759" x="1220788" y="6391275"/>
          <p14:tracePt t="93761" x="1235075" y="6391275"/>
          <p14:tracePt t="93767" x="1247775" y="6391275"/>
          <p14:tracePt t="93776" x="1262063" y="6391275"/>
          <p14:tracePt t="93781" x="1274763" y="6391275"/>
          <p14:tracePt t="93783" x="1289050" y="6391275"/>
          <p14:tracePt t="93787" x="1289050" y="6405563"/>
          <p14:tracePt t="93789" x="1303338" y="6405563"/>
          <p14:tracePt t="93793" x="1316038" y="6405563"/>
          <p14:tracePt t="93799" x="1330325" y="6405563"/>
          <p14:tracePt t="93801" x="1344613" y="6419850"/>
          <p14:tracePt t="93807" x="1357313" y="6419850"/>
          <p14:tracePt t="93810" x="1357313" y="6432550"/>
          <p14:tracePt t="93813" x="1371600" y="6432550"/>
          <p14:tracePt t="93819" x="1398588" y="6432550"/>
          <p14:tracePt t="93828" x="1412875" y="6446838"/>
          <p14:tracePt t="93835" x="1425575" y="6446838"/>
          <p14:tracePt t="93844" x="1439863" y="6459538"/>
          <p14:tracePt t="93847" x="1454150" y="6459538"/>
          <p14:tracePt t="93883" x="1466850" y="6459538"/>
          <p14:tracePt t="93901" x="1481138" y="6459538"/>
          <p14:tracePt t="94227" x="1481138" y="6446838"/>
          <p14:tracePt t="94232" x="1495425" y="6446838"/>
          <p14:tracePt t="94235" x="1495425" y="6432550"/>
          <p14:tracePt t="94237" x="1508125" y="6432550"/>
          <p14:tracePt t="94243" x="1522413" y="6419850"/>
          <p14:tracePt t="94249" x="1536700" y="6419850"/>
          <p14:tracePt t="94260" x="1549400" y="6419850"/>
          <p14:tracePt t="94261" x="1549400" y="6405563"/>
          <p14:tracePt t="94263" x="1563688" y="6405563"/>
          <p14:tracePt t="94273" x="1563688" y="6391275"/>
          <p14:tracePt t="94285" x="1563688" y="6378575"/>
          <p14:tracePt t="94289" x="1576388" y="6378575"/>
          <p14:tracePt t="94497" x="1576388" y="6391275"/>
          <p14:tracePt t="94501" x="1576388" y="6405563"/>
          <p14:tracePt t="94507" x="1576388" y="6419850"/>
          <p14:tracePt t="94510" x="1576388" y="6432550"/>
          <p14:tracePt t="94513" x="1576388" y="6446838"/>
          <p14:tracePt t="94517" x="1576388" y="6473825"/>
          <p14:tracePt t="94523" x="1576388" y="6488113"/>
          <p14:tracePt t="94527" x="1576388" y="6500813"/>
          <p14:tracePt t="94531" x="1576388" y="6515100"/>
          <p14:tracePt t="94537" x="1576388" y="6529388"/>
          <p14:tracePt t="94541" x="1576388" y="6542088"/>
          <p14:tracePt t="94549" x="1576388" y="6556375"/>
          <p14:tracePt t="94569" x="1576388" y="6570663"/>
          <p14:tracePt t="94633" x="1576388" y="6556375"/>
          <p14:tracePt t="94639" x="1576388" y="6542088"/>
          <p14:tracePt t="94645" x="1576388" y="6529388"/>
          <p14:tracePt t="94649" x="1576388" y="6515100"/>
          <p14:tracePt t="94651" x="1576388" y="6500813"/>
          <p14:tracePt t="94657" x="1576388" y="6488113"/>
          <p14:tracePt t="94660" x="1576388" y="6473825"/>
          <p14:tracePt t="94663" x="1576388" y="6459538"/>
          <p14:tracePt t="94669" x="1576388" y="6446838"/>
          <p14:tracePt t="94788" x="1576388" y="6432550"/>
          <p14:tracePt t="94813" x="1563688" y="6432550"/>
          <p14:tracePt t="94823" x="1549400" y="6432550"/>
          <p14:tracePt t="94937" x="1549400" y="6446838"/>
          <p14:tracePt t="94939" x="1536700" y="6446838"/>
          <p14:tracePt t="94944" x="1536700" y="6459538"/>
          <p14:tracePt t="94949" x="1536700" y="6473825"/>
          <p14:tracePt t="94953" x="1536700" y="6488113"/>
          <p14:tracePt t="94963" x="1536700" y="6500813"/>
          <p14:tracePt t="94973" x="1536700" y="6515100"/>
          <p14:tracePt t="94977" x="1522413" y="6515100"/>
          <p14:tracePt t="94979" x="1522413" y="6529388"/>
          <p14:tracePt t="94989" x="1522413" y="6542088"/>
          <p14:tracePt t="95181" x="1522413" y="6529388"/>
          <p14:tracePt t="95904" x="1522413" y="6515100"/>
          <p14:tracePt t="95937" x="1536700" y="6515100"/>
          <p14:tracePt t="95973" x="1549400" y="6515100"/>
          <p14:tracePt t="96397" x="1563688" y="6515100"/>
          <p14:tracePt t="96403" x="1576388" y="6515100"/>
          <p14:tracePt t="96410" x="1604963" y="6515100"/>
          <p14:tracePt t="96413" x="1617663" y="6515100"/>
          <p14:tracePt t="96415" x="1631950" y="6500813"/>
          <p14:tracePt t="96420" x="1646238" y="6500813"/>
          <p14:tracePt t="96423" x="1658938" y="6500813"/>
          <p14:tracePt t="96425" x="1673225" y="6500813"/>
          <p14:tracePt t="96431" x="1687513" y="6500813"/>
          <p14:tracePt t="96433" x="1687513" y="6488113"/>
          <p14:tracePt t="96435" x="1700213" y="6488113"/>
          <p14:tracePt t="96437" x="1714500" y="6488113"/>
          <p14:tracePt t="96441" x="1714500" y="6473825"/>
          <p14:tracePt t="96444" x="1728788" y="6473825"/>
          <p14:tracePt t="96461" x="1741488" y="6473825"/>
          <p14:tracePt t="96473" x="1755775" y="6473825"/>
          <p14:tracePt t="96478" x="1768475" y="6473825"/>
          <p14:tracePt t="96487" x="1782763" y="6473825"/>
          <p14:tracePt t="96495" x="1782763" y="6488113"/>
          <p14:tracePt t="96501" x="1797050" y="6488113"/>
          <p14:tracePt t="96505" x="1797050" y="6500813"/>
          <p14:tracePt t="96525" x="1809750" y="6500813"/>
          <p14:tracePt t="96539" x="1824038" y="6500813"/>
          <p14:tracePt t="96567" x="1838325" y="6500813"/>
          <p14:tracePt t="96723" x="1824038" y="6500813"/>
          <p14:tracePt t="96739" x="1824038" y="6488113"/>
          <p14:tracePt t="96745" x="1838325" y="6488113"/>
          <p14:tracePt t="96753" x="1838325" y="6473825"/>
          <p14:tracePt t="96775" x="1838325" y="6459538"/>
          <p14:tracePt t="96865" x="1851025" y="6459538"/>
          <p14:tracePt t="96869" x="1851025" y="6446838"/>
          <p14:tracePt t="96885" x="1865313" y="6446838"/>
          <p14:tracePt t="96905" x="1865313" y="6432550"/>
          <p14:tracePt t="96919" x="1865313" y="6419850"/>
          <p14:tracePt t="96927" x="1879600" y="6419850"/>
          <p14:tracePt t="96957" x="1892300" y="6419850"/>
          <p14:tracePt t="96971" x="1906588" y="6419850"/>
          <p14:tracePt t="96991" x="1919288" y="6419850"/>
          <p14:tracePt t="96997" x="1933575" y="6419850"/>
          <p14:tracePt t="97011" x="1947863" y="6419850"/>
          <p14:tracePt t="97017" x="1960563" y="6419850"/>
          <p14:tracePt t="97021" x="1974850" y="6419850"/>
          <p14:tracePt t="97025" x="1989138" y="6419850"/>
          <p14:tracePt t="97028" x="2001838" y="6419850"/>
          <p14:tracePt t="97031" x="2016125" y="6419850"/>
          <p14:tracePt t="97035" x="2030413" y="6419850"/>
          <p14:tracePt t="97039" x="2043113" y="6419850"/>
          <p14:tracePt t="97041" x="2057400" y="6419850"/>
          <p14:tracePt t="97045" x="2070100" y="6419850"/>
          <p14:tracePt t="97049" x="2098675" y="6419850"/>
          <p14:tracePt t="97053" x="2111375" y="6419850"/>
          <p14:tracePt t="97057" x="2125663" y="6419850"/>
          <p14:tracePt t="97063" x="2152650" y="6419850"/>
          <p14:tracePt t="97071" x="2166938" y="6419850"/>
          <p14:tracePt t="97085" x="2181225" y="6419850"/>
          <p14:tracePt t="97159" x="2193925" y="6432550"/>
          <p14:tracePt t="97169" x="2208213" y="6432550"/>
          <p14:tracePt t="97189" x="2222500" y="6432550"/>
          <p14:tracePt t="97251" x="2235200" y="6432550"/>
          <p14:tracePt t="97265" x="2249488" y="6432550"/>
          <p14:tracePt t="97269" x="2262188" y="6432550"/>
          <p14:tracePt t="97277" x="2276475" y="6432550"/>
          <p14:tracePt t="97285" x="2290763" y="6419850"/>
          <p14:tracePt t="97291" x="2303463" y="6419850"/>
          <p14:tracePt t="97297" x="2317750" y="6419850"/>
          <p14:tracePt t="97305" x="2332038" y="6419850"/>
          <p14:tracePt t="97403" x="2344738" y="6419850"/>
          <p14:tracePt t="97413" x="2359025" y="6419850"/>
          <p14:tracePt t="97415" x="2359025" y="6405563"/>
          <p14:tracePt t="97421" x="2373313" y="6405563"/>
          <p14:tracePt t="97429" x="2386013" y="6405563"/>
          <p14:tracePt t="97437" x="2400300" y="6405563"/>
          <p14:tracePt t="97447" x="2400300" y="6391275"/>
          <p14:tracePt t="97452" x="2413000" y="6391275"/>
          <p14:tracePt t="97463" x="2427288" y="6391275"/>
          <p14:tracePt t="97469" x="2441575" y="6391275"/>
          <p14:tracePt t="97504" x="2454275" y="6391275"/>
          <p14:tracePt t="97517" x="2468563" y="6391275"/>
          <p14:tracePt t="97529" x="2482850" y="6391275"/>
          <p14:tracePt t="97533" x="2495550" y="6391275"/>
          <p14:tracePt t="97935" x="2509838" y="6391275"/>
          <p14:tracePt t="97937" x="2509838" y="6378575"/>
          <p14:tracePt t="97939" x="2509838" y="6364288"/>
          <p14:tracePt t="97945" x="2524125" y="6364288"/>
          <p14:tracePt t="97949" x="2524125" y="6350000"/>
          <p14:tracePt t="97951" x="2536825" y="6350000"/>
          <p14:tracePt t="97953" x="2551113" y="6350000"/>
          <p14:tracePt t="97955" x="2551113" y="6337300"/>
          <p14:tracePt t="97961" x="2563813" y="6323013"/>
          <p14:tracePt t="97963" x="2563813" y="6308725"/>
          <p14:tracePt t="97966" x="2578100" y="6308725"/>
          <p14:tracePt t="97969" x="2592388" y="6296025"/>
          <p14:tracePt t="97971" x="2605088" y="6296025"/>
          <p14:tracePt t="97975" x="2605088" y="6281738"/>
          <p14:tracePt t="97978" x="2619375" y="6267450"/>
          <p14:tracePt t="97979" x="2619375" y="6254750"/>
          <p14:tracePt t="97981" x="2633663" y="6254750"/>
          <p14:tracePt t="97983" x="2633663" y="6240463"/>
          <p14:tracePt t="97985" x="2646363" y="6240463"/>
          <p14:tracePt t="97987" x="2646363" y="6213475"/>
          <p14:tracePt t="97989" x="2660650" y="6213475"/>
          <p14:tracePt t="97991" x="2660650" y="6199188"/>
          <p14:tracePt t="97993" x="2674938" y="6199188"/>
          <p14:tracePt t="97995" x="2674938" y="6186488"/>
          <p14:tracePt t="97999" x="2687638" y="6172200"/>
          <p14:tracePt t="98003" x="2687638" y="6157913"/>
          <p14:tracePt t="98005" x="2701925" y="6157913"/>
          <p14:tracePt t="98012" x="2716213" y="6145213"/>
          <p14:tracePt t="98019" x="2728913" y="6145213"/>
          <p14:tracePt t="98021" x="2728913" y="6130925"/>
          <p14:tracePt t="98029" x="2743200" y="6130925"/>
          <p14:tracePt t="98031" x="2743200" y="6116638"/>
          <p14:tracePt t="98037" x="2755900" y="6103938"/>
          <p14:tracePt t="98045" x="2770188" y="6103938"/>
          <p14:tracePt t="98047" x="2770188" y="6089650"/>
          <p14:tracePt t="98049" x="2784475" y="6089650"/>
          <p14:tracePt t="98053" x="2797175" y="6076950"/>
          <p14:tracePt t="98057" x="2811463" y="6076950"/>
          <p14:tracePt t="98059" x="2825750" y="6062663"/>
          <p14:tracePt t="98061" x="2838450" y="6048375"/>
          <p14:tracePt t="98065" x="2867025" y="6035675"/>
          <p14:tracePt t="98067" x="2879725" y="6035675"/>
          <p14:tracePt t="98069" x="2894013" y="6021388"/>
          <p14:tracePt t="98071" x="2906713" y="6007100"/>
          <p14:tracePt t="98073" x="2921000" y="6007100"/>
          <p14:tracePt t="98075" x="2947988" y="5994400"/>
          <p14:tracePt t="98078" x="2962275" y="5980113"/>
          <p14:tracePt t="98079" x="2989263" y="5965825"/>
          <p14:tracePt t="98081" x="3017838" y="5938838"/>
          <p14:tracePt t="98083" x="3044825" y="5924550"/>
          <p14:tracePt t="98085" x="3071813" y="5897563"/>
          <p14:tracePt t="98087" x="3098800" y="5884863"/>
          <p14:tracePt t="98089" x="3140075" y="5856288"/>
          <p14:tracePt t="98091" x="3168650" y="5829300"/>
          <p14:tracePt t="98094" x="3195638" y="5815013"/>
          <p14:tracePt t="98095" x="3236913" y="5773738"/>
          <p14:tracePt t="98097" x="3278188" y="5761038"/>
          <p14:tracePt t="98099" x="3305175" y="5719763"/>
          <p14:tracePt t="98101" x="3346450" y="5692775"/>
          <p14:tracePt t="98103" x="3400425" y="5637213"/>
          <p14:tracePt t="98105" x="3455988" y="5595938"/>
          <p14:tracePt t="98107" x="3497263" y="5541963"/>
          <p14:tracePt t="98109" x="3551238" y="5486400"/>
          <p14:tracePt t="98111" x="3592513" y="5445125"/>
          <p14:tracePt t="98113" x="3648075" y="5391150"/>
          <p14:tracePt t="98115" x="3716338" y="5321300"/>
          <p14:tracePt t="98117" x="3784600" y="5253038"/>
          <p14:tracePt t="98119" x="3854450" y="5184775"/>
          <p14:tracePt t="98121" x="3922713" y="5129213"/>
          <p14:tracePt t="98123" x="3990975" y="5075238"/>
          <p14:tracePt t="98125" x="4044950" y="5019675"/>
          <p14:tracePt t="98127" x="4114800" y="4951413"/>
          <p14:tracePt t="98129" x="4168775" y="4883150"/>
          <p14:tracePt t="98131" x="4237038" y="4814888"/>
          <p14:tracePt t="98133" x="4306888" y="4745038"/>
          <p14:tracePt t="98135" x="4375150" y="4676775"/>
          <p14:tracePt t="98137" x="4443413" y="4608513"/>
          <p14:tracePt t="98139" x="4511675" y="4540250"/>
          <p14:tracePt t="98141" x="4579938" y="4484688"/>
          <p14:tracePt t="98144" x="4649788" y="4416425"/>
          <p14:tracePt t="98145" x="4703763" y="4362450"/>
          <p14:tracePt t="98147" x="4772025" y="4292600"/>
          <p14:tracePt t="98149" x="4827588" y="4224338"/>
          <p14:tracePt t="98151" x="4881563" y="4156075"/>
          <p14:tracePt t="98153" x="4937125" y="4114800"/>
          <p14:tracePt t="98155" x="4964113" y="4046538"/>
          <p14:tracePt t="98157" x="5005388" y="3978275"/>
          <p14:tracePt t="98159" x="5060950" y="3908425"/>
          <p14:tracePt t="98161" x="5102225" y="3854450"/>
          <p14:tracePt t="98163" x="5143500" y="3786188"/>
          <p14:tracePt t="98165" x="5170488" y="3716338"/>
          <p14:tracePt t="98167" x="5211763" y="3662363"/>
          <p14:tracePt t="98169" x="5253038" y="3594100"/>
          <p14:tracePt t="98171" x="5294313" y="3524250"/>
          <p14:tracePt t="98173" x="5321300" y="3470275"/>
          <p14:tracePt t="98175" x="5335588" y="3402013"/>
          <p14:tracePt t="98177" x="5362575" y="3346450"/>
          <p14:tracePt t="98179" x="5403850" y="3278188"/>
          <p14:tracePt t="98181" x="5445125" y="3222625"/>
          <p14:tracePt t="98183" x="5472113" y="3154363"/>
          <p14:tracePt t="98185" x="5499100" y="3071813"/>
          <p14:tracePt t="98187" x="5513388" y="3017838"/>
          <p14:tracePt t="98189" x="5540375" y="2935288"/>
          <p14:tracePt t="98191" x="5567363" y="2852738"/>
          <p14:tracePt t="98194" x="5595938" y="2798763"/>
          <p14:tracePt t="98195" x="5622925" y="2716213"/>
          <p14:tracePt t="98197" x="5649913" y="2633663"/>
          <p14:tracePt t="98199" x="5678488" y="2551113"/>
          <p14:tracePt t="98201" x="5705475" y="2482850"/>
          <p14:tracePt t="98203" x="5732463" y="2400300"/>
          <p14:tracePt t="98205" x="5746750" y="2317750"/>
          <p14:tracePt t="98207" x="5759450" y="2249488"/>
          <p14:tracePt t="98209" x="5773738" y="2166938"/>
          <p14:tracePt t="98211" x="5788025" y="2084388"/>
          <p14:tracePt t="98213" x="5800725" y="2016125"/>
          <p14:tracePt t="98215" x="5815013" y="1920875"/>
          <p14:tracePt t="98217" x="5829300" y="1838325"/>
          <p14:tracePt t="98219" x="5829300" y="1770063"/>
          <p14:tracePt t="98221" x="5829300" y="1673225"/>
          <p14:tracePt t="98223" x="5842000" y="1590675"/>
          <p14:tracePt t="98225" x="5842000" y="1508125"/>
          <p14:tracePt t="98227" x="5856288" y="1412875"/>
          <p14:tracePt t="98229" x="5856288" y="1316038"/>
          <p14:tracePt t="98231" x="5856288" y="1220788"/>
          <p14:tracePt t="98233" x="5868988" y="1111250"/>
          <p14:tracePt t="98235" x="5868988" y="1014413"/>
          <p14:tracePt t="98237" x="5868988" y="933450"/>
          <p14:tracePt t="98239" x="5868988" y="836613"/>
          <p14:tracePt t="98241" x="5868988" y="741363"/>
          <p14:tracePt t="98243" x="5868988" y="658813"/>
          <p14:tracePt t="98245" x="5868988" y="561975"/>
          <p14:tracePt t="98247" x="5883275" y="466725"/>
          <p14:tracePt t="98249" x="5883275" y="369888"/>
          <p14:tracePt t="98251" x="5883275" y="301625"/>
          <p14:tracePt t="98253" x="5897563" y="206375"/>
          <p14:tracePt t="98255" x="5897563" y="123825"/>
          <p14:tracePt t="98257" x="5897563" y="55563"/>
          <p14:tracePt t="98259" x="5897563" y="0"/>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3474" y="1123950"/>
            <a:ext cx="5585113" cy="5529262"/>
          </a:xfrm>
          <a:prstGeom prst="rect">
            <a:avLst/>
          </a:prstGeom>
        </p:spPr>
      </p:pic>
      <p:sp>
        <p:nvSpPr>
          <p:cNvPr id="4" name="Rectangle 3">
            <a:extLst>
              <a:ext uri="{FF2B5EF4-FFF2-40B4-BE49-F238E27FC236}">
                <a16:creationId xmlns:a16="http://schemas.microsoft.com/office/drawing/2014/main" id="{8EFB4E9D-B1F7-467C-A813-669C7507B00F}"/>
              </a:ext>
            </a:extLst>
          </p:cNvPr>
          <p:cNvSpPr/>
          <p:nvPr/>
        </p:nvSpPr>
        <p:spPr>
          <a:xfrm>
            <a:off x="7121982" y="1280405"/>
            <a:ext cx="4627325" cy="646331"/>
          </a:xfrm>
          <a:prstGeom prst="rect">
            <a:avLst/>
          </a:prstGeom>
        </p:spPr>
        <p:txBody>
          <a:bodyPr wrap="square">
            <a:spAutoFit/>
          </a:bodyPr>
          <a:lstStyle/>
          <a:p>
            <a:r>
              <a:rPr lang="en-US" dirty="0">
                <a:latin typeface="Arial" panose="020B0604020202020204" pitchFamily="34" charset="0"/>
              </a:rPr>
              <a:t>The values in the table can be written as equations:</a:t>
            </a:r>
            <a:endParaRPr lang="en-US" dirty="0"/>
          </a:p>
        </p:txBody>
      </p:sp>
      <p:pic>
        <p:nvPicPr>
          <p:cNvPr id="5" name="Picture 4">
            <a:extLst>
              <a:ext uri="{FF2B5EF4-FFF2-40B4-BE49-F238E27FC236}">
                <a16:creationId xmlns:a16="http://schemas.microsoft.com/office/drawing/2014/main" id="{342DDD1E-0D2B-4F45-9E0A-8B8E2E671AB4}"/>
              </a:ext>
            </a:extLst>
          </p:cNvPr>
          <p:cNvPicPr>
            <a:picLocks noChangeAspect="1"/>
          </p:cNvPicPr>
          <p:nvPr/>
        </p:nvPicPr>
        <p:blipFill>
          <a:blip r:embed="rId4"/>
          <a:stretch>
            <a:fillRect/>
          </a:stretch>
        </p:blipFill>
        <p:spPr>
          <a:xfrm>
            <a:off x="7187497" y="1748027"/>
            <a:ext cx="2476500" cy="1076325"/>
          </a:xfrm>
          <a:prstGeom prst="rect">
            <a:avLst/>
          </a:prstGeom>
        </p:spPr>
      </p:pic>
      <p:pic>
        <p:nvPicPr>
          <p:cNvPr id="7" name="Picture 6">
            <a:extLst>
              <a:ext uri="{FF2B5EF4-FFF2-40B4-BE49-F238E27FC236}">
                <a16:creationId xmlns:a16="http://schemas.microsoft.com/office/drawing/2014/main" id="{2721CAFF-F4FD-43CB-ABA8-2391EBE7969C}"/>
              </a:ext>
            </a:extLst>
          </p:cNvPr>
          <p:cNvPicPr>
            <a:picLocks noChangeAspect="1"/>
          </p:cNvPicPr>
          <p:nvPr/>
        </p:nvPicPr>
        <p:blipFill>
          <a:blip r:embed="rId5"/>
          <a:stretch>
            <a:fillRect/>
          </a:stretch>
        </p:blipFill>
        <p:spPr>
          <a:xfrm>
            <a:off x="7121982" y="2815724"/>
            <a:ext cx="3590925" cy="476250"/>
          </a:xfrm>
          <a:prstGeom prst="rect">
            <a:avLst/>
          </a:prstGeom>
        </p:spPr>
      </p:pic>
      <p:pic>
        <p:nvPicPr>
          <p:cNvPr id="8" name="Picture 7">
            <a:extLst>
              <a:ext uri="{FF2B5EF4-FFF2-40B4-BE49-F238E27FC236}">
                <a16:creationId xmlns:a16="http://schemas.microsoft.com/office/drawing/2014/main" id="{6A59820F-320C-4CDF-8FDC-D38FF5B957C5}"/>
              </a:ext>
            </a:extLst>
          </p:cNvPr>
          <p:cNvPicPr>
            <a:picLocks noChangeAspect="1"/>
          </p:cNvPicPr>
          <p:nvPr/>
        </p:nvPicPr>
        <p:blipFill>
          <a:blip r:embed="rId6"/>
          <a:stretch>
            <a:fillRect/>
          </a:stretch>
        </p:blipFill>
        <p:spPr>
          <a:xfrm>
            <a:off x="6972933" y="3682231"/>
            <a:ext cx="4776374" cy="1715036"/>
          </a:xfrm>
          <a:prstGeom prst="rect">
            <a:avLst/>
          </a:prstGeom>
        </p:spPr>
      </p:pic>
    </p:spTree>
    <p:extLst>
      <p:ext uri="{BB962C8B-B14F-4D97-AF65-F5344CB8AC3E}">
        <p14:creationId xmlns:p14="http://schemas.microsoft.com/office/powerpoint/2010/main" val="540565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4E5A-ED39-4C7F-9504-144594F088C0}"/>
              </a:ext>
            </a:extLst>
          </p:cNvPr>
          <p:cNvSpPr>
            <a:spLocks noGrp="1"/>
          </p:cNvSpPr>
          <p:nvPr>
            <p:ph type="title"/>
          </p:nvPr>
        </p:nvSpPr>
        <p:spPr/>
        <p:txBody>
          <a:bodyPr/>
          <a:lstStyle/>
          <a:p>
            <a:r>
              <a:rPr lang="en-US" dirty="0"/>
              <a:t>Limit state design - Serviceability limit states</a:t>
            </a:r>
          </a:p>
        </p:txBody>
      </p:sp>
      <p:sp>
        <p:nvSpPr>
          <p:cNvPr id="4" name="TextBox 3">
            <a:extLst>
              <a:ext uri="{FF2B5EF4-FFF2-40B4-BE49-F238E27FC236}">
                <a16:creationId xmlns:a16="http://schemas.microsoft.com/office/drawing/2014/main" id="{ACA0B893-193A-4AEE-AACF-ACC68281A44A}"/>
              </a:ext>
            </a:extLst>
          </p:cNvPr>
          <p:cNvSpPr txBox="1"/>
          <p:nvPr/>
        </p:nvSpPr>
        <p:spPr>
          <a:xfrm>
            <a:off x="566428" y="1733070"/>
            <a:ext cx="6333325" cy="2893100"/>
          </a:xfrm>
          <a:prstGeom prst="rect">
            <a:avLst/>
          </a:prstGeom>
          <a:noFill/>
        </p:spPr>
        <p:txBody>
          <a:bodyPr wrap="square">
            <a:spAutoFit/>
          </a:bodyPr>
          <a:lstStyle/>
          <a:p>
            <a:r>
              <a:rPr lang="en-US" dirty="0"/>
              <a:t>Serviceability limit states concern:</a:t>
            </a:r>
          </a:p>
          <a:p>
            <a:pPr marL="285750" indent="-285750">
              <a:buFont typeface="Arial" panose="020B0604020202020204" pitchFamily="34" charset="0"/>
              <a:buChar char="•"/>
            </a:pPr>
            <a:r>
              <a:rPr lang="en-US" dirty="0"/>
              <a:t>the functioning of the construction works or parts of them</a:t>
            </a:r>
          </a:p>
          <a:p>
            <a:pPr marL="285750" indent="-285750">
              <a:buFont typeface="Arial" panose="020B0604020202020204" pitchFamily="34" charset="0"/>
              <a:buChar char="•"/>
            </a:pPr>
            <a:r>
              <a:rPr lang="en-US" dirty="0"/>
              <a:t>the comfort of people</a:t>
            </a:r>
          </a:p>
          <a:p>
            <a:pPr marL="285750" indent="-285750">
              <a:buFont typeface="Arial" panose="020B0604020202020204" pitchFamily="34" charset="0"/>
              <a:buChar char="•"/>
            </a:pPr>
            <a:r>
              <a:rPr lang="en-US" dirty="0"/>
              <a:t>the appearance.</a:t>
            </a:r>
          </a:p>
          <a:p>
            <a:endParaRPr lang="en-US" dirty="0"/>
          </a:p>
          <a:p>
            <a:r>
              <a:rPr lang="en-US" dirty="0"/>
              <a:t>Serviceability limit state failure occurs when:</a:t>
            </a:r>
          </a:p>
          <a:p>
            <a:pPr marL="285750" indent="-285750">
              <a:buFont typeface="Arial" panose="020B0604020202020204" pitchFamily="34" charset="0"/>
              <a:buChar char="•"/>
            </a:pPr>
            <a:r>
              <a:rPr lang="en-US" dirty="0"/>
              <a:t>deflection of a structure or a member is visually or functionally unacceptable (e.g., it may result in cracks of ceiling and walls or leakage of roofs)</a:t>
            </a:r>
          </a:p>
          <a:p>
            <a:pPr marL="285750" indent="-285750">
              <a:buFont typeface="Arial" panose="020B0604020202020204" pitchFamily="34" charset="0"/>
              <a:buChar char="•"/>
            </a:pPr>
            <a:r>
              <a:rPr lang="en-US" dirty="0"/>
              <a:t>sway or vibrations are unacceptable or uncomfortable</a:t>
            </a:r>
          </a:p>
          <a:p>
            <a:pPr marL="285750" indent="-285750">
              <a:buFont typeface="Arial" panose="020B0604020202020204" pitchFamily="34" charset="0"/>
              <a:buChar char="•"/>
            </a:pPr>
            <a:r>
              <a:rPr lang="en-US" dirty="0"/>
              <a:t>there are incipient attacks of rot or corrosion that may eventually contribute towards or lead to failure if remedial steps are not taken.</a:t>
            </a:r>
          </a:p>
          <a:p>
            <a:endParaRPr lang="en-US" dirty="0"/>
          </a:p>
        </p:txBody>
      </p:sp>
      <p:sp>
        <p:nvSpPr>
          <p:cNvPr id="7" name="TextBox 6">
            <a:extLst>
              <a:ext uri="{FF2B5EF4-FFF2-40B4-BE49-F238E27FC236}">
                <a16:creationId xmlns:a16="http://schemas.microsoft.com/office/drawing/2014/main" id="{397C2B4B-17C3-481D-96A7-1A5B7507CE34}"/>
              </a:ext>
            </a:extLst>
          </p:cNvPr>
          <p:cNvSpPr txBox="1"/>
          <p:nvPr/>
        </p:nvSpPr>
        <p:spPr>
          <a:xfrm>
            <a:off x="566428" y="5468056"/>
            <a:ext cx="7463625" cy="523220"/>
          </a:xfrm>
          <a:prstGeom prst="rect">
            <a:avLst/>
          </a:prstGeom>
          <a:noFill/>
        </p:spPr>
        <p:txBody>
          <a:bodyPr wrap="square">
            <a:spAutoFit/>
          </a:bodyPr>
          <a:lstStyle/>
          <a:p>
            <a:r>
              <a:rPr lang="en-US" dirty="0"/>
              <a:t>Eurocode 5 contains some recommended deflection and vibration limits, but it is the designer’s responsibility in consultation with the client to detail the requirements.</a:t>
            </a:r>
          </a:p>
        </p:txBody>
      </p:sp>
      <p:sp>
        <p:nvSpPr>
          <p:cNvPr id="8" name="TextBox 7">
            <a:extLst>
              <a:ext uri="{FF2B5EF4-FFF2-40B4-BE49-F238E27FC236}">
                <a16:creationId xmlns:a16="http://schemas.microsoft.com/office/drawing/2014/main" id="{50794367-A6D0-4CC8-916A-A3843718DE05}"/>
              </a:ext>
            </a:extLst>
          </p:cNvPr>
          <p:cNvSpPr txBox="1"/>
          <p:nvPr/>
        </p:nvSpPr>
        <p:spPr>
          <a:xfrm>
            <a:off x="630636" y="4434185"/>
            <a:ext cx="7065564" cy="882293"/>
          </a:xfrm>
          <a:prstGeom prst="rect">
            <a:avLst/>
          </a:prstGeom>
          <a:noFill/>
        </p:spPr>
        <p:txBody>
          <a:bodyPr wrap="square">
            <a:spAutoFit/>
          </a:bodyPr>
          <a:lstStyle/>
          <a:p>
            <a:r>
              <a:rPr lang="en-US" dirty="0"/>
              <a:t>Example: </a:t>
            </a:r>
            <a:r>
              <a:rPr lang="en-US" dirty="0" err="1"/>
              <a:t>W</a:t>
            </a:r>
            <a:r>
              <a:rPr lang="en-US" baseline="-25000" dirty="0" err="1"/>
              <a:t>net</a:t>
            </a:r>
            <a:r>
              <a:rPr lang="en-US" dirty="0" err="1"/>
              <a:t>,</a:t>
            </a:r>
            <a:r>
              <a:rPr lang="en-US" baseline="-25000" dirty="0" err="1"/>
              <a:t>end</a:t>
            </a:r>
            <a:r>
              <a:rPr lang="en-US" baseline="-25000" dirty="0"/>
              <a:t> </a:t>
            </a:r>
            <a:r>
              <a:rPr lang="en-US" dirty="0"/>
              <a:t>≤ </a:t>
            </a:r>
            <a:r>
              <a:rPr lang="en-US" dirty="0" err="1"/>
              <a:t>W</a:t>
            </a:r>
            <a:r>
              <a:rPr lang="en-US" baseline="-25000" dirty="0" err="1"/>
              <a:t>vertical</a:t>
            </a:r>
            <a:r>
              <a:rPr lang="en-US" baseline="-25000" dirty="0"/>
              <a:t> or horizontal limit</a:t>
            </a:r>
          </a:p>
          <a:p>
            <a:endParaRPr lang="en-US" baseline="-25000" dirty="0"/>
          </a:p>
          <a:p>
            <a:pPr marL="285750" indent="-285750">
              <a:buFont typeface="Arial" panose="020B0604020202020204" pitchFamily="34" charset="0"/>
              <a:buChar char="•"/>
            </a:pPr>
            <a:r>
              <a:rPr lang="en-US" dirty="0" err="1"/>
              <a:t>W</a:t>
            </a:r>
            <a:r>
              <a:rPr lang="en-US" baseline="-25000" dirty="0" err="1"/>
              <a:t>net</a:t>
            </a:r>
            <a:r>
              <a:rPr lang="en-US" dirty="0" err="1"/>
              <a:t>,</a:t>
            </a:r>
            <a:r>
              <a:rPr lang="en-US" baseline="-25000" dirty="0" err="1"/>
              <a:t>end</a:t>
            </a:r>
            <a:r>
              <a:rPr lang="en-US" dirty="0"/>
              <a:t> is the deformation caused by actions applied to the structure.</a:t>
            </a:r>
          </a:p>
          <a:p>
            <a:pPr marL="285750" indent="-285750">
              <a:buFont typeface="Arial" panose="020B0604020202020204" pitchFamily="34" charset="0"/>
              <a:buChar char="•"/>
            </a:pPr>
            <a:r>
              <a:rPr lang="en-US" dirty="0" err="1"/>
              <a:t>W</a:t>
            </a:r>
            <a:r>
              <a:rPr lang="en-US" baseline="-25000" dirty="0" err="1"/>
              <a:t>vertical</a:t>
            </a:r>
            <a:r>
              <a:rPr lang="en-US" baseline="-25000" dirty="0"/>
              <a:t> or horizontal </a:t>
            </a:r>
            <a:r>
              <a:rPr lang="en-US" dirty="0"/>
              <a:t>limit is the limit deflection.</a:t>
            </a:r>
          </a:p>
        </p:txBody>
      </p:sp>
      <p:pic>
        <p:nvPicPr>
          <p:cNvPr id="10" name="Picture 9">
            <a:extLst>
              <a:ext uri="{FF2B5EF4-FFF2-40B4-BE49-F238E27FC236}">
                <a16:creationId xmlns:a16="http://schemas.microsoft.com/office/drawing/2014/main" id="{BEBEB3E4-0B82-4320-BC74-A93A2CD2A5CD}"/>
              </a:ext>
            </a:extLst>
          </p:cNvPr>
          <p:cNvPicPr>
            <a:picLocks noChangeAspect="1"/>
          </p:cNvPicPr>
          <p:nvPr/>
        </p:nvPicPr>
        <p:blipFill>
          <a:blip r:embed="rId3"/>
          <a:stretch>
            <a:fillRect/>
          </a:stretch>
        </p:blipFill>
        <p:spPr>
          <a:xfrm>
            <a:off x="9577633" y="2613272"/>
            <a:ext cx="2510790" cy="3378004"/>
          </a:xfrm>
          <a:prstGeom prst="rect">
            <a:avLst/>
          </a:prstGeom>
        </p:spPr>
      </p:pic>
      <p:pic>
        <p:nvPicPr>
          <p:cNvPr id="12" name="Picture 11">
            <a:extLst>
              <a:ext uri="{FF2B5EF4-FFF2-40B4-BE49-F238E27FC236}">
                <a16:creationId xmlns:a16="http://schemas.microsoft.com/office/drawing/2014/main" id="{67D0BF97-C514-4EAB-9375-23534BA43B82}"/>
              </a:ext>
            </a:extLst>
          </p:cNvPr>
          <p:cNvPicPr>
            <a:picLocks noChangeAspect="1"/>
          </p:cNvPicPr>
          <p:nvPr/>
        </p:nvPicPr>
        <p:blipFill rotWithShape="1">
          <a:blip r:embed="rId4"/>
          <a:srcRect r="15385"/>
          <a:stretch/>
        </p:blipFill>
        <p:spPr>
          <a:xfrm>
            <a:off x="6899754" y="1767596"/>
            <a:ext cx="3149220" cy="2205521"/>
          </a:xfrm>
          <a:prstGeom prst="rect">
            <a:avLst/>
          </a:prstGeom>
        </p:spPr>
      </p:pic>
      <p:sp>
        <p:nvSpPr>
          <p:cNvPr id="3" name="Oval 2">
            <a:extLst>
              <a:ext uri="{FF2B5EF4-FFF2-40B4-BE49-F238E27FC236}">
                <a16:creationId xmlns:a16="http://schemas.microsoft.com/office/drawing/2014/main" id="{DFB9B285-242E-8D50-B262-25E44EC3DE1A}"/>
              </a:ext>
            </a:extLst>
          </p:cNvPr>
          <p:cNvSpPr/>
          <p:nvPr/>
        </p:nvSpPr>
        <p:spPr>
          <a:xfrm>
            <a:off x="7899662" y="3179620"/>
            <a:ext cx="1677970" cy="828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C7E1CF3-D51F-A7E1-6880-0D5A9DCF33A7}"/>
              </a:ext>
            </a:extLst>
          </p:cNvPr>
          <p:cNvSpPr/>
          <p:nvPr/>
        </p:nvSpPr>
        <p:spPr>
          <a:xfrm>
            <a:off x="10048974" y="5054044"/>
            <a:ext cx="1677970" cy="828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66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0101-8456-45FE-BC0F-4766DCDB6ACA}"/>
              </a:ext>
            </a:extLst>
          </p:cNvPr>
          <p:cNvSpPr>
            <a:spLocks noGrp="1"/>
          </p:cNvSpPr>
          <p:nvPr>
            <p:ph type="title"/>
          </p:nvPr>
        </p:nvSpPr>
        <p:spPr>
          <a:xfrm>
            <a:off x="838199" y="1151190"/>
            <a:ext cx="11058427" cy="773864"/>
          </a:xfrm>
        </p:spPr>
        <p:txBody>
          <a:bodyPr/>
          <a:lstStyle/>
          <a:p>
            <a:r>
              <a:rPr lang="en-US" dirty="0"/>
              <a:t>Factors for the representative values of actions</a:t>
            </a:r>
          </a:p>
        </p:txBody>
      </p:sp>
      <p:sp>
        <p:nvSpPr>
          <p:cNvPr id="4" name="TextBox 3">
            <a:extLst>
              <a:ext uri="{FF2B5EF4-FFF2-40B4-BE49-F238E27FC236}">
                <a16:creationId xmlns:a16="http://schemas.microsoft.com/office/drawing/2014/main" id="{3F40F161-FDCB-431F-B097-523E96F92F10}"/>
              </a:ext>
            </a:extLst>
          </p:cNvPr>
          <p:cNvSpPr txBox="1"/>
          <p:nvPr/>
        </p:nvSpPr>
        <p:spPr>
          <a:xfrm>
            <a:off x="640950" y="2416364"/>
            <a:ext cx="5015700" cy="3600986"/>
          </a:xfrm>
          <a:prstGeom prst="rect">
            <a:avLst/>
          </a:prstGeom>
          <a:noFill/>
        </p:spPr>
        <p:txBody>
          <a:bodyPr wrap="square">
            <a:spAutoFit/>
          </a:bodyPr>
          <a:lstStyle/>
          <a:p>
            <a:r>
              <a:rPr lang="en-US" dirty="0"/>
              <a:t>Three representative values commonly used for variable actions are:</a:t>
            </a:r>
          </a:p>
          <a:p>
            <a:endParaRPr lang="en-US" dirty="0"/>
          </a:p>
          <a:p>
            <a:pPr marL="285750" indent="-285750">
              <a:buFont typeface="Arial" panose="020B0604020202020204" pitchFamily="34" charset="0"/>
              <a:buChar char="•"/>
            </a:pPr>
            <a:r>
              <a:rPr lang="en-US" dirty="0"/>
              <a:t>the combination value </a:t>
            </a:r>
            <a:r>
              <a:rPr lang="el-GR" dirty="0">
                <a:latin typeface="Cambria Math" panose="02040503050406030204" pitchFamily="18" charset="0"/>
                <a:ea typeface="Cambria Math" panose="02040503050406030204" pitchFamily="18" charset="0"/>
              </a:rPr>
              <a:t>ψ</a:t>
            </a:r>
            <a:r>
              <a:rPr lang="en-US" baseline="-25000" dirty="0"/>
              <a:t>0</a:t>
            </a:r>
            <a:r>
              <a:rPr lang="en-US" dirty="0"/>
              <a:t>Q</a:t>
            </a:r>
            <a:r>
              <a:rPr lang="en-US" baseline="-25000" dirty="0"/>
              <a:t>k</a:t>
            </a:r>
            <a:r>
              <a:rPr lang="en-US" dirty="0"/>
              <a:t>,</a:t>
            </a:r>
          </a:p>
          <a:p>
            <a:pPr marL="742950" lvl="1" indent="-285750">
              <a:buFont typeface="Arial" panose="020B0604020202020204" pitchFamily="34" charset="0"/>
              <a:buChar char="•"/>
            </a:pPr>
            <a:r>
              <a:rPr lang="en-US" dirty="0"/>
              <a:t>for ultimate and irreversible serviceability limit states</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the frequent value </a:t>
            </a:r>
            <a:r>
              <a:rPr lang="el-GR" dirty="0">
                <a:latin typeface="Cambria Math" panose="02040503050406030204" pitchFamily="18" charset="0"/>
                <a:ea typeface="Cambria Math" panose="02040503050406030204" pitchFamily="18" charset="0"/>
              </a:rPr>
              <a:t>ψ</a:t>
            </a:r>
            <a:r>
              <a:rPr lang="en-US" baseline="-25000" dirty="0"/>
              <a:t>1</a:t>
            </a:r>
            <a:r>
              <a:rPr lang="en-US" dirty="0"/>
              <a:t>Q</a:t>
            </a:r>
            <a:r>
              <a:rPr lang="en-US" baseline="-25000" dirty="0"/>
              <a:t>k</a:t>
            </a:r>
            <a:r>
              <a:rPr lang="en-US" dirty="0"/>
              <a:t> </a:t>
            </a:r>
          </a:p>
          <a:p>
            <a:pPr marL="742950" lvl="1" indent="-285750">
              <a:buFont typeface="Arial" panose="020B0604020202020204" pitchFamily="34" charset="0"/>
              <a:buChar char="•"/>
            </a:pPr>
            <a:r>
              <a:rPr lang="en-US" dirty="0"/>
              <a:t>the frequent combination in the serviceability limit states and it is also assumed to be appropriate for verification of the accidental design situation of the ultimate limit states.</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the quasi-permanent value </a:t>
            </a:r>
            <a:r>
              <a:rPr lang="el-GR" dirty="0">
                <a:latin typeface="Cambria Math" panose="02040503050406030204" pitchFamily="18" charset="0"/>
                <a:ea typeface="Cambria Math" panose="02040503050406030204" pitchFamily="18" charset="0"/>
              </a:rPr>
              <a:t>ψ</a:t>
            </a:r>
            <a:r>
              <a:rPr lang="en-US" baseline="-25000" dirty="0"/>
              <a:t>2</a:t>
            </a:r>
            <a:r>
              <a:rPr lang="en-US" dirty="0"/>
              <a:t>Q</a:t>
            </a:r>
            <a:r>
              <a:rPr lang="en-US" baseline="-25000" dirty="0"/>
              <a:t>k</a:t>
            </a:r>
            <a:r>
              <a:rPr lang="en-US" dirty="0"/>
              <a:t>.</a:t>
            </a:r>
          </a:p>
          <a:p>
            <a:pPr marL="742950" lvl="1" indent="-285750">
              <a:buFont typeface="Arial" panose="020B0604020202020204" pitchFamily="34" charset="0"/>
              <a:buChar char="•"/>
            </a:pPr>
            <a:r>
              <a:rPr lang="en-US" dirty="0"/>
              <a:t>used for the assessment of long-term effects, for example in checking cracking or deflection</a:t>
            </a:r>
          </a:p>
          <a:p>
            <a:endParaRPr lang="en-US" dirty="0"/>
          </a:p>
        </p:txBody>
      </p:sp>
      <p:pic>
        <p:nvPicPr>
          <p:cNvPr id="6" name="Picture 5">
            <a:extLst>
              <a:ext uri="{FF2B5EF4-FFF2-40B4-BE49-F238E27FC236}">
                <a16:creationId xmlns:a16="http://schemas.microsoft.com/office/drawing/2014/main" id="{4ABD9EB5-67EF-465F-8C89-450AFDF0B7E4}"/>
              </a:ext>
            </a:extLst>
          </p:cNvPr>
          <p:cNvPicPr>
            <a:picLocks noChangeAspect="1"/>
          </p:cNvPicPr>
          <p:nvPr/>
        </p:nvPicPr>
        <p:blipFill>
          <a:blip r:embed="rId3"/>
          <a:stretch>
            <a:fillRect/>
          </a:stretch>
        </p:blipFill>
        <p:spPr>
          <a:xfrm>
            <a:off x="6026550" y="2416364"/>
            <a:ext cx="5524500" cy="2945681"/>
          </a:xfrm>
          <a:prstGeom prst="rect">
            <a:avLst/>
          </a:prstGeom>
        </p:spPr>
      </p:pic>
      <p:sp>
        <p:nvSpPr>
          <p:cNvPr id="12" name="TextBox 11">
            <a:extLst>
              <a:ext uri="{FF2B5EF4-FFF2-40B4-BE49-F238E27FC236}">
                <a16:creationId xmlns:a16="http://schemas.microsoft.com/office/drawing/2014/main" id="{42A1AD9B-81A3-48D9-AE9B-B5E6FD48D54E}"/>
              </a:ext>
            </a:extLst>
          </p:cNvPr>
          <p:cNvSpPr txBox="1"/>
          <p:nvPr/>
        </p:nvSpPr>
        <p:spPr>
          <a:xfrm>
            <a:off x="966000" y="1813172"/>
            <a:ext cx="10121100" cy="646331"/>
          </a:xfrm>
          <a:prstGeom prst="rect">
            <a:avLst/>
          </a:prstGeom>
          <a:noFill/>
        </p:spPr>
        <p:txBody>
          <a:bodyPr wrap="square">
            <a:spAutoFit/>
          </a:bodyPr>
          <a:lstStyle/>
          <a:p>
            <a:r>
              <a:rPr lang="en-US" dirty="0"/>
              <a:t>In addition to the characteristic value of an action (G</a:t>
            </a:r>
            <a:r>
              <a:rPr lang="en-US" baseline="-25000" dirty="0"/>
              <a:t>k</a:t>
            </a:r>
            <a:r>
              <a:rPr lang="en-US" dirty="0"/>
              <a:t>, </a:t>
            </a:r>
            <a:r>
              <a:rPr lang="en-US" dirty="0" err="1"/>
              <a:t>Q</a:t>
            </a:r>
            <a:r>
              <a:rPr lang="en-US" baseline="-25000" dirty="0" err="1"/>
              <a:t>k</a:t>
            </a:r>
            <a:r>
              <a:rPr lang="en-US" dirty="0"/>
              <a:t> and A</a:t>
            </a:r>
            <a:r>
              <a:rPr lang="en-US" baseline="-25000" dirty="0"/>
              <a:t>k</a:t>
            </a:r>
            <a:r>
              <a:rPr lang="en-US" dirty="0"/>
              <a:t>) other representative values are specified in EN 1990 for variable and accidental actions.</a:t>
            </a:r>
          </a:p>
        </p:txBody>
      </p:sp>
    </p:spTree>
    <p:extLst>
      <p:ext uri="{BB962C8B-B14F-4D97-AF65-F5344CB8AC3E}">
        <p14:creationId xmlns:p14="http://schemas.microsoft.com/office/powerpoint/2010/main" val="295345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1190"/>
            <a:ext cx="11096134" cy="773864"/>
          </a:xfrm>
        </p:spPr>
        <p:txBody>
          <a:bodyPr>
            <a:normAutofit fontScale="90000"/>
          </a:bodyPr>
          <a:lstStyle/>
          <a:p>
            <a:r>
              <a:rPr lang="en-US" dirty="0"/>
              <a:t>Combinations of actions for serviceability limit state</a:t>
            </a:r>
          </a:p>
        </p:txBody>
      </p:sp>
      <p:sp>
        <p:nvSpPr>
          <p:cNvPr id="6" name="Rectangle 5"/>
          <p:cNvSpPr/>
          <p:nvPr/>
        </p:nvSpPr>
        <p:spPr>
          <a:xfrm>
            <a:off x="622208" y="2190481"/>
            <a:ext cx="3864951" cy="830997"/>
          </a:xfrm>
          <a:prstGeom prst="rect">
            <a:avLst/>
          </a:prstGeom>
        </p:spPr>
        <p:txBody>
          <a:bodyPr wrap="square">
            <a:spAutoFit/>
          </a:bodyPr>
          <a:lstStyle/>
          <a:p>
            <a:r>
              <a:rPr lang="en-US" sz="1600" dirty="0"/>
              <a:t>In the serviceability limit state, the equation for combined loads is the following :</a:t>
            </a:r>
            <a:endParaRPr lang="fi-FI" sz="1600" dirty="0"/>
          </a:p>
        </p:txBody>
      </p:sp>
      <p:pic>
        <p:nvPicPr>
          <p:cNvPr id="4" name="Picture 3"/>
          <p:cNvPicPr>
            <a:picLocks noChangeAspect="1"/>
          </p:cNvPicPr>
          <p:nvPr/>
        </p:nvPicPr>
        <p:blipFill>
          <a:blip r:embed="rId3"/>
          <a:stretch>
            <a:fillRect/>
          </a:stretch>
        </p:blipFill>
        <p:spPr>
          <a:xfrm>
            <a:off x="622208" y="3111103"/>
            <a:ext cx="4638675" cy="1581150"/>
          </a:xfrm>
          <a:prstGeom prst="rect">
            <a:avLst/>
          </a:prstGeom>
        </p:spPr>
      </p:pic>
      <p:sp>
        <p:nvSpPr>
          <p:cNvPr id="5" name="Rectangle 4"/>
          <p:cNvSpPr/>
          <p:nvPr/>
        </p:nvSpPr>
        <p:spPr>
          <a:xfrm>
            <a:off x="622208" y="5111560"/>
            <a:ext cx="4638675" cy="584775"/>
          </a:xfrm>
          <a:prstGeom prst="rect">
            <a:avLst/>
          </a:prstGeom>
        </p:spPr>
        <p:txBody>
          <a:bodyPr wrap="square">
            <a:spAutoFit/>
          </a:bodyPr>
          <a:lstStyle/>
          <a:p>
            <a:r>
              <a:rPr lang="en-US" sz="1600" dirty="0"/>
              <a:t>Examples of permitted deflections for various structural elements can be seen in the table. </a:t>
            </a:r>
          </a:p>
        </p:txBody>
      </p:sp>
      <p:pic>
        <p:nvPicPr>
          <p:cNvPr id="12" name="Picture 11"/>
          <p:cNvPicPr>
            <a:picLocks noChangeAspect="1"/>
          </p:cNvPicPr>
          <p:nvPr/>
        </p:nvPicPr>
        <p:blipFill rotWithShape="1">
          <a:blip r:embed="rId4"/>
          <a:srcRect t="2154"/>
          <a:stretch/>
        </p:blipFill>
        <p:spPr>
          <a:xfrm>
            <a:off x="5504537" y="1829513"/>
            <a:ext cx="6503297" cy="4144330"/>
          </a:xfrm>
          <a:prstGeom prst="rect">
            <a:avLst/>
          </a:prstGeom>
        </p:spPr>
      </p:pic>
    </p:spTree>
    <p:extLst>
      <p:ext uri="{BB962C8B-B14F-4D97-AF65-F5344CB8AC3E}">
        <p14:creationId xmlns:p14="http://schemas.microsoft.com/office/powerpoint/2010/main" val="234298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37D08-42C6-479B-8895-DB7D86DA8297}"/>
              </a:ext>
            </a:extLst>
          </p:cNvPr>
          <p:cNvPicPr>
            <a:picLocks noChangeAspect="1"/>
          </p:cNvPicPr>
          <p:nvPr/>
        </p:nvPicPr>
        <p:blipFill>
          <a:blip r:embed="rId3"/>
          <a:stretch>
            <a:fillRect/>
          </a:stretch>
        </p:blipFill>
        <p:spPr>
          <a:xfrm>
            <a:off x="1159497" y="1435767"/>
            <a:ext cx="6529267" cy="4474969"/>
          </a:xfrm>
          <a:prstGeom prst="rect">
            <a:avLst/>
          </a:prstGeom>
        </p:spPr>
      </p:pic>
    </p:spTree>
    <p:extLst>
      <p:ext uri="{BB962C8B-B14F-4D97-AF65-F5344CB8AC3E}">
        <p14:creationId xmlns:p14="http://schemas.microsoft.com/office/powerpoint/2010/main" val="2404965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271" y="1742079"/>
            <a:ext cx="11150691" cy="923330"/>
          </a:xfrm>
          <a:prstGeom prst="rect">
            <a:avLst/>
          </a:prstGeom>
        </p:spPr>
        <p:txBody>
          <a:bodyPr wrap="square">
            <a:spAutoFit/>
          </a:bodyPr>
          <a:lstStyle/>
          <a:p>
            <a:r>
              <a:rPr lang="en-US" dirty="0"/>
              <a:t>Three categories of combinations of actions are proposed in EN 1990: characteristic, frequent and quasi-permanent. The appropriate combinations of actions should be selected depending on the serviceability requirements and performance criteria imposed for the particular project, the client or the relevant national authority</a:t>
            </a:r>
            <a:endParaRPr lang="fi-FI" dirty="0"/>
          </a:p>
        </p:txBody>
      </p:sp>
      <p:sp>
        <p:nvSpPr>
          <p:cNvPr id="14" name="TextBox 13"/>
          <p:cNvSpPr txBox="1"/>
          <p:nvPr/>
        </p:nvSpPr>
        <p:spPr>
          <a:xfrm>
            <a:off x="293947" y="2505401"/>
            <a:ext cx="7923659" cy="338554"/>
          </a:xfrm>
          <a:prstGeom prst="rect">
            <a:avLst/>
          </a:prstGeom>
          <a:solidFill>
            <a:schemeClr val="bg1"/>
          </a:solidFill>
        </p:spPr>
        <p:txBody>
          <a:bodyPr wrap="square" rtlCol="0">
            <a:spAutoFit/>
          </a:bodyPr>
          <a:lstStyle/>
          <a:p>
            <a:r>
              <a:rPr lang="fi-FI" sz="1600" dirty="0" err="1"/>
              <a:t>Characteristic</a:t>
            </a:r>
            <a:r>
              <a:rPr lang="fi-FI" sz="1600" dirty="0"/>
              <a:t> </a:t>
            </a:r>
            <a:r>
              <a:rPr lang="fi-FI" sz="1600" dirty="0" err="1"/>
              <a:t>combination</a:t>
            </a:r>
            <a:r>
              <a:rPr lang="fi-FI" sz="1600" dirty="0"/>
              <a:t> (</a:t>
            </a:r>
            <a:r>
              <a:rPr lang="en-US" sz="1600" dirty="0"/>
              <a:t>irreversible limit states / </a:t>
            </a:r>
            <a:r>
              <a:rPr lang="fi-FI" sz="1600" dirty="0" err="1"/>
              <a:t>deformations</a:t>
            </a:r>
            <a:r>
              <a:rPr lang="fi-FI" sz="1600" dirty="0"/>
              <a:t>)</a:t>
            </a:r>
            <a:endParaRPr lang="en-US" sz="1600" dirty="0"/>
          </a:p>
        </p:txBody>
      </p:sp>
      <p:sp>
        <p:nvSpPr>
          <p:cNvPr id="15" name="TextBox 14"/>
          <p:cNvSpPr txBox="1"/>
          <p:nvPr/>
        </p:nvSpPr>
        <p:spPr>
          <a:xfrm>
            <a:off x="293947" y="3576547"/>
            <a:ext cx="7923659" cy="338554"/>
          </a:xfrm>
          <a:prstGeom prst="rect">
            <a:avLst/>
          </a:prstGeom>
          <a:solidFill>
            <a:schemeClr val="bg1"/>
          </a:solidFill>
        </p:spPr>
        <p:txBody>
          <a:bodyPr wrap="square" rtlCol="0">
            <a:spAutoFit/>
          </a:bodyPr>
          <a:lstStyle/>
          <a:p>
            <a:r>
              <a:rPr lang="fi-FI" sz="1600" dirty="0" err="1"/>
              <a:t>Frequent</a:t>
            </a:r>
            <a:r>
              <a:rPr lang="fi-FI" sz="1600" dirty="0"/>
              <a:t> </a:t>
            </a:r>
            <a:r>
              <a:rPr lang="fi-FI" sz="1600" dirty="0" err="1"/>
              <a:t>combination</a:t>
            </a:r>
            <a:r>
              <a:rPr lang="fi-FI" sz="1600" dirty="0"/>
              <a:t> (</a:t>
            </a:r>
            <a:r>
              <a:rPr lang="en-US" sz="1600" dirty="0"/>
              <a:t>reversible limit states / </a:t>
            </a:r>
            <a:r>
              <a:rPr lang="fi-FI" sz="1600" dirty="0" err="1"/>
              <a:t>deformations</a:t>
            </a:r>
            <a:r>
              <a:rPr lang="fi-FI" sz="1600" dirty="0"/>
              <a:t>)</a:t>
            </a:r>
            <a:endParaRPr lang="en-US" sz="1600" dirty="0"/>
          </a:p>
        </p:txBody>
      </p:sp>
      <p:sp>
        <p:nvSpPr>
          <p:cNvPr id="18" name="TextBox 17"/>
          <p:cNvSpPr txBox="1"/>
          <p:nvPr/>
        </p:nvSpPr>
        <p:spPr>
          <a:xfrm>
            <a:off x="293947" y="4626069"/>
            <a:ext cx="6348415" cy="584775"/>
          </a:xfrm>
          <a:prstGeom prst="rect">
            <a:avLst/>
          </a:prstGeom>
          <a:solidFill>
            <a:schemeClr val="bg1"/>
          </a:solidFill>
        </p:spPr>
        <p:txBody>
          <a:bodyPr wrap="square" rtlCol="0">
            <a:spAutoFit/>
          </a:bodyPr>
          <a:lstStyle/>
          <a:p>
            <a:r>
              <a:rPr lang="fi-FI" sz="1600" dirty="0" err="1"/>
              <a:t>Quasi-permanent</a:t>
            </a:r>
            <a:r>
              <a:rPr lang="fi-FI" sz="1600" dirty="0"/>
              <a:t> </a:t>
            </a:r>
            <a:r>
              <a:rPr lang="fi-FI" sz="1600" dirty="0" err="1"/>
              <a:t>combination</a:t>
            </a:r>
            <a:r>
              <a:rPr lang="fi-FI" sz="1600" dirty="0"/>
              <a:t> (</a:t>
            </a:r>
            <a:r>
              <a:rPr lang="en-US" sz="1600" dirty="0"/>
              <a:t>long-term effects and the appearance of the structure</a:t>
            </a:r>
            <a:r>
              <a:rPr lang="fi-FI" sz="1600" dirty="0"/>
              <a:t>)</a:t>
            </a:r>
            <a:endParaRPr lang="en-US" sz="1600" dirty="0"/>
          </a:p>
        </p:txBody>
      </p:sp>
      <p:pic>
        <p:nvPicPr>
          <p:cNvPr id="3" name="Picture 2"/>
          <p:cNvPicPr>
            <a:picLocks noChangeAspect="1"/>
          </p:cNvPicPr>
          <p:nvPr/>
        </p:nvPicPr>
        <p:blipFill>
          <a:blip r:embed="rId2"/>
          <a:stretch>
            <a:fillRect/>
          </a:stretch>
        </p:blipFill>
        <p:spPr>
          <a:xfrm>
            <a:off x="293947" y="2802402"/>
            <a:ext cx="4133850" cy="885825"/>
          </a:xfrm>
          <a:prstGeom prst="rect">
            <a:avLst/>
          </a:prstGeom>
        </p:spPr>
      </p:pic>
      <p:pic>
        <p:nvPicPr>
          <p:cNvPr id="7" name="Picture 6"/>
          <p:cNvPicPr>
            <a:picLocks noChangeAspect="1"/>
          </p:cNvPicPr>
          <p:nvPr/>
        </p:nvPicPr>
        <p:blipFill>
          <a:blip r:embed="rId3"/>
          <a:stretch>
            <a:fillRect/>
          </a:stretch>
        </p:blipFill>
        <p:spPr>
          <a:xfrm>
            <a:off x="292271" y="3861449"/>
            <a:ext cx="4438650" cy="790575"/>
          </a:xfrm>
          <a:prstGeom prst="rect">
            <a:avLst/>
          </a:prstGeom>
        </p:spPr>
      </p:pic>
      <p:pic>
        <p:nvPicPr>
          <p:cNvPr id="8" name="Picture 7"/>
          <p:cNvPicPr>
            <a:picLocks noChangeAspect="1"/>
          </p:cNvPicPr>
          <p:nvPr/>
        </p:nvPicPr>
        <p:blipFill>
          <a:blip r:embed="rId4"/>
          <a:stretch>
            <a:fillRect/>
          </a:stretch>
        </p:blipFill>
        <p:spPr>
          <a:xfrm>
            <a:off x="292271" y="5173895"/>
            <a:ext cx="3171825" cy="762000"/>
          </a:xfrm>
          <a:prstGeom prst="rect">
            <a:avLst/>
          </a:prstGeom>
        </p:spPr>
      </p:pic>
      <p:sp>
        <p:nvSpPr>
          <p:cNvPr id="12" name="Title 1">
            <a:extLst>
              <a:ext uri="{FF2B5EF4-FFF2-40B4-BE49-F238E27FC236}">
                <a16:creationId xmlns:a16="http://schemas.microsoft.com/office/drawing/2014/main" id="{4B6EEBEB-5860-4BAF-955C-950A56DFD637}"/>
              </a:ext>
            </a:extLst>
          </p:cNvPr>
          <p:cNvSpPr>
            <a:spLocks noGrp="1"/>
          </p:cNvSpPr>
          <p:nvPr>
            <p:ph type="title"/>
          </p:nvPr>
        </p:nvSpPr>
        <p:spPr/>
        <p:txBody>
          <a:bodyPr>
            <a:normAutofit/>
          </a:bodyPr>
          <a:lstStyle/>
          <a:p>
            <a:r>
              <a:rPr lang="en-US" dirty="0"/>
              <a:t>Action (load) combinations - SLS</a:t>
            </a:r>
          </a:p>
        </p:txBody>
      </p:sp>
      <p:grpSp>
        <p:nvGrpSpPr>
          <p:cNvPr id="17" name="Group 16">
            <a:extLst>
              <a:ext uri="{FF2B5EF4-FFF2-40B4-BE49-F238E27FC236}">
                <a16:creationId xmlns:a16="http://schemas.microsoft.com/office/drawing/2014/main" id="{44451621-60CD-4465-9D28-AB9207A6CAC6}"/>
              </a:ext>
            </a:extLst>
          </p:cNvPr>
          <p:cNvGrpSpPr/>
          <p:nvPr/>
        </p:nvGrpSpPr>
        <p:grpSpPr>
          <a:xfrm>
            <a:off x="6756399" y="2761078"/>
            <a:ext cx="4786759" cy="2624571"/>
            <a:chOff x="6756399" y="2761078"/>
            <a:chExt cx="4786759" cy="2624571"/>
          </a:xfrm>
        </p:grpSpPr>
        <p:sp>
          <p:nvSpPr>
            <p:cNvPr id="11" name="TextBox 10">
              <a:extLst>
                <a:ext uri="{FF2B5EF4-FFF2-40B4-BE49-F238E27FC236}">
                  <a16:creationId xmlns:a16="http://schemas.microsoft.com/office/drawing/2014/main" id="{6BB6FE00-B235-4A69-97D5-2B821E8C0033}"/>
                </a:ext>
              </a:extLst>
            </p:cNvPr>
            <p:cNvSpPr txBox="1"/>
            <p:nvPr/>
          </p:nvSpPr>
          <p:spPr>
            <a:xfrm>
              <a:off x="8547544" y="2761078"/>
              <a:ext cx="1417889" cy="369332"/>
            </a:xfrm>
            <a:prstGeom prst="rect">
              <a:avLst/>
            </a:prstGeom>
            <a:noFill/>
          </p:spPr>
          <p:txBody>
            <a:bodyPr wrap="none" rtlCol="0">
              <a:spAutoFit/>
            </a:bodyPr>
            <a:lstStyle/>
            <a:p>
              <a:r>
                <a:rPr lang="fi-FI" dirty="0"/>
                <a:t>EUROCODE 5</a:t>
              </a:r>
              <a:endParaRPr lang="en-US" dirty="0"/>
            </a:p>
          </p:txBody>
        </p:sp>
        <p:pic>
          <p:nvPicPr>
            <p:cNvPr id="16" name="Picture 15">
              <a:extLst>
                <a:ext uri="{FF2B5EF4-FFF2-40B4-BE49-F238E27FC236}">
                  <a16:creationId xmlns:a16="http://schemas.microsoft.com/office/drawing/2014/main" id="{1736C079-A642-48B8-AF6C-25A02E618AD1}"/>
                </a:ext>
              </a:extLst>
            </p:cNvPr>
            <p:cNvPicPr>
              <a:picLocks noChangeAspect="1"/>
            </p:cNvPicPr>
            <p:nvPr/>
          </p:nvPicPr>
          <p:blipFill>
            <a:blip r:embed="rId5"/>
            <a:stretch>
              <a:fillRect/>
            </a:stretch>
          </p:blipFill>
          <p:spPr>
            <a:xfrm>
              <a:off x="6756399" y="3393131"/>
              <a:ext cx="4786759" cy="1992518"/>
            </a:xfrm>
            <a:prstGeom prst="rect">
              <a:avLst/>
            </a:prstGeom>
          </p:spPr>
        </p:pic>
      </p:grpSp>
    </p:spTree>
    <p:extLst>
      <p:ext uri="{BB962C8B-B14F-4D97-AF65-F5344CB8AC3E}">
        <p14:creationId xmlns:p14="http://schemas.microsoft.com/office/powerpoint/2010/main" val="29960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1A1A-FBF7-4FD1-B6AF-944E07BF068E}"/>
              </a:ext>
            </a:extLst>
          </p:cNvPr>
          <p:cNvSpPr>
            <a:spLocks noGrp="1"/>
          </p:cNvSpPr>
          <p:nvPr>
            <p:ph type="title"/>
          </p:nvPr>
        </p:nvSpPr>
        <p:spPr/>
        <p:txBody>
          <a:bodyPr/>
          <a:lstStyle/>
          <a:p>
            <a:r>
              <a:rPr lang="en-US" dirty="0"/>
              <a:t>Action (load) combinations - Accidental</a:t>
            </a:r>
          </a:p>
        </p:txBody>
      </p:sp>
      <p:sp>
        <p:nvSpPr>
          <p:cNvPr id="4" name="TextBox 3">
            <a:extLst>
              <a:ext uri="{FF2B5EF4-FFF2-40B4-BE49-F238E27FC236}">
                <a16:creationId xmlns:a16="http://schemas.microsoft.com/office/drawing/2014/main" id="{8EA73DE9-CBD6-48E3-9171-4EA957572731}"/>
              </a:ext>
            </a:extLst>
          </p:cNvPr>
          <p:cNvSpPr txBox="1"/>
          <p:nvPr/>
        </p:nvSpPr>
        <p:spPr>
          <a:xfrm>
            <a:off x="838200" y="2018404"/>
            <a:ext cx="6096000" cy="369332"/>
          </a:xfrm>
          <a:prstGeom prst="rect">
            <a:avLst/>
          </a:prstGeom>
          <a:noFill/>
        </p:spPr>
        <p:txBody>
          <a:bodyPr wrap="square">
            <a:spAutoFit/>
          </a:bodyPr>
          <a:lstStyle/>
          <a:p>
            <a:r>
              <a:rPr lang="en-US" dirty="0"/>
              <a:t>2) Accidental design situations (fire, impact or explosion):</a:t>
            </a:r>
          </a:p>
        </p:txBody>
      </p:sp>
      <p:pic>
        <p:nvPicPr>
          <p:cNvPr id="6" name="Picture 5">
            <a:extLst>
              <a:ext uri="{FF2B5EF4-FFF2-40B4-BE49-F238E27FC236}">
                <a16:creationId xmlns:a16="http://schemas.microsoft.com/office/drawing/2014/main" id="{204C83C5-A7A0-4A6E-A1BF-35CA9523E76E}"/>
              </a:ext>
            </a:extLst>
          </p:cNvPr>
          <p:cNvPicPr>
            <a:picLocks noChangeAspect="1"/>
          </p:cNvPicPr>
          <p:nvPr/>
        </p:nvPicPr>
        <p:blipFill>
          <a:blip r:embed="rId2"/>
          <a:stretch>
            <a:fillRect/>
          </a:stretch>
        </p:blipFill>
        <p:spPr>
          <a:xfrm>
            <a:off x="1762125" y="2442485"/>
            <a:ext cx="4248150" cy="685800"/>
          </a:xfrm>
          <a:prstGeom prst="rect">
            <a:avLst/>
          </a:prstGeom>
        </p:spPr>
      </p:pic>
      <p:sp>
        <p:nvSpPr>
          <p:cNvPr id="8" name="TextBox 7">
            <a:extLst>
              <a:ext uri="{FF2B5EF4-FFF2-40B4-BE49-F238E27FC236}">
                <a16:creationId xmlns:a16="http://schemas.microsoft.com/office/drawing/2014/main" id="{AB7352FC-9E88-456B-B60E-541D44028410}"/>
              </a:ext>
            </a:extLst>
          </p:cNvPr>
          <p:cNvSpPr txBox="1"/>
          <p:nvPr/>
        </p:nvSpPr>
        <p:spPr>
          <a:xfrm>
            <a:off x="1069975" y="3306700"/>
            <a:ext cx="10833100" cy="923330"/>
          </a:xfrm>
          <a:prstGeom prst="rect">
            <a:avLst/>
          </a:prstGeom>
          <a:noFill/>
        </p:spPr>
        <p:txBody>
          <a:bodyPr wrap="square">
            <a:spAutoFit/>
          </a:bodyPr>
          <a:lstStyle/>
          <a:p>
            <a:r>
              <a:rPr lang="en-US" dirty="0"/>
              <a:t>The accidental action is in parenthesis because it should only be included when considering the direct effects on the structure of an explosion or impact. </a:t>
            </a:r>
          </a:p>
          <a:p>
            <a:r>
              <a:rPr lang="en-US" dirty="0"/>
              <a:t>It should not be included when considering the situation after the event or after a fire.</a:t>
            </a:r>
          </a:p>
        </p:txBody>
      </p:sp>
      <p:sp>
        <p:nvSpPr>
          <p:cNvPr id="10" name="TextBox 9">
            <a:extLst>
              <a:ext uri="{FF2B5EF4-FFF2-40B4-BE49-F238E27FC236}">
                <a16:creationId xmlns:a16="http://schemas.microsoft.com/office/drawing/2014/main" id="{DCFCDA11-753A-40B4-9DFF-8D3DD3AC5061}"/>
              </a:ext>
            </a:extLst>
          </p:cNvPr>
          <p:cNvSpPr txBox="1"/>
          <p:nvPr/>
        </p:nvSpPr>
        <p:spPr>
          <a:xfrm>
            <a:off x="1050925" y="4408445"/>
            <a:ext cx="9918700" cy="1477328"/>
          </a:xfrm>
          <a:prstGeom prst="rect">
            <a:avLst/>
          </a:prstGeom>
          <a:noFill/>
        </p:spPr>
        <p:txBody>
          <a:bodyPr wrap="square">
            <a:spAutoFit/>
          </a:bodyPr>
          <a:lstStyle/>
          <a:p>
            <a:r>
              <a:rPr lang="en-US" dirty="0"/>
              <a:t>This combination considers that:</a:t>
            </a:r>
          </a:p>
          <a:p>
            <a:pPr marL="285750" indent="-285750">
              <a:buFont typeface="Arial" panose="020B0604020202020204" pitchFamily="34" charset="0"/>
              <a:buChar char="•"/>
            </a:pPr>
            <a:r>
              <a:rPr lang="en-US" dirty="0"/>
              <a:t>accidents are unintended events such as explosions, fire or vehicular impact, which are of short duration and have a low probability of occurrence</a:t>
            </a:r>
          </a:p>
          <a:p>
            <a:pPr marL="285750" indent="-285750">
              <a:buFont typeface="Arial" panose="020B0604020202020204" pitchFamily="34" charset="0"/>
              <a:buChar char="•"/>
            </a:pPr>
            <a:r>
              <a:rPr lang="en-US" dirty="0"/>
              <a:t>a certain amount of damage is generally acceptable in the event of an accident </a:t>
            </a:r>
          </a:p>
          <a:p>
            <a:pPr marL="285750" indent="-285750">
              <a:buFont typeface="Arial" panose="020B0604020202020204" pitchFamily="34" charset="0"/>
              <a:buChar char="•"/>
            </a:pPr>
            <a:r>
              <a:rPr lang="en-US" dirty="0"/>
              <a:t>accidents generally occur when structures are in use.</a:t>
            </a:r>
          </a:p>
        </p:txBody>
      </p:sp>
    </p:spTree>
    <p:extLst>
      <p:ext uri="{BB962C8B-B14F-4D97-AF65-F5344CB8AC3E}">
        <p14:creationId xmlns:p14="http://schemas.microsoft.com/office/powerpoint/2010/main" val="462409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9685" y="128587"/>
            <a:ext cx="6667500" cy="6600825"/>
          </a:xfrm>
          <a:prstGeom prst="rect">
            <a:avLst/>
          </a:prstGeom>
        </p:spPr>
      </p:pic>
      <p:sp>
        <p:nvSpPr>
          <p:cNvPr id="2" name="Rectangle 1">
            <a:extLst>
              <a:ext uri="{FF2B5EF4-FFF2-40B4-BE49-F238E27FC236}">
                <a16:creationId xmlns:a16="http://schemas.microsoft.com/office/drawing/2014/main" id="{E638221C-A902-42A8-8D9B-092EFF2A2DDA}"/>
              </a:ext>
            </a:extLst>
          </p:cNvPr>
          <p:cNvSpPr/>
          <p:nvPr/>
        </p:nvSpPr>
        <p:spPr>
          <a:xfrm>
            <a:off x="4333875" y="657225"/>
            <a:ext cx="600075" cy="47815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F45917-178B-4CE0-8591-6059BFE014A8}"/>
              </a:ext>
            </a:extLst>
          </p:cNvPr>
          <p:cNvSpPr txBox="1"/>
          <p:nvPr/>
        </p:nvSpPr>
        <p:spPr>
          <a:xfrm>
            <a:off x="7791450" y="1390650"/>
            <a:ext cx="1638590" cy="307777"/>
          </a:xfrm>
          <a:prstGeom prst="rect">
            <a:avLst/>
          </a:prstGeom>
          <a:noFill/>
        </p:spPr>
        <p:txBody>
          <a:bodyPr wrap="none" rtlCol="0">
            <a:spAutoFit/>
          </a:bodyPr>
          <a:lstStyle/>
          <a:p>
            <a:r>
              <a:rPr lang="fi-FI" dirty="0">
                <a:solidFill>
                  <a:schemeClr val="accent1"/>
                </a:solidFill>
              </a:rPr>
              <a:t>ULS </a:t>
            </a:r>
            <a:r>
              <a:rPr lang="fi-FI" dirty="0" err="1">
                <a:solidFill>
                  <a:schemeClr val="accent1"/>
                </a:solidFill>
              </a:rPr>
              <a:t>combinations</a:t>
            </a:r>
            <a:endParaRPr lang="en-US" dirty="0">
              <a:solidFill>
                <a:schemeClr val="accent1"/>
              </a:solidFill>
            </a:endParaRPr>
          </a:p>
        </p:txBody>
      </p:sp>
      <p:sp>
        <p:nvSpPr>
          <p:cNvPr id="11" name="TextBox 10">
            <a:extLst>
              <a:ext uri="{FF2B5EF4-FFF2-40B4-BE49-F238E27FC236}">
                <a16:creationId xmlns:a16="http://schemas.microsoft.com/office/drawing/2014/main" id="{495920A8-F549-4018-98F8-F2DC38D092A0}"/>
              </a:ext>
            </a:extLst>
          </p:cNvPr>
          <p:cNvSpPr txBox="1"/>
          <p:nvPr/>
        </p:nvSpPr>
        <p:spPr>
          <a:xfrm>
            <a:off x="7885167" y="2868976"/>
            <a:ext cx="1817292" cy="369332"/>
          </a:xfrm>
          <a:prstGeom prst="rect">
            <a:avLst/>
          </a:prstGeom>
          <a:noFill/>
        </p:spPr>
        <p:txBody>
          <a:bodyPr wrap="none" rtlCol="0">
            <a:spAutoFit/>
          </a:bodyPr>
          <a:lstStyle/>
          <a:p>
            <a:r>
              <a:rPr lang="fi-FI" dirty="0">
                <a:solidFill>
                  <a:srgbClr val="FF0000"/>
                </a:solidFill>
              </a:rPr>
              <a:t>SLS </a:t>
            </a:r>
            <a:r>
              <a:rPr lang="fi-FI" dirty="0" err="1">
                <a:solidFill>
                  <a:srgbClr val="FF0000"/>
                </a:solidFill>
              </a:rPr>
              <a:t>combinations</a:t>
            </a:r>
            <a:endParaRPr lang="en-US" dirty="0">
              <a:solidFill>
                <a:srgbClr val="FF0000"/>
              </a:solidFill>
            </a:endParaRPr>
          </a:p>
        </p:txBody>
      </p:sp>
      <p:sp>
        <p:nvSpPr>
          <p:cNvPr id="12" name="TextBox 11">
            <a:extLst>
              <a:ext uri="{FF2B5EF4-FFF2-40B4-BE49-F238E27FC236}">
                <a16:creationId xmlns:a16="http://schemas.microsoft.com/office/drawing/2014/main" id="{413B26D5-366B-4363-A976-9E0C1570C996}"/>
              </a:ext>
            </a:extLst>
          </p:cNvPr>
          <p:cNvSpPr txBox="1"/>
          <p:nvPr/>
        </p:nvSpPr>
        <p:spPr>
          <a:xfrm>
            <a:off x="7857363" y="5115770"/>
            <a:ext cx="2484013" cy="369332"/>
          </a:xfrm>
          <a:prstGeom prst="rect">
            <a:avLst/>
          </a:prstGeom>
          <a:noFill/>
        </p:spPr>
        <p:txBody>
          <a:bodyPr wrap="none" rtlCol="0">
            <a:spAutoFit/>
          </a:bodyPr>
          <a:lstStyle/>
          <a:p>
            <a:r>
              <a:rPr lang="fi-FI" dirty="0" err="1">
                <a:solidFill>
                  <a:srgbClr val="00B050"/>
                </a:solidFill>
              </a:rPr>
              <a:t>Accidental</a:t>
            </a:r>
            <a:r>
              <a:rPr lang="fi-FI" dirty="0">
                <a:solidFill>
                  <a:srgbClr val="00B050"/>
                </a:solidFill>
              </a:rPr>
              <a:t> </a:t>
            </a:r>
            <a:r>
              <a:rPr lang="fi-FI" dirty="0" err="1">
                <a:solidFill>
                  <a:srgbClr val="00B050"/>
                </a:solidFill>
              </a:rPr>
              <a:t>combinations</a:t>
            </a:r>
            <a:endParaRPr lang="en-US" dirty="0">
              <a:solidFill>
                <a:srgbClr val="00B050"/>
              </a:solidFill>
            </a:endParaRPr>
          </a:p>
        </p:txBody>
      </p:sp>
      <p:cxnSp>
        <p:nvCxnSpPr>
          <p:cNvPr id="14" name="Straight Arrow Connector 13">
            <a:extLst>
              <a:ext uri="{FF2B5EF4-FFF2-40B4-BE49-F238E27FC236}">
                <a16:creationId xmlns:a16="http://schemas.microsoft.com/office/drawing/2014/main" id="{805DAE4F-D274-46BA-9C8D-9F434F475DE4}"/>
              </a:ext>
            </a:extLst>
          </p:cNvPr>
          <p:cNvCxnSpPr>
            <a:cxnSpLocks/>
            <a:endCxn id="3" idx="1"/>
          </p:cNvCxnSpPr>
          <p:nvPr/>
        </p:nvCxnSpPr>
        <p:spPr>
          <a:xfrm>
            <a:off x="4933950" y="769382"/>
            <a:ext cx="2857500" cy="775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DB913CE-C440-4974-A7CD-62898CAF35C2}"/>
              </a:ext>
            </a:extLst>
          </p:cNvPr>
          <p:cNvPicPr>
            <a:picLocks noChangeAspect="1"/>
          </p:cNvPicPr>
          <p:nvPr/>
        </p:nvPicPr>
        <p:blipFill rotWithShape="1">
          <a:blip r:embed="rId4"/>
          <a:srcRect l="4777" t="82670" r="30763"/>
          <a:stretch/>
        </p:blipFill>
        <p:spPr>
          <a:xfrm>
            <a:off x="6940902" y="1832634"/>
            <a:ext cx="4721499" cy="881449"/>
          </a:xfrm>
          <a:prstGeom prst="rect">
            <a:avLst/>
          </a:prstGeom>
        </p:spPr>
      </p:pic>
      <p:pic>
        <p:nvPicPr>
          <p:cNvPr id="20" name="Picture 19">
            <a:extLst>
              <a:ext uri="{FF2B5EF4-FFF2-40B4-BE49-F238E27FC236}">
                <a16:creationId xmlns:a16="http://schemas.microsoft.com/office/drawing/2014/main" id="{0B12CE25-C1D8-4156-A9DB-4F7DFAE6BF55}"/>
              </a:ext>
            </a:extLst>
          </p:cNvPr>
          <p:cNvPicPr>
            <a:picLocks noChangeAspect="1"/>
          </p:cNvPicPr>
          <p:nvPr/>
        </p:nvPicPr>
        <p:blipFill>
          <a:blip r:embed="rId5"/>
          <a:stretch>
            <a:fillRect/>
          </a:stretch>
        </p:blipFill>
        <p:spPr>
          <a:xfrm>
            <a:off x="7216583" y="5551158"/>
            <a:ext cx="3143631" cy="507492"/>
          </a:xfrm>
          <a:prstGeom prst="rect">
            <a:avLst/>
          </a:prstGeom>
        </p:spPr>
      </p:pic>
      <p:pic>
        <p:nvPicPr>
          <p:cNvPr id="15" name="Picture 14">
            <a:extLst>
              <a:ext uri="{FF2B5EF4-FFF2-40B4-BE49-F238E27FC236}">
                <a16:creationId xmlns:a16="http://schemas.microsoft.com/office/drawing/2014/main" id="{5A33E2B8-845D-4BA2-AC59-B24C6FC23E11}"/>
              </a:ext>
            </a:extLst>
          </p:cNvPr>
          <p:cNvPicPr>
            <a:picLocks noChangeAspect="1"/>
          </p:cNvPicPr>
          <p:nvPr/>
        </p:nvPicPr>
        <p:blipFill>
          <a:blip r:embed="rId6"/>
          <a:stretch>
            <a:fillRect/>
          </a:stretch>
        </p:blipFill>
        <p:spPr>
          <a:xfrm>
            <a:off x="7023726" y="3386464"/>
            <a:ext cx="4638675" cy="1581150"/>
          </a:xfrm>
          <a:prstGeom prst="rect">
            <a:avLst/>
          </a:prstGeom>
        </p:spPr>
      </p:pic>
    </p:spTree>
    <p:extLst>
      <p:ext uri="{BB962C8B-B14F-4D97-AF65-F5344CB8AC3E}">
        <p14:creationId xmlns:p14="http://schemas.microsoft.com/office/powerpoint/2010/main" val="816986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State Design And Partial Safety Factors</a:t>
            </a:r>
          </a:p>
        </p:txBody>
      </p:sp>
      <p:sp>
        <p:nvSpPr>
          <p:cNvPr id="5" name="Rectangle 4"/>
          <p:cNvSpPr/>
          <p:nvPr/>
        </p:nvSpPr>
        <p:spPr>
          <a:xfrm>
            <a:off x="539125" y="3883540"/>
            <a:ext cx="5339539" cy="400110"/>
          </a:xfrm>
          <a:prstGeom prst="rect">
            <a:avLst/>
          </a:prstGeom>
        </p:spPr>
        <p:txBody>
          <a:bodyPr wrap="none">
            <a:spAutoFit/>
          </a:bodyPr>
          <a:lstStyle/>
          <a:p>
            <a:r>
              <a:rPr lang="en-US" sz="2000" dirty="0"/>
              <a:t>The design criterion for the ultimate limit state is:</a:t>
            </a:r>
          </a:p>
        </p:txBody>
      </p:sp>
      <p:grpSp>
        <p:nvGrpSpPr>
          <p:cNvPr id="10" name="Group 9"/>
          <p:cNvGrpSpPr/>
          <p:nvPr/>
        </p:nvGrpSpPr>
        <p:grpSpPr>
          <a:xfrm>
            <a:off x="638697" y="4393913"/>
            <a:ext cx="8354642" cy="1428750"/>
            <a:chOff x="1213841" y="2806409"/>
            <a:chExt cx="8354642" cy="1428750"/>
          </a:xfrm>
        </p:grpSpPr>
        <p:pic>
          <p:nvPicPr>
            <p:cNvPr id="6" name="Picture 5"/>
            <p:cNvPicPr>
              <a:picLocks noChangeAspect="1"/>
            </p:cNvPicPr>
            <p:nvPr/>
          </p:nvPicPr>
          <p:blipFill>
            <a:blip r:embed="rId3"/>
            <a:stretch>
              <a:fillRect/>
            </a:stretch>
          </p:blipFill>
          <p:spPr>
            <a:xfrm>
              <a:off x="1213841" y="3282313"/>
              <a:ext cx="1525010" cy="804533"/>
            </a:xfrm>
            <a:prstGeom prst="rect">
              <a:avLst/>
            </a:prstGeom>
          </p:spPr>
        </p:pic>
        <p:pic>
          <p:nvPicPr>
            <p:cNvPr id="7" name="Picture 6"/>
            <p:cNvPicPr>
              <a:picLocks noChangeAspect="1"/>
            </p:cNvPicPr>
            <p:nvPr/>
          </p:nvPicPr>
          <p:blipFill>
            <a:blip r:embed="rId4"/>
            <a:stretch>
              <a:fillRect/>
            </a:stretch>
          </p:blipFill>
          <p:spPr>
            <a:xfrm>
              <a:off x="3339133" y="2806409"/>
              <a:ext cx="6229350" cy="1428750"/>
            </a:xfrm>
            <a:prstGeom prst="rect">
              <a:avLst/>
            </a:prstGeom>
          </p:spPr>
        </p:pic>
        <p:sp>
          <p:nvSpPr>
            <p:cNvPr id="8" name="TextBox 7"/>
            <p:cNvSpPr txBox="1"/>
            <p:nvPr/>
          </p:nvSpPr>
          <p:spPr>
            <a:xfrm>
              <a:off x="6563137" y="3407580"/>
              <a:ext cx="545021" cy="276999"/>
            </a:xfrm>
            <a:prstGeom prst="rect">
              <a:avLst/>
            </a:prstGeom>
            <a:solidFill>
              <a:schemeClr val="bg1"/>
            </a:solidFill>
          </p:spPr>
          <p:txBody>
            <a:bodyPr wrap="none" lIns="0" rIns="0" rtlCol="0">
              <a:spAutoFit/>
            </a:bodyPr>
            <a:lstStyle/>
            <a:p>
              <a:r>
                <a:rPr lang="en-US" sz="1200" dirty="0">
                  <a:latin typeface="Arial" panose="020B0604020202020204" pitchFamily="34" charset="0"/>
                  <a:cs typeface="Arial" panose="020B0604020202020204" pitchFamily="34" charset="0"/>
                </a:rPr>
                <a:t>material</a:t>
              </a:r>
            </a:p>
          </p:txBody>
        </p:sp>
      </p:grpSp>
      <p:sp>
        <p:nvSpPr>
          <p:cNvPr id="15" name="TextBox 14">
            <a:extLst>
              <a:ext uri="{FF2B5EF4-FFF2-40B4-BE49-F238E27FC236}">
                <a16:creationId xmlns:a16="http://schemas.microsoft.com/office/drawing/2014/main" id="{4CE9D2AA-1075-4417-8BC5-FC3C27B07C3F}"/>
              </a:ext>
            </a:extLst>
          </p:cNvPr>
          <p:cNvSpPr txBox="1"/>
          <p:nvPr/>
        </p:nvSpPr>
        <p:spPr>
          <a:xfrm>
            <a:off x="638697" y="1958797"/>
            <a:ext cx="10362400" cy="2031325"/>
          </a:xfrm>
          <a:prstGeom prst="rect">
            <a:avLst/>
          </a:prstGeom>
          <a:noFill/>
        </p:spPr>
        <p:txBody>
          <a:bodyPr wrap="square">
            <a:spAutoFit/>
          </a:bodyPr>
          <a:lstStyle/>
          <a:p>
            <a:r>
              <a:rPr lang="en-US" dirty="0"/>
              <a:t>The basic elements are characteristic actions and characteristic material parameters (mechanical properties).</a:t>
            </a:r>
          </a:p>
          <a:p>
            <a:r>
              <a:rPr lang="en-US" dirty="0"/>
              <a:t>The basic principles are that:</a:t>
            </a:r>
          </a:p>
          <a:p>
            <a:pPr marL="285750" indent="-285750">
              <a:buFont typeface="Arial" panose="020B0604020202020204" pitchFamily="34" charset="0"/>
              <a:buChar char="•"/>
            </a:pPr>
            <a:r>
              <a:rPr lang="en-US" b="1" dirty="0"/>
              <a:t>design actions </a:t>
            </a:r>
            <a:r>
              <a:rPr lang="en-US" dirty="0"/>
              <a:t>are found by multiplying the characteristic actions by partial safety factors (load factors); the design action effects are found from prescribed combinations of design action;</a:t>
            </a:r>
          </a:p>
          <a:p>
            <a:pPr marL="285750" indent="-285750">
              <a:buFont typeface="Arial" panose="020B0604020202020204" pitchFamily="34" charset="0"/>
              <a:buChar char="•"/>
            </a:pPr>
            <a:r>
              <a:rPr lang="en-US" b="1" dirty="0"/>
              <a:t>design material parameters </a:t>
            </a:r>
            <a:r>
              <a:rPr lang="en-US" dirty="0"/>
              <a:t>are found by dividing the characteristic parameters by other partial coefficients (material factors) and design resistance is calculated with these design parameters</a:t>
            </a:r>
          </a:p>
          <a:p>
            <a:pPr marL="285750" indent="-285750">
              <a:buFont typeface="Arial" panose="020B0604020202020204" pitchFamily="34" charset="0"/>
              <a:buChar char="•"/>
            </a:pPr>
            <a:r>
              <a:rPr lang="en-US" dirty="0"/>
              <a:t>it shall then be verified that the </a:t>
            </a:r>
            <a:r>
              <a:rPr lang="en-US" b="1" dirty="0"/>
              <a:t>design resistance </a:t>
            </a:r>
            <a:r>
              <a:rPr lang="en-US" dirty="0"/>
              <a:t>is not less than the </a:t>
            </a:r>
            <a:r>
              <a:rPr lang="en-US" b="1" dirty="0"/>
              <a:t>design action </a:t>
            </a:r>
            <a:r>
              <a:rPr lang="en-US" dirty="0"/>
              <a:t>effects.</a:t>
            </a:r>
          </a:p>
        </p:txBody>
      </p:sp>
    </p:spTree>
    <p:extLst>
      <p:ext uri="{BB962C8B-B14F-4D97-AF65-F5344CB8AC3E}">
        <p14:creationId xmlns:p14="http://schemas.microsoft.com/office/powerpoint/2010/main" val="3985796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4E5A-ED39-4C7F-9504-144594F088C0}"/>
              </a:ext>
            </a:extLst>
          </p:cNvPr>
          <p:cNvSpPr>
            <a:spLocks noGrp="1"/>
          </p:cNvSpPr>
          <p:nvPr>
            <p:ph type="title"/>
          </p:nvPr>
        </p:nvSpPr>
        <p:spPr/>
        <p:txBody>
          <a:bodyPr/>
          <a:lstStyle/>
          <a:p>
            <a:r>
              <a:rPr lang="en-US" dirty="0">
                <a:latin typeface="+mn-lt"/>
              </a:rPr>
              <a:t>Partial safety factors</a:t>
            </a:r>
            <a:endParaRPr lang="en-US" dirty="0"/>
          </a:p>
        </p:txBody>
      </p:sp>
      <p:pic>
        <p:nvPicPr>
          <p:cNvPr id="7" name="Picture 3">
            <a:extLst>
              <a:ext uri="{FF2B5EF4-FFF2-40B4-BE49-F238E27FC236}">
                <a16:creationId xmlns:a16="http://schemas.microsoft.com/office/drawing/2014/main" id="{5402A33F-2F1B-4BD7-AFF5-D41222FDC9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835961" y="3768345"/>
            <a:ext cx="3996411" cy="2565078"/>
          </a:xfrm>
          <a:prstGeom prst="rect">
            <a:avLst/>
          </a:prstGeom>
        </p:spPr>
      </p:pic>
      <p:pic>
        <p:nvPicPr>
          <p:cNvPr id="6" name="Picture 3">
            <a:extLst>
              <a:ext uri="{FF2B5EF4-FFF2-40B4-BE49-F238E27FC236}">
                <a16:creationId xmlns:a16="http://schemas.microsoft.com/office/drawing/2014/main" id="{2C47820E-C1A1-4467-8E3A-1C188F3563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836780" y="1196975"/>
            <a:ext cx="3996411" cy="2197873"/>
          </a:xfrm>
          <a:prstGeom prst="rect">
            <a:avLst/>
          </a:prstGeom>
        </p:spPr>
      </p:pic>
      <p:sp>
        <p:nvSpPr>
          <p:cNvPr id="8" name="TextBox 7">
            <a:extLst>
              <a:ext uri="{FF2B5EF4-FFF2-40B4-BE49-F238E27FC236}">
                <a16:creationId xmlns:a16="http://schemas.microsoft.com/office/drawing/2014/main" id="{6403DB84-AD10-442C-AE20-7A6C93CD8377}"/>
              </a:ext>
            </a:extLst>
          </p:cNvPr>
          <p:cNvSpPr txBox="1"/>
          <p:nvPr/>
        </p:nvSpPr>
        <p:spPr>
          <a:xfrm>
            <a:off x="458000" y="1711135"/>
            <a:ext cx="7111200" cy="1169551"/>
          </a:xfrm>
          <a:prstGeom prst="rect">
            <a:avLst/>
          </a:prstGeom>
          <a:noFill/>
        </p:spPr>
        <p:txBody>
          <a:bodyPr wrap="square">
            <a:spAutoFit/>
          </a:bodyPr>
          <a:lstStyle/>
          <a:p>
            <a:r>
              <a:rPr lang="en-US" dirty="0"/>
              <a:t>It must be checked that the design value of the internal force, the moment or the stress induced by the actions applied to the structure remains less than or equal to the design value of the corresponding resistance.</a:t>
            </a:r>
          </a:p>
          <a:p>
            <a:r>
              <a:rPr lang="en-US" dirty="0"/>
              <a:t>The effects of the actions must remain lower than the design resistances:</a:t>
            </a:r>
          </a:p>
          <a:p>
            <a:r>
              <a:rPr lang="en-US" dirty="0"/>
              <a:t>			</a:t>
            </a:r>
            <a:r>
              <a:rPr lang="en-US" b="1" dirty="0"/>
              <a:t>E</a:t>
            </a:r>
            <a:r>
              <a:rPr lang="en-US" b="1" baseline="-25000" dirty="0"/>
              <a:t>d</a:t>
            </a:r>
            <a:r>
              <a:rPr lang="en-US" b="1" dirty="0"/>
              <a:t> ≤ R</a:t>
            </a:r>
            <a:r>
              <a:rPr lang="en-US" b="1" baseline="-25000" dirty="0"/>
              <a:t>d</a:t>
            </a:r>
            <a:r>
              <a:rPr lang="en-US" b="1" dirty="0"/>
              <a:t>. </a:t>
            </a:r>
          </a:p>
        </p:txBody>
      </p:sp>
      <p:sp>
        <p:nvSpPr>
          <p:cNvPr id="9" name="TextBox 8">
            <a:extLst>
              <a:ext uri="{FF2B5EF4-FFF2-40B4-BE49-F238E27FC236}">
                <a16:creationId xmlns:a16="http://schemas.microsoft.com/office/drawing/2014/main" id="{CE7E7719-9254-441B-9982-C5D0CD5DF028}"/>
              </a:ext>
            </a:extLst>
          </p:cNvPr>
          <p:cNvSpPr txBox="1"/>
          <p:nvPr/>
        </p:nvSpPr>
        <p:spPr>
          <a:xfrm>
            <a:off x="458000" y="2797315"/>
            <a:ext cx="7543000" cy="3323987"/>
          </a:xfrm>
          <a:prstGeom prst="rect">
            <a:avLst/>
          </a:prstGeom>
          <a:noFill/>
        </p:spPr>
        <p:txBody>
          <a:bodyPr wrap="square">
            <a:spAutoFit/>
          </a:bodyPr>
          <a:lstStyle/>
          <a:p>
            <a:r>
              <a:rPr lang="en-US" b="1" dirty="0"/>
              <a:t>E</a:t>
            </a:r>
            <a:r>
              <a:rPr lang="en-US" b="1" baseline="-25000" dirty="0"/>
              <a:t>d</a:t>
            </a:r>
            <a:r>
              <a:rPr lang="en-US" dirty="0"/>
              <a:t> is the effect determined from actions (internal force, moment or constraint).</a:t>
            </a:r>
          </a:p>
          <a:p>
            <a:endParaRPr lang="en-US" dirty="0"/>
          </a:p>
          <a:p>
            <a:r>
              <a:rPr lang="en-US" b="1" dirty="0"/>
              <a:t>R</a:t>
            </a:r>
            <a:r>
              <a:rPr lang="en-US" b="1" baseline="-25000" dirty="0"/>
              <a:t>d</a:t>
            </a:r>
            <a:r>
              <a:rPr lang="en-US" dirty="0"/>
              <a:t> is the design value of the determined strength of the structure, expressed for a stress with the Eurocode annotations:</a:t>
            </a:r>
          </a:p>
          <a:p>
            <a:endParaRPr lang="en-US" dirty="0"/>
          </a:p>
          <a:p>
            <a:r>
              <a:rPr lang="en-US" dirty="0" err="1"/>
              <a:t>σ</a:t>
            </a:r>
            <a:r>
              <a:rPr lang="en-US" baseline="-25000" dirty="0" err="1"/>
              <a:t>d</a:t>
            </a:r>
            <a:r>
              <a:rPr lang="en-US" dirty="0"/>
              <a:t> (</a:t>
            </a:r>
            <a:r>
              <a:rPr lang="en-US" dirty="0" err="1"/>
              <a:t>F</a:t>
            </a:r>
            <a:r>
              <a:rPr lang="en-US" baseline="-25000" dirty="0" err="1"/>
              <a:t>k</a:t>
            </a:r>
            <a:r>
              <a:rPr lang="en-US" dirty="0"/>
              <a:t>, </a:t>
            </a:r>
            <a:r>
              <a:rPr lang="en-US" dirty="0" err="1"/>
              <a:t>γ</a:t>
            </a:r>
            <a:r>
              <a:rPr lang="en-US" baseline="-25000" dirty="0" err="1"/>
              <a:t>F</a:t>
            </a:r>
            <a:r>
              <a:rPr lang="en-US" dirty="0"/>
              <a:t>, </a:t>
            </a:r>
            <a:r>
              <a:rPr lang="en-US" dirty="0" err="1"/>
              <a:t>ψ</a:t>
            </a:r>
            <a:r>
              <a:rPr lang="en-US" baseline="-25000" dirty="0" err="1"/>
              <a:t>i</a:t>
            </a:r>
            <a:r>
              <a:rPr lang="en-US" dirty="0"/>
              <a:t>) ≤ </a:t>
            </a:r>
            <a:r>
              <a:rPr lang="en-US" dirty="0" err="1"/>
              <a:t>f</a:t>
            </a:r>
            <a:r>
              <a:rPr lang="en-US" baseline="-25000" dirty="0" err="1"/>
              <a:t>d</a:t>
            </a:r>
            <a:r>
              <a:rPr lang="en-US" dirty="0"/>
              <a:t> (</a:t>
            </a:r>
            <a:r>
              <a:rPr lang="en-US" dirty="0" err="1"/>
              <a:t>f</a:t>
            </a:r>
            <a:r>
              <a:rPr lang="en-US" baseline="-25000" dirty="0" err="1"/>
              <a:t>k</a:t>
            </a:r>
            <a:r>
              <a:rPr lang="en-US" dirty="0"/>
              <a:t>, 1/</a:t>
            </a:r>
            <a:r>
              <a:rPr lang="en-US" dirty="0" err="1"/>
              <a:t>γ</a:t>
            </a:r>
            <a:r>
              <a:rPr lang="en-US" baseline="-25000" dirty="0" err="1"/>
              <a:t>M</a:t>
            </a:r>
            <a:r>
              <a:rPr lang="en-US" dirty="0"/>
              <a:t>, </a:t>
            </a:r>
            <a:r>
              <a:rPr lang="en-US" dirty="0" err="1"/>
              <a:t>k</a:t>
            </a:r>
            <a:r>
              <a:rPr lang="en-US" baseline="-25000" dirty="0" err="1"/>
              <a:t>mod</a:t>
            </a:r>
            <a:r>
              <a:rPr lang="en-US" dirty="0"/>
              <a:t>)</a:t>
            </a:r>
          </a:p>
          <a:p>
            <a:endParaRPr lang="en-US" dirty="0"/>
          </a:p>
          <a:p>
            <a:pPr marL="285750" indent="-285750">
              <a:buFont typeface="Arial" panose="020B0604020202020204" pitchFamily="34" charset="0"/>
              <a:buChar char="•"/>
            </a:pPr>
            <a:r>
              <a:rPr lang="en-US" dirty="0" err="1"/>
              <a:t>σ</a:t>
            </a:r>
            <a:r>
              <a:rPr lang="en-US" baseline="-25000" dirty="0" err="1"/>
              <a:t>d</a:t>
            </a:r>
            <a:r>
              <a:rPr lang="en-US" dirty="0"/>
              <a:t> stress induced by actions</a:t>
            </a:r>
          </a:p>
          <a:p>
            <a:pPr marL="285750" indent="-285750">
              <a:buFont typeface="Arial" panose="020B0604020202020204" pitchFamily="34" charset="0"/>
              <a:buChar char="•"/>
            </a:pPr>
            <a:r>
              <a:rPr lang="en-US" dirty="0" err="1"/>
              <a:t>F</a:t>
            </a:r>
            <a:r>
              <a:rPr lang="en-US" baseline="-25000" dirty="0" err="1"/>
              <a:t>k</a:t>
            </a:r>
            <a:r>
              <a:rPr lang="en-US" dirty="0"/>
              <a:t> characteristic actions (G, Q, S, W, etc.)</a:t>
            </a:r>
          </a:p>
          <a:p>
            <a:pPr marL="285750" indent="-285750">
              <a:buFont typeface="Arial" panose="020B0604020202020204" pitchFamily="34" charset="0"/>
              <a:buChar char="•"/>
            </a:pPr>
            <a:r>
              <a:rPr lang="en-US" dirty="0" err="1"/>
              <a:t>γ</a:t>
            </a:r>
            <a:r>
              <a:rPr lang="en-US" baseline="-25000" dirty="0" err="1"/>
              <a:t>F</a:t>
            </a:r>
            <a:r>
              <a:rPr lang="en-US" dirty="0"/>
              <a:t> normal partial coefficient of the action</a:t>
            </a:r>
          </a:p>
          <a:p>
            <a:pPr marL="285750" indent="-285750">
              <a:buFont typeface="Arial" panose="020B0604020202020204" pitchFamily="34" charset="0"/>
              <a:buChar char="•"/>
            </a:pPr>
            <a:r>
              <a:rPr lang="en-US" dirty="0" err="1"/>
              <a:t>ψ</a:t>
            </a:r>
            <a:r>
              <a:rPr lang="en-US" baseline="-25000" dirty="0" err="1"/>
              <a:t>i</a:t>
            </a:r>
            <a:r>
              <a:rPr lang="en-US" dirty="0"/>
              <a:t> combination coefficient of actions</a:t>
            </a:r>
          </a:p>
          <a:p>
            <a:pPr marL="285750" indent="-285750">
              <a:buFont typeface="Arial" panose="020B0604020202020204" pitchFamily="34" charset="0"/>
              <a:buChar char="•"/>
            </a:pPr>
            <a:r>
              <a:rPr lang="en-US" dirty="0" err="1"/>
              <a:t>f</a:t>
            </a:r>
            <a:r>
              <a:rPr lang="en-US" baseline="-25000" dirty="0" err="1"/>
              <a:t>d</a:t>
            </a:r>
            <a:r>
              <a:rPr lang="en-US" dirty="0"/>
              <a:t> calculated resistance stress</a:t>
            </a:r>
          </a:p>
          <a:p>
            <a:pPr marL="285750" indent="-285750">
              <a:buFont typeface="Arial" panose="020B0604020202020204" pitchFamily="34" charset="0"/>
              <a:buChar char="•"/>
            </a:pPr>
            <a:r>
              <a:rPr lang="en-US" dirty="0" err="1"/>
              <a:t>f</a:t>
            </a:r>
            <a:r>
              <a:rPr lang="en-US" baseline="-25000" dirty="0" err="1"/>
              <a:t>k</a:t>
            </a:r>
            <a:r>
              <a:rPr lang="en-US" dirty="0"/>
              <a:t> characteristic resistance of the material</a:t>
            </a:r>
          </a:p>
          <a:p>
            <a:pPr marL="285750" indent="-285750">
              <a:buFont typeface="Arial" panose="020B0604020202020204" pitchFamily="34" charset="0"/>
              <a:buChar char="•"/>
            </a:pPr>
            <a:r>
              <a:rPr lang="en-US" dirty="0" err="1"/>
              <a:t>γ</a:t>
            </a:r>
            <a:r>
              <a:rPr lang="en-US" baseline="-25000" dirty="0" err="1"/>
              <a:t>M</a:t>
            </a:r>
            <a:r>
              <a:rPr lang="en-US" dirty="0"/>
              <a:t> normal partial coefficient of the material</a:t>
            </a:r>
          </a:p>
          <a:p>
            <a:pPr marL="285750" indent="-285750">
              <a:buFont typeface="Arial" panose="020B0604020202020204" pitchFamily="34" charset="0"/>
              <a:buChar char="•"/>
            </a:pPr>
            <a:r>
              <a:rPr lang="en-US" dirty="0" err="1"/>
              <a:t>k</a:t>
            </a:r>
            <a:r>
              <a:rPr lang="en-US" baseline="-25000" dirty="0" err="1"/>
              <a:t>mod</a:t>
            </a:r>
            <a:r>
              <a:rPr lang="en-US" dirty="0"/>
              <a:t> modifying coefficient</a:t>
            </a:r>
          </a:p>
        </p:txBody>
      </p:sp>
    </p:spTree>
    <p:extLst>
      <p:ext uri="{BB962C8B-B14F-4D97-AF65-F5344CB8AC3E}">
        <p14:creationId xmlns:p14="http://schemas.microsoft.com/office/powerpoint/2010/main" val="196881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B6BD2-19F8-480D-AC9D-5E04DB6D15FC}"/>
              </a:ext>
            </a:extLst>
          </p:cNvPr>
          <p:cNvSpPr>
            <a:spLocks noGrp="1"/>
          </p:cNvSpPr>
          <p:nvPr>
            <p:ph type="title"/>
          </p:nvPr>
        </p:nvSpPr>
        <p:spPr/>
        <p:txBody>
          <a:bodyPr/>
          <a:lstStyle/>
          <a:p>
            <a:r>
              <a:rPr lang="en-US" dirty="0"/>
              <a:t>The Eurocode system</a:t>
            </a:r>
          </a:p>
        </p:txBody>
      </p:sp>
      <p:sp>
        <p:nvSpPr>
          <p:cNvPr id="11" name="TextBox 10">
            <a:extLst>
              <a:ext uri="{FF2B5EF4-FFF2-40B4-BE49-F238E27FC236}">
                <a16:creationId xmlns:a16="http://schemas.microsoft.com/office/drawing/2014/main" id="{64239B08-D1E8-4244-84BD-742292DCADC8}"/>
              </a:ext>
            </a:extLst>
          </p:cNvPr>
          <p:cNvSpPr txBox="1"/>
          <p:nvPr/>
        </p:nvSpPr>
        <p:spPr>
          <a:xfrm>
            <a:off x="520700" y="1925054"/>
            <a:ext cx="10833100" cy="3416320"/>
          </a:xfrm>
          <a:prstGeom prst="rect">
            <a:avLst/>
          </a:prstGeom>
          <a:noFill/>
        </p:spPr>
        <p:txBody>
          <a:bodyPr wrap="square">
            <a:spAutoFit/>
          </a:bodyPr>
          <a:lstStyle/>
          <a:p>
            <a:r>
              <a:rPr lang="en-US" dirty="0"/>
              <a:t>The following standards are required for the use of EN 1995-1-1:</a:t>
            </a:r>
          </a:p>
          <a:p>
            <a:pPr marL="285750" indent="-285750">
              <a:buFont typeface="Arial" panose="020B0604020202020204" pitchFamily="34" charset="0"/>
              <a:buChar char="•"/>
            </a:pPr>
            <a:r>
              <a:rPr lang="en-US" dirty="0"/>
              <a:t>General reference Eurocodes:</a:t>
            </a:r>
          </a:p>
          <a:p>
            <a:pPr marL="742950" lvl="1" indent="-285750">
              <a:buFont typeface="Arial" panose="020B0604020202020204" pitchFamily="34" charset="0"/>
              <a:buChar char="•"/>
            </a:pPr>
            <a:r>
              <a:rPr lang="en-US" dirty="0"/>
              <a:t>EN 1990: Basis of structural design</a:t>
            </a:r>
          </a:p>
          <a:p>
            <a:pPr marL="742950" lvl="1" indent="-285750">
              <a:buFont typeface="Arial" panose="020B0604020202020204" pitchFamily="34" charset="0"/>
              <a:buChar char="•"/>
            </a:pPr>
            <a:r>
              <a:rPr lang="en-US" dirty="0"/>
              <a:t>EN 1991: Actions on structures (all parts)</a:t>
            </a:r>
          </a:p>
          <a:p>
            <a:pPr marL="742950" lvl="1" indent="-285750">
              <a:buFont typeface="Arial" panose="020B0604020202020204" pitchFamily="34" charset="0"/>
              <a:buChar char="•"/>
            </a:pPr>
            <a:r>
              <a:rPr lang="en-US" dirty="0"/>
              <a:t>EN 1995-1-2: Structural fire design</a:t>
            </a:r>
          </a:p>
          <a:p>
            <a:pPr marL="285750" indent="-285750">
              <a:buFont typeface="Arial" panose="020B0604020202020204" pitchFamily="34" charset="0"/>
              <a:buChar char="•"/>
            </a:pPr>
            <a:r>
              <a:rPr lang="en-US" dirty="0"/>
              <a:t>CEN standards</a:t>
            </a:r>
          </a:p>
          <a:p>
            <a:pPr marL="742950" lvl="1" indent="-285750">
              <a:buFont typeface="Arial" panose="020B0604020202020204" pitchFamily="34" charset="0"/>
              <a:buChar char="•"/>
            </a:pPr>
            <a:r>
              <a:rPr lang="en-US" dirty="0"/>
              <a:t>EN 338 - Timber strength classes</a:t>
            </a:r>
          </a:p>
          <a:p>
            <a:pPr marL="742950" lvl="1" indent="-285750">
              <a:buFont typeface="Arial" panose="020B0604020202020204" pitchFamily="34" charset="0"/>
              <a:buChar char="•"/>
            </a:pPr>
            <a:r>
              <a:rPr lang="en-US" dirty="0"/>
              <a:t>EN 1912 - Visual grades (assignment to strength classes)</a:t>
            </a:r>
          </a:p>
          <a:p>
            <a:pPr marL="742950" lvl="1" indent="-285750">
              <a:buFont typeface="Arial" panose="020B0604020202020204" pitchFamily="34" charset="0"/>
              <a:buChar char="•"/>
            </a:pPr>
            <a:r>
              <a:rPr lang="en-US" dirty="0"/>
              <a:t>EN 336 - Timber size tolerances</a:t>
            </a:r>
          </a:p>
          <a:p>
            <a:pPr marL="742950" lvl="1" indent="-285750">
              <a:buFont typeface="Arial" panose="020B0604020202020204" pitchFamily="34" charset="0"/>
              <a:buChar char="•"/>
            </a:pPr>
            <a:r>
              <a:rPr lang="en-US" dirty="0"/>
              <a:t>EN 1194 - Glulam strength classes</a:t>
            </a:r>
          </a:p>
          <a:p>
            <a:pPr marL="742950" lvl="1" indent="-285750">
              <a:buFont typeface="Arial" panose="020B0604020202020204" pitchFamily="34" charset="0"/>
              <a:buChar char="•"/>
            </a:pPr>
            <a:r>
              <a:rPr lang="en-US" dirty="0"/>
              <a:t>EN 12369: Part 1 - Strength properties of oriented strand board (OSB)/chipboard/fiberboards</a:t>
            </a:r>
          </a:p>
          <a:p>
            <a:pPr marL="742950" lvl="1" indent="-285750">
              <a:buFont typeface="Arial" panose="020B0604020202020204" pitchFamily="34" charset="0"/>
              <a:buChar char="•"/>
            </a:pPr>
            <a:r>
              <a:rPr lang="en-US" dirty="0"/>
              <a:t>EN 12369: Part 2 - Strength properties of plywood</a:t>
            </a:r>
          </a:p>
        </p:txBody>
      </p:sp>
      <p:sp>
        <p:nvSpPr>
          <p:cNvPr id="13" name="TextBox 12">
            <a:extLst>
              <a:ext uri="{FF2B5EF4-FFF2-40B4-BE49-F238E27FC236}">
                <a16:creationId xmlns:a16="http://schemas.microsoft.com/office/drawing/2014/main" id="{FB13E56C-2467-46EA-871A-1432DDFBE61E}"/>
              </a:ext>
            </a:extLst>
          </p:cNvPr>
          <p:cNvSpPr txBox="1"/>
          <p:nvPr/>
        </p:nvSpPr>
        <p:spPr>
          <a:xfrm>
            <a:off x="596900" y="4615495"/>
            <a:ext cx="10998200" cy="1264449"/>
          </a:xfrm>
          <a:prstGeom prst="rect">
            <a:avLst/>
          </a:prstGeom>
          <a:solidFill>
            <a:schemeClr val="bg1"/>
          </a:solidFill>
        </p:spPr>
        <p:txBody>
          <a:bodyPr wrap="square">
            <a:spAutoFit/>
          </a:bodyPr>
          <a:lstStyle/>
          <a:p>
            <a:pPr>
              <a:spcAft>
                <a:spcPts val="500"/>
              </a:spcAft>
            </a:pPr>
            <a:r>
              <a:rPr lang="en-US" dirty="0"/>
              <a:t>Eurocode 5 has two main notations throughout its contents for certain rules and requirements:</a:t>
            </a:r>
          </a:p>
          <a:p>
            <a:pPr marL="342900" indent="-342900">
              <a:buAutoNum type="arabicPeriod"/>
            </a:pPr>
            <a:r>
              <a:rPr lang="en-US" dirty="0"/>
              <a:t>‘Principle requirements’ are annotated by the suffix ‘P’. This means that you must comply with the requirement. They are general statements and definitions for which there is no alternative permitted unless specifically stated. </a:t>
            </a:r>
          </a:p>
          <a:p>
            <a:pPr marL="342900" indent="-342900">
              <a:buAutoNum type="arabicPeriod"/>
            </a:pPr>
            <a:r>
              <a:rPr lang="en-US" dirty="0"/>
              <a:t>‘Application Rules’ are generally recognized rules which comply with and satisfy the ‘Principle requirements’.</a:t>
            </a:r>
          </a:p>
        </p:txBody>
      </p:sp>
    </p:spTree>
    <p:extLst>
      <p:ext uri="{BB962C8B-B14F-4D97-AF65-F5344CB8AC3E}">
        <p14:creationId xmlns:p14="http://schemas.microsoft.com/office/powerpoint/2010/main" val="4064619896"/>
      </p:ext>
    </p:extLst>
  </p:cSld>
  <p:clrMapOvr>
    <a:masterClrMapping/>
  </p:clrMapOvr>
  <mc:AlternateContent xmlns:mc="http://schemas.openxmlformats.org/markup-compatibility/2006" xmlns:p14="http://schemas.microsoft.com/office/powerpoint/2010/main">
    <mc:Choice Requires="p14">
      <p:transition spd="slow" p14:dur="2000" advTm="114846"/>
    </mc:Choice>
    <mc:Fallback xmlns="">
      <p:transition spd="slow" advTm="114846"/>
    </mc:Fallback>
  </mc:AlternateContent>
  <p:extLst>
    <p:ext uri="{3A86A75C-4F4B-4683-9AE1-C65F6400EC91}">
      <p14:laserTraceLst xmlns:p14="http://schemas.microsoft.com/office/powerpoint/2010/main">
        <p14:tracePtLst>
          <p14:tracePt t="31627" x="3840163" y="41275"/>
          <p14:tracePt t="31629" x="3854450" y="68263"/>
          <p14:tracePt t="31631" x="3867150" y="95250"/>
          <p14:tracePt t="31633" x="3867150" y="136525"/>
          <p14:tracePt t="31635" x="3881438" y="150813"/>
          <p14:tracePt t="31637" x="3894138" y="177800"/>
          <p14:tracePt t="31639" x="3894138" y="206375"/>
          <p14:tracePt t="31641" x="3894138" y="233363"/>
          <p14:tracePt t="31643" x="3894138" y="247650"/>
          <p14:tracePt t="31645" x="3894138" y="260350"/>
          <p14:tracePt t="31647" x="3908425" y="274638"/>
          <p14:tracePt t="31649" x="3908425" y="287338"/>
          <p14:tracePt t="31651" x="3922713" y="301625"/>
          <p14:tracePt t="31653" x="3922713" y="315913"/>
          <p14:tracePt t="31659" x="3922713" y="328613"/>
          <p14:tracePt t="31726" x="3935413" y="342900"/>
          <p14:tracePt t="31737" x="3935413" y="328613"/>
          <p14:tracePt t="31741" x="3935413" y="315913"/>
          <p14:tracePt t="31747" x="3949700" y="301625"/>
          <p14:tracePt t="31769" x="3949700" y="287338"/>
          <p14:tracePt t="31773" x="3963988" y="287338"/>
          <p14:tracePt t="31790" x="3963988" y="274638"/>
          <p14:tracePt t="31805" x="3963988" y="260350"/>
          <p14:tracePt t="31817" x="3963988" y="247650"/>
          <p14:tracePt t="31826" x="3976688" y="247650"/>
          <p14:tracePt t="31827" x="3976688" y="233363"/>
          <p14:tracePt t="31837" x="3976688" y="219075"/>
          <p14:tracePt t="31841" x="3990975" y="219075"/>
          <p14:tracePt t="31843" x="3990975" y="206375"/>
          <p14:tracePt t="31853" x="3990975" y="192088"/>
          <p14:tracePt t="31857" x="4005263" y="177800"/>
          <p14:tracePt t="31861" x="4005263" y="165100"/>
          <p14:tracePt t="31867" x="4017963" y="150813"/>
          <p14:tracePt t="31873" x="4017963" y="136525"/>
          <p14:tracePt t="31877" x="4017963" y="123825"/>
          <p14:tracePt t="31879" x="4032250" y="109538"/>
          <p14:tracePt t="31883" x="4032250" y="95250"/>
          <p14:tracePt t="31889" x="4032250" y="82550"/>
          <p14:tracePt t="31895" x="4032250" y="68263"/>
          <p14:tracePt t="31899" x="4032250" y="55563"/>
          <p14:tracePt t="31907" x="4032250" y="41275"/>
          <p14:tracePt t="31911" x="4032250" y="26988"/>
          <p14:tracePt t="31919" x="4032250" y="14288"/>
          <p14:tracePt t="31927" x="4032250" y="0"/>
          <p14:tracePt t="32415" x="3881438" y="14288"/>
          <p14:tracePt t="32417" x="3867150" y="26988"/>
          <p14:tracePt t="32419" x="3825875" y="55563"/>
          <p14:tracePt t="32421" x="3813175" y="68263"/>
          <p14:tracePt t="32423" x="3798888" y="82550"/>
          <p14:tracePt t="32425" x="3757613" y="95250"/>
          <p14:tracePt t="32427" x="3730625" y="123825"/>
          <p14:tracePt t="32429" x="3703638" y="136525"/>
          <p14:tracePt t="32431" x="3675063" y="165100"/>
          <p14:tracePt t="32433" x="3621088" y="177800"/>
          <p14:tracePt t="32435" x="3579813" y="219075"/>
          <p14:tracePt t="32437" x="3538538" y="233363"/>
          <p14:tracePt t="32439" x="3482975" y="260350"/>
          <p14:tracePt t="32441" x="3429000" y="287338"/>
          <p14:tracePt t="32443" x="3387725" y="315913"/>
          <p14:tracePt t="32445" x="3319463" y="342900"/>
          <p14:tracePt t="32447" x="3249613" y="369888"/>
          <p14:tracePt t="32449" x="3195638" y="398463"/>
          <p14:tracePt t="32451" x="3127375" y="425450"/>
          <p14:tracePt t="32453" x="3057525" y="452438"/>
          <p14:tracePt t="32455" x="2989263" y="479425"/>
          <p14:tracePt t="32457" x="2906713" y="493713"/>
          <p14:tracePt t="32460" x="2852738" y="520700"/>
          <p14:tracePt t="32461" x="2770188" y="534988"/>
          <p14:tracePt t="32463" x="2687638" y="561975"/>
          <p14:tracePt t="32465" x="2619375" y="576263"/>
          <p14:tracePt t="32467" x="2524125" y="603250"/>
          <p14:tracePt t="32469" x="2441575" y="617538"/>
          <p14:tracePt t="32471" x="2344738" y="644525"/>
          <p14:tracePt t="32473" x="2262188" y="671513"/>
          <p14:tracePt t="32475" x="2193925" y="685800"/>
          <p14:tracePt t="32477" x="2111375" y="712788"/>
          <p14:tracePt t="32479" x="2030413" y="727075"/>
          <p14:tracePt t="32481" x="1947863" y="741363"/>
          <p14:tracePt t="32483" x="1865313" y="768350"/>
          <p14:tracePt t="32485" x="1782763" y="781050"/>
          <p14:tracePt t="32487" x="1714500" y="781050"/>
          <p14:tracePt t="32489" x="1631950" y="795338"/>
          <p14:tracePt t="32491" x="1576388" y="809625"/>
          <p14:tracePt t="32494" x="1508125" y="822325"/>
          <p14:tracePt t="32495" x="1454150" y="836613"/>
          <p14:tracePt t="32497" x="1412875" y="850900"/>
          <p14:tracePt t="32499" x="1344613" y="863600"/>
          <p14:tracePt t="32501" x="1303338" y="863600"/>
          <p14:tracePt t="32503" x="1247775" y="877888"/>
          <p14:tracePt t="32505" x="1193800" y="892175"/>
          <p14:tracePt t="32507" x="1152525" y="904875"/>
          <p14:tracePt t="32509" x="1111250" y="904875"/>
          <p14:tracePt t="32511" x="1069975" y="919163"/>
          <p14:tracePt t="32513" x="1028700" y="919163"/>
          <p14:tracePt t="32515" x="1001713" y="919163"/>
          <p14:tracePt t="32517" x="987425" y="919163"/>
          <p14:tracePt t="32519" x="960438" y="933450"/>
          <p14:tracePt t="32521" x="931863" y="946150"/>
          <p14:tracePt t="32523" x="919163" y="946150"/>
          <p14:tracePt t="32525" x="904875" y="960438"/>
          <p14:tracePt t="32527" x="877888" y="960438"/>
          <p14:tracePt t="32531" x="863600" y="960438"/>
          <p14:tracePt t="32533" x="863600" y="973138"/>
          <p14:tracePt t="32535" x="836613" y="973138"/>
          <p14:tracePt t="32539" x="822325" y="973138"/>
          <p14:tracePt t="32543" x="809625" y="987425"/>
          <p14:tracePt t="32545" x="795338" y="987425"/>
          <p14:tracePt t="32555" x="781050" y="1001713"/>
          <p14:tracePt t="32557" x="781050" y="1014413"/>
          <p14:tracePt t="32559" x="768350" y="1014413"/>
          <p14:tracePt t="32565" x="754063" y="1014413"/>
          <p14:tracePt t="32567" x="741363" y="1028700"/>
          <p14:tracePt t="32571" x="727075" y="1042988"/>
          <p14:tracePt t="32575" x="712788" y="1055688"/>
          <p14:tracePt t="32577" x="712788" y="1069975"/>
          <p14:tracePt t="32579" x="700088" y="1069975"/>
          <p14:tracePt t="32581" x="700088" y="1084263"/>
          <p14:tracePt t="32583" x="685800" y="1084263"/>
          <p14:tracePt t="32585" x="671513" y="1096963"/>
          <p14:tracePt t="32587" x="671513" y="1111250"/>
          <p14:tracePt t="32589" x="658813" y="1123950"/>
          <p14:tracePt t="32593" x="644525" y="1152525"/>
          <p14:tracePt t="32595" x="630238" y="1165225"/>
          <p14:tracePt t="32597" x="630238" y="1179513"/>
          <p14:tracePt t="32599" x="617538" y="1193800"/>
          <p14:tracePt t="32601" x="603250" y="1206500"/>
          <p14:tracePt t="32603" x="603250" y="1220788"/>
          <p14:tracePt t="32605" x="588963" y="1247775"/>
          <p14:tracePt t="32607" x="576263" y="1262063"/>
          <p14:tracePt t="32609" x="576263" y="1289050"/>
          <p14:tracePt t="32611" x="561975" y="1303338"/>
          <p14:tracePt t="32613" x="549275" y="1316038"/>
          <p14:tracePt t="32615" x="549275" y="1344613"/>
          <p14:tracePt t="32617" x="534988" y="1357313"/>
          <p14:tracePt t="32619" x="520700" y="1371600"/>
          <p14:tracePt t="32621" x="520700" y="1412875"/>
          <p14:tracePt t="32623" x="508000" y="1427163"/>
          <p14:tracePt t="32625" x="493713" y="1439863"/>
          <p14:tracePt t="32627" x="479425" y="1466850"/>
          <p14:tracePt t="32629" x="479425" y="1481138"/>
          <p14:tracePt t="32631" x="479425" y="1495425"/>
          <p14:tracePt t="32633" x="466725" y="1522413"/>
          <p14:tracePt t="32635" x="466725" y="1549400"/>
          <p14:tracePt t="32637" x="466725" y="1563688"/>
          <p14:tracePt t="32639" x="466725" y="1577975"/>
          <p14:tracePt t="32641" x="452438" y="1604963"/>
          <p14:tracePt t="32643" x="452438" y="1619250"/>
          <p14:tracePt t="32645" x="452438" y="1631950"/>
          <p14:tracePt t="32647" x="452438" y="1658938"/>
          <p14:tracePt t="32649" x="452438" y="1673225"/>
          <p14:tracePt t="32651" x="452438" y="1687513"/>
          <p14:tracePt t="32653" x="452438" y="1700213"/>
          <p14:tracePt t="32655" x="452438" y="1728788"/>
          <p14:tracePt t="32657" x="452438" y="1741488"/>
          <p14:tracePt t="32659" x="452438" y="1755775"/>
          <p14:tracePt t="32661" x="452438" y="1770063"/>
          <p14:tracePt t="32663" x="452438" y="1782763"/>
          <p14:tracePt t="32667" x="452438" y="1797050"/>
          <p14:tracePt t="32669" x="466725" y="1809750"/>
          <p14:tracePt t="32671" x="466725" y="1824038"/>
          <p14:tracePt t="32673" x="479425" y="1838325"/>
          <p14:tracePt t="32679" x="493713" y="1851025"/>
          <p14:tracePt t="32681" x="508000" y="1865313"/>
          <p14:tracePt t="32687" x="520700" y="1879600"/>
          <p14:tracePt t="32693" x="534988" y="1892300"/>
          <p14:tracePt t="32697" x="534988" y="1906588"/>
          <p14:tracePt t="32699" x="549275" y="1906588"/>
          <p14:tracePt t="32701" x="561975" y="1906588"/>
          <p14:tracePt t="32705" x="576263" y="1920875"/>
          <p14:tracePt t="32709" x="576263" y="1933575"/>
          <p14:tracePt t="32711" x="588963" y="1933575"/>
          <p14:tracePt t="32717" x="603250" y="1933575"/>
          <p14:tracePt t="32719" x="617538" y="1947863"/>
          <p14:tracePt t="32723" x="630238" y="1947863"/>
          <p14:tracePt t="32727" x="644525" y="1947863"/>
          <p14:tracePt t="32731" x="658813" y="1947863"/>
          <p14:tracePt t="32733" x="671513" y="1962150"/>
          <p14:tracePt t="32737" x="685800" y="1962150"/>
          <p14:tracePt t="32741" x="700088" y="1974850"/>
          <p14:tracePt t="32744" x="712788" y="1974850"/>
          <p14:tracePt t="32745" x="727075" y="1974850"/>
          <p14:tracePt t="32747" x="741363" y="1989138"/>
          <p14:tracePt t="32749" x="754063" y="1989138"/>
          <p14:tracePt t="32751" x="768350" y="1989138"/>
          <p14:tracePt t="32753" x="781050" y="1989138"/>
          <p14:tracePt t="32755" x="795338" y="1989138"/>
          <p14:tracePt t="32757" x="809625" y="1989138"/>
          <p14:tracePt t="32759" x="822325" y="2001838"/>
          <p14:tracePt t="32761" x="836613" y="2001838"/>
          <p14:tracePt t="32763" x="850900" y="2016125"/>
          <p14:tracePt t="32765" x="863600" y="2030413"/>
          <p14:tracePt t="32767" x="892175" y="2030413"/>
          <p14:tracePt t="32769" x="919163" y="2043113"/>
          <p14:tracePt t="32771" x="931863" y="2057400"/>
          <p14:tracePt t="32773" x="960438" y="2057400"/>
          <p14:tracePt t="32775" x="1001713" y="2084388"/>
          <p14:tracePt t="32777" x="1042988" y="2112963"/>
          <p14:tracePt t="32779" x="1082675" y="2125663"/>
          <p14:tracePt t="32781" x="1111250" y="2139950"/>
          <p14:tracePt t="32783" x="1152525" y="2152650"/>
          <p14:tracePt t="32785" x="1193800" y="2166938"/>
          <p14:tracePt t="32787" x="1247775" y="2193925"/>
          <p14:tracePt t="32789" x="1274763" y="2208213"/>
          <p14:tracePt t="32791" x="1330325" y="2222500"/>
          <p14:tracePt t="32793" x="1371600" y="2249488"/>
          <p14:tracePt t="32795" x="1425575" y="2276475"/>
          <p14:tracePt t="32797" x="1481138" y="2290763"/>
          <p14:tracePt t="32799" x="1536700" y="2317750"/>
          <p14:tracePt t="32801" x="1576388" y="2344738"/>
          <p14:tracePt t="32803" x="1631950" y="2359025"/>
          <p14:tracePt t="32805" x="1673225" y="2373313"/>
          <p14:tracePt t="32807" x="1728788" y="2400300"/>
          <p14:tracePt t="32809" x="1768475" y="2414588"/>
          <p14:tracePt t="32811" x="1824038" y="2427288"/>
          <p14:tracePt t="32813" x="1879600" y="2455863"/>
          <p14:tracePt t="32815" x="1933575" y="2468563"/>
          <p14:tracePt t="32817" x="1974850" y="2495550"/>
          <p14:tracePt t="32819" x="2016125" y="2495550"/>
          <p14:tracePt t="32821" x="2084388" y="2524125"/>
          <p14:tracePt t="32823" x="2139950" y="2536825"/>
          <p14:tracePt t="32825" x="2181225" y="2551113"/>
          <p14:tracePt t="32827" x="2222500" y="2565400"/>
          <p14:tracePt t="32829" x="2276475" y="2578100"/>
          <p14:tracePt t="32831" x="2317750" y="2592388"/>
          <p14:tracePt t="32833" x="2373313" y="2619375"/>
          <p14:tracePt t="32835" x="2413000" y="2633663"/>
          <p14:tracePt t="32837" x="2468563" y="2633663"/>
          <p14:tracePt t="32839" x="2509838" y="2647950"/>
          <p14:tracePt t="32841" x="2551113" y="2660650"/>
          <p14:tracePt t="32843" x="2605088" y="2674938"/>
          <p14:tracePt t="32845" x="2646363" y="2674938"/>
          <p14:tracePt t="32847" x="2687638" y="2687638"/>
          <p14:tracePt t="32849" x="2716213" y="2687638"/>
          <p14:tracePt t="32851" x="2755900" y="2687638"/>
          <p14:tracePt t="32853" x="2797175" y="2687638"/>
          <p14:tracePt t="32855" x="2838450" y="2687638"/>
          <p14:tracePt t="32857" x="2879725" y="2687638"/>
          <p14:tracePt t="32859" x="2906713" y="2687638"/>
          <p14:tracePt t="32861" x="2947988" y="2687638"/>
          <p14:tracePt t="32863" x="2989263" y="2687638"/>
          <p14:tracePt t="32865" x="3017838" y="2687638"/>
          <p14:tracePt t="32867" x="3057525" y="2687638"/>
          <p14:tracePt t="32869" x="3086100" y="2687638"/>
          <p14:tracePt t="32871" x="3113088" y="2687638"/>
          <p14:tracePt t="32873" x="3140075" y="2687638"/>
          <p14:tracePt t="32875" x="3168650" y="2687638"/>
          <p14:tracePt t="32877" x="3195638" y="2687638"/>
          <p14:tracePt t="32879" x="3222625" y="2687638"/>
          <p14:tracePt t="32881" x="3263900" y="2687638"/>
          <p14:tracePt t="32883" x="3290888" y="2687638"/>
          <p14:tracePt t="32885" x="3305175" y="2687638"/>
          <p14:tracePt t="32887" x="3332163" y="2687638"/>
          <p14:tracePt t="32889" x="3360738" y="2674938"/>
          <p14:tracePt t="32891" x="3387725" y="2674938"/>
          <p14:tracePt t="32893" x="3400425" y="2674938"/>
          <p14:tracePt t="32895" x="3429000" y="2660650"/>
          <p14:tracePt t="32897" x="3455988" y="2660650"/>
          <p14:tracePt t="32899" x="3470275" y="2647950"/>
          <p14:tracePt t="32901" x="3482975" y="2633663"/>
          <p14:tracePt t="32903" x="3511550" y="2633663"/>
          <p14:tracePt t="32905" x="3524250" y="2633663"/>
          <p14:tracePt t="32907" x="3538538" y="2619375"/>
          <p14:tracePt t="32909" x="3565525" y="2606675"/>
          <p14:tracePt t="32911" x="3592513" y="2606675"/>
          <p14:tracePt t="32913" x="3606800" y="2592388"/>
          <p14:tracePt t="32915" x="3633788" y="2578100"/>
          <p14:tracePt t="32917" x="3662363" y="2578100"/>
          <p14:tracePt t="32919" x="3675063" y="2565400"/>
          <p14:tracePt t="32921" x="3703638" y="2551113"/>
          <p14:tracePt t="32923" x="3743325" y="2536825"/>
          <p14:tracePt t="32925" x="3757613" y="2536825"/>
          <p14:tracePt t="32927" x="3771900" y="2524125"/>
          <p14:tracePt t="32929" x="3798888" y="2509838"/>
          <p14:tracePt t="32931" x="3813175" y="2509838"/>
          <p14:tracePt t="32933" x="3825875" y="2509838"/>
          <p14:tracePt t="32935" x="3867150" y="2495550"/>
          <p14:tracePt t="32937" x="3881438" y="2482850"/>
          <p14:tracePt t="32939" x="3908425" y="2482850"/>
          <p14:tracePt t="32941" x="3922713" y="2482850"/>
          <p14:tracePt t="32943" x="3963988" y="2468563"/>
          <p14:tracePt t="32945" x="3976688" y="2468563"/>
          <p14:tracePt t="32947" x="3990975" y="2468563"/>
          <p14:tracePt t="32949" x="4017963" y="2455863"/>
          <p14:tracePt t="32951" x="4044950" y="2441575"/>
          <p14:tracePt t="32953" x="4073525" y="2441575"/>
          <p14:tracePt t="32955" x="4100513" y="2441575"/>
          <p14:tracePt t="32957" x="4114800" y="2427288"/>
          <p14:tracePt t="32959" x="4156075" y="2414588"/>
          <p14:tracePt t="32961" x="4183063" y="2414588"/>
          <p14:tracePt t="32963" x="4197350" y="2414588"/>
          <p14:tracePt t="32965" x="4224338" y="2414588"/>
          <p14:tracePt t="32967" x="4265613" y="2400300"/>
          <p14:tracePt t="32969" x="4292600" y="2400300"/>
          <p14:tracePt t="32971" x="4319588" y="2386013"/>
          <p14:tracePt t="32973" x="4348163" y="2373313"/>
          <p14:tracePt t="32975" x="4375150" y="2373313"/>
          <p14:tracePt t="32977" x="4402138" y="2373313"/>
          <p14:tracePt t="32979" x="4429125" y="2373313"/>
          <p14:tracePt t="32981" x="4470400" y="2373313"/>
          <p14:tracePt t="32983" x="4511675" y="2373313"/>
          <p14:tracePt t="32985" x="4552950" y="2373313"/>
          <p14:tracePt t="32987" x="4579938" y="2373313"/>
          <p14:tracePt t="32989" x="4608513" y="2373313"/>
          <p14:tracePt t="32991" x="4649788" y="2373313"/>
          <p14:tracePt t="32993" x="4676775" y="2373313"/>
          <p14:tracePt t="32995" x="4718050" y="2359025"/>
          <p14:tracePt t="32997" x="4745038" y="2359025"/>
          <p14:tracePt t="32999" x="4786313" y="2359025"/>
          <p14:tracePt t="33001" x="4813300" y="2359025"/>
          <p14:tracePt t="33003" x="4854575" y="2359025"/>
          <p14:tracePt t="33005" x="4881563" y="2359025"/>
          <p14:tracePt t="33007" x="4910138" y="2344738"/>
          <p14:tracePt t="33010" x="4937125" y="2344738"/>
          <p14:tracePt t="33011" x="4964113" y="2344738"/>
          <p14:tracePt t="33013" x="4992688" y="2344738"/>
          <p14:tracePt t="33015" x="5019675" y="2332038"/>
          <p14:tracePt t="33017" x="5060950" y="2332038"/>
          <p14:tracePt t="33019" x="5073650" y="2332038"/>
          <p14:tracePt t="33021" x="5102225" y="2332038"/>
          <p14:tracePt t="33023" x="5114925" y="2332038"/>
          <p14:tracePt t="33025" x="5143500" y="2332038"/>
          <p14:tracePt t="33027" x="5184775" y="2332038"/>
          <p14:tracePt t="33029" x="5197475" y="2332038"/>
          <p14:tracePt t="33031" x="5224463" y="2332038"/>
          <p14:tracePt t="33033" x="5238750" y="2332038"/>
          <p14:tracePt t="33035" x="5265738" y="2332038"/>
          <p14:tracePt t="33037" x="5280025" y="2332038"/>
          <p14:tracePt t="33039" x="5294313" y="2332038"/>
          <p14:tracePt t="33041" x="5307013" y="2332038"/>
          <p14:tracePt t="33043" x="5335588" y="2332038"/>
          <p14:tracePt t="33045" x="5348288" y="2317750"/>
          <p14:tracePt t="33047" x="5362575" y="2317750"/>
          <p14:tracePt t="33049" x="5375275" y="2317750"/>
          <p14:tracePt t="33051" x="5389563" y="2305050"/>
          <p14:tracePt t="33055" x="5416550" y="2305050"/>
          <p14:tracePt t="33057" x="5445125" y="2305050"/>
          <p14:tracePt t="33059" x="5445125" y="2290763"/>
          <p14:tracePt t="33061" x="5457825" y="2290763"/>
          <p14:tracePt t="33063" x="5486400" y="2290763"/>
          <p14:tracePt t="33065" x="5486400" y="2276475"/>
          <p14:tracePt t="33067" x="5513388" y="2276475"/>
          <p14:tracePt t="33069" x="5526088" y="2276475"/>
          <p14:tracePt t="33071" x="5540375" y="2263775"/>
          <p14:tracePt t="33073" x="5567363" y="2263775"/>
          <p14:tracePt t="33075" x="5567363" y="2249488"/>
          <p14:tracePt t="33077" x="5581650" y="2249488"/>
          <p14:tracePt t="33079" x="5595938" y="2235200"/>
          <p14:tracePt t="33083" x="5608638" y="2235200"/>
          <p14:tracePt t="33085" x="5622925" y="2222500"/>
          <p14:tracePt t="33087" x="5637213" y="2222500"/>
          <p14:tracePt t="33089" x="5637213" y="2208213"/>
          <p14:tracePt t="33091" x="5664200" y="2193925"/>
          <p14:tracePt t="33095" x="5678488" y="2193925"/>
          <p14:tracePt t="33097" x="5678488" y="2181225"/>
          <p14:tracePt t="33099" x="5705475" y="2181225"/>
          <p14:tracePt t="33101" x="5718175" y="2166938"/>
          <p14:tracePt t="33105" x="5732463" y="2152650"/>
          <p14:tracePt t="33109" x="5746750" y="2152650"/>
          <p14:tracePt t="33113" x="5759450" y="2152650"/>
          <p14:tracePt t="33115" x="5773738" y="2152650"/>
          <p14:tracePt t="33117" x="5773738" y="2139950"/>
          <p14:tracePt t="33119" x="5788025" y="2139950"/>
          <p14:tracePt t="33123" x="5800725" y="2125663"/>
          <p14:tracePt t="33125" x="5800725" y="2112963"/>
          <p14:tracePt t="33127" x="5815013" y="2112963"/>
          <p14:tracePt t="33129" x="5829300" y="2112963"/>
          <p14:tracePt t="33131" x="5842000" y="2112963"/>
          <p14:tracePt t="33133" x="5856288" y="2098675"/>
          <p14:tracePt t="33137" x="5868988" y="2098675"/>
          <p14:tracePt t="33139" x="5883275" y="2098675"/>
          <p14:tracePt t="33141" x="5897563" y="2098675"/>
          <p14:tracePt t="33143" x="5924550" y="2084388"/>
          <p14:tracePt t="33147" x="5938838" y="2084388"/>
          <p14:tracePt t="33149" x="5951538" y="2071688"/>
          <p14:tracePt t="33151" x="5965825" y="2071688"/>
          <p14:tracePt t="33153" x="5980113" y="2071688"/>
          <p14:tracePt t="33155" x="6007100" y="2057400"/>
          <p14:tracePt t="33157" x="6007100" y="2043113"/>
          <p14:tracePt t="33159" x="6034088" y="2043113"/>
          <p14:tracePt t="33163" x="6048375" y="2043113"/>
          <p14:tracePt t="33165" x="6061075" y="2043113"/>
          <p14:tracePt t="33167" x="6075363" y="2030413"/>
          <p14:tracePt t="33169" x="6089650" y="2030413"/>
          <p14:tracePt t="33173" x="6102350" y="2030413"/>
          <p14:tracePt t="33175" x="6116638" y="2016125"/>
          <p14:tracePt t="33177" x="6130925" y="2016125"/>
          <p14:tracePt t="33179" x="6143625" y="2016125"/>
          <p14:tracePt t="33181" x="6143625" y="2001838"/>
          <p14:tracePt t="33183" x="6172200" y="2001838"/>
          <p14:tracePt t="33185" x="6172200" y="1989138"/>
          <p14:tracePt t="33187" x="6184900" y="1989138"/>
          <p14:tracePt t="33189" x="6184900" y="1974850"/>
          <p14:tracePt t="33191" x="6211888" y="1974850"/>
          <p14:tracePt t="33195" x="6226175" y="1962150"/>
          <p14:tracePt t="33211" x="6281738" y="1947863"/>
          <p14:tracePt t="33217" x="6281738" y="1933575"/>
          <p14:tracePt t="33247" x="6281738" y="1920875"/>
          <p14:tracePt t="33255" x="6281738" y="1906588"/>
          <p14:tracePt t="33263" x="6267450" y="1892300"/>
          <p14:tracePt t="33265" x="6253163" y="1879600"/>
          <p14:tracePt t="33271" x="6240463" y="1879600"/>
          <p14:tracePt t="33273" x="6240463" y="1865313"/>
          <p14:tracePt t="33275" x="6226175" y="1865313"/>
          <p14:tracePt t="33281" x="6211888" y="1851025"/>
          <p14:tracePt t="33283" x="6199188" y="1851025"/>
          <p14:tracePt t="33287" x="6184900" y="1851025"/>
          <p14:tracePt t="33289" x="6184900" y="1838325"/>
          <p14:tracePt t="33291" x="6172200" y="1838325"/>
          <p14:tracePt t="33295" x="6157913" y="1824038"/>
          <p14:tracePt t="33297" x="6143625" y="1824038"/>
          <p14:tracePt t="33301" x="6130925" y="1824038"/>
          <p14:tracePt t="33303" x="6130925" y="1809750"/>
          <p14:tracePt t="33305" x="6116638" y="1809750"/>
          <p14:tracePt t="33307" x="6102350" y="1809750"/>
          <p14:tracePt t="33311" x="6089650" y="1809750"/>
          <p14:tracePt t="33315" x="6075363" y="1797050"/>
          <p14:tracePt t="33319" x="6048375" y="1782763"/>
          <p14:tracePt t="33321" x="6034088" y="1782763"/>
          <p14:tracePt t="33323" x="6019800" y="1770063"/>
          <p14:tracePt t="33325" x="6007100" y="1770063"/>
          <p14:tracePt t="33327" x="5992813" y="1755775"/>
          <p14:tracePt t="33329" x="5980113" y="1755775"/>
          <p14:tracePt t="33331" x="5965825" y="1741488"/>
          <p14:tracePt t="33333" x="5951538" y="1741488"/>
          <p14:tracePt t="33335" x="5924550" y="1728788"/>
          <p14:tracePt t="33337" x="5897563" y="1728788"/>
          <p14:tracePt t="33339" x="5868988" y="1714500"/>
          <p14:tracePt t="33341" x="5856288" y="1714500"/>
          <p14:tracePt t="33343" x="5829300" y="1714500"/>
          <p14:tracePt t="33345" x="5788025" y="1700213"/>
          <p14:tracePt t="33347" x="5759450" y="1687513"/>
          <p14:tracePt t="33349" x="5746750" y="1673225"/>
          <p14:tracePt t="33351" x="5718175" y="1673225"/>
          <p14:tracePt t="33353" x="5691188" y="1658938"/>
          <p14:tracePt t="33355" x="5664200" y="1646238"/>
          <p14:tracePt t="33357" x="5637213" y="1646238"/>
          <p14:tracePt t="33359" x="5595938" y="1631950"/>
          <p14:tracePt t="33361" x="5554663" y="1619250"/>
          <p14:tracePt t="33363" x="5513388" y="1604963"/>
          <p14:tracePt t="33365" x="5472113" y="1590675"/>
          <p14:tracePt t="33367" x="5445125" y="1563688"/>
          <p14:tracePt t="33370" x="5403850" y="1563688"/>
          <p14:tracePt t="33371" x="5362575" y="1549400"/>
          <p14:tracePt t="33373" x="5321300" y="1522413"/>
          <p14:tracePt t="33375" x="5280025" y="1508125"/>
          <p14:tracePt t="33377" x="5238750" y="1508125"/>
          <p14:tracePt t="33379" x="5170488" y="1495425"/>
          <p14:tracePt t="33381" x="5129213" y="1481138"/>
          <p14:tracePt t="33383" x="5073650" y="1466850"/>
          <p14:tracePt t="33385" x="5032375" y="1454150"/>
          <p14:tracePt t="33387" x="4992688" y="1454150"/>
          <p14:tracePt t="33389" x="4951413" y="1454150"/>
          <p14:tracePt t="33391" x="4910138" y="1439863"/>
          <p14:tracePt t="33393" x="4868863" y="1439863"/>
          <p14:tracePt t="33395" x="4827588" y="1439863"/>
          <p14:tracePt t="33397" x="4772025" y="1427163"/>
          <p14:tracePt t="33399" x="4730750" y="1427163"/>
          <p14:tracePt t="33401" x="4691063" y="1412875"/>
          <p14:tracePt t="33403" x="4635500" y="1412875"/>
          <p14:tracePt t="33405" x="4594225" y="1412875"/>
          <p14:tracePt t="33407" x="4552950" y="1412875"/>
          <p14:tracePt t="33409" x="4511675" y="1398588"/>
          <p14:tracePt t="33411" x="4470400" y="1398588"/>
          <p14:tracePt t="33413" x="4429125" y="1398588"/>
          <p14:tracePt t="33415" x="4402138" y="1398588"/>
          <p14:tracePt t="33417" x="4375150" y="1398588"/>
          <p14:tracePt t="33419" x="4333875" y="1385888"/>
          <p14:tracePt t="33421" x="4306888" y="1385888"/>
          <p14:tracePt t="33423" x="4278313" y="1385888"/>
          <p14:tracePt t="33425" x="4237038" y="1385888"/>
          <p14:tracePt t="33427" x="4210050" y="1385888"/>
          <p14:tracePt t="33429" x="4197350" y="1385888"/>
          <p14:tracePt t="33431" x="4183063" y="1385888"/>
          <p14:tracePt t="33433" x="4156075" y="1385888"/>
          <p14:tracePt t="33435" x="4127500" y="1385888"/>
          <p14:tracePt t="33437" x="4114800" y="1385888"/>
          <p14:tracePt t="33439" x="4100513" y="1385888"/>
          <p14:tracePt t="33441" x="4073525" y="1385888"/>
          <p14:tracePt t="33444" x="4059238" y="1385888"/>
          <p14:tracePt t="33445" x="4044950" y="1385888"/>
          <p14:tracePt t="33447" x="4032250" y="1385888"/>
          <p14:tracePt t="33449" x="4005263" y="1385888"/>
          <p14:tracePt t="33451" x="3990975" y="1385888"/>
          <p14:tracePt t="33453" x="3976688" y="1385888"/>
          <p14:tracePt t="33455" x="3963988" y="1385888"/>
          <p14:tracePt t="33459" x="3935413" y="1398588"/>
          <p14:tracePt t="33463" x="3922713" y="1398588"/>
          <p14:tracePt t="33465" x="3908425" y="1398588"/>
          <p14:tracePt t="33467" x="3894138" y="1412875"/>
          <p14:tracePt t="33469" x="3881438" y="1412875"/>
          <p14:tracePt t="33471" x="3867150" y="1427163"/>
          <p14:tracePt t="33473" x="3854450" y="1427163"/>
          <p14:tracePt t="33475" x="3840163" y="1427163"/>
          <p14:tracePt t="33477" x="3825875" y="1427163"/>
          <p14:tracePt t="33479" x="3813175" y="1427163"/>
          <p14:tracePt t="33481" x="3798888" y="1427163"/>
          <p14:tracePt t="33483" x="3784600" y="1427163"/>
          <p14:tracePt t="33485" x="3771900" y="1439863"/>
          <p14:tracePt t="33487" x="3771900" y="1454150"/>
          <p14:tracePt t="33489" x="3743325" y="1454150"/>
          <p14:tracePt t="33493" x="3730625" y="1454150"/>
          <p14:tracePt t="33495" x="3716338" y="1454150"/>
          <p14:tracePt t="33497" x="3703638" y="1466850"/>
          <p14:tracePt t="33499" x="3675063" y="1481138"/>
          <p14:tracePt t="33501" x="3662363" y="1481138"/>
          <p14:tracePt t="33503" x="3648075" y="1481138"/>
          <p14:tracePt t="33505" x="3621088" y="1481138"/>
          <p14:tracePt t="33507" x="3621088" y="1495425"/>
          <p14:tracePt t="33509" x="3606800" y="1495425"/>
          <p14:tracePt t="33511" x="3579813" y="1495425"/>
          <p14:tracePt t="33513" x="3565525" y="1508125"/>
          <p14:tracePt t="33515" x="3551238" y="1508125"/>
          <p14:tracePt t="33517" x="3524250" y="1522413"/>
          <p14:tracePt t="33519" x="3511550" y="1522413"/>
          <p14:tracePt t="33521" x="3497263" y="1522413"/>
          <p14:tracePt t="33523" x="3470275" y="1536700"/>
          <p14:tracePt t="33525" x="3455988" y="1536700"/>
          <p14:tracePt t="33527" x="3441700" y="1549400"/>
          <p14:tracePt t="33529" x="3429000" y="1549400"/>
          <p14:tracePt t="33531" x="3414713" y="1549400"/>
          <p14:tracePt t="33533" x="3387725" y="1549400"/>
          <p14:tracePt t="33535" x="3360738" y="1563688"/>
          <p14:tracePt t="33537" x="3346450" y="1563688"/>
          <p14:tracePt t="33539" x="3332163" y="1577975"/>
          <p14:tracePt t="33541" x="3290888" y="1590675"/>
          <p14:tracePt t="33544" x="3278188" y="1590675"/>
          <p14:tracePt t="33545" x="3249613" y="1590675"/>
          <p14:tracePt t="33547" x="3222625" y="1604963"/>
          <p14:tracePt t="33549" x="3195638" y="1619250"/>
          <p14:tracePt t="33551" x="3168650" y="1619250"/>
          <p14:tracePt t="33553" x="3140075" y="1619250"/>
          <p14:tracePt t="33555" x="3127375" y="1619250"/>
          <p14:tracePt t="33557" x="3098800" y="1619250"/>
          <p14:tracePt t="33559" x="3071813" y="1631950"/>
          <p14:tracePt t="33561" x="3044825" y="1646238"/>
          <p14:tracePt t="33563" x="3017838" y="1646238"/>
          <p14:tracePt t="33565" x="2989263" y="1646238"/>
          <p14:tracePt t="33567" x="2962275" y="1658938"/>
          <p14:tracePt t="33569" x="2935288" y="1673225"/>
          <p14:tracePt t="33571" x="2921000" y="1673225"/>
          <p14:tracePt t="33573" x="2906713" y="1687513"/>
          <p14:tracePt t="33575" x="2867025" y="1687513"/>
          <p14:tracePt t="33577" x="2838450" y="1700213"/>
          <p14:tracePt t="33579" x="2825750" y="1700213"/>
          <p14:tracePt t="33581" x="2811463" y="1714500"/>
          <p14:tracePt t="33583" x="2784475" y="1714500"/>
          <p14:tracePt t="33585" x="2755900" y="1714500"/>
          <p14:tracePt t="33587" x="2743200" y="1714500"/>
          <p14:tracePt t="33589" x="2716213" y="1728788"/>
          <p14:tracePt t="33591" x="2687638" y="1728788"/>
          <p14:tracePt t="33593" x="2674938" y="1741488"/>
          <p14:tracePt t="33595" x="2646363" y="1755775"/>
          <p14:tracePt t="33597" x="2619375" y="1755775"/>
          <p14:tracePt t="33599" x="2605088" y="1755775"/>
          <p14:tracePt t="33601" x="2592388" y="1755775"/>
          <p14:tracePt t="33603" x="2563813" y="1770063"/>
          <p14:tracePt t="33605" x="2536825" y="1770063"/>
          <p14:tracePt t="33607" x="2509838" y="1782763"/>
          <p14:tracePt t="33609" x="2495550" y="1782763"/>
          <p14:tracePt t="33611" x="2468563" y="1782763"/>
          <p14:tracePt t="33613" x="2454275" y="1782763"/>
          <p14:tracePt t="33615" x="2427288" y="1782763"/>
          <p14:tracePt t="33617" x="2413000" y="1782763"/>
          <p14:tracePt t="33619" x="2386013" y="1797050"/>
          <p14:tracePt t="33621" x="2373313" y="1797050"/>
          <p14:tracePt t="33623" x="2359025" y="1797050"/>
          <p14:tracePt t="33625" x="2344738" y="1797050"/>
          <p14:tracePt t="33627" x="2317750" y="1797050"/>
          <p14:tracePt t="33629" x="2303463" y="1797050"/>
          <p14:tracePt t="33631" x="2290763" y="1797050"/>
          <p14:tracePt t="33633" x="2262188" y="1797050"/>
          <p14:tracePt t="33635" x="2235200" y="1797050"/>
          <p14:tracePt t="33637" x="2222500" y="1797050"/>
          <p14:tracePt t="33639" x="2208213" y="1797050"/>
          <p14:tracePt t="33641" x="2181225" y="1797050"/>
          <p14:tracePt t="33644" x="2166938" y="1797050"/>
          <p14:tracePt t="33645" x="2152650" y="1797050"/>
          <p14:tracePt t="33647" x="2125663" y="1809750"/>
          <p14:tracePt t="33649" x="2111375" y="1809750"/>
          <p14:tracePt t="33651" x="2098675" y="1809750"/>
          <p14:tracePt t="33653" x="2084388" y="1809750"/>
          <p14:tracePt t="33655" x="2057400" y="1809750"/>
          <p14:tracePt t="33657" x="2030413" y="1809750"/>
          <p14:tracePt t="33659" x="2016125" y="1809750"/>
          <p14:tracePt t="33661" x="1989138" y="1809750"/>
          <p14:tracePt t="33663" x="1960563" y="1809750"/>
          <p14:tracePt t="33665" x="1933575" y="1809750"/>
          <p14:tracePt t="33667" x="1919288" y="1809750"/>
          <p14:tracePt t="33669" x="1906588" y="1809750"/>
          <p14:tracePt t="33671" x="1892300" y="1809750"/>
          <p14:tracePt t="33673" x="1865313" y="1809750"/>
          <p14:tracePt t="33675" x="1851025" y="1809750"/>
          <p14:tracePt t="33677" x="1838325" y="1809750"/>
          <p14:tracePt t="33679" x="1809750" y="1809750"/>
          <p14:tracePt t="33681" x="1797050" y="1809750"/>
          <p14:tracePt t="33683" x="1782763" y="1809750"/>
          <p14:tracePt t="33685" x="1768475" y="1809750"/>
          <p14:tracePt t="33687" x="1755775" y="1809750"/>
          <p14:tracePt t="33689" x="1741488" y="1809750"/>
          <p14:tracePt t="33691" x="1728788" y="1809750"/>
          <p14:tracePt t="33694" x="1714500" y="1809750"/>
          <p14:tracePt t="33695" x="1700213" y="1809750"/>
          <p14:tracePt t="33699" x="1687513" y="1809750"/>
          <p14:tracePt t="33701" x="1673225" y="1809750"/>
          <p14:tracePt t="33705" x="1658938" y="1809750"/>
          <p14:tracePt t="33709" x="1646238" y="1809750"/>
          <p14:tracePt t="33717" x="1631950" y="1809750"/>
          <p14:tracePt t="33721" x="1617663" y="1809750"/>
          <p14:tracePt t="33727" x="1604963" y="1809750"/>
          <p14:tracePt t="33729" x="1590675" y="1809750"/>
          <p14:tracePt t="33733" x="1576388" y="1809750"/>
          <p14:tracePt t="33741" x="1563688" y="1809750"/>
          <p14:tracePt t="33744" x="1549400" y="1809750"/>
          <p14:tracePt t="33747" x="1536700" y="1809750"/>
          <p14:tracePt t="33749" x="1522413" y="1809750"/>
          <p14:tracePt t="33751" x="1508125" y="1809750"/>
          <p14:tracePt t="33755" x="1495425" y="1809750"/>
          <p14:tracePt t="33759" x="1466850" y="1809750"/>
          <p14:tracePt t="33765" x="1454150" y="1824038"/>
          <p14:tracePt t="33767" x="1439863" y="1824038"/>
          <p14:tracePt t="33771" x="1412875" y="1824038"/>
          <p14:tracePt t="33773" x="1412875" y="1838325"/>
          <p14:tracePt t="33775" x="1398588" y="1838325"/>
          <p14:tracePt t="33777" x="1385888" y="1838325"/>
          <p14:tracePt t="33779" x="1371600" y="1838325"/>
          <p14:tracePt t="33783" x="1344613" y="1838325"/>
          <p14:tracePt t="33787" x="1330325" y="1851025"/>
          <p14:tracePt t="33789" x="1316038" y="1851025"/>
          <p14:tracePt t="33791" x="1303338" y="1851025"/>
          <p14:tracePt t="33794" x="1289050" y="1851025"/>
          <p14:tracePt t="33797" x="1262063" y="1851025"/>
          <p14:tracePt t="33803" x="1247775" y="1851025"/>
          <p14:tracePt t="33811" x="1235075" y="1851025"/>
          <p14:tracePt t="33813" x="1220788" y="1851025"/>
          <p14:tracePt t="33819" x="1206500" y="1851025"/>
          <p14:tracePt t="33884" x="1193800" y="1851025"/>
          <p14:tracePt t="33929" x="1193800" y="1838325"/>
          <p14:tracePt t="33983" x="1193800" y="1824038"/>
          <p14:tracePt t="33997" x="1193800" y="1809750"/>
          <p14:tracePt t="34083" x="1206500" y="1797050"/>
          <p14:tracePt t="34089" x="1220788" y="1797050"/>
          <p14:tracePt t="34095" x="1235075" y="1797050"/>
          <p14:tracePt t="34101" x="1247775" y="1797050"/>
          <p14:tracePt t="34107" x="1262063" y="1797050"/>
          <p14:tracePt t="34109" x="1274763" y="1782763"/>
          <p14:tracePt t="34115" x="1289050" y="1782763"/>
          <p14:tracePt t="34117" x="1303338" y="1782763"/>
          <p14:tracePt t="34121" x="1316038" y="1782763"/>
          <p14:tracePt t="34123" x="1330325" y="1782763"/>
          <p14:tracePt t="34125" x="1344613" y="1782763"/>
          <p14:tracePt t="34129" x="1357313" y="1782763"/>
          <p14:tracePt t="34131" x="1371600" y="1782763"/>
          <p14:tracePt t="34133" x="1385888" y="1782763"/>
          <p14:tracePt t="34137" x="1398588" y="1782763"/>
          <p14:tracePt t="34139" x="1412875" y="1782763"/>
          <p14:tracePt t="34141" x="1425575" y="1782763"/>
          <p14:tracePt t="34143" x="1439863" y="1782763"/>
          <p14:tracePt t="34147" x="1466850" y="1782763"/>
          <p14:tracePt t="34151" x="1481138" y="1782763"/>
          <p14:tracePt t="34153" x="1508125" y="1770063"/>
          <p14:tracePt t="34155" x="1522413" y="1770063"/>
          <p14:tracePt t="34157" x="1536700" y="1770063"/>
          <p14:tracePt t="34161" x="1549400" y="1770063"/>
          <p14:tracePt t="34163" x="1563688" y="1770063"/>
          <p14:tracePt t="34165" x="1576388" y="1770063"/>
          <p14:tracePt t="34167" x="1590675" y="1770063"/>
          <p14:tracePt t="34171" x="1631950" y="1755775"/>
          <p14:tracePt t="34173" x="1646238" y="1755775"/>
          <p14:tracePt t="34175" x="1658938" y="1755775"/>
          <p14:tracePt t="34178" x="1687513" y="1741488"/>
          <p14:tracePt t="34179" x="1700213" y="1741488"/>
          <p14:tracePt t="34183" x="1728788" y="1741488"/>
          <p14:tracePt t="34185" x="1741488" y="1741488"/>
          <p14:tracePt t="34187" x="1755775" y="1741488"/>
          <p14:tracePt t="34189" x="1782763" y="1728788"/>
          <p14:tracePt t="34191" x="1809750" y="1714500"/>
          <p14:tracePt t="34193" x="1824038" y="1714500"/>
          <p14:tracePt t="34195" x="1838325" y="1714500"/>
          <p14:tracePt t="34211" x="1974850" y="1673225"/>
          <p14:tracePt t="34213" x="1989138" y="1658938"/>
          <p14:tracePt t="34215" x="2001838" y="1658938"/>
          <p14:tracePt t="34217" x="2016125" y="1658938"/>
          <p14:tracePt t="34219" x="2030413" y="1658938"/>
          <p14:tracePt t="34223" x="2057400" y="1658938"/>
          <p14:tracePt t="34225" x="2070100" y="1658938"/>
          <p14:tracePt t="34227" x="2084388" y="1658938"/>
          <p14:tracePt t="34229" x="2098675" y="1646238"/>
          <p14:tracePt t="34231" x="2111375" y="1646238"/>
          <p14:tracePt t="34235" x="2125663" y="1646238"/>
          <p14:tracePt t="34237" x="2152650" y="1646238"/>
          <p14:tracePt t="34241" x="2166938" y="1646238"/>
          <p14:tracePt t="34243" x="2181225" y="1646238"/>
          <p14:tracePt t="34245" x="2193925" y="1646238"/>
          <p14:tracePt t="34247" x="2208213" y="1646238"/>
          <p14:tracePt t="34249" x="2208213" y="1631950"/>
          <p14:tracePt t="34251" x="2222500" y="1631950"/>
          <p14:tracePt t="34253" x="2235200" y="1631950"/>
          <p14:tracePt t="34255" x="2249488" y="1631950"/>
          <p14:tracePt t="34257" x="2262188" y="1631950"/>
          <p14:tracePt t="34259" x="2276475" y="1631950"/>
          <p14:tracePt t="34263" x="2290763" y="1631950"/>
          <p14:tracePt t="34265" x="2303463" y="1631950"/>
          <p14:tracePt t="34269" x="2332038" y="1631950"/>
          <p14:tracePt t="34273" x="2344738" y="1631950"/>
          <p14:tracePt t="34275" x="2359025" y="1631950"/>
          <p14:tracePt t="34277" x="2373313" y="1631950"/>
          <p14:tracePt t="34281" x="2386013" y="1631950"/>
          <p14:tracePt t="34285" x="2400300" y="1631950"/>
          <p14:tracePt t="34289" x="2413000" y="1631950"/>
          <p14:tracePt t="34291" x="2427288" y="1631950"/>
          <p14:tracePt t="34293" x="2441575" y="1631950"/>
          <p14:tracePt t="34297" x="2468563" y="1631950"/>
          <p14:tracePt t="34303" x="2482850" y="1631950"/>
          <p14:tracePt t="34311" x="2495550" y="1631950"/>
          <p14:tracePt t="34315" x="2509838" y="1631950"/>
          <p14:tracePt t="34317" x="2524125" y="1631950"/>
          <p14:tracePt t="34321" x="2536825" y="1631950"/>
          <p14:tracePt t="34328" x="2551113" y="1631950"/>
          <p14:tracePt t="34333" x="2563813" y="1631950"/>
          <p14:tracePt t="34335" x="2578100" y="1631950"/>
          <p14:tracePt t="34339" x="2592388" y="1631950"/>
          <p14:tracePt t="34343" x="2605088" y="1631950"/>
          <p14:tracePt t="34345" x="2605088" y="1619250"/>
          <p14:tracePt t="34349" x="2633663" y="1619250"/>
          <p14:tracePt t="34357" x="2646363" y="1619250"/>
          <p14:tracePt t="34363" x="2660650" y="1619250"/>
          <p14:tracePt t="34365" x="2674938" y="1604963"/>
          <p14:tracePt t="34371" x="2687638" y="1604963"/>
          <p14:tracePt t="34375" x="2701925" y="1590675"/>
          <p14:tracePt t="34383" x="2716213" y="1590675"/>
          <p14:tracePt t="34394" x="2728913" y="1590675"/>
          <p14:tracePt t="34397" x="2743200" y="1590675"/>
          <p14:tracePt t="34405" x="2755900" y="1590675"/>
          <p14:tracePt t="34411" x="2770188" y="1590675"/>
          <p14:tracePt t="34417" x="2784475" y="1590675"/>
          <p14:tracePt t="34421" x="2797175" y="1590675"/>
          <p14:tracePt t="34423" x="2811463" y="1590675"/>
          <p14:tracePt t="34425" x="2825750" y="1590675"/>
          <p14:tracePt t="34429" x="2838450" y="1590675"/>
          <p14:tracePt t="34431" x="2852738" y="1590675"/>
          <p14:tracePt t="34433" x="2867025" y="1590675"/>
          <p14:tracePt t="34435" x="2879725" y="1590675"/>
          <p14:tracePt t="34437" x="2906713" y="1590675"/>
          <p14:tracePt t="34441" x="2935288" y="1590675"/>
          <p14:tracePt t="34443" x="2947988" y="1604963"/>
          <p14:tracePt t="34445" x="2962275" y="1619250"/>
          <p14:tracePt t="34447" x="2989263" y="1619250"/>
          <p14:tracePt t="34449" x="3003550" y="1631950"/>
          <p14:tracePt t="34451" x="3017838" y="1631950"/>
          <p14:tracePt t="34453" x="3030538" y="1646238"/>
          <p14:tracePt t="34455" x="3044825" y="1646238"/>
          <p14:tracePt t="34457" x="3057525" y="1646238"/>
          <p14:tracePt t="34459" x="3086100" y="1658938"/>
          <p14:tracePt t="34461" x="3098800" y="1658938"/>
          <p14:tracePt t="34463" x="3113088" y="1673225"/>
          <p14:tracePt t="34465" x="3127375" y="1673225"/>
          <p14:tracePt t="34469" x="3154363" y="1687513"/>
          <p14:tracePt t="34471" x="3168650" y="1687513"/>
          <p14:tracePt t="34475" x="3181350" y="1687513"/>
          <p14:tracePt t="34477" x="3195638" y="1687513"/>
          <p14:tracePt t="34481" x="3209925" y="1687513"/>
          <p14:tracePt t="34487" x="3222625" y="1700213"/>
          <p14:tracePt t="34491" x="3236913" y="1700213"/>
          <p14:tracePt t="34503" x="3236913" y="1714500"/>
          <p14:tracePt t="34535" x="3249613" y="1714500"/>
          <p14:tracePt t="34558" x="3263900" y="1714500"/>
          <p14:tracePt t="34561" x="3263900" y="1700213"/>
          <p14:tracePt t="34569" x="3278188" y="1700213"/>
          <p14:tracePt t="34571" x="3290888" y="1687513"/>
          <p14:tracePt t="34577" x="3305175" y="1687513"/>
          <p14:tracePt t="34581" x="3319463" y="1687513"/>
          <p14:tracePt t="34587" x="3332163" y="1673225"/>
          <p14:tracePt t="34589" x="3346450" y="1673225"/>
          <p14:tracePt t="34593" x="3360738" y="1673225"/>
          <p14:tracePt t="34597" x="3373438" y="1673225"/>
          <p14:tracePt t="34599" x="3387725" y="1673225"/>
          <p14:tracePt t="34601" x="3400425" y="1658938"/>
          <p14:tracePt t="34603" x="3414713" y="1658938"/>
          <p14:tracePt t="34607" x="3429000" y="1658938"/>
          <p14:tracePt t="34609" x="3455988" y="1646238"/>
          <p14:tracePt t="34613" x="3470275" y="1646238"/>
          <p14:tracePt t="34615" x="3482975" y="1646238"/>
          <p14:tracePt t="34617" x="3497263" y="1646238"/>
          <p14:tracePt t="34619" x="3511550" y="1646238"/>
          <p14:tracePt t="34623" x="3524250" y="1646238"/>
          <p14:tracePt t="34625" x="3538538" y="1631950"/>
          <p14:tracePt t="34627" x="3551238" y="1631950"/>
          <p14:tracePt t="34631" x="3565525" y="1631950"/>
          <p14:tracePt t="34633" x="3579813" y="1631950"/>
          <p14:tracePt t="34635" x="3592513" y="1631950"/>
          <p14:tracePt t="34639" x="3606800" y="1631950"/>
          <p14:tracePt t="34643" x="3621088" y="1631950"/>
          <p14:tracePt t="34645" x="3633788" y="1631950"/>
          <p14:tracePt t="34651" x="3648075" y="1631950"/>
          <p14:tracePt t="34657" x="3662363" y="1619250"/>
          <p14:tracePt t="34663" x="3675063" y="1619250"/>
          <p14:tracePt t="34667" x="3689350" y="1619250"/>
          <p14:tracePt t="34673" x="3703638" y="1619250"/>
          <p14:tracePt t="34681" x="3716338" y="1619250"/>
          <p14:tracePt t="34689" x="3730625" y="1619250"/>
          <p14:tracePt t="34695" x="3743325" y="1619250"/>
          <p14:tracePt t="34697" x="3757613" y="1619250"/>
          <p14:tracePt t="34701" x="3771900" y="1619250"/>
          <p14:tracePt t="34707" x="3798888" y="1619250"/>
          <p14:tracePt t="34711" x="3813175" y="1619250"/>
          <p14:tracePt t="34715" x="3825875" y="1619250"/>
          <p14:tracePt t="34717" x="3840163" y="1619250"/>
          <p14:tracePt t="34719" x="3854450" y="1619250"/>
          <p14:tracePt t="34721" x="3867150" y="1619250"/>
          <p14:tracePt t="34723" x="3881438" y="1619250"/>
          <p14:tracePt t="34725" x="3894138" y="1619250"/>
          <p14:tracePt t="34729" x="3908425" y="1619250"/>
          <p14:tracePt t="34731" x="3935413" y="1619250"/>
          <p14:tracePt t="34735" x="3949700" y="1619250"/>
          <p14:tracePt t="34739" x="3976688" y="1619250"/>
          <p14:tracePt t="34743" x="3990975" y="1619250"/>
          <p14:tracePt t="34745" x="4005263" y="1619250"/>
          <p14:tracePt t="34747" x="4017963" y="1619250"/>
          <p14:tracePt t="34751" x="4044950" y="1619250"/>
          <p14:tracePt t="34757" x="4059238" y="1619250"/>
          <p14:tracePt t="34761" x="4073525" y="1619250"/>
          <p14:tracePt t="34769" x="4086225" y="1619250"/>
          <p14:tracePt t="34787" x="4100513" y="1619250"/>
          <p14:tracePt t="34815" x="4114800" y="1619250"/>
          <p14:tracePt t="34823" x="4127500" y="1619250"/>
          <p14:tracePt t="34831" x="4141788" y="1619250"/>
          <p14:tracePt t="34837" x="4156075" y="1619250"/>
          <p14:tracePt t="34841" x="4168775" y="1619250"/>
          <p14:tracePt t="34847" x="4183063" y="1619250"/>
          <p14:tracePt t="34853" x="4197350" y="1619250"/>
          <p14:tracePt t="34859" x="4210050" y="1619250"/>
          <p14:tracePt t="34861" x="4224338" y="1619250"/>
          <p14:tracePt t="34867" x="4237038" y="1619250"/>
          <p14:tracePt t="34871" x="4251325" y="1619250"/>
          <p14:tracePt t="34878" x="4278313" y="1619250"/>
          <p14:tracePt t="34883" x="4292600" y="1619250"/>
          <p14:tracePt t="34887" x="4306888" y="1619250"/>
          <p14:tracePt t="34893" x="4319588" y="1619250"/>
          <p14:tracePt t="34899" x="4333875" y="1619250"/>
          <p14:tracePt t="34915" x="4348163" y="1619250"/>
          <p14:tracePt t="35009" x="4360863" y="1619250"/>
          <p14:tracePt t="35013" x="4360863" y="1604963"/>
          <p14:tracePt t="35021" x="4375150" y="1604963"/>
          <p14:tracePt t="35283" x="4387850" y="1604963"/>
          <p14:tracePt t="35291" x="4402138" y="1604963"/>
          <p14:tracePt t="35297" x="4416425" y="1604963"/>
          <p14:tracePt t="35303" x="4429125" y="1604963"/>
          <p14:tracePt t="35305" x="4443413" y="1604963"/>
          <p14:tracePt t="35311" x="4470400" y="1604963"/>
          <p14:tracePt t="35315" x="4484688" y="1604963"/>
          <p14:tracePt t="35319" x="4498975" y="1604963"/>
          <p14:tracePt t="35321" x="4511675" y="1604963"/>
          <p14:tracePt t="35323" x="4525963" y="1604963"/>
          <p14:tracePt t="35328" x="4552950" y="1604963"/>
          <p14:tracePt t="35331" x="4567238" y="1604963"/>
          <p14:tracePt t="35335" x="4579938" y="1604963"/>
          <p14:tracePt t="35337" x="4594225" y="1604963"/>
          <p14:tracePt t="35339" x="4608513" y="1604963"/>
          <p14:tracePt t="35341" x="4621213" y="1604963"/>
          <p14:tracePt t="35345" x="4649788" y="1604963"/>
          <p14:tracePt t="35349" x="4662488" y="1604963"/>
          <p14:tracePt t="35351" x="4676775" y="1604963"/>
          <p14:tracePt t="35353" x="4691063" y="1604963"/>
          <p14:tracePt t="35355" x="4703763" y="1604963"/>
          <p14:tracePt t="35357" x="4718050" y="1604963"/>
          <p14:tracePt t="35359" x="4730750" y="1604963"/>
          <p14:tracePt t="35363" x="4745038" y="1604963"/>
          <p14:tracePt t="35365" x="4759325" y="1590675"/>
          <p14:tracePt t="35369" x="4772025" y="1590675"/>
          <p14:tracePt t="35373" x="4786313" y="1590675"/>
          <p14:tracePt t="35378" x="4813300" y="1590675"/>
          <p14:tracePt t="35381" x="4827588" y="1590675"/>
          <p14:tracePt t="35383" x="4841875" y="1590675"/>
          <p14:tracePt t="35385" x="4854575" y="1590675"/>
          <p14:tracePt t="35389" x="4868863" y="1590675"/>
          <p14:tracePt t="35391" x="4881563" y="1590675"/>
          <p14:tracePt t="35393" x="4895850" y="1590675"/>
          <p14:tracePt t="35395" x="4910138" y="1590675"/>
          <p14:tracePt t="35401" x="4922838" y="1590675"/>
          <p14:tracePt t="35403" x="4937125" y="1590675"/>
          <p14:tracePt t="35407" x="4951413" y="1590675"/>
          <p14:tracePt t="35411" x="4964113" y="1590675"/>
          <p14:tracePt t="35413" x="4978400" y="1590675"/>
          <p14:tracePt t="35419" x="4992688" y="1590675"/>
          <p14:tracePt t="35423" x="5005388" y="1590675"/>
          <p14:tracePt t="35429" x="5019675" y="1590675"/>
          <p14:tracePt t="35431" x="5032375" y="1590675"/>
          <p14:tracePt t="35439" x="5046663" y="1590675"/>
          <p14:tracePt t="35445" x="5060950" y="1590675"/>
          <p14:tracePt t="35451" x="5073650" y="1590675"/>
          <p14:tracePt t="35453" x="5087938" y="1590675"/>
          <p14:tracePt t="35463" x="5102225" y="1590675"/>
          <p14:tracePt t="35467" x="5114925" y="1604963"/>
          <p14:tracePt t="35478" x="5129213" y="1604963"/>
          <p14:tracePt t="35483" x="5143500" y="1604963"/>
          <p14:tracePt t="35571" x="5156200" y="1604963"/>
          <p14:tracePt t="35594" x="5170488" y="1604963"/>
          <p14:tracePt t="35596" x="5170488" y="1619250"/>
          <p14:tracePt t="35603" x="5184775" y="1619250"/>
          <p14:tracePt t="35607" x="5197475" y="1619250"/>
          <p14:tracePt t="35613" x="5211763" y="1631950"/>
          <p14:tracePt t="35621" x="5224463" y="1631950"/>
          <p14:tracePt t="35628" x="5238750" y="1631950"/>
          <p14:tracePt t="35631" x="5253038" y="1631950"/>
          <p14:tracePt t="35633" x="5253038" y="1646238"/>
          <p14:tracePt t="35637" x="5265738" y="1646238"/>
          <p14:tracePt t="35643" x="5280025" y="1646238"/>
          <p14:tracePt t="35649" x="5280025" y="1658938"/>
          <p14:tracePt t="35651" x="5294313" y="1658938"/>
          <p14:tracePt t="35657" x="5307013" y="1658938"/>
          <p14:tracePt t="35682" x="5321300" y="1658938"/>
          <p14:tracePt t="35754" x="5321300" y="1673225"/>
          <p14:tracePt t="35755" x="5307013" y="1673225"/>
          <p14:tracePt t="35759" x="5294313" y="1673225"/>
          <p14:tracePt t="35767" x="5280025" y="1687513"/>
          <p14:tracePt t="35773" x="5265738" y="1687513"/>
          <p14:tracePt t="35778" x="5238750" y="1687513"/>
          <p14:tracePt t="35781" x="5224463" y="1687513"/>
          <p14:tracePt t="35785" x="5211763" y="1687513"/>
          <p14:tracePt t="35791" x="5197475" y="1687513"/>
          <p14:tracePt t="35799" x="5184775" y="1687513"/>
          <p14:tracePt t="35803" x="5170488" y="1687513"/>
          <p14:tracePt t="35807" x="5156200" y="1687513"/>
          <p14:tracePt t="35813" x="5143500" y="1687513"/>
          <p14:tracePt t="35821" x="5129213" y="1687513"/>
          <p14:tracePt t="35833" x="5114925" y="1687513"/>
          <p14:tracePt t="35843" x="5102225" y="1687513"/>
          <p14:tracePt t="35847" x="5087938" y="1687513"/>
          <p14:tracePt t="35855" x="5073650" y="1687513"/>
          <p14:tracePt t="35859" x="5060950" y="1687513"/>
          <p14:tracePt t="35863" x="5046663" y="1687513"/>
          <p14:tracePt t="35865" x="5032375" y="1687513"/>
          <p14:tracePt t="35867" x="5019675" y="1687513"/>
          <p14:tracePt t="35871" x="5005388" y="1687513"/>
          <p14:tracePt t="35873" x="4992688" y="1687513"/>
          <p14:tracePt t="35875" x="4978400" y="1687513"/>
          <p14:tracePt t="35877" x="4964113" y="1687513"/>
          <p14:tracePt t="35879" x="4951413" y="1687513"/>
          <p14:tracePt t="35883" x="4937125" y="1687513"/>
          <p14:tracePt t="35885" x="4910138" y="1687513"/>
          <p14:tracePt t="35887" x="4895850" y="1687513"/>
          <p14:tracePt t="35891" x="4868863" y="1687513"/>
          <p14:tracePt t="35893" x="4854575" y="1687513"/>
          <p14:tracePt t="35895" x="4841875" y="1687513"/>
          <p14:tracePt t="35897" x="4827588" y="1687513"/>
          <p14:tracePt t="35899" x="4800600" y="1687513"/>
          <p14:tracePt t="35901" x="4786313" y="1687513"/>
          <p14:tracePt t="35903" x="4772025" y="1687513"/>
          <p14:tracePt t="35905" x="4745038" y="1687513"/>
          <p14:tracePt t="35907" x="4730750" y="1687513"/>
          <p14:tracePt t="35909" x="4718050" y="1687513"/>
          <p14:tracePt t="35911" x="4703763" y="1687513"/>
          <p14:tracePt t="35913" x="4676775" y="1687513"/>
          <p14:tracePt t="35915" x="4662488" y="1687513"/>
          <p14:tracePt t="35917" x="4649788" y="1687513"/>
          <p14:tracePt t="35919" x="4635500" y="1687513"/>
          <p14:tracePt t="35921" x="4621213" y="1687513"/>
          <p14:tracePt t="35923" x="4608513" y="1687513"/>
          <p14:tracePt t="35927" x="4594225" y="1687513"/>
          <p14:tracePt t="35931" x="4579938" y="1687513"/>
          <p14:tracePt t="35935" x="4567238" y="1687513"/>
          <p14:tracePt t="35937" x="4552950" y="1687513"/>
          <p14:tracePt t="35939" x="4552950" y="1700213"/>
          <p14:tracePt t="35964" x="4538663" y="1700213"/>
          <p14:tracePt t="35973" x="4538663" y="1687513"/>
          <p14:tracePt t="35975" x="4552950" y="1687513"/>
          <p14:tracePt t="35977" x="4567238" y="1673225"/>
          <p14:tracePt t="35987" x="4567238" y="1658938"/>
          <p14:tracePt t="35993" x="4579938" y="1658938"/>
          <p14:tracePt t="36013" x="4579938" y="1646238"/>
          <p14:tracePt t="36342" x="4594225" y="1646238"/>
          <p14:tracePt t="36351" x="4608513" y="1646238"/>
          <p14:tracePt t="36353" x="4621213" y="1646238"/>
          <p14:tracePt t="36359" x="4635500" y="1646238"/>
          <p14:tracePt t="36365" x="4649788" y="1646238"/>
          <p14:tracePt t="36369" x="4662488" y="1646238"/>
          <p14:tracePt t="36371" x="4676775" y="1646238"/>
          <p14:tracePt t="36375" x="4691063" y="1646238"/>
          <p14:tracePt t="36377" x="4703763" y="1646238"/>
          <p14:tracePt t="36381" x="4718050" y="1646238"/>
          <p14:tracePt t="36383" x="4730750" y="1646238"/>
          <p14:tracePt t="36385" x="4745038" y="1646238"/>
          <p14:tracePt t="36389" x="4759325" y="1646238"/>
          <p14:tracePt t="36393" x="4786313" y="1646238"/>
          <p14:tracePt t="36397" x="4800600" y="1646238"/>
          <p14:tracePt t="36399" x="4813300" y="1646238"/>
          <p14:tracePt t="36401" x="4827588" y="1646238"/>
          <p14:tracePt t="36403" x="4841875" y="1658938"/>
          <p14:tracePt t="36405" x="4854575" y="1658938"/>
          <p14:tracePt t="36407" x="4868863" y="1658938"/>
          <p14:tracePt t="36409" x="4881563" y="1658938"/>
          <p14:tracePt t="36412" x="4895850" y="1658938"/>
          <p14:tracePt t="36413" x="4910138" y="1658938"/>
          <p14:tracePt t="36415" x="4922838" y="1658938"/>
          <p14:tracePt t="36417" x="4937125" y="1658938"/>
          <p14:tracePt t="36419" x="4964113" y="1658938"/>
          <p14:tracePt t="36421" x="4978400" y="1658938"/>
          <p14:tracePt t="36423" x="4992688" y="1673225"/>
          <p14:tracePt t="36425" x="5005388" y="1673225"/>
          <p14:tracePt t="36429" x="5032375" y="1673225"/>
          <p14:tracePt t="36431" x="5046663" y="1673225"/>
          <p14:tracePt t="36435" x="5073650" y="1673225"/>
          <p14:tracePt t="36439" x="5087938" y="1673225"/>
          <p14:tracePt t="36443" x="5114925" y="1673225"/>
          <p14:tracePt t="36449" x="5129213" y="1673225"/>
          <p14:tracePt t="36453" x="5143500" y="1673225"/>
          <p14:tracePt t="36457" x="5156200" y="1673225"/>
          <p14:tracePt t="36463" x="5170488" y="1673225"/>
          <p14:tracePt t="36467" x="5184775" y="1673225"/>
          <p14:tracePt t="36469" x="5197475" y="1673225"/>
          <p14:tracePt t="36475" x="5211763" y="1673225"/>
          <p14:tracePt t="36479" x="5224463" y="1673225"/>
          <p14:tracePt t="36485" x="5238750" y="1673225"/>
          <p14:tracePt t="36493" x="5253038" y="1673225"/>
          <p14:tracePt t="36507" x="5265738" y="1673225"/>
          <p14:tracePt t="36509" x="5280025" y="1673225"/>
          <p14:tracePt t="36517" x="5294313" y="1658938"/>
          <p14:tracePt t="36523" x="5307013" y="1658938"/>
          <p14:tracePt t="36529" x="5321300" y="1646238"/>
          <p14:tracePt t="36535" x="5335588" y="1646238"/>
          <p14:tracePt t="36539" x="5348288" y="1646238"/>
          <p14:tracePt t="36545" x="5362575" y="1646238"/>
          <p14:tracePt t="36551" x="5375275" y="1646238"/>
          <p14:tracePt t="36553" x="5389563" y="1646238"/>
          <p14:tracePt t="36559" x="5403850" y="1646238"/>
          <p14:tracePt t="36565" x="5416550" y="1646238"/>
          <p14:tracePt t="36627" x="5430838" y="1646238"/>
          <p14:tracePt t="36631" x="5445125" y="1646238"/>
          <p14:tracePt t="36637" x="5457825" y="1646238"/>
          <p14:tracePt t="36645" x="5472113" y="1646238"/>
          <p14:tracePt t="36651" x="5486400" y="1646238"/>
          <p14:tracePt t="36653" x="5499100" y="1646238"/>
          <p14:tracePt t="36657" x="5513388" y="1646238"/>
          <p14:tracePt t="36661" x="5526088" y="1646238"/>
          <p14:tracePt t="36665" x="5540375" y="1646238"/>
          <p14:tracePt t="36669" x="5554663" y="1646238"/>
          <p14:tracePt t="36671" x="5567363" y="1646238"/>
          <p14:tracePt t="36675" x="5581650" y="1646238"/>
          <p14:tracePt t="36679" x="5595938" y="1646238"/>
          <p14:tracePt t="36681" x="5608638" y="1646238"/>
          <p14:tracePt t="36683" x="5622925" y="1646238"/>
          <p14:tracePt t="36689" x="5637213" y="1646238"/>
          <p14:tracePt t="36693" x="5649913" y="1646238"/>
          <p14:tracePt t="36700" x="5664200" y="1646238"/>
          <p14:tracePt t="37063" x="5649913" y="1646238"/>
          <p14:tracePt t="37083" x="5637213" y="1646238"/>
          <p14:tracePt t="37097" x="5637213" y="1658938"/>
          <p14:tracePt t="37105" x="5622925" y="1673225"/>
          <p14:tracePt t="37124" x="5622925" y="1687513"/>
          <p14:tracePt t="37139" x="5622925" y="1700213"/>
          <p14:tracePt t="37179" x="5622925" y="1714500"/>
          <p14:tracePt t="37192" x="5622925" y="1728788"/>
          <p14:tracePt t="37212" x="5622925" y="1741488"/>
          <p14:tracePt t="37215" x="5637213" y="1741488"/>
          <p14:tracePt t="37221" x="5649913" y="1741488"/>
          <p14:tracePt t="37223" x="5664200" y="1741488"/>
          <p14:tracePt t="37233" x="5678488" y="1741488"/>
          <p14:tracePt t="37239" x="5691188" y="1741488"/>
          <p14:tracePt t="37245" x="5705475" y="1741488"/>
          <p14:tracePt t="37251" x="5718175" y="1741488"/>
          <p14:tracePt t="37257" x="5732463" y="1741488"/>
          <p14:tracePt t="37265" x="5746750" y="1741488"/>
          <p14:tracePt t="37271" x="5746750" y="1728788"/>
          <p14:tracePt t="37273" x="5759450" y="1728788"/>
          <p14:tracePt t="37277" x="5773738" y="1728788"/>
          <p14:tracePt t="37283" x="5788025" y="1728788"/>
          <p14:tracePt t="37287" x="5788025" y="1714500"/>
          <p14:tracePt t="37289" x="5800725" y="1714500"/>
          <p14:tracePt t="37295" x="5815013" y="1714500"/>
          <p14:tracePt t="37305" x="5829300" y="1714500"/>
          <p14:tracePt t="37313" x="5842000" y="1714500"/>
          <p14:tracePt t="37315" x="5842000" y="1700213"/>
          <p14:tracePt t="37323" x="5856288" y="1700213"/>
          <p14:tracePt t="37331" x="5868988" y="1700213"/>
          <p14:tracePt t="37339" x="5883275" y="1700213"/>
          <p14:tracePt t="37353" x="5897563" y="1700213"/>
          <p14:tracePt t="37357" x="5897563" y="1687513"/>
          <p14:tracePt t="37363" x="5910263" y="1687513"/>
          <p14:tracePt t="37377" x="5924550" y="1687513"/>
          <p14:tracePt t="37383" x="5938838" y="1687513"/>
          <p14:tracePt t="37391" x="5951538" y="1687513"/>
          <p14:tracePt t="37406" x="5965825" y="1687513"/>
          <p14:tracePt t="37545" x="5980113" y="1687513"/>
          <p14:tracePt t="37549" x="5992813" y="1687513"/>
          <p14:tracePt t="37557" x="6007100" y="1687513"/>
          <p14:tracePt t="37659" x="6019800" y="1673225"/>
          <p14:tracePt t="37680" x="6034088" y="1658938"/>
          <p14:tracePt t="37691" x="6048375" y="1658938"/>
          <p14:tracePt t="37699" x="6061075" y="1658938"/>
          <p14:tracePt t="37707" x="6075363" y="1658938"/>
          <p14:tracePt t="37711" x="6089650" y="1658938"/>
          <p14:tracePt t="37717" x="6102350" y="1658938"/>
          <p14:tracePt t="37721" x="6116638" y="1658938"/>
          <p14:tracePt t="37729" x="6130925" y="1658938"/>
          <p14:tracePt t="37731" x="6130925" y="1673225"/>
          <p14:tracePt t="37735" x="6143625" y="1673225"/>
          <p14:tracePt t="37743" x="6157913" y="1673225"/>
          <p14:tracePt t="37746" x="6172200" y="1673225"/>
          <p14:tracePt t="37751" x="6184900" y="1673225"/>
          <p14:tracePt t="37765" x="6199188" y="1673225"/>
          <p14:tracePt t="37813" x="6211888" y="1673225"/>
          <p14:tracePt t="37827" x="6226175" y="1673225"/>
          <p14:tracePt t="37829" x="6226175" y="1687513"/>
          <p14:tracePt t="37835" x="6240463" y="1687513"/>
          <p14:tracePt t="37839" x="6253163" y="1687513"/>
          <p14:tracePt t="37845" x="6253163" y="1700213"/>
          <p14:tracePt t="37847" x="6267450" y="1700213"/>
          <p14:tracePt t="37853" x="6281738" y="1700213"/>
          <p14:tracePt t="37857" x="6281738" y="1714500"/>
          <p14:tracePt t="37859" x="6281738" y="1728788"/>
          <p14:tracePt t="37861" x="6294438" y="1728788"/>
          <p14:tracePt t="38317" x="6308725" y="1741488"/>
          <p14:tracePt t="38323" x="6323013" y="1741488"/>
          <p14:tracePt t="38325" x="6335713" y="1741488"/>
          <p14:tracePt t="38329" x="6350000" y="1755775"/>
          <p14:tracePt t="38333" x="6362700" y="1755775"/>
          <p14:tracePt t="38337" x="6391275" y="1770063"/>
          <p14:tracePt t="38341" x="6403975" y="1770063"/>
          <p14:tracePt t="38343" x="6418263" y="1770063"/>
          <p14:tracePt t="38346" x="6432550" y="1770063"/>
          <p14:tracePt t="38349" x="6445250" y="1782763"/>
          <p14:tracePt t="38355" x="6473825" y="1782763"/>
          <p14:tracePt t="38359" x="6486525" y="1797050"/>
          <p14:tracePt t="38363" x="6500813" y="1797050"/>
          <p14:tracePt t="38365" x="6513513" y="1797050"/>
          <p14:tracePt t="38369" x="6527800" y="1809750"/>
          <p14:tracePt t="38371" x="6542088" y="1809750"/>
          <p14:tracePt t="38373" x="6554788" y="1824038"/>
          <p14:tracePt t="38377" x="6569075" y="1824038"/>
          <p14:tracePt t="38381" x="6583363" y="1824038"/>
          <p14:tracePt t="38385" x="6596063" y="1838325"/>
          <p14:tracePt t="38389" x="6610350" y="1838325"/>
          <p14:tracePt t="38393" x="6624638" y="1838325"/>
          <p14:tracePt t="38403" x="6624638" y="1851025"/>
          <p14:tracePt t="38512" x="6624638" y="1865313"/>
          <p14:tracePt t="38573" x="6610350" y="1865313"/>
          <p14:tracePt t="38583" x="6596063" y="1865313"/>
          <p14:tracePt t="38585" x="6583363" y="1865313"/>
          <p14:tracePt t="38589" x="6569075" y="1865313"/>
          <p14:tracePt t="38593" x="6554788" y="1865313"/>
          <p14:tracePt t="38596" x="6554788" y="1851025"/>
          <p14:tracePt t="38597" x="6542088" y="1851025"/>
          <p14:tracePt t="38599" x="6527800" y="1851025"/>
          <p14:tracePt t="38601" x="6513513" y="1851025"/>
          <p14:tracePt t="38603" x="6513513" y="1838325"/>
          <p14:tracePt t="38605" x="6486525" y="1838325"/>
          <p14:tracePt t="38609" x="6473825" y="1838325"/>
          <p14:tracePt t="38611" x="6459538" y="1824038"/>
          <p14:tracePt t="38613" x="6445250" y="1824038"/>
          <p14:tracePt t="38615" x="6432550" y="1824038"/>
          <p14:tracePt t="38617" x="6418263" y="1809750"/>
          <p14:tracePt t="38619" x="6403975" y="1797050"/>
          <p14:tracePt t="38621" x="6391275" y="1797050"/>
          <p14:tracePt t="38625" x="6362700" y="1797050"/>
          <p14:tracePt t="38627" x="6362700" y="1782763"/>
          <p14:tracePt t="38629" x="6350000" y="1782763"/>
          <p14:tracePt t="38631" x="6335713" y="1770063"/>
          <p14:tracePt t="38633" x="6323013" y="1770063"/>
          <p14:tracePt t="38635" x="6323013" y="1755775"/>
          <p14:tracePt t="38637" x="6308725" y="1755775"/>
          <p14:tracePt t="38639" x="6308725" y="1741488"/>
          <p14:tracePt t="38646" x="6294438" y="1741488"/>
          <p14:tracePt t="38676" x="6281738" y="1741488"/>
          <p14:tracePt t="38687" x="6281738" y="1728788"/>
          <p14:tracePt t="38708" x="6281738" y="1714500"/>
          <p14:tracePt t="38724" x="6294438" y="1714500"/>
          <p14:tracePt t="38735" x="6308725" y="1714500"/>
          <p14:tracePt t="38825" x="6323013" y="1714500"/>
          <p14:tracePt t="38837" x="6335713" y="1714500"/>
          <p14:tracePt t="38839" x="6350000" y="1714500"/>
          <p14:tracePt t="38847" x="6362700" y="1714500"/>
          <p14:tracePt t="38853" x="6376988" y="1714500"/>
          <p14:tracePt t="38857" x="6391275" y="1714500"/>
          <p14:tracePt t="38861" x="6403975" y="1714500"/>
          <p14:tracePt t="38865" x="6418263" y="1714500"/>
          <p14:tracePt t="38869" x="6432550" y="1714500"/>
          <p14:tracePt t="38871" x="6432550" y="1728788"/>
          <p14:tracePt t="38873" x="6445250" y="1728788"/>
          <p14:tracePt t="38875" x="6459538" y="1728788"/>
          <p14:tracePt t="38877" x="6473825" y="1728788"/>
          <p14:tracePt t="38879" x="6486525" y="1728788"/>
          <p14:tracePt t="38883" x="6500813" y="1741488"/>
          <p14:tracePt t="38887" x="6513513" y="1741488"/>
          <p14:tracePt t="38889" x="6527800" y="1741488"/>
          <p14:tracePt t="38891" x="6542088" y="1741488"/>
          <p14:tracePt t="38896" x="6554788" y="1755775"/>
          <p14:tracePt t="38899" x="6569075" y="1755775"/>
          <p14:tracePt t="38903" x="6583363" y="1755775"/>
          <p14:tracePt t="38905" x="6596063" y="1755775"/>
          <p14:tracePt t="38909" x="6610350" y="1755775"/>
          <p14:tracePt t="38913" x="6624638" y="1755775"/>
          <p14:tracePt t="38917" x="6637338" y="1755775"/>
          <p14:tracePt t="38921" x="6637338" y="1770063"/>
          <p14:tracePt t="38925" x="6651625" y="1770063"/>
          <p14:tracePt t="38945" x="6665913" y="1770063"/>
          <p14:tracePt t="38999" x="6651625" y="1770063"/>
          <p14:tracePt t="39047" x="6637338" y="1770063"/>
          <p14:tracePt t="39060" x="6624638" y="1770063"/>
          <p14:tracePt t="39069" x="6610350" y="1770063"/>
          <p14:tracePt t="39089" x="6596063" y="1770063"/>
          <p14:tracePt t="39226" x="6596063" y="1755775"/>
          <p14:tracePt t="39262" x="6610350" y="1755775"/>
          <p14:tracePt t="39265" x="6610350" y="1741488"/>
          <p14:tracePt t="39275" x="6624638" y="1741488"/>
          <p14:tracePt t="39428" x="6637338" y="1741488"/>
          <p14:tracePt t="39433" x="6651625" y="1741488"/>
          <p14:tracePt t="39443" x="6665913" y="1741488"/>
          <p14:tracePt t="39447" x="6678613" y="1741488"/>
          <p14:tracePt t="39451" x="6692900" y="1741488"/>
          <p14:tracePt t="39453" x="6705600" y="1741488"/>
          <p14:tracePt t="39455" x="6719888" y="1741488"/>
          <p14:tracePt t="39459" x="6734175" y="1741488"/>
          <p14:tracePt t="39461" x="6746875" y="1741488"/>
          <p14:tracePt t="39463" x="6761163" y="1741488"/>
          <p14:tracePt t="39465" x="6775450" y="1741488"/>
          <p14:tracePt t="39467" x="6788150" y="1741488"/>
          <p14:tracePt t="39469" x="6802438" y="1741488"/>
          <p14:tracePt t="39473" x="6829425" y="1741488"/>
          <p14:tracePt t="39477" x="6843713" y="1741488"/>
          <p14:tracePt t="39479" x="6856413" y="1741488"/>
          <p14:tracePt t="39481" x="6870700" y="1741488"/>
          <p14:tracePt t="39483" x="6884988" y="1741488"/>
          <p14:tracePt t="39487" x="6897688" y="1741488"/>
          <p14:tracePt t="39489" x="6911975" y="1741488"/>
          <p14:tracePt t="39491" x="6926263" y="1741488"/>
          <p14:tracePt t="39493" x="6938963" y="1741488"/>
          <p14:tracePt t="39497" x="6953250" y="1741488"/>
          <p14:tracePt t="39499" x="6967538" y="1741488"/>
          <p14:tracePt t="39503" x="6980238" y="1741488"/>
          <p14:tracePt t="39509" x="6994525" y="1741488"/>
          <p14:tracePt t="39513" x="6994525" y="1755775"/>
          <p14:tracePt t="39515" x="7007225" y="1755775"/>
          <p14:tracePt t="40367" x="6994525" y="1755775"/>
          <p14:tracePt t="40373" x="6980238" y="1770063"/>
          <p14:tracePt t="40377" x="6967538" y="1770063"/>
          <p14:tracePt t="40379" x="6953250" y="1770063"/>
          <p14:tracePt t="40381" x="6938963" y="1770063"/>
          <p14:tracePt t="40385" x="6926263" y="1770063"/>
          <p14:tracePt t="40387" x="6911975" y="1770063"/>
          <p14:tracePt t="40389" x="6897688" y="1770063"/>
          <p14:tracePt t="40393" x="6870700" y="1782763"/>
          <p14:tracePt t="40395" x="6856413" y="1782763"/>
          <p14:tracePt t="40397" x="6843713" y="1782763"/>
          <p14:tracePt t="40399" x="6829425" y="1782763"/>
          <p14:tracePt t="40403" x="6816725" y="1782763"/>
          <p14:tracePt t="40405" x="6788150" y="1782763"/>
          <p14:tracePt t="40407" x="6775450" y="1782763"/>
          <p14:tracePt t="40409" x="6761163" y="1782763"/>
          <p14:tracePt t="40411" x="6734175" y="1782763"/>
          <p14:tracePt t="40413" x="6692900" y="1797050"/>
          <p14:tracePt t="40415" x="6665913" y="1797050"/>
          <p14:tracePt t="40417" x="6651625" y="1809750"/>
          <p14:tracePt t="40419" x="6637338" y="1809750"/>
          <p14:tracePt t="40421" x="6596063" y="1809750"/>
          <p14:tracePt t="40423" x="6569075" y="1809750"/>
          <p14:tracePt t="40425" x="6542088" y="1824038"/>
          <p14:tracePt t="40427" x="6513513" y="1824038"/>
          <p14:tracePt t="40430" x="6486525" y="1824038"/>
          <p14:tracePt t="40431" x="6459538" y="1824038"/>
          <p14:tracePt t="40433" x="6418263" y="1824038"/>
          <p14:tracePt t="40435" x="6376988" y="1838325"/>
          <p14:tracePt t="40437" x="6335713" y="1838325"/>
          <p14:tracePt t="40439" x="6308725" y="1838325"/>
          <p14:tracePt t="40441" x="6267450" y="1851025"/>
          <p14:tracePt t="40443" x="6226175" y="1851025"/>
          <p14:tracePt t="40445" x="6172200" y="1865313"/>
          <p14:tracePt t="40447" x="6143625" y="1865313"/>
          <p14:tracePt t="40449" x="6089650" y="1865313"/>
          <p14:tracePt t="40451" x="6048375" y="1865313"/>
          <p14:tracePt t="40453" x="6007100" y="1865313"/>
          <p14:tracePt t="40455" x="5965825" y="1865313"/>
          <p14:tracePt t="40457" x="5910263" y="1865313"/>
          <p14:tracePt t="40459" x="5868988" y="1879600"/>
          <p14:tracePt t="40461" x="5829300" y="1879600"/>
          <p14:tracePt t="40463" x="5773738" y="1879600"/>
          <p14:tracePt t="40465" x="5732463" y="1892300"/>
          <p14:tracePt t="40467" x="5691188" y="1892300"/>
          <p14:tracePt t="40469" x="5649913" y="1906588"/>
          <p14:tracePt t="40471" x="5608638" y="1906588"/>
          <p14:tracePt t="40473" x="5567363" y="1920875"/>
          <p14:tracePt t="40475" x="5526088" y="1920875"/>
          <p14:tracePt t="40477" x="5472113" y="1920875"/>
          <p14:tracePt t="40480" x="5430838" y="1920875"/>
          <p14:tracePt t="40481" x="5389563" y="1920875"/>
          <p14:tracePt t="40483" x="5335588" y="1920875"/>
          <p14:tracePt t="40485" x="5294313" y="1920875"/>
          <p14:tracePt t="40487" x="5253038" y="1920875"/>
          <p14:tracePt t="40489" x="5211763" y="1920875"/>
          <p14:tracePt t="40491" x="5170488" y="1933575"/>
          <p14:tracePt t="40493" x="5129213" y="1933575"/>
          <p14:tracePt t="40495" x="5087938" y="1933575"/>
          <p14:tracePt t="40497" x="5046663" y="1933575"/>
          <p14:tracePt t="40499" x="5005388" y="1933575"/>
          <p14:tracePt t="40501" x="4978400" y="1933575"/>
          <p14:tracePt t="40503" x="4937125" y="1947863"/>
          <p14:tracePt t="40505" x="4895850" y="1947863"/>
          <p14:tracePt t="40507" x="4868863" y="1947863"/>
          <p14:tracePt t="40509" x="4841875" y="1947863"/>
          <p14:tracePt t="40511" x="4813300" y="1947863"/>
          <p14:tracePt t="40513" x="4786313" y="1947863"/>
          <p14:tracePt t="40515" x="4759325" y="1962150"/>
          <p14:tracePt t="40517" x="4718050" y="1962150"/>
          <p14:tracePt t="40519" x="4691063" y="1962150"/>
          <p14:tracePt t="40521" x="4662488" y="1962150"/>
          <p14:tracePt t="40523" x="4621213" y="1962150"/>
          <p14:tracePt t="40525" x="4594225" y="1974850"/>
          <p14:tracePt t="40527" x="4579938" y="1974850"/>
          <p14:tracePt t="40529" x="4538663" y="1974850"/>
          <p14:tracePt t="40531" x="4511675" y="1974850"/>
          <p14:tracePt t="40533" x="4484688" y="1989138"/>
          <p14:tracePt t="40535" x="4470400" y="1989138"/>
          <p14:tracePt t="40537" x="4457700" y="1989138"/>
          <p14:tracePt t="40539" x="4416425" y="2001838"/>
          <p14:tracePt t="40541" x="4387850" y="2001838"/>
          <p14:tracePt t="40543" x="4375150" y="2001838"/>
          <p14:tracePt t="40545" x="4348163" y="2001838"/>
          <p14:tracePt t="40547" x="4319588" y="2001838"/>
          <p14:tracePt t="40549" x="4292600" y="2016125"/>
          <p14:tracePt t="40551" x="4278313" y="2016125"/>
          <p14:tracePt t="40553" x="4265613" y="2016125"/>
          <p14:tracePt t="40555" x="4224338" y="2030413"/>
          <p14:tracePt t="40558" x="4210050" y="2030413"/>
          <p14:tracePt t="40559" x="4197350" y="2030413"/>
          <p14:tracePt t="40561" x="4168775" y="2030413"/>
          <p14:tracePt t="40563" x="4156075" y="2030413"/>
          <p14:tracePt t="40565" x="4127500" y="2030413"/>
          <p14:tracePt t="40567" x="4114800" y="2030413"/>
          <p14:tracePt t="40569" x="4100513" y="2030413"/>
          <p14:tracePt t="40571" x="4073525" y="2030413"/>
          <p14:tracePt t="40573" x="4059238" y="2043113"/>
          <p14:tracePt t="40575" x="4044950" y="2043113"/>
          <p14:tracePt t="40577" x="4017963" y="2043113"/>
          <p14:tracePt t="40579" x="3990975" y="2043113"/>
          <p14:tracePt t="40581" x="3976688" y="2043113"/>
          <p14:tracePt t="40583" x="3963988" y="2043113"/>
          <p14:tracePt t="40585" x="3935413" y="2043113"/>
          <p14:tracePt t="40587" x="3922713" y="2043113"/>
          <p14:tracePt t="40589" x="3908425" y="2043113"/>
          <p14:tracePt t="40591" x="3894138" y="2043113"/>
          <p14:tracePt t="40593" x="3854450" y="2057400"/>
          <p14:tracePt t="40595" x="3840163" y="2057400"/>
          <p14:tracePt t="40597" x="3825875" y="2057400"/>
          <p14:tracePt t="40599" x="3798888" y="2071688"/>
          <p14:tracePt t="40601" x="3784600" y="2071688"/>
          <p14:tracePt t="40603" x="3771900" y="2071688"/>
          <p14:tracePt t="40605" x="3743325" y="2071688"/>
          <p14:tracePt t="40607" x="3703638" y="2084388"/>
          <p14:tracePt t="40609" x="3675063" y="2084388"/>
          <p14:tracePt t="40611" x="3662363" y="2084388"/>
          <p14:tracePt t="40613" x="3633788" y="2098675"/>
          <p14:tracePt t="40615" x="3606800" y="2098675"/>
          <p14:tracePt t="40617" x="3579813" y="2098675"/>
          <p14:tracePt t="40619" x="3551238" y="2098675"/>
          <p14:tracePt t="40621" x="3524250" y="2098675"/>
          <p14:tracePt t="40623" x="3497263" y="2098675"/>
          <p14:tracePt t="40625" x="3470275" y="2098675"/>
          <p14:tracePt t="40627" x="3441700" y="2098675"/>
          <p14:tracePt t="40630" x="3414713" y="2112963"/>
          <p14:tracePt t="40631" x="3373438" y="2125663"/>
          <p14:tracePt t="40633" x="3360738" y="2125663"/>
          <p14:tracePt t="40635" x="3332163" y="2125663"/>
          <p14:tracePt t="40637" x="3305175" y="2125663"/>
          <p14:tracePt t="40639" x="3278188" y="2125663"/>
          <p14:tracePt t="40641" x="3236913" y="2139950"/>
          <p14:tracePt t="40643" x="3222625" y="2139950"/>
          <p14:tracePt t="40645" x="3195638" y="2139950"/>
          <p14:tracePt t="40647" x="3168650" y="2139950"/>
          <p14:tracePt t="40649" x="3140075" y="2139950"/>
          <p14:tracePt t="40651" x="3113088" y="2139950"/>
          <p14:tracePt t="40653" x="3086100" y="2139950"/>
          <p14:tracePt t="40655" x="3071813" y="2152650"/>
          <p14:tracePt t="40657" x="3057525" y="2152650"/>
          <p14:tracePt t="40659" x="3030538" y="2166938"/>
          <p14:tracePt t="40661" x="3017838" y="2166938"/>
          <p14:tracePt t="40663" x="3003550" y="2166938"/>
          <p14:tracePt t="40665" x="2976563" y="2166938"/>
          <p14:tracePt t="40667" x="2962275" y="2166938"/>
          <p14:tracePt t="40669" x="2935288" y="2166938"/>
          <p14:tracePt t="40671" x="2921000" y="2166938"/>
          <p14:tracePt t="40673" x="2894013" y="2166938"/>
          <p14:tracePt t="40675" x="2867025" y="2166938"/>
          <p14:tracePt t="40677" x="2852738" y="2166938"/>
          <p14:tracePt t="40679" x="2825750" y="2166938"/>
          <p14:tracePt t="40681" x="2811463" y="2166938"/>
          <p14:tracePt t="40683" x="2784475" y="2166938"/>
          <p14:tracePt t="40685" x="2770188" y="2166938"/>
          <p14:tracePt t="40687" x="2755900" y="2166938"/>
          <p14:tracePt t="40689" x="2728913" y="2166938"/>
          <p14:tracePt t="40691" x="2701925" y="2166938"/>
          <p14:tracePt t="40693" x="2674938" y="2166938"/>
          <p14:tracePt t="40695" x="2660650" y="2166938"/>
          <p14:tracePt t="40697" x="2646363" y="2166938"/>
          <p14:tracePt t="40699" x="2619375" y="2166938"/>
          <p14:tracePt t="40701" x="2605088" y="2166938"/>
          <p14:tracePt t="40703" x="2592388" y="2166938"/>
          <p14:tracePt t="40705" x="2563813" y="2166938"/>
          <p14:tracePt t="40707" x="2551113" y="2166938"/>
          <p14:tracePt t="40709" x="2536825" y="2166938"/>
          <p14:tracePt t="40711" x="2524125" y="2166938"/>
          <p14:tracePt t="40713" x="2495550" y="2166938"/>
          <p14:tracePt t="40715" x="2482850" y="2166938"/>
          <p14:tracePt t="40717" x="2468563" y="2166938"/>
          <p14:tracePt t="40719" x="2454275" y="2166938"/>
          <p14:tracePt t="40721" x="2441575" y="2166938"/>
          <p14:tracePt t="40723" x="2427288" y="2166938"/>
          <p14:tracePt t="40725" x="2413000" y="2166938"/>
          <p14:tracePt t="40730" x="2386013" y="2166938"/>
          <p14:tracePt t="40733" x="2373313" y="2166938"/>
          <p14:tracePt t="40737" x="2359025" y="2166938"/>
          <p14:tracePt t="40741" x="2344738" y="2166938"/>
          <p14:tracePt t="40745" x="2332038" y="2166938"/>
          <p14:tracePt t="40749" x="2317750" y="2166938"/>
          <p14:tracePt t="40753" x="2303463" y="2166938"/>
          <p14:tracePt t="40757" x="2290763" y="2166938"/>
          <p14:tracePt t="40765" x="2276475" y="2166938"/>
          <p14:tracePt t="40767" x="2262188" y="2166938"/>
          <p14:tracePt t="40775" x="2249488" y="2166938"/>
          <p14:tracePt t="40777" x="2235200" y="2166938"/>
          <p14:tracePt t="40783" x="2222500" y="2166938"/>
          <p14:tracePt t="40787" x="2208213" y="2166938"/>
          <p14:tracePt t="40791" x="2193925" y="2166938"/>
          <p14:tracePt t="40799" x="2181225" y="2166938"/>
          <p14:tracePt t="40803" x="2181225" y="2152650"/>
          <p14:tracePt t="40805" x="2166938" y="2152650"/>
          <p14:tracePt t="40809" x="2152650" y="2152650"/>
          <p14:tracePt t="40817" x="2139950" y="2152650"/>
          <p14:tracePt t="40819" x="2139950" y="2139950"/>
          <p14:tracePt t="40831" x="2125663" y="2139950"/>
          <p14:tracePt t="40846" x="2125663" y="2125663"/>
          <p14:tracePt t="40851" x="2111375" y="2125663"/>
          <p14:tracePt t="40859" x="2098675" y="2125663"/>
          <p14:tracePt t="40870" x="2098675" y="2112963"/>
          <p14:tracePt t="40875" x="2084388" y="2112963"/>
          <p14:tracePt t="40891" x="2070100" y="2098675"/>
          <p14:tracePt t="40903" x="2057400" y="2098675"/>
          <p14:tracePt t="40909" x="2043113" y="2098675"/>
          <p14:tracePt t="40917" x="2043113" y="2084388"/>
          <p14:tracePt t="40919" x="2030413" y="2084388"/>
          <p14:tracePt t="40927" x="2030413" y="2071688"/>
          <p14:tracePt t="40937" x="2016125" y="2071688"/>
          <p14:tracePt t="40941" x="2016125" y="2057400"/>
          <p14:tracePt t="40951" x="2001838" y="2043113"/>
          <p14:tracePt t="40953" x="1989138" y="2043113"/>
          <p14:tracePt t="40961" x="1974850" y="2030413"/>
          <p14:tracePt t="40965" x="1974850" y="2016125"/>
          <p14:tracePt t="40971" x="1960563" y="2001838"/>
          <p14:tracePt t="40980" x="1947863" y="2001838"/>
          <p14:tracePt t="40981" x="1947863" y="1989138"/>
          <p14:tracePt t="40983" x="1933575" y="1989138"/>
          <p14:tracePt t="40991" x="1919288" y="1989138"/>
          <p14:tracePt t="40999" x="1906588" y="1974850"/>
          <p14:tracePt t="41013" x="1906588" y="1962150"/>
          <p14:tracePt t="41017" x="1892300" y="1962150"/>
          <p14:tracePt t="41074" x="1879600" y="1962150"/>
          <p14:tracePt t="41091" x="1892300" y="1962150"/>
          <p14:tracePt t="41095" x="1892300" y="1947863"/>
          <p14:tracePt t="41101" x="1906588" y="1947863"/>
          <p14:tracePt t="41105" x="1919288" y="1947863"/>
          <p14:tracePt t="41109" x="1933575" y="1947863"/>
          <p14:tracePt t="41113" x="1947863" y="1947863"/>
          <p14:tracePt t="41117" x="1960563" y="1947863"/>
          <p14:tracePt t="41123" x="1974850" y="1947863"/>
          <p14:tracePt t="41125" x="1989138" y="1933575"/>
          <p14:tracePt t="41127" x="2001838" y="1933575"/>
          <p14:tracePt t="41130" x="2016125" y="1933575"/>
          <p14:tracePt t="41131" x="2030413" y="1933575"/>
          <p14:tracePt t="41133" x="2043113" y="1933575"/>
          <p14:tracePt t="41137" x="2057400" y="1933575"/>
          <p14:tracePt t="41141" x="2070100" y="1933575"/>
          <p14:tracePt t="41143" x="2098675" y="1933575"/>
          <p14:tracePt t="41147" x="2125663" y="1933575"/>
          <p14:tracePt t="41149" x="2139950" y="1933575"/>
          <p14:tracePt t="41151" x="2152650" y="1933575"/>
          <p14:tracePt t="41153" x="2166938" y="1933575"/>
          <p14:tracePt t="41155" x="2181225" y="1933575"/>
          <p14:tracePt t="41157" x="2193925" y="1933575"/>
          <p14:tracePt t="41159" x="2208213" y="1933575"/>
          <p14:tracePt t="41161" x="2235200" y="1933575"/>
          <p14:tracePt t="41163" x="2249488" y="1920875"/>
          <p14:tracePt t="41165" x="2262188" y="1920875"/>
          <p14:tracePt t="41167" x="2290763" y="1920875"/>
          <p14:tracePt t="41169" x="2303463" y="1920875"/>
          <p14:tracePt t="41171" x="2317750" y="1920875"/>
          <p14:tracePt t="41173" x="2332038" y="1920875"/>
          <p14:tracePt t="41175" x="2359025" y="1920875"/>
          <p14:tracePt t="41177" x="2373313" y="1920875"/>
          <p14:tracePt t="41179" x="2386013" y="1920875"/>
          <p14:tracePt t="41181" x="2413000" y="1920875"/>
          <p14:tracePt t="41183" x="2441575" y="1920875"/>
          <p14:tracePt t="41185" x="2454275" y="1920875"/>
          <p14:tracePt t="41187" x="2482850" y="1920875"/>
          <p14:tracePt t="41189" x="2495550" y="1920875"/>
          <p14:tracePt t="41191" x="2536825" y="1920875"/>
          <p14:tracePt t="41193" x="2551113" y="1920875"/>
          <p14:tracePt t="41194" x="2578100" y="1920875"/>
          <p14:tracePt t="41197" x="2592388" y="1920875"/>
          <p14:tracePt t="41214" x="2770188" y="1920875"/>
          <p14:tracePt t="41215" x="2797175" y="1920875"/>
          <p14:tracePt t="41217" x="2825750" y="1920875"/>
          <p14:tracePt t="41219" x="2852738" y="1920875"/>
          <p14:tracePt t="41221" x="2879725" y="1920875"/>
          <p14:tracePt t="41223" x="2906713" y="1920875"/>
          <p14:tracePt t="41225" x="2921000" y="1920875"/>
          <p14:tracePt t="41227" x="2947988" y="1920875"/>
          <p14:tracePt t="41230" x="2962275" y="1920875"/>
          <p14:tracePt t="41231" x="2976563" y="1920875"/>
          <p14:tracePt t="41233" x="2989263" y="1920875"/>
          <p14:tracePt t="41235" x="3017838" y="1920875"/>
          <p14:tracePt t="41237" x="3030538" y="1920875"/>
          <p14:tracePt t="41239" x="3044825" y="1920875"/>
          <p14:tracePt t="41243" x="3057525" y="1920875"/>
          <p14:tracePt t="41245" x="3071813" y="1920875"/>
          <p14:tracePt t="41251" x="3098800" y="1920875"/>
          <p14:tracePt t="41257" x="3113088" y="1920875"/>
          <p14:tracePt t="41263" x="3127375" y="1920875"/>
          <p14:tracePt t="41267" x="3140075" y="1920875"/>
          <p14:tracePt t="41273" x="3154363" y="1920875"/>
          <p14:tracePt t="41290" x="3168650" y="1920875"/>
          <p14:tracePt t="41297" x="3181350" y="1920875"/>
          <p14:tracePt t="41299" x="3195638" y="1920875"/>
          <p14:tracePt t="41303" x="3209925" y="1920875"/>
          <p14:tracePt t="41309" x="3222625" y="1920875"/>
          <p14:tracePt t="41317" x="3236913" y="1920875"/>
          <p14:tracePt t="41319" x="3249613" y="1920875"/>
          <p14:tracePt t="41321" x="3249613" y="1906588"/>
          <p14:tracePt t="41323" x="3263900" y="1906588"/>
          <p14:tracePt t="41327" x="3290888" y="1906588"/>
          <p14:tracePt t="41331" x="3305175" y="1906588"/>
          <p14:tracePt t="41333" x="3305175" y="1892300"/>
          <p14:tracePt t="41335" x="3319463" y="1892300"/>
          <p14:tracePt t="41337" x="3332163" y="1892300"/>
          <p14:tracePt t="41341" x="3346450" y="1892300"/>
          <p14:tracePt t="41345" x="3360738" y="1892300"/>
          <p14:tracePt t="41353" x="3373438" y="1892300"/>
          <p14:tracePt t="41355" x="3387725" y="1892300"/>
          <p14:tracePt t="41365" x="3400425" y="1892300"/>
          <p14:tracePt t="41375" x="3414713" y="1892300"/>
          <p14:tracePt t="41385" x="3429000" y="1879600"/>
          <p14:tracePt t="41387" x="3441700" y="1879600"/>
          <p14:tracePt t="41397" x="3455988" y="1879600"/>
          <p14:tracePt t="41401" x="3470275" y="1879600"/>
          <p14:tracePt t="41409" x="3482975" y="1879600"/>
          <p14:tracePt t="41411" x="3497263" y="1879600"/>
          <p14:tracePt t="41415" x="3511550" y="1879600"/>
          <p14:tracePt t="41419" x="3524250" y="1879600"/>
          <p14:tracePt t="41421" x="3538538" y="1879600"/>
          <p14:tracePt t="41423" x="3551238" y="1879600"/>
          <p14:tracePt t="41425" x="3551238" y="1865313"/>
          <p14:tracePt t="41427" x="3565525" y="1865313"/>
          <p14:tracePt t="41429" x="3579813" y="1865313"/>
          <p14:tracePt t="41431" x="3592513" y="1865313"/>
          <p14:tracePt t="41433" x="3606800" y="1865313"/>
          <p14:tracePt t="41435" x="3621088" y="1865313"/>
          <p14:tracePt t="41437" x="3633788" y="1865313"/>
          <p14:tracePt t="41439" x="3648075" y="1865313"/>
          <p14:tracePt t="41441" x="3662363" y="1865313"/>
          <p14:tracePt t="41443" x="3675063" y="1865313"/>
          <p14:tracePt t="41445" x="3689350" y="1865313"/>
          <p14:tracePt t="41447" x="3703638" y="1865313"/>
          <p14:tracePt t="41449" x="3716338" y="1865313"/>
          <p14:tracePt t="41453" x="3730625" y="1865313"/>
          <p14:tracePt t="41455" x="3757613" y="1865313"/>
          <p14:tracePt t="41459" x="3771900" y="1865313"/>
          <p14:tracePt t="41463" x="3784600" y="1865313"/>
          <p14:tracePt t="41465" x="3798888" y="1865313"/>
          <p14:tracePt t="41469" x="3813175" y="1865313"/>
          <p14:tracePt t="41475" x="3825875" y="1865313"/>
          <p14:tracePt t="41603" x="3840163" y="1865313"/>
          <p14:tracePt t="41605" x="3854450" y="1851025"/>
          <p14:tracePt t="41613" x="3854450" y="1838325"/>
          <p14:tracePt t="41615" x="3867150" y="1838325"/>
          <p14:tracePt t="41708" x="3867150" y="1824038"/>
          <p14:tracePt t="41710" x="3881438" y="1824038"/>
          <p14:tracePt t="41725" x="3894138" y="1824038"/>
          <p14:tracePt t="41731" x="3908425" y="1809750"/>
          <p14:tracePt t="41737" x="3922713" y="1809750"/>
          <p14:tracePt t="41743" x="3935413" y="1809750"/>
          <p14:tracePt t="41747" x="3949700" y="1809750"/>
          <p14:tracePt t="41751" x="3963988" y="1797050"/>
          <p14:tracePt t="41753" x="3976688" y="1797050"/>
          <p14:tracePt t="41757" x="3990975" y="1797050"/>
          <p14:tracePt t="41759" x="4005263" y="1782763"/>
          <p14:tracePt t="41761" x="4017963" y="1782763"/>
          <p14:tracePt t="41763" x="4032250" y="1782763"/>
          <p14:tracePt t="41765" x="4059238" y="1782763"/>
          <p14:tracePt t="41767" x="4073525" y="1782763"/>
          <p14:tracePt t="41769" x="4086225" y="1782763"/>
          <p14:tracePt t="41771" x="4100513" y="1770063"/>
          <p14:tracePt t="41773" x="4114800" y="1770063"/>
          <p14:tracePt t="41777" x="4141788" y="1770063"/>
          <p14:tracePt t="41779" x="4168775" y="1770063"/>
          <p14:tracePt t="41781" x="4183063" y="1770063"/>
          <p14:tracePt t="41783" x="4197350" y="1770063"/>
          <p14:tracePt t="41785" x="4210050" y="1770063"/>
          <p14:tracePt t="41787" x="4237038" y="1770063"/>
          <p14:tracePt t="41791" x="4251325" y="1770063"/>
          <p14:tracePt t="41793" x="4265613" y="1770063"/>
          <p14:tracePt t="41797" x="4278313" y="1770063"/>
          <p14:tracePt t="41801" x="4292600" y="1770063"/>
          <p14:tracePt t="41807" x="4292600" y="1755775"/>
          <p14:tracePt t="42026" x="4306888" y="1755775"/>
          <p14:tracePt t="42041" x="4319588" y="1741488"/>
          <p14:tracePt t="42272" x="4306888" y="1741488"/>
          <p14:tracePt t="42277" x="4292600" y="1755775"/>
          <p14:tracePt t="42281" x="4278313" y="1755775"/>
          <p14:tracePt t="42283" x="4265613" y="1755775"/>
          <p14:tracePt t="42285" x="4251325" y="1755775"/>
          <p14:tracePt t="42287" x="4237038" y="1770063"/>
          <p14:tracePt t="42289" x="4224338" y="1770063"/>
          <p14:tracePt t="42291" x="4210050" y="1770063"/>
          <p14:tracePt t="42293" x="4183063" y="1770063"/>
          <p14:tracePt t="42295" x="4183063" y="1782763"/>
          <p14:tracePt t="42297" x="4168775" y="1782763"/>
          <p14:tracePt t="42299" x="4156075" y="1782763"/>
          <p14:tracePt t="42301" x="4141788" y="1797050"/>
          <p14:tracePt t="42303" x="4114800" y="1797050"/>
          <p14:tracePt t="42305" x="4100513" y="1797050"/>
          <p14:tracePt t="42307" x="4086225" y="1809750"/>
          <p14:tracePt t="42309" x="4073525" y="1809750"/>
          <p14:tracePt t="42311" x="4059238" y="1824038"/>
          <p14:tracePt t="42314" x="4032250" y="1824038"/>
          <p14:tracePt t="42315" x="4017963" y="1824038"/>
          <p14:tracePt t="42317" x="4005263" y="1838325"/>
          <p14:tracePt t="42319" x="3976688" y="1851025"/>
          <p14:tracePt t="42321" x="3949700" y="1851025"/>
          <p14:tracePt t="42323" x="3922713" y="1851025"/>
          <p14:tracePt t="42325" x="3908425" y="1865313"/>
          <p14:tracePt t="42327" x="3881438" y="1879600"/>
          <p14:tracePt t="42329" x="3854450" y="1879600"/>
          <p14:tracePt t="42331" x="3840163" y="1892300"/>
          <p14:tracePt t="42333" x="3825875" y="1892300"/>
          <p14:tracePt t="42335" x="3798888" y="1892300"/>
          <p14:tracePt t="42337" x="3771900" y="1906588"/>
          <p14:tracePt t="42339" x="3757613" y="1920875"/>
          <p14:tracePt t="42341" x="3730625" y="1920875"/>
          <p14:tracePt t="42343" x="3703638" y="1920875"/>
          <p14:tracePt t="42345" x="3689350" y="1920875"/>
          <p14:tracePt t="42347" x="3662363" y="1920875"/>
          <p14:tracePt t="42349" x="3633788" y="1933575"/>
          <p14:tracePt t="42351" x="3621088" y="1933575"/>
          <p14:tracePt t="42353" x="3606800" y="1947863"/>
          <p14:tracePt t="42355" x="3592513" y="1947863"/>
          <p14:tracePt t="42357" x="3551238" y="1947863"/>
          <p14:tracePt t="42359" x="3538538" y="1947863"/>
          <p14:tracePt t="42361" x="3511550" y="1962150"/>
          <p14:tracePt t="42363" x="3482975" y="1974850"/>
          <p14:tracePt t="42365" x="3470275" y="1974850"/>
          <p14:tracePt t="42367" x="3441700" y="1989138"/>
          <p14:tracePt t="42369" x="3414713" y="1989138"/>
          <p14:tracePt t="42371" x="3400425" y="1989138"/>
          <p14:tracePt t="42373" x="3360738" y="2001838"/>
          <p14:tracePt t="42375" x="3346450" y="2001838"/>
          <p14:tracePt t="42377" x="3319463" y="2016125"/>
          <p14:tracePt t="42379" x="3290888" y="2030413"/>
          <p14:tracePt t="42381" x="3263900" y="2030413"/>
          <p14:tracePt t="42383" x="3249613" y="2030413"/>
          <p14:tracePt t="42385" x="3236913" y="2030413"/>
          <p14:tracePt t="42387" x="3209925" y="2043113"/>
          <p14:tracePt t="42389" x="3181350" y="2057400"/>
          <p14:tracePt t="42391" x="3168650" y="2057400"/>
          <p14:tracePt t="42393" x="3154363" y="2057400"/>
          <p14:tracePt t="42395" x="3127375" y="2071688"/>
          <p14:tracePt t="42397" x="3113088" y="2084388"/>
          <p14:tracePt t="42399" x="3086100" y="2084388"/>
          <p14:tracePt t="42401" x="3057525" y="2084388"/>
          <p14:tracePt t="42403" x="3044825" y="2098675"/>
          <p14:tracePt t="42405" x="3017838" y="2098675"/>
          <p14:tracePt t="42407" x="3003550" y="2098675"/>
          <p14:tracePt t="42409" x="2976563" y="2112963"/>
          <p14:tracePt t="42411" x="2962275" y="2112963"/>
          <p14:tracePt t="42414" x="2935288" y="2125663"/>
          <p14:tracePt t="42415" x="2921000" y="2125663"/>
          <p14:tracePt t="42417" x="2894013" y="2139950"/>
          <p14:tracePt t="42419" x="2879725" y="2152650"/>
          <p14:tracePt t="42421" x="2838450" y="2152650"/>
          <p14:tracePt t="42423" x="2825750" y="2152650"/>
          <p14:tracePt t="42425" x="2797175" y="2152650"/>
          <p14:tracePt t="42427" x="2784475" y="2166938"/>
          <p14:tracePt t="42429" x="2755900" y="2181225"/>
          <p14:tracePt t="42431" x="2743200" y="2181225"/>
          <p14:tracePt t="42433" x="2716213" y="2181225"/>
          <p14:tracePt t="42435" x="2687638" y="2193925"/>
          <p14:tracePt t="42437" x="2674938" y="2193925"/>
          <p14:tracePt t="42439" x="2660650" y="2208213"/>
          <p14:tracePt t="42441" x="2633663" y="2208213"/>
          <p14:tracePt t="42443" x="2619375" y="2208213"/>
          <p14:tracePt t="42445" x="2619375" y="2222500"/>
          <p14:tracePt t="42447" x="2592388" y="2222500"/>
          <p14:tracePt t="42449" x="2578100" y="2235200"/>
          <p14:tracePt t="42451" x="2563813" y="2235200"/>
          <p14:tracePt t="42453" x="2536825" y="2249488"/>
          <p14:tracePt t="42455" x="2524125" y="2249488"/>
          <p14:tracePt t="42457" x="2509838" y="2249488"/>
          <p14:tracePt t="42459" x="2495550" y="2263775"/>
          <p14:tracePt t="42464" x="2468563" y="2276475"/>
          <p14:tracePt t="42465" x="2454275" y="2276475"/>
          <p14:tracePt t="42467" x="2441575" y="2276475"/>
          <p14:tracePt t="42471" x="2427288" y="2290763"/>
          <p14:tracePt t="42475" x="2400300" y="2305050"/>
          <p14:tracePt t="42477" x="2386013" y="2305050"/>
          <p14:tracePt t="42481" x="2373313" y="2317750"/>
          <p14:tracePt t="42483" x="2359025" y="2317750"/>
          <p14:tracePt t="42487" x="2344738" y="2317750"/>
          <p14:tracePt t="42489" x="2332038" y="2317750"/>
          <p14:tracePt t="42493" x="2303463" y="2332038"/>
          <p14:tracePt t="42497" x="2276475" y="2344738"/>
          <p14:tracePt t="42499" x="2262188" y="2344738"/>
          <p14:tracePt t="42503" x="2249488" y="2359025"/>
          <p14:tracePt t="42505" x="2222500" y="2359025"/>
          <p14:tracePt t="42509" x="2208213" y="2373313"/>
          <p14:tracePt t="42511" x="2181225" y="2373313"/>
          <p14:tracePt t="42515" x="2166938" y="2386013"/>
          <p14:tracePt t="42517" x="2139950" y="2400300"/>
          <p14:tracePt t="42519" x="2125663" y="2400300"/>
          <p14:tracePt t="42521" x="2111375" y="2400300"/>
          <p14:tracePt t="42523" x="2098675" y="2414588"/>
          <p14:tracePt t="42525" x="2084388" y="2414588"/>
          <p14:tracePt t="42527" x="2070100" y="2414588"/>
          <p14:tracePt t="42529" x="2057400" y="2414588"/>
          <p14:tracePt t="42531" x="2043113" y="2414588"/>
          <p14:tracePt t="42533" x="2043113" y="2427288"/>
          <p14:tracePt t="42535" x="2030413" y="2427288"/>
          <p14:tracePt t="42539" x="2001838" y="2427288"/>
          <p14:tracePt t="42541" x="1989138" y="2427288"/>
          <p14:tracePt t="42542" x="1974850" y="2427288"/>
          <p14:tracePt t="42545" x="1947863" y="2427288"/>
          <p14:tracePt t="42547" x="1947863" y="2441575"/>
          <p14:tracePt t="42549" x="1933575" y="2441575"/>
          <p14:tracePt t="42551" x="1919288" y="2441575"/>
          <p14:tracePt t="42553" x="1906588" y="2441575"/>
          <p14:tracePt t="42555" x="1892300" y="2441575"/>
          <p14:tracePt t="42557" x="1879600" y="2455863"/>
          <p14:tracePt t="42559" x="1865313" y="2455863"/>
          <p14:tracePt t="42561" x="1851025" y="2455863"/>
          <p14:tracePt t="42565" x="1824038" y="2455863"/>
          <p14:tracePt t="42567" x="1809750" y="2455863"/>
          <p14:tracePt t="42571" x="1782763" y="2455863"/>
          <p14:tracePt t="42573" x="1768475" y="2455863"/>
          <p14:tracePt t="42577" x="1755775" y="2455863"/>
          <p14:tracePt t="42579" x="1741488" y="2455863"/>
          <p14:tracePt t="42581" x="1728788" y="2455863"/>
          <p14:tracePt t="42583" x="1714500" y="2441575"/>
          <p14:tracePt t="42585" x="1700213" y="2441575"/>
          <p14:tracePt t="42589" x="1687513" y="2441575"/>
          <p14:tracePt t="42591" x="1673225" y="2441575"/>
          <p14:tracePt t="42593" x="1658938" y="2441575"/>
          <p14:tracePt t="42595" x="1646238" y="2441575"/>
          <p14:tracePt t="42599" x="1631950" y="2441575"/>
          <p14:tracePt t="42601" x="1631950" y="2427288"/>
          <p14:tracePt t="42603" x="1617663" y="2427288"/>
          <p14:tracePt t="42605" x="1604963" y="2427288"/>
          <p14:tracePt t="42609" x="1590675" y="2427288"/>
          <p14:tracePt t="42615" x="1576388" y="2427288"/>
          <p14:tracePt t="42617" x="1576388" y="2414588"/>
          <p14:tracePt t="42625" x="1563688" y="2414588"/>
          <p14:tracePt t="42642" x="1563688" y="2400300"/>
          <p14:tracePt t="42648" x="1549400" y="2400300"/>
          <p14:tracePt t="42651" x="1549400" y="2386013"/>
          <p14:tracePt t="42664" x="1549400" y="2373313"/>
          <p14:tracePt t="42694" x="1549400" y="2359025"/>
          <p14:tracePt t="42715" x="1549400" y="2344738"/>
          <p14:tracePt t="42721" x="1549400" y="2332038"/>
          <p14:tracePt t="42731" x="1549400" y="2317750"/>
          <p14:tracePt t="42739" x="1563688" y="2317750"/>
          <p14:tracePt t="42741" x="1563688" y="2305050"/>
          <p14:tracePt t="42749" x="1576388" y="2305050"/>
          <p14:tracePt t="42755" x="1576388" y="2290763"/>
          <p14:tracePt t="42905" x="1576388" y="2276475"/>
          <p14:tracePt t="42919" x="1590675" y="2263775"/>
          <p14:tracePt t="42935" x="1590675" y="2249488"/>
          <p14:tracePt t="42937" x="1604963" y="2249488"/>
          <p14:tracePt t="42941" x="1617663" y="2249488"/>
          <p14:tracePt t="42945" x="1631950" y="2249488"/>
          <p14:tracePt t="42953" x="1646238" y="2249488"/>
          <p14:tracePt t="42957" x="1658938" y="2249488"/>
          <p14:tracePt t="42961" x="1673225" y="2249488"/>
          <p14:tracePt t="42964" x="1687513" y="2249488"/>
          <p14:tracePt t="42969" x="1700213" y="2249488"/>
          <p14:tracePt t="42975" x="1714500" y="2249488"/>
          <p14:tracePt t="42977" x="1714500" y="2235200"/>
          <p14:tracePt t="42979" x="1728788" y="2235200"/>
          <p14:tracePt t="42981" x="1741488" y="2235200"/>
          <p14:tracePt t="42985" x="1755775" y="2235200"/>
          <p14:tracePt t="42991" x="1768475" y="2235200"/>
          <p14:tracePt t="42993" x="1782763" y="2235200"/>
          <p14:tracePt t="42998" x="1797050" y="2235200"/>
          <p14:tracePt t="43003" x="1809750" y="2235200"/>
          <p14:tracePt t="43009" x="1824038" y="2235200"/>
          <p14:tracePt t="43015" x="1838325" y="2222500"/>
          <p14:tracePt t="43019" x="1851025" y="2222500"/>
          <p14:tracePt t="43025" x="1865313" y="2222500"/>
          <p14:tracePt t="43029" x="1879600" y="2208213"/>
          <p14:tracePt t="43031" x="1892300" y="2208213"/>
          <p14:tracePt t="43037" x="1906588" y="2208213"/>
          <p14:tracePt t="43041" x="1919288" y="2208213"/>
          <p14:tracePt t="43048" x="1933575" y="2193925"/>
          <p14:tracePt t="43049" x="1947863" y="2193925"/>
          <p14:tracePt t="43055" x="1960563" y="2193925"/>
          <p14:tracePt t="43061" x="1974850" y="2193925"/>
          <p14:tracePt t="43065" x="1989138" y="2193925"/>
          <p14:tracePt t="43069" x="2001838" y="2193925"/>
          <p14:tracePt t="43073" x="2016125" y="2193925"/>
          <p14:tracePt t="43075" x="2016125" y="2181225"/>
          <p14:tracePt t="43077" x="2016125" y="2166938"/>
          <p14:tracePt t="43079" x="2030413" y="2166938"/>
          <p14:tracePt t="43083" x="2043113" y="2166938"/>
          <p14:tracePt t="43091" x="2057400" y="2166938"/>
          <p14:tracePt t="43095" x="2070100" y="2166938"/>
          <p14:tracePt t="43103" x="2084388" y="2166938"/>
          <p14:tracePt t="43121" x="2098675" y="2166938"/>
          <p14:tracePt t="43133" x="2111375" y="2166938"/>
          <p14:tracePt t="43160" x="2125663" y="2166938"/>
          <p14:tracePt t="43167" x="2139950" y="2181225"/>
          <p14:tracePt t="43175" x="2152650" y="2181225"/>
          <p14:tracePt t="43177" x="2152650" y="2193925"/>
          <p14:tracePt t="43183" x="2166938" y="2193925"/>
          <p14:tracePt t="43189" x="2181225" y="2208213"/>
          <p14:tracePt t="43197" x="2193925" y="2208213"/>
          <p14:tracePt t="43216" x="2208213" y="2222500"/>
          <p14:tracePt t="43217" x="2222500" y="2235200"/>
          <p14:tracePt t="43587" x="2235200" y="2235200"/>
          <p14:tracePt t="43595" x="2249488" y="2235200"/>
          <p14:tracePt t="43599" x="2262188" y="2235200"/>
          <p14:tracePt t="43603" x="2276475" y="2235200"/>
          <p14:tracePt t="43607" x="2290763" y="2235200"/>
          <p14:tracePt t="43611" x="2303463" y="2235200"/>
          <p14:tracePt t="43615" x="2317750" y="2222500"/>
          <p14:tracePt t="43617" x="2332038" y="2222500"/>
          <p14:tracePt t="43621" x="2344738" y="2222500"/>
          <p14:tracePt t="43623" x="2359025" y="2222500"/>
          <p14:tracePt t="43629" x="2373313" y="2208213"/>
          <p14:tracePt t="43631" x="2386013" y="2208213"/>
          <p14:tracePt t="43635" x="2400300" y="2208213"/>
          <p14:tracePt t="43641" x="2427288" y="2208213"/>
          <p14:tracePt t="43648" x="2441575" y="2193925"/>
          <p14:tracePt t="43653" x="2454275" y="2193925"/>
          <p14:tracePt t="43657" x="2468563" y="2181225"/>
          <p14:tracePt t="43667" x="2482850" y="2181225"/>
          <p14:tracePt t="43671" x="2495550" y="2181225"/>
          <p14:tracePt t="43677" x="2509838" y="2181225"/>
          <p14:tracePt t="43679" x="2509838" y="2166938"/>
          <p14:tracePt t="43681" x="2524125" y="2166938"/>
          <p14:tracePt t="44071" x="2536825" y="2166938"/>
          <p14:tracePt t="44077" x="2551113" y="2166938"/>
          <p14:tracePt t="44081" x="2563813" y="2166938"/>
          <p14:tracePt t="44085" x="2578100" y="2166938"/>
          <p14:tracePt t="44089" x="2605088" y="2166938"/>
          <p14:tracePt t="44093" x="2633663" y="2152650"/>
          <p14:tracePt t="44098" x="2646363" y="2152650"/>
          <p14:tracePt t="44099" x="2660650" y="2152650"/>
          <p14:tracePt t="44101" x="2674938" y="2152650"/>
          <p14:tracePt t="44103" x="2687638" y="2152650"/>
          <p14:tracePt t="44105" x="2716213" y="2152650"/>
          <p14:tracePt t="44109" x="2728913" y="2152650"/>
          <p14:tracePt t="44111" x="2743200" y="2152650"/>
          <p14:tracePt t="44113" x="2755900" y="2152650"/>
          <p14:tracePt t="44115" x="2770188" y="2152650"/>
          <p14:tracePt t="44117" x="2784475" y="2152650"/>
          <p14:tracePt t="44119" x="2797175" y="2152650"/>
          <p14:tracePt t="44121" x="2811463" y="2152650"/>
          <p14:tracePt t="44125" x="2838450" y="2152650"/>
          <p14:tracePt t="44127" x="2852738" y="2152650"/>
          <p14:tracePt t="44131" x="2867025" y="2152650"/>
          <p14:tracePt t="44135" x="2894013" y="2152650"/>
          <p14:tracePt t="44139" x="2906713" y="2152650"/>
          <p14:tracePt t="44143" x="2921000" y="2152650"/>
          <p14:tracePt t="44148" x="2935288" y="2152650"/>
          <p14:tracePt t="44149" x="2947988" y="2152650"/>
          <p14:tracePt t="44159" x="2962275" y="2152650"/>
          <p14:tracePt t="44205" x="2976563" y="2152650"/>
          <p14:tracePt t="44213" x="2989263" y="2152650"/>
          <p14:tracePt t="44219" x="3003550" y="2152650"/>
          <p14:tracePt t="44223" x="3017838" y="2152650"/>
          <p14:tracePt t="44229" x="3030538" y="2152650"/>
          <p14:tracePt t="44233" x="3044825" y="2152650"/>
          <p14:tracePt t="44237" x="3057525" y="2166938"/>
          <p14:tracePt t="44241" x="3071813" y="2166938"/>
          <p14:tracePt t="44245" x="3086100" y="2166938"/>
          <p14:tracePt t="44249" x="3098800" y="2166938"/>
          <p14:tracePt t="44253" x="3113088" y="2166938"/>
          <p14:tracePt t="44922" x="3127375" y="2166938"/>
          <p14:tracePt t="44933" x="3140075" y="2181225"/>
          <p14:tracePt t="44981" x="3154363" y="2181225"/>
          <p14:tracePt t="44994" x="3168650" y="2181225"/>
          <p14:tracePt t="45003" x="3181350" y="2181225"/>
          <p14:tracePt t="45012" x="3195638" y="2181225"/>
          <p14:tracePt t="45013" x="3195638" y="2193925"/>
          <p14:tracePt t="45015" x="3209925" y="2193925"/>
          <p14:tracePt t="45017" x="3222625" y="2193925"/>
          <p14:tracePt t="45023" x="3236913" y="2193925"/>
          <p14:tracePt t="45029" x="3249613" y="2193925"/>
          <p14:tracePt t="45033" x="3263900" y="2193925"/>
          <p14:tracePt t="45037" x="3278188" y="2193925"/>
          <p14:tracePt t="45045" x="3290888" y="2193925"/>
          <p14:tracePt t="45068" x="3305175" y="2193925"/>
          <p14:tracePt t="45171" x="3290888" y="2193925"/>
          <p14:tracePt t="45179" x="3278188" y="2193925"/>
          <p14:tracePt t="45181" x="3263900" y="2193925"/>
          <p14:tracePt t="45185" x="3249613" y="2193925"/>
          <p14:tracePt t="45187" x="3236913" y="2193925"/>
          <p14:tracePt t="45189" x="3222625" y="2193925"/>
          <p14:tracePt t="45191" x="3209925" y="2193925"/>
          <p14:tracePt t="45193" x="3195638" y="2193925"/>
          <p14:tracePt t="45195" x="3181350" y="2193925"/>
          <p14:tracePt t="45199" x="3140075" y="2193925"/>
          <p14:tracePt t="45201" x="3127375" y="2208213"/>
          <p14:tracePt t="45203" x="3098800" y="2208213"/>
          <p14:tracePt t="45207" x="3086100" y="2208213"/>
          <p14:tracePt t="45209" x="3057525" y="2208213"/>
          <p14:tracePt t="45211" x="3044825" y="2222500"/>
          <p14:tracePt t="45213" x="3030538" y="2222500"/>
          <p14:tracePt t="45215" x="3003550" y="2222500"/>
          <p14:tracePt t="45219" x="2976563" y="2222500"/>
          <p14:tracePt t="45221" x="2935288" y="2222500"/>
          <p14:tracePt t="45223" x="2921000" y="2222500"/>
          <p14:tracePt t="45225" x="2906713" y="2222500"/>
          <p14:tracePt t="45227" x="2894013" y="2222500"/>
          <p14:tracePt t="45229" x="2852738" y="2222500"/>
          <p14:tracePt t="45231" x="2838450" y="2222500"/>
          <p14:tracePt t="45233" x="2825750" y="2222500"/>
          <p14:tracePt t="45235" x="2797175" y="2235200"/>
          <p14:tracePt t="45237" x="2784475" y="2235200"/>
          <p14:tracePt t="45239" x="2770188" y="2235200"/>
          <p14:tracePt t="45241" x="2743200" y="2249488"/>
          <p14:tracePt t="45243" x="2716213" y="2249488"/>
          <p14:tracePt t="45245" x="2701925" y="2249488"/>
          <p14:tracePt t="45247" x="2674938" y="2249488"/>
          <p14:tracePt t="45249" x="2660650" y="2249488"/>
          <p14:tracePt t="45251" x="2633663" y="2249488"/>
          <p14:tracePt t="45253" x="2605088" y="2249488"/>
          <p14:tracePt t="45255" x="2578100" y="2249488"/>
          <p14:tracePt t="45257" x="2551113" y="2249488"/>
          <p14:tracePt t="45259" x="2536825" y="2249488"/>
          <p14:tracePt t="45261" x="2509838" y="2249488"/>
          <p14:tracePt t="45263" x="2495550" y="2249488"/>
          <p14:tracePt t="45265" x="2468563" y="2249488"/>
          <p14:tracePt t="45267" x="2441575" y="2249488"/>
          <p14:tracePt t="45269" x="2413000" y="2249488"/>
          <p14:tracePt t="45271" x="2386013" y="2249488"/>
          <p14:tracePt t="45273" x="2359025" y="2249488"/>
          <p14:tracePt t="45275" x="2332038" y="2249488"/>
          <p14:tracePt t="45279" x="2317750" y="2249488"/>
          <p14:tracePt t="45281" x="2290763" y="2249488"/>
          <p14:tracePt t="45285" x="2262188" y="2249488"/>
          <p14:tracePt t="45287" x="2235200" y="2249488"/>
          <p14:tracePt t="45289" x="2193925" y="2249488"/>
          <p14:tracePt t="45291" x="2166938" y="2249488"/>
          <p14:tracePt t="45293" x="2139950" y="2249488"/>
          <p14:tracePt t="45295" x="2125663" y="2249488"/>
          <p14:tracePt t="45297" x="2098675" y="2235200"/>
          <p14:tracePt t="45298" x="2057400" y="2235200"/>
          <p14:tracePt t="45301" x="2043113" y="2235200"/>
          <p14:tracePt t="45303" x="2016125" y="2235200"/>
          <p14:tracePt t="45305" x="2001838" y="2235200"/>
          <p14:tracePt t="45307" x="1974850" y="2235200"/>
          <p14:tracePt t="45309" x="1960563" y="2235200"/>
          <p14:tracePt t="45311" x="1947863" y="2235200"/>
          <p14:tracePt t="45313" x="1919288" y="2222500"/>
          <p14:tracePt t="45315" x="1906588" y="2222500"/>
          <p14:tracePt t="45317" x="1892300" y="2222500"/>
          <p14:tracePt t="45319" x="1879600" y="2222500"/>
          <p14:tracePt t="45321" x="1865313" y="2222500"/>
          <p14:tracePt t="45325" x="1851025" y="2208213"/>
          <p14:tracePt t="45327" x="1838325" y="2208213"/>
          <p14:tracePt t="45331" x="1824038" y="2208213"/>
          <p14:tracePt t="45335" x="1809750" y="2208213"/>
          <p14:tracePt t="45341" x="1797050" y="2208213"/>
          <p14:tracePt t="45343" x="1782763" y="2208213"/>
          <p14:tracePt t="45349" x="1768475" y="2208213"/>
          <p14:tracePt t="45357" x="1755775" y="2208213"/>
          <p14:tracePt t="45367" x="1728788" y="2208213"/>
          <p14:tracePt t="45373" x="1714500" y="2208213"/>
          <p14:tracePt t="45375" x="1700213" y="2208213"/>
          <p14:tracePt t="45379" x="1687513" y="2208213"/>
          <p14:tracePt t="45383" x="1673225" y="2208213"/>
          <p14:tracePt t="45387" x="1658938" y="2222500"/>
          <p14:tracePt t="45391" x="1646238" y="2235200"/>
          <p14:tracePt t="45393" x="1631950" y="2235200"/>
          <p14:tracePt t="45395" x="1617663" y="2235200"/>
          <p14:tracePt t="45399" x="1604963" y="2235200"/>
          <p14:tracePt t="45401" x="1590675" y="2235200"/>
          <p14:tracePt t="45403" x="1576388" y="2235200"/>
          <p14:tracePt t="45405" x="1576388" y="2249488"/>
          <p14:tracePt t="45407" x="1563688" y="2249488"/>
          <p14:tracePt t="45409" x="1549400" y="2249488"/>
          <p14:tracePt t="45411" x="1536700" y="2249488"/>
          <p14:tracePt t="45415" x="1522413" y="2263775"/>
          <p14:tracePt t="45419" x="1495425" y="2263775"/>
          <p14:tracePt t="45423" x="1481138" y="2263775"/>
          <p14:tracePt t="45425" x="1466850" y="2263775"/>
          <p14:tracePt t="45427" x="1466850" y="2276475"/>
          <p14:tracePt t="45429" x="1454150" y="2276475"/>
          <p14:tracePt t="45431" x="1439863" y="2276475"/>
          <p14:tracePt t="45435" x="1425575" y="2276475"/>
          <p14:tracePt t="45437" x="1412875" y="2276475"/>
          <p14:tracePt t="45439" x="1412875" y="2290763"/>
          <p14:tracePt t="45441" x="1398588" y="2290763"/>
          <p14:tracePt t="45443" x="1385888" y="2290763"/>
          <p14:tracePt t="45445" x="1371600" y="2290763"/>
          <p14:tracePt t="45449" x="1357313" y="2290763"/>
          <p14:tracePt t="45451" x="1344613" y="2290763"/>
          <p14:tracePt t="45453" x="1330325" y="2290763"/>
          <p14:tracePt t="45457" x="1316038" y="2290763"/>
          <p14:tracePt t="45461" x="1303338" y="2305050"/>
          <p14:tracePt t="45463" x="1289050" y="2305050"/>
          <p14:tracePt t="45469" x="1274763" y="2305050"/>
          <p14:tracePt t="45473" x="1262063" y="2305050"/>
          <p14:tracePt t="45485" x="1247775" y="2305050"/>
          <p14:tracePt t="45491" x="1235075" y="2305050"/>
          <p14:tracePt t="45495" x="1235075" y="2317750"/>
          <p14:tracePt t="45535" x="1220788" y="2317750"/>
          <p14:tracePt t="45791" x="1206500" y="2317750"/>
          <p14:tracePt t="45881" x="1193800" y="2317750"/>
          <p14:tracePt t="57955" x="1193800" y="2332038"/>
          <p14:tracePt t="57959" x="1193800" y="2344738"/>
          <p14:tracePt t="57971" x="1193800" y="2359025"/>
          <p14:tracePt t="57977" x="1193800" y="2373313"/>
          <p14:tracePt t="57983" x="1193800" y="2386013"/>
          <p14:tracePt t="57985" x="1193800" y="2400300"/>
          <p14:tracePt t="57989" x="1193800" y="2414588"/>
          <p14:tracePt t="57995" x="1193800" y="2441575"/>
          <p14:tracePt t="58001" x="1193800" y="2455863"/>
          <p14:tracePt t="58003" x="1193800" y="2468563"/>
          <p14:tracePt t="58005" x="1193800" y="2482850"/>
          <p14:tracePt t="58011" x="1193800" y="2495550"/>
          <p14:tracePt t="58015" x="1206500" y="2509838"/>
          <p14:tracePt t="58021" x="1206500" y="2524125"/>
          <p14:tracePt t="58025" x="1220788" y="2536825"/>
          <p14:tracePt t="58029" x="1220788" y="2551113"/>
          <p14:tracePt t="58033" x="1235075" y="2565400"/>
          <p14:tracePt t="58037" x="1247775" y="2565400"/>
          <p14:tracePt t="58045" x="1247775" y="2578100"/>
          <p14:tracePt t="58148" x="1247775" y="2592388"/>
          <p14:tracePt t="58195" x="1247775" y="2606675"/>
          <p14:tracePt t="58209" x="1235075" y="2606675"/>
          <p14:tracePt t="58221" x="1235075" y="2592388"/>
          <p14:tracePt t="58234" x="1220788" y="2592388"/>
          <p14:tracePt t="58250" x="1206500" y="2592388"/>
          <p14:tracePt t="58261" x="1206500" y="2578100"/>
          <p14:tracePt t="58273" x="1193800" y="2578100"/>
          <p14:tracePt t="58279" x="1179513" y="2578100"/>
          <p14:tracePt t="58302" x="1165225" y="2578100"/>
          <p14:tracePt t="58316" x="1152525" y="2578100"/>
          <p14:tracePt t="58333" x="1138238" y="2578100"/>
          <p14:tracePt t="58348" x="1123950" y="2578100"/>
          <p14:tracePt t="58359" x="1111250" y="2578100"/>
          <p14:tracePt t="58371" x="1096963" y="2578100"/>
          <p14:tracePt t="58379" x="1069975" y="2578100"/>
          <p14:tracePt t="58383" x="1055688" y="2578100"/>
          <p14:tracePt t="58387" x="1042988" y="2578100"/>
          <p14:tracePt t="58391" x="1028700" y="2578100"/>
          <p14:tracePt t="58393" x="1014413" y="2578100"/>
          <p14:tracePt t="58395" x="1014413" y="2592388"/>
          <p14:tracePt t="58397" x="1001713" y="2592388"/>
          <p14:tracePt t="58401" x="987425" y="2592388"/>
          <p14:tracePt t="58403" x="973138" y="2592388"/>
          <p14:tracePt t="58407" x="960438" y="2592388"/>
          <p14:tracePt t="58411" x="946150" y="2592388"/>
          <p14:tracePt t="58420" x="931863" y="2592388"/>
          <p14:tracePt t="58421" x="919163" y="2592388"/>
          <p14:tracePt t="58435" x="904875" y="2592388"/>
          <p14:tracePt t="58490" x="904875" y="2606675"/>
          <p14:tracePt t="58505" x="892175" y="2606675"/>
          <p14:tracePt t="58905" x="877888" y="2606675"/>
          <p14:tracePt t="58909" x="863600" y="2606675"/>
          <p14:tracePt t="58925" x="850900" y="2606675"/>
          <p14:tracePt t="58936" x="836613" y="2606675"/>
          <p14:tracePt t="58945" x="822325" y="2606675"/>
          <p14:tracePt t="58947" x="809625" y="2606675"/>
          <p14:tracePt t="58957" x="795338" y="2606675"/>
          <p14:tracePt t="58963" x="781050" y="2606675"/>
          <p14:tracePt t="58965" x="781050" y="2619375"/>
          <p14:tracePt t="58969" x="768350" y="2619375"/>
          <p14:tracePt t="58973" x="754063" y="2619375"/>
          <p14:tracePt t="58975" x="754063" y="2633663"/>
          <p14:tracePt t="58979" x="741363" y="2633663"/>
          <p14:tracePt t="59014" x="727075" y="2633663"/>
          <p14:tracePt t="59058" x="727075" y="2647950"/>
          <p14:tracePt t="59061" x="712788" y="2660650"/>
          <p14:tracePt t="59073" x="700088" y="2660650"/>
          <p14:tracePt t="59081" x="700088" y="2674938"/>
          <p14:tracePt t="59085" x="685800" y="2674938"/>
          <p14:tracePt t="59093" x="671513" y="2674938"/>
          <p14:tracePt t="59101" x="658813" y="2674938"/>
          <p14:tracePt t="59104" x="658813" y="2687638"/>
          <p14:tracePt t="59113" x="644525" y="2701925"/>
          <p14:tracePt t="59119" x="630238" y="2701925"/>
          <p14:tracePt t="59122" x="630238" y="2716213"/>
          <p14:tracePt t="59129" x="617538" y="2728913"/>
          <p14:tracePt t="59137" x="617538" y="2743200"/>
          <p14:tracePt t="59141" x="603250" y="2743200"/>
          <p14:tracePt t="59143" x="603250" y="2757488"/>
          <p14:tracePt t="59147" x="603250" y="2770188"/>
          <p14:tracePt t="59163" x="603250" y="2784475"/>
          <p14:tracePt t="59175" x="588963" y="2784475"/>
          <p14:tracePt t="59183" x="588963" y="2798763"/>
          <p14:tracePt t="59191" x="576263" y="2798763"/>
          <p14:tracePt t="59197" x="576263" y="2811463"/>
          <p14:tracePt t="59201" x="576263" y="2825750"/>
          <p14:tracePt t="59211" x="576263" y="2838450"/>
          <p14:tracePt t="59217" x="576263" y="2852738"/>
          <p14:tracePt t="59225" x="576263" y="2867025"/>
          <p14:tracePt t="59227" x="576263" y="2879725"/>
          <p14:tracePt t="59237" x="576263" y="2894013"/>
          <p14:tracePt t="59247" x="576263" y="2908300"/>
          <p14:tracePt t="59253" x="588963" y="2921000"/>
          <p14:tracePt t="59257" x="588963" y="2935288"/>
          <p14:tracePt t="59265" x="588963" y="2949575"/>
          <p14:tracePt t="59271" x="588963" y="2962275"/>
          <p14:tracePt t="59275" x="603250" y="2962275"/>
          <p14:tracePt t="59279" x="603250" y="2976563"/>
          <p14:tracePt t="59287" x="603250" y="2990850"/>
          <p14:tracePt t="59291" x="603250" y="3003550"/>
          <p14:tracePt t="59301" x="603250" y="3017838"/>
          <p14:tracePt t="59305" x="617538" y="3017838"/>
          <p14:tracePt t="59309" x="617538" y="3030538"/>
          <p14:tracePt t="59315" x="617538" y="3044825"/>
          <p14:tracePt t="59317" x="617538" y="3059113"/>
          <p14:tracePt t="59323" x="630238" y="3059113"/>
          <p14:tracePt t="59325" x="644525" y="3059113"/>
          <p14:tracePt t="59327" x="644525" y="3071813"/>
          <p14:tracePt t="59333" x="658813" y="3071813"/>
          <p14:tracePt t="59339" x="658813" y="3086100"/>
          <p14:tracePt t="59341" x="671513" y="3086100"/>
          <p14:tracePt t="59345" x="671513" y="3100388"/>
          <p14:tracePt t="59347" x="685800" y="3113088"/>
          <p14:tracePt t="59351" x="685800" y="3127375"/>
          <p14:tracePt t="59353" x="700088" y="3127375"/>
          <p14:tracePt t="59355" x="712788" y="3127375"/>
          <p14:tracePt t="59357" x="712788" y="3141663"/>
          <p14:tracePt t="59359" x="727075" y="3141663"/>
          <p14:tracePt t="59361" x="727075" y="3154363"/>
          <p14:tracePt t="59363" x="741363" y="3168650"/>
          <p14:tracePt t="59367" x="768350" y="3181350"/>
          <p14:tracePt t="59371" x="781050" y="3181350"/>
          <p14:tracePt t="59373" x="781050" y="3195638"/>
          <p14:tracePt t="59375" x="809625" y="3209925"/>
          <p14:tracePt t="59379" x="822325" y="3222625"/>
          <p14:tracePt t="59383" x="836613" y="3222625"/>
          <p14:tracePt t="59385" x="850900" y="3236913"/>
          <p14:tracePt t="59389" x="863600" y="3251200"/>
          <p14:tracePt t="59391" x="877888" y="3251200"/>
          <p14:tracePt t="59393" x="877888" y="3263900"/>
          <p14:tracePt t="59395" x="892175" y="3263900"/>
          <p14:tracePt t="59397" x="904875" y="3263900"/>
          <p14:tracePt t="59399" x="919163" y="3263900"/>
          <p14:tracePt t="59402" x="919163" y="3278188"/>
          <p14:tracePt t="59403" x="931863" y="3278188"/>
          <p14:tracePt t="59405" x="946150" y="3278188"/>
          <p14:tracePt t="59411" x="960438" y="3278188"/>
          <p14:tracePt t="59413" x="960438" y="3292475"/>
          <p14:tracePt t="59415" x="973138" y="3292475"/>
          <p14:tracePt t="59427" x="987425" y="3292475"/>
          <p14:tracePt t="59437" x="1001713" y="3292475"/>
          <p14:tracePt t="59451" x="1014413" y="3292475"/>
          <p14:tracePt t="59455" x="1014413" y="3278188"/>
          <p14:tracePt t="59459" x="1028700" y="3278188"/>
          <p14:tracePt t="59461" x="1028700" y="3263900"/>
          <p14:tracePt t="59465" x="1028700" y="3251200"/>
          <p14:tracePt t="59469" x="1042988" y="3236913"/>
          <p14:tracePt t="59471" x="1055688" y="3222625"/>
          <p14:tracePt t="59475" x="1055688" y="3195638"/>
          <p14:tracePt t="59481" x="1069975" y="3181350"/>
          <p14:tracePt t="59483" x="1069975" y="3168650"/>
          <p14:tracePt t="59487" x="1069975" y="3154363"/>
          <p14:tracePt t="59489" x="1069975" y="3127375"/>
          <p14:tracePt t="59491" x="1082675" y="3127375"/>
          <p14:tracePt t="59493" x="1082675" y="3113088"/>
          <p14:tracePt t="59495" x="1096963" y="3100388"/>
          <p14:tracePt t="59497" x="1096963" y="3086100"/>
          <p14:tracePt t="59501" x="1096963" y="3071813"/>
          <p14:tracePt t="59507" x="1096963" y="3059113"/>
          <p14:tracePt t="59511" x="1096963" y="3044825"/>
          <p14:tracePt t="59515" x="1096963" y="3030538"/>
          <p14:tracePt t="59523" x="1096963" y="3017838"/>
          <p14:tracePt t="59533" x="1096963" y="3003550"/>
          <p14:tracePt t="59549" x="1096963" y="2990850"/>
          <p14:tracePt t="59554" x="1096963" y="2976563"/>
          <p14:tracePt t="59561" x="1082675" y="2962275"/>
          <p14:tracePt t="59569" x="1082675" y="2949575"/>
          <p14:tracePt t="59575" x="1082675" y="2935288"/>
          <p14:tracePt t="59577" x="1082675" y="2921000"/>
          <p14:tracePt t="59583" x="1069975" y="2921000"/>
          <p14:tracePt t="59585" x="1069975" y="2908300"/>
          <p14:tracePt t="59591" x="1069975" y="2894013"/>
          <p14:tracePt t="59597" x="1069975" y="2879725"/>
          <p14:tracePt t="59601" x="1055688" y="2867025"/>
          <p14:tracePt t="59605" x="1055688" y="2852738"/>
          <p14:tracePt t="59611" x="1055688" y="2838450"/>
          <p14:tracePt t="59615" x="1055688" y="2825750"/>
          <p14:tracePt t="59617" x="1055688" y="2811463"/>
          <p14:tracePt t="59623" x="1055688" y="2798763"/>
          <p14:tracePt t="59629" x="1055688" y="2784475"/>
          <p14:tracePt t="59637" x="1055688" y="2770188"/>
          <p14:tracePt t="59639" x="1055688" y="2757488"/>
          <p14:tracePt t="59645" x="1055688" y="2743200"/>
          <p14:tracePt t="59651" x="1055688" y="2728913"/>
          <p14:tracePt t="59659" x="1055688" y="2716213"/>
          <p14:tracePt t="59661" x="1055688" y="2701925"/>
          <p14:tracePt t="59673" x="1055688" y="2687638"/>
          <p14:tracePt t="59684" x="1055688" y="2674938"/>
          <p14:tracePt t="59691" x="1055688" y="2660650"/>
          <p14:tracePt t="59695" x="1042988" y="2660650"/>
          <p14:tracePt t="59704" x="1042988" y="2647950"/>
          <p14:tracePt t="59707" x="1042988" y="2633663"/>
          <p14:tracePt t="59709" x="1028700" y="2633663"/>
          <p14:tracePt t="59717" x="1014413" y="2619375"/>
          <p14:tracePt t="59723" x="1001713" y="2619375"/>
          <p14:tracePt t="59725" x="1001713" y="2606675"/>
          <p14:tracePt t="59731" x="987425" y="2606675"/>
          <p14:tracePt t="59739" x="973138" y="2606675"/>
          <p14:tracePt t="59741" x="973138" y="2592388"/>
          <p14:tracePt t="59743" x="960438" y="2592388"/>
          <p14:tracePt t="59745" x="960438" y="2578100"/>
          <p14:tracePt t="59747" x="946150" y="2578100"/>
          <p14:tracePt t="59757" x="931863" y="2565400"/>
          <p14:tracePt t="59765" x="919163" y="2565400"/>
          <p14:tracePt t="59769" x="904875" y="2565400"/>
          <p14:tracePt t="59777" x="892175" y="2565400"/>
          <p14:tracePt t="59783" x="877888" y="2565400"/>
          <p14:tracePt t="59787" x="877888" y="2551113"/>
          <p14:tracePt t="59789" x="863600" y="2551113"/>
          <p14:tracePt t="59793" x="850900" y="2551113"/>
          <p14:tracePt t="59799" x="836613" y="2551113"/>
          <p14:tracePt t="59805" x="809625" y="2551113"/>
          <p14:tracePt t="59811" x="795338" y="2551113"/>
          <p14:tracePt t="59817" x="781050" y="2551113"/>
          <p14:tracePt t="59819" x="768350" y="2551113"/>
          <p14:tracePt t="59823" x="754063" y="2551113"/>
          <p14:tracePt t="59831" x="741363" y="2551113"/>
          <p14:tracePt t="59835" x="727075" y="2551113"/>
          <p14:tracePt t="59837" x="727075" y="2565400"/>
          <p14:tracePt t="59841" x="712788" y="2565400"/>
          <p14:tracePt t="59843" x="700088" y="2565400"/>
          <p14:tracePt t="59847" x="685800" y="2565400"/>
          <p14:tracePt t="59854" x="671513" y="2578100"/>
          <p14:tracePt t="59861" x="658813" y="2578100"/>
          <p14:tracePt t="59863" x="644525" y="2592388"/>
          <p14:tracePt t="59871" x="630238" y="2592388"/>
          <p14:tracePt t="59879" x="630238" y="2606675"/>
          <p14:tracePt t="59881" x="617538" y="2606675"/>
          <p14:tracePt t="59897" x="617538" y="2619375"/>
          <p14:tracePt t="59907" x="603250" y="2619375"/>
          <p14:tracePt t="59942" x="603250" y="2633663"/>
          <p14:tracePt t="59945" x="603250" y="2647950"/>
          <p14:tracePt t="59955" x="603250" y="2660650"/>
          <p14:tracePt t="59961" x="603250" y="2674938"/>
          <p14:tracePt t="59967" x="603250" y="2687638"/>
          <p14:tracePt t="59971" x="603250" y="2701925"/>
          <p14:tracePt t="59973" x="603250" y="2716213"/>
          <p14:tracePt t="59977" x="603250" y="2728913"/>
          <p14:tracePt t="59981" x="603250" y="2743200"/>
          <p14:tracePt t="59987" x="603250" y="2757488"/>
          <p14:tracePt t="59989" x="588963" y="2770188"/>
          <p14:tracePt t="59993" x="588963" y="2784475"/>
          <p14:tracePt t="59999" x="588963" y="2798763"/>
          <p14:tracePt t="60004" x="588963" y="2811463"/>
          <p14:tracePt t="60005" x="588963" y="2825750"/>
          <p14:tracePt t="60009" x="588963" y="2838450"/>
          <p14:tracePt t="60015" x="588963" y="2852738"/>
          <p14:tracePt t="60019" x="588963" y="2867025"/>
          <p14:tracePt t="60023" x="588963" y="2879725"/>
          <p14:tracePt t="60029" x="588963" y="2894013"/>
          <p14:tracePt t="60035" x="603250" y="2908300"/>
          <p14:tracePt t="60043" x="603250" y="2921000"/>
          <p14:tracePt t="60051" x="617538" y="2935288"/>
          <p14:tracePt t="60055" x="617538" y="2949575"/>
          <p14:tracePt t="60063" x="617538" y="2962275"/>
          <p14:tracePt t="60067" x="630238" y="2962275"/>
          <p14:tracePt t="60071" x="630238" y="2976563"/>
          <p14:tracePt t="60075" x="630238" y="2990850"/>
          <p14:tracePt t="60079" x="644525" y="2990850"/>
          <p14:tracePt t="60083" x="644525" y="3003550"/>
          <p14:tracePt t="60087" x="658813" y="3003550"/>
          <p14:tracePt t="60091" x="658813" y="3017838"/>
          <p14:tracePt t="60099" x="671513" y="3017838"/>
          <p14:tracePt t="60103" x="671513" y="3030538"/>
          <p14:tracePt t="60111" x="671513" y="3044825"/>
          <p14:tracePt t="60119" x="671513" y="3059113"/>
          <p14:tracePt t="60125" x="685800" y="3059113"/>
          <p14:tracePt t="60131" x="700088" y="3059113"/>
          <p14:tracePt t="60133" x="700088" y="3071813"/>
          <p14:tracePt t="60135" x="712788" y="3071813"/>
          <p14:tracePt t="60139" x="727075" y="3071813"/>
          <p14:tracePt t="60145" x="741363" y="3071813"/>
          <p14:tracePt t="60149" x="741363" y="3086100"/>
          <p14:tracePt t="60151" x="754063" y="3086100"/>
          <p14:tracePt t="60153" x="768350" y="3086100"/>
          <p14:tracePt t="60161" x="781050" y="3086100"/>
          <p14:tracePt t="60165" x="795338" y="3086100"/>
          <p14:tracePt t="60169" x="809625" y="3086100"/>
          <p14:tracePt t="60171" x="822325" y="3086100"/>
          <p14:tracePt t="60175" x="836613" y="3086100"/>
          <p14:tracePt t="60179" x="850900" y="3086100"/>
          <p14:tracePt t="60181" x="863600" y="3086100"/>
          <p14:tracePt t="60185" x="877888" y="3086100"/>
          <p14:tracePt t="60187" x="892175" y="3100388"/>
          <p14:tracePt t="60189" x="904875" y="3100388"/>
          <p14:tracePt t="60195" x="919163" y="3100388"/>
          <p14:tracePt t="60199" x="931863" y="3100388"/>
          <p14:tracePt t="60204" x="946150" y="3100388"/>
          <p14:tracePt t="60207" x="960438" y="3100388"/>
          <p14:tracePt t="60221" x="1014413" y="3100388"/>
          <p14:tracePt t="60225" x="1028700" y="3100388"/>
          <p14:tracePt t="60229" x="1055688" y="3100388"/>
          <p14:tracePt t="60233" x="1069975" y="3100388"/>
          <p14:tracePt t="60243" x="1082675" y="3100388"/>
          <p14:tracePt t="60251" x="1096963" y="3100388"/>
          <p14:tracePt t="60255" x="1096963" y="3086100"/>
          <p14:tracePt t="60259" x="1111250" y="3086100"/>
          <p14:tracePt t="60267" x="1111250" y="3071813"/>
          <p14:tracePt t="60269" x="1123950" y="3071813"/>
          <p14:tracePt t="60277" x="1123950" y="3059113"/>
          <p14:tracePt t="60281" x="1123950" y="3044825"/>
          <p14:tracePt t="60283" x="1123950" y="3030538"/>
          <p14:tracePt t="60287" x="1123950" y="3017838"/>
          <p14:tracePt t="60291" x="1123950" y="3003550"/>
          <p14:tracePt t="60297" x="1123950" y="2976563"/>
          <p14:tracePt t="60301" x="1123950" y="2962275"/>
          <p14:tracePt t="60305" x="1123950" y="2949575"/>
          <p14:tracePt t="60307" x="1123950" y="2935288"/>
          <p14:tracePt t="60309" x="1123950" y="2921000"/>
          <p14:tracePt t="60311" x="1123950" y="2908300"/>
          <p14:tracePt t="60313" x="1123950" y="2894013"/>
          <p14:tracePt t="60317" x="1111250" y="2879725"/>
          <p14:tracePt t="60319" x="1111250" y="2867025"/>
          <p14:tracePt t="60321" x="1111250" y="2852738"/>
          <p14:tracePt t="60323" x="1111250" y="2838450"/>
          <p14:tracePt t="60325" x="1096963" y="2838450"/>
          <p14:tracePt t="60327" x="1096963" y="2825750"/>
          <p14:tracePt t="60331" x="1082675" y="2798763"/>
          <p14:tracePt t="60335" x="1082675" y="2784475"/>
          <p14:tracePt t="60341" x="1082675" y="2770188"/>
          <p14:tracePt t="60343" x="1082675" y="2757488"/>
          <p14:tracePt t="60345" x="1069975" y="2757488"/>
          <p14:tracePt t="60351" x="1055688" y="2743200"/>
          <p14:tracePt t="60355" x="1042988" y="2743200"/>
          <p14:tracePt t="60363" x="1042988" y="2728913"/>
          <p14:tracePt t="60367" x="1042988" y="2716213"/>
          <p14:tracePt t="60369" x="1028700" y="2716213"/>
          <p14:tracePt t="60377" x="1014413" y="2716213"/>
          <p14:tracePt t="60379" x="1014413" y="2701925"/>
          <p14:tracePt t="60397" x="1014413" y="2687638"/>
          <p14:tracePt t="60401" x="1001713" y="2687638"/>
          <p14:tracePt t="60405" x="987425" y="2687638"/>
          <p14:tracePt t="60422" x="973138" y="2687638"/>
          <p14:tracePt t="60429" x="973138" y="2674938"/>
          <p14:tracePt t="60439" x="960438" y="2674938"/>
          <p14:tracePt t="60450" x="946150" y="2674938"/>
          <p14:tracePt t="60457" x="931863" y="2674938"/>
          <p14:tracePt t="60467" x="919163" y="2660650"/>
          <p14:tracePt t="60477" x="904875" y="2660650"/>
          <p14:tracePt t="60479" x="904875" y="2647950"/>
          <p14:tracePt t="60481" x="904875" y="2633663"/>
          <p14:tracePt t="60487" x="877888" y="2619375"/>
          <p14:tracePt t="60495" x="863600" y="2619375"/>
          <p14:tracePt t="60497" x="863600" y="2606675"/>
          <p14:tracePt t="60499" x="850900" y="2606675"/>
          <p14:tracePt t="60503" x="850900" y="2592388"/>
          <p14:tracePt t="60505" x="836613" y="2592388"/>
          <p14:tracePt t="60509" x="822325" y="2592388"/>
          <p14:tracePt t="60519" x="809625" y="2592388"/>
          <p14:tracePt t="60527" x="795338" y="2578100"/>
          <p14:tracePt t="60538" x="781050" y="2578100"/>
          <p14:tracePt t="60550" x="768350" y="2578100"/>
          <p14:tracePt t="60567" x="754063" y="2578100"/>
          <p14:tracePt t="60571" x="754063" y="2592388"/>
          <p14:tracePt t="60575" x="754063" y="2606675"/>
          <p14:tracePt t="60577" x="741363" y="2606675"/>
          <p14:tracePt t="60583" x="741363" y="2619375"/>
          <p14:tracePt t="60585" x="727075" y="2619375"/>
          <p14:tracePt t="60588" x="712788" y="2633663"/>
          <p14:tracePt t="60595" x="700088" y="2647950"/>
          <p14:tracePt t="60597" x="700088" y="2660650"/>
          <p14:tracePt t="60601" x="685800" y="2660650"/>
          <p14:tracePt t="60603" x="685800" y="2674938"/>
          <p14:tracePt t="60607" x="671513" y="2674938"/>
          <p14:tracePt t="60609" x="671513" y="2687638"/>
          <p14:tracePt t="60611" x="658813" y="2687638"/>
          <p14:tracePt t="60617" x="644525" y="2701925"/>
          <p14:tracePt t="60621" x="644525" y="2716213"/>
          <p14:tracePt t="60627" x="630238" y="2716213"/>
          <p14:tracePt t="60631" x="630238" y="2728913"/>
          <p14:tracePt t="60637" x="630238" y="2743200"/>
          <p14:tracePt t="60645" x="617538" y="2743200"/>
          <p14:tracePt t="60651" x="617538" y="2757488"/>
          <p14:tracePt t="60657" x="617538" y="2770188"/>
          <p14:tracePt t="60665" x="617538" y="2784475"/>
          <p14:tracePt t="60673" x="617538" y="2798763"/>
          <p14:tracePt t="60677" x="603250" y="2798763"/>
          <p14:tracePt t="60681" x="603250" y="2811463"/>
          <p14:tracePt t="60683" x="603250" y="2825750"/>
          <p14:tracePt t="60693" x="603250" y="2838450"/>
          <p14:tracePt t="60699" x="603250" y="2852738"/>
          <p14:tracePt t="60705" x="603250" y="2867025"/>
          <p14:tracePt t="60707" x="617538" y="2879725"/>
          <p14:tracePt t="60713" x="617538" y="2894013"/>
          <p14:tracePt t="60719" x="617538" y="2908300"/>
          <p14:tracePt t="60725" x="617538" y="2921000"/>
          <p14:tracePt t="60727" x="630238" y="2935288"/>
          <p14:tracePt t="60731" x="630238" y="2949575"/>
          <p14:tracePt t="60739" x="630238" y="2962275"/>
          <p14:tracePt t="60741" x="644525" y="2976563"/>
          <p14:tracePt t="60743" x="644525" y="2990850"/>
          <p14:tracePt t="60747" x="658813" y="2990850"/>
          <p14:tracePt t="60749" x="658813" y="3003550"/>
          <p14:tracePt t="60753" x="671513" y="3017838"/>
          <p14:tracePt t="60757" x="671513" y="3030538"/>
          <p14:tracePt t="60759" x="671513" y="3044825"/>
          <p14:tracePt t="60761" x="685800" y="3044825"/>
          <p14:tracePt t="60763" x="685800" y="3059113"/>
          <p14:tracePt t="60767" x="700088" y="3086100"/>
          <p14:tracePt t="60769" x="712788" y="3086100"/>
          <p14:tracePt t="60771" x="712788" y="3100388"/>
          <p14:tracePt t="60775" x="727075" y="3113088"/>
          <p14:tracePt t="60779" x="741363" y="3127375"/>
          <p14:tracePt t="60781" x="741363" y="3141663"/>
          <p14:tracePt t="60785" x="754063" y="3154363"/>
          <p14:tracePt t="60787" x="768350" y="3154363"/>
          <p14:tracePt t="60789" x="768350" y="3168650"/>
          <p14:tracePt t="60797" x="781050" y="3181350"/>
          <p14:tracePt t="60799" x="781050" y="3195638"/>
          <p14:tracePt t="60803" x="795338" y="3195638"/>
          <p14:tracePt t="60809" x="809625" y="3209925"/>
          <p14:tracePt t="60811" x="822325" y="3209925"/>
          <p14:tracePt t="60817" x="822325" y="3222625"/>
          <p14:tracePt t="60819" x="836613" y="3222625"/>
          <p14:tracePt t="60827" x="850900" y="3222625"/>
          <p14:tracePt t="60837" x="863600" y="3236913"/>
          <p14:tracePt t="60839" x="877888" y="3236913"/>
          <p14:tracePt t="60847" x="892175" y="3236913"/>
          <p14:tracePt t="60855" x="904875" y="3236913"/>
          <p14:tracePt t="60861" x="919163" y="3236913"/>
          <p14:tracePt t="60869" x="931863" y="3236913"/>
          <p14:tracePt t="60871" x="946150" y="3236913"/>
          <p14:tracePt t="60877" x="960438" y="3236913"/>
          <p14:tracePt t="60883" x="973138" y="3236913"/>
          <p14:tracePt t="60891" x="987425" y="3222625"/>
          <p14:tracePt t="60895" x="1001713" y="3222625"/>
          <p14:tracePt t="60901" x="1001713" y="3209925"/>
          <p14:tracePt t="60903" x="1014413" y="3209925"/>
          <p14:tracePt t="60905" x="1014413" y="3195638"/>
          <p14:tracePt t="60907" x="1028700" y="3181350"/>
          <p14:tracePt t="60915" x="1042988" y="3168650"/>
          <p14:tracePt t="60917" x="1055688" y="3168650"/>
          <p14:tracePt t="60921" x="1069975" y="3154363"/>
          <p14:tracePt t="60925" x="1069975" y="3141663"/>
          <p14:tracePt t="60927" x="1069975" y="3127375"/>
          <p14:tracePt t="60931" x="1082675" y="3113088"/>
          <p14:tracePt t="60937" x="1082675" y="3100388"/>
          <p14:tracePt t="60941" x="1096963" y="3100388"/>
          <p14:tracePt t="60945" x="1096963" y="3086100"/>
          <p14:tracePt t="60947" x="1096963" y="3071813"/>
          <p14:tracePt t="60951" x="1111250" y="3059113"/>
          <p14:tracePt t="60955" x="1111250" y="3044825"/>
          <p14:tracePt t="60957" x="1111250" y="3030538"/>
          <p14:tracePt t="60961" x="1111250" y="3017838"/>
          <p14:tracePt t="60965" x="1111250" y="3003550"/>
          <p14:tracePt t="60971" x="1111250" y="2990850"/>
          <p14:tracePt t="60973" x="1111250" y="2976563"/>
          <p14:tracePt t="60979" x="1111250" y="2962275"/>
          <p14:tracePt t="60983" x="1111250" y="2949575"/>
          <p14:tracePt t="60985" x="1111250" y="2935288"/>
          <p14:tracePt t="60989" x="1111250" y="2921000"/>
          <p14:tracePt t="60993" x="1111250" y="2908300"/>
          <p14:tracePt t="60997" x="1111250" y="2894013"/>
          <p14:tracePt t="61001" x="1111250" y="2879725"/>
          <p14:tracePt t="61003" x="1111250" y="2867025"/>
          <p14:tracePt t="61007" x="1096963" y="2852738"/>
          <p14:tracePt t="61009" x="1096963" y="2838450"/>
          <p14:tracePt t="61011" x="1096963" y="2825750"/>
          <p14:tracePt t="61013" x="1082675" y="2825750"/>
          <p14:tracePt t="61015" x="1082675" y="2811463"/>
          <p14:tracePt t="61019" x="1082675" y="2798763"/>
          <p14:tracePt t="61021" x="1069975" y="2798763"/>
          <p14:tracePt t="61023" x="1069975" y="2784475"/>
          <p14:tracePt t="61025" x="1069975" y="2770188"/>
          <p14:tracePt t="61029" x="1055688" y="2757488"/>
          <p14:tracePt t="61033" x="1042988" y="2743200"/>
          <p14:tracePt t="61035" x="1042988" y="2728913"/>
          <p14:tracePt t="61039" x="1028700" y="2716213"/>
          <p14:tracePt t="61043" x="1014413" y="2701925"/>
          <p14:tracePt t="61049" x="1001713" y="2687638"/>
          <p14:tracePt t="61051" x="1001713" y="2674938"/>
          <p14:tracePt t="61053" x="987425" y="2674938"/>
          <p14:tracePt t="61055" x="987425" y="2660650"/>
          <p14:tracePt t="61057" x="973138" y="2660650"/>
          <p14:tracePt t="61059" x="973138" y="2647950"/>
          <p14:tracePt t="61061" x="960438" y="2647950"/>
          <p14:tracePt t="61063" x="960438" y="2633663"/>
          <p14:tracePt t="61065" x="946150" y="2619375"/>
          <p14:tracePt t="61069" x="931863" y="2619375"/>
          <p14:tracePt t="61071" x="931863" y="2606675"/>
          <p14:tracePt t="61073" x="919163" y="2606675"/>
          <p14:tracePt t="61079" x="904875" y="2592388"/>
          <p14:tracePt t="61087" x="892175" y="2592388"/>
          <p14:tracePt t="61093" x="877888" y="2592388"/>
          <p14:tracePt t="61101" x="863600" y="2578100"/>
          <p14:tracePt t="61107" x="850900" y="2578100"/>
          <p14:tracePt t="61117" x="836613" y="2578100"/>
          <p14:tracePt t="61121" x="822325" y="2578100"/>
          <p14:tracePt t="61127" x="809625" y="2578100"/>
          <p14:tracePt t="61131" x="795338" y="2578100"/>
          <p14:tracePt t="61135" x="781050" y="2578100"/>
          <p14:tracePt t="61137" x="768350" y="2578100"/>
          <p14:tracePt t="61145" x="754063" y="2578100"/>
          <p14:tracePt t="61149" x="741363" y="2578100"/>
          <p14:tracePt t="61157" x="727075" y="2578100"/>
          <p14:tracePt t="61159" x="712788" y="2592388"/>
          <p14:tracePt t="61165" x="700088" y="2592388"/>
          <p14:tracePt t="61167" x="700088" y="2606675"/>
          <p14:tracePt t="61171" x="685800" y="2606675"/>
          <p14:tracePt t="61179" x="671513" y="2606675"/>
          <p14:tracePt t="61183" x="658813" y="2606675"/>
          <p14:tracePt t="61185" x="658813" y="2619375"/>
          <p14:tracePt t="61205" x="658813" y="2633663"/>
          <p14:tracePt t="61207" x="658813" y="2647950"/>
          <p14:tracePt t="61222" x="658813" y="2660650"/>
          <p14:tracePt t="61227" x="658813" y="2674938"/>
          <p14:tracePt t="61231" x="644525" y="2687638"/>
          <p14:tracePt t="61237" x="644525" y="2701925"/>
          <p14:tracePt t="61243" x="644525" y="2716213"/>
          <p14:tracePt t="61247" x="644525" y="2728913"/>
          <p14:tracePt t="61251" x="644525" y="2743200"/>
          <p14:tracePt t="61252" x="644525" y="2757488"/>
          <p14:tracePt t="61257" x="644525" y="2770188"/>
          <p14:tracePt t="61261" x="644525" y="2784475"/>
          <p14:tracePt t="61265" x="630238" y="2798763"/>
          <p14:tracePt t="61267" x="630238" y="2811463"/>
          <p14:tracePt t="61269" x="630238" y="2825750"/>
          <p14:tracePt t="61275" x="630238" y="2852738"/>
          <p14:tracePt t="61279" x="630238" y="2867025"/>
          <p14:tracePt t="61283" x="630238" y="2894013"/>
          <p14:tracePt t="61287" x="630238" y="2908300"/>
          <p14:tracePt t="61289" x="630238" y="2921000"/>
          <p14:tracePt t="61291" x="630238" y="2935288"/>
          <p14:tracePt t="61295" x="630238" y="2949575"/>
          <p14:tracePt t="61299" x="630238" y="2962275"/>
          <p14:tracePt t="61302" x="630238" y="2976563"/>
          <p14:tracePt t="61305" x="630238" y="2990850"/>
          <p14:tracePt t="61309" x="630238" y="3003550"/>
          <p14:tracePt t="61313" x="630238" y="3017838"/>
          <p14:tracePt t="61319" x="630238" y="3030538"/>
          <p14:tracePt t="61323" x="630238" y="3044825"/>
          <p14:tracePt t="61327" x="630238" y="3059113"/>
          <p14:tracePt t="61335" x="630238" y="3071813"/>
          <p14:tracePt t="61341" x="644525" y="3086100"/>
          <p14:tracePt t="61345" x="644525" y="3100388"/>
          <p14:tracePt t="61355" x="644525" y="3113088"/>
          <p14:tracePt t="61368" x="644525" y="3127375"/>
          <p14:tracePt t="61369" x="658813" y="3127375"/>
          <p14:tracePt t="61377" x="671513" y="3127375"/>
          <p14:tracePt t="61381" x="671513" y="3141663"/>
          <p14:tracePt t="61383" x="671513" y="3154363"/>
          <p14:tracePt t="61400" x="671513" y="3168650"/>
          <p14:tracePt t="61416" x="685800" y="3181350"/>
          <p14:tracePt t="61450" x="700088" y="3181350"/>
          <p14:tracePt t="61482" x="712788" y="3181350"/>
          <p14:tracePt t="61495" x="727075" y="3181350"/>
          <p14:tracePt t="61516" x="727075" y="3168650"/>
          <p14:tracePt t="61523" x="727075" y="3154363"/>
          <p14:tracePt t="61525" x="727075" y="3141663"/>
          <p14:tracePt t="61531" x="741363" y="3127375"/>
          <p14:tracePt t="61538" x="741363" y="3113088"/>
          <p14:tracePt t="61783" x="754063" y="3113088"/>
          <p14:tracePt t="61791" x="768350" y="3113088"/>
          <p14:tracePt t="61793" x="768350" y="3100388"/>
          <p14:tracePt t="61799" x="781050" y="3086100"/>
          <p14:tracePt t="61807" x="795338" y="3086100"/>
          <p14:tracePt t="61821" x="795338" y="3071813"/>
          <p14:tracePt t="61823" x="809625" y="3071813"/>
          <p14:tracePt t="61831" x="822325" y="3071813"/>
          <p14:tracePt t="61839" x="836613" y="3071813"/>
          <p14:tracePt t="61843" x="836613" y="3059113"/>
          <p14:tracePt t="61845" x="850900" y="3059113"/>
          <p14:tracePt t="61851" x="863600" y="3059113"/>
          <p14:tracePt t="61861" x="877888" y="3044825"/>
          <p14:tracePt t="61867" x="892175" y="3044825"/>
          <p14:tracePt t="61869" x="892175" y="3030538"/>
          <p14:tracePt t="61871" x="904875" y="3030538"/>
          <p14:tracePt t="61877" x="919163" y="3030538"/>
          <p14:tracePt t="61881" x="931863" y="3030538"/>
          <p14:tracePt t="61885" x="946150" y="3030538"/>
          <p14:tracePt t="61887" x="960438" y="3030538"/>
          <p14:tracePt t="61889" x="960438" y="3017838"/>
          <p14:tracePt t="61891" x="973138" y="3017838"/>
          <p14:tracePt t="61897" x="1001713" y="3017838"/>
          <p14:tracePt t="61901" x="1014413" y="3017838"/>
          <p14:tracePt t="61907" x="1028700" y="3017838"/>
          <p14:tracePt t="61913" x="1042988" y="3017838"/>
          <p14:tracePt t="61915" x="1055688" y="3017838"/>
          <p14:tracePt t="61919" x="1069975" y="3017838"/>
          <p14:tracePt t="61929" x="1082675" y="3017838"/>
          <p14:tracePt t="62039" x="1069975" y="3017838"/>
          <p14:tracePt t="62045" x="1055688" y="3017838"/>
          <p14:tracePt t="62049" x="1042988" y="3017838"/>
          <p14:tracePt t="62051" x="1028700" y="3017838"/>
          <p14:tracePt t="62053" x="1014413" y="3017838"/>
          <p14:tracePt t="62055" x="1014413" y="3030538"/>
          <p14:tracePt t="62057" x="987425" y="3030538"/>
          <p14:tracePt t="62059" x="973138" y="3030538"/>
          <p14:tracePt t="62061" x="973138" y="3044825"/>
          <p14:tracePt t="62063" x="946150" y="3044825"/>
          <p14:tracePt t="62065" x="931863" y="3044825"/>
          <p14:tracePt t="62067" x="919163" y="3059113"/>
          <p14:tracePt t="62069" x="892175" y="3059113"/>
          <p14:tracePt t="62073" x="877888" y="3071813"/>
          <p14:tracePt t="62075" x="850900" y="3071813"/>
          <p14:tracePt t="62077" x="836613" y="3071813"/>
          <p14:tracePt t="62079" x="822325" y="3071813"/>
          <p14:tracePt t="62081" x="781050" y="3086100"/>
          <p14:tracePt t="62083" x="768350" y="3100388"/>
          <p14:tracePt t="62085" x="754063" y="3100388"/>
          <p14:tracePt t="62088" x="727075" y="3100388"/>
          <p14:tracePt t="62089" x="712788" y="3100388"/>
          <p14:tracePt t="62091" x="700088" y="3113088"/>
          <p14:tracePt t="62093" x="671513" y="3113088"/>
          <p14:tracePt t="62095" x="658813" y="3127375"/>
          <p14:tracePt t="62097" x="644525" y="3127375"/>
          <p14:tracePt t="62099" x="617538" y="3127375"/>
          <p14:tracePt t="62103" x="603250" y="3127375"/>
          <p14:tracePt t="62107" x="588963" y="3141663"/>
          <p14:tracePt t="62109" x="576263" y="3141663"/>
          <p14:tracePt t="62111" x="561975" y="3154363"/>
          <p14:tracePt t="62119" x="549275" y="3154363"/>
          <p14:tracePt t="62221" x="561975" y="3154363"/>
          <p14:tracePt t="62231" x="576263" y="3154363"/>
          <p14:tracePt t="62235" x="588963" y="3141663"/>
          <p14:tracePt t="62241" x="603250" y="3141663"/>
          <p14:tracePt t="62247" x="617538" y="3141663"/>
          <p14:tracePt t="62255" x="630238" y="3141663"/>
          <p14:tracePt t="62261" x="644525" y="3141663"/>
          <p14:tracePt t="62263" x="658813" y="3127375"/>
          <p14:tracePt t="62272" x="671513" y="3127375"/>
          <p14:tracePt t="62281" x="685800" y="3127375"/>
          <p14:tracePt t="62291" x="700088" y="3127375"/>
          <p14:tracePt t="62295" x="712788" y="3127375"/>
          <p14:tracePt t="62307" x="727075" y="3127375"/>
          <p14:tracePt t="62315" x="741363" y="3127375"/>
          <p14:tracePt t="62321" x="754063" y="3127375"/>
          <p14:tracePt t="62325" x="768350" y="3127375"/>
          <p14:tracePt t="62335" x="781050" y="3127375"/>
          <p14:tracePt t="62341" x="795338" y="3127375"/>
          <p14:tracePt t="62343" x="795338" y="3113088"/>
          <p14:tracePt t="62347" x="809625" y="3113088"/>
          <p14:tracePt t="62349" x="822325" y="3113088"/>
          <p14:tracePt t="62355" x="836613" y="3113088"/>
          <p14:tracePt t="62369" x="850900" y="3113088"/>
          <p14:tracePt t="62386" x="863600" y="3113088"/>
          <p14:tracePt t="62387" x="863600" y="3100388"/>
          <p14:tracePt t="62499" x="863600" y="3086100"/>
          <p14:tracePt t="62509" x="850900" y="3086100"/>
          <p14:tracePt t="62514" x="850900" y="3071813"/>
          <p14:tracePt t="62515" x="836613" y="3071813"/>
          <p14:tracePt t="62531" x="822325" y="3071813"/>
          <p14:tracePt t="62558" x="822325" y="3059113"/>
          <p14:tracePt t="62618" x="809625" y="3059113"/>
          <p14:tracePt t="62752" x="809625" y="3044825"/>
          <p14:tracePt t="62753" x="822325" y="3044825"/>
          <p14:tracePt t="62763" x="822325" y="3030538"/>
          <p14:tracePt t="62765" x="836613" y="3030538"/>
          <p14:tracePt t="62775" x="850900" y="3030538"/>
          <p14:tracePt t="62797" x="850900" y="3017838"/>
          <p14:tracePt t="62810" x="863600" y="3017838"/>
          <p14:tracePt t="62819" x="877888" y="3017838"/>
          <p14:tracePt t="62833" x="892175" y="3017838"/>
          <p14:tracePt t="62841" x="904875" y="3017838"/>
          <p14:tracePt t="62849" x="919163" y="3017838"/>
          <p14:tracePt t="62857" x="931863" y="3017838"/>
          <p14:tracePt t="62865" x="946150" y="3017838"/>
          <p14:tracePt t="62875" x="960438" y="3017838"/>
          <p14:tracePt t="62879" x="973138" y="3017838"/>
          <p14:tracePt t="62883" x="987425" y="3017838"/>
          <p14:tracePt t="62889" x="1001713" y="3017838"/>
          <p14:tracePt t="62897" x="1014413" y="3017838"/>
          <p14:tracePt t="62907" x="1028700" y="3017838"/>
          <p14:tracePt t="62919" x="1042988" y="3017838"/>
          <p14:tracePt t="62994" x="1042988" y="3030538"/>
          <p14:tracePt t="63003" x="1042988" y="3044825"/>
          <p14:tracePt t="63009" x="1028700" y="3044825"/>
          <p14:tracePt t="63022" x="1014413" y="3059113"/>
          <p14:tracePt t="63050" x="1001713" y="3059113"/>
          <p14:tracePt t="63518" x="1014413" y="3059113"/>
          <p14:tracePt t="63531" x="1028700" y="3044825"/>
          <p14:tracePt t="63537" x="1042988" y="3044825"/>
          <p14:tracePt t="63539" x="1042988" y="3030538"/>
          <p14:tracePt t="63554" x="1055688" y="3030538"/>
          <p14:tracePt t="63568" x="1069975" y="3030538"/>
          <p14:tracePt t="63577" x="1069975" y="3017838"/>
          <p14:tracePt t="63585" x="1082675" y="3017838"/>
          <p14:tracePt t="63597" x="1096963" y="3017838"/>
          <p14:tracePt t="63601" x="1111250" y="3017838"/>
          <p14:tracePt t="63605" x="1123950" y="3017838"/>
          <p14:tracePt t="63611" x="1123950" y="3003550"/>
          <p14:tracePt t="63613" x="1138238" y="3003550"/>
          <p14:tracePt t="63622" x="1152525" y="3003550"/>
          <p14:tracePt t="63623" x="1165225" y="3003550"/>
          <p14:tracePt t="63629" x="1179513" y="3003550"/>
          <p14:tracePt t="63643" x="1193800" y="3003550"/>
          <p14:tracePt t="63649" x="1206500" y="3003550"/>
          <p14:tracePt t="63653" x="1220788" y="3003550"/>
          <p14:tracePt t="63661" x="1235075" y="3003550"/>
          <p14:tracePt t="63675" x="1247775" y="3003550"/>
          <p14:tracePt t="63695" x="1262063" y="3003550"/>
          <p14:tracePt t="63699" x="1274763" y="3003550"/>
          <p14:tracePt t="63707" x="1289050" y="3003550"/>
          <p14:tracePt t="63719" x="1303338" y="3003550"/>
          <p14:tracePt t="63725" x="1316038" y="3003550"/>
          <p14:tracePt t="63731" x="1330325" y="3003550"/>
          <p14:tracePt t="63735" x="1344613" y="3003550"/>
          <p14:tracePt t="63741" x="1357313" y="3003550"/>
          <p14:tracePt t="63747" x="1371600" y="3003550"/>
          <p14:tracePt t="63749" x="1385888" y="3003550"/>
          <p14:tracePt t="63751" x="1385888" y="3017838"/>
          <p14:tracePt t="63759" x="1398588" y="3017838"/>
          <p14:tracePt t="64117" x="1385888" y="3017838"/>
          <p14:tracePt t="64121" x="1371600" y="3017838"/>
          <p14:tracePt t="64131" x="1357313" y="3017838"/>
          <p14:tracePt t="64137" x="1344613" y="3017838"/>
          <p14:tracePt t="64147" x="1330325" y="3017838"/>
          <p14:tracePt t="64149" x="1330325" y="3030538"/>
          <p14:tracePt t="64151" x="1316038" y="3030538"/>
          <p14:tracePt t="64159" x="1303338" y="3030538"/>
          <p14:tracePt t="64163" x="1289050" y="3044825"/>
          <p14:tracePt t="64167" x="1274763" y="3044825"/>
          <p14:tracePt t="64173" x="1262063" y="3044825"/>
          <p14:tracePt t="64177" x="1247775" y="3044825"/>
          <p14:tracePt t="64187" x="1235075" y="3044825"/>
          <p14:tracePt t="64191" x="1220788" y="3059113"/>
          <p14:tracePt t="64193" x="1206500" y="3059113"/>
          <p14:tracePt t="64197" x="1193800" y="3059113"/>
          <p14:tracePt t="64203" x="1179513" y="3059113"/>
          <p14:tracePt t="64223" x="1138238" y="3071813"/>
          <p14:tracePt t="64229" x="1123950" y="3086100"/>
          <p14:tracePt t="64237" x="1123950" y="3100388"/>
          <p14:tracePt t="64255" x="1111250" y="3100388"/>
          <p14:tracePt t="64265" x="1111250" y="3113088"/>
          <p14:tracePt t="64267" x="1096963" y="3113088"/>
          <p14:tracePt t="64293" x="1096963" y="3127375"/>
          <p14:tracePt t="64303" x="1082675" y="3141663"/>
          <p14:tracePt t="64311" x="1082675" y="3154363"/>
          <p14:tracePt t="64315" x="1069975" y="3154363"/>
          <p14:tracePt t="64321" x="1069975" y="3168650"/>
          <p14:tracePt t="64329" x="1069975" y="3181350"/>
          <p14:tracePt t="64340" x="1069975" y="3195638"/>
          <p14:tracePt t="64343" x="1055688" y="3195638"/>
          <p14:tracePt t="64349" x="1055688" y="3209925"/>
          <p14:tracePt t="64361" x="1055688" y="3222625"/>
          <p14:tracePt t="64379" x="1042988" y="3222625"/>
          <p14:tracePt t="64391" x="1028700" y="3222625"/>
          <p14:tracePt t="64393" x="1028700" y="3236913"/>
          <p14:tracePt t="64411" x="1028700" y="3251200"/>
          <p14:tracePt t="64417" x="1014413" y="3251200"/>
          <p14:tracePt t="64419" x="1014413" y="3263900"/>
          <p14:tracePt t="64431" x="1014413" y="3278188"/>
          <p14:tracePt t="64435" x="1001713" y="3278188"/>
          <p14:tracePt t="64439" x="1001713" y="3292475"/>
          <p14:tracePt t="64447" x="1001713" y="3305175"/>
          <p14:tracePt t="64451" x="1001713" y="3319463"/>
          <p14:tracePt t="64463" x="987425" y="3319463"/>
          <p14:tracePt t="64465" x="987425" y="3333750"/>
          <p14:tracePt t="64575" x="1001713" y="3333750"/>
          <p14:tracePt t="64587" x="1014413" y="3319463"/>
          <p14:tracePt t="64602" x="1014413" y="3305175"/>
          <p14:tracePt t="64609" x="1028700" y="3305175"/>
          <p14:tracePt t="64611" x="1028700" y="3292475"/>
          <p14:tracePt t="64617" x="1042988" y="3292475"/>
          <p14:tracePt t="64838" x="1042988" y="3278188"/>
          <p14:tracePt t="64932" x="1055688" y="3278188"/>
          <p14:tracePt t="64941" x="1069975" y="3278188"/>
          <p14:tracePt t="64947" x="1082675" y="3278188"/>
          <p14:tracePt t="64953" x="1096963" y="3278188"/>
          <p14:tracePt t="64957" x="1111250" y="3278188"/>
          <p14:tracePt t="64961" x="1123950" y="3278188"/>
          <p14:tracePt t="64967" x="1138238" y="3278188"/>
          <p14:tracePt t="64973" x="1152525" y="3278188"/>
          <p14:tracePt t="64977" x="1165225" y="3278188"/>
          <p14:tracePt t="64979" x="1179513" y="3278188"/>
          <p14:tracePt t="64981" x="1193800" y="3278188"/>
          <p14:tracePt t="64983" x="1206500" y="3278188"/>
          <p14:tracePt t="64985" x="1220788" y="3278188"/>
          <p14:tracePt t="64989" x="1235075" y="3278188"/>
          <p14:tracePt t="64991" x="1247775" y="3278188"/>
          <p14:tracePt t="64993" x="1262063" y="3278188"/>
          <p14:tracePt t="64997" x="1289050" y="3278188"/>
          <p14:tracePt t="64999" x="1303338" y="3292475"/>
          <p14:tracePt t="65003" x="1316038" y="3292475"/>
          <p14:tracePt t="65006" x="1330325" y="3305175"/>
          <p14:tracePt t="65007" x="1344613" y="3305175"/>
          <p14:tracePt t="65009" x="1357313" y="3305175"/>
          <p14:tracePt t="65011" x="1371600" y="3305175"/>
          <p14:tracePt t="65013" x="1385888" y="3305175"/>
          <p14:tracePt t="65017" x="1398588" y="3319463"/>
          <p14:tracePt t="65021" x="1412875" y="3319463"/>
          <p14:tracePt t="65025" x="1425575" y="3319463"/>
          <p14:tracePt t="65027" x="1439863" y="3319463"/>
          <p14:tracePt t="65035" x="1454150" y="3333750"/>
          <p14:tracePt t="65041" x="1466850" y="3333750"/>
          <p14:tracePt t="65049" x="1481138" y="3333750"/>
          <p14:tracePt t="65051" x="1495425" y="3333750"/>
          <p14:tracePt t="65057" x="1508125" y="3346450"/>
          <p14:tracePt t="65061" x="1522413" y="3346450"/>
          <p14:tracePt t="65063" x="1522413" y="3360738"/>
          <p14:tracePt t="65065" x="1536700" y="3360738"/>
          <p14:tracePt t="65069" x="1549400" y="3360738"/>
          <p14:tracePt t="65071" x="1563688" y="3360738"/>
          <p14:tracePt t="65074" x="1576388" y="3360738"/>
          <p14:tracePt t="65075" x="1590675" y="3360738"/>
          <p14:tracePt t="65077" x="1604963" y="3373438"/>
          <p14:tracePt t="65079" x="1631950" y="3373438"/>
          <p14:tracePt t="65081" x="1658938" y="3373438"/>
          <p14:tracePt t="65083" x="1673225" y="3387725"/>
          <p14:tracePt t="65085" x="1687513" y="3387725"/>
          <p14:tracePt t="65087" x="1728788" y="3387725"/>
          <p14:tracePt t="65090" x="1755775" y="3402013"/>
          <p14:tracePt t="65091" x="1782763" y="3402013"/>
          <p14:tracePt t="65093" x="1797050" y="3414713"/>
          <p14:tracePt t="65095" x="1838325" y="3414713"/>
          <p14:tracePt t="65097" x="1865313" y="3414713"/>
          <p14:tracePt t="65099" x="1892300" y="3429000"/>
          <p14:tracePt t="65101" x="1919288" y="3429000"/>
          <p14:tracePt t="65103" x="1947863" y="3429000"/>
          <p14:tracePt t="65106" x="1974850" y="3443288"/>
          <p14:tracePt t="65107" x="2001838" y="3443288"/>
          <p14:tracePt t="65109" x="2043113" y="3455988"/>
          <p14:tracePt t="65111" x="2070100" y="3455988"/>
          <p14:tracePt t="65113" x="2098675" y="3455988"/>
          <p14:tracePt t="65115" x="2125663" y="3455988"/>
          <p14:tracePt t="65117" x="2139950" y="3455988"/>
          <p14:tracePt t="65119" x="2181225" y="3455988"/>
          <p14:tracePt t="65121" x="2208213" y="3455988"/>
          <p14:tracePt t="65123" x="2235200" y="3455988"/>
          <p14:tracePt t="65125" x="2262188" y="3455988"/>
          <p14:tracePt t="65127" x="2290763" y="3455988"/>
          <p14:tracePt t="65129" x="2303463" y="3470275"/>
          <p14:tracePt t="65131" x="2344738" y="3470275"/>
          <p14:tracePt t="65133" x="2359025" y="3470275"/>
          <p14:tracePt t="65137" x="2386013" y="3470275"/>
          <p14:tracePt t="65139" x="2400300" y="3470275"/>
          <p14:tracePt t="65141" x="2413000" y="3470275"/>
          <p14:tracePt t="65145" x="2427288" y="3470275"/>
          <p14:tracePt t="65147" x="2427288" y="3484563"/>
          <p14:tracePt t="65149" x="2441575" y="3484563"/>
          <p14:tracePt t="65237" x="2454275" y="3484563"/>
          <p14:tracePt t="65247" x="2468563" y="3484563"/>
          <p14:tracePt t="65251" x="2468563" y="3470275"/>
          <p14:tracePt t="65257" x="2482850" y="3470275"/>
          <p14:tracePt t="65259" x="2482850" y="3455988"/>
          <p14:tracePt t="65261" x="2495550" y="3455988"/>
          <p14:tracePt t="65267" x="2509838" y="3443288"/>
          <p14:tracePt t="65271" x="2524125" y="3443288"/>
          <p14:tracePt t="65273" x="2536825" y="3443288"/>
          <p14:tracePt t="65275" x="2536825" y="3429000"/>
          <p14:tracePt t="65277" x="2551113" y="3429000"/>
          <p14:tracePt t="65281" x="2563813" y="3429000"/>
          <p14:tracePt t="65285" x="2578100" y="3429000"/>
          <p14:tracePt t="65287" x="2592388" y="3414713"/>
          <p14:tracePt t="65291" x="2605088" y="3414713"/>
          <p14:tracePt t="65293" x="2605088" y="3402013"/>
          <p14:tracePt t="65297" x="2619375" y="3402013"/>
          <p14:tracePt t="65303" x="2633663" y="3402013"/>
          <p14:tracePt t="65306" x="2646363" y="3387725"/>
          <p14:tracePt t="65309" x="2660650" y="3387725"/>
          <p14:tracePt t="65315" x="2674938" y="3387725"/>
          <p14:tracePt t="65319" x="2687638" y="3387725"/>
          <p14:tracePt t="65321" x="2701925" y="3373438"/>
          <p14:tracePt t="65325" x="2716213" y="3360738"/>
          <p14:tracePt t="65329" x="2728913" y="3360738"/>
          <p14:tracePt t="65331" x="2743200" y="3360738"/>
          <p14:tracePt t="65335" x="2755900" y="3360738"/>
          <p14:tracePt t="65337" x="2770188" y="3360738"/>
          <p14:tracePt t="65339" x="2770188" y="3346450"/>
          <p14:tracePt t="65341" x="2784475" y="3346450"/>
          <p14:tracePt t="65343" x="2797175" y="3346450"/>
          <p14:tracePt t="65345" x="2811463" y="3333750"/>
          <p14:tracePt t="65349" x="2838450" y="3333750"/>
          <p14:tracePt t="65353" x="2852738" y="3319463"/>
          <p14:tracePt t="65355" x="2867025" y="3319463"/>
          <p14:tracePt t="65357" x="2894013" y="3319463"/>
          <p14:tracePt t="65359" x="2906713" y="3319463"/>
          <p14:tracePt t="65361" x="2921000" y="3305175"/>
          <p14:tracePt t="65363" x="2947988" y="3305175"/>
          <p14:tracePt t="65365" x="2962275" y="3305175"/>
          <p14:tracePt t="65369" x="2989263" y="3292475"/>
          <p14:tracePt t="65371" x="3003550" y="3292475"/>
          <p14:tracePt t="65373" x="3017838" y="3292475"/>
          <p14:tracePt t="65375" x="3030538" y="3292475"/>
          <p14:tracePt t="65377" x="3044825" y="3292475"/>
          <p14:tracePt t="65379" x="3057525" y="3292475"/>
          <p14:tracePt t="65381" x="3071813" y="3278188"/>
          <p14:tracePt t="65385" x="3086100" y="3278188"/>
          <p14:tracePt t="65387" x="3098800" y="3278188"/>
          <p14:tracePt t="65391" x="3113088" y="3278188"/>
          <p14:tracePt t="65439" x="3127375" y="3278188"/>
          <p14:tracePt t="65459" x="3113088" y="3278188"/>
          <p14:tracePt t="65469" x="3098800" y="3278188"/>
          <p14:tracePt t="65473" x="3086100" y="3263900"/>
          <p14:tracePt t="65483" x="3071813" y="3263900"/>
          <p14:tracePt t="65538" x="3057525" y="3263900"/>
          <p14:tracePt t="65540" x="3057525" y="3251200"/>
          <p14:tracePt t="65541" x="3044825" y="3251200"/>
          <p14:tracePt t="65545" x="3030538" y="3251200"/>
          <p14:tracePt t="65549" x="3017838" y="3236913"/>
          <p14:tracePt t="65556" x="3003550" y="3236913"/>
          <p14:tracePt t="65557" x="3003550" y="3222625"/>
          <p14:tracePt t="65559" x="2976563" y="3222625"/>
          <p14:tracePt t="65561" x="2962275" y="3209925"/>
          <p14:tracePt t="65563" x="2947988" y="3209925"/>
          <p14:tracePt t="65565" x="2921000" y="3195638"/>
          <p14:tracePt t="65567" x="2906713" y="3195638"/>
          <p14:tracePt t="65569" x="2894013" y="3181350"/>
          <p14:tracePt t="65570" x="2879725" y="3181350"/>
          <p14:tracePt t="65573" x="2867025" y="3181350"/>
          <p14:tracePt t="65575" x="2852738" y="3181350"/>
          <p14:tracePt t="65577" x="2825750" y="3181350"/>
          <p14:tracePt t="65579" x="2811463" y="3181350"/>
          <p14:tracePt t="65581" x="2784475" y="3181350"/>
          <p14:tracePt t="65583" x="2770188" y="3181350"/>
          <p14:tracePt t="65585" x="2743200" y="3181350"/>
          <p14:tracePt t="65587" x="2728913" y="3181350"/>
          <p14:tracePt t="65589" x="2716213" y="3181350"/>
          <p14:tracePt t="65591" x="2701925" y="3181350"/>
          <p14:tracePt t="65593" x="2674938" y="3181350"/>
          <p14:tracePt t="65595" x="2646363" y="3181350"/>
          <p14:tracePt t="65597" x="2633663" y="3181350"/>
          <p14:tracePt t="65599" x="2605088" y="3181350"/>
          <p14:tracePt t="65600" x="2578100" y="3181350"/>
          <p14:tracePt t="65603" x="2551113" y="3181350"/>
          <p14:tracePt t="65605" x="2524125" y="3181350"/>
          <p14:tracePt t="65607" x="2509838" y="3181350"/>
          <p14:tracePt t="65609" x="2482850" y="3181350"/>
          <p14:tracePt t="65611" x="2454275" y="3181350"/>
          <p14:tracePt t="65613" x="2427288" y="3181350"/>
          <p14:tracePt t="65615" x="2400300" y="3181350"/>
          <p14:tracePt t="65617" x="2386013" y="3181350"/>
          <p14:tracePt t="65619" x="2359025" y="3181350"/>
          <p14:tracePt t="65621" x="2332038" y="3181350"/>
          <p14:tracePt t="65623" x="2303463" y="3181350"/>
          <p14:tracePt t="65625" x="2290763" y="3181350"/>
          <p14:tracePt t="65627" x="2276475" y="3181350"/>
          <p14:tracePt t="65629" x="2262188" y="3181350"/>
          <p14:tracePt t="65631" x="2235200" y="3181350"/>
          <p14:tracePt t="65633" x="2222500" y="3181350"/>
          <p14:tracePt t="65635" x="2208213" y="3181350"/>
          <p14:tracePt t="65637" x="2193925" y="3168650"/>
          <p14:tracePt t="65641" x="2181225" y="3168650"/>
          <p14:tracePt t="65643" x="2166938" y="3168650"/>
          <p14:tracePt t="65645" x="2152650" y="3168650"/>
          <p14:tracePt t="65651" x="2139950" y="3168650"/>
          <p14:tracePt t="65657" x="2125663" y="3168650"/>
          <p14:tracePt t="65708" x="2111375" y="3168650"/>
          <p14:tracePt t="65709" x="2111375" y="3154363"/>
          <p14:tracePt t="65711" x="2098675" y="3154363"/>
          <p14:tracePt t="65715" x="2084388" y="3141663"/>
          <p14:tracePt t="65717" x="2084388" y="3127375"/>
          <p14:tracePt t="65719" x="2070100" y="3127375"/>
          <p14:tracePt t="65721" x="2057400" y="3127375"/>
          <p14:tracePt t="65723" x="2057400" y="3113088"/>
          <p14:tracePt t="65725" x="2043113" y="3113088"/>
          <p14:tracePt t="65727" x="2030413" y="3113088"/>
          <p14:tracePt t="65729" x="2016125" y="3100388"/>
          <p14:tracePt t="65731" x="2001838" y="3100388"/>
          <p14:tracePt t="65733" x="1989138" y="3086100"/>
          <p14:tracePt t="65735" x="1974850" y="3071813"/>
          <p14:tracePt t="65737" x="1960563" y="3071813"/>
          <p14:tracePt t="65741" x="1947863" y="3071813"/>
          <p14:tracePt t="65743" x="1933575" y="3071813"/>
          <p14:tracePt t="65745" x="1933575" y="3059113"/>
          <p14:tracePt t="65747" x="1919288" y="3059113"/>
          <p14:tracePt t="65749" x="1906588" y="3059113"/>
          <p14:tracePt t="65751" x="1892300" y="3059113"/>
          <p14:tracePt t="65755" x="1879600" y="3059113"/>
          <p14:tracePt t="65763" x="1865313" y="3044825"/>
          <p14:tracePt t="65781" x="1851025" y="3044825"/>
          <p14:tracePt t="65809" x="1838325" y="3044825"/>
          <p14:tracePt t="65922" x="1838325" y="3059113"/>
          <p14:tracePt t="65932" x="1838325" y="3071813"/>
          <p14:tracePt t="65941" x="1838325" y="3086100"/>
          <p14:tracePt t="65961" x="1838325" y="3100388"/>
          <p14:tracePt t="65999" x="1851025" y="3100388"/>
          <p14:tracePt t="66075" x="1865313" y="3100388"/>
          <p14:tracePt t="66077" x="1865313" y="3086100"/>
          <p14:tracePt t="66232" x="1879600" y="3086100"/>
          <p14:tracePt t="66241" x="1892300" y="3086100"/>
          <p14:tracePt t="66273" x="1906588" y="3100388"/>
          <p14:tracePt t="66285" x="1919288" y="3100388"/>
          <p14:tracePt t="66297" x="1933575" y="3100388"/>
          <p14:tracePt t="66303" x="1947863" y="3100388"/>
          <p14:tracePt t="66305" x="1960563" y="3100388"/>
          <p14:tracePt t="66309" x="1974850" y="3100388"/>
          <p14:tracePt t="66311" x="1974850" y="3113088"/>
          <p14:tracePt t="66315" x="1989138" y="3113088"/>
          <p14:tracePt t="66319" x="2016125" y="3113088"/>
          <p14:tracePt t="66324" x="2043113" y="3127375"/>
          <p14:tracePt t="66325" x="2057400" y="3127375"/>
          <p14:tracePt t="66327" x="2070100" y="3127375"/>
          <p14:tracePt t="66329" x="2098675" y="3127375"/>
          <p14:tracePt t="66331" x="2111375" y="3127375"/>
          <p14:tracePt t="66333" x="2139950" y="3127375"/>
          <p14:tracePt t="66335" x="2152650" y="3127375"/>
          <p14:tracePt t="66337" x="2181225" y="3127375"/>
          <p14:tracePt t="66339" x="2208213" y="3127375"/>
          <p14:tracePt t="66341" x="2235200" y="3127375"/>
          <p14:tracePt t="66343" x="2262188" y="3141663"/>
          <p14:tracePt t="66345" x="2290763" y="3141663"/>
          <p14:tracePt t="66347" x="2317750" y="3141663"/>
          <p14:tracePt t="66349" x="2344738" y="3141663"/>
          <p14:tracePt t="66351" x="2373313" y="3141663"/>
          <p14:tracePt t="66353" x="2400300" y="3141663"/>
          <p14:tracePt t="66355" x="2441575" y="3141663"/>
          <p14:tracePt t="66357" x="2468563" y="3141663"/>
          <p14:tracePt t="66359" x="2495550" y="3141663"/>
          <p14:tracePt t="66361" x="2524125" y="3141663"/>
          <p14:tracePt t="66363" x="2563813" y="3141663"/>
          <p14:tracePt t="66365" x="2592388" y="3141663"/>
          <p14:tracePt t="66367" x="2619375" y="3141663"/>
          <p14:tracePt t="66369" x="2646363" y="3141663"/>
          <p14:tracePt t="66370" x="2687638" y="3141663"/>
          <p14:tracePt t="66373" x="2716213" y="3141663"/>
          <p14:tracePt t="66375" x="2743200" y="3141663"/>
          <p14:tracePt t="66377" x="2770188" y="3141663"/>
          <p14:tracePt t="66379" x="2797175" y="3154363"/>
          <p14:tracePt t="66381" x="2825750" y="3154363"/>
          <p14:tracePt t="66383" x="2867025" y="3154363"/>
          <p14:tracePt t="66385" x="2894013" y="3154363"/>
          <p14:tracePt t="66387" x="2906713" y="3154363"/>
          <p14:tracePt t="66389" x="2935288" y="3154363"/>
          <p14:tracePt t="66391" x="2947988" y="3154363"/>
          <p14:tracePt t="66393" x="2976563" y="3154363"/>
          <p14:tracePt t="66395" x="2989263" y="3168650"/>
          <p14:tracePt t="66397" x="3003550" y="3168650"/>
          <p14:tracePt t="66399" x="3030538" y="3168650"/>
          <p14:tracePt t="66401" x="3044825" y="3168650"/>
          <p14:tracePt t="66405" x="3057525" y="3168650"/>
          <p14:tracePt t="66407" x="3071813" y="3168650"/>
          <p14:tracePt t="66409" x="3086100" y="3168650"/>
          <p14:tracePt t="66415" x="3113088" y="3168650"/>
          <p14:tracePt t="66420" x="3127375" y="3168650"/>
          <p14:tracePt t="66425" x="3140075" y="3168650"/>
          <p14:tracePt t="66429" x="3140075" y="3181350"/>
          <p14:tracePt t="66431" x="3154363" y="3181350"/>
          <p14:tracePt t="66435" x="3168650" y="3181350"/>
          <p14:tracePt t="66440" x="3168650" y="3195638"/>
          <p14:tracePt t="66441" x="3181350" y="3195638"/>
          <p14:tracePt t="66445" x="3195638" y="3195638"/>
          <p14:tracePt t="66449" x="3209925" y="3195638"/>
          <p14:tracePt t="66451" x="3222625" y="3209925"/>
          <p14:tracePt t="66455" x="3236913" y="3209925"/>
          <p14:tracePt t="66459" x="3249613" y="3222625"/>
          <p14:tracePt t="66463" x="3278188" y="3222625"/>
          <p14:tracePt t="66467" x="3290888" y="3236913"/>
          <p14:tracePt t="66470" x="3305175" y="3236913"/>
          <p14:tracePt t="66477" x="3319463" y="3236913"/>
          <p14:tracePt t="66479" x="3332163" y="3251200"/>
          <p14:tracePt t="66481" x="3346450" y="3251200"/>
          <p14:tracePt t="66485" x="3373438" y="3251200"/>
          <p14:tracePt t="66491" x="3387725" y="3251200"/>
          <p14:tracePt t="66495" x="3400425" y="3251200"/>
          <p14:tracePt t="66501" x="3414713" y="3263900"/>
          <p14:tracePt t="66569" x="3400425" y="3263900"/>
          <p14:tracePt t="66577" x="3387725" y="3263900"/>
          <p14:tracePt t="66583" x="3373438" y="3263900"/>
          <p14:tracePt t="66587" x="3360738" y="3263900"/>
          <p14:tracePt t="66589" x="3346450" y="3263900"/>
          <p14:tracePt t="66591" x="3332163" y="3263900"/>
          <p14:tracePt t="66593" x="3319463" y="3263900"/>
          <p14:tracePt t="66595" x="3305175" y="3263900"/>
          <p14:tracePt t="66599" x="3290888" y="3263900"/>
          <p14:tracePt t="66601" x="3263900" y="3263900"/>
          <p14:tracePt t="66603" x="3249613" y="3263900"/>
          <p14:tracePt t="66605" x="3236913" y="3263900"/>
          <p14:tracePt t="66607" x="3209925" y="3263900"/>
          <p14:tracePt t="66609" x="3181350" y="3263900"/>
          <p14:tracePt t="66611" x="3154363" y="3263900"/>
          <p14:tracePt t="66613" x="3127375" y="3263900"/>
          <p14:tracePt t="66615" x="3098800" y="3263900"/>
          <p14:tracePt t="66617" x="3071813" y="3263900"/>
          <p14:tracePt t="66619" x="3030538" y="3278188"/>
          <p14:tracePt t="66621" x="3003550" y="3278188"/>
          <p14:tracePt t="66623" x="2976563" y="3278188"/>
          <p14:tracePt t="66625" x="2947988" y="3278188"/>
          <p14:tracePt t="66627" x="2906713" y="3278188"/>
          <p14:tracePt t="66629" x="2879725" y="3278188"/>
          <p14:tracePt t="66631" x="2852738" y="3278188"/>
          <p14:tracePt t="66633" x="2811463" y="3278188"/>
          <p14:tracePt t="66635" x="2770188" y="3278188"/>
          <p14:tracePt t="66637" x="2743200" y="3278188"/>
          <p14:tracePt t="66640" x="2716213" y="3278188"/>
          <p14:tracePt t="66641" x="2674938" y="3278188"/>
          <p14:tracePt t="66643" x="2633663" y="3278188"/>
          <p14:tracePt t="66645" x="2592388" y="3278188"/>
          <p14:tracePt t="66647" x="2563813" y="3278188"/>
          <p14:tracePt t="66649" x="2536825" y="3278188"/>
          <p14:tracePt t="66651" x="2509838" y="3278188"/>
          <p14:tracePt t="66653" x="2495550" y="3278188"/>
          <p14:tracePt t="66655" x="2468563" y="3278188"/>
          <p14:tracePt t="66657" x="2441575" y="3278188"/>
          <p14:tracePt t="66659" x="2427288" y="3278188"/>
          <p14:tracePt t="66661" x="2413000" y="3278188"/>
          <p14:tracePt t="66663" x="2400300" y="3278188"/>
          <p14:tracePt t="66665" x="2386013" y="3278188"/>
          <p14:tracePt t="66667" x="2373313" y="3278188"/>
          <p14:tracePt t="66753" x="2386013" y="3278188"/>
          <p14:tracePt t="66757" x="2400300" y="3278188"/>
          <p14:tracePt t="66761" x="2413000" y="3278188"/>
          <p14:tracePt t="66765" x="2413000" y="3263900"/>
          <p14:tracePt t="66767" x="2427288" y="3263900"/>
          <p14:tracePt t="66769" x="2441575" y="3263900"/>
          <p14:tracePt t="66770" x="2454275" y="3263900"/>
          <p14:tracePt t="66773" x="2468563" y="3263900"/>
          <p14:tracePt t="66775" x="2482850" y="3251200"/>
          <p14:tracePt t="66777" x="2495550" y="3251200"/>
          <p14:tracePt t="66781" x="2509838" y="3251200"/>
          <p14:tracePt t="66783" x="2524125" y="3251200"/>
          <p14:tracePt t="66785" x="2551113" y="3236913"/>
          <p14:tracePt t="66787" x="2551113" y="3222625"/>
          <p14:tracePt t="66789" x="2563813" y="3222625"/>
          <p14:tracePt t="66793" x="2578100" y="3222625"/>
          <p14:tracePt t="66795" x="2578100" y="3209925"/>
          <p14:tracePt t="66797" x="2592388" y="3209925"/>
          <p14:tracePt t="66799" x="2605088" y="3209925"/>
          <p14:tracePt t="66801" x="2619375" y="3195638"/>
          <p14:tracePt t="66805" x="2619375" y="3181350"/>
          <p14:tracePt t="66807" x="2633663" y="3181350"/>
          <p14:tracePt t="66809" x="2646363" y="3181350"/>
          <p14:tracePt t="66813" x="2646363" y="3168650"/>
          <p14:tracePt t="66821" x="2660650" y="3168650"/>
          <p14:tracePt t="67007" x="2674938" y="3168650"/>
          <p14:tracePt t="67013" x="2674938" y="3181350"/>
          <p14:tracePt t="67015" x="2687638" y="3195638"/>
          <p14:tracePt t="67021" x="2701925" y="3195638"/>
          <p14:tracePt t="67023" x="2701925" y="3209925"/>
          <p14:tracePt t="67027" x="2716213" y="3222625"/>
          <p14:tracePt t="67031" x="2716213" y="3236913"/>
          <p14:tracePt t="67033" x="2728913" y="3251200"/>
          <p14:tracePt t="67037" x="2728913" y="3263900"/>
          <p14:tracePt t="67041" x="2728913" y="3278188"/>
          <p14:tracePt t="67043" x="2743200" y="3278188"/>
          <p14:tracePt t="67047" x="2755900" y="3292475"/>
          <p14:tracePt t="67049" x="2755900" y="3305175"/>
          <p14:tracePt t="67055" x="2755900" y="3319463"/>
          <p14:tracePt t="67069" x="2770188" y="3333750"/>
          <p14:tracePt t="67168" x="2784475" y="3333750"/>
          <p14:tracePt t="67186" x="2784475" y="3319463"/>
          <p14:tracePt t="67316" x="2784475" y="3305175"/>
          <p14:tracePt t="67324" x="2797175" y="3305175"/>
          <p14:tracePt t="67333" x="2797175" y="3292475"/>
          <p14:tracePt t="67335" x="2811463" y="3292475"/>
          <p14:tracePt t="67341" x="2825750" y="3292475"/>
          <p14:tracePt t="67349" x="2838450" y="3292475"/>
          <p14:tracePt t="67351" x="2838450" y="3278188"/>
          <p14:tracePt t="67353" x="2852738" y="3278188"/>
          <p14:tracePt t="67359" x="2867025" y="3278188"/>
          <p14:tracePt t="67363" x="2879725" y="3278188"/>
          <p14:tracePt t="67369" x="2894013" y="3278188"/>
          <p14:tracePt t="67371" x="2894013" y="3263900"/>
          <p14:tracePt t="67381" x="2906713" y="3263900"/>
          <p14:tracePt t="67393" x="2921000" y="3263900"/>
          <p14:tracePt t="67397" x="2935288" y="3263900"/>
          <p14:tracePt t="67406" x="2947988" y="3263900"/>
          <p14:tracePt t="67407" x="2947988" y="3251200"/>
          <p14:tracePt t="67419" x="2962275" y="3251200"/>
          <p14:tracePt t="67427" x="2976563" y="3251200"/>
          <p14:tracePt t="67431" x="2989263" y="3251200"/>
          <p14:tracePt t="67437" x="3003550" y="3251200"/>
          <p14:tracePt t="67441" x="3017838" y="3251200"/>
          <p14:tracePt t="67445" x="3044825" y="3251200"/>
          <p14:tracePt t="67447" x="3057525" y="3251200"/>
          <p14:tracePt t="67449" x="3071813" y="3251200"/>
          <p14:tracePt t="67451" x="3086100" y="3251200"/>
          <p14:tracePt t="67453" x="3098800" y="3251200"/>
          <p14:tracePt t="67455" x="3113088" y="3263900"/>
          <p14:tracePt t="67457" x="3140075" y="3278188"/>
          <p14:tracePt t="67459" x="3154363" y="3278188"/>
          <p14:tracePt t="67461" x="3168650" y="3278188"/>
          <p14:tracePt t="67463" x="3195638" y="3278188"/>
          <p14:tracePt t="67467" x="3209925" y="3278188"/>
          <p14:tracePt t="67469" x="3236913" y="3278188"/>
          <p14:tracePt t="67470" x="3249613" y="3278188"/>
          <p14:tracePt t="67473" x="3263900" y="3292475"/>
          <p14:tracePt t="67475" x="3290888" y="3292475"/>
          <p14:tracePt t="67477" x="3305175" y="3292475"/>
          <p14:tracePt t="67481" x="3332163" y="3292475"/>
          <p14:tracePt t="67483" x="3346450" y="3292475"/>
          <p14:tracePt t="67487" x="3373438" y="3292475"/>
          <p14:tracePt t="67491" x="3387725" y="3292475"/>
          <p14:tracePt t="67497" x="3400425" y="3292475"/>
          <p14:tracePt t="67499" x="3414713" y="3292475"/>
          <p14:tracePt t="67511" x="3429000" y="3292475"/>
          <p14:tracePt t="67544" x="3441700" y="3292475"/>
          <p14:tracePt t="67565" x="3455988" y="3292475"/>
          <p14:tracePt t="67577" x="3470275" y="3292475"/>
          <p14:tracePt t="67585" x="3482975" y="3292475"/>
          <p14:tracePt t="67591" x="3497263" y="3292475"/>
          <p14:tracePt t="67595" x="3511550" y="3292475"/>
          <p14:tracePt t="67597" x="3524250" y="3292475"/>
          <p14:tracePt t="67601" x="3538538" y="3292475"/>
          <p14:tracePt t="67605" x="3551238" y="3292475"/>
          <p14:tracePt t="67607" x="3565525" y="3292475"/>
          <p14:tracePt t="67609" x="3579813" y="3292475"/>
          <p14:tracePt t="67611" x="3592513" y="3292475"/>
          <p14:tracePt t="67613" x="3606800" y="3292475"/>
          <p14:tracePt t="67615" x="3621088" y="3292475"/>
          <p14:tracePt t="67619" x="3633788" y="3292475"/>
          <p14:tracePt t="67621" x="3662363" y="3292475"/>
          <p14:tracePt t="67625" x="3675063" y="3292475"/>
          <p14:tracePt t="67627" x="3703638" y="3292475"/>
          <p14:tracePt t="67631" x="3716338" y="3292475"/>
          <p14:tracePt t="67633" x="3730625" y="3305175"/>
          <p14:tracePt t="67635" x="3743325" y="3305175"/>
          <p14:tracePt t="67637" x="3771900" y="3305175"/>
          <p14:tracePt t="67639" x="3784600" y="3305175"/>
          <p14:tracePt t="67641" x="3798888" y="3305175"/>
          <p14:tracePt t="67643" x="3813175" y="3305175"/>
          <p14:tracePt t="67645" x="3825875" y="3305175"/>
          <p14:tracePt t="67647" x="3840163" y="3305175"/>
          <p14:tracePt t="67649" x="3867150" y="3319463"/>
          <p14:tracePt t="67651" x="3881438" y="3319463"/>
          <p14:tracePt t="67655" x="3908425" y="3319463"/>
          <p14:tracePt t="67657" x="3922713" y="3319463"/>
          <p14:tracePt t="67661" x="3935413" y="3319463"/>
          <p14:tracePt t="67663" x="3949700" y="3319463"/>
          <p14:tracePt t="67665" x="3963988" y="3319463"/>
          <p14:tracePt t="67669" x="3990975" y="3319463"/>
          <p14:tracePt t="67675" x="4005263" y="3319463"/>
          <p14:tracePt t="67681" x="4017963" y="3319463"/>
          <p14:tracePt t="67687" x="4032250" y="3319463"/>
          <p14:tracePt t="67689" x="4044950" y="3319463"/>
          <p14:tracePt t="67695" x="4059238" y="3319463"/>
          <p14:tracePt t="67703" x="4073525" y="3319463"/>
          <p14:tracePt t="67711" x="4073525" y="3305175"/>
          <p14:tracePt t="67715" x="4086225" y="3305175"/>
          <p14:tracePt t="67717" x="4100513" y="3305175"/>
          <p14:tracePt t="67724" x="4114800" y="3305175"/>
          <p14:tracePt t="67729" x="4127500" y="3305175"/>
          <p14:tracePt t="67733" x="4141788" y="3305175"/>
          <p14:tracePt t="67735" x="4156075" y="3305175"/>
          <p14:tracePt t="67739" x="4168775" y="3305175"/>
          <p14:tracePt t="67743" x="4183063" y="3292475"/>
          <p14:tracePt t="67749" x="4197350" y="3292475"/>
          <p14:tracePt t="67753" x="4210050" y="3292475"/>
          <p14:tracePt t="67755" x="4224338" y="3292475"/>
          <p14:tracePt t="67759" x="4251325" y="3292475"/>
          <p14:tracePt t="67763" x="4265613" y="3292475"/>
          <p14:tracePt t="67767" x="4278313" y="3292475"/>
          <p14:tracePt t="67769" x="4292600" y="3292475"/>
          <p14:tracePt t="67774" x="4306888" y="3292475"/>
          <p14:tracePt t="67777" x="4333875" y="3292475"/>
          <p14:tracePt t="67781" x="4348163" y="3292475"/>
          <p14:tracePt t="67783" x="4360863" y="3292475"/>
          <p14:tracePt t="67785" x="4375150" y="3292475"/>
          <p14:tracePt t="67791" x="4387850" y="3292475"/>
          <p14:tracePt t="67797" x="4402138" y="3292475"/>
          <p14:tracePt t="67803" x="4416425" y="3292475"/>
          <p14:tracePt t="67809" x="4429125" y="3292475"/>
          <p14:tracePt t="67811" x="4443413" y="3292475"/>
          <p14:tracePt t="67815" x="4457700" y="3292475"/>
          <p14:tracePt t="67821" x="4470400" y="3292475"/>
          <p14:tracePt t="67825" x="4484688" y="3292475"/>
          <p14:tracePt t="67829" x="4498975" y="3292475"/>
          <p14:tracePt t="67833" x="4525963" y="3292475"/>
          <p14:tracePt t="67839" x="4538663" y="3292475"/>
          <p14:tracePt t="67843" x="4552950" y="3292475"/>
          <p14:tracePt t="67847" x="4567238" y="3292475"/>
          <p14:tracePt t="67849" x="4579938" y="3292475"/>
          <p14:tracePt t="67853" x="4594225" y="3278188"/>
          <p14:tracePt t="67857" x="4608513" y="3278188"/>
          <p14:tracePt t="67861" x="4635500" y="3278188"/>
          <p14:tracePt t="67867" x="4649788" y="3278188"/>
          <p14:tracePt t="67869" x="4662488" y="3278188"/>
          <p14:tracePt t="67875" x="4676775" y="3278188"/>
          <p14:tracePt t="67885" x="4691063" y="3263900"/>
          <p14:tracePt t="67989" x="4691063" y="3251200"/>
          <p14:tracePt t="67997" x="4703763" y="3251200"/>
          <p14:tracePt t="68054" x="4703763" y="3236913"/>
          <p14:tracePt t="68059" x="4718050" y="3236913"/>
          <p14:tracePt t="68071" x="4730750" y="3236913"/>
          <p14:tracePt t="68085" x="4730750" y="3222625"/>
          <p14:tracePt t="68091" x="4745038" y="3222625"/>
          <p14:tracePt t="68101" x="4759325" y="3222625"/>
          <p14:tracePt t="68105" x="4772025" y="3222625"/>
          <p14:tracePt t="68107" x="4772025" y="3209925"/>
          <p14:tracePt t="68111" x="4786313" y="3209925"/>
          <p14:tracePt t="68121" x="4800600" y="3209925"/>
          <p14:tracePt t="68129" x="4813300" y="3209925"/>
          <p14:tracePt t="68137" x="4827588" y="3209925"/>
          <p14:tracePt t="68221" x="4827588" y="3195638"/>
          <p14:tracePt t="68343" x="4813300" y="3195638"/>
          <p14:tracePt t="68347" x="4813300" y="3209925"/>
          <p14:tracePt t="68349" x="4800600" y="3209925"/>
          <p14:tracePt t="68351" x="4800600" y="3222625"/>
          <p14:tracePt t="68353" x="4786313" y="3222625"/>
          <p14:tracePt t="68355" x="4786313" y="3236913"/>
          <p14:tracePt t="68357" x="4772025" y="3236913"/>
          <p14:tracePt t="68359" x="4759325" y="3236913"/>
          <p14:tracePt t="68361" x="4759325" y="3251200"/>
          <p14:tracePt t="68363" x="4745038" y="3263900"/>
          <p14:tracePt t="68365" x="4730750" y="3263900"/>
          <p14:tracePt t="68367" x="4718050" y="3278188"/>
          <p14:tracePt t="68369" x="4691063" y="3278188"/>
          <p14:tracePt t="68371" x="4676775" y="3292475"/>
          <p14:tracePt t="68375" x="4649788" y="3305175"/>
          <p14:tracePt t="68377" x="4635500" y="3305175"/>
          <p14:tracePt t="68381" x="4608513" y="3333750"/>
          <p14:tracePt t="68383" x="4594225" y="3346450"/>
          <p14:tracePt t="68385" x="4579938" y="3346450"/>
          <p14:tracePt t="68387" x="4552950" y="3360738"/>
          <p14:tracePt t="68389" x="4538663" y="3373438"/>
          <p14:tracePt t="68391" x="4525963" y="3373438"/>
          <p14:tracePt t="68393" x="4498975" y="3387725"/>
          <p14:tracePt t="68395" x="4484688" y="3402013"/>
          <p14:tracePt t="68397" x="4470400" y="3402013"/>
          <p14:tracePt t="68399" x="4443413" y="3414713"/>
          <p14:tracePt t="68401" x="4443413" y="3429000"/>
          <p14:tracePt t="68403" x="4416425" y="3429000"/>
          <p14:tracePt t="68405" x="4402138" y="3443288"/>
          <p14:tracePt t="68407" x="4387850" y="3443288"/>
          <p14:tracePt t="68409" x="4375150" y="3455988"/>
          <p14:tracePt t="68411" x="4360863" y="3470275"/>
          <p14:tracePt t="68413" x="4333875" y="3470275"/>
          <p14:tracePt t="68415" x="4319588" y="3484563"/>
          <p14:tracePt t="68417" x="4306888" y="3497263"/>
          <p14:tracePt t="68419" x="4278313" y="3497263"/>
          <p14:tracePt t="68421" x="4265613" y="3511550"/>
          <p14:tracePt t="68424" x="4251325" y="3524250"/>
          <p14:tracePt t="68425" x="4224338" y="3538538"/>
          <p14:tracePt t="68427" x="4197350" y="3538538"/>
          <p14:tracePt t="68429" x="4183063" y="3552825"/>
          <p14:tracePt t="68431" x="4156075" y="3565525"/>
          <p14:tracePt t="68434" x="4141788" y="3565525"/>
          <p14:tracePt t="68435" x="4127500" y="3579813"/>
          <p14:tracePt t="68437" x="4100513" y="3594100"/>
          <p14:tracePt t="68439" x="4073525" y="3594100"/>
          <p14:tracePt t="68441" x="4059238" y="3594100"/>
          <p14:tracePt t="68443" x="4032250" y="3606800"/>
          <p14:tracePt t="68445" x="4017963" y="3621088"/>
          <p14:tracePt t="68447" x="4005263" y="3621088"/>
          <p14:tracePt t="68449" x="3976688" y="3635375"/>
          <p14:tracePt t="68451" x="3963988" y="3648075"/>
          <p14:tracePt t="68453" x="3949700" y="3648075"/>
          <p14:tracePt t="68455" x="3922713" y="3662363"/>
          <p14:tracePt t="68457" x="3908425" y="3662363"/>
          <p14:tracePt t="68459" x="3894138" y="3662363"/>
          <p14:tracePt t="68461" x="3867150" y="3662363"/>
          <p14:tracePt t="68463" x="3854450" y="3676650"/>
          <p14:tracePt t="68465" x="3840163" y="3676650"/>
          <p14:tracePt t="68467" x="3813175" y="3689350"/>
          <p14:tracePt t="68469" x="3784600" y="3689350"/>
          <p14:tracePt t="68471" x="3771900" y="3689350"/>
          <p14:tracePt t="68474" x="3757613" y="3689350"/>
          <p14:tracePt t="68475" x="3730625" y="3703638"/>
          <p14:tracePt t="68477" x="3716338" y="3703638"/>
          <p14:tracePt t="68479" x="3703638" y="3703638"/>
          <p14:tracePt t="68481" x="3689350" y="3716338"/>
          <p14:tracePt t="68483" x="3675063" y="3716338"/>
          <p14:tracePt t="68485" x="3648075" y="3716338"/>
          <p14:tracePt t="68487" x="3633788" y="3730625"/>
          <p14:tracePt t="68489" x="3621088" y="3730625"/>
          <p14:tracePt t="68491" x="3606800" y="3730625"/>
          <p14:tracePt t="68493" x="3606800" y="3744913"/>
          <p14:tracePt t="68495" x="3579813" y="3744913"/>
          <p14:tracePt t="68497" x="3565525" y="3744913"/>
          <p14:tracePt t="68499" x="3551238" y="3744913"/>
          <p14:tracePt t="68501" x="3538538" y="3744913"/>
          <p14:tracePt t="68503" x="3524250" y="3744913"/>
          <p14:tracePt t="68505" x="3511550" y="3757613"/>
          <p14:tracePt t="68509" x="3482975" y="3771900"/>
          <p14:tracePt t="68511" x="3470275" y="3771900"/>
          <p14:tracePt t="68513" x="3455988" y="3771900"/>
          <p14:tracePt t="68515" x="3441700" y="3771900"/>
          <p14:tracePt t="68519" x="3429000" y="3771900"/>
          <p14:tracePt t="68523" x="3414713" y="3786188"/>
          <p14:tracePt t="68525" x="3400425" y="3786188"/>
          <p14:tracePt t="68531" x="3387725" y="3786188"/>
          <p14:tracePt t="68535" x="3373438" y="3786188"/>
          <p14:tracePt t="68539" x="3360738" y="3786188"/>
          <p14:tracePt t="68541" x="3346450" y="3786188"/>
          <p14:tracePt t="68545" x="3332163" y="3786188"/>
          <p14:tracePt t="68549" x="3319463" y="3786188"/>
          <p14:tracePt t="68557" x="3305175" y="3786188"/>
          <p14:tracePt t="68561" x="3290888" y="3786188"/>
          <p14:tracePt t="68565" x="3278188" y="3786188"/>
          <p14:tracePt t="68569" x="3263900" y="3786188"/>
          <p14:tracePt t="68571" x="3249613" y="3786188"/>
          <p14:tracePt t="68577" x="3236913" y="3786188"/>
          <p14:tracePt t="68579" x="3222625" y="3786188"/>
          <p14:tracePt t="68583" x="3209925" y="3786188"/>
          <p14:tracePt t="68587" x="3195638" y="3786188"/>
          <p14:tracePt t="68591" x="3181350" y="3786188"/>
          <p14:tracePt t="68593" x="3168650" y="3786188"/>
          <p14:tracePt t="68597" x="3154363" y="3786188"/>
          <p14:tracePt t="68599" x="3140075" y="3786188"/>
          <p14:tracePt t="68605" x="3127375" y="3786188"/>
          <p14:tracePt t="68609" x="3098800" y="3771900"/>
          <p14:tracePt t="68613" x="3098800" y="3757613"/>
          <p14:tracePt t="68615" x="3086100" y="3757613"/>
          <p14:tracePt t="68617" x="3086100" y="3744913"/>
          <p14:tracePt t="68619" x="3071813" y="3744913"/>
          <p14:tracePt t="68623" x="3057525" y="3744913"/>
          <p14:tracePt t="68627" x="3044825" y="3744913"/>
          <p14:tracePt t="68631" x="3030538" y="3744913"/>
          <p14:tracePt t="68635" x="3017838" y="3730625"/>
          <p14:tracePt t="68645" x="3017838" y="3716338"/>
          <p14:tracePt t="68649" x="3003550" y="3716338"/>
          <p14:tracePt t="68659" x="2989263" y="3716338"/>
          <p14:tracePt t="68684" x="2989263" y="3703638"/>
          <p14:tracePt t="68687" x="2976563" y="3703638"/>
          <p14:tracePt t="68702" x="2962275" y="3703638"/>
          <p14:tracePt t="68715" x="2962275" y="3689350"/>
          <p14:tracePt t="68717" x="2947988" y="3689350"/>
          <p14:tracePt t="68721" x="2935288" y="3689350"/>
          <p14:tracePt t="68737" x="2921000" y="3676650"/>
          <p14:tracePt t="68766" x="2906713" y="3676650"/>
          <p14:tracePt t="68865" x="2921000" y="3676650"/>
          <p14:tracePt t="68869" x="2935288" y="3676650"/>
          <p14:tracePt t="68871" x="2947988" y="3676650"/>
          <p14:tracePt t="68875" x="2962275" y="3676650"/>
          <p14:tracePt t="68879" x="2976563" y="3676650"/>
          <p14:tracePt t="68883" x="2989263" y="3676650"/>
          <p14:tracePt t="68885" x="3003550" y="3676650"/>
          <p14:tracePt t="68887" x="3017838" y="3676650"/>
          <p14:tracePt t="68889" x="3030538" y="3676650"/>
          <p14:tracePt t="68891" x="3057525" y="3676650"/>
          <p14:tracePt t="68893" x="3071813" y="3676650"/>
          <p14:tracePt t="68895" x="3086100" y="3676650"/>
          <p14:tracePt t="68897" x="3098800" y="3676650"/>
          <p14:tracePt t="68899" x="3127375" y="3676650"/>
          <p14:tracePt t="68901" x="3154363" y="3676650"/>
          <p14:tracePt t="68903" x="3181350" y="3676650"/>
          <p14:tracePt t="68905" x="3209925" y="3676650"/>
          <p14:tracePt t="68907" x="3222625" y="3676650"/>
          <p14:tracePt t="68909" x="3263900" y="3676650"/>
          <p14:tracePt t="68911" x="3290888" y="3676650"/>
          <p14:tracePt t="68913" x="3319463" y="3676650"/>
          <p14:tracePt t="68915" x="3346450" y="3676650"/>
          <p14:tracePt t="68917" x="3373438" y="3676650"/>
          <p14:tracePt t="68918" x="3400425" y="3676650"/>
          <p14:tracePt t="68921" x="3429000" y="3676650"/>
          <p14:tracePt t="68923" x="3470275" y="3676650"/>
          <p14:tracePt t="68925" x="3497263" y="3676650"/>
          <p14:tracePt t="68927" x="3524250" y="3676650"/>
          <p14:tracePt t="68929" x="3565525" y="3676650"/>
          <p14:tracePt t="68931" x="3592513" y="3676650"/>
          <p14:tracePt t="68933" x="3621088" y="3676650"/>
          <p14:tracePt t="68935" x="3648075" y="3676650"/>
          <p14:tracePt t="68937" x="3662363" y="3676650"/>
          <p14:tracePt t="68939" x="3703638" y="3662363"/>
          <p14:tracePt t="68941" x="3716338" y="3662363"/>
          <p14:tracePt t="68943" x="3730625" y="3662363"/>
          <p14:tracePt t="68945" x="3757613" y="3648075"/>
          <p14:tracePt t="68947" x="3771900" y="3648075"/>
          <p14:tracePt t="68949" x="3784600" y="3648075"/>
          <p14:tracePt t="68951" x="3813175" y="3648075"/>
          <p14:tracePt t="68953" x="3825875" y="3648075"/>
          <p14:tracePt t="68957" x="3840163" y="3648075"/>
          <p14:tracePt t="68959" x="3854450" y="3648075"/>
          <p14:tracePt t="68967" x="3867150" y="3648075"/>
          <p14:tracePt t="69197" x="3867150" y="3635375"/>
          <p14:tracePt t="69222" x="3881438" y="3635375"/>
          <p14:tracePt t="69225" x="3881438" y="3621088"/>
          <p14:tracePt t="69235" x="3894138" y="3621088"/>
          <p14:tracePt t="69241" x="3908425" y="3621088"/>
          <p14:tracePt t="69243" x="3908425" y="3606800"/>
          <p14:tracePt t="69258" x="3922713" y="3606800"/>
          <p14:tracePt t="69259" x="3922713" y="3594100"/>
          <p14:tracePt t="69371" x="3908425" y="3594100"/>
          <p14:tracePt t="69373" x="3894138" y="3594100"/>
          <p14:tracePt t="69375" x="3881438" y="3594100"/>
          <p14:tracePt t="69379" x="3854450" y="3594100"/>
          <p14:tracePt t="69383" x="3840163" y="3594100"/>
          <p14:tracePt t="69387" x="3825875" y="3594100"/>
          <p14:tracePt t="69389" x="3813175" y="3594100"/>
          <p14:tracePt t="69393" x="3798888" y="3594100"/>
          <p14:tracePt t="69399" x="3784600" y="3606800"/>
          <p14:tracePt t="69403" x="3771900" y="3606800"/>
          <p14:tracePt t="69405" x="3757613" y="3606800"/>
          <p14:tracePt t="69407" x="3743325" y="3606800"/>
          <p14:tracePt t="69411" x="3730625" y="3606800"/>
          <p14:tracePt t="69415" x="3703638" y="3606800"/>
          <p14:tracePt t="69417" x="3689350" y="3621088"/>
          <p14:tracePt t="69419" x="3675063" y="3621088"/>
          <p14:tracePt t="69423" x="3662363" y="3621088"/>
          <p14:tracePt t="69425" x="3648075" y="3635375"/>
          <p14:tracePt t="69427" x="3633788" y="3635375"/>
          <p14:tracePt t="69431" x="3621088" y="3635375"/>
          <p14:tracePt t="69433" x="3592513" y="3635375"/>
          <p14:tracePt t="69435" x="3579813" y="3635375"/>
          <p14:tracePt t="69437" x="3565525" y="3635375"/>
          <p14:tracePt t="69438" x="3551238" y="3635375"/>
          <p14:tracePt t="69441" x="3538538" y="3635375"/>
          <p14:tracePt t="69443" x="3524250" y="3635375"/>
          <p14:tracePt t="69445" x="3511550" y="3635375"/>
          <p14:tracePt t="69447" x="3497263" y="3648075"/>
          <p14:tracePt t="69449" x="3470275" y="3648075"/>
          <p14:tracePt t="69451" x="3455988" y="3648075"/>
          <p14:tracePt t="69453" x="3441700" y="3648075"/>
          <p14:tracePt t="69455" x="3429000" y="3648075"/>
          <p14:tracePt t="69457" x="3414713" y="3662363"/>
          <p14:tracePt t="69459" x="3400425" y="3662363"/>
          <p14:tracePt t="69463" x="3373438" y="3662363"/>
          <p14:tracePt t="69467" x="3360738" y="3662363"/>
          <p14:tracePt t="69473" x="3332163" y="3662363"/>
          <p14:tracePt t="69477" x="3319463" y="3676650"/>
          <p14:tracePt t="69479" x="3305175" y="3676650"/>
          <p14:tracePt t="69485" x="3290888" y="3676650"/>
          <p14:tracePt t="69487" x="3278188" y="3676650"/>
          <p14:tracePt t="69491" x="3263900" y="3676650"/>
          <p14:tracePt t="69497" x="3249613" y="3676650"/>
          <p14:tracePt t="69499" x="3236913" y="3676650"/>
          <p14:tracePt t="69503" x="3222625" y="3676650"/>
          <p14:tracePt t="69509" x="3222625" y="3689350"/>
          <p14:tracePt t="69511" x="3209925" y="3689350"/>
          <p14:tracePt t="69517" x="3195638" y="3689350"/>
          <p14:tracePt t="69519" x="3181350" y="3689350"/>
          <p14:tracePt t="69525" x="3168650" y="3689350"/>
          <p14:tracePt t="69531" x="3154363" y="3703638"/>
          <p14:tracePt t="69535" x="3140075" y="3716338"/>
          <p14:tracePt t="69537" x="3127375" y="3716338"/>
          <p14:tracePt t="69543" x="3113088" y="3716338"/>
          <p14:tracePt t="69549" x="3113088" y="3730625"/>
          <p14:tracePt t="69551" x="3098800" y="3730625"/>
          <p14:tracePt t="69555" x="3086100" y="3730625"/>
          <p14:tracePt t="69559" x="3086100" y="3744913"/>
          <p14:tracePt t="69561" x="3071813" y="3744913"/>
          <p14:tracePt t="69563" x="3057525" y="3744913"/>
          <p14:tracePt t="69567" x="3057525" y="3757613"/>
          <p14:tracePt t="69571" x="3044825" y="3757613"/>
          <p14:tracePt t="69577" x="3044825" y="3771900"/>
          <p14:tracePt t="69579" x="3030538" y="3771900"/>
          <p14:tracePt t="69585" x="3030538" y="3786188"/>
          <p14:tracePt t="69587" x="3017838" y="3786188"/>
          <p14:tracePt t="69589" x="3003550" y="3786188"/>
          <p14:tracePt t="69595" x="2989263" y="3798888"/>
          <p14:tracePt t="69599" x="2976563" y="3798888"/>
          <p14:tracePt t="69601" x="2976563" y="3813175"/>
          <p14:tracePt t="69605" x="2962275" y="3827463"/>
          <p14:tracePt t="69609" x="2947988" y="3827463"/>
          <p14:tracePt t="69613" x="2935288" y="3827463"/>
          <p14:tracePt t="69615" x="2935288" y="3840163"/>
          <p14:tracePt t="69617" x="2921000" y="3840163"/>
          <p14:tracePt t="69620" x="2906713" y="3840163"/>
          <p14:tracePt t="69621" x="2894013" y="3840163"/>
          <p14:tracePt t="69623" x="2879725" y="3854450"/>
          <p14:tracePt t="69625" x="2867025" y="3854450"/>
          <p14:tracePt t="69629" x="2852738" y="3854450"/>
          <p14:tracePt t="69633" x="2838450" y="3867150"/>
          <p14:tracePt t="69637" x="2825750" y="3867150"/>
          <p14:tracePt t="69639" x="2811463" y="3881438"/>
          <p14:tracePt t="69645" x="2797175" y="3881438"/>
          <p14:tracePt t="69655" x="2784475" y="3881438"/>
          <p14:tracePt t="69708" x="2770188" y="3881438"/>
          <p14:tracePt t="69715" x="2755900" y="3881438"/>
          <p14:tracePt t="69719" x="2743200" y="3881438"/>
          <p14:tracePt t="69727" x="2728913" y="3895725"/>
          <p14:tracePt t="69733" x="2716213" y="3895725"/>
          <p14:tracePt t="69743" x="2701925" y="3895725"/>
          <p14:tracePt t="69745" x="2687638" y="3895725"/>
          <p14:tracePt t="69797" x="2674938" y="3895725"/>
          <p14:tracePt t="69846" x="2687638" y="3895725"/>
          <p14:tracePt t="69847" x="2701925" y="3895725"/>
          <p14:tracePt t="69858" x="2716213" y="3895725"/>
          <p14:tracePt t="69863" x="2728913" y="3895725"/>
          <p14:tracePt t="69869" x="2743200" y="3895725"/>
          <p14:tracePt t="69871" x="2755900" y="3895725"/>
          <p14:tracePt t="69877" x="2770188" y="3895725"/>
          <p14:tracePt t="69879" x="2770188" y="3881438"/>
          <p14:tracePt t="69881" x="2784475" y="3881438"/>
          <p14:tracePt t="69887" x="2797175" y="3881438"/>
          <p14:tracePt t="69893" x="2811463" y="3881438"/>
          <p14:tracePt t="69897" x="2825750" y="3881438"/>
          <p14:tracePt t="69903" x="2838450" y="3881438"/>
          <p14:tracePt t="69915" x="2852738" y="3881438"/>
          <p14:tracePt t="69924" x="2867025" y="3881438"/>
          <p14:tracePt t="69925" x="2879725" y="3881438"/>
          <p14:tracePt t="69927" x="2879725" y="3867150"/>
          <p14:tracePt t="69933" x="2894013" y="3867150"/>
          <p14:tracePt t="69943" x="2906713" y="3867150"/>
          <p14:tracePt t="69949" x="2921000" y="3867150"/>
          <p14:tracePt t="69953" x="2935288" y="3867150"/>
          <p14:tracePt t="69957" x="2947988" y="3867150"/>
          <p14:tracePt t="69961" x="2962275" y="3854450"/>
          <p14:tracePt t="69967" x="2976563" y="3854450"/>
          <p14:tracePt t="69969" x="2989263" y="3854450"/>
          <p14:tracePt t="69973" x="3003550" y="3854450"/>
          <p14:tracePt t="69977" x="3017838" y="3854450"/>
          <p14:tracePt t="69981" x="3030538" y="3854450"/>
          <p14:tracePt t="69983" x="3044825" y="3854450"/>
          <p14:tracePt t="69987" x="3057525" y="3854450"/>
          <p14:tracePt t="69991" x="3071813" y="3854450"/>
          <p14:tracePt t="69993" x="3086100" y="3854450"/>
          <p14:tracePt t="69997" x="3098800" y="3854450"/>
          <p14:tracePt t="69999" x="3127375" y="3854450"/>
          <p14:tracePt t="70003" x="3140075" y="3854450"/>
          <p14:tracePt t="70007" x="3168650" y="3854450"/>
          <p14:tracePt t="70011" x="3181350" y="3854450"/>
          <p14:tracePt t="70013" x="3195638" y="3854450"/>
          <p14:tracePt t="70017" x="3209925" y="3854450"/>
          <p14:tracePt t="70019" x="3222625" y="3854450"/>
          <p14:tracePt t="70025" x="3236913" y="3854450"/>
          <p14:tracePt t="70029" x="3249613" y="3854450"/>
          <p14:tracePt t="70033" x="3263900" y="3854450"/>
          <p14:tracePt t="70039" x="3278188" y="3854450"/>
          <p14:tracePt t="70074" x="3290888" y="3854450"/>
          <p14:tracePt t="70097" x="3305175" y="3854450"/>
          <p14:tracePt t="70103" x="3319463" y="3854450"/>
          <p14:tracePt t="70107" x="3332163" y="3854450"/>
          <p14:tracePt t="70115" x="3346450" y="3854450"/>
          <p14:tracePt t="70119" x="3360738" y="3854450"/>
          <p14:tracePt t="70122" x="3373438" y="3854450"/>
          <p14:tracePt t="70125" x="3373438" y="3867150"/>
          <p14:tracePt t="70127" x="3387725" y="3867150"/>
          <p14:tracePt t="70131" x="3400425" y="3867150"/>
          <p14:tracePt t="70133" x="3400425" y="3881438"/>
          <p14:tracePt t="70137" x="3414713" y="3881438"/>
          <p14:tracePt t="70141" x="3429000" y="3881438"/>
          <p14:tracePt t="70143" x="3441700" y="3881438"/>
          <p14:tracePt t="70151" x="3455988" y="3895725"/>
          <p14:tracePt t="70155" x="3470275" y="3895725"/>
          <p14:tracePt t="70165" x="3482975" y="3895725"/>
          <p14:tracePt t="70169" x="3497263" y="3895725"/>
          <p14:tracePt t="70179" x="3511550" y="3895725"/>
          <p14:tracePt t="70189" x="3524250" y="3895725"/>
          <p14:tracePt t="70197" x="3538538" y="3895725"/>
          <p14:tracePt t="70201" x="3551238" y="3895725"/>
          <p14:tracePt t="70225" x="3592513" y="3895725"/>
          <p14:tracePt t="70227" x="3606800" y="3895725"/>
          <p14:tracePt t="70233" x="3621088" y="3895725"/>
          <p14:tracePt t="70235" x="3633788" y="3895725"/>
          <p14:tracePt t="70239" x="3648075" y="3895725"/>
          <p14:tracePt t="70241" x="3662363" y="3895725"/>
          <p14:tracePt t="70245" x="3675063" y="3895725"/>
          <p14:tracePt t="70247" x="3689350" y="3895725"/>
          <p14:tracePt t="70251" x="3703638" y="3895725"/>
          <p14:tracePt t="70253" x="3716338" y="3895725"/>
          <p14:tracePt t="70255" x="3743325" y="3895725"/>
          <p14:tracePt t="70257" x="3757613" y="3895725"/>
          <p14:tracePt t="70261" x="3771900" y="3895725"/>
          <p14:tracePt t="70263" x="3784600" y="3895725"/>
          <p14:tracePt t="70265" x="3813175" y="3895725"/>
          <p14:tracePt t="70269" x="3825875" y="3908425"/>
          <p14:tracePt t="70273" x="3854450" y="3908425"/>
          <p14:tracePt t="70277" x="3867150" y="3908425"/>
          <p14:tracePt t="70281" x="3881438" y="3922713"/>
          <p14:tracePt t="70283" x="3894138" y="3922713"/>
          <p14:tracePt t="70285" x="3908425" y="3937000"/>
          <p14:tracePt t="70289" x="3922713" y="3937000"/>
          <p14:tracePt t="70291" x="3935413" y="3937000"/>
          <p14:tracePt t="70293" x="3949700" y="3937000"/>
          <p14:tracePt t="70297" x="3963988" y="3937000"/>
          <p14:tracePt t="70301" x="3976688" y="3937000"/>
          <p14:tracePt t="70305" x="3990975" y="3949700"/>
          <p14:tracePt t="70313" x="4017963" y="3963988"/>
          <p14:tracePt t="70323" x="4032250" y="3963988"/>
          <p14:tracePt t="70335" x="4044950" y="3963988"/>
          <p14:tracePt t="70337" x="4059238" y="3963988"/>
          <p14:tracePt t="70343" x="4073525" y="3963988"/>
          <p14:tracePt t="70349" x="4086225" y="3963988"/>
          <p14:tracePt t="70351" x="4086225" y="3978275"/>
          <p14:tracePt t="70355" x="4100513" y="3978275"/>
          <p14:tracePt t="70358" x="4114800" y="3978275"/>
          <p14:tracePt t="70363" x="4127500" y="3978275"/>
          <p14:tracePt t="70367" x="4141788" y="3978275"/>
          <p14:tracePt t="70371" x="4156075" y="3978275"/>
          <p14:tracePt t="70375" x="4168775" y="3978275"/>
          <p14:tracePt t="70383" x="4183063" y="3978275"/>
          <p14:tracePt t="70387" x="4197350" y="3978275"/>
          <p14:tracePt t="70393" x="4210050" y="3978275"/>
          <p14:tracePt t="70397" x="4224338" y="3978275"/>
          <p14:tracePt t="70445" x="4237038" y="3978275"/>
          <p14:tracePt t="70599" x="4251325" y="3978275"/>
          <p14:tracePt t="70609" x="4278313" y="3978275"/>
          <p14:tracePt t="70615" x="4292600" y="3978275"/>
          <p14:tracePt t="70621" x="4306888" y="3963988"/>
          <p14:tracePt t="70623" x="4306888" y="3949700"/>
          <p14:tracePt t="70625" x="4319588" y="3949700"/>
          <p14:tracePt t="70627" x="4333875" y="3949700"/>
          <p14:tracePt t="70629" x="4348163" y="3949700"/>
          <p14:tracePt t="70631" x="4360863" y="3949700"/>
          <p14:tracePt t="70633" x="4375150" y="3949700"/>
          <p14:tracePt t="70635" x="4402138" y="3937000"/>
          <p14:tracePt t="70637" x="4416425" y="3937000"/>
          <p14:tracePt t="70639" x="4429125" y="3937000"/>
          <p14:tracePt t="70641" x="4457700" y="3922713"/>
          <p14:tracePt t="70643" x="4470400" y="3922713"/>
          <p14:tracePt t="70645" x="4484688" y="3922713"/>
          <p14:tracePt t="70647" x="4511675" y="3922713"/>
          <p14:tracePt t="70649" x="4538663" y="3922713"/>
          <p14:tracePt t="70651" x="4552950" y="3922713"/>
          <p14:tracePt t="70653" x="4579938" y="3922713"/>
          <p14:tracePt t="70655" x="4608513" y="3922713"/>
          <p14:tracePt t="70658" x="4635500" y="3908425"/>
          <p14:tracePt t="70659" x="4662488" y="3895725"/>
          <p14:tracePt t="70661" x="4676775" y="3895725"/>
          <p14:tracePt t="70663" x="4703763" y="3895725"/>
          <p14:tracePt t="70665" x="4730750" y="3895725"/>
          <p14:tracePt t="70667" x="4759325" y="3895725"/>
          <p14:tracePt t="70669" x="4786313" y="3895725"/>
          <p14:tracePt t="70671" x="4800600" y="3881438"/>
          <p14:tracePt t="70673" x="4813300" y="3881438"/>
          <p14:tracePt t="70675" x="4841875" y="3881438"/>
          <p14:tracePt t="70677" x="4854575" y="3881438"/>
          <p14:tracePt t="70679" x="4868863" y="3867150"/>
          <p14:tracePt t="70681" x="4895850" y="3867150"/>
          <p14:tracePt t="70686" x="4910138" y="3867150"/>
          <p14:tracePt t="70687" x="4922838" y="3867150"/>
          <p14:tracePt t="70688" x="4937125" y="3867150"/>
          <p14:tracePt t="70691" x="4951413" y="3854450"/>
          <p14:tracePt t="70695" x="4964113" y="3854450"/>
          <p14:tracePt t="70699" x="4978400" y="3854450"/>
          <p14:tracePt t="70703" x="4992688" y="3854450"/>
          <p14:tracePt t="70705" x="4992688" y="3840163"/>
          <p14:tracePt t="70707" x="5005388" y="3840163"/>
          <p14:tracePt t="70732" x="5019675" y="3840163"/>
          <p14:tracePt t="70745" x="5019675" y="3827463"/>
          <p14:tracePt t="70755" x="5032375" y="3827463"/>
          <p14:tracePt t="70765" x="5046663" y="3827463"/>
          <p14:tracePt t="70795" x="5060950" y="3827463"/>
          <p14:tracePt t="70826" x="5073650" y="3827463"/>
          <p14:tracePt t="70833" x="5087938" y="3827463"/>
          <p14:tracePt t="70837" x="5102225" y="3827463"/>
          <p14:tracePt t="70839" x="5102225" y="3840163"/>
          <p14:tracePt t="70841" x="5114925" y="3840163"/>
          <p14:tracePt t="70847" x="5129213" y="3854450"/>
          <p14:tracePt t="70851" x="5143500" y="3854450"/>
          <p14:tracePt t="70853" x="5156200" y="3854450"/>
          <p14:tracePt t="70855" x="5170488" y="3854450"/>
          <p14:tracePt t="70859" x="5184775" y="3854450"/>
          <p14:tracePt t="70861" x="5211763" y="3854450"/>
          <p14:tracePt t="70867" x="5238750" y="3854450"/>
          <p14:tracePt t="70869" x="5253038" y="3854450"/>
          <p14:tracePt t="70871" x="5265738" y="3854450"/>
          <p14:tracePt t="70873" x="5280025" y="3854450"/>
          <p14:tracePt t="70877" x="5307013" y="3854450"/>
          <p14:tracePt t="70879" x="5321300" y="3854450"/>
          <p14:tracePt t="70881" x="5335588" y="3854450"/>
          <p14:tracePt t="70883" x="5348288" y="3854450"/>
          <p14:tracePt t="70885" x="5362575" y="3854450"/>
          <p14:tracePt t="70887" x="5375275" y="3854450"/>
          <p14:tracePt t="70889" x="5403850" y="3854450"/>
          <p14:tracePt t="70891" x="5416550" y="3854450"/>
          <p14:tracePt t="70893" x="5430838" y="3854450"/>
          <p14:tracePt t="70895" x="5445125" y="3854450"/>
          <p14:tracePt t="70897" x="5472113" y="3854450"/>
          <p14:tracePt t="70901" x="5486400" y="3854450"/>
          <p14:tracePt t="70903" x="5499100" y="3854450"/>
          <p14:tracePt t="70905" x="5513388" y="3854450"/>
          <p14:tracePt t="70907" x="5526088" y="3854450"/>
          <p14:tracePt t="70911" x="5554663" y="3854450"/>
          <p14:tracePt t="70917" x="5567363" y="3854450"/>
          <p14:tracePt t="70925" x="5581650" y="3854450"/>
          <p14:tracePt t="70927" x="5581650" y="3840163"/>
          <p14:tracePt t="70931" x="5595938" y="3840163"/>
          <p14:tracePt t="70967" x="5608638" y="3840163"/>
          <p14:tracePt t="70971" x="5608638" y="3827463"/>
          <p14:tracePt t="70979" x="5622925" y="3827463"/>
          <p14:tracePt t="71013" x="5637213" y="3827463"/>
          <p14:tracePt t="71031" x="5649913" y="3827463"/>
          <p14:tracePt t="71041" x="5664200" y="3827463"/>
          <p14:tracePt t="72998" x="5678488" y="3827463"/>
          <p14:tracePt t="73011" x="5678488" y="3813175"/>
          <p14:tracePt t="73013" x="5691188" y="3813175"/>
          <p14:tracePt t="73017" x="5705475" y="3813175"/>
          <p14:tracePt t="73019" x="5718175" y="3813175"/>
          <p14:tracePt t="73023" x="5732463" y="3813175"/>
          <p14:tracePt t="73027" x="5746750" y="3798888"/>
          <p14:tracePt t="73035" x="5759450" y="3798888"/>
          <p14:tracePt t="73037" x="5773738" y="3798888"/>
          <p14:tracePt t="73039" x="5773738" y="3786188"/>
          <p14:tracePt t="73045" x="5788025" y="3786188"/>
          <p14:tracePt t="73049" x="5788025" y="3771900"/>
          <p14:tracePt t="73051" x="5800725" y="3771900"/>
          <p14:tracePt t="73059" x="5815013" y="3771900"/>
          <p14:tracePt t="73067" x="5829300" y="3757613"/>
          <p14:tracePt t="73071" x="5842000" y="3757613"/>
          <p14:tracePt t="73079" x="5856288" y="3757613"/>
          <p14:tracePt t="73081" x="5856288" y="3744913"/>
          <p14:tracePt t="73083" x="5868988" y="3744913"/>
          <p14:tracePt t="73089" x="5883275" y="3744913"/>
          <p14:tracePt t="73091" x="5897563" y="3730625"/>
          <p14:tracePt t="73097" x="5910263" y="3716338"/>
          <p14:tracePt t="73101" x="5924550" y="3703638"/>
          <p14:tracePt t="73105" x="5938838" y="3703638"/>
          <p14:tracePt t="73107" x="5951538" y="3689350"/>
          <p14:tracePt t="73113" x="5965825" y="3689350"/>
          <p14:tracePt t="73117" x="5980113" y="3676650"/>
          <p14:tracePt t="73119" x="5980113" y="3662363"/>
          <p14:tracePt t="73121" x="5992813" y="3662363"/>
          <p14:tracePt t="73122" x="6007100" y="3662363"/>
          <p14:tracePt t="73127" x="6019800" y="3648075"/>
          <p14:tracePt t="73131" x="6034088" y="3648075"/>
          <p14:tracePt t="73137" x="6048375" y="3648075"/>
          <p14:tracePt t="73139" x="6061075" y="3635375"/>
          <p14:tracePt t="73143" x="6075363" y="3635375"/>
          <p14:tracePt t="73147" x="6102350" y="3621088"/>
          <p14:tracePt t="73151" x="6116638" y="3606800"/>
          <p14:tracePt t="73155" x="6130925" y="3606800"/>
          <p14:tracePt t="73159" x="6143625" y="3606800"/>
          <p14:tracePt t="73161" x="6157913" y="3606800"/>
          <p14:tracePt t="73163" x="6172200" y="3606800"/>
          <p14:tracePt t="73165" x="6184900" y="3594100"/>
          <p14:tracePt t="73167" x="6199188" y="3594100"/>
          <p14:tracePt t="73169" x="6211888" y="3594100"/>
          <p14:tracePt t="73173" x="6226175" y="3594100"/>
          <p14:tracePt t="73176" x="6240463" y="3594100"/>
          <p14:tracePt t="73177" x="6253163" y="3594100"/>
          <p14:tracePt t="73179" x="6253163" y="3579813"/>
          <p14:tracePt t="73181" x="6267450" y="3579813"/>
          <p14:tracePt t="73185" x="6281738" y="3579813"/>
          <p14:tracePt t="73189" x="6294438" y="3579813"/>
          <p14:tracePt t="73190" x="6294438" y="3565525"/>
          <p14:tracePt t="73195" x="6308725" y="3565525"/>
          <p14:tracePt t="73251" x="6323013" y="3565525"/>
          <p14:tracePt t="73261" x="6335713" y="3565525"/>
          <p14:tracePt t="73263" x="6350000" y="3565525"/>
          <p14:tracePt t="73273" x="6362700" y="3565525"/>
          <p14:tracePt t="73277" x="6376988" y="3565525"/>
          <p14:tracePt t="73281" x="6391275" y="3565525"/>
          <p14:tracePt t="73283" x="6403975" y="3565525"/>
          <p14:tracePt t="73289" x="6418263" y="3565525"/>
          <p14:tracePt t="73295" x="6432550" y="3565525"/>
          <p14:tracePt t="73299" x="6445250" y="3565525"/>
          <p14:tracePt t="73303" x="6459538" y="3565525"/>
          <p14:tracePt t="73305" x="6473825" y="3565525"/>
          <p14:tracePt t="73309" x="6500813" y="3565525"/>
          <p14:tracePt t="73315" x="6513513" y="3565525"/>
          <p14:tracePt t="73321" x="6527800" y="3565525"/>
          <p14:tracePt t="73327" x="6542088" y="3565525"/>
          <p14:tracePt t="73331" x="6554788" y="3565525"/>
          <p14:tracePt t="73337" x="6569075" y="3565525"/>
          <p14:tracePt t="73347" x="6583363" y="3565525"/>
          <p14:tracePt t="73353" x="6596063" y="3565525"/>
          <p14:tracePt t="73357" x="6610350" y="3565525"/>
          <p14:tracePt t="73372" x="6624638" y="3565525"/>
          <p14:tracePt t="73377" x="6637338" y="3565525"/>
          <p14:tracePt t="73385" x="6651625" y="3565525"/>
          <p14:tracePt t="73389" x="6665913" y="3565525"/>
          <p14:tracePt t="73397" x="6678613" y="3565525"/>
          <p14:tracePt t="73410" x="6692900" y="3565525"/>
          <p14:tracePt t="73417" x="6705600" y="3565525"/>
          <p14:tracePt t="73419" x="6719888" y="3565525"/>
          <p14:tracePt t="73427" x="6734175" y="3565525"/>
          <p14:tracePt t="73433" x="6746875" y="3565525"/>
          <p14:tracePt t="73441" x="6746875" y="3579813"/>
          <p14:tracePt t="73445" x="6761163" y="3579813"/>
          <p14:tracePt t="73453" x="6775450" y="3579813"/>
          <p14:tracePt t="73470" x="6788150" y="3579813"/>
          <p14:tracePt t="73494" x="6802438" y="3579813"/>
          <p14:tracePt t="73501" x="6816725" y="3579813"/>
          <p14:tracePt t="73503" x="6829425" y="3565525"/>
          <p14:tracePt t="73509" x="6843713" y="3565525"/>
          <p14:tracePt t="73517" x="6856413" y="3565525"/>
          <p14:tracePt t="73521" x="6856413" y="3552825"/>
          <p14:tracePt t="73523" x="6870700" y="3552825"/>
          <p14:tracePt t="73527" x="6884988" y="3552825"/>
          <p14:tracePt t="73531" x="6897688" y="3552825"/>
          <p14:tracePt t="73537" x="6911975" y="3552825"/>
          <p14:tracePt t="73543" x="6926263" y="3538538"/>
          <p14:tracePt t="73547" x="6938963" y="3538538"/>
          <p14:tracePt t="73549" x="6953250" y="3538538"/>
          <p14:tracePt t="73555" x="6967538" y="3538538"/>
          <p14:tracePt t="73561" x="6980238" y="3538538"/>
          <p14:tracePt t="73565" x="6980238" y="3524250"/>
          <p14:tracePt t="73567" x="6994525" y="3524250"/>
          <p14:tracePt t="73569" x="7007225" y="3524250"/>
          <p14:tracePt t="73575" x="7021513" y="3511550"/>
          <p14:tracePt t="73581" x="7048500" y="3511550"/>
          <p14:tracePt t="73589" x="7062788" y="3511550"/>
          <p14:tracePt t="73593" x="7077075" y="3497263"/>
          <p14:tracePt t="73603" x="7089775" y="3497263"/>
          <p14:tracePt t="73609" x="7104063" y="3497263"/>
          <p14:tracePt t="73627" x="7118350" y="3484563"/>
          <p14:tracePt t="77711" x="7118350" y="3497263"/>
          <p14:tracePt t="77713" x="7104063" y="3497263"/>
          <p14:tracePt t="77715" x="7089775" y="3511550"/>
          <p14:tracePt t="77717" x="7089775" y="3524250"/>
          <p14:tracePt t="77719" x="7077075" y="3524250"/>
          <p14:tracePt t="77723" x="7062788" y="3538538"/>
          <p14:tracePt t="77725" x="7062788" y="3552825"/>
          <p14:tracePt t="77727" x="7048500" y="3565525"/>
          <p14:tracePt t="77729" x="7035800" y="3579813"/>
          <p14:tracePt t="77731" x="7021513" y="3594100"/>
          <p14:tracePt t="77733" x="7007225" y="3621088"/>
          <p14:tracePt t="77735" x="7007225" y="3635375"/>
          <p14:tracePt t="77737" x="6994525" y="3648075"/>
          <p14:tracePt t="77739" x="6967538" y="3689350"/>
          <p14:tracePt t="77741" x="6953250" y="3716338"/>
          <p14:tracePt t="77743" x="6926263" y="3744913"/>
          <p14:tracePt t="77745" x="6911975" y="3771900"/>
          <p14:tracePt t="77747" x="6897688" y="3813175"/>
          <p14:tracePt t="77749" x="6884988" y="3867150"/>
          <p14:tracePt t="77751" x="6870700" y="3895725"/>
          <p14:tracePt t="77753" x="6843713" y="3922713"/>
          <p14:tracePt t="77755" x="6829425" y="3963988"/>
          <p14:tracePt t="77757" x="6816725" y="4005263"/>
          <p14:tracePt t="77759" x="6802438" y="4046538"/>
          <p14:tracePt t="77761" x="6788150" y="4087813"/>
          <p14:tracePt t="77763" x="6761163" y="4129088"/>
          <p14:tracePt t="77765" x="6734175" y="4156075"/>
          <p14:tracePt t="77767" x="6734175" y="4197350"/>
          <p14:tracePt t="77769" x="6719888" y="4224338"/>
          <p14:tracePt t="77771" x="6705600" y="4251325"/>
          <p14:tracePt t="77773" x="6705600" y="4279900"/>
          <p14:tracePt t="77775" x="6692900" y="4306888"/>
          <p14:tracePt t="77778" x="6692900" y="4333875"/>
          <p14:tracePt t="77779" x="6692900" y="4348163"/>
          <p14:tracePt t="77781" x="6678613" y="4362450"/>
          <p14:tracePt t="77783" x="6678613" y="4389438"/>
          <p14:tracePt t="77785" x="6678613" y="4402138"/>
          <p14:tracePt t="77789" x="6678613" y="4416425"/>
          <p14:tracePt t="77794" x="6678613" y="4430713"/>
          <p14:tracePt t="77795" x="6678613" y="4443413"/>
          <p14:tracePt t="77805" x="6678613" y="4457700"/>
          <p14:tracePt t="77879" x="6678613" y="4471988"/>
          <p14:tracePt t="77891" x="6678613" y="4484688"/>
          <p14:tracePt t="77895" x="6665913" y="4498975"/>
          <p14:tracePt t="77897" x="6651625" y="4498975"/>
          <p14:tracePt t="77905" x="6637338" y="4498975"/>
          <p14:tracePt t="77907" x="6637338" y="4513263"/>
          <p14:tracePt t="77911" x="6637338" y="4525963"/>
          <p14:tracePt t="77915" x="6624638" y="4525963"/>
          <p14:tracePt t="77919" x="6624638" y="4540250"/>
          <p14:tracePt t="77921" x="6624638" y="4552950"/>
          <p14:tracePt t="77923" x="6610350" y="4552950"/>
          <p14:tracePt t="77928" x="6596063" y="4567238"/>
          <p14:tracePt t="77931" x="6583363" y="4581525"/>
          <p14:tracePt t="77937" x="6569075" y="4594225"/>
          <p14:tracePt t="77941" x="6569075" y="4608513"/>
          <p14:tracePt t="77945" x="6554788" y="4622800"/>
          <p14:tracePt t="77947" x="6542088" y="4622800"/>
          <p14:tracePt t="77951" x="6542088" y="4635500"/>
          <p14:tracePt t="77953" x="6527800" y="4635500"/>
          <p14:tracePt t="77957" x="6527800" y="4649788"/>
          <p14:tracePt t="77959" x="6513513" y="4649788"/>
          <p14:tracePt t="77961" x="6513513" y="4664075"/>
          <p14:tracePt t="77967" x="6513513" y="4676775"/>
          <p14:tracePt t="77971" x="6500813" y="4676775"/>
          <p14:tracePt t="77978" x="6500813" y="4691063"/>
          <p14:tracePt t="77979" x="6486525" y="4691063"/>
          <p14:tracePt t="77987" x="6473825" y="4691063"/>
          <p14:tracePt t="77989" x="6473825" y="4705350"/>
          <p14:tracePt t="78106" x="6473825" y="4691063"/>
          <p14:tracePt t="78111" x="6486525" y="4676775"/>
          <p14:tracePt t="78115" x="6500813" y="4676775"/>
          <p14:tracePt t="78123" x="6500813" y="4664075"/>
          <p14:tracePt t="78133" x="6513513" y="4664075"/>
          <p14:tracePt t="78141" x="6513513" y="4649788"/>
          <p14:tracePt t="78545" x="6527800" y="4649788"/>
          <p14:tracePt t="78551" x="6527800" y="4635500"/>
          <p14:tracePt t="78555" x="6542088" y="4635500"/>
          <p14:tracePt t="78567" x="6542088" y="4622800"/>
          <p14:tracePt t="78569" x="6554788" y="4622800"/>
          <p14:tracePt t="78579" x="6554788" y="4608513"/>
          <p14:tracePt t="78581" x="6569075" y="4608513"/>
          <p14:tracePt t="78585" x="6569075" y="4594225"/>
          <p14:tracePt t="78591" x="6583363" y="4594225"/>
          <p14:tracePt t="78599" x="6596063" y="4581525"/>
          <p14:tracePt t="78607" x="6610350" y="4581525"/>
          <p14:tracePt t="78613" x="6610350" y="4567238"/>
          <p14:tracePt t="78617" x="6624638" y="4567238"/>
          <p14:tracePt t="78631" x="6624638" y="4552950"/>
          <p14:tracePt t="78637" x="6637338" y="4552950"/>
          <p14:tracePt t="78657" x="6651625" y="4552950"/>
          <p14:tracePt t="78661" x="6651625" y="4540250"/>
          <p14:tracePt t="78667" x="6665913" y="4540250"/>
          <p14:tracePt t="78698" x="6678613" y="4540250"/>
          <p14:tracePt t="86540" x="6692900" y="4540250"/>
          <p14:tracePt t="86543" x="6705600" y="4540250"/>
          <p14:tracePt t="86547" x="6719888" y="4525963"/>
          <p14:tracePt t="86553" x="6734175" y="4525963"/>
          <p14:tracePt t="86559" x="6746875" y="4525963"/>
          <p14:tracePt t="86564" x="6761163" y="4525963"/>
          <p14:tracePt t="86565" x="6775450" y="4525963"/>
          <p14:tracePt t="86569" x="6788150" y="4525963"/>
          <p14:tracePt t="86571" x="6802438" y="4525963"/>
          <p14:tracePt t="86575" x="6816725" y="4525963"/>
          <p14:tracePt t="86577" x="6829425" y="4513263"/>
          <p14:tracePt t="86578" x="6843713" y="4513263"/>
          <p14:tracePt t="86583" x="6856413" y="4513263"/>
          <p14:tracePt t="86585" x="6870700" y="4513263"/>
          <p14:tracePt t="86587" x="6884988" y="4513263"/>
          <p14:tracePt t="86589" x="6897688" y="4513263"/>
          <p14:tracePt t="86593" x="6926263" y="4513263"/>
          <p14:tracePt t="86597" x="6938963" y="4513263"/>
          <p14:tracePt t="86599" x="6953250" y="4513263"/>
          <p14:tracePt t="86601" x="6967538" y="4513263"/>
          <p14:tracePt t="86603" x="6994525" y="4513263"/>
          <p14:tracePt t="86607" x="7007225" y="4513263"/>
          <p14:tracePt t="86609" x="7021513" y="4513263"/>
          <p14:tracePt t="86611" x="7035800" y="4513263"/>
          <p14:tracePt t="86613" x="7048500" y="4513263"/>
          <p14:tracePt t="86617" x="7062788" y="4513263"/>
          <p14:tracePt t="86619" x="7077075" y="4513263"/>
          <p14:tracePt t="86621" x="7089775" y="4513263"/>
          <p14:tracePt t="86623" x="7104063" y="4513263"/>
          <p14:tracePt t="86625" x="7118350" y="4513263"/>
          <p14:tracePt t="86627" x="7131050" y="4513263"/>
          <p14:tracePt t="86629" x="7145338" y="4513263"/>
          <p14:tracePt t="86633" x="7172325" y="4513263"/>
          <p14:tracePt t="86635" x="7186613" y="4513263"/>
          <p14:tracePt t="86637" x="7199313" y="4513263"/>
          <p14:tracePt t="86639" x="7213600" y="4513263"/>
          <p14:tracePt t="86643" x="7240588" y="4513263"/>
          <p14:tracePt t="86645" x="7254875" y="4513263"/>
          <p14:tracePt t="86649" x="7281863" y="4513263"/>
          <p14:tracePt t="86651" x="7296150" y="4513263"/>
          <p14:tracePt t="86653" x="7310438" y="4513263"/>
          <p14:tracePt t="86655" x="7323138" y="4513263"/>
          <p14:tracePt t="86657" x="7337425" y="4513263"/>
          <p14:tracePt t="86659" x="7350125" y="4513263"/>
          <p14:tracePt t="86661" x="7364413" y="4513263"/>
          <p14:tracePt t="86663" x="7378700" y="4513263"/>
          <p14:tracePt t="86665" x="7391400" y="4513263"/>
          <p14:tracePt t="86667" x="7419975" y="4513263"/>
          <p14:tracePt t="86671" x="7432675" y="4513263"/>
          <p14:tracePt t="86673" x="7446963" y="4513263"/>
          <p14:tracePt t="86675" x="7461250" y="4513263"/>
          <p14:tracePt t="86677" x="7488238" y="4513263"/>
          <p14:tracePt t="86681" x="7515225" y="4513263"/>
          <p14:tracePt t="86683" x="7529513" y="4513263"/>
          <p14:tracePt t="86687" x="7556500" y="4513263"/>
          <p14:tracePt t="86689" x="7570788" y="4513263"/>
          <p14:tracePt t="86693" x="7597775" y="4513263"/>
          <p14:tracePt t="86695" x="7612063" y="4525963"/>
          <p14:tracePt t="86697" x="7624763" y="4525963"/>
          <p14:tracePt t="86699" x="7639050" y="4525963"/>
          <p14:tracePt t="86701" x="7653338" y="4525963"/>
          <p14:tracePt t="86703" x="7666038" y="4525963"/>
          <p14:tracePt t="86705" x="7693025" y="4525963"/>
          <p14:tracePt t="86707" x="7707313" y="4540250"/>
          <p14:tracePt t="86709" x="7721600" y="4540250"/>
          <p14:tracePt t="86711" x="7748588" y="4540250"/>
          <p14:tracePt t="86713" x="7762875" y="4540250"/>
          <p14:tracePt t="86715" x="7775575" y="4540250"/>
          <p14:tracePt t="86717" x="7789863" y="4540250"/>
          <p14:tracePt t="86719" x="7804150" y="4540250"/>
          <p14:tracePt t="86721" x="7816850" y="4540250"/>
          <p14:tracePt t="86723" x="7831138" y="4540250"/>
          <p14:tracePt t="86725" x="7843838" y="4552950"/>
          <p14:tracePt t="86727" x="7858125" y="4552950"/>
          <p14:tracePt t="86729" x="7885113" y="4552950"/>
          <p14:tracePt t="86731" x="7899400" y="4552950"/>
          <p14:tracePt t="86733" x="7913688" y="4552950"/>
          <p14:tracePt t="86735" x="7940675" y="4552950"/>
          <p14:tracePt t="86739" x="7954963" y="4552950"/>
          <p14:tracePt t="86741" x="7981950" y="4552950"/>
          <p14:tracePt t="86745" x="7994650" y="4552950"/>
          <p14:tracePt t="86747" x="8023225" y="4552950"/>
          <p14:tracePt t="86751" x="8035925" y="4552950"/>
          <p14:tracePt t="86755" x="8050213" y="4552950"/>
          <p14:tracePt t="86757" x="8064500" y="4552950"/>
          <p14:tracePt t="86759" x="8077200" y="4552950"/>
          <p14:tracePt t="86761" x="8091488" y="4552950"/>
          <p14:tracePt t="86765" x="8105775" y="4552950"/>
          <p14:tracePt t="86767" x="8132763" y="4552950"/>
          <p14:tracePt t="86769" x="8147050" y="4552950"/>
          <p14:tracePt t="86773" x="8174038" y="4552950"/>
          <p14:tracePt t="86777" x="8186738" y="4552950"/>
          <p14:tracePt t="86779" x="8201025" y="4552950"/>
          <p14:tracePt t="86781" x="8215313" y="4552950"/>
          <p14:tracePt t="86783" x="8228013" y="4552950"/>
          <p14:tracePt t="86785" x="8242300" y="4552950"/>
          <p14:tracePt t="86787" x="8256588" y="4552950"/>
          <p14:tracePt t="86789" x="8269288" y="4552950"/>
          <p14:tracePt t="86793" x="8297863" y="4552950"/>
          <p14:tracePt t="86795" x="8310563" y="4552950"/>
          <p14:tracePt t="86797" x="8324850" y="4552950"/>
          <p14:tracePt t="86799" x="8337550" y="4552950"/>
          <p14:tracePt t="86801" x="8366125" y="4552950"/>
          <p14:tracePt t="86803" x="8378825" y="4552950"/>
          <p14:tracePt t="86805" x="8407400" y="4552950"/>
          <p14:tracePt t="86806" x="8420100" y="4552950"/>
          <p14:tracePt t="86809" x="8448675" y="4552950"/>
          <p14:tracePt t="86811" x="8461375" y="4552950"/>
          <p14:tracePt t="86813" x="8475663" y="4552950"/>
          <p14:tracePt t="86815" x="8516938" y="4540250"/>
          <p14:tracePt t="86817" x="8529638" y="4540250"/>
          <p14:tracePt t="86819" x="8543925" y="4540250"/>
          <p14:tracePt t="86821" x="8558213" y="4540250"/>
          <p14:tracePt t="86823" x="8599488" y="4525963"/>
          <p14:tracePt t="86825" x="8612188" y="4525963"/>
          <p14:tracePt t="86827" x="8626475" y="4525963"/>
          <p14:tracePt t="86828" x="8653463" y="4525963"/>
          <p14:tracePt t="86831" x="8667750" y="4525963"/>
          <p14:tracePt t="86833" x="8680450" y="4513263"/>
          <p14:tracePt t="86835" x="8694738" y="4513263"/>
          <p14:tracePt t="86837" x="8721725" y="4513263"/>
          <p14:tracePt t="86839" x="8736013" y="4513263"/>
          <p14:tracePt t="86841" x="8750300" y="4513263"/>
          <p14:tracePt t="86843" x="8777288" y="4498975"/>
          <p14:tracePt t="86845" x="8791575" y="4498975"/>
          <p14:tracePt t="86847" x="8804275" y="4498975"/>
          <p14:tracePt t="86849" x="8818563" y="4498975"/>
          <p14:tracePt t="86851" x="8831263" y="4498975"/>
          <p14:tracePt t="86853" x="8845550" y="4484688"/>
          <p14:tracePt t="86857" x="8859838" y="4484688"/>
          <p14:tracePt t="86859" x="8872538" y="4484688"/>
          <p14:tracePt t="86861" x="8886825" y="4484688"/>
          <p14:tracePt t="86865" x="8901113" y="4484688"/>
          <p14:tracePt t="86869" x="8913813" y="4471988"/>
          <p14:tracePt t="86873" x="8928100" y="4471988"/>
          <p14:tracePt t="86881" x="8942388" y="4471988"/>
          <p14:tracePt t="86895" x="8942388" y="4457700"/>
          <p14:tracePt t="86980" x="8955088" y="4457700"/>
          <p14:tracePt t="87096" x="8969375" y="4457700"/>
          <p14:tracePt t="113122" x="8955088" y="4457700"/>
          <p14:tracePt t="113131" x="8942388" y="4457700"/>
          <p14:tracePt t="113137" x="8928100" y="4457700"/>
          <p14:tracePt t="113145" x="8913813" y="4457700"/>
          <p14:tracePt t="113147" x="8901113" y="4457700"/>
          <p14:tracePt t="113155" x="8886825" y="4443413"/>
          <p14:tracePt t="113157" x="8872538" y="4443413"/>
          <p14:tracePt t="113159" x="8872538" y="4430713"/>
          <p14:tracePt t="113161" x="8859838" y="4430713"/>
          <p14:tracePt t="113163" x="8845550" y="4430713"/>
          <p14:tracePt t="113168" x="8831263" y="4416425"/>
          <p14:tracePt t="113174" x="8804275" y="4402138"/>
          <p14:tracePt t="113175" x="8791575" y="4389438"/>
          <p14:tracePt t="113177" x="8777288" y="4375150"/>
          <p14:tracePt t="113179" x="8763000" y="4362450"/>
          <p14:tracePt t="113181" x="8750300" y="4333875"/>
          <p14:tracePt t="113183" x="8721725" y="4321175"/>
          <p14:tracePt t="113185" x="8709025" y="4292600"/>
          <p14:tracePt t="113187" x="8680450" y="4279900"/>
          <p14:tracePt t="113189" x="8653463" y="4251325"/>
          <p14:tracePt t="113191" x="8626475" y="4210050"/>
          <p14:tracePt t="113193" x="8599488" y="4197350"/>
          <p14:tracePt t="113195" x="8570913" y="4170363"/>
          <p14:tracePt t="113197" x="8543925" y="4129088"/>
          <p14:tracePt t="113199" x="8502650" y="4100513"/>
          <p14:tracePt t="113201" x="8475663" y="4059238"/>
          <p14:tracePt t="113203" x="8434388" y="4005263"/>
          <p14:tracePt t="113205" x="8393113" y="3963988"/>
          <p14:tracePt t="113208" x="8366125" y="3908425"/>
          <p14:tracePt t="113209" x="8324850" y="3867150"/>
          <p14:tracePt t="113211" x="8310563" y="3813175"/>
          <p14:tracePt t="113213" x="8269288" y="3771900"/>
          <p14:tracePt t="113215" x="8228013" y="3703638"/>
          <p14:tracePt t="113217" x="8186738" y="3635375"/>
          <p14:tracePt t="113219" x="8159750" y="3594100"/>
          <p14:tracePt t="113221" x="8118475" y="3552825"/>
          <p14:tracePt t="113223" x="8077200" y="3484563"/>
          <p14:tracePt t="113225" x="8050213" y="3429000"/>
          <p14:tracePt t="113227" x="8008938" y="3373438"/>
          <p14:tracePt t="113229" x="7967663" y="3305175"/>
          <p14:tracePt t="113231" x="7926388" y="3236913"/>
          <p14:tracePt t="113233" x="7899400" y="3181350"/>
          <p14:tracePt t="113235" x="7872413" y="3127375"/>
          <p14:tracePt t="113237" x="7843838" y="3086100"/>
          <p14:tracePt t="113239" x="7804150" y="3017838"/>
          <p14:tracePt t="113241" x="7775575" y="2962275"/>
          <p14:tracePt t="113243" x="7748588" y="2908300"/>
          <p14:tracePt t="113245" x="7721600" y="2852738"/>
          <p14:tracePt t="113247" x="7680325" y="2784475"/>
          <p14:tracePt t="113249" x="7666038" y="2743200"/>
          <p14:tracePt t="113251" x="7624763" y="2701925"/>
          <p14:tracePt t="113253" x="7597775" y="2633663"/>
          <p14:tracePt t="113255" x="7583488" y="2592388"/>
          <p14:tracePt t="113257" x="7556500" y="2524125"/>
          <p14:tracePt t="113259" x="7542213" y="2482850"/>
          <p14:tracePt t="113261" x="7515225" y="2441575"/>
          <p14:tracePt t="113263" x="7500938" y="2373313"/>
          <p14:tracePt t="113265" x="7473950" y="2332038"/>
          <p14:tracePt t="113267" x="7461250" y="2290763"/>
          <p14:tracePt t="113269" x="7446963" y="2249488"/>
          <p14:tracePt t="113271" x="7419975" y="2193925"/>
          <p14:tracePt t="113272" x="7391400" y="2152650"/>
          <p14:tracePt t="113275" x="7378700" y="2112963"/>
          <p14:tracePt t="113277" x="7350125" y="2057400"/>
          <p14:tracePt t="113279" x="7337425" y="2016125"/>
          <p14:tracePt t="113281" x="7323138" y="1974850"/>
          <p14:tracePt t="113283" x="7310438" y="1933575"/>
          <p14:tracePt t="113285" x="7296150" y="1906588"/>
          <p14:tracePt t="113287" x="7269163" y="1851025"/>
          <p14:tracePt t="113289" x="7269163" y="1809750"/>
          <p14:tracePt t="113291" x="7240588" y="1770063"/>
          <p14:tracePt t="113293" x="7227888" y="1728788"/>
          <p14:tracePt t="113295" x="7213600" y="1687513"/>
          <p14:tracePt t="113297" x="7199313" y="1646238"/>
          <p14:tracePt t="113299" x="7172325" y="1590675"/>
          <p14:tracePt t="113301" x="7159625" y="1549400"/>
          <p14:tracePt t="113303" x="7145338" y="1508125"/>
          <p14:tracePt t="113305" x="7131050" y="1454150"/>
          <p14:tracePt t="113307" x="7104063" y="1398588"/>
          <p14:tracePt t="113309" x="7089775" y="1357313"/>
          <p14:tracePt t="113311" x="7077075" y="1303338"/>
          <p14:tracePt t="113313" x="7048500" y="1235075"/>
          <p14:tracePt t="113315" x="7035800" y="1193800"/>
          <p14:tracePt t="113317" x="7007225" y="1138238"/>
          <p14:tracePt t="113319" x="6994525" y="1069975"/>
          <p14:tracePt t="113321" x="6967538" y="1028700"/>
          <p14:tracePt t="113323" x="6938963" y="960438"/>
          <p14:tracePt t="113325" x="6911975" y="919163"/>
          <p14:tracePt t="113327" x="6897688" y="850900"/>
          <p14:tracePt t="113329" x="6870700" y="795338"/>
          <p14:tracePt t="113331" x="6843713" y="754063"/>
          <p14:tracePt t="113333" x="6816725" y="685800"/>
          <p14:tracePt t="113335" x="6802438" y="630238"/>
          <p14:tracePt t="113337" x="6775450" y="561975"/>
          <p14:tracePt t="113339" x="6746875" y="493713"/>
          <p14:tracePt t="113341" x="6719888" y="438150"/>
          <p14:tracePt t="113343" x="6692900" y="369888"/>
          <p14:tracePt t="113345" x="6665913" y="315913"/>
          <p14:tracePt t="113347" x="6651625" y="247650"/>
          <p14:tracePt t="113349" x="6637338" y="177800"/>
          <p14:tracePt t="113351" x="6610350" y="109538"/>
          <p14:tracePt t="113353" x="6583363" y="55563"/>
        </p14:tracePtLst>
      </p14:laserTrace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3A4D79-D0BD-4F82-A648-058E8F172C9C}"/>
              </a:ext>
            </a:extLst>
          </p:cNvPr>
          <p:cNvPicPr>
            <a:picLocks noChangeAspect="1"/>
          </p:cNvPicPr>
          <p:nvPr/>
        </p:nvPicPr>
        <p:blipFill>
          <a:blip r:embed="rId3"/>
          <a:stretch>
            <a:fillRect/>
          </a:stretch>
        </p:blipFill>
        <p:spPr>
          <a:xfrm>
            <a:off x="6627649" y="2839124"/>
            <a:ext cx="5145251" cy="3078918"/>
          </a:xfrm>
          <a:prstGeom prst="rect">
            <a:avLst/>
          </a:prstGeom>
        </p:spPr>
      </p:pic>
      <p:sp>
        <p:nvSpPr>
          <p:cNvPr id="2" name="Title 1">
            <a:extLst>
              <a:ext uri="{FF2B5EF4-FFF2-40B4-BE49-F238E27FC236}">
                <a16:creationId xmlns:a16="http://schemas.microsoft.com/office/drawing/2014/main" id="{BD454C97-2035-42F8-BCFA-F5E5D4C663B1}"/>
              </a:ext>
            </a:extLst>
          </p:cNvPr>
          <p:cNvSpPr>
            <a:spLocks noGrp="1"/>
          </p:cNvSpPr>
          <p:nvPr>
            <p:ph type="title"/>
          </p:nvPr>
        </p:nvSpPr>
        <p:spPr/>
        <p:txBody>
          <a:bodyPr/>
          <a:lstStyle/>
          <a:p>
            <a:r>
              <a:rPr lang="en-US" dirty="0"/>
              <a:t>Material parameters (mechanical properties)</a:t>
            </a:r>
          </a:p>
        </p:txBody>
      </p:sp>
      <p:sp>
        <p:nvSpPr>
          <p:cNvPr id="4" name="TextBox 3">
            <a:extLst>
              <a:ext uri="{FF2B5EF4-FFF2-40B4-BE49-F238E27FC236}">
                <a16:creationId xmlns:a16="http://schemas.microsoft.com/office/drawing/2014/main" id="{BCEF0A36-CBA7-4C58-AC62-BD264284693B}"/>
              </a:ext>
            </a:extLst>
          </p:cNvPr>
          <p:cNvSpPr txBox="1"/>
          <p:nvPr/>
        </p:nvSpPr>
        <p:spPr>
          <a:xfrm>
            <a:off x="901348" y="1738476"/>
            <a:ext cx="10667200" cy="861774"/>
          </a:xfrm>
          <a:prstGeom prst="rect">
            <a:avLst/>
          </a:prstGeom>
          <a:noFill/>
        </p:spPr>
        <p:txBody>
          <a:bodyPr wrap="square">
            <a:spAutoFit/>
          </a:bodyPr>
          <a:lstStyle/>
          <a:p>
            <a:r>
              <a:rPr lang="en-US" sz="1200" b="1" dirty="0"/>
              <a:t>Material parameters (mechanical properties)</a:t>
            </a:r>
          </a:p>
          <a:p>
            <a:r>
              <a:rPr lang="en-US" sz="1200" dirty="0"/>
              <a:t>For strength properties, modulus of elasticity and density, the characteristic value </a:t>
            </a:r>
            <a:r>
              <a:rPr lang="en-US" sz="1200" dirty="0" err="1"/>
              <a:t>m</a:t>
            </a:r>
            <a:r>
              <a:rPr lang="en-US" sz="1200" baseline="-25000" dirty="0" err="1"/>
              <a:t>k</a:t>
            </a:r>
            <a:r>
              <a:rPr lang="en-US" sz="1200" dirty="0"/>
              <a:t> is taken as the 5 percentile, i.e. a probability of 5%of getting lower values is accepted. </a:t>
            </a:r>
          </a:p>
          <a:p>
            <a:r>
              <a:rPr lang="en-US" sz="1200" dirty="0"/>
              <a:t>For stiffness values (e.g. modulus of elasticity), the mean value </a:t>
            </a:r>
            <a:r>
              <a:rPr lang="en-US" sz="1200" dirty="0" err="1"/>
              <a:t>E</a:t>
            </a:r>
            <a:r>
              <a:rPr lang="en-US" sz="1200" baseline="-25000" dirty="0" err="1"/>
              <a:t>mean</a:t>
            </a:r>
            <a:r>
              <a:rPr lang="en-US" sz="1200" dirty="0"/>
              <a:t> is normally taken as the characteristic value.</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B4D368-8D78-4F71-BEAA-31A2F0F9F4AB}"/>
                  </a:ext>
                </a:extLst>
              </p:cNvPr>
              <p:cNvSpPr txBox="1"/>
              <p:nvPr/>
            </p:nvSpPr>
            <p:spPr>
              <a:xfrm>
                <a:off x="901348" y="2661227"/>
                <a:ext cx="6806400" cy="3081806"/>
              </a:xfrm>
              <a:prstGeom prst="rect">
                <a:avLst/>
              </a:prstGeom>
              <a:noFill/>
            </p:spPr>
            <p:txBody>
              <a:bodyPr wrap="square">
                <a:spAutoFit/>
              </a:bodyPr>
              <a:lstStyle/>
              <a:p>
                <a:pPr marL="0" indent="0">
                  <a:buNone/>
                </a:pPr>
                <a:r>
                  <a:rPr lang="en-US" sz="1200" b="1" dirty="0"/>
                  <a:t>Design material parameters</a:t>
                </a:r>
              </a:p>
              <a:p>
                <a:pPr marL="0" indent="0">
                  <a:buNone/>
                </a:pPr>
                <a:endParaRPr lang="en-US" b="1" dirty="0"/>
              </a:p>
              <a:p>
                <a:pPr marL="0" indent="0">
                  <a:buNone/>
                </a:pPr>
                <a:r>
                  <a:rPr lang="en-US" dirty="0"/>
                  <a:t>Design material parameters, </a:t>
                </a:r>
                <a:r>
                  <a:rPr lang="en-US" i="1" dirty="0"/>
                  <a:t>m</a:t>
                </a:r>
                <a:r>
                  <a:rPr lang="en-US" i="1" baseline="-25000" dirty="0"/>
                  <a:t>d </a:t>
                </a:r>
                <a:r>
                  <a:rPr lang="en-US" dirty="0"/>
                  <a:t>are determined as: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fi-FI" b="0" i="1" smtClean="0">
                              <a:latin typeface="Cambria Math" panose="02040503050406030204" pitchFamily="18" charset="0"/>
                            </a:rPr>
                            <m:t>𝑚</m:t>
                          </m:r>
                        </m:e>
                        <m:sub>
                          <m:r>
                            <a:rPr lang="fi-FI" b="0" i="1" smtClean="0">
                              <a:latin typeface="Cambria Math" panose="02040503050406030204" pitchFamily="18" charset="0"/>
                            </a:rPr>
                            <m:t>𝑑</m:t>
                          </m:r>
                        </m:sub>
                      </m:sSub>
                      <m:r>
                        <a:rPr lang="fi-FI" b="0" i="1" smtClean="0">
                          <a:latin typeface="Cambria Math" panose="02040503050406030204" pitchFamily="18" charset="0"/>
                        </a:rPr>
                        <m:t>=</m:t>
                      </m:r>
                      <m:sSub>
                        <m:sSubPr>
                          <m:ctrlPr>
                            <a:rPr lang="fi-FI" b="0" i="1" smtClean="0">
                              <a:latin typeface="Cambria Math" panose="02040503050406030204" pitchFamily="18" charset="0"/>
                            </a:rPr>
                          </m:ctrlPr>
                        </m:sSubPr>
                        <m:e>
                          <m:r>
                            <a:rPr lang="fi-FI" b="0" i="1" smtClean="0">
                              <a:latin typeface="Cambria Math" panose="02040503050406030204" pitchFamily="18" charset="0"/>
                            </a:rPr>
                            <m:t>𝑘</m:t>
                          </m:r>
                        </m:e>
                        <m:sub>
                          <m:r>
                            <a:rPr lang="fi-FI" b="0" i="1" smtClean="0">
                              <a:latin typeface="Cambria Math" panose="02040503050406030204" pitchFamily="18" charset="0"/>
                            </a:rPr>
                            <m:t>𝑚𝑜𝑑</m:t>
                          </m:r>
                        </m:sub>
                      </m:sSub>
                      <m:f>
                        <m:fPr>
                          <m:ctrlPr>
                            <a:rPr lang="fi-FI" b="0" i="1" smtClean="0">
                              <a:latin typeface="Cambria Math" panose="02040503050406030204" pitchFamily="18" charset="0"/>
                            </a:rPr>
                          </m:ctrlPr>
                        </m:fPr>
                        <m:num>
                          <m:sSub>
                            <m:sSubPr>
                              <m:ctrlPr>
                                <a:rPr lang="fi-FI" b="0" i="1" smtClean="0">
                                  <a:latin typeface="Cambria Math" panose="02040503050406030204" pitchFamily="18" charset="0"/>
                                </a:rPr>
                              </m:ctrlPr>
                            </m:sSubPr>
                            <m:e>
                              <m:r>
                                <a:rPr lang="fi-FI" b="0" i="1" smtClean="0">
                                  <a:latin typeface="Cambria Math" panose="02040503050406030204" pitchFamily="18" charset="0"/>
                                </a:rPr>
                                <m:t>𝑚</m:t>
                              </m:r>
                            </m:e>
                            <m:sub>
                              <m:r>
                                <a:rPr lang="fi-FI" b="0" i="1" smtClean="0">
                                  <a:latin typeface="Cambria Math" panose="02040503050406030204" pitchFamily="18" charset="0"/>
                                </a:rPr>
                                <m:t>𝑘</m:t>
                              </m:r>
                            </m:sub>
                          </m:sSub>
                        </m:num>
                        <m:den>
                          <m:sSub>
                            <m:sSubPr>
                              <m:ctrlPr>
                                <a:rPr lang="fi-FI" b="0" i="1" smtClean="0">
                                  <a:latin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𝛾</m:t>
                              </m:r>
                            </m:e>
                            <m:sub>
                              <m:r>
                                <a:rPr lang="fi-FI" b="0" i="1" smtClean="0">
                                  <a:latin typeface="Cambria Math" panose="02040503050406030204" pitchFamily="18" charset="0"/>
                                </a:rPr>
                                <m:t>𝑀</m:t>
                              </m:r>
                            </m:sub>
                          </m:sSub>
                        </m:den>
                      </m:f>
                    </m:oMath>
                  </m:oMathPara>
                </a14:m>
                <a:endParaRPr lang="en-US" dirty="0"/>
              </a:p>
              <a:p>
                <a:pPr marL="0" indent="0">
                  <a:buNone/>
                </a:pPr>
                <a:r>
                  <a:rPr lang="en-US" dirty="0"/>
                  <a:t>Where:</a:t>
                </a:r>
              </a:p>
              <a:p>
                <a:pPr marL="0" indent="0">
                  <a:buNone/>
                </a:pPr>
                <a:r>
                  <a:rPr lang="en-US" i="1" dirty="0" err="1"/>
                  <a:t>k</a:t>
                </a:r>
                <a:r>
                  <a:rPr lang="en-US" i="1" baseline="-25000" dirty="0" err="1"/>
                  <a:t>mod</a:t>
                </a:r>
                <a:r>
                  <a:rPr lang="en-US" i="1" baseline="-25000" dirty="0"/>
                  <a:t> </a:t>
                </a:r>
                <a:r>
                  <a:rPr lang="en-US" i="1" dirty="0"/>
                  <a:t> - </a:t>
                </a:r>
                <a:r>
                  <a:rPr lang="en-US" dirty="0"/>
                  <a:t>is a modification factor taking into account different conditions such as load duration (see Load duration class), moisture content (see Service class), temperature and size.</a:t>
                </a:r>
              </a:p>
              <a:p>
                <a:pPr marL="0" indent="0">
                  <a:buNone/>
                </a:pPr>
                <a:r>
                  <a:rPr lang="en-US" i="1" dirty="0" err="1"/>
                  <a:t>m</a:t>
                </a:r>
                <a:r>
                  <a:rPr lang="en-US" i="1" baseline="-25000" dirty="0" err="1"/>
                  <a:t>k</a:t>
                </a:r>
                <a:r>
                  <a:rPr lang="en-US" i="1" dirty="0"/>
                  <a:t> – </a:t>
                </a:r>
                <a:r>
                  <a:rPr lang="en-US" dirty="0"/>
                  <a:t>is the characteristic value of the material parameter </a:t>
                </a:r>
                <a:r>
                  <a:rPr lang="en-US" i="1" dirty="0"/>
                  <a:t>m</a:t>
                </a:r>
              </a:p>
              <a:p>
                <a:pPr marL="0" indent="0">
                  <a:buNone/>
                </a:pPr>
                <a:r>
                  <a:rPr lang="en-US" i="1" dirty="0">
                    <a:latin typeface="Calibri" panose="020F0502020204030204" pitchFamily="34" charset="0"/>
                    <a:cs typeface="Calibri" panose="020F0502020204030204" pitchFamily="34" charset="0"/>
                  </a:rPr>
                  <a:t>ϒ</a:t>
                </a:r>
                <a:r>
                  <a:rPr lang="en-US" i="1" baseline="-25000" dirty="0">
                    <a:latin typeface="Calibri" panose="020F0502020204030204" pitchFamily="34" charset="0"/>
                    <a:cs typeface="Calibri" panose="020F0502020204030204" pitchFamily="34" charset="0"/>
                  </a:rPr>
                  <a:t>M </a:t>
                </a:r>
                <a:r>
                  <a:rPr lang="en-US" i="1"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is the partial coefficient covering the uncertainty in determining of </a:t>
                </a:r>
                <a:r>
                  <a:rPr lang="en-US" i="1" dirty="0">
                    <a:latin typeface="Calibri" panose="020F0502020204030204" pitchFamily="34" charset="0"/>
                    <a:cs typeface="Calibri" panose="020F0502020204030204" pitchFamily="34" charset="0"/>
                  </a:rPr>
                  <a:t>m (N.A.)</a:t>
                </a:r>
              </a:p>
              <a:p>
                <a:pPr marL="0" indent="0">
                  <a:buNone/>
                </a:pPr>
                <a:r>
                  <a:rPr lang="en-US" u="sng" dirty="0">
                    <a:latin typeface="Calibri" panose="020F0502020204030204" pitchFamily="34" charset="0"/>
                    <a:cs typeface="Calibri" panose="020F0502020204030204" pitchFamily="34" charset="0"/>
                  </a:rPr>
                  <a:t>Similarly for stiffness:</a:t>
                </a:r>
              </a:p>
              <a:p>
                <a:pPr marL="0" indent="0">
                  <a:buNone/>
                </a:pPr>
                <a:endParaRPr lang="en-US" dirty="0">
                  <a:latin typeface="Calibri" panose="020F0502020204030204" pitchFamily="34" charset="0"/>
                  <a:cs typeface="Calibri" panose="020F0502020204030204" pitchFamily="34" charset="0"/>
                </a:endParaRPr>
              </a:p>
              <a:p>
                <a:endParaRPr lang="en-US" sz="1200" dirty="0"/>
              </a:p>
            </p:txBody>
          </p:sp>
        </mc:Choice>
        <mc:Fallback>
          <p:sp>
            <p:nvSpPr>
              <p:cNvPr id="6" name="TextBox 5">
                <a:extLst>
                  <a:ext uri="{FF2B5EF4-FFF2-40B4-BE49-F238E27FC236}">
                    <a16:creationId xmlns:a16="http://schemas.microsoft.com/office/drawing/2014/main" id="{E1B4D368-8D78-4F71-BEAA-31A2F0F9F4AB}"/>
                  </a:ext>
                </a:extLst>
              </p:cNvPr>
              <p:cNvSpPr txBox="1">
                <a:spLocks noRot="1" noChangeAspect="1" noMove="1" noResize="1" noEditPoints="1" noAdjustHandles="1" noChangeArrowheads="1" noChangeShapeType="1" noTextEdit="1"/>
              </p:cNvSpPr>
              <p:nvPr/>
            </p:nvSpPr>
            <p:spPr>
              <a:xfrm>
                <a:off x="901348" y="2661227"/>
                <a:ext cx="6806400" cy="3081806"/>
              </a:xfrm>
              <a:prstGeom prst="rect">
                <a:avLst/>
              </a:prstGeom>
              <a:blipFill>
                <a:blip r:embed="rId4"/>
                <a:stretch>
                  <a:fillRect l="-269" t="-3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F8CE98B-41F4-43E1-9901-84E91AF61251}"/>
                  </a:ext>
                </a:extLst>
              </p:cNvPr>
              <p:cNvSpPr txBox="1"/>
              <p:nvPr/>
            </p:nvSpPr>
            <p:spPr>
              <a:xfrm>
                <a:off x="-1132610" y="5224415"/>
                <a:ext cx="6096000" cy="656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fi-FI" sz="1800" b="0" i="1" smtClean="0">
                              <a:latin typeface="Cambria Math" panose="02040503050406030204" pitchFamily="18" charset="0"/>
                            </a:rPr>
                            <m:t>𝐸</m:t>
                          </m:r>
                        </m:e>
                        <m:sub>
                          <m:r>
                            <a:rPr lang="fi-FI" sz="1800" i="1">
                              <a:latin typeface="Cambria Math" panose="02040503050406030204" pitchFamily="18" charset="0"/>
                            </a:rPr>
                            <m:t>𝑑</m:t>
                          </m:r>
                        </m:sub>
                      </m:sSub>
                      <m:r>
                        <a:rPr lang="fi-FI" sz="1800" i="1">
                          <a:latin typeface="Cambria Math" panose="02040503050406030204" pitchFamily="18" charset="0"/>
                        </a:rPr>
                        <m:t>=</m:t>
                      </m:r>
                      <m:sSub>
                        <m:sSubPr>
                          <m:ctrlPr>
                            <a:rPr lang="fi-FI" sz="1800" i="1">
                              <a:latin typeface="Cambria Math" panose="02040503050406030204" pitchFamily="18" charset="0"/>
                            </a:rPr>
                          </m:ctrlPr>
                        </m:sSubPr>
                        <m:e>
                          <m:r>
                            <a:rPr lang="fi-FI" sz="1800" i="1">
                              <a:latin typeface="Cambria Math" panose="02040503050406030204" pitchFamily="18" charset="0"/>
                            </a:rPr>
                            <m:t>𝑘</m:t>
                          </m:r>
                        </m:e>
                        <m:sub>
                          <m:r>
                            <a:rPr lang="fi-FI" sz="1800" i="1">
                              <a:latin typeface="Cambria Math" panose="02040503050406030204" pitchFamily="18" charset="0"/>
                            </a:rPr>
                            <m:t>𝑚𝑜𝑑</m:t>
                          </m:r>
                        </m:sub>
                      </m:sSub>
                      <m:f>
                        <m:fPr>
                          <m:ctrlPr>
                            <a:rPr lang="fi-FI" sz="1800" i="1">
                              <a:latin typeface="Cambria Math" panose="02040503050406030204" pitchFamily="18" charset="0"/>
                            </a:rPr>
                          </m:ctrlPr>
                        </m:fPr>
                        <m:num>
                          <m:sSub>
                            <m:sSubPr>
                              <m:ctrlPr>
                                <a:rPr lang="fi-FI" sz="1800" i="1">
                                  <a:latin typeface="Cambria Math" panose="02040503050406030204" pitchFamily="18" charset="0"/>
                                </a:rPr>
                              </m:ctrlPr>
                            </m:sSubPr>
                            <m:e>
                              <m:r>
                                <a:rPr lang="fi-FI" sz="1800" b="0" i="1" smtClean="0">
                                  <a:latin typeface="Cambria Math" panose="02040503050406030204" pitchFamily="18" charset="0"/>
                                </a:rPr>
                                <m:t>𝐸</m:t>
                              </m:r>
                            </m:e>
                            <m:sub>
                              <m:r>
                                <a:rPr lang="fi-FI" sz="1800" i="1">
                                  <a:latin typeface="Cambria Math" panose="02040503050406030204" pitchFamily="18" charset="0"/>
                                </a:rPr>
                                <m:t>𝑘</m:t>
                              </m:r>
                            </m:sub>
                          </m:sSub>
                        </m:num>
                        <m:den>
                          <m:sSub>
                            <m:sSubPr>
                              <m:ctrlPr>
                                <a:rPr lang="fi-FI" sz="1800" i="1">
                                  <a:latin typeface="Cambria Math" panose="02040503050406030204" pitchFamily="18" charset="0"/>
                                </a:rPr>
                              </m:ctrlPr>
                            </m:sSubPr>
                            <m:e>
                              <m:r>
                                <a:rPr lang="fi-FI" sz="1800" i="1">
                                  <a:latin typeface="Cambria Math" panose="02040503050406030204" pitchFamily="18" charset="0"/>
                                  <a:ea typeface="Cambria Math" panose="02040503050406030204" pitchFamily="18" charset="0"/>
                                </a:rPr>
                                <m:t>𝛾</m:t>
                              </m:r>
                            </m:e>
                            <m:sub>
                              <m:r>
                                <a:rPr lang="fi-FI" sz="1800" i="1">
                                  <a:latin typeface="Cambria Math" panose="02040503050406030204" pitchFamily="18" charset="0"/>
                                </a:rPr>
                                <m:t>𝑀</m:t>
                              </m:r>
                            </m:sub>
                          </m:sSub>
                        </m:den>
                      </m:f>
                    </m:oMath>
                  </m:oMathPara>
                </a14:m>
                <a:endParaRPr lang="en-US" dirty="0"/>
              </a:p>
            </p:txBody>
          </p:sp>
        </mc:Choice>
        <mc:Fallback>
          <p:sp>
            <p:nvSpPr>
              <p:cNvPr id="10" name="TextBox 9">
                <a:extLst>
                  <a:ext uri="{FF2B5EF4-FFF2-40B4-BE49-F238E27FC236}">
                    <a16:creationId xmlns:a16="http://schemas.microsoft.com/office/drawing/2014/main" id="{0F8CE98B-41F4-43E1-9901-84E91AF61251}"/>
                  </a:ext>
                </a:extLst>
              </p:cNvPr>
              <p:cNvSpPr txBox="1">
                <a:spLocks noRot="1" noChangeAspect="1" noMove="1" noResize="1" noEditPoints="1" noAdjustHandles="1" noChangeArrowheads="1" noChangeShapeType="1" noTextEdit="1"/>
              </p:cNvSpPr>
              <p:nvPr/>
            </p:nvSpPr>
            <p:spPr>
              <a:xfrm>
                <a:off x="-1132610" y="5224415"/>
                <a:ext cx="6096000" cy="6562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A47E475-D0CA-47D9-9F80-1474C43007F9}"/>
                  </a:ext>
                </a:extLst>
              </p:cNvPr>
              <p:cNvSpPr txBox="1"/>
              <p:nvPr/>
            </p:nvSpPr>
            <p:spPr>
              <a:xfrm>
                <a:off x="838200" y="5322814"/>
                <a:ext cx="6719454" cy="5952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fi-FI" sz="1600" b="0" i="1" smtClean="0">
                              <a:latin typeface="Cambria Math" panose="02040503050406030204" pitchFamily="18" charset="0"/>
                            </a:rPr>
                            <m:t>𝐺</m:t>
                          </m:r>
                        </m:e>
                        <m:sub>
                          <m:r>
                            <a:rPr lang="fi-FI" sz="1600" i="1">
                              <a:latin typeface="Cambria Math" panose="02040503050406030204" pitchFamily="18" charset="0"/>
                            </a:rPr>
                            <m:t>𝑑</m:t>
                          </m:r>
                        </m:sub>
                      </m:sSub>
                      <m:r>
                        <a:rPr lang="fi-FI" sz="1600" i="1">
                          <a:latin typeface="Cambria Math" panose="02040503050406030204" pitchFamily="18" charset="0"/>
                        </a:rPr>
                        <m:t>=</m:t>
                      </m:r>
                      <m:sSub>
                        <m:sSubPr>
                          <m:ctrlPr>
                            <a:rPr lang="fi-FI" sz="1600" i="1">
                              <a:latin typeface="Cambria Math" panose="02040503050406030204" pitchFamily="18" charset="0"/>
                            </a:rPr>
                          </m:ctrlPr>
                        </m:sSubPr>
                        <m:e>
                          <m:r>
                            <a:rPr lang="fi-FI" sz="1600" i="1">
                              <a:latin typeface="Cambria Math" panose="02040503050406030204" pitchFamily="18" charset="0"/>
                            </a:rPr>
                            <m:t>𝑘</m:t>
                          </m:r>
                        </m:e>
                        <m:sub>
                          <m:r>
                            <a:rPr lang="fi-FI" sz="1600" i="1">
                              <a:latin typeface="Cambria Math" panose="02040503050406030204" pitchFamily="18" charset="0"/>
                            </a:rPr>
                            <m:t>𝑚𝑜𝑑</m:t>
                          </m:r>
                        </m:sub>
                      </m:sSub>
                      <m:f>
                        <m:fPr>
                          <m:ctrlPr>
                            <a:rPr lang="fi-FI" sz="1600" i="1">
                              <a:latin typeface="Cambria Math" panose="02040503050406030204" pitchFamily="18" charset="0"/>
                            </a:rPr>
                          </m:ctrlPr>
                        </m:fPr>
                        <m:num>
                          <m:sSub>
                            <m:sSubPr>
                              <m:ctrlPr>
                                <a:rPr lang="fi-FI" sz="1600" i="1">
                                  <a:latin typeface="Cambria Math" panose="02040503050406030204" pitchFamily="18" charset="0"/>
                                </a:rPr>
                              </m:ctrlPr>
                            </m:sSubPr>
                            <m:e>
                              <m:r>
                                <a:rPr lang="fi-FI" sz="1600" b="0" i="1" smtClean="0">
                                  <a:latin typeface="Cambria Math" panose="02040503050406030204" pitchFamily="18" charset="0"/>
                                </a:rPr>
                                <m:t>𝐺</m:t>
                              </m:r>
                            </m:e>
                            <m:sub>
                              <m:r>
                                <a:rPr lang="fi-FI" sz="1600" i="1">
                                  <a:latin typeface="Cambria Math" panose="02040503050406030204" pitchFamily="18" charset="0"/>
                                </a:rPr>
                                <m:t>𝑘</m:t>
                              </m:r>
                            </m:sub>
                          </m:sSub>
                        </m:num>
                        <m:den>
                          <m:sSub>
                            <m:sSubPr>
                              <m:ctrlPr>
                                <a:rPr lang="fi-FI" sz="1600" i="1">
                                  <a:latin typeface="Cambria Math" panose="02040503050406030204" pitchFamily="18" charset="0"/>
                                </a:rPr>
                              </m:ctrlPr>
                            </m:sSubPr>
                            <m:e>
                              <m:r>
                                <a:rPr lang="fi-FI" sz="1600" i="1">
                                  <a:latin typeface="Cambria Math" panose="02040503050406030204" pitchFamily="18" charset="0"/>
                                  <a:ea typeface="Cambria Math" panose="02040503050406030204" pitchFamily="18" charset="0"/>
                                </a:rPr>
                                <m:t>𝛾</m:t>
                              </m:r>
                            </m:e>
                            <m:sub>
                              <m:r>
                                <a:rPr lang="fi-FI" sz="1600" i="1">
                                  <a:latin typeface="Cambria Math" panose="02040503050406030204" pitchFamily="18" charset="0"/>
                                </a:rPr>
                                <m:t>𝑀</m:t>
                              </m:r>
                            </m:sub>
                          </m:sSub>
                        </m:den>
                      </m:f>
                    </m:oMath>
                  </m:oMathPara>
                </a14:m>
                <a:endParaRPr lang="en-US" sz="1200" dirty="0"/>
              </a:p>
            </p:txBody>
          </p:sp>
        </mc:Choice>
        <mc:Fallback>
          <p:sp>
            <p:nvSpPr>
              <p:cNvPr id="12" name="TextBox 11">
                <a:extLst>
                  <a:ext uri="{FF2B5EF4-FFF2-40B4-BE49-F238E27FC236}">
                    <a16:creationId xmlns:a16="http://schemas.microsoft.com/office/drawing/2014/main" id="{3A47E475-D0CA-47D9-9F80-1474C43007F9}"/>
                  </a:ext>
                </a:extLst>
              </p:cNvPr>
              <p:cNvSpPr txBox="1">
                <a:spLocks noRot="1" noChangeAspect="1" noMove="1" noResize="1" noEditPoints="1" noAdjustHandles="1" noChangeArrowheads="1" noChangeShapeType="1" noTextEdit="1"/>
              </p:cNvSpPr>
              <p:nvPr/>
            </p:nvSpPr>
            <p:spPr>
              <a:xfrm>
                <a:off x="838200" y="5322814"/>
                <a:ext cx="6719454" cy="59522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0574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2D9A-0CC1-42FB-9EAB-264E91FBA6DE}"/>
              </a:ext>
            </a:extLst>
          </p:cNvPr>
          <p:cNvSpPr>
            <a:spLocks noGrp="1"/>
          </p:cNvSpPr>
          <p:nvPr>
            <p:ph type="title"/>
          </p:nvPr>
        </p:nvSpPr>
        <p:spPr/>
        <p:txBody>
          <a:bodyPr/>
          <a:lstStyle/>
          <a:p>
            <a:r>
              <a:rPr lang="fi-FI" dirty="0"/>
              <a:t>Service </a:t>
            </a:r>
            <a:r>
              <a:rPr lang="en-US" dirty="0"/>
              <a:t>classes</a:t>
            </a:r>
          </a:p>
        </p:txBody>
      </p:sp>
      <p:sp>
        <p:nvSpPr>
          <p:cNvPr id="11" name="Content Placeholder 2">
            <a:extLst>
              <a:ext uri="{FF2B5EF4-FFF2-40B4-BE49-F238E27FC236}">
                <a16:creationId xmlns:a16="http://schemas.microsoft.com/office/drawing/2014/main" id="{03358292-1140-4A1E-8789-AC776222F7F7}"/>
              </a:ext>
            </a:extLst>
          </p:cNvPr>
          <p:cNvSpPr txBox="1">
            <a:spLocks/>
          </p:cNvSpPr>
          <p:nvPr/>
        </p:nvSpPr>
        <p:spPr>
          <a:xfrm>
            <a:off x="658127" y="1784772"/>
            <a:ext cx="10875746" cy="4708843"/>
          </a:xfrm>
          <a:prstGeom prst="rect">
            <a:avLst/>
          </a:prstGeom>
        </p:spPr>
        <p:txBody>
          <a:bodyPr>
            <a:noAutofit/>
          </a:bodyPr>
          <a:lstStyle>
            <a:lvl1pPr marL="228600" indent="-228600" algn="l" defTabSz="914400" rtl="0" eaLnBrk="1" latinLnBrk="0" hangingPunct="1">
              <a:lnSpc>
                <a:spcPct val="100000"/>
              </a:lnSpc>
              <a:spcBef>
                <a:spcPts val="1000"/>
              </a:spcBef>
              <a:spcAft>
                <a:spcPts val="600"/>
              </a:spcAft>
              <a:buClr>
                <a:srgbClr val="9700B0"/>
              </a:buClr>
              <a:buFont typeface="Arial" panose="020B0604020202020204" pitchFamily="34" charset="0"/>
              <a:buChar char="•"/>
              <a:defRPr sz="2800" kern="1200">
                <a:solidFill>
                  <a:srgbClr val="00212E"/>
                </a:solidFill>
                <a:latin typeface="+mj-lt"/>
                <a:ea typeface="+mn-ea"/>
                <a:cs typeface="+mn-cs"/>
              </a:defRPr>
            </a:lvl1pPr>
            <a:lvl2pPr marL="6858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2400" kern="1200">
                <a:solidFill>
                  <a:srgbClr val="00212E"/>
                </a:solidFill>
                <a:latin typeface="+mj-lt"/>
                <a:ea typeface="+mn-ea"/>
                <a:cs typeface="+mn-cs"/>
              </a:defRPr>
            </a:lvl2pPr>
            <a:lvl3pPr marL="11430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2000" kern="1200">
                <a:solidFill>
                  <a:srgbClr val="00212E"/>
                </a:solidFill>
                <a:latin typeface="+mj-lt"/>
                <a:ea typeface="+mn-ea"/>
                <a:cs typeface="+mn-cs"/>
              </a:defRPr>
            </a:lvl3pPr>
            <a:lvl4pPr marL="16002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1800" kern="1200">
                <a:solidFill>
                  <a:srgbClr val="00212E"/>
                </a:solidFill>
                <a:latin typeface="+mj-lt"/>
                <a:ea typeface="+mn-ea"/>
                <a:cs typeface="+mn-cs"/>
              </a:defRPr>
            </a:lvl4pPr>
            <a:lvl5pPr marL="2057400" indent="-228600" algn="l" defTabSz="914400" rtl="0" eaLnBrk="1" latinLnBrk="0" hangingPunct="1">
              <a:lnSpc>
                <a:spcPct val="100000"/>
              </a:lnSpc>
              <a:spcBef>
                <a:spcPts val="500"/>
              </a:spcBef>
              <a:spcAft>
                <a:spcPts val="600"/>
              </a:spcAft>
              <a:buClr>
                <a:srgbClr val="9700B0"/>
              </a:buClr>
              <a:buFont typeface="Arial" panose="020B0604020202020204" pitchFamily="34" charset="0"/>
              <a:buChar char="•"/>
              <a:defRPr sz="1800" kern="1200">
                <a:solidFill>
                  <a:srgbClr val="00212E"/>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To take into account the moisture content in the timber and wood based materials, structures shall be assigned to one of the service classes given below</a:t>
            </a:r>
          </a:p>
          <a:p>
            <a:pPr marL="457200" lvl="1" indent="0">
              <a:buNone/>
            </a:pPr>
            <a:r>
              <a:rPr lang="en-US" sz="1400" b="1" dirty="0"/>
              <a:t>Service class 1</a:t>
            </a:r>
            <a:r>
              <a:rPr lang="en-US" sz="1400" dirty="0"/>
              <a:t> is characterized by a moisture content in the materials corresponding to a temperature of 20°C and the relative humidity of the surrounding air only exceeding </a:t>
            </a:r>
            <a:r>
              <a:rPr lang="en-US" sz="1400" u="sng" dirty="0">
                <a:solidFill>
                  <a:srgbClr val="FF0000"/>
                </a:solidFill>
              </a:rPr>
              <a:t>65 %</a:t>
            </a:r>
            <a:r>
              <a:rPr lang="en-US" sz="1400" dirty="0"/>
              <a:t> for a few weeks per year.</a:t>
            </a:r>
          </a:p>
          <a:p>
            <a:pPr lvl="1"/>
            <a:r>
              <a:rPr lang="en-US" sz="1400" dirty="0"/>
              <a:t>Timber moisture content &lt; 12 %</a:t>
            </a:r>
          </a:p>
          <a:p>
            <a:pPr lvl="1"/>
            <a:r>
              <a:rPr lang="en-US" sz="1400" dirty="0"/>
              <a:t>Typically, in case where timber at indoor conditions or inside insulation (warm roofs, intermediate floors, internal and party timber walls of buildings)</a:t>
            </a:r>
          </a:p>
          <a:p>
            <a:pPr marL="457200" lvl="1" indent="0">
              <a:buNone/>
            </a:pPr>
            <a:r>
              <a:rPr lang="en-US" sz="1400" b="1" dirty="0"/>
              <a:t>Service class 2 </a:t>
            </a:r>
            <a:r>
              <a:rPr lang="en-US" sz="1400" dirty="0"/>
              <a:t>is characterized by a moisture content in the materials corresponding to a temperature of 20°C and the relative humidity of the surrounding air only exceeding </a:t>
            </a:r>
            <a:r>
              <a:rPr lang="en-US" sz="1400" u="sng" dirty="0">
                <a:solidFill>
                  <a:srgbClr val="FF0000"/>
                </a:solidFill>
              </a:rPr>
              <a:t>85 % </a:t>
            </a:r>
            <a:r>
              <a:rPr lang="en-US" sz="1400" dirty="0"/>
              <a:t>for a few weeks per year.</a:t>
            </a:r>
          </a:p>
          <a:p>
            <a:pPr lvl="1"/>
            <a:r>
              <a:rPr lang="en-US" sz="1400" dirty="0"/>
              <a:t>Timber moisture content &lt; 20 %</a:t>
            </a:r>
          </a:p>
          <a:p>
            <a:pPr lvl="1"/>
            <a:r>
              <a:rPr lang="en-US" sz="1400" dirty="0"/>
              <a:t>Typically, timber at dry outdoor conditions (cold roofs, ground floors, external timber frame walls, external uses where member is protected from direct wetting)</a:t>
            </a:r>
          </a:p>
          <a:p>
            <a:pPr marL="457200" lvl="1" indent="0">
              <a:buNone/>
            </a:pPr>
            <a:r>
              <a:rPr lang="en-US" sz="1400" b="1" dirty="0"/>
              <a:t>Service class 3</a:t>
            </a:r>
            <a:r>
              <a:rPr lang="en-US" sz="1400" dirty="0"/>
              <a:t> is characterized by climatic conditions leading </a:t>
            </a:r>
            <a:r>
              <a:rPr lang="en-US" sz="1400" u="sng" dirty="0">
                <a:solidFill>
                  <a:srgbClr val="FF0000"/>
                </a:solidFill>
              </a:rPr>
              <a:t>to higher moisture contents than in service class 2</a:t>
            </a:r>
            <a:r>
              <a:rPr lang="en-US" sz="1400" dirty="0"/>
              <a:t>.</a:t>
            </a:r>
          </a:p>
          <a:p>
            <a:pPr lvl="1"/>
            <a:r>
              <a:rPr lang="en-US" sz="1400" dirty="0"/>
              <a:t>Timber at wet conditions (external uses fully exposed)</a:t>
            </a:r>
          </a:p>
          <a:p>
            <a:pPr marL="457200" lvl="1" indent="0">
              <a:buNone/>
            </a:pPr>
            <a:endParaRPr lang="en-US" sz="1400" dirty="0"/>
          </a:p>
        </p:txBody>
      </p:sp>
    </p:spTree>
    <p:extLst>
      <p:ext uri="{BB962C8B-B14F-4D97-AF65-F5344CB8AC3E}">
        <p14:creationId xmlns:p14="http://schemas.microsoft.com/office/powerpoint/2010/main" val="15003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7BEB-ABB1-483E-818D-C4E168FDEB06}"/>
              </a:ext>
            </a:extLst>
          </p:cNvPr>
          <p:cNvSpPr>
            <a:spLocks noGrp="1"/>
          </p:cNvSpPr>
          <p:nvPr>
            <p:ph type="title"/>
          </p:nvPr>
        </p:nvSpPr>
        <p:spPr/>
        <p:txBody>
          <a:bodyPr/>
          <a:lstStyle/>
          <a:p>
            <a:r>
              <a:rPr lang="en-US" dirty="0"/>
              <a:t>Load duration classes</a:t>
            </a:r>
          </a:p>
        </p:txBody>
      </p:sp>
      <p:sp>
        <p:nvSpPr>
          <p:cNvPr id="4" name="TextBox 3">
            <a:extLst>
              <a:ext uri="{FF2B5EF4-FFF2-40B4-BE49-F238E27FC236}">
                <a16:creationId xmlns:a16="http://schemas.microsoft.com/office/drawing/2014/main" id="{B23AEB94-C17C-4367-8769-F0450A5C3A20}"/>
              </a:ext>
            </a:extLst>
          </p:cNvPr>
          <p:cNvSpPr txBox="1"/>
          <p:nvPr/>
        </p:nvSpPr>
        <p:spPr>
          <a:xfrm>
            <a:off x="644957" y="1811982"/>
            <a:ext cx="10679900" cy="738664"/>
          </a:xfrm>
          <a:prstGeom prst="rect">
            <a:avLst/>
          </a:prstGeom>
          <a:noFill/>
        </p:spPr>
        <p:txBody>
          <a:bodyPr wrap="square">
            <a:spAutoFit/>
          </a:bodyPr>
          <a:lstStyle/>
          <a:p>
            <a:r>
              <a:rPr lang="en-US" dirty="0"/>
              <a:t>(1)P The load-duration classes are characterized by the effect of a constant load acting for a certain period of time in the life of the structure. For a variable action, the appropriate class shall be determined on the basis of an estimate of the typical variation of the load with time.</a:t>
            </a:r>
          </a:p>
        </p:txBody>
      </p:sp>
      <p:pic>
        <p:nvPicPr>
          <p:cNvPr id="6" name="Picture 5">
            <a:extLst>
              <a:ext uri="{FF2B5EF4-FFF2-40B4-BE49-F238E27FC236}">
                <a16:creationId xmlns:a16="http://schemas.microsoft.com/office/drawing/2014/main" id="{865FB4F0-2B2F-4E31-964B-1255366D4DDD}"/>
              </a:ext>
            </a:extLst>
          </p:cNvPr>
          <p:cNvPicPr>
            <a:picLocks noChangeAspect="1"/>
          </p:cNvPicPr>
          <p:nvPr/>
        </p:nvPicPr>
        <p:blipFill>
          <a:blip r:embed="rId3"/>
          <a:stretch>
            <a:fillRect/>
          </a:stretch>
        </p:blipFill>
        <p:spPr>
          <a:xfrm>
            <a:off x="541261" y="3429000"/>
            <a:ext cx="3911501" cy="2110703"/>
          </a:xfrm>
          <a:prstGeom prst="rect">
            <a:avLst/>
          </a:prstGeom>
        </p:spPr>
      </p:pic>
      <p:pic>
        <p:nvPicPr>
          <p:cNvPr id="9" name="Picture 2">
            <a:extLst>
              <a:ext uri="{FF2B5EF4-FFF2-40B4-BE49-F238E27FC236}">
                <a16:creationId xmlns:a16="http://schemas.microsoft.com/office/drawing/2014/main" id="{344F91F7-C0AB-40F6-A013-ACFF24E45189}"/>
              </a:ext>
            </a:extLst>
          </p:cNvPr>
          <p:cNvPicPr>
            <a:picLocks noChangeAspect="1" noChangeArrowheads="1"/>
          </p:cNvPicPr>
          <p:nvPr/>
        </p:nvPicPr>
        <p:blipFill>
          <a:blip r:embed="rId4" cstate="print"/>
          <a:srcRect/>
          <a:stretch>
            <a:fillRect/>
          </a:stretch>
        </p:blipFill>
        <p:spPr bwMode="auto">
          <a:xfrm>
            <a:off x="5483437" y="2391513"/>
            <a:ext cx="5505018" cy="3637783"/>
          </a:xfrm>
          <a:prstGeom prst="rect">
            <a:avLst/>
          </a:prstGeom>
          <a:noFill/>
          <a:ln w="9525">
            <a:noFill/>
            <a:miter lim="800000"/>
            <a:headEnd/>
            <a:tailEnd/>
          </a:ln>
        </p:spPr>
      </p:pic>
      <p:sp>
        <p:nvSpPr>
          <p:cNvPr id="5" name="TextBox 4">
            <a:extLst>
              <a:ext uri="{FF2B5EF4-FFF2-40B4-BE49-F238E27FC236}">
                <a16:creationId xmlns:a16="http://schemas.microsoft.com/office/drawing/2014/main" id="{A942C28E-938A-1E36-EC04-659BEC7CC211}"/>
              </a:ext>
            </a:extLst>
          </p:cNvPr>
          <p:cNvSpPr txBox="1"/>
          <p:nvPr/>
        </p:nvSpPr>
        <p:spPr>
          <a:xfrm>
            <a:off x="616014" y="2391513"/>
            <a:ext cx="4531021" cy="954107"/>
          </a:xfrm>
          <a:prstGeom prst="rect">
            <a:avLst/>
          </a:prstGeom>
          <a:noFill/>
        </p:spPr>
        <p:txBody>
          <a:bodyPr wrap="square">
            <a:spAutoFit/>
          </a:bodyPr>
          <a:lstStyle/>
          <a:p>
            <a:endParaRPr lang="en-US" dirty="0"/>
          </a:p>
          <a:p>
            <a:r>
              <a:rPr lang="en-US" dirty="0"/>
              <a:t>(2)P Actions shall be assigned to one of the load-duration classes given in Table 2.1 for strength and stiffness calculations.</a:t>
            </a:r>
          </a:p>
        </p:txBody>
      </p:sp>
    </p:spTree>
    <p:extLst>
      <p:ext uri="{BB962C8B-B14F-4D97-AF65-F5344CB8AC3E}">
        <p14:creationId xmlns:p14="http://schemas.microsoft.com/office/powerpoint/2010/main" val="191418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944E-ED36-44DA-A1C2-B47543DFAD6E}"/>
              </a:ext>
            </a:extLst>
          </p:cNvPr>
          <p:cNvSpPr>
            <a:spLocks noGrp="1"/>
          </p:cNvSpPr>
          <p:nvPr>
            <p:ph type="title"/>
          </p:nvPr>
        </p:nvSpPr>
        <p:spPr/>
        <p:txBody>
          <a:bodyPr/>
          <a:lstStyle/>
          <a:p>
            <a:r>
              <a:rPr lang="en-US" dirty="0"/>
              <a:t>Modification factor </a:t>
            </a:r>
            <a:r>
              <a:rPr lang="en-US" dirty="0" err="1"/>
              <a:t>k</a:t>
            </a:r>
            <a:r>
              <a:rPr lang="en-US" baseline="-25000" dirty="0" err="1"/>
              <a:t>mod</a:t>
            </a:r>
            <a:endParaRPr lang="en-US" baseline="-25000" dirty="0"/>
          </a:p>
        </p:txBody>
      </p:sp>
      <p:pic>
        <p:nvPicPr>
          <p:cNvPr id="7" name="Picture 6">
            <a:extLst>
              <a:ext uri="{FF2B5EF4-FFF2-40B4-BE49-F238E27FC236}">
                <a16:creationId xmlns:a16="http://schemas.microsoft.com/office/drawing/2014/main" id="{E7608F57-5152-4224-9239-4D2651139D88}"/>
              </a:ext>
            </a:extLst>
          </p:cNvPr>
          <p:cNvPicPr>
            <a:picLocks noChangeAspect="1"/>
          </p:cNvPicPr>
          <p:nvPr/>
        </p:nvPicPr>
        <p:blipFill>
          <a:blip r:embed="rId3"/>
          <a:stretch>
            <a:fillRect/>
          </a:stretch>
        </p:blipFill>
        <p:spPr>
          <a:xfrm>
            <a:off x="6429829" y="878336"/>
            <a:ext cx="5430157" cy="5511982"/>
          </a:xfrm>
          <a:prstGeom prst="rect">
            <a:avLst/>
          </a:prstGeom>
        </p:spPr>
      </p:pic>
      <p:sp>
        <p:nvSpPr>
          <p:cNvPr id="9" name="TextBox 8">
            <a:extLst>
              <a:ext uri="{FF2B5EF4-FFF2-40B4-BE49-F238E27FC236}">
                <a16:creationId xmlns:a16="http://schemas.microsoft.com/office/drawing/2014/main" id="{2E71AC4C-D580-48A1-A9B5-8A1ED7A7758B}"/>
              </a:ext>
            </a:extLst>
          </p:cNvPr>
          <p:cNvSpPr txBox="1"/>
          <p:nvPr/>
        </p:nvSpPr>
        <p:spPr>
          <a:xfrm>
            <a:off x="665843" y="2312638"/>
            <a:ext cx="5430157" cy="2585323"/>
          </a:xfrm>
          <a:prstGeom prst="rect">
            <a:avLst/>
          </a:prstGeom>
          <a:noFill/>
        </p:spPr>
        <p:txBody>
          <a:bodyPr wrap="square">
            <a:spAutoFit/>
          </a:bodyPr>
          <a:lstStyle/>
          <a:p>
            <a:r>
              <a:rPr lang="en-US" dirty="0"/>
              <a:t>The resistance of a wood element (within the same resistance class) is influenced by two parameters:</a:t>
            </a:r>
          </a:p>
          <a:p>
            <a:pPr marL="285750" indent="-285750">
              <a:buFontTx/>
              <a:buChar char="-"/>
            </a:pPr>
            <a:r>
              <a:rPr lang="en-US" dirty="0"/>
              <a:t>the duration of application of the loads;</a:t>
            </a:r>
          </a:p>
          <a:p>
            <a:pPr marL="285750" indent="-285750">
              <a:buFontTx/>
              <a:buChar char="-"/>
            </a:pPr>
            <a:r>
              <a:rPr lang="en-US" dirty="0"/>
              <a:t>the average humidity of the wood when it is used. </a:t>
            </a:r>
          </a:p>
          <a:p>
            <a:pPr marL="285750" indent="-285750">
              <a:buFontTx/>
              <a:buChar char="-"/>
            </a:pPr>
            <a:endParaRPr lang="en-US" dirty="0"/>
          </a:p>
          <a:p>
            <a:r>
              <a:rPr lang="en-US" dirty="0"/>
              <a:t>Indeed, a dry wood supporting a short-term load will be more resistant than a wet wood supporting a load over a long period. These two characters are used to define the </a:t>
            </a:r>
            <a:r>
              <a:rPr lang="en-US" dirty="0" err="1"/>
              <a:t>k</a:t>
            </a:r>
            <a:r>
              <a:rPr lang="en-US" baseline="-25000" dirty="0" err="1"/>
              <a:t>mod</a:t>
            </a:r>
            <a:r>
              <a:rPr lang="en-US" dirty="0"/>
              <a:t> factor.</a:t>
            </a:r>
          </a:p>
        </p:txBody>
      </p:sp>
    </p:spTree>
    <p:extLst>
      <p:ext uri="{BB962C8B-B14F-4D97-AF65-F5344CB8AC3E}">
        <p14:creationId xmlns:p14="http://schemas.microsoft.com/office/powerpoint/2010/main" val="2461153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944E-ED36-44DA-A1C2-B47543DFAD6E}"/>
              </a:ext>
            </a:extLst>
          </p:cNvPr>
          <p:cNvSpPr>
            <a:spLocks noGrp="1"/>
          </p:cNvSpPr>
          <p:nvPr>
            <p:ph type="title"/>
          </p:nvPr>
        </p:nvSpPr>
        <p:spPr/>
        <p:txBody>
          <a:bodyPr/>
          <a:lstStyle/>
          <a:p>
            <a:r>
              <a:rPr lang="en-US" dirty="0"/>
              <a:t>Modification factor </a:t>
            </a:r>
            <a:r>
              <a:rPr lang="en-US" dirty="0" err="1"/>
              <a:t>k</a:t>
            </a:r>
            <a:r>
              <a:rPr lang="en-US" baseline="-25000" dirty="0" err="1"/>
              <a:t>mod</a:t>
            </a:r>
            <a:endParaRPr lang="en-US" baseline="-25000" dirty="0"/>
          </a:p>
        </p:txBody>
      </p:sp>
      <p:sp>
        <p:nvSpPr>
          <p:cNvPr id="4" name="TextBox 3">
            <a:extLst>
              <a:ext uri="{FF2B5EF4-FFF2-40B4-BE49-F238E27FC236}">
                <a16:creationId xmlns:a16="http://schemas.microsoft.com/office/drawing/2014/main" id="{7B387628-4467-4A77-AC84-21B38DE84195}"/>
              </a:ext>
            </a:extLst>
          </p:cNvPr>
          <p:cNvSpPr txBox="1"/>
          <p:nvPr/>
        </p:nvSpPr>
        <p:spPr>
          <a:xfrm>
            <a:off x="838201" y="2082185"/>
            <a:ext cx="10434970" cy="1477328"/>
          </a:xfrm>
          <a:prstGeom prst="rect">
            <a:avLst/>
          </a:prstGeom>
          <a:noFill/>
        </p:spPr>
        <p:txBody>
          <a:bodyPr wrap="square">
            <a:spAutoFit/>
          </a:bodyPr>
          <a:lstStyle/>
          <a:p>
            <a:pPr marL="342900" indent="-342900">
              <a:buAutoNum type="arabicParenBoth"/>
            </a:pPr>
            <a:r>
              <a:rPr lang="en-US" dirty="0"/>
              <a:t>The values of the modification factor </a:t>
            </a:r>
            <a:r>
              <a:rPr lang="en-US" dirty="0" err="1"/>
              <a:t>k</a:t>
            </a:r>
            <a:r>
              <a:rPr lang="en-US" baseline="-25000" dirty="0" err="1"/>
              <a:t>mod</a:t>
            </a:r>
            <a:r>
              <a:rPr lang="en-US" dirty="0"/>
              <a:t> given in Table 3.1 should be used.</a:t>
            </a:r>
          </a:p>
          <a:p>
            <a:pPr marL="342900" indent="-342900">
              <a:buAutoNum type="arabicParenBoth"/>
            </a:pPr>
            <a:endParaRPr lang="en-US" dirty="0"/>
          </a:p>
          <a:p>
            <a:r>
              <a:rPr lang="en-US" dirty="0"/>
              <a:t>(2) If a load combination consists of actions belonging to different load-duration classes a value of </a:t>
            </a:r>
            <a:r>
              <a:rPr lang="en-US" dirty="0" err="1"/>
              <a:t>k</a:t>
            </a:r>
            <a:r>
              <a:rPr lang="en-US" baseline="-25000" dirty="0" err="1"/>
              <a:t>mod</a:t>
            </a:r>
            <a:r>
              <a:rPr lang="en-US" dirty="0"/>
              <a:t> should be chosen which corresponds to the action with the shortest duration, e.g. for a combination of dead load and a short-term load, a value of </a:t>
            </a:r>
            <a:r>
              <a:rPr lang="en-US" dirty="0" err="1"/>
              <a:t>k</a:t>
            </a:r>
            <a:r>
              <a:rPr lang="en-US" baseline="-25000" dirty="0" err="1"/>
              <a:t>mod</a:t>
            </a:r>
            <a:r>
              <a:rPr lang="en-US" dirty="0"/>
              <a:t> corresponding to the short-term load should be used.</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8DC65A6-BB0C-4B6C-8506-1C4A48F6ACF9}"/>
                  </a:ext>
                </a:extLst>
              </p:cNvPr>
              <p:cNvSpPr txBox="1"/>
              <p:nvPr/>
            </p:nvSpPr>
            <p:spPr>
              <a:xfrm>
                <a:off x="838200" y="3894070"/>
                <a:ext cx="11038113" cy="1812740"/>
              </a:xfrm>
              <a:prstGeom prst="rect">
                <a:avLst/>
              </a:prstGeom>
              <a:noFill/>
            </p:spPr>
            <p:txBody>
              <a:bodyPr wrap="square">
                <a:spAutoFit/>
              </a:bodyPr>
              <a:lstStyle/>
              <a:p>
                <a:r>
                  <a:rPr lang="en-US" dirty="0"/>
                  <a:t>Where a connection is constituted of two timber elements having different time-dependent </a:t>
                </a:r>
                <a:r>
                  <a:rPr lang="en-US" dirty="0" err="1"/>
                  <a:t>behaviour</a:t>
                </a:r>
                <a:r>
                  <a:rPr lang="en-US" dirty="0"/>
                  <a:t>, the calculation of the design load-carrying capacity should be made with the following modification factor </a:t>
                </a:r>
                <a:r>
                  <a:rPr lang="en-US" dirty="0" err="1"/>
                  <a:t>k</a:t>
                </a:r>
                <a:r>
                  <a:rPr lang="en-US" baseline="-25000" dirty="0" err="1"/>
                  <a:t>mod</a:t>
                </a:r>
                <a:endParaRPr lang="en-US" baseline="-25000"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fi-FI" b="0" i="1" smtClean="0">
                              <a:latin typeface="Cambria Math" panose="02040503050406030204" pitchFamily="18" charset="0"/>
                            </a:rPr>
                            <m:t>𝑘</m:t>
                          </m:r>
                        </m:e>
                        <m:sub>
                          <m:r>
                            <a:rPr lang="fi-FI" b="0" i="1" smtClean="0">
                              <a:latin typeface="Cambria Math" panose="02040503050406030204" pitchFamily="18" charset="0"/>
                            </a:rPr>
                            <m:t>𝑚𝑜𝑑</m:t>
                          </m:r>
                        </m:sub>
                      </m:sSub>
                      <m:r>
                        <a:rPr lang="fi-FI" b="0" i="1" smtClean="0">
                          <a:latin typeface="Cambria Math" panose="02040503050406030204" pitchFamily="18" charset="0"/>
                        </a:rPr>
                        <m:t>=</m:t>
                      </m:r>
                      <m:rad>
                        <m:radPr>
                          <m:degHide m:val="on"/>
                          <m:ctrlPr>
                            <a:rPr lang="fi-FI" b="0" i="1" smtClean="0">
                              <a:latin typeface="Cambria Math" panose="02040503050406030204" pitchFamily="18" charset="0"/>
                            </a:rPr>
                          </m:ctrlPr>
                        </m:radPr>
                        <m:deg/>
                        <m:e>
                          <m:sSub>
                            <m:sSubPr>
                              <m:ctrlPr>
                                <a:rPr lang="fi-FI" b="0" i="1" smtClean="0">
                                  <a:latin typeface="Cambria Math" panose="02040503050406030204" pitchFamily="18" charset="0"/>
                                </a:rPr>
                              </m:ctrlPr>
                            </m:sSubPr>
                            <m:e>
                              <m:r>
                                <a:rPr lang="fi-FI" b="0" i="1" smtClean="0">
                                  <a:latin typeface="Cambria Math" panose="02040503050406030204" pitchFamily="18" charset="0"/>
                                </a:rPr>
                                <m:t>𝑘</m:t>
                              </m:r>
                            </m:e>
                            <m:sub>
                              <m:r>
                                <a:rPr lang="fi-FI" b="0" i="1" smtClean="0">
                                  <a:latin typeface="Cambria Math" panose="02040503050406030204" pitchFamily="18" charset="0"/>
                                </a:rPr>
                                <m:t>𝑚𝑜𝑑</m:t>
                              </m:r>
                              <m:r>
                                <a:rPr lang="fi-FI" b="0" i="1" smtClean="0">
                                  <a:latin typeface="Cambria Math" panose="02040503050406030204" pitchFamily="18" charset="0"/>
                                </a:rPr>
                                <m:t>,1</m:t>
                              </m:r>
                            </m:sub>
                          </m:sSub>
                          <m:r>
                            <a:rPr lang="fi-FI" b="0" i="1" smtClean="0">
                              <a:latin typeface="Cambria Math" panose="02040503050406030204" pitchFamily="18" charset="0"/>
                              <a:ea typeface="Cambria Math" panose="02040503050406030204" pitchFamily="18" charset="0"/>
                            </a:rPr>
                            <m:t>∙</m:t>
                          </m:r>
                          <m:sSub>
                            <m:sSubPr>
                              <m:ctrlPr>
                                <a:rPr lang="fi-FI" b="0" i="1" smtClean="0">
                                  <a:latin typeface="Cambria Math" panose="02040503050406030204" pitchFamily="18" charset="0"/>
                                  <a:ea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𝑘</m:t>
                              </m:r>
                            </m:e>
                            <m:sub>
                              <m:r>
                                <a:rPr lang="fi-FI" b="0" i="1" smtClean="0">
                                  <a:latin typeface="Cambria Math" panose="02040503050406030204" pitchFamily="18" charset="0"/>
                                  <a:ea typeface="Cambria Math" panose="02040503050406030204" pitchFamily="18" charset="0"/>
                                </a:rPr>
                                <m:t>𝑚𝑜𝑑</m:t>
                              </m:r>
                              <m:r>
                                <a:rPr lang="fi-FI" b="0" i="1" smtClean="0">
                                  <a:latin typeface="Cambria Math" panose="02040503050406030204" pitchFamily="18" charset="0"/>
                                  <a:ea typeface="Cambria Math" panose="02040503050406030204" pitchFamily="18" charset="0"/>
                                </a:rPr>
                                <m:t>,2</m:t>
                              </m:r>
                            </m:sub>
                          </m:sSub>
                        </m:e>
                      </m:rad>
                    </m:oMath>
                  </m:oMathPara>
                </a14:m>
                <a:endParaRPr lang="en-US" dirty="0"/>
              </a:p>
              <a:p>
                <a:endParaRPr lang="en-US" dirty="0"/>
              </a:p>
              <a:p>
                <a:r>
                  <a:rPr lang="en-US" dirty="0"/>
                  <a:t>where k</a:t>
                </a:r>
                <a:r>
                  <a:rPr lang="en-US" baseline="-25000" dirty="0"/>
                  <a:t>mod,1</a:t>
                </a:r>
                <a:r>
                  <a:rPr lang="en-US" dirty="0"/>
                  <a:t> and k</a:t>
                </a:r>
                <a:r>
                  <a:rPr lang="en-US" baseline="-25000" dirty="0"/>
                  <a:t>mod,2</a:t>
                </a:r>
                <a:r>
                  <a:rPr lang="en-US" dirty="0"/>
                  <a:t> are the modification factors for the two timber elements.</a:t>
                </a:r>
              </a:p>
            </p:txBody>
          </p:sp>
        </mc:Choice>
        <mc:Fallback>
          <p:sp>
            <p:nvSpPr>
              <p:cNvPr id="8" name="TextBox 7">
                <a:extLst>
                  <a:ext uri="{FF2B5EF4-FFF2-40B4-BE49-F238E27FC236}">
                    <a16:creationId xmlns:a16="http://schemas.microsoft.com/office/drawing/2014/main" id="{D8DC65A6-BB0C-4B6C-8506-1C4A48F6ACF9}"/>
                  </a:ext>
                </a:extLst>
              </p:cNvPr>
              <p:cNvSpPr txBox="1">
                <a:spLocks noRot="1" noChangeAspect="1" noMove="1" noResize="1" noEditPoints="1" noAdjustHandles="1" noChangeArrowheads="1" noChangeShapeType="1" noTextEdit="1"/>
              </p:cNvSpPr>
              <p:nvPr/>
            </p:nvSpPr>
            <p:spPr>
              <a:xfrm>
                <a:off x="838200" y="3894070"/>
                <a:ext cx="11038113" cy="1812740"/>
              </a:xfrm>
              <a:prstGeom prst="rect">
                <a:avLst/>
              </a:prstGeom>
              <a:blipFill>
                <a:blip r:embed="rId3"/>
                <a:stretch>
                  <a:fillRect l="-166" t="-673"/>
                </a:stretch>
              </a:blipFill>
            </p:spPr>
            <p:txBody>
              <a:bodyPr/>
              <a:lstStyle/>
              <a:p>
                <a:r>
                  <a:rPr lang="en-US">
                    <a:noFill/>
                  </a:rPr>
                  <a:t> </a:t>
                </a:r>
              </a:p>
            </p:txBody>
          </p:sp>
        </mc:Fallback>
      </mc:AlternateContent>
    </p:spTree>
    <p:extLst>
      <p:ext uri="{BB962C8B-B14F-4D97-AF65-F5344CB8AC3E}">
        <p14:creationId xmlns:p14="http://schemas.microsoft.com/office/powerpoint/2010/main" val="2929260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119-0CA6-4CF3-A253-AC5440AB5C6A}"/>
              </a:ext>
            </a:extLst>
          </p:cNvPr>
          <p:cNvSpPr>
            <a:spLocks noGrp="1"/>
          </p:cNvSpPr>
          <p:nvPr>
            <p:ph type="title"/>
          </p:nvPr>
        </p:nvSpPr>
        <p:spPr/>
        <p:txBody>
          <a:bodyPr/>
          <a:lstStyle/>
          <a:p>
            <a:r>
              <a:rPr lang="en-US" dirty="0"/>
              <a:t>Strength classes of solid wood – Softwood</a:t>
            </a:r>
          </a:p>
        </p:txBody>
      </p:sp>
      <p:sp>
        <p:nvSpPr>
          <p:cNvPr id="4" name="TextBox 3">
            <a:extLst>
              <a:ext uri="{FF2B5EF4-FFF2-40B4-BE49-F238E27FC236}">
                <a16:creationId xmlns:a16="http://schemas.microsoft.com/office/drawing/2014/main" id="{F6D0C522-93EA-4774-813B-D6553747C7F3}"/>
              </a:ext>
            </a:extLst>
          </p:cNvPr>
          <p:cNvSpPr txBox="1"/>
          <p:nvPr/>
        </p:nvSpPr>
        <p:spPr>
          <a:xfrm>
            <a:off x="568664" y="2134177"/>
            <a:ext cx="2900400" cy="3323987"/>
          </a:xfrm>
          <a:prstGeom prst="rect">
            <a:avLst/>
          </a:prstGeom>
          <a:noFill/>
        </p:spPr>
        <p:txBody>
          <a:bodyPr wrap="square">
            <a:spAutoFit/>
          </a:bodyPr>
          <a:lstStyle/>
          <a:p>
            <a:r>
              <a:rPr lang="en-US" dirty="0"/>
              <a:t>The wood material exhibits great variations in strength and elasticity. This variability is found from one species to another but also within a same tree. When testing, the majority of samples will have resistance close to the average resistance. </a:t>
            </a:r>
          </a:p>
          <a:p>
            <a:r>
              <a:rPr lang="en-US" dirty="0"/>
              <a:t>This property is used to calculate a value of mechanical strength so that 95% of the samples have a resistance greater than this calculated value and that 5% of the samples have a resistance less than this calculated value. </a:t>
            </a:r>
          </a:p>
        </p:txBody>
      </p:sp>
      <p:pic>
        <p:nvPicPr>
          <p:cNvPr id="5" name="Picture 4">
            <a:extLst>
              <a:ext uri="{FF2B5EF4-FFF2-40B4-BE49-F238E27FC236}">
                <a16:creationId xmlns:a16="http://schemas.microsoft.com/office/drawing/2014/main" id="{F654FE14-9E34-4C65-9B37-C006F5657642}"/>
              </a:ext>
            </a:extLst>
          </p:cNvPr>
          <p:cNvPicPr>
            <a:picLocks noChangeAspect="1"/>
          </p:cNvPicPr>
          <p:nvPr/>
        </p:nvPicPr>
        <p:blipFill>
          <a:blip r:embed="rId2"/>
          <a:stretch>
            <a:fillRect/>
          </a:stretch>
        </p:blipFill>
        <p:spPr>
          <a:xfrm>
            <a:off x="3619892" y="1981208"/>
            <a:ext cx="8407386" cy="3372454"/>
          </a:xfrm>
          <a:prstGeom prst="rect">
            <a:avLst/>
          </a:prstGeom>
        </p:spPr>
      </p:pic>
    </p:spTree>
    <p:extLst>
      <p:ext uri="{BB962C8B-B14F-4D97-AF65-F5344CB8AC3E}">
        <p14:creationId xmlns:p14="http://schemas.microsoft.com/office/powerpoint/2010/main" val="2768091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9EB3-1DA5-4F8D-BEE8-B3AC70AF59C5}"/>
              </a:ext>
            </a:extLst>
          </p:cNvPr>
          <p:cNvSpPr>
            <a:spLocks noGrp="1"/>
          </p:cNvSpPr>
          <p:nvPr>
            <p:ph type="title"/>
          </p:nvPr>
        </p:nvSpPr>
        <p:spPr/>
        <p:txBody>
          <a:bodyPr/>
          <a:lstStyle/>
          <a:p>
            <a:r>
              <a:rPr lang="en-US" dirty="0"/>
              <a:t>Strength classes of solid wood - Hardwood</a:t>
            </a:r>
          </a:p>
        </p:txBody>
      </p:sp>
      <p:pic>
        <p:nvPicPr>
          <p:cNvPr id="3" name="Picture 2">
            <a:extLst>
              <a:ext uri="{FF2B5EF4-FFF2-40B4-BE49-F238E27FC236}">
                <a16:creationId xmlns:a16="http://schemas.microsoft.com/office/drawing/2014/main" id="{F2F6EDBE-FC3C-4200-8EF0-A714C8893B69}"/>
              </a:ext>
            </a:extLst>
          </p:cNvPr>
          <p:cNvPicPr>
            <a:picLocks noChangeAspect="1"/>
          </p:cNvPicPr>
          <p:nvPr/>
        </p:nvPicPr>
        <p:blipFill>
          <a:blip r:embed="rId2"/>
          <a:stretch>
            <a:fillRect/>
          </a:stretch>
        </p:blipFill>
        <p:spPr>
          <a:xfrm>
            <a:off x="1774472" y="1886079"/>
            <a:ext cx="8643056" cy="3812704"/>
          </a:xfrm>
          <a:prstGeom prst="rect">
            <a:avLst/>
          </a:prstGeom>
        </p:spPr>
      </p:pic>
    </p:spTree>
    <p:extLst>
      <p:ext uri="{BB962C8B-B14F-4D97-AF65-F5344CB8AC3E}">
        <p14:creationId xmlns:p14="http://schemas.microsoft.com/office/powerpoint/2010/main" val="1092171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766F-90CA-451C-A3E9-56718BD69E3B}"/>
              </a:ext>
            </a:extLst>
          </p:cNvPr>
          <p:cNvSpPr>
            <a:spLocks noGrp="1"/>
          </p:cNvSpPr>
          <p:nvPr>
            <p:ph type="title"/>
          </p:nvPr>
        </p:nvSpPr>
        <p:spPr/>
        <p:txBody>
          <a:bodyPr/>
          <a:lstStyle/>
          <a:p>
            <a:r>
              <a:rPr lang="en-US" dirty="0"/>
              <a:t>Resistance design value</a:t>
            </a:r>
          </a:p>
        </p:txBody>
      </p:sp>
      <p:sp>
        <p:nvSpPr>
          <p:cNvPr id="7" name="TextBox 6">
            <a:extLst>
              <a:ext uri="{FF2B5EF4-FFF2-40B4-BE49-F238E27FC236}">
                <a16:creationId xmlns:a16="http://schemas.microsoft.com/office/drawing/2014/main" id="{797F29D1-B3E5-4AF8-B995-9808B180EC0C}"/>
              </a:ext>
            </a:extLst>
          </p:cNvPr>
          <p:cNvSpPr txBox="1"/>
          <p:nvPr/>
        </p:nvSpPr>
        <p:spPr>
          <a:xfrm>
            <a:off x="1088572" y="1796542"/>
            <a:ext cx="10137428" cy="369332"/>
          </a:xfrm>
          <a:prstGeom prst="rect">
            <a:avLst/>
          </a:prstGeom>
          <a:noFill/>
        </p:spPr>
        <p:txBody>
          <a:bodyPr wrap="square">
            <a:spAutoFit/>
          </a:bodyPr>
          <a:lstStyle/>
          <a:p>
            <a:r>
              <a:rPr lang="en-US" dirty="0"/>
              <a:t>The design resistance is determined by the following formula, for flexural strength: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3C83A17-8DC6-492D-BE01-85F503693B31}"/>
                  </a:ext>
                </a:extLst>
              </p:cNvPr>
              <p:cNvSpPr txBox="1"/>
              <p:nvPr/>
            </p:nvSpPr>
            <p:spPr>
              <a:xfrm>
                <a:off x="4782457" y="2215420"/>
                <a:ext cx="1709186" cy="57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fi-FI" b="0" i="1" smtClean="0">
                              <a:latin typeface="Cambria Math" panose="02040503050406030204" pitchFamily="18" charset="0"/>
                            </a:rPr>
                            <m:t>𝑓</m:t>
                          </m:r>
                        </m:e>
                        <m:sub>
                          <m:r>
                            <a:rPr lang="fi-FI" b="0" i="1" smtClean="0">
                              <a:latin typeface="Cambria Math" panose="02040503050406030204" pitchFamily="18" charset="0"/>
                            </a:rPr>
                            <m:t>𝑚</m:t>
                          </m:r>
                          <m:r>
                            <a:rPr lang="fi-FI" b="0" i="1" smtClean="0">
                              <a:latin typeface="Cambria Math" panose="02040503050406030204" pitchFamily="18" charset="0"/>
                            </a:rPr>
                            <m:t>,</m:t>
                          </m:r>
                          <m:r>
                            <a:rPr lang="fi-FI" b="0" i="1" smtClean="0">
                              <a:latin typeface="Cambria Math" panose="02040503050406030204" pitchFamily="18" charset="0"/>
                            </a:rPr>
                            <m:t>𝑑</m:t>
                          </m:r>
                        </m:sub>
                      </m:sSub>
                      <m:r>
                        <a:rPr lang="fi-FI" b="0" i="1" smtClean="0">
                          <a:latin typeface="Cambria Math" panose="02040503050406030204" pitchFamily="18" charset="0"/>
                        </a:rPr>
                        <m:t>=</m:t>
                      </m:r>
                      <m:sSub>
                        <m:sSubPr>
                          <m:ctrlPr>
                            <a:rPr lang="fi-FI" b="0" i="1" smtClean="0">
                              <a:latin typeface="Cambria Math" panose="02040503050406030204" pitchFamily="18" charset="0"/>
                            </a:rPr>
                          </m:ctrlPr>
                        </m:sSubPr>
                        <m:e>
                          <m:r>
                            <a:rPr lang="fi-FI" b="0" i="1" smtClean="0">
                              <a:latin typeface="Cambria Math" panose="02040503050406030204" pitchFamily="18" charset="0"/>
                            </a:rPr>
                            <m:t>𝑓</m:t>
                          </m:r>
                        </m:e>
                        <m:sub>
                          <m:r>
                            <a:rPr lang="fi-FI" b="0" i="1" smtClean="0">
                              <a:latin typeface="Cambria Math" panose="02040503050406030204" pitchFamily="18" charset="0"/>
                            </a:rPr>
                            <m:t>𝑚</m:t>
                          </m:r>
                          <m:r>
                            <a:rPr lang="fi-FI" b="0" i="1" smtClean="0">
                              <a:latin typeface="Cambria Math" panose="02040503050406030204" pitchFamily="18" charset="0"/>
                            </a:rPr>
                            <m:t>,</m:t>
                          </m:r>
                          <m:r>
                            <a:rPr lang="fi-FI" b="0" i="1" smtClean="0">
                              <a:latin typeface="Cambria Math" panose="02040503050406030204" pitchFamily="18" charset="0"/>
                            </a:rPr>
                            <m:t>𝑘</m:t>
                          </m:r>
                        </m:sub>
                      </m:sSub>
                      <m:f>
                        <m:fPr>
                          <m:ctrlPr>
                            <a:rPr lang="fi-FI" b="0" i="1" smtClean="0">
                              <a:latin typeface="Cambria Math" panose="02040503050406030204" pitchFamily="18" charset="0"/>
                            </a:rPr>
                          </m:ctrlPr>
                        </m:fPr>
                        <m:num>
                          <m:sSub>
                            <m:sSubPr>
                              <m:ctrlPr>
                                <a:rPr lang="fi-FI" b="0" i="1" smtClean="0">
                                  <a:latin typeface="Cambria Math" panose="02040503050406030204" pitchFamily="18" charset="0"/>
                                </a:rPr>
                              </m:ctrlPr>
                            </m:sSubPr>
                            <m:e>
                              <m:r>
                                <a:rPr lang="fi-FI" b="0" i="1" smtClean="0">
                                  <a:latin typeface="Cambria Math" panose="02040503050406030204" pitchFamily="18" charset="0"/>
                                </a:rPr>
                                <m:t>𝑘</m:t>
                              </m:r>
                            </m:e>
                            <m:sub>
                              <m:r>
                                <a:rPr lang="fi-FI" b="0" i="1" smtClean="0">
                                  <a:latin typeface="Cambria Math" panose="02040503050406030204" pitchFamily="18" charset="0"/>
                                </a:rPr>
                                <m:t>𝑚𝑜𝑑</m:t>
                              </m:r>
                            </m:sub>
                          </m:sSub>
                        </m:num>
                        <m:den>
                          <m:sSub>
                            <m:sSubPr>
                              <m:ctrlPr>
                                <a:rPr lang="fi-FI" b="0" i="1" smtClean="0">
                                  <a:latin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𝛾</m:t>
                              </m:r>
                            </m:e>
                            <m:sub>
                              <m:r>
                                <a:rPr lang="fi-FI" b="0" i="1" smtClean="0">
                                  <a:latin typeface="Cambria Math" panose="02040503050406030204" pitchFamily="18" charset="0"/>
                                </a:rPr>
                                <m:t>𝑀</m:t>
                              </m:r>
                            </m:sub>
                          </m:sSub>
                        </m:den>
                      </m:f>
                    </m:oMath>
                  </m:oMathPara>
                </a14:m>
                <a:endParaRPr lang="en-US" dirty="0"/>
              </a:p>
            </p:txBody>
          </p:sp>
        </mc:Choice>
        <mc:Fallback>
          <p:sp>
            <p:nvSpPr>
              <p:cNvPr id="8" name="TextBox 7">
                <a:extLst>
                  <a:ext uri="{FF2B5EF4-FFF2-40B4-BE49-F238E27FC236}">
                    <a16:creationId xmlns:a16="http://schemas.microsoft.com/office/drawing/2014/main" id="{53C83A17-8DC6-492D-BE01-85F503693B31}"/>
                  </a:ext>
                </a:extLst>
              </p:cNvPr>
              <p:cNvSpPr txBox="1">
                <a:spLocks noRot="1" noChangeAspect="1" noMove="1" noResize="1" noEditPoints="1" noAdjustHandles="1" noChangeArrowheads="1" noChangeShapeType="1" noTextEdit="1"/>
              </p:cNvSpPr>
              <p:nvPr/>
            </p:nvSpPr>
            <p:spPr>
              <a:xfrm>
                <a:off x="4782457" y="2215420"/>
                <a:ext cx="1709186" cy="571247"/>
              </a:xfrm>
              <a:prstGeom prst="rect">
                <a:avLst/>
              </a:prstGeom>
              <a:blipFill>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07089A5-C014-448D-A35D-54DB2F9A94FD}"/>
              </a:ext>
            </a:extLst>
          </p:cNvPr>
          <p:cNvSpPr txBox="1"/>
          <p:nvPr/>
        </p:nvSpPr>
        <p:spPr>
          <a:xfrm>
            <a:off x="965999" y="2449455"/>
            <a:ext cx="2061029" cy="646331"/>
          </a:xfrm>
          <a:prstGeom prst="rect">
            <a:avLst/>
          </a:prstGeom>
          <a:noFill/>
        </p:spPr>
        <p:txBody>
          <a:bodyPr wrap="square" rtlCol="0">
            <a:spAutoFit/>
          </a:bodyPr>
          <a:lstStyle/>
          <a:p>
            <a:r>
              <a:rPr lang="en-US" dirty="0"/>
              <a:t>Example:</a:t>
            </a:r>
          </a:p>
          <a:p>
            <a:endParaRPr lang="en-US" dirty="0"/>
          </a:p>
        </p:txBody>
      </p:sp>
      <p:sp>
        <p:nvSpPr>
          <p:cNvPr id="11" name="TextBox 10">
            <a:extLst>
              <a:ext uri="{FF2B5EF4-FFF2-40B4-BE49-F238E27FC236}">
                <a16:creationId xmlns:a16="http://schemas.microsoft.com/office/drawing/2014/main" id="{2FC4A48C-9C70-49F0-B606-830BF0863259}"/>
              </a:ext>
            </a:extLst>
          </p:cNvPr>
          <p:cNvSpPr txBox="1"/>
          <p:nvPr/>
        </p:nvSpPr>
        <p:spPr>
          <a:xfrm>
            <a:off x="966000" y="2853007"/>
            <a:ext cx="10260000" cy="1200329"/>
          </a:xfrm>
          <a:prstGeom prst="rect">
            <a:avLst/>
          </a:prstGeom>
          <a:noFill/>
        </p:spPr>
        <p:txBody>
          <a:bodyPr wrap="square">
            <a:spAutoFit/>
          </a:bodyPr>
          <a:lstStyle/>
          <a:p>
            <a:r>
              <a:rPr lang="en-US" dirty="0"/>
              <a:t>Calculate the flexural strength of a coniferous joist classified C24 supporting a floor in a house (combination 1.35 G + 1.5 Q, service class 1)</a:t>
            </a:r>
          </a:p>
          <a:p>
            <a:endParaRPr lang="en-US" dirty="0"/>
          </a:p>
          <a:p>
            <a:r>
              <a:rPr lang="en-US" dirty="0"/>
              <a:t>Solution:</a:t>
            </a:r>
          </a:p>
        </p:txBody>
      </p:sp>
      <p:sp>
        <p:nvSpPr>
          <p:cNvPr id="13" name="TextBox 12">
            <a:extLst>
              <a:ext uri="{FF2B5EF4-FFF2-40B4-BE49-F238E27FC236}">
                <a16:creationId xmlns:a16="http://schemas.microsoft.com/office/drawing/2014/main" id="{BA33D3D5-7643-44DD-AE90-4CA892E463A0}"/>
              </a:ext>
            </a:extLst>
          </p:cNvPr>
          <p:cNvSpPr txBox="1"/>
          <p:nvPr/>
        </p:nvSpPr>
        <p:spPr>
          <a:xfrm>
            <a:off x="965999" y="3894406"/>
            <a:ext cx="10543829" cy="954107"/>
          </a:xfrm>
          <a:prstGeom prst="rect">
            <a:avLst/>
          </a:prstGeom>
          <a:noFill/>
        </p:spPr>
        <p:txBody>
          <a:bodyPr wrap="square">
            <a:spAutoFit/>
          </a:bodyPr>
          <a:lstStyle/>
          <a:p>
            <a:pPr algn="l"/>
            <a:r>
              <a:rPr lang="en-US" b="0" i="0" u="none" strike="noStrike" baseline="0" dirty="0" err="1"/>
              <a:t>f</a:t>
            </a:r>
            <a:r>
              <a:rPr lang="en-US" b="0" i="0" u="none" strike="noStrike" baseline="-25000" dirty="0" err="1"/>
              <a:t>m</a:t>
            </a:r>
            <a:r>
              <a:rPr lang="en-US" sz="1100" baseline="-25000" dirty="0" err="1"/>
              <a:t>,</a:t>
            </a:r>
            <a:r>
              <a:rPr lang="en-US" b="0" i="0" u="none" strike="noStrike" baseline="-25000" dirty="0" err="1"/>
              <a:t>k</a:t>
            </a:r>
            <a:r>
              <a:rPr lang="en-US" b="0" i="0" u="none" strike="noStrike" baseline="-25000" dirty="0"/>
              <a:t> </a:t>
            </a:r>
            <a:r>
              <a:rPr lang="en-US" b="0" i="0" u="none" strike="noStrike" baseline="0" dirty="0"/>
              <a:t>= 24 MPa  -  the characteristic </a:t>
            </a:r>
            <a:r>
              <a:rPr lang="en-US" sz="1100" dirty="0"/>
              <a:t>bending resistance </a:t>
            </a:r>
            <a:r>
              <a:rPr lang="en-US" b="0" i="0" u="none" strike="noStrike" baseline="0" dirty="0"/>
              <a:t>value</a:t>
            </a:r>
            <a:r>
              <a:rPr lang="en-US" sz="1100" dirty="0"/>
              <a:t> - </a:t>
            </a:r>
            <a:r>
              <a:rPr lang="en-US" b="0" i="0" u="none" strike="noStrike" baseline="0" dirty="0"/>
              <a:t>wood C24</a:t>
            </a:r>
          </a:p>
          <a:p>
            <a:pPr algn="l"/>
            <a:r>
              <a:rPr lang="en-US" b="0" i="0" u="none" strike="noStrike" baseline="0" dirty="0" err="1"/>
              <a:t>k</a:t>
            </a:r>
            <a:r>
              <a:rPr lang="en-US" b="0" i="0" u="none" strike="noStrike" baseline="-25000" dirty="0" err="1"/>
              <a:t>mod</a:t>
            </a:r>
            <a:r>
              <a:rPr lang="en-US" b="0" i="0" u="none" strike="noStrike" baseline="0" dirty="0"/>
              <a:t> = 0.8 -  loading taken into account is G permanent and Q variable, </a:t>
            </a:r>
            <a:r>
              <a:rPr lang="en-US" b="0" i="0" u="none" strike="noStrike" baseline="0" dirty="0" err="1"/>
              <a:t>k</a:t>
            </a:r>
            <a:r>
              <a:rPr lang="en-US" b="0" i="0" u="none" strike="noStrike" baseline="-25000" dirty="0" err="1"/>
              <a:t>mod</a:t>
            </a:r>
            <a:r>
              <a:rPr lang="en-US" b="0" i="0" u="none" strike="noStrike" baseline="0" dirty="0"/>
              <a:t> is a function of the duration of application of the load of the shortest exposure, here the variable load, medium term.</a:t>
            </a:r>
          </a:p>
          <a:p>
            <a:pPr algn="l"/>
            <a:r>
              <a:rPr lang="en-US" b="0" i="0" u="none" strike="noStrike" baseline="0" dirty="0" err="1"/>
              <a:t>γ</a:t>
            </a:r>
            <a:r>
              <a:rPr lang="en-US" b="0" i="0" u="none" strike="noStrike" baseline="-25000" dirty="0" err="1"/>
              <a:t>M</a:t>
            </a:r>
            <a:r>
              <a:rPr lang="en-US" b="0" i="0" u="none" strike="noStrike" baseline="0" dirty="0"/>
              <a:t> = 1.3 - solid wood.</a:t>
            </a:r>
            <a:endParaRPr lang="en-US" sz="1100" dirty="0"/>
          </a:p>
        </p:txBody>
      </p:sp>
      <p:pic>
        <p:nvPicPr>
          <p:cNvPr id="15" name="Picture 14">
            <a:extLst>
              <a:ext uri="{FF2B5EF4-FFF2-40B4-BE49-F238E27FC236}">
                <a16:creationId xmlns:a16="http://schemas.microsoft.com/office/drawing/2014/main" id="{538AF170-0B4F-4390-9CC8-38DA650FCCEA}"/>
              </a:ext>
            </a:extLst>
          </p:cNvPr>
          <p:cNvPicPr>
            <a:picLocks noChangeAspect="1"/>
          </p:cNvPicPr>
          <p:nvPr/>
        </p:nvPicPr>
        <p:blipFill>
          <a:blip r:embed="rId3"/>
          <a:stretch>
            <a:fillRect/>
          </a:stretch>
        </p:blipFill>
        <p:spPr>
          <a:xfrm>
            <a:off x="965999" y="4947257"/>
            <a:ext cx="2886075" cy="638175"/>
          </a:xfrm>
          <a:prstGeom prst="rect">
            <a:avLst/>
          </a:prstGeom>
        </p:spPr>
      </p:pic>
    </p:spTree>
    <p:extLst>
      <p:ext uri="{BB962C8B-B14F-4D97-AF65-F5344CB8AC3E}">
        <p14:creationId xmlns:p14="http://schemas.microsoft.com/office/powerpoint/2010/main" val="429478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D9F8-1AD2-3CD0-310E-515E66F0DC48}"/>
              </a:ext>
            </a:extLst>
          </p:cNvPr>
          <p:cNvSpPr>
            <a:spLocks noGrp="1"/>
          </p:cNvSpPr>
          <p:nvPr>
            <p:ph type="title"/>
          </p:nvPr>
        </p:nvSpPr>
        <p:spPr/>
        <p:txBody>
          <a:bodyPr/>
          <a:lstStyle/>
          <a:p>
            <a:r>
              <a:rPr lang="en-US" sz="4400" dirty="0"/>
              <a:t>Strength classes and characteristic values of "homogeneous glulam“ according to EN1194</a:t>
            </a:r>
            <a:br>
              <a:rPr lang="en-US" sz="4400" dirty="0"/>
            </a:br>
            <a:endParaRPr lang="en-US" dirty="0"/>
          </a:p>
        </p:txBody>
      </p:sp>
      <p:pic>
        <p:nvPicPr>
          <p:cNvPr id="3076" name="Picture 4"/>
          <p:cNvPicPr>
            <a:picLocks noChangeAspect="1" noChangeArrowheads="1"/>
          </p:cNvPicPr>
          <p:nvPr/>
        </p:nvPicPr>
        <p:blipFill>
          <a:blip r:embed="rId3"/>
          <a:srcRect/>
          <a:stretch>
            <a:fillRect/>
          </a:stretch>
        </p:blipFill>
        <p:spPr bwMode="auto">
          <a:xfrm>
            <a:off x="7070103" y="2556411"/>
            <a:ext cx="4348046" cy="3324104"/>
          </a:xfrm>
          <a:prstGeom prst="rect">
            <a:avLst/>
          </a:prstGeom>
          <a:noFill/>
          <a:ln w="9525">
            <a:noFill/>
            <a:miter lim="800000"/>
            <a:headEnd/>
            <a:tailEnd/>
          </a:ln>
        </p:spPr>
      </p:pic>
      <p:sp>
        <p:nvSpPr>
          <p:cNvPr id="5" name="Tekstikehys 4"/>
          <p:cNvSpPr txBox="1">
            <a:spLocks noChangeArrowheads="1"/>
          </p:cNvSpPr>
          <p:nvPr/>
        </p:nvSpPr>
        <p:spPr bwMode="auto">
          <a:xfrm>
            <a:off x="3719679" y="3652935"/>
            <a:ext cx="3045691" cy="646331"/>
          </a:xfrm>
          <a:prstGeom prst="rect">
            <a:avLst/>
          </a:prstGeom>
          <a:noFill/>
          <a:ln w="9525">
            <a:noFill/>
            <a:miter lim="800000"/>
            <a:headEnd/>
            <a:tailEnd/>
          </a:ln>
        </p:spPr>
        <p:txBody>
          <a:bodyPr wrap="square">
            <a:spAutoFit/>
          </a:bodyPr>
          <a:lstStyle/>
          <a:p>
            <a:r>
              <a:rPr lang="en-US" dirty="0"/>
              <a:t>Homogenous glulam =&gt; Equal strength class lamellas </a:t>
            </a:r>
          </a:p>
        </p:txBody>
      </p:sp>
      <p:pic>
        <p:nvPicPr>
          <p:cNvPr id="7" name="Picture 5" descr="DSC_0072.JPG">
            <a:extLst>
              <a:ext uri="{FF2B5EF4-FFF2-40B4-BE49-F238E27FC236}">
                <a16:creationId xmlns:a16="http://schemas.microsoft.com/office/drawing/2014/main" id="{0D5CC80B-C25E-410C-B377-DD8366468942}"/>
              </a:ext>
            </a:extLst>
          </p:cNvPr>
          <p:cNvPicPr>
            <a:picLocks noChangeAspect="1"/>
          </p:cNvPicPr>
          <p:nvPr/>
        </p:nvPicPr>
        <p:blipFill>
          <a:blip r:embed="rId4"/>
          <a:srcRect/>
          <a:stretch>
            <a:fillRect/>
          </a:stretch>
        </p:blipFill>
        <p:spPr bwMode="auto">
          <a:xfrm>
            <a:off x="1386903" y="2556411"/>
            <a:ext cx="1808733" cy="3219624"/>
          </a:xfrm>
          <a:prstGeom prst="rect">
            <a:avLst/>
          </a:prstGeom>
          <a:noFill/>
          <a:ln w="9525">
            <a:noFill/>
            <a:miter lim="800000"/>
            <a:headEnd/>
            <a:tailEnd/>
          </a:ln>
        </p:spPr>
      </p:pic>
    </p:spTree>
    <p:extLst>
      <p:ext uri="{BB962C8B-B14F-4D97-AF65-F5344CB8AC3E}">
        <p14:creationId xmlns:p14="http://schemas.microsoft.com/office/powerpoint/2010/main" val="1615893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D5C4-E466-19BB-ACD5-FAE312E570A6}"/>
              </a:ext>
            </a:extLst>
          </p:cNvPr>
          <p:cNvSpPr>
            <a:spLocks noGrp="1"/>
          </p:cNvSpPr>
          <p:nvPr>
            <p:ph type="title"/>
          </p:nvPr>
        </p:nvSpPr>
        <p:spPr/>
        <p:txBody>
          <a:bodyPr/>
          <a:lstStyle/>
          <a:p>
            <a:r>
              <a:rPr lang="en-US" sz="4400" dirty="0"/>
              <a:t>Strength classes and characteristic values of "combined glulam“ according to EN1194</a:t>
            </a:r>
            <a:br>
              <a:rPr lang="en-US" sz="4400" dirty="0"/>
            </a:br>
            <a:endParaRPr lang="en-US" dirty="0"/>
          </a:p>
        </p:txBody>
      </p:sp>
      <p:pic>
        <p:nvPicPr>
          <p:cNvPr id="3075" name="Picture 3"/>
          <p:cNvPicPr>
            <a:picLocks noChangeAspect="1" noChangeArrowheads="1"/>
          </p:cNvPicPr>
          <p:nvPr/>
        </p:nvPicPr>
        <p:blipFill>
          <a:blip r:embed="rId2"/>
          <a:srcRect/>
          <a:stretch>
            <a:fillRect/>
          </a:stretch>
        </p:blipFill>
        <p:spPr bwMode="auto">
          <a:xfrm>
            <a:off x="7063194" y="2559059"/>
            <a:ext cx="3970095" cy="2972516"/>
          </a:xfrm>
          <a:prstGeom prst="rect">
            <a:avLst/>
          </a:prstGeom>
          <a:noFill/>
          <a:ln w="9525">
            <a:noFill/>
            <a:miter lim="800000"/>
            <a:headEnd/>
            <a:tailEnd/>
          </a:ln>
        </p:spPr>
      </p:pic>
      <p:sp>
        <p:nvSpPr>
          <p:cNvPr id="5" name="Tekstikehys 4"/>
          <p:cNvSpPr txBox="1">
            <a:spLocks noChangeArrowheads="1"/>
          </p:cNvSpPr>
          <p:nvPr/>
        </p:nvSpPr>
        <p:spPr bwMode="auto">
          <a:xfrm>
            <a:off x="4133022" y="3135844"/>
            <a:ext cx="2305485" cy="954107"/>
          </a:xfrm>
          <a:prstGeom prst="rect">
            <a:avLst/>
          </a:prstGeom>
          <a:noFill/>
          <a:ln w="9525">
            <a:noFill/>
            <a:miter lim="800000"/>
            <a:headEnd/>
            <a:tailEnd/>
          </a:ln>
        </p:spPr>
        <p:txBody>
          <a:bodyPr wrap="square">
            <a:spAutoFit/>
          </a:bodyPr>
          <a:lstStyle/>
          <a:p>
            <a:r>
              <a:rPr lang="en-US" dirty="0"/>
              <a:t>Combined glulam =&gt; Non equal strength class lamellas. Outer lamellas have higher strength.</a:t>
            </a:r>
          </a:p>
        </p:txBody>
      </p:sp>
      <p:pic>
        <p:nvPicPr>
          <p:cNvPr id="4098" name="Picture 2"/>
          <p:cNvPicPr>
            <a:picLocks noChangeAspect="1" noChangeArrowheads="1"/>
          </p:cNvPicPr>
          <p:nvPr/>
        </p:nvPicPr>
        <p:blipFill>
          <a:blip r:embed="rId3"/>
          <a:srcRect/>
          <a:stretch>
            <a:fillRect/>
          </a:stretch>
        </p:blipFill>
        <p:spPr bwMode="auto">
          <a:xfrm>
            <a:off x="731460" y="2559059"/>
            <a:ext cx="2445978" cy="2511949"/>
          </a:xfrm>
          <a:prstGeom prst="rect">
            <a:avLst/>
          </a:prstGeom>
          <a:noFill/>
          <a:ln w="9525">
            <a:noFill/>
            <a:miter lim="800000"/>
            <a:headEnd/>
            <a:tailEnd/>
          </a:ln>
        </p:spPr>
      </p:pic>
      <p:sp>
        <p:nvSpPr>
          <p:cNvPr id="8" name="Tekstikehys 4"/>
          <p:cNvSpPr txBox="1">
            <a:spLocks noChangeArrowheads="1"/>
          </p:cNvSpPr>
          <p:nvPr/>
        </p:nvSpPr>
        <p:spPr bwMode="auto">
          <a:xfrm>
            <a:off x="609570" y="5300742"/>
            <a:ext cx="4140650" cy="461665"/>
          </a:xfrm>
          <a:prstGeom prst="rect">
            <a:avLst/>
          </a:prstGeom>
          <a:noFill/>
          <a:ln w="9525">
            <a:noFill/>
            <a:miter lim="800000"/>
            <a:headEnd/>
            <a:tailEnd/>
          </a:ln>
        </p:spPr>
        <p:txBody>
          <a:bodyPr wrap="square">
            <a:spAutoFit/>
          </a:bodyPr>
          <a:lstStyle/>
          <a:p>
            <a:r>
              <a:rPr lang="en-US" sz="1200" dirty="0"/>
              <a:t>Figure: Example of combined glulam (Carling, </a:t>
            </a:r>
            <a:r>
              <a:rPr lang="en-US" sz="1200" dirty="0" err="1"/>
              <a:t>Olle</a:t>
            </a:r>
            <a:r>
              <a:rPr lang="en-US" sz="1200" dirty="0"/>
              <a:t>. 2002. </a:t>
            </a:r>
            <a:r>
              <a:rPr lang="en-US" sz="1200" dirty="0" err="1"/>
              <a:t>Liimapuu</a:t>
            </a:r>
            <a:r>
              <a:rPr lang="en-US" sz="1200" dirty="0"/>
              <a:t> </a:t>
            </a:r>
            <a:r>
              <a:rPr lang="en-US" sz="1200" dirty="0" err="1"/>
              <a:t>käsikirja</a:t>
            </a:r>
            <a:r>
              <a:rPr lang="en-US" sz="1200" dirty="0"/>
              <a:t>. Print &amp; Media Center </a:t>
            </a:r>
            <a:r>
              <a:rPr lang="en-US" sz="1200" dirty="0" err="1"/>
              <a:t>i</a:t>
            </a:r>
            <a:r>
              <a:rPr lang="en-US" sz="1200" dirty="0"/>
              <a:t> Sundsvall AB.)</a:t>
            </a:r>
          </a:p>
        </p:txBody>
      </p:sp>
    </p:spTree>
    <p:extLst>
      <p:ext uri="{BB962C8B-B14F-4D97-AF65-F5344CB8AC3E}">
        <p14:creationId xmlns:p14="http://schemas.microsoft.com/office/powerpoint/2010/main" val="21982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4176-0FD4-439D-AD99-9F5EE2F4D8F8}"/>
              </a:ext>
            </a:extLst>
          </p:cNvPr>
          <p:cNvSpPr>
            <a:spLocks noGrp="1"/>
          </p:cNvSpPr>
          <p:nvPr>
            <p:ph type="title"/>
          </p:nvPr>
        </p:nvSpPr>
        <p:spPr>
          <a:xfrm>
            <a:off x="660917" y="1188512"/>
            <a:ext cx="11087099" cy="773864"/>
          </a:xfrm>
        </p:spPr>
        <p:txBody>
          <a:bodyPr/>
          <a:lstStyle/>
          <a:p>
            <a:r>
              <a:rPr lang="en-US" dirty="0"/>
              <a:t>Basis of structural design </a:t>
            </a:r>
            <a:r>
              <a:rPr lang="en-US" sz="2000" dirty="0"/>
              <a:t>(the use of EN 1990 for timber structures design)</a:t>
            </a:r>
            <a:endParaRPr lang="en-US" sz="3600" dirty="0"/>
          </a:p>
        </p:txBody>
      </p:sp>
      <p:sp>
        <p:nvSpPr>
          <p:cNvPr id="6" name="TextBox 5">
            <a:extLst>
              <a:ext uri="{FF2B5EF4-FFF2-40B4-BE49-F238E27FC236}">
                <a16:creationId xmlns:a16="http://schemas.microsoft.com/office/drawing/2014/main" id="{D374F6E2-F32C-468D-8519-6E949F40AC49}"/>
              </a:ext>
            </a:extLst>
          </p:cNvPr>
          <p:cNvSpPr txBox="1"/>
          <p:nvPr/>
        </p:nvSpPr>
        <p:spPr>
          <a:xfrm>
            <a:off x="790775" y="1962376"/>
            <a:ext cx="10610450" cy="1015663"/>
          </a:xfrm>
          <a:prstGeom prst="rect">
            <a:avLst/>
          </a:prstGeom>
          <a:noFill/>
        </p:spPr>
        <p:txBody>
          <a:bodyPr wrap="square">
            <a:spAutoFit/>
          </a:bodyPr>
          <a:lstStyle/>
          <a:p>
            <a:r>
              <a:rPr lang="en-US" b="1" dirty="0"/>
              <a:t>EN 1990 Basis of structural design</a:t>
            </a:r>
            <a:r>
              <a:rPr lang="en-US" sz="1800" dirty="0"/>
              <a:t>, </a:t>
            </a:r>
            <a:r>
              <a:rPr lang="en-US" dirty="0"/>
              <a:t>establishes and provides comprehensive information and guidance for all the Eurocodes, on the principles and requirements for safety and serviceability, describes the basis of their design and verification and gives guidelines for related aspects of structural reliability and durability of structures. </a:t>
            </a:r>
          </a:p>
          <a:p>
            <a:r>
              <a:rPr lang="en-US" dirty="0"/>
              <a:t>It is based on the limit state concept and used in conjunction with the partial factor method. </a:t>
            </a:r>
          </a:p>
        </p:txBody>
      </p:sp>
      <p:sp>
        <p:nvSpPr>
          <p:cNvPr id="8" name="TextBox 7">
            <a:extLst>
              <a:ext uri="{FF2B5EF4-FFF2-40B4-BE49-F238E27FC236}">
                <a16:creationId xmlns:a16="http://schemas.microsoft.com/office/drawing/2014/main" id="{1C7A4B14-18AC-4A89-BD45-478EEA986264}"/>
              </a:ext>
            </a:extLst>
          </p:cNvPr>
          <p:cNvSpPr txBox="1"/>
          <p:nvPr/>
        </p:nvSpPr>
        <p:spPr>
          <a:xfrm>
            <a:off x="790775" y="2978039"/>
            <a:ext cx="11087100" cy="3970318"/>
          </a:xfrm>
          <a:prstGeom prst="rect">
            <a:avLst/>
          </a:prstGeom>
          <a:noFill/>
        </p:spPr>
        <p:txBody>
          <a:bodyPr wrap="square">
            <a:spAutoFit/>
          </a:bodyPr>
          <a:lstStyle/>
          <a:p>
            <a:r>
              <a:rPr lang="en-US" dirty="0"/>
              <a:t>The requirements of EN 1990 which need to be adhered to by EN 1995 are:</a:t>
            </a:r>
          </a:p>
          <a:p>
            <a:pPr marL="285750" indent="-285750">
              <a:buFont typeface="Arial" panose="020B0604020202020204" pitchFamily="34" charset="0"/>
              <a:buChar char="•"/>
            </a:pPr>
            <a:r>
              <a:rPr lang="en-US" dirty="0"/>
              <a:t>Fundamental requirements. </a:t>
            </a:r>
          </a:p>
          <a:p>
            <a:pPr marL="285750" indent="-285750">
              <a:buFont typeface="Arial" panose="020B0604020202020204" pitchFamily="34" charset="0"/>
              <a:buChar char="•"/>
            </a:pPr>
            <a:r>
              <a:rPr lang="en-US" dirty="0"/>
              <a:t>Reliability differentiation.</a:t>
            </a:r>
          </a:p>
          <a:p>
            <a:pPr marL="285750" indent="-285750">
              <a:buFont typeface="Arial" panose="020B0604020202020204" pitchFamily="34" charset="0"/>
              <a:buChar char="•"/>
            </a:pPr>
            <a:r>
              <a:rPr lang="en-US" dirty="0"/>
              <a:t>Design working life.</a:t>
            </a:r>
          </a:p>
          <a:p>
            <a:pPr marL="285750" indent="-285750">
              <a:buFont typeface="Arial" panose="020B0604020202020204" pitchFamily="34" charset="0"/>
              <a:buChar char="•"/>
            </a:pPr>
            <a:r>
              <a:rPr lang="en-US" dirty="0"/>
              <a:t>Durability.</a:t>
            </a:r>
          </a:p>
          <a:p>
            <a:pPr marL="285750" indent="-285750">
              <a:buFont typeface="Arial" panose="020B0604020202020204" pitchFamily="34" charset="0"/>
              <a:buChar char="•"/>
            </a:pPr>
            <a:r>
              <a:rPr lang="en-US" dirty="0"/>
              <a:t>Quality assurance.</a:t>
            </a:r>
          </a:p>
          <a:p>
            <a:pPr marL="285750" indent="-285750">
              <a:buFont typeface="Arial" panose="020B0604020202020204" pitchFamily="34" charset="0"/>
              <a:buChar char="•"/>
            </a:pPr>
            <a:r>
              <a:rPr lang="en-US" dirty="0"/>
              <a:t>Design situations. </a:t>
            </a:r>
          </a:p>
          <a:p>
            <a:pPr marL="285750" indent="-285750">
              <a:buFont typeface="Arial" panose="020B0604020202020204" pitchFamily="34" charset="0"/>
              <a:buChar char="•"/>
            </a:pPr>
            <a:endParaRPr lang="en-US" dirty="0"/>
          </a:p>
          <a:p>
            <a:r>
              <a:rPr lang="en-US" dirty="0"/>
              <a:t>EN 1990 classifies design situations for ultimate limit state verification as follows:</a:t>
            </a:r>
          </a:p>
          <a:p>
            <a:pPr marL="285750" indent="-285750">
              <a:buFont typeface="Arial" panose="020B0604020202020204" pitchFamily="34" charset="0"/>
              <a:buChar char="•"/>
            </a:pPr>
            <a:r>
              <a:rPr lang="en-US" dirty="0"/>
              <a:t>persistent situations (conditions of normal use)</a:t>
            </a:r>
          </a:p>
          <a:p>
            <a:pPr marL="285750" indent="-285750">
              <a:buFont typeface="Arial" panose="020B0604020202020204" pitchFamily="34" charset="0"/>
              <a:buChar char="•"/>
            </a:pPr>
            <a:r>
              <a:rPr lang="en-US" dirty="0"/>
              <a:t>transient situations (temporary conditions, e.g. during execution)</a:t>
            </a:r>
          </a:p>
          <a:p>
            <a:pPr marL="285750" indent="-285750">
              <a:buFont typeface="Arial" panose="020B0604020202020204" pitchFamily="34" charset="0"/>
              <a:buChar char="•"/>
            </a:pPr>
            <a:r>
              <a:rPr lang="en-US" dirty="0"/>
              <a:t>accidental situations</a:t>
            </a:r>
          </a:p>
          <a:p>
            <a:pPr marL="285750" indent="-285750">
              <a:buFont typeface="Arial" panose="020B0604020202020204" pitchFamily="34" charset="0"/>
              <a:buChar char="•"/>
            </a:pPr>
            <a:r>
              <a:rPr lang="en-US" dirty="0"/>
              <a:t>seismic situations.</a:t>
            </a:r>
          </a:p>
          <a:p>
            <a:endParaRPr lang="en-US" dirty="0"/>
          </a:p>
        </p:txBody>
      </p:sp>
    </p:spTree>
    <p:extLst>
      <p:ext uri="{BB962C8B-B14F-4D97-AF65-F5344CB8AC3E}">
        <p14:creationId xmlns:p14="http://schemas.microsoft.com/office/powerpoint/2010/main" val="1445352547"/>
      </p:ext>
    </p:extLst>
  </p:cSld>
  <p:clrMapOvr>
    <a:masterClrMapping/>
  </p:clrMapOvr>
  <mc:AlternateContent xmlns:mc="http://schemas.openxmlformats.org/markup-compatibility/2006" xmlns:p14="http://schemas.microsoft.com/office/powerpoint/2010/main">
    <mc:Choice Requires="p14">
      <p:transition spd="slow" p14:dur="2000" advTm="162674"/>
    </mc:Choice>
    <mc:Fallback xmlns="">
      <p:transition spd="slow" advTm="162674"/>
    </mc:Fallback>
  </mc:AlternateContent>
  <p:extLst>
    <p:ext uri="{3A86A75C-4F4B-4683-9AE1-C65F6400EC91}">
      <p14:laserTraceLst xmlns:p14="http://schemas.microsoft.com/office/powerpoint/2010/main">
        <p14:tracePtLst>
          <p14:tracePt t="162674" x="8901113" y="95250"/>
          <p14:tracePt t="162674" x="8901113" y="136525"/>
          <p14:tracePt t="162674" x="8901113" y="177800"/>
          <p14:tracePt t="162674" x="8901113" y="219075"/>
          <p14:tracePt t="162674" x="8901113" y="260350"/>
          <p14:tracePt t="162674" x="8901113" y="301625"/>
          <p14:tracePt t="162674" x="8901113" y="342900"/>
          <p14:tracePt t="162674" x="8901113" y="384175"/>
          <p14:tracePt t="162674" x="8901113" y="411163"/>
          <p14:tracePt t="162674" x="8901113" y="452438"/>
          <p14:tracePt t="162674" x="8886825" y="479425"/>
          <p14:tracePt t="162674" x="8886825" y="508000"/>
          <p14:tracePt t="162674" x="8886825" y="520700"/>
          <p14:tracePt t="162674" x="8886825" y="549275"/>
          <p14:tracePt t="162674" x="8886825" y="561975"/>
          <p14:tracePt t="162674" x="8886825" y="576263"/>
          <p14:tracePt t="162674" x="8886825" y="590550"/>
          <p14:tracePt t="162674" x="8886825" y="617538"/>
          <p14:tracePt t="162674" x="8886825" y="630238"/>
          <p14:tracePt t="162674" x="8886825" y="644525"/>
          <p14:tracePt t="162674" x="8901113" y="644525"/>
          <p14:tracePt t="162674" x="8913813" y="658813"/>
          <p14:tracePt t="162674" x="8913813" y="671513"/>
          <p14:tracePt t="162674" x="8928100" y="671513"/>
          <p14:tracePt t="162674" x="8942388" y="671513"/>
          <p14:tracePt t="162674" x="8955088" y="671513"/>
          <p14:tracePt t="162674" x="8969375" y="671513"/>
          <p14:tracePt t="162674" x="8982075" y="671513"/>
          <p14:tracePt t="162674" x="8996363" y="658813"/>
          <p14:tracePt t="162674" x="9037638" y="658813"/>
          <p14:tracePt t="162674" x="9064625" y="658813"/>
          <p14:tracePt t="162674" x="9093200" y="658813"/>
          <p14:tracePt t="162674" x="9134475" y="658813"/>
          <p14:tracePt t="162674" x="9174163" y="658813"/>
          <p14:tracePt t="162674" x="9215438" y="658813"/>
          <p14:tracePt t="162674" x="9256713" y="658813"/>
          <p14:tracePt t="162674" x="9312275" y="644525"/>
          <p14:tracePt t="162674" x="9366250" y="644525"/>
          <p14:tracePt t="162674" x="9448800" y="644525"/>
          <p14:tracePt t="162674" x="9504363" y="644525"/>
          <p14:tracePt t="162674" x="9572625" y="644525"/>
          <p14:tracePt t="162674" x="9655175" y="630238"/>
          <p14:tracePt t="162674" x="9723438" y="630238"/>
          <p14:tracePt t="162674" x="9805988" y="630238"/>
          <p14:tracePt t="162674" x="9874250" y="630238"/>
          <p14:tracePt t="162674" x="9942513" y="630238"/>
          <p14:tracePt t="162674" x="10025063" y="630238"/>
          <p14:tracePt t="162674" x="10121900" y="630238"/>
          <p14:tracePt t="162674" x="10202863" y="630238"/>
          <p14:tracePt t="162674" x="10299700" y="630238"/>
          <p14:tracePt t="162674" x="10394950" y="617538"/>
          <p14:tracePt t="162674" x="10491788" y="617538"/>
          <p14:tracePt t="162674" x="10574338" y="617538"/>
          <p14:tracePt t="162674" x="10683875" y="617538"/>
          <p14:tracePt t="162674" x="10779125" y="617538"/>
          <p14:tracePt t="162674" x="10888663" y="617538"/>
          <p14:tracePt t="162674" x="10998200" y="617538"/>
          <p14:tracePt t="162674" x="11095038" y="617538"/>
          <p14:tracePt t="162674" x="11190288" y="617538"/>
          <p14:tracePt t="162674" x="11272838" y="617538"/>
          <p14:tracePt t="162674" x="11369675" y="617538"/>
          <p14:tracePt t="162674" x="11479213" y="617538"/>
          <p14:tracePt t="162674" x="11574463" y="617538"/>
          <p14:tracePt t="162674" x="11671300" y="617538"/>
          <p14:tracePt t="162674" x="11753850" y="617538"/>
          <p14:tracePt t="162674" x="11849100" y="617538"/>
          <p14:tracePt t="162674" x="11944350" y="617538"/>
          <p14:tracePt t="162674" x="12014200" y="617538"/>
          <p14:tracePt t="162674" x="12109450" y="617538"/>
          <p14:tracePt t="162674" x="12082463" y="1042988"/>
          <p14:tracePt t="162674" x="11985625" y="1042988"/>
          <p14:tracePt t="162674" x="11890375" y="1028700"/>
          <p14:tracePt t="162674" x="11780838" y="1028700"/>
          <p14:tracePt t="162674" x="11671300" y="1028700"/>
          <p14:tracePt t="162674" x="11547475" y="1028700"/>
          <p14:tracePt t="162674" x="11423650" y="1028700"/>
          <p14:tracePt t="162674" x="11272838" y="1028700"/>
          <p14:tracePt t="162674" x="11109325" y="1028700"/>
          <p14:tracePt t="162674" x="10956925" y="1028700"/>
          <p14:tracePt t="162674" x="10779125" y="1028700"/>
          <p14:tracePt t="162674" x="10574338" y="1055688"/>
          <p14:tracePt t="162674" x="10382250" y="1069975"/>
          <p14:tracePt t="162674" x="10175875" y="1084263"/>
          <p14:tracePt t="162674" x="9942513" y="1096963"/>
          <p14:tracePt t="162674" x="9667875" y="1111250"/>
          <p14:tracePt t="162674" x="9353550" y="1152525"/>
          <p14:tracePt t="162674" x="9010650" y="1179513"/>
          <p14:tracePt t="162674" x="8653463" y="1220788"/>
          <p14:tracePt t="162674" x="8228013" y="1262063"/>
          <p14:tracePt t="162674" x="7804150" y="1330325"/>
          <p14:tracePt t="162674" x="7378700" y="1371600"/>
          <p14:tracePt t="162674" x="6884988" y="1427163"/>
          <p14:tracePt t="162674" x="6376988" y="1466850"/>
          <p14:tracePt t="162674" x="5924550" y="1495425"/>
          <p14:tracePt t="162674" x="5403850" y="1522413"/>
          <p14:tracePt t="162674" x="4841875" y="1536700"/>
          <p14:tracePt t="162674" x="4237038" y="1563688"/>
          <p14:tracePt t="162674" x="3633788" y="1619250"/>
          <p14:tracePt t="162674" x="2989263" y="1673225"/>
          <p14:tracePt t="162674" x="2344738" y="1700213"/>
          <p14:tracePt t="162674" x="1646238" y="1700213"/>
          <p14:tracePt t="162674" x="973138" y="1714500"/>
          <p14:tracePt t="162674" x="260350" y="1741488"/>
          <p14:tracePt t="162674" x="9550400" y="3759200"/>
          <p14:tracePt t="162674" x="6623050" y="3619500"/>
          <p14:tracePt t="162674" x="3797300" y="3371850"/>
          <p14:tracePt t="162674" x="1028700" y="3111500"/>
          <p14:tracePt t="162674" x="0" y="2863850"/>
          <p14:tracePt t="162674" x="0" y="2794000"/>
          <p14:tracePt t="162674" x="0" y="2889250"/>
          <p14:tracePt t="162674" x="0" y="3098800"/>
          <p14:tracePt t="162674" x="0" y="3435350"/>
          <p14:tracePt t="162674" x="0" y="3708400"/>
          <p14:tracePt t="162674" x="0" y="4006850"/>
          <p14:tracePt t="162674" x="0" y="4349750"/>
          <p14:tracePt t="162674" x="0" y="4679950"/>
          <p14:tracePt t="162674" x="0" y="5080000"/>
          <p14:tracePt t="162674" x="0" y="5397500"/>
          <p14:tracePt t="162674" x="0" y="5676900"/>
          <p14:tracePt t="162674" x="0" y="5975350"/>
          <p14:tracePt t="162674" x="0" y="6254750"/>
          <p14:tracePt t="162674" x="0" y="6496050"/>
          <p14:tracePt t="162674" x="25400" y="6699250"/>
          <p14:tracePt t="162674" x="1339850" y="6807200"/>
          <p14:tracePt t="162674" x="1816100" y="6667500"/>
          <p14:tracePt t="162674" x="2216150" y="6451600"/>
          <p14:tracePt t="162674" x="2565400" y="6146800"/>
          <p14:tracePt t="162674" x="2857500" y="5753100"/>
          <p14:tracePt t="162674" x="2889250" y="5702300"/>
          <p14:tracePt t="162674" x="3143250" y="5276850"/>
          <p14:tracePt t="162674" x="3365500" y="4864100"/>
          <p14:tracePt t="162674" x="3549650" y="4533900"/>
          <p14:tracePt t="162674" x="3695700" y="4267200"/>
          <p14:tracePt t="162674" x="3778250" y="4121150"/>
          <p14:tracePt t="162674" x="3829050" y="4038600"/>
          <p14:tracePt t="162674" x="3835400" y="4019550"/>
          <p14:tracePt t="162674" x="11747500" y="5257800"/>
          <p14:tracePt t="162674" x="11518900" y="5194300"/>
          <p14:tracePt t="162674" x="11296650" y="5124450"/>
          <p14:tracePt t="162674" x="10433050" y="4857750"/>
          <p14:tracePt t="162674" x="8528050" y="4260850"/>
          <p14:tracePt t="162674" x="6527800" y="3683000"/>
          <p14:tracePt t="162674" x="6286500" y="3613150"/>
          <p14:tracePt t="162674" x="4133850" y="3067050"/>
          <p14:tracePt t="162674" x="1968500" y="2559050"/>
          <p14:tracePt t="162674" x="0" y="2070100"/>
          <p14:tracePt t="162674" x="0" y="1676400"/>
          <p14:tracePt t="162674" x="0" y="1511300"/>
          <p14:tracePt t="162674" x="0" y="1479550"/>
          <p14:tracePt t="162674" x="0" y="1498600"/>
          <p14:tracePt t="162674" x="0" y="1574800"/>
          <p14:tracePt t="162674" x="0" y="1638300"/>
          <p14:tracePt t="162674" x="0" y="1663700"/>
          <p14:tracePt t="162674" x="0" y="1676400"/>
          <p14:tracePt t="162674" x="82550" y="1676400"/>
          <p14:tracePt t="162674" x="298450" y="1638300"/>
          <p14:tracePt t="162674" x="622300" y="1593850"/>
          <p14:tracePt t="162674" x="673100" y="1587500"/>
          <p14:tracePt t="162674" x="1022350" y="1574800"/>
          <p14:tracePt t="162674" x="1498600" y="1574800"/>
          <p14:tracePt t="162674" x="1771650" y="1600200"/>
          <p14:tracePt t="162674" x="1879600" y="1606550"/>
          <p14:tracePt t="162674" x="1955800" y="1587500"/>
          <p14:tracePt t="162674" x="2019300" y="1562100"/>
          <p14:tracePt t="162674" x="2089150" y="1524000"/>
          <p14:tracePt t="162674" x="2171700" y="1485900"/>
          <p14:tracePt t="162674" x="2260600" y="1454150"/>
          <p14:tracePt t="162674" x="2343150" y="1447800"/>
          <p14:tracePt t="162674" x="2400300" y="1473200"/>
          <p14:tracePt t="162674" x="2476500" y="1536700"/>
          <p14:tracePt t="162674" x="2597150" y="1644650"/>
          <p14:tracePt t="162674" x="2743200" y="1803400"/>
          <p14:tracePt t="162674" x="2876550" y="1943100"/>
          <p14:tracePt t="162674" x="3041650" y="2057400"/>
          <p14:tracePt t="162674" x="3270250" y="2197100"/>
          <p14:tracePt t="162674" x="3435350" y="2286000"/>
          <p14:tracePt t="162674" x="3587750" y="2317750"/>
          <p14:tracePt t="162674" x="3721100" y="2292350"/>
          <p14:tracePt t="162674" x="3981450" y="2203450"/>
          <p14:tracePt t="162674" x="4349750" y="2076450"/>
          <p14:tracePt t="162674" x="4711700" y="1962150"/>
          <p14:tracePt t="162674" x="5111750" y="1892300"/>
          <p14:tracePt t="162674" x="5581650" y="1879600"/>
          <p14:tracePt t="162674" x="5683250" y="1879600"/>
          <p14:tracePt t="162674" x="6007100" y="1892300"/>
          <p14:tracePt t="162674" x="6483350" y="1962150"/>
          <p14:tracePt t="162674" x="7112000" y="2133600"/>
          <p14:tracePt t="162674" x="7759700" y="2355850"/>
          <p14:tracePt t="162674" x="8451850" y="2609850"/>
          <p14:tracePt t="162674" x="9169400" y="2908300"/>
          <p14:tracePt t="162674" x="9740900" y="3143250"/>
          <p14:tracePt t="162674" x="10236200" y="3321050"/>
          <p14:tracePt t="162674" x="10293350" y="3346450"/>
          <p14:tracePt t="162674" x="10680700" y="3479800"/>
          <p14:tracePt t="162674" x="11150600" y="3632200"/>
          <p14:tracePt t="162674" x="11493500" y="3740150"/>
          <p14:tracePt t="162674" x="11772900" y="3816350"/>
          <p14:tracePt t="162674" x="12033250" y="3898900"/>
          <p14:tracePt t="162674" x="11982450" y="6654800"/>
          <p14:tracePt t="162674" x="11976100" y="6654800"/>
          <p14:tracePt t="162674" x="11969750" y="6661150"/>
          <p14:tracePt t="162674" x="11931650" y="6686550"/>
          <p14:tracePt t="162674" x="11842750" y="6724650"/>
          <p14:tracePt t="162674" x="11772900" y="6788150"/>
          <p14:tracePt t="162674" x="11696700" y="6845300"/>
          <p14:tracePt t="162674" x="11645900" y="6851650"/>
          <p14:tracePt t="162674" x="11614150" y="6851650"/>
          <p14:tracePt t="162674" x="11658600" y="6851650"/>
          <p14:tracePt t="162674" x="11868150" y="6851650"/>
          <p14:tracePt t="162674" x="11893550" y="6851650"/>
          <p14:tracePt t="162674" x="12185650" y="6851650"/>
          <p14:tracePt t="162674" x="12185650" y="6845300"/>
          <p14:tracePt t="162674" x="12185650" y="6838950"/>
        </p14:tracePtLst>
      </p14:laserTraceLst>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dirty="0"/>
              <a:t>LVL - </a:t>
            </a:r>
            <a:r>
              <a:rPr lang="en-US" sz="4000" dirty="0"/>
              <a:t>Veneering Wood</a:t>
            </a:r>
          </a:p>
        </p:txBody>
      </p:sp>
      <p:sp>
        <p:nvSpPr>
          <p:cNvPr id="3" name="Content Placeholder 2"/>
          <p:cNvSpPr>
            <a:spLocks noGrp="1"/>
          </p:cNvSpPr>
          <p:nvPr>
            <p:ph idx="4294967295"/>
          </p:nvPr>
        </p:nvSpPr>
        <p:spPr>
          <a:xfrm>
            <a:off x="544234" y="2817420"/>
            <a:ext cx="3238500" cy="4525962"/>
          </a:xfrm>
        </p:spPr>
        <p:txBody>
          <a:bodyPr/>
          <a:lstStyle/>
          <a:p>
            <a:r>
              <a:rPr lang="en-US" sz="2400" dirty="0"/>
              <a:t>Strength classes</a:t>
            </a:r>
          </a:p>
        </p:txBody>
      </p:sp>
      <p:pic>
        <p:nvPicPr>
          <p:cNvPr id="4" name="Kuva 3" descr="EN5_Taulukko3_5.jpg"/>
          <p:cNvPicPr>
            <a:picLocks noChangeAspect="1"/>
          </p:cNvPicPr>
          <p:nvPr/>
        </p:nvPicPr>
        <p:blipFill>
          <a:blip r:embed="rId3"/>
          <a:srcRect/>
          <a:stretch>
            <a:fillRect/>
          </a:stretch>
        </p:blipFill>
        <p:spPr bwMode="auto">
          <a:xfrm>
            <a:off x="5971341" y="1239384"/>
            <a:ext cx="5658007" cy="5233893"/>
          </a:xfrm>
          <a:prstGeom prst="rect">
            <a:avLst/>
          </a:prstGeom>
          <a:noFill/>
          <a:ln w="9525">
            <a:noFill/>
            <a:miter lim="800000"/>
            <a:headEnd/>
            <a:tailEnd/>
          </a:ln>
        </p:spPr>
      </p:pic>
      <p:pic>
        <p:nvPicPr>
          <p:cNvPr id="6" name="Picture 2" descr="http://www.inwestbuildingsystems.com/pages/images/268_UltraLam.jpg"/>
          <p:cNvPicPr>
            <a:picLocks noChangeAspect="1" noChangeArrowheads="1"/>
          </p:cNvPicPr>
          <p:nvPr/>
        </p:nvPicPr>
        <p:blipFill>
          <a:blip r:embed="rId4"/>
          <a:srcRect/>
          <a:stretch>
            <a:fillRect/>
          </a:stretch>
        </p:blipFill>
        <p:spPr bwMode="auto">
          <a:xfrm>
            <a:off x="647493" y="3429000"/>
            <a:ext cx="4137025" cy="3103563"/>
          </a:xfrm>
          <a:prstGeom prst="rect">
            <a:avLst/>
          </a:prstGeom>
          <a:noFill/>
          <a:ln w="9525">
            <a:noFill/>
            <a:miter lim="800000"/>
            <a:headEnd/>
            <a:tailEnd/>
          </a:ln>
        </p:spPr>
      </p:pic>
      <p:sp>
        <p:nvSpPr>
          <p:cNvPr id="7" name="TextBox 6">
            <a:extLst>
              <a:ext uri="{FF2B5EF4-FFF2-40B4-BE49-F238E27FC236}">
                <a16:creationId xmlns:a16="http://schemas.microsoft.com/office/drawing/2014/main" id="{F4324106-0979-408B-AF07-0FDAE2285147}"/>
              </a:ext>
            </a:extLst>
          </p:cNvPr>
          <p:cNvSpPr txBox="1"/>
          <p:nvPr/>
        </p:nvSpPr>
        <p:spPr>
          <a:xfrm>
            <a:off x="562652" y="1801341"/>
            <a:ext cx="6096000" cy="1200329"/>
          </a:xfrm>
          <a:prstGeom prst="rect">
            <a:avLst/>
          </a:prstGeom>
          <a:noFill/>
        </p:spPr>
        <p:txBody>
          <a:bodyPr wrap="square">
            <a:spAutoFit/>
          </a:bodyPr>
          <a:lstStyle/>
          <a:p>
            <a:r>
              <a:rPr lang="en-US" dirty="0"/>
              <a:t>Veneer wood products:</a:t>
            </a:r>
          </a:p>
          <a:p>
            <a:r>
              <a:rPr lang="en-US" dirty="0"/>
              <a:t>Beams (</a:t>
            </a:r>
            <a:r>
              <a:rPr lang="en-US" dirty="0" err="1"/>
              <a:t>Kerto</a:t>
            </a:r>
            <a:r>
              <a:rPr lang="en-US" dirty="0"/>
              <a:t>-S, longitudinal grain direction)</a:t>
            </a:r>
          </a:p>
          <a:p>
            <a:r>
              <a:rPr lang="en-US" dirty="0"/>
              <a:t>Plates (</a:t>
            </a:r>
            <a:r>
              <a:rPr lang="en-US" dirty="0" err="1"/>
              <a:t>Kerto</a:t>
            </a:r>
            <a:r>
              <a:rPr lang="en-US" dirty="0"/>
              <a:t>-Q, grain direction changes))</a:t>
            </a:r>
          </a:p>
          <a:p>
            <a:r>
              <a:rPr lang="en-US" dirty="0"/>
              <a:t>Columns (</a:t>
            </a:r>
            <a:r>
              <a:rPr lang="en-US" dirty="0" err="1"/>
              <a:t>Kerto</a:t>
            </a:r>
            <a:r>
              <a:rPr lang="en-US" dirty="0"/>
              <a:t>-T, longitudinal grain direction)</a:t>
            </a:r>
          </a:p>
        </p:txBody>
      </p:sp>
    </p:spTree>
    <p:extLst>
      <p:ext uri="{BB962C8B-B14F-4D97-AF65-F5344CB8AC3E}">
        <p14:creationId xmlns:p14="http://schemas.microsoft.com/office/powerpoint/2010/main" val="3852423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E4FA-64BE-46AF-80F5-92E99A6EF63D}"/>
              </a:ext>
            </a:extLst>
          </p:cNvPr>
          <p:cNvSpPr>
            <a:spLocks noGrp="1"/>
          </p:cNvSpPr>
          <p:nvPr>
            <p:ph type="title"/>
          </p:nvPr>
        </p:nvSpPr>
        <p:spPr>
          <a:xfrm>
            <a:off x="4301671" y="2766218"/>
            <a:ext cx="3588657" cy="1325563"/>
          </a:xfrm>
        </p:spPr>
        <p:txBody>
          <a:bodyPr/>
          <a:lstStyle/>
          <a:p>
            <a:pPr algn="ctr"/>
            <a:r>
              <a:rPr lang="en-US" sz="4400" dirty="0"/>
              <a:t>Thank you! </a:t>
            </a:r>
            <a:r>
              <a:rPr lang="en-US" sz="4400" dirty="0">
                <a:sym typeface="Wingdings" panose="05000000000000000000" pitchFamily="2" charset="2"/>
              </a:rPr>
              <a:t></a:t>
            </a:r>
            <a:endParaRPr lang="en-US" sz="4400" dirty="0"/>
          </a:p>
        </p:txBody>
      </p:sp>
    </p:spTree>
    <p:extLst>
      <p:ext uri="{BB962C8B-B14F-4D97-AF65-F5344CB8AC3E}">
        <p14:creationId xmlns:p14="http://schemas.microsoft.com/office/powerpoint/2010/main" val="381279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250" y="3103520"/>
            <a:ext cx="10260000" cy="1645762"/>
          </a:xfrm>
        </p:spPr>
        <p:txBody>
          <a:bodyPr>
            <a:normAutofit/>
          </a:bodyPr>
          <a:lstStyle/>
          <a:p>
            <a:pPr algn="ctr"/>
            <a:r>
              <a:rPr lang="en-US" sz="3200" dirty="0"/>
              <a:t>Actions on Structures</a:t>
            </a:r>
            <a:br>
              <a:rPr lang="en-US" sz="3200" dirty="0"/>
            </a:br>
            <a:r>
              <a:rPr lang="en-US" sz="3200" dirty="0"/>
              <a:t>EN1991</a:t>
            </a:r>
          </a:p>
        </p:txBody>
      </p:sp>
    </p:spTree>
    <p:extLst>
      <p:ext uri="{BB962C8B-B14F-4D97-AF65-F5344CB8AC3E}">
        <p14:creationId xmlns:p14="http://schemas.microsoft.com/office/powerpoint/2010/main" val="325322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What kind of conditions need to be considered when designing a building?</a:t>
            </a:r>
          </a:p>
        </p:txBody>
      </p:sp>
      <p:pic>
        <p:nvPicPr>
          <p:cNvPr id="3" name="Picture 2"/>
          <p:cNvPicPr>
            <a:picLocks noChangeAspect="1"/>
          </p:cNvPicPr>
          <p:nvPr/>
        </p:nvPicPr>
        <p:blipFill>
          <a:blip r:embed="rId3"/>
          <a:stretch>
            <a:fillRect/>
          </a:stretch>
        </p:blipFill>
        <p:spPr>
          <a:xfrm>
            <a:off x="1399196" y="2309158"/>
            <a:ext cx="4382479" cy="3397652"/>
          </a:xfrm>
          <a:prstGeom prst="rect">
            <a:avLst/>
          </a:prstGeom>
        </p:spPr>
      </p:pic>
      <p:sp>
        <p:nvSpPr>
          <p:cNvPr id="4" name="Rectangle 3"/>
          <p:cNvSpPr/>
          <p:nvPr/>
        </p:nvSpPr>
        <p:spPr>
          <a:xfrm>
            <a:off x="6410326" y="2853822"/>
            <a:ext cx="5305423" cy="2031325"/>
          </a:xfrm>
          <a:prstGeom prst="rect">
            <a:avLst/>
          </a:prstGeom>
          <a:solidFill>
            <a:schemeClr val="bg1"/>
          </a:solidFill>
        </p:spPr>
        <p:txBody>
          <a:bodyPr wrap="square">
            <a:spAutoFit/>
          </a:bodyPr>
          <a:lstStyle/>
          <a:p>
            <a:r>
              <a:rPr lang="en-US" sz="1800" dirty="0"/>
              <a:t>The entire building, both substructure and superstructure, is made of construction elements divided in two main categories:</a:t>
            </a:r>
          </a:p>
          <a:p>
            <a:endParaRPr lang="en-US" sz="1800" dirty="0"/>
          </a:p>
          <a:p>
            <a:pPr marL="342900" indent="-342900">
              <a:buAutoNum type="alphaUcPeriod"/>
            </a:pPr>
            <a:r>
              <a:rPr lang="en-US" sz="1800" dirty="0"/>
              <a:t>Structural elements</a:t>
            </a:r>
          </a:p>
          <a:p>
            <a:pPr marL="342900" indent="-342900">
              <a:buAutoNum type="alphaUcPeriod"/>
            </a:pPr>
            <a:r>
              <a:rPr lang="en-US" sz="1800" dirty="0"/>
              <a:t>Non-structural elements</a:t>
            </a:r>
            <a:br>
              <a:rPr lang="en-US" sz="1800" dirty="0"/>
            </a:br>
            <a:endParaRPr lang="fi-FI" sz="1800" dirty="0"/>
          </a:p>
        </p:txBody>
      </p:sp>
    </p:spTree>
    <p:extLst>
      <p:ext uri="{BB962C8B-B14F-4D97-AF65-F5344CB8AC3E}">
        <p14:creationId xmlns:p14="http://schemas.microsoft.com/office/powerpoint/2010/main" val="25649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Loads on Structures</a:t>
            </a:r>
          </a:p>
        </p:txBody>
      </p:sp>
      <p:sp>
        <p:nvSpPr>
          <p:cNvPr id="4" name="Content Placeholder 2">
            <a:extLst>
              <a:ext uri="{FF2B5EF4-FFF2-40B4-BE49-F238E27FC236}">
                <a16:creationId xmlns:a16="http://schemas.microsoft.com/office/drawing/2014/main" id="{8AE1AF40-8712-E88C-FBC5-8A44BA19F93D}"/>
              </a:ext>
            </a:extLst>
          </p:cNvPr>
          <p:cNvSpPr txBox="1">
            <a:spLocks/>
          </p:cNvSpPr>
          <p:nvPr/>
        </p:nvSpPr>
        <p:spPr>
          <a:xfrm>
            <a:off x="358423" y="1992636"/>
            <a:ext cx="10995377" cy="534511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700"/>
              </a:spcAft>
              <a:buFont typeface="Arial" panose="020B0604020202020204" pitchFamily="34" charset="0"/>
              <a:buChar char="•"/>
            </a:pPr>
            <a:r>
              <a:rPr lang="en-US" sz="1600" dirty="0"/>
              <a:t>The objective of a structural engineer is to design a structure that will be able to withstand all the loads to which it is subjected while serving its intended purpose throughout its intended life span.</a:t>
            </a:r>
          </a:p>
          <a:p>
            <a:pPr marL="285750" indent="-285750">
              <a:spcAft>
                <a:spcPts val="700"/>
              </a:spcAft>
              <a:buFont typeface="Arial" panose="020B0604020202020204" pitchFamily="34" charset="0"/>
              <a:buChar char="•"/>
            </a:pPr>
            <a:r>
              <a:rPr lang="en-US" sz="1600" dirty="0"/>
              <a:t>Once the dimensional requirements for a structure have been defined, it becomes necessary to determine the loads the structure must support.</a:t>
            </a:r>
          </a:p>
          <a:p>
            <a:pPr marL="285750" indent="-285750">
              <a:spcAft>
                <a:spcPts val="700"/>
              </a:spcAft>
              <a:buFont typeface="Arial" panose="020B0604020202020204" pitchFamily="34" charset="0"/>
              <a:buChar char="•"/>
            </a:pPr>
            <a:r>
              <a:rPr lang="en-US" sz="1600" dirty="0"/>
              <a:t>The minimum design loads and the load combinations for which the structures must be designed are usually specified in building codes. </a:t>
            </a:r>
          </a:p>
          <a:p>
            <a:pPr marL="285750" indent="-285750">
              <a:spcAft>
                <a:spcPts val="700"/>
              </a:spcAft>
              <a:buFont typeface="Arial" panose="020B0604020202020204" pitchFamily="34" charset="0"/>
              <a:buChar char="•"/>
            </a:pPr>
            <a:r>
              <a:rPr lang="en-US" sz="1600" dirty="0"/>
              <a:t>In the eurocode series of European standards (EN) related to constructions, Eurocode 1: Actions on structures (abbreviated EN 1991 or, informally, EC 1) describes how to estimate the load acting on a structure in order to design load-bearing elements of the structure.</a:t>
            </a:r>
          </a:p>
          <a:p>
            <a:pPr marL="285750" indent="-285750">
              <a:spcAft>
                <a:spcPts val="700"/>
              </a:spcAft>
              <a:buFont typeface="Arial" panose="020B0604020202020204" pitchFamily="34" charset="0"/>
              <a:buChar char="•"/>
            </a:pPr>
            <a:r>
              <a:rPr lang="en-US" sz="1600" dirty="0"/>
              <a:t>It includes characteristic values for various types of loads and densities for all materials which are likely to be used in construction.</a:t>
            </a:r>
          </a:p>
          <a:p>
            <a:endParaRPr lang="en-US" sz="1800" dirty="0"/>
          </a:p>
        </p:txBody>
      </p:sp>
    </p:spTree>
    <p:extLst>
      <p:ext uri="{BB962C8B-B14F-4D97-AF65-F5344CB8AC3E}">
        <p14:creationId xmlns:p14="http://schemas.microsoft.com/office/powerpoint/2010/main" val="252373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loads</a:t>
            </a:r>
          </a:p>
        </p:txBody>
      </p:sp>
      <p:sp>
        <p:nvSpPr>
          <p:cNvPr id="4" name="Content Placeholder 2">
            <a:extLst>
              <a:ext uri="{FF2B5EF4-FFF2-40B4-BE49-F238E27FC236}">
                <a16:creationId xmlns:a16="http://schemas.microsoft.com/office/drawing/2014/main" id="{4F34D7C9-A0A2-2D31-1F23-9F8962B32769}"/>
              </a:ext>
            </a:extLst>
          </p:cNvPr>
          <p:cNvSpPr txBox="1">
            <a:spLocks/>
          </p:cNvSpPr>
          <p:nvPr/>
        </p:nvSpPr>
        <p:spPr>
          <a:xfrm>
            <a:off x="496596" y="1925054"/>
            <a:ext cx="10606088" cy="454716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200"/>
              </a:spcBef>
              <a:spcAft>
                <a:spcPts val="200"/>
              </a:spcAft>
            </a:pPr>
            <a:r>
              <a:rPr lang="en-US" sz="1600" dirty="0"/>
              <a:t>The anticipated load levels due to self weight, contents and users, snow and wind are called characteristic loads.</a:t>
            </a:r>
          </a:p>
          <a:p>
            <a:pPr>
              <a:spcBef>
                <a:spcPts val="200"/>
              </a:spcBef>
              <a:spcAft>
                <a:spcPts val="200"/>
              </a:spcAft>
            </a:pPr>
            <a:r>
              <a:rPr lang="en-US" sz="1600" dirty="0"/>
              <a:t>• Buildings will be subject to loads from various sources and the principal ones can be classified as:</a:t>
            </a:r>
          </a:p>
          <a:p>
            <a:pPr>
              <a:spcBef>
                <a:spcPts val="200"/>
              </a:spcBef>
              <a:spcAft>
                <a:spcPts val="200"/>
              </a:spcAft>
            </a:pPr>
            <a:r>
              <a:rPr lang="en-US" sz="1600" dirty="0"/>
              <a:t>– dead load,</a:t>
            </a:r>
          </a:p>
          <a:p>
            <a:pPr>
              <a:spcBef>
                <a:spcPts val="200"/>
              </a:spcBef>
              <a:spcAft>
                <a:spcPts val="200"/>
              </a:spcAft>
            </a:pPr>
            <a:r>
              <a:rPr lang="en-US" sz="1600" dirty="0"/>
              <a:t>– imposed load,</a:t>
            </a:r>
          </a:p>
          <a:p>
            <a:pPr>
              <a:spcBef>
                <a:spcPts val="200"/>
              </a:spcBef>
              <a:spcAft>
                <a:spcPts val="200"/>
              </a:spcAft>
            </a:pPr>
            <a:r>
              <a:rPr lang="en-US" sz="1600" dirty="0"/>
              <a:t>– wind load and,</a:t>
            </a:r>
          </a:p>
          <a:p>
            <a:pPr>
              <a:spcBef>
                <a:spcPts val="200"/>
              </a:spcBef>
              <a:spcAft>
                <a:spcPts val="200"/>
              </a:spcAft>
            </a:pPr>
            <a:r>
              <a:rPr lang="en-US" sz="1600" dirty="0"/>
              <a:t>– snow load.</a:t>
            </a:r>
          </a:p>
          <a:p>
            <a:pPr>
              <a:spcBef>
                <a:spcPts val="200"/>
              </a:spcBef>
              <a:spcAft>
                <a:spcPts val="200"/>
              </a:spcAft>
            </a:pPr>
            <a:endParaRPr lang="en-US" sz="1600" dirty="0"/>
          </a:p>
          <a:p>
            <a:pPr>
              <a:spcBef>
                <a:spcPts val="200"/>
              </a:spcBef>
              <a:spcAft>
                <a:spcPts val="200"/>
              </a:spcAft>
            </a:pPr>
            <a:r>
              <a:rPr lang="en-US" sz="1600" dirty="0"/>
              <a:t>• In some cases, structures may be subject to other loads, such as those due to:</a:t>
            </a:r>
          </a:p>
          <a:p>
            <a:pPr>
              <a:spcBef>
                <a:spcPts val="200"/>
              </a:spcBef>
              <a:spcAft>
                <a:spcPts val="200"/>
              </a:spcAft>
            </a:pPr>
            <a:r>
              <a:rPr lang="en-US" sz="1600" dirty="0"/>
              <a:t>– earthquakes or</a:t>
            </a:r>
          </a:p>
          <a:p>
            <a:pPr>
              <a:spcBef>
                <a:spcPts val="200"/>
              </a:spcBef>
              <a:spcAft>
                <a:spcPts val="200"/>
              </a:spcAft>
            </a:pPr>
            <a:r>
              <a:rPr lang="en-US" sz="1600" dirty="0"/>
              <a:t>– floods</a:t>
            </a:r>
          </a:p>
          <a:p>
            <a:pPr>
              <a:spcBef>
                <a:spcPts val="200"/>
              </a:spcBef>
              <a:spcAft>
                <a:spcPts val="200"/>
              </a:spcAft>
            </a:pPr>
            <a:r>
              <a:rPr lang="en-US" sz="1600" dirty="0"/>
              <a:t>– explosions</a:t>
            </a:r>
          </a:p>
          <a:p>
            <a:pPr>
              <a:spcBef>
                <a:spcPts val="200"/>
              </a:spcBef>
              <a:spcAft>
                <a:spcPts val="200"/>
              </a:spcAft>
            </a:pPr>
            <a:r>
              <a:rPr lang="en-US" sz="1600" b="1" dirty="0"/>
              <a:t>! Generally, the expected maximum magnitude of each is referred to as the </a:t>
            </a:r>
            <a:r>
              <a:rPr lang="en-US" sz="1600" b="1" i="1" dirty="0"/>
              <a:t>characteristic load</a:t>
            </a:r>
            <a:r>
              <a:rPr lang="en-US" sz="1600" b="1" dirty="0"/>
              <a:t>.</a:t>
            </a:r>
          </a:p>
          <a:p>
            <a:endParaRPr lang="en-US" dirty="0"/>
          </a:p>
        </p:txBody>
      </p:sp>
    </p:spTree>
    <p:extLst>
      <p:ext uri="{BB962C8B-B14F-4D97-AF65-F5344CB8AC3E}">
        <p14:creationId xmlns:p14="http://schemas.microsoft.com/office/powerpoint/2010/main" val="409372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8512</Words>
  <Application>Microsoft Office PowerPoint</Application>
  <PresentationFormat>Widescreen</PresentationFormat>
  <Paragraphs>609</Paragraphs>
  <Slides>51</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Advgosr</vt:lpstr>
      <vt:lpstr>AdvGreekM</vt:lpstr>
      <vt:lpstr>AdvP4C4E51</vt:lpstr>
      <vt:lpstr>AdvTimes</vt:lpstr>
      <vt:lpstr>AdvTimes-b</vt:lpstr>
      <vt:lpstr>AdvTimes-i</vt:lpstr>
      <vt:lpstr>Arial</vt:lpstr>
      <vt:lpstr>Calibri</vt:lpstr>
      <vt:lpstr>Cambria Math</vt:lpstr>
      <vt:lpstr>Times New Roman</vt:lpstr>
      <vt:lpstr>2_Office</vt:lpstr>
      <vt:lpstr>Office</vt:lpstr>
      <vt:lpstr>PowerPoint Presentation</vt:lpstr>
      <vt:lpstr>The Eurocode system</vt:lpstr>
      <vt:lpstr>The Eurocode system</vt:lpstr>
      <vt:lpstr>The Eurocode system</vt:lpstr>
      <vt:lpstr>Basis of structural design (the use of EN 1990 for timber structures design)</vt:lpstr>
      <vt:lpstr>Actions on Structures EN1991</vt:lpstr>
      <vt:lpstr>What kind of conditions need to be considered when designing a building?</vt:lpstr>
      <vt:lpstr>Loads on Structures</vt:lpstr>
      <vt:lpstr>Characteristic loads</vt:lpstr>
      <vt:lpstr>EUROCODE 1 – Actions on structures </vt:lpstr>
      <vt:lpstr>Permanent actions/ Dead loads - EN-1991-1-1</vt:lpstr>
      <vt:lpstr>Imposed loads on buildings</vt:lpstr>
      <vt:lpstr>Imposed loads on buildings</vt:lpstr>
      <vt:lpstr>Snow loads - EN-1991-1-3</vt:lpstr>
      <vt:lpstr>Snow loads continued</vt:lpstr>
      <vt:lpstr>Wind loads - EN-1991-1-4</vt:lpstr>
      <vt:lpstr>Wind loads cont. </vt:lpstr>
      <vt:lpstr>Wind loads - EN-1991-1-4</vt:lpstr>
      <vt:lpstr>Thermal And Other Effects EN-1991-1-5</vt:lpstr>
      <vt:lpstr>Accidental loads - EN-1991-1-7 </vt:lpstr>
      <vt:lpstr>Consequences and Reliability Classes</vt:lpstr>
      <vt:lpstr>Structural analysis</vt:lpstr>
      <vt:lpstr>Limit state design - Ultimate limit states</vt:lpstr>
      <vt:lpstr>The partial coefficient method</vt:lpstr>
      <vt:lpstr>Classification of actions</vt:lpstr>
      <vt:lpstr>Load combinations – General Overview</vt:lpstr>
      <vt:lpstr>Action (load) combinations – STR, EQU</vt:lpstr>
      <vt:lpstr>PowerPoint Presentation</vt:lpstr>
      <vt:lpstr>Design values of actions in persistent and transient design situations</vt:lpstr>
      <vt:lpstr>PowerPoint Presentation</vt:lpstr>
      <vt:lpstr>Limit state design - Serviceability limit states</vt:lpstr>
      <vt:lpstr>Factors for the representative values of actions</vt:lpstr>
      <vt:lpstr>Combinations of actions for serviceability limit state</vt:lpstr>
      <vt:lpstr>PowerPoint Presentation</vt:lpstr>
      <vt:lpstr>Action (load) combinations - SLS</vt:lpstr>
      <vt:lpstr>Action (load) combinations - Accidental</vt:lpstr>
      <vt:lpstr>PowerPoint Presentation</vt:lpstr>
      <vt:lpstr>Limit State Design And Partial Safety Factors</vt:lpstr>
      <vt:lpstr>Partial safety factors</vt:lpstr>
      <vt:lpstr>Material parameters (mechanical properties)</vt:lpstr>
      <vt:lpstr>Service classes</vt:lpstr>
      <vt:lpstr>Load duration classes</vt:lpstr>
      <vt:lpstr>Modification factor kmod</vt:lpstr>
      <vt:lpstr>Modification factor kmod</vt:lpstr>
      <vt:lpstr>Strength classes of solid wood – Softwood</vt:lpstr>
      <vt:lpstr>Strength classes of solid wood - Hardwood</vt:lpstr>
      <vt:lpstr>Resistance design value</vt:lpstr>
      <vt:lpstr>Strength classes and characteristic values of "homogeneous glulam“ according to EN1194 </vt:lpstr>
      <vt:lpstr>Strength classes and characteristic values of "combined glulam“ according to EN1194 </vt:lpstr>
      <vt:lpstr>LVL - Veneering Wood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Santana Sosa Aída</dc:creator>
  <cp:lastModifiedBy>Cristina Tirteu</cp:lastModifiedBy>
  <cp:revision>19</cp:revision>
  <dcterms:created xsi:type="dcterms:W3CDTF">2021-03-24T16:07:34Z</dcterms:created>
  <dcterms:modified xsi:type="dcterms:W3CDTF">2023-08-03T13:46:02Z</dcterms:modified>
</cp:coreProperties>
</file>