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33"/>
  </p:notesMasterIdLst>
  <p:sldIdLst>
    <p:sldId id="256" r:id="rId3"/>
    <p:sldId id="261" r:id="rId4"/>
    <p:sldId id="480" r:id="rId5"/>
    <p:sldId id="481" r:id="rId6"/>
    <p:sldId id="482" r:id="rId7"/>
    <p:sldId id="483" r:id="rId8"/>
    <p:sldId id="510" r:id="rId9"/>
    <p:sldId id="379" r:id="rId10"/>
    <p:sldId id="516" r:id="rId11"/>
    <p:sldId id="518" r:id="rId12"/>
    <p:sldId id="519" r:id="rId13"/>
    <p:sldId id="520" r:id="rId14"/>
    <p:sldId id="522" r:id="rId15"/>
    <p:sldId id="523" r:id="rId16"/>
    <p:sldId id="534" r:id="rId17"/>
    <p:sldId id="525" r:id="rId18"/>
    <p:sldId id="535" r:id="rId19"/>
    <p:sldId id="536" r:id="rId20"/>
    <p:sldId id="526" r:id="rId21"/>
    <p:sldId id="537" r:id="rId22"/>
    <p:sldId id="538" r:id="rId23"/>
    <p:sldId id="539" r:id="rId24"/>
    <p:sldId id="527" r:id="rId25"/>
    <p:sldId id="528" r:id="rId26"/>
    <p:sldId id="529" r:id="rId27"/>
    <p:sldId id="544" r:id="rId28"/>
    <p:sldId id="542" r:id="rId29"/>
    <p:sldId id="543" r:id="rId30"/>
    <p:sldId id="530" r:id="rId31"/>
    <p:sldId id="257" r:id="rId3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EA5"/>
    <a:srgbClr val="436561"/>
    <a:srgbClr val="2A5570"/>
    <a:srgbClr val="356E8B"/>
    <a:srgbClr val="5C2818"/>
    <a:srgbClr val="375C63"/>
    <a:srgbClr val="3D5D59"/>
    <a:srgbClr val="5C8A85"/>
    <a:srgbClr val="57401D"/>
    <a:srgbClr val="513D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2844" autoAdjust="0"/>
  </p:normalViewPr>
  <p:slideViewPr>
    <p:cSldViewPr snapToGrid="0">
      <p:cViewPr varScale="1">
        <p:scale>
          <a:sx n="101" d="100"/>
          <a:sy n="101" d="100"/>
        </p:scale>
        <p:origin x="126" y="3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AEEA4C-28CE-46E8-BA27-912F078B508C}" type="datetimeFigureOut">
              <a:rPr lang="de-AT" smtClean="0"/>
              <a:t>21.03.2023</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E8A73A-A802-4734-84A1-AC720EED20F1}" type="slidenum">
              <a:rPr lang="de-AT" smtClean="0"/>
              <a:t>‹#›</a:t>
            </a:fld>
            <a:endParaRPr lang="de-AT"/>
          </a:p>
        </p:txBody>
      </p:sp>
    </p:spTree>
    <p:extLst>
      <p:ext uri="{BB962C8B-B14F-4D97-AF65-F5344CB8AC3E}">
        <p14:creationId xmlns:p14="http://schemas.microsoft.com/office/powerpoint/2010/main" val="2899962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E8A73A-A802-4734-84A1-AC720EED20F1}" type="slidenum">
              <a:rPr lang="de-AT" smtClean="0"/>
              <a:t>3</a:t>
            </a:fld>
            <a:endParaRPr lang="de-AT"/>
          </a:p>
        </p:txBody>
      </p:sp>
    </p:spTree>
    <p:extLst>
      <p:ext uri="{BB962C8B-B14F-4D97-AF65-F5344CB8AC3E}">
        <p14:creationId xmlns:p14="http://schemas.microsoft.com/office/powerpoint/2010/main" val="3647914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52CE57FD-BB08-469E-B88C-269A61FA0DC5}" type="slidenum">
              <a:rPr lang="fi-FI" smtClean="0"/>
              <a:t>13</a:t>
            </a:fld>
            <a:endParaRPr lang="fi-FI" dirty="0"/>
          </a:p>
        </p:txBody>
      </p:sp>
    </p:spTree>
    <p:extLst>
      <p:ext uri="{BB962C8B-B14F-4D97-AF65-F5344CB8AC3E}">
        <p14:creationId xmlns:p14="http://schemas.microsoft.com/office/powerpoint/2010/main" val="943001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standard of comparison or point of reference.</a:t>
            </a:r>
          </a:p>
        </p:txBody>
      </p:sp>
      <p:sp>
        <p:nvSpPr>
          <p:cNvPr id="4" name="Slide Number Placeholder 3"/>
          <p:cNvSpPr>
            <a:spLocks noGrp="1"/>
          </p:cNvSpPr>
          <p:nvPr>
            <p:ph type="sldNum" sz="quarter" idx="5"/>
          </p:nvPr>
        </p:nvSpPr>
        <p:spPr/>
        <p:txBody>
          <a:bodyPr/>
          <a:lstStyle/>
          <a:p>
            <a:fld id="{43E8A73A-A802-4734-84A1-AC720EED20F1}" type="slidenum">
              <a:rPr lang="de-AT" smtClean="0"/>
              <a:t>15</a:t>
            </a:fld>
            <a:endParaRPr lang="de-AT"/>
          </a:p>
        </p:txBody>
      </p:sp>
    </p:spTree>
    <p:extLst>
      <p:ext uri="{BB962C8B-B14F-4D97-AF65-F5344CB8AC3E}">
        <p14:creationId xmlns:p14="http://schemas.microsoft.com/office/powerpoint/2010/main" val="437045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E8A73A-A802-4734-84A1-AC720EED20F1}" type="slidenum">
              <a:rPr lang="de-AT" smtClean="0"/>
              <a:t>16</a:t>
            </a:fld>
            <a:endParaRPr lang="de-AT"/>
          </a:p>
        </p:txBody>
      </p:sp>
    </p:spTree>
    <p:extLst>
      <p:ext uri="{BB962C8B-B14F-4D97-AF65-F5344CB8AC3E}">
        <p14:creationId xmlns:p14="http://schemas.microsoft.com/office/powerpoint/2010/main" val="1771969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E8A73A-A802-4734-84A1-AC720EED20F1}" type="slidenum">
              <a:rPr lang="de-AT" smtClean="0"/>
              <a:t>17</a:t>
            </a:fld>
            <a:endParaRPr lang="de-AT"/>
          </a:p>
        </p:txBody>
      </p:sp>
    </p:spTree>
    <p:extLst>
      <p:ext uri="{BB962C8B-B14F-4D97-AF65-F5344CB8AC3E}">
        <p14:creationId xmlns:p14="http://schemas.microsoft.com/office/powerpoint/2010/main" val="3443792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E8A73A-A802-4734-84A1-AC720EED20F1}" type="slidenum">
              <a:rPr lang="de-AT" smtClean="0"/>
              <a:t>18</a:t>
            </a:fld>
            <a:endParaRPr lang="de-AT"/>
          </a:p>
        </p:txBody>
      </p:sp>
    </p:spTree>
    <p:extLst>
      <p:ext uri="{BB962C8B-B14F-4D97-AF65-F5344CB8AC3E}">
        <p14:creationId xmlns:p14="http://schemas.microsoft.com/office/powerpoint/2010/main" val="1363327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E8A73A-A802-4734-84A1-AC720EED20F1}" type="slidenum">
              <a:rPr lang="de-AT" smtClean="0"/>
              <a:t>4</a:t>
            </a:fld>
            <a:endParaRPr lang="de-AT"/>
          </a:p>
        </p:txBody>
      </p:sp>
    </p:spTree>
    <p:extLst>
      <p:ext uri="{BB962C8B-B14F-4D97-AF65-F5344CB8AC3E}">
        <p14:creationId xmlns:p14="http://schemas.microsoft.com/office/powerpoint/2010/main" val="3494668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E8A73A-A802-4734-84A1-AC720EED20F1}" type="slidenum">
              <a:rPr lang="de-AT" smtClean="0"/>
              <a:t>5</a:t>
            </a:fld>
            <a:endParaRPr lang="de-AT"/>
          </a:p>
        </p:txBody>
      </p:sp>
    </p:spTree>
    <p:extLst>
      <p:ext uri="{BB962C8B-B14F-4D97-AF65-F5344CB8AC3E}">
        <p14:creationId xmlns:p14="http://schemas.microsoft.com/office/powerpoint/2010/main" val="327267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Post-and-beam construction uses a framework of vertical posts and horizontal beams to carry both floor and roof loads. The beams supporting the floor and roof systems transmit their loads to posts or columns that, in turn, carry the loads down to the foundation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l"/>
            <a:r>
              <a:rPr lang="en-US" sz="1800" b="0" i="0" u="none" strike="noStrike" baseline="0" dirty="0">
                <a:latin typeface="FuturaStd-Condensed"/>
              </a:rPr>
              <a:t>Heavy Timber Construction</a:t>
            </a:r>
          </a:p>
          <a:p>
            <a:pPr algn="l"/>
            <a:r>
              <a:rPr lang="en-US" sz="1800" b="0" i="0" u="none" strike="noStrike" baseline="0" dirty="0">
                <a:latin typeface="TektonPro-LightCond-Identity-H"/>
              </a:rPr>
              <a:t>• Post-and-beam framing may qualify as heavy timber </a:t>
            </a:r>
            <a:r>
              <a:rPr lang="en-US" sz="1800" b="0" i="0" u="none" strike="noStrike" baseline="0" dirty="0">
                <a:latin typeface="TektonPro-LightCond"/>
              </a:rPr>
              <a:t>construction if the plank-and-beam floor and roof structures are supported by noncombustible, fire-resistive exterior walls</a:t>
            </a:r>
          </a:p>
          <a:p>
            <a:pPr algn="l"/>
            <a:r>
              <a:rPr lang="en-US" sz="1800" b="0" i="0" u="none" strike="noStrike" baseline="0" dirty="0">
                <a:latin typeface="TektonPro-LightCond"/>
              </a:rPr>
              <a:t>and the wood members and decking meet the minimum size requirements specified in the building code</a:t>
            </a:r>
            <a:endParaRPr lang="en-US" dirty="0"/>
          </a:p>
          <a:p>
            <a:endParaRPr lang="en-US" dirty="0"/>
          </a:p>
        </p:txBody>
      </p:sp>
      <p:sp>
        <p:nvSpPr>
          <p:cNvPr id="4" name="Slide Number Placeholder 3"/>
          <p:cNvSpPr>
            <a:spLocks noGrp="1"/>
          </p:cNvSpPr>
          <p:nvPr>
            <p:ph type="sldNum" sz="quarter" idx="5"/>
          </p:nvPr>
        </p:nvSpPr>
        <p:spPr/>
        <p:txBody>
          <a:bodyPr/>
          <a:lstStyle/>
          <a:p>
            <a:fld id="{52CE57FD-BB08-469E-B88C-269A61FA0DC5}" type="slidenum">
              <a:rPr lang="fi-FI" smtClean="0"/>
              <a:t>7</a:t>
            </a:fld>
            <a:endParaRPr lang="fi-FI" dirty="0"/>
          </a:p>
        </p:txBody>
      </p:sp>
    </p:spTree>
    <p:extLst>
      <p:ext uri="{BB962C8B-B14F-4D97-AF65-F5344CB8AC3E}">
        <p14:creationId xmlns:p14="http://schemas.microsoft.com/office/powerpoint/2010/main" val="1818036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Cripple</a:t>
            </a:r>
            <a:r>
              <a:rPr lang="fi-FI" dirty="0"/>
              <a:t> </a:t>
            </a:r>
            <a:r>
              <a:rPr lang="fi-FI" dirty="0" err="1"/>
              <a:t>stud</a:t>
            </a:r>
            <a:r>
              <a:rPr lang="fi-FI" dirty="0"/>
              <a:t> = </a:t>
            </a:r>
            <a:r>
              <a:rPr lang="fi-FI" dirty="0" err="1"/>
              <a:t>jamb</a:t>
            </a:r>
            <a:r>
              <a:rPr lang="fi-FI" dirty="0"/>
              <a:t> </a:t>
            </a:r>
            <a:r>
              <a:rPr lang="fi-FI" dirty="0" err="1"/>
              <a:t>stud</a:t>
            </a:r>
            <a:endParaRPr lang="en-US" dirty="0"/>
          </a:p>
        </p:txBody>
      </p:sp>
      <p:sp>
        <p:nvSpPr>
          <p:cNvPr id="4" name="Slide Number Placeholder 3"/>
          <p:cNvSpPr>
            <a:spLocks noGrp="1"/>
          </p:cNvSpPr>
          <p:nvPr>
            <p:ph type="sldNum" sz="quarter" idx="5"/>
          </p:nvPr>
        </p:nvSpPr>
        <p:spPr/>
        <p:txBody>
          <a:bodyPr/>
          <a:lstStyle/>
          <a:p>
            <a:fld id="{52CE57FD-BB08-469E-B88C-269A61FA0DC5}" type="slidenum">
              <a:rPr lang="fi-FI" smtClean="0"/>
              <a:t>8</a:t>
            </a:fld>
            <a:endParaRPr lang="fi-FI" dirty="0"/>
          </a:p>
        </p:txBody>
      </p:sp>
    </p:spTree>
    <p:extLst>
      <p:ext uri="{BB962C8B-B14F-4D97-AF65-F5344CB8AC3E}">
        <p14:creationId xmlns:p14="http://schemas.microsoft.com/office/powerpoint/2010/main" val="4074485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To </a:t>
            </a:r>
            <a:r>
              <a:rPr lang="fi-FI" dirty="0" err="1"/>
              <a:t>establish</a:t>
            </a:r>
            <a:r>
              <a:rPr lang="fi-FI" dirty="0"/>
              <a:t> a </a:t>
            </a:r>
            <a:r>
              <a:rPr lang="fi-FI" dirty="0" err="1"/>
              <a:t>rigid</a:t>
            </a:r>
            <a:r>
              <a:rPr lang="fi-FI" dirty="0"/>
              <a:t> </a:t>
            </a:r>
            <a:r>
              <a:rPr lang="fi-FI" dirty="0" err="1"/>
              <a:t>element</a:t>
            </a:r>
            <a:r>
              <a:rPr lang="fi-FI" dirty="0"/>
              <a:t> </a:t>
            </a:r>
            <a:r>
              <a:rPr lang="fi-FI" dirty="0" err="1"/>
              <a:t>against</a:t>
            </a:r>
            <a:r>
              <a:rPr lang="fi-FI" dirty="0"/>
              <a:t> </a:t>
            </a:r>
            <a:r>
              <a:rPr lang="fi-FI" dirty="0" err="1"/>
              <a:t>racking</a:t>
            </a:r>
            <a:r>
              <a:rPr lang="fi-FI" dirty="0"/>
              <a:t>, </a:t>
            </a:r>
            <a:r>
              <a:rPr lang="fi-FI" dirty="0" err="1"/>
              <a:t>various</a:t>
            </a:r>
            <a:r>
              <a:rPr lang="fi-FI" dirty="0"/>
              <a:t> </a:t>
            </a:r>
            <a:r>
              <a:rPr lang="fi-FI" dirty="0" err="1"/>
              <a:t>type</a:t>
            </a:r>
            <a:r>
              <a:rPr lang="fi-FI" dirty="0"/>
              <a:t> of </a:t>
            </a:r>
            <a:r>
              <a:rPr lang="fi-FI" dirty="0" err="1"/>
              <a:t>rigid</a:t>
            </a:r>
            <a:r>
              <a:rPr lang="fi-FI" dirty="0"/>
              <a:t> </a:t>
            </a:r>
            <a:r>
              <a:rPr lang="fi-FI" dirty="0" err="1"/>
              <a:t>boards</a:t>
            </a:r>
            <a:r>
              <a:rPr lang="fi-FI" dirty="0"/>
              <a:t> </a:t>
            </a:r>
            <a:r>
              <a:rPr lang="fi-FI" dirty="0" err="1"/>
              <a:t>can</a:t>
            </a:r>
            <a:r>
              <a:rPr lang="fi-FI" dirty="0"/>
              <a:t> </a:t>
            </a:r>
            <a:r>
              <a:rPr lang="fi-FI" dirty="0" err="1"/>
              <a:t>be</a:t>
            </a:r>
            <a:r>
              <a:rPr lang="fi-FI" dirty="0"/>
              <a:t> </a:t>
            </a:r>
            <a:r>
              <a:rPr lang="fi-FI" dirty="0" err="1"/>
              <a:t>used</a:t>
            </a:r>
            <a:r>
              <a:rPr lang="fi-FI" dirty="0"/>
              <a:t>. For </a:t>
            </a:r>
            <a:r>
              <a:rPr lang="fi-FI" dirty="0" err="1"/>
              <a:t>maximum</a:t>
            </a:r>
            <a:r>
              <a:rPr lang="fi-FI" dirty="0"/>
              <a:t> </a:t>
            </a:r>
            <a:r>
              <a:rPr lang="fi-FI" dirty="0" err="1"/>
              <a:t>strength</a:t>
            </a:r>
            <a:r>
              <a:rPr lang="fi-FI" dirty="0"/>
              <a:t> </a:t>
            </a:r>
            <a:r>
              <a:rPr lang="fi-FI" dirty="0" err="1"/>
              <a:t>plywood</a:t>
            </a:r>
            <a:r>
              <a:rPr lang="fi-FI" dirty="0"/>
              <a:t> is </a:t>
            </a:r>
            <a:r>
              <a:rPr lang="fi-FI" dirty="0" err="1"/>
              <a:t>used</a:t>
            </a:r>
            <a:r>
              <a:rPr lang="fi-FI" dirty="0"/>
              <a:t>, </a:t>
            </a:r>
            <a:r>
              <a:rPr lang="fi-FI" dirty="0" err="1"/>
              <a:t>but</a:t>
            </a:r>
            <a:r>
              <a:rPr lang="fi-FI" dirty="0"/>
              <a:t> </a:t>
            </a:r>
            <a:r>
              <a:rPr lang="fi-FI" dirty="0" err="1"/>
              <a:t>also</a:t>
            </a:r>
            <a:r>
              <a:rPr lang="fi-FI" dirty="0"/>
              <a:t> </a:t>
            </a:r>
            <a:r>
              <a:rPr lang="fi-FI" dirty="0" err="1"/>
              <a:t>gypsum</a:t>
            </a:r>
            <a:r>
              <a:rPr lang="fi-FI" dirty="0"/>
              <a:t> </a:t>
            </a:r>
            <a:r>
              <a:rPr lang="fi-FI" dirty="0" err="1"/>
              <a:t>boards</a:t>
            </a:r>
            <a:r>
              <a:rPr lang="fi-FI" dirty="0"/>
              <a:t> </a:t>
            </a:r>
            <a:r>
              <a:rPr lang="fi-FI" dirty="0" err="1"/>
              <a:t>are</a:t>
            </a:r>
            <a:r>
              <a:rPr lang="fi-FI" dirty="0"/>
              <a:t> </a:t>
            </a:r>
            <a:r>
              <a:rPr lang="fi-FI" dirty="0" err="1"/>
              <a:t>common</a:t>
            </a:r>
            <a:r>
              <a:rPr lang="fi-FI" dirty="0"/>
              <a:t>. </a:t>
            </a:r>
            <a:r>
              <a:rPr lang="fi-FI" dirty="0" err="1"/>
              <a:t>The</a:t>
            </a:r>
            <a:r>
              <a:rPr lang="fi-FI" dirty="0"/>
              <a:t> </a:t>
            </a:r>
            <a:r>
              <a:rPr lang="fi-FI" dirty="0" err="1"/>
              <a:t>boards</a:t>
            </a:r>
            <a:r>
              <a:rPr lang="fi-FI" dirty="0"/>
              <a:t> </a:t>
            </a:r>
            <a:r>
              <a:rPr lang="fi-FI" dirty="0" err="1"/>
              <a:t>must</a:t>
            </a:r>
            <a:r>
              <a:rPr lang="fi-FI" dirty="0"/>
              <a:t> </a:t>
            </a:r>
            <a:r>
              <a:rPr lang="fi-FI" dirty="0" err="1"/>
              <a:t>be</a:t>
            </a:r>
            <a:r>
              <a:rPr lang="fi-FI" dirty="0"/>
              <a:t> </a:t>
            </a:r>
            <a:r>
              <a:rPr lang="fi-FI" dirty="0" err="1"/>
              <a:t>fixed</a:t>
            </a:r>
            <a:r>
              <a:rPr lang="fi-FI" dirty="0"/>
              <a:t> to </a:t>
            </a:r>
            <a:r>
              <a:rPr lang="fi-FI" dirty="0" err="1"/>
              <a:t>the</a:t>
            </a:r>
            <a:r>
              <a:rPr lang="fi-FI" dirty="0"/>
              <a:t> </a:t>
            </a:r>
            <a:r>
              <a:rPr lang="fi-FI" dirty="0" err="1"/>
              <a:t>posts</a:t>
            </a:r>
            <a:r>
              <a:rPr lang="fi-FI" dirty="0"/>
              <a:t> for </a:t>
            </a:r>
            <a:r>
              <a:rPr lang="fi-FI" dirty="0" err="1"/>
              <a:t>tranfering</a:t>
            </a:r>
            <a:r>
              <a:rPr lang="fi-FI" dirty="0"/>
              <a:t> </a:t>
            </a:r>
            <a:r>
              <a:rPr lang="fi-FI" dirty="0" err="1"/>
              <a:t>the</a:t>
            </a:r>
            <a:r>
              <a:rPr lang="fi-FI" dirty="0"/>
              <a:t> </a:t>
            </a:r>
            <a:r>
              <a:rPr lang="fi-FI" dirty="0" err="1"/>
              <a:t>shear</a:t>
            </a:r>
            <a:r>
              <a:rPr lang="fi-FI" dirty="0"/>
              <a:t> </a:t>
            </a:r>
            <a:r>
              <a:rPr lang="fi-FI" dirty="0" err="1"/>
              <a:t>force</a:t>
            </a:r>
            <a:r>
              <a:rPr lang="fi-FI" dirty="0"/>
              <a:t>. </a:t>
            </a:r>
            <a:r>
              <a:rPr lang="fi-FI" dirty="0" err="1"/>
              <a:t>generated</a:t>
            </a:r>
            <a:r>
              <a:rPr lang="fi-FI" dirty="0"/>
              <a:t> </a:t>
            </a:r>
            <a:r>
              <a:rPr lang="fi-FI" dirty="0" err="1"/>
              <a:t>by</a:t>
            </a:r>
            <a:r>
              <a:rPr lang="fi-FI" dirty="0"/>
              <a:t> </a:t>
            </a:r>
            <a:r>
              <a:rPr lang="fi-FI" dirty="0" err="1"/>
              <a:t>lateral</a:t>
            </a:r>
            <a:r>
              <a:rPr lang="fi-FI" dirty="0"/>
              <a:t> </a:t>
            </a:r>
            <a:r>
              <a:rPr lang="fi-FI" dirty="0" err="1"/>
              <a:t>loads</a:t>
            </a:r>
            <a:endParaRPr lang="fi-FI" dirty="0"/>
          </a:p>
          <a:p>
            <a:endParaRPr lang="fi-FI" dirty="0"/>
          </a:p>
          <a:p>
            <a:r>
              <a:rPr lang="fi-FI" dirty="0" err="1"/>
              <a:t>Rigid</a:t>
            </a:r>
            <a:r>
              <a:rPr lang="fi-FI" dirty="0"/>
              <a:t> </a:t>
            </a:r>
            <a:r>
              <a:rPr lang="fi-FI" dirty="0" err="1"/>
              <a:t>corners</a:t>
            </a:r>
            <a:r>
              <a:rPr lang="fi-FI" dirty="0"/>
              <a:t> </a:t>
            </a:r>
            <a:r>
              <a:rPr lang="fi-FI" dirty="0" err="1"/>
              <a:t>are</a:t>
            </a:r>
            <a:r>
              <a:rPr lang="fi-FI" dirty="0"/>
              <a:t> made </a:t>
            </a:r>
            <a:r>
              <a:rPr lang="fi-FI" dirty="0" err="1"/>
              <a:t>by</a:t>
            </a:r>
            <a:r>
              <a:rPr lang="fi-FI" dirty="0"/>
              <a:t> </a:t>
            </a:r>
            <a:r>
              <a:rPr lang="fi-FI" dirty="0" err="1"/>
              <a:t>using</a:t>
            </a:r>
            <a:r>
              <a:rPr lang="fi-FI" dirty="0"/>
              <a:t> </a:t>
            </a:r>
            <a:r>
              <a:rPr lang="fi-FI" dirty="0" err="1"/>
              <a:t>stiffeners</a:t>
            </a:r>
            <a:r>
              <a:rPr lang="fi-FI" dirty="0"/>
              <a:t> </a:t>
            </a:r>
            <a:r>
              <a:rPr lang="fi-FI" dirty="0" err="1"/>
              <a:t>that</a:t>
            </a:r>
            <a:r>
              <a:rPr lang="fi-FI" dirty="0"/>
              <a:t> </a:t>
            </a:r>
            <a:r>
              <a:rPr lang="fi-FI" dirty="0" err="1"/>
              <a:t>can</a:t>
            </a:r>
            <a:r>
              <a:rPr lang="fi-FI" dirty="0"/>
              <a:t> </a:t>
            </a:r>
            <a:r>
              <a:rPr lang="fi-FI" dirty="0" err="1"/>
              <a:t>be</a:t>
            </a:r>
            <a:r>
              <a:rPr lang="fi-FI" dirty="0"/>
              <a:t> </a:t>
            </a:r>
            <a:r>
              <a:rPr lang="fi-FI" dirty="0" err="1"/>
              <a:t>arranged</a:t>
            </a:r>
            <a:r>
              <a:rPr lang="fi-FI" dirty="0"/>
              <a:t> </a:t>
            </a:r>
            <a:r>
              <a:rPr lang="fi-FI" dirty="0" err="1"/>
              <a:t>asdiagonal</a:t>
            </a:r>
            <a:r>
              <a:rPr lang="fi-FI" dirty="0"/>
              <a:t> </a:t>
            </a:r>
            <a:r>
              <a:rPr lang="fi-FI" dirty="0" err="1"/>
              <a:t>branching</a:t>
            </a:r>
            <a:r>
              <a:rPr lang="fi-FI" dirty="0"/>
              <a:t> </a:t>
            </a:r>
            <a:r>
              <a:rPr lang="fi-FI" dirty="0" err="1"/>
              <a:t>or</a:t>
            </a:r>
            <a:r>
              <a:rPr lang="fi-FI" dirty="0"/>
              <a:t> </a:t>
            </a:r>
            <a:r>
              <a:rPr lang="fi-FI" dirty="0" err="1"/>
              <a:t>by</a:t>
            </a:r>
            <a:r>
              <a:rPr lang="fi-FI" dirty="0"/>
              <a:t> </a:t>
            </a:r>
            <a:r>
              <a:rPr lang="fi-FI" dirty="0" err="1"/>
              <a:t>plywood</a:t>
            </a:r>
            <a:r>
              <a:rPr lang="fi-FI" dirty="0"/>
              <a:t> </a:t>
            </a:r>
            <a:r>
              <a:rPr lang="fi-FI" dirty="0" err="1"/>
              <a:t>stiffeners</a:t>
            </a:r>
            <a:r>
              <a:rPr lang="fi-FI" dirty="0"/>
              <a:t>. </a:t>
            </a:r>
            <a:r>
              <a:rPr lang="fi-FI" dirty="0" err="1"/>
              <a:t>Metal</a:t>
            </a:r>
            <a:r>
              <a:rPr lang="fi-FI" dirty="0"/>
              <a:t> </a:t>
            </a:r>
            <a:r>
              <a:rPr lang="fi-FI" dirty="0" err="1"/>
              <a:t>connectors</a:t>
            </a:r>
            <a:r>
              <a:rPr lang="fi-FI" dirty="0"/>
              <a:t> </a:t>
            </a:r>
            <a:r>
              <a:rPr lang="fi-FI" dirty="0" err="1"/>
              <a:t>are</a:t>
            </a:r>
            <a:r>
              <a:rPr lang="fi-FI" dirty="0"/>
              <a:t> </a:t>
            </a:r>
            <a:r>
              <a:rPr lang="fi-FI" dirty="0" err="1"/>
              <a:t>also</a:t>
            </a:r>
            <a:r>
              <a:rPr lang="fi-FI" dirty="0"/>
              <a:t> a </a:t>
            </a:r>
            <a:r>
              <a:rPr lang="fi-FI" dirty="0" err="1"/>
              <a:t>popular</a:t>
            </a:r>
            <a:r>
              <a:rPr lang="fi-FI" dirty="0"/>
              <a:t> </a:t>
            </a:r>
            <a:r>
              <a:rPr lang="fi-FI" dirty="0" err="1"/>
              <a:t>choise</a:t>
            </a:r>
            <a:r>
              <a:rPr lang="fi-FI" dirty="0"/>
              <a:t>.</a:t>
            </a:r>
            <a:endParaRPr lang="en-US" dirty="0"/>
          </a:p>
        </p:txBody>
      </p:sp>
      <p:sp>
        <p:nvSpPr>
          <p:cNvPr id="4" name="Slide Number Placeholder 3"/>
          <p:cNvSpPr>
            <a:spLocks noGrp="1"/>
          </p:cNvSpPr>
          <p:nvPr>
            <p:ph type="sldNum" sz="quarter" idx="5"/>
          </p:nvPr>
        </p:nvSpPr>
        <p:spPr/>
        <p:txBody>
          <a:bodyPr/>
          <a:lstStyle/>
          <a:p>
            <a:fld id="{52CE57FD-BB08-469E-B88C-269A61FA0DC5}" type="slidenum">
              <a:rPr lang="fi-FI" smtClean="0"/>
              <a:t>9</a:t>
            </a:fld>
            <a:endParaRPr lang="fi-FI" dirty="0"/>
          </a:p>
        </p:txBody>
      </p:sp>
    </p:spTree>
    <p:extLst>
      <p:ext uri="{BB962C8B-B14F-4D97-AF65-F5344CB8AC3E}">
        <p14:creationId xmlns:p14="http://schemas.microsoft.com/office/powerpoint/2010/main" val="4176927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52CE57FD-BB08-469E-B88C-269A61FA0DC5}" type="slidenum">
              <a:rPr lang="fi-FI" smtClean="0"/>
              <a:t>10</a:t>
            </a:fld>
            <a:endParaRPr lang="fi-FI" dirty="0"/>
          </a:p>
        </p:txBody>
      </p:sp>
    </p:spTree>
    <p:extLst>
      <p:ext uri="{BB962C8B-B14F-4D97-AF65-F5344CB8AC3E}">
        <p14:creationId xmlns:p14="http://schemas.microsoft.com/office/powerpoint/2010/main" val="2308906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52CE57FD-BB08-469E-B88C-269A61FA0DC5}" type="slidenum">
              <a:rPr lang="fi-FI" smtClean="0"/>
              <a:t>11</a:t>
            </a:fld>
            <a:endParaRPr lang="fi-FI" dirty="0"/>
          </a:p>
        </p:txBody>
      </p:sp>
    </p:spTree>
    <p:extLst>
      <p:ext uri="{BB962C8B-B14F-4D97-AF65-F5344CB8AC3E}">
        <p14:creationId xmlns:p14="http://schemas.microsoft.com/office/powerpoint/2010/main" val="4032200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52CE57FD-BB08-469E-B88C-269A61FA0DC5}" type="slidenum">
              <a:rPr lang="fi-FI" smtClean="0"/>
              <a:t>12</a:t>
            </a:fld>
            <a:endParaRPr lang="fi-FI" dirty="0"/>
          </a:p>
        </p:txBody>
      </p:sp>
    </p:spTree>
    <p:extLst>
      <p:ext uri="{BB962C8B-B14F-4D97-AF65-F5344CB8AC3E}">
        <p14:creationId xmlns:p14="http://schemas.microsoft.com/office/powerpoint/2010/main" val="1735869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e-DE" dirty="0"/>
              <a:t>Titelmasterformat durch Klicken bearbeiten</a:t>
            </a:r>
            <a:endParaRPr lang="de-AT" dirty="0"/>
          </a:p>
        </p:txBody>
      </p:sp>
      <p:sp>
        <p:nvSpPr>
          <p:cNvPr id="3" name="Untertitel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de-DE"/>
              <a:t>Formatvorlage des Untertitelmasters durch Klicken bearbeiten</a:t>
            </a:r>
            <a:endParaRPr lang="de-AT"/>
          </a:p>
        </p:txBody>
      </p:sp>
      <p:sp>
        <p:nvSpPr>
          <p:cNvPr id="7" name="Datumsplatzhalter 6"/>
          <p:cNvSpPr>
            <a:spLocks noGrp="1"/>
          </p:cNvSpPr>
          <p:nvPr>
            <p:ph type="dt" sz="half" idx="10"/>
          </p:nvPr>
        </p:nvSpPr>
        <p:spPr>
          <a:xfrm>
            <a:off x="9296400" y="6115718"/>
            <a:ext cx="2743200" cy="365125"/>
          </a:xfrm>
          <a:prstGeom prst="rect">
            <a:avLst/>
          </a:prstGeom>
        </p:spPr>
        <p:txBody>
          <a:bodyPr/>
          <a:lstStyle/>
          <a:p>
            <a:fld id="{B32FDDBA-D418-4C36-AF51-388086A37EDA}" type="datetime1">
              <a:rPr lang="de-AT" smtClean="0"/>
              <a:t>21.03.2023</a:t>
            </a:fld>
            <a:endParaRPr lang="de-AT"/>
          </a:p>
        </p:txBody>
      </p:sp>
      <p:sp>
        <p:nvSpPr>
          <p:cNvPr id="8" name="Fußzeilenplatzhalter 7"/>
          <p:cNvSpPr>
            <a:spLocks noGrp="1"/>
          </p:cNvSpPr>
          <p:nvPr>
            <p:ph type="ftr" sz="quarter" idx="11"/>
          </p:nvPr>
        </p:nvSpPr>
        <p:spPr>
          <a:xfrm>
            <a:off x="0" y="6111374"/>
            <a:ext cx="4114800" cy="365125"/>
          </a:xfrm>
          <a:prstGeom prst="rect">
            <a:avLst/>
          </a:prstGeom>
        </p:spPr>
        <p:txBody>
          <a:bodyPr/>
          <a:lstStyle/>
          <a:p>
            <a:r>
              <a:rPr lang="de-AT" dirty="0"/>
              <a:t>Sources:</a:t>
            </a:r>
          </a:p>
        </p:txBody>
      </p:sp>
      <p:sp>
        <p:nvSpPr>
          <p:cNvPr id="9" name="Foliennummernplatzhalter 8"/>
          <p:cNvSpPr>
            <a:spLocks noGrp="1"/>
          </p:cNvSpPr>
          <p:nvPr>
            <p:ph type="sldNum" sz="quarter" idx="12"/>
          </p:nvPr>
        </p:nvSpPr>
        <p:spPr>
          <a:xfrm>
            <a:off x="9296400" y="6356358"/>
            <a:ext cx="2743200" cy="365125"/>
          </a:xfrm>
          <a:prstGeom prst="rect">
            <a:avLst/>
          </a:prstGeom>
        </p:spPr>
        <p:txBody>
          <a:bodyPr/>
          <a:lstStyle/>
          <a:p>
            <a:fld id="{ACD6B214-EFBA-47A7-96BC-0C9C5E568A43}" type="slidenum">
              <a:rPr lang="de-AT" smtClean="0"/>
              <a:t>‹#›</a:t>
            </a:fld>
            <a:endParaRPr lang="de-AT"/>
          </a:p>
        </p:txBody>
      </p:sp>
      <p:sp>
        <p:nvSpPr>
          <p:cNvPr id="4" name="Textfeld 4">
            <a:extLst>
              <a:ext uri="{FF2B5EF4-FFF2-40B4-BE49-F238E27FC236}">
                <a16:creationId xmlns:a16="http://schemas.microsoft.com/office/drawing/2014/main" id="{45163421-E570-9259-D7A5-FFC5DD565C69}"/>
              </a:ext>
            </a:extLst>
          </p:cNvPr>
          <p:cNvSpPr txBox="1"/>
          <p:nvPr userDrawn="1"/>
        </p:nvSpPr>
        <p:spPr>
          <a:xfrm>
            <a:off x="2808815" y="331270"/>
            <a:ext cx="6456945" cy="553998"/>
          </a:xfrm>
          <a:prstGeom prst="rect">
            <a:avLst/>
          </a:prstGeom>
          <a:noFill/>
        </p:spPr>
        <p:txBody>
          <a:bodyPr wrap="square" rtlCol="0">
            <a:spAutoFit/>
          </a:bodyPr>
          <a:lstStyle/>
          <a:p>
            <a:r>
              <a:rPr lang="en-US" sz="1800" b="1" dirty="0">
                <a:solidFill>
                  <a:srgbClr val="356E8B"/>
                </a:solidFill>
              </a:rPr>
              <a:t>Building systems and Quality control</a:t>
            </a:r>
          </a:p>
          <a:p>
            <a:r>
              <a:rPr lang="en-US" sz="1200" b="1" noProof="0" dirty="0">
                <a:solidFill>
                  <a:srgbClr val="356E8B"/>
                </a:solidFill>
              </a:rPr>
              <a:t>M.Sc. Cristina Tirteu - HAMK</a:t>
            </a:r>
          </a:p>
        </p:txBody>
      </p:sp>
    </p:spTree>
    <p:extLst>
      <p:ext uri="{BB962C8B-B14F-4D97-AF65-F5344CB8AC3E}">
        <p14:creationId xmlns:p14="http://schemas.microsoft.com/office/powerpoint/2010/main" val="3822718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a:xfrm>
            <a:off x="966000" y="523189"/>
            <a:ext cx="10260000" cy="574091"/>
          </a:xfrm>
        </p:spPr>
        <p:txBody>
          <a:bodyPr anchor="t" anchorCtr="0">
            <a:noAutofit/>
          </a:bodyPr>
          <a:lstStyle>
            <a:lvl1pPr>
              <a:defRPr sz="4000"/>
            </a:lvl1pPr>
          </a:lstStyle>
          <a:p>
            <a:r>
              <a:rPr lang="en-US" dirty="0"/>
              <a:t>Click to edit Master title style</a:t>
            </a:r>
            <a:endParaRPr lang="fi-FI" dirty="0"/>
          </a:p>
        </p:txBody>
      </p:sp>
      <p:pic>
        <p:nvPicPr>
          <p:cNvPr id="4" name="Picture 3">
            <a:extLst>
              <a:ext uri="{FF2B5EF4-FFF2-40B4-BE49-F238E27FC236}">
                <a16:creationId xmlns:a16="http://schemas.microsoft.com/office/drawing/2014/main" id="{69C08DC3-9715-4352-9C69-88514316F2E5}"/>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897" t="37949" r="982" b="33125"/>
          <a:stretch/>
        </p:blipFill>
        <p:spPr>
          <a:xfrm>
            <a:off x="9050393" y="6142162"/>
            <a:ext cx="2529099" cy="214184"/>
          </a:xfrm>
          <a:prstGeom prst="rect">
            <a:avLst/>
          </a:prstGeom>
        </p:spPr>
      </p:pic>
      <p:sp>
        <p:nvSpPr>
          <p:cNvPr id="5" name="TextBox 4">
            <a:extLst>
              <a:ext uri="{FF2B5EF4-FFF2-40B4-BE49-F238E27FC236}">
                <a16:creationId xmlns:a16="http://schemas.microsoft.com/office/drawing/2014/main" id="{B1BD222D-C184-4E01-9226-E12B1EA4FD78}"/>
              </a:ext>
            </a:extLst>
          </p:cNvPr>
          <p:cNvSpPr txBox="1"/>
          <p:nvPr userDrawn="1"/>
        </p:nvSpPr>
        <p:spPr>
          <a:xfrm>
            <a:off x="10569568" y="6581001"/>
            <a:ext cx="1622432" cy="276999"/>
          </a:xfrm>
          <a:prstGeom prst="rect">
            <a:avLst/>
          </a:prstGeom>
          <a:noFill/>
        </p:spPr>
        <p:txBody>
          <a:bodyPr wrap="none" rtlCol="0">
            <a:spAutoFit/>
          </a:bodyPr>
          <a:lstStyle/>
          <a:p>
            <a:r>
              <a:rPr lang="fi-FI" sz="1200" dirty="0">
                <a:solidFill>
                  <a:srgbClr val="002060"/>
                </a:solidFill>
              </a:rPr>
              <a:t>cristina.tirteu@hamk.fi</a:t>
            </a:r>
            <a:endParaRPr lang="en-US" sz="1200" dirty="0">
              <a:solidFill>
                <a:srgbClr val="002060"/>
              </a:solidFill>
            </a:endParaRPr>
          </a:p>
        </p:txBody>
      </p:sp>
    </p:spTree>
    <p:extLst>
      <p:ext uri="{BB962C8B-B14F-4D97-AF65-F5344CB8AC3E}">
        <p14:creationId xmlns:p14="http://schemas.microsoft.com/office/powerpoint/2010/main" val="4074328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001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1151190"/>
            <a:ext cx="10515600" cy="773864"/>
          </a:xfrm>
          <a:prstGeom prst="rect">
            <a:avLst/>
          </a:prstGeom>
        </p:spPr>
        <p:txBody>
          <a:bodyPr/>
          <a:lstStyle/>
          <a:p>
            <a:r>
              <a:rPr lang="de-DE"/>
              <a:t>Titelmasterformat durch Klicken bearbeiten</a:t>
            </a:r>
            <a:endParaRPr lang="de-AT"/>
          </a:p>
        </p:txBody>
      </p:sp>
      <p:sp>
        <p:nvSpPr>
          <p:cNvPr id="3" name="Inhaltsplatzhalter 2"/>
          <p:cNvSpPr>
            <a:spLocks noGrp="1"/>
          </p:cNvSpPr>
          <p:nvPr>
            <p:ph idx="1"/>
          </p:nvPr>
        </p:nvSpPr>
        <p:spPr>
          <a:xfrm>
            <a:off x="838200" y="2117560"/>
            <a:ext cx="10515600" cy="3818021"/>
          </a:xfrm>
          <a:prstGeom prst="rect">
            <a:avLst/>
          </a:prstGeo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7" name="Datumsplatzhalter 6"/>
          <p:cNvSpPr>
            <a:spLocks noGrp="1"/>
          </p:cNvSpPr>
          <p:nvPr>
            <p:ph type="dt" sz="half" idx="10"/>
          </p:nvPr>
        </p:nvSpPr>
        <p:spPr>
          <a:xfrm>
            <a:off x="8610600" y="6091655"/>
            <a:ext cx="2743200" cy="365125"/>
          </a:xfrm>
          <a:prstGeom prst="rect">
            <a:avLst/>
          </a:prstGeom>
        </p:spPr>
        <p:txBody>
          <a:bodyPr/>
          <a:lstStyle/>
          <a:p>
            <a:fld id="{B32FDDBA-D418-4C36-AF51-388086A37EDA}" type="datetime1">
              <a:rPr lang="de-AT" smtClean="0"/>
              <a:t>21.03.2023</a:t>
            </a:fld>
            <a:endParaRPr lang="de-AT"/>
          </a:p>
        </p:txBody>
      </p:sp>
      <p:sp>
        <p:nvSpPr>
          <p:cNvPr id="8" name="Fußzeilenplatzhalter 7"/>
          <p:cNvSpPr>
            <a:spLocks noGrp="1"/>
          </p:cNvSpPr>
          <p:nvPr>
            <p:ph type="ftr" sz="quarter" idx="11"/>
          </p:nvPr>
        </p:nvSpPr>
        <p:spPr>
          <a:xfrm>
            <a:off x="245661" y="6356358"/>
            <a:ext cx="4114800" cy="365125"/>
          </a:xfrm>
          <a:prstGeom prst="rect">
            <a:avLst/>
          </a:prstGeom>
        </p:spPr>
        <p:txBody>
          <a:bodyPr/>
          <a:lstStyle/>
          <a:p>
            <a:r>
              <a:rPr lang="de-AT" dirty="0"/>
              <a:t>Sources:</a:t>
            </a:r>
          </a:p>
        </p:txBody>
      </p:sp>
      <p:sp>
        <p:nvSpPr>
          <p:cNvPr id="9" name="Foliennummernplatzhalter 8"/>
          <p:cNvSpPr>
            <a:spLocks noGrp="1"/>
          </p:cNvSpPr>
          <p:nvPr>
            <p:ph type="sldNum" sz="quarter" idx="12"/>
          </p:nvPr>
        </p:nvSpPr>
        <p:spPr>
          <a:xfrm>
            <a:off x="8610600" y="6356358"/>
            <a:ext cx="2743200" cy="365125"/>
          </a:xfrm>
          <a:prstGeom prst="rect">
            <a:avLst/>
          </a:prstGeom>
        </p:spPr>
        <p:txBody>
          <a:bodyPr/>
          <a:lstStyle/>
          <a:p>
            <a:fld id="{ACD6B214-EFBA-47A7-96BC-0C9C5E568A43}" type="slidenum">
              <a:rPr lang="de-AT" smtClean="0"/>
              <a:t>‹#›</a:t>
            </a:fld>
            <a:endParaRPr lang="de-AT"/>
          </a:p>
        </p:txBody>
      </p:sp>
      <p:sp>
        <p:nvSpPr>
          <p:cNvPr id="5" name="Textfeld 4">
            <a:extLst>
              <a:ext uri="{FF2B5EF4-FFF2-40B4-BE49-F238E27FC236}">
                <a16:creationId xmlns:a16="http://schemas.microsoft.com/office/drawing/2014/main" id="{7468570D-FA89-A926-9BC3-AD567ED3DF25}"/>
              </a:ext>
            </a:extLst>
          </p:cNvPr>
          <p:cNvSpPr txBox="1"/>
          <p:nvPr userDrawn="1"/>
        </p:nvSpPr>
        <p:spPr>
          <a:xfrm>
            <a:off x="2808815" y="331270"/>
            <a:ext cx="6456945" cy="553998"/>
          </a:xfrm>
          <a:prstGeom prst="rect">
            <a:avLst/>
          </a:prstGeom>
          <a:noFill/>
        </p:spPr>
        <p:txBody>
          <a:bodyPr wrap="square" rtlCol="0">
            <a:spAutoFit/>
          </a:bodyPr>
          <a:lstStyle/>
          <a:p>
            <a:r>
              <a:rPr lang="en-US" sz="1800" b="1" dirty="0">
                <a:solidFill>
                  <a:srgbClr val="356E8B"/>
                </a:solidFill>
              </a:rPr>
              <a:t>Building systems and Site quality control</a:t>
            </a:r>
          </a:p>
          <a:p>
            <a:r>
              <a:rPr lang="en-US" sz="1200" b="1" noProof="0" dirty="0">
                <a:solidFill>
                  <a:srgbClr val="356E8B"/>
                </a:solidFill>
              </a:rPr>
              <a:t>Cristina Tirteu - HAMK</a:t>
            </a:r>
          </a:p>
        </p:txBody>
      </p:sp>
    </p:spTree>
    <p:extLst>
      <p:ext uri="{BB962C8B-B14F-4D97-AF65-F5344CB8AC3E}">
        <p14:creationId xmlns:p14="http://schemas.microsoft.com/office/powerpoint/2010/main" val="207809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46"/>
            <a:ext cx="10515600" cy="2852737"/>
          </a:xfrm>
          <a:prstGeom prst="rect">
            <a:avLst/>
          </a:prstGeom>
        </p:spPr>
        <p:txBody>
          <a:bodyPr anchor="b"/>
          <a:lstStyle>
            <a:lvl1pPr>
              <a:defRPr sz="6000"/>
            </a:lvl1pPr>
          </a:lstStyle>
          <a:p>
            <a:r>
              <a:rPr lang="de-DE"/>
              <a:t>Titelmasterformat durch Klicken bearbeiten</a:t>
            </a:r>
            <a:endParaRPr lang="de-AT"/>
          </a:p>
        </p:txBody>
      </p:sp>
      <p:sp>
        <p:nvSpPr>
          <p:cNvPr id="3" name="Textplatzhalter 2"/>
          <p:cNvSpPr>
            <a:spLocks noGrp="1"/>
          </p:cNvSpPr>
          <p:nvPr>
            <p:ph type="body" idx="1"/>
          </p:nvPr>
        </p:nvSpPr>
        <p:spPr>
          <a:xfrm>
            <a:off x="831851" y="4589471"/>
            <a:ext cx="10515600" cy="1500187"/>
          </a:xfrm>
          <a:prstGeom prst="rect">
            <a:avLst/>
          </a:prstGeo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de-DE"/>
              <a:t>Formatvorlagen des Textmasters bearbeiten</a:t>
            </a:r>
          </a:p>
        </p:txBody>
      </p:sp>
      <p:sp>
        <p:nvSpPr>
          <p:cNvPr id="7" name="Datumsplatzhalter 6"/>
          <p:cNvSpPr>
            <a:spLocks noGrp="1"/>
          </p:cNvSpPr>
          <p:nvPr>
            <p:ph type="dt" sz="half" idx="10"/>
          </p:nvPr>
        </p:nvSpPr>
        <p:spPr>
          <a:xfrm>
            <a:off x="8610600" y="6091655"/>
            <a:ext cx="2743200" cy="365125"/>
          </a:xfrm>
          <a:prstGeom prst="rect">
            <a:avLst/>
          </a:prstGeom>
        </p:spPr>
        <p:txBody>
          <a:bodyPr/>
          <a:lstStyle/>
          <a:p>
            <a:fld id="{B32FDDBA-D418-4C36-AF51-388086A37EDA}" type="datetime1">
              <a:rPr lang="de-AT" smtClean="0"/>
              <a:t>21.03.2023</a:t>
            </a:fld>
            <a:endParaRPr lang="de-AT"/>
          </a:p>
        </p:txBody>
      </p:sp>
      <p:sp>
        <p:nvSpPr>
          <p:cNvPr id="8" name="Fußzeilenplatzhalter 7"/>
          <p:cNvSpPr>
            <a:spLocks noGrp="1"/>
          </p:cNvSpPr>
          <p:nvPr>
            <p:ph type="ftr" sz="quarter" idx="11"/>
          </p:nvPr>
        </p:nvSpPr>
        <p:spPr>
          <a:xfrm>
            <a:off x="245661" y="6356358"/>
            <a:ext cx="4114800" cy="365125"/>
          </a:xfrm>
          <a:prstGeom prst="rect">
            <a:avLst/>
          </a:prstGeom>
        </p:spPr>
        <p:txBody>
          <a:bodyPr/>
          <a:lstStyle/>
          <a:p>
            <a:r>
              <a:rPr lang="de-AT" dirty="0"/>
              <a:t>Sources:</a:t>
            </a:r>
          </a:p>
        </p:txBody>
      </p:sp>
      <p:sp>
        <p:nvSpPr>
          <p:cNvPr id="9" name="Foliennummernplatzhalter 8"/>
          <p:cNvSpPr>
            <a:spLocks noGrp="1"/>
          </p:cNvSpPr>
          <p:nvPr>
            <p:ph type="sldNum" sz="quarter" idx="12"/>
          </p:nvPr>
        </p:nvSpPr>
        <p:spPr>
          <a:xfrm>
            <a:off x="8610600" y="6356358"/>
            <a:ext cx="2743200" cy="365125"/>
          </a:xfrm>
          <a:prstGeom prst="rect">
            <a:avLst/>
          </a:prstGeom>
        </p:spPr>
        <p:txBody>
          <a:bodyPr/>
          <a:lstStyle/>
          <a:p>
            <a:fld id="{ACD6B214-EFBA-47A7-96BC-0C9C5E568A43}" type="slidenum">
              <a:rPr lang="de-AT" smtClean="0"/>
              <a:t>‹#›</a:t>
            </a:fld>
            <a:endParaRPr lang="de-AT"/>
          </a:p>
        </p:txBody>
      </p:sp>
      <p:sp>
        <p:nvSpPr>
          <p:cNvPr id="5" name="Textfeld 4">
            <a:extLst>
              <a:ext uri="{FF2B5EF4-FFF2-40B4-BE49-F238E27FC236}">
                <a16:creationId xmlns:a16="http://schemas.microsoft.com/office/drawing/2014/main" id="{1CB418CC-A400-7E9D-0F29-016FF4A58BD3}"/>
              </a:ext>
            </a:extLst>
          </p:cNvPr>
          <p:cNvSpPr txBox="1"/>
          <p:nvPr userDrawn="1"/>
        </p:nvSpPr>
        <p:spPr>
          <a:xfrm>
            <a:off x="2808815" y="331270"/>
            <a:ext cx="6456945" cy="553998"/>
          </a:xfrm>
          <a:prstGeom prst="rect">
            <a:avLst/>
          </a:prstGeom>
          <a:noFill/>
        </p:spPr>
        <p:txBody>
          <a:bodyPr wrap="square" rtlCol="0">
            <a:spAutoFit/>
          </a:bodyPr>
          <a:lstStyle/>
          <a:p>
            <a:r>
              <a:rPr lang="en-US" sz="1800" b="1" dirty="0">
                <a:solidFill>
                  <a:srgbClr val="356E8B"/>
                </a:solidFill>
              </a:rPr>
              <a:t>Building systems and Site quality control</a:t>
            </a:r>
          </a:p>
          <a:p>
            <a:r>
              <a:rPr lang="en-US" sz="1200" b="1" noProof="0" dirty="0">
                <a:solidFill>
                  <a:srgbClr val="356E8B"/>
                </a:solidFill>
              </a:rPr>
              <a:t>Cristina Tirteu - HAMK</a:t>
            </a:r>
          </a:p>
        </p:txBody>
      </p:sp>
    </p:spTree>
    <p:extLst>
      <p:ext uri="{BB962C8B-B14F-4D97-AF65-F5344CB8AC3E}">
        <p14:creationId xmlns:p14="http://schemas.microsoft.com/office/powerpoint/2010/main" val="1400013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838200" y="1159217"/>
            <a:ext cx="10515600" cy="821991"/>
          </a:xfrm>
          <a:prstGeom prst="rect">
            <a:avLst/>
          </a:prstGeom>
        </p:spPr>
        <p:txBody>
          <a:bodyPr/>
          <a:lstStyle/>
          <a:p>
            <a:r>
              <a:rPr lang="de-DE"/>
              <a:t>Titelmasterformat durch Klicken bearbeiten</a:t>
            </a:r>
            <a:endParaRPr lang="de-AT"/>
          </a:p>
        </p:txBody>
      </p:sp>
      <p:sp>
        <p:nvSpPr>
          <p:cNvPr id="3" name="Inhaltsplatzhalter 2"/>
          <p:cNvSpPr>
            <a:spLocks noGrp="1"/>
          </p:cNvSpPr>
          <p:nvPr>
            <p:ph sz="half" idx="1"/>
          </p:nvPr>
        </p:nvSpPr>
        <p:spPr>
          <a:xfrm>
            <a:off x="838200" y="2125585"/>
            <a:ext cx="5181600" cy="3810001"/>
          </a:xfrm>
          <a:prstGeom prst="rect">
            <a:avLst/>
          </a:prstGeo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Inhaltsplatzhalter 3"/>
          <p:cNvSpPr>
            <a:spLocks noGrp="1"/>
          </p:cNvSpPr>
          <p:nvPr>
            <p:ph sz="half" idx="2"/>
          </p:nvPr>
        </p:nvSpPr>
        <p:spPr>
          <a:xfrm>
            <a:off x="6172200" y="2125585"/>
            <a:ext cx="5181600" cy="3810001"/>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8" name="Datumsplatzhalter 6"/>
          <p:cNvSpPr>
            <a:spLocks noGrp="1"/>
          </p:cNvSpPr>
          <p:nvPr>
            <p:ph type="dt" sz="half" idx="10"/>
          </p:nvPr>
        </p:nvSpPr>
        <p:spPr>
          <a:xfrm>
            <a:off x="8610600" y="6091655"/>
            <a:ext cx="2743200" cy="365125"/>
          </a:xfrm>
          <a:prstGeom prst="rect">
            <a:avLst/>
          </a:prstGeom>
        </p:spPr>
        <p:txBody>
          <a:bodyPr/>
          <a:lstStyle/>
          <a:p>
            <a:fld id="{B32FDDBA-D418-4C36-AF51-388086A37EDA}" type="datetime1">
              <a:rPr lang="de-AT" smtClean="0"/>
              <a:t>21.03.2023</a:t>
            </a:fld>
            <a:endParaRPr lang="de-AT"/>
          </a:p>
        </p:txBody>
      </p:sp>
      <p:sp>
        <p:nvSpPr>
          <p:cNvPr id="9" name="Fußzeilenplatzhalter 7"/>
          <p:cNvSpPr>
            <a:spLocks noGrp="1"/>
          </p:cNvSpPr>
          <p:nvPr>
            <p:ph type="ftr" sz="quarter" idx="11"/>
          </p:nvPr>
        </p:nvSpPr>
        <p:spPr>
          <a:xfrm>
            <a:off x="245661" y="6356358"/>
            <a:ext cx="4114800" cy="365125"/>
          </a:xfrm>
          <a:prstGeom prst="rect">
            <a:avLst/>
          </a:prstGeom>
        </p:spPr>
        <p:txBody>
          <a:bodyPr/>
          <a:lstStyle/>
          <a:p>
            <a:r>
              <a:rPr lang="de-AT" dirty="0"/>
              <a:t>Sources:</a:t>
            </a:r>
          </a:p>
        </p:txBody>
      </p:sp>
      <p:sp>
        <p:nvSpPr>
          <p:cNvPr id="10" name="Foliennummernplatzhalter 8"/>
          <p:cNvSpPr>
            <a:spLocks noGrp="1"/>
          </p:cNvSpPr>
          <p:nvPr>
            <p:ph type="sldNum" sz="quarter" idx="12"/>
          </p:nvPr>
        </p:nvSpPr>
        <p:spPr>
          <a:xfrm>
            <a:off x="8610600" y="6356358"/>
            <a:ext cx="2743200" cy="365125"/>
          </a:xfrm>
          <a:prstGeom prst="rect">
            <a:avLst/>
          </a:prstGeom>
        </p:spPr>
        <p:txBody>
          <a:bodyPr/>
          <a:lstStyle/>
          <a:p>
            <a:fld id="{ACD6B214-EFBA-47A7-96BC-0C9C5E568A43}" type="slidenum">
              <a:rPr lang="de-AT" smtClean="0"/>
              <a:t>‹#›</a:t>
            </a:fld>
            <a:endParaRPr lang="de-AT"/>
          </a:p>
        </p:txBody>
      </p:sp>
      <p:sp>
        <p:nvSpPr>
          <p:cNvPr id="6" name="Textfeld 4">
            <a:extLst>
              <a:ext uri="{FF2B5EF4-FFF2-40B4-BE49-F238E27FC236}">
                <a16:creationId xmlns:a16="http://schemas.microsoft.com/office/drawing/2014/main" id="{75748D84-9BE2-683C-B02D-50D561A25346}"/>
              </a:ext>
            </a:extLst>
          </p:cNvPr>
          <p:cNvSpPr txBox="1"/>
          <p:nvPr userDrawn="1"/>
        </p:nvSpPr>
        <p:spPr>
          <a:xfrm>
            <a:off x="2808815" y="331270"/>
            <a:ext cx="6456945" cy="553998"/>
          </a:xfrm>
          <a:prstGeom prst="rect">
            <a:avLst/>
          </a:prstGeom>
          <a:noFill/>
        </p:spPr>
        <p:txBody>
          <a:bodyPr wrap="square" rtlCol="0">
            <a:spAutoFit/>
          </a:bodyPr>
          <a:lstStyle/>
          <a:p>
            <a:r>
              <a:rPr lang="en-US" sz="1800" b="1" dirty="0">
                <a:solidFill>
                  <a:srgbClr val="356E8B"/>
                </a:solidFill>
              </a:rPr>
              <a:t>Building systems and Site quality control</a:t>
            </a:r>
          </a:p>
          <a:p>
            <a:r>
              <a:rPr lang="en-US" sz="1200" b="1" noProof="0" dirty="0">
                <a:solidFill>
                  <a:srgbClr val="356E8B"/>
                </a:solidFill>
              </a:rPr>
              <a:t>Cristina Tirteu - HAMK</a:t>
            </a:r>
          </a:p>
        </p:txBody>
      </p:sp>
    </p:spTree>
    <p:extLst>
      <p:ext uri="{BB962C8B-B14F-4D97-AF65-F5344CB8AC3E}">
        <p14:creationId xmlns:p14="http://schemas.microsoft.com/office/powerpoint/2010/main" val="1588490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9" y="2505083"/>
            <a:ext cx="5157787" cy="3422483"/>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6172203" y="1681163"/>
            <a:ext cx="5183188" cy="823912"/>
          </a:xfrm>
          <a:prstGeom prst="rect">
            <a:avLst/>
          </a:prstGeo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3" y="2505083"/>
            <a:ext cx="5183188" cy="3422483"/>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10" name="Titel 1"/>
          <p:cNvSpPr>
            <a:spLocks noGrp="1"/>
          </p:cNvSpPr>
          <p:nvPr>
            <p:ph type="title"/>
          </p:nvPr>
        </p:nvSpPr>
        <p:spPr>
          <a:xfrm>
            <a:off x="838200" y="1159217"/>
            <a:ext cx="10515600" cy="821991"/>
          </a:xfrm>
          <a:prstGeom prst="rect">
            <a:avLst/>
          </a:prstGeom>
        </p:spPr>
        <p:txBody>
          <a:bodyPr/>
          <a:lstStyle/>
          <a:p>
            <a:r>
              <a:rPr lang="de-DE"/>
              <a:t>Titelmasterformat durch Klicken bearbeiten</a:t>
            </a:r>
            <a:endParaRPr lang="de-AT"/>
          </a:p>
        </p:txBody>
      </p:sp>
      <p:sp>
        <p:nvSpPr>
          <p:cNvPr id="11" name="Datumsplatzhalter 6"/>
          <p:cNvSpPr>
            <a:spLocks noGrp="1"/>
          </p:cNvSpPr>
          <p:nvPr>
            <p:ph type="dt" sz="half" idx="10"/>
          </p:nvPr>
        </p:nvSpPr>
        <p:spPr>
          <a:xfrm>
            <a:off x="8610600" y="6091655"/>
            <a:ext cx="2743200" cy="365125"/>
          </a:xfrm>
          <a:prstGeom prst="rect">
            <a:avLst/>
          </a:prstGeom>
        </p:spPr>
        <p:txBody>
          <a:bodyPr/>
          <a:lstStyle/>
          <a:p>
            <a:fld id="{B32FDDBA-D418-4C36-AF51-388086A37EDA}" type="datetime1">
              <a:rPr lang="de-AT" smtClean="0"/>
              <a:t>21.03.2023</a:t>
            </a:fld>
            <a:endParaRPr lang="de-AT"/>
          </a:p>
        </p:txBody>
      </p:sp>
      <p:sp>
        <p:nvSpPr>
          <p:cNvPr id="12" name="Fußzeilenplatzhalter 7"/>
          <p:cNvSpPr>
            <a:spLocks noGrp="1"/>
          </p:cNvSpPr>
          <p:nvPr>
            <p:ph type="ftr" sz="quarter" idx="11"/>
          </p:nvPr>
        </p:nvSpPr>
        <p:spPr>
          <a:xfrm>
            <a:off x="245661" y="6356358"/>
            <a:ext cx="4114800" cy="365125"/>
          </a:xfrm>
          <a:prstGeom prst="rect">
            <a:avLst/>
          </a:prstGeom>
        </p:spPr>
        <p:txBody>
          <a:bodyPr/>
          <a:lstStyle/>
          <a:p>
            <a:r>
              <a:rPr lang="de-AT" dirty="0"/>
              <a:t>Sources:</a:t>
            </a:r>
          </a:p>
        </p:txBody>
      </p:sp>
      <p:sp>
        <p:nvSpPr>
          <p:cNvPr id="13" name="Foliennummernplatzhalter 8"/>
          <p:cNvSpPr>
            <a:spLocks noGrp="1"/>
          </p:cNvSpPr>
          <p:nvPr>
            <p:ph type="sldNum" sz="quarter" idx="12"/>
          </p:nvPr>
        </p:nvSpPr>
        <p:spPr>
          <a:xfrm>
            <a:off x="8610600" y="6356358"/>
            <a:ext cx="2743200" cy="365125"/>
          </a:xfrm>
          <a:prstGeom prst="rect">
            <a:avLst/>
          </a:prstGeom>
        </p:spPr>
        <p:txBody>
          <a:bodyPr/>
          <a:lstStyle/>
          <a:p>
            <a:fld id="{ACD6B214-EFBA-47A7-96BC-0C9C5E568A43}" type="slidenum">
              <a:rPr lang="de-AT" smtClean="0"/>
              <a:t>‹#›</a:t>
            </a:fld>
            <a:endParaRPr lang="de-AT"/>
          </a:p>
        </p:txBody>
      </p:sp>
      <p:sp>
        <p:nvSpPr>
          <p:cNvPr id="2" name="Textfeld 4">
            <a:extLst>
              <a:ext uri="{FF2B5EF4-FFF2-40B4-BE49-F238E27FC236}">
                <a16:creationId xmlns:a16="http://schemas.microsoft.com/office/drawing/2014/main" id="{463DF6DD-2BA2-C148-13F5-2D4ED5AB8F98}"/>
              </a:ext>
            </a:extLst>
          </p:cNvPr>
          <p:cNvSpPr txBox="1"/>
          <p:nvPr userDrawn="1"/>
        </p:nvSpPr>
        <p:spPr>
          <a:xfrm>
            <a:off x="2808815" y="331270"/>
            <a:ext cx="6456945" cy="553998"/>
          </a:xfrm>
          <a:prstGeom prst="rect">
            <a:avLst/>
          </a:prstGeom>
          <a:noFill/>
        </p:spPr>
        <p:txBody>
          <a:bodyPr wrap="square" rtlCol="0">
            <a:spAutoFit/>
          </a:bodyPr>
          <a:lstStyle/>
          <a:p>
            <a:r>
              <a:rPr lang="en-US" sz="1800" b="1" dirty="0">
                <a:solidFill>
                  <a:srgbClr val="356E8B"/>
                </a:solidFill>
              </a:rPr>
              <a:t>Building systems and Site quality control</a:t>
            </a:r>
          </a:p>
          <a:p>
            <a:r>
              <a:rPr lang="en-US" sz="1200" b="1" noProof="0" dirty="0">
                <a:solidFill>
                  <a:srgbClr val="356E8B"/>
                </a:solidFill>
              </a:rPr>
              <a:t>Cristina Tirteu - HAMK</a:t>
            </a:r>
          </a:p>
        </p:txBody>
      </p:sp>
    </p:spTree>
    <p:extLst>
      <p:ext uri="{BB962C8B-B14F-4D97-AF65-F5344CB8AC3E}">
        <p14:creationId xmlns:p14="http://schemas.microsoft.com/office/powerpoint/2010/main" val="2981074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 1"/>
          <p:cNvSpPr>
            <a:spLocks noGrp="1"/>
          </p:cNvSpPr>
          <p:nvPr>
            <p:ph type="title"/>
          </p:nvPr>
        </p:nvSpPr>
        <p:spPr>
          <a:xfrm>
            <a:off x="838200" y="1159217"/>
            <a:ext cx="10515600" cy="821991"/>
          </a:xfrm>
          <a:prstGeom prst="rect">
            <a:avLst/>
          </a:prstGeom>
        </p:spPr>
        <p:txBody>
          <a:bodyPr/>
          <a:lstStyle/>
          <a:p>
            <a:r>
              <a:rPr lang="de-DE"/>
              <a:t>Titelmasterformat durch Klicken bearbeiten</a:t>
            </a:r>
            <a:endParaRPr lang="de-AT"/>
          </a:p>
        </p:txBody>
      </p:sp>
      <p:sp>
        <p:nvSpPr>
          <p:cNvPr id="7" name="Datumsplatzhalter 6"/>
          <p:cNvSpPr>
            <a:spLocks noGrp="1"/>
          </p:cNvSpPr>
          <p:nvPr>
            <p:ph type="dt" sz="half" idx="10"/>
          </p:nvPr>
        </p:nvSpPr>
        <p:spPr>
          <a:xfrm>
            <a:off x="8610600" y="6091655"/>
            <a:ext cx="2743200" cy="365125"/>
          </a:xfrm>
          <a:prstGeom prst="rect">
            <a:avLst/>
          </a:prstGeom>
        </p:spPr>
        <p:txBody>
          <a:bodyPr/>
          <a:lstStyle/>
          <a:p>
            <a:fld id="{B32FDDBA-D418-4C36-AF51-388086A37EDA}" type="datetime1">
              <a:rPr lang="de-AT" smtClean="0"/>
              <a:t>21.03.2023</a:t>
            </a:fld>
            <a:endParaRPr lang="de-AT"/>
          </a:p>
        </p:txBody>
      </p:sp>
      <p:sp>
        <p:nvSpPr>
          <p:cNvPr id="8" name="Fußzeilenplatzhalter 7"/>
          <p:cNvSpPr>
            <a:spLocks noGrp="1"/>
          </p:cNvSpPr>
          <p:nvPr>
            <p:ph type="ftr" sz="quarter" idx="11"/>
          </p:nvPr>
        </p:nvSpPr>
        <p:spPr>
          <a:xfrm>
            <a:off x="245661" y="6356358"/>
            <a:ext cx="4114800" cy="365125"/>
          </a:xfrm>
          <a:prstGeom prst="rect">
            <a:avLst/>
          </a:prstGeom>
        </p:spPr>
        <p:txBody>
          <a:bodyPr/>
          <a:lstStyle/>
          <a:p>
            <a:r>
              <a:rPr lang="de-AT" dirty="0"/>
              <a:t>Sources:</a:t>
            </a:r>
          </a:p>
        </p:txBody>
      </p:sp>
      <p:sp>
        <p:nvSpPr>
          <p:cNvPr id="9" name="Foliennummernplatzhalter 8"/>
          <p:cNvSpPr>
            <a:spLocks noGrp="1"/>
          </p:cNvSpPr>
          <p:nvPr>
            <p:ph type="sldNum" sz="quarter" idx="12"/>
          </p:nvPr>
        </p:nvSpPr>
        <p:spPr>
          <a:xfrm>
            <a:off x="8610600" y="6356358"/>
            <a:ext cx="2743200" cy="365125"/>
          </a:xfrm>
          <a:prstGeom prst="rect">
            <a:avLst/>
          </a:prstGeom>
        </p:spPr>
        <p:txBody>
          <a:bodyPr/>
          <a:lstStyle/>
          <a:p>
            <a:fld id="{ACD6B214-EFBA-47A7-96BC-0C9C5E568A43}" type="slidenum">
              <a:rPr lang="de-AT" smtClean="0"/>
              <a:t>‹#›</a:t>
            </a:fld>
            <a:endParaRPr lang="de-AT"/>
          </a:p>
        </p:txBody>
      </p:sp>
      <p:sp>
        <p:nvSpPr>
          <p:cNvPr id="3" name="Textfeld 4">
            <a:extLst>
              <a:ext uri="{FF2B5EF4-FFF2-40B4-BE49-F238E27FC236}">
                <a16:creationId xmlns:a16="http://schemas.microsoft.com/office/drawing/2014/main" id="{E613E42C-B309-B2BE-EF6A-33FE40282445}"/>
              </a:ext>
            </a:extLst>
          </p:cNvPr>
          <p:cNvSpPr txBox="1"/>
          <p:nvPr userDrawn="1"/>
        </p:nvSpPr>
        <p:spPr>
          <a:xfrm>
            <a:off x="2808815" y="331270"/>
            <a:ext cx="6456945" cy="553998"/>
          </a:xfrm>
          <a:prstGeom prst="rect">
            <a:avLst/>
          </a:prstGeom>
          <a:noFill/>
        </p:spPr>
        <p:txBody>
          <a:bodyPr wrap="square" rtlCol="0">
            <a:spAutoFit/>
          </a:bodyPr>
          <a:lstStyle/>
          <a:p>
            <a:r>
              <a:rPr lang="en-US" sz="1800" b="1" dirty="0">
                <a:solidFill>
                  <a:srgbClr val="356E8B"/>
                </a:solidFill>
              </a:rPr>
              <a:t>Building systems and Site quality control</a:t>
            </a:r>
          </a:p>
          <a:p>
            <a:r>
              <a:rPr lang="en-US" sz="1200" b="1" noProof="0" dirty="0">
                <a:solidFill>
                  <a:srgbClr val="356E8B"/>
                </a:solidFill>
              </a:rPr>
              <a:t>Cristina Tirteu - HAMK</a:t>
            </a:r>
          </a:p>
        </p:txBody>
      </p:sp>
    </p:spTree>
    <p:extLst>
      <p:ext uri="{BB962C8B-B14F-4D97-AF65-F5344CB8AC3E}">
        <p14:creationId xmlns:p14="http://schemas.microsoft.com/office/powerpoint/2010/main" val="966993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6"/>
          <p:cNvSpPr>
            <a:spLocks noGrp="1"/>
          </p:cNvSpPr>
          <p:nvPr>
            <p:ph type="dt" sz="half" idx="10"/>
          </p:nvPr>
        </p:nvSpPr>
        <p:spPr>
          <a:xfrm>
            <a:off x="8610600" y="6091655"/>
            <a:ext cx="2743200" cy="365125"/>
          </a:xfrm>
          <a:prstGeom prst="rect">
            <a:avLst/>
          </a:prstGeom>
        </p:spPr>
        <p:txBody>
          <a:bodyPr/>
          <a:lstStyle/>
          <a:p>
            <a:fld id="{B32FDDBA-D418-4C36-AF51-388086A37EDA}" type="datetime1">
              <a:rPr lang="de-AT" smtClean="0"/>
              <a:t>21.03.2023</a:t>
            </a:fld>
            <a:endParaRPr lang="de-AT"/>
          </a:p>
        </p:txBody>
      </p:sp>
      <p:sp>
        <p:nvSpPr>
          <p:cNvPr id="6" name="Fußzeilenplatzhalter 7"/>
          <p:cNvSpPr>
            <a:spLocks noGrp="1"/>
          </p:cNvSpPr>
          <p:nvPr>
            <p:ph type="ftr" sz="quarter" idx="11"/>
          </p:nvPr>
        </p:nvSpPr>
        <p:spPr>
          <a:xfrm>
            <a:off x="245661" y="6356358"/>
            <a:ext cx="4114800" cy="365125"/>
          </a:xfrm>
          <a:prstGeom prst="rect">
            <a:avLst/>
          </a:prstGeom>
        </p:spPr>
        <p:txBody>
          <a:bodyPr/>
          <a:lstStyle/>
          <a:p>
            <a:r>
              <a:rPr lang="de-AT" dirty="0"/>
              <a:t>Sources:</a:t>
            </a:r>
          </a:p>
        </p:txBody>
      </p:sp>
      <p:sp>
        <p:nvSpPr>
          <p:cNvPr id="7" name="Foliennummernplatzhalter 8"/>
          <p:cNvSpPr>
            <a:spLocks noGrp="1"/>
          </p:cNvSpPr>
          <p:nvPr>
            <p:ph type="sldNum" sz="quarter" idx="12"/>
          </p:nvPr>
        </p:nvSpPr>
        <p:spPr>
          <a:xfrm>
            <a:off x="8610600" y="6356358"/>
            <a:ext cx="2743200" cy="365125"/>
          </a:xfrm>
          <a:prstGeom prst="rect">
            <a:avLst/>
          </a:prstGeom>
        </p:spPr>
        <p:txBody>
          <a:bodyPr/>
          <a:lstStyle/>
          <a:p>
            <a:fld id="{ACD6B214-EFBA-47A7-96BC-0C9C5E568A43}" type="slidenum">
              <a:rPr lang="de-AT" smtClean="0"/>
              <a:t>‹#›</a:t>
            </a:fld>
            <a:endParaRPr lang="de-AT"/>
          </a:p>
        </p:txBody>
      </p:sp>
      <p:sp>
        <p:nvSpPr>
          <p:cNvPr id="3" name="Textfeld 4">
            <a:extLst>
              <a:ext uri="{FF2B5EF4-FFF2-40B4-BE49-F238E27FC236}">
                <a16:creationId xmlns:a16="http://schemas.microsoft.com/office/drawing/2014/main" id="{E3D5B09D-9F17-C495-003B-9754BE60BA66}"/>
              </a:ext>
            </a:extLst>
          </p:cNvPr>
          <p:cNvSpPr txBox="1"/>
          <p:nvPr userDrawn="1"/>
        </p:nvSpPr>
        <p:spPr>
          <a:xfrm>
            <a:off x="2808815" y="331270"/>
            <a:ext cx="6456945" cy="553998"/>
          </a:xfrm>
          <a:prstGeom prst="rect">
            <a:avLst/>
          </a:prstGeom>
          <a:noFill/>
        </p:spPr>
        <p:txBody>
          <a:bodyPr wrap="square" rtlCol="0">
            <a:spAutoFit/>
          </a:bodyPr>
          <a:lstStyle/>
          <a:p>
            <a:r>
              <a:rPr lang="en-US" sz="1800" b="1" dirty="0">
                <a:solidFill>
                  <a:srgbClr val="356E8B"/>
                </a:solidFill>
              </a:rPr>
              <a:t>Building systems and Quality control</a:t>
            </a:r>
          </a:p>
          <a:p>
            <a:r>
              <a:rPr lang="en-US" sz="1200" b="1" noProof="0" dirty="0">
                <a:solidFill>
                  <a:srgbClr val="356E8B"/>
                </a:solidFill>
              </a:rPr>
              <a:t>M.Sc. Cristina Tirteu - HAMK</a:t>
            </a:r>
          </a:p>
        </p:txBody>
      </p:sp>
    </p:spTree>
    <p:extLst>
      <p:ext uri="{BB962C8B-B14F-4D97-AF65-F5344CB8AC3E}">
        <p14:creationId xmlns:p14="http://schemas.microsoft.com/office/powerpoint/2010/main" val="1540743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987432"/>
            <a:ext cx="3932237" cy="1442955"/>
          </a:xfrm>
          <a:prstGeom prst="rect">
            <a:avLst/>
          </a:prstGeom>
        </p:spPr>
        <p:txBody>
          <a:bodyPr anchor="b"/>
          <a:lstStyle>
            <a:lvl1pPr>
              <a:defRPr sz="3200"/>
            </a:lvl1pPr>
          </a:lstStyle>
          <a:p>
            <a:r>
              <a:rPr lang="de-DE"/>
              <a:t>Titelmasterformat durch Klicken bearbeiten</a:t>
            </a:r>
            <a:endParaRPr lang="de-AT"/>
          </a:p>
        </p:txBody>
      </p:sp>
      <p:sp>
        <p:nvSpPr>
          <p:cNvPr id="3" name="Inhaltsplatzhalter 2"/>
          <p:cNvSpPr>
            <a:spLocks noGrp="1"/>
          </p:cNvSpPr>
          <p:nvPr>
            <p:ph idx="1"/>
          </p:nvPr>
        </p:nvSpPr>
        <p:spPr>
          <a:xfrm>
            <a:off x="5183188" y="987433"/>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839788" y="2430380"/>
            <a:ext cx="3932237" cy="3438608"/>
          </a:xfrm>
          <a:prstGeom prst="rect">
            <a:avLst/>
          </a:prstGeo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de-DE" dirty="0"/>
              <a:t>Formatvorlagen des Textmasters bearbeiten</a:t>
            </a:r>
          </a:p>
        </p:txBody>
      </p:sp>
      <p:sp>
        <p:nvSpPr>
          <p:cNvPr id="8" name="Datumsplatzhalter 6"/>
          <p:cNvSpPr>
            <a:spLocks noGrp="1"/>
          </p:cNvSpPr>
          <p:nvPr>
            <p:ph type="dt" sz="half" idx="10"/>
          </p:nvPr>
        </p:nvSpPr>
        <p:spPr>
          <a:xfrm>
            <a:off x="8610600" y="6091655"/>
            <a:ext cx="2743200" cy="365125"/>
          </a:xfrm>
          <a:prstGeom prst="rect">
            <a:avLst/>
          </a:prstGeom>
        </p:spPr>
        <p:txBody>
          <a:bodyPr/>
          <a:lstStyle/>
          <a:p>
            <a:fld id="{B32FDDBA-D418-4C36-AF51-388086A37EDA}" type="datetime1">
              <a:rPr lang="de-AT" smtClean="0"/>
              <a:t>21.03.2023</a:t>
            </a:fld>
            <a:endParaRPr lang="de-AT"/>
          </a:p>
        </p:txBody>
      </p:sp>
      <p:sp>
        <p:nvSpPr>
          <p:cNvPr id="9" name="Fußzeilenplatzhalter 7"/>
          <p:cNvSpPr>
            <a:spLocks noGrp="1"/>
          </p:cNvSpPr>
          <p:nvPr>
            <p:ph type="ftr" sz="quarter" idx="11"/>
          </p:nvPr>
        </p:nvSpPr>
        <p:spPr>
          <a:xfrm>
            <a:off x="245661" y="6356358"/>
            <a:ext cx="4114800" cy="365125"/>
          </a:xfrm>
          <a:prstGeom prst="rect">
            <a:avLst/>
          </a:prstGeom>
        </p:spPr>
        <p:txBody>
          <a:bodyPr/>
          <a:lstStyle/>
          <a:p>
            <a:r>
              <a:rPr lang="de-AT" dirty="0"/>
              <a:t>Sources:</a:t>
            </a:r>
          </a:p>
        </p:txBody>
      </p:sp>
      <p:sp>
        <p:nvSpPr>
          <p:cNvPr id="10" name="Foliennummernplatzhalter 8"/>
          <p:cNvSpPr>
            <a:spLocks noGrp="1"/>
          </p:cNvSpPr>
          <p:nvPr>
            <p:ph type="sldNum" sz="quarter" idx="12"/>
          </p:nvPr>
        </p:nvSpPr>
        <p:spPr>
          <a:xfrm>
            <a:off x="8610600" y="6356358"/>
            <a:ext cx="2743200" cy="365125"/>
          </a:xfrm>
          <a:prstGeom prst="rect">
            <a:avLst/>
          </a:prstGeom>
        </p:spPr>
        <p:txBody>
          <a:bodyPr/>
          <a:lstStyle/>
          <a:p>
            <a:fld id="{ACD6B214-EFBA-47A7-96BC-0C9C5E568A43}" type="slidenum">
              <a:rPr lang="de-AT" smtClean="0"/>
              <a:t>‹#›</a:t>
            </a:fld>
            <a:endParaRPr lang="de-AT"/>
          </a:p>
        </p:txBody>
      </p:sp>
      <p:sp>
        <p:nvSpPr>
          <p:cNvPr id="6" name="Textfeld 4">
            <a:extLst>
              <a:ext uri="{FF2B5EF4-FFF2-40B4-BE49-F238E27FC236}">
                <a16:creationId xmlns:a16="http://schemas.microsoft.com/office/drawing/2014/main" id="{D48030EF-C889-29A8-EE38-C69029457F33}"/>
              </a:ext>
            </a:extLst>
          </p:cNvPr>
          <p:cNvSpPr txBox="1"/>
          <p:nvPr userDrawn="1"/>
        </p:nvSpPr>
        <p:spPr>
          <a:xfrm>
            <a:off x="2808815" y="331270"/>
            <a:ext cx="6456945" cy="553998"/>
          </a:xfrm>
          <a:prstGeom prst="rect">
            <a:avLst/>
          </a:prstGeom>
          <a:noFill/>
        </p:spPr>
        <p:txBody>
          <a:bodyPr wrap="square" rtlCol="0">
            <a:spAutoFit/>
          </a:bodyPr>
          <a:lstStyle/>
          <a:p>
            <a:r>
              <a:rPr lang="en-US" sz="1800" b="1" dirty="0">
                <a:solidFill>
                  <a:srgbClr val="356E8B"/>
                </a:solidFill>
              </a:rPr>
              <a:t>Building systems and Site quality control</a:t>
            </a:r>
          </a:p>
          <a:p>
            <a:r>
              <a:rPr lang="en-US" sz="1200" b="1" noProof="0" dirty="0">
                <a:solidFill>
                  <a:srgbClr val="356E8B"/>
                </a:solidFill>
              </a:rPr>
              <a:t>Cristina Tirteu - HAMK</a:t>
            </a:r>
          </a:p>
        </p:txBody>
      </p:sp>
    </p:spTree>
    <p:extLst>
      <p:ext uri="{BB962C8B-B14F-4D97-AF65-F5344CB8AC3E}">
        <p14:creationId xmlns:p14="http://schemas.microsoft.com/office/powerpoint/2010/main" val="2586433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8200" y="987433"/>
            <a:ext cx="3932237" cy="1367589"/>
          </a:xfrm>
          <a:prstGeom prst="rect">
            <a:avLst/>
          </a:prstGeom>
        </p:spPr>
        <p:txBody>
          <a:bodyPr anchor="b"/>
          <a:lstStyle>
            <a:lvl1pPr>
              <a:defRPr sz="3200"/>
            </a:lvl1pPr>
          </a:lstStyle>
          <a:p>
            <a:r>
              <a:rPr lang="de-DE" dirty="0"/>
              <a:t>Titelmasterformat durch Klicken bearbeiten</a:t>
            </a:r>
            <a:endParaRPr lang="de-AT" dirty="0"/>
          </a:p>
        </p:txBody>
      </p:sp>
      <p:sp>
        <p:nvSpPr>
          <p:cNvPr id="3" name="Bildplatzhalter 2"/>
          <p:cNvSpPr>
            <a:spLocks noGrp="1"/>
          </p:cNvSpPr>
          <p:nvPr>
            <p:ph type="pic" idx="1"/>
          </p:nvPr>
        </p:nvSpPr>
        <p:spPr>
          <a:xfrm>
            <a:off x="5183188" y="987433"/>
            <a:ext cx="6172200" cy="4873625"/>
          </a:xfrm>
          <a:prstGeom prst="rect">
            <a:avLst/>
          </a:prstGeo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de-AT"/>
          </a:p>
        </p:txBody>
      </p:sp>
      <p:sp>
        <p:nvSpPr>
          <p:cNvPr id="4" name="Textplatzhalter 3"/>
          <p:cNvSpPr>
            <a:spLocks noGrp="1"/>
          </p:cNvSpPr>
          <p:nvPr>
            <p:ph type="body" sz="half" idx="2"/>
          </p:nvPr>
        </p:nvSpPr>
        <p:spPr>
          <a:xfrm>
            <a:off x="839788" y="2355014"/>
            <a:ext cx="3932237" cy="3513974"/>
          </a:xfrm>
          <a:prstGeom prst="rect">
            <a:avLst/>
          </a:prstGeo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de-DE" dirty="0"/>
              <a:t>Formatvorlagen des Textmasters bearbeiten</a:t>
            </a:r>
          </a:p>
        </p:txBody>
      </p:sp>
      <p:sp>
        <p:nvSpPr>
          <p:cNvPr id="8" name="Datumsplatzhalter 6"/>
          <p:cNvSpPr>
            <a:spLocks noGrp="1"/>
          </p:cNvSpPr>
          <p:nvPr>
            <p:ph type="dt" sz="half" idx="10"/>
          </p:nvPr>
        </p:nvSpPr>
        <p:spPr>
          <a:xfrm>
            <a:off x="8610600" y="6091655"/>
            <a:ext cx="2743200" cy="365125"/>
          </a:xfrm>
          <a:prstGeom prst="rect">
            <a:avLst/>
          </a:prstGeom>
        </p:spPr>
        <p:txBody>
          <a:bodyPr/>
          <a:lstStyle/>
          <a:p>
            <a:fld id="{B32FDDBA-D418-4C36-AF51-388086A37EDA}" type="datetime1">
              <a:rPr lang="de-AT" smtClean="0"/>
              <a:t>21.03.2023</a:t>
            </a:fld>
            <a:endParaRPr lang="de-AT"/>
          </a:p>
        </p:txBody>
      </p:sp>
      <p:sp>
        <p:nvSpPr>
          <p:cNvPr id="9" name="Fußzeilenplatzhalter 7"/>
          <p:cNvSpPr>
            <a:spLocks noGrp="1"/>
          </p:cNvSpPr>
          <p:nvPr>
            <p:ph type="ftr" sz="quarter" idx="11"/>
          </p:nvPr>
        </p:nvSpPr>
        <p:spPr>
          <a:xfrm>
            <a:off x="245661" y="6356358"/>
            <a:ext cx="4114800" cy="365125"/>
          </a:xfrm>
          <a:prstGeom prst="rect">
            <a:avLst/>
          </a:prstGeom>
        </p:spPr>
        <p:txBody>
          <a:bodyPr/>
          <a:lstStyle/>
          <a:p>
            <a:r>
              <a:rPr lang="de-AT" dirty="0"/>
              <a:t>Sources:</a:t>
            </a:r>
          </a:p>
        </p:txBody>
      </p:sp>
      <p:sp>
        <p:nvSpPr>
          <p:cNvPr id="10" name="Foliennummernplatzhalter 8"/>
          <p:cNvSpPr>
            <a:spLocks noGrp="1"/>
          </p:cNvSpPr>
          <p:nvPr>
            <p:ph type="sldNum" sz="quarter" idx="12"/>
          </p:nvPr>
        </p:nvSpPr>
        <p:spPr>
          <a:xfrm>
            <a:off x="8610600" y="6356358"/>
            <a:ext cx="2743200" cy="365125"/>
          </a:xfrm>
          <a:prstGeom prst="rect">
            <a:avLst/>
          </a:prstGeom>
        </p:spPr>
        <p:txBody>
          <a:bodyPr/>
          <a:lstStyle/>
          <a:p>
            <a:fld id="{ACD6B214-EFBA-47A7-96BC-0C9C5E568A43}" type="slidenum">
              <a:rPr lang="de-AT" smtClean="0"/>
              <a:t>‹#›</a:t>
            </a:fld>
            <a:endParaRPr lang="de-AT"/>
          </a:p>
        </p:txBody>
      </p:sp>
      <p:sp>
        <p:nvSpPr>
          <p:cNvPr id="6" name="Textfeld 4">
            <a:extLst>
              <a:ext uri="{FF2B5EF4-FFF2-40B4-BE49-F238E27FC236}">
                <a16:creationId xmlns:a16="http://schemas.microsoft.com/office/drawing/2014/main" id="{DDD68B9C-DDAF-D329-E219-F152AED6ED93}"/>
              </a:ext>
            </a:extLst>
          </p:cNvPr>
          <p:cNvSpPr txBox="1"/>
          <p:nvPr userDrawn="1"/>
        </p:nvSpPr>
        <p:spPr>
          <a:xfrm>
            <a:off x="2808815" y="331270"/>
            <a:ext cx="6456945" cy="553998"/>
          </a:xfrm>
          <a:prstGeom prst="rect">
            <a:avLst/>
          </a:prstGeom>
          <a:noFill/>
        </p:spPr>
        <p:txBody>
          <a:bodyPr wrap="square" rtlCol="0">
            <a:spAutoFit/>
          </a:bodyPr>
          <a:lstStyle/>
          <a:p>
            <a:r>
              <a:rPr lang="en-US" sz="1800" b="1" dirty="0">
                <a:solidFill>
                  <a:srgbClr val="356E8B"/>
                </a:solidFill>
              </a:rPr>
              <a:t>Building systems and Site quality control</a:t>
            </a:r>
          </a:p>
          <a:p>
            <a:r>
              <a:rPr lang="en-US" sz="1200" b="1" noProof="0" dirty="0">
                <a:solidFill>
                  <a:srgbClr val="356E8B"/>
                </a:solidFill>
              </a:rPr>
              <a:t>Cristina Tirteu - HAMK</a:t>
            </a:r>
          </a:p>
        </p:txBody>
      </p:sp>
    </p:spTree>
    <p:extLst>
      <p:ext uri="{BB962C8B-B14F-4D97-AF65-F5344CB8AC3E}">
        <p14:creationId xmlns:p14="http://schemas.microsoft.com/office/powerpoint/2010/main" val="1257080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18"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17"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image" Target="../media/image8.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E80A0BD-C1F5-436C-8F60-5D4F551C49F7}"/>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095227" y="71120"/>
            <a:ext cx="1015494" cy="952483"/>
          </a:xfrm>
          <a:prstGeom prst="rect">
            <a:avLst/>
          </a:prstGeom>
        </p:spPr>
      </p:pic>
      <p:sp>
        <p:nvSpPr>
          <p:cNvPr id="13" name="Rechteck 12"/>
          <p:cNvSpPr/>
          <p:nvPr userDrawn="1"/>
        </p:nvSpPr>
        <p:spPr>
          <a:xfrm>
            <a:off x="1" y="0"/>
            <a:ext cx="11051822" cy="1005653"/>
          </a:xfrm>
          <a:prstGeom prst="rect">
            <a:avLst/>
          </a:prstGeom>
          <a:solidFill>
            <a:srgbClr val="5C8A85">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AT"/>
          </a:p>
        </p:txBody>
      </p:sp>
      <p:sp>
        <p:nvSpPr>
          <p:cNvPr id="27" name="Rechteck 26"/>
          <p:cNvSpPr/>
          <p:nvPr userDrawn="1"/>
        </p:nvSpPr>
        <p:spPr>
          <a:xfrm>
            <a:off x="0" y="6039857"/>
            <a:ext cx="12192000" cy="80195"/>
          </a:xfrm>
          <a:prstGeom prst="rect">
            <a:avLst/>
          </a:prstGeom>
          <a:solidFill>
            <a:srgbClr val="5C8A85">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AT"/>
          </a:p>
        </p:txBody>
      </p:sp>
      <p:sp>
        <p:nvSpPr>
          <p:cNvPr id="29" name="Datumsplatzhalter 6"/>
          <p:cNvSpPr>
            <a:spLocks noGrp="1"/>
          </p:cNvSpPr>
          <p:nvPr>
            <p:ph type="dt" sz="half" idx="2"/>
          </p:nvPr>
        </p:nvSpPr>
        <p:spPr>
          <a:xfrm>
            <a:off x="8610600" y="60916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C09C27-996A-46E9-A738-45624660719A}" type="datetime1">
              <a:rPr lang="de-AT" smtClean="0"/>
              <a:t>21.03.2023</a:t>
            </a:fld>
            <a:endParaRPr lang="de-AT"/>
          </a:p>
        </p:txBody>
      </p:sp>
      <p:sp>
        <p:nvSpPr>
          <p:cNvPr id="30" name="Fußzeilenplatzhalter 7"/>
          <p:cNvSpPr>
            <a:spLocks noGrp="1"/>
          </p:cNvSpPr>
          <p:nvPr>
            <p:ph type="ftr" sz="quarter" idx="3"/>
          </p:nvPr>
        </p:nvSpPr>
        <p:spPr>
          <a:xfrm>
            <a:off x="245661" y="6356354"/>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AT" dirty="0"/>
              <a:t>Sources:</a:t>
            </a:r>
          </a:p>
        </p:txBody>
      </p:sp>
      <p:sp>
        <p:nvSpPr>
          <p:cNvPr id="31" name="Foliennummernplatzhalter 8"/>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D6B214-EFBA-47A7-96BC-0C9C5E568A43}" type="slidenum">
              <a:rPr lang="de-AT" smtClean="0"/>
              <a:t>‹#›</a:t>
            </a:fld>
            <a:endParaRPr lang="de-AT"/>
          </a:p>
        </p:txBody>
      </p:sp>
      <p:pic>
        <p:nvPicPr>
          <p:cNvPr id="19" name="Grafik 1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5661" y="315253"/>
            <a:ext cx="2325047" cy="503652"/>
          </a:xfrm>
          <a:prstGeom prst="rect">
            <a:avLst/>
          </a:prstGeom>
        </p:spPr>
      </p:pic>
      <p:pic>
        <p:nvPicPr>
          <p:cNvPr id="20" name="Grafik 19"/>
          <p:cNvPicPr>
            <a:picLocks noChangeAspect="1"/>
          </p:cNvPicPr>
          <p:nvPr userDrawn="1"/>
        </p:nvPicPr>
        <p:blipFill rotWithShape="1">
          <a:blip r:embed="rId14" cstate="print">
            <a:extLst>
              <a:ext uri="{28A0092B-C50C-407E-A947-70E740481C1C}">
                <a14:useLocalDpi xmlns:a14="http://schemas.microsoft.com/office/drawing/2010/main" val="0"/>
              </a:ext>
            </a:extLst>
          </a:blip>
          <a:srcRect b="11880"/>
          <a:stretch/>
        </p:blipFill>
        <p:spPr>
          <a:xfrm>
            <a:off x="7785502" y="162704"/>
            <a:ext cx="493932" cy="368817"/>
          </a:xfrm>
          <a:prstGeom prst="rect">
            <a:avLst/>
          </a:prstGeom>
        </p:spPr>
      </p:pic>
      <p:pic>
        <p:nvPicPr>
          <p:cNvPr id="21" name="Grafik 2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883936" y="158392"/>
            <a:ext cx="631989" cy="367343"/>
          </a:xfrm>
          <a:prstGeom prst="rect">
            <a:avLst/>
          </a:prstGeom>
        </p:spPr>
      </p:pic>
      <p:pic>
        <p:nvPicPr>
          <p:cNvPr id="23" name="Grafik 2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630785" y="226346"/>
            <a:ext cx="1105193" cy="299389"/>
          </a:xfrm>
          <a:prstGeom prst="rect">
            <a:avLst/>
          </a:prstGeom>
        </p:spPr>
      </p:pic>
      <p:pic>
        <p:nvPicPr>
          <p:cNvPr id="24" name="Grafik 2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9883936" y="592251"/>
            <a:ext cx="878476" cy="446810"/>
          </a:xfrm>
          <a:prstGeom prst="rect">
            <a:avLst/>
          </a:prstGeom>
        </p:spPr>
      </p:pic>
      <p:pic>
        <p:nvPicPr>
          <p:cNvPr id="25" name="Grafik 2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785502" y="647136"/>
            <a:ext cx="715540" cy="296187"/>
          </a:xfrm>
          <a:prstGeom prst="rect">
            <a:avLst/>
          </a:prstGeom>
        </p:spPr>
      </p:pic>
      <p:pic>
        <p:nvPicPr>
          <p:cNvPr id="28" name="Grafik 2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630785" y="638560"/>
            <a:ext cx="935069" cy="304763"/>
          </a:xfrm>
          <a:prstGeom prst="rect">
            <a:avLst/>
          </a:prstGeom>
        </p:spPr>
      </p:pic>
    </p:spTree>
    <p:extLst>
      <p:ext uri="{BB962C8B-B14F-4D97-AF65-F5344CB8AC3E}">
        <p14:creationId xmlns:p14="http://schemas.microsoft.com/office/powerpoint/2010/main" val="2748588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76" r:id="rId10"/>
  </p:sldLayoutIdLst>
  <p:hf hdr="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hteck 12"/>
          <p:cNvSpPr/>
          <p:nvPr userDrawn="1"/>
        </p:nvSpPr>
        <p:spPr>
          <a:xfrm>
            <a:off x="0" y="-1"/>
            <a:ext cx="9904255" cy="1656629"/>
          </a:xfrm>
          <a:prstGeom prst="rect">
            <a:avLst/>
          </a:prstGeom>
          <a:solidFill>
            <a:srgbClr val="5C8A85">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800" dirty="0"/>
          </a:p>
        </p:txBody>
      </p:sp>
      <p:sp>
        <p:nvSpPr>
          <p:cNvPr id="30" name="Textfeld 29"/>
          <p:cNvSpPr txBox="1"/>
          <p:nvPr userDrawn="1"/>
        </p:nvSpPr>
        <p:spPr>
          <a:xfrm>
            <a:off x="5163889" y="1932975"/>
            <a:ext cx="6632997" cy="1200329"/>
          </a:xfrm>
          <a:prstGeom prst="rect">
            <a:avLst/>
          </a:prstGeom>
          <a:noFill/>
        </p:spPr>
        <p:txBody>
          <a:bodyPr wrap="square" rtlCol="0" anchor="b">
            <a:spAutoFit/>
          </a:bodyPr>
          <a:lstStyle/>
          <a:p>
            <a:pPr lvl="1" algn="r"/>
            <a:r>
              <a:rPr lang="en-US" sz="2800" b="1" kern="1200" dirty="0">
                <a:solidFill>
                  <a:srgbClr val="5C8A85"/>
                </a:solidFill>
                <a:latin typeface="+mn-lt"/>
                <a:ea typeface="+mn-ea"/>
                <a:cs typeface="+mn-cs"/>
              </a:rPr>
              <a:t>SUSTAINABLE, HIGH-PERFORMANCE BUILDING SOLUTIONS IN WOOD</a:t>
            </a:r>
          </a:p>
          <a:p>
            <a:pPr lvl="1" algn="r"/>
            <a:r>
              <a:rPr lang="de-DE" sz="1600" b="1" kern="1200" dirty="0">
                <a:solidFill>
                  <a:srgbClr val="5C8A85"/>
                </a:solidFill>
                <a:latin typeface="+mn-lt"/>
                <a:ea typeface="+mn-ea"/>
                <a:cs typeface="+mn-cs"/>
              </a:rPr>
              <a:t>2020-1-LV01-KA203-077513</a:t>
            </a:r>
            <a:endParaRPr lang="de-AT" sz="1600" b="1" kern="1200" dirty="0">
              <a:solidFill>
                <a:srgbClr val="5C8A85"/>
              </a:solidFill>
              <a:latin typeface="+mn-lt"/>
              <a:ea typeface="+mn-ea"/>
              <a:cs typeface="+mn-cs"/>
            </a:endParaRPr>
          </a:p>
        </p:txBody>
      </p:sp>
      <p:pic>
        <p:nvPicPr>
          <p:cNvPr id="3" name="Grafik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7557" y="276348"/>
            <a:ext cx="3858044" cy="835729"/>
          </a:xfrm>
          <a:prstGeom prst="rect">
            <a:avLst/>
          </a:prstGeom>
        </p:spPr>
      </p:pic>
      <p:pic>
        <p:nvPicPr>
          <p:cNvPr id="4" name="Grafik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15501" y="1819575"/>
            <a:ext cx="690693" cy="585271"/>
          </a:xfrm>
          <a:prstGeom prst="rect">
            <a:avLst/>
          </a:prstGeom>
        </p:spPr>
      </p:pic>
      <p:pic>
        <p:nvPicPr>
          <p:cNvPr id="5" name="Grafik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65300" y="2496914"/>
            <a:ext cx="826078" cy="480157"/>
          </a:xfrm>
          <a:prstGeom prst="rect">
            <a:avLst/>
          </a:prstGeom>
        </p:spPr>
      </p:pic>
      <p:pic>
        <p:nvPicPr>
          <p:cNvPr id="6" name="Grafik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779408" y="1942521"/>
            <a:ext cx="1222233" cy="398357"/>
          </a:xfrm>
          <a:prstGeom prst="rect">
            <a:avLst/>
          </a:prstGeom>
        </p:spPr>
      </p:pic>
      <p:pic>
        <p:nvPicPr>
          <p:cNvPr id="7" name="Grafik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804090" y="2543518"/>
            <a:ext cx="1444603" cy="391333"/>
          </a:xfrm>
          <a:prstGeom prst="rect">
            <a:avLst/>
          </a:prstGeom>
        </p:spPr>
      </p:pic>
      <p:pic>
        <p:nvPicPr>
          <p:cNvPr id="8" name="Grafik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54787" y="2478518"/>
            <a:ext cx="1148265" cy="584030"/>
          </a:xfrm>
          <a:prstGeom prst="rect">
            <a:avLst/>
          </a:prstGeom>
        </p:spPr>
      </p:pic>
      <p:pic>
        <p:nvPicPr>
          <p:cNvPr id="9" name="Grafik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7557" y="1884891"/>
            <a:ext cx="1104537" cy="457206"/>
          </a:xfrm>
          <a:prstGeom prst="rect">
            <a:avLst/>
          </a:prstGeom>
        </p:spPr>
      </p:pic>
      <p:sp>
        <p:nvSpPr>
          <p:cNvPr id="18" name="Textfeld 17"/>
          <p:cNvSpPr txBox="1"/>
          <p:nvPr userDrawn="1"/>
        </p:nvSpPr>
        <p:spPr>
          <a:xfrm>
            <a:off x="193008" y="1277754"/>
            <a:ext cx="7569772" cy="307777"/>
          </a:xfrm>
          <a:prstGeom prst="rect">
            <a:avLst/>
          </a:prstGeom>
          <a:noFill/>
        </p:spPr>
        <p:txBody>
          <a:bodyPr wrap="square" rtlCol="0">
            <a:spAutoFit/>
          </a:bodyPr>
          <a:lstStyle/>
          <a:p>
            <a:r>
              <a:rPr lang="en-US" sz="1400" b="0" kern="1200" dirty="0">
                <a:solidFill>
                  <a:schemeClr val="accent5">
                    <a:lumMod val="75000"/>
                  </a:schemeClr>
                </a:solidFill>
                <a:latin typeface="+mn-lt"/>
                <a:ea typeface="+mn-ea"/>
                <a:cs typeface="+mn-cs"/>
              </a:rPr>
              <a:t>ERASMUS+ Strategic Partnerships For Higher Education </a:t>
            </a:r>
            <a:endParaRPr lang="de-AT" sz="1400" b="0" kern="1200" dirty="0">
              <a:solidFill>
                <a:schemeClr val="accent5">
                  <a:lumMod val="75000"/>
                </a:schemeClr>
              </a:solidFill>
              <a:latin typeface="+mn-lt"/>
              <a:ea typeface="+mn-ea"/>
              <a:cs typeface="+mn-cs"/>
            </a:endParaRPr>
          </a:p>
        </p:txBody>
      </p:sp>
      <p:pic>
        <p:nvPicPr>
          <p:cNvPr id="19" name="Grafik 18">
            <a:extLst>
              <a:ext uri="{FF2B5EF4-FFF2-40B4-BE49-F238E27FC236}">
                <a16:creationId xmlns:a16="http://schemas.microsoft.com/office/drawing/2014/main" id="{6ECCA8BB-CE1B-4365-92D3-0930EFEFE1C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04255" y="-140976"/>
            <a:ext cx="2112268" cy="1981204"/>
          </a:xfrm>
          <a:prstGeom prst="rect">
            <a:avLst/>
          </a:prstGeom>
        </p:spPr>
      </p:pic>
    </p:spTree>
    <p:extLst>
      <p:ext uri="{BB962C8B-B14F-4D97-AF65-F5344CB8AC3E}">
        <p14:creationId xmlns:p14="http://schemas.microsoft.com/office/powerpoint/2010/main" val="107574825"/>
      </p:ext>
    </p:extLst>
  </p:cSld>
  <p:clrMap bg1="lt1" tx1="dk1" bg2="lt2" tx2="dk2" accent1="accent1" accent2="accent2" accent3="accent3" accent4="accent4" accent5="accent5" accent6="accent6" hlink="hlink" folHlink="folHlink"/>
  <p:sldLayoutIdLst>
    <p:sldLayoutId id="2147483675" r:id="rId1"/>
  </p:sldLayoutIdLst>
  <p:hf hdr="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00979" y="4745930"/>
            <a:ext cx="7245449" cy="1015663"/>
          </a:xfrm>
          <a:prstGeom prst="rect">
            <a:avLst/>
          </a:prstGeom>
          <a:noFill/>
        </p:spPr>
        <p:txBody>
          <a:bodyPr wrap="square" rtlCol="0">
            <a:spAutoFit/>
          </a:bodyPr>
          <a:lstStyle/>
          <a:p>
            <a:r>
              <a:rPr lang="en-US" sz="2400" b="1" dirty="0">
                <a:solidFill>
                  <a:srgbClr val="5C8A85"/>
                </a:solidFill>
              </a:rPr>
              <a:t>Building systems and Site quality control</a:t>
            </a:r>
          </a:p>
          <a:p>
            <a:r>
              <a:rPr lang="en-US" b="1" dirty="0">
                <a:solidFill>
                  <a:srgbClr val="5C8A85"/>
                </a:solidFill>
              </a:rPr>
              <a:t>M.Sc. Cristina Tirteu - HAMK</a:t>
            </a:r>
          </a:p>
          <a:p>
            <a:r>
              <a:rPr lang="en-US" b="1" dirty="0">
                <a:solidFill>
                  <a:srgbClr val="5C8A85"/>
                </a:solidFill>
              </a:rPr>
              <a:t>15.03.2023</a:t>
            </a:r>
          </a:p>
        </p:txBody>
      </p:sp>
    </p:spTree>
    <p:extLst>
      <p:ext uri="{BB962C8B-B14F-4D97-AF65-F5344CB8AC3E}">
        <p14:creationId xmlns:p14="http://schemas.microsoft.com/office/powerpoint/2010/main" val="425679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Mass timber systems</a:t>
            </a:r>
          </a:p>
        </p:txBody>
      </p:sp>
      <p:sp>
        <p:nvSpPr>
          <p:cNvPr id="5" name="TextBox 4">
            <a:extLst>
              <a:ext uri="{FF2B5EF4-FFF2-40B4-BE49-F238E27FC236}">
                <a16:creationId xmlns:a16="http://schemas.microsoft.com/office/drawing/2014/main" id="{C3453369-1EBF-4766-8838-20CBE563E60D}"/>
              </a:ext>
            </a:extLst>
          </p:cNvPr>
          <p:cNvSpPr txBox="1"/>
          <p:nvPr/>
        </p:nvSpPr>
        <p:spPr>
          <a:xfrm>
            <a:off x="426526" y="2624623"/>
            <a:ext cx="2694044" cy="2308324"/>
          </a:xfrm>
          <a:prstGeom prst="rect">
            <a:avLst/>
          </a:prstGeom>
          <a:noFill/>
        </p:spPr>
        <p:txBody>
          <a:bodyPr wrap="square">
            <a:spAutoFit/>
          </a:bodyPr>
          <a:lstStyle/>
          <a:p>
            <a:r>
              <a:rPr lang="en-US" sz="1800" dirty="0">
                <a:effectLst/>
                <a:latin typeface="TektonPro-Cond"/>
                <a:ea typeface="Calibri" panose="020F0502020204030204" pitchFamily="34" charset="0"/>
                <a:cs typeface="TektonPro-Cond"/>
              </a:rPr>
              <a:t>Opposed to the timber frame system, the mass timber construction consists of solid elements for both floors and walls. This leads to heavier and more fire-resistant constructions.</a:t>
            </a:r>
          </a:p>
        </p:txBody>
      </p:sp>
      <p:pic>
        <p:nvPicPr>
          <p:cNvPr id="6" name="Picture 5">
            <a:extLst>
              <a:ext uri="{FF2B5EF4-FFF2-40B4-BE49-F238E27FC236}">
                <a16:creationId xmlns:a16="http://schemas.microsoft.com/office/drawing/2014/main" id="{743FFFE4-DE31-4584-953D-3662540B1A06}"/>
              </a:ext>
            </a:extLst>
          </p:cNvPr>
          <p:cNvPicPr>
            <a:picLocks noChangeAspect="1"/>
          </p:cNvPicPr>
          <p:nvPr/>
        </p:nvPicPr>
        <p:blipFill>
          <a:blip r:embed="rId3"/>
          <a:stretch>
            <a:fillRect/>
          </a:stretch>
        </p:blipFill>
        <p:spPr>
          <a:xfrm>
            <a:off x="3120570" y="2401500"/>
            <a:ext cx="2618079" cy="3449992"/>
          </a:xfrm>
          <a:prstGeom prst="rect">
            <a:avLst/>
          </a:prstGeom>
        </p:spPr>
      </p:pic>
      <p:pic>
        <p:nvPicPr>
          <p:cNvPr id="8" name="Picture 7">
            <a:extLst>
              <a:ext uri="{FF2B5EF4-FFF2-40B4-BE49-F238E27FC236}">
                <a16:creationId xmlns:a16="http://schemas.microsoft.com/office/drawing/2014/main" id="{52984BF1-5977-43FF-AEF0-E9D25DC58FE9}"/>
              </a:ext>
            </a:extLst>
          </p:cNvPr>
          <p:cNvPicPr>
            <a:picLocks noChangeAspect="1"/>
          </p:cNvPicPr>
          <p:nvPr/>
        </p:nvPicPr>
        <p:blipFill>
          <a:blip r:embed="rId4"/>
          <a:stretch>
            <a:fillRect/>
          </a:stretch>
        </p:blipFill>
        <p:spPr>
          <a:xfrm>
            <a:off x="5820812" y="2913716"/>
            <a:ext cx="5836164" cy="2561470"/>
          </a:xfrm>
          <a:prstGeom prst="rect">
            <a:avLst/>
          </a:prstGeom>
        </p:spPr>
      </p:pic>
    </p:spTree>
    <p:extLst>
      <p:ext uri="{BB962C8B-B14F-4D97-AF65-F5344CB8AC3E}">
        <p14:creationId xmlns:p14="http://schemas.microsoft.com/office/powerpoint/2010/main" val="2510344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Mass timber structural systems</a:t>
            </a:r>
          </a:p>
        </p:txBody>
      </p:sp>
      <p:sp>
        <p:nvSpPr>
          <p:cNvPr id="5" name="TextBox 4">
            <a:extLst>
              <a:ext uri="{FF2B5EF4-FFF2-40B4-BE49-F238E27FC236}">
                <a16:creationId xmlns:a16="http://schemas.microsoft.com/office/drawing/2014/main" id="{C3453369-1EBF-4766-8838-20CBE563E60D}"/>
              </a:ext>
            </a:extLst>
          </p:cNvPr>
          <p:cNvSpPr txBox="1"/>
          <p:nvPr/>
        </p:nvSpPr>
        <p:spPr>
          <a:xfrm>
            <a:off x="736563" y="2363453"/>
            <a:ext cx="4685715" cy="2585323"/>
          </a:xfrm>
          <a:prstGeom prst="rect">
            <a:avLst/>
          </a:prstGeom>
          <a:noFill/>
        </p:spPr>
        <p:txBody>
          <a:bodyPr wrap="square">
            <a:spAutoFit/>
          </a:bodyPr>
          <a:lstStyle/>
          <a:p>
            <a:r>
              <a:rPr lang="en-US" sz="1800" dirty="0">
                <a:effectLst/>
                <a:latin typeface="TektonPro-Cond"/>
                <a:ea typeface="Calibri" panose="020F0502020204030204" pitchFamily="34" charset="0"/>
                <a:cs typeface="TektonPro-Cond"/>
              </a:rPr>
              <a:t>The structural system for mass timber depends on the stability of the structure.</a:t>
            </a:r>
          </a:p>
          <a:p>
            <a:endParaRPr lang="en-US" dirty="0">
              <a:latin typeface="TektonPro-Cond"/>
              <a:ea typeface="Calibri" panose="020F0502020204030204" pitchFamily="34" charset="0"/>
              <a:cs typeface="TektonPro-Cond"/>
            </a:endParaRPr>
          </a:p>
          <a:p>
            <a:r>
              <a:rPr lang="en-US" sz="1800" dirty="0">
                <a:effectLst/>
                <a:latin typeface="TektonPro-Cond"/>
                <a:ea typeface="Calibri" panose="020F0502020204030204" pitchFamily="34" charset="0"/>
                <a:cs typeface="TektonPro-Cond"/>
              </a:rPr>
              <a:t>There are at least 4 rigid panels required (three vertical and one horizontal) for the structure to be stable</a:t>
            </a:r>
          </a:p>
          <a:p>
            <a:endParaRPr lang="en-US" dirty="0">
              <a:latin typeface="TektonPro-Cond"/>
              <a:ea typeface="Calibri" panose="020F0502020204030204" pitchFamily="34" charset="0"/>
              <a:cs typeface="TektonPro-Cond"/>
            </a:endParaRPr>
          </a:p>
          <a:p>
            <a:r>
              <a:rPr lang="en-US" sz="1800" dirty="0">
                <a:effectLst/>
                <a:latin typeface="TektonPro-Cond"/>
                <a:ea typeface="Calibri" panose="020F0502020204030204" pitchFamily="34" charset="0"/>
                <a:cs typeface="TektonPro-Cond"/>
              </a:rPr>
              <a:t>Not all wall are parallel.</a:t>
            </a:r>
          </a:p>
          <a:p>
            <a:r>
              <a:rPr lang="en-US" dirty="0">
                <a:latin typeface="TektonPro-Cond"/>
                <a:ea typeface="Calibri" panose="020F0502020204030204" pitchFamily="34" charset="0"/>
                <a:cs typeface="TektonPro-Cond"/>
              </a:rPr>
              <a:t>Not all walls are intersecting at the same point.</a:t>
            </a:r>
            <a:endParaRPr lang="en-US" sz="1800" dirty="0">
              <a:effectLst/>
              <a:latin typeface="TektonPro-Cond"/>
              <a:ea typeface="Calibri" panose="020F0502020204030204" pitchFamily="34" charset="0"/>
              <a:cs typeface="TektonPro-Cond"/>
            </a:endParaRPr>
          </a:p>
        </p:txBody>
      </p:sp>
      <p:pic>
        <p:nvPicPr>
          <p:cNvPr id="4" name="Picture 3">
            <a:extLst>
              <a:ext uri="{FF2B5EF4-FFF2-40B4-BE49-F238E27FC236}">
                <a16:creationId xmlns:a16="http://schemas.microsoft.com/office/drawing/2014/main" id="{7E9CBE64-5732-4114-B654-2F4BD1561ABB}"/>
              </a:ext>
            </a:extLst>
          </p:cNvPr>
          <p:cNvPicPr>
            <a:picLocks noChangeAspect="1"/>
          </p:cNvPicPr>
          <p:nvPr/>
        </p:nvPicPr>
        <p:blipFill>
          <a:blip r:embed="rId3"/>
          <a:stretch>
            <a:fillRect/>
          </a:stretch>
        </p:blipFill>
        <p:spPr>
          <a:xfrm>
            <a:off x="7312759" y="1369042"/>
            <a:ext cx="4142678" cy="4119916"/>
          </a:xfrm>
          <a:prstGeom prst="rect">
            <a:avLst/>
          </a:prstGeom>
        </p:spPr>
      </p:pic>
    </p:spTree>
    <p:extLst>
      <p:ext uri="{BB962C8B-B14F-4D97-AF65-F5344CB8AC3E}">
        <p14:creationId xmlns:p14="http://schemas.microsoft.com/office/powerpoint/2010/main" val="1992451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Modular systems </a:t>
            </a:r>
          </a:p>
        </p:txBody>
      </p:sp>
      <p:sp>
        <p:nvSpPr>
          <p:cNvPr id="5" name="TextBox 4">
            <a:extLst>
              <a:ext uri="{FF2B5EF4-FFF2-40B4-BE49-F238E27FC236}">
                <a16:creationId xmlns:a16="http://schemas.microsoft.com/office/drawing/2014/main" id="{C3453369-1EBF-4766-8838-20CBE563E60D}"/>
              </a:ext>
            </a:extLst>
          </p:cNvPr>
          <p:cNvSpPr txBox="1"/>
          <p:nvPr/>
        </p:nvSpPr>
        <p:spPr>
          <a:xfrm>
            <a:off x="727342" y="2266132"/>
            <a:ext cx="3760575" cy="2862322"/>
          </a:xfrm>
          <a:prstGeom prst="rect">
            <a:avLst/>
          </a:prstGeom>
          <a:noFill/>
        </p:spPr>
        <p:txBody>
          <a:bodyPr wrap="square">
            <a:spAutoFit/>
          </a:bodyPr>
          <a:lstStyle/>
          <a:p>
            <a:r>
              <a:rPr lang="en-US" sz="1800" dirty="0">
                <a:effectLst/>
                <a:latin typeface="TektonPro-Cond"/>
                <a:ea typeface="Calibri" panose="020F0502020204030204" pitchFamily="34" charset="0"/>
                <a:cs typeface="TektonPro-Cond"/>
              </a:rPr>
              <a:t>Finally complete rooms and apartments can be pre­‐constructed and assembled to taller buildings.</a:t>
            </a:r>
          </a:p>
          <a:p>
            <a:endParaRPr lang="en-US" dirty="0">
              <a:latin typeface="TektonPro-Cond"/>
              <a:ea typeface="Calibri" panose="020F0502020204030204" pitchFamily="34" charset="0"/>
              <a:cs typeface="TektonPro-Cond"/>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Structural wise the individual box is a self contained stable structure. Interconnections between the boxes ensures stability for the whole structure.  </a:t>
            </a:r>
          </a:p>
          <a:p>
            <a:endParaRPr lang="en-US" sz="1800" dirty="0">
              <a:effectLst/>
              <a:latin typeface="TektonPro-Cond"/>
              <a:ea typeface="Calibri" panose="020F0502020204030204" pitchFamily="34" charset="0"/>
              <a:cs typeface="TektonPro-Cond"/>
            </a:endParaRPr>
          </a:p>
        </p:txBody>
      </p:sp>
      <p:pic>
        <p:nvPicPr>
          <p:cNvPr id="6" name="Picture 5">
            <a:extLst>
              <a:ext uri="{FF2B5EF4-FFF2-40B4-BE49-F238E27FC236}">
                <a16:creationId xmlns:a16="http://schemas.microsoft.com/office/drawing/2014/main" id="{5F6CA5D2-05E3-4D81-A1C4-CB3CA876AB5A}"/>
              </a:ext>
            </a:extLst>
          </p:cNvPr>
          <p:cNvPicPr>
            <a:picLocks noChangeAspect="1"/>
          </p:cNvPicPr>
          <p:nvPr/>
        </p:nvPicPr>
        <p:blipFill rotWithShape="1">
          <a:blip r:embed="rId3"/>
          <a:srcRect r="12069"/>
          <a:stretch/>
        </p:blipFill>
        <p:spPr>
          <a:xfrm>
            <a:off x="5363261" y="1018374"/>
            <a:ext cx="6101397" cy="4917207"/>
          </a:xfrm>
          <a:prstGeom prst="rect">
            <a:avLst/>
          </a:prstGeom>
        </p:spPr>
      </p:pic>
      <p:sp>
        <p:nvSpPr>
          <p:cNvPr id="8" name="Footer Placeholder 4">
            <a:extLst>
              <a:ext uri="{FF2B5EF4-FFF2-40B4-BE49-F238E27FC236}">
                <a16:creationId xmlns:a16="http://schemas.microsoft.com/office/drawing/2014/main" id="{9045EE03-C5AE-FC1E-5089-2D50535DCBDB}"/>
              </a:ext>
            </a:extLst>
          </p:cNvPr>
          <p:cNvSpPr>
            <a:spLocks noGrp="1"/>
          </p:cNvSpPr>
          <p:nvPr>
            <p:ph type="ftr" sz="quarter" idx="11"/>
          </p:nvPr>
        </p:nvSpPr>
        <p:spPr>
          <a:xfrm>
            <a:off x="245661" y="6356358"/>
            <a:ext cx="4114800" cy="365125"/>
          </a:xfrm>
        </p:spPr>
        <p:txBody>
          <a:bodyPr/>
          <a:lstStyle/>
          <a:p>
            <a:r>
              <a:rPr lang="de-AT" dirty="0"/>
              <a:t>https://www.storaenso.com</a:t>
            </a:r>
          </a:p>
        </p:txBody>
      </p:sp>
    </p:spTree>
    <p:extLst>
      <p:ext uri="{BB962C8B-B14F-4D97-AF65-F5344CB8AC3E}">
        <p14:creationId xmlns:p14="http://schemas.microsoft.com/office/powerpoint/2010/main" val="3000337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Modular systems </a:t>
            </a:r>
          </a:p>
        </p:txBody>
      </p:sp>
      <p:pic>
        <p:nvPicPr>
          <p:cNvPr id="4" name="Picture 3">
            <a:extLst>
              <a:ext uri="{FF2B5EF4-FFF2-40B4-BE49-F238E27FC236}">
                <a16:creationId xmlns:a16="http://schemas.microsoft.com/office/drawing/2014/main" id="{0E06F0FF-1AAC-49CD-B337-D311E91E69D2}"/>
              </a:ext>
            </a:extLst>
          </p:cNvPr>
          <p:cNvPicPr>
            <a:picLocks noChangeAspect="1"/>
          </p:cNvPicPr>
          <p:nvPr/>
        </p:nvPicPr>
        <p:blipFill>
          <a:blip r:embed="rId3"/>
          <a:stretch>
            <a:fillRect/>
          </a:stretch>
        </p:blipFill>
        <p:spPr>
          <a:xfrm>
            <a:off x="2525133" y="1786759"/>
            <a:ext cx="6440884" cy="4147884"/>
          </a:xfrm>
          <a:prstGeom prst="rect">
            <a:avLst/>
          </a:prstGeom>
        </p:spPr>
      </p:pic>
      <p:sp>
        <p:nvSpPr>
          <p:cNvPr id="3" name="Footer Placeholder 4">
            <a:extLst>
              <a:ext uri="{FF2B5EF4-FFF2-40B4-BE49-F238E27FC236}">
                <a16:creationId xmlns:a16="http://schemas.microsoft.com/office/drawing/2014/main" id="{8B147018-DAA2-D393-36D3-E97871C0947B}"/>
              </a:ext>
            </a:extLst>
          </p:cNvPr>
          <p:cNvSpPr>
            <a:spLocks noGrp="1"/>
          </p:cNvSpPr>
          <p:nvPr>
            <p:ph type="ftr" sz="quarter" idx="11"/>
          </p:nvPr>
        </p:nvSpPr>
        <p:spPr>
          <a:xfrm>
            <a:off x="245661" y="6356358"/>
            <a:ext cx="4114800" cy="365125"/>
          </a:xfrm>
        </p:spPr>
        <p:txBody>
          <a:bodyPr/>
          <a:lstStyle/>
          <a:p>
            <a:r>
              <a:rPr lang="de-AT" dirty="0"/>
              <a:t>https://www.storaenso.com</a:t>
            </a:r>
          </a:p>
        </p:txBody>
      </p:sp>
    </p:spTree>
    <p:extLst>
      <p:ext uri="{BB962C8B-B14F-4D97-AF65-F5344CB8AC3E}">
        <p14:creationId xmlns:p14="http://schemas.microsoft.com/office/powerpoint/2010/main" val="3842787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EEA59-113D-D628-AF9C-F1641AE999BD}"/>
              </a:ext>
            </a:extLst>
          </p:cNvPr>
          <p:cNvSpPr>
            <a:spLocks noGrp="1"/>
          </p:cNvSpPr>
          <p:nvPr>
            <p:ph type="title"/>
          </p:nvPr>
        </p:nvSpPr>
        <p:spPr>
          <a:xfrm>
            <a:off x="838200" y="1151190"/>
            <a:ext cx="10870324" cy="773864"/>
          </a:xfrm>
        </p:spPr>
        <p:txBody>
          <a:bodyPr/>
          <a:lstStyle/>
          <a:p>
            <a:r>
              <a:rPr lang="en-US" sz="3200" dirty="0"/>
              <a:t>Quality Control In The Construction of Timber Buildings</a:t>
            </a:r>
          </a:p>
        </p:txBody>
      </p:sp>
      <p:sp>
        <p:nvSpPr>
          <p:cNvPr id="3" name="Content Placeholder 2">
            <a:extLst>
              <a:ext uri="{FF2B5EF4-FFF2-40B4-BE49-F238E27FC236}">
                <a16:creationId xmlns:a16="http://schemas.microsoft.com/office/drawing/2014/main" id="{C130A730-1C21-1CE5-7CFB-0C77F9D41895}"/>
              </a:ext>
            </a:extLst>
          </p:cNvPr>
          <p:cNvSpPr>
            <a:spLocks noGrp="1"/>
          </p:cNvSpPr>
          <p:nvPr>
            <p:ph idx="1"/>
          </p:nvPr>
        </p:nvSpPr>
        <p:spPr>
          <a:xfrm>
            <a:off x="638504" y="1852857"/>
            <a:ext cx="10515600" cy="4238798"/>
          </a:xfrm>
        </p:spPr>
        <p:txBody>
          <a:bodyPr/>
          <a:lstStyle/>
          <a:p>
            <a:pPr marL="0" indent="0">
              <a:buNone/>
            </a:pPr>
            <a:r>
              <a:rPr lang="en-US" sz="1800" dirty="0"/>
              <a:t>The question of quality control within construction has been at the forefront of conversation within the industry recently. </a:t>
            </a:r>
          </a:p>
          <a:p>
            <a:pPr marL="0" indent="0">
              <a:buNone/>
            </a:pPr>
            <a:r>
              <a:rPr lang="en-US" sz="1800" dirty="0"/>
              <a:t>Even as the vast majority of timber systems are manufactured off-site, this does not deny the site management team of responsibility during the construction phase.</a:t>
            </a:r>
          </a:p>
          <a:p>
            <a:pPr marL="0" indent="0">
              <a:buNone/>
            </a:pPr>
            <a:r>
              <a:rPr lang="en-US" sz="1800" dirty="0"/>
              <a:t> If the structure is to achieve its design life a high standard of quality must be rigorously enforced, with all personnel on-site taking responsibility for quality.</a:t>
            </a:r>
          </a:p>
          <a:p>
            <a:pPr marL="0" indent="0">
              <a:buNone/>
            </a:pPr>
            <a:r>
              <a:rPr lang="en-US" sz="1800" dirty="0"/>
              <a:t>General checks:</a:t>
            </a:r>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PRE-DELIVERY CHECKS </a:t>
            </a:r>
          </a:p>
          <a:p>
            <a:r>
              <a:rPr lang="en-US" sz="1800" dirty="0">
                <a:solidFill>
                  <a:srgbClr val="000000"/>
                </a:solidFill>
                <a:latin typeface="Calibri" panose="020F0502020204030204" pitchFamily="34" charset="0"/>
              </a:rPr>
              <a:t>DELIVERY CHECKS </a:t>
            </a:r>
          </a:p>
          <a:p>
            <a:r>
              <a:rPr lang="en-US" sz="1800" dirty="0">
                <a:solidFill>
                  <a:srgbClr val="000000"/>
                </a:solidFill>
                <a:latin typeface="Calibri" panose="020F0502020204030204" pitchFamily="34" charset="0"/>
              </a:rPr>
              <a:t>ON-SITE STORAGE AND HANDLING. </a:t>
            </a:r>
          </a:p>
          <a:p>
            <a:r>
              <a:rPr lang="en-US" sz="1800" dirty="0">
                <a:solidFill>
                  <a:srgbClr val="000000"/>
                </a:solidFill>
                <a:latin typeface="Calibri" panose="020F0502020204030204" pitchFamily="34" charset="0"/>
              </a:rPr>
              <a:t>SOLE PLATE INSTALLATION. </a:t>
            </a:r>
          </a:p>
          <a:p>
            <a:r>
              <a:rPr lang="en-US" sz="1800" b="0" i="0" u="none" strike="noStrike" baseline="0" dirty="0">
                <a:solidFill>
                  <a:srgbClr val="000000"/>
                </a:solidFill>
                <a:latin typeface="Calibri" panose="020F0502020204030204" pitchFamily="34" charset="0"/>
              </a:rPr>
              <a:t>WALL AND FLOOR INSTALLATION </a:t>
            </a:r>
          </a:p>
          <a:p>
            <a:pPr marL="0" indent="0">
              <a:buNone/>
            </a:pPr>
            <a:endParaRPr lang="en-US" sz="1800" dirty="0"/>
          </a:p>
        </p:txBody>
      </p:sp>
      <p:sp>
        <p:nvSpPr>
          <p:cNvPr id="4" name="Date Placeholder 3">
            <a:extLst>
              <a:ext uri="{FF2B5EF4-FFF2-40B4-BE49-F238E27FC236}">
                <a16:creationId xmlns:a16="http://schemas.microsoft.com/office/drawing/2014/main" id="{A8F538F9-40F4-F3EB-6136-3E4A2BFFF8F1}"/>
              </a:ext>
            </a:extLst>
          </p:cNvPr>
          <p:cNvSpPr>
            <a:spLocks noGrp="1"/>
          </p:cNvSpPr>
          <p:nvPr>
            <p:ph type="dt" sz="half" idx="10"/>
          </p:nvPr>
        </p:nvSpPr>
        <p:spPr/>
        <p:txBody>
          <a:bodyPr/>
          <a:lstStyle/>
          <a:p>
            <a:fld id="{B32FDDBA-D418-4C36-AF51-388086A37EDA}" type="datetime1">
              <a:rPr lang="de-AT" smtClean="0"/>
              <a:t>21.03.2023</a:t>
            </a:fld>
            <a:endParaRPr lang="de-AT"/>
          </a:p>
        </p:txBody>
      </p:sp>
      <p:sp>
        <p:nvSpPr>
          <p:cNvPr id="5" name="Footer Placeholder 4">
            <a:extLst>
              <a:ext uri="{FF2B5EF4-FFF2-40B4-BE49-F238E27FC236}">
                <a16:creationId xmlns:a16="http://schemas.microsoft.com/office/drawing/2014/main" id="{63AA7B7A-5E9B-96BE-9667-208B983D5117}"/>
              </a:ext>
            </a:extLst>
          </p:cNvPr>
          <p:cNvSpPr>
            <a:spLocks noGrp="1"/>
          </p:cNvSpPr>
          <p:nvPr>
            <p:ph type="ftr" sz="quarter" idx="11"/>
          </p:nvPr>
        </p:nvSpPr>
        <p:spPr/>
        <p:txBody>
          <a:bodyPr/>
          <a:lstStyle/>
          <a:p>
            <a:r>
              <a:rPr lang="de-AT"/>
              <a:t>Sources:</a:t>
            </a:r>
            <a:endParaRPr lang="de-AT" dirty="0"/>
          </a:p>
        </p:txBody>
      </p:sp>
      <p:sp>
        <p:nvSpPr>
          <p:cNvPr id="6" name="Slide Number Placeholder 5">
            <a:extLst>
              <a:ext uri="{FF2B5EF4-FFF2-40B4-BE49-F238E27FC236}">
                <a16:creationId xmlns:a16="http://schemas.microsoft.com/office/drawing/2014/main" id="{72BE4C96-865E-F105-4100-05E52ABB1180}"/>
              </a:ext>
            </a:extLst>
          </p:cNvPr>
          <p:cNvSpPr>
            <a:spLocks noGrp="1"/>
          </p:cNvSpPr>
          <p:nvPr>
            <p:ph type="sldNum" sz="quarter" idx="12"/>
          </p:nvPr>
        </p:nvSpPr>
        <p:spPr/>
        <p:txBody>
          <a:bodyPr/>
          <a:lstStyle/>
          <a:p>
            <a:fld id="{ACD6B214-EFBA-47A7-96BC-0C9C5E568A43}" type="slidenum">
              <a:rPr lang="de-AT" smtClean="0"/>
              <a:t>14</a:t>
            </a:fld>
            <a:endParaRPr lang="de-AT"/>
          </a:p>
        </p:txBody>
      </p:sp>
    </p:spTree>
    <p:extLst>
      <p:ext uri="{BB962C8B-B14F-4D97-AF65-F5344CB8AC3E}">
        <p14:creationId xmlns:p14="http://schemas.microsoft.com/office/powerpoint/2010/main" val="1559107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7B84F-F0D5-BA85-E52B-23658D02052C}"/>
              </a:ext>
            </a:extLst>
          </p:cNvPr>
          <p:cNvSpPr>
            <a:spLocks noGrp="1"/>
          </p:cNvSpPr>
          <p:nvPr>
            <p:ph type="title"/>
          </p:nvPr>
        </p:nvSpPr>
        <p:spPr/>
        <p:txBody>
          <a:bodyPr/>
          <a:lstStyle/>
          <a:p>
            <a:r>
              <a:rPr lang="fi-FI" dirty="0" err="1"/>
              <a:t>Pre-delivery</a:t>
            </a:r>
            <a:r>
              <a:rPr lang="fi-FI" dirty="0"/>
              <a:t> </a:t>
            </a:r>
            <a:r>
              <a:rPr lang="fi-FI" dirty="0" err="1"/>
              <a:t>checks</a:t>
            </a:r>
            <a:endParaRPr lang="en-US" dirty="0"/>
          </a:p>
        </p:txBody>
      </p:sp>
      <p:sp>
        <p:nvSpPr>
          <p:cNvPr id="3" name="Content Placeholder 2">
            <a:extLst>
              <a:ext uri="{FF2B5EF4-FFF2-40B4-BE49-F238E27FC236}">
                <a16:creationId xmlns:a16="http://schemas.microsoft.com/office/drawing/2014/main" id="{9C12932A-4B44-A2DC-BBB9-83D69D89EE00}"/>
              </a:ext>
            </a:extLst>
          </p:cNvPr>
          <p:cNvSpPr>
            <a:spLocks noGrp="1"/>
          </p:cNvSpPr>
          <p:nvPr>
            <p:ph idx="1"/>
          </p:nvPr>
        </p:nvSpPr>
        <p:spPr>
          <a:xfrm>
            <a:off x="893378" y="1872229"/>
            <a:ext cx="10460421" cy="3630796"/>
          </a:xfrm>
        </p:spPr>
        <p:txBody>
          <a:bodyPr/>
          <a:lstStyle/>
          <a:p>
            <a:pPr marL="0" indent="0">
              <a:buNone/>
            </a:pPr>
            <a:r>
              <a:rPr lang="en-US" sz="1800" b="1" dirty="0"/>
              <a:t>Substructure Tolerances</a:t>
            </a:r>
          </a:p>
          <a:p>
            <a:pPr marL="0" indent="0">
              <a:buNone/>
            </a:pPr>
            <a:r>
              <a:rPr lang="en-US" sz="1800" dirty="0"/>
              <a:t>The greatest issue faced by all timber frame erection teams is the substructure being out of tolerance for the design. Timber frame manufactures are highly unlikely to be willing for their product to be installed on a non-compliant substructure due to contractual design liabilities. Quality issues aside, an out of tolerance substructure will need to be made good, likely resulting in delays to the </a:t>
            </a:r>
            <a:r>
              <a:rPr lang="en-US" sz="1800" dirty="0" err="1"/>
              <a:t>programme</a:t>
            </a:r>
            <a:r>
              <a:rPr lang="en-US" sz="1800" dirty="0"/>
              <a:t> as timber frame installation typically forms part of the critical path.</a:t>
            </a:r>
          </a:p>
          <a:p>
            <a:pPr marL="0" indent="0">
              <a:buNone/>
            </a:pPr>
            <a:r>
              <a:rPr lang="en-US" sz="1800" dirty="0"/>
              <a:t>In the event of no manufactures data being available, the following tolerances should be used:</a:t>
            </a:r>
          </a:p>
          <a:p>
            <a:r>
              <a:rPr lang="en-US" sz="1800" dirty="0"/>
              <a:t>Tolerances of building in plan </a:t>
            </a:r>
          </a:p>
          <a:p>
            <a:r>
              <a:rPr lang="en-US" sz="1800" dirty="0"/>
              <a:t>Tolerances of building in section </a:t>
            </a:r>
          </a:p>
          <a:p>
            <a:r>
              <a:rPr lang="en-US" sz="1800" dirty="0"/>
              <a:t>Tolerances of foundation walls </a:t>
            </a:r>
          </a:p>
        </p:txBody>
      </p:sp>
      <p:sp>
        <p:nvSpPr>
          <p:cNvPr id="4" name="Date Placeholder 3">
            <a:extLst>
              <a:ext uri="{FF2B5EF4-FFF2-40B4-BE49-F238E27FC236}">
                <a16:creationId xmlns:a16="http://schemas.microsoft.com/office/drawing/2014/main" id="{4F3D38E5-5D06-F40F-B970-0057E320A527}"/>
              </a:ext>
            </a:extLst>
          </p:cNvPr>
          <p:cNvSpPr>
            <a:spLocks noGrp="1"/>
          </p:cNvSpPr>
          <p:nvPr>
            <p:ph type="dt" sz="half" idx="10"/>
          </p:nvPr>
        </p:nvSpPr>
        <p:spPr/>
        <p:txBody>
          <a:bodyPr/>
          <a:lstStyle/>
          <a:p>
            <a:fld id="{B32FDDBA-D418-4C36-AF51-388086A37EDA}" type="datetime1">
              <a:rPr lang="de-AT" smtClean="0"/>
              <a:t>21.03.2023</a:t>
            </a:fld>
            <a:endParaRPr lang="de-AT"/>
          </a:p>
        </p:txBody>
      </p:sp>
      <p:sp>
        <p:nvSpPr>
          <p:cNvPr id="5" name="Footer Placeholder 4">
            <a:extLst>
              <a:ext uri="{FF2B5EF4-FFF2-40B4-BE49-F238E27FC236}">
                <a16:creationId xmlns:a16="http://schemas.microsoft.com/office/drawing/2014/main" id="{94CE8D48-6A63-D6BE-8871-9BC25E593FCB}"/>
              </a:ext>
            </a:extLst>
          </p:cNvPr>
          <p:cNvSpPr>
            <a:spLocks noGrp="1"/>
          </p:cNvSpPr>
          <p:nvPr>
            <p:ph type="ftr" sz="quarter" idx="11"/>
          </p:nvPr>
        </p:nvSpPr>
        <p:spPr/>
        <p:txBody>
          <a:bodyPr/>
          <a:lstStyle/>
          <a:p>
            <a:r>
              <a:rPr lang="de-AT"/>
              <a:t>Sources:</a:t>
            </a:r>
            <a:endParaRPr lang="de-AT" dirty="0"/>
          </a:p>
        </p:txBody>
      </p:sp>
      <p:sp>
        <p:nvSpPr>
          <p:cNvPr id="6" name="Slide Number Placeholder 5">
            <a:extLst>
              <a:ext uri="{FF2B5EF4-FFF2-40B4-BE49-F238E27FC236}">
                <a16:creationId xmlns:a16="http://schemas.microsoft.com/office/drawing/2014/main" id="{6B186A4E-A170-19B6-CE0B-3CC09A38FDEC}"/>
              </a:ext>
            </a:extLst>
          </p:cNvPr>
          <p:cNvSpPr>
            <a:spLocks noGrp="1"/>
          </p:cNvSpPr>
          <p:nvPr>
            <p:ph type="sldNum" sz="quarter" idx="12"/>
          </p:nvPr>
        </p:nvSpPr>
        <p:spPr/>
        <p:txBody>
          <a:bodyPr/>
          <a:lstStyle/>
          <a:p>
            <a:fld id="{ACD6B214-EFBA-47A7-96BC-0C9C5E568A43}" type="slidenum">
              <a:rPr lang="de-AT" smtClean="0"/>
              <a:t>15</a:t>
            </a:fld>
            <a:endParaRPr lang="de-AT"/>
          </a:p>
        </p:txBody>
      </p:sp>
    </p:spTree>
    <p:extLst>
      <p:ext uri="{BB962C8B-B14F-4D97-AF65-F5344CB8AC3E}">
        <p14:creationId xmlns:p14="http://schemas.microsoft.com/office/powerpoint/2010/main" val="3713875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7B84F-F0D5-BA85-E52B-23658D02052C}"/>
              </a:ext>
            </a:extLst>
          </p:cNvPr>
          <p:cNvSpPr>
            <a:spLocks noGrp="1"/>
          </p:cNvSpPr>
          <p:nvPr>
            <p:ph type="title"/>
          </p:nvPr>
        </p:nvSpPr>
        <p:spPr/>
        <p:txBody>
          <a:bodyPr/>
          <a:lstStyle/>
          <a:p>
            <a:r>
              <a:rPr lang="en-US" dirty="0"/>
              <a:t>Tolerances of building in plan </a:t>
            </a:r>
            <a:br>
              <a:rPr lang="en-US" dirty="0"/>
            </a:br>
            <a:endParaRPr lang="en-US" dirty="0"/>
          </a:p>
        </p:txBody>
      </p:sp>
      <p:sp>
        <p:nvSpPr>
          <p:cNvPr id="4" name="Date Placeholder 3">
            <a:extLst>
              <a:ext uri="{FF2B5EF4-FFF2-40B4-BE49-F238E27FC236}">
                <a16:creationId xmlns:a16="http://schemas.microsoft.com/office/drawing/2014/main" id="{4F3D38E5-5D06-F40F-B970-0057E320A527}"/>
              </a:ext>
            </a:extLst>
          </p:cNvPr>
          <p:cNvSpPr>
            <a:spLocks noGrp="1"/>
          </p:cNvSpPr>
          <p:nvPr>
            <p:ph type="dt" sz="half" idx="10"/>
          </p:nvPr>
        </p:nvSpPr>
        <p:spPr/>
        <p:txBody>
          <a:bodyPr/>
          <a:lstStyle/>
          <a:p>
            <a:fld id="{B32FDDBA-D418-4C36-AF51-388086A37EDA}" type="datetime1">
              <a:rPr lang="de-AT" smtClean="0"/>
              <a:t>21.03.2023</a:t>
            </a:fld>
            <a:endParaRPr lang="de-AT"/>
          </a:p>
        </p:txBody>
      </p:sp>
      <p:sp>
        <p:nvSpPr>
          <p:cNvPr id="5" name="Footer Placeholder 4">
            <a:extLst>
              <a:ext uri="{FF2B5EF4-FFF2-40B4-BE49-F238E27FC236}">
                <a16:creationId xmlns:a16="http://schemas.microsoft.com/office/drawing/2014/main" id="{94CE8D48-6A63-D6BE-8871-9BC25E593FCB}"/>
              </a:ext>
            </a:extLst>
          </p:cNvPr>
          <p:cNvSpPr>
            <a:spLocks noGrp="1"/>
          </p:cNvSpPr>
          <p:nvPr>
            <p:ph type="ftr" sz="quarter" idx="11"/>
          </p:nvPr>
        </p:nvSpPr>
        <p:spPr/>
        <p:txBody>
          <a:bodyPr/>
          <a:lstStyle/>
          <a:p>
            <a:r>
              <a:rPr lang="de-AT"/>
              <a:t>Sources:</a:t>
            </a:r>
            <a:endParaRPr lang="de-AT" dirty="0"/>
          </a:p>
        </p:txBody>
      </p:sp>
      <p:sp>
        <p:nvSpPr>
          <p:cNvPr id="6" name="Slide Number Placeholder 5">
            <a:extLst>
              <a:ext uri="{FF2B5EF4-FFF2-40B4-BE49-F238E27FC236}">
                <a16:creationId xmlns:a16="http://schemas.microsoft.com/office/drawing/2014/main" id="{6B186A4E-A170-19B6-CE0B-3CC09A38FDEC}"/>
              </a:ext>
            </a:extLst>
          </p:cNvPr>
          <p:cNvSpPr>
            <a:spLocks noGrp="1"/>
          </p:cNvSpPr>
          <p:nvPr>
            <p:ph type="sldNum" sz="quarter" idx="12"/>
          </p:nvPr>
        </p:nvSpPr>
        <p:spPr/>
        <p:txBody>
          <a:bodyPr/>
          <a:lstStyle/>
          <a:p>
            <a:fld id="{ACD6B214-EFBA-47A7-96BC-0C9C5E568A43}" type="slidenum">
              <a:rPr lang="de-AT" smtClean="0"/>
              <a:t>16</a:t>
            </a:fld>
            <a:endParaRPr lang="de-AT"/>
          </a:p>
        </p:txBody>
      </p:sp>
      <p:pic>
        <p:nvPicPr>
          <p:cNvPr id="7" name="Picture 6">
            <a:extLst>
              <a:ext uri="{FF2B5EF4-FFF2-40B4-BE49-F238E27FC236}">
                <a16:creationId xmlns:a16="http://schemas.microsoft.com/office/drawing/2014/main" id="{BE12FA59-4890-AB8F-9219-B06665AFE2F0}"/>
              </a:ext>
            </a:extLst>
          </p:cNvPr>
          <p:cNvPicPr>
            <a:picLocks noChangeAspect="1"/>
          </p:cNvPicPr>
          <p:nvPr/>
        </p:nvPicPr>
        <p:blipFill>
          <a:blip r:embed="rId3"/>
          <a:stretch>
            <a:fillRect/>
          </a:stretch>
        </p:blipFill>
        <p:spPr>
          <a:xfrm>
            <a:off x="121033" y="3661436"/>
            <a:ext cx="4682195" cy="2382700"/>
          </a:xfrm>
          <a:prstGeom prst="rect">
            <a:avLst/>
          </a:prstGeom>
        </p:spPr>
      </p:pic>
      <p:pic>
        <p:nvPicPr>
          <p:cNvPr id="9" name="Picture 8">
            <a:extLst>
              <a:ext uri="{FF2B5EF4-FFF2-40B4-BE49-F238E27FC236}">
                <a16:creationId xmlns:a16="http://schemas.microsoft.com/office/drawing/2014/main" id="{BE864B73-47D9-12B6-AFBE-322636758E44}"/>
              </a:ext>
            </a:extLst>
          </p:cNvPr>
          <p:cNvPicPr>
            <a:picLocks noChangeAspect="1"/>
          </p:cNvPicPr>
          <p:nvPr/>
        </p:nvPicPr>
        <p:blipFill>
          <a:blip r:embed="rId4"/>
          <a:stretch>
            <a:fillRect/>
          </a:stretch>
        </p:blipFill>
        <p:spPr>
          <a:xfrm>
            <a:off x="4677104" y="4084112"/>
            <a:ext cx="3409108" cy="2094385"/>
          </a:xfrm>
          <a:prstGeom prst="rect">
            <a:avLst/>
          </a:prstGeom>
        </p:spPr>
      </p:pic>
      <p:pic>
        <p:nvPicPr>
          <p:cNvPr id="11" name="Picture 10">
            <a:extLst>
              <a:ext uri="{FF2B5EF4-FFF2-40B4-BE49-F238E27FC236}">
                <a16:creationId xmlns:a16="http://schemas.microsoft.com/office/drawing/2014/main" id="{8D27903B-33A4-74A2-D5C1-5F2D6B300268}"/>
              </a:ext>
            </a:extLst>
          </p:cNvPr>
          <p:cNvPicPr>
            <a:picLocks noChangeAspect="1"/>
          </p:cNvPicPr>
          <p:nvPr/>
        </p:nvPicPr>
        <p:blipFill>
          <a:blip r:embed="rId5"/>
          <a:stretch>
            <a:fillRect/>
          </a:stretch>
        </p:blipFill>
        <p:spPr>
          <a:xfrm>
            <a:off x="8185709" y="4185096"/>
            <a:ext cx="3885258" cy="1773861"/>
          </a:xfrm>
          <a:prstGeom prst="rect">
            <a:avLst/>
          </a:prstGeom>
        </p:spPr>
      </p:pic>
      <p:sp>
        <p:nvSpPr>
          <p:cNvPr id="14" name="TextBox 13">
            <a:extLst>
              <a:ext uri="{FF2B5EF4-FFF2-40B4-BE49-F238E27FC236}">
                <a16:creationId xmlns:a16="http://schemas.microsoft.com/office/drawing/2014/main" id="{42C838E7-2D89-C627-4253-3E8F64A6082D}"/>
              </a:ext>
            </a:extLst>
          </p:cNvPr>
          <p:cNvSpPr txBox="1"/>
          <p:nvPr/>
        </p:nvSpPr>
        <p:spPr>
          <a:xfrm>
            <a:off x="121033" y="1805737"/>
            <a:ext cx="11619022" cy="1477328"/>
          </a:xfrm>
          <a:prstGeom prst="rect">
            <a:avLst/>
          </a:prstGeom>
          <a:noFill/>
        </p:spPr>
        <p:txBody>
          <a:bodyPr wrap="square">
            <a:spAutoFit/>
          </a:bodyPr>
          <a:lstStyle/>
          <a:p>
            <a:pPr>
              <a:spcBef>
                <a:spcPts val="200"/>
              </a:spcBef>
              <a:spcAft>
                <a:spcPts val="200"/>
              </a:spcAft>
            </a:pPr>
            <a:r>
              <a:rPr lang="en-US" sz="1600" dirty="0"/>
              <a:t>The site engineer and trade operatives must be fully aware of the tolerances that need to be achieved prior to work commencing.</a:t>
            </a:r>
          </a:p>
          <a:p>
            <a:pPr>
              <a:spcBef>
                <a:spcPts val="200"/>
              </a:spcBef>
              <a:spcAft>
                <a:spcPts val="200"/>
              </a:spcAft>
            </a:pPr>
            <a:r>
              <a:rPr lang="en-US" sz="1600" dirty="0"/>
              <a:t>Constant checks should be made throughout the setting out process and production.</a:t>
            </a:r>
          </a:p>
          <a:p>
            <a:pPr>
              <a:spcBef>
                <a:spcPts val="200"/>
              </a:spcBef>
              <a:spcAft>
                <a:spcPts val="200"/>
              </a:spcAft>
            </a:pPr>
            <a:r>
              <a:rPr lang="en-US" sz="1600" dirty="0"/>
              <a:t>If the frame is to be installed on a concrete slab a post curing level check should be undertaken to confirm that the slab is within tolerance.</a:t>
            </a:r>
          </a:p>
          <a:p>
            <a:pPr>
              <a:spcBef>
                <a:spcPts val="200"/>
              </a:spcBef>
              <a:spcAft>
                <a:spcPts val="200"/>
              </a:spcAft>
            </a:pPr>
            <a:r>
              <a:rPr lang="en-US" sz="1600" dirty="0"/>
              <a:t>Formwork for concrete slabs must be checked for horizontal and vertical level and that diagonal tolerances are achieved. Extreme care must be taken by the steel fixing and concrete placing operatives not to strike the formwork with materials or tools.</a:t>
            </a:r>
          </a:p>
        </p:txBody>
      </p:sp>
    </p:spTree>
    <p:extLst>
      <p:ext uri="{BB962C8B-B14F-4D97-AF65-F5344CB8AC3E}">
        <p14:creationId xmlns:p14="http://schemas.microsoft.com/office/powerpoint/2010/main" val="2866929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7B84F-F0D5-BA85-E52B-23658D02052C}"/>
              </a:ext>
            </a:extLst>
          </p:cNvPr>
          <p:cNvSpPr>
            <a:spLocks noGrp="1"/>
          </p:cNvSpPr>
          <p:nvPr>
            <p:ph type="title"/>
          </p:nvPr>
        </p:nvSpPr>
        <p:spPr/>
        <p:txBody>
          <a:bodyPr/>
          <a:lstStyle/>
          <a:p>
            <a:r>
              <a:rPr lang="en-US" sz="4400" dirty="0"/>
              <a:t>Tolerances of building in section </a:t>
            </a:r>
            <a:br>
              <a:rPr lang="en-US" dirty="0"/>
            </a:br>
            <a:endParaRPr lang="en-US" dirty="0"/>
          </a:p>
        </p:txBody>
      </p:sp>
      <p:sp>
        <p:nvSpPr>
          <p:cNvPr id="4" name="Date Placeholder 3">
            <a:extLst>
              <a:ext uri="{FF2B5EF4-FFF2-40B4-BE49-F238E27FC236}">
                <a16:creationId xmlns:a16="http://schemas.microsoft.com/office/drawing/2014/main" id="{4F3D38E5-5D06-F40F-B970-0057E320A527}"/>
              </a:ext>
            </a:extLst>
          </p:cNvPr>
          <p:cNvSpPr>
            <a:spLocks noGrp="1"/>
          </p:cNvSpPr>
          <p:nvPr>
            <p:ph type="dt" sz="half" idx="10"/>
          </p:nvPr>
        </p:nvSpPr>
        <p:spPr/>
        <p:txBody>
          <a:bodyPr/>
          <a:lstStyle/>
          <a:p>
            <a:fld id="{B32FDDBA-D418-4C36-AF51-388086A37EDA}" type="datetime1">
              <a:rPr lang="de-AT" smtClean="0"/>
              <a:t>21.03.2023</a:t>
            </a:fld>
            <a:endParaRPr lang="de-AT"/>
          </a:p>
        </p:txBody>
      </p:sp>
      <p:sp>
        <p:nvSpPr>
          <p:cNvPr id="5" name="Footer Placeholder 4">
            <a:extLst>
              <a:ext uri="{FF2B5EF4-FFF2-40B4-BE49-F238E27FC236}">
                <a16:creationId xmlns:a16="http://schemas.microsoft.com/office/drawing/2014/main" id="{94CE8D48-6A63-D6BE-8871-9BC25E593FCB}"/>
              </a:ext>
            </a:extLst>
          </p:cNvPr>
          <p:cNvSpPr>
            <a:spLocks noGrp="1"/>
          </p:cNvSpPr>
          <p:nvPr>
            <p:ph type="ftr" sz="quarter" idx="11"/>
          </p:nvPr>
        </p:nvSpPr>
        <p:spPr/>
        <p:txBody>
          <a:bodyPr/>
          <a:lstStyle/>
          <a:p>
            <a:r>
              <a:rPr lang="de-AT"/>
              <a:t>Sources:</a:t>
            </a:r>
            <a:endParaRPr lang="de-AT" dirty="0"/>
          </a:p>
        </p:txBody>
      </p:sp>
      <p:sp>
        <p:nvSpPr>
          <p:cNvPr id="6" name="Slide Number Placeholder 5">
            <a:extLst>
              <a:ext uri="{FF2B5EF4-FFF2-40B4-BE49-F238E27FC236}">
                <a16:creationId xmlns:a16="http://schemas.microsoft.com/office/drawing/2014/main" id="{6B186A4E-A170-19B6-CE0B-3CC09A38FDEC}"/>
              </a:ext>
            </a:extLst>
          </p:cNvPr>
          <p:cNvSpPr>
            <a:spLocks noGrp="1"/>
          </p:cNvSpPr>
          <p:nvPr>
            <p:ph type="sldNum" sz="quarter" idx="12"/>
          </p:nvPr>
        </p:nvSpPr>
        <p:spPr/>
        <p:txBody>
          <a:bodyPr/>
          <a:lstStyle/>
          <a:p>
            <a:fld id="{ACD6B214-EFBA-47A7-96BC-0C9C5E568A43}" type="slidenum">
              <a:rPr lang="de-AT" smtClean="0"/>
              <a:t>17</a:t>
            </a:fld>
            <a:endParaRPr lang="de-AT"/>
          </a:p>
        </p:txBody>
      </p:sp>
      <p:sp>
        <p:nvSpPr>
          <p:cNvPr id="7" name="TextBox 6">
            <a:extLst>
              <a:ext uri="{FF2B5EF4-FFF2-40B4-BE49-F238E27FC236}">
                <a16:creationId xmlns:a16="http://schemas.microsoft.com/office/drawing/2014/main" id="{033F820D-137D-2644-D197-3766DC4FFEC0}"/>
              </a:ext>
            </a:extLst>
          </p:cNvPr>
          <p:cNvSpPr txBox="1"/>
          <p:nvPr/>
        </p:nvSpPr>
        <p:spPr>
          <a:xfrm>
            <a:off x="1040524" y="2013520"/>
            <a:ext cx="10515600" cy="646331"/>
          </a:xfrm>
          <a:prstGeom prst="rect">
            <a:avLst/>
          </a:prstGeom>
          <a:noFill/>
        </p:spPr>
        <p:txBody>
          <a:bodyPr wrap="square">
            <a:spAutoFit/>
          </a:bodyPr>
          <a:lstStyle/>
          <a:p>
            <a:r>
              <a:rPr lang="en-US" dirty="0"/>
              <a:t>Concrete slabs must be within +/- 5mm of the datum. Over the entire slab the level must be not be out of tolerance by more than 10mm.</a:t>
            </a:r>
          </a:p>
        </p:txBody>
      </p:sp>
      <p:pic>
        <p:nvPicPr>
          <p:cNvPr id="9" name="Picture 8">
            <a:extLst>
              <a:ext uri="{FF2B5EF4-FFF2-40B4-BE49-F238E27FC236}">
                <a16:creationId xmlns:a16="http://schemas.microsoft.com/office/drawing/2014/main" id="{FC92BEFC-9764-E5C6-FADF-F850B0366BE7}"/>
              </a:ext>
            </a:extLst>
          </p:cNvPr>
          <p:cNvPicPr>
            <a:picLocks noChangeAspect="1"/>
          </p:cNvPicPr>
          <p:nvPr/>
        </p:nvPicPr>
        <p:blipFill>
          <a:blip r:embed="rId3"/>
          <a:stretch>
            <a:fillRect/>
          </a:stretch>
        </p:blipFill>
        <p:spPr>
          <a:xfrm>
            <a:off x="3529998" y="3121531"/>
            <a:ext cx="5762625" cy="2038350"/>
          </a:xfrm>
          <a:prstGeom prst="rect">
            <a:avLst/>
          </a:prstGeom>
        </p:spPr>
      </p:pic>
    </p:spTree>
    <p:extLst>
      <p:ext uri="{BB962C8B-B14F-4D97-AF65-F5344CB8AC3E}">
        <p14:creationId xmlns:p14="http://schemas.microsoft.com/office/powerpoint/2010/main" val="1545751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7B84F-F0D5-BA85-E52B-23658D02052C}"/>
              </a:ext>
            </a:extLst>
          </p:cNvPr>
          <p:cNvSpPr>
            <a:spLocks noGrp="1"/>
          </p:cNvSpPr>
          <p:nvPr>
            <p:ph type="title"/>
          </p:nvPr>
        </p:nvSpPr>
        <p:spPr/>
        <p:txBody>
          <a:bodyPr/>
          <a:lstStyle/>
          <a:p>
            <a:r>
              <a:rPr lang="en-US" sz="4400" dirty="0"/>
              <a:t>Tolerances of foundation walls </a:t>
            </a:r>
            <a:br>
              <a:rPr lang="en-US" sz="4400" dirty="0"/>
            </a:br>
            <a:br>
              <a:rPr lang="en-US" dirty="0"/>
            </a:br>
            <a:endParaRPr lang="en-US" dirty="0"/>
          </a:p>
        </p:txBody>
      </p:sp>
      <p:sp>
        <p:nvSpPr>
          <p:cNvPr id="4" name="Date Placeholder 3">
            <a:extLst>
              <a:ext uri="{FF2B5EF4-FFF2-40B4-BE49-F238E27FC236}">
                <a16:creationId xmlns:a16="http://schemas.microsoft.com/office/drawing/2014/main" id="{4F3D38E5-5D06-F40F-B970-0057E320A527}"/>
              </a:ext>
            </a:extLst>
          </p:cNvPr>
          <p:cNvSpPr>
            <a:spLocks noGrp="1"/>
          </p:cNvSpPr>
          <p:nvPr>
            <p:ph type="dt" sz="half" idx="10"/>
          </p:nvPr>
        </p:nvSpPr>
        <p:spPr/>
        <p:txBody>
          <a:bodyPr/>
          <a:lstStyle/>
          <a:p>
            <a:fld id="{B32FDDBA-D418-4C36-AF51-388086A37EDA}" type="datetime1">
              <a:rPr lang="de-AT" smtClean="0"/>
              <a:t>21.03.2023</a:t>
            </a:fld>
            <a:endParaRPr lang="de-AT"/>
          </a:p>
        </p:txBody>
      </p:sp>
      <p:sp>
        <p:nvSpPr>
          <p:cNvPr id="5" name="Footer Placeholder 4">
            <a:extLst>
              <a:ext uri="{FF2B5EF4-FFF2-40B4-BE49-F238E27FC236}">
                <a16:creationId xmlns:a16="http://schemas.microsoft.com/office/drawing/2014/main" id="{94CE8D48-6A63-D6BE-8871-9BC25E593FCB}"/>
              </a:ext>
            </a:extLst>
          </p:cNvPr>
          <p:cNvSpPr>
            <a:spLocks noGrp="1"/>
          </p:cNvSpPr>
          <p:nvPr>
            <p:ph type="ftr" sz="quarter" idx="11"/>
          </p:nvPr>
        </p:nvSpPr>
        <p:spPr/>
        <p:txBody>
          <a:bodyPr/>
          <a:lstStyle/>
          <a:p>
            <a:r>
              <a:rPr lang="de-AT"/>
              <a:t>Sources:</a:t>
            </a:r>
            <a:endParaRPr lang="de-AT" dirty="0"/>
          </a:p>
        </p:txBody>
      </p:sp>
      <p:sp>
        <p:nvSpPr>
          <p:cNvPr id="6" name="Slide Number Placeholder 5">
            <a:extLst>
              <a:ext uri="{FF2B5EF4-FFF2-40B4-BE49-F238E27FC236}">
                <a16:creationId xmlns:a16="http://schemas.microsoft.com/office/drawing/2014/main" id="{6B186A4E-A170-19B6-CE0B-3CC09A38FDEC}"/>
              </a:ext>
            </a:extLst>
          </p:cNvPr>
          <p:cNvSpPr>
            <a:spLocks noGrp="1"/>
          </p:cNvSpPr>
          <p:nvPr>
            <p:ph type="sldNum" sz="quarter" idx="12"/>
          </p:nvPr>
        </p:nvSpPr>
        <p:spPr/>
        <p:txBody>
          <a:bodyPr/>
          <a:lstStyle/>
          <a:p>
            <a:fld id="{ACD6B214-EFBA-47A7-96BC-0C9C5E568A43}" type="slidenum">
              <a:rPr lang="de-AT" smtClean="0"/>
              <a:t>18</a:t>
            </a:fld>
            <a:endParaRPr lang="de-AT"/>
          </a:p>
        </p:txBody>
      </p:sp>
      <p:sp>
        <p:nvSpPr>
          <p:cNvPr id="7" name="TextBox 6">
            <a:extLst>
              <a:ext uri="{FF2B5EF4-FFF2-40B4-BE49-F238E27FC236}">
                <a16:creationId xmlns:a16="http://schemas.microsoft.com/office/drawing/2014/main" id="{7AF25AEE-E788-BA63-BBF9-41A05AEC8629}"/>
              </a:ext>
            </a:extLst>
          </p:cNvPr>
          <p:cNvSpPr txBox="1"/>
          <p:nvPr/>
        </p:nvSpPr>
        <p:spPr>
          <a:xfrm>
            <a:off x="672663" y="1790939"/>
            <a:ext cx="5150068" cy="1323439"/>
          </a:xfrm>
          <a:prstGeom prst="rect">
            <a:avLst/>
          </a:prstGeom>
          <a:noFill/>
        </p:spPr>
        <p:txBody>
          <a:bodyPr wrap="square">
            <a:spAutoFit/>
          </a:bodyPr>
          <a:lstStyle/>
          <a:p>
            <a:r>
              <a:rPr lang="en-US" sz="1600" dirty="0"/>
              <a:t>The tolerance of the foundation wall height will vary dependent on the overall width of the wall. For walls up to 150mm in width, +/- 4mm wall height is acceptable. For walls at 250mm wide and over, +/- 7mm wall height is acceptable.</a:t>
            </a:r>
          </a:p>
        </p:txBody>
      </p:sp>
      <p:pic>
        <p:nvPicPr>
          <p:cNvPr id="9" name="Picture 8">
            <a:extLst>
              <a:ext uri="{FF2B5EF4-FFF2-40B4-BE49-F238E27FC236}">
                <a16:creationId xmlns:a16="http://schemas.microsoft.com/office/drawing/2014/main" id="{8917968D-6769-42F3-A3F2-4400F234E49A}"/>
              </a:ext>
            </a:extLst>
          </p:cNvPr>
          <p:cNvPicPr>
            <a:picLocks noChangeAspect="1"/>
          </p:cNvPicPr>
          <p:nvPr/>
        </p:nvPicPr>
        <p:blipFill>
          <a:blip r:embed="rId3"/>
          <a:stretch>
            <a:fillRect/>
          </a:stretch>
        </p:blipFill>
        <p:spPr>
          <a:xfrm>
            <a:off x="672663" y="3429000"/>
            <a:ext cx="4467225" cy="2371725"/>
          </a:xfrm>
          <a:prstGeom prst="rect">
            <a:avLst/>
          </a:prstGeom>
        </p:spPr>
      </p:pic>
      <p:sp>
        <p:nvSpPr>
          <p:cNvPr id="11" name="TextBox 10">
            <a:extLst>
              <a:ext uri="{FF2B5EF4-FFF2-40B4-BE49-F238E27FC236}">
                <a16:creationId xmlns:a16="http://schemas.microsoft.com/office/drawing/2014/main" id="{D69E999B-4F1C-6382-5CD2-D622F64F8694}"/>
              </a:ext>
            </a:extLst>
          </p:cNvPr>
          <p:cNvSpPr txBox="1"/>
          <p:nvPr/>
        </p:nvSpPr>
        <p:spPr>
          <a:xfrm>
            <a:off x="6705600" y="1790939"/>
            <a:ext cx="4908331" cy="1323439"/>
          </a:xfrm>
          <a:prstGeom prst="rect">
            <a:avLst/>
          </a:prstGeom>
          <a:noFill/>
        </p:spPr>
        <p:txBody>
          <a:bodyPr wrap="square">
            <a:spAutoFit/>
          </a:bodyPr>
          <a:lstStyle/>
          <a:p>
            <a:r>
              <a:rPr lang="en-US" sz="1600" dirty="0"/>
              <a:t>In a similar manner to the tolerance of the wall in height, the tolerance for horizontal level in a wall depends on its width. For walls up to 150mm in width, +/- 4mm horizontal level is acceptable. For walls at 250mm wide and over, +/- 7mm horizontal level is acceptable.</a:t>
            </a:r>
          </a:p>
        </p:txBody>
      </p:sp>
      <p:pic>
        <p:nvPicPr>
          <p:cNvPr id="13" name="Picture 12">
            <a:extLst>
              <a:ext uri="{FF2B5EF4-FFF2-40B4-BE49-F238E27FC236}">
                <a16:creationId xmlns:a16="http://schemas.microsoft.com/office/drawing/2014/main" id="{118F1FEE-9FCD-9636-8BB9-8953523F1380}"/>
              </a:ext>
            </a:extLst>
          </p:cNvPr>
          <p:cNvPicPr>
            <a:picLocks noChangeAspect="1"/>
          </p:cNvPicPr>
          <p:nvPr/>
        </p:nvPicPr>
        <p:blipFill>
          <a:blip r:embed="rId4"/>
          <a:stretch>
            <a:fillRect/>
          </a:stretch>
        </p:blipFill>
        <p:spPr>
          <a:xfrm>
            <a:off x="6840592" y="3362554"/>
            <a:ext cx="4438650" cy="2362200"/>
          </a:xfrm>
          <a:prstGeom prst="rect">
            <a:avLst/>
          </a:prstGeom>
        </p:spPr>
      </p:pic>
    </p:spTree>
    <p:extLst>
      <p:ext uri="{BB962C8B-B14F-4D97-AF65-F5344CB8AC3E}">
        <p14:creationId xmlns:p14="http://schemas.microsoft.com/office/powerpoint/2010/main" val="2429566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17C55-038E-F715-7AF7-FA9CF8658A64}"/>
              </a:ext>
            </a:extLst>
          </p:cNvPr>
          <p:cNvSpPr>
            <a:spLocks noGrp="1"/>
          </p:cNvSpPr>
          <p:nvPr>
            <p:ph type="title"/>
          </p:nvPr>
        </p:nvSpPr>
        <p:spPr/>
        <p:txBody>
          <a:bodyPr/>
          <a:lstStyle/>
          <a:p>
            <a:r>
              <a:rPr lang="en-US" dirty="0"/>
              <a:t>Delivery checks</a:t>
            </a:r>
          </a:p>
        </p:txBody>
      </p:sp>
      <p:sp>
        <p:nvSpPr>
          <p:cNvPr id="3" name="Content Placeholder 2">
            <a:extLst>
              <a:ext uri="{FF2B5EF4-FFF2-40B4-BE49-F238E27FC236}">
                <a16:creationId xmlns:a16="http://schemas.microsoft.com/office/drawing/2014/main" id="{642AA6FB-F8F9-7AF0-E1BB-6C9BE73F3E98}"/>
              </a:ext>
            </a:extLst>
          </p:cNvPr>
          <p:cNvSpPr>
            <a:spLocks noGrp="1"/>
          </p:cNvSpPr>
          <p:nvPr>
            <p:ph idx="1"/>
          </p:nvPr>
        </p:nvSpPr>
        <p:spPr>
          <a:xfrm>
            <a:off x="557047" y="2117560"/>
            <a:ext cx="11414235" cy="3818021"/>
          </a:xfrm>
        </p:spPr>
        <p:txBody>
          <a:bodyPr/>
          <a:lstStyle/>
          <a:p>
            <a:pPr marL="0" indent="0">
              <a:buNone/>
            </a:pPr>
            <a:r>
              <a:rPr lang="en-US" dirty="0"/>
              <a:t>When the timber frame system arrives on site the following checks should be made:</a:t>
            </a:r>
          </a:p>
          <a:p>
            <a:pPr marL="0" indent="0">
              <a:buNone/>
            </a:pPr>
            <a:endParaRPr lang="en-US" dirty="0"/>
          </a:p>
          <a:p>
            <a:r>
              <a:rPr lang="en-US" i="0" u="none" strike="noStrike" baseline="0" dirty="0">
                <a:solidFill>
                  <a:srgbClr val="000000"/>
                </a:solidFill>
                <a:latin typeface="Calibri" panose="020F0502020204030204" pitchFamily="34" charset="0"/>
              </a:rPr>
              <a:t>Component Dimensions </a:t>
            </a:r>
          </a:p>
          <a:p>
            <a:r>
              <a:rPr lang="en-US" i="0" u="none" strike="noStrike" baseline="0" dirty="0">
                <a:solidFill>
                  <a:srgbClr val="000000"/>
                </a:solidFill>
                <a:latin typeface="Calibri" panose="020F0502020204030204" pitchFamily="34" charset="0"/>
              </a:rPr>
              <a:t>Moisture Content </a:t>
            </a:r>
          </a:p>
          <a:p>
            <a:r>
              <a:rPr lang="en-US" i="0" u="none" strike="noStrike" baseline="0" dirty="0">
                <a:solidFill>
                  <a:srgbClr val="000000"/>
                </a:solidFill>
                <a:latin typeface="Calibri" panose="020F0502020204030204" pitchFamily="34" charset="0"/>
              </a:rPr>
              <a:t>General Checks </a:t>
            </a:r>
            <a:endParaRPr lang="en-US" sz="3200" dirty="0"/>
          </a:p>
        </p:txBody>
      </p:sp>
      <p:sp>
        <p:nvSpPr>
          <p:cNvPr id="4" name="Date Placeholder 3">
            <a:extLst>
              <a:ext uri="{FF2B5EF4-FFF2-40B4-BE49-F238E27FC236}">
                <a16:creationId xmlns:a16="http://schemas.microsoft.com/office/drawing/2014/main" id="{07F46402-0CF1-F6A2-779D-14202A2F9B1D}"/>
              </a:ext>
            </a:extLst>
          </p:cNvPr>
          <p:cNvSpPr>
            <a:spLocks noGrp="1"/>
          </p:cNvSpPr>
          <p:nvPr>
            <p:ph type="dt" sz="half" idx="10"/>
          </p:nvPr>
        </p:nvSpPr>
        <p:spPr/>
        <p:txBody>
          <a:bodyPr/>
          <a:lstStyle/>
          <a:p>
            <a:fld id="{B32FDDBA-D418-4C36-AF51-388086A37EDA}" type="datetime1">
              <a:rPr lang="de-AT" smtClean="0"/>
              <a:t>21.03.2023</a:t>
            </a:fld>
            <a:endParaRPr lang="de-AT"/>
          </a:p>
        </p:txBody>
      </p:sp>
      <p:sp>
        <p:nvSpPr>
          <p:cNvPr id="5" name="Footer Placeholder 4">
            <a:extLst>
              <a:ext uri="{FF2B5EF4-FFF2-40B4-BE49-F238E27FC236}">
                <a16:creationId xmlns:a16="http://schemas.microsoft.com/office/drawing/2014/main" id="{A3B958AE-28C8-BC1C-3F59-8154DE697EE2}"/>
              </a:ext>
            </a:extLst>
          </p:cNvPr>
          <p:cNvSpPr>
            <a:spLocks noGrp="1"/>
          </p:cNvSpPr>
          <p:nvPr>
            <p:ph type="ftr" sz="quarter" idx="11"/>
          </p:nvPr>
        </p:nvSpPr>
        <p:spPr/>
        <p:txBody>
          <a:bodyPr/>
          <a:lstStyle/>
          <a:p>
            <a:r>
              <a:rPr lang="de-AT"/>
              <a:t>Sources:</a:t>
            </a:r>
            <a:endParaRPr lang="de-AT" dirty="0"/>
          </a:p>
        </p:txBody>
      </p:sp>
      <p:sp>
        <p:nvSpPr>
          <p:cNvPr id="6" name="Slide Number Placeholder 5">
            <a:extLst>
              <a:ext uri="{FF2B5EF4-FFF2-40B4-BE49-F238E27FC236}">
                <a16:creationId xmlns:a16="http://schemas.microsoft.com/office/drawing/2014/main" id="{EE9DF123-1578-0E1A-602D-618DAD3E5C8A}"/>
              </a:ext>
            </a:extLst>
          </p:cNvPr>
          <p:cNvSpPr>
            <a:spLocks noGrp="1"/>
          </p:cNvSpPr>
          <p:nvPr>
            <p:ph type="sldNum" sz="quarter" idx="12"/>
          </p:nvPr>
        </p:nvSpPr>
        <p:spPr/>
        <p:txBody>
          <a:bodyPr/>
          <a:lstStyle/>
          <a:p>
            <a:fld id="{ACD6B214-EFBA-47A7-96BC-0C9C5E568A43}" type="slidenum">
              <a:rPr lang="de-AT" smtClean="0"/>
              <a:t>19</a:t>
            </a:fld>
            <a:endParaRPr lang="de-AT"/>
          </a:p>
        </p:txBody>
      </p:sp>
    </p:spTree>
    <p:extLst>
      <p:ext uri="{BB962C8B-B14F-4D97-AF65-F5344CB8AC3E}">
        <p14:creationId xmlns:p14="http://schemas.microsoft.com/office/powerpoint/2010/main" val="3416250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7D606-F165-B672-9EE6-3EB93B3FED90}"/>
              </a:ext>
            </a:extLst>
          </p:cNvPr>
          <p:cNvSpPr>
            <a:spLocks noGrp="1"/>
          </p:cNvSpPr>
          <p:nvPr>
            <p:ph type="title"/>
          </p:nvPr>
        </p:nvSpPr>
        <p:spPr/>
        <p:txBody>
          <a:bodyPr/>
          <a:lstStyle/>
          <a:p>
            <a:r>
              <a:rPr lang="fi-FI" dirty="0"/>
              <a:t>                                      I</a:t>
            </a:r>
            <a:r>
              <a:rPr lang="en-US" dirty="0" err="1"/>
              <a:t>ntroduction</a:t>
            </a:r>
            <a:endParaRPr lang="en-US" dirty="0"/>
          </a:p>
        </p:txBody>
      </p:sp>
      <p:sp>
        <p:nvSpPr>
          <p:cNvPr id="4" name="Date Placeholder 3">
            <a:extLst>
              <a:ext uri="{FF2B5EF4-FFF2-40B4-BE49-F238E27FC236}">
                <a16:creationId xmlns:a16="http://schemas.microsoft.com/office/drawing/2014/main" id="{47398220-08B6-EC45-4193-37DFFA56F476}"/>
              </a:ext>
            </a:extLst>
          </p:cNvPr>
          <p:cNvSpPr>
            <a:spLocks noGrp="1"/>
          </p:cNvSpPr>
          <p:nvPr>
            <p:ph type="dt" sz="half" idx="10"/>
          </p:nvPr>
        </p:nvSpPr>
        <p:spPr/>
        <p:txBody>
          <a:bodyPr/>
          <a:lstStyle/>
          <a:p>
            <a:fld id="{B32FDDBA-D418-4C36-AF51-388086A37EDA}" type="datetime1">
              <a:rPr lang="de-AT" smtClean="0"/>
              <a:t>21.03.2023</a:t>
            </a:fld>
            <a:endParaRPr lang="de-AT"/>
          </a:p>
        </p:txBody>
      </p:sp>
      <p:sp>
        <p:nvSpPr>
          <p:cNvPr id="5" name="Footer Placeholder 4">
            <a:extLst>
              <a:ext uri="{FF2B5EF4-FFF2-40B4-BE49-F238E27FC236}">
                <a16:creationId xmlns:a16="http://schemas.microsoft.com/office/drawing/2014/main" id="{9ECF8305-131F-96D4-4178-09125BA28EA4}"/>
              </a:ext>
            </a:extLst>
          </p:cNvPr>
          <p:cNvSpPr>
            <a:spLocks noGrp="1"/>
          </p:cNvSpPr>
          <p:nvPr>
            <p:ph type="ftr" sz="quarter" idx="11"/>
          </p:nvPr>
        </p:nvSpPr>
        <p:spPr/>
        <p:txBody>
          <a:bodyPr/>
          <a:lstStyle/>
          <a:p>
            <a:r>
              <a:rPr lang="de-AT" dirty="0"/>
              <a:t>Sources: https://www.swedishwood.com</a:t>
            </a:r>
          </a:p>
        </p:txBody>
      </p:sp>
      <p:sp>
        <p:nvSpPr>
          <p:cNvPr id="6" name="Slide Number Placeholder 5">
            <a:extLst>
              <a:ext uri="{FF2B5EF4-FFF2-40B4-BE49-F238E27FC236}">
                <a16:creationId xmlns:a16="http://schemas.microsoft.com/office/drawing/2014/main" id="{B5FABCB2-03C9-7A29-01FC-B9D58E9794CC}"/>
              </a:ext>
            </a:extLst>
          </p:cNvPr>
          <p:cNvSpPr>
            <a:spLocks noGrp="1"/>
          </p:cNvSpPr>
          <p:nvPr>
            <p:ph type="sldNum" sz="quarter" idx="12"/>
          </p:nvPr>
        </p:nvSpPr>
        <p:spPr/>
        <p:txBody>
          <a:bodyPr/>
          <a:lstStyle/>
          <a:p>
            <a:fld id="{ACD6B214-EFBA-47A7-96BC-0C9C5E568A43}" type="slidenum">
              <a:rPr lang="de-AT" smtClean="0"/>
              <a:t>2</a:t>
            </a:fld>
            <a:endParaRPr lang="de-AT"/>
          </a:p>
        </p:txBody>
      </p:sp>
      <p:sp>
        <p:nvSpPr>
          <p:cNvPr id="19" name="TextBox 18">
            <a:extLst>
              <a:ext uri="{FF2B5EF4-FFF2-40B4-BE49-F238E27FC236}">
                <a16:creationId xmlns:a16="http://schemas.microsoft.com/office/drawing/2014/main" id="{8ED9955A-CFFF-0D4E-1B4A-9B32DFBA9133}"/>
              </a:ext>
            </a:extLst>
          </p:cNvPr>
          <p:cNvSpPr txBox="1"/>
          <p:nvPr/>
        </p:nvSpPr>
        <p:spPr>
          <a:xfrm>
            <a:off x="5490030" y="1844338"/>
            <a:ext cx="6453800" cy="4524315"/>
          </a:xfrm>
          <a:prstGeom prst="rect">
            <a:avLst/>
          </a:prstGeom>
          <a:noFill/>
        </p:spPr>
        <p:txBody>
          <a:bodyPr wrap="square">
            <a:spAutoFit/>
          </a:bodyPr>
          <a:lstStyle/>
          <a:p>
            <a:r>
              <a:rPr lang="en-US" dirty="0"/>
              <a:t>Modern wood construction has increased remarkably after 2011. Many large wooden buildings have been built. </a:t>
            </a:r>
          </a:p>
          <a:p>
            <a:endParaRPr lang="en-US" dirty="0"/>
          </a:p>
          <a:p>
            <a:r>
              <a:rPr lang="en-US" dirty="0"/>
              <a:t>Recently there are several intentions to develop norms for more </a:t>
            </a:r>
            <a:r>
              <a:rPr lang="en-US" dirty="0" err="1"/>
              <a:t>favourable</a:t>
            </a:r>
            <a:r>
              <a:rPr lang="en-US" dirty="0"/>
              <a:t> usage of wood in construction. </a:t>
            </a:r>
          </a:p>
          <a:p>
            <a:endParaRPr lang="en-US" dirty="0"/>
          </a:p>
          <a:p>
            <a:r>
              <a:rPr lang="en-US" dirty="0"/>
              <a:t>Application of the EN Eurocodes regarding the design of load-bearing structures requires the establishment of national annexes.</a:t>
            </a:r>
          </a:p>
          <a:p>
            <a:endParaRPr lang="en-US" dirty="0"/>
          </a:p>
          <a:p>
            <a:r>
              <a:rPr lang="en-US" dirty="0"/>
              <a:t>With modern wood construction techniques, it is possible and often advantageous to build even large structures in wood. </a:t>
            </a:r>
          </a:p>
          <a:p>
            <a:endParaRPr lang="en-US" dirty="0"/>
          </a:p>
          <a:p>
            <a:r>
              <a:rPr lang="en-US" dirty="0"/>
              <a:t>Regardless of the type of the structural system, in order to achieve a high value level and avoid failure, a good quality system must be implemented.</a:t>
            </a:r>
          </a:p>
          <a:p>
            <a:endParaRPr lang="en-US" dirty="0"/>
          </a:p>
        </p:txBody>
      </p:sp>
      <p:pic>
        <p:nvPicPr>
          <p:cNvPr id="20" name="Picture 19">
            <a:extLst>
              <a:ext uri="{FF2B5EF4-FFF2-40B4-BE49-F238E27FC236}">
                <a16:creationId xmlns:a16="http://schemas.microsoft.com/office/drawing/2014/main" id="{BDA7743C-C9C3-DF88-F1F4-C6A0347B661D}"/>
              </a:ext>
            </a:extLst>
          </p:cNvPr>
          <p:cNvPicPr>
            <a:picLocks noChangeAspect="1"/>
          </p:cNvPicPr>
          <p:nvPr/>
        </p:nvPicPr>
        <p:blipFill>
          <a:blip r:embed="rId2"/>
          <a:stretch>
            <a:fillRect/>
          </a:stretch>
        </p:blipFill>
        <p:spPr>
          <a:xfrm>
            <a:off x="391657" y="1925054"/>
            <a:ext cx="4812749" cy="3897888"/>
          </a:xfrm>
          <a:prstGeom prst="rect">
            <a:avLst/>
          </a:prstGeom>
        </p:spPr>
      </p:pic>
    </p:spTree>
    <p:extLst>
      <p:ext uri="{BB962C8B-B14F-4D97-AF65-F5344CB8AC3E}">
        <p14:creationId xmlns:p14="http://schemas.microsoft.com/office/powerpoint/2010/main" val="3210960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D2D31-5E55-CF65-4BCE-162033887C83}"/>
              </a:ext>
            </a:extLst>
          </p:cNvPr>
          <p:cNvSpPr>
            <a:spLocks noGrp="1"/>
          </p:cNvSpPr>
          <p:nvPr>
            <p:ph type="title"/>
          </p:nvPr>
        </p:nvSpPr>
        <p:spPr/>
        <p:txBody>
          <a:bodyPr/>
          <a:lstStyle/>
          <a:p>
            <a:r>
              <a:rPr lang="en-US" dirty="0"/>
              <a:t>Component Dimensions </a:t>
            </a:r>
            <a:br>
              <a:rPr lang="en-US" dirty="0"/>
            </a:br>
            <a:endParaRPr lang="en-US" dirty="0"/>
          </a:p>
        </p:txBody>
      </p:sp>
      <p:sp>
        <p:nvSpPr>
          <p:cNvPr id="4" name="Date Placeholder 3">
            <a:extLst>
              <a:ext uri="{FF2B5EF4-FFF2-40B4-BE49-F238E27FC236}">
                <a16:creationId xmlns:a16="http://schemas.microsoft.com/office/drawing/2014/main" id="{282224F2-FBC8-4801-3097-F46BBEC314F4}"/>
              </a:ext>
            </a:extLst>
          </p:cNvPr>
          <p:cNvSpPr>
            <a:spLocks noGrp="1"/>
          </p:cNvSpPr>
          <p:nvPr>
            <p:ph type="dt" sz="half" idx="10"/>
          </p:nvPr>
        </p:nvSpPr>
        <p:spPr/>
        <p:txBody>
          <a:bodyPr/>
          <a:lstStyle/>
          <a:p>
            <a:fld id="{B32FDDBA-D418-4C36-AF51-388086A37EDA}" type="datetime1">
              <a:rPr lang="de-AT" smtClean="0"/>
              <a:t>21.03.2023</a:t>
            </a:fld>
            <a:endParaRPr lang="de-AT"/>
          </a:p>
        </p:txBody>
      </p:sp>
      <p:sp>
        <p:nvSpPr>
          <p:cNvPr id="5" name="Footer Placeholder 4">
            <a:extLst>
              <a:ext uri="{FF2B5EF4-FFF2-40B4-BE49-F238E27FC236}">
                <a16:creationId xmlns:a16="http://schemas.microsoft.com/office/drawing/2014/main" id="{D87A6EE7-30D5-C22C-631C-CA08132E8DA6}"/>
              </a:ext>
            </a:extLst>
          </p:cNvPr>
          <p:cNvSpPr>
            <a:spLocks noGrp="1"/>
          </p:cNvSpPr>
          <p:nvPr>
            <p:ph type="ftr" sz="quarter" idx="11"/>
          </p:nvPr>
        </p:nvSpPr>
        <p:spPr/>
        <p:txBody>
          <a:bodyPr/>
          <a:lstStyle/>
          <a:p>
            <a:r>
              <a:rPr lang="de-AT" dirty="0"/>
              <a:t>Sources:</a:t>
            </a:r>
          </a:p>
        </p:txBody>
      </p:sp>
      <p:sp>
        <p:nvSpPr>
          <p:cNvPr id="6" name="Slide Number Placeholder 5">
            <a:extLst>
              <a:ext uri="{FF2B5EF4-FFF2-40B4-BE49-F238E27FC236}">
                <a16:creationId xmlns:a16="http://schemas.microsoft.com/office/drawing/2014/main" id="{3A6F6ED5-C336-B027-536D-0536A3F674CE}"/>
              </a:ext>
            </a:extLst>
          </p:cNvPr>
          <p:cNvSpPr>
            <a:spLocks noGrp="1"/>
          </p:cNvSpPr>
          <p:nvPr>
            <p:ph type="sldNum" sz="quarter" idx="12"/>
          </p:nvPr>
        </p:nvSpPr>
        <p:spPr/>
        <p:txBody>
          <a:bodyPr/>
          <a:lstStyle/>
          <a:p>
            <a:fld id="{ACD6B214-EFBA-47A7-96BC-0C9C5E568A43}" type="slidenum">
              <a:rPr lang="de-AT" smtClean="0"/>
              <a:t>20</a:t>
            </a:fld>
            <a:endParaRPr lang="de-AT"/>
          </a:p>
        </p:txBody>
      </p:sp>
      <p:sp>
        <p:nvSpPr>
          <p:cNvPr id="7" name="Content Placeholder 2">
            <a:extLst>
              <a:ext uri="{FF2B5EF4-FFF2-40B4-BE49-F238E27FC236}">
                <a16:creationId xmlns:a16="http://schemas.microsoft.com/office/drawing/2014/main" id="{0D70BFC4-7FBA-F587-00E7-75BDE2A60408}"/>
              </a:ext>
            </a:extLst>
          </p:cNvPr>
          <p:cNvSpPr>
            <a:spLocks noGrp="1"/>
          </p:cNvSpPr>
          <p:nvPr>
            <p:ph idx="1"/>
          </p:nvPr>
        </p:nvSpPr>
        <p:spPr>
          <a:xfrm>
            <a:off x="838200" y="1976855"/>
            <a:ext cx="10628586" cy="773864"/>
          </a:xfrm>
        </p:spPr>
        <p:txBody>
          <a:bodyPr/>
          <a:lstStyle/>
          <a:p>
            <a:pPr marL="0" indent="0">
              <a:buNone/>
            </a:pPr>
            <a:r>
              <a:rPr lang="en-US" sz="2000" dirty="0"/>
              <a:t>Spot checking of component dimensions against drawings. Width and thickness tolerances for class 1 and class 2 timbers are in the tables below.</a:t>
            </a:r>
          </a:p>
        </p:txBody>
      </p:sp>
      <p:pic>
        <p:nvPicPr>
          <p:cNvPr id="8" name="Picture 7">
            <a:extLst>
              <a:ext uri="{FF2B5EF4-FFF2-40B4-BE49-F238E27FC236}">
                <a16:creationId xmlns:a16="http://schemas.microsoft.com/office/drawing/2014/main" id="{FBD84DD7-8FCB-203D-0DE1-30FB8B9F27DB}"/>
              </a:ext>
            </a:extLst>
          </p:cNvPr>
          <p:cNvPicPr>
            <a:picLocks noChangeAspect="1"/>
          </p:cNvPicPr>
          <p:nvPr/>
        </p:nvPicPr>
        <p:blipFill>
          <a:blip r:embed="rId2"/>
          <a:stretch>
            <a:fillRect/>
          </a:stretch>
        </p:blipFill>
        <p:spPr>
          <a:xfrm>
            <a:off x="3797531" y="3054856"/>
            <a:ext cx="4724400" cy="2171700"/>
          </a:xfrm>
          <a:prstGeom prst="rect">
            <a:avLst/>
          </a:prstGeom>
        </p:spPr>
      </p:pic>
      <p:sp>
        <p:nvSpPr>
          <p:cNvPr id="10" name="TextBox 9">
            <a:extLst>
              <a:ext uri="{FF2B5EF4-FFF2-40B4-BE49-F238E27FC236}">
                <a16:creationId xmlns:a16="http://schemas.microsoft.com/office/drawing/2014/main" id="{118BC855-4ACD-72E6-C30D-FB24FD9FD075}"/>
              </a:ext>
            </a:extLst>
          </p:cNvPr>
          <p:cNvSpPr txBox="1"/>
          <p:nvPr/>
        </p:nvSpPr>
        <p:spPr>
          <a:xfrm>
            <a:off x="750916" y="5259806"/>
            <a:ext cx="11086407" cy="369332"/>
          </a:xfrm>
          <a:prstGeom prst="rect">
            <a:avLst/>
          </a:prstGeom>
          <a:noFill/>
        </p:spPr>
        <p:txBody>
          <a:bodyPr wrap="square">
            <a:spAutoFit/>
          </a:bodyPr>
          <a:lstStyle/>
          <a:p>
            <a:r>
              <a:rPr lang="en-US" dirty="0"/>
              <a:t>When checking length, components less than the specified length are not allowed.</a:t>
            </a:r>
          </a:p>
        </p:txBody>
      </p:sp>
    </p:spTree>
    <p:extLst>
      <p:ext uri="{BB962C8B-B14F-4D97-AF65-F5344CB8AC3E}">
        <p14:creationId xmlns:p14="http://schemas.microsoft.com/office/powerpoint/2010/main" val="3417094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D3703-93C2-E90F-1047-83D4341B4F3D}"/>
              </a:ext>
            </a:extLst>
          </p:cNvPr>
          <p:cNvSpPr>
            <a:spLocks noGrp="1"/>
          </p:cNvSpPr>
          <p:nvPr>
            <p:ph type="title"/>
          </p:nvPr>
        </p:nvSpPr>
        <p:spPr/>
        <p:txBody>
          <a:bodyPr/>
          <a:lstStyle/>
          <a:p>
            <a:r>
              <a:rPr lang="en-US" dirty="0"/>
              <a:t>Moisture Content </a:t>
            </a:r>
            <a:br>
              <a:rPr lang="en-US" dirty="0"/>
            </a:br>
            <a:endParaRPr lang="en-US" dirty="0"/>
          </a:p>
        </p:txBody>
      </p:sp>
      <p:sp>
        <p:nvSpPr>
          <p:cNvPr id="4" name="Date Placeholder 3">
            <a:extLst>
              <a:ext uri="{FF2B5EF4-FFF2-40B4-BE49-F238E27FC236}">
                <a16:creationId xmlns:a16="http://schemas.microsoft.com/office/drawing/2014/main" id="{569E1553-8C5E-26FD-73A3-16DA1E37BC2B}"/>
              </a:ext>
            </a:extLst>
          </p:cNvPr>
          <p:cNvSpPr>
            <a:spLocks noGrp="1"/>
          </p:cNvSpPr>
          <p:nvPr>
            <p:ph type="dt" sz="half" idx="10"/>
          </p:nvPr>
        </p:nvSpPr>
        <p:spPr/>
        <p:txBody>
          <a:bodyPr/>
          <a:lstStyle/>
          <a:p>
            <a:fld id="{B32FDDBA-D418-4C36-AF51-388086A37EDA}" type="datetime1">
              <a:rPr lang="de-AT" smtClean="0"/>
              <a:t>21.03.2023</a:t>
            </a:fld>
            <a:endParaRPr lang="de-AT"/>
          </a:p>
        </p:txBody>
      </p:sp>
      <p:sp>
        <p:nvSpPr>
          <p:cNvPr id="5" name="Footer Placeholder 4">
            <a:extLst>
              <a:ext uri="{FF2B5EF4-FFF2-40B4-BE49-F238E27FC236}">
                <a16:creationId xmlns:a16="http://schemas.microsoft.com/office/drawing/2014/main" id="{865AB300-59D2-31CD-469C-1AD22BFEB6A3}"/>
              </a:ext>
            </a:extLst>
          </p:cNvPr>
          <p:cNvSpPr>
            <a:spLocks noGrp="1"/>
          </p:cNvSpPr>
          <p:nvPr>
            <p:ph type="ftr" sz="quarter" idx="11"/>
          </p:nvPr>
        </p:nvSpPr>
        <p:spPr/>
        <p:txBody>
          <a:bodyPr/>
          <a:lstStyle/>
          <a:p>
            <a:r>
              <a:rPr lang="de-AT"/>
              <a:t>Sources:</a:t>
            </a:r>
            <a:endParaRPr lang="de-AT" dirty="0"/>
          </a:p>
        </p:txBody>
      </p:sp>
      <p:sp>
        <p:nvSpPr>
          <p:cNvPr id="6" name="Slide Number Placeholder 5">
            <a:extLst>
              <a:ext uri="{FF2B5EF4-FFF2-40B4-BE49-F238E27FC236}">
                <a16:creationId xmlns:a16="http://schemas.microsoft.com/office/drawing/2014/main" id="{502DE0DF-568B-7BD8-F9CD-89D7D988B7AC}"/>
              </a:ext>
            </a:extLst>
          </p:cNvPr>
          <p:cNvSpPr>
            <a:spLocks noGrp="1"/>
          </p:cNvSpPr>
          <p:nvPr>
            <p:ph type="sldNum" sz="quarter" idx="12"/>
          </p:nvPr>
        </p:nvSpPr>
        <p:spPr/>
        <p:txBody>
          <a:bodyPr/>
          <a:lstStyle/>
          <a:p>
            <a:fld id="{ACD6B214-EFBA-47A7-96BC-0C9C5E568A43}" type="slidenum">
              <a:rPr lang="de-AT" smtClean="0"/>
              <a:t>21</a:t>
            </a:fld>
            <a:endParaRPr lang="de-AT"/>
          </a:p>
        </p:txBody>
      </p:sp>
      <p:sp>
        <p:nvSpPr>
          <p:cNvPr id="8" name="TextBox 7">
            <a:extLst>
              <a:ext uri="{FF2B5EF4-FFF2-40B4-BE49-F238E27FC236}">
                <a16:creationId xmlns:a16="http://schemas.microsoft.com/office/drawing/2014/main" id="{4B0E08B5-6AA6-2D4A-3D19-C649953C4861}"/>
              </a:ext>
            </a:extLst>
          </p:cNvPr>
          <p:cNvSpPr txBox="1"/>
          <p:nvPr/>
        </p:nvSpPr>
        <p:spPr>
          <a:xfrm>
            <a:off x="586046" y="1925054"/>
            <a:ext cx="11251277" cy="3990836"/>
          </a:xfrm>
          <a:prstGeom prst="rect">
            <a:avLst/>
          </a:prstGeom>
          <a:noFill/>
        </p:spPr>
        <p:txBody>
          <a:bodyPr wrap="square">
            <a:spAutoFit/>
          </a:bodyPr>
          <a:lstStyle/>
          <a:p>
            <a:pPr>
              <a:spcBef>
                <a:spcPts val="200"/>
              </a:spcBef>
              <a:spcAft>
                <a:spcPts val="200"/>
              </a:spcAft>
            </a:pPr>
            <a:r>
              <a:rPr lang="en-US" sz="2400" dirty="0"/>
              <a:t>Spot check of components to ensure they are either labelled as kiln dried or dry.</a:t>
            </a:r>
          </a:p>
          <a:p>
            <a:pPr>
              <a:spcBef>
                <a:spcPts val="200"/>
              </a:spcBef>
              <a:spcAft>
                <a:spcPts val="200"/>
              </a:spcAft>
            </a:pPr>
            <a:r>
              <a:rPr lang="en-US" sz="2400" dirty="0"/>
              <a:t>Moisture content checks should be made and should not exceed an average of 20%. </a:t>
            </a:r>
          </a:p>
          <a:p>
            <a:pPr>
              <a:spcBef>
                <a:spcPts val="200"/>
              </a:spcBef>
              <a:spcAft>
                <a:spcPts val="200"/>
              </a:spcAft>
            </a:pPr>
            <a:r>
              <a:rPr lang="en-US" sz="2400" dirty="0"/>
              <a:t>Moisture content is critical as this can result in swelling or shrinkage. </a:t>
            </a:r>
          </a:p>
          <a:p>
            <a:pPr>
              <a:spcBef>
                <a:spcPts val="200"/>
              </a:spcBef>
              <a:spcAft>
                <a:spcPts val="200"/>
              </a:spcAft>
            </a:pPr>
            <a:r>
              <a:rPr lang="en-US" sz="2400" dirty="0"/>
              <a:t>Softwood and poplar timber with a moisture content above 20%, the thickness and width of the timber will increase by 0.25% for every 1% of moisture content higher than 20% and up to 30%. Timber will decrease in size by 0.25% for every 1% of moisture content below 20%.</a:t>
            </a:r>
          </a:p>
          <a:p>
            <a:pPr>
              <a:spcBef>
                <a:spcPts val="200"/>
              </a:spcBef>
              <a:spcAft>
                <a:spcPts val="200"/>
              </a:spcAft>
            </a:pPr>
            <a:r>
              <a:rPr lang="en-US" sz="2400" dirty="0"/>
              <a:t>For hardwood timber the width and thickness can increase by 0.35% for every 1% of moisture content higher than 20% and up to 30%. The width and thickness will decrease by 0.35% for every 1% of moisture content below 20%.</a:t>
            </a:r>
          </a:p>
        </p:txBody>
      </p:sp>
    </p:spTree>
    <p:extLst>
      <p:ext uri="{BB962C8B-B14F-4D97-AF65-F5344CB8AC3E}">
        <p14:creationId xmlns:p14="http://schemas.microsoft.com/office/powerpoint/2010/main" val="1915661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67622-C5BB-449E-9B35-3487DDF5A228}"/>
              </a:ext>
            </a:extLst>
          </p:cNvPr>
          <p:cNvSpPr>
            <a:spLocks noGrp="1"/>
          </p:cNvSpPr>
          <p:nvPr>
            <p:ph type="title"/>
          </p:nvPr>
        </p:nvSpPr>
        <p:spPr/>
        <p:txBody>
          <a:bodyPr/>
          <a:lstStyle/>
          <a:p>
            <a:r>
              <a:rPr lang="en-US" dirty="0"/>
              <a:t>General Checks </a:t>
            </a:r>
            <a:br>
              <a:rPr lang="en-US" dirty="0"/>
            </a:br>
            <a:endParaRPr lang="en-US" dirty="0"/>
          </a:p>
        </p:txBody>
      </p:sp>
      <p:sp>
        <p:nvSpPr>
          <p:cNvPr id="4" name="Date Placeholder 3">
            <a:extLst>
              <a:ext uri="{FF2B5EF4-FFF2-40B4-BE49-F238E27FC236}">
                <a16:creationId xmlns:a16="http://schemas.microsoft.com/office/drawing/2014/main" id="{5378AD02-EB45-9019-F528-7FB91D7FB63B}"/>
              </a:ext>
            </a:extLst>
          </p:cNvPr>
          <p:cNvSpPr>
            <a:spLocks noGrp="1"/>
          </p:cNvSpPr>
          <p:nvPr>
            <p:ph type="dt" sz="half" idx="10"/>
          </p:nvPr>
        </p:nvSpPr>
        <p:spPr/>
        <p:txBody>
          <a:bodyPr/>
          <a:lstStyle/>
          <a:p>
            <a:fld id="{B32FDDBA-D418-4C36-AF51-388086A37EDA}" type="datetime1">
              <a:rPr lang="de-AT" smtClean="0"/>
              <a:t>21.03.2023</a:t>
            </a:fld>
            <a:endParaRPr lang="de-AT"/>
          </a:p>
        </p:txBody>
      </p:sp>
      <p:sp>
        <p:nvSpPr>
          <p:cNvPr id="5" name="Footer Placeholder 4">
            <a:extLst>
              <a:ext uri="{FF2B5EF4-FFF2-40B4-BE49-F238E27FC236}">
                <a16:creationId xmlns:a16="http://schemas.microsoft.com/office/drawing/2014/main" id="{FE93D8C7-1B3F-57BD-87EA-61B92BF89E77}"/>
              </a:ext>
            </a:extLst>
          </p:cNvPr>
          <p:cNvSpPr>
            <a:spLocks noGrp="1"/>
          </p:cNvSpPr>
          <p:nvPr>
            <p:ph type="ftr" sz="quarter" idx="11"/>
          </p:nvPr>
        </p:nvSpPr>
        <p:spPr/>
        <p:txBody>
          <a:bodyPr/>
          <a:lstStyle/>
          <a:p>
            <a:r>
              <a:rPr lang="de-AT"/>
              <a:t>Sources:</a:t>
            </a:r>
            <a:endParaRPr lang="de-AT" dirty="0"/>
          </a:p>
        </p:txBody>
      </p:sp>
      <p:sp>
        <p:nvSpPr>
          <p:cNvPr id="6" name="Slide Number Placeholder 5">
            <a:extLst>
              <a:ext uri="{FF2B5EF4-FFF2-40B4-BE49-F238E27FC236}">
                <a16:creationId xmlns:a16="http://schemas.microsoft.com/office/drawing/2014/main" id="{1B69FA4C-6483-E6D1-FCC3-9485258EDF95}"/>
              </a:ext>
            </a:extLst>
          </p:cNvPr>
          <p:cNvSpPr>
            <a:spLocks noGrp="1"/>
          </p:cNvSpPr>
          <p:nvPr>
            <p:ph type="sldNum" sz="quarter" idx="12"/>
          </p:nvPr>
        </p:nvSpPr>
        <p:spPr/>
        <p:txBody>
          <a:bodyPr/>
          <a:lstStyle/>
          <a:p>
            <a:fld id="{ACD6B214-EFBA-47A7-96BC-0C9C5E568A43}" type="slidenum">
              <a:rPr lang="de-AT" smtClean="0"/>
              <a:t>22</a:t>
            </a:fld>
            <a:endParaRPr lang="de-AT"/>
          </a:p>
        </p:txBody>
      </p:sp>
      <p:sp>
        <p:nvSpPr>
          <p:cNvPr id="12" name="TextBox 11">
            <a:extLst>
              <a:ext uri="{FF2B5EF4-FFF2-40B4-BE49-F238E27FC236}">
                <a16:creationId xmlns:a16="http://schemas.microsoft.com/office/drawing/2014/main" id="{10CE71C4-60BF-5333-4F63-3EF95E6770B8}"/>
              </a:ext>
            </a:extLst>
          </p:cNvPr>
          <p:cNvSpPr txBox="1"/>
          <p:nvPr/>
        </p:nvSpPr>
        <p:spPr>
          <a:xfrm>
            <a:off x="627384" y="1997903"/>
            <a:ext cx="7051943" cy="3354765"/>
          </a:xfrm>
          <a:prstGeom prst="rect">
            <a:avLst/>
          </a:prstGeom>
          <a:noFill/>
        </p:spPr>
        <p:txBody>
          <a:bodyPr wrap="square">
            <a:spAutoFit/>
          </a:bodyPr>
          <a:lstStyle/>
          <a:p>
            <a:pPr marL="342900" indent="-342900">
              <a:spcBef>
                <a:spcPts val="300"/>
              </a:spcBef>
              <a:spcAft>
                <a:spcPts val="300"/>
              </a:spcAft>
              <a:buFont typeface="Arial" panose="020B0604020202020204" pitchFamily="34" charset="0"/>
              <a:buChar char="•"/>
            </a:pPr>
            <a:r>
              <a:rPr lang="en-US" sz="2400" dirty="0"/>
              <a:t>Spot check components are the correct strength grade: i.e. C16, C24, etc.</a:t>
            </a:r>
          </a:p>
          <a:p>
            <a:pPr marL="342900" indent="-342900">
              <a:spcBef>
                <a:spcPts val="300"/>
              </a:spcBef>
              <a:spcAft>
                <a:spcPts val="300"/>
              </a:spcAft>
              <a:buFont typeface="Arial" panose="020B0604020202020204" pitchFamily="34" charset="0"/>
              <a:buChar char="•"/>
            </a:pPr>
            <a:r>
              <a:rPr lang="en-US" sz="2400" dirty="0"/>
              <a:t>Check that the correct sheathing has been installed.</a:t>
            </a:r>
          </a:p>
          <a:p>
            <a:pPr marL="342900" indent="-342900">
              <a:spcBef>
                <a:spcPts val="300"/>
              </a:spcBef>
              <a:spcAft>
                <a:spcPts val="300"/>
              </a:spcAft>
              <a:buFont typeface="Arial" panose="020B0604020202020204" pitchFamily="34" charset="0"/>
              <a:buChar char="•"/>
            </a:pPr>
            <a:r>
              <a:rPr lang="en-US" sz="2400" dirty="0"/>
              <a:t>Check that the correct nailing has been carried out.</a:t>
            </a:r>
          </a:p>
          <a:p>
            <a:pPr marL="342900" indent="-342900">
              <a:spcBef>
                <a:spcPts val="300"/>
              </a:spcBef>
              <a:spcAft>
                <a:spcPts val="300"/>
              </a:spcAft>
              <a:buFont typeface="Arial" panose="020B0604020202020204" pitchFamily="34" charset="0"/>
              <a:buChar char="•"/>
            </a:pPr>
            <a:r>
              <a:rPr lang="en-US" sz="2400" dirty="0"/>
              <a:t>Check that preservative schedules have been followed.</a:t>
            </a:r>
          </a:p>
          <a:p>
            <a:pPr marL="342900" indent="-342900">
              <a:spcBef>
                <a:spcPts val="300"/>
              </a:spcBef>
              <a:spcAft>
                <a:spcPts val="300"/>
              </a:spcAft>
              <a:buFont typeface="Arial" panose="020B0604020202020204" pitchFamily="34" charset="0"/>
              <a:buChar char="•"/>
            </a:pPr>
            <a:r>
              <a:rPr lang="en-US" sz="2400" b="0" i="0" u="none" strike="noStrike" baseline="0" dirty="0">
                <a:solidFill>
                  <a:srgbClr val="000000"/>
                </a:solidFill>
                <a:latin typeface="Calibri" panose="020F0502020204030204" pitchFamily="34" charset="0"/>
              </a:rPr>
              <a:t>Check that wall tie runners are at the correct </a:t>
            </a:r>
            <a:r>
              <a:rPr lang="en-US" sz="2400" b="0" i="0" u="none" strike="noStrike" baseline="0" dirty="0" err="1">
                <a:solidFill>
                  <a:srgbClr val="000000"/>
                </a:solidFill>
                <a:latin typeface="Calibri" panose="020F0502020204030204" pitchFamily="34" charset="0"/>
              </a:rPr>
              <a:t>centres</a:t>
            </a:r>
            <a:r>
              <a:rPr lang="en-US" sz="2400" b="0" i="0" u="none" strike="noStrike" baseline="0" dirty="0">
                <a:solidFill>
                  <a:srgbClr val="000000"/>
                </a:solidFill>
                <a:latin typeface="Calibri" panose="020F0502020204030204" pitchFamily="34" charset="0"/>
              </a:rPr>
              <a:t> and adequately fixed. </a:t>
            </a:r>
            <a:endParaRPr lang="en-US" sz="2400" dirty="0"/>
          </a:p>
        </p:txBody>
      </p:sp>
      <p:pic>
        <p:nvPicPr>
          <p:cNvPr id="9" name="Picture 8" descr="A picture containing text, ride&#10;&#10;Description automatically generated">
            <a:extLst>
              <a:ext uri="{FF2B5EF4-FFF2-40B4-BE49-F238E27FC236}">
                <a16:creationId xmlns:a16="http://schemas.microsoft.com/office/drawing/2014/main" id="{3AB695B7-074C-3676-10FC-E5790A77F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2123" y="2417626"/>
            <a:ext cx="3814443" cy="2515321"/>
          </a:xfrm>
          <a:prstGeom prst="rect">
            <a:avLst/>
          </a:prstGeom>
        </p:spPr>
      </p:pic>
    </p:spTree>
    <p:extLst>
      <p:ext uri="{BB962C8B-B14F-4D97-AF65-F5344CB8AC3E}">
        <p14:creationId xmlns:p14="http://schemas.microsoft.com/office/powerpoint/2010/main" val="350032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1A11E-1D37-9E11-B305-F0EEB013544C}"/>
              </a:ext>
            </a:extLst>
          </p:cNvPr>
          <p:cNvSpPr>
            <a:spLocks noGrp="1"/>
          </p:cNvSpPr>
          <p:nvPr>
            <p:ph type="title"/>
          </p:nvPr>
        </p:nvSpPr>
        <p:spPr/>
        <p:txBody>
          <a:bodyPr/>
          <a:lstStyle/>
          <a:p>
            <a:r>
              <a:rPr lang="en-US" dirty="0"/>
              <a:t>On-site storage and handling</a:t>
            </a:r>
          </a:p>
        </p:txBody>
      </p:sp>
      <p:sp>
        <p:nvSpPr>
          <p:cNvPr id="3" name="Content Placeholder 2">
            <a:extLst>
              <a:ext uri="{FF2B5EF4-FFF2-40B4-BE49-F238E27FC236}">
                <a16:creationId xmlns:a16="http://schemas.microsoft.com/office/drawing/2014/main" id="{46B3F612-C370-1BAD-FD1E-CAF6980A6C2B}"/>
              </a:ext>
            </a:extLst>
          </p:cNvPr>
          <p:cNvSpPr>
            <a:spLocks noGrp="1"/>
          </p:cNvSpPr>
          <p:nvPr>
            <p:ph idx="1"/>
          </p:nvPr>
        </p:nvSpPr>
        <p:spPr>
          <a:xfrm>
            <a:off x="543910" y="1804709"/>
            <a:ext cx="10515600" cy="3818021"/>
          </a:xfrm>
        </p:spPr>
        <p:txBody>
          <a:bodyPr/>
          <a:lstStyle/>
          <a:p>
            <a:r>
              <a:rPr lang="en-US" sz="1600" dirty="0"/>
              <a:t>If a just in time approach to timber frame delivery is not being used and the panels are being stored on-site care must be taken to protect the products from moisture.</a:t>
            </a:r>
          </a:p>
          <a:p>
            <a:r>
              <a:rPr lang="en-US" sz="1600" dirty="0"/>
              <a:t>The storage area should be level, firm and well drained.</a:t>
            </a:r>
          </a:p>
          <a:p>
            <a:r>
              <a:rPr lang="en-US" sz="1600" dirty="0"/>
              <a:t>Panels and components must not be stored in direct contact with the ground to prevent moisture ingress or soiling. Ideally they should be 150mm above ground level. Panels and components are to be stored horizontally. Adequate packing should be positioned at no greater than 600mm </a:t>
            </a:r>
            <a:r>
              <a:rPr lang="en-US" sz="1600" dirty="0" err="1"/>
              <a:t>centres</a:t>
            </a:r>
            <a:r>
              <a:rPr lang="en-US" sz="1600" dirty="0"/>
              <a:t> to ensure that components do not bow. Packing should commence 150mm in from the outer edges of the panels or components. Packers should be all the same height and vertically aligned to prevent distortion.</a:t>
            </a:r>
          </a:p>
          <a:p>
            <a:r>
              <a:rPr lang="en-US" sz="1600" dirty="0"/>
              <a:t>Adequate ventilation between components should be allowed for. Timber packing between components should allow a minimum gap of 50mm: this should be increased if forklift tines are thicker. A wider gap will also make it easier for slingers to thread lifting slings between panels or components.</a:t>
            </a:r>
          </a:p>
          <a:p>
            <a:r>
              <a:rPr lang="en-US" sz="1600" dirty="0"/>
              <a:t>Panels and components should be covered with a heavy-duty tarpaulin sheet. The sheet should not fully cover the components in order to allow adequate ventilation. This will help prevent condensation.</a:t>
            </a:r>
          </a:p>
          <a:p>
            <a:r>
              <a:rPr lang="en-US" sz="1600" dirty="0"/>
              <a:t>Care must be taken if using a forklift to move panels. They should not be allowed to drag on either the </a:t>
            </a:r>
            <a:r>
              <a:rPr lang="en-US" sz="1600" dirty="0" err="1"/>
              <a:t>vapour</a:t>
            </a:r>
            <a:r>
              <a:rPr lang="en-US" sz="1600" dirty="0"/>
              <a:t> control layer or breather membrane. Components should only be lifted at designated lifting points or there is a significant risk of overstressing.</a:t>
            </a:r>
          </a:p>
        </p:txBody>
      </p:sp>
      <p:sp>
        <p:nvSpPr>
          <p:cNvPr id="4" name="Date Placeholder 3">
            <a:extLst>
              <a:ext uri="{FF2B5EF4-FFF2-40B4-BE49-F238E27FC236}">
                <a16:creationId xmlns:a16="http://schemas.microsoft.com/office/drawing/2014/main" id="{49FE04E7-3BA4-5B0D-E38C-8B915E7F69A7}"/>
              </a:ext>
            </a:extLst>
          </p:cNvPr>
          <p:cNvSpPr>
            <a:spLocks noGrp="1"/>
          </p:cNvSpPr>
          <p:nvPr>
            <p:ph type="dt" sz="half" idx="10"/>
          </p:nvPr>
        </p:nvSpPr>
        <p:spPr/>
        <p:txBody>
          <a:bodyPr/>
          <a:lstStyle/>
          <a:p>
            <a:fld id="{B32FDDBA-D418-4C36-AF51-388086A37EDA}" type="datetime1">
              <a:rPr lang="de-AT" smtClean="0"/>
              <a:t>21.03.2023</a:t>
            </a:fld>
            <a:endParaRPr lang="de-AT"/>
          </a:p>
        </p:txBody>
      </p:sp>
      <p:sp>
        <p:nvSpPr>
          <p:cNvPr id="5" name="Footer Placeholder 4">
            <a:extLst>
              <a:ext uri="{FF2B5EF4-FFF2-40B4-BE49-F238E27FC236}">
                <a16:creationId xmlns:a16="http://schemas.microsoft.com/office/drawing/2014/main" id="{36F355E7-D2A4-4C02-177E-81805E001857}"/>
              </a:ext>
            </a:extLst>
          </p:cNvPr>
          <p:cNvSpPr>
            <a:spLocks noGrp="1"/>
          </p:cNvSpPr>
          <p:nvPr>
            <p:ph type="ftr" sz="quarter" idx="11"/>
          </p:nvPr>
        </p:nvSpPr>
        <p:spPr/>
        <p:txBody>
          <a:bodyPr/>
          <a:lstStyle/>
          <a:p>
            <a:r>
              <a:rPr lang="de-AT"/>
              <a:t>Sources:</a:t>
            </a:r>
            <a:endParaRPr lang="de-AT" dirty="0"/>
          </a:p>
        </p:txBody>
      </p:sp>
      <p:sp>
        <p:nvSpPr>
          <p:cNvPr id="6" name="Slide Number Placeholder 5">
            <a:extLst>
              <a:ext uri="{FF2B5EF4-FFF2-40B4-BE49-F238E27FC236}">
                <a16:creationId xmlns:a16="http://schemas.microsoft.com/office/drawing/2014/main" id="{48E38DF3-A9AC-6B11-C586-E78E3E775A79}"/>
              </a:ext>
            </a:extLst>
          </p:cNvPr>
          <p:cNvSpPr>
            <a:spLocks noGrp="1"/>
          </p:cNvSpPr>
          <p:nvPr>
            <p:ph type="sldNum" sz="quarter" idx="12"/>
          </p:nvPr>
        </p:nvSpPr>
        <p:spPr/>
        <p:txBody>
          <a:bodyPr/>
          <a:lstStyle/>
          <a:p>
            <a:fld id="{ACD6B214-EFBA-47A7-96BC-0C9C5E568A43}" type="slidenum">
              <a:rPr lang="de-AT" smtClean="0"/>
              <a:t>23</a:t>
            </a:fld>
            <a:endParaRPr lang="de-AT"/>
          </a:p>
        </p:txBody>
      </p:sp>
    </p:spTree>
    <p:extLst>
      <p:ext uri="{BB962C8B-B14F-4D97-AF65-F5344CB8AC3E}">
        <p14:creationId xmlns:p14="http://schemas.microsoft.com/office/powerpoint/2010/main" val="999338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6D131-998F-5B53-5A76-1FEAADE4EB98}"/>
              </a:ext>
            </a:extLst>
          </p:cNvPr>
          <p:cNvSpPr>
            <a:spLocks noGrp="1"/>
          </p:cNvSpPr>
          <p:nvPr>
            <p:ph type="title"/>
          </p:nvPr>
        </p:nvSpPr>
        <p:spPr/>
        <p:txBody>
          <a:bodyPr/>
          <a:lstStyle/>
          <a:p>
            <a:r>
              <a:rPr lang="en-US" dirty="0"/>
              <a:t>Sole plate installation</a:t>
            </a:r>
          </a:p>
        </p:txBody>
      </p:sp>
      <p:sp>
        <p:nvSpPr>
          <p:cNvPr id="3" name="Content Placeholder 2">
            <a:extLst>
              <a:ext uri="{FF2B5EF4-FFF2-40B4-BE49-F238E27FC236}">
                <a16:creationId xmlns:a16="http://schemas.microsoft.com/office/drawing/2014/main" id="{417A7C5B-A132-4A00-5F07-3C1E63087BED}"/>
              </a:ext>
            </a:extLst>
          </p:cNvPr>
          <p:cNvSpPr>
            <a:spLocks noGrp="1"/>
          </p:cNvSpPr>
          <p:nvPr>
            <p:ph idx="1"/>
          </p:nvPr>
        </p:nvSpPr>
        <p:spPr>
          <a:xfrm>
            <a:off x="670035" y="1888789"/>
            <a:ext cx="10515600" cy="3818021"/>
          </a:xfrm>
        </p:spPr>
        <p:txBody>
          <a:bodyPr/>
          <a:lstStyle/>
          <a:p>
            <a:r>
              <a:rPr lang="en-US" sz="1400" dirty="0"/>
              <a:t>The sole plate is a structural member that the panels sit on. The sole plate is to be laid on top of a damp-proof course. Laps in the damp proof course should be a minimum of 100mm.</a:t>
            </a:r>
          </a:p>
          <a:p>
            <a:r>
              <a:rPr lang="en-US" sz="1400" dirty="0"/>
              <a:t>Sole plates should be pressure impregnated with preservative. This is to be checked. Where cuts are to be made on-site, the exposed timber is to be treated with two coats of timber preservative.</a:t>
            </a:r>
          </a:p>
          <a:p>
            <a:r>
              <a:rPr lang="en-US" sz="1400" dirty="0"/>
              <a:t>Where lap joints in sole plates are specified, check the length of the lap.</a:t>
            </a:r>
          </a:p>
          <a:p>
            <a:r>
              <a:rPr lang="en-US" sz="1400" dirty="0"/>
              <a:t>Sole plate timber must be thoroughly checked for damage or splits prior to installation. Damaged or split plates should not be installed.</a:t>
            </a:r>
          </a:p>
          <a:p>
            <a:r>
              <a:rPr lang="en-US" sz="1400" dirty="0"/>
              <a:t>Any inaccuracies in setting out the sole plate will have an adverse impact on overall building performance. As each storey is added inaccuracies are magnified therefore it is crucial that this is carried out to a very high standard.</a:t>
            </a:r>
          </a:p>
          <a:p>
            <a:r>
              <a:rPr lang="en-US" sz="1400" dirty="0"/>
              <a:t>The horizontal tolerance for the sole plate in relation to the datum is +/- 10mm.</a:t>
            </a:r>
          </a:p>
          <a:p>
            <a:r>
              <a:rPr lang="en-US" sz="1400" dirty="0"/>
              <a:t>The vertical tolerance for the sole plate over the entire structure is +/-2mm.</a:t>
            </a:r>
          </a:p>
          <a:p>
            <a:r>
              <a:rPr lang="en-US" sz="1400" dirty="0"/>
              <a:t>There are a variety of different methods of fixing the sole plate to the sub-structure. Checks must be carried out to ensure that the fixings are the correct specification (stainless steel or </a:t>
            </a:r>
            <a:r>
              <a:rPr lang="en-US" sz="1400" dirty="0" err="1"/>
              <a:t>galvanised</a:t>
            </a:r>
            <a:r>
              <a:rPr lang="en-US" sz="1400" dirty="0"/>
              <a:t>) and are at the correct </a:t>
            </a:r>
            <a:r>
              <a:rPr lang="en-US" sz="1400" dirty="0" err="1"/>
              <a:t>centres</a:t>
            </a:r>
            <a:r>
              <a:rPr lang="en-US" sz="1400" dirty="0"/>
              <a:t>.</a:t>
            </a:r>
          </a:p>
          <a:p>
            <a:r>
              <a:rPr lang="en-US" sz="1400" dirty="0"/>
              <a:t>The sole plate must be a minimum of 150mm above finished ground level except where there are ramps or suitable drainage around the perimeter of the building has been installed.</a:t>
            </a:r>
          </a:p>
        </p:txBody>
      </p:sp>
      <p:sp>
        <p:nvSpPr>
          <p:cNvPr id="4" name="Date Placeholder 3">
            <a:extLst>
              <a:ext uri="{FF2B5EF4-FFF2-40B4-BE49-F238E27FC236}">
                <a16:creationId xmlns:a16="http://schemas.microsoft.com/office/drawing/2014/main" id="{94F6EE9E-B33B-270E-2168-158C8B0C85BB}"/>
              </a:ext>
            </a:extLst>
          </p:cNvPr>
          <p:cNvSpPr>
            <a:spLocks noGrp="1"/>
          </p:cNvSpPr>
          <p:nvPr>
            <p:ph type="dt" sz="half" idx="10"/>
          </p:nvPr>
        </p:nvSpPr>
        <p:spPr/>
        <p:txBody>
          <a:bodyPr/>
          <a:lstStyle/>
          <a:p>
            <a:fld id="{B32FDDBA-D418-4C36-AF51-388086A37EDA}" type="datetime1">
              <a:rPr lang="de-AT" smtClean="0"/>
              <a:t>21.03.2023</a:t>
            </a:fld>
            <a:endParaRPr lang="de-AT"/>
          </a:p>
        </p:txBody>
      </p:sp>
      <p:sp>
        <p:nvSpPr>
          <p:cNvPr id="5" name="Footer Placeholder 4">
            <a:extLst>
              <a:ext uri="{FF2B5EF4-FFF2-40B4-BE49-F238E27FC236}">
                <a16:creationId xmlns:a16="http://schemas.microsoft.com/office/drawing/2014/main" id="{858B2B3B-9F78-17F1-2D46-4548706A59E0}"/>
              </a:ext>
            </a:extLst>
          </p:cNvPr>
          <p:cNvSpPr>
            <a:spLocks noGrp="1"/>
          </p:cNvSpPr>
          <p:nvPr>
            <p:ph type="ftr" sz="quarter" idx="11"/>
          </p:nvPr>
        </p:nvSpPr>
        <p:spPr/>
        <p:txBody>
          <a:bodyPr/>
          <a:lstStyle/>
          <a:p>
            <a:r>
              <a:rPr lang="de-AT"/>
              <a:t>Sources:</a:t>
            </a:r>
            <a:endParaRPr lang="de-AT" dirty="0"/>
          </a:p>
        </p:txBody>
      </p:sp>
      <p:sp>
        <p:nvSpPr>
          <p:cNvPr id="6" name="Slide Number Placeholder 5">
            <a:extLst>
              <a:ext uri="{FF2B5EF4-FFF2-40B4-BE49-F238E27FC236}">
                <a16:creationId xmlns:a16="http://schemas.microsoft.com/office/drawing/2014/main" id="{A79A1BA7-DECD-3754-96FE-BF82E1B9ED70}"/>
              </a:ext>
            </a:extLst>
          </p:cNvPr>
          <p:cNvSpPr>
            <a:spLocks noGrp="1"/>
          </p:cNvSpPr>
          <p:nvPr>
            <p:ph type="sldNum" sz="quarter" idx="12"/>
          </p:nvPr>
        </p:nvSpPr>
        <p:spPr/>
        <p:txBody>
          <a:bodyPr/>
          <a:lstStyle/>
          <a:p>
            <a:fld id="{ACD6B214-EFBA-47A7-96BC-0C9C5E568A43}" type="slidenum">
              <a:rPr lang="de-AT" smtClean="0"/>
              <a:t>24</a:t>
            </a:fld>
            <a:endParaRPr lang="de-AT"/>
          </a:p>
        </p:txBody>
      </p:sp>
    </p:spTree>
    <p:extLst>
      <p:ext uri="{BB962C8B-B14F-4D97-AF65-F5344CB8AC3E}">
        <p14:creationId xmlns:p14="http://schemas.microsoft.com/office/powerpoint/2010/main" val="3321629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8674E-27FA-51FD-D835-B8B7859A02A7}"/>
              </a:ext>
            </a:extLst>
          </p:cNvPr>
          <p:cNvSpPr>
            <a:spLocks noGrp="1"/>
          </p:cNvSpPr>
          <p:nvPr>
            <p:ph type="title"/>
          </p:nvPr>
        </p:nvSpPr>
        <p:spPr/>
        <p:txBody>
          <a:bodyPr/>
          <a:lstStyle/>
          <a:p>
            <a:r>
              <a:rPr lang="en-US" dirty="0"/>
              <a:t>Wall, floor and roof installation</a:t>
            </a:r>
          </a:p>
        </p:txBody>
      </p:sp>
      <p:sp>
        <p:nvSpPr>
          <p:cNvPr id="3" name="Content Placeholder 2">
            <a:extLst>
              <a:ext uri="{FF2B5EF4-FFF2-40B4-BE49-F238E27FC236}">
                <a16:creationId xmlns:a16="http://schemas.microsoft.com/office/drawing/2014/main" id="{4601CC55-8ABA-50B8-ACFB-2188ADBD50F8}"/>
              </a:ext>
            </a:extLst>
          </p:cNvPr>
          <p:cNvSpPr>
            <a:spLocks noGrp="1"/>
          </p:cNvSpPr>
          <p:nvPr>
            <p:ph idx="1"/>
          </p:nvPr>
        </p:nvSpPr>
        <p:spPr>
          <a:xfrm>
            <a:off x="838200" y="1888789"/>
            <a:ext cx="10515600" cy="3818021"/>
          </a:xfrm>
        </p:spPr>
        <p:txBody>
          <a:bodyPr/>
          <a:lstStyle/>
          <a:p>
            <a:r>
              <a:rPr lang="en-US" sz="1400" dirty="0"/>
              <a:t>Wall panels must be inspected for damage prior to installation. Panels are usually butt jointed so damaged frames or out of square panels will have an impact on this.</a:t>
            </a:r>
          </a:p>
          <a:p>
            <a:r>
              <a:rPr lang="en-US" sz="1400" dirty="0"/>
              <a:t>Check that the </a:t>
            </a:r>
            <a:r>
              <a:rPr lang="en-US" sz="1400" dirty="0" err="1"/>
              <a:t>vapour</a:t>
            </a:r>
            <a:r>
              <a:rPr lang="en-US" sz="1400" dirty="0"/>
              <a:t> control layer and breather membrane are in good condition, tight to the sheathing and not ripped. </a:t>
            </a:r>
          </a:p>
          <a:p>
            <a:r>
              <a:rPr lang="en-US" sz="1400" dirty="0"/>
              <a:t>Horizontal laps in the breather membrane should be a minimum of 100mm horizontally and 150mm vertically.</a:t>
            </a:r>
          </a:p>
          <a:p>
            <a:r>
              <a:rPr lang="en-US" sz="1400" dirty="0"/>
              <a:t>If on-site patching of tears is required, the patch material should be to the same specification of the existing breather membrane. </a:t>
            </a:r>
          </a:p>
          <a:p>
            <a:r>
              <a:rPr lang="en-US" sz="1400" dirty="0"/>
              <a:t>The patch is positioned underneath the damaged breather membrane with the previously mentioned laps achieved. </a:t>
            </a:r>
          </a:p>
          <a:p>
            <a:r>
              <a:rPr lang="en-US" sz="1400" dirty="0"/>
              <a:t>The patch is fixed into place with stainless steel staples at 150mm </a:t>
            </a:r>
            <a:r>
              <a:rPr lang="en-US" sz="1400" dirty="0" err="1"/>
              <a:t>centres</a:t>
            </a:r>
            <a:r>
              <a:rPr lang="en-US" sz="1400" dirty="0"/>
              <a:t>.</a:t>
            </a:r>
          </a:p>
          <a:p>
            <a:r>
              <a:rPr lang="en-US" sz="1400" dirty="0"/>
              <a:t>The </a:t>
            </a:r>
            <a:r>
              <a:rPr lang="en-US" sz="1400" dirty="0" err="1"/>
              <a:t>vapour</a:t>
            </a:r>
            <a:r>
              <a:rPr lang="en-US" sz="1400" dirty="0"/>
              <a:t> control layer is usually critical to achieving the required level of airtightness. If the </a:t>
            </a:r>
            <a:r>
              <a:rPr lang="en-US" sz="1400" dirty="0" err="1"/>
              <a:t>vapour</a:t>
            </a:r>
            <a:r>
              <a:rPr lang="en-US" sz="1400" dirty="0"/>
              <a:t> control layer is damaged consult with the supplier. At floor level the </a:t>
            </a:r>
            <a:r>
              <a:rPr lang="en-US" sz="1400" dirty="0" err="1"/>
              <a:t>vapour</a:t>
            </a:r>
            <a:r>
              <a:rPr lang="en-US" sz="1400" dirty="0"/>
              <a:t> control layer should lap with the damp proof course.</a:t>
            </a:r>
          </a:p>
          <a:p>
            <a:r>
              <a:rPr lang="en-US" sz="1400" dirty="0"/>
              <a:t>Panel to panel fixings should be at 300mm </a:t>
            </a:r>
            <a:r>
              <a:rPr lang="en-US" sz="1400" dirty="0" err="1"/>
              <a:t>centres</a:t>
            </a:r>
            <a:r>
              <a:rPr lang="en-US" sz="1400" dirty="0"/>
              <a:t> maximum.</a:t>
            </a:r>
          </a:p>
          <a:p>
            <a:r>
              <a:rPr lang="en-US" sz="1400" dirty="0"/>
              <a:t>Rail to sole plate fixings should be at 60mm </a:t>
            </a:r>
            <a:r>
              <a:rPr lang="en-US" sz="1400" dirty="0" err="1"/>
              <a:t>centres</a:t>
            </a:r>
            <a:r>
              <a:rPr lang="en-US" sz="1400" dirty="0"/>
              <a:t> maximum.</a:t>
            </a:r>
          </a:p>
          <a:p>
            <a:r>
              <a:rPr lang="en-US" sz="1400" dirty="0"/>
              <a:t>If an open panel system is used and insulation is being installed on-site, insulation should be cross lapped and that there are no gaps between studs and plates.</a:t>
            </a:r>
          </a:p>
        </p:txBody>
      </p:sp>
      <p:sp>
        <p:nvSpPr>
          <p:cNvPr id="4" name="Date Placeholder 3">
            <a:extLst>
              <a:ext uri="{FF2B5EF4-FFF2-40B4-BE49-F238E27FC236}">
                <a16:creationId xmlns:a16="http://schemas.microsoft.com/office/drawing/2014/main" id="{A78F3BF0-7BBD-E650-2137-CF45D8E50ED5}"/>
              </a:ext>
            </a:extLst>
          </p:cNvPr>
          <p:cNvSpPr>
            <a:spLocks noGrp="1"/>
          </p:cNvSpPr>
          <p:nvPr>
            <p:ph type="dt" sz="half" idx="10"/>
          </p:nvPr>
        </p:nvSpPr>
        <p:spPr/>
        <p:txBody>
          <a:bodyPr/>
          <a:lstStyle/>
          <a:p>
            <a:fld id="{B32FDDBA-D418-4C36-AF51-388086A37EDA}" type="datetime1">
              <a:rPr lang="de-AT" smtClean="0"/>
              <a:t>21.03.2023</a:t>
            </a:fld>
            <a:endParaRPr lang="de-AT"/>
          </a:p>
        </p:txBody>
      </p:sp>
      <p:sp>
        <p:nvSpPr>
          <p:cNvPr id="5" name="Footer Placeholder 4">
            <a:extLst>
              <a:ext uri="{FF2B5EF4-FFF2-40B4-BE49-F238E27FC236}">
                <a16:creationId xmlns:a16="http://schemas.microsoft.com/office/drawing/2014/main" id="{CD28E2BE-5869-A138-55B2-380AD356FB06}"/>
              </a:ext>
            </a:extLst>
          </p:cNvPr>
          <p:cNvSpPr>
            <a:spLocks noGrp="1"/>
          </p:cNvSpPr>
          <p:nvPr>
            <p:ph type="ftr" sz="quarter" idx="11"/>
          </p:nvPr>
        </p:nvSpPr>
        <p:spPr/>
        <p:txBody>
          <a:bodyPr/>
          <a:lstStyle/>
          <a:p>
            <a:r>
              <a:rPr lang="de-AT"/>
              <a:t>Sources:</a:t>
            </a:r>
            <a:endParaRPr lang="de-AT" dirty="0"/>
          </a:p>
        </p:txBody>
      </p:sp>
      <p:sp>
        <p:nvSpPr>
          <p:cNvPr id="6" name="Slide Number Placeholder 5">
            <a:extLst>
              <a:ext uri="{FF2B5EF4-FFF2-40B4-BE49-F238E27FC236}">
                <a16:creationId xmlns:a16="http://schemas.microsoft.com/office/drawing/2014/main" id="{05BBBF46-B34C-EFDA-3E27-D4E8481628A0}"/>
              </a:ext>
            </a:extLst>
          </p:cNvPr>
          <p:cNvSpPr>
            <a:spLocks noGrp="1"/>
          </p:cNvSpPr>
          <p:nvPr>
            <p:ph type="sldNum" sz="quarter" idx="12"/>
          </p:nvPr>
        </p:nvSpPr>
        <p:spPr/>
        <p:txBody>
          <a:bodyPr/>
          <a:lstStyle/>
          <a:p>
            <a:fld id="{ACD6B214-EFBA-47A7-96BC-0C9C5E568A43}" type="slidenum">
              <a:rPr lang="de-AT" smtClean="0"/>
              <a:t>25</a:t>
            </a:fld>
            <a:endParaRPr lang="de-AT"/>
          </a:p>
        </p:txBody>
      </p:sp>
    </p:spTree>
    <p:extLst>
      <p:ext uri="{BB962C8B-B14F-4D97-AF65-F5344CB8AC3E}">
        <p14:creationId xmlns:p14="http://schemas.microsoft.com/office/powerpoint/2010/main" val="2801204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8674E-27FA-51FD-D835-B8B7859A02A7}"/>
              </a:ext>
            </a:extLst>
          </p:cNvPr>
          <p:cNvSpPr>
            <a:spLocks noGrp="1"/>
          </p:cNvSpPr>
          <p:nvPr>
            <p:ph type="title"/>
          </p:nvPr>
        </p:nvSpPr>
        <p:spPr/>
        <p:txBody>
          <a:bodyPr/>
          <a:lstStyle/>
          <a:p>
            <a:r>
              <a:rPr lang="en-US" dirty="0"/>
              <a:t>Wall, floor and roof installation</a:t>
            </a:r>
          </a:p>
        </p:txBody>
      </p:sp>
      <p:sp>
        <p:nvSpPr>
          <p:cNvPr id="3" name="Content Placeholder 2">
            <a:extLst>
              <a:ext uri="{FF2B5EF4-FFF2-40B4-BE49-F238E27FC236}">
                <a16:creationId xmlns:a16="http://schemas.microsoft.com/office/drawing/2014/main" id="{4601CC55-8ABA-50B8-ACFB-2188ADBD50F8}"/>
              </a:ext>
            </a:extLst>
          </p:cNvPr>
          <p:cNvSpPr>
            <a:spLocks noGrp="1"/>
          </p:cNvSpPr>
          <p:nvPr>
            <p:ph idx="1"/>
          </p:nvPr>
        </p:nvSpPr>
        <p:spPr>
          <a:xfrm>
            <a:off x="838200" y="1925054"/>
            <a:ext cx="10515600" cy="3818021"/>
          </a:xfrm>
        </p:spPr>
        <p:txBody>
          <a:bodyPr/>
          <a:lstStyle/>
          <a:p>
            <a:r>
              <a:rPr lang="en-US" sz="1400" dirty="0"/>
              <a:t>Panels should not be overfilled with insulation as this can result in nail popping.</a:t>
            </a:r>
          </a:p>
          <a:p>
            <a:r>
              <a:rPr lang="en-US" sz="1400" dirty="0"/>
              <a:t>Before commencing floor installation ensure that the walls are accurately aligned, adequately braced and stable. Bracing should remain in place until the floor installation is complete to provide racking resistance.</a:t>
            </a:r>
          </a:p>
          <a:p>
            <a:r>
              <a:rPr lang="en-US" sz="1400" dirty="0"/>
              <a:t>Floor joists or panels should not protrude into the cavity by more than 10mm.</a:t>
            </a:r>
          </a:p>
          <a:p>
            <a:r>
              <a:rPr lang="en-US" sz="1400" dirty="0"/>
              <a:t>Joist hangers should be the correct specification and securely fixed.</a:t>
            </a:r>
          </a:p>
          <a:p>
            <a:r>
              <a:rPr lang="en-US" sz="1400" dirty="0"/>
              <a:t>Holes, notches and cuts made in structural member should be carried out in accordance with Eurocode 5:EN 1995-1-1.</a:t>
            </a:r>
          </a:p>
          <a:p>
            <a:r>
              <a:rPr lang="en-US" sz="1400" dirty="0"/>
              <a:t>Notching of structural studs is not permitted.</a:t>
            </a:r>
          </a:p>
          <a:p>
            <a:r>
              <a:rPr lang="en-US" sz="1400" dirty="0"/>
              <a:t>Service penetrations of the </a:t>
            </a:r>
            <a:r>
              <a:rPr lang="en-US" sz="1400" dirty="0" err="1"/>
              <a:t>vapour</a:t>
            </a:r>
            <a:r>
              <a:rPr lang="en-US" sz="1400" dirty="0"/>
              <a:t> control layer must be tightly sealed.</a:t>
            </a:r>
          </a:p>
          <a:p>
            <a:r>
              <a:rPr lang="en-US" sz="1400" dirty="0"/>
              <a:t>The </a:t>
            </a:r>
            <a:r>
              <a:rPr lang="en-US" sz="1400" dirty="0" err="1"/>
              <a:t>vapour</a:t>
            </a:r>
            <a:r>
              <a:rPr lang="en-US" sz="1400" dirty="0"/>
              <a:t> control layer is usually critical to achieving the required level of airtightness. If the </a:t>
            </a:r>
            <a:r>
              <a:rPr lang="en-US" sz="1400" dirty="0" err="1"/>
              <a:t>vapour</a:t>
            </a:r>
            <a:r>
              <a:rPr lang="en-US" sz="1400" dirty="0"/>
              <a:t> control layer is damaged consult with the supplier. At floor level the </a:t>
            </a:r>
            <a:r>
              <a:rPr lang="en-US" sz="1400" dirty="0" err="1"/>
              <a:t>vapour</a:t>
            </a:r>
            <a:r>
              <a:rPr lang="en-US" sz="1400" dirty="0"/>
              <a:t> control layer should lap with the damp proof course.</a:t>
            </a:r>
          </a:p>
          <a:p>
            <a:r>
              <a:rPr lang="en-US" sz="1400" dirty="0"/>
              <a:t>Panel to panel fixings should be at 300mm </a:t>
            </a:r>
            <a:r>
              <a:rPr lang="en-US" sz="1400" dirty="0" err="1"/>
              <a:t>centres</a:t>
            </a:r>
            <a:r>
              <a:rPr lang="en-US" sz="1400" dirty="0"/>
              <a:t> maximum.</a:t>
            </a:r>
          </a:p>
          <a:p>
            <a:r>
              <a:rPr lang="en-US" sz="1400" dirty="0"/>
              <a:t>Rail to sole plate fixings should be at 60mm </a:t>
            </a:r>
            <a:r>
              <a:rPr lang="en-US" sz="1400" dirty="0" err="1"/>
              <a:t>centres</a:t>
            </a:r>
            <a:r>
              <a:rPr lang="en-US" sz="1400" dirty="0"/>
              <a:t> maximum.</a:t>
            </a:r>
          </a:p>
          <a:p>
            <a:endParaRPr lang="en-US" sz="1400" dirty="0"/>
          </a:p>
        </p:txBody>
      </p:sp>
      <p:sp>
        <p:nvSpPr>
          <p:cNvPr id="4" name="Date Placeholder 3">
            <a:extLst>
              <a:ext uri="{FF2B5EF4-FFF2-40B4-BE49-F238E27FC236}">
                <a16:creationId xmlns:a16="http://schemas.microsoft.com/office/drawing/2014/main" id="{A78F3BF0-7BBD-E650-2137-CF45D8E50ED5}"/>
              </a:ext>
            </a:extLst>
          </p:cNvPr>
          <p:cNvSpPr>
            <a:spLocks noGrp="1"/>
          </p:cNvSpPr>
          <p:nvPr>
            <p:ph type="dt" sz="half" idx="10"/>
          </p:nvPr>
        </p:nvSpPr>
        <p:spPr/>
        <p:txBody>
          <a:bodyPr/>
          <a:lstStyle/>
          <a:p>
            <a:fld id="{B32FDDBA-D418-4C36-AF51-388086A37EDA}" type="datetime1">
              <a:rPr lang="de-AT" smtClean="0"/>
              <a:t>21.03.2023</a:t>
            </a:fld>
            <a:endParaRPr lang="de-AT"/>
          </a:p>
        </p:txBody>
      </p:sp>
      <p:sp>
        <p:nvSpPr>
          <p:cNvPr id="5" name="Footer Placeholder 4">
            <a:extLst>
              <a:ext uri="{FF2B5EF4-FFF2-40B4-BE49-F238E27FC236}">
                <a16:creationId xmlns:a16="http://schemas.microsoft.com/office/drawing/2014/main" id="{CD28E2BE-5869-A138-55B2-380AD356FB06}"/>
              </a:ext>
            </a:extLst>
          </p:cNvPr>
          <p:cNvSpPr>
            <a:spLocks noGrp="1"/>
          </p:cNvSpPr>
          <p:nvPr>
            <p:ph type="ftr" sz="quarter" idx="11"/>
          </p:nvPr>
        </p:nvSpPr>
        <p:spPr/>
        <p:txBody>
          <a:bodyPr/>
          <a:lstStyle/>
          <a:p>
            <a:r>
              <a:rPr lang="de-AT"/>
              <a:t>Sources:</a:t>
            </a:r>
            <a:endParaRPr lang="de-AT" dirty="0"/>
          </a:p>
        </p:txBody>
      </p:sp>
      <p:sp>
        <p:nvSpPr>
          <p:cNvPr id="6" name="Slide Number Placeholder 5">
            <a:extLst>
              <a:ext uri="{FF2B5EF4-FFF2-40B4-BE49-F238E27FC236}">
                <a16:creationId xmlns:a16="http://schemas.microsoft.com/office/drawing/2014/main" id="{05BBBF46-B34C-EFDA-3E27-D4E8481628A0}"/>
              </a:ext>
            </a:extLst>
          </p:cNvPr>
          <p:cNvSpPr>
            <a:spLocks noGrp="1"/>
          </p:cNvSpPr>
          <p:nvPr>
            <p:ph type="sldNum" sz="quarter" idx="12"/>
          </p:nvPr>
        </p:nvSpPr>
        <p:spPr/>
        <p:txBody>
          <a:bodyPr/>
          <a:lstStyle/>
          <a:p>
            <a:fld id="{ACD6B214-EFBA-47A7-96BC-0C9C5E568A43}" type="slidenum">
              <a:rPr lang="de-AT" smtClean="0"/>
              <a:t>26</a:t>
            </a:fld>
            <a:endParaRPr lang="de-AT"/>
          </a:p>
        </p:txBody>
      </p:sp>
    </p:spTree>
    <p:extLst>
      <p:ext uri="{BB962C8B-B14F-4D97-AF65-F5344CB8AC3E}">
        <p14:creationId xmlns:p14="http://schemas.microsoft.com/office/powerpoint/2010/main" val="3935406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A96E0-76A4-5F8D-3C4F-409F38C33CD7}"/>
              </a:ext>
            </a:extLst>
          </p:cNvPr>
          <p:cNvSpPr>
            <a:spLocks noGrp="1"/>
          </p:cNvSpPr>
          <p:nvPr>
            <p:ph type="title"/>
          </p:nvPr>
        </p:nvSpPr>
        <p:spPr/>
        <p:txBody>
          <a:bodyPr/>
          <a:lstStyle/>
          <a:p>
            <a:r>
              <a:rPr lang="en-US" dirty="0"/>
              <a:t>Fire Stopping</a:t>
            </a:r>
          </a:p>
        </p:txBody>
      </p:sp>
      <p:sp>
        <p:nvSpPr>
          <p:cNvPr id="3" name="Content Placeholder 2">
            <a:extLst>
              <a:ext uri="{FF2B5EF4-FFF2-40B4-BE49-F238E27FC236}">
                <a16:creationId xmlns:a16="http://schemas.microsoft.com/office/drawing/2014/main" id="{BEA79EA9-B312-5856-DA13-BEDFDAB964FE}"/>
              </a:ext>
            </a:extLst>
          </p:cNvPr>
          <p:cNvSpPr>
            <a:spLocks noGrp="1"/>
          </p:cNvSpPr>
          <p:nvPr>
            <p:ph idx="1"/>
          </p:nvPr>
        </p:nvSpPr>
        <p:spPr>
          <a:xfrm>
            <a:off x="427226" y="2019245"/>
            <a:ext cx="4861410" cy="3818021"/>
          </a:xfrm>
        </p:spPr>
        <p:txBody>
          <a:bodyPr/>
          <a:lstStyle/>
          <a:p>
            <a:r>
              <a:rPr lang="en-US" sz="1800" dirty="0"/>
              <a:t>Fire stopping must be installed in accordance with the drawings and only using the specified materials. Fire stops are typically installed at wall junctions, penetrations between party walls and floors and other areas such as service risers.</a:t>
            </a:r>
          </a:p>
          <a:p>
            <a:r>
              <a:rPr lang="en-US" sz="1800" dirty="0"/>
              <a:t>Cavity barriers should be installed around all openings in external walls, at the top of the external wall cavity, the junction between compartment walls or floors and external walls, at junctions between compartment walls that separates buildings and a minimum of every 10m.</a:t>
            </a:r>
          </a:p>
        </p:txBody>
      </p:sp>
      <p:sp>
        <p:nvSpPr>
          <p:cNvPr id="4" name="Date Placeholder 3">
            <a:extLst>
              <a:ext uri="{FF2B5EF4-FFF2-40B4-BE49-F238E27FC236}">
                <a16:creationId xmlns:a16="http://schemas.microsoft.com/office/drawing/2014/main" id="{5A1DB8BC-5F10-EBFC-74CD-CAAC3184EB0B}"/>
              </a:ext>
            </a:extLst>
          </p:cNvPr>
          <p:cNvSpPr>
            <a:spLocks noGrp="1"/>
          </p:cNvSpPr>
          <p:nvPr>
            <p:ph type="dt" sz="half" idx="10"/>
          </p:nvPr>
        </p:nvSpPr>
        <p:spPr/>
        <p:txBody>
          <a:bodyPr/>
          <a:lstStyle/>
          <a:p>
            <a:fld id="{B32FDDBA-D418-4C36-AF51-388086A37EDA}" type="datetime1">
              <a:rPr lang="de-AT" smtClean="0"/>
              <a:t>21.03.2023</a:t>
            </a:fld>
            <a:endParaRPr lang="de-AT"/>
          </a:p>
        </p:txBody>
      </p:sp>
      <p:sp>
        <p:nvSpPr>
          <p:cNvPr id="5" name="Footer Placeholder 4">
            <a:extLst>
              <a:ext uri="{FF2B5EF4-FFF2-40B4-BE49-F238E27FC236}">
                <a16:creationId xmlns:a16="http://schemas.microsoft.com/office/drawing/2014/main" id="{CA1804BF-6C87-DA1B-3F63-3E158F9A7E24}"/>
              </a:ext>
            </a:extLst>
          </p:cNvPr>
          <p:cNvSpPr>
            <a:spLocks noGrp="1"/>
          </p:cNvSpPr>
          <p:nvPr>
            <p:ph type="ftr" sz="quarter" idx="11"/>
          </p:nvPr>
        </p:nvSpPr>
        <p:spPr>
          <a:xfrm>
            <a:off x="245661" y="6356358"/>
            <a:ext cx="8123276" cy="365125"/>
          </a:xfrm>
        </p:spPr>
        <p:txBody>
          <a:bodyPr/>
          <a:lstStyle/>
          <a:p>
            <a:r>
              <a:rPr lang="de-AT" dirty="0"/>
              <a:t>Sources: https://www.architectsjournal.co.uk/news/opinion/the-regs-how-to-make-buildings-fire-safe-with-cavity-barriers</a:t>
            </a:r>
          </a:p>
        </p:txBody>
      </p:sp>
      <p:sp>
        <p:nvSpPr>
          <p:cNvPr id="6" name="Slide Number Placeholder 5">
            <a:extLst>
              <a:ext uri="{FF2B5EF4-FFF2-40B4-BE49-F238E27FC236}">
                <a16:creationId xmlns:a16="http://schemas.microsoft.com/office/drawing/2014/main" id="{DD6B65D1-138E-2390-CC55-0F5AA3C7C3D6}"/>
              </a:ext>
            </a:extLst>
          </p:cNvPr>
          <p:cNvSpPr>
            <a:spLocks noGrp="1"/>
          </p:cNvSpPr>
          <p:nvPr>
            <p:ph type="sldNum" sz="quarter" idx="12"/>
          </p:nvPr>
        </p:nvSpPr>
        <p:spPr/>
        <p:txBody>
          <a:bodyPr/>
          <a:lstStyle/>
          <a:p>
            <a:fld id="{ACD6B214-EFBA-47A7-96BC-0C9C5E568A43}" type="slidenum">
              <a:rPr lang="de-AT" smtClean="0"/>
              <a:t>27</a:t>
            </a:fld>
            <a:endParaRPr lang="de-AT"/>
          </a:p>
        </p:txBody>
      </p:sp>
      <p:pic>
        <p:nvPicPr>
          <p:cNvPr id="8" name="Picture 7" descr="A picture containing wall, indoor&#10;&#10;Description automatically generated">
            <a:extLst>
              <a:ext uri="{FF2B5EF4-FFF2-40B4-BE49-F238E27FC236}">
                <a16:creationId xmlns:a16="http://schemas.microsoft.com/office/drawing/2014/main" id="{720E176F-99B0-4AB9-D929-75A189B444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2602" y="1921735"/>
            <a:ext cx="5855996" cy="3905217"/>
          </a:xfrm>
          <a:prstGeom prst="rect">
            <a:avLst/>
          </a:prstGeom>
        </p:spPr>
      </p:pic>
    </p:spTree>
    <p:extLst>
      <p:ext uri="{BB962C8B-B14F-4D97-AF65-F5344CB8AC3E}">
        <p14:creationId xmlns:p14="http://schemas.microsoft.com/office/powerpoint/2010/main" val="716914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5F57-12F5-D28A-C1F9-00DE2DFEDFCE}"/>
              </a:ext>
            </a:extLst>
          </p:cNvPr>
          <p:cNvSpPr>
            <a:spLocks noGrp="1"/>
          </p:cNvSpPr>
          <p:nvPr>
            <p:ph type="title"/>
          </p:nvPr>
        </p:nvSpPr>
        <p:spPr/>
        <p:txBody>
          <a:bodyPr/>
          <a:lstStyle/>
          <a:p>
            <a:r>
              <a:rPr lang="en-US" dirty="0"/>
              <a:t>Roof Installation</a:t>
            </a:r>
          </a:p>
        </p:txBody>
      </p:sp>
      <p:sp>
        <p:nvSpPr>
          <p:cNvPr id="3" name="Content Placeholder 2">
            <a:extLst>
              <a:ext uri="{FF2B5EF4-FFF2-40B4-BE49-F238E27FC236}">
                <a16:creationId xmlns:a16="http://schemas.microsoft.com/office/drawing/2014/main" id="{723E4126-F7EC-0D56-55AA-92F00CE8338E}"/>
              </a:ext>
            </a:extLst>
          </p:cNvPr>
          <p:cNvSpPr>
            <a:spLocks noGrp="1"/>
          </p:cNvSpPr>
          <p:nvPr>
            <p:ph idx="1"/>
          </p:nvPr>
        </p:nvSpPr>
        <p:spPr/>
        <p:txBody>
          <a:bodyPr/>
          <a:lstStyle/>
          <a:p>
            <a:r>
              <a:rPr lang="en-US" sz="2400" dirty="0"/>
              <a:t>All top storey walls must be accurately aligned, temporarily braced and stable prior to installing the roof. The bracing must remain in place until the roof is wind braced and battened.</a:t>
            </a:r>
          </a:p>
          <a:p>
            <a:r>
              <a:rPr lang="en-US" sz="2400" dirty="0"/>
              <a:t>Trussed rafters must be installed parallel and plumb within 10mm of the overall height.</a:t>
            </a:r>
          </a:p>
          <a:p>
            <a:r>
              <a:rPr lang="en-US" sz="2400" dirty="0"/>
              <a:t>Insulation must be cross-lapped, have no gaps and not interfere with roof space ventilation systems.</a:t>
            </a:r>
          </a:p>
          <a:p>
            <a:r>
              <a:rPr lang="en-US" sz="2400" dirty="0"/>
              <a:t>All bracing systems must be installed in accordance with the truss suppliers instructions. Bracing should be fixed with a minimum of two nails at each connection.</a:t>
            </a:r>
          </a:p>
        </p:txBody>
      </p:sp>
      <p:sp>
        <p:nvSpPr>
          <p:cNvPr id="4" name="Date Placeholder 3">
            <a:extLst>
              <a:ext uri="{FF2B5EF4-FFF2-40B4-BE49-F238E27FC236}">
                <a16:creationId xmlns:a16="http://schemas.microsoft.com/office/drawing/2014/main" id="{A49EC61D-98D5-AC29-5BF7-AD54578FF926}"/>
              </a:ext>
            </a:extLst>
          </p:cNvPr>
          <p:cNvSpPr>
            <a:spLocks noGrp="1"/>
          </p:cNvSpPr>
          <p:nvPr>
            <p:ph type="dt" sz="half" idx="10"/>
          </p:nvPr>
        </p:nvSpPr>
        <p:spPr/>
        <p:txBody>
          <a:bodyPr/>
          <a:lstStyle/>
          <a:p>
            <a:fld id="{B32FDDBA-D418-4C36-AF51-388086A37EDA}" type="datetime1">
              <a:rPr lang="de-AT" smtClean="0"/>
              <a:t>21.03.2023</a:t>
            </a:fld>
            <a:endParaRPr lang="de-AT"/>
          </a:p>
        </p:txBody>
      </p:sp>
      <p:sp>
        <p:nvSpPr>
          <p:cNvPr id="5" name="Footer Placeholder 4">
            <a:extLst>
              <a:ext uri="{FF2B5EF4-FFF2-40B4-BE49-F238E27FC236}">
                <a16:creationId xmlns:a16="http://schemas.microsoft.com/office/drawing/2014/main" id="{00340F55-A616-8366-D2D9-D40F860FD4A6}"/>
              </a:ext>
            </a:extLst>
          </p:cNvPr>
          <p:cNvSpPr>
            <a:spLocks noGrp="1"/>
          </p:cNvSpPr>
          <p:nvPr>
            <p:ph type="ftr" sz="quarter" idx="11"/>
          </p:nvPr>
        </p:nvSpPr>
        <p:spPr/>
        <p:txBody>
          <a:bodyPr/>
          <a:lstStyle/>
          <a:p>
            <a:r>
              <a:rPr lang="de-AT"/>
              <a:t>Sources:</a:t>
            </a:r>
            <a:endParaRPr lang="de-AT" dirty="0"/>
          </a:p>
        </p:txBody>
      </p:sp>
      <p:sp>
        <p:nvSpPr>
          <p:cNvPr id="6" name="Slide Number Placeholder 5">
            <a:extLst>
              <a:ext uri="{FF2B5EF4-FFF2-40B4-BE49-F238E27FC236}">
                <a16:creationId xmlns:a16="http://schemas.microsoft.com/office/drawing/2014/main" id="{E786E868-8F43-CC75-ADB5-0D6E2448150E}"/>
              </a:ext>
            </a:extLst>
          </p:cNvPr>
          <p:cNvSpPr>
            <a:spLocks noGrp="1"/>
          </p:cNvSpPr>
          <p:nvPr>
            <p:ph type="sldNum" sz="quarter" idx="12"/>
          </p:nvPr>
        </p:nvSpPr>
        <p:spPr/>
        <p:txBody>
          <a:bodyPr/>
          <a:lstStyle/>
          <a:p>
            <a:fld id="{ACD6B214-EFBA-47A7-96BC-0C9C5E568A43}" type="slidenum">
              <a:rPr lang="de-AT" smtClean="0"/>
              <a:t>28</a:t>
            </a:fld>
            <a:endParaRPr lang="de-AT"/>
          </a:p>
        </p:txBody>
      </p:sp>
    </p:spTree>
    <p:extLst>
      <p:ext uri="{BB962C8B-B14F-4D97-AF65-F5344CB8AC3E}">
        <p14:creationId xmlns:p14="http://schemas.microsoft.com/office/powerpoint/2010/main" val="72088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17C55-038E-F715-7AF7-FA9CF8658A64}"/>
              </a:ext>
            </a:extLst>
          </p:cNvPr>
          <p:cNvSpPr>
            <a:spLocks noGrp="1"/>
          </p:cNvSpPr>
          <p:nvPr>
            <p:ph type="title"/>
          </p:nvPr>
        </p:nvSpPr>
        <p:spPr/>
        <p:txBody>
          <a:bodyPr/>
          <a:lstStyle/>
          <a:p>
            <a:r>
              <a:rPr lang="en-US" dirty="0"/>
              <a:t>Summary – Key points:</a:t>
            </a:r>
          </a:p>
        </p:txBody>
      </p:sp>
      <p:sp>
        <p:nvSpPr>
          <p:cNvPr id="3" name="Content Placeholder 2">
            <a:extLst>
              <a:ext uri="{FF2B5EF4-FFF2-40B4-BE49-F238E27FC236}">
                <a16:creationId xmlns:a16="http://schemas.microsoft.com/office/drawing/2014/main" id="{642AA6FB-F8F9-7AF0-E1BB-6C9BE73F3E98}"/>
              </a:ext>
            </a:extLst>
          </p:cNvPr>
          <p:cNvSpPr>
            <a:spLocks noGrp="1"/>
          </p:cNvSpPr>
          <p:nvPr>
            <p:ph idx="1"/>
          </p:nvPr>
        </p:nvSpPr>
        <p:spPr/>
        <p:txBody>
          <a:bodyPr/>
          <a:lstStyle/>
          <a:p>
            <a:r>
              <a:rPr lang="en-US" dirty="0"/>
              <a:t>Quality is everyone’s business, not just that of the site management team.</a:t>
            </a:r>
          </a:p>
          <a:p>
            <a:r>
              <a:rPr lang="en-US" dirty="0"/>
              <a:t> Accuracy in setting out and constructing the whole structure to within the given tolerances is key to avoiding structural failure.</a:t>
            </a:r>
          </a:p>
          <a:p>
            <a:r>
              <a:rPr lang="en-US" dirty="0"/>
              <a:t>Any inaccuracies in the sub-structure or lower superstructure will be magnified at higher levels so this should be a particular area of focus in the construction process.</a:t>
            </a:r>
          </a:p>
        </p:txBody>
      </p:sp>
      <p:sp>
        <p:nvSpPr>
          <p:cNvPr id="4" name="Date Placeholder 3">
            <a:extLst>
              <a:ext uri="{FF2B5EF4-FFF2-40B4-BE49-F238E27FC236}">
                <a16:creationId xmlns:a16="http://schemas.microsoft.com/office/drawing/2014/main" id="{07F46402-0CF1-F6A2-779D-14202A2F9B1D}"/>
              </a:ext>
            </a:extLst>
          </p:cNvPr>
          <p:cNvSpPr>
            <a:spLocks noGrp="1"/>
          </p:cNvSpPr>
          <p:nvPr>
            <p:ph type="dt" sz="half" idx="10"/>
          </p:nvPr>
        </p:nvSpPr>
        <p:spPr/>
        <p:txBody>
          <a:bodyPr/>
          <a:lstStyle/>
          <a:p>
            <a:fld id="{B32FDDBA-D418-4C36-AF51-388086A37EDA}" type="datetime1">
              <a:rPr lang="de-AT" smtClean="0"/>
              <a:t>21.03.2023</a:t>
            </a:fld>
            <a:endParaRPr lang="de-AT"/>
          </a:p>
        </p:txBody>
      </p:sp>
      <p:sp>
        <p:nvSpPr>
          <p:cNvPr id="5" name="Footer Placeholder 4">
            <a:extLst>
              <a:ext uri="{FF2B5EF4-FFF2-40B4-BE49-F238E27FC236}">
                <a16:creationId xmlns:a16="http://schemas.microsoft.com/office/drawing/2014/main" id="{A3B958AE-28C8-BC1C-3F59-8154DE697EE2}"/>
              </a:ext>
            </a:extLst>
          </p:cNvPr>
          <p:cNvSpPr>
            <a:spLocks noGrp="1"/>
          </p:cNvSpPr>
          <p:nvPr>
            <p:ph type="ftr" sz="quarter" idx="11"/>
          </p:nvPr>
        </p:nvSpPr>
        <p:spPr/>
        <p:txBody>
          <a:bodyPr/>
          <a:lstStyle/>
          <a:p>
            <a:r>
              <a:rPr lang="de-AT"/>
              <a:t>Sources:</a:t>
            </a:r>
            <a:endParaRPr lang="de-AT" dirty="0"/>
          </a:p>
        </p:txBody>
      </p:sp>
      <p:sp>
        <p:nvSpPr>
          <p:cNvPr id="6" name="Slide Number Placeholder 5">
            <a:extLst>
              <a:ext uri="{FF2B5EF4-FFF2-40B4-BE49-F238E27FC236}">
                <a16:creationId xmlns:a16="http://schemas.microsoft.com/office/drawing/2014/main" id="{EE9DF123-1578-0E1A-602D-618DAD3E5C8A}"/>
              </a:ext>
            </a:extLst>
          </p:cNvPr>
          <p:cNvSpPr>
            <a:spLocks noGrp="1"/>
          </p:cNvSpPr>
          <p:nvPr>
            <p:ph type="sldNum" sz="quarter" idx="12"/>
          </p:nvPr>
        </p:nvSpPr>
        <p:spPr/>
        <p:txBody>
          <a:bodyPr/>
          <a:lstStyle/>
          <a:p>
            <a:fld id="{ACD6B214-EFBA-47A7-96BC-0C9C5E568A43}" type="slidenum">
              <a:rPr lang="de-AT" smtClean="0"/>
              <a:t>29</a:t>
            </a:fld>
            <a:endParaRPr lang="de-AT"/>
          </a:p>
        </p:txBody>
      </p:sp>
    </p:spTree>
    <p:extLst>
      <p:ext uri="{BB962C8B-B14F-4D97-AF65-F5344CB8AC3E}">
        <p14:creationId xmlns:p14="http://schemas.microsoft.com/office/powerpoint/2010/main" val="3384358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7CFA6-6EFB-121B-15BE-EDDD72C42434}"/>
              </a:ext>
            </a:extLst>
          </p:cNvPr>
          <p:cNvSpPr>
            <a:spLocks noGrp="1"/>
          </p:cNvSpPr>
          <p:nvPr>
            <p:ph type="title"/>
          </p:nvPr>
        </p:nvSpPr>
        <p:spPr>
          <a:xfrm>
            <a:off x="140576" y="1161701"/>
            <a:ext cx="11910848" cy="773864"/>
          </a:xfrm>
        </p:spPr>
        <p:txBody>
          <a:bodyPr/>
          <a:lstStyle/>
          <a:p>
            <a:r>
              <a:rPr lang="en-US" sz="3600" dirty="0"/>
              <a:t>The main differences between timber and other constructions</a:t>
            </a:r>
            <a:br>
              <a:rPr lang="en-US" sz="3600" dirty="0"/>
            </a:br>
            <a:endParaRPr lang="en-US" sz="3600" dirty="0"/>
          </a:p>
        </p:txBody>
      </p:sp>
      <p:sp>
        <p:nvSpPr>
          <p:cNvPr id="4" name="Date Placeholder 3">
            <a:extLst>
              <a:ext uri="{FF2B5EF4-FFF2-40B4-BE49-F238E27FC236}">
                <a16:creationId xmlns:a16="http://schemas.microsoft.com/office/drawing/2014/main" id="{050F511D-8731-A617-4794-A06EED62E779}"/>
              </a:ext>
            </a:extLst>
          </p:cNvPr>
          <p:cNvSpPr>
            <a:spLocks noGrp="1"/>
          </p:cNvSpPr>
          <p:nvPr>
            <p:ph type="dt" sz="half" idx="10"/>
          </p:nvPr>
        </p:nvSpPr>
        <p:spPr/>
        <p:txBody>
          <a:bodyPr/>
          <a:lstStyle/>
          <a:p>
            <a:fld id="{B32FDDBA-D418-4C36-AF51-388086A37EDA}" type="datetime1">
              <a:rPr lang="de-AT" smtClean="0"/>
              <a:t>21.03.2023</a:t>
            </a:fld>
            <a:endParaRPr lang="de-AT"/>
          </a:p>
        </p:txBody>
      </p:sp>
      <p:sp>
        <p:nvSpPr>
          <p:cNvPr id="5" name="Footer Placeholder 4">
            <a:extLst>
              <a:ext uri="{FF2B5EF4-FFF2-40B4-BE49-F238E27FC236}">
                <a16:creationId xmlns:a16="http://schemas.microsoft.com/office/drawing/2014/main" id="{D7397975-27D5-9FEA-2A98-5999E17ADF3F}"/>
              </a:ext>
            </a:extLst>
          </p:cNvPr>
          <p:cNvSpPr>
            <a:spLocks noGrp="1"/>
          </p:cNvSpPr>
          <p:nvPr>
            <p:ph type="ftr" sz="quarter" idx="11"/>
          </p:nvPr>
        </p:nvSpPr>
        <p:spPr/>
        <p:txBody>
          <a:bodyPr/>
          <a:lstStyle/>
          <a:p>
            <a:r>
              <a:rPr lang="de-AT" dirty="0"/>
              <a:t>Sources: www.puuinfo.fi</a:t>
            </a:r>
          </a:p>
        </p:txBody>
      </p:sp>
      <p:sp>
        <p:nvSpPr>
          <p:cNvPr id="6" name="Slide Number Placeholder 5">
            <a:extLst>
              <a:ext uri="{FF2B5EF4-FFF2-40B4-BE49-F238E27FC236}">
                <a16:creationId xmlns:a16="http://schemas.microsoft.com/office/drawing/2014/main" id="{84E86184-3306-94D2-8BCB-526E205950CC}"/>
              </a:ext>
            </a:extLst>
          </p:cNvPr>
          <p:cNvSpPr>
            <a:spLocks noGrp="1"/>
          </p:cNvSpPr>
          <p:nvPr>
            <p:ph type="sldNum" sz="quarter" idx="12"/>
          </p:nvPr>
        </p:nvSpPr>
        <p:spPr/>
        <p:txBody>
          <a:bodyPr/>
          <a:lstStyle/>
          <a:p>
            <a:fld id="{ACD6B214-EFBA-47A7-96BC-0C9C5E568A43}" type="slidenum">
              <a:rPr lang="de-AT" smtClean="0"/>
              <a:t>3</a:t>
            </a:fld>
            <a:endParaRPr lang="de-AT"/>
          </a:p>
        </p:txBody>
      </p:sp>
      <p:sp>
        <p:nvSpPr>
          <p:cNvPr id="8" name="TextBox 7">
            <a:extLst>
              <a:ext uri="{FF2B5EF4-FFF2-40B4-BE49-F238E27FC236}">
                <a16:creationId xmlns:a16="http://schemas.microsoft.com/office/drawing/2014/main" id="{7262B7DE-5827-DC6D-A5E6-0F6E538A4B27}"/>
              </a:ext>
            </a:extLst>
          </p:cNvPr>
          <p:cNvSpPr txBox="1"/>
          <p:nvPr/>
        </p:nvSpPr>
        <p:spPr>
          <a:xfrm>
            <a:off x="245661" y="1605555"/>
            <a:ext cx="11423449" cy="4486100"/>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1600" dirty="0"/>
              <a:t>There are many different material, frame system and construction method options in wood construction.</a:t>
            </a:r>
          </a:p>
          <a:p>
            <a:pPr marL="285750" indent="-285750">
              <a:lnSpc>
                <a:spcPct val="150000"/>
              </a:lnSpc>
              <a:buFont typeface="Arial" panose="020B0604020202020204" pitchFamily="34" charset="0"/>
              <a:buChar char="•"/>
            </a:pPr>
            <a:r>
              <a:rPr lang="en-US" sz="1600" dirty="0"/>
              <a:t>There are no established solutions and practices in wood construction, but the solutions are often site- and manufacturer-specific.  </a:t>
            </a:r>
          </a:p>
          <a:p>
            <a:pPr marL="285750" indent="-285750">
              <a:lnSpc>
                <a:spcPct val="150000"/>
              </a:lnSpc>
              <a:buFont typeface="Arial" panose="020B0604020202020204" pitchFamily="34" charset="0"/>
              <a:buChar char="•"/>
            </a:pPr>
            <a:r>
              <a:rPr lang="en-US" sz="1600" dirty="0"/>
              <a:t>Designing wooden structures requires more planning. Assembling the entire design team at the very beginning of the project is recommended. Planning the implementation is also important.</a:t>
            </a:r>
          </a:p>
          <a:p>
            <a:pPr marL="285750" indent="-285750">
              <a:lnSpc>
                <a:spcPct val="150000"/>
              </a:lnSpc>
              <a:buFont typeface="Arial" panose="020B0604020202020204" pitchFamily="34" charset="0"/>
              <a:buChar char="•"/>
            </a:pPr>
            <a:r>
              <a:rPr lang="en-US" sz="1600" dirty="0"/>
              <a:t>The fire regulations are quite complicated when it comes to the use of wood, and therefore it is important to understand them.</a:t>
            </a:r>
          </a:p>
          <a:p>
            <a:pPr marL="285750" indent="-285750">
              <a:lnSpc>
                <a:spcPct val="150000"/>
              </a:lnSpc>
              <a:buFont typeface="Arial" panose="020B0604020202020204" pitchFamily="34" charset="0"/>
              <a:buChar char="•"/>
            </a:pPr>
            <a:r>
              <a:rPr lang="en-US" sz="1600" dirty="0"/>
              <a:t>In a wooden frame building with more than two floors, an automatic extinguishing system (sprinkling) is mandatory. It can also be recommended in a building with no more than two floors.</a:t>
            </a:r>
          </a:p>
          <a:p>
            <a:pPr marL="285750" indent="-285750">
              <a:lnSpc>
                <a:spcPct val="150000"/>
              </a:lnSpc>
              <a:buFont typeface="Arial" panose="020B0604020202020204" pitchFamily="34" charset="0"/>
              <a:buChar char="•"/>
            </a:pPr>
            <a:r>
              <a:rPr lang="en-US" sz="1600" dirty="0"/>
              <a:t>In projects based on industrial wood element systems, it is recommended to involve the implementing parties in the design process. Traditionally contracted sites can be planned and tendered as in other construction.</a:t>
            </a:r>
          </a:p>
          <a:p>
            <a:pPr marL="285750" indent="-285750">
              <a:lnSpc>
                <a:spcPct val="150000"/>
              </a:lnSpc>
              <a:buFont typeface="Arial" panose="020B0604020202020204" pitchFamily="34" charset="0"/>
              <a:buChar char="•"/>
            </a:pPr>
            <a:r>
              <a:rPr lang="en-US" sz="1600" dirty="0"/>
              <a:t>The manufacturing and installation tolerances of wooden structures are more precise than other types of construction.</a:t>
            </a:r>
          </a:p>
          <a:p>
            <a:pPr marL="285750" indent="-285750">
              <a:lnSpc>
                <a:spcPct val="150000"/>
              </a:lnSpc>
              <a:buFont typeface="Arial" panose="020B0604020202020204" pitchFamily="34" charset="0"/>
              <a:buChar char="•"/>
            </a:pPr>
            <a:r>
              <a:rPr lang="en-US" sz="1600" dirty="0"/>
              <a:t>It is important to give particular consideration to the handling of weather conditions while constructing wooden structures.</a:t>
            </a:r>
          </a:p>
          <a:p>
            <a:pPr marL="285750" indent="-285750">
              <a:lnSpc>
                <a:spcPct val="150000"/>
              </a:lnSpc>
              <a:buFont typeface="Arial" panose="020B0604020202020204" pitchFamily="34" charset="0"/>
              <a:buChar char="•"/>
            </a:pPr>
            <a:r>
              <a:rPr lang="en-US" sz="1600" dirty="0"/>
              <a:t>Ensuring the know-how of the project parties in wood construction is important.</a:t>
            </a:r>
          </a:p>
        </p:txBody>
      </p:sp>
    </p:spTree>
    <p:extLst>
      <p:ext uri="{BB962C8B-B14F-4D97-AF65-F5344CB8AC3E}">
        <p14:creationId xmlns:p14="http://schemas.microsoft.com/office/powerpoint/2010/main" val="245251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umsplatzhalter 13"/>
          <p:cNvSpPr>
            <a:spLocks noGrp="1"/>
          </p:cNvSpPr>
          <p:nvPr>
            <p:ph type="dt" sz="half" idx="10"/>
          </p:nvPr>
        </p:nvSpPr>
        <p:spPr/>
        <p:txBody>
          <a:bodyPr/>
          <a:lstStyle/>
          <a:p>
            <a:fld id="{BFA183FB-2BC7-40DA-B93A-E3E59A4DDC5B}" type="datetime1">
              <a:rPr lang="de-AT" smtClean="0"/>
              <a:t>21.03.2023</a:t>
            </a:fld>
            <a:endParaRPr lang="de-AT" dirty="0"/>
          </a:p>
        </p:txBody>
      </p:sp>
      <p:sp>
        <p:nvSpPr>
          <p:cNvPr id="25" name="Fußzeilenplatzhalter 24"/>
          <p:cNvSpPr>
            <a:spLocks noGrp="1"/>
          </p:cNvSpPr>
          <p:nvPr>
            <p:ph type="ftr" sz="quarter" idx="11"/>
          </p:nvPr>
        </p:nvSpPr>
        <p:spPr/>
        <p:txBody>
          <a:bodyPr/>
          <a:lstStyle/>
          <a:p>
            <a:r>
              <a:rPr lang="de-AT" dirty="0"/>
              <a:t>Sources:</a:t>
            </a:r>
          </a:p>
        </p:txBody>
      </p:sp>
      <p:sp>
        <p:nvSpPr>
          <p:cNvPr id="26" name="Foliennummernplatzhalter 25"/>
          <p:cNvSpPr>
            <a:spLocks noGrp="1"/>
          </p:cNvSpPr>
          <p:nvPr>
            <p:ph type="sldNum" sz="quarter" idx="12"/>
          </p:nvPr>
        </p:nvSpPr>
        <p:spPr/>
        <p:txBody>
          <a:bodyPr/>
          <a:lstStyle/>
          <a:p>
            <a:fld id="{ACD6B214-EFBA-47A7-96BC-0C9C5E568A43}" type="slidenum">
              <a:rPr lang="de-AT" smtClean="0"/>
              <a:t>30</a:t>
            </a:fld>
            <a:endParaRPr lang="de-AT"/>
          </a:p>
        </p:txBody>
      </p:sp>
      <p:sp>
        <p:nvSpPr>
          <p:cNvPr id="3" name="TextBox 2">
            <a:extLst>
              <a:ext uri="{FF2B5EF4-FFF2-40B4-BE49-F238E27FC236}">
                <a16:creationId xmlns:a16="http://schemas.microsoft.com/office/drawing/2014/main" id="{BE372F73-C9F4-32E9-8CFC-85BAF198680B}"/>
              </a:ext>
            </a:extLst>
          </p:cNvPr>
          <p:cNvSpPr txBox="1"/>
          <p:nvPr/>
        </p:nvSpPr>
        <p:spPr>
          <a:xfrm>
            <a:off x="3222417" y="3198167"/>
            <a:ext cx="5472696" cy="461665"/>
          </a:xfrm>
          <a:prstGeom prst="rect">
            <a:avLst/>
          </a:prstGeom>
          <a:noFill/>
        </p:spPr>
        <p:txBody>
          <a:bodyPr wrap="square">
            <a:spAutoFit/>
          </a:bodyPr>
          <a:lstStyle/>
          <a:p>
            <a:pPr algn="ctr"/>
            <a:r>
              <a:rPr lang="en-US" sz="2400" b="1" dirty="0">
                <a:solidFill>
                  <a:srgbClr val="5C8A85"/>
                </a:solidFill>
              </a:rPr>
              <a:t>Thank you! </a:t>
            </a:r>
            <a:r>
              <a:rPr lang="en-US" sz="2400" b="1" dirty="0">
                <a:solidFill>
                  <a:srgbClr val="5C8A85"/>
                </a:solidFill>
                <a:sym typeface="Wingdings" panose="05000000000000000000" pitchFamily="2" charset="2"/>
              </a:rPr>
              <a:t></a:t>
            </a:r>
            <a:endParaRPr lang="en-US" sz="2400" b="1" dirty="0">
              <a:solidFill>
                <a:srgbClr val="5C8A85"/>
              </a:solidFill>
            </a:endParaRPr>
          </a:p>
        </p:txBody>
      </p:sp>
    </p:spTree>
    <p:extLst>
      <p:ext uri="{BB962C8B-B14F-4D97-AF65-F5344CB8AC3E}">
        <p14:creationId xmlns:p14="http://schemas.microsoft.com/office/powerpoint/2010/main" val="2312592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3AFDC-B22D-20E6-9670-2BB9147FC61C}"/>
              </a:ext>
            </a:extLst>
          </p:cNvPr>
          <p:cNvSpPr>
            <a:spLocks noGrp="1"/>
          </p:cNvSpPr>
          <p:nvPr>
            <p:ph type="title"/>
          </p:nvPr>
        </p:nvSpPr>
        <p:spPr/>
        <p:txBody>
          <a:bodyPr/>
          <a:lstStyle/>
          <a:p>
            <a:r>
              <a:rPr lang="en-US" dirty="0"/>
              <a:t>The most common structural systems</a:t>
            </a:r>
          </a:p>
        </p:txBody>
      </p:sp>
      <p:sp>
        <p:nvSpPr>
          <p:cNvPr id="3" name="Content Placeholder 2">
            <a:extLst>
              <a:ext uri="{FF2B5EF4-FFF2-40B4-BE49-F238E27FC236}">
                <a16:creationId xmlns:a16="http://schemas.microsoft.com/office/drawing/2014/main" id="{BB99A346-E8DF-2786-64DF-780F4A2A737C}"/>
              </a:ext>
            </a:extLst>
          </p:cNvPr>
          <p:cNvSpPr>
            <a:spLocks noGrp="1"/>
          </p:cNvSpPr>
          <p:nvPr>
            <p:ph idx="1"/>
          </p:nvPr>
        </p:nvSpPr>
        <p:spPr>
          <a:xfrm>
            <a:off x="838200" y="1953860"/>
            <a:ext cx="10515600" cy="3818021"/>
          </a:xfrm>
        </p:spPr>
        <p:txBody>
          <a:bodyPr/>
          <a:lstStyle/>
          <a:p>
            <a:r>
              <a:rPr lang="fi-FI" sz="2000" dirty="0" err="1"/>
              <a:t>Light</a:t>
            </a:r>
            <a:r>
              <a:rPr lang="fi-FI" sz="2000" dirty="0"/>
              <a:t> </a:t>
            </a:r>
            <a:r>
              <a:rPr lang="fi-FI" sz="2000" dirty="0" err="1"/>
              <a:t>frame</a:t>
            </a:r>
            <a:r>
              <a:rPr lang="fi-FI" sz="2000" dirty="0"/>
              <a:t> </a:t>
            </a:r>
            <a:r>
              <a:rPr lang="fi-FI" sz="2000" dirty="0" err="1"/>
              <a:t>system</a:t>
            </a:r>
            <a:r>
              <a:rPr lang="fi-FI" sz="2000" dirty="0"/>
              <a:t> </a:t>
            </a:r>
          </a:p>
          <a:p>
            <a:pPr marL="457177" lvl="1" indent="0">
              <a:buNone/>
            </a:pPr>
            <a:r>
              <a:rPr lang="fi-FI" sz="1800" dirty="0" err="1"/>
              <a:t>This</a:t>
            </a:r>
            <a:r>
              <a:rPr lang="fi-FI" sz="1800" dirty="0"/>
              <a:t> is </a:t>
            </a:r>
            <a:r>
              <a:rPr lang="en-US" sz="1800" dirty="0"/>
              <a:t>a layered frame system based on load-bearing walls as well as post to beam structures. Load-bearing walls can be realized with large elements of frame construction or solid wood. With wooden intermediate floor structures, spans of about 7 meters can be reached. The load-bearing lines are usually the outer walls of the building and part of the partition walls, usually the walls between the apartments. The floors and part of the walls serve as the stiffening structures of the building.</a:t>
            </a:r>
            <a:endParaRPr lang="fi-FI" sz="1800" dirty="0"/>
          </a:p>
          <a:p>
            <a:r>
              <a:rPr lang="en-US" sz="2000" dirty="0"/>
              <a:t>Mass-timber system</a:t>
            </a:r>
          </a:p>
          <a:p>
            <a:pPr marL="457177" lvl="1" indent="0">
              <a:buNone/>
            </a:pPr>
            <a:r>
              <a:rPr lang="en-US" sz="1800" dirty="0"/>
              <a:t>Mass timber is a category of framing styles typically characterized by the use of large solid-wood panels for wall, floor, and roof construction. Building with mass timber offers a reduced carbon footprint, construction efficiency, fire and life safety, and occupant well-being. </a:t>
            </a:r>
          </a:p>
          <a:p>
            <a:r>
              <a:rPr lang="en-US" sz="2000" dirty="0"/>
              <a:t>Modular timber systems</a:t>
            </a:r>
          </a:p>
          <a:p>
            <a:pPr marL="457177" lvl="1" indent="0">
              <a:buNone/>
            </a:pPr>
            <a:r>
              <a:rPr lang="en-US" sz="1800" dirty="0"/>
              <a:t>Modular construction units comprise of pre-finished timber framed module systems, which – when linked together – create finished buildings. These fabricated systems include mechanical and electrical services as well as internal and external finishes, all manufactured in our quality controlled environment.</a:t>
            </a:r>
          </a:p>
        </p:txBody>
      </p:sp>
      <p:sp>
        <p:nvSpPr>
          <p:cNvPr id="4" name="Date Placeholder 3">
            <a:extLst>
              <a:ext uri="{FF2B5EF4-FFF2-40B4-BE49-F238E27FC236}">
                <a16:creationId xmlns:a16="http://schemas.microsoft.com/office/drawing/2014/main" id="{95B3DFC5-5BAB-5257-6AA0-2E92F20D74E1}"/>
              </a:ext>
            </a:extLst>
          </p:cNvPr>
          <p:cNvSpPr>
            <a:spLocks noGrp="1"/>
          </p:cNvSpPr>
          <p:nvPr>
            <p:ph type="dt" sz="half" idx="10"/>
          </p:nvPr>
        </p:nvSpPr>
        <p:spPr/>
        <p:txBody>
          <a:bodyPr/>
          <a:lstStyle/>
          <a:p>
            <a:fld id="{B32FDDBA-D418-4C36-AF51-388086A37EDA}" type="datetime1">
              <a:rPr lang="de-AT" smtClean="0"/>
              <a:t>21.03.2023</a:t>
            </a:fld>
            <a:endParaRPr lang="de-AT"/>
          </a:p>
        </p:txBody>
      </p:sp>
      <p:sp>
        <p:nvSpPr>
          <p:cNvPr id="5" name="Footer Placeholder 4">
            <a:extLst>
              <a:ext uri="{FF2B5EF4-FFF2-40B4-BE49-F238E27FC236}">
                <a16:creationId xmlns:a16="http://schemas.microsoft.com/office/drawing/2014/main" id="{6AB9230A-4F44-5D93-1460-3814058AF75D}"/>
              </a:ext>
            </a:extLst>
          </p:cNvPr>
          <p:cNvSpPr>
            <a:spLocks noGrp="1"/>
          </p:cNvSpPr>
          <p:nvPr>
            <p:ph type="ftr" sz="quarter" idx="11"/>
          </p:nvPr>
        </p:nvSpPr>
        <p:spPr/>
        <p:txBody>
          <a:bodyPr/>
          <a:lstStyle/>
          <a:p>
            <a:r>
              <a:rPr lang="de-AT" dirty="0"/>
              <a:t>Sources: Building Construction Illustrated, Francis D. K. Ching</a:t>
            </a:r>
          </a:p>
        </p:txBody>
      </p:sp>
      <p:sp>
        <p:nvSpPr>
          <p:cNvPr id="6" name="Slide Number Placeholder 5">
            <a:extLst>
              <a:ext uri="{FF2B5EF4-FFF2-40B4-BE49-F238E27FC236}">
                <a16:creationId xmlns:a16="http://schemas.microsoft.com/office/drawing/2014/main" id="{4F9FB378-D9F8-F029-0806-F8FB00C7ABAF}"/>
              </a:ext>
            </a:extLst>
          </p:cNvPr>
          <p:cNvSpPr>
            <a:spLocks noGrp="1"/>
          </p:cNvSpPr>
          <p:nvPr>
            <p:ph type="sldNum" sz="quarter" idx="12"/>
          </p:nvPr>
        </p:nvSpPr>
        <p:spPr/>
        <p:txBody>
          <a:bodyPr/>
          <a:lstStyle/>
          <a:p>
            <a:fld id="{ACD6B214-EFBA-47A7-96BC-0C9C5E568A43}" type="slidenum">
              <a:rPr lang="de-AT" smtClean="0"/>
              <a:t>4</a:t>
            </a:fld>
            <a:endParaRPr lang="de-AT"/>
          </a:p>
        </p:txBody>
      </p:sp>
    </p:spTree>
    <p:extLst>
      <p:ext uri="{BB962C8B-B14F-4D97-AF65-F5344CB8AC3E}">
        <p14:creationId xmlns:p14="http://schemas.microsoft.com/office/powerpoint/2010/main" val="2034066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71560-FC12-9E91-E013-4C7DE9295082}"/>
              </a:ext>
            </a:extLst>
          </p:cNvPr>
          <p:cNvSpPr>
            <a:spLocks noGrp="1"/>
          </p:cNvSpPr>
          <p:nvPr>
            <p:ph type="title"/>
          </p:nvPr>
        </p:nvSpPr>
        <p:spPr/>
        <p:txBody>
          <a:bodyPr/>
          <a:lstStyle/>
          <a:p>
            <a:r>
              <a:rPr lang="en-US" dirty="0"/>
              <a:t>Light frame system -  Platform framing</a:t>
            </a:r>
            <a:br>
              <a:rPr lang="en-US" dirty="0"/>
            </a:br>
            <a:endParaRPr lang="en-US" dirty="0"/>
          </a:p>
        </p:txBody>
      </p:sp>
      <p:sp>
        <p:nvSpPr>
          <p:cNvPr id="3" name="Content Placeholder 2">
            <a:extLst>
              <a:ext uri="{FF2B5EF4-FFF2-40B4-BE49-F238E27FC236}">
                <a16:creationId xmlns:a16="http://schemas.microsoft.com/office/drawing/2014/main" id="{CCFCE7DB-BE4B-9913-87BB-058B69A75548}"/>
              </a:ext>
            </a:extLst>
          </p:cNvPr>
          <p:cNvSpPr>
            <a:spLocks noGrp="1"/>
          </p:cNvSpPr>
          <p:nvPr>
            <p:ph idx="1"/>
          </p:nvPr>
        </p:nvSpPr>
        <p:spPr>
          <a:xfrm>
            <a:off x="501869" y="2064330"/>
            <a:ext cx="5814848" cy="3642480"/>
          </a:xfrm>
        </p:spPr>
        <p:txBody>
          <a:bodyPr/>
          <a:lstStyle/>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In platform construction, the floors are framed separately, and the walls of the story beneath each new level bear the load. </a:t>
            </a:r>
          </a:p>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rim board, which is typically made of structural composite lumber, transfers lateral and vertical loads. </a:t>
            </a:r>
          </a:p>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Due to its relative ease of building, platform framing is the most common form of light-frame construction for residential buildings. </a:t>
            </a:r>
            <a:endParaRPr lang="en-US" sz="3600" dirty="0"/>
          </a:p>
        </p:txBody>
      </p:sp>
      <p:sp>
        <p:nvSpPr>
          <p:cNvPr id="4" name="Date Placeholder 3">
            <a:extLst>
              <a:ext uri="{FF2B5EF4-FFF2-40B4-BE49-F238E27FC236}">
                <a16:creationId xmlns:a16="http://schemas.microsoft.com/office/drawing/2014/main" id="{75D1CC38-C4F2-D1AF-EF90-B206C189449A}"/>
              </a:ext>
            </a:extLst>
          </p:cNvPr>
          <p:cNvSpPr>
            <a:spLocks noGrp="1"/>
          </p:cNvSpPr>
          <p:nvPr>
            <p:ph type="dt" sz="half" idx="10"/>
          </p:nvPr>
        </p:nvSpPr>
        <p:spPr/>
        <p:txBody>
          <a:bodyPr/>
          <a:lstStyle/>
          <a:p>
            <a:fld id="{B32FDDBA-D418-4C36-AF51-388086A37EDA}" type="datetime1">
              <a:rPr lang="de-AT" smtClean="0"/>
              <a:t>21.03.2023</a:t>
            </a:fld>
            <a:endParaRPr lang="de-AT"/>
          </a:p>
        </p:txBody>
      </p:sp>
      <p:sp>
        <p:nvSpPr>
          <p:cNvPr id="5" name="Footer Placeholder 4">
            <a:extLst>
              <a:ext uri="{FF2B5EF4-FFF2-40B4-BE49-F238E27FC236}">
                <a16:creationId xmlns:a16="http://schemas.microsoft.com/office/drawing/2014/main" id="{9BD964DB-1FEA-5D49-2F88-0F87E95626E4}"/>
              </a:ext>
            </a:extLst>
          </p:cNvPr>
          <p:cNvSpPr>
            <a:spLocks noGrp="1"/>
          </p:cNvSpPr>
          <p:nvPr>
            <p:ph type="ftr" sz="quarter" idx="11"/>
          </p:nvPr>
        </p:nvSpPr>
        <p:spPr/>
        <p:txBody>
          <a:bodyPr/>
          <a:lstStyle/>
          <a:p>
            <a:r>
              <a:rPr lang="de-AT" dirty="0"/>
              <a:t>Sources: Building Construction Illustrated, Francis D. K. Ching</a:t>
            </a:r>
          </a:p>
        </p:txBody>
      </p:sp>
      <p:sp>
        <p:nvSpPr>
          <p:cNvPr id="6" name="Slide Number Placeholder 5">
            <a:extLst>
              <a:ext uri="{FF2B5EF4-FFF2-40B4-BE49-F238E27FC236}">
                <a16:creationId xmlns:a16="http://schemas.microsoft.com/office/drawing/2014/main" id="{F8A2135D-5453-E832-2A9E-F666AB33B459}"/>
              </a:ext>
            </a:extLst>
          </p:cNvPr>
          <p:cNvSpPr>
            <a:spLocks noGrp="1"/>
          </p:cNvSpPr>
          <p:nvPr>
            <p:ph type="sldNum" sz="quarter" idx="12"/>
          </p:nvPr>
        </p:nvSpPr>
        <p:spPr/>
        <p:txBody>
          <a:bodyPr/>
          <a:lstStyle/>
          <a:p>
            <a:fld id="{ACD6B214-EFBA-47A7-96BC-0C9C5E568A43}" type="slidenum">
              <a:rPr lang="de-AT" smtClean="0"/>
              <a:t>5</a:t>
            </a:fld>
            <a:endParaRPr lang="de-AT"/>
          </a:p>
        </p:txBody>
      </p:sp>
      <p:pic>
        <p:nvPicPr>
          <p:cNvPr id="9" name="Picture 8">
            <a:extLst>
              <a:ext uri="{FF2B5EF4-FFF2-40B4-BE49-F238E27FC236}">
                <a16:creationId xmlns:a16="http://schemas.microsoft.com/office/drawing/2014/main" id="{BAA0B0B1-95E4-52D1-F952-B30032F128AC}"/>
              </a:ext>
            </a:extLst>
          </p:cNvPr>
          <p:cNvPicPr>
            <a:picLocks noChangeAspect="1"/>
          </p:cNvPicPr>
          <p:nvPr/>
        </p:nvPicPr>
        <p:blipFill>
          <a:blip r:embed="rId3"/>
          <a:stretch>
            <a:fillRect/>
          </a:stretch>
        </p:blipFill>
        <p:spPr>
          <a:xfrm>
            <a:off x="7516109" y="1804912"/>
            <a:ext cx="2776351" cy="3901898"/>
          </a:xfrm>
          <a:prstGeom prst="rect">
            <a:avLst/>
          </a:prstGeom>
        </p:spPr>
      </p:pic>
    </p:spTree>
    <p:extLst>
      <p:ext uri="{BB962C8B-B14F-4D97-AF65-F5344CB8AC3E}">
        <p14:creationId xmlns:p14="http://schemas.microsoft.com/office/powerpoint/2010/main" val="3267398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71560-FC12-9E91-E013-4C7DE9295082}"/>
              </a:ext>
            </a:extLst>
          </p:cNvPr>
          <p:cNvSpPr>
            <a:spLocks noGrp="1"/>
          </p:cNvSpPr>
          <p:nvPr>
            <p:ph type="title"/>
          </p:nvPr>
        </p:nvSpPr>
        <p:spPr/>
        <p:txBody>
          <a:bodyPr/>
          <a:lstStyle/>
          <a:p>
            <a:r>
              <a:rPr lang="en-US" dirty="0"/>
              <a:t>Light frame system -  Balloon framing</a:t>
            </a:r>
          </a:p>
        </p:txBody>
      </p:sp>
      <p:sp>
        <p:nvSpPr>
          <p:cNvPr id="3" name="Content Placeholder 2">
            <a:extLst>
              <a:ext uri="{FF2B5EF4-FFF2-40B4-BE49-F238E27FC236}">
                <a16:creationId xmlns:a16="http://schemas.microsoft.com/office/drawing/2014/main" id="{CCFCE7DB-BE4B-9913-87BB-058B69A75548}"/>
              </a:ext>
            </a:extLst>
          </p:cNvPr>
          <p:cNvSpPr>
            <a:spLocks noGrp="1"/>
          </p:cNvSpPr>
          <p:nvPr>
            <p:ph idx="1"/>
          </p:nvPr>
        </p:nvSpPr>
        <p:spPr>
          <a:xfrm>
            <a:off x="914942" y="2806723"/>
            <a:ext cx="5752328" cy="2667966"/>
          </a:xfrm>
        </p:spPr>
        <p:txBody>
          <a:bodyPr/>
          <a:lstStyle/>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In balloon framing, vertical structural members extend from the foundation to the rafters. </a:t>
            </a:r>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wall extends two or more stories, and the floor is hung off a ledger connected to the wall. Balloon framing is often used in industrial and retail applications where a parapet is needed.</a:t>
            </a:r>
          </a:p>
          <a:p>
            <a:pPr marL="0" indent="0">
              <a:buNone/>
            </a:pPr>
            <a:endParaRPr lang="en-US" dirty="0"/>
          </a:p>
        </p:txBody>
      </p:sp>
      <p:sp>
        <p:nvSpPr>
          <p:cNvPr id="4" name="Date Placeholder 3">
            <a:extLst>
              <a:ext uri="{FF2B5EF4-FFF2-40B4-BE49-F238E27FC236}">
                <a16:creationId xmlns:a16="http://schemas.microsoft.com/office/drawing/2014/main" id="{75D1CC38-C4F2-D1AF-EF90-B206C189449A}"/>
              </a:ext>
            </a:extLst>
          </p:cNvPr>
          <p:cNvSpPr>
            <a:spLocks noGrp="1"/>
          </p:cNvSpPr>
          <p:nvPr>
            <p:ph type="dt" sz="half" idx="10"/>
          </p:nvPr>
        </p:nvSpPr>
        <p:spPr/>
        <p:txBody>
          <a:bodyPr/>
          <a:lstStyle/>
          <a:p>
            <a:fld id="{B32FDDBA-D418-4C36-AF51-388086A37EDA}" type="datetime1">
              <a:rPr lang="de-AT" smtClean="0"/>
              <a:t>21.03.2023</a:t>
            </a:fld>
            <a:endParaRPr lang="de-AT"/>
          </a:p>
        </p:txBody>
      </p:sp>
      <p:sp>
        <p:nvSpPr>
          <p:cNvPr id="5" name="Footer Placeholder 4">
            <a:extLst>
              <a:ext uri="{FF2B5EF4-FFF2-40B4-BE49-F238E27FC236}">
                <a16:creationId xmlns:a16="http://schemas.microsoft.com/office/drawing/2014/main" id="{9BD964DB-1FEA-5D49-2F88-0F87E95626E4}"/>
              </a:ext>
            </a:extLst>
          </p:cNvPr>
          <p:cNvSpPr>
            <a:spLocks noGrp="1"/>
          </p:cNvSpPr>
          <p:nvPr>
            <p:ph type="ftr" sz="quarter" idx="11"/>
          </p:nvPr>
        </p:nvSpPr>
        <p:spPr/>
        <p:txBody>
          <a:bodyPr/>
          <a:lstStyle/>
          <a:p>
            <a:r>
              <a:rPr lang="de-AT" dirty="0"/>
              <a:t>Sources: Building Construction Illustrated, Francis D. K. Ching</a:t>
            </a:r>
          </a:p>
        </p:txBody>
      </p:sp>
      <p:sp>
        <p:nvSpPr>
          <p:cNvPr id="6" name="Slide Number Placeholder 5">
            <a:extLst>
              <a:ext uri="{FF2B5EF4-FFF2-40B4-BE49-F238E27FC236}">
                <a16:creationId xmlns:a16="http://schemas.microsoft.com/office/drawing/2014/main" id="{F8A2135D-5453-E832-2A9E-F666AB33B459}"/>
              </a:ext>
            </a:extLst>
          </p:cNvPr>
          <p:cNvSpPr>
            <a:spLocks noGrp="1"/>
          </p:cNvSpPr>
          <p:nvPr>
            <p:ph type="sldNum" sz="quarter" idx="12"/>
          </p:nvPr>
        </p:nvSpPr>
        <p:spPr/>
        <p:txBody>
          <a:bodyPr/>
          <a:lstStyle/>
          <a:p>
            <a:fld id="{ACD6B214-EFBA-47A7-96BC-0C9C5E568A43}" type="slidenum">
              <a:rPr lang="de-AT" smtClean="0"/>
              <a:t>6</a:t>
            </a:fld>
            <a:endParaRPr lang="de-AT"/>
          </a:p>
        </p:txBody>
      </p:sp>
      <p:pic>
        <p:nvPicPr>
          <p:cNvPr id="7" name="Picture 6">
            <a:extLst>
              <a:ext uri="{FF2B5EF4-FFF2-40B4-BE49-F238E27FC236}">
                <a16:creationId xmlns:a16="http://schemas.microsoft.com/office/drawing/2014/main" id="{E2A2E01E-BA1C-F3CF-8317-FCC9AF446BC2}"/>
              </a:ext>
            </a:extLst>
          </p:cNvPr>
          <p:cNvPicPr>
            <a:picLocks noChangeAspect="1"/>
          </p:cNvPicPr>
          <p:nvPr/>
        </p:nvPicPr>
        <p:blipFill>
          <a:blip r:embed="rId2"/>
          <a:stretch>
            <a:fillRect/>
          </a:stretch>
        </p:blipFill>
        <p:spPr>
          <a:xfrm>
            <a:off x="7527433" y="1925054"/>
            <a:ext cx="3749625" cy="4034250"/>
          </a:xfrm>
          <a:prstGeom prst="rect">
            <a:avLst/>
          </a:prstGeom>
        </p:spPr>
      </p:pic>
    </p:spTree>
    <p:extLst>
      <p:ext uri="{BB962C8B-B14F-4D97-AF65-F5344CB8AC3E}">
        <p14:creationId xmlns:p14="http://schemas.microsoft.com/office/powerpoint/2010/main" val="1446582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4C4552-1497-4B6C-B309-818E7D67A98E}"/>
              </a:ext>
            </a:extLst>
          </p:cNvPr>
          <p:cNvSpPr txBox="1"/>
          <p:nvPr/>
        </p:nvSpPr>
        <p:spPr>
          <a:xfrm>
            <a:off x="507486" y="2031311"/>
            <a:ext cx="5483411" cy="3293209"/>
          </a:xfrm>
          <a:prstGeom prst="rect">
            <a:avLst/>
          </a:prstGeom>
          <a:noFill/>
        </p:spPr>
        <p:txBody>
          <a:bodyPr wrap="square">
            <a:spAutoFit/>
          </a:bodyPr>
          <a:lstStyle/>
          <a:p>
            <a:r>
              <a:rPr lang="en-US" sz="1600" dirty="0"/>
              <a:t>• Together with plank-and-beam floor and roof systems, the post-and-beam wall system forms a three-dimensional structural grid, which may be expanded vertically or horizontally.</a:t>
            </a:r>
          </a:p>
          <a:p>
            <a:endParaRPr lang="en-US" sz="1600" dirty="0"/>
          </a:p>
          <a:p>
            <a:r>
              <a:rPr lang="en-US" sz="1600" dirty="0"/>
              <a:t>• The skeleton frame of posts and beams is often left exposed to form a visible framework within which nonbearing wall panels, doors, and windows are integrated.</a:t>
            </a:r>
          </a:p>
          <a:p>
            <a:endParaRPr lang="en-US" sz="1600" dirty="0"/>
          </a:p>
          <a:p>
            <a:r>
              <a:rPr lang="en-US" sz="1600" dirty="0"/>
              <a:t>• When the post-and-beam frame is left exposed, as is often the case, careful attention must be paid to the species and grade of wood used, the detailing of joints, especially at beam-to-beam and beam-to-post connections, and the quality of workmanship.</a:t>
            </a:r>
          </a:p>
        </p:txBody>
      </p:sp>
      <p:pic>
        <p:nvPicPr>
          <p:cNvPr id="8" name="Picture 7">
            <a:extLst>
              <a:ext uri="{FF2B5EF4-FFF2-40B4-BE49-F238E27FC236}">
                <a16:creationId xmlns:a16="http://schemas.microsoft.com/office/drawing/2014/main" id="{3D6A9B31-C1D4-4E6F-94C8-F9B1C398E98E}"/>
              </a:ext>
            </a:extLst>
          </p:cNvPr>
          <p:cNvPicPr>
            <a:picLocks noChangeAspect="1"/>
          </p:cNvPicPr>
          <p:nvPr/>
        </p:nvPicPr>
        <p:blipFill>
          <a:blip r:embed="rId3"/>
          <a:stretch>
            <a:fillRect/>
          </a:stretch>
        </p:blipFill>
        <p:spPr>
          <a:xfrm>
            <a:off x="6600497" y="1778473"/>
            <a:ext cx="5215759" cy="4242433"/>
          </a:xfrm>
          <a:prstGeom prst="rect">
            <a:avLst/>
          </a:prstGeom>
        </p:spPr>
      </p:pic>
      <p:sp>
        <p:nvSpPr>
          <p:cNvPr id="7" name="Title 1">
            <a:extLst>
              <a:ext uri="{FF2B5EF4-FFF2-40B4-BE49-F238E27FC236}">
                <a16:creationId xmlns:a16="http://schemas.microsoft.com/office/drawing/2014/main" id="{7E386267-2ED4-AA99-D780-CB65BDE382E2}"/>
              </a:ext>
            </a:extLst>
          </p:cNvPr>
          <p:cNvSpPr>
            <a:spLocks noGrp="1"/>
          </p:cNvSpPr>
          <p:nvPr>
            <p:ph type="title"/>
          </p:nvPr>
        </p:nvSpPr>
        <p:spPr>
          <a:xfrm>
            <a:off x="838200" y="1151190"/>
            <a:ext cx="10515600" cy="773864"/>
          </a:xfrm>
        </p:spPr>
        <p:txBody>
          <a:bodyPr/>
          <a:lstStyle/>
          <a:p>
            <a:r>
              <a:rPr lang="en-US" dirty="0"/>
              <a:t>Light frame system - Post and beam structure</a:t>
            </a:r>
            <a:br>
              <a:rPr lang="en-US" dirty="0"/>
            </a:br>
            <a:endParaRPr lang="en-US" dirty="0"/>
          </a:p>
        </p:txBody>
      </p:sp>
      <p:pic>
        <p:nvPicPr>
          <p:cNvPr id="3" name="Picture 2">
            <a:extLst>
              <a:ext uri="{FF2B5EF4-FFF2-40B4-BE49-F238E27FC236}">
                <a16:creationId xmlns:a16="http://schemas.microsoft.com/office/drawing/2014/main" id="{B3E3EFE6-6C6F-AFF7-8859-33B6E4C7F839}"/>
              </a:ext>
            </a:extLst>
          </p:cNvPr>
          <p:cNvPicPr>
            <a:picLocks noChangeAspect="1"/>
          </p:cNvPicPr>
          <p:nvPr/>
        </p:nvPicPr>
        <p:blipFill>
          <a:blip r:embed="rId4"/>
          <a:stretch>
            <a:fillRect/>
          </a:stretch>
        </p:blipFill>
        <p:spPr>
          <a:xfrm>
            <a:off x="307248" y="6283593"/>
            <a:ext cx="4115157" cy="365792"/>
          </a:xfrm>
          <a:prstGeom prst="rect">
            <a:avLst/>
          </a:prstGeom>
        </p:spPr>
      </p:pic>
    </p:spTree>
    <p:extLst>
      <p:ext uri="{BB962C8B-B14F-4D97-AF65-F5344CB8AC3E}">
        <p14:creationId xmlns:p14="http://schemas.microsoft.com/office/powerpoint/2010/main" val="3821837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59E9CF-F316-49DB-91DC-E79730E01182}"/>
              </a:ext>
            </a:extLst>
          </p:cNvPr>
          <p:cNvPicPr>
            <a:picLocks noChangeAspect="1"/>
          </p:cNvPicPr>
          <p:nvPr/>
        </p:nvPicPr>
        <p:blipFill>
          <a:blip r:embed="rId3"/>
          <a:stretch>
            <a:fillRect/>
          </a:stretch>
        </p:blipFill>
        <p:spPr>
          <a:xfrm>
            <a:off x="750167" y="1925054"/>
            <a:ext cx="4411491" cy="4046402"/>
          </a:xfrm>
          <a:prstGeom prst="rect">
            <a:avLst/>
          </a:prstGeom>
        </p:spPr>
      </p:pic>
      <p:pic>
        <p:nvPicPr>
          <p:cNvPr id="5" name="Picture 4">
            <a:extLst>
              <a:ext uri="{FF2B5EF4-FFF2-40B4-BE49-F238E27FC236}">
                <a16:creationId xmlns:a16="http://schemas.microsoft.com/office/drawing/2014/main" id="{74E0D838-9E2D-4C1C-B900-7848F2823B7E}"/>
              </a:ext>
            </a:extLst>
          </p:cNvPr>
          <p:cNvPicPr>
            <a:picLocks noChangeAspect="1"/>
          </p:cNvPicPr>
          <p:nvPr/>
        </p:nvPicPr>
        <p:blipFill>
          <a:blip r:embed="rId4"/>
          <a:stretch>
            <a:fillRect/>
          </a:stretch>
        </p:blipFill>
        <p:spPr>
          <a:xfrm>
            <a:off x="6394231" y="2229670"/>
            <a:ext cx="5255979" cy="3243263"/>
          </a:xfrm>
          <a:prstGeom prst="rect">
            <a:avLst/>
          </a:prstGeom>
        </p:spPr>
      </p:pic>
      <p:sp>
        <p:nvSpPr>
          <p:cNvPr id="6" name="Title 1">
            <a:extLst>
              <a:ext uri="{FF2B5EF4-FFF2-40B4-BE49-F238E27FC236}">
                <a16:creationId xmlns:a16="http://schemas.microsoft.com/office/drawing/2014/main" id="{88817A99-1F66-D87D-3F2F-24BBD18202B2}"/>
              </a:ext>
            </a:extLst>
          </p:cNvPr>
          <p:cNvSpPr txBox="1">
            <a:spLocks/>
          </p:cNvSpPr>
          <p:nvPr/>
        </p:nvSpPr>
        <p:spPr>
          <a:xfrm>
            <a:off x="838200" y="1151190"/>
            <a:ext cx="11112062" cy="773864"/>
          </a:xfrm>
          <a:prstGeom prst="rect">
            <a:avLst/>
          </a:prstGeom>
        </p:spPr>
        <p:txBody>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Light frame system - </a:t>
            </a:r>
            <a:r>
              <a:rPr lang="fi-FI" sz="4400" dirty="0"/>
              <a:t>T</a:t>
            </a:r>
            <a:r>
              <a:rPr lang="en-US" sz="4400" dirty="0" err="1"/>
              <a:t>imber</a:t>
            </a:r>
            <a:r>
              <a:rPr lang="en-US" sz="4400" dirty="0"/>
              <a:t> stud wall elements</a:t>
            </a:r>
            <a:br>
              <a:rPr lang="en-US" dirty="0"/>
            </a:br>
            <a:endParaRPr lang="en-US" dirty="0"/>
          </a:p>
        </p:txBody>
      </p:sp>
      <p:sp>
        <p:nvSpPr>
          <p:cNvPr id="2" name="Footer Placeholder 4">
            <a:extLst>
              <a:ext uri="{FF2B5EF4-FFF2-40B4-BE49-F238E27FC236}">
                <a16:creationId xmlns:a16="http://schemas.microsoft.com/office/drawing/2014/main" id="{73DB9627-92A5-2CA4-8A40-2829D27F8BF7}"/>
              </a:ext>
            </a:extLst>
          </p:cNvPr>
          <p:cNvSpPr>
            <a:spLocks noGrp="1"/>
          </p:cNvSpPr>
          <p:nvPr>
            <p:ph type="ftr" sz="quarter" idx="11"/>
          </p:nvPr>
        </p:nvSpPr>
        <p:spPr>
          <a:xfrm>
            <a:off x="245661" y="6356358"/>
            <a:ext cx="4114800" cy="365125"/>
          </a:xfrm>
        </p:spPr>
        <p:txBody>
          <a:bodyPr/>
          <a:lstStyle/>
          <a:p>
            <a:r>
              <a:rPr lang="de-AT" dirty="0"/>
              <a:t>Sources: Building Construction Illustrated, Francis D. K. Ching</a:t>
            </a:r>
          </a:p>
        </p:txBody>
      </p:sp>
    </p:spTree>
    <p:extLst>
      <p:ext uri="{BB962C8B-B14F-4D97-AF65-F5344CB8AC3E}">
        <p14:creationId xmlns:p14="http://schemas.microsoft.com/office/powerpoint/2010/main" val="2721368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9326DF-AF1B-442C-99B1-8256D60B9316}"/>
              </a:ext>
            </a:extLst>
          </p:cNvPr>
          <p:cNvSpPr txBox="1"/>
          <p:nvPr/>
        </p:nvSpPr>
        <p:spPr>
          <a:xfrm>
            <a:off x="657726" y="1902945"/>
            <a:ext cx="10876548" cy="646331"/>
          </a:xfrm>
          <a:prstGeom prst="rect">
            <a:avLst/>
          </a:prstGeom>
          <a:noFill/>
        </p:spPr>
        <p:txBody>
          <a:bodyPr wrap="square" rtlCol="0">
            <a:spAutoFit/>
          </a:bodyPr>
          <a:lstStyle/>
          <a:p>
            <a:r>
              <a:rPr lang="en-US" dirty="0"/>
              <a:t>The wall bracing for timber structures is similar to the other structures and can be achieved by one of the three basic systems of by a combination of these.</a:t>
            </a:r>
          </a:p>
        </p:txBody>
      </p:sp>
      <p:pic>
        <p:nvPicPr>
          <p:cNvPr id="7" name="Picture 6">
            <a:extLst>
              <a:ext uri="{FF2B5EF4-FFF2-40B4-BE49-F238E27FC236}">
                <a16:creationId xmlns:a16="http://schemas.microsoft.com/office/drawing/2014/main" id="{8D579BC3-C803-4E36-B6B0-8135CD4A1353}"/>
              </a:ext>
            </a:extLst>
          </p:cNvPr>
          <p:cNvPicPr>
            <a:picLocks noChangeAspect="1"/>
          </p:cNvPicPr>
          <p:nvPr/>
        </p:nvPicPr>
        <p:blipFill>
          <a:blip r:embed="rId3"/>
          <a:stretch>
            <a:fillRect/>
          </a:stretch>
        </p:blipFill>
        <p:spPr>
          <a:xfrm>
            <a:off x="1057489" y="2703826"/>
            <a:ext cx="3896388" cy="1726248"/>
          </a:xfrm>
          <a:prstGeom prst="rect">
            <a:avLst/>
          </a:prstGeom>
        </p:spPr>
      </p:pic>
      <p:pic>
        <p:nvPicPr>
          <p:cNvPr id="9" name="Picture 8">
            <a:extLst>
              <a:ext uri="{FF2B5EF4-FFF2-40B4-BE49-F238E27FC236}">
                <a16:creationId xmlns:a16="http://schemas.microsoft.com/office/drawing/2014/main" id="{5FD508D2-1068-4D74-A232-7CDBE00E839A}"/>
              </a:ext>
            </a:extLst>
          </p:cNvPr>
          <p:cNvPicPr>
            <a:picLocks noChangeAspect="1"/>
          </p:cNvPicPr>
          <p:nvPr/>
        </p:nvPicPr>
        <p:blipFill>
          <a:blip r:embed="rId4"/>
          <a:stretch>
            <a:fillRect/>
          </a:stretch>
        </p:blipFill>
        <p:spPr>
          <a:xfrm>
            <a:off x="6728258" y="2334595"/>
            <a:ext cx="4495186" cy="1675625"/>
          </a:xfrm>
          <a:prstGeom prst="rect">
            <a:avLst/>
          </a:prstGeom>
        </p:spPr>
      </p:pic>
      <p:pic>
        <p:nvPicPr>
          <p:cNvPr id="11" name="Picture 10">
            <a:extLst>
              <a:ext uri="{FF2B5EF4-FFF2-40B4-BE49-F238E27FC236}">
                <a16:creationId xmlns:a16="http://schemas.microsoft.com/office/drawing/2014/main" id="{FFE1F253-0CE1-4509-B1F8-C223A03213C8}"/>
              </a:ext>
            </a:extLst>
          </p:cNvPr>
          <p:cNvPicPr>
            <a:picLocks noChangeAspect="1"/>
          </p:cNvPicPr>
          <p:nvPr/>
        </p:nvPicPr>
        <p:blipFill>
          <a:blip r:embed="rId5"/>
          <a:stretch>
            <a:fillRect/>
          </a:stretch>
        </p:blipFill>
        <p:spPr>
          <a:xfrm>
            <a:off x="1057489" y="4550645"/>
            <a:ext cx="3595092" cy="1417644"/>
          </a:xfrm>
          <a:prstGeom prst="rect">
            <a:avLst/>
          </a:prstGeom>
        </p:spPr>
      </p:pic>
      <p:pic>
        <p:nvPicPr>
          <p:cNvPr id="13" name="Picture 12">
            <a:extLst>
              <a:ext uri="{FF2B5EF4-FFF2-40B4-BE49-F238E27FC236}">
                <a16:creationId xmlns:a16="http://schemas.microsoft.com/office/drawing/2014/main" id="{FEA1AAA6-70C8-4FEC-8926-B473303CF988}"/>
              </a:ext>
            </a:extLst>
          </p:cNvPr>
          <p:cNvPicPr>
            <a:picLocks noChangeAspect="1"/>
          </p:cNvPicPr>
          <p:nvPr/>
        </p:nvPicPr>
        <p:blipFill>
          <a:blip r:embed="rId6"/>
          <a:stretch>
            <a:fillRect/>
          </a:stretch>
        </p:blipFill>
        <p:spPr>
          <a:xfrm>
            <a:off x="7262650" y="4143511"/>
            <a:ext cx="4485434" cy="1826683"/>
          </a:xfrm>
          <a:prstGeom prst="rect">
            <a:avLst/>
          </a:prstGeom>
        </p:spPr>
      </p:pic>
      <p:sp>
        <p:nvSpPr>
          <p:cNvPr id="2" name="Title 1">
            <a:extLst>
              <a:ext uri="{FF2B5EF4-FFF2-40B4-BE49-F238E27FC236}">
                <a16:creationId xmlns:a16="http://schemas.microsoft.com/office/drawing/2014/main" id="{D124EF1E-366F-6DAE-9CB2-BA70424B5C80}"/>
              </a:ext>
            </a:extLst>
          </p:cNvPr>
          <p:cNvSpPr txBox="1">
            <a:spLocks/>
          </p:cNvSpPr>
          <p:nvPr/>
        </p:nvSpPr>
        <p:spPr>
          <a:xfrm>
            <a:off x="838200" y="1151190"/>
            <a:ext cx="11112062" cy="773864"/>
          </a:xfrm>
          <a:prstGeom prst="rect">
            <a:avLst/>
          </a:prstGeom>
        </p:spPr>
        <p:txBody>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Light frame system - The bracing system</a:t>
            </a:r>
            <a:br>
              <a:rPr lang="en-US" dirty="0"/>
            </a:br>
            <a:endParaRPr lang="en-US" dirty="0"/>
          </a:p>
        </p:txBody>
      </p:sp>
      <p:sp>
        <p:nvSpPr>
          <p:cNvPr id="3" name="TextBox 2">
            <a:extLst>
              <a:ext uri="{FF2B5EF4-FFF2-40B4-BE49-F238E27FC236}">
                <a16:creationId xmlns:a16="http://schemas.microsoft.com/office/drawing/2014/main" id="{D04F3384-672B-D823-C416-2AF48341D52E}"/>
              </a:ext>
            </a:extLst>
          </p:cNvPr>
          <p:cNvSpPr txBox="1"/>
          <p:nvPr/>
        </p:nvSpPr>
        <p:spPr>
          <a:xfrm>
            <a:off x="945931" y="4143511"/>
            <a:ext cx="4425827" cy="276999"/>
          </a:xfrm>
          <a:prstGeom prst="rect">
            <a:avLst/>
          </a:prstGeom>
          <a:solidFill>
            <a:schemeClr val="bg1"/>
          </a:solidFill>
        </p:spPr>
        <p:txBody>
          <a:bodyPr wrap="none" rtlCol="0">
            <a:spAutoFit/>
          </a:bodyPr>
          <a:lstStyle/>
          <a:p>
            <a:r>
              <a:rPr lang="fi-FI" sz="1200" dirty="0" err="1"/>
              <a:t>Frame</a:t>
            </a:r>
            <a:r>
              <a:rPr lang="fi-FI" sz="1200" dirty="0"/>
              <a:t> </a:t>
            </a:r>
            <a:r>
              <a:rPr lang="fi-FI" sz="1200" dirty="0" err="1"/>
              <a:t>stabilization</a:t>
            </a:r>
            <a:r>
              <a:rPr lang="fi-FI" sz="1200" dirty="0"/>
              <a:t> a) </a:t>
            </a:r>
            <a:r>
              <a:rPr lang="fi-FI" sz="1200" dirty="0" err="1"/>
              <a:t>bracing</a:t>
            </a:r>
            <a:r>
              <a:rPr lang="fi-FI" sz="1200" dirty="0"/>
              <a:t>, b) </a:t>
            </a:r>
            <a:r>
              <a:rPr lang="fi-FI" sz="1200" dirty="0" err="1"/>
              <a:t>rigid</a:t>
            </a:r>
            <a:r>
              <a:rPr lang="fi-FI" sz="1200" dirty="0"/>
              <a:t> </a:t>
            </a:r>
            <a:r>
              <a:rPr lang="fi-FI" sz="1200" dirty="0" err="1"/>
              <a:t>elements</a:t>
            </a:r>
            <a:r>
              <a:rPr lang="fi-FI" sz="1200" dirty="0"/>
              <a:t> c ) </a:t>
            </a:r>
            <a:r>
              <a:rPr lang="fi-FI" sz="1200" dirty="0" err="1"/>
              <a:t>rigid</a:t>
            </a:r>
            <a:r>
              <a:rPr lang="fi-FI" sz="1200" dirty="0"/>
              <a:t> </a:t>
            </a:r>
            <a:r>
              <a:rPr lang="fi-FI" sz="1200" dirty="0" err="1"/>
              <a:t>connections</a:t>
            </a:r>
            <a:endParaRPr lang="en-US" sz="1200" dirty="0"/>
          </a:p>
        </p:txBody>
      </p:sp>
    </p:spTree>
    <p:extLst>
      <p:ext uri="{BB962C8B-B14F-4D97-AF65-F5344CB8AC3E}">
        <p14:creationId xmlns:p14="http://schemas.microsoft.com/office/powerpoint/2010/main" val="157871573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1987</TotalTime>
  <Words>3286</Words>
  <Application>Microsoft Office PowerPoint</Application>
  <PresentationFormat>Widescreen</PresentationFormat>
  <Paragraphs>254</Paragraphs>
  <Slides>30</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vt:lpstr>
      <vt:lpstr>Calibri</vt:lpstr>
      <vt:lpstr>Calibri Light</vt:lpstr>
      <vt:lpstr>FuturaStd-Condensed</vt:lpstr>
      <vt:lpstr>TektonPro-Cond</vt:lpstr>
      <vt:lpstr>TektonPro-LightCond</vt:lpstr>
      <vt:lpstr>TektonPro-LightCond-Identity-H</vt:lpstr>
      <vt:lpstr>Office</vt:lpstr>
      <vt:lpstr>2_Office</vt:lpstr>
      <vt:lpstr>PowerPoint Presentation</vt:lpstr>
      <vt:lpstr>                                      Introduction</vt:lpstr>
      <vt:lpstr>The main differences between timber and other constructions </vt:lpstr>
      <vt:lpstr>The most common structural systems</vt:lpstr>
      <vt:lpstr>Light frame system -  Platform framing </vt:lpstr>
      <vt:lpstr>Light frame system -  Balloon framing</vt:lpstr>
      <vt:lpstr>Light frame system - Post and beam structure </vt:lpstr>
      <vt:lpstr>PowerPoint Presentation</vt:lpstr>
      <vt:lpstr>PowerPoint Presentation</vt:lpstr>
      <vt:lpstr>Mass timber systems</vt:lpstr>
      <vt:lpstr>Mass timber structural systems</vt:lpstr>
      <vt:lpstr>Modular systems </vt:lpstr>
      <vt:lpstr>Modular systems </vt:lpstr>
      <vt:lpstr>Quality Control In The Construction of Timber Buildings</vt:lpstr>
      <vt:lpstr>Pre-delivery checks</vt:lpstr>
      <vt:lpstr>Tolerances of building in plan  </vt:lpstr>
      <vt:lpstr>Tolerances of building in section  </vt:lpstr>
      <vt:lpstr>Tolerances of foundation walls   </vt:lpstr>
      <vt:lpstr>Delivery checks</vt:lpstr>
      <vt:lpstr>Component Dimensions  </vt:lpstr>
      <vt:lpstr>Moisture Content  </vt:lpstr>
      <vt:lpstr>General Checks  </vt:lpstr>
      <vt:lpstr>On-site storage and handling</vt:lpstr>
      <vt:lpstr>Sole plate installation</vt:lpstr>
      <vt:lpstr>Wall, floor and roof installation</vt:lpstr>
      <vt:lpstr>Wall, floor and roof installation</vt:lpstr>
      <vt:lpstr>Fire Stopping</vt:lpstr>
      <vt:lpstr>Roof Installation</vt:lpstr>
      <vt:lpstr>Summary – Key points: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Santana Sosa Aída</dc:creator>
  <cp:lastModifiedBy>Cristina Tirteu</cp:lastModifiedBy>
  <cp:revision>61</cp:revision>
  <dcterms:created xsi:type="dcterms:W3CDTF">2021-03-24T16:07:34Z</dcterms:created>
  <dcterms:modified xsi:type="dcterms:W3CDTF">2023-03-21T12:08:01Z</dcterms:modified>
</cp:coreProperties>
</file>