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Lst>
  <p:notesMasterIdLst>
    <p:notesMasterId r:id="rId39"/>
  </p:notesMasterIdLst>
  <p:sldIdLst>
    <p:sldId id="256" r:id="rId3"/>
    <p:sldId id="258" r:id="rId4"/>
    <p:sldId id="474" r:id="rId5"/>
    <p:sldId id="475" r:id="rId6"/>
    <p:sldId id="477" r:id="rId7"/>
    <p:sldId id="421" r:id="rId8"/>
    <p:sldId id="478" r:id="rId9"/>
    <p:sldId id="479" r:id="rId10"/>
    <p:sldId id="481" r:id="rId11"/>
    <p:sldId id="482" r:id="rId12"/>
    <p:sldId id="480" r:id="rId13"/>
    <p:sldId id="286" r:id="rId14"/>
    <p:sldId id="288" r:id="rId15"/>
    <p:sldId id="289" r:id="rId16"/>
    <p:sldId id="290" r:id="rId17"/>
    <p:sldId id="259" r:id="rId18"/>
    <p:sldId id="260" r:id="rId19"/>
    <p:sldId id="261" r:id="rId20"/>
    <p:sldId id="262" r:id="rId21"/>
    <p:sldId id="291" r:id="rId22"/>
    <p:sldId id="263" r:id="rId23"/>
    <p:sldId id="264" r:id="rId24"/>
    <p:sldId id="265" r:id="rId25"/>
    <p:sldId id="267" r:id="rId26"/>
    <p:sldId id="292" r:id="rId27"/>
    <p:sldId id="269" r:id="rId28"/>
    <p:sldId id="483" r:id="rId29"/>
    <p:sldId id="270" r:id="rId30"/>
    <p:sldId id="271" r:id="rId31"/>
    <p:sldId id="272" r:id="rId32"/>
    <p:sldId id="273" r:id="rId33"/>
    <p:sldId id="274" r:id="rId34"/>
    <p:sldId id="275" r:id="rId35"/>
    <p:sldId id="276" r:id="rId36"/>
    <p:sldId id="277" r:id="rId37"/>
    <p:sldId id="484" r:id="rId3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5570"/>
    <a:srgbClr val="8EBEA5"/>
    <a:srgbClr val="436561"/>
    <a:srgbClr val="356E8B"/>
    <a:srgbClr val="5C2818"/>
    <a:srgbClr val="375C63"/>
    <a:srgbClr val="3D5D59"/>
    <a:srgbClr val="5C8A85"/>
    <a:srgbClr val="57401D"/>
    <a:srgbClr val="513D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82844" autoAdjust="0"/>
  </p:normalViewPr>
  <p:slideViewPr>
    <p:cSldViewPr snapToGrid="0">
      <p:cViewPr varScale="1">
        <p:scale>
          <a:sx n="91" d="100"/>
          <a:sy n="91" d="100"/>
        </p:scale>
        <p:origin x="1098"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AEEA4C-28CE-46E8-BA27-912F078B508C}" type="datetimeFigureOut">
              <a:rPr lang="de-AT" smtClean="0"/>
              <a:t>21.03.2023</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E8A73A-A802-4734-84A1-AC720EED20F1}" type="slidenum">
              <a:rPr lang="de-AT" smtClean="0"/>
              <a:t>‹#›</a:t>
            </a:fld>
            <a:endParaRPr lang="de-AT"/>
          </a:p>
        </p:txBody>
      </p:sp>
    </p:spTree>
    <p:extLst>
      <p:ext uri="{BB962C8B-B14F-4D97-AF65-F5344CB8AC3E}">
        <p14:creationId xmlns:p14="http://schemas.microsoft.com/office/powerpoint/2010/main" val="2899962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E8A73A-A802-4734-84A1-AC720EED20F1}" type="slidenum">
              <a:rPr lang="de-AT" smtClean="0"/>
              <a:t>5</a:t>
            </a:fld>
            <a:endParaRPr lang="de-AT"/>
          </a:p>
        </p:txBody>
      </p:sp>
    </p:spTree>
    <p:extLst>
      <p:ext uri="{BB962C8B-B14F-4D97-AF65-F5344CB8AC3E}">
        <p14:creationId xmlns:p14="http://schemas.microsoft.com/office/powerpoint/2010/main" val="3770102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E8A73A-A802-4734-84A1-AC720EED20F1}" type="slidenum">
              <a:rPr lang="de-AT" smtClean="0"/>
              <a:t>22</a:t>
            </a:fld>
            <a:endParaRPr lang="de-AT"/>
          </a:p>
        </p:txBody>
      </p:sp>
    </p:spTree>
    <p:extLst>
      <p:ext uri="{BB962C8B-B14F-4D97-AF65-F5344CB8AC3E}">
        <p14:creationId xmlns:p14="http://schemas.microsoft.com/office/powerpoint/2010/main" val="2607751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E8A73A-A802-4734-84A1-AC720EED20F1}" type="slidenum">
              <a:rPr lang="de-AT" smtClean="0"/>
              <a:t>23</a:t>
            </a:fld>
            <a:endParaRPr lang="de-AT"/>
          </a:p>
        </p:txBody>
      </p:sp>
    </p:spTree>
    <p:extLst>
      <p:ext uri="{BB962C8B-B14F-4D97-AF65-F5344CB8AC3E}">
        <p14:creationId xmlns:p14="http://schemas.microsoft.com/office/powerpoint/2010/main" val="806543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E8A73A-A802-4734-84A1-AC720EED20F1}" type="slidenum">
              <a:rPr lang="de-AT" smtClean="0"/>
              <a:t>28</a:t>
            </a:fld>
            <a:endParaRPr lang="de-AT"/>
          </a:p>
        </p:txBody>
      </p:sp>
    </p:spTree>
    <p:extLst>
      <p:ext uri="{BB962C8B-B14F-4D97-AF65-F5344CB8AC3E}">
        <p14:creationId xmlns:p14="http://schemas.microsoft.com/office/powerpoint/2010/main" val="2071685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E8A73A-A802-4734-84A1-AC720EED20F1}" type="slidenum">
              <a:rPr lang="de-AT" smtClean="0"/>
              <a:t>29</a:t>
            </a:fld>
            <a:endParaRPr lang="de-AT"/>
          </a:p>
        </p:txBody>
      </p:sp>
    </p:spTree>
    <p:extLst>
      <p:ext uri="{BB962C8B-B14F-4D97-AF65-F5344CB8AC3E}">
        <p14:creationId xmlns:p14="http://schemas.microsoft.com/office/powerpoint/2010/main" val="1921442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E8A73A-A802-4734-84A1-AC720EED20F1}" type="slidenum">
              <a:rPr lang="de-AT" smtClean="0"/>
              <a:t>35</a:t>
            </a:fld>
            <a:endParaRPr lang="de-AT"/>
          </a:p>
        </p:txBody>
      </p:sp>
    </p:spTree>
    <p:extLst>
      <p:ext uri="{BB962C8B-B14F-4D97-AF65-F5344CB8AC3E}">
        <p14:creationId xmlns:p14="http://schemas.microsoft.com/office/powerpoint/2010/main" val="3671531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E8A73A-A802-4734-84A1-AC720EED20F1}" type="slidenum">
              <a:rPr lang="de-AT" smtClean="0"/>
              <a:t>7</a:t>
            </a:fld>
            <a:endParaRPr lang="de-AT"/>
          </a:p>
        </p:txBody>
      </p:sp>
    </p:spTree>
    <p:extLst>
      <p:ext uri="{BB962C8B-B14F-4D97-AF65-F5344CB8AC3E}">
        <p14:creationId xmlns:p14="http://schemas.microsoft.com/office/powerpoint/2010/main" val="140795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E8A73A-A802-4734-84A1-AC720EED20F1}" type="slidenum">
              <a:rPr lang="de-AT" smtClean="0"/>
              <a:t>11</a:t>
            </a:fld>
            <a:endParaRPr lang="de-AT"/>
          </a:p>
        </p:txBody>
      </p:sp>
    </p:spTree>
    <p:extLst>
      <p:ext uri="{BB962C8B-B14F-4D97-AF65-F5344CB8AC3E}">
        <p14:creationId xmlns:p14="http://schemas.microsoft.com/office/powerpoint/2010/main" val="389013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E8A73A-A802-4734-84A1-AC720EED20F1}" type="slidenum">
              <a:rPr lang="de-AT" smtClean="0"/>
              <a:t>16</a:t>
            </a:fld>
            <a:endParaRPr lang="de-AT"/>
          </a:p>
        </p:txBody>
      </p:sp>
    </p:spTree>
    <p:extLst>
      <p:ext uri="{BB962C8B-B14F-4D97-AF65-F5344CB8AC3E}">
        <p14:creationId xmlns:p14="http://schemas.microsoft.com/office/powerpoint/2010/main" val="3458362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Preventing moisture damage during construction requires meticulous planning and implementation. When building without weather protection, every work phase with protection must be carefully executed to prevent getting wet. Special attention should be given to weather conditions, and all packaged elements should be kept in their protective plastic as long as possible before installation. Schedules must be precise and adhered to by the entire organization to ensure that planned works are completed on time. Temporary protection or complete certainty from the weather is the best solution to prevent moisture and mold damage when building without a weather protection covering the entire house. These considerations must be taken into account comprehensively to avoid moisture damage during construction.</a:t>
            </a:r>
          </a:p>
          <a:p>
            <a:r>
              <a:rPr lang="en-US" sz="1200" dirty="0"/>
              <a:t>Since the beginning of 2018, guidelines for keeping building materials dry have been improved, and the moisture technical functionality of buildings has been tightened. By following these guidelines and implementing proper moisture management practices, construction teams can significantly reduce the risk of moisture damage during construction. With careful planning and execution, it is possible to ensure the long-term durability and safety of buildings, even when building without weather protection.</a:t>
            </a:r>
          </a:p>
          <a:p>
            <a:endParaRPr lang="en-US" dirty="0"/>
          </a:p>
          <a:p>
            <a:endParaRPr lang="en-US" dirty="0"/>
          </a:p>
        </p:txBody>
      </p:sp>
      <p:sp>
        <p:nvSpPr>
          <p:cNvPr id="4" name="Slide Number Placeholder 3"/>
          <p:cNvSpPr>
            <a:spLocks noGrp="1"/>
          </p:cNvSpPr>
          <p:nvPr>
            <p:ph type="sldNum" sz="quarter" idx="5"/>
          </p:nvPr>
        </p:nvSpPr>
        <p:spPr/>
        <p:txBody>
          <a:bodyPr/>
          <a:lstStyle/>
          <a:p>
            <a:fld id="{43E8A73A-A802-4734-84A1-AC720EED20F1}" type="slidenum">
              <a:rPr lang="de-AT" smtClean="0"/>
              <a:t>17</a:t>
            </a:fld>
            <a:endParaRPr lang="de-AT"/>
          </a:p>
        </p:txBody>
      </p:sp>
    </p:spTree>
    <p:extLst>
      <p:ext uri="{BB962C8B-B14F-4D97-AF65-F5344CB8AC3E}">
        <p14:creationId xmlns:p14="http://schemas.microsoft.com/office/powerpoint/2010/main" val="897873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Effective weather protection is a critical component of the dry chain during construction, and proper planning and protection methods can save both time and money during the building process. </a:t>
            </a:r>
          </a:p>
          <a:p>
            <a:r>
              <a:rPr lang="en-US" sz="1200" dirty="0"/>
              <a:t>In concrete construction, protection is typically not necessary, as the concrete must dry regardless. However, in </a:t>
            </a:r>
            <a:endParaRPr lang="en-US" dirty="0"/>
          </a:p>
        </p:txBody>
      </p:sp>
      <p:sp>
        <p:nvSpPr>
          <p:cNvPr id="4" name="Slide Number Placeholder 3"/>
          <p:cNvSpPr>
            <a:spLocks noGrp="1"/>
          </p:cNvSpPr>
          <p:nvPr>
            <p:ph type="sldNum" sz="quarter" idx="5"/>
          </p:nvPr>
        </p:nvSpPr>
        <p:spPr/>
        <p:txBody>
          <a:bodyPr/>
          <a:lstStyle/>
          <a:p>
            <a:fld id="{43E8A73A-A802-4734-84A1-AC720EED20F1}" type="slidenum">
              <a:rPr lang="de-AT" smtClean="0"/>
              <a:t>18</a:t>
            </a:fld>
            <a:endParaRPr lang="de-AT"/>
          </a:p>
        </p:txBody>
      </p:sp>
    </p:spTree>
    <p:extLst>
      <p:ext uri="{BB962C8B-B14F-4D97-AF65-F5344CB8AC3E}">
        <p14:creationId xmlns:p14="http://schemas.microsoft.com/office/powerpoint/2010/main" val="2492291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E8A73A-A802-4734-84A1-AC720EED20F1}" type="slidenum">
              <a:rPr lang="de-AT" smtClean="0"/>
              <a:t>19</a:t>
            </a:fld>
            <a:endParaRPr lang="de-AT"/>
          </a:p>
        </p:txBody>
      </p:sp>
    </p:spTree>
    <p:extLst>
      <p:ext uri="{BB962C8B-B14F-4D97-AF65-F5344CB8AC3E}">
        <p14:creationId xmlns:p14="http://schemas.microsoft.com/office/powerpoint/2010/main" val="3259989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E8A73A-A802-4734-84A1-AC720EED20F1}" type="slidenum">
              <a:rPr lang="de-AT" smtClean="0"/>
              <a:t>20</a:t>
            </a:fld>
            <a:endParaRPr lang="de-AT"/>
          </a:p>
        </p:txBody>
      </p:sp>
    </p:spTree>
    <p:extLst>
      <p:ext uri="{BB962C8B-B14F-4D97-AF65-F5344CB8AC3E}">
        <p14:creationId xmlns:p14="http://schemas.microsoft.com/office/powerpoint/2010/main" val="4024057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E8A73A-A802-4734-84A1-AC720EED20F1}" type="slidenum">
              <a:rPr lang="de-AT" smtClean="0"/>
              <a:t>21</a:t>
            </a:fld>
            <a:endParaRPr lang="de-AT"/>
          </a:p>
        </p:txBody>
      </p:sp>
    </p:spTree>
    <p:extLst>
      <p:ext uri="{BB962C8B-B14F-4D97-AF65-F5344CB8AC3E}">
        <p14:creationId xmlns:p14="http://schemas.microsoft.com/office/powerpoint/2010/main" val="3110626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de-DE" dirty="0"/>
              <a:t>Titelmasterformat durch Klicken bearbeiten</a:t>
            </a:r>
            <a:endParaRPr lang="de-AT" dirty="0"/>
          </a:p>
        </p:txBody>
      </p:sp>
      <p:sp>
        <p:nvSpPr>
          <p:cNvPr id="3" name="Untertitel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de-DE"/>
              <a:t>Formatvorlage des Untertitelmasters durch Klicken bearbeiten</a:t>
            </a:r>
            <a:endParaRPr lang="de-AT"/>
          </a:p>
        </p:txBody>
      </p:sp>
      <p:sp>
        <p:nvSpPr>
          <p:cNvPr id="7" name="Datumsplatzhalter 6"/>
          <p:cNvSpPr>
            <a:spLocks noGrp="1"/>
          </p:cNvSpPr>
          <p:nvPr>
            <p:ph type="dt" sz="half" idx="10"/>
          </p:nvPr>
        </p:nvSpPr>
        <p:spPr>
          <a:xfrm>
            <a:off x="9296400" y="6115718"/>
            <a:ext cx="2743200" cy="365125"/>
          </a:xfrm>
          <a:prstGeom prst="rect">
            <a:avLst/>
          </a:prstGeom>
        </p:spPr>
        <p:txBody>
          <a:bodyPr/>
          <a:lstStyle/>
          <a:p>
            <a:fld id="{B32FDDBA-D418-4C36-AF51-388086A37EDA}" type="datetime1">
              <a:rPr lang="de-AT" smtClean="0"/>
              <a:t>21.03.2023</a:t>
            </a:fld>
            <a:endParaRPr lang="de-AT"/>
          </a:p>
        </p:txBody>
      </p:sp>
      <p:sp>
        <p:nvSpPr>
          <p:cNvPr id="8" name="Fußzeilenplatzhalter 7"/>
          <p:cNvSpPr>
            <a:spLocks noGrp="1"/>
          </p:cNvSpPr>
          <p:nvPr>
            <p:ph type="ftr" sz="quarter" idx="11"/>
          </p:nvPr>
        </p:nvSpPr>
        <p:spPr>
          <a:xfrm>
            <a:off x="0" y="6111374"/>
            <a:ext cx="4114800" cy="365125"/>
          </a:xfrm>
          <a:prstGeom prst="rect">
            <a:avLst/>
          </a:prstGeom>
        </p:spPr>
        <p:txBody>
          <a:bodyPr/>
          <a:lstStyle/>
          <a:p>
            <a:r>
              <a:rPr lang="de-AT" dirty="0"/>
              <a:t>Sources:</a:t>
            </a:r>
          </a:p>
        </p:txBody>
      </p:sp>
      <p:sp>
        <p:nvSpPr>
          <p:cNvPr id="9" name="Foliennummernplatzhalter 8"/>
          <p:cNvSpPr>
            <a:spLocks noGrp="1"/>
          </p:cNvSpPr>
          <p:nvPr>
            <p:ph type="sldNum" sz="quarter" idx="12"/>
          </p:nvPr>
        </p:nvSpPr>
        <p:spPr>
          <a:xfrm>
            <a:off x="9296400" y="6356358"/>
            <a:ext cx="2743200" cy="365125"/>
          </a:xfrm>
          <a:prstGeom prst="rect">
            <a:avLst/>
          </a:prstGeom>
        </p:spPr>
        <p:txBody>
          <a:bodyPr/>
          <a:lstStyle/>
          <a:p>
            <a:fld id="{ACD6B214-EFBA-47A7-96BC-0C9C5E568A43}" type="slidenum">
              <a:rPr lang="de-AT" smtClean="0"/>
              <a:t>‹#›</a:t>
            </a:fld>
            <a:endParaRPr lang="de-AT"/>
          </a:p>
        </p:txBody>
      </p:sp>
      <p:sp>
        <p:nvSpPr>
          <p:cNvPr id="4" name="Textfeld 4">
            <a:extLst>
              <a:ext uri="{FF2B5EF4-FFF2-40B4-BE49-F238E27FC236}">
                <a16:creationId xmlns:a16="http://schemas.microsoft.com/office/drawing/2014/main" id="{45163421-E570-9259-D7A5-FFC5DD565C69}"/>
              </a:ext>
            </a:extLst>
          </p:cNvPr>
          <p:cNvSpPr txBox="1"/>
          <p:nvPr userDrawn="1"/>
        </p:nvSpPr>
        <p:spPr>
          <a:xfrm>
            <a:off x="2808815" y="331270"/>
            <a:ext cx="6456945" cy="553998"/>
          </a:xfrm>
          <a:prstGeom prst="rect">
            <a:avLst/>
          </a:prstGeom>
          <a:noFill/>
        </p:spPr>
        <p:txBody>
          <a:bodyPr wrap="square" rtlCol="0">
            <a:spAutoFit/>
          </a:bodyPr>
          <a:lstStyle/>
          <a:p>
            <a:r>
              <a:rPr lang="en-US" sz="1800" b="1" dirty="0">
                <a:solidFill>
                  <a:srgbClr val="356E8B"/>
                </a:solidFill>
              </a:rPr>
              <a:t>Building systems and building mechanics</a:t>
            </a:r>
          </a:p>
          <a:p>
            <a:r>
              <a:rPr lang="en-US" sz="1200" b="1" noProof="0" dirty="0">
                <a:solidFill>
                  <a:srgbClr val="356E8B"/>
                </a:solidFill>
              </a:rPr>
              <a:t>M.Sc. Cristina Tirteu - HAMK</a:t>
            </a:r>
          </a:p>
        </p:txBody>
      </p:sp>
    </p:spTree>
    <p:extLst>
      <p:ext uri="{BB962C8B-B14F-4D97-AF65-F5344CB8AC3E}">
        <p14:creationId xmlns:p14="http://schemas.microsoft.com/office/powerpoint/2010/main" val="3822718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001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38200" y="1151190"/>
            <a:ext cx="10515600" cy="773864"/>
          </a:xfrm>
          <a:prstGeom prst="rect">
            <a:avLst/>
          </a:prstGeom>
        </p:spPr>
        <p:txBody>
          <a:bodyPr/>
          <a:lstStyle/>
          <a:p>
            <a:r>
              <a:rPr lang="de-DE"/>
              <a:t>Titelmasterformat durch Klicken bearbeiten</a:t>
            </a:r>
            <a:endParaRPr lang="de-AT"/>
          </a:p>
        </p:txBody>
      </p:sp>
      <p:sp>
        <p:nvSpPr>
          <p:cNvPr id="3" name="Inhaltsplatzhalter 2"/>
          <p:cNvSpPr>
            <a:spLocks noGrp="1"/>
          </p:cNvSpPr>
          <p:nvPr>
            <p:ph idx="1"/>
          </p:nvPr>
        </p:nvSpPr>
        <p:spPr>
          <a:xfrm>
            <a:off x="838200" y="2117560"/>
            <a:ext cx="10515600" cy="3818021"/>
          </a:xfrm>
          <a:prstGeom prst="rect">
            <a:avLst/>
          </a:prstGeo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7" name="Datumsplatzhalter 6"/>
          <p:cNvSpPr>
            <a:spLocks noGrp="1"/>
          </p:cNvSpPr>
          <p:nvPr>
            <p:ph type="dt" sz="half" idx="10"/>
          </p:nvPr>
        </p:nvSpPr>
        <p:spPr>
          <a:xfrm>
            <a:off x="8610600" y="6091655"/>
            <a:ext cx="2743200" cy="365125"/>
          </a:xfrm>
          <a:prstGeom prst="rect">
            <a:avLst/>
          </a:prstGeom>
        </p:spPr>
        <p:txBody>
          <a:bodyPr/>
          <a:lstStyle/>
          <a:p>
            <a:fld id="{B32FDDBA-D418-4C36-AF51-388086A37EDA}" type="datetime1">
              <a:rPr lang="de-AT" smtClean="0"/>
              <a:t>21.03.2023</a:t>
            </a:fld>
            <a:endParaRPr lang="de-AT"/>
          </a:p>
        </p:txBody>
      </p:sp>
      <p:sp>
        <p:nvSpPr>
          <p:cNvPr id="8" name="Fußzeilenplatzhalter 7"/>
          <p:cNvSpPr>
            <a:spLocks noGrp="1"/>
          </p:cNvSpPr>
          <p:nvPr>
            <p:ph type="ftr" sz="quarter" idx="11"/>
          </p:nvPr>
        </p:nvSpPr>
        <p:spPr>
          <a:xfrm>
            <a:off x="245661" y="6356358"/>
            <a:ext cx="4114800" cy="365125"/>
          </a:xfrm>
          <a:prstGeom prst="rect">
            <a:avLst/>
          </a:prstGeom>
        </p:spPr>
        <p:txBody>
          <a:bodyPr/>
          <a:lstStyle/>
          <a:p>
            <a:r>
              <a:rPr lang="de-AT" dirty="0"/>
              <a:t>Sources:</a:t>
            </a:r>
          </a:p>
        </p:txBody>
      </p:sp>
      <p:sp>
        <p:nvSpPr>
          <p:cNvPr id="9" name="Foliennummernplatzhalter 8"/>
          <p:cNvSpPr>
            <a:spLocks noGrp="1"/>
          </p:cNvSpPr>
          <p:nvPr>
            <p:ph type="sldNum" sz="quarter" idx="12"/>
          </p:nvPr>
        </p:nvSpPr>
        <p:spPr>
          <a:xfrm>
            <a:off x="8610600" y="6356358"/>
            <a:ext cx="2743200" cy="365125"/>
          </a:xfrm>
          <a:prstGeom prst="rect">
            <a:avLst/>
          </a:prstGeom>
        </p:spPr>
        <p:txBody>
          <a:bodyPr/>
          <a:lstStyle/>
          <a:p>
            <a:fld id="{ACD6B214-EFBA-47A7-96BC-0C9C5E568A43}" type="slidenum">
              <a:rPr lang="de-AT" smtClean="0"/>
              <a:t>‹#›</a:t>
            </a:fld>
            <a:endParaRPr lang="de-AT"/>
          </a:p>
        </p:txBody>
      </p:sp>
      <p:sp>
        <p:nvSpPr>
          <p:cNvPr id="4" name="Textfeld 4">
            <a:extLst>
              <a:ext uri="{FF2B5EF4-FFF2-40B4-BE49-F238E27FC236}">
                <a16:creationId xmlns:a16="http://schemas.microsoft.com/office/drawing/2014/main" id="{7AA79CD6-1ED0-F44B-52B3-2C8DC959C892}"/>
              </a:ext>
            </a:extLst>
          </p:cNvPr>
          <p:cNvSpPr txBox="1"/>
          <p:nvPr userDrawn="1"/>
        </p:nvSpPr>
        <p:spPr>
          <a:xfrm>
            <a:off x="2808815" y="331270"/>
            <a:ext cx="6456945" cy="553998"/>
          </a:xfrm>
          <a:prstGeom prst="rect">
            <a:avLst/>
          </a:prstGeom>
          <a:noFill/>
        </p:spPr>
        <p:txBody>
          <a:bodyPr wrap="square" rtlCol="0">
            <a:spAutoFit/>
          </a:bodyPr>
          <a:lstStyle/>
          <a:p>
            <a:r>
              <a:rPr lang="en-US" sz="1800" b="1" dirty="0">
                <a:solidFill>
                  <a:srgbClr val="356E8B"/>
                </a:solidFill>
              </a:rPr>
              <a:t>Moisture management on a building site</a:t>
            </a:r>
          </a:p>
          <a:p>
            <a:r>
              <a:rPr lang="en-US" sz="1200" b="1" noProof="0" dirty="0">
                <a:solidFill>
                  <a:srgbClr val="356E8B"/>
                </a:solidFill>
              </a:rPr>
              <a:t>Cristina Tirteu - HAMK</a:t>
            </a:r>
          </a:p>
        </p:txBody>
      </p:sp>
    </p:spTree>
    <p:extLst>
      <p:ext uri="{BB962C8B-B14F-4D97-AF65-F5344CB8AC3E}">
        <p14:creationId xmlns:p14="http://schemas.microsoft.com/office/powerpoint/2010/main" val="2078099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1" y="1709746"/>
            <a:ext cx="10515600" cy="2852737"/>
          </a:xfrm>
          <a:prstGeom prst="rect">
            <a:avLst/>
          </a:prstGeom>
        </p:spPr>
        <p:txBody>
          <a:bodyPr anchor="b"/>
          <a:lstStyle>
            <a:lvl1pPr>
              <a:defRPr sz="6000"/>
            </a:lvl1pPr>
          </a:lstStyle>
          <a:p>
            <a:r>
              <a:rPr lang="de-DE"/>
              <a:t>Titelmasterformat durch Klicken bearbeiten</a:t>
            </a:r>
            <a:endParaRPr lang="de-AT"/>
          </a:p>
        </p:txBody>
      </p:sp>
      <p:sp>
        <p:nvSpPr>
          <p:cNvPr id="3" name="Textplatzhalter 2"/>
          <p:cNvSpPr>
            <a:spLocks noGrp="1"/>
          </p:cNvSpPr>
          <p:nvPr>
            <p:ph type="body" idx="1"/>
          </p:nvPr>
        </p:nvSpPr>
        <p:spPr>
          <a:xfrm>
            <a:off x="831851" y="4589471"/>
            <a:ext cx="10515600" cy="1500187"/>
          </a:xfrm>
          <a:prstGeom prst="rect">
            <a:avLst/>
          </a:prstGeo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de-DE"/>
              <a:t>Formatvorlagen des Textmasters bearbeiten</a:t>
            </a:r>
          </a:p>
        </p:txBody>
      </p:sp>
      <p:sp>
        <p:nvSpPr>
          <p:cNvPr id="7" name="Datumsplatzhalter 6"/>
          <p:cNvSpPr>
            <a:spLocks noGrp="1"/>
          </p:cNvSpPr>
          <p:nvPr>
            <p:ph type="dt" sz="half" idx="10"/>
          </p:nvPr>
        </p:nvSpPr>
        <p:spPr>
          <a:xfrm>
            <a:off x="8610600" y="6091655"/>
            <a:ext cx="2743200" cy="365125"/>
          </a:xfrm>
          <a:prstGeom prst="rect">
            <a:avLst/>
          </a:prstGeom>
        </p:spPr>
        <p:txBody>
          <a:bodyPr/>
          <a:lstStyle/>
          <a:p>
            <a:fld id="{B32FDDBA-D418-4C36-AF51-388086A37EDA}" type="datetime1">
              <a:rPr lang="de-AT" smtClean="0"/>
              <a:t>21.03.2023</a:t>
            </a:fld>
            <a:endParaRPr lang="de-AT"/>
          </a:p>
        </p:txBody>
      </p:sp>
      <p:sp>
        <p:nvSpPr>
          <p:cNvPr id="8" name="Fußzeilenplatzhalter 7"/>
          <p:cNvSpPr>
            <a:spLocks noGrp="1"/>
          </p:cNvSpPr>
          <p:nvPr>
            <p:ph type="ftr" sz="quarter" idx="11"/>
          </p:nvPr>
        </p:nvSpPr>
        <p:spPr>
          <a:xfrm>
            <a:off x="245661" y="6356358"/>
            <a:ext cx="4114800" cy="365125"/>
          </a:xfrm>
          <a:prstGeom prst="rect">
            <a:avLst/>
          </a:prstGeom>
        </p:spPr>
        <p:txBody>
          <a:bodyPr/>
          <a:lstStyle/>
          <a:p>
            <a:r>
              <a:rPr lang="de-AT" dirty="0"/>
              <a:t>Sources:</a:t>
            </a:r>
          </a:p>
        </p:txBody>
      </p:sp>
      <p:sp>
        <p:nvSpPr>
          <p:cNvPr id="9" name="Foliennummernplatzhalter 8"/>
          <p:cNvSpPr>
            <a:spLocks noGrp="1"/>
          </p:cNvSpPr>
          <p:nvPr>
            <p:ph type="sldNum" sz="quarter" idx="12"/>
          </p:nvPr>
        </p:nvSpPr>
        <p:spPr>
          <a:xfrm>
            <a:off x="8610600" y="6356358"/>
            <a:ext cx="2743200" cy="365125"/>
          </a:xfrm>
          <a:prstGeom prst="rect">
            <a:avLst/>
          </a:prstGeom>
        </p:spPr>
        <p:txBody>
          <a:bodyPr/>
          <a:lstStyle/>
          <a:p>
            <a:fld id="{ACD6B214-EFBA-47A7-96BC-0C9C5E568A43}" type="slidenum">
              <a:rPr lang="de-AT" smtClean="0"/>
              <a:t>‹#›</a:t>
            </a:fld>
            <a:endParaRPr lang="de-AT"/>
          </a:p>
        </p:txBody>
      </p:sp>
      <p:sp>
        <p:nvSpPr>
          <p:cNvPr id="4" name="Textfeld 4">
            <a:extLst>
              <a:ext uri="{FF2B5EF4-FFF2-40B4-BE49-F238E27FC236}">
                <a16:creationId xmlns:a16="http://schemas.microsoft.com/office/drawing/2014/main" id="{FAFBD6FE-3AAD-EACA-91DE-8C5B289C6C3B}"/>
              </a:ext>
            </a:extLst>
          </p:cNvPr>
          <p:cNvSpPr txBox="1"/>
          <p:nvPr userDrawn="1"/>
        </p:nvSpPr>
        <p:spPr>
          <a:xfrm>
            <a:off x="2808815" y="331270"/>
            <a:ext cx="6456945" cy="553998"/>
          </a:xfrm>
          <a:prstGeom prst="rect">
            <a:avLst/>
          </a:prstGeom>
          <a:noFill/>
        </p:spPr>
        <p:txBody>
          <a:bodyPr wrap="square" rtlCol="0">
            <a:spAutoFit/>
          </a:bodyPr>
          <a:lstStyle/>
          <a:p>
            <a:r>
              <a:rPr lang="en-US" sz="1800" b="1" dirty="0">
                <a:solidFill>
                  <a:srgbClr val="356E8B"/>
                </a:solidFill>
              </a:rPr>
              <a:t>Building systems and building mechanics</a:t>
            </a:r>
          </a:p>
          <a:p>
            <a:r>
              <a:rPr lang="en-US" sz="1200" b="1" noProof="0" dirty="0">
                <a:solidFill>
                  <a:srgbClr val="356E8B"/>
                </a:solidFill>
              </a:rPr>
              <a:t>M.Sc. Cristina Tirteu - HAMK</a:t>
            </a:r>
          </a:p>
        </p:txBody>
      </p:sp>
    </p:spTree>
    <p:extLst>
      <p:ext uri="{BB962C8B-B14F-4D97-AF65-F5344CB8AC3E}">
        <p14:creationId xmlns:p14="http://schemas.microsoft.com/office/powerpoint/2010/main" val="1400013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838200" y="1159217"/>
            <a:ext cx="10515600" cy="821991"/>
          </a:xfrm>
          <a:prstGeom prst="rect">
            <a:avLst/>
          </a:prstGeom>
        </p:spPr>
        <p:txBody>
          <a:bodyPr/>
          <a:lstStyle/>
          <a:p>
            <a:r>
              <a:rPr lang="de-DE"/>
              <a:t>Titelmasterformat durch Klicken bearbeiten</a:t>
            </a:r>
            <a:endParaRPr lang="de-AT"/>
          </a:p>
        </p:txBody>
      </p:sp>
      <p:sp>
        <p:nvSpPr>
          <p:cNvPr id="3" name="Inhaltsplatzhalter 2"/>
          <p:cNvSpPr>
            <a:spLocks noGrp="1"/>
          </p:cNvSpPr>
          <p:nvPr>
            <p:ph sz="half" idx="1"/>
          </p:nvPr>
        </p:nvSpPr>
        <p:spPr>
          <a:xfrm>
            <a:off x="838200" y="2125585"/>
            <a:ext cx="5181600" cy="3810001"/>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6172200" y="2125585"/>
            <a:ext cx="5181600" cy="3810001"/>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8" name="Datumsplatzhalter 6"/>
          <p:cNvSpPr>
            <a:spLocks noGrp="1"/>
          </p:cNvSpPr>
          <p:nvPr>
            <p:ph type="dt" sz="half" idx="10"/>
          </p:nvPr>
        </p:nvSpPr>
        <p:spPr>
          <a:xfrm>
            <a:off x="8610600" y="6091655"/>
            <a:ext cx="2743200" cy="365125"/>
          </a:xfrm>
          <a:prstGeom prst="rect">
            <a:avLst/>
          </a:prstGeom>
        </p:spPr>
        <p:txBody>
          <a:bodyPr/>
          <a:lstStyle/>
          <a:p>
            <a:fld id="{B32FDDBA-D418-4C36-AF51-388086A37EDA}" type="datetime1">
              <a:rPr lang="de-AT" smtClean="0"/>
              <a:t>21.03.2023</a:t>
            </a:fld>
            <a:endParaRPr lang="de-AT"/>
          </a:p>
        </p:txBody>
      </p:sp>
      <p:sp>
        <p:nvSpPr>
          <p:cNvPr id="9" name="Fußzeilenplatzhalter 7"/>
          <p:cNvSpPr>
            <a:spLocks noGrp="1"/>
          </p:cNvSpPr>
          <p:nvPr>
            <p:ph type="ftr" sz="quarter" idx="11"/>
          </p:nvPr>
        </p:nvSpPr>
        <p:spPr>
          <a:xfrm>
            <a:off x="245661" y="6356358"/>
            <a:ext cx="4114800" cy="365125"/>
          </a:xfrm>
          <a:prstGeom prst="rect">
            <a:avLst/>
          </a:prstGeom>
        </p:spPr>
        <p:txBody>
          <a:bodyPr/>
          <a:lstStyle/>
          <a:p>
            <a:r>
              <a:rPr lang="de-AT" dirty="0"/>
              <a:t>Sources:</a:t>
            </a:r>
          </a:p>
        </p:txBody>
      </p:sp>
      <p:sp>
        <p:nvSpPr>
          <p:cNvPr id="10" name="Foliennummernplatzhalter 8"/>
          <p:cNvSpPr>
            <a:spLocks noGrp="1"/>
          </p:cNvSpPr>
          <p:nvPr>
            <p:ph type="sldNum" sz="quarter" idx="12"/>
          </p:nvPr>
        </p:nvSpPr>
        <p:spPr>
          <a:xfrm>
            <a:off x="8610600" y="6356358"/>
            <a:ext cx="2743200" cy="365125"/>
          </a:xfrm>
          <a:prstGeom prst="rect">
            <a:avLst/>
          </a:prstGeom>
        </p:spPr>
        <p:txBody>
          <a:bodyPr/>
          <a:lstStyle/>
          <a:p>
            <a:fld id="{ACD6B214-EFBA-47A7-96BC-0C9C5E568A43}" type="slidenum">
              <a:rPr lang="de-AT" smtClean="0"/>
              <a:t>‹#›</a:t>
            </a:fld>
            <a:endParaRPr lang="de-AT"/>
          </a:p>
        </p:txBody>
      </p:sp>
      <p:sp>
        <p:nvSpPr>
          <p:cNvPr id="5" name="Textfeld 4">
            <a:extLst>
              <a:ext uri="{FF2B5EF4-FFF2-40B4-BE49-F238E27FC236}">
                <a16:creationId xmlns:a16="http://schemas.microsoft.com/office/drawing/2014/main" id="{478D8C4A-FF7C-94CE-54CA-863DFB722458}"/>
              </a:ext>
            </a:extLst>
          </p:cNvPr>
          <p:cNvSpPr txBox="1"/>
          <p:nvPr userDrawn="1"/>
        </p:nvSpPr>
        <p:spPr>
          <a:xfrm>
            <a:off x="2808815" y="331270"/>
            <a:ext cx="6456945" cy="553998"/>
          </a:xfrm>
          <a:prstGeom prst="rect">
            <a:avLst/>
          </a:prstGeom>
          <a:noFill/>
        </p:spPr>
        <p:txBody>
          <a:bodyPr wrap="square" rtlCol="0">
            <a:spAutoFit/>
          </a:bodyPr>
          <a:lstStyle/>
          <a:p>
            <a:r>
              <a:rPr lang="en-US" sz="1800" b="1" dirty="0">
                <a:solidFill>
                  <a:srgbClr val="356E8B"/>
                </a:solidFill>
              </a:rPr>
              <a:t>Building systems and building mechanics</a:t>
            </a:r>
          </a:p>
          <a:p>
            <a:r>
              <a:rPr lang="en-US" sz="1200" b="1" noProof="0" dirty="0">
                <a:solidFill>
                  <a:srgbClr val="356E8B"/>
                </a:solidFill>
              </a:rPr>
              <a:t>M.Sc. Cristina Tirteu - HAMK</a:t>
            </a:r>
          </a:p>
        </p:txBody>
      </p:sp>
    </p:spTree>
    <p:extLst>
      <p:ext uri="{BB962C8B-B14F-4D97-AF65-F5344CB8AC3E}">
        <p14:creationId xmlns:p14="http://schemas.microsoft.com/office/powerpoint/2010/main" val="1588490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9" y="2505083"/>
            <a:ext cx="5157787" cy="3422483"/>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6172203"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3" y="2505083"/>
            <a:ext cx="5183188" cy="3422483"/>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10" name="Titel 1"/>
          <p:cNvSpPr>
            <a:spLocks noGrp="1"/>
          </p:cNvSpPr>
          <p:nvPr>
            <p:ph type="title"/>
          </p:nvPr>
        </p:nvSpPr>
        <p:spPr>
          <a:xfrm>
            <a:off x="838200" y="1159217"/>
            <a:ext cx="10515600" cy="821991"/>
          </a:xfrm>
          <a:prstGeom prst="rect">
            <a:avLst/>
          </a:prstGeom>
        </p:spPr>
        <p:txBody>
          <a:bodyPr/>
          <a:lstStyle/>
          <a:p>
            <a:r>
              <a:rPr lang="de-DE"/>
              <a:t>Titelmasterformat durch Klicken bearbeiten</a:t>
            </a:r>
            <a:endParaRPr lang="de-AT"/>
          </a:p>
        </p:txBody>
      </p:sp>
      <p:sp>
        <p:nvSpPr>
          <p:cNvPr id="11" name="Datumsplatzhalter 6"/>
          <p:cNvSpPr>
            <a:spLocks noGrp="1"/>
          </p:cNvSpPr>
          <p:nvPr>
            <p:ph type="dt" sz="half" idx="10"/>
          </p:nvPr>
        </p:nvSpPr>
        <p:spPr>
          <a:xfrm>
            <a:off x="8610600" y="6091655"/>
            <a:ext cx="2743200" cy="365125"/>
          </a:xfrm>
          <a:prstGeom prst="rect">
            <a:avLst/>
          </a:prstGeom>
        </p:spPr>
        <p:txBody>
          <a:bodyPr/>
          <a:lstStyle/>
          <a:p>
            <a:fld id="{B32FDDBA-D418-4C36-AF51-388086A37EDA}" type="datetime1">
              <a:rPr lang="de-AT" smtClean="0"/>
              <a:t>21.03.2023</a:t>
            </a:fld>
            <a:endParaRPr lang="de-AT"/>
          </a:p>
        </p:txBody>
      </p:sp>
      <p:sp>
        <p:nvSpPr>
          <p:cNvPr id="12" name="Fußzeilenplatzhalter 7"/>
          <p:cNvSpPr>
            <a:spLocks noGrp="1"/>
          </p:cNvSpPr>
          <p:nvPr>
            <p:ph type="ftr" sz="quarter" idx="11"/>
          </p:nvPr>
        </p:nvSpPr>
        <p:spPr>
          <a:xfrm>
            <a:off x="245661" y="6356358"/>
            <a:ext cx="4114800" cy="365125"/>
          </a:xfrm>
          <a:prstGeom prst="rect">
            <a:avLst/>
          </a:prstGeom>
        </p:spPr>
        <p:txBody>
          <a:bodyPr/>
          <a:lstStyle/>
          <a:p>
            <a:r>
              <a:rPr lang="de-AT" dirty="0"/>
              <a:t>Sources:</a:t>
            </a:r>
          </a:p>
        </p:txBody>
      </p:sp>
      <p:sp>
        <p:nvSpPr>
          <p:cNvPr id="13" name="Foliennummernplatzhalter 8"/>
          <p:cNvSpPr>
            <a:spLocks noGrp="1"/>
          </p:cNvSpPr>
          <p:nvPr>
            <p:ph type="sldNum" sz="quarter" idx="12"/>
          </p:nvPr>
        </p:nvSpPr>
        <p:spPr>
          <a:xfrm>
            <a:off x="8610600" y="6356358"/>
            <a:ext cx="2743200" cy="365125"/>
          </a:xfrm>
          <a:prstGeom prst="rect">
            <a:avLst/>
          </a:prstGeom>
        </p:spPr>
        <p:txBody>
          <a:bodyPr/>
          <a:lstStyle/>
          <a:p>
            <a:fld id="{ACD6B214-EFBA-47A7-96BC-0C9C5E568A43}" type="slidenum">
              <a:rPr lang="de-AT" smtClean="0"/>
              <a:t>‹#›</a:t>
            </a:fld>
            <a:endParaRPr lang="de-AT"/>
          </a:p>
        </p:txBody>
      </p:sp>
      <p:sp>
        <p:nvSpPr>
          <p:cNvPr id="2" name="Textfeld 4">
            <a:extLst>
              <a:ext uri="{FF2B5EF4-FFF2-40B4-BE49-F238E27FC236}">
                <a16:creationId xmlns:a16="http://schemas.microsoft.com/office/drawing/2014/main" id="{463DF6DD-2BA2-C148-13F5-2D4ED5AB8F98}"/>
              </a:ext>
            </a:extLst>
          </p:cNvPr>
          <p:cNvSpPr txBox="1"/>
          <p:nvPr userDrawn="1"/>
        </p:nvSpPr>
        <p:spPr>
          <a:xfrm>
            <a:off x="2808815" y="331270"/>
            <a:ext cx="6456945" cy="553998"/>
          </a:xfrm>
          <a:prstGeom prst="rect">
            <a:avLst/>
          </a:prstGeom>
          <a:noFill/>
        </p:spPr>
        <p:txBody>
          <a:bodyPr wrap="square" rtlCol="0">
            <a:spAutoFit/>
          </a:bodyPr>
          <a:lstStyle/>
          <a:p>
            <a:r>
              <a:rPr lang="en-US" sz="1800" b="1" dirty="0">
                <a:solidFill>
                  <a:srgbClr val="356E8B"/>
                </a:solidFill>
              </a:rPr>
              <a:t>Building systems and building mechanics</a:t>
            </a:r>
          </a:p>
          <a:p>
            <a:r>
              <a:rPr lang="en-US" sz="1200" b="1" noProof="0" dirty="0">
                <a:solidFill>
                  <a:srgbClr val="356E8B"/>
                </a:solidFill>
              </a:rPr>
              <a:t>M.Sc. Cristina Tirteu - HAMK</a:t>
            </a:r>
          </a:p>
        </p:txBody>
      </p:sp>
    </p:spTree>
    <p:extLst>
      <p:ext uri="{BB962C8B-B14F-4D97-AF65-F5344CB8AC3E}">
        <p14:creationId xmlns:p14="http://schemas.microsoft.com/office/powerpoint/2010/main" val="2981074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6" name="Titel 1"/>
          <p:cNvSpPr>
            <a:spLocks noGrp="1"/>
          </p:cNvSpPr>
          <p:nvPr>
            <p:ph type="title"/>
          </p:nvPr>
        </p:nvSpPr>
        <p:spPr>
          <a:xfrm>
            <a:off x="838200" y="1159217"/>
            <a:ext cx="10515600" cy="821991"/>
          </a:xfrm>
          <a:prstGeom prst="rect">
            <a:avLst/>
          </a:prstGeom>
        </p:spPr>
        <p:txBody>
          <a:bodyPr/>
          <a:lstStyle/>
          <a:p>
            <a:r>
              <a:rPr lang="de-DE"/>
              <a:t>Titelmasterformat durch Klicken bearbeiten</a:t>
            </a:r>
            <a:endParaRPr lang="de-AT"/>
          </a:p>
        </p:txBody>
      </p:sp>
      <p:sp>
        <p:nvSpPr>
          <p:cNvPr id="7" name="Datumsplatzhalter 6"/>
          <p:cNvSpPr>
            <a:spLocks noGrp="1"/>
          </p:cNvSpPr>
          <p:nvPr>
            <p:ph type="dt" sz="half" idx="10"/>
          </p:nvPr>
        </p:nvSpPr>
        <p:spPr>
          <a:xfrm>
            <a:off x="8610600" y="6091655"/>
            <a:ext cx="2743200" cy="365125"/>
          </a:xfrm>
          <a:prstGeom prst="rect">
            <a:avLst/>
          </a:prstGeom>
        </p:spPr>
        <p:txBody>
          <a:bodyPr/>
          <a:lstStyle/>
          <a:p>
            <a:fld id="{B32FDDBA-D418-4C36-AF51-388086A37EDA}" type="datetime1">
              <a:rPr lang="de-AT" smtClean="0"/>
              <a:t>21.03.2023</a:t>
            </a:fld>
            <a:endParaRPr lang="de-AT"/>
          </a:p>
        </p:txBody>
      </p:sp>
      <p:sp>
        <p:nvSpPr>
          <p:cNvPr id="8" name="Fußzeilenplatzhalter 7"/>
          <p:cNvSpPr>
            <a:spLocks noGrp="1"/>
          </p:cNvSpPr>
          <p:nvPr>
            <p:ph type="ftr" sz="quarter" idx="11"/>
          </p:nvPr>
        </p:nvSpPr>
        <p:spPr>
          <a:xfrm>
            <a:off x="245661" y="6356358"/>
            <a:ext cx="4114800" cy="365125"/>
          </a:xfrm>
          <a:prstGeom prst="rect">
            <a:avLst/>
          </a:prstGeom>
        </p:spPr>
        <p:txBody>
          <a:bodyPr/>
          <a:lstStyle/>
          <a:p>
            <a:r>
              <a:rPr lang="de-AT" dirty="0"/>
              <a:t>Sources:</a:t>
            </a:r>
          </a:p>
        </p:txBody>
      </p:sp>
      <p:sp>
        <p:nvSpPr>
          <p:cNvPr id="9" name="Foliennummernplatzhalter 8"/>
          <p:cNvSpPr>
            <a:spLocks noGrp="1"/>
          </p:cNvSpPr>
          <p:nvPr>
            <p:ph type="sldNum" sz="quarter" idx="12"/>
          </p:nvPr>
        </p:nvSpPr>
        <p:spPr>
          <a:xfrm>
            <a:off x="8610600" y="6356358"/>
            <a:ext cx="2743200" cy="365125"/>
          </a:xfrm>
          <a:prstGeom prst="rect">
            <a:avLst/>
          </a:prstGeom>
        </p:spPr>
        <p:txBody>
          <a:bodyPr/>
          <a:lstStyle/>
          <a:p>
            <a:fld id="{ACD6B214-EFBA-47A7-96BC-0C9C5E568A43}" type="slidenum">
              <a:rPr lang="de-AT" smtClean="0"/>
              <a:t>‹#›</a:t>
            </a:fld>
            <a:endParaRPr lang="de-AT"/>
          </a:p>
        </p:txBody>
      </p:sp>
      <p:sp>
        <p:nvSpPr>
          <p:cNvPr id="2" name="Textfeld 4">
            <a:extLst>
              <a:ext uri="{FF2B5EF4-FFF2-40B4-BE49-F238E27FC236}">
                <a16:creationId xmlns:a16="http://schemas.microsoft.com/office/drawing/2014/main" id="{8885CB1A-8F14-572F-D114-6747330EEDE6}"/>
              </a:ext>
            </a:extLst>
          </p:cNvPr>
          <p:cNvSpPr txBox="1"/>
          <p:nvPr userDrawn="1"/>
        </p:nvSpPr>
        <p:spPr>
          <a:xfrm>
            <a:off x="2808815" y="331270"/>
            <a:ext cx="6456945" cy="553998"/>
          </a:xfrm>
          <a:prstGeom prst="rect">
            <a:avLst/>
          </a:prstGeom>
          <a:noFill/>
        </p:spPr>
        <p:txBody>
          <a:bodyPr wrap="square" rtlCol="0">
            <a:spAutoFit/>
          </a:bodyPr>
          <a:lstStyle/>
          <a:p>
            <a:r>
              <a:rPr lang="en-US" sz="1800" b="1" dirty="0">
                <a:solidFill>
                  <a:srgbClr val="356E8B"/>
                </a:solidFill>
              </a:rPr>
              <a:t>Building systems and building mechanics</a:t>
            </a:r>
          </a:p>
          <a:p>
            <a:r>
              <a:rPr lang="en-US" sz="1200" b="1" noProof="0" dirty="0">
                <a:solidFill>
                  <a:srgbClr val="356E8B"/>
                </a:solidFill>
              </a:rPr>
              <a:t>M.Sc. Cristina Tirteu - HAMK</a:t>
            </a:r>
          </a:p>
        </p:txBody>
      </p:sp>
    </p:spTree>
    <p:extLst>
      <p:ext uri="{BB962C8B-B14F-4D97-AF65-F5344CB8AC3E}">
        <p14:creationId xmlns:p14="http://schemas.microsoft.com/office/powerpoint/2010/main" val="966993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6"/>
          <p:cNvSpPr>
            <a:spLocks noGrp="1"/>
          </p:cNvSpPr>
          <p:nvPr>
            <p:ph type="dt" sz="half" idx="10"/>
          </p:nvPr>
        </p:nvSpPr>
        <p:spPr>
          <a:xfrm>
            <a:off x="8610600" y="6091655"/>
            <a:ext cx="2743200" cy="365125"/>
          </a:xfrm>
          <a:prstGeom prst="rect">
            <a:avLst/>
          </a:prstGeom>
        </p:spPr>
        <p:txBody>
          <a:bodyPr/>
          <a:lstStyle/>
          <a:p>
            <a:fld id="{B32FDDBA-D418-4C36-AF51-388086A37EDA}" type="datetime1">
              <a:rPr lang="de-AT" smtClean="0"/>
              <a:t>21.03.2023</a:t>
            </a:fld>
            <a:endParaRPr lang="de-AT"/>
          </a:p>
        </p:txBody>
      </p:sp>
      <p:sp>
        <p:nvSpPr>
          <p:cNvPr id="6" name="Fußzeilenplatzhalter 7"/>
          <p:cNvSpPr>
            <a:spLocks noGrp="1"/>
          </p:cNvSpPr>
          <p:nvPr>
            <p:ph type="ftr" sz="quarter" idx="11"/>
          </p:nvPr>
        </p:nvSpPr>
        <p:spPr>
          <a:xfrm>
            <a:off x="245661" y="6356358"/>
            <a:ext cx="4114800" cy="365125"/>
          </a:xfrm>
          <a:prstGeom prst="rect">
            <a:avLst/>
          </a:prstGeom>
        </p:spPr>
        <p:txBody>
          <a:bodyPr/>
          <a:lstStyle/>
          <a:p>
            <a:r>
              <a:rPr lang="de-AT" dirty="0"/>
              <a:t>Sources:</a:t>
            </a:r>
          </a:p>
        </p:txBody>
      </p:sp>
      <p:sp>
        <p:nvSpPr>
          <p:cNvPr id="7" name="Foliennummernplatzhalter 8"/>
          <p:cNvSpPr>
            <a:spLocks noGrp="1"/>
          </p:cNvSpPr>
          <p:nvPr>
            <p:ph type="sldNum" sz="quarter" idx="12"/>
          </p:nvPr>
        </p:nvSpPr>
        <p:spPr>
          <a:xfrm>
            <a:off x="8610600" y="6356358"/>
            <a:ext cx="2743200" cy="365125"/>
          </a:xfrm>
          <a:prstGeom prst="rect">
            <a:avLst/>
          </a:prstGeom>
        </p:spPr>
        <p:txBody>
          <a:bodyPr/>
          <a:lstStyle/>
          <a:p>
            <a:fld id="{ACD6B214-EFBA-47A7-96BC-0C9C5E568A43}" type="slidenum">
              <a:rPr lang="de-AT" smtClean="0"/>
              <a:t>‹#›</a:t>
            </a:fld>
            <a:endParaRPr lang="de-AT"/>
          </a:p>
        </p:txBody>
      </p:sp>
      <p:sp>
        <p:nvSpPr>
          <p:cNvPr id="2" name="Textfeld 4">
            <a:extLst>
              <a:ext uri="{FF2B5EF4-FFF2-40B4-BE49-F238E27FC236}">
                <a16:creationId xmlns:a16="http://schemas.microsoft.com/office/drawing/2014/main" id="{7CF81575-218F-DFF0-8289-F3662020FC1A}"/>
              </a:ext>
            </a:extLst>
          </p:cNvPr>
          <p:cNvSpPr txBox="1"/>
          <p:nvPr userDrawn="1"/>
        </p:nvSpPr>
        <p:spPr>
          <a:xfrm>
            <a:off x="2808815" y="331270"/>
            <a:ext cx="6456945" cy="553998"/>
          </a:xfrm>
          <a:prstGeom prst="rect">
            <a:avLst/>
          </a:prstGeom>
          <a:noFill/>
        </p:spPr>
        <p:txBody>
          <a:bodyPr wrap="square" rtlCol="0">
            <a:spAutoFit/>
          </a:bodyPr>
          <a:lstStyle/>
          <a:p>
            <a:r>
              <a:rPr lang="en-US" sz="1800" b="1" dirty="0">
                <a:solidFill>
                  <a:srgbClr val="356E8B"/>
                </a:solidFill>
              </a:rPr>
              <a:t>Building systems and building mechanics</a:t>
            </a:r>
          </a:p>
          <a:p>
            <a:r>
              <a:rPr lang="en-US" sz="1200" b="1" noProof="0" dirty="0">
                <a:solidFill>
                  <a:srgbClr val="356E8B"/>
                </a:solidFill>
              </a:rPr>
              <a:t>M.Sc. Cristina Tirteu - HAMK</a:t>
            </a:r>
          </a:p>
        </p:txBody>
      </p:sp>
    </p:spTree>
    <p:extLst>
      <p:ext uri="{BB962C8B-B14F-4D97-AF65-F5344CB8AC3E}">
        <p14:creationId xmlns:p14="http://schemas.microsoft.com/office/powerpoint/2010/main" val="1540743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987432"/>
            <a:ext cx="3932237" cy="1442955"/>
          </a:xfrm>
          <a:prstGeom prst="rect">
            <a:avLst/>
          </a:prstGeom>
        </p:spPr>
        <p:txBody>
          <a:bodyPr anchor="b"/>
          <a:lstStyle>
            <a:lvl1pPr>
              <a:defRPr sz="3200"/>
            </a:lvl1pPr>
          </a:lstStyle>
          <a:p>
            <a:r>
              <a:rPr lang="de-DE"/>
              <a:t>Titelmasterformat durch Klicken bearbeiten</a:t>
            </a:r>
            <a:endParaRPr lang="de-AT"/>
          </a:p>
        </p:txBody>
      </p:sp>
      <p:sp>
        <p:nvSpPr>
          <p:cNvPr id="3" name="Inhaltsplatzhalter 2"/>
          <p:cNvSpPr>
            <a:spLocks noGrp="1"/>
          </p:cNvSpPr>
          <p:nvPr>
            <p:ph idx="1"/>
          </p:nvPr>
        </p:nvSpPr>
        <p:spPr>
          <a:xfrm>
            <a:off x="5183188" y="987433"/>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839788" y="2430380"/>
            <a:ext cx="3932237" cy="343860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de-DE" dirty="0"/>
              <a:t>Formatvorlagen des Textmasters bearbeiten</a:t>
            </a:r>
          </a:p>
        </p:txBody>
      </p:sp>
      <p:sp>
        <p:nvSpPr>
          <p:cNvPr id="8" name="Datumsplatzhalter 6"/>
          <p:cNvSpPr>
            <a:spLocks noGrp="1"/>
          </p:cNvSpPr>
          <p:nvPr>
            <p:ph type="dt" sz="half" idx="10"/>
          </p:nvPr>
        </p:nvSpPr>
        <p:spPr>
          <a:xfrm>
            <a:off x="8610600" y="6091655"/>
            <a:ext cx="2743200" cy="365125"/>
          </a:xfrm>
          <a:prstGeom prst="rect">
            <a:avLst/>
          </a:prstGeom>
        </p:spPr>
        <p:txBody>
          <a:bodyPr/>
          <a:lstStyle/>
          <a:p>
            <a:fld id="{B32FDDBA-D418-4C36-AF51-388086A37EDA}" type="datetime1">
              <a:rPr lang="de-AT" smtClean="0"/>
              <a:t>21.03.2023</a:t>
            </a:fld>
            <a:endParaRPr lang="de-AT"/>
          </a:p>
        </p:txBody>
      </p:sp>
      <p:sp>
        <p:nvSpPr>
          <p:cNvPr id="9" name="Fußzeilenplatzhalter 7"/>
          <p:cNvSpPr>
            <a:spLocks noGrp="1"/>
          </p:cNvSpPr>
          <p:nvPr>
            <p:ph type="ftr" sz="quarter" idx="11"/>
          </p:nvPr>
        </p:nvSpPr>
        <p:spPr>
          <a:xfrm>
            <a:off x="245661" y="6356358"/>
            <a:ext cx="4114800" cy="365125"/>
          </a:xfrm>
          <a:prstGeom prst="rect">
            <a:avLst/>
          </a:prstGeom>
        </p:spPr>
        <p:txBody>
          <a:bodyPr/>
          <a:lstStyle/>
          <a:p>
            <a:r>
              <a:rPr lang="de-AT" dirty="0"/>
              <a:t>Sources:</a:t>
            </a:r>
          </a:p>
        </p:txBody>
      </p:sp>
      <p:sp>
        <p:nvSpPr>
          <p:cNvPr id="10" name="Foliennummernplatzhalter 8"/>
          <p:cNvSpPr>
            <a:spLocks noGrp="1"/>
          </p:cNvSpPr>
          <p:nvPr>
            <p:ph type="sldNum" sz="quarter" idx="12"/>
          </p:nvPr>
        </p:nvSpPr>
        <p:spPr>
          <a:xfrm>
            <a:off x="8610600" y="6356358"/>
            <a:ext cx="2743200" cy="365125"/>
          </a:xfrm>
          <a:prstGeom prst="rect">
            <a:avLst/>
          </a:prstGeom>
        </p:spPr>
        <p:txBody>
          <a:bodyPr/>
          <a:lstStyle/>
          <a:p>
            <a:fld id="{ACD6B214-EFBA-47A7-96BC-0C9C5E568A43}" type="slidenum">
              <a:rPr lang="de-AT" smtClean="0"/>
              <a:t>‹#›</a:t>
            </a:fld>
            <a:endParaRPr lang="de-AT"/>
          </a:p>
        </p:txBody>
      </p:sp>
      <p:sp>
        <p:nvSpPr>
          <p:cNvPr id="5" name="Textfeld 4">
            <a:extLst>
              <a:ext uri="{FF2B5EF4-FFF2-40B4-BE49-F238E27FC236}">
                <a16:creationId xmlns:a16="http://schemas.microsoft.com/office/drawing/2014/main" id="{3A6CE721-D189-8C13-D07F-550903FCE2D2}"/>
              </a:ext>
            </a:extLst>
          </p:cNvPr>
          <p:cNvSpPr txBox="1"/>
          <p:nvPr userDrawn="1"/>
        </p:nvSpPr>
        <p:spPr>
          <a:xfrm>
            <a:off x="2808815" y="331270"/>
            <a:ext cx="6456945" cy="553998"/>
          </a:xfrm>
          <a:prstGeom prst="rect">
            <a:avLst/>
          </a:prstGeom>
          <a:noFill/>
        </p:spPr>
        <p:txBody>
          <a:bodyPr wrap="square" rtlCol="0">
            <a:spAutoFit/>
          </a:bodyPr>
          <a:lstStyle/>
          <a:p>
            <a:r>
              <a:rPr lang="en-US" sz="1800" b="1" dirty="0">
                <a:solidFill>
                  <a:srgbClr val="356E8B"/>
                </a:solidFill>
              </a:rPr>
              <a:t>Building systems and building mechanics</a:t>
            </a:r>
          </a:p>
          <a:p>
            <a:r>
              <a:rPr lang="en-US" sz="1200" b="1" noProof="0" dirty="0">
                <a:solidFill>
                  <a:srgbClr val="356E8B"/>
                </a:solidFill>
              </a:rPr>
              <a:t>M.Sc. Cristina Tirteu - HAMK</a:t>
            </a:r>
          </a:p>
        </p:txBody>
      </p:sp>
    </p:spTree>
    <p:extLst>
      <p:ext uri="{BB962C8B-B14F-4D97-AF65-F5344CB8AC3E}">
        <p14:creationId xmlns:p14="http://schemas.microsoft.com/office/powerpoint/2010/main" val="2586433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8200" y="987433"/>
            <a:ext cx="3932237" cy="1367589"/>
          </a:xfrm>
          <a:prstGeom prst="rect">
            <a:avLst/>
          </a:prstGeom>
        </p:spPr>
        <p:txBody>
          <a:bodyPr anchor="b"/>
          <a:lstStyle>
            <a:lvl1pPr>
              <a:defRPr sz="3200"/>
            </a:lvl1pPr>
          </a:lstStyle>
          <a:p>
            <a:r>
              <a:rPr lang="de-DE" dirty="0"/>
              <a:t>Titelmasterformat durch Klicken bearbeiten</a:t>
            </a:r>
            <a:endParaRPr lang="de-AT" dirty="0"/>
          </a:p>
        </p:txBody>
      </p:sp>
      <p:sp>
        <p:nvSpPr>
          <p:cNvPr id="3" name="Bildplatzhalter 2"/>
          <p:cNvSpPr>
            <a:spLocks noGrp="1"/>
          </p:cNvSpPr>
          <p:nvPr>
            <p:ph type="pic" idx="1"/>
          </p:nvPr>
        </p:nvSpPr>
        <p:spPr>
          <a:xfrm>
            <a:off x="5183188" y="987433"/>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de-AT"/>
          </a:p>
        </p:txBody>
      </p:sp>
      <p:sp>
        <p:nvSpPr>
          <p:cNvPr id="4" name="Textplatzhalter 3"/>
          <p:cNvSpPr>
            <a:spLocks noGrp="1"/>
          </p:cNvSpPr>
          <p:nvPr>
            <p:ph type="body" sz="half" idx="2"/>
          </p:nvPr>
        </p:nvSpPr>
        <p:spPr>
          <a:xfrm>
            <a:off x="839788" y="2355014"/>
            <a:ext cx="3932237" cy="3513974"/>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de-DE" dirty="0"/>
              <a:t>Formatvorlagen des Textmasters bearbeiten</a:t>
            </a:r>
          </a:p>
        </p:txBody>
      </p:sp>
      <p:sp>
        <p:nvSpPr>
          <p:cNvPr id="8" name="Datumsplatzhalter 6"/>
          <p:cNvSpPr>
            <a:spLocks noGrp="1"/>
          </p:cNvSpPr>
          <p:nvPr>
            <p:ph type="dt" sz="half" idx="10"/>
          </p:nvPr>
        </p:nvSpPr>
        <p:spPr>
          <a:xfrm>
            <a:off x="8610600" y="6091655"/>
            <a:ext cx="2743200" cy="365125"/>
          </a:xfrm>
          <a:prstGeom prst="rect">
            <a:avLst/>
          </a:prstGeom>
        </p:spPr>
        <p:txBody>
          <a:bodyPr/>
          <a:lstStyle/>
          <a:p>
            <a:fld id="{B32FDDBA-D418-4C36-AF51-388086A37EDA}" type="datetime1">
              <a:rPr lang="de-AT" smtClean="0"/>
              <a:t>21.03.2023</a:t>
            </a:fld>
            <a:endParaRPr lang="de-AT"/>
          </a:p>
        </p:txBody>
      </p:sp>
      <p:sp>
        <p:nvSpPr>
          <p:cNvPr id="9" name="Fußzeilenplatzhalter 7"/>
          <p:cNvSpPr>
            <a:spLocks noGrp="1"/>
          </p:cNvSpPr>
          <p:nvPr>
            <p:ph type="ftr" sz="quarter" idx="11"/>
          </p:nvPr>
        </p:nvSpPr>
        <p:spPr>
          <a:xfrm>
            <a:off x="245661" y="6356358"/>
            <a:ext cx="4114800" cy="365125"/>
          </a:xfrm>
          <a:prstGeom prst="rect">
            <a:avLst/>
          </a:prstGeom>
        </p:spPr>
        <p:txBody>
          <a:bodyPr/>
          <a:lstStyle/>
          <a:p>
            <a:r>
              <a:rPr lang="de-AT" dirty="0"/>
              <a:t>Sources:</a:t>
            </a:r>
          </a:p>
        </p:txBody>
      </p:sp>
      <p:sp>
        <p:nvSpPr>
          <p:cNvPr id="10" name="Foliennummernplatzhalter 8"/>
          <p:cNvSpPr>
            <a:spLocks noGrp="1"/>
          </p:cNvSpPr>
          <p:nvPr>
            <p:ph type="sldNum" sz="quarter" idx="12"/>
          </p:nvPr>
        </p:nvSpPr>
        <p:spPr>
          <a:xfrm>
            <a:off x="8610600" y="6356358"/>
            <a:ext cx="2743200" cy="365125"/>
          </a:xfrm>
          <a:prstGeom prst="rect">
            <a:avLst/>
          </a:prstGeom>
        </p:spPr>
        <p:txBody>
          <a:bodyPr/>
          <a:lstStyle/>
          <a:p>
            <a:fld id="{ACD6B214-EFBA-47A7-96BC-0C9C5E568A43}" type="slidenum">
              <a:rPr lang="de-AT" smtClean="0"/>
              <a:t>‹#›</a:t>
            </a:fld>
            <a:endParaRPr lang="de-AT"/>
          </a:p>
        </p:txBody>
      </p:sp>
      <p:sp>
        <p:nvSpPr>
          <p:cNvPr id="5" name="Textfeld 4">
            <a:extLst>
              <a:ext uri="{FF2B5EF4-FFF2-40B4-BE49-F238E27FC236}">
                <a16:creationId xmlns:a16="http://schemas.microsoft.com/office/drawing/2014/main" id="{DB3FEEEC-B4EC-7B63-26EA-74D5BD6C7A0E}"/>
              </a:ext>
            </a:extLst>
          </p:cNvPr>
          <p:cNvSpPr txBox="1"/>
          <p:nvPr userDrawn="1"/>
        </p:nvSpPr>
        <p:spPr>
          <a:xfrm>
            <a:off x="2808815" y="331270"/>
            <a:ext cx="6456945" cy="553998"/>
          </a:xfrm>
          <a:prstGeom prst="rect">
            <a:avLst/>
          </a:prstGeom>
          <a:noFill/>
        </p:spPr>
        <p:txBody>
          <a:bodyPr wrap="square" rtlCol="0">
            <a:spAutoFit/>
          </a:bodyPr>
          <a:lstStyle/>
          <a:p>
            <a:r>
              <a:rPr lang="en-US" sz="1800" b="1" dirty="0">
                <a:solidFill>
                  <a:srgbClr val="356E8B"/>
                </a:solidFill>
              </a:rPr>
              <a:t>Building systems and building mechanics</a:t>
            </a:r>
          </a:p>
          <a:p>
            <a:r>
              <a:rPr lang="en-US" sz="1200" b="1" noProof="0" dirty="0">
                <a:solidFill>
                  <a:srgbClr val="356E8B"/>
                </a:solidFill>
              </a:rPr>
              <a:t>M.Sc. Cristina Tirteu - HAMK</a:t>
            </a:r>
          </a:p>
        </p:txBody>
      </p:sp>
    </p:spTree>
    <p:extLst>
      <p:ext uri="{BB962C8B-B14F-4D97-AF65-F5344CB8AC3E}">
        <p14:creationId xmlns:p14="http://schemas.microsoft.com/office/powerpoint/2010/main" val="1257080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1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17" Type="http://schemas.openxmlformats.org/officeDocument/2006/relationships/image" Target="../media/image7.png"/><Relationship Id="rId2" Type="http://schemas.openxmlformats.org/officeDocument/2006/relationships/slideLayout" Target="../slideLayouts/slideLayout2.xml"/><Relationship Id="rId16"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image" Target="../media/image5.png"/><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theme" Target="../theme/theme2.xml"/><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E80A0BD-C1F5-436C-8F60-5D4F551C49F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095227" y="71120"/>
            <a:ext cx="1015494" cy="952483"/>
          </a:xfrm>
          <a:prstGeom prst="rect">
            <a:avLst/>
          </a:prstGeom>
        </p:spPr>
      </p:pic>
      <p:sp>
        <p:nvSpPr>
          <p:cNvPr id="13" name="Rechteck 12"/>
          <p:cNvSpPr/>
          <p:nvPr userDrawn="1"/>
        </p:nvSpPr>
        <p:spPr>
          <a:xfrm>
            <a:off x="1" y="0"/>
            <a:ext cx="11051822" cy="1005653"/>
          </a:xfrm>
          <a:prstGeom prst="rect">
            <a:avLst/>
          </a:prstGeom>
          <a:solidFill>
            <a:srgbClr val="5C8A8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AT"/>
          </a:p>
        </p:txBody>
      </p:sp>
      <p:sp>
        <p:nvSpPr>
          <p:cNvPr id="27" name="Rechteck 26"/>
          <p:cNvSpPr/>
          <p:nvPr userDrawn="1"/>
        </p:nvSpPr>
        <p:spPr>
          <a:xfrm>
            <a:off x="0" y="6039857"/>
            <a:ext cx="12192000" cy="80195"/>
          </a:xfrm>
          <a:prstGeom prst="rect">
            <a:avLst/>
          </a:prstGeom>
          <a:solidFill>
            <a:srgbClr val="5C8A8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AT"/>
          </a:p>
        </p:txBody>
      </p:sp>
      <p:sp>
        <p:nvSpPr>
          <p:cNvPr id="29" name="Datumsplatzhalter 6"/>
          <p:cNvSpPr>
            <a:spLocks noGrp="1"/>
          </p:cNvSpPr>
          <p:nvPr>
            <p:ph type="dt" sz="half" idx="2"/>
          </p:nvPr>
        </p:nvSpPr>
        <p:spPr>
          <a:xfrm>
            <a:off x="8610600" y="60916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C09C27-996A-46E9-A738-45624660719A}" type="datetime1">
              <a:rPr lang="de-AT" smtClean="0"/>
              <a:t>21.03.2023</a:t>
            </a:fld>
            <a:endParaRPr lang="de-AT"/>
          </a:p>
        </p:txBody>
      </p:sp>
      <p:sp>
        <p:nvSpPr>
          <p:cNvPr id="30" name="Fußzeilenplatzhalter 7"/>
          <p:cNvSpPr>
            <a:spLocks noGrp="1"/>
          </p:cNvSpPr>
          <p:nvPr>
            <p:ph type="ftr" sz="quarter" idx="3"/>
          </p:nvPr>
        </p:nvSpPr>
        <p:spPr>
          <a:xfrm>
            <a:off x="245661" y="6356354"/>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AT" dirty="0"/>
              <a:t>Sources:</a:t>
            </a:r>
          </a:p>
        </p:txBody>
      </p:sp>
      <p:sp>
        <p:nvSpPr>
          <p:cNvPr id="31" name="Foliennummernplatzhalter 8"/>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6B214-EFBA-47A7-96BC-0C9C5E568A43}" type="slidenum">
              <a:rPr lang="de-AT" smtClean="0"/>
              <a:t>‹#›</a:t>
            </a:fld>
            <a:endParaRPr lang="de-AT"/>
          </a:p>
        </p:txBody>
      </p:sp>
      <p:pic>
        <p:nvPicPr>
          <p:cNvPr id="19" name="Grafik 1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45661" y="315253"/>
            <a:ext cx="2325047" cy="503652"/>
          </a:xfrm>
          <a:prstGeom prst="rect">
            <a:avLst/>
          </a:prstGeom>
        </p:spPr>
      </p:pic>
      <p:pic>
        <p:nvPicPr>
          <p:cNvPr id="20" name="Grafik 19"/>
          <p:cNvPicPr>
            <a:picLocks noChangeAspect="1"/>
          </p:cNvPicPr>
          <p:nvPr userDrawn="1"/>
        </p:nvPicPr>
        <p:blipFill rotWithShape="1">
          <a:blip r:embed="rId13" cstate="print">
            <a:extLst>
              <a:ext uri="{28A0092B-C50C-407E-A947-70E740481C1C}">
                <a14:useLocalDpi xmlns:a14="http://schemas.microsoft.com/office/drawing/2010/main" val="0"/>
              </a:ext>
            </a:extLst>
          </a:blip>
          <a:srcRect b="11880"/>
          <a:stretch/>
        </p:blipFill>
        <p:spPr>
          <a:xfrm>
            <a:off x="7785502" y="162704"/>
            <a:ext cx="493932" cy="368817"/>
          </a:xfrm>
          <a:prstGeom prst="rect">
            <a:avLst/>
          </a:prstGeom>
        </p:spPr>
      </p:pic>
      <p:pic>
        <p:nvPicPr>
          <p:cNvPr id="21" name="Grafik 20"/>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883936" y="158392"/>
            <a:ext cx="631989" cy="367343"/>
          </a:xfrm>
          <a:prstGeom prst="rect">
            <a:avLst/>
          </a:prstGeom>
        </p:spPr>
      </p:pic>
      <p:pic>
        <p:nvPicPr>
          <p:cNvPr id="23" name="Grafik 22"/>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630785" y="226346"/>
            <a:ext cx="1105193" cy="299389"/>
          </a:xfrm>
          <a:prstGeom prst="rect">
            <a:avLst/>
          </a:prstGeom>
        </p:spPr>
      </p:pic>
      <p:pic>
        <p:nvPicPr>
          <p:cNvPr id="24" name="Grafik 23"/>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83936" y="592251"/>
            <a:ext cx="878476" cy="446810"/>
          </a:xfrm>
          <a:prstGeom prst="rect">
            <a:avLst/>
          </a:prstGeom>
        </p:spPr>
      </p:pic>
      <p:pic>
        <p:nvPicPr>
          <p:cNvPr id="25" name="Grafik 24"/>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785502" y="647136"/>
            <a:ext cx="715540" cy="296187"/>
          </a:xfrm>
          <a:prstGeom prst="rect">
            <a:avLst/>
          </a:prstGeom>
        </p:spPr>
      </p:pic>
      <p:pic>
        <p:nvPicPr>
          <p:cNvPr id="28" name="Grafik 27"/>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630785" y="638560"/>
            <a:ext cx="935069" cy="304763"/>
          </a:xfrm>
          <a:prstGeom prst="rect">
            <a:avLst/>
          </a:prstGeom>
        </p:spPr>
      </p:pic>
    </p:spTree>
    <p:extLst>
      <p:ext uri="{BB962C8B-B14F-4D97-AF65-F5344CB8AC3E}">
        <p14:creationId xmlns:p14="http://schemas.microsoft.com/office/powerpoint/2010/main" val="2748588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hteck 12"/>
          <p:cNvSpPr/>
          <p:nvPr userDrawn="1"/>
        </p:nvSpPr>
        <p:spPr>
          <a:xfrm>
            <a:off x="0" y="-1"/>
            <a:ext cx="9904255" cy="1656629"/>
          </a:xfrm>
          <a:prstGeom prst="rect">
            <a:avLst/>
          </a:prstGeom>
          <a:solidFill>
            <a:srgbClr val="5C8A8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800" dirty="0"/>
          </a:p>
        </p:txBody>
      </p:sp>
      <p:sp>
        <p:nvSpPr>
          <p:cNvPr id="30" name="Textfeld 29"/>
          <p:cNvSpPr txBox="1"/>
          <p:nvPr userDrawn="1"/>
        </p:nvSpPr>
        <p:spPr>
          <a:xfrm>
            <a:off x="5163889" y="1932975"/>
            <a:ext cx="6632997" cy="1200329"/>
          </a:xfrm>
          <a:prstGeom prst="rect">
            <a:avLst/>
          </a:prstGeom>
          <a:noFill/>
        </p:spPr>
        <p:txBody>
          <a:bodyPr wrap="square" rtlCol="0" anchor="b">
            <a:spAutoFit/>
          </a:bodyPr>
          <a:lstStyle/>
          <a:p>
            <a:pPr lvl="1" algn="r"/>
            <a:r>
              <a:rPr lang="en-US" sz="2800" b="1" kern="1200" dirty="0">
                <a:solidFill>
                  <a:srgbClr val="5C8A85"/>
                </a:solidFill>
                <a:latin typeface="+mn-lt"/>
                <a:ea typeface="+mn-ea"/>
                <a:cs typeface="+mn-cs"/>
              </a:rPr>
              <a:t>SUSTAINABLE, HIGH-PERFORMANCE BUILDING SOLUTIONS IN WOOD</a:t>
            </a:r>
          </a:p>
          <a:p>
            <a:pPr lvl="1" algn="r"/>
            <a:r>
              <a:rPr lang="de-DE" sz="1600" b="1" kern="1200" dirty="0">
                <a:solidFill>
                  <a:srgbClr val="5C8A85"/>
                </a:solidFill>
                <a:latin typeface="+mn-lt"/>
                <a:ea typeface="+mn-ea"/>
                <a:cs typeface="+mn-cs"/>
              </a:rPr>
              <a:t>2020-1-LV01-KA203-077513</a:t>
            </a:r>
            <a:endParaRPr lang="de-AT" sz="1600" b="1" kern="1200" dirty="0">
              <a:solidFill>
                <a:srgbClr val="5C8A85"/>
              </a:solidFill>
              <a:latin typeface="+mn-lt"/>
              <a:ea typeface="+mn-ea"/>
              <a:cs typeface="+mn-cs"/>
            </a:endParaRPr>
          </a:p>
        </p:txBody>
      </p:sp>
      <p:pic>
        <p:nvPicPr>
          <p:cNvPr id="3" name="Grafik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7557" y="276348"/>
            <a:ext cx="3858044" cy="835729"/>
          </a:xfrm>
          <a:prstGeom prst="rect">
            <a:avLst/>
          </a:prstGeom>
        </p:spPr>
      </p:pic>
      <p:pic>
        <p:nvPicPr>
          <p:cNvPr id="4" name="Grafik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15501" y="1819575"/>
            <a:ext cx="690693" cy="585271"/>
          </a:xfrm>
          <a:prstGeom prst="rect">
            <a:avLst/>
          </a:prstGeom>
        </p:spPr>
      </p:pic>
      <p:pic>
        <p:nvPicPr>
          <p:cNvPr id="5" name="Grafik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65300" y="2496914"/>
            <a:ext cx="826078" cy="480157"/>
          </a:xfrm>
          <a:prstGeom prst="rect">
            <a:avLst/>
          </a:prstGeom>
        </p:spPr>
      </p:pic>
      <p:pic>
        <p:nvPicPr>
          <p:cNvPr id="6" name="Grafik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779408" y="1942521"/>
            <a:ext cx="1222233" cy="398357"/>
          </a:xfrm>
          <a:prstGeom prst="rect">
            <a:avLst/>
          </a:prstGeom>
        </p:spPr>
      </p:pic>
      <p:pic>
        <p:nvPicPr>
          <p:cNvPr id="7" name="Grafik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804090" y="2543518"/>
            <a:ext cx="1444603" cy="391333"/>
          </a:xfrm>
          <a:prstGeom prst="rect">
            <a:avLst/>
          </a:prstGeom>
        </p:spPr>
      </p:pic>
      <p:pic>
        <p:nvPicPr>
          <p:cNvPr id="8" name="Grafik 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54787" y="2478518"/>
            <a:ext cx="1148265" cy="584030"/>
          </a:xfrm>
          <a:prstGeom prst="rect">
            <a:avLst/>
          </a:prstGeom>
        </p:spPr>
      </p:pic>
      <p:pic>
        <p:nvPicPr>
          <p:cNvPr id="9" name="Grafik 8"/>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07557" y="1884891"/>
            <a:ext cx="1104537" cy="457206"/>
          </a:xfrm>
          <a:prstGeom prst="rect">
            <a:avLst/>
          </a:prstGeom>
        </p:spPr>
      </p:pic>
      <p:sp>
        <p:nvSpPr>
          <p:cNvPr id="18" name="Textfeld 17"/>
          <p:cNvSpPr txBox="1"/>
          <p:nvPr userDrawn="1"/>
        </p:nvSpPr>
        <p:spPr>
          <a:xfrm>
            <a:off x="193008" y="1277754"/>
            <a:ext cx="7569772" cy="307777"/>
          </a:xfrm>
          <a:prstGeom prst="rect">
            <a:avLst/>
          </a:prstGeom>
          <a:noFill/>
        </p:spPr>
        <p:txBody>
          <a:bodyPr wrap="square" rtlCol="0">
            <a:spAutoFit/>
          </a:bodyPr>
          <a:lstStyle/>
          <a:p>
            <a:r>
              <a:rPr lang="en-US" sz="1400" b="0" kern="1200" dirty="0">
                <a:solidFill>
                  <a:schemeClr val="accent5">
                    <a:lumMod val="75000"/>
                  </a:schemeClr>
                </a:solidFill>
                <a:latin typeface="+mn-lt"/>
                <a:ea typeface="+mn-ea"/>
                <a:cs typeface="+mn-cs"/>
              </a:rPr>
              <a:t>ERASMUS+ Strategic Partnerships For Higher Education </a:t>
            </a:r>
            <a:endParaRPr lang="de-AT" sz="1400" b="0" kern="1200" dirty="0">
              <a:solidFill>
                <a:schemeClr val="accent5">
                  <a:lumMod val="75000"/>
                </a:schemeClr>
              </a:solidFill>
              <a:latin typeface="+mn-lt"/>
              <a:ea typeface="+mn-ea"/>
              <a:cs typeface="+mn-cs"/>
            </a:endParaRPr>
          </a:p>
        </p:txBody>
      </p:sp>
      <p:pic>
        <p:nvPicPr>
          <p:cNvPr id="19" name="Grafik 18">
            <a:extLst>
              <a:ext uri="{FF2B5EF4-FFF2-40B4-BE49-F238E27FC236}">
                <a16:creationId xmlns:a16="http://schemas.microsoft.com/office/drawing/2014/main" id="{6ECCA8BB-CE1B-4365-92D3-0930EFEFE1C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04255" y="-140976"/>
            <a:ext cx="2112268" cy="1981204"/>
          </a:xfrm>
          <a:prstGeom prst="rect">
            <a:avLst/>
          </a:prstGeom>
        </p:spPr>
      </p:pic>
    </p:spTree>
    <p:extLst>
      <p:ext uri="{BB962C8B-B14F-4D97-AF65-F5344CB8AC3E}">
        <p14:creationId xmlns:p14="http://schemas.microsoft.com/office/powerpoint/2010/main" val="107574825"/>
      </p:ext>
    </p:extLst>
  </p:cSld>
  <p:clrMap bg1="lt1" tx1="dk1" bg2="lt2" tx2="dk2" accent1="accent1" accent2="accent2" accent3="accent3" accent4="accent4" accent5="accent5" accent6="accent6" hlink="hlink" folHlink="folHlink"/>
  <p:sldLayoutIdLst>
    <p:sldLayoutId id="2147483675" r:id="rId1"/>
  </p:sldLayoutIdLst>
  <p:hf hdr="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00979" y="4745930"/>
            <a:ext cx="6383600" cy="1015663"/>
          </a:xfrm>
          <a:prstGeom prst="rect">
            <a:avLst/>
          </a:prstGeom>
          <a:noFill/>
        </p:spPr>
        <p:txBody>
          <a:bodyPr wrap="square" rtlCol="0">
            <a:spAutoFit/>
          </a:bodyPr>
          <a:lstStyle/>
          <a:p>
            <a:r>
              <a:rPr lang="en-US" sz="2400" b="1" dirty="0">
                <a:solidFill>
                  <a:srgbClr val="5C8A85"/>
                </a:solidFill>
              </a:rPr>
              <a:t>Moisture management on the building site</a:t>
            </a:r>
          </a:p>
          <a:p>
            <a:r>
              <a:rPr lang="en-US" b="1" dirty="0">
                <a:solidFill>
                  <a:srgbClr val="5C8A85"/>
                </a:solidFill>
              </a:rPr>
              <a:t>Cristina Tirteu - HAMK</a:t>
            </a:r>
          </a:p>
          <a:p>
            <a:r>
              <a:rPr lang="en-US" b="1" dirty="0">
                <a:solidFill>
                  <a:srgbClr val="5C8A85"/>
                </a:solidFill>
              </a:rPr>
              <a:t>15.03.2023</a:t>
            </a:r>
          </a:p>
        </p:txBody>
      </p:sp>
    </p:spTree>
    <p:extLst>
      <p:ext uri="{BB962C8B-B14F-4D97-AF65-F5344CB8AC3E}">
        <p14:creationId xmlns:p14="http://schemas.microsoft.com/office/powerpoint/2010/main" val="425679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D2B06-1A6E-EB48-2118-F9F9F401A4D3}"/>
              </a:ext>
            </a:extLst>
          </p:cNvPr>
          <p:cNvSpPr>
            <a:spLocks noGrp="1"/>
          </p:cNvSpPr>
          <p:nvPr>
            <p:ph type="title"/>
          </p:nvPr>
        </p:nvSpPr>
        <p:spPr/>
        <p:txBody>
          <a:bodyPr/>
          <a:lstStyle/>
          <a:p>
            <a:r>
              <a:rPr lang="en-US" dirty="0"/>
              <a:t>Definition of </a:t>
            </a:r>
            <a:r>
              <a:rPr lang="el-GR" dirty="0"/>
              <a:t>γ</a:t>
            </a:r>
            <a:r>
              <a:rPr lang="en-US" baseline="-25000" dirty="0"/>
              <a:t>M</a:t>
            </a:r>
            <a:br>
              <a:rPr lang="en-US" dirty="0"/>
            </a:br>
            <a:endParaRPr lang="en-US" dirty="0"/>
          </a:p>
        </p:txBody>
      </p:sp>
      <p:sp>
        <p:nvSpPr>
          <p:cNvPr id="3" name="Content Placeholder 2">
            <a:extLst>
              <a:ext uri="{FF2B5EF4-FFF2-40B4-BE49-F238E27FC236}">
                <a16:creationId xmlns:a16="http://schemas.microsoft.com/office/drawing/2014/main" id="{7B47A7D3-3445-1105-8F0F-B99713587E93}"/>
              </a:ext>
            </a:extLst>
          </p:cNvPr>
          <p:cNvSpPr>
            <a:spLocks noGrp="1"/>
          </p:cNvSpPr>
          <p:nvPr>
            <p:ph idx="1"/>
          </p:nvPr>
        </p:nvSpPr>
        <p:spPr>
          <a:xfrm>
            <a:off x="459827" y="2099344"/>
            <a:ext cx="7076090" cy="3818021"/>
          </a:xfrm>
        </p:spPr>
        <p:txBody>
          <a:bodyPr/>
          <a:lstStyle/>
          <a:p>
            <a:pPr marL="0" indent="0">
              <a:buNone/>
            </a:pPr>
            <a:r>
              <a:rPr lang="en-US" sz="2400" dirty="0"/>
              <a:t>The partial safety coefficient for the wood material </a:t>
            </a:r>
            <a:r>
              <a:rPr lang="el-GR" sz="2400" dirty="0"/>
              <a:t>γ</a:t>
            </a:r>
            <a:r>
              <a:rPr lang="en-US" sz="2400" baseline="-25000" dirty="0"/>
              <a:t>M</a:t>
            </a:r>
            <a:r>
              <a:rPr lang="en-US" sz="2400" dirty="0"/>
              <a:t> takes account of :</a:t>
            </a:r>
          </a:p>
          <a:p>
            <a:r>
              <a:rPr lang="en-US" sz="1800" b="0" i="0" u="none" strike="noStrike" baseline="0" dirty="0">
                <a:solidFill>
                  <a:srgbClr val="000000"/>
                </a:solidFill>
                <a:latin typeface="Calibri" panose="020F0502020204030204" pitchFamily="34" charset="0"/>
              </a:rPr>
              <a:t>failure modes</a:t>
            </a:r>
          </a:p>
          <a:p>
            <a:r>
              <a:rPr lang="en-US" sz="1800" b="0" i="0" u="none" strike="noStrike" baseline="0" dirty="0">
                <a:solidFill>
                  <a:srgbClr val="000000"/>
                </a:solidFill>
                <a:latin typeface="Calibri" panose="020F0502020204030204" pitchFamily="34" charset="0"/>
              </a:rPr>
              <a:t>insecurity related to the calculation model</a:t>
            </a:r>
          </a:p>
          <a:p>
            <a:r>
              <a:rPr lang="en-US" sz="1800" b="0" i="0" u="none" strike="noStrike" baseline="0" dirty="0">
                <a:solidFill>
                  <a:srgbClr val="000000"/>
                </a:solidFill>
                <a:latin typeface="Calibri" panose="020F0502020204030204" pitchFamily="34" charset="0"/>
              </a:rPr>
              <a:t>level of supervision (control class)</a:t>
            </a:r>
          </a:p>
          <a:p>
            <a:r>
              <a:rPr lang="en-US" sz="1800" b="0" i="0" u="none" strike="noStrike" baseline="0" dirty="0">
                <a:solidFill>
                  <a:srgbClr val="000000"/>
                </a:solidFill>
                <a:latin typeface="Calibri" panose="020F0502020204030204" pitchFamily="34" charset="0"/>
              </a:rPr>
              <a:t>insecurity of measured strength parameter or resistance</a:t>
            </a:r>
          </a:p>
          <a:p>
            <a:endParaRPr lang="en-US" sz="1600" b="0" i="0" u="none" strike="noStrike" baseline="0" dirty="0">
              <a:solidFill>
                <a:srgbClr val="000000"/>
              </a:solidFill>
              <a:latin typeface="Calibri" panose="020F0502020204030204" pitchFamily="34" charset="0"/>
            </a:endParaRPr>
          </a:p>
          <a:p>
            <a:endParaRPr lang="en-US" sz="1600" b="0" i="0" u="none" strike="noStrike" baseline="0" dirty="0">
              <a:solidFill>
                <a:srgbClr val="000000"/>
              </a:solidFill>
              <a:latin typeface="Calibri" panose="020F0502020204030204" pitchFamily="34" charset="0"/>
            </a:endParaRPr>
          </a:p>
          <a:p>
            <a:pPr marL="0" indent="0">
              <a:buNone/>
            </a:pPr>
            <a:endParaRPr lang="en-US" sz="2400" dirty="0"/>
          </a:p>
        </p:txBody>
      </p:sp>
      <p:sp>
        <p:nvSpPr>
          <p:cNvPr id="4" name="Date Placeholder 3">
            <a:extLst>
              <a:ext uri="{FF2B5EF4-FFF2-40B4-BE49-F238E27FC236}">
                <a16:creationId xmlns:a16="http://schemas.microsoft.com/office/drawing/2014/main" id="{6A5FABD8-699C-D28B-A5B8-1BDDAD0625A6}"/>
              </a:ext>
            </a:extLst>
          </p:cNvPr>
          <p:cNvSpPr>
            <a:spLocks noGrp="1"/>
          </p:cNvSpPr>
          <p:nvPr>
            <p:ph type="dt" sz="half" idx="10"/>
          </p:nvPr>
        </p:nvSpPr>
        <p:spPr/>
        <p:txBody>
          <a:bodyPr/>
          <a:lstStyle/>
          <a:p>
            <a:fld id="{B32FDDBA-D418-4C36-AF51-388086A37EDA}" type="datetime1">
              <a:rPr lang="de-AT" smtClean="0"/>
              <a:t>21.03.2023</a:t>
            </a:fld>
            <a:endParaRPr lang="de-AT"/>
          </a:p>
        </p:txBody>
      </p:sp>
      <p:sp>
        <p:nvSpPr>
          <p:cNvPr id="5" name="Footer Placeholder 4">
            <a:extLst>
              <a:ext uri="{FF2B5EF4-FFF2-40B4-BE49-F238E27FC236}">
                <a16:creationId xmlns:a16="http://schemas.microsoft.com/office/drawing/2014/main" id="{EBEBB801-880D-7F96-5E7C-28A450725722}"/>
              </a:ext>
            </a:extLst>
          </p:cNvPr>
          <p:cNvSpPr>
            <a:spLocks noGrp="1"/>
          </p:cNvSpPr>
          <p:nvPr>
            <p:ph type="ftr" sz="quarter" idx="11"/>
          </p:nvPr>
        </p:nvSpPr>
        <p:spPr/>
        <p:txBody>
          <a:bodyPr/>
          <a:lstStyle/>
          <a:p>
            <a:r>
              <a:rPr lang="de-AT"/>
              <a:t>Sources:</a:t>
            </a:r>
            <a:endParaRPr lang="de-AT" dirty="0"/>
          </a:p>
        </p:txBody>
      </p:sp>
      <p:sp>
        <p:nvSpPr>
          <p:cNvPr id="6" name="Slide Number Placeholder 5">
            <a:extLst>
              <a:ext uri="{FF2B5EF4-FFF2-40B4-BE49-F238E27FC236}">
                <a16:creationId xmlns:a16="http://schemas.microsoft.com/office/drawing/2014/main" id="{AE0C55CE-14DE-C51D-52F0-2065D3F8EE2D}"/>
              </a:ext>
            </a:extLst>
          </p:cNvPr>
          <p:cNvSpPr>
            <a:spLocks noGrp="1"/>
          </p:cNvSpPr>
          <p:nvPr>
            <p:ph type="sldNum" sz="quarter" idx="12"/>
          </p:nvPr>
        </p:nvSpPr>
        <p:spPr/>
        <p:txBody>
          <a:bodyPr/>
          <a:lstStyle/>
          <a:p>
            <a:fld id="{ACD6B214-EFBA-47A7-96BC-0C9C5E568A43}" type="slidenum">
              <a:rPr lang="de-AT" smtClean="0"/>
              <a:t>10</a:t>
            </a:fld>
            <a:endParaRPr lang="de-AT"/>
          </a:p>
        </p:txBody>
      </p:sp>
      <p:pic>
        <p:nvPicPr>
          <p:cNvPr id="10" name="Picture 9">
            <a:extLst>
              <a:ext uri="{FF2B5EF4-FFF2-40B4-BE49-F238E27FC236}">
                <a16:creationId xmlns:a16="http://schemas.microsoft.com/office/drawing/2014/main" id="{57316259-FA6A-79DE-1412-654AFCBD3087}"/>
              </a:ext>
            </a:extLst>
          </p:cNvPr>
          <p:cNvPicPr>
            <a:picLocks noChangeAspect="1"/>
          </p:cNvPicPr>
          <p:nvPr/>
        </p:nvPicPr>
        <p:blipFill>
          <a:blip r:embed="rId2"/>
          <a:stretch>
            <a:fillRect/>
          </a:stretch>
        </p:blipFill>
        <p:spPr>
          <a:xfrm>
            <a:off x="6363973" y="2581911"/>
            <a:ext cx="5598710" cy="2862448"/>
          </a:xfrm>
          <a:prstGeom prst="rect">
            <a:avLst/>
          </a:prstGeom>
        </p:spPr>
      </p:pic>
    </p:spTree>
    <p:extLst>
      <p:ext uri="{BB962C8B-B14F-4D97-AF65-F5344CB8AC3E}">
        <p14:creationId xmlns:p14="http://schemas.microsoft.com/office/powerpoint/2010/main" val="2371426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38C8E-9718-94BF-44D4-17ECD618CF21}"/>
              </a:ext>
            </a:extLst>
          </p:cNvPr>
          <p:cNvSpPr>
            <a:spLocks noGrp="1"/>
          </p:cNvSpPr>
          <p:nvPr>
            <p:ph type="title"/>
          </p:nvPr>
        </p:nvSpPr>
        <p:spPr/>
        <p:txBody>
          <a:bodyPr/>
          <a:lstStyle/>
          <a:p>
            <a:r>
              <a:rPr lang="en-US" dirty="0"/>
              <a:t>Wood strength and stiffness – Design values</a:t>
            </a:r>
          </a:p>
        </p:txBody>
      </p:sp>
      <p:sp>
        <p:nvSpPr>
          <p:cNvPr id="4" name="Date Placeholder 3">
            <a:extLst>
              <a:ext uri="{FF2B5EF4-FFF2-40B4-BE49-F238E27FC236}">
                <a16:creationId xmlns:a16="http://schemas.microsoft.com/office/drawing/2014/main" id="{88641A6F-8B03-030F-DB54-CAB83530D48D}"/>
              </a:ext>
            </a:extLst>
          </p:cNvPr>
          <p:cNvSpPr>
            <a:spLocks noGrp="1"/>
          </p:cNvSpPr>
          <p:nvPr>
            <p:ph type="dt" sz="half" idx="10"/>
          </p:nvPr>
        </p:nvSpPr>
        <p:spPr/>
        <p:txBody>
          <a:bodyPr/>
          <a:lstStyle/>
          <a:p>
            <a:fld id="{B32FDDBA-D418-4C36-AF51-388086A37EDA}" type="datetime1">
              <a:rPr lang="de-AT" smtClean="0"/>
              <a:t>21.03.2023</a:t>
            </a:fld>
            <a:endParaRPr lang="de-AT"/>
          </a:p>
        </p:txBody>
      </p:sp>
      <p:sp>
        <p:nvSpPr>
          <p:cNvPr id="5" name="Footer Placeholder 4">
            <a:extLst>
              <a:ext uri="{FF2B5EF4-FFF2-40B4-BE49-F238E27FC236}">
                <a16:creationId xmlns:a16="http://schemas.microsoft.com/office/drawing/2014/main" id="{2889FC8C-9960-6079-FF37-31FD30B1C0FF}"/>
              </a:ext>
            </a:extLst>
          </p:cNvPr>
          <p:cNvSpPr>
            <a:spLocks noGrp="1"/>
          </p:cNvSpPr>
          <p:nvPr>
            <p:ph type="ftr" sz="quarter" idx="11"/>
          </p:nvPr>
        </p:nvSpPr>
        <p:spPr/>
        <p:txBody>
          <a:bodyPr/>
          <a:lstStyle/>
          <a:p>
            <a:r>
              <a:rPr lang="de-AT"/>
              <a:t>Sources:</a:t>
            </a:r>
            <a:endParaRPr lang="de-AT" dirty="0"/>
          </a:p>
        </p:txBody>
      </p:sp>
      <p:sp>
        <p:nvSpPr>
          <p:cNvPr id="6" name="Slide Number Placeholder 5">
            <a:extLst>
              <a:ext uri="{FF2B5EF4-FFF2-40B4-BE49-F238E27FC236}">
                <a16:creationId xmlns:a16="http://schemas.microsoft.com/office/drawing/2014/main" id="{325FA77E-C4A5-DC7C-B4FF-70591A6D5BC7}"/>
              </a:ext>
            </a:extLst>
          </p:cNvPr>
          <p:cNvSpPr>
            <a:spLocks noGrp="1"/>
          </p:cNvSpPr>
          <p:nvPr>
            <p:ph type="sldNum" sz="quarter" idx="12"/>
          </p:nvPr>
        </p:nvSpPr>
        <p:spPr/>
        <p:txBody>
          <a:bodyPr/>
          <a:lstStyle/>
          <a:p>
            <a:fld id="{ACD6B214-EFBA-47A7-96BC-0C9C5E568A43}" type="slidenum">
              <a:rPr lang="de-AT" smtClean="0"/>
              <a:t>11</a:t>
            </a:fld>
            <a:endParaRPr lang="de-AT"/>
          </a:p>
        </p:txBody>
      </p:sp>
      <p:pic>
        <p:nvPicPr>
          <p:cNvPr id="8" name="Picture 7">
            <a:extLst>
              <a:ext uri="{FF2B5EF4-FFF2-40B4-BE49-F238E27FC236}">
                <a16:creationId xmlns:a16="http://schemas.microsoft.com/office/drawing/2014/main" id="{96CB4971-A5FA-B7CC-82FA-5AF3EAB5407E}"/>
              </a:ext>
            </a:extLst>
          </p:cNvPr>
          <p:cNvPicPr>
            <a:picLocks noChangeAspect="1"/>
          </p:cNvPicPr>
          <p:nvPr/>
        </p:nvPicPr>
        <p:blipFill>
          <a:blip r:embed="rId3"/>
          <a:stretch>
            <a:fillRect/>
          </a:stretch>
        </p:blipFill>
        <p:spPr>
          <a:xfrm>
            <a:off x="838200" y="2009797"/>
            <a:ext cx="9829800" cy="1271588"/>
          </a:xfrm>
          <a:prstGeom prst="rect">
            <a:avLst/>
          </a:prstGeom>
        </p:spPr>
      </p:pic>
      <p:pic>
        <p:nvPicPr>
          <p:cNvPr id="10" name="Picture 9">
            <a:extLst>
              <a:ext uri="{FF2B5EF4-FFF2-40B4-BE49-F238E27FC236}">
                <a16:creationId xmlns:a16="http://schemas.microsoft.com/office/drawing/2014/main" id="{B94C91F0-8AAC-7092-1B72-B11C70D7B200}"/>
              </a:ext>
            </a:extLst>
          </p:cNvPr>
          <p:cNvPicPr>
            <a:picLocks noChangeAspect="1"/>
          </p:cNvPicPr>
          <p:nvPr/>
        </p:nvPicPr>
        <p:blipFill>
          <a:blip r:embed="rId4"/>
          <a:stretch>
            <a:fillRect/>
          </a:stretch>
        </p:blipFill>
        <p:spPr>
          <a:xfrm>
            <a:off x="895350" y="3117398"/>
            <a:ext cx="9715500" cy="1200150"/>
          </a:xfrm>
          <a:prstGeom prst="rect">
            <a:avLst/>
          </a:prstGeom>
        </p:spPr>
      </p:pic>
      <p:pic>
        <p:nvPicPr>
          <p:cNvPr id="12" name="Picture 11">
            <a:extLst>
              <a:ext uri="{FF2B5EF4-FFF2-40B4-BE49-F238E27FC236}">
                <a16:creationId xmlns:a16="http://schemas.microsoft.com/office/drawing/2014/main" id="{2F829235-98B6-0E58-89C9-EA12D78686CD}"/>
              </a:ext>
            </a:extLst>
          </p:cNvPr>
          <p:cNvPicPr>
            <a:picLocks noChangeAspect="1"/>
          </p:cNvPicPr>
          <p:nvPr/>
        </p:nvPicPr>
        <p:blipFill>
          <a:blip r:embed="rId5"/>
          <a:stretch>
            <a:fillRect/>
          </a:stretch>
        </p:blipFill>
        <p:spPr>
          <a:xfrm>
            <a:off x="1445418" y="4416305"/>
            <a:ext cx="9301163" cy="753428"/>
          </a:xfrm>
          <a:prstGeom prst="rect">
            <a:avLst/>
          </a:prstGeom>
        </p:spPr>
      </p:pic>
      <p:pic>
        <p:nvPicPr>
          <p:cNvPr id="14" name="Picture 13">
            <a:extLst>
              <a:ext uri="{FF2B5EF4-FFF2-40B4-BE49-F238E27FC236}">
                <a16:creationId xmlns:a16="http://schemas.microsoft.com/office/drawing/2014/main" id="{D732078F-701E-1C11-366C-2C420D432BD9}"/>
              </a:ext>
            </a:extLst>
          </p:cNvPr>
          <p:cNvPicPr>
            <a:picLocks noChangeAspect="1"/>
          </p:cNvPicPr>
          <p:nvPr/>
        </p:nvPicPr>
        <p:blipFill>
          <a:blip r:embed="rId6"/>
          <a:stretch>
            <a:fillRect/>
          </a:stretch>
        </p:blipFill>
        <p:spPr>
          <a:xfrm>
            <a:off x="1445418" y="5315736"/>
            <a:ext cx="7880985" cy="566738"/>
          </a:xfrm>
          <a:prstGeom prst="rect">
            <a:avLst/>
          </a:prstGeom>
        </p:spPr>
      </p:pic>
    </p:spTree>
    <p:extLst>
      <p:ext uri="{BB962C8B-B14F-4D97-AF65-F5344CB8AC3E}">
        <p14:creationId xmlns:p14="http://schemas.microsoft.com/office/powerpoint/2010/main" val="167298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CDCD2-37BF-8834-9B25-716EAB313FF9}"/>
              </a:ext>
            </a:extLst>
          </p:cNvPr>
          <p:cNvSpPr>
            <a:spLocks noGrp="1"/>
          </p:cNvSpPr>
          <p:nvPr>
            <p:ph type="title"/>
          </p:nvPr>
        </p:nvSpPr>
        <p:spPr/>
        <p:txBody>
          <a:bodyPr/>
          <a:lstStyle/>
          <a:p>
            <a:r>
              <a:rPr lang="en-US" dirty="0"/>
              <a:t>Key causes of excessive moisture</a:t>
            </a:r>
          </a:p>
        </p:txBody>
      </p:sp>
      <p:sp>
        <p:nvSpPr>
          <p:cNvPr id="4" name="Date Placeholder 3">
            <a:extLst>
              <a:ext uri="{FF2B5EF4-FFF2-40B4-BE49-F238E27FC236}">
                <a16:creationId xmlns:a16="http://schemas.microsoft.com/office/drawing/2014/main" id="{18879A91-DFD1-CDB5-40BB-09194F12C877}"/>
              </a:ext>
            </a:extLst>
          </p:cNvPr>
          <p:cNvSpPr>
            <a:spLocks noGrp="1"/>
          </p:cNvSpPr>
          <p:nvPr>
            <p:ph type="dt" sz="half" idx="10"/>
          </p:nvPr>
        </p:nvSpPr>
        <p:spPr/>
        <p:txBody>
          <a:bodyPr/>
          <a:lstStyle/>
          <a:p>
            <a:fld id="{B32FDDBA-D418-4C36-AF51-388086A37EDA}" type="datetime1">
              <a:rPr lang="de-AT" smtClean="0"/>
              <a:t>21.03.2023</a:t>
            </a:fld>
            <a:endParaRPr lang="de-AT"/>
          </a:p>
        </p:txBody>
      </p:sp>
      <p:sp>
        <p:nvSpPr>
          <p:cNvPr id="5" name="Footer Placeholder 4">
            <a:extLst>
              <a:ext uri="{FF2B5EF4-FFF2-40B4-BE49-F238E27FC236}">
                <a16:creationId xmlns:a16="http://schemas.microsoft.com/office/drawing/2014/main" id="{5257CF92-83EF-8A0D-0F8B-98BB51CFF0F4}"/>
              </a:ext>
            </a:extLst>
          </p:cNvPr>
          <p:cNvSpPr>
            <a:spLocks noGrp="1"/>
          </p:cNvSpPr>
          <p:nvPr>
            <p:ph type="ftr" sz="quarter" idx="11"/>
          </p:nvPr>
        </p:nvSpPr>
        <p:spPr/>
        <p:txBody>
          <a:bodyPr/>
          <a:lstStyle/>
          <a:p>
            <a:r>
              <a:rPr lang="de-AT"/>
              <a:t>Sources:</a:t>
            </a:r>
            <a:endParaRPr lang="de-AT" dirty="0"/>
          </a:p>
        </p:txBody>
      </p:sp>
      <p:sp>
        <p:nvSpPr>
          <p:cNvPr id="6" name="Slide Number Placeholder 5">
            <a:extLst>
              <a:ext uri="{FF2B5EF4-FFF2-40B4-BE49-F238E27FC236}">
                <a16:creationId xmlns:a16="http://schemas.microsoft.com/office/drawing/2014/main" id="{539D7125-A6A0-6368-4343-E6FC406FD892}"/>
              </a:ext>
            </a:extLst>
          </p:cNvPr>
          <p:cNvSpPr>
            <a:spLocks noGrp="1"/>
          </p:cNvSpPr>
          <p:nvPr>
            <p:ph type="sldNum" sz="quarter" idx="12"/>
          </p:nvPr>
        </p:nvSpPr>
        <p:spPr/>
        <p:txBody>
          <a:bodyPr/>
          <a:lstStyle/>
          <a:p>
            <a:fld id="{ACD6B214-EFBA-47A7-96BC-0C9C5E568A43}" type="slidenum">
              <a:rPr lang="de-AT" smtClean="0"/>
              <a:t>12</a:t>
            </a:fld>
            <a:endParaRPr lang="de-AT"/>
          </a:p>
        </p:txBody>
      </p:sp>
      <p:pic>
        <p:nvPicPr>
          <p:cNvPr id="8" name="Picture 7">
            <a:extLst>
              <a:ext uri="{FF2B5EF4-FFF2-40B4-BE49-F238E27FC236}">
                <a16:creationId xmlns:a16="http://schemas.microsoft.com/office/drawing/2014/main" id="{3CC977AB-9FEC-A9FD-24A8-A8D42C4AC84A}"/>
              </a:ext>
            </a:extLst>
          </p:cNvPr>
          <p:cNvPicPr>
            <a:picLocks noChangeAspect="1"/>
          </p:cNvPicPr>
          <p:nvPr/>
        </p:nvPicPr>
        <p:blipFill>
          <a:blip r:embed="rId2"/>
          <a:stretch>
            <a:fillRect/>
          </a:stretch>
        </p:blipFill>
        <p:spPr>
          <a:xfrm>
            <a:off x="1996964" y="1796477"/>
            <a:ext cx="7556939" cy="4118668"/>
          </a:xfrm>
          <a:prstGeom prst="rect">
            <a:avLst/>
          </a:prstGeom>
        </p:spPr>
      </p:pic>
    </p:spTree>
    <p:extLst>
      <p:ext uri="{BB962C8B-B14F-4D97-AF65-F5344CB8AC3E}">
        <p14:creationId xmlns:p14="http://schemas.microsoft.com/office/powerpoint/2010/main" val="280491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D1B96-E446-0857-1FB8-B7BE03809441}"/>
              </a:ext>
            </a:extLst>
          </p:cNvPr>
          <p:cNvSpPr>
            <a:spLocks noGrp="1"/>
          </p:cNvSpPr>
          <p:nvPr>
            <p:ph type="title"/>
          </p:nvPr>
        </p:nvSpPr>
        <p:spPr/>
        <p:txBody>
          <a:bodyPr/>
          <a:lstStyle/>
          <a:p>
            <a:r>
              <a:rPr lang="en-US" dirty="0"/>
              <a:t>Design and build for durability rules to follow</a:t>
            </a:r>
          </a:p>
        </p:txBody>
      </p:sp>
      <p:sp>
        <p:nvSpPr>
          <p:cNvPr id="4" name="Date Placeholder 3">
            <a:extLst>
              <a:ext uri="{FF2B5EF4-FFF2-40B4-BE49-F238E27FC236}">
                <a16:creationId xmlns:a16="http://schemas.microsoft.com/office/drawing/2014/main" id="{839A9342-A5DA-F0A7-7466-E774C6DB864B}"/>
              </a:ext>
            </a:extLst>
          </p:cNvPr>
          <p:cNvSpPr>
            <a:spLocks noGrp="1"/>
          </p:cNvSpPr>
          <p:nvPr>
            <p:ph type="dt" sz="half" idx="10"/>
          </p:nvPr>
        </p:nvSpPr>
        <p:spPr/>
        <p:txBody>
          <a:bodyPr/>
          <a:lstStyle/>
          <a:p>
            <a:fld id="{B32FDDBA-D418-4C36-AF51-388086A37EDA}" type="datetime1">
              <a:rPr lang="de-AT" smtClean="0"/>
              <a:t>21.03.2023</a:t>
            </a:fld>
            <a:endParaRPr lang="de-AT"/>
          </a:p>
        </p:txBody>
      </p:sp>
      <p:sp>
        <p:nvSpPr>
          <p:cNvPr id="5" name="Footer Placeholder 4">
            <a:extLst>
              <a:ext uri="{FF2B5EF4-FFF2-40B4-BE49-F238E27FC236}">
                <a16:creationId xmlns:a16="http://schemas.microsoft.com/office/drawing/2014/main" id="{1B174F9F-08B7-02DE-08E2-1B06FEE60419}"/>
              </a:ext>
            </a:extLst>
          </p:cNvPr>
          <p:cNvSpPr>
            <a:spLocks noGrp="1"/>
          </p:cNvSpPr>
          <p:nvPr>
            <p:ph type="ftr" sz="quarter" idx="11"/>
          </p:nvPr>
        </p:nvSpPr>
        <p:spPr/>
        <p:txBody>
          <a:bodyPr/>
          <a:lstStyle/>
          <a:p>
            <a:r>
              <a:rPr lang="de-AT"/>
              <a:t>Sources:</a:t>
            </a:r>
            <a:endParaRPr lang="de-AT" dirty="0"/>
          </a:p>
        </p:txBody>
      </p:sp>
      <p:sp>
        <p:nvSpPr>
          <p:cNvPr id="6" name="Slide Number Placeholder 5">
            <a:extLst>
              <a:ext uri="{FF2B5EF4-FFF2-40B4-BE49-F238E27FC236}">
                <a16:creationId xmlns:a16="http://schemas.microsoft.com/office/drawing/2014/main" id="{F5693723-3314-041F-0794-DF6115D278FC}"/>
              </a:ext>
            </a:extLst>
          </p:cNvPr>
          <p:cNvSpPr>
            <a:spLocks noGrp="1"/>
          </p:cNvSpPr>
          <p:nvPr>
            <p:ph type="sldNum" sz="quarter" idx="12"/>
          </p:nvPr>
        </p:nvSpPr>
        <p:spPr/>
        <p:txBody>
          <a:bodyPr/>
          <a:lstStyle/>
          <a:p>
            <a:fld id="{ACD6B214-EFBA-47A7-96BC-0C9C5E568A43}" type="slidenum">
              <a:rPr lang="de-AT" smtClean="0"/>
              <a:t>13</a:t>
            </a:fld>
            <a:endParaRPr lang="de-AT"/>
          </a:p>
        </p:txBody>
      </p:sp>
      <p:pic>
        <p:nvPicPr>
          <p:cNvPr id="8" name="Picture 7">
            <a:extLst>
              <a:ext uri="{FF2B5EF4-FFF2-40B4-BE49-F238E27FC236}">
                <a16:creationId xmlns:a16="http://schemas.microsoft.com/office/drawing/2014/main" id="{335BCB2D-CE85-7968-3D7C-77F69C711E2A}"/>
              </a:ext>
            </a:extLst>
          </p:cNvPr>
          <p:cNvPicPr>
            <a:picLocks noChangeAspect="1"/>
          </p:cNvPicPr>
          <p:nvPr/>
        </p:nvPicPr>
        <p:blipFill>
          <a:blip r:embed="rId2"/>
          <a:stretch>
            <a:fillRect/>
          </a:stretch>
        </p:blipFill>
        <p:spPr>
          <a:xfrm>
            <a:off x="1311588" y="1925054"/>
            <a:ext cx="9332595" cy="3603784"/>
          </a:xfrm>
          <a:prstGeom prst="rect">
            <a:avLst/>
          </a:prstGeom>
        </p:spPr>
      </p:pic>
    </p:spTree>
    <p:extLst>
      <p:ext uri="{BB962C8B-B14F-4D97-AF65-F5344CB8AC3E}">
        <p14:creationId xmlns:p14="http://schemas.microsoft.com/office/powerpoint/2010/main" val="3309252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D1B96-E446-0857-1FB8-B7BE03809441}"/>
              </a:ext>
            </a:extLst>
          </p:cNvPr>
          <p:cNvSpPr>
            <a:spLocks noGrp="1"/>
          </p:cNvSpPr>
          <p:nvPr>
            <p:ph type="title"/>
          </p:nvPr>
        </p:nvSpPr>
        <p:spPr/>
        <p:txBody>
          <a:bodyPr/>
          <a:lstStyle/>
          <a:p>
            <a:r>
              <a:rPr lang="en-US" dirty="0"/>
              <a:t>Design and build for durability rules to follow</a:t>
            </a:r>
          </a:p>
        </p:txBody>
      </p:sp>
      <p:sp>
        <p:nvSpPr>
          <p:cNvPr id="4" name="Date Placeholder 3">
            <a:extLst>
              <a:ext uri="{FF2B5EF4-FFF2-40B4-BE49-F238E27FC236}">
                <a16:creationId xmlns:a16="http://schemas.microsoft.com/office/drawing/2014/main" id="{839A9342-A5DA-F0A7-7466-E774C6DB864B}"/>
              </a:ext>
            </a:extLst>
          </p:cNvPr>
          <p:cNvSpPr>
            <a:spLocks noGrp="1"/>
          </p:cNvSpPr>
          <p:nvPr>
            <p:ph type="dt" sz="half" idx="10"/>
          </p:nvPr>
        </p:nvSpPr>
        <p:spPr/>
        <p:txBody>
          <a:bodyPr/>
          <a:lstStyle/>
          <a:p>
            <a:fld id="{B32FDDBA-D418-4C36-AF51-388086A37EDA}" type="datetime1">
              <a:rPr lang="de-AT" smtClean="0"/>
              <a:t>21.03.2023</a:t>
            </a:fld>
            <a:endParaRPr lang="de-AT"/>
          </a:p>
        </p:txBody>
      </p:sp>
      <p:sp>
        <p:nvSpPr>
          <p:cNvPr id="5" name="Footer Placeholder 4">
            <a:extLst>
              <a:ext uri="{FF2B5EF4-FFF2-40B4-BE49-F238E27FC236}">
                <a16:creationId xmlns:a16="http://schemas.microsoft.com/office/drawing/2014/main" id="{1B174F9F-08B7-02DE-08E2-1B06FEE60419}"/>
              </a:ext>
            </a:extLst>
          </p:cNvPr>
          <p:cNvSpPr>
            <a:spLocks noGrp="1"/>
          </p:cNvSpPr>
          <p:nvPr>
            <p:ph type="ftr" sz="quarter" idx="11"/>
          </p:nvPr>
        </p:nvSpPr>
        <p:spPr/>
        <p:txBody>
          <a:bodyPr/>
          <a:lstStyle/>
          <a:p>
            <a:r>
              <a:rPr lang="de-AT"/>
              <a:t>Sources:</a:t>
            </a:r>
            <a:endParaRPr lang="de-AT" dirty="0"/>
          </a:p>
        </p:txBody>
      </p:sp>
      <p:sp>
        <p:nvSpPr>
          <p:cNvPr id="6" name="Slide Number Placeholder 5">
            <a:extLst>
              <a:ext uri="{FF2B5EF4-FFF2-40B4-BE49-F238E27FC236}">
                <a16:creationId xmlns:a16="http://schemas.microsoft.com/office/drawing/2014/main" id="{F5693723-3314-041F-0794-DF6115D278FC}"/>
              </a:ext>
            </a:extLst>
          </p:cNvPr>
          <p:cNvSpPr>
            <a:spLocks noGrp="1"/>
          </p:cNvSpPr>
          <p:nvPr>
            <p:ph type="sldNum" sz="quarter" idx="12"/>
          </p:nvPr>
        </p:nvSpPr>
        <p:spPr/>
        <p:txBody>
          <a:bodyPr/>
          <a:lstStyle/>
          <a:p>
            <a:fld id="{ACD6B214-EFBA-47A7-96BC-0C9C5E568A43}" type="slidenum">
              <a:rPr lang="de-AT" smtClean="0"/>
              <a:t>14</a:t>
            </a:fld>
            <a:endParaRPr lang="de-AT"/>
          </a:p>
        </p:txBody>
      </p:sp>
      <p:pic>
        <p:nvPicPr>
          <p:cNvPr id="8" name="Picture 7">
            <a:extLst>
              <a:ext uri="{FF2B5EF4-FFF2-40B4-BE49-F238E27FC236}">
                <a16:creationId xmlns:a16="http://schemas.microsoft.com/office/drawing/2014/main" id="{6B9FF3AA-F5AC-4753-19AF-7C8B22889ED7}"/>
              </a:ext>
            </a:extLst>
          </p:cNvPr>
          <p:cNvPicPr>
            <a:picLocks noChangeAspect="1"/>
          </p:cNvPicPr>
          <p:nvPr/>
        </p:nvPicPr>
        <p:blipFill>
          <a:blip r:embed="rId2"/>
          <a:stretch>
            <a:fillRect/>
          </a:stretch>
        </p:blipFill>
        <p:spPr>
          <a:xfrm>
            <a:off x="1489948" y="1925054"/>
            <a:ext cx="9212104" cy="3768090"/>
          </a:xfrm>
          <a:prstGeom prst="rect">
            <a:avLst/>
          </a:prstGeom>
        </p:spPr>
      </p:pic>
    </p:spTree>
    <p:extLst>
      <p:ext uri="{BB962C8B-B14F-4D97-AF65-F5344CB8AC3E}">
        <p14:creationId xmlns:p14="http://schemas.microsoft.com/office/powerpoint/2010/main" val="698766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D1B96-E446-0857-1FB8-B7BE03809441}"/>
              </a:ext>
            </a:extLst>
          </p:cNvPr>
          <p:cNvSpPr>
            <a:spLocks noGrp="1"/>
          </p:cNvSpPr>
          <p:nvPr>
            <p:ph type="title"/>
          </p:nvPr>
        </p:nvSpPr>
        <p:spPr/>
        <p:txBody>
          <a:bodyPr/>
          <a:lstStyle/>
          <a:p>
            <a:r>
              <a:rPr lang="en-US" dirty="0"/>
              <a:t>Design and build for durability rules to follow</a:t>
            </a:r>
          </a:p>
        </p:txBody>
      </p:sp>
      <p:sp>
        <p:nvSpPr>
          <p:cNvPr id="4" name="Date Placeholder 3">
            <a:extLst>
              <a:ext uri="{FF2B5EF4-FFF2-40B4-BE49-F238E27FC236}">
                <a16:creationId xmlns:a16="http://schemas.microsoft.com/office/drawing/2014/main" id="{839A9342-A5DA-F0A7-7466-E774C6DB864B}"/>
              </a:ext>
            </a:extLst>
          </p:cNvPr>
          <p:cNvSpPr>
            <a:spLocks noGrp="1"/>
          </p:cNvSpPr>
          <p:nvPr>
            <p:ph type="dt" sz="half" idx="10"/>
          </p:nvPr>
        </p:nvSpPr>
        <p:spPr/>
        <p:txBody>
          <a:bodyPr/>
          <a:lstStyle/>
          <a:p>
            <a:fld id="{B32FDDBA-D418-4C36-AF51-388086A37EDA}" type="datetime1">
              <a:rPr lang="de-AT" smtClean="0"/>
              <a:t>21.03.2023</a:t>
            </a:fld>
            <a:endParaRPr lang="de-AT"/>
          </a:p>
        </p:txBody>
      </p:sp>
      <p:sp>
        <p:nvSpPr>
          <p:cNvPr id="5" name="Footer Placeholder 4">
            <a:extLst>
              <a:ext uri="{FF2B5EF4-FFF2-40B4-BE49-F238E27FC236}">
                <a16:creationId xmlns:a16="http://schemas.microsoft.com/office/drawing/2014/main" id="{1B174F9F-08B7-02DE-08E2-1B06FEE60419}"/>
              </a:ext>
            </a:extLst>
          </p:cNvPr>
          <p:cNvSpPr>
            <a:spLocks noGrp="1"/>
          </p:cNvSpPr>
          <p:nvPr>
            <p:ph type="ftr" sz="quarter" idx="11"/>
          </p:nvPr>
        </p:nvSpPr>
        <p:spPr/>
        <p:txBody>
          <a:bodyPr/>
          <a:lstStyle/>
          <a:p>
            <a:r>
              <a:rPr lang="de-AT"/>
              <a:t>Sources:</a:t>
            </a:r>
            <a:endParaRPr lang="de-AT" dirty="0"/>
          </a:p>
        </p:txBody>
      </p:sp>
      <p:sp>
        <p:nvSpPr>
          <p:cNvPr id="6" name="Slide Number Placeholder 5">
            <a:extLst>
              <a:ext uri="{FF2B5EF4-FFF2-40B4-BE49-F238E27FC236}">
                <a16:creationId xmlns:a16="http://schemas.microsoft.com/office/drawing/2014/main" id="{F5693723-3314-041F-0794-DF6115D278FC}"/>
              </a:ext>
            </a:extLst>
          </p:cNvPr>
          <p:cNvSpPr>
            <a:spLocks noGrp="1"/>
          </p:cNvSpPr>
          <p:nvPr>
            <p:ph type="sldNum" sz="quarter" idx="12"/>
          </p:nvPr>
        </p:nvSpPr>
        <p:spPr/>
        <p:txBody>
          <a:bodyPr/>
          <a:lstStyle/>
          <a:p>
            <a:fld id="{ACD6B214-EFBA-47A7-96BC-0C9C5E568A43}" type="slidenum">
              <a:rPr lang="de-AT" smtClean="0"/>
              <a:t>15</a:t>
            </a:fld>
            <a:endParaRPr lang="de-AT"/>
          </a:p>
        </p:txBody>
      </p:sp>
      <p:pic>
        <p:nvPicPr>
          <p:cNvPr id="8" name="Picture 7">
            <a:extLst>
              <a:ext uri="{FF2B5EF4-FFF2-40B4-BE49-F238E27FC236}">
                <a16:creationId xmlns:a16="http://schemas.microsoft.com/office/drawing/2014/main" id="{E2A04D4A-A030-EE9E-E3CA-8DC7028FB2AF}"/>
              </a:ext>
            </a:extLst>
          </p:cNvPr>
          <p:cNvPicPr>
            <a:picLocks noChangeAspect="1"/>
          </p:cNvPicPr>
          <p:nvPr/>
        </p:nvPicPr>
        <p:blipFill>
          <a:blip r:embed="rId2"/>
          <a:stretch>
            <a:fillRect/>
          </a:stretch>
        </p:blipFill>
        <p:spPr>
          <a:xfrm>
            <a:off x="1794970" y="2005000"/>
            <a:ext cx="9234011" cy="3954304"/>
          </a:xfrm>
          <a:prstGeom prst="rect">
            <a:avLst/>
          </a:prstGeom>
        </p:spPr>
      </p:pic>
    </p:spTree>
    <p:extLst>
      <p:ext uri="{BB962C8B-B14F-4D97-AF65-F5344CB8AC3E}">
        <p14:creationId xmlns:p14="http://schemas.microsoft.com/office/powerpoint/2010/main" val="2633821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ABE5-199C-EF78-2753-E871D5529FB8}"/>
              </a:ext>
            </a:extLst>
          </p:cNvPr>
          <p:cNvSpPr>
            <a:spLocks noGrp="1"/>
          </p:cNvSpPr>
          <p:nvPr>
            <p:ph type="title"/>
          </p:nvPr>
        </p:nvSpPr>
        <p:spPr/>
        <p:txBody>
          <a:bodyPr/>
          <a:lstStyle/>
          <a:p>
            <a:r>
              <a:rPr lang="en-US" dirty="0"/>
              <a:t>Moisture damage during construction</a:t>
            </a:r>
          </a:p>
        </p:txBody>
      </p:sp>
      <p:sp>
        <p:nvSpPr>
          <p:cNvPr id="3" name="Content Placeholder 2">
            <a:extLst>
              <a:ext uri="{FF2B5EF4-FFF2-40B4-BE49-F238E27FC236}">
                <a16:creationId xmlns:a16="http://schemas.microsoft.com/office/drawing/2014/main" id="{B02A4B28-2027-CF45-7CB4-420E332D1201}"/>
              </a:ext>
            </a:extLst>
          </p:cNvPr>
          <p:cNvSpPr>
            <a:spLocks noGrp="1"/>
          </p:cNvSpPr>
          <p:nvPr>
            <p:ph idx="1"/>
          </p:nvPr>
        </p:nvSpPr>
        <p:spPr>
          <a:xfrm>
            <a:off x="838200" y="1871468"/>
            <a:ext cx="4953000" cy="3818021"/>
          </a:xfrm>
        </p:spPr>
        <p:txBody>
          <a:bodyPr/>
          <a:lstStyle/>
          <a:p>
            <a:pPr marL="0" indent="0">
              <a:buNone/>
            </a:pPr>
            <a:r>
              <a:rPr lang="en-US" sz="1800" dirty="0"/>
              <a:t>Moisture damage during construction typically results from the combination of multiple factors rather than a single fault.</a:t>
            </a:r>
          </a:p>
          <a:p>
            <a:pPr marL="0" indent="0">
              <a:buNone/>
            </a:pPr>
            <a:r>
              <a:rPr lang="en-US" sz="1800" dirty="0"/>
              <a:t> A collaborative effort involving everyone working on the building can significantly reduce the risk of moisture damage. </a:t>
            </a:r>
          </a:p>
          <a:p>
            <a:pPr marL="0" indent="0">
              <a:buNone/>
            </a:pPr>
            <a:r>
              <a:rPr lang="en-US" sz="1800" dirty="0"/>
              <a:t>This requires careful attention and cooperation from all involved parties. In large-scale projects, it is crucial to prioritize </a:t>
            </a:r>
            <a:r>
              <a:rPr lang="en-US" sz="1800" b="1" dirty="0">
                <a:solidFill>
                  <a:srgbClr val="2A5570"/>
                </a:solidFill>
              </a:rPr>
              <a:t>the strictness of schedules </a:t>
            </a:r>
            <a:r>
              <a:rPr lang="en-US" sz="1800" dirty="0"/>
              <a:t>and </a:t>
            </a:r>
            <a:r>
              <a:rPr lang="en-US" sz="1800" b="1" dirty="0">
                <a:solidFill>
                  <a:srgbClr val="2A5570"/>
                </a:solidFill>
              </a:rPr>
              <a:t>planning to prevent moisture damage</a:t>
            </a:r>
            <a:r>
              <a:rPr lang="en-US" sz="1800" dirty="0">
                <a:solidFill>
                  <a:srgbClr val="2A5570"/>
                </a:solidFill>
              </a:rPr>
              <a:t>.</a:t>
            </a:r>
            <a:r>
              <a:rPr lang="en-US" sz="1800" dirty="0"/>
              <a:t> </a:t>
            </a:r>
          </a:p>
          <a:p>
            <a:pPr marL="0" indent="0">
              <a:buNone/>
            </a:pPr>
            <a:r>
              <a:rPr lang="en-US" sz="1800" b="1" dirty="0">
                <a:solidFill>
                  <a:srgbClr val="2A5570"/>
                </a:solidFill>
              </a:rPr>
              <a:t>Personnel working </a:t>
            </a:r>
            <a:r>
              <a:rPr lang="en-US" sz="1800" dirty="0"/>
              <a:t>on the construction site should be made aware of the proper operating methods from the outset, emphasizing the importance of preventing moisture damage during construction process.</a:t>
            </a:r>
          </a:p>
        </p:txBody>
      </p:sp>
      <p:sp>
        <p:nvSpPr>
          <p:cNvPr id="4" name="Date Placeholder 3">
            <a:extLst>
              <a:ext uri="{FF2B5EF4-FFF2-40B4-BE49-F238E27FC236}">
                <a16:creationId xmlns:a16="http://schemas.microsoft.com/office/drawing/2014/main" id="{FFB97A5C-7E6D-1D97-3C00-72CC36540409}"/>
              </a:ext>
            </a:extLst>
          </p:cNvPr>
          <p:cNvSpPr>
            <a:spLocks noGrp="1"/>
          </p:cNvSpPr>
          <p:nvPr>
            <p:ph type="dt" sz="half" idx="10"/>
          </p:nvPr>
        </p:nvSpPr>
        <p:spPr/>
        <p:txBody>
          <a:bodyPr/>
          <a:lstStyle/>
          <a:p>
            <a:fld id="{B32FDDBA-D418-4C36-AF51-388086A37EDA}" type="datetime1">
              <a:rPr lang="de-AT" smtClean="0"/>
              <a:t>21.03.2023</a:t>
            </a:fld>
            <a:endParaRPr lang="de-AT"/>
          </a:p>
        </p:txBody>
      </p:sp>
      <p:sp>
        <p:nvSpPr>
          <p:cNvPr id="5" name="Footer Placeholder 4">
            <a:extLst>
              <a:ext uri="{FF2B5EF4-FFF2-40B4-BE49-F238E27FC236}">
                <a16:creationId xmlns:a16="http://schemas.microsoft.com/office/drawing/2014/main" id="{635EACD6-D87F-FF66-B69A-0565CF155F7E}"/>
              </a:ext>
            </a:extLst>
          </p:cNvPr>
          <p:cNvSpPr>
            <a:spLocks noGrp="1"/>
          </p:cNvSpPr>
          <p:nvPr>
            <p:ph type="ftr" sz="quarter" idx="11"/>
          </p:nvPr>
        </p:nvSpPr>
        <p:spPr/>
        <p:txBody>
          <a:bodyPr/>
          <a:lstStyle/>
          <a:p>
            <a:r>
              <a:rPr lang="de-AT"/>
              <a:t>Sources:</a:t>
            </a:r>
            <a:endParaRPr lang="de-AT" dirty="0"/>
          </a:p>
        </p:txBody>
      </p:sp>
      <p:sp>
        <p:nvSpPr>
          <p:cNvPr id="6" name="Slide Number Placeholder 5">
            <a:extLst>
              <a:ext uri="{FF2B5EF4-FFF2-40B4-BE49-F238E27FC236}">
                <a16:creationId xmlns:a16="http://schemas.microsoft.com/office/drawing/2014/main" id="{D6CC06CD-9536-AB0F-118E-3E01E6FAD722}"/>
              </a:ext>
            </a:extLst>
          </p:cNvPr>
          <p:cNvSpPr>
            <a:spLocks noGrp="1"/>
          </p:cNvSpPr>
          <p:nvPr>
            <p:ph type="sldNum" sz="quarter" idx="12"/>
          </p:nvPr>
        </p:nvSpPr>
        <p:spPr/>
        <p:txBody>
          <a:bodyPr/>
          <a:lstStyle/>
          <a:p>
            <a:fld id="{ACD6B214-EFBA-47A7-96BC-0C9C5E568A43}" type="slidenum">
              <a:rPr lang="de-AT" smtClean="0"/>
              <a:t>16</a:t>
            </a:fld>
            <a:endParaRPr lang="de-AT"/>
          </a:p>
        </p:txBody>
      </p:sp>
      <p:pic>
        <p:nvPicPr>
          <p:cNvPr id="8" name="Picture 7" descr="A high angle view of a factory&#10;&#10;Description automatically generated with medium confidence">
            <a:extLst>
              <a:ext uri="{FF2B5EF4-FFF2-40B4-BE49-F238E27FC236}">
                <a16:creationId xmlns:a16="http://schemas.microsoft.com/office/drawing/2014/main" id="{B70391E4-2A00-37CD-874D-B60B4BABE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2927" y="2016952"/>
            <a:ext cx="5715000" cy="3810000"/>
          </a:xfrm>
          <a:prstGeom prst="rect">
            <a:avLst/>
          </a:prstGeom>
        </p:spPr>
      </p:pic>
    </p:spTree>
    <p:extLst>
      <p:ext uri="{BB962C8B-B14F-4D97-AF65-F5344CB8AC3E}">
        <p14:creationId xmlns:p14="http://schemas.microsoft.com/office/powerpoint/2010/main" val="1423720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ABE5-199C-EF78-2753-E871D5529FB8}"/>
              </a:ext>
            </a:extLst>
          </p:cNvPr>
          <p:cNvSpPr>
            <a:spLocks noGrp="1"/>
          </p:cNvSpPr>
          <p:nvPr>
            <p:ph type="title"/>
          </p:nvPr>
        </p:nvSpPr>
        <p:spPr/>
        <p:txBody>
          <a:bodyPr/>
          <a:lstStyle/>
          <a:p>
            <a:r>
              <a:rPr lang="en-US" dirty="0"/>
              <a:t>Prevention of moisture damage</a:t>
            </a:r>
          </a:p>
        </p:txBody>
      </p:sp>
      <p:sp>
        <p:nvSpPr>
          <p:cNvPr id="3" name="Content Placeholder 2">
            <a:extLst>
              <a:ext uri="{FF2B5EF4-FFF2-40B4-BE49-F238E27FC236}">
                <a16:creationId xmlns:a16="http://schemas.microsoft.com/office/drawing/2014/main" id="{B02A4B28-2027-CF45-7CB4-420E332D1201}"/>
              </a:ext>
            </a:extLst>
          </p:cNvPr>
          <p:cNvSpPr>
            <a:spLocks noGrp="1"/>
          </p:cNvSpPr>
          <p:nvPr>
            <p:ph idx="1"/>
          </p:nvPr>
        </p:nvSpPr>
        <p:spPr>
          <a:xfrm>
            <a:off x="680545" y="2079329"/>
            <a:ext cx="10515600" cy="3660673"/>
          </a:xfrm>
        </p:spPr>
        <p:txBody>
          <a:bodyPr/>
          <a:lstStyle/>
          <a:p>
            <a:r>
              <a:rPr lang="en-US" sz="1800" dirty="0"/>
              <a:t>requires meticulous planning and implementation;</a:t>
            </a:r>
          </a:p>
          <a:p>
            <a:r>
              <a:rPr lang="en-US" sz="1800" dirty="0"/>
              <a:t>every work phase with protection must be carefully executed to prevent getting wet;</a:t>
            </a:r>
          </a:p>
          <a:p>
            <a:r>
              <a:rPr lang="en-US" sz="1800" dirty="0"/>
              <a:t>all packaged elements should be kept in their protective plastic as long as possible before installation; </a:t>
            </a:r>
          </a:p>
          <a:p>
            <a:r>
              <a:rPr lang="en-US" sz="1800" dirty="0"/>
              <a:t>schedules must be precise and adhered to by the entire organization to ensure that planned works are completed on time;</a:t>
            </a:r>
          </a:p>
          <a:p>
            <a:r>
              <a:rPr lang="en-US" sz="1800" b="1" dirty="0">
                <a:solidFill>
                  <a:srgbClr val="2A5570"/>
                </a:solidFill>
              </a:rPr>
              <a:t>temporary or complete protection from the weather </a:t>
            </a:r>
            <a:r>
              <a:rPr lang="en-US" sz="1800" dirty="0"/>
              <a:t>is the best solution to prevent moisture and mold damage;</a:t>
            </a:r>
          </a:p>
          <a:p>
            <a:pPr marL="0" indent="0">
              <a:buNone/>
            </a:pPr>
            <a:r>
              <a:rPr lang="en-US" sz="1800" dirty="0"/>
              <a:t>These considerations must be taken into account comprehensively to avoid moisture damage during construction.</a:t>
            </a:r>
          </a:p>
          <a:p>
            <a:pPr marL="0" indent="0">
              <a:buNone/>
            </a:pPr>
            <a:r>
              <a:rPr lang="en-US" sz="1800" dirty="0"/>
              <a:t>Since the beginning of 2018, guidelines for keeping building materials dry have been improved, and the moisture technical functionality of buildings has been tightened. </a:t>
            </a:r>
            <a:endParaRPr lang="en-US" sz="2400" dirty="0"/>
          </a:p>
        </p:txBody>
      </p:sp>
      <p:sp>
        <p:nvSpPr>
          <p:cNvPr id="4" name="Date Placeholder 3">
            <a:extLst>
              <a:ext uri="{FF2B5EF4-FFF2-40B4-BE49-F238E27FC236}">
                <a16:creationId xmlns:a16="http://schemas.microsoft.com/office/drawing/2014/main" id="{FFB97A5C-7E6D-1D97-3C00-72CC36540409}"/>
              </a:ext>
            </a:extLst>
          </p:cNvPr>
          <p:cNvSpPr>
            <a:spLocks noGrp="1"/>
          </p:cNvSpPr>
          <p:nvPr>
            <p:ph type="dt" sz="half" idx="10"/>
          </p:nvPr>
        </p:nvSpPr>
        <p:spPr/>
        <p:txBody>
          <a:bodyPr/>
          <a:lstStyle/>
          <a:p>
            <a:fld id="{B32FDDBA-D418-4C36-AF51-388086A37EDA}" type="datetime1">
              <a:rPr lang="de-AT" smtClean="0"/>
              <a:t>21.03.2023</a:t>
            </a:fld>
            <a:endParaRPr lang="de-AT"/>
          </a:p>
        </p:txBody>
      </p:sp>
      <p:sp>
        <p:nvSpPr>
          <p:cNvPr id="5" name="Footer Placeholder 4">
            <a:extLst>
              <a:ext uri="{FF2B5EF4-FFF2-40B4-BE49-F238E27FC236}">
                <a16:creationId xmlns:a16="http://schemas.microsoft.com/office/drawing/2014/main" id="{635EACD6-D87F-FF66-B69A-0565CF155F7E}"/>
              </a:ext>
            </a:extLst>
          </p:cNvPr>
          <p:cNvSpPr>
            <a:spLocks noGrp="1"/>
          </p:cNvSpPr>
          <p:nvPr>
            <p:ph type="ftr" sz="quarter" idx="11"/>
          </p:nvPr>
        </p:nvSpPr>
        <p:spPr/>
        <p:txBody>
          <a:bodyPr/>
          <a:lstStyle/>
          <a:p>
            <a:r>
              <a:rPr lang="de-AT"/>
              <a:t>Sources:</a:t>
            </a:r>
            <a:endParaRPr lang="de-AT" dirty="0"/>
          </a:p>
        </p:txBody>
      </p:sp>
      <p:sp>
        <p:nvSpPr>
          <p:cNvPr id="6" name="Slide Number Placeholder 5">
            <a:extLst>
              <a:ext uri="{FF2B5EF4-FFF2-40B4-BE49-F238E27FC236}">
                <a16:creationId xmlns:a16="http://schemas.microsoft.com/office/drawing/2014/main" id="{D6CC06CD-9536-AB0F-118E-3E01E6FAD722}"/>
              </a:ext>
            </a:extLst>
          </p:cNvPr>
          <p:cNvSpPr>
            <a:spLocks noGrp="1"/>
          </p:cNvSpPr>
          <p:nvPr>
            <p:ph type="sldNum" sz="quarter" idx="12"/>
          </p:nvPr>
        </p:nvSpPr>
        <p:spPr/>
        <p:txBody>
          <a:bodyPr/>
          <a:lstStyle/>
          <a:p>
            <a:fld id="{ACD6B214-EFBA-47A7-96BC-0C9C5E568A43}" type="slidenum">
              <a:rPr lang="de-AT" smtClean="0"/>
              <a:t>17</a:t>
            </a:fld>
            <a:endParaRPr lang="de-AT"/>
          </a:p>
        </p:txBody>
      </p:sp>
    </p:spTree>
    <p:extLst>
      <p:ext uri="{BB962C8B-B14F-4D97-AF65-F5344CB8AC3E}">
        <p14:creationId xmlns:p14="http://schemas.microsoft.com/office/powerpoint/2010/main" val="1358422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ABE5-199C-EF78-2753-E871D5529FB8}"/>
              </a:ext>
            </a:extLst>
          </p:cNvPr>
          <p:cNvSpPr>
            <a:spLocks noGrp="1"/>
          </p:cNvSpPr>
          <p:nvPr>
            <p:ph type="title"/>
          </p:nvPr>
        </p:nvSpPr>
        <p:spPr/>
        <p:txBody>
          <a:bodyPr/>
          <a:lstStyle/>
          <a:p>
            <a:r>
              <a:rPr lang="en-US" dirty="0"/>
              <a:t>Weather protection</a:t>
            </a:r>
          </a:p>
        </p:txBody>
      </p:sp>
      <p:sp>
        <p:nvSpPr>
          <p:cNvPr id="3" name="Content Placeholder 2">
            <a:extLst>
              <a:ext uri="{FF2B5EF4-FFF2-40B4-BE49-F238E27FC236}">
                <a16:creationId xmlns:a16="http://schemas.microsoft.com/office/drawing/2014/main" id="{B02A4B28-2027-CF45-7CB4-420E332D1201}"/>
              </a:ext>
            </a:extLst>
          </p:cNvPr>
          <p:cNvSpPr>
            <a:spLocks noGrp="1"/>
          </p:cNvSpPr>
          <p:nvPr>
            <p:ph idx="1"/>
          </p:nvPr>
        </p:nvSpPr>
        <p:spPr>
          <a:xfrm>
            <a:off x="585952" y="1968552"/>
            <a:ext cx="7002517" cy="3818021"/>
          </a:xfrm>
        </p:spPr>
        <p:txBody>
          <a:bodyPr/>
          <a:lstStyle/>
          <a:p>
            <a:r>
              <a:rPr lang="en-US" sz="1800" dirty="0"/>
              <a:t>Weather protection is designed to safeguard building and construction materials from the harsh effects of weather conditions. </a:t>
            </a:r>
          </a:p>
          <a:p>
            <a:r>
              <a:rPr lang="en-US" sz="1800" dirty="0"/>
              <a:t>The construction method and seasonality of a project can significantly impact the need for weather protection, especially as building energy efficiency requirements increase and the drying time during construction slows down.</a:t>
            </a:r>
          </a:p>
          <a:p>
            <a:r>
              <a:rPr lang="en-US" sz="1800" dirty="0"/>
              <a:t>In wood construction, materials are already dry and must be shielded from moisture. </a:t>
            </a:r>
          </a:p>
          <a:p>
            <a:r>
              <a:rPr lang="en-US" sz="1800" dirty="0"/>
              <a:t>The specific method of protection utilized is influenced by various factors, including the construction site, building size and shape, and susceptibility of the structures to damage. </a:t>
            </a:r>
          </a:p>
          <a:p>
            <a:r>
              <a:rPr lang="en-US" sz="1800" dirty="0"/>
              <a:t>The selection of protection method is also influenced by the construction schedule, frame solution, required conditions, and costs, as well as customer requirements.</a:t>
            </a:r>
          </a:p>
          <a:p>
            <a:pPr marL="0" indent="0">
              <a:buNone/>
            </a:pPr>
            <a:endParaRPr lang="en-US" sz="1400" dirty="0"/>
          </a:p>
        </p:txBody>
      </p:sp>
      <p:sp>
        <p:nvSpPr>
          <p:cNvPr id="4" name="Date Placeholder 3">
            <a:extLst>
              <a:ext uri="{FF2B5EF4-FFF2-40B4-BE49-F238E27FC236}">
                <a16:creationId xmlns:a16="http://schemas.microsoft.com/office/drawing/2014/main" id="{FFB97A5C-7E6D-1D97-3C00-72CC36540409}"/>
              </a:ext>
            </a:extLst>
          </p:cNvPr>
          <p:cNvSpPr>
            <a:spLocks noGrp="1"/>
          </p:cNvSpPr>
          <p:nvPr>
            <p:ph type="dt" sz="half" idx="10"/>
          </p:nvPr>
        </p:nvSpPr>
        <p:spPr/>
        <p:txBody>
          <a:bodyPr/>
          <a:lstStyle/>
          <a:p>
            <a:fld id="{B32FDDBA-D418-4C36-AF51-388086A37EDA}" type="datetime1">
              <a:rPr lang="de-AT" smtClean="0"/>
              <a:t>21.03.2023</a:t>
            </a:fld>
            <a:endParaRPr lang="de-AT"/>
          </a:p>
        </p:txBody>
      </p:sp>
      <p:sp>
        <p:nvSpPr>
          <p:cNvPr id="5" name="Footer Placeholder 4">
            <a:extLst>
              <a:ext uri="{FF2B5EF4-FFF2-40B4-BE49-F238E27FC236}">
                <a16:creationId xmlns:a16="http://schemas.microsoft.com/office/drawing/2014/main" id="{635EACD6-D87F-FF66-B69A-0565CF155F7E}"/>
              </a:ext>
            </a:extLst>
          </p:cNvPr>
          <p:cNvSpPr>
            <a:spLocks noGrp="1"/>
          </p:cNvSpPr>
          <p:nvPr>
            <p:ph type="ftr" sz="quarter" idx="11"/>
          </p:nvPr>
        </p:nvSpPr>
        <p:spPr/>
        <p:txBody>
          <a:bodyPr/>
          <a:lstStyle/>
          <a:p>
            <a:r>
              <a:rPr lang="de-AT"/>
              <a:t>Sources:</a:t>
            </a:r>
            <a:endParaRPr lang="de-AT" dirty="0"/>
          </a:p>
        </p:txBody>
      </p:sp>
      <p:sp>
        <p:nvSpPr>
          <p:cNvPr id="6" name="Slide Number Placeholder 5">
            <a:extLst>
              <a:ext uri="{FF2B5EF4-FFF2-40B4-BE49-F238E27FC236}">
                <a16:creationId xmlns:a16="http://schemas.microsoft.com/office/drawing/2014/main" id="{D6CC06CD-9536-AB0F-118E-3E01E6FAD722}"/>
              </a:ext>
            </a:extLst>
          </p:cNvPr>
          <p:cNvSpPr>
            <a:spLocks noGrp="1"/>
          </p:cNvSpPr>
          <p:nvPr>
            <p:ph type="sldNum" sz="quarter" idx="12"/>
          </p:nvPr>
        </p:nvSpPr>
        <p:spPr/>
        <p:txBody>
          <a:bodyPr/>
          <a:lstStyle/>
          <a:p>
            <a:fld id="{ACD6B214-EFBA-47A7-96BC-0C9C5E568A43}" type="slidenum">
              <a:rPr lang="de-AT" smtClean="0"/>
              <a:t>18</a:t>
            </a:fld>
            <a:endParaRPr lang="de-AT"/>
          </a:p>
        </p:txBody>
      </p:sp>
      <p:pic>
        <p:nvPicPr>
          <p:cNvPr id="8" name="Picture 7">
            <a:extLst>
              <a:ext uri="{FF2B5EF4-FFF2-40B4-BE49-F238E27FC236}">
                <a16:creationId xmlns:a16="http://schemas.microsoft.com/office/drawing/2014/main" id="{C4EE0934-AC7C-EA82-2EBE-38E38FC08879}"/>
              </a:ext>
            </a:extLst>
          </p:cNvPr>
          <p:cNvPicPr>
            <a:picLocks noChangeAspect="1"/>
          </p:cNvPicPr>
          <p:nvPr/>
        </p:nvPicPr>
        <p:blipFill>
          <a:blip r:embed="rId3"/>
          <a:stretch>
            <a:fillRect/>
          </a:stretch>
        </p:blipFill>
        <p:spPr>
          <a:xfrm>
            <a:off x="7903780" y="1966993"/>
            <a:ext cx="3816732" cy="3641753"/>
          </a:xfrm>
          <a:prstGeom prst="rect">
            <a:avLst/>
          </a:prstGeom>
        </p:spPr>
      </p:pic>
    </p:spTree>
    <p:extLst>
      <p:ext uri="{BB962C8B-B14F-4D97-AF65-F5344CB8AC3E}">
        <p14:creationId xmlns:p14="http://schemas.microsoft.com/office/powerpoint/2010/main" val="1154136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ABE5-199C-EF78-2753-E871D5529FB8}"/>
              </a:ext>
            </a:extLst>
          </p:cNvPr>
          <p:cNvSpPr>
            <a:spLocks noGrp="1"/>
          </p:cNvSpPr>
          <p:nvPr>
            <p:ph type="title"/>
          </p:nvPr>
        </p:nvSpPr>
        <p:spPr/>
        <p:txBody>
          <a:bodyPr/>
          <a:lstStyle/>
          <a:p>
            <a:r>
              <a:rPr lang="en-US" dirty="0" err="1"/>
              <a:t>Ramirent</a:t>
            </a:r>
            <a:endParaRPr lang="en-US" dirty="0"/>
          </a:p>
        </p:txBody>
      </p:sp>
      <p:sp>
        <p:nvSpPr>
          <p:cNvPr id="3" name="Content Placeholder 2">
            <a:extLst>
              <a:ext uri="{FF2B5EF4-FFF2-40B4-BE49-F238E27FC236}">
                <a16:creationId xmlns:a16="http://schemas.microsoft.com/office/drawing/2014/main" id="{B02A4B28-2027-CF45-7CB4-420E332D1201}"/>
              </a:ext>
            </a:extLst>
          </p:cNvPr>
          <p:cNvSpPr>
            <a:spLocks noGrp="1"/>
          </p:cNvSpPr>
          <p:nvPr>
            <p:ph idx="1"/>
          </p:nvPr>
        </p:nvSpPr>
        <p:spPr>
          <a:xfrm>
            <a:off x="670034" y="1925054"/>
            <a:ext cx="4738852" cy="3818021"/>
          </a:xfrm>
        </p:spPr>
        <p:txBody>
          <a:bodyPr/>
          <a:lstStyle/>
          <a:p>
            <a:pPr marL="0" indent="0" defTabSz="914400">
              <a:spcBef>
                <a:spcPts val="500"/>
              </a:spcBef>
              <a:spcAft>
                <a:spcPts val="500"/>
              </a:spcAft>
              <a:buNone/>
            </a:pPr>
            <a:r>
              <a:rPr lang="en-US" sz="1800" dirty="0" err="1"/>
              <a:t>Ramirent</a:t>
            </a:r>
            <a:r>
              <a:rPr lang="en-US" sz="1800" dirty="0"/>
              <a:t> offers a range of weather shelters for rent, suitable for various needs, from small workshops to covering entire buildings equipped with a bridge crane. </a:t>
            </a:r>
          </a:p>
          <a:p>
            <a:pPr marL="0" indent="0" defTabSz="914400">
              <a:spcBef>
                <a:spcPts val="500"/>
              </a:spcBef>
              <a:spcAft>
                <a:spcPts val="500"/>
              </a:spcAft>
              <a:buNone/>
            </a:pPr>
            <a:r>
              <a:rPr lang="en-US" sz="1800" dirty="0"/>
              <a:t>These shelters are designed to provide temporary weather protection and can be equipped with transfer rails that slide on top of each other, making them faster to lift and open.</a:t>
            </a:r>
          </a:p>
          <a:p>
            <a:pPr marL="0" indent="0" defTabSz="914400">
              <a:spcBef>
                <a:spcPts val="500"/>
              </a:spcBef>
              <a:spcAft>
                <a:spcPts val="500"/>
              </a:spcAft>
              <a:buNone/>
            </a:pPr>
            <a:r>
              <a:rPr lang="en-US" sz="1800" dirty="0"/>
              <a:t>The shelters feature an aluminum frame and come in blocks of 2.5 meters up to 25 meters, with the strongest shelters reaching up to 30-45 meters in width. </a:t>
            </a:r>
          </a:p>
        </p:txBody>
      </p:sp>
      <p:sp>
        <p:nvSpPr>
          <p:cNvPr id="4" name="Date Placeholder 3">
            <a:extLst>
              <a:ext uri="{FF2B5EF4-FFF2-40B4-BE49-F238E27FC236}">
                <a16:creationId xmlns:a16="http://schemas.microsoft.com/office/drawing/2014/main" id="{FFB97A5C-7E6D-1D97-3C00-72CC36540409}"/>
              </a:ext>
            </a:extLst>
          </p:cNvPr>
          <p:cNvSpPr>
            <a:spLocks noGrp="1"/>
          </p:cNvSpPr>
          <p:nvPr>
            <p:ph type="dt" sz="half" idx="10"/>
          </p:nvPr>
        </p:nvSpPr>
        <p:spPr/>
        <p:txBody>
          <a:bodyPr/>
          <a:lstStyle/>
          <a:p>
            <a:fld id="{B32FDDBA-D418-4C36-AF51-388086A37EDA}" type="datetime1">
              <a:rPr lang="de-AT" smtClean="0"/>
              <a:t>21.03.2023</a:t>
            </a:fld>
            <a:endParaRPr lang="de-AT"/>
          </a:p>
        </p:txBody>
      </p:sp>
      <p:sp>
        <p:nvSpPr>
          <p:cNvPr id="5" name="Footer Placeholder 4">
            <a:extLst>
              <a:ext uri="{FF2B5EF4-FFF2-40B4-BE49-F238E27FC236}">
                <a16:creationId xmlns:a16="http://schemas.microsoft.com/office/drawing/2014/main" id="{635EACD6-D87F-FF66-B69A-0565CF155F7E}"/>
              </a:ext>
            </a:extLst>
          </p:cNvPr>
          <p:cNvSpPr>
            <a:spLocks noGrp="1"/>
          </p:cNvSpPr>
          <p:nvPr>
            <p:ph type="ftr" sz="quarter" idx="11"/>
          </p:nvPr>
        </p:nvSpPr>
        <p:spPr>
          <a:xfrm>
            <a:off x="245660" y="6356358"/>
            <a:ext cx="4620629" cy="365125"/>
          </a:xfrm>
        </p:spPr>
        <p:txBody>
          <a:bodyPr/>
          <a:lstStyle/>
          <a:p>
            <a:r>
              <a:rPr lang="de-AT" dirty="0"/>
              <a:t>Sourceshttps://www.ramirent.fi/en-ramirent-in-short?lang=en-US:</a:t>
            </a:r>
          </a:p>
        </p:txBody>
      </p:sp>
      <p:sp>
        <p:nvSpPr>
          <p:cNvPr id="6" name="Slide Number Placeholder 5">
            <a:extLst>
              <a:ext uri="{FF2B5EF4-FFF2-40B4-BE49-F238E27FC236}">
                <a16:creationId xmlns:a16="http://schemas.microsoft.com/office/drawing/2014/main" id="{D6CC06CD-9536-AB0F-118E-3E01E6FAD722}"/>
              </a:ext>
            </a:extLst>
          </p:cNvPr>
          <p:cNvSpPr>
            <a:spLocks noGrp="1"/>
          </p:cNvSpPr>
          <p:nvPr>
            <p:ph type="sldNum" sz="quarter" idx="12"/>
          </p:nvPr>
        </p:nvSpPr>
        <p:spPr/>
        <p:txBody>
          <a:bodyPr/>
          <a:lstStyle/>
          <a:p>
            <a:fld id="{ACD6B214-EFBA-47A7-96BC-0C9C5E568A43}" type="slidenum">
              <a:rPr lang="de-AT" smtClean="0"/>
              <a:t>19</a:t>
            </a:fld>
            <a:endParaRPr lang="de-AT"/>
          </a:p>
        </p:txBody>
      </p:sp>
      <p:pic>
        <p:nvPicPr>
          <p:cNvPr id="10" name="Picture 9" descr="A picture containing scaffolding&#10;&#10;Description automatically generated">
            <a:extLst>
              <a:ext uri="{FF2B5EF4-FFF2-40B4-BE49-F238E27FC236}">
                <a16:creationId xmlns:a16="http://schemas.microsoft.com/office/drawing/2014/main" id="{EAB2C568-7873-467B-914C-5DD7D816BB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8886" y="1151190"/>
            <a:ext cx="3924800" cy="2616533"/>
          </a:xfrm>
          <a:prstGeom prst="rect">
            <a:avLst/>
          </a:prstGeom>
        </p:spPr>
      </p:pic>
      <p:pic>
        <p:nvPicPr>
          <p:cNvPr id="12" name="Picture 11" descr="A high angle view of a factory&#10;&#10;Description automatically generated with medium confidence">
            <a:extLst>
              <a:ext uri="{FF2B5EF4-FFF2-40B4-BE49-F238E27FC236}">
                <a16:creationId xmlns:a16="http://schemas.microsoft.com/office/drawing/2014/main" id="{14329882-8EF5-4C51-8E53-6AF7493A7E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7643" y="1927903"/>
            <a:ext cx="3732200" cy="2864069"/>
          </a:xfrm>
          <a:prstGeom prst="rect">
            <a:avLst/>
          </a:prstGeom>
        </p:spPr>
      </p:pic>
      <p:pic>
        <p:nvPicPr>
          <p:cNvPr id="14" name="Picture 13" descr="A picture containing building&#10;&#10;Description automatically generated">
            <a:extLst>
              <a:ext uri="{FF2B5EF4-FFF2-40B4-BE49-F238E27FC236}">
                <a16:creationId xmlns:a16="http://schemas.microsoft.com/office/drawing/2014/main" id="{D1916F77-AA13-9FC3-2747-823634A519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8886" y="4005933"/>
            <a:ext cx="3633922" cy="2001845"/>
          </a:xfrm>
          <a:prstGeom prst="rect">
            <a:avLst/>
          </a:prstGeom>
        </p:spPr>
      </p:pic>
    </p:spTree>
    <p:extLst>
      <p:ext uri="{BB962C8B-B14F-4D97-AF65-F5344CB8AC3E}">
        <p14:creationId xmlns:p14="http://schemas.microsoft.com/office/powerpoint/2010/main" val="3843240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ABE5-199C-EF78-2753-E871D5529FB8}"/>
              </a:ext>
            </a:extLst>
          </p:cNvPr>
          <p:cNvSpPr>
            <a:spLocks noGrp="1"/>
          </p:cNvSpPr>
          <p:nvPr>
            <p:ph type="title"/>
          </p:nvPr>
        </p:nvSpPr>
        <p:spPr/>
        <p:txBody>
          <a:bodyPr/>
          <a:lstStyle/>
          <a:p>
            <a:r>
              <a:rPr lang="fi-FI" dirty="0" err="1"/>
              <a:t>Introduction</a:t>
            </a:r>
            <a:endParaRPr lang="en-US" dirty="0"/>
          </a:p>
        </p:txBody>
      </p:sp>
      <p:sp>
        <p:nvSpPr>
          <p:cNvPr id="3" name="Content Placeholder 2">
            <a:extLst>
              <a:ext uri="{FF2B5EF4-FFF2-40B4-BE49-F238E27FC236}">
                <a16:creationId xmlns:a16="http://schemas.microsoft.com/office/drawing/2014/main" id="{B02A4B28-2027-CF45-7CB4-420E332D1201}"/>
              </a:ext>
            </a:extLst>
          </p:cNvPr>
          <p:cNvSpPr>
            <a:spLocks noGrp="1"/>
          </p:cNvSpPr>
          <p:nvPr>
            <p:ph idx="1"/>
          </p:nvPr>
        </p:nvSpPr>
        <p:spPr/>
        <p:txBody>
          <a:bodyPr/>
          <a:lstStyle/>
          <a:p>
            <a:pPr marL="0" indent="0">
              <a:buNone/>
            </a:pPr>
            <a:r>
              <a:rPr lang="en-US" sz="2000" dirty="0"/>
              <a:t>Moisture damage can affect all types of building materials, but it can cause particularly rapid deterioration and defects in structural timber.</a:t>
            </a:r>
          </a:p>
          <a:p>
            <a:pPr marL="0" indent="0">
              <a:buNone/>
            </a:pPr>
            <a:r>
              <a:rPr lang="en-US" sz="2000" dirty="0"/>
              <a:t>Unlike some materials that can absorb moisture without harm, timber is vulnerable to the natural process of decay, which can weaken its structure and compromise the integrity of a building.</a:t>
            </a:r>
          </a:p>
          <a:p>
            <a:pPr marL="0" indent="0">
              <a:buNone/>
            </a:pPr>
            <a:r>
              <a:rPr lang="en-US" sz="2000" dirty="0"/>
              <a:t>When timber products absorb more water than their intended in-service moisture content, they are likely to experience a loss of strength, dimensional changes, and an increased risk of decay.</a:t>
            </a:r>
          </a:p>
          <a:p>
            <a:pPr marL="0" indent="0">
              <a:buNone/>
            </a:pPr>
            <a:r>
              <a:rPr lang="en-US" sz="2000" dirty="0"/>
              <a:t>Remedying moisture-related defects in timber structures can be a costly endeavor. </a:t>
            </a:r>
          </a:p>
          <a:p>
            <a:pPr marL="0" indent="0">
              <a:buNone/>
            </a:pPr>
            <a:r>
              <a:rPr lang="en-US" sz="2000" dirty="0"/>
              <a:t>Therefore, it is essential to prevent water ingress or the accumulation of high humidity that can lead to moisture absorption by the wood. </a:t>
            </a:r>
          </a:p>
        </p:txBody>
      </p:sp>
      <p:sp>
        <p:nvSpPr>
          <p:cNvPr id="4" name="Date Placeholder 3">
            <a:extLst>
              <a:ext uri="{FF2B5EF4-FFF2-40B4-BE49-F238E27FC236}">
                <a16:creationId xmlns:a16="http://schemas.microsoft.com/office/drawing/2014/main" id="{FFB97A5C-7E6D-1D97-3C00-72CC36540409}"/>
              </a:ext>
            </a:extLst>
          </p:cNvPr>
          <p:cNvSpPr>
            <a:spLocks noGrp="1"/>
          </p:cNvSpPr>
          <p:nvPr>
            <p:ph type="dt" sz="half" idx="10"/>
          </p:nvPr>
        </p:nvSpPr>
        <p:spPr/>
        <p:txBody>
          <a:bodyPr/>
          <a:lstStyle/>
          <a:p>
            <a:fld id="{B32FDDBA-D418-4C36-AF51-388086A37EDA}" type="datetime1">
              <a:rPr lang="de-AT" smtClean="0"/>
              <a:t>21.03.2023</a:t>
            </a:fld>
            <a:endParaRPr lang="de-AT"/>
          </a:p>
        </p:txBody>
      </p:sp>
      <p:sp>
        <p:nvSpPr>
          <p:cNvPr id="5" name="Footer Placeholder 4">
            <a:extLst>
              <a:ext uri="{FF2B5EF4-FFF2-40B4-BE49-F238E27FC236}">
                <a16:creationId xmlns:a16="http://schemas.microsoft.com/office/drawing/2014/main" id="{635EACD6-D87F-FF66-B69A-0565CF155F7E}"/>
              </a:ext>
            </a:extLst>
          </p:cNvPr>
          <p:cNvSpPr>
            <a:spLocks noGrp="1"/>
          </p:cNvSpPr>
          <p:nvPr>
            <p:ph type="ftr" sz="quarter" idx="11"/>
          </p:nvPr>
        </p:nvSpPr>
        <p:spPr/>
        <p:txBody>
          <a:bodyPr/>
          <a:lstStyle/>
          <a:p>
            <a:r>
              <a:rPr lang="de-AT"/>
              <a:t>Sources:</a:t>
            </a:r>
            <a:endParaRPr lang="de-AT" dirty="0"/>
          </a:p>
        </p:txBody>
      </p:sp>
      <p:sp>
        <p:nvSpPr>
          <p:cNvPr id="6" name="Slide Number Placeholder 5">
            <a:extLst>
              <a:ext uri="{FF2B5EF4-FFF2-40B4-BE49-F238E27FC236}">
                <a16:creationId xmlns:a16="http://schemas.microsoft.com/office/drawing/2014/main" id="{D6CC06CD-9536-AB0F-118E-3E01E6FAD722}"/>
              </a:ext>
            </a:extLst>
          </p:cNvPr>
          <p:cNvSpPr>
            <a:spLocks noGrp="1"/>
          </p:cNvSpPr>
          <p:nvPr>
            <p:ph type="sldNum" sz="quarter" idx="12"/>
          </p:nvPr>
        </p:nvSpPr>
        <p:spPr/>
        <p:txBody>
          <a:bodyPr/>
          <a:lstStyle/>
          <a:p>
            <a:fld id="{ACD6B214-EFBA-47A7-96BC-0C9C5E568A43}" type="slidenum">
              <a:rPr lang="de-AT" smtClean="0"/>
              <a:t>2</a:t>
            </a:fld>
            <a:endParaRPr lang="de-AT"/>
          </a:p>
        </p:txBody>
      </p:sp>
    </p:spTree>
    <p:extLst>
      <p:ext uri="{BB962C8B-B14F-4D97-AF65-F5344CB8AC3E}">
        <p14:creationId xmlns:p14="http://schemas.microsoft.com/office/powerpoint/2010/main" val="1817864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5CF88-9957-B483-8C17-0EE7ACBEB712}"/>
              </a:ext>
            </a:extLst>
          </p:cNvPr>
          <p:cNvSpPr>
            <a:spLocks noGrp="1"/>
          </p:cNvSpPr>
          <p:nvPr>
            <p:ph type="title"/>
          </p:nvPr>
        </p:nvSpPr>
        <p:spPr/>
        <p:txBody>
          <a:bodyPr/>
          <a:lstStyle/>
          <a:p>
            <a:r>
              <a:rPr lang="fi-FI" dirty="0"/>
              <a:t>Ramirent</a:t>
            </a:r>
            <a:endParaRPr lang="en-US" dirty="0"/>
          </a:p>
        </p:txBody>
      </p:sp>
      <p:sp>
        <p:nvSpPr>
          <p:cNvPr id="4" name="Date Placeholder 3">
            <a:extLst>
              <a:ext uri="{FF2B5EF4-FFF2-40B4-BE49-F238E27FC236}">
                <a16:creationId xmlns:a16="http://schemas.microsoft.com/office/drawing/2014/main" id="{5385C6F7-C324-E138-75D8-EE089C771D96}"/>
              </a:ext>
            </a:extLst>
          </p:cNvPr>
          <p:cNvSpPr>
            <a:spLocks noGrp="1"/>
          </p:cNvSpPr>
          <p:nvPr>
            <p:ph type="dt" sz="half" idx="10"/>
          </p:nvPr>
        </p:nvSpPr>
        <p:spPr/>
        <p:txBody>
          <a:bodyPr/>
          <a:lstStyle/>
          <a:p>
            <a:fld id="{B32FDDBA-D418-4C36-AF51-388086A37EDA}" type="datetime1">
              <a:rPr lang="de-AT" smtClean="0"/>
              <a:t>21.03.2023</a:t>
            </a:fld>
            <a:endParaRPr lang="de-AT"/>
          </a:p>
        </p:txBody>
      </p:sp>
      <p:sp>
        <p:nvSpPr>
          <p:cNvPr id="5" name="Footer Placeholder 4">
            <a:extLst>
              <a:ext uri="{FF2B5EF4-FFF2-40B4-BE49-F238E27FC236}">
                <a16:creationId xmlns:a16="http://schemas.microsoft.com/office/drawing/2014/main" id="{AE21E882-7C97-FF52-FE0C-695FC068E774}"/>
              </a:ext>
            </a:extLst>
          </p:cNvPr>
          <p:cNvSpPr>
            <a:spLocks noGrp="1"/>
          </p:cNvSpPr>
          <p:nvPr>
            <p:ph type="ftr" sz="quarter" idx="11"/>
          </p:nvPr>
        </p:nvSpPr>
        <p:spPr>
          <a:xfrm>
            <a:off x="245661" y="6356358"/>
            <a:ext cx="4904408" cy="365125"/>
          </a:xfrm>
        </p:spPr>
        <p:txBody>
          <a:bodyPr/>
          <a:lstStyle/>
          <a:p>
            <a:r>
              <a:rPr lang="de-AT" dirty="0"/>
              <a:t>Sources: https://www.ramirent.fi/en-ramirent-in-short?lang=en-US</a:t>
            </a:r>
          </a:p>
        </p:txBody>
      </p:sp>
      <p:sp>
        <p:nvSpPr>
          <p:cNvPr id="6" name="Slide Number Placeholder 5">
            <a:extLst>
              <a:ext uri="{FF2B5EF4-FFF2-40B4-BE49-F238E27FC236}">
                <a16:creationId xmlns:a16="http://schemas.microsoft.com/office/drawing/2014/main" id="{5AF07D80-A74A-C9D2-3496-D3E421DFA9DC}"/>
              </a:ext>
            </a:extLst>
          </p:cNvPr>
          <p:cNvSpPr>
            <a:spLocks noGrp="1"/>
          </p:cNvSpPr>
          <p:nvPr>
            <p:ph type="sldNum" sz="quarter" idx="12"/>
          </p:nvPr>
        </p:nvSpPr>
        <p:spPr/>
        <p:txBody>
          <a:bodyPr/>
          <a:lstStyle/>
          <a:p>
            <a:fld id="{ACD6B214-EFBA-47A7-96BC-0C9C5E568A43}" type="slidenum">
              <a:rPr lang="de-AT" smtClean="0"/>
              <a:t>20</a:t>
            </a:fld>
            <a:endParaRPr lang="de-AT"/>
          </a:p>
        </p:txBody>
      </p:sp>
      <p:pic>
        <p:nvPicPr>
          <p:cNvPr id="14" name="Picture 13" descr="A large building under construction&#10;&#10;Description automatically generated with medium confidence">
            <a:extLst>
              <a:ext uri="{FF2B5EF4-FFF2-40B4-BE49-F238E27FC236}">
                <a16:creationId xmlns:a16="http://schemas.microsoft.com/office/drawing/2014/main" id="{0043368A-B8CF-6452-67D6-1B77F1CDC8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000" y="2051178"/>
            <a:ext cx="4749800" cy="3390900"/>
          </a:xfrm>
          <a:prstGeom prst="rect">
            <a:avLst/>
          </a:prstGeom>
        </p:spPr>
      </p:pic>
      <p:sp>
        <p:nvSpPr>
          <p:cNvPr id="16" name="TextBox 15">
            <a:extLst>
              <a:ext uri="{FF2B5EF4-FFF2-40B4-BE49-F238E27FC236}">
                <a16:creationId xmlns:a16="http://schemas.microsoft.com/office/drawing/2014/main" id="{9F60D92A-A666-F44E-A183-2EA801D9C544}"/>
              </a:ext>
            </a:extLst>
          </p:cNvPr>
          <p:cNvSpPr txBox="1"/>
          <p:nvPr/>
        </p:nvSpPr>
        <p:spPr>
          <a:xfrm>
            <a:off x="367862" y="2114585"/>
            <a:ext cx="6236138" cy="3652282"/>
          </a:xfrm>
          <a:prstGeom prst="rect">
            <a:avLst/>
          </a:prstGeom>
          <a:noFill/>
        </p:spPr>
        <p:txBody>
          <a:bodyPr wrap="square">
            <a:spAutoFit/>
          </a:bodyPr>
          <a:lstStyle/>
          <a:p>
            <a:pPr>
              <a:spcBef>
                <a:spcPts val="500"/>
              </a:spcBef>
              <a:spcAft>
                <a:spcPts val="500"/>
              </a:spcAft>
            </a:pPr>
            <a:r>
              <a:rPr lang="en-US" sz="1800" dirty="0"/>
              <a:t>For the largest solutions, a combination of weather protection and crane is provided. </a:t>
            </a:r>
          </a:p>
          <a:p>
            <a:pPr>
              <a:spcBef>
                <a:spcPts val="500"/>
              </a:spcBef>
              <a:spcAft>
                <a:spcPts val="500"/>
              </a:spcAft>
            </a:pPr>
            <a:r>
              <a:rPr lang="en-US" sz="1800" dirty="0"/>
              <a:t>A weather shelter and an overhead crane combined, which does not require separate scaffolding. </a:t>
            </a:r>
          </a:p>
          <a:p>
            <a:pPr>
              <a:spcBef>
                <a:spcPts val="500"/>
              </a:spcBef>
              <a:spcAft>
                <a:spcPts val="500"/>
              </a:spcAft>
            </a:pPr>
            <a:r>
              <a:rPr lang="en-US" sz="1800" dirty="0"/>
              <a:t>The overhead crane can lift and mount building elements up to 3,200 kg at a time. </a:t>
            </a:r>
          </a:p>
          <a:p>
            <a:pPr>
              <a:spcBef>
                <a:spcPts val="500"/>
              </a:spcBef>
              <a:spcAft>
                <a:spcPts val="500"/>
              </a:spcAft>
            </a:pPr>
            <a:r>
              <a:rPr lang="en-US" sz="1800" dirty="0"/>
              <a:t>The construction site is protected for the whole project time as the lifts are performed through the shelter ends without any need to open the shelter itself. </a:t>
            </a:r>
          </a:p>
          <a:p>
            <a:pPr>
              <a:spcBef>
                <a:spcPts val="500"/>
              </a:spcBef>
              <a:spcAft>
                <a:spcPts val="500"/>
              </a:spcAft>
            </a:pPr>
            <a:r>
              <a:rPr lang="en-US" sz="1800" dirty="0"/>
              <a:t>When the work stage or floor is completed, the shelter is hoisted upward by using its motors.</a:t>
            </a:r>
            <a:endParaRPr lang="en-US" dirty="0"/>
          </a:p>
        </p:txBody>
      </p:sp>
    </p:spTree>
    <p:extLst>
      <p:ext uri="{BB962C8B-B14F-4D97-AF65-F5344CB8AC3E}">
        <p14:creationId xmlns:p14="http://schemas.microsoft.com/office/powerpoint/2010/main" val="745886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ABE5-199C-EF78-2753-E871D5529FB8}"/>
              </a:ext>
            </a:extLst>
          </p:cNvPr>
          <p:cNvSpPr>
            <a:spLocks noGrp="1"/>
          </p:cNvSpPr>
          <p:nvPr>
            <p:ph type="title"/>
          </p:nvPr>
        </p:nvSpPr>
        <p:spPr/>
        <p:txBody>
          <a:bodyPr/>
          <a:lstStyle/>
          <a:p>
            <a:r>
              <a:rPr lang="en-US" dirty="0"/>
              <a:t>KRAG</a:t>
            </a:r>
          </a:p>
        </p:txBody>
      </p:sp>
      <p:sp>
        <p:nvSpPr>
          <p:cNvPr id="3" name="Content Placeholder 2">
            <a:extLst>
              <a:ext uri="{FF2B5EF4-FFF2-40B4-BE49-F238E27FC236}">
                <a16:creationId xmlns:a16="http://schemas.microsoft.com/office/drawing/2014/main" id="{B02A4B28-2027-CF45-7CB4-420E332D1201}"/>
              </a:ext>
            </a:extLst>
          </p:cNvPr>
          <p:cNvSpPr>
            <a:spLocks noGrp="1"/>
          </p:cNvSpPr>
          <p:nvPr>
            <p:ph idx="1"/>
          </p:nvPr>
        </p:nvSpPr>
        <p:spPr>
          <a:xfrm>
            <a:off x="470338" y="1925054"/>
            <a:ext cx="6445469" cy="4002780"/>
          </a:xfrm>
        </p:spPr>
        <p:txBody>
          <a:bodyPr/>
          <a:lstStyle/>
          <a:p>
            <a:pPr marL="0" indent="0">
              <a:buNone/>
            </a:pPr>
            <a:r>
              <a:rPr lang="en-US" sz="2000" dirty="0"/>
              <a:t>KRAG offers to rent and install high-quality and aesthetic temporary roof constructions from the manufacturer </a:t>
            </a:r>
            <a:r>
              <a:rPr lang="en-US" sz="2000" dirty="0" err="1"/>
              <a:t>Layher</a:t>
            </a:r>
            <a:r>
              <a:rPr lang="en-US" sz="2000" dirty="0"/>
              <a:t>.</a:t>
            </a:r>
          </a:p>
          <a:p>
            <a:pPr marL="0" indent="0">
              <a:buNone/>
            </a:pPr>
            <a:r>
              <a:rPr lang="en-US" sz="2000" dirty="0"/>
              <a:t>A temporary roof is a solution to protect the construction site from the effects of climatic conditions. The site will be protected from rain, snow, sunlight and other external climatic influences during your work process. </a:t>
            </a:r>
          </a:p>
          <a:p>
            <a:pPr marL="0" indent="0">
              <a:buNone/>
            </a:pPr>
            <a:r>
              <a:rPr lang="en-US" sz="2000" dirty="0"/>
              <a:t>A temporary roof provides the opportunity to carry out repairs regardless of the weather, so the deadlines for the work are not subject to annual changes in climatic conditions.</a:t>
            </a:r>
          </a:p>
          <a:p>
            <a:pPr marL="0" indent="0">
              <a:buNone/>
            </a:pPr>
            <a:r>
              <a:rPr lang="en-US" sz="2000" dirty="0"/>
              <a:t>The temporary roof is mounted on pre-installed scaffolding. It is a quick-to-assemble, lightweight and visually appealing design.</a:t>
            </a:r>
          </a:p>
        </p:txBody>
      </p:sp>
      <p:sp>
        <p:nvSpPr>
          <p:cNvPr id="4" name="Date Placeholder 3">
            <a:extLst>
              <a:ext uri="{FF2B5EF4-FFF2-40B4-BE49-F238E27FC236}">
                <a16:creationId xmlns:a16="http://schemas.microsoft.com/office/drawing/2014/main" id="{FFB97A5C-7E6D-1D97-3C00-72CC36540409}"/>
              </a:ext>
            </a:extLst>
          </p:cNvPr>
          <p:cNvSpPr>
            <a:spLocks noGrp="1"/>
          </p:cNvSpPr>
          <p:nvPr>
            <p:ph type="dt" sz="half" idx="10"/>
          </p:nvPr>
        </p:nvSpPr>
        <p:spPr/>
        <p:txBody>
          <a:bodyPr/>
          <a:lstStyle/>
          <a:p>
            <a:fld id="{B32FDDBA-D418-4C36-AF51-388086A37EDA}" type="datetime1">
              <a:rPr lang="de-AT" smtClean="0"/>
              <a:t>21.03.2023</a:t>
            </a:fld>
            <a:endParaRPr lang="de-AT"/>
          </a:p>
        </p:txBody>
      </p:sp>
      <p:sp>
        <p:nvSpPr>
          <p:cNvPr id="5" name="Footer Placeholder 4">
            <a:extLst>
              <a:ext uri="{FF2B5EF4-FFF2-40B4-BE49-F238E27FC236}">
                <a16:creationId xmlns:a16="http://schemas.microsoft.com/office/drawing/2014/main" id="{635EACD6-D87F-FF66-B69A-0565CF155F7E}"/>
              </a:ext>
            </a:extLst>
          </p:cNvPr>
          <p:cNvSpPr>
            <a:spLocks noGrp="1"/>
          </p:cNvSpPr>
          <p:nvPr>
            <p:ph type="ftr" sz="quarter" idx="11"/>
          </p:nvPr>
        </p:nvSpPr>
        <p:spPr>
          <a:xfrm>
            <a:off x="245660" y="6356358"/>
            <a:ext cx="5482477" cy="365125"/>
          </a:xfrm>
        </p:spPr>
        <p:txBody>
          <a:bodyPr/>
          <a:lstStyle/>
          <a:p>
            <a:r>
              <a:rPr lang="de-AT" dirty="0" err="1"/>
              <a:t>Sources:https</a:t>
            </a:r>
            <a:r>
              <a:rPr lang="de-AT" dirty="0"/>
              <a:t>://www.krag.lv/portfolio -670665/</a:t>
            </a:r>
            <a:r>
              <a:rPr lang="de-AT" dirty="0" err="1"/>
              <a:t>category</a:t>
            </a:r>
            <a:r>
              <a:rPr lang="de-AT" dirty="0"/>
              <a:t>/</a:t>
            </a:r>
            <a:r>
              <a:rPr lang="de-AT" dirty="0" err="1"/>
              <a:t>weather-protection</a:t>
            </a:r>
            <a:endParaRPr lang="de-AT" dirty="0"/>
          </a:p>
        </p:txBody>
      </p:sp>
      <p:sp>
        <p:nvSpPr>
          <p:cNvPr id="6" name="Slide Number Placeholder 5">
            <a:extLst>
              <a:ext uri="{FF2B5EF4-FFF2-40B4-BE49-F238E27FC236}">
                <a16:creationId xmlns:a16="http://schemas.microsoft.com/office/drawing/2014/main" id="{D6CC06CD-9536-AB0F-118E-3E01E6FAD722}"/>
              </a:ext>
            </a:extLst>
          </p:cNvPr>
          <p:cNvSpPr>
            <a:spLocks noGrp="1"/>
          </p:cNvSpPr>
          <p:nvPr>
            <p:ph type="sldNum" sz="quarter" idx="12"/>
          </p:nvPr>
        </p:nvSpPr>
        <p:spPr/>
        <p:txBody>
          <a:bodyPr/>
          <a:lstStyle/>
          <a:p>
            <a:fld id="{ACD6B214-EFBA-47A7-96BC-0C9C5E568A43}" type="slidenum">
              <a:rPr lang="de-AT" smtClean="0"/>
              <a:t>21</a:t>
            </a:fld>
            <a:endParaRPr lang="de-AT"/>
          </a:p>
        </p:txBody>
      </p:sp>
      <p:pic>
        <p:nvPicPr>
          <p:cNvPr id="10" name="Picture 9" descr="A picture containing indoor&#10;&#10;Description automatically generated">
            <a:extLst>
              <a:ext uri="{FF2B5EF4-FFF2-40B4-BE49-F238E27FC236}">
                <a16:creationId xmlns:a16="http://schemas.microsoft.com/office/drawing/2014/main" id="{85DE4157-6681-E709-F505-BB3FFC7B7B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8533" y="2032102"/>
            <a:ext cx="4534390" cy="3462830"/>
          </a:xfrm>
          <a:prstGeom prst="rect">
            <a:avLst/>
          </a:prstGeom>
        </p:spPr>
      </p:pic>
    </p:spTree>
    <p:extLst>
      <p:ext uri="{BB962C8B-B14F-4D97-AF65-F5344CB8AC3E}">
        <p14:creationId xmlns:p14="http://schemas.microsoft.com/office/powerpoint/2010/main" val="2783107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ABE5-199C-EF78-2753-E871D5529FB8}"/>
              </a:ext>
            </a:extLst>
          </p:cNvPr>
          <p:cNvSpPr>
            <a:spLocks noGrp="1"/>
          </p:cNvSpPr>
          <p:nvPr>
            <p:ph type="title"/>
          </p:nvPr>
        </p:nvSpPr>
        <p:spPr/>
        <p:txBody>
          <a:bodyPr/>
          <a:lstStyle/>
          <a:p>
            <a:r>
              <a:rPr lang="en-US" dirty="0" err="1"/>
              <a:t>Telinekataja</a:t>
            </a:r>
            <a:endParaRPr lang="en-US" dirty="0"/>
          </a:p>
        </p:txBody>
      </p:sp>
      <p:sp>
        <p:nvSpPr>
          <p:cNvPr id="3" name="Content Placeholder 2">
            <a:extLst>
              <a:ext uri="{FF2B5EF4-FFF2-40B4-BE49-F238E27FC236}">
                <a16:creationId xmlns:a16="http://schemas.microsoft.com/office/drawing/2014/main" id="{B02A4B28-2027-CF45-7CB4-420E332D1201}"/>
              </a:ext>
            </a:extLst>
          </p:cNvPr>
          <p:cNvSpPr>
            <a:spLocks noGrp="1"/>
          </p:cNvSpPr>
          <p:nvPr>
            <p:ph idx="1"/>
          </p:nvPr>
        </p:nvSpPr>
        <p:spPr>
          <a:xfrm>
            <a:off x="564931" y="2001946"/>
            <a:ext cx="5667703" cy="3818021"/>
          </a:xfrm>
        </p:spPr>
        <p:txBody>
          <a:bodyPr/>
          <a:lstStyle/>
          <a:p>
            <a:pPr marL="0" indent="0">
              <a:buNone/>
            </a:pPr>
            <a:r>
              <a:rPr lang="en-US" sz="2000" dirty="0" err="1"/>
              <a:t>Telinekataja</a:t>
            </a:r>
            <a:r>
              <a:rPr lang="en-US" sz="2000" dirty="0"/>
              <a:t> offers weather protection solutions for rent or sale, ranging from small to large systems.</a:t>
            </a:r>
          </a:p>
          <a:p>
            <a:pPr marL="0" indent="0">
              <a:buNone/>
            </a:pPr>
            <a:r>
              <a:rPr lang="en-US" sz="2000" dirty="0"/>
              <a:t>Their systems are similar to those offered by </a:t>
            </a:r>
            <a:r>
              <a:rPr lang="en-US" sz="2000" dirty="0" err="1"/>
              <a:t>Ramirent</a:t>
            </a:r>
            <a:r>
              <a:rPr lang="en-US" sz="2000" dirty="0"/>
              <a:t>, featuring aluminum frames and lightweight, openable designs. </a:t>
            </a:r>
          </a:p>
          <a:p>
            <a:pPr marL="0" indent="0">
              <a:buNone/>
            </a:pPr>
            <a:r>
              <a:rPr lang="en-US" sz="2000" dirty="0"/>
              <a:t>The maximum span for their solutions without separate support towers is 40 meters. </a:t>
            </a:r>
          </a:p>
          <a:p>
            <a:pPr marL="0" indent="0">
              <a:buNone/>
            </a:pPr>
            <a:r>
              <a:rPr lang="en-US" sz="2000" dirty="0"/>
              <a:t>The roof cover is pulled into grooves in the grids for a neat, tight, and durable end result.</a:t>
            </a:r>
          </a:p>
          <a:p>
            <a:pPr marL="0" indent="0">
              <a:buNone/>
            </a:pPr>
            <a:r>
              <a:rPr lang="en-US" sz="2000" dirty="0"/>
              <a:t> Additionally, </a:t>
            </a:r>
            <a:r>
              <a:rPr lang="en-US" sz="2000" dirty="0" err="1"/>
              <a:t>Telinekataja's</a:t>
            </a:r>
            <a:r>
              <a:rPr lang="en-US" sz="2000" dirty="0"/>
              <a:t> Shelter roofs can be equipped with protective walls attached to the racks for added protection.</a:t>
            </a:r>
          </a:p>
          <a:p>
            <a:pPr marL="0" indent="0">
              <a:buNone/>
            </a:pPr>
            <a:endParaRPr lang="en-US" sz="2000" dirty="0"/>
          </a:p>
        </p:txBody>
      </p:sp>
      <p:sp>
        <p:nvSpPr>
          <p:cNvPr id="4" name="Date Placeholder 3">
            <a:extLst>
              <a:ext uri="{FF2B5EF4-FFF2-40B4-BE49-F238E27FC236}">
                <a16:creationId xmlns:a16="http://schemas.microsoft.com/office/drawing/2014/main" id="{FFB97A5C-7E6D-1D97-3C00-72CC36540409}"/>
              </a:ext>
            </a:extLst>
          </p:cNvPr>
          <p:cNvSpPr>
            <a:spLocks noGrp="1"/>
          </p:cNvSpPr>
          <p:nvPr>
            <p:ph type="dt" sz="half" idx="10"/>
          </p:nvPr>
        </p:nvSpPr>
        <p:spPr/>
        <p:txBody>
          <a:bodyPr/>
          <a:lstStyle/>
          <a:p>
            <a:fld id="{B32FDDBA-D418-4C36-AF51-388086A37EDA}" type="datetime1">
              <a:rPr lang="de-AT" smtClean="0"/>
              <a:t>21.03.2023</a:t>
            </a:fld>
            <a:endParaRPr lang="de-AT"/>
          </a:p>
        </p:txBody>
      </p:sp>
      <p:sp>
        <p:nvSpPr>
          <p:cNvPr id="5" name="Footer Placeholder 4">
            <a:extLst>
              <a:ext uri="{FF2B5EF4-FFF2-40B4-BE49-F238E27FC236}">
                <a16:creationId xmlns:a16="http://schemas.microsoft.com/office/drawing/2014/main" id="{635EACD6-D87F-FF66-B69A-0565CF155F7E}"/>
              </a:ext>
            </a:extLst>
          </p:cNvPr>
          <p:cNvSpPr>
            <a:spLocks noGrp="1"/>
          </p:cNvSpPr>
          <p:nvPr>
            <p:ph type="ftr" sz="quarter" idx="11"/>
          </p:nvPr>
        </p:nvSpPr>
        <p:spPr/>
        <p:txBody>
          <a:bodyPr/>
          <a:lstStyle/>
          <a:p>
            <a:r>
              <a:rPr lang="de-AT" dirty="0"/>
              <a:t>Sources: https://telinekataja.fi/</a:t>
            </a:r>
          </a:p>
        </p:txBody>
      </p:sp>
      <p:sp>
        <p:nvSpPr>
          <p:cNvPr id="6" name="Slide Number Placeholder 5">
            <a:extLst>
              <a:ext uri="{FF2B5EF4-FFF2-40B4-BE49-F238E27FC236}">
                <a16:creationId xmlns:a16="http://schemas.microsoft.com/office/drawing/2014/main" id="{D6CC06CD-9536-AB0F-118E-3E01E6FAD722}"/>
              </a:ext>
            </a:extLst>
          </p:cNvPr>
          <p:cNvSpPr>
            <a:spLocks noGrp="1"/>
          </p:cNvSpPr>
          <p:nvPr>
            <p:ph type="sldNum" sz="quarter" idx="12"/>
          </p:nvPr>
        </p:nvSpPr>
        <p:spPr/>
        <p:txBody>
          <a:bodyPr/>
          <a:lstStyle/>
          <a:p>
            <a:fld id="{ACD6B214-EFBA-47A7-96BC-0C9C5E568A43}" type="slidenum">
              <a:rPr lang="de-AT" smtClean="0"/>
              <a:t>22</a:t>
            </a:fld>
            <a:endParaRPr lang="de-AT"/>
          </a:p>
        </p:txBody>
      </p:sp>
      <p:pic>
        <p:nvPicPr>
          <p:cNvPr id="10" name="Picture 9" descr="A picture containing sky, outdoor, several&#10;&#10;Description automatically generated">
            <a:extLst>
              <a:ext uri="{FF2B5EF4-FFF2-40B4-BE49-F238E27FC236}">
                <a16:creationId xmlns:a16="http://schemas.microsoft.com/office/drawing/2014/main" id="{E9FFE9E0-BF71-8476-7778-0A61B92A3E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1397" y="2189757"/>
            <a:ext cx="5083327" cy="2861725"/>
          </a:xfrm>
          <a:prstGeom prst="rect">
            <a:avLst/>
          </a:prstGeom>
        </p:spPr>
      </p:pic>
    </p:spTree>
    <p:extLst>
      <p:ext uri="{BB962C8B-B14F-4D97-AF65-F5344CB8AC3E}">
        <p14:creationId xmlns:p14="http://schemas.microsoft.com/office/powerpoint/2010/main" val="11636827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ABE5-199C-EF78-2753-E871D5529FB8}"/>
              </a:ext>
            </a:extLst>
          </p:cNvPr>
          <p:cNvSpPr>
            <a:spLocks noGrp="1"/>
          </p:cNvSpPr>
          <p:nvPr>
            <p:ph type="title"/>
          </p:nvPr>
        </p:nvSpPr>
        <p:spPr/>
        <p:txBody>
          <a:bodyPr/>
          <a:lstStyle/>
          <a:p>
            <a:r>
              <a:rPr lang="en-US" dirty="0" err="1"/>
              <a:t>Hallgruppen</a:t>
            </a:r>
            <a:endParaRPr lang="en-US" dirty="0"/>
          </a:p>
        </p:txBody>
      </p:sp>
      <p:sp>
        <p:nvSpPr>
          <p:cNvPr id="3" name="Content Placeholder 2">
            <a:extLst>
              <a:ext uri="{FF2B5EF4-FFF2-40B4-BE49-F238E27FC236}">
                <a16:creationId xmlns:a16="http://schemas.microsoft.com/office/drawing/2014/main" id="{B02A4B28-2027-CF45-7CB4-420E332D1201}"/>
              </a:ext>
            </a:extLst>
          </p:cNvPr>
          <p:cNvSpPr>
            <a:spLocks noGrp="1"/>
          </p:cNvSpPr>
          <p:nvPr>
            <p:ph idx="1"/>
          </p:nvPr>
        </p:nvSpPr>
        <p:spPr>
          <a:xfrm>
            <a:off x="838200" y="2117560"/>
            <a:ext cx="4448503" cy="3818021"/>
          </a:xfrm>
        </p:spPr>
        <p:txBody>
          <a:bodyPr/>
          <a:lstStyle/>
          <a:p>
            <a:pPr marL="0" indent="0">
              <a:buNone/>
            </a:pPr>
            <a:r>
              <a:rPr lang="en-US" sz="2000" dirty="0" err="1"/>
              <a:t>Hallgruppen’s</a:t>
            </a:r>
            <a:r>
              <a:rPr lang="en-US" sz="2000" dirty="0"/>
              <a:t> industrial shelters provide effective protection against difficult weather. </a:t>
            </a:r>
          </a:p>
          <a:p>
            <a:pPr marL="0" indent="0">
              <a:buNone/>
            </a:pPr>
            <a:r>
              <a:rPr lang="en-US" sz="2000" dirty="0"/>
              <a:t>These industrial shelters are designed with strong aluminium profiles with flame-retardant PVC fabric in a range of </a:t>
            </a:r>
            <a:r>
              <a:rPr lang="en-US" sz="2000" dirty="0" err="1"/>
              <a:t>colours</a:t>
            </a:r>
            <a:r>
              <a:rPr lang="en-US" sz="2000" dirty="0"/>
              <a:t>.</a:t>
            </a:r>
          </a:p>
          <a:p>
            <a:pPr marL="0" indent="0">
              <a:buNone/>
            </a:pPr>
            <a:r>
              <a:rPr lang="en-US" sz="2000" dirty="0"/>
              <a:t>The structures are easy to transport and assemble. </a:t>
            </a:r>
          </a:p>
          <a:p>
            <a:pPr marL="0" indent="0">
              <a:buNone/>
            </a:pPr>
            <a:r>
              <a:rPr lang="en-US" sz="2000" dirty="0"/>
              <a:t>They are also liftable and openable.</a:t>
            </a:r>
          </a:p>
        </p:txBody>
      </p:sp>
      <p:sp>
        <p:nvSpPr>
          <p:cNvPr id="4" name="Date Placeholder 3">
            <a:extLst>
              <a:ext uri="{FF2B5EF4-FFF2-40B4-BE49-F238E27FC236}">
                <a16:creationId xmlns:a16="http://schemas.microsoft.com/office/drawing/2014/main" id="{FFB97A5C-7E6D-1D97-3C00-72CC36540409}"/>
              </a:ext>
            </a:extLst>
          </p:cNvPr>
          <p:cNvSpPr>
            <a:spLocks noGrp="1"/>
          </p:cNvSpPr>
          <p:nvPr>
            <p:ph type="dt" sz="half" idx="10"/>
          </p:nvPr>
        </p:nvSpPr>
        <p:spPr/>
        <p:txBody>
          <a:bodyPr/>
          <a:lstStyle/>
          <a:p>
            <a:fld id="{B32FDDBA-D418-4C36-AF51-388086A37EDA}" type="datetime1">
              <a:rPr lang="de-AT" smtClean="0"/>
              <a:t>21.03.2023</a:t>
            </a:fld>
            <a:endParaRPr lang="de-AT"/>
          </a:p>
        </p:txBody>
      </p:sp>
      <p:sp>
        <p:nvSpPr>
          <p:cNvPr id="5" name="Footer Placeholder 4">
            <a:extLst>
              <a:ext uri="{FF2B5EF4-FFF2-40B4-BE49-F238E27FC236}">
                <a16:creationId xmlns:a16="http://schemas.microsoft.com/office/drawing/2014/main" id="{635EACD6-D87F-FF66-B69A-0565CF155F7E}"/>
              </a:ext>
            </a:extLst>
          </p:cNvPr>
          <p:cNvSpPr>
            <a:spLocks noGrp="1"/>
          </p:cNvSpPr>
          <p:nvPr>
            <p:ph type="ftr" sz="quarter" idx="11"/>
          </p:nvPr>
        </p:nvSpPr>
        <p:spPr/>
        <p:txBody>
          <a:bodyPr/>
          <a:lstStyle/>
          <a:p>
            <a:r>
              <a:rPr lang="de-AT" dirty="0" err="1"/>
              <a:t>Sources:https</a:t>
            </a:r>
            <a:r>
              <a:rPr lang="de-AT" dirty="0"/>
              <a:t>://www.hallgruppen.com/</a:t>
            </a:r>
          </a:p>
        </p:txBody>
      </p:sp>
      <p:sp>
        <p:nvSpPr>
          <p:cNvPr id="6" name="Slide Number Placeholder 5">
            <a:extLst>
              <a:ext uri="{FF2B5EF4-FFF2-40B4-BE49-F238E27FC236}">
                <a16:creationId xmlns:a16="http://schemas.microsoft.com/office/drawing/2014/main" id="{D6CC06CD-9536-AB0F-118E-3E01E6FAD722}"/>
              </a:ext>
            </a:extLst>
          </p:cNvPr>
          <p:cNvSpPr>
            <a:spLocks noGrp="1"/>
          </p:cNvSpPr>
          <p:nvPr>
            <p:ph type="sldNum" sz="quarter" idx="12"/>
          </p:nvPr>
        </p:nvSpPr>
        <p:spPr/>
        <p:txBody>
          <a:bodyPr/>
          <a:lstStyle/>
          <a:p>
            <a:fld id="{ACD6B214-EFBA-47A7-96BC-0C9C5E568A43}" type="slidenum">
              <a:rPr lang="de-AT" smtClean="0"/>
              <a:t>23</a:t>
            </a:fld>
            <a:endParaRPr lang="de-AT"/>
          </a:p>
        </p:txBody>
      </p:sp>
      <p:pic>
        <p:nvPicPr>
          <p:cNvPr id="12" name="Picture 11" descr="A high angle view of a factory&#10;&#10;Description automatically generated with low confidence">
            <a:extLst>
              <a:ext uri="{FF2B5EF4-FFF2-40B4-BE49-F238E27FC236}">
                <a16:creationId xmlns:a16="http://schemas.microsoft.com/office/drawing/2014/main" id="{22FB4269-95FB-1C2A-E416-E7D88F87A8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6803" y="1696783"/>
            <a:ext cx="6787593" cy="3818021"/>
          </a:xfrm>
          <a:prstGeom prst="rect">
            <a:avLst/>
          </a:prstGeom>
        </p:spPr>
      </p:pic>
    </p:spTree>
    <p:extLst>
      <p:ext uri="{BB962C8B-B14F-4D97-AF65-F5344CB8AC3E}">
        <p14:creationId xmlns:p14="http://schemas.microsoft.com/office/powerpoint/2010/main" val="3034377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ABE5-199C-EF78-2753-E871D5529FB8}"/>
              </a:ext>
            </a:extLst>
          </p:cNvPr>
          <p:cNvSpPr>
            <a:spLocks noGrp="1"/>
          </p:cNvSpPr>
          <p:nvPr>
            <p:ph type="title"/>
          </p:nvPr>
        </p:nvSpPr>
        <p:spPr/>
        <p:txBody>
          <a:bodyPr/>
          <a:lstStyle/>
          <a:p>
            <a:r>
              <a:rPr lang="en-US" dirty="0"/>
              <a:t>Benefits</a:t>
            </a:r>
          </a:p>
        </p:txBody>
      </p:sp>
      <p:sp>
        <p:nvSpPr>
          <p:cNvPr id="3" name="Content Placeholder 2">
            <a:extLst>
              <a:ext uri="{FF2B5EF4-FFF2-40B4-BE49-F238E27FC236}">
                <a16:creationId xmlns:a16="http://schemas.microsoft.com/office/drawing/2014/main" id="{B02A4B28-2027-CF45-7CB4-420E332D1201}"/>
              </a:ext>
            </a:extLst>
          </p:cNvPr>
          <p:cNvSpPr>
            <a:spLocks noGrp="1"/>
          </p:cNvSpPr>
          <p:nvPr>
            <p:ph idx="1"/>
          </p:nvPr>
        </p:nvSpPr>
        <p:spPr>
          <a:xfrm>
            <a:off x="670035" y="1966993"/>
            <a:ext cx="10515600" cy="3818021"/>
          </a:xfrm>
        </p:spPr>
        <p:txBody>
          <a:bodyPr/>
          <a:lstStyle/>
          <a:p>
            <a:pPr marL="0" indent="0">
              <a:buNone/>
            </a:pPr>
            <a:r>
              <a:rPr lang="en-US" sz="2400" dirty="0"/>
              <a:t>By keeping the site dry:</a:t>
            </a:r>
          </a:p>
          <a:p>
            <a:r>
              <a:rPr lang="en-US" sz="2000" dirty="0"/>
              <a:t>construction companies can avoid costly delays and extra work due to weather-related issues</a:t>
            </a:r>
          </a:p>
          <a:p>
            <a:r>
              <a:rPr lang="en-US" sz="2000" dirty="0"/>
              <a:t>leads to improved efficiency and safety for workers, as well as better overall quality and smoothness of the construction process. </a:t>
            </a:r>
          </a:p>
          <a:p>
            <a:r>
              <a:rPr lang="en-US" sz="2000" dirty="0"/>
              <a:t>can save money on heating and drying costs during the winter months. </a:t>
            </a:r>
          </a:p>
          <a:p>
            <a:r>
              <a:rPr lang="en-US" sz="2000" dirty="0"/>
              <a:t>prevent moisture damage to materials and avoid dust damage to the environment.</a:t>
            </a:r>
          </a:p>
          <a:p>
            <a:endParaRPr lang="en-US" sz="2000" dirty="0"/>
          </a:p>
          <a:p>
            <a:pPr marL="0" indent="0">
              <a:buNone/>
            </a:pPr>
            <a:r>
              <a:rPr lang="en-US" sz="2000" dirty="0"/>
              <a:t> Overall, weather protection is an important investment for any construction project, offering numerous advantages and benefits to both the construction company and its clients.</a:t>
            </a:r>
          </a:p>
          <a:p>
            <a:endParaRPr lang="en-US" sz="2400" dirty="0"/>
          </a:p>
          <a:p>
            <a:endParaRPr lang="en-US" sz="2400" dirty="0"/>
          </a:p>
        </p:txBody>
      </p:sp>
      <p:sp>
        <p:nvSpPr>
          <p:cNvPr id="4" name="Date Placeholder 3">
            <a:extLst>
              <a:ext uri="{FF2B5EF4-FFF2-40B4-BE49-F238E27FC236}">
                <a16:creationId xmlns:a16="http://schemas.microsoft.com/office/drawing/2014/main" id="{FFB97A5C-7E6D-1D97-3C00-72CC36540409}"/>
              </a:ext>
            </a:extLst>
          </p:cNvPr>
          <p:cNvSpPr>
            <a:spLocks noGrp="1"/>
          </p:cNvSpPr>
          <p:nvPr>
            <p:ph type="dt" sz="half" idx="10"/>
          </p:nvPr>
        </p:nvSpPr>
        <p:spPr/>
        <p:txBody>
          <a:bodyPr/>
          <a:lstStyle/>
          <a:p>
            <a:fld id="{B32FDDBA-D418-4C36-AF51-388086A37EDA}" type="datetime1">
              <a:rPr lang="de-AT" smtClean="0"/>
              <a:t>21.03.2023</a:t>
            </a:fld>
            <a:endParaRPr lang="de-AT"/>
          </a:p>
        </p:txBody>
      </p:sp>
      <p:sp>
        <p:nvSpPr>
          <p:cNvPr id="5" name="Footer Placeholder 4">
            <a:extLst>
              <a:ext uri="{FF2B5EF4-FFF2-40B4-BE49-F238E27FC236}">
                <a16:creationId xmlns:a16="http://schemas.microsoft.com/office/drawing/2014/main" id="{635EACD6-D87F-FF66-B69A-0565CF155F7E}"/>
              </a:ext>
            </a:extLst>
          </p:cNvPr>
          <p:cNvSpPr>
            <a:spLocks noGrp="1"/>
          </p:cNvSpPr>
          <p:nvPr>
            <p:ph type="ftr" sz="quarter" idx="11"/>
          </p:nvPr>
        </p:nvSpPr>
        <p:spPr/>
        <p:txBody>
          <a:bodyPr/>
          <a:lstStyle/>
          <a:p>
            <a:r>
              <a:rPr lang="de-AT"/>
              <a:t>Sources:</a:t>
            </a:r>
            <a:endParaRPr lang="de-AT" dirty="0"/>
          </a:p>
        </p:txBody>
      </p:sp>
      <p:sp>
        <p:nvSpPr>
          <p:cNvPr id="6" name="Slide Number Placeholder 5">
            <a:extLst>
              <a:ext uri="{FF2B5EF4-FFF2-40B4-BE49-F238E27FC236}">
                <a16:creationId xmlns:a16="http://schemas.microsoft.com/office/drawing/2014/main" id="{D6CC06CD-9536-AB0F-118E-3E01E6FAD722}"/>
              </a:ext>
            </a:extLst>
          </p:cNvPr>
          <p:cNvSpPr>
            <a:spLocks noGrp="1"/>
          </p:cNvSpPr>
          <p:nvPr>
            <p:ph type="sldNum" sz="quarter" idx="12"/>
          </p:nvPr>
        </p:nvSpPr>
        <p:spPr/>
        <p:txBody>
          <a:bodyPr/>
          <a:lstStyle/>
          <a:p>
            <a:fld id="{ACD6B214-EFBA-47A7-96BC-0C9C5E568A43}" type="slidenum">
              <a:rPr lang="de-AT" smtClean="0"/>
              <a:t>24</a:t>
            </a:fld>
            <a:endParaRPr lang="de-AT"/>
          </a:p>
        </p:txBody>
      </p:sp>
    </p:spTree>
    <p:extLst>
      <p:ext uri="{BB962C8B-B14F-4D97-AF65-F5344CB8AC3E}">
        <p14:creationId xmlns:p14="http://schemas.microsoft.com/office/powerpoint/2010/main" val="15622208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ABE5-199C-EF78-2753-E871D5529FB8}"/>
              </a:ext>
            </a:extLst>
          </p:cNvPr>
          <p:cNvSpPr>
            <a:spLocks noGrp="1"/>
          </p:cNvSpPr>
          <p:nvPr>
            <p:ph type="title"/>
          </p:nvPr>
        </p:nvSpPr>
        <p:spPr/>
        <p:txBody>
          <a:bodyPr/>
          <a:lstStyle/>
          <a:p>
            <a:r>
              <a:rPr lang="en-US" dirty="0"/>
              <a:t>Disadvantages</a:t>
            </a:r>
          </a:p>
        </p:txBody>
      </p:sp>
      <p:sp>
        <p:nvSpPr>
          <p:cNvPr id="3" name="Content Placeholder 2">
            <a:extLst>
              <a:ext uri="{FF2B5EF4-FFF2-40B4-BE49-F238E27FC236}">
                <a16:creationId xmlns:a16="http://schemas.microsoft.com/office/drawing/2014/main" id="{B02A4B28-2027-CF45-7CB4-420E332D1201}"/>
              </a:ext>
            </a:extLst>
          </p:cNvPr>
          <p:cNvSpPr>
            <a:spLocks noGrp="1"/>
          </p:cNvSpPr>
          <p:nvPr>
            <p:ph idx="1"/>
          </p:nvPr>
        </p:nvSpPr>
        <p:spPr/>
        <p:txBody>
          <a:bodyPr/>
          <a:lstStyle/>
          <a:p>
            <a:pPr marL="0" indent="0">
              <a:buNone/>
            </a:pPr>
            <a:r>
              <a:rPr lang="en-US" sz="1800" dirty="0"/>
              <a:t>Weather protection </a:t>
            </a:r>
          </a:p>
          <a:p>
            <a:pPr>
              <a:buFontTx/>
              <a:buChar char="-"/>
            </a:pPr>
            <a:r>
              <a:rPr lang="en-US" sz="1800" dirty="0"/>
              <a:t>requires careful planning and consideration of various factors such as technical solutions, usability, costs, and weather conditions.</a:t>
            </a:r>
          </a:p>
          <a:p>
            <a:pPr>
              <a:buFontTx/>
              <a:buChar char="-"/>
            </a:pPr>
            <a:r>
              <a:rPr lang="en-US" sz="1800" dirty="0"/>
              <a:t>may complicate certain construction events, (i.e. as lifts, where the wall or ceiling must be opened while taking into account the weather conditions to prevent moisture damage).</a:t>
            </a:r>
          </a:p>
          <a:p>
            <a:pPr>
              <a:buFontTx/>
              <a:buChar char="-"/>
            </a:pPr>
            <a:r>
              <a:rPr lang="en-US" sz="1800" dirty="0"/>
              <a:t>weather protection for prefabricated construction may be more complicated than traditional on-site construction or repair construction. </a:t>
            </a:r>
          </a:p>
          <a:p>
            <a:pPr>
              <a:buFontTx/>
              <a:buChar char="-"/>
            </a:pPr>
            <a:r>
              <a:rPr lang="en-US" sz="1800" dirty="0"/>
              <a:t>strong winds must also be taken into account, and the shelter must be anchored securely to prevent it from toppling over.</a:t>
            </a:r>
          </a:p>
          <a:p>
            <a:pPr>
              <a:buFontTx/>
              <a:buChar char="-"/>
            </a:pPr>
            <a:r>
              <a:rPr lang="en-US" sz="1800" dirty="0"/>
              <a:t>the shelter should have sufficient lighting and ventilation inside the shelter, marking access routes, preventing a rise in temperature inside the shelter during summer, and complying with tightening regulations</a:t>
            </a:r>
          </a:p>
        </p:txBody>
      </p:sp>
      <p:sp>
        <p:nvSpPr>
          <p:cNvPr id="4" name="Date Placeholder 3">
            <a:extLst>
              <a:ext uri="{FF2B5EF4-FFF2-40B4-BE49-F238E27FC236}">
                <a16:creationId xmlns:a16="http://schemas.microsoft.com/office/drawing/2014/main" id="{FFB97A5C-7E6D-1D97-3C00-72CC36540409}"/>
              </a:ext>
            </a:extLst>
          </p:cNvPr>
          <p:cNvSpPr>
            <a:spLocks noGrp="1"/>
          </p:cNvSpPr>
          <p:nvPr>
            <p:ph type="dt" sz="half" idx="10"/>
          </p:nvPr>
        </p:nvSpPr>
        <p:spPr/>
        <p:txBody>
          <a:bodyPr/>
          <a:lstStyle/>
          <a:p>
            <a:fld id="{B32FDDBA-D418-4C36-AF51-388086A37EDA}" type="datetime1">
              <a:rPr lang="de-AT" smtClean="0"/>
              <a:t>21.03.2023</a:t>
            </a:fld>
            <a:endParaRPr lang="de-AT"/>
          </a:p>
        </p:txBody>
      </p:sp>
      <p:sp>
        <p:nvSpPr>
          <p:cNvPr id="5" name="Footer Placeholder 4">
            <a:extLst>
              <a:ext uri="{FF2B5EF4-FFF2-40B4-BE49-F238E27FC236}">
                <a16:creationId xmlns:a16="http://schemas.microsoft.com/office/drawing/2014/main" id="{635EACD6-D87F-FF66-B69A-0565CF155F7E}"/>
              </a:ext>
            </a:extLst>
          </p:cNvPr>
          <p:cNvSpPr>
            <a:spLocks noGrp="1"/>
          </p:cNvSpPr>
          <p:nvPr>
            <p:ph type="ftr" sz="quarter" idx="11"/>
          </p:nvPr>
        </p:nvSpPr>
        <p:spPr/>
        <p:txBody>
          <a:bodyPr/>
          <a:lstStyle/>
          <a:p>
            <a:r>
              <a:rPr lang="de-AT"/>
              <a:t>Sources:</a:t>
            </a:r>
            <a:endParaRPr lang="de-AT" dirty="0"/>
          </a:p>
        </p:txBody>
      </p:sp>
      <p:sp>
        <p:nvSpPr>
          <p:cNvPr id="6" name="Slide Number Placeholder 5">
            <a:extLst>
              <a:ext uri="{FF2B5EF4-FFF2-40B4-BE49-F238E27FC236}">
                <a16:creationId xmlns:a16="http://schemas.microsoft.com/office/drawing/2014/main" id="{D6CC06CD-9536-AB0F-118E-3E01E6FAD722}"/>
              </a:ext>
            </a:extLst>
          </p:cNvPr>
          <p:cNvSpPr>
            <a:spLocks noGrp="1"/>
          </p:cNvSpPr>
          <p:nvPr>
            <p:ph type="sldNum" sz="quarter" idx="12"/>
          </p:nvPr>
        </p:nvSpPr>
        <p:spPr/>
        <p:txBody>
          <a:bodyPr/>
          <a:lstStyle/>
          <a:p>
            <a:fld id="{ACD6B214-EFBA-47A7-96BC-0C9C5E568A43}" type="slidenum">
              <a:rPr lang="de-AT" smtClean="0"/>
              <a:t>25</a:t>
            </a:fld>
            <a:endParaRPr lang="de-AT"/>
          </a:p>
        </p:txBody>
      </p:sp>
    </p:spTree>
    <p:extLst>
      <p:ext uri="{BB962C8B-B14F-4D97-AF65-F5344CB8AC3E}">
        <p14:creationId xmlns:p14="http://schemas.microsoft.com/office/powerpoint/2010/main" val="151512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ABE5-199C-EF78-2753-E871D5529FB8}"/>
              </a:ext>
            </a:extLst>
          </p:cNvPr>
          <p:cNvSpPr>
            <a:spLocks noGrp="1"/>
          </p:cNvSpPr>
          <p:nvPr>
            <p:ph type="title"/>
          </p:nvPr>
        </p:nvSpPr>
        <p:spPr/>
        <p:txBody>
          <a:bodyPr/>
          <a:lstStyle/>
          <a:p>
            <a:r>
              <a:rPr lang="en-US" sz="2800" dirty="0"/>
              <a:t>Risks and construction challenges of not using weather protection</a:t>
            </a:r>
          </a:p>
        </p:txBody>
      </p:sp>
      <p:sp>
        <p:nvSpPr>
          <p:cNvPr id="3" name="Content Placeholder 2">
            <a:extLst>
              <a:ext uri="{FF2B5EF4-FFF2-40B4-BE49-F238E27FC236}">
                <a16:creationId xmlns:a16="http://schemas.microsoft.com/office/drawing/2014/main" id="{B02A4B28-2027-CF45-7CB4-420E332D1201}"/>
              </a:ext>
            </a:extLst>
          </p:cNvPr>
          <p:cNvSpPr>
            <a:spLocks noGrp="1"/>
          </p:cNvSpPr>
          <p:nvPr>
            <p:ph idx="1"/>
          </p:nvPr>
        </p:nvSpPr>
        <p:spPr>
          <a:xfrm>
            <a:off x="743607" y="1754344"/>
            <a:ext cx="10515600" cy="3818021"/>
          </a:xfrm>
        </p:spPr>
        <p:txBody>
          <a:bodyPr/>
          <a:lstStyle/>
          <a:p>
            <a:r>
              <a:rPr lang="en-US" sz="2000" dirty="0"/>
              <a:t>Building with wood without weather protection requires special care to be taken with regards to weather conditions. </a:t>
            </a:r>
          </a:p>
          <a:p>
            <a:r>
              <a:rPr lang="en-US" sz="2000" dirty="0"/>
              <a:t>During the winter, it is generally safer to build wooden structures as the risk of getting wet is reduced, but heavy snowfall can still cause problems. Snow must be removed to prevent moisture damage to the structures.</a:t>
            </a:r>
          </a:p>
          <a:p>
            <a:r>
              <a:rPr lang="en-US" sz="2000" dirty="0"/>
              <a:t>Rain can be particularly challenging when building without weather protection, as materials must be protected quickly if the rain starts unexpectedly. Temporary shelters must be available to install quickly when needed, and it can be difficult to ensure that they are securely fastened in place to avoid damage to the environment. Tarpaulins or other similar materials may be used to protect the structures, but they can become perforated and leak if not handled carefully. This means that daily checks and care are essential to avoid damage and ensure that the protection remains effective.</a:t>
            </a:r>
          </a:p>
          <a:p>
            <a:endParaRPr lang="en-US" sz="2000" dirty="0"/>
          </a:p>
        </p:txBody>
      </p:sp>
      <p:sp>
        <p:nvSpPr>
          <p:cNvPr id="4" name="Date Placeholder 3">
            <a:extLst>
              <a:ext uri="{FF2B5EF4-FFF2-40B4-BE49-F238E27FC236}">
                <a16:creationId xmlns:a16="http://schemas.microsoft.com/office/drawing/2014/main" id="{FFB97A5C-7E6D-1D97-3C00-72CC36540409}"/>
              </a:ext>
            </a:extLst>
          </p:cNvPr>
          <p:cNvSpPr>
            <a:spLocks noGrp="1"/>
          </p:cNvSpPr>
          <p:nvPr>
            <p:ph type="dt" sz="half" idx="10"/>
          </p:nvPr>
        </p:nvSpPr>
        <p:spPr/>
        <p:txBody>
          <a:bodyPr/>
          <a:lstStyle/>
          <a:p>
            <a:fld id="{B32FDDBA-D418-4C36-AF51-388086A37EDA}" type="datetime1">
              <a:rPr lang="de-AT" smtClean="0"/>
              <a:t>21.03.2023</a:t>
            </a:fld>
            <a:endParaRPr lang="de-AT"/>
          </a:p>
        </p:txBody>
      </p:sp>
      <p:sp>
        <p:nvSpPr>
          <p:cNvPr id="5" name="Footer Placeholder 4">
            <a:extLst>
              <a:ext uri="{FF2B5EF4-FFF2-40B4-BE49-F238E27FC236}">
                <a16:creationId xmlns:a16="http://schemas.microsoft.com/office/drawing/2014/main" id="{635EACD6-D87F-FF66-B69A-0565CF155F7E}"/>
              </a:ext>
            </a:extLst>
          </p:cNvPr>
          <p:cNvSpPr>
            <a:spLocks noGrp="1"/>
          </p:cNvSpPr>
          <p:nvPr>
            <p:ph type="ftr" sz="quarter" idx="11"/>
          </p:nvPr>
        </p:nvSpPr>
        <p:spPr/>
        <p:txBody>
          <a:bodyPr/>
          <a:lstStyle/>
          <a:p>
            <a:r>
              <a:rPr lang="de-AT"/>
              <a:t>Sources:</a:t>
            </a:r>
            <a:endParaRPr lang="de-AT" dirty="0"/>
          </a:p>
        </p:txBody>
      </p:sp>
      <p:sp>
        <p:nvSpPr>
          <p:cNvPr id="6" name="Slide Number Placeholder 5">
            <a:extLst>
              <a:ext uri="{FF2B5EF4-FFF2-40B4-BE49-F238E27FC236}">
                <a16:creationId xmlns:a16="http://schemas.microsoft.com/office/drawing/2014/main" id="{D6CC06CD-9536-AB0F-118E-3E01E6FAD722}"/>
              </a:ext>
            </a:extLst>
          </p:cNvPr>
          <p:cNvSpPr>
            <a:spLocks noGrp="1"/>
          </p:cNvSpPr>
          <p:nvPr>
            <p:ph type="sldNum" sz="quarter" idx="12"/>
          </p:nvPr>
        </p:nvSpPr>
        <p:spPr/>
        <p:txBody>
          <a:bodyPr/>
          <a:lstStyle/>
          <a:p>
            <a:fld id="{ACD6B214-EFBA-47A7-96BC-0C9C5E568A43}" type="slidenum">
              <a:rPr lang="de-AT" smtClean="0"/>
              <a:t>26</a:t>
            </a:fld>
            <a:endParaRPr lang="de-AT"/>
          </a:p>
        </p:txBody>
      </p:sp>
    </p:spTree>
    <p:extLst>
      <p:ext uri="{BB962C8B-B14F-4D97-AF65-F5344CB8AC3E}">
        <p14:creationId xmlns:p14="http://schemas.microsoft.com/office/powerpoint/2010/main" val="42948434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ABE5-199C-EF78-2753-E871D5529FB8}"/>
              </a:ext>
            </a:extLst>
          </p:cNvPr>
          <p:cNvSpPr>
            <a:spLocks noGrp="1"/>
          </p:cNvSpPr>
          <p:nvPr>
            <p:ph type="title"/>
          </p:nvPr>
        </p:nvSpPr>
        <p:spPr/>
        <p:txBody>
          <a:bodyPr/>
          <a:lstStyle/>
          <a:p>
            <a:r>
              <a:rPr lang="en-US" sz="2800" dirty="0"/>
              <a:t>Risks and construction challenges of not using weather protection</a:t>
            </a:r>
          </a:p>
        </p:txBody>
      </p:sp>
      <p:sp>
        <p:nvSpPr>
          <p:cNvPr id="3" name="Content Placeholder 2">
            <a:extLst>
              <a:ext uri="{FF2B5EF4-FFF2-40B4-BE49-F238E27FC236}">
                <a16:creationId xmlns:a16="http://schemas.microsoft.com/office/drawing/2014/main" id="{B02A4B28-2027-CF45-7CB4-420E332D1201}"/>
              </a:ext>
            </a:extLst>
          </p:cNvPr>
          <p:cNvSpPr>
            <a:spLocks noGrp="1"/>
          </p:cNvSpPr>
          <p:nvPr>
            <p:ph idx="1"/>
          </p:nvPr>
        </p:nvSpPr>
        <p:spPr>
          <a:xfrm>
            <a:off x="743607" y="1754344"/>
            <a:ext cx="10515600" cy="3818021"/>
          </a:xfrm>
        </p:spPr>
        <p:txBody>
          <a:bodyPr/>
          <a:lstStyle/>
          <a:p>
            <a:r>
              <a:rPr lang="en-US" sz="2000" dirty="0"/>
              <a:t>Building without weather protection can also cause delays and schedule changes due to weather conditions. </a:t>
            </a:r>
          </a:p>
          <a:p>
            <a:r>
              <a:rPr lang="en-US" sz="2000" dirty="0"/>
              <a:t>Foremen must closely monitor weather maps and forecasts and make adjustments to the schedule as necessary to prevent moisture damage and ensure that the structures remain dry.</a:t>
            </a:r>
          </a:p>
          <a:p>
            <a:r>
              <a:rPr lang="en-US" sz="2000" dirty="0"/>
              <a:t>The lifting days of wooden apartment building construction, for example, are directly related to weather forecasts. If the weather conditions remain good for an extended period, there is a risk that the temporary protection may be forgotten, leading to extensive moisture damage and economic loss. </a:t>
            </a:r>
          </a:p>
          <a:p>
            <a:r>
              <a:rPr lang="en-US" sz="2000" dirty="0"/>
              <a:t>Therefore, daily checks and care are critical to avoiding damage and human error.</a:t>
            </a:r>
          </a:p>
          <a:p>
            <a:pPr marL="0" indent="0">
              <a:buNone/>
            </a:pPr>
            <a:r>
              <a:rPr lang="en-US" sz="2000" dirty="0"/>
              <a:t> Overall, building without weather protection requires careful planning, monitoring, and execution to ensure that the structures remain dry and undamaged.</a:t>
            </a:r>
          </a:p>
          <a:p>
            <a:endParaRPr lang="en-US" sz="2000" dirty="0"/>
          </a:p>
        </p:txBody>
      </p:sp>
      <p:sp>
        <p:nvSpPr>
          <p:cNvPr id="4" name="Date Placeholder 3">
            <a:extLst>
              <a:ext uri="{FF2B5EF4-FFF2-40B4-BE49-F238E27FC236}">
                <a16:creationId xmlns:a16="http://schemas.microsoft.com/office/drawing/2014/main" id="{FFB97A5C-7E6D-1D97-3C00-72CC36540409}"/>
              </a:ext>
            </a:extLst>
          </p:cNvPr>
          <p:cNvSpPr>
            <a:spLocks noGrp="1"/>
          </p:cNvSpPr>
          <p:nvPr>
            <p:ph type="dt" sz="half" idx="10"/>
          </p:nvPr>
        </p:nvSpPr>
        <p:spPr/>
        <p:txBody>
          <a:bodyPr/>
          <a:lstStyle/>
          <a:p>
            <a:fld id="{B32FDDBA-D418-4C36-AF51-388086A37EDA}" type="datetime1">
              <a:rPr lang="de-AT" smtClean="0"/>
              <a:t>21.03.2023</a:t>
            </a:fld>
            <a:endParaRPr lang="de-AT"/>
          </a:p>
        </p:txBody>
      </p:sp>
      <p:sp>
        <p:nvSpPr>
          <p:cNvPr id="5" name="Footer Placeholder 4">
            <a:extLst>
              <a:ext uri="{FF2B5EF4-FFF2-40B4-BE49-F238E27FC236}">
                <a16:creationId xmlns:a16="http://schemas.microsoft.com/office/drawing/2014/main" id="{635EACD6-D87F-FF66-B69A-0565CF155F7E}"/>
              </a:ext>
            </a:extLst>
          </p:cNvPr>
          <p:cNvSpPr>
            <a:spLocks noGrp="1"/>
          </p:cNvSpPr>
          <p:nvPr>
            <p:ph type="ftr" sz="quarter" idx="11"/>
          </p:nvPr>
        </p:nvSpPr>
        <p:spPr/>
        <p:txBody>
          <a:bodyPr/>
          <a:lstStyle/>
          <a:p>
            <a:r>
              <a:rPr lang="de-AT"/>
              <a:t>Sources:</a:t>
            </a:r>
            <a:endParaRPr lang="de-AT" dirty="0"/>
          </a:p>
        </p:txBody>
      </p:sp>
      <p:sp>
        <p:nvSpPr>
          <p:cNvPr id="6" name="Slide Number Placeholder 5">
            <a:extLst>
              <a:ext uri="{FF2B5EF4-FFF2-40B4-BE49-F238E27FC236}">
                <a16:creationId xmlns:a16="http://schemas.microsoft.com/office/drawing/2014/main" id="{D6CC06CD-9536-AB0F-118E-3E01E6FAD722}"/>
              </a:ext>
            </a:extLst>
          </p:cNvPr>
          <p:cNvSpPr>
            <a:spLocks noGrp="1"/>
          </p:cNvSpPr>
          <p:nvPr>
            <p:ph type="sldNum" sz="quarter" idx="12"/>
          </p:nvPr>
        </p:nvSpPr>
        <p:spPr/>
        <p:txBody>
          <a:bodyPr/>
          <a:lstStyle/>
          <a:p>
            <a:fld id="{ACD6B214-EFBA-47A7-96BC-0C9C5E568A43}" type="slidenum">
              <a:rPr lang="de-AT" smtClean="0"/>
              <a:t>27</a:t>
            </a:fld>
            <a:endParaRPr lang="de-AT"/>
          </a:p>
        </p:txBody>
      </p:sp>
    </p:spTree>
    <p:extLst>
      <p:ext uri="{BB962C8B-B14F-4D97-AF65-F5344CB8AC3E}">
        <p14:creationId xmlns:p14="http://schemas.microsoft.com/office/powerpoint/2010/main" val="18131639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ABE5-199C-EF78-2753-E871D5529FB8}"/>
              </a:ext>
            </a:extLst>
          </p:cNvPr>
          <p:cNvSpPr>
            <a:spLocks noGrp="1"/>
          </p:cNvSpPr>
          <p:nvPr>
            <p:ph type="title"/>
          </p:nvPr>
        </p:nvSpPr>
        <p:spPr/>
        <p:txBody>
          <a:bodyPr/>
          <a:lstStyle/>
          <a:p>
            <a:r>
              <a:rPr lang="fi-FI" dirty="0"/>
              <a:t>Case study - </a:t>
            </a:r>
            <a:r>
              <a:rPr lang="en-US" dirty="0" err="1"/>
              <a:t>Puukuokka</a:t>
            </a:r>
            <a:r>
              <a:rPr lang="en-US" dirty="0"/>
              <a:t>, </a:t>
            </a:r>
            <a:r>
              <a:rPr lang="en-US" dirty="0" err="1"/>
              <a:t>Jyväskylä</a:t>
            </a:r>
            <a:r>
              <a:rPr lang="en-US" dirty="0"/>
              <a:t>, </a:t>
            </a:r>
            <a:r>
              <a:rPr lang="en-US" dirty="0" err="1"/>
              <a:t>Finalnd</a:t>
            </a:r>
            <a:endParaRPr lang="en-US" dirty="0"/>
          </a:p>
        </p:txBody>
      </p:sp>
      <p:sp>
        <p:nvSpPr>
          <p:cNvPr id="3" name="Content Placeholder 2">
            <a:extLst>
              <a:ext uri="{FF2B5EF4-FFF2-40B4-BE49-F238E27FC236}">
                <a16:creationId xmlns:a16="http://schemas.microsoft.com/office/drawing/2014/main" id="{B02A4B28-2027-CF45-7CB4-420E332D1201}"/>
              </a:ext>
            </a:extLst>
          </p:cNvPr>
          <p:cNvSpPr>
            <a:spLocks noGrp="1"/>
          </p:cNvSpPr>
          <p:nvPr>
            <p:ph idx="1"/>
          </p:nvPr>
        </p:nvSpPr>
        <p:spPr>
          <a:xfrm>
            <a:off x="638504" y="2099344"/>
            <a:ext cx="6918434" cy="3818021"/>
          </a:xfrm>
        </p:spPr>
        <p:txBody>
          <a:bodyPr/>
          <a:lstStyle/>
          <a:p>
            <a:r>
              <a:rPr lang="en-US" sz="2000" dirty="0"/>
              <a:t>The seven-story wooden apartment building under review was made of CLT space elements. </a:t>
            </a:r>
          </a:p>
          <a:p>
            <a:r>
              <a:rPr lang="en-US" sz="2000" dirty="0"/>
              <a:t>The foundation solution is traditional, solidly placed sensors cast on the rock, the outer walls are cast-in-place walls. </a:t>
            </a:r>
          </a:p>
          <a:p>
            <a:r>
              <a:rPr lang="en-US" sz="2000" dirty="0"/>
              <a:t>The pillars cast in the middle, on which the thick, intermediate floor separating the garage and the actual house is concreted. </a:t>
            </a:r>
          </a:p>
          <a:p>
            <a:r>
              <a:rPr lang="en-US" sz="2000" dirty="0"/>
              <a:t>The layers installed from CLT space elements and the roof structure are assembled from wooden roof trusses which are manufactured on the ground as block elements. </a:t>
            </a:r>
          </a:p>
          <a:p>
            <a:r>
              <a:rPr lang="en-US" sz="2000" dirty="0"/>
              <a:t>The construction time was about one year, of which the foundations and concrete parts accounted for about five months.</a:t>
            </a:r>
          </a:p>
        </p:txBody>
      </p:sp>
      <p:sp>
        <p:nvSpPr>
          <p:cNvPr id="4" name="Date Placeholder 3">
            <a:extLst>
              <a:ext uri="{FF2B5EF4-FFF2-40B4-BE49-F238E27FC236}">
                <a16:creationId xmlns:a16="http://schemas.microsoft.com/office/drawing/2014/main" id="{FFB97A5C-7E6D-1D97-3C00-72CC36540409}"/>
              </a:ext>
            </a:extLst>
          </p:cNvPr>
          <p:cNvSpPr>
            <a:spLocks noGrp="1"/>
          </p:cNvSpPr>
          <p:nvPr>
            <p:ph type="dt" sz="half" idx="10"/>
          </p:nvPr>
        </p:nvSpPr>
        <p:spPr/>
        <p:txBody>
          <a:bodyPr/>
          <a:lstStyle/>
          <a:p>
            <a:fld id="{B32FDDBA-D418-4C36-AF51-388086A37EDA}" type="datetime1">
              <a:rPr lang="de-AT" smtClean="0"/>
              <a:t>21.03.2023</a:t>
            </a:fld>
            <a:endParaRPr lang="de-AT"/>
          </a:p>
        </p:txBody>
      </p:sp>
      <p:sp>
        <p:nvSpPr>
          <p:cNvPr id="5" name="Footer Placeholder 4">
            <a:extLst>
              <a:ext uri="{FF2B5EF4-FFF2-40B4-BE49-F238E27FC236}">
                <a16:creationId xmlns:a16="http://schemas.microsoft.com/office/drawing/2014/main" id="{635EACD6-D87F-FF66-B69A-0565CF155F7E}"/>
              </a:ext>
            </a:extLst>
          </p:cNvPr>
          <p:cNvSpPr>
            <a:spLocks noGrp="1"/>
          </p:cNvSpPr>
          <p:nvPr>
            <p:ph type="ftr" sz="quarter" idx="11"/>
          </p:nvPr>
        </p:nvSpPr>
        <p:spPr>
          <a:xfrm>
            <a:off x="245660" y="6356358"/>
            <a:ext cx="7489953" cy="365125"/>
          </a:xfrm>
        </p:spPr>
        <p:txBody>
          <a:bodyPr/>
          <a:lstStyle/>
          <a:p>
            <a:r>
              <a:rPr lang="de-AT" dirty="0"/>
              <a:t>Sources: </a:t>
            </a:r>
            <a:r>
              <a:rPr lang="en-US" dirty="0"/>
              <a:t>Ari </a:t>
            </a:r>
            <a:r>
              <a:rPr lang="en-US" dirty="0" err="1"/>
              <a:t>Puttonen</a:t>
            </a:r>
            <a:r>
              <a:rPr lang="en-US" dirty="0"/>
              <a:t>, (2018), Weather protection for wooden apartment building construction</a:t>
            </a:r>
            <a:endParaRPr lang="de-AT" dirty="0"/>
          </a:p>
        </p:txBody>
      </p:sp>
      <p:sp>
        <p:nvSpPr>
          <p:cNvPr id="6" name="Slide Number Placeholder 5">
            <a:extLst>
              <a:ext uri="{FF2B5EF4-FFF2-40B4-BE49-F238E27FC236}">
                <a16:creationId xmlns:a16="http://schemas.microsoft.com/office/drawing/2014/main" id="{D6CC06CD-9536-AB0F-118E-3E01E6FAD722}"/>
              </a:ext>
            </a:extLst>
          </p:cNvPr>
          <p:cNvSpPr>
            <a:spLocks noGrp="1"/>
          </p:cNvSpPr>
          <p:nvPr>
            <p:ph type="sldNum" sz="quarter" idx="12"/>
          </p:nvPr>
        </p:nvSpPr>
        <p:spPr/>
        <p:txBody>
          <a:bodyPr/>
          <a:lstStyle/>
          <a:p>
            <a:fld id="{ACD6B214-EFBA-47A7-96BC-0C9C5E568A43}" type="slidenum">
              <a:rPr lang="de-AT" smtClean="0"/>
              <a:t>28</a:t>
            </a:fld>
            <a:endParaRPr lang="de-AT"/>
          </a:p>
        </p:txBody>
      </p:sp>
      <p:pic>
        <p:nvPicPr>
          <p:cNvPr id="10" name="Picture 9">
            <a:extLst>
              <a:ext uri="{FF2B5EF4-FFF2-40B4-BE49-F238E27FC236}">
                <a16:creationId xmlns:a16="http://schemas.microsoft.com/office/drawing/2014/main" id="{B3C6F431-9F07-964D-B6B5-D3C7654D563B}"/>
              </a:ext>
            </a:extLst>
          </p:cNvPr>
          <p:cNvPicPr>
            <a:picLocks noChangeAspect="1"/>
          </p:cNvPicPr>
          <p:nvPr/>
        </p:nvPicPr>
        <p:blipFill>
          <a:blip r:embed="rId3"/>
          <a:stretch>
            <a:fillRect/>
          </a:stretch>
        </p:blipFill>
        <p:spPr>
          <a:xfrm>
            <a:off x="8269766" y="1925054"/>
            <a:ext cx="3084034" cy="3992311"/>
          </a:xfrm>
          <a:prstGeom prst="rect">
            <a:avLst/>
          </a:prstGeom>
        </p:spPr>
      </p:pic>
    </p:spTree>
    <p:extLst>
      <p:ext uri="{BB962C8B-B14F-4D97-AF65-F5344CB8AC3E}">
        <p14:creationId xmlns:p14="http://schemas.microsoft.com/office/powerpoint/2010/main" val="2118045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ABE5-199C-EF78-2753-E871D5529FB8}"/>
              </a:ext>
            </a:extLst>
          </p:cNvPr>
          <p:cNvSpPr>
            <a:spLocks noGrp="1"/>
          </p:cNvSpPr>
          <p:nvPr>
            <p:ph type="title"/>
          </p:nvPr>
        </p:nvSpPr>
        <p:spPr/>
        <p:txBody>
          <a:bodyPr/>
          <a:lstStyle/>
          <a:p>
            <a:r>
              <a:rPr lang="en-US" dirty="0"/>
              <a:t>Protection during construction phases</a:t>
            </a:r>
          </a:p>
        </p:txBody>
      </p:sp>
      <p:sp>
        <p:nvSpPr>
          <p:cNvPr id="3" name="Content Placeholder 2">
            <a:extLst>
              <a:ext uri="{FF2B5EF4-FFF2-40B4-BE49-F238E27FC236}">
                <a16:creationId xmlns:a16="http://schemas.microsoft.com/office/drawing/2014/main" id="{B02A4B28-2027-CF45-7CB4-420E332D1201}"/>
              </a:ext>
            </a:extLst>
          </p:cNvPr>
          <p:cNvSpPr>
            <a:spLocks noGrp="1"/>
          </p:cNvSpPr>
          <p:nvPr>
            <p:ph idx="1"/>
          </p:nvPr>
        </p:nvSpPr>
        <p:spPr>
          <a:xfrm>
            <a:off x="276230" y="2064222"/>
            <a:ext cx="5819770" cy="3818021"/>
          </a:xfrm>
        </p:spPr>
        <p:txBody>
          <a:bodyPr/>
          <a:lstStyle/>
          <a:p>
            <a:r>
              <a:rPr lang="en-US" sz="1800" dirty="0"/>
              <a:t>The foundation was started in the fall. Favorable weather conditions were on the construction side, and most of the casting work did not require protection.</a:t>
            </a:r>
          </a:p>
          <a:p>
            <a:r>
              <a:rPr lang="en-US" sz="1800" dirty="0"/>
              <a:t>The preparation for winter was made by installing pipes for heating in </a:t>
            </a:r>
            <a:r>
              <a:rPr lang="en-US" sz="1800" dirty="0" err="1"/>
              <a:t>sockels</a:t>
            </a:r>
            <a:r>
              <a:rPr lang="en-US" sz="1800" dirty="0"/>
              <a:t> and cast-in-place walls. The columns were equipped with heating cables.</a:t>
            </a:r>
          </a:p>
          <a:p>
            <a:r>
              <a:rPr lang="en-US" sz="1800" dirty="0"/>
              <a:t>At the time of the first small frosts, the </a:t>
            </a:r>
            <a:r>
              <a:rPr lang="en-US" sz="1800" dirty="0" err="1"/>
              <a:t>sockels</a:t>
            </a:r>
            <a:r>
              <a:rPr lang="en-US" sz="1800" dirty="0"/>
              <a:t> were protected with cellular plastic and liquid was circulated in the pipeline to prevent freezing. </a:t>
            </a:r>
          </a:p>
          <a:p>
            <a:r>
              <a:rPr lang="en-US" sz="1800" dirty="0"/>
              <a:t>Not a single casting day had to be postponed because of too much frost. However, heating was a big expense during the foundation phase. The basement was protected with cellular plastics and tarpaulins after casting.</a:t>
            </a:r>
          </a:p>
        </p:txBody>
      </p:sp>
      <p:sp>
        <p:nvSpPr>
          <p:cNvPr id="4" name="Date Placeholder 3">
            <a:extLst>
              <a:ext uri="{FF2B5EF4-FFF2-40B4-BE49-F238E27FC236}">
                <a16:creationId xmlns:a16="http://schemas.microsoft.com/office/drawing/2014/main" id="{FFB97A5C-7E6D-1D97-3C00-72CC36540409}"/>
              </a:ext>
            </a:extLst>
          </p:cNvPr>
          <p:cNvSpPr>
            <a:spLocks noGrp="1"/>
          </p:cNvSpPr>
          <p:nvPr>
            <p:ph type="dt" sz="half" idx="10"/>
          </p:nvPr>
        </p:nvSpPr>
        <p:spPr/>
        <p:txBody>
          <a:bodyPr/>
          <a:lstStyle/>
          <a:p>
            <a:fld id="{B32FDDBA-D418-4C36-AF51-388086A37EDA}" type="datetime1">
              <a:rPr lang="de-AT" smtClean="0"/>
              <a:t>21.03.2023</a:t>
            </a:fld>
            <a:endParaRPr lang="de-AT"/>
          </a:p>
        </p:txBody>
      </p:sp>
      <p:sp>
        <p:nvSpPr>
          <p:cNvPr id="6" name="Slide Number Placeholder 5">
            <a:extLst>
              <a:ext uri="{FF2B5EF4-FFF2-40B4-BE49-F238E27FC236}">
                <a16:creationId xmlns:a16="http://schemas.microsoft.com/office/drawing/2014/main" id="{D6CC06CD-9536-AB0F-118E-3E01E6FAD722}"/>
              </a:ext>
            </a:extLst>
          </p:cNvPr>
          <p:cNvSpPr>
            <a:spLocks noGrp="1"/>
          </p:cNvSpPr>
          <p:nvPr>
            <p:ph type="sldNum" sz="quarter" idx="12"/>
          </p:nvPr>
        </p:nvSpPr>
        <p:spPr/>
        <p:txBody>
          <a:bodyPr/>
          <a:lstStyle/>
          <a:p>
            <a:fld id="{ACD6B214-EFBA-47A7-96BC-0C9C5E568A43}" type="slidenum">
              <a:rPr lang="de-AT" smtClean="0"/>
              <a:t>29</a:t>
            </a:fld>
            <a:endParaRPr lang="de-AT"/>
          </a:p>
        </p:txBody>
      </p:sp>
      <p:pic>
        <p:nvPicPr>
          <p:cNvPr id="8" name="Picture 7">
            <a:extLst>
              <a:ext uri="{FF2B5EF4-FFF2-40B4-BE49-F238E27FC236}">
                <a16:creationId xmlns:a16="http://schemas.microsoft.com/office/drawing/2014/main" id="{8B3D60D5-FD38-25DE-1030-D735141FA449}"/>
              </a:ext>
            </a:extLst>
          </p:cNvPr>
          <p:cNvPicPr>
            <a:picLocks noChangeAspect="1"/>
          </p:cNvPicPr>
          <p:nvPr/>
        </p:nvPicPr>
        <p:blipFill>
          <a:blip r:embed="rId3"/>
          <a:stretch>
            <a:fillRect/>
          </a:stretch>
        </p:blipFill>
        <p:spPr>
          <a:xfrm>
            <a:off x="6295277" y="1854812"/>
            <a:ext cx="5620493" cy="4236843"/>
          </a:xfrm>
          <a:prstGeom prst="rect">
            <a:avLst/>
          </a:prstGeom>
        </p:spPr>
      </p:pic>
      <p:sp>
        <p:nvSpPr>
          <p:cNvPr id="7" name="Footer Placeholder 4">
            <a:extLst>
              <a:ext uri="{FF2B5EF4-FFF2-40B4-BE49-F238E27FC236}">
                <a16:creationId xmlns:a16="http://schemas.microsoft.com/office/drawing/2014/main" id="{7CD1BF84-816E-CB36-0FB8-9520B1F8DEAE}"/>
              </a:ext>
            </a:extLst>
          </p:cNvPr>
          <p:cNvSpPr>
            <a:spLocks noGrp="1"/>
          </p:cNvSpPr>
          <p:nvPr>
            <p:ph type="ftr" sz="quarter" idx="11"/>
          </p:nvPr>
        </p:nvSpPr>
        <p:spPr>
          <a:xfrm>
            <a:off x="245660" y="6356358"/>
            <a:ext cx="7489953" cy="365125"/>
          </a:xfrm>
        </p:spPr>
        <p:txBody>
          <a:bodyPr/>
          <a:lstStyle/>
          <a:p>
            <a:r>
              <a:rPr lang="de-AT" dirty="0"/>
              <a:t>Sources: </a:t>
            </a:r>
            <a:r>
              <a:rPr lang="en-US" dirty="0"/>
              <a:t>Ari </a:t>
            </a:r>
            <a:r>
              <a:rPr lang="en-US" dirty="0" err="1"/>
              <a:t>Puttonen</a:t>
            </a:r>
            <a:r>
              <a:rPr lang="en-US" dirty="0"/>
              <a:t>, (2018), Weather protection for wooden apartment building construction</a:t>
            </a:r>
            <a:endParaRPr lang="de-AT" dirty="0"/>
          </a:p>
        </p:txBody>
      </p:sp>
    </p:spTree>
    <p:extLst>
      <p:ext uri="{BB962C8B-B14F-4D97-AF65-F5344CB8AC3E}">
        <p14:creationId xmlns:p14="http://schemas.microsoft.com/office/powerpoint/2010/main" val="2879141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0CB43-4D0D-0EC0-0C8A-8DEF1AF5D874}"/>
              </a:ext>
            </a:extLst>
          </p:cNvPr>
          <p:cNvSpPr>
            <a:spLocks noGrp="1"/>
          </p:cNvSpPr>
          <p:nvPr>
            <p:ph type="title"/>
          </p:nvPr>
        </p:nvSpPr>
        <p:spPr/>
        <p:txBody>
          <a:bodyPr/>
          <a:lstStyle/>
          <a:p>
            <a:r>
              <a:rPr lang="en-US" dirty="0"/>
              <a:t>Moisture content</a:t>
            </a:r>
          </a:p>
        </p:txBody>
      </p:sp>
      <p:sp>
        <p:nvSpPr>
          <p:cNvPr id="4" name="Date Placeholder 3">
            <a:extLst>
              <a:ext uri="{FF2B5EF4-FFF2-40B4-BE49-F238E27FC236}">
                <a16:creationId xmlns:a16="http://schemas.microsoft.com/office/drawing/2014/main" id="{2F8575F8-B786-13CE-D4D8-9F8CE2E1EA83}"/>
              </a:ext>
            </a:extLst>
          </p:cNvPr>
          <p:cNvSpPr>
            <a:spLocks noGrp="1"/>
          </p:cNvSpPr>
          <p:nvPr>
            <p:ph type="dt" sz="half" idx="10"/>
          </p:nvPr>
        </p:nvSpPr>
        <p:spPr/>
        <p:txBody>
          <a:bodyPr/>
          <a:lstStyle/>
          <a:p>
            <a:fld id="{B32FDDBA-D418-4C36-AF51-388086A37EDA}" type="datetime1">
              <a:rPr lang="de-AT" smtClean="0"/>
              <a:t>21.03.2023</a:t>
            </a:fld>
            <a:endParaRPr lang="de-AT"/>
          </a:p>
        </p:txBody>
      </p:sp>
      <p:sp>
        <p:nvSpPr>
          <p:cNvPr id="5" name="Footer Placeholder 4">
            <a:extLst>
              <a:ext uri="{FF2B5EF4-FFF2-40B4-BE49-F238E27FC236}">
                <a16:creationId xmlns:a16="http://schemas.microsoft.com/office/drawing/2014/main" id="{5D99E8B1-2ED7-EFE0-B904-9AF257756E5E}"/>
              </a:ext>
            </a:extLst>
          </p:cNvPr>
          <p:cNvSpPr>
            <a:spLocks noGrp="1"/>
          </p:cNvSpPr>
          <p:nvPr>
            <p:ph type="ftr" sz="quarter" idx="11"/>
          </p:nvPr>
        </p:nvSpPr>
        <p:spPr/>
        <p:txBody>
          <a:bodyPr/>
          <a:lstStyle/>
          <a:p>
            <a:r>
              <a:rPr lang="de-AT"/>
              <a:t>Sources:</a:t>
            </a:r>
            <a:endParaRPr lang="de-AT" dirty="0"/>
          </a:p>
        </p:txBody>
      </p:sp>
      <p:sp>
        <p:nvSpPr>
          <p:cNvPr id="6" name="Slide Number Placeholder 5">
            <a:extLst>
              <a:ext uri="{FF2B5EF4-FFF2-40B4-BE49-F238E27FC236}">
                <a16:creationId xmlns:a16="http://schemas.microsoft.com/office/drawing/2014/main" id="{CA42FE80-7707-F13F-56FE-721496D8AA74}"/>
              </a:ext>
            </a:extLst>
          </p:cNvPr>
          <p:cNvSpPr>
            <a:spLocks noGrp="1"/>
          </p:cNvSpPr>
          <p:nvPr>
            <p:ph type="sldNum" sz="quarter" idx="12"/>
          </p:nvPr>
        </p:nvSpPr>
        <p:spPr/>
        <p:txBody>
          <a:bodyPr/>
          <a:lstStyle/>
          <a:p>
            <a:fld id="{ACD6B214-EFBA-47A7-96BC-0C9C5E568A43}" type="slidenum">
              <a:rPr lang="de-AT" smtClean="0"/>
              <a:t>3</a:t>
            </a:fld>
            <a:endParaRPr lang="de-AT"/>
          </a:p>
        </p:txBody>
      </p:sp>
      <p:sp>
        <p:nvSpPr>
          <p:cNvPr id="7" name="Content Placeholder 2">
            <a:extLst>
              <a:ext uri="{FF2B5EF4-FFF2-40B4-BE49-F238E27FC236}">
                <a16:creationId xmlns:a16="http://schemas.microsoft.com/office/drawing/2014/main" id="{1A07248F-8BFE-F383-12AD-A9C8A8459949}"/>
              </a:ext>
            </a:extLst>
          </p:cNvPr>
          <p:cNvSpPr txBox="1">
            <a:spLocks/>
          </p:cNvSpPr>
          <p:nvPr/>
        </p:nvSpPr>
        <p:spPr>
          <a:xfrm>
            <a:off x="493501" y="4553416"/>
            <a:ext cx="8661009" cy="1437317"/>
          </a:xfrm>
          <a:prstGeom prst="rect">
            <a:avLst/>
          </a:prstGeom>
          <a:solidFill>
            <a:schemeClr val="bg1"/>
          </a:solidFill>
        </p:spPr>
        <p:txBody>
          <a:bodyPr>
            <a:noAutofit/>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Font typeface="Arial" panose="020B0604020202020204" pitchFamily="34" charset="0"/>
              <a:buNone/>
            </a:pPr>
            <a:r>
              <a:rPr lang="en-US" sz="1600" dirty="0"/>
              <a:t>FSP = 21-32%</a:t>
            </a:r>
          </a:p>
          <a:p>
            <a:pPr>
              <a:buClr>
                <a:schemeClr val="tx1"/>
              </a:buClr>
              <a:defRPr/>
            </a:pPr>
            <a:r>
              <a:rPr lang="en-US" sz="1600" dirty="0"/>
              <a:t>Above FSP - changes affect only on weight </a:t>
            </a:r>
            <a:endParaRPr lang="en-US" sz="1600" b="1" u="sng" dirty="0"/>
          </a:p>
          <a:p>
            <a:pPr>
              <a:buClr>
                <a:schemeClr val="tx1"/>
              </a:buClr>
              <a:defRPr/>
            </a:pPr>
            <a:r>
              <a:rPr lang="en-US" sz="1600" dirty="0"/>
              <a:t>Below FSP - small changes strongly affect all physical and mechanical properties</a:t>
            </a:r>
          </a:p>
          <a:p>
            <a:pPr marL="0" indent="0">
              <a:lnSpc>
                <a:spcPct val="80000"/>
              </a:lnSpc>
              <a:buFont typeface="Arial" panose="020B0604020202020204" pitchFamily="34" charset="0"/>
              <a:buNone/>
            </a:pPr>
            <a:r>
              <a:rPr lang="en-US" sz="1600" dirty="0"/>
              <a:t>The moisture content of timber used for frame structures is typically 15 …24 % (as an average 20 %)</a:t>
            </a:r>
          </a:p>
        </p:txBody>
      </p:sp>
      <p:sp>
        <p:nvSpPr>
          <p:cNvPr id="8" name="TextBox 7">
            <a:extLst>
              <a:ext uri="{FF2B5EF4-FFF2-40B4-BE49-F238E27FC236}">
                <a16:creationId xmlns:a16="http://schemas.microsoft.com/office/drawing/2014/main" id="{06B40A3A-9088-118C-50CA-AEDB5081726C}"/>
              </a:ext>
            </a:extLst>
          </p:cNvPr>
          <p:cNvSpPr txBox="1"/>
          <p:nvPr/>
        </p:nvSpPr>
        <p:spPr>
          <a:xfrm>
            <a:off x="493501" y="1892226"/>
            <a:ext cx="6343650" cy="2023075"/>
          </a:xfrm>
          <a:prstGeom prst="rect">
            <a:avLst/>
          </a:prstGeom>
          <a:noFill/>
        </p:spPr>
        <p:txBody>
          <a:bodyPr wrap="square">
            <a:noAutofit/>
          </a:bodyPr>
          <a:lstStyle/>
          <a:p>
            <a:r>
              <a:rPr lang="en-US" sz="1600" dirty="0"/>
              <a:t>Timber has cells arranged in cellular tubes which makes wood hygroscopic, meaning it is a material that absorbs water.</a:t>
            </a:r>
          </a:p>
          <a:p>
            <a:pPr marL="0" indent="0" eaLnBrk="1" hangingPunct="1">
              <a:buNone/>
            </a:pPr>
            <a:r>
              <a:rPr lang="en-US" sz="1600" dirty="0"/>
              <a:t>Water is contained in wood as either bound water or free water.</a:t>
            </a:r>
          </a:p>
          <a:p>
            <a:pPr marL="0" indent="0" eaLnBrk="1" hangingPunct="1">
              <a:buNone/>
            </a:pPr>
            <a:endParaRPr lang="en-US" sz="1600" dirty="0"/>
          </a:p>
          <a:p>
            <a:pPr marL="0" indent="0" eaLnBrk="1" hangingPunct="1">
              <a:buNone/>
            </a:pPr>
            <a:r>
              <a:rPr lang="en-US" sz="1600" b="1" dirty="0">
                <a:solidFill>
                  <a:srgbClr val="2A5570"/>
                </a:solidFill>
              </a:rPr>
              <a:t>Bound water </a:t>
            </a:r>
            <a:r>
              <a:rPr lang="en-US" sz="1600" dirty="0"/>
              <a:t>is held within cell walls by bonding forces between water and cellulose molecules.</a:t>
            </a:r>
          </a:p>
          <a:p>
            <a:pPr marL="0" indent="0" eaLnBrk="1" hangingPunct="1">
              <a:buNone/>
            </a:pPr>
            <a:r>
              <a:rPr lang="en-US" sz="1600" b="1" dirty="0">
                <a:solidFill>
                  <a:srgbClr val="2A5570"/>
                </a:solidFill>
              </a:rPr>
              <a:t>Free water </a:t>
            </a:r>
            <a:r>
              <a:rPr lang="en-US" sz="1600" dirty="0"/>
              <a:t>is contained in the cell cavities and is not held by these forces –it is comparable to water in a pipe.</a:t>
            </a:r>
          </a:p>
        </p:txBody>
      </p:sp>
      <p:pic>
        <p:nvPicPr>
          <p:cNvPr id="9" name="Picture 8">
            <a:extLst>
              <a:ext uri="{FF2B5EF4-FFF2-40B4-BE49-F238E27FC236}">
                <a16:creationId xmlns:a16="http://schemas.microsoft.com/office/drawing/2014/main" id="{C8540F1D-3DBA-9D07-6A04-EA25D1D839C1}"/>
              </a:ext>
            </a:extLst>
          </p:cNvPr>
          <p:cNvPicPr>
            <a:picLocks noChangeAspect="1"/>
          </p:cNvPicPr>
          <p:nvPr/>
        </p:nvPicPr>
        <p:blipFill>
          <a:blip r:embed="rId2"/>
          <a:stretch>
            <a:fillRect/>
          </a:stretch>
        </p:blipFill>
        <p:spPr>
          <a:xfrm>
            <a:off x="7330652" y="1286610"/>
            <a:ext cx="4705350" cy="3905250"/>
          </a:xfrm>
          <a:prstGeom prst="rect">
            <a:avLst/>
          </a:prstGeom>
        </p:spPr>
      </p:pic>
      <p:sp>
        <p:nvSpPr>
          <p:cNvPr id="10" name="TextBox 9">
            <a:extLst>
              <a:ext uri="{FF2B5EF4-FFF2-40B4-BE49-F238E27FC236}">
                <a16:creationId xmlns:a16="http://schemas.microsoft.com/office/drawing/2014/main" id="{36DC869C-8E81-BC1D-6454-6428B0CE2981}"/>
              </a:ext>
            </a:extLst>
          </p:cNvPr>
          <p:cNvSpPr txBox="1"/>
          <p:nvPr/>
        </p:nvSpPr>
        <p:spPr>
          <a:xfrm>
            <a:off x="0" y="3915301"/>
            <a:ext cx="7066722" cy="584775"/>
          </a:xfrm>
          <a:prstGeom prst="rect">
            <a:avLst/>
          </a:prstGeom>
          <a:noFill/>
        </p:spPr>
        <p:txBody>
          <a:bodyPr wrap="square">
            <a:spAutoFit/>
          </a:bodyPr>
          <a:lstStyle/>
          <a:p>
            <a:pPr lvl="1"/>
            <a:r>
              <a:rPr lang="en-US" sz="1600" b="1" dirty="0">
                <a:solidFill>
                  <a:srgbClr val="2A5570"/>
                </a:solidFill>
              </a:rPr>
              <a:t>Fiber saturation point (FSP)</a:t>
            </a:r>
            <a:r>
              <a:rPr lang="en-US" sz="1600" b="1" dirty="0"/>
              <a:t>- </a:t>
            </a:r>
            <a:r>
              <a:rPr lang="en-US" sz="1600" dirty="0"/>
              <a:t>moisture content when </a:t>
            </a:r>
            <a:r>
              <a:rPr lang="en-US" sz="1600" b="1" dirty="0">
                <a:solidFill>
                  <a:srgbClr val="2A5570"/>
                </a:solidFill>
              </a:rPr>
              <a:t>cells </a:t>
            </a:r>
            <a:r>
              <a:rPr lang="en-US" sz="1600" dirty="0"/>
              <a:t>are completely saturated with </a:t>
            </a:r>
            <a:r>
              <a:rPr lang="en-US" sz="1600" b="1" dirty="0">
                <a:solidFill>
                  <a:srgbClr val="2A5570"/>
                </a:solidFill>
              </a:rPr>
              <a:t>bound water</a:t>
            </a:r>
            <a:r>
              <a:rPr lang="en-US" sz="1600" dirty="0">
                <a:solidFill>
                  <a:srgbClr val="2A5570"/>
                </a:solidFill>
              </a:rPr>
              <a:t> </a:t>
            </a:r>
            <a:r>
              <a:rPr lang="en-US" sz="1600" dirty="0"/>
              <a:t>but </a:t>
            </a:r>
            <a:r>
              <a:rPr lang="en-US" sz="1600" b="1" dirty="0">
                <a:solidFill>
                  <a:srgbClr val="2A5570"/>
                </a:solidFill>
              </a:rPr>
              <a:t>no free water</a:t>
            </a:r>
            <a:r>
              <a:rPr lang="en-US" sz="1600" dirty="0">
                <a:solidFill>
                  <a:srgbClr val="2A5570"/>
                </a:solidFill>
              </a:rPr>
              <a:t> </a:t>
            </a:r>
            <a:r>
              <a:rPr lang="en-US" sz="1600" dirty="0"/>
              <a:t>inside cell cavities.</a:t>
            </a:r>
          </a:p>
        </p:txBody>
      </p:sp>
    </p:spTree>
    <p:extLst>
      <p:ext uri="{BB962C8B-B14F-4D97-AF65-F5344CB8AC3E}">
        <p14:creationId xmlns:p14="http://schemas.microsoft.com/office/powerpoint/2010/main" val="17390671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2A4B28-2027-CF45-7CB4-420E332D1201}"/>
              </a:ext>
            </a:extLst>
          </p:cNvPr>
          <p:cNvSpPr>
            <a:spLocks noGrp="1"/>
          </p:cNvSpPr>
          <p:nvPr>
            <p:ph idx="1"/>
          </p:nvPr>
        </p:nvSpPr>
        <p:spPr>
          <a:xfrm>
            <a:off x="838200" y="2117560"/>
            <a:ext cx="3522261" cy="2128619"/>
          </a:xfrm>
        </p:spPr>
        <p:txBody>
          <a:bodyPr/>
          <a:lstStyle/>
          <a:p>
            <a:pPr marL="0" indent="0">
              <a:buNone/>
            </a:pPr>
            <a:r>
              <a:rPr lang="en-US" dirty="0"/>
              <a:t>The CLT elements were well packed in protective plastic at the factory during transportation</a:t>
            </a:r>
          </a:p>
        </p:txBody>
      </p:sp>
      <p:sp>
        <p:nvSpPr>
          <p:cNvPr id="4" name="Date Placeholder 3">
            <a:extLst>
              <a:ext uri="{FF2B5EF4-FFF2-40B4-BE49-F238E27FC236}">
                <a16:creationId xmlns:a16="http://schemas.microsoft.com/office/drawing/2014/main" id="{FFB97A5C-7E6D-1D97-3C00-72CC36540409}"/>
              </a:ext>
            </a:extLst>
          </p:cNvPr>
          <p:cNvSpPr>
            <a:spLocks noGrp="1"/>
          </p:cNvSpPr>
          <p:nvPr>
            <p:ph type="dt" sz="half" idx="10"/>
          </p:nvPr>
        </p:nvSpPr>
        <p:spPr/>
        <p:txBody>
          <a:bodyPr/>
          <a:lstStyle/>
          <a:p>
            <a:fld id="{B32FDDBA-D418-4C36-AF51-388086A37EDA}" type="datetime1">
              <a:rPr lang="de-AT" smtClean="0"/>
              <a:t>21.03.2023</a:t>
            </a:fld>
            <a:endParaRPr lang="de-AT"/>
          </a:p>
        </p:txBody>
      </p:sp>
      <p:sp>
        <p:nvSpPr>
          <p:cNvPr id="6" name="Slide Number Placeholder 5">
            <a:extLst>
              <a:ext uri="{FF2B5EF4-FFF2-40B4-BE49-F238E27FC236}">
                <a16:creationId xmlns:a16="http://schemas.microsoft.com/office/drawing/2014/main" id="{D6CC06CD-9536-AB0F-118E-3E01E6FAD722}"/>
              </a:ext>
            </a:extLst>
          </p:cNvPr>
          <p:cNvSpPr>
            <a:spLocks noGrp="1"/>
          </p:cNvSpPr>
          <p:nvPr>
            <p:ph type="sldNum" sz="quarter" idx="12"/>
          </p:nvPr>
        </p:nvSpPr>
        <p:spPr/>
        <p:txBody>
          <a:bodyPr/>
          <a:lstStyle/>
          <a:p>
            <a:fld id="{ACD6B214-EFBA-47A7-96BC-0C9C5E568A43}" type="slidenum">
              <a:rPr lang="de-AT" smtClean="0"/>
              <a:t>30</a:t>
            </a:fld>
            <a:endParaRPr lang="de-AT"/>
          </a:p>
        </p:txBody>
      </p:sp>
      <p:pic>
        <p:nvPicPr>
          <p:cNvPr id="8" name="Picture 7">
            <a:extLst>
              <a:ext uri="{FF2B5EF4-FFF2-40B4-BE49-F238E27FC236}">
                <a16:creationId xmlns:a16="http://schemas.microsoft.com/office/drawing/2014/main" id="{C75FC963-DDBB-E94B-2802-0493B6DC9984}"/>
              </a:ext>
            </a:extLst>
          </p:cNvPr>
          <p:cNvPicPr>
            <a:picLocks noChangeAspect="1"/>
          </p:cNvPicPr>
          <p:nvPr/>
        </p:nvPicPr>
        <p:blipFill>
          <a:blip r:embed="rId2"/>
          <a:stretch>
            <a:fillRect/>
          </a:stretch>
        </p:blipFill>
        <p:spPr>
          <a:xfrm>
            <a:off x="5279154" y="1093852"/>
            <a:ext cx="6447980" cy="4865451"/>
          </a:xfrm>
          <a:prstGeom prst="rect">
            <a:avLst/>
          </a:prstGeom>
        </p:spPr>
      </p:pic>
      <p:sp>
        <p:nvSpPr>
          <p:cNvPr id="2" name="Footer Placeholder 4">
            <a:extLst>
              <a:ext uri="{FF2B5EF4-FFF2-40B4-BE49-F238E27FC236}">
                <a16:creationId xmlns:a16="http://schemas.microsoft.com/office/drawing/2014/main" id="{265E5483-3208-B90E-C222-7A6ECEF5395A}"/>
              </a:ext>
            </a:extLst>
          </p:cNvPr>
          <p:cNvSpPr>
            <a:spLocks noGrp="1"/>
          </p:cNvSpPr>
          <p:nvPr>
            <p:ph type="ftr" sz="quarter" idx="11"/>
          </p:nvPr>
        </p:nvSpPr>
        <p:spPr>
          <a:xfrm>
            <a:off x="245660" y="6356358"/>
            <a:ext cx="7489953" cy="365125"/>
          </a:xfrm>
        </p:spPr>
        <p:txBody>
          <a:bodyPr/>
          <a:lstStyle/>
          <a:p>
            <a:r>
              <a:rPr lang="de-AT" dirty="0"/>
              <a:t>Sources: </a:t>
            </a:r>
            <a:r>
              <a:rPr lang="en-US" dirty="0"/>
              <a:t>Ari </a:t>
            </a:r>
            <a:r>
              <a:rPr lang="en-US" dirty="0" err="1"/>
              <a:t>Puttonen</a:t>
            </a:r>
            <a:r>
              <a:rPr lang="en-US" dirty="0"/>
              <a:t>, (2018), Weather protection for wooden apartment building construction</a:t>
            </a:r>
            <a:endParaRPr lang="de-AT" dirty="0"/>
          </a:p>
        </p:txBody>
      </p:sp>
    </p:spTree>
    <p:extLst>
      <p:ext uri="{BB962C8B-B14F-4D97-AF65-F5344CB8AC3E}">
        <p14:creationId xmlns:p14="http://schemas.microsoft.com/office/powerpoint/2010/main" val="24415895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2A4B28-2027-CF45-7CB4-420E332D1201}"/>
              </a:ext>
            </a:extLst>
          </p:cNvPr>
          <p:cNvSpPr>
            <a:spLocks noGrp="1"/>
          </p:cNvSpPr>
          <p:nvPr>
            <p:ph idx="1"/>
          </p:nvPr>
        </p:nvSpPr>
        <p:spPr>
          <a:xfrm>
            <a:off x="395433" y="1519988"/>
            <a:ext cx="5196070" cy="4571667"/>
          </a:xfrm>
        </p:spPr>
        <p:txBody>
          <a:bodyPr/>
          <a:lstStyle/>
          <a:p>
            <a:pPr marL="0" indent="0">
              <a:buNone/>
            </a:pPr>
            <a:r>
              <a:rPr lang="en-US" sz="2000" dirty="0"/>
              <a:t>After lifting, the space element modules were initially protected with tarpaulins on the first and second floors, which turned out to be the wrong solution because the water infiltrated beneath the protection. </a:t>
            </a:r>
          </a:p>
          <a:p>
            <a:r>
              <a:rPr lang="en-US" sz="2000" dirty="0"/>
              <a:t>For the second floor up to the top floor, temporary roof structures were used, which were wooden and covered with felt.</a:t>
            </a:r>
          </a:p>
          <a:p>
            <a:r>
              <a:rPr lang="en-US" sz="2000" dirty="0"/>
              <a:t>Even though all the seams between the modular elements were taped with vapor barrier tapes, tarpaulins had to be put in the seams of the roof elements, so that the water does not get inside, and run from there into the insulation or other places that are difficult to dry. </a:t>
            </a:r>
          </a:p>
        </p:txBody>
      </p:sp>
      <p:sp>
        <p:nvSpPr>
          <p:cNvPr id="4" name="Date Placeholder 3">
            <a:extLst>
              <a:ext uri="{FF2B5EF4-FFF2-40B4-BE49-F238E27FC236}">
                <a16:creationId xmlns:a16="http://schemas.microsoft.com/office/drawing/2014/main" id="{FFB97A5C-7E6D-1D97-3C00-72CC36540409}"/>
              </a:ext>
            </a:extLst>
          </p:cNvPr>
          <p:cNvSpPr>
            <a:spLocks noGrp="1"/>
          </p:cNvSpPr>
          <p:nvPr>
            <p:ph type="dt" sz="half" idx="10"/>
          </p:nvPr>
        </p:nvSpPr>
        <p:spPr/>
        <p:txBody>
          <a:bodyPr/>
          <a:lstStyle/>
          <a:p>
            <a:fld id="{B32FDDBA-D418-4C36-AF51-388086A37EDA}" type="datetime1">
              <a:rPr lang="de-AT" smtClean="0"/>
              <a:t>21.03.2023</a:t>
            </a:fld>
            <a:endParaRPr lang="de-AT"/>
          </a:p>
        </p:txBody>
      </p:sp>
      <p:sp>
        <p:nvSpPr>
          <p:cNvPr id="6" name="Slide Number Placeholder 5">
            <a:extLst>
              <a:ext uri="{FF2B5EF4-FFF2-40B4-BE49-F238E27FC236}">
                <a16:creationId xmlns:a16="http://schemas.microsoft.com/office/drawing/2014/main" id="{D6CC06CD-9536-AB0F-118E-3E01E6FAD722}"/>
              </a:ext>
            </a:extLst>
          </p:cNvPr>
          <p:cNvSpPr>
            <a:spLocks noGrp="1"/>
          </p:cNvSpPr>
          <p:nvPr>
            <p:ph type="sldNum" sz="quarter" idx="12"/>
          </p:nvPr>
        </p:nvSpPr>
        <p:spPr/>
        <p:txBody>
          <a:bodyPr/>
          <a:lstStyle/>
          <a:p>
            <a:fld id="{ACD6B214-EFBA-47A7-96BC-0C9C5E568A43}" type="slidenum">
              <a:rPr lang="de-AT" smtClean="0"/>
              <a:t>31</a:t>
            </a:fld>
            <a:endParaRPr lang="de-AT"/>
          </a:p>
        </p:txBody>
      </p:sp>
      <p:pic>
        <p:nvPicPr>
          <p:cNvPr id="8" name="Picture 7">
            <a:extLst>
              <a:ext uri="{FF2B5EF4-FFF2-40B4-BE49-F238E27FC236}">
                <a16:creationId xmlns:a16="http://schemas.microsoft.com/office/drawing/2014/main" id="{BCD7BE79-43DD-A61B-C66F-2229E4534669}"/>
              </a:ext>
            </a:extLst>
          </p:cNvPr>
          <p:cNvPicPr>
            <a:picLocks noChangeAspect="1"/>
          </p:cNvPicPr>
          <p:nvPr/>
        </p:nvPicPr>
        <p:blipFill>
          <a:blip r:embed="rId2"/>
          <a:stretch>
            <a:fillRect/>
          </a:stretch>
        </p:blipFill>
        <p:spPr>
          <a:xfrm>
            <a:off x="6096000" y="1265138"/>
            <a:ext cx="5735352" cy="4327723"/>
          </a:xfrm>
          <a:prstGeom prst="rect">
            <a:avLst/>
          </a:prstGeom>
        </p:spPr>
      </p:pic>
      <p:sp>
        <p:nvSpPr>
          <p:cNvPr id="2" name="Footer Placeholder 4">
            <a:extLst>
              <a:ext uri="{FF2B5EF4-FFF2-40B4-BE49-F238E27FC236}">
                <a16:creationId xmlns:a16="http://schemas.microsoft.com/office/drawing/2014/main" id="{447673F4-688E-79F8-07F7-59C4FD32677A}"/>
              </a:ext>
            </a:extLst>
          </p:cNvPr>
          <p:cNvSpPr>
            <a:spLocks noGrp="1"/>
          </p:cNvSpPr>
          <p:nvPr>
            <p:ph type="ftr" sz="quarter" idx="11"/>
          </p:nvPr>
        </p:nvSpPr>
        <p:spPr>
          <a:xfrm>
            <a:off x="245660" y="6356358"/>
            <a:ext cx="7489953" cy="365125"/>
          </a:xfrm>
        </p:spPr>
        <p:txBody>
          <a:bodyPr/>
          <a:lstStyle/>
          <a:p>
            <a:r>
              <a:rPr lang="de-AT" dirty="0"/>
              <a:t>Sources: </a:t>
            </a:r>
            <a:r>
              <a:rPr lang="en-US" dirty="0"/>
              <a:t>Ari </a:t>
            </a:r>
            <a:r>
              <a:rPr lang="en-US" dirty="0" err="1"/>
              <a:t>Puttonen</a:t>
            </a:r>
            <a:r>
              <a:rPr lang="en-US" dirty="0"/>
              <a:t>, (2018), Weather protection for wooden apartment building construction</a:t>
            </a:r>
            <a:endParaRPr lang="de-AT" dirty="0"/>
          </a:p>
        </p:txBody>
      </p:sp>
    </p:spTree>
    <p:extLst>
      <p:ext uri="{BB962C8B-B14F-4D97-AF65-F5344CB8AC3E}">
        <p14:creationId xmlns:p14="http://schemas.microsoft.com/office/powerpoint/2010/main" val="10129242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2A4B28-2027-CF45-7CB4-420E332D1201}"/>
              </a:ext>
            </a:extLst>
          </p:cNvPr>
          <p:cNvSpPr>
            <a:spLocks noGrp="1"/>
          </p:cNvSpPr>
          <p:nvPr>
            <p:ph idx="1"/>
          </p:nvPr>
        </p:nvSpPr>
        <p:spPr>
          <a:xfrm>
            <a:off x="434847" y="2787782"/>
            <a:ext cx="5135636" cy="1447888"/>
          </a:xfrm>
        </p:spPr>
        <p:txBody>
          <a:bodyPr/>
          <a:lstStyle/>
          <a:p>
            <a:r>
              <a:rPr lang="en-US" sz="2000" dirty="0"/>
              <a:t>In the upper floors, rain and wind caused a slight headache in protection.</a:t>
            </a:r>
          </a:p>
          <a:p>
            <a:r>
              <a:rPr lang="en-US" sz="2000" dirty="0"/>
              <a:t>Rainwater was not completely avoided, but major damage was nevertheless caused.</a:t>
            </a:r>
          </a:p>
        </p:txBody>
      </p:sp>
      <p:sp>
        <p:nvSpPr>
          <p:cNvPr id="4" name="Date Placeholder 3">
            <a:extLst>
              <a:ext uri="{FF2B5EF4-FFF2-40B4-BE49-F238E27FC236}">
                <a16:creationId xmlns:a16="http://schemas.microsoft.com/office/drawing/2014/main" id="{FFB97A5C-7E6D-1D97-3C00-72CC36540409}"/>
              </a:ext>
            </a:extLst>
          </p:cNvPr>
          <p:cNvSpPr>
            <a:spLocks noGrp="1"/>
          </p:cNvSpPr>
          <p:nvPr>
            <p:ph type="dt" sz="half" idx="10"/>
          </p:nvPr>
        </p:nvSpPr>
        <p:spPr/>
        <p:txBody>
          <a:bodyPr/>
          <a:lstStyle/>
          <a:p>
            <a:fld id="{B32FDDBA-D418-4C36-AF51-388086A37EDA}" type="datetime1">
              <a:rPr lang="de-AT" smtClean="0"/>
              <a:t>21.03.2023</a:t>
            </a:fld>
            <a:endParaRPr lang="de-AT"/>
          </a:p>
        </p:txBody>
      </p:sp>
      <p:sp>
        <p:nvSpPr>
          <p:cNvPr id="6" name="Slide Number Placeholder 5">
            <a:extLst>
              <a:ext uri="{FF2B5EF4-FFF2-40B4-BE49-F238E27FC236}">
                <a16:creationId xmlns:a16="http://schemas.microsoft.com/office/drawing/2014/main" id="{D6CC06CD-9536-AB0F-118E-3E01E6FAD722}"/>
              </a:ext>
            </a:extLst>
          </p:cNvPr>
          <p:cNvSpPr>
            <a:spLocks noGrp="1"/>
          </p:cNvSpPr>
          <p:nvPr>
            <p:ph type="sldNum" sz="quarter" idx="12"/>
          </p:nvPr>
        </p:nvSpPr>
        <p:spPr/>
        <p:txBody>
          <a:bodyPr/>
          <a:lstStyle/>
          <a:p>
            <a:fld id="{ACD6B214-EFBA-47A7-96BC-0C9C5E568A43}" type="slidenum">
              <a:rPr lang="de-AT" smtClean="0"/>
              <a:t>32</a:t>
            </a:fld>
            <a:endParaRPr lang="de-AT"/>
          </a:p>
        </p:txBody>
      </p:sp>
      <p:pic>
        <p:nvPicPr>
          <p:cNvPr id="8" name="Picture 7">
            <a:extLst>
              <a:ext uri="{FF2B5EF4-FFF2-40B4-BE49-F238E27FC236}">
                <a16:creationId xmlns:a16="http://schemas.microsoft.com/office/drawing/2014/main" id="{79E3DFA6-EB71-121D-7721-B0CD6556166D}"/>
              </a:ext>
            </a:extLst>
          </p:cNvPr>
          <p:cNvPicPr>
            <a:picLocks noChangeAspect="1"/>
          </p:cNvPicPr>
          <p:nvPr/>
        </p:nvPicPr>
        <p:blipFill>
          <a:blip r:embed="rId2"/>
          <a:stretch>
            <a:fillRect/>
          </a:stretch>
        </p:blipFill>
        <p:spPr>
          <a:xfrm>
            <a:off x="5883112" y="1778788"/>
            <a:ext cx="5612244" cy="4234830"/>
          </a:xfrm>
          <a:prstGeom prst="rect">
            <a:avLst/>
          </a:prstGeom>
        </p:spPr>
      </p:pic>
      <p:sp>
        <p:nvSpPr>
          <p:cNvPr id="2" name="Footer Placeholder 4">
            <a:extLst>
              <a:ext uri="{FF2B5EF4-FFF2-40B4-BE49-F238E27FC236}">
                <a16:creationId xmlns:a16="http://schemas.microsoft.com/office/drawing/2014/main" id="{273816A2-36EA-72A5-3679-3D751183673D}"/>
              </a:ext>
            </a:extLst>
          </p:cNvPr>
          <p:cNvSpPr>
            <a:spLocks noGrp="1"/>
          </p:cNvSpPr>
          <p:nvPr>
            <p:ph type="ftr" sz="quarter" idx="11"/>
          </p:nvPr>
        </p:nvSpPr>
        <p:spPr>
          <a:xfrm>
            <a:off x="245660" y="6356358"/>
            <a:ext cx="7489953" cy="365125"/>
          </a:xfrm>
        </p:spPr>
        <p:txBody>
          <a:bodyPr/>
          <a:lstStyle/>
          <a:p>
            <a:r>
              <a:rPr lang="de-AT" dirty="0"/>
              <a:t>Sources: </a:t>
            </a:r>
            <a:r>
              <a:rPr lang="en-US" dirty="0"/>
              <a:t>Ari </a:t>
            </a:r>
            <a:r>
              <a:rPr lang="en-US" dirty="0" err="1"/>
              <a:t>Puttonen</a:t>
            </a:r>
            <a:r>
              <a:rPr lang="en-US" dirty="0"/>
              <a:t>, (2018), Weather protection for wooden apartment building construction</a:t>
            </a:r>
            <a:endParaRPr lang="de-AT" dirty="0"/>
          </a:p>
        </p:txBody>
      </p:sp>
    </p:spTree>
    <p:extLst>
      <p:ext uri="{BB962C8B-B14F-4D97-AF65-F5344CB8AC3E}">
        <p14:creationId xmlns:p14="http://schemas.microsoft.com/office/powerpoint/2010/main" val="1931739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2A4B28-2027-CF45-7CB4-420E332D1201}"/>
              </a:ext>
            </a:extLst>
          </p:cNvPr>
          <p:cNvSpPr>
            <a:spLocks noGrp="1"/>
          </p:cNvSpPr>
          <p:nvPr>
            <p:ph idx="1"/>
          </p:nvPr>
        </p:nvSpPr>
        <p:spPr>
          <a:xfrm>
            <a:off x="817179" y="2716787"/>
            <a:ext cx="4322379" cy="1424425"/>
          </a:xfrm>
        </p:spPr>
        <p:txBody>
          <a:bodyPr/>
          <a:lstStyle/>
          <a:p>
            <a:pPr marL="0" indent="0">
              <a:buNone/>
            </a:pPr>
            <a:r>
              <a:rPr lang="en-US" sz="2400" dirty="0"/>
              <a:t>The outer walls were protected with fiberglass-reinforced protective plastic intended for weather protection.</a:t>
            </a:r>
          </a:p>
        </p:txBody>
      </p:sp>
      <p:sp>
        <p:nvSpPr>
          <p:cNvPr id="4" name="Date Placeholder 3">
            <a:extLst>
              <a:ext uri="{FF2B5EF4-FFF2-40B4-BE49-F238E27FC236}">
                <a16:creationId xmlns:a16="http://schemas.microsoft.com/office/drawing/2014/main" id="{FFB97A5C-7E6D-1D97-3C00-72CC36540409}"/>
              </a:ext>
            </a:extLst>
          </p:cNvPr>
          <p:cNvSpPr>
            <a:spLocks noGrp="1"/>
          </p:cNvSpPr>
          <p:nvPr>
            <p:ph type="dt" sz="half" idx="10"/>
          </p:nvPr>
        </p:nvSpPr>
        <p:spPr/>
        <p:txBody>
          <a:bodyPr/>
          <a:lstStyle/>
          <a:p>
            <a:fld id="{B32FDDBA-D418-4C36-AF51-388086A37EDA}" type="datetime1">
              <a:rPr lang="de-AT" smtClean="0"/>
              <a:t>21.03.2023</a:t>
            </a:fld>
            <a:endParaRPr lang="de-AT"/>
          </a:p>
        </p:txBody>
      </p:sp>
      <p:sp>
        <p:nvSpPr>
          <p:cNvPr id="6" name="Slide Number Placeholder 5">
            <a:extLst>
              <a:ext uri="{FF2B5EF4-FFF2-40B4-BE49-F238E27FC236}">
                <a16:creationId xmlns:a16="http://schemas.microsoft.com/office/drawing/2014/main" id="{D6CC06CD-9536-AB0F-118E-3E01E6FAD722}"/>
              </a:ext>
            </a:extLst>
          </p:cNvPr>
          <p:cNvSpPr>
            <a:spLocks noGrp="1"/>
          </p:cNvSpPr>
          <p:nvPr>
            <p:ph type="sldNum" sz="quarter" idx="12"/>
          </p:nvPr>
        </p:nvSpPr>
        <p:spPr/>
        <p:txBody>
          <a:bodyPr/>
          <a:lstStyle/>
          <a:p>
            <a:fld id="{ACD6B214-EFBA-47A7-96BC-0C9C5E568A43}" type="slidenum">
              <a:rPr lang="de-AT" smtClean="0"/>
              <a:t>33</a:t>
            </a:fld>
            <a:endParaRPr lang="de-AT"/>
          </a:p>
        </p:txBody>
      </p:sp>
      <p:pic>
        <p:nvPicPr>
          <p:cNvPr id="8" name="Picture 7">
            <a:extLst>
              <a:ext uri="{FF2B5EF4-FFF2-40B4-BE49-F238E27FC236}">
                <a16:creationId xmlns:a16="http://schemas.microsoft.com/office/drawing/2014/main" id="{A971CF00-AA2F-9D69-08DE-7C31FD45471A}"/>
              </a:ext>
            </a:extLst>
          </p:cNvPr>
          <p:cNvPicPr>
            <a:picLocks noChangeAspect="1"/>
          </p:cNvPicPr>
          <p:nvPr/>
        </p:nvPicPr>
        <p:blipFill>
          <a:blip r:embed="rId2"/>
          <a:stretch>
            <a:fillRect/>
          </a:stretch>
        </p:blipFill>
        <p:spPr>
          <a:xfrm>
            <a:off x="5658412" y="1044401"/>
            <a:ext cx="6320420" cy="4769198"/>
          </a:xfrm>
          <a:prstGeom prst="rect">
            <a:avLst/>
          </a:prstGeom>
        </p:spPr>
      </p:pic>
      <p:sp>
        <p:nvSpPr>
          <p:cNvPr id="2" name="Footer Placeholder 4">
            <a:extLst>
              <a:ext uri="{FF2B5EF4-FFF2-40B4-BE49-F238E27FC236}">
                <a16:creationId xmlns:a16="http://schemas.microsoft.com/office/drawing/2014/main" id="{37236DF8-83E0-73EA-79B8-90EC31740DC2}"/>
              </a:ext>
            </a:extLst>
          </p:cNvPr>
          <p:cNvSpPr>
            <a:spLocks noGrp="1"/>
          </p:cNvSpPr>
          <p:nvPr>
            <p:ph type="ftr" sz="quarter" idx="11"/>
          </p:nvPr>
        </p:nvSpPr>
        <p:spPr>
          <a:xfrm>
            <a:off x="245660" y="6356358"/>
            <a:ext cx="7489953" cy="365125"/>
          </a:xfrm>
        </p:spPr>
        <p:txBody>
          <a:bodyPr/>
          <a:lstStyle/>
          <a:p>
            <a:r>
              <a:rPr lang="de-AT" dirty="0"/>
              <a:t>Sources: </a:t>
            </a:r>
            <a:r>
              <a:rPr lang="en-US" dirty="0"/>
              <a:t>Ari </a:t>
            </a:r>
            <a:r>
              <a:rPr lang="en-US" dirty="0" err="1"/>
              <a:t>Puttonen</a:t>
            </a:r>
            <a:r>
              <a:rPr lang="en-US" dirty="0"/>
              <a:t>, (2018), Weather protection for wooden apartment building construction</a:t>
            </a:r>
            <a:endParaRPr lang="de-AT" dirty="0"/>
          </a:p>
        </p:txBody>
      </p:sp>
    </p:spTree>
    <p:extLst>
      <p:ext uri="{BB962C8B-B14F-4D97-AF65-F5344CB8AC3E}">
        <p14:creationId xmlns:p14="http://schemas.microsoft.com/office/powerpoint/2010/main" val="28481367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2A4B28-2027-CF45-7CB4-420E332D1201}"/>
              </a:ext>
            </a:extLst>
          </p:cNvPr>
          <p:cNvSpPr>
            <a:spLocks noGrp="1"/>
          </p:cNvSpPr>
          <p:nvPr>
            <p:ph idx="1"/>
          </p:nvPr>
        </p:nvSpPr>
        <p:spPr>
          <a:xfrm>
            <a:off x="4434034" y="2396221"/>
            <a:ext cx="6993339" cy="2065558"/>
          </a:xfrm>
        </p:spPr>
        <p:txBody>
          <a:bodyPr/>
          <a:lstStyle/>
          <a:p>
            <a:pPr marL="0" indent="0">
              <a:buNone/>
            </a:pPr>
            <a:r>
              <a:rPr lang="en-US" sz="2000" dirty="0"/>
              <a:t>When all the roof structures were finished, the installation of the exterior cladding started. </a:t>
            </a:r>
          </a:p>
          <a:p>
            <a:pPr marL="0" indent="0">
              <a:buNone/>
            </a:pPr>
            <a:r>
              <a:rPr lang="en-US" sz="2000" dirty="0"/>
              <a:t>The protection of the walls was removed as the exterior cladding progressed so thus the structures could remain dry. </a:t>
            </a:r>
          </a:p>
          <a:p>
            <a:pPr marL="0" indent="0">
              <a:buNone/>
            </a:pPr>
            <a:r>
              <a:rPr lang="en-US" sz="2000" dirty="0"/>
              <a:t>All the work phases concerning the building on the outside were completed before the next fall's rains.</a:t>
            </a:r>
          </a:p>
        </p:txBody>
      </p:sp>
      <p:sp>
        <p:nvSpPr>
          <p:cNvPr id="4" name="Date Placeholder 3">
            <a:extLst>
              <a:ext uri="{FF2B5EF4-FFF2-40B4-BE49-F238E27FC236}">
                <a16:creationId xmlns:a16="http://schemas.microsoft.com/office/drawing/2014/main" id="{FFB97A5C-7E6D-1D97-3C00-72CC36540409}"/>
              </a:ext>
            </a:extLst>
          </p:cNvPr>
          <p:cNvSpPr>
            <a:spLocks noGrp="1"/>
          </p:cNvSpPr>
          <p:nvPr>
            <p:ph type="dt" sz="half" idx="10"/>
          </p:nvPr>
        </p:nvSpPr>
        <p:spPr/>
        <p:txBody>
          <a:bodyPr/>
          <a:lstStyle/>
          <a:p>
            <a:fld id="{B32FDDBA-D418-4C36-AF51-388086A37EDA}" type="datetime1">
              <a:rPr lang="de-AT" smtClean="0"/>
              <a:t>21.03.2023</a:t>
            </a:fld>
            <a:endParaRPr lang="de-AT"/>
          </a:p>
        </p:txBody>
      </p:sp>
      <p:sp>
        <p:nvSpPr>
          <p:cNvPr id="6" name="Slide Number Placeholder 5">
            <a:extLst>
              <a:ext uri="{FF2B5EF4-FFF2-40B4-BE49-F238E27FC236}">
                <a16:creationId xmlns:a16="http://schemas.microsoft.com/office/drawing/2014/main" id="{D6CC06CD-9536-AB0F-118E-3E01E6FAD722}"/>
              </a:ext>
            </a:extLst>
          </p:cNvPr>
          <p:cNvSpPr>
            <a:spLocks noGrp="1"/>
          </p:cNvSpPr>
          <p:nvPr>
            <p:ph type="sldNum" sz="quarter" idx="12"/>
          </p:nvPr>
        </p:nvSpPr>
        <p:spPr/>
        <p:txBody>
          <a:bodyPr/>
          <a:lstStyle/>
          <a:p>
            <a:fld id="{ACD6B214-EFBA-47A7-96BC-0C9C5E568A43}" type="slidenum">
              <a:rPr lang="de-AT" smtClean="0"/>
              <a:t>34</a:t>
            </a:fld>
            <a:endParaRPr lang="de-AT"/>
          </a:p>
        </p:txBody>
      </p:sp>
      <p:pic>
        <p:nvPicPr>
          <p:cNvPr id="8" name="Picture 7">
            <a:extLst>
              <a:ext uri="{FF2B5EF4-FFF2-40B4-BE49-F238E27FC236}">
                <a16:creationId xmlns:a16="http://schemas.microsoft.com/office/drawing/2014/main" id="{2EB7A393-F2F0-12E8-C94E-53ED044CFE45}"/>
              </a:ext>
            </a:extLst>
          </p:cNvPr>
          <p:cNvPicPr>
            <a:picLocks noChangeAspect="1"/>
          </p:cNvPicPr>
          <p:nvPr/>
        </p:nvPicPr>
        <p:blipFill>
          <a:blip r:embed="rId2"/>
          <a:stretch>
            <a:fillRect/>
          </a:stretch>
        </p:blipFill>
        <p:spPr>
          <a:xfrm>
            <a:off x="554420" y="1287871"/>
            <a:ext cx="3464856" cy="4647710"/>
          </a:xfrm>
          <a:prstGeom prst="rect">
            <a:avLst/>
          </a:prstGeom>
        </p:spPr>
      </p:pic>
      <p:sp>
        <p:nvSpPr>
          <p:cNvPr id="2" name="Footer Placeholder 4">
            <a:extLst>
              <a:ext uri="{FF2B5EF4-FFF2-40B4-BE49-F238E27FC236}">
                <a16:creationId xmlns:a16="http://schemas.microsoft.com/office/drawing/2014/main" id="{3D634634-BBC0-9EDD-67D3-9A56D9F9097C}"/>
              </a:ext>
            </a:extLst>
          </p:cNvPr>
          <p:cNvSpPr>
            <a:spLocks noGrp="1"/>
          </p:cNvSpPr>
          <p:nvPr>
            <p:ph type="ftr" sz="quarter" idx="11"/>
          </p:nvPr>
        </p:nvSpPr>
        <p:spPr>
          <a:xfrm>
            <a:off x="245660" y="6356358"/>
            <a:ext cx="7489953" cy="365125"/>
          </a:xfrm>
        </p:spPr>
        <p:txBody>
          <a:bodyPr/>
          <a:lstStyle/>
          <a:p>
            <a:r>
              <a:rPr lang="de-AT" dirty="0"/>
              <a:t>Sources: </a:t>
            </a:r>
            <a:r>
              <a:rPr lang="en-US" dirty="0"/>
              <a:t>Ari </a:t>
            </a:r>
            <a:r>
              <a:rPr lang="en-US" dirty="0" err="1"/>
              <a:t>Puttonen</a:t>
            </a:r>
            <a:r>
              <a:rPr lang="en-US" dirty="0"/>
              <a:t>, (2018), Weather protection for wooden apartment building construction</a:t>
            </a:r>
            <a:endParaRPr lang="de-AT" dirty="0"/>
          </a:p>
        </p:txBody>
      </p:sp>
    </p:spTree>
    <p:extLst>
      <p:ext uri="{BB962C8B-B14F-4D97-AF65-F5344CB8AC3E}">
        <p14:creationId xmlns:p14="http://schemas.microsoft.com/office/powerpoint/2010/main" val="39332223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ABE5-199C-EF78-2753-E871D5529FB8}"/>
              </a:ext>
            </a:extLst>
          </p:cNvPr>
          <p:cNvSpPr>
            <a:spLocks noGrp="1"/>
          </p:cNvSpPr>
          <p:nvPr>
            <p:ph type="title"/>
          </p:nvPr>
        </p:nvSpPr>
        <p:spPr/>
        <p:txBody>
          <a:bodyPr/>
          <a:lstStyle/>
          <a:p>
            <a:r>
              <a:rPr lang="en-US" dirty="0"/>
              <a:t>Weather protection success</a:t>
            </a:r>
          </a:p>
        </p:txBody>
      </p:sp>
      <p:sp>
        <p:nvSpPr>
          <p:cNvPr id="3" name="Content Placeholder 2">
            <a:extLst>
              <a:ext uri="{FF2B5EF4-FFF2-40B4-BE49-F238E27FC236}">
                <a16:creationId xmlns:a16="http://schemas.microsoft.com/office/drawing/2014/main" id="{B02A4B28-2027-CF45-7CB4-420E332D1201}"/>
              </a:ext>
            </a:extLst>
          </p:cNvPr>
          <p:cNvSpPr>
            <a:spLocks noGrp="1"/>
          </p:cNvSpPr>
          <p:nvPr>
            <p:ph idx="1"/>
          </p:nvPr>
        </p:nvSpPr>
        <p:spPr>
          <a:xfrm>
            <a:off x="659523" y="2008931"/>
            <a:ext cx="11269717" cy="3818021"/>
          </a:xfrm>
        </p:spPr>
        <p:txBody>
          <a:bodyPr/>
          <a:lstStyle/>
          <a:p>
            <a:r>
              <a:rPr lang="en-US" sz="1400" dirty="0"/>
              <a:t>During the foundation and concrete work phase, the weather protection went without any problems. The weather conditions were favorable and bad rains and severe frosts were avoided. </a:t>
            </a:r>
          </a:p>
          <a:p>
            <a:r>
              <a:rPr lang="en-US" sz="1400" dirty="0"/>
              <a:t>The castings dried within the planned schedule and the next work phases were reached on time.</a:t>
            </a:r>
          </a:p>
          <a:p>
            <a:r>
              <a:rPr lang="en-US" sz="1400" dirty="0"/>
              <a:t>The first CLT module elements arrived at the site at the end of March 2017, and the installation work started at the beginning of the following week. </a:t>
            </a:r>
          </a:p>
          <a:p>
            <a:r>
              <a:rPr lang="en-US" sz="1400" dirty="0"/>
              <a:t>The elements were well protected at the factory during transport. </a:t>
            </a:r>
          </a:p>
          <a:p>
            <a:r>
              <a:rPr lang="en-US" sz="1400" dirty="0"/>
              <a:t>The weather conditions were also favorable on the planned withdrawal days, so with the exception of one day, the withdrawals were made at the planned times.</a:t>
            </a:r>
          </a:p>
          <a:p>
            <a:r>
              <a:rPr lang="en-US" sz="1400" dirty="0"/>
              <a:t>Higher up, the wind and raindrops got a little water on the space elements. This did not cause any significant damage either, but only the surfaces of the CLT boards of the space elements got wet. </a:t>
            </a:r>
          </a:p>
          <a:p>
            <a:r>
              <a:rPr lang="en-US" sz="1400" dirty="0"/>
              <a:t>The structure dried before the next elements were installed and everything was put in place on time.</a:t>
            </a:r>
          </a:p>
          <a:p>
            <a:r>
              <a:rPr lang="en-US" sz="1400" dirty="0"/>
              <a:t>While the roof was being built, the weather was still favorable and the house was protected from the weather without any major problems. </a:t>
            </a:r>
          </a:p>
          <a:p>
            <a:r>
              <a:rPr lang="en-US" sz="1400" dirty="0"/>
              <a:t>Moving the temporary roofs back and forth and installing the necessary amount of space elements so that the roofs can be raised again was relatively laborious.</a:t>
            </a:r>
          </a:p>
        </p:txBody>
      </p:sp>
      <p:sp>
        <p:nvSpPr>
          <p:cNvPr id="4" name="Date Placeholder 3">
            <a:extLst>
              <a:ext uri="{FF2B5EF4-FFF2-40B4-BE49-F238E27FC236}">
                <a16:creationId xmlns:a16="http://schemas.microsoft.com/office/drawing/2014/main" id="{FFB97A5C-7E6D-1D97-3C00-72CC36540409}"/>
              </a:ext>
            </a:extLst>
          </p:cNvPr>
          <p:cNvSpPr>
            <a:spLocks noGrp="1"/>
          </p:cNvSpPr>
          <p:nvPr>
            <p:ph type="dt" sz="half" idx="10"/>
          </p:nvPr>
        </p:nvSpPr>
        <p:spPr/>
        <p:txBody>
          <a:bodyPr/>
          <a:lstStyle/>
          <a:p>
            <a:fld id="{B32FDDBA-D418-4C36-AF51-388086A37EDA}" type="datetime1">
              <a:rPr lang="de-AT" smtClean="0"/>
              <a:t>21.03.2023</a:t>
            </a:fld>
            <a:endParaRPr lang="de-AT"/>
          </a:p>
        </p:txBody>
      </p:sp>
      <p:sp>
        <p:nvSpPr>
          <p:cNvPr id="6" name="Slide Number Placeholder 5">
            <a:extLst>
              <a:ext uri="{FF2B5EF4-FFF2-40B4-BE49-F238E27FC236}">
                <a16:creationId xmlns:a16="http://schemas.microsoft.com/office/drawing/2014/main" id="{D6CC06CD-9536-AB0F-118E-3E01E6FAD722}"/>
              </a:ext>
            </a:extLst>
          </p:cNvPr>
          <p:cNvSpPr>
            <a:spLocks noGrp="1"/>
          </p:cNvSpPr>
          <p:nvPr>
            <p:ph type="sldNum" sz="quarter" idx="12"/>
          </p:nvPr>
        </p:nvSpPr>
        <p:spPr/>
        <p:txBody>
          <a:bodyPr/>
          <a:lstStyle/>
          <a:p>
            <a:fld id="{ACD6B214-EFBA-47A7-96BC-0C9C5E568A43}" type="slidenum">
              <a:rPr lang="de-AT" smtClean="0"/>
              <a:t>35</a:t>
            </a:fld>
            <a:endParaRPr lang="de-AT"/>
          </a:p>
        </p:txBody>
      </p:sp>
      <p:sp>
        <p:nvSpPr>
          <p:cNvPr id="7" name="Footer Placeholder 4">
            <a:extLst>
              <a:ext uri="{FF2B5EF4-FFF2-40B4-BE49-F238E27FC236}">
                <a16:creationId xmlns:a16="http://schemas.microsoft.com/office/drawing/2014/main" id="{53B51512-7DF2-698A-570A-3D0A1DC27715}"/>
              </a:ext>
            </a:extLst>
          </p:cNvPr>
          <p:cNvSpPr>
            <a:spLocks noGrp="1"/>
          </p:cNvSpPr>
          <p:nvPr>
            <p:ph type="ftr" sz="quarter" idx="11"/>
          </p:nvPr>
        </p:nvSpPr>
        <p:spPr>
          <a:xfrm>
            <a:off x="245660" y="6356358"/>
            <a:ext cx="7489953" cy="365125"/>
          </a:xfrm>
        </p:spPr>
        <p:txBody>
          <a:bodyPr/>
          <a:lstStyle/>
          <a:p>
            <a:r>
              <a:rPr lang="de-AT" dirty="0"/>
              <a:t>Sources: </a:t>
            </a:r>
            <a:r>
              <a:rPr lang="en-US" dirty="0"/>
              <a:t>Ari </a:t>
            </a:r>
            <a:r>
              <a:rPr lang="en-US" dirty="0" err="1"/>
              <a:t>Puttonen</a:t>
            </a:r>
            <a:r>
              <a:rPr lang="en-US" dirty="0"/>
              <a:t>, (2018), Weather protection for wooden apartment building construction</a:t>
            </a:r>
            <a:endParaRPr lang="de-AT" dirty="0"/>
          </a:p>
        </p:txBody>
      </p:sp>
    </p:spTree>
    <p:extLst>
      <p:ext uri="{BB962C8B-B14F-4D97-AF65-F5344CB8AC3E}">
        <p14:creationId xmlns:p14="http://schemas.microsoft.com/office/powerpoint/2010/main" val="9968903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24F17-A289-3A05-3CE8-7C4E06F6E974}"/>
              </a:ext>
            </a:extLst>
          </p:cNvPr>
          <p:cNvSpPr>
            <a:spLocks noGrp="1"/>
          </p:cNvSpPr>
          <p:nvPr>
            <p:ph type="title"/>
          </p:nvPr>
        </p:nvSpPr>
        <p:spPr>
          <a:xfrm>
            <a:off x="922283" y="3042068"/>
            <a:ext cx="10515600" cy="773864"/>
          </a:xfrm>
        </p:spPr>
        <p:txBody>
          <a:bodyPr/>
          <a:lstStyle/>
          <a:p>
            <a:pPr algn="ctr"/>
            <a:r>
              <a:rPr lang="fi-FI" dirty="0" err="1"/>
              <a:t>Thank</a:t>
            </a:r>
            <a:r>
              <a:rPr lang="fi-FI" dirty="0"/>
              <a:t> </a:t>
            </a:r>
            <a:r>
              <a:rPr lang="fi-FI" dirty="0" err="1"/>
              <a:t>you</a:t>
            </a:r>
            <a:r>
              <a:rPr lang="fi-FI" dirty="0"/>
              <a:t>! </a:t>
            </a:r>
            <a:r>
              <a:rPr lang="fi-FI" dirty="0">
                <a:sym typeface="Wingdings" panose="05000000000000000000" pitchFamily="2" charset="2"/>
              </a:rPr>
              <a:t></a:t>
            </a:r>
            <a:endParaRPr lang="en-US" dirty="0"/>
          </a:p>
        </p:txBody>
      </p:sp>
      <p:sp>
        <p:nvSpPr>
          <p:cNvPr id="4" name="Date Placeholder 3">
            <a:extLst>
              <a:ext uri="{FF2B5EF4-FFF2-40B4-BE49-F238E27FC236}">
                <a16:creationId xmlns:a16="http://schemas.microsoft.com/office/drawing/2014/main" id="{1334EBC1-3109-EEC7-F4D2-DA423323F0FC}"/>
              </a:ext>
            </a:extLst>
          </p:cNvPr>
          <p:cNvSpPr>
            <a:spLocks noGrp="1"/>
          </p:cNvSpPr>
          <p:nvPr>
            <p:ph type="dt" sz="half" idx="10"/>
          </p:nvPr>
        </p:nvSpPr>
        <p:spPr/>
        <p:txBody>
          <a:bodyPr/>
          <a:lstStyle/>
          <a:p>
            <a:fld id="{B32FDDBA-D418-4C36-AF51-388086A37EDA}" type="datetime1">
              <a:rPr lang="de-AT" smtClean="0"/>
              <a:t>21.03.2023</a:t>
            </a:fld>
            <a:endParaRPr lang="de-AT"/>
          </a:p>
        </p:txBody>
      </p:sp>
      <p:sp>
        <p:nvSpPr>
          <p:cNvPr id="5" name="Footer Placeholder 4">
            <a:extLst>
              <a:ext uri="{FF2B5EF4-FFF2-40B4-BE49-F238E27FC236}">
                <a16:creationId xmlns:a16="http://schemas.microsoft.com/office/drawing/2014/main" id="{9F2B63AD-9199-6879-6F93-C1AF6087C1F5}"/>
              </a:ext>
            </a:extLst>
          </p:cNvPr>
          <p:cNvSpPr>
            <a:spLocks noGrp="1"/>
          </p:cNvSpPr>
          <p:nvPr>
            <p:ph type="ftr" sz="quarter" idx="11"/>
          </p:nvPr>
        </p:nvSpPr>
        <p:spPr/>
        <p:txBody>
          <a:bodyPr/>
          <a:lstStyle/>
          <a:p>
            <a:r>
              <a:rPr lang="de-AT"/>
              <a:t>Sources:</a:t>
            </a:r>
            <a:endParaRPr lang="de-AT" dirty="0"/>
          </a:p>
        </p:txBody>
      </p:sp>
      <p:sp>
        <p:nvSpPr>
          <p:cNvPr id="6" name="Slide Number Placeholder 5">
            <a:extLst>
              <a:ext uri="{FF2B5EF4-FFF2-40B4-BE49-F238E27FC236}">
                <a16:creationId xmlns:a16="http://schemas.microsoft.com/office/drawing/2014/main" id="{234ECC5A-4FE9-3D69-58D1-FC3F0F54DF1D}"/>
              </a:ext>
            </a:extLst>
          </p:cNvPr>
          <p:cNvSpPr>
            <a:spLocks noGrp="1"/>
          </p:cNvSpPr>
          <p:nvPr>
            <p:ph type="sldNum" sz="quarter" idx="12"/>
          </p:nvPr>
        </p:nvSpPr>
        <p:spPr/>
        <p:txBody>
          <a:bodyPr/>
          <a:lstStyle/>
          <a:p>
            <a:fld id="{ACD6B214-EFBA-47A7-96BC-0C9C5E568A43}" type="slidenum">
              <a:rPr lang="de-AT" smtClean="0"/>
              <a:t>36</a:t>
            </a:fld>
            <a:endParaRPr lang="de-AT"/>
          </a:p>
        </p:txBody>
      </p:sp>
    </p:spTree>
    <p:extLst>
      <p:ext uri="{BB962C8B-B14F-4D97-AF65-F5344CB8AC3E}">
        <p14:creationId xmlns:p14="http://schemas.microsoft.com/office/powerpoint/2010/main" val="3554040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2B47A-BF37-BD24-8248-8155020AC017}"/>
              </a:ext>
            </a:extLst>
          </p:cNvPr>
          <p:cNvSpPr>
            <a:spLocks noGrp="1"/>
          </p:cNvSpPr>
          <p:nvPr>
            <p:ph type="title"/>
          </p:nvPr>
        </p:nvSpPr>
        <p:spPr/>
        <p:txBody>
          <a:bodyPr/>
          <a:lstStyle/>
          <a:p>
            <a:r>
              <a:rPr lang="en-US" dirty="0"/>
              <a:t>Moisture content</a:t>
            </a:r>
          </a:p>
        </p:txBody>
      </p:sp>
      <p:sp>
        <p:nvSpPr>
          <p:cNvPr id="4" name="Date Placeholder 3">
            <a:extLst>
              <a:ext uri="{FF2B5EF4-FFF2-40B4-BE49-F238E27FC236}">
                <a16:creationId xmlns:a16="http://schemas.microsoft.com/office/drawing/2014/main" id="{7BA18249-8CEF-3278-5D3C-910860CEE376}"/>
              </a:ext>
            </a:extLst>
          </p:cNvPr>
          <p:cNvSpPr>
            <a:spLocks noGrp="1"/>
          </p:cNvSpPr>
          <p:nvPr>
            <p:ph type="dt" sz="half" idx="10"/>
          </p:nvPr>
        </p:nvSpPr>
        <p:spPr/>
        <p:txBody>
          <a:bodyPr/>
          <a:lstStyle/>
          <a:p>
            <a:fld id="{B32FDDBA-D418-4C36-AF51-388086A37EDA}" type="datetime1">
              <a:rPr lang="de-AT" smtClean="0"/>
              <a:t>21.03.2023</a:t>
            </a:fld>
            <a:endParaRPr lang="de-AT"/>
          </a:p>
        </p:txBody>
      </p:sp>
      <p:sp>
        <p:nvSpPr>
          <p:cNvPr id="5" name="Footer Placeholder 4">
            <a:extLst>
              <a:ext uri="{FF2B5EF4-FFF2-40B4-BE49-F238E27FC236}">
                <a16:creationId xmlns:a16="http://schemas.microsoft.com/office/drawing/2014/main" id="{17C47066-4D20-8AB7-3B17-FD19DA963C54}"/>
              </a:ext>
            </a:extLst>
          </p:cNvPr>
          <p:cNvSpPr>
            <a:spLocks noGrp="1"/>
          </p:cNvSpPr>
          <p:nvPr>
            <p:ph type="ftr" sz="quarter" idx="11"/>
          </p:nvPr>
        </p:nvSpPr>
        <p:spPr/>
        <p:txBody>
          <a:bodyPr/>
          <a:lstStyle/>
          <a:p>
            <a:r>
              <a:rPr lang="de-AT"/>
              <a:t>Sources:</a:t>
            </a:r>
            <a:endParaRPr lang="de-AT" dirty="0"/>
          </a:p>
        </p:txBody>
      </p:sp>
      <p:sp>
        <p:nvSpPr>
          <p:cNvPr id="6" name="Slide Number Placeholder 5">
            <a:extLst>
              <a:ext uri="{FF2B5EF4-FFF2-40B4-BE49-F238E27FC236}">
                <a16:creationId xmlns:a16="http://schemas.microsoft.com/office/drawing/2014/main" id="{9DAE16B0-FE09-E661-E8DF-D13DB56E37CB}"/>
              </a:ext>
            </a:extLst>
          </p:cNvPr>
          <p:cNvSpPr>
            <a:spLocks noGrp="1"/>
          </p:cNvSpPr>
          <p:nvPr>
            <p:ph type="sldNum" sz="quarter" idx="12"/>
          </p:nvPr>
        </p:nvSpPr>
        <p:spPr/>
        <p:txBody>
          <a:bodyPr/>
          <a:lstStyle/>
          <a:p>
            <a:fld id="{ACD6B214-EFBA-47A7-96BC-0C9C5E568A43}" type="slidenum">
              <a:rPr lang="de-AT" smtClean="0"/>
              <a:t>4</a:t>
            </a:fld>
            <a:endParaRPr lang="de-AT"/>
          </a:p>
        </p:txBody>
      </p:sp>
      <p:pic>
        <p:nvPicPr>
          <p:cNvPr id="8" name="Picture 7">
            <a:extLst>
              <a:ext uri="{FF2B5EF4-FFF2-40B4-BE49-F238E27FC236}">
                <a16:creationId xmlns:a16="http://schemas.microsoft.com/office/drawing/2014/main" id="{3044AC11-B56C-9DE8-89B6-FD5054EB3B02}"/>
              </a:ext>
            </a:extLst>
          </p:cNvPr>
          <p:cNvPicPr>
            <a:picLocks noChangeAspect="1"/>
          </p:cNvPicPr>
          <p:nvPr/>
        </p:nvPicPr>
        <p:blipFill>
          <a:blip r:embed="rId2"/>
          <a:stretch>
            <a:fillRect/>
          </a:stretch>
        </p:blipFill>
        <p:spPr>
          <a:xfrm>
            <a:off x="344692" y="2207174"/>
            <a:ext cx="4372810" cy="3415862"/>
          </a:xfrm>
          <a:prstGeom prst="rect">
            <a:avLst/>
          </a:prstGeom>
        </p:spPr>
      </p:pic>
      <p:sp>
        <p:nvSpPr>
          <p:cNvPr id="10" name="TextBox 9">
            <a:extLst>
              <a:ext uri="{FF2B5EF4-FFF2-40B4-BE49-F238E27FC236}">
                <a16:creationId xmlns:a16="http://schemas.microsoft.com/office/drawing/2014/main" id="{20A8D78C-675E-3EB1-0D2C-06D4081028DF}"/>
              </a:ext>
            </a:extLst>
          </p:cNvPr>
          <p:cNvSpPr txBox="1"/>
          <p:nvPr/>
        </p:nvSpPr>
        <p:spPr>
          <a:xfrm>
            <a:off x="4947745" y="1645063"/>
            <a:ext cx="6701988" cy="3693319"/>
          </a:xfrm>
          <a:prstGeom prst="rect">
            <a:avLst/>
          </a:prstGeom>
          <a:noFill/>
        </p:spPr>
        <p:txBody>
          <a:bodyPr wrap="square">
            <a:spAutoFit/>
          </a:bodyPr>
          <a:lstStyle/>
          <a:p>
            <a:r>
              <a:rPr lang="en-US" dirty="0"/>
              <a:t>When wood has a moisture content below the FSP, significant changes start occurring to the wood:</a:t>
            </a:r>
          </a:p>
          <a:p>
            <a:endParaRPr lang="en-US" dirty="0"/>
          </a:p>
          <a:p>
            <a:pPr marL="285750" indent="-285750">
              <a:buFontTx/>
              <a:buChar char="-"/>
            </a:pPr>
            <a:r>
              <a:rPr lang="en-US" dirty="0"/>
              <a:t>dimensional changes start to take place - these may manifest themselves as radial and tangential shrinkage, which may lead to warping and splitting;</a:t>
            </a:r>
          </a:p>
          <a:p>
            <a:pPr marL="285750" indent="-285750">
              <a:buFontTx/>
              <a:buChar char="-"/>
            </a:pPr>
            <a:endParaRPr lang="en-US" dirty="0"/>
          </a:p>
          <a:p>
            <a:pPr marL="285750" indent="-285750">
              <a:buFontTx/>
              <a:buChar char="-"/>
            </a:pPr>
            <a:r>
              <a:rPr lang="en-US" dirty="0"/>
              <a:t>mechanical properties also change significantly – gains strength and stiffness, yet it also becomes more brittle;</a:t>
            </a:r>
          </a:p>
          <a:p>
            <a:pPr marL="285750" indent="-285750">
              <a:buFontTx/>
              <a:buChar char="-"/>
            </a:pPr>
            <a:endParaRPr lang="en-US" dirty="0"/>
          </a:p>
          <a:p>
            <a:pPr marL="285750" indent="-285750">
              <a:buFontTx/>
              <a:buChar char="-"/>
            </a:pPr>
            <a:r>
              <a:rPr lang="en-US" dirty="0"/>
              <a:t>the durability is also affected - at moisture content above 20 %, fungi can develop in the timber. Timber that has suffered fungal attack is also more susceptible to insect attack.</a:t>
            </a:r>
          </a:p>
        </p:txBody>
      </p:sp>
      <p:sp>
        <p:nvSpPr>
          <p:cNvPr id="12" name="TextBox 11">
            <a:extLst>
              <a:ext uri="{FF2B5EF4-FFF2-40B4-BE49-F238E27FC236}">
                <a16:creationId xmlns:a16="http://schemas.microsoft.com/office/drawing/2014/main" id="{3F6EE4F2-45D5-FF40-DFE8-9B9008C6F96B}"/>
              </a:ext>
            </a:extLst>
          </p:cNvPr>
          <p:cNvSpPr txBox="1"/>
          <p:nvPr/>
        </p:nvSpPr>
        <p:spPr>
          <a:xfrm>
            <a:off x="5013435" y="5338382"/>
            <a:ext cx="7178565" cy="646331"/>
          </a:xfrm>
          <a:prstGeom prst="rect">
            <a:avLst/>
          </a:prstGeom>
          <a:noFill/>
        </p:spPr>
        <p:txBody>
          <a:bodyPr wrap="square">
            <a:spAutoFit/>
          </a:bodyPr>
          <a:lstStyle/>
          <a:p>
            <a:r>
              <a:rPr lang="en-US" dirty="0"/>
              <a:t>Therefore, the primary requirement to ensure timber can be considered a durable material is to keep its moisture content below 20 %.</a:t>
            </a:r>
          </a:p>
        </p:txBody>
      </p:sp>
    </p:spTree>
    <p:extLst>
      <p:ext uri="{BB962C8B-B14F-4D97-AF65-F5344CB8AC3E}">
        <p14:creationId xmlns:p14="http://schemas.microsoft.com/office/powerpoint/2010/main" val="3303386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D5D9A-D30B-A2F3-75A3-0D08FEB5B5C3}"/>
              </a:ext>
            </a:extLst>
          </p:cNvPr>
          <p:cNvSpPr>
            <a:spLocks noGrp="1"/>
          </p:cNvSpPr>
          <p:nvPr>
            <p:ph type="title"/>
          </p:nvPr>
        </p:nvSpPr>
        <p:spPr/>
        <p:txBody>
          <a:bodyPr/>
          <a:lstStyle/>
          <a:p>
            <a:r>
              <a:rPr lang="en-US" dirty="0"/>
              <a:t>Wood strength and stiffness depend on:</a:t>
            </a:r>
          </a:p>
        </p:txBody>
      </p:sp>
      <p:sp>
        <p:nvSpPr>
          <p:cNvPr id="3" name="Content Placeholder 2">
            <a:extLst>
              <a:ext uri="{FF2B5EF4-FFF2-40B4-BE49-F238E27FC236}">
                <a16:creationId xmlns:a16="http://schemas.microsoft.com/office/drawing/2014/main" id="{DACB1925-40EC-1C19-131D-234B9F7ED82A}"/>
              </a:ext>
            </a:extLst>
          </p:cNvPr>
          <p:cNvSpPr>
            <a:spLocks noGrp="1"/>
          </p:cNvSpPr>
          <p:nvPr>
            <p:ph idx="1"/>
          </p:nvPr>
        </p:nvSpPr>
        <p:spPr/>
        <p:txBody>
          <a:bodyPr/>
          <a:lstStyle/>
          <a:p>
            <a:r>
              <a:rPr lang="en-US" dirty="0"/>
              <a:t>Variability</a:t>
            </a:r>
          </a:p>
          <a:p>
            <a:pPr lvl="1"/>
            <a:r>
              <a:rPr lang="en-US" dirty="0"/>
              <a:t>The element will be weaker than most of the population of results – </a:t>
            </a:r>
            <a:r>
              <a:rPr lang="en-US" b="1" dirty="0">
                <a:solidFill>
                  <a:srgbClr val="2A5570"/>
                </a:solidFill>
              </a:rPr>
              <a:t>Characteristic values</a:t>
            </a:r>
          </a:p>
          <a:p>
            <a:r>
              <a:rPr lang="en-US" dirty="0"/>
              <a:t>Anisotropy </a:t>
            </a:r>
          </a:p>
          <a:p>
            <a:pPr lvl="1"/>
            <a:r>
              <a:rPr lang="en-US" dirty="0"/>
              <a:t>Different strength test for different direction</a:t>
            </a:r>
          </a:p>
          <a:p>
            <a:r>
              <a:rPr lang="en-US" dirty="0"/>
              <a:t>Moisture content</a:t>
            </a:r>
          </a:p>
          <a:p>
            <a:pPr lvl="1"/>
            <a:r>
              <a:rPr lang="en-US" dirty="0"/>
              <a:t>The moisture level is ( according to EC5) defined in </a:t>
            </a:r>
            <a:r>
              <a:rPr lang="en-US" b="1" dirty="0">
                <a:solidFill>
                  <a:srgbClr val="2A5570"/>
                </a:solidFill>
              </a:rPr>
              <a:t>Service classes</a:t>
            </a:r>
          </a:p>
          <a:p>
            <a:r>
              <a:rPr lang="en-US" dirty="0"/>
              <a:t>Time (Duration of the load)</a:t>
            </a:r>
          </a:p>
          <a:p>
            <a:pPr lvl="1"/>
            <a:r>
              <a:rPr lang="en-US" dirty="0"/>
              <a:t>The duration of the load is defined in different </a:t>
            </a:r>
            <a:r>
              <a:rPr lang="en-US" b="1" dirty="0">
                <a:solidFill>
                  <a:srgbClr val="2A5570"/>
                </a:solidFill>
              </a:rPr>
              <a:t>Load durations categories</a:t>
            </a:r>
          </a:p>
        </p:txBody>
      </p:sp>
      <p:sp>
        <p:nvSpPr>
          <p:cNvPr id="4" name="Date Placeholder 3">
            <a:extLst>
              <a:ext uri="{FF2B5EF4-FFF2-40B4-BE49-F238E27FC236}">
                <a16:creationId xmlns:a16="http://schemas.microsoft.com/office/drawing/2014/main" id="{8914C35D-E057-CA35-3EED-F2A662508461}"/>
              </a:ext>
            </a:extLst>
          </p:cNvPr>
          <p:cNvSpPr>
            <a:spLocks noGrp="1"/>
          </p:cNvSpPr>
          <p:nvPr>
            <p:ph type="dt" sz="half" idx="10"/>
          </p:nvPr>
        </p:nvSpPr>
        <p:spPr/>
        <p:txBody>
          <a:bodyPr/>
          <a:lstStyle/>
          <a:p>
            <a:fld id="{B32FDDBA-D418-4C36-AF51-388086A37EDA}" type="datetime1">
              <a:rPr lang="de-AT" smtClean="0"/>
              <a:t>21.03.2023</a:t>
            </a:fld>
            <a:endParaRPr lang="de-AT"/>
          </a:p>
        </p:txBody>
      </p:sp>
      <p:sp>
        <p:nvSpPr>
          <p:cNvPr id="5" name="Footer Placeholder 4">
            <a:extLst>
              <a:ext uri="{FF2B5EF4-FFF2-40B4-BE49-F238E27FC236}">
                <a16:creationId xmlns:a16="http://schemas.microsoft.com/office/drawing/2014/main" id="{1264FCEE-E300-6FC5-563C-F8CFC831D58E}"/>
              </a:ext>
            </a:extLst>
          </p:cNvPr>
          <p:cNvSpPr>
            <a:spLocks noGrp="1"/>
          </p:cNvSpPr>
          <p:nvPr>
            <p:ph type="ftr" sz="quarter" idx="11"/>
          </p:nvPr>
        </p:nvSpPr>
        <p:spPr/>
        <p:txBody>
          <a:bodyPr/>
          <a:lstStyle/>
          <a:p>
            <a:r>
              <a:rPr lang="de-AT"/>
              <a:t>Sources:</a:t>
            </a:r>
            <a:endParaRPr lang="de-AT" dirty="0"/>
          </a:p>
        </p:txBody>
      </p:sp>
      <p:sp>
        <p:nvSpPr>
          <p:cNvPr id="6" name="Slide Number Placeholder 5">
            <a:extLst>
              <a:ext uri="{FF2B5EF4-FFF2-40B4-BE49-F238E27FC236}">
                <a16:creationId xmlns:a16="http://schemas.microsoft.com/office/drawing/2014/main" id="{B6627D64-77FF-74BE-5B7A-A33DB53FE9D3}"/>
              </a:ext>
            </a:extLst>
          </p:cNvPr>
          <p:cNvSpPr>
            <a:spLocks noGrp="1"/>
          </p:cNvSpPr>
          <p:nvPr>
            <p:ph type="sldNum" sz="quarter" idx="12"/>
          </p:nvPr>
        </p:nvSpPr>
        <p:spPr/>
        <p:txBody>
          <a:bodyPr/>
          <a:lstStyle/>
          <a:p>
            <a:fld id="{ACD6B214-EFBA-47A7-96BC-0C9C5E568A43}" type="slidenum">
              <a:rPr lang="de-AT" smtClean="0"/>
              <a:t>5</a:t>
            </a:fld>
            <a:endParaRPr lang="de-AT"/>
          </a:p>
        </p:txBody>
      </p:sp>
    </p:spTree>
    <p:extLst>
      <p:ext uri="{BB962C8B-B14F-4D97-AF65-F5344CB8AC3E}">
        <p14:creationId xmlns:p14="http://schemas.microsoft.com/office/powerpoint/2010/main" val="44107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2B24B-4F16-CA95-E919-3DFE439A8D78}"/>
              </a:ext>
            </a:extLst>
          </p:cNvPr>
          <p:cNvSpPr>
            <a:spLocks noGrp="1"/>
          </p:cNvSpPr>
          <p:nvPr>
            <p:ph type="title"/>
          </p:nvPr>
        </p:nvSpPr>
        <p:spPr/>
        <p:txBody>
          <a:bodyPr/>
          <a:lstStyle/>
          <a:p>
            <a:r>
              <a:rPr lang="en-US" dirty="0"/>
              <a:t>Characteristic values</a:t>
            </a:r>
          </a:p>
        </p:txBody>
      </p:sp>
      <p:sp>
        <p:nvSpPr>
          <p:cNvPr id="3" name="Content Placeholder 2">
            <a:extLst>
              <a:ext uri="{FF2B5EF4-FFF2-40B4-BE49-F238E27FC236}">
                <a16:creationId xmlns:a16="http://schemas.microsoft.com/office/drawing/2014/main" id="{1D08B840-972B-DFDF-116E-AC2DFBEB99AA}"/>
              </a:ext>
            </a:extLst>
          </p:cNvPr>
          <p:cNvSpPr>
            <a:spLocks noGrp="1"/>
          </p:cNvSpPr>
          <p:nvPr>
            <p:ph idx="1"/>
          </p:nvPr>
        </p:nvSpPr>
        <p:spPr>
          <a:xfrm>
            <a:off x="426324" y="1928446"/>
            <a:ext cx="3753474" cy="3778364"/>
          </a:xfrm>
        </p:spPr>
        <p:txBody>
          <a:bodyPr/>
          <a:lstStyle/>
          <a:p>
            <a:pPr marL="0" indent="0">
              <a:buNone/>
            </a:pPr>
            <a:r>
              <a:rPr lang="en-US" sz="1600" dirty="0"/>
              <a:t>One way in which this uncertainty can be addressed is to assume in design that the element will be weaker than most of the population of results.</a:t>
            </a:r>
          </a:p>
          <a:p>
            <a:pPr marL="0" indent="0">
              <a:buNone/>
            </a:pPr>
            <a:r>
              <a:rPr lang="en-US" sz="1600" dirty="0"/>
              <a:t>In the Eurocodes we use the concept of </a:t>
            </a:r>
            <a:r>
              <a:rPr lang="en-US" sz="1600" b="1" dirty="0"/>
              <a:t>characteristic values</a:t>
            </a:r>
            <a:r>
              <a:rPr lang="en-US" sz="1600" dirty="0"/>
              <a:t>. </a:t>
            </a:r>
          </a:p>
          <a:p>
            <a:pPr marL="0" indent="0">
              <a:buNone/>
            </a:pPr>
            <a:r>
              <a:rPr lang="en-US" sz="1600" dirty="0"/>
              <a:t>For strength and density, a </a:t>
            </a:r>
            <a:r>
              <a:rPr lang="en-US" sz="1600" b="1" dirty="0"/>
              <a:t>characteristic value</a:t>
            </a:r>
            <a:r>
              <a:rPr lang="en-US" sz="1600" dirty="0"/>
              <a:t> is the fifth percentile with a 75 % confidence. This means that if we tested 100 specimens, we would expect that 95 of them would be stronger than what we have assumed in design. </a:t>
            </a:r>
          </a:p>
          <a:p>
            <a:pPr marL="0" indent="0">
              <a:buNone/>
            </a:pPr>
            <a:r>
              <a:rPr lang="en-US" sz="1600" dirty="0"/>
              <a:t>This ensures structures remain safe.</a:t>
            </a:r>
          </a:p>
        </p:txBody>
      </p:sp>
      <p:sp>
        <p:nvSpPr>
          <p:cNvPr id="4" name="Date Placeholder 3">
            <a:extLst>
              <a:ext uri="{FF2B5EF4-FFF2-40B4-BE49-F238E27FC236}">
                <a16:creationId xmlns:a16="http://schemas.microsoft.com/office/drawing/2014/main" id="{0E7DD276-7A28-4D4F-3F20-12702CB9B77F}"/>
              </a:ext>
            </a:extLst>
          </p:cNvPr>
          <p:cNvSpPr>
            <a:spLocks noGrp="1"/>
          </p:cNvSpPr>
          <p:nvPr>
            <p:ph type="dt" sz="half" idx="10"/>
          </p:nvPr>
        </p:nvSpPr>
        <p:spPr/>
        <p:txBody>
          <a:bodyPr/>
          <a:lstStyle/>
          <a:p>
            <a:fld id="{B32FDDBA-D418-4C36-AF51-388086A37EDA}" type="datetime1">
              <a:rPr lang="de-AT" smtClean="0"/>
              <a:t>21.03.2023</a:t>
            </a:fld>
            <a:endParaRPr lang="de-AT"/>
          </a:p>
        </p:txBody>
      </p:sp>
      <p:sp>
        <p:nvSpPr>
          <p:cNvPr id="5" name="Footer Placeholder 4">
            <a:extLst>
              <a:ext uri="{FF2B5EF4-FFF2-40B4-BE49-F238E27FC236}">
                <a16:creationId xmlns:a16="http://schemas.microsoft.com/office/drawing/2014/main" id="{E9A0A4CD-D184-6155-53CA-B605010ADCF8}"/>
              </a:ext>
            </a:extLst>
          </p:cNvPr>
          <p:cNvSpPr>
            <a:spLocks noGrp="1"/>
          </p:cNvSpPr>
          <p:nvPr>
            <p:ph type="ftr" sz="quarter" idx="11"/>
          </p:nvPr>
        </p:nvSpPr>
        <p:spPr/>
        <p:txBody>
          <a:bodyPr/>
          <a:lstStyle/>
          <a:p>
            <a:r>
              <a:rPr lang="de-AT"/>
              <a:t>Sources:</a:t>
            </a:r>
            <a:endParaRPr lang="de-AT" dirty="0"/>
          </a:p>
        </p:txBody>
      </p:sp>
      <p:sp>
        <p:nvSpPr>
          <p:cNvPr id="6" name="Slide Number Placeholder 5">
            <a:extLst>
              <a:ext uri="{FF2B5EF4-FFF2-40B4-BE49-F238E27FC236}">
                <a16:creationId xmlns:a16="http://schemas.microsoft.com/office/drawing/2014/main" id="{7974ECFC-099C-61B1-7962-EF268B2B1BDA}"/>
              </a:ext>
            </a:extLst>
          </p:cNvPr>
          <p:cNvSpPr>
            <a:spLocks noGrp="1"/>
          </p:cNvSpPr>
          <p:nvPr>
            <p:ph type="sldNum" sz="quarter" idx="12"/>
          </p:nvPr>
        </p:nvSpPr>
        <p:spPr/>
        <p:txBody>
          <a:bodyPr/>
          <a:lstStyle/>
          <a:p>
            <a:fld id="{ACD6B214-EFBA-47A7-96BC-0C9C5E568A43}" type="slidenum">
              <a:rPr lang="de-AT" smtClean="0"/>
              <a:t>6</a:t>
            </a:fld>
            <a:endParaRPr lang="de-AT"/>
          </a:p>
        </p:txBody>
      </p:sp>
      <p:pic>
        <p:nvPicPr>
          <p:cNvPr id="7" name="Picture 6">
            <a:extLst>
              <a:ext uri="{FF2B5EF4-FFF2-40B4-BE49-F238E27FC236}">
                <a16:creationId xmlns:a16="http://schemas.microsoft.com/office/drawing/2014/main" id="{39CB7671-D1E7-D1AF-E2D8-93A8612879AA}"/>
              </a:ext>
            </a:extLst>
          </p:cNvPr>
          <p:cNvPicPr>
            <a:picLocks noChangeAspect="1"/>
          </p:cNvPicPr>
          <p:nvPr/>
        </p:nvPicPr>
        <p:blipFill>
          <a:blip r:embed="rId2"/>
          <a:stretch>
            <a:fillRect/>
          </a:stretch>
        </p:blipFill>
        <p:spPr>
          <a:xfrm>
            <a:off x="4360461" y="2189757"/>
            <a:ext cx="7490095" cy="3004501"/>
          </a:xfrm>
          <a:prstGeom prst="rect">
            <a:avLst/>
          </a:prstGeom>
        </p:spPr>
      </p:pic>
    </p:spTree>
    <p:extLst>
      <p:ext uri="{BB962C8B-B14F-4D97-AF65-F5344CB8AC3E}">
        <p14:creationId xmlns:p14="http://schemas.microsoft.com/office/powerpoint/2010/main" val="439410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8B104-EBEB-2AC1-D3D8-1BEE4303E254}"/>
              </a:ext>
            </a:extLst>
          </p:cNvPr>
          <p:cNvSpPr>
            <a:spLocks noGrp="1"/>
          </p:cNvSpPr>
          <p:nvPr>
            <p:ph type="title"/>
          </p:nvPr>
        </p:nvSpPr>
        <p:spPr/>
        <p:txBody>
          <a:bodyPr/>
          <a:lstStyle/>
          <a:p>
            <a:r>
              <a:rPr lang="en-US" dirty="0"/>
              <a:t>Service classes</a:t>
            </a:r>
          </a:p>
        </p:txBody>
      </p:sp>
      <p:sp>
        <p:nvSpPr>
          <p:cNvPr id="3" name="Content Placeholder 2">
            <a:extLst>
              <a:ext uri="{FF2B5EF4-FFF2-40B4-BE49-F238E27FC236}">
                <a16:creationId xmlns:a16="http://schemas.microsoft.com/office/drawing/2014/main" id="{349570DB-199C-FD3E-E6D3-8137CAB2062F}"/>
              </a:ext>
            </a:extLst>
          </p:cNvPr>
          <p:cNvSpPr>
            <a:spLocks noGrp="1"/>
          </p:cNvSpPr>
          <p:nvPr>
            <p:ph idx="1"/>
          </p:nvPr>
        </p:nvSpPr>
        <p:spPr>
          <a:xfrm>
            <a:off x="838200" y="2008931"/>
            <a:ext cx="10515600" cy="3818021"/>
          </a:xfrm>
        </p:spPr>
        <p:txBody>
          <a:bodyPr/>
          <a:lstStyle/>
          <a:p>
            <a:pPr marL="0" indent="0">
              <a:buNone/>
            </a:pPr>
            <a:r>
              <a:rPr lang="en-US" sz="2000" b="1" dirty="0">
                <a:solidFill>
                  <a:srgbClr val="2A5570"/>
                </a:solidFill>
              </a:rPr>
              <a:t>Service class 1:</a:t>
            </a:r>
          </a:p>
          <a:p>
            <a:r>
              <a:rPr lang="en-US" sz="2000" dirty="0"/>
              <a:t>Indoor conditions</a:t>
            </a:r>
          </a:p>
          <a:p>
            <a:pPr lvl="1"/>
            <a:r>
              <a:rPr lang="en-US" sz="1600" dirty="0"/>
              <a:t>This class is characterized by a MC% in the materials corresponding to a temperature of 20 C and RH% of the surrounding air only exceeding 65% for a few weeks per year </a:t>
            </a:r>
          </a:p>
          <a:p>
            <a:pPr marL="0" indent="0">
              <a:buNone/>
            </a:pPr>
            <a:r>
              <a:rPr lang="en-US" sz="2000" b="1" dirty="0">
                <a:solidFill>
                  <a:srgbClr val="2A5570"/>
                </a:solidFill>
              </a:rPr>
              <a:t>Service class 2:</a:t>
            </a:r>
          </a:p>
          <a:p>
            <a:r>
              <a:rPr lang="en-US" sz="2000" dirty="0"/>
              <a:t>Covered structures in ventilated non heated buildings and outdoor weather protected structures</a:t>
            </a:r>
          </a:p>
          <a:p>
            <a:pPr lvl="1"/>
            <a:r>
              <a:rPr lang="en-US" sz="1600" dirty="0"/>
              <a:t>This class is characterized by a MC% in the materials corresponding to a temperature of 20 </a:t>
            </a:r>
            <a:r>
              <a:rPr lang="en-US" sz="1600" dirty="0">
                <a:latin typeface="Cambria Math" panose="02040503050406030204" pitchFamily="18" charset="0"/>
                <a:ea typeface="Cambria Math" panose="02040503050406030204" pitchFamily="18" charset="0"/>
              </a:rPr>
              <a:t>∘</a:t>
            </a:r>
            <a:r>
              <a:rPr lang="en-US" sz="1600" dirty="0"/>
              <a:t>C and RH% of the surrounding air only exceeding 85% for a few weeks per year</a:t>
            </a:r>
          </a:p>
          <a:p>
            <a:pPr marL="0" indent="0">
              <a:buNone/>
            </a:pPr>
            <a:r>
              <a:rPr lang="en-US" sz="2000" b="1" dirty="0">
                <a:solidFill>
                  <a:srgbClr val="2A5570"/>
                </a:solidFill>
              </a:rPr>
              <a:t>Service class 3:</a:t>
            </a:r>
          </a:p>
          <a:p>
            <a:r>
              <a:rPr lang="en-US" sz="2000" dirty="0"/>
              <a:t>Unprotected outdoor structures and structures in damp rooms or exposed to direct water</a:t>
            </a:r>
          </a:p>
          <a:p>
            <a:pPr lvl="1"/>
            <a:r>
              <a:rPr lang="en-US" sz="1600" dirty="0"/>
              <a:t>This class is characterized by a MC% in the materials being higher than in Service Class 2</a:t>
            </a:r>
          </a:p>
        </p:txBody>
      </p:sp>
      <p:sp>
        <p:nvSpPr>
          <p:cNvPr id="4" name="Date Placeholder 3">
            <a:extLst>
              <a:ext uri="{FF2B5EF4-FFF2-40B4-BE49-F238E27FC236}">
                <a16:creationId xmlns:a16="http://schemas.microsoft.com/office/drawing/2014/main" id="{5AE64D91-95FE-6DC0-6BBC-41F976A873A7}"/>
              </a:ext>
            </a:extLst>
          </p:cNvPr>
          <p:cNvSpPr>
            <a:spLocks noGrp="1"/>
          </p:cNvSpPr>
          <p:nvPr>
            <p:ph type="dt" sz="half" idx="10"/>
          </p:nvPr>
        </p:nvSpPr>
        <p:spPr/>
        <p:txBody>
          <a:bodyPr/>
          <a:lstStyle/>
          <a:p>
            <a:fld id="{B32FDDBA-D418-4C36-AF51-388086A37EDA}" type="datetime1">
              <a:rPr lang="de-AT" smtClean="0"/>
              <a:t>21.03.2023</a:t>
            </a:fld>
            <a:endParaRPr lang="de-AT"/>
          </a:p>
        </p:txBody>
      </p:sp>
      <p:sp>
        <p:nvSpPr>
          <p:cNvPr id="5" name="Footer Placeholder 4">
            <a:extLst>
              <a:ext uri="{FF2B5EF4-FFF2-40B4-BE49-F238E27FC236}">
                <a16:creationId xmlns:a16="http://schemas.microsoft.com/office/drawing/2014/main" id="{233D098F-EDE4-FC7D-9519-03208FC5FB06}"/>
              </a:ext>
            </a:extLst>
          </p:cNvPr>
          <p:cNvSpPr>
            <a:spLocks noGrp="1"/>
          </p:cNvSpPr>
          <p:nvPr>
            <p:ph type="ftr" sz="quarter" idx="11"/>
          </p:nvPr>
        </p:nvSpPr>
        <p:spPr/>
        <p:txBody>
          <a:bodyPr/>
          <a:lstStyle/>
          <a:p>
            <a:r>
              <a:rPr lang="de-AT"/>
              <a:t>Sources:</a:t>
            </a:r>
            <a:endParaRPr lang="de-AT" dirty="0"/>
          </a:p>
        </p:txBody>
      </p:sp>
      <p:sp>
        <p:nvSpPr>
          <p:cNvPr id="6" name="Slide Number Placeholder 5">
            <a:extLst>
              <a:ext uri="{FF2B5EF4-FFF2-40B4-BE49-F238E27FC236}">
                <a16:creationId xmlns:a16="http://schemas.microsoft.com/office/drawing/2014/main" id="{57A5E77C-AA1D-BC4A-DC7F-F28B7B381424}"/>
              </a:ext>
            </a:extLst>
          </p:cNvPr>
          <p:cNvSpPr>
            <a:spLocks noGrp="1"/>
          </p:cNvSpPr>
          <p:nvPr>
            <p:ph type="sldNum" sz="quarter" idx="12"/>
          </p:nvPr>
        </p:nvSpPr>
        <p:spPr/>
        <p:txBody>
          <a:bodyPr/>
          <a:lstStyle/>
          <a:p>
            <a:fld id="{ACD6B214-EFBA-47A7-96BC-0C9C5E568A43}" type="slidenum">
              <a:rPr lang="de-AT" smtClean="0"/>
              <a:t>7</a:t>
            </a:fld>
            <a:endParaRPr lang="de-AT"/>
          </a:p>
        </p:txBody>
      </p:sp>
    </p:spTree>
    <p:extLst>
      <p:ext uri="{BB962C8B-B14F-4D97-AF65-F5344CB8AC3E}">
        <p14:creationId xmlns:p14="http://schemas.microsoft.com/office/powerpoint/2010/main" val="2977139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144F3-F9D7-CDD4-3EA2-99BCC1F295C8}"/>
              </a:ext>
            </a:extLst>
          </p:cNvPr>
          <p:cNvSpPr>
            <a:spLocks noGrp="1"/>
          </p:cNvSpPr>
          <p:nvPr>
            <p:ph type="title"/>
          </p:nvPr>
        </p:nvSpPr>
        <p:spPr/>
        <p:txBody>
          <a:bodyPr/>
          <a:lstStyle/>
          <a:p>
            <a:r>
              <a:rPr lang="en-US" dirty="0"/>
              <a:t>Duration classes</a:t>
            </a:r>
          </a:p>
        </p:txBody>
      </p:sp>
      <p:sp>
        <p:nvSpPr>
          <p:cNvPr id="4" name="Date Placeholder 3">
            <a:extLst>
              <a:ext uri="{FF2B5EF4-FFF2-40B4-BE49-F238E27FC236}">
                <a16:creationId xmlns:a16="http://schemas.microsoft.com/office/drawing/2014/main" id="{A3800683-FF7D-58DC-FE5B-9A9121EBCAD3}"/>
              </a:ext>
            </a:extLst>
          </p:cNvPr>
          <p:cNvSpPr>
            <a:spLocks noGrp="1"/>
          </p:cNvSpPr>
          <p:nvPr>
            <p:ph type="dt" sz="half" idx="10"/>
          </p:nvPr>
        </p:nvSpPr>
        <p:spPr/>
        <p:txBody>
          <a:bodyPr/>
          <a:lstStyle/>
          <a:p>
            <a:fld id="{B32FDDBA-D418-4C36-AF51-388086A37EDA}" type="datetime1">
              <a:rPr lang="de-AT" smtClean="0"/>
              <a:t>21.03.2023</a:t>
            </a:fld>
            <a:endParaRPr lang="de-AT"/>
          </a:p>
        </p:txBody>
      </p:sp>
      <p:sp>
        <p:nvSpPr>
          <p:cNvPr id="5" name="Footer Placeholder 4">
            <a:extLst>
              <a:ext uri="{FF2B5EF4-FFF2-40B4-BE49-F238E27FC236}">
                <a16:creationId xmlns:a16="http://schemas.microsoft.com/office/drawing/2014/main" id="{07C18404-712C-A1D1-CDBE-8FD522CCE062}"/>
              </a:ext>
            </a:extLst>
          </p:cNvPr>
          <p:cNvSpPr>
            <a:spLocks noGrp="1"/>
          </p:cNvSpPr>
          <p:nvPr>
            <p:ph type="ftr" sz="quarter" idx="11"/>
          </p:nvPr>
        </p:nvSpPr>
        <p:spPr/>
        <p:txBody>
          <a:bodyPr/>
          <a:lstStyle/>
          <a:p>
            <a:r>
              <a:rPr lang="de-AT"/>
              <a:t>Sources:</a:t>
            </a:r>
            <a:endParaRPr lang="de-AT" dirty="0"/>
          </a:p>
        </p:txBody>
      </p:sp>
      <p:sp>
        <p:nvSpPr>
          <p:cNvPr id="6" name="Slide Number Placeholder 5">
            <a:extLst>
              <a:ext uri="{FF2B5EF4-FFF2-40B4-BE49-F238E27FC236}">
                <a16:creationId xmlns:a16="http://schemas.microsoft.com/office/drawing/2014/main" id="{B26A3282-961D-F885-30E1-69FD995CD07B}"/>
              </a:ext>
            </a:extLst>
          </p:cNvPr>
          <p:cNvSpPr>
            <a:spLocks noGrp="1"/>
          </p:cNvSpPr>
          <p:nvPr>
            <p:ph type="sldNum" sz="quarter" idx="12"/>
          </p:nvPr>
        </p:nvSpPr>
        <p:spPr/>
        <p:txBody>
          <a:bodyPr/>
          <a:lstStyle/>
          <a:p>
            <a:fld id="{ACD6B214-EFBA-47A7-96BC-0C9C5E568A43}" type="slidenum">
              <a:rPr lang="de-AT" smtClean="0"/>
              <a:t>8</a:t>
            </a:fld>
            <a:endParaRPr lang="de-AT"/>
          </a:p>
        </p:txBody>
      </p:sp>
      <p:sp>
        <p:nvSpPr>
          <p:cNvPr id="10" name="TextBox 9">
            <a:extLst>
              <a:ext uri="{FF2B5EF4-FFF2-40B4-BE49-F238E27FC236}">
                <a16:creationId xmlns:a16="http://schemas.microsoft.com/office/drawing/2014/main" id="{2216EED8-CA82-F299-11D5-23777EEA8310}"/>
              </a:ext>
            </a:extLst>
          </p:cNvPr>
          <p:cNvSpPr txBox="1"/>
          <p:nvPr/>
        </p:nvSpPr>
        <p:spPr>
          <a:xfrm>
            <a:off x="9585435" y="2736370"/>
            <a:ext cx="2438399" cy="2031325"/>
          </a:xfrm>
          <a:prstGeom prst="rect">
            <a:avLst/>
          </a:prstGeom>
          <a:noFill/>
        </p:spPr>
        <p:txBody>
          <a:bodyPr wrap="square">
            <a:spAutoFit/>
          </a:bodyPr>
          <a:lstStyle/>
          <a:p>
            <a:r>
              <a:rPr lang="en-US" sz="1800" b="0" i="0" u="none" strike="noStrike" baseline="0" dirty="0">
                <a:solidFill>
                  <a:srgbClr val="000000"/>
                </a:solidFill>
                <a:latin typeface="Calibri" panose="020F0502020204030204" pitchFamily="34" charset="0"/>
              </a:rPr>
              <a:t>If a load combination with different load durations is investigated, the shortest duration governs the load duration class.</a:t>
            </a:r>
            <a:endParaRPr lang="en-US" dirty="0"/>
          </a:p>
        </p:txBody>
      </p:sp>
      <p:pic>
        <p:nvPicPr>
          <p:cNvPr id="12" name="Picture 11">
            <a:extLst>
              <a:ext uri="{FF2B5EF4-FFF2-40B4-BE49-F238E27FC236}">
                <a16:creationId xmlns:a16="http://schemas.microsoft.com/office/drawing/2014/main" id="{B74B2289-B0EE-5A7F-F5E6-FD0E08761D88}"/>
              </a:ext>
            </a:extLst>
          </p:cNvPr>
          <p:cNvPicPr>
            <a:picLocks noChangeAspect="1"/>
          </p:cNvPicPr>
          <p:nvPr/>
        </p:nvPicPr>
        <p:blipFill>
          <a:blip r:embed="rId2"/>
          <a:stretch>
            <a:fillRect/>
          </a:stretch>
        </p:blipFill>
        <p:spPr>
          <a:xfrm>
            <a:off x="760029" y="2142946"/>
            <a:ext cx="8260243" cy="3466115"/>
          </a:xfrm>
          <a:prstGeom prst="rect">
            <a:avLst/>
          </a:prstGeom>
        </p:spPr>
      </p:pic>
    </p:spTree>
    <p:extLst>
      <p:ext uri="{BB962C8B-B14F-4D97-AF65-F5344CB8AC3E}">
        <p14:creationId xmlns:p14="http://schemas.microsoft.com/office/powerpoint/2010/main" val="1876380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7C987-0F82-BDFE-D0C1-0A901D927CAB}"/>
              </a:ext>
            </a:extLst>
          </p:cNvPr>
          <p:cNvSpPr>
            <a:spLocks noGrp="1"/>
          </p:cNvSpPr>
          <p:nvPr>
            <p:ph type="title"/>
          </p:nvPr>
        </p:nvSpPr>
        <p:spPr/>
        <p:txBody>
          <a:bodyPr/>
          <a:lstStyle/>
          <a:p>
            <a:r>
              <a:rPr lang="en-US" dirty="0"/>
              <a:t>Definition of k</a:t>
            </a:r>
            <a:r>
              <a:rPr lang="en-US" baseline="-25000" dirty="0"/>
              <a:t>mod</a:t>
            </a:r>
          </a:p>
        </p:txBody>
      </p:sp>
      <p:sp>
        <p:nvSpPr>
          <p:cNvPr id="4" name="Date Placeholder 3">
            <a:extLst>
              <a:ext uri="{FF2B5EF4-FFF2-40B4-BE49-F238E27FC236}">
                <a16:creationId xmlns:a16="http://schemas.microsoft.com/office/drawing/2014/main" id="{1CE658F6-CD6C-2421-F447-A8385233A41E}"/>
              </a:ext>
            </a:extLst>
          </p:cNvPr>
          <p:cNvSpPr>
            <a:spLocks noGrp="1"/>
          </p:cNvSpPr>
          <p:nvPr>
            <p:ph type="dt" sz="half" idx="10"/>
          </p:nvPr>
        </p:nvSpPr>
        <p:spPr/>
        <p:txBody>
          <a:bodyPr/>
          <a:lstStyle/>
          <a:p>
            <a:fld id="{B32FDDBA-D418-4C36-AF51-388086A37EDA}" type="datetime1">
              <a:rPr lang="de-AT" smtClean="0"/>
              <a:t>21.03.2023</a:t>
            </a:fld>
            <a:endParaRPr lang="de-AT"/>
          </a:p>
        </p:txBody>
      </p:sp>
      <p:sp>
        <p:nvSpPr>
          <p:cNvPr id="5" name="Footer Placeholder 4">
            <a:extLst>
              <a:ext uri="{FF2B5EF4-FFF2-40B4-BE49-F238E27FC236}">
                <a16:creationId xmlns:a16="http://schemas.microsoft.com/office/drawing/2014/main" id="{4B7FF02D-7618-F7D7-870C-BFC97B8A5207}"/>
              </a:ext>
            </a:extLst>
          </p:cNvPr>
          <p:cNvSpPr>
            <a:spLocks noGrp="1"/>
          </p:cNvSpPr>
          <p:nvPr>
            <p:ph type="ftr" sz="quarter" idx="11"/>
          </p:nvPr>
        </p:nvSpPr>
        <p:spPr/>
        <p:txBody>
          <a:bodyPr/>
          <a:lstStyle/>
          <a:p>
            <a:r>
              <a:rPr lang="de-AT"/>
              <a:t>Sources:</a:t>
            </a:r>
            <a:endParaRPr lang="de-AT" dirty="0"/>
          </a:p>
        </p:txBody>
      </p:sp>
      <p:sp>
        <p:nvSpPr>
          <p:cNvPr id="6" name="Slide Number Placeholder 5">
            <a:extLst>
              <a:ext uri="{FF2B5EF4-FFF2-40B4-BE49-F238E27FC236}">
                <a16:creationId xmlns:a16="http://schemas.microsoft.com/office/drawing/2014/main" id="{4A99D2F6-12B9-6BA8-9B23-CE38C3522D71}"/>
              </a:ext>
            </a:extLst>
          </p:cNvPr>
          <p:cNvSpPr>
            <a:spLocks noGrp="1"/>
          </p:cNvSpPr>
          <p:nvPr>
            <p:ph type="sldNum" sz="quarter" idx="12"/>
          </p:nvPr>
        </p:nvSpPr>
        <p:spPr/>
        <p:txBody>
          <a:bodyPr/>
          <a:lstStyle/>
          <a:p>
            <a:fld id="{ACD6B214-EFBA-47A7-96BC-0C9C5E568A43}" type="slidenum">
              <a:rPr lang="de-AT" smtClean="0"/>
              <a:t>9</a:t>
            </a:fld>
            <a:endParaRPr lang="de-AT"/>
          </a:p>
        </p:txBody>
      </p:sp>
      <p:pic>
        <p:nvPicPr>
          <p:cNvPr id="8" name="Picture 7">
            <a:extLst>
              <a:ext uri="{FF2B5EF4-FFF2-40B4-BE49-F238E27FC236}">
                <a16:creationId xmlns:a16="http://schemas.microsoft.com/office/drawing/2014/main" id="{A60032AC-D9B7-D1DB-2398-CDC367B38EFF}"/>
              </a:ext>
            </a:extLst>
          </p:cNvPr>
          <p:cNvPicPr>
            <a:picLocks noChangeAspect="1"/>
          </p:cNvPicPr>
          <p:nvPr/>
        </p:nvPicPr>
        <p:blipFill>
          <a:blip r:embed="rId2"/>
          <a:stretch>
            <a:fillRect/>
          </a:stretch>
        </p:blipFill>
        <p:spPr>
          <a:xfrm>
            <a:off x="735724" y="1857929"/>
            <a:ext cx="9953297" cy="4036149"/>
          </a:xfrm>
          <a:prstGeom prst="rect">
            <a:avLst/>
          </a:prstGeom>
        </p:spPr>
      </p:pic>
    </p:spTree>
    <p:extLst>
      <p:ext uri="{BB962C8B-B14F-4D97-AF65-F5344CB8AC3E}">
        <p14:creationId xmlns:p14="http://schemas.microsoft.com/office/powerpoint/2010/main" val="165275057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2324</TotalTime>
  <Words>3369</Words>
  <Application>Microsoft Office PowerPoint</Application>
  <PresentationFormat>Widescreen</PresentationFormat>
  <Paragraphs>293</Paragraphs>
  <Slides>36</Slides>
  <Notes>14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36</vt:i4>
      </vt:variant>
    </vt:vector>
  </HeadingPairs>
  <TitlesOfParts>
    <vt:vector size="42" baseType="lpstr">
      <vt:lpstr>Arial</vt:lpstr>
      <vt:lpstr>Calibri</vt:lpstr>
      <vt:lpstr>Calibri Light</vt:lpstr>
      <vt:lpstr>Cambria Math</vt:lpstr>
      <vt:lpstr>Office</vt:lpstr>
      <vt:lpstr>2_Office</vt:lpstr>
      <vt:lpstr>PowerPoint Presentation</vt:lpstr>
      <vt:lpstr>Introduction</vt:lpstr>
      <vt:lpstr>Moisture content</vt:lpstr>
      <vt:lpstr>Moisture content</vt:lpstr>
      <vt:lpstr>Wood strength and stiffness depend on:</vt:lpstr>
      <vt:lpstr>Characteristic values</vt:lpstr>
      <vt:lpstr>Service classes</vt:lpstr>
      <vt:lpstr>Duration classes</vt:lpstr>
      <vt:lpstr>Definition of kmod</vt:lpstr>
      <vt:lpstr>Definition of γM </vt:lpstr>
      <vt:lpstr>Wood strength and stiffness – Design values</vt:lpstr>
      <vt:lpstr>Key causes of excessive moisture</vt:lpstr>
      <vt:lpstr>Design and build for durability rules to follow</vt:lpstr>
      <vt:lpstr>Design and build for durability rules to follow</vt:lpstr>
      <vt:lpstr>Design and build for durability rules to follow</vt:lpstr>
      <vt:lpstr>Moisture damage during construction</vt:lpstr>
      <vt:lpstr>Prevention of moisture damage</vt:lpstr>
      <vt:lpstr>Weather protection</vt:lpstr>
      <vt:lpstr>Ramirent</vt:lpstr>
      <vt:lpstr>Ramirent</vt:lpstr>
      <vt:lpstr>KRAG</vt:lpstr>
      <vt:lpstr>Telinekataja</vt:lpstr>
      <vt:lpstr>Hallgruppen</vt:lpstr>
      <vt:lpstr>Benefits</vt:lpstr>
      <vt:lpstr>Disadvantages</vt:lpstr>
      <vt:lpstr>Risks and construction challenges of not using weather protection</vt:lpstr>
      <vt:lpstr>Risks and construction challenges of not using weather protection</vt:lpstr>
      <vt:lpstr>Case study - Puukuokka, Jyväskylä, Finalnd</vt:lpstr>
      <vt:lpstr>Protection during construction phases</vt:lpstr>
      <vt:lpstr>PowerPoint Presentation</vt:lpstr>
      <vt:lpstr>PowerPoint Presentation</vt:lpstr>
      <vt:lpstr>PowerPoint Presentation</vt:lpstr>
      <vt:lpstr>PowerPoint Presentation</vt:lpstr>
      <vt:lpstr>PowerPoint Presentation</vt:lpstr>
      <vt:lpstr>Weather protection success</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Santana Sosa Aída</dc:creator>
  <cp:lastModifiedBy>Cristina Tirteu</cp:lastModifiedBy>
  <cp:revision>52</cp:revision>
  <dcterms:created xsi:type="dcterms:W3CDTF">2021-03-24T16:07:34Z</dcterms:created>
  <dcterms:modified xsi:type="dcterms:W3CDTF">2023-03-21T12:06:35Z</dcterms:modified>
</cp:coreProperties>
</file>