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</p:sldMasterIdLst>
  <p:notesMasterIdLst>
    <p:notesMasterId r:id="rId47"/>
  </p:notesMasterIdLst>
  <p:sldIdLst>
    <p:sldId id="256" r:id="rId3"/>
    <p:sldId id="264" r:id="rId4"/>
    <p:sldId id="262" r:id="rId5"/>
    <p:sldId id="275" r:id="rId6"/>
    <p:sldId id="260" r:id="rId7"/>
    <p:sldId id="263" r:id="rId8"/>
    <p:sldId id="273" r:id="rId9"/>
    <p:sldId id="259" r:id="rId10"/>
    <p:sldId id="261" r:id="rId11"/>
    <p:sldId id="265" r:id="rId12"/>
    <p:sldId id="266" r:id="rId13"/>
    <p:sldId id="267" r:id="rId14"/>
    <p:sldId id="268" r:id="rId15"/>
    <p:sldId id="269" r:id="rId16"/>
    <p:sldId id="272" r:id="rId17"/>
    <p:sldId id="274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9" r:id="rId30"/>
    <p:sldId id="287" r:id="rId31"/>
    <p:sldId id="288" r:id="rId32"/>
    <p:sldId id="290" r:id="rId33"/>
    <p:sldId id="291" r:id="rId34"/>
    <p:sldId id="271" r:id="rId35"/>
    <p:sldId id="292" r:id="rId36"/>
    <p:sldId id="294" r:id="rId37"/>
    <p:sldId id="295" r:id="rId38"/>
    <p:sldId id="296" r:id="rId39"/>
    <p:sldId id="298" r:id="rId40"/>
    <p:sldId id="299" r:id="rId41"/>
    <p:sldId id="300" r:id="rId42"/>
    <p:sldId id="297" r:id="rId43"/>
    <p:sldId id="301" r:id="rId44"/>
    <p:sldId id="302" r:id="rId45"/>
    <p:sldId id="293" r:id="rId4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0" roundtripDataSignature="AMtx7mjisO6S1nJRB/mMxYedTepHpTdTd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4" d="100"/>
          <a:sy n="154" d="100"/>
        </p:scale>
        <p:origin x="534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customschemas.google.com/relationships/presentationmetadata" Target="meta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3962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7193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26099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04777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37943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26721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05906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75269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56996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9484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61189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56361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69100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989738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46144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13127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1523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5719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40198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67444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12226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8228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74076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6873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784799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15688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16485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80719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78600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12204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974307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9637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75954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39639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727374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608044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292751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1085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0096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058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64733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0952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8680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enutzerdefiniertes Layout">
  <p:cSld name="Benutzerdefiniertes Layou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 mit Überschrift" type="picTx">
  <p:cSld name="PICTURE_WITH_CAPTION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4"/>
          <p:cNvSpPr txBox="1">
            <a:spLocks noGrp="1"/>
          </p:cNvSpPr>
          <p:nvPr>
            <p:ph type="title"/>
          </p:nvPr>
        </p:nvSpPr>
        <p:spPr>
          <a:xfrm>
            <a:off x="838200" y="987433"/>
            <a:ext cx="3932237" cy="1367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8" name="Google Shape;88;p14"/>
          <p:cNvSpPr>
            <a:spLocks noGrp="1"/>
          </p:cNvSpPr>
          <p:nvPr>
            <p:ph type="pic" idx="2"/>
          </p:nvPr>
        </p:nvSpPr>
        <p:spPr>
          <a:xfrm>
            <a:off x="5183188" y="987433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9" name="Google Shape;89;p14"/>
          <p:cNvSpPr txBox="1">
            <a:spLocks noGrp="1"/>
          </p:cNvSpPr>
          <p:nvPr>
            <p:ph type="body" idx="1"/>
          </p:nvPr>
        </p:nvSpPr>
        <p:spPr>
          <a:xfrm>
            <a:off x="839788" y="2355014"/>
            <a:ext cx="3932237" cy="3513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dt" idx="10"/>
          </p:nvPr>
        </p:nvSpPr>
        <p:spPr>
          <a:xfrm>
            <a:off x="8610600" y="60916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ftr" idx="11"/>
          </p:nvPr>
        </p:nvSpPr>
        <p:spPr>
          <a:xfrm>
            <a:off x="245661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" type="title">
  <p:cSld name="TITL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 type="obj">
  <p:cSld name="OBJEC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>
            <a:spLocks noGrp="1"/>
          </p:cNvSpPr>
          <p:nvPr>
            <p:ph type="title"/>
          </p:nvPr>
        </p:nvSpPr>
        <p:spPr>
          <a:xfrm>
            <a:off x="838200" y="1151190"/>
            <a:ext cx="10515600" cy="77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1"/>
          </p:nvPr>
        </p:nvSpPr>
        <p:spPr>
          <a:xfrm>
            <a:off x="838200" y="2117560"/>
            <a:ext cx="10515600" cy="3818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dt" idx="10"/>
          </p:nvPr>
        </p:nvSpPr>
        <p:spPr>
          <a:xfrm>
            <a:off x="8610600" y="60916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ftr" idx="11"/>
          </p:nvPr>
        </p:nvSpPr>
        <p:spPr>
          <a:xfrm>
            <a:off x="245661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chnitts-&#10;überschrift" type="secHead">
  <p:cSld name="SECTION_HEAD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610600" y="60916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245661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wei Inhalte" type="twoObj">
  <p:cSld name="TWO_OBJECT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8200" y="1159217"/>
            <a:ext cx="10515600" cy="821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838200" y="2125585"/>
            <a:ext cx="5181600" cy="381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6172200" y="2125585"/>
            <a:ext cx="5181600" cy="381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610600" y="60916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245661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leich">
  <p:cSld name="Vergleich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body" idx="2"/>
          </p:nvPr>
        </p:nvSpPr>
        <p:spPr>
          <a:xfrm>
            <a:off x="839789" y="2505083"/>
            <a:ext cx="5157787" cy="342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4"/>
          </p:nvPr>
        </p:nvSpPr>
        <p:spPr>
          <a:xfrm>
            <a:off x="6172203" y="2505083"/>
            <a:ext cx="5183188" cy="342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8200" y="1159217"/>
            <a:ext cx="10515600" cy="821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dt" idx="10"/>
          </p:nvPr>
        </p:nvSpPr>
        <p:spPr>
          <a:xfrm>
            <a:off x="8610600" y="60916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ftr" idx="11"/>
          </p:nvPr>
        </p:nvSpPr>
        <p:spPr>
          <a:xfrm>
            <a:off x="245661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r Titel">
  <p:cSld name="Nur Titel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>
            <a:spLocks noGrp="1"/>
          </p:cNvSpPr>
          <p:nvPr>
            <p:ph type="title"/>
          </p:nvPr>
        </p:nvSpPr>
        <p:spPr>
          <a:xfrm>
            <a:off x="838200" y="1159217"/>
            <a:ext cx="10515600" cy="821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dt" idx="10"/>
          </p:nvPr>
        </p:nvSpPr>
        <p:spPr>
          <a:xfrm>
            <a:off x="8610600" y="60916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ftr" idx="11"/>
          </p:nvPr>
        </p:nvSpPr>
        <p:spPr>
          <a:xfrm>
            <a:off x="245661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" type="blank">
  <p:cSld name="BLANK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2"/>
          <p:cNvSpPr txBox="1">
            <a:spLocks noGrp="1"/>
          </p:cNvSpPr>
          <p:nvPr>
            <p:ph type="dt" idx="10"/>
          </p:nvPr>
        </p:nvSpPr>
        <p:spPr>
          <a:xfrm>
            <a:off x="8610600" y="60916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ftr" idx="11"/>
          </p:nvPr>
        </p:nvSpPr>
        <p:spPr>
          <a:xfrm>
            <a:off x="245661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alt mit Überschrift" type="objTx">
  <p:cSld name="OBJECT_WITH_CAPTION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839788" y="987432"/>
            <a:ext cx="3932237" cy="1442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body" idx="1"/>
          </p:nvPr>
        </p:nvSpPr>
        <p:spPr>
          <a:xfrm>
            <a:off x="5183188" y="987433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body" idx="2"/>
          </p:nvPr>
        </p:nvSpPr>
        <p:spPr>
          <a:xfrm>
            <a:off x="839788" y="2430380"/>
            <a:ext cx="3932237" cy="3438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dt" idx="10"/>
          </p:nvPr>
        </p:nvSpPr>
        <p:spPr>
          <a:xfrm>
            <a:off x="8610600" y="60916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ftr" idx="11"/>
          </p:nvPr>
        </p:nvSpPr>
        <p:spPr>
          <a:xfrm>
            <a:off x="245661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13.png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/>
          <p:nvPr/>
        </p:nvSpPr>
        <p:spPr>
          <a:xfrm>
            <a:off x="0" y="-1"/>
            <a:ext cx="9904255" cy="1656629"/>
          </a:xfrm>
          <a:prstGeom prst="rect">
            <a:avLst/>
          </a:prstGeom>
          <a:solidFill>
            <a:srgbClr val="5C8A85">
              <a:alpha val="3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3"/>
          <p:cNvSpPr txBox="1"/>
          <p:nvPr/>
        </p:nvSpPr>
        <p:spPr>
          <a:xfrm>
            <a:off x="5163889" y="1932975"/>
            <a:ext cx="663299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457200" marR="0" lvl="1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800" b="1" i="0" u="none" strike="noStrike" cap="none">
                <a:solidFill>
                  <a:srgbClr val="5C8A85"/>
                </a:solidFill>
                <a:latin typeface="Calibri"/>
                <a:ea typeface="Calibri"/>
                <a:cs typeface="Calibri"/>
                <a:sym typeface="Calibri"/>
              </a:rPr>
              <a:t>SUSTAINABLE, HIGH-PERFORMANCE BUILDING SOLUTIONS IN WOOD</a:t>
            </a:r>
            <a:endParaRPr/>
          </a:p>
          <a:p>
            <a:pPr marL="457200" marR="0" lvl="1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b="1" i="0" u="none" strike="noStrike" cap="none">
                <a:solidFill>
                  <a:srgbClr val="5C8A85"/>
                </a:solidFill>
                <a:latin typeface="Calibri"/>
                <a:ea typeface="Calibri"/>
                <a:cs typeface="Calibri"/>
                <a:sym typeface="Calibri"/>
              </a:rPr>
              <a:t>2020-1-LV01-KA203-077513</a:t>
            </a:r>
            <a:endParaRPr sz="1600" b="1" i="0" u="none" strike="noStrike" cap="none">
              <a:solidFill>
                <a:srgbClr val="5C8A8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1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7557" y="276348"/>
            <a:ext cx="3858044" cy="835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15501" y="1819575"/>
            <a:ext cx="690693" cy="585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65300" y="2496914"/>
            <a:ext cx="826078" cy="480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79408" y="1942521"/>
            <a:ext cx="1222233" cy="398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04090" y="2543518"/>
            <a:ext cx="1444603" cy="391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4787" y="2478518"/>
            <a:ext cx="1148265" cy="584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7557" y="1884891"/>
            <a:ext cx="1104537" cy="45720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 txBox="1"/>
          <p:nvPr/>
        </p:nvSpPr>
        <p:spPr>
          <a:xfrm>
            <a:off x="193008" y="1277754"/>
            <a:ext cx="756977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ERASMUS+ Strategic Partnerships For Higher Education </a:t>
            </a:r>
            <a:endParaRPr sz="1400" b="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Google Shape;20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904255" y="-140976"/>
            <a:ext cx="2112268" cy="198120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095227" y="71120"/>
            <a:ext cx="1015494" cy="95248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"/>
          <p:cNvSpPr/>
          <p:nvPr/>
        </p:nvSpPr>
        <p:spPr>
          <a:xfrm>
            <a:off x="1" y="0"/>
            <a:ext cx="11051822" cy="1005653"/>
          </a:xfrm>
          <a:prstGeom prst="rect">
            <a:avLst/>
          </a:prstGeom>
          <a:solidFill>
            <a:srgbClr val="5C8A85">
              <a:alpha val="3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5"/>
          <p:cNvSpPr/>
          <p:nvPr/>
        </p:nvSpPr>
        <p:spPr>
          <a:xfrm>
            <a:off x="0" y="6039857"/>
            <a:ext cx="12192000" cy="80195"/>
          </a:xfrm>
          <a:prstGeom prst="rect">
            <a:avLst/>
          </a:prstGeom>
          <a:solidFill>
            <a:srgbClr val="5C8A85">
              <a:alpha val="3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5"/>
          <p:cNvSpPr txBox="1">
            <a:spLocks noGrp="1"/>
          </p:cNvSpPr>
          <p:nvPr>
            <p:ph type="dt" idx="10"/>
          </p:nvPr>
        </p:nvSpPr>
        <p:spPr>
          <a:xfrm>
            <a:off x="8610600" y="60916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ftr" idx="11"/>
          </p:nvPr>
        </p:nvSpPr>
        <p:spPr>
          <a:xfrm>
            <a:off x="24566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29" name="Google Shape;29;p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45661" y="315253"/>
            <a:ext cx="2325047" cy="503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5"/>
          <p:cNvPicPr preferRelativeResize="0"/>
          <p:nvPr/>
        </p:nvPicPr>
        <p:blipFill rotWithShape="1">
          <a:blip r:embed="rId13">
            <a:alphaModFix/>
          </a:blip>
          <a:srcRect b="11880"/>
          <a:stretch/>
        </p:blipFill>
        <p:spPr>
          <a:xfrm>
            <a:off x="7785502" y="162704"/>
            <a:ext cx="493932" cy="368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883936" y="158392"/>
            <a:ext cx="631989" cy="367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630785" y="226346"/>
            <a:ext cx="1105193" cy="299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5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9883936" y="592251"/>
            <a:ext cx="878476" cy="446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5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785502" y="647136"/>
            <a:ext cx="715540" cy="296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5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8630785" y="638560"/>
            <a:ext cx="935069" cy="30476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"/>
          <p:cNvSpPr txBox="1"/>
          <p:nvPr/>
        </p:nvSpPr>
        <p:spPr>
          <a:xfrm>
            <a:off x="300979" y="4745930"/>
            <a:ext cx="8619086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b="1" dirty="0">
                <a:solidFill>
                  <a:srgbClr val="5C8A85"/>
                </a:solidFill>
                <a:latin typeface="Calibri"/>
                <a:ea typeface="Calibri"/>
                <a:cs typeface="Calibri"/>
                <a:sym typeface="Calibri"/>
              </a:rPr>
              <a:t>OPENINGS (WINDOWS AND DOOR FIXINGS)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5C8A85"/>
                </a:solidFill>
                <a:latin typeface="Calibri"/>
                <a:cs typeface="Calibri"/>
                <a:sym typeface="Calibri"/>
              </a:rPr>
              <a:t>Łukasz Wesołowski : Pawel Mika</a:t>
            </a:r>
            <a:endParaRPr lang="de-DE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5C8A85"/>
                </a:solidFill>
                <a:latin typeface="Calibri"/>
                <a:cs typeface="Calibri"/>
                <a:sym typeface="Calibri"/>
              </a:rPr>
              <a:t>12-05-2022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F I A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10</a:t>
            </a:fld>
            <a:endParaRPr/>
          </a:p>
        </p:txBody>
      </p:sp>
      <p:sp>
        <p:nvSpPr>
          <p:cNvPr id="6" name="Textfeld 1">
            <a:extLst>
              <a:ext uri="{FF2B5EF4-FFF2-40B4-BE49-F238E27FC236}">
                <a16:creationId xmlns:a16="http://schemas.microsoft.com/office/drawing/2014/main" id="{C3F62816-8E3E-05D4-58DB-EFCD1EF8020A}"/>
              </a:ext>
            </a:extLst>
          </p:cNvPr>
          <p:cNvSpPr txBox="1"/>
          <p:nvPr/>
        </p:nvSpPr>
        <p:spPr>
          <a:xfrm>
            <a:off x="117312" y="1130920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>
                <a:solidFill>
                  <a:srgbClr val="5C8A85"/>
                </a:solidFill>
              </a:rPr>
              <a:t>Timber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framing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Openings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window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door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fixing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3216F55-D654-59F5-6209-4796447981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841" b="50791"/>
          <a:stretch/>
        </p:blipFill>
        <p:spPr>
          <a:xfrm>
            <a:off x="1715867" y="1592585"/>
            <a:ext cx="9309560" cy="438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35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F I A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11</a:t>
            </a:fld>
            <a:endParaRPr/>
          </a:p>
        </p:txBody>
      </p:sp>
      <p:sp>
        <p:nvSpPr>
          <p:cNvPr id="6" name="Textfeld 1">
            <a:extLst>
              <a:ext uri="{FF2B5EF4-FFF2-40B4-BE49-F238E27FC236}">
                <a16:creationId xmlns:a16="http://schemas.microsoft.com/office/drawing/2014/main" id="{C3F62816-8E3E-05D4-58DB-EFCD1EF8020A}"/>
              </a:ext>
            </a:extLst>
          </p:cNvPr>
          <p:cNvSpPr txBox="1"/>
          <p:nvPr/>
        </p:nvSpPr>
        <p:spPr>
          <a:xfrm>
            <a:off x="117312" y="1130920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>
                <a:solidFill>
                  <a:srgbClr val="5C8A85"/>
                </a:solidFill>
              </a:rPr>
              <a:t>Timber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framing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Openings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window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door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fixing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3216F55-D654-59F5-6209-4796447981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7" t="53525" r="3667"/>
          <a:stretch/>
        </p:blipFill>
        <p:spPr>
          <a:xfrm>
            <a:off x="1675467" y="1592585"/>
            <a:ext cx="9209458" cy="436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37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2F60F89A-FEB0-9849-0FB0-66762F2D4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177" y="1048869"/>
            <a:ext cx="4114801" cy="5809131"/>
          </a:xfrm>
          <a:prstGeom prst="rect">
            <a:avLst/>
          </a:prstGeom>
        </p:spPr>
      </p:pic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F I A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12</a:t>
            </a:fld>
            <a:endParaRPr/>
          </a:p>
        </p:txBody>
      </p:sp>
      <p:sp>
        <p:nvSpPr>
          <p:cNvPr id="6" name="Textfeld 1">
            <a:extLst>
              <a:ext uri="{FF2B5EF4-FFF2-40B4-BE49-F238E27FC236}">
                <a16:creationId xmlns:a16="http://schemas.microsoft.com/office/drawing/2014/main" id="{C3F62816-8E3E-05D4-58DB-EFCD1EF8020A}"/>
              </a:ext>
            </a:extLst>
          </p:cNvPr>
          <p:cNvSpPr txBox="1"/>
          <p:nvPr/>
        </p:nvSpPr>
        <p:spPr>
          <a:xfrm>
            <a:off x="117312" y="1130920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Wood </a:t>
            </a:r>
            <a:r>
              <a:rPr lang="pl-PL" sz="2400" b="1" dirty="0" err="1">
                <a:solidFill>
                  <a:srgbClr val="5C8A85"/>
                </a:solidFill>
              </a:rPr>
              <a:t>structure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Openings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window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door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fixing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DBE77D88-3362-36E1-7B4C-B40A08229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0579" y="1048868"/>
            <a:ext cx="3248709" cy="580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811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F I A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13</a:t>
            </a:fld>
            <a:endParaRPr/>
          </a:p>
        </p:txBody>
      </p:sp>
      <p:sp>
        <p:nvSpPr>
          <p:cNvPr id="6" name="Textfeld 1">
            <a:extLst>
              <a:ext uri="{FF2B5EF4-FFF2-40B4-BE49-F238E27FC236}">
                <a16:creationId xmlns:a16="http://schemas.microsoft.com/office/drawing/2014/main" id="{C3F62816-8E3E-05D4-58DB-EFCD1EF8020A}"/>
              </a:ext>
            </a:extLst>
          </p:cNvPr>
          <p:cNvSpPr txBox="1"/>
          <p:nvPr/>
        </p:nvSpPr>
        <p:spPr>
          <a:xfrm>
            <a:off x="117312" y="1130920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Wood </a:t>
            </a:r>
            <a:r>
              <a:rPr lang="pl-PL" sz="2400" b="1" dirty="0" err="1">
                <a:solidFill>
                  <a:srgbClr val="5C8A85"/>
                </a:solidFill>
              </a:rPr>
              <a:t>structure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Openings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window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door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fixing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Obraz 2" descr="Obraz zawierający tekst, kontener, pudełko&#10;&#10;Opis wygenerowany automatycznie">
            <a:extLst>
              <a:ext uri="{FF2B5EF4-FFF2-40B4-BE49-F238E27FC236}">
                <a16:creationId xmlns:a16="http://schemas.microsoft.com/office/drawing/2014/main" id="{DB188F4C-55C9-CA04-810D-73D4D2A5C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225" y="1191908"/>
            <a:ext cx="5017977" cy="566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64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F I A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14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Openings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window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door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fixing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BB3DE03-1777-3C73-51E2-90E25770E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836" y="1015291"/>
            <a:ext cx="4575225" cy="5833411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48B37F80-B69B-89AD-7879-AE1B252F2D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7495" y="1008713"/>
            <a:ext cx="5709122" cy="5852005"/>
          </a:xfrm>
          <a:prstGeom prst="rect">
            <a:avLst/>
          </a:prstGeom>
        </p:spPr>
      </p:pic>
      <p:sp>
        <p:nvSpPr>
          <p:cNvPr id="6" name="Textfeld 1">
            <a:extLst>
              <a:ext uri="{FF2B5EF4-FFF2-40B4-BE49-F238E27FC236}">
                <a16:creationId xmlns:a16="http://schemas.microsoft.com/office/drawing/2014/main" id="{C3F62816-8E3E-05D4-58DB-EFCD1EF8020A}"/>
              </a:ext>
            </a:extLst>
          </p:cNvPr>
          <p:cNvSpPr txBox="1"/>
          <p:nvPr/>
        </p:nvSpPr>
        <p:spPr>
          <a:xfrm>
            <a:off x="117312" y="1130920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Wood </a:t>
            </a:r>
            <a:r>
              <a:rPr lang="pl-PL" sz="2400" b="1" dirty="0" err="1">
                <a:solidFill>
                  <a:srgbClr val="5C8A85"/>
                </a:solidFill>
              </a:rPr>
              <a:t>structure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870477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budynek, drewniane, drewno, ganek&#10;&#10;Opis wygenerowany automatycznie">
            <a:extLst>
              <a:ext uri="{FF2B5EF4-FFF2-40B4-BE49-F238E27FC236}">
                <a16:creationId xmlns:a16="http://schemas.microsoft.com/office/drawing/2014/main" id="{903FB493-3236-5153-BD16-5A4B7F84E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97" y="1125908"/>
            <a:ext cx="9450434" cy="4725217"/>
          </a:xfrm>
          <a:prstGeom prst="rect">
            <a:avLst/>
          </a:prstGeom>
        </p:spPr>
      </p:pic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PYC Construction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15</a:t>
            </a:fld>
            <a:endParaRPr/>
          </a:p>
        </p:txBody>
      </p:sp>
      <p:sp>
        <p:nvSpPr>
          <p:cNvPr id="6" name="Textfeld 1">
            <a:extLst>
              <a:ext uri="{FF2B5EF4-FFF2-40B4-BE49-F238E27FC236}">
                <a16:creationId xmlns:a16="http://schemas.microsoft.com/office/drawing/2014/main" id="{C3F62816-8E3E-05D4-58DB-EFCD1EF8020A}"/>
              </a:ext>
            </a:extLst>
          </p:cNvPr>
          <p:cNvSpPr txBox="1"/>
          <p:nvPr/>
        </p:nvSpPr>
        <p:spPr>
          <a:xfrm>
            <a:off x="117312" y="1130920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Wood </a:t>
            </a:r>
            <a:r>
              <a:rPr lang="pl-PL" sz="2400" b="1" dirty="0" err="1">
                <a:solidFill>
                  <a:srgbClr val="5C8A85"/>
                </a:solidFill>
              </a:rPr>
              <a:t>structure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Openings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window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door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fixing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Obraz 2" descr="Obraz zawierający okno, budynek, drzwi&#10;&#10;Opis wygenerowany automatycznie">
            <a:extLst>
              <a:ext uri="{FF2B5EF4-FFF2-40B4-BE49-F238E27FC236}">
                <a16:creationId xmlns:a16="http://schemas.microsoft.com/office/drawing/2014/main" id="{74746C97-67E8-812E-924B-93AC3F3C54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30419"/>
            <a:ext cx="3157648" cy="4736472"/>
          </a:xfrm>
          <a:prstGeom prst="rect">
            <a:avLst/>
          </a:prstGeom>
        </p:spPr>
      </p:pic>
      <p:pic>
        <p:nvPicPr>
          <p:cNvPr id="9" name="Obraz 8" descr="Obraz zawierający budynek, materiały budowlane, tarcica, okno&#10;&#10;Opis wygenerowany automatycznie">
            <a:extLst>
              <a:ext uri="{FF2B5EF4-FFF2-40B4-BE49-F238E27FC236}">
                <a16:creationId xmlns:a16="http://schemas.microsoft.com/office/drawing/2014/main" id="{D04E8A61-9950-CA65-3927-ED0ACF2AD0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9735" y="1110142"/>
            <a:ext cx="3159865" cy="474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872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Manual of M T B</a:t>
            </a:r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16</a:t>
            </a:fld>
            <a:endParaRPr/>
          </a:p>
        </p:txBody>
      </p:sp>
      <p:sp>
        <p:nvSpPr>
          <p:cNvPr id="6" name="Textfeld 1">
            <a:extLst>
              <a:ext uri="{FF2B5EF4-FFF2-40B4-BE49-F238E27FC236}">
                <a16:creationId xmlns:a16="http://schemas.microsoft.com/office/drawing/2014/main" id="{C3F62816-8E3E-05D4-58DB-EFCD1EF8020A}"/>
              </a:ext>
            </a:extLst>
          </p:cNvPr>
          <p:cNvSpPr txBox="1"/>
          <p:nvPr/>
        </p:nvSpPr>
        <p:spPr>
          <a:xfrm>
            <a:off x="117312" y="1130920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In </a:t>
            </a:r>
            <a:r>
              <a:rPr lang="pl-PL" sz="2400" b="1" dirty="0" err="1">
                <a:solidFill>
                  <a:srgbClr val="5C8A85"/>
                </a:solidFill>
              </a:rPr>
              <a:t>panels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Openings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window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door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fixing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1C6514D-EE88-D09C-ADBA-71CFE1064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11" y="1583958"/>
            <a:ext cx="3919733" cy="435225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32EEE52-BF74-1392-3004-3503DFB44D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8107" y="1065704"/>
            <a:ext cx="2250244" cy="579229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53F329C-DCE0-FB8A-C17C-75C7543BBA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2675" y="2848455"/>
            <a:ext cx="5569593" cy="153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295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Manual of M T B</a:t>
            </a:r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17</a:t>
            </a:fld>
            <a:endParaRPr/>
          </a:p>
        </p:txBody>
      </p:sp>
      <p:sp>
        <p:nvSpPr>
          <p:cNvPr id="6" name="Textfeld 1">
            <a:extLst>
              <a:ext uri="{FF2B5EF4-FFF2-40B4-BE49-F238E27FC236}">
                <a16:creationId xmlns:a16="http://schemas.microsoft.com/office/drawing/2014/main" id="{C3F62816-8E3E-05D4-58DB-EFCD1EF8020A}"/>
              </a:ext>
            </a:extLst>
          </p:cNvPr>
          <p:cNvSpPr txBox="1"/>
          <p:nvPr/>
        </p:nvSpPr>
        <p:spPr>
          <a:xfrm>
            <a:off x="117312" y="1130920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With </a:t>
            </a:r>
            <a:r>
              <a:rPr lang="pl-PL" sz="2400" b="1" dirty="0" err="1">
                <a:solidFill>
                  <a:srgbClr val="5C8A85"/>
                </a:solidFill>
              </a:rPr>
              <a:t>sun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protect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Openings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window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door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fixing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220C61F-AE21-44E7-820A-74A0DC449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7111" y="1078859"/>
            <a:ext cx="4905497" cy="574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9926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Manual of M T B</a:t>
            </a:r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18</a:t>
            </a:fld>
            <a:endParaRPr/>
          </a:p>
        </p:txBody>
      </p:sp>
      <p:sp>
        <p:nvSpPr>
          <p:cNvPr id="6" name="Textfeld 1">
            <a:extLst>
              <a:ext uri="{FF2B5EF4-FFF2-40B4-BE49-F238E27FC236}">
                <a16:creationId xmlns:a16="http://schemas.microsoft.com/office/drawing/2014/main" id="{C3F62816-8E3E-05D4-58DB-EFCD1EF8020A}"/>
              </a:ext>
            </a:extLst>
          </p:cNvPr>
          <p:cNvSpPr txBox="1"/>
          <p:nvPr/>
        </p:nvSpPr>
        <p:spPr>
          <a:xfrm>
            <a:off x="117312" y="1130920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>
                <a:solidFill>
                  <a:srgbClr val="5C8A85"/>
                </a:solidFill>
              </a:rPr>
              <a:t>Floor</a:t>
            </a:r>
            <a:r>
              <a:rPr lang="pl-PL" sz="2400" b="1" dirty="0">
                <a:solidFill>
                  <a:srgbClr val="5C8A85"/>
                </a:solidFill>
              </a:rPr>
              <a:t> high:</a:t>
            </a:r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Openings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window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door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fixing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5CE02F0-5411-F4F9-4E5E-75C53F727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7886" y="1029752"/>
            <a:ext cx="6094252" cy="585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376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Manual of M T B</a:t>
            </a:r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19</a:t>
            </a:fld>
            <a:endParaRPr/>
          </a:p>
        </p:txBody>
      </p:sp>
      <p:sp>
        <p:nvSpPr>
          <p:cNvPr id="6" name="Textfeld 1">
            <a:extLst>
              <a:ext uri="{FF2B5EF4-FFF2-40B4-BE49-F238E27FC236}">
                <a16:creationId xmlns:a16="http://schemas.microsoft.com/office/drawing/2014/main" id="{C3F62816-8E3E-05D4-58DB-EFCD1EF8020A}"/>
              </a:ext>
            </a:extLst>
          </p:cNvPr>
          <p:cNvSpPr txBox="1"/>
          <p:nvPr/>
        </p:nvSpPr>
        <p:spPr>
          <a:xfrm>
            <a:off x="117312" y="1130920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>
                <a:solidFill>
                  <a:srgbClr val="5C8A85"/>
                </a:solidFill>
              </a:rPr>
              <a:t>Sliding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window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Openings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window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door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fixing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B66F574-756E-4F8F-A4F1-31C509F1E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3798" y="1013076"/>
            <a:ext cx="5869176" cy="584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062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CLT </a:t>
            </a:r>
            <a:r>
              <a:rPr lang="pl-PL" dirty="0" err="1"/>
              <a:t>handbook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2</a:t>
            </a:fld>
            <a:endParaRPr/>
          </a:p>
        </p:txBody>
      </p:sp>
      <p:sp>
        <p:nvSpPr>
          <p:cNvPr id="6" name="Textfeld 1">
            <a:extLst>
              <a:ext uri="{FF2B5EF4-FFF2-40B4-BE49-F238E27FC236}">
                <a16:creationId xmlns:a16="http://schemas.microsoft.com/office/drawing/2014/main" id="{C3F62816-8E3E-05D4-58DB-EFCD1EF8020A}"/>
              </a:ext>
            </a:extLst>
          </p:cNvPr>
          <p:cNvSpPr txBox="1"/>
          <p:nvPr/>
        </p:nvSpPr>
        <p:spPr>
          <a:xfrm>
            <a:off x="117312" y="1130920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>
                <a:solidFill>
                  <a:srgbClr val="5C8A85"/>
                </a:solidFill>
              </a:rPr>
              <a:t>Prefab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Openings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window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door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fixing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A097B2C-FF4B-D6F8-8A1B-A9B1F5A81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12" y="1601702"/>
            <a:ext cx="4738467" cy="439609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A75FB42E-7E4E-10F4-8A50-93FE12F1D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1601702"/>
            <a:ext cx="7010400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7579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Manual of M T B</a:t>
            </a:r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20</a:t>
            </a:fld>
            <a:endParaRPr/>
          </a:p>
        </p:txBody>
      </p:sp>
      <p:sp>
        <p:nvSpPr>
          <p:cNvPr id="6" name="Textfeld 1">
            <a:extLst>
              <a:ext uri="{FF2B5EF4-FFF2-40B4-BE49-F238E27FC236}">
                <a16:creationId xmlns:a16="http://schemas.microsoft.com/office/drawing/2014/main" id="{C3F62816-8E3E-05D4-58DB-EFCD1EF8020A}"/>
              </a:ext>
            </a:extLst>
          </p:cNvPr>
          <p:cNvSpPr txBox="1"/>
          <p:nvPr/>
        </p:nvSpPr>
        <p:spPr>
          <a:xfrm>
            <a:off x="117312" y="1130920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>
                <a:solidFill>
                  <a:srgbClr val="5C8A85"/>
                </a:solidFill>
              </a:rPr>
              <a:t>External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sun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protection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Openings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window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door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fixing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B5BD1CD-ACC7-F1F8-09D9-66713C55F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462" y="1039392"/>
            <a:ext cx="5456868" cy="581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474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Manual of M T B</a:t>
            </a:r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21</a:t>
            </a:fld>
            <a:endParaRPr/>
          </a:p>
        </p:txBody>
      </p:sp>
      <p:sp>
        <p:nvSpPr>
          <p:cNvPr id="6" name="Textfeld 1">
            <a:extLst>
              <a:ext uri="{FF2B5EF4-FFF2-40B4-BE49-F238E27FC236}">
                <a16:creationId xmlns:a16="http://schemas.microsoft.com/office/drawing/2014/main" id="{C3F62816-8E3E-05D4-58DB-EFCD1EF8020A}"/>
              </a:ext>
            </a:extLst>
          </p:cNvPr>
          <p:cNvSpPr txBox="1"/>
          <p:nvPr/>
        </p:nvSpPr>
        <p:spPr>
          <a:xfrm>
            <a:off x="117312" y="1130920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>
                <a:solidFill>
                  <a:srgbClr val="5C8A85"/>
                </a:solidFill>
              </a:rPr>
              <a:t>Detailed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Openings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window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door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fixing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6C892BE-0A3E-E66D-3181-7D9BCB3FD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6443" y="1016160"/>
            <a:ext cx="2922239" cy="501624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96C2E8E-0660-F5E7-8859-3D2B12CC79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8914" y="1125908"/>
            <a:ext cx="2886704" cy="486949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51476154-6DBB-41E3-CCA5-96B65E0682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28043" y="2948544"/>
            <a:ext cx="3333750" cy="304800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664AA02F-CFDD-5307-A548-6261AB3004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1897" y="1032289"/>
            <a:ext cx="3055933" cy="498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8813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CLT by Stora </a:t>
            </a:r>
            <a:r>
              <a:rPr lang="pl-PL" dirty="0" err="1"/>
              <a:t>Enso</a:t>
            </a:r>
            <a:endParaRPr lang="pl-PL"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22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Openings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window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door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fixing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F90D062-562D-790C-7F74-3C640B357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738" y="1041559"/>
            <a:ext cx="9295019" cy="499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72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CLT by Stora </a:t>
            </a:r>
            <a:r>
              <a:rPr lang="pl-PL" dirty="0" err="1"/>
              <a:t>Enso</a:t>
            </a:r>
            <a:endParaRPr lang="pl-PL"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23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Openings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window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door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fixing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5DE2EE0-5C33-B4EF-35A6-C7F483BBB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7405" y="1287461"/>
            <a:ext cx="14335541" cy="458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480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CLT by Stora </a:t>
            </a:r>
            <a:r>
              <a:rPr lang="pl-PL" dirty="0" err="1"/>
              <a:t>Enso</a:t>
            </a:r>
            <a:endParaRPr lang="pl-PL"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24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Openings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window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door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fixing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DD55627-D56B-F851-9031-BA63FC5F2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814" y="1048746"/>
            <a:ext cx="9728280" cy="498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9309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CLT by Stora </a:t>
            </a:r>
            <a:r>
              <a:rPr lang="pl-PL" dirty="0" err="1"/>
              <a:t>Enso</a:t>
            </a:r>
            <a:endParaRPr lang="pl-PL"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25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Openings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window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door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fixing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1AD0C33-D721-BB88-1FC5-05C435E6B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352" y="1315846"/>
            <a:ext cx="9934781" cy="469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3641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CLT by Stora </a:t>
            </a:r>
            <a:r>
              <a:rPr lang="pl-PL" dirty="0" err="1"/>
              <a:t>Enso</a:t>
            </a:r>
            <a:endParaRPr lang="pl-PL"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26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Openings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window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door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fixing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590BDEF-726F-DC38-4A95-865D8E48F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37" y="1835488"/>
            <a:ext cx="12190165" cy="383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862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CLT by Stora </a:t>
            </a:r>
            <a:r>
              <a:rPr lang="pl-PL" dirty="0" err="1"/>
              <a:t>Enso</a:t>
            </a:r>
            <a:endParaRPr lang="pl-PL"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27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Openings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window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door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fixing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4C7F99E-DB93-39B8-6048-4DD590702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275" y="1228554"/>
            <a:ext cx="93154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1336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CLT by Stora </a:t>
            </a:r>
            <a:r>
              <a:rPr lang="pl-PL" dirty="0" err="1"/>
              <a:t>Enso</a:t>
            </a:r>
            <a:endParaRPr lang="pl-PL"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28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Openings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window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door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fixing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2C83C57-2760-6802-4772-49F06A78D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159" y="1394625"/>
            <a:ext cx="11445216" cy="453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6793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CLT by Stora </a:t>
            </a:r>
            <a:r>
              <a:rPr lang="pl-PL" dirty="0" err="1"/>
              <a:t>Enso</a:t>
            </a:r>
            <a:endParaRPr lang="pl-PL"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29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Openings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window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door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fixing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AB8BBD0-B416-6E5A-7276-B71DCEE0B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350" y="1184115"/>
            <a:ext cx="10937200" cy="480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176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CLT </a:t>
            </a:r>
            <a:r>
              <a:rPr lang="pl-PL" dirty="0" err="1"/>
              <a:t>handbook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3</a:t>
            </a:fld>
            <a:endParaRPr/>
          </a:p>
        </p:txBody>
      </p:sp>
      <p:sp>
        <p:nvSpPr>
          <p:cNvPr id="6" name="Textfeld 1">
            <a:extLst>
              <a:ext uri="{FF2B5EF4-FFF2-40B4-BE49-F238E27FC236}">
                <a16:creationId xmlns:a16="http://schemas.microsoft.com/office/drawing/2014/main" id="{C3F62816-8E3E-05D4-58DB-EFCD1EF8020A}"/>
              </a:ext>
            </a:extLst>
          </p:cNvPr>
          <p:cNvSpPr txBox="1"/>
          <p:nvPr/>
        </p:nvSpPr>
        <p:spPr>
          <a:xfrm>
            <a:off x="143069" y="1125908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>
                <a:solidFill>
                  <a:srgbClr val="5C8A85"/>
                </a:solidFill>
              </a:rPr>
              <a:t>Prefab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4EDB605-3C0E-75C5-5929-C4BE6137A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5720" y="1167576"/>
            <a:ext cx="4110040" cy="5608780"/>
          </a:xfrm>
          <a:prstGeom prst="rect">
            <a:avLst/>
          </a:prstGeom>
        </p:spPr>
      </p:pic>
      <p:sp>
        <p:nvSpPr>
          <p:cNvPr id="11" name="Google Shape;105;p2">
            <a:extLst>
              <a:ext uri="{FF2B5EF4-FFF2-40B4-BE49-F238E27FC236}">
                <a16:creationId xmlns:a16="http://schemas.microsoft.com/office/drawing/2014/main" id="{E2BC3409-0049-54E8-7922-95965924C747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Openings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window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door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fixing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24099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CLT by Stora </a:t>
            </a:r>
            <a:r>
              <a:rPr lang="pl-PL" dirty="0" err="1"/>
              <a:t>Enso</a:t>
            </a:r>
            <a:endParaRPr lang="pl-PL"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30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Openings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window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door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fixing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586045F-DA88-4D37-9632-7572D3BF6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1" y="1618292"/>
            <a:ext cx="12179879" cy="38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403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CLT by Stora </a:t>
            </a:r>
            <a:r>
              <a:rPr lang="pl-PL" dirty="0" err="1"/>
              <a:t>Enso</a:t>
            </a:r>
            <a:endParaRPr lang="pl-PL"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31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Openings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window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door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fixing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5388DBE-9AEA-3A9B-5C7D-C666A6EBE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687" y="1276213"/>
            <a:ext cx="7751950" cy="467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5949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CLT by Stora </a:t>
            </a:r>
            <a:r>
              <a:rPr lang="pl-PL" dirty="0" err="1"/>
              <a:t>Enso</a:t>
            </a:r>
            <a:endParaRPr lang="pl-PL"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32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Openings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window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door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fixing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8D12BFB-C413-A848-D86F-85C7932E1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332" y="1125908"/>
            <a:ext cx="11113941" cy="468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7198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Arkitektur</a:t>
            </a:r>
            <a:r>
              <a:rPr lang="pl-PL" dirty="0"/>
              <a:t> N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33</a:t>
            </a:fld>
            <a:endParaRPr/>
          </a:p>
        </p:txBody>
      </p:sp>
      <p:sp>
        <p:nvSpPr>
          <p:cNvPr id="6" name="Textfeld 1">
            <a:extLst>
              <a:ext uri="{FF2B5EF4-FFF2-40B4-BE49-F238E27FC236}">
                <a16:creationId xmlns:a16="http://schemas.microsoft.com/office/drawing/2014/main" id="{C3F62816-8E3E-05D4-58DB-EFCD1EF8020A}"/>
              </a:ext>
            </a:extLst>
          </p:cNvPr>
          <p:cNvSpPr txBox="1"/>
          <p:nvPr/>
        </p:nvSpPr>
        <p:spPr>
          <a:xfrm>
            <a:off x="117312" y="1130920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Wood </a:t>
            </a:r>
            <a:r>
              <a:rPr lang="pl-PL" sz="2400" b="1" dirty="0" err="1">
                <a:solidFill>
                  <a:srgbClr val="5C8A85"/>
                </a:solidFill>
              </a:rPr>
              <a:t>structure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Openings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window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door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fixing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CAD4A46-472F-E1D0-BE20-18360E500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7947" y="1061002"/>
            <a:ext cx="8196440" cy="574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9693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Rothoblaas</a:t>
            </a:r>
            <a:endParaRPr lang="pl-PL"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34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Openings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window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door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fixing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85349F8-F305-AED2-15CD-AB559201D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659" y="1005451"/>
            <a:ext cx="8474681" cy="498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7633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Rothoblaas</a:t>
            </a:r>
            <a:endParaRPr lang="pl-PL"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35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Openings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window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door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fixing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C7B47FF-6D2E-0594-F623-4E5008E90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911" y="1052546"/>
            <a:ext cx="8420177" cy="500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1252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Rothoblaas</a:t>
            </a:r>
            <a:endParaRPr lang="pl-PL"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36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Openings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window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door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fixing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6146743-9051-511C-9659-35AEBEB44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740" y="1340164"/>
            <a:ext cx="9865264" cy="118184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F57BE43-3E58-C833-FA2B-C4A11340A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740" y="2572161"/>
            <a:ext cx="9865264" cy="343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5930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Rothoblaas</a:t>
            </a:r>
            <a:endParaRPr lang="pl-PL"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37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Openings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window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door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fixing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01A9BAB-12C0-867F-BB4C-6708D1EC2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13" y="1125250"/>
            <a:ext cx="8039581" cy="97326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45656FB-AC28-705E-3A5E-3EF7A9CF5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294" y="2098516"/>
            <a:ext cx="11272627" cy="380571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227387D-8DCA-D852-6602-B5E5BF070C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313" y="2098516"/>
            <a:ext cx="3943272" cy="380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6170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Rothoblaas</a:t>
            </a:r>
            <a:endParaRPr lang="pl-PL"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38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Openings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window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door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fixing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50D526D-7E88-124F-8032-9E6778340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092" y="1125908"/>
            <a:ext cx="9036381" cy="489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7536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Rothoblaas</a:t>
            </a:r>
            <a:endParaRPr lang="pl-PL"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39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Openings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window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door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fixing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3B93186-F8EB-2113-311A-F531EB13B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319" y="1125908"/>
            <a:ext cx="8369935" cy="490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524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95E57BAC-3082-9783-FEF8-DB960323A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1694" y="1130920"/>
            <a:ext cx="5284787" cy="4827889"/>
          </a:xfrm>
          <a:prstGeom prst="rect">
            <a:avLst/>
          </a:prstGeom>
        </p:spPr>
      </p:pic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Manual of M T B</a:t>
            </a:r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4</a:t>
            </a:fld>
            <a:endParaRPr/>
          </a:p>
        </p:txBody>
      </p:sp>
      <p:sp>
        <p:nvSpPr>
          <p:cNvPr id="6" name="Textfeld 1">
            <a:extLst>
              <a:ext uri="{FF2B5EF4-FFF2-40B4-BE49-F238E27FC236}">
                <a16:creationId xmlns:a16="http://schemas.microsoft.com/office/drawing/2014/main" id="{C3F62816-8E3E-05D4-58DB-EFCD1EF8020A}"/>
              </a:ext>
            </a:extLst>
          </p:cNvPr>
          <p:cNvSpPr txBox="1"/>
          <p:nvPr/>
        </p:nvSpPr>
        <p:spPr>
          <a:xfrm>
            <a:off x="117312" y="1130920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5C8A85"/>
                </a:solidFill>
              </a:rPr>
              <a:t>In </a:t>
            </a:r>
            <a:r>
              <a:rPr lang="pl-PL" sz="2400" b="1" dirty="0" err="1">
                <a:solidFill>
                  <a:srgbClr val="5C8A85"/>
                </a:solidFill>
              </a:rPr>
              <a:t>panels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Openings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window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door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fixing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1D7A620-79EC-E23F-BD8E-640325AF2F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7039" y="1171668"/>
            <a:ext cx="5024961" cy="468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3877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Rothoblaas</a:t>
            </a:r>
            <a:endParaRPr lang="pl-PL"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40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Openings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window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door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fixing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A54AF84-C5C3-9B8F-91C0-EF7245E25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915" y="1059125"/>
            <a:ext cx="10066686" cy="493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805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Rothoblaas</a:t>
            </a:r>
            <a:endParaRPr lang="pl-PL"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41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Openings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window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door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fixing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23AD60C-3858-6334-D92C-8196114D7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435" y="991010"/>
            <a:ext cx="7819330" cy="90716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FCE7E8A-09C1-A93D-7B4C-1707A15A3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2435" y="1867311"/>
            <a:ext cx="7819330" cy="498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4788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Rothoblaas</a:t>
            </a:r>
            <a:endParaRPr lang="pl-PL"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42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Openings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window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door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fixing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23AD60C-3858-6334-D92C-8196114D7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435" y="1003514"/>
            <a:ext cx="7819330" cy="90716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EE7F976-509E-38AE-497B-2CB9CBEA38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2436" y="1910675"/>
            <a:ext cx="3982622" cy="408812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E7DBECE-71CD-7D7B-785A-34CE17922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5059" y="1917708"/>
            <a:ext cx="3932208" cy="408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752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Rothoblaas</a:t>
            </a:r>
            <a:endParaRPr lang="pl-PL"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43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Openings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window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door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fixing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DFCD814-CFBB-E330-24DC-716E38BA5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6296" y="1033010"/>
            <a:ext cx="7860626" cy="500373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7726EBD6-A6E1-BA2A-4F69-3891472A82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162" y="1033010"/>
            <a:ext cx="3960071" cy="484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3804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</a:t>
            </a:r>
            <a:r>
              <a:rPr lang="pl-PL" dirty="0" err="1"/>
              <a:t>Rothoblaas</a:t>
            </a:r>
            <a:endParaRPr lang="pl-PL"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44</a:t>
            </a:fld>
            <a:endParaRPr/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Openings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window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door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fixing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4565B99-4B86-A86A-934C-47ACFE111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3078" y="1045968"/>
            <a:ext cx="7778879" cy="581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166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CLT </a:t>
            </a:r>
            <a:r>
              <a:rPr lang="pl-PL" dirty="0" err="1"/>
              <a:t>handbook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5</a:t>
            </a:fld>
            <a:endParaRPr/>
          </a:p>
        </p:txBody>
      </p:sp>
      <p:sp>
        <p:nvSpPr>
          <p:cNvPr id="6" name="Textfeld 1">
            <a:extLst>
              <a:ext uri="{FF2B5EF4-FFF2-40B4-BE49-F238E27FC236}">
                <a16:creationId xmlns:a16="http://schemas.microsoft.com/office/drawing/2014/main" id="{C3F62816-8E3E-05D4-58DB-EFCD1EF8020A}"/>
              </a:ext>
            </a:extLst>
          </p:cNvPr>
          <p:cNvSpPr txBox="1"/>
          <p:nvPr/>
        </p:nvSpPr>
        <p:spPr>
          <a:xfrm>
            <a:off x="117312" y="1130920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>
                <a:solidFill>
                  <a:srgbClr val="5C8A85"/>
                </a:solidFill>
              </a:rPr>
              <a:t>Paneling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Openings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window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door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fixing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34CAEB8-6899-8FD8-8C44-3DBAC8820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0672" y="1042233"/>
            <a:ext cx="7315201" cy="494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979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CLT </a:t>
            </a:r>
            <a:r>
              <a:rPr lang="pl-PL" dirty="0" err="1"/>
              <a:t>handbook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6</a:t>
            </a:fld>
            <a:endParaRPr/>
          </a:p>
        </p:txBody>
      </p:sp>
      <p:sp>
        <p:nvSpPr>
          <p:cNvPr id="6" name="Textfeld 1">
            <a:extLst>
              <a:ext uri="{FF2B5EF4-FFF2-40B4-BE49-F238E27FC236}">
                <a16:creationId xmlns:a16="http://schemas.microsoft.com/office/drawing/2014/main" id="{C3F62816-8E3E-05D4-58DB-EFCD1EF8020A}"/>
              </a:ext>
            </a:extLst>
          </p:cNvPr>
          <p:cNvSpPr txBox="1"/>
          <p:nvPr/>
        </p:nvSpPr>
        <p:spPr>
          <a:xfrm>
            <a:off x="117312" y="1130920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>
                <a:solidFill>
                  <a:srgbClr val="5C8A85"/>
                </a:solidFill>
              </a:rPr>
              <a:t>Paneling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Openings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window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door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fixing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E183EEF-B973-C38A-353E-13F969956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180" y="1592585"/>
            <a:ext cx="4845269" cy="447466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19E8E07-6F9F-083E-97F9-035B968FC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3236" y="1032774"/>
            <a:ext cx="5378744" cy="496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128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US </a:t>
            </a:r>
            <a:r>
              <a:rPr lang="pl-PL" dirty="0" err="1"/>
              <a:t>Framing</a:t>
            </a:r>
            <a:endParaRPr lang="pl-PL"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7</a:t>
            </a:fld>
            <a:endParaRPr/>
          </a:p>
        </p:txBody>
      </p:sp>
      <p:sp>
        <p:nvSpPr>
          <p:cNvPr id="6" name="Textfeld 1">
            <a:extLst>
              <a:ext uri="{FF2B5EF4-FFF2-40B4-BE49-F238E27FC236}">
                <a16:creationId xmlns:a16="http://schemas.microsoft.com/office/drawing/2014/main" id="{C3F62816-8E3E-05D4-58DB-EFCD1EF8020A}"/>
              </a:ext>
            </a:extLst>
          </p:cNvPr>
          <p:cNvSpPr txBox="1"/>
          <p:nvPr/>
        </p:nvSpPr>
        <p:spPr>
          <a:xfrm>
            <a:off x="117312" y="1130920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>
                <a:solidFill>
                  <a:srgbClr val="5C8A85"/>
                </a:solidFill>
              </a:rPr>
              <a:t>Regular</a:t>
            </a:r>
            <a:r>
              <a:rPr lang="pl-PL" sz="2400" b="1" dirty="0">
                <a:solidFill>
                  <a:srgbClr val="5C8A85"/>
                </a:solidFill>
              </a:rPr>
              <a:t> </a:t>
            </a:r>
            <a:r>
              <a:rPr lang="pl-PL" sz="2400" b="1" dirty="0" err="1">
                <a:solidFill>
                  <a:srgbClr val="5C8A85"/>
                </a:solidFill>
              </a:rPr>
              <a:t>fixing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</p:txBody>
      </p:sp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178FD969-C402-4B49-E7BD-43D4EF35E2C2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Openings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window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door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fixing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Obraz 3" descr="Obraz zawierający budynek, sufit, wewnątrz, podłoże&#10;&#10;Opis wygenerowany automatycznie">
            <a:extLst>
              <a:ext uri="{FF2B5EF4-FFF2-40B4-BE49-F238E27FC236}">
                <a16:creationId xmlns:a16="http://schemas.microsoft.com/office/drawing/2014/main" id="{EF39784E-1723-2967-AD07-2E8D7A862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2999" y="1051679"/>
            <a:ext cx="7618487" cy="571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527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BCF64FBC-F77A-46E2-C9DA-9B34A91C3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060" y="1386192"/>
            <a:ext cx="5046171" cy="4660053"/>
          </a:xfrm>
          <a:prstGeom prst="rect">
            <a:avLst/>
          </a:prstGeom>
        </p:spPr>
      </p:pic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CLT </a:t>
            </a:r>
            <a:r>
              <a:rPr lang="pl-PL" dirty="0" err="1"/>
              <a:t>handbook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8</a:t>
            </a:fld>
            <a:endParaRPr/>
          </a:p>
        </p:txBody>
      </p:sp>
      <p:sp>
        <p:nvSpPr>
          <p:cNvPr id="105" name="Google Shape;105;p2"/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Openings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window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door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fixing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feld 1">
            <a:extLst>
              <a:ext uri="{FF2B5EF4-FFF2-40B4-BE49-F238E27FC236}">
                <a16:creationId xmlns:a16="http://schemas.microsoft.com/office/drawing/2014/main" id="{C3F62816-8E3E-05D4-58DB-EFCD1EF8020A}"/>
              </a:ext>
            </a:extLst>
          </p:cNvPr>
          <p:cNvSpPr txBox="1"/>
          <p:nvPr/>
        </p:nvSpPr>
        <p:spPr>
          <a:xfrm>
            <a:off x="207464" y="1155360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>
                <a:solidFill>
                  <a:srgbClr val="5C8A85"/>
                </a:solidFill>
              </a:rPr>
              <a:t>Window</a:t>
            </a:r>
            <a:r>
              <a:rPr lang="pl-PL" sz="2400" b="1" dirty="0">
                <a:solidFill>
                  <a:srgbClr val="5C8A85"/>
                </a:solidFill>
              </a:rPr>
              <a:t> not in </a:t>
            </a:r>
            <a:r>
              <a:rPr lang="pl-PL" sz="2400" b="1" dirty="0" err="1">
                <a:solidFill>
                  <a:srgbClr val="5C8A85"/>
                </a:solidFill>
              </a:rPr>
              <a:t>line</a:t>
            </a:r>
            <a:r>
              <a:rPr lang="pl-PL" sz="2400" b="1" dirty="0">
                <a:solidFill>
                  <a:srgbClr val="5C8A85"/>
                </a:solidFill>
              </a:rPr>
              <a:t> with </a:t>
            </a:r>
            <a:r>
              <a:rPr lang="pl-PL" sz="2400" b="1" dirty="0" err="1">
                <a:solidFill>
                  <a:srgbClr val="5C8A85"/>
                </a:solidFill>
              </a:rPr>
              <a:t>strucure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57EF755-7B0C-86E9-9033-552A8FD90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1875" y="1155360"/>
            <a:ext cx="2216120" cy="461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417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F349525-FF7F-E95D-023B-A26ABECF7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0456" y="1078039"/>
            <a:ext cx="4708688" cy="4873753"/>
          </a:xfrm>
          <a:prstGeom prst="rect">
            <a:avLst/>
          </a:prstGeom>
        </p:spPr>
      </p:pic>
      <p:sp>
        <p:nvSpPr>
          <p:cNvPr id="102" name="Google Shape;102;p2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11</a:t>
            </a:r>
            <a:r>
              <a:rPr lang="de-DE" dirty="0"/>
              <a:t>.0</a:t>
            </a:r>
            <a:r>
              <a:rPr lang="pl-PL" dirty="0"/>
              <a:t>5</a:t>
            </a:r>
            <a:r>
              <a:rPr lang="de-DE" dirty="0"/>
              <a:t>.2022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Sources:</a:t>
            </a:r>
            <a:r>
              <a:rPr lang="pl-PL" dirty="0"/>
              <a:t> CLT </a:t>
            </a:r>
            <a:r>
              <a:rPr lang="pl-PL" dirty="0" err="1"/>
              <a:t>handbook</a:t>
            </a:r>
            <a:endParaRPr dirty="0"/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9</a:t>
            </a:fld>
            <a:endParaRPr/>
          </a:p>
        </p:txBody>
      </p:sp>
      <p:sp>
        <p:nvSpPr>
          <p:cNvPr id="6" name="Textfeld 1">
            <a:extLst>
              <a:ext uri="{FF2B5EF4-FFF2-40B4-BE49-F238E27FC236}">
                <a16:creationId xmlns:a16="http://schemas.microsoft.com/office/drawing/2014/main" id="{C3F62816-8E3E-05D4-58DB-EFCD1EF8020A}"/>
              </a:ext>
            </a:extLst>
          </p:cNvPr>
          <p:cNvSpPr txBox="1"/>
          <p:nvPr/>
        </p:nvSpPr>
        <p:spPr>
          <a:xfrm>
            <a:off x="117312" y="5379617"/>
            <a:ext cx="991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>
                <a:solidFill>
                  <a:srgbClr val="5C8A85"/>
                </a:solidFill>
              </a:rPr>
              <a:t>Window</a:t>
            </a:r>
            <a:r>
              <a:rPr lang="pl-PL" sz="2400" b="1" dirty="0">
                <a:solidFill>
                  <a:srgbClr val="5C8A85"/>
                </a:solidFill>
              </a:rPr>
              <a:t> not in </a:t>
            </a:r>
            <a:r>
              <a:rPr lang="pl-PL" sz="2400" b="1" dirty="0" err="1">
                <a:solidFill>
                  <a:srgbClr val="5C8A85"/>
                </a:solidFill>
              </a:rPr>
              <a:t>line</a:t>
            </a:r>
            <a:r>
              <a:rPr lang="pl-PL" sz="2400" b="1" dirty="0">
                <a:solidFill>
                  <a:srgbClr val="5C8A85"/>
                </a:solidFill>
              </a:rPr>
              <a:t> with </a:t>
            </a:r>
            <a:r>
              <a:rPr lang="pl-PL" sz="2400" b="1" dirty="0" err="1">
                <a:solidFill>
                  <a:srgbClr val="5C8A85"/>
                </a:solidFill>
              </a:rPr>
              <a:t>strucure</a:t>
            </a:r>
            <a:r>
              <a:rPr lang="pl-PL" sz="2400" b="1" dirty="0">
                <a:solidFill>
                  <a:srgbClr val="5C8A85"/>
                </a:solidFill>
              </a:rPr>
              <a:t>: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CE0EA3BA-9BAE-E5E8-93E1-8A8FAC7704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0221" y="1116648"/>
            <a:ext cx="4322603" cy="4796537"/>
          </a:xfrm>
          <a:prstGeom prst="rect">
            <a:avLst/>
          </a:prstGeom>
        </p:spPr>
      </p:pic>
      <p:sp>
        <p:nvSpPr>
          <p:cNvPr id="10" name="Google Shape;105;p2">
            <a:extLst>
              <a:ext uri="{FF2B5EF4-FFF2-40B4-BE49-F238E27FC236}">
                <a16:creationId xmlns:a16="http://schemas.microsoft.com/office/drawing/2014/main" id="{5BFD2C07-A4EF-9E03-B1EE-3170A3277D99}"/>
              </a:ext>
            </a:extLst>
          </p:cNvPr>
          <p:cNvSpPr txBox="1"/>
          <p:nvPr/>
        </p:nvSpPr>
        <p:spPr>
          <a:xfrm>
            <a:off x="2808815" y="331270"/>
            <a:ext cx="64569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Openings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window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door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fixing</a:t>
            </a:r>
            <a:r>
              <a:rPr lang="pl-PL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Łukasz Wesołowski</a:t>
            </a:r>
            <a:endParaRPr sz="12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5055340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892</Words>
  <Application>Microsoft Office PowerPoint</Application>
  <PresentationFormat>Panoramiczny</PresentationFormat>
  <Paragraphs>239</Paragraphs>
  <Slides>44</Slides>
  <Notes>44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44</vt:i4>
      </vt:variant>
    </vt:vector>
  </HeadingPairs>
  <TitlesOfParts>
    <vt:vector size="48" baseType="lpstr">
      <vt:lpstr>Arial</vt:lpstr>
      <vt:lpstr>Calibri</vt:lpstr>
      <vt:lpstr>2_Office</vt:lpstr>
      <vt:lpstr>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Santana Sosa Aída</dc:creator>
  <cp:lastModifiedBy>Łukasz Wesołowski</cp:lastModifiedBy>
  <cp:revision>9</cp:revision>
  <dcterms:created xsi:type="dcterms:W3CDTF">2021-03-24T16:07:34Z</dcterms:created>
  <dcterms:modified xsi:type="dcterms:W3CDTF">2022-05-12T00:28:12Z</dcterms:modified>
</cp:coreProperties>
</file>