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97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71" r:id="rId13"/>
    <p:sldId id="269" r:id="rId14"/>
    <p:sldId id="277" r:id="rId15"/>
    <p:sldId id="270" r:id="rId16"/>
    <p:sldId id="278" r:id="rId17"/>
    <p:sldId id="272" r:id="rId18"/>
    <p:sldId id="273" r:id="rId19"/>
    <p:sldId id="274" r:id="rId20"/>
    <p:sldId id="275" r:id="rId21"/>
    <p:sldId id="276" r:id="rId22"/>
    <p:sldId id="279" r:id="rId23"/>
    <p:sldId id="312" r:id="rId24"/>
    <p:sldId id="320" r:id="rId25"/>
    <p:sldId id="319" r:id="rId26"/>
    <p:sldId id="309" r:id="rId27"/>
    <p:sldId id="311" r:id="rId28"/>
    <p:sldId id="315" r:id="rId29"/>
    <p:sldId id="314" r:id="rId30"/>
    <p:sldId id="316" r:id="rId31"/>
    <p:sldId id="318" r:id="rId32"/>
    <p:sldId id="317" r:id="rId33"/>
    <p:sldId id="281" r:id="rId34"/>
    <p:sldId id="321" r:id="rId35"/>
    <p:sldId id="283" r:id="rId36"/>
    <p:sldId id="284" r:id="rId37"/>
    <p:sldId id="286" r:id="rId38"/>
    <p:sldId id="282" r:id="rId39"/>
    <p:sldId id="287" r:id="rId40"/>
    <p:sldId id="294" r:id="rId41"/>
    <p:sldId id="295" r:id="rId42"/>
    <p:sldId id="289" r:id="rId43"/>
    <p:sldId id="296" r:id="rId44"/>
    <p:sldId id="290" r:id="rId45"/>
    <p:sldId id="291" r:id="rId46"/>
    <p:sldId id="292" r:id="rId47"/>
    <p:sldId id="293" r:id="rId48"/>
    <p:sldId id="288" r:id="rId49"/>
    <p:sldId id="300" r:id="rId50"/>
    <p:sldId id="298" r:id="rId51"/>
    <p:sldId id="299" r:id="rId52"/>
    <p:sldId id="305" r:id="rId53"/>
    <p:sldId id="306" r:id="rId54"/>
    <p:sldId id="301" r:id="rId55"/>
    <p:sldId id="307" r:id="rId56"/>
    <p:sldId id="302" r:id="rId57"/>
    <p:sldId id="303" r:id="rId58"/>
    <p:sldId id="308" r:id="rId59"/>
    <p:sldId id="304" r:id="rId60"/>
    <p:sldId id="280" r:id="rId6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898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048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28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186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6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431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021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558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373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732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849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27" y="71120"/>
            <a:ext cx="1015494" cy="9524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158392"/>
            <a:ext cx="631989" cy="3673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226346"/>
            <a:ext cx="1105193" cy="2993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592251"/>
            <a:ext cx="878476" cy="44681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02" y="647136"/>
            <a:ext cx="715540" cy="29618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0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1.jpeg"/><Relationship Id="rId7" Type="http://schemas.openxmlformats.org/officeDocument/2006/relationships/image" Target="../media/image9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hga.com/" TargetMode="External"/><Relationship Id="rId3" Type="http://schemas.openxmlformats.org/officeDocument/2006/relationships/hyperlink" Target="http://www.strongtie.de/products" TargetMode="External"/><Relationship Id="rId7" Type="http://schemas.openxmlformats.org/officeDocument/2006/relationships/hyperlink" Target="https://www.sfs.ch/de/Holzbefestige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alfen.com/at/780/produktbereiche/bau/stabsysteme/detan-stabsystem/einfuehrung/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pitzl-connectors.com/produkte" TargetMode="External"/><Relationship Id="rId10" Type="http://schemas.openxmlformats.org/officeDocument/2006/relationships/hyperlink" Target="http://www.sherpa-connector.com/" TargetMode="External"/><Relationship Id="rId4" Type="http://schemas.openxmlformats.org/officeDocument/2006/relationships/hyperlink" Target="https://www.rothoblaas.de/produkte/verbindungstechnik" TargetMode="External"/><Relationship Id="rId9" Type="http://schemas.openxmlformats.org/officeDocument/2006/relationships/hyperlink" Target="https://www.schrauben.at/schraubenwelten/produkte/uebersich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rongtie.de/products" TargetMode="External"/><Relationship Id="rId13" Type="http://schemas.openxmlformats.org/officeDocument/2006/relationships/hyperlink" Target="http://www.sihga.com/" TargetMode="External"/><Relationship Id="rId3" Type="http://schemas.openxmlformats.org/officeDocument/2006/relationships/hyperlink" Target="http://www.dataholz.com/" TargetMode="External"/><Relationship Id="rId7" Type="http://schemas.openxmlformats.org/officeDocument/2006/relationships/hyperlink" Target="http://www.bruck33.at/" TargetMode="External"/><Relationship Id="rId12" Type="http://schemas.openxmlformats.org/officeDocument/2006/relationships/hyperlink" Target="http://www.sfs.ch/de/Holzbefestiger" TargetMode="External"/><Relationship Id="rId2" Type="http://schemas.openxmlformats.org/officeDocument/2006/relationships/hyperlink" Target="http://www.proholz.at/" TargetMode="Externa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t.info/" TargetMode="External"/><Relationship Id="rId11" Type="http://schemas.openxmlformats.org/officeDocument/2006/relationships/hyperlink" Target="http://www.halfen.com/at/780/produktbereiche/bau/stabsysteme/detan-stabsystem/einfuehrung/" TargetMode="External"/><Relationship Id="rId5" Type="http://schemas.openxmlformats.org/officeDocument/2006/relationships/hyperlink" Target="http://www.steico.com/" TargetMode="External"/><Relationship Id="rId15" Type="http://schemas.openxmlformats.org/officeDocument/2006/relationships/hyperlink" Target="http://www.sherpa-connector.com/" TargetMode="External"/><Relationship Id="rId10" Type="http://schemas.openxmlformats.org/officeDocument/2006/relationships/hyperlink" Target="http://www.pitzl-connectors.com/produkte" TargetMode="External"/><Relationship Id="rId4" Type="http://schemas.openxmlformats.org/officeDocument/2006/relationships/hyperlink" Target="http://www.frischeis.com/" TargetMode="External"/><Relationship Id="rId9" Type="http://schemas.openxmlformats.org/officeDocument/2006/relationships/hyperlink" Target="http://www.rothoblaas.de/produkte/verbindungstechnik" TargetMode="External"/><Relationship Id="rId14" Type="http://schemas.openxmlformats.org/officeDocument/2006/relationships/hyperlink" Target="http://www.schrauben.at/schraubenwelten/produkte/uebersich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pollmeier.com/products/baubuche-about#gref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D44AE268-F3BD-4B00-8CC8-94459F1FD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01" y="5078012"/>
            <a:ext cx="4526845" cy="207873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01 </a:t>
            </a:r>
            <a:r>
              <a:rPr lang="de-DE" sz="1800" dirty="0" err="1" smtClean="0">
                <a:latin typeface="Roboto Lt" pitchFamily="2" charset="0"/>
                <a:ea typeface="Roboto Lt" pitchFamily="2" charset="0"/>
              </a:rPr>
              <a:t>Introduction</a:t>
            </a:r>
            <a:endParaRPr lang="de-DE" sz="1800" dirty="0">
              <a:latin typeface="Roboto Lt" pitchFamily="2" charset="0"/>
              <a:ea typeface="Roboto Lt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latin typeface="Roboto Lt" pitchFamily="2" charset="0"/>
                <a:ea typeface="Roboto Lt" pitchFamily="2" charset="0"/>
              </a:rPr>
              <a:t>Timber</a:t>
            </a:r>
            <a:r>
              <a:rPr lang="de-DE" sz="1800" dirty="0" smtClean="0">
                <a:latin typeface="Roboto Lt" pitchFamily="2" charset="0"/>
                <a:ea typeface="Roboto Lt" pitchFamily="2" charset="0"/>
              </a:rPr>
              <a:t>-Systems-</a:t>
            </a:r>
            <a:r>
              <a:rPr lang="de-DE" sz="18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DE" sz="1800" dirty="0" smtClean="0">
                <a:latin typeface="Roboto Lt" pitchFamily="2" charset="0"/>
                <a:ea typeface="Roboto Lt" pitchFamily="2" charset="0"/>
              </a:rPr>
              <a:t>-Components</a:t>
            </a:r>
            <a:endParaRPr lang="de-AT" dirty="0">
              <a:latin typeface="Roboto Lt" pitchFamily="2" charset="0"/>
              <a:ea typeface="Roboto Lt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de-AT" dirty="0">
              <a:latin typeface="Roboto Lt" pitchFamily="2" charset="0"/>
              <a:ea typeface="Roboto Lt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1800" b="1" dirty="0">
                <a:latin typeface="Roboto Lt" pitchFamily="2" charset="0"/>
                <a:ea typeface="Roboto Lt" pitchFamily="2" charset="0"/>
              </a:rPr>
              <a:t>di matthias doubek, bsc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1800" dirty="0" err="1">
                <a:latin typeface="Roboto Lt" pitchFamily="2" charset="0"/>
                <a:ea typeface="Roboto Lt" pitchFamily="2" charset="0"/>
              </a:rPr>
              <a:t>civil</a:t>
            </a:r>
            <a:r>
              <a:rPr lang="de-AT" sz="18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latin typeface="Roboto Lt" pitchFamily="2" charset="0"/>
                <a:ea typeface="Roboto Lt" pitchFamily="2" charset="0"/>
              </a:rPr>
              <a:t>engineer</a:t>
            </a:r>
            <a:r>
              <a:rPr lang="de-AT" sz="1800" dirty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800" dirty="0" err="1">
                <a:latin typeface="Roboto Lt" pitchFamily="2" charset="0"/>
                <a:ea typeface="Roboto Lt" pitchFamily="2" charset="0"/>
              </a:rPr>
              <a:t>master</a:t>
            </a:r>
            <a:r>
              <a:rPr lang="de-AT" sz="18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latin typeface="Roboto Lt" pitchFamily="2" charset="0"/>
                <a:ea typeface="Roboto Lt" pitchFamily="2" charset="0"/>
              </a:rPr>
              <a:t>carpenter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C93BF4-BBC7-4EA4-96BE-189C013C2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45" y="-1"/>
            <a:ext cx="7665156" cy="6858667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205048" y="2020824"/>
            <a:ext cx="663299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1" algn="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SUSTAINABLE, HIGH-PERFORMANCE BUILDING SOLUTIONS IN WOOD</a:t>
            </a:r>
          </a:p>
          <a:p>
            <a:pPr lvl="1" algn="r"/>
            <a:r>
              <a:rPr lang="de-DE" sz="16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2020-1-LV01-KA203-077513</a:t>
            </a:r>
            <a:endParaRPr lang="de-AT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276348"/>
            <a:ext cx="3858044" cy="83572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01" y="1819575"/>
            <a:ext cx="690693" cy="58527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00" y="2496914"/>
            <a:ext cx="826078" cy="48015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08" y="1942521"/>
            <a:ext cx="1222233" cy="39835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90" y="2543518"/>
            <a:ext cx="1444603" cy="39133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7" y="2478518"/>
            <a:ext cx="1148265" cy="58403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1884891"/>
            <a:ext cx="1104537" cy="457206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ERASMUS+ Strategic Partnerships For Higher Education </a:t>
            </a:r>
            <a:endParaRPr lang="de-AT" sz="1400" b="0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1" y="0"/>
            <a:ext cx="4526844" cy="1682251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41D2D4-E514-4226-B8BC-37D77063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225" y="3386050"/>
            <a:ext cx="5025564" cy="1819659"/>
          </a:xfrm>
        </p:spPr>
        <p:txBody>
          <a:bodyPr anchor="t">
            <a:normAutofit/>
          </a:bodyPr>
          <a:lstStyle/>
          <a:p>
            <a:pPr algn="l"/>
            <a:r>
              <a:rPr lang="de-AT" sz="4800" dirty="0">
                <a:latin typeface="Roboto Lt" pitchFamily="2" charset="0"/>
                <a:ea typeface="Roboto Lt" pitchFamily="2" charset="0"/>
              </a:rPr>
              <a:t>Timber</a:t>
            </a:r>
            <a:br>
              <a:rPr lang="de-AT" sz="4800" dirty="0">
                <a:latin typeface="Roboto Lt" pitchFamily="2" charset="0"/>
                <a:ea typeface="Roboto Lt" pitchFamily="2" charset="0"/>
              </a:rPr>
            </a:br>
            <a:r>
              <a:rPr lang="de-AT" sz="4800" dirty="0">
                <a:latin typeface="Roboto Lt" pitchFamily="2" charset="0"/>
                <a:ea typeface="Roboto Lt" pitchFamily="2" charset="0"/>
              </a:rPr>
              <a:t>Construction</a:t>
            </a:r>
            <a:endParaRPr lang="de-AT" sz="4800" dirty="0"/>
          </a:p>
        </p:txBody>
      </p:sp>
      <p:sp>
        <p:nvSpPr>
          <p:cNvPr id="29" name="Rechteck 28"/>
          <p:cNvSpPr/>
          <p:nvPr/>
        </p:nvSpPr>
        <p:spPr>
          <a:xfrm>
            <a:off x="9966187" y="5783"/>
            <a:ext cx="2225814" cy="1850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ECCA8BB-CE1B-4365-92D3-0930EFEFE1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87" y="-42828"/>
            <a:ext cx="2112268" cy="19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3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physics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–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moisture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equilibrium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BE66B85-6F1C-43E7-910A-0A10A8EA7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02" b="34365"/>
          <a:stretch/>
        </p:blipFill>
        <p:spPr>
          <a:xfrm>
            <a:off x="804429" y="1929739"/>
            <a:ext cx="10806201" cy="44529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1A8ACD-17A2-4975-9DAF-BCCA6FB9634A}"/>
              </a:ext>
            </a:extLst>
          </p:cNvPr>
          <p:cNvSpPr txBox="1"/>
          <p:nvPr/>
        </p:nvSpPr>
        <p:spPr>
          <a:xfrm>
            <a:off x="3560503" y="2515308"/>
            <a:ext cx="1235471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Bound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53326B9-CDBD-469E-AF7F-E86CDC55DC13}"/>
              </a:ext>
            </a:extLst>
          </p:cNvPr>
          <p:cNvSpPr txBox="1"/>
          <p:nvPr/>
        </p:nvSpPr>
        <p:spPr>
          <a:xfrm>
            <a:off x="3577281" y="3959612"/>
            <a:ext cx="1235471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FC0A851-7476-4B5D-9E15-1508951259B8}"/>
              </a:ext>
            </a:extLst>
          </p:cNvPr>
          <p:cNvSpPr txBox="1"/>
          <p:nvPr/>
        </p:nvSpPr>
        <p:spPr>
          <a:xfrm>
            <a:off x="1020037" y="6044193"/>
            <a:ext cx="2291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saturation</a:t>
            </a:r>
            <a:endParaRPr lang="de-A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04E684-669C-439E-9A9B-571629F62002}"/>
              </a:ext>
            </a:extLst>
          </p:cNvPr>
          <p:cNvSpPr txBox="1"/>
          <p:nvPr/>
        </p:nvSpPr>
        <p:spPr>
          <a:xfrm>
            <a:off x="5061986" y="6060971"/>
            <a:ext cx="2291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fiber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saturation</a:t>
            </a:r>
            <a:endParaRPr lang="de-A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25F9FB-E625-4649-B579-1627450A7516}"/>
              </a:ext>
            </a:extLst>
          </p:cNvPr>
          <p:cNvSpPr txBox="1"/>
          <p:nvPr/>
        </p:nvSpPr>
        <p:spPr>
          <a:xfrm>
            <a:off x="9319544" y="6044139"/>
            <a:ext cx="2291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dryness</a:t>
            </a:r>
            <a:endParaRPr lang="de-A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Hygroskopic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balance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A9B60FD-30F4-4D88-B49F-B06602AC2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"/>
          <a:stretch/>
        </p:blipFill>
        <p:spPr>
          <a:xfrm>
            <a:off x="1402205" y="662780"/>
            <a:ext cx="9489915" cy="61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dimensionsstabilisierende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maßnahmen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AECE57-8B94-44B1-AB0F-2CEF022E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448" y="662780"/>
            <a:ext cx="7200551" cy="61607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21720A8-0937-4654-9414-8AE0F1FC8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305" t="-315" r="1" b="315"/>
          <a:stretch/>
        </p:blipFill>
        <p:spPr>
          <a:xfrm>
            <a:off x="1375444" y="3212711"/>
            <a:ext cx="3616005" cy="364528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B04ECEF-9AF9-4357-8B99-92FD0EB14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5" r="75493" b="10924"/>
          <a:stretch/>
        </p:blipFill>
        <p:spPr>
          <a:xfrm>
            <a:off x="1375444" y="671291"/>
            <a:ext cx="3616005" cy="30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Natural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durability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D5C7B37-E0D2-48B7-BB16-FD62A5A31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0" b="12409"/>
          <a:stretch/>
        </p:blipFill>
        <p:spPr>
          <a:xfrm>
            <a:off x="0" y="922839"/>
            <a:ext cx="12192000" cy="3322040"/>
          </a:xfrm>
          <a:prstGeom prst="rect">
            <a:avLst/>
          </a:prstGeom>
        </p:spPr>
      </p:pic>
      <p:pic>
        <p:nvPicPr>
          <p:cNvPr id="9" name="Grafik 8" descr="Ein Bild, das Tisch enthält.&#10;&#10;Automatisch generierte Beschreibung">
            <a:extLst>
              <a:ext uri="{FF2B5EF4-FFF2-40B4-BE49-F238E27FC236}">
                <a16:creationId xmlns:a16="http://schemas.microsoft.com/office/drawing/2014/main" id="{D00FE6AB-C193-444E-9C36-66C8EC66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4068325"/>
            <a:ext cx="3793958" cy="27896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5C8BCC2-4F3C-45B7-9008-6F49FFDFF29B}"/>
              </a:ext>
            </a:extLst>
          </p:cNvPr>
          <p:cNvSpPr txBox="1"/>
          <p:nvPr/>
        </p:nvSpPr>
        <p:spPr>
          <a:xfrm>
            <a:off x="2292016" y="6513177"/>
            <a:ext cx="6106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A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https://www.structuraltimber.co.uk/assets/InformationCentre/eb1.pdf</a:t>
            </a:r>
          </a:p>
        </p:txBody>
      </p:sp>
    </p:spTree>
    <p:extLst>
      <p:ext uri="{BB962C8B-B14F-4D97-AF65-F5344CB8AC3E}">
        <p14:creationId xmlns:p14="http://schemas.microsoft.com/office/powerpoint/2010/main" val="22365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Natural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durability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E2A2F3-C196-4745-88E4-E9B0B398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9" r="29830"/>
          <a:stretch/>
        </p:blipFill>
        <p:spPr>
          <a:xfrm>
            <a:off x="0" y="1325563"/>
            <a:ext cx="6176652" cy="56041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4D601C-5056-43DB-94DE-4B32F7C18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90" r="29734"/>
          <a:stretch/>
        </p:blipFill>
        <p:spPr>
          <a:xfrm>
            <a:off x="6087630" y="1325562"/>
            <a:ext cx="610437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Constructive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protection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7006180-5378-4998-A242-1E8DD71C6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" t="1224" r="1344" b="1643"/>
          <a:stretch/>
        </p:blipFill>
        <p:spPr>
          <a:xfrm>
            <a:off x="0" y="721453"/>
            <a:ext cx="12192000" cy="61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baustoffe</a:t>
            </a:r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und </a:t>
            </a:r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produkte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73133FD-CEE4-457F-AAD1-F92D787A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18EBB99-D96E-454F-9AAE-761869E52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2"/>
          <a:stretch/>
        </p:blipFill>
        <p:spPr>
          <a:xfrm>
            <a:off x="1386236" y="662781"/>
            <a:ext cx="8031061" cy="62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779926" y="-26148"/>
            <a:ext cx="6425184" cy="7882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60" name="Picture 12" descr="Bildergebnis für kvh">
            <a:extLst>
              <a:ext uri="{FF2B5EF4-FFF2-40B4-BE49-F238E27FC236}">
                <a16:creationId xmlns:a16="http://schemas.microsoft.com/office/drawing/2014/main" id="{9DEE601E-4997-41E0-81E5-5D8B9935E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17755"/>
          <a:stretch/>
        </p:blipFill>
        <p:spPr bwMode="auto">
          <a:xfrm>
            <a:off x="5881828" y="662779"/>
            <a:ext cx="6310172" cy="29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Constructive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solid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wood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058" name="Picture 10" descr="Bildergebnis für kantholz">
            <a:extLst>
              <a:ext uri="{FF2B5EF4-FFF2-40B4-BE49-F238E27FC236}">
                <a16:creationId xmlns:a16="http://schemas.microsoft.com/office/drawing/2014/main" id="{0D0AF16F-FE7C-4C3A-821D-F8CFACD75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9" r="36768"/>
          <a:stretch/>
        </p:blipFill>
        <p:spPr bwMode="auto">
          <a:xfrm>
            <a:off x="1382611" y="662780"/>
            <a:ext cx="4500000" cy="35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ldergebnis für duobalken">
            <a:extLst>
              <a:ext uri="{FF2B5EF4-FFF2-40B4-BE49-F238E27FC236}">
                <a16:creationId xmlns:a16="http://schemas.microsoft.com/office/drawing/2014/main" id="{26B27B78-6F99-4844-A727-1891BFD43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11" y="3852000"/>
            <a:ext cx="4500000" cy="30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ildergebnis für brettschichtholz">
            <a:extLst>
              <a:ext uri="{FF2B5EF4-FFF2-40B4-BE49-F238E27FC236}">
                <a16:creationId xmlns:a16="http://schemas.microsoft.com/office/drawing/2014/main" id="{FF01AAE1-055A-44AA-AB3B-583066E8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27" y="3569361"/>
            <a:ext cx="6323283" cy="351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80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3" y="506539"/>
            <a:ext cx="11650086" cy="1684867"/>
          </a:xfrm>
        </p:spPr>
        <p:txBody>
          <a:bodyPr anchor="t">
            <a:normAutofit fontScale="90000"/>
          </a:bodyPr>
          <a:lstStyle/>
          <a:p>
            <a:r>
              <a:rPr lang="de-AT" dirty="0">
                <a:latin typeface="Roboto Lt" pitchFamily="2" charset="0"/>
                <a:ea typeface="Roboto Lt" pitchFamily="2" charset="0"/>
              </a:rPr>
              <a:t>Layer material</a:t>
            </a:r>
            <a:br>
              <a:rPr lang="de-AT" dirty="0">
                <a:latin typeface="Roboto Lt" pitchFamily="2" charset="0"/>
                <a:ea typeface="Roboto Lt" pitchFamily="2" charset="0"/>
              </a:rPr>
            </a:br>
            <a:r>
              <a:rPr lang="de-AT" dirty="0" err="1">
                <a:latin typeface="Roboto Lt" pitchFamily="2" charset="0"/>
                <a:ea typeface="Roboto Lt" pitchFamily="2" charset="0"/>
              </a:rPr>
              <a:t>cross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laminated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timber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laminated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veneer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smtClean="0">
                <a:latin typeface="Roboto Lt" pitchFamily="2" charset="0"/>
                <a:ea typeface="Roboto Lt" pitchFamily="2" charset="0"/>
              </a:rPr>
              <a:t/>
            </a:r>
            <a:br>
              <a:rPr lang="de-AT" dirty="0" smtClean="0">
                <a:latin typeface="Roboto Lt" pitchFamily="2" charset="0"/>
                <a:ea typeface="Roboto Lt" pitchFamily="2" charset="0"/>
              </a:rPr>
            </a:br>
            <a:r>
              <a:rPr lang="de-AT" dirty="0" err="1" smtClean="0">
                <a:latin typeface="Roboto Lt" pitchFamily="2" charset="0"/>
                <a:ea typeface="Roboto Lt" pitchFamily="2" charset="0"/>
              </a:rPr>
              <a:t>timber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100" name="Picture 4" descr="Bildergebnis für furnierschichtholz">
            <a:extLst>
              <a:ext uri="{FF2B5EF4-FFF2-40B4-BE49-F238E27FC236}">
                <a16:creationId xmlns:a16="http://schemas.microsoft.com/office/drawing/2014/main" id="{86A5BC7F-E18C-4522-9317-206A3E1B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77" y="3282575"/>
            <a:ext cx="6764323" cy="37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ldergebnis für clt">
            <a:extLst>
              <a:ext uri="{FF2B5EF4-FFF2-40B4-BE49-F238E27FC236}">
                <a16:creationId xmlns:a16="http://schemas.microsoft.com/office/drawing/2014/main" id="{D00C72AE-CB23-49D4-92B7-BD3F3692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212"/>
            <a:ext cx="5813571" cy="294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9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>
                <a:latin typeface="Roboto Lt" pitchFamily="2" charset="0"/>
                <a:ea typeface="Roboto Lt" pitchFamily="2" charset="0"/>
              </a:rPr>
              <a:t>Chip material / i-beam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126" name="Picture 6" descr="Bildergebnis für steico träger">
            <a:extLst>
              <a:ext uri="{FF2B5EF4-FFF2-40B4-BE49-F238E27FC236}">
                <a16:creationId xmlns:a16="http://schemas.microsoft.com/office/drawing/2014/main" id="{01550C03-79E0-487C-98A3-586DD16F0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"/>
          <a:stretch/>
        </p:blipFill>
        <p:spPr bwMode="auto">
          <a:xfrm>
            <a:off x="3884103" y="1011936"/>
            <a:ext cx="8307897" cy="585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ildergebnis für parallam">
            <a:extLst>
              <a:ext uri="{FF2B5EF4-FFF2-40B4-BE49-F238E27FC236}">
                <a16:creationId xmlns:a16="http://schemas.microsoft.com/office/drawing/2014/main" id="{2A3954E8-4A6D-4CB2-BCE5-1668C19C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1" y="662780"/>
            <a:ext cx="6007485" cy="61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8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261872" y="1"/>
            <a:ext cx="9769390" cy="1023602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595" y="326673"/>
            <a:ext cx="8330369" cy="1325562"/>
          </a:xfrm>
        </p:spPr>
        <p:txBody>
          <a:bodyPr anchor="t"/>
          <a:lstStyle/>
          <a:p>
            <a:r>
              <a:rPr lang="de-DE" b="1" dirty="0">
                <a:latin typeface="Roboto Lt" pitchFamily="2" charset="0"/>
                <a:ea typeface="Roboto Lt" pitchFamily="2" charset="0"/>
              </a:rPr>
              <a:t>a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bout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F8F68DF-F689-4F3D-9537-D9B0BC297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064186"/>
            <a:ext cx="10930128" cy="6074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education</a:t>
            </a:r>
            <a:endParaRPr lang="de-AT" altLang="de-DE" sz="1600" dirty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Higher Technical </a:t>
            </a:r>
            <a:r>
              <a:rPr lang="en-US" altLang="de-DE" sz="1600" dirty="0">
                <a:latin typeface="Roboto Lt" pitchFamily="2" charset="0"/>
                <a:ea typeface="Roboto Lt" pitchFamily="2" charset="0"/>
              </a:rPr>
              <a:t>College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Timber Technologies –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HTBLuVA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Mödling</a:t>
            </a: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BSc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Civil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Engineering and Construction Management - FH Campus Wien</a:t>
            </a:r>
          </a:p>
          <a:p>
            <a:pPr lvl="1"/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MSc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Construction and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completion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Large-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scale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International Projects- FH Campus Wien</a:t>
            </a:r>
          </a:p>
          <a:p>
            <a:pPr lvl="1"/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Postgraduate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Student -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Sustainable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Engineering - University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Exeter (UK)</a:t>
            </a: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master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carpenter</a:t>
            </a:r>
            <a:endParaRPr lang="de-AT" altLang="de-DE" sz="1600" dirty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master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builder</a:t>
            </a:r>
            <a:endParaRPr lang="de-AT" altLang="de-DE" sz="1600" dirty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property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developer</a:t>
            </a:r>
            <a:endParaRPr lang="de-AT" altLang="de-DE" sz="1600" dirty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Civil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Engineer</a:t>
            </a:r>
          </a:p>
          <a:p>
            <a:pPr marL="0" indent="0">
              <a:buNone/>
            </a:pP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Awards</a:t>
            </a: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FH Best Paper Award</a:t>
            </a: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Nomination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Timber Construction Price Lower Austria</a:t>
            </a: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National Steel Construction Austria</a:t>
            </a:r>
          </a:p>
          <a:p>
            <a:pPr marL="0" indent="0">
              <a:buNone/>
            </a:pP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Berufspraxis</a:t>
            </a: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5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site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engineer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timber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construction</a:t>
            </a:r>
            <a:endParaRPr lang="de-AT" altLang="de-DE" sz="1600" dirty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15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Planning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activity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architects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and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engineers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/>
            </a:r>
            <a:br>
              <a:rPr lang="de-AT" altLang="de-DE" sz="1600" dirty="0">
                <a:latin typeface="Roboto Lt" pitchFamily="2" charset="0"/>
                <a:ea typeface="Roboto Lt" pitchFamily="2" charset="0"/>
              </a:rPr>
            </a:b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		(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mainly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planning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,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structural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engineering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,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building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physics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and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site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management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)</a:t>
            </a:r>
          </a:p>
          <a:p>
            <a:pPr lvl="1"/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11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freelance</a:t>
            </a:r>
            <a:r>
              <a:rPr lang="de-AT" altLang="de-DE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>
                <a:latin typeface="Roboto Lt" pitchFamily="2" charset="0"/>
                <a:ea typeface="Roboto Lt" pitchFamily="2" charset="0"/>
              </a:rPr>
              <a:t>lector</a:t>
            </a:r>
            <a:endParaRPr lang="de-AT" altLang="de-DE" sz="1600" dirty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sz="1600" dirty="0">
                <a:latin typeface="Roboto Lt" pitchFamily="2" charset="0"/>
                <a:ea typeface="Roboto Lt" pitchFamily="2" charset="0"/>
              </a:rPr>
              <a:t>9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years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	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self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employed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as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consultant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since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2016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konstrukt:ING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– konstruktive Ingenieure GmbH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6" y="71120"/>
            <a:ext cx="1015494" cy="9524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19" y="439671"/>
            <a:ext cx="2325047" cy="50365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64941" y="162704"/>
            <a:ext cx="493932" cy="36881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75" y="158392"/>
            <a:ext cx="631989" cy="36734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4" y="226346"/>
            <a:ext cx="1105193" cy="29938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75" y="592251"/>
            <a:ext cx="878476" cy="44681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41" y="647136"/>
            <a:ext cx="715540" cy="29618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4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32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5319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Planed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goods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6146" name="Picture 2" descr="Bildergebnis für hobelware">
            <a:extLst>
              <a:ext uri="{FF2B5EF4-FFF2-40B4-BE49-F238E27FC236}">
                <a16:creationId xmlns:a16="http://schemas.microsoft.com/office/drawing/2014/main" id="{C78DE01B-E4BA-4B67-91FB-6D8F75DE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87" y="1744910"/>
            <a:ext cx="8125938" cy="51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ildergebnis für hobelware">
            <a:extLst>
              <a:ext uri="{FF2B5EF4-FFF2-40B4-BE49-F238E27FC236}">
                <a16:creationId xmlns:a16="http://schemas.microsoft.com/office/drawing/2014/main" id="{B0D15B47-0ABF-4521-949E-2BBB3767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78" y="-792233"/>
            <a:ext cx="5015828" cy="33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3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766816" y="-7939"/>
            <a:ext cx="6425184" cy="12505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80" name="Picture 12" descr="Ähnliches Foto">
            <a:extLst>
              <a:ext uri="{FF2B5EF4-FFF2-40B4-BE49-F238E27FC236}">
                <a16:creationId xmlns:a16="http://schemas.microsoft.com/office/drawing/2014/main" id="{4CE1C3C7-CA86-4221-9FCD-FC5BC19CF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62" y="4086823"/>
            <a:ext cx="6409537" cy="28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>
                <a:latin typeface="Roboto Lt" pitchFamily="2" charset="0"/>
                <a:ea typeface="Roboto Lt" pitchFamily="2" charset="0"/>
              </a:rPr>
              <a:t>Solid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wide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glued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three-layer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board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/>
            </a:r>
            <a:br>
              <a:rPr lang="de-AT" dirty="0">
                <a:latin typeface="Roboto Lt" pitchFamily="2" charset="0"/>
                <a:ea typeface="Roboto Lt" pitchFamily="2" charset="0"/>
              </a:rPr>
            </a:br>
            <a:r>
              <a:rPr lang="de-AT" dirty="0" err="1">
                <a:latin typeface="Roboto Lt" pitchFamily="2" charset="0"/>
                <a:ea typeface="Roboto Lt" pitchFamily="2" charset="0"/>
              </a:rPr>
              <a:t>plywood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osb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(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oriented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strand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board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7172" name="Picture 4" descr="Bildergebnis für massivholzplatte tilly">
            <a:extLst>
              <a:ext uri="{FF2B5EF4-FFF2-40B4-BE49-F238E27FC236}">
                <a16:creationId xmlns:a16="http://schemas.microsoft.com/office/drawing/2014/main" id="{266F2BAA-91FD-48EC-9BE3-0D9C260E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7" b="1"/>
          <a:stretch/>
        </p:blipFill>
        <p:spPr bwMode="auto">
          <a:xfrm>
            <a:off x="6244206" y="1325562"/>
            <a:ext cx="5947794" cy="27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Ähnliches Foto">
            <a:extLst>
              <a:ext uri="{FF2B5EF4-FFF2-40B4-BE49-F238E27FC236}">
                <a16:creationId xmlns:a16="http://schemas.microsoft.com/office/drawing/2014/main" id="{1684181C-5BBF-42FA-B644-05D8C248D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8" b="18843"/>
          <a:stretch/>
        </p:blipFill>
        <p:spPr bwMode="auto">
          <a:xfrm>
            <a:off x="-20560" y="1325562"/>
            <a:ext cx="6450215" cy="2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ildergebnis für sperrholz">
            <a:extLst>
              <a:ext uri="{FF2B5EF4-FFF2-40B4-BE49-F238E27FC236}">
                <a16:creationId xmlns:a16="http://schemas.microsoft.com/office/drawing/2014/main" id="{887670CD-0719-4D53-AA58-07A31255B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/>
          <a:stretch/>
        </p:blipFill>
        <p:spPr bwMode="auto">
          <a:xfrm>
            <a:off x="-20560" y="4076911"/>
            <a:ext cx="6450215" cy="27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423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766816" y="-7938"/>
            <a:ext cx="6425184" cy="7882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202" name="Picture 10" descr="Bildergebnis für steico putzträgerplatte">
            <a:extLst>
              <a:ext uri="{FF2B5EF4-FFF2-40B4-BE49-F238E27FC236}">
                <a16:creationId xmlns:a16="http://schemas.microsoft.com/office/drawing/2014/main" id="{F6E0D7FE-3905-45CF-A0ED-F395D939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40" y="3011648"/>
            <a:ext cx="6517260" cy="39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fiberboards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-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hdf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mdf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ldf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8194" name="Picture 2" descr="Bildergebnis für hdf">
            <a:extLst>
              <a:ext uri="{FF2B5EF4-FFF2-40B4-BE49-F238E27FC236}">
                <a16:creationId xmlns:a16="http://schemas.microsoft.com/office/drawing/2014/main" id="{D3F566B9-44A6-4650-9782-C20A06372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0" b="21591"/>
          <a:stretch/>
        </p:blipFill>
        <p:spPr bwMode="auto">
          <a:xfrm>
            <a:off x="-1" y="773883"/>
            <a:ext cx="6425967" cy="37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ildergebnis für holzweichfaser">
            <a:extLst>
              <a:ext uri="{FF2B5EF4-FFF2-40B4-BE49-F238E27FC236}">
                <a16:creationId xmlns:a16="http://schemas.microsoft.com/office/drawing/2014/main" id="{78B5B23A-382E-440C-8202-FA411455F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0" y="4386263"/>
            <a:ext cx="5845442" cy="36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ldergebnis für dwd platte">
            <a:extLst>
              <a:ext uri="{FF2B5EF4-FFF2-40B4-BE49-F238E27FC236}">
                <a16:creationId xmlns:a16="http://schemas.microsoft.com/office/drawing/2014/main" id="{9DAB066E-84B8-4960-857B-A0583E3A6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5" r="5474" b="7521"/>
          <a:stretch/>
        </p:blipFill>
        <p:spPr bwMode="auto">
          <a:xfrm>
            <a:off x="6425967" y="773884"/>
            <a:ext cx="5766033" cy="292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0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454" y="1244642"/>
            <a:ext cx="8330369" cy="1325562"/>
          </a:xfrm>
        </p:spPr>
        <p:txBody>
          <a:bodyPr anchor="t"/>
          <a:lstStyle/>
          <a:p>
            <a:r>
              <a:rPr lang="de-AT" b="1" dirty="0">
                <a:latin typeface="Roboto Lt" pitchFamily="2" charset="0"/>
                <a:ea typeface="Roboto Lt" pitchFamily="2" charset="0"/>
              </a:rPr>
              <a:t>Load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dissipation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A511D8-3ED9-4A72-AB3F-657D18B1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54" y="2262754"/>
            <a:ext cx="10850044" cy="31048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EE56660-80EC-420C-8E47-3D550631D834}"/>
              </a:ext>
            </a:extLst>
          </p:cNvPr>
          <p:cNvSpPr txBox="1"/>
          <p:nvPr/>
        </p:nvSpPr>
        <p:spPr>
          <a:xfrm>
            <a:off x="7892684" y="4706214"/>
            <a:ext cx="21903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Wall</a:t>
            </a: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A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C9F12DC-0FC0-4BEE-93D0-DDEA22D049D3}"/>
              </a:ext>
            </a:extLst>
          </p:cNvPr>
          <p:cNvSpPr txBox="1"/>
          <p:nvPr/>
        </p:nvSpPr>
        <p:spPr>
          <a:xfrm>
            <a:off x="9222320" y="2417746"/>
            <a:ext cx="2190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Ceiling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A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721327-909F-436C-9D52-8E700838BABD}"/>
              </a:ext>
            </a:extLst>
          </p:cNvPr>
          <p:cNvSpPr txBox="1"/>
          <p:nvPr/>
        </p:nvSpPr>
        <p:spPr>
          <a:xfrm>
            <a:off x="9695433" y="4775300"/>
            <a:ext cx="15284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A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C9D916D-8B64-4EFE-93C3-989EAE9621A7}"/>
              </a:ext>
            </a:extLst>
          </p:cNvPr>
          <p:cNvSpPr txBox="1"/>
          <p:nvPr/>
        </p:nvSpPr>
        <p:spPr>
          <a:xfrm>
            <a:off x="10663518" y="4252080"/>
            <a:ext cx="15284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Girder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A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1871" y="0"/>
            <a:ext cx="9789951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61" y="369670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5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>
                <a:latin typeface="Roboto Lt" pitchFamily="2" charset="0"/>
                <a:ea typeface="Roboto Lt" pitchFamily="2" charset="0"/>
              </a:rPr>
              <a:t>horizontal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bracing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122" name="Picture 2" descr="Mauerwerkslehre">
            <a:extLst>
              <a:ext uri="{FF2B5EF4-FFF2-40B4-BE49-F238E27FC236}">
                <a16:creationId xmlns:a16="http://schemas.microsoft.com/office/drawing/2014/main" id="{8214CFF3-83B8-4078-A631-D55D12F7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781"/>
            <a:ext cx="7284532" cy="33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rschiedene Aussteifungssysteme">
            <a:extLst>
              <a:ext uri="{FF2B5EF4-FFF2-40B4-BE49-F238E27FC236}">
                <a16:creationId xmlns:a16="http://schemas.microsoft.com/office/drawing/2014/main" id="{EAE94F84-C8A6-4492-97A9-BA5C6F83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55" y="4262742"/>
            <a:ext cx="6040255" cy="26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erschiedene Aussteifungssysteme">
            <a:extLst>
              <a:ext uri="{FF2B5EF4-FFF2-40B4-BE49-F238E27FC236}">
                <a16:creationId xmlns:a16="http://schemas.microsoft.com/office/drawing/2014/main" id="{E5395823-DAD6-4A9C-B30D-E2104627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94" y="4262742"/>
            <a:ext cx="6384206" cy="260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A334521-70EE-49CF-AD97-5949FCE29E67}"/>
              </a:ext>
            </a:extLst>
          </p:cNvPr>
          <p:cNvSpPr txBox="1"/>
          <p:nvPr/>
        </p:nvSpPr>
        <p:spPr>
          <a:xfrm>
            <a:off x="-20560" y="1813699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OK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5F5764-DEB7-4720-8737-753D07620564}"/>
              </a:ext>
            </a:extLst>
          </p:cNvPr>
          <p:cNvSpPr txBox="1"/>
          <p:nvPr/>
        </p:nvSpPr>
        <p:spPr>
          <a:xfrm>
            <a:off x="1825886" y="1780736"/>
            <a:ext cx="207801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49C5C74-B1E0-4CAD-B808-5FD6096F77FC}"/>
              </a:ext>
            </a:extLst>
          </p:cNvPr>
          <p:cNvSpPr txBox="1"/>
          <p:nvPr/>
        </p:nvSpPr>
        <p:spPr>
          <a:xfrm>
            <a:off x="3903898" y="1780735"/>
            <a:ext cx="155097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16DA8D-AB0E-44F0-831C-181F26466BAA}"/>
              </a:ext>
            </a:extLst>
          </p:cNvPr>
          <p:cNvSpPr txBox="1"/>
          <p:nvPr/>
        </p:nvSpPr>
        <p:spPr>
          <a:xfrm>
            <a:off x="5729784" y="1796464"/>
            <a:ext cx="155097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43CEA2-285D-4222-A8D6-0F5BC8ACA773}"/>
              </a:ext>
            </a:extLst>
          </p:cNvPr>
          <p:cNvSpPr txBox="1"/>
          <p:nvPr/>
        </p:nvSpPr>
        <p:spPr>
          <a:xfrm>
            <a:off x="35693" y="3556953"/>
            <a:ext cx="15509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strengh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twist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E1D738-D791-4EBC-B263-42592684E33C}"/>
              </a:ext>
            </a:extLst>
          </p:cNvPr>
          <p:cNvSpPr txBox="1"/>
          <p:nvPr/>
        </p:nvSpPr>
        <p:spPr>
          <a:xfrm>
            <a:off x="1908783" y="3578488"/>
            <a:ext cx="15509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strengh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twist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E591E09-C33F-463B-8BAF-0EF2F5FF99D9}"/>
              </a:ext>
            </a:extLst>
          </p:cNvPr>
          <p:cNvSpPr txBox="1"/>
          <p:nvPr/>
        </p:nvSpPr>
        <p:spPr>
          <a:xfrm>
            <a:off x="3838126" y="3578489"/>
            <a:ext cx="18537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stiffening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in longitudinal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34A874-3F2E-40FD-AEC2-D2041633D526}"/>
              </a:ext>
            </a:extLst>
          </p:cNvPr>
          <p:cNvSpPr txBox="1"/>
          <p:nvPr/>
        </p:nvSpPr>
        <p:spPr>
          <a:xfrm>
            <a:off x="5886804" y="3578490"/>
            <a:ext cx="13939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strengh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twist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D5923CE-959F-4159-B345-8EA19A0C0123}"/>
              </a:ext>
            </a:extLst>
          </p:cNvPr>
          <p:cNvSpPr txBox="1"/>
          <p:nvPr/>
        </p:nvSpPr>
        <p:spPr>
          <a:xfrm>
            <a:off x="-20561" y="4241205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Truss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7DB2397-48E0-4BAB-98EC-65F930FD5331}"/>
              </a:ext>
            </a:extLst>
          </p:cNvPr>
          <p:cNvSpPr txBox="1"/>
          <p:nvPr/>
        </p:nvSpPr>
        <p:spPr>
          <a:xfrm>
            <a:off x="2864892" y="4262740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Frame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ED2BF46-9184-4549-8DB6-39AE932E1ADE}"/>
              </a:ext>
            </a:extLst>
          </p:cNvPr>
          <p:cNvSpPr txBox="1"/>
          <p:nvPr/>
        </p:nvSpPr>
        <p:spPr>
          <a:xfrm>
            <a:off x="5870520" y="4262739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disc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9613A2-4D28-4CCF-925F-42615E96C24F}"/>
              </a:ext>
            </a:extLst>
          </p:cNvPr>
          <p:cNvSpPr txBox="1"/>
          <p:nvPr/>
        </p:nvSpPr>
        <p:spPr>
          <a:xfrm>
            <a:off x="9040965" y="4262739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54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connections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028" name="Picture 4" descr="verdeckte-verbinder">
            <a:extLst>
              <a:ext uri="{FF2B5EF4-FFF2-40B4-BE49-F238E27FC236}">
                <a16:creationId xmlns:a16="http://schemas.microsoft.com/office/drawing/2014/main" id="{A4BC8615-BF9C-4DBF-8C35-E080371B6A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5781"/>
          <a:stretch/>
        </p:blipFill>
        <p:spPr bwMode="auto">
          <a:xfrm>
            <a:off x="-770792" y="801510"/>
            <a:ext cx="4267131" cy="311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030" name="Picture 6" descr="standard-winkelverbinder">
            <a:extLst>
              <a:ext uri="{FF2B5EF4-FFF2-40B4-BE49-F238E27FC236}">
                <a16:creationId xmlns:a16="http://schemas.microsoft.com/office/drawing/2014/main" id="{5F07935E-4C49-4AF7-A17D-BDF68175C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b="6740"/>
          <a:stretch/>
        </p:blipFill>
        <p:spPr bwMode="auto">
          <a:xfrm>
            <a:off x="-615561" y="3836119"/>
            <a:ext cx="4267131" cy="30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chverbinder-und-windrispenbander">
            <a:extLst>
              <a:ext uri="{FF2B5EF4-FFF2-40B4-BE49-F238E27FC236}">
                <a16:creationId xmlns:a16="http://schemas.microsoft.com/office/drawing/2014/main" id="{55AEBBC7-9180-4AA6-9E2A-E79704CCA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4" b="5318"/>
          <a:stretch/>
        </p:blipFill>
        <p:spPr bwMode="auto">
          <a:xfrm>
            <a:off x="3490245" y="801510"/>
            <a:ext cx="4129756" cy="303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ugwinkel-und-verbinder-fur-gebaude">
            <a:extLst>
              <a:ext uri="{FF2B5EF4-FFF2-40B4-BE49-F238E27FC236}">
                <a16:creationId xmlns:a16="http://schemas.microsoft.com/office/drawing/2014/main" id="{3D8A4FC0-3E80-4E7F-84C0-85938F19F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740"/>
          <a:stretch/>
        </p:blipFill>
        <p:spPr bwMode="auto">
          <a:xfrm>
            <a:off x="3352870" y="3836118"/>
            <a:ext cx="4267131" cy="30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894ACE-0225-4381-B4C6-A8FE02BB7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05" y="1"/>
            <a:ext cx="7498421" cy="69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65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10947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carpentry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connection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9A9EBD-F68A-4BC0-B60A-B6A2B59DC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1969511"/>
            <a:ext cx="10939694" cy="49791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22C9EC1-06FC-4BC5-9630-5C61B267A39F}"/>
              </a:ext>
            </a:extLst>
          </p:cNvPr>
          <p:cNvSpPr txBox="1"/>
          <p:nvPr/>
        </p:nvSpPr>
        <p:spPr>
          <a:xfrm>
            <a:off x="1261872" y="6047421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Blunt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bump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C593B7-8995-4128-9641-69BDD66CACC3}"/>
              </a:ext>
            </a:extLst>
          </p:cNvPr>
          <p:cNvSpPr txBox="1"/>
          <p:nvPr/>
        </p:nvSpPr>
        <p:spPr>
          <a:xfrm>
            <a:off x="3474720" y="6047421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Half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lap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EB99407-C107-41CE-B231-546C05B4AC63}"/>
              </a:ext>
            </a:extLst>
          </p:cNvPr>
          <p:cNvSpPr txBox="1"/>
          <p:nvPr/>
        </p:nvSpPr>
        <p:spPr>
          <a:xfrm>
            <a:off x="5687568" y="6047421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Mortise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tenon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9725BEF-4E68-4633-994A-5A312BAA090F}"/>
              </a:ext>
            </a:extLst>
          </p:cNvPr>
          <p:cNvSpPr txBox="1"/>
          <p:nvPr/>
        </p:nvSpPr>
        <p:spPr>
          <a:xfrm>
            <a:off x="7900416" y="6047420"/>
            <a:ext cx="429158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Cross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lap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1871" y="0"/>
            <a:ext cx="9789951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65" y="175799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22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402079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carpentry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connection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37FC75-0EEB-41B5-8391-1E73F057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1" y="2161282"/>
            <a:ext cx="10956581" cy="43912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929048-B31C-4693-A138-69EFC5C972E3}"/>
              </a:ext>
            </a:extLst>
          </p:cNvPr>
          <p:cNvSpPr txBox="1"/>
          <p:nvPr/>
        </p:nvSpPr>
        <p:spPr>
          <a:xfrm>
            <a:off x="1261870" y="5671303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Dovetail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crossed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lap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76BC75-6EDA-4079-9456-E9C79283359E}"/>
              </a:ext>
            </a:extLst>
          </p:cNvPr>
          <p:cNvSpPr txBox="1"/>
          <p:nvPr/>
        </p:nvSpPr>
        <p:spPr>
          <a:xfrm>
            <a:off x="3474718" y="5671302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Face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staggered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03425A-427B-4AE7-A8CD-849B9FBD1660}"/>
              </a:ext>
            </a:extLst>
          </p:cNvPr>
          <p:cNvSpPr txBox="1"/>
          <p:nvPr/>
        </p:nvSpPr>
        <p:spPr>
          <a:xfrm>
            <a:off x="5633737" y="5671302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Notched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025E02-4E0F-4831-8FCA-FA0D233B712E}"/>
              </a:ext>
            </a:extLst>
          </p:cNvPr>
          <p:cNvSpPr txBox="1"/>
          <p:nvPr/>
        </p:nvSpPr>
        <p:spPr>
          <a:xfrm>
            <a:off x="7846585" y="5671302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Obelique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thrust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notched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A14C-D83D-4203-A0E9-1C381E2BBAE6}"/>
              </a:ext>
            </a:extLst>
          </p:cNvPr>
          <p:cNvSpPr txBox="1"/>
          <p:nvPr/>
        </p:nvSpPr>
        <p:spPr>
          <a:xfrm>
            <a:off x="10059433" y="5671301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Halved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crossing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1869" y="0"/>
            <a:ext cx="9789953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05" y="154446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2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555" y="1094320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engineering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joints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59CCD46-369B-4E7D-A1D9-CD4F9F918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1" y="1999416"/>
            <a:ext cx="10977981" cy="43670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3A908A-1A7B-4DB7-A16D-1CFA25207717}"/>
              </a:ext>
            </a:extLst>
          </p:cNvPr>
          <p:cNvSpPr txBox="1"/>
          <p:nvPr/>
        </p:nvSpPr>
        <p:spPr>
          <a:xfrm>
            <a:off x="11069053" y="5108546"/>
            <a:ext cx="112294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shift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C71843-58FE-4D32-9CE4-67E843A31CB3}"/>
              </a:ext>
            </a:extLst>
          </p:cNvPr>
          <p:cNvSpPr txBox="1"/>
          <p:nvPr/>
        </p:nvSpPr>
        <p:spPr>
          <a:xfrm rot="16200000">
            <a:off x="7823736" y="2820407"/>
            <a:ext cx="11229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force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6B42434-4C49-4982-9B88-CC672502E5A0}"/>
              </a:ext>
            </a:extLst>
          </p:cNvPr>
          <p:cNvSpPr txBox="1"/>
          <p:nvPr/>
        </p:nvSpPr>
        <p:spPr>
          <a:xfrm>
            <a:off x="1506353" y="2115950"/>
            <a:ext cx="29501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02124"/>
                </a:solidFill>
                <a:effectLst/>
                <a:latin typeface="Google Sans"/>
              </a:rPr>
              <a:t>mechanical connection</a:t>
            </a:r>
          </a:p>
          <a:p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(screws, sheets, steel parts)</a:t>
            </a:r>
            <a:endParaRPr lang="de-AT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3F5FAD8-9E12-4FCF-96F8-23CF20F16FE8}"/>
              </a:ext>
            </a:extLst>
          </p:cNvPr>
          <p:cNvSpPr txBox="1"/>
          <p:nvPr/>
        </p:nvSpPr>
        <p:spPr>
          <a:xfrm>
            <a:off x="1591377" y="3551441"/>
            <a:ext cx="29501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02124"/>
                </a:solidFill>
                <a:effectLst/>
                <a:latin typeface="Google Sans"/>
              </a:rPr>
              <a:t>Formfitting connection</a:t>
            </a:r>
          </a:p>
          <a:p>
            <a:endParaRPr lang="de-AT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1C2FA5-E55F-4702-8D6E-6874DB49A900}"/>
              </a:ext>
            </a:extLst>
          </p:cNvPr>
          <p:cNvSpPr txBox="1"/>
          <p:nvPr/>
        </p:nvSpPr>
        <p:spPr>
          <a:xfrm>
            <a:off x="1591377" y="5074929"/>
            <a:ext cx="29501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02124"/>
                </a:solidFill>
                <a:effectLst/>
                <a:latin typeface="Google Sans"/>
              </a:rPr>
              <a:t>glued connection</a:t>
            </a:r>
          </a:p>
          <a:p>
            <a:endParaRPr lang="de-AT" sz="1600" dirty="0"/>
          </a:p>
        </p:txBody>
      </p:sp>
      <p:sp>
        <p:nvSpPr>
          <p:cNvPr id="12" name="Rechteck 11"/>
          <p:cNvSpPr/>
          <p:nvPr/>
        </p:nvSpPr>
        <p:spPr>
          <a:xfrm>
            <a:off x="1261871" y="0"/>
            <a:ext cx="9789952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53" y="135717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0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425229"/>
            <a:ext cx="2000617" cy="354894"/>
          </a:xfrm>
        </p:spPr>
        <p:txBody>
          <a:bodyPr anchor="t">
            <a:normAutofit/>
          </a:bodyPr>
          <a:lstStyle/>
          <a:p>
            <a:r>
              <a:rPr lang="de-AT" sz="1800" dirty="0">
                <a:latin typeface="Roboto Lt" pitchFamily="2" charset="0"/>
                <a:ea typeface="Roboto Lt" pitchFamily="2" charset="0"/>
              </a:rPr>
              <a:t>Smooth </a:t>
            </a:r>
            <a:r>
              <a:rPr lang="de-AT" sz="1800" dirty="0" err="1">
                <a:latin typeface="Roboto Lt" pitchFamily="2" charset="0"/>
                <a:ea typeface="Roboto Lt" pitchFamily="2" charset="0"/>
              </a:rPr>
              <a:t>nails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711A0D-A30E-41CB-8595-F02D626E3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29"/>
          <a:stretch/>
        </p:blipFill>
        <p:spPr>
          <a:xfrm>
            <a:off x="1261871" y="1028482"/>
            <a:ext cx="2000617" cy="23967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B5BFF57-F8AB-4C72-92AD-3D0390E4D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30" b="10098"/>
          <a:stretch/>
        </p:blipFill>
        <p:spPr>
          <a:xfrm>
            <a:off x="3589866" y="1028481"/>
            <a:ext cx="1336044" cy="23967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2E724A-C0C9-4CB8-89EC-A61158617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692" y="1023562"/>
            <a:ext cx="3490642" cy="2398855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414272" y="152399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pin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shaped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connectors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1026C506-6A7B-4E98-A5DC-CE4692D40C3C}"/>
              </a:ext>
            </a:extLst>
          </p:cNvPr>
          <p:cNvSpPr txBox="1">
            <a:spLocks/>
          </p:cNvSpPr>
          <p:nvPr/>
        </p:nvSpPr>
        <p:spPr>
          <a:xfrm>
            <a:off x="3589866" y="3448512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latin typeface="Roboto Lt" pitchFamily="2" charset="0"/>
                <a:ea typeface="Roboto Lt" pitchFamily="2" charset="0"/>
              </a:rPr>
              <a:t>But </a:t>
            </a:r>
            <a:r>
              <a:rPr lang="de-AT" sz="1800" dirty="0" err="1">
                <a:latin typeface="Roboto Lt" pitchFamily="2" charset="0"/>
                <a:ea typeface="Roboto Lt" pitchFamily="2" charset="0"/>
              </a:rPr>
              <a:t>nails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D4EEBA67-B3BA-48E4-B2DC-31393F013FCE}"/>
              </a:ext>
            </a:extLst>
          </p:cNvPr>
          <p:cNvSpPr txBox="1">
            <a:spLocks/>
          </p:cNvSpPr>
          <p:nvPr/>
        </p:nvSpPr>
        <p:spPr>
          <a:xfrm>
            <a:off x="6601519" y="3466615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latin typeface="Roboto Lt" pitchFamily="2" charset="0"/>
                <a:ea typeface="Roboto Lt" pitchFamily="2" charset="0"/>
              </a:rPr>
              <a:t>Nail </a:t>
            </a:r>
            <a:r>
              <a:rPr lang="de-AT" sz="1800" dirty="0" err="1">
                <a:latin typeface="Roboto Lt" pitchFamily="2" charset="0"/>
                <a:ea typeface="Roboto Lt" pitchFamily="2" charset="0"/>
              </a:rPr>
              <a:t>plates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D1A74D4-10E9-42B1-8552-DAB2FF391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958" y="1028481"/>
            <a:ext cx="1155686" cy="2395934"/>
          </a:xfrm>
          <a:prstGeom prst="rect">
            <a:avLst/>
          </a:prstGeom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E10C0EA3-6E7F-4517-AE66-A2BD46F29975}"/>
              </a:ext>
            </a:extLst>
          </p:cNvPr>
          <p:cNvSpPr txBox="1">
            <a:spLocks/>
          </p:cNvSpPr>
          <p:nvPr/>
        </p:nvSpPr>
        <p:spPr>
          <a:xfrm>
            <a:off x="5152692" y="3445515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latin typeface="Roboto Lt" pitchFamily="2" charset="0"/>
                <a:ea typeface="Roboto Lt" pitchFamily="2" charset="0"/>
              </a:rPr>
              <a:t>brackets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81033AD-1A24-4546-A88C-E9C550710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872" y="3947171"/>
            <a:ext cx="1114850" cy="2229699"/>
          </a:xfrm>
          <a:prstGeom prst="rect">
            <a:avLst/>
          </a:prstGeom>
        </p:spPr>
      </p:pic>
      <p:sp>
        <p:nvSpPr>
          <p:cNvPr id="15" name="Titel 5">
            <a:extLst>
              <a:ext uri="{FF2B5EF4-FFF2-40B4-BE49-F238E27FC236}">
                <a16:creationId xmlns:a16="http://schemas.microsoft.com/office/drawing/2014/main" id="{9FC5B5EF-BD63-4F3E-8E81-CE5F6CD4F75E}"/>
              </a:ext>
            </a:extLst>
          </p:cNvPr>
          <p:cNvSpPr txBox="1">
            <a:spLocks/>
          </p:cNvSpPr>
          <p:nvPr/>
        </p:nvSpPr>
        <p:spPr>
          <a:xfrm>
            <a:off x="1165916" y="6343918"/>
            <a:ext cx="2287495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latin typeface="Roboto Lt" pitchFamily="2" charset="0"/>
                <a:ea typeface="Roboto Lt" pitchFamily="2" charset="0"/>
              </a:rPr>
              <a:t>screws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7BC9AA3-5B49-40D2-86B3-D291D68F1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865" y="3944360"/>
            <a:ext cx="3931526" cy="2243534"/>
          </a:xfrm>
          <a:prstGeom prst="rect">
            <a:avLst/>
          </a:prstGeom>
        </p:spPr>
      </p:pic>
      <p:sp>
        <p:nvSpPr>
          <p:cNvPr id="17" name="Titel 5">
            <a:extLst>
              <a:ext uri="{FF2B5EF4-FFF2-40B4-BE49-F238E27FC236}">
                <a16:creationId xmlns:a16="http://schemas.microsoft.com/office/drawing/2014/main" id="{D77B6F35-5FDF-415A-92DA-8153EE2D0659}"/>
              </a:ext>
            </a:extLst>
          </p:cNvPr>
          <p:cNvSpPr txBox="1">
            <a:spLocks/>
          </p:cNvSpPr>
          <p:nvPr/>
        </p:nvSpPr>
        <p:spPr>
          <a:xfrm>
            <a:off x="3453411" y="6328848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err="1">
                <a:latin typeface="Roboto Lt" pitchFamily="2" charset="0"/>
                <a:ea typeface="Roboto Lt" pitchFamily="2" charset="0"/>
              </a:rPr>
              <a:t>bolts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8" name="Titel 5">
            <a:extLst>
              <a:ext uri="{FF2B5EF4-FFF2-40B4-BE49-F238E27FC236}">
                <a16:creationId xmlns:a16="http://schemas.microsoft.com/office/drawing/2014/main" id="{E216BEC5-DB65-4554-B243-1B1F2C24C98E}"/>
              </a:ext>
            </a:extLst>
          </p:cNvPr>
          <p:cNvSpPr txBox="1">
            <a:spLocks/>
          </p:cNvSpPr>
          <p:nvPr/>
        </p:nvSpPr>
        <p:spPr>
          <a:xfrm>
            <a:off x="6032221" y="6318985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latin typeface="Roboto Lt" pitchFamily="2" charset="0"/>
                <a:ea typeface="Roboto Lt" pitchFamily="2" charset="0"/>
              </a:rPr>
              <a:t>Fitting </a:t>
            </a:r>
            <a:r>
              <a:rPr lang="de-DE" sz="1800" dirty="0" err="1">
                <a:latin typeface="Roboto Lt" pitchFamily="2" charset="0"/>
                <a:ea typeface="Roboto Lt" pitchFamily="2" charset="0"/>
              </a:rPr>
              <a:t>bolts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B429AD0-CCF4-4010-B61E-0D3A84C10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4411" y="3939682"/>
            <a:ext cx="2800700" cy="755245"/>
          </a:xfrm>
          <a:prstGeom prst="rect">
            <a:avLst/>
          </a:prstGeom>
        </p:spPr>
      </p:pic>
      <p:sp>
        <p:nvSpPr>
          <p:cNvPr id="20" name="Titel 5">
            <a:extLst>
              <a:ext uri="{FF2B5EF4-FFF2-40B4-BE49-F238E27FC236}">
                <a16:creationId xmlns:a16="http://schemas.microsoft.com/office/drawing/2014/main" id="{4E56B642-937B-45A0-837A-1AAE524BB362}"/>
              </a:ext>
            </a:extLst>
          </p:cNvPr>
          <p:cNvSpPr txBox="1">
            <a:spLocks/>
          </p:cNvSpPr>
          <p:nvPr/>
        </p:nvSpPr>
        <p:spPr>
          <a:xfrm>
            <a:off x="7734225" y="4813100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err="1">
                <a:latin typeface="Roboto Lt" pitchFamily="2" charset="0"/>
                <a:ea typeface="Roboto Lt" pitchFamily="2" charset="0"/>
              </a:rPr>
              <a:t>dowel</a:t>
            </a:r>
            <a:endParaRPr lang="de-AT" sz="1800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21" name="Titel 5">
            <a:extLst>
              <a:ext uri="{FF2B5EF4-FFF2-40B4-BE49-F238E27FC236}">
                <a16:creationId xmlns:a16="http://schemas.microsoft.com/office/drawing/2014/main" id="{CBB0DDE0-1A14-450F-9E5C-72E99A4DFBBE}"/>
              </a:ext>
            </a:extLst>
          </p:cNvPr>
          <p:cNvSpPr txBox="1">
            <a:spLocks/>
          </p:cNvSpPr>
          <p:nvPr/>
        </p:nvSpPr>
        <p:spPr>
          <a:xfrm>
            <a:off x="7734225" y="5809838"/>
            <a:ext cx="2800700" cy="7295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err="1">
                <a:latin typeface="Roboto Lt" pitchFamily="2" charset="0"/>
                <a:ea typeface="Roboto Lt" pitchFamily="2" charset="0"/>
              </a:rPr>
              <a:t>Self</a:t>
            </a:r>
            <a:r>
              <a:rPr lang="de-DE" sz="18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sz="1800" dirty="0" err="1">
                <a:latin typeface="Roboto Lt" pitchFamily="2" charset="0"/>
                <a:ea typeface="Roboto Lt" pitchFamily="2" charset="0"/>
              </a:rPr>
              <a:t>driling</a:t>
            </a:r>
            <a:r>
              <a:rPr lang="de-DE" sz="18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sz="1800" dirty="0" err="1">
                <a:latin typeface="Roboto Lt" pitchFamily="2" charset="0"/>
                <a:ea typeface="Roboto Lt" pitchFamily="2" charset="0"/>
              </a:rPr>
              <a:t>dowels</a:t>
            </a:r>
            <a:endParaRPr lang="de-DE" sz="18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B016D9D-DF12-431E-B414-69F0B2661D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411" y="5214076"/>
            <a:ext cx="2800700" cy="4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66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20560" y="0"/>
            <a:ext cx="11072383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85" y="-8005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02F515A-5EFA-4AE8-95DC-3F3598A2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501" y="3836866"/>
            <a:ext cx="3257345" cy="32684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80A4806-C3A1-4F39-8649-0C113108F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6866"/>
            <a:ext cx="4022501" cy="3021133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38" y="245265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what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we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do</a:t>
            </a:r>
          </a:p>
        </p:txBody>
      </p:sp>
      <p:pic>
        <p:nvPicPr>
          <p:cNvPr id="1030" name="Picture 6" descr="Bildergebnis für hundegger k2 aggregate">
            <a:extLst>
              <a:ext uri="{FF2B5EF4-FFF2-40B4-BE49-F238E27FC236}">
                <a16:creationId xmlns:a16="http://schemas.microsoft.com/office/drawing/2014/main" id="{E687636C-ABD4-41C1-B84E-F39F7ACB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83" y="5124015"/>
            <a:ext cx="4930217" cy="31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hundegger k2 aggregate">
            <a:extLst>
              <a:ext uri="{FF2B5EF4-FFF2-40B4-BE49-F238E27FC236}">
                <a16:creationId xmlns:a16="http://schemas.microsoft.com/office/drawing/2014/main" id="{F234B756-519C-4DBD-948F-0BF0CCE0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54" y="999744"/>
            <a:ext cx="4966946" cy="30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30E90F8-0DC3-467A-B733-5310A7B11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560" y="755009"/>
            <a:ext cx="1272307" cy="370904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014CD79-099D-4569-AE99-E8E444A21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747" y="999744"/>
            <a:ext cx="6019068" cy="283712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BA8A383-B2C9-4675-8275-F2F57EAEC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0814" y="3204592"/>
            <a:ext cx="4921185" cy="214097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21" y="365125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9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agelverbindung nach EC5">
            <a:extLst>
              <a:ext uri="{FF2B5EF4-FFF2-40B4-BE49-F238E27FC236}">
                <a16:creationId xmlns:a16="http://schemas.microsoft.com/office/drawing/2014/main" id="{8FDC043B-1486-4BEC-8FC4-6461E9DD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81" y="911603"/>
            <a:ext cx="3800657" cy="30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414272" y="152399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>
                <a:latin typeface="Roboto Lt" pitchFamily="2" charset="0"/>
                <a:ea typeface="Roboto Lt" pitchFamily="2" charset="0"/>
              </a:rPr>
              <a:t>Pin-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shaped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connetions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2050" name="Picture 2" descr="Stabdübel verzinkt - HMR Jacob">
            <a:extLst>
              <a:ext uri="{FF2B5EF4-FFF2-40B4-BE49-F238E27FC236}">
                <a16:creationId xmlns:a16="http://schemas.microsoft.com/office/drawing/2014/main" id="{D24F3E38-4588-47BF-A4A1-DEEC7A11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10" y="3839688"/>
            <a:ext cx="3262489" cy="32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chanische Verbindungen | Holz | Verbindungen | Baunetz_Wissen">
            <a:extLst>
              <a:ext uri="{FF2B5EF4-FFF2-40B4-BE49-F238E27FC236}">
                <a16:creationId xmlns:a16="http://schemas.microsoft.com/office/drawing/2014/main" id="{B3E9B875-DBF5-4DFE-9A0B-00C95458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81" y="3389933"/>
            <a:ext cx="3800657" cy="347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756C336-D34D-4EE8-A1F0-42AF0CFD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10" y="911604"/>
            <a:ext cx="3262489" cy="29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34E8A9C-3909-41E5-9571-9C276A92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0176" y="899990"/>
            <a:ext cx="5249333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425229"/>
            <a:ext cx="2000617" cy="354894"/>
          </a:xfrm>
        </p:spPr>
        <p:txBody>
          <a:bodyPr anchor="t">
            <a:normAutofit/>
          </a:bodyPr>
          <a:lstStyle/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Angle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connector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414272" y="152399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>
                <a:latin typeface="Roboto Lt" pitchFamily="2" charset="0"/>
                <a:ea typeface="Roboto Lt" pitchFamily="2" charset="0"/>
              </a:rPr>
              <a:t>System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connectors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D4EEBA67-B3BA-48E4-B2DC-31393F013FCE}"/>
              </a:ext>
            </a:extLst>
          </p:cNvPr>
          <p:cNvSpPr txBox="1">
            <a:spLocks/>
          </p:cNvSpPr>
          <p:nvPr/>
        </p:nvSpPr>
        <p:spPr>
          <a:xfrm>
            <a:off x="4271770" y="3430158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Beam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shoe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5" name="Titel 5">
            <a:extLst>
              <a:ext uri="{FF2B5EF4-FFF2-40B4-BE49-F238E27FC236}">
                <a16:creationId xmlns:a16="http://schemas.microsoft.com/office/drawing/2014/main" id="{9FC5B5EF-BD63-4F3E-8E81-CE5F6CD4F75E}"/>
              </a:ext>
            </a:extLst>
          </p:cNvPr>
          <p:cNvSpPr txBox="1">
            <a:spLocks/>
          </p:cNvSpPr>
          <p:nvPr/>
        </p:nvSpPr>
        <p:spPr>
          <a:xfrm>
            <a:off x="1165916" y="6107336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Beam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girder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3074" name="Picture 2" descr="standard-winkelverbinder">
            <a:extLst>
              <a:ext uri="{FF2B5EF4-FFF2-40B4-BE49-F238E27FC236}">
                <a16:creationId xmlns:a16="http://schemas.microsoft.com/office/drawing/2014/main" id="{E4399253-AF74-454B-A929-BA08D6E0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" b="5062"/>
          <a:stretch/>
        </p:blipFill>
        <p:spPr bwMode="auto">
          <a:xfrm>
            <a:off x="1261871" y="1161278"/>
            <a:ext cx="2857500" cy="21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messungstabellen für Würth Holzverbinder Anschlüsse">
            <a:extLst>
              <a:ext uri="{FF2B5EF4-FFF2-40B4-BE49-F238E27FC236}">
                <a16:creationId xmlns:a16="http://schemas.microsoft.com/office/drawing/2014/main" id="{5C3F9581-2116-4D31-B702-2FB0C67E5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70" y="1161277"/>
            <a:ext cx="3486203" cy="21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MF Balkenschuhe 140x180">
            <a:extLst>
              <a:ext uri="{FF2B5EF4-FFF2-40B4-BE49-F238E27FC236}">
                <a16:creationId xmlns:a16="http://schemas.microsoft.com/office/drawing/2014/main" id="{D9C4B68C-4A9D-466D-B721-F9966674E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914" r="21803" b="1414"/>
          <a:stretch/>
        </p:blipFill>
        <p:spPr bwMode="auto">
          <a:xfrm>
            <a:off x="6492119" y="1161278"/>
            <a:ext cx="1952085" cy="21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ochverbinder-und-windrispenbander">
            <a:extLst>
              <a:ext uri="{FF2B5EF4-FFF2-40B4-BE49-F238E27FC236}">
                <a16:creationId xmlns:a16="http://schemas.microsoft.com/office/drawing/2014/main" id="{0DE94233-1004-42AF-B55A-ED2C526F5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6" t="6364" b="4402"/>
          <a:stretch/>
        </p:blipFill>
        <p:spPr bwMode="auto">
          <a:xfrm>
            <a:off x="8538949" y="1159396"/>
            <a:ext cx="1124244" cy="21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impson Strong-Tie® - Sichere Holzverbinder von höchster Qualität">
            <a:extLst>
              <a:ext uri="{FF2B5EF4-FFF2-40B4-BE49-F238E27FC236}">
                <a16:creationId xmlns:a16="http://schemas.microsoft.com/office/drawing/2014/main" id="{7C27FF6C-EF1E-40D2-AD9D-6AAC71C6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4871" y="3950182"/>
            <a:ext cx="2119699" cy="21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el 5">
            <a:extLst>
              <a:ext uri="{FF2B5EF4-FFF2-40B4-BE49-F238E27FC236}">
                <a16:creationId xmlns:a16="http://schemas.microsoft.com/office/drawing/2014/main" id="{FBB50DF2-FBB4-4C06-9F17-93EFA19AD16D}"/>
              </a:ext>
            </a:extLst>
          </p:cNvPr>
          <p:cNvSpPr txBox="1">
            <a:spLocks/>
          </p:cNvSpPr>
          <p:nvPr/>
        </p:nvSpPr>
        <p:spPr>
          <a:xfrm>
            <a:off x="5890378" y="6056766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upport</a:t>
            </a:r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base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066A342-ACA2-48E6-9D8D-A9E0FE199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851" y="3942521"/>
            <a:ext cx="3368352" cy="2143497"/>
          </a:xfrm>
          <a:prstGeom prst="rect">
            <a:avLst/>
          </a:prstGeom>
        </p:spPr>
      </p:pic>
      <p:sp>
        <p:nvSpPr>
          <p:cNvPr id="29" name="Titel 5">
            <a:extLst>
              <a:ext uri="{FF2B5EF4-FFF2-40B4-BE49-F238E27FC236}">
                <a16:creationId xmlns:a16="http://schemas.microsoft.com/office/drawing/2014/main" id="{7BC390F3-262E-4F76-A177-C7B24C32108F}"/>
              </a:ext>
            </a:extLst>
          </p:cNvPr>
          <p:cNvSpPr txBox="1">
            <a:spLocks/>
          </p:cNvSpPr>
          <p:nvPr/>
        </p:nvSpPr>
        <p:spPr>
          <a:xfrm>
            <a:off x="8303262" y="6088180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Tension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rod</a:t>
            </a:r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systems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3086" name="Picture 14" descr="epoxydkleber-xepox">
            <a:extLst>
              <a:ext uri="{FF2B5EF4-FFF2-40B4-BE49-F238E27FC236}">
                <a16:creationId xmlns:a16="http://schemas.microsoft.com/office/drawing/2014/main" id="{3A823B1A-7419-4EF6-8C0E-A571C257E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5423" r="23987" b="4562"/>
          <a:stretch/>
        </p:blipFill>
        <p:spPr bwMode="auto">
          <a:xfrm>
            <a:off x="9757938" y="1161276"/>
            <a:ext cx="1928265" cy="2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el 5">
            <a:extLst>
              <a:ext uri="{FF2B5EF4-FFF2-40B4-BE49-F238E27FC236}">
                <a16:creationId xmlns:a16="http://schemas.microsoft.com/office/drawing/2014/main" id="{50694D2D-AD74-4F77-9E05-2CC6BE52F0F2}"/>
              </a:ext>
            </a:extLst>
          </p:cNvPr>
          <p:cNvSpPr txBox="1">
            <a:spLocks/>
          </p:cNvSpPr>
          <p:nvPr/>
        </p:nvSpPr>
        <p:spPr>
          <a:xfrm>
            <a:off x="9757938" y="3364515"/>
            <a:ext cx="2000617" cy="726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Glued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connections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3088" name="Picture 16" descr="SHERPA Connection Systems">
            <a:extLst>
              <a:ext uri="{FF2B5EF4-FFF2-40B4-BE49-F238E27FC236}">
                <a16:creationId xmlns:a16="http://schemas.microsoft.com/office/drawing/2014/main" id="{7C6457E4-198D-4169-9B54-56FD67CCF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5"/>
          <a:stretch/>
        </p:blipFill>
        <p:spPr bwMode="auto">
          <a:xfrm>
            <a:off x="1261871" y="3950182"/>
            <a:ext cx="4637498" cy="21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el 5">
            <a:extLst>
              <a:ext uri="{FF2B5EF4-FFF2-40B4-BE49-F238E27FC236}">
                <a16:creationId xmlns:a16="http://schemas.microsoft.com/office/drawing/2014/main" id="{AE2FEFFB-00D8-44DD-B52D-8B7AADCD1A79}"/>
              </a:ext>
            </a:extLst>
          </p:cNvPr>
          <p:cNvSpPr txBox="1">
            <a:spLocks/>
          </p:cNvSpPr>
          <p:nvPr/>
        </p:nvSpPr>
        <p:spPr>
          <a:xfrm>
            <a:off x="8491973" y="3344016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Perforated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steel</a:t>
            </a:r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strips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01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158240" y="1119377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system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connectors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sources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824011D-1BAC-4E18-9119-A458DD0A3159}"/>
              </a:ext>
            </a:extLst>
          </p:cNvPr>
          <p:cNvSpPr/>
          <p:nvPr/>
        </p:nvSpPr>
        <p:spPr>
          <a:xfrm>
            <a:off x="1158240" y="1878581"/>
            <a:ext cx="9502922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www.strongtie.de/products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www.rothoblaas.de/produkte/verbindungstechnik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www.pitzl-connectors.com/produkte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www.halfen.com/at/780/produktbereiche/bau/stabsysteme/detan-stabsystem/einfuehrung/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  <a:hlinkClick r:id="rId7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www.sfs.ch/de/Holzbefestiger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www.sihga.com/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www.schrauben.at/schraubenwelten/produkte/uebersicht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r>
              <a:rPr lang="de-AT" dirty="0">
                <a:solidFill>
                  <a:schemeClr val="bg1"/>
                </a:solidFill>
                <a:latin typeface="Roboto Lt"/>
                <a:ea typeface="Roboto Light" panose="02000000000000000000" pitchFamily="2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www.sherpa-connector.com</a:t>
            </a:r>
            <a:endParaRPr lang="de-AT" dirty="0">
              <a:solidFill>
                <a:schemeClr val="bg1"/>
              </a:solidFill>
              <a:latin typeface="Roboto Lt"/>
              <a:ea typeface="Roboto Light" panose="02000000000000000000" pitchFamily="2" charset="0"/>
            </a:endParaRPr>
          </a:p>
          <a:p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1261871" y="0"/>
            <a:ext cx="9789951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09" y="144565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bauteile-aufbauten</a:t>
            </a:r>
          </a:p>
        </p:txBody>
      </p:sp>
      <p:pic>
        <p:nvPicPr>
          <p:cNvPr id="7" name="Inhaltsplatzhalter 6" descr="Ein Bild, das Gras, Himmel, draußen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D369AC6A-03DA-4733-AAE4-FB81FB831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85" y="615820"/>
            <a:ext cx="8322907" cy="6242180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0F1C53A-C20C-4668-A8C8-68544C564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820"/>
            <a:ext cx="4428570" cy="62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aufbautenrecherche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D315E17-FEB7-46E7-83DF-434CA0A7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143"/>
            <a:ext cx="12192000" cy="59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tragstrukturkombinationen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bauweisen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73D9FCC-D478-408E-8989-FDAD5E139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" r="67934"/>
          <a:stretch/>
        </p:blipFill>
        <p:spPr>
          <a:xfrm>
            <a:off x="1390262" y="827499"/>
            <a:ext cx="2585693" cy="18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FE197A-13B4-49D0-A249-F264186D77B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94578" y="827499"/>
            <a:ext cx="7197422" cy="60305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21AB79-8CBD-4DB6-B6EF-8A1B3356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51" r="34260"/>
          <a:stretch/>
        </p:blipFill>
        <p:spPr>
          <a:xfrm>
            <a:off x="1390262" y="2842059"/>
            <a:ext cx="2585693" cy="18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DD7363-1280-47F4-BFB3-368CE4C7F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24"/>
          <a:stretch/>
        </p:blipFill>
        <p:spPr>
          <a:xfrm>
            <a:off x="1330939" y="4856620"/>
            <a:ext cx="263512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vorfertigungsgrade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56CA9F5-A338-43B7-A5D7-276D49F5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82" y="852509"/>
            <a:ext cx="10587232" cy="44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konstruktionsvarianten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653E968-F7FB-4263-82F5-17472085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830228"/>
            <a:ext cx="10652214" cy="50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grundlegende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schichtbildung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im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holzbau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717C80C-04A7-45D8-A26C-E9BF1C3E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23" y="935067"/>
            <a:ext cx="10826866" cy="28251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53DD62-FB2A-422E-8F39-A65F8E30B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23" y="3760238"/>
            <a:ext cx="10820724" cy="30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außenwand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– zimmermannsmäßig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F108154-D514-461B-8261-285CAC713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7" b="11361"/>
          <a:stretch/>
        </p:blipFill>
        <p:spPr>
          <a:xfrm>
            <a:off x="1385983" y="759202"/>
            <a:ext cx="8598940" cy="60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261872" y="0"/>
            <a:ext cx="9789950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timber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technology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73133FD-CEE4-457F-AAD1-F92D787A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101F565-D61F-497F-9540-6C7C4706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1005653"/>
            <a:ext cx="10932478" cy="72436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27" y="71120"/>
            <a:ext cx="1015494" cy="9524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158392"/>
            <a:ext cx="631989" cy="36734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226346"/>
            <a:ext cx="1105193" cy="29938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592251"/>
            <a:ext cx="878476" cy="44681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02" y="647136"/>
            <a:ext cx="715540" cy="29618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7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außenwand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– fertigteilbauweise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6DDF696-7791-4233-B749-2D82C28B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84" y="759202"/>
            <a:ext cx="8598940" cy="67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außenwand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– holzmassivbauweise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58752FA-6DA8-40C2-85E9-C7C59D59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84" y="759202"/>
            <a:ext cx="6843616" cy="61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innenwand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(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scheidewand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281787C-437D-47FD-B753-222E1343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888270"/>
            <a:ext cx="3786066" cy="5715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89F95C9-1EC3-402E-A7C8-88A21D733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273" y="888271"/>
            <a:ext cx="66883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trennwand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1331FF-FF25-4BCB-AD81-8CF6F791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87" y="759203"/>
            <a:ext cx="3116830" cy="60987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5081AF-452D-4E8A-86EA-E7B72D9B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206"/>
          <a:stretch/>
        </p:blipFill>
        <p:spPr>
          <a:xfrm>
            <a:off x="4958517" y="759204"/>
            <a:ext cx="718383" cy="60987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BE78E2-07DA-41E2-823F-ED8512A01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36"/>
          <a:stretch/>
        </p:blipFill>
        <p:spPr>
          <a:xfrm>
            <a:off x="5676900" y="759203"/>
            <a:ext cx="3640382" cy="60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interne decke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86D4146-99CA-4C3A-96F8-794E51EA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" y="702810"/>
            <a:ext cx="7787751" cy="61895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DBD48E2-35D7-47D6-AB0E-92DB3BAC1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508"/>
          <a:stretch/>
        </p:blipFill>
        <p:spPr>
          <a:xfrm>
            <a:off x="7798616" y="702810"/>
            <a:ext cx="4393384" cy="618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4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trenndecke (z.B. zw.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wohneinheiten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A7FDFC3-B322-4200-BB96-2157B643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659671"/>
            <a:ext cx="7083425" cy="62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steildach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DFD006F-3620-42B5-8C8B-8DB9AB167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56" y="759203"/>
            <a:ext cx="8020644" cy="60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flachgeneigtes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dach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flachdach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14E576C-D34D-407C-BDBC-BB2D32981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59203"/>
            <a:ext cx="8331199" cy="609879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498F596-D1E1-4BD8-8B4A-ED18D825C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3"/>
          <a:stretch/>
        </p:blipFill>
        <p:spPr>
          <a:xfrm>
            <a:off x="8331200" y="759203"/>
            <a:ext cx="4101284" cy="60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flachdach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terrasse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foliendeckung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D2D74B-5E0E-4F2E-850D-8B7D28D18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39" y="759203"/>
            <a:ext cx="6697461" cy="61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7 goldene regeln für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nachweisfr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.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flachdach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80B5F50-F19C-4FAA-BCEE-E8AA19C0E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037"/>
          <a:stretch/>
        </p:blipFill>
        <p:spPr>
          <a:xfrm>
            <a:off x="1381124" y="682625"/>
            <a:ext cx="8278969" cy="33786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A5DC424-AA75-45A8-B4E3-7C48F523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74"/>
          <a:stretch/>
        </p:blipFill>
        <p:spPr>
          <a:xfrm>
            <a:off x="1381124" y="3911600"/>
            <a:ext cx="8278969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E68078C-80B8-4B18-AB65-5AB2D66DC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167"/>
            <a:ext cx="3264310" cy="1927123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structure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wood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A940BFE-6D99-4BE9-A318-DFAD26AED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896" y="0"/>
            <a:ext cx="4933104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B1F68F-5436-4488-A359-474945BD0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099"/>
          <a:stretch/>
        </p:blipFill>
        <p:spPr>
          <a:xfrm>
            <a:off x="1996750" y="2280001"/>
            <a:ext cx="5274715" cy="457799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261872" y="0"/>
            <a:ext cx="5997024" cy="823167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8216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006DBE8-C351-424E-9942-EA31DCAB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1" y="4814673"/>
            <a:ext cx="5608561" cy="2028825"/>
          </a:xfrm>
          <a:prstGeom prst="rect">
            <a:avLst/>
          </a:prstGeom>
        </p:spPr>
      </p:pic>
      <p:pic>
        <p:nvPicPr>
          <p:cNvPr id="12" name="Grafik 11" descr="Ein Bild, das Baum, draußen, Gras, Himmel enthält.&#10;&#10;Mit sehr hoher Zuverlässigkeit generierte Beschreibung">
            <a:extLst>
              <a:ext uri="{FF2B5EF4-FFF2-40B4-BE49-F238E27FC236}">
                <a16:creationId xmlns:a16="http://schemas.microsoft.com/office/drawing/2014/main" id="{1B9554B8-7B8F-44B1-B6BD-B63E6E7F2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22382"/>
          <a:stretch/>
        </p:blipFill>
        <p:spPr>
          <a:xfrm>
            <a:off x="5427056" y="0"/>
            <a:ext cx="6764944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details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81583F-8A36-4F42-BD5B-7DE196816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4" b="2160"/>
          <a:stretch/>
        </p:blipFill>
        <p:spPr>
          <a:xfrm>
            <a:off x="-20560" y="1711968"/>
            <a:ext cx="5447616" cy="31172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1A6E00-7AA4-4F46-8765-102277713F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38" r="2103" b="2212"/>
          <a:stretch/>
        </p:blipFill>
        <p:spPr>
          <a:xfrm>
            <a:off x="-20559" y="1711967"/>
            <a:ext cx="2810724" cy="18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sockel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riegelwand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0C06F5-8A4D-41FF-AB51-6100AF655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2" y="804336"/>
            <a:ext cx="7285038" cy="61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sockel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riegelwand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holzfassade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5E178F1-92C5-44B9-85B8-BCADE01B8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587" y="759203"/>
            <a:ext cx="7110413" cy="6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9A5AD4-A260-49A0-BE29-F864DFA3269C}"/>
              </a:ext>
            </a:extLst>
          </p:cNvPr>
          <p:cNvSpPr/>
          <p:nvPr/>
        </p:nvSpPr>
        <p:spPr>
          <a:xfrm>
            <a:off x="-20560" y="971973"/>
            <a:ext cx="12212560" cy="598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wandecke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A70F76-9A10-470A-8C7E-280DB7DB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971973"/>
            <a:ext cx="6010275" cy="59817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EC98A4-A6C4-484C-8E6D-7EFDBD03A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805410"/>
            <a:ext cx="578167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anforderung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decke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trennwand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9B7927A-7197-44A0-86C5-C6E7B17C5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88" y="779010"/>
            <a:ext cx="8703830" cy="28204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E818C30-487E-4502-9D61-C42E7C346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3568700"/>
            <a:ext cx="870383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bsp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trenndecke / wohnungstrennwand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C988FE-FB51-43C4-877F-8AAA6DED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28" y="759203"/>
            <a:ext cx="8519472" cy="610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praxisbeispiel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B8883FB-6B34-4D35-9DB6-02944A932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4" r="2604"/>
          <a:stretch/>
        </p:blipFill>
        <p:spPr>
          <a:xfrm>
            <a:off x="2717800" y="759203"/>
            <a:ext cx="9474200" cy="5029978"/>
          </a:xfrm>
          <a:prstGeom prst="rect">
            <a:avLst/>
          </a:prstGeom>
        </p:spPr>
      </p:pic>
      <p:pic>
        <p:nvPicPr>
          <p:cNvPr id="5" name="Grafik 4" descr="Ein Bild, das Himmel, draußen, Straße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D6FC49F1-658C-4C7F-811F-330F757F1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8" t="32116" r="-1" b="26394"/>
          <a:stretch/>
        </p:blipFill>
        <p:spPr>
          <a:xfrm>
            <a:off x="-59005" y="3975100"/>
            <a:ext cx="7647334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praxisbeispiel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-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grundriss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E05497B-6293-43B8-A45D-54E280E88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06" y="759203"/>
            <a:ext cx="10806394" cy="620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praxisbeispiel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- schnitt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0F431C7-DF28-4093-8879-8CD325850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1"/>
          <a:stretch/>
        </p:blipFill>
        <p:spPr>
          <a:xfrm>
            <a:off x="1368759" y="888551"/>
            <a:ext cx="10823241" cy="59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anforderungsprofil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aufgabenstellung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859ED1C7-494B-43A4-9D51-B33ACCFF0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870" y="889233"/>
            <a:ext cx="10930128" cy="59687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Ziele</a:t>
            </a: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Niedrigstenergiestandard</a:t>
            </a: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Hochwertige Aufbauten in Bezug auf Schall (intern)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Abgesehen von Schallschutz mittlere Ausstattungsqualitäten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OIB-Richtlinie Niederösterreich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Definieren Sie gem. angegebene Anforderungsprofil nachfolgende Aufbauten: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Außenwand </a:t>
            </a:r>
            <a:r>
              <a:rPr lang="de-AT" sz="22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Außenwand</a:t>
            </a: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Flachdach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Steildach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Trennwand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Trenndecke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Auswertung durch Diskussion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endParaRPr lang="de-AT" dirty="0"/>
          </a:p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66816" y="-7938"/>
            <a:ext cx="6425184" cy="7882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97" y="-7938"/>
            <a:ext cx="10996803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microscopic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structure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softwood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574D584-5F49-4E7E-B9A8-C70DB314F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89" t="2247" r="241"/>
          <a:stretch/>
        </p:blipFill>
        <p:spPr>
          <a:xfrm>
            <a:off x="7390701" y="654843"/>
            <a:ext cx="4801298" cy="35787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B9FA7B-38AC-455C-A796-11F7F78D6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23"/>
          <a:stretch/>
        </p:blipFill>
        <p:spPr>
          <a:xfrm>
            <a:off x="7390701" y="4416487"/>
            <a:ext cx="4801299" cy="24415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B63B78A-9E40-46A3-B5FA-BF2300CE7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453"/>
          <a:stretch/>
        </p:blipFill>
        <p:spPr>
          <a:xfrm>
            <a:off x="1261872" y="651268"/>
            <a:ext cx="5961383" cy="62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5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1325562"/>
          </a:xfrm>
        </p:spPr>
        <p:txBody>
          <a:bodyPr anchor="t">
            <a:normAutofit/>
          </a:bodyPr>
          <a:lstStyle/>
          <a:p>
            <a:r>
              <a:rPr lang="de-AT" b="1" dirty="0">
                <a:latin typeface="Roboto Lt" pitchFamily="2" charset="0"/>
                <a:ea typeface="Roboto Lt" pitchFamily="2" charset="0"/>
              </a:rPr>
              <a:t>source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directory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F492DF3-99E2-4B53-B7E5-0C501B751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325562"/>
            <a:ext cx="10930128" cy="5968767"/>
          </a:xfrm>
        </p:spPr>
        <p:txBody>
          <a:bodyPr>
            <a:normAutofit fontScale="77500" lnSpcReduction="20000"/>
          </a:bodyPr>
          <a:lstStyle/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300" spc="10" dirty="0">
                <a:latin typeface="Roboto Lt" pitchFamily="2" charset="0"/>
                <a:ea typeface="Roboto Lt" pitchFamily="2" charset="0"/>
              </a:rPr>
              <a:t>Pech, Anton (Hrsg.)				Holz im Hochbau, Springer Verlag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300" spc="10" dirty="0">
                <a:latin typeface="Roboto Lt" pitchFamily="2" charset="0"/>
                <a:ea typeface="Roboto Lt" pitchFamily="2" charset="0"/>
              </a:rPr>
              <a:t>Wood Handbook, Wood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as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 Engineering Material	United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Dep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.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Agriculture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, Wisconsin, US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300" spc="10" dirty="0">
                <a:latin typeface="Roboto Lt" pitchFamily="2" charset="0"/>
                <a:ea typeface="Roboto Lt" pitchFamily="2" charset="0"/>
              </a:rPr>
              <a:t>Manual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 Engineered Wood Construction		American Wood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Concil</a:t>
            </a:r>
            <a:endParaRPr lang="de-AT" sz="2300" spc="10" dirty="0"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300" spc="10" dirty="0">
                <a:latin typeface="Roboto Lt" pitchFamily="2" charset="0"/>
                <a:ea typeface="Roboto Lt" pitchFamily="2" charset="0"/>
              </a:rPr>
              <a:t>Richtlinie Sockelanschluss im Holzhausbau	Holz Forschung Austria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300" spc="10" dirty="0">
                <a:latin typeface="Roboto Lt" pitchFamily="2" charset="0"/>
                <a:ea typeface="Roboto Lt" pitchFamily="2" charset="0"/>
              </a:rPr>
              <a:t>Atlas Mehrgeschossiger Holzbau			Edition Detail 2017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300" spc="10" dirty="0">
                <a:latin typeface="Roboto Lt" pitchFamily="2" charset="0"/>
                <a:ea typeface="Roboto Lt" pitchFamily="2" charset="0"/>
              </a:rPr>
              <a:t>Auszug aus Vortragsreihe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Modulbau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		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rwt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+ (Richard </a:t>
            </a:r>
            <a:r>
              <a:rPr lang="de-AT" sz="2300" spc="10" dirty="0" err="1">
                <a:latin typeface="Roboto Lt" pitchFamily="2" charset="0"/>
                <a:ea typeface="Roboto Lt" pitchFamily="2" charset="0"/>
              </a:rPr>
              <a:t>Woschitz</a:t>
            </a:r>
            <a:r>
              <a:rPr lang="de-AT" sz="2300" spc="10" dirty="0">
                <a:latin typeface="Roboto Lt" pitchFamily="2" charset="0"/>
                <a:ea typeface="Roboto Lt" pitchFamily="2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dirty="0"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www.proholz.at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dataholz.</a:t>
            </a: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eu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www.frischeis.com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www.steico.com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www.clt.info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www.bruck33.at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www.strongtie.de/products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www.rothoblaas.de/produkte/verbindungstechnik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www.pitzl-connectors.com/produkte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www.halfen.com/at/780/produktbereiche/bau/stabsysteme/detan-stabsystem/einfuehrung/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www.sfs.ch/de/Holzbefestiger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www.sihga.com/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www.schrauben.at/schraubenwelten/produkte/uebersicht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z="2100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www.sherpa-connector.com</a:t>
            </a:r>
            <a:endParaRPr lang="de-AT" sz="2100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261871" y="0"/>
            <a:ext cx="9789951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5689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5181600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miroscopic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structure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hardwood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34F90A-5581-4143-B4C7-8820A4579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AB62F11-DA44-4D13-B0ED-6C42D3CDD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2" t="450" b="53672"/>
          <a:stretch/>
        </p:blipFill>
        <p:spPr>
          <a:xfrm>
            <a:off x="3228393" y="662782"/>
            <a:ext cx="6628840" cy="30367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1CAD21-5F19-46CD-9248-474B54E71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2" t="56699"/>
          <a:stretch/>
        </p:blipFill>
        <p:spPr>
          <a:xfrm>
            <a:off x="3228393" y="3793824"/>
            <a:ext cx="6628840" cy="306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7058903" y="44127"/>
            <a:ext cx="5181600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815429BA-92DA-490D-A5DA-EDF577083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9"/>
          <a:stretch/>
        </p:blipFill>
        <p:spPr>
          <a:xfrm>
            <a:off x="10207747" y="633800"/>
            <a:ext cx="1811366" cy="428864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1E3D685-C3D8-4FC0-89E6-D682ACABD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"/>
          <a:stretch/>
        </p:blipFill>
        <p:spPr>
          <a:xfrm>
            <a:off x="4386044" y="4922446"/>
            <a:ext cx="7633069" cy="193555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CE20485-3D02-42C5-9A08-896E4FD36206}"/>
              </a:ext>
            </a:extLst>
          </p:cNvPr>
          <p:cNvSpPr txBox="1"/>
          <p:nvPr/>
        </p:nvSpPr>
        <p:spPr>
          <a:xfrm>
            <a:off x="3340357" y="2778123"/>
            <a:ext cx="686738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shipbuilding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terrace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weathered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heavily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exposed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resistant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insect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fungal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attack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species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wood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timber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constructions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B2AC980-C9CF-4A76-81DE-35ADF7762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74603"/>
          <a:stretch/>
        </p:blipFill>
        <p:spPr>
          <a:xfrm>
            <a:off x="1401874" y="633800"/>
            <a:ext cx="1938485" cy="42886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82E4CE-73FB-4667-AE02-686DBF98F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"/>
          <a:stretch/>
        </p:blipFill>
        <p:spPr>
          <a:xfrm>
            <a:off x="1401873" y="4922446"/>
            <a:ext cx="7633069" cy="193555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671E4C7-3129-4336-A581-B4200917D1ED}"/>
              </a:ext>
            </a:extLst>
          </p:cNvPr>
          <p:cNvSpPr txBox="1"/>
          <p:nvPr/>
        </p:nvSpPr>
        <p:spPr>
          <a:xfrm>
            <a:off x="1401873" y="633800"/>
            <a:ext cx="865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Beech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81BEFF-2FF5-4B7A-B488-B4ADDE40BCCB}"/>
              </a:ext>
            </a:extLst>
          </p:cNvPr>
          <p:cNvSpPr txBox="1"/>
          <p:nvPr/>
        </p:nvSpPr>
        <p:spPr>
          <a:xfrm>
            <a:off x="1401873" y="2778123"/>
            <a:ext cx="8650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Oak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4BA854-7358-46AF-862F-0AE14D704E97}"/>
              </a:ext>
            </a:extLst>
          </p:cNvPr>
          <p:cNvSpPr txBox="1"/>
          <p:nvPr/>
        </p:nvSpPr>
        <p:spPr>
          <a:xfrm>
            <a:off x="3340359" y="633799"/>
            <a:ext cx="6867388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veneers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woodturner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objects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e.g. „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Baubuche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“ (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veneer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lumber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boards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panels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- 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https://www.pollmeier.com/products/baubuche-about#gref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Easily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steam-bend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07CD38-A2F9-4051-8C54-343F9E050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820" y="1777972"/>
            <a:ext cx="4408926" cy="18262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6F51D1D-FEF7-4AF8-B1FB-0F0F07F8D0AE}"/>
              </a:ext>
            </a:extLst>
          </p:cNvPr>
          <p:cNvSpPr txBox="1"/>
          <p:nvPr/>
        </p:nvSpPr>
        <p:spPr>
          <a:xfrm>
            <a:off x="3340354" y="4922446"/>
            <a:ext cx="6867387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buliding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(also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glued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Pulpwood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uses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growing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76A4DEC-FDB6-48E9-8441-933BBCC0E6D8}"/>
              </a:ext>
            </a:extLst>
          </p:cNvPr>
          <p:cNvSpPr txBox="1"/>
          <p:nvPr/>
        </p:nvSpPr>
        <p:spPr>
          <a:xfrm>
            <a:off x="1401868" y="4912334"/>
            <a:ext cx="9386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Spruce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4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7010400" y="0"/>
            <a:ext cx="5181600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Species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timber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constructions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E28457-1729-4B9D-946F-ED96E8E9A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633800"/>
            <a:ext cx="7691792" cy="6224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791713-E792-4E49-8F4C-FA346B2C9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08" y="633800"/>
            <a:ext cx="7691792" cy="62242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6357BD3-011D-4A7F-ACFF-C3FF2866A900}"/>
              </a:ext>
            </a:extLst>
          </p:cNvPr>
          <p:cNvSpPr txBox="1"/>
          <p:nvPr/>
        </p:nvSpPr>
        <p:spPr>
          <a:xfrm>
            <a:off x="3305263" y="633800"/>
            <a:ext cx="704509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buliding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(also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glued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growing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031E23-63AB-4D7F-A6E8-7FECCA67DC37}"/>
              </a:ext>
            </a:extLst>
          </p:cNvPr>
          <p:cNvSpPr txBox="1"/>
          <p:nvPr/>
        </p:nvSpPr>
        <p:spPr>
          <a:xfrm>
            <a:off x="1256059" y="633800"/>
            <a:ext cx="10089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silver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fir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FBFC64-860D-42C6-9655-245A32FE730B}"/>
              </a:ext>
            </a:extLst>
          </p:cNvPr>
          <p:cNvSpPr txBox="1"/>
          <p:nvPr/>
        </p:nvSpPr>
        <p:spPr>
          <a:xfrm>
            <a:off x="3305263" y="2756974"/>
            <a:ext cx="704509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Lumber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(also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glued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Blue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fungus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DCAC4DB-0582-4BA1-9B75-AC779923A2E1}"/>
              </a:ext>
            </a:extLst>
          </p:cNvPr>
          <p:cNvSpPr txBox="1"/>
          <p:nvPr/>
        </p:nvSpPr>
        <p:spPr>
          <a:xfrm>
            <a:off x="3305263" y="4742385"/>
            <a:ext cx="704509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buliding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esp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Outdoor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terrace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Durable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qualities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B8CDF61-7DF1-474C-823F-C8A38EA5A05E}"/>
              </a:ext>
            </a:extLst>
          </p:cNvPr>
          <p:cNvSpPr txBox="1"/>
          <p:nvPr/>
        </p:nvSpPr>
        <p:spPr>
          <a:xfrm>
            <a:off x="1258445" y="2756974"/>
            <a:ext cx="9386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pine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CC6EC7-FAFA-4483-B7DB-BADD539B6DB5}"/>
              </a:ext>
            </a:extLst>
          </p:cNvPr>
          <p:cNvSpPr txBox="1"/>
          <p:nvPr/>
        </p:nvSpPr>
        <p:spPr>
          <a:xfrm>
            <a:off x="1256059" y="4807487"/>
            <a:ext cx="9386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larch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069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770</Words>
  <Application>Microsoft Office PowerPoint</Application>
  <PresentationFormat>Breitbild</PresentationFormat>
  <Paragraphs>271</Paragraphs>
  <Slides>60</Slides>
  <Notes>0</Notes>
  <HiddenSlides>34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Google Sans</vt:lpstr>
      <vt:lpstr>Roboto Light</vt:lpstr>
      <vt:lpstr>Roboto Lt</vt:lpstr>
      <vt:lpstr>Office</vt:lpstr>
      <vt:lpstr>Timber Construction</vt:lpstr>
      <vt:lpstr>about</vt:lpstr>
      <vt:lpstr>what we do</vt:lpstr>
      <vt:lpstr>timber technology</vt:lpstr>
      <vt:lpstr>structure of wood</vt:lpstr>
      <vt:lpstr>microscopic structure of softwood</vt:lpstr>
      <vt:lpstr>miroscopic structure hardwood</vt:lpstr>
      <vt:lpstr>species of wood for timber constructions</vt:lpstr>
      <vt:lpstr>Species of wood for timber constructions</vt:lpstr>
      <vt:lpstr>physics – wood moisture equilibrium</vt:lpstr>
      <vt:lpstr>Hygroskopic balance</vt:lpstr>
      <vt:lpstr>dimensionsstabilisierende maßnahmen</vt:lpstr>
      <vt:lpstr>Natural durability</vt:lpstr>
      <vt:lpstr>Natural durability</vt:lpstr>
      <vt:lpstr>Constructive wood protection</vt:lpstr>
      <vt:lpstr>baustoffe und produkte</vt:lpstr>
      <vt:lpstr>Constructive solid wood</vt:lpstr>
      <vt:lpstr>Layer material cross laminated timber / laminated veneer  timber</vt:lpstr>
      <vt:lpstr>Chip material / i-beam</vt:lpstr>
      <vt:lpstr>Planed goods</vt:lpstr>
      <vt:lpstr>Solid wood wide glued / three-layer board plywood / osb (oriented strand board)</vt:lpstr>
      <vt:lpstr>fiberboards - hdf / mdf / ldf</vt:lpstr>
      <vt:lpstr>Load dissipation</vt:lpstr>
      <vt:lpstr>horizontal bracing</vt:lpstr>
      <vt:lpstr>connections</vt:lpstr>
      <vt:lpstr>carpentry connection</vt:lpstr>
      <vt:lpstr>carpentry connection</vt:lpstr>
      <vt:lpstr>engineering wood joints</vt:lpstr>
      <vt:lpstr>Smooth nails</vt:lpstr>
      <vt:lpstr>PowerPoint-Präsentation</vt:lpstr>
      <vt:lpstr>Angle connector</vt:lpstr>
      <vt:lpstr>PowerPoint-Präsentation</vt:lpstr>
      <vt:lpstr>bauteile-aufbauten</vt:lpstr>
      <vt:lpstr>aufbautenrecherche</vt:lpstr>
      <vt:lpstr>tragstrukturkombinationen / bauweisen</vt:lpstr>
      <vt:lpstr>vorfertigungsgrade</vt:lpstr>
      <vt:lpstr>konstruktionsvarianten</vt:lpstr>
      <vt:lpstr>grundlegende schichtbildung im holzbau</vt:lpstr>
      <vt:lpstr>bsp außenwand – zimmermannsmäßig</vt:lpstr>
      <vt:lpstr>bsp außenwand – fertigteilbauweise</vt:lpstr>
      <vt:lpstr>bsp außenwand – holzmassivbauweise</vt:lpstr>
      <vt:lpstr>bsp innenwand (scheidewand)</vt:lpstr>
      <vt:lpstr>bsp trennwand</vt:lpstr>
      <vt:lpstr>bsp interne decke</vt:lpstr>
      <vt:lpstr>bsp trenndecke (z.B. zw. wohneinheiten)</vt:lpstr>
      <vt:lpstr>bsp steildach</vt:lpstr>
      <vt:lpstr>bsp flachgeneigtes dach / flachdach</vt:lpstr>
      <vt:lpstr>Bsp flachdach / terrasse / foliendeckung</vt:lpstr>
      <vt:lpstr>7 goldene regeln für nachweisfr. flachdach</vt:lpstr>
      <vt:lpstr>details</vt:lpstr>
      <vt:lpstr>bsp sockel riegelwand</vt:lpstr>
      <vt:lpstr>bsp sockel riegelwand holzfassade</vt:lpstr>
      <vt:lpstr>bsp wandecke</vt:lpstr>
      <vt:lpstr>anforderung decke / trennwand</vt:lpstr>
      <vt:lpstr>bsp trenndecke / wohnungstrennwand</vt:lpstr>
      <vt:lpstr>praxisbeispiel</vt:lpstr>
      <vt:lpstr>praxisbeispiel - grundriss</vt:lpstr>
      <vt:lpstr>praxisbeispiel - schnitt</vt:lpstr>
      <vt:lpstr>anforderungsprofil / aufgabenstellung</vt:lpstr>
      <vt:lpstr>source directory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holzbau überblick</dc:title>
  <dc:creator>Doubek Matthias</dc:creator>
  <cp:lastModifiedBy>Mitrenova Elena</cp:lastModifiedBy>
  <cp:revision>83</cp:revision>
  <cp:lastPrinted>2021-08-25T11:00:23Z</cp:lastPrinted>
  <dcterms:created xsi:type="dcterms:W3CDTF">2017-10-10T18:15:25Z</dcterms:created>
  <dcterms:modified xsi:type="dcterms:W3CDTF">2022-05-10T14:08:14Z</dcterms:modified>
</cp:coreProperties>
</file>