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49"/>
  </p:notesMasterIdLst>
  <p:sldIdLst>
    <p:sldId id="256" r:id="rId3"/>
    <p:sldId id="259" r:id="rId4"/>
    <p:sldId id="257" r:id="rId5"/>
    <p:sldId id="260" r:id="rId6"/>
    <p:sldId id="258" r:id="rId7"/>
    <p:sldId id="295" r:id="rId8"/>
    <p:sldId id="261" r:id="rId9"/>
    <p:sldId id="272" r:id="rId10"/>
    <p:sldId id="262" r:id="rId11"/>
    <p:sldId id="296" r:id="rId12"/>
    <p:sldId id="297" r:id="rId13"/>
    <p:sldId id="263" r:id="rId14"/>
    <p:sldId id="264" r:id="rId15"/>
    <p:sldId id="265" r:id="rId16"/>
    <p:sldId id="267" r:id="rId17"/>
    <p:sldId id="266" r:id="rId18"/>
    <p:sldId id="298" r:id="rId19"/>
    <p:sldId id="299" r:id="rId20"/>
    <p:sldId id="268" r:id="rId21"/>
    <p:sldId id="269" r:id="rId22"/>
    <p:sldId id="270" r:id="rId23"/>
    <p:sldId id="271" r:id="rId24"/>
    <p:sldId id="294" r:id="rId25"/>
    <p:sldId id="300" r:id="rId26"/>
    <p:sldId id="301" r:id="rId27"/>
    <p:sldId id="274" r:id="rId28"/>
    <p:sldId id="273" r:id="rId29"/>
    <p:sldId id="288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91" r:id="rId44"/>
    <p:sldId id="289" r:id="rId45"/>
    <p:sldId id="290" r:id="rId46"/>
    <p:sldId id="292" r:id="rId47"/>
    <p:sldId id="293" r:id="rId4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0" roundtripDataSignature="AMtx7mjisO6S1nJRB/mMxYedTepHpTdT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5221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4996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3525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303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0006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7781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1963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1754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8122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7728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0952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13211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92693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4821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26531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15587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82999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23472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44825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64070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1057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71152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95492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95924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50770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86334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18416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30391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42369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57169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4240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38000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52585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30301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27862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66980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58297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39417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2928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0290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5311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2596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1735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4019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">
  <p:cSld name="Benutzerdefiniertes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838200" y="987433"/>
            <a:ext cx="3932237" cy="1367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14"/>
          <p:cNvSpPr>
            <a:spLocks noGrp="1"/>
          </p:cNvSpPr>
          <p:nvPr>
            <p:ph type="pic" idx="2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14"/>
          <p:cNvSpPr txBox="1">
            <a:spLocks noGrp="1"/>
          </p:cNvSpPr>
          <p:nvPr>
            <p:ph type="body" idx="1"/>
          </p:nvPr>
        </p:nvSpPr>
        <p:spPr>
          <a:xfrm>
            <a:off x="839788" y="2355014"/>
            <a:ext cx="3932237" cy="351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838200" y="1151190"/>
            <a:ext cx="10515600" cy="77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838200" y="2117560"/>
            <a:ext cx="10515600" cy="3818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8200" y="1159217"/>
            <a:ext cx="10515600" cy="82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838200" y="2125585"/>
            <a:ext cx="518160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172200" y="2125585"/>
            <a:ext cx="518160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>
  <p:cSld name="Vergleich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839789" y="2505083"/>
            <a:ext cx="5157787" cy="342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4"/>
          </p:nvPr>
        </p:nvSpPr>
        <p:spPr>
          <a:xfrm>
            <a:off x="6172203" y="2505083"/>
            <a:ext cx="5183188" cy="342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8200" y="1159217"/>
            <a:ext cx="10515600" cy="82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>
  <p:cSld name="Nur Tite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838200" y="1159217"/>
            <a:ext cx="10515600" cy="82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839788" y="987432"/>
            <a:ext cx="3932237" cy="1442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body" idx="1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839788" y="2430380"/>
            <a:ext cx="3932237" cy="3438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3.png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/>
          <p:nvPr/>
        </p:nvSpPr>
        <p:spPr>
          <a:xfrm>
            <a:off x="0" y="-1"/>
            <a:ext cx="9904255" cy="1656629"/>
          </a:xfrm>
          <a:prstGeom prst="rect">
            <a:avLst/>
          </a:prstGeom>
          <a:solidFill>
            <a:srgbClr val="5C8A85">
              <a:alpha val="3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3"/>
          <p:cNvSpPr txBox="1"/>
          <p:nvPr/>
        </p:nvSpPr>
        <p:spPr>
          <a:xfrm>
            <a:off x="5163889" y="1932975"/>
            <a:ext cx="663299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45720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 i="0" u="none" strike="noStrike" cap="none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SUSTAINABLE, HIGH-PERFORMANCE BUILDING SOLUTIONS IN WOOD</a:t>
            </a:r>
            <a:endParaRPr/>
          </a:p>
          <a:p>
            <a:pPr marL="45720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u="none" strike="noStrike" cap="none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2020-1-LV01-KA203-077513</a:t>
            </a:r>
            <a:endParaRPr sz="1600" b="1" i="0" u="none" strike="noStrike" cap="none">
              <a:solidFill>
                <a:srgbClr val="5C8A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557" y="276348"/>
            <a:ext cx="3858044" cy="83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5501" y="1819575"/>
            <a:ext cx="690693" cy="585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5300" y="2496914"/>
            <a:ext cx="826078" cy="480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79408" y="1942521"/>
            <a:ext cx="1222233" cy="39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4090" y="2543518"/>
            <a:ext cx="1444603" cy="39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787" y="2478518"/>
            <a:ext cx="1148265" cy="58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7557" y="1884891"/>
            <a:ext cx="1104537" cy="45720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/>
          <p:nvPr/>
        </p:nvSpPr>
        <p:spPr>
          <a:xfrm>
            <a:off x="193008" y="1277754"/>
            <a:ext cx="756977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ERASMUS+ Strategic Partnerships For Higher Education </a:t>
            </a:r>
            <a:endParaRPr sz="1400" b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04255" y="-140976"/>
            <a:ext cx="2112268" cy="198120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095227" y="71120"/>
            <a:ext cx="1015494" cy="95248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/>
          <p:nvPr/>
        </p:nvSpPr>
        <p:spPr>
          <a:xfrm>
            <a:off x="1" y="0"/>
            <a:ext cx="11051822" cy="1005653"/>
          </a:xfrm>
          <a:prstGeom prst="rect">
            <a:avLst/>
          </a:prstGeom>
          <a:solidFill>
            <a:srgbClr val="5C8A85">
              <a:alpha val="3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5"/>
          <p:cNvSpPr/>
          <p:nvPr/>
        </p:nvSpPr>
        <p:spPr>
          <a:xfrm>
            <a:off x="0" y="6039857"/>
            <a:ext cx="12192000" cy="80195"/>
          </a:xfrm>
          <a:prstGeom prst="rect">
            <a:avLst/>
          </a:prstGeom>
          <a:solidFill>
            <a:srgbClr val="5C8A85">
              <a:alpha val="3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610600" y="60916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24566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9" name="Google Shape;29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5661" y="315253"/>
            <a:ext cx="2325047" cy="50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 rotWithShape="1">
          <a:blip r:embed="rId13">
            <a:alphaModFix/>
          </a:blip>
          <a:srcRect b="11880"/>
          <a:stretch/>
        </p:blipFill>
        <p:spPr>
          <a:xfrm>
            <a:off x="7785502" y="162704"/>
            <a:ext cx="493932" cy="368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883936" y="158392"/>
            <a:ext cx="631989" cy="367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630785" y="226346"/>
            <a:ext cx="1105193" cy="299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883936" y="592251"/>
            <a:ext cx="878476" cy="446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785502" y="647136"/>
            <a:ext cx="715540" cy="296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630785" y="638560"/>
            <a:ext cx="935069" cy="3047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 txBox="1"/>
          <p:nvPr/>
        </p:nvSpPr>
        <p:spPr>
          <a:xfrm>
            <a:off x="300979" y="4745930"/>
            <a:ext cx="861908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pl-PL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UILDING</a:t>
            </a:r>
            <a:r>
              <a:rPr lang="en-US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PHYSICS</a:t>
            </a:r>
            <a:r>
              <a:rPr lang="en-US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 - H</a:t>
            </a:r>
            <a:r>
              <a:rPr lang="pl-PL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EAT</a:t>
            </a:r>
            <a:r>
              <a:rPr lang="en-US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 / S</a:t>
            </a:r>
            <a:r>
              <a:rPr lang="pl-PL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OUND</a:t>
            </a:r>
            <a:r>
              <a:rPr lang="en-US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 / M</a:t>
            </a:r>
            <a:r>
              <a:rPr lang="pl-PL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OISTURE</a:t>
            </a:r>
            <a:r>
              <a:rPr lang="en-US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MANAGEMENT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Łukasz Wesołowski</a:t>
            </a:r>
            <a:endParaRPr lang="de-D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11-05-2022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LABC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10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Humidity</a:t>
            </a:r>
            <a:r>
              <a:rPr lang="pl-PL" sz="2400" b="1" dirty="0">
                <a:solidFill>
                  <a:srgbClr val="5C8A85"/>
                </a:solidFill>
              </a:rPr>
              <a:t> – </a:t>
            </a:r>
            <a:r>
              <a:rPr lang="pl-PL" sz="2400" b="1" dirty="0" err="1">
                <a:solidFill>
                  <a:srgbClr val="5C8A85"/>
                </a:solidFill>
              </a:rPr>
              <a:t>timber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degradation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pic>
        <p:nvPicPr>
          <p:cNvPr id="4" name="Obraz 3" descr="Obraz zawierający różny&#10;&#10;Opis wygenerowany automatycznie">
            <a:extLst>
              <a:ext uri="{FF2B5EF4-FFF2-40B4-BE49-F238E27FC236}">
                <a16:creationId xmlns:a16="http://schemas.microsoft.com/office/drawing/2014/main" id="{6BCCC3B1-BF21-81E7-8285-935138ABA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158" y="1125908"/>
            <a:ext cx="3828910" cy="48064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92B466A-2315-70A1-533D-9D74F6048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5" y="2216477"/>
            <a:ext cx="7882890" cy="37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27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Canadian Wood </a:t>
            </a:r>
            <a:r>
              <a:rPr lang="pl-PL" dirty="0" err="1"/>
              <a:t>Council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11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99711" y="1125908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Aura – </a:t>
            </a:r>
            <a:r>
              <a:rPr lang="pl-PL" sz="2400" b="1" dirty="0" err="1">
                <a:solidFill>
                  <a:srgbClr val="5C8A85"/>
                </a:solidFill>
              </a:rPr>
              <a:t>timber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protection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35330B5-3EAC-C581-0201-F0878E2D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9" y="1677747"/>
            <a:ext cx="5971068" cy="424377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F54DD6F-547C-EF54-4288-4AC8161F3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932" y="1639646"/>
            <a:ext cx="5622608" cy="421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31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EAAD4A7-21D3-61C1-D1BF-1EB1AE6E8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143" y="1280160"/>
            <a:ext cx="4494681" cy="4747394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r>
              <a:rPr lang="pl-PL" dirty="0"/>
              <a:t> / </a:t>
            </a:r>
            <a:r>
              <a:rPr lang="pl-PL" dirty="0" err="1"/>
              <a:t>Enclousure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12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Humidity</a:t>
            </a:r>
            <a:r>
              <a:rPr lang="pl-PL" sz="2400" b="1" dirty="0">
                <a:solidFill>
                  <a:srgbClr val="5C8A85"/>
                </a:solidFill>
              </a:rPr>
              <a:t> – </a:t>
            </a:r>
            <a:r>
              <a:rPr lang="pl-PL" sz="2400" b="1" dirty="0" err="1">
                <a:solidFill>
                  <a:srgbClr val="5C8A85"/>
                </a:solidFill>
              </a:rPr>
              <a:t>keep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away</a:t>
            </a:r>
            <a:r>
              <a:rPr lang="pl-PL" sz="2400" b="1" dirty="0">
                <a:solidFill>
                  <a:srgbClr val="5C8A85"/>
                </a:solidFill>
              </a:rPr>
              <a:t> from </a:t>
            </a:r>
            <a:r>
              <a:rPr lang="pl-PL" sz="2400" b="1" dirty="0" err="1">
                <a:solidFill>
                  <a:srgbClr val="5C8A85"/>
                </a:solidFill>
              </a:rPr>
              <a:t>timber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FB81226-5AF2-EDDE-501B-27D51F54F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780" y="1010766"/>
            <a:ext cx="4291012" cy="49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31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Rmax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13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99711" y="1125908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Removing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humidity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pic>
        <p:nvPicPr>
          <p:cNvPr id="4" name="Obraz 3" descr="Obraz zawierający zewnętrzne, budynek, dom&#10;&#10;Opis wygenerowany automatycznie">
            <a:extLst>
              <a:ext uri="{FF2B5EF4-FFF2-40B4-BE49-F238E27FC236}">
                <a16:creationId xmlns:a16="http://schemas.microsoft.com/office/drawing/2014/main" id="{82E3F496-99C0-F962-EFF1-4C15084AD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4997"/>
            <a:ext cx="6427434" cy="4190688"/>
          </a:xfrm>
          <a:prstGeom prst="rect">
            <a:avLst/>
          </a:prstGeom>
        </p:spPr>
      </p:pic>
      <p:pic>
        <p:nvPicPr>
          <p:cNvPr id="6" name="Obraz 5" descr="Obraz zawierający wewnątrz&#10;&#10;Opis wygenerowany automatycznie">
            <a:extLst>
              <a:ext uri="{FF2B5EF4-FFF2-40B4-BE49-F238E27FC236}">
                <a16:creationId xmlns:a16="http://schemas.microsoft.com/office/drawing/2014/main" id="{B39B3938-93EE-D5AC-6CA5-89AC49EA7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434" y="1724997"/>
            <a:ext cx="6203861" cy="41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0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Thermal</a:t>
            </a:r>
            <a:r>
              <a:rPr lang="pl-PL" dirty="0"/>
              <a:t> Engineering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14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Humidity</a:t>
            </a:r>
            <a:r>
              <a:rPr lang="pl-PL" sz="2400" b="1" dirty="0">
                <a:solidFill>
                  <a:srgbClr val="5C8A85"/>
                </a:solidFill>
              </a:rPr>
              <a:t> – </a:t>
            </a:r>
            <a:r>
              <a:rPr lang="pl-PL" sz="2400" b="1" dirty="0" err="1">
                <a:solidFill>
                  <a:srgbClr val="5C8A85"/>
                </a:solidFill>
              </a:rPr>
              <a:t>water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content</a:t>
            </a:r>
            <a:r>
              <a:rPr lang="pl-PL" sz="2400" b="1" dirty="0">
                <a:solidFill>
                  <a:srgbClr val="5C8A85"/>
                </a:solidFill>
              </a:rPr>
              <a:t> – </a:t>
            </a:r>
            <a:r>
              <a:rPr lang="pl-PL" sz="2400" b="1" dirty="0" err="1">
                <a:solidFill>
                  <a:srgbClr val="5C8A85"/>
                </a:solidFill>
              </a:rPr>
              <a:t>thermal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insulation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A3E1693-7218-D9B0-CA40-D3CA16E62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25" y="1523390"/>
            <a:ext cx="5775350" cy="3811219"/>
          </a:xfrm>
          <a:prstGeom prst="rect">
            <a:avLst/>
          </a:prstGeom>
        </p:spPr>
      </p:pic>
      <p:sp>
        <p:nvSpPr>
          <p:cNvPr id="11" name="Textfeld 1">
            <a:extLst>
              <a:ext uri="{FF2B5EF4-FFF2-40B4-BE49-F238E27FC236}">
                <a16:creationId xmlns:a16="http://schemas.microsoft.com/office/drawing/2014/main" id="{025702DC-010A-7816-CD46-935634BDF08F}"/>
              </a:ext>
            </a:extLst>
          </p:cNvPr>
          <p:cNvSpPr txBox="1"/>
          <p:nvPr/>
        </p:nvSpPr>
        <p:spPr>
          <a:xfrm>
            <a:off x="2997672" y="240545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XPS</a:t>
            </a:r>
          </a:p>
        </p:txBody>
      </p:sp>
      <p:sp>
        <p:nvSpPr>
          <p:cNvPr id="12" name="Textfeld 1">
            <a:extLst>
              <a:ext uri="{FF2B5EF4-FFF2-40B4-BE49-F238E27FC236}">
                <a16:creationId xmlns:a16="http://schemas.microsoft.com/office/drawing/2014/main" id="{7CD8A5D8-D3BE-33FC-803E-9CFC30ED1312}"/>
              </a:ext>
            </a:extLst>
          </p:cNvPr>
          <p:cNvSpPr txBox="1"/>
          <p:nvPr/>
        </p:nvSpPr>
        <p:spPr>
          <a:xfrm>
            <a:off x="1206972" y="4272486"/>
            <a:ext cx="991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Phenolic</a:t>
            </a:r>
            <a:endParaRPr lang="pl-PL" sz="2400" b="1" dirty="0">
              <a:solidFill>
                <a:srgbClr val="5C8A85"/>
              </a:solidFill>
            </a:endParaRPr>
          </a:p>
          <a:p>
            <a:r>
              <a:rPr lang="pl-PL" sz="2400" b="1" dirty="0" err="1">
                <a:solidFill>
                  <a:srgbClr val="5C8A85"/>
                </a:solidFill>
              </a:rPr>
              <a:t>Foam</a:t>
            </a:r>
            <a:endParaRPr lang="pl-PL" sz="2400" b="1" dirty="0">
              <a:solidFill>
                <a:srgbClr val="5C8A85"/>
              </a:solidFill>
            </a:endParaRPr>
          </a:p>
        </p:txBody>
      </p:sp>
      <p:sp>
        <p:nvSpPr>
          <p:cNvPr id="13" name="Textfeld 1">
            <a:extLst>
              <a:ext uri="{FF2B5EF4-FFF2-40B4-BE49-F238E27FC236}">
                <a16:creationId xmlns:a16="http://schemas.microsoft.com/office/drawing/2014/main" id="{193F89A8-CDC3-38F7-76E7-8F7D06EE89C9}"/>
              </a:ext>
            </a:extLst>
          </p:cNvPr>
          <p:cNvSpPr txBox="1"/>
          <p:nvPr/>
        </p:nvSpPr>
        <p:spPr>
          <a:xfrm>
            <a:off x="9265760" y="4272485"/>
            <a:ext cx="991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Glass</a:t>
            </a:r>
          </a:p>
          <a:p>
            <a:r>
              <a:rPr lang="pl-PL" sz="2400" b="1" dirty="0" err="1">
                <a:solidFill>
                  <a:srgbClr val="5C8A85"/>
                </a:solidFill>
              </a:rPr>
              <a:t>Wool</a:t>
            </a:r>
            <a:endParaRPr lang="pl-PL" sz="2400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12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Rhotoblaas</a:t>
            </a:r>
            <a:r>
              <a:rPr lang="pl-PL" dirty="0"/>
              <a:t> / MDPI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15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90BAE9A-4B69-4D28-7E2A-D5CA629A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893" y="1026232"/>
            <a:ext cx="8285712" cy="4936263"/>
          </a:xfrm>
          <a:prstGeom prst="rect">
            <a:avLst/>
          </a:prstGeom>
        </p:spPr>
      </p:pic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Dew</a:t>
            </a:r>
            <a:r>
              <a:rPr lang="pl-PL" sz="2400" b="1" dirty="0">
                <a:solidFill>
                  <a:srgbClr val="5C8A85"/>
                </a:solidFill>
              </a:rPr>
              <a:t> Point</a:t>
            </a:r>
          </a:p>
        </p:txBody>
      </p:sp>
    </p:spTree>
    <p:extLst>
      <p:ext uri="{BB962C8B-B14F-4D97-AF65-F5344CB8AC3E}">
        <p14:creationId xmlns:p14="http://schemas.microsoft.com/office/powerpoint/2010/main" val="1049058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Rhotoblaas</a:t>
            </a:r>
            <a:r>
              <a:rPr lang="pl-PL" dirty="0"/>
              <a:t> / MDPI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16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Airtightness</a:t>
            </a:r>
            <a:br>
              <a:rPr lang="pl-PL" sz="2400" b="1" dirty="0">
                <a:solidFill>
                  <a:srgbClr val="5C8A85"/>
                </a:solidFill>
              </a:rPr>
            </a:br>
            <a:r>
              <a:rPr lang="pl-PL" sz="2400" b="1" dirty="0" err="1">
                <a:solidFill>
                  <a:srgbClr val="5C8A85"/>
                </a:solidFill>
              </a:rPr>
              <a:t>Windtightness</a:t>
            </a:r>
            <a:endParaRPr lang="pl-PL" sz="2400" b="1" dirty="0">
              <a:solidFill>
                <a:srgbClr val="5C8A85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247CDA2-CF7B-7BFD-104C-9F53E84FC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1" y="1026231"/>
            <a:ext cx="6280606" cy="497012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41F5E37-5CBA-E1D3-3645-66BE53BBD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818" y="1095686"/>
            <a:ext cx="2603943" cy="483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59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Rmax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17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Thermal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issues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FC095D4-9E06-0DE6-B5A2-420D2638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681" y="1012301"/>
            <a:ext cx="5388744" cy="50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67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Rmax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18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Thermal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issues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DD9E6F5B-2F5D-EAD6-D98D-FF7E1EA7A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93" y="1628861"/>
            <a:ext cx="5950742" cy="3879884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349BC376-B281-4369-3693-B16C4A1F1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935" y="1628861"/>
            <a:ext cx="6119820" cy="389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BC748B0-C9DE-3C6E-3D10-E3A4CCA63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84" y="1026232"/>
            <a:ext cx="10019043" cy="4844502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F I N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19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Sound:</a:t>
            </a:r>
          </a:p>
        </p:txBody>
      </p:sp>
    </p:spTree>
    <p:extLst>
      <p:ext uri="{BB962C8B-B14F-4D97-AF65-F5344CB8AC3E}">
        <p14:creationId xmlns:p14="http://schemas.microsoft.com/office/powerpoint/2010/main" val="1770066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55224C08-F3D5-894F-517C-0CE38C9EEC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29403" r="-1" b="17582"/>
          <a:stretch/>
        </p:blipFill>
        <p:spPr>
          <a:xfrm>
            <a:off x="117312" y="1060479"/>
            <a:ext cx="11813853" cy="4930575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Dora </a:t>
            </a:r>
            <a:r>
              <a:rPr lang="pl-PL" dirty="0" err="1"/>
              <a:t>Mathews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Wood </a:t>
            </a:r>
            <a:r>
              <a:rPr lang="pl-PL" sz="2400" b="1" dirty="0" err="1">
                <a:solidFill>
                  <a:srgbClr val="5C8A85"/>
                </a:solidFill>
              </a:rPr>
              <a:t>structure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01417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Jiuanchun</a:t>
            </a:r>
            <a:r>
              <a:rPr lang="pl-PL" dirty="0"/>
              <a:t> Li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20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Sound: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383D01C-D9E0-0705-65AF-A95A80A70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7" y="1949838"/>
            <a:ext cx="11633200" cy="369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18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DABEF735-D0C4-4A9A-C699-4D73BB37B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" y="1342206"/>
            <a:ext cx="11154174" cy="4653192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Keith</a:t>
            </a:r>
            <a:r>
              <a:rPr lang="pl-PL" dirty="0"/>
              <a:t> </a:t>
            </a:r>
            <a:r>
              <a:rPr lang="pl-PL" dirty="0" err="1"/>
              <a:t>Crews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21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Sound:</a:t>
            </a:r>
          </a:p>
        </p:txBody>
      </p:sp>
    </p:spTree>
    <p:extLst>
      <p:ext uri="{BB962C8B-B14F-4D97-AF65-F5344CB8AC3E}">
        <p14:creationId xmlns:p14="http://schemas.microsoft.com/office/powerpoint/2010/main" val="941804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Bohumil </a:t>
            </a:r>
            <a:r>
              <a:rPr lang="pl-PL" dirty="0" err="1"/>
              <a:t>Kasal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22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Sound: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481CEA1-F53E-A03D-51FF-803D4A25F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040" y="1026232"/>
            <a:ext cx="8912860" cy="50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85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23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Sound: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216ACC0-393D-CAF2-4050-2BF22E0AD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594" y="1487897"/>
            <a:ext cx="9991725" cy="43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52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24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585A38A-E670-7B40-76BB-10DE48D32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769" y="1190124"/>
            <a:ext cx="1568276" cy="1566000"/>
          </a:xfrm>
          <a:prstGeom prst="rect">
            <a:avLst/>
          </a:prstGeom>
        </p:spPr>
      </p:pic>
      <p:graphicFrame>
        <p:nvGraphicFramePr>
          <p:cNvPr id="10" name="Obiekt 9">
            <a:extLst>
              <a:ext uri="{FF2B5EF4-FFF2-40B4-BE49-F238E27FC236}">
                <a16:creationId xmlns:a16="http://schemas.microsoft.com/office/drawing/2014/main" id="{FD24D1A1-29FE-16C7-8731-C533E8C37B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287091"/>
              </p:ext>
            </p:extLst>
          </p:nvPr>
        </p:nvGraphicFramePr>
        <p:xfrm>
          <a:off x="222272" y="1190124"/>
          <a:ext cx="2617883" cy="4686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5" imgW="3911040" imgH="7009200" progId="">
                  <p:embed/>
                </p:oleObj>
              </mc:Choice>
              <mc:Fallback>
                <p:oleObj r:id="rId5" imgW="3911040" imgH="7009200" progId="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E69A5C5F-178B-4403-81F9-5A4156D850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2272" y="1190124"/>
                        <a:ext cx="2617883" cy="4686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feld 1">
            <a:extLst>
              <a:ext uri="{FF2B5EF4-FFF2-40B4-BE49-F238E27FC236}">
                <a16:creationId xmlns:a16="http://schemas.microsoft.com/office/drawing/2014/main" id="{38DE4128-9C10-B0B2-CB8D-6C6D63B9281C}"/>
              </a:ext>
            </a:extLst>
          </p:cNvPr>
          <p:cNvSpPr txBox="1"/>
          <p:nvPr/>
        </p:nvSpPr>
        <p:spPr>
          <a:xfrm>
            <a:off x="4382241" y="1195078"/>
            <a:ext cx="758748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DLT (</a:t>
            </a:r>
            <a:r>
              <a:rPr lang="pl-PL" sz="2400" b="1" dirty="0" err="1">
                <a:solidFill>
                  <a:srgbClr val="5C8A85"/>
                </a:solidFill>
              </a:rPr>
              <a:t>dowels</a:t>
            </a:r>
            <a:r>
              <a:rPr lang="pl-PL" sz="2400" b="1" dirty="0">
                <a:solidFill>
                  <a:srgbClr val="5C8A85"/>
                </a:solidFill>
              </a:rPr>
              <a:t>) -NLT (</a:t>
            </a:r>
            <a:r>
              <a:rPr lang="pl-PL" sz="2400" b="1" dirty="0" err="1">
                <a:solidFill>
                  <a:srgbClr val="5C8A85"/>
                </a:solidFill>
              </a:rPr>
              <a:t>nais</a:t>
            </a:r>
            <a:r>
              <a:rPr lang="pl-PL" sz="2400" b="1" dirty="0">
                <a:solidFill>
                  <a:srgbClr val="5C8A85"/>
                </a:solidFill>
              </a:rPr>
              <a:t>) (bar </a:t>
            </a:r>
            <a:r>
              <a:rPr lang="pl-PL" sz="2400" b="1" dirty="0" err="1">
                <a:solidFill>
                  <a:srgbClr val="5C8A85"/>
                </a:solidFill>
              </a:rPr>
              <a:t>shaped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):</a:t>
            </a:r>
            <a:r>
              <a:rPr lang="en-US" b="1" dirty="0">
                <a:solidFill>
                  <a:schemeClr val="bg1"/>
                </a:solidFill>
              </a:rPr>
              <a:t>n</a:t>
            </a:r>
            <a:endParaRPr lang="pl-PL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pl-PL" b="1" dirty="0"/>
          </a:p>
          <a:p>
            <a:pPr marL="285750" indent="-285750">
              <a:buFontTx/>
              <a:buChar char="-"/>
            </a:pPr>
            <a:r>
              <a:rPr lang="pl-PL" b="1" dirty="0">
                <a:solidFill>
                  <a:srgbClr val="5C8A85"/>
                </a:solidFill>
              </a:rPr>
              <a:t>No </a:t>
            </a:r>
            <a:r>
              <a:rPr lang="pl-PL" b="1" dirty="0" err="1">
                <a:solidFill>
                  <a:srgbClr val="5C8A85"/>
                </a:solidFill>
              </a:rPr>
              <a:t>adhesive</a:t>
            </a:r>
            <a:r>
              <a:rPr lang="pl-PL" b="1" dirty="0">
                <a:solidFill>
                  <a:srgbClr val="5C8A85"/>
                </a:solidFill>
              </a:rPr>
              <a:t> – </a:t>
            </a:r>
            <a:r>
              <a:rPr lang="pl-PL" b="1" dirty="0" err="1">
                <a:solidFill>
                  <a:srgbClr val="5C8A85"/>
                </a:solidFill>
              </a:rPr>
              <a:t>mechanical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fixing</a:t>
            </a:r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b="1" dirty="0">
                <a:solidFill>
                  <a:srgbClr val="5C8A85"/>
                </a:solidFill>
              </a:rPr>
              <a:t>For </a:t>
            </a:r>
            <a:r>
              <a:rPr lang="pl-PL" b="1" dirty="0" err="1">
                <a:solidFill>
                  <a:srgbClr val="5C8A85"/>
                </a:solidFill>
              </a:rPr>
              <a:t>wood+concreto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composites</a:t>
            </a:r>
            <a:r>
              <a:rPr lang="en-US" b="1" dirty="0" err="1">
                <a:solidFill>
                  <a:schemeClr val="bg1"/>
                </a:solidFill>
              </a:rPr>
              <a:t>ctural</a:t>
            </a:r>
            <a:r>
              <a:rPr lang="en-US" b="1" dirty="0">
                <a:solidFill>
                  <a:schemeClr val="bg1"/>
                </a:solidFill>
              </a:rPr>
              <a:t> components, ceiling elements, long-span structural components subject to heavy loads</a:t>
            </a:r>
            <a:endParaRPr lang="pl-PL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bg1"/>
                </a:solidFill>
              </a:rPr>
              <a:t>Straight and curved beams with very stable forms and high visual quality</a:t>
            </a:r>
            <a:endParaRPr lang="pl-PL" b="1" dirty="0">
              <a:solidFill>
                <a:schemeClr val="bg1"/>
              </a:solidFill>
            </a:endParaRPr>
          </a:p>
          <a:p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endParaRPr lang="pl-PL" sz="2400" b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9215F5C-1607-8099-CDF1-2749062E3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429" y="2608880"/>
            <a:ext cx="7778348" cy="341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33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25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27202DD-994B-19A2-FCF7-2C0DA02CC6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007"/>
            <a:ext cx="1254349" cy="1252529"/>
          </a:xfrm>
          <a:prstGeom prst="rect">
            <a:avLst/>
          </a:prstGeom>
        </p:spPr>
      </p:pic>
      <p:sp>
        <p:nvSpPr>
          <p:cNvPr id="10" name="Foliennummernplatzhalter 25">
            <a:extLst>
              <a:ext uri="{FF2B5EF4-FFF2-40B4-BE49-F238E27FC236}">
                <a16:creationId xmlns:a16="http://schemas.microsoft.com/office/drawing/2014/main" id="{A3697BA7-D4AA-D29B-A889-982D6DAE0FC5}"/>
              </a:ext>
            </a:extLst>
          </p:cNvPr>
          <p:cNvSpPr txBox="1">
            <a:spLocks/>
          </p:cNvSpPr>
          <p:nvPr/>
        </p:nvSpPr>
        <p:spPr>
          <a:xfrm>
            <a:off x="9509643" y="7268752"/>
            <a:ext cx="2194085" cy="244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ACD6B214-EFBA-47A7-96BC-0C9C5E568A43}" type="slidenum">
              <a:rPr lang="de-AT" smtClean="0"/>
              <a:pPr/>
              <a:t>25</a:t>
            </a:fld>
            <a:endParaRPr lang="de-AT"/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9FCFB582-4BFB-9E4B-BFCD-B017485F75D1}"/>
              </a:ext>
            </a:extLst>
          </p:cNvPr>
          <p:cNvSpPr txBox="1"/>
          <p:nvPr/>
        </p:nvSpPr>
        <p:spPr>
          <a:xfrm>
            <a:off x="1543995" y="1081271"/>
            <a:ext cx="60686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DLT (</a:t>
            </a:r>
            <a:r>
              <a:rPr lang="pl-PL" sz="2400" b="1" dirty="0" err="1">
                <a:solidFill>
                  <a:srgbClr val="5C8A85"/>
                </a:solidFill>
              </a:rPr>
              <a:t>dowels</a:t>
            </a:r>
            <a:r>
              <a:rPr lang="pl-PL" sz="2400" b="1" dirty="0">
                <a:solidFill>
                  <a:srgbClr val="5C8A85"/>
                </a:solidFill>
              </a:rPr>
              <a:t>) -NLT (</a:t>
            </a:r>
            <a:r>
              <a:rPr lang="pl-PL" sz="2400" b="1" dirty="0" err="1">
                <a:solidFill>
                  <a:srgbClr val="5C8A85"/>
                </a:solidFill>
              </a:rPr>
              <a:t>nais</a:t>
            </a:r>
            <a:r>
              <a:rPr lang="pl-PL" sz="2400" b="1" dirty="0">
                <a:solidFill>
                  <a:srgbClr val="5C8A85"/>
                </a:solidFill>
              </a:rPr>
              <a:t>) (bar </a:t>
            </a:r>
            <a:r>
              <a:rPr lang="pl-PL" sz="2400" b="1" dirty="0" err="1">
                <a:solidFill>
                  <a:srgbClr val="5C8A85"/>
                </a:solidFill>
              </a:rPr>
              <a:t>shaped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):</a:t>
            </a:r>
            <a:r>
              <a:rPr lang="en-US" b="1" dirty="0">
                <a:solidFill>
                  <a:schemeClr val="bg1"/>
                </a:solidFill>
              </a:rPr>
              <a:t>n</a:t>
            </a:r>
            <a:endParaRPr lang="pl-PL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pl-PL" b="1" dirty="0"/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bg1"/>
                </a:solidFill>
              </a:rPr>
              <a:t>heavy loads</a:t>
            </a:r>
            <a:endParaRPr lang="pl-PL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bg1"/>
                </a:solidFill>
              </a:rPr>
              <a:t>Straight and curved beams with very stable forms and high visual quality</a:t>
            </a:r>
            <a:endParaRPr lang="pl-PL" b="1" dirty="0">
              <a:solidFill>
                <a:schemeClr val="bg1"/>
              </a:solidFill>
            </a:endParaRPr>
          </a:p>
          <a:p>
            <a:endParaRPr lang="pl-PL" b="1" i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pl-PL" b="1" i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endParaRPr lang="pl-PL" sz="2400" b="1" dirty="0">
              <a:solidFill>
                <a:srgbClr val="5C8A85"/>
              </a:solidFill>
            </a:endParaRPr>
          </a:p>
          <a:p>
            <a:endParaRPr lang="pl-PL" b="1" dirty="0">
              <a:solidFill>
                <a:srgbClr val="5C8A85"/>
              </a:solidFill>
            </a:endParaRPr>
          </a:p>
          <a:p>
            <a:pPr marL="285750" indent="-285750">
              <a:buFontTx/>
              <a:buChar char="-"/>
            </a:pPr>
            <a:endParaRPr lang="de-DE" b="1" dirty="0">
              <a:solidFill>
                <a:srgbClr val="5C8A85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C2FEDACB-8821-0C74-D325-92D5A7CF4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82" y="4056457"/>
            <a:ext cx="4343550" cy="196352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8E4003D-9C52-64F7-5898-1F62FE720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287" y="3829044"/>
            <a:ext cx="5091482" cy="2166354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5938A2E-29F6-EFD9-0838-7DFFB35EF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5224" y="1851786"/>
            <a:ext cx="2742455" cy="223563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0C0E611-C4A6-C8E8-FDB8-1540640182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9633" y="1543382"/>
            <a:ext cx="2479577" cy="229814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F55D6DD9-A742-8878-05CA-7386CF3A7D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6846" y="1801302"/>
            <a:ext cx="2171033" cy="2166354"/>
          </a:xfrm>
          <a:prstGeom prst="rect">
            <a:avLst/>
          </a:prstGeom>
        </p:spPr>
      </p:pic>
      <p:sp>
        <p:nvSpPr>
          <p:cNvPr id="17" name="Fußzeilenplatzhalter 24">
            <a:extLst>
              <a:ext uri="{FF2B5EF4-FFF2-40B4-BE49-F238E27FC236}">
                <a16:creationId xmlns:a16="http://schemas.microsoft.com/office/drawing/2014/main" id="{1446584A-44A4-103C-92AD-78341DE665B0}"/>
              </a:ext>
            </a:extLst>
          </p:cNvPr>
          <p:cNvSpPr txBox="1">
            <a:spLocks/>
          </p:cNvSpPr>
          <p:nvPr/>
        </p:nvSpPr>
        <p:spPr>
          <a:xfrm>
            <a:off x="487801" y="7023768"/>
            <a:ext cx="3291127" cy="244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AT"/>
              <a:t>Sources:</a:t>
            </a:r>
            <a:r>
              <a:rPr lang="pl-PL"/>
              <a:t> Structure Craft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5887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26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Solving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sollutions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E3253E7-B3D9-0ED4-6E7A-AE9EBCB07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413" y="1030644"/>
            <a:ext cx="5253747" cy="582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05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27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Sound: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12777AB-C903-D985-8111-F82DF11BF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8143"/>
            <a:ext cx="5997729" cy="407362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6B9A193-3321-BA5F-19CA-0C185C486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729" y="1682854"/>
            <a:ext cx="6194271" cy="414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15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28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Proofing: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43AF2B4-EDA2-F027-76D8-0E0191129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819" y="1050403"/>
            <a:ext cx="5786167" cy="580759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BBE3F74-3455-56FB-EC7E-C7881FA07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975" y="1016119"/>
            <a:ext cx="5903253" cy="211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99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29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Sound:</a:t>
            </a:r>
          </a:p>
        </p:txBody>
      </p:sp>
      <p:pic>
        <p:nvPicPr>
          <p:cNvPr id="9" name="Obraz 8" descr="Obraz zawierający podłoże, wewnątrz, drewniane, drewno&#10;&#10;Opis wygenerowany automatycznie">
            <a:extLst>
              <a:ext uri="{FF2B5EF4-FFF2-40B4-BE49-F238E27FC236}">
                <a16:creationId xmlns:a16="http://schemas.microsoft.com/office/drawing/2014/main" id="{A960E050-71A1-45C2-9E63-EC78868BB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15" y="1151768"/>
            <a:ext cx="624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38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Grosser</a:t>
            </a:r>
            <a:r>
              <a:rPr lang="pl-PL" dirty="0"/>
              <a:t> 1977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Wood </a:t>
            </a:r>
            <a:r>
              <a:rPr lang="pl-PL" sz="2400" b="1" dirty="0" err="1">
                <a:solidFill>
                  <a:srgbClr val="5C8A85"/>
                </a:solidFill>
              </a:rPr>
              <a:t>structure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842019F-7AFC-F545-F994-A2CA9895C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50" y="1038710"/>
            <a:ext cx="6896837" cy="495422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podłoże, wewnątrz, drewniane, łazienka&#10;&#10;Opis wygenerowany automatycznie">
            <a:extLst>
              <a:ext uri="{FF2B5EF4-FFF2-40B4-BE49-F238E27FC236}">
                <a16:creationId xmlns:a16="http://schemas.microsoft.com/office/drawing/2014/main" id="{E9BAB090-FE6B-7158-ECD1-D0238FD60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15" y="1143000"/>
            <a:ext cx="6240000" cy="4680000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30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Sound:</a:t>
            </a:r>
          </a:p>
        </p:txBody>
      </p:sp>
    </p:spTree>
    <p:extLst>
      <p:ext uri="{BB962C8B-B14F-4D97-AF65-F5344CB8AC3E}">
        <p14:creationId xmlns:p14="http://schemas.microsoft.com/office/powerpoint/2010/main" val="3188421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drewniane, tarcica, kontener, pudełko&#10;&#10;Opis wygenerowany automatycznie">
            <a:extLst>
              <a:ext uri="{FF2B5EF4-FFF2-40B4-BE49-F238E27FC236}">
                <a16:creationId xmlns:a16="http://schemas.microsoft.com/office/drawing/2014/main" id="{C053A088-33D6-F3BD-EA73-8BE0C6039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15" y="1143000"/>
            <a:ext cx="6240000" cy="4680000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31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Sound:</a:t>
            </a:r>
          </a:p>
        </p:txBody>
      </p:sp>
    </p:spTree>
    <p:extLst>
      <p:ext uri="{BB962C8B-B14F-4D97-AF65-F5344CB8AC3E}">
        <p14:creationId xmlns:p14="http://schemas.microsoft.com/office/powerpoint/2010/main" val="1638464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wewnątrz&#10;&#10;Opis wygenerowany automatycznie">
            <a:extLst>
              <a:ext uri="{FF2B5EF4-FFF2-40B4-BE49-F238E27FC236}">
                <a16:creationId xmlns:a16="http://schemas.microsoft.com/office/drawing/2014/main" id="{8B561071-D40B-4D18-72FF-747BC9FA0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15" y="1143000"/>
            <a:ext cx="6240000" cy="4680000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32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Sound:</a:t>
            </a:r>
          </a:p>
        </p:txBody>
      </p:sp>
    </p:spTree>
    <p:extLst>
      <p:ext uri="{BB962C8B-B14F-4D97-AF65-F5344CB8AC3E}">
        <p14:creationId xmlns:p14="http://schemas.microsoft.com/office/powerpoint/2010/main" val="133193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drewniane, tarcica, materiały budowlane, drewno&#10;&#10;Opis wygenerowany automatycznie">
            <a:extLst>
              <a:ext uri="{FF2B5EF4-FFF2-40B4-BE49-F238E27FC236}">
                <a16:creationId xmlns:a16="http://schemas.microsoft.com/office/drawing/2014/main" id="{CEA434E0-DA08-4974-BCD7-B3E3D9E08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15" y="1143000"/>
            <a:ext cx="6240000" cy="4680000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33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Sound:</a:t>
            </a:r>
          </a:p>
        </p:txBody>
      </p:sp>
    </p:spTree>
    <p:extLst>
      <p:ext uri="{BB962C8B-B14F-4D97-AF65-F5344CB8AC3E}">
        <p14:creationId xmlns:p14="http://schemas.microsoft.com/office/powerpoint/2010/main" val="15770107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drewniane, drewno, tarcica, materiały budowlane&#10;&#10;Opis wygenerowany automatycznie">
            <a:extLst>
              <a:ext uri="{FF2B5EF4-FFF2-40B4-BE49-F238E27FC236}">
                <a16:creationId xmlns:a16="http://schemas.microsoft.com/office/drawing/2014/main" id="{B2D5AE1C-2ECA-6011-B6B8-43FEB1872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15" y="1143000"/>
            <a:ext cx="6240000" cy="4680000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34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Sound:</a:t>
            </a:r>
          </a:p>
        </p:txBody>
      </p:sp>
    </p:spTree>
    <p:extLst>
      <p:ext uri="{BB962C8B-B14F-4D97-AF65-F5344CB8AC3E}">
        <p14:creationId xmlns:p14="http://schemas.microsoft.com/office/powerpoint/2010/main" val="3631767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tarcica&#10;&#10;Opis wygenerowany automatycznie">
            <a:extLst>
              <a:ext uri="{FF2B5EF4-FFF2-40B4-BE49-F238E27FC236}">
                <a16:creationId xmlns:a16="http://schemas.microsoft.com/office/drawing/2014/main" id="{8ECF3B17-F673-E716-FA66-57F74A292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15" y="1143000"/>
            <a:ext cx="6240000" cy="4680000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35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Sound:</a:t>
            </a:r>
          </a:p>
        </p:txBody>
      </p:sp>
    </p:spTree>
    <p:extLst>
      <p:ext uri="{BB962C8B-B14F-4D97-AF65-F5344CB8AC3E}">
        <p14:creationId xmlns:p14="http://schemas.microsoft.com/office/powerpoint/2010/main" val="3911392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wewnątrz, podłoże, łóżko, drewno&#10;&#10;Opis wygenerowany automatycznie">
            <a:extLst>
              <a:ext uri="{FF2B5EF4-FFF2-40B4-BE49-F238E27FC236}">
                <a16:creationId xmlns:a16="http://schemas.microsoft.com/office/drawing/2014/main" id="{D6078FF9-BEA2-E654-3712-050CB6132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15" y="1143000"/>
            <a:ext cx="6240000" cy="4680000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36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Sound:</a:t>
            </a:r>
          </a:p>
        </p:txBody>
      </p:sp>
    </p:spTree>
    <p:extLst>
      <p:ext uri="{BB962C8B-B14F-4D97-AF65-F5344CB8AC3E}">
        <p14:creationId xmlns:p14="http://schemas.microsoft.com/office/powerpoint/2010/main" val="4292037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37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Proofing: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4DFB162-10E4-6938-3361-FFC782C63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392" y="1010579"/>
            <a:ext cx="6861567" cy="483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50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38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Proofing: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458A620-9ACF-0AD6-3FAF-9F41F9B00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037" y="1026232"/>
            <a:ext cx="8315614" cy="494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1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39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Proofing: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18C1A4A-52B2-AC22-902A-3D8564CA4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680" y="1026232"/>
            <a:ext cx="7284720" cy="49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21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Wood Magazine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D44F7DB-8E9F-7AF3-FCC5-26A84AEC4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" y="1009799"/>
            <a:ext cx="7392706" cy="5029052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D8E34E9D-B33D-81FD-FE81-DF35B95D6EA9}"/>
              </a:ext>
            </a:extLst>
          </p:cNvPr>
          <p:cNvSpPr txBox="1"/>
          <p:nvPr/>
        </p:nvSpPr>
        <p:spPr>
          <a:xfrm>
            <a:off x="182552" y="1148110"/>
            <a:ext cx="8256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Humidity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9C9D063-B2F6-186A-B99D-1FE186522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91" y="1009799"/>
            <a:ext cx="5629269" cy="20687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5FD56BB-46F2-7181-B9C2-39BABB9855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3" t="22877" r="7730" b="16760"/>
          <a:stretch/>
        </p:blipFill>
        <p:spPr>
          <a:xfrm>
            <a:off x="6386609" y="3111436"/>
            <a:ext cx="5629269" cy="302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06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40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Proofing: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C08D608-9E45-DD11-D525-348569A0C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760" y="1032605"/>
            <a:ext cx="5599132" cy="500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50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41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Proofing: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21F5F85-5132-ECA9-F2B6-35EA211B1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507" y="1618410"/>
            <a:ext cx="3171825" cy="436245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777986F-7D4B-DC46-9347-D628BE756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197" y="1487896"/>
            <a:ext cx="7880549" cy="25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35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42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Proofing: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B10DA6F-35CB-7297-7BA4-2CB69FBE4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895" y="1135380"/>
            <a:ext cx="9539349" cy="57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083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43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Proofing: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D038869-850A-2B04-8B86-280237BCF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66" y="1556962"/>
            <a:ext cx="11914668" cy="416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73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44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Proofing: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21A871D-49C1-9D2E-8073-4C18B060F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32" y="1824882"/>
            <a:ext cx="11894726" cy="394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775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45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Proofing: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B693EB6-9B23-53C8-229D-7819A824E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92" y="1487897"/>
            <a:ext cx="11853708" cy="449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932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46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Proofing: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916AF9B-46FF-6007-8313-FEA2A0B9D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32" y="1487897"/>
            <a:ext cx="11914668" cy="449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95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Britanica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DEF51D02-134F-9FA3-1CB1-7F5E83BA62C1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Water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removal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effects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46805B2-E41F-2AF8-C8EF-C62B10FA9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06" y="1459437"/>
            <a:ext cx="9102499" cy="451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0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0AA0319-E19C-572A-4FDB-5DFB8E12A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1358929"/>
            <a:ext cx="9524999" cy="4632125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6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65474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Canadian Wood </a:t>
            </a:r>
            <a:r>
              <a:rPr lang="pl-PL" dirty="0" err="1"/>
              <a:t>Council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7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29E5C7E-090B-AD16-70CC-3A3EDBD79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12" y="1813560"/>
            <a:ext cx="9536765" cy="4002405"/>
          </a:xfrm>
          <a:prstGeom prst="rect">
            <a:avLst/>
          </a:prstGeom>
        </p:spPr>
      </p:pic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Humidity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after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construction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78077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8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Humidity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while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construction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E11B590-D78E-8FF5-D04C-A05BFB679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8537"/>
            <a:ext cx="12192000" cy="40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29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LABC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9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Presentation Title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Name of the presenter</a:t>
            </a:r>
            <a:endParaRPr sz="1200" b="1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58C923C-E234-563A-D9D5-C65E14E00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0" y="962998"/>
            <a:ext cx="5551968" cy="507438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AAD6087-7EC9-D606-92F1-D6D69287B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340" y="1029281"/>
            <a:ext cx="5481836" cy="5008097"/>
          </a:xfrm>
          <a:prstGeom prst="rect">
            <a:avLst/>
          </a:prstGeom>
        </p:spPr>
      </p:pic>
      <p:sp>
        <p:nvSpPr>
          <p:cNvPr id="8" name="Textfeld 1">
            <a:extLst>
              <a:ext uri="{FF2B5EF4-FFF2-40B4-BE49-F238E27FC236}">
                <a16:creationId xmlns:a16="http://schemas.microsoft.com/office/drawing/2014/main" id="{922A62BF-CBC9-AD78-9D6B-8DCBEA892BC5}"/>
              </a:ext>
            </a:extLst>
          </p:cNvPr>
          <p:cNvSpPr txBox="1"/>
          <p:nvPr/>
        </p:nvSpPr>
        <p:spPr>
          <a:xfrm>
            <a:off x="124932" y="102623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Humidit</a:t>
            </a:r>
            <a:r>
              <a:rPr lang="pl-PL" sz="2400" b="1" dirty="0" err="1">
                <a:solidFill>
                  <a:schemeClr val="bg1"/>
                </a:solidFill>
              </a:rPr>
              <a:t>y</a:t>
            </a:r>
            <a:r>
              <a:rPr lang="pl-PL" sz="2400" b="1" dirty="0">
                <a:solidFill>
                  <a:schemeClr val="bg1"/>
                </a:solidFill>
              </a:rPr>
              <a:t> – </a:t>
            </a:r>
            <a:r>
              <a:rPr lang="pl-PL" sz="2400" b="1" dirty="0" err="1">
                <a:solidFill>
                  <a:schemeClr val="bg1"/>
                </a:solidFill>
              </a:rPr>
              <a:t>timber</a:t>
            </a:r>
            <a:r>
              <a:rPr lang="pl-PL" sz="2400" b="1" dirty="0">
                <a:solidFill>
                  <a:schemeClr val="bg1"/>
                </a:solidFill>
              </a:rPr>
              <a:t> </a:t>
            </a:r>
            <a:r>
              <a:rPr lang="pl-PL" sz="2400" b="1" dirty="0" err="1">
                <a:solidFill>
                  <a:schemeClr val="bg1"/>
                </a:solidFill>
              </a:rPr>
              <a:t>degradation</a:t>
            </a:r>
            <a:r>
              <a:rPr lang="pl-PL" sz="2400" b="1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8562014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873</Words>
  <Application>Microsoft Office PowerPoint</Application>
  <PresentationFormat>Panoramiczny</PresentationFormat>
  <Paragraphs>295</Paragraphs>
  <Slides>46</Slides>
  <Notes>46</Notes>
  <HiddenSlides>0</HiddenSlides>
  <MMClips>0</MMClips>
  <ScaleCrop>false</ScaleCrop>
  <HeadingPairs>
    <vt:vector size="8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46</vt:i4>
      </vt:variant>
    </vt:vector>
  </HeadingPairs>
  <TitlesOfParts>
    <vt:vector size="50" baseType="lpstr">
      <vt:lpstr>Arial</vt:lpstr>
      <vt:lpstr>Calibri</vt:lpstr>
      <vt:lpstr>2_Office</vt:lpstr>
      <vt:lpstr>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Santana Sosa Aída</dc:creator>
  <cp:lastModifiedBy>Łukasz Wesołowski</cp:lastModifiedBy>
  <cp:revision>5</cp:revision>
  <dcterms:created xsi:type="dcterms:W3CDTF">2021-03-24T16:07:34Z</dcterms:created>
  <dcterms:modified xsi:type="dcterms:W3CDTF">2022-05-11T07:49:28Z</dcterms:modified>
</cp:coreProperties>
</file>