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sldIdLst>
    <p:sldId id="256" r:id="rId3"/>
    <p:sldId id="258" r:id="rId4"/>
    <p:sldId id="297" r:id="rId5"/>
    <p:sldId id="259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71" r:id="rId14"/>
    <p:sldId id="269" r:id="rId15"/>
    <p:sldId id="277" r:id="rId16"/>
    <p:sldId id="270" r:id="rId17"/>
    <p:sldId id="278" r:id="rId18"/>
    <p:sldId id="272" r:id="rId19"/>
    <p:sldId id="273" r:id="rId20"/>
    <p:sldId id="274" r:id="rId21"/>
    <p:sldId id="275" r:id="rId22"/>
    <p:sldId id="276" r:id="rId23"/>
    <p:sldId id="279" r:id="rId24"/>
    <p:sldId id="312" r:id="rId25"/>
    <p:sldId id="320" r:id="rId26"/>
    <p:sldId id="319" r:id="rId27"/>
    <p:sldId id="309" r:id="rId28"/>
    <p:sldId id="311" r:id="rId29"/>
    <p:sldId id="315" r:id="rId30"/>
    <p:sldId id="314" r:id="rId31"/>
    <p:sldId id="316" r:id="rId32"/>
    <p:sldId id="318" r:id="rId33"/>
    <p:sldId id="317" r:id="rId34"/>
    <p:sldId id="281" r:id="rId35"/>
    <p:sldId id="321" r:id="rId36"/>
    <p:sldId id="283" r:id="rId37"/>
    <p:sldId id="284" r:id="rId38"/>
    <p:sldId id="286" r:id="rId39"/>
    <p:sldId id="282" r:id="rId40"/>
    <p:sldId id="322" r:id="rId41"/>
    <p:sldId id="287" r:id="rId42"/>
    <p:sldId id="294" r:id="rId43"/>
    <p:sldId id="295" r:id="rId44"/>
    <p:sldId id="289" r:id="rId45"/>
    <p:sldId id="296" r:id="rId46"/>
    <p:sldId id="290" r:id="rId47"/>
    <p:sldId id="291" r:id="rId48"/>
    <p:sldId id="292" r:id="rId49"/>
    <p:sldId id="300" r:id="rId50"/>
    <p:sldId id="293" r:id="rId51"/>
    <p:sldId id="288" r:id="rId52"/>
    <p:sldId id="298" r:id="rId53"/>
    <p:sldId id="299" r:id="rId54"/>
    <p:sldId id="306" r:id="rId55"/>
    <p:sldId id="301" r:id="rId56"/>
    <p:sldId id="307" r:id="rId57"/>
    <p:sldId id="302" r:id="rId58"/>
    <p:sldId id="303" r:id="rId59"/>
    <p:sldId id="308" r:id="rId60"/>
    <p:sldId id="304" r:id="rId61"/>
    <p:sldId id="280" r:id="rId6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8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90891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476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60981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241C-5EA0-43FB-8EBD-3F7CF37017AD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30D-DB13-463E-A627-38DDE0CB8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131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241C-5EA0-43FB-8EBD-3F7CF37017AD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30D-DB13-463E-A627-38DDE0CB8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090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241C-5EA0-43FB-8EBD-3F7CF37017AD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30D-DB13-463E-A627-38DDE0CB8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541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241C-5EA0-43FB-8EBD-3F7CF37017AD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30D-DB13-463E-A627-38DDE0CB8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9523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241C-5EA0-43FB-8EBD-3F7CF37017AD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30D-DB13-463E-A627-38DDE0CB8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562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241C-5EA0-43FB-8EBD-3F7CF37017AD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30D-DB13-463E-A627-38DDE0CB8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885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241C-5EA0-43FB-8EBD-3F7CF37017AD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30D-DB13-463E-A627-38DDE0CB8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844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241C-5EA0-43FB-8EBD-3F7CF37017AD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30D-DB13-463E-A627-38DDE0CB8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27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4173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241C-5EA0-43FB-8EBD-3F7CF37017AD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30D-DB13-463E-A627-38DDE0CB8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1666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241C-5EA0-43FB-8EBD-3F7CF37017AD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30D-DB13-463E-A627-38DDE0CB8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741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241C-5EA0-43FB-8EBD-3F7CF37017AD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430D-DB13-463E-A627-38DDE0CB8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99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238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819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194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81119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9334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574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570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E80A0BD-C1F5-436C-8F60-5D4F551C49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27" y="71120"/>
            <a:ext cx="1015494" cy="95248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0"/>
          <a:stretch/>
        </p:blipFill>
        <p:spPr>
          <a:xfrm>
            <a:off x="7785502" y="162704"/>
            <a:ext cx="493932" cy="3688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36" y="158392"/>
            <a:ext cx="631989" cy="36734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85" y="226346"/>
            <a:ext cx="1105193" cy="2993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36" y="592251"/>
            <a:ext cx="878476" cy="44681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02" y="647136"/>
            <a:ext cx="715540" cy="29618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85" y="638560"/>
            <a:ext cx="935069" cy="3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5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8241C-5EA0-43FB-8EBD-3F7CF37017AD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C430D-DB13-463E-A627-38DDE0CB8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24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7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89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0.jpeg"/><Relationship Id="rId7" Type="http://schemas.openxmlformats.org/officeDocument/2006/relationships/image" Target="../media/image9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91.jpeg"/><Relationship Id="rId10" Type="http://schemas.openxmlformats.org/officeDocument/2006/relationships/image" Target="../media/image95.jpeg"/><Relationship Id="rId4" Type="http://schemas.openxmlformats.org/officeDocument/2006/relationships/image" Target="../media/image90.jpeg"/><Relationship Id="rId9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hga.com/" TargetMode="External"/><Relationship Id="rId3" Type="http://schemas.openxmlformats.org/officeDocument/2006/relationships/hyperlink" Target="http://www.strongtie.de/products" TargetMode="External"/><Relationship Id="rId7" Type="http://schemas.openxmlformats.org/officeDocument/2006/relationships/hyperlink" Target="https://www.sfs.ch/de/Holzbefestiger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alfen.com/at/780/produktbereiche/bau/stabsysteme/detan-stabsystem/einfuehrung/" TargetMode="External"/><Relationship Id="rId5" Type="http://schemas.openxmlformats.org/officeDocument/2006/relationships/hyperlink" Target="https://www.pitzl-connectors.com/produkte" TargetMode="External"/><Relationship Id="rId10" Type="http://schemas.openxmlformats.org/officeDocument/2006/relationships/hyperlink" Target="http://www.sherpa-connector.com/" TargetMode="External"/><Relationship Id="rId4" Type="http://schemas.openxmlformats.org/officeDocument/2006/relationships/hyperlink" Target="https://www.rothoblaas.de/produkte/verbindungstechnik" TargetMode="External"/><Relationship Id="rId9" Type="http://schemas.openxmlformats.org/officeDocument/2006/relationships/hyperlink" Target="https://www.schrauben.at/schraubenwelten/produkte/uebersich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rongtie.de/products" TargetMode="External"/><Relationship Id="rId13" Type="http://schemas.openxmlformats.org/officeDocument/2006/relationships/hyperlink" Target="http://www.sihga.com/" TargetMode="External"/><Relationship Id="rId3" Type="http://schemas.openxmlformats.org/officeDocument/2006/relationships/hyperlink" Target="http://www.dataholz.com/" TargetMode="External"/><Relationship Id="rId7" Type="http://schemas.openxmlformats.org/officeDocument/2006/relationships/hyperlink" Target="http://www.bruck33.at/" TargetMode="External"/><Relationship Id="rId12" Type="http://schemas.openxmlformats.org/officeDocument/2006/relationships/hyperlink" Target="http://www.sfs.ch/de/Holzbefestiger" TargetMode="External"/><Relationship Id="rId2" Type="http://schemas.openxmlformats.org/officeDocument/2006/relationships/hyperlink" Target="http://www.proholz.at/" TargetMode="Externa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lt.info/" TargetMode="External"/><Relationship Id="rId11" Type="http://schemas.openxmlformats.org/officeDocument/2006/relationships/hyperlink" Target="http://www.halfen.com/at/780/produktbereiche/bau/stabsysteme/detan-stabsystem/einfuehrung/" TargetMode="External"/><Relationship Id="rId5" Type="http://schemas.openxmlformats.org/officeDocument/2006/relationships/hyperlink" Target="http://www.steico.com/" TargetMode="External"/><Relationship Id="rId15" Type="http://schemas.openxmlformats.org/officeDocument/2006/relationships/hyperlink" Target="http://www.sherpa-connector.com/" TargetMode="External"/><Relationship Id="rId10" Type="http://schemas.openxmlformats.org/officeDocument/2006/relationships/hyperlink" Target="http://www.pitzl-connectors.com/produkte" TargetMode="External"/><Relationship Id="rId4" Type="http://schemas.openxmlformats.org/officeDocument/2006/relationships/hyperlink" Target="http://www.frischeis.com/" TargetMode="External"/><Relationship Id="rId9" Type="http://schemas.openxmlformats.org/officeDocument/2006/relationships/hyperlink" Target="http://www.rothoblaas.de/produkte/verbindungstechnik" TargetMode="External"/><Relationship Id="rId14" Type="http://schemas.openxmlformats.org/officeDocument/2006/relationships/hyperlink" Target="http://www.schrauben.at/schraubenwelten/produkte/uebersich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www.pollmeier.com/products/baubuche-about#gref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D44AE268-F3BD-4B00-8CC8-94459F1FDB8E}"/>
              </a:ext>
            </a:extLst>
          </p:cNvPr>
          <p:cNvSpPr txBox="1">
            <a:spLocks/>
          </p:cNvSpPr>
          <p:nvPr/>
        </p:nvSpPr>
        <p:spPr>
          <a:xfrm>
            <a:off x="127101" y="5078012"/>
            <a:ext cx="4526845" cy="2078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1800" dirty="0" smtClean="0">
                <a:latin typeface="Roboto Lt" pitchFamily="2" charset="0"/>
                <a:ea typeface="Roboto Lt" pitchFamily="2" charset="0"/>
              </a:rPr>
              <a:t>02 </a:t>
            </a:r>
            <a:r>
              <a:rPr lang="de-AT" sz="1800" dirty="0" err="1" smtClean="0">
                <a:latin typeface="Roboto Lt" pitchFamily="2" charset="0"/>
                <a:ea typeface="Roboto Lt" pitchFamily="2" charset="0"/>
              </a:rPr>
              <a:t>Structural</a:t>
            </a:r>
            <a:r>
              <a:rPr lang="de-AT" sz="1800" dirty="0" smtClean="0">
                <a:latin typeface="Roboto Lt" pitchFamily="2" charset="0"/>
                <a:ea typeface="Roboto Lt" pitchFamily="2" charset="0"/>
              </a:rPr>
              <a:t> Systems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1800" dirty="0" smtClean="0">
                <a:latin typeface="Roboto Lt" pitchFamily="2" charset="0"/>
                <a:ea typeface="Roboto Lt" pitchFamily="2" charset="0"/>
              </a:rPr>
              <a:t>Elements (Building </a:t>
            </a:r>
            <a:r>
              <a:rPr lang="de-AT" sz="1800" dirty="0" err="1" smtClean="0">
                <a:latin typeface="Roboto Lt" pitchFamily="2" charset="0"/>
                <a:ea typeface="Roboto Lt" pitchFamily="2" charset="0"/>
              </a:rPr>
              <a:t>Mechanics</a:t>
            </a:r>
            <a:r>
              <a:rPr lang="de-AT" sz="1800" dirty="0" smtClean="0">
                <a:latin typeface="Roboto Lt" pitchFamily="2" charset="0"/>
                <a:ea typeface="Roboto Lt" pitchFamily="2" charset="0"/>
              </a:rPr>
              <a:t>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de-AT" dirty="0" smtClean="0">
              <a:latin typeface="Roboto Lt" pitchFamily="2" charset="0"/>
              <a:ea typeface="Roboto Lt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de-AT" sz="1800" b="1" dirty="0" smtClean="0">
                <a:latin typeface="Roboto Lt" pitchFamily="2" charset="0"/>
                <a:ea typeface="Roboto Lt" pitchFamily="2" charset="0"/>
              </a:rPr>
              <a:t>di </a:t>
            </a:r>
            <a:r>
              <a:rPr lang="de-AT" sz="1800" b="1" dirty="0" err="1" smtClean="0">
                <a:latin typeface="Roboto Lt" pitchFamily="2" charset="0"/>
                <a:ea typeface="Roboto Lt" pitchFamily="2" charset="0"/>
              </a:rPr>
              <a:t>matthias</a:t>
            </a:r>
            <a:r>
              <a:rPr lang="de-AT" sz="1800" b="1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b="1" dirty="0" err="1" smtClean="0">
                <a:latin typeface="Roboto Lt" pitchFamily="2" charset="0"/>
                <a:ea typeface="Roboto Lt" pitchFamily="2" charset="0"/>
              </a:rPr>
              <a:t>doubek</a:t>
            </a:r>
            <a:r>
              <a:rPr lang="de-AT" sz="1800" b="1" dirty="0" smtClean="0">
                <a:latin typeface="Roboto Lt" pitchFamily="2" charset="0"/>
                <a:ea typeface="Roboto Lt" pitchFamily="2" charset="0"/>
              </a:rPr>
              <a:t>, </a:t>
            </a:r>
            <a:r>
              <a:rPr lang="de-AT" sz="1800" b="1" dirty="0" err="1" smtClean="0">
                <a:latin typeface="Roboto Lt" pitchFamily="2" charset="0"/>
                <a:ea typeface="Roboto Lt" pitchFamily="2" charset="0"/>
              </a:rPr>
              <a:t>bsc</a:t>
            </a:r>
            <a:endParaRPr lang="de-AT" sz="1800" b="1" dirty="0" smtClean="0">
              <a:latin typeface="Roboto Lt" pitchFamily="2" charset="0"/>
              <a:ea typeface="Roboto Lt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de-AT" sz="1800" dirty="0" err="1" smtClean="0">
                <a:latin typeface="Roboto Lt" pitchFamily="2" charset="0"/>
                <a:ea typeface="Roboto Lt" pitchFamily="2" charset="0"/>
              </a:rPr>
              <a:t>civil</a:t>
            </a:r>
            <a:r>
              <a:rPr lang="de-AT" sz="18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dirty="0" err="1" smtClean="0">
                <a:latin typeface="Roboto Lt" pitchFamily="2" charset="0"/>
                <a:ea typeface="Roboto Lt" pitchFamily="2" charset="0"/>
              </a:rPr>
              <a:t>engineer</a:t>
            </a:r>
            <a:r>
              <a:rPr lang="de-AT" sz="1800" dirty="0" smtClean="0">
                <a:latin typeface="Roboto Lt" pitchFamily="2" charset="0"/>
                <a:ea typeface="Roboto Lt" pitchFamily="2" charset="0"/>
              </a:rPr>
              <a:t>, </a:t>
            </a:r>
            <a:r>
              <a:rPr lang="de-AT" sz="1800" dirty="0" err="1" smtClean="0">
                <a:latin typeface="Roboto Lt" pitchFamily="2" charset="0"/>
                <a:ea typeface="Roboto Lt" pitchFamily="2" charset="0"/>
              </a:rPr>
              <a:t>master</a:t>
            </a:r>
            <a:r>
              <a:rPr lang="de-AT" sz="18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dirty="0" err="1" smtClean="0">
                <a:latin typeface="Roboto Lt" pitchFamily="2" charset="0"/>
                <a:ea typeface="Roboto Lt" pitchFamily="2" charset="0"/>
              </a:rPr>
              <a:t>carpenter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C93BF4-BBC7-4EA4-96BE-189C013C2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45" y="-1"/>
            <a:ext cx="7665156" cy="685866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205048" y="2020824"/>
            <a:ext cx="663299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1" algn="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SUSTAINABLE, HIGH-PERFORMANCE BUILDING SOLUTIONS IN WOOD</a:t>
            </a:r>
          </a:p>
          <a:p>
            <a:pPr lvl="1" algn="r"/>
            <a:r>
              <a:rPr lang="de-DE" sz="160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2020-1-LV01-KA203-077513</a:t>
            </a:r>
            <a:endParaRPr lang="de-AT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7" y="276348"/>
            <a:ext cx="3858044" cy="8357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01" y="1819575"/>
            <a:ext cx="690693" cy="58527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00" y="2496914"/>
            <a:ext cx="826078" cy="48015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08" y="1942521"/>
            <a:ext cx="1222233" cy="39835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90" y="2543518"/>
            <a:ext cx="1444603" cy="39133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7" y="2478518"/>
            <a:ext cx="1148265" cy="58403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7" y="1884891"/>
            <a:ext cx="1104537" cy="45720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93008" y="1277754"/>
            <a:ext cx="7569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ERASMUS+ Strategic Partnerships For Higher Education </a:t>
            </a:r>
            <a:endParaRPr lang="de-AT" sz="1400" b="0" kern="1200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" y="0"/>
            <a:ext cx="4526844" cy="1682251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4041D2D4-E514-4226-B8BC-37D770630801}"/>
              </a:ext>
            </a:extLst>
          </p:cNvPr>
          <p:cNvSpPr txBox="1">
            <a:spLocks/>
          </p:cNvSpPr>
          <p:nvPr/>
        </p:nvSpPr>
        <p:spPr>
          <a:xfrm>
            <a:off x="201225" y="3386050"/>
            <a:ext cx="5025564" cy="18196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800" smtClean="0">
                <a:latin typeface="Roboto Lt" pitchFamily="2" charset="0"/>
                <a:ea typeface="Roboto Lt" pitchFamily="2" charset="0"/>
              </a:rPr>
              <a:t>Timber</a:t>
            </a:r>
            <a:br>
              <a:rPr lang="de-AT" sz="4800" smtClean="0">
                <a:latin typeface="Roboto Lt" pitchFamily="2" charset="0"/>
                <a:ea typeface="Roboto Lt" pitchFamily="2" charset="0"/>
              </a:rPr>
            </a:br>
            <a:r>
              <a:rPr lang="de-AT" sz="4800" smtClean="0">
                <a:latin typeface="Roboto Lt" pitchFamily="2" charset="0"/>
                <a:ea typeface="Roboto Lt" pitchFamily="2" charset="0"/>
              </a:rPr>
              <a:t>Construction</a:t>
            </a:r>
            <a:endParaRPr lang="de-AT" sz="4800" dirty="0"/>
          </a:p>
        </p:txBody>
      </p:sp>
      <p:sp>
        <p:nvSpPr>
          <p:cNvPr id="19" name="Rechteck 18"/>
          <p:cNvSpPr/>
          <p:nvPr/>
        </p:nvSpPr>
        <p:spPr>
          <a:xfrm>
            <a:off x="9966187" y="5783"/>
            <a:ext cx="2225814" cy="1850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ECCA8BB-CE1B-4365-92D3-0930EFEFE1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87" y="-42828"/>
            <a:ext cx="2112268" cy="19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32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physics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–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wood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moisture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equilibrium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BE66B85-6F1C-43E7-910A-0A10A8EA7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02" b="34365"/>
          <a:stretch/>
        </p:blipFill>
        <p:spPr>
          <a:xfrm>
            <a:off x="1385798" y="764998"/>
            <a:ext cx="10806201" cy="445295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71A8ACD-17A2-4975-9DAF-BCCA6FB9634A}"/>
              </a:ext>
            </a:extLst>
          </p:cNvPr>
          <p:cNvSpPr txBox="1"/>
          <p:nvPr/>
        </p:nvSpPr>
        <p:spPr>
          <a:xfrm>
            <a:off x="4141872" y="1350567"/>
            <a:ext cx="1235471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Bound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53326B9-CDBD-469E-AF7F-E86CDC55DC13}"/>
              </a:ext>
            </a:extLst>
          </p:cNvPr>
          <p:cNvSpPr txBox="1"/>
          <p:nvPr/>
        </p:nvSpPr>
        <p:spPr>
          <a:xfrm>
            <a:off x="4158650" y="2794871"/>
            <a:ext cx="1235471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FC0A851-7476-4B5D-9E15-1508951259B8}"/>
              </a:ext>
            </a:extLst>
          </p:cNvPr>
          <p:cNvSpPr txBox="1"/>
          <p:nvPr/>
        </p:nvSpPr>
        <p:spPr>
          <a:xfrm>
            <a:off x="1601406" y="4879452"/>
            <a:ext cx="22910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saturation</a:t>
            </a:r>
            <a:endParaRPr lang="de-A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04E684-669C-439E-9A9B-571629F62002}"/>
              </a:ext>
            </a:extLst>
          </p:cNvPr>
          <p:cNvSpPr txBox="1"/>
          <p:nvPr/>
        </p:nvSpPr>
        <p:spPr>
          <a:xfrm>
            <a:off x="5643355" y="4896230"/>
            <a:ext cx="22910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fiber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saturation</a:t>
            </a:r>
            <a:endParaRPr lang="de-A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125F9FB-E625-4649-B579-1627450A7516}"/>
              </a:ext>
            </a:extLst>
          </p:cNvPr>
          <p:cNvSpPr txBox="1"/>
          <p:nvPr/>
        </p:nvSpPr>
        <p:spPr>
          <a:xfrm>
            <a:off x="9685304" y="4873707"/>
            <a:ext cx="22910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dryness</a:t>
            </a:r>
            <a:endParaRPr lang="de-A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Hygroskopic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balance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A9B60FD-30F4-4D88-B49F-B06602AC2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7"/>
          <a:stretch/>
        </p:blipFill>
        <p:spPr>
          <a:xfrm>
            <a:off x="1402205" y="662780"/>
            <a:ext cx="9489915" cy="619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dimensionsstabilisierende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maßnahmen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EAECE57-8B94-44B1-AB0F-2CEF022E6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448" y="662780"/>
            <a:ext cx="7200551" cy="61607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21720A8-0937-4654-9414-8AE0F1FC8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305" t="-315" r="1" b="315"/>
          <a:stretch/>
        </p:blipFill>
        <p:spPr>
          <a:xfrm>
            <a:off x="1375444" y="3212711"/>
            <a:ext cx="3616005" cy="364528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B04ECEF-9AF9-4357-8B99-92FD0EB149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5" r="75493" b="10924"/>
          <a:stretch/>
        </p:blipFill>
        <p:spPr>
          <a:xfrm>
            <a:off x="1375444" y="671291"/>
            <a:ext cx="3616005" cy="30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3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Natural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durability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D5C7B37-E0D2-48B7-BB16-FD62A5A31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0" b="12409"/>
          <a:stretch/>
        </p:blipFill>
        <p:spPr>
          <a:xfrm>
            <a:off x="0" y="922839"/>
            <a:ext cx="12192000" cy="3322040"/>
          </a:xfrm>
          <a:prstGeom prst="rect">
            <a:avLst/>
          </a:prstGeom>
        </p:spPr>
      </p:pic>
      <p:pic>
        <p:nvPicPr>
          <p:cNvPr id="9" name="Grafik 8" descr="Ein Bild, das Tisch enthält.&#10;&#10;Automatisch generierte Beschreibung">
            <a:extLst>
              <a:ext uri="{FF2B5EF4-FFF2-40B4-BE49-F238E27FC236}">
                <a16:creationId xmlns:a16="http://schemas.microsoft.com/office/drawing/2014/main" id="{D00FE6AB-C193-444E-9C36-66C8EC66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042" y="4068325"/>
            <a:ext cx="3793958" cy="278967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5C8BCC2-4F3C-45B7-9008-6F49FFDFF29B}"/>
              </a:ext>
            </a:extLst>
          </p:cNvPr>
          <p:cNvSpPr txBox="1"/>
          <p:nvPr/>
        </p:nvSpPr>
        <p:spPr>
          <a:xfrm>
            <a:off x="2292016" y="6513177"/>
            <a:ext cx="61060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A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https://www.structuraltimber.co.uk/assets/InformationCentre/eb1.pdf</a:t>
            </a:r>
          </a:p>
        </p:txBody>
      </p:sp>
    </p:spTree>
    <p:extLst>
      <p:ext uri="{BB962C8B-B14F-4D97-AF65-F5344CB8AC3E}">
        <p14:creationId xmlns:p14="http://schemas.microsoft.com/office/powerpoint/2010/main" val="223657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Natural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durability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CE2A2F3-C196-4745-88E4-E9B0B398F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9" r="29830"/>
          <a:stretch/>
        </p:blipFill>
        <p:spPr>
          <a:xfrm>
            <a:off x="0" y="1325563"/>
            <a:ext cx="6176652" cy="56041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24D601C-5056-43DB-94DE-4B32F7C18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90" r="29734"/>
          <a:stretch/>
        </p:blipFill>
        <p:spPr>
          <a:xfrm>
            <a:off x="6087630" y="1325562"/>
            <a:ext cx="610437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Constructive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wood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protection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7006180-5378-4998-A242-1E8DD71C6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" t="1224" r="1344" b="1643"/>
          <a:stretch/>
        </p:blipFill>
        <p:spPr>
          <a:xfrm>
            <a:off x="0" y="721453"/>
            <a:ext cx="12192000" cy="61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baustoffe</a:t>
            </a:r>
            <a:r>
              <a:rPr lang="de-AT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und </a:t>
            </a:r>
            <a:r>
              <a:rPr lang="de-AT" b="1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produkte</a:t>
            </a:r>
            <a:endParaRPr lang="de-AT" b="1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73133FD-CEE4-457F-AAD1-F92D787A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18EBB99-D96E-454F-9AAE-761869E52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2"/>
          <a:stretch/>
        </p:blipFill>
        <p:spPr>
          <a:xfrm>
            <a:off x="1386236" y="662781"/>
            <a:ext cx="8031061" cy="620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Constructive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solid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wood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058" name="Picture 10" descr="Bildergebnis für kantholz">
            <a:extLst>
              <a:ext uri="{FF2B5EF4-FFF2-40B4-BE49-F238E27FC236}">
                <a16:creationId xmlns:a16="http://schemas.microsoft.com/office/drawing/2014/main" id="{0D0AF16F-FE7C-4C3A-821D-F8CFACD75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9" r="36768"/>
          <a:stretch/>
        </p:blipFill>
        <p:spPr bwMode="auto">
          <a:xfrm>
            <a:off x="1382611" y="662780"/>
            <a:ext cx="4500000" cy="35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ildergebnis für kvh">
            <a:extLst>
              <a:ext uri="{FF2B5EF4-FFF2-40B4-BE49-F238E27FC236}">
                <a16:creationId xmlns:a16="http://schemas.microsoft.com/office/drawing/2014/main" id="{9DEE601E-4997-41E0-81E5-5D8B9935E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17755"/>
          <a:stretch/>
        </p:blipFill>
        <p:spPr bwMode="auto">
          <a:xfrm>
            <a:off x="5881828" y="662779"/>
            <a:ext cx="6310172" cy="29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ildergebnis für duobalken">
            <a:extLst>
              <a:ext uri="{FF2B5EF4-FFF2-40B4-BE49-F238E27FC236}">
                <a16:creationId xmlns:a16="http://schemas.microsoft.com/office/drawing/2014/main" id="{26B27B78-6F99-4844-A727-1891BFD43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11" y="3852000"/>
            <a:ext cx="4500000" cy="30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ildergebnis für brettschichtholz">
            <a:extLst>
              <a:ext uri="{FF2B5EF4-FFF2-40B4-BE49-F238E27FC236}">
                <a16:creationId xmlns:a16="http://schemas.microsoft.com/office/drawing/2014/main" id="{FF01AAE1-055A-44AA-AB3B-583066E8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27" y="3569361"/>
            <a:ext cx="6323283" cy="351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2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7" cy="1325562"/>
          </a:xfrm>
        </p:spPr>
        <p:txBody>
          <a:bodyPr anchor="t">
            <a:normAutofit fontScale="90000"/>
          </a:bodyPr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Layer material</a:t>
            </a:r>
            <a:b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</a:b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cross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laminated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timber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laminated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veneer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timber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100" name="Picture 4" descr="Bildergebnis für furnierschichtholz">
            <a:extLst>
              <a:ext uri="{FF2B5EF4-FFF2-40B4-BE49-F238E27FC236}">
                <a16:creationId xmlns:a16="http://schemas.microsoft.com/office/drawing/2014/main" id="{86A5BC7F-E18C-4522-9317-206A3E1B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76" y="3100042"/>
            <a:ext cx="6764323" cy="375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ildergebnis für clt">
            <a:extLst>
              <a:ext uri="{FF2B5EF4-FFF2-40B4-BE49-F238E27FC236}">
                <a16:creationId xmlns:a16="http://schemas.microsoft.com/office/drawing/2014/main" id="{D00C72AE-CB23-49D4-92B7-BD3F36929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478"/>
            <a:ext cx="5813571" cy="294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Chip material / i-beam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126" name="Picture 6" descr="Bildergebnis für steico träger">
            <a:extLst>
              <a:ext uri="{FF2B5EF4-FFF2-40B4-BE49-F238E27FC236}">
                <a16:creationId xmlns:a16="http://schemas.microsoft.com/office/drawing/2014/main" id="{01550C03-79E0-487C-98A3-586DD16F0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03" y="662781"/>
            <a:ext cx="8307897" cy="62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ildergebnis für parallam">
            <a:extLst>
              <a:ext uri="{FF2B5EF4-FFF2-40B4-BE49-F238E27FC236}">
                <a16:creationId xmlns:a16="http://schemas.microsoft.com/office/drawing/2014/main" id="{2A3954E8-4A6D-4CB2-BCE5-1668C19C5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1" y="662780"/>
            <a:ext cx="6007485" cy="619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9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DE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</a:t>
            </a:r>
            <a:r>
              <a:rPr lang="de-AT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bout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F8F68DF-F689-4F3D-9537-D9B0BC297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151886"/>
            <a:ext cx="10930128" cy="6074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education</a:t>
            </a:r>
            <a:endParaRPr lang="de-AT" altLang="de-DE" sz="1600" dirty="0" smtClean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Higher Technical </a:t>
            </a:r>
            <a:r>
              <a:rPr lang="en-US" altLang="de-DE" sz="1600" dirty="0" smtClean="0">
                <a:latin typeface="Roboto Lt" pitchFamily="2" charset="0"/>
                <a:ea typeface="Roboto Lt" pitchFamily="2" charset="0"/>
              </a:rPr>
              <a:t>College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for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Timber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Technologies –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HTBLuVA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Mödling</a:t>
            </a:r>
          </a:p>
          <a:p>
            <a:pPr lvl="1"/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BSc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Civil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Engineering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and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Management - FH Campus Wien</a:t>
            </a:r>
          </a:p>
          <a:p>
            <a:pPr lvl="1"/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MSc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and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completion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of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Large-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scale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International Projects- FH Campus Wien</a:t>
            </a:r>
          </a:p>
          <a:p>
            <a:pPr lvl="1"/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Postgraduate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Student -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Sustainable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Engineering - University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of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Exeter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(UK)</a:t>
            </a: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Official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qualification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master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carpenter</a:t>
            </a:r>
            <a:endParaRPr lang="de-AT" altLang="de-DE" sz="1600" dirty="0" smtClean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Official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qualification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master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builder</a:t>
            </a:r>
            <a:endParaRPr lang="de-AT" altLang="de-DE" sz="1600" dirty="0" smtClean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Official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qualification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property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developer</a:t>
            </a:r>
            <a:endParaRPr lang="de-AT" altLang="de-DE" sz="1600" dirty="0" smtClean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Official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qualification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Civil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Engineer</a:t>
            </a:r>
          </a:p>
          <a:p>
            <a:pPr marL="0" indent="0">
              <a:buNone/>
            </a:pP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Awards</a:t>
            </a: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FH Best Paper Award</a:t>
            </a: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Nomination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for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Timber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Price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Lower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Austria</a:t>
            </a: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National Steel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Austria</a:t>
            </a:r>
          </a:p>
          <a:p>
            <a:pPr marL="0" indent="0">
              <a:buNone/>
            </a:pP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Berufspraxis</a:t>
            </a: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5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years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	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site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engineer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timber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construction</a:t>
            </a:r>
            <a:endParaRPr lang="de-AT" altLang="de-DE" sz="1600" dirty="0" smtClean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15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years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	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Planning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activity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for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architects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and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engineers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/>
            </a:r>
            <a:br>
              <a:rPr lang="de-AT" altLang="de-DE" sz="1600" dirty="0" smtClean="0">
                <a:latin typeface="Roboto Lt" pitchFamily="2" charset="0"/>
                <a:ea typeface="Roboto Lt" pitchFamily="2" charset="0"/>
              </a:rPr>
            </a:b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		(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mainly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planning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,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structural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engineering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,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building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physics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and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site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management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)</a:t>
            </a: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11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years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	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freelance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lector</a:t>
            </a:r>
            <a:endParaRPr lang="de-AT" altLang="de-DE" sz="1600" dirty="0" smtClean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sz="1600" dirty="0" smtClean="0">
                <a:latin typeface="Roboto Lt" pitchFamily="2" charset="0"/>
                <a:ea typeface="Roboto Lt" pitchFamily="2" charset="0"/>
              </a:rPr>
              <a:t>9 </a:t>
            </a:r>
            <a:r>
              <a:rPr lang="de-AT" sz="1600" dirty="0" err="1" smtClean="0">
                <a:latin typeface="Roboto Lt" pitchFamily="2" charset="0"/>
                <a:ea typeface="Roboto Lt" pitchFamily="2" charset="0"/>
              </a:rPr>
              <a:t>years</a:t>
            </a:r>
            <a:r>
              <a:rPr lang="de-AT" sz="1600" dirty="0" smtClean="0">
                <a:latin typeface="Roboto Lt" pitchFamily="2" charset="0"/>
                <a:ea typeface="Roboto Lt" pitchFamily="2" charset="0"/>
              </a:rPr>
              <a:t>	</a:t>
            </a:r>
            <a:r>
              <a:rPr lang="de-AT" sz="1600" dirty="0" err="1" smtClean="0">
                <a:latin typeface="Roboto Lt" pitchFamily="2" charset="0"/>
                <a:ea typeface="Roboto Lt" pitchFamily="2" charset="0"/>
              </a:rPr>
              <a:t>self</a:t>
            </a:r>
            <a:r>
              <a:rPr lang="de-AT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600" dirty="0" err="1" smtClean="0">
                <a:latin typeface="Roboto Lt" pitchFamily="2" charset="0"/>
                <a:ea typeface="Roboto Lt" pitchFamily="2" charset="0"/>
              </a:rPr>
              <a:t>employed</a:t>
            </a:r>
            <a:r>
              <a:rPr lang="de-AT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600" dirty="0" err="1" smtClean="0">
                <a:latin typeface="Roboto Lt" pitchFamily="2" charset="0"/>
                <a:ea typeface="Roboto Lt" pitchFamily="2" charset="0"/>
              </a:rPr>
              <a:t>as</a:t>
            </a:r>
            <a:r>
              <a:rPr lang="de-AT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600" dirty="0" err="1" smtClean="0">
                <a:latin typeface="Roboto Lt" pitchFamily="2" charset="0"/>
                <a:ea typeface="Roboto Lt" pitchFamily="2" charset="0"/>
              </a:rPr>
              <a:t>consultant</a:t>
            </a:r>
            <a:r>
              <a:rPr lang="de-AT" sz="1600" dirty="0" smtClean="0">
                <a:latin typeface="Roboto Lt" pitchFamily="2" charset="0"/>
                <a:ea typeface="Roboto Lt" pitchFamily="2" charset="0"/>
              </a:rPr>
              <a:t>, </a:t>
            </a:r>
            <a:r>
              <a:rPr lang="de-AT" sz="1600" dirty="0" err="1">
                <a:latin typeface="Roboto Lt" pitchFamily="2" charset="0"/>
                <a:ea typeface="Roboto Lt" pitchFamily="2" charset="0"/>
              </a:rPr>
              <a:t>since</a:t>
            </a:r>
            <a:r>
              <a:rPr lang="de-AT" sz="1600" dirty="0">
                <a:latin typeface="Roboto Lt" pitchFamily="2" charset="0"/>
                <a:ea typeface="Roboto Lt" pitchFamily="2" charset="0"/>
              </a:rPr>
              <a:t> 2016 </a:t>
            </a:r>
            <a:r>
              <a:rPr lang="de-AT" sz="1600" dirty="0" err="1">
                <a:latin typeface="Roboto Lt" pitchFamily="2" charset="0"/>
                <a:ea typeface="Roboto Lt" pitchFamily="2" charset="0"/>
              </a:rPr>
              <a:t>konstrukt:ING</a:t>
            </a:r>
            <a:r>
              <a:rPr lang="de-AT" sz="1600" dirty="0">
                <a:latin typeface="Roboto Lt" pitchFamily="2" charset="0"/>
                <a:ea typeface="Roboto Lt" pitchFamily="2" charset="0"/>
              </a:rPr>
              <a:t> – konstruktive Ingenieure GmbH</a:t>
            </a:r>
            <a:endParaRPr lang="de-AT" sz="1600" dirty="0" smtClean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261872" y="1"/>
            <a:ext cx="9769390" cy="1023602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 txBox="1">
            <a:spLocks/>
          </p:cNvSpPr>
          <p:nvPr/>
        </p:nvSpPr>
        <p:spPr>
          <a:xfrm>
            <a:off x="1243595" y="326673"/>
            <a:ext cx="8330369" cy="1325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smtClean="0">
                <a:latin typeface="Roboto Lt" pitchFamily="2" charset="0"/>
                <a:ea typeface="Roboto Lt" pitchFamily="2" charset="0"/>
              </a:rPr>
              <a:t>a</a:t>
            </a:r>
            <a:r>
              <a:rPr lang="de-AT" b="1" smtClean="0">
                <a:latin typeface="Roboto Lt" pitchFamily="2" charset="0"/>
                <a:ea typeface="Roboto Lt" pitchFamily="2" charset="0"/>
              </a:rPr>
              <a:t>bout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E80A0BD-C1F5-436C-8F60-5D4F551C4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666" y="71120"/>
            <a:ext cx="1015494" cy="9524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119" y="439671"/>
            <a:ext cx="2325047" cy="50365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0"/>
          <a:stretch/>
        </p:blipFill>
        <p:spPr>
          <a:xfrm>
            <a:off x="7764941" y="162704"/>
            <a:ext cx="493932" cy="36881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75" y="158392"/>
            <a:ext cx="631989" cy="36734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24" y="226346"/>
            <a:ext cx="1105193" cy="29938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75" y="592251"/>
            <a:ext cx="878476" cy="44681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41" y="647136"/>
            <a:ext cx="715540" cy="29618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24" y="638560"/>
            <a:ext cx="935069" cy="3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32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Planed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goods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6146" name="Picture 2" descr="Bildergebnis für hobelware">
            <a:extLst>
              <a:ext uri="{FF2B5EF4-FFF2-40B4-BE49-F238E27FC236}">
                <a16:creationId xmlns:a16="http://schemas.microsoft.com/office/drawing/2014/main" id="{C78DE01B-E4BA-4B67-91FB-6D8F75DE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87" y="1744910"/>
            <a:ext cx="8125938" cy="51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ildergebnis für hobelware">
            <a:extLst>
              <a:ext uri="{FF2B5EF4-FFF2-40B4-BE49-F238E27FC236}">
                <a16:creationId xmlns:a16="http://schemas.microsoft.com/office/drawing/2014/main" id="{B0D15B47-0ABF-4521-949E-2BBB37670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78" y="-792233"/>
            <a:ext cx="5015828" cy="33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 descr="Ähnliches Foto">
            <a:extLst>
              <a:ext uri="{FF2B5EF4-FFF2-40B4-BE49-F238E27FC236}">
                <a16:creationId xmlns:a16="http://schemas.microsoft.com/office/drawing/2014/main" id="{4CE1C3C7-CA86-4221-9FCD-FC5BC19CF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62" y="4086823"/>
            <a:ext cx="6409537" cy="284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Solid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wood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wide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glued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three-layer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board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/>
            </a:r>
            <a:b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</a:b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plywood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osb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(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oriented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strand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board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7172" name="Picture 4" descr="Bildergebnis für massivholzplatte tilly">
            <a:extLst>
              <a:ext uri="{FF2B5EF4-FFF2-40B4-BE49-F238E27FC236}">
                <a16:creationId xmlns:a16="http://schemas.microsoft.com/office/drawing/2014/main" id="{266F2BAA-91FD-48EC-9BE3-0D9C260EF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7" b="1"/>
          <a:stretch/>
        </p:blipFill>
        <p:spPr bwMode="auto">
          <a:xfrm>
            <a:off x="6244206" y="1325562"/>
            <a:ext cx="5947794" cy="27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Ähnliches Foto">
            <a:extLst>
              <a:ext uri="{FF2B5EF4-FFF2-40B4-BE49-F238E27FC236}">
                <a16:creationId xmlns:a16="http://schemas.microsoft.com/office/drawing/2014/main" id="{1684181C-5BBF-42FA-B644-05D8C248D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8" b="18843"/>
          <a:stretch/>
        </p:blipFill>
        <p:spPr bwMode="auto">
          <a:xfrm>
            <a:off x="-20560" y="1325562"/>
            <a:ext cx="6450215" cy="27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ildergebnis für sperrholz">
            <a:extLst>
              <a:ext uri="{FF2B5EF4-FFF2-40B4-BE49-F238E27FC236}">
                <a16:creationId xmlns:a16="http://schemas.microsoft.com/office/drawing/2014/main" id="{887670CD-0719-4D53-AA58-07A31255B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/>
          <a:stretch/>
        </p:blipFill>
        <p:spPr bwMode="auto">
          <a:xfrm>
            <a:off x="-20560" y="4076911"/>
            <a:ext cx="6450215" cy="277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42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Bildergebnis für steico putzträgerplatte">
            <a:extLst>
              <a:ext uri="{FF2B5EF4-FFF2-40B4-BE49-F238E27FC236}">
                <a16:creationId xmlns:a16="http://schemas.microsoft.com/office/drawing/2014/main" id="{F6E0D7FE-3905-45CF-A0ED-F395D939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40" y="3011648"/>
            <a:ext cx="6517260" cy="39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fiberboards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-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hdf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mdf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ldf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8194" name="Picture 2" descr="Bildergebnis für hdf">
            <a:extLst>
              <a:ext uri="{FF2B5EF4-FFF2-40B4-BE49-F238E27FC236}">
                <a16:creationId xmlns:a16="http://schemas.microsoft.com/office/drawing/2014/main" id="{D3F566B9-44A6-4650-9782-C20A06372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0" b="21591"/>
          <a:stretch/>
        </p:blipFill>
        <p:spPr bwMode="auto">
          <a:xfrm>
            <a:off x="-1" y="773883"/>
            <a:ext cx="6425967" cy="370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Bildergebnis für holzweichfaser">
            <a:extLst>
              <a:ext uri="{FF2B5EF4-FFF2-40B4-BE49-F238E27FC236}">
                <a16:creationId xmlns:a16="http://schemas.microsoft.com/office/drawing/2014/main" id="{78B5B23A-382E-440C-8202-FA411455F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0" y="4386263"/>
            <a:ext cx="5845442" cy="365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ildergebnis für dwd platte">
            <a:extLst>
              <a:ext uri="{FF2B5EF4-FFF2-40B4-BE49-F238E27FC236}">
                <a16:creationId xmlns:a16="http://schemas.microsoft.com/office/drawing/2014/main" id="{9DAB066E-84B8-4960-857B-A0583E3A6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5" r="5474" b="7521"/>
          <a:stretch/>
        </p:blipFill>
        <p:spPr bwMode="auto">
          <a:xfrm>
            <a:off x="6425967" y="773884"/>
            <a:ext cx="5766033" cy="292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6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0A511D8-3ED9-4A72-AB3F-657D18B1A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956" y="1214242"/>
            <a:ext cx="10850044" cy="3104851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Load </a:t>
            </a:r>
            <a:r>
              <a:rPr lang="de-AT" b="1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dissipation</a:t>
            </a:r>
            <a:endParaRPr lang="de-AT" b="1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horizontal </a:t>
            </a:r>
            <a:r>
              <a:rPr lang="de-AT" b="1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bracing</a:t>
            </a:r>
            <a:endParaRPr lang="de-AT" b="1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122" name="Picture 2" descr="Mauerwerkslehre">
            <a:extLst>
              <a:ext uri="{FF2B5EF4-FFF2-40B4-BE49-F238E27FC236}">
                <a16:creationId xmlns:a16="http://schemas.microsoft.com/office/drawing/2014/main" id="{8214CFF3-83B8-4078-A631-D55D12F76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781"/>
            <a:ext cx="7284532" cy="337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erschiedene Aussteifungssysteme">
            <a:extLst>
              <a:ext uri="{FF2B5EF4-FFF2-40B4-BE49-F238E27FC236}">
                <a16:creationId xmlns:a16="http://schemas.microsoft.com/office/drawing/2014/main" id="{EAE94F84-C8A6-4492-97A9-BA5C6F83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55" y="4262742"/>
            <a:ext cx="6040255" cy="260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erschiedene Aussteifungssysteme">
            <a:extLst>
              <a:ext uri="{FF2B5EF4-FFF2-40B4-BE49-F238E27FC236}">
                <a16:creationId xmlns:a16="http://schemas.microsoft.com/office/drawing/2014/main" id="{E5395823-DAD6-4A9C-B30D-E21046276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794" y="4262742"/>
            <a:ext cx="6384206" cy="260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A334521-70EE-49CF-AD97-5949FCE29E67}"/>
              </a:ext>
            </a:extLst>
          </p:cNvPr>
          <p:cNvSpPr txBox="1"/>
          <p:nvPr/>
        </p:nvSpPr>
        <p:spPr>
          <a:xfrm>
            <a:off x="-20560" y="1813699"/>
            <a:ext cx="15509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OK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C5F5764-DEB7-4720-8737-753D07620564}"/>
              </a:ext>
            </a:extLst>
          </p:cNvPr>
          <p:cNvSpPr txBox="1"/>
          <p:nvPr/>
        </p:nvSpPr>
        <p:spPr>
          <a:xfrm>
            <a:off x="1825886" y="1780736"/>
            <a:ext cx="2078012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49C5C74-B1E0-4CAD-B808-5FD6096F77FC}"/>
              </a:ext>
            </a:extLst>
          </p:cNvPr>
          <p:cNvSpPr txBox="1"/>
          <p:nvPr/>
        </p:nvSpPr>
        <p:spPr>
          <a:xfrm>
            <a:off x="3903898" y="1780735"/>
            <a:ext cx="1550977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716DA8D-AB0E-44F0-831C-181F26466BAA}"/>
              </a:ext>
            </a:extLst>
          </p:cNvPr>
          <p:cNvSpPr txBox="1"/>
          <p:nvPr/>
        </p:nvSpPr>
        <p:spPr>
          <a:xfrm>
            <a:off x="5729784" y="1796464"/>
            <a:ext cx="1550977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243CEA2-285D-4222-A8D6-0F5BC8ACA773}"/>
              </a:ext>
            </a:extLst>
          </p:cNvPr>
          <p:cNvSpPr txBox="1"/>
          <p:nvPr/>
        </p:nvSpPr>
        <p:spPr>
          <a:xfrm>
            <a:off x="35693" y="3556953"/>
            <a:ext cx="15509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strengh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twist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8E1D738-D791-4EBC-B263-42592684E33C}"/>
              </a:ext>
            </a:extLst>
          </p:cNvPr>
          <p:cNvSpPr txBox="1"/>
          <p:nvPr/>
        </p:nvSpPr>
        <p:spPr>
          <a:xfrm>
            <a:off x="1908783" y="3578488"/>
            <a:ext cx="15509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strengh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twist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E591E09-C33F-463B-8BAF-0EF2F5FF99D9}"/>
              </a:ext>
            </a:extLst>
          </p:cNvPr>
          <p:cNvSpPr txBox="1"/>
          <p:nvPr/>
        </p:nvSpPr>
        <p:spPr>
          <a:xfrm>
            <a:off x="3838126" y="3578489"/>
            <a:ext cx="18537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stiffening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in longitudinal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direction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34A874-3F2E-40FD-AEC2-D2041633D526}"/>
              </a:ext>
            </a:extLst>
          </p:cNvPr>
          <p:cNvSpPr txBox="1"/>
          <p:nvPr/>
        </p:nvSpPr>
        <p:spPr>
          <a:xfrm>
            <a:off x="5886804" y="3578490"/>
            <a:ext cx="13939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Lack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strengh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twist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D5923CE-959F-4159-B345-8EA19A0C0123}"/>
              </a:ext>
            </a:extLst>
          </p:cNvPr>
          <p:cNvSpPr txBox="1"/>
          <p:nvPr/>
        </p:nvSpPr>
        <p:spPr>
          <a:xfrm>
            <a:off x="-20561" y="4241205"/>
            <a:ext cx="15509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Truss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7DB2397-48E0-4BAB-98EC-65F930FD5331}"/>
              </a:ext>
            </a:extLst>
          </p:cNvPr>
          <p:cNvSpPr txBox="1"/>
          <p:nvPr/>
        </p:nvSpPr>
        <p:spPr>
          <a:xfrm>
            <a:off x="2864892" y="4262740"/>
            <a:ext cx="15509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Frame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ED2BF46-9184-4549-8DB6-39AE932E1ADE}"/>
              </a:ext>
            </a:extLst>
          </p:cNvPr>
          <p:cNvSpPr txBox="1"/>
          <p:nvPr/>
        </p:nvSpPr>
        <p:spPr>
          <a:xfrm>
            <a:off x="5870520" y="4262739"/>
            <a:ext cx="15509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disc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B9613A2-4D28-4CCF-925F-42615E96C24F}"/>
              </a:ext>
            </a:extLst>
          </p:cNvPr>
          <p:cNvSpPr txBox="1"/>
          <p:nvPr/>
        </p:nvSpPr>
        <p:spPr>
          <a:xfrm>
            <a:off x="9040965" y="4262739"/>
            <a:ext cx="15509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connections</a:t>
            </a:r>
            <a:endParaRPr lang="de-AT" b="1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028" name="Picture 4" descr="verdeckte-verbinder">
            <a:extLst>
              <a:ext uri="{FF2B5EF4-FFF2-40B4-BE49-F238E27FC236}">
                <a16:creationId xmlns:a16="http://schemas.microsoft.com/office/drawing/2014/main" id="{A4BC8615-BF9C-4DBF-8C35-E080371B6A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5" b="5781"/>
          <a:stretch/>
        </p:blipFill>
        <p:spPr bwMode="auto">
          <a:xfrm>
            <a:off x="-770792" y="801510"/>
            <a:ext cx="4267131" cy="311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1030" name="Picture 6" descr="standard-winkelverbinder">
            <a:extLst>
              <a:ext uri="{FF2B5EF4-FFF2-40B4-BE49-F238E27FC236}">
                <a16:creationId xmlns:a16="http://schemas.microsoft.com/office/drawing/2014/main" id="{5F07935E-4C49-4AF7-A17D-BDF68175C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b="6740"/>
          <a:stretch/>
        </p:blipFill>
        <p:spPr bwMode="auto">
          <a:xfrm>
            <a:off x="-615561" y="3836119"/>
            <a:ext cx="4267131" cy="305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chverbinder-und-windrispenbander">
            <a:extLst>
              <a:ext uri="{FF2B5EF4-FFF2-40B4-BE49-F238E27FC236}">
                <a16:creationId xmlns:a16="http://schemas.microsoft.com/office/drawing/2014/main" id="{55AEBBC7-9180-4AA6-9E2A-E79704CCA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4" b="5318"/>
          <a:stretch/>
        </p:blipFill>
        <p:spPr bwMode="auto">
          <a:xfrm>
            <a:off x="3490245" y="801510"/>
            <a:ext cx="4129756" cy="303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ugwinkel-und-verbinder-fur-gebaude">
            <a:extLst>
              <a:ext uri="{FF2B5EF4-FFF2-40B4-BE49-F238E27FC236}">
                <a16:creationId xmlns:a16="http://schemas.microsoft.com/office/drawing/2014/main" id="{3D8A4FC0-3E80-4E7F-84C0-85938F19F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740"/>
          <a:stretch/>
        </p:blipFill>
        <p:spPr bwMode="auto">
          <a:xfrm>
            <a:off x="3352870" y="3836118"/>
            <a:ext cx="4267131" cy="30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8894ACE-0225-4381-B4C6-A8FE02BB7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405" y="1"/>
            <a:ext cx="7498421" cy="690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carpentry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connection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39A9EBD-F68A-4BC0-B60A-B6A2B59DC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759203"/>
            <a:ext cx="10939694" cy="49791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22C9EC1-06FC-4BC5-9630-5C61B267A39F}"/>
              </a:ext>
            </a:extLst>
          </p:cNvPr>
          <p:cNvSpPr txBox="1"/>
          <p:nvPr/>
        </p:nvSpPr>
        <p:spPr>
          <a:xfrm>
            <a:off x="1261872" y="4837113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Blunt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bump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9C593B7-8995-4128-9641-69BDD66CACC3}"/>
              </a:ext>
            </a:extLst>
          </p:cNvPr>
          <p:cNvSpPr txBox="1"/>
          <p:nvPr/>
        </p:nvSpPr>
        <p:spPr>
          <a:xfrm>
            <a:off x="3474720" y="4837113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Half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lap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EB99407-C107-41CE-B231-546C05B4AC63}"/>
              </a:ext>
            </a:extLst>
          </p:cNvPr>
          <p:cNvSpPr txBox="1"/>
          <p:nvPr/>
        </p:nvSpPr>
        <p:spPr>
          <a:xfrm>
            <a:off x="5687568" y="4837113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Mortise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tenon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9725BEF-4E68-4633-994A-5A312BAA090F}"/>
              </a:ext>
            </a:extLst>
          </p:cNvPr>
          <p:cNvSpPr txBox="1"/>
          <p:nvPr/>
        </p:nvSpPr>
        <p:spPr>
          <a:xfrm>
            <a:off x="7900416" y="4837112"/>
            <a:ext cx="4291584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Cross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lap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2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carpentry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connection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D37FC75-0EEB-41B5-8391-1E73F057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1" y="759202"/>
            <a:ext cx="10956581" cy="43912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929048-B31C-4693-A138-69EFC5C972E3}"/>
              </a:ext>
            </a:extLst>
          </p:cNvPr>
          <p:cNvSpPr txBox="1"/>
          <p:nvPr/>
        </p:nvSpPr>
        <p:spPr>
          <a:xfrm>
            <a:off x="1261870" y="4269223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Dovetail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crossed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lap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976BC75-6EDA-4079-9456-E9C79283359E}"/>
              </a:ext>
            </a:extLst>
          </p:cNvPr>
          <p:cNvSpPr txBox="1"/>
          <p:nvPr/>
        </p:nvSpPr>
        <p:spPr>
          <a:xfrm>
            <a:off x="3474718" y="4269222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Face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staggered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703425A-427B-4AE7-A8CD-849B9FBD1660}"/>
              </a:ext>
            </a:extLst>
          </p:cNvPr>
          <p:cNvSpPr txBox="1"/>
          <p:nvPr/>
        </p:nvSpPr>
        <p:spPr>
          <a:xfrm>
            <a:off x="5633737" y="4269222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Notched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housing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4025E02-4E0F-4831-8FCA-FA0D233B712E}"/>
              </a:ext>
            </a:extLst>
          </p:cNvPr>
          <p:cNvSpPr txBox="1"/>
          <p:nvPr/>
        </p:nvSpPr>
        <p:spPr>
          <a:xfrm>
            <a:off x="7846585" y="4269222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Obelique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thrust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notched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housing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F2A14C-D83D-4203-A0E9-1C381E2BBAE6}"/>
              </a:ext>
            </a:extLst>
          </p:cNvPr>
          <p:cNvSpPr txBox="1"/>
          <p:nvPr/>
        </p:nvSpPr>
        <p:spPr>
          <a:xfrm>
            <a:off x="10059433" y="4269221"/>
            <a:ext cx="221284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Halved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crossing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9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engineering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wood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joints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59CCD46-369B-4E7D-A1D9-CD4F9F918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1" y="938712"/>
            <a:ext cx="10977981" cy="436706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A3A908A-1A7B-4DB7-A16D-1CFA25207717}"/>
              </a:ext>
            </a:extLst>
          </p:cNvPr>
          <p:cNvSpPr txBox="1"/>
          <p:nvPr/>
        </p:nvSpPr>
        <p:spPr>
          <a:xfrm>
            <a:off x="11069053" y="4047842"/>
            <a:ext cx="1122947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shift</a:t>
            </a: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FC71843-58FE-4D32-9CE4-67E843A31CB3}"/>
              </a:ext>
            </a:extLst>
          </p:cNvPr>
          <p:cNvSpPr txBox="1"/>
          <p:nvPr/>
        </p:nvSpPr>
        <p:spPr>
          <a:xfrm rot="16200000">
            <a:off x="7823736" y="1759703"/>
            <a:ext cx="11229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force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6B42434-4C49-4982-9B88-CC672502E5A0}"/>
              </a:ext>
            </a:extLst>
          </p:cNvPr>
          <p:cNvSpPr txBox="1"/>
          <p:nvPr/>
        </p:nvSpPr>
        <p:spPr>
          <a:xfrm>
            <a:off x="1506353" y="1055246"/>
            <a:ext cx="29501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202124"/>
                </a:solidFill>
                <a:effectLst/>
                <a:latin typeface="Google Sans"/>
              </a:rPr>
              <a:t>mechanical connection</a:t>
            </a:r>
          </a:p>
          <a:p>
            <a:r>
              <a:rPr lang="en-US" sz="1600" b="0" i="0" dirty="0">
                <a:solidFill>
                  <a:srgbClr val="202124"/>
                </a:solidFill>
                <a:effectLst/>
                <a:latin typeface="Google Sans"/>
              </a:rPr>
              <a:t>(screws, sheets, steel parts)</a:t>
            </a:r>
            <a:endParaRPr lang="de-AT" sz="1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3F5FAD8-9E12-4FCF-96F8-23CF20F16FE8}"/>
              </a:ext>
            </a:extLst>
          </p:cNvPr>
          <p:cNvSpPr txBox="1"/>
          <p:nvPr/>
        </p:nvSpPr>
        <p:spPr>
          <a:xfrm>
            <a:off x="1591377" y="2490737"/>
            <a:ext cx="29501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202124"/>
                </a:solidFill>
                <a:effectLst/>
                <a:latin typeface="Google Sans"/>
              </a:rPr>
              <a:t>Formfitting connection</a:t>
            </a:r>
          </a:p>
          <a:p>
            <a:endParaRPr lang="de-AT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1C2FA5-E55F-4702-8D6E-6874DB49A900}"/>
              </a:ext>
            </a:extLst>
          </p:cNvPr>
          <p:cNvSpPr txBox="1"/>
          <p:nvPr/>
        </p:nvSpPr>
        <p:spPr>
          <a:xfrm>
            <a:off x="1591377" y="4014225"/>
            <a:ext cx="29501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202124"/>
                </a:solidFill>
                <a:effectLst/>
                <a:latin typeface="Google Sans"/>
              </a:rPr>
              <a:t>glued connection</a:t>
            </a:r>
          </a:p>
          <a:p>
            <a:endParaRPr lang="de-AT" sz="1600" dirty="0"/>
          </a:p>
        </p:txBody>
      </p:sp>
    </p:spTree>
    <p:extLst>
      <p:ext uri="{BB962C8B-B14F-4D97-AF65-F5344CB8AC3E}">
        <p14:creationId xmlns:p14="http://schemas.microsoft.com/office/powerpoint/2010/main" val="37919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425229"/>
            <a:ext cx="2000617" cy="354894"/>
          </a:xfrm>
        </p:spPr>
        <p:txBody>
          <a:bodyPr anchor="t">
            <a:normAutofit/>
          </a:bodyPr>
          <a:lstStyle/>
          <a:p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Smooth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nails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3711A0D-A30E-41CB-8595-F02D626E3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29"/>
          <a:stretch/>
        </p:blipFill>
        <p:spPr>
          <a:xfrm>
            <a:off x="1261871" y="1028482"/>
            <a:ext cx="2000617" cy="239674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B5BFF57-F8AB-4C72-92AD-3D0390E4D5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30" b="10098"/>
          <a:stretch/>
        </p:blipFill>
        <p:spPr>
          <a:xfrm>
            <a:off x="3589866" y="1028481"/>
            <a:ext cx="1336044" cy="23967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32E724A-C0C9-4CB8-89EC-A61158617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692" y="1023562"/>
            <a:ext cx="3490642" cy="2398855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BE293F63-DD7A-4AA6-ABAD-A0C75C14994C}"/>
              </a:ext>
            </a:extLst>
          </p:cNvPr>
          <p:cNvSpPr txBox="1">
            <a:spLocks/>
          </p:cNvSpPr>
          <p:nvPr/>
        </p:nvSpPr>
        <p:spPr>
          <a:xfrm>
            <a:off x="1414272" y="152399"/>
            <a:ext cx="11170612" cy="1518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pin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shaped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connectors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1026C506-6A7B-4E98-A5DC-CE4692D40C3C}"/>
              </a:ext>
            </a:extLst>
          </p:cNvPr>
          <p:cNvSpPr txBox="1">
            <a:spLocks/>
          </p:cNvSpPr>
          <p:nvPr/>
        </p:nvSpPr>
        <p:spPr>
          <a:xfrm>
            <a:off x="3589866" y="3448512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But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nails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D4EEBA67-B3BA-48E4-B2DC-31393F013FCE}"/>
              </a:ext>
            </a:extLst>
          </p:cNvPr>
          <p:cNvSpPr txBox="1">
            <a:spLocks/>
          </p:cNvSpPr>
          <p:nvPr/>
        </p:nvSpPr>
        <p:spPr>
          <a:xfrm>
            <a:off x="6601519" y="3466615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Nail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plates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D1A74D4-10E9-42B1-8552-DAB2FF391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958" y="1028481"/>
            <a:ext cx="1155686" cy="2395934"/>
          </a:xfrm>
          <a:prstGeom prst="rect">
            <a:avLst/>
          </a:prstGeom>
        </p:spPr>
      </p:pic>
      <p:sp>
        <p:nvSpPr>
          <p:cNvPr id="13" name="Titel 5">
            <a:extLst>
              <a:ext uri="{FF2B5EF4-FFF2-40B4-BE49-F238E27FC236}">
                <a16:creationId xmlns:a16="http://schemas.microsoft.com/office/drawing/2014/main" id="{E10C0EA3-6E7F-4517-AE66-A2BD46F29975}"/>
              </a:ext>
            </a:extLst>
          </p:cNvPr>
          <p:cNvSpPr txBox="1">
            <a:spLocks/>
          </p:cNvSpPr>
          <p:nvPr/>
        </p:nvSpPr>
        <p:spPr>
          <a:xfrm>
            <a:off x="5152692" y="3445515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brackets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81033AD-1A24-4546-A88C-E9C550710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872" y="3947171"/>
            <a:ext cx="1114850" cy="2229699"/>
          </a:xfrm>
          <a:prstGeom prst="rect">
            <a:avLst/>
          </a:prstGeom>
        </p:spPr>
      </p:pic>
      <p:sp>
        <p:nvSpPr>
          <p:cNvPr id="15" name="Titel 5">
            <a:extLst>
              <a:ext uri="{FF2B5EF4-FFF2-40B4-BE49-F238E27FC236}">
                <a16:creationId xmlns:a16="http://schemas.microsoft.com/office/drawing/2014/main" id="{9FC5B5EF-BD63-4F3E-8E81-CE5F6CD4F75E}"/>
              </a:ext>
            </a:extLst>
          </p:cNvPr>
          <p:cNvSpPr txBox="1">
            <a:spLocks/>
          </p:cNvSpPr>
          <p:nvPr/>
        </p:nvSpPr>
        <p:spPr>
          <a:xfrm>
            <a:off x="1165916" y="6343918"/>
            <a:ext cx="2287495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screws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7BC9AA3-5B49-40D2-86B3-D291D68F1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9865" y="3944360"/>
            <a:ext cx="3931526" cy="2243534"/>
          </a:xfrm>
          <a:prstGeom prst="rect">
            <a:avLst/>
          </a:prstGeom>
        </p:spPr>
      </p:pic>
      <p:sp>
        <p:nvSpPr>
          <p:cNvPr id="17" name="Titel 5">
            <a:extLst>
              <a:ext uri="{FF2B5EF4-FFF2-40B4-BE49-F238E27FC236}">
                <a16:creationId xmlns:a16="http://schemas.microsoft.com/office/drawing/2014/main" id="{D77B6F35-5FDF-415A-92DA-8153EE2D0659}"/>
              </a:ext>
            </a:extLst>
          </p:cNvPr>
          <p:cNvSpPr txBox="1">
            <a:spLocks/>
          </p:cNvSpPr>
          <p:nvPr/>
        </p:nvSpPr>
        <p:spPr>
          <a:xfrm>
            <a:off x="3453411" y="6328848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bolts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8" name="Titel 5">
            <a:extLst>
              <a:ext uri="{FF2B5EF4-FFF2-40B4-BE49-F238E27FC236}">
                <a16:creationId xmlns:a16="http://schemas.microsoft.com/office/drawing/2014/main" id="{E216BEC5-DB65-4554-B243-1B1F2C24C98E}"/>
              </a:ext>
            </a:extLst>
          </p:cNvPr>
          <p:cNvSpPr txBox="1">
            <a:spLocks/>
          </p:cNvSpPr>
          <p:nvPr/>
        </p:nvSpPr>
        <p:spPr>
          <a:xfrm>
            <a:off x="6032221" y="6318985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Fitting </a:t>
            </a:r>
            <a:r>
              <a:rPr lang="de-DE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bolts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B429AD0-CCF4-4010-B61E-0D3A84C10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4411" y="3939682"/>
            <a:ext cx="2800700" cy="755245"/>
          </a:xfrm>
          <a:prstGeom prst="rect">
            <a:avLst/>
          </a:prstGeom>
        </p:spPr>
      </p:pic>
      <p:sp>
        <p:nvSpPr>
          <p:cNvPr id="20" name="Titel 5">
            <a:extLst>
              <a:ext uri="{FF2B5EF4-FFF2-40B4-BE49-F238E27FC236}">
                <a16:creationId xmlns:a16="http://schemas.microsoft.com/office/drawing/2014/main" id="{4E56B642-937B-45A0-837A-1AAE524BB362}"/>
              </a:ext>
            </a:extLst>
          </p:cNvPr>
          <p:cNvSpPr txBox="1">
            <a:spLocks/>
          </p:cNvSpPr>
          <p:nvPr/>
        </p:nvSpPr>
        <p:spPr>
          <a:xfrm>
            <a:off x="7734225" y="4813100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dowel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21" name="Titel 5">
            <a:extLst>
              <a:ext uri="{FF2B5EF4-FFF2-40B4-BE49-F238E27FC236}">
                <a16:creationId xmlns:a16="http://schemas.microsoft.com/office/drawing/2014/main" id="{CBB0DDE0-1A14-450F-9E5C-72E99A4DFBBE}"/>
              </a:ext>
            </a:extLst>
          </p:cNvPr>
          <p:cNvSpPr txBox="1">
            <a:spLocks/>
          </p:cNvSpPr>
          <p:nvPr/>
        </p:nvSpPr>
        <p:spPr>
          <a:xfrm>
            <a:off x="7734225" y="5809838"/>
            <a:ext cx="2800700" cy="7295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Self</a:t>
            </a:r>
            <a:r>
              <a:rPr lang="de-DE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driling</a:t>
            </a:r>
            <a:r>
              <a:rPr lang="de-DE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dowels</a:t>
            </a:r>
            <a:endParaRPr lang="de-DE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B016D9D-DF12-431E-B414-69F0B2661D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4411" y="5214076"/>
            <a:ext cx="2800700" cy="4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6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2F515A-5EFA-4AE8-95DC-3F3598A2F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501" y="3836866"/>
            <a:ext cx="3257345" cy="326842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80A4806-C3A1-4F39-8649-0C113108F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6866"/>
            <a:ext cx="4022501" cy="3021133"/>
          </a:xfrm>
          <a:prstGeom prst="rect">
            <a:avLst/>
          </a:prstGeom>
        </p:spPr>
      </p:pic>
      <p:pic>
        <p:nvPicPr>
          <p:cNvPr id="1030" name="Picture 6" descr="Bildergebnis für hundegger k2 aggregate">
            <a:extLst>
              <a:ext uri="{FF2B5EF4-FFF2-40B4-BE49-F238E27FC236}">
                <a16:creationId xmlns:a16="http://schemas.microsoft.com/office/drawing/2014/main" id="{E687636C-ABD4-41C1-B84E-F39F7ACB5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83" y="5124015"/>
            <a:ext cx="4930217" cy="311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 err="1">
                <a:latin typeface="Roboto Lt" pitchFamily="2" charset="0"/>
                <a:ea typeface="Roboto Lt" pitchFamily="2" charset="0"/>
              </a:rPr>
              <a:t>what</a:t>
            </a:r>
            <a:r>
              <a:rPr lang="de-AT" b="1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b="1" dirty="0" err="1">
                <a:latin typeface="Roboto Lt" pitchFamily="2" charset="0"/>
                <a:ea typeface="Roboto Lt" pitchFamily="2" charset="0"/>
              </a:rPr>
              <a:t>we</a:t>
            </a:r>
            <a:r>
              <a:rPr lang="de-AT" b="1" dirty="0">
                <a:latin typeface="Roboto Lt" pitchFamily="2" charset="0"/>
                <a:ea typeface="Roboto Lt" pitchFamily="2" charset="0"/>
              </a:rPr>
              <a:t> do</a:t>
            </a:r>
          </a:p>
        </p:txBody>
      </p:sp>
      <p:pic>
        <p:nvPicPr>
          <p:cNvPr id="1028" name="Picture 4" descr="Bildergebnis für hundegger k2 aggregate">
            <a:extLst>
              <a:ext uri="{FF2B5EF4-FFF2-40B4-BE49-F238E27FC236}">
                <a16:creationId xmlns:a16="http://schemas.microsoft.com/office/drawing/2014/main" id="{F234B756-519C-4DBD-948F-0BF0CCE0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83" y="1005653"/>
            <a:ext cx="4930217" cy="28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014CD79-099D-4569-AE99-E8E444A21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747" y="1005654"/>
            <a:ext cx="6019068" cy="283121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BA8A383-B2C9-4675-8275-F2F57EAEC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0814" y="3204592"/>
            <a:ext cx="4921185" cy="214097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85" y="-8005"/>
            <a:ext cx="1282432" cy="50654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251747" y="0"/>
            <a:ext cx="9800076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21" y="365125"/>
            <a:ext cx="2325047" cy="5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49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agelverbindung nach EC5">
            <a:extLst>
              <a:ext uri="{FF2B5EF4-FFF2-40B4-BE49-F238E27FC236}">
                <a16:creationId xmlns:a16="http://schemas.microsoft.com/office/drawing/2014/main" id="{8FDC043B-1486-4BEC-8FC4-6461E9DD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81" y="911603"/>
            <a:ext cx="3800657" cy="30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BE293F63-DD7A-4AA6-ABAD-A0C75C14994C}"/>
              </a:ext>
            </a:extLst>
          </p:cNvPr>
          <p:cNvSpPr txBox="1">
            <a:spLocks/>
          </p:cNvSpPr>
          <p:nvPr/>
        </p:nvSpPr>
        <p:spPr>
          <a:xfrm>
            <a:off x="1414272" y="152399"/>
            <a:ext cx="11170612" cy="1518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Pin-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shaped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connetions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2050" name="Picture 2" descr="Stabdübel verzinkt - HMR Jacob">
            <a:extLst>
              <a:ext uri="{FF2B5EF4-FFF2-40B4-BE49-F238E27FC236}">
                <a16:creationId xmlns:a16="http://schemas.microsoft.com/office/drawing/2014/main" id="{D24F3E38-4588-47BF-A4A1-DEEC7A119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510" y="3839688"/>
            <a:ext cx="3262489" cy="326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chanische Verbindungen | Holz | Verbindungen | Baunetz_Wissen">
            <a:extLst>
              <a:ext uri="{FF2B5EF4-FFF2-40B4-BE49-F238E27FC236}">
                <a16:creationId xmlns:a16="http://schemas.microsoft.com/office/drawing/2014/main" id="{B3E9B875-DBF5-4DFE-9A0B-00C954581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81" y="3389933"/>
            <a:ext cx="3800657" cy="347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756C336-D34D-4EE8-A1F0-42AF0CFD3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510" y="911604"/>
            <a:ext cx="3262489" cy="292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34E8A9C-3909-41E5-9571-9C276A92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0176" y="899990"/>
            <a:ext cx="5249333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425229"/>
            <a:ext cx="2000617" cy="354894"/>
          </a:xfrm>
        </p:spPr>
        <p:txBody>
          <a:bodyPr anchor="t">
            <a:normAutofit/>
          </a:bodyPr>
          <a:lstStyle/>
          <a:p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Angle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connector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BE293F63-DD7A-4AA6-ABAD-A0C75C14994C}"/>
              </a:ext>
            </a:extLst>
          </p:cNvPr>
          <p:cNvSpPr txBox="1">
            <a:spLocks/>
          </p:cNvSpPr>
          <p:nvPr/>
        </p:nvSpPr>
        <p:spPr>
          <a:xfrm>
            <a:off x="1414272" y="152399"/>
            <a:ext cx="11170612" cy="1518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System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connectors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1" name="Titel 5">
            <a:extLst>
              <a:ext uri="{FF2B5EF4-FFF2-40B4-BE49-F238E27FC236}">
                <a16:creationId xmlns:a16="http://schemas.microsoft.com/office/drawing/2014/main" id="{D4EEBA67-B3BA-48E4-B2DC-31393F013FCE}"/>
              </a:ext>
            </a:extLst>
          </p:cNvPr>
          <p:cNvSpPr txBox="1">
            <a:spLocks/>
          </p:cNvSpPr>
          <p:nvPr/>
        </p:nvSpPr>
        <p:spPr>
          <a:xfrm>
            <a:off x="4271770" y="3430158"/>
            <a:ext cx="2000617" cy="3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Beam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shoe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5" name="Titel 5">
            <a:extLst>
              <a:ext uri="{FF2B5EF4-FFF2-40B4-BE49-F238E27FC236}">
                <a16:creationId xmlns:a16="http://schemas.microsoft.com/office/drawing/2014/main" id="{9FC5B5EF-BD63-4F3E-8E81-CE5F6CD4F75E}"/>
              </a:ext>
            </a:extLst>
          </p:cNvPr>
          <p:cNvSpPr txBox="1">
            <a:spLocks/>
          </p:cNvSpPr>
          <p:nvPr/>
        </p:nvSpPr>
        <p:spPr>
          <a:xfrm>
            <a:off x="1165916" y="6107336"/>
            <a:ext cx="3182149" cy="6353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Beam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girder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3074" name="Picture 2" descr="standard-winkelverbinder">
            <a:extLst>
              <a:ext uri="{FF2B5EF4-FFF2-40B4-BE49-F238E27FC236}">
                <a16:creationId xmlns:a16="http://schemas.microsoft.com/office/drawing/2014/main" id="{E4399253-AF74-454B-A929-BA08D6E0D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3" b="5062"/>
          <a:stretch/>
        </p:blipFill>
        <p:spPr bwMode="auto">
          <a:xfrm>
            <a:off x="1261871" y="1161278"/>
            <a:ext cx="2857500" cy="21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messungstabellen für Würth Holzverbinder Anschlüsse">
            <a:extLst>
              <a:ext uri="{FF2B5EF4-FFF2-40B4-BE49-F238E27FC236}">
                <a16:creationId xmlns:a16="http://schemas.microsoft.com/office/drawing/2014/main" id="{5C3F9581-2116-4D31-B702-2FB0C67E5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70" y="1161277"/>
            <a:ext cx="3486203" cy="21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MF Balkenschuhe 140x180">
            <a:extLst>
              <a:ext uri="{FF2B5EF4-FFF2-40B4-BE49-F238E27FC236}">
                <a16:creationId xmlns:a16="http://schemas.microsoft.com/office/drawing/2014/main" id="{D9C4B68C-4A9D-466D-B721-F9966674E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t="914" r="21803" b="1414"/>
          <a:stretch/>
        </p:blipFill>
        <p:spPr bwMode="auto">
          <a:xfrm>
            <a:off x="6492119" y="1161278"/>
            <a:ext cx="1952085" cy="212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ochverbinder-und-windrispenbander">
            <a:extLst>
              <a:ext uri="{FF2B5EF4-FFF2-40B4-BE49-F238E27FC236}">
                <a16:creationId xmlns:a16="http://schemas.microsoft.com/office/drawing/2014/main" id="{0DE94233-1004-42AF-B55A-ED2C526F5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6" t="6364" b="4402"/>
          <a:stretch/>
        </p:blipFill>
        <p:spPr bwMode="auto">
          <a:xfrm>
            <a:off x="8538949" y="1159396"/>
            <a:ext cx="1124244" cy="212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impson Strong-Tie® - Sichere Holzverbinder von höchster Qualität">
            <a:extLst>
              <a:ext uri="{FF2B5EF4-FFF2-40B4-BE49-F238E27FC236}">
                <a16:creationId xmlns:a16="http://schemas.microsoft.com/office/drawing/2014/main" id="{7C27FF6C-EF1E-40D2-AD9D-6AAC71C68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4871" y="3950182"/>
            <a:ext cx="2119699" cy="211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el 5">
            <a:extLst>
              <a:ext uri="{FF2B5EF4-FFF2-40B4-BE49-F238E27FC236}">
                <a16:creationId xmlns:a16="http://schemas.microsoft.com/office/drawing/2014/main" id="{FBB50DF2-FBB4-4C06-9F17-93EFA19AD16D}"/>
              </a:ext>
            </a:extLst>
          </p:cNvPr>
          <p:cNvSpPr txBox="1">
            <a:spLocks/>
          </p:cNvSpPr>
          <p:nvPr/>
        </p:nvSpPr>
        <p:spPr>
          <a:xfrm>
            <a:off x="5890378" y="6056766"/>
            <a:ext cx="3182149" cy="6353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upport</a:t>
            </a:r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base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066A342-ACA2-48E6-9D8D-A9E0FE199C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851" y="3942521"/>
            <a:ext cx="3368352" cy="2143497"/>
          </a:xfrm>
          <a:prstGeom prst="rect">
            <a:avLst/>
          </a:prstGeom>
        </p:spPr>
      </p:pic>
      <p:sp>
        <p:nvSpPr>
          <p:cNvPr id="29" name="Titel 5">
            <a:extLst>
              <a:ext uri="{FF2B5EF4-FFF2-40B4-BE49-F238E27FC236}">
                <a16:creationId xmlns:a16="http://schemas.microsoft.com/office/drawing/2014/main" id="{7BC390F3-262E-4F76-A177-C7B24C32108F}"/>
              </a:ext>
            </a:extLst>
          </p:cNvPr>
          <p:cNvSpPr txBox="1">
            <a:spLocks/>
          </p:cNvSpPr>
          <p:nvPr/>
        </p:nvSpPr>
        <p:spPr>
          <a:xfrm>
            <a:off x="8303262" y="6088180"/>
            <a:ext cx="3182149" cy="6353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Tension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rod</a:t>
            </a:r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systems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3086" name="Picture 14" descr="epoxydkleber-xepox">
            <a:extLst>
              <a:ext uri="{FF2B5EF4-FFF2-40B4-BE49-F238E27FC236}">
                <a16:creationId xmlns:a16="http://schemas.microsoft.com/office/drawing/2014/main" id="{3A823B1A-7419-4EF6-8C0E-A571C257E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t="5423" r="23987" b="4562"/>
          <a:stretch/>
        </p:blipFill>
        <p:spPr bwMode="auto">
          <a:xfrm>
            <a:off x="9757938" y="1161276"/>
            <a:ext cx="1928265" cy="2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el 5">
            <a:extLst>
              <a:ext uri="{FF2B5EF4-FFF2-40B4-BE49-F238E27FC236}">
                <a16:creationId xmlns:a16="http://schemas.microsoft.com/office/drawing/2014/main" id="{50694D2D-AD74-4F77-9E05-2CC6BE52F0F2}"/>
              </a:ext>
            </a:extLst>
          </p:cNvPr>
          <p:cNvSpPr txBox="1">
            <a:spLocks/>
          </p:cNvSpPr>
          <p:nvPr/>
        </p:nvSpPr>
        <p:spPr>
          <a:xfrm>
            <a:off x="9757938" y="3364515"/>
            <a:ext cx="2000617" cy="7266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Glued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connections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3088" name="Picture 16" descr="SHERPA Connection Systems">
            <a:extLst>
              <a:ext uri="{FF2B5EF4-FFF2-40B4-BE49-F238E27FC236}">
                <a16:creationId xmlns:a16="http://schemas.microsoft.com/office/drawing/2014/main" id="{7C6457E4-198D-4169-9B54-56FD67CCF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15"/>
          <a:stretch/>
        </p:blipFill>
        <p:spPr bwMode="auto">
          <a:xfrm>
            <a:off x="1261871" y="3950182"/>
            <a:ext cx="4637498" cy="21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el 5">
            <a:extLst>
              <a:ext uri="{FF2B5EF4-FFF2-40B4-BE49-F238E27FC236}">
                <a16:creationId xmlns:a16="http://schemas.microsoft.com/office/drawing/2014/main" id="{AE2FEFFB-00D8-44DD-B52D-8B7AADCD1A79}"/>
              </a:ext>
            </a:extLst>
          </p:cNvPr>
          <p:cNvSpPr txBox="1">
            <a:spLocks/>
          </p:cNvSpPr>
          <p:nvPr/>
        </p:nvSpPr>
        <p:spPr>
          <a:xfrm>
            <a:off x="8491973" y="3344016"/>
            <a:ext cx="3182149" cy="6353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Perforated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steel</a:t>
            </a:r>
            <a:r>
              <a:rPr lang="de-AT" sz="1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strips</a:t>
            </a:r>
            <a:endParaRPr lang="de-AT" sz="1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BE293F63-DD7A-4AA6-ABAD-A0C75C14994C}"/>
              </a:ext>
            </a:extLst>
          </p:cNvPr>
          <p:cNvSpPr txBox="1">
            <a:spLocks/>
          </p:cNvSpPr>
          <p:nvPr/>
        </p:nvSpPr>
        <p:spPr>
          <a:xfrm>
            <a:off x="1414272" y="152399"/>
            <a:ext cx="11170612" cy="1518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Examples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system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connectors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sources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824011D-1BAC-4E18-9119-A458DD0A3159}"/>
              </a:ext>
            </a:extLst>
          </p:cNvPr>
          <p:cNvSpPr/>
          <p:nvPr/>
        </p:nvSpPr>
        <p:spPr>
          <a:xfrm>
            <a:off x="1414272" y="1098293"/>
            <a:ext cx="9393918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www.strongtie.de/products</a:t>
            </a:r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www.rothoblaas.de/produkte/verbindungstechnik</a:t>
            </a:r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www.pitzl-connectors.com/produkte</a:t>
            </a:r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www.halfen.com/at/780/produktbereiche/bau/stabsysteme/detan-stabsystem/einfuehrung/</a:t>
            </a:r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hlinkClick r:id="rId7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AT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www.sfs.ch/de/Holzbefestiger</a:t>
            </a:r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www.sihga.com/</a:t>
            </a:r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www.schrauben.at/schraubenwelten/produkte/uebersicht</a:t>
            </a:r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www.sherpa-connector.com</a:t>
            </a:r>
            <a:endParaRPr lang="de-AT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4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 err="1">
                <a:latin typeface="Roboto Lt" pitchFamily="2" charset="0"/>
                <a:ea typeface="Roboto Lt" pitchFamily="2" charset="0"/>
              </a:rPr>
              <a:t>elements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7" name="Inhaltsplatzhalter 6" descr="Ein Bild, das Gras, Himmel, draußen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D369AC6A-03DA-4733-AAE4-FB81FB831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85" y="615820"/>
            <a:ext cx="8322907" cy="6242180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0F1C53A-C20C-4668-A8C8-68544C564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820"/>
            <a:ext cx="4428570" cy="627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59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1036319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research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(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elements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6376CF0-3048-404F-839A-A3D652AD2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4707"/>
            <a:ext cx="12192000" cy="493329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261872" y="0"/>
            <a:ext cx="9789950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61" y="340299"/>
            <a:ext cx="2325047" cy="5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42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33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types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load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bearing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timber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structures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73D9FCC-D478-408E-8989-FDAD5E139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" r="67934"/>
          <a:stretch/>
        </p:blipFill>
        <p:spPr>
          <a:xfrm>
            <a:off x="1380374" y="827498"/>
            <a:ext cx="2585693" cy="180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7FE197A-13B4-49D0-A249-F264186D77B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94578" y="827499"/>
            <a:ext cx="7197422" cy="60305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621AB79-8CBD-4DB6-B6EF-8A1B3356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51" r="34260"/>
          <a:stretch/>
        </p:blipFill>
        <p:spPr>
          <a:xfrm>
            <a:off x="1390262" y="2842059"/>
            <a:ext cx="2585693" cy="180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9DD7363-1280-47F4-BFB3-368CE4C7F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24"/>
          <a:stretch/>
        </p:blipFill>
        <p:spPr>
          <a:xfrm>
            <a:off x="1330939" y="4856620"/>
            <a:ext cx="2635128" cy="180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AFE68B9-C645-4F94-8CA7-9817BB0E6660}"/>
              </a:ext>
            </a:extLst>
          </p:cNvPr>
          <p:cNvSpPr txBox="1"/>
          <p:nvPr/>
        </p:nvSpPr>
        <p:spPr>
          <a:xfrm>
            <a:off x="6707176" y="1004853"/>
            <a:ext cx="38854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Timber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constructions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esp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housing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DAEAF5D-F8B6-4C2C-9668-68E1488CF014}"/>
              </a:ext>
            </a:extLst>
          </p:cNvPr>
          <p:cNvSpPr txBox="1"/>
          <p:nvPr/>
        </p:nvSpPr>
        <p:spPr>
          <a:xfrm>
            <a:off x="5476126" y="1644762"/>
            <a:ext cx="27842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cross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laminated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timber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74ABAEC-B6C0-45BD-A665-0DA428C0CD1D}"/>
              </a:ext>
            </a:extLst>
          </p:cNvPr>
          <p:cNvSpPr txBox="1"/>
          <p:nvPr/>
        </p:nvSpPr>
        <p:spPr>
          <a:xfrm>
            <a:off x="8967628" y="1624707"/>
            <a:ext cx="27842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timber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frame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DEF310B-5D79-4BB6-9CD0-5D6A2AE04FED}"/>
              </a:ext>
            </a:extLst>
          </p:cNvPr>
          <p:cNvSpPr txBox="1"/>
          <p:nvPr/>
        </p:nvSpPr>
        <p:spPr>
          <a:xfrm>
            <a:off x="5475125" y="2910514"/>
            <a:ext cx="8322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AF7AD5C-7489-435B-8BB0-00A53DA0C530}"/>
              </a:ext>
            </a:extLst>
          </p:cNvPr>
          <p:cNvSpPr txBox="1"/>
          <p:nvPr/>
        </p:nvSpPr>
        <p:spPr>
          <a:xfrm>
            <a:off x="7529246" y="2910514"/>
            <a:ext cx="8322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inside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5E09ECE-9837-4941-AB6B-79CF26CB031A}"/>
              </a:ext>
            </a:extLst>
          </p:cNvPr>
          <p:cNvSpPr txBox="1"/>
          <p:nvPr/>
        </p:nvSpPr>
        <p:spPr>
          <a:xfrm>
            <a:off x="11063932" y="2910513"/>
            <a:ext cx="8322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inside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6F6E1C0-0D91-4D54-A05D-4A3B8A87EA91}"/>
              </a:ext>
            </a:extLst>
          </p:cNvPr>
          <p:cNvSpPr txBox="1"/>
          <p:nvPr/>
        </p:nvSpPr>
        <p:spPr>
          <a:xfrm>
            <a:off x="8880485" y="2910512"/>
            <a:ext cx="8322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outside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4E953EE-B609-4C70-8C05-E36D62A6795F}"/>
              </a:ext>
            </a:extLst>
          </p:cNvPr>
          <p:cNvSpPr txBox="1"/>
          <p:nvPr/>
        </p:nvSpPr>
        <p:spPr>
          <a:xfrm>
            <a:off x="6096000" y="4112881"/>
            <a:ext cx="9109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insulation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A8C948D-1D07-4426-9C2B-5D72B4A1AD4A}"/>
              </a:ext>
            </a:extLst>
          </p:cNvPr>
          <p:cNvSpPr txBox="1"/>
          <p:nvPr/>
        </p:nvSpPr>
        <p:spPr>
          <a:xfrm>
            <a:off x="7006975" y="4112881"/>
            <a:ext cx="10786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bearing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E761A0B-F8FF-4DB5-B52A-A75D42EBE15D}"/>
              </a:ext>
            </a:extLst>
          </p:cNvPr>
          <p:cNvSpPr txBox="1"/>
          <p:nvPr/>
        </p:nvSpPr>
        <p:spPr>
          <a:xfrm>
            <a:off x="9988126" y="3827294"/>
            <a:ext cx="9109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insulation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274FDE2-6511-4742-BCAB-FC0C16909622}"/>
              </a:ext>
            </a:extLst>
          </p:cNvPr>
          <p:cNvSpPr txBox="1"/>
          <p:nvPr/>
        </p:nvSpPr>
        <p:spPr>
          <a:xfrm>
            <a:off x="9904288" y="4064325"/>
            <a:ext cx="10786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bearing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CB48136-F5BE-4A52-8C18-7FBB3DFE8608}"/>
              </a:ext>
            </a:extLst>
          </p:cNvPr>
          <p:cNvSpPr txBox="1"/>
          <p:nvPr/>
        </p:nvSpPr>
        <p:spPr>
          <a:xfrm>
            <a:off x="6190638" y="4579621"/>
            <a:ext cx="135527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bearing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BD18C94-9D96-495C-AC78-E429D83BFF30}"/>
              </a:ext>
            </a:extLst>
          </p:cNvPr>
          <p:cNvSpPr txBox="1"/>
          <p:nvPr/>
        </p:nvSpPr>
        <p:spPr>
          <a:xfrm>
            <a:off x="5351902" y="4936239"/>
            <a:ext cx="1355273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Rod-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shaped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across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3312DBA-FC51-436A-B883-7CEF512DA68A}"/>
              </a:ext>
            </a:extLst>
          </p:cNvPr>
          <p:cNvSpPr txBox="1"/>
          <p:nvPr/>
        </p:nvSpPr>
        <p:spPr>
          <a:xfrm>
            <a:off x="9682140" y="4607257"/>
            <a:ext cx="135527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bearing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0939701-3449-481E-95F2-170AF020DADF}"/>
              </a:ext>
            </a:extLst>
          </p:cNvPr>
          <p:cNvSpPr txBox="1"/>
          <p:nvPr/>
        </p:nvSpPr>
        <p:spPr>
          <a:xfrm>
            <a:off x="8880485" y="4913620"/>
            <a:ext cx="1270382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Rod-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shaped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14EE136-55B6-496A-A998-B7AF384B8693}"/>
              </a:ext>
            </a:extLst>
          </p:cNvPr>
          <p:cNvSpPr txBox="1"/>
          <p:nvPr/>
        </p:nvSpPr>
        <p:spPr>
          <a:xfrm>
            <a:off x="10625757" y="4913620"/>
            <a:ext cx="1270382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Flat-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shaped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stiffening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FD879A9-DDFE-4B9C-9FAF-9D882EB764D9}"/>
              </a:ext>
            </a:extLst>
          </p:cNvPr>
          <p:cNvSpPr txBox="1"/>
          <p:nvPr/>
        </p:nvSpPr>
        <p:spPr>
          <a:xfrm>
            <a:off x="7135213" y="4913619"/>
            <a:ext cx="1270382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Flat-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shaped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2BA2002-34C2-464D-9D6C-721B1B9FE5B2}"/>
              </a:ext>
            </a:extLst>
          </p:cNvPr>
          <p:cNvSpPr txBox="1"/>
          <p:nvPr/>
        </p:nvSpPr>
        <p:spPr>
          <a:xfrm>
            <a:off x="5144494" y="6518120"/>
            <a:ext cx="1667272" cy="277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Block-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51BF795-026C-4654-BC0F-F3A60C742921}"/>
              </a:ext>
            </a:extLst>
          </p:cNvPr>
          <p:cNvSpPr txBox="1"/>
          <p:nvPr/>
        </p:nvSpPr>
        <p:spPr>
          <a:xfrm>
            <a:off x="6996753" y="6537371"/>
            <a:ext cx="1667272" cy="277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Cross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laminated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constr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1974DA1-3862-4425-8FEE-AE9CF6F58CBF}"/>
              </a:ext>
            </a:extLst>
          </p:cNvPr>
          <p:cNvSpPr txBox="1"/>
          <p:nvPr/>
        </p:nvSpPr>
        <p:spPr>
          <a:xfrm>
            <a:off x="8788260" y="6396335"/>
            <a:ext cx="1667272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Half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timberd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truss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CCBD0C2-F776-444C-B269-93DA94F171DA}"/>
              </a:ext>
            </a:extLst>
          </p:cNvPr>
          <p:cNvSpPr txBox="1"/>
          <p:nvPr/>
        </p:nvSpPr>
        <p:spPr>
          <a:xfrm>
            <a:off x="10524728" y="6411017"/>
            <a:ext cx="1667272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Timber frame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667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1090338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>
                <a:latin typeface="Roboto Lt" pitchFamily="2" charset="0"/>
                <a:ea typeface="Roboto Lt" pitchFamily="2" charset="0"/>
              </a:rPr>
              <a:t>Level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prefabrication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56CA9F5-A338-43B7-A5D7-276D49F5E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82" y="2052135"/>
            <a:ext cx="10587232" cy="4457782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2FFF8FC-01B7-488E-9481-79A38B286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82" y="2052135"/>
            <a:ext cx="6075754" cy="440634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Assembly </a:t>
            </a:r>
            <a:r>
              <a:rPr lang="de-DE" altLang="de-DE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individual </a:t>
            </a:r>
            <a:r>
              <a:rPr lang="de-DE" altLang="de-DE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parts</a:t>
            </a:r>
            <a:r>
              <a:rPr lang="de-DE" altLang="de-DE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/ Assembly </a:t>
            </a:r>
            <a:r>
              <a:rPr lang="de-DE" altLang="de-DE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altLang="de-DE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endParaRPr lang="de-DE" altLang="de-DE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Parts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load-bearing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at least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layer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pre-assembled</a:t>
            </a:r>
            <a:endParaRPr kumimoji="0" lang="de-DE" altLang="de-DE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de-DE" altLang="de-DE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insulated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planked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sides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empty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conduits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(e.g. </a:t>
            </a:r>
            <a:r>
              <a:rPr lang="de-DE" altLang="de-DE" dirty="0" err="1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hose</a:t>
            </a:r>
            <a:r>
              <a:rPr lang="de-DE" altLang="de-DE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building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inserted</a:t>
            </a:r>
            <a:endParaRPr kumimoji="0" lang="de-DE" altLang="de-DE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de-DE" altLang="de-DE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Elements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fixtures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doors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windows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glazing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prefabricated</a:t>
            </a:r>
            <a:endParaRPr kumimoji="0" lang="de-DE" altLang="de-DE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de-DE" altLang="de-DE" dirty="0">
              <a:solidFill>
                <a:srgbClr val="2021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Elements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facade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outer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inner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cladding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facade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preassembled</a:t>
            </a:r>
            <a:r>
              <a:rPr kumimoji="0" lang="de-DE" alt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de-DE" alt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altLang="de-D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365282" y="0"/>
            <a:ext cx="9686540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13" y="299408"/>
            <a:ext cx="2325047" cy="5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06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268" y="1097279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Types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-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examples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653E968-F7FB-4263-82F5-17472085F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46" y="1927508"/>
            <a:ext cx="10652214" cy="5085379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261872" y="0"/>
            <a:ext cx="9789950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13" y="299408"/>
            <a:ext cx="2325047" cy="5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73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717C80C-04A7-45D8-A26C-E9BF1C3E8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23" y="935067"/>
            <a:ext cx="10826866" cy="2825171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DE" dirty="0">
                <a:latin typeface="Roboto Lt" pitchFamily="2" charset="0"/>
                <a:ea typeface="Roboto Lt" pitchFamily="2" charset="0"/>
              </a:rPr>
              <a:t>b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asic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layering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in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timber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construction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53DD62-FB2A-422E-8F39-A65F8E30B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165" y="3760238"/>
            <a:ext cx="10820724" cy="309776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484CA85-324C-47BC-9028-90A3E72C4208}"/>
              </a:ext>
            </a:extLst>
          </p:cNvPr>
          <p:cNvSpPr txBox="1"/>
          <p:nvPr/>
        </p:nvSpPr>
        <p:spPr>
          <a:xfrm>
            <a:off x="1817396" y="1323600"/>
            <a:ext cx="498306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AT" sz="2000" dirty="0">
                <a:latin typeface="Roboto Lt" pitchFamily="2" charset="0"/>
                <a:ea typeface="Roboto Lt" pitchFamily="2" charset="0"/>
              </a:rPr>
              <a:t>1 – </a:t>
            </a:r>
            <a:r>
              <a:rPr lang="de-AT" sz="2000" dirty="0" err="1">
                <a:latin typeface="Roboto Lt" pitchFamily="2" charset="0"/>
                <a:ea typeface="Roboto Lt" pitchFamily="2" charset="0"/>
              </a:rPr>
              <a:t>Facade</a:t>
            </a:r>
            <a:endParaRPr lang="de-AT" sz="2000" dirty="0">
              <a:latin typeface="Roboto Lt" pitchFamily="2" charset="0"/>
              <a:ea typeface="Roboto Lt" pitchFamily="2" charset="0"/>
            </a:endParaRPr>
          </a:p>
          <a:p>
            <a:r>
              <a:rPr lang="de-AT" sz="2000" dirty="0">
                <a:latin typeface="Roboto Lt" pitchFamily="2" charset="0"/>
              </a:rPr>
              <a:t>2 – Shell </a:t>
            </a:r>
            <a:r>
              <a:rPr lang="de-AT" sz="2000" dirty="0" err="1">
                <a:latin typeface="Roboto Lt" pitchFamily="2" charset="0"/>
              </a:rPr>
              <a:t>construction</a:t>
            </a:r>
            <a:r>
              <a:rPr lang="de-AT" sz="2000" dirty="0">
                <a:latin typeface="Roboto Lt" pitchFamily="2" charset="0"/>
              </a:rPr>
              <a:t> / -element</a:t>
            </a:r>
          </a:p>
          <a:p>
            <a:r>
              <a:rPr lang="de-AT" sz="2000" dirty="0">
                <a:latin typeface="Roboto Lt" pitchFamily="2" charset="0"/>
              </a:rPr>
              <a:t>3 – </a:t>
            </a:r>
            <a:r>
              <a:rPr lang="de-AT" sz="2000" dirty="0" err="1">
                <a:latin typeface="Roboto Lt" pitchFamily="2" charset="0"/>
              </a:rPr>
              <a:t>Inner</a:t>
            </a:r>
            <a:r>
              <a:rPr lang="de-AT" sz="2000" dirty="0">
                <a:latin typeface="Roboto Lt" pitchFamily="2" charset="0"/>
              </a:rPr>
              <a:t> </a:t>
            </a:r>
            <a:r>
              <a:rPr lang="de-AT" sz="2000" dirty="0" err="1">
                <a:latin typeface="Roboto Lt" pitchFamily="2" charset="0"/>
              </a:rPr>
              <a:t>panneling</a:t>
            </a:r>
            <a:endParaRPr lang="de-AT" sz="2000" dirty="0">
              <a:latin typeface="Roboto Lt" pitchFamily="2" charset="0"/>
            </a:endParaRPr>
          </a:p>
          <a:p>
            <a:endParaRPr lang="de-AT" sz="2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FBC2AB-56C3-4A0F-8D0E-6D031ADE987B}"/>
              </a:ext>
            </a:extLst>
          </p:cNvPr>
          <p:cNvSpPr txBox="1"/>
          <p:nvPr/>
        </p:nvSpPr>
        <p:spPr>
          <a:xfrm>
            <a:off x="1817396" y="4148771"/>
            <a:ext cx="445756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AT" sz="2000" dirty="0">
                <a:latin typeface="Roboto Lt" pitchFamily="2" charset="0"/>
                <a:ea typeface="Roboto Lt" pitchFamily="2" charset="0"/>
              </a:rPr>
              <a:t>1 – Floor </a:t>
            </a:r>
            <a:r>
              <a:rPr lang="de-AT" sz="2000" dirty="0" err="1">
                <a:latin typeface="Roboto Lt" pitchFamily="2" charset="0"/>
                <a:ea typeface="Roboto Lt" pitchFamily="2" charset="0"/>
              </a:rPr>
              <a:t>construction</a:t>
            </a:r>
            <a:endParaRPr lang="de-AT" sz="2000" dirty="0">
              <a:latin typeface="Roboto Lt" pitchFamily="2" charset="0"/>
              <a:ea typeface="Roboto Lt" pitchFamily="2" charset="0"/>
            </a:endParaRPr>
          </a:p>
          <a:p>
            <a:r>
              <a:rPr lang="de-AT" sz="2000" dirty="0">
                <a:latin typeface="Roboto Lt" pitchFamily="2" charset="0"/>
              </a:rPr>
              <a:t>2 – Shell </a:t>
            </a:r>
            <a:r>
              <a:rPr lang="de-AT" sz="2000" dirty="0" err="1">
                <a:latin typeface="Roboto Lt" pitchFamily="2" charset="0"/>
              </a:rPr>
              <a:t>construction</a:t>
            </a:r>
            <a:r>
              <a:rPr lang="de-AT" sz="2000" dirty="0">
                <a:latin typeface="Roboto Lt" pitchFamily="2" charset="0"/>
              </a:rPr>
              <a:t> / -element</a:t>
            </a:r>
          </a:p>
          <a:p>
            <a:r>
              <a:rPr lang="de-AT" sz="2000" dirty="0">
                <a:latin typeface="Roboto Lt" pitchFamily="2" charset="0"/>
              </a:rPr>
              <a:t>3 – </a:t>
            </a:r>
            <a:r>
              <a:rPr lang="de-AT" sz="2000" dirty="0" err="1">
                <a:latin typeface="Roboto Lt" pitchFamily="2" charset="0"/>
              </a:rPr>
              <a:t>Ceiling</a:t>
            </a:r>
            <a:r>
              <a:rPr lang="de-AT" sz="2000" dirty="0">
                <a:latin typeface="Roboto Lt" pitchFamily="2" charset="0"/>
              </a:rPr>
              <a:t> </a:t>
            </a:r>
            <a:r>
              <a:rPr lang="de-AT" sz="2000" dirty="0" err="1">
                <a:latin typeface="Roboto Lt" pitchFamily="2" charset="0"/>
              </a:rPr>
              <a:t>soffit</a:t>
            </a:r>
            <a:endParaRPr lang="de-AT" sz="2000" dirty="0">
              <a:latin typeface="Roboto Lt" pitchFamily="2" charset="0"/>
            </a:endParaRPr>
          </a:p>
          <a:p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2575429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examples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-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research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C1F58EE-A48C-470E-B626-7F0426865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880"/>
            <a:ext cx="12192000" cy="606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11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timber</a:t>
            </a:r>
            <a:r>
              <a:rPr lang="de-AT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b="1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technology</a:t>
            </a:r>
            <a:endParaRPr lang="de-AT" b="1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73133FD-CEE4-457F-AAD1-F92D787A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101F565-D61F-497F-9540-6C7C47060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347" y="656430"/>
            <a:ext cx="10932478" cy="72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example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exterior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wall -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carpentry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F108154-D514-461B-8261-285CAC713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7" b="11361"/>
          <a:stretch/>
        </p:blipFill>
        <p:spPr>
          <a:xfrm>
            <a:off x="1385983" y="759202"/>
            <a:ext cx="8598940" cy="609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64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example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exterior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wall -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industry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6DDF696-7791-4233-B749-2D82C28B6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684" y="759202"/>
            <a:ext cx="8598940" cy="67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49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example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exterior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wall –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cross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laminated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58752FA-6DA8-40C2-85E9-C7C59D59E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684" y="759202"/>
            <a:ext cx="6843616" cy="61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47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example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interior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wall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281787C-437D-47FD-B753-222E1343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888270"/>
            <a:ext cx="3786066" cy="5715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89F95C9-1EC3-402E-A7C8-88A21D733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273" y="888271"/>
            <a:ext cx="66883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93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example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compartment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wall (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between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flats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F1331FF-FF25-4BCB-AD81-8CF6F7918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887" y="759203"/>
            <a:ext cx="3116830" cy="60987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5081AF-452D-4E8A-86EA-E7B72D9BF6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206"/>
          <a:stretch/>
        </p:blipFill>
        <p:spPr>
          <a:xfrm>
            <a:off x="4958517" y="759204"/>
            <a:ext cx="718383" cy="60987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BE78E2-07DA-41E2-823F-ED8512A01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36"/>
          <a:stretch/>
        </p:blipFill>
        <p:spPr>
          <a:xfrm>
            <a:off x="5676900" y="759203"/>
            <a:ext cx="3640382" cy="60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44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example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intermediate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floor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86D4146-99CA-4C3A-96F8-794E51EA3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" y="702810"/>
            <a:ext cx="7787751" cy="61895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DBD48E2-35D7-47D6-AB0E-92DB3BAC1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508"/>
          <a:stretch/>
        </p:blipFill>
        <p:spPr>
          <a:xfrm>
            <a:off x="7798616" y="702810"/>
            <a:ext cx="4393384" cy="618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48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example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intermediate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floor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(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between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flats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)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wohneinheiten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A7FDFC3-B322-4200-BB96-2157B6433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659671"/>
            <a:ext cx="7083425" cy="623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1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7534656" y="-7938"/>
            <a:ext cx="3267456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DE" dirty="0">
                <a:latin typeface="Roboto Lt" pitchFamily="2" charset="0"/>
                <a:ea typeface="Roboto Lt" pitchFamily="2" charset="0"/>
              </a:rPr>
              <a:t>E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xample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pitched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roof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DFD006F-3620-42B5-8C8B-8DB9AB167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356" y="759203"/>
            <a:ext cx="8020644" cy="609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0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digression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-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rules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for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a flat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roof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80B5F50-F19C-4FAA-BCEE-E8AA19C0E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0" b="52037"/>
          <a:stretch/>
        </p:blipFill>
        <p:spPr>
          <a:xfrm>
            <a:off x="1381124" y="682626"/>
            <a:ext cx="6952074" cy="314751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11B6479-4A35-4C71-A369-68DA38D2F0AF}"/>
              </a:ext>
            </a:extLst>
          </p:cNvPr>
          <p:cNvSpPr txBox="1"/>
          <p:nvPr/>
        </p:nvSpPr>
        <p:spPr>
          <a:xfrm>
            <a:off x="1381124" y="3811668"/>
            <a:ext cx="10516272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fontAlgn="base"/>
            <a:r>
              <a:rPr lang="en-US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(in the normal climate according to UNI EN 15026)</a:t>
            </a:r>
            <a:endParaRPr lang="en-US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+mj-lt"/>
              <a:buAutoNum type="arabicPeriod"/>
            </a:pP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roof has a slope ≥ 3% in “undeformed” configuration or ≥ 2% in “deformed” configuration under load</a:t>
            </a:r>
            <a:endParaRPr lang="en-US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+mj-lt"/>
              <a:buAutoNum type="arabicPeriod"/>
            </a:pP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Dark-colored (radiation absorption ≥ 80%), with no shade</a:t>
            </a:r>
            <a:endParaRPr lang="en-US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+mj-lt"/>
              <a:buAutoNum type="arabicPeriod"/>
            </a:pP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 covering layer (gravel, green roof, terraced lining)</a:t>
            </a:r>
            <a:endParaRPr lang="en-US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+mj-lt"/>
              <a:buAutoNum type="arabicPeriod"/>
            </a:pP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vapor barrier with </a:t>
            </a:r>
            <a:r>
              <a:rPr lang="en-US" b="1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sd</a:t>
            </a: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variable to humidity (inner side)</a:t>
            </a:r>
            <a:endParaRPr lang="en-US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+mj-lt"/>
              <a:buAutoNum type="arabicPeriod"/>
            </a:pP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 uncontrollable cavity on the cold side of the insulating layer and</a:t>
            </a:r>
            <a:endParaRPr lang="en-US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+mj-lt"/>
              <a:buAutoNum type="arabicPeriod"/>
            </a:pP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perfect air tightness and</a:t>
            </a:r>
            <a:endParaRPr lang="en-US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fontAlgn="base">
              <a:buFont typeface="+mj-lt"/>
              <a:buAutoNum type="arabicPeriod"/>
            </a:pP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moisture content of the bearing elements including decking boards (u ≤ 15% ± 3%) or wooden finishes (u ≤ 12% ± 3%) must be checked before the roof is enclosed. These values must be carefully and appropriately documented.</a:t>
            </a:r>
            <a:endParaRPr lang="en-US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0411A9-638E-4116-BFA5-43A8978FE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563"/>
          <a:stretch/>
        </p:blipFill>
        <p:spPr>
          <a:xfrm>
            <a:off x="7277878" y="682626"/>
            <a:ext cx="4619518" cy="331411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7A7C52E-60F5-4721-9228-EF06E87F09CE}"/>
              </a:ext>
            </a:extLst>
          </p:cNvPr>
          <p:cNvSpPr txBox="1"/>
          <p:nvPr/>
        </p:nvSpPr>
        <p:spPr>
          <a:xfrm>
            <a:off x="2779149" y="2782669"/>
            <a:ext cx="295940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AT" sz="1400" dirty="0">
                <a:latin typeface="Roboto Lt" pitchFamily="2" charset="0"/>
                <a:ea typeface="Roboto Lt" pitchFamily="2" charset="0"/>
              </a:rPr>
              <a:t>7 golden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rules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for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flat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roofs</a:t>
            </a:r>
            <a:endParaRPr lang="de-AT" sz="1400" dirty="0">
              <a:latin typeface="Roboto Lt" pitchFamily="2" charset="0"/>
              <a:ea typeface="Roboto Lt" pitchFamily="2" charset="0"/>
            </a:endParaRPr>
          </a:p>
          <a:p>
            <a:pPr algn="ctr"/>
            <a:r>
              <a:rPr lang="de-AT" sz="1400" dirty="0">
                <a:latin typeface="Roboto Lt" pitchFamily="2" charset="0"/>
                <a:ea typeface="Roboto Lt" pitchFamily="2" charset="0"/>
              </a:rPr>
              <a:t>(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without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specific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analysis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)</a:t>
            </a:r>
          </a:p>
          <a:p>
            <a:pPr algn="ctr"/>
            <a:r>
              <a:rPr lang="de-AT" sz="800" dirty="0">
                <a:latin typeface="Roboto Lt" pitchFamily="2" charset="0"/>
                <a:ea typeface="Roboto Lt" pitchFamily="2" charset="0"/>
              </a:rPr>
              <a:t> </a:t>
            </a:r>
            <a:endParaRPr lang="de-AT" sz="8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1A3491-8616-4905-9B69-BD05AE9D046C}"/>
              </a:ext>
            </a:extLst>
          </p:cNvPr>
          <p:cNvSpPr txBox="1"/>
          <p:nvPr/>
        </p:nvSpPr>
        <p:spPr>
          <a:xfrm>
            <a:off x="3355642" y="1918136"/>
            <a:ext cx="18064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AT" sz="1400" dirty="0">
                <a:latin typeface="Roboto Lt" pitchFamily="2" charset="0"/>
                <a:ea typeface="Roboto Lt" pitchFamily="2" charset="0"/>
              </a:rPr>
              <a:t>Technical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brochures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(e.G. dataholz.eu</a:t>
            </a:r>
            <a:endParaRPr lang="de-AT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8606ECF-3EF1-40B3-9219-437E98A8FD30}"/>
              </a:ext>
            </a:extLst>
          </p:cNvPr>
          <p:cNvSpPr txBox="1"/>
          <p:nvPr/>
        </p:nvSpPr>
        <p:spPr>
          <a:xfrm>
            <a:off x="3806339" y="1042732"/>
            <a:ext cx="90502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AT" sz="1200" dirty="0">
                <a:latin typeface="Roboto Lt" pitchFamily="2" charset="0"/>
                <a:ea typeface="Roboto Lt" pitchFamily="2" charset="0"/>
              </a:rPr>
              <a:t>Hygro-</a:t>
            </a:r>
          </a:p>
          <a:p>
            <a:pPr algn="ctr"/>
            <a:r>
              <a:rPr lang="de-AT" sz="1200" dirty="0" err="1">
                <a:latin typeface="Roboto Lt" pitchFamily="2" charset="0"/>
                <a:ea typeface="Roboto Lt" pitchFamily="2" charset="0"/>
              </a:rPr>
              <a:t>thermic</a:t>
            </a:r>
            <a:r>
              <a:rPr lang="de-AT" sz="1200" dirty="0">
                <a:latin typeface="Roboto Lt" pitchFamily="2" charset="0"/>
                <a:ea typeface="Roboto Lt" pitchFamily="2" charset="0"/>
              </a:rPr>
              <a:t>-Simulation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842027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example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flat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roof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14E576C-D34D-407C-BDBC-BB2D32981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59203"/>
            <a:ext cx="8331199" cy="609879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498F596-D1E1-4BD8-8B4A-ED18D825CD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53"/>
          <a:stretch/>
        </p:blipFill>
        <p:spPr>
          <a:xfrm>
            <a:off x="8331200" y="759203"/>
            <a:ext cx="4101284" cy="60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02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7E68078C-80B8-4B18-AB65-5AB2D66DC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167"/>
            <a:ext cx="3264310" cy="1927123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structure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of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wood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A940BFE-6D99-4BE9-A318-DFAD26AED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896" y="0"/>
            <a:ext cx="4933104" cy="68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B1F68F-5436-4488-A359-474945BD01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099"/>
          <a:stretch/>
        </p:blipFill>
        <p:spPr>
          <a:xfrm>
            <a:off x="1996750" y="2280001"/>
            <a:ext cx="5274715" cy="45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766816" y="-7938"/>
            <a:ext cx="5157216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example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flat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roof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terrace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D2D74B-5E0E-4F2E-850D-8B7D28D18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439" y="759203"/>
            <a:ext cx="6697461" cy="61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847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006DBE8-C351-424E-9942-EA31DCAB9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61" y="4814673"/>
            <a:ext cx="5608561" cy="2028825"/>
          </a:xfrm>
          <a:prstGeom prst="rect">
            <a:avLst/>
          </a:prstGeom>
        </p:spPr>
      </p:pic>
      <p:pic>
        <p:nvPicPr>
          <p:cNvPr id="12" name="Grafik 11" descr="Ein Bild, das Baum, draußen, Gras, Himmel enthält.&#10;&#10;Mit sehr hoher Zuverlässigkeit generierte Beschreibung">
            <a:extLst>
              <a:ext uri="{FF2B5EF4-FFF2-40B4-BE49-F238E27FC236}">
                <a16:creationId xmlns:a16="http://schemas.microsoft.com/office/drawing/2014/main" id="{1B9554B8-7B8F-44B1-B6BD-B63E6E7F24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r="22382"/>
          <a:stretch/>
        </p:blipFill>
        <p:spPr>
          <a:xfrm>
            <a:off x="5427056" y="0"/>
            <a:ext cx="6764944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 err="1">
                <a:latin typeface="Roboto Lt" pitchFamily="2" charset="0"/>
                <a:ea typeface="Roboto Lt" pitchFamily="2" charset="0"/>
              </a:rPr>
              <a:t>details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681583F-8A36-4F42-BD5B-7DE1968167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04" b="2160"/>
          <a:stretch/>
        </p:blipFill>
        <p:spPr>
          <a:xfrm>
            <a:off x="-20560" y="1711968"/>
            <a:ext cx="5447616" cy="31172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01A6E00-7AA4-4F46-8765-102277713F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38" r="2103" b="2212"/>
          <a:stretch/>
        </p:blipFill>
        <p:spPr>
          <a:xfrm>
            <a:off x="-20559" y="1711967"/>
            <a:ext cx="2810724" cy="189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8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examples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D2D9DC5-8DDE-4F29-98DB-436FCA3B3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0682"/>
            <a:ext cx="12192000" cy="564731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CC8933F-7CDD-4E1A-A9AE-A58D5677A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131" y="251475"/>
            <a:ext cx="8067869" cy="585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787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99A5AD4-A260-49A0-BE29-F864DFA3269C}"/>
              </a:ext>
            </a:extLst>
          </p:cNvPr>
          <p:cNvSpPr/>
          <p:nvPr/>
        </p:nvSpPr>
        <p:spPr>
          <a:xfrm>
            <a:off x="-20560" y="971973"/>
            <a:ext cx="12212560" cy="598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DE" dirty="0">
                <a:latin typeface="Roboto Lt" pitchFamily="2" charset="0"/>
                <a:ea typeface="Roboto Lt" pitchFamily="2" charset="0"/>
              </a:rPr>
              <a:t>E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xample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corner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2A70F76-9A10-470A-8C7E-280DB7DB1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971973"/>
            <a:ext cx="6010275" cy="59817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EC98A4-A6C4-484C-8E6D-7EFDBD03A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805410"/>
            <a:ext cx="578167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10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5766816" y="-7938"/>
            <a:ext cx="5108448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Ceiling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partition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wall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9B7927A-7197-44A0-86C5-C6E7B17C5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88" y="779010"/>
            <a:ext cx="8703830" cy="28204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E818C30-487E-4502-9D61-C42E7C346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87" y="3568700"/>
            <a:ext cx="8703830" cy="32893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6500595-1C9E-455E-96EE-CF23ED42E465}"/>
              </a:ext>
            </a:extLst>
          </p:cNvPr>
          <p:cNvSpPr txBox="1"/>
          <p:nvPr/>
        </p:nvSpPr>
        <p:spPr>
          <a:xfrm>
            <a:off x="1360487" y="3027690"/>
            <a:ext cx="249305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AT" sz="1400" dirty="0">
                <a:latin typeface="Roboto Lt" pitchFamily="2" charset="0"/>
                <a:ea typeface="Roboto Lt" pitchFamily="2" charset="0"/>
              </a:rPr>
              <a:t>High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sound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transmission</a:t>
            </a:r>
            <a:endParaRPr lang="de-AT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E9EE1DE-03D7-4F8E-9931-45BF6FFF70A7}"/>
              </a:ext>
            </a:extLst>
          </p:cNvPr>
          <p:cNvSpPr txBox="1"/>
          <p:nvPr/>
        </p:nvSpPr>
        <p:spPr>
          <a:xfrm>
            <a:off x="3952159" y="2993811"/>
            <a:ext cx="310709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AT" sz="1400" dirty="0" err="1">
                <a:latin typeface="Roboto Lt" pitchFamily="2" charset="0"/>
                <a:ea typeface="Roboto Lt" pitchFamily="2" charset="0"/>
              </a:rPr>
              <a:t>reduced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sound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transmission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/>
            </a:r>
            <a:br>
              <a:rPr lang="de-AT" sz="1400" dirty="0">
                <a:latin typeface="Roboto Lt" pitchFamily="2" charset="0"/>
                <a:ea typeface="Roboto Lt" pitchFamily="2" charset="0"/>
              </a:rPr>
            </a:br>
            <a:r>
              <a:rPr lang="de-AT" sz="1400" dirty="0">
                <a:latin typeface="Roboto Lt" pitchFamily="2" charset="0"/>
                <a:ea typeface="Roboto Lt" pitchFamily="2" charset="0"/>
              </a:rPr>
              <a:t>(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facing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shell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on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the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ceiling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)</a:t>
            </a:r>
            <a:endParaRPr lang="de-AT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A4A2BD-61E5-4E1E-813B-8E645E6D3AAA}"/>
              </a:ext>
            </a:extLst>
          </p:cNvPr>
          <p:cNvSpPr txBox="1"/>
          <p:nvPr/>
        </p:nvSpPr>
        <p:spPr>
          <a:xfrm>
            <a:off x="6957223" y="2993811"/>
            <a:ext cx="310709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AT" sz="1400" dirty="0" err="1">
                <a:latin typeface="Roboto Lt" pitchFamily="2" charset="0"/>
                <a:ea typeface="Roboto Lt" pitchFamily="2" charset="0"/>
              </a:rPr>
              <a:t>reduced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sound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transmission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/>
            </a:r>
            <a:br>
              <a:rPr lang="de-AT" sz="1400" dirty="0">
                <a:latin typeface="Roboto Lt" pitchFamily="2" charset="0"/>
                <a:ea typeface="Roboto Lt" pitchFamily="2" charset="0"/>
              </a:rPr>
            </a:br>
            <a:r>
              <a:rPr lang="de-AT" sz="1400" dirty="0">
                <a:latin typeface="Roboto Lt" pitchFamily="2" charset="0"/>
                <a:ea typeface="Roboto Lt" pitchFamily="2" charset="0"/>
              </a:rPr>
              <a:t>(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separeted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400" dirty="0" err="1">
                <a:latin typeface="Roboto Lt" pitchFamily="2" charset="0"/>
                <a:ea typeface="Roboto Lt" pitchFamily="2" charset="0"/>
              </a:rPr>
              <a:t>elements</a:t>
            </a:r>
            <a:r>
              <a:rPr lang="de-AT" sz="1400" dirty="0">
                <a:latin typeface="Roboto Lt" pitchFamily="2" charset="0"/>
                <a:ea typeface="Roboto Lt" pitchFamily="2" charset="0"/>
              </a:rPr>
              <a:t>)</a:t>
            </a: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3922613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5766816" y="-7938"/>
            <a:ext cx="5230368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en-US" dirty="0" smtClean="0">
                <a:latin typeface="Roboto Lt" pitchFamily="2" charset="0"/>
                <a:ea typeface="Roboto Lt" pitchFamily="2" charset="0"/>
              </a:rPr>
              <a:t>separating ceiling / flat partition wall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2C988FE-FB51-43C4-877F-8AAA6DEDD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128" y="753681"/>
            <a:ext cx="8519472" cy="61043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C3E6C4-0C52-45BC-9538-238944076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1127" y="753680"/>
            <a:ext cx="8519471" cy="4116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case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wooden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frames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and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wooden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frame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walls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as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well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as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suspended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soffit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ceiling</a:t>
            </a:r>
            <a:endParaRPr lang="de-DE" altLang="de-DE" sz="1400" dirty="0">
              <a:solidFill>
                <a:srgbClr val="202124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and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decoupled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cladding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,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no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elastic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bearings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are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required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4741BD-AB55-4CEC-91CF-16490B5C4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1127" y="2773335"/>
            <a:ext cx="8519471" cy="4116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With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suspended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soffit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on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ceiling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and NO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decoupled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cladding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on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walls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elastic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bearings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are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recommended</a:t>
            </a:r>
            <a:endParaRPr lang="de-DE" altLang="de-DE" sz="1400" dirty="0">
              <a:solidFill>
                <a:srgbClr val="202124"/>
              </a:solidFill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on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both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sides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-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above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and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below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757856B-D131-445A-9036-B7D85878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1127" y="4879031"/>
            <a:ext cx="8519470" cy="4116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case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of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cross-laminated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timber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ceilings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with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wooden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soffit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(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without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suspended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ceiling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) and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decoupled</a:t>
            </a:r>
            <a:endParaRPr kumimoji="0" lang="de-DE" altLang="de-DE" sz="14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cladding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on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walls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elastic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bearings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above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are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de-DE" altLang="de-DE" sz="14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recommended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891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b="1" dirty="0" err="1">
                <a:latin typeface="Roboto Lt" pitchFamily="2" charset="0"/>
                <a:ea typeface="Roboto Lt" pitchFamily="2" charset="0"/>
              </a:rPr>
              <a:t>practise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B8883FB-6B34-4D35-9DB6-02944A932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4" r="2604"/>
          <a:stretch/>
        </p:blipFill>
        <p:spPr>
          <a:xfrm>
            <a:off x="2717800" y="759203"/>
            <a:ext cx="9474200" cy="5029978"/>
          </a:xfrm>
          <a:prstGeom prst="rect">
            <a:avLst/>
          </a:prstGeom>
        </p:spPr>
      </p:pic>
      <p:pic>
        <p:nvPicPr>
          <p:cNvPr id="5" name="Grafik 4" descr="Ein Bild, das Himmel, draußen, Straße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D6FC49F1-658C-4C7F-811F-330F757F17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8" t="32116" r="-1" b="26394"/>
          <a:stretch/>
        </p:blipFill>
        <p:spPr>
          <a:xfrm>
            <a:off x="-59005" y="3975100"/>
            <a:ext cx="7647334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31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practise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–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ground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plan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E05497B-6293-43B8-A45D-54E280E88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606" y="759203"/>
            <a:ext cx="10806394" cy="620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782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Practise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–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cross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section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0F431C7-DF28-4093-8879-8CD325850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1"/>
          <a:stretch/>
        </p:blipFill>
        <p:spPr>
          <a:xfrm>
            <a:off x="1261872" y="1181159"/>
            <a:ext cx="10823241" cy="59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344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-1"/>
            <a:ext cx="11170612" cy="1518408"/>
          </a:xfrm>
        </p:spPr>
        <p:txBody>
          <a:bodyPr anchor="t">
            <a:norm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anforderungsprofil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/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aufgabenstellung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859ED1C7-494B-43A4-9D51-B33ACCFF0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870" y="889233"/>
            <a:ext cx="10930128" cy="596876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Ziele</a:t>
            </a: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Niedrigstenergiestandard</a:t>
            </a:r>
            <a:endParaRPr lang="de-AT" sz="22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Hochwertige Aufbauten in Bezug auf Schall (intern)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Abgesehen von Schallschutz mittlere Ausstattungsqualitäten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OIB-Richtlinie Niederösterreich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2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2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Definieren Sie gem. angegebene Anforderungsprofil nachfolgende Aufbauten: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Außenwand </a:t>
            </a:r>
            <a:r>
              <a:rPr lang="de-AT" sz="2200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Außenwand</a:t>
            </a:r>
            <a:endParaRPr lang="de-AT" sz="22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Flachdach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Steildach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Trennwand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Trenndecke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2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AT" sz="2200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Auswertung durch Diskussion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endParaRPr lang="de-AT" dirty="0"/>
          </a:p>
          <a:p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197" y="-7938"/>
            <a:ext cx="10996803" cy="1325562"/>
          </a:xfrm>
        </p:spPr>
        <p:txBody>
          <a:bodyPr anchor="t"/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microscopic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structure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of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softwood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574D584-5F49-4E7E-B9A8-C70DB314F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89" t="2247" r="241"/>
          <a:stretch/>
        </p:blipFill>
        <p:spPr>
          <a:xfrm>
            <a:off x="7390701" y="654843"/>
            <a:ext cx="4801298" cy="35787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7B9FA7B-38AC-455C-A796-11F7F78D6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23"/>
          <a:stretch/>
        </p:blipFill>
        <p:spPr>
          <a:xfrm>
            <a:off x="7390701" y="4416487"/>
            <a:ext cx="4801299" cy="24415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B63B78A-9E40-46A3-B5FA-BF2300CE7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453"/>
          <a:stretch/>
        </p:blipFill>
        <p:spPr>
          <a:xfrm>
            <a:off x="1261872" y="651268"/>
            <a:ext cx="5961383" cy="620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261871" y="0"/>
            <a:ext cx="9789951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527" y="253270"/>
            <a:ext cx="9692640" cy="1325562"/>
          </a:xfrm>
        </p:spPr>
        <p:txBody>
          <a:bodyPr anchor="t">
            <a:normAutofit/>
          </a:bodyPr>
          <a:lstStyle/>
          <a:p>
            <a:r>
              <a:rPr lang="de-DE" b="1" dirty="0">
                <a:latin typeface="Roboto Lt" pitchFamily="2" charset="0"/>
                <a:ea typeface="Roboto Lt" pitchFamily="2" charset="0"/>
              </a:rPr>
              <a:t>S</a:t>
            </a:r>
            <a:r>
              <a:rPr lang="de-AT" b="1" dirty="0" err="1">
                <a:latin typeface="Roboto Lt" pitchFamily="2" charset="0"/>
                <a:ea typeface="Roboto Lt" pitchFamily="2" charset="0"/>
              </a:rPr>
              <a:t>ource</a:t>
            </a:r>
            <a:r>
              <a:rPr lang="de-AT" b="1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b="1" dirty="0" err="1">
                <a:latin typeface="Roboto Lt" pitchFamily="2" charset="0"/>
                <a:ea typeface="Roboto Lt" pitchFamily="2" charset="0"/>
              </a:rPr>
              <a:t>directory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F492DF3-99E2-4B53-B7E5-0C501B751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145265"/>
            <a:ext cx="10930128" cy="5562938"/>
          </a:xfrm>
        </p:spPr>
        <p:txBody>
          <a:bodyPr>
            <a:normAutofit fontScale="62500" lnSpcReduction="20000"/>
          </a:bodyPr>
          <a:lstStyle/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latin typeface="Roboto Lt" pitchFamily="2" charset="0"/>
                <a:ea typeface="Roboto Lt" pitchFamily="2" charset="0"/>
              </a:rPr>
              <a:t>Pech, Anton (Hrsg.)				Holz im Hochbau, Springer Verlag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latin typeface="Roboto Lt" pitchFamily="2" charset="0"/>
                <a:ea typeface="Roboto Lt" pitchFamily="2" charset="0"/>
              </a:rPr>
              <a:t>Wood Handbook, Wood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as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 Engineering Material	United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Dep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.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Agriculture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, Wisconsin, US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latin typeface="Roboto Lt" pitchFamily="2" charset="0"/>
                <a:ea typeface="Roboto Lt" pitchFamily="2" charset="0"/>
              </a:rPr>
              <a:t>Manual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for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Engineered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 Wood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		American Wood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Concil</a:t>
            </a:r>
            <a:endParaRPr lang="de-AT" spc="10" dirty="0"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latin typeface="Roboto Lt" pitchFamily="2" charset="0"/>
                <a:ea typeface="Roboto Lt" pitchFamily="2" charset="0"/>
              </a:rPr>
              <a:t>Richtlinie Sockelanschluss im Holzhausbau	Holz Forschung Austria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latin typeface="Roboto Lt" pitchFamily="2" charset="0"/>
                <a:ea typeface="Roboto Lt" pitchFamily="2" charset="0"/>
              </a:rPr>
              <a:t>Atlas Mehrgeschossiger Holzbau			Edition Detail 2017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latin typeface="Roboto Lt" pitchFamily="2" charset="0"/>
                <a:ea typeface="Roboto Lt" pitchFamily="2" charset="0"/>
              </a:rPr>
              <a:t>Auszug aus Vortragsreihe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Modulbau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		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rwt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+ (Richard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Woschitz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AT" dirty="0" smtClean="0"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2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www.proholz.at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3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3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dataholz.</a:t>
            </a: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eu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4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www.frischeis.com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5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www.steico.com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6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www.clt.info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7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www.bruck33.at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8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www.strongtie.de/products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9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www.rothoblaas.de/produkte/verbindungstechnik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0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www.pitzl-connectors.com/produkte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1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www.halfen.com/at/780/produktbereiche/bau/stabsysteme/detan-stabsystem/einfuehrung/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2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www.sfs.ch/de/Holzbefestiger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3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www.sihga.com/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4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www.schrauben.at/schraubenwelten/produkte/uebersicht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5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www.sherpa-connector.com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9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miroscopic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structure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hardwood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34F90A-5581-4143-B4C7-8820A4579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AB62F11-DA44-4D13-B0ED-6C42D3CDD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92" t="450" b="53672"/>
          <a:stretch/>
        </p:blipFill>
        <p:spPr>
          <a:xfrm>
            <a:off x="3228393" y="662782"/>
            <a:ext cx="6628840" cy="30367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1CAD21-5F19-46CD-9248-474B54E71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92" t="56699"/>
          <a:stretch/>
        </p:blipFill>
        <p:spPr>
          <a:xfrm>
            <a:off x="3228393" y="3793824"/>
            <a:ext cx="6628840" cy="306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1E3D685-C3D8-4FC0-89E6-D682ACABD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2"/>
          <a:stretch/>
        </p:blipFill>
        <p:spPr>
          <a:xfrm>
            <a:off x="4386044" y="4922446"/>
            <a:ext cx="7633069" cy="193555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3CE20485-3D02-42C5-9A08-896E4FD36206}"/>
              </a:ext>
            </a:extLst>
          </p:cNvPr>
          <p:cNvSpPr txBox="1"/>
          <p:nvPr/>
        </p:nvSpPr>
        <p:spPr>
          <a:xfrm>
            <a:off x="3340357" y="2778123"/>
            <a:ext cx="686738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shipbuilding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terrace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weathered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heavily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exposed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components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Very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resistant</a:t>
            </a:r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insect</a:t>
            </a:r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fungal</a:t>
            </a:r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attack</a:t>
            </a:r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species</a:t>
            </a:r>
            <a:r>
              <a:rPr lang="de-DE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of</a:t>
            </a:r>
            <a:r>
              <a:rPr lang="de-DE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wood</a:t>
            </a:r>
            <a:r>
              <a:rPr lang="de-DE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for</a:t>
            </a:r>
            <a:r>
              <a:rPr lang="de-DE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timber</a:t>
            </a:r>
            <a:r>
              <a:rPr lang="de-DE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constructions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B2AC980-C9CF-4A76-81DE-35ADF7762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" r="74603"/>
          <a:stretch/>
        </p:blipFill>
        <p:spPr>
          <a:xfrm>
            <a:off x="1401874" y="633800"/>
            <a:ext cx="1938485" cy="42886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382E4CE-73FB-4667-AE02-686DBF98F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2"/>
          <a:stretch/>
        </p:blipFill>
        <p:spPr>
          <a:xfrm>
            <a:off x="1401873" y="4922446"/>
            <a:ext cx="7633069" cy="1935554"/>
          </a:xfrm>
          <a:prstGeom prst="rect">
            <a:avLst/>
          </a:prstGeom>
        </p:spPr>
      </p:pic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815429BA-92DA-490D-A5DA-EDF577083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69"/>
          <a:stretch/>
        </p:blipFill>
        <p:spPr>
          <a:xfrm>
            <a:off x="10207747" y="633800"/>
            <a:ext cx="1811366" cy="428864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671E4C7-3129-4336-A581-B4200917D1ED}"/>
              </a:ext>
            </a:extLst>
          </p:cNvPr>
          <p:cNvSpPr txBox="1"/>
          <p:nvPr/>
        </p:nvSpPr>
        <p:spPr>
          <a:xfrm>
            <a:off x="1401873" y="633800"/>
            <a:ext cx="86507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Beech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981BEFF-2FF5-4B7A-B488-B4ADDE40BCCB}"/>
              </a:ext>
            </a:extLst>
          </p:cNvPr>
          <p:cNvSpPr txBox="1"/>
          <p:nvPr/>
        </p:nvSpPr>
        <p:spPr>
          <a:xfrm>
            <a:off x="1401873" y="2778123"/>
            <a:ext cx="8650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Oak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04BA854-7358-46AF-862F-0AE14D704E97}"/>
              </a:ext>
            </a:extLst>
          </p:cNvPr>
          <p:cNvSpPr txBox="1"/>
          <p:nvPr/>
        </p:nvSpPr>
        <p:spPr>
          <a:xfrm>
            <a:off x="3340359" y="633799"/>
            <a:ext cx="6867388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veneers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woodturner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objects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e.g. „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Baubuche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“ (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laminated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veneer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lumber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laminated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boards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panels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 - 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https://www.pollmeier.com/products/baubuche-about#gref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Easily</a:t>
            </a:r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steam-bend</a:t>
            </a:r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07CD38-A2F9-4051-8C54-343F9E050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820" y="1777972"/>
            <a:ext cx="4408926" cy="182629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6F51D1D-FEF7-4AF8-B1FB-0F0F07F8D0AE}"/>
              </a:ext>
            </a:extLst>
          </p:cNvPr>
          <p:cNvSpPr txBox="1"/>
          <p:nvPr/>
        </p:nvSpPr>
        <p:spPr>
          <a:xfrm>
            <a:off x="3340354" y="4922446"/>
            <a:ext cx="6867387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Common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buliding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(also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glued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laminated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timber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Pulpwood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paper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uses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growing</a:t>
            </a:r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76A4DEC-FDB6-48E9-8441-933BBCC0E6D8}"/>
              </a:ext>
            </a:extLst>
          </p:cNvPr>
          <p:cNvSpPr txBox="1"/>
          <p:nvPr/>
        </p:nvSpPr>
        <p:spPr>
          <a:xfrm>
            <a:off x="1401868" y="4912334"/>
            <a:ext cx="9386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Spruce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74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Species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of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wood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for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timber</a:t>
            </a:r>
            <a:r>
              <a:rPr lang="de-AT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constructions</a:t>
            </a:r>
            <a:endParaRPr lang="de-AT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6E28457-1729-4B9D-946F-ED96E8E9A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633800"/>
            <a:ext cx="7691792" cy="62242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8791713-E792-4E49-8F4C-FA346B2C9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208" y="633800"/>
            <a:ext cx="7691792" cy="62242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6357BD3-011D-4A7F-ACFF-C3FF2866A900}"/>
              </a:ext>
            </a:extLst>
          </p:cNvPr>
          <p:cNvSpPr txBox="1"/>
          <p:nvPr/>
        </p:nvSpPr>
        <p:spPr>
          <a:xfrm>
            <a:off x="3305263" y="633800"/>
            <a:ext cx="704509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Common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buliding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(also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glued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laminated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timber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growing</a:t>
            </a:r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E031E23-63AB-4D7F-A6E8-7FECCA67DC37}"/>
              </a:ext>
            </a:extLst>
          </p:cNvPr>
          <p:cNvSpPr txBox="1"/>
          <p:nvPr/>
        </p:nvSpPr>
        <p:spPr>
          <a:xfrm>
            <a:off x="1256059" y="633800"/>
            <a:ext cx="100896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silver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fir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FBFC64-860D-42C6-9655-245A32FE730B}"/>
              </a:ext>
            </a:extLst>
          </p:cNvPr>
          <p:cNvSpPr txBox="1"/>
          <p:nvPr/>
        </p:nvSpPr>
        <p:spPr>
          <a:xfrm>
            <a:off x="3305263" y="2756974"/>
            <a:ext cx="704509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Lumber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(also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glued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laminated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timber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Blue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fungus</a:t>
            </a:r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DCAC4DB-0582-4BA1-9B75-AC779923A2E1}"/>
              </a:ext>
            </a:extLst>
          </p:cNvPr>
          <p:cNvSpPr txBox="1"/>
          <p:nvPr/>
        </p:nvSpPr>
        <p:spPr>
          <a:xfrm>
            <a:off x="3305263" y="4742385"/>
            <a:ext cx="7045092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Common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buliding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esp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. Outdoor</a:t>
            </a: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terrace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windows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Furniture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AT" sz="1200" dirty="0">
                <a:latin typeface="Calibri" panose="020F0502020204030204" pitchFamily="34" charset="0"/>
                <a:cs typeface="Calibri" panose="020F0502020204030204" pitchFamily="34" charset="0"/>
              </a:rPr>
              <a:t>Durable </a:t>
            </a:r>
            <a:r>
              <a:rPr lang="de-A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qualities</a:t>
            </a:r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A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B8CDF61-7DF1-474C-823F-C8A38EA5A05E}"/>
              </a:ext>
            </a:extLst>
          </p:cNvPr>
          <p:cNvSpPr txBox="1"/>
          <p:nvPr/>
        </p:nvSpPr>
        <p:spPr>
          <a:xfrm>
            <a:off x="1258445" y="2756974"/>
            <a:ext cx="9386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pine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3CC6EC7-FAFA-4483-B7DB-BADD539B6DB5}"/>
              </a:ext>
            </a:extLst>
          </p:cNvPr>
          <p:cNvSpPr txBox="1"/>
          <p:nvPr/>
        </p:nvSpPr>
        <p:spPr>
          <a:xfrm>
            <a:off x="1256059" y="4807487"/>
            <a:ext cx="9386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larch</a:t>
            </a:r>
            <a:endParaRPr lang="de-A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0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1197</Words>
  <Application>Microsoft Office PowerPoint</Application>
  <PresentationFormat>Breitbild</PresentationFormat>
  <Paragraphs>324</Paragraphs>
  <Slides>60</Slides>
  <Notes>0</Notes>
  <HiddenSlides>30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60</vt:i4>
      </vt:variant>
    </vt:vector>
  </HeadingPairs>
  <TitlesOfParts>
    <vt:vector size="69" baseType="lpstr">
      <vt:lpstr>Arial</vt:lpstr>
      <vt:lpstr>Calibri</vt:lpstr>
      <vt:lpstr>Calibri Light</vt:lpstr>
      <vt:lpstr>Google Sans</vt:lpstr>
      <vt:lpstr>inherit</vt:lpstr>
      <vt:lpstr>Roboto Light</vt:lpstr>
      <vt:lpstr>Roboto Lt</vt:lpstr>
      <vt:lpstr>Office</vt:lpstr>
      <vt:lpstr>Benutzerdefiniertes Design</vt:lpstr>
      <vt:lpstr>PowerPoint-Präsentation</vt:lpstr>
      <vt:lpstr>about</vt:lpstr>
      <vt:lpstr>what we do</vt:lpstr>
      <vt:lpstr>timber technology</vt:lpstr>
      <vt:lpstr>structure of wood</vt:lpstr>
      <vt:lpstr>microscopic structure of softwood</vt:lpstr>
      <vt:lpstr>miroscopic structure hardwood</vt:lpstr>
      <vt:lpstr>species of wood for timber constructions</vt:lpstr>
      <vt:lpstr>Species of wood for timber constructions</vt:lpstr>
      <vt:lpstr>physics – wood moisture equilibrium</vt:lpstr>
      <vt:lpstr>Hygroskopic balance</vt:lpstr>
      <vt:lpstr>dimensionsstabilisierende maßnahmen</vt:lpstr>
      <vt:lpstr>Natural durability</vt:lpstr>
      <vt:lpstr>Natural durability</vt:lpstr>
      <vt:lpstr>Constructive wood protection</vt:lpstr>
      <vt:lpstr>baustoffe und produkte</vt:lpstr>
      <vt:lpstr>Constructive solid wood</vt:lpstr>
      <vt:lpstr>Layer material cross laminated timber / laminated veneer timber</vt:lpstr>
      <vt:lpstr>Chip material / i-beam</vt:lpstr>
      <vt:lpstr>Planed goods</vt:lpstr>
      <vt:lpstr>Solid wood wide glued / three-layer board plywood / osb (oriented strand board)</vt:lpstr>
      <vt:lpstr>fiberboards - hdf / mdf / ldf</vt:lpstr>
      <vt:lpstr>Load dissipation</vt:lpstr>
      <vt:lpstr>horizontal bracing</vt:lpstr>
      <vt:lpstr>connections</vt:lpstr>
      <vt:lpstr>carpentry connection</vt:lpstr>
      <vt:lpstr>carpentry connection</vt:lpstr>
      <vt:lpstr>engineering wood joints</vt:lpstr>
      <vt:lpstr>Smooth nails</vt:lpstr>
      <vt:lpstr>PowerPoint-Präsentation</vt:lpstr>
      <vt:lpstr>Angle connector</vt:lpstr>
      <vt:lpstr>PowerPoint-Präsentation</vt:lpstr>
      <vt:lpstr>elements</vt:lpstr>
      <vt:lpstr>research (elements)</vt:lpstr>
      <vt:lpstr>types of load bearing timber structures</vt:lpstr>
      <vt:lpstr>Level of prefabrication</vt:lpstr>
      <vt:lpstr>Types of construction - examples</vt:lpstr>
      <vt:lpstr>basic layering in timber construction</vt:lpstr>
      <vt:lpstr>examples - research</vt:lpstr>
      <vt:lpstr>example exterior wall - carpentry</vt:lpstr>
      <vt:lpstr>example exterior wall - industry</vt:lpstr>
      <vt:lpstr>example exterior wall – cross laminated</vt:lpstr>
      <vt:lpstr>example interior wall</vt:lpstr>
      <vt:lpstr>example compartment wall (between flats)</vt:lpstr>
      <vt:lpstr>example intermediate floor</vt:lpstr>
      <vt:lpstr>example intermediate floor (between flats) wohneinheiten)</vt:lpstr>
      <vt:lpstr>Example pitched roof</vt:lpstr>
      <vt:lpstr>digression - rules for a flat roof</vt:lpstr>
      <vt:lpstr>example flat roof</vt:lpstr>
      <vt:lpstr>example flat roof / terrace</vt:lpstr>
      <vt:lpstr>details</vt:lpstr>
      <vt:lpstr>examples</vt:lpstr>
      <vt:lpstr>Example corner</vt:lpstr>
      <vt:lpstr>Ceiling / partition wall</vt:lpstr>
      <vt:lpstr>separating ceiling / flat partition wall</vt:lpstr>
      <vt:lpstr>practise</vt:lpstr>
      <vt:lpstr>practise – ground plan</vt:lpstr>
      <vt:lpstr>Practise – cross section</vt:lpstr>
      <vt:lpstr>anforderungsprofil / aufgabenstellung</vt:lpstr>
      <vt:lpstr>Source directory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holzbau überblick</dc:title>
  <dc:creator>Doubek Matthias</dc:creator>
  <cp:lastModifiedBy>Mitrenova Elena</cp:lastModifiedBy>
  <cp:revision>83</cp:revision>
  <dcterms:created xsi:type="dcterms:W3CDTF">2017-10-10T18:15:25Z</dcterms:created>
  <dcterms:modified xsi:type="dcterms:W3CDTF">2022-05-10T13:54:39Z</dcterms:modified>
</cp:coreProperties>
</file>