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256" r:id="rId2"/>
    <p:sldId id="258" r:id="rId3"/>
    <p:sldId id="297" r:id="rId4"/>
    <p:sldId id="259" r:id="rId5"/>
    <p:sldId id="277" r:id="rId6"/>
    <p:sldId id="270" r:id="rId7"/>
    <p:sldId id="260" r:id="rId8"/>
    <p:sldId id="323" r:id="rId9"/>
    <p:sldId id="324" r:id="rId10"/>
    <p:sldId id="325" r:id="rId11"/>
    <p:sldId id="326" r:id="rId12"/>
    <p:sldId id="327" r:id="rId13"/>
    <p:sldId id="328" r:id="rId14"/>
    <p:sldId id="329" r:id="rId15"/>
    <p:sldId id="330" r:id="rId16"/>
    <p:sldId id="331" r:id="rId17"/>
    <p:sldId id="332" r:id="rId18"/>
    <p:sldId id="333" r:id="rId19"/>
    <p:sldId id="334" r:id="rId20"/>
    <p:sldId id="335" r:id="rId21"/>
    <p:sldId id="336" r:id="rId22"/>
    <p:sldId id="337" r:id="rId23"/>
    <p:sldId id="338" r:id="rId24"/>
    <p:sldId id="339" r:id="rId25"/>
    <p:sldId id="340" r:id="rId26"/>
    <p:sldId id="280" r:id="rId27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1" d="100"/>
          <a:sy n="71" d="100"/>
        </p:scale>
        <p:origin x="87" y="28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A838F-FB6F-491F-AAFD-4B6FD7A5E441}" type="datetimeFigureOut">
              <a:rPr lang="de-AT" smtClean="0"/>
              <a:t>10.05.2022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38E69-2E95-405B-9A7D-842D408D4A7F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7183660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A838F-FB6F-491F-AAFD-4B6FD7A5E441}" type="datetimeFigureOut">
              <a:rPr lang="de-AT" smtClean="0"/>
              <a:t>10.05.2022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38E69-2E95-405B-9A7D-842D408D4A7F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1963581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A838F-FB6F-491F-AAFD-4B6FD7A5E441}" type="datetimeFigureOut">
              <a:rPr lang="de-AT" smtClean="0"/>
              <a:t>10.05.2022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38E69-2E95-405B-9A7D-842D408D4A7F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96939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A838F-FB6F-491F-AAFD-4B6FD7A5E441}" type="datetimeFigureOut">
              <a:rPr lang="de-AT" smtClean="0"/>
              <a:t>10.05.2022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38E69-2E95-405B-9A7D-842D408D4A7F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7854709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A838F-FB6F-491F-AAFD-4B6FD7A5E441}" type="datetimeFigureOut">
              <a:rPr lang="de-AT" smtClean="0"/>
              <a:t>10.05.2022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38E69-2E95-405B-9A7D-842D408D4A7F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603952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A838F-FB6F-491F-AAFD-4B6FD7A5E441}" type="datetimeFigureOut">
              <a:rPr lang="de-AT" smtClean="0"/>
              <a:t>10.05.2022</a:t>
            </a:fld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38E69-2E95-405B-9A7D-842D408D4A7F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6945553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A838F-FB6F-491F-AAFD-4B6FD7A5E441}" type="datetimeFigureOut">
              <a:rPr lang="de-AT" smtClean="0"/>
              <a:t>10.05.2022</a:t>
            </a:fld>
            <a:endParaRPr lang="de-AT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38E69-2E95-405B-9A7D-842D408D4A7F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9203241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A838F-FB6F-491F-AAFD-4B6FD7A5E441}" type="datetimeFigureOut">
              <a:rPr lang="de-AT" smtClean="0"/>
              <a:t>10.05.2022</a:t>
            </a:fld>
            <a:endParaRPr lang="de-AT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38E69-2E95-405B-9A7D-842D408D4A7F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7605414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A838F-FB6F-491F-AAFD-4B6FD7A5E441}" type="datetimeFigureOut">
              <a:rPr lang="de-AT" smtClean="0"/>
              <a:t>10.05.2022</a:t>
            </a:fld>
            <a:endParaRPr lang="de-AT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38E69-2E95-405B-9A7D-842D408D4A7F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5178960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A838F-FB6F-491F-AAFD-4B6FD7A5E441}" type="datetimeFigureOut">
              <a:rPr lang="de-AT" smtClean="0"/>
              <a:t>10.05.2022</a:t>
            </a:fld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38E69-2E95-405B-9A7D-842D408D4A7F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9064752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A838F-FB6F-491F-AAFD-4B6FD7A5E441}" type="datetimeFigureOut">
              <a:rPr lang="de-AT" smtClean="0"/>
              <a:t>10.05.2022</a:t>
            </a:fld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38E69-2E95-405B-9A7D-842D408D4A7F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8816097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7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3A838F-FB6F-491F-AAFD-4B6FD7A5E441}" type="datetimeFigureOut">
              <a:rPr lang="de-AT" smtClean="0"/>
              <a:t>10.05.2022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D38E69-2E95-405B-9A7D-842D408D4A7F}" type="slidenum">
              <a:rPr lang="de-AT" smtClean="0"/>
              <a:t>‹Nr.›</a:t>
            </a:fld>
            <a:endParaRPr lang="de-AT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0E80A0BD-C1F5-436C-8F60-5D4F551C49F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5227" y="71120"/>
            <a:ext cx="1015494" cy="952483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80"/>
          <a:stretch/>
        </p:blipFill>
        <p:spPr>
          <a:xfrm>
            <a:off x="7785502" y="162704"/>
            <a:ext cx="493932" cy="368817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936" y="158392"/>
            <a:ext cx="631989" cy="367343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785" y="226346"/>
            <a:ext cx="1105193" cy="299389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936" y="592251"/>
            <a:ext cx="878476" cy="44681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5502" y="647136"/>
            <a:ext cx="715540" cy="296187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785" y="638560"/>
            <a:ext cx="935069" cy="304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778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18.png"/><Relationship Id="rId9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://www.bruck33.at/" TargetMode="External"/><Relationship Id="rId13" Type="http://schemas.openxmlformats.org/officeDocument/2006/relationships/hyperlink" Target="http://www.sfs.ch/de/Holzbefestiger" TargetMode="External"/><Relationship Id="rId3" Type="http://schemas.openxmlformats.org/officeDocument/2006/relationships/hyperlink" Target="http://www.proholz.at/" TargetMode="External"/><Relationship Id="rId7" Type="http://schemas.openxmlformats.org/officeDocument/2006/relationships/hyperlink" Target="http://www.clt.info/" TargetMode="External"/><Relationship Id="rId12" Type="http://schemas.openxmlformats.org/officeDocument/2006/relationships/hyperlink" Target="http://www.halfen.com/at/780/produktbereiche/bau/stabsysteme/detan-stabsystem/einfuehrung/" TargetMode="External"/><Relationship Id="rId2" Type="http://schemas.openxmlformats.org/officeDocument/2006/relationships/image" Target="../media/image17.jpeg"/><Relationship Id="rId16" Type="http://schemas.openxmlformats.org/officeDocument/2006/relationships/hyperlink" Target="http://www.sherpa-connector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steico.com/" TargetMode="External"/><Relationship Id="rId11" Type="http://schemas.openxmlformats.org/officeDocument/2006/relationships/hyperlink" Target="http://www.pitzl-connectors.com/produkte" TargetMode="External"/><Relationship Id="rId5" Type="http://schemas.openxmlformats.org/officeDocument/2006/relationships/hyperlink" Target="http://www.frischeis.com/" TargetMode="External"/><Relationship Id="rId15" Type="http://schemas.openxmlformats.org/officeDocument/2006/relationships/hyperlink" Target="http://www.schrauben.at/schraubenwelten/produkte/uebersicht" TargetMode="External"/><Relationship Id="rId10" Type="http://schemas.openxmlformats.org/officeDocument/2006/relationships/hyperlink" Target="http://www.rothoblaas.de/produkte/verbindungstechnik" TargetMode="External"/><Relationship Id="rId4" Type="http://schemas.openxmlformats.org/officeDocument/2006/relationships/hyperlink" Target="http://www.dataholz.com/" TargetMode="External"/><Relationship Id="rId9" Type="http://schemas.openxmlformats.org/officeDocument/2006/relationships/hyperlink" Target="http://www.strongtie.de/products" TargetMode="External"/><Relationship Id="rId14" Type="http://schemas.openxmlformats.org/officeDocument/2006/relationships/hyperlink" Target="http://www.sihga.com/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jpeg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Untertitel 2">
            <a:extLst>
              <a:ext uri="{FF2B5EF4-FFF2-40B4-BE49-F238E27FC236}">
                <a16:creationId xmlns:a16="http://schemas.microsoft.com/office/drawing/2014/main" id="{D44AE268-F3BD-4B00-8CC8-94459F1FDB8E}"/>
              </a:ext>
            </a:extLst>
          </p:cNvPr>
          <p:cNvSpPr txBox="1">
            <a:spLocks/>
          </p:cNvSpPr>
          <p:nvPr/>
        </p:nvSpPr>
        <p:spPr>
          <a:xfrm>
            <a:off x="127101" y="5078012"/>
            <a:ext cx="4526845" cy="20787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de-DE" sz="1800" dirty="0">
                <a:latin typeface="Roboto Lt" pitchFamily="2" charset="0"/>
                <a:ea typeface="Roboto Lt" pitchFamily="2" charset="0"/>
              </a:rPr>
              <a:t>03 </a:t>
            </a:r>
            <a:r>
              <a:rPr lang="de-DE" sz="1800" dirty="0" err="1">
                <a:latin typeface="Roboto Lt" pitchFamily="2" charset="0"/>
                <a:ea typeface="Roboto Lt" pitchFamily="2" charset="0"/>
              </a:rPr>
              <a:t>Wooden</a:t>
            </a:r>
            <a:r>
              <a:rPr lang="de-DE" sz="1800" dirty="0">
                <a:latin typeface="Roboto Lt" pitchFamily="2" charset="0"/>
                <a:ea typeface="Roboto Lt" pitchFamily="2" charset="0"/>
              </a:rPr>
              <a:t> </a:t>
            </a:r>
            <a:r>
              <a:rPr lang="de-DE" sz="1800" dirty="0" err="1">
                <a:latin typeface="Roboto Lt" pitchFamily="2" charset="0"/>
                <a:ea typeface="Roboto Lt" pitchFamily="2" charset="0"/>
              </a:rPr>
              <a:t>facades</a:t>
            </a:r>
            <a:r>
              <a:rPr lang="de-DE" sz="1800" dirty="0">
                <a:latin typeface="Roboto Lt" pitchFamily="2" charset="0"/>
                <a:ea typeface="Roboto Lt" pitchFamily="2" charset="0"/>
              </a:rPr>
              <a:t>,</a:t>
            </a:r>
          </a:p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de-DE" sz="1800" dirty="0" err="1">
                <a:latin typeface="Roboto Lt" pitchFamily="2" charset="0"/>
                <a:ea typeface="Roboto Lt" pitchFamily="2" charset="0"/>
              </a:rPr>
              <a:t>Plaster</a:t>
            </a:r>
            <a:r>
              <a:rPr lang="de-DE" sz="1800" dirty="0">
                <a:latin typeface="Roboto Lt" pitchFamily="2" charset="0"/>
                <a:ea typeface="Roboto Lt" pitchFamily="2" charset="0"/>
              </a:rPr>
              <a:t> Systems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de-AT" dirty="0" smtClean="0">
              <a:latin typeface="Roboto Lt" pitchFamily="2" charset="0"/>
              <a:ea typeface="Roboto Lt" pitchFamily="2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de-AT" sz="1800" b="1" dirty="0" smtClean="0">
                <a:latin typeface="Roboto Lt" pitchFamily="2" charset="0"/>
                <a:ea typeface="Roboto Lt" pitchFamily="2" charset="0"/>
              </a:rPr>
              <a:t>di </a:t>
            </a:r>
            <a:r>
              <a:rPr lang="de-AT" sz="1800" b="1" dirty="0" err="1" smtClean="0">
                <a:latin typeface="Roboto Lt" pitchFamily="2" charset="0"/>
                <a:ea typeface="Roboto Lt" pitchFamily="2" charset="0"/>
              </a:rPr>
              <a:t>matthias</a:t>
            </a:r>
            <a:r>
              <a:rPr lang="de-AT" sz="1800" b="1" dirty="0" smtClean="0">
                <a:latin typeface="Roboto Lt" pitchFamily="2" charset="0"/>
                <a:ea typeface="Roboto Lt" pitchFamily="2" charset="0"/>
              </a:rPr>
              <a:t> </a:t>
            </a:r>
            <a:r>
              <a:rPr lang="de-AT" sz="1800" b="1" dirty="0" err="1" smtClean="0">
                <a:latin typeface="Roboto Lt" pitchFamily="2" charset="0"/>
                <a:ea typeface="Roboto Lt" pitchFamily="2" charset="0"/>
              </a:rPr>
              <a:t>doubek</a:t>
            </a:r>
            <a:r>
              <a:rPr lang="de-AT" sz="1800" b="1" dirty="0" smtClean="0">
                <a:latin typeface="Roboto Lt" pitchFamily="2" charset="0"/>
                <a:ea typeface="Roboto Lt" pitchFamily="2" charset="0"/>
              </a:rPr>
              <a:t>, </a:t>
            </a:r>
            <a:r>
              <a:rPr lang="de-AT" sz="1800" b="1" dirty="0" err="1" smtClean="0">
                <a:latin typeface="Roboto Lt" pitchFamily="2" charset="0"/>
                <a:ea typeface="Roboto Lt" pitchFamily="2" charset="0"/>
              </a:rPr>
              <a:t>bsc</a:t>
            </a:r>
            <a:endParaRPr lang="de-AT" sz="1800" b="1" dirty="0" smtClean="0">
              <a:latin typeface="Roboto Lt" pitchFamily="2" charset="0"/>
              <a:ea typeface="Roboto Lt" pitchFamily="2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de-AT" sz="1800" dirty="0" err="1" smtClean="0">
                <a:latin typeface="Roboto Lt" pitchFamily="2" charset="0"/>
                <a:ea typeface="Roboto Lt" pitchFamily="2" charset="0"/>
              </a:rPr>
              <a:t>civil</a:t>
            </a:r>
            <a:r>
              <a:rPr lang="de-AT" sz="1800" dirty="0" smtClean="0">
                <a:latin typeface="Roboto Lt" pitchFamily="2" charset="0"/>
                <a:ea typeface="Roboto Lt" pitchFamily="2" charset="0"/>
              </a:rPr>
              <a:t> </a:t>
            </a:r>
            <a:r>
              <a:rPr lang="de-AT" sz="1800" dirty="0" err="1" smtClean="0">
                <a:latin typeface="Roboto Lt" pitchFamily="2" charset="0"/>
                <a:ea typeface="Roboto Lt" pitchFamily="2" charset="0"/>
              </a:rPr>
              <a:t>engineer</a:t>
            </a:r>
            <a:r>
              <a:rPr lang="de-AT" sz="1800" dirty="0" smtClean="0">
                <a:latin typeface="Roboto Lt" pitchFamily="2" charset="0"/>
                <a:ea typeface="Roboto Lt" pitchFamily="2" charset="0"/>
              </a:rPr>
              <a:t>, </a:t>
            </a:r>
            <a:r>
              <a:rPr lang="de-AT" sz="1800" dirty="0" err="1" smtClean="0">
                <a:latin typeface="Roboto Lt" pitchFamily="2" charset="0"/>
                <a:ea typeface="Roboto Lt" pitchFamily="2" charset="0"/>
              </a:rPr>
              <a:t>master</a:t>
            </a:r>
            <a:r>
              <a:rPr lang="de-AT" sz="1800" dirty="0" smtClean="0">
                <a:latin typeface="Roboto Lt" pitchFamily="2" charset="0"/>
                <a:ea typeface="Roboto Lt" pitchFamily="2" charset="0"/>
              </a:rPr>
              <a:t> </a:t>
            </a:r>
            <a:r>
              <a:rPr lang="de-AT" sz="1800" dirty="0" err="1" smtClean="0">
                <a:latin typeface="Roboto Lt" pitchFamily="2" charset="0"/>
                <a:ea typeface="Roboto Lt" pitchFamily="2" charset="0"/>
              </a:rPr>
              <a:t>carpenter</a:t>
            </a:r>
            <a:endParaRPr lang="de-AT" dirty="0">
              <a:latin typeface="Roboto Lt" pitchFamily="2" charset="0"/>
              <a:ea typeface="Roboto Lt" pitchFamily="2" charset="0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E1C93BF4-BBC7-4EA4-96BE-189C013C27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6845" y="-1"/>
            <a:ext cx="7665156" cy="6858667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5205048" y="2020824"/>
            <a:ext cx="6632997" cy="1200329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lvl="1" algn="r"/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SUSTAINABLE, HIGH-PERFORMANCE BUILDING SOLUTIONS IN WOOD</a:t>
            </a:r>
          </a:p>
          <a:p>
            <a:pPr lvl="1" algn="r"/>
            <a:r>
              <a:rPr lang="de-DE" sz="1600" b="1" kern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2020-1-LV01-KA203-077513</a:t>
            </a:r>
            <a:endParaRPr lang="de-AT" sz="1600" b="1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557" y="276348"/>
            <a:ext cx="3858044" cy="835729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5501" y="1819575"/>
            <a:ext cx="690693" cy="585271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5300" y="2496914"/>
            <a:ext cx="826078" cy="480157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9408" y="1942521"/>
            <a:ext cx="1222233" cy="398357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090" y="2543518"/>
            <a:ext cx="1444603" cy="391333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87" y="2478518"/>
            <a:ext cx="1148265" cy="584030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557" y="1884891"/>
            <a:ext cx="1104537" cy="457206"/>
          </a:xfrm>
          <a:prstGeom prst="rect">
            <a:avLst/>
          </a:prstGeom>
        </p:spPr>
      </p:pic>
      <p:sp>
        <p:nvSpPr>
          <p:cNvPr id="16" name="Textfeld 15"/>
          <p:cNvSpPr txBox="1"/>
          <p:nvPr/>
        </p:nvSpPr>
        <p:spPr>
          <a:xfrm>
            <a:off x="193008" y="1277754"/>
            <a:ext cx="75697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 kern="1200" dirty="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ERASMUS+ Strategic Partnerships For Higher Education </a:t>
            </a:r>
            <a:endParaRPr lang="de-AT" sz="1400" b="0" kern="1200" dirty="0">
              <a:solidFill>
                <a:schemeClr val="accent5">
                  <a:lumMod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7" name="Rechteck 16"/>
          <p:cNvSpPr/>
          <p:nvPr/>
        </p:nvSpPr>
        <p:spPr>
          <a:xfrm>
            <a:off x="1" y="0"/>
            <a:ext cx="4526844" cy="1682251"/>
          </a:xfrm>
          <a:prstGeom prst="rect">
            <a:avLst/>
          </a:prstGeom>
          <a:solidFill>
            <a:srgbClr val="5C8A85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de-AT"/>
          </a:p>
        </p:txBody>
      </p:sp>
      <p:sp>
        <p:nvSpPr>
          <p:cNvPr id="18" name="Titel 1">
            <a:extLst>
              <a:ext uri="{FF2B5EF4-FFF2-40B4-BE49-F238E27FC236}">
                <a16:creationId xmlns:a16="http://schemas.microsoft.com/office/drawing/2014/main" id="{4041D2D4-E514-4226-B8BC-37D770630801}"/>
              </a:ext>
            </a:extLst>
          </p:cNvPr>
          <p:cNvSpPr txBox="1">
            <a:spLocks/>
          </p:cNvSpPr>
          <p:nvPr/>
        </p:nvSpPr>
        <p:spPr>
          <a:xfrm>
            <a:off x="201225" y="3386050"/>
            <a:ext cx="5025564" cy="181965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AT" sz="4800" smtClean="0">
                <a:latin typeface="Roboto Lt" pitchFamily="2" charset="0"/>
                <a:ea typeface="Roboto Lt" pitchFamily="2" charset="0"/>
              </a:rPr>
              <a:t>Timber</a:t>
            </a:r>
            <a:br>
              <a:rPr lang="de-AT" sz="4800" smtClean="0">
                <a:latin typeface="Roboto Lt" pitchFamily="2" charset="0"/>
                <a:ea typeface="Roboto Lt" pitchFamily="2" charset="0"/>
              </a:rPr>
            </a:br>
            <a:r>
              <a:rPr lang="de-AT" sz="4800" smtClean="0">
                <a:latin typeface="Roboto Lt" pitchFamily="2" charset="0"/>
                <a:ea typeface="Roboto Lt" pitchFamily="2" charset="0"/>
              </a:rPr>
              <a:t>Construction</a:t>
            </a:r>
            <a:endParaRPr lang="de-AT" sz="4800" dirty="0"/>
          </a:p>
        </p:txBody>
      </p:sp>
      <p:sp>
        <p:nvSpPr>
          <p:cNvPr id="19" name="Rechteck 18"/>
          <p:cNvSpPr/>
          <p:nvPr/>
        </p:nvSpPr>
        <p:spPr>
          <a:xfrm>
            <a:off x="9966187" y="5783"/>
            <a:ext cx="2225814" cy="185014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6ECCA8BB-CE1B-4365-92D3-0930EFEFE1C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6187" y="-42828"/>
            <a:ext cx="2112268" cy="1981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2324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/>
        </p:nvSpPr>
        <p:spPr>
          <a:xfrm>
            <a:off x="5766816" y="-7938"/>
            <a:ext cx="6425184" cy="1152526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A3BB8E37-0181-4594-AA1D-1E86A82D3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872" y="0"/>
            <a:ext cx="10930128" cy="1325562"/>
          </a:xfrm>
        </p:spPr>
        <p:txBody>
          <a:bodyPr anchor="t"/>
          <a:lstStyle/>
          <a:p>
            <a:r>
              <a:rPr lang="de-DE" dirty="0">
                <a:latin typeface="Roboto Lt" pitchFamily="2" charset="0"/>
                <a:ea typeface="Roboto Lt" pitchFamily="2" charset="0"/>
              </a:rPr>
              <a:t>f</a:t>
            </a:r>
            <a:r>
              <a:rPr lang="de-AT" dirty="0" err="1">
                <a:latin typeface="Roboto Lt" pitchFamily="2" charset="0"/>
                <a:ea typeface="Roboto Lt" pitchFamily="2" charset="0"/>
              </a:rPr>
              <a:t>acade</a:t>
            </a:r>
            <a:r>
              <a:rPr lang="de-AT" dirty="0">
                <a:latin typeface="Roboto Lt" pitchFamily="2" charset="0"/>
                <a:ea typeface="Roboto Lt" pitchFamily="2" charset="0"/>
              </a:rPr>
              <a:t> and time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3C58E1D1-95A5-4E10-9873-25760D1C48B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60" y="0"/>
            <a:ext cx="1282432" cy="506540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57652EA6-CE8E-4BFC-B132-87AF5073F1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05" t="2091" r="1262"/>
          <a:stretch/>
        </p:blipFill>
        <p:spPr>
          <a:xfrm>
            <a:off x="2079750" y="825499"/>
            <a:ext cx="10112250" cy="6032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9914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A3BB8E37-0181-4594-AA1D-1E86A82D3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872" y="0"/>
            <a:ext cx="10930128" cy="1325562"/>
          </a:xfrm>
        </p:spPr>
        <p:txBody>
          <a:bodyPr anchor="t"/>
          <a:lstStyle/>
          <a:p>
            <a:r>
              <a:rPr lang="de-DE" dirty="0" err="1">
                <a:latin typeface="Roboto Lt" pitchFamily="2" charset="0"/>
                <a:ea typeface="Roboto Lt" pitchFamily="2" charset="0"/>
              </a:rPr>
              <a:t>coating</a:t>
            </a:r>
            <a:endParaRPr lang="de-AT" dirty="0">
              <a:latin typeface="Roboto Lt" pitchFamily="2" charset="0"/>
              <a:ea typeface="Roboto Lt" pitchFamily="2" charset="0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3C58E1D1-95A5-4E10-9873-25760D1C48B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60" y="0"/>
            <a:ext cx="1282432" cy="50654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2C0CF58C-EFED-4234-8023-97C8298DAA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560" y="1595696"/>
            <a:ext cx="8724901" cy="5262304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67FCA96F-4F76-426B-81C2-81F3524E17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8500" y="-11112"/>
            <a:ext cx="5143500" cy="293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6538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A3BB8E37-0181-4594-AA1D-1E86A82D3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872" y="0"/>
            <a:ext cx="10930128" cy="1325562"/>
          </a:xfrm>
        </p:spPr>
        <p:txBody>
          <a:bodyPr anchor="t"/>
          <a:lstStyle/>
          <a:p>
            <a:r>
              <a:rPr lang="de-DE" dirty="0" err="1">
                <a:latin typeface="Roboto Lt" pitchFamily="2" charset="0"/>
                <a:ea typeface="Roboto Lt" pitchFamily="2" charset="0"/>
              </a:rPr>
              <a:t>pre-graying</a:t>
            </a:r>
            <a:endParaRPr lang="de-AT" dirty="0">
              <a:latin typeface="Roboto Lt" pitchFamily="2" charset="0"/>
              <a:ea typeface="Roboto Lt" pitchFamily="2" charset="0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3C58E1D1-95A5-4E10-9873-25760D1C48B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60" y="0"/>
            <a:ext cx="1282432" cy="506540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DEEAD30C-256C-4E0C-9356-76BCB72D61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0096" y="975359"/>
            <a:ext cx="9901904" cy="5882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9954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A3BB8E37-0181-4594-AA1D-1E86A82D3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872" y="0"/>
            <a:ext cx="10930128" cy="1325562"/>
          </a:xfrm>
        </p:spPr>
        <p:txBody>
          <a:bodyPr anchor="t"/>
          <a:lstStyle/>
          <a:p>
            <a:r>
              <a:rPr lang="de-DE" dirty="0" err="1">
                <a:latin typeface="Roboto Lt" pitchFamily="2" charset="0"/>
                <a:ea typeface="Roboto Lt" pitchFamily="2" charset="0"/>
              </a:rPr>
              <a:t>construction</a:t>
            </a:r>
            <a:r>
              <a:rPr lang="de-DE" dirty="0">
                <a:latin typeface="Roboto Lt" pitchFamily="2" charset="0"/>
                <a:ea typeface="Roboto Lt" pitchFamily="2" charset="0"/>
              </a:rPr>
              <a:t> </a:t>
            </a:r>
            <a:r>
              <a:rPr lang="de-DE" dirty="0" err="1">
                <a:latin typeface="Roboto Lt" pitchFamily="2" charset="0"/>
                <a:ea typeface="Roboto Lt" pitchFamily="2" charset="0"/>
              </a:rPr>
              <a:t>priciples</a:t>
            </a:r>
            <a:endParaRPr lang="de-AT" dirty="0">
              <a:latin typeface="Roboto Lt" pitchFamily="2" charset="0"/>
              <a:ea typeface="Roboto Lt" pitchFamily="2" charset="0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3C58E1D1-95A5-4E10-9873-25760D1C48B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60" y="0"/>
            <a:ext cx="1282432" cy="50654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25C85390-BD87-4891-9749-B9F546F810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1872" y="1847850"/>
            <a:ext cx="2293475" cy="501015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FDC938F5-D425-474A-8872-0750683CC0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7150" y="1847850"/>
            <a:ext cx="8324850" cy="5010150"/>
          </a:xfrm>
          <a:prstGeom prst="rect">
            <a:avLst/>
          </a:prstGeom>
        </p:spPr>
      </p:pic>
      <p:sp>
        <p:nvSpPr>
          <p:cNvPr id="10" name="Rechteck 9"/>
          <p:cNvSpPr/>
          <p:nvPr/>
        </p:nvSpPr>
        <p:spPr>
          <a:xfrm>
            <a:off x="1251747" y="0"/>
            <a:ext cx="9800076" cy="1005653"/>
          </a:xfrm>
          <a:prstGeom prst="rect">
            <a:avLst/>
          </a:prstGeom>
          <a:solidFill>
            <a:srgbClr val="5C8A85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0319066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A3BB8E37-0181-4594-AA1D-1E86A82D3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872" y="0"/>
            <a:ext cx="10930128" cy="1325562"/>
          </a:xfrm>
        </p:spPr>
        <p:txBody>
          <a:bodyPr anchor="t"/>
          <a:lstStyle/>
          <a:p>
            <a:r>
              <a:rPr lang="de-DE" dirty="0" err="1">
                <a:latin typeface="Roboto Lt" pitchFamily="2" charset="0"/>
                <a:ea typeface="Roboto Lt" pitchFamily="2" charset="0"/>
              </a:rPr>
              <a:t>construction</a:t>
            </a:r>
            <a:r>
              <a:rPr lang="de-DE" dirty="0">
                <a:latin typeface="Roboto Lt" pitchFamily="2" charset="0"/>
                <a:ea typeface="Roboto Lt" pitchFamily="2" charset="0"/>
              </a:rPr>
              <a:t> </a:t>
            </a:r>
            <a:r>
              <a:rPr lang="de-DE" dirty="0" err="1">
                <a:latin typeface="Roboto Lt" pitchFamily="2" charset="0"/>
                <a:ea typeface="Roboto Lt" pitchFamily="2" charset="0"/>
              </a:rPr>
              <a:t>priciples</a:t>
            </a:r>
            <a:endParaRPr lang="de-AT" dirty="0">
              <a:latin typeface="Roboto Lt" pitchFamily="2" charset="0"/>
              <a:ea typeface="Roboto Lt" pitchFamily="2" charset="0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3C58E1D1-95A5-4E10-9873-25760D1C48B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60" y="0"/>
            <a:ext cx="1282432" cy="506540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33057AAB-C1C5-439C-87C6-1CC8634EE1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1872" y="1005653"/>
            <a:ext cx="10930128" cy="5975288"/>
          </a:xfrm>
          <a:prstGeom prst="rect">
            <a:avLst/>
          </a:prstGeom>
        </p:spPr>
      </p:pic>
      <p:sp>
        <p:nvSpPr>
          <p:cNvPr id="5" name="Rechteck 4"/>
          <p:cNvSpPr/>
          <p:nvPr/>
        </p:nvSpPr>
        <p:spPr>
          <a:xfrm>
            <a:off x="1251747" y="0"/>
            <a:ext cx="9800076" cy="1005653"/>
          </a:xfrm>
          <a:prstGeom prst="rect">
            <a:avLst/>
          </a:prstGeom>
          <a:solidFill>
            <a:srgbClr val="5C8A85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676501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A3BB8E37-0181-4594-AA1D-1E86A82D3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872" y="0"/>
            <a:ext cx="10930128" cy="1325562"/>
          </a:xfrm>
        </p:spPr>
        <p:txBody>
          <a:bodyPr anchor="t"/>
          <a:lstStyle/>
          <a:p>
            <a:r>
              <a:rPr lang="de-DE" dirty="0" err="1">
                <a:latin typeface="Roboto Lt" pitchFamily="2" charset="0"/>
                <a:ea typeface="Roboto Lt" pitchFamily="2" charset="0"/>
              </a:rPr>
              <a:t>construction</a:t>
            </a:r>
            <a:r>
              <a:rPr lang="de-DE" dirty="0">
                <a:latin typeface="Roboto Lt" pitchFamily="2" charset="0"/>
                <a:ea typeface="Roboto Lt" pitchFamily="2" charset="0"/>
              </a:rPr>
              <a:t> </a:t>
            </a:r>
            <a:r>
              <a:rPr lang="de-DE" dirty="0" err="1">
                <a:latin typeface="Roboto Lt" pitchFamily="2" charset="0"/>
                <a:ea typeface="Roboto Lt" pitchFamily="2" charset="0"/>
              </a:rPr>
              <a:t>priciples</a:t>
            </a:r>
            <a:endParaRPr lang="de-AT" dirty="0">
              <a:latin typeface="Roboto Lt" pitchFamily="2" charset="0"/>
              <a:ea typeface="Roboto Lt" pitchFamily="2" charset="0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3C58E1D1-95A5-4E10-9873-25760D1C48B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60" y="0"/>
            <a:ext cx="1282432" cy="50654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191F6C5F-B483-4C35-B74C-1A0A014144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1747" y="1005653"/>
            <a:ext cx="4724400" cy="352425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374CF961-3B9C-4CAC-85C2-4648F5017C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5153" y="1005653"/>
            <a:ext cx="4496670" cy="5877441"/>
          </a:xfrm>
          <a:prstGeom prst="rect">
            <a:avLst/>
          </a:prstGeom>
        </p:spPr>
      </p:pic>
      <p:sp>
        <p:nvSpPr>
          <p:cNvPr id="9" name="Rechteck 8"/>
          <p:cNvSpPr/>
          <p:nvPr/>
        </p:nvSpPr>
        <p:spPr>
          <a:xfrm>
            <a:off x="1251747" y="0"/>
            <a:ext cx="9800076" cy="1005653"/>
          </a:xfrm>
          <a:prstGeom prst="rect">
            <a:avLst/>
          </a:prstGeom>
          <a:solidFill>
            <a:srgbClr val="5C8A85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8045028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/>
        </p:nvSpPr>
        <p:spPr>
          <a:xfrm>
            <a:off x="5766816" y="-7938"/>
            <a:ext cx="6425184" cy="1152526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A3BB8E37-0181-4594-AA1D-1E86A82D3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872" y="0"/>
            <a:ext cx="10930128" cy="1325562"/>
          </a:xfrm>
        </p:spPr>
        <p:txBody>
          <a:bodyPr anchor="t"/>
          <a:lstStyle/>
          <a:p>
            <a:r>
              <a:rPr lang="de-DE" dirty="0" err="1">
                <a:latin typeface="Roboto Lt" pitchFamily="2" charset="0"/>
                <a:ea typeface="Roboto Lt" pitchFamily="2" charset="0"/>
              </a:rPr>
              <a:t>construction</a:t>
            </a:r>
            <a:r>
              <a:rPr lang="de-DE" dirty="0">
                <a:latin typeface="Roboto Lt" pitchFamily="2" charset="0"/>
                <a:ea typeface="Roboto Lt" pitchFamily="2" charset="0"/>
              </a:rPr>
              <a:t> </a:t>
            </a:r>
            <a:r>
              <a:rPr lang="de-DE" dirty="0" err="1">
                <a:latin typeface="Roboto Lt" pitchFamily="2" charset="0"/>
                <a:ea typeface="Roboto Lt" pitchFamily="2" charset="0"/>
              </a:rPr>
              <a:t>priciples</a:t>
            </a:r>
            <a:endParaRPr lang="de-AT" dirty="0">
              <a:latin typeface="Roboto Lt" pitchFamily="2" charset="0"/>
              <a:ea typeface="Roboto Lt" pitchFamily="2" charset="0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3C58E1D1-95A5-4E10-9873-25760D1C48B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60" y="0"/>
            <a:ext cx="1282432" cy="506540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76FEA95A-2CA7-4763-BF98-1CF7DAFCE3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8672" y="834344"/>
            <a:ext cx="8593328" cy="6086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98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/>
        </p:nvSpPr>
        <p:spPr>
          <a:xfrm>
            <a:off x="5766816" y="-7938"/>
            <a:ext cx="6425184" cy="1152526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A3BB8E37-0181-4594-AA1D-1E86A82D3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872" y="0"/>
            <a:ext cx="10930128" cy="1325562"/>
          </a:xfrm>
        </p:spPr>
        <p:txBody>
          <a:bodyPr anchor="t"/>
          <a:lstStyle/>
          <a:p>
            <a:r>
              <a:rPr lang="de-DE" dirty="0" err="1">
                <a:latin typeface="Roboto Lt" pitchFamily="2" charset="0"/>
                <a:ea typeface="Roboto Lt" pitchFamily="2" charset="0"/>
              </a:rPr>
              <a:t>base</a:t>
            </a:r>
            <a:endParaRPr lang="de-AT" dirty="0">
              <a:latin typeface="Roboto Lt" pitchFamily="2" charset="0"/>
              <a:ea typeface="Roboto Lt" pitchFamily="2" charset="0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3C58E1D1-95A5-4E10-9873-25760D1C48B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60" y="0"/>
            <a:ext cx="1282432" cy="50654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77FC8AF6-4BD0-45C4-8AA0-1BD7103D3F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1873" y="695848"/>
            <a:ext cx="10452836" cy="6162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3307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A3BB8E37-0181-4594-AA1D-1E86A82D3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872" y="0"/>
            <a:ext cx="10930128" cy="1325562"/>
          </a:xfrm>
        </p:spPr>
        <p:txBody>
          <a:bodyPr anchor="t"/>
          <a:lstStyle/>
          <a:p>
            <a:r>
              <a:rPr lang="de-DE" dirty="0" err="1">
                <a:latin typeface="Roboto Lt" pitchFamily="2" charset="0"/>
                <a:ea typeface="Roboto Lt" pitchFamily="2" charset="0"/>
              </a:rPr>
              <a:t>base</a:t>
            </a:r>
            <a:endParaRPr lang="de-AT" dirty="0">
              <a:latin typeface="Roboto Lt" pitchFamily="2" charset="0"/>
              <a:ea typeface="Roboto Lt" pitchFamily="2" charset="0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3C58E1D1-95A5-4E10-9873-25760D1C48B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60" y="0"/>
            <a:ext cx="1282432" cy="50654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AE9517A0-1B02-43F4-892C-D4E4D770A8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1585" y="1325562"/>
            <a:ext cx="12453585" cy="5532438"/>
          </a:xfrm>
          <a:prstGeom prst="rect">
            <a:avLst/>
          </a:prstGeom>
        </p:spPr>
      </p:pic>
      <p:sp>
        <p:nvSpPr>
          <p:cNvPr id="5" name="Rechteck 4"/>
          <p:cNvSpPr/>
          <p:nvPr/>
        </p:nvSpPr>
        <p:spPr>
          <a:xfrm>
            <a:off x="1251747" y="0"/>
            <a:ext cx="9800076" cy="1005653"/>
          </a:xfrm>
          <a:prstGeom prst="rect">
            <a:avLst/>
          </a:prstGeom>
          <a:solidFill>
            <a:srgbClr val="5C8A85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8356023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/>
        </p:nvSpPr>
        <p:spPr>
          <a:xfrm>
            <a:off x="5766816" y="-7938"/>
            <a:ext cx="6425184" cy="1152526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A3BB8E37-0181-4594-AA1D-1E86A82D3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872" y="0"/>
            <a:ext cx="10930128" cy="1325562"/>
          </a:xfrm>
        </p:spPr>
        <p:txBody>
          <a:bodyPr anchor="t"/>
          <a:lstStyle/>
          <a:p>
            <a:r>
              <a:rPr lang="de-DE" dirty="0">
                <a:latin typeface="Roboto Lt" pitchFamily="2" charset="0"/>
                <a:ea typeface="Roboto Lt" pitchFamily="2" charset="0"/>
              </a:rPr>
              <a:t>External thermal </a:t>
            </a:r>
            <a:r>
              <a:rPr lang="de-DE" dirty="0" err="1">
                <a:latin typeface="Roboto Lt" pitchFamily="2" charset="0"/>
                <a:ea typeface="Roboto Lt" pitchFamily="2" charset="0"/>
              </a:rPr>
              <a:t>insulation</a:t>
            </a:r>
            <a:r>
              <a:rPr lang="de-DE" dirty="0">
                <a:latin typeface="Roboto Lt" pitchFamily="2" charset="0"/>
                <a:ea typeface="Roboto Lt" pitchFamily="2" charset="0"/>
              </a:rPr>
              <a:t> </a:t>
            </a:r>
            <a:r>
              <a:rPr lang="de-DE" dirty="0" err="1">
                <a:latin typeface="Roboto Lt" pitchFamily="2" charset="0"/>
                <a:ea typeface="Roboto Lt" pitchFamily="2" charset="0"/>
              </a:rPr>
              <a:t>composite</a:t>
            </a:r>
            <a:r>
              <a:rPr lang="de-DE" dirty="0">
                <a:latin typeface="Roboto Lt" pitchFamily="2" charset="0"/>
                <a:ea typeface="Roboto Lt" pitchFamily="2" charset="0"/>
              </a:rPr>
              <a:t> </a:t>
            </a:r>
            <a:r>
              <a:rPr lang="de-DE" dirty="0" err="1">
                <a:latin typeface="Roboto Lt" pitchFamily="2" charset="0"/>
                <a:ea typeface="Roboto Lt" pitchFamily="2" charset="0"/>
              </a:rPr>
              <a:t>systems</a:t>
            </a:r>
            <a:endParaRPr lang="de-AT" dirty="0">
              <a:latin typeface="Roboto Lt" pitchFamily="2" charset="0"/>
              <a:ea typeface="Roboto Lt" pitchFamily="2" charset="0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3C58E1D1-95A5-4E10-9873-25760D1C48B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60" y="0"/>
            <a:ext cx="1282432" cy="50654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03498606-8A41-4F37-BB48-2A38B0F0FEC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723"/>
          <a:stretch/>
        </p:blipFill>
        <p:spPr>
          <a:xfrm>
            <a:off x="1261870" y="1722748"/>
            <a:ext cx="10930129" cy="5135251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FF652A2A-7662-4E1E-88C7-7176F8EDFF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3535" y="1017769"/>
            <a:ext cx="5628465" cy="2291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0058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A3BB8E37-0181-4594-AA1D-1E86A82D3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872" y="0"/>
            <a:ext cx="8330369" cy="1325562"/>
          </a:xfrm>
        </p:spPr>
        <p:txBody>
          <a:bodyPr anchor="t"/>
          <a:lstStyle/>
          <a:p>
            <a:r>
              <a:rPr lang="de-DE" b="1" dirty="0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a</a:t>
            </a:r>
            <a:r>
              <a:rPr lang="de-AT" b="1" dirty="0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bout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3C58E1D1-95A5-4E10-9873-25760D1C48B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60" y="0"/>
            <a:ext cx="1282432" cy="506540"/>
          </a:xfrm>
          <a:prstGeom prst="rect">
            <a:avLst/>
          </a:prstGeom>
        </p:spPr>
      </p:pic>
      <p:sp>
        <p:nvSpPr>
          <p:cNvPr id="9" name="Titel 5">
            <a:extLst>
              <a:ext uri="{FF2B5EF4-FFF2-40B4-BE49-F238E27FC236}">
                <a16:creationId xmlns:a16="http://schemas.microsoft.com/office/drawing/2014/main" id="{A3BB8E37-0181-4594-AA1D-1E86A82D3E15}"/>
              </a:ext>
            </a:extLst>
          </p:cNvPr>
          <p:cNvSpPr txBox="1">
            <a:spLocks/>
          </p:cNvSpPr>
          <p:nvPr/>
        </p:nvSpPr>
        <p:spPr>
          <a:xfrm>
            <a:off x="1261872" y="0"/>
            <a:ext cx="8330369" cy="132556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b="1" smtClean="0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a</a:t>
            </a:r>
            <a:r>
              <a:rPr lang="de-AT" b="1" smtClean="0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bout</a:t>
            </a:r>
            <a:endParaRPr lang="de-AT" b="1" dirty="0">
              <a:solidFill>
                <a:schemeClr val="bg1"/>
              </a:solidFill>
              <a:latin typeface="Roboto Lt" pitchFamily="2" charset="0"/>
              <a:ea typeface="Roboto Lt" pitchFamily="2" charset="0"/>
            </a:endParaRPr>
          </a:p>
        </p:txBody>
      </p:sp>
      <p:sp>
        <p:nvSpPr>
          <p:cNvPr id="10" name="Inhaltsplatzhalter 6">
            <a:extLst>
              <a:ext uri="{FF2B5EF4-FFF2-40B4-BE49-F238E27FC236}">
                <a16:creationId xmlns:a16="http://schemas.microsoft.com/office/drawing/2014/main" id="{5F8F68DF-F689-4F3D-9537-D9B0BC297E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1872" y="1151886"/>
            <a:ext cx="10930128" cy="607422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AT" altLang="de-DE" sz="1600" dirty="0" err="1" smtClean="0">
                <a:latin typeface="Roboto Lt" pitchFamily="2" charset="0"/>
                <a:ea typeface="Roboto Lt" pitchFamily="2" charset="0"/>
              </a:rPr>
              <a:t>education</a:t>
            </a:r>
            <a:endParaRPr lang="de-AT" altLang="de-DE" sz="1600" dirty="0" smtClean="0">
              <a:latin typeface="Roboto Lt" pitchFamily="2" charset="0"/>
              <a:ea typeface="Roboto Lt" pitchFamily="2" charset="0"/>
            </a:endParaRPr>
          </a:p>
          <a:p>
            <a:pPr lvl="1"/>
            <a:r>
              <a:rPr lang="de-AT" altLang="de-DE" sz="1600" dirty="0" smtClean="0">
                <a:latin typeface="Roboto Lt" pitchFamily="2" charset="0"/>
                <a:ea typeface="Roboto Lt" pitchFamily="2" charset="0"/>
              </a:rPr>
              <a:t>Higher Technical </a:t>
            </a:r>
            <a:r>
              <a:rPr lang="en-US" altLang="de-DE" sz="1600" dirty="0" smtClean="0">
                <a:latin typeface="Roboto Lt" pitchFamily="2" charset="0"/>
                <a:ea typeface="Roboto Lt" pitchFamily="2" charset="0"/>
              </a:rPr>
              <a:t>College</a:t>
            </a:r>
            <a:r>
              <a:rPr lang="de-AT" altLang="de-DE" sz="1600" dirty="0" smtClean="0">
                <a:latin typeface="Roboto Lt" pitchFamily="2" charset="0"/>
                <a:ea typeface="Roboto Lt" pitchFamily="2" charset="0"/>
              </a:rPr>
              <a:t> </a:t>
            </a:r>
            <a:r>
              <a:rPr lang="de-AT" altLang="de-DE" sz="1600" dirty="0" err="1" smtClean="0">
                <a:latin typeface="Roboto Lt" pitchFamily="2" charset="0"/>
                <a:ea typeface="Roboto Lt" pitchFamily="2" charset="0"/>
              </a:rPr>
              <a:t>for</a:t>
            </a:r>
            <a:r>
              <a:rPr lang="de-AT" altLang="de-DE" sz="1600" dirty="0" smtClean="0">
                <a:latin typeface="Roboto Lt" pitchFamily="2" charset="0"/>
                <a:ea typeface="Roboto Lt" pitchFamily="2" charset="0"/>
              </a:rPr>
              <a:t> </a:t>
            </a:r>
            <a:r>
              <a:rPr lang="de-AT" altLang="de-DE" sz="1600" dirty="0" err="1" smtClean="0">
                <a:latin typeface="Roboto Lt" pitchFamily="2" charset="0"/>
                <a:ea typeface="Roboto Lt" pitchFamily="2" charset="0"/>
              </a:rPr>
              <a:t>Timber</a:t>
            </a:r>
            <a:r>
              <a:rPr lang="de-AT" altLang="de-DE" sz="1600" dirty="0" smtClean="0">
                <a:latin typeface="Roboto Lt" pitchFamily="2" charset="0"/>
                <a:ea typeface="Roboto Lt" pitchFamily="2" charset="0"/>
              </a:rPr>
              <a:t> Technologies – </a:t>
            </a:r>
            <a:r>
              <a:rPr lang="de-AT" altLang="de-DE" sz="1600" dirty="0" err="1" smtClean="0">
                <a:latin typeface="Roboto Lt" pitchFamily="2" charset="0"/>
                <a:ea typeface="Roboto Lt" pitchFamily="2" charset="0"/>
              </a:rPr>
              <a:t>HTBLuVA</a:t>
            </a:r>
            <a:r>
              <a:rPr lang="de-AT" altLang="de-DE" sz="1600" dirty="0" smtClean="0">
                <a:latin typeface="Roboto Lt" pitchFamily="2" charset="0"/>
                <a:ea typeface="Roboto Lt" pitchFamily="2" charset="0"/>
              </a:rPr>
              <a:t> Mödling</a:t>
            </a:r>
          </a:p>
          <a:p>
            <a:pPr lvl="1"/>
            <a:r>
              <a:rPr lang="de-AT" altLang="de-DE" sz="1600" dirty="0" err="1" smtClean="0">
                <a:latin typeface="Roboto Lt" pitchFamily="2" charset="0"/>
                <a:ea typeface="Roboto Lt" pitchFamily="2" charset="0"/>
              </a:rPr>
              <a:t>BSc</a:t>
            </a:r>
            <a:r>
              <a:rPr lang="de-AT" altLang="de-DE" sz="1600" dirty="0" smtClean="0">
                <a:latin typeface="Roboto Lt" pitchFamily="2" charset="0"/>
                <a:ea typeface="Roboto Lt" pitchFamily="2" charset="0"/>
              </a:rPr>
              <a:t> </a:t>
            </a:r>
            <a:r>
              <a:rPr lang="de-AT" altLang="de-DE" sz="1600" dirty="0" err="1" smtClean="0">
                <a:latin typeface="Roboto Lt" pitchFamily="2" charset="0"/>
                <a:ea typeface="Roboto Lt" pitchFamily="2" charset="0"/>
              </a:rPr>
              <a:t>Civil</a:t>
            </a:r>
            <a:r>
              <a:rPr lang="de-AT" altLang="de-DE" sz="1600" dirty="0" smtClean="0">
                <a:latin typeface="Roboto Lt" pitchFamily="2" charset="0"/>
                <a:ea typeface="Roboto Lt" pitchFamily="2" charset="0"/>
              </a:rPr>
              <a:t> Engineering </a:t>
            </a:r>
            <a:r>
              <a:rPr lang="de-AT" altLang="de-DE" sz="1600" dirty="0" err="1" smtClean="0">
                <a:latin typeface="Roboto Lt" pitchFamily="2" charset="0"/>
                <a:ea typeface="Roboto Lt" pitchFamily="2" charset="0"/>
              </a:rPr>
              <a:t>and</a:t>
            </a:r>
            <a:r>
              <a:rPr lang="de-AT" altLang="de-DE" sz="1600" dirty="0" smtClean="0">
                <a:latin typeface="Roboto Lt" pitchFamily="2" charset="0"/>
                <a:ea typeface="Roboto Lt" pitchFamily="2" charset="0"/>
              </a:rPr>
              <a:t> </a:t>
            </a:r>
            <a:r>
              <a:rPr lang="de-AT" altLang="de-DE" sz="1600" dirty="0" err="1" smtClean="0">
                <a:latin typeface="Roboto Lt" pitchFamily="2" charset="0"/>
                <a:ea typeface="Roboto Lt" pitchFamily="2" charset="0"/>
              </a:rPr>
              <a:t>Construction</a:t>
            </a:r>
            <a:r>
              <a:rPr lang="de-AT" altLang="de-DE" sz="1600" dirty="0" smtClean="0">
                <a:latin typeface="Roboto Lt" pitchFamily="2" charset="0"/>
                <a:ea typeface="Roboto Lt" pitchFamily="2" charset="0"/>
              </a:rPr>
              <a:t> Management - FH Campus Wien</a:t>
            </a:r>
          </a:p>
          <a:p>
            <a:pPr lvl="1"/>
            <a:r>
              <a:rPr lang="de-AT" altLang="de-DE" sz="1600" dirty="0" err="1" smtClean="0">
                <a:latin typeface="Roboto Lt" pitchFamily="2" charset="0"/>
                <a:ea typeface="Roboto Lt" pitchFamily="2" charset="0"/>
              </a:rPr>
              <a:t>MSc</a:t>
            </a:r>
            <a:r>
              <a:rPr lang="de-AT" altLang="de-DE" sz="1600" dirty="0" smtClean="0">
                <a:latin typeface="Roboto Lt" pitchFamily="2" charset="0"/>
                <a:ea typeface="Roboto Lt" pitchFamily="2" charset="0"/>
              </a:rPr>
              <a:t> </a:t>
            </a:r>
            <a:r>
              <a:rPr lang="de-AT" altLang="de-DE" sz="1600" dirty="0" err="1" smtClean="0">
                <a:latin typeface="Roboto Lt" pitchFamily="2" charset="0"/>
                <a:ea typeface="Roboto Lt" pitchFamily="2" charset="0"/>
              </a:rPr>
              <a:t>Construction</a:t>
            </a:r>
            <a:r>
              <a:rPr lang="de-AT" altLang="de-DE" sz="1600" dirty="0" smtClean="0">
                <a:latin typeface="Roboto Lt" pitchFamily="2" charset="0"/>
                <a:ea typeface="Roboto Lt" pitchFamily="2" charset="0"/>
              </a:rPr>
              <a:t> </a:t>
            </a:r>
            <a:r>
              <a:rPr lang="de-AT" altLang="de-DE" sz="1600" dirty="0" err="1" smtClean="0">
                <a:latin typeface="Roboto Lt" pitchFamily="2" charset="0"/>
                <a:ea typeface="Roboto Lt" pitchFamily="2" charset="0"/>
              </a:rPr>
              <a:t>and</a:t>
            </a:r>
            <a:r>
              <a:rPr lang="de-AT" altLang="de-DE" sz="1600" dirty="0" smtClean="0">
                <a:latin typeface="Roboto Lt" pitchFamily="2" charset="0"/>
                <a:ea typeface="Roboto Lt" pitchFamily="2" charset="0"/>
              </a:rPr>
              <a:t> </a:t>
            </a:r>
            <a:r>
              <a:rPr lang="de-AT" altLang="de-DE" sz="1600" dirty="0" err="1" smtClean="0">
                <a:latin typeface="Roboto Lt" pitchFamily="2" charset="0"/>
                <a:ea typeface="Roboto Lt" pitchFamily="2" charset="0"/>
              </a:rPr>
              <a:t>completion</a:t>
            </a:r>
            <a:r>
              <a:rPr lang="de-AT" altLang="de-DE" sz="1600" dirty="0" smtClean="0">
                <a:latin typeface="Roboto Lt" pitchFamily="2" charset="0"/>
                <a:ea typeface="Roboto Lt" pitchFamily="2" charset="0"/>
              </a:rPr>
              <a:t> </a:t>
            </a:r>
            <a:r>
              <a:rPr lang="de-AT" altLang="de-DE" sz="1600" dirty="0" err="1" smtClean="0">
                <a:latin typeface="Roboto Lt" pitchFamily="2" charset="0"/>
                <a:ea typeface="Roboto Lt" pitchFamily="2" charset="0"/>
              </a:rPr>
              <a:t>of</a:t>
            </a:r>
            <a:r>
              <a:rPr lang="de-AT" altLang="de-DE" sz="1600" dirty="0" smtClean="0">
                <a:latin typeface="Roboto Lt" pitchFamily="2" charset="0"/>
                <a:ea typeface="Roboto Lt" pitchFamily="2" charset="0"/>
              </a:rPr>
              <a:t> Large-</a:t>
            </a:r>
            <a:r>
              <a:rPr lang="de-AT" altLang="de-DE" sz="1600" dirty="0" err="1" smtClean="0">
                <a:latin typeface="Roboto Lt" pitchFamily="2" charset="0"/>
                <a:ea typeface="Roboto Lt" pitchFamily="2" charset="0"/>
              </a:rPr>
              <a:t>scale</a:t>
            </a:r>
            <a:r>
              <a:rPr lang="de-AT" altLang="de-DE" sz="1600" dirty="0" smtClean="0">
                <a:latin typeface="Roboto Lt" pitchFamily="2" charset="0"/>
                <a:ea typeface="Roboto Lt" pitchFamily="2" charset="0"/>
              </a:rPr>
              <a:t> International Projects- FH Campus Wien</a:t>
            </a:r>
          </a:p>
          <a:p>
            <a:pPr lvl="1"/>
            <a:r>
              <a:rPr lang="de-AT" altLang="de-DE" sz="1600" dirty="0" err="1" smtClean="0">
                <a:latin typeface="Roboto Lt" pitchFamily="2" charset="0"/>
                <a:ea typeface="Roboto Lt" pitchFamily="2" charset="0"/>
              </a:rPr>
              <a:t>Postgraduate</a:t>
            </a:r>
            <a:r>
              <a:rPr lang="de-AT" altLang="de-DE" sz="1600" dirty="0" smtClean="0">
                <a:latin typeface="Roboto Lt" pitchFamily="2" charset="0"/>
                <a:ea typeface="Roboto Lt" pitchFamily="2" charset="0"/>
              </a:rPr>
              <a:t> Student - </a:t>
            </a:r>
            <a:r>
              <a:rPr lang="de-AT" altLang="de-DE" sz="1600" dirty="0" err="1" smtClean="0">
                <a:latin typeface="Roboto Lt" pitchFamily="2" charset="0"/>
                <a:ea typeface="Roboto Lt" pitchFamily="2" charset="0"/>
              </a:rPr>
              <a:t>Sustainable</a:t>
            </a:r>
            <a:r>
              <a:rPr lang="de-AT" altLang="de-DE" sz="1600" dirty="0" smtClean="0">
                <a:latin typeface="Roboto Lt" pitchFamily="2" charset="0"/>
                <a:ea typeface="Roboto Lt" pitchFamily="2" charset="0"/>
              </a:rPr>
              <a:t> Engineering - University </a:t>
            </a:r>
            <a:r>
              <a:rPr lang="de-AT" altLang="de-DE" sz="1600" dirty="0" err="1" smtClean="0">
                <a:latin typeface="Roboto Lt" pitchFamily="2" charset="0"/>
                <a:ea typeface="Roboto Lt" pitchFamily="2" charset="0"/>
              </a:rPr>
              <a:t>of</a:t>
            </a:r>
            <a:r>
              <a:rPr lang="de-AT" altLang="de-DE" sz="1600" dirty="0" smtClean="0">
                <a:latin typeface="Roboto Lt" pitchFamily="2" charset="0"/>
                <a:ea typeface="Roboto Lt" pitchFamily="2" charset="0"/>
              </a:rPr>
              <a:t> </a:t>
            </a:r>
            <a:r>
              <a:rPr lang="de-AT" altLang="de-DE" sz="1600" dirty="0" err="1" smtClean="0">
                <a:latin typeface="Roboto Lt" pitchFamily="2" charset="0"/>
                <a:ea typeface="Roboto Lt" pitchFamily="2" charset="0"/>
              </a:rPr>
              <a:t>Exeter</a:t>
            </a:r>
            <a:r>
              <a:rPr lang="de-AT" altLang="de-DE" sz="1600" dirty="0" smtClean="0">
                <a:latin typeface="Roboto Lt" pitchFamily="2" charset="0"/>
                <a:ea typeface="Roboto Lt" pitchFamily="2" charset="0"/>
              </a:rPr>
              <a:t> (UK)</a:t>
            </a:r>
          </a:p>
          <a:p>
            <a:pPr lvl="1"/>
            <a:r>
              <a:rPr lang="de-AT" altLang="de-DE" sz="1600" dirty="0" smtClean="0">
                <a:latin typeface="Roboto Lt" pitchFamily="2" charset="0"/>
                <a:ea typeface="Roboto Lt" pitchFamily="2" charset="0"/>
              </a:rPr>
              <a:t>Official </a:t>
            </a:r>
            <a:r>
              <a:rPr lang="de-AT" altLang="de-DE" sz="1600" dirty="0" err="1" smtClean="0">
                <a:latin typeface="Roboto Lt" pitchFamily="2" charset="0"/>
                <a:ea typeface="Roboto Lt" pitchFamily="2" charset="0"/>
              </a:rPr>
              <a:t>qualification</a:t>
            </a:r>
            <a:r>
              <a:rPr lang="de-AT" altLang="de-DE" sz="1600" dirty="0" smtClean="0">
                <a:latin typeface="Roboto Lt" pitchFamily="2" charset="0"/>
                <a:ea typeface="Roboto Lt" pitchFamily="2" charset="0"/>
              </a:rPr>
              <a:t> </a:t>
            </a:r>
            <a:r>
              <a:rPr lang="de-AT" altLang="de-DE" sz="1600" dirty="0" err="1" smtClean="0">
                <a:latin typeface="Roboto Lt" pitchFamily="2" charset="0"/>
                <a:ea typeface="Roboto Lt" pitchFamily="2" charset="0"/>
              </a:rPr>
              <a:t>master</a:t>
            </a:r>
            <a:r>
              <a:rPr lang="de-AT" altLang="de-DE" sz="1600" dirty="0" smtClean="0">
                <a:latin typeface="Roboto Lt" pitchFamily="2" charset="0"/>
                <a:ea typeface="Roboto Lt" pitchFamily="2" charset="0"/>
              </a:rPr>
              <a:t> </a:t>
            </a:r>
            <a:r>
              <a:rPr lang="de-AT" altLang="de-DE" sz="1600" dirty="0" err="1" smtClean="0">
                <a:latin typeface="Roboto Lt" pitchFamily="2" charset="0"/>
                <a:ea typeface="Roboto Lt" pitchFamily="2" charset="0"/>
              </a:rPr>
              <a:t>carpenter</a:t>
            </a:r>
            <a:endParaRPr lang="de-AT" altLang="de-DE" sz="1600" dirty="0" smtClean="0">
              <a:latin typeface="Roboto Lt" pitchFamily="2" charset="0"/>
              <a:ea typeface="Roboto Lt" pitchFamily="2" charset="0"/>
            </a:endParaRPr>
          </a:p>
          <a:p>
            <a:pPr lvl="1"/>
            <a:r>
              <a:rPr lang="de-AT" altLang="de-DE" sz="1600" dirty="0" smtClean="0">
                <a:latin typeface="Roboto Lt" pitchFamily="2" charset="0"/>
                <a:ea typeface="Roboto Lt" pitchFamily="2" charset="0"/>
              </a:rPr>
              <a:t>Official </a:t>
            </a:r>
            <a:r>
              <a:rPr lang="de-AT" altLang="de-DE" sz="1600" dirty="0" err="1" smtClean="0">
                <a:latin typeface="Roboto Lt" pitchFamily="2" charset="0"/>
                <a:ea typeface="Roboto Lt" pitchFamily="2" charset="0"/>
              </a:rPr>
              <a:t>qualification</a:t>
            </a:r>
            <a:r>
              <a:rPr lang="de-AT" altLang="de-DE" sz="1600" dirty="0" smtClean="0">
                <a:latin typeface="Roboto Lt" pitchFamily="2" charset="0"/>
                <a:ea typeface="Roboto Lt" pitchFamily="2" charset="0"/>
              </a:rPr>
              <a:t> </a:t>
            </a:r>
            <a:r>
              <a:rPr lang="de-AT" altLang="de-DE" sz="1600" dirty="0" err="1" smtClean="0">
                <a:latin typeface="Roboto Lt" pitchFamily="2" charset="0"/>
                <a:ea typeface="Roboto Lt" pitchFamily="2" charset="0"/>
              </a:rPr>
              <a:t>master</a:t>
            </a:r>
            <a:r>
              <a:rPr lang="de-AT" altLang="de-DE" sz="1600" dirty="0" smtClean="0">
                <a:latin typeface="Roboto Lt" pitchFamily="2" charset="0"/>
                <a:ea typeface="Roboto Lt" pitchFamily="2" charset="0"/>
              </a:rPr>
              <a:t> </a:t>
            </a:r>
            <a:r>
              <a:rPr lang="de-AT" altLang="de-DE" sz="1600" dirty="0" err="1" smtClean="0">
                <a:latin typeface="Roboto Lt" pitchFamily="2" charset="0"/>
                <a:ea typeface="Roboto Lt" pitchFamily="2" charset="0"/>
              </a:rPr>
              <a:t>builder</a:t>
            </a:r>
            <a:endParaRPr lang="de-AT" altLang="de-DE" sz="1600" dirty="0" smtClean="0">
              <a:latin typeface="Roboto Lt" pitchFamily="2" charset="0"/>
              <a:ea typeface="Roboto Lt" pitchFamily="2" charset="0"/>
            </a:endParaRPr>
          </a:p>
          <a:p>
            <a:pPr lvl="1"/>
            <a:r>
              <a:rPr lang="de-AT" altLang="de-DE" sz="1600" dirty="0" smtClean="0">
                <a:latin typeface="Roboto Lt" pitchFamily="2" charset="0"/>
                <a:ea typeface="Roboto Lt" pitchFamily="2" charset="0"/>
              </a:rPr>
              <a:t>Official </a:t>
            </a:r>
            <a:r>
              <a:rPr lang="de-AT" altLang="de-DE" sz="1600" dirty="0" err="1" smtClean="0">
                <a:latin typeface="Roboto Lt" pitchFamily="2" charset="0"/>
                <a:ea typeface="Roboto Lt" pitchFamily="2" charset="0"/>
              </a:rPr>
              <a:t>qualification</a:t>
            </a:r>
            <a:r>
              <a:rPr lang="de-AT" altLang="de-DE" sz="1600" dirty="0" smtClean="0">
                <a:latin typeface="Roboto Lt" pitchFamily="2" charset="0"/>
                <a:ea typeface="Roboto Lt" pitchFamily="2" charset="0"/>
              </a:rPr>
              <a:t> </a:t>
            </a:r>
            <a:r>
              <a:rPr lang="de-AT" altLang="de-DE" sz="1600" dirty="0" err="1" smtClean="0">
                <a:latin typeface="Roboto Lt" pitchFamily="2" charset="0"/>
                <a:ea typeface="Roboto Lt" pitchFamily="2" charset="0"/>
              </a:rPr>
              <a:t>property</a:t>
            </a:r>
            <a:r>
              <a:rPr lang="de-AT" altLang="de-DE" sz="1600" dirty="0" smtClean="0">
                <a:latin typeface="Roboto Lt" pitchFamily="2" charset="0"/>
                <a:ea typeface="Roboto Lt" pitchFamily="2" charset="0"/>
              </a:rPr>
              <a:t> </a:t>
            </a:r>
            <a:r>
              <a:rPr lang="de-AT" altLang="de-DE" sz="1600" dirty="0" err="1" smtClean="0">
                <a:latin typeface="Roboto Lt" pitchFamily="2" charset="0"/>
                <a:ea typeface="Roboto Lt" pitchFamily="2" charset="0"/>
              </a:rPr>
              <a:t>developer</a:t>
            </a:r>
            <a:endParaRPr lang="de-AT" altLang="de-DE" sz="1600" dirty="0" smtClean="0">
              <a:latin typeface="Roboto Lt" pitchFamily="2" charset="0"/>
              <a:ea typeface="Roboto Lt" pitchFamily="2" charset="0"/>
            </a:endParaRPr>
          </a:p>
          <a:p>
            <a:pPr lvl="1"/>
            <a:r>
              <a:rPr lang="de-AT" altLang="de-DE" sz="1600" dirty="0" smtClean="0">
                <a:latin typeface="Roboto Lt" pitchFamily="2" charset="0"/>
                <a:ea typeface="Roboto Lt" pitchFamily="2" charset="0"/>
              </a:rPr>
              <a:t>Official </a:t>
            </a:r>
            <a:r>
              <a:rPr lang="de-AT" altLang="de-DE" sz="1600" dirty="0" err="1" smtClean="0">
                <a:latin typeface="Roboto Lt" pitchFamily="2" charset="0"/>
                <a:ea typeface="Roboto Lt" pitchFamily="2" charset="0"/>
              </a:rPr>
              <a:t>qualification</a:t>
            </a:r>
            <a:r>
              <a:rPr lang="de-AT" altLang="de-DE" sz="1600" dirty="0" smtClean="0">
                <a:latin typeface="Roboto Lt" pitchFamily="2" charset="0"/>
                <a:ea typeface="Roboto Lt" pitchFamily="2" charset="0"/>
              </a:rPr>
              <a:t> </a:t>
            </a:r>
            <a:r>
              <a:rPr lang="de-AT" altLang="de-DE" sz="1600" dirty="0" err="1" smtClean="0">
                <a:latin typeface="Roboto Lt" pitchFamily="2" charset="0"/>
                <a:ea typeface="Roboto Lt" pitchFamily="2" charset="0"/>
              </a:rPr>
              <a:t>Civil</a:t>
            </a:r>
            <a:r>
              <a:rPr lang="de-AT" altLang="de-DE" sz="1600" dirty="0" smtClean="0">
                <a:latin typeface="Roboto Lt" pitchFamily="2" charset="0"/>
                <a:ea typeface="Roboto Lt" pitchFamily="2" charset="0"/>
              </a:rPr>
              <a:t> Engineer</a:t>
            </a:r>
          </a:p>
          <a:p>
            <a:pPr marL="0" indent="0">
              <a:buNone/>
            </a:pPr>
            <a:r>
              <a:rPr lang="de-AT" altLang="de-DE" sz="1600" dirty="0" smtClean="0">
                <a:latin typeface="Roboto Lt" pitchFamily="2" charset="0"/>
                <a:ea typeface="Roboto Lt" pitchFamily="2" charset="0"/>
              </a:rPr>
              <a:t>Awards</a:t>
            </a:r>
          </a:p>
          <a:p>
            <a:pPr lvl="1"/>
            <a:r>
              <a:rPr lang="de-AT" altLang="de-DE" sz="1600" dirty="0" smtClean="0">
                <a:latin typeface="Roboto Lt" pitchFamily="2" charset="0"/>
                <a:ea typeface="Roboto Lt" pitchFamily="2" charset="0"/>
              </a:rPr>
              <a:t>FH Best Paper Award</a:t>
            </a:r>
          </a:p>
          <a:p>
            <a:pPr lvl="1"/>
            <a:r>
              <a:rPr lang="de-AT" altLang="de-DE" sz="1600" dirty="0" smtClean="0">
                <a:latin typeface="Roboto Lt" pitchFamily="2" charset="0"/>
                <a:ea typeface="Roboto Lt" pitchFamily="2" charset="0"/>
              </a:rPr>
              <a:t>Nomination </a:t>
            </a:r>
            <a:r>
              <a:rPr lang="de-AT" altLang="de-DE" sz="1600" dirty="0" err="1" smtClean="0">
                <a:latin typeface="Roboto Lt" pitchFamily="2" charset="0"/>
                <a:ea typeface="Roboto Lt" pitchFamily="2" charset="0"/>
              </a:rPr>
              <a:t>for</a:t>
            </a:r>
            <a:r>
              <a:rPr lang="de-AT" altLang="de-DE" sz="1600" dirty="0" smtClean="0">
                <a:latin typeface="Roboto Lt" pitchFamily="2" charset="0"/>
                <a:ea typeface="Roboto Lt" pitchFamily="2" charset="0"/>
              </a:rPr>
              <a:t> </a:t>
            </a:r>
            <a:r>
              <a:rPr lang="de-AT" altLang="de-DE" sz="1600" dirty="0" err="1" smtClean="0">
                <a:latin typeface="Roboto Lt" pitchFamily="2" charset="0"/>
                <a:ea typeface="Roboto Lt" pitchFamily="2" charset="0"/>
              </a:rPr>
              <a:t>Timber</a:t>
            </a:r>
            <a:r>
              <a:rPr lang="de-AT" altLang="de-DE" sz="1600" dirty="0" smtClean="0">
                <a:latin typeface="Roboto Lt" pitchFamily="2" charset="0"/>
                <a:ea typeface="Roboto Lt" pitchFamily="2" charset="0"/>
              </a:rPr>
              <a:t> </a:t>
            </a:r>
            <a:r>
              <a:rPr lang="de-AT" altLang="de-DE" sz="1600" dirty="0" err="1" smtClean="0">
                <a:latin typeface="Roboto Lt" pitchFamily="2" charset="0"/>
                <a:ea typeface="Roboto Lt" pitchFamily="2" charset="0"/>
              </a:rPr>
              <a:t>Construction</a:t>
            </a:r>
            <a:r>
              <a:rPr lang="de-AT" altLang="de-DE" sz="1600" dirty="0" smtClean="0">
                <a:latin typeface="Roboto Lt" pitchFamily="2" charset="0"/>
                <a:ea typeface="Roboto Lt" pitchFamily="2" charset="0"/>
              </a:rPr>
              <a:t> Price </a:t>
            </a:r>
            <a:r>
              <a:rPr lang="de-AT" altLang="de-DE" sz="1600" dirty="0" err="1" smtClean="0">
                <a:latin typeface="Roboto Lt" pitchFamily="2" charset="0"/>
                <a:ea typeface="Roboto Lt" pitchFamily="2" charset="0"/>
              </a:rPr>
              <a:t>Lower</a:t>
            </a:r>
            <a:r>
              <a:rPr lang="de-AT" altLang="de-DE" sz="1600" dirty="0" smtClean="0">
                <a:latin typeface="Roboto Lt" pitchFamily="2" charset="0"/>
                <a:ea typeface="Roboto Lt" pitchFamily="2" charset="0"/>
              </a:rPr>
              <a:t> Austria</a:t>
            </a:r>
          </a:p>
          <a:p>
            <a:pPr lvl="1"/>
            <a:r>
              <a:rPr lang="de-AT" altLang="de-DE" sz="1600" dirty="0" smtClean="0">
                <a:latin typeface="Roboto Lt" pitchFamily="2" charset="0"/>
                <a:ea typeface="Roboto Lt" pitchFamily="2" charset="0"/>
              </a:rPr>
              <a:t>National Steel </a:t>
            </a:r>
            <a:r>
              <a:rPr lang="de-AT" altLang="de-DE" sz="1600" dirty="0" err="1" smtClean="0">
                <a:latin typeface="Roboto Lt" pitchFamily="2" charset="0"/>
                <a:ea typeface="Roboto Lt" pitchFamily="2" charset="0"/>
              </a:rPr>
              <a:t>Construction</a:t>
            </a:r>
            <a:r>
              <a:rPr lang="de-AT" altLang="de-DE" sz="1600" dirty="0" smtClean="0">
                <a:latin typeface="Roboto Lt" pitchFamily="2" charset="0"/>
                <a:ea typeface="Roboto Lt" pitchFamily="2" charset="0"/>
              </a:rPr>
              <a:t> Austria</a:t>
            </a:r>
          </a:p>
          <a:p>
            <a:pPr marL="0" indent="0">
              <a:buNone/>
            </a:pPr>
            <a:r>
              <a:rPr lang="de-AT" altLang="de-DE" sz="1600" dirty="0" smtClean="0">
                <a:latin typeface="Roboto Lt" pitchFamily="2" charset="0"/>
                <a:ea typeface="Roboto Lt" pitchFamily="2" charset="0"/>
              </a:rPr>
              <a:t>Berufspraxis</a:t>
            </a:r>
          </a:p>
          <a:p>
            <a:pPr lvl="1"/>
            <a:r>
              <a:rPr lang="de-AT" altLang="de-DE" sz="1600" dirty="0" smtClean="0">
                <a:latin typeface="Roboto Lt" pitchFamily="2" charset="0"/>
                <a:ea typeface="Roboto Lt" pitchFamily="2" charset="0"/>
              </a:rPr>
              <a:t>5 </a:t>
            </a:r>
            <a:r>
              <a:rPr lang="de-AT" altLang="de-DE" sz="1600" dirty="0" err="1" smtClean="0">
                <a:latin typeface="Roboto Lt" pitchFamily="2" charset="0"/>
                <a:ea typeface="Roboto Lt" pitchFamily="2" charset="0"/>
              </a:rPr>
              <a:t>years</a:t>
            </a:r>
            <a:r>
              <a:rPr lang="de-AT" altLang="de-DE" sz="1600" dirty="0" smtClean="0">
                <a:latin typeface="Roboto Lt" pitchFamily="2" charset="0"/>
                <a:ea typeface="Roboto Lt" pitchFamily="2" charset="0"/>
              </a:rPr>
              <a:t>	</a:t>
            </a:r>
            <a:r>
              <a:rPr lang="de-AT" altLang="de-DE" sz="1600" dirty="0" err="1" smtClean="0">
                <a:latin typeface="Roboto Lt" pitchFamily="2" charset="0"/>
                <a:ea typeface="Roboto Lt" pitchFamily="2" charset="0"/>
              </a:rPr>
              <a:t>site</a:t>
            </a:r>
            <a:r>
              <a:rPr lang="de-AT" altLang="de-DE" sz="1600" dirty="0" smtClean="0">
                <a:latin typeface="Roboto Lt" pitchFamily="2" charset="0"/>
                <a:ea typeface="Roboto Lt" pitchFamily="2" charset="0"/>
              </a:rPr>
              <a:t> </a:t>
            </a:r>
            <a:r>
              <a:rPr lang="de-AT" altLang="de-DE" sz="1600" dirty="0" err="1" smtClean="0">
                <a:latin typeface="Roboto Lt" pitchFamily="2" charset="0"/>
                <a:ea typeface="Roboto Lt" pitchFamily="2" charset="0"/>
              </a:rPr>
              <a:t>engineer</a:t>
            </a:r>
            <a:r>
              <a:rPr lang="de-AT" altLang="de-DE" sz="1600" dirty="0" smtClean="0">
                <a:latin typeface="Roboto Lt" pitchFamily="2" charset="0"/>
                <a:ea typeface="Roboto Lt" pitchFamily="2" charset="0"/>
              </a:rPr>
              <a:t> </a:t>
            </a:r>
            <a:r>
              <a:rPr lang="de-AT" altLang="de-DE" sz="1600" dirty="0" err="1" smtClean="0">
                <a:latin typeface="Roboto Lt" pitchFamily="2" charset="0"/>
                <a:ea typeface="Roboto Lt" pitchFamily="2" charset="0"/>
              </a:rPr>
              <a:t>timber</a:t>
            </a:r>
            <a:r>
              <a:rPr lang="de-AT" altLang="de-DE" sz="1600" dirty="0" smtClean="0">
                <a:latin typeface="Roboto Lt" pitchFamily="2" charset="0"/>
                <a:ea typeface="Roboto Lt" pitchFamily="2" charset="0"/>
              </a:rPr>
              <a:t> </a:t>
            </a:r>
            <a:r>
              <a:rPr lang="de-AT" altLang="de-DE" sz="1600" dirty="0" err="1" smtClean="0">
                <a:latin typeface="Roboto Lt" pitchFamily="2" charset="0"/>
                <a:ea typeface="Roboto Lt" pitchFamily="2" charset="0"/>
              </a:rPr>
              <a:t>construction</a:t>
            </a:r>
            <a:endParaRPr lang="de-AT" altLang="de-DE" sz="1600" dirty="0" smtClean="0">
              <a:latin typeface="Roboto Lt" pitchFamily="2" charset="0"/>
              <a:ea typeface="Roboto Lt" pitchFamily="2" charset="0"/>
            </a:endParaRPr>
          </a:p>
          <a:p>
            <a:pPr lvl="1"/>
            <a:r>
              <a:rPr lang="de-AT" altLang="de-DE" sz="1600" dirty="0" smtClean="0">
                <a:latin typeface="Roboto Lt" pitchFamily="2" charset="0"/>
                <a:ea typeface="Roboto Lt" pitchFamily="2" charset="0"/>
              </a:rPr>
              <a:t>15 </a:t>
            </a:r>
            <a:r>
              <a:rPr lang="de-AT" altLang="de-DE" sz="1600" dirty="0" err="1" smtClean="0">
                <a:latin typeface="Roboto Lt" pitchFamily="2" charset="0"/>
                <a:ea typeface="Roboto Lt" pitchFamily="2" charset="0"/>
              </a:rPr>
              <a:t>years</a:t>
            </a:r>
            <a:r>
              <a:rPr lang="de-AT" altLang="de-DE" sz="1600" dirty="0" smtClean="0">
                <a:latin typeface="Roboto Lt" pitchFamily="2" charset="0"/>
                <a:ea typeface="Roboto Lt" pitchFamily="2" charset="0"/>
              </a:rPr>
              <a:t>	</a:t>
            </a:r>
            <a:r>
              <a:rPr lang="de-AT" altLang="de-DE" sz="1600" dirty="0" err="1" smtClean="0">
                <a:latin typeface="Roboto Lt" pitchFamily="2" charset="0"/>
                <a:ea typeface="Roboto Lt" pitchFamily="2" charset="0"/>
              </a:rPr>
              <a:t>Planning</a:t>
            </a:r>
            <a:r>
              <a:rPr lang="de-AT" altLang="de-DE" sz="1600" dirty="0" smtClean="0">
                <a:latin typeface="Roboto Lt" pitchFamily="2" charset="0"/>
                <a:ea typeface="Roboto Lt" pitchFamily="2" charset="0"/>
              </a:rPr>
              <a:t> </a:t>
            </a:r>
            <a:r>
              <a:rPr lang="de-AT" altLang="de-DE" sz="1600" dirty="0" err="1" smtClean="0">
                <a:latin typeface="Roboto Lt" pitchFamily="2" charset="0"/>
                <a:ea typeface="Roboto Lt" pitchFamily="2" charset="0"/>
              </a:rPr>
              <a:t>activity</a:t>
            </a:r>
            <a:r>
              <a:rPr lang="de-AT" altLang="de-DE" sz="1600" dirty="0" smtClean="0">
                <a:latin typeface="Roboto Lt" pitchFamily="2" charset="0"/>
                <a:ea typeface="Roboto Lt" pitchFamily="2" charset="0"/>
              </a:rPr>
              <a:t> </a:t>
            </a:r>
            <a:r>
              <a:rPr lang="de-AT" altLang="de-DE" sz="1600" dirty="0" err="1" smtClean="0">
                <a:latin typeface="Roboto Lt" pitchFamily="2" charset="0"/>
                <a:ea typeface="Roboto Lt" pitchFamily="2" charset="0"/>
              </a:rPr>
              <a:t>for</a:t>
            </a:r>
            <a:r>
              <a:rPr lang="de-AT" altLang="de-DE" sz="1600" dirty="0" smtClean="0">
                <a:latin typeface="Roboto Lt" pitchFamily="2" charset="0"/>
                <a:ea typeface="Roboto Lt" pitchFamily="2" charset="0"/>
              </a:rPr>
              <a:t> </a:t>
            </a:r>
            <a:r>
              <a:rPr lang="de-AT" altLang="de-DE" sz="1600" dirty="0" err="1" smtClean="0">
                <a:latin typeface="Roboto Lt" pitchFamily="2" charset="0"/>
                <a:ea typeface="Roboto Lt" pitchFamily="2" charset="0"/>
              </a:rPr>
              <a:t>architects</a:t>
            </a:r>
            <a:r>
              <a:rPr lang="de-AT" altLang="de-DE" sz="1600" dirty="0" smtClean="0">
                <a:latin typeface="Roboto Lt" pitchFamily="2" charset="0"/>
                <a:ea typeface="Roboto Lt" pitchFamily="2" charset="0"/>
              </a:rPr>
              <a:t> </a:t>
            </a:r>
            <a:r>
              <a:rPr lang="de-AT" altLang="de-DE" sz="1600" dirty="0" err="1" smtClean="0">
                <a:latin typeface="Roboto Lt" pitchFamily="2" charset="0"/>
                <a:ea typeface="Roboto Lt" pitchFamily="2" charset="0"/>
              </a:rPr>
              <a:t>and</a:t>
            </a:r>
            <a:r>
              <a:rPr lang="de-AT" altLang="de-DE" sz="1600" dirty="0" smtClean="0">
                <a:latin typeface="Roboto Lt" pitchFamily="2" charset="0"/>
                <a:ea typeface="Roboto Lt" pitchFamily="2" charset="0"/>
              </a:rPr>
              <a:t> </a:t>
            </a:r>
            <a:r>
              <a:rPr lang="de-AT" altLang="de-DE" sz="1600" dirty="0" err="1" smtClean="0">
                <a:latin typeface="Roboto Lt" pitchFamily="2" charset="0"/>
                <a:ea typeface="Roboto Lt" pitchFamily="2" charset="0"/>
              </a:rPr>
              <a:t>construction</a:t>
            </a:r>
            <a:r>
              <a:rPr lang="de-AT" altLang="de-DE" sz="1600" dirty="0" smtClean="0">
                <a:latin typeface="Roboto Lt" pitchFamily="2" charset="0"/>
                <a:ea typeface="Roboto Lt" pitchFamily="2" charset="0"/>
              </a:rPr>
              <a:t> </a:t>
            </a:r>
            <a:r>
              <a:rPr lang="de-AT" altLang="de-DE" sz="1600" dirty="0" err="1" smtClean="0">
                <a:latin typeface="Roboto Lt" pitchFamily="2" charset="0"/>
                <a:ea typeface="Roboto Lt" pitchFamily="2" charset="0"/>
              </a:rPr>
              <a:t>engineers</a:t>
            </a:r>
            <a:r>
              <a:rPr lang="de-AT" altLang="de-DE" sz="1600" dirty="0" smtClean="0">
                <a:latin typeface="Roboto Lt" pitchFamily="2" charset="0"/>
                <a:ea typeface="Roboto Lt" pitchFamily="2" charset="0"/>
              </a:rPr>
              <a:t/>
            </a:r>
            <a:br>
              <a:rPr lang="de-AT" altLang="de-DE" sz="1600" dirty="0" smtClean="0">
                <a:latin typeface="Roboto Lt" pitchFamily="2" charset="0"/>
                <a:ea typeface="Roboto Lt" pitchFamily="2" charset="0"/>
              </a:rPr>
            </a:br>
            <a:r>
              <a:rPr lang="de-AT" altLang="de-DE" sz="1600" dirty="0" smtClean="0">
                <a:latin typeface="Roboto Lt" pitchFamily="2" charset="0"/>
                <a:ea typeface="Roboto Lt" pitchFamily="2" charset="0"/>
              </a:rPr>
              <a:t>		(</a:t>
            </a:r>
            <a:r>
              <a:rPr lang="de-AT" altLang="de-DE" sz="1600" dirty="0" err="1" smtClean="0">
                <a:latin typeface="Roboto Lt" pitchFamily="2" charset="0"/>
                <a:ea typeface="Roboto Lt" pitchFamily="2" charset="0"/>
              </a:rPr>
              <a:t>mainly</a:t>
            </a:r>
            <a:r>
              <a:rPr lang="de-AT" altLang="de-DE" sz="1600" dirty="0" smtClean="0">
                <a:latin typeface="Roboto Lt" pitchFamily="2" charset="0"/>
                <a:ea typeface="Roboto Lt" pitchFamily="2" charset="0"/>
              </a:rPr>
              <a:t> </a:t>
            </a:r>
            <a:r>
              <a:rPr lang="de-AT" altLang="de-DE" sz="1600" dirty="0" err="1" smtClean="0">
                <a:latin typeface="Roboto Lt" pitchFamily="2" charset="0"/>
                <a:ea typeface="Roboto Lt" pitchFamily="2" charset="0"/>
              </a:rPr>
              <a:t>planning</a:t>
            </a:r>
            <a:r>
              <a:rPr lang="de-AT" altLang="de-DE" sz="1600" dirty="0" smtClean="0">
                <a:latin typeface="Roboto Lt" pitchFamily="2" charset="0"/>
                <a:ea typeface="Roboto Lt" pitchFamily="2" charset="0"/>
              </a:rPr>
              <a:t>, </a:t>
            </a:r>
            <a:r>
              <a:rPr lang="de-AT" altLang="de-DE" sz="1600" dirty="0" err="1" smtClean="0">
                <a:latin typeface="Roboto Lt" pitchFamily="2" charset="0"/>
                <a:ea typeface="Roboto Lt" pitchFamily="2" charset="0"/>
              </a:rPr>
              <a:t>structural</a:t>
            </a:r>
            <a:r>
              <a:rPr lang="de-AT" altLang="de-DE" sz="1600" dirty="0" smtClean="0">
                <a:latin typeface="Roboto Lt" pitchFamily="2" charset="0"/>
                <a:ea typeface="Roboto Lt" pitchFamily="2" charset="0"/>
              </a:rPr>
              <a:t> </a:t>
            </a:r>
            <a:r>
              <a:rPr lang="de-AT" altLang="de-DE" sz="1600" dirty="0" err="1" smtClean="0">
                <a:latin typeface="Roboto Lt" pitchFamily="2" charset="0"/>
                <a:ea typeface="Roboto Lt" pitchFamily="2" charset="0"/>
              </a:rPr>
              <a:t>engineering</a:t>
            </a:r>
            <a:r>
              <a:rPr lang="de-AT" altLang="de-DE" sz="1600" dirty="0" smtClean="0">
                <a:latin typeface="Roboto Lt" pitchFamily="2" charset="0"/>
                <a:ea typeface="Roboto Lt" pitchFamily="2" charset="0"/>
              </a:rPr>
              <a:t>, </a:t>
            </a:r>
            <a:r>
              <a:rPr lang="de-AT" altLang="de-DE" sz="1600" dirty="0" err="1" smtClean="0">
                <a:latin typeface="Roboto Lt" pitchFamily="2" charset="0"/>
                <a:ea typeface="Roboto Lt" pitchFamily="2" charset="0"/>
              </a:rPr>
              <a:t>building</a:t>
            </a:r>
            <a:r>
              <a:rPr lang="de-AT" altLang="de-DE" sz="1600" dirty="0" smtClean="0">
                <a:latin typeface="Roboto Lt" pitchFamily="2" charset="0"/>
                <a:ea typeface="Roboto Lt" pitchFamily="2" charset="0"/>
              </a:rPr>
              <a:t> </a:t>
            </a:r>
            <a:r>
              <a:rPr lang="de-AT" altLang="de-DE" sz="1600" dirty="0" err="1" smtClean="0">
                <a:latin typeface="Roboto Lt" pitchFamily="2" charset="0"/>
                <a:ea typeface="Roboto Lt" pitchFamily="2" charset="0"/>
              </a:rPr>
              <a:t>physics</a:t>
            </a:r>
            <a:r>
              <a:rPr lang="de-AT" altLang="de-DE" sz="1600" dirty="0" smtClean="0">
                <a:latin typeface="Roboto Lt" pitchFamily="2" charset="0"/>
                <a:ea typeface="Roboto Lt" pitchFamily="2" charset="0"/>
              </a:rPr>
              <a:t> </a:t>
            </a:r>
            <a:r>
              <a:rPr lang="de-AT" altLang="de-DE" sz="1600" dirty="0" err="1" smtClean="0">
                <a:latin typeface="Roboto Lt" pitchFamily="2" charset="0"/>
                <a:ea typeface="Roboto Lt" pitchFamily="2" charset="0"/>
              </a:rPr>
              <a:t>and</a:t>
            </a:r>
            <a:r>
              <a:rPr lang="de-AT" altLang="de-DE" sz="1600" dirty="0" smtClean="0">
                <a:latin typeface="Roboto Lt" pitchFamily="2" charset="0"/>
                <a:ea typeface="Roboto Lt" pitchFamily="2" charset="0"/>
              </a:rPr>
              <a:t> </a:t>
            </a:r>
            <a:r>
              <a:rPr lang="de-AT" altLang="de-DE" sz="1600" dirty="0" err="1" smtClean="0">
                <a:latin typeface="Roboto Lt" pitchFamily="2" charset="0"/>
                <a:ea typeface="Roboto Lt" pitchFamily="2" charset="0"/>
              </a:rPr>
              <a:t>site</a:t>
            </a:r>
            <a:r>
              <a:rPr lang="de-AT" altLang="de-DE" sz="1600" dirty="0" smtClean="0">
                <a:latin typeface="Roboto Lt" pitchFamily="2" charset="0"/>
                <a:ea typeface="Roboto Lt" pitchFamily="2" charset="0"/>
              </a:rPr>
              <a:t> </a:t>
            </a:r>
            <a:r>
              <a:rPr lang="de-AT" altLang="de-DE" sz="1600" dirty="0" err="1" smtClean="0">
                <a:latin typeface="Roboto Lt" pitchFamily="2" charset="0"/>
                <a:ea typeface="Roboto Lt" pitchFamily="2" charset="0"/>
              </a:rPr>
              <a:t>management</a:t>
            </a:r>
            <a:r>
              <a:rPr lang="de-AT" altLang="de-DE" sz="1600" dirty="0" smtClean="0">
                <a:latin typeface="Roboto Lt" pitchFamily="2" charset="0"/>
                <a:ea typeface="Roboto Lt" pitchFamily="2" charset="0"/>
              </a:rPr>
              <a:t>)</a:t>
            </a:r>
          </a:p>
          <a:p>
            <a:pPr lvl="1"/>
            <a:r>
              <a:rPr lang="de-AT" altLang="de-DE" sz="1600" dirty="0" smtClean="0">
                <a:latin typeface="Roboto Lt" pitchFamily="2" charset="0"/>
                <a:ea typeface="Roboto Lt" pitchFamily="2" charset="0"/>
              </a:rPr>
              <a:t>11 </a:t>
            </a:r>
            <a:r>
              <a:rPr lang="de-AT" altLang="de-DE" sz="1600" dirty="0" err="1" smtClean="0">
                <a:latin typeface="Roboto Lt" pitchFamily="2" charset="0"/>
                <a:ea typeface="Roboto Lt" pitchFamily="2" charset="0"/>
              </a:rPr>
              <a:t>years</a:t>
            </a:r>
            <a:r>
              <a:rPr lang="de-AT" altLang="de-DE" sz="1600" dirty="0" smtClean="0">
                <a:latin typeface="Roboto Lt" pitchFamily="2" charset="0"/>
                <a:ea typeface="Roboto Lt" pitchFamily="2" charset="0"/>
              </a:rPr>
              <a:t>	</a:t>
            </a:r>
            <a:r>
              <a:rPr lang="de-AT" altLang="de-DE" sz="1600" dirty="0" err="1" smtClean="0">
                <a:latin typeface="Roboto Lt" pitchFamily="2" charset="0"/>
                <a:ea typeface="Roboto Lt" pitchFamily="2" charset="0"/>
              </a:rPr>
              <a:t>freelance</a:t>
            </a:r>
            <a:r>
              <a:rPr lang="de-AT" altLang="de-DE" sz="1600" dirty="0" smtClean="0">
                <a:latin typeface="Roboto Lt" pitchFamily="2" charset="0"/>
                <a:ea typeface="Roboto Lt" pitchFamily="2" charset="0"/>
              </a:rPr>
              <a:t> </a:t>
            </a:r>
            <a:r>
              <a:rPr lang="de-AT" altLang="de-DE" sz="1600" dirty="0" err="1" smtClean="0">
                <a:latin typeface="Roboto Lt" pitchFamily="2" charset="0"/>
                <a:ea typeface="Roboto Lt" pitchFamily="2" charset="0"/>
              </a:rPr>
              <a:t>lector</a:t>
            </a:r>
            <a:endParaRPr lang="de-AT" altLang="de-DE" sz="1600" dirty="0" smtClean="0">
              <a:latin typeface="Roboto Lt" pitchFamily="2" charset="0"/>
              <a:ea typeface="Roboto Lt" pitchFamily="2" charset="0"/>
            </a:endParaRPr>
          </a:p>
          <a:p>
            <a:pPr lvl="1"/>
            <a:r>
              <a:rPr lang="de-AT" sz="1600" dirty="0" smtClean="0">
                <a:latin typeface="Roboto Lt" pitchFamily="2" charset="0"/>
                <a:ea typeface="Roboto Lt" pitchFamily="2" charset="0"/>
              </a:rPr>
              <a:t>9 </a:t>
            </a:r>
            <a:r>
              <a:rPr lang="de-AT" sz="1600" dirty="0" err="1" smtClean="0">
                <a:latin typeface="Roboto Lt" pitchFamily="2" charset="0"/>
                <a:ea typeface="Roboto Lt" pitchFamily="2" charset="0"/>
              </a:rPr>
              <a:t>years</a:t>
            </a:r>
            <a:r>
              <a:rPr lang="de-AT" sz="1600" dirty="0" smtClean="0">
                <a:latin typeface="Roboto Lt" pitchFamily="2" charset="0"/>
                <a:ea typeface="Roboto Lt" pitchFamily="2" charset="0"/>
              </a:rPr>
              <a:t>	</a:t>
            </a:r>
            <a:r>
              <a:rPr lang="de-AT" sz="1600" dirty="0" err="1" smtClean="0">
                <a:latin typeface="Roboto Lt" pitchFamily="2" charset="0"/>
                <a:ea typeface="Roboto Lt" pitchFamily="2" charset="0"/>
              </a:rPr>
              <a:t>self</a:t>
            </a:r>
            <a:r>
              <a:rPr lang="de-AT" sz="1600" dirty="0" smtClean="0">
                <a:latin typeface="Roboto Lt" pitchFamily="2" charset="0"/>
                <a:ea typeface="Roboto Lt" pitchFamily="2" charset="0"/>
              </a:rPr>
              <a:t> </a:t>
            </a:r>
            <a:r>
              <a:rPr lang="de-AT" sz="1600" dirty="0" err="1" smtClean="0">
                <a:latin typeface="Roboto Lt" pitchFamily="2" charset="0"/>
                <a:ea typeface="Roboto Lt" pitchFamily="2" charset="0"/>
              </a:rPr>
              <a:t>employed</a:t>
            </a:r>
            <a:r>
              <a:rPr lang="de-AT" sz="1600" dirty="0" smtClean="0">
                <a:latin typeface="Roboto Lt" pitchFamily="2" charset="0"/>
                <a:ea typeface="Roboto Lt" pitchFamily="2" charset="0"/>
              </a:rPr>
              <a:t> </a:t>
            </a:r>
            <a:r>
              <a:rPr lang="de-AT" sz="1600" dirty="0" err="1" smtClean="0">
                <a:latin typeface="Roboto Lt" pitchFamily="2" charset="0"/>
                <a:ea typeface="Roboto Lt" pitchFamily="2" charset="0"/>
              </a:rPr>
              <a:t>as</a:t>
            </a:r>
            <a:r>
              <a:rPr lang="de-AT" sz="1600" dirty="0" smtClean="0">
                <a:latin typeface="Roboto Lt" pitchFamily="2" charset="0"/>
                <a:ea typeface="Roboto Lt" pitchFamily="2" charset="0"/>
              </a:rPr>
              <a:t> </a:t>
            </a:r>
            <a:r>
              <a:rPr lang="de-AT" sz="1600" dirty="0" err="1" smtClean="0">
                <a:latin typeface="Roboto Lt" pitchFamily="2" charset="0"/>
                <a:ea typeface="Roboto Lt" pitchFamily="2" charset="0"/>
              </a:rPr>
              <a:t>consultant</a:t>
            </a:r>
            <a:r>
              <a:rPr lang="de-AT" sz="1600" dirty="0" smtClean="0">
                <a:latin typeface="Roboto Lt" pitchFamily="2" charset="0"/>
                <a:ea typeface="Roboto Lt" pitchFamily="2" charset="0"/>
              </a:rPr>
              <a:t>, </a:t>
            </a:r>
            <a:r>
              <a:rPr lang="de-AT" sz="1600" dirty="0" err="1">
                <a:latin typeface="Roboto Lt" pitchFamily="2" charset="0"/>
                <a:ea typeface="Roboto Lt" pitchFamily="2" charset="0"/>
              </a:rPr>
              <a:t>since</a:t>
            </a:r>
            <a:r>
              <a:rPr lang="de-AT" sz="1600" dirty="0">
                <a:latin typeface="Roboto Lt" pitchFamily="2" charset="0"/>
                <a:ea typeface="Roboto Lt" pitchFamily="2" charset="0"/>
              </a:rPr>
              <a:t> 2016 </a:t>
            </a:r>
            <a:r>
              <a:rPr lang="de-AT" sz="1600" dirty="0" err="1">
                <a:latin typeface="Roboto Lt" pitchFamily="2" charset="0"/>
                <a:ea typeface="Roboto Lt" pitchFamily="2" charset="0"/>
              </a:rPr>
              <a:t>konstrukt:ING</a:t>
            </a:r>
            <a:r>
              <a:rPr lang="de-AT" sz="1600" dirty="0">
                <a:latin typeface="Roboto Lt" pitchFamily="2" charset="0"/>
                <a:ea typeface="Roboto Lt" pitchFamily="2" charset="0"/>
              </a:rPr>
              <a:t> – konstruktive Ingenieure GmbH</a:t>
            </a:r>
            <a:endParaRPr lang="de-AT" sz="1600" dirty="0" smtClean="0">
              <a:latin typeface="Roboto Lt" pitchFamily="2" charset="0"/>
              <a:ea typeface="Roboto Lt" pitchFamily="2" charset="0"/>
            </a:endParaRPr>
          </a:p>
        </p:txBody>
      </p:sp>
      <p:sp>
        <p:nvSpPr>
          <p:cNvPr id="11" name="Rechteck 10"/>
          <p:cNvSpPr/>
          <p:nvPr/>
        </p:nvSpPr>
        <p:spPr>
          <a:xfrm>
            <a:off x="1261872" y="1"/>
            <a:ext cx="9769390" cy="1023602"/>
          </a:xfrm>
          <a:prstGeom prst="rect">
            <a:avLst/>
          </a:prstGeom>
          <a:solidFill>
            <a:srgbClr val="5C8A85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de-AT"/>
          </a:p>
        </p:txBody>
      </p:sp>
      <p:sp>
        <p:nvSpPr>
          <p:cNvPr id="12" name="Titel 5">
            <a:extLst>
              <a:ext uri="{FF2B5EF4-FFF2-40B4-BE49-F238E27FC236}">
                <a16:creationId xmlns:a16="http://schemas.microsoft.com/office/drawing/2014/main" id="{A3BB8E37-0181-4594-AA1D-1E86A82D3E15}"/>
              </a:ext>
            </a:extLst>
          </p:cNvPr>
          <p:cNvSpPr txBox="1">
            <a:spLocks/>
          </p:cNvSpPr>
          <p:nvPr/>
        </p:nvSpPr>
        <p:spPr>
          <a:xfrm>
            <a:off x="1243595" y="326673"/>
            <a:ext cx="8330369" cy="132556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b="1" smtClean="0">
                <a:latin typeface="Roboto Lt" pitchFamily="2" charset="0"/>
                <a:ea typeface="Roboto Lt" pitchFamily="2" charset="0"/>
              </a:rPr>
              <a:t>a</a:t>
            </a:r>
            <a:r>
              <a:rPr lang="de-AT" b="1" smtClean="0">
                <a:latin typeface="Roboto Lt" pitchFamily="2" charset="0"/>
                <a:ea typeface="Roboto Lt" pitchFamily="2" charset="0"/>
              </a:rPr>
              <a:t>bout</a:t>
            </a:r>
            <a:endParaRPr lang="de-AT" b="1" dirty="0">
              <a:latin typeface="Roboto Lt" pitchFamily="2" charset="0"/>
              <a:ea typeface="Roboto Lt" pitchFamily="2" charset="0"/>
            </a:endParaRP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3C58E1D1-95A5-4E10-9873-25760D1C48B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60" y="0"/>
            <a:ext cx="1282432" cy="506540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0E80A0BD-C1F5-436C-8F60-5D4F551C49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4666" y="71120"/>
            <a:ext cx="1015494" cy="952483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5119" y="439671"/>
            <a:ext cx="2325047" cy="503652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80"/>
          <a:stretch/>
        </p:blipFill>
        <p:spPr>
          <a:xfrm>
            <a:off x="7764941" y="162704"/>
            <a:ext cx="493932" cy="368817"/>
          </a:xfrm>
          <a:prstGeom prst="rect">
            <a:avLst/>
          </a:prstGeom>
        </p:spPr>
      </p:pic>
      <p:pic>
        <p:nvPicPr>
          <p:cNvPr id="17" name="Grafik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3375" y="158392"/>
            <a:ext cx="631989" cy="367343"/>
          </a:xfrm>
          <a:prstGeom prst="rect">
            <a:avLst/>
          </a:prstGeom>
        </p:spPr>
      </p:pic>
      <p:pic>
        <p:nvPicPr>
          <p:cNvPr id="18" name="Grafik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224" y="226346"/>
            <a:ext cx="1105193" cy="299389"/>
          </a:xfrm>
          <a:prstGeom prst="rect">
            <a:avLst/>
          </a:prstGeom>
        </p:spPr>
      </p:pic>
      <p:pic>
        <p:nvPicPr>
          <p:cNvPr id="19" name="Grafik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3375" y="592251"/>
            <a:ext cx="878476" cy="446810"/>
          </a:xfrm>
          <a:prstGeom prst="rect">
            <a:avLst/>
          </a:prstGeom>
        </p:spPr>
      </p:pic>
      <p:pic>
        <p:nvPicPr>
          <p:cNvPr id="20" name="Grafik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4941" y="647136"/>
            <a:ext cx="715540" cy="296187"/>
          </a:xfrm>
          <a:prstGeom prst="rect">
            <a:avLst/>
          </a:prstGeom>
        </p:spPr>
      </p:pic>
      <p:pic>
        <p:nvPicPr>
          <p:cNvPr id="21" name="Grafik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224" y="638560"/>
            <a:ext cx="935069" cy="304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0321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/>
        </p:nvSpPr>
        <p:spPr>
          <a:xfrm>
            <a:off x="5766816" y="-7938"/>
            <a:ext cx="6425184" cy="1152526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A3BB8E37-0181-4594-AA1D-1E86A82D3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872" y="0"/>
            <a:ext cx="10930128" cy="1325562"/>
          </a:xfrm>
        </p:spPr>
        <p:txBody>
          <a:bodyPr anchor="t"/>
          <a:lstStyle/>
          <a:p>
            <a:r>
              <a:rPr lang="de-DE" dirty="0" err="1">
                <a:latin typeface="Roboto Lt" pitchFamily="2" charset="0"/>
                <a:ea typeface="Roboto Lt" pitchFamily="2" charset="0"/>
              </a:rPr>
              <a:t>system</a:t>
            </a:r>
            <a:r>
              <a:rPr lang="de-DE" dirty="0">
                <a:latin typeface="Roboto Lt" pitchFamily="2" charset="0"/>
                <a:ea typeface="Roboto Lt" pitchFamily="2" charset="0"/>
              </a:rPr>
              <a:t> </a:t>
            </a:r>
            <a:r>
              <a:rPr lang="de-DE" dirty="0" err="1">
                <a:latin typeface="Roboto Lt" pitchFamily="2" charset="0"/>
                <a:ea typeface="Roboto Lt" pitchFamily="2" charset="0"/>
              </a:rPr>
              <a:t>structure</a:t>
            </a:r>
            <a:r>
              <a:rPr lang="de-DE" dirty="0">
                <a:latin typeface="Roboto Lt" pitchFamily="2" charset="0"/>
                <a:ea typeface="Roboto Lt" pitchFamily="2" charset="0"/>
              </a:rPr>
              <a:t> (</a:t>
            </a:r>
            <a:r>
              <a:rPr lang="de-DE" dirty="0" err="1">
                <a:latin typeface="Roboto Lt" pitchFamily="2" charset="0"/>
                <a:ea typeface="Roboto Lt" pitchFamily="2" charset="0"/>
              </a:rPr>
              <a:t>render</a:t>
            </a:r>
            <a:r>
              <a:rPr lang="de-DE" dirty="0">
                <a:latin typeface="Roboto Lt" pitchFamily="2" charset="0"/>
                <a:ea typeface="Roboto Lt" pitchFamily="2" charset="0"/>
              </a:rPr>
              <a:t> </a:t>
            </a:r>
            <a:r>
              <a:rPr lang="de-DE" dirty="0" err="1">
                <a:latin typeface="Roboto Lt" pitchFamily="2" charset="0"/>
                <a:ea typeface="Roboto Lt" pitchFamily="2" charset="0"/>
              </a:rPr>
              <a:t>carrying</a:t>
            </a:r>
            <a:r>
              <a:rPr lang="de-DE" dirty="0">
                <a:latin typeface="Roboto Lt" pitchFamily="2" charset="0"/>
                <a:ea typeface="Roboto Lt" pitchFamily="2" charset="0"/>
              </a:rPr>
              <a:t> </a:t>
            </a:r>
            <a:r>
              <a:rPr lang="de-DE" dirty="0" err="1">
                <a:latin typeface="Roboto Lt" pitchFamily="2" charset="0"/>
                <a:ea typeface="Roboto Lt" pitchFamily="2" charset="0"/>
              </a:rPr>
              <a:t>boards</a:t>
            </a:r>
            <a:r>
              <a:rPr lang="de-DE" dirty="0">
                <a:latin typeface="Roboto Lt" pitchFamily="2" charset="0"/>
                <a:ea typeface="Roboto Lt" pitchFamily="2" charset="0"/>
              </a:rPr>
              <a:t>)</a:t>
            </a:r>
            <a:endParaRPr lang="de-AT" dirty="0">
              <a:latin typeface="Roboto Lt" pitchFamily="2" charset="0"/>
              <a:ea typeface="Roboto Lt" pitchFamily="2" charset="0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3C58E1D1-95A5-4E10-9873-25760D1C48B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60" y="0"/>
            <a:ext cx="1282432" cy="506540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FA54A600-A3C9-441F-ADDB-02318CB7D3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1872" y="886277"/>
            <a:ext cx="4834128" cy="5501825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DFD7DC21-0765-42D3-94EF-3639DA2C05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5944" y="886277"/>
            <a:ext cx="3532456" cy="2624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2517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A3BB8E37-0181-4594-AA1D-1E86A82D3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872" y="0"/>
            <a:ext cx="10930128" cy="1325562"/>
          </a:xfrm>
        </p:spPr>
        <p:txBody>
          <a:bodyPr anchor="t"/>
          <a:lstStyle/>
          <a:p>
            <a:r>
              <a:rPr lang="de-DE" dirty="0" err="1">
                <a:latin typeface="Roboto Lt" pitchFamily="2" charset="0"/>
                <a:ea typeface="Roboto Lt" pitchFamily="2" charset="0"/>
              </a:rPr>
              <a:t>construction</a:t>
            </a:r>
            <a:r>
              <a:rPr lang="de-DE" dirty="0">
                <a:latin typeface="Roboto Lt" pitchFamily="2" charset="0"/>
                <a:ea typeface="Roboto Lt" pitchFamily="2" charset="0"/>
              </a:rPr>
              <a:t> </a:t>
            </a:r>
            <a:r>
              <a:rPr lang="de-DE" dirty="0" err="1">
                <a:latin typeface="Roboto Lt" pitchFamily="2" charset="0"/>
                <a:ea typeface="Roboto Lt" pitchFamily="2" charset="0"/>
              </a:rPr>
              <a:t>principles</a:t>
            </a:r>
            <a:endParaRPr lang="de-AT" dirty="0">
              <a:latin typeface="Roboto Lt" pitchFamily="2" charset="0"/>
              <a:ea typeface="Roboto Lt" pitchFamily="2" charset="0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3C58E1D1-95A5-4E10-9873-25760D1C48B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60" y="0"/>
            <a:ext cx="1282432" cy="50654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824454B3-ECF1-400F-B2F6-59A7BAA3C6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1872" y="892111"/>
            <a:ext cx="4282488" cy="2339507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1975CD82-1562-450D-82AB-E6716E6D33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1870" y="3332747"/>
            <a:ext cx="4282489" cy="3310390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32F6F525-7454-4884-B0DE-51FD4B4788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03719" y="892111"/>
            <a:ext cx="4377373" cy="5751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3680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A3BB8E37-0181-4594-AA1D-1E86A82D3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872" y="0"/>
            <a:ext cx="10930128" cy="1325562"/>
          </a:xfrm>
        </p:spPr>
        <p:txBody>
          <a:bodyPr anchor="t"/>
          <a:lstStyle/>
          <a:p>
            <a:r>
              <a:rPr lang="de-DE" dirty="0" err="1">
                <a:latin typeface="Roboto Lt" pitchFamily="2" charset="0"/>
                <a:ea typeface="Roboto Lt" pitchFamily="2" charset="0"/>
              </a:rPr>
              <a:t>construction</a:t>
            </a:r>
            <a:r>
              <a:rPr lang="de-DE" dirty="0">
                <a:latin typeface="Roboto Lt" pitchFamily="2" charset="0"/>
                <a:ea typeface="Roboto Lt" pitchFamily="2" charset="0"/>
              </a:rPr>
              <a:t/>
            </a:r>
            <a:br>
              <a:rPr lang="de-DE" dirty="0">
                <a:latin typeface="Roboto Lt" pitchFamily="2" charset="0"/>
                <a:ea typeface="Roboto Lt" pitchFamily="2" charset="0"/>
              </a:rPr>
            </a:br>
            <a:r>
              <a:rPr lang="de-DE" dirty="0" err="1">
                <a:latin typeface="Roboto Lt" pitchFamily="2" charset="0"/>
                <a:ea typeface="Roboto Lt" pitchFamily="2" charset="0"/>
              </a:rPr>
              <a:t>principles</a:t>
            </a:r>
            <a:endParaRPr lang="de-AT" dirty="0">
              <a:latin typeface="Roboto Lt" pitchFamily="2" charset="0"/>
              <a:ea typeface="Roboto Lt" pitchFamily="2" charset="0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3C58E1D1-95A5-4E10-9873-25760D1C48B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60" y="0"/>
            <a:ext cx="1282432" cy="506540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3E8B149C-8BFB-49D7-946A-2496BD09CB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9989" y="-1"/>
            <a:ext cx="6862011" cy="6862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0386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/>
        </p:nvSpPr>
        <p:spPr>
          <a:xfrm>
            <a:off x="5766816" y="-7938"/>
            <a:ext cx="6425184" cy="1152526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A3BB8E37-0181-4594-AA1D-1E86A82D3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872" y="0"/>
            <a:ext cx="10930128" cy="1325562"/>
          </a:xfrm>
        </p:spPr>
        <p:txBody>
          <a:bodyPr anchor="t"/>
          <a:lstStyle/>
          <a:p>
            <a:r>
              <a:rPr lang="de-DE" dirty="0">
                <a:latin typeface="Roboto Lt" pitchFamily="2" charset="0"/>
                <a:ea typeface="Roboto Lt" pitchFamily="2" charset="0"/>
              </a:rPr>
              <a:t>Construction </a:t>
            </a:r>
            <a:r>
              <a:rPr lang="de-DE" dirty="0" err="1">
                <a:latin typeface="Roboto Lt" pitchFamily="2" charset="0"/>
                <a:ea typeface="Roboto Lt" pitchFamily="2" charset="0"/>
              </a:rPr>
              <a:t>principles</a:t>
            </a:r>
            <a:endParaRPr lang="de-AT" dirty="0">
              <a:latin typeface="Roboto Lt" pitchFamily="2" charset="0"/>
              <a:ea typeface="Roboto Lt" pitchFamily="2" charset="0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3C58E1D1-95A5-4E10-9873-25760D1C48B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60" y="0"/>
            <a:ext cx="1282432" cy="50654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1026F85C-82D5-4A5B-B209-3F5B5C490B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9854"/>
          <a:stretch/>
        </p:blipFill>
        <p:spPr>
          <a:xfrm>
            <a:off x="4639225" y="818397"/>
            <a:ext cx="2672455" cy="285123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F1914199-B616-4E19-AC3F-6B389F2E00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932"/>
          <a:stretch/>
        </p:blipFill>
        <p:spPr>
          <a:xfrm>
            <a:off x="4639225" y="3762123"/>
            <a:ext cx="2672455" cy="2851235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A15CD332-A765-4C59-82E9-41E6D474FB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3077" y="180474"/>
            <a:ext cx="4440429" cy="6448275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21F4FCC1-66B3-4B95-86F9-0EB74FF71A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2979" y="818397"/>
            <a:ext cx="3184849" cy="581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9839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/>
        </p:nvSpPr>
        <p:spPr>
          <a:xfrm>
            <a:off x="5766816" y="-7938"/>
            <a:ext cx="6425184" cy="1152526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A3BB8E37-0181-4594-AA1D-1E86A82D3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872" y="0"/>
            <a:ext cx="10930128" cy="1325562"/>
          </a:xfrm>
        </p:spPr>
        <p:txBody>
          <a:bodyPr anchor="t"/>
          <a:lstStyle/>
          <a:p>
            <a:r>
              <a:rPr lang="en-US" dirty="0">
                <a:latin typeface="Roboto Lt" pitchFamily="2" charset="0"/>
                <a:ea typeface="Roboto Lt" pitchFamily="2" charset="0"/>
              </a:rPr>
              <a:t>interface between the specialist companies</a:t>
            </a:r>
            <a:endParaRPr lang="de-AT" dirty="0">
              <a:latin typeface="Roboto Lt" pitchFamily="2" charset="0"/>
              <a:ea typeface="Roboto Lt" pitchFamily="2" charset="0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3C58E1D1-95A5-4E10-9873-25760D1C48B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60" y="0"/>
            <a:ext cx="1282432" cy="506540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3CD7FE85-9B63-4B98-9282-A1591D75DA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1872" y="805387"/>
            <a:ext cx="3821572" cy="5860644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521DD610-AD5E-4B96-94F1-D25476C234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7504" y="1459521"/>
            <a:ext cx="6793426" cy="5206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5544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/>
        </p:nvSpPr>
        <p:spPr>
          <a:xfrm>
            <a:off x="5766816" y="-7938"/>
            <a:ext cx="5132832" cy="1152526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A3BB8E37-0181-4594-AA1D-1E86A82D3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872" y="0"/>
            <a:ext cx="10930128" cy="1325562"/>
          </a:xfrm>
        </p:spPr>
        <p:txBody>
          <a:bodyPr anchor="t"/>
          <a:lstStyle/>
          <a:p>
            <a:r>
              <a:rPr lang="en-US" dirty="0">
                <a:latin typeface="Roboto Lt" pitchFamily="2" charset="0"/>
                <a:ea typeface="Roboto Lt" pitchFamily="2" charset="0"/>
              </a:rPr>
              <a:t>Structures and layer thickness</a:t>
            </a:r>
            <a:endParaRPr lang="de-AT" dirty="0">
              <a:latin typeface="Roboto Lt" pitchFamily="2" charset="0"/>
              <a:ea typeface="Roboto Lt" pitchFamily="2" charset="0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3C58E1D1-95A5-4E10-9873-25760D1C48B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60" y="0"/>
            <a:ext cx="1282432" cy="50654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46703104-C7F8-4825-99DA-1DDE861579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9" y="883402"/>
            <a:ext cx="12190941" cy="5974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2593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3C58E1D1-95A5-4E10-9873-25760D1C48B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60" y="0"/>
            <a:ext cx="1282432" cy="506540"/>
          </a:xfrm>
          <a:prstGeom prst="rect">
            <a:avLst/>
          </a:prstGeom>
        </p:spPr>
      </p:pic>
      <p:sp>
        <p:nvSpPr>
          <p:cNvPr id="9" name="Rechteck 8"/>
          <p:cNvSpPr/>
          <p:nvPr/>
        </p:nvSpPr>
        <p:spPr>
          <a:xfrm>
            <a:off x="1261871" y="0"/>
            <a:ext cx="9789951" cy="1005653"/>
          </a:xfrm>
          <a:prstGeom prst="rect">
            <a:avLst/>
          </a:prstGeom>
          <a:solidFill>
            <a:srgbClr val="5C8A85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de-AT"/>
          </a:p>
        </p:txBody>
      </p:sp>
      <p:sp>
        <p:nvSpPr>
          <p:cNvPr id="10" name="Titel 5">
            <a:extLst>
              <a:ext uri="{FF2B5EF4-FFF2-40B4-BE49-F238E27FC236}">
                <a16:creationId xmlns:a16="http://schemas.microsoft.com/office/drawing/2014/main" id="{A3BB8E37-0181-4594-AA1D-1E86A82D3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0527" y="253270"/>
            <a:ext cx="9692640" cy="1325562"/>
          </a:xfrm>
        </p:spPr>
        <p:txBody>
          <a:bodyPr anchor="t">
            <a:normAutofit/>
          </a:bodyPr>
          <a:lstStyle/>
          <a:p>
            <a:r>
              <a:rPr lang="de-DE" b="1" dirty="0">
                <a:latin typeface="Roboto Lt" pitchFamily="2" charset="0"/>
                <a:ea typeface="Roboto Lt" pitchFamily="2" charset="0"/>
              </a:rPr>
              <a:t>S</a:t>
            </a:r>
            <a:r>
              <a:rPr lang="de-AT" b="1" dirty="0" err="1">
                <a:latin typeface="Roboto Lt" pitchFamily="2" charset="0"/>
                <a:ea typeface="Roboto Lt" pitchFamily="2" charset="0"/>
              </a:rPr>
              <a:t>ource</a:t>
            </a:r>
            <a:r>
              <a:rPr lang="de-AT" b="1" dirty="0">
                <a:latin typeface="Roboto Lt" pitchFamily="2" charset="0"/>
                <a:ea typeface="Roboto Lt" pitchFamily="2" charset="0"/>
              </a:rPr>
              <a:t> </a:t>
            </a:r>
            <a:r>
              <a:rPr lang="de-AT" b="1" dirty="0" err="1">
                <a:latin typeface="Roboto Lt" pitchFamily="2" charset="0"/>
                <a:ea typeface="Roboto Lt" pitchFamily="2" charset="0"/>
              </a:rPr>
              <a:t>directory</a:t>
            </a:r>
            <a:endParaRPr lang="de-AT" b="1" dirty="0">
              <a:latin typeface="Roboto Lt" pitchFamily="2" charset="0"/>
              <a:ea typeface="Roboto Lt" pitchFamily="2" charset="0"/>
            </a:endParaRPr>
          </a:p>
        </p:txBody>
      </p:sp>
      <p:sp>
        <p:nvSpPr>
          <p:cNvPr id="11" name="Inhaltsplatzhalter 1">
            <a:extLst>
              <a:ext uri="{FF2B5EF4-FFF2-40B4-BE49-F238E27FC236}">
                <a16:creationId xmlns:a16="http://schemas.microsoft.com/office/drawing/2014/main" id="{3F492DF3-99E2-4B53-B7E5-0C501B7517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1872" y="1145265"/>
            <a:ext cx="10930128" cy="5562938"/>
          </a:xfrm>
        </p:spPr>
        <p:txBody>
          <a:bodyPr>
            <a:normAutofit fontScale="62500" lnSpcReduction="20000"/>
          </a:bodyPr>
          <a:lstStyle/>
          <a:p>
            <a:pPr marL="182880" indent="-182880">
              <a:lnSpc>
                <a:spcPct val="115000"/>
              </a:lnSpc>
              <a:spcBef>
                <a:spcPts val="0"/>
              </a:spcBef>
              <a:buClr>
                <a:schemeClr val="accent1"/>
              </a:buClr>
              <a:buSzPct val="80000"/>
            </a:pPr>
            <a:r>
              <a:rPr lang="de-AT" spc="10" dirty="0">
                <a:latin typeface="Roboto Lt" pitchFamily="2" charset="0"/>
                <a:ea typeface="Roboto Lt" pitchFamily="2" charset="0"/>
              </a:rPr>
              <a:t>Pech, Anton (Hrsg.)				Holz im Hochbau, Springer Verlag</a:t>
            </a:r>
          </a:p>
          <a:p>
            <a:pPr marL="182880" indent="-182880">
              <a:lnSpc>
                <a:spcPct val="115000"/>
              </a:lnSpc>
              <a:spcBef>
                <a:spcPts val="0"/>
              </a:spcBef>
              <a:buClr>
                <a:schemeClr val="accent1"/>
              </a:buClr>
              <a:buSzPct val="80000"/>
            </a:pPr>
            <a:r>
              <a:rPr lang="de-AT" spc="10" dirty="0">
                <a:latin typeface="Roboto Lt" pitchFamily="2" charset="0"/>
                <a:ea typeface="Roboto Lt" pitchFamily="2" charset="0"/>
              </a:rPr>
              <a:t>Wood Handbook, Wood </a:t>
            </a:r>
            <a:r>
              <a:rPr lang="de-AT" spc="10" dirty="0" err="1">
                <a:latin typeface="Roboto Lt" pitchFamily="2" charset="0"/>
                <a:ea typeface="Roboto Lt" pitchFamily="2" charset="0"/>
              </a:rPr>
              <a:t>as</a:t>
            </a:r>
            <a:r>
              <a:rPr lang="de-AT" spc="10" dirty="0">
                <a:latin typeface="Roboto Lt" pitchFamily="2" charset="0"/>
                <a:ea typeface="Roboto Lt" pitchFamily="2" charset="0"/>
              </a:rPr>
              <a:t> Engineering Material	United </a:t>
            </a:r>
            <a:r>
              <a:rPr lang="de-AT" spc="10" dirty="0" err="1">
                <a:latin typeface="Roboto Lt" pitchFamily="2" charset="0"/>
                <a:ea typeface="Roboto Lt" pitchFamily="2" charset="0"/>
              </a:rPr>
              <a:t>Dep</a:t>
            </a:r>
            <a:r>
              <a:rPr lang="de-AT" spc="10" dirty="0">
                <a:latin typeface="Roboto Lt" pitchFamily="2" charset="0"/>
                <a:ea typeface="Roboto Lt" pitchFamily="2" charset="0"/>
              </a:rPr>
              <a:t>. </a:t>
            </a:r>
            <a:r>
              <a:rPr lang="de-AT" spc="10" dirty="0" err="1">
                <a:latin typeface="Roboto Lt" pitchFamily="2" charset="0"/>
                <a:ea typeface="Roboto Lt" pitchFamily="2" charset="0"/>
              </a:rPr>
              <a:t>Of</a:t>
            </a:r>
            <a:r>
              <a:rPr lang="de-AT" spc="10" dirty="0">
                <a:latin typeface="Roboto Lt" pitchFamily="2" charset="0"/>
                <a:ea typeface="Roboto Lt" pitchFamily="2" charset="0"/>
              </a:rPr>
              <a:t> </a:t>
            </a:r>
            <a:r>
              <a:rPr lang="de-AT" spc="10" dirty="0" err="1">
                <a:latin typeface="Roboto Lt" pitchFamily="2" charset="0"/>
                <a:ea typeface="Roboto Lt" pitchFamily="2" charset="0"/>
              </a:rPr>
              <a:t>Agriculture</a:t>
            </a:r>
            <a:r>
              <a:rPr lang="de-AT" spc="10" dirty="0">
                <a:latin typeface="Roboto Lt" pitchFamily="2" charset="0"/>
                <a:ea typeface="Roboto Lt" pitchFamily="2" charset="0"/>
              </a:rPr>
              <a:t>, Wisconsin, US</a:t>
            </a:r>
          </a:p>
          <a:p>
            <a:pPr marL="182880" indent="-182880">
              <a:lnSpc>
                <a:spcPct val="115000"/>
              </a:lnSpc>
              <a:spcBef>
                <a:spcPts val="0"/>
              </a:spcBef>
              <a:buClr>
                <a:schemeClr val="accent1"/>
              </a:buClr>
              <a:buSzPct val="80000"/>
            </a:pPr>
            <a:r>
              <a:rPr lang="de-AT" spc="10" dirty="0">
                <a:latin typeface="Roboto Lt" pitchFamily="2" charset="0"/>
                <a:ea typeface="Roboto Lt" pitchFamily="2" charset="0"/>
              </a:rPr>
              <a:t>Manual </a:t>
            </a:r>
            <a:r>
              <a:rPr lang="de-AT" spc="10" dirty="0" err="1">
                <a:latin typeface="Roboto Lt" pitchFamily="2" charset="0"/>
                <a:ea typeface="Roboto Lt" pitchFamily="2" charset="0"/>
              </a:rPr>
              <a:t>for</a:t>
            </a:r>
            <a:r>
              <a:rPr lang="de-AT" spc="10" dirty="0">
                <a:latin typeface="Roboto Lt" pitchFamily="2" charset="0"/>
                <a:ea typeface="Roboto Lt" pitchFamily="2" charset="0"/>
              </a:rPr>
              <a:t> </a:t>
            </a:r>
            <a:r>
              <a:rPr lang="de-AT" spc="10" dirty="0" err="1">
                <a:latin typeface="Roboto Lt" pitchFamily="2" charset="0"/>
                <a:ea typeface="Roboto Lt" pitchFamily="2" charset="0"/>
              </a:rPr>
              <a:t>Engineered</a:t>
            </a:r>
            <a:r>
              <a:rPr lang="de-AT" spc="10" dirty="0">
                <a:latin typeface="Roboto Lt" pitchFamily="2" charset="0"/>
                <a:ea typeface="Roboto Lt" pitchFamily="2" charset="0"/>
              </a:rPr>
              <a:t> Wood </a:t>
            </a:r>
            <a:r>
              <a:rPr lang="de-AT" spc="10" dirty="0" err="1">
                <a:latin typeface="Roboto Lt" pitchFamily="2" charset="0"/>
                <a:ea typeface="Roboto Lt" pitchFamily="2" charset="0"/>
              </a:rPr>
              <a:t>Construction</a:t>
            </a:r>
            <a:r>
              <a:rPr lang="de-AT" spc="10" dirty="0">
                <a:latin typeface="Roboto Lt" pitchFamily="2" charset="0"/>
                <a:ea typeface="Roboto Lt" pitchFamily="2" charset="0"/>
              </a:rPr>
              <a:t>		American Wood </a:t>
            </a:r>
            <a:r>
              <a:rPr lang="de-AT" spc="10" dirty="0" err="1">
                <a:latin typeface="Roboto Lt" pitchFamily="2" charset="0"/>
                <a:ea typeface="Roboto Lt" pitchFamily="2" charset="0"/>
              </a:rPr>
              <a:t>Concil</a:t>
            </a:r>
            <a:endParaRPr lang="de-AT" spc="10" dirty="0">
              <a:latin typeface="Roboto Lt" pitchFamily="2" charset="0"/>
              <a:ea typeface="Roboto Lt" pitchFamily="2" charset="0"/>
            </a:endParaRPr>
          </a:p>
          <a:p>
            <a:pPr marL="182880" indent="-182880">
              <a:lnSpc>
                <a:spcPct val="115000"/>
              </a:lnSpc>
              <a:spcBef>
                <a:spcPts val="0"/>
              </a:spcBef>
              <a:buClr>
                <a:schemeClr val="accent1"/>
              </a:buClr>
              <a:buSzPct val="80000"/>
            </a:pPr>
            <a:r>
              <a:rPr lang="de-AT" spc="10" dirty="0">
                <a:latin typeface="Roboto Lt" pitchFamily="2" charset="0"/>
                <a:ea typeface="Roboto Lt" pitchFamily="2" charset="0"/>
              </a:rPr>
              <a:t>Richtlinie Sockelanschluss im Holzhausbau	Holz Forschung Austria</a:t>
            </a:r>
          </a:p>
          <a:p>
            <a:pPr marL="182880" indent="-182880">
              <a:lnSpc>
                <a:spcPct val="115000"/>
              </a:lnSpc>
              <a:spcBef>
                <a:spcPts val="0"/>
              </a:spcBef>
              <a:buClr>
                <a:schemeClr val="accent1"/>
              </a:buClr>
              <a:buSzPct val="80000"/>
            </a:pPr>
            <a:r>
              <a:rPr lang="de-AT" spc="10" dirty="0">
                <a:latin typeface="Roboto Lt" pitchFamily="2" charset="0"/>
                <a:ea typeface="Roboto Lt" pitchFamily="2" charset="0"/>
              </a:rPr>
              <a:t>Atlas Mehrgeschossiger Holzbau			Edition Detail 2017</a:t>
            </a:r>
          </a:p>
          <a:p>
            <a:pPr marL="182880" indent="-182880">
              <a:lnSpc>
                <a:spcPct val="115000"/>
              </a:lnSpc>
              <a:spcBef>
                <a:spcPts val="0"/>
              </a:spcBef>
              <a:buClr>
                <a:schemeClr val="accent1"/>
              </a:buClr>
              <a:buSzPct val="80000"/>
            </a:pPr>
            <a:r>
              <a:rPr lang="de-AT" spc="10" dirty="0">
                <a:latin typeface="Roboto Lt" pitchFamily="2" charset="0"/>
                <a:ea typeface="Roboto Lt" pitchFamily="2" charset="0"/>
              </a:rPr>
              <a:t>Auszug aus Vortragsreihe </a:t>
            </a:r>
            <a:r>
              <a:rPr lang="de-AT" spc="10" dirty="0" err="1">
                <a:latin typeface="Roboto Lt" pitchFamily="2" charset="0"/>
                <a:ea typeface="Roboto Lt" pitchFamily="2" charset="0"/>
              </a:rPr>
              <a:t>Modulbau</a:t>
            </a:r>
            <a:r>
              <a:rPr lang="de-AT" spc="10" dirty="0">
                <a:latin typeface="Roboto Lt" pitchFamily="2" charset="0"/>
                <a:ea typeface="Roboto Lt" pitchFamily="2" charset="0"/>
              </a:rPr>
              <a:t>		</a:t>
            </a:r>
            <a:r>
              <a:rPr lang="de-AT" spc="10" dirty="0" err="1">
                <a:latin typeface="Roboto Lt" pitchFamily="2" charset="0"/>
                <a:ea typeface="Roboto Lt" pitchFamily="2" charset="0"/>
              </a:rPr>
              <a:t>rwt</a:t>
            </a:r>
            <a:r>
              <a:rPr lang="de-AT" spc="10" dirty="0">
                <a:latin typeface="Roboto Lt" pitchFamily="2" charset="0"/>
                <a:ea typeface="Roboto Lt" pitchFamily="2" charset="0"/>
              </a:rPr>
              <a:t>+ (Richard </a:t>
            </a:r>
            <a:r>
              <a:rPr lang="de-AT" spc="10" dirty="0" err="1">
                <a:latin typeface="Roboto Lt" pitchFamily="2" charset="0"/>
                <a:ea typeface="Roboto Lt" pitchFamily="2" charset="0"/>
              </a:rPr>
              <a:t>Woschitz</a:t>
            </a:r>
            <a:r>
              <a:rPr lang="de-AT" spc="10" dirty="0">
                <a:latin typeface="Roboto Lt" pitchFamily="2" charset="0"/>
                <a:ea typeface="Roboto Lt" pitchFamily="2" charset="0"/>
              </a:rPr>
              <a:t>)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de-AT" dirty="0" smtClean="0">
              <a:latin typeface="Roboto Lt" pitchFamily="2" charset="0"/>
              <a:ea typeface="Roboto Lt" pitchFamily="2" charset="0"/>
            </a:endParaRPr>
          </a:p>
          <a:p>
            <a:pPr marL="182880" indent="-182880">
              <a:lnSpc>
                <a:spcPct val="115000"/>
              </a:lnSpc>
              <a:spcBef>
                <a:spcPts val="0"/>
              </a:spcBef>
              <a:buClr>
                <a:schemeClr val="accent1"/>
              </a:buClr>
              <a:buSzPct val="80000"/>
            </a:pPr>
            <a:r>
              <a:rPr lang="de-AT" spc="10" dirty="0">
                <a:solidFill>
                  <a:schemeClr val="bg1"/>
                </a:solidFill>
                <a:latin typeface="Roboto Lt" pitchFamily="2" charset="0"/>
                <a:ea typeface="Roboto Lt" pitchFamily="2" charset="0"/>
                <a:hlinkClick r:id="rId3">
                  <a:extLst>
                    <a:ext uri="{A12FA001-AC4F-418D-AE19-62706E023703}">
                      <ahyp:hlinkClr xmlns:lc="http://schemas.openxmlformats.org/drawingml/2006/lockedCanvas" xmlns="" xmlns:ahyp="http://schemas.microsoft.com/office/drawing/2018/hyperlinkcolor" val="tx"/>
                    </a:ext>
                  </a:extLst>
                </a:hlinkClick>
              </a:rPr>
              <a:t>www.proholz.at</a:t>
            </a:r>
            <a:endParaRPr lang="de-AT" spc="10" dirty="0">
              <a:solidFill>
                <a:schemeClr val="bg1"/>
              </a:solidFill>
              <a:latin typeface="Roboto Lt" pitchFamily="2" charset="0"/>
              <a:ea typeface="Roboto Lt" pitchFamily="2" charset="0"/>
            </a:endParaRPr>
          </a:p>
          <a:p>
            <a:pPr marL="182880" indent="-182880">
              <a:lnSpc>
                <a:spcPct val="115000"/>
              </a:lnSpc>
              <a:spcBef>
                <a:spcPts val="0"/>
              </a:spcBef>
              <a:buClr>
                <a:schemeClr val="accent1"/>
              </a:buClr>
              <a:buSzPct val="80000"/>
            </a:pPr>
            <a:r>
              <a:rPr lang="de-AT" spc="10" dirty="0">
                <a:solidFill>
                  <a:schemeClr val="bg1"/>
                </a:solidFill>
                <a:latin typeface="Roboto Lt" pitchFamily="2" charset="0"/>
                <a:ea typeface="Roboto Lt" pitchFamily="2" charset="0"/>
                <a:hlinkClick r:id="rId4">
                  <a:extLst>
                    <a:ext uri="{A12FA001-AC4F-418D-AE19-62706E023703}">
                      <ahyp:hlinkClr xmlns:lc="http://schemas.openxmlformats.org/drawingml/2006/lockedCanvas" xmlns="" xmlns:ahyp="http://schemas.microsoft.com/office/drawing/2018/hyperlinkcolor" val="tx"/>
                    </a:ext>
                  </a:extLst>
                </a:hlinkClick>
              </a:rPr>
              <a:t>www.</a:t>
            </a:r>
            <a:r>
              <a:rPr lang="de-AT" spc="10" dirty="0">
                <a:solidFill>
                  <a:schemeClr val="bg1"/>
                </a:solidFill>
                <a:latin typeface="Roboto Lt" pitchFamily="2" charset="0"/>
                <a:ea typeface="Roboto Lt" pitchFamily="2" charset="0"/>
                <a:hlinkClick r:id="rId4">
                  <a:extLst>
                    <a:ext uri="{A12FA001-AC4F-418D-AE19-62706E023703}">
                      <ahyp:hlinkClr xmlns:lc="http://schemas.openxmlformats.org/drawingml/2006/lockedCanvas" xmlns="" xmlns:ahyp="http://schemas.microsoft.com/office/drawing/2018/hyperlinkcolor" val="tx"/>
                    </a:ext>
                  </a:extLst>
                </a:hlinkClick>
              </a:rPr>
              <a:t>dataholz.</a:t>
            </a:r>
            <a:r>
              <a:rPr lang="de-AT" spc="10" dirty="0">
                <a:solidFill>
                  <a:schemeClr val="bg1"/>
                </a:solidFill>
                <a:latin typeface="Roboto Lt" pitchFamily="2" charset="0"/>
                <a:ea typeface="Roboto Lt" pitchFamily="2" charset="0"/>
              </a:rPr>
              <a:t>eu</a:t>
            </a:r>
          </a:p>
          <a:p>
            <a:pPr marL="182880" indent="-182880">
              <a:lnSpc>
                <a:spcPct val="115000"/>
              </a:lnSpc>
              <a:spcBef>
                <a:spcPts val="0"/>
              </a:spcBef>
              <a:buClr>
                <a:schemeClr val="accent1"/>
              </a:buClr>
              <a:buSzPct val="80000"/>
            </a:pPr>
            <a:r>
              <a:rPr lang="de-AT" spc="10" dirty="0">
                <a:solidFill>
                  <a:schemeClr val="bg1"/>
                </a:solidFill>
                <a:latin typeface="Roboto Lt" pitchFamily="2" charset="0"/>
                <a:ea typeface="Roboto Lt" pitchFamily="2" charset="0"/>
                <a:hlinkClick r:id="rId5">
                  <a:extLst>
                    <a:ext uri="{A12FA001-AC4F-418D-AE19-62706E023703}">
                      <ahyp:hlinkClr xmlns:lc="http://schemas.openxmlformats.org/drawingml/2006/lockedCanvas" xmlns="" xmlns:ahyp="http://schemas.microsoft.com/office/drawing/2018/hyperlinkcolor" val="tx"/>
                    </a:ext>
                  </a:extLst>
                </a:hlinkClick>
              </a:rPr>
              <a:t>www.frischeis.com</a:t>
            </a:r>
            <a:endParaRPr lang="de-AT" spc="10" dirty="0">
              <a:solidFill>
                <a:schemeClr val="bg1"/>
              </a:solidFill>
              <a:latin typeface="Roboto Lt" pitchFamily="2" charset="0"/>
              <a:ea typeface="Roboto Lt" pitchFamily="2" charset="0"/>
            </a:endParaRPr>
          </a:p>
          <a:p>
            <a:pPr marL="182880" indent="-182880">
              <a:lnSpc>
                <a:spcPct val="115000"/>
              </a:lnSpc>
              <a:spcBef>
                <a:spcPts val="0"/>
              </a:spcBef>
              <a:buClr>
                <a:schemeClr val="accent1"/>
              </a:buClr>
              <a:buSzPct val="80000"/>
            </a:pPr>
            <a:r>
              <a:rPr lang="de-AT" spc="10" dirty="0">
                <a:solidFill>
                  <a:schemeClr val="bg1"/>
                </a:solidFill>
                <a:latin typeface="Roboto Lt" pitchFamily="2" charset="0"/>
                <a:ea typeface="Roboto Lt" pitchFamily="2" charset="0"/>
                <a:hlinkClick r:id="rId6">
                  <a:extLst>
                    <a:ext uri="{A12FA001-AC4F-418D-AE19-62706E023703}">
                      <ahyp:hlinkClr xmlns:lc="http://schemas.openxmlformats.org/drawingml/2006/lockedCanvas" xmlns="" xmlns:ahyp="http://schemas.microsoft.com/office/drawing/2018/hyperlinkcolor" val="tx"/>
                    </a:ext>
                  </a:extLst>
                </a:hlinkClick>
              </a:rPr>
              <a:t>www.steico.com</a:t>
            </a:r>
            <a:endParaRPr lang="de-AT" spc="10" dirty="0">
              <a:solidFill>
                <a:schemeClr val="bg1"/>
              </a:solidFill>
              <a:latin typeface="Roboto Lt" pitchFamily="2" charset="0"/>
              <a:ea typeface="Roboto Lt" pitchFamily="2" charset="0"/>
            </a:endParaRPr>
          </a:p>
          <a:p>
            <a:pPr marL="182880" indent="-182880">
              <a:lnSpc>
                <a:spcPct val="115000"/>
              </a:lnSpc>
              <a:spcBef>
                <a:spcPts val="0"/>
              </a:spcBef>
              <a:buClr>
                <a:schemeClr val="accent1"/>
              </a:buClr>
              <a:buSzPct val="80000"/>
            </a:pPr>
            <a:r>
              <a:rPr lang="de-AT" spc="10" dirty="0">
                <a:solidFill>
                  <a:schemeClr val="bg1"/>
                </a:solidFill>
                <a:latin typeface="Roboto Lt" pitchFamily="2" charset="0"/>
                <a:ea typeface="Roboto Lt" pitchFamily="2" charset="0"/>
                <a:hlinkClick r:id="rId7">
                  <a:extLst>
                    <a:ext uri="{A12FA001-AC4F-418D-AE19-62706E023703}">
                      <ahyp:hlinkClr xmlns:lc="http://schemas.openxmlformats.org/drawingml/2006/lockedCanvas" xmlns="" xmlns:ahyp="http://schemas.microsoft.com/office/drawing/2018/hyperlinkcolor" val="tx"/>
                    </a:ext>
                  </a:extLst>
                </a:hlinkClick>
              </a:rPr>
              <a:t>www.clt.info</a:t>
            </a:r>
            <a:endParaRPr lang="de-AT" spc="10" dirty="0">
              <a:solidFill>
                <a:schemeClr val="bg1"/>
              </a:solidFill>
              <a:latin typeface="Roboto Lt" pitchFamily="2" charset="0"/>
              <a:ea typeface="Roboto Lt" pitchFamily="2" charset="0"/>
            </a:endParaRPr>
          </a:p>
          <a:p>
            <a:pPr marL="182880" indent="-182880">
              <a:lnSpc>
                <a:spcPct val="115000"/>
              </a:lnSpc>
              <a:spcBef>
                <a:spcPts val="0"/>
              </a:spcBef>
              <a:buClr>
                <a:schemeClr val="accent1"/>
              </a:buClr>
              <a:buSzPct val="80000"/>
            </a:pPr>
            <a:r>
              <a:rPr lang="de-AT" spc="10" dirty="0">
                <a:solidFill>
                  <a:schemeClr val="bg1"/>
                </a:solidFill>
                <a:latin typeface="Roboto Lt" pitchFamily="2" charset="0"/>
                <a:ea typeface="Roboto Lt" pitchFamily="2" charset="0"/>
                <a:hlinkClick r:id="rId8">
                  <a:extLst>
                    <a:ext uri="{A12FA001-AC4F-418D-AE19-62706E023703}">
                      <ahyp:hlinkClr xmlns:lc="http://schemas.openxmlformats.org/drawingml/2006/lockedCanvas" xmlns="" xmlns:ahyp="http://schemas.microsoft.com/office/drawing/2018/hyperlinkcolor" val="tx"/>
                    </a:ext>
                  </a:extLst>
                </a:hlinkClick>
              </a:rPr>
              <a:t>www.bruck33.at</a:t>
            </a:r>
            <a:endParaRPr lang="de-AT" spc="10" dirty="0">
              <a:solidFill>
                <a:schemeClr val="bg1"/>
              </a:solidFill>
              <a:latin typeface="Roboto Lt" pitchFamily="2" charset="0"/>
              <a:ea typeface="Roboto Lt" pitchFamily="2" charset="0"/>
            </a:endParaRPr>
          </a:p>
          <a:p>
            <a:pPr marL="182880" indent="-182880">
              <a:lnSpc>
                <a:spcPct val="115000"/>
              </a:lnSpc>
              <a:spcBef>
                <a:spcPts val="0"/>
              </a:spcBef>
              <a:buClr>
                <a:schemeClr val="accent1"/>
              </a:buClr>
              <a:buSzPct val="80000"/>
            </a:pPr>
            <a:r>
              <a:rPr lang="de-AT" spc="10" dirty="0">
                <a:solidFill>
                  <a:schemeClr val="bg1"/>
                </a:solidFill>
                <a:latin typeface="Roboto Lt" pitchFamily="2" charset="0"/>
                <a:ea typeface="Roboto Lt" pitchFamily="2" charset="0"/>
                <a:hlinkClick r:id="rId9">
                  <a:extLst>
                    <a:ext uri="{A12FA001-AC4F-418D-AE19-62706E023703}">
                      <ahyp:hlinkClr xmlns:lc="http://schemas.openxmlformats.org/drawingml/2006/lockedCanvas" xmlns="" xmlns:ahyp="http://schemas.microsoft.com/office/drawing/2018/hyperlinkcolor" val="tx"/>
                    </a:ext>
                  </a:extLst>
                </a:hlinkClick>
              </a:rPr>
              <a:t>www.strongtie.de/products</a:t>
            </a:r>
            <a:endParaRPr lang="de-AT" spc="10" dirty="0">
              <a:solidFill>
                <a:schemeClr val="bg1"/>
              </a:solidFill>
              <a:latin typeface="Roboto Lt" pitchFamily="2" charset="0"/>
              <a:ea typeface="Roboto Lt" pitchFamily="2" charset="0"/>
            </a:endParaRPr>
          </a:p>
          <a:p>
            <a:pPr marL="182880" indent="-182880">
              <a:lnSpc>
                <a:spcPct val="115000"/>
              </a:lnSpc>
              <a:spcBef>
                <a:spcPts val="0"/>
              </a:spcBef>
              <a:buClr>
                <a:schemeClr val="accent1"/>
              </a:buClr>
              <a:buSzPct val="80000"/>
            </a:pPr>
            <a:r>
              <a:rPr lang="de-AT" spc="10" dirty="0">
                <a:solidFill>
                  <a:schemeClr val="bg1"/>
                </a:solidFill>
                <a:latin typeface="Roboto Lt" pitchFamily="2" charset="0"/>
                <a:ea typeface="Roboto Lt" pitchFamily="2" charset="0"/>
                <a:hlinkClick r:id="rId10">
                  <a:extLst>
                    <a:ext uri="{A12FA001-AC4F-418D-AE19-62706E023703}">
                      <ahyp:hlinkClr xmlns:lc="http://schemas.openxmlformats.org/drawingml/2006/lockedCanvas" xmlns="" xmlns:ahyp="http://schemas.microsoft.com/office/drawing/2018/hyperlinkcolor" val="tx"/>
                    </a:ext>
                  </a:extLst>
                </a:hlinkClick>
              </a:rPr>
              <a:t>www.rothoblaas.de/produkte/verbindungstechnik</a:t>
            </a:r>
            <a:endParaRPr lang="de-AT" spc="10" dirty="0">
              <a:solidFill>
                <a:schemeClr val="bg1"/>
              </a:solidFill>
              <a:latin typeface="Roboto Lt" pitchFamily="2" charset="0"/>
              <a:ea typeface="Roboto Lt" pitchFamily="2" charset="0"/>
            </a:endParaRPr>
          </a:p>
          <a:p>
            <a:pPr marL="182880" indent="-182880">
              <a:lnSpc>
                <a:spcPct val="115000"/>
              </a:lnSpc>
              <a:spcBef>
                <a:spcPts val="0"/>
              </a:spcBef>
              <a:buClr>
                <a:schemeClr val="accent1"/>
              </a:buClr>
              <a:buSzPct val="80000"/>
            </a:pPr>
            <a:r>
              <a:rPr lang="de-AT" spc="10" dirty="0">
                <a:solidFill>
                  <a:schemeClr val="bg1"/>
                </a:solidFill>
                <a:latin typeface="Roboto Lt" pitchFamily="2" charset="0"/>
                <a:ea typeface="Roboto Lt" pitchFamily="2" charset="0"/>
                <a:hlinkClick r:id="rId11">
                  <a:extLst>
                    <a:ext uri="{A12FA001-AC4F-418D-AE19-62706E023703}">
                      <ahyp:hlinkClr xmlns:lc="http://schemas.openxmlformats.org/drawingml/2006/lockedCanvas" xmlns="" xmlns:ahyp="http://schemas.microsoft.com/office/drawing/2018/hyperlinkcolor" val="tx"/>
                    </a:ext>
                  </a:extLst>
                </a:hlinkClick>
              </a:rPr>
              <a:t>www.pitzl-connectors.com/produkte</a:t>
            </a:r>
            <a:endParaRPr lang="de-AT" spc="10" dirty="0">
              <a:solidFill>
                <a:schemeClr val="bg1"/>
              </a:solidFill>
              <a:latin typeface="Roboto Lt" pitchFamily="2" charset="0"/>
              <a:ea typeface="Roboto Lt" pitchFamily="2" charset="0"/>
            </a:endParaRPr>
          </a:p>
          <a:p>
            <a:pPr marL="182880" indent="-182880">
              <a:lnSpc>
                <a:spcPct val="115000"/>
              </a:lnSpc>
              <a:spcBef>
                <a:spcPts val="0"/>
              </a:spcBef>
              <a:buClr>
                <a:schemeClr val="accent1"/>
              </a:buClr>
              <a:buSzPct val="80000"/>
            </a:pPr>
            <a:r>
              <a:rPr lang="de-AT" spc="10" dirty="0">
                <a:solidFill>
                  <a:schemeClr val="bg1"/>
                </a:solidFill>
                <a:latin typeface="Roboto Lt" pitchFamily="2" charset="0"/>
                <a:ea typeface="Roboto Lt" pitchFamily="2" charset="0"/>
                <a:hlinkClick r:id="rId12">
                  <a:extLst>
                    <a:ext uri="{A12FA001-AC4F-418D-AE19-62706E023703}">
                      <ahyp:hlinkClr xmlns:lc="http://schemas.openxmlformats.org/drawingml/2006/lockedCanvas" xmlns="" xmlns:ahyp="http://schemas.microsoft.com/office/drawing/2018/hyperlinkcolor" val="tx"/>
                    </a:ext>
                  </a:extLst>
                </a:hlinkClick>
              </a:rPr>
              <a:t>www.halfen.com/at/780/produktbereiche/bau/stabsysteme/detan-stabsystem/einfuehrung/</a:t>
            </a:r>
            <a:endParaRPr lang="de-AT" spc="10" dirty="0">
              <a:solidFill>
                <a:schemeClr val="bg1"/>
              </a:solidFill>
              <a:latin typeface="Roboto Lt" pitchFamily="2" charset="0"/>
              <a:ea typeface="Roboto Lt" pitchFamily="2" charset="0"/>
            </a:endParaRPr>
          </a:p>
          <a:p>
            <a:pPr marL="182880" indent="-182880">
              <a:lnSpc>
                <a:spcPct val="115000"/>
              </a:lnSpc>
              <a:spcBef>
                <a:spcPts val="0"/>
              </a:spcBef>
              <a:buClr>
                <a:schemeClr val="accent1"/>
              </a:buClr>
              <a:buSzPct val="80000"/>
            </a:pPr>
            <a:r>
              <a:rPr lang="de-AT" spc="10" dirty="0">
                <a:solidFill>
                  <a:schemeClr val="bg1"/>
                </a:solidFill>
                <a:latin typeface="Roboto Lt" pitchFamily="2" charset="0"/>
                <a:ea typeface="Roboto Lt" pitchFamily="2" charset="0"/>
                <a:hlinkClick r:id="rId13">
                  <a:extLst>
                    <a:ext uri="{A12FA001-AC4F-418D-AE19-62706E023703}">
                      <ahyp:hlinkClr xmlns:lc="http://schemas.openxmlformats.org/drawingml/2006/lockedCanvas" xmlns="" xmlns:ahyp="http://schemas.microsoft.com/office/drawing/2018/hyperlinkcolor" val="tx"/>
                    </a:ext>
                  </a:extLst>
                </a:hlinkClick>
              </a:rPr>
              <a:t>www.sfs.ch/de/Holzbefestiger</a:t>
            </a:r>
            <a:endParaRPr lang="de-AT" spc="10" dirty="0">
              <a:solidFill>
                <a:schemeClr val="bg1"/>
              </a:solidFill>
              <a:latin typeface="Roboto Lt" pitchFamily="2" charset="0"/>
              <a:ea typeface="Roboto Lt" pitchFamily="2" charset="0"/>
            </a:endParaRPr>
          </a:p>
          <a:p>
            <a:pPr marL="182880" indent="-182880">
              <a:lnSpc>
                <a:spcPct val="115000"/>
              </a:lnSpc>
              <a:spcBef>
                <a:spcPts val="0"/>
              </a:spcBef>
              <a:buClr>
                <a:schemeClr val="accent1"/>
              </a:buClr>
              <a:buSzPct val="80000"/>
            </a:pPr>
            <a:r>
              <a:rPr lang="de-AT" spc="10" dirty="0">
                <a:solidFill>
                  <a:schemeClr val="bg1"/>
                </a:solidFill>
                <a:latin typeface="Roboto Lt" pitchFamily="2" charset="0"/>
                <a:ea typeface="Roboto Lt" pitchFamily="2" charset="0"/>
                <a:hlinkClick r:id="rId14">
                  <a:extLst>
                    <a:ext uri="{A12FA001-AC4F-418D-AE19-62706E023703}">
                      <ahyp:hlinkClr xmlns:lc="http://schemas.openxmlformats.org/drawingml/2006/lockedCanvas" xmlns="" xmlns:ahyp="http://schemas.microsoft.com/office/drawing/2018/hyperlinkcolor" val="tx"/>
                    </a:ext>
                  </a:extLst>
                </a:hlinkClick>
              </a:rPr>
              <a:t>www.sihga.com/</a:t>
            </a:r>
            <a:endParaRPr lang="de-AT" spc="10" dirty="0">
              <a:solidFill>
                <a:schemeClr val="bg1"/>
              </a:solidFill>
              <a:latin typeface="Roboto Lt" pitchFamily="2" charset="0"/>
              <a:ea typeface="Roboto Lt" pitchFamily="2" charset="0"/>
            </a:endParaRPr>
          </a:p>
          <a:p>
            <a:pPr marL="182880" indent="-182880">
              <a:lnSpc>
                <a:spcPct val="115000"/>
              </a:lnSpc>
              <a:spcBef>
                <a:spcPts val="0"/>
              </a:spcBef>
              <a:buClr>
                <a:schemeClr val="accent1"/>
              </a:buClr>
              <a:buSzPct val="80000"/>
            </a:pPr>
            <a:r>
              <a:rPr lang="de-AT" spc="10" dirty="0">
                <a:solidFill>
                  <a:schemeClr val="bg1"/>
                </a:solidFill>
                <a:latin typeface="Roboto Lt" pitchFamily="2" charset="0"/>
                <a:ea typeface="Roboto Lt" pitchFamily="2" charset="0"/>
                <a:hlinkClick r:id="rId15">
                  <a:extLst>
                    <a:ext uri="{A12FA001-AC4F-418D-AE19-62706E023703}">
                      <ahyp:hlinkClr xmlns:lc="http://schemas.openxmlformats.org/drawingml/2006/lockedCanvas" xmlns="" xmlns:ahyp="http://schemas.microsoft.com/office/drawing/2018/hyperlinkcolor" val="tx"/>
                    </a:ext>
                  </a:extLst>
                </a:hlinkClick>
              </a:rPr>
              <a:t>www.schrauben.at/schraubenwelten/produkte/uebersicht</a:t>
            </a:r>
            <a:endParaRPr lang="de-AT" spc="10" dirty="0">
              <a:solidFill>
                <a:schemeClr val="bg1"/>
              </a:solidFill>
              <a:latin typeface="Roboto Lt" pitchFamily="2" charset="0"/>
              <a:ea typeface="Roboto Lt" pitchFamily="2" charset="0"/>
            </a:endParaRPr>
          </a:p>
          <a:p>
            <a:pPr marL="182880" indent="-182880">
              <a:lnSpc>
                <a:spcPct val="115000"/>
              </a:lnSpc>
              <a:spcBef>
                <a:spcPts val="0"/>
              </a:spcBef>
              <a:buClr>
                <a:schemeClr val="accent1"/>
              </a:buClr>
              <a:buSzPct val="80000"/>
            </a:pPr>
            <a:r>
              <a:rPr lang="de-AT" spc="10" dirty="0">
                <a:solidFill>
                  <a:schemeClr val="bg1"/>
                </a:solidFill>
                <a:latin typeface="Roboto Lt" pitchFamily="2" charset="0"/>
                <a:ea typeface="Roboto Lt" pitchFamily="2" charset="0"/>
                <a:hlinkClick r:id="rId16">
                  <a:extLst>
                    <a:ext uri="{A12FA001-AC4F-418D-AE19-62706E023703}">
                      <ahyp:hlinkClr xmlns:lc="http://schemas.openxmlformats.org/drawingml/2006/lockedCanvas" xmlns="" xmlns:ahyp="http://schemas.microsoft.com/office/drawing/2018/hyperlinkcolor" val="tx"/>
                    </a:ext>
                  </a:extLst>
                </a:hlinkClick>
              </a:rPr>
              <a:t>www.sherpa-connector.com</a:t>
            </a:r>
            <a:endParaRPr lang="de-AT" spc="10" dirty="0">
              <a:solidFill>
                <a:schemeClr val="bg1"/>
              </a:solidFill>
              <a:latin typeface="Roboto Lt" pitchFamily="2" charset="0"/>
              <a:ea typeface="Roboto Lt" pitchFamily="2" charset="0"/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de-AT" sz="2000" dirty="0">
              <a:solidFill>
                <a:schemeClr val="bg1"/>
              </a:solidFill>
              <a:latin typeface="Roboto Lt" pitchFamily="2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de-AT" sz="2000" dirty="0">
              <a:solidFill>
                <a:schemeClr val="bg1"/>
              </a:solidFill>
              <a:latin typeface="Roboto Lt" pitchFamily="2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de-AT" sz="2000" dirty="0">
              <a:solidFill>
                <a:schemeClr val="bg1"/>
              </a:solidFill>
              <a:latin typeface="Roboto Lt" pitchFamily="2" charset="0"/>
            </a:endParaRPr>
          </a:p>
          <a:p>
            <a:endParaRPr lang="de-AT" sz="2000" dirty="0">
              <a:solidFill>
                <a:schemeClr val="bg1"/>
              </a:solidFill>
              <a:latin typeface="Roboto Lt" pitchFamily="2" charset="0"/>
            </a:endParaRPr>
          </a:p>
          <a:p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5256894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D02F515A-5EFA-4AE8-95DC-3F3598A2F3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2501" y="3836866"/>
            <a:ext cx="3257345" cy="3268424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C80A4806-C3A1-4F39-8649-0C113108F0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36866"/>
            <a:ext cx="4022501" cy="3021133"/>
          </a:xfrm>
          <a:prstGeom prst="rect">
            <a:avLst/>
          </a:prstGeom>
        </p:spPr>
      </p:pic>
      <p:pic>
        <p:nvPicPr>
          <p:cNvPr id="1030" name="Picture 6" descr="Bildergebnis für hundegger k2 aggregate">
            <a:extLst>
              <a:ext uri="{FF2B5EF4-FFF2-40B4-BE49-F238E27FC236}">
                <a16:creationId xmlns:a16="http://schemas.microsoft.com/office/drawing/2014/main" id="{E687636C-ABD4-41C1-B84E-F39F7ACB5F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1783" y="5124015"/>
            <a:ext cx="4930217" cy="3114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el 5">
            <a:extLst>
              <a:ext uri="{FF2B5EF4-FFF2-40B4-BE49-F238E27FC236}">
                <a16:creationId xmlns:a16="http://schemas.microsoft.com/office/drawing/2014/main" id="{A3BB8E37-0181-4594-AA1D-1E86A82D3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872" y="0"/>
            <a:ext cx="8330369" cy="1325562"/>
          </a:xfrm>
        </p:spPr>
        <p:txBody>
          <a:bodyPr anchor="t"/>
          <a:lstStyle/>
          <a:p>
            <a:r>
              <a:rPr lang="de-AT" b="1" dirty="0" err="1">
                <a:latin typeface="Roboto Lt" pitchFamily="2" charset="0"/>
                <a:ea typeface="Roboto Lt" pitchFamily="2" charset="0"/>
              </a:rPr>
              <a:t>what</a:t>
            </a:r>
            <a:r>
              <a:rPr lang="de-AT" b="1" dirty="0">
                <a:latin typeface="Roboto Lt" pitchFamily="2" charset="0"/>
                <a:ea typeface="Roboto Lt" pitchFamily="2" charset="0"/>
              </a:rPr>
              <a:t> </a:t>
            </a:r>
            <a:r>
              <a:rPr lang="de-AT" b="1" dirty="0" err="1">
                <a:latin typeface="Roboto Lt" pitchFamily="2" charset="0"/>
                <a:ea typeface="Roboto Lt" pitchFamily="2" charset="0"/>
              </a:rPr>
              <a:t>we</a:t>
            </a:r>
            <a:r>
              <a:rPr lang="de-AT" b="1" dirty="0">
                <a:latin typeface="Roboto Lt" pitchFamily="2" charset="0"/>
                <a:ea typeface="Roboto Lt" pitchFamily="2" charset="0"/>
              </a:rPr>
              <a:t> do</a:t>
            </a:r>
          </a:p>
        </p:txBody>
      </p:sp>
      <p:pic>
        <p:nvPicPr>
          <p:cNvPr id="1028" name="Picture 4" descr="Bildergebnis für hundegger k2 aggregate">
            <a:extLst>
              <a:ext uri="{FF2B5EF4-FFF2-40B4-BE49-F238E27FC236}">
                <a16:creationId xmlns:a16="http://schemas.microsoft.com/office/drawing/2014/main" id="{F234B756-519C-4DBD-948F-0BF0CCE0F2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1783" y="1005653"/>
            <a:ext cx="4930217" cy="2842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E014CD79-099D-4569-AE99-E8E444A21F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51747" y="1005653"/>
            <a:ext cx="6019068" cy="2831214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9BA8A383-B2C9-4675-8275-F2F57EAECE8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70814" y="3204592"/>
            <a:ext cx="4921185" cy="2140978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3C58E1D1-95A5-4E10-9873-25760D1C48BB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85" y="-8005"/>
            <a:ext cx="1282432" cy="506540"/>
          </a:xfrm>
          <a:prstGeom prst="rect">
            <a:avLst/>
          </a:prstGeom>
        </p:spPr>
      </p:pic>
      <p:sp>
        <p:nvSpPr>
          <p:cNvPr id="10" name="Rechteck 9"/>
          <p:cNvSpPr/>
          <p:nvPr/>
        </p:nvSpPr>
        <p:spPr>
          <a:xfrm>
            <a:off x="1251747" y="0"/>
            <a:ext cx="9800076" cy="1005653"/>
          </a:xfrm>
          <a:prstGeom prst="rect">
            <a:avLst/>
          </a:prstGeom>
          <a:solidFill>
            <a:srgbClr val="5C8A85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de-AT"/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9321" y="365125"/>
            <a:ext cx="2325047" cy="503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0498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A3BB8E37-0181-4594-AA1D-1E86A82D3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872" y="0"/>
            <a:ext cx="8330369" cy="1325562"/>
          </a:xfrm>
        </p:spPr>
        <p:txBody>
          <a:bodyPr anchor="t"/>
          <a:lstStyle/>
          <a:p>
            <a:r>
              <a:rPr lang="de-AT" b="1" dirty="0" err="1">
                <a:latin typeface="Roboto Lt" pitchFamily="2" charset="0"/>
                <a:ea typeface="Roboto Lt" pitchFamily="2" charset="0"/>
              </a:rPr>
              <a:t>Wooden</a:t>
            </a:r>
            <a:r>
              <a:rPr lang="de-AT" b="1" dirty="0">
                <a:latin typeface="Roboto Lt" pitchFamily="2" charset="0"/>
                <a:ea typeface="Roboto Lt" pitchFamily="2" charset="0"/>
              </a:rPr>
              <a:t> </a:t>
            </a:r>
            <a:r>
              <a:rPr lang="de-AT" b="1" dirty="0" err="1">
                <a:latin typeface="Roboto Lt" pitchFamily="2" charset="0"/>
                <a:ea typeface="Roboto Lt" pitchFamily="2" charset="0"/>
              </a:rPr>
              <a:t>facades</a:t>
            </a:r>
            <a:endParaRPr lang="de-AT" b="1" dirty="0">
              <a:latin typeface="Roboto Lt" pitchFamily="2" charset="0"/>
              <a:ea typeface="Roboto Lt" pitchFamily="2" charset="0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3C58E1D1-95A5-4E10-9873-25760D1C48B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60" y="0"/>
            <a:ext cx="1282432" cy="506540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6101F565-D61F-497F-9540-6C7C470603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3347" y="656430"/>
            <a:ext cx="10932478" cy="7243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8970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A3BB8E37-0181-4594-AA1D-1E86A82D3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872" y="0"/>
            <a:ext cx="8330369" cy="1325562"/>
          </a:xfrm>
        </p:spPr>
        <p:txBody>
          <a:bodyPr anchor="t"/>
          <a:lstStyle/>
          <a:p>
            <a:r>
              <a:rPr lang="de-AT" dirty="0">
                <a:latin typeface="Roboto Lt" pitchFamily="2" charset="0"/>
                <a:ea typeface="Roboto Lt" pitchFamily="2" charset="0"/>
              </a:rPr>
              <a:t>Natural </a:t>
            </a:r>
            <a:r>
              <a:rPr lang="de-AT" dirty="0" err="1">
                <a:latin typeface="Roboto Lt" pitchFamily="2" charset="0"/>
                <a:ea typeface="Roboto Lt" pitchFamily="2" charset="0"/>
              </a:rPr>
              <a:t>durability</a:t>
            </a:r>
            <a:endParaRPr lang="de-AT" dirty="0">
              <a:latin typeface="Roboto Lt" pitchFamily="2" charset="0"/>
              <a:ea typeface="Roboto Lt" pitchFamily="2" charset="0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3C58E1D1-95A5-4E10-9873-25760D1C48B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60" y="0"/>
            <a:ext cx="1282432" cy="50654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7CE2A2F3-C196-4745-88E4-E9B0B398FAB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339" r="29830"/>
          <a:stretch/>
        </p:blipFill>
        <p:spPr>
          <a:xfrm>
            <a:off x="0" y="1325563"/>
            <a:ext cx="6176652" cy="5604114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024D601C-5056-43DB-94DE-4B32F7C18F1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390" r="29734"/>
          <a:stretch/>
        </p:blipFill>
        <p:spPr>
          <a:xfrm>
            <a:off x="6087630" y="1325562"/>
            <a:ext cx="6104370" cy="5532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8263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/>
        </p:nvSpPr>
        <p:spPr>
          <a:xfrm>
            <a:off x="5766816" y="-7938"/>
            <a:ext cx="6425184" cy="1152526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A3BB8E37-0181-4594-AA1D-1E86A82D3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872" y="0"/>
            <a:ext cx="8330369" cy="1325562"/>
          </a:xfrm>
        </p:spPr>
        <p:txBody>
          <a:bodyPr anchor="t"/>
          <a:lstStyle/>
          <a:p>
            <a:r>
              <a:rPr lang="de-AT" dirty="0" err="1">
                <a:latin typeface="Roboto Lt" pitchFamily="2" charset="0"/>
                <a:ea typeface="Roboto Lt" pitchFamily="2" charset="0"/>
              </a:rPr>
              <a:t>Constructive</a:t>
            </a:r>
            <a:r>
              <a:rPr lang="de-AT" dirty="0">
                <a:latin typeface="Roboto Lt" pitchFamily="2" charset="0"/>
                <a:ea typeface="Roboto Lt" pitchFamily="2" charset="0"/>
              </a:rPr>
              <a:t> </a:t>
            </a:r>
            <a:r>
              <a:rPr lang="de-AT" dirty="0" err="1">
                <a:latin typeface="Roboto Lt" pitchFamily="2" charset="0"/>
                <a:ea typeface="Roboto Lt" pitchFamily="2" charset="0"/>
              </a:rPr>
              <a:t>wood</a:t>
            </a:r>
            <a:r>
              <a:rPr lang="de-AT" dirty="0">
                <a:latin typeface="Roboto Lt" pitchFamily="2" charset="0"/>
                <a:ea typeface="Roboto Lt" pitchFamily="2" charset="0"/>
              </a:rPr>
              <a:t> </a:t>
            </a:r>
            <a:r>
              <a:rPr lang="de-AT" dirty="0" err="1">
                <a:latin typeface="Roboto Lt" pitchFamily="2" charset="0"/>
                <a:ea typeface="Roboto Lt" pitchFamily="2" charset="0"/>
              </a:rPr>
              <a:t>protection</a:t>
            </a:r>
            <a:endParaRPr lang="de-AT" dirty="0">
              <a:latin typeface="Roboto Lt" pitchFamily="2" charset="0"/>
              <a:ea typeface="Roboto Lt" pitchFamily="2" charset="0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3C58E1D1-95A5-4E10-9873-25760D1C48B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60" y="0"/>
            <a:ext cx="1282432" cy="506540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77006180-5378-4998-A242-1E8DD71C6E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86" t="1224" r="1344" b="1643"/>
          <a:stretch/>
        </p:blipFill>
        <p:spPr>
          <a:xfrm>
            <a:off x="0" y="721453"/>
            <a:ext cx="12192000" cy="6136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980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A3BB8E37-0181-4594-AA1D-1E86A82D3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872" y="0"/>
            <a:ext cx="10930128" cy="1325562"/>
          </a:xfrm>
        </p:spPr>
        <p:txBody>
          <a:bodyPr anchor="t"/>
          <a:lstStyle/>
          <a:p>
            <a:r>
              <a:rPr lang="de-AT" dirty="0">
                <a:latin typeface="Roboto Lt" pitchFamily="2" charset="0"/>
                <a:ea typeface="Roboto Lt" pitchFamily="2" charset="0"/>
              </a:rPr>
              <a:t>Choice </a:t>
            </a:r>
            <a:r>
              <a:rPr lang="de-AT" dirty="0" err="1">
                <a:latin typeface="Roboto Lt" pitchFamily="2" charset="0"/>
                <a:ea typeface="Roboto Lt" pitchFamily="2" charset="0"/>
              </a:rPr>
              <a:t>of</a:t>
            </a:r>
            <a:r>
              <a:rPr lang="de-AT" dirty="0">
                <a:latin typeface="Roboto Lt" pitchFamily="2" charset="0"/>
                <a:ea typeface="Roboto Lt" pitchFamily="2" charset="0"/>
              </a:rPr>
              <a:t> material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3C58E1D1-95A5-4E10-9873-25760D1C48B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60" y="0"/>
            <a:ext cx="1282432" cy="50654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633F101-8D3D-474D-9B1B-56FBAE2F6D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300" y="1093739"/>
            <a:ext cx="6827638" cy="2196761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0" tIns="-9522" rIns="0" bIns="-9522" numCol="1" anchor="ctr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de-DE" altLang="de-DE" sz="2400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Type </a:t>
            </a:r>
            <a:r>
              <a:rPr kumimoji="0" lang="de-DE" altLang="de-DE" sz="2400" b="0" i="0" u="none" strike="noStrike" cap="none" normalizeH="0" baseline="0" dirty="0" err="1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kumimoji="0" lang="de-DE" altLang="de-DE" sz="2400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de-DE" altLang="de-DE" sz="2400" b="0" i="0" u="none" strike="noStrike" cap="none" normalizeH="0" baseline="0" dirty="0" err="1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wood</a:t>
            </a:r>
            <a:r>
              <a:rPr kumimoji="0" lang="de-DE" altLang="de-DE" sz="2400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kumimoji="0" lang="de-DE" altLang="de-DE" sz="2400" b="0" i="0" u="none" strike="noStrike" cap="none" normalizeH="0" baseline="0" dirty="0" err="1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properties</a:t>
            </a:r>
            <a:r>
              <a:rPr kumimoji="0" lang="de-DE" altLang="de-DE" sz="2400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de-DE" altLang="de-DE" sz="2400" b="0" i="0" u="none" strike="noStrike" cap="none" normalizeH="0" baseline="0" dirty="0" err="1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natural</a:t>
            </a:r>
            <a:r>
              <a:rPr kumimoji="0" lang="de-DE" altLang="de-DE" sz="2400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de-DE" altLang="de-DE" sz="2400" b="0" i="0" u="none" strike="noStrike" cap="none" normalizeH="0" baseline="0" dirty="0" err="1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durability</a:t>
            </a:r>
            <a:r>
              <a:rPr kumimoji="0" lang="de-DE" altLang="de-DE" sz="2400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kumimoji="0" lang="de-DE" altLang="de-DE" sz="2400" b="0" i="0" u="none" strike="noStrike" cap="none" normalizeH="0" baseline="0" dirty="0" err="1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color</a:t>
            </a:r>
            <a:r>
              <a:rPr kumimoji="0" lang="de-DE" altLang="de-DE" sz="2400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de-DE" altLang="de-DE" sz="2400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Profile </a:t>
            </a:r>
            <a:r>
              <a:rPr kumimoji="0" lang="de-DE" altLang="de-DE" sz="2400" b="0" i="0" u="none" strike="noStrike" cap="none" normalizeH="0" baseline="0" dirty="0" err="1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board</a:t>
            </a:r>
            <a:r>
              <a:rPr kumimoji="0" lang="de-DE" altLang="de-DE" sz="2400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de-DE" altLang="de-DE" sz="2400" b="0" i="0" u="none" strike="noStrike" cap="none" normalizeH="0" baseline="0" dirty="0" err="1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shape</a:t>
            </a:r>
            <a:r>
              <a:rPr kumimoji="0" lang="de-DE" altLang="de-DE" sz="2400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- </a:t>
            </a:r>
            <a:r>
              <a:rPr kumimoji="0" lang="de-DE" altLang="de-DE" sz="2400" b="0" i="0" u="none" strike="noStrike" cap="none" normalizeH="0" baseline="0" dirty="0" err="1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dimensions</a:t>
            </a:r>
            <a:r>
              <a:rPr kumimoji="0" lang="de-DE" altLang="de-DE" sz="2400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kumimoji="0" lang="de-DE" altLang="de-DE" sz="2400" b="0" i="0" u="none" strike="noStrike" cap="none" normalizeH="0" baseline="0" dirty="0" err="1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thickness</a:t>
            </a:r>
            <a:r>
              <a:rPr kumimoji="0" lang="de-DE" altLang="de-DE" sz="2400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/ </a:t>
            </a:r>
            <a:r>
              <a:rPr kumimoji="0" lang="de-DE" altLang="de-DE" sz="2400" b="0" i="0" u="none" strike="noStrike" cap="none" normalizeH="0" baseline="0" dirty="0" err="1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width</a:t>
            </a:r>
            <a:r>
              <a:rPr kumimoji="0" lang="de-DE" altLang="de-DE" sz="2400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de-DE" altLang="de-DE" sz="2400" b="0" i="0" u="none" strike="noStrike" cap="none" normalizeH="0" baseline="0" dirty="0" err="1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wood</a:t>
            </a:r>
            <a:r>
              <a:rPr kumimoji="0" lang="de-DE" altLang="de-DE" sz="2400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de-DE" altLang="de-DE" sz="2400" b="0" i="0" u="none" strike="noStrike" cap="none" normalizeH="0" baseline="0" dirty="0" err="1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moisture</a:t>
            </a:r>
            <a:endParaRPr lang="de-DE" altLang="de-DE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de-DE" altLang="de-DE" sz="2400" b="0" i="0" u="none" strike="noStrike" cap="none" normalizeH="0" baseline="0" dirty="0" err="1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Sorting</a:t>
            </a:r>
            <a:endParaRPr kumimoji="0" lang="de-DE" altLang="de-DE" sz="2400" b="0" i="0" u="none" strike="noStrike" cap="none" normalizeH="0" baseline="0" dirty="0">
              <a:ln>
                <a:noFill/>
              </a:ln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de-DE" altLang="de-DE" sz="2400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Surface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de-DE" altLang="de-DE" sz="2400" b="0" i="0" u="none" strike="noStrike" cap="none" normalizeH="0" baseline="0" dirty="0" err="1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substructure</a:t>
            </a:r>
            <a:r>
              <a:rPr kumimoji="0" lang="de-DE" altLang="de-DE" sz="2400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- </a:t>
            </a:r>
            <a:r>
              <a:rPr kumimoji="0" lang="de-DE" altLang="de-DE" sz="2400" b="0" i="0" u="none" strike="noStrike" cap="none" normalizeH="0" baseline="0" dirty="0" err="1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attachment</a:t>
            </a:r>
            <a:r>
              <a:rPr kumimoji="0" lang="de-DE" altLang="de-DE" sz="2400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F38EB9D8-B37A-444C-9667-16277A43C5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590" b="12409"/>
          <a:stretch/>
        </p:blipFill>
        <p:spPr>
          <a:xfrm>
            <a:off x="0" y="3624167"/>
            <a:ext cx="12192000" cy="3322040"/>
          </a:xfrm>
          <a:prstGeom prst="rect">
            <a:avLst/>
          </a:prstGeom>
        </p:spPr>
      </p:pic>
      <p:pic>
        <p:nvPicPr>
          <p:cNvPr id="10" name="Grafik 9" descr="Ein Bild, das Tisch enthält.&#10;&#10;Automatisch generierte Beschreibung">
            <a:extLst>
              <a:ext uri="{FF2B5EF4-FFF2-40B4-BE49-F238E27FC236}">
                <a16:creationId xmlns:a16="http://schemas.microsoft.com/office/drawing/2014/main" id="{88C2E39F-2727-4192-A867-50D1948DA0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8042" y="1080027"/>
            <a:ext cx="3793958" cy="2789675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034321A4-4E2A-475C-8710-07F0013F02AA}"/>
              </a:ext>
            </a:extLst>
          </p:cNvPr>
          <p:cNvSpPr txBox="1"/>
          <p:nvPr/>
        </p:nvSpPr>
        <p:spPr>
          <a:xfrm>
            <a:off x="2292016" y="3290500"/>
            <a:ext cx="610602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de-AT" sz="1200" dirty="0">
                <a:latin typeface="Arial" panose="020B0604020202020204" pitchFamily="34" charset="0"/>
                <a:cs typeface="Arial" panose="020B0604020202020204" pitchFamily="34" charset="0"/>
              </a:rPr>
              <a:t>https://www.structuraltimber.co.uk/assets/InformationCentre/eb1.pdf</a:t>
            </a:r>
          </a:p>
        </p:txBody>
      </p:sp>
      <p:sp>
        <p:nvSpPr>
          <p:cNvPr id="12" name="Rechteck 11"/>
          <p:cNvSpPr/>
          <p:nvPr/>
        </p:nvSpPr>
        <p:spPr>
          <a:xfrm>
            <a:off x="1251747" y="0"/>
            <a:ext cx="9800076" cy="1005653"/>
          </a:xfrm>
          <a:prstGeom prst="rect">
            <a:avLst/>
          </a:prstGeom>
          <a:solidFill>
            <a:srgbClr val="5C8A85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9282167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A3BB8E37-0181-4594-AA1D-1E86A82D3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872" y="0"/>
            <a:ext cx="10930128" cy="1325562"/>
          </a:xfrm>
        </p:spPr>
        <p:txBody>
          <a:bodyPr anchor="t"/>
          <a:lstStyle/>
          <a:p>
            <a:r>
              <a:rPr lang="de-AT" dirty="0" err="1">
                <a:latin typeface="Roboto Lt" pitchFamily="2" charset="0"/>
                <a:ea typeface="Roboto Lt" pitchFamily="2" charset="0"/>
              </a:rPr>
              <a:t>materials</a:t>
            </a:r>
            <a:endParaRPr lang="de-AT" dirty="0">
              <a:latin typeface="Roboto Lt" pitchFamily="2" charset="0"/>
              <a:ea typeface="Roboto Lt" pitchFamily="2" charset="0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3C58E1D1-95A5-4E10-9873-25760D1C48B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60" y="0"/>
            <a:ext cx="1282432" cy="50654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633F101-8D3D-474D-9B1B-56FBAE2F6D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61872" y="1116420"/>
            <a:ext cx="2843279" cy="1827429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0" tIns="-9522" rIns="0" bIns="-9522" numCol="1" anchor="ctr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lang="de-DE" altLang="de-DE" sz="2400" dirty="0">
                <a:latin typeface="Calibri" panose="020F0502020204030204" pitchFamily="34" charset="0"/>
                <a:cs typeface="Calibri" panose="020F0502020204030204" pitchFamily="34" charset="0"/>
              </a:rPr>
              <a:t>„</a:t>
            </a:r>
            <a:r>
              <a:rPr lang="de-DE" altLang="de-DE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kumimoji="0" lang="de-DE" altLang="de-DE" sz="2400" b="0" i="0" u="none" strike="noStrike" cap="none" normalizeH="0" baseline="0" dirty="0" err="1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ld</a:t>
            </a:r>
            <a:r>
              <a:rPr kumimoji="0" lang="de-DE" altLang="de-DE" sz="2400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but </a:t>
            </a:r>
            <a:r>
              <a:rPr kumimoji="0" lang="de-DE" altLang="de-DE" sz="2400" b="0" i="0" u="none" strike="noStrike" cap="none" normalizeH="0" baseline="0" dirty="0" err="1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gold</a:t>
            </a:r>
            <a:r>
              <a:rPr kumimoji="0" lang="de-DE" altLang="de-DE" sz="2400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</a:p>
          <a:p>
            <a:pPr marL="800100" lvl="1" indent="-342900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de-DE" altLang="de-DE" sz="2400" dirty="0">
                <a:latin typeface="Calibri" panose="020F0502020204030204" pitchFamily="34" charset="0"/>
                <a:cs typeface="Calibri" panose="020F0502020204030204" pitchFamily="34" charset="0"/>
              </a:rPr>
              <a:t>Solid </a:t>
            </a:r>
            <a:r>
              <a:rPr lang="de-DE" altLang="de-DE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wood</a:t>
            </a:r>
            <a:endParaRPr lang="de-DE" altLang="de-DE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00100" lvl="1" indent="-342900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de-DE" altLang="de-DE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Profiled</a:t>
            </a:r>
            <a:r>
              <a:rPr lang="de-DE" altLang="de-DE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altLang="de-DE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wood</a:t>
            </a:r>
            <a:endParaRPr kumimoji="0" lang="de-DE" altLang="de-DE" sz="2400" b="0" i="0" u="none" strike="noStrike" cap="none" normalizeH="0" baseline="0" dirty="0">
              <a:ln>
                <a:noFill/>
              </a:ln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de-DE" altLang="de-DE" sz="2400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Finger </a:t>
            </a:r>
            <a:r>
              <a:rPr kumimoji="0" lang="de-DE" altLang="de-DE" sz="2400" b="0" i="0" u="none" strike="noStrike" cap="none" normalizeH="0" baseline="0" dirty="0" err="1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jointed</a:t>
            </a:r>
            <a:r>
              <a:rPr kumimoji="0" lang="de-DE" altLang="de-DE" sz="2400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de-DE" altLang="de-DE" sz="2400" b="0" i="0" u="none" strike="noStrike" cap="none" normalizeH="0" baseline="0" dirty="0" err="1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wood</a:t>
            </a:r>
            <a:endParaRPr kumimoji="0" lang="de-DE" altLang="de-DE" sz="2400" b="0" i="0" u="none" strike="noStrike" cap="none" normalizeH="0" baseline="0" dirty="0">
              <a:ln>
                <a:noFill/>
              </a:ln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00100" lvl="1" indent="-342900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endParaRPr kumimoji="0" lang="de-DE" altLang="de-DE" sz="2400" b="0" i="0" u="none" strike="noStrike" cap="none" normalizeH="0" baseline="0" dirty="0">
              <a:ln>
                <a:noFill/>
              </a:ln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49F1D4A-E8BA-4AE0-BC34-62C740238E9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058" r="2166"/>
          <a:stretch/>
        </p:blipFill>
        <p:spPr>
          <a:xfrm>
            <a:off x="1261872" y="2844808"/>
            <a:ext cx="3501349" cy="2064077"/>
          </a:xfrm>
          <a:prstGeom prst="rect">
            <a:avLst/>
          </a:prstGeom>
        </p:spPr>
      </p:pic>
      <p:sp>
        <p:nvSpPr>
          <p:cNvPr id="13" name="Rectangle 2">
            <a:extLst>
              <a:ext uri="{FF2B5EF4-FFF2-40B4-BE49-F238E27FC236}">
                <a16:creationId xmlns:a16="http://schemas.microsoft.com/office/drawing/2014/main" id="{E27260B3-DB9D-49AF-A161-7E15CBC2B8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13944" y="1116420"/>
            <a:ext cx="4562339" cy="71943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0" tIns="-9522" rIns="0" bIns="-9522" numCol="1" anchor="ctr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lang="de-DE" altLang="de-DE" sz="2400" dirty="0">
                <a:latin typeface="Calibri" panose="020F0502020204030204" pitchFamily="34" charset="0"/>
                <a:cs typeface="Calibri" panose="020F0502020204030204" pitchFamily="34" charset="0"/>
              </a:rPr>
              <a:t>Iron </a:t>
            </a:r>
            <a:r>
              <a:rPr lang="de-DE" altLang="de-DE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discoloration</a:t>
            </a:r>
            <a:r>
              <a:rPr lang="de-DE" altLang="de-DE" sz="2400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de-DE" altLang="de-DE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weathering</a:t>
            </a:r>
            <a:endParaRPr kumimoji="0" lang="de-DE" altLang="de-DE" sz="2400" b="0" i="0" u="none" strike="noStrike" cap="none" normalizeH="0" baseline="0" dirty="0">
              <a:ln>
                <a:noFill/>
              </a:ln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00100" lvl="1" indent="-342900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endParaRPr kumimoji="0" lang="de-DE" altLang="de-DE" sz="2400" b="0" i="0" u="none" strike="noStrike" cap="none" normalizeH="0" baseline="0" dirty="0">
              <a:ln>
                <a:noFill/>
              </a:ln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27824CDB-4AEA-4B8F-AB9A-6C988BAFC1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3944" y="2754192"/>
            <a:ext cx="7221044" cy="4103808"/>
          </a:xfrm>
          <a:prstGeom prst="rect">
            <a:avLst/>
          </a:prstGeom>
        </p:spPr>
      </p:pic>
      <p:sp>
        <p:nvSpPr>
          <p:cNvPr id="16" name="Rectangle 2">
            <a:extLst>
              <a:ext uri="{FF2B5EF4-FFF2-40B4-BE49-F238E27FC236}">
                <a16:creationId xmlns:a16="http://schemas.microsoft.com/office/drawing/2014/main" id="{0CE5C278-89DE-465D-922E-2CAEDA7C08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13943" y="2125374"/>
            <a:ext cx="5940729" cy="71943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0" tIns="-9522" rIns="0" bIns="-9522" numCol="1" anchor="ctr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lang="de-DE" altLang="de-DE" sz="2400" dirty="0">
                <a:latin typeface="Calibri" panose="020F0502020204030204" pitchFamily="34" charset="0"/>
                <a:cs typeface="Calibri" panose="020F0502020204030204" pitchFamily="34" charset="0"/>
              </a:rPr>
              <a:t>0m	</a:t>
            </a:r>
            <a:r>
              <a:rPr lang="de-DE" altLang="de-DE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de-DE" altLang="de-DE" sz="2400" dirty="0">
                <a:latin typeface="Calibri" panose="020F0502020204030204" pitchFamily="34" charset="0"/>
                <a:cs typeface="Calibri" panose="020F0502020204030204" pitchFamily="34" charset="0"/>
              </a:rPr>
              <a:t>	3m			6m</a:t>
            </a:r>
            <a:endParaRPr kumimoji="0" lang="de-DE" altLang="de-DE" sz="2400" b="0" i="0" u="none" strike="noStrike" cap="none" normalizeH="0" baseline="0" dirty="0">
              <a:ln>
                <a:noFill/>
              </a:ln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00100" lvl="1" indent="-342900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endParaRPr kumimoji="0" lang="de-DE" altLang="de-DE" sz="2400" b="0" i="0" u="none" strike="noStrike" cap="none" normalizeH="0" baseline="0" dirty="0">
              <a:ln>
                <a:noFill/>
              </a:ln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1251747" y="0"/>
            <a:ext cx="9800076" cy="1005653"/>
          </a:xfrm>
          <a:prstGeom prst="rect">
            <a:avLst/>
          </a:prstGeom>
          <a:solidFill>
            <a:srgbClr val="5C8A85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9456911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/>
        </p:nvSpPr>
        <p:spPr>
          <a:xfrm>
            <a:off x="5766816" y="-7938"/>
            <a:ext cx="6425184" cy="1152526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A3BB8E37-0181-4594-AA1D-1E86A82D3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872" y="0"/>
            <a:ext cx="10930128" cy="1325562"/>
          </a:xfrm>
        </p:spPr>
        <p:txBody>
          <a:bodyPr anchor="t"/>
          <a:lstStyle/>
          <a:p>
            <a:r>
              <a:rPr lang="de-AT" dirty="0">
                <a:latin typeface="Roboto Lt" pitchFamily="2" charset="0"/>
                <a:ea typeface="Roboto Lt" pitchFamily="2" charset="0"/>
              </a:rPr>
              <a:t>Natural </a:t>
            </a:r>
            <a:r>
              <a:rPr lang="de-AT" dirty="0" err="1">
                <a:latin typeface="Roboto Lt" pitchFamily="2" charset="0"/>
                <a:ea typeface="Roboto Lt" pitchFamily="2" charset="0"/>
              </a:rPr>
              <a:t>durability</a:t>
            </a:r>
            <a:endParaRPr lang="de-AT" dirty="0">
              <a:latin typeface="Roboto Lt" pitchFamily="2" charset="0"/>
              <a:ea typeface="Roboto Lt" pitchFamily="2" charset="0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3C58E1D1-95A5-4E10-9873-25760D1C48B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60" y="0"/>
            <a:ext cx="1282432" cy="50654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868DF91B-5E7A-46E1-B957-4938C17AFE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662781"/>
            <a:ext cx="5801227" cy="5950231"/>
          </a:xfrm>
          <a:prstGeom prst="rect">
            <a:avLst/>
          </a:prstGeom>
        </p:spPr>
      </p:pic>
      <p:sp>
        <p:nvSpPr>
          <p:cNvPr id="11" name="Rectangle 2">
            <a:extLst>
              <a:ext uri="{FF2B5EF4-FFF2-40B4-BE49-F238E27FC236}">
                <a16:creationId xmlns:a16="http://schemas.microsoft.com/office/drawing/2014/main" id="{D9B2D1D7-83BF-4853-A5D0-45250380AA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3800" y="1184186"/>
            <a:ext cx="1881925" cy="5151416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0" tIns="-9522" rIns="0" bIns="-9522" numCol="1" anchor="ctr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de-DE" altLang="de-DE" sz="2400" b="0" i="0" u="none" strike="noStrike" cap="none" normalizeH="0" baseline="0" dirty="0" err="1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Larch</a:t>
            </a:r>
            <a:endParaRPr kumimoji="0" lang="de-DE" altLang="de-DE" sz="2400" b="0" i="0" u="none" strike="noStrike" cap="none" normalizeH="0" baseline="0" dirty="0">
              <a:ln>
                <a:noFill/>
              </a:ln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endParaRPr lang="de-DE" altLang="de-DE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endParaRPr kumimoji="0" lang="de-DE" altLang="de-DE" sz="2400" b="0" i="0" u="none" strike="noStrike" cap="none" normalizeH="0" baseline="0" dirty="0">
              <a:ln>
                <a:noFill/>
              </a:ln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endParaRPr kumimoji="0" lang="de-DE" altLang="de-DE" sz="2400" b="0" i="0" u="none" strike="noStrike" cap="none" normalizeH="0" baseline="0" dirty="0">
              <a:ln>
                <a:noFill/>
              </a:ln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lang="de-DE" altLang="de-DE" sz="2400" dirty="0">
                <a:latin typeface="Calibri" panose="020F0502020204030204" pitchFamily="34" charset="0"/>
                <a:cs typeface="Calibri" panose="020F0502020204030204" pitchFamily="34" charset="0"/>
              </a:rPr>
              <a:t>Robinia</a:t>
            </a:r>
          </a:p>
          <a:p>
            <a:pPr marL="342900" marR="0" lvl="0" indent="-34290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endParaRPr kumimoji="0" lang="de-DE" altLang="de-DE" sz="2400" b="0" i="0" u="none" strike="noStrike" cap="none" normalizeH="0" baseline="0" dirty="0">
              <a:ln>
                <a:noFill/>
              </a:ln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endParaRPr lang="de-DE" altLang="de-DE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endParaRPr lang="de-DE" altLang="de-DE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de-DE" altLang="de-DE" sz="2400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Oak</a:t>
            </a:r>
          </a:p>
          <a:p>
            <a:pPr marL="342900" marR="0" lvl="0" indent="-34290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endParaRPr lang="de-DE" altLang="de-DE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endParaRPr kumimoji="0" lang="de-DE" altLang="de-DE" sz="2400" b="0" i="0" u="none" strike="noStrike" cap="none" normalizeH="0" baseline="0" dirty="0">
              <a:ln>
                <a:noFill/>
              </a:ln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endParaRPr kumimoji="0" lang="de-DE" altLang="de-DE" sz="2400" b="0" i="0" u="none" strike="noStrike" cap="none" normalizeH="0" baseline="0" dirty="0">
              <a:ln>
                <a:noFill/>
              </a:ln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lang="de-DE" altLang="de-DE" sz="2400" dirty="0">
                <a:latin typeface="Calibri" panose="020F0502020204030204" pitchFamily="34" charset="0"/>
                <a:cs typeface="Calibri" panose="020F0502020204030204" pitchFamily="34" charset="0"/>
              </a:rPr>
              <a:t>Thermo-Ash</a:t>
            </a:r>
            <a:endParaRPr kumimoji="0" lang="de-DE" altLang="de-DE" sz="2400" b="0" i="0" u="none" strike="noStrike" cap="none" normalizeH="0" baseline="0" dirty="0">
              <a:ln>
                <a:noFill/>
              </a:ln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00100" lvl="1" indent="-342900" algn="r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endParaRPr kumimoji="0" lang="de-DE" altLang="de-DE" sz="2400" b="0" i="0" u="none" strike="noStrike" cap="none" normalizeH="0" baseline="0" dirty="0">
              <a:ln>
                <a:noFill/>
              </a:ln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F6D4F406-E8F2-41CF-8759-59E2835BB6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10168" y="331489"/>
            <a:ext cx="5172890" cy="35010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0" tIns="-9522" rIns="0" bIns="-9522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de-DE" altLang="de-DE" sz="2400" dirty="0">
                <a:latin typeface="Calibri" panose="020F0502020204030204" pitchFamily="34" charset="0"/>
                <a:cs typeface="Calibri" panose="020F0502020204030204" pitchFamily="34" charset="0"/>
              </a:rPr>
              <a:t>0m						12m</a:t>
            </a:r>
          </a:p>
        </p:txBody>
      </p:sp>
    </p:spTree>
    <p:extLst>
      <p:ext uri="{BB962C8B-B14F-4D97-AF65-F5344CB8AC3E}">
        <p14:creationId xmlns:p14="http://schemas.microsoft.com/office/powerpoint/2010/main" val="1995461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388</Words>
  <Application>Microsoft Office PowerPoint</Application>
  <PresentationFormat>Breitbild</PresentationFormat>
  <Paragraphs>105</Paragraphs>
  <Slides>26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26</vt:i4>
      </vt:variant>
    </vt:vector>
  </HeadingPairs>
  <TitlesOfParts>
    <vt:vector size="31" baseType="lpstr">
      <vt:lpstr>Arial</vt:lpstr>
      <vt:lpstr>Calibri</vt:lpstr>
      <vt:lpstr>Calibri Light</vt:lpstr>
      <vt:lpstr>Roboto Lt</vt:lpstr>
      <vt:lpstr>Office</vt:lpstr>
      <vt:lpstr>PowerPoint-Präsentation</vt:lpstr>
      <vt:lpstr>about</vt:lpstr>
      <vt:lpstr>what we do</vt:lpstr>
      <vt:lpstr>Wooden facades</vt:lpstr>
      <vt:lpstr>Natural durability</vt:lpstr>
      <vt:lpstr>Constructive wood protection</vt:lpstr>
      <vt:lpstr>Choice of material</vt:lpstr>
      <vt:lpstr>materials</vt:lpstr>
      <vt:lpstr>Natural durability</vt:lpstr>
      <vt:lpstr>facade and time</vt:lpstr>
      <vt:lpstr>coating</vt:lpstr>
      <vt:lpstr>pre-graying</vt:lpstr>
      <vt:lpstr>construction priciples</vt:lpstr>
      <vt:lpstr>construction priciples</vt:lpstr>
      <vt:lpstr>construction priciples</vt:lpstr>
      <vt:lpstr>construction priciples</vt:lpstr>
      <vt:lpstr>base</vt:lpstr>
      <vt:lpstr>base</vt:lpstr>
      <vt:lpstr>External thermal insulation composite systems</vt:lpstr>
      <vt:lpstr>system structure (render carrying boards)</vt:lpstr>
      <vt:lpstr>construction principles</vt:lpstr>
      <vt:lpstr>construction principles</vt:lpstr>
      <vt:lpstr>Construction principles</vt:lpstr>
      <vt:lpstr>interface between the specialist companies</vt:lpstr>
      <vt:lpstr>Structures and layer thickness</vt:lpstr>
      <vt:lpstr>Source directory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holzbau überblick</dc:title>
  <dc:creator>Doubek Matthias</dc:creator>
  <cp:lastModifiedBy>Mitrenova Elena</cp:lastModifiedBy>
  <cp:revision>93</cp:revision>
  <dcterms:created xsi:type="dcterms:W3CDTF">2017-10-10T18:15:25Z</dcterms:created>
  <dcterms:modified xsi:type="dcterms:W3CDTF">2022-05-10T14:02:59Z</dcterms:modified>
</cp:coreProperties>
</file>