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59"/>
  </p:notesMasterIdLst>
  <p:sldIdLst>
    <p:sldId id="256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30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jisO6S1nJRB/mMxYedTepHpTdT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2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6912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616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406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811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5823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5235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222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624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018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92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118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245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215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3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0310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375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351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5710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696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1470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02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459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656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7951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8217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41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04892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3505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8336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46567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93153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1604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94231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21384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071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37560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2670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958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8721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36868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20193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56382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470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38299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0600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8470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97858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3414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08722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49779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84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24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5329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589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37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38200" y="987433"/>
            <a:ext cx="3932237" cy="136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>
            <a:spLocks noGrp="1"/>
          </p:cNvSpPr>
          <p:nvPr>
            <p:ph type="pic" idx="2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839788" y="2355014"/>
            <a:ext cx="3932237" cy="35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1151190"/>
            <a:ext cx="10515600" cy="77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8200" y="2117560"/>
            <a:ext cx="10515600" cy="381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838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172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9" y="2505083"/>
            <a:ext cx="5157787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72203" y="2505083"/>
            <a:ext cx="5183188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839788" y="987432"/>
            <a:ext cx="3932237" cy="144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839788" y="2430380"/>
            <a:ext cx="3932237" cy="34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-1"/>
            <a:ext cx="9904255" cy="1656629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"/>
          <p:cNvSpPr txBox="1"/>
          <p:nvPr/>
        </p:nvSpPr>
        <p:spPr>
          <a:xfrm>
            <a:off x="5163889" y="1932975"/>
            <a:ext cx="6632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SUSTAINABLE, HIGH-PERFORMANCE BUILDING SOLUTIONS IN WOOD</a:t>
            </a:r>
            <a:endParaRPr/>
          </a:p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2020-1-LV01-KA203-077513</a:t>
            </a:r>
            <a:endParaRPr sz="1600" b="1" i="0" u="none" strike="noStrike" cap="none">
              <a:solidFill>
                <a:srgbClr val="5C8A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57" y="276348"/>
            <a:ext cx="3858044" cy="83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501" y="1819575"/>
            <a:ext cx="690693" cy="5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5300" y="2496914"/>
            <a:ext cx="826078" cy="4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408" y="1942521"/>
            <a:ext cx="1222233" cy="3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4090" y="2543518"/>
            <a:ext cx="1444603" cy="39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787" y="2478518"/>
            <a:ext cx="1148265" cy="58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557" y="1884891"/>
            <a:ext cx="1104537" cy="457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ERASMUS+ Strategic Partnerships For Higher Education </a:t>
            </a:r>
            <a:endParaRPr sz="1400" b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04255" y="-140976"/>
            <a:ext cx="2112268" cy="19812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95227" y="71120"/>
            <a:ext cx="1015494" cy="9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1" y="0"/>
            <a:ext cx="11051822" cy="1005653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0" y="6039857"/>
            <a:ext cx="12192000" cy="80195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610600" y="60916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24566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5661" y="315253"/>
            <a:ext cx="2325047" cy="50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13">
            <a:alphaModFix/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83936" y="158392"/>
            <a:ext cx="631989" cy="36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30785" y="226346"/>
            <a:ext cx="1105193" cy="29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83936" y="592251"/>
            <a:ext cx="878476" cy="44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85502" y="647136"/>
            <a:ext cx="715540" cy="29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30785" y="638560"/>
            <a:ext cx="935069" cy="3047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/>
        </p:nvSpPr>
        <p:spPr>
          <a:xfrm>
            <a:off x="300979" y="4745930"/>
            <a:ext cx="861908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DESIGN COORDINATION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Łukasz Wesołowski : Pawel Mika</a:t>
            </a:r>
            <a:endParaRPr lang="de-D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16-05-2022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fire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resistance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For exposed panels, fire resistance provided by charring of wood can be calculated. Some</a:t>
            </a:r>
            <a:r>
              <a:rPr lang="pl-PL" sz="2000" dirty="0"/>
              <a:t> </a:t>
            </a:r>
            <a:r>
              <a:rPr lang="en-US" sz="2000" dirty="0"/>
              <a:t>manufacturers also have tested assemblies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394515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MEPF Systems: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 Compare a completely prefabricated approach for incorporating MEPF and fire protection</a:t>
            </a:r>
            <a:r>
              <a:rPr lang="pl-PL" sz="2000" dirty="0"/>
              <a:t> </a:t>
            </a:r>
            <a:r>
              <a:rPr lang="en-US" sz="2000" dirty="0"/>
              <a:t>systems to field accommodation techniques and decide on the best approach for your </a:t>
            </a:r>
            <a:r>
              <a:rPr lang="pl-PL" sz="2000" dirty="0"/>
              <a:t>p</a:t>
            </a:r>
            <a:r>
              <a:rPr lang="en-US" sz="2000" dirty="0" err="1"/>
              <a:t>roject</a:t>
            </a:r>
            <a:r>
              <a:rPr lang="en-US" sz="2000" dirty="0"/>
              <a:t>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With early engagement/design-assist, it is possible to prefabricate many openings and</a:t>
            </a:r>
            <a:r>
              <a:rPr lang="pl-PL" sz="2000" dirty="0"/>
              <a:t> </a:t>
            </a:r>
            <a:r>
              <a:rPr lang="en-US" sz="2000" dirty="0"/>
              <a:t>interface</a:t>
            </a:r>
            <a:r>
              <a:rPr lang="pl-PL" sz="2000" dirty="0"/>
              <a:t> </a:t>
            </a:r>
            <a:r>
              <a:rPr lang="en-US" sz="2000" dirty="0"/>
              <a:t>points that are much less costly and less prone to risk (damage, error, debris, etc.) than when</a:t>
            </a:r>
            <a:r>
              <a:rPr lang="pl-PL" sz="2000" dirty="0"/>
              <a:t> </a:t>
            </a:r>
            <a:r>
              <a:rPr lang="en-US" sz="2000" dirty="0"/>
              <a:t>completed in the field. Seek MEPF contractors skilled in prefabrication of their respective areas</a:t>
            </a:r>
            <a:r>
              <a:rPr lang="pl-PL" sz="2000" dirty="0"/>
              <a:t> </a:t>
            </a:r>
            <a:r>
              <a:rPr lang="en-US" sz="2000" dirty="0"/>
              <a:t>(piping, units, duct, etc.).</a:t>
            </a:r>
          </a:p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Consider solutions to accommodate openings without cutting holes in panels (i.e., at ends</a:t>
            </a:r>
            <a:r>
              <a:rPr lang="pl-PL" sz="2000" dirty="0"/>
              <a:t> </a:t>
            </a:r>
            <a:r>
              <a:rPr lang="en-US" sz="2000" dirty="0"/>
              <a:t>of panels or routing above/below). Also consider MEPF layout in structural grid placement.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0341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finish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quality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 Obtain material samples and consider finish grade and coatings. Specify several “range</a:t>
            </a:r>
            <a:r>
              <a:rPr lang="pl-PL" sz="2000" dirty="0"/>
              <a:t> </a:t>
            </a:r>
            <a:r>
              <a:rPr lang="en-US" sz="2000" dirty="0"/>
              <a:t>and finish” samples, perhaps 6 feet by 6 feet to convey an accurate sense of the outcome.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For cost savings, are there areas where industrial grade appearance can be specified?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Consider surface coatings that can be added for protection during construction, durability,</a:t>
            </a:r>
            <a:r>
              <a:rPr lang="pl-PL" sz="2000" dirty="0"/>
              <a:t> </a:t>
            </a:r>
            <a:r>
              <a:rPr lang="en-US" sz="2000" dirty="0"/>
              <a:t>staining, etc. Discuss coatings with fabricators and the GC. Consider whether the options</a:t>
            </a:r>
            <a:r>
              <a:rPr lang="pl-PL" sz="2000" dirty="0"/>
              <a:t> </a:t>
            </a:r>
            <a:r>
              <a:rPr lang="en-US" sz="2000" dirty="0"/>
              <a:t>are applied in the shop or field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24588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specification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  Determine the thickness of panels, number of</a:t>
            </a:r>
            <a:r>
              <a:rPr lang="pl-PL" sz="2000" dirty="0"/>
              <a:t> </a:t>
            </a:r>
            <a:r>
              <a:rPr lang="en-US" sz="2000" dirty="0"/>
              <a:t>laminations, grade/species, finish, etc.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Use the manufacturer’s standard product options</a:t>
            </a:r>
            <a:r>
              <a:rPr lang="pl-PL" sz="2000" dirty="0"/>
              <a:t> </a:t>
            </a:r>
            <a:r>
              <a:rPr lang="en-US" sz="2000" dirty="0"/>
              <a:t>to help control costs.</a:t>
            </a:r>
            <a:r>
              <a:rPr lang="pl-PL" sz="2000" dirty="0"/>
              <a:t>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Consider protection of steel connectors during</a:t>
            </a:r>
            <a:r>
              <a:rPr lang="pl-PL" sz="2000" dirty="0"/>
              <a:t> </a:t>
            </a:r>
            <a:r>
              <a:rPr lang="en-US" sz="2000" dirty="0"/>
              <a:t>construction (paint/primer). Prevent rust stains on</a:t>
            </a:r>
            <a:r>
              <a:rPr lang="pl-PL" sz="2000" dirty="0"/>
              <a:t> </a:t>
            </a:r>
            <a:r>
              <a:rPr lang="en-US" sz="2000" dirty="0"/>
              <a:t>exposed wood by priming connectors.</a:t>
            </a:r>
            <a:r>
              <a:rPr lang="pl-PL" sz="2000" dirty="0"/>
              <a:t>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Protect panels during construction with sheathing and</a:t>
            </a:r>
            <a:r>
              <a:rPr lang="pl-PL" sz="2000" dirty="0"/>
              <a:t> </a:t>
            </a:r>
            <a:r>
              <a:rPr lang="en-US" sz="2000" dirty="0"/>
              <a:t>by taping seams; cover all end grains/joints; specify</a:t>
            </a:r>
            <a:r>
              <a:rPr lang="pl-PL" sz="2000" dirty="0"/>
              <a:t> </a:t>
            </a:r>
            <a:r>
              <a:rPr lang="en-US" sz="2000" dirty="0"/>
              <a:t>shop-applied sealants.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Specify a moisture mitigation plan during construction</a:t>
            </a:r>
            <a:r>
              <a:rPr lang="pl-PL" sz="2000" dirty="0"/>
              <a:t> </a:t>
            </a:r>
            <a:r>
              <a:rPr lang="en-US" sz="2000" dirty="0"/>
              <a:t>stating that the timber is to be protected.</a:t>
            </a:r>
          </a:p>
          <a:p>
            <a:pPr marL="342900" indent="-342900">
              <a:buFontTx/>
              <a:buChar char="-"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48328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specification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Costs of stainless/galvanized connections vs. a </a:t>
            </a:r>
            <a:r>
              <a:rPr lang="en-US" sz="2000" dirty="0" err="1"/>
              <a:t>shopprimed</a:t>
            </a:r>
            <a:r>
              <a:rPr lang="en-US" sz="2000" dirty="0"/>
              <a:t> finish can be significant. Consider the cost</a:t>
            </a:r>
            <a:r>
              <a:rPr lang="pl-PL" sz="2000" dirty="0"/>
              <a:t> </a:t>
            </a:r>
            <a:r>
              <a:rPr lang="en-US" sz="2000" dirty="0"/>
              <a:t>of these special materials/coatings vs. protection in</a:t>
            </a:r>
            <a:r>
              <a:rPr lang="pl-PL" sz="2000" dirty="0"/>
              <a:t> </a:t>
            </a:r>
            <a:r>
              <a:rPr lang="en-US" sz="2000" dirty="0"/>
              <a:t>storage and once in place to mitigate staining.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Consult with fabricators for standard specifications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105357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key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592585"/>
            <a:ext cx="109166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Consider panel-to-panel joint connection options. Determine which is the most appropriate</a:t>
            </a:r>
            <a:r>
              <a:rPr lang="pl-PL" sz="2000" dirty="0"/>
              <a:t> </a:t>
            </a:r>
            <a:r>
              <a:rPr lang="en-US" sz="2000" dirty="0"/>
              <a:t>for the project overall, including installation speed, lateral forces, and overall panel length</a:t>
            </a:r>
            <a:r>
              <a:rPr lang="pl-PL" sz="2000" dirty="0"/>
              <a:t> </a:t>
            </a:r>
            <a:r>
              <a:rPr lang="en-US" sz="2000" dirty="0"/>
              <a:t>to minimize waste.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For beam-to-column joints: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pl-PL" sz="2000" dirty="0"/>
              <a:t>	</a:t>
            </a:r>
            <a:r>
              <a:rPr lang="en-US" sz="2000" dirty="0"/>
              <a:t>• Consider whether connections will be concealed or exposed. Where members</a:t>
            </a:r>
            <a:r>
              <a:rPr lang="pl-PL" sz="2000" dirty="0"/>
              <a:t> </a:t>
            </a:r>
            <a:r>
              <a:rPr lang="en-US" sz="2000" dirty="0"/>
              <a:t>such </a:t>
            </a:r>
            <a:r>
              <a:rPr lang="pl-PL" sz="2000" dirty="0"/>
              <a:t>	</a:t>
            </a:r>
            <a:r>
              <a:rPr lang="en-US" sz="2000" dirty="0"/>
              <a:t>as beams, columns and floor/roof panels require a fire-resistance rating,</a:t>
            </a:r>
            <a:r>
              <a:rPr lang="pl-PL" sz="2000" dirty="0"/>
              <a:t> </a:t>
            </a:r>
            <a:r>
              <a:rPr lang="en-US" sz="2000" dirty="0"/>
              <a:t>connections </a:t>
            </a:r>
            <a:r>
              <a:rPr lang="pl-PL" sz="2000" dirty="0"/>
              <a:t>	</a:t>
            </a:r>
            <a:r>
              <a:rPr lang="en-US" sz="2000" dirty="0"/>
              <a:t>between members must have sufficient protection to provide the same</a:t>
            </a:r>
            <a:r>
              <a:rPr lang="pl-PL" sz="2000" dirty="0"/>
              <a:t> </a:t>
            </a:r>
            <a:r>
              <a:rPr lang="en-US" sz="2000" dirty="0"/>
              <a:t>fire-resistance </a:t>
            </a:r>
            <a:r>
              <a:rPr lang="pl-PL" sz="2000" dirty="0"/>
              <a:t>	</a:t>
            </a:r>
            <a:r>
              <a:rPr lang="en-US" sz="2000" dirty="0"/>
              <a:t>rating.</a:t>
            </a:r>
            <a:endParaRPr lang="pl-PL" sz="2000" dirty="0"/>
          </a:p>
          <a:p>
            <a:r>
              <a:rPr lang="pl-PL" sz="2000" dirty="0"/>
              <a:t>	</a:t>
            </a:r>
            <a:r>
              <a:rPr lang="en-US" sz="2000" dirty="0"/>
              <a:t>• Evaluate shrinkage and consider continuous columns or steel post stubs.</a:t>
            </a:r>
            <a:endParaRPr lang="pl-PL" sz="2000" dirty="0"/>
          </a:p>
          <a:p>
            <a:r>
              <a:rPr lang="pl-PL" sz="2000" dirty="0"/>
              <a:t>	</a:t>
            </a:r>
            <a:r>
              <a:rPr lang="en-US" sz="2000" dirty="0"/>
              <a:t>• Consider prefabricated vs. custom fabricated hangers and the need to CNC timber</a:t>
            </a:r>
            <a:r>
              <a:rPr lang="pl-PL" sz="2000" dirty="0"/>
              <a:t> </a:t>
            </a:r>
            <a:r>
              <a:rPr lang="en-US" sz="2000" dirty="0"/>
              <a:t>to </a:t>
            </a:r>
            <a:r>
              <a:rPr lang="pl-PL" sz="2000" dirty="0"/>
              <a:t>	</a:t>
            </a:r>
            <a:r>
              <a:rPr lang="en-US" sz="2000" dirty="0"/>
              <a:t>accommodate hangers and hardware.</a:t>
            </a:r>
          </a:p>
          <a:p>
            <a:pPr marL="342900" indent="-342900">
              <a:buFontTx/>
              <a:buChar char="-"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5323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key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592585"/>
            <a:ext cx="109166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For column-to-foundation details: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pl-PL" sz="2000" dirty="0"/>
              <a:t>	</a:t>
            </a:r>
            <a:r>
              <a:rPr lang="en-US" sz="2000" dirty="0"/>
              <a:t>• Consider prefabricated/preinstalled anchors for quick installation.</a:t>
            </a:r>
          </a:p>
          <a:p>
            <a:r>
              <a:rPr lang="pl-PL" sz="2000" dirty="0"/>
              <a:t>	</a:t>
            </a:r>
            <a:r>
              <a:rPr lang="en-US" sz="2000" dirty="0"/>
              <a:t>• Allow for field adjustment to accommodate tolerances of different materials.</a:t>
            </a:r>
            <a:endParaRPr lang="pl-PL" sz="2000" dirty="0"/>
          </a:p>
          <a:p>
            <a:r>
              <a:rPr lang="pl-PL" sz="2000" dirty="0"/>
              <a:t>	</a:t>
            </a:r>
            <a:r>
              <a:rPr lang="en-US" sz="2000" dirty="0"/>
              <a:t>• Detail for moisture and insect protection.</a:t>
            </a:r>
            <a:endParaRPr lang="pl-PL" sz="2000" dirty="0"/>
          </a:p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Detail for durability and keep moisture from building up, especially at end grains and joints.</a:t>
            </a:r>
          </a:p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Tolerances of mass timber are much tighter than other materials. Consider tolerances and</a:t>
            </a:r>
            <a:r>
              <a:rPr lang="pl-PL" sz="2000" dirty="0"/>
              <a:t> </a:t>
            </a:r>
            <a:r>
              <a:rPr lang="en-US" sz="2000" dirty="0"/>
              <a:t>discuss details with the builder and fabricators of all trades.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Determine how tolerances will be accommodated at the foundation/base level of the project.</a:t>
            </a:r>
            <a:r>
              <a:rPr lang="pl-PL" sz="2000" dirty="0"/>
              <a:t> </a:t>
            </a:r>
            <a:r>
              <a:rPr lang="en-US" sz="2000" dirty="0"/>
              <a:t>This area has the greatest potential for differences.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0955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key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592585"/>
            <a:ext cx="10916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Hold a preconstruction coordination meeting with the GC, foundation subcontractor, and</a:t>
            </a:r>
            <a:r>
              <a:rPr lang="pl-PL" sz="2000" dirty="0"/>
              <a:t> </a:t>
            </a:r>
            <a:r>
              <a:rPr lang="en-US" sz="2000" dirty="0"/>
              <a:t>mass timber manufacturer/designer to address tolerances and base connections. This is a</a:t>
            </a:r>
            <a:r>
              <a:rPr lang="pl-PL" sz="2000" dirty="0"/>
              <a:t> </a:t>
            </a:r>
            <a:r>
              <a:rPr lang="en-US" sz="2000" dirty="0"/>
              <a:t>mandatory best practice with steel (AISC) and structural precast concrete (PCI) and should</a:t>
            </a:r>
            <a:r>
              <a:rPr lang="pl-PL" sz="2000" dirty="0"/>
              <a:t> </a:t>
            </a:r>
            <a:r>
              <a:rPr lang="en-US" sz="2000" dirty="0"/>
              <a:t>be the same for mass timber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276932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6469BC0-5501-9853-C376-B91288A87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32" y="990750"/>
            <a:ext cx="10952135" cy="50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01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68366A-4AD8-4F23-8F47-3AE12071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7" y="108159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SCHEMATIC DESIGN </a:t>
            </a:r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 / panel </a:t>
            </a:r>
            <a:r>
              <a:rPr lang="pl-PL" sz="2400" b="1" dirty="0" err="1">
                <a:solidFill>
                  <a:srgbClr val="5C8A85"/>
                </a:solidFill>
              </a:rPr>
              <a:t>sizes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pl-PL" sz="2000" dirty="0"/>
              <a:t>O</a:t>
            </a:r>
            <a:r>
              <a:rPr lang="en-US" sz="2000" dirty="0" err="1"/>
              <a:t>ptions</a:t>
            </a:r>
            <a:r>
              <a:rPr lang="en-US" sz="2000" dirty="0"/>
              <a:t> for mass timber fabricators and suppliers</a:t>
            </a:r>
            <a:endParaRPr lang="pl-PL" sz="2000" dirty="0"/>
          </a:p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Maximize panel sizes to minimize machine cutting, material waste and costs.</a:t>
            </a:r>
            <a:endParaRPr lang="pl-PL" sz="2000" dirty="0"/>
          </a:p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Determine the thickness and grades of roof/floor panels based on preliminary</a:t>
            </a:r>
            <a:r>
              <a:rPr lang="pl-PL" sz="2000" dirty="0"/>
              <a:t> </a:t>
            </a:r>
            <a:r>
              <a:rPr lang="en-US" sz="2000" dirty="0"/>
              <a:t>loading. Minimize the thickness of floor/roof panels to control costs.</a:t>
            </a:r>
            <a:endParaRPr lang="pl-PL" sz="2000" dirty="0"/>
          </a:p>
          <a:p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Approach mass timber design as a modular system. 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For panels sourced from overseas, shipping container size limits will govern</a:t>
            </a:r>
            <a:r>
              <a:rPr lang="pl-PL" sz="2000" dirty="0"/>
              <a:t> </a:t>
            </a:r>
            <a:r>
              <a:rPr lang="en-US" sz="2000" dirty="0"/>
              <a:t>maximum panel sizes. </a:t>
            </a:r>
            <a:endParaRPr lang="pl-PL" sz="20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771757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F26B464-4014-BC98-CDDE-BC8254198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0" y="113105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52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589F7A-AEA9-902C-13E0-B5B528BB4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7" y="1068321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66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500CCD3-F06F-EDAB-6650-948397BC0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0" y="1068321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87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04722C1-BC4F-B02D-E8EB-159721C15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7" y="1125908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30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EE5005-FF10-6836-18AF-6733A27D3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72" y="1125908"/>
            <a:ext cx="865603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38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B7F26C-24F3-F200-A5FD-761189BE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7" y="1068321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44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460E64E-0750-308E-2349-DECC0CAE6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985" y="1125908"/>
            <a:ext cx="865603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47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D604744-BA48-2E0A-E7B2-A9B2CE50A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72" y="1068321"/>
            <a:ext cx="865603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85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F3A4473-9ABE-9A09-5B00-33E88B2CE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72" y="1068321"/>
            <a:ext cx="865603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14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F75D7E-5BC3-1CC5-8960-A544E49A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940" y="1068321"/>
            <a:ext cx="8672119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8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system </a:t>
            </a:r>
            <a:r>
              <a:rPr lang="pl-PL" sz="2400" b="1" dirty="0" err="1">
                <a:solidFill>
                  <a:srgbClr val="5C8A85"/>
                </a:solidFill>
              </a:rPr>
              <a:t>coordination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pl-PL" sz="2000" dirty="0"/>
              <a:t>S</a:t>
            </a:r>
            <a:r>
              <a:rPr lang="en-US" sz="2000" dirty="0" err="1"/>
              <a:t>tructure</a:t>
            </a:r>
            <a:r>
              <a:rPr lang="en-US" sz="2000" dirty="0"/>
              <a:t>, vibration, fire resistance</a:t>
            </a:r>
            <a:r>
              <a:rPr lang="pl-PL" sz="2000" dirty="0"/>
              <a:t>, </a:t>
            </a:r>
            <a:r>
              <a:rPr lang="en-US" sz="2000" dirty="0"/>
              <a:t>acoustics </a:t>
            </a:r>
            <a:r>
              <a:rPr lang="pl-PL" sz="2000" dirty="0" err="1"/>
              <a:t>issues</a:t>
            </a:r>
            <a:r>
              <a:rPr lang="pl-PL" sz="2000" dirty="0"/>
              <a:t> for</a:t>
            </a:r>
            <a:r>
              <a:rPr lang="en-US" sz="2000" dirty="0"/>
              <a:t> the thickness</a:t>
            </a:r>
            <a:r>
              <a:rPr lang="pl-PL" sz="2000" dirty="0"/>
              <a:t> </a:t>
            </a:r>
            <a:r>
              <a:rPr lang="en-US" sz="2000" dirty="0"/>
              <a:t>of the floor/roof panels. These areas usually have the biggest influence on cost.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Coordinate the structure, vibration, fire resistance and acoustic systems. Meet with the</a:t>
            </a:r>
            <a:r>
              <a:rPr lang="pl-PL" sz="2000" dirty="0"/>
              <a:t> </a:t>
            </a:r>
            <a:r>
              <a:rPr lang="en-US" sz="2000" dirty="0"/>
              <a:t>project’s consultants/experts to discuss system options and how each impacts the others.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Correlate acoustic and fire-resistance solutions. (They are interdependent.)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992672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F5E6C7-5720-D888-7D13-1BBBBB00B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4" y="1068321"/>
            <a:ext cx="8753471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18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CD2BDA8-E707-C2BE-5020-FC7D7F3BB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491" y="999000"/>
            <a:ext cx="8643017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52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D2A780F-FA2C-863E-2B94-E42E8631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0" y="1043392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45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96928A9-06E7-2CBC-802B-3ED16FD3D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7" y="99900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73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056B8C9-7473-B1A8-D7D9-CDB463188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0" y="113105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55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0707F77-72E0-2D45-E457-B60A272ED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985" y="1068321"/>
            <a:ext cx="865603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95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5B1CB93-43A3-D892-8F7A-C8A5E2EC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0" y="1068321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36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7A96CC1-BDA7-9806-A073-2B22F0F2B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7" y="99900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41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F85825-F663-5874-AD3B-E6BC65005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7" y="99900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0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Obraz 6" descr="Obraz zawierający meble, łóżko, stół&#10;&#10;Opis wygenerowany automatycznie">
            <a:extLst>
              <a:ext uri="{FF2B5EF4-FFF2-40B4-BE49-F238E27FC236}">
                <a16:creationId xmlns:a16="http://schemas.microsoft.com/office/drawing/2014/main" id="{8CFB3FA9-43A3-DD82-A6B1-20EE80340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5" y="1010842"/>
            <a:ext cx="8280000" cy="4912800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25DEDB8E-6FFF-0CBD-9610-1D16A01DB9C7}"/>
              </a:ext>
            </a:extLst>
          </p:cNvPr>
          <p:cNvSpPr txBox="1"/>
          <p:nvPr/>
        </p:nvSpPr>
        <p:spPr>
          <a:xfrm>
            <a:off x="236514" y="905863"/>
            <a:ext cx="99141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Long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Beam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Short</a:t>
            </a:r>
            <a:r>
              <a:rPr lang="pl-PL" b="1" dirty="0">
                <a:solidFill>
                  <a:srgbClr val="5C8A85"/>
                </a:solidFill>
              </a:rPr>
              <a:t> Deck</a:t>
            </a:r>
          </a:p>
          <a:p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53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structural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systems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Review the sequencing of installation. Do the lateral systems need to be installed prior</a:t>
            </a:r>
            <a:r>
              <a:rPr lang="pl-PL" sz="2000" dirty="0"/>
              <a:t> </a:t>
            </a:r>
            <a:r>
              <a:rPr lang="en-US" sz="2000" dirty="0"/>
              <a:t>to the mass timber?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pl-PL" sz="2000" dirty="0" err="1"/>
              <a:t>Which</a:t>
            </a:r>
            <a:r>
              <a:rPr lang="pl-PL" sz="2000" dirty="0"/>
              <a:t> </a:t>
            </a:r>
            <a:r>
              <a:rPr lang="pl-PL" sz="2000" dirty="0" err="1"/>
              <a:t>are</a:t>
            </a:r>
            <a:r>
              <a:rPr lang="pl-PL" sz="2000" dirty="0"/>
              <a:t> the </a:t>
            </a:r>
            <a:r>
              <a:rPr lang="pl-PL" sz="2000" dirty="0" err="1"/>
              <a:t>best</a:t>
            </a:r>
            <a:r>
              <a:rPr lang="pl-PL" sz="2000" dirty="0"/>
              <a:t> </a:t>
            </a:r>
            <a:r>
              <a:rPr lang="pl-PL" sz="2000" dirty="0" err="1"/>
              <a:t>structural</a:t>
            </a:r>
            <a:r>
              <a:rPr lang="pl-PL" sz="2000" dirty="0"/>
              <a:t> </a:t>
            </a:r>
            <a:r>
              <a:rPr lang="pl-PL" sz="2000" dirty="0" err="1"/>
              <a:t>modules</a:t>
            </a:r>
            <a:r>
              <a:rPr lang="pl-PL" sz="2000" dirty="0"/>
              <a:t> for </a:t>
            </a:r>
            <a:r>
              <a:rPr lang="pl-PL" sz="2000" dirty="0" err="1"/>
              <a:t>designed</a:t>
            </a:r>
            <a:r>
              <a:rPr lang="pl-PL" sz="2000" dirty="0"/>
              <a:t> </a:t>
            </a:r>
            <a:r>
              <a:rPr lang="pl-PL" sz="2000" dirty="0" err="1"/>
              <a:t>function</a:t>
            </a:r>
            <a:r>
              <a:rPr lang="pl-PL" sz="2000" dirty="0"/>
              <a:t>? Less </a:t>
            </a:r>
            <a:r>
              <a:rPr lang="pl-PL" sz="2000" dirty="0" err="1"/>
              <a:t>columns</a:t>
            </a:r>
            <a:r>
              <a:rPr lang="pl-PL" sz="2000" dirty="0"/>
              <a:t>, </a:t>
            </a:r>
            <a:r>
              <a:rPr lang="pl-PL" sz="2000" dirty="0" err="1"/>
              <a:t>more</a:t>
            </a:r>
            <a:r>
              <a:rPr lang="pl-PL" sz="2000" dirty="0"/>
              <a:t> </a:t>
            </a:r>
            <a:r>
              <a:rPr lang="pl-PL" sz="2000" dirty="0" err="1"/>
              <a:t>columns</a:t>
            </a:r>
            <a:r>
              <a:rPr lang="pl-PL" sz="2000" dirty="0"/>
              <a:t> but </a:t>
            </a:r>
            <a:r>
              <a:rPr lang="pl-PL" sz="2000" dirty="0" err="1"/>
              <a:t>lower</a:t>
            </a:r>
            <a:r>
              <a:rPr lang="pl-PL" sz="2000" dirty="0"/>
              <a:t> </a:t>
            </a:r>
            <a:r>
              <a:rPr lang="pl-PL" sz="2000" dirty="0" err="1"/>
              <a:t>beams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535938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 descr="Obraz zawierający meble, stół, stół roboczy&#10;&#10;Opis wygenerowany automatycznie">
            <a:extLst>
              <a:ext uri="{FF2B5EF4-FFF2-40B4-BE49-F238E27FC236}">
                <a16:creationId xmlns:a16="http://schemas.microsoft.com/office/drawing/2014/main" id="{8C38D027-5AA9-2D70-7A3B-174148C7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5" y="1028320"/>
            <a:ext cx="8278962" cy="4873549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9619D520-3AB1-EE40-999D-2810E239FA60}"/>
              </a:ext>
            </a:extLst>
          </p:cNvPr>
          <p:cNvSpPr txBox="1"/>
          <p:nvPr/>
        </p:nvSpPr>
        <p:spPr>
          <a:xfrm>
            <a:off x="236514" y="905863"/>
            <a:ext cx="99141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Short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Beam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Long</a:t>
            </a:r>
            <a:r>
              <a:rPr lang="pl-PL" b="1" dirty="0">
                <a:solidFill>
                  <a:srgbClr val="5C8A85"/>
                </a:solidFill>
              </a:rPr>
              <a:t> Deck</a:t>
            </a:r>
          </a:p>
          <a:p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93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Obraz 7" descr="Obraz zawierający meble&#10;&#10;Opis wygenerowany automatycznie">
            <a:extLst>
              <a:ext uri="{FF2B5EF4-FFF2-40B4-BE49-F238E27FC236}">
                <a16:creationId xmlns:a16="http://schemas.microsoft.com/office/drawing/2014/main" id="{A6F96DEB-D6AF-874E-82F5-B3F6877D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5" y="1030002"/>
            <a:ext cx="8280000" cy="4896240"/>
          </a:xfrm>
          <a:prstGeom prst="rect">
            <a:avLst/>
          </a:prstGeom>
        </p:spPr>
      </p:pic>
      <p:sp>
        <p:nvSpPr>
          <p:cNvPr id="12" name="Textfeld 1">
            <a:extLst>
              <a:ext uri="{FF2B5EF4-FFF2-40B4-BE49-F238E27FC236}">
                <a16:creationId xmlns:a16="http://schemas.microsoft.com/office/drawing/2014/main" id="{2357EAEF-8A11-6B81-DD3B-183AAF90E3C5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Beams</a:t>
            </a:r>
            <a:r>
              <a:rPr lang="pl-PL" b="1" dirty="0">
                <a:solidFill>
                  <a:srgbClr val="5C8A85"/>
                </a:solidFill>
              </a:rPr>
              <a:t> and </a:t>
            </a:r>
            <a:r>
              <a:rPr lang="pl-PL" b="1" dirty="0" err="1">
                <a:solidFill>
                  <a:srgbClr val="5C8A85"/>
                </a:solidFill>
              </a:rPr>
              <a:t>Girders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14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 descr="Obraz zawierający meble, łóżko&#10;&#10;Opis wygenerowany automatycznie">
            <a:extLst>
              <a:ext uri="{FF2B5EF4-FFF2-40B4-BE49-F238E27FC236}">
                <a16:creationId xmlns:a16="http://schemas.microsoft.com/office/drawing/2014/main" id="{B3CEFA3C-553E-13BF-D804-8495554F1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5" y="1005938"/>
            <a:ext cx="8280000" cy="5050800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C94E3CE1-C792-1673-78B8-DAEDD55CB5B5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Two-Way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Beams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96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9D5E03F-CFA8-F374-116E-2629287F9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5" y="1028234"/>
            <a:ext cx="8054802" cy="4940279"/>
          </a:xfrm>
          <a:prstGeom prst="rect">
            <a:avLst/>
          </a:prstGeom>
        </p:spPr>
      </p:pic>
      <p:sp>
        <p:nvSpPr>
          <p:cNvPr id="12" name="Textfeld 1">
            <a:extLst>
              <a:ext uri="{FF2B5EF4-FFF2-40B4-BE49-F238E27FC236}">
                <a16:creationId xmlns:a16="http://schemas.microsoft.com/office/drawing/2014/main" id="{4AFFCC43-FE99-3A8C-0574-95269BEEF79F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Reciprocal</a:t>
            </a:r>
            <a:r>
              <a:rPr lang="pl-PL" b="1" dirty="0">
                <a:solidFill>
                  <a:srgbClr val="5C8A85"/>
                </a:solidFill>
              </a:rPr>
              <a:t> </a:t>
            </a:r>
            <a:r>
              <a:rPr lang="pl-PL" b="1" dirty="0" err="1">
                <a:solidFill>
                  <a:srgbClr val="5C8A85"/>
                </a:solidFill>
              </a:rPr>
              <a:t>Frame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4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 descr="Obraz zawierający meble, stół, stół roboczy&#10;&#10;Opis wygenerowany automatycznie">
            <a:extLst>
              <a:ext uri="{FF2B5EF4-FFF2-40B4-BE49-F238E27FC236}">
                <a16:creationId xmlns:a16="http://schemas.microsoft.com/office/drawing/2014/main" id="{D125CDAF-392C-E5AB-80F4-3A3B45C30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5" y="1026183"/>
            <a:ext cx="8280000" cy="4923840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28A3E545-DE0F-C737-5F0F-B401255822A8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>
                <a:solidFill>
                  <a:srgbClr val="5C8A85"/>
                </a:solidFill>
              </a:rPr>
              <a:t>Point </a:t>
            </a:r>
            <a:r>
              <a:rPr lang="pl-PL" b="1" dirty="0" err="1">
                <a:solidFill>
                  <a:srgbClr val="5C8A85"/>
                </a:solidFill>
              </a:rPr>
              <a:t>Supported</a:t>
            </a:r>
            <a:r>
              <a:rPr lang="pl-PL" b="1" dirty="0">
                <a:solidFill>
                  <a:srgbClr val="5C8A85"/>
                </a:solidFill>
              </a:rPr>
              <a:t> CLT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7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Obraz 7" descr="Obraz zawierający meble, stół, stół roboczy&#10;&#10;Opis wygenerowany automatycznie">
            <a:extLst>
              <a:ext uri="{FF2B5EF4-FFF2-40B4-BE49-F238E27FC236}">
                <a16:creationId xmlns:a16="http://schemas.microsoft.com/office/drawing/2014/main" id="{ADD60974-95AB-DA12-CD66-68A9D386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5" y="1026183"/>
            <a:ext cx="8280000" cy="4879680"/>
          </a:xfrm>
          <a:prstGeom prst="rect">
            <a:avLst/>
          </a:prstGeom>
        </p:spPr>
      </p:pic>
      <p:sp>
        <p:nvSpPr>
          <p:cNvPr id="12" name="Textfeld 1">
            <a:extLst>
              <a:ext uri="{FF2B5EF4-FFF2-40B4-BE49-F238E27FC236}">
                <a16:creationId xmlns:a16="http://schemas.microsoft.com/office/drawing/2014/main" id="{C9B5397F-BC33-7127-A6D6-F45C8CA7D4D0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en-US" b="1" dirty="0">
                <a:solidFill>
                  <a:srgbClr val="5C8A85"/>
                </a:solidFill>
              </a:rPr>
              <a:t>Wide Flat Beams – Beams on the Bottom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99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 descr="Obraz zawierający meble, stół, stół roboczy&#10;&#10;Opis wygenerowany automatycznie">
            <a:extLst>
              <a:ext uri="{FF2B5EF4-FFF2-40B4-BE49-F238E27FC236}">
                <a16:creationId xmlns:a16="http://schemas.microsoft.com/office/drawing/2014/main" id="{15BF5154-4B8C-1F62-9EAC-9C0B98B34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5" y="1014151"/>
            <a:ext cx="8280000" cy="4658880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F3993E73-FBDE-F5D4-2504-01E247C1263D}"/>
              </a:ext>
            </a:extLst>
          </p:cNvPr>
          <p:cNvSpPr txBox="1"/>
          <p:nvPr/>
        </p:nvSpPr>
        <p:spPr>
          <a:xfrm>
            <a:off x="236514" y="905863"/>
            <a:ext cx="9914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proncipals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en-US" b="1" dirty="0">
                <a:solidFill>
                  <a:srgbClr val="5C8A85"/>
                </a:solidFill>
              </a:rPr>
              <a:t>Wide Flat Beams – Beams on Top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58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Obraz 7" descr="Obraz zawierający meble, stół, stół roboczy&#10;&#10;Opis wygenerowany automatycznie">
            <a:extLst>
              <a:ext uri="{FF2B5EF4-FFF2-40B4-BE49-F238E27FC236}">
                <a16:creationId xmlns:a16="http://schemas.microsoft.com/office/drawing/2014/main" id="{F941FF52-9F72-C011-2F05-1C407F843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5" y="996880"/>
            <a:ext cx="8280000" cy="4984560"/>
          </a:xfrm>
          <a:prstGeom prst="rect">
            <a:avLst/>
          </a:prstGeom>
        </p:spPr>
      </p:pic>
      <p:sp>
        <p:nvSpPr>
          <p:cNvPr id="12" name="Textfeld 1">
            <a:extLst>
              <a:ext uri="{FF2B5EF4-FFF2-40B4-BE49-F238E27FC236}">
                <a16:creationId xmlns:a16="http://schemas.microsoft.com/office/drawing/2014/main" id="{2203BB98-0DF6-9722-6385-26EBC93F057D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en-US" b="1" dirty="0">
                <a:solidFill>
                  <a:srgbClr val="5C8A85"/>
                </a:solidFill>
              </a:rPr>
              <a:t>Wide Flat Beams – Beams Flush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51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 descr="Obraz zawierający meble, antena, stół&#10;&#10;Opis wygenerowany automatycznie">
            <a:extLst>
              <a:ext uri="{FF2B5EF4-FFF2-40B4-BE49-F238E27FC236}">
                <a16:creationId xmlns:a16="http://schemas.microsoft.com/office/drawing/2014/main" id="{76646354-66B7-89B7-9FF1-92DD6F4FE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5" y="1008912"/>
            <a:ext cx="8280000" cy="4841040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AA59804E-AFCB-BEE3-87CE-9E676A61354A}"/>
              </a:ext>
            </a:extLst>
          </p:cNvPr>
          <p:cNvSpPr txBox="1"/>
          <p:nvPr/>
        </p:nvSpPr>
        <p:spPr>
          <a:xfrm>
            <a:off x="236514" y="905863"/>
            <a:ext cx="9914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proncipals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en-US" b="1" dirty="0">
                <a:solidFill>
                  <a:srgbClr val="5C8A85"/>
                </a:solidFill>
              </a:rPr>
              <a:t>Staggered Deck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26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Obraz 7" descr="Obraz zawierający meble&#10;&#10;Opis wygenerowany automatycznie">
            <a:extLst>
              <a:ext uri="{FF2B5EF4-FFF2-40B4-BE49-F238E27FC236}">
                <a16:creationId xmlns:a16="http://schemas.microsoft.com/office/drawing/2014/main" id="{3EF528A4-BC54-135C-F973-CE28F6F22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5" y="1032976"/>
            <a:ext cx="7925107" cy="4961117"/>
          </a:xfrm>
          <a:prstGeom prst="rect">
            <a:avLst/>
          </a:prstGeom>
        </p:spPr>
      </p:pic>
      <p:sp>
        <p:nvSpPr>
          <p:cNvPr id="12" name="Textfeld 1">
            <a:extLst>
              <a:ext uri="{FF2B5EF4-FFF2-40B4-BE49-F238E27FC236}">
                <a16:creationId xmlns:a16="http://schemas.microsoft.com/office/drawing/2014/main" id="{B6B75401-DF35-A34E-82ED-FD21C54F0419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en-US" b="1" dirty="0">
                <a:solidFill>
                  <a:srgbClr val="5C8A85"/>
                </a:solidFill>
              </a:rPr>
              <a:t>Cassette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9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fire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resistance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 Optimize the construction type to minimize fire rating impacts. Taller mass timber buildings</a:t>
            </a:r>
            <a:r>
              <a:rPr lang="pl-PL" sz="2000" dirty="0"/>
              <a:t> </a:t>
            </a:r>
            <a:r>
              <a:rPr lang="en-US" sz="2000" dirty="0"/>
              <a:t>generally require higher fire-resistance ratings, which may impact timber sizes and material</a:t>
            </a:r>
            <a:r>
              <a:rPr lang="pl-PL" sz="2000" dirty="0"/>
              <a:t> </a:t>
            </a:r>
            <a:r>
              <a:rPr lang="en-US" sz="2000" dirty="0"/>
              <a:t>optimization.</a:t>
            </a:r>
          </a:p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Consider fire protection approaches and what should be discussed with the</a:t>
            </a:r>
            <a:r>
              <a:rPr lang="pl-PL" sz="2000" dirty="0"/>
              <a:t> </a:t>
            </a:r>
            <a:r>
              <a:rPr lang="en-US" sz="2000" dirty="0"/>
              <a:t>Authority Having Jurisdiction (AHJ) during design. AHJs may be unfamiliar</a:t>
            </a:r>
            <a:r>
              <a:rPr lang="pl-PL" sz="2000" dirty="0"/>
              <a:t> </a:t>
            </a:r>
            <a:r>
              <a:rPr lang="en-US" sz="2000" dirty="0"/>
              <a:t>with mass timber systems. Early pre-application meetings can help to align</a:t>
            </a:r>
            <a:r>
              <a:rPr lang="pl-PL" sz="2000" dirty="0"/>
              <a:t> </a:t>
            </a:r>
            <a:r>
              <a:rPr lang="en-US" sz="2000" dirty="0"/>
              <a:t>expectations and mitigate concerns far in advance of permit application.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449126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3F49D46-8F5C-5FC1-BB3D-E1634E004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48" y="996880"/>
            <a:ext cx="8280000" cy="4896240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E97610B7-9273-868F-0722-71E163FA519D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en-US" b="1" dirty="0">
                <a:solidFill>
                  <a:srgbClr val="5C8A85"/>
                </a:solidFill>
              </a:rPr>
              <a:t>Triple Beam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1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Obraz 7" descr="Obraz zawierający meble, stół&#10;&#10;Opis wygenerowany automatycznie">
            <a:extLst>
              <a:ext uri="{FF2B5EF4-FFF2-40B4-BE49-F238E27FC236}">
                <a16:creationId xmlns:a16="http://schemas.microsoft.com/office/drawing/2014/main" id="{CFE39F76-FCC6-A143-8F6A-4AD67A910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5" y="1032976"/>
            <a:ext cx="8280000" cy="4912800"/>
          </a:xfrm>
          <a:prstGeom prst="rect">
            <a:avLst/>
          </a:prstGeom>
        </p:spPr>
      </p:pic>
      <p:sp>
        <p:nvSpPr>
          <p:cNvPr id="12" name="Textfeld 1">
            <a:extLst>
              <a:ext uri="{FF2B5EF4-FFF2-40B4-BE49-F238E27FC236}">
                <a16:creationId xmlns:a16="http://schemas.microsoft.com/office/drawing/2014/main" id="{89CBEA00-CCEB-8F9A-C7A4-D0F99ECCB637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en-US" b="1" dirty="0">
                <a:solidFill>
                  <a:srgbClr val="5C8A85"/>
                </a:solidFill>
              </a:rPr>
              <a:t>Stressed Skin Lattice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67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meble, antena, kratka&#10;&#10;Opis wygenerowany automatycznie">
            <a:extLst>
              <a:ext uri="{FF2B5EF4-FFF2-40B4-BE49-F238E27FC236}">
                <a16:creationId xmlns:a16="http://schemas.microsoft.com/office/drawing/2014/main" id="{72E77262-DDD6-8215-EBCB-07C9C7A32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1" y="1038137"/>
            <a:ext cx="8521387" cy="4914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D13AE8F1-A674-DEE8-4F56-1826D1905BE0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Timberconcrete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50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meble&#10;&#10;Opis wygenerowany automatycznie">
            <a:extLst>
              <a:ext uri="{FF2B5EF4-FFF2-40B4-BE49-F238E27FC236}">
                <a16:creationId xmlns:a16="http://schemas.microsoft.com/office/drawing/2014/main" id="{C1EC48D7-C55A-A79F-0D8F-E99582263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30" y="1038137"/>
            <a:ext cx="8347678" cy="4914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D13AE8F1-A674-DEE8-4F56-1826D1905BE0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Timberconcrete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40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meble, stół, stół roboczy&#10;&#10;Opis wygenerowany automatycznie">
            <a:extLst>
              <a:ext uri="{FF2B5EF4-FFF2-40B4-BE49-F238E27FC236}">
                <a16:creationId xmlns:a16="http://schemas.microsoft.com/office/drawing/2014/main" id="{39D5E8F9-1605-B23A-31E4-C2BA0AA3F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23" y="1038137"/>
            <a:ext cx="8338235" cy="491400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Candaian</a:t>
            </a:r>
            <a:r>
              <a:rPr lang="pl-PL" dirty="0"/>
              <a:t> Architect - J. David </a:t>
            </a:r>
            <a:r>
              <a:rPr lang="pl-PL" dirty="0" err="1"/>
              <a:t>Bowick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D13AE8F1-A674-DEE8-4F56-1826D1905BE0}"/>
              </a:ext>
            </a:extLst>
          </p:cNvPr>
          <p:cNvSpPr txBox="1"/>
          <p:nvPr/>
        </p:nvSpPr>
        <p:spPr>
          <a:xfrm>
            <a:off x="236514" y="905863"/>
            <a:ext cx="9914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CLT, NLT, DLT </a:t>
            </a:r>
            <a:r>
              <a:rPr lang="pl-PL" sz="2400" b="1" dirty="0" err="1">
                <a:solidFill>
                  <a:srgbClr val="5C8A85"/>
                </a:solidFill>
              </a:rPr>
              <a:t>principals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b="1" dirty="0" err="1">
                <a:solidFill>
                  <a:srgbClr val="5C8A85"/>
                </a:solidFill>
              </a:rPr>
              <a:t>Timberconcrete</a:t>
            </a:r>
            <a:endParaRPr lang="pl-PL" sz="2400" b="1" dirty="0">
              <a:solidFill>
                <a:srgbClr val="5C8A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61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University of </a:t>
            </a:r>
            <a:r>
              <a:rPr lang="pl-PL" dirty="0" err="1"/>
              <a:t>Worchester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EBB9BD-CBE1-A3CB-C8E5-7D5C8A146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5" t="21007" r="4825" b="23645"/>
          <a:stretch/>
        </p:blipFill>
        <p:spPr>
          <a:xfrm>
            <a:off x="360709" y="1075578"/>
            <a:ext cx="11470582" cy="4950282"/>
          </a:xfrm>
          <a:prstGeom prst="rect">
            <a:avLst/>
          </a:prstGeom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Fire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safety</a:t>
            </a:r>
            <a:r>
              <a:rPr lang="pl-PL" sz="2400" b="1" dirty="0">
                <a:solidFill>
                  <a:srgbClr val="5C8A85"/>
                </a:solidFill>
              </a:rPr>
              <a:t> (</a:t>
            </a:r>
            <a:r>
              <a:rPr lang="pl-PL" sz="2400" b="1" dirty="0" err="1">
                <a:solidFill>
                  <a:srgbClr val="5C8A85"/>
                </a:solidFill>
              </a:rPr>
              <a:t>widths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  <a:r>
              <a:rPr lang="pl-PL" sz="2400" b="1" dirty="0" err="1">
                <a:solidFill>
                  <a:srgbClr val="5C8A85"/>
                </a:solidFill>
              </a:rPr>
              <a:t>divisions</a:t>
            </a:r>
            <a:r>
              <a:rPr lang="pl-PL" sz="2400" b="1" dirty="0">
                <a:solidFill>
                  <a:srgbClr val="5C8A8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5244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Johnshneideronline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Fire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safety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</a:p>
          <a:p>
            <a:r>
              <a:rPr lang="pl-PL" sz="2400" b="1" dirty="0">
                <a:solidFill>
                  <a:srgbClr val="5C8A85"/>
                </a:solidFill>
              </a:rPr>
              <a:t>(</a:t>
            </a:r>
            <a:r>
              <a:rPr lang="pl-PL" sz="2400" b="1" dirty="0" err="1">
                <a:solidFill>
                  <a:srgbClr val="5C8A85"/>
                </a:solidFill>
              </a:rPr>
              <a:t>widths</a:t>
            </a:r>
            <a:r>
              <a:rPr lang="pl-PL" sz="2400" b="1" dirty="0">
                <a:solidFill>
                  <a:srgbClr val="5C8A85"/>
                </a:solidFill>
              </a:rPr>
              <a:t>, </a:t>
            </a:r>
            <a:r>
              <a:rPr lang="pl-PL" sz="2400" b="1" dirty="0" err="1">
                <a:solidFill>
                  <a:srgbClr val="5C8A85"/>
                </a:solidFill>
              </a:rPr>
              <a:t>divisions</a:t>
            </a:r>
            <a:r>
              <a:rPr lang="pl-PL" sz="2400" b="1" dirty="0">
                <a:solidFill>
                  <a:srgbClr val="5C8A85"/>
                </a:solidFill>
              </a:rPr>
              <a:t>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EF1AE2D-5346-3824-10C1-102CC383B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926" y="1019655"/>
            <a:ext cx="7151274" cy="583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7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acoustics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Consider floor topping options and finishes.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Determine how the wet vs. dry weight of toppings impacts schedule</a:t>
            </a:r>
            <a:r>
              <a:rPr lang="pl-PL" sz="2000" dirty="0"/>
              <a:t> </a:t>
            </a:r>
            <a:r>
              <a:rPr lang="en-US" sz="2000" dirty="0"/>
              <a:t>and mass of structure.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Decide whether the mass timber floor/roof panels will be exposed on the</a:t>
            </a:r>
            <a:r>
              <a:rPr lang="pl-PL" sz="2000" dirty="0"/>
              <a:t> </a:t>
            </a:r>
            <a:r>
              <a:rPr lang="en-US" sz="2000" dirty="0"/>
              <a:t>ceiling side or concealed.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Consider the minimum level of acoustical performance required by code</a:t>
            </a:r>
            <a:r>
              <a:rPr lang="pl-PL" sz="2000" dirty="0"/>
              <a:t> </a:t>
            </a:r>
            <a:r>
              <a:rPr lang="en-US" sz="2000" dirty="0"/>
              <a:t>and expected by the owner/occupant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74749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finish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quality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Start to consider the appearance of exposed mass timber elements and</a:t>
            </a:r>
            <a:r>
              <a:rPr lang="pl-PL" sz="2000" dirty="0"/>
              <a:t> </a:t>
            </a:r>
            <a:r>
              <a:rPr lang="en-US" sz="2000" dirty="0"/>
              <a:t>the species available from different fabricators. Selecting species provided</a:t>
            </a:r>
            <a:r>
              <a:rPr lang="pl-PL" sz="2000" dirty="0"/>
              <a:t> </a:t>
            </a:r>
            <a:r>
              <a:rPr lang="en-US" sz="2000" dirty="0"/>
              <a:t>by local fabricators will typically yield shipping/transportation cost savings.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Specify desired finish grades (architectural, industrial, etc.) for budgeting purposes.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Work with potential manufacturers to determine their appearance grade options</a:t>
            </a:r>
            <a:r>
              <a:rPr lang="pl-PL" sz="2000" dirty="0"/>
              <a:t> </a:t>
            </a:r>
            <a:r>
              <a:rPr lang="en-US" sz="2000" dirty="0"/>
              <a:t>and associated cost premiums in order to arrive at a solution that meets both</a:t>
            </a:r>
            <a:r>
              <a:rPr lang="pl-PL" sz="2000" dirty="0"/>
              <a:t> </a:t>
            </a:r>
            <a:r>
              <a:rPr lang="en-US" sz="2000" dirty="0"/>
              <a:t>aesthetic goals and budgetary constraints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142942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DESIGN DEVELOPEMENT </a:t>
            </a:r>
            <a:r>
              <a:rPr lang="pl-PL" sz="2400" b="1" dirty="0">
                <a:solidFill>
                  <a:srgbClr val="5C8A85"/>
                </a:solidFill>
              </a:rPr>
              <a:t>OPTIMIZATION – </a:t>
            </a:r>
            <a:r>
              <a:rPr lang="pl-PL" sz="2400" b="1" dirty="0" err="1">
                <a:solidFill>
                  <a:srgbClr val="5C8A85"/>
                </a:solidFill>
              </a:rPr>
              <a:t>material</a:t>
            </a:r>
            <a:r>
              <a:rPr lang="pl-PL" sz="2400" b="1" dirty="0">
                <a:solidFill>
                  <a:srgbClr val="5C8A85"/>
                </a:solidFill>
              </a:rPr>
              <a:t> / panel </a:t>
            </a:r>
            <a:r>
              <a:rPr lang="pl-PL" sz="2400" b="1" dirty="0" err="1">
                <a:solidFill>
                  <a:srgbClr val="5C8A85"/>
                </a:solidFill>
              </a:rPr>
              <a:t>sizes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Check with manufacturers for available panel sizes/spans. Machinery press sizes or</a:t>
            </a:r>
            <a:r>
              <a:rPr lang="pl-PL" sz="2000" dirty="0"/>
              <a:t> </a:t>
            </a:r>
            <a:r>
              <a:rPr lang="en-US" sz="2000" dirty="0"/>
              <a:t>the optimization of raw material sizes can influence panel sizes. Most manufacturers</a:t>
            </a:r>
            <a:r>
              <a:rPr lang="pl-PL" sz="2000" dirty="0"/>
              <a:t> </a:t>
            </a:r>
            <a:r>
              <a:rPr lang="en-US" sz="2000" dirty="0"/>
              <a:t>can produce panels in </a:t>
            </a:r>
            <a:r>
              <a:rPr lang="pl-PL" sz="2000" dirty="0" err="1"/>
              <a:t>symilar</a:t>
            </a:r>
            <a:r>
              <a:rPr lang="pl-PL" sz="2000" dirty="0"/>
              <a:t> </a:t>
            </a:r>
            <a:r>
              <a:rPr lang="en-US" sz="2000" dirty="0"/>
              <a:t>lengths 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For large panel/member sizes, consider transportation and shipping.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For competitively bid projects, size grids for a variety of manufacturer options.</a:t>
            </a:r>
            <a:endParaRPr lang="pl-PL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Are there slight adjustments to the grids that can be made to help control costs?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71091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16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Woodworks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OPTIMIZATION – system </a:t>
            </a:r>
            <a:r>
              <a:rPr lang="pl-PL" sz="2400" b="1" dirty="0" err="1">
                <a:solidFill>
                  <a:srgbClr val="5C8A85"/>
                </a:solidFill>
              </a:rPr>
              <a:t>coordiantion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A345CB7-391A-BE0D-9A5D-7E927F69718D}"/>
              </a:ext>
            </a:extLst>
          </p:cNvPr>
          <p:cNvSpPr txBox="1"/>
          <p:nvPr/>
        </p:nvSpPr>
        <p:spPr>
          <a:xfrm>
            <a:off x="637674" y="1804737"/>
            <a:ext cx="10916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l-PL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Consider prefabricated exterior and interior wall elements that preserve the </a:t>
            </a:r>
            <a:r>
              <a:rPr lang="en-US" sz="2000" dirty="0" err="1"/>
              <a:t>schedulesavings</a:t>
            </a:r>
            <a:r>
              <a:rPr lang="en-US" sz="2000" dirty="0"/>
              <a:t> achieved by the structure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49965756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2313</Words>
  <Application>Microsoft Office PowerPoint</Application>
  <PresentationFormat>Panoramiczny</PresentationFormat>
  <Paragraphs>423</Paragraphs>
  <Slides>56</Slides>
  <Notes>56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56</vt:i4>
      </vt:variant>
    </vt:vector>
  </HeadingPairs>
  <TitlesOfParts>
    <vt:vector size="60" baseType="lpstr">
      <vt:lpstr>Arial</vt:lpstr>
      <vt:lpstr>Calibri</vt:lpstr>
      <vt:lpstr>2_Office</vt:lpstr>
      <vt:lpstr>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Santana Sosa Aída</dc:creator>
  <cp:lastModifiedBy>Łukasz Wesołowski</cp:lastModifiedBy>
  <cp:revision>15</cp:revision>
  <dcterms:created xsi:type="dcterms:W3CDTF">2021-03-24T16:07:34Z</dcterms:created>
  <dcterms:modified xsi:type="dcterms:W3CDTF">2022-05-16T00:10:36Z</dcterms:modified>
</cp:coreProperties>
</file>