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401" r:id="rId2"/>
    <p:sldId id="407" r:id="rId3"/>
    <p:sldId id="408" r:id="rId4"/>
    <p:sldId id="409" r:id="rId5"/>
    <p:sldId id="410" r:id="rId6"/>
    <p:sldId id="411" r:id="rId7"/>
    <p:sldId id="412" r:id="rId8"/>
    <p:sldId id="413" r:id="rId9"/>
    <p:sldId id="414" r:id="rId10"/>
    <p:sldId id="415" r:id="rId11"/>
    <p:sldId id="416" r:id="rId12"/>
    <p:sldId id="417" r:id="rId13"/>
    <p:sldId id="418" r:id="rId14"/>
    <p:sldId id="447" r:id="rId15"/>
    <p:sldId id="448" r:id="rId16"/>
    <p:sldId id="449" r:id="rId17"/>
    <p:sldId id="419" r:id="rId18"/>
    <p:sldId id="450" r:id="rId19"/>
    <p:sldId id="420" r:id="rId20"/>
    <p:sldId id="451" r:id="rId21"/>
    <p:sldId id="421" r:id="rId22"/>
    <p:sldId id="422" r:id="rId23"/>
    <p:sldId id="423" r:id="rId24"/>
    <p:sldId id="424" r:id="rId25"/>
    <p:sldId id="425" r:id="rId26"/>
    <p:sldId id="433" r:id="rId27"/>
    <p:sldId id="434" r:id="rId28"/>
    <p:sldId id="438" r:id="rId29"/>
    <p:sldId id="439" r:id="rId30"/>
    <p:sldId id="440" r:id="rId31"/>
    <p:sldId id="441" r:id="rId32"/>
    <p:sldId id="452" r:id="rId33"/>
    <p:sldId id="453" r:id="rId34"/>
    <p:sldId id="442" r:id="rId35"/>
    <p:sldId id="443" r:id="rId36"/>
    <p:sldId id="444" r:id="rId37"/>
    <p:sldId id="445" r:id="rId38"/>
    <p:sldId id="446" r:id="rId39"/>
    <p:sldId id="454" r:id="rId40"/>
    <p:sldId id="404" r:id="rId41"/>
    <p:sldId id="429"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joleta Sulciene (VISU) | VIA" initials="VS(|V"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38" autoAdjust="0"/>
    <p:restoredTop sz="77460" autoAdjust="0"/>
  </p:normalViewPr>
  <p:slideViewPr>
    <p:cSldViewPr snapToGrid="0">
      <p:cViewPr varScale="1">
        <p:scale>
          <a:sx n="59" d="100"/>
          <a:sy n="59" d="100"/>
        </p:scale>
        <p:origin x="408"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3D0532-D41D-4C98-882E-2A4D150D946C}" type="datetimeFigureOut">
              <a:rPr lang="en-US" smtClean="0"/>
              <a:t>5/10/2022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BEC9D0-1941-41D6-A106-DB534AC886F9}" type="slidenum">
              <a:rPr lang="en-US" smtClean="0"/>
              <a:t>‹#›</a:t>
            </a:fld>
            <a:endParaRPr lang="en-US"/>
          </a:p>
        </p:txBody>
      </p:sp>
    </p:spTree>
    <p:extLst>
      <p:ext uri="{BB962C8B-B14F-4D97-AF65-F5344CB8AC3E}">
        <p14:creationId xmlns:p14="http://schemas.microsoft.com/office/powerpoint/2010/main" val="3175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sz="1200" b="0" i="0" kern="1200" dirty="0" err="1" smtClean="0">
                <a:solidFill>
                  <a:schemeClr val="tx1"/>
                </a:solidFill>
                <a:effectLst/>
                <a:latin typeface="+mn-lt"/>
                <a:ea typeface="+mn-ea"/>
                <a:cs typeface="+mn-cs"/>
              </a:rPr>
              <a:t>Roofs</a:t>
            </a:r>
            <a:r>
              <a:rPr lang="lt-LT" sz="1200" b="0" i="0" kern="1200" baseline="0" dirty="0" smtClean="0">
                <a:solidFill>
                  <a:schemeClr val="tx1"/>
                </a:solidFill>
                <a:effectLst/>
                <a:latin typeface="+mn-lt"/>
                <a:ea typeface="+mn-ea"/>
                <a:cs typeface="+mn-cs"/>
              </a:rPr>
              <a:t> are </a:t>
            </a:r>
            <a:r>
              <a:rPr lang="lt-LT" sz="1200" b="0" i="0" kern="1200" baseline="0" dirty="0" err="1" smtClean="0">
                <a:solidFill>
                  <a:schemeClr val="tx1"/>
                </a:solidFill>
                <a:effectLst/>
                <a:latin typeface="+mn-lt"/>
                <a:ea typeface="+mn-ea"/>
                <a:cs typeface="+mn-cs"/>
              </a:rPr>
              <a:t>divided</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into</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two</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types</a:t>
            </a:r>
            <a:r>
              <a:rPr lang="lt-LT" sz="1200" b="0" i="0" kern="1200" baseline="0" dirty="0" smtClean="0">
                <a:solidFill>
                  <a:schemeClr val="tx1"/>
                </a:solidFill>
                <a:effectLst/>
                <a:latin typeface="+mn-lt"/>
                <a:ea typeface="+mn-ea"/>
                <a:cs typeface="+mn-cs"/>
              </a:rPr>
              <a:t> - </a:t>
            </a:r>
            <a:r>
              <a:rPr lang="lt-LT" sz="1200" b="0" i="0" kern="1200" baseline="0" dirty="0" err="1" smtClean="0">
                <a:solidFill>
                  <a:schemeClr val="tx1"/>
                </a:solidFill>
                <a:effectLst/>
                <a:latin typeface="+mn-lt"/>
                <a:ea typeface="+mn-ea"/>
                <a:cs typeface="+mn-cs"/>
              </a:rPr>
              <a:t>flat</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roofs</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with</a:t>
            </a:r>
            <a:r>
              <a:rPr lang="lt-LT" sz="1200" b="0" i="0" kern="1200" baseline="0" dirty="0" smtClean="0">
                <a:solidFill>
                  <a:schemeClr val="tx1"/>
                </a:solidFill>
                <a:effectLst/>
                <a:latin typeface="+mn-lt"/>
                <a:ea typeface="+mn-ea"/>
                <a:cs typeface="+mn-cs"/>
              </a:rPr>
              <a:t> slope </a:t>
            </a:r>
            <a:r>
              <a:rPr lang="lt-LT" sz="1200" b="0" i="0" kern="1200" baseline="0" dirty="0" err="1" smtClean="0">
                <a:solidFill>
                  <a:schemeClr val="tx1"/>
                </a:solidFill>
                <a:effectLst/>
                <a:latin typeface="+mn-lt"/>
                <a:ea typeface="+mn-ea"/>
                <a:cs typeface="+mn-cs"/>
              </a:rPr>
              <a:t>less</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than</a:t>
            </a:r>
            <a:r>
              <a:rPr lang="lt-LT" sz="1200" b="0" i="0" kern="1200" baseline="0" dirty="0" smtClean="0">
                <a:solidFill>
                  <a:schemeClr val="tx1"/>
                </a:solidFill>
                <a:effectLst/>
                <a:latin typeface="+mn-lt"/>
                <a:ea typeface="+mn-ea"/>
                <a:cs typeface="+mn-cs"/>
              </a:rPr>
              <a:t> 7 </a:t>
            </a:r>
            <a:r>
              <a:rPr lang="lt-LT" sz="1200" b="0" i="0" kern="1200" baseline="0" dirty="0" err="1" smtClean="0">
                <a:solidFill>
                  <a:schemeClr val="tx1"/>
                </a:solidFill>
                <a:effectLst/>
                <a:latin typeface="+mn-lt"/>
                <a:ea typeface="+mn-ea"/>
                <a:cs typeface="+mn-cs"/>
              </a:rPr>
              <a:t>degrees</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and</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sloped</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roofs</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with</a:t>
            </a:r>
            <a:r>
              <a:rPr lang="lt-LT" sz="1200" b="0" i="0" kern="1200" baseline="0" dirty="0" smtClean="0">
                <a:solidFill>
                  <a:schemeClr val="tx1"/>
                </a:solidFill>
                <a:effectLst/>
                <a:latin typeface="+mn-lt"/>
                <a:ea typeface="+mn-ea"/>
                <a:cs typeface="+mn-cs"/>
              </a:rPr>
              <a:t> slope </a:t>
            </a:r>
            <a:r>
              <a:rPr lang="lt-LT" sz="1200" b="0" i="0" kern="1200" baseline="0" dirty="0" err="1" smtClean="0">
                <a:solidFill>
                  <a:schemeClr val="tx1"/>
                </a:solidFill>
                <a:effectLst/>
                <a:latin typeface="+mn-lt"/>
                <a:ea typeface="+mn-ea"/>
                <a:cs typeface="+mn-cs"/>
              </a:rPr>
              <a:t>more</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than</a:t>
            </a:r>
            <a:r>
              <a:rPr lang="lt-LT" sz="1200" b="0" i="0" kern="1200" baseline="0" dirty="0" smtClean="0">
                <a:solidFill>
                  <a:schemeClr val="tx1"/>
                </a:solidFill>
                <a:effectLst/>
                <a:latin typeface="+mn-lt"/>
                <a:ea typeface="+mn-ea"/>
                <a:cs typeface="+mn-cs"/>
              </a:rPr>
              <a:t> 7 </a:t>
            </a:r>
            <a:r>
              <a:rPr lang="lt-LT" sz="1200" b="0" i="0" kern="1200" baseline="0" dirty="0" err="1" smtClean="0">
                <a:solidFill>
                  <a:schemeClr val="tx1"/>
                </a:solidFill>
                <a:effectLst/>
                <a:latin typeface="+mn-lt"/>
                <a:ea typeface="+mn-ea"/>
                <a:cs typeface="+mn-cs"/>
              </a:rPr>
              <a:t>degrees</a:t>
            </a:r>
            <a:r>
              <a:rPr lang="lt-LT" sz="1200" b="0" i="0" kern="1200" baseline="0" dirty="0" smtClean="0">
                <a:solidFill>
                  <a:schemeClr val="tx1"/>
                </a:solidFill>
                <a:effectLst/>
                <a:latin typeface="+mn-lt"/>
                <a:ea typeface="+mn-ea"/>
                <a:cs typeface="+mn-cs"/>
              </a:rPr>
              <a:t>.</a:t>
            </a:r>
          </a:p>
          <a:p>
            <a:endParaRPr lang="lt-LT" sz="1200" b="0" i="0" kern="1200" baseline="0" dirty="0" smtClean="0">
              <a:solidFill>
                <a:schemeClr val="tx1"/>
              </a:solidFill>
              <a:effectLst/>
              <a:latin typeface="+mn-lt"/>
              <a:ea typeface="+mn-ea"/>
              <a:cs typeface="+mn-cs"/>
            </a:endParaRPr>
          </a:p>
          <a:p>
            <a:r>
              <a:rPr lang="lt-LT" sz="1200" b="0" i="0" kern="1200" baseline="0" dirty="0" err="1" smtClean="0">
                <a:solidFill>
                  <a:schemeClr val="tx1"/>
                </a:solidFill>
                <a:effectLst/>
                <a:latin typeface="+mn-lt"/>
                <a:ea typeface="+mn-ea"/>
                <a:cs typeface="+mn-cs"/>
              </a:rPr>
              <a:t>Flat</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roofs</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can</a:t>
            </a:r>
            <a:r>
              <a:rPr lang="lt-LT" sz="1200" b="0" i="0" kern="1200" baseline="0" dirty="0" smtClean="0">
                <a:solidFill>
                  <a:schemeClr val="tx1"/>
                </a:solidFill>
                <a:effectLst/>
                <a:latin typeface="+mn-lt"/>
                <a:ea typeface="+mn-ea"/>
                <a:cs typeface="+mn-cs"/>
              </a:rPr>
              <a:t> be </a:t>
            </a:r>
            <a:r>
              <a:rPr lang="lt-LT" sz="1200" b="0" i="0" kern="1200" baseline="0" dirty="0" err="1" smtClean="0">
                <a:solidFill>
                  <a:schemeClr val="tx1"/>
                </a:solidFill>
                <a:effectLst/>
                <a:latin typeface="+mn-lt"/>
                <a:ea typeface="+mn-ea"/>
                <a:cs typeface="+mn-cs"/>
              </a:rPr>
              <a:t>exploitable</a:t>
            </a:r>
            <a:r>
              <a:rPr lang="lt-LT" sz="1200" b="0" i="0" kern="1200" baseline="0" dirty="0" smtClean="0">
                <a:solidFill>
                  <a:schemeClr val="tx1"/>
                </a:solidFill>
                <a:effectLst/>
                <a:latin typeface="+mn-lt"/>
                <a:ea typeface="+mn-ea"/>
                <a:cs typeface="+mn-cs"/>
              </a:rPr>
              <a:t> – </a:t>
            </a:r>
            <a:r>
              <a:rPr lang="lt-LT" sz="1200" b="0" i="0" kern="1200" baseline="0" dirty="0" err="1" smtClean="0">
                <a:solidFill>
                  <a:schemeClr val="tx1"/>
                </a:solidFill>
                <a:effectLst/>
                <a:latin typeface="+mn-lt"/>
                <a:ea typeface="+mn-ea"/>
                <a:cs typeface="+mn-cs"/>
              </a:rPr>
              <a:t>they</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not</a:t>
            </a:r>
            <a:r>
              <a:rPr lang="lt-LT" sz="1200" b="0" i="0" kern="1200" baseline="0" dirty="0" smtClean="0">
                <a:solidFill>
                  <a:schemeClr val="tx1"/>
                </a:solidFill>
                <a:effectLst/>
                <a:latin typeface="+mn-lt"/>
                <a:ea typeface="+mn-ea"/>
                <a:cs typeface="+mn-cs"/>
              </a:rPr>
              <a:t> serve </a:t>
            </a:r>
            <a:r>
              <a:rPr lang="lt-LT" sz="1200" b="0" i="0" kern="1200" baseline="0" dirty="0" err="1" smtClean="0">
                <a:solidFill>
                  <a:schemeClr val="tx1"/>
                </a:solidFill>
                <a:effectLst/>
                <a:latin typeface="+mn-lt"/>
                <a:ea typeface="+mn-ea"/>
                <a:cs typeface="+mn-cs"/>
              </a:rPr>
              <a:t>only</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as</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roofs</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but</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they</a:t>
            </a:r>
            <a:r>
              <a:rPr lang="lt-LT" sz="1200" b="0" i="0" kern="1200" baseline="0" dirty="0" smtClean="0">
                <a:solidFill>
                  <a:schemeClr val="tx1"/>
                </a:solidFill>
                <a:effectLst/>
                <a:latin typeface="+mn-lt"/>
                <a:ea typeface="+mn-ea"/>
                <a:cs typeface="+mn-cs"/>
              </a:rPr>
              <a:t> also </a:t>
            </a:r>
            <a:r>
              <a:rPr lang="lt-LT" sz="1200" b="0" i="0" kern="1200" baseline="0" dirty="0" err="1" smtClean="0">
                <a:solidFill>
                  <a:schemeClr val="tx1"/>
                </a:solidFill>
                <a:effectLst/>
                <a:latin typeface="+mn-lt"/>
                <a:ea typeface="+mn-ea"/>
                <a:cs typeface="+mn-cs"/>
              </a:rPr>
              <a:t>can</a:t>
            </a:r>
            <a:r>
              <a:rPr lang="lt-LT" sz="1200" b="0" i="0" kern="1200" baseline="0" dirty="0" smtClean="0">
                <a:solidFill>
                  <a:schemeClr val="tx1"/>
                </a:solidFill>
                <a:effectLst/>
                <a:latin typeface="+mn-lt"/>
                <a:ea typeface="+mn-ea"/>
                <a:cs typeface="+mn-cs"/>
              </a:rPr>
              <a:t> be </a:t>
            </a:r>
            <a:r>
              <a:rPr lang="lt-LT" sz="1200" b="0" i="0" kern="1200" baseline="0" dirty="0" err="1" smtClean="0">
                <a:solidFill>
                  <a:schemeClr val="tx1"/>
                </a:solidFill>
                <a:effectLst/>
                <a:latin typeface="+mn-lt"/>
                <a:ea typeface="+mn-ea"/>
                <a:cs typeface="+mn-cs"/>
              </a:rPr>
              <a:t>used</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for</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various</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activities</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for</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example</a:t>
            </a:r>
            <a:r>
              <a:rPr lang="lt-LT" sz="1200" b="0" i="0" kern="1200" baseline="0" dirty="0" smtClean="0">
                <a:solidFill>
                  <a:schemeClr val="tx1"/>
                </a:solidFill>
                <a:effectLst/>
                <a:latin typeface="+mn-lt"/>
                <a:ea typeface="+mn-ea"/>
                <a:cs typeface="+mn-cs"/>
              </a:rPr>
              <a:t> – </a:t>
            </a:r>
            <a:r>
              <a:rPr lang="lt-LT" sz="1200" b="0" i="0" kern="1200" baseline="0" dirty="0" err="1" smtClean="0">
                <a:solidFill>
                  <a:schemeClr val="tx1"/>
                </a:solidFill>
                <a:effectLst/>
                <a:latin typeface="+mn-lt"/>
                <a:ea typeface="+mn-ea"/>
                <a:cs typeface="+mn-cs"/>
              </a:rPr>
              <a:t>terraces</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parking</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green</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roof</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pools</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and</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so</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on</a:t>
            </a:r>
            <a:r>
              <a:rPr lang="lt-LT" sz="1200" b="0" i="0" kern="1200" baseline="0" dirty="0" smtClean="0">
                <a:solidFill>
                  <a:schemeClr val="tx1"/>
                </a:solidFill>
                <a:effectLst/>
                <a:latin typeface="+mn-lt"/>
                <a:ea typeface="+mn-ea"/>
                <a:cs typeface="+mn-cs"/>
              </a:rPr>
              <a:t>. </a:t>
            </a:r>
          </a:p>
          <a:p>
            <a:r>
              <a:rPr lang="lt-LT" sz="1200" b="0" i="0" kern="1200" baseline="0" dirty="0" err="1" smtClean="0">
                <a:solidFill>
                  <a:schemeClr val="tx1"/>
                </a:solidFill>
                <a:effectLst/>
                <a:latin typeface="+mn-lt"/>
                <a:ea typeface="+mn-ea"/>
                <a:cs typeface="+mn-cs"/>
              </a:rPr>
              <a:t>Other</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type</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of</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flat</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roofs</a:t>
            </a:r>
            <a:r>
              <a:rPr lang="lt-LT" sz="1200" b="0" i="0" kern="1200" baseline="0" dirty="0" smtClean="0">
                <a:solidFill>
                  <a:schemeClr val="tx1"/>
                </a:solidFill>
                <a:effectLst/>
                <a:latin typeface="+mn-lt"/>
                <a:ea typeface="+mn-ea"/>
                <a:cs typeface="+mn-cs"/>
              </a:rPr>
              <a:t> are </a:t>
            </a:r>
            <a:r>
              <a:rPr lang="lt-LT" sz="1200" b="0" i="0" kern="1200" baseline="0" dirty="0" err="1" smtClean="0">
                <a:solidFill>
                  <a:schemeClr val="tx1"/>
                </a:solidFill>
                <a:effectLst/>
                <a:latin typeface="+mn-lt"/>
                <a:ea typeface="+mn-ea"/>
                <a:cs typeface="+mn-cs"/>
              </a:rPr>
              <a:t>not</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exploitable</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and</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they</a:t>
            </a:r>
            <a:r>
              <a:rPr lang="lt-LT" sz="1200" b="0" i="0" kern="1200" baseline="0" dirty="0" smtClean="0">
                <a:solidFill>
                  <a:schemeClr val="tx1"/>
                </a:solidFill>
                <a:effectLst/>
                <a:latin typeface="+mn-lt"/>
                <a:ea typeface="+mn-ea"/>
                <a:cs typeface="+mn-cs"/>
              </a:rPr>
              <a:t> serve </a:t>
            </a:r>
            <a:r>
              <a:rPr lang="lt-LT" sz="1200" b="0" i="0" kern="1200" baseline="0" dirty="0" err="1" smtClean="0">
                <a:solidFill>
                  <a:schemeClr val="tx1"/>
                </a:solidFill>
                <a:effectLst/>
                <a:latin typeface="+mn-lt"/>
                <a:ea typeface="+mn-ea"/>
                <a:cs typeface="+mn-cs"/>
              </a:rPr>
              <a:t>only</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as</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roofs</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and</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provides</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protection</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agains</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rain</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snow</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sunlight</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extremes</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of</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temperatura</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and</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wind</a:t>
            </a:r>
            <a:r>
              <a:rPr lang="lt-LT" sz="1200" b="0" i="0" kern="1200" baseline="0" dirty="0" smtClean="0">
                <a:solidFill>
                  <a:schemeClr val="tx1"/>
                </a:solidFill>
                <a:effectLst/>
                <a:latin typeface="+mn-lt"/>
                <a:ea typeface="+mn-ea"/>
                <a:cs typeface="+mn-cs"/>
              </a:rPr>
              <a:t>.</a:t>
            </a:r>
          </a:p>
          <a:p>
            <a:r>
              <a:rPr lang="lt-LT" sz="1200" b="0" i="0" kern="1200" baseline="0" dirty="0" err="1" smtClean="0">
                <a:solidFill>
                  <a:schemeClr val="tx1"/>
                </a:solidFill>
                <a:effectLst/>
                <a:latin typeface="+mn-lt"/>
                <a:ea typeface="+mn-ea"/>
                <a:cs typeface="+mn-cs"/>
              </a:rPr>
              <a:t>Moost</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popular</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flat</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roof</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roofing</a:t>
            </a:r>
            <a:r>
              <a:rPr lang="lt-LT" sz="1200" b="0" i="0" kern="1200" baseline="0" dirty="0" smtClean="0">
                <a:solidFill>
                  <a:schemeClr val="tx1"/>
                </a:solidFill>
                <a:effectLst/>
                <a:latin typeface="+mn-lt"/>
                <a:ea typeface="+mn-ea"/>
                <a:cs typeface="+mn-cs"/>
              </a:rPr>
              <a:t> are – </a:t>
            </a:r>
            <a:r>
              <a:rPr lang="lt-LT" sz="1200" b="0" i="0" kern="1200" baseline="0" dirty="0" err="1" smtClean="0">
                <a:solidFill>
                  <a:schemeClr val="tx1"/>
                </a:solidFill>
                <a:effectLst/>
                <a:latin typeface="+mn-lt"/>
                <a:ea typeface="+mn-ea"/>
                <a:cs typeface="+mn-cs"/>
              </a:rPr>
              <a:t>film</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membrane</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various</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mastics</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and</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roller</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coating</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which</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can</a:t>
            </a:r>
            <a:r>
              <a:rPr lang="lt-LT" sz="1200" b="0" i="0" kern="1200" baseline="0" dirty="0" smtClean="0">
                <a:solidFill>
                  <a:schemeClr val="tx1"/>
                </a:solidFill>
                <a:effectLst/>
                <a:latin typeface="+mn-lt"/>
                <a:ea typeface="+mn-ea"/>
                <a:cs typeface="+mn-cs"/>
              </a:rPr>
              <a:t> be </a:t>
            </a:r>
            <a:r>
              <a:rPr lang="lt-LT" sz="1200" b="0" i="0" kern="1200" baseline="0" dirty="0" err="1" smtClean="0">
                <a:solidFill>
                  <a:schemeClr val="tx1"/>
                </a:solidFill>
                <a:effectLst/>
                <a:latin typeface="+mn-lt"/>
                <a:ea typeface="+mn-ea"/>
                <a:cs typeface="+mn-cs"/>
              </a:rPr>
              <a:t>glued</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or</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fused</a:t>
            </a:r>
            <a:r>
              <a:rPr lang="lt-LT" sz="1200" b="0" i="0" kern="1200" baseline="0" dirty="0" smtClean="0">
                <a:solidFill>
                  <a:schemeClr val="tx1"/>
                </a:solidFill>
                <a:effectLst/>
                <a:latin typeface="+mn-lt"/>
                <a:ea typeface="+mn-ea"/>
                <a:cs typeface="+mn-cs"/>
              </a:rPr>
              <a:t>.</a:t>
            </a:r>
            <a:r>
              <a:rPr lang="lt-LT" dirty="0" smtClean="0"/>
              <a:t/>
            </a:r>
            <a:br>
              <a:rPr lang="lt-LT" dirty="0" smtClean="0"/>
            </a:br>
            <a:endParaRPr lang="lt-LT" dirty="0" smtClean="0"/>
          </a:p>
          <a:p>
            <a:r>
              <a:rPr lang="lt-LT" dirty="0" err="1" smtClean="0"/>
              <a:t>Sloped</a:t>
            </a:r>
            <a:r>
              <a:rPr lang="lt-LT" baseline="0" dirty="0" smtClean="0"/>
              <a:t> </a:t>
            </a:r>
            <a:r>
              <a:rPr lang="lt-LT" baseline="0" dirty="0" err="1" smtClean="0"/>
              <a:t>roofs</a:t>
            </a:r>
            <a:r>
              <a:rPr lang="lt-LT" baseline="0" dirty="0" smtClean="0"/>
              <a:t> </a:t>
            </a:r>
            <a:r>
              <a:rPr lang="lt-LT" baseline="0" dirty="0" err="1" smtClean="0"/>
              <a:t>can</a:t>
            </a:r>
            <a:r>
              <a:rPr lang="lt-LT" baseline="0" dirty="0" smtClean="0"/>
              <a:t> be </a:t>
            </a:r>
            <a:r>
              <a:rPr lang="lt-LT" baseline="0" dirty="0" err="1" smtClean="0"/>
              <a:t>with</a:t>
            </a:r>
            <a:r>
              <a:rPr lang="lt-LT" baseline="0" dirty="0" smtClean="0"/>
              <a:t> </a:t>
            </a:r>
            <a:r>
              <a:rPr lang="lt-LT" baseline="0" dirty="0" err="1" smtClean="0"/>
              <a:t>cold</a:t>
            </a:r>
            <a:r>
              <a:rPr lang="lt-LT" baseline="0" dirty="0" smtClean="0"/>
              <a:t> </a:t>
            </a:r>
            <a:r>
              <a:rPr lang="lt-LT" baseline="0" dirty="0" err="1" smtClean="0"/>
              <a:t>attic</a:t>
            </a:r>
            <a:r>
              <a:rPr lang="lt-LT" baseline="0" dirty="0" smtClean="0"/>
              <a:t>, </a:t>
            </a:r>
            <a:r>
              <a:rPr lang="lt-LT" baseline="0" dirty="0" err="1" smtClean="0"/>
              <a:t>where</a:t>
            </a:r>
            <a:r>
              <a:rPr lang="lt-LT" baseline="0" dirty="0" smtClean="0"/>
              <a:t> </a:t>
            </a:r>
            <a:r>
              <a:rPr lang="lt-LT" baseline="0" dirty="0" err="1" smtClean="0"/>
              <a:t>ceiling</a:t>
            </a:r>
            <a:r>
              <a:rPr lang="lt-LT" baseline="0" dirty="0" smtClean="0"/>
              <a:t> are </a:t>
            </a:r>
            <a:r>
              <a:rPr lang="lt-LT" baseline="0" dirty="0" err="1" smtClean="0"/>
              <a:t>insulated</a:t>
            </a:r>
            <a:r>
              <a:rPr lang="lt-LT" baseline="0" dirty="0" smtClean="0"/>
              <a:t> </a:t>
            </a:r>
            <a:r>
              <a:rPr lang="lt-LT" baseline="0" dirty="0" err="1" smtClean="0"/>
              <a:t>and</a:t>
            </a:r>
            <a:r>
              <a:rPr lang="lt-LT" baseline="0" dirty="0" smtClean="0"/>
              <a:t> </a:t>
            </a:r>
            <a:r>
              <a:rPr lang="lt-LT" baseline="0" dirty="0" err="1" smtClean="0"/>
              <a:t>roof</a:t>
            </a:r>
            <a:r>
              <a:rPr lang="lt-LT" baseline="0" dirty="0" smtClean="0"/>
              <a:t> </a:t>
            </a:r>
            <a:r>
              <a:rPr lang="lt-LT" baseline="0" dirty="0" err="1" smtClean="0"/>
              <a:t>isn‘t</a:t>
            </a:r>
            <a:r>
              <a:rPr lang="lt-LT" baseline="0" dirty="0" smtClean="0"/>
              <a:t> </a:t>
            </a:r>
            <a:r>
              <a:rPr lang="lt-LT" baseline="0" dirty="0" err="1" smtClean="0"/>
              <a:t>and</a:t>
            </a:r>
            <a:r>
              <a:rPr lang="lt-LT" baseline="0" dirty="0" smtClean="0"/>
              <a:t> </a:t>
            </a:r>
            <a:r>
              <a:rPr lang="lt-LT" baseline="0" dirty="0" err="1" smtClean="0"/>
              <a:t>with</a:t>
            </a:r>
            <a:r>
              <a:rPr lang="lt-LT" baseline="0" dirty="0" smtClean="0"/>
              <a:t> </a:t>
            </a:r>
            <a:r>
              <a:rPr lang="lt-LT" baseline="0" dirty="0" err="1" smtClean="0"/>
              <a:t>warm</a:t>
            </a:r>
            <a:r>
              <a:rPr lang="lt-LT" baseline="0" dirty="0" smtClean="0"/>
              <a:t>, </a:t>
            </a:r>
            <a:r>
              <a:rPr lang="lt-LT" baseline="0" dirty="0" err="1" smtClean="0"/>
              <a:t>exploitable</a:t>
            </a:r>
            <a:r>
              <a:rPr lang="lt-LT" baseline="0" dirty="0" smtClean="0"/>
              <a:t> </a:t>
            </a:r>
            <a:r>
              <a:rPr lang="lt-LT" baseline="0" dirty="0" err="1" smtClean="0"/>
              <a:t>attic</a:t>
            </a:r>
            <a:r>
              <a:rPr lang="lt-LT" baseline="0" dirty="0" smtClean="0"/>
              <a:t>.</a:t>
            </a:r>
          </a:p>
          <a:p>
            <a:endParaRPr lang="lt-LT" baseline="0" dirty="0" smtClean="0"/>
          </a:p>
          <a:p>
            <a:r>
              <a:rPr lang="lt-LT" baseline="0" dirty="0" err="1" smtClean="0"/>
              <a:t>Most</a:t>
            </a:r>
            <a:r>
              <a:rPr lang="lt-LT" baseline="0" dirty="0" smtClean="0"/>
              <a:t> </a:t>
            </a:r>
            <a:r>
              <a:rPr lang="lt-LT" baseline="0" dirty="0" err="1" smtClean="0"/>
              <a:t>popular</a:t>
            </a:r>
            <a:r>
              <a:rPr lang="lt-LT" baseline="0" dirty="0" smtClean="0"/>
              <a:t> </a:t>
            </a:r>
            <a:r>
              <a:rPr lang="lt-LT" baseline="0" dirty="0" err="1" smtClean="0"/>
              <a:t>sloped</a:t>
            </a:r>
            <a:r>
              <a:rPr lang="lt-LT" baseline="0" dirty="0" smtClean="0"/>
              <a:t> </a:t>
            </a:r>
            <a:r>
              <a:rPr lang="lt-LT" baseline="0" dirty="0" err="1" smtClean="0"/>
              <a:t>roof</a:t>
            </a:r>
            <a:r>
              <a:rPr lang="lt-LT" baseline="0" dirty="0" smtClean="0"/>
              <a:t> </a:t>
            </a:r>
            <a:r>
              <a:rPr lang="lt-LT" baseline="0" dirty="0" err="1" smtClean="0"/>
              <a:t>roofing</a:t>
            </a:r>
            <a:r>
              <a:rPr lang="lt-LT" baseline="0" dirty="0" smtClean="0"/>
              <a:t> </a:t>
            </a:r>
            <a:r>
              <a:rPr lang="lt-LT" baseline="0" dirty="0" err="1" smtClean="0"/>
              <a:t>types</a:t>
            </a:r>
            <a:r>
              <a:rPr lang="lt-LT" baseline="0" dirty="0" smtClean="0"/>
              <a:t> are </a:t>
            </a:r>
            <a:r>
              <a:rPr lang="lt-LT" baseline="0" dirty="0" err="1" smtClean="0"/>
              <a:t>tiles</a:t>
            </a:r>
            <a:r>
              <a:rPr lang="lt-LT" baseline="0" dirty="0" smtClean="0"/>
              <a:t> – </a:t>
            </a:r>
            <a:r>
              <a:rPr lang="lt-LT" baseline="0" dirty="0" err="1" smtClean="0"/>
              <a:t>creamic</a:t>
            </a:r>
            <a:r>
              <a:rPr lang="lt-LT" baseline="0" dirty="0" smtClean="0"/>
              <a:t>, </a:t>
            </a:r>
            <a:r>
              <a:rPr lang="lt-LT" baseline="0" dirty="0" err="1" smtClean="0"/>
              <a:t>bitumen</a:t>
            </a:r>
            <a:r>
              <a:rPr lang="lt-LT" baseline="0" dirty="0" smtClean="0"/>
              <a:t> </a:t>
            </a:r>
            <a:r>
              <a:rPr lang="lt-LT" baseline="0" dirty="0" err="1" smtClean="0"/>
              <a:t>or</a:t>
            </a:r>
            <a:r>
              <a:rPr lang="lt-LT" baseline="0" dirty="0" smtClean="0"/>
              <a:t> </a:t>
            </a:r>
            <a:r>
              <a:rPr lang="lt-LT" baseline="0" dirty="0" err="1" smtClean="0"/>
              <a:t>concrete</a:t>
            </a:r>
            <a:r>
              <a:rPr lang="lt-LT" baseline="0" dirty="0" smtClean="0"/>
              <a:t>, </a:t>
            </a:r>
            <a:r>
              <a:rPr lang="lt-LT" baseline="0" dirty="0" err="1" smtClean="0"/>
              <a:t>sheeting</a:t>
            </a:r>
            <a:r>
              <a:rPr lang="lt-LT" baseline="0" dirty="0" smtClean="0"/>
              <a:t> </a:t>
            </a:r>
            <a:r>
              <a:rPr lang="lt-LT" baseline="0" dirty="0" err="1" smtClean="0"/>
              <a:t>metal</a:t>
            </a:r>
            <a:r>
              <a:rPr lang="lt-LT" baseline="0" dirty="0" smtClean="0"/>
              <a:t> – </a:t>
            </a:r>
            <a:r>
              <a:rPr lang="lt-LT" baseline="0" dirty="0" err="1" smtClean="0"/>
              <a:t>rolled</a:t>
            </a:r>
            <a:r>
              <a:rPr lang="lt-LT" baseline="0" dirty="0" smtClean="0"/>
              <a:t> </a:t>
            </a:r>
            <a:r>
              <a:rPr lang="lt-LT" baseline="0" dirty="0" err="1" smtClean="0"/>
              <a:t>or</a:t>
            </a:r>
            <a:r>
              <a:rPr lang="lt-LT" baseline="0" dirty="0" smtClean="0"/>
              <a:t> </a:t>
            </a:r>
            <a:r>
              <a:rPr lang="lt-LT" baseline="0" dirty="0" err="1" smtClean="0"/>
              <a:t>profiled</a:t>
            </a:r>
            <a:r>
              <a:rPr lang="lt-LT" baseline="0" dirty="0" smtClean="0"/>
              <a:t> </a:t>
            </a:r>
            <a:r>
              <a:rPr lang="lt-LT" baseline="0" dirty="0" err="1" smtClean="0"/>
              <a:t>and</a:t>
            </a:r>
            <a:r>
              <a:rPr lang="lt-LT" baseline="0" dirty="0" smtClean="0"/>
              <a:t> </a:t>
            </a:r>
            <a:r>
              <a:rPr lang="lt-LT" baseline="0" dirty="0" err="1" smtClean="0"/>
              <a:t>others</a:t>
            </a:r>
            <a:r>
              <a:rPr lang="lt-LT" baseline="0" dirty="0" smtClean="0"/>
              <a:t>, </a:t>
            </a:r>
            <a:r>
              <a:rPr lang="lt-LT" baseline="0" dirty="0" err="1" smtClean="0"/>
              <a:t>like</a:t>
            </a:r>
            <a:r>
              <a:rPr lang="lt-LT" baseline="0" dirty="0" smtClean="0"/>
              <a:t> </a:t>
            </a:r>
            <a:r>
              <a:rPr lang="lt-LT" baseline="0" dirty="0" err="1" smtClean="0"/>
              <a:t>composite</a:t>
            </a:r>
            <a:r>
              <a:rPr lang="lt-LT" baseline="0" dirty="0" smtClean="0"/>
              <a:t>, </a:t>
            </a:r>
            <a:r>
              <a:rPr lang="lt-LT" baseline="0" dirty="0" err="1" smtClean="0"/>
              <a:t>slate</a:t>
            </a:r>
            <a:r>
              <a:rPr lang="lt-LT" baseline="0" dirty="0" smtClean="0"/>
              <a:t> </a:t>
            </a:r>
            <a:r>
              <a:rPr lang="lt-LT" baseline="0" dirty="0" err="1" smtClean="0"/>
              <a:t>or</a:t>
            </a:r>
            <a:r>
              <a:rPr lang="lt-LT" baseline="0" dirty="0" smtClean="0"/>
              <a:t> </a:t>
            </a:r>
            <a:r>
              <a:rPr lang="lt-LT" baseline="0" dirty="0" err="1" smtClean="0"/>
              <a:t>asbestos-free.</a:t>
            </a:r>
            <a:endParaRPr lang="lt-LT" dirty="0" smtClean="0"/>
          </a:p>
          <a:p>
            <a:endParaRPr lang="lt-LT" dirty="0"/>
          </a:p>
        </p:txBody>
      </p:sp>
      <p:sp>
        <p:nvSpPr>
          <p:cNvPr id="4" name="Slide Number Placeholder 3"/>
          <p:cNvSpPr>
            <a:spLocks noGrp="1"/>
          </p:cNvSpPr>
          <p:nvPr>
            <p:ph type="sldNum" sz="quarter" idx="10"/>
          </p:nvPr>
        </p:nvSpPr>
        <p:spPr/>
        <p:txBody>
          <a:bodyPr/>
          <a:lstStyle/>
          <a:p>
            <a:fld id="{7ABEC9D0-1941-41D6-A106-DB534AC886F9}" type="slidenum">
              <a:rPr lang="en-US" smtClean="0"/>
              <a:t>2</a:t>
            </a:fld>
            <a:endParaRPr lang="en-US"/>
          </a:p>
        </p:txBody>
      </p:sp>
    </p:spTree>
    <p:extLst>
      <p:ext uri="{BB962C8B-B14F-4D97-AF65-F5344CB8AC3E}">
        <p14:creationId xmlns:p14="http://schemas.microsoft.com/office/powerpoint/2010/main" val="1508377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A mechanically-attached system has the benefit of guaranteeing that the roof is attached directly into the structure of the building. </a:t>
            </a:r>
            <a:endParaRPr lang="lt-LT"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A mechanically-attached system is usually less expensive than a comparable fully-adhered system. </a:t>
            </a:r>
            <a:endParaRPr lang="lt-LT"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A mechanically-attached system can be done in colder weather.</a:t>
            </a:r>
            <a:endParaRPr lang="lt-LT"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lt-LT"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lt-LT" sz="1200" b="1" kern="1200" dirty="0" err="1" smtClean="0">
                <a:solidFill>
                  <a:schemeClr val="tx1"/>
                </a:solidFill>
                <a:effectLst/>
                <a:latin typeface="+mn-lt"/>
                <a:ea typeface="+mn-ea"/>
                <a:cs typeface="+mn-cs"/>
              </a:rPr>
              <a:t>Mechanically</a:t>
            </a:r>
            <a:r>
              <a:rPr lang="lt-LT" sz="1200" b="1" kern="1200" baseline="0" dirty="0" smtClean="0">
                <a:solidFill>
                  <a:schemeClr val="tx1"/>
                </a:solidFill>
                <a:effectLst/>
                <a:latin typeface="+mn-lt"/>
                <a:ea typeface="+mn-ea"/>
                <a:cs typeface="+mn-cs"/>
              </a:rPr>
              <a:t> </a:t>
            </a:r>
            <a:r>
              <a:rPr lang="lt-LT" sz="1200" b="1" kern="1200" baseline="0" dirty="0" err="1" smtClean="0">
                <a:solidFill>
                  <a:schemeClr val="tx1"/>
                </a:solidFill>
                <a:effectLst/>
                <a:latin typeface="+mn-lt"/>
                <a:ea typeface="+mn-ea"/>
                <a:cs typeface="+mn-cs"/>
              </a:rPr>
              <a:t>attached</a:t>
            </a:r>
            <a:r>
              <a:rPr lang="lt-LT" sz="1200" b="1" kern="1200" baseline="0" dirty="0" smtClean="0">
                <a:solidFill>
                  <a:schemeClr val="tx1"/>
                </a:solidFill>
                <a:effectLst/>
                <a:latin typeface="+mn-lt"/>
                <a:ea typeface="+mn-ea"/>
                <a:cs typeface="+mn-cs"/>
              </a:rPr>
              <a:t> </a:t>
            </a:r>
            <a:r>
              <a:rPr lang="lt-LT" sz="1200" b="1" kern="1200" baseline="0" dirty="0" err="1" smtClean="0">
                <a:solidFill>
                  <a:schemeClr val="tx1"/>
                </a:solidFill>
                <a:effectLst/>
                <a:latin typeface="+mn-lt"/>
                <a:ea typeface="+mn-ea"/>
                <a:cs typeface="+mn-cs"/>
              </a:rPr>
              <a:t>system</a:t>
            </a:r>
            <a:r>
              <a:rPr lang="lt-LT" sz="1200" b="1" kern="1200" baseline="0" dirty="0" smtClean="0">
                <a:solidFill>
                  <a:schemeClr val="tx1"/>
                </a:solidFill>
                <a:effectLst/>
                <a:latin typeface="+mn-lt"/>
                <a:ea typeface="+mn-ea"/>
                <a:cs typeface="+mn-cs"/>
              </a:rPr>
              <a:t> </a:t>
            </a:r>
            <a:r>
              <a:rPr lang="lt-LT" sz="1200" b="0" kern="1200" baseline="0" dirty="0" err="1" smtClean="0">
                <a:solidFill>
                  <a:schemeClr val="tx1"/>
                </a:solidFill>
                <a:effectLst/>
                <a:latin typeface="+mn-lt"/>
                <a:ea typeface="+mn-ea"/>
                <a:cs typeface="+mn-cs"/>
              </a:rPr>
              <a:t>installation</a:t>
            </a:r>
            <a:r>
              <a:rPr lang="lt-LT" sz="1200" b="0" kern="1200" baseline="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process</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consists</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of</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following</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steps</a:t>
            </a:r>
            <a:r>
              <a:rPr lang="lt-LT" sz="1200" b="0" i="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lt-LT" sz="1200" b="0" i="0" kern="1200" dirty="0" smtClean="0">
                <a:solidFill>
                  <a:schemeClr val="tx1"/>
                </a:solidFill>
                <a:effectLst/>
                <a:latin typeface="+mn-lt"/>
                <a:ea typeface="+mn-ea"/>
                <a:cs typeface="+mn-cs"/>
              </a:rPr>
              <a:t>1. </a:t>
            </a:r>
            <a:r>
              <a:rPr lang="lt-LT" sz="1200" b="0" i="0" kern="1200" dirty="0" err="1" smtClean="0">
                <a:solidFill>
                  <a:schemeClr val="tx1"/>
                </a:solidFill>
                <a:effectLst/>
                <a:latin typeface="+mn-lt"/>
                <a:ea typeface="+mn-ea"/>
                <a:cs typeface="+mn-cs"/>
              </a:rPr>
              <a:t>Prepare</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roof</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deck</a:t>
            </a:r>
            <a:r>
              <a:rPr lang="lt-LT" sz="1200" b="0" i="0" kern="1200" dirty="0" smtClean="0">
                <a:solidFill>
                  <a:schemeClr val="tx1"/>
                </a:solidFill>
                <a:effectLst/>
                <a:latin typeface="+mn-lt"/>
                <a:ea typeface="+mn-ea"/>
                <a:cs typeface="+mn-cs"/>
              </a:rPr>
              <a:t> – </a:t>
            </a:r>
            <a:r>
              <a:rPr lang="lt-LT" sz="1200" b="0" i="0" kern="1200" dirty="0" err="1" smtClean="0">
                <a:solidFill>
                  <a:schemeClr val="tx1"/>
                </a:solidFill>
                <a:effectLst/>
                <a:latin typeface="+mn-lt"/>
                <a:ea typeface="+mn-ea"/>
                <a:cs typeface="+mn-cs"/>
              </a:rPr>
              <a:t>clean</a:t>
            </a:r>
            <a:r>
              <a:rPr lang="lt-LT" sz="1200" b="0" i="0" kern="1200" dirty="0" smtClean="0">
                <a:solidFill>
                  <a:schemeClr val="tx1"/>
                </a:solidFill>
                <a:effectLst/>
                <a:latin typeface="+mn-lt"/>
                <a:ea typeface="+mn-ea"/>
                <a:cs typeface="+mn-cs"/>
              </a:rPr>
              <a:t> dust</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and</a:t>
            </a:r>
            <a:r>
              <a:rPr lang="lt-LT" sz="1200" b="0" i="0" kern="1200" baseline="0" dirty="0" smtClean="0">
                <a:solidFill>
                  <a:schemeClr val="tx1"/>
                </a:solidFill>
                <a:effectLst/>
                <a:latin typeface="+mn-lt"/>
                <a:ea typeface="+mn-ea"/>
                <a:cs typeface="+mn-cs"/>
              </a:rPr>
              <a:t> dirt </a:t>
            </a:r>
            <a:r>
              <a:rPr lang="lt-LT" sz="1200" b="0" i="0" kern="1200" baseline="0" dirty="0" err="1" smtClean="0">
                <a:solidFill>
                  <a:schemeClr val="tx1"/>
                </a:solidFill>
                <a:effectLst/>
                <a:latin typeface="+mn-lt"/>
                <a:ea typeface="+mn-ea"/>
                <a:cs typeface="+mn-cs"/>
              </a:rPr>
              <a:t>or</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any</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oild</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or</a:t>
            </a:r>
            <a:r>
              <a:rPr lang="lt-LT" sz="1200" b="0" i="0" kern="1200" baseline="0" dirty="0" smtClean="0">
                <a:solidFill>
                  <a:schemeClr val="tx1"/>
                </a:solidFill>
                <a:effectLst/>
                <a:latin typeface="+mn-lt"/>
                <a:ea typeface="+mn-ea"/>
                <a:cs typeface="+mn-cs"/>
              </a:rPr>
              <a:t> grime </a:t>
            </a:r>
            <a:r>
              <a:rPr lang="lt-LT" sz="1200" b="0" i="0" kern="1200" baseline="0" dirty="0" err="1" smtClean="0">
                <a:solidFill>
                  <a:schemeClr val="tx1"/>
                </a:solidFill>
                <a:effectLst/>
                <a:latin typeface="+mn-lt"/>
                <a:ea typeface="+mn-ea"/>
                <a:cs typeface="+mn-cs"/>
              </a:rPr>
              <a:t>and</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sand</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any</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sharp</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edged</a:t>
            </a:r>
            <a:r>
              <a:rPr lang="lt-LT" sz="1200" b="0" i="0" kern="1200" baseline="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lt-LT" sz="1200" b="0" i="0" kern="1200" dirty="0" smtClean="0">
                <a:solidFill>
                  <a:schemeClr val="tx1"/>
                </a:solidFill>
                <a:effectLst/>
                <a:latin typeface="+mn-lt"/>
                <a:ea typeface="+mn-ea"/>
                <a:cs typeface="+mn-cs"/>
              </a:rPr>
              <a:t>2. </a:t>
            </a:r>
            <a:r>
              <a:rPr lang="en-US" dirty="0" smtClean="0"/>
              <a:t>Place Membrane and Allow to Relax</a:t>
            </a:r>
            <a:r>
              <a:rPr lang="lt-LT" dirty="0" smtClean="0"/>
              <a:t> – </a:t>
            </a:r>
            <a:r>
              <a:rPr lang="lt-LT" dirty="0" err="1" smtClean="0"/>
              <a:t>ends</a:t>
            </a:r>
            <a:r>
              <a:rPr lang="lt-LT" baseline="0" dirty="0" smtClean="0"/>
              <a:t> </a:t>
            </a:r>
            <a:r>
              <a:rPr lang="lt-LT" baseline="0" dirty="0" err="1" smtClean="0"/>
              <a:t>of</a:t>
            </a:r>
            <a:r>
              <a:rPr lang="lt-LT" baseline="0" dirty="0" smtClean="0"/>
              <a:t> </a:t>
            </a:r>
            <a:r>
              <a:rPr lang="lt-LT" baseline="0" dirty="0" err="1" smtClean="0"/>
              <a:t>the</a:t>
            </a:r>
            <a:r>
              <a:rPr lang="lt-LT" baseline="0" dirty="0" smtClean="0"/>
              <a:t> </a:t>
            </a:r>
            <a:r>
              <a:rPr lang="lt-LT" baseline="0" dirty="0" err="1" smtClean="0"/>
              <a:t>membrane</a:t>
            </a:r>
            <a:r>
              <a:rPr lang="lt-LT" baseline="0" dirty="0" smtClean="0"/>
              <a:t> </a:t>
            </a:r>
            <a:r>
              <a:rPr lang="lt-LT" baseline="0" dirty="0" err="1" smtClean="0"/>
              <a:t>sheets</a:t>
            </a:r>
            <a:r>
              <a:rPr lang="lt-LT" baseline="0" dirty="0" smtClean="0"/>
              <a:t> </a:t>
            </a:r>
            <a:r>
              <a:rPr lang="lt-LT" baseline="0" dirty="0" err="1" smtClean="0"/>
              <a:t>have</a:t>
            </a:r>
            <a:r>
              <a:rPr lang="lt-LT" baseline="0" dirty="0" smtClean="0"/>
              <a:t> to </a:t>
            </a:r>
            <a:r>
              <a:rPr lang="lt-LT" baseline="0" dirty="0" err="1" smtClean="0"/>
              <a:t>overlap</a:t>
            </a:r>
            <a:r>
              <a:rPr lang="lt-LT" baseline="0" dirty="0" smtClean="0"/>
              <a:t> </a:t>
            </a:r>
            <a:r>
              <a:rPr lang="lt-LT" baseline="0" dirty="0" err="1" smtClean="0"/>
              <a:t>minimum</a:t>
            </a:r>
            <a:r>
              <a:rPr lang="lt-LT" baseline="0" dirty="0" smtClean="0"/>
              <a:t> </a:t>
            </a:r>
            <a:r>
              <a:rPr lang="lt-LT" baseline="0" dirty="0" err="1" smtClean="0"/>
              <a:t>of</a:t>
            </a:r>
            <a:r>
              <a:rPr lang="lt-LT" baseline="0" dirty="0" smtClean="0"/>
              <a:t> 75 mm </a:t>
            </a:r>
            <a:r>
              <a:rPr lang="lt-LT" baseline="0" dirty="0" err="1" smtClean="0"/>
              <a:t>up</a:t>
            </a:r>
            <a:r>
              <a:rPr lang="lt-LT" baseline="0" dirty="0" smtClean="0"/>
              <a:t> to 150 mm.</a:t>
            </a:r>
          </a:p>
          <a:p>
            <a:pPr marL="0" marR="0" indent="0" algn="l" defTabSz="914400" rtl="0" eaLnBrk="1" fontAlgn="auto" latinLnBrk="0" hangingPunct="1">
              <a:lnSpc>
                <a:spcPct val="100000"/>
              </a:lnSpc>
              <a:spcBef>
                <a:spcPts val="0"/>
              </a:spcBef>
              <a:spcAft>
                <a:spcPts val="0"/>
              </a:spcAft>
              <a:buClrTx/>
              <a:buSzTx/>
              <a:buFontTx/>
              <a:buNone/>
              <a:tabLst/>
              <a:defRPr/>
            </a:pPr>
            <a:r>
              <a:rPr lang="lt-LT" sz="1200" b="0" i="0" kern="1200" baseline="0" dirty="0" smtClean="0">
                <a:solidFill>
                  <a:schemeClr val="tx1"/>
                </a:solidFill>
                <a:effectLst/>
                <a:latin typeface="+mn-lt"/>
                <a:ea typeface="+mn-ea"/>
                <a:cs typeface="+mn-cs"/>
              </a:rPr>
              <a:t>3. </a:t>
            </a:r>
            <a:r>
              <a:rPr lang="lt-LT" sz="1200" b="0" i="0" kern="1200" baseline="0" dirty="0" err="1" smtClean="0">
                <a:solidFill>
                  <a:schemeClr val="tx1"/>
                </a:solidFill>
                <a:effectLst/>
                <a:latin typeface="+mn-lt"/>
                <a:ea typeface="+mn-ea"/>
                <a:cs typeface="+mn-cs"/>
              </a:rPr>
              <a:t>Layout</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fastening</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plates</a:t>
            </a:r>
            <a:r>
              <a:rPr lang="lt-LT" sz="1200" b="0" i="0" kern="1200" baseline="0" dirty="0" smtClean="0">
                <a:solidFill>
                  <a:schemeClr val="tx1"/>
                </a:solidFill>
                <a:effectLst/>
                <a:latin typeface="+mn-lt"/>
                <a:ea typeface="+mn-ea"/>
                <a:cs typeface="+mn-cs"/>
              </a:rPr>
              <a:t> – </a:t>
            </a:r>
            <a:r>
              <a:rPr lang="lt-LT" sz="1200" b="0" i="0" kern="1200" baseline="0" dirty="0" err="1" smtClean="0">
                <a:solidFill>
                  <a:schemeClr val="tx1"/>
                </a:solidFill>
                <a:effectLst/>
                <a:latin typeface="+mn-lt"/>
                <a:ea typeface="+mn-ea"/>
                <a:cs typeface="+mn-cs"/>
              </a:rPr>
              <a:t>install</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plates</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every</a:t>
            </a:r>
            <a:r>
              <a:rPr lang="lt-LT" sz="1200" b="0" i="0" kern="1200" baseline="0" dirty="0" smtClean="0">
                <a:solidFill>
                  <a:schemeClr val="tx1"/>
                </a:solidFill>
                <a:effectLst/>
                <a:latin typeface="+mn-lt"/>
                <a:ea typeface="+mn-ea"/>
                <a:cs typeface="+mn-cs"/>
              </a:rPr>
              <a:t> 300 mm </a:t>
            </a:r>
            <a:r>
              <a:rPr lang="lt-LT" sz="1200" b="0" i="0" kern="1200" baseline="0" dirty="0" err="1" smtClean="0">
                <a:solidFill>
                  <a:schemeClr val="tx1"/>
                </a:solidFill>
                <a:effectLst/>
                <a:latin typeface="+mn-lt"/>
                <a:ea typeface="+mn-ea"/>
                <a:cs typeface="+mn-cs"/>
              </a:rPr>
              <a:t>or</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as</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required</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by</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the</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specification</a:t>
            </a:r>
            <a:r>
              <a:rPr lang="lt-LT" sz="1200" b="0" i="0" kern="1200" baseline="0" dirty="0" smtClean="0">
                <a:solidFill>
                  <a:schemeClr val="tx1"/>
                </a:solidFill>
                <a:effectLst/>
                <a:latin typeface="+mn-lt"/>
                <a:ea typeface="+mn-ea"/>
                <a:cs typeface="+mn-cs"/>
              </a:rPr>
              <a:t>. </a:t>
            </a:r>
            <a:r>
              <a:rPr lang="en-US" dirty="0" smtClean="0"/>
              <a:t>Install each fastener so that it is properly engaged in the deck and the head is seated in the </a:t>
            </a:r>
            <a:r>
              <a:rPr lang="lt-LT" dirty="0" smtClean="0"/>
              <a:t>p</a:t>
            </a:r>
            <a:r>
              <a:rPr lang="en-US" dirty="0" smtClean="0"/>
              <a:t>late. Use caution not to overdrive the fastener.</a:t>
            </a:r>
            <a:endParaRPr lang="lt-LT"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lt-LT" sz="1200" b="0" i="0" kern="1200" dirty="0" smtClean="0">
                <a:solidFill>
                  <a:schemeClr val="tx1"/>
                </a:solidFill>
                <a:effectLst/>
                <a:latin typeface="+mn-lt"/>
                <a:ea typeface="+mn-ea"/>
                <a:cs typeface="+mn-cs"/>
              </a:rPr>
              <a:t>4. </a:t>
            </a:r>
            <a:r>
              <a:rPr lang="lt-LT" sz="1200" b="0" i="0" kern="1200" dirty="0" err="1" smtClean="0">
                <a:solidFill>
                  <a:schemeClr val="tx1"/>
                </a:solidFill>
                <a:effectLst/>
                <a:latin typeface="+mn-lt"/>
                <a:ea typeface="+mn-ea"/>
                <a:cs typeface="+mn-cs"/>
              </a:rPr>
              <a:t>Fabricate</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the</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lap</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slplice</a:t>
            </a:r>
            <a:r>
              <a:rPr lang="lt-LT" sz="1200" b="0" i="0" kern="1200" baseline="0" dirty="0" smtClean="0">
                <a:solidFill>
                  <a:schemeClr val="tx1"/>
                </a:solidFill>
                <a:effectLst/>
                <a:latin typeface="+mn-lt"/>
                <a:ea typeface="+mn-ea"/>
                <a:cs typeface="+mn-cs"/>
              </a:rPr>
              <a:t> - s</a:t>
            </a:r>
            <a:r>
              <a:rPr lang="en-US" dirty="0" err="1" smtClean="0"/>
              <a:t>plice</a:t>
            </a:r>
            <a:r>
              <a:rPr lang="en-US" dirty="0" smtClean="0"/>
              <a:t> the outside edge of the top sheet</a:t>
            </a:r>
            <a:r>
              <a:rPr lang="lt-LT" dirty="0" smtClean="0"/>
              <a:t>.</a:t>
            </a:r>
          </a:p>
          <a:p>
            <a:endParaRPr lang="lt-LT" dirty="0"/>
          </a:p>
        </p:txBody>
      </p:sp>
      <p:sp>
        <p:nvSpPr>
          <p:cNvPr id="4" name="Slide Number Placeholder 3"/>
          <p:cNvSpPr>
            <a:spLocks noGrp="1"/>
          </p:cNvSpPr>
          <p:nvPr>
            <p:ph type="sldNum" sz="quarter" idx="10"/>
          </p:nvPr>
        </p:nvSpPr>
        <p:spPr/>
        <p:txBody>
          <a:bodyPr/>
          <a:lstStyle/>
          <a:p>
            <a:fld id="{7ABEC9D0-1941-41D6-A106-DB534AC886F9}" type="slidenum">
              <a:rPr lang="en-US" smtClean="0"/>
              <a:t>15</a:t>
            </a:fld>
            <a:endParaRPr lang="en-US"/>
          </a:p>
        </p:txBody>
      </p:sp>
    </p:spTree>
    <p:extLst>
      <p:ext uri="{BB962C8B-B14F-4D97-AF65-F5344CB8AC3E}">
        <p14:creationId xmlns:p14="http://schemas.microsoft.com/office/powerpoint/2010/main" val="2308409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Ballasted systems offer reliable wind-uplift resistance, which can be enhanced by simply using larger and heavier ballast around perimeters.</a:t>
            </a:r>
            <a:endParaRPr lang="lt-LT"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lt-LT" sz="1200" b="1"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lt-LT" sz="1200" b="1" i="0" kern="1200" dirty="0" err="1" smtClean="0">
                <a:solidFill>
                  <a:schemeClr val="tx1"/>
                </a:solidFill>
                <a:effectLst/>
                <a:latin typeface="+mn-lt"/>
                <a:ea typeface="+mn-ea"/>
                <a:cs typeface="+mn-cs"/>
              </a:rPr>
              <a:t>Ballasted</a:t>
            </a:r>
            <a:r>
              <a:rPr lang="lt-LT" sz="1200" b="1" i="0" kern="1200" dirty="0" smtClean="0">
                <a:solidFill>
                  <a:schemeClr val="tx1"/>
                </a:solidFill>
                <a:effectLst/>
                <a:latin typeface="+mn-lt"/>
                <a:ea typeface="+mn-ea"/>
                <a:cs typeface="+mn-cs"/>
              </a:rPr>
              <a:t> </a:t>
            </a:r>
            <a:r>
              <a:rPr lang="lt-LT" sz="1200" b="1" i="0" kern="1200" dirty="0" err="1" smtClean="0">
                <a:solidFill>
                  <a:schemeClr val="tx1"/>
                </a:solidFill>
                <a:effectLst/>
                <a:latin typeface="+mn-lt"/>
                <a:ea typeface="+mn-ea"/>
                <a:cs typeface="+mn-cs"/>
              </a:rPr>
              <a:t>system</a:t>
            </a:r>
            <a:r>
              <a:rPr lang="lt-LT" sz="1200" b="1"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installation</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process</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consists</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of</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following</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steps</a:t>
            </a:r>
            <a:r>
              <a:rPr lang="lt-LT" sz="1200" b="0" i="0" kern="1200" baseline="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lt-LT" sz="1200" b="0" i="0" kern="1200" dirty="0" smtClean="0">
                <a:solidFill>
                  <a:schemeClr val="tx1"/>
                </a:solidFill>
                <a:effectLst/>
                <a:latin typeface="+mn-lt"/>
                <a:ea typeface="+mn-ea"/>
                <a:cs typeface="+mn-cs"/>
              </a:rPr>
              <a:t>1. </a:t>
            </a:r>
            <a:r>
              <a:rPr lang="lt-LT" sz="1200" b="0" i="0" kern="1200" dirty="0" err="1" smtClean="0">
                <a:solidFill>
                  <a:schemeClr val="tx1"/>
                </a:solidFill>
                <a:effectLst/>
                <a:latin typeface="+mn-lt"/>
                <a:ea typeface="+mn-ea"/>
                <a:cs typeface="+mn-cs"/>
              </a:rPr>
              <a:t>Prepare</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roof</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deck</a:t>
            </a:r>
            <a:r>
              <a:rPr lang="lt-LT" sz="1200" b="0" i="0" kern="1200" dirty="0" smtClean="0">
                <a:solidFill>
                  <a:schemeClr val="tx1"/>
                </a:solidFill>
                <a:effectLst/>
                <a:latin typeface="+mn-lt"/>
                <a:ea typeface="+mn-ea"/>
                <a:cs typeface="+mn-cs"/>
              </a:rPr>
              <a:t> – </a:t>
            </a:r>
            <a:r>
              <a:rPr lang="lt-LT" sz="1200" b="0" i="0" kern="1200" dirty="0" err="1" smtClean="0">
                <a:solidFill>
                  <a:schemeClr val="tx1"/>
                </a:solidFill>
                <a:effectLst/>
                <a:latin typeface="+mn-lt"/>
                <a:ea typeface="+mn-ea"/>
                <a:cs typeface="+mn-cs"/>
              </a:rPr>
              <a:t>clean</a:t>
            </a:r>
            <a:r>
              <a:rPr lang="lt-LT" sz="1200" b="0" i="0" kern="1200" dirty="0" smtClean="0">
                <a:solidFill>
                  <a:schemeClr val="tx1"/>
                </a:solidFill>
                <a:effectLst/>
                <a:latin typeface="+mn-lt"/>
                <a:ea typeface="+mn-ea"/>
                <a:cs typeface="+mn-cs"/>
              </a:rPr>
              <a:t> dust</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and</a:t>
            </a:r>
            <a:r>
              <a:rPr lang="lt-LT" sz="1200" b="0" i="0" kern="1200" baseline="0" dirty="0" smtClean="0">
                <a:solidFill>
                  <a:schemeClr val="tx1"/>
                </a:solidFill>
                <a:effectLst/>
                <a:latin typeface="+mn-lt"/>
                <a:ea typeface="+mn-ea"/>
                <a:cs typeface="+mn-cs"/>
              </a:rPr>
              <a:t> dirt </a:t>
            </a:r>
            <a:r>
              <a:rPr lang="lt-LT" sz="1200" b="0" i="0" kern="1200" baseline="0" dirty="0" err="1" smtClean="0">
                <a:solidFill>
                  <a:schemeClr val="tx1"/>
                </a:solidFill>
                <a:effectLst/>
                <a:latin typeface="+mn-lt"/>
                <a:ea typeface="+mn-ea"/>
                <a:cs typeface="+mn-cs"/>
              </a:rPr>
              <a:t>or</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any</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oild</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or</a:t>
            </a:r>
            <a:r>
              <a:rPr lang="lt-LT" sz="1200" b="0" i="0" kern="1200" baseline="0" dirty="0" smtClean="0">
                <a:solidFill>
                  <a:schemeClr val="tx1"/>
                </a:solidFill>
                <a:effectLst/>
                <a:latin typeface="+mn-lt"/>
                <a:ea typeface="+mn-ea"/>
                <a:cs typeface="+mn-cs"/>
              </a:rPr>
              <a:t> grime </a:t>
            </a:r>
            <a:r>
              <a:rPr lang="lt-LT" sz="1200" b="0" i="0" kern="1200" baseline="0" dirty="0" err="1" smtClean="0">
                <a:solidFill>
                  <a:schemeClr val="tx1"/>
                </a:solidFill>
                <a:effectLst/>
                <a:latin typeface="+mn-lt"/>
                <a:ea typeface="+mn-ea"/>
                <a:cs typeface="+mn-cs"/>
              </a:rPr>
              <a:t>and</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sand</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any</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sharp</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edged</a:t>
            </a:r>
            <a:r>
              <a:rPr lang="lt-LT" sz="1200" b="0" i="0" kern="1200" baseline="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lt-LT" sz="1200" b="0" i="0" kern="1200" dirty="0" smtClean="0">
                <a:solidFill>
                  <a:schemeClr val="tx1"/>
                </a:solidFill>
                <a:effectLst/>
                <a:latin typeface="+mn-lt"/>
                <a:ea typeface="+mn-ea"/>
                <a:cs typeface="+mn-cs"/>
              </a:rPr>
              <a:t>2. </a:t>
            </a:r>
            <a:r>
              <a:rPr lang="en-US" dirty="0" smtClean="0"/>
              <a:t>Place Membrane and Allow to relax</a:t>
            </a:r>
            <a:r>
              <a:rPr lang="lt-LT" dirty="0" smtClean="0"/>
              <a:t>. </a:t>
            </a:r>
            <a:r>
              <a:rPr lang="en-US" dirty="0" smtClean="0"/>
              <a:t>Ballasted System must be installed so that the splices shed the flow of water.</a:t>
            </a:r>
            <a:endParaRPr lang="lt-LT"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lt-LT" sz="1200" b="0" i="0" kern="1200" dirty="0" smtClean="0">
                <a:solidFill>
                  <a:schemeClr val="tx1"/>
                </a:solidFill>
                <a:effectLst/>
                <a:latin typeface="+mn-lt"/>
                <a:ea typeface="+mn-ea"/>
                <a:cs typeface="+mn-cs"/>
              </a:rPr>
              <a:t>3. </a:t>
            </a:r>
            <a:r>
              <a:rPr lang="en-US" dirty="0" smtClean="0"/>
              <a:t>Move the membrane panel to its final position allowing for a minimum 10</a:t>
            </a:r>
            <a:r>
              <a:rPr lang="lt-LT" dirty="0" smtClean="0"/>
              <a:t>0</a:t>
            </a:r>
            <a:r>
              <a:rPr lang="en-US" dirty="0" smtClean="0"/>
              <a:t> mm field seam onto adjacent panels and sufficient membrane for proper membrane terminations.</a:t>
            </a:r>
            <a:endParaRPr lang="lt-LT"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lt-LT" sz="1200" b="0" i="0" kern="1200" dirty="0" smtClean="0">
                <a:solidFill>
                  <a:schemeClr val="tx1"/>
                </a:solidFill>
                <a:effectLst/>
                <a:latin typeface="+mn-lt"/>
                <a:ea typeface="+mn-ea"/>
                <a:cs typeface="+mn-cs"/>
              </a:rPr>
              <a:t>4. </a:t>
            </a:r>
            <a:r>
              <a:rPr lang="lt-LT" sz="1200" b="0" i="0" kern="1200" dirty="0" err="1" smtClean="0">
                <a:solidFill>
                  <a:schemeClr val="tx1"/>
                </a:solidFill>
                <a:effectLst/>
                <a:latin typeface="+mn-lt"/>
                <a:ea typeface="+mn-ea"/>
                <a:cs typeface="+mn-cs"/>
              </a:rPr>
              <a:t>Ballast</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installation</a:t>
            </a:r>
            <a:r>
              <a:rPr lang="lt-LT" sz="1200" b="0" i="0" kern="1200" dirty="0" smtClean="0">
                <a:solidFill>
                  <a:schemeClr val="tx1"/>
                </a:solidFill>
                <a:effectLst/>
                <a:latin typeface="+mn-lt"/>
                <a:ea typeface="+mn-ea"/>
                <a:cs typeface="+mn-cs"/>
              </a:rPr>
              <a:t> – stone </a:t>
            </a:r>
            <a:r>
              <a:rPr lang="lt-LT" sz="1200" b="0" i="0" kern="1200" dirty="0" err="1" smtClean="0">
                <a:solidFill>
                  <a:schemeClr val="tx1"/>
                </a:solidFill>
                <a:effectLst/>
                <a:latin typeface="+mn-lt"/>
                <a:ea typeface="+mn-ea"/>
                <a:cs typeface="+mn-cs"/>
              </a:rPr>
              <a:t>ballast</a:t>
            </a:r>
            <a:r>
              <a:rPr lang="lt-LT" sz="1200" b="0" i="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lt-LT"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lt-LT" sz="1200" b="0" i="0" kern="1200" dirty="0" err="1" smtClean="0">
                <a:solidFill>
                  <a:schemeClr val="tx1"/>
                </a:solidFill>
                <a:effectLst/>
                <a:latin typeface="+mn-lt"/>
                <a:ea typeface="+mn-ea"/>
                <a:cs typeface="+mn-cs"/>
              </a:rPr>
              <a:t>Spread</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ballast</a:t>
            </a:r>
            <a:r>
              <a:rPr lang="lt-LT" sz="1200" b="0" i="0" kern="1200" dirty="0" smtClean="0">
                <a:solidFill>
                  <a:schemeClr val="tx1"/>
                </a:solidFill>
                <a:effectLst/>
                <a:latin typeface="+mn-lt"/>
                <a:ea typeface="+mn-ea"/>
                <a:cs typeface="+mn-cs"/>
              </a:rPr>
              <a:t> - t</a:t>
            </a:r>
            <a:r>
              <a:rPr lang="en-US" dirty="0" smtClean="0"/>
              <a:t>he ballast shall be spread over the completed </a:t>
            </a:r>
            <a:r>
              <a:rPr lang="lt-LT" dirty="0" smtClean="0"/>
              <a:t>EPDM</a:t>
            </a:r>
            <a:r>
              <a:rPr lang="lt-LT" baseline="0" dirty="0" smtClean="0"/>
              <a:t> </a:t>
            </a:r>
            <a:r>
              <a:rPr lang="lt-LT" baseline="0" dirty="0" err="1" smtClean="0"/>
              <a:t>system</a:t>
            </a:r>
            <a:r>
              <a:rPr lang="lt-LT" baseline="0" dirty="0" smtClean="0"/>
              <a:t> </a:t>
            </a:r>
            <a:r>
              <a:rPr lang="en-US" dirty="0" smtClean="0"/>
              <a:t>at the rate specified by the project designer but never less than </a:t>
            </a:r>
            <a:r>
              <a:rPr lang="lt-LT" dirty="0" smtClean="0"/>
              <a:t>50</a:t>
            </a:r>
            <a:r>
              <a:rPr lang="lt-LT" baseline="0" dirty="0" smtClean="0"/>
              <a:t> </a:t>
            </a:r>
            <a:r>
              <a:rPr lang="en-US" dirty="0" smtClean="0"/>
              <a:t>kg</a:t>
            </a:r>
            <a:r>
              <a:rPr lang="lt-LT" dirty="0" smtClean="0"/>
              <a:t>/m²</a:t>
            </a:r>
            <a:r>
              <a:rPr lang="en-US" dirty="0" smtClean="0"/>
              <a:t>. Ballast must be spread over the membrane using soft rubber tired ballast buggies. Spread ballast around penetrations by hand. Take care not to puncture/damage EPDM when distributing the ballast.</a:t>
            </a:r>
            <a:endParaRPr lang="lt-LT"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lt-LT"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lt-LT" sz="1200" b="0" i="0" kern="1200" dirty="0" err="1" smtClean="0">
                <a:solidFill>
                  <a:schemeClr val="tx1"/>
                </a:solidFill>
                <a:effectLst/>
                <a:latin typeface="+mn-lt"/>
                <a:ea typeface="+mn-ea"/>
                <a:cs typeface="+mn-cs"/>
              </a:rPr>
              <a:t>Protect</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membrane</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and</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insulation</a:t>
            </a:r>
            <a:r>
              <a:rPr lang="lt-LT" sz="1200" b="0" i="0" kern="1200" baseline="0" dirty="0" smtClean="0">
                <a:solidFill>
                  <a:schemeClr val="tx1"/>
                </a:solidFill>
                <a:effectLst/>
                <a:latin typeface="+mn-lt"/>
                <a:ea typeface="+mn-ea"/>
                <a:cs typeface="+mn-cs"/>
              </a:rPr>
              <a:t> at </a:t>
            </a:r>
            <a:r>
              <a:rPr lang="lt-LT" sz="1200" b="0" i="0" kern="1200" baseline="0" dirty="0" err="1" smtClean="0">
                <a:solidFill>
                  <a:schemeClr val="tx1"/>
                </a:solidFill>
                <a:effectLst/>
                <a:latin typeface="+mn-lt"/>
                <a:ea typeface="+mn-ea"/>
                <a:cs typeface="+mn-cs"/>
              </a:rPr>
              <a:t>ballast</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loading</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areas</a:t>
            </a:r>
            <a:r>
              <a:rPr lang="lt-LT" sz="1200" b="0" i="0" kern="1200" baseline="0" dirty="0" smtClean="0">
                <a:solidFill>
                  <a:schemeClr val="tx1"/>
                </a:solidFill>
                <a:effectLst/>
                <a:latin typeface="+mn-lt"/>
                <a:ea typeface="+mn-ea"/>
                <a:cs typeface="+mn-cs"/>
              </a:rPr>
              <a:t>: a</a:t>
            </a:r>
            <a:r>
              <a:rPr lang="en-US" dirty="0" smtClean="0"/>
              <a:t>t staging areas where ballast is loaded, protect the membrane and underlying insulation using insulation and/or plywood over an additional layer o</a:t>
            </a:r>
            <a:r>
              <a:rPr lang="lt-LT" dirty="0" smtClean="0"/>
              <a:t>f</a:t>
            </a:r>
            <a:r>
              <a:rPr lang="en-US" dirty="0" smtClean="0"/>
              <a:t> protective membrane. Remove and replace all materials damaged from ballasting operation. </a:t>
            </a:r>
            <a:endParaRPr lang="lt-LT"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lt-LT"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Distribute Ballast Around Walkway Pads: </a:t>
            </a:r>
            <a:r>
              <a:rPr lang="lt-LT" dirty="0" smtClean="0"/>
              <a:t>a</a:t>
            </a:r>
            <a:r>
              <a:rPr lang="en-US" dirty="0" err="1" smtClean="0"/>
              <a:t>ny</a:t>
            </a:r>
            <a:r>
              <a:rPr lang="en-US" dirty="0" smtClean="0"/>
              <a:t> ballast displaced by a walkway should be distributed around the pad to maintain the specified average ballast rate. Do not place a walkway and pads within 3.0 m</a:t>
            </a:r>
            <a:r>
              <a:rPr lang="lt-LT" baseline="0" dirty="0" smtClean="0"/>
              <a:t> </a:t>
            </a:r>
            <a:r>
              <a:rPr lang="en-US" dirty="0" smtClean="0"/>
              <a:t>of a roof edge. If needed around mechanical equipment, use appropriate ballast pavers.</a:t>
            </a:r>
            <a:endParaRPr lang="lt-LT" sz="1200" b="0" i="0" kern="1200" dirty="0" smtClean="0">
              <a:solidFill>
                <a:schemeClr val="tx1"/>
              </a:solidFill>
              <a:effectLst/>
              <a:latin typeface="+mn-lt"/>
              <a:ea typeface="+mn-ea"/>
              <a:cs typeface="+mn-cs"/>
            </a:endParaRPr>
          </a:p>
          <a:p>
            <a:endParaRPr lang="lt-LT" dirty="0"/>
          </a:p>
        </p:txBody>
      </p:sp>
      <p:sp>
        <p:nvSpPr>
          <p:cNvPr id="4" name="Slide Number Placeholder 3"/>
          <p:cNvSpPr>
            <a:spLocks noGrp="1"/>
          </p:cNvSpPr>
          <p:nvPr>
            <p:ph type="sldNum" sz="quarter" idx="10"/>
          </p:nvPr>
        </p:nvSpPr>
        <p:spPr/>
        <p:txBody>
          <a:bodyPr/>
          <a:lstStyle/>
          <a:p>
            <a:fld id="{7ABEC9D0-1941-41D6-A106-DB534AC886F9}" type="slidenum">
              <a:rPr lang="en-US" smtClean="0"/>
              <a:t>16</a:t>
            </a:fld>
            <a:endParaRPr lang="en-US"/>
          </a:p>
        </p:txBody>
      </p:sp>
    </p:spTree>
    <p:extLst>
      <p:ext uri="{BB962C8B-B14F-4D97-AF65-F5344CB8AC3E}">
        <p14:creationId xmlns:p14="http://schemas.microsoft.com/office/powerpoint/2010/main" val="3971390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Bitumen mastics and primers have a vast area of application. Right material choice often impacts lifetime of coating, its operational properties and costs.</a:t>
            </a:r>
            <a:endParaRPr lang="lt-LT" dirty="0" smtClean="0"/>
          </a:p>
          <a:p>
            <a:endParaRPr lang="lt-LT" dirty="0" smtClean="0"/>
          </a:p>
          <a:p>
            <a:r>
              <a:rPr lang="en-US" dirty="0" smtClean="0"/>
              <a:t>Mastic roofing installation is chosen in several cases: when the roof is of a complicated shape and torch-on applied bitumen membranes cannot be used, and when torch-on application is difficult or cannot be conducted on industrial facilities with high level of fire-safety (power plants, elevators, etc.).</a:t>
            </a:r>
            <a:endParaRPr lang="lt-LT" dirty="0" smtClean="0"/>
          </a:p>
          <a:p>
            <a:endParaRPr lang="lt-LT" dirty="0" smtClean="0"/>
          </a:p>
          <a:p>
            <a:r>
              <a:rPr lang="lt-LT" dirty="0" smtClean="0"/>
              <a:t>MASTIC ROOFING PROVIDES:</a:t>
            </a:r>
          </a:p>
          <a:p>
            <a:r>
              <a:rPr lang="en-US" dirty="0" smtClean="0"/>
              <a:t>Seamless (monolithic) coating of a waterproofing layer</a:t>
            </a:r>
            <a:endParaRPr lang="lt-LT" dirty="0" smtClean="0"/>
          </a:p>
          <a:p>
            <a:r>
              <a:rPr lang="en-US" dirty="0" smtClean="0"/>
              <a:t>Possibility of installation of a waterproofing layer without the use of flame </a:t>
            </a:r>
            <a:endParaRPr lang="lt-LT" dirty="0" smtClean="0"/>
          </a:p>
          <a:p>
            <a:r>
              <a:rPr lang="en-US" dirty="0" smtClean="0"/>
              <a:t>Easy installation of a waterproofing layer in case of a large number of roofing elements</a:t>
            </a:r>
            <a:endParaRPr lang="lt-LT" dirty="0" smtClean="0"/>
          </a:p>
          <a:p>
            <a:endParaRPr lang="lt-LT" sz="1200" dirty="0" smtClean="0"/>
          </a:p>
          <a:p>
            <a:r>
              <a:rPr lang="en-US" dirty="0" smtClean="0"/>
              <a:t>Mastic roofing installation is quite simple and does not require special equipment</a:t>
            </a:r>
            <a:endParaRPr lang="lt-LT" sz="1200" dirty="0" smtClean="0"/>
          </a:p>
        </p:txBody>
      </p:sp>
      <p:sp>
        <p:nvSpPr>
          <p:cNvPr id="4" name="Slide Number Placeholder 3"/>
          <p:cNvSpPr>
            <a:spLocks noGrp="1"/>
          </p:cNvSpPr>
          <p:nvPr>
            <p:ph type="sldNum" sz="quarter" idx="10"/>
          </p:nvPr>
        </p:nvSpPr>
        <p:spPr/>
        <p:txBody>
          <a:bodyPr/>
          <a:lstStyle/>
          <a:p>
            <a:fld id="{7ABEC9D0-1941-41D6-A106-DB534AC886F9}" type="slidenum">
              <a:rPr lang="en-US" smtClean="0"/>
              <a:t>17</a:t>
            </a:fld>
            <a:endParaRPr lang="en-US"/>
          </a:p>
        </p:txBody>
      </p:sp>
    </p:spTree>
    <p:extLst>
      <p:ext uri="{BB962C8B-B14F-4D97-AF65-F5344CB8AC3E}">
        <p14:creationId xmlns:p14="http://schemas.microsoft.com/office/powerpoint/2010/main" val="1705503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Prepare the surface and clean it from dust, dirt and grease in advance. Treat the surface with BITUMEN PRIME COATING. The primer should dry completely to conduct further works.</a:t>
            </a:r>
            <a:endParaRPr lang="lt-LT" dirty="0" smtClean="0"/>
          </a:p>
          <a:p>
            <a:endParaRPr lang="lt-LT" dirty="0" smtClean="0"/>
          </a:p>
          <a:p>
            <a:pPr marL="0" indent="0">
              <a:buNone/>
            </a:pPr>
            <a:r>
              <a:rPr lang="lt-LT" dirty="0" smtClean="0"/>
              <a:t>1. </a:t>
            </a:r>
            <a:r>
              <a:rPr lang="en-US" dirty="0" smtClean="0"/>
              <a:t>Apply the first layer of mastic on the primed surface.</a:t>
            </a:r>
            <a:endParaRPr lang="lt-LT" dirty="0" smtClean="0"/>
          </a:p>
          <a:p>
            <a:pPr marL="0" indent="0">
              <a:buNone/>
            </a:pPr>
            <a:r>
              <a:rPr lang="lt-LT" dirty="0" smtClean="0"/>
              <a:t>2. </a:t>
            </a:r>
            <a:r>
              <a:rPr lang="en-US" dirty="0" smtClean="0"/>
              <a:t>Apply 3 layers of a roofing mastic (3-4 mm) by pouring and </a:t>
            </a:r>
            <a:r>
              <a:rPr lang="en-US" dirty="0" err="1" smtClean="0"/>
              <a:t>levelling</a:t>
            </a:r>
            <a:r>
              <a:rPr lang="en-US" dirty="0" smtClean="0"/>
              <a:t> over the surface with a squeegee or a brush.</a:t>
            </a:r>
            <a:endParaRPr lang="lt-LT" dirty="0" smtClean="0"/>
          </a:p>
          <a:p>
            <a:pPr marL="0" indent="0">
              <a:buNone/>
            </a:pPr>
            <a:r>
              <a:rPr lang="lt-LT" dirty="0" smtClean="0"/>
              <a:t>3. </a:t>
            </a:r>
            <a:r>
              <a:rPr lang="en-US" dirty="0" smtClean="0"/>
              <a:t>Install reinforcement layers of a glass fiber between all the layers of mastic.</a:t>
            </a:r>
            <a:endParaRPr lang="lt-LT" dirty="0" smtClean="0"/>
          </a:p>
          <a:p>
            <a:pPr marL="0" indent="0">
              <a:buNone/>
            </a:pPr>
            <a:r>
              <a:rPr lang="lt-LT" dirty="0" smtClean="0"/>
              <a:t>4. </a:t>
            </a:r>
            <a:r>
              <a:rPr lang="en-US" dirty="0" smtClean="0"/>
              <a:t>The resulting monolithic layer must be protected from the impacts of UV and temperatures.</a:t>
            </a:r>
            <a:endParaRPr lang="lt-LT" dirty="0"/>
          </a:p>
        </p:txBody>
      </p:sp>
      <p:sp>
        <p:nvSpPr>
          <p:cNvPr id="4" name="Slide Number Placeholder 3"/>
          <p:cNvSpPr>
            <a:spLocks noGrp="1"/>
          </p:cNvSpPr>
          <p:nvPr>
            <p:ph type="sldNum" sz="quarter" idx="10"/>
          </p:nvPr>
        </p:nvSpPr>
        <p:spPr/>
        <p:txBody>
          <a:bodyPr/>
          <a:lstStyle/>
          <a:p>
            <a:fld id="{7ABEC9D0-1941-41D6-A106-DB534AC886F9}" type="slidenum">
              <a:rPr lang="en-US" smtClean="0"/>
              <a:t>18</a:t>
            </a:fld>
            <a:endParaRPr lang="en-US"/>
          </a:p>
        </p:txBody>
      </p:sp>
    </p:spTree>
    <p:extLst>
      <p:ext uri="{BB962C8B-B14F-4D97-AF65-F5344CB8AC3E}">
        <p14:creationId xmlns:p14="http://schemas.microsoft.com/office/powerpoint/2010/main" val="1218200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membrane layers of a torch down roof are made of an asphalt compound called bitumen that is modified with either rubber or plastic. </a:t>
            </a:r>
            <a:endParaRPr lang="lt-L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main strength of this type of roofing is that it can expand and contract without melting or cracking.</a:t>
            </a:r>
            <a:endParaRPr lang="lt-LT" sz="1200" kern="1200" dirty="0" smtClean="0">
              <a:solidFill>
                <a:schemeClr val="tx1"/>
              </a:solidFill>
              <a:effectLst/>
              <a:latin typeface="+mn-lt"/>
              <a:ea typeface="+mn-ea"/>
              <a:cs typeface="+mn-cs"/>
            </a:endParaRPr>
          </a:p>
          <a:p>
            <a:endParaRPr lang="lt-LT" sz="1200" kern="1200" dirty="0" smtClean="0">
              <a:solidFill>
                <a:schemeClr val="tx1"/>
              </a:solidFill>
              <a:effectLst/>
              <a:latin typeface="+mn-lt"/>
              <a:ea typeface="+mn-ea"/>
              <a:cs typeface="+mn-cs"/>
            </a:endParaRPr>
          </a:p>
          <a:p>
            <a:r>
              <a:rPr lang="lt-LT" sz="1200" b="0" i="0" kern="1200" dirty="0" smtClean="0">
                <a:solidFill>
                  <a:schemeClr val="tx1"/>
                </a:solidFill>
                <a:effectLst/>
                <a:latin typeface="+mn-lt"/>
                <a:ea typeface="+mn-ea"/>
                <a:cs typeface="+mn-cs"/>
              </a:rPr>
              <a:t>T</a:t>
            </a:r>
            <a:r>
              <a:rPr lang="en-US" sz="1200" b="0" i="0" kern="1200" dirty="0" smtClean="0">
                <a:solidFill>
                  <a:schemeClr val="tx1"/>
                </a:solidFill>
                <a:effectLst/>
                <a:latin typeface="+mn-lt"/>
                <a:ea typeface="+mn-ea"/>
                <a:cs typeface="+mn-cs"/>
              </a:rPr>
              <a:t>here are two different types of torch-down roofing systems: two-layer and three-layer.</a:t>
            </a:r>
          </a:p>
          <a:p>
            <a:r>
              <a:rPr lang="en-US" sz="1200" b="1" i="0" kern="1200" dirty="0" smtClean="0">
                <a:solidFill>
                  <a:schemeClr val="tx1"/>
                </a:solidFill>
                <a:effectLst/>
                <a:latin typeface="+mn-lt"/>
                <a:ea typeface="+mn-ea"/>
                <a:cs typeface="+mn-cs"/>
              </a:rPr>
              <a:t>A two-layer torch down roof</a:t>
            </a:r>
            <a:r>
              <a:rPr lang="en-US" sz="1200" b="0" i="0" kern="1200" dirty="0" smtClean="0">
                <a:solidFill>
                  <a:schemeClr val="tx1"/>
                </a:solidFill>
                <a:effectLst/>
                <a:latin typeface="+mn-lt"/>
                <a:ea typeface="+mn-ea"/>
                <a:cs typeface="+mn-cs"/>
              </a:rPr>
              <a:t> consists of one base sheet and one smooth cap sheet.</a:t>
            </a:r>
          </a:p>
          <a:p>
            <a:r>
              <a:rPr lang="en-US" sz="1200" b="1" i="0" kern="1200" dirty="0" smtClean="0">
                <a:solidFill>
                  <a:schemeClr val="tx1"/>
                </a:solidFill>
                <a:effectLst/>
                <a:latin typeface="+mn-lt"/>
                <a:ea typeface="+mn-ea"/>
                <a:cs typeface="+mn-cs"/>
              </a:rPr>
              <a:t>A three-layer torch down roof</a:t>
            </a:r>
            <a:r>
              <a:rPr lang="en-US" sz="1200" b="0" i="0" kern="1200" dirty="0" smtClean="0">
                <a:solidFill>
                  <a:schemeClr val="tx1"/>
                </a:solidFill>
                <a:effectLst/>
                <a:latin typeface="+mn-lt"/>
                <a:ea typeface="+mn-ea"/>
                <a:cs typeface="+mn-cs"/>
              </a:rPr>
              <a:t> features the same base and cap sheets, as well as an additional cap sheet with a granulated surface.</a:t>
            </a:r>
            <a:endParaRPr lang="lt-LT" sz="1200" b="0" i="0" kern="1200" dirty="0" smtClean="0">
              <a:solidFill>
                <a:schemeClr val="tx1"/>
              </a:solidFill>
              <a:effectLst/>
              <a:latin typeface="+mn-lt"/>
              <a:ea typeface="+mn-ea"/>
              <a:cs typeface="+mn-cs"/>
            </a:endParaRPr>
          </a:p>
          <a:p>
            <a:endParaRPr lang="lt-LT"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Two-layer torch down roofs may cost less to install, but they don’t last as long or offer as many benefits as three-lawyer torch down roofs do. The granulated cap layer of a three-layer roof adds to the roof’s energy efficiency, fire resistance, curb appeal, and durability.</a:t>
            </a:r>
          </a:p>
          <a:p>
            <a:endParaRPr lang="lt-LT" dirty="0"/>
          </a:p>
        </p:txBody>
      </p:sp>
      <p:sp>
        <p:nvSpPr>
          <p:cNvPr id="4" name="Slide Number Placeholder 3"/>
          <p:cNvSpPr>
            <a:spLocks noGrp="1"/>
          </p:cNvSpPr>
          <p:nvPr>
            <p:ph type="sldNum" sz="quarter" idx="10"/>
          </p:nvPr>
        </p:nvSpPr>
        <p:spPr/>
        <p:txBody>
          <a:bodyPr/>
          <a:lstStyle/>
          <a:p>
            <a:fld id="{7ABEC9D0-1941-41D6-A106-DB534AC886F9}" type="slidenum">
              <a:rPr lang="en-US" smtClean="0"/>
              <a:t>19</a:t>
            </a:fld>
            <a:endParaRPr lang="en-US"/>
          </a:p>
        </p:txBody>
      </p:sp>
    </p:spTree>
    <p:extLst>
      <p:ext uri="{BB962C8B-B14F-4D97-AF65-F5344CB8AC3E}">
        <p14:creationId xmlns:p14="http://schemas.microsoft.com/office/powerpoint/2010/main" val="250160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Both two-layer and three-layer roof systems feature the same base and support components, applied in the same order. </a:t>
            </a:r>
            <a:endParaRPr lang="lt-LT" sz="1200" b="0" i="0" kern="1200" dirty="0" smtClean="0">
              <a:solidFill>
                <a:schemeClr val="tx1"/>
              </a:solidFill>
              <a:effectLst/>
              <a:latin typeface="+mn-lt"/>
              <a:ea typeface="+mn-ea"/>
              <a:cs typeface="+mn-cs"/>
            </a:endParaRPr>
          </a:p>
          <a:p>
            <a:endParaRPr lang="lt-LT" sz="1200" b="0" i="0" kern="1200" dirty="0" smtClean="0">
              <a:solidFill>
                <a:schemeClr val="tx1"/>
              </a:solidFill>
              <a:effectLst/>
              <a:latin typeface="+mn-lt"/>
              <a:ea typeface="+mn-ea"/>
              <a:cs typeface="+mn-cs"/>
            </a:endParaRPr>
          </a:p>
          <a:p>
            <a:r>
              <a:rPr lang="lt-LT" dirty="0" err="1" smtClean="0"/>
              <a:t>First</a:t>
            </a:r>
            <a:r>
              <a:rPr lang="lt-LT" dirty="0" smtClean="0"/>
              <a:t> </a:t>
            </a:r>
            <a:r>
              <a:rPr lang="lt-LT" dirty="0" err="1" smtClean="0"/>
              <a:t>of</a:t>
            </a:r>
            <a:r>
              <a:rPr lang="lt-LT" dirty="0" smtClean="0"/>
              <a:t> </a:t>
            </a:r>
            <a:r>
              <a:rPr lang="lt-LT" dirty="0" err="1" smtClean="0"/>
              <a:t>all</a:t>
            </a:r>
            <a:r>
              <a:rPr lang="lt-LT" dirty="0" smtClean="0"/>
              <a:t>, </a:t>
            </a:r>
            <a:r>
              <a:rPr lang="lt-LT" dirty="0" err="1" smtClean="0"/>
              <a:t>prepare</a:t>
            </a:r>
            <a:r>
              <a:rPr lang="lt-LT" dirty="0" smtClean="0"/>
              <a:t> </a:t>
            </a:r>
            <a:r>
              <a:rPr lang="lt-LT" dirty="0" err="1" smtClean="0"/>
              <a:t>the</a:t>
            </a:r>
            <a:r>
              <a:rPr lang="lt-LT" dirty="0" smtClean="0"/>
              <a:t> </a:t>
            </a:r>
            <a:r>
              <a:rPr lang="lt-LT" dirty="0" err="1" smtClean="0"/>
              <a:t>surface</a:t>
            </a:r>
            <a:r>
              <a:rPr lang="lt-LT" dirty="0" smtClean="0"/>
              <a:t> - </a:t>
            </a:r>
            <a:r>
              <a:rPr lang="lt-LT" dirty="0" err="1" smtClean="0"/>
              <a:t>remove</a:t>
            </a:r>
            <a:r>
              <a:rPr lang="lt-LT" dirty="0" smtClean="0"/>
              <a:t> </a:t>
            </a:r>
            <a:r>
              <a:rPr lang="lt-LT" dirty="0" err="1" smtClean="0"/>
              <a:t>all</a:t>
            </a:r>
            <a:r>
              <a:rPr lang="lt-LT" baseline="0" dirty="0" smtClean="0"/>
              <a:t> </a:t>
            </a:r>
            <a:r>
              <a:rPr lang="lt-LT" baseline="0" dirty="0" err="1" smtClean="0"/>
              <a:t>the</a:t>
            </a:r>
            <a:r>
              <a:rPr lang="lt-LT" baseline="0" dirty="0" smtClean="0"/>
              <a:t> dirt </a:t>
            </a:r>
            <a:r>
              <a:rPr lang="lt-LT" baseline="0" dirty="0" err="1" smtClean="0"/>
              <a:t>and</a:t>
            </a:r>
            <a:r>
              <a:rPr lang="lt-LT" baseline="0" dirty="0" smtClean="0"/>
              <a:t> dust.</a:t>
            </a:r>
          </a:p>
          <a:p>
            <a:endParaRPr lang="lt-LT" baseline="0" dirty="0" smtClean="0"/>
          </a:p>
          <a:p>
            <a:r>
              <a:rPr lang="lt-LT" baseline="0" dirty="0" err="1" smtClean="0"/>
              <a:t>Then</a:t>
            </a:r>
            <a:r>
              <a:rPr lang="lt-LT" baseline="0" dirty="0" smtClean="0"/>
              <a:t> </a:t>
            </a:r>
            <a:r>
              <a:rPr lang="lt-LT" baseline="0" dirty="0" err="1" smtClean="0"/>
              <a:t>install</a:t>
            </a:r>
            <a:r>
              <a:rPr lang="lt-LT" baseline="0" dirty="0" smtClean="0"/>
              <a:t> base </a:t>
            </a:r>
            <a:r>
              <a:rPr lang="lt-LT" baseline="0" dirty="0" err="1" smtClean="0"/>
              <a:t>sheet</a:t>
            </a:r>
            <a:r>
              <a:rPr lang="lt-LT" baseline="0" dirty="0" smtClean="0"/>
              <a:t> – </a:t>
            </a:r>
            <a:r>
              <a:rPr lang="lt-LT" baseline="0" dirty="0" err="1" smtClean="0"/>
              <a:t>first</a:t>
            </a:r>
            <a:r>
              <a:rPr lang="lt-LT" baseline="0" dirty="0" smtClean="0"/>
              <a:t> </a:t>
            </a:r>
            <a:r>
              <a:rPr lang="lt-LT" baseline="0" dirty="0" err="1" smtClean="0"/>
              <a:t>layer</a:t>
            </a:r>
            <a:r>
              <a:rPr lang="lt-LT" baseline="0" dirty="0" smtClean="0"/>
              <a:t> </a:t>
            </a:r>
            <a:r>
              <a:rPr lang="lt-LT" baseline="0" dirty="0" err="1" smtClean="0"/>
              <a:t>of</a:t>
            </a:r>
            <a:r>
              <a:rPr lang="lt-LT" baseline="0" dirty="0" smtClean="0"/>
              <a:t> </a:t>
            </a:r>
            <a:r>
              <a:rPr lang="lt-LT" baseline="0" dirty="0" err="1" smtClean="0"/>
              <a:t>torch</a:t>
            </a:r>
            <a:r>
              <a:rPr lang="lt-LT" baseline="0" dirty="0" smtClean="0"/>
              <a:t> </a:t>
            </a:r>
            <a:r>
              <a:rPr lang="lt-LT" baseline="0" dirty="0" err="1" smtClean="0"/>
              <a:t>down</a:t>
            </a:r>
            <a:r>
              <a:rPr lang="lt-LT" baseline="0" dirty="0" smtClean="0"/>
              <a:t> </a:t>
            </a:r>
            <a:r>
              <a:rPr lang="lt-LT" baseline="0" dirty="0" err="1" smtClean="0"/>
              <a:t>roofing</a:t>
            </a:r>
            <a:r>
              <a:rPr lang="lt-LT" baseline="0" dirty="0" smtClean="0"/>
              <a:t> </a:t>
            </a:r>
            <a:r>
              <a:rPr lang="lt-LT" baseline="0" dirty="0" err="1" smtClean="0"/>
              <a:t>material</a:t>
            </a:r>
            <a:r>
              <a:rPr lang="lt-LT" baseline="0" dirty="0" smtClean="0"/>
              <a:t>. </a:t>
            </a:r>
            <a:r>
              <a:rPr lang="lt-LT" baseline="0" dirty="0" err="1" smtClean="0"/>
              <a:t>There</a:t>
            </a:r>
            <a:r>
              <a:rPr lang="lt-LT" baseline="0" dirty="0" smtClean="0"/>
              <a:t> are </a:t>
            </a:r>
            <a:r>
              <a:rPr lang="lt-LT" baseline="0" dirty="0" err="1" smtClean="0"/>
              <a:t>two</a:t>
            </a:r>
            <a:r>
              <a:rPr lang="lt-LT" baseline="0" dirty="0" smtClean="0"/>
              <a:t> </a:t>
            </a:r>
            <a:r>
              <a:rPr lang="lt-LT" baseline="0" dirty="0" err="1" smtClean="0"/>
              <a:t>methods</a:t>
            </a:r>
            <a:r>
              <a:rPr lang="lt-LT" baseline="0" dirty="0" smtClean="0"/>
              <a:t> </a:t>
            </a:r>
            <a:r>
              <a:rPr lang="lt-LT" baseline="0" dirty="0" err="1" smtClean="0"/>
              <a:t>for</a:t>
            </a:r>
            <a:r>
              <a:rPr lang="lt-LT" baseline="0" dirty="0" smtClean="0"/>
              <a:t> </a:t>
            </a:r>
            <a:r>
              <a:rPr lang="lt-LT" baseline="0" dirty="0" err="1" smtClean="0"/>
              <a:t>installing</a:t>
            </a:r>
            <a:r>
              <a:rPr lang="lt-LT" baseline="0" dirty="0" smtClean="0"/>
              <a:t> base </a:t>
            </a:r>
            <a:r>
              <a:rPr lang="lt-LT" baseline="0" dirty="0" err="1" smtClean="0"/>
              <a:t>sheet</a:t>
            </a:r>
            <a:r>
              <a:rPr lang="lt-LT" baseline="0" dirty="0" smtClean="0"/>
              <a:t>:</a:t>
            </a:r>
          </a:p>
          <a:p>
            <a:r>
              <a:rPr lang="lt-LT" baseline="0" dirty="0" err="1" smtClean="0"/>
              <a:t>Heat</a:t>
            </a:r>
            <a:r>
              <a:rPr lang="lt-LT" baseline="0" dirty="0" smtClean="0"/>
              <a:t> </a:t>
            </a:r>
            <a:r>
              <a:rPr lang="lt-LT" baseline="0" dirty="0" err="1" smtClean="0"/>
              <a:t>fusing</a:t>
            </a:r>
            <a:r>
              <a:rPr lang="lt-LT" baseline="0" dirty="0" smtClean="0"/>
              <a:t> </a:t>
            </a:r>
            <a:r>
              <a:rPr lang="lt-LT" baseline="0" dirty="0" err="1" smtClean="0"/>
              <a:t>method</a:t>
            </a:r>
            <a:r>
              <a:rPr lang="lt-LT" baseline="0" dirty="0" smtClean="0"/>
              <a:t> </a:t>
            </a:r>
            <a:r>
              <a:rPr lang="lt-LT" baseline="0" dirty="0" err="1" smtClean="0"/>
              <a:t>or</a:t>
            </a:r>
            <a:r>
              <a:rPr lang="lt-LT" baseline="0" dirty="0" smtClean="0"/>
              <a:t> </a:t>
            </a:r>
            <a:r>
              <a:rPr lang="lt-LT" baseline="0" dirty="0" err="1" smtClean="0"/>
              <a:t>adhesive</a:t>
            </a:r>
            <a:endParaRPr lang="lt-LT" baseline="0" dirty="0" smtClean="0"/>
          </a:p>
          <a:p>
            <a:endParaRPr lang="lt-LT" dirty="0" smtClean="0"/>
          </a:p>
          <a:p>
            <a:r>
              <a:rPr lang="lt-LT" dirty="0" err="1" smtClean="0"/>
              <a:t>Next</a:t>
            </a:r>
            <a:r>
              <a:rPr lang="lt-LT" baseline="0" dirty="0" smtClean="0"/>
              <a:t> </a:t>
            </a:r>
            <a:r>
              <a:rPr lang="lt-LT" baseline="0" dirty="0" err="1" smtClean="0"/>
              <a:t>step</a:t>
            </a:r>
            <a:r>
              <a:rPr lang="lt-LT" baseline="0" dirty="0" smtClean="0"/>
              <a:t> </a:t>
            </a:r>
            <a:r>
              <a:rPr lang="lt-LT" baseline="0" dirty="0" err="1" smtClean="0"/>
              <a:t>is</a:t>
            </a:r>
            <a:r>
              <a:rPr lang="lt-LT" baseline="0" dirty="0" smtClean="0"/>
              <a:t> to </a:t>
            </a:r>
            <a:r>
              <a:rPr lang="lt-LT" baseline="0" dirty="0" err="1" smtClean="0"/>
              <a:t>install</a:t>
            </a:r>
            <a:r>
              <a:rPr lang="lt-LT" baseline="0" dirty="0" smtClean="0"/>
              <a:t> </a:t>
            </a:r>
            <a:r>
              <a:rPr lang="lt-LT" baseline="0" dirty="0" err="1" smtClean="0"/>
              <a:t>smooth</a:t>
            </a:r>
            <a:r>
              <a:rPr lang="lt-LT" baseline="0" dirty="0" smtClean="0"/>
              <a:t> cap </a:t>
            </a:r>
            <a:r>
              <a:rPr lang="lt-LT" baseline="0" dirty="0" err="1" smtClean="0"/>
              <a:t>sheet</a:t>
            </a:r>
            <a:r>
              <a:rPr lang="lt-LT" baseline="0" dirty="0" smtClean="0"/>
              <a:t> – </a:t>
            </a:r>
            <a:r>
              <a:rPr lang="lt-LT" baseline="0" dirty="0" err="1" smtClean="0"/>
              <a:t>second</a:t>
            </a:r>
            <a:r>
              <a:rPr lang="lt-LT" baseline="0" dirty="0" smtClean="0"/>
              <a:t> </a:t>
            </a:r>
            <a:r>
              <a:rPr lang="lt-LT" baseline="0" dirty="0" err="1" smtClean="0"/>
              <a:t>layer</a:t>
            </a:r>
            <a:r>
              <a:rPr lang="lt-LT" baseline="0" dirty="0" smtClean="0"/>
              <a:t> </a:t>
            </a:r>
            <a:r>
              <a:rPr lang="lt-LT" baseline="0" dirty="0" err="1" smtClean="0"/>
              <a:t>of</a:t>
            </a:r>
            <a:r>
              <a:rPr lang="lt-LT" baseline="0" dirty="0" smtClean="0"/>
              <a:t> </a:t>
            </a:r>
            <a:r>
              <a:rPr lang="lt-LT" baseline="0" dirty="0" err="1" smtClean="0"/>
              <a:t>the</a:t>
            </a:r>
            <a:r>
              <a:rPr lang="lt-LT" baseline="0" dirty="0" smtClean="0"/>
              <a:t> </a:t>
            </a:r>
            <a:r>
              <a:rPr lang="lt-LT" baseline="0" dirty="0" err="1" smtClean="0"/>
              <a:t>torch</a:t>
            </a:r>
            <a:r>
              <a:rPr lang="lt-LT" baseline="0" dirty="0" smtClean="0"/>
              <a:t> </a:t>
            </a:r>
            <a:r>
              <a:rPr lang="lt-LT" baseline="0" dirty="0" err="1" smtClean="0"/>
              <a:t>down</a:t>
            </a:r>
            <a:r>
              <a:rPr lang="lt-LT" baseline="0" dirty="0" smtClean="0"/>
              <a:t> </a:t>
            </a:r>
            <a:r>
              <a:rPr lang="lt-LT" baseline="0" dirty="0" err="1" smtClean="0"/>
              <a:t>roofing</a:t>
            </a:r>
            <a:r>
              <a:rPr lang="lt-LT" baseline="0" dirty="0" smtClean="0"/>
              <a:t> </a:t>
            </a:r>
            <a:r>
              <a:rPr lang="lt-LT" baseline="0" dirty="0" err="1" smtClean="0"/>
              <a:t>material</a:t>
            </a:r>
            <a:r>
              <a:rPr lang="lt-LT" baseline="0" dirty="0" smtClean="0"/>
              <a:t>. </a:t>
            </a:r>
            <a:r>
              <a:rPr lang="en-US" sz="1200" b="0" i="0" kern="1200" dirty="0" smtClean="0">
                <a:solidFill>
                  <a:schemeClr val="tx1"/>
                </a:solidFill>
                <a:effectLst/>
                <a:latin typeface="+mn-lt"/>
                <a:ea typeface="+mn-ea"/>
                <a:cs typeface="+mn-cs"/>
              </a:rPr>
              <a:t>As this sheet of material is rolled out—on top of the base sheet</a:t>
            </a:r>
            <a:r>
              <a:rPr lang="lt-LT" sz="1200" b="0"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t>
            </a:r>
            <a:r>
              <a:rPr lang="lt-LT" sz="1200" b="0"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the roofer will heat the underside of the cap sheet material with a torch. As the heated cap sheet is pressed onto the base sheet underneath, </a:t>
            </a:r>
            <a:r>
              <a:rPr lang="lt-LT" sz="1200" b="0" i="0" kern="1200" dirty="0" err="1" smtClean="0">
                <a:solidFill>
                  <a:schemeClr val="tx1"/>
                </a:solidFill>
                <a:effectLst/>
                <a:latin typeface="+mn-lt"/>
                <a:ea typeface="+mn-ea"/>
                <a:cs typeface="+mn-cs"/>
              </a:rPr>
              <a:t>they</a:t>
            </a:r>
            <a:r>
              <a:rPr lang="lt-LT"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will fuse and form a watertight seal. </a:t>
            </a:r>
            <a:endParaRPr lang="lt-LT" sz="1200" b="0" i="0" kern="1200" dirty="0" smtClean="0">
              <a:solidFill>
                <a:schemeClr val="tx1"/>
              </a:solidFill>
              <a:effectLst/>
              <a:latin typeface="+mn-lt"/>
              <a:ea typeface="+mn-ea"/>
              <a:cs typeface="+mn-cs"/>
            </a:endParaRPr>
          </a:p>
          <a:p>
            <a:endParaRPr lang="lt-LT"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If installing a two-layer torch down roof, this is the final layer of rolled roofing material the contractor will apply. If installing a three-layer torch down roof, a third layer</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should</a:t>
            </a:r>
            <a:r>
              <a:rPr lang="lt-LT" sz="1200" b="0" i="0" kern="1200" dirty="0" smtClean="0">
                <a:solidFill>
                  <a:schemeClr val="tx1"/>
                </a:solidFill>
                <a:effectLst/>
                <a:latin typeface="+mn-lt"/>
                <a:ea typeface="+mn-ea"/>
                <a:cs typeface="+mn-cs"/>
              </a:rPr>
              <a:t> be </a:t>
            </a:r>
            <a:r>
              <a:rPr lang="lt-LT" sz="1200" b="0" i="0" kern="1200" dirty="0" err="1" smtClean="0">
                <a:solidFill>
                  <a:schemeClr val="tx1"/>
                </a:solidFill>
                <a:effectLst/>
                <a:latin typeface="+mn-lt"/>
                <a:ea typeface="+mn-ea"/>
                <a:cs typeface="+mn-cs"/>
              </a:rPr>
              <a:t>layed</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down</a:t>
            </a:r>
            <a:r>
              <a:rPr lang="en-US" sz="1200" b="0" i="0" kern="1200" dirty="0" smtClean="0">
                <a:solidFill>
                  <a:schemeClr val="tx1"/>
                </a:solidFill>
                <a:effectLst/>
                <a:latin typeface="+mn-lt"/>
                <a:ea typeface="+mn-ea"/>
                <a:cs typeface="+mn-cs"/>
              </a:rPr>
              <a:t>—with a granulated surface—in the same way.</a:t>
            </a:r>
            <a:endParaRPr lang="lt-LT" sz="1200" b="0" i="0" kern="1200" dirty="0" smtClean="0">
              <a:solidFill>
                <a:schemeClr val="tx1"/>
              </a:solidFill>
              <a:effectLst/>
              <a:latin typeface="+mn-lt"/>
              <a:ea typeface="+mn-ea"/>
              <a:cs typeface="+mn-cs"/>
            </a:endParaRPr>
          </a:p>
          <a:p>
            <a:endParaRPr lang="lt-LT" sz="1200" b="0" i="0" kern="1200" dirty="0" smtClean="0">
              <a:solidFill>
                <a:schemeClr val="tx1"/>
              </a:solidFill>
              <a:effectLst/>
              <a:latin typeface="+mn-lt"/>
              <a:ea typeface="+mn-ea"/>
              <a:cs typeface="+mn-cs"/>
            </a:endParaRPr>
          </a:p>
          <a:p>
            <a:r>
              <a:rPr lang="lt-LT" sz="1200" b="0" i="0" kern="1200" dirty="0" err="1" smtClean="0">
                <a:solidFill>
                  <a:schemeClr val="tx1"/>
                </a:solidFill>
                <a:effectLst/>
                <a:latin typeface="+mn-lt"/>
                <a:ea typeface="+mn-ea"/>
                <a:cs typeface="+mn-cs"/>
              </a:rPr>
              <a:t>After</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that</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other</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finishing</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elements</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flashing</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and</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etc</a:t>
            </a:r>
            <a:r>
              <a:rPr lang="lt-LT" sz="1200" b="0" i="0" kern="1200" baseline="0" dirty="0" smtClean="0">
                <a:solidFill>
                  <a:schemeClr val="tx1"/>
                </a:solidFill>
                <a:effectLst/>
                <a:latin typeface="+mn-lt"/>
                <a:ea typeface="+mn-ea"/>
                <a:cs typeface="+mn-cs"/>
              </a:rPr>
              <a:t>.) are </a:t>
            </a:r>
            <a:r>
              <a:rPr lang="lt-LT" sz="1200" b="0" i="0" kern="1200" baseline="0" dirty="0" err="1" smtClean="0">
                <a:solidFill>
                  <a:schemeClr val="tx1"/>
                </a:solidFill>
                <a:effectLst/>
                <a:latin typeface="+mn-lt"/>
                <a:ea typeface="+mn-ea"/>
                <a:cs typeface="+mn-cs"/>
              </a:rPr>
              <a:t>installed</a:t>
            </a:r>
            <a:r>
              <a:rPr lang="lt-LT" sz="1200" b="0" i="0" kern="1200" baseline="0" dirty="0" smtClean="0">
                <a:solidFill>
                  <a:schemeClr val="tx1"/>
                </a:solidFill>
                <a:effectLst/>
                <a:latin typeface="+mn-lt"/>
                <a:ea typeface="+mn-ea"/>
                <a:cs typeface="+mn-cs"/>
              </a:rPr>
              <a:t>.</a:t>
            </a:r>
            <a:endParaRPr lang="lt-LT" dirty="0"/>
          </a:p>
        </p:txBody>
      </p:sp>
      <p:sp>
        <p:nvSpPr>
          <p:cNvPr id="4" name="Slide Number Placeholder 3"/>
          <p:cNvSpPr>
            <a:spLocks noGrp="1"/>
          </p:cNvSpPr>
          <p:nvPr>
            <p:ph type="sldNum" sz="quarter" idx="10"/>
          </p:nvPr>
        </p:nvSpPr>
        <p:spPr/>
        <p:txBody>
          <a:bodyPr/>
          <a:lstStyle/>
          <a:p>
            <a:fld id="{7ABEC9D0-1941-41D6-A106-DB534AC886F9}" type="slidenum">
              <a:rPr lang="en-US" smtClean="0"/>
              <a:t>20</a:t>
            </a:fld>
            <a:endParaRPr lang="en-US"/>
          </a:p>
        </p:txBody>
      </p:sp>
    </p:spTree>
    <p:extLst>
      <p:ext uri="{BB962C8B-B14F-4D97-AF65-F5344CB8AC3E}">
        <p14:creationId xmlns:p14="http://schemas.microsoft.com/office/powerpoint/2010/main" val="1162356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seamless, durable waterproofing with high penetration resistance, can be applied to most complex projects that include penetrations, </a:t>
            </a:r>
            <a:r>
              <a:rPr lang="en-US" sz="1200" dirty="0" err="1" smtClean="0"/>
              <a:t>upstands</a:t>
            </a:r>
            <a:r>
              <a:rPr lang="en-US" sz="1200" dirty="0" smtClean="0"/>
              <a:t> and complex detailing.</a:t>
            </a:r>
            <a:endParaRPr lang="lt-LT" sz="1200" dirty="0" smtClean="0"/>
          </a:p>
          <a:p>
            <a:r>
              <a:rPr lang="en-US" sz="1200" kern="1200" dirty="0" smtClean="0">
                <a:solidFill>
                  <a:schemeClr val="tx1"/>
                </a:solidFill>
                <a:effectLst/>
                <a:latin typeface="+mn-lt"/>
                <a:ea typeface="+mn-ea"/>
                <a:cs typeface="+mn-cs"/>
              </a:rPr>
              <a:t>Both single- and two-pack cold applied roofing solutions can be used on all roof types, including warm, inverted and full overlay applications. </a:t>
            </a:r>
            <a:endParaRPr lang="lt-LT"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Full bond can be achieved with most types of substrates, including existing layers if these are of adequate quality. </a:t>
            </a:r>
            <a:endParaRPr lang="lt-LT" sz="1200" kern="1200" dirty="0" smtClean="0">
              <a:solidFill>
                <a:schemeClr val="tx1"/>
              </a:solidFill>
              <a:effectLst/>
              <a:latin typeface="+mn-lt"/>
              <a:ea typeface="+mn-ea"/>
              <a:cs typeface="+mn-cs"/>
            </a:endParaRPr>
          </a:p>
          <a:p>
            <a:endParaRPr lang="lt-LT" sz="1200" kern="1200" dirty="0" smtClean="0">
              <a:solidFill>
                <a:schemeClr val="tx1"/>
              </a:solidFill>
              <a:effectLst/>
              <a:latin typeface="+mn-lt"/>
              <a:ea typeface="+mn-ea"/>
              <a:cs typeface="+mn-cs"/>
            </a:endParaRPr>
          </a:p>
          <a:p>
            <a:r>
              <a:rPr lang="lt-LT" sz="1200" kern="1200" dirty="0" smtClean="0">
                <a:solidFill>
                  <a:schemeClr val="tx1"/>
                </a:solidFill>
                <a:effectLst/>
                <a:latin typeface="+mn-lt"/>
                <a:ea typeface="+mn-ea"/>
                <a:cs typeface="+mn-cs"/>
              </a:rPr>
              <a:t>B</a:t>
            </a:r>
            <a:r>
              <a:rPr lang="en-US" sz="1200" kern="1200" dirty="0" err="1" smtClean="0">
                <a:solidFill>
                  <a:schemeClr val="tx1"/>
                </a:solidFill>
                <a:effectLst/>
                <a:latin typeface="+mn-lt"/>
                <a:ea typeface="+mn-ea"/>
                <a:cs typeface="+mn-cs"/>
              </a:rPr>
              <a:t>enefits</a:t>
            </a:r>
            <a:r>
              <a:rPr lang="en-US" sz="1200" kern="1200" dirty="0" smtClean="0">
                <a:solidFill>
                  <a:schemeClr val="tx1"/>
                </a:solidFill>
                <a:effectLst/>
                <a:latin typeface="+mn-lt"/>
                <a:ea typeface="+mn-ea"/>
                <a:cs typeface="+mn-cs"/>
              </a:rPr>
              <a:t> of cold applied roofing:</a:t>
            </a:r>
            <a:endParaRPr lang="lt-LT"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Long lasting system with a life expectancy of up to 25 years</a:t>
            </a:r>
            <a:endParaRPr lang="lt-LT"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Extremely fast installation and curing</a:t>
            </a:r>
            <a:endParaRPr lang="lt-LT"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Excellent adhesion to all kinds of surfaces, including existing substrates</a:t>
            </a:r>
            <a:endParaRPr lang="lt-LT"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Highly flexible in design application</a:t>
            </a:r>
            <a:endParaRPr lang="lt-LT"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Helps simplify complex detailing</a:t>
            </a:r>
            <a:endParaRPr lang="lt-LT"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Chemically resistant and UV stable</a:t>
            </a:r>
            <a:endParaRPr lang="lt-LT"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High resistance to extreme temperatures and hydrolysis</a:t>
            </a:r>
            <a:endParaRPr lang="lt-LT"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Completely seamless waterproofing without joints or fixings</a:t>
            </a:r>
            <a:endParaRPr lang="lt-LT"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No heat is needed, negating inherent risks associated with hot works</a:t>
            </a:r>
            <a:endParaRPr lang="lt-LT"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There is no requirement for any specialist installation equipment</a:t>
            </a:r>
            <a:endParaRPr lang="lt-LT"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endParaRPr lang="lt-LT" sz="1200" kern="1200" dirty="0" smtClean="0">
              <a:solidFill>
                <a:schemeClr val="tx1"/>
              </a:solidFill>
              <a:effectLst/>
              <a:latin typeface="+mn-lt"/>
              <a:ea typeface="+mn-ea"/>
              <a:cs typeface="+mn-cs"/>
            </a:endParaRPr>
          </a:p>
          <a:p>
            <a:pPr marL="0" lvl="0" indent="0">
              <a:buFont typeface="Arial" panose="020B0604020202020204" pitchFamily="34" charset="0"/>
              <a:buNone/>
            </a:pPr>
            <a:r>
              <a:rPr lang="lt-LT" sz="1200" kern="1200" dirty="0" err="1" smtClean="0">
                <a:solidFill>
                  <a:schemeClr val="tx1"/>
                </a:solidFill>
                <a:effectLst/>
                <a:latin typeface="+mn-lt"/>
                <a:ea typeface="+mn-ea"/>
                <a:cs typeface="+mn-cs"/>
              </a:rPr>
              <a:t>Installation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of</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cold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applied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roofing</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consists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of</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following</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steps</a:t>
            </a:r>
            <a:r>
              <a:rPr lang="lt-LT" sz="1200" kern="1200" dirty="0" smtClean="0">
                <a:solidFill>
                  <a:schemeClr val="tx1"/>
                </a:solidFill>
                <a:effectLst/>
                <a:latin typeface="+mn-lt"/>
                <a:ea typeface="+mn-ea"/>
                <a:cs typeface="+mn-cs"/>
              </a:rPr>
              <a:t>:</a:t>
            </a:r>
          </a:p>
          <a:p>
            <a:pPr marL="0" lvl="0" indent="0">
              <a:buFont typeface="Arial" panose="020B0604020202020204" pitchFamily="34" charset="0"/>
              <a:buNone/>
            </a:pPr>
            <a:r>
              <a:rPr lang="lt-LT" sz="1200" kern="1200" dirty="0" smtClean="0">
                <a:solidFill>
                  <a:schemeClr val="tx1"/>
                </a:solidFill>
                <a:effectLst/>
                <a:latin typeface="+mn-lt"/>
                <a:ea typeface="+mn-ea"/>
                <a:cs typeface="+mn-cs"/>
              </a:rPr>
              <a:t>1. </a:t>
            </a:r>
            <a:r>
              <a:rPr lang="lt-LT" sz="1200" kern="1200" dirty="0" err="1" smtClean="0">
                <a:solidFill>
                  <a:schemeClr val="tx1"/>
                </a:solidFill>
                <a:effectLst/>
                <a:latin typeface="+mn-lt"/>
                <a:ea typeface="+mn-ea"/>
                <a:cs typeface="+mn-cs"/>
              </a:rPr>
              <a:t>Prepare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roof</a:t>
            </a:r>
            <a:r>
              <a:rPr lang="lt-LT" sz="1200" kern="1200" baseline="0" dirty="0" smtClean="0">
                <a:solidFill>
                  <a:schemeClr val="tx1"/>
                </a:solidFill>
                <a:effectLst/>
                <a:latin typeface="+mn-lt"/>
                <a:ea typeface="+mn-ea"/>
                <a:cs typeface="+mn-cs"/>
              </a:rPr>
              <a:t> – </a:t>
            </a:r>
            <a:r>
              <a:rPr lang="lt-LT" sz="1200" kern="1200" baseline="0" dirty="0" err="1" smtClean="0">
                <a:solidFill>
                  <a:schemeClr val="tx1"/>
                </a:solidFill>
                <a:effectLst/>
                <a:latin typeface="+mn-lt"/>
                <a:ea typeface="+mn-ea"/>
                <a:cs typeface="+mn-cs"/>
              </a:rPr>
              <a:t>clean</a:t>
            </a:r>
            <a:r>
              <a:rPr lang="lt-LT" sz="1200" kern="1200" baseline="0" dirty="0" smtClean="0">
                <a:solidFill>
                  <a:schemeClr val="tx1"/>
                </a:solidFill>
                <a:effectLst/>
                <a:latin typeface="+mn-lt"/>
                <a:ea typeface="+mn-ea"/>
                <a:cs typeface="+mn-cs"/>
              </a:rPr>
              <a:t> it </a:t>
            </a:r>
            <a:r>
              <a:rPr lang="lt-LT" sz="1200" kern="1200" baseline="0" dirty="0" err="1" smtClean="0">
                <a:solidFill>
                  <a:schemeClr val="tx1"/>
                </a:solidFill>
                <a:effectLst/>
                <a:latin typeface="+mn-lt"/>
                <a:ea typeface="+mn-ea"/>
                <a:cs typeface="+mn-cs"/>
              </a:rPr>
              <a:t>and</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remove</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any</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debris</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from</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the</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surface</a:t>
            </a:r>
            <a:r>
              <a:rPr lang="lt-LT" sz="1200" kern="1200" baseline="0" dirty="0" smtClean="0">
                <a:solidFill>
                  <a:schemeClr val="tx1"/>
                </a:solidFill>
                <a:effectLst/>
                <a:latin typeface="+mn-lt"/>
                <a:ea typeface="+mn-ea"/>
                <a:cs typeface="+mn-cs"/>
              </a:rPr>
              <a:t>.</a:t>
            </a:r>
          </a:p>
          <a:p>
            <a:pPr marL="0" lvl="0" indent="0">
              <a:buFont typeface="Arial" panose="020B0604020202020204" pitchFamily="34" charset="0"/>
              <a:buNone/>
            </a:pPr>
            <a:r>
              <a:rPr lang="lt-LT" sz="1200" kern="1200" baseline="0" dirty="0" smtClean="0">
                <a:solidFill>
                  <a:schemeClr val="tx1"/>
                </a:solidFill>
                <a:effectLst/>
                <a:latin typeface="+mn-lt"/>
                <a:ea typeface="+mn-ea"/>
                <a:cs typeface="+mn-cs"/>
              </a:rPr>
              <a:t>2. </a:t>
            </a:r>
            <a:r>
              <a:rPr lang="lt-LT" sz="1200" kern="1200" baseline="0" dirty="0" err="1" smtClean="0">
                <a:solidFill>
                  <a:schemeClr val="tx1"/>
                </a:solidFill>
                <a:effectLst/>
                <a:latin typeface="+mn-lt"/>
                <a:ea typeface="+mn-ea"/>
                <a:cs typeface="+mn-cs"/>
              </a:rPr>
              <a:t>Apply</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roofing</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cement</a:t>
            </a:r>
            <a:r>
              <a:rPr lang="lt-LT" sz="1200" kern="1200" baseline="0" dirty="0" smtClean="0">
                <a:solidFill>
                  <a:schemeClr val="tx1"/>
                </a:solidFill>
                <a:effectLst/>
                <a:latin typeface="+mn-lt"/>
                <a:ea typeface="+mn-ea"/>
                <a:cs typeface="+mn-cs"/>
              </a:rPr>
              <a:t>  - </a:t>
            </a:r>
            <a:r>
              <a:rPr lang="en-US" sz="1200" b="0" i="0" kern="1200" dirty="0" err="1" smtClean="0">
                <a:solidFill>
                  <a:schemeClr val="tx1"/>
                </a:solidFill>
                <a:effectLst/>
                <a:latin typeface="+mn-lt"/>
                <a:ea typeface="+mn-ea"/>
                <a:cs typeface="+mn-cs"/>
              </a:rPr>
              <a:t>ou</a:t>
            </a:r>
            <a:r>
              <a:rPr lang="en-US" sz="1200" b="0" i="0" kern="1200" dirty="0" smtClean="0">
                <a:solidFill>
                  <a:schemeClr val="tx1"/>
                </a:solidFill>
                <a:effectLst/>
                <a:latin typeface="+mn-lt"/>
                <a:ea typeface="+mn-ea"/>
                <a:cs typeface="+mn-cs"/>
              </a:rPr>
              <a:t> will need to apply roofing cement at different points of the project. Roofing cement has adhesive properties that help things stick together, which is why it’s commonly used in roll roofing and for other roof materials. To start off, add roofing cement to the edges before you attach the first sheet. Add roofing cement using a caulk gun and then spread it around using a brush.</a:t>
            </a:r>
            <a:endParaRPr lang="lt-LT" sz="1200" b="0" i="0" kern="1200" dirty="0" smtClean="0">
              <a:solidFill>
                <a:schemeClr val="tx1"/>
              </a:solidFill>
              <a:effectLst/>
              <a:latin typeface="+mn-lt"/>
              <a:ea typeface="+mn-ea"/>
              <a:cs typeface="+mn-cs"/>
            </a:endParaRPr>
          </a:p>
          <a:p>
            <a:pPr marL="0" lvl="0" indent="0">
              <a:buFont typeface="Arial" panose="020B0604020202020204" pitchFamily="34" charset="0"/>
              <a:buNone/>
            </a:pPr>
            <a:r>
              <a:rPr lang="lt-LT" sz="1200" b="0" i="0" kern="1200" baseline="0" dirty="0" smtClean="0">
                <a:solidFill>
                  <a:schemeClr val="tx1"/>
                </a:solidFill>
                <a:effectLst/>
                <a:latin typeface="+mn-lt"/>
                <a:ea typeface="+mn-ea"/>
                <a:cs typeface="+mn-cs"/>
              </a:rPr>
              <a:t>3. </a:t>
            </a:r>
            <a:r>
              <a:rPr lang="lt-LT" sz="1200" b="0" i="0" kern="1200" baseline="0" dirty="0" err="1" smtClean="0">
                <a:solidFill>
                  <a:schemeClr val="tx1"/>
                </a:solidFill>
                <a:effectLst/>
                <a:latin typeface="+mn-lt"/>
                <a:ea typeface="+mn-ea"/>
                <a:cs typeface="+mn-cs"/>
              </a:rPr>
              <a:t>Attach</a:t>
            </a:r>
            <a:r>
              <a:rPr lang="lt-LT" sz="1200" b="0" i="0" kern="1200" baseline="0" dirty="0" smtClean="0">
                <a:solidFill>
                  <a:schemeClr val="tx1"/>
                </a:solidFill>
                <a:effectLst/>
                <a:latin typeface="+mn-lt"/>
                <a:ea typeface="+mn-ea"/>
                <a:cs typeface="+mn-cs"/>
              </a:rPr>
              <a:t> base </a:t>
            </a:r>
            <a:r>
              <a:rPr lang="lt-LT" sz="1200" b="0" i="0" kern="1200" baseline="0" dirty="0" err="1" smtClean="0">
                <a:solidFill>
                  <a:schemeClr val="tx1"/>
                </a:solidFill>
                <a:effectLst/>
                <a:latin typeface="+mn-lt"/>
                <a:ea typeface="+mn-ea"/>
                <a:cs typeface="+mn-cs"/>
              </a:rPr>
              <a:t>sheet</a:t>
            </a:r>
            <a:r>
              <a:rPr lang="lt-LT" sz="1200" b="0" i="0" kern="1200" baseline="0" dirty="0" smtClean="0">
                <a:solidFill>
                  <a:schemeClr val="tx1"/>
                </a:solidFill>
                <a:effectLst/>
                <a:latin typeface="+mn-lt"/>
                <a:ea typeface="+mn-ea"/>
                <a:cs typeface="+mn-cs"/>
              </a:rPr>
              <a:t> - </a:t>
            </a:r>
            <a:r>
              <a:rPr lang="en-US" sz="1200" b="0" i="0" kern="1200" dirty="0" smtClean="0">
                <a:solidFill>
                  <a:schemeClr val="tx1"/>
                </a:solidFill>
                <a:effectLst/>
                <a:latin typeface="+mn-lt"/>
                <a:ea typeface="+mn-ea"/>
                <a:cs typeface="+mn-cs"/>
              </a:rPr>
              <a:t>Unroll the base sheet of the roofing material over the surface. It should overhang the drip edges by around 6 millimeters</a:t>
            </a:r>
            <a:r>
              <a:rPr lang="lt-LT" sz="1200" b="0"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 Depending on the type of material you use, you either nail it in place, or it might be sticky enough to simply attach to the surface.</a:t>
            </a:r>
            <a:endParaRPr lang="lt-LT" sz="1200" b="0" i="0" kern="1200" dirty="0" smtClean="0">
              <a:solidFill>
                <a:schemeClr val="tx1"/>
              </a:solidFill>
              <a:effectLst/>
              <a:latin typeface="+mn-lt"/>
              <a:ea typeface="+mn-ea"/>
              <a:cs typeface="+mn-cs"/>
            </a:endParaRPr>
          </a:p>
          <a:p>
            <a:pPr marL="0" lvl="0" indent="0">
              <a:buFont typeface="Arial" panose="020B0604020202020204" pitchFamily="34" charset="0"/>
              <a:buNone/>
            </a:pPr>
            <a:r>
              <a:rPr lang="lt-LT" sz="1200" b="0" i="0" kern="1200" baseline="0" dirty="0" smtClean="0">
                <a:solidFill>
                  <a:schemeClr val="tx1"/>
                </a:solidFill>
                <a:effectLst/>
                <a:latin typeface="+mn-lt"/>
                <a:ea typeface="+mn-ea"/>
                <a:cs typeface="+mn-cs"/>
              </a:rPr>
              <a:t>4. </a:t>
            </a:r>
            <a:r>
              <a:rPr lang="lt-LT" sz="1200" b="0" i="0" kern="1200" baseline="0" dirty="0" err="1" smtClean="0">
                <a:solidFill>
                  <a:schemeClr val="tx1"/>
                </a:solidFill>
                <a:effectLst/>
                <a:latin typeface="+mn-lt"/>
                <a:ea typeface="+mn-ea"/>
                <a:cs typeface="+mn-cs"/>
              </a:rPr>
              <a:t>Attach</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second</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sheet</a:t>
            </a:r>
            <a:r>
              <a:rPr lang="lt-LT" sz="1200" b="0" i="0" kern="1200" baseline="0" dirty="0" smtClean="0">
                <a:solidFill>
                  <a:schemeClr val="tx1"/>
                </a:solidFill>
                <a:effectLst/>
                <a:latin typeface="+mn-lt"/>
                <a:ea typeface="+mn-ea"/>
                <a:cs typeface="+mn-cs"/>
              </a:rPr>
              <a:t> - a</a:t>
            </a:r>
            <a:r>
              <a:rPr lang="en-US" sz="1200" b="0" i="0" kern="1200" dirty="0" err="1" smtClean="0">
                <a:solidFill>
                  <a:schemeClr val="tx1"/>
                </a:solidFill>
                <a:effectLst/>
                <a:latin typeface="+mn-lt"/>
                <a:ea typeface="+mn-ea"/>
                <a:cs typeface="+mn-cs"/>
              </a:rPr>
              <a:t>fter</a:t>
            </a:r>
            <a:r>
              <a:rPr lang="en-US" sz="1200" b="0" i="0" kern="1200" dirty="0" smtClean="0">
                <a:solidFill>
                  <a:schemeClr val="tx1"/>
                </a:solidFill>
                <a:effectLst/>
                <a:latin typeface="+mn-lt"/>
                <a:ea typeface="+mn-ea"/>
                <a:cs typeface="+mn-cs"/>
              </a:rPr>
              <a:t> adding the first sheet, spread roofing cement along the edges of it. Then cover the second sheet underneath with it before placing it overlapping the first sheet.</a:t>
            </a:r>
            <a:r>
              <a:rPr lang="lt-LT" sz="1200" b="0"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The second sheet should overlap the first sheet anywhere from 10 to 15 centimeters.</a:t>
            </a:r>
            <a:r>
              <a:rPr lang="lt-LT" sz="1200" b="0"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Use chalk so the second sheet gets rolled in the correct position.</a:t>
            </a:r>
            <a:endParaRPr lang="lt-LT" sz="1200" b="0" i="0" kern="1200" dirty="0" smtClean="0">
              <a:solidFill>
                <a:schemeClr val="tx1"/>
              </a:solidFill>
              <a:effectLst/>
              <a:latin typeface="+mn-lt"/>
              <a:ea typeface="+mn-ea"/>
              <a:cs typeface="+mn-cs"/>
            </a:endParaRPr>
          </a:p>
          <a:p>
            <a:pPr marL="0" lvl="0" indent="0">
              <a:buFont typeface="Arial" panose="020B0604020202020204" pitchFamily="34" charset="0"/>
              <a:buNone/>
            </a:pPr>
            <a:r>
              <a:rPr lang="lt-LT" sz="1200" b="0" i="0" kern="1200" baseline="0" dirty="0" smtClean="0">
                <a:solidFill>
                  <a:schemeClr val="tx1"/>
                </a:solidFill>
                <a:effectLst/>
                <a:latin typeface="+mn-lt"/>
                <a:ea typeface="+mn-ea"/>
                <a:cs typeface="+mn-cs"/>
              </a:rPr>
              <a:t>5. </a:t>
            </a:r>
            <a:r>
              <a:rPr lang="lt-LT" sz="1200" b="0" i="0" kern="1200" baseline="0" dirty="0" err="1" smtClean="0">
                <a:solidFill>
                  <a:schemeClr val="tx1"/>
                </a:solidFill>
                <a:effectLst/>
                <a:latin typeface="+mn-lt"/>
                <a:ea typeface="+mn-ea"/>
                <a:cs typeface="+mn-cs"/>
              </a:rPr>
              <a:t>After</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that</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seal</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the</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vents</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overlap</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valleys</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and</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add</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flashings</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and</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so</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on</a:t>
            </a:r>
            <a:r>
              <a:rPr lang="lt-LT" sz="1200" b="0" i="0" kern="1200" baseline="0" dirty="0" smtClean="0">
                <a:solidFill>
                  <a:schemeClr val="tx1"/>
                </a:solidFill>
                <a:effectLst/>
                <a:latin typeface="+mn-lt"/>
                <a:ea typeface="+mn-ea"/>
                <a:cs typeface="+mn-cs"/>
              </a:rPr>
              <a:t>.</a:t>
            </a:r>
            <a:endParaRPr lang="lt-LT" sz="1200" kern="1200" baseline="0" dirty="0" smtClean="0">
              <a:solidFill>
                <a:schemeClr val="tx1"/>
              </a:solidFill>
              <a:effectLst/>
              <a:latin typeface="+mn-lt"/>
              <a:ea typeface="+mn-ea"/>
              <a:cs typeface="+mn-cs"/>
            </a:endParaRPr>
          </a:p>
          <a:p>
            <a:pPr marL="228600" lvl="0" indent="-228600">
              <a:buFont typeface="Arial" panose="020B0604020202020204" pitchFamily="34" charset="0"/>
              <a:buAutoNum type="arabicPeriod"/>
            </a:pPr>
            <a:endParaRPr lang="lt-LT"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ABEC9D0-1941-41D6-A106-DB534AC886F9}" type="slidenum">
              <a:rPr lang="en-US" smtClean="0"/>
              <a:t>21</a:t>
            </a:fld>
            <a:endParaRPr lang="en-US"/>
          </a:p>
        </p:txBody>
      </p:sp>
    </p:spTree>
    <p:extLst>
      <p:ext uri="{BB962C8B-B14F-4D97-AF65-F5344CB8AC3E}">
        <p14:creationId xmlns:p14="http://schemas.microsoft.com/office/powerpoint/2010/main" val="1371365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 </a:t>
            </a:r>
            <a:r>
              <a:rPr lang="en-US" sz="1200" dirty="0" err="1" smtClean="0"/>
              <a:t>Vapour</a:t>
            </a:r>
            <a:r>
              <a:rPr lang="en-US" sz="1200" dirty="0" smtClean="0"/>
              <a:t> Control Layer </a:t>
            </a:r>
            <a:r>
              <a:rPr lang="lt-LT" sz="1200" dirty="0" err="1" smtClean="0"/>
              <a:t>is</a:t>
            </a:r>
            <a:r>
              <a:rPr lang="lt-LT" sz="1200" baseline="0" dirty="0" smtClean="0"/>
              <a:t> </a:t>
            </a:r>
            <a:r>
              <a:rPr lang="en-US" sz="1200" dirty="0" smtClean="0"/>
              <a:t>often overlooked, underrated, punctured and sometimes even completely omitted</a:t>
            </a:r>
            <a:r>
              <a:rPr lang="lt-LT" sz="1200" dirty="0" smtClean="0"/>
              <a:t>,</a:t>
            </a:r>
            <a:r>
              <a:rPr lang="lt-LT" sz="1200" baseline="0" dirty="0" smtClean="0"/>
              <a:t> bet it </a:t>
            </a:r>
            <a:r>
              <a:rPr lang="en-US" sz="1200" dirty="0" smtClean="0"/>
              <a:t>is actually a very important part of the roof build-up. </a:t>
            </a:r>
            <a:endParaRPr lang="lt-LT" sz="1200" dirty="0" smtClean="0"/>
          </a:p>
          <a:p>
            <a:pPr marL="171450" indent="-171450">
              <a:buFont typeface="Arial" panose="020B0604020202020204" pitchFamily="34" charset="0"/>
              <a:buChar char="•"/>
            </a:pPr>
            <a:r>
              <a:rPr lang="lt-LT" sz="1200" dirty="0" err="1" smtClean="0"/>
              <a:t>In</a:t>
            </a:r>
            <a:r>
              <a:rPr lang="en-US" sz="1200" dirty="0" smtClean="0"/>
              <a:t> a cold roof build-up, the VCL normally ends up on the underside of the joists or rafter</a:t>
            </a:r>
            <a:r>
              <a:rPr lang="lt-LT" sz="1200" dirty="0" smtClean="0"/>
              <a:t>s</a:t>
            </a:r>
            <a:r>
              <a:rPr lang="en-US" sz="1200" dirty="0" smtClean="0"/>
              <a:t>. </a:t>
            </a:r>
            <a:r>
              <a:rPr lang="lt-LT" sz="1200" dirty="0" smtClean="0"/>
              <a:t>VCL </a:t>
            </a:r>
            <a:r>
              <a:rPr lang="lt-LT" sz="1200" dirty="0" err="1" smtClean="0"/>
              <a:t>may</a:t>
            </a:r>
            <a:r>
              <a:rPr lang="lt-LT" sz="1200" dirty="0" smtClean="0"/>
              <a:t> be </a:t>
            </a:r>
            <a:r>
              <a:rPr lang="lt-LT" sz="1200" dirty="0" err="1" smtClean="0"/>
              <a:t>punctured</a:t>
            </a:r>
            <a:r>
              <a:rPr lang="lt-LT" sz="1200" dirty="0" smtClean="0"/>
              <a:t> </a:t>
            </a:r>
            <a:r>
              <a:rPr lang="lt-LT" sz="1200" dirty="0" err="1" smtClean="0"/>
              <a:t>when</a:t>
            </a:r>
            <a:r>
              <a:rPr lang="lt-LT" sz="1200" dirty="0" smtClean="0"/>
              <a:t> </a:t>
            </a:r>
            <a:r>
              <a:rPr lang="lt-LT" sz="1200" dirty="0" err="1" smtClean="0"/>
              <a:t>installing</a:t>
            </a:r>
            <a:r>
              <a:rPr lang="lt-LT" sz="1200" dirty="0" smtClean="0"/>
              <a:t> </a:t>
            </a:r>
            <a:r>
              <a:rPr lang="lt-LT" sz="1200" dirty="0" err="1" smtClean="0"/>
              <a:t>ceiling</a:t>
            </a:r>
            <a:r>
              <a:rPr lang="lt-LT" sz="1200" dirty="0" smtClean="0"/>
              <a:t> </a:t>
            </a:r>
            <a:r>
              <a:rPr lang="lt-LT" sz="1200" dirty="0" err="1" smtClean="0"/>
              <a:t>construction</a:t>
            </a:r>
            <a:r>
              <a:rPr lang="lt-LT" sz="1200" dirty="0" smtClean="0"/>
              <a:t>. </a:t>
            </a:r>
            <a:r>
              <a:rPr lang="en-US" sz="1200" dirty="0" smtClean="0"/>
              <a:t>For this reason, it’s very important that the cold roof has the correct ventilation to ensure that any potential condensation that forms can dry out without causing damage to the roof structure or covering materials.</a:t>
            </a:r>
            <a:endParaRPr lang="lt-LT" sz="1200" dirty="0" smtClean="0"/>
          </a:p>
          <a:p>
            <a:pPr marL="171450" indent="-171450">
              <a:buFont typeface="Arial" panose="020B0604020202020204" pitchFamily="34" charset="0"/>
              <a:buChar char="•"/>
            </a:pPr>
            <a:r>
              <a:rPr lang="lt-LT" sz="1200" dirty="0" err="1" smtClean="0"/>
              <a:t>In</a:t>
            </a:r>
            <a:r>
              <a:rPr lang="lt-LT" sz="1200" dirty="0" smtClean="0"/>
              <a:t> </a:t>
            </a:r>
            <a:r>
              <a:rPr lang="lt-LT" sz="1200" dirty="0" err="1" smtClean="0"/>
              <a:t>warm</a:t>
            </a:r>
            <a:r>
              <a:rPr lang="lt-LT" sz="1200" dirty="0" smtClean="0"/>
              <a:t> </a:t>
            </a:r>
            <a:r>
              <a:rPr lang="lt-LT" sz="1200" dirty="0" err="1" smtClean="0"/>
              <a:t>roof</a:t>
            </a:r>
            <a:r>
              <a:rPr lang="lt-LT" sz="1200" dirty="0" smtClean="0"/>
              <a:t> </a:t>
            </a:r>
            <a:r>
              <a:rPr lang="lt-LT" sz="1200" dirty="0" err="1" smtClean="0"/>
              <a:t>build-up,</a:t>
            </a:r>
            <a:r>
              <a:rPr lang="lt-LT" sz="1200" dirty="0" smtClean="0"/>
              <a:t> a</a:t>
            </a:r>
            <a:r>
              <a:rPr lang="en-US" sz="1200" dirty="0" smtClean="0"/>
              <a:t> </a:t>
            </a:r>
            <a:r>
              <a:rPr lang="en-US" sz="1200" dirty="0" err="1" smtClean="0"/>
              <a:t>vapour</a:t>
            </a:r>
            <a:r>
              <a:rPr lang="en-US" sz="1200" dirty="0" smtClean="0"/>
              <a:t> layer should be positioned under the insulation or, in some situations, immediately below the roof covering to </a:t>
            </a:r>
            <a:r>
              <a:rPr lang="en-US" sz="1200" dirty="0" err="1" smtClean="0"/>
              <a:t>minimise</a:t>
            </a:r>
            <a:r>
              <a:rPr lang="en-US" sz="1200" dirty="0" smtClean="0"/>
              <a:t> water </a:t>
            </a:r>
            <a:r>
              <a:rPr lang="en-US" sz="1200" dirty="0" err="1" smtClean="0"/>
              <a:t>vapour</a:t>
            </a:r>
            <a:r>
              <a:rPr lang="en-US" sz="1200" dirty="0" smtClean="0"/>
              <a:t> condensing beneath the membrane.</a:t>
            </a:r>
            <a:endParaRPr lang="lt-LT" sz="1200" dirty="0" smtClean="0"/>
          </a:p>
          <a:p>
            <a:endParaRPr lang="lt-LT" sz="1200" dirty="0" smtClean="0"/>
          </a:p>
          <a:p>
            <a:endParaRPr lang="lt-LT" dirty="0"/>
          </a:p>
        </p:txBody>
      </p:sp>
      <p:sp>
        <p:nvSpPr>
          <p:cNvPr id="4" name="Slide Number Placeholder 3"/>
          <p:cNvSpPr>
            <a:spLocks noGrp="1"/>
          </p:cNvSpPr>
          <p:nvPr>
            <p:ph type="sldNum" sz="quarter" idx="10"/>
          </p:nvPr>
        </p:nvSpPr>
        <p:spPr/>
        <p:txBody>
          <a:bodyPr/>
          <a:lstStyle/>
          <a:p>
            <a:fld id="{7ABEC9D0-1941-41D6-A106-DB534AC886F9}" type="slidenum">
              <a:rPr lang="en-US" smtClean="0"/>
              <a:t>22</a:t>
            </a:fld>
            <a:endParaRPr lang="en-US"/>
          </a:p>
        </p:txBody>
      </p:sp>
    </p:spTree>
    <p:extLst>
      <p:ext uri="{BB962C8B-B14F-4D97-AF65-F5344CB8AC3E}">
        <p14:creationId xmlns:p14="http://schemas.microsoft.com/office/powerpoint/2010/main" val="1046295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sz="1600" dirty="0" smtClean="0"/>
              <a:t>A polythene sheet membrane loose laid and restrained by mechanical fasteners or nailed to the deck (timber decks) all laps should be sealed with an appropriate adhesive.</a:t>
            </a:r>
            <a:endParaRPr lang="lt-LT" sz="1600" dirty="0" smtClean="0"/>
          </a:p>
          <a:p>
            <a:pPr marL="0" lvl="1"/>
            <a:r>
              <a:rPr lang="en-US" sz="1600" dirty="0" smtClean="0"/>
              <a:t>A reinforced bitumen sheet - one layer fully bonded or mechanically nailed to the deck.</a:t>
            </a:r>
            <a:endParaRPr lang="lt-LT" sz="1600" dirty="0" smtClean="0"/>
          </a:p>
          <a:p>
            <a:pPr marL="0" lvl="1"/>
            <a:r>
              <a:rPr lang="en-US" sz="1600" dirty="0" smtClean="0"/>
              <a:t>Two layers of reinforced bitumen sheet fully bonded in hot bitumen. </a:t>
            </a:r>
            <a:r>
              <a:rPr lang="lt-LT" sz="1600" dirty="0" smtClean="0"/>
              <a:t>A</a:t>
            </a:r>
            <a:r>
              <a:rPr lang="en-US" sz="1600" dirty="0" err="1" smtClean="0"/>
              <a:t>ll</a:t>
            </a:r>
            <a:r>
              <a:rPr lang="en-US" sz="1600" dirty="0" smtClean="0"/>
              <a:t> laps must be sealed with bitumen.</a:t>
            </a:r>
            <a:endParaRPr lang="lt-LT" sz="1600" dirty="0" smtClean="0"/>
          </a:p>
          <a:p>
            <a:pPr marL="0" lvl="1"/>
            <a:r>
              <a:rPr lang="en-US" sz="1600" dirty="0" smtClean="0"/>
              <a:t>For single-ply membranes, the VCL should be either polythene or reinforced </a:t>
            </a:r>
            <a:r>
              <a:rPr lang="en-US" sz="1600" dirty="0" err="1" smtClean="0"/>
              <a:t>aluminium</a:t>
            </a:r>
            <a:r>
              <a:rPr lang="en-US" sz="1600" dirty="0" smtClean="0"/>
              <a:t> foil.</a:t>
            </a:r>
            <a:endParaRPr lang="lt-LT" sz="1600" dirty="0" smtClean="0"/>
          </a:p>
        </p:txBody>
      </p:sp>
      <p:sp>
        <p:nvSpPr>
          <p:cNvPr id="4" name="Slide Number Placeholder 3"/>
          <p:cNvSpPr>
            <a:spLocks noGrp="1"/>
          </p:cNvSpPr>
          <p:nvPr>
            <p:ph type="sldNum" sz="quarter" idx="10"/>
          </p:nvPr>
        </p:nvSpPr>
        <p:spPr/>
        <p:txBody>
          <a:bodyPr/>
          <a:lstStyle/>
          <a:p>
            <a:fld id="{7ABEC9D0-1941-41D6-A106-DB534AC886F9}" type="slidenum">
              <a:rPr lang="en-US" smtClean="0"/>
              <a:t>23</a:t>
            </a:fld>
            <a:endParaRPr lang="en-US"/>
          </a:p>
        </p:txBody>
      </p:sp>
    </p:spTree>
    <p:extLst>
      <p:ext uri="{BB962C8B-B14F-4D97-AF65-F5344CB8AC3E}">
        <p14:creationId xmlns:p14="http://schemas.microsoft.com/office/powerpoint/2010/main" val="42799581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b="1" dirty="0" err="1" smtClean="0"/>
              <a:t>Construction</a:t>
            </a:r>
            <a:r>
              <a:rPr lang="lt-LT" b="1" dirty="0" smtClean="0"/>
              <a:t> </a:t>
            </a:r>
            <a:r>
              <a:rPr lang="lt-LT" b="1" dirty="0" err="1" smtClean="0"/>
              <a:t>timber</a:t>
            </a:r>
            <a:r>
              <a:rPr lang="lt-LT" b="1" dirty="0" smtClean="0"/>
              <a:t> </a:t>
            </a:r>
            <a:r>
              <a:rPr lang="lt-LT" dirty="0" err="1" smtClean="0"/>
              <a:t>is</a:t>
            </a:r>
            <a:r>
              <a:rPr lang="lt-LT" dirty="0" smtClean="0"/>
              <a:t> </a:t>
            </a:r>
            <a:r>
              <a:rPr lang="lt-LT" dirty="0" err="1" smtClean="0"/>
              <a:t>dried</a:t>
            </a:r>
            <a:r>
              <a:rPr lang="lt-LT" dirty="0" smtClean="0"/>
              <a:t> to </a:t>
            </a:r>
            <a:r>
              <a:rPr lang="lt-LT" dirty="0" err="1" smtClean="0"/>
              <a:t>the</a:t>
            </a:r>
            <a:r>
              <a:rPr lang="lt-LT" baseline="0" dirty="0" smtClean="0"/>
              <a:t> 16-18% </a:t>
            </a:r>
            <a:r>
              <a:rPr lang="lt-LT" baseline="0" dirty="0" err="1" smtClean="0"/>
              <a:t>moisture</a:t>
            </a:r>
            <a:r>
              <a:rPr lang="lt-LT" baseline="0" dirty="0" smtClean="0"/>
              <a:t> </a:t>
            </a:r>
            <a:r>
              <a:rPr lang="lt-LT" baseline="0" dirty="0" err="1" smtClean="0"/>
              <a:t>content</a:t>
            </a:r>
            <a:r>
              <a:rPr lang="lt-LT" baseline="0" dirty="0" smtClean="0"/>
              <a:t> </a:t>
            </a:r>
            <a:r>
              <a:rPr lang="lt-LT" baseline="0" dirty="0" err="1" smtClean="0"/>
              <a:t>level</a:t>
            </a:r>
            <a:r>
              <a:rPr lang="lt-LT" baseline="0" dirty="0" smtClean="0"/>
              <a:t>, </a:t>
            </a:r>
            <a:r>
              <a:rPr lang="lt-LT" baseline="0" dirty="0" err="1" smtClean="0"/>
              <a:t>calibrated</a:t>
            </a:r>
            <a:r>
              <a:rPr lang="lt-LT" baseline="0" dirty="0" smtClean="0"/>
              <a:t> </a:t>
            </a:r>
            <a:r>
              <a:rPr lang="lt-LT" baseline="0" dirty="0" err="1" smtClean="0"/>
              <a:t>timber</a:t>
            </a:r>
            <a:r>
              <a:rPr lang="lt-LT" baseline="0" dirty="0" smtClean="0"/>
              <a:t> </a:t>
            </a:r>
            <a:r>
              <a:rPr lang="lt-LT" baseline="0" dirty="0" err="1" smtClean="0"/>
              <a:t>is</a:t>
            </a:r>
            <a:r>
              <a:rPr lang="lt-LT" baseline="0" dirty="0" smtClean="0"/>
              <a:t> </a:t>
            </a:r>
            <a:r>
              <a:rPr lang="lt-LT" baseline="0" dirty="0" err="1" smtClean="0"/>
              <a:t>then</a:t>
            </a:r>
            <a:r>
              <a:rPr lang="lt-LT" baseline="0" dirty="0" smtClean="0"/>
              <a:t> </a:t>
            </a:r>
            <a:r>
              <a:rPr lang="lt-LT" baseline="0" dirty="0" err="1" smtClean="0"/>
              <a:t>graded</a:t>
            </a:r>
            <a:r>
              <a:rPr lang="lt-LT" baseline="0" dirty="0" smtClean="0"/>
              <a:t> (</a:t>
            </a:r>
            <a:r>
              <a:rPr lang="lt-LT" baseline="0" dirty="0" err="1" smtClean="0"/>
              <a:t>its</a:t>
            </a:r>
            <a:r>
              <a:rPr lang="lt-LT" baseline="0" dirty="0" smtClean="0"/>
              <a:t> </a:t>
            </a:r>
            <a:r>
              <a:rPr lang="lt-LT" baseline="0" dirty="0" err="1" smtClean="0"/>
              <a:t>strength</a:t>
            </a:r>
            <a:r>
              <a:rPr lang="lt-LT" baseline="0" dirty="0" smtClean="0"/>
              <a:t> </a:t>
            </a:r>
            <a:r>
              <a:rPr lang="lt-LT" baseline="0" dirty="0" err="1" smtClean="0"/>
              <a:t>category</a:t>
            </a:r>
            <a:r>
              <a:rPr lang="lt-LT" baseline="0" dirty="0" smtClean="0"/>
              <a:t> </a:t>
            </a:r>
            <a:r>
              <a:rPr lang="lt-LT" baseline="0" dirty="0" err="1" smtClean="0"/>
              <a:t>is</a:t>
            </a:r>
            <a:r>
              <a:rPr lang="lt-LT" baseline="0" dirty="0" smtClean="0"/>
              <a:t> </a:t>
            </a:r>
            <a:r>
              <a:rPr lang="lt-LT" baseline="0" dirty="0" err="1" smtClean="0"/>
              <a:t>determined</a:t>
            </a:r>
            <a:r>
              <a:rPr lang="lt-LT" baseline="0" dirty="0" smtClean="0"/>
              <a:t>) </a:t>
            </a:r>
            <a:r>
              <a:rPr lang="lt-LT" baseline="0" dirty="0" err="1" smtClean="0"/>
              <a:t>as</a:t>
            </a:r>
            <a:r>
              <a:rPr lang="lt-LT" baseline="0" dirty="0" smtClean="0"/>
              <a:t> per </a:t>
            </a:r>
            <a:r>
              <a:rPr lang="lt-LT" baseline="0" dirty="0" err="1" smtClean="0"/>
              <a:t>stress</a:t>
            </a:r>
            <a:r>
              <a:rPr lang="lt-LT" baseline="0" dirty="0" smtClean="0"/>
              <a:t> </a:t>
            </a:r>
            <a:r>
              <a:rPr lang="lt-LT" baseline="0" dirty="0" err="1" smtClean="0"/>
              <a:t>and</a:t>
            </a:r>
            <a:r>
              <a:rPr lang="lt-LT" baseline="0" dirty="0" smtClean="0"/>
              <a:t> </a:t>
            </a:r>
            <a:r>
              <a:rPr lang="lt-LT" baseline="0" dirty="0" err="1" smtClean="0"/>
              <a:t>strength</a:t>
            </a:r>
            <a:r>
              <a:rPr lang="lt-LT" baseline="0" dirty="0" smtClean="0"/>
              <a:t> </a:t>
            </a:r>
            <a:r>
              <a:rPr lang="lt-LT" baseline="0" dirty="0" err="1" smtClean="0"/>
              <a:t>requirements</a:t>
            </a:r>
            <a:r>
              <a:rPr lang="lt-LT" baseline="0" dirty="0" smtClean="0"/>
              <a:t> </a:t>
            </a:r>
            <a:r>
              <a:rPr lang="lt-LT" baseline="0" dirty="0" err="1" smtClean="0"/>
              <a:t>appilcable</a:t>
            </a:r>
            <a:r>
              <a:rPr lang="lt-LT" baseline="0" dirty="0" smtClean="0"/>
              <a:t> to C16 </a:t>
            </a:r>
            <a:r>
              <a:rPr lang="lt-LT" baseline="0" dirty="0" err="1" smtClean="0"/>
              <a:t>or</a:t>
            </a:r>
            <a:r>
              <a:rPr lang="lt-LT" baseline="0" dirty="0" smtClean="0"/>
              <a:t> C24 </a:t>
            </a:r>
            <a:r>
              <a:rPr lang="lt-LT" baseline="0" dirty="0" err="1" smtClean="0"/>
              <a:t>category</a:t>
            </a:r>
            <a:r>
              <a:rPr lang="lt-LT" baseline="0" dirty="0" smtClean="0"/>
              <a:t> </a:t>
            </a:r>
            <a:r>
              <a:rPr lang="lt-LT" baseline="0" dirty="0" err="1" smtClean="0"/>
              <a:t>timber</a:t>
            </a:r>
            <a:r>
              <a:rPr lang="lt-LT" baseline="0" dirty="0" smtClean="0"/>
              <a:t>. Also </a:t>
            </a:r>
            <a:r>
              <a:rPr lang="lt-LT" baseline="0" dirty="0" err="1" smtClean="0"/>
              <a:t>other</a:t>
            </a:r>
            <a:r>
              <a:rPr lang="lt-LT" baseline="0" dirty="0" smtClean="0"/>
              <a:t> </a:t>
            </a:r>
            <a:r>
              <a:rPr lang="lt-LT" baseline="0" dirty="0" err="1" smtClean="0"/>
              <a:t>categories</a:t>
            </a:r>
            <a:r>
              <a:rPr lang="lt-LT" baseline="0" dirty="0" smtClean="0"/>
              <a:t> are </a:t>
            </a:r>
            <a:r>
              <a:rPr lang="lt-LT" baseline="0" dirty="0" err="1" smtClean="0"/>
              <a:t>available</a:t>
            </a:r>
            <a:r>
              <a:rPr lang="lt-LT" baseline="0" dirty="0" smtClean="0"/>
              <a:t> </a:t>
            </a:r>
            <a:r>
              <a:rPr lang="lt-LT" baseline="0" dirty="0" err="1" smtClean="0"/>
              <a:t>from</a:t>
            </a:r>
            <a:r>
              <a:rPr lang="lt-LT" baseline="0" dirty="0" smtClean="0"/>
              <a:t> C14 to C40, </a:t>
            </a:r>
            <a:r>
              <a:rPr lang="lt-LT" baseline="0" dirty="0" err="1" smtClean="0"/>
              <a:t>but</a:t>
            </a:r>
            <a:r>
              <a:rPr lang="lt-LT" baseline="0" dirty="0" smtClean="0"/>
              <a:t> </a:t>
            </a:r>
            <a:r>
              <a:rPr lang="lt-LT" baseline="0" dirty="0" err="1" smtClean="0"/>
              <a:t>these</a:t>
            </a:r>
            <a:r>
              <a:rPr lang="lt-LT" baseline="0" dirty="0" smtClean="0"/>
              <a:t> </a:t>
            </a:r>
            <a:r>
              <a:rPr lang="lt-LT" baseline="0" dirty="0" err="1" smtClean="0"/>
              <a:t>two</a:t>
            </a:r>
            <a:r>
              <a:rPr lang="lt-LT" baseline="0" dirty="0" smtClean="0"/>
              <a:t> are </a:t>
            </a:r>
            <a:r>
              <a:rPr lang="lt-LT" baseline="0" dirty="0" err="1" smtClean="0"/>
              <a:t>the</a:t>
            </a:r>
            <a:r>
              <a:rPr lang="lt-LT" baseline="0" dirty="0" smtClean="0"/>
              <a:t> </a:t>
            </a:r>
            <a:r>
              <a:rPr lang="lt-LT" baseline="0" dirty="0" err="1" smtClean="0"/>
              <a:t>most</a:t>
            </a:r>
            <a:r>
              <a:rPr lang="lt-LT" baseline="0" dirty="0" smtClean="0"/>
              <a:t> </a:t>
            </a:r>
            <a:r>
              <a:rPr lang="lt-LT" baseline="0" dirty="0" err="1" smtClean="0"/>
              <a:t>common</a:t>
            </a:r>
            <a:r>
              <a:rPr lang="lt-LT" baseline="0" dirty="0" smtClean="0"/>
              <a:t>. I</a:t>
            </a:r>
            <a:r>
              <a:rPr lang="en-US" sz="1200" b="0" i="0" kern="1200" dirty="0" smtClean="0">
                <a:solidFill>
                  <a:schemeClr val="tx1"/>
                </a:solidFill>
                <a:effectLst/>
                <a:latin typeface="+mn-lt"/>
                <a:ea typeface="+mn-ea"/>
                <a:cs typeface="+mn-cs"/>
              </a:rPr>
              <a:t>n order to prolong and ensure the expected service life of timber as a construction material, </a:t>
            </a:r>
            <a:r>
              <a:rPr lang="lt-LT" sz="1200" b="0" i="0" kern="1200" dirty="0" smtClean="0">
                <a:solidFill>
                  <a:schemeClr val="tx1"/>
                </a:solidFill>
                <a:effectLst/>
                <a:latin typeface="+mn-lt"/>
                <a:ea typeface="+mn-ea"/>
                <a:cs typeface="+mn-cs"/>
              </a:rPr>
              <a:t>it </a:t>
            </a:r>
            <a:r>
              <a:rPr lang="lt-LT" sz="1200" b="0" i="0" kern="1200" dirty="0" err="1" smtClean="0">
                <a:solidFill>
                  <a:schemeClr val="tx1"/>
                </a:solidFill>
                <a:effectLst/>
                <a:latin typeface="+mn-lt"/>
                <a:ea typeface="+mn-ea"/>
                <a:cs typeface="+mn-cs"/>
              </a:rPr>
              <a:t>is</a:t>
            </a:r>
            <a:r>
              <a:rPr lang="lt-LT" sz="1200" b="0"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recommend to further treat it as require</a:t>
            </a:r>
            <a:r>
              <a:rPr lang="lt-LT" sz="1200" b="0" i="0" kern="1200" dirty="0" err="1" smtClean="0">
                <a:solidFill>
                  <a:schemeClr val="tx1"/>
                </a:solidFill>
                <a:effectLst/>
                <a:latin typeface="+mn-lt"/>
                <a:ea typeface="+mn-ea"/>
                <a:cs typeface="+mn-cs"/>
              </a:rPr>
              <a:t>d</a:t>
            </a:r>
            <a:r>
              <a:rPr lang="lt-LT" sz="1200" b="0" i="0" kern="1200" dirty="0" smtClean="0">
                <a:solidFill>
                  <a:schemeClr val="tx1"/>
                </a:solidFill>
                <a:effectLst/>
                <a:latin typeface="+mn-lt"/>
                <a:ea typeface="+mn-ea"/>
                <a:cs typeface="+mn-cs"/>
              </a:rPr>
              <a:t>.</a:t>
            </a:r>
            <a:r>
              <a:rPr lang="lt-LT" sz="1200" b="0" i="0" kern="1200" baseline="0" dirty="0" smtClean="0">
                <a:solidFill>
                  <a:schemeClr val="tx1"/>
                </a:solidFill>
                <a:effectLst/>
                <a:latin typeface="+mn-lt"/>
                <a:ea typeface="+mn-ea"/>
                <a:cs typeface="+mn-cs"/>
              </a:rPr>
              <a:t> One </a:t>
            </a:r>
            <a:r>
              <a:rPr lang="lt-LT" sz="1200" b="0" i="0" kern="1200" baseline="0" dirty="0" err="1" smtClean="0">
                <a:solidFill>
                  <a:schemeClr val="tx1"/>
                </a:solidFill>
                <a:effectLst/>
                <a:latin typeface="+mn-lt"/>
                <a:ea typeface="+mn-ea"/>
                <a:cs typeface="+mn-cs"/>
              </a:rPr>
              <a:t>of</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the</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methods</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is</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impregnating</a:t>
            </a:r>
            <a:r>
              <a:rPr lang="lt-LT"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which prevents </a:t>
            </a:r>
            <a:r>
              <a:rPr lang="en-US" sz="1200" b="0" i="0" kern="1200" dirty="0" err="1" smtClean="0">
                <a:solidFill>
                  <a:schemeClr val="tx1"/>
                </a:solidFill>
                <a:effectLst/>
                <a:latin typeface="+mn-lt"/>
                <a:ea typeface="+mn-ea"/>
                <a:cs typeface="+mn-cs"/>
              </a:rPr>
              <a:t>mould</a:t>
            </a:r>
            <a:r>
              <a:rPr lang="en-US" sz="1200" b="0" i="0" kern="1200" dirty="0" smtClean="0">
                <a:solidFill>
                  <a:schemeClr val="tx1"/>
                </a:solidFill>
                <a:effectLst/>
                <a:latin typeface="+mn-lt"/>
                <a:ea typeface="+mn-ea"/>
                <a:cs typeface="+mn-cs"/>
              </a:rPr>
              <a:t>, decay, insects, bacteria and fungi.</a:t>
            </a:r>
            <a:endParaRPr lang="lt-LT"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lt-LT"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Glue laminated timber </a:t>
            </a:r>
            <a:r>
              <a:rPr lang="en-US" dirty="0" smtClean="0"/>
              <a:t>is created from several layers of structural timber merged together with adhesives to make bigger sections</a:t>
            </a:r>
            <a:r>
              <a:rPr lang="lt-LT" baseline="0" dirty="0" smtClean="0"/>
              <a:t> </a:t>
            </a:r>
            <a:r>
              <a:rPr lang="lt-LT" baseline="0" dirty="0" err="1" smtClean="0"/>
              <a:t>which</a:t>
            </a:r>
            <a:r>
              <a:rPr lang="lt-LT" baseline="0" dirty="0" smtClean="0"/>
              <a:t> </a:t>
            </a:r>
            <a:r>
              <a:rPr lang="lt-LT" baseline="0" dirty="0" err="1" smtClean="0"/>
              <a:t>can</a:t>
            </a:r>
            <a:r>
              <a:rPr lang="lt-LT" baseline="0" dirty="0" smtClean="0"/>
              <a:t> be </a:t>
            </a:r>
            <a:r>
              <a:rPr lang="lt-LT" baseline="0" dirty="0" err="1" smtClean="0"/>
              <a:t>curved</a:t>
            </a:r>
            <a:r>
              <a:rPr lang="lt-LT" baseline="0" dirty="0" smtClean="0"/>
              <a:t> </a:t>
            </a:r>
            <a:r>
              <a:rPr lang="lt-LT" baseline="0" dirty="0" err="1" smtClean="0"/>
              <a:t>and</a:t>
            </a:r>
            <a:r>
              <a:rPr lang="lt-LT" baseline="0" dirty="0" smtClean="0"/>
              <a:t> </a:t>
            </a:r>
            <a:r>
              <a:rPr lang="lt-LT" baseline="0" dirty="0" err="1" smtClean="0"/>
              <a:t>can</a:t>
            </a:r>
            <a:r>
              <a:rPr lang="lt-LT" baseline="0" dirty="0" smtClean="0"/>
              <a:t> </a:t>
            </a:r>
            <a:r>
              <a:rPr lang="lt-LT" baseline="0" dirty="0" err="1" smtClean="0"/>
              <a:t>cover</a:t>
            </a:r>
            <a:r>
              <a:rPr lang="lt-LT" baseline="0" dirty="0" smtClean="0"/>
              <a:t> </a:t>
            </a:r>
            <a:r>
              <a:rPr lang="lt-LT" baseline="0" dirty="0" err="1" smtClean="0"/>
              <a:t>larger</a:t>
            </a:r>
            <a:r>
              <a:rPr lang="lt-LT" baseline="0" dirty="0" smtClean="0"/>
              <a:t> </a:t>
            </a:r>
            <a:r>
              <a:rPr lang="lt-LT" baseline="0" dirty="0" err="1" smtClean="0"/>
              <a:t>spaces</a:t>
            </a:r>
            <a:r>
              <a:rPr lang="lt-LT" baseline="0" dirty="0" smtClean="0"/>
              <a:t> </a:t>
            </a:r>
            <a:r>
              <a:rPr lang="lt-LT" baseline="0" dirty="0" err="1" smtClean="0"/>
              <a:t>whithout</a:t>
            </a:r>
            <a:r>
              <a:rPr lang="lt-LT" baseline="0" dirty="0" smtClean="0"/>
              <a:t> </a:t>
            </a:r>
            <a:r>
              <a:rPr lang="lt-LT" baseline="0" dirty="0" err="1" smtClean="0"/>
              <a:t>additional</a:t>
            </a:r>
            <a:r>
              <a:rPr lang="lt-LT" baseline="0" dirty="0" smtClean="0"/>
              <a:t> </a:t>
            </a:r>
            <a:r>
              <a:rPr lang="lt-LT" baseline="0" dirty="0" err="1" smtClean="0"/>
              <a:t>supports</a:t>
            </a:r>
            <a:r>
              <a:rPr lang="lt-LT"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lt-LT"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lt-LT" sz="1200" b="1" dirty="0" err="1" smtClean="0"/>
              <a:t>Laminated</a:t>
            </a:r>
            <a:r>
              <a:rPr lang="lt-LT" sz="1200" b="1" dirty="0" smtClean="0"/>
              <a:t> </a:t>
            </a:r>
            <a:r>
              <a:rPr lang="lt-LT" sz="1200" b="1" dirty="0" err="1" smtClean="0"/>
              <a:t>vaneer</a:t>
            </a:r>
            <a:r>
              <a:rPr lang="lt-LT" sz="1200" b="1" dirty="0" smtClean="0"/>
              <a:t> </a:t>
            </a:r>
            <a:r>
              <a:rPr lang="lt-LT" sz="1200" b="1" dirty="0" err="1" smtClean="0"/>
              <a:t>lumber</a:t>
            </a:r>
            <a:r>
              <a:rPr lang="lt-LT" sz="1200" b="1" dirty="0" smtClean="0"/>
              <a:t> </a:t>
            </a:r>
            <a:r>
              <a:rPr lang="en-US" sz="1200" dirty="0" smtClean="0"/>
              <a:t>is a composite product manufactured from multiple thin layers of veneer that are aligned with the length of the finished lumber. </a:t>
            </a:r>
            <a:r>
              <a:rPr lang="en-US" sz="1200" b="0" i="0" kern="1200" dirty="0" smtClean="0">
                <a:solidFill>
                  <a:schemeClr val="tx1"/>
                </a:solidFill>
                <a:effectLst/>
                <a:latin typeface="+mn-lt"/>
                <a:ea typeface="+mn-ea"/>
                <a:cs typeface="+mn-cs"/>
              </a:rPr>
              <a:t>Major advantages of LVL include its dimension, shape, high strength properties and low cost. </a:t>
            </a:r>
            <a:endParaRPr lang="lt-LT"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lt-LT"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I-joists</a:t>
            </a:r>
            <a:r>
              <a:rPr lang="en-US" dirty="0" smtClean="0"/>
              <a:t> are strong, lightweight, "I" shaped engineered wood structural members that meet demanding performance standards. </a:t>
            </a:r>
            <a:r>
              <a:rPr lang="lt-LT" sz="1200" dirty="0" err="1" smtClean="0"/>
              <a:t>They</a:t>
            </a:r>
            <a:r>
              <a:rPr lang="en-US" sz="1200" dirty="0" smtClean="0"/>
              <a:t> are comprised of top and bottom flanges</a:t>
            </a:r>
            <a:r>
              <a:rPr lang="lt-LT" sz="1200" dirty="0" smtClean="0"/>
              <a:t>, </a:t>
            </a:r>
            <a:r>
              <a:rPr lang="lt-LT" sz="1200" dirty="0" err="1" smtClean="0"/>
              <a:t>which</a:t>
            </a:r>
            <a:r>
              <a:rPr lang="lt-LT" sz="1200" dirty="0" smtClean="0"/>
              <a:t> </a:t>
            </a:r>
            <a:r>
              <a:rPr lang="lt-LT" sz="1200" dirty="0" err="1" smtClean="0"/>
              <a:t>usually</a:t>
            </a:r>
            <a:r>
              <a:rPr lang="lt-LT" sz="1200" dirty="0" smtClean="0"/>
              <a:t> are </a:t>
            </a:r>
            <a:r>
              <a:rPr lang="lt-LT" sz="1200" dirty="0" err="1" smtClean="0"/>
              <a:t>made</a:t>
            </a:r>
            <a:r>
              <a:rPr lang="lt-LT" sz="1200" dirty="0" smtClean="0"/>
              <a:t> </a:t>
            </a:r>
            <a:r>
              <a:rPr lang="lt-LT" sz="1200" dirty="0" err="1" smtClean="0"/>
              <a:t>from</a:t>
            </a:r>
            <a:r>
              <a:rPr lang="lt-LT" sz="1200" dirty="0" smtClean="0"/>
              <a:t> </a:t>
            </a:r>
            <a:r>
              <a:rPr lang="lt-LT" sz="1200" dirty="0" err="1" smtClean="0"/>
              <a:t>construction</a:t>
            </a:r>
            <a:r>
              <a:rPr lang="lt-LT" sz="1200" baseline="0" dirty="0" smtClean="0"/>
              <a:t> </a:t>
            </a:r>
            <a:r>
              <a:rPr lang="lt-LT" sz="1200" baseline="0" dirty="0" err="1" smtClean="0"/>
              <a:t>timber</a:t>
            </a:r>
            <a:r>
              <a:rPr lang="en-US" sz="1200" dirty="0" smtClean="0"/>
              <a:t>, which resist bending, united with webs, which</a:t>
            </a:r>
            <a:r>
              <a:rPr lang="lt-LT" sz="1200" dirty="0" smtClean="0"/>
              <a:t> </a:t>
            </a:r>
            <a:r>
              <a:rPr lang="lt-LT" sz="1200" dirty="0" err="1" smtClean="0"/>
              <a:t>usually</a:t>
            </a:r>
            <a:r>
              <a:rPr lang="lt-LT" sz="1200" dirty="0" smtClean="0"/>
              <a:t> are </a:t>
            </a:r>
            <a:r>
              <a:rPr lang="lt-LT" sz="1200" dirty="0" err="1" smtClean="0"/>
              <a:t>made</a:t>
            </a:r>
            <a:r>
              <a:rPr lang="lt-LT" sz="1200" dirty="0" smtClean="0"/>
              <a:t> </a:t>
            </a:r>
            <a:r>
              <a:rPr lang="lt-LT" sz="1200" dirty="0" err="1" smtClean="0"/>
              <a:t>from</a:t>
            </a:r>
            <a:r>
              <a:rPr lang="lt-LT" sz="1200" dirty="0" smtClean="0"/>
              <a:t> OSB (</a:t>
            </a:r>
            <a:r>
              <a:rPr lang="en-US" sz="1200" dirty="0" smtClean="0"/>
              <a:t>Oriented Strand Board </a:t>
            </a:r>
            <a:r>
              <a:rPr lang="lt-LT" sz="1200" dirty="0" smtClean="0"/>
              <a:t>) </a:t>
            </a:r>
            <a:r>
              <a:rPr lang="lt-LT" sz="1200" dirty="0" err="1" smtClean="0"/>
              <a:t>and</a:t>
            </a:r>
            <a:r>
              <a:rPr lang="en-US" sz="1200" dirty="0" smtClean="0"/>
              <a:t> provide outstanding shear resistance. </a:t>
            </a:r>
            <a:endParaRPr lang="lt-LT"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lt-LT"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Metal web </a:t>
            </a:r>
            <a:r>
              <a:rPr lang="en-US" sz="1200" dirty="0" smtClean="0"/>
              <a:t>system </a:t>
            </a:r>
            <a:r>
              <a:rPr lang="lt-LT" sz="1200" dirty="0" err="1" smtClean="0"/>
              <a:t>is</a:t>
            </a:r>
            <a:r>
              <a:rPr lang="en-US" sz="1200" dirty="0" smtClean="0"/>
              <a:t> a combination of timber chords and pressed metal webs which together form an „open-web“ joist.</a:t>
            </a:r>
            <a:r>
              <a:rPr lang="lt-LT" sz="1200" dirty="0" smtClean="0"/>
              <a:t> </a:t>
            </a:r>
            <a:r>
              <a:rPr lang="en-US" sz="1200" dirty="0" smtClean="0"/>
              <a:t>Their open web design allows for the installation of services such as pipework, cabling, mechanical heat recovery systems and other services to be passed through the metal webs without the need for notching or drilling. </a:t>
            </a:r>
            <a:endParaRPr lang="lt-LT"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lt-LT"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lt-LT"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lt-LT"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lt-LT"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lt-LT" baseline="0" dirty="0" smtClean="0"/>
          </a:p>
          <a:p>
            <a:endParaRPr lang="lt-LT" dirty="0"/>
          </a:p>
        </p:txBody>
      </p:sp>
      <p:sp>
        <p:nvSpPr>
          <p:cNvPr id="4" name="Slide Number Placeholder 3"/>
          <p:cNvSpPr>
            <a:spLocks noGrp="1"/>
          </p:cNvSpPr>
          <p:nvPr>
            <p:ph type="sldNum" sz="quarter" idx="10"/>
          </p:nvPr>
        </p:nvSpPr>
        <p:spPr/>
        <p:txBody>
          <a:bodyPr/>
          <a:lstStyle/>
          <a:p>
            <a:fld id="{7ABEC9D0-1941-41D6-A106-DB534AC886F9}" type="slidenum">
              <a:rPr lang="en-US" smtClean="0"/>
              <a:t>25</a:t>
            </a:fld>
            <a:endParaRPr lang="en-US"/>
          </a:p>
        </p:txBody>
      </p:sp>
    </p:spTree>
    <p:extLst>
      <p:ext uri="{BB962C8B-B14F-4D97-AF65-F5344CB8AC3E}">
        <p14:creationId xmlns:p14="http://schemas.microsoft.com/office/powerpoint/2010/main" val="2689847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t-LT" sz="1200" kern="1200" dirty="0" err="1" smtClean="0">
                <a:solidFill>
                  <a:schemeClr val="tx1"/>
                </a:solidFill>
                <a:effectLst/>
                <a:latin typeface="+mn-lt"/>
                <a:ea typeface="+mn-ea"/>
                <a:cs typeface="+mn-cs"/>
              </a:rPr>
              <a:t>In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cold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roof</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construction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insulation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typicaly</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is</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installed</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below</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or</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betwwen</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load-bearing</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beams</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or</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joists</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on</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top</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of</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which</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the</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roof</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covering</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is</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installed</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Cold</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roofs</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have</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some</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disadvantages</a:t>
            </a:r>
            <a:r>
              <a:rPr lang="lt-LT" sz="1200" kern="1200" baseline="0" dirty="0" smtClean="0">
                <a:solidFill>
                  <a:schemeClr val="tx1"/>
                </a:solidFill>
                <a:effectLst/>
                <a:latin typeface="+mn-lt"/>
                <a:ea typeface="+mn-ea"/>
                <a:cs typeface="+mn-cs"/>
              </a:rPr>
              <a:t>:</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i="0" kern="1200" dirty="0" smtClean="0">
                <a:solidFill>
                  <a:schemeClr val="tx1"/>
                </a:solidFill>
                <a:effectLst/>
                <a:latin typeface="+mn-lt"/>
                <a:ea typeface="+mn-ea"/>
                <a:cs typeface="+mn-cs"/>
              </a:rPr>
              <a:t>The timberwork sits right up against the roof covering and protected against temperature variations. This makes the entire roof construction much more liable to expansion and contraction, which may cause the roof covering to tear or burst.</a:t>
            </a:r>
            <a:endParaRPr lang="lt-LT" sz="1200" b="0" i="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i="0" kern="1200" dirty="0" smtClean="0">
                <a:solidFill>
                  <a:schemeClr val="tx1"/>
                </a:solidFill>
                <a:effectLst/>
                <a:latin typeface="+mn-lt"/>
                <a:ea typeface="+mn-ea"/>
                <a:cs typeface="+mn-cs"/>
              </a:rPr>
              <a:t>While it is possible to install a </a:t>
            </a:r>
            <a:r>
              <a:rPr lang="en-US" sz="1200" b="0" i="0" kern="1200" dirty="0" err="1" smtClean="0">
                <a:solidFill>
                  <a:schemeClr val="tx1"/>
                </a:solidFill>
                <a:effectLst/>
                <a:latin typeface="+mn-lt"/>
                <a:ea typeface="+mn-ea"/>
                <a:cs typeface="+mn-cs"/>
              </a:rPr>
              <a:t>vapour</a:t>
            </a:r>
            <a:r>
              <a:rPr lang="en-US" sz="1200" b="0" i="0" kern="1200" dirty="0" smtClean="0">
                <a:solidFill>
                  <a:schemeClr val="tx1"/>
                </a:solidFill>
                <a:effectLst/>
                <a:latin typeface="+mn-lt"/>
                <a:ea typeface="+mn-ea"/>
                <a:cs typeface="+mn-cs"/>
              </a:rPr>
              <a:t> barrier below the insulation, it remains particularly difficult to ensure adequate ventilation with this construction method. This makes cold roofs sensitive to condensation, which may cause the wooden roof construction to rot.</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lt-LT"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lt-LT" sz="1200" b="0" i="0" kern="1200" dirty="0" smtClean="0">
                <a:solidFill>
                  <a:schemeClr val="tx1"/>
                </a:solidFill>
                <a:effectLst/>
                <a:latin typeface="+mn-lt"/>
                <a:ea typeface="+mn-ea"/>
                <a:cs typeface="+mn-cs"/>
              </a:rPr>
              <a:t>To </a:t>
            </a:r>
            <a:r>
              <a:rPr lang="lt-LT" sz="1200" b="0" i="0" kern="1200" dirty="0" err="1" smtClean="0">
                <a:solidFill>
                  <a:schemeClr val="tx1"/>
                </a:solidFill>
                <a:effectLst/>
                <a:latin typeface="+mn-lt"/>
                <a:ea typeface="+mn-ea"/>
                <a:cs typeface="+mn-cs"/>
              </a:rPr>
              <a:t>avoid</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condensation</a:t>
            </a:r>
            <a:r>
              <a:rPr lang="lt-LT" sz="1200" b="0" i="0" kern="1200" dirty="0" smtClean="0">
                <a:solidFill>
                  <a:schemeClr val="tx1"/>
                </a:solidFill>
                <a:effectLst/>
                <a:latin typeface="+mn-lt"/>
                <a:ea typeface="+mn-ea"/>
                <a:cs typeface="+mn-cs"/>
              </a:rPr>
              <a:t> it </a:t>
            </a:r>
            <a:r>
              <a:rPr lang="lt-LT" sz="1200" b="0" i="0" kern="1200" dirty="0" err="1" smtClean="0">
                <a:solidFill>
                  <a:schemeClr val="tx1"/>
                </a:solidFill>
                <a:effectLst/>
                <a:latin typeface="+mn-lt"/>
                <a:ea typeface="+mn-ea"/>
                <a:cs typeface="+mn-cs"/>
              </a:rPr>
              <a:t>is</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important</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that</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the</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void</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is</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well</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ventilated</a:t>
            </a:r>
            <a:r>
              <a:rPr lang="lt-LT" sz="1200" b="0" i="0" kern="1200" dirty="0" smtClean="0">
                <a:solidFill>
                  <a:schemeClr val="tx1"/>
                </a:solidFill>
                <a:effectLst/>
                <a:latin typeface="+mn-lt"/>
                <a:ea typeface="+mn-ea"/>
                <a:cs typeface="+mn-cs"/>
              </a:rPr>
              <a: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Ventilation openings should be provided to every roof void along two opposite sides of the roof and should be equivalent in area to a continuous opening of not less than 25 mm at each side.</a:t>
            </a:r>
            <a:endParaRPr lang="lt-LT" sz="120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The </a:t>
            </a:r>
            <a:r>
              <a:rPr lang="en-US" sz="1200" kern="1200" dirty="0" err="1" smtClean="0">
                <a:solidFill>
                  <a:schemeClr val="tx1"/>
                </a:solidFill>
                <a:effectLst/>
                <a:latin typeface="+mn-lt"/>
                <a:ea typeface="+mn-ea"/>
                <a:cs typeface="+mn-cs"/>
              </a:rPr>
              <a:t>vapour</a:t>
            </a:r>
            <a:r>
              <a:rPr lang="en-US" sz="1200" kern="1200" dirty="0" smtClean="0">
                <a:solidFill>
                  <a:schemeClr val="tx1"/>
                </a:solidFill>
                <a:effectLst/>
                <a:latin typeface="+mn-lt"/>
                <a:ea typeface="+mn-ea"/>
                <a:cs typeface="+mn-cs"/>
              </a:rPr>
              <a:t> check must be used to prevent condensation and any openings in the ceiling must be sealed. </a:t>
            </a:r>
            <a:r>
              <a:rPr lang="lt-LT" sz="1200" kern="1200" dirty="0" smtClean="0">
                <a:solidFill>
                  <a:schemeClr val="tx1"/>
                </a:solidFill>
                <a:effectLst/>
                <a:latin typeface="+mn-lt"/>
                <a:ea typeface="+mn-ea"/>
                <a:cs typeface="+mn-cs"/>
              </a:rPr>
              <a:t>T</a:t>
            </a:r>
            <a:r>
              <a:rPr lang="en-US" sz="1200" kern="1200" dirty="0" smtClean="0">
                <a:solidFill>
                  <a:schemeClr val="tx1"/>
                </a:solidFill>
                <a:effectLst/>
                <a:latin typeface="+mn-lt"/>
                <a:ea typeface="+mn-ea"/>
                <a:cs typeface="+mn-cs"/>
              </a:rPr>
              <a:t>he </a:t>
            </a:r>
            <a:r>
              <a:rPr lang="en-US" sz="1200" kern="1200" dirty="0" err="1" smtClean="0">
                <a:solidFill>
                  <a:schemeClr val="tx1"/>
                </a:solidFill>
                <a:effectLst/>
                <a:latin typeface="+mn-lt"/>
                <a:ea typeface="+mn-ea"/>
                <a:cs typeface="+mn-cs"/>
              </a:rPr>
              <a:t>vapour</a:t>
            </a:r>
            <a:r>
              <a:rPr lang="en-US" sz="1200" kern="1200" dirty="0" smtClean="0">
                <a:solidFill>
                  <a:schemeClr val="tx1"/>
                </a:solidFill>
                <a:effectLst/>
                <a:latin typeface="+mn-lt"/>
                <a:ea typeface="+mn-ea"/>
                <a:cs typeface="+mn-cs"/>
              </a:rPr>
              <a:t> control layer should have a resistance of at least 250 </a:t>
            </a:r>
            <a:r>
              <a:rPr lang="en-US" sz="1200" kern="1200" dirty="0" err="1" smtClean="0">
                <a:solidFill>
                  <a:schemeClr val="tx1"/>
                </a:solidFill>
                <a:effectLst/>
                <a:latin typeface="+mn-lt"/>
                <a:ea typeface="+mn-ea"/>
                <a:cs typeface="+mn-cs"/>
              </a:rPr>
              <a:t>mns</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gm</a:t>
            </a:r>
            <a:r>
              <a:rPr lang="en-US" sz="1200" kern="1200" dirty="0" smtClean="0">
                <a:solidFill>
                  <a:schemeClr val="tx1"/>
                </a:solidFill>
                <a:effectLst/>
                <a:latin typeface="+mn-lt"/>
                <a:ea typeface="+mn-ea"/>
                <a:cs typeface="+mn-cs"/>
              </a:rPr>
              <a:t>(Mega-Newton seconds per gram), and should have sealed laps to preserve its integrity over the whole roof. </a:t>
            </a:r>
            <a:r>
              <a:rPr lang="lt-LT" sz="1200" kern="1200" dirty="0" smtClean="0">
                <a:solidFill>
                  <a:schemeClr val="tx1"/>
                </a:solidFill>
                <a:effectLst/>
                <a:latin typeface="+mn-lt"/>
                <a:ea typeface="+mn-ea"/>
                <a:cs typeface="+mn-cs"/>
              </a:rPr>
              <a:t>G</a:t>
            </a:r>
            <a:r>
              <a:rPr lang="en-US" sz="1200" kern="1200" dirty="0" smtClean="0">
                <a:solidFill>
                  <a:schemeClr val="tx1"/>
                </a:solidFill>
                <a:effectLst/>
                <a:latin typeface="+mn-lt"/>
                <a:ea typeface="+mn-ea"/>
                <a:cs typeface="+mn-cs"/>
              </a:rPr>
              <a:t>aps in the ceiling should be minimized and service openings should be avoided; it is recommended that a service cavity be used so that the </a:t>
            </a:r>
            <a:r>
              <a:rPr lang="en-US" sz="1200" kern="1200" dirty="0" err="1" smtClean="0">
                <a:solidFill>
                  <a:schemeClr val="tx1"/>
                </a:solidFill>
                <a:effectLst/>
                <a:latin typeface="+mn-lt"/>
                <a:ea typeface="+mn-ea"/>
                <a:cs typeface="+mn-cs"/>
              </a:rPr>
              <a:t>vapour</a:t>
            </a:r>
            <a:r>
              <a:rPr lang="en-US" sz="1200" kern="1200" dirty="0" smtClean="0">
                <a:solidFill>
                  <a:schemeClr val="tx1"/>
                </a:solidFill>
                <a:effectLst/>
                <a:latin typeface="+mn-lt"/>
                <a:ea typeface="+mn-ea"/>
                <a:cs typeface="+mn-cs"/>
              </a:rPr>
              <a:t> control layer remains intact.</a:t>
            </a:r>
            <a:endParaRPr lang="lt-LT"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lt-LT"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was the traditional way of flat roof construction and as insulation has increased over the years, the warm deck roof is now the commonly used method of construction. </a:t>
            </a:r>
            <a:endParaRPr lang="en-US" sz="1200" b="0" i="0" kern="1200" dirty="0" smtClean="0">
              <a:solidFill>
                <a:schemeClr val="tx1"/>
              </a:solidFill>
              <a:effectLst/>
              <a:latin typeface="+mn-lt"/>
              <a:ea typeface="+mn-ea"/>
              <a:cs typeface="+mn-cs"/>
            </a:endParaRPr>
          </a:p>
          <a:p>
            <a:endParaRPr lang="lt-LT" dirty="0"/>
          </a:p>
        </p:txBody>
      </p:sp>
      <p:sp>
        <p:nvSpPr>
          <p:cNvPr id="4" name="Slide Number Placeholder 3"/>
          <p:cNvSpPr>
            <a:spLocks noGrp="1"/>
          </p:cNvSpPr>
          <p:nvPr>
            <p:ph type="sldNum" sz="quarter" idx="10"/>
          </p:nvPr>
        </p:nvSpPr>
        <p:spPr/>
        <p:txBody>
          <a:bodyPr/>
          <a:lstStyle/>
          <a:p>
            <a:fld id="{7ABEC9D0-1941-41D6-A106-DB534AC886F9}" type="slidenum">
              <a:rPr lang="en-US" smtClean="0"/>
              <a:t>7</a:t>
            </a:fld>
            <a:endParaRPr lang="en-US"/>
          </a:p>
        </p:txBody>
      </p:sp>
    </p:spTree>
    <p:extLst>
      <p:ext uri="{BB962C8B-B14F-4D97-AF65-F5344CB8AC3E}">
        <p14:creationId xmlns:p14="http://schemas.microsoft.com/office/powerpoint/2010/main" val="438542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Close Boarded Timber -</a:t>
            </a:r>
            <a:r>
              <a:rPr lang="en-US" sz="1200" kern="1200" dirty="0" smtClean="0">
                <a:solidFill>
                  <a:schemeClr val="tx1"/>
                </a:solidFill>
                <a:effectLst/>
                <a:latin typeface="+mn-lt"/>
                <a:ea typeface="+mn-ea"/>
                <a:cs typeface="+mn-cs"/>
              </a:rPr>
              <a:t>Timber boarding suitable for roof decks should be a minimum 19mm nominal thickness, planed and closely clamped together, tongued and grooved or closely butted. When using this type of deck in conjunction with bonded </a:t>
            </a:r>
            <a:r>
              <a:rPr lang="en-US" sz="1200" kern="1200" dirty="0" err="1" smtClean="0">
                <a:solidFill>
                  <a:schemeClr val="tx1"/>
                </a:solidFill>
                <a:effectLst/>
                <a:latin typeface="+mn-lt"/>
                <a:ea typeface="+mn-ea"/>
                <a:cs typeface="+mn-cs"/>
              </a:rPr>
              <a:t>vapour</a:t>
            </a:r>
            <a:r>
              <a:rPr lang="en-US" sz="1200" kern="1200" dirty="0" smtClean="0">
                <a:solidFill>
                  <a:schemeClr val="tx1"/>
                </a:solidFill>
                <a:effectLst/>
                <a:latin typeface="+mn-lt"/>
                <a:ea typeface="+mn-ea"/>
                <a:cs typeface="+mn-cs"/>
              </a:rPr>
              <a:t> control layers, it will be necessary to first install a random nailed isolating layer prior to the installation of the main roofing system to cover the joints between adjacent boards.</a:t>
            </a:r>
            <a:endParaRPr lang="lt-LT"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Plywood</a:t>
            </a:r>
            <a:r>
              <a:rPr lang="en-US" sz="120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Plywood binds resin and wood </a:t>
            </a:r>
            <a:r>
              <a:rPr lang="en-US" sz="1200" b="0" i="0" kern="1200" dirty="0" err="1" smtClean="0">
                <a:solidFill>
                  <a:schemeClr val="tx1"/>
                </a:solidFill>
                <a:effectLst/>
                <a:latin typeface="+mn-lt"/>
                <a:ea typeface="+mn-ea"/>
                <a:cs typeface="+mn-cs"/>
              </a:rPr>
              <a:t>fibre</a:t>
            </a:r>
            <a:r>
              <a:rPr lang="en-US" sz="1200" b="0" i="0" kern="1200" dirty="0" smtClean="0">
                <a:solidFill>
                  <a:schemeClr val="tx1"/>
                </a:solidFill>
                <a:effectLst/>
                <a:latin typeface="+mn-lt"/>
                <a:ea typeface="+mn-ea"/>
                <a:cs typeface="+mn-cs"/>
              </a:rPr>
              <a:t> sheets to form a composite material sold in panels. A typical plywood panel has face veneers of a higher grade than the core veneers. The function of the core layers is to increase the separation between the outer layers where the bending stresses are highest, improving resistance to bending forces.</a:t>
            </a:r>
            <a:endParaRPr lang="lt-LT"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Plywood panels are fabricated from multiple layers or </a:t>
            </a:r>
            <a:r>
              <a:rPr lang="en-US" sz="1200" b="0" i="0" kern="1200" dirty="0" err="1" smtClean="0">
                <a:solidFill>
                  <a:schemeClr val="tx1"/>
                </a:solidFill>
                <a:effectLst/>
                <a:latin typeface="+mn-lt"/>
                <a:ea typeface="+mn-ea"/>
                <a:cs typeface="+mn-cs"/>
              </a:rPr>
              <a:t>plys</a:t>
            </a:r>
            <a:r>
              <a:rPr lang="en-US" sz="1200" b="0" i="0" kern="1200" dirty="0" smtClean="0">
                <a:solidFill>
                  <a:schemeClr val="tx1"/>
                </a:solidFill>
                <a:effectLst/>
                <a:latin typeface="+mn-lt"/>
                <a:ea typeface="+mn-ea"/>
                <a:cs typeface="+mn-cs"/>
              </a:rPr>
              <a:t> of softwood veneer glued together with the grain direction of each layer of veneer perpendicular to that of the adjacent layers.</a:t>
            </a:r>
            <a:endParaRPr lang="lt-LT" sz="1200" b="0" i="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Plywood used for roof decks is generally 18mm thick, but it is possible to specify a minimum 15 mm if the supporting structure is more closely spaced. The plywood is normally square-edged. Longitudinal joints should occur on the </a:t>
            </a:r>
            <a:r>
              <a:rPr lang="en-US" sz="1200" kern="1200" dirty="0" err="1" smtClean="0">
                <a:solidFill>
                  <a:schemeClr val="tx1"/>
                </a:solidFill>
                <a:effectLst/>
                <a:latin typeface="+mn-lt"/>
                <a:ea typeface="+mn-ea"/>
                <a:cs typeface="+mn-cs"/>
              </a:rPr>
              <a:t>centre</a:t>
            </a:r>
            <a:r>
              <a:rPr lang="en-US" sz="1200" kern="1200" dirty="0" smtClean="0">
                <a:solidFill>
                  <a:schemeClr val="tx1"/>
                </a:solidFill>
                <a:effectLst/>
                <a:latin typeface="+mn-lt"/>
                <a:ea typeface="+mn-ea"/>
                <a:cs typeface="+mn-cs"/>
              </a:rPr>
              <a:t> line of supporting joists. Cross joints should be staggered and will require additional support.</a:t>
            </a:r>
            <a:endParaRPr lang="lt-LT"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Oriented Strand Board (OSB) </a:t>
            </a:r>
            <a:r>
              <a:rPr lang="en-US" sz="1200" kern="1200" dirty="0" smtClean="0">
                <a:solidFill>
                  <a:schemeClr val="tx1"/>
                </a:solidFill>
                <a:effectLst/>
                <a:latin typeface="+mn-lt"/>
                <a:ea typeface="+mn-ea"/>
                <a:cs typeface="+mn-cs"/>
              </a:rPr>
              <a:t>-</a:t>
            </a:r>
            <a:r>
              <a:rPr lang="lt-LT" sz="1200" kern="1200" dirty="0" smtClean="0">
                <a:solidFill>
                  <a:schemeClr val="tx1"/>
                </a:solidFill>
                <a:effectLst/>
                <a:latin typeface="+mn-lt"/>
                <a:ea typeface="+mn-ea"/>
                <a:cs typeface="+mn-cs"/>
              </a:rPr>
              <a:t> </a:t>
            </a:r>
            <a:r>
              <a:rPr lang="en-CA" sz="1200" b="0" i="0" kern="1200" dirty="0" smtClean="0">
                <a:solidFill>
                  <a:schemeClr val="tx1"/>
                </a:solidFill>
                <a:effectLst/>
                <a:latin typeface="+mn-lt"/>
                <a:ea typeface="+mn-ea"/>
                <a:cs typeface="+mn-cs"/>
              </a:rPr>
              <a:t>OSB is a widely used, versatile engineered wood panel made using waterproof heat-cured adhesives and </a:t>
            </a:r>
            <a:r>
              <a:rPr lang="en-CA" sz="1200" b="0" i="0" kern="1200" dirty="0" err="1" smtClean="0">
                <a:solidFill>
                  <a:schemeClr val="tx1"/>
                </a:solidFill>
                <a:effectLst/>
                <a:latin typeface="+mn-lt"/>
                <a:ea typeface="+mn-ea"/>
                <a:cs typeface="+mn-cs"/>
              </a:rPr>
              <a:t>rectangularly</a:t>
            </a:r>
            <a:r>
              <a:rPr lang="en-CA" sz="1200" b="0" i="0" kern="1200" dirty="0" smtClean="0">
                <a:solidFill>
                  <a:schemeClr val="tx1"/>
                </a:solidFill>
                <a:effectLst/>
                <a:latin typeface="+mn-lt"/>
                <a:ea typeface="+mn-ea"/>
                <a:cs typeface="+mn-cs"/>
              </a:rPr>
              <a:t> shaped wood strands that are arranged in cross-oriented layers. It is similar in strength and performance as plywood, resisting deflection, warping and distortion.</a:t>
            </a:r>
            <a:r>
              <a:rPr lang="lt-LT"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OSB is made from wood strands 8 to 15 </a:t>
            </a:r>
            <a:r>
              <a:rPr lang="en-US" sz="1200" b="0" i="0" kern="1200" dirty="0" err="1" smtClean="0">
                <a:solidFill>
                  <a:schemeClr val="tx1"/>
                </a:solidFill>
                <a:effectLst/>
                <a:latin typeface="+mn-lt"/>
                <a:ea typeface="+mn-ea"/>
                <a:cs typeface="+mn-cs"/>
              </a:rPr>
              <a:t>centimetres</a:t>
            </a:r>
            <a:r>
              <a:rPr lang="en-US" sz="1200" b="0" i="0" kern="1200" dirty="0" smtClean="0">
                <a:solidFill>
                  <a:schemeClr val="tx1"/>
                </a:solidFill>
                <a:effectLst/>
                <a:latin typeface="+mn-lt"/>
                <a:ea typeface="+mn-ea"/>
                <a:cs typeface="+mn-cs"/>
              </a:rPr>
              <a:t> long. It uses the whole tree and makes use of crooked, knotty and deformed trees that would otherwise go unused. </a:t>
            </a:r>
            <a:endParaRPr lang="lt-LT" sz="1200" b="0" i="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OSB used for flat roof decking should be type OSB/3 or OSB/4, conforming to BS EN 300: Thickness and fixing recommendations are similar to those for plywood. Suitable for use with all </a:t>
            </a:r>
            <a:r>
              <a:rPr lang="en-US" sz="1200" kern="1200" dirty="0" err="1" smtClean="0">
                <a:solidFill>
                  <a:schemeClr val="tx1"/>
                </a:solidFill>
                <a:effectLst/>
                <a:latin typeface="+mn-lt"/>
                <a:ea typeface="+mn-ea"/>
                <a:cs typeface="+mn-cs"/>
              </a:rPr>
              <a:t>Bauder</a:t>
            </a:r>
            <a:r>
              <a:rPr lang="en-US" sz="1200" kern="1200" dirty="0" smtClean="0">
                <a:solidFill>
                  <a:schemeClr val="tx1"/>
                </a:solidFill>
                <a:effectLst/>
                <a:latin typeface="+mn-lt"/>
                <a:ea typeface="+mn-ea"/>
                <a:cs typeface="+mn-cs"/>
              </a:rPr>
              <a:t> systems.</a:t>
            </a:r>
            <a:endParaRPr lang="lt-LT"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Chipboard</a:t>
            </a:r>
            <a:endParaRPr lang="lt-LT" sz="1200" b="1" kern="1200" dirty="0" smtClean="0">
              <a:solidFill>
                <a:schemeClr val="tx1"/>
              </a:solidFill>
              <a:effectLst/>
              <a:latin typeface="+mn-lt"/>
              <a:ea typeface="+mn-ea"/>
              <a:cs typeface="+mn-cs"/>
            </a:endParaRPr>
          </a:p>
          <a:p>
            <a:pPr fontAlgn="base"/>
            <a:r>
              <a:rPr lang="en-US" sz="1200" b="0" i="0" kern="1200" dirty="0" smtClean="0">
                <a:solidFill>
                  <a:schemeClr val="tx1"/>
                </a:solidFill>
                <a:effectLst/>
                <a:latin typeface="+mn-lt"/>
                <a:ea typeface="+mn-ea"/>
                <a:cs typeface="+mn-cs"/>
              </a:rPr>
              <a:t>Chipboard, also known as Particle Board or Low Density </a:t>
            </a:r>
            <a:r>
              <a:rPr lang="en-US" sz="1200" b="0" i="0" kern="1200" dirty="0" err="1" smtClean="0">
                <a:solidFill>
                  <a:schemeClr val="tx1"/>
                </a:solidFill>
                <a:effectLst/>
                <a:latin typeface="+mn-lt"/>
                <a:ea typeface="+mn-ea"/>
                <a:cs typeface="+mn-cs"/>
              </a:rPr>
              <a:t>Fibreboard</a:t>
            </a:r>
            <a:r>
              <a:rPr lang="en-US" sz="1200" b="0" i="0" kern="1200" dirty="0" smtClean="0">
                <a:solidFill>
                  <a:schemeClr val="tx1"/>
                </a:solidFill>
                <a:effectLst/>
                <a:latin typeface="+mn-lt"/>
                <a:ea typeface="+mn-ea"/>
                <a:cs typeface="+mn-cs"/>
              </a:rPr>
              <a:t>, is created by combining small wood particles with epoxy resin, which is then pressed together under intense heat and pressure to create a rigid board with a smooth surface.</a:t>
            </a:r>
          </a:p>
          <a:p>
            <a:pPr fontAlgn="base"/>
            <a:r>
              <a:rPr lang="en-US" sz="1200" b="0" i="0" kern="1200" dirty="0" smtClean="0">
                <a:solidFill>
                  <a:schemeClr val="tx1"/>
                </a:solidFill>
                <a:effectLst/>
                <a:latin typeface="+mn-lt"/>
                <a:ea typeface="+mn-ea"/>
                <a:cs typeface="+mn-cs"/>
              </a:rPr>
              <a:t>Chipboard has a wide usage such a chipboard flooring, chipboard loft panels. There are chipboard sheets that are used to make chipboard flooring, furniture, and countertops.</a:t>
            </a:r>
          </a:p>
          <a:p>
            <a:r>
              <a:rPr lang="en-US" sz="1200" kern="1200" dirty="0" smtClean="0">
                <a:solidFill>
                  <a:schemeClr val="tx1"/>
                </a:solidFill>
                <a:effectLst/>
                <a:latin typeface="+mn-lt"/>
                <a:ea typeface="+mn-ea"/>
                <a:cs typeface="+mn-cs"/>
              </a:rPr>
              <a:t>This type of deck is no longer recommended for use in flat roof applications due to its long term structural instability, especially if contaminated by moisture</a:t>
            </a:r>
            <a:endParaRPr lang="lt-LT" sz="1200" kern="1200" dirty="0" smtClean="0">
              <a:solidFill>
                <a:schemeClr val="tx1"/>
              </a:solidFill>
              <a:effectLst/>
              <a:latin typeface="+mn-lt"/>
              <a:ea typeface="+mn-ea"/>
              <a:cs typeface="+mn-cs"/>
            </a:endParaRPr>
          </a:p>
          <a:p>
            <a:endParaRPr lang="lt-LT" dirty="0"/>
          </a:p>
        </p:txBody>
      </p:sp>
      <p:sp>
        <p:nvSpPr>
          <p:cNvPr id="4" name="Slide Number Placeholder 3"/>
          <p:cNvSpPr>
            <a:spLocks noGrp="1"/>
          </p:cNvSpPr>
          <p:nvPr>
            <p:ph type="sldNum" sz="quarter" idx="10"/>
          </p:nvPr>
        </p:nvSpPr>
        <p:spPr/>
        <p:txBody>
          <a:bodyPr/>
          <a:lstStyle/>
          <a:p>
            <a:fld id="{7ABEC9D0-1941-41D6-A106-DB534AC886F9}" type="slidenum">
              <a:rPr lang="en-US" smtClean="0"/>
              <a:t>26</a:t>
            </a:fld>
            <a:endParaRPr lang="en-US"/>
          </a:p>
        </p:txBody>
      </p:sp>
    </p:spTree>
    <p:extLst>
      <p:ext uri="{BB962C8B-B14F-4D97-AF65-F5344CB8AC3E}">
        <p14:creationId xmlns:p14="http://schemas.microsoft.com/office/powerpoint/2010/main" val="2978977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Nails </a:t>
            </a:r>
            <a:r>
              <a:rPr lang="en-US" sz="1200" dirty="0" smtClean="0"/>
              <a:t>are the simplest and one of the cheapest and most practical fasteners used by carpenters and joiners.</a:t>
            </a:r>
            <a:endParaRPr lang="lt-LT"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lt-LT" sz="1200"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t>The advantage of </a:t>
            </a:r>
            <a:r>
              <a:rPr lang="en-US" sz="1200" b="1" dirty="0" smtClean="0"/>
              <a:t>wood screws </a:t>
            </a:r>
            <a:r>
              <a:rPr lang="en-US" sz="1200" b="0" dirty="0" smtClean="0"/>
              <a:t>in joining parts and fastening materials is that the wood screw initially creates a stronger connection. They are easy to unscrew and take less time to pull than pulling a nail or staple. This is why wood screws are used where disassembly of parts or coatings is likely.</a:t>
            </a:r>
            <a:endParaRPr lang="lt-LT" sz="1200"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lt-LT" sz="1200"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t>The advantage of joints using </a:t>
            </a:r>
            <a:r>
              <a:rPr lang="lt-LT" sz="1200" b="1" dirty="0" err="1" smtClean="0"/>
              <a:t>bolts</a:t>
            </a:r>
            <a:r>
              <a:rPr lang="en-US" sz="1200" b="0" dirty="0" smtClean="0"/>
              <a:t> is that these joints are resistant to bending. Washers are also used to prevent the screw heads from sticking to the wood during tightening and operation.</a:t>
            </a:r>
            <a:endParaRPr lang="lt-LT" sz="1200" b="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lt-LT" sz="1200"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lt-LT" sz="1200" b="1" dirty="0" err="1" smtClean="0"/>
              <a:t>Steel</a:t>
            </a:r>
            <a:r>
              <a:rPr lang="lt-LT" sz="1200" b="1" dirty="0" smtClean="0"/>
              <a:t> </a:t>
            </a:r>
            <a:r>
              <a:rPr lang="lt-LT" sz="1200" b="1" dirty="0" err="1" smtClean="0"/>
              <a:t>plates</a:t>
            </a:r>
            <a:r>
              <a:rPr lang="lt-LT" sz="1200" b="1" dirty="0" smtClean="0"/>
              <a:t> </a:t>
            </a:r>
            <a:r>
              <a:rPr lang="lt-LT" sz="1200" b="0" dirty="0" smtClean="0"/>
              <a:t>are a</a:t>
            </a:r>
            <a:r>
              <a:rPr lang="en-US" sz="1200" dirty="0" err="1" smtClean="0"/>
              <a:t>nother</a:t>
            </a:r>
            <a:r>
              <a:rPr lang="en-US" sz="1200" dirty="0" smtClean="0"/>
              <a:t> important element in joining wood parts.</a:t>
            </a:r>
            <a:r>
              <a:rPr lang="lt-LT" sz="1200" dirty="0" smtClean="0"/>
              <a:t> </a:t>
            </a:r>
            <a:r>
              <a:rPr lang="lt-LT" sz="1200" dirty="0" err="1" smtClean="0"/>
              <a:t>They</a:t>
            </a:r>
            <a:r>
              <a:rPr lang="lt-LT" sz="1200" baseline="0" dirty="0" smtClean="0"/>
              <a:t> </a:t>
            </a:r>
            <a:r>
              <a:rPr lang="lt-LT" sz="1200" baseline="0" dirty="0" err="1" smtClean="0"/>
              <a:t>can</a:t>
            </a:r>
            <a:r>
              <a:rPr lang="lt-LT" sz="1200" baseline="0" dirty="0" smtClean="0"/>
              <a:t> be </a:t>
            </a:r>
            <a:r>
              <a:rPr lang="lt-LT" sz="1200" baseline="0" dirty="0" err="1" smtClean="0"/>
              <a:t>bended</a:t>
            </a:r>
            <a:r>
              <a:rPr lang="lt-LT" sz="1200" baseline="0" dirty="0" smtClean="0"/>
              <a:t> </a:t>
            </a:r>
            <a:r>
              <a:rPr lang="lt-LT" sz="1200" baseline="0" dirty="0" err="1" smtClean="0"/>
              <a:t>or</a:t>
            </a:r>
            <a:r>
              <a:rPr lang="lt-LT" sz="1200" baseline="0" dirty="0" smtClean="0"/>
              <a:t> </a:t>
            </a:r>
            <a:r>
              <a:rPr lang="lt-LT" sz="1200" baseline="0" dirty="0" err="1" smtClean="0"/>
              <a:t>straight</a:t>
            </a:r>
            <a:r>
              <a:rPr lang="lt-LT" sz="1200" baseline="0" dirty="0" smtClean="0"/>
              <a:t>.</a:t>
            </a:r>
            <a:r>
              <a:rPr lang="en-US" sz="1200" dirty="0" smtClean="0"/>
              <a:t> Steel plates are produced with and without prepared</a:t>
            </a:r>
            <a:r>
              <a:rPr lang="lt-LT" sz="1200" dirty="0" smtClean="0"/>
              <a:t> </a:t>
            </a:r>
            <a:r>
              <a:rPr lang="lt-LT" sz="1200" dirty="0" err="1" smtClean="0"/>
              <a:t>holes</a:t>
            </a:r>
            <a:r>
              <a:rPr lang="en-US" sz="1200" dirty="0" smtClean="0"/>
              <a:t>.</a:t>
            </a:r>
            <a:r>
              <a:rPr lang="lt-LT" sz="1200" dirty="0" smtClean="0"/>
              <a:t> </a:t>
            </a:r>
            <a:r>
              <a:rPr lang="en-US" sz="1200" dirty="0" smtClean="0"/>
              <a:t>Joining wooden parts with steel plates can be done with both screws and nails.</a:t>
            </a:r>
            <a:endParaRPr lang="lt-LT"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lt-LT" sz="1200" b="0" dirty="0" smtClean="0"/>
          </a:p>
          <a:p>
            <a:endParaRPr lang="lt-LT" dirty="0"/>
          </a:p>
        </p:txBody>
      </p:sp>
      <p:sp>
        <p:nvSpPr>
          <p:cNvPr id="4" name="Slide Number Placeholder 3"/>
          <p:cNvSpPr>
            <a:spLocks noGrp="1"/>
          </p:cNvSpPr>
          <p:nvPr>
            <p:ph type="sldNum" sz="quarter" idx="10"/>
          </p:nvPr>
        </p:nvSpPr>
        <p:spPr/>
        <p:txBody>
          <a:bodyPr/>
          <a:lstStyle/>
          <a:p>
            <a:fld id="{7ABEC9D0-1941-41D6-A106-DB534AC886F9}" type="slidenum">
              <a:rPr lang="en-US" smtClean="0"/>
              <a:t>27</a:t>
            </a:fld>
            <a:endParaRPr lang="en-US"/>
          </a:p>
        </p:txBody>
      </p:sp>
    </p:spTree>
    <p:extLst>
      <p:ext uri="{BB962C8B-B14F-4D97-AF65-F5344CB8AC3E}">
        <p14:creationId xmlns:p14="http://schemas.microsoft.com/office/powerpoint/2010/main" val="134553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Rain gutters are the most common drain system in use for all types of roofs.</a:t>
            </a:r>
            <a:endParaRPr lang="lt-LT" sz="2000" dirty="0" smtClean="0"/>
          </a:p>
          <a:p>
            <a:r>
              <a:rPr lang="lt-LT" sz="2000" dirty="0" err="1" smtClean="0"/>
              <a:t>Advantages</a:t>
            </a:r>
            <a:r>
              <a:rPr lang="lt-LT" sz="2000" dirty="0" smtClean="0"/>
              <a:t>:</a:t>
            </a:r>
          </a:p>
          <a:p>
            <a:pPr lvl="1"/>
            <a:r>
              <a:rPr lang="en-US" sz="1800" dirty="0" smtClean="0"/>
              <a:t>Inexpensive – gutters are the easiest types of drain systems to get and install</a:t>
            </a:r>
            <a:endParaRPr lang="lt-LT" sz="1800" dirty="0" smtClean="0"/>
          </a:p>
          <a:p>
            <a:pPr lvl="1"/>
            <a:r>
              <a:rPr lang="en-US" sz="1800" dirty="0" smtClean="0"/>
              <a:t>Keeps water from pouring off of the roof in an uncontrollable manner</a:t>
            </a:r>
            <a:endParaRPr lang="lt-LT" sz="1800" dirty="0" smtClean="0"/>
          </a:p>
          <a:p>
            <a:pPr lvl="1"/>
            <a:r>
              <a:rPr lang="en-US" sz="1800" dirty="0" smtClean="0"/>
              <a:t>Protects doorways and window openings</a:t>
            </a:r>
            <a:endParaRPr lang="lt-LT" sz="1800" dirty="0" smtClean="0"/>
          </a:p>
          <a:p>
            <a:pPr lvl="1"/>
            <a:r>
              <a:rPr lang="en-US" sz="1800" dirty="0" smtClean="0"/>
              <a:t>Can keep water from pooling and building up near the building foundation</a:t>
            </a:r>
            <a:endParaRPr lang="lt-LT" sz="1800" dirty="0" smtClean="0"/>
          </a:p>
          <a:p>
            <a:r>
              <a:rPr lang="lt-LT" sz="2000" dirty="0" err="1" smtClean="0"/>
              <a:t>Disadvantages</a:t>
            </a:r>
            <a:r>
              <a:rPr lang="lt-LT" sz="2000" dirty="0" smtClean="0"/>
              <a:t>:</a:t>
            </a:r>
          </a:p>
          <a:p>
            <a:pPr lvl="1"/>
            <a:r>
              <a:rPr lang="en-US" sz="1800" dirty="0" smtClean="0"/>
              <a:t>High maintenance – gutters need continual cleaning and upkeep all year long</a:t>
            </a:r>
            <a:endParaRPr lang="lt-LT" sz="1800" dirty="0" smtClean="0"/>
          </a:p>
          <a:p>
            <a:pPr lvl="1"/>
            <a:r>
              <a:rPr lang="en-US" sz="1800" dirty="0" smtClean="0"/>
              <a:t>Gutter brackets can make them hard to clean – installing screens can reduce this problem</a:t>
            </a:r>
            <a:endParaRPr lang="lt-LT" sz="1800" dirty="0" smtClean="0"/>
          </a:p>
          <a:p>
            <a:pPr lvl="1"/>
            <a:r>
              <a:rPr lang="en-US" sz="1800" dirty="0" smtClean="0"/>
              <a:t>Gutters may become brittle and crack. The brackets may also give way due to water or wet leaf weight</a:t>
            </a:r>
            <a:endParaRPr lang="lt-LT" sz="1800" dirty="0" smtClean="0"/>
          </a:p>
          <a:p>
            <a:pPr lvl="1"/>
            <a:r>
              <a:rPr lang="en-US" sz="1800" dirty="0" smtClean="0"/>
              <a:t>Winter freezing – ice builds up causing a dam which leads to cracking</a:t>
            </a:r>
            <a:endParaRPr lang="lt-LT" sz="1800" dirty="0" smtClean="0"/>
          </a:p>
          <a:p>
            <a:endParaRPr lang="lt-LT" dirty="0"/>
          </a:p>
        </p:txBody>
      </p:sp>
      <p:sp>
        <p:nvSpPr>
          <p:cNvPr id="4" name="Slide Number Placeholder 3"/>
          <p:cNvSpPr>
            <a:spLocks noGrp="1"/>
          </p:cNvSpPr>
          <p:nvPr>
            <p:ph type="sldNum" sz="quarter" idx="10"/>
          </p:nvPr>
        </p:nvSpPr>
        <p:spPr/>
        <p:txBody>
          <a:bodyPr/>
          <a:lstStyle/>
          <a:p>
            <a:fld id="{7ABEC9D0-1941-41D6-A106-DB534AC886F9}" type="slidenum">
              <a:rPr lang="en-US" smtClean="0"/>
              <a:t>29</a:t>
            </a:fld>
            <a:endParaRPr lang="en-US"/>
          </a:p>
        </p:txBody>
      </p:sp>
    </p:spTree>
    <p:extLst>
      <p:ext uri="{BB962C8B-B14F-4D97-AF65-F5344CB8AC3E}">
        <p14:creationId xmlns:p14="http://schemas.microsoft.com/office/powerpoint/2010/main" val="16268720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To put it simply, scuppers are openings in the outer walls or curbs along the roof line. </a:t>
            </a:r>
            <a:endParaRPr lang="lt-LT" sz="2000" dirty="0" smtClean="0"/>
          </a:p>
          <a:p>
            <a:r>
              <a:rPr lang="en-US" sz="2000" dirty="0" smtClean="0"/>
              <a:t>They allow water to run through the wall via a metal box protecting and surrounding the scupper. </a:t>
            </a:r>
            <a:endParaRPr lang="lt-LT" sz="2000" dirty="0" smtClean="0"/>
          </a:p>
          <a:p>
            <a:r>
              <a:rPr lang="lt-LT" sz="2000" dirty="0" err="1" smtClean="0"/>
              <a:t>Advantages</a:t>
            </a:r>
            <a:r>
              <a:rPr lang="lt-LT" sz="2000" dirty="0" smtClean="0"/>
              <a:t>:</a:t>
            </a:r>
          </a:p>
          <a:p>
            <a:pPr lvl="1"/>
            <a:r>
              <a:rPr lang="en-US" sz="1800" dirty="0" smtClean="0"/>
              <a:t>Low cost</a:t>
            </a:r>
            <a:endParaRPr lang="lt-LT" sz="1800" dirty="0" smtClean="0"/>
          </a:p>
          <a:p>
            <a:pPr lvl="1"/>
            <a:r>
              <a:rPr lang="en-US" sz="1800" dirty="0" smtClean="0"/>
              <a:t>Easy to almost negligible maintenance required</a:t>
            </a:r>
            <a:endParaRPr lang="lt-LT" sz="1800" dirty="0" smtClean="0"/>
          </a:p>
          <a:p>
            <a:pPr lvl="1"/>
            <a:r>
              <a:rPr lang="en-US" sz="1800" dirty="0" smtClean="0"/>
              <a:t>No clogging issues if scupper is large or wide enough</a:t>
            </a:r>
            <a:endParaRPr lang="lt-LT" sz="1800" dirty="0" smtClean="0"/>
          </a:p>
          <a:p>
            <a:pPr lvl="1"/>
            <a:r>
              <a:rPr lang="en-US" sz="1800" dirty="0" smtClean="0"/>
              <a:t>No leaf or debris build-up, everything washes or blows off the roof</a:t>
            </a:r>
            <a:endParaRPr lang="lt-LT" sz="1800" dirty="0" smtClean="0"/>
          </a:p>
          <a:p>
            <a:pPr lvl="1"/>
            <a:r>
              <a:rPr lang="en-US" sz="1800" dirty="0" smtClean="0"/>
              <a:t>Water shoots out away from the building instead of down the side</a:t>
            </a:r>
            <a:endParaRPr lang="lt-LT" sz="1800" dirty="0" smtClean="0"/>
          </a:p>
          <a:p>
            <a:pPr lvl="1"/>
            <a:r>
              <a:rPr lang="en-US" sz="1800" dirty="0" smtClean="0"/>
              <a:t>Can add architectural appeal to roof line with custom scuppers</a:t>
            </a:r>
            <a:endParaRPr lang="lt-LT" sz="1800" dirty="0" smtClean="0"/>
          </a:p>
          <a:p>
            <a:r>
              <a:rPr lang="en-US" sz="2000" dirty="0" smtClean="0"/>
              <a:t>The only real negative with scuppers occurs when they hook up to a downspout or gutter. Because of the clogging habits of both of these attachments, it is a better idea to leave them off of the system.</a:t>
            </a:r>
            <a:endParaRPr lang="lt-LT" sz="2000" dirty="0" smtClean="0"/>
          </a:p>
        </p:txBody>
      </p:sp>
      <p:sp>
        <p:nvSpPr>
          <p:cNvPr id="4" name="Slide Number Placeholder 3"/>
          <p:cNvSpPr>
            <a:spLocks noGrp="1"/>
          </p:cNvSpPr>
          <p:nvPr>
            <p:ph type="sldNum" sz="quarter" idx="10"/>
          </p:nvPr>
        </p:nvSpPr>
        <p:spPr/>
        <p:txBody>
          <a:bodyPr/>
          <a:lstStyle/>
          <a:p>
            <a:fld id="{7ABEC9D0-1941-41D6-A106-DB534AC886F9}" type="slidenum">
              <a:rPr lang="en-US" smtClean="0"/>
              <a:t>30</a:t>
            </a:fld>
            <a:endParaRPr lang="en-US"/>
          </a:p>
        </p:txBody>
      </p:sp>
    </p:spTree>
    <p:extLst>
      <p:ext uri="{BB962C8B-B14F-4D97-AF65-F5344CB8AC3E}">
        <p14:creationId xmlns:p14="http://schemas.microsoft.com/office/powerpoint/2010/main" val="14834263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Inner drains are found many times on large building roofs. </a:t>
            </a:r>
            <a:endParaRPr lang="lt-LT" sz="2000" dirty="0" smtClean="0"/>
          </a:p>
          <a:p>
            <a:r>
              <a:rPr lang="en-US" sz="2000" kern="1200" dirty="0" smtClean="0">
                <a:solidFill>
                  <a:schemeClr val="tx1"/>
                </a:solidFill>
                <a:effectLst/>
                <a:latin typeface="+mn-lt"/>
                <a:ea typeface="+mn-ea"/>
                <a:cs typeface="+mn-cs"/>
              </a:rPr>
              <a:t>Residential homes may also have this type of commercial roof installed.</a:t>
            </a:r>
            <a:endParaRPr lang="lt-LT" sz="20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lt-LT" sz="2000" dirty="0" err="1" smtClean="0"/>
              <a:t>Inner</a:t>
            </a:r>
            <a:r>
              <a:rPr lang="lt-LT" sz="2000" dirty="0" smtClean="0"/>
              <a:t> </a:t>
            </a:r>
            <a:r>
              <a:rPr lang="lt-LT" sz="2000" dirty="0" err="1" smtClean="0"/>
              <a:t>drains</a:t>
            </a:r>
            <a:r>
              <a:rPr lang="en-US" sz="2000" dirty="0" smtClean="0"/>
              <a:t> keeps the water safely away from the walls and foundation.</a:t>
            </a:r>
            <a:endParaRPr lang="lt-LT" sz="2000" dirty="0" smtClean="0"/>
          </a:p>
          <a:p>
            <a:r>
              <a:rPr lang="en-US" sz="2000" dirty="0" smtClean="0"/>
              <a:t>The drains are usually placed near the center of the building. They attach to pipes that drain the water down through the building’s roof. </a:t>
            </a:r>
            <a:endParaRPr lang="lt-LT" sz="2000" dirty="0" smtClean="0"/>
          </a:p>
          <a:p>
            <a:r>
              <a:rPr lang="lt-LT" sz="2000" dirty="0" err="1" smtClean="0"/>
              <a:t>Advantages</a:t>
            </a:r>
            <a:r>
              <a:rPr lang="lt-LT" sz="2000" dirty="0" smtClean="0"/>
              <a:t>:</a:t>
            </a:r>
          </a:p>
          <a:p>
            <a:pPr lvl="1"/>
            <a:r>
              <a:rPr lang="lt-LT" sz="1800" dirty="0" smtClean="0"/>
              <a:t>I</a:t>
            </a:r>
            <a:r>
              <a:rPr lang="en-US" sz="1800" dirty="0" err="1" smtClean="0"/>
              <a:t>nner</a:t>
            </a:r>
            <a:r>
              <a:rPr lang="en-US" sz="1800" dirty="0" smtClean="0"/>
              <a:t> drains will not freeze up and crack or fail during the winter.</a:t>
            </a:r>
            <a:endParaRPr lang="lt-LT" sz="1800" dirty="0" smtClean="0"/>
          </a:p>
          <a:p>
            <a:pPr lvl="1"/>
            <a:r>
              <a:rPr lang="en-US" sz="1800" dirty="0" smtClean="0"/>
              <a:t>Inner drains are customizable as an attractive feature of your flat roof. Increase your building’s curb appeal and beauty with custom fittings.</a:t>
            </a:r>
            <a:endParaRPr lang="lt-LT" sz="1800" dirty="0" smtClean="0"/>
          </a:p>
          <a:p>
            <a:pPr lvl="1"/>
            <a:r>
              <a:rPr lang="en-US" sz="1800" dirty="0" smtClean="0"/>
              <a:t>Strainers for inner drains are best when custom-made to fit your roof and your particular climate. They assist in keeping any debris from clogging the drain.</a:t>
            </a:r>
            <a:endParaRPr lang="lt-LT" sz="1800" dirty="0" smtClean="0"/>
          </a:p>
          <a:p>
            <a:r>
              <a:rPr lang="lt-LT" sz="2000" dirty="0" err="1" smtClean="0"/>
              <a:t>Disadvantages</a:t>
            </a:r>
            <a:r>
              <a:rPr lang="lt-LT" sz="2000" dirty="0" smtClean="0"/>
              <a:t>:</a:t>
            </a:r>
          </a:p>
          <a:p>
            <a:pPr lvl="1"/>
            <a:r>
              <a:rPr lang="en-US" sz="1800" dirty="0" smtClean="0"/>
              <a:t>Inner drains are the costliest of the three drain systems to install.</a:t>
            </a:r>
            <a:endParaRPr lang="lt-LT" sz="1800" dirty="0" smtClean="0"/>
          </a:p>
          <a:p>
            <a:pPr lvl="1"/>
            <a:r>
              <a:rPr lang="en-US" sz="1800" dirty="0" smtClean="0"/>
              <a:t>Maintenance and repair of an inner drain system usually require a professional technician. This leads to an even larger expense.</a:t>
            </a:r>
            <a:endParaRPr lang="lt-LT" sz="1800" dirty="0" smtClean="0"/>
          </a:p>
          <a:p>
            <a:pPr lvl="1"/>
            <a:r>
              <a:rPr lang="en-US" sz="1800" dirty="0" smtClean="0"/>
              <a:t>Vigilance is necessary regarding debris on the flat roof with inner drains. A small amount of debris can completely clog the system. This can become a domino effect as water will have nowhere to go, creating standing pools of water.</a:t>
            </a:r>
            <a:endParaRPr lang="lt-LT" sz="1800" dirty="0" smtClean="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effectLst/>
                <a:latin typeface="+mn-lt"/>
                <a:ea typeface="+mn-ea"/>
                <a:cs typeface="+mn-cs"/>
              </a:rPr>
              <a:t>Be sure there is an adequate and appropriate number of drains for the size of your roof. Not enough drains will cause a problem with water building up.</a:t>
            </a:r>
            <a:endParaRPr lang="lt-LT" sz="1800" kern="1200" dirty="0" smtClean="0">
              <a:solidFill>
                <a:schemeClr val="tx1"/>
              </a:solidFill>
              <a:effectLst/>
              <a:latin typeface="+mn-lt"/>
              <a:ea typeface="+mn-ea"/>
              <a:cs typeface="+mn-cs"/>
            </a:endParaRPr>
          </a:p>
          <a:p>
            <a:pPr lvl="1"/>
            <a:endParaRPr lang="lt-LT" sz="1800" dirty="0" smtClean="0"/>
          </a:p>
          <a:p>
            <a:endParaRPr lang="lt-LT" dirty="0"/>
          </a:p>
        </p:txBody>
      </p:sp>
      <p:sp>
        <p:nvSpPr>
          <p:cNvPr id="4" name="Slide Number Placeholder 3"/>
          <p:cNvSpPr>
            <a:spLocks noGrp="1"/>
          </p:cNvSpPr>
          <p:nvPr>
            <p:ph type="sldNum" sz="quarter" idx="10"/>
          </p:nvPr>
        </p:nvSpPr>
        <p:spPr/>
        <p:txBody>
          <a:bodyPr/>
          <a:lstStyle/>
          <a:p>
            <a:fld id="{7ABEC9D0-1941-41D6-A106-DB534AC886F9}" type="slidenum">
              <a:rPr lang="en-US" smtClean="0"/>
              <a:t>31</a:t>
            </a:fld>
            <a:endParaRPr lang="en-US"/>
          </a:p>
        </p:txBody>
      </p:sp>
    </p:spTree>
    <p:extLst>
      <p:ext uri="{BB962C8B-B14F-4D97-AF65-F5344CB8AC3E}">
        <p14:creationId xmlns:p14="http://schemas.microsoft.com/office/powerpoint/2010/main" val="37569805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err="1" smtClean="0"/>
              <a:t>There</a:t>
            </a:r>
            <a:r>
              <a:rPr lang="lt-LT" baseline="0" dirty="0" smtClean="0"/>
              <a:t> are also </a:t>
            </a:r>
            <a:r>
              <a:rPr lang="lt-LT" baseline="0" dirty="0" err="1" smtClean="0"/>
              <a:t>combination</a:t>
            </a:r>
            <a:r>
              <a:rPr lang="lt-LT" baseline="0" dirty="0" smtClean="0"/>
              <a:t> </a:t>
            </a:r>
            <a:r>
              <a:rPr lang="lt-LT" baseline="0" dirty="0" err="1" smtClean="0"/>
              <a:t>of</a:t>
            </a:r>
            <a:r>
              <a:rPr lang="lt-LT" baseline="0" dirty="0" smtClean="0"/>
              <a:t> </a:t>
            </a:r>
            <a:r>
              <a:rPr lang="lt-LT" baseline="0" dirty="0" err="1" smtClean="0"/>
              <a:t>drain</a:t>
            </a:r>
            <a:r>
              <a:rPr lang="lt-LT" baseline="0" dirty="0" smtClean="0"/>
              <a:t> </a:t>
            </a:r>
            <a:r>
              <a:rPr lang="lt-LT" baseline="0" dirty="0" err="1" smtClean="0"/>
              <a:t>systems</a:t>
            </a:r>
            <a:r>
              <a:rPr lang="lt-LT" baseline="0" dirty="0" smtClean="0"/>
              <a:t> </a:t>
            </a:r>
            <a:r>
              <a:rPr lang="lt-LT" baseline="0" dirty="0" err="1" smtClean="0"/>
              <a:t>where</a:t>
            </a:r>
            <a:r>
              <a:rPr lang="lt-LT" baseline="0" dirty="0" smtClean="0"/>
              <a:t> </a:t>
            </a:r>
            <a:r>
              <a:rPr lang="lt-LT" baseline="0" dirty="0" err="1" smtClean="0"/>
              <a:t>multiple</a:t>
            </a:r>
            <a:r>
              <a:rPr lang="lt-LT" baseline="0" dirty="0" smtClean="0"/>
              <a:t> </a:t>
            </a:r>
            <a:r>
              <a:rPr lang="lt-LT" baseline="0" dirty="0" err="1" smtClean="0"/>
              <a:t>systems</a:t>
            </a:r>
            <a:r>
              <a:rPr lang="lt-LT" baseline="0" dirty="0" smtClean="0"/>
              <a:t> are </a:t>
            </a:r>
            <a:r>
              <a:rPr lang="lt-LT" baseline="0" dirty="0" err="1" smtClean="0"/>
              <a:t>used</a:t>
            </a:r>
            <a:r>
              <a:rPr lang="lt-LT" baseline="0" dirty="0" smtClean="0"/>
              <a:t>.</a:t>
            </a:r>
          </a:p>
          <a:p>
            <a:endParaRPr lang="lt-LT" baseline="0" dirty="0" smtClean="0"/>
          </a:p>
          <a:p>
            <a:r>
              <a:rPr lang="lt-LT" baseline="0" dirty="0" err="1" smtClean="0"/>
              <a:t>For</a:t>
            </a:r>
            <a:r>
              <a:rPr lang="lt-LT" baseline="0" dirty="0" smtClean="0"/>
              <a:t> </a:t>
            </a:r>
            <a:r>
              <a:rPr lang="lt-LT" baseline="0" dirty="0" err="1" smtClean="0"/>
              <a:t>example</a:t>
            </a:r>
            <a:r>
              <a:rPr lang="lt-LT" baseline="0" dirty="0" smtClean="0"/>
              <a:t>, </a:t>
            </a:r>
            <a:r>
              <a:rPr lang="lt-LT" baseline="0" dirty="0" err="1" smtClean="0"/>
              <a:t>scupper</a:t>
            </a:r>
            <a:r>
              <a:rPr lang="lt-LT" baseline="0" dirty="0" smtClean="0"/>
              <a:t> </a:t>
            </a:r>
            <a:r>
              <a:rPr lang="lt-LT" baseline="0" dirty="0" err="1" smtClean="0"/>
              <a:t>combined</a:t>
            </a:r>
            <a:r>
              <a:rPr lang="lt-LT" baseline="0" dirty="0" smtClean="0"/>
              <a:t> </a:t>
            </a:r>
            <a:r>
              <a:rPr lang="lt-LT" baseline="0" dirty="0" err="1" smtClean="0"/>
              <a:t>with</a:t>
            </a:r>
            <a:r>
              <a:rPr lang="lt-LT" baseline="0" dirty="0" smtClean="0"/>
              <a:t> </a:t>
            </a:r>
            <a:r>
              <a:rPr lang="lt-LT" baseline="0" dirty="0" err="1" smtClean="0"/>
              <a:t>gutter</a:t>
            </a:r>
            <a:r>
              <a:rPr lang="lt-LT" baseline="0" dirty="0" smtClean="0"/>
              <a:t>.</a:t>
            </a:r>
          </a:p>
          <a:p>
            <a:r>
              <a:rPr lang="lt-LT" baseline="0" dirty="0" err="1" smtClean="0"/>
              <a:t>Scupper</a:t>
            </a:r>
            <a:r>
              <a:rPr lang="lt-LT" baseline="0" dirty="0" smtClean="0"/>
              <a:t> </a:t>
            </a:r>
            <a:r>
              <a:rPr lang="lt-LT" baseline="0" dirty="0" err="1" smtClean="0"/>
              <a:t>combined</a:t>
            </a:r>
            <a:r>
              <a:rPr lang="lt-LT" baseline="0" dirty="0" smtClean="0"/>
              <a:t> </a:t>
            </a:r>
            <a:r>
              <a:rPr lang="lt-LT" baseline="0" dirty="0" err="1" smtClean="0"/>
              <a:t>with</a:t>
            </a:r>
            <a:r>
              <a:rPr lang="lt-LT" baseline="0" dirty="0" smtClean="0"/>
              <a:t> </a:t>
            </a:r>
            <a:r>
              <a:rPr lang="lt-LT" baseline="0" dirty="0" err="1" smtClean="0"/>
              <a:t>down</a:t>
            </a:r>
            <a:r>
              <a:rPr lang="lt-LT" baseline="0" dirty="0" smtClean="0"/>
              <a:t> </a:t>
            </a:r>
            <a:r>
              <a:rPr lang="lt-LT" baseline="0" dirty="0" err="1" smtClean="0"/>
              <a:t>pipe</a:t>
            </a:r>
            <a:r>
              <a:rPr lang="lt-LT" baseline="0" dirty="0" smtClean="0"/>
              <a:t>.</a:t>
            </a:r>
          </a:p>
          <a:p>
            <a:endParaRPr lang="lt-LT" baseline="0" dirty="0" smtClean="0"/>
          </a:p>
          <a:p>
            <a:r>
              <a:rPr lang="lt-LT" baseline="0" dirty="0" err="1" smtClean="0"/>
              <a:t>Other</a:t>
            </a:r>
            <a:r>
              <a:rPr lang="lt-LT" baseline="0" dirty="0" smtClean="0"/>
              <a:t> </a:t>
            </a:r>
            <a:r>
              <a:rPr lang="lt-LT" baseline="0" dirty="0" err="1" smtClean="0"/>
              <a:t>variations</a:t>
            </a:r>
            <a:r>
              <a:rPr lang="lt-LT" baseline="0" dirty="0" smtClean="0"/>
              <a:t> </a:t>
            </a:r>
            <a:r>
              <a:rPr lang="lt-LT" baseline="0" dirty="0" err="1" smtClean="0"/>
              <a:t>of</a:t>
            </a:r>
            <a:r>
              <a:rPr lang="lt-LT" baseline="0" dirty="0" smtClean="0"/>
              <a:t> </a:t>
            </a:r>
            <a:r>
              <a:rPr lang="lt-LT" baseline="0" dirty="0" err="1" smtClean="0"/>
              <a:t>inner</a:t>
            </a:r>
            <a:r>
              <a:rPr lang="lt-LT" baseline="0" dirty="0" smtClean="0"/>
              <a:t> </a:t>
            </a:r>
            <a:r>
              <a:rPr lang="lt-LT" baseline="0" dirty="0" err="1" smtClean="0"/>
              <a:t>drain</a:t>
            </a:r>
            <a:r>
              <a:rPr lang="lt-LT" baseline="0" dirty="0" smtClean="0"/>
              <a:t> </a:t>
            </a:r>
            <a:r>
              <a:rPr lang="lt-LT" baseline="0" dirty="0" err="1" smtClean="0"/>
              <a:t>type</a:t>
            </a:r>
            <a:r>
              <a:rPr lang="lt-LT" baseline="0" dirty="0" smtClean="0"/>
              <a:t> </a:t>
            </a:r>
            <a:r>
              <a:rPr lang="lt-LT" baseline="0" dirty="0" err="1" smtClean="0"/>
              <a:t>system</a:t>
            </a:r>
            <a:r>
              <a:rPr lang="lt-LT" baseline="0" dirty="0" smtClean="0"/>
              <a:t>: </a:t>
            </a:r>
            <a:r>
              <a:rPr lang="lt-LT" baseline="0" dirty="0" err="1" smtClean="0"/>
              <a:t>through</a:t>
            </a:r>
            <a:r>
              <a:rPr lang="lt-LT" baseline="0" dirty="0" smtClean="0"/>
              <a:t> </a:t>
            </a:r>
            <a:r>
              <a:rPr lang="lt-LT" baseline="0" dirty="0" err="1" smtClean="0"/>
              <a:t>the</a:t>
            </a:r>
            <a:r>
              <a:rPr lang="lt-LT" baseline="0" dirty="0" smtClean="0"/>
              <a:t> </a:t>
            </a:r>
            <a:r>
              <a:rPr lang="lt-LT" baseline="0" dirty="0" err="1" smtClean="0"/>
              <a:t>insulation</a:t>
            </a:r>
            <a:r>
              <a:rPr lang="lt-LT" baseline="0" dirty="0" smtClean="0"/>
              <a:t> to </a:t>
            </a:r>
            <a:r>
              <a:rPr lang="lt-LT" baseline="0" dirty="0" err="1" smtClean="0"/>
              <a:t>down</a:t>
            </a:r>
            <a:r>
              <a:rPr lang="lt-LT" baseline="0" dirty="0" smtClean="0"/>
              <a:t> </a:t>
            </a:r>
            <a:r>
              <a:rPr lang="lt-LT" baseline="0" dirty="0" err="1" smtClean="0"/>
              <a:t>pipe</a:t>
            </a:r>
            <a:r>
              <a:rPr lang="lt-LT" baseline="0" dirty="0" smtClean="0"/>
              <a:t> </a:t>
            </a:r>
            <a:r>
              <a:rPr lang="lt-LT" baseline="0" dirty="0" err="1" smtClean="0"/>
              <a:t>or</a:t>
            </a:r>
            <a:r>
              <a:rPr lang="lt-LT" baseline="0" dirty="0" smtClean="0"/>
              <a:t> </a:t>
            </a:r>
            <a:r>
              <a:rPr lang="lt-LT" baseline="0" dirty="0" err="1" smtClean="0"/>
              <a:t>through</a:t>
            </a:r>
            <a:r>
              <a:rPr lang="lt-LT" baseline="0" dirty="0" smtClean="0"/>
              <a:t> </a:t>
            </a:r>
            <a:r>
              <a:rPr lang="lt-LT" baseline="0" dirty="0" err="1" smtClean="0"/>
              <a:t>the</a:t>
            </a:r>
            <a:r>
              <a:rPr lang="lt-LT" baseline="0" dirty="0" smtClean="0"/>
              <a:t> </a:t>
            </a:r>
            <a:r>
              <a:rPr lang="lt-LT" baseline="0" dirty="0" err="1" smtClean="0"/>
              <a:t>parapet</a:t>
            </a:r>
            <a:r>
              <a:rPr lang="lt-LT" baseline="0" dirty="0" smtClean="0"/>
              <a:t> to </a:t>
            </a:r>
            <a:r>
              <a:rPr lang="lt-LT" baseline="0" dirty="0" err="1" smtClean="0"/>
              <a:t>down</a:t>
            </a:r>
            <a:r>
              <a:rPr lang="lt-LT" baseline="0" dirty="0" smtClean="0"/>
              <a:t> </a:t>
            </a:r>
            <a:r>
              <a:rPr lang="lt-LT" baseline="0" dirty="0" err="1" smtClean="0"/>
              <a:t>pipe</a:t>
            </a:r>
            <a:r>
              <a:rPr lang="lt-LT" baseline="0" dirty="0" smtClean="0"/>
              <a:t>.</a:t>
            </a:r>
            <a:endParaRPr lang="lt-LT" dirty="0"/>
          </a:p>
        </p:txBody>
      </p:sp>
      <p:sp>
        <p:nvSpPr>
          <p:cNvPr id="4" name="Slide Number Placeholder 3"/>
          <p:cNvSpPr>
            <a:spLocks noGrp="1"/>
          </p:cNvSpPr>
          <p:nvPr>
            <p:ph type="sldNum" sz="quarter" idx="10"/>
          </p:nvPr>
        </p:nvSpPr>
        <p:spPr/>
        <p:txBody>
          <a:bodyPr/>
          <a:lstStyle/>
          <a:p>
            <a:fld id="{7ABEC9D0-1941-41D6-A106-DB534AC886F9}" type="slidenum">
              <a:rPr lang="en-US" smtClean="0"/>
              <a:t>32</a:t>
            </a:fld>
            <a:endParaRPr lang="en-US"/>
          </a:p>
        </p:txBody>
      </p:sp>
    </p:spTree>
    <p:extLst>
      <p:ext uri="{BB962C8B-B14F-4D97-AF65-F5344CB8AC3E}">
        <p14:creationId xmlns:p14="http://schemas.microsoft.com/office/powerpoint/2010/main" val="20285100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smtClean="0"/>
              <a:t>Also</a:t>
            </a:r>
            <a:r>
              <a:rPr lang="lt-LT" baseline="0" dirty="0" smtClean="0"/>
              <a:t> </a:t>
            </a:r>
            <a:r>
              <a:rPr lang="lt-LT" baseline="0" dirty="0" err="1" smtClean="0"/>
              <a:t>there</a:t>
            </a:r>
            <a:r>
              <a:rPr lang="lt-LT" baseline="0" dirty="0" smtClean="0"/>
              <a:t> </a:t>
            </a:r>
            <a:r>
              <a:rPr lang="lt-LT" baseline="0" dirty="0" err="1" smtClean="0"/>
              <a:t>is</a:t>
            </a:r>
            <a:r>
              <a:rPr lang="lt-LT" baseline="0" dirty="0" smtClean="0"/>
              <a:t> </a:t>
            </a:r>
            <a:r>
              <a:rPr lang="lt-LT" baseline="0" dirty="0" err="1" smtClean="0"/>
              <a:t>another</a:t>
            </a:r>
            <a:r>
              <a:rPr lang="lt-LT" baseline="0" dirty="0" smtClean="0"/>
              <a:t> </a:t>
            </a:r>
            <a:r>
              <a:rPr lang="lt-LT" baseline="0" dirty="0" err="1" smtClean="0"/>
              <a:t>drain</a:t>
            </a:r>
            <a:r>
              <a:rPr lang="lt-LT" baseline="0" dirty="0" smtClean="0"/>
              <a:t> </a:t>
            </a:r>
            <a:r>
              <a:rPr lang="lt-LT" baseline="0" dirty="0" err="1" smtClean="0"/>
              <a:t>system</a:t>
            </a:r>
            <a:r>
              <a:rPr lang="lt-LT" baseline="0" dirty="0" smtClean="0"/>
              <a:t>, </a:t>
            </a:r>
            <a:r>
              <a:rPr lang="lt-LT" baseline="0" dirty="0" err="1" smtClean="0"/>
              <a:t>called</a:t>
            </a:r>
            <a:r>
              <a:rPr lang="lt-LT" baseline="0" dirty="0" smtClean="0"/>
              <a:t> </a:t>
            </a:r>
            <a:r>
              <a:rPr lang="lt-LT" baseline="0" dirty="0" err="1" smtClean="0"/>
              <a:t>siphonic</a:t>
            </a:r>
            <a:r>
              <a:rPr lang="lt-LT" baseline="0" dirty="0" smtClean="0"/>
              <a:t> </a:t>
            </a:r>
            <a:r>
              <a:rPr lang="lt-LT" baseline="0" dirty="0" err="1" smtClean="0"/>
              <a:t>drainage</a:t>
            </a:r>
            <a:r>
              <a:rPr lang="lt-LT" baseline="0" dirty="0" smtClean="0"/>
              <a:t> </a:t>
            </a:r>
            <a:r>
              <a:rPr lang="lt-LT" baseline="0" dirty="0" err="1" smtClean="0"/>
              <a:t>system</a:t>
            </a:r>
            <a:r>
              <a:rPr lang="lt-LT" baseline="0" dirty="0" smtClean="0"/>
              <a:t>.</a:t>
            </a:r>
          </a:p>
          <a:p>
            <a:r>
              <a:rPr lang="lt-LT" sz="1200" kern="1200" dirty="0" err="1" smtClean="0">
                <a:solidFill>
                  <a:schemeClr val="tx1"/>
                </a:solidFill>
                <a:effectLst/>
                <a:latin typeface="+mn-lt"/>
                <a:ea typeface="+mn-ea"/>
                <a:cs typeface="+mn-cs"/>
              </a:rPr>
              <a:t>In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principle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syphonic</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drainage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is</a:t>
            </a:r>
            <a:r>
              <a:rPr lang="lt-LT" sz="1200" kern="1200" dirty="0" smtClean="0">
                <a:solidFill>
                  <a:schemeClr val="tx1"/>
                </a:solidFill>
                <a:effectLst/>
                <a:latin typeface="+mn-lt"/>
                <a:ea typeface="+mn-ea"/>
                <a:cs typeface="+mn-cs"/>
              </a:rPr>
              <a:t> a </a:t>
            </a:r>
            <a:r>
              <a:rPr lang="lt-LT" sz="1200" kern="1200" dirty="0" err="1" smtClean="0">
                <a:solidFill>
                  <a:schemeClr val="tx1"/>
                </a:solidFill>
                <a:effectLst/>
                <a:latin typeface="+mn-lt"/>
                <a:ea typeface="+mn-ea"/>
                <a:cs typeface="+mn-cs"/>
              </a:rPr>
              <a:t>very</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simple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process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Unlike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traditional</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roof</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drainage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which</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designed</a:t>
            </a:r>
            <a:r>
              <a:rPr lang="lt-LT" sz="1200" kern="1200" dirty="0" smtClean="0">
                <a:solidFill>
                  <a:schemeClr val="tx1"/>
                </a:solidFill>
                <a:effectLst/>
                <a:latin typeface="+mn-lt"/>
                <a:ea typeface="+mn-ea"/>
                <a:cs typeface="+mn-cs"/>
              </a:rPr>
              <a:t> to </a:t>
            </a:r>
            <a:r>
              <a:rPr lang="lt-LT" sz="1200" kern="1200" dirty="0" err="1" smtClean="0">
                <a:solidFill>
                  <a:schemeClr val="tx1"/>
                </a:solidFill>
                <a:effectLst/>
                <a:latin typeface="+mn-lt"/>
                <a:ea typeface="+mn-ea"/>
                <a:cs typeface="+mn-cs"/>
              </a:rPr>
              <a:t>flow</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part</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full</a:t>
            </a:r>
            <a:r>
              <a:rPr lang="lt-LT" sz="1200" kern="1200" dirty="0" smtClean="0">
                <a:solidFill>
                  <a:schemeClr val="tx1"/>
                </a:solidFill>
                <a:effectLst/>
                <a:latin typeface="+mn-lt"/>
                <a:ea typeface="+mn-ea"/>
                <a:cs typeface="+mn-cs"/>
              </a:rPr>
              <a:t>, a </a:t>
            </a:r>
            <a:r>
              <a:rPr lang="lt-LT" sz="1200" kern="1200" dirty="0" err="1" smtClean="0">
                <a:solidFill>
                  <a:schemeClr val="tx1"/>
                </a:solidFill>
                <a:effectLst/>
                <a:latin typeface="+mn-lt"/>
                <a:ea typeface="+mn-ea"/>
                <a:cs typeface="+mn-cs"/>
              </a:rPr>
              <a:t>syphonic</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system</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operates</a:t>
            </a:r>
            <a:r>
              <a:rPr lang="lt-LT" sz="1200" kern="1200" dirty="0" smtClean="0">
                <a:solidFill>
                  <a:schemeClr val="tx1"/>
                </a:solidFill>
                <a:effectLst/>
                <a:latin typeface="+mn-lt"/>
                <a:ea typeface="+mn-ea"/>
                <a:cs typeface="+mn-cs"/>
              </a:rPr>
              <a:t> at </a:t>
            </a:r>
            <a:r>
              <a:rPr lang="lt-LT" sz="1200" kern="1200" dirty="0" err="1" smtClean="0">
                <a:solidFill>
                  <a:schemeClr val="tx1"/>
                </a:solidFill>
                <a:effectLst/>
                <a:latin typeface="+mn-lt"/>
                <a:ea typeface="+mn-ea"/>
                <a:cs typeface="+mn-cs"/>
              </a:rPr>
              <a:t>full</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capacity</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when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water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sucked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syphoned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from</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roof</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down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into</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drain</a:t>
            </a:r>
            <a:r>
              <a:rPr lang="lt-LT" sz="1200" kern="1200" dirty="0" smtClean="0">
                <a:solidFill>
                  <a:schemeClr val="tx1"/>
                </a:solidFill>
                <a:effectLst/>
                <a:latin typeface="+mn-lt"/>
                <a:ea typeface="+mn-ea"/>
                <a:cs typeface="+mn-cs"/>
              </a:rPr>
              <a:t> at </a:t>
            </a:r>
            <a:r>
              <a:rPr lang="lt-LT" sz="1200" kern="1200" dirty="0" err="1" smtClean="0">
                <a:solidFill>
                  <a:schemeClr val="tx1"/>
                </a:solidFill>
                <a:effectLst/>
                <a:latin typeface="+mn-lt"/>
                <a:ea typeface="+mn-ea"/>
                <a:cs typeface="+mn-cs"/>
              </a:rPr>
              <a:t>high</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velocity</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Fullflow</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system</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allows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architects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consultants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and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contractors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alike</a:t>
            </a:r>
            <a:r>
              <a:rPr lang="lt-LT" sz="1200" kern="1200" dirty="0" smtClean="0">
                <a:solidFill>
                  <a:schemeClr val="tx1"/>
                </a:solidFill>
                <a:effectLst/>
                <a:latin typeface="+mn-lt"/>
                <a:ea typeface="+mn-ea"/>
                <a:cs typeface="+mn-cs"/>
              </a:rPr>
              <a:t> to </a:t>
            </a:r>
            <a:r>
              <a:rPr lang="lt-LT" sz="1200" kern="1200" dirty="0" err="1" smtClean="0">
                <a:solidFill>
                  <a:schemeClr val="tx1"/>
                </a:solidFill>
                <a:effectLst/>
                <a:latin typeface="+mn-lt"/>
                <a:ea typeface="+mn-ea"/>
                <a:cs typeface="+mn-cs"/>
              </a:rPr>
              <a:t>specify</a:t>
            </a:r>
            <a:r>
              <a:rPr lang="lt-LT" sz="1200" kern="1200" dirty="0" smtClean="0">
                <a:solidFill>
                  <a:schemeClr val="tx1"/>
                </a:solidFill>
                <a:effectLst/>
                <a:latin typeface="+mn-lt"/>
                <a:ea typeface="+mn-ea"/>
                <a:cs typeface="+mn-cs"/>
              </a:rPr>
              <a:t> a </a:t>
            </a:r>
            <a:r>
              <a:rPr lang="lt-LT" sz="1200" kern="1200" dirty="0" err="1" smtClean="0">
                <a:solidFill>
                  <a:schemeClr val="tx1"/>
                </a:solidFill>
                <a:effectLst/>
                <a:latin typeface="+mn-lt"/>
                <a:ea typeface="+mn-ea"/>
                <a:cs typeface="+mn-cs"/>
              </a:rPr>
              <a:t>lower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number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of</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roof</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outlet</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drains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and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have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them</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flow</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into</a:t>
            </a:r>
            <a:r>
              <a:rPr lang="lt-LT" sz="1200" kern="1200" dirty="0" smtClean="0">
                <a:solidFill>
                  <a:schemeClr val="tx1"/>
                </a:solidFill>
                <a:effectLst/>
                <a:latin typeface="+mn-lt"/>
                <a:ea typeface="+mn-ea"/>
                <a:cs typeface="+mn-cs"/>
              </a:rPr>
              <a:t> a </a:t>
            </a:r>
            <a:r>
              <a:rPr lang="lt-LT" sz="1200" kern="1200" dirty="0" err="1" smtClean="0">
                <a:solidFill>
                  <a:schemeClr val="tx1"/>
                </a:solidFill>
                <a:effectLst/>
                <a:latin typeface="+mn-lt"/>
                <a:ea typeface="+mn-ea"/>
                <a:cs typeface="+mn-cs"/>
              </a:rPr>
              <a:t>single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downpipe</a:t>
            </a:r>
            <a:r>
              <a:rPr lang="lt-LT" sz="1200" kern="1200" dirty="0" smtClean="0">
                <a:solidFill>
                  <a:schemeClr val="tx1"/>
                </a:solidFill>
                <a:effectLst/>
                <a:latin typeface="+mn-lt"/>
                <a:ea typeface="+mn-ea"/>
                <a:cs typeface="+mn-cs"/>
              </a:rPr>
              <a:t>. </a:t>
            </a:r>
          </a:p>
          <a:p>
            <a:endParaRPr lang="lt-LT" sz="1200" kern="1200" baseline="0" dirty="0" smtClean="0">
              <a:solidFill>
                <a:schemeClr val="tx1"/>
              </a:solidFill>
              <a:effectLst/>
              <a:latin typeface="+mn-lt"/>
              <a:ea typeface="+mn-ea"/>
              <a:cs typeface="+mn-cs"/>
            </a:endParaRPr>
          </a:p>
          <a:p>
            <a:r>
              <a:rPr lang="lt-LT" sz="1200" kern="1200" dirty="0" err="1" smtClean="0">
                <a:solidFill>
                  <a:schemeClr val="tx1"/>
                </a:solidFill>
                <a:effectLst/>
                <a:latin typeface="+mn-lt"/>
                <a:ea typeface="+mn-ea"/>
                <a:cs typeface="+mn-cs"/>
              </a:rPr>
              <a:t>Whereas</a:t>
            </a:r>
            <a:r>
              <a:rPr lang="lt-LT" sz="1200" kern="1200" dirty="0" smtClean="0">
                <a:solidFill>
                  <a:schemeClr val="tx1"/>
                </a:solidFill>
                <a:effectLst/>
                <a:latin typeface="+mn-lt"/>
                <a:ea typeface="+mn-ea"/>
                <a:cs typeface="+mn-cs"/>
              </a:rPr>
              <a:t> a </a:t>
            </a:r>
            <a:r>
              <a:rPr lang="lt-LT" sz="1200" kern="1200" dirty="0" err="1" smtClean="0">
                <a:solidFill>
                  <a:schemeClr val="tx1"/>
                </a:solidFill>
                <a:effectLst/>
                <a:latin typeface="+mn-lt"/>
                <a:ea typeface="+mn-ea"/>
                <a:cs typeface="+mn-cs"/>
              </a:rPr>
              <a:t>conventional</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outlet</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simply</a:t>
            </a:r>
            <a:r>
              <a:rPr lang="lt-LT" sz="1200" kern="1200" dirty="0" smtClean="0">
                <a:solidFill>
                  <a:schemeClr val="tx1"/>
                </a:solidFill>
                <a:effectLst/>
                <a:latin typeface="+mn-lt"/>
                <a:ea typeface="+mn-ea"/>
                <a:cs typeface="+mn-cs"/>
              </a:rPr>
              <a:t> a hole </a:t>
            </a:r>
            <a:r>
              <a:rPr lang="lt-LT" sz="1200" kern="1200" dirty="0" err="1" smtClean="0">
                <a:solidFill>
                  <a:schemeClr val="tx1"/>
                </a:solidFill>
                <a:effectLst/>
                <a:latin typeface="+mn-lt"/>
                <a:ea typeface="+mn-ea"/>
                <a:cs typeface="+mn-cs"/>
              </a:rPr>
              <a:t>set</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into</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lowest</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point</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roof</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into</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which</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water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pours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syphonic</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drain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incorporates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an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anti-vortex</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plate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that</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acts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as</a:t>
            </a:r>
            <a:r>
              <a:rPr lang="lt-LT" sz="1200" kern="1200" dirty="0" smtClean="0">
                <a:solidFill>
                  <a:schemeClr val="tx1"/>
                </a:solidFill>
                <a:effectLst/>
                <a:latin typeface="+mn-lt"/>
                <a:ea typeface="+mn-ea"/>
                <a:cs typeface="+mn-cs"/>
              </a:rPr>
              <a:t> a </a:t>
            </a:r>
            <a:r>
              <a:rPr lang="lt-LT" sz="1200" kern="1200" dirty="0" err="1" smtClean="0">
                <a:solidFill>
                  <a:schemeClr val="tx1"/>
                </a:solidFill>
                <a:effectLst/>
                <a:latin typeface="+mn-lt"/>
                <a:ea typeface="+mn-ea"/>
                <a:cs typeface="+mn-cs"/>
              </a:rPr>
              <a:t>baffle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allowing</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only</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water</a:t>
            </a:r>
            <a:r>
              <a:rPr lang="lt-LT" sz="1200" kern="1200" dirty="0" smtClean="0">
                <a:solidFill>
                  <a:schemeClr val="tx1"/>
                </a:solidFill>
                <a:effectLst/>
                <a:latin typeface="+mn-lt"/>
                <a:ea typeface="+mn-ea"/>
                <a:cs typeface="+mn-cs"/>
              </a:rPr>
              <a:t> to be </a:t>
            </a:r>
            <a:r>
              <a:rPr lang="lt-LT" sz="1200" kern="1200" dirty="0" err="1" smtClean="0">
                <a:solidFill>
                  <a:schemeClr val="tx1"/>
                </a:solidFill>
                <a:effectLst/>
                <a:latin typeface="+mn-lt"/>
                <a:ea typeface="+mn-ea"/>
                <a:cs typeface="+mn-cs"/>
              </a:rPr>
              <a:t>drawn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of</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roof</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During</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heavy</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rainfall</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outlet</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drain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fills</a:t>
            </a:r>
            <a:r>
              <a:rPr lang="lt-LT" sz="1200" kern="1200" dirty="0" smtClean="0">
                <a:solidFill>
                  <a:schemeClr val="tx1"/>
                </a:solidFill>
                <a:effectLst/>
                <a:latin typeface="+mn-lt"/>
                <a:ea typeface="+mn-ea"/>
                <a:cs typeface="+mn-cs"/>
              </a:rPr>
              <a:t> to </a:t>
            </a:r>
            <a:r>
              <a:rPr lang="lt-LT" sz="1200" kern="1200" dirty="0" err="1" smtClean="0">
                <a:solidFill>
                  <a:schemeClr val="tx1"/>
                </a:solidFill>
                <a:effectLst/>
                <a:latin typeface="+mn-lt"/>
                <a:ea typeface="+mn-ea"/>
                <a:cs typeface="+mn-cs"/>
              </a:rPr>
              <a:t>above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anti-vortex</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plate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cutting</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off</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air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flow</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into</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pipe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This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lack</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of</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air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coupled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with</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downward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pull</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of</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water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creates</a:t>
            </a:r>
            <a:r>
              <a:rPr lang="lt-LT" sz="1200" kern="1200" dirty="0" smtClean="0">
                <a:solidFill>
                  <a:schemeClr val="tx1"/>
                </a:solidFill>
                <a:effectLst/>
                <a:latin typeface="+mn-lt"/>
                <a:ea typeface="+mn-ea"/>
                <a:cs typeface="+mn-cs"/>
              </a:rPr>
              <a:t> a </a:t>
            </a:r>
            <a:r>
              <a:rPr lang="lt-LT" sz="1200" kern="1200" dirty="0" err="1" smtClean="0">
                <a:solidFill>
                  <a:schemeClr val="tx1"/>
                </a:solidFill>
                <a:effectLst/>
                <a:latin typeface="+mn-lt"/>
                <a:ea typeface="+mn-ea"/>
                <a:cs typeface="+mn-cs"/>
              </a:rPr>
              <a:t>vacuum</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drainage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pipes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flow</a:t>
            </a:r>
            <a:r>
              <a:rPr lang="lt-LT" sz="1200" kern="1200" dirty="0" smtClean="0">
                <a:solidFill>
                  <a:schemeClr val="tx1"/>
                </a:solidFill>
                <a:effectLst/>
                <a:latin typeface="+mn-lt"/>
                <a:ea typeface="+mn-ea"/>
                <a:cs typeface="+mn-cs"/>
              </a:rPr>
              <a:t> at 100% </a:t>
            </a:r>
            <a:r>
              <a:rPr lang="lt-LT" sz="1200" kern="1200" dirty="0" err="1" smtClean="0">
                <a:solidFill>
                  <a:schemeClr val="tx1"/>
                </a:solidFill>
                <a:effectLst/>
                <a:latin typeface="+mn-lt"/>
                <a:ea typeface="+mn-ea"/>
                <a:cs typeface="+mn-cs"/>
              </a:rPr>
              <a:t>full</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over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entire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system</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priming</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of</a:t>
            </a:r>
            <a:r>
              <a:rPr lang="lt-LT" sz="1200" kern="1200" dirty="0" smtClean="0">
                <a:solidFill>
                  <a:schemeClr val="tx1"/>
                </a:solidFill>
                <a:effectLst/>
                <a:latin typeface="+mn-lt"/>
                <a:ea typeface="+mn-ea"/>
                <a:cs typeface="+mn-cs"/>
              </a:rPr>
              <a:t> a </a:t>
            </a:r>
            <a:r>
              <a:rPr lang="lt-LT" sz="1200" kern="1200" dirty="0" err="1" smtClean="0">
                <a:solidFill>
                  <a:schemeClr val="tx1"/>
                </a:solidFill>
                <a:effectLst/>
                <a:latin typeface="+mn-lt"/>
                <a:ea typeface="+mn-ea"/>
                <a:cs typeface="+mn-cs"/>
              </a:rPr>
              <a:t>Fullflow</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syphonic</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system</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takes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place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four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typical</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stages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Gravity</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Flow</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Plug</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Flow</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Bubble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Flow</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and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Full</a:t>
            </a:r>
            <a:r>
              <a:rPr lang="lt-LT" sz="1200" kern="1200" dirty="0" smtClean="0">
                <a:solidFill>
                  <a:schemeClr val="tx1"/>
                </a:solidFill>
                <a:effectLst/>
                <a:latin typeface="+mn-lt"/>
                <a:ea typeface="+mn-ea"/>
                <a:cs typeface="+mn-cs"/>
              </a:rPr>
              <a:t> Bore.</a:t>
            </a:r>
          </a:p>
          <a:p>
            <a:endParaRPr lang="lt-LT" sz="1200" kern="1200" baseline="0" dirty="0" smtClean="0">
              <a:solidFill>
                <a:schemeClr val="tx1"/>
              </a:solidFill>
              <a:effectLst/>
              <a:latin typeface="+mn-lt"/>
              <a:ea typeface="+mn-ea"/>
              <a:cs typeface="+mn-cs"/>
            </a:endParaRPr>
          </a:p>
          <a:p>
            <a:r>
              <a:rPr lang="lt-LT" sz="1200" kern="1200" dirty="0" err="1" smtClean="0">
                <a:solidFill>
                  <a:schemeClr val="tx1"/>
                </a:solidFill>
                <a:effectLst/>
                <a:latin typeface="+mn-lt"/>
                <a:ea typeface="+mn-ea"/>
                <a:cs typeface="+mn-cs"/>
              </a:rPr>
              <a:t>Several</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outlet</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drains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can</a:t>
            </a:r>
            <a:r>
              <a:rPr lang="lt-LT" sz="1200" kern="1200" dirty="0" smtClean="0">
                <a:solidFill>
                  <a:schemeClr val="tx1"/>
                </a:solidFill>
                <a:effectLst/>
                <a:latin typeface="+mn-lt"/>
                <a:ea typeface="+mn-ea"/>
                <a:cs typeface="+mn-cs"/>
              </a:rPr>
              <a:t> be </a:t>
            </a:r>
            <a:r>
              <a:rPr lang="lt-LT" sz="1200" kern="1200" dirty="0" err="1" smtClean="0">
                <a:solidFill>
                  <a:schemeClr val="tx1"/>
                </a:solidFill>
                <a:effectLst/>
                <a:latin typeface="+mn-lt"/>
                <a:ea typeface="+mn-ea"/>
                <a:cs typeface="+mn-cs"/>
              </a:rPr>
              <a:t>connected</a:t>
            </a:r>
            <a:r>
              <a:rPr lang="lt-LT" sz="1200" kern="1200" dirty="0" smtClean="0">
                <a:solidFill>
                  <a:schemeClr val="tx1"/>
                </a:solidFill>
                <a:effectLst/>
                <a:latin typeface="+mn-lt"/>
                <a:ea typeface="+mn-ea"/>
                <a:cs typeface="+mn-cs"/>
              </a:rPr>
              <a:t> to a </a:t>
            </a:r>
            <a:r>
              <a:rPr lang="lt-LT" sz="1200" kern="1200" dirty="0" err="1" smtClean="0">
                <a:solidFill>
                  <a:schemeClr val="tx1"/>
                </a:solidFill>
                <a:effectLst/>
                <a:latin typeface="+mn-lt"/>
                <a:ea typeface="+mn-ea"/>
                <a:cs typeface="+mn-cs"/>
              </a:rPr>
              <a:t>single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collector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pipe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This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means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that</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pipe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can</a:t>
            </a:r>
            <a:r>
              <a:rPr lang="lt-LT" sz="1200" kern="1200" dirty="0" smtClean="0">
                <a:solidFill>
                  <a:schemeClr val="tx1"/>
                </a:solidFill>
                <a:effectLst/>
                <a:latin typeface="+mn-lt"/>
                <a:ea typeface="+mn-ea"/>
                <a:cs typeface="+mn-cs"/>
              </a:rPr>
              <a:t> be </a:t>
            </a:r>
            <a:r>
              <a:rPr lang="lt-LT" sz="1200" kern="1200" dirty="0" err="1" smtClean="0">
                <a:solidFill>
                  <a:schemeClr val="tx1"/>
                </a:solidFill>
                <a:effectLst/>
                <a:latin typeface="+mn-lt"/>
                <a:ea typeface="+mn-ea"/>
                <a:cs typeface="+mn-cs"/>
              </a:rPr>
              <a:t>laid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without</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fall</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directly</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under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roof</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covering</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with</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numerous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outlet</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drains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discharging</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into</a:t>
            </a:r>
            <a:r>
              <a:rPr lang="lt-LT" sz="1200" kern="1200" dirty="0" smtClean="0">
                <a:solidFill>
                  <a:schemeClr val="tx1"/>
                </a:solidFill>
                <a:effectLst/>
                <a:latin typeface="+mn-lt"/>
                <a:ea typeface="+mn-ea"/>
                <a:cs typeface="+mn-cs"/>
              </a:rPr>
              <a:t> it.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collector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pipe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routed</a:t>
            </a:r>
            <a:r>
              <a:rPr lang="lt-LT" sz="1200" kern="1200" dirty="0" smtClean="0">
                <a:solidFill>
                  <a:schemeClr val="tx1"/>
                </a:solidFill>
                <a:effectLst/>
                <a:latin typeface="+mn-lt"/>
                <a:ea typeface="+mn-ea"/>
                <a:cs typeface="+mn-cs"/>
              </a:rPr>
              <a:t> to a </a:t>
            </a:r>
            <a:r>
              <a:rPr lang="lt-LT" sz="1200" kern="1200" dirty="0" err="1" smtClean="0">
                <a:solidFill>
                  <a:schemeClr val="tx1"/>
                </a:solidFill>
                <a:effectLst/>
                <a:latin typeface="+mn-lt"/>
                <a:ea typeface="+mn-ea"/>
                <a:cs typeface="+mn-cs"/>
              </a:rPr>
              <a:t>single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downpipe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When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pipes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fill</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water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downpipe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wants</a:t>
            </a:r>
            <a:r>
              <a:rPr lang="lt-LT" sz="1200" kern="1200" dirty="0" smtClean="0">
                <a:solidFill>
                  <a:schemeClr val="tx1"/>
                </a:solidFill>
                <a:effectLst/>
                <a:latin typeface="+mn-lt"/>
                <a:ea typeface="+mn-ea"/>
                <a:cs typeface="+mn-cs"/>
              </a:rPr>
              <a:t> to </a:t>
            </a:r>
            <a:r>
              <a:rPr lang="lt-LT" sz="1200" kern="1200" dirty="0" err="1" smtClean="0">
                <a:solidFill>
                  <a:schemeClr val="tx1"/>
                </a:solidFill>
                <a:effectLst/>
                <a:latin typeface="+mn-lt"/>
                <a:ea typeface="+mn-ea"/>
                <a:cs typeface="+mn-cs"/>
              </a:rPr>
              <a:t>fall</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This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action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causes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water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horizontal</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collector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pipe</a:t>
            </a:r>
            <a:r>
              <a:rPr lang="lt-LT" sz="1200" kern="1200" dirty="0" smtClean="0">
                <a:solidFill>
                  <a:schemeClr val="tx1"/>
                </a:solidFill>
                <a:effectLst/>
                <a:latin typeface="+mn-lt"/>
                <a:ea typeface="+mn-ea"/>
                <a:cs typeface="+mn-cs"/>
              </a:rPr>
              <a:t> to be </a:t>
            </a:r>
            <a:r>
              <a:rPr lang="lt-LT" sz="1200" kern="1200" dirty="0" err="1" smtClean="0">
                <a:solidFill>
                  <a:schemeClr val="tx1"/>
                </a:solidFill>
                <a:effectLst/>
                <a:latin typeface="+mn-lt"/>
                <a:ea typeface="+mn-ea"/>
                <a:cs typeface="+mn-cs"/>
              </a:rPr>
              <a:t>pulled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through</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downpipe</a:t>
            </a:r>
            <a:r>
              <a:rPr lang="lt-LT" sz="1200" kern="1200" dirty="0" smtClean="0">
                <a:solidFill>
                  <a:schemeClr val="tx1"/>
                </a:solidFill>
                <a:effectLst/>
                <a:latin typeface="+mn-lt"/>
                <a:ea typeface="+mn-ea"/>
                <a:cs typeface="+mn-cs"/>
              </a:rPr>
              <a:t> to </a:t>
            </a:r>
            <a:r>
              <a:rPr lang="lt-LT" sz="1200" kern="1200" dirty="0" err="1" smtClean="0">
                <a:solidFill>
                  <a:schemeClr val="tx1"/>
                </a:solidFill>
                <a:effectLst/>
                <a:latin typeface="+mn-lt"/>
                <a:ea typeface="+mn-ea"/>
                <a:cs typeface="+mn-cs"/>
              </a:rPr>
              <a:t>replace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water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flowing</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out</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water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pressure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system</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falls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below</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atmospheric</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pressure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and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water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roof</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sucked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into</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connected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drains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reaching</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ground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water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travels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into</a:t>
            </a:r>
            <a:r>
              <a:rPr lang="lt-LT" sz="1200" kern="1200" dirty="0" smtClean="0">
                <a:solidFill>
                  <a:schemeClr val="tx1"/>
                </a:solidFill>
                <a:effectLst/>
                <a:latin typeface="+mn-lt"/>
                <a:ea typeface="+mn-ea"/>
                <a:cs typeface="+mn-cs"/>
              </a:rPr>
              <a:t> a </a:t>
            </a:r>
            <a:r>
              <a:rPr lang="lt-LT" sz="1200" kern="1200" dirty="0" err="1" smtClean="0">
                <a:solidFill>
                  <a:schemeClr val="tx1"/>
                </a:solidFill>
                <a:effectLst/>
                <a:latin typeface="+mn-lt"/>
                <a:ea typeface="+mn-ea"/>
                <a:cs typeface="+mn-cs"/>
              </a:rPr>
              <a:t>vented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manhole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inspection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chamber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where</a:t>
            </a:r>
            <a:r>
              <a:rPr lang="lt-LT" sz="1200" kern="1200" dirty="0" smtClean="0">
                <a:solidFill>
                  <a:schemeClr val="tx1"/>
                </a:solidFill>
                <a:effectLst/>
                <a:latin typeface="+mn-lt"/>
                <a:ea typeface="+mn-ea"/>
                <a:cs typeface="+mn-cs"/>
              </a:rPr>
              <a:t> it </a:t>
            </a:r>
            <a:r>
              <a:rPr lang="lt-LT" sz="1200" kern="1200" dirty="0" err="1" smtClean="0">
                <a:solidFill>
                  <a:schemeClr val="tx1"/>
                </a:solidFill>
                <a:effectLst/>
                <a:latin typeface="+mn-lt"/>
                <a:ea typeface="+mn-ea"/>
                <a:cs typeface="+mn-cs"/>
              </a:rPr>
              <a:t>is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discharged</a:t>
            </a:r>
            <a:r>
              <a:rPr lang="lt-LT" sz="1200" kern="1200" dirty="0" smtClean="0">
                <a:solidFill>
                  <a:schemeClr val="tx1"/>
                </a:solidFill>
                <a:effectLst/>
                <a:latin typeface="+mn-lt"/>
                <a:ea typeface="+mn-ea"/>
                <a:cs typeface="+mn-cs"/>
              </a:rPr>
              <a:t> at </a:t>
            </a:r>
            <a:r>
              <a:rPr lang="lt-LT" sz="1200" kern="1200" dirty="0" err="1" smtClean="0">
                <a:solidFill>
                  <a:schemeClr val="tx1"/>
                </a:solidFill>
                <a:effectLst/>
                <a:latin typeface="+mn-lt"/>
                <a:ea typeface="+mn-ea"/>
                <a:cs typeface="+mn-cs"/>
              </a:rPr>
              <a:t>atmospheric</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pressure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into</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storm</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sewer</a:t>
            </a:r>
            <a:r>
              <a:rPr lang="lt-LT" sz="1200" kern="1200" dirty="0" smtClean="0">
                <a:solidFill>
                  <a:schemeClr val="tx1"/>
                </a:solidFill>
                <a:effectLst/>
                <a:latin typeface="+mn-lt"/>
                <a:ea typeface="+mn-ea"/>
                <a:cs typeface="+mn-cs"/>
              </a:rPr>
              <a:t>.</a:t>
            </a:r>
          </a:p>
          <a:p>
            <a:endParaRPr lang="lt-LT" sz="1200" kern="1200" baseline="0" dirty="0" smtClean="0">
              <a:solidFill>
                <a:schemeClr val="tx1"/>
              </a:solidFill>
              <a:effectLst/>
              <a:latin typeface="+mn-lt"/>
              <a:ea typeface="+mn-ea"/>
              <a:cs typeface="+mn-cs"/>
            </a:endParaRPr>
          </a:p>
          <a:p>
            <a:r>
              <a:rPr lang="lt-LT" sz="1200" kern="1200" dirty="0" err="1" smtClean="0">
                <a:solidFill>
                  <a:schemeClr val="tx1"/>
                </a:solidFill>
                <a:effectLst/>
                <a:latin typeface="+mn-lt"/>
                <a:ea typeface="+mn-ea"/>
                <a:cs typeface="+mn-cs"/>
              </a:rPr>
              <a:t>Benefits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of</a:t>
            </a:r>
            <a:r>
              <a:rPr lang="lt-LT" sz="1200" kern="1200" dirty="0" smtClean="0">
                <a:solidFill>
                  <a:schemeClr val="tx1"/>
                </a:solidFill>
                <a:effectLst/>
                <a:latin typeface="+mn-lt"/>
                <a:ea typeface="+mn-ea"/>
                <a:cs typeface="+mn-cs"/>
              </a:rPr>
              <a:t> a </a:t>
            </a:r>
            <a:r>
              <a:rPr lang="lt-LT" sz="1200" kern="1200" dirty="0" err="1" smtClean="0">
                <a:solidFill>
                  <a:schemeClr val="tx1"/>
                </a:solidFill>
                <a:effectLst/>
                <a:latin typeface="+mn-lt"/>
                <a:ea typeface="+mn-ea"/>
                <a:cs typeface="+mn-cs"/>
              </a:rPr>
              <a:t>Fullflow</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Syphonic</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Rainwater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Drainage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System</a:t>
            </a:r>
            <a:r>
              <a:rPr lang="lt-LT" sz="1200" kern="1200" dirty="0" smtClean="0">
                <a:solidFill>
                  <a:schemeClr val="tx1"/>
                </a:solidFill>
                <a:effectLst/>
                <a:latin typeface="+mn-lt"/>
                <a:ea typeface="+mn-ea"/>
                <a:cs typeface="+mn-cs"/>
              </a:rPr>
              <a:t>:</a:t>
            </a:r>
          </a:p>
          <a:p>
            <a:pPr lvl="0"/>
            <a:r>
              <a:rPr lang="lt-LT" sz="1200" kern="1200" dirty="0" smtClean="0">
                <a:solidFill>
                  <a:schemeClr val="tx1"/>
                </a:solidFill>
                <a:effectLst/>
                <a:latin typeface="+mn-lt"/>
                <a:ea typeface="+mn-ea"/>
                <a:cs typeface="+mn-cs"/>
              </a:rPr>
              <a:t>*</a:t>
            </a:r>
            <a:r>
              <a:rPr lang="lt-LT" sz="1200" kern="1200" dirty="0" err="1" smtClean="0">
                <a:solidFill>
                  <a:schemeClr val="tx1"/>
                </a:solidFill>
                <a:effectLst/>
                <a:latin typeface="+mn-lt"/>
                <a:ea typeface="+mn-ea"/>
                <a:cs typeface="+mn-cs"/>
              </a:rPr>
              <a:t>Syphonic</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systems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require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fewer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outlets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and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downpipes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than</a:t>
            </a:r>
            <a:r>
              <a:rPr lang="lt-LT" sz="1200" kern="1200" dirty="0" smtClean="0">
                <a:solidFill>
                  <a:schemeClr val="tx1"/>
                </a:solidFill>
                <a:effectLst/>
                <a:latin typeface="+mn-lt"/>
                <a:ea typeface="+mn-ea"/>
                <a:cs typeface="+mn-cs"/>
              </a:rPr>
              <a:t> a </a:t>
            </a:r>
            <a:r>
              <a:rPr lang="lt-LT" sz="1200" kern="1200" dirty="0" err="1" smtClean="0">
                <a:solidFill>
                  <a:schemeClr val="tx1"/>
                </a:solidFill>
                <a:effectLst/>
                <a:latin typeface="+mn-lt"/>
                <a:ea typeface="+mn-ea"/>
                <a:cs typeface="+mn-cs"/>
              </a:rPr>
              <a:t>Gravity</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equivalent</a:t>
            </a:r>
            <a:endParaRPr lang="lt-LT" sz="1200" kern="1200" dirty="0" smtClean="0">
              <a:solidFill>
                <a:schemeClr val="tx1"/>
              </a:solidFill>
              <a:effectLst/>
              <a:latin typeface="+mn-lt"/>
              <a:ea typeface="+mn-ea"/>
              <a:cs typeface="+mn-cs"/>
            </a:endParaRPr>
          </a:p>
          <a:p>
            <a:pPr lvl="0"/>
            <a:r>
              <a:rPr lang="lt-LT" sz="1200" kern="1200" dirty="0" smtClean="0">
                <a:solidFill>
                  <a:schemeClr val="tx1"/>
                </a:solidFill>
                <a:effectLst/>
                <a:latin typeface="+mn-lt"/>
                <a:ea typeface="+mn-ea"/>
                <a:cs typeface="+mn-cs"/>
              </a:rPr>
              <a:t>*</a:t>
            </a:r>
            <a:r>
              <a:rPr lang="lt-LT" sz="1200" kern="1200" dirty="0" err="1" smtClean="0">
                <a:solidFill>
                  <a:schemeClr val="tx1"/>
                </a:solidFill>
                <a:effectLst/>
                <a:latin typeface="+mn-lt"/>
                <a:ea typeface="+mn-ea"/>
                <a:cs typeface="+mn-cs"/>
              </a:rPr>
              <a:t>Collection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mains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can</a:t>
            </a:r>
            <a:r>
              <a:rPr lang="lt-LT" sz="1200" kern="1200" dirty="0" smtClean="0">
                <a:solidFill>
                  <a:schemeClr val="tx1"/>
                </a:solidFill>
                <a:effectLst/>
                <a:latin typeface="+mn-lt"/>
                <a:ea typeface="+mn-ea"/>
                <a:cs typeface="+mn-cs"/>
              </a:rPr>
              <a:t> be </a:t>
            </a:r>
            <a:r>
              <a:rPr lang="lt-LT" sz="1200" kern="1200" dirty="0" err="1" smtClean="0">
                <a:solidFill>
                  <a:schemeClr val="tx1"/>
                </a:solidFill>
                <a:effectLst/>
                <a:latin typeface="+mn-lt"/>
                <a:ea typeface="+mn-ea"/>
                <a:cs typeface="+mn-cs"/>
              </a:rPr>
              <a:t>routed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horizontally</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throughout</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building</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no</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need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for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pipes</a:t>
            </a:r>
            <a:r>
              <a:rPr lang="lt-LT" sz="1200" kern="1200" dirty="0" smtClean="0">
                <a:solidFill>
                  <a:schemeClr val="tx1"/>
                </a:solidFill>
                <a:effectLst/>
                <a:latin typeface="+mn-lt"/>
                <a:ea typeface="+mn-ea"/>
                <a:cs typeface="+mn-cs"/>
              </a:rPr>
              <a:t> to be </a:t>
            </a:r>
            <a:r>
              <a:rPr lang="lt-LT" sz="1200" kern="1200" dirty="0" err="1" smtClean="0">
                <a:solidFill>
                  <a:schemeClr val="tx1"/>
                </a:solidFill>
                <a:effectLst/>
                <a:latin typeface="+mn-lt"/>
                <a:ea typeface="+mn-ea"/>
                <a:cs typeface="+mn-cs"/>
              </a:rPr>
              <a:t>fitted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on</a:t>
            </a:r>
            <a:r>
              <a:rPr lang="lt-LT" sz="1200" kern="1200" dirty="0" smtClean="0">
                <a:solidFill>
                  <a:schemeClr val="tx1"/>
                </a:solidFill>
                <a:effectLst/>
                <a:latin typeface="+mn-lt"/>
                <a:ea typeface="+mn-ea"/>
                <a:cs typeface="+mn-cs"/>
              </a:rPr>
              <a:t> a </a:t>
            </a:r>
            <a:r>
              <a:rPr lang="lt-LT" sz="1200" kern="1200" dirty="0" err="1" smtClean="0">
                <a:solidFill>
                  <a:schemeClr val="tx1"/>
                </a:solidFill>
                <a:effectLst/>
                <a:latin typeface="+mn-lt"/>
                <a:ea typeface="+mn-ea"/>
                <a:cs typeface="+mn-cs"/>
              </a:rPr>
              <a:t>gradient</a:t>
            </a:r>
            <a:endParaRPr lang="lt-LT" sz="1200" kern="1200" dirty="0" smtClean="0">
              <a:solidFill>
                <a:schemeClr val="tx1"/>
              </a:solidFill>
              <a:effectLst/>
              <a:latin typeface="+mn-lt"/>
              <a:ea typeface="+mn-ea"/>
              <a:cs typeface="+mn-cs"/>
            </a:endParaRPr>
          </a:p>
          <a:p>
            <a:pPr lvl="0"/>
            <a:r>
              <a:rPr lang="lt-LT" sz="1200" kern="1200" dirty="0" smtClean="0">
                <a:solidFill>
                  <a:schemeClr val="tx1"/>
                </a:solidFill>
                <a:effectLst/>
                <a:latin typeface="+mn-lt"/>
                <a:ea typeface="+mn-ea"/>
                <a:cs typeface="+mn-cs"/>
              </a:rPr>
              <a:t>*</a:t>
            </a:r>
            <a:r>
              <a:rPr lang="lt-LT" sz="1200" kern="1200" dirty="0" err="1" smtClean="0">
                <a:solidFill>
                  <a:schemeClr val="tx1"/>
                </a:solidFill>
                <a:effectLst/>
                <a:latin typeface="+mn-lt"/>
                <a:ea typeface="+mn-ea"/>
                <a:cs typeface="+mn-cs"/>
              </a:rPr>
              <a:t>Multiple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rainwater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outlets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can</a:t>
            </a:r>
            <a:r>
              <a:rPr lang="lt-LT" sz="1200" kern="1200" dirty="0" smtClean="0">
                <a:solidFill>
                  <a:schemeClr val="tx1"/>
                </a:solidFill>
                <a:effectLst/>
                <a:latin typeface="+mn-lt"/>
                <a:ea typeface="+mn-ea"/>
                <a:cs typeface="+mn-cs"/>
              </a:rPr>
              <a:t> be </a:t>
            </a:r>
            <a:r>
              <a:rPr lang="lt-LT" sz="1200" kern="1200" dirty="0" err="1" smtClean="0">
                <a:solidFill>
                  <a:schemeClr val="tx1"/>
                </a:solidFill>
                <a:effectLst/>
                <a:latin typeface="+mn-lt"/>
                <a:ea typeface="+mn-ea"/>
                <a:cs typeface="+mn-cs"/>
              </a:rPr>
              <a:t>connected</a:t>
            </a:r>
            <a:r>
              <a:rPr lang="lt-LT" sz="1200" kern="1200" dirty="0" smtClean="0">
                <a:solidFill>
                  <a:schemeClr val="tx1"/>
                </a:solidFill>
                <a:effectLst/>
                <a:latin typeface="+mn-lt"/>
                <a:ea typeface="+mn-ea"/>
                <a:cs typeface="+mn-cs"/>
              </a:rPr>
              <a:t> to a </a:t>
            </a:r>
            <a:r>
              <a:rPr lang="lt-LT" sz="1200" kern="1200" dirty="0" err="1" smtClean="0">
                <a:solidFill>
                  <a:schemeClr val="tx1"/>
                </a:solidFill>
                <a:effectLst/>
                <a:latin typeface="+mn-lt"/>
                <a:ea typeface="+mn-ea"/>
                <a:cs typeface="+mn-cs"/>
              </a:rPr>
              <a:t>single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connector</a:t>
            </a:r>
            <a:endParaRPr lang="lt-LT" sz="1200" kern="1200" dirty="0" smtClean="0">
              <a:solidFill>
                <a:schemeClr val="tx1"/>
              </a:solidFill>
              <a:effectLst/>
              <a:latin typeface="+mn-lt"/>
              <a:ea typeface="+mn-ea"/>
              <a:cs typeface="+mn-cs"/>
            </a:endParaRPr>
          </a:p>
          <a:p>
            <a:pPr lvl="0"/>
            <a:r>
              <a:rPr lang="lt-LT" sz="1200" kern="1200" dirty="0" smtClean="0">
                <a:solidFill>
                  <a:schemeClr val="tx1"/>
                </a:solidFill>
                <a:effectLst/>
                <a:latin typeface="+mn-lt"/>
                <a:ea typeface="+mn-ea"/>
                <a:cs typeface="+mn-cs"/>
              </a:rPr>
              <a:t>*</a:t>
            </a:r>
            <a:r>
              <a:rPr lang="lt-LT" sz="1200" kern="1200" dirty="0" err="1" smtClean="0">
                <a:solidFill>
                  <a:schemeClr val="tx1"/>
                </a:solidFill>
                <a:effectLst/>
                <a:latin typeface="+mn-lt"/>
                <a:ea typeface="+mn-ea"/>
                <a:cs typeface="+mn-cs"/>
              </a:rPr>
              <a:t>Up</a:t>
            </a:r>
            <a:r>
              <a:rPr lang="lt-LT" sz="1200" kern="1200" dirty="0" smtClean="0">
                <a:solidFill>
                  <a:schemeClr val="tx1"/>
                </a:solidFill>
                <a:effectLst/>
                <a:latin typeface="+mn-lt"/>
                <a:ea typeface="+mn-ea"/>
                <a:cs typeface="+mn-cs"/>
              </a:rPr>
              <a:t> to 80% </a:t>
            </a:r>
            <a:r>
              <a:rPr lang="lt-LT" sz="1200" kern="1200" dirty="0" err="1" smtClean="0">
                <a:solidFill>
                  <a:schemeClr val="tx1"/>
                </a:solidFill>
                <a:effectLst/>
                <a:latin typeface="+mn-lt"/>
                <a:ea typeface="+mn-ea"/>
                <a:cs typeface="+mn-cs"/>
              </a:rPr>
              <a:t>fewer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downpipes</a:t>
            </a:r>
            <a:r>
              <a:rPr lang="lt-LT" sz="1200" kern="1200" dirty="0" smtClean="0">
                <a:solidFill>
                  <a:schemeClr val="tx1"/>
                </a:solidFill>
                <a:effectLst/>
                <a:latin typeface="+mn-lt"/>
                <a:ea typeface="+mn-ea"/>
                <a:cs typeface="+mn-cs"/>
              </a:rPr>
              <a:t> are </a:t>
            </a:r>
            <a:r>
              <a:rPr lang="lt-LT" sz="1200" kern="1200" dirty="0" err="1" smtClean="0">
                <a:solidFill>
                  <a:schemeClr val="tx1"/>
                </a:solidFill>
                <a:effectLst/>
                <a:latin typeface="+mn-lt"/>
                <a:ea typeface="+mn-ea"/>
                <a:cs typeface="+mn-cs"/>
              </a:rPr>
              <a:t>required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resulting</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cost</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savings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materials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and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reducing</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associated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groundwork</a:t>
            </a:r>
            <a:r>
              <a:rPr lang="lt-LT" sz="1200" kern="1200" dirty="0" smtClean="0">
                <a:solidFill>
                  <a:schemeClr val="tx1"/>
                </a:solidFill>
                <a:effectLst/>
                <a:latin typeface="+mn-lt"/>
                <a:ea typeface="+mn-ea"/>
                <a:cs typeface="+mn-cs"/>
              </a:rPr>
              <a:t>. Also </a:t>
            </a:r>
            <a:r>
              <a:rPr lang="lt-LT" sz="1200" kern="1200" dirty="0" err="1" smtClean="0">
                <a:solidFill>
                  <a:schemeClr val="tx1"/>
                </a:solidFill>
                <a:effectLst/>
                <a:latin typeface="+mn-lt"/>
                <a:ea typeface="+mn-ea"/>
                <a:cs typeface="+mn-cs"/>
              </a:rPr>
              <a:t>gives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architects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more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freedom</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with</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design</a:t>
            </a:r>
            <a:endParaRPr lang="lt-LT" sz="1200" kern="1200" dirty="0" smtClean="0">
              <a:solidFill>
                <a:schemeClr val="tx1"/>
              </a:solidFill>
              <a:effectLst/>
              <a:latin typeface="+mn-lt"/>
              <a:ea typeface="+mn-ea"/>
              <a:cs typeface="+mn-cs"/>
            </a:endParaRPr>
          </a:p>
          <a:p>
            <a:pPr lvl="0"/>
            <a:r>
              <a:rPr lang="lt-LT" sz="1200" kern="1200" dirty="0" smtClean="0">
                <a:solidFill>
                  <a:schemeClr val="tx1"/>
                </a:solidFill>
                <a:effectLst/>
                <a:latin typeface="+mn-lt"/>
                <a:ea typeface="+mn-ea"/>
                <a:cs typeface="+mn-cs"/>
              </a:rPr>
              <a:t>*</a:t>
            </a:r>
            <a:r>
              <a:rPr lang="lt-LT" sz="1200" kern="1200" dirty="0" err="1" smtClean="0">
                <a:solidFill>
                  <a:schemeClr val="tx1"/>
                </a:solidFill>
                <a:effectLst/>
                <a:latin typeface="+mn-lt"/>
                <a:ea typeface="+mn-ea"/>
                <a:cs typeface="+mn-cs"/>
              </a:rPr>
              <a:t>Pipe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diameters</a:t>
            </a:r>
            <a:r>
              <a:rPr lang="lt-LT" sz="1200" kern="1200" dirty="0" smtClean="0">
                <a:solidFill>
                  <a:schemeClr val="tx1"/>
                </a:solidFill>
                <a:effectLst/>
                <a:latin typeface="+mn-lt"/>
                <a:ea typeface="+mn-ea"/>
                <a:cs typeface="+mn-cs"/>
              </a:rPr>
              <a:t> are </a:t>
            </a:r>
            <a:r>
              <a:rPr lang="lt-LT" sz="1200" kern="1200" dirty="0" err="1" smtClean="0">
                <a:solidFill>
                  <a:schemeClr val="tx1"/>
                </a:solidFill>
                <a:effectLst/>
                <a:latin typeface="+mn-lt"/>
                <a:ea typeface="+mn-ea"/>
                <a:cs typeface="+mn-cs"/>
              </a:rPr>
              <a:t>smaller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due</a:t>
            </a:r>
            <a:r>
              <a:rPr lang="lt-LT" sz="1200" kern="1200" dirty="0" smtClean="0">
                <a:solidFill>
                  <a:schemeClr val="tx1"/>
                </a:solidFill>
                <a:effectLst/>
                <a:latin typeface="+mn-lt"/>
                <a:ea typeface="+mn-ea"/>
                <a:cs typeface="+mn-cs"/>
              </a:rPr>
              <a:t> to </a:t>
            </a:r>
            <a:r>
              <a:rPr lang="lt-LT" sz="1200" kern="1200" dirty="0" err="1" smtClean="0">
                <a:solidFill>
                  <a:schemeClr val="tx1"/>
                </a:solidFill>
                <a:effectLst/>
                <a:latin typeface="+mn-lt"/>
                <a:ea typeface="+mn-ea"/>
                <a:cs typeface="+mn-cs"/>
              </a:rPr>
              <a:t>full</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volume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discharge</a:t>
            </a:r>
            <a:endParaRPr lang="lt-LT" sz="1200" kern="1200" dirty="0" smtClean="0">
              <a:solidFill>
                <a:schemeClr val="tx1"/>
              </a:solidFill>
              <a:effectLst/>
              <a:latin typeface="+mn-lt"/>
              <a:ea typeface="+mn-ea"/>
              <a:cs typeface="+mn-cs"/>
            </a:endParaRPr>
          </a:p>
          <a:p>
            <a:pPr lvl="0"/>
            <a:r>
              <a:rPr lang="lt-LT" sz="1200" kern="1200" dirty="0" smtClean="0">
                <a:solidFill>
                  <a:schemeClr val="tx1"/>
                </a:solidFill>
                <a:effectLst/>
                <a:latin typeface="+mn-lt"/>
                <a:ea typeface="+mn-ea"/>
                <a:cs typeface="+mn-cs"/>
              </a:rPr>
              <a:t>*</a:t>
            </a:r>
            <a:r>
              <a:rPr lang="lt-LT" sz="1200" kern="1200" dirty="0" err="1" smtClean="0">
                <a:solidFill>
                  <a:schemeClr val="tx1"/>
                </a:solidFill>
                <a:effectLst/>
                <a:latin typeface="+mn-lt"/>
                <a:ea typeface="+mn-ea"/>
                <a:cs typeface="+mn-cs"/>
              </a:rPr>
              <a:t>Complete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control</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over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downpipe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discharge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location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gives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increased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design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and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programme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flexibility</a:t>
            </a:r>
            <a:endParaRPr lang="lt-LT" sz="1200" kern="1200" dirty="0" smtClean="0">
              <a:solidFill>
                <a:schemeClr val="tx1"/>
              </a:solidFill>
              <a:effectLst/>
              <a:latin typeface="+mn-lt"/>
              <a:ea typeface="+mn-ea"/>
              <a:cs typeface="+mn-cs"/>
            </a:endParaRPr>
          </a:p>
          <a:p>
            <a:pPr lvl="0"/>
            <a:r>
              <a:rPr lang="lt-LT" sz="1200" kern="1200" dirty="0" smtClean="0">
                <a:solidFill>
                  <a:schemeClr val="tx1"/>
                </a:solidFill>
                <a:effectLst/>
                <a:latin typeface="+mn-lt"/>
                <a:ea typeface="+mn-ea"/>
                <a:cs typeface="+mn-cs"/>
              </a:rPr>
              <a:t>*</a:t>
            </a:r>
            <a:r>
              <a:rPr lang="lt-LT" sz="1200" kern="1200" dirty="0" err="1" smtClean="0">
                <a:solidFill>
                  <a:schemeClr val="tx1"/>
                </a:solidFill>
                <a:effectLst/>
                <a:latin typeface="+mn-lt"/>
                <a:ea typeface="+mn-ea"/>
                <a:cs typeface="+mn-cs"/>
              </a:rPr>
              <a:t>Rainwater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can</a:t>
            </a:r>
            <a:r>
              <a:rPr lang="lt-LT" sz="1200" kern="1200" dirty="0" smtClean="0">
                <a:solidFill>
                  <a:schemeClr val="tx1"/>
                </a:solidFill>
                <a:effectLst/>
                <a:latin typeface="+mn-lt"/>
                <a:ea typeface="+mn-ea"/>
                <a:cs typeface="+mn-cs"/>
              </a:rPr>
              <a:t> be </a:t>
            </a:r>
            <a:r>
              <a:rPr lang="lt-LT" sz="1200" kern="1200" dirty="0" err="1" smtClean="0">
                <a:solidFill>
                  <a:schemeClr val="tx1"/>
                </a:solidFill>
                <a:effectLst/>
                <a:latin typeface="+mn-lt"/>
                <a:ea typeface="+mn-ea"/>
                <a:cs typeface="+mn-cs"/>
              </a:rPr>
              <a:t>easily</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routed</a:t>
            </a:r>
            <a:r>
              <a:rPr lang="lt-LT" sz="1200" kern="1200" dirty="0" smtClean="0">
                <a:solidFill>
                  <a:schemeClr val="tx1"/>
                </a:solidFill>
                <a:effectLst/>
                <a:latin typeface="+mn-lt"/>
                <a:ea typeface="+mn-ea"/>
                <a:cs typeface="+mn-cs"/>
              </a:rPr>
              <a:t> to </a:t>
            </a:r>
            <a:r>
              <a:rPr lang="lt-LT" sz="1200" kern="1200" dirty="0" err="1" smtClean="0">
                <a:solidFill>
                  <a:schemeClr val="tx1"/>
                </a:solidFill>
                <a:effectLst/>
                <a:latin typeface="+mn-lt"/>
                <a:ea typeface="+mn-ea"/>
                <a:cs typeface="+mn-cs"/>
              </a:rPr>
              <a:t>collection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tanks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for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future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recycling</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e.g</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irrigation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fire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ponds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sanitation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etc</a:t>
            </a:r>
            <a:r>
              <a:rPr lang="lt-LT" sz="1200" kern="1200" dirty="0" smtClean="0">
                <a:solidFill>
                  <a:schemeClr val="tx1"/>
                </a:solidFill>
                <a:effectLst/>
                <a:latin typeface="+mn-lt"/>
                <a:ea typeface="+mn-ea"/>
                <a:cs typeface="+mn-cs"/>
              </a:rPr>
              <a:t>.</a:t>
            </a:r>
          </a:p>
          <a:p>
            <a:pPr lvl="0"/>
            <a:r>
              <a:rPr lang="lt-LT" sz="1200" kern="1200" dirty="0" smtClean="0">
                <a:solidFill>
                  <a:schemeClr val="tx1"/>
                </a:solidFill>
                <a:effectLst/>
                <a:latin typeface="+mn-lt"/>
                <a:ea typeface="+mn-ea"/>
                <a:cs typeface="+mn-cs"/>
              </a:rPr>
              <a:t>*</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rainwater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pipes</a:t>
            </a:r>
            <a:r>
              <a:rPr lang="lt-LT" sz="1200" kern="1200" dirty="0" smtClean="0">
                <a:solidFill>
                  <a:schemeClr val="tx1"/>
                </a:solidFill>
                <a:effectLst/>
                <a:latin typeface="+mn-lt"/>
                <a:ea typeface="+mn-ea"/>
                <a:cs typeface="+mn-cs"/>
              </a:rPr>
              <a:t> are </a:t>
            </a:r>
            <a:r>
              <a:rPr lang="lt-LT" sz="1200" kern="1200" dirty="0" err="1" smtClean="0">
                <a:solidFill>
                  <a:schemeClr val="tx1"/>
                </a:solidFill>
                <a:effectLst/>
                <a:latin typeface="+mn-lt"/>
                <a:ea typeface="+mn-ea"/>
                <a:cs typeface="+mn-cs"/>
              </a:rPr>
              <a:t>designed</a:t>
            </a:r>
            <a:r>
              <a:rPr lang="lt-LT" sz="1200" kern="1200" dirty="0" smtClean="0">
                <a:solidFill>
                  <a:schemeClr val="tx1"/>
                </a:solidFill>
                <a:effectLst/>
                <a:latin typeface="+mn-lt"/>
                <a:ea typeface="+mn-ea"/>
                <a:cs typeface="+mn-cs"/>
              </a:rPr>
              <a:t> to </a:t>
            </a:r>
            <a:r>
              <a:rPr lang="lt-LT" sz="1200" kern="1200" dirty="0" err="1" smtClean="0">
                <a:solidFill>
                  <a:schemeClr val="tx1"/>
                </a:solidFill>
                <a:effectLst/>
                <a:latin typeface="+mn-lt"/>
                <a:ea typeface="+mn-ea"/>
                <a:cs typeface="+mn-cs"/>
              </a:rPr>
              <a:t>run</a:t>
            </a:r>
            <a:r>
              <a:rPr lang="lt-LT" sz="1200" kern="1200" dirty="0" smtClean="0">
                <a:solidFill>
                  <a:schemeClr val="tx1"/>
                </a:solidFill>
                <a:effectLst/>
                <a:latin typeface="+mn-lt"/>
                <a:ea typeface="+mn-ea"/>
                <a:cs typeface="+mn-cs"/>
              </a:rPr>
              <a:t> 100% </a:t>
            </a:r>
            <a:r>
              <a:rPr lang="lt-LT" sz="1200" kern="1200" dirty="0" err="1" smtClean="0">
                <a:solidFill>
                  <a:schemeClr val="tx1"/>
                </a:solidFill>
                <a:effectLst/>
                <a:latin typeface="+mn-lt"/>
                <a:ea typeface="+mn-ea"/>
                <a:cs typeface="+mn-cs"/>
              </a:rPr>
              <a:t>full</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of</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water</a:t>
            </a:r>
            <a:r>
              <a:rPr lang="lt-LT" sz="1200" kern="1200" dirty="0" smtClean="0">
                <a:solidFill>
                  <a:schemeClr val="tx1"/>
                </a:solidFill>
                <a:effectLst/>
                <a:latin typeface="+mn-lt"/>
                <a:ea typeface="+mn-ea"/>
                <a:cs typeface="+mn-cs"/>
              </a:rPr>
              <a:t> at </a:t>
            </a:r>
            <a:r>
              <a:rPr lang="lt-LT" sz="1200" kern="1200" dirty="0" err="1" smtClean="0">
                <a:solidFill>
                  <a:schemeClr val="tx1"/>
                </a:solidFill>
                <a:effectLst/>
                <a:latin typeface="+mn-lt"/>
                <a:ea typeface="+mn-ea"/>
                <a:cs typeface="+mn-cs"/>
              </a:rPr>
              <a:t>high</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velocity</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from</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roof</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level</a:t>
            </a:r>
            <a:r>
              <a:rPr lang="lt-LT" sz="1200" kern="1200" dirty="0" smtClean="0">
                <a:solidFill>
                  <a:schemeClr val="tx1"/>
                </a:solidFill>
                <a:effectLst/>
                <a:latin typeface="+mn-lt"/>
                <a:ea typeface="+mn-ea"/>
                <a:cs typeface="+mn-cs"/>
              </a:rPr>
              <a:t> to </a:t>
            </a:r>
            <a:r>
              <a:rPr lang="lt-LT" sz="1200" kern="1200" dirty="0" err="1" smtClean="0">
                <a:solidFill>
                  <a:schemeClr val="tx1"/>
                </a:solidFill>
                <a:effectLst/>
                <a:latin typeface="+mn-lt"/>
                <a:ea typeface="+mn-ea"/>
                <a:cs typeface="+mn-cs"/>
              </a:rPr>
              <a:t>ground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level</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vastly</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increasing</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capacity</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of</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system</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when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compared</a:t>
            </a:r>
            <a:r>
              <a:rPr lang="lt-LT" sz="1200" kern="1200" dirty="0" smtClean="0">
                <a:solidFill>
                  <a:schemeClr val="tx1"/>
                </a:solidFill>
                <a:effectLst/>
                <a:latin typeface="+mn-lt"/>
                <a:ea typeface="+mn-ea"/>
                <a:cs typeface="+mn-cs"/>
              </a:rPr>
              <a:t> to </a:t>
            </a:r>
            <a:r>
              <a:rPr lang="lt-LT" sz="1200" kern="1200" dirty="0" err="1" smtClean="0">
                <a:solidFill>
                  <a:schemeClr val="tx1"/>
                </a:solidFill>
                <a:effectLst/>
                <a:latin typeface="+mn-lt"/>
                <a:ea typeface="+mn-ea"/>
                <a:cs typeface="+mn-cs"/>
              </a:rPr>
              <a:t>traditional</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methods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of</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roof</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drainage</a:t>
            </a:r>
            <a:endParaRPr lang="lt-LT" sz="1200" kern="1200" dirty="0" smtClean="0">
              <a:solidFill>
                <a:schemeClr val="tx1"/>
              </a:solidFill>
              <a:effectLst/>
              <a:latin typeface="+mn-lt"/>
              <a:ea typeface="+mn-ea"/>
              <a:cs typeface="+mn-cs"/>
            </a:endParaRPr>
          </a:p>
          <a:p>
            <a:pPr lvl="0"/>
            <a:r>
              <a:rPr lang="lt-LT" sz="1200" kern="1200" dirty="0" smtClean="0">
                <a:solidFill>
                  <a:schemeClr val="tx1"/>
                </a:solidFill>
                <a:effectLst/>
                <a:latin typeface="+mn-lt"/>
                <a:ea typeface="+mn-ea"/>
                <a:cs typeface="+mn-cs"/>
              </a:rPr>
              <a:t>*</a:t>
            </a:r>
            <a:r>
              <a:rPr lang="lt-LT" sz="1200" kern="1200" dirty="0" err="1" smtClean="0">
                <a:solidFill>
                  <a:schemeClr val="tx1"/>
                </a:solidFill>
                <a:effectLst/>
                <a:latin typeface="+mn-lt"/>
                <a:ea typeface="+mn-ea"/>
                <a:cs typeface="+mn-cs"/>
              </a:rPr>
              <a:t>Acceleration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of</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construction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programme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due</a:t>
            </a:r>
            <a:r>
              <a:rPr lang="lt-LT" sz="1200" kern="1200" dirty="0" smtClean="0">
                <a:solidFill>
                  <a:schemeClr val="tx1"/>
                </a:solidFill>
                <a:effectLst/>
                <a:latin typeface="+mn-lt"/>
                <a:ea typeface="+mn-ea"/>
                <a:cs typeface="+mn-cs"/>
              </a:rPr>
              <a:t> to </a:t>
            </a:r>
            <a:r>
              <a:rPr lang="lt-LT" sz="1200" kern="1200" dirty="0" err="1" smtClean="0">
                <a:solidFill>
                  <a:schemeClr val="tx1"/>
                </a:solidFill>
                <a:effectLst/>
                <a:latin typeface="+mn-lt"/>
                <a:ea typeface="+mn-ea"/>
                <a:cs typeface="+mn-cs"/>
              </a:rPr>
              <a:t>reduced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installation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period</a:t>
            </a:r>
            <a:endParaRPr lang="lt-LT" sz="1200" kern="1200" dirty="0" smtClean="0">
              <a:solidFill>
                <a:schemeClr val="tx1"/>
              </a:solidFill>
              <a:effectLst/>
              <a:latin typeface="+mn-lt"/>
              <a:ea typeface="+mn-ea"/>
              <a:cs typeface="+mn-cs"/>
            </a:endParaRPr>
          </a:p>
          <a:p>
            <a:pPr lvl="0"/>
            <a:r>
              <a:rPr lang="lt-LT" sz="1200" kern="1200" dirty="0" smtClean="0">
                <a:solidFill>
                  <a:schemeClr val="tx1"/>
                </a:solidFill>
                <a:effectLst/>
                <a:latin typeface="+mn-lt"/>
                <a:ea typeface="+mn-ea"/>
                <a:cs typeface="+mn-cs"/>
              </a:rPr>
              <a:t>*</a:t>
            </a:r>
            <a:r>
              <a:rPr lang="lt-LT" sz="1200" kern="1200" dirty="0" err="1" smtClean="0">
                <a:solidFill>
                  <a:schemeClr val="tx1"/>
                </a:solidFill>
                <a:effectLst/>
                <a:latin typeface="+mn-lt"/>
                <a:ea typeface="+mn-ea"/>
                <a:cs typeface="+mn-cs"/>
              </a:rPr>
              <a:t>Designs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can</a:t>
            </a:r>
            <a:r>
              <a:rPr lang="lt-LT" sz="1200" kern="1200" dirty="0" smtClean="0">
                <a:solidFill>
                  <a:schemeClr val="tx1"/>
                </a:solidFill>
                <a:effectLst/>
                <a:latin typeface="+mn-lt"/>
                <a:ea typeface="+mn-ea"/>
                <a:cs typeface="+mn-cs"/>
              </a:rPr>
              <a:t> be </a:t>
            </a:r>
            <a:r>
              <a:rPr lang="lt-LT" sz="1200" kern="1200" dirty="0" err="1" smtClean="0">
                <a:solidFill>
                  <a:schemeClr val="tx1"/>
                </a:solidFill>
                <a:effectLst/>
                <a:latin typeface="+mn-lt"/>
                <a:ea typeface="+mn-ea"/>
                <a:cs typeface="+mn-cs"/>
              </a:rPr>
              <a:t>varied</a:t>
            </a:r>
            <a:r>
              <a:rPr lang="lt-LT" sz="1200" kern="1200" dirty="0" smtClean="0">
                <a:solidFill>
                  <a:schemeClr val="tx1"/>
                </a:solidFill>
                <a:effectLst/>
                <a:latin typeface="+mn-lt"/>
                <a:ea typeface="+mn-ea"/>
                <a:cs typeface="+mn-cs"/>
              </a:rPr>
              <a:t> to </a:t>
            </a:r>
            <a:r>
              <a:rPr lang="lt-LT" sz="1200" kern="1200" dirty="0" err="1" smtClean="0">
                <a:solidFill>
                  <a:schemeClr val="tx1"/>
                </a:solidFill>
                <a:effectLst/>
                <a:latin typeface="+mn-lt"/>
                <a:ea typeface="+mn-ea"/>
                <a:cs typeface="+mn-cs"/>
              </a:rPr>
              <a:t>cater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for</a:t>
            </a:r>
            <a:r>
              <a:rPr lang="lt-LT" sz="1200" kern="1200" dirty="0" smtClean="0">
                <a:solidFill>
                  <a:schemeClr val="tx1"/>
                </a:solidFill>
                <a:effectLst/>
                <a:latin typeface="+mn-lt"/>
                <a:ea typeface="+mn-ea"/>
                <a:cs typeface="+mn-cs"/>
              </a:rPr>
              <a:t> a range </a:t>
            </a:r>
            <a:r>
              <a:rPr lang="lt-LT" sz="1200" kern="1200" dirty="0" err="1" smtClean="0">
                <a:solidFill>
                  <a:schemeClr val="tx1"/>
                </a:solidFill>
                <a:effectLst/>
                <a:latin typeface="+mn-lt"/>
                <a:ea typeface="+mn-ea"/>
                <a:cs typeface="+mn-cs"/>
              </a:rPr>
              <a:t>of</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specifier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requirements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for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example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protection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levels</a:t>
            </a:r>
            <a:r>
              <a:rPr lang="lt-LT" sz="1200" kern="1200" dirty="0" smtClean="0">
                <a:solidFill>
                  <a:schemeClr val="tx1"/>
                </a:solidFill>
                <a:effectLst/>
                <a:latin typeface="+mn-lt"/>
                <a:ea typeface="+mn-ea"/>
                <a:cs typeface="+mn-cs"/>
              </a:rPr>
              <a:t> &amp; </a:t>
            </a:r>
            <a:r>
              <a:rPr lang="lt-LT" sz="1200" kern="1200" dirty="0" err="1" smtClean="0">
                <a:solidFill>
                  <a:schemeClr val="tx1"/>
                </a:solidFill>
                <a:effectLst/>
                <a:latin typeface="+mn-lt"/>
                <a:ea typeface="+mn-ea"/>
                <a:cs typeface="+mn-cs"/>
              </a:rPr>
              <a:t>pipe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specification</a:t>
            </a:r>
            <a:r>
              <a:rPr lang="lt-LT" sz="1200" kern="1200" dirty="0" smtClean="0">
                <a:solidFill>
                  <a:schemeClr val="tx1"/>
                </a:solidFill>
                <a:effectLst/>
                <a:latin typeface="+mn-lt"/>
                <a:ea typeface="+mn-ea"/>
                <a:cs typeface="+mn-cs"/>
              </a:rPr>
              <a:t>)</a:t>
            </a:r>
          </a:p>
          <a:p>
            <a:pPr lvl="0"/>
            <a:r>
              <a:rPr lang="lt-LT" sz="1200" kern="1200" dirty="0" smtClean="0">
                <a:solidFill>
                  <a:schemeClr val="tx1"/>
                </a:solidFill>
                <a:effectLst/>
                <a:latin typeface="+mn-lt"/>
                <a:ea typeface="+mn-ea"/>
                <a:cs typeface="+mn-cs"/>
              </a:rPr>
              <a:t>*</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system</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technically</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sophisticated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with</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each</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individual</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building</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requiring</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its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own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specially-designed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system</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based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well-established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hydraulic</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engineering</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principles</a:t>
            </a:r>
            <a:endParaRPr lang="lt-LT" sz="1200" kern="1200" dirty="0" smtClean="0">
              <a:solidFill>
                <a:schemeClr val="tx1"/>
              </a:solidFill>
              <a:effectLst/>
              <a:latin typeface="+mn-lt"/>
              <a:ea typeface="+mn-ea"/>
              <a:cs typeface="+mn-cs"/>
            </a:endParaRPr>
          </a:p>
          <a:p>
            <a:pPr lvl="0"/>
            <a:r>
              <a:rPr lang="lt-LT" sz="1200" kern="1200" dirty="0" smtClean="0">
                <a:solidFill>
                  <a:schemeClr val="tx1"/>
                </a:solidFill>
                <a:effectLst/>
                <a:latin typeface="+mn-lt"/>
                <a:ea typeface="+mn-ea"/>
                <a:cs typeface="+mn-cs"/>
              </a:rPr>
              <a:t>*</a:t>
            </a:r>
            <a:r>
              <a:rPr lang="lt-LT" sz="1200" kern="1200" dirty="0" err="1" smtClean="0">
                <a:solidFill>
                  <a:schemeClr val="tx1"/>
                </a:solidFill>
                <a:effectLst/>
                <a:latin typeface="+mn-lt"/>
                <a:ea typeface="+mn-ea"/>
                <a:cs typeface="+mn-cs"/>
              </a:rPr>
              <a:t>Syphonic</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systems</a:t>
            </a:r>
            <a:r>
              <a:rPr lang="lt-LT" sz="1200" kern="1200" dirty="0" smtClean="0">
                <a:solidFill>
                  <a:schemeClr val="tx1"/>
                </a:solidFill>
                <a:effectLst/>
                <a:latin typeface="+mn-lt"/>
                <a:ea typeface="+mn-ea"/>
                <a:cs typeface="+mn-cs"/>
              </a:rPr>
              <a:t> are </a:t>
            </a:r>
            <a:r>
              <a:rPr lang="lt-LT" sz="1200" kern="1200" dirty="0" err="1" smtClean="0">
                <a:solidFill>
                  <a:schemeClr val="tx1"/>
                </a:solidFill>
                <a:effectLst/>
                <a:latin typeface="+mn-lt"/>
                <a:ea typeface="+mn-ea"/>
                <a:cs typeface="+mn-cs"/>
              </a:rPr>
              <a:t>self-cleansing</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because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of</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high</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flow</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rates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thereby</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minimising</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maintenance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costs</a:t>
            </a:r>
            <a:endParaRPr lang="lt-LT" sz="1200" kern="1200" dirty="0" smtClean="0">
              <a:solidFill>
                <a:schemeClr val="tx1"/>
              </a:solidFill>
              <a:effectLst/>
              <a:latin typeface="+mn-lt"/>
              <a:ea typeface="+mn-ea"/>
              <a:cs typeface="+mn-cs"/>
            </a:endParaRPr>
          </a:p>
          <a:p>
            <a:pPr lvl="0"/>
            <a:r>
              <a:rPr lang="lt-LT" sz="1200" kern="1200" dirty="0" smtClean="0">
                <a:solidFill>
                  <a:schemeClr val="tx1"/>
                </a:solidFill>
                <a:effectLst/>
                <a:latin typeface="+mn-lt"/>
                <a:ea typeface="+mn-ea"/>
                <a:cs typeface="+mn-cs"/>
              </a:rPr>
              <a:t>*</a:t>
            </a:r>
            <a:r>
              <a:rPr lang="lt-LT" sz="1200" kern="1200" dirty="0" err="1" smtClean="0">
                <a:solidFill>
                  <a:schemeClr val="tx1"/>
                </a:solidFill>
                <a:effectLst/>
                <a:latin typeface="+mn-lt"/>
                <a:ea typeface="+mn-ea"/>
                <a:cs typeface="+mn-cs"/>
              </a:rPr>
              <a:t>Downpipes</a:t>
            </a:r>
            <a:r>
              <a:rPr lang="lt-LT" sz="1200" kern="1200" dirty="0" smtClean="0">
                <a:solidFill>
                  <a:schemeClr val="tx1"/>
                </a:solidFill>
                <a:effectLst/>
                <a:latin typeface="+mn-lt"/>
                <a:ea typeface="+mn-ea"/>
                <a:cs typeface="+mn-cs"/>
              </a:rPr>
              <a:t> are </a:t>
            </a:r>
            <a:r>
              <a:rPr lang="lt-LT" sz="1200" kern="1200" dirty="0" err="1" smtClean="0">
                <a:solidFill>
                  <a:schemeClr val="tx1"/>
                </a:solidFill>
                <a:effectLst/>
                <a:latin typeface="+mn-lt"/>
                <a:ea typeface="+mn-ea"/>
                <a:cs typeface="+mn-cs"/>
              </a:rPr>
              <a:t>generally</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located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inside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buildings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which</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provides</a:t>
            </a:r>
            <a:r>
              <a:rPr lang="lt-LT" sz="1200" kern="1200" dirty="0" smtClean="0">
                <a:solidFill>
                  <a:schemeClr val="tx1"/>
                </a:solidFill>
                <a:effectLst/>
                <a:latin typeface="+mn-lt"/>
                <a:ea typeface="+mn-ea"/>
                <a:cs typeface="+mn-cs"/>
              </a:rPr>
              <a:t> visual </a:t>
            </a:r>
            <a:r>
              <a:rPr lang="lt-LT" sz="1200" kern="1200" dirty="0" err="1" smtClean="0">
                <a:solidFill>
                  <a:schemeClr val="tx1"/>
                </a:solidFill>
                <a:effectLst/>
                <a:latin typeface="+mn-lt"/>
                <a:ea typeface="+mn-ea"/>
                <a:cs typeface="+mn-cs"/>
              </a:rPr>
              <a:t>enhancement</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majority</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of</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situations</a:t>
            </a:r>
            <a:endParaRPr lang="lt-LT" sz="1200" kern="1200" dirty="0" smtClean="0">
              <a:solidFill>
                <a:schemeClr val="tx1"/>
              </a:solidFill>
              <a:effectLst/>
              <a:latin typeface="+mn-lt"/>
              <a:ea typeface="+mn-ea"/>
              <a:cs typeface="+mn-cs"/>
            </a:endParaRPr>
          </a:p>
          <a:p>
            <a:endParaRPr lang="lt-LT" baseline="0" dirty="0" smtClean="0"/>
          </a:p>
          <a:p>
            <a:endParaRPr lang="lt-LT" dirty="0"/>
          </a:p>
        </p:txBody>
      </p:sp>
      <p:sp>
        <p:nvSpPr>
          <p:cNvPr id="4" name="Slide Number Placeholder 3"/>
          <p:cNvSpPr>
            <a:spLocks noGrp="1"/>
          </p:cNvSpPr>
          <p:nvPr>
            <p:ph type="sldNum" sz="quarter" idx="10"/>
          </p:nvPr>
        </p:nvSpPr>
        <p:spPr/>
        <p:txBody>
          <a:bodyPr/>
          <a:lstStyle/>
          <a:p>
            <a:fld id="{7ABEC9D0-1941-41D6-A106-DB534AC886F9}" type="slidenum">
              <a:rPr lang="en-US" smtClean="0"/>
              <a:t>33</a:t>
            </a:fld>
            <a:endParaRPr lang="en-US"/>
          </a:p>
        </p:txBody>
      </p:sp>
    </p:spTree>
    <p:extLst>
      <p:ext uri="{BB962C8B-B14F-4D97-AF65-F5344CB8AC3E}">
        <p14:creationId xmlns:p14="http://schemas.microsoft.com/office/powerpoint/2010/main" val="6605421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standard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recommends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that</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flat</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roofs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should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have</a:t>
            </a:r>
            <a:r>
              <a:rPr lang="lt-LT" sz="1200" kern="1200" dirty="0" smtClean="0">
                <a:solidFill>
                  <a:schemeClr val="tx1"/>
                </a:solidFill>
                <a:effectLst/>
                <a:latin typeface="+mn-lt"/>
                <a:ea typeface="+mn-ea"/>
                <a:cs typeface="+mn-cs"/>
              </a:rPr>
              <a:t> a </a:t>
            </a:r>
            <a:r>
              <a:rPr lang="lt-LT" sz="1200" kern="1200" dirty="0" err="1" smtClean="0">
                <a:solidFill>
                  <a:schemeClr val="tx1"/>
                </a:solidFill>
                <a:effectLst/>
                <a:latin typeface="+mn-lt"/>
                <a:ea typeface="+mn-ea"/>
                <a:cs typeface="+mn-cs"/>
              </a:rPr>
              <a:t>design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fall</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of</a:t>
            </a:r>
            <a:r>
              <a:rPr lang="lt-LT" sz="1200" kern="1200" dirty="0" smtClean="0">
                <a:solidFill>
                  <a:schemeClr val="tx1"/>
                </a:solidFill>
                <a:effectLst/>
                <a:latin typeface="+mn-lt"/>
                <a:ea typeface="+mn-ea"/>
                <a:cs typeface="+mn-cs"/>
              </a:rPr>
              <a:t> 1:40 </a:t>
            </a:r>
            <a:r>
              <a:rPr lang="lt-LT" sz="1200" kern="1200" dirty="0" err="1" smtClean="0">
                <a:solidFill>
                  <a:schemeClr val="tx1"/>
                </a:solidFill>
                <a:effectLst/>
                <a:latin typeface="+mn-lt"/>
                <a:ea typeface="+mn-ea"/>
                <a:cs typeface="+mn-cs"/>
              </a:rPr>
              <a:t>and</a:t>
            </a:r>
            <a:r>
              <a:rPr lang="lt-LT" sz="1200" kern="1200" dirty="0" smtClean="0">
                <a:solidFill>
                  <a:schemeClr val="tx1"/>
                </a:solidFill>
                <a:effectLst/>
                <a:latin typeface="+mn-lt"/>
                <a:ea typeface="+mn-ea"/>
                <a:cs typeface="+mn-cs"/>
              </a:rPr>
              <a:t> a </a:t>
            </a:r>
            <a:r>
              <a:rPr lang="lt-LT" sz="1200" kern="1200" dirty="0" err="1" smtClean="0">
                <a:solidFill>
                  <a:schemeClr val="tx1"/>
                </a:solidFill>
                <a:effectLst/>
                <a:latin typeface="+mn-lt"/>
                <a:ea typeface="+mn-ea"/>
                <a:cs typeface="+mn-cs"/>
              </a:rPr>
              <a:t>minimum</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as-built”</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fall</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of</a:t>
            </a:r>
            <a:r>
              <a:rPr lang="lt-LT" sz="1200" kern="1200" dirty="0" smtClean="0">
                <a:solidFill>
                  <a:schemeClr val="tx1"/>
                </a:solidFill>
                <a:effectLst/>
                <a:latin typeface="+mn-lt"/>
                <a:ea typeface="+mn-ea"/>
                <a:cs typeface="+mn-cs"/>
              </a:rPr>
              <a:t> 1:80. </a:t>
            </a:r>
            <a:r>
              <a:rPr lang="lt-LT" sz="1200" kern="1200" dirty="0" err="1" smtClean="0">
                <a:solidFill>
                  <a:schemeClr val="tx1"/>
                </a:solidFill>
                <a:effectLst/>
                <a:latin typeface="+mn-lt"/>
                <a:ea typeface="+mn-ea"/>
                <a:cs typeface="+mn-cs"/>
              </a:rPr>
              <a:t>Failure</a:t>
            </a:r>
            <a:r>
              <a:rPr lang="lt-LT" sz="1200" kern="1200" dirty="0" smtClean="0">
                <a:solidFill>
                  <a:schemeClr val="tx1"/>
                </a:solidFill>
                <a:effectLst/>
                <a:latin typeface="+mn-lt"/>
                <a:ea typeface="+mn-ea"/>
                <a:cs typeface="+mn-cs"/>
              </a:rPr>
              <a:t> to </a:t>
            </a:r>
            <a:r>
              <a:rPr lang="lt-LT" sz="1200" kern="1200" dirty="0" err="1" smtClean="0">
                <a:solidFill>
                  <a:schemeClr val="tx1"/>
                </a:solidFill>
                <a:effectLst/>
                <a:latin typeface="+mn-lt"/>
                <a:ea typeface="+mn-ea"/>
                <a:cs typeface="+mn-cs"/>
              </a:rPr>
              <a:t>provide</a:t>
            </a:r>
            <a:r>
              <a:rPr lang="lt-LT" sz="1200" kern="1200" dirty="0" smtClean="0">
                <a:solidFill>
                  <a:schemeClr val="tx1"/>
                </a:solidFill>
                <a:effectLst/>
                <a:latin typeface="+mn-lt"/>
                <a:ea typeface="+mn-ea"/>
                <a:cs typeface="+mn-cs"/>
              </a:rPr>
              <a:t> a </a:t>
            </a:r>
            <a:r>
              <a:rPr lang="lt-LT" sz="1200" kern="1200" dirty="0" err="1" smtClean="0">
                <a:solidFill>
                  <a:schemeClr val="tx1"/>
                </a:solidFill>
                <a:effectLst/>
                <a:latin typeface="+mn-lt"/>
                <a:ea typeface="+mn-ea"/>
                <a:cs typeface="+mn-cs"/>
              </a:rPr>
              <a:t>suitable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fall</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will</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often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result</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water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ponding</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If</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untreated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this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can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lead</a:t>
            </a:r>
            <a:r>
              <a:rPr lang="lt-LT" sz="1200" kern="1200" dirty="0" smtClean="0">
                <a:solidFill>
                  <a:schemeClr val="tx1"/>
                </a:solidFill>
                <a:effectLst/>
                <a:latin typeface="+mn-lt"/>
                <a:ea typeface="+mn-ea"/>
                <a:cs typeface="+mn-cs"/>
              </a:rPr>
              <a:t> to a </a:t>
            </a:r>
            <a:r>
              <a:rPr lang="lt-LT" sz="1200" kern="1200" dirty="0" err="1" smtClean="0">
                <a:solidFill>
                  <a:schemeClr val="tx1"/>
                </a:solidFill>
                <a:effectLst/>
                <a:latin typeface="+mn-lt"/>
                <a:ea typeface="+mn-ea"/>
                <a:cs typeface="+mn-cs"/>
              </a:rPr>
              <a:t>number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of</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further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issues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including</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alkaline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formation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and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mould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growth</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additional</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roof</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loading</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can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cause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further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deflection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aggravating</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issue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and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potentially</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reducing</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design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life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of</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roof</a:t>
            </a:r>
            <a:r>
              <a:rPr lang="lt-LT" sz="1200" kern="1200" dirty="0" smtClean="0">
                <a:solidFill>
                  <a:schemeClr val="tx1"/>
                </a:solidFill>
                <a:effectLst/>
                <a:latin typeface="+mn-lt"/>
                <a:ea typeface="+mn-ea"/>
                <a:cs typeface="+mn-cs"/>
              </a:rPr>
              <a:t>.</a:t>
            </a:r>
          </a:p>
          <a:p>
            <a:endParaRPr lang="lt-LT" dirty="0"/>
          </a:p>
        </p:txBody>
      </p:sp>
      <p:sp>
        <p:nvSpPr>
          <p:cNvPr id="4" name="Slide Number Placeholder 3"/>
          <p:cNvSpPr>
            <a:spLocks noGrp="1"/>
          </p:cNvSpPr>
          <p:nvPr>
            <p:ph type="sldNum" sz="quarter" idx="10"/>
          </p:nvPr>
        </p:nvSpPr>
        <p:spPr/>
        <p:txBody>
          <a:bodyPr/>
          <a:lstStyle/>
          <a:p>
            <a:fld id="{7ABEC9D0-1941-41D6-A106-DB534AC886F9}" type="slidenum">
              <a:rPr lang="en-US" smtClean="0"/>
              <a:t>34</a:t>
            </a:fld>
            <a:endParaRPr lang="en-US"/>
          </a:p>
        </p:txBody>
      </p:sp>
    </p:spTree>
    <p:extLst>
      <p:ext uri="{BB962C8B-B14F-4D97-AF65-F5344CB8AC3E}">
        <p14:creationId xmlns:p14="http://schemas.microsoft.com/office/powerpoint/2010/main" val="21449098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t-LT" sz="1200" dirty="0" smtClean="0"/>
              <a:t>A </a:t>
            </a:r>
            <a:r>
              <a:rPr lang="lt-LT" sz="1200" dirty="0" err="1" smtClean="0"/>
              <a:t>firring</a:t>
            </a:r>
            <a:r>
              <a:rPr lang="lt-LT" sz="1200" dirty="0" smtClean="0"/>
              <a:t> </a:t>
            </a:r>
            <a:r>
              <a:rPr lang="lt-LT" sz="1200" dirty="0" err="1" smtClean="0"/>
              <a:t>is</a:t>
            </a:r>
            <a:r>
              <a:rPr lang="lt-LT" sz="1200" dirty="0" smtClean="0"/>
              <a:t> a </a:t>
            </a:r>
            <a:r>
              <a:rPr lang="lt-LT" sz="1200" dirty="0" err="1" smtClean="0"/>
              <a:t>thin</a:t>
            </a:r>
            <a:r>
              <a:rPr lang="lt-LT" sz="1200" dirty="0" smtClean="0"/>
              <a:t> </a:t>
            </a:r>
            <a:r>
              <a:rPr lang="lt-LT" sz="1200" dirty="0" err="1" smtClean="0"/>
              <a:t>strip</a:t>
            </a:r>
            <a:r>
              <a:rPr lang="lt-LT" sz="1200" dirty="0" smtClean="0"/>
              <a:t> </a:t>
            </a:r>
            <a:r>
              <a:rPr lang="lt-LT" sz="1200" dirty="0" err="1" smtClean="0"/>
              <a:t>of</a:t>
            </a:r>
            <a:r>
              <a:rPr lang="lt-LT" sz="1200" dirty="0" smtClean="0"/>
              <a:t> </a:t>
            </a:r>
            <a:r>
              <a:rPr lang="lt-LT" sz="1200" dirty="0" err="1" smtClean="0"/>
              <a:t>timber</a:t>
            </a:r>
            <a:r>
              <a:rPr lang="lt-LT" sz="1200" dirty="0" smtClean="0"/>
              <a:t> (</a:t>
            </a:r>
            <a:r>
              <a:rPr lang="lt-LT" sz="1200" dirty="0" err="1" smtClean="0"/>
              <a:t>or</a:t>
            </a:r>
            <a:r>
              <a:rPr lang="lt-LT" sz="1200" dirty="0" smtClean="0"/>
              <a:t> '</a:t>
            </a:r>
            <a:r>
              <a:rPr lang="lt-LT" sz="1200" dirty="0" err="1" smtClean="0"/>
              <a:t>batten</a:t>
            </a:r>
            <a:r>
              <a:rPr lang="lt-LT" sz="1200" dirty="0" smtClean="0"/>
              <a:t>') </a:t>
            </a:r>
            <a:r>
              <a:rPr lang="lt-LT" sz="1200" dirty="0" err="1" smtClean="0"/>
              <a:t>that</a:t>
            </a:r>
            <a:r>
              <a:rPr lang="lt-LT" sz="1200" dirty="0" smtClean="0"/>
              <a:t> </a:t>
            </a:r>
            <a:r>
              <a:rPr lang="lt-LT" sz="1200" dirty="0" err="1" smtClean="0"/>
              <a:t>has</a:t>
            </a:r>
            <a:r>
              <a:rPr lang="lt-LT" sz="1200" dirty="0" smtClean="0"/>
              <a:t> </a:t>
            </a:r>
            <a:r>
              <a:rPr lang="lt-LT" sz="1200" dirty="0" err="1" smtClean="0"/>
              <a:t>been</a:t>
            </a:r>
            <a:r>
              <a:rPr lang="lt-LT" sz="1200" dirty="0" smtClean="0"/>
              <a:t> </a:t>
            </a:r>
            <a:r>
              <a:rPr lang="lt-LT" sz="1200" dirty="0" err="1" smtClean="0"/>
              <a:t>cut</a:t>
            </a:r>
            <a:r>
              <a:rPr lang="lt-LT" sz="1200" dirty="0" smtClean="0"/>
              <a:t> </a:t>
            </a:r>
            <a:r>
              <a:rPr lang="lt-LT" sz="1200" dirty="0" err="1" smtClean="0"/>
              <a:t>along</a:t>
            </a:r>
            <a:r>
              <a:rPr lang="lt-LT" sz="1200" dirty="0" smtClean="0"/>
              <a:t> </a:t>
            </a:r>
            <a:r>
              <a:rPr lang="lt-LT" sz="1200" dirty="0" err="1" smtClean="0"/>
              <a:t>its</a:t>
            </a:r>
            <a:r>
              <a:rPr lang="lt-LT" sz="1200" dirty="0" smtClean="0"/>
              <a:t> </a:t>
            </a:r>
            <a:r>
              <a:rPr lang="lt-LT" sz="1200" dirty="0" err="1" smtClean="0"/>
              <a:t>length</a:t>
            </a:r>
            <a:r>
              <a:rPr lang="lt-LT" sz="1200" dirty="0" smtClean="0"/>
              <a:t> </a:t>
            </a:r>
            <a:r>
              <a:rPr lang="lt-LT" sz="1200" dirty="0" err="1" smtClean="0"/>
              <a:t>diagonally</a:t>
            </a:r>
            <a:r>
              <a:rPr lang="lt-LT" sz="1200" dirty="0" smtClean="0"/>
              <a:t> </a:t>
            </a:r>
            <a:r>
              <a:rPr lang="lt-LT" sz="1200" dirty="0" err="1" smtClean="0"/>
              <a:t>so</a:t>
            </a:r>
            <a:r>
              <a:rPr lang="lt-LT" sz="1200" dirty="0" smtClean="0"/>
              <a:t> </a:t>
            </a:r>
            <a:r>
              <a:rPr lang="lt-LT" sz="1200" dirty="0" err="1" smtClean="0"/>
              <a:t>that</a:t>
            </a:r>
            <a:r>
              <a:rPr lang="lt-LT" sz="1200" dirty="0" smtClean="0"/>
              <a:t> it </a:t>
            </a:r>
            <a:r>
              <a:rPr lang="lt-LT" sz="1200" dirty="0" err="1" smtClean="0"/>
              <a:t>tapers</a:t>
            </a:r>
            <a:r>
              <a:rPr lang="lt-LT" sz="1200" dirty="0" smtClean="0"/>
              <a:t>, </a:t>
            </a:r>
            <a:r>
              <a:rPr lang="lt-LT" sz="1200" dirty="0" err="1" smtClean="0"/>
              <a:t>with</a:t>
            </a:r>
            <a:r>
              <a:rPr lang="lt-LT" sz="1200" dirty="0" smtClean="0"/>
              <a:t> </a:t>
            </a:r>
            <a:r>
              <a:rPr lang="lt-LT" sz="1200" dirty="0" err="1" smtClean="0"/>
              <a:t>one</a:t>
            </a:r>
            <a:r>
              <a:rPr lang="lt-LT" sz="1200" dirty="0" smtClean="0"/>
              <a:t> </a:t>
            </a:r>
            <a:r>
              <a:rPr lang="lt-LT" sz="1200" dirty="0" err="1" smtClean="0"/>
              <a:t>end</a:t>
            </a:r>
            <a:r>
              <a:rPr lang="lt-LT" sz="1200" dirty="0" smtClean="0"/>
              <a:t> </a:t>
            </a:r>
            <a:r>
              <a:rPr lang="lt-LT" sz="1200" dirty="0" err="1" smtClean="0"/>
              <a:t>deeper</a:t>
            </a:r>
            <a:r>
              <a:rPr lang="lt-LT" sz="1200" dirty="0" smtClean="0"/>
              <a:t> </a:t>
            </a:r>
            <a:r>
              <a:rPr lang="lt-LT" sz="1200" dirty="0" err="1" smtClean="0"/>
              <a:t>than</a:t>
            </a:r>
            <a:r>
              <a:rPr lang="lt-LT" sz="1200" dirty="0" smtClean="0"/>
              <a:t> </a:t>
            </a:r>
            <a:r>
              <a:rPr lang="lt-LT" sz="1200" dirty="0" err="1" smtClean="0"/>
              <a:t>the</a:t>
            </a:r>
            <a:r>
              <a:rPr lang="lt-LT" sz="1200" dirty="0" smtClean="0"/>
              <a:t> </a:t>
            </a:r>
            <a:r>
              <a:rPr lang="lt-LT" sz="1200" dirty="0" err="1" smtClean="0"/>
              <a:t>other</a:t>
            </a:r>
            <a:r>
              <a:rPr lang="lt-LT" sz="1200" dirty="0" smtClean="0"/>
              <a:t>. </a:t>
            </a:r>
            <a:r>
              <a:rPr lang="lt-LT" sz="1200" dirty="0" err="1" smtClean="0"/>
              <a:t>Firrings</a:t>
            </a:r>
            <a:r>
              <a:rPr lang="lt-LT" sz="1200" dirty="0" smtClean="0"/>
              <a:t> </a:t>
            </a:r>
            <a:r>
              <a:rPr lang="lt-LT" sz="1200" dirty="0" err="1" smtClean="0"/>
              <a:t>strips</a:t>
            </a:r>
            <a:r>
              <a:rPr lang="lt-LT" sz="1200" dirty="0" smtClean="0"/>
              <a:t> are </a:t>
            </a:r>
            <a:r>
              <a:rPr lang="lt-LT" sz="1200" dirty="0" err="1" smtClean="0"/>
              <a:t>ideal</a:t>
            </a:r>
            <a:r>
              <a:rPr lang="lt-LT" sz="1200" dirty="0" smtClean="0"/>
              <a:t> to be </a:t>
            </a:r>
            <a:r>
              <a:rPr lang="lt-LT" sz="1200" dirty="0" err="1" smtClean="0"/>
              <a:t>used</a:t>
            </a:r>
            <a:r>
              <a:rPr lang="lt-LT" sz="1200" dirty="0" smtClean="0"/>
              <a:t> </a:t>
            </a:r>
            <a:r>
              <a:rPr lang="lt-LT" sz="1200" dirty="0" err="1" smtClean="0"/>
              <a:t>on</a:t>
            </a:r>
            <a:r>
              <a:rPr lang="lt-LT" sz="1200" dirty="0" smtClean="0"/>
              <a:t> </a:t>
            </a:r>
            <a:r>
              <a:rPr lang="lt-LT" sz="1200" dirty="0" err="1" smtClean="0"/>
              <a:t>flat</a:t>
            </a:r>
            <a:r>
              <a:rPr lang="lt-LT" sz="1200" dirty="0" smtClean="0"/>
              <a:t> </a:t>
            </a:r>
            <a:r>
              <a:rPr lang="lt-LT" sz="1200" dirty="0" err="1" smtClean="0"/>
              <a:t>roofs</a:t>
            </a:r>
            <a:r>
              <a:rPr lang="lt-LT" sz="1200" dirty="0" smtClean="0"/>
              <a:t> </a:t>
            </a:r>
            <a:r>
              <a:rPr lang="lt-LT" sz="1200" dirty="0" err="1" smtClean="0"/>
              <a:t>in</a:t>
            </a:r>
            <a:r>
              <a:rPr lang="lt-LT" sz="1200" dirty="0" smtClean="0"/>
              <a:t> </a:t>
            </a:r>
            <a:r>
              <a:rPr lang="lt-LT" sz="1200" dirty="0" err="1" smtClean="0"/>
              <a:t>order</a:t>
            </a:r>
            <a:r>
              <a:rPr lang="lt-LT" sz="1200" dirty="0" smtClean="0"/>
              <a:t> to </a:t>
            </a:r>
            <a:r>
              <a:rPr lang="lt-LT" sz="1200" dirty="0" err="1" smtClean="0"/>
              <a:t>create</a:t>
            </a:r>
            <a:r>
              <a:rPr lang="lt-LT" sz="1200" dirty="0" smtClean="0"/>
              <a:t> a </a:t>
            </a:r>
            <a:r>
              <a:rPr lang="lt-LT" sz="1200" dirty="0" err="1" smtClean="0"/>
              <a:t>sloped</a:t>
            </a:r>
            <a:r>
              <a:rPr lang="lt-LT" sz="1200" dirty="0" smtClean="0"/>
              <a:t> angle </a:t>
            </a:r>
            <a:r>
              <a:rPr lang="lt-LT" sz="1200" dirty="0" err="1" smtClean="0"/>
              <a:t>for</a:t>
            </a:r>
            <a:r>
              <a:rPr lang="lt-LT" sz="1200" dirty="0" smtClean="0"/>
              <a:t> </a:t>
            </a:r>
            <a:r>
              <a:rPr lang="lt-LT" sz="1200" dirty="0" err="1" smtClean="0"/>
              <a:t>the</a:t>
            </a:r>
            <a:r>
              <a:rPr lang="lt-LT" sz="1200" dirty="0" smtClean="0"/>
              <a:t> </a:t>
            </a:r>
            <a:r>
              <a:rPr lang="lt-LT" sz="1200" dirty="0" err="1" smtClean="0"/>
              <a:t>rain</a:t>
            </a:r>
            <a:r>
              <a:rPr lang="lt-LT" sz="1200" dirty="0" smtClean="0"/>
              <a:t> to </a:t>
            </a:r>
            <a:r>
              <a:rPr lang="lt-LT" sz="1200" dirty="0" err="1" smtClean="0"/>
              <a:t>fall</a:t>
            </a:r>
            <a:r>
              <a:rPr lang="lt-LT" sz="1200" dirty="0" smtClean="0"/>
              <a:t> </a:t>
            </a:r>
            <a:r>
              <a:rPr lang="lt-LT" sz="1200" dirty="0" err="1" smtClean="0"/>
              <a:t>off</a:t>
            </a:r>
            <a:r>
              <a:rPr lang="lt-LT" sz="120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lt-LT"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lt-LT" sz="1200" dirty="0" smtClean="0"/>
              <a:t>A </a:t>
            </a:r>
            <a:r>
              <a:rPr lang="lt-LT" sz="1200" dirty="0" err="1" smtClean="0"/>
              <a:t>firring</a:t>
            </a:r>
            <a:r>
              <a:rPr lang="lt-LT" sz="1200" dirty="0" smtClean="0"/>
              <a:t> </a:t>
            </a:r>
            <a:r>
              <a:rPr lang="lt-LT" sz="1200" dirty="0" err="1" smtClean="0"/>
              <a:t>is</a:t>
            </a:r>
            <a:r>
              <a:rPr lang="lt-LT" sz="1200" dirty="0" smtClean="0"/>
              <a:t> a </a:t>
            </a:r>
            <a:r>
              <a:rPr lang="lt-LT" sz="1200" dirty="0" err="1" smtClean="0"/>
              <a:t>thin</a:t>
            </a:r>
            <a:r>
              <a:rPr lang="lt-LT" sz="1200" dirty="0" smtClean="0"/>
              <a:t> </a:t>
            </a:r>
            <a:r>
              <a:rPr lang="lt-LT" sz="1200" dirty="0" err="1" smtClean="0"/>
              <a:t>strip</a:t>
            </a:r>
            <a:r>
              <a:rPr lang="lt-LT" sz="1200" dirty="0" smtClean="0"/>
              <a:t> </a:t>
            </a:r>
            <a:r>
              <a:rPr lang="lt-LT" sz="1200" dirty="0" err="1" smtClean="0"/>
              <a:t>of</a:t>
            </a:r>
            <a:r>
              <a:rPr lang="lt-LT" sz="1200" dirty="0" smtClean="0"/>
              <a:t> </a:t>
            </a:r>
            <a:r>
              <a:rPr lang="lt-LT" sz="1200" dirty="0" err="1" smtClean="0"/>
              <a:t>timber</a:t>
            </a:r>
            <a:r>
              <a:rPr lang="lt-LT" sz="1200" dirty="0" smtClean="0"/>
              <a:t> (</a:t>
            </a:r>
            <a:r>
              <a:rPr lang="lt-LT" sz="1200" dirty="0" err="1" smtClean="0"/>
              <a:t>or</a:t>
            </a:r>
            <a:r>
              <a:rPr lang="lt-LT" sz="1200" dirty="0" smtClean="0"/>
              <a:t> ‘</a:t>
            </a:r>
            <a:r>
              <a:rPr lang="lt-LT" sz="1200" dirty="0" err="1" smtClean="0"/>
              <a:t>batten</a:t>
            </a:r>
            <a:r>
              <a:rPr lang="lt-LT" sz="1200" dirty="0" smtClean="0"/>
              <a:t>’) </a:t>
            </a:r>
            <a:r>
              <a:rPr lang="lt-LT" sz="1200" dirty="0" err="1" smtClean="0"/>
              <a:t>that</a:t>
            </a:r>
            <a:r>
              <a:rPr lang="lt-LT" sz="1200" dirty="0" smtClean="0"/>
              <a:t> </a:t>
            </a:r>
            <a:r>
              <a:rPr lang="lt-LT" sz="1200" dirty="0" err="1" smtClean="0"/>
              <a:t>has</a:t>
            </a:r>
            <a:r>
              <a:rPr lang="lt-LT" sz="1200" dirty="0" smtClean="0"/>
              <a:t> </a:t>
            </a:r>
            <a:r>
              <a:rPr lang="lt-LT" sz="1200" dirty="0" err="1" smtClean="0"/>
              <a:t>been</a:t>
            </a:r>
            <a:r>
              <a:rPr lang="lt-LT" sz="1200" dirty="0" smtClean="0"/>
              <a:t> </a:t>
            </a:r>
            <a:r>
              <a:rPr lang="lt-LT" sz="1200" dirty="0" err="1" smtClean="0"/>
              <a:t>cut</a:t>
            </a:r>
            <a:r>
              <a:rPr lang="lt-LT" sz="1200" dirty="0" smtClean="0"/>
              <a:t> </a:t>
            </a:r>
            <a:r>
              <a:rPr lang="lt-LT" sz="1200" dirty="0" err="1" smtClean="0"/>
              <a:t>along</a:t>
            </a:r>
            <a:r>
              <a:rPr lang="lt-LT" sz="1200" dirty="0" smtClean="0"/>
              <a:t> </a:t>
            </a:r>
            <a:r>
              <a:rPr lang="lt-LT" sz="1200" dirty="0" err="1" smtClean="0"/>
              <a:t>its</a:t>
            </a:r>
            <a:r>
              <a:rPr lang="lt-LT" sz="1200" dirty="0" smtClean="0"/>
              <a:t> </a:t>
            </a:r>
            <a:r>
              <a:rPr lang="lt-LT" sz="1200" dirty="0" err="1" smtClean="0"/>
              <a:t>length</a:t>
            </a:r>
            <a:r>
              <a:rPr lang="lt-LT" sz="1200" dirty="0" smtClean="0"/>
              <a:t> </a:t>
            </a:r>
            <a:r>
              <a:rPr lang="lt-LT" sz="1200" dirty="0" err="1" smtClean="0"/>
              <a:t>diagonally</a:t>
            </a:r>
            <a:r>
              <a:rPr lang="lt-LT" sz="1200" dirty="0" smtClean="0"/>
              <a:t> </a:t>
            </a:r>
            <a:r>
              <a:rPr lang="lt-LT" sz="1200" dirty="0" err="1" smtClean="0"/>
              <a:t>so</a:t>
            </a:r>
            <a:r>
              <a:rPr lang="lt-LT" sz="1200" dirty="0" smtClean="0"/>
              <a:t> </a:t>
            </a:r>
            <a:r>
              <a:rPr lang="lt-LT" sz="1200" dirty="0" err="1" smtClean="0"/>
              <a:t>that</a:t>
            </a:r>
            <a:r>
              <a:rPr lang="lt-LT" sz="1200" dirty="0" smtClean="0"/>
              <a:t> it </a:t>
            </a:r>
            <a:r>
              <a:rPr lang="lt-LT" sz="1200" dirty="0" err="1" smtClean="0"/>
              <a:t>tapers</a:t>
            </a:r>
            <a:r>
              <a:rPr lang="lt-LT" sz="1200" dirty="0" smtClean="0"/>
              <a:t>, </a:t>
            </a:r>
            <a:r>
              <a:rPr lang="lt-LT" sz="1200" dirty="0" err="1" smtClean="0"/>
              <a:t>with</a:t>
            </a:r>
            <a:r>
              <a:rPr lang="lt-LT" sz="1200" dirty="0" smtClean="0"/>
              <a:t> </a:t>
            </a:r>
            <a:r>
              <a:rPr lang="lt-LT" sz="1200" dirty="0" err="1" smtClean="0"/>
              <a:t>one</a:t>
            </a:r>
            <a:r>
              <a:rPr lang="lt-LT" sz="1200" dirty="0" smtClean="0"/>
              <a:t> </a:t>
            </a:r>
            <a:r>
              <a:rPr lang="lt-LT" sz="1200" dirty="0" err="1" smtClean="0"/>
              <a:t>end</a:t>
            </a:r>
            <a:r>
              <a:rPr lang="lt-LT" sz="1200" dirty="0" smtClean="0"/>
              <a:t> </a:t>
            </a:r>
            <a:r>
              <a:rPr lang="lt-LT" sz="1200" dirty="0" err="1" smtClean="0"/>
              <a:t>deeper</a:t>
            </a:r>
            <a:r>
              <a:rPr lang="lt-LT" sz="1200" dirty="0" smtClean="0"/>
              <a:t> </a:t>
            </a:r>
            <a:r>
              <a:rPr lang="lt-LT" sz="1200" dirty="0" err="1" smtClean="0"/>
              <a:t>than</a:t>
            </a:r>
            <a:r>
              <a:rPr lang="lt-LT" sz="1200" dirty="0" smtClean="0"/>
              <a:t> </a:t>
            </a:r>
            <a:r>
              <a:rPr lang="lt-LT" sz="1200" dirty="0" err="1" smtClean="0"/>
              <a:t>the</a:t>
            </a:r>
            <a:r>
              <a:rPr lang="lt-LT" sz="1200" dirty="0" smtClean="0"/>
              <a:t> </a:t>
            </a:r>
            <a:r>
              <a:rPr lang="lt-LT" sz="1200" dirty="0" err="1" smtClean="0"/>
              <a:t>other</a:t>
            </a:r>
            <a:r>
              <a:rPr lang="lt-LT" sz="1200" dirty="0" smtClean="0"/>
              <a:t>. </a:t>
            </a:r>
            <a:r>
              <a:rPr lang="lt-LT" sz="1200" dirty="0" err="1" smtClean="0"/>
              <a:t>Firrings</a:t>
            </a:r>
            <a:r>
              <a:rPr lang="lt-LT" sz="1200" dirty="0" smtClean="0"/>
              <a:t> are </a:t>
            </a:r>
            <a:r>
              <a:rPr lang="lt-LT" sz="1200" dirty="0" err="1" smtClean="0"/>
              <a:t>used</a:t>
            </a:r>
            <a:r>
              <a:rPr lang="lt-LT" sz="1200" dirty="0" smtClean="0"/>
              <a:t> </a:t>
            </a:r>
            <a:r>
              <a:rPr lang="lt-LT" sz="1200" dirty="0" err="1" smtClean="0"/>
              <a:t>in</a:t>
            </a:r>
            <a:r>
              <a:rPr lang="lt-LT" sz="1200" dirty="0" smtClean="0"/>
              <a:t> </a:t>
            </a:r>
            <a:r>
              <a:rPr lang="lt-LT" sz="1200" dirty="0" err="1" smtClean="0"/>
              <a:t>the</a:t>
            </a:r>
            <a:r>
              <a:rPr lang="lt-LT" sz="1200" dirty="0" smtClean="0"/>
              <a:t> </a:t>
            </a:r>
            <a:r>
              <a:rPr lang="lt-LT" sz="1200" dirty="0" err="1" smtClean="0"/>
              <a:t>construction</a:t>
            </a:r>
            <a:r>
              <a:rPr lang="lt-LT" sz="1200" dirty="0" smtClean="0"/>
              <a:t> </a:t>
            </a:r>
            <a:r>
              <a:rPr lang="lt-LT" sz="1200" dirty="0" err="1" smtClean="0"/>
              <a:t>of</a:t>
            </a:r>
            <a:r>
              <a:rPr lang="lt-LT" sz="1200" dirty="0" smtClean="0"/>
              <a:t> </a:t>
            </a:r>
            <a:r>
              <a:rPr lang="lt-LT" sz="1200" dirty="0" err="1" smtClean="0"/>
              <a:t>flat</a:t>
            </a:r>
            <a:r>
              <a:rPr lang="lt-LT" sz="1200" dirty="0" smtClean="0"/>
              <a:t> </a:t>
            </a:r>
            <a:r>
              <a:rPr lang="lt-LT" sz="1200" dirty="0" err="1" smtClean="0"/>
              <a:t>roofs</a:t>
            </a:r>
            <a:r>
              <a:rPr lang="lt-LT" sz="1200" dirty="0" smtClean="0"/>
              <a:t> to </a:t>
            </a:r>
            <a:r>
              <a:rPr lang="lt-LT" sz="1200" dirty="0" err="1" smtClean="0"/>
              <a:t>create</a:t>
            </a:r>
            <a:r>
              <a:rPr lang="lt-LT" sz="1200" dirty="0" smtClean="0"/>
              <a:t> a </a:t>
            </a:r>
            <a:r>
              <a:rPr lang="lt-LT" sz="1200" dirty="0" err="1" smtClean="0"/>
              <a:t>fall</a:t>
            </a:r>
            <a:r>
              <a:rPr lang="lt-LT" sz="1200" dirty="0" smtClean="0"/>
              <a:t>, </a:t>
            </a:r>
            <a:r>
              <a:rPr lang="lt-LT" sz="1200" dirty="0" err="1" smtClean="0"/>
              <a:t>ensuring</a:t>
            </a:r>
            <a:r>
              <a:rPr lang="lt-LT" sz="1200" dirty="0" smtClean="0"/>
              <a:t> </a:t>
            </a:r>
            <a:r>
              <a:rPr lang="lt-LT" sz="1200" dirty="0" err="1" smtClean="0"/>
              <a:t>that</a:t>
            </a:r>
            <a:r>
              <a:rPr lang="lt-LT" sz="1200" dirty="0" smtClean="0"/>
              <a:t> </a:t>
            </a:r>
            <a:r>
              <a:rPr lang="lt-LT" sz="1200" dirty="0" err="1" smtClean="0"/>
              <a:t>water</a:t>
            </a:r>
            <a:r>
              <a:rPr lang="lt-LT" sz="1200" dirty="0" smtClean="0"/>
              <a:t> </a:t>
            </a:r>
            <a:r>
              <a:rPr lang="lt-LT" sz="1200" dirty="0" err="1" smtClean="0"/>
              <a:t>runs</a:t>
            </a:r>
            <a:r>
              <a:rPr lang="lt-LT" sz="1200" dirty="0" smtClean="0"/>
              <a:t> to </a:t>
            </a:r>
            <a:r>
              <a:rPr lang="lt-LT" sz="1200" dirty="0" err="1" smtClean="0"/>
              <a:t>the</a:t>
            </a:r>
            <a:r>
              <a:rPr lang="lt-LT" sz="1200" dirty="0" smtClean="0"/>
              <a:t> </a:t>
            </a:r>
            <a:r>
              <a:rPr lang="lt-LT" sz="1200" dirty="0" err="1" smtClean="0"/>
              <a:t>lower</a:t>
            </a:r>
            <a:r>
              <a:rPr lang="lt-LT" sz="1200" dirty="0" smtClean="0"/>
              <a:t> </a:t>
            </a:r>
            <a:r>
              <a:rPr lang="lt-LT" sz="1200" dirty="0" err="1" smtClean="0"/>
              <a:t>side</a:t>
            </a:r>
            <a:r>
              <a:rPr lang="lt-LT" sz="1200" dirty="0" smtClean="0"/>
              <a:t>. </a:t>
            </a:r>
            <a:r>
              <a:rPr lang="lt-LT" sz="1200" dirty="0" err="1" smtClean="0"/>
              <a:t>Typically</a:t>
            </a:r>
            <a:r>
              <a:rPr lang="lt-LT" sz="1200" dirty="0" smtClean="0"/>
              <a:t> </a:t>
            </a:r>
            <a:r>
              <a:rPr lang="lt-LT" sz="1200" dirty="0" err="1" smtClean="0"/>
              <a:t>they</a:t>
            </a:r>
            <a:r>
              <a:rPr lang="lt-LT" sz="1200" dirty="0" smtClean="0"/>
              <a:t> are </a:t>
            </a:r>
            <a:r>
              <a:rPr lang="lt-LT" sz="1200" dirty="0" err="1" smtClean="0"/>
              <a:t>designed</a:t>
            </a:r>
            <a:r>
              <a:rPr lang="lt-LT" sz="1200" dirty="0" smtClean="0"/>
              <a:t> to a </a:t>
            </a:r>
            <a:r>
              <a:rPr lang="lt-LT" sz="1200" dirty="0" err="1" smtClean="0"/>
              <a:t>fall</a:t>
            </a:r>
            <a:r>
              <a:rPr lang="lt-LT" sz="1200" dirty="0" smtClean="0"/>
              <a:t> </a:t>
            </a:r>
            <a:r>
              <a:rPr lang="lt-LT" sz="1200" dirty="0" err="1" smtClean="0"/>
              <a:t>of</a:t>
            </a:r>
            <a:r>
              <a:rPr lang="lt-LT" sz="1200" dirty="0" smtClean="0"/>
              <a:t> 1:40, </a:t>
            </a:r>
            <a:r>
              <a:rPr lang="lt-LT" sz="1200" dirty="0" err="1" smtClean="0"/>
              <a:t>which</a:t>
            </a:r>
            <a:r>
              <a:rPr lang="lt-LT" sz="1200" dirty="0" smtClean="0"/>
              <a:t> </a:t>
            </a:r>
            <a:r>
              <a:rPr lang="lt-LT" sz="1200" dirty="0" err="1" smtClean="0"/>
              <a:t>given</a:t>
            </a:r>
            <a:r>
              <a:rPr lang="lt-LT" sz="1200" dirty="0" smtClean="0"/>
              <a:t> </a:t>
            </a:r>
            <a:r>
              <a:rPr lang="lt-LT" sz="1200" dirty="0" err="1" smtClean="0"/>
              <a:t>on-site</a:t>
            </a:r>
            <a:r>
              <a:rPr lang="lt-LT" sz="1200" dirty="0" smtClean="0"/>
              <a:t> </a:t>
            </a:r>
            <a:r>
              <a:rPr lang="lt-LT" sz="1200" dirty="0" err="1" smtClean="0"/>
              <a:t>inaccuracies</a:t>
            </a:r>
            <a:r>
              <a:rPr lang="lt-LT" sz="1200" dirty="0" smtClean="0"/>
              <a:t> </a:t>
            </a:r>
            <a:r>
              <a:rPr lang="lt-LT" sz="1200" dirty="0" err="1" smtClean="0"/>
              <a:t>should</a:t>
            </a:r>
            <a:r>
              <a:rPr lang="lt-LT" sz="1200" dirty="0" smtClean="0"/>
              <a:t> </a:t>
            </a:r>
            <a:r>
              <a:rPr lang="lt-LT" sz="1200" dirty="0" err="1" smtClean="0"/>
              <a:t>result</a:t>
            </a:r>
            <a:r>
              <a:rPr lang="lt-LT" sz="1200" dirty="0" smtClean="0"/>
              <a:t> </a:t>
            </a:r>
            <a:r>
              <a:rPr lang="lt-LT" sz="1200" dirty="0" err="1" smtClean="0"/>
              <a:t>in</a:t>
            </a:r>
            <a:r>
              <a:rPr lang="lt-LT" sz="1200" dirty="0" smtClean="0"/>
              <a:t> a </a:t>
            </a:r>
            <a:r>
              <a:rPr lang="lt-LT" sz="1200" dirty="0" err="1" smtClean="0"/>
              <a:t>minimum</a:t>
            </a:r>
            <a:r>
              <a:rPr lang="lt-LT" sz="1200" dirty="0" smtClean="0"/>
              <a:t> </a:t>
            </a:r>
            <a:r>
              <a:rPr lang="lt-LT" sz="1200" dirty="0" err="1" smtClean="0"/>
              <a:t>fall</a:t>
            </a:r>
            <a:r>
              <a:rPr lang="lt-LT" sz="1200" dirty="0" smtClean="0"/>
              <a:t> </a:t>
            </a:r>
            <a:r>
              <a:rPr lang="lt-LT" sz="1200" dirty="0" err="1" smtClean="0"/>
              <a:t>of</a:t>
            </a:r>
            <a:r>
              <a:rPr lang="lt-LT" sz="1200" dirty="0" smtClean="0"/>
              <a:t> 1:80 </a:t>
            </a:r>
            <a:r>
              <a:rPr lang="lt-LT" sz="1200" dirty="0" err="1" smtClean="0"/>
              <a:t>in</a:t>
            </a:r>
            <a:r>
              <a:rPr lang="lt-LT" sz="1200" dirty="0" smtClean="0"/>
              <a:t> </a:t>
            </a:r>
            <a:r>
              <a:rPr lang="lt-LT" sz="1200" dirty="0" err="1" smtClean="0"/>
              <a:t>the</a:t>
            </a:r>
            <a:r>
              <a:rPr lang="lt-LT" sz="1200" dirty="0" smtClean="0"/>
              <a:t> </a:t>
            </a:r>
            <a:r>
              <a:rPr lang="lt-LT" sz="1200" dirty="0" err="1" smtClean="0"/>
              <a:t>finished</a:t>
            </a:r>
            <a:r>
              <a:rPr lang="lt-LT" sz="1200" dirty="0" smtClean="0"/>
              <a:t> </a:t>
            </a:r>
            <a:r>
              <a:rPr lang="lt-LT" sz="1200" dirty="0" err="1" smtClean="0"/>
              <a:t>construction</a:t>
            </a:r>
            <a:r>
              <a:rPr lang="lt-LT" sz="120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lt-LT" sz="1200" dirty="0" smtClean="0"/>
          </a:p>
          <a:p>
            <a:r>
              <a:rPr lang="lt-LT" sz="1200" dirty="0" err="1" smtClean="0"/>
              <a:t>They</a:t>
            </a:r>
            <a:r>
              <a:rPr lang="lt-LT" sz="1200" dirty="0" smtClean="0"/>
              <a:t> are </a:t>
            </a:r>
            <a:r>
              <a:rPr lang="lt-LT" sz="1200" dirty="0" err="1" smtClean="0"/>
              <a:t>manufactured</a:t>
            </a:r>
            <a:r>
              <a:rPr lang="lt-LT" sz="1200" dirty="0" smtClean="0"/>
              <a:t> </a:t>
            </a:r>
            <a:r>
              <a:rPr lang="lt-LT" sz="1200" dirty="0" err="1" smtClean="0"/>
              <a:t>by</a:t>
            </a:r>
            <a:r>
              <a:rPr lang="lt-LT" sz="1200" dirty="0" smtClean="0"/>
              <a:t> </a:t>
            </a:r>
            <a:r>
              <a:rPr lang="lt-LT" sz="1200" dirty="0" err="1" smtClean="0"/>
              <a:t>cutting</a:t>
            </a:r>
            <a:r>
              <a:rPr lang="lt-LT" sz="1200" dirty="0" smtClean="0"/>
              <a:t> at </a:t>
            </a:r>
            <a:r>
              <a:rPr lang="lt-LT" sz="1200" dirty="0" err="1" smtClean="0"/>
              <a:t>an</a:t>
            </a:r>
            <a:r>
              <a:rPr lang="lt-LT" sz="1200" dirty="0" smtClean="0"/>
              <a:t> angle </a:t>
            </a:r>
            <a:r>
              <a:rPr lang="lt-LT" sz="1200" dirty="0" err="1" smtClean="0"/>
              <a:t>along</a:t>
            </a:r>
            <a:r>
              <a:rPr lang="lt-LT" sz="1200" dirty="0" smtClean="0"/>
              <a:t> </a:t>
            </a:r>
            <a:r>
              <a:rPr lang="lt-LT" sz="1200" dirty="0" err="1" smtClean="0"/>
              <a:t>the</a:t>
            </a:r>
            <a:r>
              <a:rPr lang="lt-LT" sz="1200" dirty="0" smtClean="0"/>
              <a:t> </a:t>
            </a:r>
            <a:r>
              <a:rPr lang="lt-LT" sz="1200" dirty="0" err="1" smtClean="0"/>
              <a:t>length</a:t>
            </a:r>
            <a:r>
              <a:rPr lang="lt-LT" sz="1200" dirty="0" smtClean="0"/>
              <a:t> </a:t>
            </a:r>
            <a:r>
              <a:rPr lang="lt-LT" sz="1200" dirty="0" err="1" smtClean="0"/>
              <a:t>of</a:t>
            </a:r>
            <a:r>
              <a:rPr lang="lt-LT" sz="1200" dirty="0" smtClean="0"/>
              <a:t> a </a:t>
            </a:r>
            <a:r>
              <a:rPr lang="lt-LT" sz="1200" dirty="0" err="1" smtClean="0"/>
              <a:t>timber</a:t>
            </a:r>
            <a:r>
              <a:rPr lang="lt-LT" sz="1200" dirty="0" smtClean="0"/>
              <a:t> </a:t>
            </a:r>
            <a:r>
              <a:rPr lang="lt-LT" sz="1200" dirty="0" err="1" smtClean="0"/>
              <a:t>batten</a:t>
            </a:r>
            <a:r>
              <a:rPr lang="lt-LT" sz="1200" dirty="0" smtClean="0"/>
              <a:t>. </a:t>
            </a:r>
            <a:r>
              <a:rPr lang="lt-LT" sz="1200" dirty="0" err="1" smtClean="0"/>
              <a:t>As</a:t>
            </a:r>
            <a:r>
              <a:rPr lang="lt-LT" sz="1200" dirty="0" smtClean="0"/>
              <a:t> </a:t>
            </a:r>
            <a:r>
              <a:rPr lang="lt-LT" sz="1200" dirty="0" err="1" smtClean="0"/>
              <a:t>this</a:t>
            </a:r>
            <a:r>
              <a:rPr lang="lt-LT" sz="1200" dirty="0" smtClean="0"/>
              <a:t> </a:t>
            </a:r>
            <a:r>
              <a:rPr lang="lt-LT" sz="1200" dirty="0" err="1" smtClean="0"/>
              <a:t>requires</a:t>
            </a:r>
            <a:r>
              <a:rPr lang="lt-LT" sz="1200" dirty="0" smtClean="0"/>
              <a:t> </a:t>
            </a:r>
            <a:r>
              <a:rPr lang="lt-LT" sz="1200" dirty="0" err="1" smtClean="0"/>
              <a:t>specialist</a:t>
            </a:r>
            <a:r>
              <a:rPr lang="lt-LT" sz="1200" dirty="0" smtClean="0"/>
              <a:t> </a:t>
            </a:r>
            <a:r>
              <a:rPr lang="lt-LT" sz="1200" dirty="0" err="1" smtClean="0"/>
              <a:t>cutting</a:t>
            </a:r>
            <a:r>
              <a:rPr lang="lt-LT" sz="1200" dirty="0" smtClean="0"/>
              <a:t> </a:t>
            </a:r>
            <a:r>
              <a:rPr lang="lt-LT" sz="1200" dirty="0" err="1" smtClean="0"/>
              <a:t>equipment</a:t>
            </a:r>
            <a:r>
              <a:rPr lang="lt-LT" sz="1200" dirty="0" smtClean="0"/>
              <a:t>, </a:t>
            </a:r>
            <a:r>
              <a:rPr lang="lt-LT" sz="1200" dirty="0" err="1" smtClean="0"/>
              <a:t>firrings</a:t>
            </a:r>
            <a:r>
              <a:rPr lang="lt-LT" sz="1200" dirty="0" smtClean="0"/>
              <a:t> are </a:t>
            </a:r>
            <a:r>
              <a:rPr lang="lt-LT" sz="1200" dirty="0" err="1" smtClean="0"/>
              <a:t>often</a:t>
            </a:r>
            <a:r>
              <a:rPr lang="lt-LT" sz="1200" dirty="0" smtClean="0"/>
              <a:t> </a:t>
            </a:r>
            <a:r>
              <a:rPr lang="lt-LT" sz="1200" dirty="0" err="1" smtClean="0"/>
              <a:t>manufactured</a:t>
            </a:r>
            <a:r>
              <a:rPr lang="lt-LT" sz="1200" dirty="0" smtClean="0"/>
              <a:t> </a:t>
            </a:r>
            <a:r>
              <a:rPr lang="lt-LT" sz="1200" dirty="0" err="1" smtClean="0"/>
              <a:t>off</a:t>
            </a:r>
            <a:r>
              <a:rPr lang="lt-LT" sz="1200" dirty="0" smtClean="0"/>
              <a:t> </a:t>
            </a:r>
            <a:r>
              <a:rPr lang="lt-LT" sz="1200" dirty="0" err="1" smtClean="0"/>
              <a:t>site</a:t>
            </a:r>
            <a:r>
              <a:rPr lang="lt-LT" sz="120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lt-LT" sz="1200" dirty="0" err="1" smtClean="0"/>
              <a:t>Firrings</a:t>
            </a:r>
            <a:r>
              <a:rPr lang="lt-LT" sz="1200" dirty="0" smtClean="0"/>
              <a:t> are </a:t>
            </a:r>
            <a:r>
              <a:rPr lang="lt-LT" sz="1200" dirty="0" err="1" smtClean="0"/>
              <a:t>cut</a:t>
            </a:r>
            <a:r>
              <a:rPr lang="lt-LT" sz="1200" dirty="0" smtClean="0"/>
              <a:t> </a:t>
            </a:r>
            <a:r>
              <a:rPr lang="lt-LT" sz="1200" dirty="0" err="1" smtClean="0"/>
              <a:t>in</a:t>
            </a:r>
            <a:r>
              <a:rPr lang="lt-LT" sz="1200" dirty="0" smtClean="0"/>
              <a:t> pairs, </a:t>
            </a:r>
            <a:r>
              <a:rPr lang="lt-LT" sz="1200" dirty="0" err="1" smtClean="0"/>
              <a:t>with</a:t>
            </a:r>
            <a:r>
              <a:rPr lang="lt-LT" sz="1200" dirty="0" smtClean="0"/>
              <a:t> </a:t>
            </a:r>
            <a:r>
              <a:rPr lang="lt-LT" sz="1200" dirty="0" err="1" smtClean="0"/>
              <a:t>the</a:t>
            </a:r>
            <a:r>
              <a:rPr lang="lt-LT" sz="1200" dirty="0" smtClean="0"/>
              <a:t> </a:t>
            </a:r>
            <a:r>
              <a:rPr lang="lt-LT" sz="1200" dirty="0" err="1" smtClean="0"/>
              <a:t>pieces</a:t>
            </a:r>
            <a:r>
              <a:rPr lang="lt-LT" sz="1200" dirty="0" smtClean="0"/>
              <a:t> </a:t>
            </a:r>
            <a:r>
              <a:rPr lang="lt-LT" sz="1200" dirty="0" err="1" smtClean="0"/>
              <a:t>on</a:t>
            </a:r>
            <a:r>
              <a:rPr lang="lt-LT" sz="1200" dirty="0" smtClean="0"/>
              <a:t> </a:t>
            </a:r>
            <a:r>
              <a:rPr lang="lt-LT" sz="1200" dirty="0" err="1" smtClean="0"/>
              <a:t>both</a:t>
            </a:r>
            <a:r>
              <a:rPr lang="lt-LT" sz="1200" dirty="0" smtClean="0"/>
              <a:t> </a:t>
            </a:r>
            <a:r>
              <a:rPr lang="lt-LT" sz="1200" dirty="0" err="1" smtClean="0"/>
              <a:t>sides</a:t>
            </a:r>
            <a:r>
              <a:rPr lang="lt-LT" sz="1200" dirty="0" smtClean="0"/>
              <a:t> </a:t>
            </a:r>
            <a:r>
              <a:rPr lang="lt-LT" sz="1200" dirty="0" err="1" smtClean="0"/>
              <a:t>of</a:t>
            </a:r>
            <a:r>
              <a:rPr lang="lt-LT" sz="1200" dirty="0" smtClean="0"/>
              <a:t> </a:t>
            </a:r>
            <a:r>
              <a:rPr lang="lt-LT" sz="1200" dirty="0" err="1" smtClean="0"/>
              <a:t>the</a:t>
            </a:r>
            <a:r>
              <a:rPr lang="lt-LT" sz="1200" dirty="0" smtClean="0"/>
              <a:t> </a:t>
            </a:r>
            <a:r>
              <a:rPr lang="lt-LT" sz="1200" dirty="0" err="1" smtClean="0"/>
              <a:t>cut</a:t>
            </a:r>
            <a:r>
              <a:rPr lang="lt-LT" sz="1200" dirty="0" smtClean="0"/>
              <a:t> line </a:t>
            </a:r>
            <a:r>
              <a:rPr lang="lt-LT" sz="1200" dirty="0" err="1" smtClean="0"/>
              <a:t>being</a:t>
            </a:r>
            <a:r>
              <a:rPr lang="lt-LT" sz="1200" dirty="0" smtClean="0"/>
              <a:t> </a:t>
            </a:r>
            <a:r>
              <a:rPr lang="lt-LT" sz="1200" dirty="0" err="1" smtClean="0"/>
              <a:t>used</a:t>
            </a:r>
            <a:r>
              <a:rPr lang="lt-LT" sz="1200" dirty="0" smtClean="0"/>
              <a:t> </a:t>
            </a:r>
            <a:r>
              <a:rPr lang="lt-LT" sz="1200" dirty="0" err="1" smtClean="0"/>
              <a:t>so</a:t>
            </a:r>
            <a:r>
              <a:rPr lang="lt-LT" sz="1200" dirty="0" smtClean="0"/>
              <a:t> </a:t>
            </a:r>
            <a:r>
              <a:rPr lang="lt-LT" sz="1200" dirty="0" err="1" smtClean="0"/>
              <a:t>as</a:t>
            </a:r>
            <a:r>
              <a:rPr lang="lt-LT" sz="1200" dirty="0" smtClean="0"/>
              <a:t> to </a:t>
            </a:r>
            <a:r>
              <a:rPr lang="lt-LT" sz="1200" dirty="0" err="1" smtClean="0"/>
              <a:t>minimise</a:t>
            </a:r>
            <a:r>
              <a:rPr lang="lt-LT" sz="1200" dirty="0" smtClean="0"/>
              <a:t> </a:t>
            </a:r>
            <a:r>
              <a:rPr lang="lt-LT" sz="1200" dirty="0" err="1" smtClean="0"/>
              <a:t>waste</a:t>
            </a:r>
            <a:r>
              <a:rPr lang="lt-LT" sz="1200" dirty="0" smtClean="0"/>
              <a:t>. </a:t>
            </a:r>
            <a:r>
              <a:rPr lang="lt-LT" sz="1200" dirty="0" err="1" smtClean="0"/>
              <a:t>They</a:t>
            </a:r>
            <a:r>
              <a:rPr lang="lt-LT" sz="1200" dirty="0" smtClean="0"/>
              <a:t> </a:t>
            </a:r>
            <a:r>
              <a:rPr lang="lt-LT" sz="1200" dirty="0" err="1" smtClean="0"/>
              <a:t>can</a:t>
            </a:r>
            <a:r>
              <a:rPr lang="lt-LT" sz="1200" dirty="0" smtClean="0"/>
              <a:t> be </a:t>
            </a:r>
            <a:r>
              <a:rPr lang="lt-LT" sz="1200" dirty="0" err="1" smtClean="0"/>
              <a:t>cut</a:t>
            </a:r>
            <a:r>
              <a:rPr lang="lt-LT" sz="1200" dirty="0" smtClean="0"/>
              <a:t> </a:t>
            </a:r>
            <a:r>
              <a:rPr lang="lt-LT" sz="1200" dirty="0" err="1" smtClean="0"/>
              <a:t>in</a:t>
            </a:r>
            <a:r>
              <a:rPr lang="lt-LT" sz="1200" dirty="0" smtClean="0"/>
              <a:t> </a:t>
            </a:r>
            <a:r>
              <a:rPr lang="lt-LT" sz="1200" dirty="0" err="1" smtClean="0"/>
              <a:t>identical</a:t>
            </a:r>
            <a:r>
              <a:rPr lang="lt-LT" sz="1200" dirty="0" smtClean="0"/>
              <a:t> pairs </a:t>
            </a:r>
            <a:r>
              <a:rPr lang="lt-LT" sz="1200" dirty="0" err="1" smtClean="0"/>
              <a:t>or</a:t>
            </a:r>
            <a:r>
              <a:rPr lang="lt-LT" sz="1200" dirty="0" smtClean="0"/>
              <a:t> </a:t>
            </a:r>
            <a:r>
              <a:rPr lang="lt-LT" sz="1200" dirty="0" err="1" smtClean="0"/>
              <a:t>folding</a:t>
            </a:r>
            <a:r>
              <a:rPr lang="lt-LT" sz="1200" dirty="0" smtClean="0"/>
              <a:t> pairs. </a:t>
            </a:r>
            <a:r>
              <a:rPr lang="lt-LT" sz="1200" dirty="0" err="1" smtClean="0"/>
              <a:t>Identical</a:t>
            </a:r>
            <a:r>
              <a:rPr lang="lt-LT" sz="1200" dirty="0" smtClean="0"/>
              <a:t> pairs are </a:t>
            </a:r>
            <a:r>
              <a:rPr lang="lt-LT" sz="1200" dirty="0" err="1" smtClean="0"/>
              <a:t>the</a:t>
            </a:r>
            <a:r>
              <a:rPr lang="lt-LT" sz="1200" dirty="0" smtClean="0"/>
              <a:t> </a:t>
            </a:r>
            <a:r>
              <a:rPr lang="lt-LT" sz="1200" dirty="0" err="1" smtClean="0"/>
              <a:t>same</a:t>
            </a:r>
            <a:r>
              <a:rPr lang="lt-LT" sz="1200" dirty="0" smtClean="0"/>
              <a:t> </a:t>
            </a:r>
            <a:r>
              <a:rPr lang="lt-LT" sz="1200" dirty="0" err="1" smtClean="0"/>
              <a:t>when</a:t>
            </a:r>
            <a:r>
              <a:rPr lang="lt-LT" sz="1200" dirty="0" smtClean="0"/>
              <a:t> </a:t>
            </a:r>
            <a:r>
              <a:rPr lang="lt-LT" sz="1200" dirty="0" err="1" smtClean="0"/>
              <a:t>cut</a:t>
            </a:r>
            <a:r>
              <a:rPr lang="lt-LT" sz="1200" dirty="0" smtClean="0"/>
              <a:t>, </a:t>
            </a:r>
            <a:r>
              <a:rPr lang="lt-LT" sz="1200" dirty="0" err="1" smtClean="0"/>
              <a:t>whereas</a:t>
            </a:r>
            <a:r>
              <a:rPr lang="lt-LT" sz="1200" dirty="0" smtClean="0"/>
              <a:t> a </a:t>
            </a:r>
            <a:r>
              <a:rPr lang="lt-LT" sz="1200" dirty="0" err="1" smtClean="0"/>
              <a:t>folding</a:t>
            </a:r>
            <a:r>
              <a:rPr lang="lt-LT" sz="1200" dirty="0" smtClean="0"/>
              <a:t> </a:t>
            </a:r>
            <a:r>
              <a:rPr lang="lt-LT" sz="1200" dirty="0" err="1" smtClean="0"/>
              <a:t>pair</a:t>
            </a:r>
            <a:r>
              <a:rPr lang="lt-LT" sz="1200" dirty="0" smtClean="0"/>
              <a:t> are </a:t>
            </a:r>
            <a:r>
              <a:rPr lang="lt-LT" sz="1200" dirty="0" err="1" smtClean="0"/>
              <a:t>cut</a:t>
            </a:r>
            <a:r>
              <a:rPr lang="lt-LT" sz="1200" dirty="0" smtClean="0"/>
              <a:t> to </a:t>
            </a:r>
            <a:r>
              <a:rPr lang="lt-LT" sz="1200" dirty="0" err="1" smtClean="0"/>
              <a:t>form</a:t>
            </a:r>
            <a:r>
              <a:rPr lang="lt-LT" sz="1200" dirty="0" smtClean="0"/>
              <a:t> a </a:t>
            </a:r>
            <a:r>
              <a:rPr lang="lt-LT" sz="1200" dirty="0" err="1" smtClean="0"/>
              <a:t>continuous</a:t>
            </a:r>
            <a:r>
              <a:rPr lang="lt-LT" sz="1200" dirty="0" smtClean="0"/>
              <a:t> </a:t>
            </a:r>
            <a:r>
              <a:rPr lang="lt-LT" sz="1200" dirty="0" err="1" smtClean="0"/>
              <a:t>fall</a:t>
            </a:r>
            <a:r>
              <a:rPr lang="lt-LT" sz="1200" dirty="0" smtClean="0"/>
              <a:t> </a:t>
            </a:r>
            <a:r>
              <a:rPr lang="lt-LT" sz="1200" dirty="0" err="1" smtClean="0"/>
              <a:t>when</a:t>
            </a:r>
            <a:r>
              <a:rPr lang="lt-LT" sz="1200" dirty="0" smtClean="0"/>
              <a:t> </a:t>
            </a:r>
            <a:r>
              <a:rPr lang="lt-LT" sz="1200" dirty="0" err="1" smtClean="0"/>
              <a:t>placed</a:t>
            </a:r>
            <a:r>
              <a:rPr lang="lt-LT" sz="1200" dirty="0" smtClean="0"/>
              <a:t> </a:t>
            </a:r>
            <a:r>
              <a:rPr lang="lt-LT" sz="1200" dirty="0" err="1" smtClean="0"/>
              <a:t>end</a:t>
            </a:r>
            <a:r>
              <a:rPr lang="lt-LT" sz="1200" dirty="0" smtClean="0"/>
              <a:t> to </a:t>
            </a:r>
            <a:r>
              <a:rPr lang="lt-LT" sz="1200" dirty="0" err="1" smtClean="0"/>
              <a:t>end</a:t>
            </a:r>
            <a:r>
              <a:rPr lang="lt-LT" sz="1200" dirty="0" smtClean="0"/>
              <a:t>. </a:t>
            </a:r>
          </a:p>
          <a:p>
            <a:endParaRPr lang="lt-LT" dirty="0"/>
          </a:p>
        </p:txBody>
      </p:sp>
      <p:sp>
        <p:nvSpPr>
          <p:cNvPr id="4" name="Slide Number Placeholder 3"/>
          <p:cNvSpPr>
            <a:spLocks noGrp="1"/>
          </p:cNvSpPr>
          <p:nvPr>
            <p:ph type="sldNum" sz="quarter" idx="10"/>
          </p:nvPr>
        </p:nvSpPr>
        <p:spPr/>
        <p:txBody>
          <a:bodyPr/>
          <a:lstStyle/>
          <a:p>
            <a:fld id="{7ABEC9D0-1941-41D6-A106-DB534AC886F9}" type="slidenum">
              <a:rPr lang="en-US" smtClean="0"/>
              <a:t>35</a:t>
            </a:fld>
            <a:endParaRPr lang="en-US"/>
          </a:p>
        </p:txBody>
      </p:sp>
    </p:spTree>
    <p:extLst>
      <p:ext uri="{BB962C8B-B14F-4D97-AF65-F5344CB8AC3E}">
        <p14:creationId xmlns:p14="http://schemas.microsoft.com/office/powerpoint/2010/main" val="9172921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goal</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of</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tapered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roof</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insulation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systems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is</a:t>
            </a:r>
            <a:r>
              <a:rPr lang="lt-LT" sz="1200" kern="1200" dirty="0" smtClean="0">
                <a:solidFill>
                  <a:schemeClr val="tx1"/>
                </a:solidFill>
                <a:effectLst/>
                <a:latin typeface="+mn-lt"/>
                <a:ea typeface="+mn-ea"/>
                <a:cs typeface="+mn-cs"/>
              </a:rPr>
              <a:t> to </a:t>
            </a:r>
            <a:r>
              <a:rPr lang="lt-LT" sz="1200" kern="1200" dirty="0" err="1" smtClean="0">
                <a:solidFill>
                  <a:schemeClr val="tx1"/>
                </a:solidFill>
                <a:effectLst/>
                <a:latin typeface="+mn-lt"/>
                <a:ea typeface="+mn-ea"/>
                <a:cs typeface="+mn-cs"/>
              </a:rPr>
              <a:t>eliminate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ponding</a:t>
            </a:r>
            <a:r>
              <a:rPr lang="lt-LT" sz="1200" kern="1200" dirty="0" smtClean="0">
                <a:solidFill>
                  <a:schemeClr val="tx1"/>
                </a:solidFill>
                <a:effectLst/>
                <a:latin typeface="+mn-lt"/>
                <a:ea typeface="+mn-ea"/>
                <a:cs typeface="+mn-cs"/>
              </a:rPr>
              <a:t>/</a:t>
            </a:r>
            <a:r>
              <a:rPr lang="lt-LT" sz="1200" kern="1200" dirty="0" err="1" smtClean="0">
                <a:solidFill>
                  <a:schemeClr val="tx1"/>
                </a:solidFill>
                <a:effectLst/>
                <a:latin typeface="+mn-lt"/>
                <a:ea typeface="+mn-ea"/>
                <a:cs typeface="+mn-cs"/>
              </a:rPr>
              <a:t>standing</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water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on</a:t>
            </a:r>
            <a:r>
              <a:rPr lang="lt-LT" sz="1200" kern="1200" dirty="0" smtClean="0">
                <a:solidFill>
                  <a:schemeClr val="tx1"/>
                </a:solidFill>
                <a:effectLst/>
                <a:latin typeface="+mn-lt"/>
                <a:ea typeface="+mn-ea"/>
                <a:cs typeface="+mn-cs"/>
              </a:rPr>
              <a:t> a </a:t>
            </a:r>
            <a:r>
              <a:rPr lang="lt-LT" sz="1200" kern="1200" dirty="0" err="1" smtClean="0">
                <a:solidFill>
                  <a:schemeClr val="tx1"/>
                </a:solidFill>
                <a:effectLst/>
                <a:latin typeface="+mn-lt"/>
                <a:ea typeface="+mn-ea"/>
                <a:cs typeface="+mn-cs"/>
              </a:rPr>
              <a:t>membrane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when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roof</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deck</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does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not</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provide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adequate</a:t>
            </a:r>
            <a:r>
              <a:rPr lang="lt-LT" sz="1200" kern="1200" dirty="0" smtClean="0">
                <a:solidFill>
                  <a:schemeClr val="tx1"/>
                </a:solidFill>
                <a:effectLst/>
                <a:latin typeface="+mn-lt"/>
                <a:ea typeface="+mn-ea"/>
                <a:cs typeface="+mn-cs"/>
              </a:rPr>
              <a:t> slope. A </a:t>
            </a:r>
            <a:r>
              <a:rPr lang="lt-LT" sz="1200" kern="1200" dirty="0" err="1" smtClean="0">
                <a:solidFill>
                  <a:schemeClr val="tx1"/>
                </a:solidFill>
                <a:effectLst/>
                <a:latin typeface="+mn-lt"/>
                <a:ea typeface="+mn-ea"/>
                <a:cs typeface="+mn-cs"/>
              </a:rPr>
              <a:t>properly</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designed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tapered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roof</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insulation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system</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not</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only</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provides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necessary</a:t>
            </a:r>
            <a:r>
              <a:rPr lang="lt-LT" sz="1200" kern="1200" dirty="0" smtClean="0">
                <a:solidFill>
                  <a:schemeClr val="tx1"/>
                </a:solidFill>
                <a:effectLst/>
                <a:latin typeface="+mn-lt"/>
                <a:ea typeface="+mn-ea"/>
                <a:cs typeface="+mn-cs"/>
              </a:rPr>
              <a:t> R-</a:t>
            </a:r>
            <a:r>
              <a:rPr lang="lt-LT" sz="1200" kern="1200" dirty="0" err="1" smtClean="0">
                <a:solidFill>
                  <a:schemeClr val="tx1"/>
                </a:solidFill>
                <a:effectLst/>
                <a:latin typeface="+mn-lt"/>
                <a:ea typeface="+mn-ea"/>
                <a:cs typeface="+mn-cs"/>
              </a:rPr>
              <a:t>value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and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support</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for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roof</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system</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but</a:t>
            </a:r>
            <a:r>
              <a:rPr lang="lt-LT" sz="1200" kern="1200" dirty="0" smtClean="0">
                <a:solidFill>
                  <a:schemeClr val="tx1"/>
                </a:solidFill>
                <a:effectLst/>
                <a:latin typeface="+mn-lt"/>
                <a:ea typeface="+mn-ea"/>
                <a:cs typeface="+mn-cs"/>
              </a:rPr>
              <a:t> it </a:t>
            </a:r>
            <a:r>
              <a:rPr lang="lt-LT" sz="1200" kern="1200" dirty="0" err="1" smtClean="0">
                <a:solidFill>
                  <a:schemeClr val="tx1"/>
                </a:solidFill>
                <a:effectLst/>
                <a:latin typeface="+mn-lt"/>
                <a:ea typeface="+mn-ea"/>
                <a:cs typeface="+mn-cs"/>
              </a:rPr>
              <a:t>helps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extend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life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of</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roof</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system</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because</a:t>
            </a:r>
            <a:r>
              <a:rPr lang="lt-LT" sz="1200" kern="1200" dirty="0" smtClean="0">
                <a:solidFill>
                  <a:schemeClr val="tx1"/>
                </a:solidFill>
                <a:effectLst/>
                <a:latin typeface="+mn-lt"/>
                <a:ea typeface="+mn-ea"/>
                <a:cs typeface="+mn-cs"/>
              </a:rPr>
              <a:t> it </a:t>
            </a:r>
            <a:r>
              <a:rPr lang="lt-LT" sz="1200" kern="1200" dirty="0" err="1" smtClean="0">
                <a:solidFill>
                  <a:schemeClr val="tx1"/>
                </a:solidFill>
                <a:effectLst/>
                <a:latin typeface="+mn-lt"/>
                <a:ea typeface="+mn-ea"/>
                <a:cs typeface="+mn-cs"/>
              </a:rPr>
              <a:t>provides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required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drainage</a:t>
            </a:r>
            <a:r>
              <a:rPr lang="lt-LT" sz="1200" kern="1200" dirty="0" smtClean="0">
                <a:solidFill>
                  <a:schemeClr val="tx1"/>
                </a:solidFill>
                <a:effectLst/>
                <a:latin typeface="+mn-lt"/>
                <a:ea typeface="+mn-ea"/>
                <a:cs typeface="+mn-cs"/>
              </a:rPr>
              <a:t>.</a:t>
            </a:r>
          </a:p>
          <a:p>
            <a:endParaRPr lang="lt-LT" sz="1200" kern="1200" dirty="0" smtClean="0">
              <a:solidFill>
                <a:schemeClr val="tx1"/>
              </a:solidFill>
              <a:effectLst/>
              <a:latin typeface="+mn-lt"/>
              <a:ea typeface="+mn-ea"/>
              <a:cs typeface="+mn-cs"/>
            </a:endParaRPr>
          </a:p>
          <a:p>
            <a:r>
              <a:rPr lang="lt-LT" sz="1200" kern="1200" dirty="0" err="1" smtClean="0">
                <a:solidFill>
                  <a:schemeClr val="tx1"/>
                </a:solidFill>
                <a:effectLst/>
                <a:latin typeface="+mn-lt"/>
                <a:ea typeface="+mn-ea"/>
                <a:cs typeface="+mn-cs"/>
              </a:rPr>
              <a:t>Ponding</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water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has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potential</a:t>
            </a:r>
            <a:r>
              <a:rPr lang="lt-LT" sz="1200" kern="1200" dirty="0" smtClean="0">
                <a:solidFill>
                  <a:schemeClr val="tx1"/>
                </a:solidFill>
                <a:effectLst/>
                <a:latin typeface="+mn-lt"/>
                <a:ea typeface="+mn-ea"/>
                <a:cs typeface="+mn-cs"/>
              </a:rPr>
              <a:t> to </a:t>
            </a:r>
            <a:r>
              <a:rPr lang="lt-LT" sz="1200" kern="1200" dirty="0" err="1" smtClean="0">
                <a:solidFill>
                  <a:schemeClr val="tx1"/>
                </a:solidFill>
                <a:effectLst/>
                <a:latin typeface="+mn-lt"/>
                <a:ea typeface="+mn-ea"/>
                <a:cs typeface="+mn-cs"/>
              </a:rPr>
              <a:t>add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enormous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stress</a:t>
            </a:r>
            <a:r>
              <a:rPr lang="lt-LT" sz="1200" kern="1200" dirty="0" smtClean="0">
                <a:solidFill>
                  <a:schemeClr val="tx1"/>
                </a:solidFill>
                <a:effectLst/>
                <a:latin typeface="+mn-lt"/>
                <a:ea typeface="+mn-ea"/>
                <a:cs typeface="+mn-cs"/>
              </a:rPr>
              <a:t> to a </a:t>
            </a:r>
            <a:r>
              <a:rPr lang="lt-LT" sz="1200" kern="1200" dirty="0" err="1" smtClean="0">
                <a:solidFill>
                  <a:schemeClr val="tx1"/>
                </a:solidFill>
                <a:effectLst/>
                <a:latin typeface="+mn-lt"/>
                <a:ea typeface="+mn-ea"/>
                <a:cs typeface="+mn-cs"/>
              </a:rPr>
              <a:t>building’s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roof</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with</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most</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warranties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voided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areas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where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ponding</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water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exists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for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more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than</a:t>
            </a:r>
            <a:r>
              <a:rPr lang="lt-LT" sz="1200" kern="1200" dirty="0" smtClean="0">
                <a:solidFill>
                  <a:schemeClr val="tx1"/>
                </a:solidFill>
                <a:effectLst/>
                <a:latin typeface="+mn-lt"/>
                <a:ea typeface="+mn-ea"/>
                <a:cs typeface="+mn-cs"/>
              </a:rPr>
              <a:t> 48 </a:t>
            </a:r>
            <a:r>
              <a:rPr lang="lt-LT" sz="1200" kern="1200" dirty="0" err="1" smtClean="0">
                <a:solidFill>
                  <a:schemeClr val="tx1"/>
                </a:solidFill>
                <a:effectLst/>
                <a:latin typeface="+mn-lt"/>
                <a:ea typeface="+mn-ea"/>
                <a:cs typeface="+mn-cs"/>
              </a:rPr>
              <a:t>hours</a:t>
            </a:r>
            <a:r>
              <a:rPr lang="lt-LT" sz="1200" kern="1200" dirty="0" smtClean="0">
                <a:solidFill>
                  <a:schemeClr val="tx1"/>
                </a:solidFill>
                <a:effectLst/>
                <a:latin typeface="+mn-lt"/>
                <a:ea typeface="+mn-ea"/>
                <a:cs typeface="+mn-cs"/>
              </a:rPr>
              <a:t>. </a:t>
            </a:r>
          </a:p>
          <a:p>
            <a:r>
              <a:rPr lang="lt-LT" sz="1200" kern="1200" dirty="0" err="1" smtClean="0">
                <a:solidFill>
                  <a:schemeClr val="tx1"/>
                </a:solidFill>
                <a:effectLst/>
                <a:latin typeface="+mn-lt"/>
                <a:ea typeface="+mn-ea"/>
                <a:cs typeface="+mn-cs"/>
              </a:rPr>
              <a:t>When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designing</a:t>
            </a:r>
            <a:r>
              <a:rPr lang="lt-LT" sz="1200" kern="1200" dirty="0" smtClean="0">
                <a:solidFill>
                  <a:schemeClr val="tx1"/>
                </a:solidFill>
                <a:effectLst/>
                <a:latin typeface="+mn-lt"/>
                <a:ea typeface="+mn-ea"/>
                <a:cs typeface="+mn-cs"/>
              </a:rPr>
              <a:t> a </a:t>
            </a:r>
            <a:r>
              <a:rPr lang="lt-LT" sz="1200" kern="1200" dirty="0" err="1" smtClean="0">
                <a:solidFill>
                  <a:schemeClr val="tx1"/>
                </a:solidFill>
                <a:effectLst/>
                <a:latin typeface="+mn-lt"/>
                <a:ea typeface="+mn-ea"/>
                <a:cs typeface="+mn-cs"/>
              </a:rPr>
              <a:t>tapered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insulation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system</a:t>
            </a:r>
            <a:r>
              <a:rPr lang="lt-LT" sz="1200" kern="1200" dirty="0" smtClean="0">
                <a:solidFill>
                  <a:schemeClr val="tx1"/>
                </a:solidFill>
                <a:effectLst/>
                <a:latin typeface="+mn-lt"/>
                <a:ea typeface="+mn-ea"/>
                <a:cs typeface="+mn-cs"/>
              </a:rPr>
              <a:t>, PIR </a:t>
            </a:r>
            <a:r>
              <a:rPr lang="lt-LT" sz="1200" kern="1200" dirty="0" err="1" smtClean="0">
                <a:solidFill>
                  <a:schemeClr val="tx1"/>
                </a:solidFill>
                <a:effectLst/>
                <a:latin typeface="+mn-lt"/>
                <a:ea typeface="+mn-ea"/>
                <a:cs typeface="+mn-cs"/>
              </a:rPr>
              <a:t>insulation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likely</a:t>
            </a:r>
            <a:r>
              <a:rPr lang="lt-LT" sz="1200" kern="1200" dirty="0" smtClean="0">
                <a:solidFill>
                  <a:schemeClr val="tx1"/>
                </a:solidFill>
                <a:effectLst/>
                <a:latin typeface="+mn-lt"/>
                <a:ea typeface="+mn-ea"/>
                <a:cs typeface="+mn-cs"/>
              </a:rPr>
              <a:t> to be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type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of</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insulation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used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It’s</a:t>
            </a:r>
            <a:r>
              <a:rPr lang="lt-LT" sz="1200" kern="1200" dirty="0" smtClean="0">
                <a:solidFill>
                  <a:schemeClr val="tx1"/>
                </a:solidFill>
                <a:effectLst/>
                <a:latin typeface="+mn-lt"/>
                <a:ea typeface="+mn-ea"/>
                <a:cs typeface="+mn-cs"/>
              </a:rPr>
              <a:t> a </a:t>
            </a:r>
            <a:r>
              <a:rPr lang="lt-LT" sz="1200" kern="1200" dirty="0" err="1" smtClean="0">
                <a:solidFill>
                  <a:schemeClr val="tx1"/>
                </a:solidFill>
                <a:effectLst/>
                <a:latin typeface="+mn-lt"/>
                <a:ea typeface="+mn-ea"/>
                <a:cs typeface="+mn-cs"/>
              </a:rPr>
              <a:t>rigid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foam</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insulation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used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majority</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of</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low</a:t>
            </a:r>
            <a:r>
              <a:rPr lang="lt-LT" sz="1200" kern="1200" dirty="0" smtClean="0">
                <a:solidFill>
                  <a:schemeClr val="tx1"/>
                </a:solidFill>
                <a:effectLst/>
                <a:latin typeface="+mn-lt"/>
                <a:ea typeface="+mn-ea"/>
                <a:cs typeface="+mn-cs"/>
              </a:rPr>
              <a:t> slope </a:t>
            </a:r>
            <a:r>
              <a:rPr lang="lt-LT" sz="1200" kern="1200" dirty="0" err="1" smtClean="0">
                <a:solidFill>
                  <a:schemeClr val="tx1"/>
                </a:solidFill>
                <a:effectLst/>
                <a:latin typeface="+mn-lt"/>
                <a:ea typeface="+mn-ea"/>
                <a:cs typeface="+mn-cs"/>
              </a:rPr>
              <a:t>commercial</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roof</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construction</a:t>
            </a:r>
            <a:r>
              <a:rPr lang="lt-LT" sz="1200" kern="1200" dirty="0" smtClean="0">
                <a:solidFill>
                  <a:schemeClr val="tx1"/>
                </a:solidFill>
                <a:effectLst/>
                <a:latin typeface="+mn-lt"/>
                <a:ea typeface="+mn-ea"/>
                <a:cs typeface="+mn-cs"/>
              </a:rPr>
              <a:t>. PIR </a:t>
            </a:r>
            <a:r>
              <a:rPr lang="lt-LT" sz="1200" kern="1200" dirty="0" err="1" smtClean="0">
                <a:solidFill>
                  <a:schemeClr val="tx1"/>
                </a:solidFill>
                <a:effectLst/>
                <a:latin typeface="+mn-lt"/>
                <a:ea typeface="+mn-ea"/>
                <a:cs typeface="+mn-cs"/>
              </a:rPr>
              <a:t>insulation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compatible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with</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virtually</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every</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roof</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membrane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as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well</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as</a:t>
            </a:r>
            <a:r>
              <a:rPr lang="lt-LT" sz="1200" kern="1200" dirty="0" smtClean="0">
                <a:solidFill>
                  <a:schemeClr val="tx1"/>
                </a:solidFill>
                <a:effectLst/>
                <a:latin typeface="+mn-lt"/>
                <a:ea typeface="+mn-ea"/>
                <a:cs typeface="+mn-cs"/>
              </a:rPr>
              <a:t> a </a:t>
            </a:r>
            <a:r>
              <a:rPr lang="lt-LT" sz="1200" kern="1200" dirty="0" err="1" smtClean="0">
                <a:solidFill>
                  <a:schemeClr val="tx1"/>
                </a:solidFill>
                <a:effectLst/>
                <a:latin typeface="+mn-lt"/>
                <a:ea typeface="+mn-ea"/>
                <a:cs typeface="+mn-cs"/>
              </a:rPr>
              <a:t>variety</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of</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composite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products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and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provides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superior</a:t>
            </a:r>
            <a:r>
              <a:rPr lang="lt-LT" sz="1200" kern="1200" dirty="0" smtClean="0">
                <a:solidFill>
                  <a:schemeClr val="tx1"/>
                </a:solidFill>
                <a:effectLst/>
                <a:latin typeface="+mn-lt"/>
                <a:ea typeface="+mn-ea"/>
                <a:cs typeface="+mn-cs"/>
              </a:rPr>
              <a:t> R-</a:t>
            </a:r>
            <a:r>
              <a:rPr lang="lt-LT" sz="1200" kern="1200" dirty="0" err="1" smtClean="0">
                <a:solidFill>
                  <a:schemeClr val="tx1"/>
                </a:solidFill>
                <a:effectLst/>
                <a:latin typeface="+mn-lt"/>
                <a:ea typeface="+mn-ea"/>
                <a:cs typeface="+mn-cs"/>
              </a:rPr>
              <a:t>values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among</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other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advantages</a:t>
            </a:r>
            <a:endParaRPr lang="lt-LT"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lt-LT" sz="1200" kern="1200" dirty="0" smtClean="0">
              <a:solidFill>
                <a:schemeClr val="tx1"/>
              </a:solidFill>
              <a:effectLst/>
              <a:latin typeface="+mn-lt"/>
              <a:ea typeface="+mn-ea"/>
              <a:cs typeface="+mn-cs"/>
            </a:endParaRPr>
          </a:p>
          <a:p>
            <a:endParaRPr lang="lt-LT" dirty="0"/>
          </a:p>
        </p:txBody>
      </p:sp>
      <p:sp>
        <p:nvSpPr>
          <p:cNvPr id="4" name="Slide Number Placeholder 3"/>
          <p:cNvSpPr>
            <a:spLocks noGrp="1"/>
          </p:cNvSpPr>
          <p:nvPr>
            <p:ph type="sldNum" sz="quarter" idx="10"/>
          </p:nvPr>
        </p:nvSpPr>
        <p:spPr/>
        <p:txBody>
          <a:bodyPr/>
          <a:lstStyle/>
          <a:p>
            <a:fld id="{7ABEC9D0-1941-41D6-A106-DB534AC886F9}" type="slidenum">
              <a:rPr lang="en-US" smtClean="0"/>
              <a:t>36</a:t>
            </a:fld>
            <a:endParaRPr lang="en-US"/>
          </a:p>
        </p:txBody>
      </p:sp>
    </p:spTree>
    <p:extLst>
      <p:ext uri="{BB962C8B-B14F-4D97-AF65-F5344CB8AC3E}">
        <p14:creationId xmlns:p14="http://schemas.microsoft.com/office/powerpoint/2010/main" val="280014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err="1" smtClean="0"/>
              <a:t>Another</a:t>
            </a:r>
            <a:r>
              <a:rPr lang="lt-LT" baseline="0" dirty="0" smtClean="0"/>
              <a:t> </a:t>
            </a:r>
            <a:r>
              <a:rPr lang="lt-LT" baseline="0" dirty="0" err="1" smtClean="0"/>
              <a:t>example</a:t>
            </a:r>
            <a:r>
              <a:rPr lang="lt-LT" baseline="0" dirty="0" smtClean="0"/>
              <a:t> </a:t>
            </a:r>
            <a:r>
              <a:rPr lang="lt-LT" baseline="0" dirty="0" err="1" smtClean="0"/>
              <a:t>of</a:t>
            </a:r>
            <a:r>
              <a:rPr lang="lt-LT" baseline="0" dirty="0" smtClean="0"/>
              <a:t> </a:t>
            </a:r>
            <a:r>
              <a:rPr lang="lt-LT" baseline="0" dirty="0" err="1" smtClean="0"/>
              <a:t>cold</a:t>
            </a:r>
            <a:r>
              <a:rPr lang="lt-LT" baseline="0" dirty="0" smtClean="0"/>
              <a:t> </a:t>
            </a:r>
            <a:r>
              <a:rPr lang="lt-LT" baseline="0" dirty="0" err="1" smtClean="0"/>
              <a:t>roof</a:t>
            </a:r>
            <a:r>
              <a:rPr lang="lt-LT" baseline="0" dirty="0" smtClean="0"/>
              <a:t> </a:t>
            </a:r>
            <a:r>
              <a:rPr lang="lt-LT" baseline="0" dirty="0" err="1" smtClean="0"/>
              <a:t>with</a:t>
            </a:r>
            <a:r>
              <a:rPr lang="lt-LT" baseline="0" dirty="0" smtClean="0"/>
              <a:t> </a:t>
            </a:r>
            <a:r>
              <a:rPr lang="lt-LT" baseline="0" dirty="0" err="1" smtClean="0"/>
              <a:t>parapet</a:t>
            </a:r>
            <a:r>
              <a:rPr lang="lt-LT" baseline="0" dirty="0" smtClean="0"/>
              <a:t>.</a:t>
            </a:r>
          </a:p>
          <a:p>
            <a:endParaRPr lang="lt-LT" baseline="0" dirty="0" smtClean="0"/>
          </a:p>
          <a:p>
            <a:r>
              <a:rPr lang="lt-LT" baseline="0" dirty="0" err="1" smtClean="0"/>
              <a:t>In</a:t>
            </a:r>
            <a:r>
              <a:rPr lang="lt-LT" baseline="0" dirty="0" smtClean="0"/>
              <a:t> </a:t>
            </a:r>
            <a:r>
              <a:rPr lang="lt-LT" baseline="0" dirty="0" err="1" smtClean="0"/>
              <a:t>this</a:t>
            </a:r>
            <a:r>
              <a:rPr lang="lt-LT" baseline="0" dirty="0" smtClean="0"/>
              <a:t> </a:t>
            </a:r>
            <a:r>
              <a:rPr lang="lt-LT" baseline="0" dirty="0" err="1" smtClean="0"/>
              <a:t>case</a:t>
            </a:r>
            <a:r>
              <a:rPr lang="lt-LT" baseline="0" dirty="0" smtClean="0"/>
              <a:t>, </a:t>
            </a:r>
            <a:r>
              <a:rPr lang="lt-LT" baseline="0" dirty="0" err="1" smtClean="0"/>
              <a:t>ventilation</a:t>
            </a:r>
            <a:r>
              <a:rPr lang="lt-LT" baseline="0" dirty="0" smtClean="0"/>
              <a:t> </a:t>
            </a:r>
            <a:r>
              <a:rPr lang="lt-LT" baseline="0" dirty="0" err="1" smtClean="0"/>
              <a:t>openings</a:t>
            </a:r>
            <a:r>
              <a:rPr lang="lt-LT" baseline="0" dirty="0" smtClean="0"/>
              <a:t> </a:t>
            </a:r>
            <a:r>
              <a:rPr lang="lt-LT" baseline="0" dirty="0" err="1" smtClean="0"/>
              <a:t>should</a:t>
            </a:r>
            <a:r>
              <a:rPr lang="lt-LT" baseline="0" dirty="0" smtClean="0"/>
              <a:t> be </a:t>
            </a:r>
            <a:r>
              <a:rPr lang="lt-LT" baseline="0" dirty="0" err="1" smtClean="0"/>
              <a:t>provided</a:t>
            </a:r>
            <a:r>
              <a:rPr lang="lt-LT" baseline="0" dirty="0" smtClean="0"/>
              <a:t> </a:t>
            </a:r>
            <a:r>
              <a:rPr lang="lt-LT" baseline="0" dirty="0" err="1" smtClean="0"/>
              <a:t>in</a:t>
            </a:r>
            <a:r>
              <a:rPr lang="lt-LT" baseline="0" dirty="0" smtClean="0"/>
              <a:t> </a:t>
            </a:r>
            <a:r>
              <a:rPr lang="lt-LT" baseline="0" dirty="0" err="1" smtClean="0"/>
              <a:t>the</a:t>
            </a:r>
            <a:r>
              <a:rPr lang="lt-LT" baseline="0" dirty="0" smtClean="0"/>
              <a:t> </a:t>
            </a:r>
            <a:r>
              <a:rPr lang="lt-LT" baseline="0" dirty="0" err="1" smtClean="0"/>
              <a:t>wall</a:t>
            </a:r>
            <a:r>
              <a:rPr lang="lt-LT" baseline="0" dirty="0" smtClean="0"/>
              <a:t>.</a:t>
            </a:r>
            <a:endParaRPr lang="lt-LT" dirty="0"/>
          </a:p>
        </p:txBody>
      </p:sp>
      <p:sp>
        <p:nvSpPr>
          <p:cNvPr id="4" name="Slide Number Placeholder 3"/>
          <p:cNvSpPr>
            <a:spLocks noGrp="1"/>
          </p:cNvSpPr>
          <p:nvPr>
            <p:ph type="sldNum" sz="quarter" idx="10"/>
          </p:nvPr>
        </p:nvSpPr>
        <p:spPr/>
        <p:txBody>
          <a:bodyPr/>
          <a:lstStyle/>
          <a:p>
            <a:fld id="{7ABEC9D0-1941-41D6-A106-DB534AC886F9}" type="slidenum">
              <a:rPr lang="en-US" smtClean="0"/>
              <a:t>8</a:t>
            </a:fld>
            <a:endParaRPr lang="en-US"/>
          </a:p>
        </p:txBody>
      </p:sp>
    </p:spTree>
    <p:extLst>
      <p:ext uri="{BB962C8B-B14F-4D97-AF65-F5344CB8AC3E}">
        <p14:creationId xmlns:p14="http://schemas.microsoft.com/office/powerpoint/2010/main" val="40870427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t-LT" sz="1200" kern="1200" dirty="0" err="1" smtClean="0">
                <a:solidFill>
                  <a:schemeClr val="tx1"/>
                </a:solidFill>
                <a:effectLst/>
                <a:latin typeface="+mn-lt"/>
                <a:ea typeface="+mn-ea"/>
                <a:cs typeface="+mn-cs"/>
              </a:rPr>
              <a:t>There</a:t>
            </a:r>
            <a:r>
              <a:rPr lang="lt-LT" sz="1200" kern="1200" dirty="0" smtClean="0">
                <a:solidFill>
                  <a:schemeClr val="tx1"/>
                </a:solidFill>
                <a:effectLst/>
                <a:latin typeface="+mn-lt"/>
                <a:ea typeface="+mn-ea"/>
                <a:cs typeface="+mn-cs"/>
              </a:rPr>
              <a:t> are </a:t>
            </a:r>
            <a:r>
              <a:rPr lang="lt-LT" sz="1200" kern="1200" dirty="0" err="1" smtClean="0">
                <a:solidFill>
                  <a:schemeClr val="tx1"/>
                </a:solidFill>
                <a:effectLst/>
                <a:latin typeface="+mn-lt"/>
                <a:ea typeface="+mn-ea"/>
                <a:cs typeface="+mn-cs"/>
              </a:rPr>
              <a:t>numerous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ways</a:t>
            </a:r>
            <a:r>
              <a:rPr lang="lt-LT" sz="1200" kern="1200" dirty="0" smtClean="0">
                <a:solidFill>
                  <a:schemeClr val="tx1"/>
                </a:solidFill>
                <a:effectLst/>
                <a:latin typeface="+mn-lt"/>
                <a:ea typeface="+mn-ea"/>
                <a:cs typeface="+mn-cs"/>
              </a:rPr>
              <a:t> to </a:t>
            </a:r>
            <a:r>
              <a:rPr lang="lt-LT" sz="1200" kern="1200" dirty="0" err="1" smtClean="0">
                <a:solidFill>
                  <a:schemeClr val="tx1"/>
                </a:solidFill>
                <a:effectLst/>
                <a:latin typeface="+mn-lt"/>
                <a:ea typeface="+mn-ea"/>
                <a:cs typeface="+mn-cs"/>
              </a:rPr>
              <a:t>design</a:t>
            </a:r>
            <a:r>
              <a:rPr lang="lt-LT" sz="1200" kern="1200" dirty="0" smtClean="0">
                <a:solidFill>
                  <a:schemeClr val="tx1"/>
                </a:solidFill>
                <a:effectLst/>
                <a:latin typeface="+mn-lt"/>
                <a:ea typeface="+mn-ea"/>
                <a:cs typeface="+mn-cs"/>
              </a:rPr>
              <a:t> a </a:t>
            </a:r>
            <a:r>
              <a:rPr lang="lt-LT" sz="1200" kern="1200" dirty="0" err="1" smtClean="0">
                <a:solidFill>
                  <a:schemeClr val="tx1"/>
                </a:solidFill>
                <a:effectLst/>
                <a:latin typeface="+mn-lt"/>
                <a:ea typeface="+mn-ea"/>
                <a:cs typeface="+mn-cs"/>
              </a:rPr>
              <a:t>tapered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insulation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system</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but</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most</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commonly</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used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designs</a:t>
            </a:r>
            <a:r>
              <a:rPr lang="lt-LT" sz="1200" kern="1200" dirty="0" smtClean="0">
                <a:solidFill>
                  <a:schemeClr val="tx1"/>
                </a:solidFill>
                <a:effectLst/>
                <a:latin typeface="+mn-lt"/>
                <a:ea typeface="+mn-ea"/>
                <a:cs typeface="+mn-cs"/>
              </a:rPr>
              <a:t> are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two-way</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and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four-way</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tapered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systems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Industry</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professionals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recommend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use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of</a:t>
            </a:r>
            <a:r>
              <a:rPr lang="lt-LT" sz="1200" kern="1200" dirty="0" smtClean="0">
                <a:solidFill>
                  <a:schemeClr val="tx1"/>
                </a:solidFill>
                <a:effectLst/>
                <a:latin typeface="+mn-lt"/>
                <a:ea typeface="+mn-ea"/>
                <a:cs typeface="+mn-cs"/>
              </a:rPr>
              <a:t> a </a:t>
            </a:r>
            <a:r>
              <a:rPr lang="lt-LT" sz="1200" kern="1200" dirty="0" err="1" smtClean="0">
                <a:solidFill>
                  <a:schemeClr val="tx1"/>
                </a:solidFill>
                <a:effectLst/>
                <a:latin typeface="+mn-lt"/>
                <a:ea typeface="+mn-ea"/>
                <a:cs typeface="+mn-cs"/>
              </a:rPr>
              <a:t>four-way</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system</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as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most</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effective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way</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of</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moving</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water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off</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roof</a:t>
            </a:r>
            <a:r>
              <a:rPr lang="lt-LT" sz="1200" kern="1200" dirty="0" smtClean="0">
                <a:solidFill>
                  <a:schemeClr val="tx1"/>
                </a:solidFill>
                <a:effectLst/>
                <a:latin typeface="+mn-lt"/>
                <a:ea typeface="+mn-ea"/>
                <a:cs typeface="+mn-cs"/>
              </a:rPr>
              <a:t>.</a:t>
            </a:r>
          </a:p>
          <a:p>
            <a:endParaRPr lang="lt-LT"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primary</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goal</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of</a:t>
            </a:r>
            <a:r>
              <a:rPr lang="lt-LT" sz="1200" kern="1200" dirty="0" smtClean="0">
                <a:solidFill>
                  <a:schemeClr val="tx1"/>
                </a:solidFill>
                <a:effectLst/>
                <a:latin typeface="+mn-lt"/>
                <a:ea typeface="+mn-ea"/>
                <a:cs typeface="+mn-cs"/>
              </a:rPr>
              <a:t> a </a:t>
            </a:r>
            <a:r>
              <a:rPr lang="lt-LT" sz="1200" kern="1200" dirty="0" err="1" smtClean="0">
                <a:solidFill>
                  <a:schemeClr val="tx1"/>
                </a:solidFill>
                <a:effectLst/>
                <a:latin typeface="+mn-lt"/>
                <a:ea typeface="+mn-ea"/>
                <a:cs typeface="+mn-cs"/>
              </a:rPr>
              <a:t>tapered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insulation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system</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is</a:t>
            </a:r>
            <a:r>
              <a:rPr lang="lt-LT" sz="1200" kern="1200" dirty="0" smtClean="0">
                <a:solidFill>
                  <a:schemeClr val="tx1"/>
                </a:solidFill>
                <a:effectLst/>
                <a:latin typeface="+mn-lt"/>
                <a:ea typeface="+mn-ea"/>
                <a:cs typeface="+mn-cs"/>
              </a:rPr>
              <a:t> to </a:t>
            </a:r>
            <a:r>
              <a:rPr lang="lt-LT" sz="1200" kern="1200" dirty="0" err="1" smtClean="0">
                <a:solidFill>
                  <a:schemeClr val="tx1"/>
                </a:solidFill>
                <a:effectLst/>
                <a:latin typeface="+mn-lt"/>
                <a:ea typeface="+mn-ea"/>
                <a:cs typeface="+mn-cs"/>
              </a:rPr>
              <a:t>move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water</a:t>
            </a:r>
            <a:r>
              <a:rPr lang="lt-LT" sz="1200" kern="1200" dirty="0" smtClean="0">
                <a:solidFill>
                  <a:schemeClr val="tx1"/>
                </a:solidFill>
                <a:effectLst/>
                <a:latin typeface="+mn-lt"/>
                <a:ea typeface="+mn-ea"/>
                <a:cs typeface="+mn-cs"/>
              </a:rPr>
              <a:t> to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specified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drainage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points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Two-way</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two-directional</a:t>
            </a:r>
            <a:r>
              <a:rPr lang="lt-LT" sz="1200" kern="1200" dirty="0" smtClean="0">
                <a:solidFill>
                  <a:schemeClr val="tx1"/>
                </a:solidFill>
                <a:effectLst/>
                <a:latin typeface="+mn-lt"/>
                <a:ea typeface="+mn-ea"/>
                <a:cs typeface="+mn-cs"/>
              </a:rPr>
              <a:t> slope) </a:t>
            </a:r>
            <a:r>
              <a:rPr lang="lt-LT" sz="1200" kern="1200" dirty="0" err="1" smtClean="0">
                <a:solidFill>
                  <a:schemeClr val="tx1"/>
                </a:solidFill>
                <a:effectLst/>
                <a:latin typeface="+mn-lt"/>
                <a:ea typeface="+mn-ea"/>
                <a:cs typeface="+mn-cs"/>
              </a:rPr>
              <a:t>or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four-way</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four-directional</a:t>
            </a:r>
            <a:r>
              <a:rPr lang="lt-LT" sz="1200" kern="1200" dirty="0" smtClean="0">
                <a:solidFill>
                  <a:schemeClr val="tx1"/>
                </a:solidFill>
                <a:effectLst/>
                <a:latin typeface="+mn-lt"/>
                <a:ea typeface="+mn-ea"/>
                <a:cs typeface="+mn-cs"/>
              </a:rPr>
              <a:t> slope) </a:t>
            </a:r>
            <a:r>
              <a:rPr lang="lt-LT" sz="1200" kern="1200" dirty="0" err="1" smtClean="0">
                <a:solidFill>
                  <a:schemeClr val="tx1"/>
                </a:solidFill>
                <a:effectLst/>
                <a:latin typeface="+mn-lt"/>
                <a:ea typeface="+mn-ea"/>
                <a:cs typeface="+mn-cs"/>
              </a:rPr>
              <a:t>systems</a:t>
            </a:r>
            <a:r>
              <a:rPr lang="lt-LT" sz="1200" kern="1200" dirty="0" smtClean="0">
                <a:solidFill>
                  <a:schemeClr val="tx1"/>
                </a:solidFill>
                <a:effectLst/>
                <a:latin typeface="+mn-lt"/>
                <a:ea typeface="+mn-ea"/>
                <a:cs typeface="+mn-cs"/>
              </a:rPr>
              <a:t> are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most</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common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designs</a:t>
            </a:r>
            <a:r>
              <a:rPr lang="lt-LT" sz="1200" kern="1200" dirty="0" smtClean="0">
                <a:solidFill>
                  <a:schemeClr val="tx1"/>
                </a:solidFill>
                <a:effectLst/>
                <a:latin typeface="+mn-lt"/>
                <a:ea typeface="+mn-ea"/>
                <a:cs typeface="+mn-cs"/>
              </a:rPr>
              <a:t>. A </a:t>
            </a:r>
            <a:r>
              <a:rPr lang="lt-LT" sz="1200" kern="1200" dirty="0" err="1" smtClean="0">
                <a:solidFill>
                  <a:schemeClr val="tx1"/>
                </a:solidFill>
                <a:effectLst/>
                <a:latin typeface="+mn-lt"/>
                <a:ea typeface="+mn-ea"/>
                <a:cs typeface="+mn-cs"/>
              </a:rPr>
              <a:t>two-way</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tapered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insulation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system</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commonly</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used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roofs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where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multiple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drains</a:t>
            </a:r>
            <a:r>
              <a:rPr lang="lt-LT" sz="1200" kern="1200" dirty="0" smtClean="0">
                <a:solidFill>
                  <a:schemeClr val="tx1"/>
                </a:solidFill>
                <a:effectLst/>
                <a:latin typeface="+mn-lt"/>
                <a:ea typeface="+mn-ea"/>
                <a:cs typeface="+mn-cs"/>
              </a:rPr>
              <a:t> are </a:t>
            </a:r>
            <a:r>
              <a:rPr lang="lt-LT" sz="1200" kern="1200" dirty="0" err="1" smtClean="0">
                <a:solidFill>
                  <a:schemeClr val="tx1"/>
                </a:solidFill>
                <a:effectLst/>
                <a:latin typeface="+mn-lt"/>
                <a:ea typeface="+mn-ea"/>
                <a:cs typeface="+mn-cs"/>
              </a:rPr>
              <a:t>in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straight</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lines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this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scenario</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there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is</a:t>
            </a:r>
            <a:r>
              <a:rPr lang="lt-LT" sz="1200" kern="1200" dirty="0" smtClean="0">
                <a:solidFill>
                  <a:schemeClr val="tx1"/>
                </a:solidFill>
                <a:effectLst/>
                <a:latin typeface="+mn-lt"/>
                <a:ea typeface="+mn-ea"/>
                <a:cs typeface="+mn-cs"/>
              </a:rPr>
              <a:t> a </a:t>
            </a:r>
            <a:r>
              <a:rPr lang="lt-LT" sz="1200" kern="1200" dirty="0" err="1" smtClean="0">
                <a:solidFill>
                  <a:schemeClr val="tx1"/>
                </a:solidFill>
                <a:effectLst/>
                <a:latin typeface="+mn-lt"/>
                <a:ea typeface="+mn-ea"/>
                <a:cs typeface="+mn-cs"/>
              </a:rPr>
              <a:t>continuous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low-point</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between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drains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and</a:t>
            </a:r>
            <a:r>
              <a:rPr lang="lt-LT" sz="1200" kern="1200" dirty="0" smtClean="0">
                <a:solidFill>
                  <a:schemeClr val="tx1"/>
                </a:solidFill>
                <a:effectLst/>
                <a:latin typeface="+mn-lt"/>
                <a:ea typeface="+mn-ea"/>
                <a:cs typeface="+mn-cs"/>
              </a:rPr>
              <a:t> it </a:t>
            </a:r>
            <a:r>
              <a:rPr lang="lt-LT" sz="1200" kern="1200" dirty="0" err="1" smtClean="0">
                <a:solidFill>
                  <a:schemeClr val="tx1"/>
                </a:solidFill>
                <a:effectLst/>
                <a:latin typeface="+mn-lt"/>
                <a:ea typeface="+mn-ea"/>
                <a:cs typeface="+mn-cs"/>
              </a:rPr>
              <a:t>often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extends</a:t>
            </a:r>
            <a:r>
              <a:rPr lang="lt-LT" sz="1200" kern="1200" dirty="0" smtClean="0">
                <a:solidFill>
                  <a:schemeClr val="tx1"/>
                </a:solidFill>
                <a:effectLst/>
                <a:latin typeface="+mn-lt"/>
                <a:ea typeface="+mn-ea"/>
                <a:cs typeface="+mn-cs"/>
              </a:rPr>
              <a:t> to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parapet</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walls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Crickets</a:t>
            </a:r>
            <a:r>
              <a:rPr lang="lt-LT" sz="1200" kern="1200" dirty="0" smtClean="0">
                <a:solidFill>
                  <a:schemeClr val="tx1"/>
                </a:solidFill>
                <a:effectLst/>
                <a:latin typeface="+mn-lt"/>
                <a:ea typeface="+mn-ea"/>
                <a:cs typeface="+mn-cs"/>
              </a:rPr>
              <a:t> are </a:t>
            </a:r>
            <a:r>
              <a:rPr lang="lt-LT" sz="1200" kern="1200" dirty="0" err="1" smtClean="0">
                <a:solidFill>
                  <a:schemeClr val="tx1"/>
                </a:solidFill>
                <a:effectLst/>
                <a:latin typeface="+mn-lt"/>
                <a:ea typeface="+mn-ea"/>
                <a:cs typeface="+mn-cs"/>
              </a:rPr>
              <a:t>installed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between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drains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and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between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building</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parapet</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walls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and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drains</a:t>
            </a:r>
            <a:endParaRPr lang="lt-LT" dirty="0"/>
          </a:p>
        </p:txBody>
      </p:sp>
      <p:sp>
        <p:nvSpPr>
          <p:cNvPr id="4" name="Slide Number Placeholder 3"/>
          <p:cNvSpPr>
            <a:spLocks noGrp="1"/>
          </p:cNvSpPr>
          <p:nvPr>
            <p:ph type="sldNum" sz="quarter" idx="10"/>
          </p:nvPr>
        </p:nvSpPr>
        <p:spPr/>
        <p:txBody>
          <a:bodyPr/>
          <a:lstStyle/>
          <a:p>
            <a:fld id="{7ABEC9D0-1941-41D6-A106-DB534AC886F9}" type="slidenum">
              <a:rPr lang="en-US" smtClean="0"/>
              <a:t>37</a:t>
            </a:fld>
            <a:endParaRPr lang="en-US"/>
          </a:p>
        </p:txBody>
      </p:sp>
    </p:spTree>
    <p:extLst>
      <p:ext uri="{BB962C8B-B14F-4D97-AF65-F5344CB8AC3E}">
        <p14:creationId xmlns:p14="http://schemas.microsoft.com/office/powerpoint/2010/main" val="723172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sz="1200" b="1" kern="1200" dirty="0" err="1" smtClean="0">
                <a:solidFill>
                  <a:schemeClr val="tx1"/>
                </a:solidFill>
                <a:effectLst/>
                <a:latin typeface="+mn-lt"/>
                <a:ea typeface="+mn-ea"/>
                <a:cs typeface="+mn-cs"/>
              </a:rPr>
              <a:t>Cricket</a:t>
            </a:r>
            <a:endParaRPr lang="lt-LT" sz="1200" kern="1200" dirty="0" smtClean="0">
              <a:solidFill>
                <a:schemeClr val="tx1"/>
              </a:solidFill>
              <a:effectLst/>
              <a:latin typeface="+mn-lt"/>
              <a:ea typeface="+mn-ea"/>
              <a:cs typeface="+mn-cs"/>
            </a:endParaRPr>
          </a:p>
          <a:p>
            <a:r>
              <a:rPr lang="lt-LT" sz="1200" kern="1200" dirty="0" err="1" smtClean="0">
                <a:solidFill>
                  <a:schemeClr val="tx1"/>
                </a:solidFill>
                <a:effectLst/>
                <a:latin typeface="+mn-lt"/>
                <a:ea typeface="+mn-ea"/>
                <a:cs typeface="+mn-cs"/>
              </a:rPr>
              <a:t>Crickets</a:t>
            </a:r>
            <a:r>
              <a:rPr lang="lt-LT" sz="1200" kern="1200" dirty="0" smtClean="0">
                <a:solidFill>
                  <a:schemeClr val="tx1"/>
                </a:solidFill>
                <a:effectLst/>
                <a:latin typeface="+mn-lt"/>
                <a:ea typeface="+mn-ea"/>
                <a:cs typeface="+mn-cs"/>
              </a:rPr>
              <a:t> are a </a:t>
            </a:r>
            <a:r>
              <a:rPr lang="lt-LT" sz="1200" kern="1200" dirty="0" err="1" smtClean="0">
                <a:solidFill>
                  <a:schemeClr val="tx1"/>
                </a:solidFill>
                <a:effectLst/>
                <a:latin typeface="+mn-lt"/>
                <a:ea typeface="+mn-ea"/>
                <a:cs typeface="+mn-cs"/>
              </a:rPr>
              <a:t>secondary</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application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of</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tapered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insulation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used</a:t>
            </a:r>
            <a:r>
              <a:rPr lang="lt-LT" sz="1200" kern="1200" dirty="0" smtClean="0">
                <a:solidFill>
                  <a:schemeClr val="tx1"/>
                </a:solidFill>
                <a:effectLst/>
                <a:latin typeface="+mn-lt"/>
                <a:ea typeface="+mn-ea"/>
                <a:cs typeface="+mn-cs"/>
              </a:rPr>
              <a:t> to </a:t>
            </a:r>
            <a:r>
              <a:rPr lang="lt-LT" sz="1200" kern="1200" dirty="0" err="1" smtClean="0">
                <a:solidFill>
                  <a:schemeClr val="tx1"/>
                </a:solidFill>
                <a:effectLst/>
                <a:latin typeface="+mn-lt"/>
                <a:ea typeface="+mn-ea"/>
                <a:cs typeface="+mn-cs"/>
              </a:rPr>
              <a:t>divert</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water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from</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rooftop</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curbs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valleys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and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low</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points</a:t>
            </a:r>
            <a:r>
              <a:rPr lang="lt-LT" sz="1200" kern="1200" dirty="0" smtClean="0">
                <a:solidFill>
                  <a:schemeClr val="tx1"/>
                </a:solidFill>
                <a:effectLst/>
                <a:latin typeface="+mn-lt"/>
                <a:ea typeface="+mn-ea"/>
                <a:cs typeface="+mn-cs"/>
              </a:rPr>
              <a:t> to </a:t>
            </a:r>
            <a:r>
              <a:rPr lang="lt-LT" sz="1200" kern="1200" dirty="0" err="1" smtClean="0">
                <a:solidFill>
                  <a:schemeClr val="tx1"/>
                </a:solidFill>
                <a:effectLst/>
                <a:latin typeface="+mn-lt"/>
                <a:ea typeface="+mn-ea"/>
                <a:cs typeface="+mn-cs"/>
              </a:rPr>
              <a:t>drains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and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scuppers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Crickets</a:t>
            </a:r>
            <a:r>
              <a:rPr lang="lt-LT" sz="1200" kern="1200" dirty="0" smtClean="0">
                <a:solidFill>
                  <a:schemeClr val="tx1"/>
                </a:solidFill>
                <a:effectLst/>
                <a:latin typeface="+mn-lt"/>
                <a:ea typeface="+mn-ea"/>
                <a:cs typeface="+mn-cs"/>
              </a:rPr>
              <a:t> are </a:t>
            </a:r>
            <a:r>
              <a:rPr lang="lt-LT" sz="1200" kern="1200" dirty="0" err="1" smtClean="0">
                <a:solidFill>
                  <a:schemeClr val="tx1"/>
                </a:solidFill>
                <a:effectLst/>
                <a:latin typeface="+mn-lt"/>
                <a:ea typeface="+mn-ea"/>
                <a:cs typeface="+mn-cs"/>
              </a:rPr>
              <a:t>most</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often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used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conjunction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with</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two-way</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tapered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systems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low</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points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of</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tapered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system</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They</a:t>
            </a:r>
            <a:r>
              <a:rPr lang="lt-LT" sz="1200" kern="1200" dirty="0" smtClean="0">
                <a:solidFill>
                  <a:schemeClr val="tx1"/>
                </a:solidFill>
                <a:effectLst/>
                <a:latin typeface="+mn-lt"/>
                <a:ea typeface="+mn-ea"/>
                <a:cs typeface="+mn-cs"/>
              </a:rPr>
              <a:t> are </a:t>
            </a:r>
            <a:r>
              <a:rPr lang="lt-LT" sz="1200" kern="1200" dirty="0" err="1" smtClean="0">
                <a:solidFill>
                  <a:schemeClr val="tx1"/>
                </a:solidFill>
                <a:effectLst/>
                <a:latin typeface="+mn-lt"/>
                <a:ea typeface="+mn-ea"/>
                <a:cs typeface="+mn-cs"/>
              </a:rPr>
              <a:t>typically</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diamond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triangle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shape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and</a:t>
            </a:r>
            <a:r>
              <a:rPr lang="lt-LT" sz="1200" kern="1200" dirty="0" smtClean="0">
                <a:solidFill>
                  <a:schemeClr val="tx1"/>
                </a:solidFill>
                <a:effectLst/>
                <a:latin typeface="+mn-lt"/>
                <a:ea typeface="+mn-ea"/>
                <a:cs typeface="+mn-cs"/>
              </a:rPr>
              <a:t> slope </a:t>
            </a:r>
            <a:r>
              <a:rPr lang="lt-LT" sz="1200" kern="1200" dirty="0" err="1" smtClean="0">
                <a:solidFill>
                  <a:schemeClr val="tx1"/>
                </a:solidFill>
                <a:effectLst/>
                <a:latin typeface="+mn-lt"/>
                <a:ea typeface="+mn-ea"/>
                <a:cs typeface="+mn-cs"/>
              </a:rPr>
              <a:t>upwards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from</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drainage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location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scupper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drain</a:t>
            </a:r>
            <a:r>
              <a:rPr lang="lt-LT" sz="1200" kern="1200" dirty="0" smtClean="0">
                <a:solidFill>
                  <a:schemeClr val="tx1"/>
                </a:solidFill>
                <a:effectLst/>
                <a:latin typeface="+mn-lt"/>
                <a:ea typeface="+mn-ea"/>
                <a:cs typeface="+mn-cs"/>
              </a:rPr>
              <a:t> to </a:t>
            </a:r>
            <a:r>
              <a:rPr lang="lt-LT" sz="1200" kern="1200" dirty="0" err="1" smtClean="0">
                <a:solidFill>
                  <a:schemeClr val="tx1"/>
                </a:solidFill>
                <a:effectLst/>
                <a:latin typeface="+mn-lt"/>
                <a:ea typeface="+mn-ea"/>
                <a:cs typeface="+mn-cs"/>
              </a:rPr>
              <a:t>keep</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water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from</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remaining</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low</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points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and</a:t>
            </a:r>
            <a:r>
              <a:rPr lang="lt-LT" sz="1200" kern="1200" dirty="0" smtClean="0">
                <a:solidFill>
                  <a:schemeClr val="tx1"/>
                </a:solidFill>
                <a:effectLst/>
                <a:latin typeface="+mn-lt"/>
                <a:ea typeface="+mn-ea"/>
                <a:cs typeface="+mn-cs"/>
              </a:rPr>
              <a:t> also </a:t>
            </a:r>
            <a:r>
              <a:rPr lang="lt-LT" sz="1200" kern="1200" dirty="0" err="1" smtClean="0">
                <a:solidFill>
                  <a:schemeClr val="tx1"/>
                </a:solidFill>
                <a:effectLst/>
                <a:latin typeface="+mn-lt"/>
                <a:ea typeface="+mn-ea"/>
                <a:cs typeface="+mn-cs"/>
              </a:rPr>
              <a:t>help</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direct</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water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around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rooftop</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mechanical</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units</a:t>
            </a:r>
            <a:endParaRPr lang="lt-LT" sz="1200" kern="1200" dirty="0" smtClean="0">
              <a:solidFill>
                <a:schemeClr val="tx1"/>
              </a:solidFill>
              <a:effectLst/>
              <a:latin typeface="+mn-lt"/>
              <a:ea typeface="+mn-ea"/>
              <a:cs typeface="+mn-cs"/>
            </a:endParaRPr>
          </a:p>
          <a:p>
            <a:endParaRPr lang="lt-LT"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lt-LT" sz="1200" kern="1200" dirty="0" err="1" smtClean="0">
                <a:solidFill>
                  <a:schemeClr val="tx1"/>
                </a:solidFill>
                <a:effectLst/>
                <a:latin typeface="+mn-lt"/>
                <a:ea typeface="+mn-ea"/>
                <a:cs typeface="+mn-cs"/>
              </a:rPr>
              <a:t>When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designing</a:t>
            </a:r>
            <a:r>
              <a:rPr lang="lt-LT" sz="1200" kern="1200" dirty="0" smtClean="0">
                <a:solidFill>
                  <a:schemeClr val="tx1"/>
                </a:solidFill>
                <a:effectLst/>
                <a:latin typeface="+mn-lt"/>
                <a:ea typeface="+mn-ea"/>
                <a:cs typeface="+mn-cs"/>
              </a:rPr>
              <a:t> a </a:t>
            </a:r>
            <a:r>
              <a:rPr lang="lt-LT" sz="1200" kern="1200" dirty="0" err="1" smtClean="0">
                <a:solidFill>
                  <a:schemeClr val="tx1"/>
                </a:solidFill>
                <a:effectLst/>
                <a:latin typeface="+mn-lt"/>
                <a:ea typeface="+mn-ea"/>
                <a:cs typeface="+mn-cs"/>
              </a:rPr>
              <a:t>cricket</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two</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items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need</a:t>
            </a:r>
            <a:r>
              <a:rPr lang="lt-LT" sz="1200" kern="1200" dirty="0" smtClean="0">
                <a:solidFill>
                  <a:schemeClr val="tx1"/>
                </a:solidFill>
                <a:effectLst/>
                <a:latin typeface="+mn-lt"/>
                <a:ea typeface="+mn-ea"/>
                <a:cs typeface="+mn-cs"/>
              </a:rPr>
              <a:t> to be </a:t>
            </a:r>
            <a:r>
              <a:rPr lang="lt-LT" sz="1200" kern="1200" dirty="0" err="1" smtClean="0">
                <a:solidFill>
                  <a:schemeClr val="tx1"/>
                </a:solidFill>
                <a:effectLst/>
                <a:latin typeface="+mn-lt"/>
                <a:ea typeface="+mn-ea"/>
                <a:cs typeface="+mn-cs"/>
              </a:rPr>
              <a:t>designed</a:t>
            </a:r>
            <a:r>
              <a:rPr lang="lt-LT" sz="1200" kern="1200" dirty="0" smtClean="0">
                <a:solidFill>
                  <a:schemeClr val="tx1"/>
                </a:solidFill>
                <a:effectLst/>
                <a:latin typeface="+mn-lt"/>
                <a:ea typeface="+mn-ea"/>
                <a:cs typeface="+mn-cs"/>
              </a:rPr>
              <a:t> – slope </a:t>
            </a:r>
            <a:r>
              <a:rPr lang="lt-LT" sz="1200" kern="1200" dirty="0" err="1" smtClean="0">
                <a:solidFill>
                  <a:schemeClr val="tx1"/>
                </a:solidFill>
                <a:effectLst/>
                <a:latin typeface="+mn-lt"/>
                <a:ea typeface="+mn-ea"/>
                <a:cs typeface="+mn-cs"/>
              </a:rPr>
              <a:t>and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configuration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of</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cricket</a:t>
            </a:r>
            <a:r>
              <a:rPr lang="lt-LT" sz="1200" kern="1200" dirty="0" smtClean="0">
                <a:solidFill>
                  <a:schemeClr val="tx1"/>
                </a:solidFill>
                <a:effectLst/>
                <a:latin typeface="+mn-lt"/>
                <a:ea typeface="+mn-ea"/>
                <a:cs typeface="+mn-cs"/>
              </a:rPr>
              <a:t>. A </a:t>
            </a:r>
            <a:r>
              <a:rPr lang="lt-LT" sz="1200" kern="1200" dirty="0" err="1" smtClean="0">
                <a:solidFill>
                  <a:schemeClr val="tx1"/>
                </a:solidFill>
                <a:effectLst/>
                <a:latin typeface="+mn-lt"/>
                <a:ea typeface="+mn-ea"/>
                <a:cs typeface="+mn-cs"/>
              </a:rPr>
              <a:t>general</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rule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for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designing</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sufficient</a:t>
            </a:r>
            <a:r>
              <a:rPr lang="lt-LT" sz="1200" kern="1200" dirty="0" smtClean="0">
                <a:solidFill>
                  <a:schemeClr val="tx1"/>
                </a:solidFill>
                <a:effectLst/>
                <a:latin typeface="+mn-lt"/>
                <a:ea typeface="+mn-ea"/>
                <a:cs typeface="+mn-cs"/>
              </a:rPr>
              <a:t> slope </a:t>
            </a:r>
            <a:r>
              <a:rPr lang="lt-LT" sz="1200" kern="1200" dirty="0" err="1" smtClean="0">
                <a:solidFill>
                  <a:schemeClr val="tx1"/>
                </a:solidFill>
                <a:effectLst/>
                <a:latin typeface="+mn-lt"/>
                <a:ea typeface="+mn-ea"/>
                <a:cs typeface="+mn-cs"/>
              </a:rPr>
              <a:t>in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crickets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that</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its</a:t>
            </a:r>
            <a:r>
              <a:rPr lang="lt-LT" sz="1200" kern="1200" dirty="0" smtClean="0">
                <a:solidFill>
                  <a:schemeClr val="tx1"/>
                </a:solidFill>
                <a:effectLst/>
                <a:latin typeface="+mn-lt"/>
                <a:ea typeface="+mn-ea"/>
                <a:cs typeface="+mn-cs"/>
              </a:rPr>
              <a:t> slope </a:t>
            </a:r>
            <a:r>
              <a:rPr lang="lt-LT" sz="1200" kern="1200" dirty="0" err="1" smtClean="0">
                <a:solidFill>
                  <a:schemeClr val="tx1"/>
                </a:solidFill>
                <a:effectLst/>
                <a:latin typeface="+mn-lt"/>
                <a:ea typeface="+mn-ea"/>
                <a:cs typeface="+mn-cs"/>
              </a:rPr>
              <a:t>shall</a:t>
            </a:r>
            <a:r>
              <a:rPr lang="lt-LT" sz="1200" kern="1200" dirty="0" smtClean="0">
                <a:solidFill>
                  <a:schemeClr val="tx1"/>
                </a:solidFill>
                <a:effectLst/>
                <a:latin typeface="+mn-lt"/>
                <a:ea typeface="+mn-ea"/>
                <a:cs typeface="+mn-cs"/>
              </a:rPr>
              <a:t> be </a:t>
            </a:r>
            <a:r>
              <a:rPr lang="lt-LT" sz="1200" kern="1200" dirty="0" err="1" smtClean="0">
                <a:solidFill>
                  <a:schemeClr val="tx1"/>
                </a:solidFill>
                <a:effectLst/>
                <a:latin typeface="+mn-lt"/>
                <a:ea typeface="+mn-ea"/>
                <a:cs typeface="+mn-cs"/>
              </a:rPr>
              <a:t>twice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slope </a:t>
            </a:r>
            <a:r>
              <a:rPr lang="lt-LT" sz="1200" kern="1200" dirty="0" err="1" smtClean="0">
                <a:solidFill>
                  <a:schemeClr val="tx1"/>
                </a:solidFill>
                <a:effectLst/>
                <a:latin typeface="+mn-lt"/>
                <a:ea typeface="+mn-ea"/>
                <a:cs typeface="+mn-cs"/>
              </a:rPr>
              <a:t>of</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adjacent</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roof</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field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Typically</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that</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will</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keep</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water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from</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remaining</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on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cricket</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surface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Some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residual</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water</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could</a:t>
            </a:r>
            <a:r>
              <a:rPr lang="lt-LT" sz="1200" kern="1200" dirty="0" smtClean="0">
                <a:solidFill>
                  <a:schemeClr val="tx1"/>
                </a:solidFill>
                <a:effectLst/>
                <a:latin typeface="+mn-lt"/>
                <a:ea typeface="+mn-ea"/>
                <a:cs typeface="+mn-cs"/>
              </a:rPr>
              <a:t> be </a:t>
            </a:r>
            <a:r>
              <a:rPr lang="lt-LT" sz="1200" kern="1200" dirty="0" err="1" smtClean="0">
                <a:solidFill>
                  <a:schemeClr val="tx1"/>
                </a:solidFill>
                <a:effectLst/>
                <a:latin typeface="+mn-lt"/>
                <a:ea typeface="+mn-ea"/>
                <a:cs typeface="+mn-cs"/>
              </a:rPr>
              <a:t>expected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but</a:t>
            </a:r>
            <a:r>
              <a:rPr lang="lt-LT" sz="1200" kern="1200" dirty="0" smtClean="0">
                <a:solidFill>
                  <a:schemeClr val="tx1"/>
                </a:solidFill>
                <a:effectLst/>
                <a:latin typeface="+mn-lt"/>
                <a:ea typeface="+mn-ea"/>
                <a:cs typeface="+mn-cs"/>
              </a:rPr>
              <a:t> it </a:t>
            </a:r>
            <a:r>
              <a:rPr lang="lt-LT" sz="1200" kern="1200" dirty="0" err="1" smtClean="0">
                <a:solidFill>
                  <a:schemeClr val="tx1"/>
                </a:solidFill>
                <a:effectLst/>
                <a:latin typeface="+mn-lt"/>
                <a:ea typeface="+mn-ea"/>
                <a:cs typeface="+mn-cs"/>
              </a:rPr>
              <a:t>should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dissipate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within</a:t>
            </a:r>
            <a:r>
              <a:rPr lang="lt-LT" sz="1200" kern="1200" dirty="0" smtClean="0">
                <a:solidFill>
                  <a:schemeClr val="tx1"/>
                </a:solidFill>
                <a:effectLst/>
                <a:latin typeface="+mn-lt"/>
                <a:ea typeface="+mn-ea"/>
                <a:cs typeface="+mn-cs"/>
              </a:rPr>
              <a:t> 48 </a:t>
            </a:r>
            <a:r>
              <a:rPr lang="lt-LT" sz="1200" kern="1200" dirty="0" err="1" smtClean="0">
                <a:solidFill>
                  <a:schemeClr val="tx1"/>
                </a:solidFill>
                <a:effectLst/>
                <a:latin typeface="+mn-lt"/>
                <a:ea typeface="+mn-ea"/>
                <a:cs typeface="+mn-cs"/>
              </a:rPr>
              <a:t>hours</a:t>
            </a:r>
            <a:r>
              <a:rPr lang="lt-LT" sz="1200" kern="1200" dirty="0" smtClean="0">
                <a:solidFill>
                  <a:schemeClr val="tx1"/>
                </a:solidFill>
                <a:effectLst/>
                <a:latin typeface="+mn-lt"/>
                <a:ea typeface="+mn-ea"/>
                <a:cs typeface="+mn-cs"/>
              </a:rPr>
              <a:t>.</a:t>
            </a:r>
          </a:p>
          <a:p>
            <a:endParaRPr lang="lt-LT" dirty="0"/>
          </a:p>
        </p:txBody>
      </p:sp>
      <p:sp>
        <p:nvSpPr>
          <p:cNvPr id="4" name="Slide Number Placeholder 3"/>
          <p:cNvSpPr>
            <a:spLocks noGrp="1"/>
          </p:cNvSpPr>
          <p:nvPr>
            <p:ph type="sldNum" sz="quarter" idx="10"/>
          </p:nvPr>
        </p:nvSpPr>
        <p:spPr/>
        <p:txBody>
          <a:bodyPr/>
          <a:lstStyle/>
          <a:p>
            <a:fld id="{7ABEC9D0-1941-41D6-A106-DB534AC886F9}" type="slidenum">
              <a:rPr lang="en-US" smtClean="0"/>
              <a:t>38</a:t>
            </a:fld>
            <a:endParaRPr lang="en-US"/>
          </a:p>
        </p:txBody>
      </p:sp>
    </p:spTree>
    <p:extLst>
      <p:ext uri="{BB962C8B-B14F-4D97-AF65-F5344CB8AC3E}">
        <p14:creationId xmlns:p14="http://schemas.microsoft.com/office/powerpoint/2010/main" val="920824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a warm roof construction thermal insulation layer is located above the structural decking, resulting in the structural deck and support structure being at a temperature close to interior </a:t>
            </a:r>
            <a:r>
              <a:rPr lang="lt-LT" sz="1200" kern="1200" dirty="0" err="1" smtClean="0">
                <a:solidFill>
                  <a:schemeClr val="tx1"/>
                </a:solidFill>
                <a:effectLst/>
                <a:latin typeface="+mn-lt"/>
                <a:ea typeface="+mn-ea"/>
                <a:cs typeface="+mn-cs"/>
              </a:rPr>
              <a:t>temperature</a:t>
            </a:r>
            <a:r>
              <a:rPr lang="lt-LT"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of the building. </a:t>
            </a:r>
            <a:r>
              <a:rPr lang="lt-LT" sz="1200" kern="1200" dirty="0" err="1" smtClean="0">
                <a:solidFill>
                  <a:schemeClr val="tx1"/>
                </a:solidFill>
                <a:effectLst/>
                <a:latin typeface="+mn-lt"/>
                <a:ea typeface="+mn-ea"/>
                <a:cs typeface="+mn-cs"/>
              </a:rPr>
              <a:t>In</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this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case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wood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structures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won‘t</a:t>
            </a:r>
            <a:r>
              <a:rPr lang="lt-LT" sz="1200" kern="1200" dirty="0" smtClean="0">
                <a:solidFill>
                  <a:schemeClr val="tx1"/>
                </a:solidFill>
                <a:effectLst/>
                <a:latin typeface="+mn-lt"/>
                <a:ea typeface="+mn-ea"/>
                <a:cs typeface="+mn-cs"/>
              </a:rPr>
              <a:t> be </a:t>
            </a:r>
            <a:r>
              <a:rPr lang="lt-LT" sz="1200" kern="1200" dirty="0" err="1" smtClean="0">
                <a:solidFill>
                  <a:schemeClr val="tx1"/>
                </a:solidFill>
                <a:effectLst/>
                <a:latin typeface="+mn-lt"/>
                <a:ea typeface="+mn-ea"/>
                <a:cs typeface="+mn-cs"/>
              </a:rPr>
              <a:t>affected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by</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temperature</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changes</a:t>
            </a:r>
            <a:r>
              <a:rPr lang="lt-LT" sz="1200" kern="1200" baseline="0" dirty="0" smtClean="0">
                <a:solidFill>
                  <a:schemeClr val="tx1"/>
                </a:solidFill>
                <a:effectLst/>
                <a:latin typeface="+mn-lt"/>
                <a:ea typeface="+mn-ea"/>
                <a:cs typeface="+mn-cs"/>
              </a:rPr>
              <a:t>.</a:t>
            </a:r>
            <a:endParaRPr lang="lt-LT" sz="1200" kern="1200" dirty="0" smtClean="0">
              <a:solidFill>
                <a:schemeClr val="tx1"/>
              </a:solidFill>
              <a:effectLst/>
              <a:latin typeface="+mn-lt"/>
              <a:ea typeface="+mn-ea"/>
              <a:cs typeface="+mn-cs"/>
            </a:endParaRPr>
          </a:p>
          <a:p>
            <a:endParaRPr lang="lt-LT"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It is necessary to incorporate a </a:t>
            </a:r>
            <a:r>
              <a:rPr lang="en-US" sz="1200" kern="1200" dirty="0" err="1" smtClean="0">
                <a:solidFill>
                  <a:schemeClr val="tx1"/>
                </a:solidFill>
                <a:effectLst/>
                <a:latin typeface="+mn-lt"/>
                <a:ea typeface="+mn-ea"/>
                <a:cs typeface="+mn-cs"/>
              </a:rPr>
              <a:t>vapour</a:t>
            </a:r>
            <a:r>
              <a:rPr lang="en-US" sz="1200" kern="1200" dirty="0" smtClean="0">
                <a:solidFill>
                  <a:schemeClr val="tx1"/>
                </a:solidFill>
                <a:effectLst/>
                <a:latin typeface="+mn-lt"/>
                <a:ea typeface="+mn-ea"/>
                <a:cs typeface="+mn-cs"/>
              </a:rPr>
              <a:t> control layer beneath the insulation in order to prevent moisture </a:t>
            </a:r>
            <a:r>
              <a:rPr lang="en-US" sz="1200" kern="1200" dirty="0" err="1" smtClean="0">
                <a:solidFill>
                  <a:schemeClr val="tx1"/>
                </a:solidFill>
                <a:effectLst/>
                <a:latin typeface="+mn-lt"/>
                <a:ea typeface="+mn-ea"/>
                <a:cs typeface="+mn-cs"/>
              </a:rPr>
              <a:t>vapour</a:t>
            </a:r>
            <a:r>
              <a:rPr lang="en-US" sz="1200" kern="1200" dirty="0" smtClean="0">
                <a:solidFill>
                  <a:schemeClr val="tx1"/>
                </a:solidFill>
                <a:effectLst/>
                <a:latin typeface="+mn-lt"/>
                <a:ea typeface="+mn-ea"/>
                <a:cs typeface="+mn-cs"/>
              </a:rPr>
              <a:t> being forced into the insulation through thermal pressure from within the building. </a:t>
            </a:r>
            <a:endParaRPr lang="lt-LT"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waterproofing membranes are placed over the insulation to completely encapsulate</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and</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protect</a:t>
            </a:r>
            <a:r>
              <a:rPr lang="en-US" sz="1200" kern="1200" dirty="0" smtClean="0">
                <a:solidFill>
                  <a:schemeClr val="tx1"/>
                </a:solidFill>
                <a:effectLst/>
                <a:latin typeface="+mn-lt"/>
                <a:ea typeface="+mn-ea"/>
                <a:cs typeface="+mn-cs"/>
              </a:rPr>
              <a:t> it.</a:t>
            </a:r>
            <a:endParaRPr lang="lt-LT"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There is no requirement for roof void ventilation</a:t>
            </a:r>
            <a:r>
              <a:rPr lang="lt-LT" sz="1200" kern="1200" dirty="0" smtClean="0">
                <a:solidFill>
                  <a:schemeClr val="tx1"/>
                </a:solidFill>
                <a:effectLst/>
                <a:latin typeface="+mn-lt"/>
                <a:ea typeface="+mn-ea"/>
                <a:cs typeface="+mn-cs"/>
              </a:rPr>
              <a:t>.</a:t>
            </a:r>
          </a:p>
          <a:p>
            <a:pPr marL="171450" indent="-171450">
              <a:buFont typeface="Arial" panose="020B0604020202020204" pitchFamily="34" charset="0"/>
              <a:buChar char="•"/>
            </a:pPr>
            <a:r>
              <a:rPr lang="lt-LT" sz="1200" kern="1200" dirty="0" smtClean="0">
                <a:solidFill>
                  <a:schemeClr val="tx1"/>
                </a:solidFill>
                <a:effectLst/>
                <a:latin typeface="+mn-lt"/>
                <a:ea typeface="+mn-ea"/>
                <a:cs typeface="+mn-cs"/>
              </a:rPr>
              <a:t>It</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is</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esier</a:t>
            </a:r>
            <a:r>
              <a:rPr lang="lt-LT" sz="1200" kern="1200" baseline="0" dirty="0" smtClean="0">
                <a:solidFill>
                  <a:schemeClr val="tx1"/>
                </a:solidFill>
                <a:effectLst/>
                <a:latin typeface="+mn-lt"/>
                <a:ea typeface="+mn-ea"/>
                <a:cs typeface="+mn-cs"/>
              </a:rPr>
              <a:t> to </a:t>
            </a:r>
            <a:r>
              <a:rPr lang="lt-LT" sz="1200" kern="1200" baseline="0" dirty="0" err="1" smtClean="0">
                <a:solidFill>
                  <a:schemeClr val="tx1"/>
                </a:solidFill>
                <a:effectLst/>
                <a:latin typeface="+mn-lt"/>
                <a:ea typeface="+mn-ea"/>
                <a:cs typeface="+mn-cs"/>
              </a:rPr>
              <a:t>eliminate</a:t>
            </a:r>
            <a:r>
              <a:rPr lang="lt-LT" sz="1200" kern="1200" baseline="0" dirty="0" smtClean="0">
                <a:solidFill>
                  <a:schemeClr val="tx1"/>
                </a:solidFill>
                <a:effectLst/>
                <a:latin typeface="+mn-lt"/>
                <a:ea typeface="+mn-ea"/>
                <a:cs typeface="+mn-cs"/>
              </a:rPr>
              <a:t> c</a:t>
            </a:r>
            <a:r>
              <a:rPr lang="en-US" sz="1200" kern="1200" dirty="0" smtClean="0">
                <a:solidFill>
                  <a:schemeClr val="tx1"/>
                </a:solidFill>
                <a:effectLst/>
                <a:latin typeface="+mn-lt"/>
                <a:ea typeface="+mn-ea"/>
                <a:cs typeface="+mn-cs"/>
              </a:rPr>
              <a:t>old bridging through the system because there are no interruptions from the structural supports as there is in a cold roof construction.</a:t>
            </a:r>
            <a:endParaRPr lang="lt-LT"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This is the most widely used type of flat roof construction, due to the simplicity of its design, and is suitable for most building types.</a:t>
            </a:r>
            <a:endParaRPr lang="lt-LT"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ABEC9D0-1941-41D6-A106-DB534AC886F9}" type="slidenum">
              <a:rPr lang="en-US" smtClean="0"/>
              <a:t>9</a:t>
            </a:fld>
            <a:endParaRPr lang="en-US"/>
          </a:p>
        </p:txBody>
      </p:sp>
    </p:spTree>
    <p:extLst>
      <p:ext uri="{BB962C8B-B14F-4D97-AF65-F5344CB8AC3E}">
        <p14:creationId xmlns:p14="http://schemas.microsoft.com/office/powerpoint/2010/main" val="2265591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err="1" smtClean="0"/>
              <a:t>Another</a:t>
            </a:r>
            <a:r>
              <a:rPr lang="lt-LT" baseline="0" dirty="0" smtClean="0"/>
              <a:t> </a:t>
            </a:r>
            <a:r>
              <a:rPr lang="lt-LT" baseline="0" dirty="0" err="1" smtClean="0"/>
              <a:t>example</a:t>
            </a:r>
            <a:r>
              <a:rPr lang="lt-LT" baseline="0" dirty="0" smtClean="0"/>
              <a:t> </a:t>
            </a:r>
            <a:r>
              <a:rPr lang="lt-LT" baseline="0" dirty="0" err="1" smtClean="0"/>
              <a:t>of</a:t>
            </a:r>
            <a:r>
              <a:rPr lang="lt-LT" baseline="0" dirty="0" smtClean="0"/>
              <a:t> </a:t>
            </a:r>
            <a:r>
              <a:rPr lang="lt-LT" baseline="0" dirty="0" err="1" smtClean="0"/>
              <a:t>warm</a:t>
            </a:r>
            <a:r>
              <a:rPr lang="lt-LT" baseline="0" dirty="0" smtClean="0"/>
              <a:t> </a:t>
            </a:r>
            <a:r>
              <a:rPr lang="lt-LT" baseline="0" dirty="0" err="1" smtClean="0"/>
              <a:t>roof</a:t>
            </a:r>
            <a:r>
              <a:rPr lang="lt-LT" baseline="0" dirty="0" smtClean="0"/>
              <a:t> </a:t>
            </a:r>
            <a:r>
              <a:rPr lang="lt-LT" baseline="0" dirty="0" err="1" smtClean="0"/>
              <a:t>with</a:t>
            </a:r>
            <a:r>
              <a:rPr lang="lt-LT" baseline="0" dirty="0" smtClean="0"/>
              <a:t> </a:t>
            </a:r>
            <a:r>
              <a:rPr lang="lt-LT" baseline="0" dirty="0" err="1" smtClean="0"/>
              <a:t>parapet</a:t>
            </a:r>
            <a:r>
              <a:rPr lang="lt-LT" baseline="0" dirty="0" smtClean="0"/>
              <a:t>.</a:t>
            </a:r>
            <a:endParaRPr lang="lt-LT" dirty="0"/>
          </a:p>
        </p:txBody>
      </p:sp>
      <p:sp>
        <p:nvSpPr>
          <p:cNvPr id="4" name="Slide Number Placeholder 3"/>
          <p:cNvSpPr>
            <a:spLocks noGrp="1"/>
          </p:cNvSpPr>
          <p:nvPr>
            <p:ph type="sldNum" sz="quarter" idx="10"/>
          </p:nvPr>
        </p:nvSpPr>
        <p:spPr/>
        <p:txBody>
          <a:bodyPr/>
          <a:lstStyle/>
          <a:p>
            <a:fld id="{7ABEC9D0-1941-41D6-A106-DB534AC886F9}" type="slidenum">
              <a:rPr lang="en-US" smtClean="0"/>
              <a:t>10</a:t>
            </a:fld>
            <a:endParaRPr lang="en-US"/>
          </a:p>
        </p:txBody>
      </p:sp>
    </p:spTree>
    <p:extLst>
      <p:ext uri="{BB962C8B-B14F-4D97-AF65-F5344CB8AC3E}">
        <p14:creationId xmlns:p14="http://schemas.microsoft.com/office/powerpoint/2010/main" val="551736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t-LT" sz="1200" kern="1200" dirty="0" err="1" smtClean="0">
                <a:solidFill>
                  <a:schemeClr val="tx1"/>
                </a:solidFill>
                <a:effectLst/>
                <a:latin typeface="+mn-lt"/>
                <a:ea typeface="+mn-ea"/>
                <a:cs typeface="+mn-cs"/>
              </a:rPr>
              <a:t>Inverted</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roofs</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have</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similar</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construction</a:t>
            </a:r>
            <a:r>
              <a:rPr lang="lt-LT" sz="1200" kern="1200" baseline="0" dirty="0" smtClean="0">
                <a:solidFill>
                  <a:schemeClr val="tx1"/>
                </a:solidFill>
                <a:effectLst/>
                <a:latin typeface="+mn-lt"/>
                <a:ea typeface="+mn-ea"/>
                <a:cs typeface="+mn-cs"/>
              </a:rPr>
              <a:t> to </a:t>
            </a:r>
            <a:r>
              <a:rPr lang="lt-LT" sz="1200" kern="1200" baseline="0" dirty="0" err="1" smtClean="0">
                <a:solidFill>
                  <a:schemeClr val="tx1"/>
                </a:solidFill>
                <a:effectLst/>
                <a:latin typeface="+mn-lt"/>
                <a:ea typeface="+mn-ea"/>
                <a:cs typeface="+mn-cs"/>
              </a:rPr>
              <a:t>the</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warm</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roof</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as</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thermal</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insulation</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is</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above</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the</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load</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bearing</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beams</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joists</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The</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main</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difference</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between</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warm</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and</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inverted</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roofs</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is</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that</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in</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inverted</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roofs</a:t>
            </a:r>
            <a:r>
              <a:rPr lang="lt-LT" sz="1200" kern="1200" baseline="0" dirty="0" smtClean="0">
                <a:solidFill>
                  <a:schemeClr val="tx1"/>
                </a:solidFill>
                <a:effectLst/>
                <a:latin typeface="+mn-lt"/>
                <a:ea typeface="+mn-ea"/>
                <a:cs typeface="+mn-cs"/>
              </a:rPr>
              <a:t>, </a:t>
            </a:r>
            <a:r>
              <a:rPr lang="lt-LT" sz="1200" b="1" kern="1200" baseline="0" dirty="0" err="1" smtClean="0">
                <a:solidFill>
                  <a:schemeClr val="tx1"/>
                </a:solidFill>
                <a:effectLst/>
                <a:latin typeface="+mn-lt"/>
                <a:ea typeface="+mn-ea"/>
                <a:cs typeface="+mn-cs"/>
              </a:rPr>
              <a:t>thermal</a:t>
            </a:r>
            <a:r>
              <a:rPr lang="lt-LT" sz="1200" b="1" kern="1200" baseline="0" dirty="0" smtClean="0">
                <a:solidFill>
                  <a:schemeClr val="tx1"/>
                </a:solidFill>
                <a:effectLst/>
                <a:latin typeface="+mn-lt"/>
                <a:ea typeface="+mn-ea"/>
                <a:cs typeface="+mn-cs"/>
              </a:rPr>
              <a:t> </a:t>
            </a:r>
            <a:r>
              <a:rPr lang="lt-LT" sz="1200" b="1" kern="1200" baseline="0" dirty="0" err="1" smtClean="0">
                <a:solidFill>
                  <a:schemeClr val="tx1"/>
                </a:solidFill>
                <a:effectLst/>
                <a:latin typeface="+mn-lt"/>
                <a:ea typeface="+mn-ea"/>
                <a:cs typeface="+mn-cs"/>
              </a:rPr>
              <a:t>insulation</a:t>
            </a:r>
            <a:r>
              <a:rPr lang="lt-LT" sz="1200" b="1" kern="1200" baseline="0" dirty="0" smtClean="0">
                <a:solidFill>
                  <a:schemeClr val="tx1"/>
                </a:solidFill>
                <a:effectLst/>
                <a:latin typeface="+mn-lt"/>
                <a:ea typeface="+mn-ea"/>
                <a:cs typeface="+mn-cs"/>
              </a:rPr>
              <a:t> </a:t>
            </a:r>
            <a:r>
              <a:rPr lang="lt-LT" sz="1200" b="1" kern="1200" baseline="0" dirty="0" err="1" smtClean="0">
                <a:solidFill>
                  <a:schemeClr val="tx1"/>
                </a:solidFill>
                <a:effectLst/>
                <a:latin typeface="+mn-lt"/>
                <a:ea typeface="+mn-ea"/>
                <a:cs typeface="+mn-cs"/>
              </a:rPr>
              <a:t>is</a:t>
            </a:r>
            <a:r>
              <a:rPr lang="en-US" sz="1200" b="1" kern="1200" dirty="0" smtClean="0">
                <a:solidFill>
                  <a:schemeClr val="tx1"/>
                </a:solidFill>
                <a:effectLst/>
                <a:latin typeface="+mn-lt"/>
                <a:ea typeface="+mn-ea"/>
                <a:cs typeface="+mn-cs"/>
              </a:rPr>
              <a:t> above the waterproofing layer</a:t>
            </a:r>
            <a:r>
              <a:rPr lang="en-US" sz="1200" kern="1200" dirty="0" smtClean="0">
                <a:solidFill>
                  <a:schemeClr val="tx1"/>
                </a:solidFill>
                <a:effectLst/>
                <a:latin typeface="+mn-lt"/>
                <a:ea typeface="+mn-ea"/>
                <a:cs typeface="+mn-cs"/>
              </a:rPr>
              <a:t>. </a:t>
            </a:r>
            <a:endParaRPr lang="lt-LT" sz="120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200" kern="1200" dirty="0" err="1" smtClean="0">
                <a:solidFill>
                  <a:schemeClr val="tx1"/>
                </a:solidFill>
                <a:effectLst/>
                <a:latin typeface="+mn-lt"/>
                <a:ea typeface="+mn-ea"/>
                <a:cs typeface="+mn-cs"/>
              </a:rPr>
              <a:t>Thermal</a:t>
            </a:r>
            <a:r>
              <a:rPr lang="lt-LT"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insulation should be highly resistant to water absorption – for example, an extruded polystyrene based product which will not be affected by water or repeated freeze/thaw cycles. </a:t>
            </a:r>
            <a:endParaRPr lang="lt-LT" sz="120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Any rain water will drain from the roof surface as well as passing through the gaps in the insulation layer</a:t>
            </a:r>
            <a:r>
              <a:rPr lang="lt-LT" sz="1200" kern="1200" dirty="0" smtClean="0">
                <a:solidFill>
                  <a:schemeClr val="tx1"/>
                </a:solidFill>
                <a:effectLst/>
                <a:latin typeface="+mn-lt"/>
                <a:ea typeface="+mn-ea"/>
                <a:cs typeface="+mn-cs"/>
              </a:rPr>
              <a:t>.</a:t>
            </a:r>
            <a:r>
              <a:rPr lang="lt-LT" sz="1200" kern="1200" baseline="0" dirty="0" smtClean="0">
                <a:solidFill>
                  <a:schemeClr val="tx1"/>
                </a:solidFill>
                <a:effectLst/>
                <a:latin typeface="+mn-lt"/>
                <a:ea typeface="+mn-ea"/>
                <a:cs typeface="+mn-cs"/>
              </a:rPr>
              <a: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200" kern="1200" baseline="0" dirty="0" smtClean="0">
                <a:solidFill>
                  <a:schemeClr val="tx1"/>
                </a:solidFill>
                <a:effectLst/>
                <a:latin typeface="+mn-lt"/>
                <a:ea typeface="+mn-ea"/>
                <a:cs typeface="+mn-cs"/>
              </a:rPr>
              <a:t>It </a:t>
            </a:r>
            <a:r>
              <a:rPr lang="lt-LT" sz="1200" kern="1200" baseline="0" dirty="0" err="1" smtClean="0">
                <a:solidFill>
                  <a:schemeClr val="tx1"/>
                </a:solidFill>
                <a:effectLst/>
                <a:latin typeface="+mn-lt"/>
                <a:ea typeface="+mn-ea"/>
                <a:cs typeface="+mn-cs"/>
              </a:rPr>
              <a:t>is</a:t>
            </a:r>
            <a:r>
              <a:rPr lang="lt-LT"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recommended the use of double entry type drains so that the water can drain at surface and deck level. </a:t>
            </a:r>
            <a:endParaRPr lang="lt-LT"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This type of roof is widely used on civic buildings, hotels, apartment blocks and hospitals. It is ideally suited to roofs which are heavily trafficked, such as car park decks, patios and roof gardens.</a:t>
            </a:r>
            <a:endParaRPr lang="lt-LT"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thermal insulation </a:t>
            </a:r>
            <a:r>
              <a:rPr lang="lt-LT" sz="1200" kern="1200" dirty="0" smtClean="0">
                <a:solidFill>
                  <a:schemeClr val="tx1"/>
                </a:solidFill>
                <a:effectLst/>
                <a:latin typeface="+mn-lt"/>
                <a:ea typeface="+mn-ea"/>
                <a:cs typeface="+mn-cs"/>
              </a:rPr>
              <a:t>also </a:t>
            </a:r>
            <a:r>
              <a:rPr lang="lt-LT" sz="1200" kern="1200" dirty="0" err="1" smtClean="0">
                <a:solidFill>
                  <a:schemeClr val="tx1"/>
                </a:solidFill>
                <a:effectLst/>
                <a:latin typeface="+mn-lt"/>
                <a:ea typeface="+mn-ea"/>
                <a:cs typeface="+mn-cs"/>
              </a:rPr>
              <a:t>have</a:t>
            </a:r>
            <a:r>
              <a:rPr lang="lt-LT" sz="1200" kern="1200" dirty="0" smtClean="0">
                <a:solidFill>
                  <a:schemeClr val="tx1"/>
                </a:solidFill>
                <a:effectLst/>
                <a:latin typeface="+mn-lt"/>
                <a:ea typeface="+mn-ea"/>
                <a:cs typeface="+mn-cs"/>
              </a:rPr>
              <a:t> to </a:t>
            </a:r>
            <a:r>
              <a:rPr lang="en-US" sz="1200" kern="1200" dirty="0" smtClean="0">
                <a:solidFill>
                  <a:schemeClr val="tx1"/>
                </a:solidFill>
                <a:effectLst/>
                <a:latin typeface="+mn-lt"/>
                <a:ea typeface="+mn-ea"/>
                <a:cs typeface="+mn-cs"/>
              </a:rPr>
              <a:t>be dense enough to support loads imposed upon it and have overlapping or interlocking joints to </a:t>
            </a:r>
            <a:r>
              <a:rPr lang="en-US" sz="1200" kern="1200" dirty="0" err="1" smtClean="0">
                <a:solidFill>
                  <a:schemeClr val="tx1"/>
                </a:solidFill>
                <a:effectLst/>
                <a:latin typeface="+mn-lt"/>
                <a:ea typeface="+mn-ea"/>
                <a:cs typeface="+mn-cs"/>
              </a:rPr>
              <a:t>minimise</a:t>
            </a:r>
            <a:r>
              <a:rPr lang="en-US" sz="1200" kern="1200" dirty="0" smtClean="0">
                <a:solidFill>
                  <a:schemeClr val="tx1"/>
                </a:solidFill>
                <a:effectLst/>
                <a:latin typeface="+mn-lt"/>
                <a:ea typeface="+mn-ea"/>
                <a:cs typeface="+mn-cs"/>
              </a:rPr>
              <a:t> thermal bridging.</a:t>
            </a:r>
            <a:endParaRPr lang="lt-LT"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To regulate the movement of water and protect against dirt and grit penetrating the joints between insulation boards, water flow reducing layer (WFRL) should be placed on the insulation layer; to assist the flow of water to drainage outlets</a:t>
            </a:r>
            <a:r>
              <a:rPr lang="lt-LT" sz="1200" kern="1200" dirty="0" smtClean="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7ABEC9D0-1941-41D6-A106-DB534AC886F9}" type="slidenum">
              <a:rPr lang="en-US" smtClean="0"/>
              <a:t>11</a:t>
            </a:fld>
            <a:endParaRPr lang="en-US"/>
          </a:p>
        </p:txBody>
      </p:sp>
    </p:spTree>
    <p:extLst>
      <p:ext uri="{BB962C8B-B14F-4D97-AF65-F5344CB8AC3E}">
        <p14:creationId xmlns:p14="http://schemas.microsoft.com/office/powerpoint/2010/main" val="2458134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200" kern="1200" dirty="0" smtClean="0">
                <a:solidFill>
                  <a:schemeClr val="tx1"/>
                </a:solidFill>
                <a:effectLst/>
                <a:latin typeface="+mn-lt"/>
                <a:ea typeface="+mn-ea"/>
                <a:cs typeface="+mn-cs"/>
              </a:rPr>
              <a:t>T</a:t>
            </a:r>
            <a:r>
              <a:rPr lang="en-US" sz="1200" kern="1200" dirty="0" smtClean="0">
                <a:solidFill>
                  <a:schemeClr val="tx1"/>
                </a:solidFill>
                <a:effectLst/>
                <a:latin typeface="+mn-lt"/>
                <a:ea typeface="+mn-ea"/>
                <a:cs typeface="+mn-cs"/>
              </a:rPr>
              <a:t>here is usually no need to provide a </a:t>
            </a:r>
            <a:r>
              <a:rPr lang="en-US" sz="1200" kern="1200" dirty="0" err="1" smtClean="0">
                <a:solidFill>
                  <a:schemeClr val="tx1"/>
                </a:solidFill>
                <a:effectLst/>
                <a:latin typeface="+mn-lt"/>
                <a:ea typeface="+mn-ea"/>
                <a:cs typeface="+mn-cs"/>
              </a:rPr>
              <a:t>vapour</a:t>
            </a:r>
            <a:r>
              <a:rPr lang="en-US" sz="1200" kern="1200" dirty="0" smtClean="0">
                <a:solidFill>
                  <a:schemeClr val="tx1"/>
                </a:solidFill>
                <a:effectLst/>
                <a:latin typeface="+mn-lt"/>
                <a:ea typeface="+mn-ea"/>
                <a:cs typeface="+mn-cs"/>
              </a:rPr>
              <a:t> check with this type of roof but this can be confirmed by a condensation risk analysis</a:t>
            </a:r>
            <a:r>
              <a:rPr lang="lt-LT" sz="1200" kern="1200" dirty="0" smtClean="0">
                <a:solidFill>
                  <a:schemeClr val="tx1"/>
                </a:solidFill>
                <a:effectLst/>
                <a:latin typeface="+mn-lt"/>
                <a:ea typeface="+mn-ea"/>
                <a:cs typeface="+mn-cs"/>
              </a:rPr>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Surface condensation is unlikely to occur due to the fast thermal response, provided that there is sufficient insulation to maintain the weatherproof finish above the </a:t>
            </a:r>
            <a:r>
              <a:rPr lang="en-US" sz="1200" kern="1200" dirty="0" err="1" smtClean="0">
                <a:solidFill>
                  <a:schemeClr val="tx1"/>
                </a:solidFill>
                <a:effectLst/>
                <a:latin typeface="+mn-lt"/>
                <a:ea typeface="+mn-ea"/>
                <a:cs typeface="+mn-cs"/>
              </a:rPr>
              <a:t>dewpoint</a:t>
            </a:r>
            <a:r>
              <a:rPr lang="en-US" sz="1200" kern="1200" dirty="0" smtClean="0">
                <a:solidFill>
                  <a:schemeClr val="tx1"/>
                </a:solidFill>
                <a:effectLst/>
                <a:latin typeface="+mn-lt"/>
                <a:ea typeface="+mn-ea"/>
                <a:cs typeface="+mn-cs"/>
              </a:rPr>
              <a:t> over the whole roof. with this type of roof, rainwater seeping below the insulation will cool the waterproof membrane intermittently, increasing the risk of condensation on the membrane. </a:t>
            </a:r>
            <a:endParaRPr lang="lt-LT" sz="120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t-LT" sz="1200" kern="1200" dirty="0" smtClean="0">
                <a:solidFill>
                  <a:schemeClr val="tx1"/>
                </a:solidFill>
                <a:effectLst/>
                <a:latin typeface="+mn-lt"/>
                <a:ea typeface="+mn-ea"/>
                <a:cs typeface="+mn-cs"/>
              </a:rPr>
              <a:t>W</a:t>
            </a:r>
            <a:r>
              <a:rPr lang="en-US" sz="1200" kern="1200" dirty="0" smtClean="0">
                <a:solidFill>
                  <a:schemeClr val="tx1"/>
                </a:solidFill>
                <a:effectLst/>
                <a:latin typeface="+mn-lt"/>
                <a:ea typeface="+mn-ea"/>
                <a:cs typeface="+mn-cs"/>
              </a:rPr>
              <a:t>hen calculating the risk of interstitial condensation the thickness of insulation should be assumed to be 80 % of the actual thickness.</a:t>
            </a:r>
            <a:endParaRPr lang="lt-LT"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ABEC9D0-1941-41D6-A106-DB534AC886F9}" type="slidenum">
              <a:rPr lang="en-US" smtClean="0"/>
              <a:t>12</a:t>
            </a:fld>
            <a:endParaRPr lang="en-US"/>
          </a:p>
        </p:txBody>
      </p:sp>
    </p:spTree>
    <p:extLst>
      <p:ext uri="{BB962C8B-B14F-4D97-AF65-F5344CB8AC3E}">
        <p14:creationId xmlns:p14="http://schemas.microsoft.com/office/powerpoint/2010/main" val="1677350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EPDM is one of the most versatile rubber roofing options on the market. Considered to be one of the best materials for flat roofs, rubber is a popular choice for industrial and commercial applications thanks to its ability to withstand extreme weather conditions. It requires little maintenance, is tear-resistant and has good insulation properties, which all contribute to its long lifespan.</a:t>
            </a:r>
            <a:endParaRPr lang="lt-LT" sz="1200" b="0" i="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EPDM flat roofs are designed to last about 25-30 years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but</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most</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manufacturers</a:t>
            </a:r>
            <a:r>
              <a:rPr lang="lt-LT" sz="1200" kern="1200" dirty="0" smtClean="0">
                <a:solidFill>
                  <a:schemeClr val="tx1"/>
                </a:solidFill>
                <a:effectLst/>
                <a:latin typeface="+mn-lt"/>
                <a:ea typeface="+mn-ea"/>
                <a:cs typeface="+mn-cs"/>
              </a:rPr>
              <a:t> </a:t>
            </a:r>
            <a:r>
              <a:rPr lang="lt-LT" sz="1200" kern="1200" dirty="0" err="1" smtClean="0">
                <a:solidFill>
                  <a:schemeClr val="tx1"/>
                </a:solidFill>
                <a:effectLst/>
                <a:latin typeface="+mn-lt"/>
                <a:ea typeface="+mn-ea"/>
                <a:cs typeface="+mn-cs"/>
              </a:rPr>
              <a:t>claim</a:t>
            </a:r>
            <a:r>
              <a:rPr lang="lt-LT" sz="1200" kern="1200" baseline="0" dirty="0" smtClean="0">
                <a:solidFill>
                  <a:schemeClr val="tx1"/>
                </a:solidFill>
                <a:effectLst/>
                <a:latin typeface="+mn-lt"/>
                <a:ea typeface="+mn-ea"/>
                <a:cs typeface="+mn-cs"/>
              </a:rPr>
              <a:t> a </a:t>
            </a:r>
            <a:r>
              <a:rPr lang="lt-LT" sz="1200" kern="1200" baseline="0" dirty="0" err="1" smtClean="0">
                <a:solidFill>
                  <a:schemeClr val="tx1"/>
                </a:solidFill>
                <a:effectLst/>
                <a:latin typeface="+mn-lt"/>
                <a:ea typeface="+mn-ea"/>
                <a:cs typeface="+mn-cs"/>
              </a:rPr>
              <a:t>life</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expectancy</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of</a:t>
            </a:r>
            <a:r>
              <a:rPr lang="lt-LT" sz="1200" kern="1200" baseline="0" dirty="0" smtClean="0">
                <a:solidFill>
                  <a:schemeClr val="tx1"/>
                </a:solidFill>
                <a:effectLst/>
                <a:latin typeface="+mn-lt"/>
                <a:ea typeface="+mn-ea"/>
                <a:cs typeface="+mn-cs"/>
              </a:rPr>
              <a:t> </a:t>
            </a:r>
            <a:r>
              <a:rPr lang="lt-LT" sz="1200" kern="1200" baseline="0" dirty="0" err="1" smtClean="0">
                <a:solidFill>
                  <a:schemeClr val="tx1"/>
                </a:solidFill>
                <a:effectLst/>
                <a:latin typeface="+mn-lt"/>
                <a:ea typeface="+mn-ea"/>
                <a:cs typeface="+mn-cs"/>
              </a:rPr>
              <a:t>up</a:t>
            </a:r>
            <a:r>
              <a:rPr lang="lt-LT" sz="1200" kern="1200" baseline="0" dirty="0" smtClean="0">
                <a:solidFill>
                  <a:schemeClr val="tx1"/>
                </a:solidFill>
                <a:effectLst/>
                <a:latin typeface="+mn-lt"/>
                <a:ea typeface="+mn-ea"/>
                <a:cs typeface="+mn-cs"/>
              </a:rPr>
              <a:t> to 50 </a:t>
            </a:r>
            <a:r>
              <a:rPr lang="lt-LT" sz="1200" kern="1200" baseline="0" dirty="0" err="1" smtClean="0">
                <a:solidFill>
                  <a:schemeClr val="tx1"/>
                </a:solidFill>
                <a:effectLst/>
                <a:latin typeface="+mn-lt"/>
                <a:ea typeface="+mn-ea"/>
                <a:cs typeface="+mn-cs"/>
              </a:rPr>
              <a:t>years</a:t>
            </a:r>
            <a:r>
              <a:rPr lang="lt-LT" sz="1200" kern="1200" baseline="0" dirty="0" smtClean="0">
                <a:solidFill>
                  <a:schemeClr val="tx1"/>
                </a:solidFill>
                <a:effectLst/>
                <a:latin typeface="+mn-lt"/>
                <a:ea typeface="+mn-ea"/>
                <a:cs typeface="+mn-cs"/>
              </a:rPr>
              <a:t>.</a:t>
            </a:r>
          </a:p>
          <a:p>
            <a:pPr marL="0" indent="0">
              <a:buNone/>
            </a:pPr>
            <a:endParaRPr lang="lt-LT" sz="1200" b="1" kern="1200" dirty="0" smtClean="0">
              <a:solidFill>
                <a:schemeClr val="tx1"/>
              </a:solidFill>
              <a:effectLst/>
              <a:latin typeface="+mn-lt"/>
              <a:ea typeface="+mn-ea"/>
              <a:cs typeface="+mn-cs"/>
            </a:endParaRPr>
          </a:p>
          <a:p>
            <a:pPr marL="0" indent="0">
              <a:buNone/>
            </a:pPr>
            <a:r>
              <a:rPr lang="en-US" sz="1200" b="0" i="0" kern="1200" dirty="0" smtClean="0">
                <a:solidFill>
                  <a:schemeClr val="tx1"/>
                </a:solidFill>
                <a:effectLst/>
                <a:latin typeface="+mn-lt"/>
                <a:ea typeface="+mn-ea"/>
                <a:cs typeface="+mn-cs"/>
              </a:rPr>
              <a:t>Roof mastic is a roofing product used to seal a roof so water cannot penetrate. Several different kinds of products are referred to as mastic; generally speaking, roof mastics are sticky, drying to a flexible, rubbery finish after they are applied and allowed to cure.</a:t>
            </a:r>
            <a:endParaRPr lang="lt-LT" sz="1200" b="0" i="0" kern="1200" dirty="0" smtClean="0">
              <a:solidFill>
                <a:schemeClr val="tx1"/>
              </a:solidFill>
              <a:effectLst/>
              <a:latin typeface="+mn-lt"/>
              <a:ea typeface="+mn-ea"/>
              <a:cs typeface="+mn-cs"/>
            </a:endParaRPr>
          </a:p>
          <a:p>
            <a:pPr marL="0" indent="0">
              <a:buNone/>
            </a:pPr>
            <a:r>
              <a:rPr lang="lt-LT" sz="1200" b="0" i="0" kern="1200" dirty="0" err="1" smtClean="0">
                <a:solidFill>
                  <a:schemeClr val="tx1"/>
                </a:solidFill>
                <a:effectLst/>
                <a:latin typeface="+mn-lt"/>
                <a:ea typeface="+mn-ea"/>
                <a:cs typeface="+mn-cs"/>
              </a:rPr>
              <a:t>Roof</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mastics</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can</a:t>
            </a:r>
            <a:r>
              <a:rPr lang="lt-LT" sz="1200" b="0" i="0" kern="1200" dirty="0" smtClean="0">
                <a:solidFill>
                  <a:schemeClr val="tx1"/>
                </a:solidFill>
                <a:effectLst/>
                <a:latin typeface="+mn-lt"/>
                <a:ea typeface="+mn-ea"/>
                <a:cs typeface="+mn-cs"/>
              </a:rPr>
              <a:t> be </a:t>
            </a:r>
            <a:r>
              <a:rPr lang="lt-LT" sz="1200" b="0" i="0" kern="1200" dirty="0" err="1" smtClean="0">
                <a:solidFill>
                  <a:schemeClr val="tx1"/>
                </a:solidFill>
                <a:effectLst/>
                <a:latin typeface="+mn-lt"/>
                <a:ea typeface="+mn-ea"/>
                <a:cs typeface="+mn-cs"/>
              </a:rPr>
              <a:t>classified</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by</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application</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roofing</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waterproffing</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adhesive</a:t>
            </a:r>
            <a:r>
              <a:rPr lang="lt-LT" sz="1200" b="0" i="0" kern="1200" dirty="0" smtClean="0">
                <a:solidFill>
                  <a:schemeClr val="tx1"/>
                </a:solidFill>
                <a:effectLst/>
                <a:latin typeface="+mn-lt"/>
                <a:ea typeface="+mn-ea"/>
                <a:cs typeface="+mn-cs"/>
              </a:rPr>
              <a:t>,</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protective</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and</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sealing</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They</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can</a:t>
            </a:r>
            <a:r>
              <a:rPr lang="lt-LT" sz="1200" b="0" i="0" kern="1200" baseline="0" dirty="0" smtClean="0">
                <a:solidFill>
                  <a:schemeClr val="tx1"/>
                </a:solidFill>
                <a:effectLst/>
                <a:latin typeface="+mn-lt"/>
                <a:ea typeface="+mn-ea"/>
                <a:cs typeface="+mn-cs"/>
              </a:rPr>
              <a:t> be </a:t>
            </a:r>
            <a:r>
              <a:rPr lang="lt-LT" sz="1200" b="0" i="0" kern="1200" baseline="0" dirty="0" err="1" smtClean="0">
                <a:solidFill>
                  <a:schemeClr val="tx1"/>
                </a:solidFill>
                <a:effectLst/>
                <a:latin typeface="+mn-lt"/>
                <a:ea typeface="+mn-ea"/>
                <a:cs typeface="+mn-cs"/>
              </a:rPr>
              <a:t>bitumen</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acrylic</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silicone</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polyurethane</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urethane</a:t>
            </a:r>
            <a:r>
              <a:rPr lang="lt-LT" sz="1200" b="0" i="0" kern="1200" baseline="0" dirty="0" smtClean="0">
                <a:solidFill>
                  <a:schemeClr val="tx1"/>
                </a:solidFill>
                <a:effectLst/>
                <a:latin typeface="+mn-lt"/>
                <a:ea typeface="+mn-ea"/>
                <a:cs typeface="+mn-cs"/>
              </a:rPr>
              <a:t>.</a:t>
            </a:r>
          </a:p>
          <a:p>
            <a:pPr marL="0" indent="0">
              <a:buNone/>
            </a:pPr>
            <a:endParaRPr lang="lt-LT" sz="1200" b="0" i="0" kern="1200" baseline="0" dirty="0" smtClean="0">
              <a:solidFill>
                <a:schemeClr val="tx1"/>
              </a:solidFill>
              <a:effectLst/>
              <a:latin typeface="+mn-lt"/>
              <a:ea typeface="+mn-ea"/>
              <a:cs typeface="+mn-cs"/>
            </a:endParaRPr>
          </a:p>
          <a:p>
            <a:pPr marL="0" indent="0">
              <a:buNone/>
            </a:pPr>
            <a:r>
              <a:rPr lang="lt-LT" sz="1200" b="0" i="0" kern="1200" baseline="0" dirty="0" err="1" smtClean="0">
                <a:solidFill>
                  <a:schemeClr val="tx1"/>
                </a:solidFill>
                <a:effectLst/>
                <a:latin typeface="+mn-lt"/>
                <a:ea typeface="+mn-ea"/>
                <a:cs typeface="+mn-cs"/>
              </a:rPr>
              <a:t>Roller</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roof</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coatings</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can</a:t>
            </a:r>
            <a:r>
              <a:rPr lang="lt-LT" sz="1200" b="0" i="0" kern="1200" baseline="0" dirty="0" smtClean="0">
                <a:solidFill>
                  <a:schemeClr val="tx1"/>
                </a:solidFill>
                <a:effectLst/>
                <a:latin typeface="+mn-lt"/>
                <a:ea typeface="+mn-ea"/>
                <a:cs typeface="+mn-cs"/>
              </a:rPr>
              <a:t> be </a:t>
            </a:r>
            <a:r>
              <a:rPr lang="lt-LT" sz="1200" b="0" i="0" kern="1200" baseline="0" dirty="0" err="1" smtClean="0">
                <a:solidFill>
                  <a:schemeClr val="tx1"/>
                </a:solidFill>
                <a:effectLst/>
                <a:latin typeface="+mn-lt"/>
                <a:ea typeface="+mn-ea"/>
                <a:cs typeface="+mn-cs"/>
              </a:rPr>
              <a:t>bituminous</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polymeric</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polymer</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modified</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and</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other</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composites</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Installation</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of</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roller</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coatings</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can</a:t>
            </a:r>
            <a:r>
              <a:rPr lang="lt-LT" sz="1200" b="0" i="0" kern="1200" baseline="0" dirty="0" smtClean="0">
                <a:solidFill>
                  <a:schemeClr val="tx1"/>
                </a:solidFill>
                <a:effectLst/>
                <a:latin typeface="+mn-lt"/>
                <a:ea typeface="+mn-ea"/>
                <a:cs typeface="+mn-cs"/>
              </a:rPr>
              <a:t> be </a:t>
            </a:r>
            <a:r>
              <a:rPr lang="lt-LT" sz="1200" b="0" i="0" kern="1200" baseline="0" dirty="0" err="1" smtClean="0">
                <a:solidFill>
                  <a:schemeClr val="tx1"/>
                </a:solidFill>
                <a:effectLst/>
                <a:latin typeface="+mn-lt"/>
                <a:ea typeface="+mn-ea"/>
                <a:cs typeface="+mn-cs"/>
              </a:rPr>
              <a:t>done</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in</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two</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ways</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torch</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down</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or</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cold</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applied</a:t>
            </a:r>
            <a:r>
              <a:rPr lang="lt-LT" sz="1200" b="0" i="0" kern="1200" baseline="0" dirty="0" smtClean="0">
                <a:solidFill>
                  <a:schemeClr val="tx1"/>
                </a:solidFill>
                <a:effectLst/>
                <a:latin typeface="+mn-lt"/>
                <a:ea typeface="+mn-ea"/>
                <a:cs typeface="+mn-cs"/>
              </a:rPr>
              <a:t>.</a:t>
            </a:r>
          </a:p>
          <a:p>
            <a:pPr marL="0" indent="0">
              <a:buNone/>
            </a:pPr>
            <a:endParaRPr lang="lt-LT" sz="1200" b="0" i="0" kern="1200" baseline="0" dirty="0" smtClean="0">
              <a:solidFill>
                <a:schemeClr val="tx1"/>
              </a:solidFill>
              <a:effectLst/>
              <a:latin typeface="+mn-lt"/>
              <a:ea typeface="+mn-ea"/>
              <a:cs typeface="+mn-cs"/>
            </a:endParaRPr>
          </a:p>
          <a:p>
            <a:pPr marL="0" indent="0">
              <a:buNone/>
            </a:pPr>
            <a:r>
              <a:rPr lang="en-US" sz="1200" b="0" i="0" kern="1200" dirty="0" smtClean="0">
                <a:solidFill>
                  <a:schemeClr val="tx1"/>
                </a:solidFill>
                <a:effectLst/>
                <a:latin typeface="+mn-lt"/>
                <a:ea typeface="+mn-ea"/>
                <a:cs typeface="+mn-cs"/>
              </a:rPr>
              <a:t>Torch down roofing </a:t>
            </a:r>
            <a:r>
              <a:rPr lang="lt-LT" sz="1200" b="0" i="0" kern="1200" dirty="0" smtClean="0">
                <a:solidFill>
                  <a:schemeClr val="tx1"/>
                </a:solidFill>
                <a:effectLst/>
                <a:latin typeface="+mn-lt"/>
                <a:ea typeface="+mn-ea"/>
                <a:cs typeface="+mn-cs"/>
              </a:rPr>
              <a:t>i</a:t>
            </a:r>
            <a:r>
              <a:rPr lang="en-US" sz="1200" b="0" i="0" kern="1200" dirty="0" smtClean="0">
                <a:solidFill>
                  <a:schemeClr val="tx1"/>
                </a:solidFill>
                <a:effectLst/>
                <a:latin typeface="+mn-lt"/>
                <a:ea typeface="+mn-ea"/>
                <a:cs typeface="+mn-cs"/>
              </a:rPr>
              <a:t>s so named because it requires an open-flame propane torch. In this installation method, </a:t>
            </a:r>
            <a:r>
              <a:rPr lang="en-US" sz="1200" b="0" i="0" u="none" strike="noStrike" kern="1200" dirty="0" smtClean="0">
                <a:solidFill>
                  <a:schemeClr val="tx1"/>
                </a:solidFill>
                <a:effectLst/>
                <a:latin typeface="+mn-lt"/>
                <a:ea typeface="+mn-ea"/>
                <a:cs typeface="+mn-cs"/>
              </a:rPr>
              <a:t>sheets of modified bitumen</a:t>
            </a:r>
            <a:r>
              <a:rPr lang="en-US" sz="1200" b="0" i="0" kern="1200" dirty="0" smtClean="0">
                <a:solidFill>
                  <a:schemeClr val="tx1"/>
                </a:solidFill>
                <a:effectLst/>
                <a:latin typeface="+mn-lt"/>
                <a:ea typeface="+mn-ea"/>
                <a:cs typeface="+mn-cs"/>
              </a:rPr>
              <a:t> are rolled out onto the roof, and a roofing professional uses a hand-held propane torch to heat the material and adhere it to the surface. Once the layers reach the right temperature, seams are melted together to create a waterproof seal.</a:t>
            </a:r>
            <a:endParaRPr lang="lt-LT" sz="1200" b="0" i="0" kern="1200" dirty="0" smtClean="0">
              <a:solidFill>
                <a:schemeClr val="tx1"/>
              </a:solidFill>
              <a:effectLst/>
              <a:latin typeface="+mn-lt"/>
              <a:ea typeface="+mn-ea"/>
              <a:cs typeface="+mn-cs"/>
            </a:endParaRPr>
          </a:p>
          <a:p>
            <a:pPr marL="0" indent="0">
              <a:buNone/>
            </a:pPr>
            <a:endParaRPr lang="lt-LT"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Cold applied roofing </a:t>
            </a:r>
            <a:r>
              <a:rPr lang="en-US" dirty="0" err="1" smtClean="0"/>
              <a:t>utilises</a:t>
            </a:r>
            <a:r>
              <a:rPr lang="en-US" dirty="0" smtClean="0"/>
              <a:t> either a single or two-pack waterproofing solution that uses a cold process adhesive to bond with the substrate, as an alternative to traditional hot works. </a:t>
            </a:r>
            <a:endParaRPr lang="lt-LT"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indent="0">
              <a:buNone/>
            </a:pPr>
            <a:endParaRPr lang="lt-LT"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ABEC9D0-1941-41D6-A106-DB534AC886F9}" type="slidenum">
              <a:rPr lang="en-US" smtClean="0"/>
              <a:t>13</a:t>
            </a:fld>
            <a:endParaRPr lang="en-US"/>
          </a:p>
        </p:txBody>
      </p:sp>
    </p:spTree>
    <p:extLst>
      <p:ext uri="{BB962C8B-B14F-4D97-AF65-F5344CB8AC3E}">
        <p14:creationId xmlns:p14="http://schemas.microsoft.com/office/powerpoint/2010/main" val="2937129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Single ply roofing can be installed using mechanical fasteners, a ballasted system, or fully adhered with chemical adhesive. </a:t>
            </a:r>
            <a:endParaRPr lang="lt-LT" sz="1200" b="0" i="0" kern="1200" dirty="0" smtClean="0">
              <a:solidFill>
                <a:schemeClr val="tx1"/>
              </a:solidFill>
              <a:effectLst/>
              <a:latin typeface="+mn-lt"/>
              <a:ea typeface="+mn-ea"/>
              <a:cs typeface="+mn-cs"/>
            </a:endParaRPr>
          </a:p>
          <a:p>
            <a:endParaRPr lang="lt-LT"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Fully adhered roof systems tend to have great aesthetic appeal</a:t>
            </a:r>
            <a:r>
              <a:rPr lang="lt-LT" sz="1200" b="0" i="0" kern="1200" dirty="0" smtClean="0">
                <a:solidFill>
                  <a:schemeClr val="tx1"/>
                </a:solidFill>
                <a:effectLst/>
                <a:latin typeface="+mn-lt"/>
                <a:ea typeface="+mn-ea"/>
                <a:cs typeface="+mn-cs"/>
              </a:rPr>
              <a:t>,</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they</a:t>
            </a:r>
            <a:r>
              <a:rPr lang="lt-LT"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tend to have little trouble with roof membrane fluttering</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and</a:t>
            </a:r>
            <a:r>
              <a:rPr lang="lt-LT"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is a time-tested roof securing method.</a:t>
            </a:r>
            <a:endParaRPr lang="lt-LT" sz="1200" b="0" i="0" kern="1200" dirty="0" smtClean="0">
              <a:solidFill>
                <a:schemeClr val="tx1"/>
              </a:solidFill>
              <a:effectLst/>
              <a:latin typeface="+mn-lt"/>
              <a:ea typeface="+mn-ea"/>
              <a:cs typeface="+mn-cs"/>
            </a:endParaRPr>
          </a:p>
          <a:p>
            <a:endParaRPr lang="lt-LT" sz="1200" b="0" i="0" kern="1200" dirty="0" smtClean="0">
              <a:solidFill>
                <a:schemeClr val="tx1"/>
              </a:solidFill>
              <a:effectLst/>
              <a:latin typeface="+mn-lt"/>
              <a:ea typeface="+mn-ea"/>
              <a:cs typeface="+mn-cs"/>
            </a:endParaRPr>
          </a:p>
          <a:p>
            <a:r>
              <a:rPr lang="lt-LT" sz="1200" b="1" i="0" kern="1200" dirty="0" err="1" smtClean="0">
                <a:solidFill>
                  <a:schemeClr val="tx1"/>
                </a:solidFill>
                <a:effectLst/>
                <a:latin typeface="+mn-lt"/>
                <a:ea typeface="+mn-ea"/>
                <a:cs typeface="+mn-cs"/>
              </a:rPr>
              <a:t>Fully</a:t>
            </a:r>
            <a:r>
              <a:rPr lang="lt-LT" sz="1200" b="1" i="0" kern="1200" dirty="0" smtClean="0">
                <a:solidFill>
                  <a:schemeClr val="tx1"/>
                </a:solidFill>
                <a:effectLst/>
                <a:latin typeface="+mn-lt"/>
                <a:ea typeface="+mn-ea"/>
                <a:cs typeface="+mn-cs"/>
              </a:rPr>
              <a:t> </a:t>
            </a:r>
            <a:r>
              <a:rPr lang="lt-LT" sz="1200" b="1" i="0" kern="1200" dirty="0" err="1" smtClean="0">
                <a:solidFill>
                  <a:schemeClr val="tx1"/>
                </a:solidFill>
                <a:effectLst/>
                <a:latin typeface="+mn-lt"/>
                <a:ea typeface="+mn-ea"/>
                <a:cs typeface="+mn-cs"/>
              </a:rPr>
              <a:t>adhered</a:t>
            </a:r>
            <a:r>
              <a:rPr lang="lt-LT" sz="1200" b="1" i="0" kern="1200" dirty="0" smtClean="0">
                <a:solidFill>
                  <a:schemeClr val="tx1"/>
                </a:solidFill>
                <a:effectLst/>
                <a:latin typeface="+mn-lt"/>
                <a:ea typeface="+mn-ea"/>
                <a:cs typeface="+mn-cs"/>
              </a:rPr>
              <a:t> </a:t>
            </a:r>
            <a:r>
              <a:rPr lang="lt-LT" sz="1200" b="1" i="0" kern="1200" dirty="0" err="1" smtClean="0">
                <a:solidFill>
                  <a:schemeClr val="tx1"/>
                </a:solidFill>
                <a:effectLst/>
                <a:latin typeface="+mn-lt"/>
                <a:ea typeface="+mn-ea"/>
                <a:cs typeface="+mn-cs"/>
              </a:rPr>
              <a:t>system</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installation</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process</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consists</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of</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following</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steps</a:t>
            </a:r>
            <a:r>
              <a:rPr lang="lt-LT" sz="1200" b="0" i="0" kern="1200" dirty="0" smtClean="0">
                <a:solidFill>
                  <a:schemeClr val="tx1"/>
                </a:solidFill>
                <a:effectLst/>
                <a:latin typeface="+mn-lt"/>
                <a:ea typeface="+mn-ea"/>
                <a:cs typeface="+mn-cs"/>
              </a:rPr>
              <a:t>:</a:t>
            </a:r>
          </a:p>
          <a:p>
            <a:pPr marL="0" indent="0">
              <a:buNone/>
            </a:pPr>
            <a:r>
              <a:rPr lang="lt-LT" sz="1200" b="0" i="0" kern="1200" baseline="0" dirty="0" smtClean="0">
                <a:solidFill>
                  <a:schemeClr val="tx1"/>
                </a:solidFill>
                <a:effectLst/>
                <a:latin typeface="+mn-lt"/>
                <a:ea typeface="+mn-ea"/>
                <a:cs typeface="+mn-cs"/>
              </a:rPr>
              <a:t>1. </a:t>
            </a:r>
            <a:r>
              <a:rPr lang="lt-LT" sz="1200" b="0" i="0" kern="1200" baseline="0" dirty="0" err="1" smtClean="0">
                <a:solidFill>
                  <a:schemeClr val="tx1"/>
                </a:solidFill>
                <a:effectLst/>
                <a:latin typeface="+mn-lt"/>
                <a:ea typeface="+mn-ea"/>
                <a:cs typeface="+mn-cs"/>
              </a:rPr>
              <a:t>Preparation</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of</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the</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roof</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deck</a:t>
            </a:r>
            <a:r>
              <a:rPr lang="lt-LT" sz="1200" b="0" i="0" kern="1200" baseline="0" dirty="0" smtClean="0">
                <a:solidFill>
                  <a:schemeClr val="tx1"/>
                </a:solidFill>
                <a:effectLst/>
                <a:latin typeface="+mn-lt"/>
                <a:ea typeface="+mn-ea"/>
                <a:cs typeface="+mn-cs"/>
              </a:rPr>
              <a:t> - t</a:t>
            </a:r>
            <a:r>
              <a:rPr lang="en-US" sz="1200" b="0" i="0" kern="1200" dirty="0" smtClean="0">
                <a:solidFill>
                  <a:schemeClr val="tx1"/>
                </a:solidFill>
                <a:effectLst/>
                <a:latin typeface="+mn-lt"/>
                <a:ea typeface="+mn-ea"/>
                <a:cs typeface="+mn-cs"/>
              </a:rPr>
              <a:t>he roof deck should be thoroughly clean from any oil or grime, and you should sand any sharp edges</a:t>
            </a:r>
            <a:r>
              <a:rPr lang="lt-LT" sz="1200" b="0"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Even a small amount of moisture can lead to problems with the adhesive, so it’s essential that everything is dry before you begin your EPDM installation. </a:t>
            </a:r>
            <a:endParaRPr lang="lt-LT" sz="1200" b="0" i="0" kern="1200" dirty="0" smtClean="0">
              <a:solidFill>
                <a:schemeClr val="tx1"/>
              </a:solidFill>
              <a:effectLst/>
              <a:latin typeface="+mn-lt"/>
              <a:ea typeface="+mn-ea"/>
              <a:cs typeface="+mn-cs"/>
            </a:endParaRPr>
          </a:p>
          <a:p>
            <a:pPr marL="228600" indent="-228600">
              <a:buAutoNum type="arabicPeriod"/>
            </a:pPr>
            <a:endParaRPr lang="lt-LT" sz="1200" b="0" i="0" kern="1200" dirty="0" smtClean="0">
              <a:solidFill>
                <a:schemeClr val="tx1"/>
              </a:solidFill>
              <a:effectLst/>
              <a:latin typeface="+mn-lt"/>
              <a:ea typeface="+mn-ea"/>
              <a:cs typeface="+mn-cs"/>
            </a:endParaRPr>
          </a:p>
          <a:p>
            <a:pPr marL="0" indent="0">
              <a:buNone/>
            </a:pPr>
            <a:r>
              <a:rPr lang="lt-LT" sz="1200" b="0" i="0" kern="1200" dirty="0" smtClean="0">
                <a:solidFill>
                  <a:schemeClr val="tx1"/>
                </a:solidFill>
                <a:effectLst/>
                <a:latin typeface="+mn-lt"/>
                <a:ea typeface="+mn-ea"/>
                <a:cs typeface="+mn-cs"/>
              </a:rPr>
              <a:t>2. </a:t>
            </a:r>
            <a:r>
              <a:rPr lang="lt-LT" sz="1200" b="0" i="0" kern="1200" dirty="0" err="1" smtClean="0">
                <a:solidFill>
                  <a:schemeClr val="tx1"/>
                </a:solidFill>
                <a:effectLst/>
                <a:latin typeface="+mn-lt"/>
                <a:ea typeface="+mn-ea"/>
                <a:cs typeface="+mn-cs"/>
              </a:rPr>
              <a:t>Membrane</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placement</a:t>
            </a:r>
            <a:r>
              <a:rPr lang="lt-LT" sz="1200" b="0" i="0" kern="1200" dirty="0" smtClean="0">
                <a:solidFill>
                  <a:schemeClr val="tx1"/>
                </a:solidFill>
                <a:effectLst/>
                <a:latin typeface="+mn-lt"/>
                <a:ea typeface="+mn-ea"/>
                <a:cs typeface="+mn-cs"/>
              </a:rPr>
              <a:t> – </a:t>
            </a:r>
            <a:r>
              <a:rPr lang="lt-LT" sz="1200" b="0" i="0" kern="1200" dirty="0" err="1" smtClean="0">
                <a:solidFill>
                  <a:schemeClr val="tx1"/>
                </a:solidFill>
                <a:effectLst/>
                <a:latin typeface="+mn-lt"/>
                <a:ea typeface="+mn-ea"/>
                <a:cs typeface="+mn-cs"/>
              </a:rPr>
              <a:t>membrane</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shall</a:t>
            </a:r>
            <a:r>
              <a:rPr lang="lt-LT" sz="1200" b="0" i="0" kern="1200" dirty="0" smtClean="0">
                <a:solidFill>
                  <a:schemeClr val="tx1"/>
                </a:solidFill>
                <a:effectLst/>
                <a:latin typeface="+mn-lt"/>
                <a:ea typeface="+mn-ea"/>
                <a:cs typeface="+mn-cs"/>
              </a:rPr>
              <a:t> be </a:t>
            </a:r>
            <a:r>
              <a:rPr lang="lt-LT" sz="1200" b="0" i="0" kern="1200" dirty="0" err="1" smtClean="0">
                <a:solidFill>
                  <a:schemeClr val="tx1"/>
                </a:solidFill>
                <a:effectLst/>
                <a:latin typeface="+mn-lt"/>
                <a:ea typeface="+mn-ea"/>
                <a:cs typeface="+mn-cs"/>
              </a:rPr>
              <a:t>installed</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so</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that</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the</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seams</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shed</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or</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run</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parallel</a:t>
            </a:r>
            <a:r>
              <a:rPr lang="lt-LT" sz="1200" b="0" i="0" kern="1200" baseline="0" dirty="0" smtClean="0">
                <a:solidFill>
                  <a:schemeClr val="tx1"/>
                </a:solidFill>
                <a:effectLst/>
                <a:latin typeface="+mn-lt"/>
                <a:ea typeface="+mn-ea"/>
                <a:cs typeface="+mn-cs"/>
              </a:rPr>
              <a:t> to </a:t>
            </a:r>
            <a:r>
              <a:rPr lang="lt-LT" sz="1200" b="0" i="0" kern="1200" baseline="0" dirty="0" err="1" smtClean="0">
                <a:solidFill>
                  <a:schemeClr val="tx1"/>
                </a:solidFill>
                <a:effectLst/>
                <a:latin typeface="+mn-lt"/>
                <a:ea typeface="+mn-ea"/>
                <a:cs typeface="+mn-cs"/>
              </a:rPr>
              <a:t>the</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flow</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of</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water</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First</a:t>
            </a:r>
            <a:r>
              <a:rPr lang="lt-LT" sz="1200" b="0" i="0" kern="1200" baseline="0" dirty="0" smtClean="0">
                <a:solidFill>
                  <a:schemeClr val="tx1"/>
                </a:solidFill>
                <a:effectLst/>
                <a:latin typeface="+mn-lt"/>
                <a:ea typeface="+mn-ea"/>
                <a:cs typeface="+mn-cs"/>
              </a:rPr>
              <a:t>, p</a:t>
            </a:r>
            <a:r>
              <a:rPr lang="en-US" dirty="0" smtClean="0"/>
              <a:t>lace membrane panel, unroll without stretching, over the acceptable substrate leaving sufficient membrane for tie-ins, roof edges and seaming. Allow membrane to relax for a minimum of 30 minutes before adhering or splicing.</a:t>
            </a:r>
            <a:r>
              <a:rPr lang="lt-LT" dirty="0" smtClean="0"/>
              <a:t> </a:t>
            </a:r>
            <a:r>
              <a:rPr lang="en-US" dirty="0" smtClean="0"/>
              <a:t>During cold weather application, it is recommended that the smallest panels be used to minimize folds (larger panels have factory folds which may take longer to relax during cold weather).</a:t>
            </a:r>
            <a:r>
              <a:rPr lang="lt-LT" dirty="0" smtClean="0"/>
              <a:t> </a:t>
            </a:r>
            <a:r>
              <a:rPr lang="en-US" dirty="0" smtClean="0"/>
              <a:t>Placement of additional rolls of membrane shall provide for sufficient overlaps for seaming of membranes.</a:t>
            </a:r>
            <a:endParaRPr lang="lt-LT" dirty="0" smtClean="0"/>
          </a:p>
          <a:p>
            <a:pPr marL="0" indent="0">
              <a:buNone/>
            </a:pPr>
            <a:endParaRPr lang="lt-LT" dirty="0" smtClean="0"/>
          </a:p>
          <a:p>
            <a:pPr marL="0" indent="0">
              <a:buNone/>
            </a:pPr>
            <a:r>
              <a:rPr lang="lt-LT" sz="1200" b="0" i="0" kern="1200" dirty="0" smtClean="0">
                <a:solidFill>
                  <a:schemeClr val="tx1"/>
                </a:solidFill>
                <a:effectLst/>
                <a:latin typeface="+mn-lt"/>
                <a:ea typeface="+mn-ea"/>
                <a:cs typeface="+mn-cs"/>
              </a:rPr>
              <a:t>3. </a:t>
            </a:r>
            <a:r>
              <a:rPr lang="lt-LT" sz="1200" b="0" i="0" kern="1200" dirty="0" err="1" smtClean="0">
                <a:solidFill>
                  <a:schemeClr val="tx1"/>
                </a:solidFill>
                <a:effectLst/>
                <a:latin typeface="+mn-lt"/>
                <a:ea typeface="+mn-ea"/>
                <a:cs typeface="+mn-cs"/>
              </a:rPr>
              <a:t>Folding</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membrane</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back</a:t>
            </a:r>
            <a:r>
              <a:rPr lang="lt-LT" sz="1200" b="0" i="0" kern="1200" baseline="0" dirty="0" smtClean="0">
                <a:solidFill>
                  <a:schemeClr val="tx1"/>
                </a:solidFill>
                <a:effectLst/>
                <a:latin typeface="+mn-lt"/>
                <a:ea typeface="+mn-ea"/>
                <a:cs typeface="+mn-cs"/>
              </a:rPr>
              <a:t> - a</a:t>
            </a:r>
            <a:r>
              <a:rPr lang="en-US" dirty="0" err="1" smtClean="0"/>
              <a:t>fter</a:t>
            </a:r>
            <a:r>
              <a:rPr lang="en-US" dirty="0" smtClean="0"/>
              <a:t> making sure the sheet is placed in its final position allowing for the minimum lap width, fold it back evenly onto itself without wrinkles to expose the mating surface of the sheet.</a:t>
            </a:r>
            <a:endParaRPr lang="lt-LT" dirty="0" smtClean="0"/>
          </a:p>
          <a:p>
            <a:pPr marL="0" indent="0">
              <a:buNone/>
            </a:pPr>
            <a:endParaRPr lang="lt-LT" dirty="0" smtClean="0"/>
          </a:p>
          <a:p>
            <a:pPr marL="0" indent="0">
              <a:buNone/>
            </a:pPr>
            <a:r>
              <a:rPr lang="lt-LT" sz="1200" b="0" i="0" kern="1200" dirty="0" smtClean="0">
                <a:solidFill>
                  <a:schemeClr val="tx1"/>
                </a:solidFill>
                <a:effectLst/>
                <a:latin typeface="+mn-lt"/>
                <a:ea typeface="+mn-ea"/>
                <a:cs typeface="+mn-cs"/>
              </a:rPr>
              <a:t>4. </a:t>
            </a:r>
            <a:r>
              <a:rPr lang="lt-LT" sz="1200" b="0" i="0" kern="1200" dirty="0" err="1" smtClean="0">
                <a:solidFill>
                  <a:schemeClr val="tx1"/>
                </a:solidFill>
                <a:effectLst/>
                <a:latin typeface="+mn-lt"/>
                <a:ea typeface="+mn-ea"/>
                <a:cs typeface="+mn-cs"/>
              </a:rPr>
              <a:t>Removing</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dusting</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agent</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and</a:t>
            </a:r>
            <a:r>
              <a:rPr lang="lt-LT" sz="1200" b="0" i="0" kern="1200" dirty="0" smtClean="0">
                <a:solidFill>
                  <a:schemeClr val="tx1"/>
                </a:solidFill>
                <a:effectLst/>
                <a:latin typeface="+mn-lt"/>
                <a:ea typeface="+mn-ea"/>
                <a:cs typeface="+mn-cs"/>
              </a:rPr>
              <a:t> dirt - s</a:t>
            </a:r>
            <a:r>
              <a:rPr lang="en-US" dirty="0" smtClean="0"/>
              <a:t>weep the mating surfaces with a stiff broom to remove any dusting agent or dirt that may have accumulated.</a:t>
            </a:r>
            <a:endParaRPr lang="lt-LT" dirty="0" smtClean="0"/>
          </a:p>
          <a:p>
            <a:pPr marL="0" indent="0">
              <a:buNone/>
            </a:pPr>
            <a:endParaRPr lang="lt-LT" dirty="0" smtClean="0"/>
          </a:p>
          <a:p>
            <a:pPr marL="0" indent="0">
              <a:buNone/>
            </a:pPr>
            <a:r>
              <a:rPr lang="lt-LT" dirty="0" smtClean="0"/>
              <a:t>5.</a:t>
            </a:r>
            <a:r>
              <a:rPr lang="lt-LT" baseline="0" dirty="0" smtClean="0"/>
              <a:t> </a:t>
            </a:r>
            <a:r>
              <a:rPr lang="lt-LT" dirty="0" err="1" smtClean="0"/>
              <a:t>Apply</a:t>
            </a:r>
            <a:r>
              <a:rPr lang="lt-LT" dirty="0" smtClean="0"/>
              <a:t> </a:t>
            </a:r>
            <a:r>
              <a:rPr lang="lt-LT" dirty="0" err="1" smtClean="0"/>
              <a:t>the</a:t>
            </a:r>
            <a:r>
              <a:rPr lang="lt-LT" dirty="0" smtClean="0"/>
              <a:t> </a:t>
            </a:r>
            <a:r>
              <a:rPr lang="lt-LT" dirty="0" err="1" smtClean="0"/>
              <a:t>Bonding</a:t>
            </a:r>
            <a:r>
              <a:rPr lang="lt-LT" dirty="0" smtClean="0"/>
              <a:t> </a:t>
            </a:r>
            <a:r>
              <a:rPr lang="lt-LT" dirty="0" err="1" smtClean="0"/>
              <a:t>Adhesive</a:t>
            </a:r>
            <a:r>
              <a:rPr lang="lt-LT" dirty="0" smtClean="0"/>
              <a:t> - a</a:t>
            </a:r>
            <a:r>
              <a:rPr lang="en-US" dirty="0" err="1" smtClean="0"/>
              <a:t>pply</a:t>
            </a:r>
            <a:r>
              <a:rPr lang="en-US" dirty="0" smtClean="0"/>
              <a:t> bonding adhesive with either a solvent-resistant paint roller, power roller or a commercial-grade adhesive sprayer. Adhesive must be applied in a relatively uniform thickness to both surfaces at approximately the same time. If adhesive is spray-applied, it must be back-rolled with a paint roller to assure proper contact and uniform coverage. </a:t>
            </a:r>
            <a:endParaRPr lang="lt-LT" dirty="0" smtClean="0"/>
          </a:p>
          <a:p>
            <a:pPr marL="0" indent="0">
              <a:buNone/>
            </a:pPr>
            <a:r>
              <a:rPr lang="en-US" dirty="0" smtClean="0"/>
              <a:t>Keep Bonding Adhesive off the membrane Seam Area. Care must be taken not to apply bonding adhesive over an area that is to be later spliced to another sheet or flashing. All bonding adhesives must be completely removed from the seam area.</a:t>
            </a:r>
            <a:endParaRPr lang="lt-LT" dirty="0" smtClean="0"/>
          </a:p>
          <a:p>
            <a:pPr marL="0" indent="0">
              <a:buNone/>
            </a:pPr>
            <a:r>
              <a:rPr lang="en-US" dirty="0" smtClean="0"/>
              <a:t>Allow the bonding adhesive to flash-off. Touch the adhesive surface in several places with a clean, dry finger to be certain that the adhesive does not stick or string. As you are touching the adhesive, push forward on the adhesive at an angle to ensure that the adhesive is ready throughout its thickness. If either motion exposes wet or stringy adhesive when the finger is lifted, the adhesive is not ready for mating. Flash-off time will vary depending on ambient conditions of temperature and humidity.</a:t>
            </a:r>
            <a:endParaRPr lang="lt-LT" dirty="0" smtClean="0"/>
          </a:p>
          <a:p>
            <a:pPr marL="0" indent="0">
              <a:buNone/>
            </a:pPr>
            <a:endParaRPr lang="lt-LT" dirty="0" smtClean="0"/>
          </a:p>
          <a:p>
            <a:pPr marL="0" indent="0">
              <a:buNone/>
            </a:pPr>
            <a:r>
              <a:rPr lang="lt-LT" sz="1200" b="0" i="0" kern="1200" dirty="0" smtClean="0">
                <a:solidFill>
                  <a:schemeClr val="tx1"/>
                </a:solidFill>
                <a:effectLst/>
                <a:latin typeface="+mn-lt"/>
                <a:ea typeface="+mn-ea"/>
                <a:cs typeface="+mn-cs"/>
              </a:rPr>
              <a:t>6. Mate </a:t>
            </a:r>
            <a:r>
              <a:rPr lang="lt-LT" sz="1200" b="0" i="0" kern="1200" dirty="0" err="1" smtClean="0">
                <a:solidFill>
                  <a:schemeClr val="tx1"/>
                </a:solidFill>
                <a:effectLst/>
                <a:latin typeface="+mn-lt"/>
                <a:ea typeface="+mn-ea"/>
                <a:cs typeface="+mn-cs"/>
              </a:rPr>
              <a:t>the</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membrane</a:t>
            </a:r>
            <a:r>
              <a:rPr lang="lt-LT" sz="1200" b="0" i="0" kern="1200" dirty="0" smtClean="0">
                <a:solidFill>
                  <a:schemeClr val="tx1"/>
                </a:solidFill>
                <a:effectLst/>
                <a:latin typeface="+mn-lt"/>
                <a:ea typeface="+mn-ea"/>
                <a:cs typeface="+mn-cs"/>
              </a:rPr>
              <a:t> to</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the</a:t>
            </a:r>
            <a:r>
              <a:rPr lang="lt-LT" sz="1200" b="0" i="0" kern="1200" baseline="0" dirty="0" smtClean="0">
                <a:solidFill>
                  <a:schemeClr val="tx1"/>
                </a:solidFill>
                <a:effectLst/>
                <a:latin typeface="+mn-lt"/>
                <a:ea typeface="+mn-ea"/>
                <a:cs typeface="+mn-cs"/>
              </a:rPr>
              <a:t> substrate - </a:t>
            </a:r>
            <a:r>
              <a:rPr lang="lt-LT" dirty="0" smtClean="0"/>
              <a:t>s</a:t>
            </a:r>
            <a:r>
              <a:rPr lang="en-US" dirty="0" err="1" smtClean="0"/>
              <a:t>tarting</a:t>
            </a:r>
            <a:r>
              <a:rPr lang="en-US" dirty="0" smtClean="0"/>
              <a:t> at the fold, roll the previously coated portion of the membrane into the coated substrate slowly and evenly to prevent wrinkles.</a:t>
            </a:r>
            <a:r>
              <a:rPr lang="lt-LT" dirty="0" smtClean="0"/>
              <a:t> </a:t>
            </a:r>
            <a:r>
              <a:rPr lang="en-US" dirty="0" smtClean="0"/>
              <a:t>Broom the membrane to assure proper contact, compress the bonded half of the membrane to the substrate with a stiff push broom.</a:t>
            </a:r>
            <a:endParaRPr lang="lt-LT" dirty="0" smtClean="0"/>
          </a:p>
          <a:p>
            <a:pPr marL="0" indent="0">
              <a:buNone/>
            </a:pPr>
            <a:endParaRPr lang="lt-LT" dirty="0" smtClean="0"/>
          </a:p>
          <a:p>
            <a:pPr marL="0" indent="0">
              <a:buNone/>
            </a:pPr>
            <a:r>
              <a:rPr lang="lt-LT" sz="1200" b="0" i="0" kern="1200" dirty="0" smtClean="0">
                <a:solidFill>
                  <a:schemeClr val="tx1"/>
                </a:solidFill>
                <a:effectLst/>
                <a:latin typeface="+mn-lt"/>
                <a:ea typeface="+mn-ea"/>
                <a:cs typeface="+mn-cs"/>
              </a:rPr>
              <a:t>7. </a:t>
            </a:r>
            <a:r>
              <a:rPr lang="lt-LT" sz="1200" b="0" i="0" kern="1200" dirty="0" err="1" smtClean="0">
                <a:solidFill>
                  <a:schemeClr val="tx1"/>
                </a:solidFill>
                <a:effectLst/>
                <a:latin typeface="+mn-lt"/>
                <a:ea typeface="+mn-ea"/>
                <a:cs typeface="+mn-cs"/>
              </a:rPr>
              <a:t>Repeat</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procedures</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as</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necessary</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until</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all</a:t>
            </a:r>
            <a:r>
              <a:rPr lang="lt-LT" sz="1200" b="0" i="0" kern="1200" dirty="0" smtClean="0">
                <a:solidFill>
                  <a:schemeClr val="tx1"/>
                </a:solidFill>
                <a:effectLst/>
                <a:latin typeface="+mn-lt"/>
                <a:ea typeface="+mn-ea"/>
                <a:cs typeface="+mn-cs"/>
              </a:rPr>
              <a:t> EPDM </a:t>
            </a:r>
            <a:r>
              <a:rPr lang="lt-LT" sz="1200" b="0" i="0" kern="1200" dirty="0" err="1" smtClean="0">
                <a:solidFill>
                  <a:schemeClr val="tx1"/>
                </a:solidFill>
                <a:effectLst/>
                <a:latin typeface="+mn-lt"/>
                <a:ea typeface="+mn-ea"/>
                <a:cs typeface="+mn-cs"/>
              </a:rPr>
              <a:t>is</a:t>
            </a:r>
            <a:r>
              <a:rPr lang="lt-LT" sz="1200" b="0" i="0" kern="1200" dirty="0" smtClean="0">
                <a:solidFill>
                  <a:schemeClr val="tx1"/>
                </a:solidFill>
                <a:effectLst/>
                <a:latin typeface="+mn-lt"/>
                <a:ea typeface="+mn-ea"/>
                <a:cs typeface="+mn-cs"/>
              </a:rPr>
              <a:t> </a:t>
            </a:r>
            <a:r>
              <a:rPr lang="lt-LT" sz="1200" b="0" i="0" kern="1200" dirty="0" err="1" smtClean="0">
                <a:solidFill>
                  <a:schemeClr val="tx1"/>
                </a:solidFill>
                <a:effectLst/>
                <a:latin typeface="+mn-lt"/>
                <a:ea typeface="+mn-ea"/>
                <a:cs typeface="+mn-cs"/>
              </a:rPr>
              <a:t>adhered</a:t>
            </a:r>
            <a:r>
              <a:rPr lang="lt-LT" sz="1200" b="0" i="0" kern="1200" baseline="0" dirty="0" smtClean="0">
                <a:solidFill>
                  <a:schemeClr val="tx1"/>
                </a:solidFill>
                <a:effectLst/>
                <a:latin typeface="+mn-lt"/>
                <a:ea typeface="+mn-ea"/>
                <a:cs typeface="+mn-cs"/>
              </a:rPr>
              <a:t> - c</a:t>
            </a:r>
            <a:r>
              <a:rPr lang="en-US" dirty="0" err="1" smtClean="0"/>
              <a:t>omplete</a:t>
            </a:r>
            <a:r>
              <a:rPr lang="en-US" dirty="0" smtClean="0"/>
              <a:t> the membrane installation fold the un-adhered half of the membrane back onto itself, and repeat the procedure.</a:t>
            </a:r>
            <a:endParaRPr lang="lt-LT" dirty="0" smtClean="0"/>
          </a:p>
          <a:p>
            <a:pPr marL="0" indent="0">
              <a:buNone/>
            </a:pPr>
            <a:endParaRPr lang="lt-LT" dirty="0" smtClean="0"/>
          </a:p>
          <a:p>
            <a:pPr marL="0" indent="0">
              <a:buNone/>
            </a:pPr>
            <a:r>
              <a:rPr lang="lt-LT" sz="1200" b="0" i="0" kern="1200" dirty="0" smtClean="0">
                <a:solidFill>
                  <a:schemeClr val="tx1"/>
                </a:solidFill>
                <a:effectLst/>
                <a:latin typeface="+mn-lt"/>
                <a:ea typeface="+mn-ea"/>
                <a:cs typeface="+mn-cs"/>
              </a:rPr>
              <a:t>8. </a:t>
            </a:r>
            <a:r>
              <a:rPr lang="lt-LT" sz="1200" b="0" i="0" kern="1200" dirty="0" err="1" smtClean="0">
                <a:solidFill>
                  <a:schemeClr val="tx1"/>
                </a:solidFill>
                <a:effectLst/>
                <a:latin typeface="+mn-lt"/>
                <a:ea typeface="+mn-ea"/>
                <a:cs typeface="+mn-cs"/>
              </a:rPr>
              <a:t>Fabricate</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the</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lap</a:t>
            </a:r>
            <a:r>
              <a:rPr lang="lt-LT" sz="1200" b="0" i="0" kern="1200" baseline="0" dirty="0" smtClean="0">
                <a:solidFill>
                  <a:schemeClr val="tx1"/>
                </a:solidFill>
                <a:effectLst/>
                <a:latin typeface="+mn-lt"/>
                <a:ea typeface="+mn-ea"/>
                <a:cs typeface="+mn-cs"/>
              </a:rPr>
              <a:t> </a:t>
            </a:r>
            <a:r>
              <a:rPr lang="lt-LT" sz="1200" b="0" i="0" kern="1200" baseline="0" dirty="0" err="1" smtClean="0">
                <a:solidFill>
                  <a:schemeClr val="tx1"/>
                </a:solidFill>
                <a:effectLst/>
                <a:latin typeface="+mn-lt"/>
                <a:ea typeface="+mn-ea"/>
                <a:cs typeface="+mn-cs"/>
              </a:rPr>
              <a:t>splice</a:t>
            </a:r>
            <a:r>
              <a:rPr lang="lt-LT" sz="1200" b="0" i="0" kern="1200" baseline="0" dirty="0" smtClean="0">
                <a:solidFill>
                  <a:schemeClr val="tx1"/>
                </a:solidFill>
                <a:effectLst/>
                <a:latin typeface="+mn-lt"/>
                <a:ea typeface="+mn-ea"/>
                <a:cs typeface="+mn-cs"/>
              </a:rPr>
              <a:t> - s</a:t>
            </a:r>
            <a:r>
              <a:rPr lang="en-US" dirty="0" err="1" smtClean="0"/>
              <a:t>plice</a:t>
            </a:r>
            <a:r>
              <a:rPr lang="en-US" dirty="0" smtClean="0"/>
              <a:t> the outside edge of the top sheet</a:t>
            </a:r>
            <a:r>
              <a:rPr lang="lt-LT" dirty="0" smtClean="0"/>
              <a:t>. </a:t>
            </a:r>
            <a:r>
              <a:rPr lang="en-US" dirty="0" smtClean="0"/>
              <a:t>Apply patches at all 3-way sheet intersections and at all factory laps that intersect another sheet.</a:t>
            </a:r>
          </a:p>
        </p:txBody>
      </p:sp>
      <p:sp>
        <p:nvSpPr>
          <p:cNvPr id="4" name="Slide Number Placeholder 3"/>
          <p:cNvSpPr>
            <a:spLocks noGrp="1"/>
          </p:cNvSpPr>
          <p:nvPr>
            <p:ph type="sldNum" sz="quarter" idx="10"/>
          </p:nvPr>
        </p:nvSpPr>
        <p:spPr/>
        <p:txBody>
          <a:bodyPr/>
          <a:lstStyle/>
          <a:p>
            <a:fld id="{7ABEC9D0-1941-41D6-A106-DB534AC886F9}" type="slidenum">
              <a:rPr lang="en-US" smtClean="0"/>
              <a:t>14</a:t>
            </a:fld>
            <a:endParaRPr lang="en-US"/>
          </a:p>
        </p:txBody>
      </p:sp>
    </p:spTree>
    <p:extLst>
      <p:ext uri="{BB962C8B-B14F-4D97-AF65-F5344CB8AC3E}">
        <p14:creationId xmlns:p14="http://schemas.microsoft.com/office/powerpoint/2010/main" val="44459594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065623" cy="2387600"/>
          </a:xfrm>
        </p:spPr>
        <p:txBody>
          <a:bodyPr anchor="b">
            <a:normAutofit/>
          </a:bodyPr>
          <a:lstStyle>
            <a:lvl1pPr algn="ctr" defTabSz="914400" rtl="0" eaLnBrk="1" latinLnBrk="0" hangingPunct="1">
              <a:lnSpc>
                <a:spcPct val="90000"/>
              </a:lnSpc>
              <a:spcBef>
                <a:spcPct val="0"/>
              </a:spcBef>
              <a:buNone/>
              <a:defRPr lang="en-US" sz="4000" b="1" kern="1200" dirty="0">
                <a:solidFill>
                  <a:srgbClr val="002060"/>
                </a:solidFill>
                <a:latin typeface="+mn-lt"/>
                <a:ea typeface="+mj-ea"/>
                <a:cs typeface="+mj-cs"/>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065623" cy="1382674"/>
          </a:xfrm>
        </p:spPr>
        <p:txBody>
          <a:bodyPr/>
          <a:lstStyle>
            <a:lvl1pPr marL="0" indent="0" algn="ctr">
              <a:buNone/>
              <a:defRPr lang="en-US" sz="3200" b="1" kern="1200" smtClean="0">
                <a:solidFill>
                  <a:schemeClr val="bg1">
                    <a:lumMod val="50000"/>
                  </a:schemeClr>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7FA11D3A-E047-452A-B3EE-542B238B13C8}" type="slidenum">
              <a:rPr lang="en-US" smtClean="0"/>
              <a:t>‹#›</a:t>
            </a:fld>
            <a:endParaRPr lang="en-US"/>
          </a:p>
        </p:txBody>
      </p:sp>
      <p:pic>
        <p:nvPicPr>
          <p:cNvPr id="7" name="Picture 6" descr="U:\02.Veikla\07.Renginiai\Renginiu bylos\2015\5R78 KA2 Start-up\002 Papildomos medziagos rengimas\PRAKTINIS VADOVAS DOTACIJU GAVEJAMS\Praktinio vadovo priedai\17 priedas. EU veliava_funded.jpg"/>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450195" y="157712"/>
            <a:ext cx="3418257" cy="820877"/>
          </a:xfrm>
          <a:prstGeom prst="rect">
            <a:avLst/>
          </a:prstGeom>
          <a:noFill/>
          <a:ln>
            <a:noFill/>
          </a:ln>
        </p:spPr>
      </p:pic>
      <p:pic>
        <p:nvPicPr>
          <p:cNvPr id="8" name="Picture 7"/>
          <p:cNvPicPr/>
          <p:nvPr userDrawn="1"/>
        </p:nvPicPr>
        <p:blipFill>
          <a:blip r:embed="rId3"/>
          <a:stretch>
            <a:fillRect/>
          </a:stretch>
        </p:blipFill>
        <p:spPr>
          <a:xfrm>
            <a:off x="10652393" y="12584"/>
            <a:ext cx="1390429" cy="1205578"/>
          </a:xfrm>
          <a:prstGeom prst="rect">
            <a:avLst/>
          </a:prstGeom>
        </p:spPr>
      </p:pic>
      <p:pic>
        <p:nvPicPr>
          <p:cNvPr id="9" name="Picture 1" descr="IMG_256"/>
          <p:cNvPicPr>
            <a:picLocks noChangeAspect="1"/>
          </p:cNvPicPr>
          <p:nvPr userDrawn="1"/>
        </p:nvPicPr>
        <p:blipFill>
          <a:blip r:embed="rId4"/>
          <a:stretch>
            <a:fillRect/>
          </a:stretch>
        </p:blipFill>
        <p:spPr>
          <a:xfrm>
            <a:off x="8478151" y="5897342"/>
            <a:ext cx="906133" cy="768887"/>
          </a:xfrm>
          <a:prstGeom prst="rect">
            <a:avLst/>
          </a:prstGeom>
          <a:noFill/>
          <a:ln w="9525">
            <a:noFill/>
          </a:ln>
        </p:spPr>
      </p:pic>
      <p:pic>
        <p:nvPicPr>
          <p:cNvPr id="10" name="Picture 11" descr="https://www.pk.edu.pl/templates/pk18-tpl/images/PK/PK_en.png"/>
          <p:cNvPicPr>
            <a:picLocks noChangeAspect="1" noChangeArrowheads="1"/>
          </p:cNvPicPr>
          <p:nvPr userDrawn="1"/>
        </p:nvPicPr>
        <p:blipFill>
          <a:blip r:embed="rId5"/>
          <a:srcRect/>
          <a:stretch>
            <a:fillRect/>
          </a:stretch>
        </p:blipFill>
        <p:spPr bwMode="auto">
          <a:xfrm>
            <a:off x="6391564" y="5980859"/>
            <a:ext cx="1859620" cy="502600"/>
          </a:xfrm>
          <a:prstGeom prst="rect">
            <a:avLst/>
          </a:prstGeom>
          <a:noFill/>
        </p:spPr>
      </p:pic>
      <p:pic>
        <p:nvPicPr>
          <p:cNvPr id="11" name="Picture 13" descr="HAMK, Hämeen ammattikorkeakoulu"/>
          <p:cNvPicPr>
            <a:picLocks noChangeAspect="1" noChangeArrowheads="1"/>
          </p:cNvPicPr>
          <p:nvPr userDrawn="1"/>
        </p:nvPicPr>
        <p:blipFill>
          <a:blip r:embed="rId6"/>
          <a:srcRect/>
          <a:stretch>
            <a:fillRect/>
          </a:stretch>
        </p:blipFill>
        <p:spPr bwMode="auto">
          <a:xfrm>
            <a:off x="9514937" y="5910660"/>
            <a:ext cx="1771545" cy="572799"/>
          </a:xfrm>
          <a:prstGeom prst="rect">
            <a:avLst/>
          </a:prstGeom>
          <a:noFill/>
        </p:spPr>
      </p:pic>
      <p:pic>
        <p:nvPicPr>
          <p:cNvPr id="12" name="Picture 2"/>
          <p:cNvPicPr>
            <a:picLocks noChangeAspect="1" noChangeArrowheads="1"/>
          </p:cNvPicPr>
          <p:nvPr userDrawn="1"/>
        </p:nvPicPr>
        <p:blipFill>
          <a:blip r:embed="rId7"/>
          <a:srcRect/>
          <a:stretch>
            <a:fillRect/>
          </a:stretch>
        </p:blipFill>
        <p:spPr bwMode="auto">
          <a:xfrm>
            <a:off x="1308094" y="5774204"/>
            <a:ext cx="1484585" cy="612475"/>
          </a:xfrm>
          <a:prstGeom prst="rect">
            <a:avLst/>
          </a:prstGeom>
          <a:noFill/>
          <a:ln w="9525">
            <a:noFill/>
            <a:miter lim="800000"/>
            <a:headEnd/>
            <a:tailEnd/>
          </a:ln>
          <a:effectLst/>
        </p:spPr>
      </p:pic>
      <p:pic>
        <p:nvPicPr>
          <p:cNvPr id="13" name="Picture 4" descr="https://www.kvk.lt/Theme/cpartner/assets/img/logo.png"/>
          <p:cNvPicPr>
            <a:picLocks noChangeAspect="1" noChangeArrowheads="1"/>
          </p:cNvPicPr>
          <p:nvPr userDrawn="1"/>
        </p:nvPicPr>
        <p:blipFill>
          <a:blip r:embed="rId8"/>
          <a:srcRect/>
          <a:stretch>
            <a:fillRect/>
          </a:stretch>
        </p:blipFill>
        <p:spPr bwMode="auto">
          <a:xfrm>
            <a:off x="3019646" y="5793825"/>
            <a:ext cx="1418724" cy="719496"/>
          </a:xfrm>
          <a:prstGeom prst="rect">
            <a:avLst/>
          </a:prstGeom>
          <a:noFill/>
        </p:spPr>
      </p:pic>
      <p:pic>
        <p:nvPicPr>
          <p:cNvPr id="14" name="Picture 9"/>
          <p:cNvPicPr>
            <a:picLocks noChangeAspect="1" noChangeArrowheads="1"/>
          </p:cNvPicPr>
          <p:nvPr userDrawn="1"/>
        </p:nvPicPr>
        <p:blipFill>
          <a:blip r:embed="rId9"/>
          <a:srcRect/>
          <a:stretch>
            <a:fillRect/>
          </a:stretch>
        </p:blipFill>
        <p:spPr bwMode="auto">
          <a:xfrm>
            <a:off x="4786290" y="5897342"/>
            <a:ext cx="1026632" cy="615979"/>
          </a:xfrm>
          <a:prstGeom prst="rect">
            <a:avLst/>
          </a:prstGeom>
          <a:noFill/>
          <a:ln w="9525">
            <a:noFill/>
            <a:miter lim="800000"/>
            <a:headEnd/>
            <a:tailEnd/>
          </a:ln>
          <a:effectLst/>
        </p:spPr>
      </p:pic>
      <p:sp>
        <p:nvSpPr>
          <p:cNvPr id="15" name="Rectangle 14"/>
          <p:cNvSpPr/>
          <p:nvPr userDrawn="1"/>
        </p:nvSpPr>
        <p:spPr>
          <a:xfrm>
            <a:off x="4628718" y="5112810"/>
            <a:ext cx="2821349" cy="258532"/>
          </a:xfrm>
          <a:prstGeom prst="rect">
            <a:avLst/>
          </a:prstGeom>
        </p:spPr>
        <p:txBody>
          <a:bodyPr wrap="none">
            <a:spAutoFit/>
          </a:bodyPr>
          <a:lstStyle/>
          <a:p>
            <a:pPr marL="0" indent="0" algn="ctr" defTabSz="914400" rtl="0" eaLnBrk="1" latinLnBrk="0" hangingPunct="1">
              <a:lnSpc>
                <a:spcPct val="90000"/>
              </a:lnSpc>
              <a:spcBef>
                <a:spcPts val="1000"/>
              </a:spcBef>
              <a:buFont typeface="Arial" panose="020B0604020202020204" pitchFamily="34" charset="0"/>
              <a:buNone/>
              <a:defRPr sz="2000" b="1">
                <a:solidFill>
                  <a:srgbClr val="535353"/>
                </a:solidFill>
                <a:latin typeface="+mn-lt"/>
                <a:ea typeface="+mn-ea"/>
                <a:cs typeface="+mn-cs"/>
                <a:sym typeface="Calibri"/>
              </a:defRPr>
            </a:pPr>
            <a:r>
              <a:rPr lang="en-US" sz="1200" b="1" kern="1200" dirty="0" smtClean="0">
                <a:solidFill>
                  <a:srgbClr val="535353"/>
                </a:solidFill>
                <a:latin typeface="+mn-lt"/>
                <a:ea typeface="+mn-ea"/>
                <a:cs typeface="+mn-cs"/>
              </a:rPr>
              <a:t>Project code: 2020-1-LV01-KA203-077513</a:t>
            </a:r>
          </a:p>
        </p:txBody>
      </p:sp>
    </p:spTree>
    <p:extLst>
      <p:ext uri="{BB962C8B-B14F-4D97-AF65-F5344CB8AC3E}">
        <p14:creationId xmlns:p14="http://schemas.microsoft.com/office/powerpoint/2010/main" val="3831634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7FA11D3A-E047-452A-B3EE-542B238B13C8}" type="slidenum">
              <a:rPr lang="en-US" smtClean="0"/>
              <a:t>‹#›</a:t>
            </a:fld>
            <a:endParaRPr lang="en-US"/>
          </a:p>
        </p:txBody>
      </p:sp>
    </p:spTree>
    <p:extLst>
      <p:ext uri="{BB962C8B-B14F-4D97-AF65-F5344CB8AC3E}">
        <p14:creationId xmlns:p14="http://schemas.microsoft.com/office/powerpoint/2010/main" val="2085155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lang="en-US" sz="4000" b="1" kern="1200" dirty="0" smtClean="0">
                <a:solidFill>
                  <a:srgbClr val="002060"/>
                </a:solidFill>
                <a:latin typeface="+mn-lt"/>
                <a:ea typeface="+mj-ea"/>
                <a:cs typeface="+mj-cs"/>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lang="en-US" sz="3200" b="1" kern="1200" smtClean="0">
                <a:solidFill>
                  <a:schemeClr val="bg1">
                    <a:lumMod val="50000"/>
                  </a:schemeClr>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Edit Master text styles</a:t>
            </a:r>
          </a:p>
        </p:txBody>
      </p:sp>
      <p:sp>
        <p:nvSpPr>
          <p:cNvPr id="6" name="Slide Number Placeholder 5"/>
          <p:cNvSpPr>
            <a:spLocks noGrp="1"/>
          </p:cNvSpPr>
          <p:nvPr>
            <p:ph type="sldNum" sz="quarter" idx="12"/>
          </p:nvPr>
        </p:nvSpPr>
        <p:spPr/>
        <p:txBody>
          <a:bodyPr/>
          <a:lstStyle/>
          <a:p>
            <a:fld id="{7FA11D3A-E047-452A-B3EE-542B238B13C8}" type="slidenum">
              <a:rPr lang="en-US" smtClean="0"/>
              <a:t>‹#›</a:t>
            </a:fld>
            <a:endParaRPr lang="en-US"/>
          </a:p>
        </p:txBody>
      </p:sp>
    </p:spTree>
    <p:extLst>
      <p:ext uri="{BB962C8B-B14F-4D97-AF65-F5344CB8AC3E}">
        <p14:creationId xmlns:p14="http://schemas.microsoft.com/office/powerpoint/2010/main" val="2947675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9_Las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FA11D3A-E047-452A-B3EE-542B238B13C8}" type="slidenum">
              <a:rPr lang="en-US" smtClean="0"/>
              <a:t>‹#›</a:t>
            </a:fld>
            <a:endParaRPr lang="en-US"/>
          </a:p>
        </p:txBody>
      </p:sp>
      <p:pic>
        <p:nvPicPr>
          <p:cNvPr id="9" name="Picture 1" descr="IMG_256"/>
          <p:cNvPicPr>
            <a:picLocks noChangeAspect="1"/>
          </p:cNvPicPr>
          <p:nvPr userDrawn="1"/>
        </p:nvPicPr>
        <p:blipFill>
          <a:blip r:embed="rId2"/>
          <a:stretch>
            <a:fillRect/>
          </a:stretch>
        </p:blipFill>
        <p:spPr>
          <a:xfrm>
            <a:off x="8478151" y="5897342"/>
            <a:ext cx="906133" cy="768887"/>
          </a:xfrm>
          <a:prstGeom prst="rect">
            <a:avLst/>
          </a:prstGeom>
          <a:noFill/>
          <a:ln w="9525">
            <a:noFill/>
          </a:ln>
        </p:spPr>
      </p:pic>
      <p:pic>
        <p:nvPicPr>
          <p:cNvPr id="10" name="Picture 11" descr="https://www.pk.edu.pl/templates/pk18-tpl/images/PK/PK_en.png"/>
          <p:cNvPicPr>
            <a:picLocks noChangeAspect="1" noChangeArrowheads="1"/>
          </p:cNvPicPr>
          <p:nvPr userDrawn="1"/>
        </p:nvPicPr>
        <p:blipFill>
          <a:blip r:embed="rId3"/>
          <a:srcRect/>
          <a:stretch>
            <a:fillRect/>
          </a:stretch>
        </p:blipFill>
        <p:spPr bwMode="auto">
          <a:xfrm>
            <a:off x="6391564" y="5980859"/>
            <a:ext cx="1859620" cy="502600"/>
          </a:xfrm>
          <a:prstGeom prst="rect">
            <a:avLst/>
          </a:prstGeom>
          <a:noFill/>
        </p:spPr>
      </p:pic>
      <p:pic>
        <p:nvPicPr>
          <p:cNvPr id="11" name="Picture 13" descr="HAMK, Hämeen ammattikorkeakoulu"/>
          <p:cNvPicPr>
            <a:picLocks noChangeAspect="1" noChangeArrowheads="1"/>
          </p:cNvPicPr>
          <p:nvPr userDrawn="1"/>
        </p:nvPicPr>
        <p:blipFill>
          <a:blip r:embed="rId4"/>
          <a:srcRect/>
          <a:stretch>
            <a:fillRect/>
          </a:stretch>
        </p:blipFill>
        <p:spPr bwMode="auto">
          <a:xfrm>
            <a:off x="9514937" y="5910660"/>
            <a:ext cx="1771545" cy="572799"/>
          </a:xfrm>
          <a:prstGeom prst="rect">
            <a:avLst/>
          </a:prstGeom>
          <a:noFill/>
        </p:spPr>
      </p:pic>
      <p:pic>
        <p:nvPicPr>
          <p:cNvPr id="12" name="Picture 2"/>
          <p:cNvPicPr>
            <a:picLocks noChangeAspect="1" noChangeArrowheads="1"/>
          </p:cNvPicPr>
          <p:nvPr userDrawn="1"/>
        </p:nvPicPr>
        <p:blipFill>
          <a:blip r:embed="rId5"/>
          <a:srcRect/>
          <a:stretch>
            <a:fillRect/>
          </a:stretch>
        </p:blipFill>
        <p:spPr bwMode="auto">
          <a:xfrm>
            <a:off x="1308094" y="5774204"/>
            <a:ext cx="1484585" cy="612475"/>
          </a:xfrm>
          <a:prstGeom prst="rect">
            <a:avLst/>
          </a:prstGeom>
          <a:noFill/>
          <a:ln w="9525">
            <a:noFill/>
            <a:miter lim="800000"/>
            <a:headEnd/>
            <a:tailEnd/>
          </a:ln>
          <a:effectLst/>
        </p:spPr>
      </p:pic>
      <p:pic>
        <p:nvPicPr>
          <p:cNvPr id="13" name="Picture 4" descr="https://www.kvk.lt/Theme/cpartner/assets/img/logo.png"/>
          <p:cNvPicPr>
            <a:picLocks noChangeAspect="1" noChangeArrowheads="1"/>
          </p:cNvPicPr>
          <p:nvPr userDrawn="1"/>
        </p:nvPicPr>
        <p:blipFill>
          <a:blip r:embed="rId6"/>
          <a:srcRect/>
          <a:stretch>
            <a:fillRect/>
          </a:stretch>
        </p:blipFill>
        <p:spPr bwMode="auto">
          <a:xfrm>
            <a:off x="3019646" y="5793825"/>
            <a:ext cx="1418724" cy="719496"/>
          </a:xfrm>
          <a:prstGeom prst="rect">
            <a:avLst/>
          </a:prstGeom>
          <a:noFill/>
        </p:spPr>
      </p:pic>
      <p:pic>
        <p:nvPicPr>
          <p:cNvPr id="14" name="Picture 9"/>
          <p:cNvPicPr>
            <a:picLocks noChangeAspect="1" noChangeArrowheads="1"/>
          </p:cNvPicPr>
          <p:nvPr userDrawn="1"/>
        </p:nvPicPr>
        <p:blipFill>
          <a:blip r:embed="rId7"/>
          <a:srcRect/>
          <a:stretch>
            <a:fillRect/>
          </a:stretch>
        </p:blipFill>
        <p:spPr bwMode="auto">
          <a:xfrm>
            <a:off x="4786290" y="5897342"/>
            <a:ext cx="1026632" cy="615979"/>
          </a:xfrm>
          <a:prstGeom prst="rect">
            <a:avLst/>
          </a:prstGeom>
          <a:noFill/>
          <a:ln w="9525">
            <a:noFill/>
            <a:miter lim="800000"/>
            <a:headEnd/>
            <a:tailEnd/>
          </a:ln>
          <a:effectLst/>
        </p:spPr>
      </p:pic>
      <p:pic>
        <p:nvPicPr>
          <p:cNvPr id="17" name="Content Placeholder 11" descr="Vaizdo rezultatas pagal uÅ¾klausÄ âthanksâ"/>
          <p:cNvPicPr>
            <a:picLocks/>
          </p:cNvPicPr>
          <p:nvPr userDrawn="1"/>
        </p:nvPicPr>
        <p:blipFill>
          <a:blip r:embed="rId8"/>
          <a:srcRect/>
          <a:stretch>
            <a:fillRect/>
          </a:stretch>
        </p:blipFill>
        <p:spPr bwMode="auto">
          <a:xfrm>
            <a:off x="2557831" y="1099769"/>
            <a:ext cx="6900209" cy="4404317"/>
          </a:xfrm>
          <a:prstGeom prst="rect">
            <a:avLst/>
          </a:prstGeom>
          <a:noFill/>
          <a:ln w="9525">
            <a:noFill/>
            <a:miter lim="800000"/>
            <a:headEnd/>
            <a:tailEnd/>
          </a:ln>
        </p:spPr>
      </p:pic>
    </p:spTree>
    <p:extLst>
      <p:ext uri="{BB962C8B-B14F-4D97-AF65-F5344CB8AC3E}">
        <p14:creationId xmlns:p14="http://schemas.microsoft.com/office/powerpoint/2010/main" val="22381330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00251" y="365125"/>
            <a:ext cx="726295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A11D3A-E047-452A-B3EE-542B238B13C8}" type="slidenum">
              <a:rPr lang="en-US" smtClean="0"/>
              <a:t>‹#›</a:t>
            </a:fld>
            <a:endParaRPr lang="en-US"/>
          </a:p>
        </p:txBody>
      </p:sp>
      <p:pic>
        <p:nvPicPr>
          <p:cNvPr id="7" name="Picture 6" descr="U:\02.Veikla\07.Renginiai\Renginiu bylos\2015\5R78 KA2 Start-up\002 Papildomos medziagos rengimas\PRAKTINIS VADOVAS DOTACIJU GAVEJAMS\Praktinio vadovo priedai\17 priedas. EU veliava_funded.jpg"/>
          <p:cNvPicPr/>
          <p:nvPr userDrawn="1"/>
        </p:nvPicPr>
        <p:blipFill>
          <a:blip r:embed="rId6" cstate="print">
            <a:extLst>
              <a:ext uri="{28A0092B-C50C-407E-A947-70E740481C1C}">
                <a14:useLocalDpi xmlns:a14="http://schemas.microsoft.com/office/drawing/2010/main" val="0"/>
              </a:ext>
            </a:extLst>
          </a:blip>
          <a:srcRect/>
          <a:stretch>
            <a:fillRect/>
          </a:stretch>
        </p:blipFill>
        <p:spPr>
          <a:xfrm>
            <a:off x="838200" y="249810"/>
            <a:ext cx="2151047" cy="479431"/>
          </a:xfrm>
          <a:prstGeom prst="rect">
            <a:avLst/>
          </a:prstGeom>
          <a:noFill/>
          <a:ln>
            <a:noFill/>
          </a:ln>
        </p:spPr>
      </p:pic>
      <p:pic>
        <p:nvPicPr>
          <p:cNvPr id="8" name="Picture 7"/>
          <p:cNvPicPr/>
          <p:nvPr userDrawn="1"/>
        </p:nvPicPr>
        <p:blipFill>
          <a:blip r:embed="rId7"/>
          <a:stretch>
            <a:fillRect/>
          </a:stretch>
        </p:blipFill>
        <p:spPr>
          <a:xfrm>
            <a:off x="10603346" y="230186"/>
            <a:ext cx="874973" cy="704115"/>
          </a:xfrm>
          <a:prstGeom prst="rect">
            <a:avLst/>
          </a:prstGeom>
        </p:spPr>
      </p:pic>
    </p:spTree>
    <p:extLst>
      <p:ext uri="{BB962C8B-B14F-4D97-AF65-F5344CB8AC3E}">
        <p14:creationId xmlns:p14="http://schemas.microsoft.com/office/powerpoint/2010/main" val="32308791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mannokbuild.com/insulation-boards/flat-roof/"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source.thenbs.com/categories/overview/flat-roof-covering-systems/6Vz6uzmHfMeRK8xqMSzMGw" TargetMode="External"/><Relationship Id="rId3" Type="http://schemas.openxmlformats.org/officeDocument/2006/relationships/image" Target="../media/image24.jpeg"/><Relationship Id="rId7" Type="http://schemas.openxmlformats.org/officeDocument/2006/relationships/hyperlink" Target="https://www.greenspec.co.uk/building-design/timber-flat-roof-insulation/"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hyperlink" Target="http://nhbccampaigns.co.uk/landingpages/techzone/previous_versions/2006/Part7/section1/appendix.htm" TargetMode="External"/><Relationship Id="rId4" Type="http://schemas.openxmlformats.org/officeDocument/2006/relationships/image" Target="../media/image25.png"/><Relationship Id="rId9" Type="http://schemas.openxmlformats.org/officeDocument/2006/relationships/hyperlink" Target="https://www.bauder.co.uk/technical-centre/downloads/design-guides/flat-roof-design-guide.pdf"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source.thenbs.com/product/excel-fm-warm-roof-flame-free-mechanically-fixed-single-layer-system-timber-roof-deck-profile-metal-deck/nWEtMpU3JZjJzW7wX3D4ag/d1rFzPQdc37pt8Jyc3FwPZ" TargetMode="External"/><Relationship Id="rId3" Type="http://schemas.openxmlformats.org/officeDocument/2006/relationships/image" Target="../media/image28.jpeg"/><Relationship Id="rId7" Type="http://schemas.openxmlformats.org/officeDocument/2006/relationships/hyperlink" Target="https://source.thenbs.com/product/duoflex-double-pour-hot-melt-inverted-roof-system-with-paving-slabs-timber-deck/g4NCEQ7W5Mssb5CELWQSX7/8Cr9GMcWV6wY4M31ZWQXSB"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soprema.ie/en/selection-guide/solution/bitumen-inverted-warm-roof-system" TargetMode="External"/><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8" Type="http://schemas.openxmlformats.org/officeDocument/2006/relationships/hyperlink" Target="https://epdmroofs.org/what-is-epdm/epdm-in-the-field/" TargetMode="External"/><Relationship Id="rId3" Type="http://schemas.openxmlformats.org/officeDocument/2006/relationships/image" Target="../media/image31.jpeg"/><Relationship Id="rId7" Type="http://schemas.openxmlformats.org/officeDocument/2006/relationships/image" Target="../media/image35.jpeg"/><Relationship Id="rId12" Type="http://schemas.openxmlformats.org/officeDocument/2006/relationships/hyperlink" Target="https://www.waterproofmag.com/2014/10/cold-liquid-applied-roofin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4.jpeg"/><Relationship Id="rId11" Type="http://schemas.openxmlformats.org/officeDocument/2006/relationships/hyperlink" Target="https://www.thespruce.com/rolled-roofing-1821945" TargetMode="External"/><Relationship Id="rId5" Type="http://schemas.openxmlformats.org/officeDocument/2006/relationships/image" Target="../media/image33.jpeg"/><Relationship Id="rId10" Type="http://schemas.openxmlformats.org/officeDocument/2006/relationships/hyperlink" Target="https://inspectapedia.com/roof/Roof_Sealant_Application.php" TargetMode="External"/><Relationship Id="rId4" Type="http://schemas.openxmlformats.org/officeDocument/2006/relationships/image" Target="../media/image32.jpeg"/><Relationship Id="rId9" Type="http://schemas.openxmlformats.org/officeDocument/2006/relationships/hyperlink" Target="https://www.indiamart.com/proddetail/medium-setting-bitumen-emulsion-24223708362.html"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hyperlink" Target="https://www.rubba-seal.co.uk/installation-guides/laying-membrane/"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carlislesyntec.com/en/Roofing-Products/Membranes/TPO" TargetMode="External"/><Relationship Id="rId3" Type="http://schemas.openxmlformats.org/officeDocument/2006/relationships/image" Target="../media/image42.jpeg"/><Relationship Id="rId7" Type="http://schemas.openxmlformats.org/officeDocument/2006/relationships/hyperlink" Target="https://rtnroofing.com/blog/roofing/installation-method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weatherbondroofing.com/what-is-single-ply/system-assemblies/mechanical-system-assembly/" TargetMode="External"/><Relationship Id="rId5" Type="http://schemas.openxmlformats.org/officeDocument/2006/relationships/image" Target="../media/image44.png"/><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8" Type="http://schemas.openxmlformats.org/officeDocument/2006/relationships/hyperlink" Target="https://www.chasenw.com/blog/what-is-epdm-roofing/" TargetMode="External"/><Relationship Id="rId3" Type="http://schemas.openxmlformats.org/officeDocument/2006/relationships/image" Target="../media/image45.png"/><Relationship Id="rId7" Type="http://schemas.openxmlformats.org/officeDocument/2006/relationships/hyperlink" Target="https://www.carlislesyntec.com/en/Roofing-Products/Membranes/EPD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eg"/><Relationship Id="rId10" Type="http://schemas.openxmlformats.org/officeDocument/2006/relationships/hyperlink" Target="https://www.carlislesyntec.com/dfsmedia/c9a15d476f364981b1124520f6258acf/9193-source" TargetMode="External"/><Relationship Id="rId4" Type="http://schemas.openxmlformats.org/officeDocument/2006/relationships/image" Target="../media/image46.png"/><Relationship Id="rId9" Type="http://schemas.openxmlformats.org/officeDocument/2006/relationships/hyperlink" Target="https://www.carlislesyntec.com/dfsmedia/c9a15d476f364981b1124520f6258acf/9018-source"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www.buildingenclosureonline.com/articles/83571-liquid-roofing-mastic" TargetMode="External"/><Relationship Id="rId3" Type="http://schemas.openxmlformats.org/officeDocument/2006/relationships/image" Target="../media/image49.jpeg"/><Relationship Id="rId7" Type="http://schemas.openxmlformats.org/officeDocument/2006/relationships/hyperlink" Target="https://www.americanweatherstar.com/roof-mastic-purpose/"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10" Type="http://schemas.openxmlformats.org/officeDocument/2006/relationships/hyperlink" Target="https://shieldmembranes.com/shieldflexr/" TargetMode="External"/><Relationship Id="rId4" Type="http://schemas.openxmlformats.org/officeDocument/2006/relationships/image" Target="../media/image50.jpeg"/><Relationship Id="rId9" Type="http://schemas.openxmlformats.org/officeDocument/2006/relationships/hyperlink" Target="https://msroofing.ie/services/mastic-asphalt-roo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hyperlink" Target="https://technonicol.in/upload/iblock/1cf/1cf523e93ce1dc189110a606ccec5125.pdf"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commercialroofusa.com/torch-down-roofing-commercial-rubber/" TargetMode="External"/><Relationship Id="rId5" Type="http://schemas.openxmlformats.org/officeDocument/2006/relationships/hyperlink" Target="https://stl-roofing-commercial-and-residential.business.site/" TargetMode="External"/><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serviciodeasfalto.com.pe/servicio-de-impermeabilizacion-de-techos-en-lima/" TargetMode="External"/><Relationship Id="rId5" Type="http://schemas.openxmlformats.org/officeDocument/2006/relationships/hyperlink" Target="https://improveitmd.com/torch-down-roofing-guide-materials-installation-benefits-and-disadvantages/" TargetMode="External"/><Relationship Id="rId4" Type="http://schemas.openxmlformats.org/officeDocument/2006/relationships/image" Target="../media/image60.jpeg"/></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www.iko.com/comm/cold-applied-roofing-systems/" TargetMode="External"/><Relationship Id="rId5" Type="http://schemas.openxmlformats.org/officeDocument/2006/relationships/hyperlink" Target="https://www.professionalroofing.net/Articles/Warming-up-to-cold-adhesives--12-01-2007/1191" TargetMode="External"/><Relationship Id="rId4" Type="http://schemas.openxmlformats.org/officeDocument/2006/relationships/image" Target="../media/image62.jpeg"/></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performancebuildingtapes.com/product/siga-majrex-200-siga-tapes/" TargetMode="External"/><Relationship Id="rId5" Type="http://schemas.openxmlformats.org/officeDocument/2006/relationships/hyperlink" Target="https://www.proctorgroup.com/products/procheck-500" TargetMode="External"/><Relationship Id="rId4" Type="http://schemas.openxmlformats.org/officeDocument/2006/relationships/image" Target="../media/image64.jpeg"/></Relationships>
</file>

<file path=ppt/slides/_rels/slide23.xml.rels><?xml version="1.0" encoding="UTF-8" standalone="yes"?>
<Relationships xmlns="http://schemas.openxmlformats.org/package/2006/relationships"><Relationship Id="rId8" Type="http://schemas.openxmlformats.org/officeDocument/2006/relationships/hyperlink" Target="https://www.archiexpo.es/prod/bwk-dachzubehoer/product-56988-1920350.html" TargetMode="External"/><Relationship Id="rId3" Type="http://schemas.openxmlformats.org/officeDocument/2006/relationships/image" Target="../media/image65.jpeg"/><Relationship Id="rId7" Type="http://schemas.openxmlformats.org/officeDocument/2006/relationships/hyperlink" Target="https://www.environdec.com/library/epd3761"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keithbuilders.co.uk/polythene-dpm-damp-proof-membrane-3648-p.asp" TargetMode="External"/><Relationship Id="rId5" Type="http://schemas.openxmlformats.org/officeDocument/2006/relationships/image" Target="../media/image67.jpeg"/><Relationship Id="rId4" Type="http://schemas.openxmlformats.org/officeDocument/2006/relationships/image" Target="../media/image66.jpeg"/></Relationships>
</file>

<file path=ppt/slides/_rels/slide24.xml.rels><?xml version="1.0" encoding="UTF-8" standalone="yes"?>
<Relationships xmlns="http://schemas.openxmlformats.org/package/2006/relationships"><Relationship Id="rId3" Type="http://schemas.openxmlformats.org/officeDocument/2006/relationships/hyperlink" Target="https://www.sveikastatyba.lt/prekiu-katalogas/steico-joist-dvitejiniu-siju-sistema/" TargetMode="External"/><Relationship Id="rId7" Type="http://schemas.openxmlformats.org/officeDocument/2006/relationships/hyperlink" Target="https://www.weyerhaeuser.com/woodproducts/lumber/southern-lumber/premium-joist/" TargetMode="External"/><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hyperlink" Target="https://popleroofing.com/carpentry-and-roof-construction.html" TargetMode="External"/><Relationship Id="rId4" Type="http://schemas.openxmlformats.org/officeDocument/2006/relationships/image" Target="../media/image69.jpeg"/></Relationships>
</file>

<file path=ppt/slides/_rels/slide25.xml.rels><?xml version="1.0" encoding="UTF-8" standalone="yes"?>
<Relationships xmlns="http://schemas.openxmlformats.org/package/2006/relationships"><Relationship Id="rId8" Type="http://schemas.openxmlformats.org/officeDocument/2006/relationships/hyperlink" Target="https://www.hess-timber.com/en/products/glued-laminated-timber/" TargetMode="External"/><Relationship Id="rId13"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12" Type="http://schemas.openxmlformats.org/officeDocument/2006/relationships/hyperlink" Target="https://tartak-halama.pl/drewno-c24/"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4.jpeg"/><Relationship Id="rId11" Type="http://schemas.openxmlformats.org/officeDocument/2006/relationships/hyperlink" Target="https://www.aberrooftruss.co.uk/benefits-of-metal-web-joists/" TargetMode="External"/><Relationship Id="rId5" Type="http://schemas.openxmlformats.org/officeDocument/2006/relationships/image" Target="../media/image73.jpeg"/><Relationship Id="rId10" Type="http://schemas.openxmlformats.org/officeDocument/2006/relationships/hyperlink" Target="https://bwp.lt/wood-for-construction/lvl/" TargetMode="External"/><Relationship Id="rId4" Type="http://schemas.openxmlformats.org/officeDocument/2006/relationships/image" Target="../media/image72.jpeg"/><Relationship Id="rId9" Type="http://schemas.openxmlformats.org/officeDocument/2006/relationships/hyperlink" Target="https://www.archdaily.com/catalog/us/products/18271/glued-laminated-timber-hess-timber/203442" TargetMode="External"/><Relationship Id="rId14" Type="http://schemas.openxmlformats.org/officeDocument/2006/relationships/hyperlink" Target="https://wesbeam.com/resources/news/timbered-presents-designing-to-embrace-prefabricat"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www.indiamart.com/proddetail/oriented-strand-board-osb-21675106330.html" TargetMode="External"/><Relationship Id="rId3" Type="http://schemas.openxmlformats.org/officeDocument/2006/relationships/image" Target="../media/image77.jpeg"/><Relationship Id="rId7" Type="http://schemas.openxmlformats.org/officeDocument/2006/relationships/hyperlink" Target="http://www.southernwoodspecialties.com/product/2x6-tg-v-roof-decking/"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10" Type="http://schemas.openxmlformats.org/officeDocument/2006/relationships/hyperlink" Target="https://www.artdepotcr.net/product-p/231212.htm" TargetMode="External"/><Relationship Id="rId4" Type="http://schemas.openxmlformats.org/officeDocument/2006/relationships/image" Target="../media/image78.jpeg"/><Relationship Id="rId9" Type="http://schemas.openxmlformats.org/officeDocument/2006/relationships/hyperlink" Target="https://www.boardmart.co.za/chipboard"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www.howtodiyeverything.com/how-to-connect-beams-when-building/" TargetMode="External"/><Relationship Id="rId3" Type="http://schemas.openxmlformats.org/officeDocument/2006/relationships/image" Target="../media/image81.jpeg"/><Relationship Id="rId7" Type="http://schemas.openxmlformats.org/officeDocument/2006/relationships/hyperlink" Target="https://www.constructioncanada.net/fastening-in-wood-frame-construction/"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10" Type="http://schemas.openxmlformats.org/officeDocument/2006/relationships/hyperlink" Target="https://www.architectmagazine.com/design/the-basics-of-wood-frame-connection-design" TargetMode="External"/><Relationship Id="rId4" Type="http://schemas.openxmlformats.org/officeDocument/2006/relationships/image" Target="../media/image82.jpeg"/><Relationship Id="rId9" Type="http://schemas.openxmlformats.org/officeDocument/2006/relationships/hyperlink" Target="https://www.barbourproductsearch.info/restraint-straps-prod006121.html"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raingutterssolution.com/blog/why-you-need-a-drainage-system-if-you-have-a-flat-roof/" TargetMode="External"/><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http://www.maimprove.co.uk/roofline/flat-roofs/" TargetMode="External"/><Relationship Id="rId3" Type="http://schemas.openxmlformats.org/officeDocument/2006/relationships/image" Target="../media/image86.png"/><Relationship Id="rId7" Type="http://schemas.openxmlformats.org/officeDocument/2006/relationships/hyperlink" Target="https://nhbc-standards.co.uk/2019/7-roofs/7-1-flat-roofs-and-balconies/7-1-10-detailing-of-flat-roofs/"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png"/><Relationship Id="rId10" Type="http://schemas.openxmlformats.org/officeDocument/2006/relationships/hyperlink" Target="http://www.southcoastflatroofsolutions.co.uk/index.php/9" TargetMode="External"/><Relationship Id="rId4" Type="http://schemas.openxmlformats.org/officeDocument/2006/relationships/image" Target="../media/image87.png"/><Relationship Id="rId9" Type="http://schemas.openxmlformats.org/officeDocument/2006/relationships/hyperlink" Target="https://roofingmagazine.com/bermuda-style-roof-composed-aluminum-includes-intricate-hips-ridges-vents-gutters/3/"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joanacheongyear3.wordpress.com/2016/04/19/technical-study-lecture-3-roofs/"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commercialroofusa.com/scuppers-drains-commercial-flat-roofs/" TargetMode="External"/><Relationship Id="rId3" Type="http://schemas.openxmlformats.org/officeDocument/2006/relationships/image" Target="../media/image90.png"/><Relationship Id="rId7" Type="http://schemas.openxmlformats.org/officeDocument/2006/relationships/hyperlink" Target="https://www.copper.org/applications/architecture/arch_dhb/arch-details/gutters_downspouts/scuppers.html"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10" Type="http://schemas.openxmlformats.org/officeDocument/2006/relationships/hyperlink" Target="https://www.accusealroofing.com/flat-roof-drainage-systems/" TargetMode="External"/><Relationship Id="rId4" Type="http://schemas.openxmlformats.org/officeDocument/2006/relationships/image" Target="../media/image91.jpeg"/><Relationship Id="rId9" Type="http://schemas.openxmlformats.org/officeDocument/2006/relationships/hyperlink" Target="https://www.enviroplyroofing.co.uk/what-are-the-drainage-options-for-flat-roofs/"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www.ilajos.lt/" TargetMode="External"/><Relationship Id="rId3" Type="http://schemas.openxmlformats.org/officeDocument/2006/relationships/image" Target="../media/image94.jpeg"/><Relationship Id="rId7" Type="http://schemas.openxmlformats.org/officeDocument/2006/relationships/hyperlink" Target="https://basc.pnnl.gov/images/roof-drain-installed-existing-flat-roof-retrofitted-above-deck-rigid-foam-insulation"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jpeg"/><Relationship Id="rId10" Type="http://schemas.openxmlformats.org/officeDocument/2006/relationships/hyperlink" Target="https://inspectapedia.com/roof/Flat_Roof_Drainage_Repairs.php" TargetMode="External"/><Relationship Id="rId4" Type="http://schemas.openxmlformats.org/officeDocument/2006/relationships/image" Target="../media/image95.jpeg"/><Relationship Id="rId9" Type="http://schemas.openxmlformats.org/officeDocument/2006/relationships/hyperlink" Target="https://www.iko.com/comm/blog/commercial-roof-drains/"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galeco.pl/produkty/system-galeco-dachy-plaskie/informacje-techniczne" TargetMode="External"/><Relationship Id="rId3" Type="http://schemas.openxmlformats.org/officeDocument/2006/relationships/image" Target="../media/image98.png"/><Relationship Id="rId7" Type="http://schemas.openxmlformats.org/officeDocument/2006/relationships/hyperlink" Target="https://www.copper.org/applications/architecture/arch_dhb/arch-details/gutters_downspouts/scuppers.html"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3.xml.rels><?xml version="1.0" encoding="UTF-8" standalone="yes"?>
<Relationships xmlns="http://schemas.openxmlformats.org/package/2006/relationships"><Relationship Id="rId8" Type="http://schemas.openxmlformats.org/officeDocument/2006/relationships/hyperlink" Target="https://www.aco-accesscovers.com/solutions/roof-drainage/siphonic-drainage" TargetMode="External"/><Relationship Id="rId3" Type="http://schemas.openxmlformats.org/officeDocument/2006/relationships/image" Target="../media/image102.png"/><Relationship Id="rId7" Type="http://schemas.openxmlformats.org/officeDocument/2006/relationships/hyperlink" Target="https://www.researchgate.net/figure/Siphonic-Roof-Drainage-System_fig3_238078488"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akcladding.com/drainage-systems/" TargetMode="External"/><Relationship Id="rId5" Type="http://schemas.openxmlformats.org/officeDocument/2006/relationships/image" Target="../media/image104.png"/><Relationship Id="rId4" Type="http://schemas.openxmlformats.org/officeDocument/2006/relationships/image" Target="../media/image103.png"/></Relationships>
</file>

<file path=ppt/slides/_rels/slide3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civilsir.com/roof-pitch-to-angle-pitch-roof-angle-angle-to-roof-pitch-conversion/"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www.nottagetimber.co.uk/blog/what-are-timber-firrings" TargetMode="External"/><Relationship Id="rId3" Type="http://schemas.openxmlformats.org/officeDocument/2006/relationships/image" Target="../media/image106.jpeg"/><Relationship Id="rId7" Type="http://schemas.openxmlformats.org/officeDocument/2006/relationships/image" Target="../media/image109.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hyperlink" Target="https://nhbc-standards.co.uk/2021/7-roofs/7-1-flat-roofs-and-balconies/7-1-5-drainage/" TargetMode="External"/><Relationship Id="rId10" Type="http://schemas.openxmlformats.org/officeDocument/2006/relationships/hyperlink" Target="https://www.donaldsontimberengineering.co.uk/products/joists/firring-timbers/" TargetMode="External"/><Relationship Id="rId4" Type="http://schemas.openxmlformats.org/officeDocument/2006/relationships/image" Target="../media/image107.jpeg"/><Relationship Id="rId9" Type="http://schemas.openxmlformats.org/officeDocument/2006/relationships/hyperlink" Target="https://roofing-cambridge.co.uk/portfolios/cambridge-flat-roofing-epdm-rubber-roof-houghton/"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www.constructioncanada.net/how-tapered-insulation-can-eliminate-ponding-on-low-slope-roofs/" TargetMode="External"/><Relationship Id="rId5" Type="http://schemas.openxmlformats.org/officeDocument/2006/relationships/hyperlink" Target="https://www.insulfoam.com/tapered-eps-economical-roof-insulation/" TargetMode="External"/><Relationship Id="rId4" Type="http://schemas.openxmlformats.org/officeDocument/2006/relationships/image" Target="../media/image111.jpeg"/></Relationships>
</file>

<file path=ppt/slides/_rels/slide3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www.constructioncanada.net/how-tapered-insulation-can-eliminate-ponding-on-low-slope-roofs/" TargetMode="External"/><Relationship Id="rId5" Type="http://schemas.openxmlformats.org/officeDocument/2006/relationships/image" Target="../media/image114.png"/><Relationship Id="rId4" Type="http://schemas.openxmlformats.org/officeDocument/2006/relationships/image" Target="../media/image113.jpeg"/></Relationships>
</file>

<file path=ppt/slides/_rels/slide38.xml.rels><?xml version="1.0" encoding="UTF-8" standalone="yes"?>
<Relationships xmlns="http://schemas.openxmlformats.org/package/2006/relationships"><Relationship Id="rId8" Type="http://schemas.openxmlformats.org/officeDocument/2006/relationships/hyperlink" Target="https://www.billraganroofing.com/blog/what-roof-cricket" TargetMode="External"/><Relationship Id="rId3" Type="http://schemas.openxmlformats.org/officeDocument/2006/relationships/image" Target="../media/image114.png"/><Relationship Id="rId7" Type="http://schemas.openxmlformats.org/officeDocument/2006/relationships/hyperlink" Target="https://wncroofing.com/flat-roof-crickets/"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17.jpeg"/><Relationship Id="rId5" Type="http://schemas.openxmlformats.org/officeDocument/2006/relationships/image" Target="../media/image116.png"/><Relationship Id="rId4" Type="http://schemas.openxmlformats.org/officeDocument/2006/relationships/image" Target="../media/image11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antivibration-systems.com/product/regupol/"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zqFv-xghYlA" TargetMode="External"/><Relationship Id="rId2" Type="http://schemas.openxmlformats.org/officeDocument/2006/relationships/hyperlink" Target="https://www.youtube.com/watch?v=XhofUEwsLAQ" TargetMode="External"/><Relationship Id="rId1" Type="http://schemas.openxmlformats.org/officeDocument/2006/relationships/slideLayout" Target="../slideLayouts/slideLayout2.xml"/><Relationship Id="rId4" Type="http://schemas.openxmlformats.org/officeDocument/2006/relationships/hyperlink" Target="https://www.youtube.com/watch?v=iwJumCpVmm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hyperlink" Target="https://www.researchgate.net/figure/Components-of-green-roof-25_fig2_328875883" TargetMode="External"/><Relationship Id="rId4" Type="http://schemas.openxmlformats.org/officeDocument/2006/relationships/hyperlink" Target="https://www.iko.com/comm/blog/guide-to-commercial-green-roofs/"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be.iko.com/en/do-you-know-the-difference-between-a-warm-a-cold-and-an-inverted-flat-roof/" TargetMode="External"/><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www.nicholsonsts.com/news/blog-dont-get-caught-out-ignoring-vapour-control-layer" TargetMode="External"/><Relationship Id="rId3" Type="http://schemas.openxmlformats.org/officeDocument/2006/relationships/image" Target="../media/image15.jpeg"/><Relationship Id="rId7" Type="http://schemas.openxmlformats.org/officeDocument/2006/relationships/hyperlink" Target="https://jtcroofing.co.uk/news/warm-flat-roof-cold-flat-roo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hyperlink" Target="https://www.buildingregs4plans.co.uk/guidance_flat_roof_types.php" TargetMode="External"/><Relationship Id="rId4" Type="http://schemas.openxmlformats.org/officeDocument/2006/relationships/image" Target="../media/image16.jpeg"/><Relationship Id="rId9" Type="http://schemas.openxmlformats.org/officeDocument/2006/relationships/hyperlink" Target="https://www.bauder.co.uk/technical-centre/downloads/design-guides/flat-roof-design-guide.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mannokbuild.com/insulation-boards/flat-roof/"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www.flexibleroofingsupplies.co.uk/guides/roof-build-ups" TargetMode="External"/><Relationship Id="rId3" Type="http://schemas.openxmlformats.org/officeDocument/2006/relationships/image" Target="../media/image20.png"/><Relationship Id="rId7" Type="http://schemas.openxmlformats.org/officeDocument/2006/relationships/hyperlink" Target="https://www.grp-flatroof.co.uk/warm-roof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hyperlink" Target="https://www.bauder.co.uk/technical-centre/downloads/design-guides/flat-roof-design-guide.pdf" TargetMode="Externa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dirty="0"/>
              <a:t>Flat roof solutions </a:t>
            </a:r>
            <a:r>
              <a:rPr lang="lt-LT" dirty="0" smtClean="0"/>
              <a:t/>
            </a:r>
            <a:br>
              <a:rPr lang="lt-LT" dirty="0" smtClean="0"/>
            </a:br>
            <a:r>
              <a:rPr lang="en-US" dirty="0" smtClean="0"/>
              <a:t>(</a:t>
            </a:r>
            <a:r>
              <a:rPr lang="en-US" dirty="0"/>
              <a:t>construction, materials</a:t>
            </a:r>
            <a:r>
              <a:rPr lang="en-US" dirty="0" smtClean="0"/>
              <a:t>)</a:t>
            </a:r>
            <a:endParaRPr lang="lt-LT" dirty="0"/>
          </a:p>
        </p:txBody>
      </p:sp>
      <p:sp>
        <p:nvSpPr>
          <p:cNvPr id="9" name="Subtitle 8"/>
          <p:cNvSpPr>
            <a:spLocks noGrp="1"/>
          </p:cNvSpPr>
          <p:nvPr>
            <p:ph type="subTitle" idx="1"/>
          </p:nvPr>
        </p:nvSpPr>
        <p:spPr/>
        <p:txBody>
          <a:bodyPr>
            <a:normAutofit/>
          </a:bodyPr>
          <a:lstStyle/>
          <a:p>
            <a:pPr>
              <a:defRPr sz="2000" b="1">
                <a:solidFill>
                  <a:srgbClr val="535353"/>
                </a:solidFill>
                <a:latin typeface="+mn-lt"/>
                <a:ea typeface="+mn-ea"/>
                <a:cs typeface="+mn-cs"/>
                <a:sym typeface="Calibri"/>
              </a:defRPr>
            </a:pPr>
            <a:r>
              <a:rPr lang="en-US" sz="2400" dirty="0"/>
              <a:t>Sustainable, High-Performance Building Solutions </a:t>
            </a:r>
            <a:r>
              <a:rPr lang="en-US" sz="2400" dirty="0" smtClean="0"/>
              <a:t>in </a:t>
            </a:r>
            <a:r>
              <a:rPr lang="en-US" sz="2400" dirty="0"/>
              <a:t>Wood (</a:t>
            </a:r>
            <a:r>
              <a:rPr lang="en-US" sz="2400" dirty="0" err="1"/>
              <a:t>HiBiWood</a:t>
            </a:r>
            <a:r>
              <a:rPr lang="en-US" sz="2400" dirty="0" smtClean="0"/>
              <a:t>)</a:t>
            </a:r>
            <a:endParaRPr lang="en-US" sz="2400" dirty="0"/>
          </a:p>
        </p:txBody>
      </p:sp>
      <p:sp>
        <p:nvSpPr>
          <p:cNvPr id="4" name="Rectangle 3"/>
          <p:cNvSpPr/>
          <p:nvPr/>
        </p:nvSpPr>
        <p:spPr>
          <a:xfrm>
            <a:off x="4110182" y="5394932"/>
            <a:ext cx="4082473" cy="276195"/>
          </a:xfrm>
          <a:prstGeom prst="rect">
            <a:avLst/>
          </a:prstGeom>
        </p:spPr>
        <p:txBody>
          <a:bodyPr wrap="none">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1">
                <a:solidFill>
                  <a:srgbClr val="535353"/>
                </a:solidFill>
                <a:latin typeface="+mn-lt"/>
                <a:ea typeface="+mn-ea"/>
                <a:cs typeface="+mn-cs"/>
                <a:sym typeface="Calibri"/>
              </a:defRPr>
            </a:pPr>
            <a:r>
              <a:rPr kumimoji="0" lang="lt-LT" sz="1050" b="1" i="0" u="none" strike="noStrike" kern="1200" cap="none" spc="0" normalizeH="0" baseline="0" noProof="0" dirty="0" smtClean="0">
                <a:ln>
                  <a:noFill/>
                </a:ln>
                <a:solidFill>
                  <a:srgbClr val="535353"/>
                </a:solidFill>
                <a:effectLst/>
                <a:uLnTx/>
                <a:uFillTx/>
                <a:latin typeface="+mn-lt"/>
                <a:ea typeface="+mn-ea"/>
                <a:cs typeface="+mn-cs"/>
                <a:sym typeface="Calibri"/>
              </a:rPr>
              <a:t>Vilma Vaičekauskienė</a:t>
            </a:r>
            <a:endParaRPr kumimoji="0" lang="en-US" sz="1050" b="1" i="0" u="none" strike="noStrike" kern="1200" cap="none" spc="0" normalizeH="0" baseline="0" noProof="0" dirty="0">
              <a:ln>
                <a:noFill/>
              </a:ln>
              <a:solidFill>
                <a:srgbClr val="535353"/>
              </a:solidFill>
              <a:effectLst/>
              <a:uLnTx/>
              <a:uFillTx/>
              <a:latin typeface="+mn-lt"/>
              <a:ea typeface="+mn-ea"/>
              <a:cs typeface="+mn-cs"/>
              <a:sym typeface="Calibri"/>
            </a:endParaRPr>
          </a:p>
        </p:txBody>
      </p:sp>
    </p:spTree>
    <p:extLst>
      <p:ext uri="{BB962C8B-B14F-4D97-AF65-F5344CB8AC3E}">
        <p14:creationId xmlns:p14="http://schemas.microsoft.com/office/powerpoint/2010/main" val="24665995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sp>
        <p:nvSpPr>
          <p:cNvPr id="3" name="Content Placeholder 2"/>
          <p:cNvSpPr>
            <a:spLocks noGrp="1"/>
          </p:cNvSpPr>
          <p:nvPr>
            <p:ph idx="1"/>
          </p:nvPr>
        </p:nvSpPr>
        <p:spPr/>
        <p:txBody>
          <a:bodyPr/>
          <a:lstStyle/>
          <a:p>
            <a:endParaRPr lang="lt-LT" dirty="0"/>
          </a:p>
        </p:txBody>
      </p:sp>
      <p:pic>
        <p:nvPicPr>
          <p:cNvPr id="4" name="Picture 2" descr="Insulating-a-flat-roof-with-timber-deck-insulated-above-the-joists-warm-deck-insulation-min-604a07e460183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9089" y="971044"/>
            <a:ext cx="7478617" cy="5335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499089" y="6397934"/>
            <a:ext cx="3017173" cy="369332"/>
          </a:xfrm>
          <a:prstGeom prst="rect">
            <a:avLst/>
          </a:prstGeom>
          <a:noFill/>
        </p:spPr>
        <p:txBody>
          <a:bodyPr wrap="none" rtlCol="0">
            <a:spAutoFit/>
          </a:bodyPr>
          <a:lstStyle/>
          <a:p>
            <a:r>
              <a:rPr lang="lt-LT" sz="900" dirty="0">
                <a:hlinkClick r:id="rId4"/>
              </a:rPr>
              <a:t>https://www.mannokbuild.com/insulation-boards/flat-roof</a:t>
            </a:r>
            <a:r>
              <a:rPr lang="lt-LT" sz="900" dirty="0" smtClean="0">
                <a:hlinkClick r:id="rId4"/>
              </a:rPr>
              <a:t>/</a:t>
            </a:r>
            <a:endParaRPr lang="lt-LT" sz="900" dirty="0" smtClean="0"/>
          </a:p>
          <a:p>
            <a:endParaRPr lang="lt-LT" sz="900" dirty="0"/>
          </a:p>
        </p:txBody>
      </p:sp>
    </p:spTree>
    <p:extLst>
      <p:ext uri="{BB962C8B-B14F-4D97-AF65-F5344CB8AC3E}">
        <p14:creationId xmlns:p14="http://schemas.microsoft.com/office/powerpoint/2010/main" val="24976842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INVERTED ROOF</a:t>
            </a:r>
            <a:endParaRPr lang="lt-LT" dirty="0"/>
          </a:p>
        </p:txBody>
      </p:sp>
      <p:pic>
        <p:nvPicPr>
          <p:cNvPr id="4" name="Picture 3" descr="C:\Users\vyt.aleksandrovas\Desktop\4fdac2a7-efaf-4336-a015-633a05dfd23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1760" y="3763605"/>
            <a:ext cx="3893389" cy="28527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5004" y="4268596"/>
            <a:ext cx="3520633" cy="1973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C:\Users\vyt.aleksandrovas\Desktop\medis 2\invertwarmtimbflatroof.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687" y="1520418"/>
            <a:ext cx="5127947" cy="23976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49999"/>
          <a:stretch/>
        </p:blipFill>
        <p:spPr bwMode="auto">
          <a:xfrm>
            <a:off x="7009919" y="1221556"/>
            <a:ext cx="2920656" cy="1497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Grp="1" noChangeAspect="1" noChangeArrowheads="1"/>
          </p:cNvPicPr>
          <p:nvPr>
            <p:ph idx="1"/>
          </p:nvPr>
        </p:nvPicPr>
        <p:blipFill rotWithShape="1">
          <a:blip r:embed="rId6">
            <a:extLst>
              <a:ext uri="{28A0092B-C50C-407E-A947-70E740481C1C}">
                <a14:useLocalDpi xmlns:a14="http://schemas.microsoft.com/office/drawing/2010/main" val="0"/>
              </a:ext>
            </a:extLst>
          </a:blip>
          <a:srcRect t="74189" b="5316"/>
          <a:stretch/>
        </p:blipFill>
        <p:spPr bwMode="auto">
          <a:xfrm>
            <a:off x="6984418" y="2838450"/>
            <a:ext cx="3352800" cy="704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65687" y="3918027"/>
            <a:ext cx="3680816" cy="369332"/>
          </a:xfrm>
          <a:prstGeom prst="rect">
            <a:avLst/>
          </a:prstGeom>
          <a:noFill/>
        </p:spPr>
        <p:txBody>
          <a:bodyPr wrap="none" rtlCol="0">
            <a:spAutoFit/>
          </a:bodyPr>
          <a:lstStyle/>
          <a:p>
            <a:r>
              <a:rPr lang="lt-LT" sz="900" dirty="0">
                <a:hlinkClick r:id="rId7"/>
              </a:rPr>
              <a:t>https://www.greenspec.co.uk/building-design/timber-flat-roof-insulation</a:t>
            </a:r>
            <a:r>
              <a:rPr lang="lt-LT" sz="900" dirty="0" smtClean="0">
                <a:hlinkClick r:id="rId7"/>
              </a:rPr>
              <a:t>/</a:t>
            </a:r>
            <a:endParaRPr lang="lt-LT" sz="900" dirty="0" smtClean="0"/>
          </a:p>
          <a:p>
            <a:endParaRPr lang="lt-LT" sz="900" dirty="0"/>
          </a:p>
        </p:txBody>
      </p:sp>
      <p:sp>
        <p:nvSpPr>
          <p:cNvPr id="8" name="TextBox 7"/>
          <p:cNvSpPr txBox="1"/>
          <p:nvPr/>
        </p:nvSpPr>
        <p:spPr>
          <a:xfrm>
            <a:off x="1281760" y="6350185"/>
            <a:ext cx="3416551" cy="507831"/>
          </a:xfrm>
          <a:prstGeom prst="rect">
            <a:avLst/>
          </a:prstGeom>
          <a:noFill/>
        </p:spPr>
        <p:txBody>
          <a:bodyPr wrap="square" rtlCol="0">
            <a:spAutoFit/>
          </a:bodyPr>
          <a:lstStyle/>
          <a:p>
            <a:r>
              <a:rPr lang="lt-LT" sz="900" dirty="0">
                <a:hlinkClick r:id="rId8"/>
              </a:rPr>
              <a:t>https://</a:t>
            </a:r>
            <a:r>
              <a:rPr lang="lt-LT" sz="900" dirty="0" smtClean="0">
                <a:hlinkClick r:id="rId8"/>
              </a:rPr>
              <a:t>source.thenbs.com/categories/overview/flat-roof-covering-systems/6Vz6uzmHfMeRK8xqMSzMGw</a:t>
            </a:r>
            <a:endParaRPr lang="lt-LT" sz="900" dirty="0" smtClean="0"/>
          </a:p>
          <a:p>
            <a:endParaRPr lang="lt-LT" sz="900" dirty="0"/>
          </a:p>
        </p:txBody>
      </p:sp>
      <p:sp>
        <p:nvSpPr>
          <p:cNvPr id="10" name="TextBox 9"/>
          <p:cNvSpPr txBox="1"/>
          <p:nvPr/>
        </p:nvSpPr>
        <p:spPr>
          <a:xfrm>
            <a:off x="7009918" y="3668432"/>
            <a:ext cx="3683481" cy="507831"/>
          </a:xfrm>
          <a:prstGeom prst="rect">
            <a:avLst/>
          </a:prstGeom>
          <a:noFill/>
        </p:spPr>
        <p:txBody>
          <a:bodyPr wrap="square" rtlCol="0">
            <a:spAutoFit/>
          </a:bodyPr>
          <a:lstStyle/>
          <a:p>
            <a:r>
              <a:rPr lang="lt-LT" sz="900" dirty="0">
                <a:hlinkClick r:id="rId9"/>
              </a:rPr>
              <a:t>https://</a:t>
            </a:r>
            <a:r>
              <a:rPr lang="lt-LT" sz="900" dirty="0" smtClean="0">
                <a:hlinkClick r:id="rId9"/>
              </a:rPr>
              <a:t>www.bauder.co.uk/technical-centre/downloads/design-guides/flat-roof-design-guide.pdf</a:t>
            </a:r>
            <a:endParaRPr lang="lt-LT" sz="900" dirty="0" smtClean="0"/>
          </a:p>
          <a:p>
            <a:endParaRPr lang="lt-LT" sz="900" dirty="0"/>
          </a:p>
        </p:txBody>
      </p:sp>
      <p:sp>
        <p:nvSpPr>
          <p:cNvPr id="11" name="TextBox 10"/>
          <p:cNvSpPr txBox="1"/>
          <p:nvPr/>
        </p:nvSpPr>
        <p:spPr>
          <a:xfrm>
            <a:off x="6855004" y="6241886"/>
            <a:ext cx="3838395" cy="507831"/>
          </a:xfrm>
          <a:prstGeom prst="rect">
            <a:avLst/>
          </a:prstGeom>
          <a:noFill/>
        </p:spPr>
        <p:txBody>
          <a:bodyPr wrap="square" rtlCol="0">
            <a:spAutoFit/>
          </a:bodyPr>
          <a:lstStyle/>
          <a:p>
            <a:r>
              <a:rPr lang="lt-LT" sz="900" dirty="0">
                <a:hlinkClick r:id="rId10"/>
              </a:rPr>
              <a:t>http://</a:t>
            </a:r>
            <a:r>
              <a:rPr lang="lt-LT" sz="900" dirty="0" smtClean="0">
                <a:hlinkClick r:id="rId10"/>
              </a:rPr>
              <a:t>nhbccampaigns.co.uk/landingpages/techzone/previous_versions/2006/Part7/section1/appendix.htm</a:t>
            </a:r>
            <a:endParaRPr lang="lt-LT" sz="900" dirty="0" smtClean="0"/>
          </a:p>
          <a:p>
            <a:endParaRPr lang="lt-LT" sz="900" dirty="0"/>
          </a:p>
        </p:txBody>
      </p:sp>
    </p:spTree>
    <p:extLst>
      <p:ext uri="{BB962C8B-B14F-4D97-AF65-F5344CB8AC3E}">
        <p14:creationId xmlns:p14="http://schemas.microsoft.com/office/powerpoint/2010/main" val="16756955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sp>
        <p:nvSpPr>
          <p:cNvPr id="3" name="Content Placeholder 2"/>
          <p:cNvSpPr>
            <a:spLocks noGrp="1"/>
          </p:cNvSpPr>
          <p:nvPr>
            <p:ph idx="1"/>
          </p:nvPr>
        </p:nvSpPr>
        <p:spPr/>
        <p:txBody>
          <a:bodyPr/>
          <a:lstStyle/>
          <a:p>
            <a:endParaRPr lang="lt-LT" dirty="0"/>
          </a:p>
        </p:txBody>
      </p:sp>
      <p:pic>
        <p:nvPicPr>
          <p:cNvPr id="4" name="Picture 2" descr="C:\Users\vyt.aleksandrovas\Desktop\6b3da1e1-7c23-4489-80bd-2fbbce81664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0328" y="3691973"/>
            <a:ext cx="5090410" cy="29976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vyt.aleksandrovas\Desktop\Sop-IRL---Bit-20.04-we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6315" y="1147229"/>
            <a:ext cx="4266509" cy="24181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vyt.aleksandrovas\Desktop\bca88867-3096-4195-979a-670d101fb79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7838" y="1807222"/>
            <a:ext cx="3657600" cy="3657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966316" y="3480714"/>
            <a:ext cx="4485284" cy="369332"/>
          </a:xfrm>
          <a:prstGeom prst="rect">
            <a:avLst/>
          </a:prstGeom>
          <a:noFill/>
        </p:spPr>
        <p:txBody>
          <a:bodyPr wrap="square" rtlCol="0">
            <a:spAutoFit/>
          </a:bodyPr>
          <a:lstStyle/>
          <a:p>
            <a:r>
              <a:rPr lang="lt-LT" sz="900" dirty="0">
                <a:hlinkClick r:id="rId6"/>
              </a:rPr>
              <a:t>https://</a:t>
            </a:r>
            <a:r>
              <a:rPr lang="lt-LT" sz="900" dirty="0" smtClean="0">
                <a:hlinkClick r:id="rId6"/>
              </a:rPr>
              <a:t>www.soprema.ie/en/selection-guide/solution/bitumen-inverted-warm-roof-system</a:t>
            </a:r>
            <a:endParaRPr lang="lt-LT" sz="900" dirty="0" smtClean="0"/>
          </a:p>
          <a:p>
            <a:endParaRPr lang="lt-LT" sz="900" dirty="0"/>
          </a:p>
        </p:txBody>
      </p:sp>
      <p:sp>
        <p:nvSpPr>
          <p:cNvPr id="8" name="TextBox 7"/>
          <p:cNvSpPr txBox="1"/>
          <p:nvPr/>
        </p:nvSpPr>
        <p:spPr>
          <a:xfrm>
            <a:off x="2080329" y="6232397"/>
            <a:ext cx="4747509" cy="507831"/>
          </a:xfrm>
          <a:prstGeom prst="rect">
            <a:avLst/>
          </a:prstGeom>
          <a:noFill/>
        </p:spPr>
        <p:txBody>
          <a:bodyPr wrap="square" rtlCol="0">
            <a:spAutoFit/>
          </a:bodyPr>
          <a:lstStyle/>
          <a:p>
            <a:r>
              <a:rPr lang="lt-LT" sz="900" dirty="0">
                <a:hlinkClick r:id="rId7"/>
              </a:rPr>
              <a:t>https://</a:t>
            </a:r>
            <a:r>
              <a:rPr lang="lt-LT" sz="900" dirty="0" smtClean="0">
                <a:hlinkClick r:id="rId7"/>
              </a:rPr>
              <a:t>source.thenbs.com/product/duoflex-double-pour-hot-melt-inverted-roof-system-with-paving-slabs-timber-deck/g4NCEQ7W5Mssb5CELWQSX7/8Cr9GMcWV6wY4M31ZWQXSB</a:t>
            </a:r>
            <a:endParaRPr lang="lt-LT" sz="900" dirty="0" smtClean="0"/>
          </a:p>
          <a:p>
            <a:endParaRPr lang="lt-LT" sz="900" dirty="0"/>
          </a:p>
        </p:txBody>
      </p:sp>
      <p:sp>
        <p:nvSpPr>
          <p:cNvPr id="9" name="Rectangle 8"/>
          <p:cNvSpPr/>
          <p:nvPr/>
        </p:nvSpPr>
        <p:spPr>
          <a:xfrm>
            <a:off x="6993466" y="5106369"/>
            <a:ext cx="4487334" cy="646331"/>
          </a:xfrm>
          <a:prstGeom prst="rect">
            <a:avLst/>
          </a:prstGeom>
        </p:spPr>
        <p:txBody>
          <a:bodyPr wrap="square">
            <a:spAutoFit/>
          </a:bodyPr>
          <a:lstStyle/>
          <a:p>
            <a:r>
              <a:rPr lang="lt-LT" sz="900" dirty="0">
                <a:hlinkClick r:id="rId8"/>
              </a:rPr>
              <a:t>https://</a:t>
            </a:r>
            <a:r>
              <a:rPr lang="lt-LT" sz="900" dirty="0" smtClean="0">
                <a:hlinkClick r:id="rId8"/>
              </a:rPr>
              <a:t>source.thenbs.com/product/excel-fm-warm-roof-flame-free-mechanically-fixed-single-layer-system-timber-roof-deck-profile-metal-deck/nWEtMpU3JZjJzW7wX3D4ag/d1rFzPQdc37pt8Jyc3FwPZ</a:t>
            </a:r>
            <a:endParaRPr lang="lt-LT" sz="900" dirty="0" smtClean="0"/>
          </a:p>
          <a:p>
            <a:endParaRPr lang="lt-LT" sz="900" dirty="0"/>
          </a:p>
        </p:txBody>
      </p:sp>
    </p:spTree>
    <p:extLst>
      <p:ext uri="{BB962C8B-B14F-4D97-AF65-F5344CB8AC3E}">
        <p14:creationId xmlns:p14="http://schemas.microsoft.com/office/powerpoint/2010/main" val="31528033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ROOFING MATERIALS</a:t>
            </a:r>
            <a:endParaRPr lang="lt-LT" dirty="0"/>
          </a:p>
        </p:txBody>
      </p:sp>
      <p:sp>
        <p:nvSpPr>
          <p:cNvPr id="3" name="Content Placeholder 2"/>
          <p:cNvSpPr>
            <a:spLocks noGrp="1"/>
          </p:cNvSpPr>
          <p:nvPr>
            <p:ph idx="1"/>
          </p:nvPr>
        </p:nvSpPr>
        <p:spPr/>
        <p:txBody>
          <a:bodyPr/>
          <a:lstStyle/>
          <a:p>
            <a:endParaRPr lang="lt-LT" dirty="0"/>
          </a:p>
        </p:txBody>
      </p:sp>
      <p:pic>
        <p:nvPicPr>
          <p:cNvPr id="4" name="Picture 2" descr="What is EPDM? - EPDM Roofing Associ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9798" y="1671003"/>
            <a:ext cx="27432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olymer Bitumen Roofing Mastic - globecore.co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6883" y="1671003"/>
            <a:ext cx="27432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Rolled Roofing: Basics, Costs &amp; Self-Installat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28848" y="4359117"/>
            <a:ext cx="365723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Roof Repair using Roof Sealants, Mastics, Coating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3848" y="1651497"/>
            <a:ext cx="3000496" cy="207690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162685" y="1367804"/>
            <a:ext cx="1837426" cy="369332"/>
          </a:xfrm>
          <a:prstGeom prst="rect">
            <a:avLst/>
          </a:prstGeom>
          <a:noFill/>
        </p:spPr>
        <p:txBody>
          <a:bodyPr wrap="none" rtlCol="0">
            <a:spAutoFit/>
          </a:bodyPr>
          <a:lstStyle/>
          <a:p>
            <a:r>
              <a:rPr lang="lt-LT" dirty="0" smtClean="0"/>
              <a:t>EPDM </a:t>
            </a:r>
            <a:r>
              <a:rPr lang="lt-LT" dirty="0" err="1" smtClean="0"/>
              <a:t>membrane</a:t>
            </a:r>
            <a:endParaRPr lang="lt-LT" dirty="0"/>
          </a:p>
        </p:txBody>
      </p:sp>
      <p:sp>
        <p:nvSpPr>
          <p:cNvPr id="10" name="TextBox 9"/>
          <p:cNvSpPr txBox="1"/>
          <p:nvPr/>
        </p:nvSpPr>
        <p:spPr>
          <a:xfrm>
            <a:off x="5125661" y="1367804"/>
            <a:ext cx="1281826" cy="369332"/>
          </a:xfrm>
          <a:prstGeom prst="rect">
            <a:avLst/>
          </a:prstGeom>
          <a:noFill/>
        </p:spPr>
        <p:txBody>
          <a:bodyPr wrap="none" rtlCol="0">
            <a:spAutoFit/>
          </a:bodyPr>
          <a:lstStyle/>
          <a:p>
            <a:r>
              <a:rPr lang="lt-LT" dirty="0" err="1" smtClean="0"/>
              <a:t>Roof</a:t>
            </a:r>
            <a:r>
              <a:rPr lang="lt-LT" dirty="0" smtClean="0"/>
              <a:t> </a:t>
            </a:r>
            <a:r>
              <a:rPr lang="lt-LT" dirty="0" err="1" smtClean="0"/>
              <a:t>mastic</a:t>
            </a:r>
            <a:endParaRPr lang="lt-LT" dirty="0"/>
          </a:p>
        </p:txBody>
      </p:sp>
      <p:sp>
        <p:nvSpPr>
          <p:cNvPr id="11" name="TextBox 10"/>
          <p:cNvSpPr txBox="1"/>
          <p:nvPr/>
        </p:nvSpPr>
        <p:spPr>
          <a:xfrm>
            <a:off x="8121274" y="1367804"/>
            <a:ext cx="1449243" cy="369332"/>
          </a:xfrm>
          <a:prstGeom prst="rect">
            <a:avLst/>
          </a:prstGeom>
          <a:noFill/>
        </p:spPr>
        <p:txBody>
          <a:bodyPr wrap="none" rtlCol="0">
            <a:spAutoFit/>
          </a:bodyPr>
          <a:lstStyle/>
          <a:p>
            <a:r>
              <a:rPr lang="lt-LT" dirty="0" err="1" smtClean="0"/>
              <a:t>Repair</a:t>
            </a:r>
            <a:r>
              <a:rPr lang="lt-LT" dirty="0" smtClean="0"/>
              <a:t> </a:t>
            </a:r>
            <a:r>
              <a:rPr lang="lt-LT" dirty="0" err="1" smtClean="0"/>
              <a:t>mastic</a:t>
            </a:r>
            <a:endParaRPr lang="lt-LT" dirty="0"/>
          </a:p>
        </p:txBody>
      </p:sp>
      <p:sp>
        <p:nvSpPr>
          <p:cNvPr id="12" name="TextBox 11"/>
          <p:cNvSpPr txBox="1"/>
          <p:nvPr/>
        </p:nvSpPr>
        <p:spPr>
          <a:xfrm>
            <a:off x="1589776" y="3989785"/>
            <a:ext cx="3935373" cy="369332"/>
          </a:xfrm>
          <a:prstGeom prst="rect">
            <a:avLst/>
          </a:prstGeom>
          <a:noFill/>
        </p:spPr>
        <p:txBody>
          <a:bodyPr wrap="none" rtlCol="0">
            <a:spAutoFit/>
          </a:bodyPr>
          <a:lstStyle/>
          <a:p>
            <a:r>
              <a:rPr lang="lt-LT" dirty="0" err="1" smtClean="0"/>
              <a:t>Roller</a:t>
            </a:r>
            <a:r>
              <a:rPr lang="lt-LT" dirty="0" smtClean="0"/>
              <a:t> </a:t>
            </a:r>
            <a:r>
              <a:rPr lang="lt-LT" dirty="0" err="1" smtClean="0"/>
              <a:t>roof</a:t>
            </a:r>
            <a:r>
              <a:rPr lang="lt-LT" dirty="0" smtClean="0"/>
              <a:t> </a:t>
            </a:r>
            <a:r>
              <a:rPr lang="lt-LT" dirty="0" err="1" smtClean="0"/>
              <a:t>coating</a:t>
            </a:r>
            <a:r>
              <a:rPr lang="lt-LT" dirty="0" smtClean="0"/>
              <a:t> – </a:t>
            </a:r>
            <a:r>
              <a:rPr lang="lt-LT" dirty="0" err="1" smtClean="0"/>
              <a:t>torch</a:t>
            </a:r>
            <a:r>
              <a:rPr lang="lt-LT" dirty="0" smtClean="0"/>
              <a:t> </a:t>
            </a:r>
            <a:r>
              <a:rPr lang="lt-LT" dirty="0" err="1" smtClean="0"/>
              <a:t>down</a:t>
            </a:r>
            <a:r>
              <a:rPr lang="lt-LT" dirty="0" smtClean="0"/>
              <a:t> </a:t>
            </a:r>
            <a:r>
              <a:rPr lang="lt-LT" dirty="0" err="1" smtClean="0"/>
              <a:t>roofing</a:t>
            </a:r>
            <a:endParaRPr lang="lt-LT" dirty="0"/>
          </a:p>
        </p:txBody>
      </p:sp>
      <p:sp>
        <p:nvSpPr>
          <p:cNvPr id="13" name="TextBox 12"/>
          <p:cNvSpPr txBox="1"/>
          <p:nvPr/>
        </p:nvSpPr>
        <p:spPr>
          <a:xfrm>
            <a:off x="6238280" y="4014074"/>
            <a:ext cx="3328155" cy="369332"/>
          </a:xfrm>
          <a:prstGeom prst="rect">
            <a:avLst/>
          </a:prstGeom>
          <a:noFill/>
        </p:spPr>
        <p:txBody>
          <a:bodyPr wrap="none" rtlCol="0">
            <a:spAutoFit/>
          </a:bodyPr>
          <a:lstStyle/>
          <a:p>
            <a:r>
              <a:rPr lang="lt-LT" dirty="0" err="1" smtClean="0"/>
              <a:t>Roller</a:t>
            </a:r>
            <a:r>
              <a:rPr lang="lt-LT" dirty="0" smtClean="0"/>
              <a:t> </a:t>
            </a:r>
            <a:r>
              <a:rPr lang="lt-LT" dirty="0" err="1" smtClean="0"/>
              <a:t>roof</a:t>
            </a:r>
            <a:r>
              <a:rPr lang="lt-LT" dirty="0" smtClean="0"/>
              <a:t> </a:t>
            </a:r>
            <a:r>
              <a:rPr lang="lt-LT" dirty="0" err="1" smtClean="0"/>
              <a:t>coating</a:t>
            </a:r>
            <a:r>
              <a:rPr lang="lt-LT" dirty="0" smtClean="0"/>
              <a:t> – </a:t>
            </a:r>
            <a:r>
              <a:rPr lang="lt-LT" dirty="0" err="1" smtClean="0"/>
              <a:t>cold</a:t>
            </a:r>
            <a:r>
              <a:rPr lang="lt-LT" dirty="0" smtClean="0"/>
              <a:t> </a:t>
            </a:r>
            <a:r>
              <a:rPr lang="lt-LT" dirty="0" err="1" smtClean="0"/>
              <a:t>applied</a:t>
            </a:r>
            <a:endParaRPr lang="lt-LT" dirty="0"/>
          </a:p>
        </p:txBody>
      </p:sp>
      <p:pic>
        <p:nvPicPr>
          <p:cNvPr id="1026" name="Picture 2" descr="Cold Liquid-Applied Roofing | WATERPROOF! Magazin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86970" y="4371453"/>
            <a:ext cx="2858522" cy="20327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648954" y="3721537"/>
            <a:ext cx="2864887" cy="369332"/>
          </a:xfrm>
          <a:prstGeom prst="rect">
            <a:avLst/>
          </a:prstGeom>
          <a:noFill/>
        </p:spPr>
        <p:txBody>
          <a:bodyPr wrap="none" rtlCol="0">
            <a:spAutoFit/>
          </a:bodyPr>
          <a:lstStyle/>
          <a:p>
            <a:r>
              <a:rPr lang="lt-LT" sz="900" dirty="0">
                <a:hlinkClick r:id="rId8"/>
              </a:rPr>
              <a:t>https://epdmroofs.org/what-is-epdm/epdm-in-the-field</a:t>
            </a:r>
            <a:r>
              <a:rPr lang="lt-LT" sz="900" dirty="0" smtClean="0">
                <a:hlinkClick r:id="rId8"/>
              </a:rPr>
              <a:t>/</a:t>
            </a:r>
            <a:endParaRPr lang="lt-LT" sz="900" dirty="0" smtClean="0"/>
          </a:p>
          <a:p>
            <a:endParaRPr lang="lt-LT" sz="900" dirty="0"/>
          </a:p>
        </p:txBody>
      </p:sp>
      <p:sp>
        <p:nvSpPr>
          <p:cNvPr id="14" name="TextBox 13"/>
          <p:cNvSpPr txBox="1"/>
          <p:nvPr/>
        </p:nvSpPr>
        <p:spPr>
          <a:xfrm>
            <a:off x="4576883" y="3728403"/>
            <a:ext cx="2743200" cy="507831"/>
          </a:xfrm>
          <a:prstGeom prst="rect">
            <a:avLst/>
          </a:prstGeom>
          <a:noFill/>
        </p:spPr>
        <p:txBody>
          <a:bodyPr wrap="square" rtlCol="0">
            <a:spAutoFit/>
          </a:bodyPr>
          <a:lstStyle/>
          <a:p>
            <a:r>
              <a:rPr lang="lt-LT" sz="900" dirty="0">
                <a:hlinkClick r:id="rId9"/>
              </a:rPr>
              <a:t>https://</a:t>
            </a:r>
            <a:r>
              <a:rPr lang="lt-LT" sz="900" dirty="0" smtClean="0">
                <a:hlinkClick r:id="rId9"/>
              </a:rPr>
              <a:t>www.indiamart.com/proddetail/medium-setting-bitumen-emulsion-24223708362.html</a:t>
            </a:r>
            <a:endParaRPr lang="lt-LT" sz="900" dirty="0" smtClean="0"/>
          </a:p>
          <a:p>
            <a:endParaRPr lang="lt-LT" sz="900" dirty="0"/>
          </a:p>
        </p:txBody>
      </p:sp>
      <p:sp>
        <p:nvSpPr>
          <p:cNvPr id="15" name="TextBox 14"/>
          <p:cNvSpPr txBox="1"/>
          <p:nvPr/>
        </p:nvSpPr>
        <p:spPr>
          <a:xfrm>
            <a:off x="7443848" y="3754471"/>
            <a:ext cx="3147015" cy="369332"/>
          </a:xfrm>
          <a:prstGeom prst="rect">
            <a:avLst/>
          </a:prstGeom>
          <a:noFill/>
        </p:spPr>
        <p:txBody>
          <a:bodyPr wrap="none" rtlCol="0">
            <a:spAutoFit/>
          </a:bodyPr>
          <a:lstStyle/>
          <a:p>
            <a:r>
              <a:rPr lang="lt-LT" sz="900" dirty="0">
                <a:hlinkClick r:id="rId10"/>
              </a:rPr>
              <a:t>https://</a:t>
            </a:r>
            <a:r>
              <a:rPr lang="lt-LT" sz="900" dirty="0" smtClean="0">
                <a:hlinkClick r:id="rId10"/>
              </a:rPr>
              <a:t>inspectapedia.com/roof/Roof_Sealant_Application.php</a:t>
            </a:r>
            <a:endParaRPr lang="lt-LT" sz="900" dirty="0" smtClean="0"/>
          </a:p>
          <a:p>
            <a:endParaRPr lang="lt-LT" sz="900" dirty="0"/>
          </a:p>
        </p:txBody>
      </p:sp>
      <p:sp>
        <p:nvSpPr>
          <p:cNvPr id="16" name="TextBox 15"/>
          <p:cNvSpPr txBox="1"/>
          <p:nvPr/>
        </p:nvSpPr>
        <p:spPr>
          <a:xfrm>
            <a:off x="1728848" y="6412647"/>
            <a:ext cx="2656496" cy="369332"/>
          </a:xfrm>
          <a:prstGeom prst="rect">
            <a:avLst/>
          </a:prstGeom>
          <a:noFill/>
        </p:spPr>
        <p:txBody>
          <a:bodyPr wrap="none" rtlCol="0">
            <a:spAutoFit/>
          </a:bodyPr>
          <a:lstStyle/>
          <a:p>
            <a:r>
              <a:rPr lang="lt-LT" sz="900" dirty="0">
                <a:hlinkClick r:id="rId11"/>
              </a:rPr>
              <a:t>https://</a:t>
            </a:r>
            <a:r>
              <a:rPr lang="lt-LT" sz="900" dirty="0" smtClean="0">
                <a:hlinkClick r:id="rId11"/>
              </a:rPr>
              <a:t>www.thespruce.com/rolled-roofing-1821945</a:t>
            </a:r>
            <a:endParaRPr lang="lt-LT" sz="900" dirty="0" smtClean="0"/>
          </a:p>
          <a:p>
            <a:endParaRPr lang="lt-LT" sz="900" dirty="0"/>
          </a:p>
        </p:txBody>
      </p:sp>
      <p:sp>
        <p:nvSpPr>
          <p:cNvPr id="17" name="TextBox 16"/>
          <p:cNvSpPr txBox="1"/>
          <p:nvPr/>
        </p:nvSpPr>
        <p:spPr>
          <a:xfrm>
            <a:off x="6386970" y="6404180"/>
            <a:ext cx="3568606" cy="369332"/>
          </a:xfrm>
          <a:prstGeom prst="rect">
            <a:avLst/>
          </a:prstGeom>
          <a:noFill/>
        </p:spPr>
        <p:txBody>
          <a:bodyPr wrap="none" rtlCol="0">
            <a:spAutoFit/>
          </a:bodyPr>
          <a:lstStyle/>
          <a:p>
            <a:r>
              <a:rPr lang="lt-LT" sz="900" dirty="0">
                <a:hlinkClick r:id="rId12"/>
              </a:rPr>
              <a:t>https://www.waterproofmag.com/2014/10/cold-liquid-applied-roofing</a:t>
            </a:r>
            <a:r>
              <a:rPr lang="lt-LT" sz="900" dirty="0" smtClean="0">
                <a:hlinkClick r:id="rId12"/>
              </a:rPr>
              <a:t>/</a:t>
            </a:r>
            <a:endParaRPr lang="lt-LT" sz="900" dirty="0" smtClean="0"/>
          </a:p>
          <a:p>
            <a:endParaRPr lang="lt-LT" sz="900" dirty="0"/>
          </a:p>
        </p:txBody>
      </p:sp>
    </p:spTree>
    <p:extLst>
      <p:ext uri="{BB962C8B-B14F-4D97-AF65-F5344CB8AC3E}">
        <p14:creationId xmlns:p14="http://schemas.microsoft.com/office/powerpoint/2010/main" val="1575943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EPDM INSTALLATION – FULLY ADHERED SYSTEM</a:t>
            </a:r>
            <a:endParaRPr lang="lt-LT" dirty="0"/>
          </a:p>
        </p:txBody>
      </p:sp>
      <p:sp>
        <p:nvSpPr>
          <p:cNvPr id="3" name="Content Placeholder 2"/>
          <p:cNvSpPr>
            <a:spLocks noGrp="1"/>
          </p:cNvSpPr>
          <p:nvPr>
            <p:ph idx="1"/>
          </p:nvPr>
        </p:nvSpPr>
        <p:spPr/>
        <p:txBody>
          <a:bodyPr/>
          <a:lstStyle/>
          <a:p>
            <a:endParaRPr lang="lt-LT"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15" t="7527" b="3764"/>
          <a:stretch/>
        </p:blipFill>
        <p:spPr bwMode="auto">
          <a:xfrm>
            <a:off x="221837" y="1647825"/>
            <a:ext cx="3949418"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145" t="2646" b="6404"/>
          <a:stretch/>
        </p:blipFill>
        <p:spPr bwMode="auto">
          <a:xfrm>
            <a:off x="221837" y="3338512"/>
            <a:ext cx="6949738"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124" t="4192"/>
          <a:stretch/>
        </p:blipFill>
        <p:spPr bwMode="auto">
          <a:xfrm>
            <a:off x="221837" y="5086350"/>
            <a:ext cx="702060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t="3911" b="5587"/>
          <a:stretch/>
        </p:blipFill>
        <p:spPr bwMode="auto">
          <a:xfrm>
            <a:off x="5037260" y="1647825"/>
            <a:ext cx="6977778"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3718" t="4386" b="6725"/>
          <a:stretch/>
        </p:blipFill>
        <p:spPr bwMode="auto">
          <a:xfrm>
            <a:off x="7171575" y="3338512"/>
            <a:ext cx="4843463"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95526" y="5086350"/>
            <a:ext cx="3819512"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33741" y="6545835"/>
            <a:ext cx="6096000" cy="369332"/>
          </a:xfrm>
          <a:prstGeom prst="rect">
            <a:avLst/>
          </a:prstGeom>
        </p:spPr>
        <p:txBody>
          <a:bodyPr>
            <a:spAutoFit/>
          </a:bodyPr>
          <a:lstStyle/>
          <a:p>
            <a:r>
              <a:rPr lang="lt-LT" sz="900" dirty="0">
                <a:hlinkClick r:id="rId9"/>
              </a:rPr>
              <a:t>https://www.rubba-seal.co.uk/installation-guides/laying-membrane</a:t>
            </a:r>
            <a:r>
              <a:rPr lang="lt-LT" sz="900" dirty="0" smtClean="0">
                <a:hlinkClick r:id="rId9"/>
              </a:rPr>
              <a:t>/</a:t>
            </a:r>
            <a:endParaRPr lang="lt-LT" sz="900" dirty="0" smtClean="0"/>
          </a:p>
          <a:p>
            <a:endParaRPr lang="lt-LT" sz="900" dirty="0"/>
          </a:p>
        </p:txBody>
      </p:sp>
    </p:spTree>
    <p:extLst>
      <p:ext uri="{BB962C8B-B14F-4D97-AF65-F5344CB8AC3E}">
        <p14:creationId xmlns:p14="http://schemas.microsoft.com/office/powerpoint/2010/main" val="36537762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t-LT" dirty="0"/>
              <a:t>EPDM INSTALLATION – </a:t>
            </a:r>
            <a:r>
              <a:rPr lang="lt-LT" dirty="0" smtClean="0"/>
              <a:t>MECHANICALLY FASTENED SYSTEM</a:t>
            </a:r>
            <a:endParaRPr lang="lt-LT" dirty="0"/>
          </a:p>
        </p:txBody>
      </p:sp>
      <p:sp>
        <p:nvSpPr>
          <p:cNvPr id="3" name="Content Placeholder 2"/>
          <p:cNvSpPr>
            <a:spLocks noGrp="1"/>
          </p:cNvSpPr>
          <p:nvPr>
            <p:ph idx="1"/>
          </p:nvPr>
        </p:nvSpPr>
        <p:spPr/>
        <p:txBody>
          <a:bodyPr/>
          <a:lstStyle/>
          <a:p>
            <a:endParaRPr lang="lt-LT"/>
          </a:p>
        </p:txBody>
      </p:sp>
      <p:pic>
        <p:nvPicPr>
          <p:cNvPr id="2050" name="Picture 2" descr="Mechanical System Assembly - WeatherBond Roof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675" y="2020887"/>
            <a:ext cx="5715000" cy="17145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TN Roofing - Installation Methods - Which Is Right for Your Roo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0300" y="1677986"/>
            <a:ext cx="3190875" cy="466725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sico – Market Makers Inc | Market Makers, Inc."/>
          <p:cNvPicPr>
            <a:picLocks noChangeAspect="1" noChangeArrowheads="1"/>
          </p:cNvPicPr>
          <p:nvPr/>
        </p:nvPicPr>
        <p:blipFill rotWithShape="1">
          <a:blip r:embed="rId5">
            <a:extLst>
              <a:ext uri="{28A0092B-C50C-407E-A947-70E740481C1C}">
                <a14:useLocalDpi xmlns:a14="http://schemas.microsoft.com/office/drawing/2010/main" val="0"/>
              </a:ext>
            </a:extLst>
          </a:blip>
          <a:srcRect l="8153" t="50581" r="15219" b="18896"/>
          <a:stretch/>
        </p:blipFill>
        <p:spPr bwMode="auto">
          <a:xfrm>
            <a:off x="965200" y="4546041"/>
            <a:ext cx="5705475" cy="15420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55675" y="3735388"/>
            <a:ext cx="5791200" cy="369332"/>
          </a:xfrm>
          <a:prstGeom prst="rect">
            <a:avLst/>
          </a:prstGeom>
          <a:noFill/>
        </p:spPr>
        <p:txBody>
          <a:bodyPr wrap="square" rtlCol="0">
            <a:spAutoFit/>
          </a:bodyPr>
          <a:lstStyle/>
          <a:p>
            <a:r>
              <a:rPr lang="lt-LT" sz="900" dirty="0">
                <a:hlinkClick r:id="rId6"/>
              </a:rPr>
              <a:t>https://www.weatherbondroofing.com/what-is-single-ply/system-assemblies/mechanical-system-assembly</a:t>
            </a:r>
            <a:r>
              <a:rPr lang="lt-LT" sz="900" dirty="0" smtClean="0">
                <a:hlinkClick r:id="rId6"/>
              </a:rPr>
              <a:t>/</a:t>
            </a:r>
            <a:endParaRPr lang="lt-LT" sz="900" dirty="0" smtClean="0"/>
          </a:p>
          <a:p>
            <a:endParaRPr lang="lt-LT" sz="900" dirty="0"/>
          </a:p>
        </p:txBody>
      </p:sp>
      <p:sp>
        <p:nvSpPr>
          <p:cNvPr id="5" name="TextBox 4"/>
          <p:cNvSpPr txBox="1"/>
          <p:nvPr/>
        </p:nvSpPr>
        <p:spPr>
          <a:xfrm>
            <a:off x="7480300" y="6379104"/>
            <a:ext cx="2956259" cy="369332"/>
          </a:xfrm>
          <a:prstGeom prst="rect">
            <a:avLst/>
          </a:prstGeom>
          <a:noFill/>
        </p:spPr>
        <p:txBody>
          <a:bodyPr wrap="none" rtlCol="0">
            <a:spAutoFit/>
          </a:bodyPr>
          <a:lstStyle/>
          <a:p>
            <a:r>
              <a:rPr lang="lt-LT" sz="900" dirty="0">
                <a:hlinkClick r:id="rId7"/>
              </a:rPr>
              <a:t>https://rtnroofing.com/blog/roofing/installation-methods</a:t>
            </a:r>
            <a:r>
              <a:rPr lang="lt-LT" sz="900" dirty="0" smtClean="0">
                <a:hlinkClick r:id="rId7"/>
              </a:rPr>
              <a:t>/</a:t>
            </a:r>
            <a:endParaRPr lang="lt-LT" sz="900" dirty="0" smtClean="0"/>
          </a:p>
          <a:p>
            <a:endParaRPr lang="lt-LT" sz="900" dirty="0"/>
          </a:p>
        </p:txBody>
      </p:sp>
      <p:sp>
        <p:nvSpPr>
          <p:cNvPr id="6" name="TextBox 5"/>
          <p:cNvSpPr txBox="1"/>
          <p:nvPr/>
        </p:nvSpPr>
        <p:spPr>
          <a:xfrm>
            <a:off x="1126066" y="6131339"/>
            <a:ext cx="3280065" cy="507831"/>
          </a:xfrm>
          <a:prstGeom prst="rect">
            <a:avLst/>
          </a:prstGeom>
          <a:noFill/>
        </p:spPr>
        <p:txBody>
          <a:bodyPr wrap="none" rtlCol="0">
            <a:spAutoFit/>
          </a:bodyPr>
          <a:lstStyle/>
          <a:p>
            <a:r>
              <a:rPr lang="lt-LT" sz="900" dirty="0" smtClean="0">
                <a:hlinkClick r:id="rId8"/>
              </a:rPr>
              <a:t>https://carlislesyntec.com/en/Roofing-Products/Membranes/TPO</a:t>
            </a:r>
            <a:endParaRPr lang="lt-LT" sz="900" dirty="0" smtClean="0"/>
          </a:p>
          <a:p>
            <a:endParaRPr lang="lt-LT" sz="900" dirty="0" smtClean="0"/>
          </a:p>
          <a:p>
            <a:endParaRPr lang="lt-LT" sz="900" dirty="0"/>
          </a:p>
        </p:txBody>
      </p:sp>
    </p:spTree>
    <p:extLst>
      <p:ext uri="{BB962C8B-B14F-4D97-AF65-F5344CB8AC3E}">
        <p14:creationId xmlns:p14="http://schemas.microsoft.com/office/powerpoint/2010/main" val="1953630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t-LT" dirty="0"/>
              <a:t>EPDM INSTALLATION – </a:t>
            </a:r>
            <a:r>
              <a:rPr lang="lt-LT" dirty="0" smtClean="0"/>
              <a:t>BALLAST SYSTEM</a:t>
            </a:r>
            <a:endParaRPr lang="lt-LT" dirty="0"/>
          </a:p>
        </p:txBody>
      </p:sp>
      <p:sp>
        <p:nvSpPr>
          <p:cNvPr id="3" name="Content Placeholder 2"/>
          <p:cNvSpPr>
            <a:spLocks noGrp="1"/>
          </p:cNvSpPr>
          <p:nvPr>
            <p:ph idx="1"/>
          </p:nvPr>
        </p:nvSpPr>
        <p:spPr/>
        <p:txBody>
          <a:bodyPr/>
          <a:lstStyle/>
          <a:p>
            <a:endParaRPr lang="lt-LT" dirty="0"/>
          </a:p>
        </p:txBody>
      </p:sp>
      <p:pic>
        <p:nvPicPr>
          <p:cNvPr id="3074" name="Picture 2" descr="An ERA Study Proves EPDM Easily Lasts More than 30 Years - Roof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1512" y="3671393"/>
            <a:ext cx="4625975" cy="287882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hat Is EPDM Roofing? - Chase Construction North West Blog"/>
          <p:cNvPicPr>
            <a:picLocks noChangeAspect="1" noChangeArrowheads="1"/>
          </p:cNvPicPr>
          <p:nvPr/>
        </p:nvPicPr>
        <p:blipFill rotWithShape="1">
          <a:blip r:embed="rId4">
            <a:extLst>
              <a:ext uri="{28A0092B-C50C-407E-A947-70E740481C1C}">
                <a14:useLocalDpi xmlns:a14="http://schemas.microsoft.com/office/drawing/2010/main" val="0"/>
              </a:ext>
            </a:extLst>
          </a:blip>
          <a:srcRect b="50000"/>
          <a:stretch/>
        </p:blipFill>
        <p:spPr bwMode="auto">
          <a:xfrm>
            <a:off x="6477000" y="1530095"/>
            <a:ext cx="571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tandard Attributes - EPDM Roofing Association"/>
          <p:cNvPicPr>
            <a:picLocks noChangeAspect="1" noChangeArrowheads="1"/>
          </p:cNvPicPr>
          <p:nvPr/>
        </p:nvPicPr>
        <p:blipFill rotWithShape="1">
          <a:blip r:embed="rId5">
            <a:extLst>
              <a:ext uri="{28A0092B-C50C-407E-A947-70E740481C1C}">
                <a14:useLocalDpi xmlns:a14="http://schemas.microsoft.com/office/drawing/2010/main" val="0"/>
              </a:ext>
            </a:extLst>
          </a:blip>
          <a:srcRect l="9202" r="15669" b="32252"/>
          <a:stretch/>
        </p:blipFill>
        <p:spPr bwMode="auto">
          <a:xfrm>
            <a:off x="846137" y="1863005"/>
            <a:ext cx="4906963" cy="1521035"/>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6018" y="3671393"/>
            <a:ext cx="4267200" cy="2954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835288" y="3384840"/>
            <a:ext cx="6096000" cy="369332"/>
          </a:xfrm>
          <a:prstGeom prst="rect">
            <a:avLst/>
          </a:prstGeom>
        </p:spPr>
        <p:txBody>
          <a:bodyPr>
            <a:spAutoFit/>
          </a:bodyPr>
          <a:lstStyle/>
          <a:p>
            <a:r>
              <a:rPr lang="lt-LT" sz="900" dirty="0">
                <a:hlinkClick r:id="rId7"/>
              </a:rPr>
              <a:t>https://</a:t>
            </a:r>
            <a:r>
              <a:rPr lang="lt-LT" sz="900" dirty="0" smtClean="0">
                <a:hlinkClick r:id="rId7"/>
              </a:rPr>
              <a:t>www.carlislesyntec.com/en/Roofing-Products/Membranes/EPDM</a:t>
            </a:r>
            <a:endParaRPr lang="lt-LT" sz="900" dirty="0" smtClean="0"/>
          </a:p>
          <a:p>
            <a:endParaRPr lang="lt-LT" sz="900" dirty="0"/>
          </a:p>
        </p:txBody>
      </p:sp>
      <p:sp>
        <p:nvSpPr>
          <p:cNvPr id="5" name="Rectangle 4"/>
          <p:cNvSpPr/>
          <p:nvPr/>
        </p:nvSpPr>
        <p:spPr>
          <a:xfrm>
            <a:off x="6477000" y="3421256"/>
            <a:ext cx="2826415" cy="369332"/>
          </a:xfrm>
          <a:prstGeom prst="rect">
            <a:avLst/>
          </a:prstGeom>
        </p:spPr>
        <p:txBody>
          <a:bodyPr wrap="none">
            <a:spAutoFit/>
          </a:bodyPr>
          <a:lstStyle/>
          <a:p>
            <a:r>
              <a:rPr lang="lt-LT" sz="900" dirty="0">
                <a:hlinkClick r:id="rId8"/>
              </a:rPr>
              <a:t>https://www.chasenw.com/blog/what-is-epdm-roofing</a:t>
            </a:r>
            <a:r>
              <a:rPr lang="lt-LT" sz="900" dirty="0" smtClean="0">
                <a:hlinkClick r:id="rId8"/>
              </a:rPr>
              <a:t>/</a:t>
            </a:r>
            <a:endParaRPr lang="lt-LT" sz="900" dirty="0" smtClean="0"/>
          </a:p>
          <a:p>
            <a:endParaRPr lang="lt-LT" sz="900" dirty="0"/>
          </a:p>
        </p:txBody>
      </p:sp>
      <p:sp>
        <p:nvSpPr>
          <p:cNvPr id="6" name="Rectangle 5"/>
          <p:cNvSpPr/>
          <p:nvPr/>
        </p:nvSpPr>
        <p:spPr>
          <a:xfrm>
            <a:off x="1166018" y="6627968"/>
            <a:ext cx="6096000" cy="369332"/>
          </a:xfrm>
          <a:prstGeom prst="rect">
            <a:avLst/>
          </a:prstGeom>
        </p:spPr>
        <p:txBody>
          <a:bodyPr>
            <a:spAutoFit/>
          </a:bodyPr>
          <a:lstStyle/>
          <a:p>
            <a:r>
              <a:rPr lang="lt-LT" sz="900" dirty="0" smtClean="0">
                <a:hlinkClick r:id="rId9"/>
              </a:rPr>
              <a:t>https://www.carlislesyntec.com/dfsmedia/c9a15d476f364981b1124520f6258acf/9018-source</a:t>
            </a:r>
            <a:endParaRPr lang="lt-LT" sz="900" dirty="0" smtClean="0"/>
          </a:p>
          <a:p>
            <a:endParaRPr lang="lt-LT" sz="900" dirty="0"/>
          </a:p>
        </p:txBody>
      </p:sp>
      <p:sp>
        <p:nvSpPr>
          <p:cNvPr id="7" name="Rectangle 6"/>
          <p:cNvSpPr/>
          <p:nvPr/>
        </p:nvSpPr>
        <p:spPr>
          <a:xfrm>
            <a:off x="7000345" y="6581802"/>
            <a:ext cx="6096000" cy="369332"/>
          </a:xfrm>
          <a:prstGeom prst="rect">
            <a:avLst/>
          </a:prstGeom>
        </p:spPr>
        <p:txBody>
          <a:bodyPr>
            <a:spAutoFit/>
          </a:bodyPr>
          <a:lstStyle/>
          <a:p>
            <a:r>
              <a:rPr lang="lt-LT" sz="900" dirty="0">
                <a:hlinkClick r:id="rId10"/>
              </a:rPr>
              <a:t>https://</a:t>
            </a:r>
            <a:r>
              <a:rPr lang="lt-LT" sz="900" dirty="0" smtClean="0">
                <a:hlinkClick r:id="rId10"/>
              </a:rPr>
              <a:t>www.carlislesyntec.com/dfsmedia/c9a15d476f364981b1124520f6258acf/9193-source</a:t>
            </a:r>
            <a:endParaRPr lang="lt-LT" sz="900" dirty="0" smtClean="0"/>
          </a:p>
          <a:p>
            <a:endParaRPr lang="lt-LT" sz="900" dirty="0"/>
          </a:p>
        </p:txBody>
      </p:sp>
    </p:spTree>
    <p:extLst>
      <p:ext uri="{BB962C8B-B14F-4D97-AF65-F5344CB8AC3E}">
        <p14:creationId xmlns:p14="http://schemas.microsoft.com/office/powerpoint/2010/main" val="1503816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t-LT" dirty="0" smtClean="0"/>
              <a:t>ROOFING MATERIALS – ROOFING AND WATERPROOFING MASTICS</a:t>
            </a:r>
            <a:endParaRPr lang="lt-LT" dirty="0"/>
          </a:p>
        </p:txBody>
      </p:sp>
      <p:sp>
        <p:nvSpPr>
          <p:cNvPr id="3" name="Content Placeholder 2"/>
          <p:cNvSpPr>
            <a:spLocks noGrp="1"/>
          </p:cNvSpPr>
          <p:nvPr>
            <p:ph idx="1"/>
          </p:nvPr>
        </p:nvSpPr>
        <p:spPr/>
        <p:txBody>
          <a:bodyPr/>
          <a:lstStyle/>
          <a:p>
            <a:endParaRPr lang="lt-LT" dirty="0"/>
          </a:p>
        </p:txBody>
      </p:sp>
      <p:pic>
        <p:nvPicPr>
          <p:cNvPr id="4098" name="Picture 2" descr="Roof Mastic—What Purpose Does It Serve? | American WeatherSt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400" y="1850714"/>
            <a:ext cx="38862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iquid Roofing Mastic | 2012-01-24 | Roofing Contract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7650" y="1850713"/>
            <a:ext cx="3108325" cy="206976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Mastic Asphalt Roofi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6500" y="4746315"/>
            <a:ext cx="2382033" cy="178652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Mastic Asphalt Roof System - MS Roofing Cork"/>
          <p:cNvPicPr>
            <a:picLocks noChangeAspect="1" noChangeArrowheads="1"/>
          </p:cNvPicPr>
          <p:nvPr/>
        </p:nvPicPr>
        <p:blipFill rotWithShape="1">
          <a:blip r:embed="rId6">
            <a:extLst>
              <a:ext uri="{28A0092B-C50C-407E-A947-70E740481C1C}">
                <a14:useLocalDpi xmlns:a14="http://schemas.microsoft.com/office/drawing/2010/main" val="0"/>
              </a:ext>
            </a:extLst>
          </a:blip>
          <a:srcRect l="10267" t="19997" r="16800" b="12803"/>
          <a:stretch/>
        </p:blipFill>
        <p:spPr bwMode="auto">
          <a:xfrm>
            <a:off x="6688667" y="4125751"/>
            <a:ext cx="3569757" cy="24668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73399" y="4460679"/>
            <a:ext cx="3108543" cy="369332"/>
          </a:xfrm>
          <a:prstGeom prst="rect">
            <a:avLst/>
          </a:prstGeom>
          <a:noFill/>
        </p:spPr>
        <p:txBody>
          <a:bodyPr wrap="none" rtlCol="0">
            <a:spAutoFit/>
          </a:bodyPr>
          <a:lstStyle/>
          <a:p>
            <a:r>
              <a:rPr lang="lt-LT" sz="900" dirty="0">
                <a:hlinkClick r:id="rId7"/>
              </a:rPr>
              <a:t>https://www.americanweatherstar.com/roof-mastic-purpose</a:t>
            </a:r>
            <a:r>
              <a:rPr lang="lt-LT" sz="900" dirty="0" smtClean="0">
                <a:hlinkClick r:id="rId7"/>
              </a:rPr>
              <a:t>/</a:t>
            </a:r>
            <a:endParaRPr lang="lt-LT" sz="900" dirty="0" smtClean="0"/>
          </a:p>
          <a:p>
            <a:endParaRPr lang="lt-LT" sz="900" dirty="0"/>
          </a:p>
        </p:txBody>
      </p:sp>
      <p:sp>
        <p:nvSpPr>
          <p:cNvPr id="5" name="TextBox 4"/>
          <p:cNvSpPr txBox="1"/>
          <p:nvPr/>
        </p:nvSpPr>
        <p:spPr>
          <a:xfrm>
            <a:off x="5667650" y="3894919"/>
            <a:ext cx="3919663" cy="369332"/>
          </a:xfrm>
          <a:prstGeom prst="rect">
            <a:avLst/>
          </a:prstGeom>
          <a:noFill/>
        </p:spPr>
        <p:txBody>
          <a:bodyPr wrap="none" rtlCol="0">
            <a:spAutoFit/>
          </a:bodyPr>
          <a:lstStyle/>
          <a:p>
            <a:r>
              <a:rPr lang="lt-LT" sz="900" dirty="0">
                <a:hlinkClick r:id="rId8"/>
              </a:rPr>
              <a:t>https://</a:t>
            </a:r>
            <a:r>
              <a:rPr lang="lt-LT" sz="900" dirty="0" smtClean="0">
                <a:hlinkClick r:id="rId8"/>
              </a:rPr>
              <a:t>www.buildingenclosureonline.com/articles/83571-liquid-roofing-mastic</a:t>
            </a:r>
            <a:endParaRPr lang="lt-LT" sz="900" dirty="0" smtClean="0"/>
          </a:p>
          <a:p>
            <a:endParaRPr lang="lt-LT" sz="900" dirty="0"/>
          </a:p>
        </p:txBody>
      </p:sp>
      <p:sp>
        <p:nvSpPr>
          <p:cNvPr id="6" name="TextBox 5"/>
          <p:cNvSpPr txBox="1"/>
          <p:nvPr/>
        </p:nvSpPr>
        <p:spPr>
          <a:xfrm>
            <a:off x="6688667" y="6586369"/>
            <a:ext cx="2563522" cy="369332"/>
          </a:xfrm>
          <a:prstGeom prst="rect">
            <a:avLst/>
          </a:prstGeom>
          <a:noFill/>
        </p:spPr>
        <p:txBody>
          <a:bodyPr wrap="none" rtlCol="0">
            <a:spAutoFit/>
          </a:bodyPr>
          <a:lstStyle/>
          <a:p>
            <a:r>
              <a:rPr lang="lt-LT" sz="900" dirty="0">
                <a:hlinkClick r:id="rId9"/>
              </a:rPr>
              <a:t>https://msroofing.ie/services/mastic-asphalt-roof</a:t>
            </a:r>
            <a:r>
              <a:rPr lang="lt-LT" sz="900" dirty="0" smtClean="0">
                <a:hlinkClick r:id="rId9"/>
              </a:rPr>
              <a:t>/</a:t>
            </a:r>
            <a:endParaRPr lang="lt-LT" sz="900" dirty="0" smtClean="0"/>
          </a:p>
          <a:p>
            <a:endParaRPr lang="lt-LT" sz="900" dirty="0"/>
          </a:p>
        </p:txBody>
      </p:sp>
      <p:sp>
        <p:nvSpPr>
          <p:cNvPr id="7" name="Rectangle 6"/>
          <p:cNvSpPr/>
          <p:nvPr/>
        </p:nvSpPr>
        <p:spPr>
          <a:xfrm>
            <a:off x="2816500" y="6571037"/>
            <a:ext cx="2199641" cy="369332"/>
          </a:xfrm>
          <a:prstGeom prst="rect">
            <a:avLst/>
          </a:prstGeom>
        </p:spPr>
        <p:txBody>
          <a:bodyPr wrap="none">
            <a:spAutoFit/>
          </a:bodyPr>
          <a:lstStyle/>
          <a:p>
            <a:r>
              <a:rPr lang="lt-LT" sz="900" dirty="0">
                <a:hlinkClick r:id="rId10"/>
              </a:rPr>
              <a:t>https://shieldmembranes.com/shieldflexr</a:t>
            </a:r>
            <a:r>
              <a:rPr lang="lt-LT" sz="900" dirty="0" smtClean="0">
                <a:hlinkClick r:id="rId10"/>
              </a:rPr>
              <a:t>/</a:t>
            </a:r>
            <a:endParaRPr lang="lt-LT" sz="900" dirty="0" smtClean="0"/>
          </a:p>
          <a:p>
            <a:endParaRPr lang="lt-LT" sz="900" dirty="0"/>
          </a:p>
        </p:txBody>
      </p:sp>
    </p:spTree>
    <p:extLst>
      <p:ext uri="{BB962C8B-B14F-4D97-AF65-F5344CB8AC3E}">
        <p14:creationId xmlns:p14="http://schemas.microsoft.com/office/powerpoint/2010/main" val="34004819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ROOFING MASTIC INSTALLATION</a:t>
            </a:r>
            <a:endParaRPr lang="lt-LT" dirty="0"/>
          </a:p>
        </p:txBody>
      </p:sp>
      <p:sp>
        <p:nvSpPr>
          <p:cNvPr id="3" name="Content Placeholder 2"/>
          <p:cNvSpPr>
            <a:spLocks noGrp="1"/>
          </p:cNvSpPr>
          <p:nvPr>
            <p:ph idx="1"/>
          </p:nvPr>
        </p:nvSpPr>
        <p:spPr/>
        <p:txBody>
          <a:bodyPr/>
          <a:lstStyle/>
          <a:p>
            <a:endParaRPr lang="lt-LT"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3063" y="1752599"/>
            <a:ext cx="3134958" cy="2386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2588" y="4139073"/>
            <a:ext cx="3153856" cy="2365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3725" y="1752598"/>
            <a:ext cx="3152775" cy="238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3725" y="4181825"/>
            <a:ext cx="3086100" cy="2322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652588" y="6504465"/>
            <a:ext cx="6096000" cy="369332"/>
          </a:xfrm>
          <a:prstGeom prst="rect">
            <a:avLst/>
          </a:prstGeom>
        </p:spPr>
        <p:txBody>
          <a:bodyPr>
            <a:spAutoFit/>
          </a:bodyPr>
          <a:lstStyle/>
          <a:p>
            <a:r>
              <a:rPr lang="lt-LT" sz="900" dirty="0">
                <a:hlinkClick r:id="rId7"/>
              </a:rPr>
              <a:t>https://</a:t>
            </a:r>
            <a:r>
              <a:rPr lang="lt-LT" sz="900" dirty="0" smtClean="0">
                <a:hlinkClick r:id="rId7"/>
              </a:rPr>
              <a:t>technonicol.in/upload/iblock/1cf/1cf523e93ce1dc189110a606ccec5125.pdf</a:t>
            </a:r>
            <a:endParaRPr lang="lt-LT" sz="900" dirty="0" smtClean="0"/>
          </a:p>
          <a:p>
            <a:endParaRPr lang="lt-LT" sz="900" dirty="0"/>
          </a:p>
        </p:txBody>
      </p:sp>
    </p:spTree>
    <p:extLst>
      <p:ext uri="{BB962C8B-B14F-4D97-AF65-F5344CB8AC3E}">
        <p14:creationId xmlns:p14="http://schemas.microsoft.com/office/powerpoint/2010/main" val="93958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ROOFING MATERIALS – TORCH DOWN ROOFING</a:t>
            </a:r>
            <a:endParaRPr lang="lt-LT" dirty="0"/>
          </a:p>
        </p:txBody>
      </p:sp>
      <p:sp>
        <p:nvSpPr>
          <p:cNvPr id="3" name="Content Placeholder 2"/>
          <p:cNvSpPr>
            <a:spLocks noGrp="1"/>
          </p:cNvSpPr>
          <p:nvPr>
            <p:ph idx="1"/>
          </p:nvPr>
        </p:nvSpPr>
        <p:spPr/>
        <p:txBody>
          <a:bodyPr/>
          <a:lstStyle/>
          <a:p>
            <a:endParaRPr lang="lt-LT" dirty="0"/>
          </a:p>
        </p:txBody>
      </p:sp>
      <p:pic>
        <p:nvPicPr>
          <p:cNvPr id="6146" name="Picture 2" descr="Advantages Two Ply Torch Rubber Roofing - watch vide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550" y="2570162"/>
            <a:ext cx="4445000" cy="2978151"/>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4" descr="Torch Down Roofing for Commercial Rubber Roofs- Vide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7" name="AutoShape 6" descr="Torch Down Roofing for Commercial Rubber Roofs- Vide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8" name="AutoShape 8" descr="Torch Down Roofing for Commercial Rubber Roofs- Vide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9" name="AutoShape 10" descr="https://flatroofdoc.com/wp-content/uploads/2017/06/2Ply-membraner.png.webp"/>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10" name="AutoShape 12" descr="https://flatroofdoc.com/wp-content/uploads/2017/06/2Ply-membraner.png.webp"/>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pic>
        <p:nvPicPr>
          <p:cNvPr id="6157"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2263" y="2463799"/>
            <a:ext cx="4714875" cy="319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098550" y="5548313"/>
            <a:ext cx="3036409" cy="369332"/>
          </a:xfrm>
          <a:prstGeom prst="rect">
            <a:avLst/>
          </a:prstGeom>
        </p:spPr>
        <p:txBody>
          <a:bodyPr wrap="none">
            <a:spAutoFit/>
          </a:bodyPr>
          <a:lstStyle/>
          <a:p>
            <a:r>
              <a:rPr lang="lt-LT" sz="900" dirty="0">
                <a:hlinkClick r:id="rId5"/>
              </a:rPr>
              <a:t>https://stl-roofing-commercial-and-residential.business.site</a:t>
            </a:r>
            <a:r>
              <a:rPr lang="lt-LT" sz="900" dirty="0" smtClean="0">
                <a:hlinkClick r:id="rId5"/>
              </a:rPr>
              <a:t>/</a:t>
            </a:r>
            <a:endParaRPr lang="lt-LT" sz="900" dirty="0" smtClean="0"/>
          </a:p>
          <a:p>
            <a:endParaRPr lang="lt-LT" sz="900" dirty="0"/>
          </a:p>
        </p:txBody>
      </p:sp>
      <p:sp>
        <p:nvSpPr>
          <p:cNvPr id="5" name="Rectangle 4"/>
          <p:cNvSpPr/>
          <p:nvPr/>
        </p:nvSpPr>
        <p:spPr>
          <a:xfrm>
            <a:off x="6672263" y="5679147"/>
            <a:ext cx="6096000" cy="369332"/>
          </a:xfrm>
          <a:prstGeom prst="rect">
            <a:avLst/>
          </a:prstGeom>
        </p:spPr>
        <p:txBody>
          <a:bodyPr>
            <a:spAutoFit/>
          </a:bodyPr>
          <a:lstStyle/>
          <a:p>
            <a:r>
              <a:rPr lang="lt-LT" sz="900" dirty="0">
                <a:hlinkClick r:id="rId6"/>
              </a:rPr>
              <a:t>https://commercialroofusa.com/torch-down-roofing-commercial-rubber</a:t>
            </a:r>
            <a:r>
              <a:rPr lang="lt-LT" sz="900" dirty="0" smtClean="0">
                <a:hlinkClick r:id="rId6"/>
              </a:rPr>
              <a:t>/</a:t>
            </a:r>
            <a:endParaRPr lang="lt-LT" sz="900" dirty="0" smtClean="0"/>
          </a:p>
          <a:p>
            <a:endParaRPr lang="lt-LT" sz="900" dirty="0"/>
          </a:p>
        </p:txBody>
      </p:sp>
    </p:spTree>
    <p:extLst>
      <p:ext uri="{BB962C8B-B14F-4D97-AF65-F5344CB8AC3E}">
        <p14:creationId xmlns:p14="http://schemas.microsoft.com/office/powerpoint/2010/main" val="41422633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a:p>
        </p:txBody>
      </p:sp>
      <p:sp>
        <p:nvSpPr>
          <p:cNvPr id="3" name="Content Placeholder 2"/>
          <p:cNvSpPr>
            <a:spLocks noGrp="1"/>
          </p:cNvSpPr>
          <p:nvPr>
            <p:ph idx="1"/>
          </p:nvPr>
        </p:nvSpPr>
        <p:spPr/>
        <p:txBody>
          <a:bodyPr/>
          <a:lstStyle/>
          <a:p>
            <a:endParaRPr lang="lt-LT"/>
          </a:p>
        </p:txBody>
      </p:sp>
      <p:sp>
        <p:nvSpPr>
          <p:cNvPr id="4" name="Content Placeholder 2"/>
          <p:cNvSpPr txBox="1">
            <a:spLocks/>
          </p:cNvSpPr>
          <p:nvPr/>
        </p:nvSpPr>
        <p:spPr>
          <a:xfrm>
            <a:off x="1744685" y="1036636"/>
            <a:ext cx="8229600" cy="513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lt-LT" smtClean="0"/>
          </a:p>
          <a:p>
            <a:pPr marL="0" indent="0">
              <a:buFont typeface="Arial" panose="020B0604020202020204" pitchFamily="34" charset="0"/>
              <a:buNone/>
            </a:pPr>
            <a:endParaRPr lang="lt-LT" dirty="0"/>
          </a:p>
        </p:txBody>
      </p:sp>
      <p:sp>
        <p:nvSpPr>
          <p:cNvPr id="5" name="Rounded Rectangle 4"/>
          <p:cNvSpPr/>
          <p:nvPr/>
        </p:nvSpPr>
        <p:spPr>
          <a:xfrm>
            <a:off x="5017528" y="960436"/>
            <a:ext cx="1267228" cy="457200"/>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smtClean="0">
                <a:ln>
                  <a:solidFill>
                    <a:sysClr val="windowText" lastClr="000000"/>
                  </a:solidFill>
                </a:ln>
                <a:solidFill>
                  <a:sysClr val="windowText" lastClr="000000"/>
                </a:solidFill>
              </a:rPr>
              <a:t>ROOFS</a:t>
            </a:r>
            <a:endParaRPr lang="lt-LT" dirty="0">
              <a:ln>
                <a:solidFill>
                  <a:sysClr val="windowText" lastClr="000000"/>
                </a:solidFill>
              </a:ln>
              <a:solidFill>
                <a:sysClr val="windowText" lastClr="000000"/>
              </a:solidFill>
            </a:endParaRPr>
          </a:p>
        </p:txBody>
      </p:sp>
      <p:sp>
        <p:nvSpPr>
          <p:cNvPr id="6" name="Rounded Rectangle 5"/>
          <p:cNvSpPr/>
          <p:nvPr/>
        </p:nvSpPr>
        <p:spPr>
          <a:xfrm>
            <a:off x="2582885" y="1722436"/>
            <a:ext cx="1752600" cy="457200"/>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smtClean="0">
                <a:ln>
                  <a:solidFill>
                    <a:sysClr val="windowText" lastClr="000000"/>
                  </a:solidFill>
                </a:ln>
                <a:solidFill>
                  <a:sysClr val="windowText" lastClr="000000"/>
                </a:solidFill>
              </a:rPr>
              <a:t>FLAT</a:t>
            </a:r>
            <a:endParaRPr lang="lt-LT" sz="1400" dirty="0">
              <a:ln>
                <a:solidFill>
                  <a:sysClr val="windowText" lastClr="000000"/>
                </a:solidFill>
              </a:ln>
              <a:solidFill>
                <a:sysClr val="windowText" lastClr="000000"/>
              </a:solidFill>
            </a:endParaRPr>
          </a:p>
        </p:txBody>
      </p:sp>
      <p:sp>
        <p:nvSpPr>
          <p:cNvPr id="7" name="Rounded Rectangle 6"/>
          <p:cNvSpPr/>
          <p:nvPr/>
        </p:nvSpPr>
        <p:spPr>
          <a:xfrm>
            <a:off x="7070770" y="1722436"/>
            <a:ext cx="1780772" cy="457200"/>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smtClean="0">
                <a:ln>
                  <a:solidFill>
                    <a:sysClr val="windowText" lastClr="000000"/>
                  </a:solidFill>
                </a:ln>
                <a:solidFill>
                  <a:sysClr val="windowText" lastClr="000000"/>
                </a:solidFill>
              </a:rPr>
              <a:t>SLOPED</a:t>
            </a:r>
            <a:endParaRPr lang="lt-LT" sz="1400" dirty="0">
              <a:ln>
                <a:solidFill>
                  <a:sysClr val="windowText" lastClr="000000"/>
                </a:solidFill>
              </a:ln>
              <a:solidFill>
                <a:sysClr val="windowText" lastClr="000000"/>
              </a:solidFill>
            </a:endParaRPr>
          </a:p>
        </p:txBody>
      </p:sp>
      <p:sp>
        <p:nvSpPr>
          <p:cNvPr id="8" name="Rounded Rectangle 7"/>
          <p:cNvSpPr/>
          <p:nvPr/>
        </p:nvSpPr>
        <p:spPr>
          <a:xfrm>
            <a:off x="1715707" y="2484436"/>
            <a:ext cx="1267228" cy="457200"/>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smtClean="0">
                <a:ln>
                  <a:solidFill>
                    <a:sysClr val="windowText" lastClr="000000"/>
                  </a:solidFill>
                </a:ln>
                <a:solidFill>
                  <a:sysClr val="windowText" lastClr="000000"/>
                </a:solidFill>
              </a:rPr>
              <a:t>EXPLOITABLE</a:t>
            </a:r>
            <a:endParaRPr lang="lt-LT" sz="1400" dirty="0">
              <a:ln>
                <a:solidFill>
                  <a:sysClr val="windowText" lastClr="000000"/>
                </a:solidFill>
              </a:ln>
              <a:solidFill>
                <a:sysClr val="windowText" lastClr="000000"/>
              </a:solidFill>
            </a:endParaRPr>
          </a:p>
        </p:txBody>
      </p:sp>
      <p:sp>
        <p:nvSpPr>
          <p:cNvPr id="9" name="Rounded Rectangle 8"/>
          <p:cNvSpPr/>
          <p:nvPr/>
        </p:nvSpPr>
        <p:spPr>
          <a:xfrm>
            <a:off x="3878285" y="2484436"/>
            <a:ext cx="1267228" cy="457200"/>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smtClean="0">
                <a:ln>
                  <a:solidFill>
                    <a:sysClr val="windowText" lastClr="000000"/>
                  </a:solidFill>
                </a:ln>
                <a:solidFill>
                  <a:sysClr val="windowText" lastClr="000000"/>
                </a:solidFill>
              </a:rPr>
              <a:t>NOT EXPLOITABLE</a:t>
            </a:r>
            <a:endParaRPr lang="lt-LT" sz="1400" dirty="0">
              <a:ln>
                <a:solidFill>
                  <a:sysClr val="windowText" lastClr="000000"/>
                </a:solidFill>
              </a:ln>
              <a:solidFill>
                <a:sysClr val="windowText" lastClr="000000"/>
              </a:solidFill>
            </a:endParaRPr>
          </a:p>
        </p:txBody>
      </p:sp>
      <p:sp>
        <p:nvSpPr>
          <p:cNvPr id="10" name="Rounded Rectangle 9"/>
          <p:cNvSpPr/>
          <p:nvPr/>
        </p:nvSpPr>
        <p:spPr>
          <a:xfrm>
            <a:off x="1725232" y="3322636"/>
            <a:ext cx="1267228" cy="304800"/>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smtClean="0">
                <a:ln>
                  <a:solidFill>
                    <a:sysClr val="windowText" lastClr="000000"/>
                  </a:solidFill>
                </a:ln>
                <a:solidFill>
                  <a:sysClr val="windowText" lastClr="000000"/>
                </a:solidFill>
              </a:rPr>
              <a:t>TERRACE</a:t>
            </a:r>
            <a:endParaRPr lang="lt-LT" sz="1400" dirty="0">
              <a:ln>
                <a:solidFill>
                  <a:sysClr val="windowText" lastClr="000000"/>
                </a:solidFill>
              </a:ln>
              <a:solidFill>
                <a:sysClr val="windowText" lastClr="000000"/>
              </a:solidFill>
            </a:endParaRPr>
          </a:p>
        </p:txBody>
      </p:sp>
      <p:sp>
        <p:nvSpPr>
          <p:cNvPr id="11" name="Rounded Rectangle 10"/>
          <p:cNvSpPr/>
          <p:nvPr/>
        </p:nvSpPr>
        <p:spPr>
          <a:xfrm>
            <a:off x="3878285" y="3636960"/>
            <a:ext cx="1267228" cy="438149"/>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smtClean="0">
                <a:ln>
                  <a:solidFill>
                    <a:sysClr val="windowText" lastClr="000000"/>
                  </a:solidFill>
                </a:ln>
                <a:solidFill>
                  <a:sysClr val="windowText" lastClr="000000"/>
                </a:solidFill>
              </a:rPr>
              <a:t>FILM (MEMBRANE)</a:t>
            </a:r>
            <a:endParaRPr lang="lt-LT" sz="1400" dirty="0">
              <a:ln>
                <a:solidFill>
                  <a:sysClr val="windowText" lastClr="000000"/>
                </a:solidFill>
              </a:ln>
              <a:solidFill>
                <a:sysClr val="windowText" lastClr="000000"/>
              </a:solidFill>
            </a:endParaRPr>
          </a:p>
        </p:txBody>
      </p:sp>
      <p:sp>
        <p:nvSpPr>
          <p:cNvPr id="12" name="Rounded Rectangle 11"/>
          <p:cNvSpPr/>
          <p:nvPr/>
        </p:nvSpPr>
        <p:spPr>
          <a:xfrm>
            <a:off x="1725232" y="3779836"/>
            <a:ext cx="1267228" cy="304800"/>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smtClean="0">
                <a:ln>
                  <a:solidFill>
                    <a:sysClr val="windowText" lastClr="000000"/>
                  </a:solidFill>
                </a:ln>
                <a:solidFill>
                  <a:sysClr val="windowText" lastClr="000000"/>
                </a:solidFill>
              </a:rPr>
              <a:t>PARKING</a:t>
            </a:r>
            <a:endParaRPr lang="lt-LT" sz="1400" dirty="0">
              <a:ln>
                <a:solidFill>
                  <a:sysClr val="windowText" lastClr="000000"/>
                </a:solidFill>
              </a:ln>
              <a:solidFill>
                <a:sysClr val="windowText" lastClr="000000"/>
              </a:solidFill>
            </a:endParaRPr>
          </a:p>
        </p:txBody>
      </p:sp>
      <p:sp>
        <p:nvSpPr>
          <p:cNvPr id="13" name="Rounded Rectangle 12"/>
          <p:cNvSpPr/>
          <p:nvPr/>
        </p:nvSpPr>
        <p:spPr>
          <a:xfrm>
            <a:off x="1725232" y="4237036"/>
            <a:ext cx="1267228" cy="304800"/>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smtClean="0">
                <a:ln>
                  <a:solidFill>
                    <a:sysClr val="windowText" lastClr="000000"/>
                  </a:solidFill>
                </a:ln>
                <a:solidFill>
                  <a:sysClr val="windowText" lastClr="000000"/>
                </a:solidFill>
              </a:rPr>
              <a:t>GREEN ROOF</a:t>
            </a:r>
            <a:endParaRPr lang="lt-LT" sz="1400" dirty="0">
              <a:ln>
                <a:solidFill>
                  <a:sysClr val="windowText" lastClr="000000"/>
                </a:solidFill>
              </a:ln>
              <a:solidFill>
                <a:sysClr val="windowText" lastClr="000000"/>
              </a:solidFill>
            </a:endParaRPr>
          </a:p>
        </p:txBody>
      </p:sp>
      <p:sp>
        <p:nvSpPr>
          <p:cNvPr id="14" name="Rounded Rectangle 13"/>
          <p:cNvSpPr/>
          <p:nvPr/>
        </p:nvSpPr>
        <p:spPr>
          <a:xfrm>
            <a:off x="1725232" y="4694236"/>
            <a:ext cx="1267228" cy="304800"/>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smtClean="0">
                <a:ln>
                  <a:solidFill>
                    <a:sysClr val="windowText" lastClr="000000"/>
                  </a:solidFill>
                </a:ln>
                <a:solidFill>
                  <a:sysClr val="windowText" lastClr="000000"/>
                </a:solidFill>
              </a:rPr>
              <a:t>POOL</a:t>
            </a:r>
            <a:endParaRPr lang="lt-LT" sz="1400" dirty="0">
              <a:ln>
                <a:solidFill>
                  <a:sysClr val="windowText" lastClr="000000"/>
                </a:solidFill>
              </a:ln>
              <a:solidFill>
                <a:sysClr val="windowText" lastClr="000000"/>
              </a:solidFill>
            </a:endParaRPr>
          </a:p>
        </p:txBody>
      </p:sp>
      <p:sp>
        <p:nvSpPr>
          <p:cNvPr id="15" name="Rounded Rectangle 14"/>
          <p:cNvSpPr/>
          <p:nvPr/>
        </p:nvSpPr>
        <p:spPr>
          <a:xfrm>
            <a:off x="3878285" y="4237036"/>
            <a:ext cx="1267228" cy="304800"/>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smtClean="0">
                <a:ln>
                  <a:solidFill>
                    <a:sysClr val="windowText" lastClr="000000"/>
                  </a:solidFill>
                </a:ln>
                <a:solidFill>
                  <a:sysClr val="windowText" lastClr="000000"/>
                </a:solidFill>
              </a:rPr>
              <a:t>MASTICS</a:t>
            </a:r>
          </a:p>
        </p:txBody>
      </p:sp>
      <p:sp>
        <p:nvSpPr>
          <p:cNvPr id="16" name="Rounded Rectangle 15"/>
          <p:cNvSpPr/>
          <p:nvPr/>
        </p:nvSpPr>
        <p:spPr>
          <a:xfrm>
            <a:off x="3878285" y="4694234"/>
            <a:ext cx="1267228" cy="457202"/>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smtClean="0">
                <a:ln>
                  <a:solidFill>
                    <a:sysClr val="windowText" lastClr="000000"/>
                  </a:solidFill>
                </a:ln>
                <a:solidFill>
                  <a:sysClr val="windowText" lastClr="000000"/>
                </a:solidFill>
              </a:rPr>
              <a:t>ROLLER COATING</a:t>
            </a:r>
            <a:endParaRPr lang="lt-LT" sz="1400" dirty="0">
              <a:ln>
                <a:solidFill>
                  <a:sysClr val="windowText" lastClr="000000"/>
                </a:solidFill>
              </a:ln>
              <a:solidFill>
                <a:sysClr val="windowText" lastClr="000000"/>
              </a:solidFill>
            </a:endParaRPr>
          </a:p>
        </p:txBody>
      </p:sp>
      <p:sp>
        <p:nvSpPr>
          <p:cNvPr id="17" name="Rounded Rectangle 16"/>
          <p:cNvSpPr/>
          <p:nvPr/>
        </p:nvSpPr>
        <p:spPr>
          <a:xfrm>
            <a:off x="3878285" y="5456235"/>
            <a:ext cx="1267228" cy="304800"/>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smtClean="0">
                <a:ln>
                  <a:solidFill>
                    <a:sysClr val="windowText" lastClr="000000"/>
                  </a:solidFill>
                </a:ln>
                <a:solidFill>
                  <a:sysClr val="windowText" lastClr="000000"/>
                </a:solidFill>
              </a:rPr>
              <a:t>GLUED</a:t>
            </a:r>
            <a:endParaRPr lang="lt-LT" sz="1400" dirty="0">
              <a:ln>
                <a:solidFill>
                  <a:sysClr val="windowText" lastClr="000000"/>
                </a:solidFill>
              </a:ln>
              <a:solidFill>
                <a:sysClr val="windowText" lastClr="000000"/>
              </a:solidFill>
            </a:endParaRPr>
          </a:p>
        </p:txBody>
      </p:sp>
      <p:sp>
        <p:nvSpPr>
          <p:cNvPr id="18" name="Rounded Rectangle 17"/>
          <p:cNvSpPr/>
          <p:nvPr/>
        </p:nvSpPr>
        <p:spPr>
          <a:xfrm>
            <a:off x="3878285" y="5837236"/>
            <a:ext cx="1267228" cy="304800"/>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smtClean="0">
                <a:ln>
                  <a:solidFill>
                    <a:sysClr val="windowText" lastClr="000000"/>
                  </a:solidFill>
                </a:ln>
                <a:solidFill>
                  <a:sysClr val="windowText" lastClr="000000"/>
                </a:solidFill>
              </a:rPr>
              <a:t>FUSED</a:t>
            </a:r>
            <a:endParaRPr lang="lt-LT" sz="1400" dirty="0">
              <a:ln>
                <a:solidFill>
                  <a:sysClr val="windowText" lastClr="000000"/>
                </a:solidFill>
              </a:ln>
              <a:solidFill>
                <a:sysClr val="windowText" lastClr="000000"/>
              </a:solidFill>
            </a:endParaRPr>
          </a:p>
        </p:txBody>
      </p:sp>
      <p:sp>
        <p:nvSpPr>
          <p:cNvPr id="19" name="Rounded Rectangle 18"/>
          <p:cNvSpPr/>
          <p:nvPr/>
        </p:nvSpPr>
        <p:spPr>
          <a:xfrm>
            <a:off x="5849558" y="2484436"/>
            <a:ext cx="1686328" cy="457200"/>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smtClean="0">
                <a:ln>
                  <a:solidFill>
                    <a:sysClr val="windowText" lastClr="000000"/>
                  </a:solidFill>
                </a:ln>
                <a:solidFill>
                  <a:sysClr val="windowText" lastClr="000000"/>
                </a:solidFill>
              </a:rPr>
              <a:t>COLD ATTIC</a:t>
            </a:r>
            <a:endParaRPr lang="lt-LT" sz="1400" dirty="0">
              <a:ln>
                <a:solidFill>
                  <a:sysClr val="windowText" lastClr="000000"/>
                </a:solidFill>
              </a:ln>
              <a:solidFill>
                <a:sysClr val="windowText" lastClr="000000"/>
              </a:solidFill>
            </a:endParaRPr>
          </a:p>
        </p:txBody>
      </p:sp>
      <p:sp>
        <p:nvSpPr>
          <p:cNvPr id="20" name="Rounded Rectangle 19"/>
          <p:cNvSpPr/>
          <p:nvPr/>
        </p:nvSpPr>
        <p:spPr>
          <a:xfrm>
            <a:off x="8297885" y="2484436"/>
            <a:ext cx="1752600" cy="457200"/>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smtClean="0">
                <a:ln>
                  <a:solidFill>
                    <a:sysClr val="windowText" lastClr="000000"/>
                  </a:solidFill>
                </a:ln>
                <a:solidFill>
                  <a:sysClr val="windowText" lastClr="000000"/>
                </a:solidFill>
              </a:rPr>
              <a:t>WARM (EXPLOITABLE) ATTIC</a:t>
            </a:r>
            <a:endParaRPr lang="lt-LT" sz="1400" dirty="0">
              <a:ln>
                <a:solidFill>
                  <a:sysClr val="windowText" lastClr="000000"/>
                </a:solidFill>
              </a:ln>
              <a:solidFill>
                <a:sysClr val="windowText" lastClr="000000"/>
              </a:solidFill>
            </a:endParaRPr>
          </a:p>
        </p:txBody>
      </p:sp>
      <p:sp>
        <p:nvSpPr>
          <p:cNvPr id="21" name="Rounded Rectangle 20"/>
          <p:cNvSpPr/>
          <p:nvPr/>
        </p:nvSpPr>
        <p:spPr>
          <a:xfrm>
            <a:off x="5803944" y="3636960"/>
            <a:ext cx="1353758" cy="457201"/>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smtClean="0">
                <a:ln>
                  <a:solidFill>
                    <a:sysClr val="windowText" lastClr="000000"/>
                  </a:solidFill>
                </a:ln>
                <a:solidFill>
                  <a:sysClr val="windowText" lastClr="000000"/>
                </a:solidFill>
              </a:rPr>
              <a:t>TILES</a:t>
            </a:r>
            <a:endParaRPr lang="lt-LT" sz="1400" dirty="0">
              <a:ln>
                <a:solidFill>
                  <a:sysClr val="windowText" lastClr="000000"/>
                </a:solidFill>
              </a:ln>
              <a:solidFill>
                <a:sysClr val="windowText" lastClr="000000"/>
              </a:solidFill>
            </a:endParaRPr>
          </a:p>
        </p:txBody>
      </p:sp>
      <p:sp>
        <p:nvSpPr>
          <p:cNvPr id="22" name="Rounded Rectangle 21"/>
          <p:cNvSpPr/>
          <p:nvPr/>
        </p:nvSpPr>
        <p:spPr>
          <a:xfrm>
            <a:off x="7318017" y="3646485"/>
            <a:ext cx="1363685" cy="447676"/>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smtClean="0">
                <a:ln>
                  <a:solidFill>
                    <a:sysClr val="windowText" lastClr="000000"/>
                  </a:solidFill>
                </a:ln>
                <a:solidFill>
                  <a:sysClr val="windowText" lastClr="000000"/>
                </a:solidFill>
              </a:rPr>
              <a:t>SHEETING METAL</a:t>
            </a:r>
            <a:endParaRPr lang="lt-LT" sz="1400" dirty="0">
              <a:ln>
                <a:solidFill>
                  <a:sysClr val="windowText" lastClr="000000"/>
                </a:solidFill>
              </a:ln>
              <a:solidFill>
                <a:sysClr val="windowText" lastClr="000000"/>
              </a:solidFill>
            </a:endParaRPr>
          </a:p>
        </p:txBody>
      </p:sp>
      <p:sp>
        <p:nvSpPr>
          <p:cNvPr id="23" name="Rounded Rectangle 22"/>
          <p:cNvSpPr/>
          <p:nvPr/>
        </p:nvSpPr>
        <p:spPr>
          <a:xfrm>
            <a:off x="8842017" y="3656010"/>
            <a:ext cx="1363685" cy="438151"/>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smtClean="0">
                <a:ln>
                  <a:solidFill>
                    <a:sysClr val="windowText" lastClr="000000"/>
                  </a:solidFill>
                </a:ln>
                <a:solidFill>
                  <a:sysClr val="windowText" lastClr="000000"/>
                </a:solidFill>
              </a:rPr>
              <a:t>OTHERS</a:t>
            </a:r>
            <a:endParaRPr lang="lt-LT" sz="1400" dirty="0">
              <a:ln>
                <a:solidFill>
                  <a:sysClr val="windowText" lastClr="000000"/>
                </a:solidFill>
              </a:ln>
              <a:solidFill>
                <a:sysClr val="windowText" lastClr="000000"/>
              </a:solidFill>
            </a:endParaRPr>
          </a:p>
        </p:txBody>
      </p:sp>
      <p:sp>
        <p:nvSpPr>
          <p:cNvPr id="24" name="Rounded Rectangle 23"/>
          <p:cNvSpPr/>
          <p:nvPr/>
        </p:nvSpPr>
        <p:spPr>
          <a:xfrm>
            <a:off x="5803944" y="4198935"/>
            <a:ext cx="1353758" cy="809626"/>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200" dirty="0" smtClean="0">
                <a:ln>
                  <a:solidFill>
                    <a:sysClr val="windowText" lastClr="000000"/>
                  </a:solidFill>
                </a:ln>
                <a:solidFill>
                  <a:sysClr val="windowText" lastClr="000000"/>
                </a:solidFill>
              </a:rPr>
              <a:t>- CERAMIC</a:t>
            </a:r>
          </a:p>
          <a:p>
            <a:r>
              <a:rPr lang="lt-LT" sz="1200" dirty="0" smtClean="0">
                <a:ln>
                  <a:solidFill>
                    <a:sysClr val="windowText" lastClr="000000"/>
                  </a:solidFill>
                </a:ln>
                <a:solidFill>
                  <a:sysClr val="windowText" lastClr="000000"/>
                </a:solidFill>
              </a:rPr>
              <a:t>- BITUMEN</a:t>
            </a:r>
          </a:p>
          <a:p>
            <a:r>
              <a:rPr lang="lt-LT" sz="1200" dirty="0" smtClean="0">
                <a:ln>
                  <a:solidFill>
                    <a:sysClr val="windowText" lastClr="000000"/>
                  </a:solidFill>
                </a:ln>
                <a:solidFill>
                  <a:sysClr val="windowText" lastClr="000000"/>
                </a:solidFill>
              </a:rPr>
              <a:t>- CONCRETE</a:t>
            </a:r>
            <a:endParaRPr lang="lt-LT" sz="1200" dirty="0">
              <a:ln>
                <a:solidFill>
                  <a:sysClr val="windowText" lastClr="000000"/>
                </a:solidFill>
              </a:ln>
              <a:solidFill>
                <a:sysClr val="windowText" lastClr="000000"/>
              </a:solidFill>
            </a:endParaRPr>
          </a:p>
        </p:txBody>
      </p:sp>
      <p:sp>
        <p:nvSpPr>
          <p:cNvPr id="25" name="Rounded Rectangle 24"/>
          <p:cNvSpPr/>
          <p:nvPr/>
        </p:nvSpPr>
        <p:spPr>
          <a:xfrm>
            <a:off x="7318017" y="4208460"/>
            <a:ext cx="1363685" cy="800101"/>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200" dirty="0" smtClean="0">
                <a:ln>
                  <a:solidFill>
                    <a:sysClr val="windowText" lastClr="000000"/>
                  </a:solidFill>
                </a:ln>
                <a:solidFill>
                  <a:sysClr val="windowText" lastClr="000000"/>
                </a:solidFill>
              </a:rPr>
              <a:t>- ROLLED SHEET</a:t>
            </a:r>
          </a:p>
          <a:p>
            <a:r>
              <a:rPr lang="lt-LT" sz="1200" dirty="0" smtClean="0">
                <a:ln>
                  <a:solidFill>
                    <a:sysClr val="windowText" lastClr="000000"/>
                  </a:solidFill>
                </a:ln>
                <a:solidFill>
                  <a:sysClr val="windowText" lastClr="000000"/>
                </a:solidFill>
              </a:rPr>
              <a:t>- PROFILED</a:t>
            </a:r>
            <a:endParaRPr lang="lt-LT" sz="1200" dirty="0">
              <a:ln>
                <a:solidFill>
                  <a:sysClr val="windowText" lastClr="000000"/>
                </a:solidFill>
              </a:ln>
              <a:solidFill>
                <a:sysClr val="windowText" lastClr="000000"/>
              </a:solidFill>
            </a:endParaRPr>
          </a:p>
        </p:txBody>
      </p:sp>
      <p:sp>
        <p:nvSpPr>
          <p:cNvPr id="26" name="Rounded Rectangle 25"/>
          <p:cNvSpPr/>
          <p:nvPr/>
        </p:nvSpPr>
        <p:spPr>
          <a:xfrm>
            <a:off x="8842017" y="4217985"/>
            <a:ext cx="1363685" cy="790576"/>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lt-LT" sz="1200" dirty="0" smtClean="0">
                <a:ln>
                  <a:solidFill>
                    <a:sysClr val="windowText" lastClr="000000"/>
                  </a:solidFill>
                </a:ln>
                <a:solidFill>
                  <a:sysClr val="windowText" lastClr="000000"/>
                </a:solidFill>
              </a:rPr>
              <a:t>- COMPOSITE</a:t>
            </a:r>
          </a:p>
          <a:p>
            <a:r>
              <a:rPr lang="lt-LT" sz="1200" dirty="0" smtClean="0">
                <a:ln>
                  <a:solidFill>
                    <a:sysClr val="windowText" lastClr="000000"/>
                  </a:solidFill>
                </a:ln>
                <a:solidFill>
                  <a:sysClr val="windowText" lastClr="000000"/>
                </a:solidFill>
              </a:rPr>
              <a:t>- SLATE</a:t>
            </a:r>
          </a:p>
          <a:p>
            <a:r>
              <a:rPr lang="lt-LT" sz="1200" dirty="0" smtClean="0">
                <a:ln>
                  <a:solidFill>
                    <a:sysClr val="windowText" lastClr="000000"/>
                  </a:solidFill>
                </a:ln>
                <a:solidFill>
                  <a:sysClr val="windowText" lastClr="000000"/>
                </a:solidFill>
              </a:rPr>
              <a:t>- ASBESTOS-FREE</a:t>
            </a:r>
            <a:endParaRPr lang="lt-LT" sz="1200" dirty="0">
              <a:ln>
                <a:solidFill>
                  <a:sysClr val="windowText" lastClr="000000"/>
                </a:solidFill>
              </a:ln>
              <a:solidFill>
                <a:sysClr val="windowText" lastClr="000000"/>
              </a:solidFill>
            </a:endParaRPr>
          </a:p>
        </p:txBody>
      </p:sp>
      <p:sp>
        <p:nvSpPr>
          <p:cNvPr id="27" name="Rounded Rectangle 26"/>
          <p:cNvSpPr/>
          <p:nvPr/>
        </p:nvSpPr>
        <p:spPr>
          <a:xfrm>
            <a:off x="3711799" y="3158329"/>
            <a:ext cx="1600200" cy="2145507"/>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ln>
                <a:solidFill>
                  <a:sysClr val="windowText" lastClr="000000"/>
                </a:solidFill>
              </a:ln>
              <a:solidFill>
                <a:sysClr val="windowText" lastClr="000000"/>
              </a:solidFill>
            </a:endParaRPr>
          </a:p>
        </p:txBody>
      </p:sp>
      <p:sp>
        <p:nvSpPr>
          <p:cNvPr id="28" name="Rounded Rectangle 27"/>
          <p:cNvSpPr/>
          <p:nvPr/>
        </p:nvSpPr>
        <p:spPr>
          <a:xfrm>
            <a:off x="5641617" y="3167855"/>
            <a:ext cx="4724803" cy="1993106"/>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ln>
                <a:solidFill>
                  <a:sysClr val="windowText" lastClr="000000"/>
                </a:solidFill>
              </a:ln>
              <a:solidFill>
                <a:sysClr val="windowText" lastClr="000000"/>
              </a:solidFill>
            </a:endParaRPr>
          </a:p>
        </p:txBody>
      </p:sp>
      <p:sp>
        <p:nvSpPr>
          <p:cNvPr id="29" name="Rounded Rectangle 28"/>
          <p:cNvSpPr/>
          <p:nvPr/>
        </p:nvSpPr>
        <p:spPr>
          <a:xfrm>
            <a:off x="3640362" y="3246436"/>
            <a:ext cx="1743074" cy="304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smtClean="0">
                <a:ln>
                  <a:solidFill>
                    <a:sysClr val="windowText" lastClr="000000"/>
                  </a:solidFill>
                </a:ln>
                <a:solidFill>
                  <a:sysClr val="windowText" lastClr="000000"/>
                </a:solidFill>
              </a:rPr>
              <a:t>ROOFING</a:t>
            </a:r>
            <a:endParaRPr lang="lt-LT" sz="1400" dirty="0">
              <a:ln>
                <a:solidFill>
                  <a:sysClr val="windowText" lastClr="000000"/>
                </a:solidFill>
              </a:ln>
              <a:solidFill>
                <a:sysClr val="windowText" lastClr="000000"/>
              </a:solidFill>
            </a:endParaRPr>
          </a:p>
        </p:txBody>
      </p:sp>
      <p:sp>
        <p:nvSpPr>
          <p:cNvPr id="30" name="Rounded Rectangle 29"/>
          <p:cNvSpPr/>
          <p:nvPr/>
        </p:nvSpPr>
        <p:spPr>
          <a:xfrm>
            <a:off x="7157702" y="3255961"/>
            <a:ext cx="1780771" cy="304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400" dirty="0" smtClean="0">
                <a:ln>
                  <a:solidFill>
                    <a:sysClr val="windowText" lastClr="000000"/>
                  </a:solidFill>
                </a:ln>
                <a:solidFill>
                  <a:sysClr val="windowText" lastClr="000000"/>
                </a:solidFill>
              </a:rPr>
              <a:t>ROOFING </a:t>
            </a:r>
            <a:endParaRPr lang="lt-LT" sz="1400" dirty="0">
              <a:ln>
                <a:solidFill>
                  <a:sysClr val="windowText" lastClr="000000"/>
                </a:solidFill>
              </a:ln>
              <a:solidFill>
                <a:sysClr val="windowText" lastClr="000000"/>
              </a:solidFill>
            </a:endParaRPr>
          </a:p>
        </p:txBody>
      </p:sp>
      <p:cxnSp>
        <p:nvCxnSpPr>
          <p:cNvPr id="31" name="Straight Connector 30"/>
          <p:cNvCxnSpPr>
            <a:stCxn id="6" idx="0"/>
          </p:cNvCxnSpPr>
          <p:nvPr/>
        </p:nvCxnSpPr>
        <p:spPr>
          <a:xfrm flipV="1">
            <a:off x="3459185" y="1570036"/>
            <a:ext cx="0" cy="152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7974840" y="1570036"/>
            <a:ext cx="0" cy="152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459185" y="1570036"/>
            <a:ext cx="451565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5" idx="2"/>
          </p:cNvCxnSpPr>
          <p:nvPr/>
        </p:nvCxnSpPr>
        <p:spPr>
          <a:xfrm>
            <a:off x="5651142" y="1417636"/>
            <a:ext cx="0" cy="1524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8" idx="0"/>
          </p:cNvCxnSpPr>
          <p:nvPr/>
        </p:nvCxnSpPr>
        <p:spPr>
          <a:xfrm flipV="1">
            <a:off x="2349321" y="2332036"/>
            <a:ext cx="0" cy="1524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4511899" y="2332036"/>
            <a:ext cx="0" cy="1524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358846" y="2332036"/>
            <a:ext cx="215305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6" idx="2"/>
          </p:cNvCxnSpPr>
          <p:nvPr/>
        </p:nvCxnSpPr>
        <p:spPr>
          <a:xfrm>
            <a:off x="3459185" y="2179636"/>
            <a:ext cx="0" cy="1524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14" idx="1"/>
          </p:cNvCxnSpPr>
          <p:nvPr/>
        </p:nvCxnSpPr>
        <p:spPr>
          <a:xfrm flipH="1">
            <a:off x="1516085" y="4846636"/>
            <a:ext cx="20914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8" idx="2"/>
          </p:cNvCxnSpPr>
          <p:nvPr/>
        </p:nvCxnSpPr>
        <p:spPr>
          <a:xfrm>
            <a:off x="2349321" y="2941636"/>
            <a:ext cx="0" cy="21669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1516085" y="4395786"/>
            <a:ext cx="20914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1516085" y="3944936"/>
            <a:ext cx="20914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1516085" y="3494086"/>
            <a:ext cx="20914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2992460" y="4859336"/>
            <a:ext cx="20914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2992460" y="4408486"/>
            <a:ext cx="20914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2992460" y="3957636"/>
            <a:ext cx="20914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2992460" y="3506786"/>
            <a:ext cx="20914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1516085" y="3158329"/>
            <a:ext cx="0" cy="168830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1516085" y="3158329"/>
            <a:ext cx="83323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3201607" y="3158329"/>
            <a:ext cx="0" cy="170100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358846" y="3158329"/>
            <a:ext cx="84276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9" idx="2"/>
            <a:endCxn id="27" idx="0"/>
          </p:cNvCxnSpPr>
          <p:nvPr/>
        </p:nvCxnSpPr>
        <p:spPr>
          <a:xfrm>
            <a:off x="4511899" y="2941636"/>
            <a:ext cx="0" cy="21669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18" idx="1"/>
          </p:cNvCxnSpPr>
          <p:nvPr/>
        </p:nvCxnSpPr>
        <p:spPr>
          <a:xfrm flipH="1">
            <a:off x="3573485" y="5989636"/>
            <a:ext cx="3048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3583010" y="5616254"/>
            <a:ext cx="3048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3573485" y="4922835"/>
            <a:ext cx="3048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3573485" y="4922835"/>
            <a:ext cx="0" cy="106680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6692722" y="2332036"/>
            <a:ext cx="0" cy="1524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9163105" y="2332036"/>
            <a:ext cx="0" cy="1524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6692722" y="2332036"/>
            <a:ext cx="247038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7" idx="2"/>
          </p:cNvCxnSpPr>
          <p:nvPr/>
        </p:nvCxnSpPr>
        <p:spPr>
          <a:xfrm flipH="1">
            <a:off x="7961155" y="2179636"/>
            <a:ext cx="1" cy="15240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09797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INSTALLATION OF TORCH DOWN ROOFING</a:t>
            </a:r>
            <a:endParaRPr lang="lt-LT" dirty="0"/>
          </a:p>
        </p:txBody>
      </p:sp>
      <p:sp>
        <p:nvSpPr>
          <p:cNvPr id="3" name="Content Placeholder 2"/>
          <p:cNvSpPr>
            <a:spLocks noGrp="1"/>
          </p:cNvSpPr>
          <p:nvPr>
            <p:ph idx="1"/>
          </p:nvPr>
        </p:nvSpPr>
        <p:spPr/>
        <p:txBody>
          <a:bodyPr/>
          <a:lstStyle/>
          <a:p>
            <a:endParaRPr lang="lt-LT" dirty="0"/>
          </a:p>
        </p:txBody>
      </p:sp>
      <p:pic>
        <p:nvPicPr>
          <p:cNvPr id="7170" name="Picture 2" descr="Guide to Torch Down Roofing Materials, Components &amp; Membranes - IK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9675" y="2268537"/>
            <a:ext cx="5451414" cy="3611563"/>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650" y="2840039"/>
            <a:ext cx="5137774" cy="2646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28650" y="5512600"/>
            <a:ext cx="6096000" cy="369332"/>
          </a:xfrm>
          <a:prstGeom prst="rect">
            <a:avLst/>
          </a:prstGeom>
        </p:spPr>
        <p:txBody>
          <a:bodyPr>
            <a:spAutoFit/>
          </a:bodyPr>
          <a:lstStyle/>
          <a:p>
            <a:r>
              <a:rPr lang="lt-LT" sz="900" dirty="0">
                <a:hlinkClick r:id="rId5"/>
              </a:rPr>
              <a:t>https://improveitmd.com/torch-down-roofing-guide-materials-installation-benefits-and-disadvantages</a:t>
            </a:r>
            <a:r>
              <a:rPr lang="lt-LT" sz="900" dirty="0" smtClean="0">
                <a:hlinkClick r:id="rId5"/>
              </a:rPr>
              <a:t>/</a:t>
            </a:r>
            <a:endParaRPr lang="lt-LT" sz="900" dirty="0" smtClean="0"/>
          </a:p>
          <a:p>
            <a:endParaRPr lang="lt-LT" sz="900" dirty="0"/>
          </a:p>
        </p:txBody>
      </p:sp>
      <p:sp>
        <p:nvSpPr>
          <p:cNvPr id="5" name="Rectangle 4"/>
          <p:cNvSpPr/>
          <p:nvPr/>
        </p:nvSpPr>
        <p:spPr>
          <a:xfrm>
            <a:off x="6289675" y="5899666"/>
            <a:ext cx="6096000" cy="369332"/>
          </a:xfrm>
          <a:prstGeom prst="rect">
            <a:avLst/>
          </a:prstGeom>
        </p:spPr>
        <p:txBody>
          <a:bodyPr>
            <a:spAutoFit/>
          </a:bodyPr>
          <a:lstStyle/>
          <a:p>
            <a:r>
              <a:rPr lang="lt-LT" sz="900" dirty="0">
                <a:hlinkClick r:id="rId6"/>
              </a:rPr>
              <a:t>https://www.serviciodeasfalto.com.pe/servicio-de-impermeabilizacion-de-techos-en-lima</a:t>
            </a:r>
            <a:r>
              <a:rPr lang="lt-LT" sz="900" dirty="0" smtClean="0">
                <a:hlinkClick r:id="rId6"/>
              </a:rPr>
              <a:t>/</a:t>
            </a:r>
            <a:endParaRPr lang="lt-LT" sz="900" dirty="0" smtClean="0"/>
          </a:p>
          <a:p>
            <a:endParaRPr lang="lt-LT" sz="900" dirty="0"/>
          </a:p>
        </p:txBody>
      </p:sp>
    </p:spTree>
    <p:extLst>
      <p:ext uri="{BB962C8B-B14F-4D97-AF65-F5344CB8AC3E}">
        <p14:creationId xmlns:p14="http://schemas.microsoft.com/office/powerpoint/2010/main" val="34726001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ROOFING MATERIALS – </a:t>
            </a:r>
            <a:r>
              <a:rPr lang="lt-LT" dirty="0" smtClean="0"/>
              <a:t>COLD APPLIED ROOFING</a:t>
            </a:r>
            <a:endParaRPr lang="lt-LT" dirty="0"/>
          </a:p>
        </p:txBody>
      </p:sp>
      <p:sp>
        <p:nvSpPr>
          <p:cNvPr id="3" name="Content Placeholder 2"/>
          <p:cNvSpPr>
            <a:spLocks noGrp="1"/>
          </p:cNvSpPr>
          <p:nvPr>
            <p:ph idx="1"/>
          </p:nvPr>
        </p:nvSpPr>
        <p:spPr/>
        <p:txBody>
          <a:bodyPr/>
          <a:lstStyle/>
          <a:p>
            <a:endParaRPr lang="lt-LT" dirty="0"/>
          </a:p>
        </p:txBody>
      </p:sp>
      <p:pic>
        <p:nvPicPr>
          <p:cNvPr id="5" name="Picture 4" descr="MVP, Modiflex Gold - Cold Applied Roofing System &amp; Membranes - IK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116"/>
          <a:stretch/>
        </p:blipFill>
        <p:spPr bwMode="auto">
          <a:xfrm>
            <a:off x="6826418" y="2386554"/>
            <a:ext cx="4056086" cy="301154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Warming up to cold adhesives | Professional Roofing magaz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18" y="2425258"/>
            <a:ext cx="5039818" cy="293414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81218" y="5390435"/>
            <a:ext cx="6096000" cy="369332"/>
          </a:xfrm>
          <a:prstGeom prst="rect">
            <a:avLst/>
          </a:prstGeom>
        </p:spPr>
        <p:txBody>
          <a:bodyPr>
            <a:spAutoFit/>
          </a:bodyPr>
          <a:lstStyle/>
          <a:p>
            <a:r>
              <a:rPr lang="lt-LT" sz="900" dirty="0">
                <a:hlinkClick r:id="rId5"/>
              </a:rPr>
              <a:t>https://www.professionalroofing.net/Articles/Warming-up-to-cold-adhesives--</a:t>
            </a:r>
            <a:r>
              <a:rPr lang="lt-LT" sz="900" dirty="0" smtClean="0">
                <a:hlinkClick r:id="rId5"/>
              </a:rPr>
              <a:t>12-01-2007/1191</a:t>
            </a:r>
            <a:endParaRPr lang="lt-LT" sz="900" dirty="0" smtClean="0"/>
          </a:p>
          <a:p>
            <a:endParaRPr lang="lt-LT" sz="900" dirty="0"/>
          </a:p>
        </p:txBody>
      </p:sp>
      <p:sp>
        <p:nvSpPr>
          <p:cNvPr id="7" name="Rectangle 6"/>
          <p:cNvSpPr/>
          <p:nvPr/>
        </p:nvSpPr>
        <p:spPr>
          <a:xfrm>
            <a:off x="6826418" y="5427334"/>
            <a:ext cx="2993127" cy="369332"/>
          </a:xfrm>
          <a:prstGeom prst="rect">
            <a:avLst/>
          </a:prstGeom>
        </p:spPr>
        <p:txBody>
          <a:bodyPr wrap="none">
            <a:spAutoFit/>
          </a:bodyPr>
          <a:lstStyle/>
          <a:p>
            <a:r>
              <a:rPr lang="lt-LT" sz="900" dirty="0">
                <a:hlinkClick r:id="rId6"/>
              </a:rPr>
              <a:t>https://www.iko.com/comm/cold-applied-roofing-systems</a:t>
            </a:r>
            <a:r>
              <a:rPr lang="lt-LT" sz="900" dirty="0" smtClean="0">
                <a:hlinkClick r:id="rId6"/>
              </a:rPr>
              <a:t>/</a:t>
            </a:r>
            <a:endParaRPr lang="lt-LT" sz="900" dirty="0" smtClean="0"/>
          </a:p>
          <a:p>
            <a:endParaRPr lang="lt-LT" sz="900" dirty="0"/>
          </a:p>
        </p:txBody>
      </p:sp>
    </p:spTree>
    <p:extLst>
      <p:ext uri="{BB962C8B-B14F-4D97-AF65-F5344CB8AC3E}">
        <p14:creationId xmlns:p14="http://schemas.microsoft.com/office/powerpoint/2010/main" val="21639020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VAPOUR CONTROL LAYER</a:t>
            </a:r>
            <a:endParaRPr lang="lt-LT" dirty="0"/>
          </a:p>
        </p:txBody>
      </p:sp>
      <p:sp>
        <p:nvSpPr>
          <p:cNvPr id="3" name="Content Placeholder 2"/>
          <p:cNvSpPr>
            <a:spLocks noGrp="1"/>
          </p:cNvSpPr>
          <p:nvPr>
            <p:ph idx="1"/>
          </p:nvPr>
        </p:nvSpPr>
        <p:spPr/>
        <p:txBody>
          <a:bodyPr/>
          <a:lstStyle/>
          <a:p>
            <a:r>
              <a:rPr lang="en-US" dirty="0"/>
              <a:t>The primary function of a VCL is to keep warm moist air from inside the building – inside the building. Because of this, the VCL always sits at the warm side of the insulation.</a:t>
            </a:r>
          </a:p>
          <a:p>
            <a:endParaRPr lang="lt-LT" dirty="0"/>
          </a:p>
        </p:txBody>
      </p:sp>
      <p:pic>
        <p:nvPicPr>
          <p:cNvPr id="4" name="Picture 2" descr="Procheck 500 vapor control layer (VCL) | A Proctor Group | ESI Building  Desig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0513" y="3501042"/>
            <a:ext cx="3040926" cy="25152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IGA Majrex 200 - The Worlds first Uni-directional smart membra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113" y="3883947"/>
            <a:ext cx="5372100" cy="214884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10513" y="6062020"/>
            <a:ext cx="2823209" cy="369332"/>
          </a:xfrm>
          <a:prstGeom prst="rect">
            <a:avLst/>
          </a:prstGeom>
        </p:spPr>
        <p:txBody>
          <a:bodyPr wrap="none">
            <a:spAutoFit/>
          </a:bodyPr>
          <a:lstStyle/>
          <a:p>
            <a:r>
              <a:rPr lang="lt-LT" sz="900" dirty="0">
                <a:hlinkClick r:id="rId5"/>
              </a:rPr>
              <a:t>https://</a:t>
            </a:r>
            <a:r>
              <a:rPr lang="lt-LT" sz="900" dirty="0" smtClean="0">
                <a:hlinkClick r:id="rId5"/>
              </a:rPr>
              <a:t>www.proctorgroup.com/products/procheck-500</a:t>
            </a:r>
            <a:endParaRPr lang="lt-LT" sz="900" dirty="0" smtClean="0"/>
          </a:p>
          <a:p>
            <a:endParaRPr lang="lt-LT" sz="900" dirty="0"/>
          </a:p>
        </p:txBody>
      </p:sp>
      <p:sp>
        <p:nvSpPr>
          <p:cNvPr id="7" name="Rectangle 6"/>
          <p:cNvSpPr/>
          <p:nvPr/>
        </p:nvSpPr>
        <p:spPr>
          <a:xfrm>
            <a:off x="4787113" y="6045887"/>
            <a:ext cx="6096000" cy="369332"/>
          </a:xfrm>
          <a:prstGeom prst="rect">
            <a:avLst/>
          </a:prstGeom>
        </p:spPr>
        <p:txBody>
          <a:bodyPr>
            <a:spAutoFit/>
          </a:bodyPr>
          <a:lstStyle/>
          <a:p>
            <a:r>
              <a:rPr lang="lt-LT" sz="900" dirty="0">
                <a:hlinkClick r:id="rId6"/>
              </a:rPr>
              <a:t>https://performancebuildingtapes.com/product/siga-majrex-200-siga-tapes</a:t>
            </a:r>
            <a:r>
              <a:rPr lang="lt-LT" sz="900" dirty="0" smtClean="0">
                <a:hlinkClick r:id="rId6"/>
              </a:rPr>
              <a:t>/</a:t>
            </a:r>
            <a:endParaRPr lang="lt-LT" sz="900" dirty="0" smtClean="0"/>
          </a:p>
          <a:p>
            <a:endParaRPr lang="lt-LT" sz="900" dirty="0"/>
          </a:p>
        </p:txBody>
      </p:sp>
    </p:spTree>
    <p:extLst>
      <p:ext uri="{BB962C8B-B14F-4D97-AF65-F5344CB8AC3E}">
        <p14:creationId xmlns:p14="http://schemas.microsoft.com/office/powerpoint/2010/main" val="6614204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VAPOUR CONTROL LAYER - MATERIALS</a:t>
            </a:r>
            <a:endParaRPr lang="lt-LT" dirty="0"/>
          </a:p>
        </p:txBody>
      </p:sp>
      <p:sp>
        <p:nvSpPr>
          <p:cNvPr id="3" name="Content Placeholder 2"/>
          <p:cNvSpPr>
            <a:spLocks noGrp="1"/>
          </p:cNvSpPr>
          <p:nvPr>
            <p:ph idx="1"/>
          </p:nvPr>
        </p:nvSpPr>
        <p:spPr/>
        <p:txBody>
          <a:bodyPr>
            <a:normAutofit/>
          </a:bodyPr>
          <a:lstStyle/>
          <a:p>
            <a:r>
              <a:rPr lang="en-US" dirty="0" err="1"/>
              <a:t>Vapour</a:t>
            </a:r>
            <a:r>
              <a:rPr lang="en-US" dirty="0"/>
              <a:t> control layer may be formed using any of the </a:t>
            </a:r>
            <a:r>
              <a:rPr lang="en-US" dirty="0" smtClean="0"/>
              <a:t>following</a:t>
            </a:r>
            <a:r>
              <a:rPr lang="lt-LT" dirty="0" smtClean="0"/>
              <a:t>.</a:t>
            </a:r>
            <a:endParaRPr lang="en-US" dirty="0"/>
          </a:p>
          <a:p>
            <a:endParaRPr lang="lt-LT" dirty="0"/>
          </a:p>
        </p:txBody>
      </p:sp>
      <p:pic>
        <p:nvPicPr>
          <p:cNvPr id="4" name="Picture 8" descr="Aluminum vapor barrier, Aluminium vapor barrier - All architecture and  design manufactur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2516" y="2714341"/>
            <a:ext cx="2610394" cy="26103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amp Proof Membrane Polythene Sheet 1200Guage Black 300MU - Tarpaulin St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7597" y="2946116"/>
            <a:ext cx="2359025" cy="23590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P-03761 - Reinforced bitumen sheets for roof waterproofing, Two layer  syste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90597" y="2946116"/>
            <a:ext cx="3353344" cy="223992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072018" y="5120475"/>
            <a:ext cx="1130181" cy="369332"/>
          </a:xfrm>
          <a:prstGeom prst="rect">
            <a:avLst/>
          </a:prstGeom>
          <a:noFill/>
        </p:spPr>
        <p:txBody>
          <a:bodyPr wrap="none" rtlCol="0">
            <a:spAutoFit/>
          </a:bodyPr>
          <a:lstStyle/>
          <a:p>
            <a:r>
              <a:rPr lang="lt-LT" dirty="0" err="1" smtClean="0"/>
              <a:t>Polythene</a:t>
            </a:r>
            <a:endParaRPr lang="lt-LT" dirty="0"/>
          </a:p>
        </p:txBody>
      </p:sp>
      <p:sp>
        <p:nvSpPr>
          <p:cNvPr id="8" name="TextBox 7"/>
          <p:cNvSpPr txBox="1"/>
          <p:nvPr/>
        </p:nvSpPr>
        <p:spPr>
          <a:xfrm>
            <a:off x="4560886" y="5120475"/>
            <a:ext cx="2612767" cy="369332"/>
          </a:xfrm>
          <a:prstGeom prst="rect">
            <a:avLst/>
          </a:prstGeom>
          <a:noFill/>
        </p:spPr>
        <p:txBody>
          <a:bodyPr wrap="none" rtlCol="0">
            <a:spAutoFit/>
          </a:bodyPr>
          <a:lstStyle/>
          <a:p>
            <a:r>
              <a:rPr lang="lt-LT" dirty="0" err="1" smtClean="0"/>
              <a:t>Reinforced</a:t>
            </a:r>
            <a:r>
              <a:rPr lang="lt-LT" dirty="0" smtClean="0"/>
              <a:t> </a:t>
            </a:r>
            <a:r>
              <a:rPr lang="lt-LT" dirty="0" err="1" smtClean="0"/>
              <a:t>bitumen</a:t>
            </a:r>
            <a:r>
              <a:rPr lang="lt-LT" dirty="0" smtClean="0"/>
              <a:t> </a:t>
            </a:r>
            <a:r>
              <a:rPr lang="lt-LT" dirty="0" err="1" smtClean="0"/>
              <a:t>sheet</a:t>
            </a:r>
            <a:endParaRPr lang="lt-LT" dirty="0"/>
          </a:p>
        </p:txBody>
      </p:sp>
      <p:sp>
        <p:nvSpPr>
          <p:cNvPr id="9" name="TextBox 8"/>
          <p:cNvSpPr txBox="1"/>
          <p:nvPr/>
        </p:nvSpPr>
        <p:spPr>
          <a:xfrm>
            <a:off x="7788001" y="5120475"/>
            <a:ext cx="2543389" cy="369332"/>
          </a:xfrm>
          <a:prstGeom prst="rect">
            <a:avLst/>
          </a:prstGeom>
          <a:noFill/>
        </p:spPr>
        <p:txBody>
          <a:bodyPr wrap="none" rtlCol="0">
            <a:spAutoFit/>
          </a:bodyPr>
          <a:lstStyle/>
          <a:p>
            <a:r>
              <a:rPr lang="lt-LT" dirty="0" err="1" smtClean="0"/>
              <a:t>Reinforced</a:t>
            </a:r>
            <a:r>
              <a:rPr lang="lt-LT" dirty="0" smtClean="0"/>
              <a:t> </a:t>
            </a:r>
            <a:r>
              <a:rPr lang="lt-LT" dirty="0" err="1" smtClean="0"/>
              <a:t>aluminum</a:t>
            </a:r>
            <a:r>
              <a:rPr lang="lt-LT" dirty="0" smtClean="0"/>
              <a:t> </a:t>
            </a:r>
            <a:r>
              <a:rPr lang="lt-LT" dirty="0" err="1" smtClean="0"/>
              <a:t>foil</a:t>
            </a:r>
            <a:endParaRPr lang="lt-LT" dirty="0"/>
          </a:p>
        </p:txBody>
      </p:sp>
      <p:sp>
        <p:nvSpPr>
          <p:cNvPr id="10" name="Rectangle 9"/>
          <p:cNvSpPr/>
          <p:nvPr/>
        </p:nvSpPr>
        <p:spPr>
          <a:xfrm>
            <a:off x="1235744" y="5496843"/>
            <a:ext cx="2802727" cy="507831"/>
          </a:xfrm>
          <a:prstGeom prst="rect">
            <a:avLst/>
          </a:prstGeom>
        </p:spPr>
        <p:txBody>
          <a:bodyPr wrap="square">
            <a:spAutoFit/>
          </a:bodyPr>
          <a:lstStyle/>
          <a:p>
            <a:r>
              <a:rPr lang="lt-LT" sz="900" dirty="0">
                <a:hlinkClick r:id="rId6"/>
              </a:rPr>
              <a:t>https://</a:t>
            </a:r>
            <a:r>
              <a:rPr lang="lt-LT" sz="900" dirty="0" smtClean="0">
                <a:hlinkClick r:id="rId6"/>
              </a:rPr>
              <a:t>www.keithbuilders.co.uk/polythene-dpm-damp-proof-membrane-3648-p.asp</a:t>
            </a:r>
            <a:endParaRPr lang="lt-LT" sz="900" dirty="0" smtClean="0"/>
          </a:p>
          <a:p>
            <a:endParaRPr lang="lt-LT" sz="900" dirty="0"/>
          </a:p>
        </p:txBody>
      </p:sp>
      <p:sp>
        <p:nvSpPr>
          <p:cNvPr id="11" name="Rectangle 10"/>
          <p:cNvSpPr/>
          <p:nvPr/>
        </p:nvSpPr>
        <p:spPr>
          <a:xfrm>
            <a:off x="4675276" y="5519926"/>
            <a:ext cx="2383986" cy="369332"/>
          </a:xfrm>
          <a:prstGeom prst="rect">
            <a:avLst/>
          </a:prstGeom>
        </p:spPr>
        <p:txBody>
          <a:bodyPr wrap="none">
            <a:spAutoFit/>
          </a:bodyPr>
          <a:lstStyle/>
          <a:p>
            <a:r>
              <a:rPr lang="lt-LT" sz="900" dirty="0">
                <a:hlinkClick r:id="rId7"/>
              </a:rPr>
              <a:t>https://</a:t>
            </a:r>
            <a:r>
              <a:rPr lang="lt-LT" sz="900" dirty="0" smtClean="0">
                <a:hlinkClick r:id="rId7"/>
              </a:rPr>
              <a:t>www.environdec.com/library/epd3761</a:t>
            </a:r>
            <a:endParaRPr lang="lt-LT" sz="900" dirty="0" smtClean="0"/>
          </a:p>
          <a:p>
            <a:endParaRPr lang="lt-LT" sz="900" dirty="0"/>
          </a:p>
        </p:txBody>
      </p:sp>
      <p:sp>
        <p:nvSpPr>
          <p:cNvPr id="12" name="Rectangle 11"/>
          <p:cNvSpPr/>
          <p:nvPr/>
        </p:nvSpPr>
        <p:spPr>
          <a:xfrm>
            <a:off x="7755162" y="5489807"/>
            <a:ext cx="2609066" cy="507831"/>
          </a:xfrm>
          <a:prstGeom prst="rect">
            <a:avLst/>
          </a:prstGeom>
        </p:spPr>
        <p:txBody>
          <a:bodyPr wrap="square">
            <a:spAutoFit/>
          </a:bodyPr>
          <a:lstStyle/>
          <a:p>
            <a:r>
              <a:rPr lang="lt-LT" sz="900" dirty="0">
                <a:hlinkClick r:id="rId8"/>
              </a:rPr>
              <a:t>https://</a:t>
            </a:r>
            <a:r>
              <a:rPr lang="lt-LT" sz="900" dirty="0" smtClean="0">
                <a:hlinkClick r:id="rId8"/>
              </a:rPr>
              <a:t>www.archiexpo.es/prod/bwk-dachzubehoer/product-56988-1920350.html</a:t>
            </a:r>
            <a:endParaRPr lang="lt-LT" sz="900" dirty="0" smtClean="0"/>
          </a:p>
          <a:p>
            <a:endParaRPr lang="lt-LT" sz="900" dirty="0"/>
          </a:p>
        </p:txBody>
      </p:sp>
    </p:spTree>
    <p:extLst>
      <p:ext uri="{BB962C8B-B14F-4D97-AF65-F5344CB8AC3E}">
        <p14:creationId xmlns:p14="http://schemas.microsoft.com/office/powerpoint/2010/main" val="14715636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FLAT ROOF CONTRUCTION ELEMENTS</a:t>
            </a:r>
            <a:endParaRPr lang="lt-LT" dirty="0"/>
          </a:p>
        </p:txBody>
      </p:sp>
      <p:sp>
        <p:nvSpPr>
          <p:cNvPr id="3" name="Content Placeholder 2"/>
          <p:cNvSpPr>
            <a:spLocks noGrp="1"/>
          </p:cNvSpPr>
          <p:nvPr>
            <p:ph idx="1"/>
          </p:nvPr>
        </p:nvSpPr>
        <p:spPr/>
        <p:txBody>
          <a:bodyPr/>
          <a:lstStyle/>
          <a:p>
            <a:r>
              <a:rPr lang="en-US" dirty="0"/>
              <a:t>Wooden roof structure </a:t>
            </a:r>
            <a:r>
              <a:rPr lang="en-US" dirty="0" err="1" smtClean="0"/>
              <a:t>consi</a:t>
            </a:r>
            <a:r>
              <a:rPr lang="lt-LT" dirty="0"/>
              <a:t>s</a:t>
            </a:r>
            <a:r>
              <a:rPr lang="en-US" dirty="0" err="1" smtClean="0"/>
              <a:t>ts</a:t>
            </a:r>
            <a:r>
              <a:rPr lang="en-US" dirty="0" smtClean="0"/>
              <a:t> </a:t>
            </a:r>
            <a:r>
              <a:rPr lang="en-US" dirty="0"/>
              <a:t>of following elements:</a:t>
            </a:r>
          </a:p>
          <a:p>
            <a:pPr lvl="1"/>
            <a:r>
              <a:rPr lang="en-US" dirty="0"/>
              <a:t>Joists, beams</a:t>
            </a:r>
          </a:p>
          <a:p>
            <a:pPr lvl="1"/>
            <a:r>
              <a:rPr lang="en-US" dirty="0"/>
              <a:t>Longitudinal and transverse </a:t>
            </a:r>
            <a:r>
              <a:rPr lang="en-US" dirty="0" err="1"/>
              <a:t>firrings</a:t>
            </a:r>
            <a:endParaRPr lang="en-US" dirty="0"/>
          </a:p>
          <a:p>
            <a:pPr lvl="1"/>
            <a:r>
              <a:rPr lang="en-US" dirty="0"/>
              <a:t>Decks</a:t>
            </a:r>
          </a:p>
          <a:p>
            <a:endParaRPr lang="lt-LT" dirty="0"/>
          </a:p>
        </p:txBody>
      </p:sp>
      <p:pic>
        <p:nvPicPr>
          <p:cNvPr id="4098" name="Picture 2" descr="https://www.sveikastatyba.lt/wp-content/uploads/2017/04/steico_joist-5-509x50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0241" y="3484033"/>
            <a:ext cx="2620723" cy="262072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510241" y="6104756"/>
            <a:ext cx="2689226" cy="507831"/>
          </a:xfrm>
          <a:prstGeom prst="rect">
            <a:avLst/>
          </a:prstGeom>
        </p:spPr>
        <p:txBody>
          <a:bodyPr wrap="square">
            <a:spAutoFit/>
          </a:bodyPr>
          <a:lstStyle/>
          <a:p>
            <a:r>
              <a:rPr lang="lt-LT" sz="900" dirty="0">
                <a:hlinkClick r:id="rId3"/>
              </a:rPr>
              <a:t>https://www.sveikastatyba.lt/prekiu-katalogas/steico-joist-dvitejiniu-siju-sistema</a:t>
            </a:r>
            <a:r>
              <a:rPr lang="lt-LT" sz="900" dirty="0" smtClean="0">
                <a:hlinkClick r:id="rId3"/>
              </a:rPr>
              <a:t>/</a:t>
            </a:r>
            <a:endParaRPr lang="lt-LT" sz="900" dirty="0" smtClean="0"/>
          </a:p>
          <a:p>
            <a:endParaRPr lang="lt-LT" sz="900" dirty="0"/>
          </a:p>
        </p:txBody>
      </p:sp>
      <p:pic>
        <p:nvPicPr>
          <p:cNvPr id="4100" name="Picture 4" descr="Pople Roofing | Carpentry/ Roof Construction - Roof Repairs Winchester,  Hampshire | New Roofs / Roof Replacements Winchester Hampshi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2040" y="3537895"/>
            <a:ext cx="3466351" cy="245533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8292040" y="5993005"/>
            <a:ext cx="6096000" cy="369332"/>
          </a:xfrm>
          <a:prstGeom prst="rect">
            <a:avLst/>
          </a:prstGeom>
        </p:spPr>
        <p:txBody>
          <a:bodyPr>
            <a:spAutoFit/>
          </a:bodyPr>
          <a:lstStyle/>
          <a:p>
            <a:r>
              <a:rPr lang="lt-LT" sz="900" dirty="0">
                <a:hlinkClick r:id="rId5"/>
              </a:rPr>
              <a:t>https://</a:t>
            </a:r>
            <a:r>
              <a:rPr lang="lt-LT" sz="900" dirty="0" smtClean="0">
                <a:hlinkClick r:id="rId5"/>
              </a:rPr>
              <a:t>popleroofing.com/carpentry-and-roof-construction.html</a:t>
            </a:r>
            <a:endParaRPr lang="lt-LT" sz="900" dirty="0" smtClean="0"/>
          </a:p>
          <a:p>
            <a:endParaRPr lang="lt-LT" sz="900" dirty="0"/>
          </a:p>
        </p:txBody>
      </p:sp>
      <p:pic>
        <p:nvPicPr>
          <p:cNvPr id="4102" name="Picture 6" descr="Premium™ Joist :: Weyerhaeus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2908" y="3520160"/>
            <a:ext cx="3291184" cy="219206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642908" y="5712224"/>
            <a:ext cx="3291184" cy="507831"/>
          </a:xfrm>
          <a:prstGeom prst="rect">
            <a:avLst/>
          </a:prstGeom>
        </p:spPr>
        <p:txBody>
          <a:bodyPr wrap="square">
            <a:spAutoFit/>
          </a:bodyPr>
          <a:lstStyle/>
          <a:p>
            <a:r>
              <a:rPr lang="lt-LT" sz="900" dirty="0">
                <a:hlinkClick r:id="rId7"/>
              </a:rPr>
              <a:t>https://www.weyerhaeuser.com/woodproducts/lumber/southern-lumber/premium-joist</a:t>
            </a:r>
            <a:r>
              <a:rPr lang="lt-LT" sz="900" dirty="0" smtClean="0">
                <a:hlinkClick r:id="rId7"/>
              </a:rPr>
              <a:t>/</a:t>
            </a:r>
            <a:endParaRPr lang="lt-LT" sz="900" dirty="0" smtClean="0"/>
          </a:p>
          <a:p>
            <a:endParaRPr lang="lt-LT" sz="900" dirty="0"/>
          </a:p>
        </p:txBody>
      </p:sp>
    </p:spTree>
    <p:extLst>
      <p:ext uri="{BB962C8B-B14F-4D97-AF65-F5344CB8AC3E}">
        <p14:creationId xmlns:p14="http://schemas.microsoft.com/office/powerpoint/2010/main" val="5717061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LVL – BWP.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5350" y="4426159"/>
            <a:ext cx="2395578" cy="14373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lt-LT" dirty="0" smtClean="0"/>
              <a:t>LOAD-BEARING BEAMS</a:t>
            </a:r>
            <a:endParaRPr lang="lt-LT" dirty="0"/>
          </a:p>
        </p:txBody>
      </p:sp>
      <p:sp>
        <p:nvSpPr>
          <p:cNvPr id="3" name="Content Placeholder 2"/>
          <p:cNvSpPr>
            <a:spLocks noGrp="1"/>
          </p:cNvSpPr>
          <p:nvPr>
            <p:ph idx="1"/>
          </p:nvPr>
        </p:nvSpPr>
        <p:spPr/>
        <p:txBody>
          <a:bodyPr>
            <a:normAutofit/>
          </a:bodyPr>
          <a:lstStyle/>
          <a:p>
            <a:r>
              <a:rPr lang="lt-LT" sz="2000" dirty="0" err="1"/>
              <a:t>Flat</a:t>
            </a:r>
            <a:r>
              <a:rPr lang="lt-LT" sz="2000" dirty="0"/>
              <a:t> </a:t>
            </a:r>
            <a:r>
              <a:rPr lang="lt-LT" sz="2000" dirty="0" err="1"/>
              <a:t>roof</a:t>
            </a:r>
            <a:r>
              <a:rPr lang="lt-LT" sz="2000" dirty="0"/>
              <a:t> </a:t>
            </a:r>
            <a:r>
              <a:rPr lang="lt-LT" sz="2000" dirty="0" err="1"/>
              <a:t>load-bearing</a:t>
            </a:r>
            <a:r>
              <a:rPr lang="lt-LT" sz="2000" dirty="0"/>
              <a:t> </a:t>
            </a:r>
            <a:r>
              <a:rPr lang="lt-LT" sz="2000" dirty="0" err="1"/>
              <a:t>beam</a:t>
            </a:r>
            <a:r>
              <a:rPr lang="lt-LT" sz="2000" dirty="0"/>
              <a:t> </a:t>
            </a:r>
            <a:r>
              <a:rPr lang="lt-LT" sz="2000" dirty="0" err="1"/>
              <a:t>types</a:t>
            </a:r>
            <a:r>
              <a:rPr lang="lt-LT" sz="2000" dirty="0"/>
              <a:t>:</a:t>
            </a:r>
          </a:p>
          <a:p>
            <a:pPr lvl="1"/>
            <a:r>
              <a:rPr lang="lt-LT" sz="1800" dirty="0" err="1" smtClean="0"/>
              <a:t>Construction</a:t>
            </a:r>
            <a:r>
              <a:rPr lang="lt-LT" sz="1800" dirty="0" smtClean="0"/>
              <a:t> </a:t>
            </a:r>
            <a:r>
              <a:rPr lang="lt-LT" sz="1800" dirty="0" err="1"/>
              <a:t>timber</a:t>
            </a:r>
            <a:endParaRPr lang="lt-LT" sz="1800" dirty="0"/>
          </a:p>
          <a:p>
            <a:pPr lvl="1"/>
            <a:r>
              <a:rPr lang="lt-LT" sz="1800" dirty="0" err="1"/>
              <a:t>Glue</a:t>
            </a:r>
            <a:r>
              <a:rPr lang="lt-LT" sz="1800" dirty="0"/>
              <a:t> </a:t>
            </a:r>
            <a:r>
              <a:rPr lang="lt-LT" sz="1800" dirty="0" err="1"/>
              <a:t>laminated</a:t>
            </a:r>
            <a:r>
              <a:rPr lang="lt-LT" sz="1800" dirty="0"/>
              <a:t> </a:t>
            </a:r>
            <a:r>
              <a:rPr lang="lt-LT" sz="1800" dirty="0" err="1"/>
              <a:t>timber</a:t>
            </a:r>
            <a:endParaRPr lang="lt-LT" sz="1800" dirty="0"/>
          </a:p>
          <a:p>
            <a:pPr lvl="1"/>
            <a:r>
              <a:rPr lang="lt-LT" sz="1800" dirty="0"/>
              <a:t>LVL (</a:t>
            </a:r>
            <a:r>
              <a:rPr lang="lt-LT" sz="1800" dirty="0" err="1"/>
              <a:t>Laminated</a:t>
            </a:r>
            <a:r>
              <a:rPr lang="lt-LT" sz="1800" dirty="0"/>
              <a:t> </a:t>
            </a:r>
            <a:r>
              <a:rPr lang="lt-LT" sz="1800" dirty="0" err="1"/>
              <a:t>Veneer</a:t>
            </a:r>
            <a:r>
              <a:rPr lang="lt-LT" sz="1800" dirty="0"/>
              <a:t> </a:t>
            </a:r>
            <a:r>
              <a:rPr lang="lt-LT" sz="1800" dirty="0" err="1"/>
              <a:t>lumber</a:t>
            </a:r>
            <a:r>
              <a:rPr lang="lt-LT" sz="1800" dirty="0"/>
              <a:t>) </a:t>
            </a:r>
            <a:r>
              <a:rPr lang="lt-LT" sz="1800" dirty="0" err="1"/>
              <a:t>wood</a:t>
            </a:r>
            <a:r>
              <a:rPr lang="lt-LT" sz="1800" dirty="0"/>
              <a:t> </a:t>
            </a:r>
            <a:r>
              <a:rPr lang="lt-LT" sz="1800" dirty="0" err="1"/>
              <a:t>beams</a:t>
            </a:r>
            <a:endParaRPr lang="lt-LT" sz="1800" dirty="0"/>
          </a:p>
          <a:p>
            <a:pPr lvl="1"/>
            <a:r>
              <a:rPr lang="lt-LT" sz="1800" dirty="0" smtClean="0"/>
              <a:t>I-</a:t>
            </a:r>
            <a:r>
              <a:rPr lang="lt-LT" sz="1800" dirty="0" err="1" smtClean="0"/>
              <a:t>joist</a:t>
            </a:r>
            <a:endParaRPr lang="lt-LT" sz="1800" dirty="0"/>
          </a:p>
          <a:p>
            <a:pPr lvl="1"/>
            <a:r>
              <a:rPr lang="lt-LT" sz="1800" dirty="0" err="1" smtClean="0"/>
              <a:t>Open</a:t>
            </a:r>
            <a:r>
              <a:rPr lang="lt-LT" sz="1800" dirty="0" smtClean="0"/>
              <a:t> </a:t>
            </a:r>
            <a:r>
              <a:rPr lang="lt-LT" sz="1800" dirty="0"/>
              <a:t>(</a:t>
            </a:r>
            <a:r>
              <a:rPr lang="lt-LT" sz="1800" dirty="0" err="1"/>
              <a:t>metal</a:t>
            </a:r>
            <a:r>
              <a:rPr lang="lt-LT" sz="1800" dirty="0"/>
              <a:t>) </a:t>
            </a:r>
            <a:r>
              <a:rPr lang="lt-LT" sz="1800" dirty="0" err="1"/>
              <a:t>web</a:t>
            </a:r>
            <a:r>
              <a:rPr lang="lt-LT" sz="1800" dirty="0"/>
              <a:t> </a:t>
            </a:r>
            <a:r>
              <a:rPr lang="lt-LT" sz="1800" dirty="0" err="1"/>
              <a:t>joist</a:t>
            </a:r>
            <a:r>
              <a:rPr lang="lt-LT" sz="1800" dirty="0"/>
              <a:t> </a:t>
            </a:r>
            <a:r>
              <a:rPr lang="lt-LT" sz="1800" dirty="0" err="1"/>
              <a:t>beams</a:t>
            </a:r>
            <a:endParaRPr lang="lt-LT" sz="1800" dirty="0"/>
          </a:p>
          <a:p>
            <a:endParaRPr lang="lt-LT" sz="2000" dirty="0"/>
          </a:p>
        </p:txBody>
      </p:sp>
      <p:pic>
        <p:nvPicPr>
          <p:cNvPr id="4" name="Picture 2" descr="Decking Products Archives - Daws Heath Timber LT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9866" y="2101322"/>
            <a:ext cx="2503395" cy="170267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Glued laminated timb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175" y="3980185"/>
            <a:ext cx="2209800" cy="17577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Gallery of Glued Laminated Timber -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83204" y="3938929"/>
            <a:ext cx="3124971" cy="17577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35761" y="4467416"/>
            <a:ext cx="3161282" cy="1354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257175" y="5814585"/>
            <a:ext cx="2209800" cy="646331"/>
          </a:xfrm>
          <a:prstGeom prst="rect">
            <a:avLst/>
          </a:prstGeom>
        </p:spPr>
        <p:txBody>
          <a:bodyPr wrap="square">
            <a:spAutoFit/>
          </a:bodyPr>
          <a:lstStyle/>
          <a:p>
            <a:r>
              <a:rPr lang="lt-LT" sz="900" dirty="0">
                <a:hlinkClick r:id="rId8"/>
              </a:rPr>
              <a:t>https://www.hess-timber.com/en/products/glued-laminated-timber</a:t>
            </a:r>
            <a:r>
              <a:rPr lang="lt-LT" sz="900" dirty="0" smtClean="0">
                <a:hlinkClick r:id="rId8"/>
              </a:rPr>
              <a:t>/</a:t>
            </a:r>
            <a:endParaRPr lang="lt-LT" sz="900" dirty="0" smtClean="0"/>
          </a:p>
          <a:p>
            <a:endParaRPr lang="lt-LT" sz="900" dirty="0"/>
          </a:p>
        </p:txBody>
      </p:sp>
      <p:sp>
        <p:nvSpPr>
          <p:cNvPr id="11" name="Rectangle 10"/>
          <p:cNvSpPr/>
          <p:nvPr/>
        </p:nvSpPr>
        <p:spPr>
          <a:xfrm>
            <a:off x="2683204" y="5814585"/>
            <a:ext cx="3124971" cy="507831"/>
          </a:xfrm>
          <a:prstGeom prst="rect">
            <a:avLst/>
          </a:prstGeom>
        </p:spPr>
        <p:txBody>
          <a:bodyPr wrap="square">
            <a:spAutoFit/>
          </a:bodyPr>
          <a:lstStyle/>
          <a:p>
            <a:r>
              <a:rPr lang="lt-LT" sz="900" dirty="0">
                <a:hlinkClick r:id="rId9"/>
              </a:rPr>
              <a:t>https://</a:t>
            </a:r>
            <a:r>
              <a:rPr lang="lt-LT" sz="900" dirty="0" smtClean="0">
                <a:hlinkClick r:id="rId9"/>
              </a:rPr>
              <a:t>www.archdaily.com/catalog/us/products/18271/glued-laminated-timber-hess-timber/203442</a:t>
            </a:r>
            <a:endParaRPr lang="lt-LT" sz="900" dirty="0" smtClean="0"/>
          </a:p>
          <a:p>
            <a:endParaRPr lang="lt-LT" sz="900" dirty="0"/>
          </a:p>
        </p:txBody>
      </p:sp>
      <p:sp>
        <p:nvSpPr>
          <p:cNvPr id="12" name="Rectangle 11"/>
          <p:cNvSpPr/>
          <p:nvPr/>
        </p:nvSpPr>
        <p:spPr>
          <a:xfrm>
            <a:off x="6065350" y="5910751"/>
            <a:ext cx="2149948" cy="369332"/>
          </a:xfrm>
          <a:prstGeom prst="rect">
            <a:avLst/>
          </a:prstGeom>
        </p:spPr>
        <p:txBody>
          <a:bodyPr wrap="none">
            <a:spAutoFit/>
          </a:bodyPr>
          <a:lstStyle/>
          <a:p>
            <a:r>
              <a:rPr lang="lt-LT" sz="900" dirty="0">
                <a:hlinkClick r:id="rId10"/>
              </a:rPr>
              <a:t>https://bwp.lt/wood-for-construction/lvl</a:t>
            </a:r>
            <a:r>
              <a:rPr lang="lt-LT" sz="900" dirty="0" smtClean="0">
                <a:hlinkClick r:id="rId10"/>
              </a:rPr>
              <a:t>/</a:t>
            </a:r>
            <a:endParaRPr lang="lt-LT" sz="900" dirty="0" smtClean="0"/>
          </a:p>
          <a:p>
            <a:endParaRPr lang="lt-LT" sz="900" dirty="0"/>
          </a:p>
        </p:txBody>
      </p:sp>
      <p:sp>
        <p:nvSpPr>
          <p:cNvPr id="13" name="Rectangle 12"/>
          <p:cNvSpPr/>
          <p:nvPr/>
        </p:nvSpPr>
        <p:spPr>
          <a:xfrm>
            <a:off x="8657635" y="5919217"/>
            <a:ext cx="3167855" cy="369332"/>
          </a:xfrm>
          <a:prstGeom prst="rect">
            <a:avLst/>
          </a:prstGeom>
        </p:spPr>
        <p:txBody>
          <a:bodyPr wrap="none">
            <a:spAutoFit/>
          </a:bodyPr>
          <a:lstStyle/>
          <a:p>
            <a:r>
              <a:rPr lang="lt-LT" sz="900" dirty="0">
                <a:hlinkClick r:id="rId11"/>
              </a:rPr>
              <a:t>https://www.aberrooftruss.co.uk/benefits-of-metal-web-joists</a:t>
            </a:r>
            <a:r>
              <a:rPr lang="lt-LT" sz="900" dirty="0" smtClean="0">
                <a:hlinkClick r:id="rId11"/>
              </a:rPr>
              <a:t>/</a:t>
            </a:r>
            <a:endParaRPr lang="lt-LT" sz="900" dirty="0" smtClean="0"/>
          </a:p>
          <a:p>
            <a:endParaRPr lang="lt-LT" sz="900" dirty="0"/>
          </a:p>
        </p:txBody>
      </p:sp>
      <p:sp>
        <p:nvSpPr>
          <p:cNvPr id="14" name="Rectangle 13"/>
          <p:cNvSpPr/>
          <p:nvPr/>
        </p:nvSpPr>
        <p:spPr>
          <a:xfrm>
            <a:off x="8989866" y="3938929"/>
            <a:ext cx="1975221" cy="369332"/>
          </a:xfrm>
          <a:prstGeom prst="rect">
            <a:avLst/>
          </a:prstGeom>
        </p:spPr>
        <p:txBody>
          <a:bodyPr wrap="none">
            <a:spAutoFit/>
          </a:bodyPr>
          <a:lstStyle/>
          <a:p>
            <a:r>
              <a:rPr lang="lt-LT" sz="900" dirty="0">
                <a:hlinkClick r:id="rId12"/>
              </a:rPr>
              <a:t>https://tartak-halama.pl/drewno-c24</a:t>
            </a:r>
            <a:r>
              <a:rPr lang="lt-LT" sz="900" dirty="0" smtClean="0">
                <a:hlinkClick r:id="rId12"/>
              </a:rPr>
              <a:t>/</a:t>
            </a:r>
            <a:endParaRPr lang="lt-LT" sz="900" dirty="0" smtClean="0"/>
          </a:p>
          <a:p>
            <a:endParaRPr lang="lt-LT" sz="900" dirty="0"/>
          </a:p>
        </p:txBody>
      </p:sp>
      <p:pic>
        <p:nvPicPr>
          <p:cNvPr id="2050" name="Picture 2" descr="https://wesbeam.com/getmedia/693bf937-b9a3-4a3d-a1ee-456c5d1087c4/Figure3-TimberED-Updated?width=600&amp;height=39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60919" y="2101322"/>
            <a:ext cx="2496716" cy="166031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6160919" y="3804000"/>
            <a:ext cx="2496716" cy="507831"/>
          </a:xfrm>
          <a:prstGeom prst="rect">
            <a:avLst/>
          </a:prstGeom>
        </p:spPr>
        <p:txBody>
          <a:bodyPr wrap="square">
            <a:spAutoFit/>
          </a:bodyPr>
          <a:lstStyle/>
          <a:p>
            <a:r>
              <a:rPr lang="lt-LT" sz="900" dirty="0">
                <a:hlinkClick r:id="rId14"/>
              </a:rPr>
              <a:t>https://</a:t>
            </a:r>
            <a:r>
              <a:rPr lang="lt-LT" sz="900" dirty="0" smtClean="0">
                <a:hlinkClick r:id="rId14"/>
              </a:rPr>
              <a:t>wesbeam.com/resources/news/timbered-presents-designing-to-embrace-prefabricat</a:t>
            </a:r>
            <a:endParaRPr lang="lt-LT" sz="900" dirty="0" smtClean="0"/>
          </a:p>
          <a:p>
            <a:endParaRPr lang="lt-LT" sz="900" dirty="0"/>
          </a:p>
        </p:txBody>
      </p:sp>
    </p:spTree>
    <p:extLst>
      <p:ext uri="{BB962C8B-B14F-4D97-AF65-F5344CB8AC3E}">
        <p14:creationId xmlns:p14="http://schemas.microsoft.com/office/powerpoint/2010/main" val="10744055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RINE PLYWOOD BOARD 12x12 INCH 2312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8787" y="5105512"/>
            <a:ext cx="1826123" cy="156316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lt-LT" dirty="0" smtClean="0"/>
              <a:t>DECK TYPES</a:t>
            </a:r>
            <a:endParaRPr lang="lt-LT" dirty="0"/>
          </a:p>
        </p:txBody>
      </p:sp>
      <p:sp>
        <p:nvSpPr>
          <p:cNvPr id="3" name="Content Placeholder 2"/>
          <p:cNvSpPr>
            <a:spLocks noGrp="1"/>
          </p:cNvSpPr>
          <p:nvPr>
            <p:ph idx="1"/>
          </p:nvPr>
        </p:nvSpPr>
        <p:spPr/>
        <p:txBody>
          <a:bodyPr>
            <a:normAutofit/>
          </a:bodyPr>
          <a:lstStyle/>
          <a:p>
            <a:r>
              <a:rPr lang="en-US" sz="2000" dirty="0"/>
              <a:t>DECK TYPES:</a:t>
            </a:r>
          </a:p>
          <a:p>
            <a:pPr lvl="1"/>
            <a:r>
              <a:rPr lang="en-US" sz="1800" dirty="0"/>
              <a:t>Close Boarded Timber</a:t>
            </a:r>
          </a:p>
          <a:p>
            <a:pPr lvl="1"/>
            <a:r>
              <a:rPr lang="en-US" sz="1800" dirty="0"/>
              <a:t>Plywood </a:t>
            </a:r>
          </a:p>
          <a:p>
            <a:pPr lvl="1"/>
            <a:r>
              <a:rPr lang="en-US" sz="1800" dirty="0"/>
              <a:t>Oriented Strand Board (OSB) </a:t>
            </a:r>
          </a:p>
          <a:p>
            <a:pPr lvl="1"/>
            <a:r>
              <a:rPr lang="en-US" sz="1800" dirty="0"/>
              <a:t>Wood Particle Board (Chipboard)</a:t>
            </a:r>
          </a:p>
          <a:p>
            <a:endParaRPr lang="lt-LT" sz="2000" dirty="0"/>
          </a:p>
        </p:txBody>
      </p:sp>
      <p:pic>
        <p:nvPicPr>
          <p:cNvPr id="4" name="Picture 2" descr="Pine Wood Oriented Strand Board OSB, Surface Finish: Rustic, Rs 35/square  feet | ID: 216751063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4710" y="1857375"/>
            <a:ext cx="3029357" cy="1981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Divine Board Plain Particle Boards, Divine Board Private Limited | ID:  19871096130"/>
          <p:cNvPicPr>
            <a:picLocks noChangeAspect="1" noChangeArrowheads="1"/>
          </p:cNvPicPr>
          <p:nvPr/>
        </p:nvPicPr>
        <p:blipFill rotWithShape="1">
          <a:blip r:embed="rId5">
            <a:extLst>
              <a:ext uri="{28A0092B-C50C-407E-A947-70E740481C1C}">
                <a14:useLocalDpi xmlns:a14="http://schemas.microsoft.com/office/drawing/2010/main" val="0"/>
              </a:ext>
            </a:extLst>
          </a:blip>
          <a:srcRect l="-1" t="9613" r="2202"/>
          <a:stretch/>
        </p:blipFill>
        <p:spPr bwMode="auto">
          <a:xfrm>
            <a:off x="1734110" y="3495528"/>
            <a:ext cx="3200400" cy="1307379"/>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a:off x="4858310" y="2847975"/>
            <a:ext cx="1600200"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3105710" y="2609850"/>
            <a:ext cx="2552700" cy="952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658410" y="2609850"/>
            <a:ext cx="0" cy="31242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4515410" y="5734050"/>
            <a:ext cx="1143000" cy="952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477434" y="3228975"/>
            <a:ext cx="0" cy="9525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5086910" y="4181475"/>
            <a:ext cx="380999"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324910" y="2238375"/>
            <a:ext cx="1524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848910" y="2238375"/>
            <a:ext cx="0" cy="3048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848910" y="5286375"/>
            <a:ext cx="304800"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9878" y="4295775"/>
            <a:ext cx="3389779"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Straight Connector 17"/>
          <p:cNvCxnSpPr/>
          <p:nvPr/>
        </p:nvCxnSpPr>
        <p:spPr>
          <a:xfrm flipH="1">
            <a:off x="4858310" y="3228975"/>
            <a:ext cx="609599"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309878" y="6201575"/>
            <a:ext cx="3389779" cy="507831"/>
          </a:xfrm>
          <a:prstGeom prst="rect">
            <a:avLst/>
          </a:prstGeom>
        </p:spPr>
        <p:txBody>
          <a:bodyPr wrap="square">
            <a:spAutoFit/>
          </a:bodyPr>
          <a:lstStyle/>
          <a:p>
            <a:r>
              <a:rPr lang="lt-LT" sz="900" dirty="0">
                <a:hlinkClick r:id="rId7"/>
              </a:rPr>
              <a:t>http://www.southernwoodspecialties.com/product/2x6-tg-v-roof-decking</a:t>
            </a:r>
            <a:r>
              <a:rPr lang="lt-LT" sz="900" dirty="0" smtClean="0">
                <a:hlinkClick r:id="rId7"/>
              </a:rPr>
              <a:t>/</a:t>
            </a:r>
            <a:endParaRPr lang="lt-LT" sz="900" dirty="0" smtClean="0"/>
          </a:p>
          <a:p>
            <a:endParaRPr lang="lt-LT" sz="900" dirty="0"/>
          </a:p>
        </p:txBody>
      </p:sp>
      <p:sp>
        <p:nvSpPr>
          <p:cNvPr id="20" name="Rectangle 19"/>
          <p:cNvSpPr/>
          <p:nvPr/>
        </p:nvSpPr>
        <p:spPr>
          <a:xfrm>
            <a:off x="6516066" y="3838575"/>
            <a:ext cx="4634533" cy="369332"/>
          </a:xfrm>
          <a:prstGeom prst="rect">
            <a:avLst/>
          </a:prstGeom>
        </p:spPr>
        <p:txBody>
          <a:bodyPr wrap="square">
            <a:spAutoFit/>
          </a:bodyPr>
          <a:lstStyle/>
          <a:p>
            <a:r>
              <a:rPr lang="lt-LT" sz="900" dirty="0">
                <a:hlinkClick r:id="rId8"/>
              </a:rPr>
              <a:t>https://</a:t>
            </a:r>
            <a:r>
              <a:rPr lang="lt-LT" sz="900" dirty="0" smtClean="0">
                <a:hlinkClick r:id="rId8"/>
              </a:rPr>
              <a:t>www.indiamart.com/proddetail/oriented-strand-board-osb-21675106330.html</a:t>
            </a:r>
            <a:endParaRPr lang="lt-LT" sz="900" dirty="0" smtClean="0"/>
          </a:p>
          <a:p>
            <a:endParaRPr lang="lt-LT" sz="900" dirty="0"/>
          </a:p>
        </p:txBody>
      </p:sp>
      <p:sp>
        <p:nvSpPr>
          <p:cNvPr id="21" name="Rectangle 20"/>
          <p:cNvSpPr/>
          <p:nvPr/>
        </p:nvSpPr>
        <p:spPr>
          <a:xfrm>
            <a:off x="1547761" y="4776612"/>
            <a:ext cx="2111475" cy="369332"/>
          </a:xfrm>
          <a:prstGeom prst="rect">
            <a:avLst/>
          </a:prstGeom>
        </p:spPr>
        <p:txBody>
          <a:bodyPr wrap="none">
            <a:spAutoFit/>
          </a:bodyPr>
          <a:lstStyle/>
          <a:p>
            <a:r>
              <a:rPr lang="lt-LT" sz="900" dirty="0">
                <a:hlinkClick r:id="rId9"/>
              </a:rPr>
              <a:t>https://</a:t>
            </a:r>
            <a:r>
              <a:rPr lang="lt-LT" sz="900" dirty="0" smtClean="0">
                <a:hlinkClick r:id="rId9"/>
              </a:rPr>
              <a:t>www.boardmart.co.za/chipboard</a:t>
            </a:r>
            <a:endParaRPr lang="lt-LT" sz="900" dirty="0" smtClean="0"/>
          </a:p>
          <a:p>
            <a:endParaRPr lang="lt-LT" sz="900" dirty="0"/>
          </a:p>
        </p:txBody>
      </p:sp>
      <p:sp>
        <p:nvSpPr>
          <p:cNvPr id="22" name="Rectangle 21"/>
          <p:cNvSpPr/>
          <p:nvPr/>
        </p:nvSpPr>
        <p:spPr>
          <a:xfrm>
            <a:off x="2158125" y="6602540"/>
            <a:ext cx="2632452" cy="369332"/>
          </a:xfrm>
          <a:prstGeom prst="rect">
            <a:avLst/>
          </a:prstGeom>
        </p:spPr>
        <p:txBody>
          <a:bodyPr wrap="none">
            <a:spAutoFit/>
          </a:bodyPr>
          <a:lstStyle/>
          <a:p>
            <a:r>
              <a:rPr lang="lt-LT" sz="900" dirty="0">
                <a:hlinkClick r:id="rId10"/>
              </a:rPr>
              <a:t>https://</a:t>
            </a:r>
            <a:r>
              <a:rPr lang="lt-LT" sz="900" dirty="0" smtClean="0">
                <a:hlinkClick r:id="rId10"/>
              </a:rPr>
              <a:t>www.artdepotcr.net/product-p/231212.htm</a:t>
            </a:r>
            <a:endParaRPr lang="lt-LT" sz="900" dirty="0" smtClean="0"/>
          </a:p>
          <a:p>
            <a:endParaRPr lang="lt-LT" sz="900" dirty="0"/>
          </a:p>
        </p:txBody>
      </p:sp>
    </p:spTree>
    <p:extLst>
      <p:ext uri="{BB962C8B-B14F-4D97-AF65-F5344CB8AC3E}">
        <p14:creationId xmlns:p14="http://schemas.microsoft.com/office/powerpoint/2010/main" val="33186671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FASTENERS</a:t>
            </a:r>
            <a:endParaRPr lang="lt-LT" dirty="0"/>
          </a:p>
        </p:txBody>
      </p:sp>
      <p:sp>
        <p:nvSpPr>
          <p:cNvPr id="3" name="Content Placeholder 2"/>
          <p:cNvSpPr>
            <a:spLocks noGrp="1"/>
          </p:cNvSpPr>
          <p:nvPr>
            <p:ph idx="1"/>
          </p:nvPr>
        </p:nvSpPr>
        <p:spPr>
          <a:xfrm>
            <a:off x="846666" y="1867958"/>
            <a:ext cx="10515600" cy="4351338"/>
          </a:xfrm>
        </p:spPr>
        <p:txBody>
          <a:bodyPr>
            <a:normAutofit/>
          </a:bodyPr>
          <a:lstStyle/>
          <a:p>
            <a:r>
              <a:rPr lang="en-US" sz="2000" dirty="0"/>
              <a:t>The most common fasteners for wood construction are </a:t>
            </a:r>
            <a:r>
              <a:rPr lang="en-US" sz="2000" b="1" dirty="0"/>
              <a:t>nails, screws, lag screws, and bolts</a:t>
            </a:r>
            <a:r>
              <a:rPr lang="en-US" sz="2000" dirty="0"/>
              <a:t>. </a:t>
            </a:r>
            <a:endParaRPr lang="lt-LT" sz="2000" dirty="0" smtClean="0"/>
          </a:p>
          <a:p>
            <a:r>
              <a:rPr lang="en-US" sz="2000" dirty="0"/>
              <a:t>Metal straps and hangers of various types are also available. </a:t>
            </a:r>
            <a:endParaRPr lang="lt-LT" sz="2000" dirty="0" smtClean="0"/>
          </a:p>
          <a:p>
            <a:r>
              <a:rPr lang="en-US" sz="2000" dirty="0"/>
              <a:t>Fasteners used for wood construction are typically manufactured from mild steel, stainless steel</a:t>
            </a:r>
            <a:r>
              <a:rPr lang="en-US" sz="2000" dirty="0" smtClean="0"/>
              <a:t>.</a:t>
            </a:r>
            <a:endParaRPr lang="en-US" sz="2000" dirty="0"/>
          </a:p>
          <a:p>
            <a:endParaRPr lang="lt-LT" sz="2000" dirty="0"/>
          </a:p>
        </p:txBody>
      </p:sp>
      <p:pic>
        <p:nvPicPr>
          <p:cNvPr id="6" name="Picture 14" descr="Fastening in wood-frame construction - Construction Canad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325" b="4767"/>
          <a:stretch/>
        </p:blipFill>
        <p:spPr bwMode="auto">
          <a:xfrm>
            <a:off x="552450" y="3020725"/>
            <a:ext cx="3743325" cy="17872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straint Straps (BPC Building Products Lt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7725" y="3020725"/>
            <a:ext cx="2514600" cy="27000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ow to: ways to connect beams when build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687" y="5020642"/>
            <a:ext cx="2990850" cy="16104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he Basics of Wood Frame Connection Design | Architect Magazin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58149" y="3036346"/>
            <a:ext cx="4343400" cy="2895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52450" y="4779150"/>
            <a:ext cx="6096000" cy="369332"/>
          </a:xfrm>
          <a:prstGeom prst="rect">
            <a:avLst/>
          </a:prstGeom>
        </p:spPr>
        <p:txBody>
          <a:bodyPr>
            <a:spAutoFit/>
          </a:bodyPr>
          <a:lstStyle/>
          <a:p>
            <a:r>
              <a:rPr lang="lt-LT" sz="900" dirty="0">
                <a:hlinkClick r:id="rId7"/>
              </a:rPr>
              <a:t>https://www.constructioncanada.net/fastening-in-wood-frame-construction</a:t>
            </a:r>
            <a:r>
              <a:rPr lang="lt-LT" sz="900" dirty="0" smtClean="0">
                <a:hlinkClick r:id="rId7"/>
              </a:rPr>
              <a:t>/</a:t>
            </a:r>
            <a:endParaRPr lang="lt-LT" sz="900" dirty="0" smtClean="0"/>
          </a:p>
          <a:p>
            <a:endParaRPr lang="lt-LT" sz="900" dirty="0"/>
          </a:p>
        </p:txBody>
      </p:sp>
      <p:sp>
        <p:nvSpPr>
          <p:cNvPr id="5" name="Rectangle 4"/>
          <p:cNvSpPr/>
          <p:nvPr/>
        </p:nvSpPr>
        <p:spPr>
          <a:xfrm>
            <a:off x="922337" y="6631100"/>
            <a:ext cx="6096000" cy="369332"/>
          </a:xfrm>
          <a:prstGeom prst="rect">
            <a:avLst/>
          </a:prstGeom>
        </p:spPr>
        <p:txBody>
          <a:bodyPr>
            <a:spAutoFit/>
          </a:bodyPr>
          <a:lstStyle/>
          <a:p>
            <a:r>
              <a:rPr lang="lt-LT" sz="900" dirty="0">
                <a:hlinkClick r:id="rId8"/>
              </a:rPr>
              <a:t>https://www.howtodiyeverything.com/how-to-connect-beams-when-building</a:t>
            </a:r>
            <a:r>
              <a:rPr lang="lt-LT" sz="900" dirty="0" smtClean="0">
                <a:hlinkClick r:id="rId8"/>
              </a:rPr>
              <a:t>/</a:t>
            </a:r>
            <a:endParaRPr lang="lt-LT" sz="900" dirty="0" smtClean="0"/>
          </a:p>
          <a:p>
            <a:endParaRPr lang="lt-LT" sz="900" dirty="0"/>
          </a:p>
        </p:txBody>
      </p:sp>
      <p:sp>
        <p:nvSpPr>
          <p:cNvPr id="10" name="Rectangle 9"/>
          <p:cNvSpPr/>
          <p:nvPr/>
        </p:nvSpPr>
        <p:spPr>
          <a:xfrm>
            <a:off x="4657725" y="5720735"/>
            <a:ext cx="2514600" cy="507831"/>
          </a:xfrm>
          <a:prstGeom prst="rect">
            <a:avLst/>
          </a:prstGeom>
        </p:spPr>
        <p:txBody>
          <a:bodyPr wrap="square">
            <a:spAutoFit/>
          </a:bodyPr>
          <a:lstStyle/>
          <a:p>
            <a:r>
              <a:rPr lang="lt-LT" sz="900" dirty="0">
                <a:hlinkClick r:id="rId9"/>
              </a:rPr>
              <a:t>https://</a:t>
            </a:r>
            <a:r>
              <a:rPr lang="lt-LT" sz="900" dirty="0" smtClean="0">
                <a:hlinkClick r:id="rId9"/>
              </a:rPr>
              <a:t>www.barbourproductsearch.info/restraint-straps-prod006121.html</a:t>
            </a:r>
            <a:endParaRPr lang="lt-LT" sz="900" dirty="0" smtClean="0"/>
          </a:p>
          <a:p>
            <a:endParaRPr lang="lt-LT" sz="900" dirty="0"/>
          </a:p>
        </p:txBody>
      </p:sp>
      <p:sp>
        <p:nvSpPr>
          <p:cNvPr id="11" name="Rectangle 10"/>
          <p:cNvSpPr/>
          <p:nvPr/>
        </p:nvSpPr>
        <p:spPr>
          <a:xfrm>
            <a:off x="7558149" y="5974650"/>
            <a:ext cx="6096000" cy="369332"/>
          </a:xfrm>
          <a:prstGeom prst="rect">
            <a:avLst/>
          </a:prstGeom>
        </p:spPr>
        <p:txBody>
          <a:bodyPr>
            <a:spAutoFit/>
          </a:bodyPr>
          <a:lstStyle/>
          <a:p>
            <a:r>
              <a:rPr lang="lt-LT" sz="900" dirty="0">
                <a:hlinkClick r:id="rId10"/>
              </a:rPr>
              <a:t>https://</a:t>
            </a:r>
            <a:r>
              <a:rPr lang="lt-LT" sz="900" dirty="0" smtClean="0">
                <a:hlinkClick r:id="rId10"/>
              </a:rPr>
              <a:t>www.architectmagazine.com/design/the-basics-of-wood-frame-connection-design</a:t>
            </a:r>
            <a:endParaRPr lang="lt-LT" sz="900" dirty="0" smtClean="0"/>
          </a:p>
          <a:p>
            <a:endParaRPr lang="lt-LT" sz="900" dirty="0"/>
          </a:p>
        </p:txBody>
      </p:sp>
    </p:spTree>
    <p:extLst>
      <p:ext uri="{BB962C8B-B14F-4D97-AF65-F5344CB8AC3E}">
        <p14:creationId xmlns:p14="http://schemas.microsoft.com/office/powerpoint/2010/main" val="17752566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DRAIN SYSTEMS</a:t>
            </a:r>
            <a:endParaRPr lang="lt-LT" dirty="0"/>
          </a:p>
        </p:txBody>
      </p:sp>
      <p:sp>
        <p:nvSpPr>
          <p:cNvPr id="3" name="Content Placeholder 2"/>
          <p:cNvSpPr>
            <a:spLocks noGrp="1"/>
          </p:cNvSpPr>
          <p:nvPr>
            <p:ph idx="1"/>
          </p:nvPr>
        </p:nvSpPr>
        <p:spPr/>
        <p:txBody>
          <a:bodyPr/>
          <a:lstStyle/>
          <a:p>
            <a:r>
              <a:rPr lang="en-US" dirty="0"/>
              <a:t>There are three types of drain systems commonly used on flat roofs:</a:t>
            </a:r>
          </a:p>
          <a:p>
            <a:pPr lvl="1"/>
            <a:r>
              <a:rPr lang="en-US" dirty="0"/>
              <a:t>Inner drains</a:t>
            </a:r>
          </a:p>
          <a:p>
            <a:pPr lvl="1"/>
            <a:r>
              <a:rPr lang="en-US" dirty="0"/>
              <a:t>Scuppers</a:t>
            </a:r>
          </a:p>
          <a:p>
            <a:pPr lvl="1"/>
            <a:r>
              <a:rPr lang="en-US" dirty="0"/>
              <a:t>Gutters</a:t>
            </a:r>
          </a:p>
          <a:p>
            <a:endParaRPr lang="lt-LT" dirty="0"/>
          </a:p>
        </p:txBody>
      </p:sp>
      <p:pic>
        <p:nvPicPr>
          <p:cNvPr id="4" name="Picture 6" descr="Why You Need a Drainage System If You Have a Flat Roof"/>
          <p:cNvPicPr>
            <a:picLocks noChangeAspect="1" noChangeArrowheads="1"/>
          </p:cNvPicPr>
          <p:nvPr/>
        </p:nvPicPr>
        <p:blipFill rotWithShape="1">
          <a:blip r:embed="rId2">
            <a:extLst>
              <a:ext uri="{28A0092B-C50C-407E-A947-70E740481C1C}">
                <a14:useLocalDpi xmlns:a14="http://schemas.microsoft.com/office/drawing/2010/main" val="0"/>
              </a:ext>
            </a:extLst>
          </a:blip>
          <a:srcRect t="15477"/>
          <a:stretch/>
        </p:blipFill>
        <p:spPr bwMode="auto">
          <a:xfrm>
            <a:off x="3838574" y="2476500"/>
            <a:ext cx="6296385" cy="3810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838574" y="6286500"/>
            <a:ext cx="6096000" cy="369332"/>
          </a:xfrm>
          <a:prstGeom prst="rect">
            <a:avLst/>
          </a:prstGeom>
        </p:spPr>
        <p:txBody>
          <a:bodyPr>
            <a:spAutoFit/>
          </a:bodyPr>
          <a:lstStyle/>
          <a:p>
            <a:r>
              <a:rPr lang="lt-LT" sz="900" dirty="0">
                <a:hlinkClick r:id="rId3"/>
              </a:rPr>
              <a:t>https://www.raingutterssolution.com/blog/why-you-need-a-drainage-system-if-you-have-a-flat-roof</a:t>
            </a:r>
            <a:r>
              <a:rPr lang="lt-LT" sz="900" dirty="0" smtClean="0">
                <a:hlinkClick r:id="rId3"/>
              </a:rPr>
              <a:t>/</a:t>
            </a:r>
            <a:endParaRPr lang="lt-LT" sz="900" dirty="0" smtClean="0"/>
          </a:p>
          <a:p>
            <a:endParaRPr lang="lt-LT" sz="900" dirty="0"/>
          </a:p>
        </p:txBody>
      </p:sp>
    </p:spTree>
    <p:extLst>
      <p:ext uri="{BB962C8B-B14F-4D97-AF65-F5344CB8AC3E}">
        <p14:creationId xmlns:p14="http://schemas.microsoft.com/office/powerpoint/2010/main" val="24503696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GUTTERS</a:t>
            </a:r>
            <a:endParaRPr lang="lt-LT" dirty="0"/>
          </a:p>
        </p:txBody>
      </p:sp>
      <p:sp>
        <p:nvSpPr>
          <p:cNvPr id="3" name="Content Placeholder 2"/>
          <p:cNvSpPr>
            <a:spLocks noGrp="1"/>
          </p:cNvSpPr>
          <p:nvPr>
            <p:ph idx="1"/>
          </p:nvPr>
        </p:nvSpPr>
        <p:spPr/>
        <p:txBody>
          <a:bodyPr/>
          <a:lstStyle/>
          <a:p>
            <a:endParaRPr lang="lt-LT" dirty="0"/>
          </a:p>
        </p:txBody>
      </p:sp>
      <p:pic>
        <p:nvPicPr>
          <p:cNvPr id="4" name="Picture 2" descr="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9975" y="1422400"/>
            <a:ext cx="4049177" cy="250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Hidden gutter detail | Flat roof, Gutters, Roof ed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0125" y="4177118"/>
            <a:ext cx="3378200" cy="22063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4625" y="1860707"/>
            <a:ext cx="3648075" cy="197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7" descr="CONCRETE AND CLAY TILING"/>
          <p:cNvPicPr>
            <a:picLocks noChangeAspect="1" noChangeArrowheads="1"/>
          </p:cNvPicPr>
          <p:nvPr/>
        </p:nvPicPr>
        <p:blipFill rotWithShape="1">
          <a:blip r:embed="rId6">
            <a:extLst>
              <a:ext uri="{28A0092B-C50C-407E-A947-70E740481C1C}">
                <a14:useLocalDpi xmlns:a14="http://schemas.microsoft.com/office/drawing/2010/main" val="0"/>
              </a:ext>
            </a:extLst>
          </a:blip>
          <a:srcRect b="10853"/>
          <a:stretch/>
        </p:blipFill>
        <p:spPr bwMode="auto">
          <a:xfrm>
            <a:off x="6862762" y="4458604"/>
            <a:ext cx="2971800" cy="198694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911225" y="3928533"/>
            <a:ext cx="6096000" cy="369332"/>
          </a:xfrm>
          <a:prstGeom prst="rect">
            <a:avLst/>
          </a:prstGeom>
        </p:spPr>
        <p:txBody>
          <a:bodyPr>
            <a:spAutoFit/>
          </a:bodyPr>
          <a:lstStyle/>
          <a:p>
            <a:r>
              <a:rPr lang="lt-LT" sz="900" dirty="0">
                <a:hlinkClick r:id="rId7"/>
              </a:rPr>
              <a:t>https://nhbc-standards.co.uk/2019/7-roofs/7-1-flat-roofs-and-balconies/7-1-10-detailing-of-flat-roofs</a:t>
            </a:r>
            <a:r>
              <a:rPr lang="lt-LT" sz="900" dirty="0" smtClean="0">
                <a:hlinkClick r:id="rId7"/>
              </a:rPr>
              <a:t>/</a:t>
            </a:r>
            <a:endParaRPr lang="lt-LT" sz="900" dirty="0" smtClean="0"/>
          </a:p>
          <a:p>
            <a:endParaRPr lang="lt-LT" sz="900" dirty="0"/>
          </a:p>
        </p:txBody>
      </p:sp>
      <p:sp>
        <p:nvSpPr>
          <p:cNvPr id="9" name="Rectangle 8"/>
          <p:cNvSpPr/>
          <p:nvPr/>
        </p:nvSpPr>
        <p:spPr>
          <a:xfrm>
            <a:off x="6524625" y="3842109"/>
            <a:ext cx="2536272" cy="369332"/>
          </a:xfrm>
          <a:prstGeom prst="rect">
            <a:avLst/>
          </a:prstGeom>
        </p:spPr>
        <p:txBody>
          <a:bodyPr wrap="none">
            <a:spAutoFit/>
          </a:bodyPr>
          <a:lstStyle/>
          <a:p>
            <a:r>
              <a:rPr lang="lt-LT" sz="900" dirty="0">
                <a:hlinkClick r:id="rId8"/>
              </a:rPr>
              <a:t>http://www.maimprove.co.uk/roofline/flat-roofs</a:t>
            </a:r>
            <a:r>
              <a:rPr lang="lt-LT" sz="900" dirty="0" smtClean="0">
                <a:hlinkClick r:id="rId8"/>
              </a:rPr>
              <a:t>/</a:t>
            </a:r>
            <a:endParaRPr lang="lt-LT" sz="900" dirty="0" smtClean="0"/>
          </a:p>
          <a:p>
            <a:endParaRPr lang="lt-LT" sz="900" dirty="0"/>
          </a:p>
        </p:txBody>
      </p:sp>
      <p:sp>
        <p:nvSpPr>
          <p:cNvPr id="10" name="Rectangle 9"/>
          <p:cNvSpPr/>
          <p:nvPr/>
        </p:nvSpPr>
        <p:spPr>
          <a:xfrm>
            <a:off x="2261393" y="6439125"/>
            <a:ext cx="3395663" cy="507831"/>
          </a:xfrm>
          <a:prstGeom prst="rect">
            <a:avLst/>
          </a:prstGeom>
        </p:spPr>
        <p:txBody>
          <a:bodyPr wrap="square">
            <a:spAutoFit/>
          </a:bodyPr>
          <a:lstStyle/>
          <a:p>
            <a:r>
              <a:rPr lang="lt-LT" sz="900" dirty="0">
                <a:hlinkClick r:id="rId9"/>
              </a:rPr>
              <a:t>https://roofingmagazine.com/bermuda-style-roof-composed-aluminum-includes-intricate-hips-ridges-vents-gutters/3</a:t>
            </a:r>
            <a:r>
              <a:rPr lang="lt-LT" sz="900" dirty="0" smtClean="0">
                <a:hlinkClick r:id="rId9"/>
              </a:rPr>
              <a:t>/</a:t>
            </a:r>
            <a:endParaRPr lang="lt-LT" sz="900" dirty="0" smtClean="0"/>
          </a:p>
          <a:p>
            <a:endParaRPr lang="lt-LT" sz="900" dirty="0"/>
          </a:p>
        </p:txBody>
      </p:sp>
      <p:sp>
        <p:nvSpPr>
          <p:cNvPr id="11" name="Rectangle 10"/>
          <p:cNvSpPr/>
          <p:nvPr/>
        </p:nvSpPr>
        <p:spPr>
          <a:xfrm>
            <a:off x="6868685" y="6482974"/>
            <a:ext cx="2965877" cy="369332"/>
          </a:xfrm>
          <a:prstGeom prst="rect">
            <a:avLst/>
          </a:prstGeom>
        </p:spPr>
        <p:txBody>
          <a:bodyPr wrap="none">
            <a:spAutoFit/>
          </a:bodyPr>
          <a:lstStyle/>
          <a:p>
            <a:r>
              <a:rPr lang="lt-LT" sz="900" dirty="0">
                <a:hlinkClick r:id="rId10"/>
              </a:rPr>
              <a:t>http://</a:t>
            </a:r>
            <a:r>
              <a:rPr lang="lt-LT" sz="900" dirty="0" smtClean="0">
                <a:hlinkClick r:id="rId10"/>
              </a:rPr>
              <a:t>www.southcoastflatroofsolutions.co.uk/index.php/9</a:t>
            </a:r>
            <a:endParaRPr lang="lt-LT" sz="900" dirty="0" smtClean="0"/>
          </a:p>
          <a:p>
            <a:endParaRPr lang="lt-LT" sz="900" dirty="0"/>
          </a:p>
        </p:txBody>
      </p:sp>
    </p:spTree>
    <p:extLst>
      <p:ext uri="{BB962C8B-B14F-4D97-AF65-F5344CB8AC3E}">
        <p14:creationId xmlns:p14="http://schemas.microsoft.com/office/powerpoint/2010/main" val="13323943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FLAT NOT EXPLOITABLE ROOFS</a:t>
            </a:r>
            <a:endParaRPr lang="lt-LT" dirty="0"/>
          </a:p>
        </p:txBody>
      </p:sp>
      <p:sp>
        <p:nvSpPr>
          <p:cNvPr id="3" name="Content Placeholder 2"/>
          <p:cNvSpPr>
            <a:spLocks noGrp="1"/>
          </p:cNvSpPr>
          <p:nvPr>
            <p:ph idx="1"/>
          </p:nvPr>
        </p:nvSpPr>
        <p:spPr/>
        <p:txBody>
          <a:bodyPr>
            <a:normAutofit/>
          </a:bodyPr>
          <a:lstStyle/>
          <a:p>
            <a:r>
              <a:rPr lang="lt-LT" sz="2400" dirty="0" err="1"/>
              <a:t>When</a:t>
            </a:r>
            <a:r>
              <a:rPr lang="lt-LT" sz="2400" dirty="0"/>
              <a:t> </a:t>
            </a:r>
            <a:r>
              <a:rPr lang="lt-LT" sz="2400" dirty="0" err="1"/>
              <a:t>designing</a:t>
            </a:r>
            <a:r>
              <a:rPr lang="lt-LT" sz="2400" dirty="0"/>
              <a:t> </a:t>
            </a:r>
            <a:r>
              <a:rPr lang="lt-LT" sz="2400" dirty="0" err="1"/>
              <a:t>and</a:t>
            </a:r>
            <a:r>
              <a:rPr lang="lt-LT" sz="2400" dirty="0"/>
              <a:t> </a:t>
            </a:r>
            <a:r>
              <a:rPr lang="lt-LT" sz="2400" dirty="0" err="1"/>
              <a:t>installing</a:t>
            </a:r>
            <a:r>
              <a:rPr lang="lt-LT" sz="2400" dirty="0"/>
              <a:t> </a:t>
            </a:r>
            <a:r>
              <a:rPr lang="lt-LT" sz="2400" dirty="0" err="1"/>
              <a:t>flat</a:t>
            </a:r>
            <a:r>
              <a:rPr lang="lt-LT" sz="2400" dirty="0"/>
              <a:t> </a:t>
            </a:r>
            <a:r>
              <a:rPr lang="lt-LT" sz="2400" dirty="0" err="1"/>
              <a:t>not</a:t>
            </a:r>
            <a:r>
              <a:rPr lang="lt-LT" sz="2400" dirty="0"/>
              <a:t> </a:t>
            </a:r>
            <a:r>
              <a:rPr lang="lt-LT" sz="2400" dirty="0" err="1"/>
              <a:t>exploitable</a:t>
            </a:r>
            <a:r>
              <a:rPr lang="lt-LT" sz="2400" dirty="0"/>
              <a:t> </a:t>
            </a:r>
            <a:r>
              <a:rPr lang="lt-LT" sz="2400" dirty="0" err="1"/>
              <a:t>roof</a:t>
            </a:r>
            <a:r>
              <a:rPr lang="lt-LT" sz="2400" dirty="0"/>
              <a:t> </a:t>
            </a:r>
            <a:r>
              <a:rPr lang="lt-LT" sz="2400" dirty="0" err="1"/>
              <a:t>structures</a:t>
            </a:r>
            <a:r>
              <a:rPr lang="lt-LT" sz="2400" dirty="0"/>
              <a:t>, </a:t>
            </a:r>
            <a:r>
              <a:rPr lang="lt-LT" sz="2400" dirty="0" err="1"/>
              <a:t>folowing</a:t>
            </a:r>
            <a:r>
              <a:rPr lang="lt-LT" sz="2400" dirty="0"/>
              <a:t> </a:t>
            </a:r>
            <a:r>
              <a:rPr lang="lt-LT" sz="2400" dirty="0" err="1"/>
              <a:t>layers</a:t>
            </a:r>
            <a:r>
              <a:rPr lang="lt-LT" sz="2400" dirty="0"/>
              <a:t> </a:t>
            </a:r>
            <a:r>
              <a:rPr lang="lt-LT" sz="2400" dirty="0" err="1"/>
              <a:t>must</a:t>
            </a:r>
            <a:r>
              <a:rPr lang="lt-LT" sz="2400" dirty="0"/>
              <a:t> be </a:t>
            </a:r>
            <a:r>
              <a:rPr lang="lt-LT" sz="2400" dirty="0" err="1"/>
              <a:t>considered</a:t>
            </a:r>
            <a:r>
              <a:rPr lang="lt-LT" sz="2400" dirty="0"/>
              <a:t>:</a:t>
            </a:r>
          </a:p>
          <a:p>
            <a:pPr lvl="1"/>
            <a:r>
              <a:rPr lang="lt-LT" sz="2000" dirty="0" err="1"/>
              <a:t>Vapor</a:t>
            </a:r>
            <a:r>
              <a:rPr lang="lt-LT" sz="2000" dirty="0"/>
              <a:t> </a:t>
            </a:r>
            <a:r>
              <a:rPr lang="lt-LT" sz="2000" dirty="0" err="1"/>
              <a:t>barrier</a:t>
            </a:r>
            <a:r>
              <a:rPr lang="lt-LT" sz="2000" dirty="0"/>
              <a:t> </a:t>
            </a:r>
            <a:r>
              <a:rPr lang="lt-LT" sz="2000" dirty="0" err="1"/>
              <a:t>layer</a:t>
            </a:r>
            <a:endParaRPr lang="lt-LT" sz="2000" dirty="0"/>
          </a:p>
          <a:p>
            <a:pPr lvl="1"/>
            <a:r>
              <a:rPr lang="lt-LT" sz="2000" dirty="0"/>
              <a:t>Slope-</a:t>
            </a:r>
            <a:r>
              <a:rPr lang="lt-LT" sz="2000" dirty="0" err="1"/>
              <a:t>forming</a:t>
            </a:r>
            <a:r>
              <a:rPr lang="lt-LT" sz="2000" dirty="0"/>
              <a:t> </a:t>
            </a:r>
            <a:r>
              <a:rPr lang="lt-LT" sz="2000" dirty="0" err="1"/>
              <a:t>layer</a:t>
            </a:r>
            <a:endParaRPr lang="lt-LT" sz="2000" dirty="0"/>
          </a:p>
          <a:p>
            <a:pPr lvl="1"/>
            <a:r>
              <a:rPr lang="lt-LT" sz="2000" dirty="0" err="1"/>
              <a:t>Thermal</a:t>
            </a:r>
            <a:r>
              <a:rPr lang="lt-LT" sz="2000" dirty="0"/>
              <a:t> </a:t>
            </a:r>
            <a:r>
              <a:rPr lang="lt-LT" sz="2000" dirty="0" err="1"/>
              <a:t>insulation</a:t>
            </a:r>
            <a:endParaRPr lang="lt-LT" sz="2000" dirty="0"/>
          </a:p>
          <a:p>
            <a:pPr lvl="1"/>
            <a:r>
              <a:rPr lang="lt-LT" sz="2000" dirty="0" err="1"/>
              <a:t>Windproof</a:t>
            </a:r>
            <a:r>
              <a:rPr lang="lt-LT" sz="2000" dirty="0"/>
              <a:t> </a:t>
            </a:r>
            <a:r>
              <a:rPr lang="lt-LT" sz="2000" dirty="0" err="1"/>
              <a:t>layer</a:t>
            </a:r>
            <a:endParaRPr lang="lt-LT" sz="2000" dirty="0"/>
          </a:p>
          <a:p>
            <a:pPr lvl="1"/>
            <a:r>
              <a:rPr lang="lt-LT" sz="2000" dirty="0" err="1"/>
              <a:t>Ventilated</a:t>
            </a:r>
            <a:r>
              <a:rPr lang="lt-LT" sz="2000" dirty="0"/>
              <a:t> </a:t>
            </a:r>
            <a:r>
              <a:rPr lang="lt-LT" sz="2000" dirty="0" err="1"/>
              <a:t>air</a:t>
            </a:r>
            <a:r>
              <a:rPr lang="lt-LT" sz="2000" dirty="0"/>
              <a:t> </a:t>
            </a:r>
            <a:r>
              <a:rPr lang="lt-LT" sz="2000" dirty="0" err="1"/>
              <a:t>gap</a:t>
            </a:r>
            <a:endParaRPr lang="lt-LT" sz="2000" dirty="0"/>
          </a:p>
          <a:p>
            <a:pPr lvl="1"/>
            <a:r>
              <a:rPr lang="lt-LT" sz="2000" dirty="0" err="1"/>
              <a:t>Vapor</a:t>
            </a:r>
            <a:r>
              <a:rPr lang="lt-LT" sz="2000" dirty="0"/>
              <a:t> </a:t>
            </a:r>
            <a:r>
              <a:rPr lang="lt-LT" sz="2000" dirty="0" err="1"/>
              <a:t>control</a:t>
            </a:r>
            <a:r>
              <a:rPr lang="lt-LT" sz="2000" dirty="0"/>
              <a:t> </a:t>
            </a:r>
            <a:r>
              <a:rPr lang="lt-LT" sz="2000" dirty="0" err="1"/>
              <a:t>layer</a:t>
            </a:r>
            <a:endParaRPr lang="lt-LT" sz="2000" dirty="0"/>
          </a:p>
          <a:p>
            <a:pPr lvl="1"/>
            <a:r>
              <a:rPr lang="lt-LT" sz="2000" dirty="0" err="1"/>
              <a:t>Additional</a:t>
            </a:r>
            <a:r>
              <a:rPr lang="lt-LT" sz="2000" dirty="0"/>
              <a:t> </a:t>
            </a:r>
            <a:r>
              <a:rPr lang="lt-LT" sz="2000" dirty="0" err="1"/>
              <a:t>waterproofing</a:t>
            </a:r>
            <a:r>
              <a:rPr lang="lt-LT" sz="2000" dirty="0"/>
              <a:t> </a:t>
            </a:r>
          </a:p>
          <a:p>
            <a:pPr marL="684000" lvl="1" indent="0">
              <a:spcBef>
                <a:spcPts val="0"/>
              </a:spcBef>
              <a:buNone/>
            </a:pPr>
            <a:r>
              <a:rPr lang="lt-LT" sz="2000" dirty="0" err="1"/>
              <a:t>layer</a:t>
            </a:r>
            <a:r>
              <a:rPr lang="lt-LT" sz="2000" dirty="0"/>
              <a:t> (</a:t>
            </a:r>
            <a:r>
              <a:rPr lang="lt-LT" sz="2000" dirty="0" err="1"/>
              <a:t>membranes</a:t>
            </a:r>
            <a:r>
              <a:rPr lang="lt-LT" sz="2000" dirty="0"/>
              <a:t>, </a:t>
            </a:r>
            <a:r>
              <a:rPr lang="lt-LT" sz="2000" dirty="0" err="1"/>
              <a:t>films</a:t>
            </a:r>
            <a:r>
              <a:rPr lang="lt-LT" sz="2000" dirty="0"/>
              <a:t>)</a:t>
            </a:r>
          </a:p>
          <a:p>
            <a:pPr lvl="1"/>
            <a:r>
              <a:rPr lang="lt-LT" sz="2000" dirty="0" err="1"/>
              <a:t>Waterproofing</a:t>
            </a:r>
            <a:r>
              <a:rPr lang="lt-LT" sz="2000" dirty="0"/>
              <a:t> </a:t>
            </a:r>
            <a:r>
              <a:rPr lang="lt-LT" sz="2000" dirty="0" err="1"/>
              <a:t>coating</a:t>
            </a:r>
            <a:endParaRPr lang="lt-LT" sz="2000" dirty="0"/>
          </a:p>
          <a:p>
            <a:pPr lvl="1"/>
            <a:r>
              <a:rPr lang="lt-LT" sz="2000" dirty="0" err="1"/>
              <a:t>Waterproofing</a:t>
            </a:r>
            <a:r>
              <a:rPr lang="lt-LT" sz="2000" dirty="0"/>
              <a:t> </a:t>
            </a:r>
            <a:r>
              <a:rPr lang="lt-LT" sz="2000" dirty="0" err="1"/>
              <a:t>coating</a:t>
            </a:r>
            <a:r>
              <a:rPr lang="lt-LT" sz="2000" dirty="0"/>
              <a:t> </a:t>
            </a:r>
            <a:r>
              <a:rPr lang="lt-LT" sz="2000" dirty="0" err="1"/>
              <a:t>protective</a:t>
            </a:r>
            <a:r>
              <a:rPr lang="lt-LT" sz="2000" dirty="0"/>
              <a:t> </a:t>
            </a:r>
            <a:r>
              <a:rPr lang="lt-LT" sz="2000" dirty="0" err="1"/>
              <a:t>layer</a:t>
            </a:r>
            <a:endParaRPr lang="lt-LT" sz="2000" dirty="0"/>
          </a:p>
          <a:p>
            <a:endParaRPr lang="lt-LT" dirty="0"/>
          </a:p>
        </p:txBody>
      </p:sp>
      <p:pic>
        <p:nvPicPr>
          <p:cNvPr id="4" name="Picture 4" descr="constructin of recessed flat roof - Google Search | Flat roof construction,  Warm roof, Flat roo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2520" y="2333203"/>
            <a:ext cx="5213684" cy="2971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707302" y="5228803"/>
            <a:ext cx="4302781" cy="369332"/>
          </a:xfrm>
          <a:prstGeom prst="rect">
            <a:avLst/>
          </a:prstGeom>
          <a:noFill/>
        </p:spPr>
        <p:txBody>
          <a:bodyPr wrap="none" rtlCol="0">
            <a:spAutoFit/>
          </a:bodyPr>
          <a:lstStyle/>
          <a:p>
            <a:r>
              <a:rPr lang="lt-LT" sz="900" dirty="0">
                <a:hlinkClick r:id="rId3"/>
              </a:rPr>
              <a:t>https://joanacheongyear3.wordpress.com/2016/04/19/technical-study-lecture-3-roofs</a:t>
            </a:r>
            <a:r>
              <a:rPr lang="lt-LT" sz="900" dirty="0" smtClean="0">
                <a:hlinkClick r:id="rId3"/>
              </a:rPr>
              <a:t>/</a:t>
            </a:r>
            <a:endParaRPr lang="lt-LT" sz="900" dirty="0" smtClean="0"/>
          </a:p>
          <a:p>
            <a:endParaRPr lang="lt-LT" sz="900" dirty="0"/>
          </a:p>
        </p:txBody>
      </p:sp>
    </p:spTree>
    <p:extLst>
      <p:ext uri="{BB962C8B-B14F-4D97-AF65-F5344CB8AC3E}">
        <p14:creationId xmlns:p14="http://schemas.microsoft.com/office/powerpoint/2010/main" val="41274981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SCUPPERS</a:t>
            </a:r>
            <a:endParaRPr lang="lt-LT" dirty="0"/>
          </a:p>
        </p:txBody>
      </p:sp>
      <p:sp>
        <p:nvSpPr>
          <p:cNvPr id="3" name="Content Placeholder 2"/>
          <p:cNvSpPr>
            <a:spLocks noGrp="1"/>
          </p:cNvSpPr>
          <p:nvPr>
            <p:ph idx="1"/>
          </p:nvPr>
        </p:nvSpPr>
        <p:spPr/>
        <p:txBody>
          <a:bodyPr/>
          <a:lstStyle/>
          <a:p>
            <a:endParaRPr lang="lt-LT" dirty="0"/>
          </a:p>
        </p:txBody>
      </p:sp>
      <p:pic>
        <p:nvPicPr>
          <p:cNvPr id="4" name="Picture 3"/>
          <p:cNvPicPr/>
          <p:nvPr/>
        </p:nvPicPr>
        <p:blipFill>
          <a:blip r:embed="rId3"/>
          <a:stretch>
            <a:fillRect/>
          </a:stretch>
        </p:blipFill>
        <p:spPr>
          <a:xfrm>
            <a:off x="1384300" y="1338393"/>
            <a:ext cx="4855633" cy="2573207"/>
          </a:xfrm>
          <a:prstGeom prst="rect">
            <a:avLst/>
          </a:prstGeom>
        </p:spPr>
      </p:pic>
      <p:pic>
        <p:nvPicPr>
          <p:cNvPr id="5" name="Picture 2" descr="4 Ways to Effectively Drain Your Flat Roo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5525" y="4084332"/>
            <a:ext cx="4019147" cy="24114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cuppers – A Flat Roof Drain System for Commercial Roofs - Watch vide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67525" y="1740334"/>
            <a:ext cx="3048000" cy="19545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What are the drainage options for flat roofs? - Enviroply Roofi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98156" y="4307452"/>
            <a:ext cx="2816225" cy="211216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384300" y="3903793"/>
            <a:ext cx="4855633" cy="507831"/>
          </a:xfrm>
          <a:prstGeom prst="rect">
            <a:avLst/>
          </a:prstGeom>
        </p:spPr>
        <p:txBody>
          <a:bodyPr wrap="square">
            <a:spAutoFit/>
          </a:bodyPr>
          <a:lstStyle/>
          <a:p>
            <a:r>
              <a:rPr lang="lt-LT" sz="900" dirty="0">
                <a:hlinkClick r:id="rId7"/>
              </a:rPr>
              <a:t>https://</a:t>
            </a:r>
            <a:r>
              <a:rPr lang="lt-LT" sz="900" dirty="0" smtClean="0">
                <a:hlinkClick r:id="rId7"/>
              </a:rPr>
              <a:t>www.copper.org/applications/architecture/arch_dhb/arch-details/gutters_downspouts/scuppers.html</a:t>
            </a:r>
            <a:endParaRPr lang="lt-LT" sz="900" dirty="0" smtClean="0"/>
          </a:p>
          <a:p>
            <a:endParaRPr lang="lt-LT" sz="900" dirty="0"/>
          </a:p>
        </p:txBody>
      </p:sp>
      <p:sp>
        <p:nvSpPr>
          <p:cNvPr id="9" name="Rectangle 8"/>
          <p:cNvSpPr/>
          <p:nvPr/>
        </p:nvSpPr>
        <p:spPr>
          <a:xfrm>
            <a:off x="6782859" y="3694864"/>
            <a:ext cx="6096000" cy="369332"/>
          </a:xfrm>
          <a:prstGeom prst="rect">
            <a:avLst/>
          </a:prstGeom>
        </p:spPr>
        <p:txBody>
          <a:bodyPr>
            <a:spAutoFit/>
          </a:bodyPr>
          <a:lstStyle/>
          <a:p>
            <a:r>
              <a:rPr lang="lt-LT" sz="900" dirty="0">
                <a:hlinkClick r:id="rId8"/>
              </a:rPr>
              <a:t>https://commercialroofusa.com/scuppers-drains-commercial-flat-roofs</a:t>
            </a:r>
            <a:r>
              <a:rPr lang="lt-LT" sz="900" dirty="0" smtClean="0">
                <a:hlinkClick r:id="rId8"/>
              </a:rPr>
              <a:t>/</a:t>
            </a:r>
            <a:endParaRPr lang="lt-LT" sz="900" dirty="0" smtClean="0"/>
          </a:p>
          <a:p>
            <a:endParaRPr lang="lt-LT" sz="900" dirty="0"/>
          </a:p>
        </p:txBody>
      </p:sp>
      <p:sp>
        <p:nvSpPr>
          <p:cNvPr id="10" name="Rectangle 9"/>
          <p:cNvSpPr/>
          <p:nvPr/>
        </p:nvSpPr>
        <p:spPr>
          <a:xfrm>
            <a:off x="2198156" y="6429975"/>
            <a:ext cx="2924177" cy="507831"/>
          </a:xfrm>
          <a:prstGeom prst="rect">
            <a:avLst/>
          </a:prstGeom>
        </p:spPr>
        <p:txBody>
          <a:bodyPr wrap="square">
            <a:spAutoFit/>
          </a:bodyPr>
          <a:lstStyle/>
          <a:p>
            <a:r>
              <a:rPr lang="lt-LT" sz="900" dirty="0">
                <a:hlinkClick r:id="rId9"/>
              </a:rPr>
              <a:t>https://www.enviroplyroofing.co.uk/what-are-the-drainage-options-for-flat-roofs</a:t>
            </a:r>
            <a:r>
              <a:rPr lang="lt-LT" sz="900" dirty="0" smtClean="0">
                <a:hlinkClick r:id="rId9"/>
              </a:rPr>
              <a:t>/</a:t>
            </a:r>
            <a:endParaRPr lang="lt-LT" sz="900" dirty="0" smtClean="0"/>
          </a:p>
          <a:p>
            <a:endParaRPr lang="lt-LT" sz="900" dirty="0"/>
          </a:p>
        </p:txBody>
      </p:sp>
      <p:sp>
        <p:nvSpPr>
          <p:cNvPr id="11" name="Rectangle 10"/>
          <p:cNvSpPr/>
          <p:nvPr/>
        </p:nvSpPr>
        <p:spPr>
          <a:xfrm>
            <a:off x="6037792" y="6499224"/>
            <a:ext cx="3124573" cy="369332"/>
          </a:xfrm>
          <a:prstGeom prst="rect">
            <a:avLst/>
          </a:prstGeom>
        </p:spPr>
        <p:txBody>
          <a:bodyPr wrap="none">
            <a:spAutoFit/>
          </a:bodyPr>
          <a:lstStyle/>
          <a:p>
            <a:r>
              <a:rPr lang="lt-LT" sz="900" dirty="0">
                <a:hlinkClick r:id="rId10"/>
              </a:rPr>
              <a:t>https://www.accusealroofing.com/flat-roof-drainage-systems</a:t>
            </a:r>
            <a:r>
              <a:rPr lang="lt-LT" sz="900" dirty="0" smtClean="0">
                <a:hlinkClick r:id="rId10"/>
              </a:rPr>
              <a:t>/</a:t>
            </a:r>
            <a:endParaRPr lang="lt-LT" sz="900" dirty="0" smtClean="0"/>
          </a:p>
          <a:p>
            <a:endParaRPr lang="lt-LT" sz="900" dirty="0"/>
          </a:p>
        </p:txBody>
      </p:sp>
    </p:spTree>
    <p:extLst>
      <p:ext uri="{BB962C8B-B14F-4D97-AF65-F5344CB8AC3E}">
        <p14:creationId xmlns:p14="http://schemas.microsoft.com/office/powerpoint/2010/main" val="35731006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INNER DRAIN SYSTEM</a:t>
            </a:r>
            <a:endParaRPr lang="lt-LT" dirty="0"/>
          </a:p>
        </p:txBody>
      </p:sp>
      <p:sp>
        <p:nvSpPr>
          <p:cNvPr id="3" name="Content Placeholder 2"/>
          <p:cNvSpPr>
            <a:spLocks noGrp="1"/>
          </p:cNvSpPr>
          <p:nvPr>
            <p:ph idx="1"/>
          </p:nvPr>
        </p:nvSpPr>
        <p:spPr/>
        <p:txBody>
          <a:bodyPr/>
          <a:lstStyle/>
          <a:p>
            <a:endParaRPr lang="lt-LT" dirty="0"/>
          </a:p>
        </p:txBody>
      </p:sp>
      <p:pic>
        <p:nvPicPr>
          <p:cNvPr id="4" name="Picture 2" descr="WM352_ReroofingLowSlopeRoof-4_BSC_09-10-20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5800" y="1562100"/>
            <a:ext cx="3349625" cy="2544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Guide to Commercial Roof Drains, Siphonic Drains for Flat Roofs - IK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0825" y="1562100"/>
            <a:ext cx="3421472" cy="20494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Flat or Low Slope Roof Drainage Systems, Scuppers, Drains, Screens: design  &amp; maintenan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7025" y="3924300"/>
            <a:ext cx="3469009" cy="2438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9224" y="4457700"/>
            <a:ext cx="2200275" cy="20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841499" y="4106916"/>
            <a:ext cx="3463926" cy="507831"/>
          </a:xfrm>
          <a:prstGeom prst="rect">
            <a:avLst/>
          </a:prstGeom>
        </p:spPr>
        <p:txBody>
          <a:bodyPr wrap="square">
            <a:spAutoFit/>
          </a:bodyPr>
          <a:lstStyle/>
          <a:p>
            <a:r>
              <a:rPr lang="lt-LT" sz="900" dirty="0">
                <a:hlinkClick r:id="rId7"/>
              </a:rPr>
              <a:t>https://</a:t>
            </a:r>
            <a:r>
              <a:rPr lang="lt-LT" sz="900" dirty="0" smtClean="0">
                <a:hlinkClick r:id="rId7"/>
              </a:rPr>
              <a:t>basc.pnnl.gov/images/roof-drain-installed-existing-flat-roof-retrofitted-above-deck-rigid-foam-insulation</a:t>
            </a:r>
            <a:endParaRPr lang="lt-LT" sz="900" dirty="0" smtClean="0"/>
          </a:p>
          <a:p>
            <a:endParaRPr lang="lt-LT" sz="900" dirty="0"/>
          </a:p>
        </p:txBody>
      </p:sp>
      <p:sp>
        <p:nvSpPr>
          <p:cNvPr id="9" name="Rectangle 8"/>
          <p:cNvSpPr/>
          <p:nvPr/>
        </p:nvSpPr>
        <p:spPr>
          <a:xfrm>
            <a:off x="2689224" y="6477000"/>
            <a:ext cx="1159292" cy="369332"/>
          </a:xfrm>
          <a:prstGeom prst="rect">
            <a:avLst/>
          </a:prstGeom>
        </p:spPr>
        <p:txBody>
          <a:bodyPr wrap="none">
            <a:spAutoFit/>
          </a:bodyPr>
          <a:lstStyle/>
          <a:p>
            <a:r>
              <a:rPr lang="lt-LT" sz="900" dirty="0">
                <a:hlinkClick r:id="rId8"/>
              </a:rPr>
              <a:t>http://www.ilajos.lt</a:t>
            </a:r>
            <a:r>
              <a:rPr lang="lt-LT" sz="900" dirty="0" smtClean="0">
                <a:hlinkClick r:id="rId8"/>
              </a:rPr>
              <a:t>/</a:t>
            </a:r>
            <a:endParaRPr lang="lt-LT" sz="900" dirty="0" smtClean="0"/>
          </a:p>
          <a:p>
            <a:endParaRPr lang="lt-LT" sz="900" dirty="0"/>
          </a:p>
        </p:txBody>
      </p:sp>
      <p:sp>
        <p:nvSpPr>
          <p:cNvPr id="10" name="Rectangle 9"/>
          <p:cNvSpPr/>
          <p:nvPr/>
        </p:nvSpPr>
        <p:spPr>
          <a:xfrm>
            <a:off x="6600825" y="3611562"/>
            <a:ext cx="2978701" cy="369332"/>
          </a:xfrm>
          <a:prstGeom prst="rect">
            <a:avLst/>
          </a:prstGeom>
        </p:spPr>
        <p:txBody>
          <a:bodyPr wrap="none">
            <a:spAutoFit/>
          </a:bodyPr>
          <a:lstStyle/>
          <a:p>
            <a:r>
              <a:rPr lang="lt-LT" sz="900" dirty="0">
                <a:hlinkClick r:id="rId9"/>
              </a:rPr>
              <a:t>https://www.iko.com/comm/blog/commercial-roof-drains</a:t>
            </a:r>
            <a:r>
              <a:rPr lang="lt-LT" sz="900" dirty="0" smtClean="0">
                <a:hlinkClick r:id="rId9"/>
              </a:rPr>
              <a:t>/</a:t>
            </a:r>
            <a:endParaRPr lang="lt-LT" sz="900" dirty="0" smtClean="0"/>
          </a:p>
          <a:p>
            <a:endParaRPr lang="lt-LT" sz="900" dirty="0"/>
          </a:p>
        </p:txBody>
      </p:sp>
      <p:sp>
        <p:nvSpPr>
          <p:cNvPr id="11" name="Rectangle 10"/>
          <p:cNvSpPr/>
          <p:nvPr/>
        </p:nvSpPr>
        <p:spPr>
          <a:xfrm>
            <a:off x="6677025" y="6363500"/>
            <a:ext cx="6096000" cy="369332"/>
          </a:xfrm>
          <a:prstGeom prst="rect">
            <a:avLst/>
          </a:prstGeom>
        </p:spPr>
        <p:txBody>
          <a:bodyPr>
            <a:spAutoFit/>
          </a:bodyPr>
          <a:lstStyle/>
          <a:p>
            <a:r>
              <a:rPr lang="lt-LT" sz="900" dirty="0">
                <a:hlinkClick r:id="rId10"/>
              </a:rPr>
              <a:t>https://</a:t>
            </a:r>
            <a:r>
              <a:rPr lang="lt-LT" sz="900" dirty="0" smtClean="0">
                <a:hlinkClick r:id="rId10"/>
              </a:rPr>
              <a:t>inspectapedia.com/roof/Flat_Roof_Drainage_Repairs.php</a:t>
            </a:r>
            <a:endParaRPr lang="lt-LT" sz="900" dirty="0" smtClean="0"/>
          </a:p>
          <a:p>
            <a:endParaRPr lang="lt-LT" sz="900" dirty="0"/>
          </a:p>
        </p:txBody>
      </p:sp>
    </p:spTree>
    <p:extLst>
      <p:ext uri="{BB962C8B-B14F-4D97-AF65-F5344CB8AC3E}">
        <p14:creationId xmlns:p14="http://schemas.microsoft.com/office/powerpoint/2010/main" val="38294297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COMBINATION OF DRAIN SYSTEMS</a:t>
            </a:r>
            <a:endParaRPr lang="lt-LT" dirty="0"/>
          </a:p>
        </p:txBody>
      </p:sp>
      <p:sp>
        <p:nvSpPr>
          <p:cNvPr id="3" name="Content Placeholder 2"/>
          <p:cNvSpPr>
            <a:spLocks noGrp="1"/>
          </p:cNvSpPr>
          <p:nvPr>
            <p:ph idx="1"/>
          </p:nvPr>
        </p:nvSpPr>
        <p:spPr/>
        <p:txBody>
          <a:bodyPr/>
          <a:lstStyle/>
          <a:p>
            <a:endParaRPr lang="lt-LT" dirty="0"/>
          </a:p>
        </p:txBody>
      </p:sp>
      <p:pic>
        <p:nvPicPr>
          <p:cNvPr id="4" name="Picture 3"/>
          <p:cNvPicPr/>
          <p:nvPr/>
        </p:nvPicPr>
        <p:blipFill>
          <a:blip r:embed="rId3"/>
          <a:stretch>
            <a:fillRect/>
          </a:stretch>
        </p:blipFill>
        <p:spPr>
          <a:xfrm>
            <a:off x="1373505" y="1971673"/>
            <a:ext cx="3777084" cy="2409825"/>
          </a:xfrm>
          <a:prstGeom prst="rect">
            <a:avLst/>
          </a:prstGeom>
        </p:spPr>
      </p:pic>
      <p:pic>
        <p:nvPicPr>
          <p:cNvPr id="5" name="Picture 4"/>
          <p:cNvPicPr/>
          <p:nvPr/>
        </p:nvPicPr>
        <p:blipFill>
          <a:blip r:embed="rId4"/>
          <a:stretch>
            <a:fillRect/>
          </a:stretch>
        </p:blipFill>
        <p:spPr>
          <a:xfrm>
            <a:off x="5911850" y="1849813"/>
            <a:ext cx="3917950" cy="2653546"/>
          </a:xfrm>
          <a:prstGeom prst="rect">
            <a:avLst/>
          </a:prstGeom>
        </p:spPr>
      </p:pic>
      <p:pic>
        <p:nvPicPr>
          <p:cNvPr id="9219" name="Picture 3" descr="dachy_plaskie_przekroj_stal2_trendy-e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474" y="4638674"/>
            <a:ext cx="4733925" cy="1828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descr="dachy_plaskie_przekroj_stal2_easy-e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34125" y="4631315"/>
            <a:ext cx="4752975" cy="1836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286125" y="4523258"/>
            <a:ext cx="6096000" cy="369332"/>
          </a:xfrm>
          <a:prstGeom prst="rect">
            <a:avLst/>
          </a:prstGeom>
        </p:spPr>
        <p:txBody>
          <a:bodyPr>
            <a:spAutoFit/>
          </a:bodyPr>
          <a:lstStyle/>
          <a:p>
            <a:r>
              <a:rPr lang="lt-LT" sz="900" dirty="0">
                <a:hlinkClick r:id="rId7"/>
              </a:rPr>
              <a:t>https://</a:t>
            </a:r>
            <a:r>
              <a:rPr lang="lt-LT" sz="900" dirty="0" smtClean="0">
                <a:hlinkClick r:id="rId7"/>
              </a:rPr>
              <a:t>www.copper.org/applications/architecture/arch_dhb/arch-details/gutters_downspouts/scuppers.html</a:t>
            </a:r>
            <a:endParaRPr lang="lt-LT" sz="900" dirty="0" smtClean="0"/>
          </a:p>
          <a:p>
            <a:endParaRPr lang="lt-LT" sz="900" dirty="0"/>
          </a:p>
        </p:txBody>
      </p:sp>
      <p:sp>
        <p:nvSpPr>
          <p:cNvPr id="7" name="Rectangle 6"/>
          <p:cNvSpPr/>
          <p:nvPr/>
        </p:nvSpPr>
        <p:spPr>
          <a:xfrm>
            <a:off x="3811058" y="6262977"/>
            <a:ext cx="6096000" cy="369332"/>
          </a:xfrm>
          <a:prstGeom prst="rect">
            <a:avLst/>
          </a:prstGeom>
        </p:spPr>
        <p:txBody>
          <a:bodyPr>
            <a:spAutoFit/>
          </a:bodyPr>
          <a:lstStyle/>
          <a:p>
            <a:r>
              <a:rPr lang="lt-LT" sz="900" dirty="0">
                <a:hlinkClick r:id="rId8"/>
              </a:rPr>
              <a:t>https://</a:t>
            </a:r>
            <a:r>
              <a:rPr lang="lt-LT" sz="900" dirty="0" smtClean="0">
                <a:hlinkClick r:id="rId8"/>
              </a:rPr>
              <a:t>galeco.pl/produkty/system-galeco-dachy-plaskie/informacje-techniczne</a:t>
            </a:r>
            <a:endParaRPr lang="lt-LT" sz="900" dirty="0" smtClean="0"/>
          </a:p>
          <a:p>
            <a:endParaRPr lang="lt-LT" sz="900" dirty="0"/>
          </a:p>
        </p:txBody>
      </p:sp>
    </p:spTree>
    <p:extLst>
      <p:ext uri="{BB962C8B-B14F-4D97-AF65-F5344CB8AC3E}">
        <p14:creationId xmlns:p14="http://schemas.microsoft.com/office/powerpoint/2010/main" val="11140238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SIPHONIC ROOF DRAINAGE SYSTEM</a:t>
            </a:r>
            <a:endParaRPr lang="lt-LT" dirty="0"/>
          </a:p>
        </p:txBody>
      </p:sp>
      <p:sp>
        <p:nvSpPr>
          <p:cNvPr id="3" name="Content Placeholder 2"/>
          <p:cNvSpPr>
            <a:spLocks noGrp="1"/>
          </p:cNvSpPr>
          <p:nvPr>
            <p:ph idx="1"/>
          </p:nvPr>
        </p:nvSpPr>
        <p:spPr/>
        <p:txBody>
          <a:bodyPr/>
          <a:lstStyle/>
          <a:p>
            <a:endParaRPr lang="lt-LT" dirty="0"/>
          </a:p>
        </p:txBody>
      </p:sp>
      <p:pic>
        <p:nvPicPr>
          <p:cNvPr id="4" name="Picture 3"/>
          <p:cNvPicPr/>
          <p:nvPr/>
        </p:nvPicPr>
        <p:blipFill>
          <a:blip r:embed="rId3"/>
          <a:stretch>
            <a:fillRect/>
          </a:stretch>
        </p:blipFill>
        <p:spPr>
          <a:xfrm>
            <a:off x="1539874" y="1766770"/>
            <a:ext cx="6784975" cy="2589244"/>
          </a:xfrm>
          <a:prstGeom prst="rect">
            <a:avLst/>
          </a:prstGeom>
        </p:spPr>
      </p:pic>
      <p:pic>
        <p:nvPicPr>
          <p:cNvPr id="5" name="Picture 4" descr="Siphonic-Roof-Drainage-System.png (850×362)"/>
          <p:cNvPicPr/>
          <p:nvPr/>
        </p:nvPicPr>
        <p:blipFill>
          <a:blip r:embed="rId4">
            <a:extLst>
              <a:ext uri="{28A0092B-C50C-407E-A947-70E740481C1C}">
                <a14:useLocalDpi xmlns:a14="http://schemas.microsoft.com/office/drawing/2010/main" val="0"/>
              </a:ext>
            </a:extLst>
          </a:blip>
          <a:srcRect/>
          <a:stretch>
            <a:fillRect/>
          </a:stretch>
        </p:blipFill>
        <p:spPr bwMode="auto">
          <a:xfrm>
            <a:off x="568324" y="4600656"/>
            <a:ext cx="4965701" cy="2112406"/>
          </a:xfrm>
          <a:prstGeom prst="rect">
            <a:avLst/>
          </a:prstGeom>
          <a:noFill/>
          <a:ln>
            <a:noFill/>
          </a:ln>
        </p:spPr>
      </p:pic>
      <p:pic>
        <p:nvPicPr>
          <p:cNvPr id="10242" name="Picture 2" descr="Roof_-_standard_emergenc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4070932"/>
            <a:ext cx="4432300"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539874" y="4224933"/>
            <a:ext cx="2193229" cy="369332"/>
          </a:xfrm>
          <a:prstGeom prst="rect">
            <a:avLst/>
          </a:prstGeom>
        </p:spPr>
        <p:txBody>
          <a:bodyPr wrap="none">
            <a:spAutoFit/>
          </a:bodyPr>
          <a:lstStyle/>
          <a:p>
            <a:r>
              <a:rPr lang="lt-LT" sz="900" dirty="0">
                <a:hlinkClick r:id="rId6"/>
              </a:rPr>
              <a:t>https://akcladding.com/drainage-systems</a:t>
            </a:r>
            <a:r>
              <a:rPr lang="lt-LT" sz="900" dirty="0" smtClean="0">
                <a:hlinkClick r:id="rId6"/>
              </a:rPr>
              <a:t>/</a:t>
            </a:r>
            <a:endParaRPr lang="lt-LT" sz="900" dirty="0" smtClean="0"/>
          </a:p>
          <a:p>
            <a:endParaRPr lang="lt-LT" sz="900" dirty="0"/>
          </a:p>
        </p:txBody>
      </p:sp>
      <p:sp>
        <p:nvSpPr>
          <p:cNvPr id="7" name="Rectangle 6"/>
          <p:cNvSpPr/>
          <p:nvPr/>
        </p:nvSpPr>
        <p:spPr>
          <a:xfrm>
            <a:off x="3174" y="6597646"/>
            <a:ext cx="6096000" cy="230832"/>
          </a:xfrm>
          <a:prstGeom prst="rect">
            <a:avLst/>
          </a:prstGeom>
        </p:spPr>
        <p:txBody>
          <a:bodyPr>
            <a:spAutoFit/>
          </a:bodyPr>
          <a:lstStyle/>
          <a:p>
            <a:r>
              <a:rPr lang="lt-LT" sz="900" u="sng" dirty="0">
                <a:hlinkClick r:id="rId7"/>
              </a:rPr>
              <a:t>https://www.researchgate.net/figure/Siphonic-Roof-Drainage-System_fig3_238078488</a:t>
            </a:r>
            <a:endParaRPr lang="lt-LT" sz="900" dirty="0"/>
          </a:p>
        </p:txBody>
      </p:sp>
      <p:sp>
        <p:nvSpPr>
          <p:cNvPr id="8" name="Rectangle 7"/>
          <p:cNvSpPr/>
          <p:nvPr/>
        </p:nvSpPr>
        <p:spPr>
          <a:xfrm>
            <a:off x="6629400" y="6366814"/>
            <a:ext cx="6096000" cy="369332"/>
          </a:xfrm>
          <a:prstGeom prst="rect">
            <a:avLst/>
          </a:prstGeom>
        </p:spPr>
        <p:txBody>
          <a:bodyPr>
            <a:spAutoFit/>
          </a:bodyPr>
          <a:lstStyle/>
          <a:p>
            <a:r>
              <a:rPr lang="lt-LT" sz="900" dirty="0">
                <a:hlinkClick r:id="rId8"/>
              </a:rPr>
              <a:t>https://</a:t>
            </a:r>
            <a:r>
              <a:rPr lang="lt-LT" sz="900" dirty="0" smtClean="0">
                <a:hlinkClick r:id="rId8"/>
              </a:rPr>
              <a:t>www.aco-accesscovers.com/solutions/roof-drainage/siphonic-drainage</a:t>
            </a:r>
            <a:endParaRPr lang="lt-LT" sz="900" dirty="0" smtClean="0"/>
          </a:p>
          <a:p>
            <a:endParaRPr lang="lt-LT" sz="900" dirty="0"/>
          </a:p>
        </p:txBody>
      </p:sp>
    </p:spTree>
    <p:extLst>
      <p:ext uri="{BB962C8B-B14F-4D97-AF65-F5344CB8AC3E}">
        <p14:creationId xmlns:p14="http://schemas.microsoft.com/office/powerpoint/2010/main" val="40051722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ROOF SLOPE</a:t>
            </a:r>
            <a:endParaRPr lang="lt-LT" dirty="0"/>
          </a:p>
        </p:txBody>
      </p:sp>
      <p:sp>
        <p:nvSpPr>
          <p:cNvPr id="3" name="Content Placeholder 2"/>
          <p:cNvSpPr>
            <a:spLocks noGrp="1"/>
          </p:cNvSpPr>
          <p:nvPr>
            <p:ph idx="1"/>
          </p:nvPr>
        </p:nvSpPr>
        <p:spPr/>
        <p:txBody>
          <a:bodyPr/>
          <a:lstStyle/>
          <a:p>
            <a:r>
              <a:rPr lang="en-US" dirty="0"/>
              <a:t>Formation of flat roof slope can be achieved </a:t>
            </a:r>
            <a:r>
              <a:rPr lang="en-US" dirty="0" smtClean="0"/>
              <a:t>by </a:t>
            </a:r>
            <a:r>
              <a:rPr lang="en-US" dirty="0"/>
              <a:t>using :</a:t>
            </a:r>
          </a:p>
          <a:p>
            <a:pPr lvl="1"/>
            <a:r>
              <a:rPr lang="en-US" dirty="0"/>
              <a:t>Sloped roof joists </a:t>
            </a:r>
          </a:p>
          <a:p>
            <a:pPr lvl="1"/>
            <a:r>
              <a:rPr lang="en-US" dirty="0"/>
              <a:t>Tapered </a:t>
            </a:r>
            <a:r>
              <a:rPr lang="lt-LT" dirty="0" err="1"/>
              <a:t>f</a:t>
            </a:r>
            <a:r>
              <a:rPr lang="en-US" dirty="0" err="1" smtClean="0"/>
              <a:t>irrings</a:t>
            </a:r>
            <a:endParaRPr lang="en-US" dirty="0"/>
          </a:p>
          <a:p>
            <a:pPr lvl="1"/>
            <a:r>
              <a:rPr lang="en-US" dirty="0"/>
              <a:t>Tapered insulation boards</a:t>
            </a:r>
          </a:p>
          <a:p>
            <a:endParaRPr lang="lt-LT" dirty="0"/>
          </a:p>
        </p:txBody>
      </p:sp>
      <p:pic>
        <p:nvPicPr>
          <p:cNvPr id="8194" name="Picture 2" descr="Roof pitch to angle | pitch roof angle | Angle to roof pitch conversion -  Civil Si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583" b="5745"/>
          <a:stretch/>
        </p:blipFill>
        <p:spPr bwMode="auto">
          <a:xfrm>
            <a:off x="5353050" y="2409824"/>
            <a:ext cx="3724359" cy="41624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579533" y="6577281"/>
            <a:ext cx="6096000" cy="369332"/>
          </a:xfrm>
          <a:prstGeom prst="rect">
            <a:avLst/>
          </a:prstGeom>
        </p:spPr>
        <p:txBody>
          <a:bodyPr>
            <a:spAutoFit/>
          </a:bodyPr>
          <a:lstStyle/>
          <a:p>
            <a:r>
              <a:rPr lang="lt-LT" sz="900" dirty="0">
                <a:hlinkClick r:id="rId4"/>
              </a:rPr>
              <a:t>https://civilsir.com/roof-pitch-to-angle-pitch-roof-angle-angle-to-roof-pitch-conversion</a:t>
            </a:r>
            <a:r>
              <a:rPr lang="lt-LT" sz="900" dirty="0" smtClean="0">
                <a:hlinkClick r:id="rId4"/>
              </a:rPr>
              <a:t>/</a:t>
            </a:r>
            <a:endParaRPr lang="lt-LT" sz="900" dirty="0" smtClean="0"/>
          </a:p>
          <a:p>
            <a:endParaRPr lang="lt-LT" sz="900" dirty="0"/>
          </a:p>
        </p:txBody>
      </p:sp>
    </p:spTree>
    <p:extLst>
      <p:ext uri="{BB962C8B-B14F-4D97-AF65-F5344CB8AC3E}">
        <p14:creationId xmlns:p14="http://schemas.microsoft.com/office/powerpoint/2010/main" val="2014039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TAPERED FIRRINGS</a:t>
            </a:r>
            <a:endParaRPr lang="lt-LT" dirty="0"/>
          </a:p>
        </p:txBody>
      </p:sp>
      <p:pic>
        <p:nvPicPr>
          <p:cNvPr id="4" name="Picture 3" descr="C:\Users\vyt.aleksandrovas\AppData\Local\Microsoft\Windows\INetCache\Content.Word\dsc_001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1670" y="1536294"/>
            <a:ext cx="4017026" cy="2700114"/>
          </a:xfrm>
          <a:prstGeom prst="rect">
            <a:avLst/>
          </a:prstGeom>
          <a:noFill/>
          <a:ln>
            <a:noFill/>
          </a:ln>
        </p:spPr>
      </p:pic>
      <p:pic>
        <p:nvPicPr>
          <p:cNvPr id="6" name="Picture 5" descr="C:\Users\vyt.aleksandrovas\AppData\Local\Microsoft\Windows\INetCache\Content.Word\Firring.jpg"/>
          <p:cNvPicPr/>
          <p:nvPr/>
        </p:nvPicPr>
        <p:blipFill>
          <a:blip r:embed="rId4">
            <a:extLst>
              <a:ext uri="{28A0092B-C50C-407E-A947-70E740481C1C}">
                <a14:useLocalDpi xmlns:a14="http://schemas.microsoft.com/office/drawing/2010/main" val="0"/>
              </a:ext>
            </a:extLst>
          </a:blip>
          <a:srcRect/>
          <a:stretch>
            <a:fillRect/>
          </a:stretch>
        </p:blipFill>
        <p:spPr bwMode="auto">
          <a:xfrm>
            <a:off x="1308795" y="5095874"/>
            <a:ext cx="4601913" cy="718215"/>
          </a:xfrm>
          <a:prstGeom prst="rect">
            <a:avLst/>
          </a:prstGeom>
          <a:noFill/>
          <a:ln>
            <a:noFill/>
          </a:ln>
        </p:spPr>
      </p:pic>
      <p:sp>
        <p:nvSpPr>
          <p:cNvPr id="3" name="Rectangle 2"/>
          <p:cNvSpPr/>
          <p:nvPr/>
        </p:nvSpPr>
        <p:spPr>
          <a:xfrm>
            <a:off x="6956839" y="6588811"/>
            <a:ext cx="6096000" cy="369332"/>
          </a:xfrm>
          <a:prstGeom prst="rect">
            <a:avLst/>
          </a:prstGeom>
        </p:spPr>
        <p:txBody>
          <a:bodyPr>
            <a:spAutoFit/>
          </a:bodyPr>
          <a:lstStyle/>
          <a:p>
            <a:r>
              <a:rPr lang="lt-LT" sz="900" dirty="0">
                <a:hlinkClick r:id="rId5"/>
              </a:rPr>
              <a:t>https://nhbc-standards.co.uk/2021/7-roofs/7-1-flat-roofs-and-balconies/7-1-5-drainage</a:t>
            </a:r>
            <a:r>
              <a:rPr lang="lt-LT" sz="900" dirty="0" smtClean="0">
                <a:hlinkClick r:id="rId5"/>
              </a:rPr>
              <a:t>/</a:t>
            </a:r>
            <a:endParaRPr lang="lt-LT" sz="900" dirty="0" smtClean="0"/>
          </a:p>
          <a:p>
            <a:endParaRPr lang="lt-LT" sz="900" dirty="0"/>
          </a:p>
        </p:txBody>
      </p:sp>
      <p:pic>
        <p:nvPicPr>
          <p:cNvPr id="7" name="Picture 2" descr="C:\Users\vyt.aleksandrovas\Desktop\Flat-roof-Firrings-1024x604.png"/>
          <p:cNvPicPr>
            <a:picLocks noChangeAspect="1" noChangeArrowheads="1"/>
          </p:cNvPicPr>
          <p:nvPr/>
        </p:nvPicPr>
        <p:blipFill rotWithShape="1">
          <a:blip r:embed="rId6">
            <a:extLst>
              <a:ext uri="{28A0092B-C50C-407E-A947-70E740481C1C}">
                <a14:useLocalDpi xmlns:a14="http://schemas.microsoft.com/office/drawing/2010/main" val="0"/>
              </a:ext>
            </a:extLst>
          </a:blip>
          <a:srcRect b="3091"/>
          <a:stretch/>
        </p:blipFill>
        <p:spPr bwMode="auto">
          <a:xfrm>
            <a:off x="6998198" y="4151968"/>
            <a:ext cx="4250827" cy="24298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vyt.aleksandrovas\Desktop\Cambridge-Flat-Roofing-2-960x72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98198" y="1536294"/>
            <a:ext cx="3684216" cy="276316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388533" y="5882901"/>
            <a:ext cx="6096000" cy="369332"/>
          </a:xfrm>
          <a:prstGeom prst="rect">
            <a:avLst/>
          </a:prstGeom>
        </p:spPr>
        <p:txBody>
          <a:bodyPr>
            <a:spAutoFit/>
          </a:bodyPr>
          <a:lstStyle/>
          <a:p>
            <a:r>
              <a:rPr lang="lt-LT" sz="900" dirty="0">
                <a:hlinkClick r:id="rId8"/>
              </a:rPr>
              <a:t>https://</a:t>
            </a:r>
            <a:r>
              <a:rPr lang="lt-LT" sz="900" dirty="0" smtClean="0">
                <a:hlinkClick r:id="rId8"/>
              </a:rPr>
              <a:t>www.nottagetimber.co.uk/blog/what-are-timber-firrings</a:t>
            </a:r>
            <a:endParaRPr lang="lt-LT" sz="900" dirty="0" smtClean="0"/>
          </a:p>
          <a:p>
            <a:endParaRPr lang="lt-LT" sz="900" dirty="0"/>
          </a:p>
        </p:txBody>
      </p:sp>
      <p:sp>
        <p:nvSpPr>
          <p:cNvPr id="9" name="Rectangle 8"/>
          <p:cNvSpPr/>
          <p:nvPr/>
        </p:nvSpPr>
        <p:spPr>
          <a:xfrm>
            <a:off x="6998198" y="4342590"/>
            <a:ext cx="3684216" cy="507831"/>
          </a:xfrm>
          <a:prstGeom prst="rect">
            <a:avLst/>
          </a:prstGeom>
        </p:spPr>
        <p:txBody>
          <a:bodyPr wrap="square">
            <a:spAutoFit/>
          </a:bodyPr>
          <a:lstStyle/>
          <a:p>
            <a:r>
              <a:rPr lang="lt-LT" sz="900" dirty="0">
                <a:hlinkClick r:id="rId9"/>
              </a:rPr>
              <a:t>https://roofing-cambridge.co.uk/portfolios/cambridge-flat-roofing-epdm-rubber-roof-houghton</a:t>
            </a:r>
            <a:r>
              <a:rPr lang="lt-LT" sz="900" dirty="0" smtClean="0">
                <a:hlinkClick r:id="rId9"/>
              </a:rPr>
              <a:t>/</a:t>
            </a:r>
            <a:endParaRPr lang="lt-LT" sz="900" dirty="0" smtClean="0"/>
          </a:p>
          <a:p>
            <a:endParaRPr lang="lt-LT" sz="900" dirty="0"/>
          </a:p>
        </p:txBody>
      </p:sp>
      <p:sp>
        <p:nvSpPr>
          <p:cNvPr id="10" name="Rectangle 9"/>
          <p:cNvSpPr/>
          <p:nvPr/>
        </p:nvSpPr>
        <p:spPr>
          <a:xfrm>
            <a:off x="1451670" y="4245675"/>
            <a:ext cx="6096000" cy="369332"/>
          </a:xfrm>
          <a:prstGeom prst="rect">
            <a:avLst/>
          </a:prstGeom>
        </p:spPr>
        <p:txBody>
          <a:bodyPr>
            <a:spAutoFit/>
          </a:bodyPr>
          <a:lstStyle/>
          <a:p>
            <a:r>
              <a:rPr lang="lt-LT" sz="900" dirty="0">
                <a:hlinkClick r:id="rId10"/>
              </a:rPr>
              <a:t>https://www.donaldsontimberengineering.co.uk/products/joists/firring-timbers</a:t>
            </a:r>
            <a:r>
              <a:rPr lang="lt-LT" sz="900" dirty="0" smtClean="0">
                <a:hlinkClick r:id="rId10"/>
              </a:rPr>
              <a:t>/</a:t>
            </a:r>
            <a:endParaRPr lang="lt-LT" sz="900" dirty="0" smtClean="0"/>
          </a:p>
          <a:p>
            <a:endParaRPr lang="lt-LT" sz="900" dirty="0"/>
          </a:p>
        </p:txBody>
      </p:sp>
    </p:spTree>
    <p:extLst>
      <p:ext uri="{BB962C8B-B14F-4D97-AF65-F5344CB8AC3E}">
        <p14:creationId xmlns:p14="http://schemas.microsoft.com/office/powerpoint/2010/main" val="1511337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TAPERED INSULATION BOARDS</a:t>
            </a:r>
            <a:endParaRPr lang="lt-LT" dirty="0"/>
          </a:p>
        </p:txBody>
      </p:sp>
      <p:pic>
        <p:nvPicPr>
          <p:cNvPr id="4" name="Picture 2" descr="C:\Users\vyt.aleksandrovas\Desktop\Insulfoam-Tapered-roof-insulation-IMG_0451_EDIT_09121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858" y="2299547"/>
            <a:ext cx="4075270" cy="2824903"/>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descr="Figure4"/>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219700" y="2594769"/>
            <a:ext cx="6505575" cy="1929606"/>
          </a:xfrm>
          <a:prstGeom prst="rect">
            <a:avLst/>
          </a:prstGeom>
          <a:noFill/>
          <a:ln>
            <a:noFill/>
          </a:ln>
        </p:spPr>
      </p:pic>
      <p:sp>
        <p:nvSpPr>
          <p:cNvPr id="3" name="Rectangle 2"/>
          <p:cNvSpPr/>
          <p:nvPr/>
        </p:nvSpPr>
        <p:spPr>
          <a:xfrm>
            <a:off x="757858" y="5133717"/>
            <a:ext cx="6096000" cy="369332"/>
          </a:xfrm>
          <a:prstGeom prst="rect">
            <a:avLst/>
          </a:prstGeom>
        </p:spPr>
        <p:txBody>
          <a:bodyPr>
            <a:spAutoFit/>
          </a:bodyPr>
          <a:lstStyle/>
          <a:p>
            <a:r>
              <a:rPr lang="lt-LT" sz="900" dirty="0">
                <a:hlinkClick r:id="rId5"/>
              </a:rPr>
              <a:t>https://www.insulfoam.com/tapered-eps-economical-roof-insulation</a:t>
            </a:r>
            <a:r>
              <a:rPr lang="lt-LT" sz="900" dirty="0" smtClean="0">
                <a:hlinkClick r:id="rId5"/>
              </a:rPr>
              <a:t>/</a:t>
            </a:r>
            <a:endParaRPr lang="lt-LT" sz="900" dirty="0" smtClean="0"/>
          </a:p>
          <a:p>
            <a:endParaRPr lang="lt-LT" sz="900" dirty="0"/>
          </a:p>
        </p:txBody>
      </p:sp>
      <p:sp>
        <p:nvSpPr>
          <p:cNvPr id="6" name="Rectangle 5"/>
          <p:cNvSpPr/>
          <p:nvPr/>
        </p:nvSpPr>
        <p:spPr>
          <a:xfrm>
            <a:off x="5334000" y="4587502"/>
            <a:ext cx="6096000" cy="369332"/>
          </a:xfrm>
          <a:prstGeom prst="rect">
            <a:avLst/>
          </a:prstGeom>
        </p:spPr>
        <p:txBody>
          <a:bodyPr>
            <a:spAutoFit/>
          </a:bodyPr>
          <a:lstStyle/>
          <a:p>
            <a:r>
              <a:rPr lang="lt-LT" sz="900" dirty="0">
                <a:hlinkClick r:id="rId6"/>
              </a:rPr>
              <a:t>https://www.constructioncanada.net/how-tapered-insulation-can-eliminate-ponding-on-low-slope-roofs</a:t>
            </a:r>
            <a:r>
              <a:rPr lang="lt-LT" sz="900" dirty="0" smtClean="0">
                <a:hlinkClick r:id="rId6"/>
              </a:rPr>
              <a:t>/</a:t>
            </a:r>
            <a:endParaRPr lang="lt-LT" sz="900" dirty="0" smtClean="0"/>
          </a:p>
          <a:p>
            <a:endParaRPr lang="lt-LT" sz="900" dirty="0"/>
          </a:p>
        </p:txBody>
      </p:sp>
    </p:spTree>
    <p:extLst>
      <p:ext uri="{BB962C8B-B14F-4D97-AF65-F5344CB8AC3E}">
        <p14:creationId xmlns:p14="http://schemas.microsoft.com/office/powerpoint/2010/main" val="39270809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TAPERED INSULATION SYSTEM</a:t>
            </a:r>
            <a:endParaRPr lang="lt-LT" dirty="0"/>
          </a:p>
        </p:txBody>
      </p:sp>
      <p:sp>
        <p:nvSpPr>
          <p:cNvPr id="3" name="Content Placeholder 2"/>
          <p:cNvSpPr>
            <a:spLocks noGrp="1"/>
          </p:cNvSpPr>
          <p:nvPr>
            <p:ph idx="1"/>
          </p:nvPr>
        </p:nvSpPr>
        <p:spPr/>
        <p:txBody>
          <a:bodyPr/>
          <a:lstStyle/>
          <a:p>
            <a:endParaRPr lang="lt-LT" dirty="0"/>
          </a:p>
        </p:txBody>
      </p:sp>
      <p:pic>
        <p:nvPicPr>
          <p:cNvPr id="4" name="Picture 3" descr="Figure2-300x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6700" y="2995611"/>
            <a:ext cx="4486041" cy="2384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How tapered insulation can eliminate ponding on low-slope roofs -  Construction Ca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2849" y="4018795"/>
            <a:ext cx="4431479" cy="24431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908670" y="3849518"/>
            <a:ext cx="1039836" cy="338554"/>
          </a:xfrm>
          <a:prstGeom prst="rect">
            <a:avLst/>
          </a:prstGeom>
          <a:noFill/>
        </p:spPr>
        <p:txBody>
          <a:bodyPr wrap="none" rtlCol="0">
            <a:spAutoFit/>
          </a:bodyPr>
          <a:lstStyle/>
          <a:p>
            <a:r>
              <a:rPr lang="lt-LT" sz="1600" dirty="0" smtClean="0"/>
              <a:t>TWO-WAY</a:t>
            </a:r>
            <a:endParaRPr lang="lt-LT" sz="1600" dirty="0"/>
          </a:p>
        </p:txBody>
      </p:sp>
      <p:sp>
        <p:nvSpPr>
          <p:cNvPr id="7" name="TextBox 6"/>
          <p:cNvSpPr txBox="1"/>
          <p:nvPr/>
        </p:nvSpPr>
        <p:spPr>
          <a:xfrm>
            <a:off x="8076319" y="2626280"/>
            <a:ext cx="1206805" cy="369332"/>
          </a:xfrm>
          <a:prstGeom prst="rect">
            <a:avLst/>
          </a:prstGeom>
          <a:noFill/>
        </p:spPr>
        <p:txBody>
          <a:bodyPr wrap="none" rtlCol="0">
            <a:spAutoFit/>
          </a:bodyPr>
          <a:lstStyle/>
          <a:p>
            <a:r>
              <a:rPr lang="lt-LT" dirty="0" smtClean="0"/>
              <a:t>FOUR-WAY</a:t>
            </a:r>
            <a:endParaRPr lang="lt-LT" dirty="0"/>
          </a:p>
        </p:txBody>
      </p:sp>
      <p:pic>
        <p:nvPicPr>
          <p:cNvPr id="8" name="Picture 7"/>
          <p:cNvPicPr/>
          <p:nvPr/>
        </p:nvPicPr>
        <p:blipFill rotWithShape="1">
          <a:blip r:embed="rId5"/>
          <a:srcRect l="50000" b="68259"/>
          <a:stretch/>
        </p:blipFill>
        <p:spPr>
          <a:xfrm>
            <a:off x="1529131" y="1273609"/>
            <a:ext cx="3798913" cy="2409920"/>
          </a:xfrm>
          <a:prstGeom prst="rect">
            <a:avLst/>
          </a:prstGeom>
        </p:spPr>
      </p:pic>
      <p:sp>
        <p:nvSpPr>
          <p:cNvPr id="6" name="Rectangle 5"/>
          <p:cNvSpPr/>
          <p:nvPr/>
        </p:nvSpPr>
        <p:spPr>
          <a:xfrm>
            <a:off x="6553200" y="5300834"/>
            <a:ext cx="4114800" cy="507831"/>
          </a:xfrm>
          <a:prstGeom prst="rect">
            <a:avLst/>
          </a:prstGeom>
        </p:spPr>
        <p:txBody>
          <a:bodyPr wrap="square">
            <a:spAutoFit/>
          </a:bodyPr>
          <a:lstStyle/>
          <a:p>
            <a:r>
              <a:rPr lang="lt-LT" sz="900" dirty="0">
                <a:hlinkClick r:id="rId6"/>
              </a:rPr>
              <a:t>https://www.constructioncanada.net/how-tapered-insulation-can-eliminate-ponding-on-low-slope-roofs</a:t>
            </a:r>
            <a:r>
              <a:rPr lang="lt-LT" sz="900" dirty="0" smtClean="0">
                <a:hlinkClick r:id="rId6"/>
              </a:rPr>
              <a:t>/</a:t>
            </a:r>
            <a:endParaRPr lang="lt-LT" sz="900" dirty="0" smtClean="0"/>
          </a:p>
          <a:p>
            <a:endParaRPr lang="lt-LT" sz="900" dirty="0"/>
          </a:p>
        </p:txBody>
      </p:sp>
      <p:sp>
        <p:nvSpPr>
          <p:cNvPr id="10" name="Rectangle 9"/>
          <p:cNvSpPr/>
          <p:nvPr/>
        </p:nvSpPr>
        <p:spPr>
          <a:xfrm>
            <a:off x="1371188" y="6350169"/>
            <a:ext cx="4114800" cy="507831"/>
          </a:xfrm>
          <a:prstGeom prst="rect">
            <a:avLst/>
          </a:prstGeom>
        </p:spPr>
        <p:txBody>
          <a:bodyPr wrap="square">
            <a:spAutoFit/>
          </a:bodyPr>
          <a:lstStyle/>
          <a:p>
            <a:r>
              <a:rPr lang="lt-LT" sz="900" dirty="0">
                <a:hlinkClick r:id="rId6"/>
              </a:rPr>
              <a:t>https://www.constructioncanada.net/how-tapered-insulation-can-eliminate-ponding-on-low-slope-roofs</a:t>
            </a:r>
            <a:r>
              <a:rPr lang="lt-LT" sz="900" dirty="0" smtClean="0">
                <a:hlinkClick r:id="rId6"/>
              </a:rPr>
              <a:t>/</a:t>
            </a:r>
            <a:endParaRPr lang="lt-LT" sz="900" dirty="0" smtClean="0"/>
          </a:p>
          <a:p>
            <a:endParaRPr lang="lt-LT" sz="900" dirty="0"/>
          </a:p>
        </p:txBody>
      </p:sp>
      <p:sp>
        <p:nvSpPr>
          <p:cNvPr id="9" name="Rectangle 8"/>
          <p:cNvSpPr/>
          <p:nvPr/>
        </p:nvSpPr>
        <p:spPr>
          <a:xfrm>
            <a:off x="1640866" y="3510964"/>
            <a:ext cx="3575444" cy="507831"/>
          </a:xfrm>
          <a:prstGeom prst="rect">
            <a:avLst/>
          </a:prstGeom>
        </p:spPr>
        <p:txBody>
          <a:bodyPr wrap="square">
            <a:spAutoFit/>
          </a:bodyPr>
          <a:lstStyle/>
          <a:p>
            <a:r>
              <a:rPr lang="lt-LT" sz="900" dirty="0"/>
              <a:t>https</a:t>
            </a:r>
            <a:r>
              <a:rPr lang="lt-LT" sz="900" dirty="0" smtClean="0"/>
              <a:t>://www.gaf.com/.../Guide</a:t>
            </a:r>
            <a:r>
              <a:rPr lang="lt-LT" sz="900" dirty="0"/>
              <a:t>__</a:t>
            </a:r>
            <a:r>
              <a:rPr lang="lt-LT" sz="900" dirty="0" smtClean="0"/>
              <a:t>Tapered_Insulation_Design_Guide.pdf</a:t>
            </a:r>
          </a:p>
          <a:p>
            <a:endParaRPr lang="lt-LT" sz="900" dirty="0" smtClean="0"/>
          </a:p>
          <a:p>
            <a:endParaRPr lang="lt-LT" sz="900" dirty="0"/>
          </a:p>
        </p:txBody>
      </p:sp>
    </p:spTree>
    <p:extLst>
      <p:ext uri="{BB962C8B-B14F-4D97-AF65-F5344CB8AC3E}">
        <p14:creationId xmlns:p14="http://schemas.microsoft.com/office/powerpoint/2010/main" val="35066308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TAPERED INSULATION SYSTEM</a:t>
            </a:r>
          </a:p>
        </p:txBody>
      </p:sp>
      <p:pic>
        <p:nvPicPr>
          <p:cNvPr id="4" name="Picture 3"/>
          <p:cNvPicPr/>
          <p:nvPr/>
        </p:nvPicPr>
        <p:blipFill>
          <a:blip r:embed="rId3"/>
          <a:stretch>
            <a:fillRect/>
          </a:stretch>
        </p:blipFill>
        <p:spPr>
          <a:xfrm>
            <a:off x="420663" y="1847850"/>
            <a:ext cx="4360887" cy="4659086"/>
          </a:xfrm>
          <a:prstGeom prst="rect">
            <a:avLst/>
          </a:prstGeom>
        </p:spPr>
      </p:pic>
      <p:pic>
        <p:nvPicPr>
          <p:cNvPr id="5" name="Content Placeholder 4"/>
          <p:cNvPicPr>
            <a:picLocks noGrp="1"/>
          </p:cNvPicPr>
          <p:nvPr>
            <p:ph idx="1"/>
          </p:nvPr>
        </p:nvPicPr>
        <p:blipFill>
          <a:blip r:embed="rId4"/>
          <a:stretch>
            <a:fillRect/>
          </a:stretch>
        </p:blipFill>
        <p:spPr>
          <a:xfrm>
            <a:off x="6390039" y="1724025"/>
            <a:ext cx="4141577" cy="2555875"/>
          </a:xfrm>
          <a:prstGeom prst="rect">
            <a:avLst/>
          </a:prstGeom>
        </p:spPr>
      </p:pic>
      <p:pic>
        <p:nvPicPr>
          <p:cNvPr id="6" name="Picture 5"/>
          <p:cNvPicPr/>
          <p:nvPr/>
        </p:nvPicPr>
        <p:blipFill>
          <a:blip r:embed="rId5"/>
          <a:stretch>
            <a:fillRect/>
          </a:stretch>
        </p:blipFill>
        <p:spPr>
          <a:xfrm>
            <a:off x="5360293" y="4657395"/>
            <a:ext cx="3316982" cy="1849541"/>
          </a:xfrm>
          <a:prstGeom prst="rect">
            <a:avLst/>
          </a:prstGeom>
        </p:spPr>
      </p:pic>
      <p:pic>
        <p:nvPicPr>
          <p:cNvPr id="7" name="Picture 6" descr="C:\Users\vyt.aleksandrovas\AppData\Local\Microsoft\Windows\INetCache\Content.Word\RoofCricket3-1.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49383" y="4657395"/>
            <a:ext cx="2530746" cy="1837531"/>
          </a:xfrm>
          <a:prstGeom prst="rect">
            <a:avLst/>
          </a:prstGeom>
          <a:noFill/>
          <a:ln>
            <a:noFill/>
          </a:ln>
        </p:spPr>
      </p:pic>
      <p:sp>
        <p:nvSpPr>
          <p:cNvPr id="3" name="Rectangle 2"/>
          <p:cNvSpPr/>
          <p:nvPr/>
        </p:nvSpPr>
        <p:spPr>
          <a:xfrm>
            <a:off x="420663" y="6410236"/>
            <a:ext cx="6096000" cy="507831"/>
          </a:xfrm>
          <a:prstGeom prst="rect">
            <a:avLst/>
          </a:prstGeom>
        </p:spPr>
        <p:txBody>
          <a:bodyPr>
            <a:spAutoFit/>
          </a:bodyPr>
          <a:lstStyle/>
          <a:p>
            <a:r>
              <a:rPr lang="lt-LT" sz="900" dirty="0"/>
              <a:t>https://www.gaf.com/.../Guide__Tapered_Insulation_Design_Guide.pdf</a:t>
            </a:r>
          </a:p>
          <a:p>
            <a:endParaRPr lang="lt-LT" sz="900" dirty="0"/>
          </a:p>
          <a:p>
            <a:endParaRPr lang="lt-LT" sz="900" dirty="0"/>
          </a:p>
        </p:txBody>
      </p:sp>
      <p:sp>
        <p:nvSpPr>
          <p:cNvPr id="8" name="Rectangle 7"/>
          <p:cNvSpPr/>
          <p:nvPr/>
        </p:nvSpPr>
        <p:spPr>
          <a:xfrm>
            <a:off x="5619862" y="6548735"/>
            <a:ext cx="2180405" cy="369332"/>
          </a:xfrm>
          <a:prstGeom prst="rect">
            <a:avLst/>
          </a:prstGeom>
        </p:spPr>
        <p:txBody>
          <a:bodyPr wrap="none">
            <a:spAutoFit/>
          </a:bodyPr>
          <a:lstStyle/>
          <a:p>
            <a:r>
              <a:rPr lang="lt-LT" sz="900" dirty="0">
                <a:hlinkClick r:id="rId7"/>
              </a:rPr>
              <a:t>https://wncroofing.com/flat-roof-crickets</a:t>
            </a:r>
            <a:r>
              <a:rPr lang="lt-LT" sz="900" dirty="0" smtClean="0">
                <a:hlinkClick r:id="rId7"/>
              </a:rPr>
              <a:t>/</a:t>
            </a:r>
            <a:endParaRPr lang="lt-LT" sz="900" dirty="0" smtClean="0"/>
          </a:p>
          <a:p>
            <a:endParaRPr lang="lt-LT" sz="900" dirty="0"/>
          </a:p>
        </p:txBody>
      </p:sp>
      <p:sp>
        <p:nvSpPr>
          <p:cNvPr id="9" name="Rectangle 8"/>
          <p:cNvSpPr/>
          <p:nvPr/>
        </p:nvSpPr>
        <p:spPr>
          <a:xfrm>
            <a:off x="6516663" y="4277268"/>
            <a:ext cx="2180405" cy="369332"/>
          </a:xfrm>
          <a:prstGeom prst="rect">
            <a:avLst/>
          </a:prstGeom>
        </p:spPr>
        <p:txBody>
          <a:bodyPr wrap="none">
            <a:spAutoFit/>
          </a:bodyPr>
          <a:lstStyle/>
          <a:p>
            <a:r>
              <a:rPr lang="lt-LT" sz="900" dirty="0">
                <a:hlinkClick r:id="rId7"/>
              </a:rPr>
              <a:t>https://wncroofing.com/flat-roof-crickets</a:t>
            </a:r>
            <a:r>
              <a:rPr lang="lt-LT" sz="900" dirty="0" smtClean="0">
                <a:hlinkClick r:id="rId7"/>
              </a:rPr>
              <a:t>/</a:t>
            </a:r>
            <a:endParaRPr lang="lt-LT" sz="900" dirty="0" smtClean="0"/>
          </a:p>
          <a:p>
            <a:endParaRPr lang="lt-LT" sz="900" dirty="0"/>
          </a:p>
        </p:txBody>
      </p:sp>
      <p:sp>
        <p:nvSpPr>
          <p:cNvPr id="10" name="Rectangle 9"/>
          <p:cNvSpPr/>
          <p:nvPr/>
        </p:nvSpPr>
        <p:spPr>
          <a:xfrm>
            <a:off x="8959870" y="6527702"/>
            <a:ext cx="2909771" cy="369332"/>
          </a:xfrm>
          <a:prstGeom prst="rect">
            <a:avLst/>
          </a:prstGeom>
        </p:spPr>
        <p:txBody>
          <a:bodyPr wrap="none">
            <a:spAutoFit/>
          </a:bodyPr>
          <a:lstStyle/>
          <a:p>
            <a:r>
              <a:rPr lang="lt-LT" sz="900" dirty="0">
                <a:hlinkClick r:id="rId8"/>
              </a:rPr>
              <a:t>https://</a:t>
            </a:r>
            <a:r>
              <a:rPr lang="lt-LT" sz="900" dirty="0" smtClean="0">
                <a:hlinkClick r:id="rId8"/>
              </a:rPr>
              <a:t>www.billraganroofing.com/blog/what-roof-cricket</a:t>
            </a:r>
            <a:endParaRPr lang="lt-LT" sz="900" dirty="0" smtClean="0"/>
          </a:p>
          <a:p>
            <a:endParaRPr lang="lt-LT" sz="900" dirty="0"/>
          </a:p>
        </p:txBody>
      </p:sp>
    </p:spTree>
    <p:extLst>
      <p:ext uri="{BB962C8B-B14F-4D97-AF65-F5344CB8AC3E}">
        <p14:creationId xmlns:p14="http://schemas.microsoft.com/office/powerpoint/2010/main" val="32449048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CONCLUSIONS</a:t>
            </a:r>
            <a:endParaRPr lang="lt-LT" dirty="0"/>
          </a:p>
        </p:txBody>
      </p:sp>
      <p:sp>
        <p:nvSpPr>
          <p:cNvPr id="3" name="Content Placeholder 2"/>
          <p:cNvSpPr>
            <a:spLocks noGrp="1"/>
          </p:cNvSpPr>
          <p:nvPr>
            <p:ph idx="1"/>
          </p:nvPr>
        </p:nvSpPr>
        <p:spPr/>
        <p:txBody>
          <a:bodyPr>
            <a:normAutofit/>
          </a:bodyPr>
          <a:lstStyle/>
          <a:p>
            <a:r>
              <a:rPr lang="lt-LT" sz="2400" dirty="0" err="1" smtClean="0"/>
              <a:t>In</a:t>
            </a:r>
            <a:r>
              <a:rPr lang="lt-LT" sz="2400" dirty="0" smtClean="0"/>
              <a:t> </a:t>
            </a:r>
            <a:r>
              <a:rPr lang="lt-LT" sz="2400" dirty="0" err="1" smtClean="0"/>
              <a:t>todays</a:t>
            </a:r>
            <a:r>
              <a:rPr lang="lt-LT" sz="2400" dirty="0" smtClean="0"/>
              <a:t> </a:t>
            </a:r>
            <a:r>
              <a:rPr lang="lt-LT" sz="2400" dirty="0" err="1" smtClean="0"/>
              <a:t>construction</a:t>
            </a:r>
            <a:r>
              <a:rPr lang="lt-LT" sz="2400" dirty="0" smtClean="0"/>
              <a:t> </a:t>
            </a:r>
            <a:r>
              <a:rPr lang="lt-LT" sz="2400" dirty="0" err="1" smtClean="0"/>
              <a:t>there</a:t>
            </a:r>
            <a:r>
              <a:rPr lang="lt-LT" sz="2400" dirty="0" smtClean="0"/>
              <a:t> are </a:t>
            </a:r>
            <a:r>
              <a:rPr lang="lt-LT" sz="2400" dirty="0" err="1" smtClean="0"/>
              <a:t>wide</a:t>
            </a:r>
            <a:r>
              <a:rPr lang="lt-LT" sz="2400" dirty="0" smtClean="0"/>
              <a:t> range </a:t>
            </a:r>
            <a:r>
              <a:rPr lang="lt-LT" sz="2400" dirty="0" err="1" smtClean="0"/>
              <a:t>of</a:t>
            </a:r>
            <a:r>
              <a:rPr lang="lt-LT" sz="2400" dirty="0" smtClean="0"/>
              <a:t> </a:t>
            </a:r>
            <a:r>
              <a:rPr lang="lt-LT" sz="2400" dirty="0" err="1" smtClean="0"/>
              <a:t>different</a:t>
            </a:r>
            <a:r>
              <a:rPr lang="lt-LT" sz="2400" dirty="0" smtClean="0"/>
              <a:t> </a:t>
            </a:r>
            <a:r>
              <a:rPr lang="lt-LT" sz="2400" dirty="0" err="1" smtClean="0"/>
              <a:t>materials</a:t>
            </a:r>
            <a:r>
              <a:rPr lang="lt-LT" sz="2400" dirty="0" smtClean="0"/>
              <a:t>, to </a:t>
            </a:r>
            <a:r>
              <a:rPr lang="lt-LT" sz="2400" dirty="0" err="1" smtClean="0"/>
              <a:t>chose</a:t>
            </a:r>
            <a:r>
              <a:rPr lang="lt-LT" sz="2400" dirty="0" smtClean="0"/>
              <a:t> </a:t>
            </a:r>
            <a:r>
              <a:rPr lang="lt-LT" sz="2400" dirty="0" err="1" smtClean="0"/>
              <a:t>when</a:t>
            </a:r>
            <a:r>
              <a:rPr lang="lt-LT" sz="2400" dirty="0" smtClean="0"/>
              <a:t> </a:t>
            </a:r>
            <a:r>
              <a:rPr lang="lt-LT" sz="2400" dirty="0" err="1" smtClean="0"/>
              <a:t>building</a:t>
            </a:r>
            <a:r>
              <a:rPr lang="lt-LT" sz="2400" dirty="0" smtClean="0"/>
              <a:t> </a:t>
            </a:r>
            <a:r>
              <a:rPr lang="lt-LT" sz="2400" dirty="0" err="1" smtClean="0"/>
              <a:t>new</a:t>
            </a:r>
            <a:r>
              <a:rPr lang="lt-LT" sz="2400" dirty="0" smtClean="0"/>
              <a:t> </a:t>
            </a:r>
            <a:r>
              <a:rPr lang="lt-LT" sz="2400" dirty="0" err="1" smtClean="0"/>
              <a:t>or</a:t>
            </a:r>
            <a:r>
              <a:rPr lang="lt-LT" sz="2400" dirty="0" smtClean="0"/>
              <a:t> </a:t>
            </a:r>
            <a:r>
              <a:rPr lang="lt-LT" sz="2400" dirty="0" err="1" smtClean="0"/>
              <a:t>repairing</a:t>
            </a:r>
            <a:r>
              <a:rPr lang="lt-LT" sz="2400" dirty="0" smtClean="0"/>
              <a:t> </a:t>
            </a:r>
            <a:r>
              <a:rPr lang="lt-LT" sz="2400" dirty="0" err="1" smtClean="0"/>
              <a:t>existing</a:t>
            </a:r>
            <a:r>
              <a:rPr lang="lt-LT" sz="2400" dirty="0" smtClean="0"/>
              <a:t> </a:t>
            </a:r>
            <a:r>
              <a:rPr lang="lt-LT" sz="2400" dirty="0" err="1" smtClean="0"/>
              <a:t>roof</a:t>
            </a:r>
            <a:r>
              <a:rPr lang="lt-LT" sz="2400" dirty="0" smtClean="0"/>
              <a:t>, </a:t>
            </a:r>
            <a:r>
              <a:rPr lang="lt-LT" sz="2400" dirty="0" err="1" smtClean="0"/>
              <a:t>with</a:t>
            </a:r>
            <a:r>
              <a:rPr lang="lt-LT" sz="2400" dirty="0" smtClean="0"/>
              <a:t> </a:t>
            </a:r>
            <a:r>
              <a:rPr lang="lt-LT" sz="2400" dirty="0" err="1" smtClean="0"/>
              <a:t>its</a:t>
            </a:r>
            <a:r>
              <a:rPr lang="lt-LT" sz="2400" dirty="0" smtClean="0"/>
              <a:t> </a:t>
            </a:r>
            <a:r>
              <a:rPr lang="lt-LT" sz="2400" dirty="0" err="1" smtClean="0"/>
              <a:t>own</a:t>
            </a:r>
            <a:r>
              <a:rPr lang="lt-LT" sz="2400" dirty="0" smtClean="0"/>
              <a:t> </a:t>
            </a:r>
            <a:r>
              <a:rPr lang="lt-LT" sz="2400" dirty="0" err="1" smtClean="0"/>
              <a:t>field</a:t>
            </a:r>
            <a:r>
              <a:rPr lang="lt-LT" sz="2400" dirty="0" smtClean="0"/>
              <a:t> </a:t>
            </a:r>
            <a:r>
              <a:rPr lang="lt-LT" sz="2400" dirty="0" err="1" smtClean="0"/>
              <a:t>of</a:t>
            </a:r>
            <a:r>
              <a:rPr lang="lt-LT" sz="2400" dirty="0" smtClean="0"/>
              <a:t> </a:t>
            </a:r>
            <a:r>
              <a:rPr lang="lt-LT" sz="2400" dirty="0" err="1" smtClean="0"/>
              <a:t>application</a:t>
            </a:r>
            <a:r>
              <a:rPr lang="lt-LT" sz="2400" dirty="0" smtClean="0"/>
              <a:t> (</a:t>
            </a:r>
            <a:r>
              <a:rPr lang="lt-LT" sz="2400" dirty="0" err="1" smtClean="0"/>
              <a:t>according</a:t>
            </a:r>
            <a:r>
              <a:rPr lang="lt-LT" sz="2400" dirty="0" smtClean="0"/>
              <a:t> to slope, </a:t>
            </a:r>
            <a:r>
              <a:rPr lang="lt-LT" sz="2400" dirty="0" err="1" smtClean="0"/>
              <a:t>waterproofing</a:t>
            </a:r>
            <a:r>
              <a:rPr lang="lt-LT" sz="2400" dirty="0" smtClean="0"/>
              <a:t>, </a:t>
            </a:r>
            <a:r>
              <a:rPr lang="lt-LT" sz="2400" dirty="0" err="1" smtClean="0"/>
              <a:t>fire</a:t>
            </a:r>
            <a:r>
              <a:rPr lang="lt-LT" sz="2400" dirty="0" smtClean="0"/>
              <a:t> </a:t>
            </a:r>
            <a:r>
              <a:rPr lang="lt-LT" sz="2400" dirty="0" err="1" smtClean="0"/>
              <a:t>safety</a:t>
            </a:r>
            <a:r>
              <a:rPr lang="lt-LT" sz="2400" dirty="0" smtClean="0"/>
              <a:t>, </a:t>
            </a:r>
            <a:r>
              <a:rPr lang="lt-LT" sz="2400" dirty="0" err="1" smtClean="0"/>
              <a:t>economy</a:t>
            </a:r>
            <a:r>
              <a:rPr lang="lt-LT" sz="2400" dirty="0" smtClean="0"/>
              <a:t>, </a:t>
            </a:r>
            <a:r>
              <a:rPr lang="lt-LT" sz="2400" dirty="0" err="1" smtClean="0"/>
              <a:t>energy</a:t>
            </a:r>
            <a:r>
              <a:rPr lang="lt-LT" sz="2400" dirty="0" smtClean="0"/>
              <a:t> </a:t>
            </a:r>
            <a:r>
              <a:rPr lang="lt-LT" sz="2400" dirty="0" err="1" smtClean="0"/>
              <a:t>saving</a:t>
            </a:r>
            <a:r>
              <a:rPr lang="lt-LT" sz="2400" dirty="0" smtClean="0"/>
              <a:t> </a:t>
            </a:r>
            <a:r>
              <a:rPr lang="lt-LT" sz="2400" dirty="0" err="1" smtClean="0"/>
              <a:t>and</a:t>
            </a:r>
            <a:r>
              <a:rPr lang="lt-LT" sz="2400" dirty="0" smtClean="0"/>
              <a:t> </a:t>
            </a:r>
            <a:r>
              <a:rPr lang="lt-LT" sz="2400" dirty="0" err="1" smtClean="0"/>
              <a:t>so</a:t>
            </a:r>
            <a:r>
              <a:rPr lang="lt-LT" sz="2400" dirty="0" smtClean="0"/>
              <a:t> </a:t>
            </a:r>
            <a:r>
              <a:rPr lang="lt-LT" sz="2400" dirty="0" err="1" smtClean="0"/>
              <a:t>on</a:t>
            </a:r>
            <a:r>
              <a:rPr lang="lt-LT" sz="2400" dirty="0" smtClean="0"/>
              <a:t>).</a:t>
            </a:r>
          </a:p>
          <a:p>
            <a:r>
              <a:rPr lang="en-US" sz="2400" dirty="0"/>
              <a:t>Many methods have been developed to adapt to different </a:t>
            </a:r>
            <a:r>
              <a:rPr lang="en-US" sz="2400" dirty="0" smtClean="0"/>
              <a:t>climate </a:t>
            </a:r>
            <a:r>
              <a:rPr lang="en-US" sz="2400" dirty="0"/>
              <a:t>conditions and other </a:t>
            </a:r>
            <a:r>
              <a:rPr lang="en-US" sz="2400" dirty="0" smtClean="0"/>
              <a:t>requirements</a:t>
            </a:r>
            <a:r>
              <a:rPr lang="lt-LT" sz="2400" dirty="0" smtClean="0"/>
              <a:t> (</a:t>
            </a:r>
            <a:r>
              <a:rPr lang="lt-LT" sz="2400" dirty="0" err="1" smtClean="0"/>
              <a:t>fire</a:t>
            </a:r>
            <a:r>
              <a:rPr lang="lt-LT" sz="2400" dirty="0" smtClean="0"/>
              <a:t> </a:t>
            </a:r>
            <a:r>
              <a:rPr lang="lt-LT" sz="2400" dirty="0" err="1" smtClean="0"/>
              <a:t>safety</a:t>
            </a:r>
            <a:r>
              <a:rPr lang="lt-LT" sz="2400" dirty="0" smtClean="0"/>
              <a:t>,  </a:t>
            </a:r>
            <a:r>
              <a:rPr lang="lt-LT" sz="2400" dirty="0" err="1" smtClean="0"/>
              <a:t>heat</a:t>
            </a:r>
            <a:r>
              <a:rPr lang="lt-LT" sz="2400" dirty="0" smtClean="0"/>
              <a:t> </a:t>
            </a:r>
            <a:r>
              <a:rPr lang="lt-LT" sz="2400" dirty="0" err="1" smtClean="0"/>
              <a:t>preservation</a:t>
            </a:r>
            <a:r>
              <a:rPr lang="lt-LT" sz="2400" dirty="0" smtClean="0"/>
              <a:t>, </a:t>
            </a:r>
            <a:r>
              <a:rPr lang="lt-LT" sz="2400" dirty="0" err="1" smtClean="0"/>
              <a:t>longevity</a:t>
            </a:r>
            <a:r>
              <a:rPr lang="lt-LT" sz="2400" dirty="0"/>
              <a:t> </a:t>
            </a:r>
            <a:r>
              <a:rPr lang="lt-LT" sz="2400" dirty="0" err="1" smtClean="0"/>
              <a:t>and</a:t>
            </a:r>
            <a:r>
              <a:rPr lang="lt-LT" sz="2400" dirty="0" smtClean="0"/>
              <a:t> </a:t>
            </a:r>
            <a:r>
              <a:rPr lang="lt-LT" sz="2400" dirty="0" err="1" smtClean="0"/>
              <a:t>so</a:t>
            </a:r>
            <a:r>
              <a:rPr lang="lt-LT" sz="2400" dirty="0" smtClean="0"/>
              <a:t> </a:t>
            </a:r>
            <a:r>
              <a:rPr lang="lt-LT" sz="2400" dirty="0" err="1" smtClean="0"/>
              <a:t>on</a:t>
            </a:r>
            <a:r>
              <a:rPr lang="lt-LT" sz="2400" dirty="0" smtClean="0"/>
              <a:t>)</a:t>
            </a:r>
            <a:r>
              <a:rPr lang="en-US" sz="2400" dirty="0" smtClean="0"/>
              <a:t>.</a:t>
            </a:r>
            <a:endParaRPr lang="lt-LT" sz="2400" dirty="0" smtClean="0"/>
          </a:p>
          <a:p>
            <a:r>
              <a:rPr lang="lt-LT" sz="2400" dirty="0" err="1" smtClean="0"/>
              <a:t>Over</a:t>
            </a:r>
            <a:r>
              <a:rPr lang="lt-LT" sz="2400" dirty="0" smtClean="0"/>
              <a:t> </a:t>
            </a:r>
            <a:r>
              <a:rPr lang="lt-LT" sz="2400" dirty="0" err="1" smtClean="0"/>
              <a:t>the</a:t>
            </a:r>
            <a:r>
              <a:rPr lang="lt-LT" sz="2400" dirty="0" smtClean="0"/>
              <a:t> </a:t>
            </a:r>
            <a:r>
              <a:rPr lang="lt-LT" sz="2400" dirty="0" err="1" smtClean="0"/>
              <a:t>years</a:t>
            </a:r>
            <a:r>
              <a:rPr lang="lt-LT" sz="2400" dirty="0" smtClean="0"/>
              <a:t>, </a:t>
            </a:r>
            <a:r>
              <a:rPr lang="lt-LT" sz="2400" dirty="0" err="1" smtClean="0"/>
              <a:t>the</a:t>
            </a:r>
            <a:r>
              <a:rPr lang="lt-LT" sz="2400" dirty="0" smtClean="0"/>
              <a:t> </a:t>
            </a:r>
            <a:r>
              <a:rPr lang="lt-LT" sz="2400" dirty="0" err="1" smtClean="0"/>
              <a:t>methods</a:t>
            </a:r>
            <a:r>
              <a:rPr lang="lt-LT" sz="2400" dirty="0" smtClean="0"/>
              <a:t> </a:t>
            </a:r>
            <a:r>
              <a:rPr lang="lt-LT" sz="2400" dirty="0" err="1" smtClean="0"/>
              <a:t>have</a:t>
            </a:r>
            <a:r>
              <a:rPr lang="lt-LT" sz="2400" dirty="0" smtClean="0"/>
              <a:t> </a:t>
            </a:r>
            <a:r>
              <a:rPr lang="lt-LT" sz="2400" dirty="0" err="1" smtClean="0"/>
              <a:t>been</a:t>
            </a:r>
            <a:r>
              <a:rPr lang="lt-LT" sz="2400" dirty="0" smtClean="0"/>
              <a:t> </a:t>
            </a:r>
            <a:r>
              <a:rPr lang="lt-LT" sz="2400" dirty="0" err="1" smtClean="0"/>
              <a:t>improved</a:t>
            </a:r>
            <a:r>
              <a:rPr lang="lt-LT" sz="2400" dirty="0" smtClean="0"/>
              <a:t>, </a:t>
            </a:r>
            <a:r>
              <a:rPr lang="lt-LT" sz="2400" dirty="0" err="1" smtClean="0"/>
              <a:t>as</a:t>
            </a:r>
            <a:r>
              <a:rPr lang="lt-LT" sz="2400" dirty="0" smtClean="0"/>
              <a:t> </a:t>
            </a:r>
            <a:r>
              <a:rPr lang="lt-LT" sz="2400" dirty="0" err="1" smtClean="0"/>
              <a:t>well</a:t>
            </a:r>
            <a:r>
              <a:rPr lang="lt-LT" sz="2400" dirty="0" smtClean="0"/>
              <a:t> </a:t>
            </a:r>
            <a:r>
              <a:rPr lang="lt-LT" sz="2400" dirty="0" err="1" smtClean="0"/>
              <a:t>as</a:t>
            </a:r>
            <a:r>
              <a:rPr lang="lt-LT" sz="2400" dirty="0" smtClean="0"/>
              <a:t> </a:t>
            </a:r>
            <a:r>
              <a:rPr lang="lt-LT" sz="2400" dirty="0" err="1" smtClean="0"/>
              <a:t>the</a:t>
            </a:r>
            <a:r>
              <a:rPr lang="lt-LT" sz="2400" dirty="0" smtClean="0"/>
              <a:t> </a:t>
            </a:r>
            <a:r>
              <a:rPr lang="lt-LT" sz="2400" dirty="0" err="1" smtClean="0"/>
              <a:t>properties</a:t>
            </a:r>
            <a:r>
              <a:rPr lang="lt-LT" sz="2400" dirty="0" smtClean="0"/>
              <a:t> </a:t>
            </a:r>
            <a:r>
              <a:rPr lang="lt-LT" sz="2400" dirty="0" err="1" smtClean="0"/>
              <a:t>of</a:t>
            </a:r>
            <a:r>
              <a:rPr lang="lt-LT" sz="2400" dirty="0" smtClean="0"/>
              <a:t> </a:t>
            </a:r>
            <a:r>
              <a:rPr lang="lt-LT" sz="2400" dirty="0" err="1" smtClean="0"/>
              <a:t>the</a:t>
            </a:r>
            <a:r>
              <a:rPr lang="lt-LT" sz="2400" dirty="0" smtClean="0"/>
              <a:t> </a:t>
            </a:r>
            <a:r>
              <a:rPr lang="lt-LT" sz="2400" dirty="0" err="1" smtClean="0"/>
              <a:t>materials</a:t>
            </a:r>
            <a:r>
              <a:rPr lang="lt-LT" sz="2400" dirty="0" smtClean="0"/>
              <a:t>.</a:t>
            </a:r>
          </a:p>
          <a:p>
            <a:r>
              <a:rPr lang="lt-LT" sz="2400" dirty="0" smtClean="0"/>
              <a:t>To </a:t>
            </a:r>
            <a:r>
              <a:rPr lang="lt-LT" sz="2400" dirty="0" err="1" smtClean="0"/>
              <a:t>furhter</a:t>
            </a:r>
            <a:r>
              <a:rPr lang="lt-LT" sz="2400" dirty="0" smtClean="0"/>
              <a:t> </a:t>
            </a:r>
            <a:r>
              <a:rPr lang="lt-LT" sz="2400" dirty="0" err="1" smtClean="0"/>
              <a:t>improve</a:t>
            </a:r>
            <a:r>
              <a:rPr lang="lt-LT" sz="2400" dirty="0" smtClean="0"/>
              <a:t> </a:t>
            </a:r>
            <a:r>
              <a:rPr lang="lt-LT" sz="2400" dirty="0" err="1" smtClean="0"/>
              <a:t>existing</a:t>
            </a:r>
            <a:r>
              <a:rPr lang="lt-LT" sz="2400" dirty="0" smtClean="0"/>
              <a:t> </a:t>
            </a:r>
            <a:r>
              <a:rPr lang="lt-LT" sz="2400" dirty="0" err="1" smtClean="0"/>
              <a:t>methods</a:t>
            </a:r>
            <a:r>
              <a:rPr lang="lt-LT" sz="2400" dirty="0" smtClean="0"/>
              <a:t> </a:t>
            </a:r>
            <a:r>
              <a:rPr lang="lt-LT" sz="2400" dirty="0" err="1" smtClean="0"/>
              <a:t>and</a:t>
            </a:r>
            <a:r>
              <a:rPr lang="lt-LT" sz="2400" dirty="0" smtClean="0"/>
              <a:t> </a:t>
            </a:r>
            <a:r>
              <a:rPr lang="lt-LT" sz="2400" dirty="0" err="1" smtClean="0"/>
              <a:t>the</a:t>
            </a:r>
            <a:r>
              <a:rPr lang="lt-LT" sz="2400" dirty="0" smtClean="0"/>
              <a:t> </a:t>
            </a:r>
            <a:r>
              <a:rPr lang="lt-LT" sz="2400" dirty="0" err="1" smtClean="0"/>
              <a:t>use</a:t>
            </a:r>
            <a:r>
              <a:rPr lang="lt-LT" sz="2400" dirty="0" smtClean="0"/>
              <a:t> </a:t>
            </a:r>
            <a:r>
              <a:rPr lang="lt-LT" sz="2400" dirty="0" err="1" smtClean="0"/>
              <a:t>of</a:t>
            </a:r>
            <a:r>
              <a:rPr lang="lt-LT" sz="2400" dirty="0" smtClean="0"/>
              <a:t> </a:t>
            </a:r>
            <a:r>
              <a:rPr lang="lt-LT" sz="2400" dirty="0" err="1" smtClean="0"/>
              <a:t>materials</a:t>
            </a:r>
            <a:r>
              <a:rPr lang="lt-LT" sz="2400" dirty="0" smtClean="0"/>
              <a:t>, it </a:t>
            </a:r>
            <a:r>
              <a:rPr lang="lt-LT" sz="2400" dirty="0" err="1" smtClean="0"/>
              <a:t>is</a:t>
            </a:r>
            <a:r>
              <a:rPr lang="lt-LT" sz="2400" dirty="0" smtClean="0"/>
              <a:t> </a:t>
            </a:r>
            <a:r>
              <a:rPr lang="lt-LT" sz="2400" dirty="0" err="1" smtClean="0"/>
              <a:t>necessary</a:t>
            </a:r>
            <a:r>
              <a:rPr lang="lt-LT" sz="2400" dirty="0" smtClean="0"/>
              <a:t> to </a:t>
            </a:r>
            <a:r>
              <a:rPr lang="lt-LT" sz="2400" dirty="0" err="1" smtClean="0"/>
              <a:t>learn</a:t>
            </a:r>
            <a:r>
              <a:rPr lang="lt-LT" sz="2400" dirty="0" smtClean="0"/>
              <a:t> </a:t>
            </a:r>
            <a:r>
              <a:rPr lang="lt-LT" sz="2400" dirty="0" err="1" smtClean="0"/>
              <a:t>from</a:t>
            </a:r>
            <a:r>
              <a:rPr lang="lt-LT" sz="2400" dirty="0" smtClean="0"/>
              <a:t> </a:t>
            </a:r>
            <a:r>
              <a:rPr lang="lt-LT" sz="2400" dirty="0" err="1" smtClean="0"/>
              <a:t>mistakes</a:t>
            </a:r>
            <a:r>
              <a:rPr lang="lt-LT" sz="2400" dirty="0" smtClean="0"/>
              <a:t> </a:t>
            </a:r>
            <a:r>
              <a:rPr lang="lt-LT" sz="2400" dirty="0" err="1" smtClean="0"/>
              <a:t>made</a:t>
            </a:r>
            <a:r>
              <a:rPr lang="lt-LT" sz="2400" dirty="0" smtClean="0"/>
              <a:t> </a:t>
            </a:r>
            <a:r>
              <a:rPr lang="lt-LT" sz="2400" dirty="0" err="1" smtClean="0"/>
              <a:t>in</a:t>
            </a:r>
            <a:r>
              <a:rPr lang="lt-LT" sz="2400" dirty="0" smtClean="0"/>
              <a:t> </a:t>
            </a:r>
            <a:r>
              <a:rPr lang="lt-LT" sz="2400" dirty="0" err="1" smtClean="0"/>
              <a:t>the</a:t>
            </a:r>
            <a:r>
              <a:rPr lang="lt-LT" sz="2400" dirty="0"/>
              <a:t> </a:t>
            </a:r>
            <a:r>
              <a:rPr lang="lt-LT" sz="2400" dirty="0" err="1" smtClean="0"/>
              <a:t>past</a:t>
            </a:r>
            <a:r>
              <a:rPr lang="lt-LT" sz="2400" dirty="0" smtClean="0"/>
              <a:t> </a:t>
            </a:r>
            <a:r>
              <a:rPr lang="lt-LT" sz="2400" dirty="0" err="1" smtClean="0"/>
              <a:t>and</a:t>
            </a:r>
            <a:r>
              <a:rPr lang="lt-LT" sz="2400" dirty="0" smtClean="0"/>
              <a:t> </a:t>
            </a:r>
            <a:r>
              <a:rPr lang="lt-LT" sz="2400" dirty="0" err="1" smtClean="0"/>
              <a:t>correct</a:t>
            </a:r>
            <a:r>
              <a:rPr lang="lt-LT" sz="2400" dirty="0" smtClean="0"/>
              <a:t> </a:t>
            </a:r>
            <a:r>
              <a:rPr lang="lt-LT" sz="2400" dirty="0" err="1" smtClean="0"/>
              <a:t>them</a:t>
            </a:r>
            <a:r>
              <a:rPr lang="lt-LT" sz="2400" dirty="0" smtClean="0"/>
              <a:t> </a:t>
            </a:r>
            <a:r>
              <a:rPr lang="lt-LT" sz="2400" dirty="0" err="1" smtClean="0"/>
              <a:t>while</a:t>
            </a:r>
            <a:r>
              <a:rPr lang="lt-LT" sz="2400" dirty="0" smtClean="0"/>
              <a:t> </a:t>
            </a:r>
            <a:r>
              <a:rPr lang="lt-LT" sz="2400" dirty="0" err="1" smtClean="0"/>
              <a:t>renovating</a:t>
            </a:r>
            <a:r>
              <a:rPr lang="lt-LT" sz="2400" dirty="0"/>
              <a:t>,</a:t>
            </a:r>
            <a:r>
              <a:rPr lang="lt-LT" sz="2400" dirty="0" smtClean="0"/>
              <a:t> </a:t>
            </a:r>
            <a:r>
              <a:rPr lang="lt-LT" sz="2400" dirty="0" err="1" smtClean="0"/>
              <a:t>repairing</a:t>
            </a:r>
            <a:r>
              <a:rPr lang="lt-LT" sz="2400" dirty="0" smtClean="0"/>
              <a:t> </a:t>
            </a:r>
            <a:r>
              <a:rPr lang="lt-LT" sz="2400" dirty="0" err="1" smtClean="0"/>
              <a:t>existing</a:t>
            </a:r>
            <a:r>
              <a:rPr lang="lt-LT" sz="2400" dirty="0" smtClean="0"/>
              <a:t> </a:t>
            </a:r>
            <a:r>
              <a:rPr lang="lt-LT" sz="2400" dirty="0" err="1" smtClean="0"/>
              <a:t>buildings</a:t>
            </a:r>
            <a:r>
              <a:rPr lang="lt-LT" sz="2400" dirty="0" smtClean="0"/>
              <a:t> </a:t>
            </a:r>
            <a:r>
              <a:rPr lang="lt-LT" sz="2400" dirty="0" err="1" smtClean="0"/>
              <a:t>or</a:t>
            </a:r>
            <a:r>
              <a:rPr lang="lt-LT" sz="2400" dirty="0" smtClean="0"/>
              <a:t> </a:t>
            </a:r>
            <a:r>
              <a:rPr lang="lt-LT" sz="2400" dirty="0" err="1" smtClean="0"/>
              <a:t>building</a:t>
            </a:r>
            <a:r>
              <a:rPr lang="lt-LT" sz="2400" dirty="0" smtClean="0"/>
              <a:t> </a:t>
            </a:r>
            <a:r>
              <a:rPr lang="lt-LT" sz="2400" dirty="0" err="1" smtClean="0"/>
              <a:t>new</a:t>
            </a:r>
            <a:r>
              <a:rPr lang="lt-LT" sz="2400" dirty="0" smtClean="0"/>
              <a:t> </a:t>
            </a:r>
            <a:r>
              <a:rPr lang="lt-LT" sz="2400" dirty="0" err="1" smtClean="0"/>
              <a:t>ones</a:t>
            </a:r>
            <a:r>
              <a:rPr lang="lt-LT" sz="2400" dirty="0" smtClean="0"/>
              <a:t>.</a:t>
            </a:r>
            <a:endParaRPr lang="lt-LT" sz="2400" dirty="0"/>
          </a:p>
        </p:txBody>
      </p:sp>
    </p:spTree>
    <p:extLst>
      <p:ext uri="{BB962C8B-B14F-4D97-AF65-F5344CB8AC3E}">
        <p14:creationId xmlns:p14="http://schemas.microsoft.com/office/powerpoint/2010/main" val="3719427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FLAT EXPLOITABLE ROOFS</a:t>
            </a:r>
            <a:endParaRPr lang="lt-LT" dirty="0"/>
          </a:p>
        </p:txBody>
      </p:sp>
      <p:sp>
        <p:nvSpPr>
          <p:cNvPr id="3" name="Content Placeholder 2"/>
          <p:cNvSpPr>
            <a:spLocks noGrp="1"/>
          </p:cNvSpPr>
          <p:nvPr>
            <p:ph idx="1"/>
          </p:nvPr>
        </p:nvSpPr>
        <p:spPr/>
        <p:txBody>
          <a:bodyPr/>
          <a:lstStyle/>
          <a:p>
            <a:r>
              <a:rPr lang="en-US" sz="2400" dirty="0"/>
              <a:t>When designing and installing flat exploitable roof structures, layers, same as for not exploitable roof, must be considered, with additional layers:</a:t>
            </a:r>
          </a:p>
          <a:p>
            <a:pPr lvl="1"/>
            <a:r>
              <a:rPr lang="en-US" sz="2000" dirty="0"/>
              <a:t>Water drainage layer</a:t>
            </a:r>
          </a:p>
          <a:p>
            <a:pPr lvl="1"/>
            <a:r>
              <a:rPr lang="en-US" sz="2000" dirty="0"/>
              <a:t>Flooring base layers</a:t>
            </a:r>
          </a:p>
          <a:p>
            <a:pPr lvl="1"/>
            <a:r>
              <a:rPr lang="en-US" sz="2000" dirty="0"/>
              <a:t>Flooring (tiles, planks)</a:t>
            </a:r>
          </a:p>
          <a:p>
            <a:endParaRPr lang="lt-LT" dirty="0"/>
          </a:p>
        </p:txBody>
      </p:sp>
      <p:pic>
        <p:nvPicPr>
          <p:cNvPr id="4"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r="32492"/>
          <a:stretch/>
        </p:blipFill>
        <p:spPr bwMode="auto">
          <a:xfrm>
            <a:off x="4628645" y="2801867"/>
            <a:ext cx="4304963" cy="2957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376334" y="5759379"/>
            <a:ext cx="2662908" cy="369332"/>
          </a:xfrm>
          <a:prstGeom prst="rect">
            <a:avLst/>
          </a:prstGeom>
          <a:noFill/>
        </p:spPr>
        <p:txBody>
          <a:bodyPr wrap="none" rtlCol="0">
            <a:spAutoFit/>
          </a:bodyPr>
          <a:lstStyle/>
          <a:p>
            <a:r>
              <a:rPr lang="lt-LT" sz="900" dirty="0">
                <a:hlinkClick r:id="rId3"/>
              </a:rPr>
              <a:t>https://antivibration-systems.com/product/regupol</a:t>
            </a:r>
            <a:r>
              <a:rPr lang="lt-LT" sz="900" dirty="0" smtClean="0">
                <a:hlinkClick r:id="rId3"/>
              </a:rPr>
              <a:t>/</a:t>
            </a:r>
            <a:endParaRPr lang="lt-LT" sz="900" dirty="0" smtClean="0"/>
          </a:p>
          <a:p>
            <a:endParaRPr lang="lt-LT" sz="900" dirty="0"/>
          </a:p>
        </p:txBody>
      </p:sp>
    </p:spTree>
    <p:extLst>
      <p:ext uri="{BB962C8B-B14F-4D97-AF65-F5344CB8AC3E}">
        <p14:creationId xmlns:p14="http://schemas.microsoft.com/office/powerpoint/2010/main" val="22824749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4471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GLUE LAMINATED TIMBER (GLULAM</a:t>
            </a:r>
            <a:r>
              <a:rPr lang="lt-LT" dirty="0" smtClean="0"/>
              <a:t>) MANUFACTURING</a:t>
            </a:r>
            <a:endParaRPr lang="lt-LT" dirty="0"/>
          </a:p>
        </p:txBody>
      </p:sp>
      <p:sp>
        <p:nvSpPr>
          <p:cNvPr id="3" name="Content Placeholder 2"/>
          <p:cNvSpPr>
            <a:spLocks noGrp="1"/>
          </p:cNvSpPr>
          <p:nvPr>
            <p:ph idx="1"/>
          </p:nvPr>
        </p:nvSpPr>
        <p:spPr/>
        <p:txBody>
          <a:bodyPr>
            <a:normAutofit/>
          </a:bodyPr>
          <a:lstStyle/>
          <a:p>
            <a:r>
              <a:rPr lang="en-US" dirty="0"/>
              <a:t>Glulam manufacturing - Glulam production process</a:t>
            </a:r>
          </a:p>
          <a:p>
            <a:r>
              <a:rPr lang="en-US" dirty="0">
                <a:hlinkClick r:id="rId2"/>
              </a:rPr>
              <a:t>https://</a:t>
            </a:r>
            <a:r>
              <a:rPr lang="en-US" dirty="0" smtClean="0">
                <a:hlinkClick r:id="rId2"/>
              </a:rPr>
              <a:t>www.youtube.com/watch?v=XhofUEwsLAQ</a:t>
            </a:r>
            <a:endParaRPr lang="lt-LT" dirty="0" smtClean="0"/>
          </a:p>
          <a:p>
            <a:endParaRPr lang="en-US" dirty="0"/>
          </a:p>
          <a:p>
            <a:r>
              <a:rPr lang="en-US" dirty="0" err="1"/>
              <a:t>GluLam</a:t>
            </a:r>
            <a:r>
              <a:rPr lang="en-US" dirty="0"/>
              <a:t>: fabrication and structural testing</a:t>
            </a:r>
          </a:p>
          <a:p>
            <a:r>
              <a:rPr lang="en-US" dirty="0">
                <a:hlinkClick r:id="rId3"/>
              </a:rPr>
              <a:t>https://</a:t>
            </a:r>
            <a:r>
              <a:rPr lang="en-US" dirty="0" smtClean="0">
                <a:hlinkClick r:id="rId3"/>
              </a:rPr>
              <a:t>www.youtube.com/watch?v=zqFv-xghYlA</a:t>
            </a:r>
            <a:endParaRPr lang="lt-LT" dirty="0" smtClean="0"/>
          </a:p>
          <a:p>
            <a:endParaRPr lang="en-US" dirty="0"/>
          </a:p>
          <a:p>
            <a:r>
              <a:rPr lang="en-US" dirty="0"/>
              <a:t>Production Process of Curved Beams</a:t>
            </a:r>
          </a:p>
          <a:p>
            <a:r>
              <a:rPr lang="en-US" dirty="0">
                <a:hlinkClick r:id="rId4"/>
              </a:rPr>
              <a:t>https://</a:t>
            </a:r>
            <a:r>
              <a:rPr lang="en-US" dirty="0" smtClean="0">
                <a:hlinkClick r:id="rId4"/>
              </a:rPr>
              <a:t>www.youtube.com/watch?v=iwJumCpVmmg</a:t>
            </a:r>
            <a:endParaRPr lang="lt-LT" dirty="0" smtClean="0"/>
          </a:p>
          <a:p>
            <a:endParaRPr lang="en-US" dirty="0"/>
          </a:p>
          <a:p>
            <a:endParaRPr lang="lt-LT" dirty="0"/>
          </a:p>
        </p:txBody>
      </p:sp>
    </p:spTree>
    <p:extLst>
      <p:ext uri="{BB962C8B-B14F-4D97-AF65-F5344CB8AC3E}">
        <p14:creationId xmlns:p14="http://schemas.microsoft.com/office/powerpoint/2010/main" val="41610333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FLAT EXPLOITABLE (GREEN) ROOFS</a:t>
            </a:r>
            <a:endParaRPr lang="lt-LT" dirty="0"/>
          </a:p>
        </p:txBody>
      </p:sp>
      <p:sp>
        <p:nvSpPr>
          <p:cNvPr id="3" name="Content Placeholder 2"/>
          <p:cNvSpPr>
            <a:spLocks noGrp="1"/>
          </p:cNvSpPr>
          <p:nvPr>
            <p:ph idx="1"/>
          </p:nvPr>
        </p:nvSpPr>
        <p:spPr/>
        <p:txBody>
          <a:bodyPr/>
          <a:lstStyle/>
          <a:p>
            <a:r>
              <a:rPr lang="en-US" sz="2400" dirty="0"/>
              <a:t>When designing and installing flat green roof structures, layers, same as for not exploitable roof, must be considered, with additional layers:</a:t>
            </a:r>
          </a:p>
          <a:p>
            <a:pPr lvl="1"/>
            <a:r>
              <a:rPr lang="en-US" sz="2000" dirty="0"/>
              <a:t>Protection layer (root </a:t>
            </a:r>
            <a:r>
              <a:rPr lang="en-US" sz="2000" dirty="0" smtClean="0"/>
              <a:t>barrier, </a:t>
            </a:r>
            <a:r>
              <a:rPr lang="en-US" sz="2000" dirty="0"/>
              <a:t>protection matt)</a:t>
            </a:r>
          </a:p>
          <a:p>
            <a:pPr lvl="1"/>
            <a:r>
              <a:rPr lang="en-US" sz="2000" dirty="0"/>
              <a:t>Water drainage layer</a:t>
            </a:r>
          </a:p>
          <a:p>
            <a:pPr lvl="1"/>
            <a:r>
              <a:rPr lang="en-US" sz="2000" dirty="0"/>
              <a:t>Filter layer</a:t>
            </a:r>
          </a:p>
          <a:p>
            <a:pPr lvl="1"/>
            <a:r>
              <a:rPr lang="en-US" sz="2000" dirty="0"/>
              <a:t>Substrate layer</a:t>
            </a:r>
          </a:p>
          <a:p>
            <a:pPr lvl="1"/>
            <a:r>
              <a:rPr lang="en-US" sz="2000" dirty="0"/>
              <a:t>Vegetation</a:t>
            </a:r>
          </a:p>
          <a:p>
            <a:endParaRPr lang="lt-LT" dirty="0"/>
          </a:p>
        </p:txBody>
      </p:sp>
      <p:pic>
        <p:nvPicPr>
          <p:cNvPr id="4" name="Picture 4" descr="Components of green roof [25] | Download Scientific 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4859" y="2697116"/>
            <a:ext cx="4377521" cy="24308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ommercial Green Roofs - All American Construc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9924" y="4097889"/>
            <a:ext cx="3665017" cy="231494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085584" y="6427113"/>
            <a:ext cx="3679357" cy="369332"/>
          </a:xfrm>
          <a:prstGeom prst="rect">
            <a:avLst/>
          </a:prstGeom>
          <a:noFill/>
        </p:spPr>
        <p:txBody>
          <a:bodyPr wrap="square" rtlCol="0">
            <a:spAutoFit/>
          </a:bodyPr>
          <a:lstStyle/>
          <a:p>
            <a:r>
              <a:rPr lang="lt-LT" sz="900" dirty="0">
                <a:hlinkClick r:id="rId4"/>
              </a:rPr>
              <a:t>https://www.iko.com/comm/blog/guide-to-commercial-green-roofs</a:t>
            </a:r>
            <a:r>
              <a:rPr lang="lt-LT" sz="900" dirty="0" smtClean="0">
                <a:hlinkClick r:id="rId4"/>
              </a:rPr>
              <a:t>/</a:t>
            </a:r>
            <a:endParaRPr lang="lt-LT" sz="900" dirty="0" smtClean="0"/>
          </a:p>
          <a:p>
            <a:endParaRPr lang="lt-LT" sz="900" dirty="0"/>
          </a:p>
        </p:txBody>
      </p:sp>
      <p:sp>
        <p:nvSpPr>
          <p:cNvPr id="7" name="TextBox 6"/>
          <p:cNvSpPr txBox="1"/>
          <p:nvPr/>
        </p:nvSpPr>
        <p:spPr>
          <a:xfrm>
            <a:off x="7224859" y="5112757"/>
            <a:ext cx="4377521" cy="369332"/>
          </a:xfrm>
          <a:prstGeom prst="rect">
            <a:avLst/>
          </a:prstGeom>
          <a:noFill/>
        </p:spPr>
        <p:txBody>
          <a:bodyPr wrap="square" rtlCol="0">
            <a:spAutoFit/>
          </a:bodyPr>
          <a:lstStyle/>
          <a:p>
            <a:r>
              <a:rPr lang="lt-LT" sz="900" dirty="0">
                <a:hlinkClick r:id="rId5"/>
              </a:rPr>
              <a:t>https://</a:t>
            </a:r>
            <a:r>
              <a:rPr lang="lt-LT" sz="900" dirty="0" smtClean="0">
                <a:hlinkClick r:id="rId5"/>
              </a:rPr>
              <a:t>www.researchgate.net/figure/Components-of-green-roof-25_fig2_328875883</a:t>
            </a:r>
            <a:endParaRPr lang="lt-LT" sz="900" dirty="0" smtClean="0"/>
          </a:p>
          <a:p>
            <a:endParaRPr lang="lt-LT" sz="900" dirty="0"/>
          </a:p>
        </p:txBody>
      </p:sp>
    </p:spTree>
    <p:extLst>
      <p:ext uri="{BB962C8B-B14F-4D97-AF65-F5344CB8AC3E}">
        <p14:creationId xmlns:p14="http://schemas.microsoft.com/office/powerpoint/2010/main" val="6397866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TYPES OF FLAT ROOF</a:t>
            </a:r>
            <a:endParaRPr lang="lt-LT" dirty="0"/>
          </a:p>
        </p:txBody>
      </p:sp>
      <p:sp>
        <p:nvSpPr>
          <p:cNvPr id="3" name="Content Placeholder 2"/>
          <p:cNvSpPr>
            <a:spLocks noGrp="1"/>
          </p:cNvSpPr>
          <p:nvPr>
            <p:ph idx="1"/>
          </p:nvPr>
        </p:nvSpPr>
        <p:spPr/>
        <p:txBody>
          <a:bodyPr/>
          <a:lstStyle/>
          <a:p>
            <a:r>
              <a:rPr lang="en-US" dirty="0"/>
              <a:t>Types of flat (timber) roofs are:</a:t>
            </a:r>
          </a:p>
          <a:p>
            <a:pPr lvl="1"/>
            <a:r>
              <a:rPr lang="en-US" dirty="0"/>
              <a:t>Cold roof</a:t>
            </a:r>
          </a:p>
          <a:p>
            <a:pPr lvl="1"/>
            <a:r>
              <a:rPr lang="en-US" dirty="0"/>
              <a:t>Inverted roof</a:t>
            </a:r>
          </a:p>
          <a:p>
            <a:pPr lvl="1"/>
            <a:r>
              <a:rPr lang="en-US" dirty="0"/>
              <a:t>Warm Roof</a:t>
            </a:r>
          </a:p>
          <a:p>
            <a:endParaRPr lang="lt-LT" dirty="0"/>
          </a:p>
        </p:txBody>
      </p:sp>
      <p:pic>
        <p:nvPicPr>
          <p:cNvPr id="4" name="Picture 2" descr="C:\Users\vyt.aleksandrovas\Desktop\warm-cold-inverted-roo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7841" y="1871957"/>
            <a:ext cx="4168701" cy="4239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257841" y="6142110"/>
            <a:ext cx="4168701" cy="507831"/>
          </a:xfrm>
          <a:prstGeom prst="rect">
            <a:avLst/>
          </a:prstGeom>
          <a:noFill/>
        </p:spPr>
        <p:txBody>
          <a:bodyPr wrap="square" rtlCol="0">
            <a:spAutoFit/>
          </a:bodyPr>
          <a:lstStyle/>
          <a:p>
            <a:r>
              <a:rPr lang="lt-LT" sz="900" dirty="0">
                <a:hlinkClick r:id="rId3"/>
              </a:rPr>
              <a:t>https://be.iko.com/en/do-you-know-the-difference-between-a-warm-a-cold-and-an-inverted-flat-roof</a:t>
            </a:r>
            <a:r>
              <a:rPr lang="lt-LT" sz="900" dirty="0" smtClean="0">
                <a:hlinkClick r:id="rId3"/>
              </a:rPr>
              <a:t>/</a:t>
            </a:r>
            <a:endParaRPr lang="lt-LT" sz="900" dirty="0" smtClean="0"/>
          </a:p>
          <a:p>
            <a:endParaRPr lang="lt-LT" sz="900" dirty="0"/>
          </a:p>
        </p:txBody>
      </p:sp>
    </p:spTree>
    <p:extLst>
      <p:ext uri="{BB962C8B-B14F-4D97-AF65-F5344CB8AC3E}">
        <p14:creationId xmlns:p14="http://schemas.microsoft.com/office/powerpoint/2010/main" val="11752080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COLD ROOF</a:t>
            </a:r>
            <a:endParaRPr lang="lt-LT" dirty="0"/>
          </a:p>
        </p:txBody>
      </p:sp>
      <p:sp>
        <p:nvSpPr>
          <p:cNvPr id="3" name="Content Placeholder 2"/>
          <p:cNvSpPr>
            <a:spLocks noGrp="1"/>
          </p:cNvSpPr>
          <p:nvPr>
            <p:ph idx="1"/>
          </p:nvPr>
        </p:nvSpPr>
        <p:spPr/>
        <p:txBody>
          <a:bodyPr/>
          <a:lstStyle/>
          <a:p>
            <a:endParaRPr lang="lt-LT" dirty="0"/>
          </a:p>
        </p:txBody>
      </p:sp>
      <p:pic>
        <p:nvPicPr>
          <p:cNvPr id="4" name="Picture 2" descr="BLOG: Don't get caught out by ignoring the Vapour Control Layer | Nicholson"/>
          <p:cNvPicPr>
            <a:picLocks noChangeAspect="1" noChangeArrowheads="1"/>
          </p:cNvPicPr>
          <p:nvPr/>
        </p:nvPicPr>
        <p:blipFill rotWithShape="1">
          <a:blip r:embed="rId3">
            <a:extLst>
              <a:ext uri="{28A0092B-C50C-407E-A947-70E740481C1C}">
                <a14:useLocalDpi xmlns:a14="http://schemas.microsoft.com/office/drawing/2010/main" val="0"/>
              </a:ext>
            </a:extLst>
          </a:blip>
          <a:srcRect t="9606" b="7480"/>
          <a:stretch/>
        </p:blipFill>
        <p:spPr bwMode="auto">
          <a:xfrm>
            <a:off x="6817540" y="4414275"/>
            <a:ext cx="3333750" cy="1974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Guidance Flat Roof Typ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271" y="4042348"/>
            <a:ext cx="3886200" cy="24450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Warm Flat Roof vs Cold Flat Roof Designs | JTC Roofing"/>
          <p:cNvPicPr>
            <a:picLocks noChangeAspect="1" noChangeArrowheads="1"/>
          </p:cNvPicPr>
          <p:nvPr/>
        </p:nvPicPr>
        <p:blipFill rotWithShape="1">
          <a:blip r:embed="rId5">
            <a:extLst>
              <a:ext uri="{28A0092B-C50C-407E-A947-70E740481C1C}">
                <a14:useLocalDpi xmlns:a14="http://schemas.microsoft.com/office/drawing/2010/main" val="0"/>
              </a:ext>
            </a:extLst>
          </a:blip>
          <a:srcRect l="23683" t="5656" r="22219" b="9768"/>
          <a:stretch/>
        </p:blipFill>
        <p:spPr bwMode="auto">
          <a:xfrm>
            <a:off x="1020271" y="1422973"/>
            <a:ext cx="3200400" cy="22383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8294"/>
          <a:stretch/>
        </p:blipFill>
        <p:spPr bwMode="auto">
          <a:xfrm>
            <a:off x="6922315" y="917236"/>
            <a:ext cx="3124200" cy="2959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020271" y="3661348"/>
            <a:ext cx="3010761" cy="369332"/>
          </a:xfrm>
          <a:prstGeom prst="rect">
            <a:avLst/>
          </a:prstGeom>
          <a:noFill/>
        </p:spPr>
        <p:txBody>
          <a:bodyPr wrap="none" rtlCol="0">
            <a:spAutoFit/>
          </a:bodyPr>
          <a:lstStyle/>
          <a:p>
            <a:r>
              <a:rPr lang="lt-LT" sz="900" dirty="0">
                <a:hlinkClick r:id="rId7"/>
              </a:rPr>
              <a:t>https://jtcroofing.co.uk/news/warm-flat-roof-cold-flat-roof</a:t>
            </a:r>
            <a:r>
              <a:rPr lang="lt-LT" sz="900" dirty="0" smtClean="0">
                <a:hlinkClick r:id="rId7"/>
              </a:rPr>
              <a:t>/</a:t>
            </a:r>
            <a:endParaRPr lang="lt-LT" sz="900" dirty="0" smtClean="0"/>
          </a:p>
          <a:p>
            <a:endParaRPr lang="lt-LT" sz="900" dirty="0"/>
          </a:p>
        </p:txBody>
      </p:sp>
      <p:sp>
        <p:nvSpPr>
          <p:cNvPr id="10" name="TextBox 9"/>
          <p:cNvSpPr txBox="1"/>
          <p:nvPr/>
        </p:nvSpPr>
        <p:spPr>
          <a:xfrm>
            <a:off x="6817541" y="6388671"/>
            <a:ext cx="3333750" cy="507831"/>
          </a:xfrm>
          <a:prstGeom prst="rect">
            <a:avLst/>
          </a:prstGeom>
          <a:noFill/>
        </p:spPr>
        <p:txBody>
          <a:bodyPr wrap="square" rtlCol="0">
            <a:spAutoFit/>
          </a:bodyPr>
          <a:lstStyle/>
          <a:p>
            <a:r>
              <a:rPr lang="lt-LT" sz="900" dirty="0">
                <a:hlinkClick r:id="rId8"/>
              </a:rPr>
              <a:t>https://</a:t>
            </a:r>
            <a:r>
              <a:rPr lang="lt-LT" sz="900" dirty="0" smtClean="0">
                <a:hlinkClick r:id="rId8"/>
              </a:rPr>
              <a:t>www.nicholsonsts.com/news/blog-dont-get-caught-out-ignoring-vapour-control-layer</a:t>
            </a:r>
            <a:endParaRPr lang="lt-LT" sz="900" dirty="0" smtClean="0"/>
          </a:p>
          <a:p>
            <a:endParaRPr lang="lt-LT" sz="900" dirty="0"/>
          </a:p>
        </p:txBody>
      </p:sp>
      <p:sp>
        <p:nvSpPr>
          <p:cNvPr id="11" name="TextBox 10"/>
          <p:cNvSpPr txBox="1"/>
          <p:nvPr/>
        </p:nvSpPr>
        <p:spPr>
          <a:xfrm>
            <a:off x="6922314" y="3846979"/>
            <a:ext cx="3694885" cy="507831"/>
          </a:xfrm>
          <a:prstGeom prst="rect">
            <a:avLst/>
          </a:prstGeom>
          <a:noFill/>
        </p:spPr>
        <p:txBody>
          <a:bodyPr wrap="square" rtlCol="0">
            <a:spAutoFit/>
          </a:bodyPr>
          <a:lstStyle/>
          <a:p>
            <a:r>
              <a:rPr lang="lt-LT" sz="900" dirty="0">
                <a:hlinkClick r:id="rId9"/>
              </a:rPr>
              <a:t>https://</a:t>
            </a:r>
            <a:r>
              <a:rPr lang="lt-LT" sz="900" dirty="0" smtClean="0">
                <a:hlinkClick r:id="rId9"/>
              </a:rPr>
              <a:t>www.bauder.co.uk/technical-centre/downloads/design-guides/flat-roof-design-guide.pdf</a:t>
            </a:r>
            <a:endParaRPr lang="lt-LT" sz="900" dirty="0" smtClean="0"/>
          </a:p>
          <a:p>
            <a:endParaRPr lang="lt-LT" sz="900" dirty="0"/>
          </a:p>
        </p:txBody>
      </p:sp>
      <p:sp>
        <p:nvSpPr>
          <p:cNvPr id="12" name="TextBox 11"/>
          <p:cNvSpPr txBox="1"/>
          <p:nvPr/>
        </p:nvSpPr>
        <p:spPr>
          <a:xfrm>
            <a:off x="1020270" y="6487416"/>
            <a:ext cx="3448380" cy="369332"/>
          </a:xfrm>
          <a:prstGeom prst="rect">
            <a:avLst/>
          </a:prstGeom>
          <a:noFill/>
        </p:spPr>
        <p:txBody>
          <a:bodyPr wrap="none" rtlCol="0">
            <a:spAutoFit/>
          </a:bodyPr>
          <a:lstStyle/>
          <a:p>
            <a:r>
              <a:rPr lang="lt-LT" sz="900" dirty="0">
                <a:hlinkClick r:id="rId10"/>
              </a:rPr>
              <a:t>https://</a:t>
            </a:r>
            <a:r>
              <a:rPr lang="lt-LT" sz="900" dirty="0" smtClean="0">
                <a:hlinkClick r:id="rId10"/>
              </a:rPr>
              <a:t>www.buildingregs4plans.co.uk/guidance_flat_roof_types.php</a:t>
            </a:r>
            <a:endParaRPr lang="lt-LT" sz="900" dirty="0" smtClean="0"/>
          </a:p>
          <a:p>
            <a:endParaRPr lang="lt-LT" sz="900" dirty="0"/>
          </a:p>
        </p:txBody>
      </p:sp>
    </p:spTree>
    <p:extLst>
      <p:ext uri="{BB962C8B-B14F-4D97-AF65-F5344CB8AC3E}">
        <p14:creationId xmlns:p14="http://schemas.microsoft.com/office/powerpoint/2010/main" val="22088470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t-LT" dirty="0"/>
          </a:p>
        </p:txBody>
      </p:sp>
      <p:sp>
        <p:nvSpPr>
          <p:cNvPr id="3" name="Content Placeholder 2"/>
          <p:cNvSpPr>
            <a:spLocks noGrp="1"/>
          </p:cNvSpPr>
          <p:nvPr>
            <p:ph idx="1"/>
          </p:nvPr>
        </p:nvSpPr>
        <p:spPr/>
        <p:txBody>
          <a:bodyPr/>
          <a:lstStyle/>
          <a:p>
            <a:endParaRPr lang="lt-LT" dirty="0"/>
          </a:p>
        </p:txBody>
      </p:sp>
      <p:pic>
        <p:nvPicPr>
          <p:cNvPr id="4" name="Picture 2" descr="Insulating-a-flat-roof-with-timber-deck-insulated-between-and-below-joist-cold-deck-insulation-m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7842" y="1298505"/>
            <a:ext cx="7467600" cy="532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277842" y="6397935"/>
            <a:ext cx="3017173" cy="369332"/>
          </a:xfrm>
          <a:prstGeom prst="rect">
            <a:avLst/>
          </a:prstGeom>
          <a:noFill/>
        </p:spPr>
        <p:txBody>
          <a:bodyPr wrap="none" rtlCol="0">
            <a:spAutoFit/>
          </a:bodyPr>
          <a:lstStyle/>
          <a:p>
            <a:r>
              <a:rPr lang="lt-LT" sz="900" dirty="0">
                <a:hlinkClick r:id="rId4"/>
              </a:rPr>
              <a:t>https://www.mannokbuild.com/insulation-boards/flat-roof</a:t>
            </a:r>
            <a:r>
              <a:rPr lang="lt-LT" sz="900" dirty="0" smtClean="0">
                <a:hlinkClick r:id="rId4"/>
              </a:rPr>
              <a:t>/</a:t>
            </a:r>
            <a:endParaRPr lang="lt-LT" sz="900" dirty="0" smtClean="0"/>
          </a:p>
          <a:p>
            <a:endParaRPr lang="lt-LT" sz="900" dirty="0"/>
          </a:p>
        </p:txBody>
      </p:sp>
    </p:spTree>
    <p:extLst>
      <p:ext uri="{BB962C8B-B14F-4D97-AF65-F5344CB8AC3E}">
        <p14:creationId xmlns:p14="http://schemas.microsoft.com/office/powerpoint/2010/main" val="4879092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WARM ROOF</a:t>
            </a:r>
            <a:endParaRPr lang="lt-LT" dirty="0"/>
          </a:p>
        </p:txBody>
      </p:sp>
      <p:sp>
        <p:nvSpPr>
          <p:cNvPr id="3" name="Content Placeholder 2"/>
          <p:cNvSpPr>
            <a:spLocks noGrp="1"/>
          </p:cNvSpPr>
          <p:nvPr>
            <p:ph idx="1"/>
          </p:nvPr>
        </p:nvSpPr>
        <p:spPr/>
        <p:txBody>
          <a:bodyPr/>
          <a:lstStyle/>
          <a:p>
            <a:endParaRPr lang="lt-LT"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268" y="1447600"/>
            <a:ext cx="3400425" cy="292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warm-deck-roof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7200" y="1178251"/>
            <a:ext cx="3996266" cy="2218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844268" y="4371775"/>
            <a:ext cx="3329799" cy="507831"/>
          </a:xfrm>
          <a:prstGeom prst="rect">
            <a:avLst/>
          </a:prstGeom>
          <a:noFill/>
        </p:spPr>
        <p:txBody>
          <a:bodyPr wrap="square" rtlCol="0">
            <a:spAutoFit/>
          </a:bodyPr>
          <a:lstStyle/>
          <a:p>
            <a:r>
              <a:rPr lang="lt-LT" sz="900" dirty="0">
                <a:hlinkClick r:id="rId5"/>
              </a:rPr>
              <a:t>https://</a:t>
            </a:r>
            <a:r>
              <a:rPr lang="lt-LT" sz="900" dirty="0" smtClean="0">
                <a:hlinkClick r:id="rId5"/>
              </a:rPr>
              <a:t>www.bauder.co.uk/technical-centre/downloads/design-guides/flat-roof-design-guide.pdf</a:t>
            </a:r>
            <a:endParaRPr lang="lt-LT" sz="900" dirty="0" smtClean="0"/>
          </a:p>
          <a:p>
            <a:endParaRPr lang="lt-LT" sz="900" dirty="0"/>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4693" y="3465152"/>
            <a:ext cx="3790174" cy="2836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244693" y="6292834"/>
            <a:ext cx="2238113" cy="369332"/>
          </a:xfrm>
          <a:prstGeom prst="rect">
            <a:avLst/>
          </a:prstGeom>
          <a:noFill/>
        </p:spPr>
        <p:txBody>
          <a:bodyPr wrap="none" rtlCol="0">
            <a:spAutoFit/>
          </a:bodyPr>
          <a:lstStyle/>
          <a:p>
            <a:r>
              <a:rPr lang="lt-LT" sz="900" dirty="0">
                <a:hlinkClick r:id="rId7"/>
              </a:rPr>
              <a:t>https://</a:t>
            </a:r>
            <a:r>
              <a:rPr lang="lt-LT" sz="900" dirty="0" smtClean="0">
                <a:hlinkClick r:id="rId7"/>
              </a:rPr>
              <a:t>www.grp-flatroof.co.uk/warm-roofs</a:t>
            </a:r>
            <a:endParaRPr lang="lt-LT" sz="900" dirty="0" smtClean="0"/>
          </a:p>
          <a:p>
            <a:endParaRPr lang="lt-LT" sz="900" dirty="0"/>
          </a:p>
        </p:txBody>
      </p:sp>
      <p:sp>
        <p:nvSpPr>
          <p:cNvPr id="9" name="TextBox 8"/>
          <p:cNvSpPr txBox="1"/>
          <p:nvPr/>
        </p:nvSpPr>
        <p:spPr>
          <a:xfrm>
            <a:off x="7814733" y="3465152"/>
            <a:ext cx="3403600" cy="369332"/>
          </a:xfrm>
          <a:prstGeom prst="rect">
            <a:avLst/>
          </a:prstGeom>
          <a:noFill/>
        </p:spPr>
        <p:txBody>
          <a:bodyPr wrap="square" rtlCol="0">
            <a:spAutoFit/>
          </a:bodyPr>
          <a:lstStyle/>
          <a:p>
            <a:r>
              <a:rPr lang="lt-LT" sz="900" dirty="0">
                <a:hlinkClick r:id="rId8"/>
              </a:rPr>
              <a:t>https://</a:t>
            </a:r>
            <a:r>
              <a:rPr lang="lt-LT" sz="900" dirty="0" smtClean="0">
                <a:hlinkClick r:id="rId8"/>
              </a:rPr>
              <a:t>www.flexibleroofingsupplies.co.uk/guides/roof-build-ups</a:t>
            </a:r>
            <a:endParaRPr lang="lt-LT" sz="900" dirty="0" smtClean="0"/>
          </a:p>
          <a:p>
            <a:endParaRPr lang="lt-LT" sz="900" dirty="0"/>
          </a:p>
        </p:txBody>
      </p:sp>
    </p:spTree>
    <p:extLst>
      <p:ext uri="{BB962C8B-B14F-4D97-AF65-F5344CB8AC3E}">
        <p14:creationId xmlns:p14="http://schemas.microsoft.com/office/powerpoint/2010/main" val="32094755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2621</TotalTime>
  <Words>5467</Words>
  <Application>Microsoft Office PowerPoint</Application>
  <PresentationFormat>Panoramiczny</PresentationFormat>
  <Paragraphs>542</Paragraphs>
  <Slides>41</Slides>
  <Notes>31</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41</vt:i4>
      </vt:variant>
    </vt:vector>
  </HeadingPairs>
  <TitlesOfParts>
    <vt:vector size="45" baseType="lpstr">
      <vt:lpstr>Arial</vt:lpstr>
      <vt:lpstr>Calibri</vt:lpstr>
      <vt:lpstr>Calibri Light</vt:lpstr>
      <vt:lpstr>Office Theme</vt:lpstr>
      <vt:lpstr>Flat roof solutions  (construction, materials)</vt:lpstr>
      <vt:lpstr>Prezentacja programu PowerPoint</vt:lpstr>
      <vt:lpstr>FLAT NOT EXPLOITABLE ROOFS</vt:lpstr>
      <vt:lpstr>FLAT EXPLOITABLE ROOFS</vt:lpstr>
      <vt:lpstr>FLAT EXPLOITABLE (GREEN) ROOFS</vt:lpstr>
      <vt:lpstr>TYPES OF FLAT ROOF</vt:lpstr>
      <vt:lpstr>COLD ROOF</vt:lpstr>
      <vt:lpstr>Prezentacja programu PowerPoint</vt:lpstr>
      <vt:lpstr>WARM ROOF</vt:lpstr>
      <vt:lpstr>Prezentacja programu PowerPoint</vt:lpstr>
      <vt:lpstr>INVERTED ROOF</vt:lpstr>
      <vt:lpstr>Prezentacja programu PowerPoint</vt:lpstr>
      <vt:lpstr>ROOFING MATERIALS</vt:lpstr>
      <vt:lpstr>EPDM INSTALLATION – FULLY ADHERED SYSTEM</vt:lpstr>
      <vt:lpstr>EPDM INSTALLATION – MECHANICALLY FASTENED SYSTEM</vt:lpstr>
      <vt:lpstr>EPDM INSTALLATION – BALLAST SYSTEM</vt:lpstr>
      <vt:lpstr>ROOFING MATERIALS – ROOFING AND WATERPROOFING MASTICS</vt:lpstr>
      <vt:lpstr>ROOFING MASTIC INSTALLATION</vt:lpstr>
      <vt:lpstr>ROOFING MATERIALS – TORCH DOWN ROOFING</vt:lpstr>
      <vt:lpstr>INSTALLATION OF TORCH DOWN ROOFING</vt:lpstr>
      <vt:lpstr>ROOFING MATERIALS – COLD APPLIED ROOFING</vt:lpstr>
      <vt:lpstr>VAPOUR CONTROL LAYER</vt:lpstr>
      <vt:lpstr>VAPOUR CONTROL LAYER - MATERIALS</vt:lpstr>
      <vt:lpstr>FLAT ROOF CONTRUCTION ELEMENTS</vt:lpstr>
      <vt:lpstr>LOAD-BEARING BEAMS</vt:lpstr>
      <vt:lpstr>DECK TYPES</vt:lpstr>
      <vt:lpstr>FASTENERS</vt:lpstr>
      <vt:lpstr>DRAIN SYSTEMS</vt:lpstr>
      <vt:lpstr>GUTTERS</vt:lpstr>
      <vt:lpstr>SCUPPERS</vt:lpstr>
      <vt:lpstr>INNER DRAIN SYSTEM</vt:lpstr>
      <vt:lpstr>COMBINATION OF DRAIN SYSTEMS</vt:lpstr>
      <vt:lpstr>SIPHONIC ROOF DRAINAGE SYSTEM</vt:lpstr>
      <vt:lpstr>ROOF SLOPE</vt:lpstr>
      <vt:lpstr>TAPERED FIRRINGS</vt:lpstr>
      <vt:lpstr>TAPERED INSULATION BOARDS</vt:lpstr>
      <vt:lpstr>TAPERED INSULATION SYSTEM</vt:lpstr>
      <vt:lpstr>TAPERED INSULATION SYSTEM</vt:lpstr>
      <vt:lpstr>CONCLUSIONS</vt:lpstr>
      <vt:lpstr>Prezentacja programu PowerPoint</vt:lpstr>
      <vt:lpstr>GLUE LAMINATED TIMBER (GLULAM) MANUFACTURING</vt:lpstr>
    </vt:vector>
  </TitlesOfParts>
  <Company>VIA.DK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Vijoleta Sulciene (VISU) | VIA</dc:creator>
  <cp:lastModifiedBy>WAPK</cp:lastModifiedBy>
  <cp:revision>150</cp:revision>
  <dcterms:created xsi:type="dcterms:W3CDTF">2020-10-06T09:59:58Z</dcterms:created>
  <dcterms:modified xsi:type="dcterms:W3CDTF">2022-05-10T14:01:55Z</dcterms:modified>
</cp:coreProperties>
</file>