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4"/>
  </p:notesMasterIdLst>
  <p:sldIdLst>
    <p:sldId id="256" r:id="rId3"/>
    <p:sldId id="259" r:id="rId4"/>
    <p:sldId id="286" r:id="rId5"/>
    <p:sldId id="287" r:id="rId6"/>
    <p:sldId id="288" r:id="rId7"/>
    <p:sldId id="270" r:id="rId8"/>
    <p:sldId id="299" r:id="rId9"/>
    <p:sldId id="289" r:id="rId10"/>
    <p:sldId id="290" r:id="rId11"/>
    <p:sldId id="326" r:id="rId12"/>
    <p:sldId id="328" r:id="rId13"/>
    <p:sldId id="334" r:id="rId14"/>
    <p:sldId id="335" r:id="rId15"/>
    <p:sldId id="311" r:id="rId16"/>
    <p:sldId id="261" r:id="rId17"/>
    <p:sldId id="325" r:id="rId18"/>
    <p:sldId id="339" r:id="rId19"/>
    <p:sldId id="342" r:id="rId20"/>
    <p:sldId id="265" r:id="rId21"/>
    <p:sldId id="314" r:id="rId22"/>
    <p:sldId id="278" r:id="rId23"/>
    <p:sldId id="318" r:id="rId24"/>
    <p:sldId id="291" r:id="rId25"/>
    <p:sldId id="323" r:id="rId26"/>
    <p:sldId id="340" r:id="rId27"/>
    <p:sldId id="292" r:id="rId28"/>
    <p:sldId id="329" r:id="rId29"/>
    <p:sldId id="312" r:id="rId30"/>
    <p:sldId id="313" r:id="rId31"/>
    <p:sldId id="341" r:id="rId32"/>
    <p:sldId id="304" r:id="rId33"/>
    <p:sldId id="321" r:id="rId34"/>
    <p:sldId id="319" r:id="rId35"/>
    <p:sldId id="264" r:id="rId36"/>
    <p:sldId id="267" r:id="rId37"/>
    <p:sldId id="271" r:id="rId38"/>
    <p:sldId id="268" r:id="rId39"/>
    <p:sldId id="333" r:id="rId40"/>
    <p:sldId id="330" r:id="rId41"/>
    <p:sldId id="332" r:id="rId42"/>
    <p:sldId id="272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gb3AqKx1VNrG1Wf48C1+op50t5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68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7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65623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065623" cy="1382674"/>
          </a:xfrm>
        </p:spPr>
        <p:txBody>
          <a:bodyPr/>
          <a:lstStyle>
            <a:lvl1pPr marL="0" indent="0" algn="ctr">
              <a:buNone/>
              <a:defRPr lang="en-US" sz="3200" b="1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1D3A-E047-452A-B3EE-542B238B13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:\02.Veikla\07.Renginiai\Renginiu bylos\2015\5R78 KA2 Start-up\002 Papildomos medziagos rengimas\PRAKTINIS VADOVAS DOTACIJU GAVEJAMS\Praktinio vadovo priedai\17 priedas. EU veliava_funded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195" y="157712"/>
            <a:ext cx="3418257" cy="82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0652393" y="12584"/>
            <a:ext cx="1390429" cy="1205578"/>
          </a:xfrm>
          <a:prstGeom prst="rect">
            <a:avLst/>
          </a:prstGeom>
        </p:spPr>
      </p:pic>
      <p:pic>
        <p:nvPicPr>
          <p:cNvPr id="9" name="Picture 1" descr="IMG_25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78151" y="5897342"/>
            <a:ext cx="906133" cy="768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1" descr="https://www.pk.edu.pl/templates/pk18-tpl/images/PK/PK_en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91564" y="5980859"/>
            <a:ext cx="1859620" cy="502600"/>
          </a:xfrm>
          <a:prstGeom prst="rect">
            <a:avLst/>
          </a:prstGeom>
          <a:noFill/>
        </p:spPr>
      </p:pic>
      <p:pic>
        <p:nvPicPr>
          <p:cNvPr id="11" name="Picture 13" descr="HAMK, Hämeen ammattikorkeakoulu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514937" y="5910660"/>
            <a:ext cx="1771545" cy="572799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308094" y="5774204"/>
            <a:ext cx="1484585" cy="61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ttps://www.kvk.lt/Theme/cpartner/assets/img/logo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019646" y="5793825"/>
            <a:ext cx="1418724" cy="719496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4786290" y="5897342"/>
            <a:ext cx="1026632" cy="6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>
          <a:xfrm>
            <a:off x="4628718" y="5112810"/>
            <a:ext cx="2821349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 sz="1200" b="1" kern="1200" dirty="0" smtClean="0">
                <a:solidFill>
                  <a:srgbClr val="535353"/>
                </a:solidFill>
                <a:latin typeface="+mn-lt"/>
                <a:ea typeface="+mn-ea"/>
                <a:cs typeface="+mn-cs"/>
              </a:rPr>
              <a:t>Project code: 2020-1-LV01-KA203-077513</a:t>
            </a:r>
          </a:p>
        </p:txBody>
      </p:sp>
    </p:spTree>
    <p:extLst>
      <p:ext uri="{BB962C8B-B14F-4D97-AF65-F5344CB8AC3E}">
        <p14:creationId xmlns:p14="http://schemas.microsoft.com/office/powerpoint/2010/main" val="368819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1D3A-E047-452A-B3EE-542B238B1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lang="en-US" sz="4000" b="1" kern="1200" dirty="0" smtClean="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lang="en-US" sz="3200" b="1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1D3A-E047-452A-B3EE-542B238B1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8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1D3A-E047-452A-B3EE-542B238B13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" descr="IMG_25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8151" y="5897342"/>
            <a:ext cx="906133" cy="768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1" descr="https://www.pk.edu.pl/templates/pk18-tpl/images/PK/PK_en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91564" y="5980859"/>
            <a:ext cx="1859620" cy="502600"/>
          </a:xfrm>
          <a:prstGeom prst="rect">
            <a:avLst/>
          </a:prstGeom>
          <a:noFill/>
        </p:spPr>
      </p:pic>
      <p:pic>
        <p:nvPicPr>
          <p:cNvPr id="11" name="Picture 13" descr="HAMK, Hämeen ammattikorkeakoulu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514937" y="5910660"/>
            <a:ext cx="1771545" cy="572799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8094" y="5774204"/>
            <a:ext cx="1484585" cy="61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ttps://www.kvk.lt/Theme/cpartner/assets/img/logo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019646" y="5793825"/>
            <a:ext cx="1418724" cy="719496"/>
          </a:xfrm>
          <a:prstGeom prst="rect">
            <a:avLst/>
          </a:prstGeom>
          <a:noFill/>
        </p:spPr>
      </p:pic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786290" y="5897342"/>
            <a:ext cx="1026632" cy="6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11" descr="Vaizdo rezultatas pagal uÅ¾klausÄ âthanksâ"/>
          <p:cNvPicPr>
            <a:picLocks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2557831" y="1099769"/>
            <a:ext cx="6900209" cy="440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260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8A78-63E2-44E8-9D0C-35B5FD65A4BC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6C30-8736-4884-955C-10161D9892A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75479" y="1415221"/>
            <a:ext cx="11168487" cy="477887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9" y="927460"/>
            <a:ext cx="11168487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575479" y="350015"/>
            <a:ext cx="11168487" cy="514805"/>
          </a:xfrm>
        </p:spPr>
        <p:txBody>
          <a:bodyPr>
            <a:normAutofit/>
          </a:bodyPr>
          <a:lstStyle>
            <a:lvl1pPr>
              <a:defRPr sz="3266" baseline="0"/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0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00251" y="365125"/>
            <a:ext cx="7262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11D3A-E047-452A-B3EE-542B238B13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:\02.Veikla\07.Renginiai\Renginiu bylos\2015\5R78 KA2 Start-up\002 Papildomos medziagos rengimas\PRAKTINIS VADOVAS DOTACIJU GAVEJAMS\Praktinio vadovo priedai\17 priedas. EU veliava_funded.jpg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9810"/>
            <a:ext cx="2151047" cy="47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10603346" y="230186"/>
            <a:ext cx="874973" cy="7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"/>
          <p:cNvSpPr txBox="1"/>
          <p:nvPr/>
        </p:nvSpPr>
        <p:spPr>
          <a:xfrm>
            <a:off x="300978" y="3212098"/>
            <a:ext cx="311081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PRESENTATION </a:t>
            </a: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TITLE: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Multi-</a:t>
            </a:r>
            <a:r>
              <a:rPr lang="de-DE" sz="2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de-DE" sz="2400" b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isciplinary</a:t>
            </a: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de-DE" sz="2400" b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alcony</a:t>
            </a: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esign </a:t>
            </a:r>
            <a:r>
              <a:rPr lang="de-DE" sz="2400" b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24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de-DE" sz="2400" b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onstruction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de-DE" sz="1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Roger Howard Taylor</a:t>
            </a:r>
            <a:endParaRPr dirty="0"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Date: May 2022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109" y="3132716"/>
            <a:ext cx="5541818" cy="349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1038802"/>
          </a:xfrm>
        </p:spPr>
        <p:txBody>
          <a:bodyPr/>
          <a:lstStyle/>
          <a:p>
            <a:pPr algn="ctr"/>
            <a:r>
              <a:rPr lang="en-GB" b="1" dirty="0" smtClean="0"/>
              <a:t>Cantilevered Balcony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09" y="1825625"/>
            <a:ext cx="55348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Typical construction materials for the cantilever style </a:t>
            </a:r>
            <a:r>
              <a:rPr lang="en-GB" dirty="0" smtClean="0"/>
              <a:t>are steel </a:t>
            </a:r>
            <a:r>
              <a:rPr lang="en-GB" dirty="0"/>
              <a:t>and concrete.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/>
              <a:t>use of concrete or steel is popular for structural use, but thermal conductivity is an issue. For this reason, a cantilevered balcony requires </a:t>
            </a:r>
            <a:r>
              <a:rPr lang="en-GB" dirty="0" smtClean="0"/>
              <a:t>a thermal break. Thermal </a:t>
            </a:r>
            <a:r>
              <a:rPr lang="en-GB" dirty="0"/>
              <a:t>break connectors must be </a:t>
            </a:r>
            <a:r>
              <a:rPr lang="en-GB" dirty="0" smtClean="0"/>
              <a:t>fixed </a:t>
            </a:r>
            <a:r>
              <a:rPr lang="en-GB" dirty="0"/>
              <a:t>into the building during mainframe construction.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9" y="2218630"/>
            <a:ext cx="5199649" cy="3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Cantilevered Balcony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Cantilever balconies act as a </a:t>
            </a:r>
            <a:r>
              <a:rPr lang="en-GB" b="1" dirty="0"/>
              <a:t>thermal </a:t>
            </a:r>
            <a:r>
              <a:rPr lang="en-GB" b="1" dirty="0" smtClean="0"/>
              <a:t>bridges</a:t>
            </a:r>
            <a:r>
              <a:rPr lang="en-GB" dirty="0" smtClean="0"/>
              <a:t> </a:t>
            </a:r>
            <a:r>
              <a:rPr lang="en-GB" dirty="0"/>
              <a:t>between the outside and inside </a:t>
            </a:r>
            <a:r>
              <a:rPr lang="en-GB" dirty="0" smtClean="0"/>
              <a:t>of the building. </a:t>
            </a:r>
          </a:p>
          <a:p>
            <a:pPr marL="0" indent="0">
              <a:buNone/>
            </a:pPr>
            <a:r>
              <a:rPr lang="en-GB" dirty="0"/>
              <a:t>C</a:t>
            </a:r>
            <a:r>
              <a:rPr lang="en-GB" dirty="0" smtClean="0"/>
              <a:t>antilever </a:t>
            </a:r>
            <a:r>
              <a:rPr lang="en-GB" dirty="0"/>
              <a:t>balconies need </a:t>
            </a:r>
            <a:r>
              <a:rPr lang="en-GB" b="1" dirty="0"/>
              <a:t>thermal breaks </a:t>
            </a:r>
            <a:r>
              <a:rPr lang="en-GB" dirty="0"/>
              <a:t>to prevent heat loss </a:t>
            </a:r>
            <a:r>
              <a:rPr lang="en-GB" dirty="0" smtClean="0"/>
              <a:t>and the case of wooden balconies rot and fungus </a:t>
            </a:r>
            <a:r>
              <a:rPr lang="en-GB" dirty="0"/>
              <a:t>growth. </a:t>
            </a: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Thermal insulation </a:t>
            </a:r>
            <a:r>
              <a:rPr lang="en-GB" dirty="0"/>
              <a:t>help maintain temperature control between the outside and inside </a:t>
            </a:r>
            <a:r>
              <a:rPr lang="en-GB" dirty="0" smtClean="0"/>
              <a:t>air in and around the building. A temperature </a:t>
            </a:r>
            <a:r>
              <a:rPr lang="en-GB" dirty="0"/>
              <a:t>imbalance forms condensation and creates </a:t>
            </a:r>
            <a:r>
              <a:rPr lang="en-GB" dirty="0" smtClean="0"/>
              <a:t>fungus growth and rot</a:t>
            </a:r>
          </a:p>
          <a:p>
            <a:pPr marL="0" indent="0">
              <a:buNone/>
            </a:pPr>
            <a:r>
              <a:rPr lang="en-GB" dirty="0" smtClean="0"/>
              <a:t>Thus </a:t>
            </a:r>
            <a:r>
              <a:rPr lang="en-GB" dirty="0"/>
              <a:t>the </a:t>
            </a:r>
            <a:r>
              <a:rPr lang="en-GB" b="1" dirty="0"/>
              <a:t>fixing detail </a:t>
            </a:r>
            <a:r>
              <a:rPr lang="en-GB" dirty="0"/>
              <a:t>needs insulation to break the transfer of </a:t>
            </a:r>
            <a:r>
              <a:rPr lang="en-GB" dirty="0" smtClean="0"/>
              <a:t>heat through the external walls.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7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Thermal break for balconies concrete to concrete 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850" y="2034173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7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6776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Cantilever load bearing system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90" y="1962195"/>
            <a:ext cx="5427516" cy="3588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16" y="1910967"/>
            <a:ext cx="5343151" cy="35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9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Cantilevered Balcony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73" y="1853489"/>
            <a:ext cx="4586335" cy="3983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32582" y="2153265"/>
            <a:ext cx="58433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Post tension slabs use high strength steel to stabilize and strengthen concrete. The result is more capacity to resist tensile </a:t>
            </a:r>
            <a:r>
              <a:rPr lang="en-GB" sz="2800" dirty="0" smtClean="0"/>
              <a:t>forces. This </a:t>
            </a:r>
            <a:r>
              <a:rPr lang="en-GB" sz="2800" dirty="0"/>
              <a:t>allows the architect to design with thinner concrete slabs and greater spans. </a:t>
            </a:r>
          </a:p>
        </p:txBody>
      </p:sp>
    </p:spTree>
    <p:extLst>
      <p:ext uri="{BB962C8B-B14F-4D97-AF65-F5344CB8AC3E}">
        <p14:creationId xmlns:p14="http://schemas.microsoft.com/office/powerpoint/2010/main" val="15390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03472" y="1653309"/>
            <a:ext cx="4632280" cy="45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273" y="1043712"/>
            <a:ext cx="29241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9819" y="1736439"/>
            <a:ext cx="4614900" cy="194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19"/>
          <p:cNvSpPr txBox="1">
            <a:spLocks noChangeArrowheads="1"/>
          </p:cNvSpPr>
          <p:nvPr/>
        </p:nvSpPr>
        <p:spPr bwMode="auto">
          <a:xfrm>
            <a:off x="7611428" y="6285297"/>
            <a:ext cx="1830955" cy="2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 CASE FOR Tall Wood BUILDINGS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5018" y="138016"/>
            <a:ext cx="6945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Hybrid Timber Cantilevered Balcony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4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Hybrid Timber Cantilevered </a:t>
            </a:r>
            <a:r>
              <a:rPr lang="en-GB" b="1" dirty="0"/>
              <a:t>Balcony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2836" y="1825625"/>
            <a:ext cx="41309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Timber </a:t>
            </a:r>
            <a:r>
              <a:rPr lang="en-GB" dirty="0"/>
              <a:t>construction is popular because of low thermal conductivity. 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A  </a:t>
            </a:r>
            <a:r>
              <a:rPr lang="en-GB" dirty="0"/>
              <a:t>timber balcony must be precisely designed to prevent moisture </a:t>
            </a:r>
            <a:r>
              <a:rPr lang="en-GB" dirty="0" smtClean="0"/>
              <a:t>penetration.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6" y="1612758"/>
            <a:ext cx="684030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Cantilevered closed </a:t>
            </a:r>
            <a:r>
              <a:rPr lang="en-GB" b="1" dirty="0"/>
              <a:t>Balcony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311" y="1459833"/>
            <a:ext cx="10964173" cy="45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37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Cantilevered</a:t>
            </a:r>
            <a:r>
              <a:rPr lang="en-GB" dirty="0" smtClean="0"/>
              <a:t> </a:t>
            </a:r>
            <a:r>
              <a:rPr lang="en-GB" dirty="0"/>
              <a:t>(timber planking on tapered insulation)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1829594"/>
            <a:ext cx="9486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Water and moisture </a:t>
            </a:r>
            <a:endParaRPr lang="en-GB" b="1" dirty="0"/>
          </a:p>
        </p:txBody>
      </p:sp>
      <p:pic>
        <p:nvPicPr>
          <p:cNvPr id="1026" name="Picture 2" descr="STRUCTURE magazine | A Structural Engineer's Survival Guide for Waterproofed  Append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4" y="1559859"/>
            <a:ext cx="5365524" cy="400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98776" y="1980716"/>
            <a:ext cx="6096000" cy="37107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design of a wood balcony either attaches to a wall or cantilevers through the building facade. Flashing for Water Protection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</a:pPr>
            <a:r>
              <a:rPr lang="en-GB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Flashing provides water protection and is important to preserve wood cantilever balconies. The flashing areas for balcony waterproofing include the door and the balcony perimeter.</a:t>
            </a:r>
          </a:p>
        </p:txBody>
      </p:sp>
    </p:spTree>
    <p:extLst>
      <p:ext uri="{BB962C8B-B14F-4D97-AF65-F5344CB8AC3E}">
        <p14:creationId xmlns:p14="http://schemas.microsoft.com/office/powerpoint/2010/main" val="6879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413" y="345460"/>
            <a:ext cx="6838076" cy="129652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rgbClr val="002060"/>
                </a:solidFill>
                <a:latin typeface="+mn-lt"/>
              </a:rPr>
              <a:t>WHAT TO </a:t>
            </a:r>
            <a:r>
              <a:rPr lang="en-GB" sz="4000" b="1" dirty="0">
                <a:solidFill>
                  <a:srgbClr val="002060"/>
                </a:solidFill>
                <a:latin typeface="+mn-lt"/>
              </a:rPr>
              <a:t>ANAYSIS</a:t>
            </a:r>
            <a:br>
              <a:rPr lang="en-GB" sz="4000" b="1" dirty="0">
                <a:solidFill>
                  <a:srgbClr val="002060"/>
                </a:solidFill>
                <a:latin typeface="+mn-lt"/>
              </a:rPr>
            </a:br>
            <a:r>
              <a:rPr lang="en-GB" sz="4000" b="1" dirty="0" smtClean="0">
                <a:solidFill>
                  <a:srgbClr val="002060"/>
                </a:solidFill>
                <a:latin typeface="+mn-lt"/>
              </a:rPr>
              <a:t>WHEN DESIGNING AND DETAILING A BALCONY </a:t>
            </a:r>
            <a:endParaRPr lang="en-GB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944" y="1825625"/>
            <a:ext cx="9792855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2060"/>
                </a:solidFill>
              </a:rPr>
              <a:t>DESIGNING A BALCONY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Balcony use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Balcony type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Access balcony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Open or closed balcony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Privacy on the balcony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Balcony construction materials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Railings and hand rails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Thermal cold bridges</a:t>
            </a: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</a:rPr>
              <a:t>Load bearing </a:t>
            </a:r>
            <a:r>
              <a:rPr lang="en-GB" b="1" dirty="0" smtClean="0">
                <a:solidFill>
                  <a:srgbClr val="002060"/>
                </a:solidFill>
              </a:rPr>
              <a:t> structure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Orientation of the balcony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Building regulations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Water drains and drain pipes</a:t>
            </a:r>
            <a:endParaRPr lang="en-GB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b="1" dirty="0" smtClean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lt-L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45" y="2567517"/>
            <a:ext cx="3401863" cy="402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432" y="2014308"/>
            <a:ext cx="3449816" cy="25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CLT Balcony fixture methods 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568" y="1955428"/>
            <a:ext cx="6612658" cy="43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        Water </a:t>
            </a:r>
            <a:r>
              <a:rPr lang="en-GB" b="1" dirty="0"/>
              <a:t>and moisture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096" y="2450973"/>
            <a:ext cx="4092164" cy="29762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836" y="1986807"/>
            <a:ext cx="2971140" cy="3970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467" y="2470692"/>
            <a:ext cx="3895682" cy="2914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1019" y="6142181"/>
            <a:ext cx="4202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Barcelona high-rise timber building 2022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7881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Cantilevered </a:t>
            </a:r>
            <a:r>
              <a:rPr lang="en-GB" b="1" dirty="0" smtClean="0"/>
              <a:t>Timber Balcony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368" y="1825625"/>
            <a:ext cx="7263374" cy="4085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19" y="3888509"/>
            <a:ext cx="3551333" cy="2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613" y="314632"/>
            <a:ext cx="2324667" cy="1386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5"/>
            <a:ext cx="7262950" cy="1267030"/>
          </a:xfrm>
        </p:spPr>
        <p:txBody>
          <a:bodyPr/>
          <a:lstStyle/>
          <a:p>
            <a:r>
              <a:rPr lang="en-US" b="1" dirty="0" smtClean="0"/>
              <a:t>Stacked Balcony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26" y="1825625"/>
            <a:ext cx="659707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stacked balcony has vertical support pillars or posts. This pillared balcony method is simplistic with minimal building load implications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The stacked balcony can be an independent part of the buildings construction or part load bearing on the buildings facades.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31" y="1242290"/>
            <a:ext cx="3340678" cy="52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835602"/>
          </a:xfrm>
        </p:spPr>
        <p:txBody>
          <a:bodyPr/>
          <a:lstStyle/>
          <a:p>
            <a:pPr algn="ctr"/>
            <a:r>
              <a:rPr lang="en-GB" b="1" dirty="0"/>
              <a:t>Stacked Balcony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378" y="1292866"/>
            <a:ext cx="4098058" cy="5448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1819" y="2044076"/>
            <a:ext cx="6002481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en-GB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do this, posts hold the balconies in place, and the weight transfers to the concrete pads on the ground. The resulting vertical support structure gives a stacked balcony look. However, this method does need design consideration to avoid an unpleasant appearance.</a:t>
            </a:r>
          </a:p>
        </p:txBody>
      </p:sp>
    </p:spTree>
    <p:extLst>
      <p:ext uri="{BB962C8B-B14F-4D97-AF65-F5344CB8AC3E}">
        <p14:creationId xmlns:p14="http://schemas.microsoft.com/office/powerpoint/2010/main" val="31341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CLT Stacked balcony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387" y="1905794"/>
            <a:ext cx="75152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769" y="227947"/>
            <a:ext cx="2424598" cy="1286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833" y="365125"/>
            <a:ext cx="7718324" cy="118837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  </a:t>
            </a:r>
            <a:r>
              <a:rPr lang="en-GB" b="1" dirty="0" smtClean="0"/>
              <a:t>Hung </a:t>
            </a:r>
            <a:r>
              <a:rPr lang="en-GB" b="1" dirty="0"/>
              <a:t>Self-Supporting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    and Framed Balcony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7800" y="1919143"/>
            <a:ext cx="4546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bolt-on </a:t>
            </a:r>
            <a:r>
              <a:rPr lang="en-GB" dirty="0" smtClean="0"/>
              <a:t>balcony, </a:t>
            </a:r>
            <a:r>
              <a:rPr lang="en-GB" dirty="0"/>
              <a:t>bolts on to the building without the need of </a:t>
            </a:r>
            <a:r>
              <a:rPr lang="en-GB" dirty="0" smtClean="0"/>
              <a:t>underside beams. </a:t>
            </a:r>
          </a:p>
          <a:p>
            <a:pPr marL="0" indent="0">
              <a:buNone/>
            </a:pPr>
            <a:r>
              <a:rPr lang="en-GB" dirty="0" smtClean="0"/>
              <a:t>A </a:t>
            </a:r>
            <a:r>
              <a:rPr lang="en-GB" dirty="0"/>
              <a:t>hung or bolt-on balcony style is self-supporting.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 </a:t>
            </a:r>
            <a:r>
              <a:rPr lang="en-GB" dirty="0"/>
              <a:t>do </a:t>
            </a:r>
            <a:r>
              <a:rPr lang="en-GB" dirty="0" smtClean="0"/>
              <a:t>this </a:t>
            </a:r>
            <a:r>
              <a:rPr lang="en-GB" dirty="0"/>
              <a:t>a bolt-on balcony system connects with bolts</a:t>
            </a:r>
            <a:r>
              <a:rPr lang="en-GB" dirty="0" smtClean="0"/>
              <a:t>, </a:t>
            </a:r>
            <a:r>
              <a:rPr lang="en-GB" dirty="0"/>
              <a:t>tension rods, and </a:t>
            </a:r>
            <a:r>
              <a:rPr lang="en-GB" dirty="0" smtClean="0"/>
              <a:t>connector </a:t>
            </a:r>
            <a:r>
              <a:rPr lang="en-GB" dirty="0"/>
              <a:t>plates to the building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6" y="228741"/>
            <a:ext cx="2318158" cy="121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592977"/>
            <a:ext cx="3708399" cy="49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92796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prstClr val="black"/>
                </a:solidFill>
              </a:rPr>
              <a:t/>
            </a:r>
            <a:br>
              <a:rPr lang="en-GB" sz="4000" b="1" dirty="0" smtClean="0">
                <a:solidFill>
                  <a:prstClr val="black"/>
                </a:solidFill>
              </a:rPr>
            </a:br>
            <a:r>
              <a:rPr lang="en-GB" sz="4000" b="1" dirty="0" smtClean="0">
                <a:solidFill>
                  <a:prstClr val="black"/>
                </a:solidFill>
              </a:rPr>
              <a:t>Hung </a:t>
            </a:r>
            <a:r>
              <a:rPr lang="en-GB" sz="4000" b="1" dirty="0">
                <a:solidFill>
                  <a:prstClr val="black"/>
                </a:solidFill>
              </a:rPr>
              <a:t>Self-Supporting </a:t>
            </a:r>
            <a:br>
              <a:rPr lang="en-GB" sz="4000" b="1" dirty="0">
                <a:solidFill>
                  <a:prstClr val="black"/>
                </a:solidFill>
              </a:rPr>
            </a:br>
            <a:r>
              <a:rPr lang="en-GB" sz="4000" b="1" dirty="0">
                <a:solidFill>
                  <a:prstClr val="black"/>
                </a:solidFill>
              </a:rPr>
              <a:t>    and Framed Balcony</a:t>
            </a:r>
            <a:r>
              <a:rPr lang="en-GB" sz="4000" dirty="0">
                <a:solidFill>
                  <a:prstClr val="black"/>
                </a:solidFill>
              </a:rPr>
              <a:t/>
            </a:r>
            <a:br>
              <a:rPr lang="en-GB" sz="4000" dirty="0">
                <a:solidFill>
                  <a:prstClr val="black"/>
                </a:solidFill>
              </a:rPr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289" y="1569434"/>
            <a:ext cx="5235838" cy="3538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7" y="2613892"/>
            <a:ext cx="4928940" cy="3686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6373087" y="5375564"/>
            <a:ext cx="4858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Brackets, connectors, bolts and plates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107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778" y="701964"/>
            <a:ext cx="7262950" cy="59112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prstClr val="black"/>
                </a:solidFill>
              </a:rPr>
              <a:t>Hung Self-Supporting </a:t>
            </a:r>
            <a:br>
              <a:rPr lang="en-GB" sz="4000" b="1" dirty="0">
                <a:solidFill>
                  <a:prstClr val="black"/>
                </a:solidFill>
              </a:rPr>
            </a:br>
            <a:r>
              <a:rPr lang="en-GB" sz="4000" b="1" dirty="0">
                <a:solidFill>
                  <a:prstClr val="black"/>
                </a:solidFill>
              </a:rPr>
              <a:t>    and Framed </a:t>
            </a:r>
            <a:r>
              <a:rPr lang="en-GB" sz="4000" b="1" dirty="0" smtClean="0">
                <a:solidFill>
                  <a:prstClr val="black"/>
                </a:solidFill>
              </a:rPr>
              <a:t>Balconies</a:t>
            </a:r>
            <a:r>
              <a:rPr lang="en-GB" sz="4000" dirty="0">
                <a:solidFill>
                  <a:prstClr val="black"/>
                </a:solidFill>
              </a:rPr>
              <a:t/>
            </a:r>
            <a:br>
              <a:rPr lang="en-GB" sz="4000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2945" y="1825625"/>
            <a:ext cx="4992256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balconies </a:t>
            </a:r>
            <a:r>
              <a:rPr lang="en-GB" dirty="0" smtClean="0"/>
              <a:t>arrive </a:t>
            </a:r>
            <a:r>
              <a:rPr lang="en-GB" dirty="0"/>
              <a:t>prefabricated and ready to </a:t>
            </a:r>
            <a:r>
              <a:rPr lang="en-GB" dirty="0" smtClean="0"/>
              <a:t>bolt-on. The </a:t>
            </a:r>
            <a:r>
              <a:rPr lang="en-GB" dirty="0"/>
              <a:t>balconies </a:t>
            </a:r>
            <a:r>
              <a:rPr lang="en-GB" dirty="0" smtClean="0"/>
              <a:t>can be lifted </a:t>
            </a:r>
            <a:r>
              <a:rPr lang="en-GB" dirty="0"/>
              <a:t>off a truck and onto the building.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Before </a:t>
            </a:r>
            <a:r>
              <a:rPr lang="en-GB" dirty="0"/>
              <a:t>balcony arrival, the buildings facades construction are  </a:t>
            </a:r>
            <a:r>
              <a:rPr lang="en-GB" dirty="0" smtClean="0"/>
              <a:t>fixed with </a:t>
            </a:r>
            <a:r>
              <a:rPr lang="en-GB" dirty="0"/>
              <a:t>connection points.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567" y="1975421"/>
            <a:ext cx="5252755" cy="39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3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Hung Self-Supporting </a:t>
            </a:r>
            <a:br>
              <a:rPr lang="en-GB" dirty="0"/>
            </a:br>
            <a:r>
              <a:rPr lang="en-GB" dirty="0"/>
              <a:t>    and Framed Balcony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437" y="1317625"/>
            <a:ext cx="10515600" cy="4351338"/>
          </a:xfrm>
        </p:spPr>
        <p:txBody>
          <a:bodyPr/>
          <a:lstStyle/>
          <a:p>
            <a:r>
              <a:rPr lang="en-GB" dirty="0"/>
              <a:t>Then a crane lifts the assembled balcony, and the balcony bolts into place. On average, a bolt-on balcony installation is very </a:t>
            </a:r>
            <a:r>
              <a:rPr lang="en-GB" dirty="0" smtClean="0"/>
              <a:t>fast.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1" y="2299855"/>
            <a:ext cx="5911272" cy="44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5"/>
            <a:ext cx="7262950" cy="795081"/>
          </a:xfrm>
        </p:spPr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996784" y="5408713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Toronto, Canada</a:t>
            </a:r>
          </a:p>
        </p:txBody>
      </p:sp>
      <p:pic>
        <p:nvPicPr>
          <p:cNvPr id="6" name="Picture 5" descr="Copenhagen, Denmark | Photo by Alan Chako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29" y="1179871"/>
            <a:ext cx="4931081" cy="52307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187487" y="6470596"/>
            <a:ext cx="3078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                    Copenhagen</a:t>
            </a:r>
            <a:r>
              <a:rPr lang="en-GB" dirty="0"/>
              <a:t>, Denmark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94" y="1002891"/>
            <a:ext cx="4206509" cy="52662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8668" y="6332944"/>
            <a:ext cx="1973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    Toronto</a:t>
            </a:r>
            <a:r>
              <a:rPr lang="en-GB" dirty="0"/>
              <a:t>, </a:t>
            </a:r>
            <a:r>
              <a:rPr lang="en-GB" dirty="0" smtClean="0"/>
              <a:t>Canada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5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CLT Balcony </a:t>
            </a:r>
            <a:r>
              <a:rPr lang="en-GB" b="1" dirty="0"/>
              <a:t>slab (suspended)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8825" y="1958181"/>
            <a:ext cx="81343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08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0" y="363793"/>
            <a:ext cx="2444091" cy="1207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168480"/>
            <a:ext cx="7262950" cy="1325563"/>
          </a:xfrm>
        </p:spPr>
        <p:txBody>
          <a:bodyPr/>
          <a:lstStyle/>
          <a:p>
            <a:r>
              <a:rPr lang="en-GB" b="1" dirty="0" smtClean="0"/>
              <a:t>        French </a:t>
            </a:r>
            <a:r>
              <a:rPr lang="en-GB" b="1" dirty="0"/>
              <a:t>Balcony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French balcony or Juliet balcony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A </a:t>
            </a:r>
            <a:r>
              <a:rPr lang="en-GB" dirty="0" smtClean="0"/>
              <a:t>French </a:t>
            </a:r>
            <a:r>
              <a:rPr lang="en-GB" dirty="0"/>
              <a:t>balcony is a </a:t>
            </a:r>
            <a:r>
              <a:rPr lang="en-GB" dirty="0" smtClean="0"/>
              <a:t>fixed </a:t>
            </a:r>
            <a:r>
              <a:rPr lang="en-GB" dirty="0"/>
              <a:t>balcony with a railing and may be ornamental in nature. Sometimes a </a:t>
            </a:r>
            <a:r>
              <a:rPr lang="en-GB" dirty="0" smtClean="0"/>
              <a:t>Juliet </a:t>
            </a:r>
            <a:r>
              <a:rPr lang="en-GB" dirty="0"/>
              <a:t>balcony may feature a very small standing area.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7035" y="3410737"/>
            <a:ext cx="3288890" cy="2460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61" y="3263218"/>
            <a:ext cx="4287566" cy="30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Hybrid timber balcony  construction (example)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99" y="1825625"/>
            <a:ext cx="59968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999" y="365126"/>
            <a:ext cx="7188201" cy="739774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Hybrid timber balcony  construction (example)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263956"/>
            <a:ext cx="6852911" cy="55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Balcony </a:t>
            </a:r>
            <a:r>
              <a:rPr lang="en-GB" b="1" dirty="0" smtClean="0"/>
              <a:t>railings and </a:t>
            </a:r>
            <a:r>
              <a:rPr lang="en-GB" b="1" dirty="0"/>
              <a:t>fittings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971" y="1825625"/>
            <a:ext cx="65680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Balcony railings and fittings</a:t>
            </a:r>
            <a:endParaRPr lang="en-GB" b="1" dirty="0"/>
          </a:p>
        </p:txBody>
      </p:sp>
      <p:pic>
        <p:nvPicPr>
          <p:cNvPr id="3078" name="Picture 6" descr="Railing CAD drawings, AutoCAD blocks download fre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48686"/>
            <a:ext cx="7752734" cy="54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893404"/>
          </a:xfrm>
        </p:spPr>
        <p:txBody>
          <a:bodyPr/>
          <a:lstStyle/>
          <a:p>
            <a:r>
              <a:rPr lang="en-GB" b="1" dirty="0"/>
              <a:t>Balcony railings and fittings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613" y="1151174"/>
            <a:ext cx="7924800" cy="55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Balcony railings and fittings</a:t>
            </a:r>
          </a:p>
        </p:txBody>
      </p:sp>
      <p:pic>
        <p:nvPicPr>
          <p:cNvPr id="4098" name="Picture 2" descr="2D CAD Block of French Doors and Juliet Balcony - CADBlocksfree | Thousands  of free AutoCAD drawing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0" y="1402838"/>
            <a:ext cx="3110187" cy="34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ames Juliet Balcony Design | Shop Online - Forj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19" y="2003570"/>
            <a:ext cx="4571999" cy="3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temporary Juliet Balconies | Juliet Balcony | Balcony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40" y="3283974"/>
            <a:ext cx="4454216" cy="311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2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5"/>
            <a:ext cx="7262950" cy="743239"/>
          </a:xfrm>
        </p:spPr>
        <p:txBody>
          <a:bodyPr/>
          <a:lstStyle/>
          <a:p>
            <a:pPr algn="ctr"/>
            <a:r>
              <a:rPr lang="en-US" b="1" dirty="0" smtClean="0"/>
              <a:t>Roof terrace construction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165" y="1173018"/>
            <a:ext cx="7043490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Balcony rain water drainage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9389" y="1732684"/>
            <a:ext cx="3313542" cy="4428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82" y="1749843"/>
            <a:ext cx="581608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586" y="217641"/>
            <a:ext cx="7262950" cy="755753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405" y="1263816"/>
            <a:ext cx="3963131" cy="4952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9139" y="6264118"/>
            <a:ext cx="2180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Copenhagen, Denmark |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949" y="1219201"/>
            <a:ext cx="4044105" cy="5053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00222" y="6283784"/>
            <a:ext cx="2481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Vancouver </a:t>
            </a:r>
            <a:r>
              <a:rPr lang="en-GB" dirty="0" smtClean="0"/>
              <a:t>harbour, Canada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4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5"/>
            <a:ext cx="7262950" cy="854075"/>
          </a:xfrm>
        </p:spPr>
        <p:txBody>
          <a:bodyPr/>
          <a:lstStyle/>
          <a:p>
            <a:r>
              <a:rPr lang="en-US" b="1" dirty="0" smtClean="0"/>
              <a:t>Balcony rain water drainage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725" y="1539617"/>
            <a:ext cx="3833314" cy="512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91" y="1538869"/>
            <a:ext cx="3639627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 Good luck with your design</a:t>
            </a:r>
            <a:endParaRPr lang="en-GB" b="1" dirty="0"/>
          </a:p>
        </p:txBody>
      </p:sp>
      <p:pic>
        <p:nvPicPr>
          <p:cNvPr id="7170" name="Picture 2" descr="Balcony Designs - in 2D and 3D - Thai Garden Desig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2" y="1090129"/>
            <a:ext cx="2985807" cy="29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itesh Parekh - Apartment Balc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00" y="1931504"/>
            <a:ext cx="3810139" cy="21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ALCONY DESIGN IDEA 2021 || GALLER DESIGN AND PORCH DESIGN IDEAS 2021 ||  ATTRACTIVE DESIGNS ALBUM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9" y="4132452"/>
            <a:ext cx="3452330" cy="25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rchitectural Designs focusing on balconies designed to help you unwind -  Yanko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899432"/>
            <a:ext cx="3310210" cy="22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New Modern Luxury Condo Apartment Building Exterior Balcony Home Design  Stock Photo - Image of design, contractor: 1953927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26" y="4294671"/>
            <a:ext cx="2739474" cy="22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200" y="4323464"/>
            <a:ext cx="3366178" cy="22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365126"/>
            <a:ext cx="7262950" cy="8934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37558" y="5929226"/>
            <a:ext cx="187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       Toronto</a:t>
            </a:r>
            <a:r>
              <a:rPr lang="en-GB" dirty="0"/>
              <a:t>, Canada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47" y="1487055"/>
            <a:ext cx="3748909" cy="4687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1542" y="6265311"/>
            <a:ext cx="1298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Paris, France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0872" y="1253689"/>
            <a:ext cx="3624790" cy="49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251" y="0"/>
            <a:ext cx="7262950" cy="1325563"/>
          </a:xfrm>
        </p:spPr>
        <p:txBody>
          <a:bodyPr/>
          <a:lstStyle/>
          <a:p>
            <a:pPr algn="ctr"/>
            <a:r>
              <a:rPr lang="en-US" b="1" dirty="0" smtClean="0"/>
              <a:t>Balcony Terminology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896" y="802105"/>
            <a:ext cx="5264726" cy="5857313"/>
          </a:xfrm>
          <a:prstGeom prst="rect">
            <a:avLst/>
          </a:prstGeom>
        </p:spPr>
      </p:pic>
      <p:pic>
        <p:nvPicPr>
          <p:cNvPr id="6146" name="Picture 2" descr="Choosing an outdoor railing | R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5" y="2368124"/>
            <a:ext cx="6262255" cy="32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7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Balcony Connections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3709"/>
            <a:ext cx="10515600" cy="54217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200" b="1" dirty="0" smtClean="0"/>
          </a:p>
          <a:p>
            <a:pPr marL="0" indent="0">
              <a:buNone/>
            </a:pPr>
            <a:r>
              <a:rPr lang="en-GB" sz="3200" b="1" dirty="0" smtClean="0"/>
              <a:t>How </a:t>
            </a:r>
            <a:r>
              <a:rPr lang="en-GB" sz="3200" b="1" dirty="0"/>
              <a:t>a balcony connects to the building </a:t>
            </a:r>
            <a:r>
              <a:rPr lang="en-GB" sz="3200" b="1" dirty="0" smtClean="0"/>
              <a:t>and it load bearing system is </a:t>
            </a:r>
            <a:r>
              <a:rPr lang="en-GB" sz="3200" b="1" dirty="0"/>
              <a:t>the most important element in </a:t>
            </a:r>
            <a:r>
              <a:rPr lang="en-GB" sz="3200" b="1" dirty="0" smtClean="0"/>
              <a:t>balcony. 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Also </a:t>
            </a:r>
            <a:r>
              <a:rPr lang="en-GB" sz="3200" b="1" dirty="0"/>
              <a:t>corrosion</a:t>
            </a:r>
            <a:r>
              <a:rPr lang="en-GB" sz="3200" dirty="0"/>
              <a:t>, </a:t>
            </a:r>
            <a:r>
              <a:rPr lang="en-GB" sz="3200" b="1" dirty="0"/>
              <a:t>thermal </a:t>
            </a:r>
            <a:r>
              <a:rPr lang="en-GB" sz="3200" b="1" dirty="0" smtClean="0"/>
              <a:t>bridges</a:t>
            </a:r>
            <a:r>
              <a:rPr lang="en-GB" sz="3200" dirty="0"/>
              <a:t>, </a:t>
            </a:r>
            <a:r>
              <a:rPr lang="en-GB" sz="3200" b="1" dirty="0"/>
              <a:t>fire safety </a:t>
            </a:r>
            <a:r>
              <a:rPr lang="en-GB" sz="3200" dirty="0" smtClean="0"/>
              <a:t>and </a:t>
            </a:r>
            <a:r>
              <a:rPr lang="en-GB" sz="3200" b="1" dirty="0" smtClean="0"/>
              <a:t>moisture</a:t>
            </a:r>
            <a:r>
              <a:rPr lang="en-GB" sz="3200" dirty="0" smtClean="0"/>
              <a:t> </a:t>
            </a:r>
            <a:r>
              <a:rPr lang="en-GB" sz="3200" dirty="0"/>
              <a:t>are </a:t>
            </a:r>
            <a:r>
              <a:rPr lang="en-GB" sz="3200" dirty="0" smtClean="0"/>
              <a:t>a concern in balcony design and construction.</a:t>
            </a:r>
          </a:p>
          <a:p>
            <a:pPr marL="0" indent="0">
              <a:buNone/>
            </a:pPr>
            <a:endParaRPr lang="en-GB" sz="3200" b="1" dirty="0"/>
          </a:p>
          <a:p>
            <a:pPr marL="0" indent="0">
              <a:buNone/>
            </a:pPr>
            <a:r>
              <a:rPr lang="en-GB" sz="3200" b="1" dirty="0" smtClean="0"/>
              <a:t>Moisture</a:t>
            </a:r>
            <a:r>
              <a:rPr lang="en-GB" sz="3200" dirty="0" smtClean="0"/>
              <a:t> </a:t>
            </a:r>
            <a:r>
              <a:rPr lang="en-GB" sz="3200" dirty="0"/>
              <a:t>is a big concern for </a:t>
            </a:r>
            <a:r>
              <a:rPr lang="en-GB" sz="3200" b="1" dirty="0"/>
              <a:t>wood balconies</a:t>
            </a:r>
            <a:r>
              <a:rPr lang="en-GB" sz="3200" dirty="0"/>
              <a:t>, as rot can go undetected. Additionally, balcony connections relate to deflection or a feeling of rigidity or bounce</a:t>
            </a:r>
            <a:r>
              <a:rPr lang="en-GB" sz="3200" dirty="0" smtClean="0"/>
              <a:t>. </a:t>
            </a:r>
          </a:p>
          <a:p>
            <a:pPr marL="0" indent="0">
              <a:buNone/>
            </a:pPr>
            <a:r>
              <a:rPr lang="en-GB" sz="3200" dirty="0" smtClean="0"/>
              <a:t>In </a:t>
            </a:r>
            <a:r>
              <a:rPr lang="en-GB" sz="3200" dirty="0"/>
              <a:t>any case, </a:t>
            </a:r>
            <a:r>
              <a:rPr lang="en-GB" sz="3200" b="1" dirty="0"/>
              <a:t>an engineer </a:t>
            </a:r>
            <a:r>
              <a:rPr lang="en-GB" sz="3200" dirty="0"/>
              <a:t>will make sure of the use of appropriate connections. 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23017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b="1" dirty="0"/>
              <a:t>Different Types of </a:t>
            </a:r>
            <a:r>
              <a:rPr lang="en-GB" b="1" dirty="0" smtClean="0"/>
              <a:t>Balconies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b="1" dirty="0" smtClean="0"/>
              <a:t>Many balcony design options exist today for construction project</a:t>
            </a:r>
            <a:r>
              <a:rPr lang="en-GB" b="1" dirty="0" smtClean="0"/>
              <a:t>s. </a:t>
            </a:r>
          </a:p>
          <a:p>
            <a:r>
              <a:rPr lang="en-GB" sz="3600" dirty="0" smtClean="0"/>
              <a:t>Cantilever Balconies</a:t>
            </a:r>
          </a:p>
          <a:p>
            <a:r>
              <a:rPr lang="en-GB" sz="3600" dirty="0"/>
              <a:t>Stacked </a:t>
            </a:r>
            <a:r>
              <a:rPr lang="en-GB" sz="3600" dirty="0" smtClean="0"/>
              <a:t>Balconies</a:t>
            </a:r>
          </a:p>
          <a:p>
            <a:r>
              <a:rPr lang="en-GB" sz="3600" dirty="0" smtClean="0"/>
              <a:t>Bolt-On </a:t>
            </a:r>
            <a:r>
              <a:rPr lang="en-GB" sz="3600" dirty="0"/>
              <a:t>or Hung Self-Supporting </a:t>
            </a:r>
            <a:r>
              <a:rPr lang="en-GB" sz="3600" dirty="0" smtClean="0"/>
              <a:t>Balconies </a:t>
            </a:r>
          </a:p>
          <a:p>
            <a:r>
              <a:rPr lang="en-GB" sz="3600" dirty="0" smtClean="0"/>
              <a:t>Post </a:t>
            </a:r>
            <a:r>
              <a:rPr lang="en-GB" sz="3600" dirty="0"/>
              <a:t>Tension Slab </a:t>
            </a:r>
            <a:r>
              <a:rPr lang="en-GB" sz="3600" dirty="0" smtClean="0"/>
              <a:t>Balconies</a:t>
            </a:r>
          </a:p>
          <a:p>
            <a:r>
              <a:rPr lang="en-GB" sz="3600" dirty="0" smtClean="0"/>
              <a:t>French or Juliet </a:t>
            </a:r>
            <a:r>
              <a:rPr lang="en-GB" sz="3600" dirty="0"/>
              <a:t>Balcony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1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767" y="318535"/>
            <a:ext cx="2320414" cy="1382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483" y="315964"/>
            <a:ext cx="7334865" cy="1325563"/>
          </a:xfrm>
        </p:spPr>
        <p:txBody>
          <a:bodyPr/>
          <a:lstStyle/>
          <a:p>
            <a:r>
              <a:rPr lang="en-US" b="1" dirty="0" smtClean="0"/>
              <a:t>                 Cantilevered </a:t>
            </a:r>
            <a:br>
              <a:rPr lang="en-US" b="1" dirty="0" smtClean="0"/>
            </a:br>
            <a:r>
              <a:rPr lang="en-US" b="1" dirty="0" smtClean="0"/>
              <a:t>                     Balcony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27" y="2506662"/>
            <a:ext cx="61814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 purpose of a cantilevered balcony is to give clear span space without any columns or braces. In other words, this balcony type has no visible means of support, for these cantilever balconies need a support beam within a wall.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65" y="351597"/>
            <a:ext cx="2317411" cy="1330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01" y="1782033"/>
            <a:ext cx="3837882" cy="48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918</Words>
  <Application>Microsoft Office PowerPoint</Application>
  <PresentationFormat>Widescreen</PresentationFormat>
  <Paragraphs>110</Paragraphs>
  <Slides>41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Trebuchet MS</vt:lpstr>
      <vt:lpstr>2_Office</vt:lpstr>
      <vt:lpstr>Office Theme</vt:lpstr>
      <vt:lpstr>PowerPoint Presentation</vt:lpstr>
      <vt:lpstr>WHAT TO ANAYSIS WHEN DESIGNING AND DETAILING A BALCONY </vt:lpstr>
      <vt:lpstr>PowerPoint Presentation</vt:lpstr>
      <vt:lpstr>PowerPoint Presentation</vt:lpstr>
      <vt:lpstr>PowerPoint Presentation</vt:lpstr>
      <vt:lpstr>Balcony Terminology</vt:lpstr>
      <vt:lpstr>Types of Balcony Connections </vt:lpstr>
      <vt:lpstr> Different Types of Balconies</vt:lpstr>
      <vt:lpstr>                 Cantilevered                       Balcony</vt:lpstr>
      <vt:lpstr>Cantilevered Balcony</vt:lpstr>
      <vt:lpstr>Cantilevered Balcony</vt:lpstr>
      <vt:lpstr>Thermal break for balconies concrete to concrete </vt:lpstr>
      <vt:lpstr>Cantilever load bearing system</vt:lpstr>
      <vt:lpstr>        Cantilevered Balcony</vt:lpstr>
      <vt:lpstr>PowerPoint Presentation</vt:lpstr>
      <vt:lpstr>Hybrid Timber Cantilevered Balcony</vt:lpstr>
      <vt:lpstr>Cantilevered closed Balcony</vt:lpstr>
      <vt:lpstr>Cantilevered (timber planking on tapered insulation)</vt:lpstr>
      <vt:lpstr>Water and moisture </vt:lpstr>
      <vt:lpstr>CLT Balcony fixture methods </vt:lpstr>
      <vt:lpstr>        Water and moisture </vt:lpstr>
      <vt:lpstr>Cantilevered Timber Balcony</vt:lpstr>
      <vt:lpstr>Stacked Balcony</vt:lpstr>
      <vt:lpstr>Stacked Balcony</vt:lpstr>
      <vt:lpstr>CLT Stacked balcony</vt:lpstr>
      <vt:lpstr>     Hung Self-Supporting      and Framed Balcony </vt:lpstr>
      <vt:lpstr> Hung Self-Supporting      and Framed Balcony </vt:lpstr>
      <vt:lpstr>Hung Self-Supporting      and Framed Balconies </vt:lpstr>
      <vt:lpstr>Hung Self-Supporting      and Framed Balcony </vt:lpstr>
      <vt:lpstr>CLT Balcony slab (suspended)</vt:lpstr>
      <vt:lpstr>        French Balcony </vt:lpstr>
      <vt:lpstr>Hybrid timber balcony  construction (example)</vt:lpstr>
      <vt:lpstr>Hybrid timber balcony  construction (example)</vt:lpstr>
      <vt:lpstr>Balcony railings and fittings</vt:lpstr>
      <vt:lpstr>Balcony railings and fittings</vt:lpstr>
      <vt:lpstr>Balcony railings and fittings</vt:lpstr>
      <vt:lpstr>Balcony railings and fittings</vt:lpstr>
      <vt:lpstr>Roof terrace construction</vt:lpstr>
      <vt:lpstr>Balcony rain water drainage</vt:lpstr>
      <vt:lpstr>Balcony rain water drainage</vt:lpstr>
      <vt:lpstr> Good luck with your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Santana Sosa Aída</dc:creator>
  <cp:lastModifiedBy>Roger Howard Taylor (RHT) | VIA</cp:lastModifiedBy>
  <cp:revision>112</cp:revision>
  <dcterms:created xsi:type="dcterms:W3CDTF">2021-03-24T16:07:34Z</dcterms:created>
  <dcterms:modified xsi:type="dcterms:W3CDTF">2022-05-13T05:27:16Z</dcterms:modified>
</cp:coreProperties>
</file>