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0"/>
  </p:notes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5" r:id="rId25"/>
    <p:sldId id="280" r:id="rId26"/>
    <p:sldId id="283" r:id="rId27"/>
    <p:sldId id="284" r:id="rId28"/>
    <p:sldId id="282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b3AqKx1VNrG1Wf48C1+op50t5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6253" autoAdjust="0"/>
  </p:normalViewPr>
  <p:slideViewPr>
    <p:cSldViewPr snapToGrid="0">
      <p:cViewPr varScale="1">
        <p:scale>
          <a:sx n="48" d="100"/>
          <a:sy n="48" d="100"/>
        </p:scale>
        <p:origin x="2376" y="6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An </a:t>
            </a:r>
            <a:r>
              <a:rPr lang="fi-FI" dirty="0" err="1"/>
              <a:t>examle</a:t>
            </a:r>
            <a:r>
              <a:rPr lang="fi-FI" dirty="0"/>
              <a:t> of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b="1" dirty="0" err="1"/>
              <a:t>levels</a:t>
            </a:r>
            <a:r>
              <a:rPr lang="fi-FI" b="1" dirty="0"/>
              <a:t> of </a:t>
            </a:r>
            <a:r>
              <a:rPr lang="fi-FI" b="1" dirty="0" err="1"/>
              <a:t>detail</a:t>
            </a:r>
            <a:r>
              <a:rPr lang="fi-FI" b="1" dirty="0"/>
              <a:t> </a:t>
            </a:r>
            <a:r>
              <a:rPr lang="fi-FI" dirty="0"/>
              <a:t>(UK)</a:t>
            </a:r>
          </a:p>
          <a:p>
            <a:endParaRPr lang="fi-FI" dirty="0"/>
          </a:p>
          <a:p>
            <a:r>
              <a:rPr lang="fi-FI" dirty="0"/>
              <a:t>LOD1: a </a:t>
            </a:r>
            <a:r>
              <a:rPr lang="fi-FI" dirty="0" err="1"/>
              <a:t>symbol</a:t>
            </a:r>
            <a:r>
              <a:rPr lang="fi-FI" dirty="0"/>
              <a:t> of a </a:t>
            </a:r>
            <a:r>
              <a:rPr lang="fi-FI" dirty="0" err="1"/>
              <a:t>column</a:t>
            </a:r>
            <a:endParaRPr lang="fi-FI" dirty="0"/>
          </a:p>
          <a:p>
            <a:r>
              <a:rPr lang="fi-FI" dirty="0"/>
              <a:t>LOD2: a </a:t>
            </a:r>
            <a:r>
              <a:rPr lang="fi-FI" dirty="0" err="1"/>
              <a:t>steel</a:t>
            </a:r>
            <a:r>
              <a:rPr lang="fi-FI" dirty="0"/>
              <a:t> </a:t>
            </a:r>
            <a:r>
              <a:rPr lang="fi-FI" dirty="0" err="1"/>
              <a:t>profile</a:t>
            </a:r>
            <a:r>
              <a:rPr lang="fi-FI" dirty="0"/>
              <a:t> is </a:t>
            </a:r>
            <a:r>
              <a:rPr lang="fi-FI" dirty="0" err="1"/>
              <a:t>selected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column</a:t>
            </a:r>
            <a:endParaRPr lang="fi-FI" dirty="0"/>
          </a:p>
          <a:p>
            <a:r>
              <a:rPr lang="fi-FI" dirty="0"/>
              <a:t>LOD3: a </a:t>
            </a:r>
            <a:r>
              <a:rPr lang="fi-FI" dirty="0" err="1"/>
              <a:t>base</a:t>
            </a:r>
            <a:r>
              <a:rPr lang="fi-FI" dirty="0"/>
              <a:t> </a:t>
            </a:r>
            <a:r>
              <a:rPr lang="fi-FI" dirty="0" err="1"/>
              <a:t>plate</a:t>
            </a:r>
            <a:r>
              <a:rPr lang="fi-FI" dirty="0"/>
              <a:t> is </a:t>
            </a:r>
            <a:r>
              <a:rPr lang="fi-FI" dirty="0" err="1"/>
              <a:t>added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column</a:t>
            </a:r>
            <a:endParaRPr lang="fi-FI" dirty="0"/>
          </a:p>
          <a:p>
            <a:r>
              <a:rPr lang="fi-FI" dirty="0"/>
              <a:t>LOD4: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actual</a:t>
            </a:r>
            <a:r>
              <a:rPr lang="fi-FI" dirty="0"/>
              <a:t> </a:t>
            </a:r>
            <a:r>
              <a:rPr lang="fi-FI" dirty="0" err="1"/>
              <a:t>dimensions</a:t>
            </a:r>
            <a:r>
              <a:rPr lang="fi-FI" dirty="0"/>
              <a:t> for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column</a:t>
            </a:r>
            <a:r>
              <a:rPr lang="fi-FI" dirty="0"/>
              <a:t> and </a:t>
            </a:r>
            <a:r>
              <a:rPr lang="fi-FI" dirty="0" err="1"/>
              <a:t>base</a:t>
            </a:r>
            <a:r>
              <a:rPr lang="fi-FI" dirty="0"/>
              <a:t> </a:t>
            </a:r>
            <a:r>
              <a:rPr lang="fi-FI" dirty="0" err="1"/>
              <a:t>plate</a:t>
            </a:r>
            <a:r>
              <a:rPr lang="fi-FI" dirty="0"/>
              <a:t> is </a:t>
            </a:r>
            <a:r>
              <a:rPr lang="fi-FI" dirty="0" err="1"/>
              <a:t>used</a:t>
            </a:r>
            <a:r>
              <a:rPr lang="fi-FI" dirty="0"/>
              <a:t>, </a:t>
            </a:r>
            <a:r>
              <a:rPr lang="fi-FI" dirty="0" err="1"/>
              <a:t>places</a:t>
            </a:r>
            <a:r>
              <a:rPr lang="fi-FI" dirty="0"/>
              <a:t> for </a:t>
            </a:r>
            <a:r>
              <a:rPr lang="fi-FI" dirty="0" err="1"/>
              <a:t>fasteners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selected</a:t>
            </a:r>
            <a:endParaRPr lang="fi-FI" dirty="0"/>
          </a:p>
          <a:p>
            <a:r>
              <a:rPr lang="fi-FI" dirty="0"/>
              <a:t>LOD5: </a:t>
            </a:r>
            <a:r>
              <a:rPr lang="fi-FI" dirty="0" err="1"/>
              <a:t>welding</a:t>
            </a:r>
            <a:r>
              <a:rPr lang="fi-FI" dirty="0"/>
              <a:t>, </a:t>
            </a:r>
            <a:r>
              <a:rPr lang="fi-FI" dirty="0" err="1"/>
              <a:t>bolts</a:t>
            </a:r>
            <a:r>
              <a:rPr lang="fi-FI" dirty="0"/>
              <a:t> and </a:t>
            </a:r>
            <a:r>
              <a:rPr lang="fi-FI" dirty="0" err="1"/>
              <a:t>nuts</a:t>
            </a:r>
            <a:r>
              <a:rPr lang="fi-FI" dirty="0"/>
              <a:t>, a </a:t>
            </a:r>
            <a:r>
              <a:rPr lang="fi-FI" dirty="0" err="1"/>
              <a:t>pour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base</a:t>
            </a:r>
            <a:r>
              <a:rPr lang="fi-FI" dirty="0"/>
              <a:t> </a:t>
            </a:r>
            <a:r>
              <a:rPr lang="fi-FI" dirty="0" err="1"/>
              <a:t>plate</a:t>
            </a:r>
            <a:r>
              <a:rPr lang="fi-FI" dirty="0"/>
              <a:t> and </a:t>
            </a:r>
            <a:r>
              <a:rPr lang="fi-FI" dirty="0" err="1"/>
              <a:t>footing</a:t>
            </a:r>
            <a:endParaRPr lang="fi-FI" dirty="0"/>
          </a:p>
          <a:p>
            <a:r>
              <a:rPr lang="fi-FI" dirty="0"/>
              <a:t>LOD6: </a:t>
            </a:r>
            <a:r>
              <a:rPr lang="fi-FI" dirty="0" err="1"/>
              <a:t>measured</a:t>
            </a:r>
            <a:r>
              <a:rPr lang="fi-FI" dirty="0"/>
              <a:t> and </a:t>
            </a:r>
            <a:r>
              <a:rPr lang="fi-FI" dirty="0" err="1"/>
              <a:t>updated</a:t>
            </a:r>
            <a:r>
              <a:rPr lang="fi-FI" dirty="0"/>
              <a:t> as </a:t>
            </a:r>
            <a:r>
              <a:rPr lang="fi-FI" dirty="0" err="1"/>
              <a:t>built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11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4D </a:t>
            </a:r>
            <a:r>
              <a:rPr lang="fi-FI" dirty="0" err="1"/>
              <a:t>Scheduling</a:t>
            </a:r>
            <a:r>
              <a:rPr lang="fi-FI" dirty="0"/>
              <a:t> and </a:t>
            </a:r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estimation</a:t>
            </a:r>
            <a:r>
              <a:rPr lang="fi-FI" dirty="0"/>
              <a:t> as </a:t>
            </a:r>
            <a:r>
              <a:rPr lang="fi-FI" dirty="0" err="1"/>
              <a:t>examples</a:t>
            </a: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/>
              <a:t>LEED = </a:t>
            </a:r>
            <a:r>
              <a:rPr lang="fi-FI" dirty="0" err="1"/>
              <a:t>Leadership</a:t>
            </a:r>
            <a:r>
              <a:rPr lang="fi-FI" dirty="0"/>
              <a:t> in Energy and </a:t>
            </a:r>
            <a:r>
              <a:rPr lang="fi-FI" dirty="0" err="1"/>
              <a:t>Enviromental</a:t>
            </a:r>
            <a:r>
              <a:rPr lang="fi-FI" dirty="0"/>
              <a:t> Design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92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Here </a:t>
            </a:r>
            <a:r>
              <a:rPr lang="fi-FI" dirty="0" err="1"/>
              <a:t>also</a:t>
            </a:r>
            <a:r>
              <a:rPr lang="fi-FI" dirty="0"/>
              <a:t> an italian LOD </a:t>
            </a:r>
            <a:r>
              <a:rPr lang="fi-FI" dirty="0" err="1"/>
              <a:t>system</a:t>
            </a:r>
            <a:r>
              <a:rPr lang="fi-FI" dirty="0"/>
              <a:t> is </a:t>
            </a:r>
            <a:r>
              <a:rPr lang="fi-FI" dirty="0" err="1"/>
              <a:t>displayed</a:t>
            </a:r>
            <a:r>
              <a:rPr lang="fi-FI" dirty="0"/>
              <a:t> in </a:t>
            </a:r>
            <a:r>
              <a:rPr lang="fi-FI" dirty="0" err="1"/>
              <a:t>correlation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UK and US </a:t>
            </a:r>
            <a:r>
              <a:rPr lang="fi-FI" dirty="0" err="1"/>
              <a:t>systems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0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Here’s</a:t>
            </a:r>
            <a:r>
              <a:rPr lang="fi-FI" dirty="0"/>
              <a:t> </a:t>
            </a:r>
            <a:r>
              <a:rPr lang="fi-FI" dirty="0" err="1"/>
              <a:t>yet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examle</a:t>
            </a:r>
            <a:r>
              <a:rPr lang="fi-FI" dirty="0"/>
              <a:t> of LOD (Level of </a:t>
            </a:r>
            <a:r>
              <a:rPr lang="fi-FI" dirty="0" err="1"/>
              <a:t>development</a:t>
            </a:r>
            <a:r>
              <a:rPr lang="fi-FI" dirty="0"/>
              <a:t>) – a </a:t>
            </a:r>
            <a:r>
              <a:rPr lang="fi-FI" dirty="0" err="1"/>
              <a:t>timber</a:t>
            </a:r>
            <a:r>
              <a:rPr lang="fi-FI" dirty="0"/>
              <a:t> </a:t>
            </a:r>
            <a:r>
              <a:rPr lang="fi-FI" dirty="0" err="1"/>
              <a:t>frame</a:t>
            </a:r>
            <a:r>
              <a:rPr lang="fi-FI" dirty="0"/>
              <a:t> </a:t>
            </a:r>
            <a:r>
              <a:rPr lang="fi-FI" dirty="0" err="1"/>
              <a:t>wall</a:t>
            </a:r>
            <a:r>
              <a:rPr lang="fi-FI" dirty="0"/>
              <a:t> BIM </a:t>
            </a:r>
            <a:r>
              <a:rPr lang="fi-FI" dirty="0" err="1"/>
              <a:t>element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805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89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RFEM and ETABS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run</a:t>
            </a:r>
            <a:r>
              <a:rPr lang="fi-FI" dirty="0"/>
              <a:t> </a:t>
            </a:r>
            <a:r>
              <a:rPr lang="fi-FI" dirty="0" err="1"/>
              <a:t>analysis</a:t>
            </a:r>
            <a:r>
              <a:rPr lang="fi-FI" dirty="0"/>
              <a:t> on </a:t>
            </a:r>
            <a:r>
              <a:rPr lang="fi-FI" dirty="0" err="1"/>
              <a:t>mass</a:t>
            </a:r>
            <a:r>
              <a:rPr lang="fi-FI" dirty="0"/>
              <a:t> </a:t>
            </a:r>
            <a:r>
              <a:rPr lang="fi-FI" dirty="0" err="1"/>
              <a:t>timber</a:t>
            </a:r>
            <a:r>
              <a:rPr lang="fi-FI" dirty="0"/>
              <a:t> </a:t>
            </a:r>
            <a:r>
              <a:rPr lang="fi-FI" dirty="0" err="1"/>
              <a:t>structures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195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164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80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456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56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Basic </a:t>
            </a:r>
            <a:r>
              <a:rPr lang="fi-FI" dirty="0" err="1"/>
              <a:t>terms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in </a:t>
            </a:r>
            <a:r>
              <a:rPr lang="fi-FI" dirty="0" err="1"/>
              <a:t>conjunction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BIM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LOD –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it </a:t>
            </a:r>
            <a:r>
              <a:rPr lang="fi-FI" dirty="0" err="1"/>
              <a:t>mean</a:t>
            </a:r>
            <a:r>
              <a:rPr lang="fi-FI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levels</a:t>
            </a:r>
            <a:r>
              <a:rPr lang="fi-FI" dirty="0"/>
              <a:t> of BIM (</a:t>
            </a:r>
            <a:r>
              <a:rPr lang="fi-FI" dirty="0" err="1"/>
              <a:t>collaboration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information</a:t>
            </a:r>
            <a:r>
              <a:rPr lang="fi-FI" dirty="0"/>
              <a:t> (</a:t>
            </a:r>
            <a:r>
              <a:rPr lang="fi-FI" dirty="0" err="1"/>
              <a:t>model</a:t>
            </a:r>
            <a:r>
              <a:rPr lang="fi-FI" dirty="0"/>
              <a:t>))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Workflows</a:t>
            </a:r>
            <a:r>
              <a:rPr lang="fi-FI" dirty="0"/>
              <a:t> –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start</a:t>
            </a:r>
            <a:r>
              <a:rPr lang="fi-FI" dirty="0"/>
              <a:t> to </a:t>
            </a:r>
            <a:r>
              <a:rPr lang="fi-FI" dirty="0" err="1"/>
              <a:t>finish</a:t>
            </a:r>
            <a:r>
              <a:rPr lang="fi-FI" dirty="0"/>
              <a:t> in BIM </a:t>
            </a:r>
            <a:r>
              <a:rPr lang="fi-FI" dirty="0" err="1"/>
              <a:t>perspective</a:t>
            </a: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: </a:t>
            </a:r>
            <a:r>
              <a:rPr lang="fi-FI" dirty="0" err="1"/>
              <a:t>both</a:t>
            </a:r>
            <a:r>
              <a:rPr lang="fi-FI" dirty="0"/>
              <a:t> design and </a:t>
            </a:r>
            <a:r>
              <a:rPr lang="fi-FI" dirty="0" err="1"/>
              <a:t>manufacturing</a:t>
            </a: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Content for </a:t>
            </a:r>
            <a:r>
              <a:rPr lang="fi-FI" dirty="0" err="1"/>
              <a:t>timber</a:t>
            </a:r>
            <a:r>
              <a:rPr lang="fi-FI" dirty="0"/>
              <a:t> BIM (products, </a:t>
            </a:r>
            <a:r>
              <a:rPr lang="fi-FI" dirty="0" err="1"/>
              <a:t>structures</a:t>
            </a:r>
            <a:r>
              <a:rPr lang="fi-FI" dirty="0"/>
              <a:t>, etc.)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Conclude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lecture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demoing</a:t>
            </a:r>
            <a:r>
              <a:rPr lang="fi-FI" dirty="0"/>
              <a:t> an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workflow</a:t>
            </a:r>
            <a:r>
              <a:rPr lang="fi-FI" dirty="0"/>
              <a:t> of </a:t>
            </a:r>
            <a:r>
              <a:rPr lang="fi-FI" dirty="0" err="1"/>
              <a:t>timber</a:t>
            </a:r>
            <a:r>
              <a:rPr lang="fi-FI" dirty="0"/>
              <a:t> BIM </a:t>
            </a:r>
            <a:r>
              <a:rPr lang="fi-FI" dirty="0" err="1"/>
              <a:t>modeling</a:t>
            </a: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284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830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098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626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Supported</a:t>
            </a:r>
            <a:r>
              <a:rPr lang="fi-FI" dirty="0"/>
              <a:t> </a:t>
            </a:r>
            <a:r>
              <a:rPr lang="fi-FI" dirty="0" err="1"/>
              <a:t>file</a:t>
            </a:r>
            <a:r>
              <a:rPr lang="fi-FI" dirty="0"/>
              <a:t> </a:t>
            </a:r>
            <a:r>
              <a:rPr lang="fi-FI" dirty="0" err="1"/>
              <a:t>formats</a:t>
            </a:r>
            <a:r>
              <a:rPr lang="fi-FI" dirty="0"/>
              <a:t> of </a:t>
            </a:r>
            <a:r>
              <a:rPr lang="fi-FI" dirty="0" err="1"/>
              <a:t>different</a:t>
            </a:r>
            <a:r>
              <a:rPr lang="fi-FI" dirty="0"/>
              <a:t> BIM software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228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53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46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levels</a:t>
            </a:r>
            <a:r>
              <a:rPr lang="fi-FI" dirty="0"/>
              <a:t> of D (</a:t>
            </a:r>
            <a:r>
              <a:rPr lang="fi-FI" dirty="0" err="1"/>
              <a:t>Dimensions</a:t>
            </a:r>
            <a:r>
              <a:rPr lang="fi-FI" dirty="0"/>
              <a:t>, </a:t>
            </a:r>
            <a:r>
              <a:rPr lang="fi-FI" dirty="0" err="1"/>
              <a:t>Detail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99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BIM Level 0 </a:t>
            </a:r>
            <a:r>
              <a:rPr lang="fi-FI" dirty="0"/>
              <a:t>= </a:t>
            </a:r>
            <a:r>
              <a:rPr lang="fi-FI" dirty="0" err="1"/>
              <a:t>unmanaged</a:t>
            </a:r>
            <a:r>
              <a:rPr lang="fi-FI" dirty="0"/>
              <a:t> CAD, </a:t>
            </a:r>
            <a:r>
              <a:rPr lang="fi-FI" dirty="0" err="1"/>
              <a:t>usually</a:t>
            </a:r>
            <a:r>
              <a:rPr lang="fi-FI" dirty="0"/>
              <a:t> 2D, </a:t>
            </a:r>
            <a:r>
              <a:rPr lang="fi-FI" dirty="0" err="1"/>
              <a:t>documents</a:t>
            </a:r>
            <a:r>
              <a:rPr lang="fi-FI" dirty="0"/>
              <a:t> </a:t>
            </a:r>
            <a:r>
              <a:rPr lang="fi-FI" dirty="0" err="1"/>
              <a:t>shared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paper</a:t>
            </a:r>
            <a:r>
              <a:rPr lang="fi-FI" dirty="0"/>
              <a:t> </a:t>
            </a:r>
            <a:r>
              <a:rPr lang="fi-FI" dirty="0" err="1"/>
              <a:t>drawings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BIM Level 1 </a:t>
            </a:r>
            <a:r>
              <a:rPr lang="fi-FI" dirty="0"/>
              <a:t>= 2D and 3D design </a:t>
            </a:r>
            <a:r>
              <a:rPr lang="fi-FI" dirty="0" err="1"/>
              <a:t>information</a:t>
            </a:r>
            <a:r>
              <a:rPr lang="fi-FI" dirty="0"/>
              <a:t>, </a:t>
            </a:r>
            <a:r>
              <a:rPr lang="fi-FI" dirty="0" err="1"/>
              <a:t>collaboration</a:t>
            </a:r>
            <a:r>
              <a:rPr lang="fi-FI" dirty="0"/>
              <a:t> </a:t>
            </a:r>
            <a:r>
              <a:rPr lang="fi-FI" dirty="0" err="1"/>
              <a:t>tool</a:t>
            </a:r>
            <a:r>
              <a:rPr lang="fi-FI" dirty="0"/>
              <a:t> </a:t>
            </a:r>
            <a:r>
              <a:rPr lang="fi-FI" dirty="0" err="1"/>
              <a:t>proviving</a:t>
            </a:r>
            <a:r>
              <a:rPr lang="fi-FI" dirty="0"/>
              <a:t> </a:t>
            </a:r>
            <a:r>
              <a:rPr lang="fi-FI" dirty="0" err="1"/>
              <a:t>Common</a:t>
            </a:r>
            <a:r>
              <a:rPr lang="fi-FI" dirty="0"/>
              <a:t> Data Environment (CDE),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web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database</a:t>
            </a: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BIM Level 2 </a:t>
            </a:r>
            <a:r>
              <a:rPr lang="fi-FI" dirty="0"/>
              <a:t>= </a:t>
            </a:r>
            <a:r>
              <a:rPr lang="fi-FI" dirty="0" err="1"/>
              <a:t>collaborative</a:t>
            </a:r>
            <a:r>
              <a:rPr lang="fi-FI" dirty="0"/>
              <a:t> BIM, </a:t>
            </a:r>
            <a:r>
              <a:rPr lang="fi-FI" dirty="0" err="1"/>
              <a:t>information</a:t>
            </a:r>
            <a:r>
              <a:rPr lang="fi-FI" dirty="0"/>
              <a:t> is </a:t>
            </a:r>
            <a:r>
              <a:rPr lang="fi-FI" dirty="0" err="1"/>
              <a:t>shared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CDE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BIM Level 3 </a:t>
            </a:r>
            <a:r>
              <a:rPr lang="fi-FI" dirty="0"/>
              <a:t>= open </a:t>
            </a:r>
            <a:r>
              <a:rPr lang="fi-FI" dirty="0" err="1"/>
              <a:t>standards</a:t>
            </a:r>
            <a:r>
              <a:rPr lang="fi-FI" dirty="0"/>
              <a:t> (</a:t>
            </a:r>
            <a:r>
              <a:rPr lang="fi-FI" dirty="0" err="1"/>
              <a:t>f.ex</a:t>
            </a:r>
            <a:r>
              <a:rPr lang="fi-FI" dirty="0"/>
              <a:t>. IFC), </a:t>
            </a:r>
            <a:r>
              <a:rPr lang="fi-FI" dirty="0" err="1"/>
              <a:t>working</a:t>
            </a:r>
            <a:r>
              <a:rPr lang="fi-FI" dirty="0"/>
              <a:t> on a single </a:t>
            </a:r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stored</a:t>
            </a:r>
            <a:r>
              <a:rPr lang="fi-FI" dirty="0"/>
              <a:t> in web 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cloud</a:t>
            </a: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6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Link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BIM </a:t>
            </a:r>
            <a:r>
              <a:rPr lang="fi-FI" dirty="0" err="1"/>
              <a:t>levels</a:t>
            </a:r>
            <a:r>
              <a:rPr lang="fi-FI" dirty="0"/>
              <a:t> and </a:t>
            </a:r>
            <a:r>
              <a:rPr lang="fi-FI" dirty="0" err="1"/>
              <a:t>Dimensions</a:t>
            </a: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07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LOD = Level of </a:t>
            </a:r>
            <a:r>
              <a:rPr lang="fi-FI" dirty="0" err="1"/>
              <a:t>Detail</a:t>
            </a:r>
            <a:r>
              <a:rPr lang="fi-FI" dirty="0"/>
              <a:t> (UK) / </a:t>
            </a:r>
            <a:r>
              <a:rPr lang="fi-FI" dirty="0" err="1"/>
              <a:t>Development</a:t>
            </a:r>
            <a:r>
              <a:rPr lang="fi-FI" dirty="0"/>
              <a:t> (US)</a:t>
            </a:r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713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err="1"/>
              <a:t>Levels</a:t>
            </a:r>
            <a:r>
              <a:rPr lang="fi-FI" b="1" dirty="0"/>
              <a:t> of </a:t>
            </a:r>
            <a:r>
              <a:rPr lang="fi-FI" b="1" dirty="0" err="1"/>
              <a:t>development</a:t>
            </a:r>
            <a:r>
              <a:rPr lang="fi-FI" dirty="0"/>
              <a:t>:</a:t>
            </a:r>
          </a:p>
          <a:p>
            <a:endParaRPr lang="fi-FI" dirty="0"/>
          </a:p>
          <a:p>
            <a:r>
              <a:rPr lang="fi-FI" dirty="0"/>
              <a:t>LOD100 </a:t>
            </a:r>
            <a:r>
              <a:rPr lang="fi-FI" dirty="0" err="1"/>
              <a:t>symbolic</a:t>
            </a:r>
            <a:r>
              <a:rPr lang="fi-FI" dirty="0"/>
              <a:t> </a:t>
            </a:r>
            <a:r>
              <a:rPr lang="fi-FI" dirty="0" err="1"/>
              <a:t>representation</a:t>
            </a:r>
            <a:r>
              <a:rPr lang="fi-FI" dirty="0"/>
              <a:t> [</a:t>
            </a:r>
            <a:r>
              <a:rPr lang="fi-FI" dirty="0" err="1"/>
              <a:t>symbol</a:t>
            </a:r>
            <a:r>
              <a:rPr lang="fi-FI" dirty="0"/>
              <a:t> of a </a:t>
            </a:r>
            <a:r>
              <a:rPr lang="fi-FI" dirty="0" err="1"/>
              <a:t>footing</a:t>
            </a:r>
            <a:r>
              <a:rPr lang="fi-FI" dirty="0"/>
              <a:t> and a </a:t>
            </a:r>
            <a:r>
              <a:rPr lang="fi-FI" dirty="0" err="1"/>
              <a:t>column</a:t>
            </a:r>
            <a:r>
              <a:rPr lang="fi-FI" dirty="0"/>
              <a:t>]</a:t>
            </a:r>
          </a:p>
          <a:p>
            <a:r>
              <a:rPr lang="fi-FI" dirty="0"/>
              <a:t>LOD200 </a:t>
            </a:r>
            <a:r>
              <a:rPr lang="fi-FI" dirty="0" err="1"/>
              <a:t>generic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(</a:t>
            </a:r>
            <a:r>
              <a:rPr lang="fi-FI" dirty="0" err="1"/>
              <a:t>approximate</a:t>
            </a:r>
            <a:r>
              <a:rPr lang="fi-FI" dirty="0"/>
              <a:t> </a:t>
            </a:r>
            <a:r>
              <a:rPr lang="fi-FI" dirty="0" err="1"/>
              <a:t>shape</a:t>
            </a:r>
            <a:r>
              <a:rPr lang="fi-FI" dirty="0"/>
              <a:t> + position) [</a:t>
            </a:r>
            <a:r>
              <a:rPr lang="fi-FI" dirty="0" err="1"/>
              <a:t>footing</a:t>
            </a:r>
            <a:r>
              <a:rPr lang="fi-FI" dirty="0"/>
              <a:t> and a </a:t>
            </a:r>
            <a:r>
              <a:rPr lang="fi-FI" dirty="0" err="1"/>
              <a:t>steel</a:t>
            </a:r>
            <a:r>
              <a:rPr lang="fi-FI" dirty="0"/>
              <a:t> </a:t>
            </a:r>
            <a:r>
              <a:rPr lang="fi-FI" dirty="0" err="1"/>
              <a:t>column</a:t>
            </a:r>
            <a:r>
              <a:rPr lang="fi-FI" dirty="0"/>
              <a:t>]</a:t>
            </a:r>
          </a:p>
          <a:p>
            <a:r>
              <a:rPr lang="fi-FI" dirty="0"/>
              <a:t>LOD300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[1200x1200 </a:t>
            </a:r>
            <a:r>
              <a:rPr lang="fi-FI" dirty="0" err="1"/>
              <a:t>concrete</a:t>
            </a:r>
            <a:r>
              <a:rPr lang="fi-FI" dirty="0"/>
              <a:t> </a:t>
            </a:r>
            <a:r>
              <a:rPr lang="fi-FI" dirty="0" err="1"/>
              <a:t>footing</a:t>
            </a:r>
            <a:r>
              <a:rPr lang="fi-FI" dirty="0"/>
              <a:t> and IPE 300 </a:t>
            </a:r>
            <a:r>
              <a:rPr lang="fi-FI" dirty="0" err="1"/>
              <a:t>column</a:t>
            </a:r>
            <a:r>
              <a:rPr lang="fi-FI" dirty="0"/>
              <a:t>]</a:t>
            </a:r>
          </a:p>
          <a:p>
            <a:r>
              <a:rPr lang="fi-FI" dirty="0"/>
              <a:t>LOD400 </a:t>
            </a:r>
            <a:r>
              <a:rPr lang="fi-FI" dirty="0" err="1"/>
              <a:t>details</a:t>
            </a:r>
            <a:r>
              <a:rPr lang="fi-FI" dirty="0"/>
              <a:t> for </a:t>
            </a:r>
            <a:r>
              <a:rPr lang="fi-FI" dirty="0" err="1"/>
              <a:t>fabrication</a:t>
            </a:r>
            <a:r>
              <a:rPr lang="fi-FI" dirty="0"/>
              <a:t>, </a:t>
            </a:r>
            <a:r>
              <a:rPr lang="fi-FI" dirty="0" err="1"/>
              <a:t>assembly</a:t>
            </a:r>
            <a:r>
              <a:rPr lang="fi-FI" dirty="0"/>
              <a:t> and </a:t>
            </a:r>
            <a:r>
              <a:rPr lang="fi-FI" dirty="0" err="1"/>
              <a:t>installation</a:t>
            </a:r>
            <a:endParaRPr lang="fi-FI" dirty="0"/>
          </a:p>
          <a:p>
            <a:r>
              <a:rPr lang="fi-FI" dirty="0"/>
              <a:t>LOD500 </a:t>
            </a:r>
            <a:r>
              <a:rPr lang="fi-FI" dirty="0" err="1"/>
              <a:t>verified</a:t>
            </a:r>
            <a:r>
              <a:rPr lang="fi-FI" dirty="0"/>
              <a:t> </a:t>
            </a:r>
            <a:r>
              <a:rPr lang="fi-FI" dirty="0" err="1"/>
              <a:t>representation</a:t>
            </a:r>
            <a:r>
              <a:rPr lang="fi-FI" dirty="0"/>
              <a:t> [position and </a:t>
            </a:r>
            <a:r>
              <a:rPr lang="fi-FI" dirty="0" err="1"/>
              <a:t>size</a:t>
            </a:r>
            <a:r>
              <a:rPr lang="fi-FI" dirty="0"/>
              <a:t> etc.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as </a:t>
            </a:r>
            <a:r>
              <a:rPr lang="fi-FI" dirty="0" err="1"/>
              <a:t>built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/>
              <a:t>Non-</a:t>
            </a:r>
            <a:r>
              <a:rPr lang="fi-FI" dirty="0" err="1"/>
              <a:t>graphical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added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objects</a:t>
            </a:r>
            <a:r>
              <a:rPr lang="fi-FI" dirty="0"/>
              <a:t> in </a:t>
            </a:r>
            <a:r>
              <a:rPr lang="fi-FI" dirty="0" err="1"/>
              <a:t>levels</a:t>
            </a:r>
            <a:r>
              <a:rPr lang="fi-FI" dirty="0"/>
              <a:t> 200-500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99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b="1" dirty="0" err="1"/>
              <a:t>levels</a:t>
            </a:r>
            <a:r>
              <a:rPr lang="fi-FI" b="1" dirty="0"/>
              <a:t> of </a:t>
            </a:r>
            <a:r>
              <a:rPr lang="fi-FI" b="1" dirty="0" err="1"/>
              <a:t>development</a:t>
            </a:r>
            <a:r>
              <a:rPr lang="fi-FI" b="1" dirty="0"/>
              <a:t> </a:t>
            </a:r>
            <a:r>
              <a:rPr lang="fi-FI" dirty="0"/>
              <a:t>for a </a:t>
            </a:r>
            <a:r>
              <a:rPr lang="fi-FI" dirty="0" err="1"/>
              <a:t>intermediate</a:t>
            </a:r>
            <a:r>
              <a:rPr lang="fi-FI" dirty="0"/>
              <a:t> </a:t>
            </a:r>
            <a:r>
              <a:rPr lang="fi-FI" dirty="0" err="1"/>
              <a:t>floor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roof</a:t>
            </a:r>
            <a:r>
              <a:rPr lang="fi-FI" dirty="0"/>
              <a:t> </a:t>
            </a:r>
            <a:r>
              <a:rPr lang="fi-FI" dirty="0" err="1"/>
              <a:t>object</a:t>
            </a:r>
            <a:r>
              <a:rPr lang="fi-FI" dirty="0"/>
              <a:t>:</a:t>
            </a:r>
          </a:p>
          <a:p>
            <a:endParaRPr lang="fi-FI" dirty="0"/>
          </a:p>
          <a:p>
            <a:r>
              <a:rPr lang="fi-FI" dirty="0"/>
              <a:t>LOD100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object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necessarily</a:t>
            </a:r>
            <a:r>
              <a:rPr lang="fi-FI" dirty="0"/>
              <a:t> </a:t>
            </a:r>
            <a:r>
              <a:rPr lang="fi-FI" dirty="0" err="1"/>
              <a:t>shown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is a </a:t>
            </a:r>
            <a:r>
              <a:rPr lang="fi-FI" dirty="0" err="1"/>
              <a:t>sigle</a:t>
            </a:r>
            <a:r>
              <a:rPr lang="fi-FI" dirty="0"/>
              <a:t> </a:t>
            </a:r>
            <a:r>
              <a:rPr lang="fi-FI" dirty="0" err="1"/>
              <a:t>object</a:t>
            </a:r>
            <a:endParaRPr lang="fi-FI" dirty="0"/>
          </a:p>
          <a:p>
            <a:r>
              <a:rPr lang="fi-FI" dirty="0"/>
              <a:t>LOD200 </a:t>
            </a:r>
            <a:r>
              <a:rPr lang="fi-FI" dirty="0" err="1"/>
              <a:t>beams</a:t>
            </a:r>
            <a:r>
              <a:rPr lang="fi-FI" dirty="0"/>
              <a:t> + cover </a:t>
            </a:r>
            <a:r>
              <a:rPr lang="fi-FI" dirty="0" err="1"/>
              <a:t>sheets</a:t>
            </a:r>
            <a:endParaRPr lang="fi-FI" dirty="0"/>
          </a:p>
          <a:p>
            <a:r>
              <a:rPr lang="fi-FI" dirty="0"/>
              <a:t>LOD300 </a:t>
            </a:r>
            <a:r>
              <a:rPr lang="fi-FI" dirty="0" err="1"/>
              <a:t>beams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parts</a:t>
            </a:r>
            <a:r>
              <a:rPr lang="fi-FI" dirty="0"/>
              <a:t> cover </a:t>
            </a:r>
            <a:r>
              <a:rPr lang="fi-FI" dirty="0" err="1"/>
              <a:t>sheet</a:t>
            </a:r>
            <a:r>
              <a:rPr lang="fi-FI" dirty="0"/>
              <a:t> </a:t>
            </a:r>
            <a:r>
              <a:rPr lang="fi-FI" dirty="0" err="1"/>
              <a:t>identified</a:t>
            </a:r>
            <a:r>
              <a:rPr lang="fi-FI" dirty="0"/>
              <a:t> as </a:t>
            </a:r>
            <a:r>
              <a:rPr lang="fi-FI" dirty="0" err="1"/>
              <a:t>veneer</a:t>
            </a:r>
            <a:endParaRPr lang="fi-FI" dirty="0"/>
          </a:p>
          <a:p>
            <a:r>
              <a:rPr lang="fi-FI" dirty="0"/>
              <a:t>LOD350 </a:t>
            </a:r>
            <a:r>
              <a:rPr lang="fi-FI" dirty="0" err="1"/>
              <a:t>actual</a:t>
            </a:r>
            <a:r>
              <a:rPr lang="fi-FI" dirty="0"/>
              <a:t> </a:t>
            </a:r>
            <a:r>
              <a:rPr lang="fi-FI" dirty="0" err="1"/>
              <a:t>beam</a:t>
            </a:r>
            <a:r>
              <a:rPr lang="fi-FI" dirty="0"/>
              <a:t> </a:t>
            </a:r>
            <a:r>
              <a:rPr lang="fi-FI" dirty="0" err="1"/>
              <a:t>structures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sheet</a:t>
            </a:r>
            <a:endParaRPr lang="fi-FI" dirty="0"/>
          </a:p>
          <a:p>
            <a:r>
              <a:rPr lang="fi-FI" dirty="0"/>
              <a:t>LOD400 </a:t>
            </a:r>
            <a:r>
              <a:rPr lang="fi-FI" dirty="0" err="1"/>
              <a:t>connections</a:t>
            </a:r>
            <a:r>
              <a:rPr lang="fi-FI" dirty="0"/>
              <a:t>, </a:t>
            </a:r>
            <a:r>
              <a:rPr lang="fi-FI" dirty="0" err="1"/>
              <a:t>fasteners</a:t>
            </a:r>
            <a:r>
              <a:rPr lang="fi-FI" dirty="0"/>
              <a:t> (</a:t>
            </a:r>
            <a:r>
              <a:rPr lang="fi-FI" dirty="0" err="1"/>
              <a:t>nails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screws</a:t>
            </a:r>
            <a:r>
              <a:rPr lang="fi-FI" dirty="0"/>
              <a:t>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36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987433"/>
            <a:ext cx="3932237" cy="136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>
            <a:spLocks noGrp="1"/>
          </p:cNvSpPr>
          <p:nvPr>
            <p:ph type="pic" idx="2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839788" y="2355014"/>
            <a:ext cx="3932237" cy="351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54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elfoli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0" y="61113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60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1151190"/>
            <a:ext cx="10515600" cy="77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2117560"/>
            <a:ext cx="10515600" cy="381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26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0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8200" y="1159217"/>
            <a:ext cx="10515600" cy="82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838200" y="2125585"/>
            <a:ext cx="51816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172200" y="2125585"/>
            <a:ext cx="51816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33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839789" y="2505083"/>
            <a:ext cx="5157787" cy="342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4"/>
          </p:nvPr>
        </p:nvSpPr>
        <p:spPr>
          <a:xfrm>
            <a:off x="6172203" y="2505083"/>
            <a:ext cx="5183188" cy="342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1159217"/>
            <a:ext cx="10515600" cy="82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65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8200" y="1159217"/>
            <a:ext cx="10515600" cy="82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5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Le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66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9788" y="987432"/>
            <a:ext cx="3932237" cy="144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39788" y="2430380"/>
            <a:ext cx="3932237" cy="343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6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3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-1"/>
            <a:ext cx="9904255" cy="1656629"/>
          </a:xfrm>
          <a:prstGeom prst="rect">
            <a:avLst/>
          </a:prstGeom>
          <a:solidFill>
            <a:srgbClr val="5C8A85">
              <a:alpha val="3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5163889" y="1932975"/>
            <a:ext cx="66329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457200" marR="0" lvl="1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SUSTAINABLE, HIGH-PERFORMANCE BUILDING SOLUTIONS IN WOOD</a:t>
            </a:r>
            <a:endParaRPr/>
          </a:p>
          <a:p>
            <a:pPr marL="457200" marR="0" lvl="1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i="0" u="none" strike="noStrike" cap="none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2020-1-LV01-KA203-077513</a:t>
            </a:r>
            <a:endParaRPr sz="1600" b="1" i="0" u="none" strike="noStrike" cap="none">
              <a:solidFill>
                <a:srgbClr val="5C8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557" y="276348"/>
            <a:ext cx="3858044" cy="83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5501" y="1819575"/>
            <a:ext cx="690693" cy="58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5300" y="2496914"/>
            <a:ext cx="826078" cy="48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9408" y="1942521"/>
            <a:ext cx="1222233" cy="39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04090" y="2543518"/>
            <a:ext cx="1444603" cy="39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787" y="2478518"/>
            <a:ext cx="1148265" cy="58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7557" y="1884891"/>
            <a:ext cx="1104537" cy="457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193008" y="1277754"/>
            <a:ext cx="75697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ERASMUS+ Strategic Partnerships For Higher Education </a:t>
            </a:r>
            <a:endParaRPr sz="1400" b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04255" y="-140976"/>
            <a:ext cx="2112268" cy="19812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95227" y="71120"/>
            <a:ext cx="1015494" cy="95248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1" y="0"/>
            <a:ext cx="11051822" cy="1005653"/>
          </a:xfrm>
          <a:prstGeom prst="rect">
            <a:avLst/>
          </a:prstGeom>
          <a:solidFill>
            <a:srgbClr val="5C8A85">
              <a:alpha val="3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0" y="6039857"/>
            <a:ext cx="12192000" cy="80195"/>
          </a:xfrm>
          <a:prstGeom prst="rect">
            <a:avLst/>
          </a:prstGeom>
          <a:solidFill>
            <a:srgbClr val="5C8A85">
              <a:alpha val="3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610600" y="60916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4566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5661" y="315253"/>
            <a:ext cx="2325047" cy="50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13">
            <a:alphaModFix/>
          </a:blip>
          <a:srcRect b="11880"/>
          <a:stretch/>
        </p:blipFill>
        <p:spPr>
          <a:xfrm>
            <a:off x="7785502" y="162704"/>
            <a:ext cx="493932" cy="36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83936" y="158392"/>
            <a:ext cx="631989" cy="36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30785" y="226346"/>
            <a:ext cx="1105193" cy="29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883936" y="592251"/>
            <a:ext cx="878476" cy="44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785502" y="647136"/>
            <a:ext cx="715540" cy="29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30785" y="638560"/>
            <a:ext cx="935069" cy="30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1737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esk.eu/products/revit/overview" TargetMode="External"/><Relationship Id="rId7" Type="http://schemas.openxmlformats.org/officeDocument/2006/relationships/hyperlink" Target="https://graphisoft.com/solutions/archica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ietrichs.com/en/" TargetMode="External"/><Relationship Id="rId5" Type="http://schemas.openxmlformats.org/officeDocument/2006/relationships/hyperlink" Target="https://www.rhino3d.com/" TargetMode="External"/><Relationship Id="rId4" Type="http://schemas.openxmlformats.org/officeDocument/2006/relationships/hyperlink" Target="https://www.tekla.com/products/tekla-structur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adwork.com/" TargetMode="External"/><Relationship Id="rId7" Type="http://schemas.openxmlformats.org/officeDocument/2006/relationships/hyperlink" Target="https://www.hundegger.com/en-us/machines/joinery-machines/k2-industr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3ds.com/products-services/catia/" TargetMode="External"/><Relationship Id="rId5" Type="http://schemas.openxmlformats.org/officeDocument/2006/relationships/hyperlink" Target="https://www.sema-soft.de/en/home/" TargetMode="External"/><Relationship Id="rId4" Type="http://schemas.openxmlformats.org/officeDocument/2006/relationships/hyperlink" Target="https://www.autodesk.eu/products/inventor/overvie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mm.eu/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rodlib.com/" TargetMode="External"/><Relationship Id="rId5" Type="http://schemas.openxmlformats.org/officeDocument/2006/relationships/hyperlink" Target="https://www.nationalbimlibrary.com/en/" TargetMode="External"/><Relationship Id="rId4" Type="http://schemas.openxmlformats.org/officeDocument/2006/relationships/hyperlink" Target="https://www.bimstore.c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9257BDE-E1DE-AC17-1152-4B3D1C60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836" y="3294529"/>
            <a:ext cx="5328139" cy="3429000"/>
          </a:xfrm>
          <a:prstGeom prst="rect">
            <a:avLst/>
          </a:prstGeom>
        </p:spPr>
      </p:pic>
      <p:sp>
        <p:nvSpPr>
          <p:cNvPr id="26" name="Google Shape;26;p1"/>
          <p:cNvSpPr txBox="1"/>
          <p:nvPr/>
        </p:nvSpPr>
        <p:spPr>
          <a:xfrm>
            <a:off x="300979" y="4745930"/>
            <a:ext cx="49517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 err="1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Timber</a:t>
            </a:r>
            <a:r>
              <a:rPr lang="fi-FI" sz="2400" b="1" dirty="0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 BIM </a:t>
            </a:r>
            <a:r>
              <a:rPr lang="fi-FI" sz="2400" b="1" dirty="0" err="1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lang="fi-FI" sz="1800" b="1" dirty="0" err="1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lang="fi-FI" sz="1800" b="1" dirty="0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 SAFA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5C8A85"/>
                </a:solidFill>
                <a:latin typeface="Calibri"/>
                <a:ea typeface="Calibri"/>
                <a:cs typeface="Calibri"/>
                <a:sym typeface="Calibri"/>
              </a:rPr>
              <a:t>17.05.2022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1D57374-BED8-F925-1F7A-A8DFD46D9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281" y="3294529"/>
            <a:ext cx="273069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EA3445C-CE95-B801-2E1A-D1F471E76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10</a:t>
            </a:fld>
            <a:endParaRPr lang="de-DE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DE958A6-29FE-26F1-2814-B7586DF25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7" y="2030833"/>
            <a:ext cx="10449963" cy="321113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0DA4304-1BCA-4418-EBCC-85BEFEDC0E49}"/>
              </a:ext>
            </a:extLst>
          </p:cNvPr>
          <p:cNvSpPr txBox="1"/>
          <p:nvPr/>
        </p:nvSpPr>
        <p:spPr>
          <a:xfrm>
            <a:off x="591671" y="1368378"/>
            <a:ext cx="19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/>
              <a:t>LOD (UK)</a:t>
            </a:r>
          </a:p>
          <a:p>
            <a:endParaRPr lang="fi-FI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D69F8F7-5D67-4741-ABBC-10EBB1256C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-1" y="6111374"/>
            <a:ext cx="87809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Accademia</a:t>
            </a:r>
            <a:r>
              <a:rPr lang="de-DE" dirty="0"/>
              <a:t>	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https://blog.acaddemia.com/wp-content/uploads/2019/03/</a:t>
            </a:r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0C4FF303-7D4B-C14B-96F6-30EFD4B921AB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54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dt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17.05.2022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1" y="6111374"/>
            <a:ext cx="78127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United BIM	https://www.united-bim.com/bim-level-of-development-lod-100-200-300-350-400-500/</a:t>
            </a: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5F3D612-0BD3-A0DA-9C9D-D425A5BC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65" y="1161334"/>
            <a:ext cx="7638106" cy="453533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9ACA406-3E50-B7AA-DE67-CB894791DE56}"/>
              </a:ext>
            </a:extLst>
          </p:cNvPr>
          <p:cNvSpPr txBox="1"/>
          <p:nvPr/>
        </p:nvSpPr>
        <p:spPr>
          <a:xfrm>
            <a:off x="363071" y="1492624"/>
            <a:ext cx="29583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</a:rPr>
              <a:t>The capability of a </a:t>
            </a:r>
          </a:p>
          <a:p>
            <a:r>
              <a:rPr lang="en-US" sz="1800" b="1" dirty="0">
                <a:effectLst/>
              </a:rPr>
              <a:t>BIM Model </a:t>
            </a:r>
            <a:r>
              <a:rPr lang="en-US" sz="1800" dirty="0">
                <a:effectLst/>
              </a:rPr>
              <a:t>according to </a:t>
            </a:r>
            <a:r>
              <a:rPr lang="en-US" sz="1800" b="1" dirty="0">
                <a:effectLst/>
              </a:rPr>
              <a:t>LOD level (AIA)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699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3410BE8-C046-16FC-0AFD-B09F1BD3FD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  <p:pic>
        <p:nvPicPr>
          <p:cNvPr id="4" name="Kuva 3" descr="Kuva, joka sisältää kohteen teksti, lelu&#10;&#10;Kuvaus luotu automaattisesti">
            <a:extLst>
              <a:ext uri="{FF2B5EF4-FFF2-40B4-BE49-F238E27FC236}">
                <a16:creationId xmlns:a16="http://schemas.microsoft.com/office/drawing/2014/main" id="{E8E0BD54-0199-E30B-1949-5E33DAC2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30" y="1116519"/>
            <a:ext cx="5688106" cy="4898527"/>
          </a:xfrm>
          <a:prstGeom prst="rect">
            <a:avLst/>
          </a:prstGeom>
        </p:spPr>
      </p:pic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C4D4C538-A336-2749-CA58-C47C5245A8C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173795"/>
            <a:ext cx="119813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</a:t>
            </a:r>
            <a:r>
              <a:rPr lang="en-US" b="1" dirty="0"/>
              <a:t>Built Information Modeling for the 3D Reconstruction of Modern Railway Stations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	https://www.mdpi.com/2571-9408/2/3/141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1A4C8B9-337D-3439-C503-5E8E46255A98}"/>
              </a:ext>
            </a:extLst>
          </p:cNvPr>
          <p:cNvSpPr txBox="1"/>
          <p:nvPr/>
        </p:nvSpPr>
        <p:spPr>
          <a:xfrm>
            <a:off x="1963271" y="5418751"/>
            <a:ext cx="2689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LOD in USA, UK and in Italy</a:t>
            </a:r>
            <a:endParaRPr lang="fi-FI" sz="1200"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328D366B-32CE-E085-EAB1-11BDCF1242C5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28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03D394C-C2B0-0DA6-6AB9-B1EAF2023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13</a:t>
            </a:fld>
            <a:endParaRPr lang="de-DE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BB7D3D-D0C9-726D-B366-4616DAF3F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101" y="1143861"/>
            <a:ext cx="7615797" cy="486611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ACCB8E1-5D61-E221-0F59-A1835C2C7914}"/>
              </a:ext>
            </a:extLst>
          </p:cNvPr>
          <p:cNvSpPr txBox="1"/>
          <p:nvPr/>
        </p:nvSpPr>
        <p:spPr>
          <a:xfrm>
            <a:off x="591671" y="1368378"/>
            <a:ext cx="19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/>
              <a:t>LOD (AIA)</a:t>
            </a:r>
          </a:p>
          <a:p>
            <a:endParaRPr lang="fi-FI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28D54CF4-681E-A503-2E99-A66FC47E886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82161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BIM Forum	https://bimforum.org/wp-content/uploads/2022/02/LOD-Spec-2021-Part-I-FINAL-2021-12-28.pdf</a:t>
            </a:r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2B3F7ABA-48AB-1A14-195E-38D91DFB6D63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49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2D65CA1-D560-0F6D-982B-2D0303E9EB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14</a:t>
            </a:fld>
            <a:endParaRPr lang="de-DE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C7BE097-1676-0E58-E6A8-99E27EE4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21" y="1953153"/>
            <a:ext cx="7994538" cy="321892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1AADC4D-C216-5446-71D9-1CA5F9045522}"/>
              </a:ext>
            </a:extLst>
          </p:cNvPr>
          <p:cNvSpPr txBox="1"/>
          <p:nvPr/>
        </p:nvSpPr>
        <p:spPr>
          <a:xfrm>
            <a:off x="591671" y="1368378"/>
            <a:ext cx="19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/>
              <a:t>LOD (AIA)</a:t>
            </a:r>
          </a:p>
          <a:p>
            <a:endParaRPr lang="fi-FI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ACC12BE4-E5C9-AB7C-A28D-DCA35169303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82161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BIM Forum	https://bimforum.org/wp-content/uploads/2022/02/LOD-Spec-2021-Part-I-FINAL-2021-12-28.pdf</a:t>
            </a:r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5102236E-20DE-6D47-0928-815C8D077283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61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5A9A327-B3C7-F4C0-BE84-193F2A7698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15</a:t>
            </a:fld>
            <a:endParaRPr lang="de-DE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D94E1-99B9-6A25-6BFB-A63D7BEA9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696" y="1482581"/>
            <a:ext cx="7828834" cy="389283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C26F0CC-73D8-FA7C-11CD-858D37A67929}"/>
              </a:ext>
            </a:extLst>
          </p:cNvPr>
          <p:cNvSpPr txBox="1"/>
          <p:nvPr/>
        </p:nvSpPr>
        <p:spPr>
          <a:xfrm>
            <a:off x="591671" y="1368378"/>
            <a:ext cx="19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/>
              <a:t>LOD (AIA)</a:t>
            </a:r>
          </a:p>
          <a:p>
            <a:endParaRPr lang="fi-FI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A6EDB32F-038F-C50E-B382-E6858A4891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82161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BIM Forum	https://bimforum.org/wp-content/uploads/2022/02/LOD-Spec-2021-Part-I-FINAL-2021-12-28.pdf</a:t>
            </a:r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B3907949-FEBB-D7AD-5B07-64BC4741451B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97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ED6D3AC-875F-8BFF-EF5C-116934657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16</a:t>
            </a:fld>
            <a:endParaRPr lang="de-DE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6C4D3B-F653-DAAB-3FD8-F14B48CED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703" y="1432470"/>
            <a:ext cx="7834593" cy="440803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4C634EC-F796-750E-8DEE-DA7270A7D33F}"/>
              </a:ext>
            </a:extLst>
          </p:cNvPr>
          <p:cNvSpPr txBox="1"/>
          <p:nvPr/>
        </p:nvSpPr>
        <p:spPr>
          <a:xfrm>
            <a:off x="591671" y="1368378"/>
            <a:ext cx="19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/>
              <a:t>LOD (AIA)</a:t>
            </a:r>
          </a:p>
          <a:p>
            <a:endParaRPr lang="fi-FI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E8078C75-CCDB-6CE6-5D50-DAE02D225F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82161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BIM Forum	https://bimforum.org/wp-content/uploads/2022/02/LOD-Spec-2021-Part-I-FINAL-2021-12-28.pdf</a:t>
            </a:r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CEE4494B-88F9-4B38-FE8F-1C1103B1330B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57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Uses</a:t>
            </a:r>
            <a:r>
              <a:rPr lang="fi-FI" dirty="0"/>
              <a:t> of </a:t>
            </a:r>
            <a:r>
              <a:rPr lang="fi-FI" b="1" dirty="0"/>
              <a:t>BIM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578" y="2117560"/>
            <a:ext cx="6598022" cy="3818021"/>
          </a:xfrm>
        </p:spPr>
        <p:txBody>
          <a:bodyPr/>
          <a:lstStyle/>
          <a:p>
            <a:pPr marL="50800" indent="0">
              <a:buNone/>
            </a:pPr>
            <a:r>
              <a:rPr lang="fi-FI" sz="1800" b="1" dirty="0" err="1"/>
              <a:t>Visualization</a:t>
            </a:r>
            <a:endParaRPr lang="fi-FI" sz="1800" b="1" dirty="0"/>
          </a:p>
          <a:p>
            <a:pPr lvl="1"/>
            <a:r>
              <a:rPr lang="fi-FI" sz="1400" dirty="0" err="1"/>
              <a:t>Visualization</a:t>
            </a:r>
            <a:r>
              <a:rPr lang="fi-FI" sz="1400" dirty="0"/>
              <a:t> of </a:t>
            </a:r>
            <a:r>
              <a:rPr lang="fi-FI" sz="1400" dirty="0" err="1"/>
              <a:t>different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r>
              <a:rPr lang="fi-FI" sz="1400" dirty="0"/>
              <a:t> </a:t>
            </a:r>
            <a:r>
              <a:rPr lang="fi-FI" sz="1400" dirty="0" err="1"/>
              <a:t>combined</a:t>
            </a:r>
            <a:endParaRPr lang="fi-FI" sz="1400" dirty="0"/>
          </a:p>
          <a:p>
            <a:pPr lvl="1"/>
            <a:r>
              <a:rPr lang="fi-FI" sz="1400" dirty="0" err="1"/>
              <a:t>Visualization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end-product</a:t>
            </a:r>
            <a:r>
              <a:rPr lang="fi-FI" sz="1400" dirty="0"/>
              <a:t> </a:t>
            </a:r>
            <a:r>
              <a:rPr lang="fi-FI" sz="1400" dirty="0" err="1"/>
              <a:t>incl</a:t>
            </a:r>
            <a:r>
              <a:rPr lang="fi-FI" sz="1400" dirty="0"/>
              <a:t>. </a:t>
            </a:r>
            <a:r>
              <a:rPr lang="fi-FI" sz="1400" dirty="0" err="1"/>
              <a:t>interiors</a:t>
            </a:r>
            <a:endParaRPr lang="fi-FI" sz="1400" dirty="0"/>
          </a:p>
          <a:p>
            <a:pPr marL="50800" indent="0">
              <a:buNone/>
            </a:pPr>
            <a:r>
              <a:rPr lang="fi-FI" sz="1800" b="1" dirty="0" err="1"/>
              <a:t>Structural</a:t>
            </a:r>
            <a:r>
              <a:rPr lang="fi-FI" sz="1800" b="1" dirty="0"/>
              <a:t> </a:t>
            </a:r>
            <a:r>
              <a:rPr lang="fi-FI" sz="1800" b="1" dirty="0" err="1"/>
              <a:t>analysis</a:t>
            </a:r>
            <a:endParaRPr lang="fi-FI" sz="1800" b="1" dirty="0"/>
          </a:p>
          <a:p>
            <a:pPr lvl="1"/>
            <a:r>
              <a:rPr lang="fi-FI" sz="1400" dirty="0"/>
              <a:t>Analysis of </a:t>
            </a:r>
            <a:r>
              <a:rPr lang="fi-FI" sz="1400" dirty="0" err="1"/>
              <a:t>structural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r>
              <a:rPr lang="fi-FI" sz="1400" dirty="0"/>
              <a:t> </a:t>
            </a:r>
            <a:r>
              <a:rPr lang="fi-FI" sz="1400" dirty="0" err="1"/>
              <a:t>using</a:t>
            </a:r>
            <a:r>
              <a:rPr lang="fi-FI" sz="1400" dirty="0"/>
              <a:t> software  </a:t>
            </a:r>
            <a:r>
              <a:rPr lang="fi-FI" sz="1400" dirty="0" err="1"/>
              <a:t>packages</a:t>
            </a:r>
            <a:r>
              <a:rPr lang="fi-FI" sz="1400" dirty="0"/>
              <a:t> (RFEM, ETABS)</a:t>
            </a:r>
          </a:p>
          <a:p>
            <a:pPr lvl="1"/>
            <a:r>
              <a:rPr lang="fi-FI" sz="1400" dirty="0" err="1"/>
              <a:t>Geometry</a:t>
            </a:r>
            <a:r>
              <a:rPr lang="fi-FI" sz="1400" dirty="0"/>
              <a:t> </a:t>
            </a:r>
            <a:r>
              <a:rPr lang="fi-FI" sz="1400" dirty="0" err="1"/>
              <a:t>can</a:t>
            </a:r>
            <a:r>
              <a:rPr lang="fi-FI" sz="1400" dirty="0"/>
              <a:t>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imported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information</a:t>
            </a:r>
            <a:r>
              <a:rPr lang="fi-FI" sz="1400" dirty="0"/>
              <a:t> </a:t>
            </a:r>
            <a:r>
              <a:rPr lang="fi-FI" sz="1400" dirty="0" err="1"/>
              <a:t>model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exported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architectural</a:t>
            </a:r>
            <a:r>
              <a:rPr lang="fi-FI" sz="1400" dirty="0"/>
              <a:t> </a:t>
            </a:r>
            <a:r>
              <a:rPr lang="fi-FI" sz="1400" dirty="0" err="1"/>
              <a:t>model</a:t>
            </a:r>
            <a:endParaRPr lang="fi-FI" sz="1400" dirty="0"/>
          </a:p>
          <a:p>
            <a:pPr marL="50800" indent="0">
              <a:buNone/>
            </a:pPr>
            <a:r>
              <a:rPr lang="fi-FI" sz="1800" b="1" dirty="0"/>
              <a:t>BIM </a:t>
            </a:r>
            <a:r>
              <a:rPr lang="fi-FI" sz="1800" b="1" dirty="0" err="1"/>
              <a:t>Coordination</a:t>
            </a:r>
            <a:r>
              <a:rPr lang="fi-FI" sz="1800" b="1" dirty="0"/>
              <a:t> and Clash </a:t>
            </a:r>
            <a:r>
              <a:rPr lang="fi-FI" sz="1800" b="1" dirty="0" err="1"/>
              <a:t>Detection</a:t>
            </a:r>
            <a:endParaRPr lang="fi-FI" sz="1800" b="1" dirty="0"/>
          </a:p>
          <a:p>
            <a:pPr lvl="1"/>
            <a:r>
              <a:rPr lang="fi-FI" sz="1400" dirty="0" err="1"/>
              <a:t>Integration</a:t>
            </a:r>
            <a:r>
              <a:rPr lang="fi-FI" sz="1400" dirty="0"/>
              <a:t> of </a:t>
            </a:r>
            <a:r>
              <a:rPr lang="fi-FI" sz="1400" dirty="0" err="1"/>
              <a:t>discipline-specific</a:t>
            </a:r>
            <a:r>
              <a:rPr lang="fi-FI" sz="1400" dirty="0"/>
              <a:t> </a:t>
            </a:r>
            <a:r>
              <a:rPr lang="fi-FI" sz="1400" dirty="0" err="1"/>
              <a:t>models</a:t>
            </a:r>
            <a:r>
              <a:rPr lang="fi-FI" sz="1400" dirty="0"/>
              <a:t> and </a:t>
            </a:r>
            <a:r>
              <a:rPr lang="fi-FI" sz="1400" dirty="0" err="1"/>
              <a:t>identification</a:t>
            </a:r>
            <a:r>
              <a:rPr lang="fi-FI" sz="1400" dirty="0"/>
              <a:t> of </a:t>
            </a:r>
            <a:r>
              <a:rPr lang="fi-FI" sz="1400" dirty="0" err="1"/>
              <a:t>conflicts</a:t>
            </a:r>
            <a:r>
              <a:rPr lang="fi-FI" sz="1400" dirty="0"/>
              <a:t> </a:t>
            </a:r>
            <a:r>
              <a:rPr lang="fi-FI" sz="1400" dirty="0" err="1"/>
              <a:t>between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endParaRPr lang="fi-FI" sz="1400" dirty="0"/>
          </a:p>
          <a:p>
            <a:pPr lvl="1"/>
            <a:r>
              <a:rPr lang="fi-FI" sz="1400" dirty="0" err="1"/>
              <a:t>Interfaces</a:t>
            </a:r>
            <a:r>
              <a:rPr lang="fi-FI" sz="1400" dirty="0"/>
              <a:t> </a:t>
            </a:r>
            <a:r>
              <a:rPr lang="fi-FI" sz="1400" dirty="0" err="1"/>
              <a:t>between</a:t>
            </a:r>
            <a:r>
              <a:rPr lang="fi-FI" sz="1400" dirty="0"/>
              <a:t> MEP </a:t>
            </a:r>
            <a:r>
              <a:rPr lang="fi-FI" sz="1400" dirty="0" err="1"/>
              <a:t>systems</a:t>
            </a:r>
            <a:r>
              <a:rPr lang="fi-FI" sz="1400" dirty="0"/>
              <a:t> and </a:t>
            </a:r>
            <a:r>
              <a:rPr lang="fi-FI" sz="1400" dirty="0" err="1"/>
              <a:t>walls</a:t>
            </a:r>
            <a:r>
              <a:rPr lang="fi-FI" sz="1400" dirty="0"/>
              <a:t> and </a:t>
            </a:r>
            <a:r>
              <a:rPr lang="fi-FI" sz="1400" dirty="0" err="1"/>
              <a:t>floors</a:t>
            </a:r>
            <a:r>
              <a:rPr lang="fi-FI" sz="1400" dirty="0"/>
              <a:t> (</a:t>
            </a:r>
            <a:r>
              <a:rPr lang="fi-FI" sz="1400" dirty="0" err="1"/>
              <a:t>f.ex</a:t>
            </a:r>
            <a:r>
              <a:rPr lang="fi-FI" sz="1400" dirty="0"/>
              <a:t>. </a:t>
            </a:r>
            <a:r>
              <a:rPr lang="fi-FI" sz="1400" dirty="0" err="1"/>
              <a:t>Pentrations</a:t>
            </a:r>
            <a:r>
              <a:rPr lang="fi-FI" sz="1400" dirty="0"/>
              <a:t>)</a:t>
            </a:r>
          </a:p>
          <a:p>
            <a:pPr lvl="1"/>
            <a:r>
              <a:rPr lang="fi-FI" sz="1400" dirty="0"/>
              <a:t>Clash </a:t>
            </a:r>
            <a:r>
              <a:rPr lang="fi-FI" sz="1400" dirty="0" err="1"/>
              <a:t>detection</a:t>
            </a:r>
            <a:r>
              <a:rPr lang="fi-FI" sz="1400" dirty="0"/>
              <a:t> </a:t>
            </a:r>
            <a:r>
              <a:rPr lang="fi-FI" sz="1400" dirty="0" err="1"/>
              <a:t>using</a:t>
            </a:r>
            <a:r>
              <a:rPr lang="fi-FI" sz="1400" dirty="0"/>
              <a:t> </a:t>
            </a:r>
            <a:r>
              <a:rPr lang="fi-FI" sz="1400" dirty="0" err="1"/>
              <a:t>specific</a:t>
            </a:r>
            <a:r>
              <a:rPr lang="fi-FI" sz="1400" dirty="0"/>
              <a:t> </a:t>
            </a:r>
            <a:r>
              <a:rPr lang="fi-FI" sz="1400" dirty="0" err="1"/>
              <a:t>clash</a:t>
            </a:r>
            <a:r>
              <a:rPr lang="fi-FI" sz="1400" dirty="0"/>
              <a:t> </a:t>
            </a:r>
            <a:r>
              <a:rPr lang="fi-FI" sz="1400" dirty="0" err="1"/>
              <a:t>detection</a:t>
            </a:r>
            <a:r>
              <a:rPr lang="fi-FI" sz="1400" dirty="0"/>
              <a:t> software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17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Kuva 6" descr="Kuva, joka sisältää kohteen vuode&#10;&#10;Kuvaus luotu automaattisesti">
            <a:extLst>
              <a:ext uri="{FF2B5EF4-FFF2-40B4-BE49-F238E27FC236}">
                <a16:creationId xmlns:a16="http://schemas.microsoft.com/office/drawing/2014/main" id="{D005ECEC-EB70-7192-EFE7-DB8393FF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043" y="1925054"/>
            <a:ext cx="5016425" cy="4010527"/>
          </a:xfrm>
          <a:prstGeom prst="rect">
            <a:avLst/>
          </a:prstGeom>
        </p:spPr>
      </p:pic>
      <p:sp>
        <p:nvSpPr>
          <p:cNvPr id="8" name="Google Shape;103;p2">
            <a:extLst>
              <a:ext uri="{FF2B5EF4-FFF2-40B4-BE49-F238E27FC236}">
                <a16:creationId xmlns:a16="http://schemas.microsoft.com/office/drawing/2014/main" id="{D8936AF6-2087-B4B5-7DF6-BCAA4FD001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A680F54E-310B-4AB6-98EB-316C0DA342E0}"/>
              </a:ext>
            </a:extLst>
          </p:cNvPr>
          <p:cNvSpPr txBox="1">
            <a:spLocks/>
          </p:cNvSpPr>
          <p:nvPr/>
        </p:nvSpPr>
        <p:spPr>
          <a:xfrm>
            <a:off x="7086600" y="5341685"/>
            <a:ext cx="12998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de-DE" dirty="0"/>
              <a:t>Image: Puuinfo.fi</a:t>
            </a:r>
          </a:p>
        </p:txBody>
      </p:sp>
    </p:spTree>
    <p:extLst>
      <p:ext uri="{BB962C8B-B14F-4D97-AF65-F5344CB8AC3E}">
        <p14:creationId xmlns:p14="http://schemas.microsoft.com/office/powerpoint/2010/main" val="211010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Uses</a:t>
            </a:r>
            <a:r>
              <a:rPr lang="fi-FI" dirty="0"/>
              <a:t> of </a:t>
            </a:r>
            <a:r>
              <a:rPr lang="fi-FI" b="1" dirty="0"/>
              <a:t>BIM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779" y="1854075"/>
            <a:ext cx="4554071" cy="3589249"/>
          </a:xfrm>
        </p:spPr>
        <p:txBody>
          <a:bodyPr/>
          <a:lstStyle/>
          <a:p>
            <a:pPr marL="50800" indent="0">
              <a:buNone/>
            </a:pPr>
            <a:r>
              <a:rPr lang="fi-FI" sz="1800" b="1" dirty="0" err="1"/>
              <a:t>Constructability</a:t>
            </a:r>
            <a:r>
              <a:rPr lang="fi-FI" sz="1800" b="1" dirty="0"/>
              <a:t> </a:t>
            </a:r>
            <a:r>
              <a:rPr lang="fi-FI" sz="1800" b="1" dirty="0" err="1"/>
              <a:t>Review</a:t>
            </a:r>
            <a:endParaRPr lang="fi-FI" sz="1800" b="1" dirty="0"/>
          </a:p>
          <a:p>
            <a:pPr lvl="1"/>
            <a:r>
              <a:rPr lang="fi-FI" sz="1400" dirty="0" err="1"/>
              <a:t>Identification</a:t>
            </a:r>
            <a:r>
              <a:rPr lang="fi-FI" sz="1400" dirty="0"/>
              <a:t> of </a:t>
            </a:r>
            <a:r>
              <a:rPr lang="fi-FI" sz="1400" dirty="0" err="1"/>
              <a:t>suboptimal</a:t>
            </a:r>
            <a:r>
              <a:rPr lang="fi-FI" sz="1400" dirty="0"/>
              <a:t> and </a:t>
            </a:r>
            <a:r>
              <a:rPr lang="fi-FI" sz="1400" dirty="0" err="1"/>
              <a:t>infeasible</a:t>
            </a:r>
            <a:r>
              <a:rPr lang="fi-FI" sz="1400" dirty="0"/>
              <a:t> </a:t>
            </a:r>
            <a:r>
              <a:rPr lang="fi-FI" sz="1400" dirty="0" err="1"/>
              <a:t>working</a:t>
            </a:r>
            <a:r>
              <a:rPr lang="fi-FI" sz="1400" dirty="0"/>
              <a:t> </a:t>
            </a:r>
            <a:r>
              <a:rPr lang="fi-FI" sz="1400" dirty="0" err="1"/>
              <a:t>conditions</a:t>
            </a:r>
            <a:endParaRPr lang="fi-FI" sz="1400" dirty="0"/>
          </a:p>
          <a:p>
            <a:pPr lvl="1"/>
            <a:r>
              <a:rPr lang="fi-FI" sz="1400" dirty="0"/>
              <a:t>Construction of a </a:t>
            </a:r>
            <a:r>
              <a:rPr lang="fi-FI" sz="1400" dirty="0" err="1"/>
              <a:t>project</a:t>
            </a:r>
            <a:r>
              <a:rPr lang="fi-FI" sz="1400" dirty="0"/>
              <a:t> </a:t>
            </a:r>
            <a:r>
              <a:rPr lang="fi-FI" sz="1400" dirty="0" err="1"/>
              <a:t>virtually</a:t>
            </a:r>
            <a:r>
              <a:rPr lang="fi-FI" sz="1400" dirty="0"/>
              <a:t> </a:t>
            </a:r>
            <a:r>
              <a:rPr lang="fi-FI" sz="1400" dirty="0" err="1"/>
              <a:t>allows</a:t>
            </a:r>
            <a:r>
              <a:rPr lang="fi-FI" sz="1400" dirty="0"/>
              <a:t> </a:t>
            </a:r>
            <a:r>
              <a:rPr lang="fi-FI" sz="1400" dirty="0" err="1"/>
              <a:t>issues</a:t>
            </a:r>
            <a:r>
              <a:rPr lang="fi-FI" sz="1400" dirty="0"/>
              <a:t> to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identified</a:t>
            </a:r>
            <a:r>
              <a:rPr lang="fi-FI" sz="1400" dirty="0"/>
              <a:t> and </a:t>
            </a:r>
            <a:r>
              <a:rPr lang="fi-FI" sz="1400" dirty="0" err="1"/>
              <a:t>resolved</a:t>
            </a:r>
            <a:r>
              <a:rPr lang="fi-FI" sz="1400" dirty="0"/>
              <a:t> </a:t>
            </a:r>
            <a:r>
              <a:rPr lang="fi-FI" sz="1400" dirty="0" err="1"/>
              <a:t>before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r>
              <a:rPr lang="fi-FI" sz="1400" dirty="0"/>
              <a:t> </a:t>
            </a:r>
            <a:r>
              <a:rPr lang="fi-FI" sz="1400" dirty="0" err="1"/>
              <a:t>phase</a:t>
            </a:r>
            <a:r>
              <a:rPr lang="fi-FI" sz="1400" dirty="0"/>
              <a:t> (4D </a:t>
            </a:r>
            <a:r>
              <a:rPr lang="fi-FI" sz="1400" dirty="0" err="1"/>
              <a:t>simulations</a:t>
            </a:r>
            <a:r>
              <a:rPr lang="fi-FI" sz="1400" dirty="0"/>
              <a:t>, </a:t>
            </a:r>
            <a:r>
              <a:rPr lang="fi-FI" sz="1400" dirty="0" err="1"/>
              <a:t>f.ex</a:t>
            </a:r>
            <a:r>
              <a:rPr lang="fi-FI" sz="1400" dirty="0"/>
              <a:t>. </a:t>
            </a:r>
            <a:r>
              <a:rPr lang="fi-FI" sz="1400" dirty="0" err="1"/>
              <a:t>Temporal</a:t>
            </a:r>
            <a:r>
              <a:rPr lang="fi-FI" sz="1400" dirty="0"/>
              <a:t> </a:t>
            </a:r>
            <a:r>
              <a:rPr lang="fi-FI" sz="1400" dirty="0" err="1"/>
              <a:t>structural</a:t>
            </a:r>
            <a:r>
              <a:rPr lang="fi-FI" sz="1400" dirty="0"/>
              <a:t> </a:t>
            </a:r>
            <a:r>
              <a:rPr lang="fi-FI" sz="1400" dirty="0" err="1"/>
              <a:t>bracing</a:t>
            </a:r>
            <a:r>
              <a:rPr lang="fi-FI" sz="1400" dirty="0"/>
              <a:t>)</a:t>
            </a:r>
          </a:p>
          <a:p>
            <a:pPr marL="50800" indent="0">
              <a:buNone/>
            </a:pPr>
            <a:r>
              <a:rPr lang="fi-FI" sz="1800" b="1" dirty="0" err="1"/>
              <a:t>Generation</a:t>
            </a:r>
            <a:r>
              <a:rPr lang="fi-FI" sz="1800" b="1" dirty="0"/>
              <a:t> of </a:t>
            </a:r>
            <a:r>
              <a:rPr lang="fi-FI" sz="1800" b="1" dirty="0" err="1"/>
              <a:t>project</a:t>
            </a:r>
            <a:r>
              <a:rPr lang="fi-FI" sz="1800" b="1" dirty="0"/>
              <a:t> </a:t>
            </a:r>
            <a:r>
              <a:rPr lang="fi-FI" sz="1800" b="1" dirty="0" err="1"/>
              <a:t>Documentation</a:t>
            </a:r>
            <a:endParaRPr lang="fi-FI" sz="1800" b="1" dirty="0"/>
          </a:p>
          <a:p>
            <a:pPr lvl="1"/>
            <a:r>
              <a:rPr lang="fi-FI" sz="1400" dirty="0"/>
              <a:t>2D </a:t>
            </a:r>
            <a:r>
              <a:rPr lang="fi-FI" sz="1400" dirty="0" err="1"/>
              <a:t>documentation</a:t>
            </a:r>
            <a:r>
              <a:rPr lang="fi-FI" sz="1400" dirty="0"/>
              <a:t> </a:t>
            </a:r>
            <a:r>
              <a:rPr lang="fi-FI" sz="1400" dirty="0" err="1"/>
              <a:t>generated</a:t>
            </a:r>
            <a:r>
              <a:rPr lang="fi-FI" sz="1400" dirty="0"/>
              <a:t> </a:t>
            </a:r>
            <a:r>
              <a:rPr lang="fi-FI" sz="1400" dirty="0" err="1"/>
              <a:t>directly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model</a:t>
            </a:r>
            <a:r>
              <a:rPr lang="fi-FI" sz="1400" dirty="0"/>
              <a:t> </a:t>
            </a:r>
          </a:p>
          <a:p>
            <a:pPr lvl="1"/>
            <a:r>
              <a:rPr lang="fi-FI" sz="1400" dirty="0" err="1"/>
              <a:t>Documents</a:t>
            </a:r>
            <a:r>
              <a:rPr lang="fi-FI" sz="1400" dirty="0"/>
              <a:t> for </a:t>
            </a:r>
            <a:r>
              <a:rPr lang="fi-FI" sz="1400" dirty="0" err="1"/>
              <a:t>tender</a:t>
            </a:r>
            <a:r>
              <a:rPr lang="fi-FI" sz="1400" dirty="0"/>
              <a:t> and </a:t>
            </a:r>
            <a:r>
              <a:rPr lang="fi-FI" sz="1400" dirty="0" err="1"/>
              <a:t>speciality</a:t>
            </a:r>
            <a:r>
              <a:rPr lang="fi-FI" sz="1400" dirty="0"/>
              <a:t> </a:t>
            </a:r>
            <a:r>
              <a:rPr lang="fi-FI" sz="1400" dirty="0" err="1"/>
              <a:t>trades</a:t>
            </a:r>
            <a:r>
              <a:rPr lang="fi-FI" sz="1400" dirty="0"/>
              <a:t> (shop- and </a:t>
            </a:r>
            <a:r>
              <a:rPr lang="fi-FI" sz="1400" dirty="0" err="1"/>
              <a:t>installation</a:t>
            </a:r>
            <a:r>
              <a:rPr lang="fi-FI" sz="1400" dirty="0"/>
              <a:t> </a:t>
            </a:r>
            <a:r>
              <a:rPr lang="fi-FI" sz="1400" dirty="0" err="1"/>
              <a:t>drawings</a:t>
            </a:r>
            <a:r>
              <a:rPr lang="fi-FI" sz="1400" dirty="0"/>
              <a:t>)</a:t>
            </a:r>
          </a:p>
          <a:p>
            <a:pPr marL="50800" indent="0">
              <a:buNone/>
            </a:pPr>
            <a:r>
              <a:rPr lang="fi-FI" sz="1800" b="1" dirty="0" err="1"/>
              <a:t>Quantity</a:t>
            </a:r>
            <a:r>
              <a:rPr lang="fi-FI" sz="1800" b="1" dirty="0"/>
              <a:t> </a:t>
            </a:r>
            <a:r>
              <a:rPr lang="fi-FI" sz="1800" b="1" dirty="0" err="1"/>
              <a:t>Takeoff</a:t>
            </a:r>
            <a:r>
              <a:rPr lang="fi-FI" sz="1800" b="1" dirty="0"/>
              <a:t> to support </a:t>
            </a:r>
            <a:r>
              <a:rPr lang="fi-FI" sz="1800" b="1" dirty="0" err="1"/>
              <a:t>Cost</a:t>
            </a:r>
            <a:r>
              <a:rPr lang="fi-FI" sz="1800" b="1" dirty="0"/>
              <a:t> </a:t>
            </a:r>
            <a:r>
              <a:rPr lang="fi-FI" sz="1800" b="1" dirty="0" err="1"/>
              <a:t>Estimating</a:t>
            </a:r>
            <a:endParaRPr lang="fi-FI" sz="1800" b="1" dirty="0"/>
          </a:p>
          <a:p>
            <a:pPr lvl="1"/>
            <a:r>
              <a:rPr lang="fi-FI" sz="1400" dirty="0" err="1"/>
              <a:t>Automatic</a:t>
            </a:r>
            <a:r>
              <a:rPr lang="fi-FI" sz="1400" dirty="0"/>
              <a:t> </a:t>
            </a:r>
            <a:r>
              <a:rPr lang="fi-FI" sz="1400" dirty="0" err="1"/>
              <a:t>extraction</a:t>
            </a:r>
            <a:r>
              <a:rPr lang="fi-FI" sz="1400" dirty="0"/>
              <a:t> of </a:t>
            </a:r>
            <a:r>
              <a:rPr lang="fi-FI" sz="1400" dirty="0" err="1"/>
              <a:t>material</a:t>
            </a:r>
            <a:r>
              <a:rPr lang="fi-FI" sz="1400" dirty="0"/>
              <a:t> </a:t>
            </a:r>
            <a:r>
              <a:rPr lang="fi-FI" sz="1400" dirty="0" err="1"/>
              <a:t>quantities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BIM </a:t>
            </a:r>
            <a:r>
              <a:rPr lang="fi-FI" sz="1400" dirty="0" err="1"/>
              <a:t>models</a:t>
            </a:r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18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2A3A4BA-3335-783B-6A57-A9C6CBC0F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629E0C9-43A5-292B-DD0F-7267524F2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35" y="1615702"/>
            <a:ext cx="6348729" cy="4065996"/>
          </a:xfrm>
          <a:prstGeom prst="rect">
            <a:avLst/>
          </a:prstGeom>
        </p:spPr>
      </p:pic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88981AD6-C2E9-3886-298D-05D9DA2B11FB}"/>
              </a:ext>
            </a:extLst>
          </p:cNvPr>
          <p:cNvSpPr txBox="1">
            <a:spLocks/>
          </p:cNvSpPr>
          <p:nvPr/>
        </p:nvSpPr>
        <p:spPr>
          <a:xfrm>
            <a:off x="10485084" y="5499135"/>
            <a:ext cx="12998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de-DE" dirty="0"/>
              <a:t>Image: Vertex.fi</a:t>
            </a:r>
          </a:p>
        </p:txBody>
      </p:sp>
    </p:spTree>
    <p:extLst>
      <p:ext uri="{BB962C8B-B14F-4D97-AF65-F5344CB8AC3E}">
        <p14:creationId xmlns:p14="http://schemas.microsoft.com/office/powerpoint/2010/main" val="287193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Uses</a:t>
            </a:r>
            <a:r>
              <a:rPr lang="fi-FI" dirty="0"/>
              <a:t> of </a:t>
            </a:r>
            <a:r>
              <a:rPr lang="fi-FI" b="1" dirty="0"/>
              <a:t>BIM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7560"/>
            <a:ext cx="5683624" cy="3818021"/>
          </a:xfrm>
        </p:spPr>
        <p:txBody>
          <a:bodyPr/>
          <a:lstStyle/>
          <a:p>
            <a:pPr marL="50800" indent="0">
              <a:buNone/>
            </a:pPr>
            <a:r>
              <a:rPr lang="fi-FI" sz="1800" b="1" dirty="0"/>
              <a:t>Planning Construction </a:t>
            </a:r>
            <a:r>
              <a:rPr lang="fi-FI" sz="1800" b="1" dirty="0" err="1"/>
              <a:t>Methods</a:t>
            </a:r>
            <a:endParaRPr lang="fi-FI" sz="1800" b="1" dirty="0"/>
          </a:p>
          <a:p>
            <a:pPr lvl="1"/>
            <a:r>
              <a:rPr lang="fi-FI" sz="1400" dirty="0"/>
              <a:t>Study of </a:t>
            </a:r>
            <a:r>
              <a:rPr lang="fi-FI" sz="1400" dirty="0" err="1"/>
              <a:t>different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r>
              <a:rPr lang="fi-FI" sz="1400" dirty="0"/>
              <a:t> </a:t>
            </a:r>
            <a:r>
              <a:rPr lang="fi-FI" sz="1400" dirty="0" err="1"/>
              <a:t>sequences</a:t>
            </a:r>
            <a:r>
              <a:rPr lang="fi-FI" sz="1400" dirty="0"/>
              <a:t> </a:t>
            </a:r>
            <a:r>
              <a:rPr lang="fi-FI" sz="1400" dirty="0" err="1"/>
              <a:t>prior</a:t>
            </a:r>
            <a:r>
              <a:rPr lang="fi-FI" sz="1400" dirty="0"/>
              <a:t> to </a:t>
            </a:r>
            <a:r>
              <a:rPr lang="fi-FI" sz="1400" dirty="0" err="1"/>
              <a:t>building</a:t>
            </a:r>
            <a:r>
              <a:rPr lang="fi-FI" sz="1400" dirty="0"/>
              <a:t> </a:t>
            </a:r>
            <a:r>
              <a:rPr lang="fi-FI" sz="1400" dirty="0" err="1"/>
              <a:t>phase</a:t>
            </a:r>
            <a:endParaRPr lang="fi-FI" sz="1400" dirty="0"/>
          </a:p>
          <a:p>
            <a:pPr lvl="1"/>
            <a:r>
              <a:rPr lang="fi-FI" sz="1400" dirty="0" err="1"/>
              <a:t>Other</a:t>
            </a:r>
            <a:r>
              <a:rPr lang="fi-FI" sz="1400" dirty="0"/>
              <a:t> </a:t>
            </a:r>
            <a:r>
              <a:rPr lang="fi-FI" sz="1400" dirty="0" err="1"/>
              <a:t>planning</a:t>
            </a:r>
            <a:r>
              <a:rPr lang="fi-FI" sz="1400" dirty="0"/>
              <a:t>, </a:t>
            </a:r>
            <a:r>
              <a:rPr lang="fi-FI" sz="1400" dirty="0" err="1"/>
              <a:t>f.ex</a:t>
            </a:r>
            <a:r>
              <a:rPr lang="fi-FI" sz="1400" dirty="0"/>
              <a:t>. </a:t>
            </a:r>
            <a:r>
              <a:rPr lang="fi-FI" sz="1400" dirty="0" err="1"/>
              <a:t>Safety</a:t>
            </a:r>
            <a:r>
              <a:rPr lang="fi-FI" sz="1400" dirty="0"/>
              <a:t> and </a:t>
            </a:r>
            <a:r>
              <a:rPr lang="fi-FI" sz="1400" dirty="0" err="1"/>
              <a:t>water</a:t>
            </a:r>
            <a:r>
              <a:rPr lang="fi-FI" sz="1400" dirty="0"/>
              <a:t> management</a:t>
            </a:r>
          </a:p>
          <a:p>
            <a:pPr marL="50800" indent="0">
              <a:buNone/>
            </a:pPr>
            <a:r>
              <a:rPr lang="fi-FI" sz="1800" b="1" dirty="0" err="1"/>
              <a:t>Transportation</a:t>
            </a:r>
            <a:r>
              <a:rPr lang="fi-FI" sz="1800" b="1" dirty="0"/>
              <a:t> and Delivery </a:t>
            </a:r>
            <a:r>
              <a:rPr lang="fi-FI" sz="1800" b="1" dirty="0" err="1"/>
              <a:t>Logistics</a:t>
            </a:r>
            <a:endParaRPr lang="fi-FI" sz="1800" b="1" dirty="0"/>
          </a:p>
          <a:p>
            <a:pPr lvl="1"/>
            <a:r>
              <a:rPr lang="fi-FI" sz="1400" dirty="0" err="1"/>
              <a:t>coordination</a:t>
            </a:r>
            <a:r>
              <a:rPr lang="fi-FI" sz="1400" dirty="0"/>
              <a:t> of </a:t>
            </a:r>
            <a:r>
              <a:rPr lang="fi-FI" sz="1400" dirty="0" err="1"/>
              <a:t>deliveries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building</a:t>
            </a:r>
            <a:r>
              <a:rPr lang="fi-FI" sz="1400" dirty="0"/>
              <a:t> </a:t>
            </a:r>
            <a:r>
              <a:rPr lang="fi-FI" sz="1400" dirty="0" err="1"/>
              <a:t>site</a:t>
            </a:r>
            <a:endParaRPr lang="fi-FI" sz="1400" dirty="0"/>
          </a:p>
          <a:p>
            <a:pPr lvl="1"/>
            <a:r>
              <a:rPr lang="fi-FI" sz="1400" dirty="0" err="1"/>
              <a:t>Positions</a:t>
            </a:r>
            <a:r>
              <a:rPr lang="fi-FI" sz="1400" dirty="0"/>
              <a:t> of </a:t>
            </a:r>
            <a:r>
              <a:rPr lang="fi-FI" sz="1400" dirty="0" err="1"/>
              <a:t>elements</a:t>
            </a:r>
            <a:r>
              <a:rPr lang="fi-FI" sz="1400" dirty="0"/>
              <a:t> in </a:t>
            </a:r>
            <a:r>
              <a:rPr lang="fi-FI" sz="1400" dirty="0" err="1"/>
              <a:t>transportation</a:t>
            </a:r>
            <a:r>
              <a:rPr lang="fi-FI" sz="1400" dirty="0"/>
              <a:t>		</a:t>
            </a:r>
          </a:p>
          <a:p>
            <a:pPr marL="50800" indent="0">
              <a:buNone/>
            </a:pPr>
            <a:r>
              <a:rPr lang="fi-FI" sz="1800" b="1" dirty="0"/>
              <a:t>4D </a:t>
            </a:r>
            <a:r>
              <a:rPr lang="fi-FI" sz="1800" b="1" dirty="0" err="1"/>
              <a:t>Scheduling</a:t>
            </a:r>
            <a:r>
              <a:rPr lang="fi-FI" sz="1800" b="1" dirty="0"/>
              <a:t> and </a:t>
            </a:r>
            <a:r>
              <a:rPr lang="fi-FI" sz="1800" b="1" dirty="0" err="1"/>
              <a:t>Progress</a:t>
            </a:r>
            <a:r>
              <a:rPr lang="fi-FI" sz="1800" b="1" dirty="0"/>
              <a:t> </a:t>
            </a:r>
            <a:r>
              <a:rPr lang="fi-FI" sz="1800" b="1" dirty="0" err="1"/>
              <a:t>Tracking</a:t>
            </a:r>
            <a:endParaRPr lang="fi-FI" sz="1800" b="1" dirty="0"/>
          </a:p>
          <a:p>
            <a:pPr lvl="1"/>
            <a:r>
              <a:rPr lang="fi-FI" sz="1400" dirty="0"/>
              <a:t>4D </a:t>
            </a:r>
            <a:r>
              <a:rPr lang="fi-FI" sz="1400" dirty="0" err="1"/>
              <a:t>model</a:t>
            </a:r>
            <a:r>
              <a:rPr lang="fi-FI" sz="1400" dirty="0"/>
              <a:t> </a:t>
            </a:r>
            <a:r>
              <a:rPr lang="fi-FI" sz="1400" dirty="0" err="1"/>
              <a:t>can</a:t>
            </a:r>
            <a:r>
              <a:rPr lang="fi-FI" sz="1400" dirty="0"/>
              <a:t>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r>
              <a:rPr lang="fi-FI" sz="1400" dirty="0"/>
              <a:t> to </a:t>
            </a:r>
            <a:r>
              <a:rPr lang="fi-FI" sz="1400" dirty="0" err="1"/>
              <a:t>visualize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r>
              <a:rPr lang="fi-FI" sz="1400" dirty="0"/>
              <a:t> </a:t>
            </a:r>
            <a:r>
              <a:rPr lang="fi-FI" sz="1400" dirty="0" err="1"/>
              <a:t>process</a:t>
            </a:r>
            <a:endParaRPr lang="fi-FI" sz="1400" dirty="0"/>
          </a:p>
          <a:p>
            <a:pPr lvl="1"/>
            <a:r>
              <a:rPr lang="fi-FI" sz="1400" dirty="0" err="1"/>
              <a:t>Expected</a:t>
            </a:r>
            <a:r>
              <a:rPr lang="fi-FI" sz="1400" dirty="0"/>
              <a:t> </a:t>
            </a:r>
            <a:r>
              <a:rPr lang="fi-FI" sz="1400" dirty="0" err="1"/>
              <a:t>state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project</a:t>
            </a:r>
            <a:r>
              <a:rPr lang="fi-FI" sz="1400" dirty="0"/>
              <a:t> at </a:t>
            </a:r>
            <a:r>
              <a:rPr lang="fi-FI" sz="1400" dirty="0" err="1"/>
              <a:t>different</a:t>
            </a:r>
            <a:r>
              <a:rPr lang="fi-FI" sz="1400" dirty="0"/>
              <a:t> </a:t>
            </a:r>
            <a:r>
              <a:rPr lang="fi-FI" sz="1400" dirty="0" err="1"/>
              <a:t>stages</a:t>
            </a:r>
            <a:r>
              <a:rPr lang="fi-FI" sz="1400" dirty="0"/>
              <a:t> in </a:t>
            </a:r>
            <a:r>
              <a:rPr lang="fi-FI" sz="1400" dirty="0" err="1"/>
              <a:t>time</a:t>
            </a:r>
            <a:endParaRPr lang="fi-FI" sz="1400" dirty="0"/>
          </a:p>
          <a:p>
            <a:pPr lvl="1"/>
            <a:r>
              <a:rPr lang="fi-FI" sz="1400" dirty="0" err="1"/>
              <a:t>Comparison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scheduled</a:t>
            </a:r>
            <a:r>
              <a:rPr lang="fi-FI" sz="1400" dirty="0"/>
              <a:t>/</a:t>
            </a:r>
            <a:r>
              <a:rPr lang="fi-FI" sz="1400" dirty="0" err="1"/>
              <a:t>planned</a:t>
            </a:r>
            <a:r>
              <a:rPr lang="fi-FI" sz="1400" dirty="0"/>
              <a:t> </a:t>
            </a:r>
            <a:r>
              <a:rPr lang="fi-FI" sz="1400" dirty="0" err="1"/>
              <a:t>state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actual</a:t>
            </a:r>
            <a:r>
              <a:rPr lang="fi-FI" sz="1400" dirty="0"/>
              <a:t> </a:t>
            </a:r>
            <a:r>
              <a:rPr lang="fi-FI" sz="1400" dirty="0" err="1"/>
              <a:t>state</a:t>
            </a:r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19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2A3A4BA-3335-783B-6A57-A9C6CBC0F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1DBE961-CBA0-B074-A4C6-B9825C265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61" y="972905"/>
            <a:ext cx="4462773" cy="4962676"/>
          </a:xfrm>
          <a:prstGeom prst="rect">
            <a:avLst/>
          </a:prstGeom>
        </p:spPr>
      </p:pic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5D107EE5-8274-DC6C-0971-A365C0283294}"/>
              </a:ext>
            </a:extLst>
          </p:cNvPr>
          <p:cNvSpPr txBox="1">
            <a:spLocks/>
          </p:cNvSpPr>
          <p:nvPr/>
        </p:nvSpPr>
        <p:spPr>
          <a:xfrm>
            <a:off x="10485084" y="5499135"/>
            <a:ext cx="12998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de-DE" dirty="0"/>
              <a:t>Image: </a:t>
            </a:r>
            <a:r>
              <a:rPr lang="de-DE" dirty="0" err="1"/>
              <a:t>Storaenso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016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dt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17.05.2022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1732942-2357-7673-3F6C-CF4AB8D58866}"/>
              </a:ext>
            </a:extLst>
          </p:cNvPr>
          <p:cNvSpPr txBox="1"/>
          <p:nvPr/>
        </p:nvSpPr>
        <p:spPr>
          <a:xfrm>
            <a:off x="1138238" y="1890117"/>
            <a:ext cx="99155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Content: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BIM </a:t>
            </a:r>
            <a:r>
              <a:rPr lang="fi-FI" sz="2000" dirty="0" err="1"/>
              <a:t>terminology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BIM </a:t>
            </a:r>
            <a:r>
              <a:rPr lang="fi-FI" sz="2000" dirty="0" err="1"/>
              <a:t>levels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Uses</a:t>
            </a:r>
            <a:r>
              <a:rPr lang="fi-FI" sz="2000" dirty="0"/>
              <a:t> of BIM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BIM </a:t>
            </a:r>
            <a:r>
              <a:rPr lang="fi-FI" sz="2000" dirty="0" err="1"/>
              <a:t>Workflows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BIM </a:t>
            </a:r>
            <a:r>
              <a:rPr lang="fi-FI" sz="2000" dirty="0" err="1"/>
              <a:t>Common</a:t>
            </a:r>
            <a:r>
              <a:rPr lang="fi-FI" sz="2000" dirty="0"/>
              <a:t>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BIM Product </a:t>
            </a:r>
            <a:r>
              <a:rPr lang="fi-FI" sz="2000" dirty="0" err="1"/>
              <a:t>libraries</a:t>
            </a:r>
            <a:r>
              <a:rPr lang="fi-FI" sz="2000" dirty="0"/>
              <a:t> for </a:t>
            </a:r>
            <a:r>
              <a:rPr lang="fi-FI" sz="2000" dirty="0" err="1"/>
              <a:t>Timber</a:t>
            </a:r>
            <a:endParaRPr lang="fi-FI" sz="2000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E18F2B2-1122-4155-AEE7-8D0BF43D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029" y="1661213"/>
            <a:ext cx="5656916" cy="3535573"/>
          </a:xfrm>
          <a:prstGeom prst="rect">
            <a:avLst/>
          </a:prstGeom>
        </p:spPr>
      </p:pic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D74F384A-7A39-4B8F-8CB5-F38661DC207D}"/>
              </a:ext>
            </a:extLst>
          </p:cNvPr>
          <p:cNvSpPr txBox="1">
            <a:spLocks/>
          </p:cNvSpPr>
          <p:nvPr/>
        </p:nvSpPr>
        <p:spPr>
          <a:xfrm>
            <a:off x="10309065" y="5291126"/>
            <a:ext cx="12998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de-DE" dirty="0"/>
              <a:t>Image: Vertex.fi</a:t>
            </a:r>
          </a:p>
        </p:txBody>
      </p:sp>
    </p:spTree>
    <p:extLst>
      <p:ext uri="{BB962C8B-B14F-4D97-AF65-F5344CB8AC3E}">
        <p14:creationId xmlns:p14="http://schemas.microsoft.com/office/powerpoint/2010/main" val="396727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Uses</a:t>
            </a:r>
            <a:r>
              <a:rPr lang="fi-FI" dirty="0"/>
              <a:t> of </a:t>
            </a:r>
            <a:r>
              <a:rPr lang="fi-FI" b="1" dirty="0"/>
              <a:t>BIM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7560"/>
            <a:ext cx="5159188" cy="3818021"/>
          </a:xfrm>
        </p:spPr>
        <p:txBody>
          <a:bodyPr/>
          <a:lstStyle/>
          <a:p>
            <a:pPr marL="50800" indent="0">
              <a:buNone/>
            </a:pPr>
            <a:r>
              <a:rPr lang="fi-FI" sz="1800" dirty="0" err="1"/>
              <a:t>Lifting</a:t>
            </a:r>
            <a:r>
              <a:rPr lang="fi-FI" sz="1800" dirty="0"/>
              <a:t> and Center of </a:t>
            </a:r>
            <a:r>
              <a:rPr lang="fi-FI" sz="1800" dirty="0" err="1"/>
              <a:t>Gravity</a:t>
            </a:r>
            <a:r>
              <a:rPr lang="fi-FI" sz="1800" dirty="0"/>
              <a:t> Analysis</a:t>
            </a:r>
          </a:p>
          <a:p>
            <a:pPr lvl="1"/>
            <a:r>
              <a:rPr lang="fi-FI" sz="1400" dirty="0" err="1"/>
              <a:t>Facilitation</a:t>
            </a:r>
            <a:r>
              <a:rPr lang="fi-FI" sz="1400" dirty="0"/>
              <a:t> of </a:t>
            </a:r>
            <a:r>
              <a:rPr lang="fi-FI" sz="1400" dirty="0" err="1"/>
              <a:t>lifting</a:t>
            </a:r>
            <a:r>
              <a:rPr lang="fi-FI" sz="1400" dirty="0"/>
              <a:t> and center of </a:t>
            </a:r>
            <a:r>
              <a:rPr lang="fi-FI" sz="1400" dirty="0" err="1"/>
              <a:t>gravity</a:t>
            </a:r>
            <a:r>
              <a:rPr lang="fi-FI" sz="1400" dirty="0"/>
              <a:t> </a:t>
            </a:r>
            <a:r>
              <a:rPr lang="fi-FI" sz="1400" dirty="0" err="1"/>
              <a:t>analysis</a:t>
            </a:r>
            <a:endParaRPr lang="fi-FI" sz="1400" dirty="0"/>
          </a:p>
          <a:p>
            <a:pPr lvl="1"/>
            <a:r>
              <a:rPr lang="fi-FI" sz="1400" dirty="0" err="1"/>
              <a:t>Pre-installed</a:t>
            </a:r>
            <a:r>
              <a:rPr lang="fi-FI" sz="1400" dirty="0"/>
              <a:t> </a:t>
            </a:r>
            <a:r>
              <a:rPr lang="fi-FI" sz="1400" dirty="0" err="1"/>
              <a:t>fasteners</a:t>
            </a:r>
            <a:r>
              <a:rPr lang="fi-FI" sz="1400" dirty="0"/>
              <a:t> act as </a:t>
            </a:r>
            <a:r>
              <a:rPr lang="fi-FI" sz="1400" dirty="0" err="1"/>
              <a:t>lifting</a:t>
            </a:r>
            <a:r>
              <a:rPr lang="fi-FI" sz="1400" dirty="0"/>
              <a:t> </a:t>
            </a:r>
            <a:r>
              <a:rPr lang="fi-FI" sz="1400" dirty="0" err="1"/>
              <a:t>anchors</a:t>
            </a:r>
            <a:endParaRPr lang="fi-FI" sz="1400" dirty="0"/>
          </a:p>
          <a:p>
            <a:pPr lvl="1"/>
            <a:r>
              <a:rPr lang="fi-FI" sz="1400" dirty="0" err="1"/>
              <a:t>Increase</a:t>
            </a:r>
            <a:r>
              <a:rPr lang="fi-FI" sz="1400" dirty="0"/>
              <a:t> </a:t>
            </a:r>
            <a:r>
              <a:rPr lang="fi-FI" sz="1400" dirty="0" err="1"/>
              <a:t>crane</a:t>
            </a:r>
            <a:r>
              <a:rPr lang="fi-FI" sz="1400" dirty="0"/>
              <a:t> </a:t>
            </a:r>
            <a:r>
              <a:rPr lang="fi-FI" sz="1400" dirty="0" err="1"/>
              <a:t>efficiency</a:t>
            </a:r>
            <a:r>
              <a:rPr lang="fi-FI" sz="1400" dirty="0"/>
              <a:t>, </a:t>
            </a:r>
            <a:r>
              <a:rPr lang="fi-FI" sz="1400" dirty="0" err="1"/>
              <a:t>decrease</a:t>
            </a:r>
            <a:r>
              <a:rPr lang="fi-FI" sz="1400" dirty="0"/>
              <a:t> </a:t>
            </a:r>
            <a:r>
              <a:rPr lang="fi-FI" sz="1400" dirty="0" err="1"/>
              <a:t>lifting</a:t>
            </a:r>
            <a:r>
              <a:rPr lang="fi-FI" sz="1400" dirty="0"/>
              <a:t> </a:t>
            </a:r>
            <a:r>
              <a:rPr lang="fi-FI" sz="1400" dirty="0" err="1"/>
              <a:t>cycles</a:t>
            </a:r>
            <a:endParaRPr lang="fi-FI" sz="1400" dirty="0"/>
          </a:p>
          <a:p>
            <a:pPr lvl="1"/>
            <a:r>
              <a:rPr lang="fi-FI" sz="1400" dirty="0"/>
              <a:t>Enhancement of </a:t>
            </a:r>
            <a:r>
              <a:rPr lang="fi-FI" sz="1400" dirty="0" err="1"/>
              <a:t>site</a:t>
            </a:r>
            <a:r>
              <a:rPr lang="fi-FI" sz="1400" dirty="0"/>
              <a:t> </a:t>
            </a:r>
            <a:r>
              <a:rPr lang="fi-FI" sz="1400" dirty="0" err="1"/>
              <a:t>safety</a:t>
            </a:r>
            <a:endParaRPr lang="fi-FI" sz="1400" dirty="0"/>
          </a:p>
          <a:p>
            <a:pPr marL="50800" indent="0">
              <a:buNone/>
            </a:pPr>
            <a:r>
              <a:rPr lang="fi-FI" sz="1800" dirty="0"/>
              <a:t>Digital </a:t>
            </a:r>
            <a:r>
              <a:rPr lang="fi-FI" sz="1800" dirty="0" err="1"/>
              <a:t>Fabrication</a:t>
            </a:r>
            <a:endParaRPr lang="fi-FI" sz="1800" dirty="0"/>
          </a:p>
          <a:p>
            <a:pPr lvl="1"/>
            <a:r>
              <a:rPr lang="fi-FI" sz="1400" dirty="0" err="1"/>
              <a:t>computer-assisted</a:t>
            </a:r>
            <a:r>
              <a:rPr lang="fi-FI" sz="1400" dirty="0"/>
              <a:t> design and </a:t>
            </a:r>
            <a:r>
              <a:rPr lang="fi-FI" sz="1400" dirty="0" err="1"/>
              <a:t>processes</a:t>
            </a:r>
            <a:r>
              <a:rPr lang="fi-FI" sz="1400" dirty="0"/>
              <a:t> and robotic </a:t>
            </a:r>
            <a:r>
              <a:rPr lang="fi-FI" sz="1400" dirty="0" err="1"/>
              <a:t>controlled</a:t>
            </a:r>
            <a:r>
              <a:rPr lang="fi-FI" sz="1400" dirty="0"/>
              <a:t> </a:t>
            </a:r>
            <a:r>
              <a:rPr lang="fi-FI" sz="1400" dirty="0" err="1"/>
              <a:t>precision</a:t>
            </a:r>
            <a:r>
              <a:rPr lang="fi-FI" sz="1400" dirty="0"/>
              <a:t> </a:t>
            </a:r>
            <a:r>
              <a:rPr lang="fi-FI" sz="1400" dirty="0" err="1"/>
              <a:t>tools</a:t>
            </a:r>
            <a:endParaRPr lang="fi-FI" sz="1400" dirty="0"/>
          </a:p>
          <a:p>
            <a:pPr lvl="1"/>
            <a:r>
              <a:rPr lang="fi-FI" sz="1400" dirty="0"/>
              <a:t>CNC (Computer </a:t>
            </a:r>
            <a:r>
              <a:rPr lang="fi-FI" sz="1400" dirty="0" err="1"/>
              <a:t>numerical</a:t>
            </a:r>
            <a:r>
              <a:rPr lang="fi-FI" sz="1400" dirty="0"/>
              <a:t> </a:t>
            </a:r>
            <a:r>
              <a:rPr lang="fi-FI" sz="1400" dirty="0" err="1"/>
              <a:t>controlled</a:t>
            </a:r>
            <a:r>
              <a:rPr lang="fi-FI" sz="1400" dirty="0"/>
              <a:t>) </a:t>
            </a:r>
            <a:r>
              <a:rPr lang="fi-FI" sz="1400" dirty="0" err="1"/>
              <a:t>machines</a:t>
            </a:r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20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2A3A4BA-3335-783B-6A57-A9C6CBC0F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04DB4994-9943-FC38-9A36-2784256E1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88" y="1702612"/>
            <a:ext cx="5416271" cy="3613960"/>
          </a:xfrm>
          <a:prstGeom prst="rect">
            <a:avLst/>
          </a:prstGeom>
        </p:spPr>
      </p:pic>
      <p:sp>
        <p:nvSpPr>
          <p:cNvPr id="15" name="Google Shape;103;p2">
            <a:extLst>
              <a:ext uri="{FF2B5EF4-FFF2-40B4-BE49-F238E27FC236}">
                <a16:creationId xmlns:a16="http://schemas.microsoft.com/office/drawing/2014/main" id="{76F8776D-2B87-B4CA-4F47-74AB16DB39E6}"/>
              </a:ext>
            </a:extLst>
          </p:cNvPr>
          <p:cNvSpPr txBox="1">
            <a:spLocks/>
          </p:cNvSpPr>
          <p:nvPr/>
        </p:nvSpPr>
        <p:spPr>
          <a:xfrm>
            <a:off x="10444679" y="5316572"/>
            <a:ext cx="12998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de-DE" dirty="0"/>
              <a:t>Image: Puuinfo.fi</a:t>
            </a:r>
          </a:p>
        </p:txBody>
      </p:sp>
    </p:spTree>
    <p:extLst>
      <p:ext uri="{BB962C8B-B14F-4D97-AF65-F5344CB8AC3E}">
        <p14:creationId xmlns:p14="http://schemas.microsoft.com/office/powerpoint/2010/main" val="168818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BIM </a:t>
            </a:r>
            <a:r>
              <a:rPr lang="fi-FI" dirty="0" err="1"/>
              <a:t>Workflows</a:t>
            </a:r>
            <a:endParaRPr lang="fi-FI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3306"/>
            <a:ext cx="6127377" cy="4362275"/>
          </a:xfrm>
        </p:spPr>
        <p:txBody>
          <a:bodyPr/>
          <a:lstStyle/>
          <a:p>
            <a:pPr marL="50800" indent="0">
              <a:buSzPct val="100000"/>
              <a:buNone/>
            </a:pPr>
            <a:r>
              <a:rPr lang="fi-FI" sz="1800" b="1" dirty="0"/>
              <a:t>Project </a:t>
            </a:r>
            <a:r>
              <a:rPr lang="fi-FI" sz="1800" b="1" dirty="0" err="1"/>
              <a:t>stages</a:t>
            </a:r>
            <a:r>
              <a:rPr lang="fi-FI" sz="1800" b="1" dirty="0"/>
              <a:t>:</a:t>
            </a:r>
          </a:p>
          <a:p>
            <a:pPr marL="393700" indent="-342900">
              <a:buSzPct val="100000"/>
              <a:buFont typeface="+mj-lt"/>
              <a:buAutoNum type="arabicPeriod"/>
            </a:pPr>
            <a:r>
              <a:rPr lang="fi-FI" sz="1800" dirty="0" err="1"/>
              <a:t>Conceptual</a:t>
            </a:r>
            <a:r>
              <a:rPr lang="fi-FI" sz="1800" dirty="0"/>
              <a:t> design</a:t>
            </a:r>
          </a:p>
          <a:p>
            <a:pPr marL="793750" lvl="1" indent="-285750">
              <a:buSzPct val="100000"/>
            </a:pPr>
            <a:r>
              <a:rPr lang="fi-FI" sz="1400" dirty="0"/>
              <a:t>Main </a:t>
            </a:r>
            <a:r>
              <a:rPr lang="fi-FI" sz="1400" dirty="0" err="1"/>
              <a:t>conceptual</a:t>
            </a:r>
            <a:r>
              <a:rPr lang="fi-FI" sz="1400" dirty="0"/>
              <a:t> </a:t>
            </a:r>
            <a:r>
              <a:rPr lang="fi-FI" sz="1400" dirty="0" err="1"/>
              <a:t>architectural</a:t>
            </a:r>
            <a:r>
              <a:rPr lang="fi-FI" sz="1400" dirty="0"/>
              <a:t> </a:t>
            </a:r>
            <a:r>
              <a:rPr lang="fi-FI" sz="1400" dirty="0" err="1"/>
              <a:t>model</a:t>
            </a:r>
            <a:r>
              <a:rPr lang="fi-FI" sz="1400" dirty="0"/>
              <a:t>:</a:t>
            </a:r>
          </a:p>
          <a:p>
            <a:pPr marL="793750" lvl="1" indent="-285750">
              <a:buSzPct val="100000"/>
            </a:pPr>
            <a:r>
              <a:rPr lang="fi-FI" sz="1400" dirty="0"/>
              <a:t>Building </a:t>
            </a:r>
            <a:r>
              <a:rPr lang="fi-FI" sz="1400" dirty="0" err="1"/>
              <a:t>shape</a:t>
            </a:r>
            <a:r>
              <a:rPr lang="fi-FI" sz="1400" dirty="0"/>
              <a:t>, layout, </a:t>
            </a:r>
            <a:r>
              <a:rPr lang="fi-FI" sz="1400" dirty="0" err="1"/>
              <a:t>height</a:t>
            </a:r>
            <a:r>
              <a:rPr lang="fi-FI" sz="1400" dirty="0"/>
              <a:t>, </a:t>
            </a:r>
            <a:r>
              <a:rPr lang="fi-FI" sz="1400" dirty="0" err="1"/>
              <a:t>number</a:t>
            </a:r>
            <a:r>
              <a:rPr lang="fi-FI" sz="1400" dirty="0"/>
              <a:t> of </a:t>
            </a:r>
            <a:r>
              <a:rPr lang="fi-FI" sz="1400" dirty="0" err="1"/>
              <a:t>levels</a:t>
            </a:r>
            <a:r>
              <a:rPr lang="fi-FI" sz="1400" dirty="0"/>
              <a:t>, </a:t>
            </a:r>
            <a:r>
              <a:rPr lang="fi-FI" sz="1400" dirty="0" err="1"/>
              <a:t>site</a:t>
            </a:r>
            <a:r>
              <a:rPr lang="fi-FI" sz="1400" dirty="0"/>
              <a:t> </a:t>
            </a:r>
            <a:r>
              <a:rPr lang="fi-FI" sz="1400" dirty="0" err="1"/>
              <a:t>plan</a:t>
            </a:r>
            <a:r>
              <a:rPr lang="fi-FI" sz="1400" dirty="0"/>
              <a:t>, </a:t>
            </a:r>
            <a:r>
              <a:rPr lang="fi-FI" sz="1400" dirty="0" err="1"/>
              <a:t>space</a:t>
            </a:r>
            <a:r>
              <a:rPr lang="fi-FI" sz="1400" dirty="0"/>
              <a:t> </a:t>
            </a:r>
            <a:r>
              <a:rPr lang="fi-FI" sz="1400" dirty="0" err="1"/>
              <a:t>allocation</a:t>
            </a:r>
            <a:endParaRPr lang="fi-FI" sz="1400" dirty="0"/>
          </a:p>
          <a:p>
            <a:pPr marL="793750" lvl="1" indent="-285750">
              <a:buSzPct val="100000"/>
            </a:pPr>
            <a:r>
              <a:rPr lang="fi-FI" sz="1400" dirty="0"/>
              <a:t>Preliminary </a:t>
            </a:r>
            <a:r>
              <a:rPr lang="fi-FI" sz="1400" dirty="0" err="1"/>
              <a:t>load</a:t>
            </a:r>
            <a:r>
              <a:rPr lang="fi-FI" sz="1400" dirty="0"/>
              <a:t> </a:t>
            </a:r>
            <a:r>
              <a:rPr lang="fi-FI" sz="1400" dirty="0" err="1"/>
              <a:t>estimation</a:t>
            </a:r>
            <a:r>
              <a:rPr lang="fi-FI" sz="1400" dirty="0"/>
              <a:t>, </a:t>
            </a:r>
            <a:r>
              <a:rPr lang="fi-FI" sz="1400" dirty="0" err="1"/>
              <a:t>structural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endParaRPr lang="fi-FI" sz="1400" dirty="0"/>
          </a:p>
          <a:p>
            <a:pPr marL="793750" lvl="1" indent="-285750">
              <a:buSzPct val="100000"/>
            </a:pPr>
            <a:r>
              <a:rPr lang="fi-FI" sz="1400" dirty="0" err="1"/>
              <a:t>Manufacturer</a:t>
            </a:r>
            <a:r>
              <a:rPr lang="fi-FI" sz="1400" dirty="0"/>
              <a:t> and </a:t>
            </a:r>
            <a:r>
              <a:rPr lang="fi-FI" sz="1400" dirty="0" err="1"/>
              <a:t>construction</a:t>
            </a:r>
            <a:r>
              <a:rPr lang="fi-FI" sz="1400" dirty="0"/>
              <a:t> </a:t>
            </a:r>
            <a:r>
              <a:rPr lang="fi-FI" sz="1400" dirty="0" err="1"/>
              <a:t>manager</a:t>
            </a:r>
            <a:r>
              <a:rPr lang="fi-FI" sz="1400" dirty="0"/>
              <a:t> </a:t>
            </a:r>
            <a:r>
              <a:rPr lang="fi-FI" sz="1400" dirty="0" err="1"/>
              <a:t>involved</a:t>
            </a:r>
            <a:endParaRPr lang="fi-FI" sz="1400" dirty="0"/>
          </a:p>
          <a:p>
            <a:pPr marL="793750" lvl="1" indent="-285750">
              <a:buSzPct val="100000"/>
            </a:pPr>
            <a:r>
              <a:rPr lang="fi-FI" sz="1400" dirty="0"/>
              <a:t>Preliminary MEP design </a:t>
            </a:r>
            <a:r>
              <a:rPr lang="fi-FI" sz="1400" dirty="0" err="1"/>
              <a:t>models</a:t>
            </a:r>
            <a:endParaRPr lang="fi-FI" sz="1400" dirty="0"/>
          </a:p>
          <a:p>
            <a:pPr marL="393700" indent="-342900">
              <a:buSzPct val="100000"/>
              <a:buFont typeface="+mj-lt"/>
              <a:buAutoNum type="arabicPeriod"/>
            </a:pPr>
            <a:r>
              <a:rPr lang="fi-FI" sz="1800" dirty="0"/>
              <a:t>Design </a:t>
            </a:r>
            <a:r>
              <a:rPr lang="fi-FI" sz="1800" dirty="0" err="1"/>
              <a:t>Development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Further</a:t>
            </a:r>
            <a:r>
              <a:rPr lang="fi-FI" sz="1400" dirty="0"/>
              <a:t> </a:t>
            </a:r>
            <a:r>
              <a:rPr lang="fi-FI" sz="1400" dirty="0" err="1"/>
              <a:t>development</a:t>
            </a:r>
            <a:r>
              <a:rPr lang="fi-FI" sz="1400" dirty="0"/>
              <a:t> and </a:t>
            </a:r>
            <a:r>
              <a:rPr lang="fi-FI" sz="1400" dirty="0" err="1"/>
              <a:t>detailing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model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Structural</a:t>
            </a:r>
            <a:r>
              <a:rPr lang="fi-FI" sz="1400" dirty="0"/>
              <a:t> and MEP </a:t>
            </a:r>
            <a:r>
              <a:rPr lang="fi-FI" sz="1400" dirty="0" err="1"/>
              <a:t>components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Structural</a:t>
            </a:r>
            <a:r>
              <a:rPr lang="fi-FI" sz="1400" dirty="0"/>
              <a:t> </a:t>
            </a:r>
            <a:r>
              <a:rPr lang="fi-FI" sz="1400" dirty="0" err="1"/>
              <a:t>analysis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Detailed</a:t>
            </a:r>
            <a:r>
              <a:rPr lang="fi-FI" sz="1400" dirty="0"/>
              <a:t> </a:t>
            </a:r>
            <a:r>
              <a:rPr lang="fi-FI" sz="1400" dirty="0" err="1"/>
              <a:t>mechanical</a:t>
            </a:r>
            <a:r>
              <a:rPr lang="fi-FI" sz="1400" dirty="0"/>
              <a:t>, </a:t>
            </a:r>
            <a:r>
              <a:rPr lang="fi-FI" sz="1400" dirty="0" err="1"/>
              <a:t>electrical</a:t>
            </a:r>
            <a:r>
              <a:rPr lang="fi-FI" sz="1400" dirty="0"/>
              <a:t> and </a:t>
            </a:r>
            <a:r>
              <a:rPr lang="fi-FI" sz="1400" dirty="0" err="1"/>
              <a:t>plumbing</a:t>
            </a:r>
            <a:r>
              <a:rPr lang="fi-FI" sz="1400" dirty="0"/>
              <a:t> design layout</a:t>
            </a:r>
          </a:p>
          <a:p>
            <a:pPr lvl="1">
              <a:buSzPct val="100000"/>
            </a:pPr>
            <a:r>
              <a:rPr lang="fi-FI" sz="1400" dirty="0" err="1"/>
              <a:t>Coordination</a:t>
            </a:r>
            <a:r>
              <a:rPr lang="fi-FI" sz="1400" dirty="0"/>
              <a:t> </a:t>
            </a:r>
            <a:r>
              <a:rPr lang="fi-FI" sz="1400" dirty="0" err="1"/>
              <a:t>between</a:t>
            </a:r>
            <a:r>
              <a:rPr lang="fi-FI" sz="1400" dirty="0"/>
              <a:t> </a:t>
            </a:r>
            <a:r>
              <a:rPr lang="fi-FI" sz="1400" dirty="0" err="1"/>
              <a:t>different</a:t>
            </a:r>
            <a:r>
              <a:rPr lang="fi-FI" sz="1400" dirty="0"/>
              <a:t> </a:t>
            </a:r>
            <a:r>
              <a:rPr lang="fi-FI" sz="1400" dirty="0" err="1"/>
              <a:t>models</a:t>
            </a:r>
            <a:r>
              <a:rPr lang="fi-FI" sz="1400" dirty="0"/>
              <a:t> (</a:t>
            </a:r>
            <a:r>
              <a:rPr lang="fi-FI" sz="1400" dirty="0" err="1"/>
              <a:t>clash</a:t>
            </a:r>
            <a:r>
              <a:rPr lang="fi-FI" sz="1400" dirty="0"/>
              <a:t> </a:t>
            </a:r>
            <a:r>
              <a:rPr lang="fi-FI" sz="1400" dirty="0" err="1"/>
              <a:t>detection</a:t>
            </a:r>
            <a:r>
              <a:rPr lang="fi-FI" sz="1400" dirty="0"/>
              <a:t>, </a:t>
            </a:r>
            <a:r>
              <a:rPr lang="fi-FI" sz="1400" dirty="0" err="1"/>
              <a:t>f.ex</a:t>
            </a:r>
            <a:r>
              <a:rPr lang="fi-FI" sz="1400" dirty="0"/>
              <a:t>. Autodesk </a:t>
            </a:r>
            <a:r>
              <a:rPr lang="fi-FI" sz="1400" dirty="0" err="1"/>
              <a:t>Navisworks</a:t>
            </a:r>
            <a:r>
              <a:rPr lang="fi-FI" sz="1400" dirty="0"/>
              <a:t>)</a:t>
            </a:r>
          </a:p>
          <a:p>
            <a:pPr lvl="1">
              <a:buSzPct val="100000"/>
            </a:pPr>
            <a:r>
              <a:rPr lang="fi-FI" sz="1400" dirty="0" err="1"/>
              <a:t>Involvement</a:t>
            </a:r>
            <a:r>
              <a:rPr lang="fi-FI" sz="1400" dirty="0"/>
              <a:t> of Construction </a:t>
            </a:r>
            <a:r>
              <a:rPr lang="fi-FI" sz="1400" dirty="0" err="1"/>
              <a:t>manager</a:t>
            </a:r>
            <a:r>
              <a:rPr lang="fi-FI" sz="1400" dirty="0"/>
              <a:t> and </a:t>
            </a:r>
            <a:r>
              <a:rPr lang="fi-FI" sz="1400" dirty="0" err="1"/>
              <a:t>manufacturer</a:t>
            </a:r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21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2A3A4BA-3335-783B-6A57-A9C6CBC0F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340861E-3170-221A-A501-EDC76F8BAFB7}"/>
              </a:ext>
            </a:extLst>
          </p:cNvPr>
          <p:cNvSpPr txBox="1">
            <a:spLocks/>
          </p:cNvSpPr>
          <p:nvPr/>
        </p:nvSpPr>
        <p:spPr>
          <a:xfrm>
            <a:off x="7126941" y="2117560"/>
            <a:ext cx="4065493" cy="381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SzPct val="100000"/>
              <a:buFont typeface="Arial"/>
              <a:buNone/>
            </a:pPr>
            <a:r>
              <a:rPr lang="fi-FI" sz="1800" b="1" dirty="0" err="1"/>
              <a:t>Typical</a:t>
            </a:r>
            <a:r>
              <a:rPr lang="fi-FI" sz="1800" b="1" dirty="0"/>
              <a:t> </a:t>
            </a:r>
            <a:r>
              <a:rPr lang="fi-FI" sz="1800" b="1" dirty="0" err="1"/>
              <a:t>Mass-timber</a:t>
            </a:r>
            <a:r>
              <a:rPr lang="fi-FI" sz="1800" b="1" dirty="0"/>
              <a:t> </a:t>
            </a:r>
            <a:r>
              <a:rPr lang="fi-FI" sz="1800" b="1" dirty="0" err="1"/>
              <a:t>project</a:t>
            </a:r>
            <a:r>
              <a:rPr lang="fi-FI" sz="1800" b="1" dirty="0"/>
              <a:t> </a:t>
            </a:r>
            <a:r>
              <a:rPr lang="fi-FI" sz="1800" b="1" dirty="0" err="1"/>
              <a:t>disciplines</a:t>
            </a:r>
            <a:r>
              <a:rPr lang="fi-FI" sz="1800" b="1" dirty="0"/>
              <a:t>:</a:t>
            </a:r>
          </a:p>
          <a:p>
            <a:pPr marL="393700" indent="-342900">
              <a:buSzPct val="100000"/>
              <a:buFont typeface="+mj-lt"/>
              <a:buAutoNum type="arabicPeriod"/>
            </a:pPr>
            <a:r>
              <a:rPr lang="fi-FI" sz="1800" dirty="0"/>
              <a:t>Architect</a:t>
            </a:r>
          </a:p>
          <a:p>
            <a:pPr marL="393700" indent="-342900">
              <a:buSzPct val="100000"/>
              <a:buFont typeface="+mj-lt"/>
              <a:buAutoNum type="arabicPeriod"/>
            </a:pPr>
            <a:r>
              <a:rPr lang="fi-FI" sz="1800" dirty="0" err="1"/>
              <a:t>Structural</a:t>
            </a:r>
            <a:r>
              <a:rPr lang="fi-FI" sz="1800" dirty="0"/>
              <a:t> Consultant</a:t>
            </a:r>
          </a:p>
          <a:p>
            <a:pPr marL="393700" indent="-342900">
              <a:buSzPct val="100000"/>
              <a:buFont typeface="+mj-lt"/>
              <a:buAutoNum type="arabicPeriod"/>
            </a:pPr>
            <a:r>
              <a:rPr lang="fi-FI" sz="1800" dirty="0"/>
              <a:t>MEP Consultant</a:t>
            </a:r>
          </a:p>
          <a:p>
            <a:pPr marL="393700" indent="-342900">
              <a:buSzPct val="100000"/>
              <a:buFont typeface="+mj-lt"/>
              <a:buAutoNum type="arabicPeriod"/>
            </a:pPr>
            <a:r>
              <a:rPr lang="fi-FI" sz="1800" dirty="0"/>
              <a:t>Construction </a:t>
            </a:r>
            <a:r>
              <a:rPr lang="fi-FI" sz="1800" dirty="0" err="1"/>
              <a:t>manager</a:t>
            </a:r>
            <a:endParaRPr lang="fi-FI" sz="1800" dirty="0"/>
          </a:p>
          <a:p>
            <a:pPr marL="393700" indent="-342900">
              <a:buSzPct val="100000"/>
              <a:buFont typeface="+mj-lt"/>
              <a:buAutoNum type="arabicPeriod"/>
            </a:pPr>
            <a:r>
              <a:rPr lang="fi-FI" sz="1800" dirty="0" err="1"/>
              <a:t>Mass-timber</a:t>
            </a:r>
            <a:r>
              <a:rPr lang="fi-FI" sz="1800" dirty="0"/>
              <a:t> </a:t>
            </a:r>
            <a:r>
              <a:rPr lang="fi-FI" sz="1800" dirty="0" err="1"/>
              <a:t>manufacturer</a:t>
            </a:r>
            <a:endParaRPr lang="fi-FI" sz="1800" dirty="0"/>
          </a:p>
          <a:p>
            <a:pPr marL="393700" indent="-342900">
              <a:buSzPct val="100000"/>
              <a:buFont typeface="+mj-lt"/>
              <a:buAutoNum type="arabicPeriod"/>
            </a:pPr>
            <a:r>
              <a:rPr lang="fi-FI" sz="1800" dirty="0" err="1"/>
              <a:t>Mass-timber</a:t>
            </a:r>
            <a:r>
              <a:rPr lang="fi-FI" sz="1800" dirty="0"/>
              <a:t> </a:t>
            </a:r>
            <a:r>
              <a:rPr lang="fi-FI" sz="1800" dirty="0" err="1"/>
              <a:t>Installer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5388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BIM </a:t>
            </a:r>
            <a:r>
              <a:rPr lang="fi-FI" dirty="0" err="1"/>
              <a:t>Workflows</a:t>
            </a:r>
            <a:endParaRPr lang="fi-FI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899" y="1686615"/>
            <a:ext cx="5616388" cy="4362275"/>
          </a:xfrm>
        </p:spPr>
        <p:txBody>
          <a:bodyPr/>
          <a:lstStyle/>
          <a:p>
            <a:pPr marL="50800" indent="0">
              <a:buSzPct val="100000"/>
              <a:buNone/>
            </a:pPr>
            <a:r>
              <a:rPr lang="fi-FI" sz="1800" b="1" dirty="0"/>
              <a:t>Project </a:t>
            </a:r>
            <a:r>
              <a:rPr lang="fi-FI" sz="1800" b="1" dirty="0" err="1"/>
              <a:t>stages</a:t>
            </a:r>
            <a:r>
              <a:rPr lang="fi-FI" sz="1800" b="1" dirty="0"/>
              <a:t>:</a:t>
            </a:r>
          </a:p>
          <a:p>
            <a:pPr marL="393700" indent="-342900">
              <a:buSzPct val="100000"/>
              <a:buFont typeface="+mj-lt"/>
              <a:buAutoNum type="arabicPeriod" startAt="3"/>
            </a:pPr>
            <a:r>
              <a:rPr lang="fi-FI" sz="1800" dirty="0"/>
              <a:t>Construction </a:t>
            </a:r>
            <a:r>
              <a:rPr lang="fi-FI" sz="1800" dirty="0" err="1"/>
              <a:t>Documentation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Models</a:t>
            </a:r>
            <a:r>
              <a:rPr lang="fi-FI" sz="1400" dirty="0"/>
              <a:t> and </a:t>
            </a:r>
            <a:r>
              <a:rPr lang="fi-FI" sz="1400" dirty="0" err="1"/>
              <a:t>designs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structural</a:t>
            </a:r>
            <a:r>
              <a:rPr lang="fi-FI" sz="1400" dirty="0"/>
              <a:t> </a:t>
            </a:r>
            <a:r>
              <a:rPr lang="fi-FI" sz="1400" dirty="0" err="1"/>
              <a:t>engineer</a:t>
            </a:r>
            <a:r>
              <a:rPr lang="fi-FI" sz="1400" dirty="0"/>
              <a:t> and MEP </a:t>
            </a:r>
            <a:r>
              <a:rPr lang="fi-FI" sz="1400" dirty="0" err="1"/>
              <a:t>engineer</a:t>
            </a:r>
            <a:r>
              <a:rPr lang="fi-FI" sz="1400" dirty="0"/>
              <a:t> to </a:t>
            </a:r>
            <a:r>
              <a:rPr lang="fi-FI" sz="1400" dirty="0" err="1"/>
              <a:t>architect</a:t>
            </a:r>
            <a:r>
              <a:rPr lang="fi-FI" sz="1400" dirty="0"/>
              <a:t>, </a:t>
            </a:r>
            <a:r>
              <a:rPr lang="fi-FI" sz="1400" dirty="0" err="1"/>
              <a:t>coordinated</a:t>
            </a:r>
            <a:r>
              <a:rPr lang="fi-FI" sz="1400" dirty="0"/>
              <a:t> design </a:t>
            </a:r>
            <a:r>
              <a:rPr lang="fi-FI" sz="1400" dirty="0" err="1"/>
              <a:t>model</a:t>
            </a:r>
            <a:r>
              <a:rPr lang="fi-FI" sz="1400" dirty="0"/>
              <a:t> to </a:t>
            </a:r>
            <a:r>
              <a:rPr lang="fi-FI" sz="1400" dirty="0" err="1"/>
              <a:t>construction</a:t>
            </a:r>
            <a:r>
              <a:rPr lang="fi-FI" sz="1400" dirty="0"/>
              <a:t> </a:t>
            </a:r>
            <a:r>
              <a:rPr lang="fi-FI" sz="1400" dirty="0" err="1"/>
              <a:t>manager</a:t>
            </a:r>
            <a:r>
              <a:rPr lang="fi-FI" sz="1400" dirty="0"/>
              <a:t> for </a:t>
            </a:r>
            <a:r>
              <a:rPr lang="fi-FI" sz="1400" dirty="0" err="1"/>
              <a:t>time</a:t>
            </a:r>
            <a:r>
              <a:rPr lang="fi-FI" sz="1400" dirty="0"/>
              <a:t>, </a:t>
            </a:r>
            <a:r>
              <a:rPr lang="fi-FI" sz="1400" dirty="0" err="1"/>
              <a:t>cost</a:t>
            </a:r>
            <a:r>
              <a:rPr lang="fi-FI" sz="1400" dirty="0"/>
              <a:t> and labour </a:t>
            </a:r>
            <a:r>
              <a:rPr lang="fi-FI" sz="1400" dirty="0" err="1"/>
              <a:t>estimation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Quantity</a:t>
            </a:r>
            <a:r>
              <a:rPr lang="fi-FI" sz="1400" dirty="0"/>
              <a:t> </a:t>
            </a:r>
            <a:r>
              <a:rPr lang="fi-FI" sz="1400" dirty="0" err="1"/>
              <a:t>take-offs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coordinated</a:t>
            </a:r>
            <a:r>
              <a:rPr lang="fi-FI" sz="1400" dirty="0"/>
              <a:t> </a:t>
            </a:r>
            <a:r>
              <a:rPr lang="fi-FI" sz="1400" dirty="0" err="1"/>
              <a:t>model</a:t>
            </a:r>
            <a:r>
              <a:rPr lang="fi-FI" sz="1400" dirty="0"/>
              <a:t> and </a:t>
            </a:r>
            <a:r>
              <a:rPr lang="fi-FI" sz="1400" dirty="0" err="1"/>
              <a:t>calculation</a:t>
            </a:r>
            <a:r>
              <a:rPr lang="fi-FI" sz="1400" dirty="0"/>
              <a:t> of </a:t>
            </a:r>
            <a:r>
              <a:rPr lang="fi-FI" sz="1400" dirty="0" err="1"/>
              <a:t>costs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Development</a:t>
            </a:r>
            <a:r>
              <a:rPr lang="fi-FI" sz="1400" dirty="0"/>
              <a:t> of </a:t>
            </a:r>
            <a:r>
              <a:rPr lang="fi-FI" sz="1400" dirty="0" err="1"/>
              <a:t>detailed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r>
              <a:rPr lang="fi-FI" sz="1400" dirty="0"/>
              <a:t> </a:t>
            </a:r>
            <a:r>
              <a:rPr lang="fi-FI" sz="1400" dirty="0" err="1"/>
              <a:t>schedule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project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Bids</a:t>
            </a:r>
            <a:r>
              <a:rPr lang="fi-FI" sz="1400" dirty="0"/>
              <a:t> for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sub-contractiong</a:t>
            </a:r>
            <a:r>
              <a:rPr lang="fi-FI" sz="1400" dirty="0"/>
              <a:t> </a:t>
            </a:r>
            <a:r>
              <a:rPr lang="fi-FI" sz="1400" dirty="0" err="1"/>
              <a:t>fabrication</a:t>
            </a:r>
            <a:r>
              <a:rPr lang="fi-FI" sz="1400" dirty="0"/>
              <a:t> and </a:t>
            </a:r>
            <a:r>
              <a:rPr lang="fi-FI" sz="1400" dirty="0" err="1"/>
              <a:t>installation</a:t>
            </a:r>
            <a:r>
              <a:rPr lang="fi-FI" sz="1400" dirty="0"/>
              <a:t> </a:t>
            </a:r>
            <a:r>
              <a:rPr lang="fi-FI" sz="1400" dirty="0" err="1"/>
              <a:t>work</a:t>
            </a:r>
            <a:endParaRPr lang="fi-FI" sz="1400" dirty="0"/>
          </a:p>
          <a:p>
            <a:pPr marL="393700" indent="-342900">
              <a:buSzPct val="100000"/>
              <a:buFont typeface="+mj-lt"/>
              <a:buAutoNum type="arabicPeriod" startAt="3"/>
            </a:pPr>
            <a:r>
              <a:rPr lang="fi-FI" sz="1800" dirty="0" err="1"/>
              <a:t>Detailing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Coordinated</a:t>
            </a:r>
            <a:r>
              <a:rPr lang="fi-FI" sz="1400" dirty="0"/>
              <a:t> design </a:t>
            </a:r>
            <a:r>
              <a:rPr lang="fi-FI" sz="1400" dirty="0" err="1"/>
              <a:t>models</a:t>
            </a:r>
            <a:r>
              <a:rPr lang="fi-FI" sz="1400" dirty="0"/>
              <a:t> to </a:t>
            </a:r>
            <a:r>
              <a:rPr lang="fi-FI" sz="1400" dirty="0" err="1"/>
              <a:t>manufacturer</a:t>
            </a:r>
            <a:r>
              <a:rPr lang="fi-FI" sz="1400" dirty="0"/>
              <a:t>, </a:t>
            </a:r>
            <a:r>
              <a:rPr lang="fi-FI" sz="1400" dirty="0" err="1"/>
              <a:t>development</a:t>
            </a:r>
            <a:r>
              <a:rPr lang="fi-FI" sz="1400" dirty="0"/>
              <a:t> of shop </a:t>
            </a:r>
            <a:r>
              <a:rPr lang="fi-FI" sz="1400" dirty="0" err="1"/>
              <a:t>drawings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Connections</a:t>
            </a:r>
            <a:r>
              <a:rPr lang="fi-FI" sz="1400" dirty="0"/>
              <a:t>, </a:t>
            </a:r>
            <a:r>
              <a:rPr lang="fi-FI" sz="1400" dirty="0" err="1"/>
              <a:t>screws</a:t>
            </a:r>
            <a:r>
              <a:rPr lang="fi-FI" sz="1400" dirty="0"/>
              <a:t>, </a:t>
            </a:r>
            <a:r>
              <a:rPr lang="fi-FI" sz="1400" dirty="0" err="1"/>
              <a:t>bolts</a:t>
            </a:r>
            <a:r>
              <a:rPr lang="fi-FI" sz="1400" dirty="0"/>
              <a:t>, </a:t>
            </a:r>
            <a:r>
              <a:rPr lang="fi-FI" sz="1400" dirty="0" err="1"/>
              <a:t>penetration</a:t>
            </a:r>
            <a:r>
              <a:rPr lang="fi-FI" sz="1400" dirty="0"/>
              <a:t>, etc.</a:t>
            </a:r>
          </a:p>
          <a:p>
            <a:pPr lvl="1">
              <a:buSzPct val="100000"/>
            </a:pPr>
            <a:r>
              <a:rPr lang="fi-FI" sz="1400" dirty="0" err="1"/>
              <a:t>Fabrication</a:t>
            </a:r>
            <a:r>
              <a:rPr lang="fi-FI" sz="1400" dirty="0"/>
              <a:t> </a:t>
            </a:r>
            <a:r>
              <a:rPr lang="fi-FI" sz="1400" dirty="0" err="1"/>
              <a:t>information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Detailing</a:t>
            </a:r>
            <a:r>
              <a:rPr lang="fi-FI" sz="1400" dirty="0"/>
              <a:t> </a:t>
            </a:r>
            <a:r>
              <a:rPr lang="fi-FI" sz="1400" dirty="0" err="1"/>
              <a:t>information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installer</a:t>
            </a:r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22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2A3A4BA-3335-783B-6A57-A9C6CBC0F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FBD70A9B-CEAF-610A-DD38-7A511F6AA653}"/>
              </a:ext>
            </a:extLst>
          </p:cNvPr>
          <p:cNvSpPr txBox="1">
            <a:spLocks/>
          </p:cNvSpPr>
          <p:nvPr/>
        </p:nvSpPr>
        <p:spPr>
          <a:xfrm>
            <a:off x="6096000" y="1859252"/>
            <a:ext cx="5721781" cy="43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93700" indent="-342900">
              <a:buSzPct val="100000"/>
              <a:buFont typeface="+mj-lt"/>
              <a:buAutoNum type="arabicPeriod" startAt="5"/>
            </a:pPr>
            <a:r>
              <a:rPr lang="fi-FI" sz="1800" dirty="0" err="1"/>
              <a:t>Fabrication</a:t>
            </a:r>
            <a:endParaRPr lang="fi-FI" sz="1800" dirty="0"/>
          </a:p>
          <a:p>
            <a:pPr lvl="1">
              <a:buSzPct val="100000"/>
              <a:buFont typeface="+mj-lt"/>
              <a:buAutoNum type="arabicPeriod" startAt="5"/>
            </a:pPr>
            <a:r>
              <a:rPr lang="fi-FI" sz="1400" dirty="0" err="1"/>
              <a:t>Installation</a:t>
            </a:r>
            <a:r>
              <a:rPr lang="fi-FI" sz="1400" dirty="0"/>
              <a:t> </a:t>
            </a:r>
            <a:r>
              <a:rPr lang="fi-FI" sz="1400" dirty="0" err="1"/>
              <a:t>drawings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installer</a:t>
            </a:r>
            <a:endParaRPr lang="fi-FI" sz="1400" dirty="0"/>
          </a:p>
          <a:p>
            <a:pPr lvl="1">
              <a:buSzPct val="100000"/>
              <a:buFont typeface="+mj-lt"/>
              <a:buAutoNum type="arabicPeriod" startAt="5"/>
            </a:pPr>
            <a:r>
              <a:rPr lang="fi-FI" sz="1400" dirty="0" err="1"/>
              <a:t>Development</a:t>
            </a:r>
            <a:r>
              <a:rPr lang="fi-FI" sz="1400" dirty="0"/>
              <a:t> of </a:t>
            </a:r>
            <a:r>
              <a:rPr lang="fi-FI" sz="1400" dirty="0" err="1"/>
              <a:t>installation</a:t>
            </a:r>
            <a:r>
              <a:rPr lang="fi-FI" sz="1400" dirty="0"/>
              <a:t> </a:t>
            </a:r>
            <a:r>
              <a:rPr lang="fi-FI" sz="1400" dirty="0" err="1"/>
              <a:t>sequences</a:t>
            </a:r>
            <a:r>
              <a:rPr lang="fi-FI" sz="1400" dirty="0"/>
              <a:t> </a:t>
            </a:r>
            <a:r>
              <a:rPr lang="fi-FI" sz="1400" dirty="0" err="1"/>
              <a:t>ny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installer</a:t>
            </a:r>
            <a:endParaRPr lang="fi-FI" sz="1400" dirty="0"/>
          </a:p>
          <a:p>
            <a:pPr lvl="1">
              <a:buSzPct val="100000"/>
              <a:buFont typeface="+mj-lt"/>
              <a:buAutoNum type="arabicPeriod" startAt="5"/>
            </a:pPr>
            <a:r>
              <a:rPr lang="fi-FI" sz="1400" dirty="0" err="1"/>
              <a:t>Optimized</a:t>
            </a:r>
            <a:r>
              <a:rPr lang="fi-FI" sz="1400" dirty="0"/>
              <a:t> </a:t>
            </a:r>
            <a:r>
              <a:rPr lang="fi-FI" sz="1400" dirty="0" err="1"/>
              <a:t>installation</a:t>
            </a:r>
            <a:r>
              <a:rPr lang="fi-FI" sz="1400" dirty="0"/>
              <a:t> </a:t>
            </a:r>
            <a:r>
              <a:rPr lang="fi-FI" sz="1400" dirty="0" err="1"/>
              <a:t>sequence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manufacturer</a:t>
            </a:r>
            <a:endParaRPr lang="fi-FI" sz="1400" dirty="0"/>
          </a:p>
          <a:p>
            <a:pPr lvl="1">
              <a:buSzPct val="100000"/>
              <a:buFont typeface="+mj-lt"/>
              <a:buAutoNum type="arabicPeriod" startAt="5"/>
            </a:pPr>
            <a:r>
              <a:rPr lang="fi-FI" sz="1400" dirty="0" err="1"/>
              <a:t>Production</a:t>
            </a:r>
            <a:r>
              <a:rPr lang="fi-FI" sz="1400" dirty="0"/>
              <a:t> </a:t>
            </a:r>
            <a:r>
              <a:rPr lang="fi-FI" sz="1400" dirty="0" err="1"/>
              <a:t>plan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prefabricated</a:t>
            </a:r>
            <a:r>
              <a:rPr lang="fi-FI" sz="1400" dirty="0"/>
              <a:t> </a:t>
            </a:r>
            <a:r>
              <a:rPr lang="fi-FI" sz="1400" dirty="0" err="1"/>
              <a:t>components</a:t>
            </a:r>
            <a:r>
              <a:rPr lang="fi-FI" sz="1400" dirty="0"/>
              <a:t> </a:t>
            </a:r>
            <a:r>
              <a:rPr lang="fi-FI" sz="1400" dirty="0" err="1"/>
              <a:t>by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manufacturer</a:t>
            </a:r>
            <a:r>
              <a:rPr lang="fi-FI" sz="1400" dirty="0"/>
              <a:t>, CNC </a:t>
            </a:r>
            <a:r>
              <a:rPr lang="fi-FI" sz="1400" dirty="0" err="1"/>
              <a:t>commands</a:t>
            </a:r>
            <a:r>
              <a:rPr lang="fi-FI" sz="1400" dirty="0"/>
              <a:t> , </a:t>
            </a:r>
            <a:r>
              <a:rPr lang="fi-FI" sz="1400" dirty="0" err="1"/>
              <a:t>coordinated</a:t>
            </a:r>
            <a:r>
              <a:rPr lang="fi-FI" sz="1400" dirty="0"/>
              <a:t> </a:t>
            </a:r>
            <a:r>
              <a:rPr lang="fi-FI" sz="1400" dirty="0" err="1"/>
              <a:t>fabrication</a:t>
            </a:r>
            <a:r>
              <a:rPr lang="fi-FI" sz="1400" dirty="0"/>
              <a:t> </a:t>
            </a:r>
            <a:r>
              <a:rPr lang="fi-FI" sz="1400" dirty="0" err="1"/>
              <a:t>sequence</a:t>
            </a:r>
            <a:endParaRPr lang="fi-FI" sz="1400" dirty="0"/>
          </a:p>
          <a:p>
            <a:pPr lvl="1">
              <a:buSzPct val="100000"/>
              <a:buFont typeface="+mj-lt"/>
              <a:buAutoNum type="arabicPeriod" startAt="5"/>
            </a:pPr>
            <a:r>
              <a:rPr lang="fi-FI" sz="1400" dirty="0" err="1"/>
              <a:t>Coordinated</a:t>
            </a:r>
            <a:r>
              <a:rPr lang="fi-FI" sz="1400" dirty="0"/>
              <a:t> just-in-</a:t>
            </a:r>
            <a:r>
              <a:rPr lang="fi-FI" sz="1400" dirty="0" err="1"/>
              <a:t>time</a:t>
            </a:r>
            <a:r>
              <a:rPr lang="fi-FI" sz="1400" dirty="0"/>
              <a:t> </a:t>
            </a:r>
            <a:r>
              <a:rPr lang="fi-FI" sz="1400" dirty="0" err="1"/>
              <a:t>delivery</a:t>
            </a:r>
            <a:r>
              <a:rPr lang="fi-FI" sz="1400" dirty="0"/>
              <a:t> of </a:t>
            </a:r>
            <a:r>
              <a:rPr lang="fi-FI" sz="1400" dirty="0" err="1"/>
              <a:t>timber</a:t>
            </a:r>
            <a:r>
              <a:rPr lang="fi-FI" sz="1400" dirty="0"/>
              <a:t> </a:t>
            </a:r>
            <a:r>
              <a:rPr lang="fi-FI" sz="1400" dirty="0" err="1"/>
              <a:t>components</a:t>
            </a:r>
            <a:endParaRPr lang="fi-FI" sz="1400" dirty="0"/>
          </a:p>
          <a:p>
            <a:pPr lvl="1">
              <a:buSzPct val="100000"/>
              <a:buFont typeface="+mj-lt"/>
              <a:buAutoNum type="arabicPeriod" startAt="5"/>
            </a:pPr>
            <a:r>
              <a:rPr lang="fi-FI" sz="1400" dirty="0" err="1"/>
              <a:t>Onsite</a:t>
            </a:r>
            <a:r>
              <a:rPr lang="fi-FI" sz="1400" dirty="0"/>
              <a:t> </a:t>
            </a:r>
            <a:r>
              <a:rPr lang="fi-FI" sz="1400" dirty="0" err="1"/>
              <a:t>coordination</a:t>
            </a:r>
            <a:r>
              <a:rPr lang="fi-FI" sz="1400" dirty="0"/>
              <a:t> </a:t>
            </a:r>
            <a:r>
              <a:rPr lang="fi-FI" sz="1400" dirty="0" err="1"/>
              <a:t>strategy</a:t>
            </a:r>
            <a:r>
              <a:rPr lang="fi-FI" sz="1400" dirty="0"/>
              <a:t> for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assembly</a:t>
            </a:r>
            <a:r>
              <a:rPr lang="fi-FI" sz="1400" dirty="0"/>
              <a:t> </a:t>
            </a:r>
            <a:r>
              <a:rPr lang="fi-FI" sz="1400" dirty="0" err="1"/>
              <a:t>process</a:t>
            </a:r>
            <a:endParaRPr lang="fi-FI" sz="1400" dirty="0"/>
          </a:p>
          <a:p>
            <a:pPr marL="393700" indent="-342900">
              <a:buSzPct val="100000"/>
              <a:buFont typeface="+mj-lt"/>
              <a:buAutoNum type="arabicPeriod" startAt="5"/>
            </a:pPr>
            <a:r>
              <a:rPr lang="fi-FI" sz="1800" dirty="0"/>
              <a:t>Assembly</a:t>
            </a:r>
          </a:p>
          <a:p>
            <a:pPr lvl="1">
              <a:buSzPct val="100000"/>
            </a:pPr>
            <a:r>
              <a:rPr lang="fi-FI" sz="1400" dirty="0"/>
              <a:t>Design </a:t>
            </a:r>
            <a:r>
              <a:rPr lang="fi-FI" sz="1400" dirty="0" err="1"/>
              <a:t>models</a:t>
            </a:r>
            <a:r>
              <a:rPr lang="fi-FI" sz="1400" dirty="0"/>
              <a:t> + 2d </a:t>
            </a:r>
            <a:r>
              <a:rPr lang="fi-FI" sz="1400" dirty="0" err="1"/>
              <a:t>plans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r>
              <a:rPr lang="fi-FI" sz="1400" dirty="0"/>
              <a:t> in </a:t>
            </a:r>
            <a:r>
              <a:rPr lang="fi-FI" sz="1400" dirty="0" err="1"/>
              <a:t>site</a:t>
            </a:r>
            <a:r>
              <a:rPr lang="fi-FI" sz="1400" dirty="0"/>
              <a:t> </a:t>
            </a:r>
            <a:r>
              <a:rPr lang="fi-FI" sz="1400" dirty="0" err="1"/>
              <a:t>meetings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Model</a:t>
            </a:r>
            <a:r>
              <a:rPr lang="fi-FI" sz="1400" dirty="0"/>
              <a:t> is </a:t>
            </a:r>
            <a:r>
              <a:rPr lang="fi-FI" sz="1400" dirty="0" err="1"/>
              <a:t>updated</a:t>
            </a:r>
            <a:r>
              <a:rPr lang="fi-FI" sz="1400" dirty="0"/>
              <a:t> </a:t>
            </a:r>
            <a:r>
              <a:rPr lang="fi-FI" sz="1400" dirty="0" err="1"/>
              <a:t>according</a:t>
            </a:r>
            <a:r>
              <a:rPr lang="fi-FI" sz="1400" dirty="0"/>
              <a:t> to </a:t>
            </a:r>
            <a:r>
              <a:rPr lang="fi-FI" sz="1400" dirty="0" err="1"/>
              <a:t>timber</a:t>
            </a:r>
            <a:r>
              <a:rPr lang="fi-FI" sz="1400" dirty="0"/>
              <a:t> </a:t>
            </a:r>
            <a:r>
              <a:rPr lang="fi-FI" sz="1400" dirty="0" err="1"/>
              <a:t>installers</a:t>
            </a:r>
            <a:r>
              <a:rPr lang="fi-FI" sz="1400" dirty="0"/>
              <a:t> </a:t>
            </a:r>
            <a:r>
              <a:rPr lang="fi-FI" sz="1400" dirty="0" err="1"/>
              <a:t>installation</a:t>
            </a:r>
            <a:r>
              <a:rPr lang="fi-FI" sz="1400" dirty="0"/>
              <a:t> status </a:t>
            </a:r>
            <a:r>
              <a:rPr lang="fi-FI" sz="1400" dirty="0" err="1"/>
              <a:t>updates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Updated</a:t>
            </a:r>
            <a:r>
              <a:rPr lang="fi-FI" sz="1400" dirty="0"/>
              <a:t> </a:t>
            </a:r>
            <a:r>
              <a:rPr lang="fi-FI" sz="1400" dirty="0" err="1"/>
              <a:t>model</a:t>
            </a:r>
            <a:r>
              <a:rPr lang="fi-FI" sz="1400" dirty="0"/>
              <a:t> is </a:t>
            </a:r>
            <a:r>
              <a:rPr lang="fi-FI" sz="1400" dirty="0" err="1"/>
              <a:t>used</a:t>
            </a:r>
            <a:r>
              <a:rPr lang="fi-FI" sz="1400" dirty="0"/>
              <a:t> for </a:t>
            </a:r>
            <a:r>
              <a:rPr lang="fi-FI" sz="1400" dirty="0" err="1"/>
              <a:t>quality</a:t>
            </a:r>
            <a:r>
              <a:rPr lang="fi-FI" sz="1400" dirty="0"/>
              <a:t> </a:t>
            </a:r>
            <a:r>
              <a:rPr lang="fi-FI" sz="1400" dirty="0" err="1"/>
              <a:t>control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/>
              <a:t>4D </a:t>
            </a:r>
            <a:r>
              <a:rPr lang="fi-FI" sz="1400" dirty="0" err="1"/>
              <a:t>simulations</a:t>
            </a:r>
            <a:r>
              <a:rPr lang="fi-FI" sz="1400" dirty="0"/>
              <a:t> to </a:t>
            </a:r>
            <a:r>
              <a:rPr lang="fi-FI" sz="1400" dirty="0" err="1"/>
              <a:t>track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r>
              <a:rPr lang="fi-FI" sz="1400" dirty="0"/>
              <a:t> </a:t>
            </a:r>
            <a:r>
              <a:rPr lang="fi-FI" sz="1400" dirty="0" err="1"/>
              <a:t>activities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Quantity</a:t>
            </a:r>
            <a:r>
              <a:rPr lang="fi-FI" sz="1400" dirty="0"/>
              <a:t> </a:t>
            </a:r>
            <a:r>
              <a:rPr lang="fi-FI" sz="1400" dirty="0" err="1"/>
              <a:t>take-offs</a:t>
            </a:r>
            <a:r>
              <a:rPr lang="fi-FI" sz="1400" dirty="0"/>
              <a:t> for </a:t>
            </a:r>
            <a:r>
              <a:rPr lang="fi-FI" sz="1400" dirty="0" err="1"/>
              <a:t>ordering</a:t>
            </a:r>
            <a:r>
              <a:rPr lang="fi-FI" sz="1400" dirty="0"/>
              <a:t> </a:t>
            </a:r>
            <a:r>
              <a:rPr lang="fi-FI" sz="1400" dirty="0" err="1"/>
              <a:t>materials</a:t>
            </a:r>
            <a:r>
              <a:rPr lang="fi-FI" sz="1400" dirty="0"/>
              <a:t> for just-in-</a:t>
            </a:r>
            <a:r>
              <a:rPr lang="fi-FI" sz="1400" dirty="0" err="1"/>
              <a:t>time</a:t>
            </a:r>
            <a:r>
              <a:rPr lang="fi-FI" sz="1400" dirty="0"/>
              <a:t> </a:t>
            </a:r>
            <a:r>
              <a:rPr lang="fi-FI" sz="1400" dirty="0" err="1"/>
              <a:t>deliveries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13790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14A41F4-1B8E-4E02-A77A-8693433630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23</a:t>
            </a:fld>
            <a:endParaRPr lang="de-DE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88429D5-DB55-4FEB-840E-2FC2FF26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13" y="1507681"/>
            <a:ext cx="5840392" cy="36426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D0D4201-8368-4436-80F9-CB6913D0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79" y="1835927"/>
            <a:ext cx="5489535" cy="3423827"/>
          </a:xfrm>
          <a:prstGeom prst="rect">
            <a:avLst/>
          </a:prstGeom>
        </p:spPr>
      </p:pic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6D247F78-BAE8-4DCC-9BB3-9E238978D993}"/>
              </a:ext>
            </a:extLst>
          </p:cNvPr>
          <p:cNvSpPr txBox="1">
            <a:spLocks/>
          </p:cNvSpPr>
          <p:nvPr/>
        </p:nvSpPr>
        <p:spPr>
          <a:xfrm>
            <a:off x="10309065" y="5291126"/>
            <a:ext cx="12998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de-DE" dirty="0"/>
              <a:t>Images: Vertex.fi</a:t>
            </a:r>
          </a:p>
        </p:txBody>
      </p:sp>
    </p:spTree>
    <p:extLst>
      <p:ext uri="{BB962C8B-B14F-4D97-AF65-F5344CB8AC3E}">
        <p14:creationId xmlns:p14="http://schemas.microsoft.com/office/powerpoint/2010/main" val="409049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BIM </a:t>
            </a:r>
            <a:r>
              <a:rPr lang="fi-FI" dirty="0"/>
              <a:t>Tools</a:t>
            </a:r>
            <a:endParaRPr lang="fi-FI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2369"/>
            <a:ext cx="5859357" cy="4605200"/>
          </a:xfrm>
        </p:spPr>
        <p:txBody>
          <a:bodyPr/>
          <a:lstStyle/>
          <a:p>
            <a:pPr marL="50800" indent="0">
              <a:buSzPct val="100000"/>
              <a:buNone/>
            </a:pPr>
            <a:r>
              <a:rPr lang="fi-FI" sz="1800" b="1" dirty="0" err="1"/>
              <a:t>Common</a:t>
            </a:r>
            <a:r>
              <a:rPr lang="fi-FI" sz="1800" b="1" dirty="0"/>
              <a:t> Design Tools</a:t>
            </a:r>
          </a:p>
          <a:p>
            <a:pPr>
              <a:buSzPct val="100000"/>
            </a:pPr>
            <a:r>
              <a:rPr lang="fi-FI" sz="1800" dirty="0">
                <a:hlinkClick r:id="rId3"/>
              </a:rPr>
              <a:t>Autodesk Revit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Architectural</a:t>
            </a:r>
            <a:r>
              <a:rPr lang="fi-FI" sz="1400" dirty="0"/>
              <a:t>, </a:t>
            </a:r>
            <a:r>
              <a:rPr lang="fi-FI" sz="1400" dirty="0" err="1"/>
              <a:t>Structural</a:t>
            </a:r>
            <a:r>
              <a:rPr lang="fi-FI" sz="1400" dirty="0"/>
              <a:t> and MEP </a:t>
            </a:r>
            <a:r>
              <a:rPr lang="fi-FI" sz="1400" dirty="0" err="1"/>
              <a:t>models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Most</a:t>
            </a:r>
            <a:r>
              <a:rPr lang="fi-FI" sz="1400" dirty="0"/>
              <a:t> </a:t>
            </a:r>
            <a:r>
              <a:rPr lang="fi-FI" sz="1400" dirty="0" err="1"/>
              <a:t>dominant</a:t>
            </a:r>
            <a:r>
              <a:rPr lang="fi-FI" sz="1400" dirty="0"/>
              <a:t> BIM </a:t>
            </a:r>
            <a:r>
              <a:rPr lang="fi-FI" sz="1400" dirty="0" err="1"/>
              <a:t>tool</a:t>
            </a:r>
            <a:r>
              <a:rPr lang="fi-FI" sz="1400" dirty="0"/>
              <a:t> in North America and </a:t>
            </a:r>
            <a:r>
              <a:rPr lang="fi-FI" sz="1400" dirty="0" err="1"/>
              <a:t>many</a:t>
            </a:r>
            <a:r>
              <a:rPr lang="fi-FI" sz="1400" dirty="0"/>
              <a:t> European </a:t>
            </a:r>
            <a:r>
              <a:rPr lang="fi-FI" sz="1400" dirty="0" err="1"/>
              <a:t>countries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/>
              <a:t>Analysis </a:t>
            </a:r>
            <a:r>
              <a:rPr lang="fi-FI" sz="1400" dirty="0" err="1"/>
              <a:t>tools</a:t>
            </a:r>
            <a:r>
              <a:rPr lang="fi-FI" sz="1400" dirty="0"/>
              <a:t> </a:t>
            </a:r>
            <a:r>
              <a:rPr lang="fi-FI" sz="1400" dirty="0" err="1"/>
              <a:t>incl</a:t>
            </a:r>
            <a:r>
              <a:rPr lang="fi-FI" sz="1400" dirty="0"/>
              <a:t>. </a:t>
            </a:r>
            <a:r>
              <a:rPr lang="fi-FI" sz="1400" dirty="0" err="1"/>
              <a:t>Heating</a:t>
            </a:r>
            <a:r>
              <a:rPr lang="fi-FI" sz="1400" dirty="0"/>
              <a:t> and </a:t>
            </a:r>
            <a:r>
              <a:rPr lang="fi-FI" sz="1400" dirty="0" err="1"/>
              <a:t>cooling</a:t>
            </a:r>
            <a:r>
              <a:rPr lang="fi-FI" sz="1400" dirty="0"/>
              <a:t>, </a:t>
            </a:r>
            <a:r>
              <a:rPr lang="fi-FI" sz="1400" dirty="0" err="1"/>
              <a:t>daylight</a:t>
            </a:r>
            <a:r>
              <a:rPr lang="fi-FI" sz="1400" dirty="0"/>
              <a:t>, </a:t>
            </a:r>
            <a:r>
              <a:rPr lang="fi-FI" sz="1400" dirty="0" err="1"/>
              <a:t>lighting</a:t>
            </a:r>
            <a:r>
              <a:rPr lang="fi-FI" sz="1400" dirty="0"/>
              <a:t>, </a:t>
            </a:r>
            <a:r>
              <a:rPr lang="fi-FI" sz="1400" dirty="0" err="1"/>
              <a:t>structural</a:t>
            </a:r>
            <a:r>
              <a:rPr lang="fi-FI" sz="1400" dirty="0"/>
              <a:t> </a:t>
            </a:r>
            <a:r>
              <a:rPr lang="fi-FI" sz="1400" dirty="0" err="1"/>
              <a:t>calculations</a:t>
            </a:r>
            <a:r>
              <a:rPr lang="fi-FI" sz="1400" dirty="0"/>
              <a:t>, etc.</a:t>
            </a:r>
          </a:p>
          <a:p>
            <a:pPr lvl="1">
              <a:buSzPct val="100000"/>
            </a:pPr>
            <a:r>
              <a:rPr lang="fi-FI" sz="1400" dirty="0" err="1"/>
              <a:t>Timber</a:t>
            </a:r>
            <a:r>
              <a:rPr lang="fi-FI" sz="1400" dirty="0"/>
              <a:t> </a:t>
            </a:r>
            <a:r>
              <a:rPr lang="fi-FI" sz="1400" dirty="0" err="1"/>
              <a:t>extensions</a:t>
            </a:r>
            <a:r>
              <a:rPr lang="fi-FI" sz="1400" dirty="0"/>
              <a:t> </a:t>
            </a:r>
            <a:r>
              <a:rPr lang="fi-FI" sz="1400" dirty="0" err="1"/>
              <a:t>f.ex</a:t>
            </a:r>
            <a:r>
              <a:rPr lang="fi-FI" sz="1400" dirty="0"/>
              <a:t>. </a:t>
            </a:r>
            <a:r>
              <a:rPr lang="fi-FI" sz="1400" dirty="0" err="1"/>
              <a:t>hsbTimber</a:t>
            </a:r>
            <a:r>
              <a:rPr lang="fi-FI" sz="1400" dirty="0"/>
              <a:t> </a:t>
            </a:r>
            <a:r>
              <a:rPr lang="fi-FI" sz="1400" dirty="0" err="1"/>
              <a:t>by</a:t>
            </a:r>
            <a:r>
              <a:rPr lang="fi-FI" sz="1400" dirty="0"/>
              <a:t> </a:t>
            </a:r>
            <a:r>
              <a:rPr lang="fi-FI" sz="1400" dirty="0" err="1"/>
              <a:t>hscad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Does</a:t>
            </a:r>
            <a:r>
              <a:rPr lang="fi-FI" sz="1400" dirty="0"/>
              <a:t> </a:t>
            </a:r>
            <a:r>
              <a:rPr lang="fi-FI" sz="1400" dirty="0" err="1"/>
              <a:t>not</a:t>
            </a:r>
            <a:r>
              <a:rPr lang="fi-FI" sz="1400" dirty="0"/>
              <a:t> </a:t>
            </a:r>
            <a:r>
              <a:rPr lang="fi-FI" sz="1400" dirty="0" err="1"/>
              <a:t>support</a:t>
            </a:r>
            <a:r>
              <a:rPr lang="fi-FI" sz="1400" dirty="0"/>
              <a:t> STEP </a:t>
            </a:r>
            <a:r>
              <a:rPr lang="fi-FI" sz="1400" dirty="0" err="1"/>
              <a:t>files</a:t>
            </a:r>
            <a:r>
              <a:rPr lang="fi-FI" sz="1400" dirty="0"/>
              <a:t>, </a:t>
            </a:r>
            <a:r>
              <a:rPr lang="fi-FI" sz="1400" dirty="0" err="1"/>
              <a:t>has</a:t>
            </a:r>
            <a:r>
              <a:rPr lang="fi-FI" sz="1400" dirty="0"/>
              <a:t> to </a:t>
            </a:r>
            <a:r>
              <a:rPr lang="fi-FI" sz="1400" dirty="0" err="1"/>
              <a:t>be</a:t>
            </a:r>
            <a:r>
              <a:rPr lang="fi-FI" sz="1400" dirty="0"/>
              <a:t> in </a:t>
            </a:r>
            <a:r>
              <a:rPr lang="fi-FI" sz="1400" dirty="0" err="1"/>
              <a:t>combination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manufacturing</a:t>
            </a:r>
            <a:r>
              <a:rPr lang="fi-FI" sz="1400" dirty="0"/>
              <a:t> </a:t>
            </a:r>
            <a:r>
              <a:rPr lang="fi-FI" sz="1400" dirty="0" err="1"/>
              <a:t>tool</a:t>
            </a:r>
            <a:endParaRPr lang="fi-FI" sz="1400" dirty="0"/>
          </a:p>
          <a:p>
            <a:pPr>
              <a:buSzPct val="100000"/>
            </a:pPr>
            <a:r>
              <a:rPr lang="fi-FI" sz="1800" dirty="0">
                <a:hlinkClick r:id="rId4"/>
              </a:rPr>
              <a:t>Tekla </a:t>
            </a:r>
            <a:r>
              <a:rPr lang="fi-FI" sz="1800" dirty="0" err="1">
                <a:hlinkClick r:id="rId4"/>
              </a:rPr>
              <a:t>Structures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Specializes</a:t>
            </a:r>
            <a:r>
              <a:rPr lang="fi-FI" sz="1400" dirty="0"/>
              <a:t> in </a:t>
            </a:r>
            <a:r>
              <a:rPr lang="fi-FI" sz="1400" dirty="0" err="1"/>
              <a:t>structural</a:t>
            </a:r>
            <a:r>
              <a:rPr lang="fi-FI" sz="1400" dirty="0"/>
              <a:t> </a:t>
            </a:r>
            <a:r>
              <a:rPr lang="fi-FI" sz="1400" dirty="0" err="1"/>
              <a:t>steel</a:t>
            </a:r>
            <a:r>
              <a:rPr lang="fi-FI" sz="1400" dirty="0"/>
              <a:t> and </a:t>
            </a:r>
            <a:r>
              <a:rPr lang="fi-FI" sz="1400" dirty="0" err="1"/>
              <a:t>concrete</a:t>
            </a:r>
            <a:r>
              <a:rPr lang="fi-FI" sz="1400" dirty="0"/>
              <a:t> </a:t>
            </a:r>
            <a:r>
              <a:rPr lang="fi-FI" sz="1400" dirty="0" err="1"/>
              <a:t>detailing</a:t>
            </a:r>
            <a:r>
              <a:rPr lang="fi-FI" sz="1400" dirty="0"/>
              <a:t> and </a:t>
            </a:r>
            <a:r>
              <a:rPr lang="fi-FI" sz="1400" dirty="0" err="1"/>
              <a:t>fabrication</a:t>
            </a:r>
            <a:r>
              <a:rPr lang="fi-FI" sz="1400" dirty="0"/>
              <a:t>, </a:t>
            </a:r>
            <a:r>
              <a:rPr lang="fi-FI" sz="1400" dirty="0" err="1"/>
              <a:t>support</a:t>
            </a:r>
            <a:r>
              <a:rPr lang="fi-FI" sz="1400" dirty="0"/>
              <a:t> for </a:t>
            </a:r>
            <a:r>
              <a:rPr lang="fi-FI" sz="1400" dirty="0" err="1"/>
              <a:t>timber</a:t>
            </a:r>
            <a:r>
              <a:rPr lang="fi-FI" sz="1400" dirty="0"/>
              <a:t> in </a:t>
            </a:r>
            <a:r>
              <a:rPr lang="fi-FI" sz="1400" dirty="0" err="1"/>
              <a:t>growing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/>
              <a:t>Is </a:t>
            </a:r>
            <a:r>
              <a:rPr lang="fi-FI" sz="1400" dirty="0" err="1"/>
              <a:t>able</a:t>
            </a:r>
            <a:r>
              <a:rPr lang="fi-FI" sz="1400" dirty="0"/>
              <a:t> to </a:t>
            </a:r>
            <a:r>
              <a:rPr lang="fi-FI" sz="1400" dirty="0" err="1"/>
              <a:t>interact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most</a:t>
            </a:r>
            <a:r>
              <a:rPr lang="fi-FI" sz="1400" dirty="0"/>
              <a:t> </a:t>
            </a:r>
            <a:r>
              <a:rPr lang="fi-FI" sz="1400" dirty="0" err="1"/>
              <a:t>planning</a:t>
            </a:r>
            <a:r>
              <a:rPr lang="fi-FI" sz="1400" dirty="0"/>
              <a:t> and </a:t>
            </a:r>
            <a:r>
              <a:rPr lang="fi-FI" sz="1400" dirty="0" err="1"/>
              <a:t>automation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r>
              <a:rPr lang="fi-FI" sz="1400" dirty="0"/>
              <a:t> </a:t>
            </a:r>
            <a:r>
              <a:rPr lang="fi-FI" sz="1400" dirty="0" err="1"/>
              <a:t>that</a:t>
            </a:r>
            <a:r>
              <a:rPr lang="fi-FI" sz="1400" dirty="0"/>
              <a:t> </a:t>
            </a:r>
            <a:r>
              <a:rPr lang="fi-FI" sz="1400" dirty="0" err="1"/>
              <a:t>are</a:t>
            </a:r>
            <a:r>
              <a:rPr lang="fi-FI" sz="1400" dirty="0"/>
              <a:t> in </a:t>
            </a:r>
            <a:r>
              <a:rPr lang="fi-FI" sz="1400" dirty="0" err="1"/>
              <a:t>use</a:t>
            </a:r>
            <a:r>
              <a:rPr lang="fi-FI" sz="1400" dirty="0"/>
              <a:t> in </a:t>
            </a:r>
            <a:r>
              <a:rPr lang="fi-FI" sz="1400" dirty="0" err="1"/>
              <a:t>steel</a:t>
            </a:r>
            <a:r>
              <a:rPr lang="fi-FI" sz="1400" dirty="0"/>
              <a:t> and </a:t>
            </a:r>
            <a:r>
              <a:rPr lang="fi-FI" sz="1400" dirty="0" err="1"/>
              <a:t>concrete</a:t>
            </a:r>
            <a:r>
              <a:rPr lang="fi-FI" sz="1400" dirty="0"/>
              <a:t> </a:t>
            </a:r>
            <a:r>
              <a:rPr lang="fi-FI" sz="1400" dirty="0" err="1"/>
              <a:t>fabrication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Logistic</a:t>
            </a:r>
            <a:r>
              <a:rPr lang="fi-FI" sz="1400" dirty="0"/>
              <a:t> </a:t>
            </a:r>
            <a:r>
              <a:rPr lang="fi-FI" sz="1400" dirty="0" err="1"/>
              <a:t>plans</a:t>
            </a:r>
            <a:r>
              <a:rPr lang="fi-FI" sz="1400" dirty="0"/>
              <a:t>, </a:t>
            </a:r>
            <a:r>
              <a:rPr lang="fi-FI" sz="1400" dirty="0" err="1"/>
              <a:t>assembly</a:t>
            </a:r>
            <a:r>
              <a:rPr lang="fi-FI" sz="1400" dirty="0"/>
              <a:t> status , </a:t>
            </a:r>
            <a:r>
              <a:rPr lang="fi-FI" sz="1400" dirty="0" err="1"/>
              <a:t>schedules</a:t>
            </a:r>
            <a:r>
              <a:rPr lang="fi-FI" sz="1400" dirty="0"/>
              <a:t> and </a:t>
            </a:r>
            <a:r>
              <a:rPr lang="fi-FI" sz="1400" dirty="0" err="1"/>
              <a:t>material</a:t>
            </a:r>
            <a:r>
              <a:rPr lang="fi-FI" sz="1400" dirty="0"/>
              <a:t> </a:t>
            </a:r>
            <a:r>
              <a:rPr lang="fi-FI" sz="1400" dirty="0" err="1"/>
              <a:t>traceability</a:t>
            </a:r>
            <a:r>
              <a:rPr lang="fi-FI" sz="1400" dirty="0"/>
              <a:t> </a:t>
            </a:r>
            <a:r>
              <a:rPr lang="fi-FI" sz="1400" dirty="0" err="1"/>
              <a:t>can</a:t>
            </a:r>
            <a:r>
              <a:rPr lang="fi-FI" sz="1400" dirty="0"/>
              <a:t>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included</a:t>
            </a:r>
            <a:r>
              <a:rPr lang="fi-FI" sz="1400" dirty="0"/>
              <a:t> in Tekla </a:t>
            </a:r>
            <a:r>
              <a:rPr lang="fi-FI" sz="1400" dirty="0" err="1"/>
              <a:t>model</a:t>
            </a:r>
            <a:endParaRPr lang="fi-FI" sz="1400" dirty="0"/>
          </a:p>
          <a:p>
            <a:pPr lvl="1">
              <a:buSzPct val="100000"/>
            </a:pPr>
            <a:endParaRPr lang="fi-FI" sz="1400" dirty="0"/>
          </a:p>
          <a:p>
            <a:pPr marL="533400" lvl="1" indent="0">
              <a:buSzPct val="100000"/>
              <a:buNone/>
            </a:pPr>
            <a:endParaRPr lang="fi-FI" sz="1400" dirty="0"/>
          </a:p>
          <a:p>
            <a:pPr lvl="1">
              <a:buSzPct val="100000"/>
            </a:pPr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24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2A3A4BA-3335-783B-6A57-A9C6CBC0F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5662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ABC4EB3C-B501-40D2-830B-D982C1958893}"/>
              </a:ext>
            </a:extLst>
          </p:cNvPr>
          <p:cNvSpPr txBox="1">
            <a:spLocks/>
          </p:cNvSpPr>
          <p:nvPr/>
        </p:nvSpPr>
        <p:spPr>
          <a:xfrm>
            <a:off x="6524755" y="2054422"/>
            <a:ext cx="5164015" cy="381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</a:pPr>
            <a:r>
              <a:rPr lang="fi-FI" sz="1800" dirty="0">
                <a:hlinkClick r:id="rId5"/>
              </a:rPr>
              <a:t>Rhinoceros 3D </a:t>
            </a:r>
            <a:r>
              <a:rPr lang="fi-FI" sz="1800" dirty="0"/>
              <a:t>(</a:t>
            </a:r>
            <a:r>
              <a:rPr lang="fi-FI" sz="1800" dirty="0" err="1"/>
              <a:t>Rhino</a:t>
            </a:r>
            <a:r>
              <a:rPr lang="fi-FI" sz="1800" dirty="0"/>
              <a:t>) and </a:t>
            </a:r>
            <a:r>
              <a:rPr lang="fi-FI" sz="1800" dirty="0" err="1"/>
              <a:t>Grasshopper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Rhino</a:t>
            </a:r>
            <a:r>
              <a:rPr lang="fi-FI" sz="1400" dirty="0"/>
              <a:t> </a:t>
            </a:r>
            <a:r>
              <a:rPr lang="fi-FI" sz="1400" dirty="0" err="1"/>
              <a:t>parametric</a:t>
            </a:r>
            <a:r>
              <a:rPr lang="fi-FI" sz="1400" dirty="0"/>
              <a:t> </a:t>
            </a:r>
            <a:r>
              <a:rPr lang="fi-FI" sz="1400" dirty="0" err="1"/>
              <a:t>modeling</a:t>
            </a:r>
            <a:r>
              <a:rPr lang="fi-FI" sz="1400" dirty="0"/>
              <a:t> and CAD/CAM software</a:t>
            </a:r>
          </a:p>
          <a:p>
            <a:pPr lvl="1">
              <a:buSzPct val="100000"/>
            </a:pPr>
            <a:r>
              <a:rPr lang="fi-FI" sz="1400" dirty="0" err="1"/>
              <a:t>Grasshopper</a:t>
            </a:r>
            <a:r>
              <a:rPr lang="fi-FI" sz="1400" dirty="0"/>
              <a:t> is a </a:t>
            </a:r>
            <a:r>
              <a:rPr lang="fi-FI" sz="1400" dirty="0" err="1"/>
              <a:t>visual</a:t>
            </a:r>
            <a:r>
              <a:rPr lang="fi-FI" sz="1400" dirty="0"/>
              <a:t> </a:t>
            </a:r>
            <a:r>
              <a:rPr lang="fi-FI" sz="1400" dirty="0" err="1"/>
              <a:t>programming</a:t>
            </a:r>
            <a:r>
              <a:rPr lang="fi-FI" sz="1400" dirty="0"/>
              <a:t> </a:t>
            </a:r>
            <a:r>
              <a:rPr lang="fi-FI" sz="1400" dirty="0" err="1"/>
              <a:t>environment</a:t>
            </a:r>
            <a:r>
              <a:rPr lang="fi-FI" sz="1400" dirty="0"/>
              <a:t> for </a:t>
            </a:r>
            <a:r>
              <a:rPr lang="fi-FI" sz="1400" dirty="0" err="1"/>
              <a:t>Rhino</a:t>
            </a:r>
            <a:endParaRPr lang="fi-FI" sz="1400" dirty="0"/>
          </a:p>
          <a:p>
            <a:pPr>
              <a:buSzPct val="100000"/>
            </a:pPr>
            <a:r>
              <a:rPr lang="fi-FI" sz="1800" dirty="0">
                <a:hlinkClick r:id="rId6"/>
              </a:rPr>
              <a:t>PlanCAD (</a:t>
            </a:r>
            <a:r>
              <a:rPr lang="fi-FI" sz="1800" dirty="0" err="1">
                <a:hlinkClick r:id="rId6"/>
              </a:rPr>
              <a:t>Dietrich’s</a:t>
            </a:r>
            <a:r>
              <a:rPr lang="fi-FI" sz="1800" dirty="0">
                <a:hlinkClick r:id="rId6"/>
              </a:rPr>
              <a:t>)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Modules</a:t>
            </a:r>
            <a:r>
              <a:rPr lang="fi-FI" sz="1400" dirty="0"/>
              <a:t> for </a:t>
            </a:r>
            <a:r>
              <a:rPr lang="fi-FI" sz="1400" dirty="0" err="1"/>
              <a:t>timber</a:t>
            </a:r>
            <a:r>
              <a:rPr lang="fi-FI" sz="1400" dirty="0"/>
              <a:t> </a:t>
            </a:r>
            <a:r>
              <a:rPr lang="fi-FI" sz="1400" dirty="0" err="1"/>
              <a:t>structures</a:t>
            </a:r>
            <a:r>
              <a:rPr lang="fi-FI" sz="1400" dirty="0"/>
              <a:t>, </a:t>
            </a:r>
            <a:r>
              <a:rPr lang="fi-FI" sz="1400" dirty="0" err="1"/>
              <a:t>frames</a:t>
            </a:r>
            <a:r>
              <a:rPr lang="fi-FI" sz="1400" dirty="0"/>
              <a:t> and </a:t>
            </a:r>
            <a:r>
              <a:rPr lang="fi-FI" sz="1400" dirty="0" err="1"/>
              <a:t>trusses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Mostly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r>
              <a:rPr lang="fi-FI" sz="1400" dirty="0"/>
              <a:t> in Europe</a:t>
            </a:r>
          </a:p>
          <a:p>
            <a:pPr>
              <a:buSzPct val="100000"/>
            </a:pPr>
            <a:r>
              <a:rPr lang="fi-FI" sz="1800" dirty="0">
                <a:hlinkClick r:id="rId7"/>
              </a:rPr>
              <a:t>Archicad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Specializes</a:t>
            </a:r>
            <a:r>
              <a:rPr lang="fi-FI" sz="1400" dirty="0"/>
              <a:t> in </a:t>
            </a:r>
            <a:r>
              <a:rPr lang="fi-FI" sz="1400" dirty="0" err="1"/>
              <a:t>architectural</a:t>
            </a:r>
            <a:r>
              <a:rPr lang="fi-FI" sz="1400" dirty="0"/>
              <a:t> design</a:t>
            </a:r>
          </a:p>
          <a:p>
            <a:pPr lvl="1">
              <a:buSzPct val="100000"/>
            </a:pPr>
            <a:r>
              <a:rPr lang="fi-FI" sz="1400" dirty="0" err="1"/>
              <a:t>ArchiFrame</a:t>
            </a:r>
            <a:r>
              <a:rPr lang="fi-FI" sz="1400" dirty="0"/>
              <a:t> </a:t>
            </a:r>
            <a:r>
              <a:rPr lang="fi-FI" sz="1400" dirty="0" err="1"/>
              <a:t>add-on</a:t>
            </a:r>
            <a:r>
              <a:rPr lang="fi-FI" sz="1400" dirty="0"/>
              <a:t>, </a:t>
            </a:r>
            <a:r>
              <a:rPr lang="fi-FI" sz="1400" dirty="0" err="1"/>
              <a:t>support</a:t>
            </a:r>
            <a:r>
              <a:rPr lang="fi-FI" sz="1400" dirty="0"/>
              <a:t> for </a:t>
            </a:r>
            <a:r>
              <a:rPr lang="fi-FI" sz="1400" dirty="0" err="1"/>
              <a:t>interactiong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CNC </a:t>
            </a:r>
            <a:r>
              <a:rPr lang="fi-FI" sz="1400" dirty="0" err="1"/>
              <a:t>machines</a:t>
            </a:r>
            <a:endParaRPr lang="fi-FI" sz="1400" dirty="0"/>
          </a:p>
          <a:p>
            <a:pPr lvl="1">
              <a:buSzPct val="100000"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11773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BIM </a:t>
            </a:r>
            <a:r>
              <a:rPr lang="fi-FI" dirty="0"/>
              <a:t>Tools</a:t>
            </a:r>
            <a:endParaRPr lang="fi-FI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2369"/>
            <a:ext cx="5859357" cy="4605200"/>
          </a:xfrm>
        </p:spPr>
        <p:txBody>
          <a:bodyPr/>
          <a:lstStyle/>
          <a:p>
            <a:pPr marL="50800" indent="0">
              <a:buSzPct val="100000"/>
              <a:buNone/>
            </a:pPr>
            <a:r>
              <a:rPr lang="fi-FI" sz="1800" b="1" dirty="0" err="1"/>
              <a:t>Common</a:t>
            </a:r>
            <a:r>
              <a:rPr lang="fi-FI" sz="1800" b="1" dirty="0"/>
              <a:t> Manufacturing Tools</a:t>
            </a:r>
          </a:p>
          <a:p>
            <a:pPr>
              <a:buSzPct val="100000"/>
            </a:pPr>
            <a:r>
              <a:rPr lang="fi-FI" sz="1800" dirty="0">
                <a:hlinkClick r:id="rId3"/>
              </a:rPr>
              <a:t>Cadwork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Leading</a:t>
            </a:r>
            <a:r>
              <a:rPr lang="fi-FI" sz="1400" dirty="0"/>
              <a:t> 3D CAD/CAM software </a:t>
            </a:r>
            <a:r>
              <a:rPr lang="fi-FI" sz="1400" dirty="0" err="1"/>
              <a:t>specializing</a:t>
            </a:r>
            <a:r>
              <a:rPr lang="fi-FI" sz="1400" dirty="0"/>
              <a:t> in </a:t>
            </a:r>
            <a:r>
              <a:rPr lang="fi-FI" sz="1400" dirty="0" err="1"/>
              <a:t>timber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Joint</a:t>
            </a:r>
            <a:r>
              <a:rPr lang="fi-FI" sz="1400" dirty="0"/>
              <a:t> </a:t>
            </a:r>
            <a:r>
              <a:rPr lang="fi-FI" sz="1400" dirty="0" err="1"/>
              <a:t>details</a:t>
            </a:r>
            <a:r>
              <a:rPr lang="fi-FI" sz="1400" dirty="0"/>
              <a:t>, </a:t>
            </a:r>
            <a:r>
              <a:rPr lang="fi-FI" sz="1400" dirty="0" err="1"/>
              <a:t>element</a:t>
            </a:r>
            <a:r>
              <a:rPr lang="fi-FI" sz="1400" dirty="0"/>
              <a:t> </a:t>
            </a:r>
            <a:r>
              <a:rPr lang="fi-FI" sz="1400" dirty="0" err="1"/>
              <a:t>modules</a:t>
            </a:r>
            <a:r>
              <a:rPr lang="fi-FI" sz="1400" dirty="0"/>
              <a:t>, </a:t>
            </a:r>
            <a:r>
              <a:rPr lang="fi-FI" sz="1400" dirty="0" err="1"/>
              <a:t>preset</a:t>
            </a:r>
            <a:r>
              <a:rPr lang="fi-FI" sz="1400" dirty="0"/>
              <a:t> </a:t>
            </a:r>
            <a:r>
              <a:rPr lang="fi-FI" sz="1400" dirty="0" err="1"/>
              <a:t>wood</a:t>
            </a:r>
            <a:r>
              <a:rPr lang="fi-FI" sz="1400" dirty="0"/>
              <a:t> </a:t>
            </a:r>
            <a:r>
              <a:rPr lang="fi-FI" sz="1400" dirty="0" err="1"/>
              <a:t>panel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r>
              <a:rPr lang="fi-FI" sz="1400" dirty="0"/>
              <a:t>, </a:t>
            </a:r>
            <a:r>
              <a:rPr lang="fi-FI" sz="1400" dirty="0" err="1"/>
              <a:t>stud</a:t>
            </a:r>
            <a:r>
              <a:rPr lang="fi-FI" sz="1400" dirty="0"/>
              <a:t> </a:t>
            </a:r>
            <a:r>
              <a:rPr lang="fi-FI" sz="1400" dirty="0" err="1"/>
              <a:t>frame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r>
              <a:rPr lang="fi-FI" sz="1400" dirty="0"/>
              <a:t>, </a:t>
            </a:r>
            <a:r>
              <a:rPr lang="fi-FI" sz="1400" dirty="0" err="1"/>
              <a:t>other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r>
              <a:rPr lang="fi-FI" sz="1400" dirty="0"/>
              <a:t> </a:t>
            </a:r>
            <a:r>
              <a:rPr lang="fi-FI" sz="1400" dirty="0" err="1"/>
              <a:t>methods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/>
              <a:t>Shop </a:t>
            </a:r>
            <a:r>
              <a:rPr lang="fi-FI" sz="1400" dirty="0" err="1"/>
              <a:t>drawings</a:t>
            </a:r>
            <a:r>
              <a:rPr lang="fi-FI" sz="1400" dirty="0"/>
              <a:t>, </a:t>
            </a:r>
            <a:r>
              <a:rPr lang="fi-FI" sz="1400" dirty="0" err="1"/>
              <a:t>components</a:t>
            </a:r>
            <a:r>
              <a:rPr lang="fi-FI" sz="1400" dirty="0"/>
              <a:t> </a:t>
            </a:r>
            <a:r>
              <a:rPr lang="fi-FI" sz="1400" dirty="0" err="1"/>
              <a:t>can</a:t>
            </a:r>
            <a:r>
              <a:rPr lang="fi-FI" sz="1400" dirty="0"/>
              <a:t>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sent</a:t>
            </a:r>
            <a:r>
              <a:rPr lang="fi-FI" sz="1400" dirty="0"/>
              <a:t> </a:t>
            </a:r>
            <a:r>
              <a:rPr lang="fi-FI" sz="1400" dirty="0" err="1"/>
              <a:t>directly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CNC </a:t>
            </a:r>
            <a:r>
              <a:rPr lang="fi-FI" sz="1400" dirty="0" err="1"/>
              <a:t>machines</a:t>
            </a:r>
            <a:endParaRPr lang="fi-FI" sz="1400" dirty="0"/>
          </a:p>
          <a:p>
            <a:pPr>
              <a:buSzPct val="100000"/>
            </a:pPr>
            <a:r>
              <a:rPr lang="fi-FI" sz="1800" dirty="0">
                <a:hlinkClick r:id="rId4"/>
              </a:rPr>
              <a:t>Autodesk </a:t>
            </a:r>
            <a:r>
              <a:rPr lang="fi-FI" sz="1800" dirty="0" err="1">
                <a:hlinkClick r:id="rId4"/>
              </a:rPr>
              <a:t>Inventor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Parametric</a:t>
            </a:r>
            <a:r>
              <a:rPr lang="fi-FI" sz="1400" dirty="0"/>
              <a:t> </a:t>
            </a:r>
            <a:r>
              <a:rPr lang="fi-FI" sz="1400" dirty="0" err="1"/>
              <a:t>modeling</a:t>
            </a:r>
            <a:r>
              <a:rPr lang="fi-FI" sz="1400" dirty="0"/>
              <a:t>, 3D </a:t>
            </a:r>
            <a:r>
              <a:rPr lang="fi-FI" sz="1400" dirty="0" err="1"/>
              <a:t>mechanical</a:t>
            </a:r>
            <a:r>
              <a:rPr lang="fi-FI" sz="1400" dirty="0"/>
              <a:t> design, </a:t>
            </a:r>
            <a:r>
              <a:rPr lang="fi-FI" sz="1400" dirty="0" err="1"/>
              <a:t>documentation</a:t>
            </a:r>
            <a:r>
              <a:rPr lang="fi-FI" sz="1400" dirty="0"/>
              <a:t>, </a:t>
            </a:r>
            <a:r>
              <a:rPr lang="fi-FI" sz="1400" dirty="0" err="1"/>
              <a:t>product</a:t>
            </a:r>
            <a:r>
              <a:rPr lang="fi-FI" sz="1400" dirty="0"/>
              <a:t> </a:t>
            </a:r>
            <a:r>
              <a:rPr lang="fi-FI" sz="1400" dirty="0" err="1"/>
              <a:t>simulation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Simulation</a:t>
            </a:r>
            <a:r>
              <a:rPr lang="fi-FI" sz="1400" dirty="0"/>
              <a:t> </a:t>
            </a:r>
            <a:r>
              <a:rPr lang="fi-FI" sz="1400" dirty="0" err="1"/>
              <a:t>analysis</a:t>
            </a:r>
            <a:r>
              <a:rPr lang="fi-FI" sz="1400" dirty="0"/>
              <a:t>, </a:t>
            </a:r>
            <a:r>
              <a:rPr lang="fi-FI" sz="1400" dirty="0" err="1"/>
              <a:t>basic</a:t>
            </a:r>
            <a:r>
              <a:rPr lang="fi-FI" sz="1400" dirty="0"/>
              <a:t> </a:t>
            </a:r>
            <a:r>
              <a:rPr lang="fi-FI" sz="1400" dirty="0" err="1"/>
              <a:t>stress</a:t>
            </a:r>
            <a:r>
              <a:rPr lang="fi-FI" sz="1400" dirty="0"/>
              <a:t> </a:t>
            </a:r>
            <a:r>
              <a:rPr lang="fi-FI" sz="1400" dirty="0" err="1"/>
              <a:t>analysis</a:t>
            </a:r>
            <a:r>
              <a:rPr lang="fi-FI" sz="1400" dirty="0"/>
              <a:t>, </a:t>
            </a:r>
            <a:r>
              <a:rPr lang="fi-FI" sz="1400" dirty="0" err="1"/>
              <a:t>surface</a:t>
            </a:r>
            <a:r>
              <a:rPr lang="fi-FI" sz="1400" dirty="0"/>
              <a:t> </a:t>
            </a:r>
            <a:r>
              <a:rPr lang="fi-FI" sz="1400" dirty="0" err="1"/>
              <a:t>modeling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Not</a:t>
            </a:r>
            <a:r>
              <a:rPr lang="fi-FI" sz="1400" dirty="0"/>
              <a:t> </a:t>
            </a:r>
            <a:r>
              <a:rPr lang="fi-FI" sz="1400" dirty="0" err="1"/>
              <a:t>widely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r>
              <a:rPr lang="fi-FI" sz="1400" dirty="0"/>
              <a:t> in </a:t>
            </a:r>
            <a:r>
              <a:rPr lang="fi-FI" sz="1400" dirty="0" err="1"/>
              <a:t>timber</a:t>
            </a:r>
            <a:r>
              <a:rPr lang="fi-FI" sz="1400" dirty="0"/>
              <a:t> (</a:t>
            </a:r>
            <a:r>
              <a:rPr lang="fi-FI" sz="1400" dirty="0" err="1"/>
              <a:t>mostly</a:t>
            </a:r>
            <a:r>
              <a:rPr lang="fi-FI" sz="1400" dirty="0"/>
              <a:t> in </a:t>
            </a:r>
            <a:r>
              <a:rPr lang="fi-FI" sz="1400" dirty="0" err="1"/>
              <a:t>equipment</a:t>
            </a:r>
            <a:r>
              <a:rPr lang="fi-FI" sz="1400" dirty="0"/>
              <a:t> and </a:t>
            </a:r>
            <a:r>
              <a:rPr lang="fi-FI" sz="1400" dirty="0" err="1"/>
              <a:t>automotive</a:t>
            </a:r>
            <a:r>
              <a:rPr lang="fi-FI" sz="1400" dirty="0"/>
              <a:t> design)</a:t>
            </a:r>
          </a:p>
          <a:p>
            <a:pPr lvl="1">
              <a:buSzPct val="100000"/>
            </a:pPr>
            <a:r>
              <a:rPr lang="fi-FI" sz="1400" dirty="0" err="1"/>
              <a:t>Woodwork</a:t>
            </a:r>
            <a:r>
              <a:rPr lang="fi-FI" sz="1400" dirty="0"/>
              <a:t> –</a:t>
            </a:r>
            <a:r>
              <a:rPr lang="fi-FI" sz="1400" dirty="0" err="1"/>
              <a:t>extension</a:t>
            </a:r>
            <a:r>
              <a:rPr lang="fi-FI" sz="1400" dirty="0"/>
              <a:t> (</a:t>
            </a:r>
            <a:r>
              <a:rPr lang="fi-FI" sz="1400" dirty="0" err="1"/>
              <a:t>wooden</a:t>
            </a:r>
            <a:r>
              <a:rPr lang="fi-FI" sz="1400" dirty="0"/>
              <a:t> </a:t>
            </a:r>
            <a:r>
              <a:rPr lang="fi-FI" sz="1400" dirty="0" err="1"/>
              <a:t>furniture</a:t>
            </a:r>
            <a:r>
              <a:rPr lang="fi-FI" sz="1400" dirty="0"/>
              <a:t>, CNC </a:t>
            </a:r>
            <a:r>
              <a:rPr lang="fi-FI" sz="1400" dirty="0" err="1"/>
              <a:t>support</a:t>
            </a:r>
            <a:r>
              <a:rPr lang="fi-FI" sz="1400" dirty="0"/>
              <a:t>) </a:t>
            </a:r>
            <a:r>
              <a:rPr lang="fi-FI" sz="1400" dirty="0" err="1"/>
              <a:t>can</a:t>
            </a:r>
            <a:r>
              <a:rPr lang="fi-FI" sz="1400" dirty="0"/>
              <a:t>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r>
              <a:rPr lang="fi-FI" sz="1400" dirty="0"/>
              <a:t> in </a:t>
            </a:r>
            <a:r>
              <a:rPr lang="fi-FI" sz="1400" dirty="0" err="1"/>
              <a:t>timber</a:t>
            </a:r>
            <a:r>
              <a:rPr lang="fi-FI" sz="1400" dirty="0"/>
              <a:t> </a:t>
            </a:r>
            <a:r>
              <a:rPr lang="fi-FI" sz="1400" dirty="0" err="1"/>
              <a:t>fabrication</a:t>
            </a:r>
            <a:endParaRPr lang="fi-FI" sz="1400" dirty="0"/>
          </a:p>
          <a:p>
            <a:pPr marL="533400" lvl="1" indent="0">
              <a:buSzPct val="100000"/>
              <a:buNone/>
            </a:pPr>
            <a:endParaRPr lang="fi-FI" sz="1400" dirty="0"/>
          </a:p>
          <a:p>
            <a:pPr lvl="1">
              <a:buSzPct val="100000"/>
            </a:pPr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25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2A3A4BA-3335-783B-6A57-A9C6CBC0F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5662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ABC4EB3C-B501-40D2-830B-D982C1958893}"/>
              </a:ext>
            </a:extLst>
          </p:cNvPr>
          <p:cNvSpPr txBox="1">
            <a:spLocks/>
          </p:cNvSpPr>
          <p:nvPr/>
        </p:nvSpPr>
        <p:spPr>
          <a:xfrm>
            <a:off x="6524755" y="2054422"/>
            <a:ext cx="5164015" cy="381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</a:pPr>
            <a:r>
              <a:rPr lang="fi-FI" sz="1800" dirty="0">
                <a:hlinkClick r:id="rId5"/>
              </a:rPr>
              <a:t>SEMA software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/>
              <a:t>3D CAD/CAM software for </a:t>
            </a:r>
            <a:r>
              <a:rPr lang="fi-FI" sz="1400" dirty="0" err="1"/>
              <a:t>planning</a:t>
            </a:r>
            <a:r>
              <a:rPr lang="fi-FI" sz="1400" dirty="0"/>
              <a:t>, </a:t>
            </a:r>
            <a:r>
              <a:rPr lang="fi-FI" sz="1400" dirty="0" err="1"/>
              <a:t>designing</a:t>
            </a:r>
            <a:r>
              <a:rPr lang="fi-FI" sz="1400" dirty="0"/>
              <a:t> and </a:t>
            </a:r>
            <a:r>
              <a:rPr lang="fi-FI" sz="1400" dirty="0" err="1"/>
              <a:t>production</a:t>
            </a:r>
            <a:r>
              <a:rPr lang="fi-FI" sz="1400" dirty="0"/>
              <a:t> for </a:t>
            </a:r>
            <a:r>
              <a:rPr lang="fi-FI" sz="1400" dirty="0" err="1"/>
              <a:t>timber</a:t>
            </a:r>
            <a:r>
              <a:rPr lang="fi-FI" sz="1400" dirty="0"/>
              <a:t> (and </a:t>
            </a:r>
            <a:r>
              <a:rPr lang="fi-FI" sz="1400" dirty="0" err="1"/>
              <a:t>stairs</a:t>
            </a:r>
            <a:r>
              <a:rPr lang="fi-FI" sz="1400" dirty="0"/>
              <a:t>) </a:t>
            </a:r>
            <a:r>
              <a:rPr lang="fi-FI" sz="1400" dirty="0" err="1"/>
              <a:t>construction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Standardized</a:t>
            </a:r>
            <a:r>
              <a:rPr lang="fi-FI" sz="1400" dirty="0"/>
              <a:t> </a:t>
            </a:r>
            <a:r>
              <a:rPr lang="fi-FI" sz="1400" dirty="0" err="1"/>
              <a:t>component</a:t>
            </a:r>
            <a:r>
              <a:rPr lang="fi-FI" sz="1400" dirty="0"/>
              <a:t> </a:t>
            </a:r>
            <a:r>
              <a:rPr lang="fi-FI" sz="1400" dirty="0" err="1"/>
              <a:t>libraries</a:t>
            </a:r>
            <a:r>
              <a:rPr lang="fi-FI" sz="1400" dirty="0"/>
              <a:t>, </a:t>
            </a:r>
            <a:r>
              <a:rPr lang="fi-FI" sz="1400" dirty="0" err="1"/>
              <a:t>timber</a:t>
            </a:r>
            <a:r>
              <a:rPr lang="fi-FI" sz="1400" dirty="0"/>
              <a:t> </a:t>
            </a:r>
            <a:r>
              <a:rPr lang="fi-FI" sz="1400" dirty="0" err="1"/>
              <a:t>fasteners</a:t>
            </a:r>
            <a:r>
              <a:rPr lang="fi-FI" sz="1400" dirty="0"/>
              <a:t>/</a:t>
            </a:r>
            <a:r>
              <a:rPr lang="fi-FI" sz="1400" dirty="0" err="1"/>
              <a:t>connections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/>
              <a:t>Shop </a:t>
            </a:r>
            <a:r>
              <a:rPr lang="fi-FI" sz="1400" dirty="0" err="1"/>
              <a:t>drawings</a:t>
            </a:r>
            <a:r>
              <a:rPr lang="fi-FI" sz="1400" dirty="0"/>
              <a:t>, </a:t>
            </a:r>
            <a:r>
              <a:rPr lang="fi-FI" sz="1400" dirty="0" err="1"/>
              <a:t>direct</a:t>
            </a:r>
            <a:r>
              <a:rPr lang="fi-FI" sz="1400" dirty="0"/>
              <a:t> </a:t>
            </a:r>
            <a:r>
              <a:rPr lang="fi-FI" sz="1400" dirty="0" err="1"/>
              <a:t>communication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CNC </a:t>
            </a:r>
            <a:r>
              <a:rPr lang="fi-FI" sz="1400" dirty="0" err="1"/>
              <a:t>machines</a:t>
            </a:r>
            <a:endParaRPr lang="fi-FI" sz="1400" dirty="0"/>
          </a:p>
          <a:p>
            <a:pPr>
              <a:buSzPct val="100000"/>
            </a:pPr>
            <a:r>
              <a:rPr lang="fi-FI" sz="1800" dirty="0">
                <a:hlinkClick r:id="rId6"/>
              </a:rPr>
              <a:t>CATIA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Leading</a:t>
            </a:r>
            <a:r>
              <a:rPr lang="fi-FI" sz="1400" dirty="0"/>
              <a:t> engineering and design software in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manufacturing</a:t>
            </a:r>
            <a:r>
              <a:rPr lang="fi-FI" sz="1400" dirty="0"/>
              <a:t> domain, CAD, CAE/M</a:t>
            </a:r>
          </a:p>
          <a:p>
            <a:pPr lvl="1">
              <a:buSzPct val="100000"/>
            </a:pPr>
            <a:r>
              <a:rPr lang="fi-FI" sz="1400" dirty="0" err="1"/>
              <a:t>Mostly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r>
              <a:rPr lang="fi-FI" sz="1400" dirty="0"/>
              <a:t> in </a:t>
            </a:r>
            <a:r>
              <a:rPr lang="fi-FI" sz="1400" dirty="0" err="1"/>
              <a:t>aerospace</a:t>
            </a:r>
            <a:r>
              <a:rPr lang="fi-FI" sz="1400" dirty="0"/>
              <a:t> and </a:t>
            </a:r>
            <a:r>
              <a:rPr lang="fi-FI" sz="1400" dirty="0" err="1"/>
              <a:t>automotive</a:t>
            </a:r>
            <a:r>
              <a:rPr lang="fi-FI" sz="1400" dirty="0"/>
              <a:t> </a:t>
            </a:r>
            <a:r>
              <a:rPr lang="fi-FI" sz="1400" dirty="0" err="1"/>
              <a:t>industries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/>
              <a:t>Limited </a:t>
            </a:r>
            <a:r>
              <a:rPr lang="fi-FI" sz="1400" dirty="0" err="1"/>
              <a:t>construction-specific</a:t>
            </a:r>
            <a:r>
              <a:rPr lang="fi-FI" sz="1400" dirty="0"/>
              <a:t> </a:t>
            </a:r>
            <a:r>
              <a:rPr lang="fi-FI" sz="1400" dirty="0" err="1"/>
              <a:t>features</a:t>
            </a:r>
            <a:endParaRPr lang="fi-FI" sz="1400" dirty="0"/>
          </a:p>
          <a:p>
            <a:pPr>
              <a:buSzPct val="100000"/>
            </a:pPr>
            <a:r>
              <a:rPr lang="fi-FI" sz="1800" dirty="0">
                <a:hlinkClick r:id="rId7"/>
              </a:rPr>
              <a:t>Cambium</a:t>
            </a:r>
            <a:endParaRPr lang="fi-FI" sz="1800" dirty="0"/>
          </a:p>
          <a:p>
            <a:pPr lvl="1">
              <a:buSzPct val="100000"/>
            </a:pPr>
            <a:r>
              <a:rPr lang="fi-FI" sz="1400" dirty="0" err="1"/>
              <a:t>Communicates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all</a:t>
            </a:r>
            <a:r>
              <a:rPr lang="fi-FI" sz="1400" dirty="0"/>
              <a:t> </a:t>
            </a:r>
            <a:r>
              <a:rPr lang="fi-FI" sz="1400" dirty="0" err="1"/>
              <a:t>Hundegger</a:t>
            </a:r>
            <a:r>
              <a:rPr lang="fi-FI" sz="1400" dirty="0"/>
              <a:t> </a:t>
            </a:r>
            <a:r>
              <a:rPr lang="fi-FI" sz="1400" dirty="0" err="1"/>
              <a:t>machines</a:t>
            </a:r>
            <a:endParaRPr lang="fi-FI" sz="1400" dirty="0"/>
          </a:p>
          <a:p>
            <a:pPr lvl="1">
              <a:buSzPct val="100000"/>
            </a:pPr>
            <a:r>
              <a:rPr lang="fi-FI" sz="1400" dirty="0" err="1"/>
              <a:t>Tailored</a:t>
            </a:r>
            <a:r>
              <a:rPr lang="fi-FI" sz="1400" dirty="0"/>
              <a:t> for </a:t>
            </a:r>
            <a:r>
              <a:rPr lang="fi-FI" sz="1400" dirty="0" err="1"/>
              <a:t>timber</a:t>
            </a:r>
            <a:r>
              <a:rPr lang="fi-FI" sz="1400" dirty="0"/>
              <a:t> </a:t>
            </a:r>
            <a:r>
              <a:rPr lang="fi-FI" sz="1400" dirty="0" err="1"/>
              <a:t>construction</a:t>
            </a:r>
            <a:r>
              <a:rPr lang="fi-FI" sz="1400" dirty="0"/>
              <a:t> and </a:t>
            </a:r>
            <a:r>
              <a:rPr lang="fi-FI" sz="1400" dirty="0" err="1"/>
              <a:t>fabrication</a:t>
            </a:r>
            <a:endParaRPr lang="fi-FI" sz="1400" dirty="0"/>
          </a:p>
          <a:p>
            <a:pPr lvl="1">
              <a:buSzPct val="100000"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92712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8855AC-37AB-441F-A0CC-B4AB0D51FA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26</a:t>
            </a:fld>
            <a:endParaRPr lang="de-DE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349C3B-D8D8-4758-81B7-839F1BA7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07" y="1155126"/>
            <a:ext cx="6989463" cy="4839274"/>
          </a:xfrm>
          <a:prstGeom prst="rect">
            <a:avLst/>
          </a:prstGeom>
        </p:spPr>
      </p:pic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6554CE9F-14C7-4ECB-A954-547D93ADCF5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5662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64326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CDD5-32A1-AFA8-3531-04CCC4D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BIM </a:t>
            </a:r>
            <a:r>
              <a:rPr lang="fi-FI" dirty="0"/>
              <a:t>Product Libraries for </a:t>
            </a:r>
            <a:r>
              <a:rPr lang="fi-FI" dirty="0" err="1"/>
              <a:t>Timber</a:t>
            </a:r>
            <a:endParaRPr lang="fi-FI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804C7A-41E4-4483-4685-95E5AE4A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043" y="1994414"/>
            <a:ext cx="4331543" cy="3818022"/>
          </a:xfrm>
        </p:spPr>
        <p:txBody>
          <a:bodyPr/>
          <a:lstStyle/>
          <a:p>
            <a:pPr>
              <a:buSzPct val="100000"/>
            </a:pPr>
            <a:r>
              <a:rPr lang="fi-FI" sz="1800" dirty="0" err="1"/>
              <a:t>Compared</a:t>
            </a:r>
            <a:r>
              <a:rPr lang="fi-FI" sz="1800" dirty="0"/>
              <a:t> to </a:t>
            </a:r>
            <a:r>
              <a:rPr lang="fi-FI" sz="1800" dirty="0" err="1"/>
              <a:t>steel</a:t>
            </a:r>
            <a:r>
              <a:rPr lang="fi-FI" sz="1800" dirty="0"/>
              <a:t> and </a:t>
            </a:r>
            <a:r>
              <a:rPr lang="fi-FI" sz="1800" dirty="0" err="1"/>
              <a:t>concrete</a:t>
            </a:r>
            <a:r>
              <a:rPr lang="fi-FI" sz="1800" dirty="0"/>
              <a:t>, </a:t>
            </a:r>
            <a:r>
              <a:rPr lang="fi-FI" sz="1800" dirty="0" err="1"/>
              <a:t>timber</a:t>
            </a:r>
            <a:r>
              <a:rPr lang="fi-FI" sz="1800" dirty="0"/>
              <a:t> is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structural</a:t>
            </a:r>
            <a:r>
              <a:rPr lang="fi-FI" sz="1800" dirty="0"/>
              <a:t> </a:t>
            </a:r>
            <a:r>
              <a:rPr lang="fi-FI" sz="1800" dirty="0" err="1"/>
              <a:t>system</a:t>
            </a:r>
            <a:r>
              <a:rPr lang="fi-FI" sz="1800" dirty="0"/>
              <a:t> </a:t>
            </a:r>
            <a:r>
              <a:rPr lang="fi-FI" sz="1800" dirty="0" err="1"/>
              <a:t>that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</a:t>
            </a:r>
            <a:r>
              <a:rPr lang="fi-FI" sz="1800" dirty="0" err="1"/>
              <a:t>had</a:t>
            </a:r>
            <a:r>
              <a:rPr lang="fi-FI" sz="1800" dirty="0"/>
              <a:t> </a:t>
            </a:r>
            <a:r>
              <a:rPr lang="fi-FI" sz="1800" dirty="0" err="1"/>
              <a:t>least</a:t>
            </a:r>
            <a:r>
              <a:rPr lang="fi-FI" sz="1800" dirty="0"/>
              <a:t> </a:t>
            </a:r>
            <a:r>
              <a:rPr lang="fi-FI" sz="1800" dirty="0" err="1"/>
              <a:t>development</a:t>
            </a:r>
            <a:r>
              <a:rPr lang="fi-FI" sz="1800" dirty="0"/>
              <a:t> in </a:t>
            </a:r>
            <a:r>
              <a:rPr lang="fi-FI" sz="1800" dirty="0" err="1"/>
              <a:t>tools</a:t>
            </a:r>
            <a:r>
              <a:rPr lang="fi-FI" sz="1800" dirty="0"/>
              <a:t> and </a:t>
            </a:r>
            <a:r>
              <a:rPr lang="fi-FI" sz="1800" dirty="0" err="1"/>
              <a:t>platform</a:t>
            </a:r>
            <a:r>
              <a:rPr lang="fi-FI" sz="1800" dirty="0"/>
              <a:t> </a:t>
            </a:r>
            <a:r>
              <a:rPr lang="fi-FI" sz="1800" dirty="0" err="1"/>
              <a:t>development</a:t>
            </a:r>
            <a:endParaRPr lang="fi-FI" sz="1800" dirty="0"/>
          </a:p>
          <a:p>
            <a:pPr>
              <a:buSzPct val="100000"/>
            </a:pPr>
            <a:r>
              <a:rPr lang="fi-FI" sz="1800" dirty="0"/>
              <a:t>A </a:t>
            </a:r>
            <a:r>
              <a:rPr lang="fi-FI" sz="1800" dirty="0" err="1"/>
              <a:t>selection</a:t>
            </a:r>
            <a:r>
              <a:rPr lang="fi-FI" sz="1800" dirty="0"/>
              <a:t> of </a:t>
            </a:r>
            <a:r>
              <a:rPr lang="fi-FI" sz="1800" dirty="0" err="1"/>
              <a:t>wood-specific</a:t>
            </a:r>
            <a:r>
              <a:rPr lang="fi-FI" sz="1800" dirty="0"/>
              <a:t> </a:t>
            </a:r>
            <a:r>
              <a:rPr lang="fi-FI" sz="1800" dirty="0" err="1"/>
              <a:t>platforms</a:t>
            </a:r>
            <a:r>
              <a:rPr lang="fi-FI" sz="1800" dirty="0"/>
              <a:t>, software and </a:t>
            </a:r>
            <a:r>
              <a:rPr lang="fi-FI" sz="1800" dirty="0" err="1"/>
              <a:t>object</a:t>
            </a:r>
            <a:r>
              <a:rPr lang="fi-FI" sz="1800" dirty="0"/>
              <a:t> </a:t>
            </a:r>
            <a:r>
              <a:rPr lang="fi-FI" sz="1800" dirty="0" err="1"/>
              <a:t>libraries</a:t>
            </a:r>
            <a:endParaRPr lang="fi-FI" sz="1800" dirty="0"/>
          </a:p>
          <a:p>
            <a:pPr marL="533400" lvl="1" indent="0">
              <a:buSzPct val="100000"/>
              <a:buNone/>
            </a:pPr>
            <a:r>
              <a:rPr lang="fi-FI" sz="1800" dirty="0"/>
              <a:t>BIM for </a:t>
            </a:r>
            <a:r>
              <a:rPr lang="fi-FI" sz="1800" dirty="0" err="1"/>
              <a:t>timber</a:t>
            </a:r>
            <a:r>
              <a:rPr lang="fi-FI" sz="1800" dirty="0"/>
              <a:t>:</a:t>
            </a:r>
          </a:p>
          <a:p>
            <a:pPr lvl="1">
              <a:buSzPct val="100000"/>
            </a:pPr>
            <a:r>
              <a:rPr lang="fi-FI" sz="1800" dirty="0">
                <a:hlinkClick r:id="rId3"/>
              </a:rPr>
              <a:t>Bimm.eu </a:t>
            </a:r>
            <a:r>
              <a:rPr lang="fi-FI" sz="1800" dirty="0"/>
              <a:t>(</a:t>
            </a:r>
            <a:r>
              <a:rPr lang="fi-FI" sz="1800" dirty="0" err="1"/>
              <a:t>Austria</a:t>
            </a:r>
            <a:r>
              <a:rPr lang="fi-FI" sz="1800" dirty="0"/>
              <a:t>)</a:t>
            </a:r>
          </a:p>
          <a:p>
            <a:pPr lvl="1">
              <a:buSzPct val="100000"/>
            </a:pPr>
            <a:r>
              <a:rPr lang="fi-FI" sz="1800" dirty="0">
                <a:hlinkClick r:id="rId4"/>
              </a:rPr>
              <a:t>BIMstore.co.uk </a:t>
            </a:r>
            <a:r>
              <a:rPr lang="fi-FI" sz="1800" dirty="0"/>
              <a:t>(UK)</a:t>
            </a:r>
          </a:p>
          <a:p>
            <a:pPr lvl="1">
              <a:buSzPct val="100000"/>
            </a:pPr>
            <a:r>
              <a:rPr lang="fi-FI" sz="1800" dirty="0">
                <a:hlinkClick r:id="rId5"/>
              </a:rPr>
              <a:t>NBS National BIM Library </a:t>
            </a:r>
            <a:r>
              <a:rPr lang="fi-FI" sz="1800" dirty="0"/>
              <a:t>(UK)</a:t>
            </a:r>
          </a:p>
          <a:p>
            <a:pPr lvl="1">
              <a:buSzPct val="100000"/>
            </a:pPr>
            <a:r>
              <a:rPr lang="fi-FI" sz="1800" dirty="0">
                <a:hlinkClick r:id="rId6"/>
              </a:rPr>
              <a:t>Prodlib.com </a:t>
            </a:r>
            <a:r>
              <a:rPr lang="fi-FI" sz="1800" dirty="0"/>
              <a:t>(FI)</a:t>
            </a:r>
          </a:p>
          <a:p>
            <a:pPr lvl="1">
              <a:buSzPct val="100000"/>
            </a:pPr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C61AD-27AA-B5A9-23B2-0A87A24C3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27</a:t>
            </a:fld>
            <a:endParaRPr lang="de-DE"/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F64BD9CA-D2FE-0252-8124-A320357BFF36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02A3A4BA-3335-783B-6A57-A9C6CBC0F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234489"/>
            <a:ext cx="9036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Building Information Modeling (BIM) and Design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Manufacturing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DfMA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Timber Construction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A572185-ACC7-787A-AB2B-9AC372F66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235" y="1903983"/>
            <a:ext cx="5220218" cy="39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dt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17.05.2022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0" y="61113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BIM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dictionary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https:\\bimdictionary.com\</a:t>
            </a: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1732942-2357-7673-3F6C-CF4AB8D58866}"/>
              </a:ext>
            </a:extLst>
          </p:cNvPr>
          <p:cNvSpPr txBox="1"/>
          <p:nvPr/>
        </p:nvSpPr>
        <p:spPr>
          <a:xfrm>
            <a:off x="1123950" y="1250058"/>
            <a:ext cx="99441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BIM </a:t>
            </a:r>
            <a:r>
              <a:rPr lang="fi-FI" sz="2000" b="1" dirty="0" err="1"/>
              <a:t>Terminology</a:t>
            </a:r>
            <a:endParaRPr lang="fi-FI" sz="2000" b="1" dirty="0"/>
          </a:p>
          <a:p>
            <a:endParaRPr lang="fi-FI" b="1" dirty="0"/>
          </a:p>
          <a:p>
            <a:r>
              <a:rPr lang="fi-FI" b="1" dirty="0"/>
              <a:t>BIM</a:t>
            </a:r>
            <a:r>
              <a:rPr lang="fi-FI" dirty="0"/>
              <a:t>	Building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Modeling</a:t>
            </a:r>
            <a:endParaRPr lang="fi-FI" dirty="0"/>
          </a:p>
          <a:p>
            <a:r>
              <a:rPr lang="fi-FI" b="1" dirty="0" err="1"/>
              <a:t>DfMA</a:t>
            </a:r>
            <a:r>
              <a:rPr lang="fi-FI" dirty="0"/>
              <a:t>	Design for Manufacturing and Assembly</a:t>
            </a:r>
          </a:p>
          <a:p>
            <a:endParaRPr lang="fi-FI" dirty="0"/>
          </a:p>
          <a:p>
            <a:r>
              <a:rPr lang="fi-FI" b="1" dirty="0"/>
              <a:t>2D (CAD)</a:t>
            </a:r>
            <a:r>
              <a:rPr lang="fi-FI" dirty="0"/>
              <a:t>	</a:t>
            </a:r>
            <a:r>
              <a:rPr lang="fi-FI" dirty="0" err="1"/>
              <a:t>designing</a:t>
            </a:r>
            <a:r>
              <a:rPr lang="fi-FI" dirty="0"/>
              <a:t> and </a:t>
            </a:r>
            <a:r>
              <a:rPr lang="fi-FI" dirty="0" err="1"/>
              <a:t>documentation</a:t>
            </a:r>
            <a:r>
              <a:rPr lang="fi-FI" dirty="0"/>
              <a:t> in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dimensions</a:t>
            </a:r>
            <a:r>
              <a:rPr lang="fi-FI" dirty="0"/>
              <a:t>, </a:t>
            </a:r>
            <a:r>
              <a:rPr lang="fi-FI" dirty="0" err="1"/>
              <a:t>coordination</a:t>
            </a:r>
            <a:r>
              <a:rPr lang="fi-FI" dirty="0"/>
              <a:t> is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drawings</a:t>
            </a:r>
            <a:r>
              <a:rPr lang="fi-FI" dirty="0"/>
              <a:t>, = BIM </a:t>
            </a:r>
            <a:r>
              <a:rPr lang="fi-FI" dirty="0" err="1"/>
              <a:t>level</a:t>
            </a:r>
            <a:r>
              <a:rPr lang="fi-FI" dirty="0"/>
              <a:t> 0</a:t>
            </a:r>
          </a:p>
          <a:p>
            <a:r>
              <a:rPr lang="fi-FI" b="1" dirty="0"/>
              <a:t>3D (BIM)</a:t>
            </a:r>
            <a:r>
              <a:rPr lang="fi-FI" dirty="0"/>
              <a:t>	</a:t>
            </a:r>
            <a:r>
              <a:rPr lang="fi-FI" dirty="0" err="1"/>
              <a:t>drawing</a:t>
            </a:r>
            <a:r>
              <a:rPr lang="fi-FI" dirty="0"/>
              <a:t> </a:t>
            </a:r>
            <a:r>
              <a:rPr lang="fi-FI" dirty="0" err="1"/>
              <a:t>documentation</a:t>
            </a:r>
            <a:r>
              <a:rPr lang="fi-FI" dirty="0"/>
              <a:t>, </a:t>
            </a:r>
            <a:r>
              <a:rPr lang="fi-FI" dirty="0" err="1"/>
              <a:t>reports</a:t>
            </a:r>
            <a:r>
              <a:rPr lang="fi-FI" dirty="0"/>
              <a:t>,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combinations</a:t>
            </a:r>
            <a:r>
              <a:rPr lang="fi-FI" dirty="0"/>
              <a:t>, etc. </a:t>
            </a:r>
            <a:r>
              <a:rPr lang="fi-FI" dirty="0" err="1"/>
              <a:t>created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  <a:p>
            <a:r>
              <a:rPr lang="fi-FI" b="1" dirty="0"/>
              <a:t>4D (BIM)</a:t>
            </a:r>
            <a:r>
              <a:rPr lang="fi-FI" dirty="0"/>
              <a:t>	3D BIM + </a:t>
            </a:r>
            <a:r>
              <a:rPr lang="fi-FI" dirty="0" err="1"/>
              <a:t>time</a:t>
            </a:r>
            <a:r>
              <a:rPr lang="fi-FI" dirty="0"/>
              <a:t> of </a:t>
            </a:r>
            <a:r>
              <a:rPr lang="fi-FI" dirty="0" err="1"/>
              <a:t>installation</a:t>
            </a:r>
            <a:r>
              <a:rPr lang="fi-FI" dirty="0"/>
              <a:t> </a:t>
            </a:r>
          </a:p>
          <a:p>
            <a:r>
              <a:rPr lang="fi-FI" b="1" dirty="0"/>
              <a:t>5D (BIM)</a:t>
            </a:r>
            <a:r>
              <a:rPr lang="fi-FI" dirty="0"/>
              <a:t>	3D BIM + </a:t>
            </a:r>
            <a:r>
              <a:rPr lang="fi-FI" dirty="0" err="1"/>
              <a:t>time</a:t>
            </a:r>
            <a:r>
              <a:rPr lang="fi-FI" dirty="0"/>
              <a:t> of </a:t>
            </a:r>
            <a:r>
              <a:rPr lang="fi-FI" dirty="0" err="1"/>
              <a:t>installation</a:t>
            </a:r>
            <a:r>
              <a:rPr lang="fi-FI" dirty="0"/>
              <a:t> + </a:t>
            </a:r>
            <a:r>
              <a:rPr lang="fi-FI" dirty="0" err="1"/>
              <a:t>cost</a:t>
            </a:r>
            <a:r>
              <a:rPr lang="fi-FI" dirty="0"/>
              <a:t> of </a:t>
            </a:r>
            <a:r>
              <a:rPr lang="fi-FI" dirty="0" err="1"/>
              <a:t>elements</a:t>
            </a:r>
            <a:endParaRPr lang="fi-FI" dirty="0"/>
          </a:p>
          <a:p>
            <a:r>
              <a:rPr lang="fi-FI" b="1" dirty="0"/>
              <a:t>6D (BIM)</a:t>
            </a:r>
            <a:r>
              <a:rPr lang="fi-FI" dirty="0"/>
              <a:t>	3D BIM + </a:t>
            </a:r>
            <a:r>
              <a:rPr lang="fi-FI" dirty="0" err="1"/>
              <a:t>impact</a:t>
            </a:r>
            <a:r>
              <a:rPr lang="fi-FI" dirty="0"/>
              <a:t> of </a:t>
            </a:r>
            <a:r>
              <a:rPr lang="fi-FI" dirty="0" err="1"/>
              <a:t>construction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environment</a:t>
            </a:r>
            <a:endParaRPr lang="fi-FI" dirty="0"/>
          </a:p>
          <a:p>
            <a:r>
              <a:rPr lang="fi-FI" b="1" dirty="0"/>
              <a:t>7D (BIM)</a:t>
            </a:r>
            <a:r>
              <a:rPr lang="fi-FI" dirty="0"/>
              <a:t>	3D BIM + </a:t>
            </a:r>
            <a:r>
              <a:rPr lang="fi-FI" dirty="0" err="1"/>
              <a:t>information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management and </a:t>
            </a:r>
            <a:r>
              <a:rPr lang="fi-FI" dirty="0" err="1"/>
              <a:t>operation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construction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IFC</a:t>
            </a:r>
            <a:r>
              <a:rPr lang="fi-FI" dirty="0"/>
              <a:t>	Industry Foundation Class, open </a:t>
            </a:r>
            <a:r>
              <a:rPr lang="fi-FI" dirty="0" err="1"/>
              <a:t>format</a:t>
            </a:r>
            <a:r>
              <a:rPr lang="fi-FI" dirty="0"/>
              <a:t> for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transfer</a:t>
            </a:r>
            <a:r>
              <a:rPr lang="fi-FI" dirty="0"/>
              <a:t> and </a:t>
            </a:r>
            <a:r>
              <a:rPr lang="fi-FI" dirty="0" err="1"/>
              <a:t>coordination</a:t>
            </a:r>
            <a:endParaRPr lang="fi-FI" dirty="0"/>
          </a:p>
          <a:p>
            <a:r>
              <a:rPr lang="fi-FI" dirty="0"/>
              <a:t>	(inc. </a:t>
            </a:r>
            <a:r>
              <a:rPr lang="fi-FI" dirty="0" err="1"/>
              <a:t>Geometry</a:t>
            </a:r>
            <a:r>
              <a:rPr lang="fi-FI" dirty="0"/>
              <a:t>, </a:t>
            </a:r>
            <a:r>
              <a:rPr lang="fi-FI" dirty="0" err="1"/>
              <a:t>location</a:t>
            </a:r>
            <a:r>
              <a:rPr lang="fi-FI" dirty="0"/>
              <a:t> in </a:t>
            </a:r>
            <a:r>
              <a:rPr lang="fi-FI" dirty="0" err="1"/>
              <a:t>space</a:t>
            </a:r>
            <a:r>
              <a:rPr lang="fi-FI" dirty="0"/>
              <a:t>,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elements</a:t>
            </a:r>
            <a:r>
              <a:rPr lang="fi-FI" dirty="0"/>
              <a:t> data, </a:t>
            </a:r>
            <a:r>
              <a:rPr lang="fi-FI" dirty="0" err="1"/>
              <a:t>element</a:t>
            </a:r>
            <a:r>
              <a:rPr lang="fi-FI" dirty="0"/>
              <a:t> </a:t>
            </a:r>
            <a:r>
              <a:rPr lang="fi-FI" dirty="0" err="1"/>
              <a:t>attributes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b="1" dirty="0"/>
              <a:t>BIM Level</a:t>
            </a:r>
            <a:r>
              <a:rPr lang="fi-FI" dirty="0"/>
              <a:t>	BIM Level 0, BIM Level 1, BIM Level 2, BIM Level 3 </a:t>
            </a:r>
          </a:p>
          <a:p>
            <a:endParaRPr lang="fi-FI" dirty="0"/>
          </a:p>
          <a:p>
            <a:r>
              <a:rPr lang="fi-FI" b="1" dirty="0"/>
              <a:t>LOD </a:t>
            </a:r>
            <a:r>
              <a:rPr lang="fi-FI" dirty="0"/>
              <a:t>	LOD 100, LOD 200, LOD 300, LOD 400, LOD 500</a:t>
            </a:r>
          </a:p>
          <a:p>
            <a:r>
              <a:rPr lang="fi-FI" dirty="0"/>
              <a:t>	Level of </a:t>
            </a:r>
            <a:r>
              <a:rPr lang="fi-FI" dirty="0" err="1"/>
              <a:t>development</a:t>
            </a:r>
            <a:r>
              <a:rPr lang="fi-FI" dirty="0"/>
              <a:t> – American Institute of </a:t>
            </a:r>
            <a:r>
              <a:rPr lang="fi-FI" dirty="0" err="1"/>
              <a:t>Arhitects</a:t>
            </a:r>
            <a:r>
              <a:rPr lang="fi-FI" dirty="0"/>
              <a:t> (AIA) </a:t>
            </a:r>
            <a:r>
              <a:rPr lang="fi-FI" dirty="0" err="1"/>
              <a:t>classification</a:t>
            </a:r>
            <a:r>
              <a:rPr lang="fi-FI" dirty="0"/>
              <a:t> of </a:t>
            </a:r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detail</a:t>
            </a:r>
            <a:endParaRPr lang="fi-FI" dirty="0"/>
          </a:p>
          <a:p>
            <a:r>
              <a:rPr lang="fi-FI" b="1" dirty="0"/>
              <a:t>LOD</a:t>
            </a:r>
            <a:r>
              <a:rPr lang="fi-FI" dirty="0"/>
              <a:t>	LOD 1, LOD 2, LOD 3, LOD 4, LOD 5, LOD 6, LOD 7</a:t>
            </a:r>
          </a:p>
          <a:p>
            <a:r>
              <a:rPr lang="fi-FI" dirty="0"/>
              <a:t>	Level of </a:t>
            </a:r>
            <a:r>
              <a:rPr lang="fi-FI" dirty="0" err="1"/>
              <a:t>detail</a:t>
            </a:r>
            <a:r>
              <a:rPr lang="fi-FI" dirty="0"/>
              <a:t> – </a:t>
            </a:r>
            <a:r>
              <a:rPr lang="fi-FI" dirty="0" err="1"/>
              <a:t>Applied</a:t>
            </a:r>
            <a:r>
              <a:rPr lang="fi-FI" dirty="0"/>
              <a:t> in Great Britain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63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dt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17.05.2022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1" y="6111374"/>
            <a:ext cx="6162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Civil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Engineer 	https://civilengineering.engineer/howtobimsimple/</a:t>
            </a: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81CF162-EC29-F445-D40D-304DE901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93" y="1279852"/>
            <a:ext cx="7641413" cy="42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3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dt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17.05.2022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0" y="6111374"/>
            <a:ext cx="621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Civil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Engineer 	https://civilengineering.engineer/howtobimsimple/</a:t>
            </a: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574F282-C3CB-78C2-2BDD-6208A9DC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91" y="1320921"/>
            <a:ext cx="7495391" cy="42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6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dt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17.05.2022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0" y="6111374"/>
            <a:ext cx="624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Civil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Engineer 	https://civilengineering.engineer/howtobimsimple/</a:t>
            </a: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5FB8ACA-7FB3-71DC-A992-029523C2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243" y="1342261"/>
            <a:ext cx="7419514" cy="41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9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dt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17.05.2022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1" y="6111374"/>
            <a:ext cx="87809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BibLus</a:t>
            </a:r>
            <a:r>
              <a:rPr lang="de-DE" dirty="0"/>
              <a:t>	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https://biblus.accasoftware.com/en/what-are-lod-and-loin-in-bim-and-what-are-they-for/</a:t>
            </a: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1732942-2357-7673-3F6C-CF4AB8D58866}"/>
              </a:ext>
            </a:extLst>
          </p:cNvPr>
          <p:cNvSpPr txBox="1"/>
          <p:nvPr/>
        </p:nvSpPr>
        <p:spPr>
          <a:xfrm>
            <a:off x="363071" y="1156766"/>
            <a:ext cx="548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LOD (AIA)</a:t>
            </a:r>
          </a:p>
          <a:p>
            <a:endParaRPr lang="fi-FI" b="1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100 </a:t>
            </a:r>
            <a:r>
              <a:rPr lang="en-US" sz="1200" i="1" dirty="0"/>
              <a:t>(symbolic representation)</a:t>
            </a:r>
            <a:r>
              <a:rPr lang="en-US" sz="1200" dirty="0"/>
              <a:t> –  is the elementary model of the project and is represented graphically with a symbol or other generic and schematic representation;;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200 </a:t>
            </a:r>
            <a:r>
              <a:rPr lang="en-US" sz="1200" i="1" dirty="0"/>
              <a:t>(generic system) </a:t>
            </a:r>
            <a:r>
              <a:rPr lang="en-US" sz="1200" dirty="0"/>
              <a:t>– the model element is graphically represented within the model as a generic object with still approximate quantity, size, shape, position and orientation. Non-graphical information may also be attached to the geometric elements;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300 </a:t>
            </a:r>
            <a:r>
              <a:rPr lang="en-US" sz="1200" i="1" dirty="0"/>
              <a:t>(specific system) </a:t>
            </a:r>
            <a:r>
              <a:rPr lang="en-US" sz="1200" dirty="0"/>
              <a:t>– the model element is graphically represented within the model as a specific system, in which the object has specific quantities, dimensions, shapes, position and orientation. Non-graphic information is also linked to the geometric elements, which is more in-depth than the previous level;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400 </a:t>
            </a:r>
            <a:r>
              <a:rPr lang="en-US" sz="1200" i="1" dirty="0"/>
              <a:t>(fabrication) </a:t>
            </a:r>
            <a:r>
              <a:rPr lang="en-US" sz="1200" dirty="0"/>
              <a:t>– the model element is graphically represented within the model as a specific system, in which the object has specific dimensions, shape, position, quantity and orientation with further details for its fabrication, assembly or installation. More in-depth non-graphical information is linked to the geometric elements than in the previous level;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500</a:t>
            </a:r>
            <a:r>
              <a:rPr lang="en-US" sz="1200" dirty="0"/>
              <a:t> </a:t>
            </a:r>
            <a:r>
              <a:rPr lang="en-US" sz="1200" i="1" dirty="0"/>
              <a:t>(verified representation – as built) </a:t>
            </a:r>
            <a:r>
              <a:rPr lang="en-US" sz="1200" dirty="0"/>
              <a:t>– the model element is a verified representation on site in terms of size, shape, position, quantity and orientation. Definitive non-graphical information is linked to the geometric elements.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285FF0F-5BCF-D29D-6CEA-74E9A1495438}"/>
              </a:ext>
            </a:extLst>
          </p:cNvPr>
          <p:cNvSpPr txBox="1"/>
          <p:nvPr/>
        </p:nvSpPr>
        <p:spPr>
          <a:xfrm>
            <a:off x="6096000" y="1156766"/>
            <a:ext cx="530710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LOD (UK)</a:t>
            </a:r>
          </a:p>
          <a:p>
            <a:endParaRPr lang="fi-FI" b="1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1</a:t>
            </a:r>
            <a:r>
              <a:rPr lang="en-US" sz="1200" dirty="0"/>
              <a:t> (</a:t>
            </a:r>
            <a:r>
              <a:rPr lang="en-US" sz="1200" i="1" dirty="0"/>
              <a:t>brief</a:t>
            </a:r>
            <a:r>
              <a:rPr lang="en-US" sz="1200" dirty="0"/>
              <a:t>) – block model with performance requirements and site constraints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2 </a:t>
            </a:r>
            <a:r>
              <a:rPr lang="en-US" sz="1200" dirty="0"/>
              <a:t>(</a:t>
            </a:r>
            <a:r>
              <a:rPr lang="en-US" sz="1200" i="1" dirty="0"/>
              <a:t>concept</a:t>
            </a:r>
            <a:r>
              <a:rPr lang="en-US" sz="1200" dirty="0"/>
              <a:t>) – conceptual or volumetric model including basic areas and volumes, orientation and cost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3 </a:t>
            </a:r>
            <a:r>
              <a:rPr lang="en-US" sz="1200" i="1" dirty="0"/>
              <a:t>(developed design) – </a:t>
            </a:r>
            <a:r>
              <a:rPr lang="en-US" sz="1200" dirty="0" err="1"/>
              <a:t>generalised</a:t>
            </a:r>
            <a:r>
              <a:rPr lang="en-US" sz="1200" dirty="0"/>
              <a:t> systems with approximate quantity, size, shape, location and orientation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4 </a:t>
            </a:r>
            <a:r>
              <a:rPr lang="en-US" sz="1200" i="1" dirty="0"/>
              <a:t>(production)</a:t>
            </a:r>
            <a:r>
              <a:rPr lang="en-US" sz="1200" dirty="0"/>
              <a:t> – technical design model with accurately modelled and coordinated elements that can be used to estimate costs and verify regulatory compliance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5 </a:t>
            </a:r>
            <a:r>
              <a:rPr lang="en-US" sz="1200" i="1" dirty="0"/>
              <a:t>(installation)</a:t>
            </a:r>
            <a:r>
              <a:rPr lang="en-US" sz="1200" dirty="0"/>
              <a:t> – model suitable for construction and assembly, with accurate requirements and specific components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6</a:t>
            </a:r>
            <a:r>
              <a:rPr lang="en-US" sz="1200" dirty="0"/>
              <a:t> </a:t>
            </a:r>
            <a:r>
              <a:rPr lang="en-US" sz="1200" i="1" dirty="0"/>
              <a:t>(as constructed) – </a:t>
            </a:r>
            <a:r>
              <a:rPr lang="en-US" sz="1200" dirty="0"/>
              <a:t>a model with details describing how the asset has been constructed and which can be used in the operation and maintenance phase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LOD 7</a:t>
            </a:r>
            <a:r>
              <a:rPr lang="en-US" sz="1200" dirty="0"/>
              <a:t> </a:t>
            </a:r>
            <a:r>
              <a:rPr lang="en-US" sz="1200" i="1" dirty="0"/>
              <a:t>(in use) </a:t>
            </a:r>
            <a:r>
              <a:rPr lang="en-US" sz="1200" dirty="0"/>
              <a:t>– a model of asset information to be used for ongoing maintenance and monitoring operations.</a:t>
            </a:r>
          </a:p>
          <a:p>
            <a:endParaRPr lang="fi-FI" b="0" dirty="0">
              <a:effectLst/>
            </a:endParaRPr>
          </a:p>
          <a:p>
            <a:endParaRPr lang="fi-FI" b="0" dirty="0">
              <a:effectLst/>
            </a:endParaRPr>
          </a:p>
          <a:p>
            <a:endParaRPr lang="fi-FI" b="0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069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CF20DB0-1B50-0865-4498-EC2F20B9D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8</a:t>
            </a:fld>
            <a:endParaRPr lang="de-DE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43D587B-0BF6-2B6A-E827-95A5953F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421" y="1216723"/>
            <a:ext cx="7780485" cy="453861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35C6E32-7272-5E23-8D91-2AA2A6057C37}"/>
              </a:ext>
            </a:extLst>
          </p:cNvPr>
          <p:cNvSpPr txBox="1"/>
          <p:nvPr/>
        </p:nvSpPr>
        <p:spPr>
          <a:xfrm>
            <a:off x="591671" y="1368378"/>
            <a:ext cx="19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/>
              <a:t>LOD (AIA)</a:t>
            </a:r>
          </a:p>
          <a:p>
            <a:endParaRPr lang="fi-FI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360B79D5-5B03-28DC-0B1E-F673887B921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-1" y="6111374"/>
            <a:ext cx="87809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Accademia</a:t>
            </a:r>
            <a:r>
              <a:rPr lang="de-DE" dirty="0"/>
              <a:t>	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https://blog.acaddemia.com/wp-content/uploads/2019/03/</a:t>
            </a:r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3710242A-FEB6-498B-C6AA-66C5EDE893C8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8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CF20DB0-1B50-0865-4498-EC2F20B9D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35C6E32-7272-5E23-8D91-2AA2A6057C37}"/>
              </a:ext>
            </a:extLst>
          </p:cNvPr>
          <p:cNvSpPr txBox="1"/>
          <p:nvPr/>
        </p:nvSpPr>
        <p:spPr>
          <a:xfrm>
            <a:off x="591671" y="1368378"/>
            <a:ext cx="19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/>
              <a:t>LOD (AIA)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D9D3365-F98E-676A-FEE8-4C5D881D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861" y="1043643"/>
            <a:ext cx="7448278" cy="4945239"/>
          </a:xfrm>
          <a:prstGeom prst="rect">
            <a:avLst/>
          </a:prstGeom>
        </p:spPr>
      </p:pic>
      <p:sp>
        <p:nvSpPr>
          <p:cNvPr id="8" name="Google Shape;103;p2">
            <a:extLst>
              <a:ext uri="{FF2B5EF4-FFF2-40B4-BE49-F238E27FC236}">
                <a16:creationId xmlns:a16="http://schemas.microsoft.com/office/drawing/2014/main" id="{9C87C780-199C-13D4-F547-4FD24CC8A7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-1" y="6111374"/>
            <a:ext cx="87809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Sources: 	Accademia</a:t>
            </a:r>
            <a:r>
              <a:rPr lang="de-DE" dirty="0"/>
              <a:t>	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https://blog.acaddemia.com/wp-content/uploads/2019/03/</a:t>
            </a:r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782FD6BD-08C7-592C-0A7A-23B1D9910F9F}"/>
              </a:ext>
            </a:extLst>
          </p:cNvPr>
          <p:cNvSpPr txBox="1"/>
          <p:nvPr/>
        </p:nvSpPr>
        <p:spPr>
          <a:xfrm>
            <a:off x="2808815" y="331270"/>
            <a:ext cx="6456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Timber BIM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 Rohola,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architect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356E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SAFA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56E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07334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2855</Words>
  <Application>Microsoft Office PowerPoint</Application>
  <PresentationFormat>Laajakuva</PresentationFormat>
  <Paragraphs>373</Paragraphs>
  <Slides>27</Slides>
  <Notes>24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Arial</vt:lpstr>
      <vt:lpstr>Calibri</vt:lpstr>
      <vt:lpstr>2_Office</vt:lpstr>
      <vt:lpstr>Office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Uses of BIM</vt:lpstr>
      <vt:lpstr>Uses of BIM</vt:lpstr>
      <vt:lpstr>Uses of BIM</vt:lpstr>
      <vt:lpstr>Uses of BIM</vt:lpstr>
      <vt:lpstr>BIM Workflows</vt:lpstr>
      <vt:lpstr>BIM Workflows</vt:lpstr>
      <vt:lpstr>PowerPoint-esitys</vt:lpstr>
      <vt:lpstr>BIM Tools</vt:lpstr>
      <vt:lpstr>BIM Tools</vt:lpstr>
      <vt:lpstr>PowerPoint-esitys</vt:lpstr>
      <vt:lpstr>BIM Product Libraries for Timber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Santana Sosa Aída</dc:creator>
  <cp:lastModifiedBy>Kaarlo Rohola</cp:lastModifiedBy>
  <cp:revision>39</cp:revision>
  <dcterms:created xsi:type="dcterms:W3CDTF">2021-03-24T16:07:34Z</dcterms:created>
  <dcterms:modified xsi:type="dcterms:W3CDTF">2022-05-25T09:34:30Z</dcterms:modified>
</cp:coreProperties>
</file>