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56"/>
  </p:notesMasterIdLst>
  <p:sldIdLst>
    <p:sldId id="256" r:id="rId3"/>
    <p:sldId id="318" r:id="rId4"/>
    <p:sldId id="341" r:id="rId5"/>
    <p:sldId id="340" r:id="rId6"/>
    <p:sldId id="342" r:id="rId7"/>
    <p:sldId id="317" r:id="rId8"/>
    <p:sldId id="319" r:id="rId9"/>
    <p:sldId id="336" r:id="rId10"/>
    <p:sldId id="322" r:id="rId11"/>
    <p:sldId id="320" r:id="rId12"/>
    <p:sldId id="321" r:id="rId13"/>
    <p:sldId id="324" r:id="rId14"/>
    <p:sldId id="323" r:id="rId15"/>
    <p:sldId id="326" r:id="rId16"/>
    <p:sldId id="325" r:id="rId17"/>
    <p:sldId id="327" r:id="rId18"/>
    <p:sldId id="328" r:id="rId19"/>
    <p:sldId id="337" r:id="rId20"/>
    <p:sldId id="334" r:id="rId21"/>
    <p:sldId id="335" r:id="rId22"/>
    <p:sldId id="333" r:id="rId23"/>
    <p:sldId id="329" r:id="rId24"/>
    <p:sldId id="330" r:id="rId25"/>
    <p:sldId id="365" r:id="rId26"/>
    <p:sldId id="366" r:id="rId27"/>
    <p:sldId id="331" r:id="rId28"/>
    <p:sldId id="332" r:id="rId29"/>
    <p:sldId id="338" r:id="rId30"/>
    <p:sldId id="339" r:id="rId31"/>
    <p:sldId id="364" r:id="rId32"/>
    <p:sldId id="343" r:id="rId33"/>
    <p:sldId id="368" r:id="rId34"/>
    <p:sldId id="367" r:id="rId35"/>
    <p:sldId id="344" r:id="rId36"/>
    <p:sldId id="346" r:id="rId37"/>
    <p:sldId id="345" r:id="rId38"/>
    <p:sldId id="350" r:id="rId39"/>
    <p:sldId id="351" r:id="rId40"/>
    <p:sldId id="349" r:id="rId41"/>
    <p:sldId id="347" r:id="rId42"/>
    <p:sldId id="348" r:id="rId43"/>
    <p:sldId id="352" r:id="rId44"/>
    <p:sldId id="355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56" r:id="rId53"/>
    <p:sldId id="353" r:id="rId54"/>
    <p:sldId id="354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jisO6S1nJRB/mMxYedTepHpTd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65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22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29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544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250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49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3215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74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8842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840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40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209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565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8025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0581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356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758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702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977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9600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6495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79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512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73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702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725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0078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7224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05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925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710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331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219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3138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469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6254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5011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83283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9433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741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5811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611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233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237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4267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8396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043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95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977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305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87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584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86190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D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ETAILS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, C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ONSTRUCTION</a:t>
            </a:r>
            <a:r>
              <a:rPr lang="en-US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, A</a:t>
            </a: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RCHITECTURE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Łukasz Wesołowski : Pawel Mika</a:t>
            </a:r>
            <a:endParaRPr lang="de-D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17-05-2022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C714F80-819A-DDD2-2A10-983D1345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56" y="1026518"/>
            <a:ext cx="8297155" cy="5810333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CTBUH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Mjøstårnet</a:t>
            </a:r>
            <a:r>
              <a:rPr lang="pl-PL" sz="1600" b="1" dirty="0">
                <a:solidFill>
                  <a:srgbClr val="5C8A85"/>
                </a:solidFill>
              </a:rPr>
              <a:t> // 85,4m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Norway-Brumunddal</a:t>
            </a:r>
            <a:r>
              <a:rPr lang="pl-PL" sz="1600" b="1" dirty="0">
                <a:solidFill>
                  <a:srgbClr val="5C8A85"/>
                </a:solidFill>
              </a:rPr>
              <a:t> // 2019</a:t>
            </a:r>
          </a:p>
        </p:txBody>
      </p:sp>
    </p:spTree>
    <p:extLst>
      <p:ext uri="{BB962C8B-B14F-4D97-AF65-F5344CB8AC3E}">
        <p14:creationId xmlns:p14="http://schemas.microsoft.com/office/powerpoint/2010/main" val="127760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budynek, miasto, żółty&#10;&#10;Opis wygenerowany automatycznie">
            <a:extLst>
              <a:ext uri="{FF2B5EF4-FFF2-40B4-BE49-F238E27FC236}">
                <a16:creationId xmlns:a16="http://schemas.microsoft.com/office/drawing/2014/main" id="{B51B5369-60E1-2F52-B000-76F6DB11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762" y="986168"/>
            <a:ext cx="7570237" cy="5047834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/>
              <a:t>Waugh </a:t>
            </a:r>
            <a:r>
              <a:rPr lang="de-DE" dirty="0" err="1"/>
              <a:t>Thistleton</a:t>
            </a:r>
            <a:r>
              <a:rPr lang="de-DE" dirty="0"/>
              <a:t>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Dalston</a:t>
            </a:r>
            <a:r>
              <a:rPr lang="pl-PL" sz="1600" b="1" dirty="0">
                <a:solidFill>
                  <a:srgbClr val="5C8A85"/>
                </a:solidFill>
              </a:rPr>
              <a:t> Works // 34m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Great Britain-London // 2017</a:t>
            </a:r>
          </a:p>
        </p:txBody>
      </p:sp>
      <p:pic>
        <p:nvPicPr>
          <p:cNvPr id="5" name="Obraz 4" descr="Obraz zawierający budynek, klatka, dach&#10;&#10;Opis wygenerowany automatycznie">
            <a:extLst>
              <a:ext uri="{FF2B5EF4-FFF2-40B4-BE49-F238E27FC236}">
                <a16:creationId xmlns:a16="http://schemas.microsoft.com/office/drawing/2014/main" id="{DFB32346-D4EB-8E31-ACBC-681EE4524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8018"/>
            <a:ext cx="5281127" cy="34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49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/>
              <a:t>Waugh </a:t>
            </a:r>
            <a:r>
              <a:rPr lang="de-DE" dirty="0" err="1"/>
              <a:t>Thistleton</a:t>
            </a:r>
            <a:r>
              <a:rPr lang="de-DE" dirty="0"/>
              <a:t>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Dalston</a:t>
            </a:r>
            <a:r>
              <a:rPr lang="pl-PL" sz="1600" b="1" dirty="0">
                <a:solidFill>
                  <a:srgbClr val="5C8A85"/>
                </a:solidFill>
              </a:rPr>
              <a:t> Works // 34m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Great Britain-London // 2017</a:t>
            </a:r>
          </a:p>
        </p:txBody>
      </p:sp>
      <p:pic>
        <p:nvPicPr>
          <p:cNvPr id="3" name="Obraz 2" descr="Obraz zawierający budynek&#10;&#10;Opis wygenerowany automatycznie">
            <a:extLst>
              <a:ext uri="{FF2B5EF4-FFF2-40B4-BE49-F238E27FC236}">
                <a16:creationId xmlns:a16="http://schemas.microsoft.com/office/drawing/2014/main" id="{F611D86F-5956-9BE3-ED6A-A0EDC882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" y="1730827"/>
            <a:ext cx="11495314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budynek, okno, cegła&#10;&#10;Opis wygenerowany automatycznie">
            <a:extLst>
              <a:ext uri="{FF2B5EF4-FFF2-40B4-BE49-F238E27FC236}">
                <a16:creationId xmlns:a16="http://schemas.microsoft.com/office/drawing/2014/main" id="{68B6072A-F704-8267-4A09-280D9BE5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635" y="1784787"/>
            <a:ext cx="7717365" cy="4264559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/>
              <a:t>Waugh </a:t>
            </a:r>
            <a:r>
              <a:rPr lang="de-DE" dirty="0" err="1"/>
              <a:t>Thistleton</a:t>
            </a:r>
            <a:r>
              <a:rPr lang="de-DE" dirty="0"/>
              <a:t>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Dalston</a:t>
            </a:r>
            <a:r>
              <a:rPr lang="pl-PL" sz="1600" b="1" dirty="0">
                <a:solidFill>
                  <a:srgbClr val="5C8A85"/>
                </a:solidFill>
              </a:rPr>
              <a:t> Works // 34m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Great Britain-London // 2017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A31BA18-91F2-9C75-16C8-3B30C1FC1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84787"/>
            <a:ext cx="6250982" cy="42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3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/>
              <a:t>Waugh </a:t>
            </a:r>
            <a:r>
              <a:rPr lang="de-DE" dirty="0" err="1"/>
              <a:t>Thistleton</a:t>
            </a:r>
            <a:r>
              <a:rPr lang="de-DE" dirty="0"/>
              <a:t>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Dalston</a:t>
            </a:r>
            <a:r>
              <a:rPr lang="pl-PL" sz="1600" b="1" dirty="0">
                <a:solidFill>
                  <a:srgbClr val="5C8A85"/>
                </a:solidFill>
              </a:rPr>
              <a:t> Works // 34m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Great Britain-London // 2017</a:t>
            </a:r>
          </a:p>
        </p:txBody>
      </p:sp>
      <p:pic>
        <p:nvPicPr>
          <p:cNvPr id="3" name="Obraz 2" descr="Obraz zawierający budynek, cegła, blok mieszkalny, zewnętrzne&#10;&#10;Opis wygenerowany automatycznie">
            <a:extLst>
              <a:ext uri="{FF2B5EF4-FFF2-40B4-BE49-F238E27FC236}">
                <a16:creationId xmlns:a16="http://schemas.microsoft.com/office/drawing/2014/main" id="{58E511DB-E1FD-8C88-A675-A8DE7F84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0" y="1729274"/>
            <a:ext cx="11482873" cy="43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budynek, blok mieszkalny&#10;&#10;Opis wygenerowany automatycznie">
            <a:extLst>
              <a:ext uri="{FF2B5EF4-FFF2-40B4-BE49-F238E27FC236}">
                <a16:creationId xmlns:a16="http://schemas.microsoft.com/office/drawing/2014/main" id="{439A35F8-AA8C-369B-13C5-43A77B8F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174" y="2439413"/>
            <a:ext cx="5405421" cy="3604740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/>
              <a:t>Waugh </a:t>
            </a:r>
            <a:r>
              <a:rPr lang="de-DE" dirty="0" err="1"/>
              <a:t>Thistleton</a:t>
            </a:r>
            <a:r>
              <a:rPr lang="de-DE" dirty="0"/>
              <a:t>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Dalston</a:t>
            </a:r>
            <a:r>
              <a:rPr lang="pl-PL" sz="1600" b="1" dirty="0">
                <a:solidFill>
                  <a:srgbClr val="5C8A85"/>
                </a:solidFill>
              </a:rPr>
              <a:t> Works // 34m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Great Britain-London // 2017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DD04ECA-732A-B23F-A5AB-08497A4B9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914" y="1731527"/>
            <a:ext cx="6578846" cy="51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Joshua </a:t>
            </a:r>
            <a:r>
              <a:rPr lang="pl-PL" dirty="0" err="1"/>
              <a:t>Jay</a:t>
            </a:r>
            <a:r>
              <a:rPr lang="pl-PL" dirty="0"/>
              <a:t> Elliott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Framework HQ // </a:t>
            </a:r>
            <a:r>
              <a:rPr lang="pl-PL" sz="1600" b="1" dirty="0" err="1">
                <a:solidFill>
                  <a:srgbClr val="5C8A85"/>
                </a:solidFill>
              </a:rPr>
              <a:t>wood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grain</a:t>
            </a:r>
            <a:r>
              <a:rPr lang="pl-PL" sz="1600" b="1" dirty="0">
                <a:solidFill>
                  <a:srgbClr val="5C8A85"/>
                </a:solidFill>
              </a:rPr>
              <a:t> // USA-Portland // YYYY</a:t>
            </a:r>
          </a:p>
        </p:txBody>
      </p:sp>
      <p:pic>
        <p:nvPicPr>
          <p:cNvPr id="3" name="Obraz 2" descr="Obraz zawierający budynek, sufit, wewnątrz, drewno&#10;&#10;Opis wygenerowany automatycznie">
            <a:extLst>
              <a:ext uri="{FF2B5EF4-FFF2-40B4-BE49-F238E27FC236}">
                <a16:creationId xmlns:a16="http://schemas.microsoft.com/office/drawing/2014/main" id="{A1709EDA-8F58-F6EE-5611-ACE8FAAE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078" y="1539513"/>
            <a:ext cx="6683828" cy="4455885"/>
          </a:xfrm>
          <a:prstGeom prst="rect">
            <a:avLst/>
          </a:prstGeom>
        </p:spPr>
      </p:pic>
      <p:pic>
        <p:nvPicPr>
          <p:cNvPr id="7" name="Obraz 6" descr="Obraz zawierający budynek, zewnętrzne, ganek, kamień&#10;&#10;Opis wygenerowany automatycznie">
            <a:extLst>
              <a:ext uri="{FF2B5EF4-FFF2-40B4-BE49-F238E27FC236}">
                <a16:creationId xmlns:a16="http://schemas.microsoft.com/office/drawing/2014/main" id="{C9E5B181-4EEC-8531-A9F6-5BC5CB6CB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8636"/>
            <a:ext cx="5384894" cy="36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5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buildinx.be / irishnews.com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Housing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efficient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15" name="Obraz 14" descr="Obraz zawierający budynek, niebo, zewnętrzne, drewniane&#10;&#10;Opis wygenerowany automatycznie">
            <a:extLst>
              <a:ext uri="{FF2B5EF4-FFF2-40B4-BE49-F238E27FC236}">
                <a16:creationId xmlns:a16="http://schemas.microsoft.com/office/drawing/2014/main" id="{D8008D97-01D4-168A-E5DC-270B4D94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327" y="1125908"/>
            <a:ext cx="7314173" cy="4869490"/>
          </a:xfrm>
          <a:prstGeom prst="rect">
            <a:avLst/>
          </a:prstGeom>
        </p:spPr>
      </p:pic>
      <p:pic>
        <p:nvPicPr>
          <p:cNvPr id="17" name="Obraz 16" descr="Obraz zawierający budynek, zewnętrzne&#10;&#10;Opis wygenerowany automatycznie">
            <a:extLst>
              <a:ext uri="{FF2B5EF4-FFF2-40B4-BE49-F238E27FC236}">
                <a16:creationId xmlns:a16="http://schemas.microsoft.com/office/drawing/2014/main" id="{D3C32FCD-D614-E197-F3A4-38C09B31F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1847260"/>
            <a:ext cx="5530850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Nicolas </a:t>
            </a:r>
            <a:r>
              <a:rPr lang="pl-PL" dirty="0" err="1"/>
              <a:t>Janberg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Chile </a:t>
            </a:r>
            <a:r>
              <a:rPr lang="pl-PL" sz="1600" b="1" dirty="0" err="1">
                <a:solidFill>
                  <a:srgbClr val="5C8A85"/>
                </a:solidFill>
              </a:rPr>
              <a:t>Pavilion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structures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Italy</a:t>
            </a:r>
            <a:r>
              <a:rPr lang="pl-PL" sz="1600" b="1" dirty="0">
                <a:solidFill>
                  <a:srgbClr val="5C8A85"/>
                </a:solidFill>
              </a:rPr>
              <a:t>-Milan // 2015</a:t>
            </a:r>
          </a:p>
        </p:txBody>
      </p:sp>
      <p:pic>
        <p:nvPicPr>
          <p:cNvPr id="9" name="Obraz 8" descr="Obraz zawierający niebo, zewnętrzne, budynek, most&#10;&#10;Opis wygenerowany automatycznie">
            <a:extLst>
              <a:ext uri="{FF2B5EF4-FFF2-40B4-BE49-F238E27FC236}">
                <a16:creationId xmlns:a16="http://schemas.microsoft.com/office/drawing/2014/main" id="{EE0EE686-2049-6828-107B-B63E20509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57303"/>
            <a:ext cx="7257143" cy="4838095"/>
          </a:xfrm>
          <a:prstGeom prst="rect">
            <a:avLst/>
          </a:prstGeom>
        </p:spPr>
      </p:pic>
      <p:pic>
        <p:nvPicPr>
          <p:cNvPr id="13" name="Obraz 12" descr="Obraz zawierający krzesło, drewniane, drewno, biały&#10;&#10;Opis wygenerowany automatycznie">
            <a:extLst>
              <a:ext uri="{FF2B5EF4-FFF2-40B4-BE49-F238E27FC236}">
                <a16:creationId xmlns:a16="http://schemas.microsoft.com/office/drawing/2014/main" id="{D62CF126-8735-6865-4C5B-3F4F51FDF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21" y="1789429"/>
            <a:ext cx="2803979" cy="42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Nicolas </a:t>
            </a:r>
            <a:r>
              <a:rPr lang="pl-PL" dirty="0" err="1"/>
              <a:t>Janberg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Chile </a:t>
            </a:r>
            <a:r>
              <a:rPr lang="pl-PL" sz="1600" b="1" dirty="0" err="1">
                <a:solidFill>
                  <a:srgbClr val="5C8A85"/>
                </a:solidFill>
              </a:rPr>
              <a:t>Pavilion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structures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Italy</a:t>
            </a:r>
            <a:r>
              <a:rPr lang="pl-PL" sz="1600" b="1" dirty="0">
                <a:solidFill>
                  <a:srgbClr val="5C8A85"/>
                </a:solidFill>
              </a:rPr>
              <a:t>-Milan // 2015</a:t>
            </a:r>
          </a:p>
        </p:txBody>
      </p:sp>
      <p:pic>
        <p:nvPicPr>
          <p:cNvPr id="3" name="Obraz 2" descr="Obraz zawierający krzesło, drewniane, budynek, drewno&#10;&#10;Opis wygenerowany automatycznie">
            <a:extLst>
              <a:ext uri="{FF2B5EF4-FFF2-40B4-BE49-F238E27FC236}">
                <a16:creationId xmlns:a16="http://schemas.microsoft.com/office/drawing/2014/main" id="{9848C694-0D0A-EBC9-9CBB-BF697B70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6" y="1858023"/>
            <a:ext cx="6266343" cy="4177561"/>
          </a:xfrm>
          <a:prstGeom prst="rect">
            <a:avLst/>
          </a:prstGeom>
        </p:spPr>
      </p:pic>
      <p:pic>
        <p:nvPicPr>
          <p:cNvPr id="5" name="Obraz 4" descr="Obraz zawierający zewnętrzne, niebo, trawa&#10;&#10;Opis wygenerowany automatycznie">
            <a:extLst>
              <a:ext uri="{FF2B5EF4-FFF2-40B4-BE49-F238E27FC236}">
                <a16:creationId xmlns:a16="http://schemas.microsoft.com/office/drawing/2014/main" id="{544FD4C5-A86B-DE1F-94EF-555C37AE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658" y="1858022"/>
            <a:ext cx="6266342" cy="41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Naturallywood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Brock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Commons</a:t>
            </a:r>
            <a:r>
              <a:rPr lang="pl-PL" sz="1600" b="1" dirty="0">
                <a:solidFill>
                  <a:srgbClr val="5C8A85"/>
                </a:solidFill>
              </a:rPr>
              <a:t> // 53 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Canada-</a:t>
            </a:r>
            <a:r>
              <a:rPr lang="pl-PL" sz="1600" b="1" dirty="0" err="1">
                <a:solidFill>
                  <a:srgbClr val="5C8A85"/>
                </a:solidFill>
              </a:rPr>
              <a:t>Vancouve</a:t>
            </a:r>
            <a:r>
              <a:rPr lang="pl-PL" sz="1600" b="1" dirty="0">
                <a:solidFill>
                  <a:srgbClr val="5C8A85"/>
                </a:solidFill>
              </a:rPr>
              <a:t> // 2017</a:t>
            </a:r>
          </a:p>
        </p:txBody>
      </p:sp>
      <p:pic>
        <p:nvPicPr>
          <p:cNvPr id="13" name="Obraz 12" descr="Obraz zawierający zewnętrzne, niebo, budynek, wysoki&#10;&#10;Opis wygenerowany automatycznie">
            <a:extLst>
              <a:ext uri="{FF2B5EF4-FFF2-40B4-BE49-F238E27FC236}">
                <a16:creationId xmlns:a16="http://schemas.microsoft.com/office/drawing/2014/main" id="{C584C0F0-BFFB-7A81-C88C-8F5AC957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998082"/>
            <a:ext cx="4457700" cy="5059818"/>
          </a:xfrm>
          <a:prstGeom prst="rect">
            <a:avLst/>
          </a:prstGeom>
        </p:spPr>
      </p:pic>
      <p:pic>
        <p:nvPicPr>
          <p:cNvPr id="15" name="Obraz 14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040EC4E-6D90-613D-DD28-6B4EDB266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1723782"/>
            <a:ext cx="5784850" cy="43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9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Nicolas </a:t>
            </a:r>
            <a:r>
              <a:rPr lang="pl-PL" dirty="0" err="1"/>
              <a:t>Janberg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Chile </a:t>
            </a:r>
            <a:r>
              <a:rPr lang="pl-PL" sz="1600" b="1" dirty="0" err="1">
                <a:solidFill>
                  <a:srgbClr val="5C8A85"/>
                </a:solidFill>
              </a:rPr>
              <a:t>Pavilion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structures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Italy</a:t>
            </a:r>
            <a:r>
              <a:rPr lang="pl-PL" sz="1600" b="1" dirty="0">
                <a:solidFill>
                  <a:srgbClr val="5C8A85"/>
                </a:solidFill>
              </a:rPr>
              <a:t>-Milan // 2015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35161B-66BD-6EC1-2AE1-4AFA64CEC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50" y="1028670"/>
            <a:ext cx="5022850" cy="496672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4B89741-399C-684E-7687-FCDB56667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1" y="1734539"/>
            <a:ext cx="4667250" cy="4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Joshua </a:t>
            </a:r>
            <a:r>
              <a:rPr lang="pl-PL" dirty="0" err="1"/>
              <a:t>Jay</a:t>
            </a:r>
            <a:r>
              <a:rPr lang="pl-PL" dirty="0"/>
              <a:t> Elliott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Framework HQ // </a:t>
            </a:r>
            <a:r>
              <a:rPr lang="pl-PL" sz="1600" b="1" dirty="0" err="1">
                <a:solidFill>
                  <a:srgbClr val="5C8A85"/>
                </a:solidFill>
              </a:rPr>
              <a:t>wood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grain</a:t>
            </a:r>
            <a:r>
              <a:rPr lang="pl-PL" sz="1600" b="1" dirty="0">
                <a:solidFill>
                  <a:srgbClr val="5C8A85"/>
                </a:solidFill>
              </a:rPr>
              <a:t> // USA-Portland // YYYY</a:t>
            </a:r>
          </a:p>
        </p:txBody>
      </p:sp>
      <p:pic>
        <p:nvPicPr>
          <p:cNvPr id="4" name="Obraz 3" descr="Obraz zawierający niebo, zewnętrzne, budynek&#10;&#10;Opis wygenerowany automatycznie">
            <a:extLst>
              <a:ext uri="{FF2B5EF4-FFF2-40B4-BE49-F238E27FC236}">
                <a16:creationId xmlns:a16="http://schemas.microsoft.com/office/drawing/2014/main" id="{E1D2DDE7-0FA0-17FB-AE6B-604123A88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53" y="1548882"/>
            <a:ext cx="6669774" cy="4446516"/>
          </a:xfrm>
          <a:prstGeom prst="rect">
            <a:avLst/>
          </a:prstGeom>
        </p:spPr>
      </p:pic>
      <p:pic>
        <p:nvPicPr>
          <p:cNvPr id="6" name="Obraz 5" descr="Obraz zawierający niebo, zewnętrzne, budynek, ogniwo słoneczne&#10;&#10;Opis wygenerowany automatycznie">
            <a:extLst>
              <a:ext uri="{FF2B5EF4-FFF2-40B4-BE49-F238E27FC236}">
                <a16:creationId xmlns:a16="http://schemas.microsoft.com/office/drawing/2014/main" id="{B146B4E5-E7D2-16B7-D2ED-883631C80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" y="2419739"/>
            <a:ext cx="5363489" cy="35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Ivan </a:t>
            </a:r>
            <a:r>
              <a:rPr lang="pl-PL" dirty="0" err="1"/>
              <a:t>Baan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Grace </a:t>
            </a:r>
            <a:r>
              <a:rPr lang="pl-PL" sz="1600" b="1" dirty="0" err="1">
                <a:solidFill>
                  <a:srgbClr val="5C8A85"/>
                </a:solidFill>
              </a:rPr>
              <a:t>Farms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flexibility+efficiency</a:t>
            </a:r>
            <a:r>
              <a:rPr lang="pl-PL" sz="1600" b="1" dirty="0">
                <a:solidFill>
                  <a:srgbClr val="5C8A85"/>
                </a:solidFill>
              </a:rPr>
              <a:t> // USA-New </a:t>
            </a:r>
            <a:r>
              <a:rPr lang="pl-PL" sz="1600" b="1" dirty="0" err="1">
                <a:solidFill>
                  <a:srgbClr val="5C8A85"/>
                </a:solidFill>
              </a:rPr>
              <a:t>Canaan</a:t>
            </a:r>
            <a:r>
              <a:rPr lang="pl-PL" sz="1600" b="1" dirty="0">
                <a:solidFill>
                  <a:srgbClr val="5C8A85"/>
                </a:solidFill>
              </a:rPr>
              <a:t> // 2015</a:t>
            </a:r>
          </a:p>
        </p:txBody>
      </p:sp>
      <p:pic>
        <p:nvPicPr>
          <p:cNvPr id="3" name="Obraz 2" descr="Obraz zawierający sufit, wewnątrz&#10;&#10;Opis wygenerowany automatycznie">
            <a:extLst>
              <a:ext uri="{FF2B5EF4-FFF2-40B4-BE49-F238E27FC236}">
                <a16:creationId xmlns:a16="http://schemas.microsoft.com/office/drawing/2014/main" id="{543A12FC-9555-18EF-7A05-2876F6FF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1716659"/>
            <a:ext cx="6489700" cy="4326467"/>
          </a:xfrm>
          <a:prstGeom prst="rect">
            <a:avLst/>
          </a:prstGeom>
        </p:spPr>
      </p:pic>
      <p:pic>
        <p:nvPicPr>
          <p:cNvPr id="7" name="Obraz 6" descr="Obraz zawierający niebo, zewnętrzne, drzewo, trawa&#10;&#10;Opis wygenerowany automatycznie">
            <a:extLst>
              <a:ext uri="{FF2B5EF4-FFF2-40B4-BE49-F238E27FC236}">
                <a16:creationId xmlns:a16="http://schemas.microsoft.com/office/drawing/2014/main" id="{36382E75-B0CD-B0E8-B995-DFA7A10C5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6800"/>
            <a:ext cx="5559489" cy="37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5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Dean Kaufman / Ivan </a:t>
            </a:r>
            <a:r>
              <a:rPr lang="pl-PL" dirty="0" err="1"/>
              <a:t>Baan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Grace </a:t>
            </a:r>
            <a:r>
              <a:rPr lang="pl-PL" sz="1600" b="1" dirty="0" err="1">
                <a:solidFill>
                  <a:srgbClr val="5C8A85"/>
                </a:solidFill>
              </a:rPr>
              <a:t>Farms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flexibility+efficiency</a:t>
            </a:r>
            <a:r>
              <a:rPr lang="pl-PL" sz="1600" b="1" dirty="0">
                <a:solidFill>
                  <a:srgbClr val="5C8A85"/>
                </a:solidFill>
              </a:rPr>
              <a:t> // USA-New </a:t>
            </a:r>
            <a:r>
              <a:rPr lang="pl-PL" sz="1600" b="1" dirty="0" err="1">
                <a:solidFill>
                  <a:srgbClr val="5C8A85"/>
                </a:solidFill>
              </a:rPr>
              <a:t>Canaan</a:t>
            </a:r>
            <a:r>
              <a:rPr lang="pl-PL" sz="1600" b="1" dirty="0">
                <a:solidFill>
                  <a:srgbClr val="5C8A85"/>
                </a:solidFill>
              </a:rPr>
              <a:t> // 2015</a:t>
            </a:r>
          </a:p>
        </p:txBody>
      </p:sp>
      <p:pic>
        <p:nvPicPr>
          <p:cNvPr id="4" name="Obraz 3" descr="Obraz zawierający podłoże, sufit, wewnątrz, budynek&#10;&#10;Opis wygenerowany automatycznie">
            <a:extLst>
              <a:ext uri="{FF2B5EF4-FFF2-40B4-BE49-F238E27FC236}">
                <a16:creationId xmlns:a16="http://schemas.microsoft.com/office/drawing/2014/main" id="{84D5F6B3-8A16-F0CF-7AFE-3F9002A28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742456"/>
            <a:ext cx="6457950" cy="4305300"/>
          </a:xfrm>
          <a:prstGeom prst="rect">
            <a:avLst/>
          </a:prstGeom>
        </p:spPr>
      </p:pic>
      <p:pic>
        <p:nvPicPr>
          <p:cNvPr id="6" name="Obraz 5" descr="Obraz zawierający niebo, zewnętrzne, trawa&#10;&#10;Opis wygenerowany automatycznie">
            <a:extLst>
              <a:ext uri="{FF2B5EF4-FFF2-40B4-BE49-F238E27FC236}">
                <a16:creationId xmlns:a16="http://schemas.microsoft.com/office/drawing/2014/main" id="{768A02F2-1EF9-B37A-2146-242302F7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5200"/>
            <a:ext cx="5718834" cy="38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Architecture &amp; Design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Metropol Parasol// LVL // </a:t>
            </a:r>
            <a:r>
              <a:rPr lang="pl-PL" sz="1600" b="1" dirty="0" err="1">
                <a:solidFill>
                  <a:srgbClr val="5C8A85"/>
                </a:solidFill>
              </a:rPr>
              <a:t>Spain</a:t>
            </a:r>
            <a:r>
              <a:rPr lang="pl-PL" sz="1600" b="1" dirty="0">
                <a:solidFill>
                  <a:srgbClr val="5C8A85"/>
                </a:solidFill>
              </a:rPr>
              <a:t>-Seville // 2011</a:t>
            </a:r>
          </a:p>
        </p:txBody>
      </p:sp>
      <p:pic>
        <p:nvPicPr>
          <p:cNvPr id="3" name="Obraz 2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82FBD162-6716-50E7-B77D-EFA5DD86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15" y="1231900"/>
            <a:ext cx="7115515" cy="4739851"/>
          </a:xfrm>
          <a:prstGeom prst="rect">
            <a:avLst/>
          </a:prstGeom>
        </p:spPr>
      </p:pic>
      <p:pic>
        <p:nvPicPr>
          <p:cNvPr id="7" name="Obraz 6" descr="Obraz zawierający łuk&#10;&#10;Opis wygenerowany automatycznie">
            <a:extLst>
              <a:ext uri="{FF2B5EF4-FFF2-40B4-BE49-F238E27FC236}">
                <a16:creationId xmlns:a16="http://schemas.microsoft.com/office/drawing/2014/main" id="{24D7CFD6-5508-AFC8-B09B-89FF40E9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" y="2729095"/>
            <a:ext cx="4867910" cy="32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Architecture &amp; Design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Metropol Parasol// LVL // </a:t>
            </a:r>
            <a:r>
              <a:rPr lang="pl-PL" sz="1600" b="1" dirty="0" err="1">
                <a:solidFill>
                  <a:srgbClr val="5C8A85"/>
                </a:solidFill>
              </a:rPr>
              <a:t>Spain</a:t>
            </a:r>
            <a:r>
              <a:rPr lang="pl-PL" sz="1600" b="1" dirty="0">
                <a:solidFill>
                  <a:srgbClr val="5C8A85"/>
                </a:solidFill>
              </a:rPr>
              <a:t>-Seville // 2011</a:t>
            </a:r>
          </a:p>
        </p:txBody>
      </p:sp>
      <p:pic>
        <p:nvPicPr>
          <p:cNvPr id="4" name="Obraz 3" descr="Obraz zawierający wewnątrz, jasne&#10;&#10;Opis wygenerowany automatycznie">
            <a:extLst>
              <a:ext uri="{FF2B5EF4-FFF2-40B4-BE49-F238E27FC236}">
                <a16:creationId xmlns:a16="http://schemas.microsoft.com/office/drawing/2014/main" id="{E3A68926-10A7-BBA9-DF9D-47837BBF8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674" y="1012324"/>
            <a:ext cx="5020176" cy="5020176"/>
          </a:xfrm>
          <a:prstGeom prst="rect">
            <a:avLst/>
          </a:prstGeom>
        </p:spPr>
      </p:pic>
      <p:pic>
        <p:nvPicPr>
          <p:cNvPr id="6" name="Obraz 5" descr="Obraz zawierający zewnętrzne, budynek&#10;&#10;Opis wygenerowany automatycznie">
            <a:extLst>
              <a:ext uri="{FF2B5EF4-FFF2-40B4-BE49-F238E27FC236}">
                <a16:creationId xmlns:a16="http://schemas.microsoft.com/office/drawing/2014/main" id="{A055F7DE-0531-B1C0-3C49-8218EDA2E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1838869"/>
            <a:ext cx="6295524" cy="4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52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dECOi</a:t>
            </a:r>
            <a:r>
              <a:rPr lang="pl-PL" dirty="0"/>
              <a:t> </a:t>
            </a:r>
            <a:r>
              <a:rPr lang="pl-PL" dirty="0" err="1"/>
              <a:t>Architects</a:t>
            </a:r>
            <a:r>
              <a:rPr lang="pl-PL" dirty="0"/>
              <a:t> / Anton </a:t>
            </a:r>
            <a:r>
              <a:rPr lang="pl-PL" dirty="0" err="1"/>
              <a:t>Grassl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Interiors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One Maine Office </a:t>
            </a:r>
            <a:r>
              <a:rPr lang="pl-PL" sz="1600" b="1" dirty="0" err="1">
                <a:solidFill>
                  <a:srgbClr val="5C8A85"/>
                </a:solidFill>
              </a:rPr>
              <a:t>interiors</a:t>
            </a:r>
            <a:r>
              <a:rPr lang="pl-PL" sz="1600" b="1" dirty="0">
                <a:solidFill>
                  <a:srgbClr val="5C8A85"/>
                </a:solidFill>
              </a:rPr>
              <a:t> // USA-Cambridge // 2009</a:t>
            </a:r>
          </a:p>
        </p:txBody>
      </p:sp>
      <p:pic>
        <p:nvPicPr>
          <p:cNvPr id="3" name="Obraz 2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72F79AC9-63D3-FB48-6114-7FB09591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1036590"/>
            <a:ext cx="4304245" cy="4958808"/>
          </a:xfrm>
          <a:prstGeom prst="rect">
            <a:avLst/>
          </a:prstGeom>
        </p:spPr>
      </p:pic>
      <p:pic>
        <p:nvPicPr>
          <p:cNvPr id="7" name="Obraz 6" descr="Obraz zawierający wewnątrz&#10;&#10;Opis wygenerowany automatycznie">
            <a:extLst>
              <a:ext uri="{FF2B5EF4-FFF2-40B4-BE49-F238E27FC236}">
                <a16:creationId xmlns:a16="http://schemas.microsoft.com/office/drawing/2014/main" id="{E7AD19B3-1271-63E5-CF06-5C348C82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1" y="1784788"/>
            <a:ext cx="5568950" cy="41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dECOi</a:t>
            </a:r>
            <a:r>
              <a:rPr lang="pl-PL" dirty="0"/>
              <a:t> </a:t>
            </a:r>
            <a:r>
              <a:rPr lang="pl-PL" dirty="0" err="1"/>
              <a:t>Architects</a:t>
            </a:r>
            <a:r>
              <a:rPr lang="pl-PL" dirty="0"/>
              <a:t> / Anton </a:t>
            </a:r>
            <a:r>
              <a:rPr lang="pl-PL" dirty="0" err="1"/>
              <a:t>Grassl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Interiors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One Maine Office </a:t>
            </a:r>
            <a:r>
              <a:rPr lang="pl-PL" sz="1600" b="1" dirty="0" err="1">
                <a:solidFill>
                  <a:srgbClr val="5C8A85"/>
                </a:solidFill>
              </a:rPr>
              <a:t>interiors</a:t>
            </a:r>
            <a:r>
              <a:rPr lang="pl-PL" sz="1600" b="1" dirty="0">
                <a:solidFill>
                  <a:srgbClr val="5C8A85"/>
                </a:solidFill>
              </a:rPr>
              <a:t> // USA-Cambridge // 2009</a:t>
            </a:r>
          </a:p>
        </p:txBody>
      </p:sp>
      <p:pic>
        <p:nvPicPr>
          <p:cNvPr id="4" name="Obraz 3" descr="Obraz zawierający okno, wewnątrz, podłoże, budynek&#10;&#10;Opis wygenerowany automatycznie">
            <a:extLst>
              <a:ext uri="{FF2B5EF4-FFF2-40B4-BE49-F238E27FC236}">
                <a16:creationId xmlns:a16="http://schemas.microsoft.com/office/drawing/2014/main" id="{FBEA4932-7F3D-CEF3-A504-3BF54BAB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1" y="1014557"/>
            <a:ext cx="3365500" cy="5030643"/>
          </a:xfrm>
          <a:prstGeom prst="rect">
            <a:avLst/>
          </a:prstGeom>
        </p:spPr>
      </p:pic>
      <p:pic>
        <p:nvPicPr>
          <p:cNvPr id="6" name="Obraz 5" descr="Obraz zawierający wewnątrz, okno, drewniane, drewno&#10;&#10;Opis wygenerowany automatycznie">
            <a:extLst>
              <a:ext uri="{FF2B5EF4-FFF2-40B4-BE49-F238E27FC236}">
                <a16:creationId xmlns:a16="http://schemas.microsoft.com/office/drawing/2014/main" id="{77C551C7-941F-F062-63B6-BC3FFD834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601" y="1018171"/>
            <a:ext cx="3453568" cy="5027029"/>
          </a:xfrm>
          <a:prstGeom prst="rect">
            <a:avLst/>
          </a:prstGeom>
        </p:spPr>
      </p:pic>
      <p:pic>
        <p:nvPicPr>
          <p:cNvPr id="9" name="Obraz 8" descr="Obraz zawierający podłoże, wewnątrz, drewniane&#10;&#10;Opis wygenerowany automatycznie">
            <a:extLst>
              <a:ext uri="{FF2B5EF4-FFF2-40B4-BE49-F238E27FC236}">
                <a16:creationId xmlns:a16="http://schemas.microsoft.com/office/drawing/2014/main" id="{39569368-DD15-EA02-5A20-8478F13AA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6" y="1724581"/>
            <a:ext cx="5029200" cy="43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4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INHABITAT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Interiors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CLT </a:t>
            </a:r>
            <a:r>
              <a:rPr lang="pl-PL" sz="1600" b="1" dirty="0" err="1">
                <a:solidFill>
                  <a:srgbClr val="5C8A85"/>
                </a:solidFill>
              </a:rPr>
              <a:t>staircases</a:t>
            </a:r>
            <a:r>
              <a:rPr lang="pl-PL" sz="1600" b="1" dirty="0">
                <a:solidFill>
                  <a:srgbClr val="5C8A85"/>
                </a:solidFill>
              </a:rPr>
              <a:t> // Australia-</a:t>
            </a:r>
            <a:r>
              <a:rPr lang="pl-PL" sz="1600" b="1" dirty="0" err="1">
                <a:solidFill>
                  <a:srgbClr val="5C8A85"/>
                </a:solidFill>
              </a:rPr>
              <a:t>Sydey</a:t>
            </a:r>
            <a:r>
              <a:rPr lang="pl-PL" sz="1600" b="1" dirty="0">
                <a:solidFill>
                  <a:srgbClr val="5C8A85"/>
                </a:solidFill>
              </a:rPr>
              <a:t> // 2009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8BAA996-F3DD-7134-2993-AAA36C794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028775"/>
              </p:ext>
            </p:extLst>
          </p:nvPr>
        </p:nvGraphicFramePr>
        <p:xfrm>
          <a:off x="1308100" y="1757975"/>
          <a:ext cx="9238142" cy="435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4" imgW="11288880" imgH="5320440" progId="">
                  <p:embed/>
                </p:oleObj>
              </mc:Choice>
              <mc:Fallback>
                <p:oleObj r:id="rId4" imgW="11288880" imgH="5320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8100" y="1757975"/>
                        <a:ext cx="9238142" cy="4353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5119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INHABITAT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Interiors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CLT </a:t>
            </a:r>
            <a:r>
              <a:rPr lang="pl-PL" sz="1600" b="1" dirty="0" err="1">
                <a:solidFill>
                  <a:srgbClr val="5C8A85"/>
                </a:solidFill>
              </a:rPr>
              <a:t>staircases</a:t>
            </a:r>
            <a:r>
              <a:rPr lang="pl-PL" sz="1600" b="1" dirty="0">
                <a:solidFill>
                  <a:srgbClr val="5C8A85"/>
                </a:solidFill>
              </a:rPr>
              <a:t> // Australia-</a:t>
            </a:r>
            <a:r>
              <a:rPr lang="pl-PL" sz="1600" b="1" dirty="0" err="1">
                <a:solidFill>
                  <a:srgbClr val="5C8A85"/>
                </a:solidFill>
              </a:rPr>
              <a:t>Sydey</a:t>
            </a:r>
            <a:r>
              <a:rPr lang="pl-PL" sz="1600" b="1" dirty="0">
                <a:solidFill>
                  <a:srgbClr val="5C8A85"/>
                </a:solidFill>
              </a:rPr>
              <a:t> // 2009</a:t>
            </a: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5A99C802-6934-2420-C04E-76E34AED6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556748"/>
              </p:ext>
            </p:extLst>
          </p:nvPr>
        </p:nvGraphicFramePr>
        <p:xfrm>
          <a:off x="2336800" y="1844825"/>
          <a:ext cx="6959600" cy="4202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4" imgW="11288880" imgH="7148880" progId="">
                  <p:embed/>
                </p:oleObj>
              </mc:Choice>
              <mc:Fallback>
                <p:oleObj r:id="rId4" imgW="11288880" imgH="7148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6800" y="1844825"/>
                        <a:ext cx="6959600" cy="4202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126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Naturallywood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Brock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Commons</a:t>
            </a:r>
            <a:r>
              <a:rPr lang="pl-PL" sz="1600" b="1" dirty="0">
                <a:solidFill>
                  <a:srgbClr val="5C8A85"/>
                </a:solidFill>
              </a:rPr>
              <a:t> // 53 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Canada-</a:t>
            </a:r>
            <a:r>
              <a:rPr lang="pl-PL" sz="1600" b="1" dirty="0" err="1">
                <a:solidFill>
                  <a:srgbClr val="5C8A85"/>
                </a:solidFill>
              </a:rPr>
              <a:t>Vancouve</a:t>
            </a:r>
            <a:r>
              <a:rPr lang="pl-PL" sz="1600" b="1" dirty="0">
                <a:solidFill>
                  <a:srgbClr val="5C8A85"/>
                </a:solidFill>
              </a:rPr>
              <a:t> // 2017</a:t>
            </a:r>
          </a:p>
        </p:txBody>
      </p:sp>
      <p:pic>
        <p:nvPicPr>
          <p:cNvPr id="3" name="Obraz 2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C128107E-7BB6-DF93-0D20-E081E2CD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564" y="986800"/>
            <a:ext cx="3340735" cy="5008598"/>
          </a:xfrm>
          <a:prstGeom prst="rect">
            <a:avLst/>
          </a:prstGeom>
        </p:spPr>
      </p:pic>
      <p:pic>
        <p:nvPicPr>
          <p:cNvPr id="9" name="Obraz 8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A8B16402-12BB-6EE5-8448-CB9324EB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1736665"/>
            <a:ext cx="6388100" cy="42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Structures</a:t>
            </a:r>
            <a:r>
              <a:rPr lang="pl-PL" dirty="0"/>
              <a:t> / Stora </a:t>
            </a:r>
            <a:r>
              <a:rPr lang="pl-PL" dirty="0" err="1"/>
              <a:t>Enso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Interiors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Staircase</a:t>
            </a:r>
            <a:r>
              <a:rPr lang="pl-PL" sz="1600" b="1" dirty="0">
                <a:solidFill>
                  <a:srgbClr val="5C8A85"/>
                </a:solidFill>
              </a:rPr>
              <a:t> / </a:t>
            </a:r>
            <a:r>
              <a:rPr lang="pl-PL" sz="1600" b="1" dirty="0" err="1">
                <a:solidFill>
                  <a:srgbClr val="5C8A85"/>
                </a:solidFill>
              </a:rPr>
              <a:t>liftshafts</a:t>
            </a:r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AF93813-E3B0-FFD3-DF56-625DA312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076902"/>
            <a:ext cx="6929437" cy="49051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A43BCFF-C0B6-0F5E-38A6-FC6307540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99" y="1784788"/>
            <a:ext cx="4562197" cy="41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8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Swiss </a:t>
            </a:r>
            <a:r>
              <a:rPr lang="pl-PL" dirty="0" err="1"/>
              <a:t>Krono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Prefabrication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8" name="Obraz 7" descr="Obraz zawierający budynek&#10;&#10;Opis wygenerowany automatycznie">
            <a:extLst>
              <a:ext uri="{FF2B5EF4-FFF2-40B4-BE49-F238E27FC236}">
                <a16:creationId xmlns:a16="http://schemas.microsoft.com/office/drawing/2014/main" id="{A4073C8B-D456-A8CB-C1CB-4FAD64B5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925" y="1038310"/>
            <a:ext cx="9914175" cy="49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8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Think</a:t>
            </a:r>
            <a:r>
              <a:rPr lang="pl-PL" dirty="0"/>
              <a:t> Wood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Prefabrication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 descr="Obraz zawierający tekst, budynek, pomarańczowy&#10;&#10;Opis wygenerowany automatycznie">
            <a:extLst>
              <a:ext uri="{FF2B5EF4-FFF2-40B4-BE49-F238E27FC236}">
                <a16:creationId xmlns:a16="http://schemas.microsoft.com/office/drawing/2014/main" id="{F6C984C7-FEC4-0036-B40D-C8381922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57" y="1027710"/>
            <a:ext cx="5927089" cy="57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US </a:t>
            </a:r>
            <a:r>
              <a:rPr lang="pl-PL" dirty="0" err="1"/>
              <a:t>Framing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technology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4" name="Obraz 3" descr="Obraz zawierający niebo&#10;&#10;Opis wygenerowany automatycznie">
            <a:extLst>
              <a:ext uri="{FF2B5EF4-FFF2-40B4-BE49-F238E27FC236}">
                <a16:creationId xmlns:a16="http://schemas.microsoft.com/office/drawing/2014/main" id="{B7EDF206-FA0F-FD04-FED2-911FA7C81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737" y="1003300"/>
            <a:ext cx="3878739" cy="58547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C21BF2-2443-7AAB-0A54-E22EB721C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9916"/>
            <a:ext cx="7170737" cy="43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56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, zewnętrzne, budynek, drewniane&#10;&#10;Opis wygenerowany automatycznie">
            <a:extLst>
              <a:ext uri="{FF2B5EF4-FFF2-40B4-BE49-F238E27FC236}">
                <a16:creationId xmlns:a16="http://schemas.microsoft.com/office/drawing/2014/main" id="{EF35CF3F-B302-979B-D6F6-B9B6C75D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92350"/>
            <a:ext cx="4977226" cy="3736238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US </a:t>
            </a:r>
            <a:r>
              <a:rPr lang="pl-PL" dirty="0" err="1"/>
              <a:t>Framing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technology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 descr="Obraz zawierający tekst, zewnętrzne, znak&#10;&#10;Opis wygenerowany automatycznie">
            <a:extLst>
              <a:ext uri="{FF2B5EF4-FFF2-40B4-BE49-F238E27FC236}">
                <a16:creationId xmlns:a16="http://schemas.microsoft.com/office/drawing/2014/main" id="{D1C1AD9C-A474-94CD-B8D4-EE82E45A4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50" y="997966"/>
            <a:ext cx="6701539" cy="50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2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US </a:t>
            </a:r>
            <a:r>
              <a:rPr lang="pl-PL" dirty="0" err="1"/>
              <a:t>Framing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technology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6" name="Obraz 5" descr="Obraz zawierający wewnątrz, sufit, drewno&#10;&#10;Opis wygenerowany automatycznie">
            <a:extLst>
              <a:ext uri="{FF2B5EF4-FFF2-40B4-BE49-F238E27FC236}">
                <a16:creationId xmlns:a16="http://schemas.microsoft.com/office/drawing/2014/main" id="{4073213A-3F75-F07A-466F-58E5BA533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997" y="1016698"/>
            <a:ext cx="7749654" cy="58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0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Charles </a:t>
            </a:r>
            <a:r>
              <a:rPr lang="pl-PL" dirty="0" err="1"/>
              <a:t>Judd</a:t>
            </a:r>
            <a:r>
              <a:rPr lang="pl-PL" dirty="0"/>
              <a:t> / US </a:t>
            </a:r>
            <a:r>
              <a:rPr lang="pl-PL" dirty="0" err="1"/>
              <a:t>Framing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technology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4" name="Obraz 3" descr="Obraz zawierający budynek, wysoki, dach&#10;&#10;Opis wygenerowany automatycznie">
            <a:extLst>
              <a:ext uri="{FF2B5EF4-FFF2-40B4-BE49-F238E27FC236}">
                <a16:creationId xmlns:a16="http://schemas.microsoft.com/office/drawing/2014/main" id="{05619505-55E0-09CA-C75A-00F496C3B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4" y="1003300"/>
            <a:ext cx="4391025" cy="58547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27F800A-117F-ABB7-1BDF-FCF1605F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7" y="1784788"/>
            <a:ext cx="5676054" cy="420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87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WIPHP / </a:t>
            </a:r>
            <a:r>
              <a:rPr lang="pl-PL" dirty="0" err="1"/>
              <a:t>Uniteam</a:t>
            </a:r>
            <a:r>
              <a:rPr lang="pl-PL" dirty="0"/>
              <a:t>/</a:t>
            </a:r>
            <a:r>
              <a:rPr lang="pl-PL" dirty="0" err="1"/>
              <a:t>Handl</a:t>
            </a:r>
            <a:r>
              <a:rPr lang="pl-PL" dirty="0"/>
              <a:t> </a:t>
            </a:r>
            <a:r>
              <a:rPr lang="pl-PL" dirty="0" err="1"/>
              <a:t>Maschinen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preparation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id="{C0253412-8F2D-E27A-D3D7-080B73AB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225" y="1076902"/>
            <a:ext cx="7350125" cy="4897131"/>
          </a:xfrm>
          <a:prstGeom prst="rect">
            <a:avLst/>
          </a:prstGeom>
        </p:spPr>
      </p:pic>
      <p:pic>
        <p:nvPicPr>
          <p:cNvPr id="7" name="Obraz 6" descr="Obraz zawierający ściana, wewnątrz, brudne, biały&#10;&#10;Opis wygenerowany automatycznie">
            <a:extLst>
              <a:ext uri="{FF2B5EF4-FFF2-40B4-BE49-F238E27FC236}">
                <a16:creationId xmlns:a16="http://schemas.microsoft.com/office/drawing/2014/main" id="{A37D0807-89B4-8E58-04FC-F57F0B77B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27" y="1076902"/>
            <a:ext cx="3257549" cy="48863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3F5A551-3230-CD8B-6428-BBD9A43DA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0" y="1824343"/>
            <a:ext cx="2759255" cy="41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3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WANGO </a:t>
            </a:r>
            <a:r>
              <a:rPr lang="pl-PL" dirty="0" err="1"/>
              <a:t>Group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preparation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96B749-ABEF-1DEA-BC08-F1BA543F2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2821419"/>
            <a:ext cx="5505450" cy="31269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C75BF7-A58A-E8C5-58F5-F6E60000F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50" y="2303349"/>
            <a:ext cx="6602940" cy="36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8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WCoF</a:t>
            </a:r>
            <a:r>
              <a:rPr lang="pl-PL" dirty="0"/>
              <a:t> / </a:t>
            </a:r>
            <a:r>
              <a:rPr lang="pl-PL" dirty="0" err="1"/>
              <a:t>treehuger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technology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 descr="Obraz zawierający wewnątrz, biały, łazienka&#10;&#10;Opis wygenerowany automatycznie">
            <a:extLst>
              <a:ext uri="{FF2B5EF4-FFF2-40B4-BE49-F238E27FC236}">
                <a16:creationId xmlns:a16="http://schemas.microsoft.com/office/drawing/2014/main" id="{B7EC27B0-4F50-E1F5-918F-49964EF07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641" y="1004507"/>
            <a:ext cx="6576959" cy="585349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3B804D-B504-B10A-3330-6018A99CE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8368"/>
            <a:ext cx="4446641" cy="29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, drewniane, podłoże, budynek&#10;&#10;Opis wygenerowany automatycznie">
            <a:extLst>
              <a:ext uri="{FF2B5EF4-FFF2-40B4-BE49-F238E27FC236}">
                <a16:creationId xmlns:a16="http://schemas.microsoft.com/office/drawing/2014/main" id="{B199F531-B28C-A5E9-2947-02B7EEF9F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50" y="986800"/>
            <a:ext cx="3340735" cy="5008598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Naturallywood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Brock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Commons</a:t>
            </a:r>
            <a:r>
              <a:rPr lang="pl-PL" sz="1600" b="1" dirty="0">
                <a:solidFill>
                  <a:srgbClr val="5C8A85"/>
                </a:solidFill>
              </a:rPr>
              <a:t> // 53 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Canada-</a:t>
            </a:r>
            <a:r>
              <a:rPr lang="pl-PL" sz="1600" b="1" dirty="0" err="1">
                <a:solidFill>
                  <a:srgbClr val="5C8A85"/>
                </a:solidFill>
              </a:rPr>
              <a:t>Vancouve</a:t>
            </a:r>
            <a:r>
              <a:rPr lang="pl-PL" sz="1600" b="1" dirty="0">
                <a:solidFill>
                  <a:srgbClr val="5C8A85"/>
                </a:solidFill>
              </a:rPr>
              <a:t> // 2017</a:t>
            </a:r>
          </a:p>
        </p:txBody>
      </p:sp>
      <p:pic>
        <p:nvPicPr>
          <p:cNvPr id="4" name="Obraz 3" descr="Obraz zawierający tekst, niebo, brzeg, znak&#10;&#10;Opis wygenerowany automatycznie">
            <a:extLst>
              <a:ext uri="{FF2B5EF4-FFF2-40B4-BE49-F238E27FC236}">
                <a16:creationId xmlns:a16="http://schemas.microsoft.com/office/drawing/2014/main" id="{B1ED4426-223D-5456-0D2A-D575B0A19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82" b="13657"/>
          <a:stretch/>
        </p:blipFill>
        <p:spPr>
          <a:xfrm>
            <a:off x="581579" y="1746235"/>
            <a:ext cx="7829550" cy="42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2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Structures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conections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E3BEE83-09F2-20C9-4BB6-1A9995C8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8" y="3160462"/>
            <a:ext cx="2857500" cy="28575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7C88B7C-9C4D-DA65-8A16-E129AEE4E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659" y="1024737"/>
            <a:ext cx="2781300" cy="28575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059A6AF-EB99-B32A-0B9F-D11A2C1B4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13" y="1770202"/>
            <a:ext cx="1647274" cy="18492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E89E105-154B-8419-E90A-9ADBB2384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1512" y="3576963"/>
            <a:ext cx="2030575" cy="2417351"/>
          </a:xfrm>
          <a:prstGeom prst="rect">
            <a:avLst/>
          </a:prstGeom>
        </p:spPr>
      </p:pic>
      <p:pic>
        <p:nvPicPr>
          <p:cNvPr id="18" name="Obraz 17" descr="Obraz zawierający budynek, materiały budowlane&#10;&#10;Opis wygenerowany automatycznie">
            <a:extLst>
              <a:ext uri="{FF2B5EF4-FFF2-40B4-BE49-F238E27FC236}">
                <a16:creationId xmlns:a16="http://schemas.microsoft.com/office/drawing/2014/main" id="{495DCF1D-CE7A-ED66-7166-AFF571FD8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559" y="4687103"/>
            <a:ext cx="2781300" cy="130721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42E1E54-E9F0-D996-AFA3-AA31675EF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356" y="1024737"/>
            <a:ext cx="4020150" cy="467756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D30DC97-B4CD-5A86-34F2-69032FC6C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0193" y="2279967"/>
            <a:ext cx="28575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7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OOPEAA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use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43AA02-DEE8-DB9D-ED2E-2F0326B2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99" y="1032345"/>
            <a:ext cx="8242411" cy="58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08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Archdaily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use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4" name="Obraz 3" descr="Obraz zawierający wewnątrz, podłoże, budynek, sufit&#10;&#10;Opis wygenerowany automatycznie">
            <a:extLst>
              <a:ext uri="{FF2B5EF4-FFF2-40B4-BE49-F238E27FC236}">
                <a16:creationId xmlns:a16="http://schemas.microsoft.com/office/drawing/2014/main" id="{BE2F469B-8387-9FCC-9E44-6AFE271E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076902"/>
            <a:ext cx="7353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92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Archdaily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use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3" name="Obraz 2" descr="Obraz zawierający sufit, wewnątrz, budynek, okno&#10;&#10;Opis wygenerowany automatycznie">
            <a:extLst>
              <a:ext uri="{FF2B5EF4-FFF2-40B4-BE49-F238E27FC236}">
                <a16:creationId xmlns:a16="http://schemas.microsoft.com/office/drawing/2014/main" id="{671C54AD-FDE2-57E3-0951-3C248A994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66" y="994105"/>
            <a:ext cx="7703634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374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Lever</a:t>
            </a:r>
            <a:r>
              <a:rPr lang="pl-PL" dirty="0"/>
              <a:t> / AESCE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Seismic</a:t>
            </a:r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708597-5F60-CE39-7DB7-747264EC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26" y="1193704"/>
            <a:ext cx="6351447" cy="48016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61D6949-B554-4C67-B356-DE03A3664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3150"/>
            <a:ext cx="5145388" cy="23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53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efficient</a:t>
            </a:r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F26B59F-5E23-F1F5-FD10-0A6A29128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1332"/>
            <a:ext cx="5778500" cy="4333875"/>
          </a:xfrm>
          <a:prstGeom prst="rect">
            <a:avLst/>
          </a:prstGeom>
        </p:spPr>
      </p:pic>
      <p:pic>
        <p:nvPicPr>
          <p:cNvPr id="12" name="Obraz 11" descr="Obraz zawierający tekst, podłoże, budynek&#10;&#10;Opis wygenerowany automatycznie">
            <a:extLst>
              <a:ext uri="{FF2B5EF4-FFF2-40B4-BE49-F238E27FC236}">
                <a16:creationId xmlns:a16="http://schemas.microsoft.com/office/drawing/2014/main" id="{236289A4-6CAC-7BE8-E84C-90C88D9C9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73" y="1711668"/>
            <a:ext cx="4645443" cy="34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87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D4B4CDFE-0290-8321-1AC0-12AB4B826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4616" r="11975" b="17766"/>
          <a:stretch/>
        </p:blipFill>
        <p:spPr>
          <a:xfrm>
            <a:off x="669200" y="1251240"/>
            <a:ext cx="11263458" cy="4739814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multifunctional</a:t>
            </a:r>
            <a:endParaRPr lang="pl-PL" sz="1600" b="1" dirty="0">
              <a:solidFill>
                <a:srgbClr val="5C8A85"/>
              </a:solidFill>
            </a:endParaRPr>
          </a:p>
          <a:p>
            <a:endParaRPr lang="pl-PL" sz="1600" b="1" dirty="0">
              <a:solidFill>
                <a:srgbClr val="5C8A85"/>
              </a:solidFill>
            </a:endParaRPr>
          </a:p>
        </p:txBody>
      </p:sp>
      <p:sp>
        <p:nvSpPr>
          <p:cNvPr id="14" name="Znak mnożenia 13">
            <a:extLst>
              <a:ext uri="{FF2B5EF4-FFF2-40B4-BE49-F238E27FC236}">
                <a16:creationId xmlns:a16="http://schemas.microsoft.com/office/drawing/2014/main" id="{6CBCFD30-22B6-FAB1-FBC6-BE2F8470E894}"/>
              </a:ext>
            </a:extLst>
          </p:cNvPr>
          <p:cNvSpPr/>
          <p:nvPr/>
        </p:nvSpPr>
        <p:spPr>
          <a:xfrm>
            <a:off x="2614687" y="3460473"/>
            <a:ext cx="1626704" cy="1727161"/>
          </a:xfrm>
          <a:prstGeom prst="mathMultipl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292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multifunctional</a:t>
            </a:r>
            <a:endParaRPr lang="pl-PL" sz="1600" b="1" dirty="0">
              <a:solidFill>
                <a:srgbClr val="5C8A85"/>
              </a:solidFill>
            </a:endParaRPr>
          </a:p>
          <a:p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9" name="Obraz 8" descr="Obraz zawierający tekst, siedzenie, meble, krzesło&#10;&#10;Opis wygenerowany automatycznie">
            <a:extLst>
              <a:ext uri="{FF2B5EF4-FFF2-40B4-BE49-F238E27FC236}">
                <a16:creationId xmlns:a16="http://schemas.microsoft.com/office/drawing/2014/main" id="{CA9CCDF0-976A-7254-7D97-61F02B4A4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95" y="1014897"/>
            <a:ext cx="7725610" cy="4976157"/>
          </a:xfrm>
          <a:prstGeom prst="rect">
            <a:avLst/>
          </a:prstGeom>
        </p:spPr>
      </p:pic>
      <p:sp>
        <p:nvSpPr>
          <p:cNvPr id="12" name="Znak mnożenia 11">
            <a:extLst>
              <a:ext uri="{FF2B5EF4-FFF2-40B4-BE49-F238E27FC236}">
                <a16:creationId xmlns:a16="http://schemas.microsoft.com/office/drawing/2014/main" id="{61F94B9C-F38A-9EEB-FFAF-C836F4BD2A6E}"/>
              </a:ext>
            </a:extLst>
          </p:cNvPr>
          <p:cNvSpPr/>
          <p:nvPr/>
        </p:nvSpPr>
        <p:spPr>
          <a:xfrm>
            <a:off x="5250194" y="3676032"/>
            <a:ext cx="1626704" cy="1727161"/>
          </a:xfrm>
          <a:prstGeom prst="mathMultiply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749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connections</a:t>
            </a:r>
            <a:endParaRPr lang="pl-PL" sz="1600" b="1" dirty="0">
              <a:solidFill>
                <a:srgbClr val="5C8A85"/>
              </a:solidFill>
            </a:endParaRPr>
          </a:p>
          <a:p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tekst, materiały budowlane&#10;&#10;Opis wygenerowany automatycznie">
            <a:extLst>
              <a:ext uri="{FF2B5EF4-FFF2-40B4-BE49-F238E27FC236}">
                <a16:creationId xmlns:a16="http://schemas.microsoft.com/office/drawing/2014/main" id="{2C08E159-675A-AE05-951A-235BEB3B7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70" y="1038343"/>
            <a:ext cx="9497429" cy="49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8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connections</a:t>
            </a:r>
            <a:endParaRPr lang="pl-PL" sz="1600" b="1" dirty="0">
              <a:solidFill>
                <a:srgbClr val="5C8A85"/>
              </a:solidFill>
            </a:endParaRPr>
          </a:p>
          <a:p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4" name="Obraz 3" descr="Obraz zawierający drewniane, wewnątrz, drewno, pudełko&#10;&#10;Opis wygenerowany automatycznie">
            <a:extLst>
              <a:ext uri="{FF2B5EF4-FFF2-40B4-BE49-F238E27FC236}">
                <a16:creationId xmlns:a16="http://schemas.microsoft.com/office/drawing/2014/main" id="{4C687E99-8796-B6C8-8874-1AF872C0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1005974"/>
            <a:ext cx="6699250" cy="502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9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Naturallywood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Brock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Commons</a:t>
            </a:r>
            <a:r>
              <a:rPr lang="pl-PL" sz="1600" b="1" dirty="0">
                <a:solidFill>
                  <a:srgbClr val="5C8A85"/>
                </a:solidFill>
              </a:rPr>
              <a:t> // 53 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Canada-</a:t>
            </a:r>
            <a:r>
              <a:rPr lang="pl-PL" sz="1600" b="1" dirty="0" err="1">
                <a:solidFill>
                  <a:srgbClr val="5C8A85"/>
                </a:solidFill>
              </a:rPr>
              <a:t>Vancouve</a:t>
            </a:r>
            <a:r>
              <a:rPr lang="pl-PL" sz="1600" b="1" dirty="0">
                <a:solidFill>
                  <a:srgbClr val="5C8A85"/>
                </a:solidFill>
              </a:rPr>
              <a:t> // 2017</a:t>
            </a:r>
          </a:p>
        </p:txBody>
      </p:sp>
      <p:pic>
        <p:nvPicPr>
          <p:cNvPr id="3" name="Obraz 2" descr="Obraz zawierający wewnątrz, podłoże, drewniane, sufit&#10;&#10;Opis wygenerowany automatycznie">
            <a:extLst>
              <a:ext uri="{FF2B5EF4-FFF2-40B4-BE49-F238E27FC236}">
                <a16:creationId xmlns:a16="http://schemas.microsoft.com/office/drawing/2014/main" id="{59BCE878-4B4A-14D7-B70F-D8335FB2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95235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9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Rhotoblaas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connections</a:t>
            </a:r>
            <a:endParaRPr lang="pl-PL" sz="1600" b="1" dirty="0">
              <a:solidFill>
                <a:srgbClr val="5C8A85"/>
              </a:solidFill>
            </a:endParaRPr>
          </a:p>
          <a:p>
            <a:endParaRPr lang="pl-PL" sz="1600" b="1" dirty="0">
              <a:solidFill>
                <a:srgbClr val="5C8A85"/>
              </a:solidFill>
            </a:endParaRPr>
          </a:p>
        </p:txBody>
      </p:sp>
      <p:pic>
        <p:nvPicPr>
          <p:cNvPr id="3" name="Obraz 2" descr="Obraz zawierający drewniane, podłoże, wewnątrz, drewno&#10;&#10;Opis wygenerowany automatycznie">
            <a:extLst>
              <a:ext uri="{FF2B5EF4-FFF2-40B4-BE49-F238E27FC236}">
                <a16:creationId xmlns:a16="http://schemas.microsoft.com/office/drawing/2014/main" id="{1F3BEFCC-6B14-0622-90BD-EF4F5A78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8700"/>
            <a:ext cx="4959350" cy="4959350"/>
          </a:xfrm>
          <a:prstGeom prst="rect">
            <a:avLst/>
          </a:prstGeom>
        </p:spPr>
      </p:pic>
      <p:pic>
        <p:nvPicPr>
          <p:cNvPr id="6" name="Obraz 5" descr="Obraz zawierający drewniane, podłoże, drewno, tarcica&#10;&#10;Opis wygenerowany automatycznie">
            <a:extLst>
              <a:ext uri="{FF2B5EF4-FFF2-40B4-BE49-F238E27FC236}">
                <a16:creationId xmlns:a16="http://schemas.microsoft.com/office/drawing/2014/main" id="{2251FE10-F90F-BED9-B651-A6E75E7F3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751692"/>
            <a:ext cx="5930900" cy="42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2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Jack </a:t>
            </a:r>
            <a:r>
              <a:rPr lang="pl-PL" dirty="0" err="1"/>
              <a:t>Hobhouse</a:t>
            </a:r>
            <a:r>
              <a:rPr lang="pl-PL" dirty="0"/>
              <a:t> / Diana Snape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>
                <a:solidFill>
                  <a:srgbClr val="5C8A85"/>
                </a:solidFill>
              </a:rPr>
              <a:t>MT // </a:t>
            </a:r>
            <a:r>
              <a:rPr lang="pl-PL" sz="1600" b="1" dirty="0" err="1">
                <a:solidFill>
                  <a:srgbClr val="5C8A85"/>
                </a:solidFill>
              </a:rPr>
              <a:t>use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</a:p>
        </p:txBody>
      </p:sp>
      <p:pic>
        <p:nvPicPr>
          <p:cNvPr id="4" name="Obraz 3" descr="Obraz zawierający wewnątrz, budynek, ganek, drewno&#10;&#10;Opis wygenerowany automatycznie">
            <a:extLst>
              <a:ext uri="{FF2B5EF4-FFF2-40B4-BE49-F238E27FC236}">
                <a16:creationId xmlns:a16="http://schemas.microsoft.com/office/drawing/2014/main" id="{0A558894-EA94-3CD4-051F-B651E5D5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1428268"/>
            <a:ext cx="6756400" cy="4504267"/>
          </a:xfrm>
          <a:prstGeom prst="rect">
            <a:avLst/>
          </a:prstGeom>
        </p:spPr>
      </p:pic>
      <p:pic>
        <p:nvPicPr>
          <p:cNvPr id="6" name="Obraz 5" descr="Obraz zawierający wewnątrz, budynek, sufit, meble&#10;&#10;Opis wygenerowany automatycznie">
            <a:extLst>
              <a:ext uri="{FF2B5EF4-FFF2-40B4-BE49-F238E27FC236}">
                <a16:creationId xmlns:a16="http://schemas.microsoft.com/office/drawing/2014/main" id="{D6EE7D6B-DBBB-0370-AF8A-B3887325E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" y="2311400"/>
            <a:ext cx="5431703" cy="36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4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Designboom</a:t>
            </a:r>
            <a:r>
              <a:rPr lang="pl-PL" dirty="0"/>
              <a:t> / </a:t>
            </a:r>
            <a:r>
              <a:rPr lang="pl-PL" dirty="0" err="1"/>
              <a:t>Architectural</a:t>
            </a:r>
            <a:r>
              <a:rPr lang="pl-PL" dirty="0"/>
              <a:t> </a:t>
            </a:r>
            <a:r>
              <a:rPr lang="pl-PL" dirty="0" err="1"/>
              <a:t>review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Shigeru</a:t>
            </a:r>
            <a:r>
              <a:rPr lang="pl-PL" sz="1600" b="1" dirty="0">
                <a:solidFill>
                  <a:srgbClr val="5C8A85"/>
                </a:solidFill>
              </a:rPr>
              <a:t> Ban</a:t>
            </a:r>
          </a:p>
        </p:txBody>
      </p:sp>
      <p:pic>
        <p:nvPicPr>
          <p:cNvPr id="3" name="Obraz 2" descr="Obraz zawierający wewnątrz, podłoże, ściana, pomieszczenie&#10;&#10;Opis wygenerowany automatycznie">
            <a:extLst>
              <a:ext uri="{FF2B5EF4-FFF2-40B4-BE49-F238E27FC236}">
                <a16:creationId xmlns:a16="http://schemas.microsoft.com/office/drawing/2014/main" id="{A9A188BD-B12B-C8F9-CF50-A12074366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009650"/>
            <a:ext cx="7543800" cy="5029200"/>
          </a:xfrm>
          <a:prstGeom prst="rect">
            <a:avLst/>
          </a:prstGeom>
        </p:spPr>
      </p:pic>
      <p:pic>
        <p:nvPicPr>
          <p:cNvPr id="6" name="Obraz 5" descr="Obraz zawierający drewniane, stół, drewno&#10;&#10;Opis wygenerowany automatycznie">
            <a:extLst>
              <a:ext uri="{FF2B5EF4-FFF2-40B4-BE49-F238E27FC236}">
                <a16:creationId xmlns:a16="http://schemas.microsoft.com/office/drawing/2014/main" id="{22A54361-04D7-E2CC-AC98-99BD37ECF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7487"/>
            <a:ext cx="4597400" cy="34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</a:t>
            </a:r>
            <a:r>
              <a:rPr lang="pl-PL" dirty="0"/>
              <a:t>: </a:t>
            </a:r>
            <a:r>
              <a:rPr lang="pl-PL" dirty="0" err="1"/>
              <a:t>Archdaily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Construction: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Shigeru</a:t>
            </a:r>
            <a:r>
              <a:rPr lang="pl-PL" sz="1600" b="1" dirty="0">
                <a:solidFill>
                  <a:srgbClr val="5C8A85"/>
                </a:solidFill>
              </a:rPr>
              <a:t> Ban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A8DD75-0043-B6C2-6742-3C96C793B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763" y="983697"/>
            <a:ext cx="7520237" cy="5011701"/>
          </a:xfrm>
          <a:prstGeom prst="rect">
            <a:avLst/>
          </a:prstGeom>
        </p:spPr>
      </p:pic>
      <p:pic>
        <p:nvPicPr>
          <p:cNvPr id="7" name="Obraz 6" descr="Obraz zawierający budynek, zewnętrzne, metal, obszar&#10;&#10;Opis wygenerowany automatycznie">
            <a:extLst>
              <a:ext uri="{FF2B5EF4-FFF2-40B4-BE49-F238E27FC236}">
                <a16:creationId xmlns:a16="http://schemas.microsoft.com/office/drawing/2014/main" id="{92D1E7E6-C01C-3A65-92B9-FD2390EAC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" y="1829442"/>
            <a:ext cx="4165956" cy="41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de-DE" dirty="0" err="1"/>
              <a:t>Aesthetica</a:t>
            </a:r>
            <a:r>
              <a:rPr lang="de-DE" dirty="0"/>
              <a:t> Studio/Schmidt Hammer Lassen </a:t>
            </a:r>
            <a:r>
              <a:rPr lang="de-DE" dirty="0" err="1"/>
              <a:t>Architects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Rocket&amp;Tigerli</a:t>
            </a:r>
            <a:r>
              <a:rPr lang="pl-PL" sz="1600" b="1" dirty="0">
                <a:solidFill>
                  <a:srgbClr val="5C8A85"/>
                </a:solidFill>
              </a:rPr>
              <a:t> // 100m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Switzerland-Winterthur</a:t>
            </a:r>
            <a:r>
              <a:rPr lang="pl-PL" sz="1600" b="1" dirty="0">
                <a:solidFill>
                  <a:srgbClr val="5C8A85"/>
                </a:solidFill>
              </a:rPr>
              <a:t> // Project</a:t>
            </a:r>
          </a:p>
        </p:txBody>
      </p:sp>
      <p:pic>
        <p:nvPicPr>
          <p:cNvPr id="4" name="Obraz 3" descr="Obraz zawierający zewnętrzne, budynek, niebo, miasto&#10;&#10;Opis wygenerowany automatycznie">
            <a:extLst>
              <a:ext uri="{FF2B5EF4-FFF2-40B4-BE49-F238E27FC236}">
                <a16:creationId xmlns:a16="http://schemas.microsoft.com/office/drawing/2014/main" id="{946EE881-AA94-31AC-8542-3AD344D4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637" y="1019652"/>
            <a:ext cx="4261525" cy="5838348"/>
          </a:xfrm>
          <a:prstGeom prst="rect">
            <a:avLst/>
          </a:prstGeom>
        </p:spPr>
      </p:pic>
      <p:pic>
        <p:nvPicPr>
          <p:cNvPr id="6" name="Obraz 5" descr="Obraz zawierający podłoże, sufit, wewnątrz, pomieszczenie&#10;&#10;Opis wygenerowany automatycznie">
            <a:extLst>
              <a:ext uri="{FF2B5EF4-FFF2-40B4-BE49-F238E27FC236}">
                <a16:creationId xmlns:a16="http://schemas.microsoft.com/office/drawing/2014/main" id="{6A78BCFB-C16D-883A-89C2-E0A747F56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1148"/>
            <a:ext cx="6783637" cy="38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4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  HASSLACHER </a:t>
            </a:r>
            <a:r>
              <a:rPr lang="de-DE" dirty="0" err="1"/>
              <a:t>group</a:t>
            </a:r>
            <a:r>
              <a:rPr lang="de-DE" dirty="0"/>
              <a:t> | </a:t>
            </a:r>
            <a:r>
              <a:rPr lang="de-DE" dirty="0" err="1"/>
              <a:t>cetus</a:t>
            </a:r>
            <a:r>
              <a:rPr lang="de-DE" dirty="0"/>
              <a:t> </a:t>
            </a:r>
            <a:r>
              <a:rPr lang="de-DE" dirty="0" err="1"/>
              <a:t>baudevelopment</a:t>
            </a:r>
            <a:r>
              <a:rPr lang="pl-PL" dirty="0"/>
              <a:t> / </a:t>
            </a:r>
            <a:r>
              <a:rPr lang="de-DE" dirty="0"/>
              <a:t>HASSLACHER </a:t>
            </a:r>
            <a:r>
              <a:rPr lang="de-DE" dirty="0" err="1"/>
              <a:t>group</a:t>
            </a:r>
            <a:r>
              <a:rPr lang="de-DE" dirty="0"/>
              <a:t> | </a:t>
            </a:r>
            <a:r>
              <a:rPr lang="de-DE" dirty="0" err="1"/>
              <a:t>KiTO</a:t>
            </a:r>
            <a:r>
              <a:rPr lang="de-DE" dirty="0"/>
              <a:t> Michael Baumgartner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Hoho</a:t>
            </a:r>
            <a:r>
              <a:rPr lang="pl-PL" sz="1600" b="1" dirty="0">
                <a:solidFill>
                  <a:srgbClr val="5C8A85"/>
                </a:solidFill>
              </a:rPr>
              <a:t> </a:t>
            </a:r>
            <a:r>
              <a:rPr lang="pl-PL" sz="1600" b="1" dirty="0" err="1">
                <a:solidFill>
                  <a:srgbClr val="5C8A85"/>
                </a:solidFill>
              </a:rPr>
              <a:t>TOwer</a:t>
            </a:r>
            <a:r>
              <a:rPr lang="pl-PL" sz="1600" b="1" dirty="0">
                <a:solidFill>
                  <a:srgbClr val="5C8A85"/>
                </a:solidFill>
              </a:rPr>
              <a:t> // 84m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Austria-Wiena // 2019</a:t>
            </a:r>
          </a:p>
        </p:txBody>
      </p:sp>
      <p:pic>
        <p:nvPicPr>
          <p:cNvPr id="9" name="Obraz 8" descr="Obraz zawierający niebo, zewnętrzne, woda, rzeka&#10;&#10;Opis wygenerowany automatycznie">
            <a:extLst>
              <a:ext uri="{FF2B5EF4-FFF2-40B4-BE49-F238E27FC236}">
                <a16:creationId xmlns:a16="http://schemas.microsoft.com/office/drawing/2014/main" id="{577551AB-DB96-9C7D-AAA4-E75CDD47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00" y="1007052"/>
            <a:ext cx="3905250" cy="5857875"/>
          </a:xfrm>
          <a:prstGeom prst="rect">
            <a:avLst/>
          </a:prstGeom>
        </p:spPr>
      </p:pic>
      <p:pic>
        <p:nvPicPr>
          <p:cNvPr id="14" name="Obraz 13" descr="Obraz zawierający sufit, budynek, ściana, wewnątrz&#10;&#10;Opis wygenerowany automatycznie">
            <a:extLst>
              <a:ext uri="{FF2B5EF4-FFF2-40B4-BE49-F238E27FC236}">
                <a16:creationId xmlns:a16="http://schemas.microsoft.com/office/drawing/2014/main" id="{CA4766F9-996A-49F6-025B-890569A98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1729690"/>
            <a:ext cx="5289550" cy="43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3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, zewnętrzne, rzeka, przyroda&#10;&#10;Opis wygenerowany automatycznie">
            <a:extLst>
              <a:ext uri="{FF2B5EF4-FFF2-40B4-BE49-F238E27FC236}">
                <a16:creationId xmlns:a16="http://schemas.microsoft.com/office/drawing/2014/main" id="{188F0C15-12BE-73F8-7212-B20B82F5F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70" y="1010859"/>
            <a:ext cx="7564544" cy="5022938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CTBUH // Ricardo foto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Mjøstårnet</a:t>
            </a:r>
            <a:r>
              <a:rPr lang="pl-PL" sz="1600" b="1" dirty="0">
                <a:solidFill>
                  <a:srgbClr val="5C8A85"/>
                </a:solidFill>
              </a:rPr>
              <a:t> // 85,4m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Norway-Brumunddal</a:t>
            </a:r>
            <a:r>
              <a:rPr lang="pl-PL" sz="1600" b="1" dirty="0">
                <a:solidFill>
                  <a:srgbClr val="5C8A85"/>
                </a:solidFill>
              </a:rPr>
              <a:t> // 2019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29A491F-4578-79A3-E7DF-1ADBC0BE3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91"/>
          <a:stretch/>
        </p:blipFill>
        <p:spPr>
          <a:xfrm>
            <a:off x="0" y="1709537"/>
            <a:ext cx="4696408" cy="43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6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17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Anti</a:t>
            </a:r>
            <a:r>
              <a:rPr lang="pl-PL" dirty="0"/>
              <a:t> / </a:t>
            </a:r>
            <a:r>
              <a:rPr lang="pl-PL" dirty="0" err="1"/>
              <a:t>Moelven</a:t>
            </a:r>
            <a:r>
              <a:rPr lang="pl-PL" dirty="0"/>
              <a:t> // SWECO AS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Best practice Details, Construction, Architecture</a:t>
            </a:r>
            <a:endParaRPr lang="pl-PL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Wesołowski, Paweł Mika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81B3F652-7E15-0075-F77A-F6433AE1CC58}"/>
              </a:ext>
            </a:extLst>
          </p:cNvPr>
          <p:cNvSpPr txBox="1"/>
          <p:nvPr/>
        </p:nvSpPr>
        <p:spPr>
          <a:xfrm>
            <a:off x="223357" y="1076902"/>
            <a:ext cx="991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Architecture:</a:t>
            </a:r>
          </a:p>
          <a:p>
            <a:r>
              <a:rPr lang="pl-PL" sz="1600" b="1" dirty="0" err="1">
                <a:solidFill>
                  <a:srgbClr val="5C8A85"/>
                </a:solidFill>
              </a:rPr>
              <a:t>Mjøstårnet</a:t>
            </a:r>
            <a:r>
              <a:rPr lang="pl-PL" sz="1600" b="1" dirty="0">
                <a:solidFill>
                  <a:srgbClr val="5C8A85"/>
                </a:solidFill>
              </a:rPr>
              <a:t> // 85,4m </a:t>
            </a:r>
            <a:r>
              <a:rPr lang="pl-PL" sz="1600" b="1" dirty="0" err="1">
                <a:solidFill>
                  <a:srgbClr val="5C8A85"/>
                </a:solidFill>
              </a:rPr>
              <a:t>tall</a:t>
            </a:r>
            <a:r>
              <a:rPr lang="pl-PL" sz="1600" b="1" dirty="0">
                <a:solidFill>
                  <a:srgbClr val="5C8A85"/>
                </a:solidFill>
              </a:rPr>
              <a:t> // </a:t>
            </a:r>
            <a:r>
              <a:rPr lang="pl-PL" sz="1600" b="1" dirty="0" err="1">
                <a:solidFill>
                  <a:srgbClr val="5C8A85"/>
                </a:solidFill>
              </a:rPr>
              <a:t>Norway-Brumunddal</a:t>
            </a:r>
            <a:r>
              <a:rPr lang="pl-PL" sz="1600" b="1" dirty="0">
                <a:solidFill>
                  <a:srgbClr val="5C8A85"/>
                </a:solidFill>
              </a:rPr>
              <a:t> // 2019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404EB2-E430-8C3D-5D78-9405E0F1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49" y="1033146"/>
            <a:ext cx="4208456" cy="5824853"/>
          </a:xfrm>
          <a:prstGeom prst="rect">
            <a:avLst/>
          </a:prstGeom>
        </p:spPr>
      </p:pic>
      <p:pic>
        <p:nvPicPr>
          <p:cNvPr id="6" name="Obraz 5" descr="Obraz zawierający sufit, okno, wewnątrz, budynek&#10;&#10;Opis wygenerowany automatycznie">
            <a:extLst>
              <a:ext uri="{FF2B5EF4-FFF2-40B4-BE49-F238E27FC236}">
                <a16:creationId xmlns:a16="http://schemas.microsoft.com/office/drawing/2014/main" id="{68E5CD5C-9848-AADB-8E7F-4B8037AF3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94" y="1720865"/>
            <a:ext cx="6478905" cy="431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805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1566</Words>
  <Application>Microsoft Office PowerPoint</Application>
  <PresentationFormat>Panoramiczny</PresentationFormat>
  <Paragraphs>367</Paragraphs>
  <Slides>53</Slides>
  <Notes>53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53</vt:i4>
      </vt:variant>
    </vt:vector>
  </HeadingPairs>
  <TitlesOfParts>
    <vt:vector size="57" baseType="lpstr">
      <vt:lpstr>Arial</vt:lpstr>
      <vt:lpstr>Calibri</vt:lpstr>
      <vt:lpstr>2_Office</vt:lpstr>
      <vt:lpstr>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Santana Sosa Aída</dc:creator>
  <cp:lastModifiedBy>Łukasz Wesołowski</cp:lastModifiedBy>
  <cp:revision>22</cp:revision>
  <dcterms:created xsi:type="dcterms:W3CDTF">2021-03-24T16:07:34Z</dcterms:created>
  <dcterms:modified xsi:type="dcterms:W3CDTF">2022-05-17T06:41:11Z</dcterms:modified>
</cp:coreProperties>
</file>