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42"/>
  </p:notesMasterIdLst>
  <p:sldIdLst>
    <p:sldId id="256" r:id="rId3"/>
    <p:sldId id="257" r:id="rId4"/>
    <p:sldId id="258" r:id="rId5"/>
    <p:sldId id="420" r:id="rId6"/>
    <p:sldId id="416" r:id="rId7"/>
    <p:sldId id="418" r:id="rId8"/>
    <p:sldId id="458" r:id="rId9"/>
    <p:sldId id="457" r:id="rId10"/>
    <p:sldId id="454" r:id="rId11"/>
    <p:sldId id="455" r:id="rId12"/>
    <p:sldId id="459" r:id="rId13"/>
    <p:sldId id="460" r:id="rId14"/>
    <p:sldId id="461" r:id="rId15"/>
    <p:sldId id="462" r:id="rId16"/>
    <p:sldId id="463" r:id="rId17"/>
    <p:sldId id="464" r:id="rId18"/>
    <p:sldId id="465" r:id="rId19"/>
    <p:sldId id="466" r:id="rId20"/>
    <p:sldId id="467" r:id="rId21"/>
    <p:sldId id="468" r:id="rId22"/>
    <p:sldId id="469" r:id="rId23"/>
    <p:sldId id="470" r:id="rId24"/>
    <p:sldId id="474" r:id="rId25"/>
    <p:sldId id="471" r:id="rId26"/>
    <p:sldId id="472" r:id="rId27"/>
    <p:sldId id="473" r:id="rId28"/>
    <p:sldId id="476" r:id="rId29"/>
    <p:sldId id="477" r:id="rId30"/>
    <p:sldId id="478" r:id="rId31"/>
    <p:sldId id="481" r:id="rId32"/>
    <p:sldId id="479" r:id="rId33"/>
    <p:sldId id="483" r:id="rId34"/>
    <p:sldId id="436" r:id="rId35"/>
    <p:sldId id="480" r:id="rId36"/>
    <p:sldId id="482" r:id="rId37"/>
    <p:sldId id="484" r:id="rId38"/>
    <p:sldId id="485" r:id="rId39"/>
    <p:sldId id="486" r:id="rId40"/>
    <p:sldId id="407" r:id="rId4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8A85"/>
    <a:srgbClr val="356E8B"/>
    <a:srgbClr val="2A5570"/>
    <a:srgbClr val="375C63"/>
    <a:srgbClr val="3D5D59"/>
    <a:srgbClr val="436561"/>
    <a:srgbClr val="8EBEA5"/>
    <a:srgbClr val="5C2818"/>
    <a:srgbClr val="57401D"/>
    <a:srgbClr val="513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8935" autoAdjust="0"/>
  </p:normalViewPr>
  <p:slideViewPr>
    <p:cSldViewPr snapToGrid="0">
      <p:cViewPr varScale="1">
        <p:scale>
          <a:sx n="68" d="100"/>
          <a:sy n="68" d="100"/>
        </p:scale>
        <p:origin x="187"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EEA4C-28CE-46E8-BA27-912F078B508C}" type="datetimeFigureOut">
              <a:rPr lang="de-AT" smtClean="0"/>
              <a:t>10.09.2021</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8A73A-A802-4734-84A1-AC720EED20F1}" type="slidenum">
              <a:rPr lang="de-AT" smtClean="0"/>
              <a:t>‹#›</a:t>
            </a:fld>
            <a:endParaRPr lang="de-AT"/>
          </a:p>
        </p:txBody>
      </p:sp>
    </p:spTree>
    <p:extLst>
      <p:ext uri="{BB962C8B-B14F-4D97-AF65-F5344CB8AC3E}">
        <p14:creationId xmlns:p14="http://schemas.microsoft.com/office/powerpoint/2010/main" val="289996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n.wikipedia.org/wiki/Wood"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n.wikipedia.org/wiki/Metal" TargetMode="External"/><Relationship Id="rId5" Type="http://schemas.openxmlformats.org/officeDocument/2006/relationships/hyperlink" Target="https://en.wikipedia.org/wiki/Plastic" TargetMode="External"/><Relationship Id="rId4" Type="http://schemas.openxmlformats.org/officeDocument/2006/relationships/hyperlink" Target="https://en.wikipedia.org/wiki/Batten#cite_note-1"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www.brooklyn.cuny.edu/bc/ahp/LAD/C5/C5_ProbSize.html" TargetMode="External"/><Relationship Id="rId3" Type="http://schemas.openxmlformats.org/officeDocument/2006/relationships/hyperlink" Target="https://soundproofcentral.com/best-soundproofing-materials/" TargetMode="External"/><Relationship Id="rId7" Type="http://schemas.openxmlformats.org/officeDocument/2006/relationships/hyperlink" Target="https://www.amazon.ca/Proflex-Rcu-250-Sound-Membrane/dp/B00IIWMJJW"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en.wikipedia.org/wiki/Sound_transmission_class" TargetMode="External"/><Relationship Id="rId5" Type="http://schemas.openxmlformats.org/officeDocument/2006/relationships/hyperlink" Target="https://apccork.com/cork-underlayment-how-sound-is-it/" TargetMode="External"/><Relationship Id="rId10" Type="http://schemas.openxmlformats.org/officeDocument/2006/relationships/hyperlink" Target="https://svetlanaroit.files.wordpress.com/2009/11/visual_values2.pdf" TargetMode="External"/><Relationship Id="rId4" Type="http://schemas.openxmlformats.org/officeDocument/2006/relationships/hyperlink" Target="https://link.springer.com/article/10.1007/s10086-012-1300-8" TargetMode="External"/><Relationship Id="rId9" Type="http://schemas.openxmlformats.org/officeDocument/2006/relationships/hyperlink" Target="https://en.wikipedia.org/wiki/Acoustic_resonanc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1</a:t>
            </a:fld>
            <a:endParaRPr lang="de-AT"/>
          </a:p>
        </p:txBody>
      </p:sp>
    </p:spTree>
    <p:extLst>
      <p:ext uri="{BB962C8B-B14F-4D97-AF65-F5344CB8AC3E}">
        <p14:creationId xmlns:p14="http://schemas.microsoft.com/office/powerpoint/2010/main" val="1739744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Moisture and water have an effect on the properties of wood during both processing and use. The moisture content affects </a:t>
            </a:r>
            <a:r>
              <a:rPr lang="en-US" dirty="0" err="1"/>
              <a:t>planing</a:t>
            </a:r>
            <a:r>
              <a:rPr lang="en-US" dirty="0"/>
              <a:t>, gluing and surface treatment, for example, along with key properties such as dimensions, strength and resistance to degradation (durability). It is therefore important to know how wood is affected by moisture and how to check its moisture content.</a:t>
            </a:r>
          </a:p>
          <a:p>
            <a:endParaRPr lang="en-US" dirty="0"/>
          </a:p>
        </p:txBody>
      </p:sp>
      <p:sp>
        <p:nvSpPr>
          <p:cNvPr id="4" name="Slide Number Placeholder 3"/>
          <p:cNvSpPr>
            <a:spLocks noGrp="1"/>
          </p:cNvSpPr>
          <p:nvPr>
            <p:ph type="sldNum" sz="quarter" idx="10"/>
          </p:nvPr>
        </p:nvSpPr>
        <p:spPr/>
        <p:txBody>
          <a:bodyPr/>
          <a:lstStyle/>
          <a:p>
            <a:fld id="{74C13064-A7A8-402A-BA4E-3A2EEFA4B6BC}" type="slidenum">
              <a:rPr lang="en-US" smtClean="0"/>
              <a:t>10</a:t>
            </a:fld>
            <a:endParaRPr lang="en-US"/>
          </a:p>
        </p:txBody>
      </p:sp>
    </p:spTree>
    <p:extLst>
      <p:ext uri="{BB962C8B-B14F-4D97-AF65-F5344CB8AC3E}">
        <p14:creationId xmlns:p14="http://schemas.microsoft.com/office/powerpoint/2010/main" val="2967769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Rainwater refers to rainwater and meltwater removed from the ground, the roof of a building or other similar surfaces. Stormwater is removed from the vicinity of the building by ground formation, drainage and a rainwater drainage system, Figures 5 and 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ground immediately surrounding the building is shaped to be removed from the building. Primarily to remove stormwater, a solution is sought in which stormwater is delayed or absorbed on the property. Rainwater and meltwater are absorbed into the soil if a bottom survey has shown that the soil is sufficiently permeable and that the stormwater does not cause harm to the building, a neighboring plot or other environment. In some cases, in order to regulate the load on the municipal stormwater network, it may be necessary to delay the discharge of stormwater from the site by means of a system designed and implemented for this purpose. </a:t>
            </a:r>
            <a:endParaRPr lang="ro-RO" sz="1200" dirty="0"/>
          </a:p>
          <a:p>
            <a:endParaRPr lang="en-US" dirty="0"/>
          </a:p>
          <a:p>
            <a:r>
              <a:rPr lang="en-US" dirty="0"/>
              <a:t>Drainage of stormwater is planned and implemented on the terms of the building and terrain. In the design, the ground level of the yard areas is expected to rise on the ground due to rust. The entry of stormwater into the drainage system is prevented by a sufficiently dense surface structure and the structural layers of the yard area. The roof water is diverted through downspouts to a rainwater drain or otherwise away from the building in such a way that the water unnecessarily irrigates the anti-ground build. In addition, it is ensured that the rainwater drains are installed deep enough or thermally insulated to prevent freezing. The principle picture of stormwater management is shown in Figure 7.</a:t>
            </a:r>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12</a:t>
            </a:fld>
            <a:endParaRPr lang="de-AT"/>
          </a:p>
        </p:txBody>
      </p:sp>
    </p:spTree>
    <p:extLst>
      <p:ext uri="{BB962C8B-B14F-4D97-AF65-F5344CB8AC3E}">
        <p14:creationId xmlns:p14="http://schemas.microsoft.com/office/powerpoint/2010/main" val="1964496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drainage of the subsoil must be designed and implemented in such a way that the capillary flow of water into the above-ground structures is prevented and the groundwater level remains at a sufficient distance from the subsoil structure or the ground surface of the crawling space. The subsoil is drained if the water permeability of the subsoil has not been determined separately and the highest groundwater level is detrimental to the structures. When preparing a design solution, the special designer must have sufficient initial information about the need for drainage. Drainage is implemented with a drainage system that includes drainage pipes, a drainage layer, inspection wells and pipes, and a collector well. The capillary fracture layer that interrupts the water capillary flow and the drainage pipes installed in the floor ensure the drainage of water under the foundations and the subfloor. The thickness of the unitary layer of capillary rupture made of aggregate under the lower base must be at least 20 cm. In addition, in the case of any drainage pipes below the bottom, the thickness of the drainage layer must be at least 40 cm from the top surface of the drainage pipe. </a:t>
            </a:r>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13</a:t>
            </a:fld>
            <a:endParaRPr lang="de-AT"/>
          </a:p>
        </p:txBody>
      </p:sp>
    </p:spTree>
    <p:extLst>
      <p:ext uri="{BB962C8B-B14F-4D97-AF65-F5344CB8AC3E}">
        <p14:creationId xmlns:p14="http://schemas.microsoft.com/office/powerpoint/2010/main" val="3728843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Subfloor of the building and above-ground wall structures. The upper surface of the floor of the subsoil must be at least 0.3 m above the ground outside the building, except for the floors of spaces partially or completely below the ground. This protects the edge areas of the lower base and the lower parts of the outer walls from external and soil moisture stress. The building and special designer must pay special attention to the moisture technical functionality of the subterranean subfloor if, for a special reason, the upper surface of the subterranean floor is lower than 0.3 meters above the ground. In this case, the transfer of stormwater to the lower floor and wall structures is prevented, for example, by waterproofing the foundation wall, efficient drainage of surface water and drainage, Fig. 12. </a:t>
            </a:r>
          </a:p>
          <a:p>
            <a:endParaRPr lang="en-US" dirty="0"/>
          </a:p>
          <a:p>
            <a:r>
              <a:rPr lang="en-US" dirty="0"/>
              <a:t>Figure 12. Schematic diagram of the waterproofing of the foundation wall. When the floor surface is closer than 0.3 meters to the adjacent ground surface, the penetration of stormwater and the transfer to the subfloor and wall structures is prevented by waterproofing the foundation wall. </a:t>
            </a:r>
          </a:p>
          <a:p>
            <a:endParaRPr lang="en-US" dirty="0"/>
          </a:p>
          <a:p>
            <a:r>
              <a:rPr lang="en-US" dirty="0"/>
              <a:t>The crawl space below the subfloor must be designed and constructed in such a way that no water accumulates in the crawl space, the crawl space is adequately ventilated and the moisture in the air of the crawl space does not impair the function and durability of the structures. Stormwater can enter and remain in the crawl space from outside the building by means of a stormwater drainage system, ground contouring and, if necessary, drainage of the building floor. Ponded water must not be allowed in the crawl space. Especially in repair sites, the controlled accumulation of water in the planned sites can be allowed on a case-by-case basis, if it cannot be reasonably prevented and does not adversely affect the building and its use. The special designer shall assess the amount of damage on the basis of adequate baseline data and the condition of the crawl space structures. The creep space is most reliable in terms of moisture technology if the ground surface of the crawl space is at or above the level of the ground surrounding the building. This is especially the case with wooden crawl space subfloors. The crawl space ventilation must be designed on a case-by-case basis so that the crawl space has adequate ventilation all year round. The crawl space is ventilated to the outside air through ventilation openings or pipes in the foundation wall, Fig. 13. The crawl space must not have enclosed or unventilated spaces separated by partitions or beams. The ventilation of the crawl space can also be enhanced mechanically or by gravity, for example through ventilation pipes leading to the roof. When using a mechanical system, its continuous operation is ensured by a separate alarm system and regular maintenance measures. More detailed guidance on crawl space ventilation is given, for example, in RIL107 Guidelines for water and moisture insulation of Ra buildings [15].</a:t>
            </a:r>
          </a:p>
          <a:p>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14</a:t>
            </a:fld>
            <a:endParaRPr lang="de-AT"/>
          </a:p>
        </p:txBody>
      </p:sp>
    </p:spTree>
    <p:extLst>
      <p:ext uri="{BB962C8B-B14F-4D97-AF65-F5344CB8AC3E}">
        <p14:creationId xmlns:p14="http://schemas.microsoft.com/office/powerpoint/2010/main" val="1911756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crawl space below the subfloor must be designed and constructed in such a way that no water accumulates in the crawl space, the crawl space is adequately ventilated and the moisture in the air of the crawl space does not impair the function and durability of the structures. Stormwater can enter and remain in the crawl space from outside the building by means of a stormwater drainage system, ground contouring and, if necessary, drainage of the building floor. Ponded water must not be allowed in the crawl space. Especially in repair sites, the controlled accumulation of water in the planned sites can be allowed on a case-by-case basis, if it cannot be reasonably prevented and does not adversely affect the building and its use. The special designer shall assess the amount of damage on the basis of adequate baseline data and the condition of the crawl space structures. The creep space is most reliable in terms of moisture technology if the ground surface of the crawl space is at or above the level of the ground surrounding the building. This is especially the case with wooden crawl space subfloors. The crawl space ventilation must be designed on a case-by-case basis so that the crawl space has adequate ventilation all year round. The crawl space is ventilated to the outside air through ventilation openings or pipes in the foundation wall, Fig. 13. The crawl space must not have enclosed or unventilated spaces separated by partitions or beams. The ventilation of the crawl space can also be enhanced mechanically or by gravity, for example through ventilation pipes leading to the roof. When using a mechanical system, its continuous operation is ensured by a separate alarm system and regular maintenance measures. More detailed guidance on crawl space ventilation is given, for example, in RIL107 Guidelines for water and moisture insulation of Ra buildings [15].</a:t>
            </a:r>
          </a:p>
          <a:p>
            <a:endParaRPr lang="en-US" dirty="0"/>
          </a:p>
          <a:p>
            <a:r>
              <a:rPr lang="en-US" dirty="0"/>
              <a:t>FIGURE: Figure 13. Example of crawl space ventilation with ventilation openings in the foundation wall in both wooden and concrete subfloors (left and right figures). It is recommended to implement the ground floor of the crawl space of the wooden subfloor at or above the level of the surrounding ground (left picture)</a:t>
            </a:r>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15</a:t>
            </a:fld>
            <a:endParaRPr lang="de-AT"/>
          </a:p>
        </p:txBody>
      </p:sp>
    </p:spTree>
    <p:extLst>
      <p:ext uri="{BB962C8B-B14F-4D97-AF65-F5344CB8AC3E}">
        <p14:creationId xmlns:p14="http://schemas.microsoft.com/office/powerpoint/2010/main" val="2478945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Schematic diagram of the moisture transfer interrupting layer. The transfer of moisture from the foundation wall or concrete slab of the subfloor to the lower brick wood or the wall and floor structures above it must be prevented, for example with bitumen membrane. </a:t>
            </a:r>
          </a:p>
          <a:p>
            <a:endParaRPr lang="en-US" dirty="0"/>
          </a:p>
          <a:p>
            <a:r>
              <a:rPr lang="en-US" dirty="0"/>
              <a:t>The foundation wall and subfloor structures are designed and implemented in such a way that the transfer of moisture from the foundation wall or the concrete slab of the subfloor to the lower brick wood or to the wall and floor structures above it is prevented. The wall structures adjoining the outside air are connected to the foundation wall and the underground subfloor structure in such a way that harmful transfer and accumulation of moisture to the wall structure through the foundation wall or adjacent subfloor structure is prevented and drying of the bottom wall is possible. The lower binder wood must be separated from the stone structure by a layer that interrupts the transfer of moisture, such as bitumen cream, Fig. 15. A partition wall with a wooden frame set up on its own foot is also made in a similar way. Harmful transfer of moisture from the foundation wall and bottom to the top .</a:t>
            </a:r>
          </a:p>
          <a:p>
            <a:endParaRPr lang="en-US" dirty="0"/>
          </a:p>
          <a:p>
            <a:r>
              <a:rPr lang="en-US" dirty="0"/>
              <a:t>The rise of the capillary moisture of the subsoil in the subsoil structure is interrupted by a capillary break layer. Placing thermal insulation under an anti-earth slab raises the temperature of the slab and lowers its moisture content. Thermal insulation can also be installed on a slab on a case-by-case basis, especially in repair sites, if the moisture performance of the structure and other related structures can be demonstrated to be functional by a special designer. The choice of subfloor floor materials takes into account the subfloor structure and soil moisture yield. In the case of underground floors, efforts must be made to avoid the use of dense floor coverings and to favor water vapor-permeable coverings or moisture-resistant indoor coatings. </a:t>
            </a:r>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16</a:t>
            </a:fld>
            <a:endParaRPr lang="de-AT"/>
          </a:p>
        </p:txBody>
      </p:sp>
    </p:spTree>
    <p:extLst>
      <p:ext uri="{BB962C8B-B14F-4D97-AF65-F5344CB8AC3E}">
        <p14:creationId xmlns:p14="http://schemas.microsoft.com/office/powerpoint/2010/main" val="2934700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outer wall and its various layers form a whole that prevents the harmful passage of water inside the structures. The outer part of the outer wall must be designed and constructed to be watertight with its joints so that water flowing along the outer surface of the structure does not enter the structure. The background of the exterior cladding of the layered outer wall with a separate outer cladding is usually ventilated and the leakage waters are directed away from the ventilation gap in a controlled manner. The background of the external cladding is ventilated whenever a separate external cladding of the external wall structure, such as a brick, strongly absorbs water. In layered exterior wall structures that do not have a separate ventilation gap, such as plastered facades, the building materials are selected so that they do not generate increasing moisture accumulation. In addition to internal moisture stresses, external moisture stresses, in particular the possible penetration of oblique rain into the structure, are taken into account when assessing moisture accumulation and the drying capacity of the structure. The open-cell thermal insulation used in the outer wall is protected from wind-induced air currents by wind protection. Only products that are suitable for the intended use and that can withstand the stresses on the structure are used as wind protection. For example, the windscreen must be able to withstand any wetting that may occur during construction before the external cladding is installed, as well as intermittent wetting during use without damage. The windscreen must be watertight at the joints and joints, such as windows and doors, and through penetrations and equipment installations. In particular, the fault tolerance of a wooden frame brick-clad outer wall structure is improved by using a heat-insulating and water-vapor permeable wind protection material outside the frame. It is recommended that the heat-insulating wind protection material be made of wind protection mineral wool with a thermal resistance of at least 50 mm. The moisture bound by the outer casing surface, for example a brick shell wall soaked in rain, is taken into account when designing the structural layers behind. The water-vapor resistance and airtightness of the outer wall and its various layers, as well as the structures and joints of the outer wall and the outer wall, shall be such that the moisture content of the wall is not detrimental to the moisture performance of the structure. The harmfulness of </a:t>
            </a:r>
            <a:r>
              <a:rPr lang="en-US" dirty="0" err="1"/>
              <a:t>diffusable</a:t>
            </a:r>
            <a:r>
              <a:rPr lang="en-US" dirty="0"/>
              <a:t> water vapor is prevented by the correct choice of vapor resistors in the different layers of the outer wall structures; the water vapor permeability of the structural layers increases towards the outer part of the structure. On a case-by-case basis, a different structure can be used if it is ensured that no harmful amounts of moisture enter the structure during construction and use. An example of such a structure is the unventilated outer wall structures with a steel sheet surface.</a:t>
            </a:r>
          </a:p>
          <a:p>
            <a:endParaRPr lang="en-US" dirty="0"/>
          </a:p>
          <a:p>
            <a:r>
              <a:rPr lang="en-US" dirty="0"/>
              <a:t>Harmful convection of water vapor into the external wall structure is prevented by an airtight layer of material, an air barrier and by controlling the pressure ratios in the building. For example, in a layered outer wall structure, a separate vapor barrier film often also acts as an air barrier, while in concrete sandwich structures, the concrete inner shell with its seams forms a sufficiently tight structure, Fig. 17.</a:t>
            </a:r>
          </a:p>
          <a:p>
            <a:endParaRPr lang="en-US" dirty="0"/>
          </a:p>
          <a:p>
            <a:endParaRPr lang="en-US" dirty="0"/>
          </a:p>
          <a:p>
            <a:r>
              <a:rPr lang="en-US" dirty="0"/>
              <a:t>FIGURE: Schematic diagram of the structural layers affecting the water and moisture transport of various external wall structures. Rainwater protective surface layer: The treatment on the surface of the structure reduces the transfer of rainwater to other structural layers. Rainwater protective surface structure: A structural layer that reduces the transfer of rainwater to other structural layers. Rainwater protective layer / structure: A material or structural layer that, with its seams and joints, reduces the ingress of water into the inner structural layers. Water barrier layer: A dense layer of material inside the ventilation gap that prevents harmful moisture from entering the structural layers. Vapor and air barrier film: A uniform, dense film-like layer of material on the warm side of the structure to prevent harmful ingress of water vapor into the structure. Vapor and air barrier structure: A solid structure which, together with its seams and joints, forms a tight vapor barrier layer. </a:t>
            </a:r>
          </a:p>
          <a:p>
            <a:endParaRPr lang="en-US" dirty="0"/>
          </a:p>
          <a:p>
            <a:r>
              <a:rPr lang="en-US" dirty="0"/>
              <a:t>In the case of an external wall structure in which an air or vapor barrier is used, the joints, edges and penetrations must be airtight. The seams, edges and penetrations of the vapor and air barrier are sealed with sealing accessories suitable for the product. Deformation of structures must be taken into account when installing and sealing the vapor and air barrier at the connections. For example, the connections of the external wall structure to windows and doors must be tight between the components, Figure 18. When using layered external wall structures, the building is designed and maintained mainly under slightly reduced pressure to prevent the disadvantages caused by moisture convection. In layered structures, where the water vapor tightness of the windscreen is higher than that of the open-cell thermal insulation used in the structure, the risk of overpressure due to overpressure condensation or harmful rise of humidity is higher than in monolithic structures. This risk exists, for example, in a whole consisting of mineral wool thermal insulation and a building board that acts as a windbreak. </a:t>
            </a:r>
          </a:p>
          <a:p>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17</a:t>
            </a:fld>
            <a:endParaRPr lang="de-AT"/>
          </a:p>
        </p:txBody>
      </p:sp>
    </p:spTree>
    <p:extLst>
      <p:ext uri="{BB962C8B-B14F-4D97-AF65-F5344CB8AC3E}">
        <p14:creationId xmlns:p14="http://schemas.microsoft.com/office/powerpoint/2010/main" val="2079047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water roof is designed and implemented in such a way as to prevent rainwater, snow and meltwater from penetrating the structures. From the water roof, rainwater is led in a controlled manner with sufficient slopes to the rainwater system, such as roof wells or through gutters and downspouts outside the building. When using manholes, the water roof may have several drainage areas. When drainage becomes blocked, water must be allowed to drain from the roof without penetrating the structures. For a flooding situation, a drainage route can be arranged, for example, through a flood-indicating ejector or to an adjacent roof well area. Primarily, the movement seams of the water roof are avoided. If necessary, the movement joints can be placed at the highest point of the roof slopes so that the amount of water passing over the movement joints is minimized. Melting of snow and freezing of water on the water roof and eaves is prevented by adequate thermal insulation of the upper floor, airtightness (thermal leaks) and a ventilation gap below the water cover. Water flow paths and runoff distances are designed so that melt water does not freeze in the cold parts of the roof. Freezing of water can be prevented with defrost cables, for example in gutters and downspouts, as well as in rainwater wells. In particular, wide eaves protect the upper part of the outer walls from oblique rain. The gutter must not be built into or over the outer wall. In areas where eaves or retracted eaves are used, special attention must be paid to the Details of the structures during the design and implementation phase. More detailed guidance on the design of eaves is given in RIL107 Guidelines for waterproofing and moisture insulation of buildings [15]. The water roof, with its structures and joints, must have a suitable slope and tightness for the roof to drain water. The adequate slope of the roof depends on the material of the roof. The slope of the roof must be such that no harmful ponding can occur on the roof after rain. In connection with repair and alteration work on the water roof of a building, the slope of the water roof must be improved or the roofing material made more suitable for the selected slope, when the low slope of the water roof has been found to be detrimental to the building's moisture performance. generally continuous cream coatings as well as </a:t>
            </a:r>
            <a:r>
              <a:rPr lang="en-US" dirty="0" err="1"/>
              <a:t>brushable</a:t>
            </a:r>
            <a:r>
              <a:rPr lang="en-US" dirty="0"/>
              <a:t> or injectable elastomers, Figure 20. The joints and joints of the water cover must be sufficiently tight. Water roof lifts are carried out tightly and high enough to protect against rain, melting snow and droughts. The top edges of the roof lifts must be tight</a:t>
            </a:r>
          </a:p>
          <a:p>
            <a:endParaRPr lang="en-US" dirty="0"/>
          </a:p>
          <a:p>
            <a:r>
              <a:rPr lang="en-US" dirty="0"/>
              <a:t>Figure 20Figure 20. Schematic diagram of a sloping roof outer wall-roof joint, eaves joint and ventilation arrangements</a:t>
            </a:r>
          </a:p>
          <a:p>
            <a:endParaRPr lang="en-US" dirty="0"/>
          </a:p>
          <a:p>
            <a:r>
              <a:rPr lang="en-US" dirty="0"/>
              <a:t>For steep roofs (1:10 or steeper), discontinuous roofing can be used, under which, as a rule, underlayment is used. The underlay may be omitted in certain special cases, provided that minor leaks in the water cover or condensation on the cover do not adversely affect the operation of the building. Such buildings include, for example, warehouses. Discontinuous roofing, such as brick and sheet metal roofing, including machine-jointed sheet metal roofing, does not retain pressurized water. The roof and underlay together act as waterproofing. The underflow must direct the water flowing along it to a sufficiently long distance outside the outer wall line, Fig. 21. The overlaps, perforations and joints of the underlayment are made so that the water flowing from the top of the underlayment is directed along the underlayment. The water cover together with the underlay must be watertight in all conditions. Climatic stresses on the cover include water and snow, wind and its pressure effects, the effects of solar radiation and its temperature, and the chemical and biological effects of the air. These effects are taken into account in the selection and fixing of the cover. In addition, the compatibility of the cover with the underlay is ensured. </a:t>
            </a:r>
          </a:p>
          <a:p>
            <a:endParaRPr lang="en-US" dirty="0"/>
          </a:p>
          <a:p>
            <a:r>
              <a:rPr lang="en-US" dirty="0"/>
              <a:t>FIGURE Schematic diagram of the connection between a steep roof and an external wall, water control over the underlayment and ventilation arrangements.</a:t>
            </a:r>
          </a:p>
          <a:p>
            <a:endParaRPr lang="en-US" dirty="0"/>
          </a:p>
          <a:p>
            <a:r>
              <a:rPr lang="en-US" dirty="0"/>
              <a:t>The entry of rainwater and snow into structures due to wind is prevented. In addition to the storm protection and cladding of the eaves, the water rising along the outer surface of the wall due to the wind is taken into account. In the case of hoists, the harmful transport of blizzard and stagnant and melting snow to the structures is prevented. Storm protection can be arranged with separate dampers that protect against sloping rain and restrict wind and airflow, as well as with dense mesh nets, Fig. 23</a:t>
            </a:r>
          </a:p>
          <a:p>
            <a:endParaRPr lang="en-US" dirty="0"/>
          </a:p>
          <a:p>
            <a:r>
              <a:rPr lang="en-US" dirty="0"/>
              <a:t>Placing bushings such as chimney structures, building services installations, skylights and vacuum fans close to the roof ridge and away from roof wells reduces the risk of water leaks. Passages close to each other are avoided. Grommet connections are designed and implemented to be watertight. Around the passages, water is led past the passage, for example on steep roofs at flues with counter-slopes. Leakage water from roof waters and gutters must be prevented from entering the façade surface and external wall structures. In the external walls related to the lifting of the water roof, rainwater and moisture penetrating through the outer shell surface of the external walls must not enter the upper floor structures. In the lifting of the water roof, leakage water control is arranged in the outer walls for the water roof. In inverted roof structures, the water insulation is below the thermal insulation. Most of the dewatering takes place along the surface structure, and on top of the waterproofing dewatering is arranged for rainwater wells, for example with drainage mats. In inverted roof and deck structures, the base of the waterproofing is a uniform dense concrete casting, to which the waterproofing is attached throughout. Together, the concrete base and the waterproofing act as a tight structure in which leakage water cannot pass between the waterproofing and the concrete. The movement joints of inverted roof structures are usually placed outside the trough formed by the subgrade concrete structure, Fig. 23. Green roofs are also often implemented as inverted roof structures, with the exception of peat roofs. Green roofs are designed separately for each site, taking into account, for example, drainage, waterproofing and the vegetation to be planted on the roof. The functionality of glass roofs is based on the co-operation of the product system. The glass roof with its joints is planned as a whole. The extensions of the leakage and condensate drainage gutters of the glass roof system shall be watertight and the water flowing through them shall be directed in a controlled manner to the outside of the structure at the lower eaves. The stress on the glass roof caused by melting and freezing water at the lower end of the glass cover is reduced by melt holding cables.</a:t>
            </a:r>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18</a:t>
            </a:fld>
            <a:endParaRPr lang="de-AT"/>
          </a:p>
        </p:txBody>
      </p:sp>
    </p:spTree>
    <p:extLst>
      <p:ext uri="{BB962C8B-B14F-4D97-AF65-F5344CB8AC3E}">
        <p14:creationId xmlns:p14="http://schemas.microsoft.com/office/powerpoint/2010/main" val="1718043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19</a:t>
            </a:fld>
            <a:endParaRPr lang="de-AT"/>
          </a:p>
        </p:txBody>
      </p:sp>
    </p:spTree>
    <p:extLst>
      <p:ext uri="{BB962C8B-B14F-4D97-AF65-F5344CB8AC3E}">
        <p14:creationId xmlns:p14="http://schemas.microsoft.com/office/powerpoint/2010/main" val="3928595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Sound is a propagating wave motion in a medium. The medium can be a gas, a liquid or a solid. In the air, sound propagates as a longitudinal wave. In solid matter, sound travels in both transverse and longitudinal waves. Sound is named based on the medium in which the sound travels. </a:t>
            </a:r>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20</a:t>
            </a:fld>
            <a:endParaRPr lang="de-AT"/>
          </a:p>
        </p:txBody>
      </p:sp>
    </p:spTree>
    <p:extLst>
      <p:ext uri="{BB962C8B-B14F-4D97-AF65-F5344CB8AC3E}">
        <p14:creationId xmlns:p14="http://schemas.microsoft.com/office/powerpoint/2010/main" val="352776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NewRomanPSMT"/>
              </a:rPr>
              <a:t>Until the first energy crisis of 1973, building physics was a relatively inactive field in building engineering, with apparently limited applicability. While soil mechanics, structural mechanics,</a:t>
            </a:r>
          </a:p>
          <a:p>
            <a:pPr algn="l"/>
            <a:r>
              <a:rPr lang="en-US" sz="1800" b="0" i="0" u="none" strike="noStrike" baseline="0" dirty="0">
                <a:latin typeface="TimesNewRomanPSMT"/>
              </a:rPr>
              <a:t>building materials, building construction and HVAC were seen as essential, designers only demanded advice on room acoustics, moisture tolerance, summer comfort or lighting when</a:t>
            </a:r>
          </a:p>
          <a:p>
            <a:pPr algn="l"/>
            <a:r>
              <a:rPr lang="en-US" sz="1800" b="0" i="0" u="none" strike="noStrike" baseline="0" dirty="0">
                <a:latin typeface="TimesNewRomanPSMT"/>
              </a:rPr>
              <a:t>really needed or problems arose. Energy efficiency was not even a concern, while thermal comfort and indoor environmental quality were presumably guaranteed thanks to infiltration, window operation and the HVAC system. The crises of the 1970s, persisting moisture problems, complaints about sick buildings, thermal, visual and olfactory discomfort, and the move towards more sustainability changed all that. </a:t>
            </a:r>
          </a:p>
          <a:p>
            <a:pPr algn="l"/>
            <a:r>
              <a:rPr lang="en-US" sz="1800" b="0" i="0" u="none" strike="noStrike" baseline="0" dirty="0">
                <a:latin typeface="TimesNewRomanPSMT"/>
              </a:rPr>
              <a:t>The societal pressure to diminish energy consumptions in buildings without degrading usability opened the door for the notion of performance based design and construction. As a result, building physics and its potentiality to quantify performances suddenly moved into the frontline of building innovation.</a:t>
            </a:r>
          </a:p>
          <a:p>
            <a:pPr algn="l"/>
            <a:endParaRPr lang="en-US" sz="1800" b="0" i="0" u="none" strike="noStrike" baseline="0" dirty="0">
              <a:latin typeface="TimesNewRomanPSMT"/>
            </a:endParaRPr>
          </a:p>
          <a:p>
            <a:endParaRPr lang="en-US" dirty="0"/>
          </a:p>
          <a:p>
            <a:r>
              <a:rPr lang="en-US" dirty="0">
                <a:effectLst/>
              </a:rPr>
              <a:t>The term "sick building syndrome" (SBS) is used to describe </a:t>
            </a:r>
            <a:r>
              <a:rPr lang="en-US" b="1" dirty="0">
                <a:effectLst/>
              </a:rPr>
              <a:t>situations in which building occupants experience acute health and comfort effects</a:t>
            </a:r>
            <a:r>
              <a:rPr lang="en-US" dirty="0">
                <a:effectLst/>
              </a:rPr>
              <a:t> that appear to be linked to time spent in a building, but no specific illness or cause can be identified.</a:t>
            </a:r>
          </a:p>
          <a:p>
            <a:pPr algn="l"/>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2</a:t>
            </a:fld>
            <a:endParaRPr lang="de-AT"/>
          </a:p>
        </p:txBody>
      </p:sp>
    </p:spTree>
    <p:extLst>
      <p:ext uri="{BB962C8B-B14F-4D97-AF65-F5344CB8AC3E}">
        <p14:creationId xmlns:p14="http://schemas.microsoft.com/office/powerpoint/2010/main" val="1718774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Sound propagating in the air is called airborne sound. We sensed airborne sound primarily through our hearing when the sound frequency is 20 ... 20,000 Hz. We also sensed a strong low frequency vibration in our body (vibration). Airborne noise is generated inside the building, but airborne noise generated outside the building must also be taken into account in the acoustic design of the building. External noise control plays a significant role when a building is located in the vicinity of traffic routes or an airport. The sound propagating in the frame of a building is called the sound of the frame. There is an interrelationship between the body sound and the air sound, as the body sound generates air sound and the air sound produces body sound. In practice, the vibration of the building component produces a vibration in the air surrounding the building component, which generates air noise. Correspondingly, the air sound applied to the building part causes the building part to vibrate, whereby a body sound is generated which propagates along the building part. Frame sounds are generated inside the building, but frame sounds from outside the building must also be taken into account in the acoustic design of the building. The body noise due to the base area may play a very significant role when the building is located in the vicinity of a railway track, for example.</a:t>
            </a:r>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21</a:t>
            </a:fld>
            <a:endParaRPr lang="de-AT"/>
          </a:p>
        </p:txBody>
      </p:sp>
    </p:spTree>
    <p:extLst>
      <p:ext uri="{BB962C8B-B14F-4D97-AF65-F5344CB8AC3E}">
        <p14:creationId xmlns:p14="http://schemas.microsoft.com/office/powerpoint/2010/main" val="754330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Inside the building, there are several paths of air and body sound. Because of this, the acoustic design of a building must always be implemented by looking at the building as a whole, taking into account all sound sources and sound propagation paths. Consideration by building component alone is not sufficient, as, for example, lateral road displacements may significantly impair the sound insulation between spaces.</a:t>
            </a:r>
            <a:endParaRPr lang="ro-RO" sz="1200" dirty="0"/>
          </a:p>
          <a:p>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22</a:t>
            </a:fld>
            <a:endParaRPr lang="de-AT"/>
          </a:p>
        </p:txBody>
      </p:sp>
    </p:spTree>
    <p:extLst>
      <p:ext uri="{BB962C8B-B14F-4D97-AF65-F5344CB8AC3E}">
        <p14:creationId xmlns:p14="http://schemas.microsoft.com/office/powerpoint/2010/main" val="2089810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Sound pressure p [Pa] is the change in barometric pressure to static barometric </a:t>
            </a:r>
            <a:r>
              <a:rPr lang="en-US" dirty="0" err="1"/>
              <a:t>pressurein</a:t>
            </a:r>
            <a:r>
              <a:rPr lang="en-US" dirty="0"/>
              <a:t> relation to. The larger the change in barometric pressure, </a:t>
            </a:r>
            <a:r>
              <a:rPr lang="en-US" dirty="0" err="1"/>
              <a:t>thethe</a:t>
            </a:r>
            <a:r>
              <a:rPr lang="en-US" dirty="0"/>
              <a:t> stronger our senses of sound. Minimum change in barometric pressure, which a person hears as a voice is 0.00002 Pa. This is called the hearing threshold(p0). Correspondingly, the pain threshold of human hearing is reached with a change in air pressure of 20 Pa. As can be seen from the </a:t>
            </a:r>
            <a:r>
              <a:rPr lang="en-US" dirty="0" err="1"/>
              <a:t>above,man</a:t>
            </a:r>
            <a:r>
              <a:rPr lang="en-US" dirty="0"/>
              <a:t> is able to sense as sound very small and </a:t>
            </a:r>
            <a:r>
              <a:rPr lang="en-US" dirty="0" err="1"/>
              <a:t>largechanges</a:t>
            </a:r>
            <a:r>
              <a:rPr lang="en-US" dirty="0"/>
              <a:t> in air </a:t>
            </a:r>
            <a:r>
              <a:rPr lang="en-US" dirty="0" err="1"/>
              <a:t>pressure.A</a:t>
            </a:r>
            <a:r>
              <a:rPr lang="en-US" dirty="0"/>
              <a:t> logarithmic has been developed to represent the sound pressure level </a:t>
            </a:r>
            <a:r>
              <a:rPr lang="en-US" dirty="0" err="1"/>
              <a:t>Lp</a:t>
            </a:r>
            <a:r>
              <a:rPr lang="en-US" dirty="0"/>
              <a:t> [dB]decibel scale, because the sound pressure level is the representation of sound </a:t>
            </a:r>
            <a:r>
              <a:rPr lang="en-US" dirty="0" err="1"/>
              <a:t>pressurep</a:t>
            </a:r>
            <a:r>
              <a:rPr lang="en-US" dirty="0"/>
              <a:t> is challenging. This is due to sound </a:t>
            </a:r>
            <a:r>
              <a:rPr lang="en-US" dirty="0" err="1"/>
              <a:t>pressurethe</a:t>
            </a:r>
            <a:r>
              <a:rPr lang="en-US" dirty="0"/>
              <a:t> numerical values ​​are very small and have a wide range. For </a:t>
            </a:r>
            <a:r>
              <a:rPr lang="en-US" dirty="0" err="1"/>
              <a:t>examplethe</a:t>
            </a:r>
            <a:r>
              <a:rPr lang="en-US" dirty="0"/>
              <a:t> ratio of hearing threshold to pain threshold sound </a:t>
            </a:r>
            <a:r>
              <a:rPr lang="en-US" dirty="0" err="1"/>
              <a:t>pressuresis</a:t>
            </a:r>
            <a:r>
              <a:rPr lang="en-US" dirty="0"/>
              <a:t> a million times. A logarithmic decibel scale makes it </a:t>
            </a:r>
            <a:r>
              <a:rPr lang="en-US" dirty="0" err="1"/>
              <a:t>easierin</a:t>
            </a:r>
            <a:r>
              <a:rPr lang="en-US" dirty="0"/>
              <a:t> practice, also the perception of the sound pressure level. For </a:t>
            </a:r>
            <a:r>
              <a:rPr lang="en-US" dirty="0" err="1"/>
              <a:t>examplea</a:t>
            </a:r>
            <a:r>
              <a:rPr lang="en-US" dirty="0"/>
              <a:t> numerical value of 60 dB indicates the volume more than0.02 Pa. However, as an order of magnitude, it should be noted </a:t>
            </a:r>
            <a:r>
              <a:rPr lang="en-US" dirty="0" err="1"/>
              <a:t>thatdoubling</a:t>
            </a:r>
            <a:r>
              <a:rPr lang="en-US" dirty="0"/>
              <a:t> the sound pressure p increases the sound pressure </a:t>
            </a:r>
            <a:r>
              <a:rPr lang="en-US" dirty="0" err="1"/>
              <a:t>levelLvvain</a:t>
            </a:r>
            <a:r>
              <a:rPr lang="en-US" dirty="0"/>
              <a:t> 6 </a:t>
            </a:r>
            <a:r>
              <a:rPr lang="en-US" dirty="0" err="1"/>
              <a:t>dB.</a:t>
            </a:r>
            <a:r>
              <a:rPr lang="en-US" dirty="0"/>
              <a:t> The logarithmic scale of the sound pressure level </a:t>
            </a:r>
            <a:r>
              <a:rPr lang="en-US" dirty="0" err="1"/>
              <a:t>Lp</a:t>
            </a:r>
            <a:r>
              <a:rPr lang="en-US" dirty="0"/>
              <a:t> </a:t>
            </a:r>
            <a:r>
              <a:rPr lang="en-US" dirty="0" err="1"/>
              <a:t>followsalso</a:t>
            </a:r>
            <a:r>
              <a:rPr lang="en-US" dirty="0"/>
              <a:t> the fact that the sound pressure level produced jointly by several sound </a:t>
            </a:r>
            <a:r>
              <a:rPr lang="en-US" dirty="0" err="1"/>
              <a:t>sourcesLp</a:t>
            </a:r>
            <a:r>
              <a:rPr lang="en-US" dirty="0"/>
              <a:t>, tot is determined by Equation 1. The effect of multiple sound sources on the total sound pressure </a:t>
            </a:r>
            <a:r>
              <a:rPr lang="en-US" dirty="0" err="1"/>
              <a:t>levelLp</a:t>
            </a:r>
            <a:r>
              <a:rPr lang="en-US" dirty="0"/>
              <a:t>, tot is illustrated in Table 2.</a:t>
            </a:r>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23</a:t>
            </a:fld>
            <a:endParaRPr lang="de-AT"/>
          </a:p>
        </p:txBody>
      </p:sp>
    </p:spTree>
    <p:extLst>
      <p:ext uri="{BB962C8B-B14F-4D97-AF65-F5344CB8AC3E}">
        <p14:creationId xmlns:p14="http://schemas.microsoft.com/office/powerpoint/2010/main" val="3091391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24</a:t>
            </a:fld>
            <a:endParaRPr lang="de-AT"/>
          </a:p>
        </p:txBody>
      </p:sp>
    </p:spTree>
    <p:extLst>
      <p:ext uri="{BB962C8B-B14F-4D97-AF65-F5344CB8AC3E}">
        <p14:creationId xmlns:p14="http://schemas.microsoft.com/office/powerpoint/2010/main" val="1992400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Wood is a light material, so as such its sound insulation performance is not particularly good. Neither does a thick, dense-surfaced and smooth wooden structure dampen sound particularly well, so wood alone is not a good absorption material. Wood conducts sound better in the longitudinal direction of the grain than perpendicular to it. A dense wooden structure reflects sound, and can easily be made into surfaces that channel sound reflections. This property is </a:t>
            </a:r>
            <a:r>
              <a:rPr lang="en-US" sz="1200" dirty="0" err="1"/>
              <a:t>utilised</a:t>
            </a:r>
            <a:r>
              <a:rPr lang="en-US" sz="1200" dirty="0"/>
              <a:t>, for example, in musical instruments and concert halls.</a:t>
            </a:r>
          </a:p>
          <a:p>
            <a:endParaRPr lang="en-US" sz="1200" dirty="0"/>
          </a:p>
          <a:p>
            <a:r>
              <a:rPr lang="en-US" sz="1200" dirty="0"/>
              <a:t>A sufficient level of sound insulation in wooden buildings can usually be achieved structurally by using multi-layered constructions. By positioning porous absorption material behind the board or </a:t>
            </a:r>
            <a:r>
              <a:rPr lang="en-US" sz="1200" dirty="0" err="1"/>
              <a:t>panelling</a:t>
            </a:r>
            <a:r>
              <a:rPr lang="en-US" sz="1200" dirty="0"/>
              <a:t> in addition to an air gap, for example a layer of thermal insulation, a so-called board resonator is formed which, when it vibrates, effectively dampens low sounds that are problematic for light structures. Furthermore, by making wooden battening or by making holes in wooden surfaces, a perforated resonator can be created that also efficiently dampens medium-to-high-pitched sounds.</a:t>
            </a:r>
          </a:p>
          <a:p>
            <a:endParaRPr lang="en-US" sz="1200" dirty="0"/>
          </a:p>
          <a:p>
            <a:r>
              <a:rPr lang="en-US" sz="1200" dirty="0"/>
              <a:t>In multi-storey wooden buildings, the means of controlling sound insulation (separate frames, sound stops) are challenging, because they are contrary to how structural rigidity is achieved (reinforcement, joints, continuous structures). The footstep insulation of wooden floors can be improved by increasing the mass of the floor, for example using a concrete cast on the surface or so-called floating surface tiles on top of a flexible layer on the upper surface of the floor.</a:t>
            </a:r>
          </a:p>
          <a:p>
            <a:endParaRPr lang="en-US" sz="1200" dirty="0"/>
          </a:p>
          <a:p>
            <a:r>
              <a:rPr lang="en-US" dirty="0"/>
              <a:t>A </a:t>
            </a:r>
            <a:r>
              <a:rPr lang="en-US" b="1" dirty="0"/>
              <a:t>batten</a:t>
            </a:r>
            <a:r>
              <a:rPr lang="en-US" dirty="0"/>
              <a:t> is most commonly a strip of solid material, historically </a:t>
            </a:r>
            <a:r>
              <a:rPr lang="en-US" dirty="0">
                <a:hlinkClick r:id="rId3" tooltip="Wood"/>
              </a:rPr>
              <a:t>wood</a:t>
            </a:r>
            <a:r>
              <a:rPr lang="en-US" baseline="30000" dirty="0">
                <a:hlinkClick r:id="rId4"/>
              </a:rPr>
              <a:t>[1]</a:t>
            </a:r>
            <a:r>
              <a:rPr lang="en-US" dirty="0"/>
              <a:t> but can also be of </a:t>
            </a:r>
            <a:r>
              <a:rPr lang="en-US" dirty="0">
                <a:hlinkClick r:id="rId5" tooltip="Plastic"/>
              </a:rPr>
              <a:t>plastic</a:t>
            </a:r>
            <a:r>
              <a:rPr lang="en-US" dirty="0"/>
              <a:t>, </a:t>
            </a:r>
            <a:r>
              <a:rPr lang="en-US" dirty="0">
                <a:hlinkClick r:id="rId6" tooltip="Metal"/>
              </a:rPr>
              <a:t>metal</a:t>
            </a:r>
            <a:r>
              <a:rPr lang="en-US" dirty="0"/>
              <a:t>, or fiberglass. Battens are variously used in construction, sailing, and other fields. </a:t>
            </a:r>
            <a:endParaRPr lang="ro-RO" sz="1200" dirty="0"/>
          </a:p>
          <a:p>
            <a:endParaRPr lang="en-US" dirty="0"/>
          </a:p>
          <a:p>
            <a:endParaRPr lang="en-US" dirty="0"/>
          </a:p>
          <a:p>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25</a:t>
            </a:fld>
            <a:endParaRPr lang="de-AT"/>
          </a:p>
        </p:txBody>
      </p:sp>
    </p:spTree>
    <p:extLst>
      <p:ext uri="{BB962C8B-B14F-4D97-AF65-F5344CB8AC3E}">
        <p14:creationId xmlns:p14="http://schemas.microsoft.com/office/powerpoint/2010/main" val="3643043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airborne sound insulation R is calculated on the basis of the sound powers W1 and W2 </a:t>
            </a:r>
          </a:p>
          <a:p>
            <a:endParaRPr lang="en-US" dirty="0"/>
          </a:p>
          <a:p>
            <a:pPr algn="just"/>
            <a:r>
              <a:rPr lang="en-US" dirty="0"/>
              <a:t>The airborne sound insulation index </a:t>
            </a:r>
            <a:r>
              <a:rPr lang="en-US" dirty="0" err="1"/>
              <a:t>Rw</a:t>
            </a:r>
            <a:r>
              <a:rPr lang="en-US" dirty="0"/>
              <a:t> is calculated from the airborne sound insulation R (determined in the frequency bands) (frequency range 100 ... 3150Hz) </a:t>
            </a:r>
            <a:endParaRPr lang="en-US" b="0" i="0" dirty="0">
              <a:solidFill>
                <a:srgbClr val="000000"/>
              </a:solidFill>
              <a:effectLst/>
              <a:latin typeface="Myriad_Pro"/>
            </a:endParaRPr>
          </a:p>
          <a:p>
            <a:pPr algn="just"/>
            <a:r>
              <a:rPr lang="en-US" b="0" i="0" dirty="0">
                <a:solidFill>
                  <a:srgbClr val="000000"/>
                </a:solidFill>
                <a:effectLst/>
                <a:latin typeface="Myriad_Pro"/>
              </a:rPr>
              <a:t>A Weighted Sound Reduction Index or </a:t>
            </a:r>
            <a:r>
              <a:rPr lang="en-US" b="0" i="0" dirty="0" err="1">
                <a:solidFill>
                  <a:srgbClr val="000000"/>
                </a:solidFill>
                <a:effectLst/>
                <a:latin typeface="Myriad_Pro"/>
              </a:rPr>
              <a:t>Rw</a:t>
            </a:r>
            <a:r>
              <a:rPr lang="en-US" b="0" i="0" dirty="0">
                <a:solidFill>
                  <a:srgbClr val="000000"/>
                </a:solidFill>
                <a:effectLst/>
                <a:latin typeface="Myriad_Pro"/>
              </a:rPr>
              <a:t>, is the rating used to measure the level of sound insulating abilities of walls, floors, windows and doors. It is expressed in decibels (dB), and is used for a partition or single component only.</a:t>
            </a:r>
          </a:p>
          <a:p>
            <a:pPr algn="just"/>
            <a:r>
              <a:rPr lang="en-US" b="0" i="0" dirty="0">
                <a:solidFill>
                  <a:srgbClr val="000000"/>
                </a:solidFill>
                <a:effectLst/>
                <a:latin typeface="Myriad_Pro"/>
              </a:rPr>
              <a:t>The higher the </a:t>
            </a:r>
            <a:r>
              <a:rPr lang="en-US" b="0" i="0" dirty="0" err="1">
                <a:solidFill>
                  <a:srgbClr val="000000"/>
                </a:solidFill>
                <a:effectLst/>
                <a:latin typeface="Myriad_Pro"/>
              </a:rPr>
              <a:t>Rw</a:t>
            </a:r>
            <a:r>
              <a:rPr lang="en-US" b="0" i="0" dirty="0">
                <a:solidFill>
                  <a:srgbClr val="000000"/>
                </a:solidFill>
                <a:effectLst/>
                <a:latin typeface="Myriad_Pro"/>
              </a:rPr>
              <a:t> figure, the better the sound isolation that is provided. It must be noted, however, that the </a:t>
            </a:r>
            <a:r>
              <a:rPr lang="en-US" b="0" i="0" dirty="0" err="1">
                <a:solidFill>
                  <a:srgbClr val="000000"/>
                </a:solidFill>
                <a:effectLst/>
                <a:latin typeface="Myriad_Pro"/>
              </a:rPr>
              <a:t>Rw</a:t>
            </a:r>
            <a:r>
              <a:rPr lang="en-US" b="0" i="0" dirty="0">
                <a:solidFill>
                  <a:srgbClr val="000000"/>
                </a:solidFill>
                <a:effectLst/>
                <a:latin typeface="Myriad_Pro"/>
              </a:rPr>
              <a:t> figure is not reliable for sounds which contain a significant amount of low frequencies – for example music or sounds emanating from home theatre systems.</a:t>
            </a:r>
          </a:p>
          <a:p>
            <a:pPr algn="just"/>
            <a:endParaRPr lang="en-US" b="0" i="0" dirty="0">
              <a:solidFill>
                <a:srgbClr val="000000"/>
              </a:solidFill>
              <a:effectLst/>
              <a:latin typeface="Myriad_Pro"/>
            </a:endParaRPr>
          </a:p>
          <a:p>
            <a:pPr algn="just"/>
            <a:endParaRPr lang="en-US" b="0" i="0" dirty="0">
              <a:solidFill>
                <a:srgbClr val="000000"/>
              </a:solidFill>
              <a:effectLst/>
              <a:latin typeface="Myriad_Pr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t>Weighted standardized level difference (</a:t>
            </a:r>
            <a:r>
              <a:rPr lang="en-US" sz="1200" dirty="0" err="1"/>
              <a:t>D</a:t>
            </a:r>
            <a:r>
              <a:rPr lang="en-US" sz="1200" baseline="-25000" dirty="0" err="1"/>
              <a:t>nT,w</a:t>
            </a:r>
            <a:r>
              <a:rPr lang="en-US" sz="1200" dirty="0"/>
              <a:t>) single number value of the airborne sound insulation </a:t>
            </a:r>
            <a:r>
              <a:rPr lang="en-US" sz="1200" dirty="0" err="1"/>
              <a:t>beteen</a:t>
            </a:r>
            <a:r>
              <a:rPr lang="en-US" sz="1200" dirty="0"/>
              <a:t> room, used to characterize the sound insulation between rooms in buildings. </a:t>
            </a:r>
          </a:p>
          <a:p>
            <a:pPr algn="just"/>
            <a:endParaRPr lang="en-US" b="0" i="0" dirty="0">
              <a:solidFill>
                <a:srgbClr val="000000"/>
              </a:solidFill>
              <a:effectLst/>
              <a:latin typeface="Myriad_Pro"/>
            </a:endParaRPr>
          </a:p>
          <a:p>
            <a:r>
              <a:rPr lang="en-US" dirty="0"/>
              <a:t>Sound power cannot be measured directly, so the sound pressure levels are considered in the measurement  L and 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Sound pressure level (SPL)</a:t>
            </a:r>
            <a:r>
              <a:rPr lang="en-US" dirty="0"/>
              <a:t> or sound level is a </a:t>
            </a:r>
            <a:r>
              <a:rPr lang="en-US" i="1" dirty="0"/>
              <a:t>logarithmic measure of the effective sound pressure of a sound relative to a reference value.</a:t>
            </a:r>
            <a:r>
              <a:rPr lang="en-US" dirty="0"/>
              <a:t> It is measured in decibels (dB) above a standard reference level. The standard reference sound pressure in the air or other gases is 20 µPa, which is usually considered the threshold of human hearing (at 1 kHz). The following equation shows us how to calculate the Sound Pressure level (</a:t>
            </a:r>
            <a:r>
              <a:rPr lang="en-US" dirty="0" err="1"/>
              <a:t>Lp</a:t>
            </a:r>
            <a:r>
              <a:rPr lang="en-US" dirty="0"/>
              <a:t>) in decibels [dB] from sound pressure (p) in Pascal [Pa].</a:t>
            </a:r>
          </a:p>
          <a:p>
            <a:endParaRPr lang="en-US" dirty="0"/>
          </a:p>
          <a:p>
            <a:endParaRPr lang="en-US" dirty="0"/>
          </a:p>
          <a:p>
            <a:r>
              <a:rPr lang="en-US" dirty="0"/>
              <a:t>the sound level difference number is calculated from the sound level differences </a:t>
            </a:r>
            <a:r>
              <a:rPr lang="en-US" dirty="0" err="1"/>
              <a:t>DnT</a:t>
            </a:r>
            <a:r>
              <a:rPr lang="en-US" dirty="0"/>
              <a:t> determined by frequency bands sound level differences </a:t>
            </a:r>
            <a:r>
              <a:rPr lang="en-US" dirty="0" err="1"/>
              <a:t>DnT</a:t>
            </a:r>
            <a:r>
              <a:rPr lang="en-US" dirty="0"/>
              <a:t> are measured in a building between rooms the sound level difference figure </a:t>
            </a:r>
            <a:r>
              <a:rPr lang="en-US" dirty="0" err="1"/>
              <a:t>DnT</a:t>
            </a:r>
            <a:r>
              <a:rPr lang="en-US" dirty="0"/>
              <a:t>, w can also be calculated from the airborne sound insulation figures </a:t>
            </a:r>
            <a:r>
              <a:rPr lang="en-US" dirty="0" err="1"/>
              <a:t>Rw</a:t>
            </a:r>
            <a:r>
              <a:rPr lang="en-US" dirty="0"/>
              <a:t> of the building components separating the spaces la </a:t>
            </a:r>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26</a:t>
            </a:fld>
            <a:endParaRPr lang="de-AT"/>
          </a:p>
        </p:txBody>
      </p:sp>
    </p:spTree>
    <p:extLst>
      <p:ext uri="{BB962C8B-B14F-4D97-AF65-F5344CB8AC3E}">
        <p14:creationId xmlns:p14="http://schemas.microsoft.com/office/powerpoint/2010/main" val="553270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airborne sound insulation of an airtight simple structure is mainly based on mass and stiffness. According to the Mass Act, the airborne sound insulation of a structure increases by about 6 dB when the mass of the structure doubles. This is also the case in the frequency range of the Mass Act (Fig. 19), when the frequency of sound under consideration doubles. Due to the above, increasing the mass of the structure is a very effective way to improve the airborne sound insulation of a simple structure. The airborne sound insulation of such a concrete structure increases very effectively above the cut-off frequency of the coincidence up to the shear wave range. In the shear wave range, the increase in airborne sound insulation according to frequency is no longer as strong, because the effect of shear waves weakens the airborne sound insulation at high frequencies. This is particularly pronounced with concrete structures with a mass&gt; 500 kg / m2. It should also be taken into account that the coincidence phenomenon significantly reduces the airborne sound insulation of a concrete structure when the mass of the structure is &lt;300 kg / m2.</a:t>
            </a:r>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27</a:t>
            </a:fld>
            <a:endParaRPr lang="de-AT"/>
          </a:p>
        </p:txBody>
      </p:sp>
    </p:spTree>
    <p:extLst>
      <p:ext uri="{BB962C8B-B14F-4D97-AF65-F5344CB8AC3E}">
        <p14:creationId xmlns:p14="http://schemas.microsoft.com/office/powerpoint/2010/main" val="2290254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DOUBLE STRUCTURE It can be seen from Figure 18 that simple solid wood structures are often not able to achieve sufficient sound insulation. </a:t>
            </a:r>
          </a:p>
          <a:p>
            <a:r>
              <a:rPr lang="en-US" dirty="0"/>
              <a:t>Due to this, the sound-insulating wooden building component must almost always form an acoustically double structure. This applies to both wall and subfloor structures. </a:t>
            </a:r>
          </a:p>
          <a:p>
            <a:endParaRPr lang="en-US" dirty="0"/>
          </a:p>
          <a:p>
            <a:r>
              <a:rPr lang="en-US" dirty="0"/>
              <a:t>Acoustically, the structure is double when it consists of two plate-like masses (m1 and m2) and the air gap (k) between them. The air gap of a double structure is called a spring, the operation of which depends on the thickness of the air gap. The air gap acts as a spring when its thickness is greater than the wavelength of the sound applied to the structure. The looser the spring, the less it transmits vibration between the plate-like masses m1 and m2 and the better the airborne sound insulation of the structure. </a:t>
            </a:r>
          </a:p>
          <a:p>
            <a:endParaRPr lang="en-US" dirty="0"/>
          </a:p>
          <a:p>
            <a:r>
              <a:rPr lang="en-US" dirty="0"/>
              <a:t>In other words, the thin air gap does not act as a spring, but connects the plate-like masses to each other, whereby the airborne sound insulation of the structure is impaired.</a:t>
            </a:r>
          </a:p>
          <a:p>
            <a:endParaRPr lang="en-US" dirty="0"/>
          </a:p>
          <a:p>
            <a:r>
              <a:rPr lang="en-US" dirty="0"/>
              <a:t>Such a structure does not achieve significant airborne sound insulation due to the aforementioned mechanical coupling. Such a structure is an ideal mass-air-mass-</a:t>
            </a:r>
            <a:r>
              <a:rPr lang="en-US" dirty="0" err="1"/>
              <a:t>sa</a:t>
            </a:r>
            <a:r>
              <a:rPr lang="en-US" dirty="0"/>
              <a:t> system that can achieve a very efficient increase in airborne sound absorption above the resonant frequency of the system, even if the structure is light. However, it is not easy to implement an ideal double structure in a building, because the mechanical coupling of the plate-like masses may occur, for example, in the joining areas of the building components. Similarly, in some midsole types, the load-bearing frame inevitably slightly interconnects the plate-like </a:t>
            </a:r>
            <a:r>
              <a:rPr lang="en-US" dirty="0" err="1"/>
              <a:t>masses.The</a:t>
            </a:r>
            <a:r>
              <a:rPr lang="en-US" dirty="0"/>
              <a:t> following are relevant factors in the design of double structure airborne sound insulation: Figure 21. Principle of ideal double structure in a building. system resonant frequency • Mechanical coupling of plate-like masses • Air gap thickness (spring stiffness) • Effect of structural lateral displacements</a:t>
            </a:r>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28</a:t>
            </a:fld>
            <a:endParaRPr lang="de-AT"/>
          </a:p>
        </p:txBody>
      </p:sp>
    </p:spTree>
    <p:extLst>
      <p:ext uri="{BB962C8B-B14F-4D97-AF65-F5344CB8AC3E}">
        <p14:creationId xmlns:p14="http://schemas.microsoft.com/office/powerpoint/2010/main" val="3678067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Cutoff frequency: Of an anechoic wedge or set of wedges, the lowest frequency above which the normal incidence sound absorption coefficient is at least .990 ...</a:t>
            </a:r>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29</a:t>
            </a:fld>
            <a:endParaRPr lang="de-AT"/>
          </a:p>
        </p:txBody>
      </p:sp>
    </p:spTree>
    <p:extLst>
      <p:ext uri="{BB962C8B-B14F-4D97-AF65-F5344CB8AC3E}">
        <p14:creationId xmlns:p14="http://schemas.microsoft.com/office/powerpoint/2010/main" val="689544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Makes Cork a Good Soundproofing Material?</a:t>
            </a:r>
          </a:p>
          <a:p>
            <a:r>
              <a:rPr lang="en-US" dirty="0"/>
              <a:t>As mentioned earlier, complete soundproofing requires a combination of sound blocking and sound absorption.</a:t>
            </a:r>
          </a:p>
          <a:p>
            <a:r>
              <a:rPr lang="en-US" dirty="0"/>
              <a:t>In terms of sound blocking, cork isn’t necessarily the best option. Effective sound blocking requires a combination of great mass and density. When sound comes across any </a:t>
            </a:r>
            <a:r>
              <a:rPr lang="en-US" dirty="0">
                <a:hlinkClick r:id="rId3"/>
              </a:rPr>
              <a:t>soundproofing material</a:t>
            </a:r>
            <a:r>
              <a:rPr lang="en-US" dirty="0"/>
              <a:t> with these two characteristics, it bounces off, effectively stopping unwanted transmission.</a:t>
            </a:r>
          </a:p>
          <a:p>
            <a:r>
              <a:rPr lang="en-US" dirty="0"/>
              <a:t>Unfortunately, cork—and wood in general—is lightweight and relatively low on density.</a:t>
            </a:r>
          </a:p>
          <a:p>
            <a:r>
              <a:rPr lang="en-US" dirty="0"/>
              <a:t>The good news, however, is that cork is great at sound absorption. Generally, sound absorption requires porous materials with plenty of air spaces to trap sound. Thanks to the honeycomb-like</a:t>
            </a:r>
            <a:r>
              <a:rPr lang="en-US" dirty="0">
                <a:hlinkClick r:id="rId4"/>
              </a:rPr>
              <a:t> cellular structure of cork oak</a:t>
            </a:r>
            <a:r>
              <a:rPr lang="en-US" dirty="0"/>
              <a:t>, cork has plenty of such air spaces and is one of the reasons it’s often used for insulation and sealing.</a:t>
            </a:r>
          </a:p>
          <a:p>
            <a:r>
              <a:rPr lang="en-US" dirty="0"/>
              <a:t>To put things into perspective, let’s take a look at the latest</a:t>
            </a:r>
            <a:r>
              <a:rPr lang="en-US" dirty="0">
                <a:hlinkClick r:id="rId5"/>
              </a:rPr>
              <a:t> sound test results</a:t>
            </a:r>
            <a:r>
              <a:rPr lang="en-US" dirty="0"/>
              <a:t>, and compare the</a:t>
            </a:r>
            <a:r>
              <a:rPr lang="en-US" dirty="0">
                <a:hlinkClick r:id="rId6"/>
              </a:rPr>
              <a:t> STC rating</a:t>
            </a:r>
            <a:r>
              <a:rPr lang="en-US" dirty="0"/>
              <a:t> of 12mm APC cork to that of the </a:t>
            </a:r>
            <a:r>
              <a:rPr lang="en-US" dirty="0" err="1">
                <a:hlinkClick r:id="rId7"/>
              </a:rPr>
              <a:t>Proflex</a:t>
            </a:r>
            <a:r>
              <a:rPr lang="en-US" dirty="0">
                <a:hlinkClick r:id="rId7"/>
              </a:rPr>
              <a:t> RCU 250</a:t>
            </a:r>
            <a:r>
              <a:rPr lang="en-US" dirty="0"/>
              <a:t>. When tested on 6” (152.4mm) slab, the APC cork gave an STC rating of 72. This is significantly higher than the STC rating of an 8-inch(203.2mm) slab of </a:t>
            </a:r>
            <a:r>
              <a:rPr lang="en-US" dirty="0" err="1"/>
              <a:t>Proflex</a:t>
            </a:r>
            <a:r>
              <a:rPr lang="en-US" dirty="0"/>
              <a:t> RCU, which is about 56.</a:t>
            </a:r>
          </a:p>
          <a:p>
            <a:r>
              <a:rPr lang="en-US" dirty="0"/>
              <a:t>So while it may not be great at blocking sound, cork’s great acoustic properties can help you effectively soundproof your home. In a nutshell, these include:</a:t>
            </a:r>
          </a:p>
          <a:p>
            <a:pPr>
              <a:buFont typeface="Arial" panose="020B0604020202020204" pitchFamily="34" charset="0"/>
              <a:buChar char="•"/>
            </a:pPr>
            <a:r>
              <a:rPr lang="en-US" b="1" dirty="0"/>
              <a:t>Sound absorption</a:t>
            </a:r>
            <a:r>
              <a:rPr lang="en-US" dirty="0"/>
              <a:t>: due to its small cells, cork has lots of air spaces that help trap sound. In 1cm3 (0.0610237 in³), there are around 40 million cells. Such a high</a:t>
            </a:r>
            <a:r>
              <a:rPr lang="en-US" dirty="0">
                <a:hlinkClick r:id="rId8"/>
              </a:rPr>
              <a:t> surface area to volume ratio</a:t>
            </a:r>
            <a:r>
              <a:rPr lang="en-US" dirty="0"/>
              <a:t> increases porosity and enhances cork’s ability to trap and absorb sound—which stops transmission.</a:t>
            </a:r>
          </a:p>
          <a:p>
            <a:pPr>
              <a:buFont typeface="Arial" panose="020B0604020202020204" pitchFamily="34" charset="0"/>
              <a:buChar char="•"/>
            </a:pPr>
            <a:r>
              <a:rPr lang="en-US" b="1" dirty="0"/>
              <a:t>Noise reduction: </a:t>
            </a:r>
            <a:r>
              <a:rPr lang="en-US" dirty="0"/>
              <a:t>Cork’s unique cell structure also helps it reduce sound vibrations. This comes in handy when you want to stop low-frequency sounds from traveling through walls or prevent the impact of your feet from disturbing the downstairs neighbor.</a:t>
            </a:r>
          </a:p>
          <a:p>
            <a:pPr>
              <a:buFont typeface="Arial" panose="020B0604020202020204" pitchFamily="34" charset="0"/>
              <a:buChar char="•"/>
            </a:pPr>
            <a:r>
              <a:rPr lang="en-US" b="1" dirty="0"/>
              <a:t>Acoustic Insulation: </a:t>
            </a:r>
            <a:r>
              <a:rPr lang="en-US" dirty="0"/>
              <a:t>Cork’s great sound absorption capability excels at minimizing acoustic transmission through ceilings, floors, and walls. By absorbing mid to upper frequencies, it prevents echo and reverberation.</a:t>
            </a:r>
          </a:p>
          <a:p>
            <a:pPr>
              <a:buFont typeface="Arial" panose="020B0604020202020204" pitchFamily="34" charset="0"/>
              <a:buChar char="•"/>
            </a:pPr>
            <a:endParaRPr lang="en-US" dirty="0"/>
          </a:p>
          <a:p>
            <a:r>
              <a:rPr lang="en-US" b="1" dirty="0"/>
              <a:t>What Makes Plywood a Good Soundproofing Material?</a:t>
            </a:r>
          </a:p>
          <a:p>
            <a:r>
              <a:rPr lang="en-US" dirty="0"/>
              <a:t>To improve its density and weight, acoustic plywood is often combined with other materials such as Amorim cork rubber to form soundproof plywood panels. Doing this improves the sound blocking capability of plywood, and the result is a panel that can block and absorb sound.</a:t>
            </a:r>
          </a:p>
          <a:p>
            <a:r>
              <a:rPr lang="en-US" dirty="0"/>
              <a:t>Without other additives, acoustic plywood can still serve as a sound control material and is often used in home theatres and concert halls to reduce frequency acoustics and enhance sound clarity.</a:t>
            </a:r>
          </a:p>
          <a:p>
            <a:r>
              <a:rPr lang="en-US" dirty="0"/>
              <a:t>With regards to soundproofing at home, you can use acoustic plywood to:</a:t>
            </a:r>
          </a:p>
          <a:p>
            <a:pPr>
              <a:buFont typeface="Arial" panose="020B0604020202020204" pitchFamily="34" charset="0"/>
              <a:buChar char="•"/>
            </a:pPr>
            <a:r>
              <a:rPr lang="en-US" b="1" dirty="0"/>
              <a:t>Fragment standing sound waves caused by</a:t>
            </a:r>
            <a:r>
              <a:rPr lang="en-US" dirty="0">
                <a:hlinkClick r:id="rId9"/>
              </a:rPr>
              <a:t> resonance</a:t>
            </a:r>
            <a:r>
              <a:rPr lang="en-US" b="1" dirty="0"/>
              <a:t> within a room</a:t>
            </a:r>
            <a:r>
              <a:rPr lang="en-US" dirty="0"/>
              <a:t>. Typically, resonance amplifies low-frequency sounds, which causes walls to vibrate. So by fragmenting standing sound waves, you can prevent amplification of low-frequency sounds—such as bass from music, for instance—within your room, thus effectively dampening noise.</a:t>
            </a:r>
          </a:p>
          <a:p>
            <a:pPr>
              <a:buFont typeface="Arial" panose="020B0604020202020204" pitchFamily="34" charset="0"/>
              <a:buChar char="•"/>
            </a:pPr>
            <a:r>
              <a:rPr lang="en-US" b="1" dirty="0"/>
              <a:t>Absorb bass from loud music</a:t>
            </a:r>
            <a:r>
              <a:rPr lang="en-US" dirty="0"/>
              <a:t>.</a:t>
            </a:r>
            <a:r>
              <a:rPr lang="en-US" dirty="0">
                <a:hlinkClick r:id="rId10"/>
              </a:rPr>
              <a:t> Plywood’s NRC rating is higher at low frequencies</a:t>
            </a:r>
            <a:r>
              <a:rPr lang="en-US" dirty="0"/>
              <a:t>, meaning it’s more effective at absorbing bass and other low-frequency sounds.</a:t>
            </a:r>
          </a:p>
          <a:p>
            <a:pPr>
              <a:buFont typeface="Arial" panose="020B0604020202020204" pitchFamily="34" charset="0"/>
              <a:buChar char="•"/>
            </a:pPr>
            <a:r>
              <a:rPr lang="en-US" b="1" dirty="0"/>
              <a:t>Minimize impact vibrations</a:t>
            </a:r>
            <a:r>
              <a:rPr lang="en-US" dirty="0"/>
              <a:t> on the ceiling of your downstairs neighbor when you walk around or move items. In addition to its great soundproofing qualities, non-sanded plywood makes a great material for sheathing floors because it’s cheaper and resists moisture better than many commonly used materials, including MDF.</a:t>
            </a:r>
          </a:p>
          <a:p>
            <a:pPr>
              <a:buFont typeface="Arial" panose="020B0604020202020204" pitchFamily="34" charset="0"/>
              <a:buChar char="•"/>
            </a:pPr>
            <a:r>
              <a:rPr lang="en-US" b="1" dirty="0"/>
              <a:t>Reduce echoes and sound reverberation</a:t>
            </a:r>
            <a:r>
              <a:rPr lang="en-US" dirty="0"/>
              <a:t>. By dissipating sound waves, acoustic plywood prevents echoes and sound reverberation.</a:t>
            </a:r>
          </a:p>
          <a:p>
            <a:pPr>
              <a:buFont typeface="Arial" panose="020B0604020202020204" pitchFamily="34" charset="0"/>
              <a:buChar char="•"/>
            </a:pPr>
            <a:endParaRPr lang="en-US" dirty="0"/>
          </a:p>
          <a:p>
            <a:pPr>
              <a:buFont typeface="Arial" panose="020B0604020202020204" pitchFamily="34" charset="0"/>
              <a:buChar char="•"/>
            </a:pPr>
            <a:endParaRPr lang="en-US" dirty="0"/>
          </a:p>
          <a:p>
            <a:r>
              <a:rPr lang="en-US" dirty="0"/>
              <a:t>Sound Transmission Class (or STC)</a:t>
            </a:r>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30</a:t>
            </a:fld>
            <a:endParaRPr lang="de-AT"/>
          </a:p>
        </p:txBody>
      </p:sp>
    </p:spTree>
    <p:extLst>
      <p:ext uri="{BB962C8B-B14F-4D97-AF65-F5344CB8AC3E}">
        <p14:creationId xmlns:p14="http://schemas.microsoft.com/office/powerpoint/2010/main" val="339216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3</a:t>
            </a:fld>
            <a:endParaRPr lang="de-AT"/>
          </a:p>
        </p:txBody>
      </p:sp>
    </p:spTree>
    <p:extLst>
      <p:ext uri="{BB962C8B-B14F-4D97-AF65-F5344CB8AC3E}">
        <p14:creationId xmlns:p14="http://schemas.microsoft.com/office/powerpoint/2010/main" val="4045605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31</a:t>
            </a:fld>
            <a:endParaRPr lang="de-AT"/>
          </a:p>
        </p:txBody>
      </p:sp>
    </p:spTree>
    <p:extLst>
      <p:ext uri="{BB962C8B-B14F-4D97-AF65-F5344CB8AC3E}">
        <p14:creationId xmlns:p14="http://schemas.microsoft.com/office/powerpoint/2010/main" val="4274172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water and concrete have a high capacity to store heat and are referred to as 'high thermal mass' materials. Insulation foam, by contrast, has very little heat storage capacity and is referred to as having 'low thermal mass’.</a:t>
            </a:r>
          </a:p>
          <a:p>
            <a:endParaRPr lang="en-US" dirty="0"/>
          </a:p>
          <a:p>
            <a:r>
              <a:rPr lang="en-US" dirty="0"/>
              <a:t>A common analogy is thermal mass as a kind of thermal battery. When heat is applied (to a limit) by radiation or warmer adjoining air, the battery charges up until which time it becomes fully charged. It discharges when heat starts to flow out as the adjoining air space becomes relatively cooler.</a:t>
            </a:r>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32</a:t>
            </a:fld>
            <a:endParaRPr lang="de-AT"/>
          </a:p>
        </p:txBody>
      </p:sp>
    </p:spTree>
    <p:extLst>
      <p:ext uri="{BB962C8B-B14F-4D97-AF65-F5344CB8AC3E}">
        <p14:creationId xmlns:p14="http://schemas.microsoft.com/office/powerpoint/2010/main" val="46117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p:spPr>
        <p:txBody>
          <a:bodyPr/>
          <a:lstStyle/>
          <a:p>
            <a:fld id="{3520AEA4-4480-4454-B147-9E11E2FA2781}" type="slidenum">
              <a:rPr lang="en-US" smtClean="0"/>
              <a:pPr/>
              <a:t>33</a:t>
            </a:fld>
            <a:endParaRPr lang="en-US"/>
          </a:p>
        </p:txBody>
      </p:sp>
      <p:sp>
        <p:nvSpPr>
          <p:cNvPr id="69635" name="Rectangle 2"/>
          <p:cNvSpPr>
            <a:spLocks noGrp="1" noRot="1" noChangeAspect="1" noChangeArrowheads="1" noTextEdit="1"/>
          </p:cNvSpPr>
          <p:nvPr>
            <p:ph type="sldImg"/>
          </p:nvPr>
        </p:nvSpPr>
        <p:spPr>
          <a:xfrm>
            <a:off x="777875" y="365125"/>
            <a:ext cx="5759450" cy="3240088"/>
          </a:xfrm>
          <a:ln cap="flat"/>
        </p:spPr>
      </p:sp>
      <p:sp>
        <p:nvSpPr>
          <p:cNvPr id="69636" name="Rectangle 3"/>
          <p:cNvSpPr>
            <a:spLocks noGrp="1" noChangeArrowheads="1"/>
          </p:cNvSpPr>
          <p:nvPr>
            <p:ph type="body" idx="1"/>
          </p:nvPr>
        </p:nvSpPr>
        <p:spPr>
          <a:xfrm>
            <a:off x="731520" y="3772679"/>
            <a:ext cx="5852160" cy="4955684"/>
          </a:xfrm>
          <a:noFill/>
          <a:ln/>
        </p:spPr>
        <p:txBody>
          <a:bodyPr lIns="96812" tIns="47557" rIns="96812" bIns="47557"/>
          <a:lstStyle/>
          <a:p>
            <a:pPr algn="l"/>
            <a:r>
              <a:rPr lang="en-US" sz="1800" b="1" i="0" u="none" strike="noStrike" baseline="0" dirty="0">
                <a:latin typeface="Helvetica-Bold"/>
              </a:rPr>
              <a:t>Thermal Conductivity </a:t>
            </a:r>
            <a:r>
              <a:rPr lang="en-US" sz="1800" b="0" i="0" u="none" strike="noStrike" baseline="0" dirty="0">
                <a:latin typeface="Melior"/>
              </a:rPr>
              <a:t>Thermal conductivity is a measure of the rate at which heat</a:t>
            </a:r>
          </a:p>
          <a:p>
            <a:pPr algn="l"/>
            <a:r>
              <a:rPr lang="en-US" sz="1800" b="0" i="0" u="none" strike="noStrike" baseline="0" dirty="0">
                <a:latin typeface="Melior"/>
              </a:rPr>
              <a:t>flows through a material. The reciprocal of thermal conductivity is the thermal resistance</a:t>
            </a:r>
          </a:p>
          <a:p>
            <a:pPr algn="l"/>
            <a:r>
              <a:rPr lang="en-US" sz="1800" b="0" i="0" u="none" strike="noStrike" baseline="0" dirty="0">
                <a:latin typeface="Melior"/>
              </a:rPr>
              <a:t>(insulating) value (R). Wood has a thermal conductivity that is a fraction of that</a:t>
            </a:r>
          </a:p>
          <a:p>
            <a:pPr algn="l"/>
            <a:r>
              <a:rPr lang="en-US" sz="1800" b="0" i="0" u="none" strike="noStrike" baseline="0" dirty="0">
                <a:latin typeface="Melior"/>
              </a:rPr>
              <a:t>of most metals and three to four times greater than common insulating materials. The</a:t>
            </a:r>
          </a:p>
          <a:p>
            <a:pPr algn="l"/>
            <a:r>
              <a:rPr lang="en-US" sz="1800" b="0" i="0" u="none" strike="noStrike" baseline="0" dirty="0">
                <a:latin typeface="Melior"/>
              </a:rPr>
              <a:t>thermal conductivity ranges from 0.06 W/(</a:t>
            </a:r>
            <a:r>
              <a:rPr lang="en-US" sz="1800" b="0" i="0" u="none" strike="noStrike" baseline="0" dirty="0" err="1">
                <a:latin typeface="Melior"/>
              </a:rPr>
              <a:t>m°K</a:t>
            </a:r>
            <a:r>
              <a:rPr lang="en-US" sz="1800" b="0" i="0" u="none" strike="noStrike" baseline="0" dirty="0">
                <a:latin typeface="Melior"/>
              </a:rPr>
              <a:t>) [0.34 Btu/(h-ft-°F)] for balsa to</a:t>
            </a:r>
          </a:p>
          <a:p>
            <a:pPr algn="l"/>
            <a:r>
              <a:rPr lang="en-US" sz="1800" b="0" i="0" u="none" strike="noStrike" baseline="0" dirty="0">
                <a:latin typeface="Melior"/>
              </a:rPr>
              <a:t>0.17 W/(</a:t>
            </a:r>
            <a:r>
              <a:rPr lang="en-US" sz="1800" b="0" i="0" u="none" strike="noStrike" baseline="0" dirty="0" err="1">
                <a:latin typeface="Melior"/>
              </a:rPr>
              <a:t>m°K</a:t>
            </a:r>
            <a:r>
              <a:rPr lang="en-US" sz="1800" b="0" i="0" u="none" strike="noStrike" baseline="0" dirty="0">
                <a:latin typeface="Melior"/>
              </a:rPr>
              <a:t>) [1.16 Btu/(h-ft-°F)] for rock elm. Structural woods average 0.12 W/(</a:t>
            </a:r>
            <a:r>
              <a:rPr lang="en-US" sz="1800" b="0" i="0" u="none" strike="noStrike" baseline="0" dirty="0" err="1">
                <a:latin typeface="Melior"/>
              </a:rPr>
              <a:t>m°K</a:t>
            </a:r>
            <a:r>
              <a:rPr lang="en-US" sz="1800" b="0" i="0" u="none" strike="noStrike" baseline="0" dirty="0">
                <a:latin typeface="Melior"/>
              </a:rPr>
              <a:t>)</a:t>
            </a:r>
          </a:p>
          <a:p>
            <a:pPr algn="l"/>
            <a:r>
              <a:rPr lang="en-US" sz="1800" b="0" i="0" u="none" strike="noStrike" baseline="0" dirty="0">
                <a:latin typeface="Melior"/>
              </a:rPr>
              <a:t>[0.07 Btu/(h-ft-°F)] as compared to 200 W/(</a:t>
            </a:r>
            <a:r>
              <a:rPr lang="en-US" sz="1800" b="0" i="0" u="none" strike="noStrike" baseline="0" dirty="0" err="1">
                <a:latin typeface="Melior"/>
              </a:rPr>
              <a:t>m°K</a:t>
            </a:r>
            <a:r>
              <a:rPr lang="en-US" sz="1800" b="0" i="0" u="none" strike="noStrike" baseline="0" dirty="0">
                <a:latin typeface="Melior"/>
              </a:rPr>
              <a:t>) [115 Btu/(h-ft-°F)] for aluminum and</a:t>
            </a:r>
          </a:p>
          <a:p>
            <a:pPr algn="l"/>
            <a:r>
              <a:rPr lang="en-US" sz="1800" b="0" i="0" u="none" strike="noStrike" baseline="0" dirty="0">
                <a:latin typeface="Melior"/>
              </a:rPr>
              <a:t>0.04 W/(</a:t>
            </a:r>
            <a:r>
              <a:rPr lang="en-US" sz="1800" b="0" i="0" u="none" strike="noStrike" baseline="0" dirty="0" err="1">
                <a:latin typeface="Melior"/>
              </a:rPr>
              <a:t>m°K</a:t>
            </a:r>
            <a:r>
              <a:rPr lang="en-US" sz="1800" b="0" i="0" u="none" strike="noStrike" baseline="0" dirty="0">
                <a:latin typeface="Melior"/>
              </a:rPr>
              <a:t>) [0.025 Btu/(h-ft-°F)] for wool. The thermal conductivity of wood</a:t>
            </a:r>
          </a:p>
          <a:p>
            <a:pPr algn="l"/>
            <a:r>
              <a:rPr lang="ro-RO" sz="1800" b="0" i="0" u="none" strike="noStrike" baseline="0" dirty="0">
                <a:latin typeface="Melior"/>
              </a:rPr>
              <a:t>700 kg/m3</a:t>
            </a:r>
          </a:p>
          <a:p>
            <a:pPr algn="l"/>
            <a:r>
              <a:rPr lang="ro-RO" sz="1800" b="0" i="0" u="none" strike="noStrike" baseline="0" dirty="0">
                <a:latin typeface="Melior"/>
              </a:rPr>
              <a:t>1000 kg/m3</a:t>
            </a:r>
          </a:p>
          <a:p>
            <a:pPr algn="l"/>
            <a:r>
              <a:rPr lang="ro-RO" sz="1800" b="0" i="0" u="none" strike="noStrike" baseline="0" dirty="0">
                <a:latin typeface="Melior"/>
              </a:rPr>
              <a:t>160 kg/m3</a:t>
            </a:r>
          </a:p>
          <a:p>
            <a:pPr algn="l"/>
            <a:r>
              <a:rPr lang="en-US" sz="1800" b="0" i="0" u="none" strike="noStrike" baseline="0" dirty="0">
                <a:latin typeface="Melior"/>
              </a:rPr>
              <a:t>depends on several items including (1) grain orientation, (2) moisture content, (3) specific</a:t>
            </a:r>
          </a:p>
          <a:p>
            <a:pPr algn="l"/>
            <a:r>
              <a:rPr lang="en-US" sz="1800" b="0" i="0" u="none" strike="noStrike" baseline="0" dirty="0">
                <a:latin typeface="Melior"/>
              </a:rPr>
              <a:t>gravity, (4) extractive content, and (5) structural irregularities such as knots.</a:t>
            </a:r>
          </a:p>
          <a:p>
            <a:pPr algn="l"/>
            <a:r>
              <a:rPr lang="en-US" sz="1800" b="0" i="0" u="none" strike="noStrike" baseline="0" dirty="0">
                <a:latin typeface="Melior"/>
              </a:rPr>
              <a:t>Heat flow in wood across the radial and tangential directions (with respect</a:t>
            </a:r>
          </a:p>
          <a:p>
            <a:pPr algn="l"/>
            <a:r>
              <a:rPr lang="en-US" sz="1800" b="0" i="0" u="none" strike="noStrike" baseline="0" dirty="0">
                <a:latin typeface="Melior"/>
              </a:rPr>
              <a:t>to the growth rings) is nearly uniform. However, heat flow through wood in the</a:t>
            </a:r>
          </a:p>
          <a:p>
            <a:pPr algn="l"/>
            <a:r>
              <a:rPr lang="en-US" sz="1800" b="0" i="0" u="none" strike="noStrike" baseline="0" dirty="0">
                <a:latin typeface="Melior"/>
              </a:rPr>
              <a:t>longitudinal direction (parallel to the grain) is 2.0 to 2.8 times greater than in the</a:t>
            </a:r>
          </a:p>
          <a:p>
            <a:pPr algn="l"/>
            <a:r>
              <a:rPr lang="ro-RO" sz="1800" b="0" i="0" u="none" strike="noStrike" baseline="0" dirty="0">
                <a:latin typeface="Melior"/>
              </a:rPr>
              <a:t>radial direction.</a:t>
            </a:r>
          </a:p>
          <a:p>
            <a:pPr algn="l"/>
            <a:r>
              <a:rPr lang="en-US" sz="1800" b="0" i="0" u="none" strike="noStrike" baseline="0" dirty="0">
                <a:latin typeface="Melior"/>
              </a:rPr>
              <a:t>Moisture content has a strong influence on thermal conductivity. When the</a:t>
            </a:r>
          </a:p>
          <a:p>
            <a:pPr algn="l"/>
            <a:r>
              <a:rPr lang="en-US" sz="1800" b="0" i="0" u="none" strike="noStrike" baseline="0" dirty="0">
                <a:latin typeface="Melior"/>
              </a:rPr>
              <a:t>wood is dry, the cells are filled with air and the thermal conductivity is very low. As</a:t>
            </a:r>
          </a:p>
          <a:p>
            <a:pPr algn="l"/>
            <a:r>
              <a:rPr lang="en-US" sz="1800" b="0" i="0" u="none" strike="noStrike" baseline="0" dirty="0">
                <a:latin typeface="Melior"/>
              </a:rPr>
              <a:t>the moisture content increases, thermal conductivity increases. As the moisture content</a:t>
            </a:r>
          </a:p>
          <a:p>
            <a:pPr algn="l"/>
            <a:r>
              <a:rPr lang="en-US" sz="1800" b="0" i="0" u="none" strike="noStrike" baseline="0" dirty="0">
                <a:latin typeface="Melior"/>
              </a:rPr>
              <a:t>increases from 0% to 40%, the thermal conductivity increases by about 30%.</a:t>
            </a:r>
          </a:p>
          <a:p>
            <a:pPr algn="l"/>
            <a:r>
              <a:rPr lang="en-US" sz="1800" b="0" i="0" u="none" strike="noStrike" baseline="0" dirty="0">
                <a:latin typeface="Melior"/>
              </a:rPr>
              <a:t>Because of the solid cell wall material in heavy woods, they conduct heat</a:t>
            </a:r>
          </a:p>
          <a:p>
            <a:pPr algn="l"/>
            <a:r>
              <a:rPr lang="en-US" sz="1800" b="0" i="0" u="none" strike="noStrike" baseline="0" dirty="0">
                <a:latin typeface="Melior"/>
              </a:rPr>
              <a:t>faster than light woods. This relationship between specific gravity and thermal</a:t>
            </a:r>
          </a:p>
          <a:p>
            <a:pPr algn="l"/>
            <a:r>
              <a:rPr lang="en-US" sz="1800" b="0" i="0" u="none" strike="noStrike" baseline="0" dirty="0">
                <a:latin typeface="Melior"/>
              </a:rPr>
              <a:t>conductivity for wood is linear. Also affecting the heat transfer in wood are</a:t>
            </a:r>
          </a:p>
          <a:p>
            <a:pPr algn="l"/>
            <a:r>
              <a:rPr lang="en-US" sz="1800" b="0" i="0" u="none" strike="noStrike" baseline="0" dirty="0">
                <a:latin typeface="Melior"/>
              </a:rPr>
              <a:t>increases in extractive content and density (i.e., knots) which increase thermal</a:t>
            </a:r>
          </a:p>
          <a:p>
            <a:pPr algn="l"/>
            <a:r>
              <a:rPr lang="ro-RO" sz="1800" b="0" i="0" u="none" strike="noStrike" baseline="0" dirty="0">
                <a:latin typeface="Melior"/>
              </a:rPr>
              <a:t>conductivity.</a:t>
            </a:r>
            <a:endParaRPr lang="en-US" sz="1300" dirty="0"/>
          </a:p>
          <a:p>
            <a:endParaRPr lang="en-US" sz="1300" dirty="0"/>
          </a:p>
          <a:p>
            <a:endParaRPr lang="en-US" sz="1300" dirty="0"/>
          </a:p>
          <a:p>
            <a:r>
              <a:rPr lang="en-US" sz="1300" dirty="0"/>
              <a:t>The thermal conductivity of wood depends on several items including (1) grain orientation, (2) moisture content, (3) specific</a:t>
            </a:r>
          </a:p>
          <a:p>
            <a:r>
              <a:rPr lang="en-US" sz="1300" dirty="0"/>
              <a:t>gravity, (4) extractive content, and (5) structural irregularities such as knots.</a:t>
            </a:r>
          </a:p>
          <a:p>
            <a:r>
              <a:rPr lang="en-US" sz="1300" dirty="0"/>
              <a:t>(1) grain orientation</a:t>
            </a:r>
          </a:p>
          <a:p>
            <a:r>
              <a:rPr lang="en-US" sz="1300" dirty="0"/>
              <a:t>Heat flow in wood across the radial and tangential directions (with respect to the growth rings) is nearly uniform. However, heat flow through wood in the longitudinal direction (parallel to the grain) is 2.0 to 2.8 times greater than in the radial direction.</a:t>
            </a:r>
          </a:p>
          <a:p>
            <a:r>
              <a:rPr lang="en-US" sz="1300" dirty="0"/>
              <a:t>(2) moisture content</a:t>
            </a:r>
          </a:p>
          <a:p>
            <a:r>
              <a:rPr lang="en-US" sz="1300" dirty="0"/>
              <a:t>Moisture content has a strong influence on thermal conductivity. When the wood is dry, the cells are filled with air and the thermal conductivity is very low. As</a:t>
            </a:r>
          </a:p>
          <a:p>
            <a:r>
              <a:rPr lang="en-US" sz="1300" dirty="0"/>
              <a:t>the moisture content increases, thermal conductivity increases. As the moisture content increases from 0% to 40%, the thermal conductivity increases by about 30%.</a:t>
            </a:r>
          </a:p>
          <a:p>
            <a:r>
              <a:rPr lang="en-US" sz="1300" dirty="0"/>
              <a:t>3) Specific gravity</a:t>
            </a:r>
          </a:p>
          <a:p>
            <a:r>
              <a:rPr lang="en-US" sz="1300" dirty="0"/>
              <a:t>(</a:t>
            </a:r>
            <a:r>
              <a:rPr lang="en-US" sz="1400" dirty="0"/>
              <a:t>The </a:t>
            </a:r>
            <a:r>
              <a:rPr lang="en-US" sz="1400" b="1" dirty="0"/>
              <a:t>specific gravity</a:t>
            </a:r>
            <a:r>
              <a:rPr lang="en-US" sz="1400" dirty="0"/>
              <a:t> is the ratio between the density of an object, and a reference substance. The specific gravity can tell us, based on its value, if the object will sink or float in our reference substance. Usually, our reference substance is </a:t>
            </a:r>
            <a:r>
              <a:rPr lang="en-US" sz="1400" b="1" dirty="0"/>
              <a:t>water</a:t>
            </a:r>
            <a:r>
              <a:rPr lang="en-US" sz="1400" dirty="0"/>
              <a:t> which always has a density of 1 gram per cubic centimeter. )</a:t>
            </a:r>
          </a:p>
          <a:p>
            <a:endParaRPr lang="en-US" sz="1300" dirty="0"/>
          </a:p>
          <a:p>
            <a:r>
              <a:rPr lang="en-US" sz="1300" dirty="0"/>
              <a:t>Because of the solid cell wall material in heavy woods, they conduct heat faster than light woods. This relationship between specific gravity and thermal conductivity for wood is linear. Also affecting the heat transfer in wood are increases in extractive content and density (i.e., knots) which increase thermal conductivity.</a:t>
            </a:r>
          </a:p>
          <a:p>
            <a:endParaRPr lang="en-US" sz="1300" dirty="0"/>
          </a:p>
          <a:p>
            <a:r>
              <a:rPr lang="en-US" sz="1300" dirty="0"/>
              <a:t>For both hard and soft woods, the longitudinal (parallel to the grain) coefficient values range from 0.009 to 0.0014 mm/m/°C (0.0000017 to 0.0000025 in./in./°F). The expansion coefficients are proportional to density and therefore are five to ten times greater across the grain than those parallel to it.</a:t>
            </a:r>
            <a:endParaRPr lang="en-US" dirty="0"/>
          </a:p>
        </p:txBody>
      </p:sp>
    </p:spTree>
    <p:extLst>
      <p:ext uri="{BB962C8B-B14F-4D97-AF65-F5344CB8AC3E}">
        <p14:creationId xmlns:p14="http://schemas.microsoft.com/office/powerpoint/2010/main" val="4177727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Helvetica-Bold"/>
              </a:rPr>
              <a:t>Specific Heat </a:t>
            </a:r>
            <a:r>
              <a:rPr lang="en-US" sz="1800" b="0" i="0" u="none" strike="noStrike" baseline="0" dirty="0">
                <a:latin typeface="Melior"/>
              </a:rPr>
              <a:t>Specific heat of a material is the ratio of the quantity of heat</a:t>
            </a:r>
          </a:p>
          <a:p>
            <a:pPr algn="l"/>
            <a:r>
              <a:rPr lang="en-US" sz="1800" b="0" i="0" u="none" strike="noStrike" baseline="0" dirty="0">
                <a:latin typeface="Melior"/>
              </a:rPr>
              <a:t>required to raise the temperature of the material one degree to that required to</a:t>
            </a:r>
          </a:p>
          <a:p>
            <a:pPr algn="l"/>
            <a:r>
              <a:rPr lang="en-US" sz="1800" b="0" i="0" u="none" strike="noStrike" baseline="0" dirty="0">
                <a:latin typeface="Melior"/>
              </a:rPr>
              <a:t>raise the temperature of an equal mass of water one degree. Temperature and moisture</a:t>
            </a:r>
          </a:p>
          <a:p>
            <a:pPr algn="l"/>
            <a:r>
              <a:rPr lang="en-US" sz="1800" b="0" i="0" u="none" strike="noStrike" baseline="0" dirty="0">
                <a:latin typeface="Melior"/>
              </a:rPr>
              <a:t>content largely control the specific heat of wood, with species and density</a:t>
            </a:r>
          </a:p>
          <a:p>
            <a:pPr algn="l"/>
            <a:r>
              <a:rPr lang="en-US" sz="1800" b="0" i="0" u="none" strike="noStrike" baseline="0" dirty="0">
                <a:latin typeface="Melior"/>
              </a:rPr>
              <a:t>having little to no effect. When wood contains water, the specific heat is increased</a:t>
            </a:r>
          </a:p>
          <a:p>
            <a:pPr algn="l"/>
            <a:r>
              <a:rPr lang="en-US" sz="1800" b="0" i="0" u="none" strike="noStrike" baseline="0" dirty="0">
                <a:latin typeface="Melior"/>
              </a:rPr>
              <a:t>because the specific heat of water is higher than that of dry wood. However, the</a:t>
            </a:r>
          </a:p>
          <a:p>
            <a:pPr algn="l"/>
            <a:r>
              <a:rPr lang="en-US" sz="1800" b="0" i="0" u="none" strike="noStrike" baseline="0" dirty="0">
                <a:latin typeface="Melior"/>
              </a:rPr>
              <a:t>value of specific heat for the wet wood is higher than just the sum of the specific</a:t>
            </a:r>
          </a:p>
          <a:p>
            <a:pPr algn="l"/>
            <a:r>
              <a:rPr lang="en-US" sz="1800" b="0" i="0" u="none" strike="noStrike" baseline="0" dirty="0">
                <a:latin typeface="Melior"/>
              </a:rPr>
              <a:t>heats for the wood and water combined. This increase in specific heat beyond</a:t>
            </a:r>
          </a:p>
          <a:p>
            <a:pPr algn="l"/>
            <a:r>
              <a:rPr lang="en-US" sz="1800" b="0" i="0" u="none" strike="noStrike" baseline="0" dirty="0">
                <a:latin typeface="Melior"/>
              </a:rPr>
              <a:t>the simple sum is due to the wood–water bonds absorbing energy. An increase in</a:t>
            </a:r>
          </a:p>
          <a:p>
            <a:pPr algn="l"/>
            <a:r>
              <a:rPr lang="en-US" sz="1800" b="0" i="0" u="none" strike="noStrike" baseline="0" dirty="0">
                <a:latin typeface="Melior"/>
              </a:rPr>
              <a:t>temperature increases the energy absorption of wood and results in an increase in</a:t>
            </a:r>
          </a:p>
          <a:p>
            <a:pPr algn="l"/>
            <a:r>
              <a:rPr lang="ro-RO" sz="1800" b="0" i="0" u="none" strike="noStrike" baseline="0" dirty="0">
                <a:latin typeface="Melior"/>
              </a:rPr>
              <a:t>the specific heat.</a:t>
            </a:r>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34</a:t>
            </a:fld>
            <a:endParaRPr lang="de-AT"/>
          </a:p>
        </p:txBody>
      </p:sp>
    </p:spTree>
    <p:extLst>
      <p:ext uri="{BB962C8B-B14F-4D97-AF65-F5344CB8AC3E}">
        <p14:creationId xmlns:p14="http://schemas.microsoft.com/office/powerpoint/2010/main" val="310693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ro-RO" sz="1800" b="1" i="0" u="none" strike="noStrike" baseline="0" dirty="0">
                <a:latin typeface="Helvetica-Bold"/>
              </a:rPr>
              <a:t>Specific Gravity and Density</a:t>
            </a:r>
          </a:p>
          <a:p>
            <a:pPr algn="l"/>
            <a:r>
              <a:rPr lang="en-US" sz="1800" b="0" i="0" u="none" strike="noStrike" baseline="0" dirty="0">
                <a:latin typeface="Melior"/>
              </a:rPr>
              <a:t>Specific gravity of wood depends on cell size, cell wall thickness, and number and types of cells. Regardless of species, the substance composing the cell walls has a</a:t>
            </a:r>
          </a:p>
          <a:p>
            <a:pPr algn="l"/>
            <a:r>
              <a:rPr lang="en-US" sz="1800" b="0" i="0" u="none" strike="noStrike" baseline="0" dirty="0">
                <a:latin typeface="Melior"/>
              </a:rPr>
              <a:t>specific gravity of 1.5. Because of this consistency, specific gravity is an excellent index for the amount of substance a dry piece of wood actually contains. Therefore,</a:t>
            </a:r>
          </a:p>
          <a:p>
            <a:pPr algn="l"/>
            <a:r>
              <a:rPr lang="en-US" sz="1800" b="0" i="0" u="none" strike="noStrike" baseline="0" dirty="0">
                <a:latin typeface="Melior"/>
              </a:rPr>
              <a:t>specific gravity, or density, is a commonly cited property and is an indicator of mechanical properties within a clear, straight-grained wood.</a:t>
            </a:r>
          </a:p>
          <a:p>
            <a:pPr algn="l"/>
            <a:r>
              <a:rPr lang="en-US" sz="1800" b="0" i="0" u="none" strike="noStrike" baseline="0" dirty="0">
                <a:latin typeface="Melior"/>
              </a:rPr>
              <a:t>The dry density of wood ranges from (10 </a:t>
            </a:r>
            <a:r>
              <a:rPr lang="en-US" sz="1800" b="0" i="0" u="none" strike="noStrike" baseline="0" dirty="0" err="1">
                <a:latin typeface="Melior"/>
              </a:rPr>
              <a:t>pcf</a:t>
            </a:r>
            <a:r>
              <a:rPr lang="en-US" sz="1800" b="0" i="0" u="none" strike="noStrike" baseline="0" dirty="0">
                <a:latin typeface="Melior"/>
              </a:rPr>
              <a:t>) for balsa to more than (65 </a:t>
            </a:r>
            <a:r>
              <a:rPr lang="en-US" sz="1800" b="0" i="0" u="none" strike="noStrike" baseline="0" dirty="0" err="1">
                <a:latin typeface="Melior"/>
              </a:rPr>
              <a:t>pcf</a:t>
            </a:r>
            <a:r>
              <a:rPr lang="en-US" sz="1800" b="0" i="0" u="none" strike="noStrike" baseline="0" dirty="0">
                <a:latin typeface="Melior"/>
              </a:rPr>
              <a:t>) for some species. The majority of wood types have densities in</a:t>
            </a:r>
          </a:p>
          <a:p>
            <a:pPr algn="l"/>
            <a:r>
              <a:rPr lang="en-US" sz="1800" b="0" i="0" u="none" strike="noStrike" baseline="0" dirty="0">
                <a:latin typeface="Melior"/>
              </a:rPr>
              <a:t>the range of 300 to 700 kb/m3(20 to 45 </a:t>
            </a:r>
            <a:r>
              <a:rPr lang="en-US" sz="1800" b="0" i="0" u="none" strike="noStrike" baseline="0" dirty="0" err="1">
                <a:latin typeface="Melior"/>
              </a:rPr>
              <a:t>pcf</a:t>
            </a:r>
            <a:r>
              <a:rPr lang="en-US" sz="1800" b="0" i="0" u="none" strike="noStrike" baseline="0" dirty="0">
                <a:latin typeface="Melior"/>
              </a:rPr>
              <a:t>).</a:t>
            </a:r>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35</a:t>
            </a:fld>
            <a:endParaRPr lang="de-AT"/>
          </a:p>
        </p:txBody>
      </p:sp>
    </p:spTree>
    <p:extLst>
      <p:ext uri="{BB962C8B-B14F-4D97-AF65-F5344CB8AC3E}">
        <p14:creationId xmlns:p14="http://schemas.microsoft.com/office/powerpoint/2010/main" val="2469103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research into thermal mass addressed the question, “Does thermal mass save energy?” Researchers have moved away from measuring thermal-mass effects in full-scale environmental chambers and now are simulating energy use in buildings using sophisticated thermal modeling. Recent research attempts to answer the question, “How much energy can you save with thermal mass?” Ongoing research is trying to determine how much thermal mass is enough. The answers, however, are not simple.</a:t>
            </a:r>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37</a:t>
            </a:fld>
            <a:endParaRPr lang="de-AT"/>
          </a:p>
        </p:txBody>
      </p:sp>
    </p:spTree>
    <p:extLst>
      <p:ext uri="{BB962C8B-B14F-4D97-AF65-F5344CB8AC3E}">
        <p14:creationId xmlns:p14="http://schemas.microsoft.com/office/powerpoint/2010/main" val="3086932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20%-12% = 8%</a:t>
            </a:r>
          </a:p>
          <a:p>
            <a:r>
              <a:rPr lang="en-US" dirty="0"/>
              <a:t> that means a change of 2 % for the dimensions</a:t>
            </a:r>
          </a:p>
          <a:p>
            <a:r>
              <a:rPr lang="en-US" dirty="0"/>
              <a:t>50x2/100=1 – 49 mm</a:t>
            </a:r>
          </a:p>
          <a:p>
            <a:r>
              <a:rPr lang="en-US" dirty="0"/>
              <a:t>100x2/100 =2 – 98 mm</a:t>
            </a:r>
          </a:p>
        </p:txBody>
      </p:sp>
      <p:sp>
        <p:nvSpPr>
          <p:cNvPr id="4" name="Slide Number Placeholder 3"/>
          <p:cNvSpPr>
            <a:spLocks noGrp="1"/>
          </p:cNvSpPr>
          <p:nvPr>
            <p:ph type="sldNum" sz="quarter" idx="10"/>
          </p:nvPr>
        </p:nvSpPr>
        <p:spPr/>
        <p:txBody>
          <a:bodyPr/>
          <a:lstStyle/>
          <a:p>
            <a:fld id="{74C13064-A7A8-402A-BA4E-3A2EEFA4B6BC}" type="slidenum">
              <a:rPr lang="en-US" smtClean="0"/>
              <a:t>39</a:t>
            </a:fld>
            <a:endParaRPr lang="en-US"/>
          </a:p>
        </p:txBody>
      </p:sp>
    </p:spTree>
    <p:extLst>
      <p:ext uri="{BB962C8B-B14F-4D97-AF65-F5344CB8AC3E}">
        <p14:creationId xmlns:p14="http://schemas.microsoft.com/office/powerpoint/2010/main" val="1816528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a:noFill/>
        </p:spPr>
        <p:txBody>
          <a:bodyPr/>
          <a:lstStyle/>
          <a:p>
            <a:fld id="{299041A4-A002-44CD-9833-9E6B8E0C2C8A}" type="slidenum">
              <a:rPr lang="en-US" smtClean="0"/>
              <a:pPr/>
              <a:t>4</a:t>
            </a:fld>
            <a:endParaRPr lang="en-US"/>
          </a:p>
        </p:txBody>
      </p:sp>
      <p:sp>
        <p:nvSpPr>
          <p:cNvPr id="52227" name="Rectangle 2"/>
          <p:cNvSpPr>
            <a:spLocks noGrp="1" noRot="1" noChangeAspect="1" noChangeArrowheads="1" noTextEdit="1"/>
          </p:cNvSpPr>
          <p:nvPr>
            <p:ph type="sldImg"/>
          </p:nvPr>
        </p:nvSpPr>
        <p:spPr>
          <a:xfrm>
            <a:off x="687388" y="314325"/>
            <a:ext cx="5762625" cy="3241675"/>
          </a:xfrm>
          <a:ln cap="flat"/>
        </p:spPr>
      </p:sp>
      <p:sp>
        <p:nvSpPr>
          <p:cNvPr id="52228" name="Rectangle 3"/>
          <p:cNvSpPr>
            <a:spLocks noGrp="1" noChangeArrowheads="1"/>
          </p:cNvSpPr>
          <p:nvPr>
            <p:ph type="body" idx="1"/>
          </p:nvPr>
        </p:nvSpPr>
        <p:spPr>
          <a:xfrm>
            <a:off x="642851" y="3722804"/>
            <a:ext cx="5852160" cy="5678891"/>
          </a:xfrm>
          <a:noFill/>
          <a:ln/>
        </p:spPr>
        <p:txBody>
          <a:bodyPr lIns="96812" tIns="47557" rIns="96812" bIns="47557"/>
          <a:lstStyle/>
          <a:p>
            <a:r>
              <a:rPr lang="en-US" sz="1300" dirty="0"/>
              <a:t>Structural timber is sawn (milled) from the trunk of the tree, which provides rigidity, mechanical strength and height to maintain the crown. </a:t>
            </a:r>
          </a:p>
          <a:p>
            <a:r>
              <a:rPr lang="en-US" sz="1300" i="1" dirty="0"/>
              <a:t>Trunk </a:t>
            </a:r>
            <a:r>
              <a:rPr lang="en-US" sz="1300" dirty="0"/>
              <a:t>resists loads due to gravity and wind acting on the tree and also provides for the transport of water and minerals from the tree roots to the crown. </a:t>
            </a:r>
          </a:p>
          <a:p>
            <a:r>
              <a:rPr lang="en-US" sz="1300" i="1" dirty="0"/>
              <a:t>Roots</a:t>
            </a:r>
            <a:r>
              <a:rPr lang="en-US" sz="1300" dirty="0"/>
              <a:t>, by spreading through the soil and acting as a foundation, absorb moisture-containing minerals from the soil and transfer them via the trunk to the crown.</a:t>
            </a:r>
          </a:p>
          <a:p>
            <a:r>
              <a:rPr lang="en-US" sz="1300" i="1" dirty="0"/>
              <a:t>Crown, </a:t>
            </a:r>
            <a:r>
              <a:rPr lang="en-US" sz="1300" dirty="0"/>
              <a:t>comprising branches and twigs to support leaves, provides a catchment area producing chemical reactions that form sugar and cellulose that cause the growth of the tree.</a:t>
            </a:r>
          </a:p>
          <a:p>
            <a:endParaRPr lang="en-US" sz="1300" dirty="0"/>
          </a:p>
          <a:p>
            <a:r>
              <a:rPr lang="en-US" sz="1300" dirty="0"/>
              <a:t>A typical cross section of a tree trunk, shown in Figure 1.1, illustrates its main features such as </a:t>
            </a:r>
            <a:r>
              <a:rPr lang="en-US" sz="1300" b="1" i="1" dirty="0"/>
              <a:t>bark</a:t>
            </a:r>
            <a:r>
              <a:rPr lang="en-US" sz="1300" dirty="0"/>
              <a:t>, the outer part of which is a rather dry and corky layer and the inner living part. The </a:t>
            </a:r>
            <a:r>
              <a:rPr lang="en-US" sz="1300" b="1" i="1" dirty="0"/>
              <a:t>cambium,</a:t>
            </a:r>
            <a:r>
              <a:rPr lang="en-US" sz="1300" i="1" dirty="0"/>
              <a:t> </a:t>
            </a:r>
            <a:r>
              <a:rPr lang="en-US" sz="1300" dirty="0"/>
              <a:t>a very thin layer of cells underside the inner bark, is the growth center of the tree. New wood cells are formed on the inside of the cambium (over the old wood) and new bark cells are formed on the outside and as such increasing the diameter of the trunk. Although tree trunks can grow to a large size, in excess of 2 m in diameter, commercially available timbers are more often around 0.5 m in diameter.</a:t>
            </a:r>
          </a:p>
          <a:p>
            <a:endParaRPr lang="en-US" sz="1300" dirty="0"/>
          </a:p>
          <a:p>
            <a:r>
              <a:rPr lang="en-US" sz="1300" dirty="0"/>
              <a:t>The annular band of the cross-section nearest to the bark is called </a:t>
            </a:r>
            <a:r>
              <a:rPr lang="en-US" sz="1300" b="1" i="1" dirty="0"/>
              <a:t>sapwood</a:t>
            </a:r>
            <a:r>
              <a:rPr lang="en-US" sz="1300" i="1" dirty="0"/>
              <a:t>. </a:t>
            </a:r>
            <a:r>
              <a:rPr lang="en-US" sz="1300" dirty="0"/>
              <a:t>The central core of the wood, which is inside the sapwood, is </a:t>
            </a:r>
            <a:r>
              <a:rPr lang="en-US" sz="1300" b="1" i="1" dirty="0"/>
              <a:t>heartwood</a:t>
            </a:r>
            <a:r>
              <a:rPr lang="en-US" sz="1300" i="1" dirty="0"/>
              <a:t>. </a:t>
            </a:r>
            <a:r>
              <a:rPr lang="en-US" sz="1300" dirty="0"/>
              <a:t>The sapwood is lighter in </a:t>
            </a:r>
            <a:r>
              <a:rPr lang="en-US" sz="1300" dirty="0" err="1"/>
              <a:t>colour</a:t>
            </a:r>
            <a:r>
              <a:rPr lang="en-US" sz="1300" dirty="0"/>
              <a:t> compared to heartwood and is 25–170 mm wide depending on the species. It contains both living and dead cells and acts as a medium for transportation of sap from the roots to the leaves, whereas the heartwood, which consists of inactive cells, functions mainly to give mechanical support or stiffness to the trunk. As sapwood changes to heartwood, the size, shape and the number of cells remain unchanged. In general, in hardwoods the difference in moisture content of sapwood and heartwood depends on the species but in softwoods the moisture content of sapwood is usually greater than that of heartwood. The strength and weights of the two are nearly equal. Sapwood has a lower natural resistance to attacks by fungi and insects and accepts preservatives more easily than heartwood.</a:t>
            </a:r>
          </a:p>
          <a:p>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Wood, in general, is composed of long thin tubular cells. The cell walls are made up of cellulose and the cells are bound together by a substance known as lignin. Most cells are oriented in the direction of the axis of the trunk except for cells known as </a:t>
            </a:r>
            <a:r>
              <a:rPr lang="en-US" sz="1200" b="1" i="1" dirty="0"/>
              <a:t>rays</a:t>
            </a:r>
            <a:r>
              <a:rPr lang="en-US" sz="1200" i="1" dirty="0"/>
              <a:t>, </a:t>
            </a:r>
            <a:r>
              <a:rPr lang="en-US" sz="1200" dirty="0"/>
              <a:t>which run radially across the trunk.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rays connect various layers from the pith to the bark for storage and transfer of food. Rays are present in all trees but are more pronounced in some species such as oak. In countries with a temperate climate, a tree produces a new layer of wood just under the cambium in the early part of every growing season. This growth ceases at the end of the growing season or during winter months. This process results in clearly visible concentric rings known as </a:t>
            </a:r>
            <a:r>
              <a:rPr lang="en-US" sz="1200" b="1" i="1" dirty="0"/>
              <a:t>annular rings</a:t>
            </a:r>
            <a:r>
              <a:rPr lang="en-US" sz="1200" b="1" dirty="0"/>
              <a:t>, </a:t>
            </a:r>
            <a:r>
              <a:rPr lang="en-US" sz="1200" b="1" i="1" dirty="0"/>
              <a:t>annual rings</a:t>
            </a:r>
            <a:r>
              <a:rPr lang="en-US" sz="1200" b="1" dirty="0"/>
              <a:t>, or </a:t>
            </a:r>
            <a:r>
              <a:rPr lang="en-US" sz="1200" b="1" i="1" dirty="0"/>
              <a:t>growth rings</a:t>
            </a:r>
            <a:r>
              <a:rPr lang="en-US" sz="1200" dirty="0"/>
              <a:t>. In tropical countries, where trees grow throughout the year, a tree produces wood cells that are essentially uniform. The age of a tree may be determined by counting its growth rings.</a:t>
            </a:r>
          </a:p>
          <a:p>
            <a:endParaRPr lang="en-US" dirty="0"/>
          </a:p>
        </p:txBody>
      </p:sp>
    </p:spTree>
    <p:extLst>
      <p:ext uri="{BB962C8B-B14F-4D97-AF65-F5344CB8AC3E}">
        <p14:creationId xmlns:p14="http://schemas.microsoft.com/office/powerpoint/2010/main" val="381883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noFill/>
        </p:spPr>
        <p:txBody>
          <a:bodyPr/>
          <a:lstStyle/>
          <a:p>
            <a:fld id="{8C969782-828D-45CE-A72D-D07F817780A3}" type="slidenum">
              <a:rPr lang="en-US" smtClean="0"/>
              <a:pPr/>
              <a:t>5</a:t>
            </a:fld>
            <a:endParaRPr lang="en-US"/>
          </a:p>
        </p:txBody>
      </p:sp>
      <p:sp>
        <p:nvSpPr>
          <p:cNvPr id="51203" name="Rectangle 2"/>
          <p:cNvSpPr>
            <a:spLocks noGrp="1" noRot="1" noChangeAspect="1" noChangeArrowheads="1" noTextEdit="1"/>
          </p:cNvSpPr>
          <p:nvPr>
            <p:ph type="sldImg"/>
          </p:nvPr>
        </p:nvSpPr>
        <p:spPr>
          <a:ln cap="flat"/>
        </p:spPr>
      </p:sp>
      <p:sp>
        <p:nvSpPr>
          <p:cNvPr id="51204" name="Rectangle 3"/>
          <p:cNvSpPr>
            <a:spLocks noGrp="1" noChangeArrowheads="1"/>
          </p:cNvSpPr>
          <p:nvPr>
            <p:ph type="body" idx="1"/>
          </p:nvPr>
        </p:nvSpPr>
        <p:spPr>
          <a:noFill/>
          <a:ln/>
        </p:spPr>
        <p:txBody>
          <a:bodyPr lIns="96812" tIns="47557" rIns="96812" bIns="47557"/>
          <a:lstStyle/>
          <a:p>
            <a:r>
              <a:rPr lang="en-US" sz="1300" dirty="0"/>
              <a:t>In many trees and particularly in temperate climates, where a definite growing season exists, each annular ring is visibly subdivided into two layers: an inner layer made up of relatively large hollow cells called </a:t>
            </a:r>
            <a:r>
              <a:rPr lang="en-US" sz="1300" i="1" dirty="0"/>
              <a:t>springwood </a:t>
            </a:r>
            <a:r>
              <a:rPr lang="en-US" sz="1300" dirty="0"/>
              <a:t>or </a:t>
            </a:r>
            <a:r>
              <a:rPr lang="en-US" sz="1300" i="1" dirty="0" err="1"/>
              <a:t>earlywood</a:t>
            </a:r>
            <a:r>
              <a:rPr lang="en-US" sz="1300" i="1" dirty="0"/>
              <a:t> </a:t>
            </a:r>
            <a:r>
              <a:rPr lang="en-US" sz="1300" dirty="0"/>
              <a:t>(due to the fast growth), and an outer layer of thick walls and small cavities called </a:t>
            </a:r>
            <a:r>
              <a:rPr lang="en-US" sz="1300" i="1" dirty="0"/>
              <a:t>summerwood </a:t>
            </a:r>
            <a:r>
              <a:rPr lang="en-US" sz="1300" dirty="0"/>
              <a:t>or </a:t>
            </a:r>
            <a:r>
              <a:rPr lang="en-US" sz="1300" i="1" dirty="0"/>
              <a:t>latewood </a:t>
            </a:r>
            <a:r>
              <a:rPr lang="en-US" sz="1300" dirty="0"/>
              <a:t>(due to a slower growth). Since summerwood is relatively heavy, the amount of summerwood in any section is a measure of the density of the wood.</a:t>
            </a:r>
            <a:endParaRPr lang="en-US" dirty="0"/>
          </a:p>
        </p:txBody>
      </p:sp>
    </p:spTree>
    <p:extLst>
      <p:ext uri="{BB962C8B-B14F-4D97-AF65-F5344CB8AC3E}">
        <p14:creationId xmlns:p14="http://schemas.microsoft.com/office/powerpoint/2010/main" val="4094458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p>
            <a:fld id="{B9710C4F-368C-495C-938D-2EBB5648EE1E}" type="slidenum">
              <a:rPr lang="en-US" smtClean="0"/>
              <a:pPr/>
              <a:t>6</a:t>
            </a:fld>
            <a:endParaRPr lang="en-US"/>
          </a:p>
        </p:txBody>
      </p:sp>
      <p:sp>
        <p:nvSpPr>
          <p:cNvPr id="53251" name="Rectangle 2"/>
          <p:cNvSpPr>
            <a:spLocks noGrp="1" noRot="1" noChangeAspect="1" noChangeArrowheads="1" noTextEdit="1"/>
          </p:cNvSpPr>
          <p:nvPr>
            <p:ph type="sldImg"/>
          </p:nvPr>
        </p:nvSpPr>
        <p:spPr>
          <a:ln cap="flat"/>
        </p:spPr>
      </p:sp>
      <p:sp>
        <p:nvSpPr>
          <p:cNvPr id="53252" name="Rectangle 3"/>
          <p:cNvSpPr>
            <a:spLocks noGrp="1" noChangeArrowheads="1"/>
          </p:cNvSpPr>
          <p:nvPr>
            <p:ph type="body" idx="1"/>
          </p:nvPr>
        </p:nvSpPr>
        <p:spPr>
          <a:noFill/>
          <a:ln/>
        </p:spPr>
        <p:txBody>
          <a:bodyPr lIns="96812" tIns="47557" rIns="96812" bIns="47557"/>
          <a:lstStyle/>
          <a:p>
            <a:r>
              <a:rPr lang="en-US" sz="1300" dirty="0"/>
              <a:t>Wood is an anisotropic material in that it has different and unique properties in each direction. The three axis orientations in wood are longitudinal, or parallel to the grain; radial, or cross the growth rings; and tangential, or tangent to the growth rings. The anisotropic nature of wood affects physical and mechanical properties such as shrinkage, stiffness, and strength.</a:t>
            </a:r>
          </a:p>
          <a:p>
            <a:r>
              <a:rPr lang="en-US" sz="1300" dirty="0"/>
              <a:t>The anisotropic behavior of wood is the result of the tubular geometry of the wood cells. </a:t>
            </a:r>
          </a:p>
          <a:p>
            <a:r>
              <a:rPr lang="en-US" sz="1300" dirty="0"/>
              <a:t>The wood cells have a rectangular cross section. The centers of the tubes are hollow, whereas the ends of the tubes are tapered. The length-to-width ratio can be as large as 100. The long dimension of the majority of cells is parallel to the tree’s trunk. However, a few cells, in localized bundles, grow radially, from the center to the outside of the trunk. The preponderance of cell orientation in one direction gives wood its anisotropic characteristics. </a:t>
            </a:r>
          </a:p>
          <a:p>
            <a:r>
              <a:rPr lang="en-US" sz="1300" dirty="0"/>
              <a:t>The hollow tube structure is very efficient in resisting compressive and tensile stresses parallel to its length, but readily deforms when loaded on its side. Also, fluctuations in moisture contents expand or contract the tube walls but have little effect on the length of the tube.</a:t>
            </a:r>
            <a:endParaRPr lang="en-US" dirty="0"/>
          </a:p>
        </p:txBody>
      </p:sp>
    </p:spTree>
    <p:extLst>
      <p:ext uri="{BB962C8B-B14F-4D97-AF65-F5344CB8AC3E}">
        <p14:creationId xmlns:p14="http://schemas.microsoft.com/office/powerpoint/2010/main" val="2735923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43E8A73A-A802-4734-84A1-AC720EED20F1}" type="slidenum">
              <a:rPr lang="de-AT" smtClean="0"/>
              <a:t>7</a:t>
            </a:fld>
            <a:endParaRPr lang="de-AT"/>
          </a:p>
        </p:txBody>
      </p:sp>
    </p:spTree>
    <p:extLst>
      <p:ext uri="{BB962C8B-B14F-4D97-AF65-F5344CB8AC3E}">
        <p14:creationId xmlns:p14="http://schemas.microsoft.com/office/powerpoint/2010/main" val="2461441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a:p>
            <a:endParaRPr lang="en-US" b="1" dirty="0"/>
          </a:p>
          <a:p>
            <a:r>
              <a:rPr lang="en-US" b="1" dirty="0"/>
              <a:t>Hygroscopicity</a:t>
            </a:r>
            <a:r>
              <a:rPr lang="en-US" dirty="0"/>
              <a:t> is the tendency of a solid substance to absorb moisture from the surrounding atmosphere.</a:t>
            </a:r>
          </a:p>
        </p:txBody>
      </p:sp>
      <p:sp>
        <p:nvSpPr>
          <p:cNvPr id="4" name="Slide Number Placeholder 3"/>
          <p:cNvSpPr>
            <a:spLocks noGrp="1"/>
          </p:cNvSpPr>
          <p:nvPr>
            <p:ph type="sldNum" sz="quarter" idx="10"/>
          </p:nvPr>
        </p:nvSpPr>
        <p:spPr/>
        <p:txBody>
          <a:bodyPr/>
          <a:lstStyle/>
          <a:p>
            <a:fld id="{74C13064-A7A8-402A-BA4E-3A2EEFA4B6BC}" type="slidenum">
              <a:rPr lang="en-US" smtClean="0"/>
              <a:t>8</a:t>
            </a:fld>
            <a:endParaRPr lang="en-US"/>
          </a:p>
        </p:txBody>
      </p:sp>
    </p:spTree>
    <p:extLst>
      <p:ext uri="{BB962C8B-B14F-4D97-AF65-F5344CB8AC3E}">
        <p14:creationId xmlns:p14="http://schemas.microsoft.com/office/powerpoint/2010/main" val="4220499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Wood is a hygroscopic construction material, which means that it is able to absorb and release water </a:t>
            </a:r>
            <a:r>
              <a:rPr lang="en-US" dirty="0" err="1"/>
              <a:t>vapour</a:t>
            </a:r>
            <a:r>
              <a:rPr lang="en-US" dirty="0"/>
              <a:t> from the surrounding air. Wood’s moisture content is thus constantly adapting to the immediate climate around it – damp timber shrinks in a dry environment and dry timber expands in a humid environment. When the moisture content of the wood eventually adapts fully to the ambient conditions, the wood is said to have reached its equilibrium moisture content. The equilibrium moisture content is influenced by the relative humidity (RH) and the temperature, with relative humidity having the greatest impact in the temperature range 0–20°C.</a:t>
            </a:r>
          </a:p>
          <a:p>
            <a:r>
              <a:rPr lang="en-US" dirty="0"/>
              <a:t>As the climate varies over the course of the year, the wood’s moisture content will also change. Indoors, wood will dry out and shrink during the winter months and then absorb moisture again in the summer.</a:t>
            </a:r>
          </a:p>
          <a:p>
            <a:endParaRPr lang="en-US" b="1" dirty="0"/>
          </a:p>
          <a:p>
            <a:endParaRPr lang="en-US" b="1" dirty="0"/>
          </a:p>
          <a:p>
            <a:endParaRPr lang="en-US" b="1" dirty="0"/>
          </a:p>
          <a:p>
            <a:r>
              <a:rPr lang="en-US" b="1" dirty="0"/>
              <a:t>Hygroscopicity</a:t>
            </a:r>
            <a:r>
              <a:rPr lang="en-US" dirty="0"/>
              <a:t> is the tendency of a solid substance to absorb moisture from the surrounding atmosphere.</a:t>
            </a:r>
          </a:p>
        </p:txBody>
      </p:sp>
      <p:sp>
        <p:nvSpPr>
          <p:cNvPr id="4" name="Slide Number Placeholder 3"/>
          <p:cNvSpPr>
            <a:spLocks noGrp="1"/>
          </p:cNvSpPr>
          <p:nvPr>
            <p:ph type="sldNum" sz="quarter" idx="10"/>
          </p:nvPr>
        </p:nvSpPr>
        <p:spPr/>
        <p:txBody>
          <a:bodyPr/>
          <a:lstStyle/>
          <a:p>
            <a:fld id="{74C13064-A7A8-402A-BA4E-3A2EEFA4B6BC}" type="slidenum">
              <a:rPr lang="en-US" smtClean="0"/>
              <a:t>9</a:t>
            </a:fld>
            <a:endParaRPr lang="en-US"/>
          </a:p>
        </p:txBody>
      </p:sp>
    </p:spTree>
    <p:extLst>
      <p:ext uri="{BB962C8B-B14F-4D97-AF65-F5344CB8AC3E}">
        <p14:creationId xmlns:p14="http://schemas.microsoft.com/office/powerpoint/2010/main" val="193885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Titelmasterformat durch Klicken bearbeiten</a:t>
            </a:r>
            <a:endParaRPr lang="de-AT"/>
          </a:p>
        </p:txBody>
      </p:sp>
      <p:sp>
        <p:nvSpPr>
          <p:cNvPr id="3" name="Unterti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de-DE"/>
              <a:t>Formatvorlage des Untertitelmasters durch Klicken bearbeiten</a:t>
            </a:r>
            <a:endParaRPr lang="de-AT"/>
          </a:p>
        </p:txBody>
      </p:sp>
      <p:sp>
        <p:nvSpPr>
          <p:cNvPr id="7" name="Datumsplatzhalter 6"/>
          <p:cNvSpPr>
            <a:spLocks noGrp="1"/>
          </p:cNvSpPr>
          <p:nvPr>
            <p:ph type="dt" sz="half" idx="10"/>
          </p:nvPr>
        </p:nvSpPr>
        <p:spPr>
          <a:xfrm>
            <a:off x="9296400" y="6115718"/>
            <a:ext cx="2743200" cy="365125"/>
          </a:xfrm>
          <a:prstGeom prst="rect">
            <a:avLst/>
          </a:prstGeom>
        </p:spPr>
        <p:txBody>
          <a:bodyPr/>
          <a:lstStyle/>
          <a:p>
            <a:fld id="{B32FDDBA-D418-4C36-AF51-388086A37EDA}" type="datetime1">
              <a:rPr lang="de-AT" smtClean="0"/>
              <a:t>10.09.2021</a:t>
            </a:fld>
            <a:endParaRPr lang="de-AT"/>
          </a:p>
        </p:txBody>
      </p:sp>
      <p:sp>
        <p:nvSpPr>
          <p:cNvPr id="8" name="Fußzeilenplatzhalter 7"/>
          <p:cNvSpPr>
            <a:spLocks noGrp="1"/>
          </p:cNvSpPr>
          <p:nvPr>
            <p:ph type="ftr" sz="quarter" idx="11"/>
          </p:nvPr>
        </p:nvSpPr>
        <p:spPr>
          <a:xfrm>
            <a:off x="0" y="6111374"/>
            <a:ext cx="4114800" cy="365125"/>
          </a:xfrm>
          <a:prstGeom prst="rect">
            <a:avLst/>
          </a:prstGeom>
        </p:spPr>
        <p:txBody>
          <a:bodyPr/>
          <a:lstStyle/>
          <a:p>
            <a:r>
              <a:rPr lang="de-AT" dirty="0"/>
              <a:t>Sources:</a:t>
            </a:r>
          </a:p>
        </p:txBody>
      </p:sp>
      <p:sp>
        <p:nvSpPr>
          <p:cNvPr id="9" name="Foliennummernplatzhalter 8"/>
          <p:cNvSpPr>
            <a:spLocks noGrp="1"/>
          </p:cNvSpPr>
          <p:nvPr>
            <p:ph type="sldNum" sz="quarter" idx="12"/>
          </p:nvPr>
        </p:nvSpPr>
        <p:spPr>
          <a:xfrm>
            <a:off x="9296400" y="6356358"/>
            <a:ext cx="2743200" cy="365125"/>
          </a:xfrm>
          <a:prstGeom prst="rect">
            <a:avLst/>
          </a:prstGeom>
        </p:spPr>
        <p:txBody>
          <a:bodyPr/>
          <a:lstStyle/>
          <a:p>
            <a:fld id="{ACD6B214-EFBA-47A7-96BC-0C9C5E568A43}" type="slidenum">
              <a:rPr lang="de-AT" smtClean="0"/>
              <a:t>‹#›</a:t>
            </a:fld>
            <a:endParaRPr lang="de-AT"/>
          </a:p>
        </p:txBody>
      </p:sp>
    </p:spTree>
    <p:extLst>
      <p:ext uri="{BB962C8B-B14F-4D97-AF65-F5344CB8AC3E}">
        <p14:creationId xmlns:p14="http://schemas.microsoft.com/office/powerpoint/2010/main" val="3822718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00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1151190"/>
            <a:ext cx="10515600" cy="773864"/>
          </a:xfrm>
          <a:prstGeom prst="rect">
            <a:avLst/>
          </a:prstGeom>
        </p:spPr>
        <p:txBody>
          <a:bodyPr/>
          <a:lstStyle/>
          <a:p>
            <a:r>
              <a:rPr lang="de-DE"/>
              <a:t>Titelmasterformat durch Klicken bearbeiten</a:t>
            </a:r>
            <a:endParaRPr lang="de-AT"/>
          </a:p>
        </p:txBody>
      </p:sp>
      <p:sp>
        <p:nvSpPr>
          <p:cNvPr id="3" name="Inhaltsplatzhalter 2"/>
          <p:cNvSpPr>
            <a:spLocks noGrp="1"/>
          </p:cNvSpPr>
          <p:nvPr>
            <p:ph idx="1"/>
          </p:nvPr>
        </p:nvSpPr>
        <p:spPr>
          <a:xfrm>
            <a:off x="838200" y="2117560"/>
            <a:ext cx="10515600" cy="3818021"/>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a:xfrm>
            <a:off x="8610600" y="6091655"/>
            <a:ext cx="2743200" cy="365125"/>
          </a:xfrm>
          <a:prstGeom prst="rect">
            <a:avLst/>
          </a:prstGeom>
        </p:spPr>
        <p:txBody>
          <a:bodyPr/>
          <a:lstStyle/>
          <a:p>
            <a:fld id="{B32FDDBA-D418-4C36-AF51-388086A37EDA}" type="datetime1">
              <a:rPr lang="de-AT" smtClean="0"/>
              <a:t>10.09.2021</a:t>
            </a:fld>
            <a:endParaRPr lang="de-AT"/>
          </a:p>
        </p:txBody>
      </p:sp>
      <p:sp>
        <p:nvSpPr>
          <p:cNvPr id="8" name="Fußzeilenplatzhalter 7"/>
          <p:cNvSpPr>
            <a:spLocks noGrp="1"/>
          </p:cNvSpPr>
          <p:nvPr>
            <p:ph type="ftr" sz="quarter" idx="11"/>
          </p:nvPr>
        </p:nvSpPr>
        <p:spPr>
          <a:xfrm>
            <a:off x="245661" y="6356358"/>
            <a:ext cx="4114800" cy="365125"/>
          </a:xfrm>
          <a:prstGeom prst="rect">
            <a:avLst/>
          </a:prstGeom>
        </p:spPr>
        <p:txBody>
          <a:bodyPr/>
          <a:lstStyle/>
          <a:p>
            <a:r>
              <a:rPr lang="de-AT" dirty="0"/>
              <a:t>Sources:</a:t>
            </a:r>
          </a:p>
        </p:txBody>
      </p:sp>
      <p:sp>
        <p:nvSpPr>
          <p:cNvPr id="9" name="Foliennummernplatzhalter 8"/>
          <p:cNvSpPr>
            <a:spLocks noGrp="1"/>
          </p:cNvSpPr>
          <p:nvPr>
            <p:ph type="sldNum" sz="quarter" idx="12"/>
          </p:nvPr>
        </p:nvSpPr>
        <p:spPr>
          <a:xfrm>
            <a:off x="8610600" y="6356358"/>
            <a:ext cx="2743200" cy="365125"/>
          </a:xfrm>
          <a:prstGeom prst="rect">
            <a:avLst/>
          </a:prstGeom>
        </p:spPr>
        <p:txBody>
          <a:bodyPr/>
          <a:lstStyle/>
          <a:p>
            <a:fld id="{ACD6B214-EFBA-47A7-96BC-0C9C5E568A43}" type="slidenum">
              <a:rPr lang="de-AT" smtClean="0"/>
              <a:t>‹#›</a:t>
            </a:fld>
            <a:endParaRPr lang="de-AT"/>
          </a:p>
        </p:txBody>
      </p:sp>
    </p:spTree>
    <p:extLst>
      <p:ext uri="{BB962C8B-B14F-4D97-AF65-F5344CB8AC3E}">
        <p14:creationId xmlns:p14="http://schemas.microsoft.com/office/powerpoint/2010/main" val="207809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6"/>
            <a:ext cx="10515600" cy="2852737"/>
          </a:xfrm>
          <a:prstGeom prst="rect">
            <a:avLst/>
          </a:prstGeom>
        </p:spPr>
        <p:txBody>
          <a:bodyPr anchor="b"/>
          <a:lstStyle>
            <a:lvl1pPr>
              <a:defRPr sz="6000"/>
            </a:lvl1pPr>
          </a:lstStyle>
          <a:p>
            <a:r>
              <a:rPr lang="de-DE"/>
              <a:t>Titelmasterformat durch Klicken bearbeiten</a:t>
            </a:r>
            <a:endParaRPr lang="de-AT"/>
          </a:p>
        </p:txBody>
      </p:sp>
      <p:sp>
        <p:nvSpPr>
          <p:cNvPr id="3" name="Textplatzhalter 2"/>
          <p:cNvSpPr>
            <a:spLocks noGrp="1"/>
          </p:cNvSpPr>
          <p:nvPr>
            <p:ph type="body" idx="1"/>
          </p:nvPr>
        </p:nvSpPr>
        <p:spPr>
          <a:xfrm>
            <a:off x="831851" y="4589471"/>
            <a:ext cx="10515600" cy="1500187"/>
          </a:xfrm>
          <a:prstGeom prst="rect">
            <a:avLst/>
          </a:prstGeo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de-DE"/>
              <a:t>Formatvorlagen des Textmasters bearbeiten</a:t>
            </a:r>
          </a:p>
        </p:txBody>
      </p:sp>
      <p:sp>
        <p:nvSpPr>
          <p:cNvPr id="7" name="Datumsplatzhalter 6"/>
          <p:cNvSpPr>
            <a:spLocks noGrp="1"/>
          </p:cNvSpPr>
          <p:nvPr>
            <p:ph type="dt" sz="half" idx="10"/>
          </p:nvPr>
        </p:nvSpPr>
        <p:spPr>
          <a:xfrm>
            <a:off x="8610600" y="6091655"/>
            <a:ext cx="2743200" cy="365125"/>
          </a:xfrm>
          <a:prstGeom prst="rect">
            <a:avLst/>
          </a:prstGeom>
        </p:spPr>
        <p:txBody>
          <a:bodyPr/>
          <a:lstStyle/>
          <a:p>
            <a:fld id="{B32FDDBA-D418-4C36-AF51-388086A37EDA}" type="datetime1">
              <a:rPr lang="de-AT" smtClean="0"/>
              <a:t>10.09.2021</a:t>
            </a:fld>
            <a:endParaRPr lang="de-AT"/>
          </a:p>
        </p:txBody>
      </p:sp>
      <p:sp>
        <p:nvSpPr>
          <p:cNvPr id="8" name="Fußzeilenplatzhalter 7"/>
          <p:cNvSpPr>
            <a:spLocks noGrp="1"/>
          </p:cNvSpPr>
          <p:nvPr>
            <p:ph type="ftr" sz="quarter" idx="11"/>
          </p:nvPr>
        </p:nvSpPr>
        <p:spPr>
          <a:xfrm>
            <a:off x="245661" y="6356358"/>
            <a:ext cx="4114800" cy="365125"/>
          </a:xfrm>
          <a:prstGeom prst="rect">
            <a:avLst/>
          </a:prstGeom>
        </p:spPr>
        <p:txBody>
          <a:bodyPr/>
          <a:lstStyle/>
          <a:p>
            <a:r>
              <a:rPr lang="de-AT" dirty="0"/>
              <a:t>Sources:</a:t>
            </a:r>
          </a:p>
        </p:txBody>
      </p:sp>
      <p:sp>
        <p:nvSpPr>
          <p:cNvPr id="9" name="Foliennummernplatzhalter 8"/>
          <p:cNvSpPr>
            <a:spLocks noGrp="1"/>
          </p:cNvSpPr>
          <p:nvPr>
            <p:ph type="sldNum" sz="quarter" idx="12"/>
          </p:nvPr>
        </p:nvSpPr>
        <p:spPr>
          <a:xfrm>
            <a:off x="8610600" y="6356358"/>
            <a:ext cx="2743200" cy="365125"/>
          </a:xfrm>
          <a:prstGeom prst="rect">
            <a:avLst/>
          </a:prstGeom>
        </p:spPr>
        <p:txBody>
          <a:bodyPr/>
          <a:lstStyle/>
          <a:p>
            <a:fld id="{ACD6B214-EFBA-47A7-96BC-0C9C5E568A43}" type="slidenum">
              <a:rPr lang="de-AT" smtClean="0"/>
              <a:t>‹#›</a:t>
            </a:fld>
            <a:endParaRPr lang="de-AT"/>
          </a:p>
        </p:txBody>
      </p:sp>
    </p:spTree>
    <p:extLst>
      <p:ext uri="{BB962C8B-B14F-4D97-AF65-F5344CB8AC3E}">
        <p14:creationId xmlns:p14="http://schemas.microsoft.com/office/powerpoint/2010/main" val="140001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1159217"/>
            <a:ext cx="10515600" cy="821991"/>
          </a:xfrm>
          <a:prstGeom prst="rect">
            <a:avLst/>
          </a:prstGeom>
        </p:spPr>
        <p:txBody>
          <a:bodyPr/>
          <a:lstStyle/>
          <a:p>
            <a:r>
              <a:rPr lang="de-DE"/>
              <a:t>Titelmasterformat durch Klicken bearbeiten</a:t>
            </a:r>
            <a:endParaRPr lang="de-AT"/>
          </a:p>
        </p:txBody>
      </p:sp>
      <p:sp>
        <p:nvSpPr>
          <p:cNvPr id="3" name="Inhaltsplatzhalter 2"/>
          <p:cNvSpPr>
            <a:spLocks noGrp="1"/>
          </p:cNvSpPr>
          <p:nvPr>
            <p:ph sz="half" idx="1"/>
          </p:nvPr>
        </p:nvSpPr>
        <p:spPr>
          <a:xfrm>
            <a:off x="838200" y="2125585"/>
            <a:ext cx="5181600" cy="3810001"/>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6172200" y="2125585"/>
            <a:ext cx="5181600" cy="3810001"/>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8" name="Datumsplatzhalter 6"/>
          <p:cNvSpPr>
            <a:spLocks noGrp="1"/>
          </p:cNvSpPr>
          <p:nvPr>
            <p:ph type="dt" sz="half" idx="10"/>
          </p:nvPr>
        </p:nvSpPr>
        <p:spPr>
          <a:xfrm>
            <a:off x="8610600" y="6091655"/>
            <a:ext cx="2743200" cy="365125"/>
          </a:xfrm>
          <a:prstGeom prst="rect">
            <a:avLst/>
          </a:prstGeom>
        </p:spPr>
        <p:txBody>
          <a:bodyPr/>
          <a:lstStyle/>
          <a:p>
            <a:fld id="{B32FDDBA-D418-4C36-AF51-388086A37EDA}" type="datetime1">
              <a:rPr lang="de-AT" smtClean="0"/>
              <a:t>10.09.2021</a:t>
            </a:fld>
            <a:endParaRPr lang="de-AT"/>
          </a:p>
        </p:txBody>
      </p:sp>
      <p:sp>
        <p:nvSpPr>
          <p:cNvPr id="9" name="Fußzeilenplatzhalter 7"/>
          <p:cNvSpPr>
            <a:spLocks noGrp="1"/>
          </p:cNvSpPr>
          <p:nvPr>
            <p:ph type="ftr" sz="quarter" idx="11"/>
          </p:nvPr>
        </p:nvSpPr>
        <p:spPr>
          <a:xfrm>
            <a:off x="245661" y="6356358"/>
            <a:ext cx="4114800" cy="365125"/>
          </a:xfrm>
          <a:prstGeom prst="rect">
            <a:avLst/>
          </a:prstGeom>
        </p:spPr>
        <p:txBody>
          <a:bodyPr/>
          <a:lstStyle/>
          <a:p>
            <a:r>
              <a:rPr lang="de-AT" dirty="0"/>
              <a:t>Sources:</a:t>
            </a:r>
          </a:p>
        </p:txBody>
      </p:sp>
      <p:sp>
        <p:nvSpPr>
          <p:cNvPr id="10" name="Foliennummernplatzhalter 8"/>
          <p:cNvSpPr>
            <a:spLocks noGrp="1"/>
          </p:cNvSpPr>
          <p:nvPr>
            <p:ph type="sldNum" sz="quarter" idx="12"/>
          </p:nvPr>
        </p:nvSpPr>
        <p:spPr>
          <a:xfrm>
            <a:off x="8610600" y="6356358"/>
            <a:ext cx="2743200" cy="365125"/>
          </a:xfrm>
          <a:prstGeom prst="rect">
            <a:avLst/>
          </a:prstGeom>
        </p:spPr>
        <p:txBody>
          <a:bodyPr/>
          <a:lstStyle/>
          <a:p>
            <a:fld id="{ACD6B214-EFBA-47A7-96BC-0C9C5E568A43}" type="slidenum">
              <a:rPr lang="de-AT" smtClean="0"/>
              <a:t>‹#›</a:t>
            </a:fld>
            <a:endParaRPr lang="de-AT"/>
          </a:p>
        </p:txBody>
      </p:sp>
    </p:spTree>
    <p:extLst>
      <p:ext uri="{BB962C8B-B14F-4D97-AF65-F5344CB8AC3E}">
        <p14:creationId xmlns:p14="http://schemas.microsoft.com/office/powerpoint/2010/main" val="158849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9" y="2505083"/>
            <a:ext cx="5157787" cy="3422483"/>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3" y="2505083"/>
            <a:ext cx="5183188" cy="3422483"/>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10" name="Titel 1"/>
          <p:cNvSpPr>
            <a:spLocks noGrp="1"/>
          </p:cNvSpPr>
          <p:nvPr>
            <p:ph type="title"/>
          </p:nvPr>
        </p:nvSpPr>
        <p:spPr>
          <a:xfrm>
            <a:off x="838200" y="1159217"/>
            <a:ext cx="10515600" cy="821991"/>
          </a:xfrm>
          <a:prstGeom prst="rect">
            <a:avLst/>
          </a:prstGeom>
        </p:spPr>
        <p:txBody>
          <a:bodyPr/>
          <a:lstStyle/>
          <a:p>
            <a:r>
              <a:rPr lang="de-DE"/>
              <a:t>Titelmasterformat durch Klicken bearbeiten</a:t>
            </a:r>
            <a:endParaRPr lang="de-AT"/>
          </a:p>
        </p:txBody>
      </p:sp>
      <p:sp>
        <p:nvSpPr>
          <p:cNvPr id="11" name="Datumsplatzhalter 6"/>
          <p:cNvSpPr>
            <a:spLocks noGrp="1"/>
          </p:cNvSpPr>
          <p:nvPr>
            <p:ph type="dt" sz="half" idx="10"/>
          </p:nvPr>
        </p:nvSpPr>
        <p:spPr>
          <a:xfrm>
            <a:off x="8610600" y="6091655"/>
            <a:ext cx="2743200" cy="365125"/>
          </a:xfrm>
          <a:prstGeom prst="rect">
            <a:avLst/>
          </a:prstGeom>
        </p:spPr>
        <p:txBody>
          <a:bodyPr/>
          <a:lstStyle/>
          <a:p>
            <a:fld id="{B32FDDBA-D418-4C36-AF51-388086A37EDA}" type="datetime1">
              <a:rPr lang="de-AT" smtClean="0"/>
              <a:t>10.09.2021</a:t>
            </a:fld>
            <a:endParaRPr lang="de-AT"/>
          </a:p>
        </p:txBody>
      </p:sp>
      <p:sp>
        <p:nvSpPr>
          <p:cNvPr id="12" name="Fußzeilenplatzhalter 7"/>
          <p:cNvSpPr>
            <a:spLocks noGrp="1"/>
          </p:cNvSpPr>
          <p:nvPr>
            <p:ph type="ftr" sz="quarter" idx="11"/>
          </p:nvPr>
        </p:nvSpPr>
        <p:spPr>
          <a:xfrm>
            <a:off x="245661" y="6356358"/>
            <a:ext cx="4114800" cy="365125"/>
          </a:xfrm>
          <a:prstGeom prst="rect">
            <a:avLst/>
          </a:prstGeom>
        </p:spPr>
        <p:txBody>
          <a:bodyPr/>
          <a:lstStyle/>
          <a:p>
            <a:r>
              <a:rPr lang="de-AT" dirty="0"/>
              <a:t>Sources:</a:t>
            </a:r>
          </a:p>
        </p:txBody>
      </p:sp>
      <p:sp>
        <p:nvSpPr>
          <p:cNvPr id="13" name="Foliennummernplatzhalter 8"/>
          <p:cNvSpPr>
            <a:spLocks noGrp="1"/>
          </p:cNvSpPr>
          <p:nvPr>
            <p:ph type="sldNum" sz="quarter" idx="12"/>
          </p:nvPr>
        </p:nvSpPr>
        <p:spPr>
          <a:xfrm>
            <a:off x="8610600" y="6356358"/>
            <a:ext cx="2743200" cy="365125"/>
          </a:xfrm>
          <a:prstGeom prst="rect">
            <a:avLst/>
          </a:prstGeom>
        </p:spPr>
        <p:txBody>
          <a:bodyPr/>
          <a:lstStyle/>
          <a:p>
            <a:fld id="{ACD6B214-EFBA-47A7-96BC-0C9C5E568A43}" type="slidenum">
              <a:rPr lang="de-AT" smtClean="0"/>
              <a:t>‹#›</a:t>
            </a:fld>
            <a:endParaRPr lang="de-AT"/>
          </a:p>
        </p:txBody>
      </p:sp>
    </p:spTree>
    <p:extLst>
      <p:ext uri="{BB962C8B-B14F-4D97-AF65-F5344CB8AC3E}">
        <p14:creationId xmlns:p14="http://schemas.microsoft.com/office/powerpoint/2010/main" val="2981074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1"/>
          <p:cNvSpPr>
            <a:spLocks noGrp="1"/>
          </p:cNvSpPr>
          <p:nvPr>
            <p:ph type="title"/>
          </p:nvPr>
        </p:nvSpPr>
        <p:spPr>
          <a:xfrm>
            <a:off x="838200" y="1159217"/>
            <a:ext cx="10515600" cy="821991"/>
          </a:xfrm>
          <a:prstGeom prst="rect">
            <a:avLst/>
          </a:prstGeom>
        </p:spPr>
        <p:txBody>
          <a:bodyPr/>
          <a:lstStyle/>
          <a:p>
            <a:r>
              <a:rPr lang="de-DE"/>
              <a:t>Titelmasterformat durch Klicken bearbeiten</a:t>
            </a:r>
            <a:endParaRPr lang="de-AT"/>
          </a:p>
        </p:txBody>
      </p:sp>
      <p:sp>
        <p:nvSpPr>
          <p:cNvPr id="7" name="Datumsplatzhalter 6"/>
          <p:cNvSpPr>
            <a:spLocks noGrp="1"/>
          </p:cNvSpPr>
          <p:nvPr>
            <p:ph type="dt" sz="half" idx="10"/>
          </p:nvPr>
        </p:nvSpPr>
        <p:spPr>
          <a:xfrm>
            <a:off x="8610600" y="6091655"/>
            <a:ext cx="2743200" cy="365125"/>
          </a:xfrm>
          <a:prstGeom prst="rect">
            <a:avLst/>
          </a:prstGeom>
        </p:spPr>
        <p:txBody>
          <a:bodyPr/>
          <a:lstStyle/>
          <a:p>
            <a:fld id="{B32FDDBA-D418-4C36-AF51-388086A37EDA}" type="datetime1">
              <a:rPr lang="de-AT" smtClean="0"/>
              <a:t>10.09.2021</a:t>
            </a:fld>
            <a:endParaRPr lang="de-AT"/>
          </a:p>
        </p:txBody>
      </p:sp>
      <p:sp>
        <p:nvSpPr>
          <p:cNvPr id="8" name="Fußzeilenplatzhalter 7"/>
          <p:cNvSpPr>
            <a:spLocks noGrp="1"/>
          </p:cNvSpPr>
          <p:nvPr>
            <p:ph type="ftr" sz="quarter" idx="11"/>
          </p:nvPr>
        </p:nvSpPr>
        <p:spPr>
          <a:xfrm>
            <a:off x="245661" y="6356358"/>
            <a:ext cx="4114800" cy="365125"/>
          </a:xfrm>
          <a:prstGeom prst="rect">
            <a:avLst/>
          </a:prstGeom>
        </p:spPr>
        <p:txBody>
          <a:bodyPr/>
          <a:lstStyle/>
          <a:p>
            <a:r>
              <a:rPr lang="de-AT" dirty="0"/>
              <a:t>Sources:</a:t>
            </a:r>
          </a:p>
        </p:txBody>
      </p:sp>
      <p:sp>
        <p:nvSpPr>
          <p:cNvPr id="9" name="Foliennummernplatzhalter 8"/>
          <p:cNvSpPr>
            <a:spLocks noGrp="1"/>
          </p:cNvSpPr>
          <p:nvPr>
            <p:ph type="sldNum" sz="quarter" idx="12"/>
          </p:nvPr>
        </p:nvSpPr>
        <p:spPr>
          <a:xfrm>
            <a:off x="8610600" y="6356358"/>
            <a:ext cx="2743200" cy="365125"/>
          </a:xfrm>
          <a:prstGeom prst="rect">
            <a:avLst/>
          </a:prstGeom>
        </p:spPr>
        <p:txBody>
          <a:bodyPr/>
          <a:lstStyle/>
          <a:p>
            <a:fld id="{ACD6B214-EFBA-47A7-96BC-0C9C5E568A43}" type="slidenum">
              <a:rPr lang="de-AT" smtClean="0"/>
              <a:t>‹#›</a:t>
            </a:fld>
            <a:endParaRPr lang="de-AT"/>
          </a:p>
        </p:txBody>
      </p:sp>
    </p:spTree>
    <p:extLst>
      <p:ext uri="{BB962C8B-B14F-4D97-AF65-F5344CB8AC3E}">
        <p14:creationId xmlns:p14="http://schemas.microsoft.com/office/powerpoint/2010/main" val="96699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6"/>
          <p:cNvSpPr>
            <a:spLocks noGrp="1"/>
          </p:cNvSpPr>
          <p:nvPr>
            <p:ph type="dt" sz="half" idx="10"/>
          </p:nvPr>
        </p:nvSpPr>
        <p:spPr>
          <a:xfrm>
            <a:off x="8610600" y="6091655"/>
            <a:ext cx="2743200" cy="365125"/>
          </a:xfrm>
          <a:prstGeom prst="rect">
            <a:avLst/>
          </a:prstGeom>
        </p:spPr>
        <p:txBody>
          <a:bodyPr/>
          <a:lstStyle/>
          <a:p>
            <a:fld id="{B32FDDBA-D418-4C36-AF51-388086A37EDA}" type="datetime1">
              <a:rPr lang="de-AT" smtClean="0"/>
              <a:t>10.09.2021</a:t>
            </a:fld>
            <a:endParaRPr lang="de-AT"/>
          </a:p>
        </p:txBody>
      </p:sp>
      <p:sp>
        <p:nvSpPr>
          <p:cNvPr id="6" name="Fußzeilenplatzhalter 7"/>
          <p:cNvSpPr>
            <a:spLocks noGrp="1"/>
          </p:cNvSpPr>
          <p:nvPr>
            <p:ph type="ftr" sz="quarter" idx="11"/>
          </p:nvPr>
        </p:nvSpPr>
        <p:spPr>
          <a:xfrm>
            <a:off x="245661" y="6356358"/>
            <a:ext cx="4114800" cy="365125"/>
          </a:xfrm>
          <a:prstGeom prst="rect">
            <a:avLst/>
          </a:prstGeom>
        </p:spPr>
        <p:txBody>
          <a:bodyPr/>
          <a:lstStyle/>
          <a:p>
            <a:r>
              <a:rPr lang="de-AT" dirty="0"/>
              <a:t>Sources:</a:t>
            </a:r>
          </a:p>
        </p:txBody>
      </p:sp>
      <p:sp>
        <p:nvSpPr>
          <p:cNvPr id="7" name="Foliennummernplatzhalter 8"/>
          <p:cNvSpPr>
            <a:spLocks noGrp="1"/>
          </p:cNvSpPr>
          <p:nvPr>
            <p:ph type="sldNum" sz="quarter" idx="12"/>
          </p:nvPr>
        </p:nvSpPr>
        <p:spPr>
          <a:xfrm>
            <a:off x="8610600" y="6356358"/>
            <a:ext cx="2743200" cy="365125"/>
          </a:xfrm>
          <a:prstGeom prst="rect">
            <a:avLst/>
          </a:prstGeom>
        </p:spPr>
        <p:txBody>
          <a:bodyPr/>
          <a:lstStyle/>
          <a:p>
            <a:fld id="{ACD6B214-EFBA-47A7-96BC-0C9C5E568A43}" type="slidenum">
              <a:rPr lang="de-AT" smtClean="0"/>
              <a:t>‹#›</a:t>
            </a:fld>
            <a:endParaRPr lang="de-AT"/>
          </a:p>
        </p:txBody>
      </p:sp>
    </p:spTree>
    <p:extLst>
      <p:ext uri="{BB962C8B-B14F-4D97-AF65-F5344CB8AC3E}">
        <p14:creationId xmlns:p14="http://schemas.microsoft.com/office/powerpoint/2010/main" val="154074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987432"/>
            <a:ext cx="3932237" cy="1442955"/>
          </a:xfrm>
          <a:prstGeom prst="rect">
            <a:avLst/>
          </a:prstGeom>
        </p:spPr>
        <p:txBody>
          <a:bodyPr anchor="b"/>
          <a:lstStyle>
            <a:lvl1pPr>
              <a:defRPr sz="3200"/>
            </a:lvl1pPr>
          </a:lstStyle>
          <a:p>
            <a:r>
              <a:rPr lang="de-DE"/>
              <a:t>Titelmasterformat durch Klicken bearbeiten</a:t>
            </a:r>
            <a:endParaRPr lang="de-AT"/>
          </a:p>
        </p:txBody>
      </p:sp>
      <p:sp>
        <p:nvSpPr>
          <p:cNvPr id="3" name="Inhaltsplatzhalter 2"/>
          <p:cNvSpPr>
            <a:spLocks noGrp="1"/>
          </p:cNvSpPr>
          <p:nvPr>
            <p:ph idx="1"/>
          </p:nvPr>
        </p:nvSpPr>
        <p:spPr>
          <a:xfrm>
            <a:off x="5183188" y="987433"/>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839788" y="2430380"/>
            <a:ext cx="3932237" cy="343860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de-DE" dirty="0"/>
              <a:t>Formatvorlagen des Textmasters bearbeiten</a:t>
            </a:r>
          </a:p>
        </p:txBody>
      </p:sp>
      <p:sp>
        <p:nvSpPr>
          <p:cNvPr id="8" name="Datumsplatzhalter 6"/>
          <p:cNvSpPr>
            <a:spLocks noGrp="1"/>
          </p:cNvSpPr>
          <p:nvPr>
            <p:ph type="dt" sz="half" idx="10"/>
          </p:nvPr>
        </p:nvSpPr>
        <p:spPr>
          <a:xfrm>
            <a:off x="8610600" y="6091655"/>
            <a:ext cx="2743200" cy="365125"/>
          </a:xfrm>
          <a:prstGeom prst="rect">
            <a:avLst/>
          </a:prstGeom>
        </p:spPr>
        <p:txBody>
          <a:bodyPr/>
          <a:lstStyle/>
          <a:p>
            <a:fld id="{B32FDDBA-D418-4C36-AF51-388086A37EDA}" type="datetime1">
              <a:rPr lang="de-AT" smtClean="0"/>
              <a:t>10.09.2021</a:t>
            </a:fld>
            <a:endParaRPr lang="de-AT"/>
          </a:p>
        </p:txBody>
      </p:sp>
      <p:sp>
        <p:nvSpPr>
          <p:cNvPr id="9" name="Fußzeilenplatzhalter 7"/>
          <p:cNvSpPr>
            <a:spLocks noGrp="1"/>
          </p:cNvSpPr>
          <p:nvPr>
            <p:ph type="ftr" sz="quarter" idx="11"/>
          </p:nvPr>
        </p:nvSpPr>
        <p:spPr>
          <a:xfrm>
            <a:off x="245661" y="6356358"/>
            <a:ext cx="4114800" cy="365125"/>
          </a:xfrm>
          <a:prstGeom prst="rect">
            <a:avLst/>
          </a:prstGeom>
        </p:spPr>
        <p:txBody>
          <a:bodyPr/>
          <a:lstStyle/>
          <a:p>
            <a:r>
              <a:rPr lang="de-AT" dirty="0"/>
              <a:t>Sources:</a:t>
            </a:r>
          </a:p>
        </p:txBody>
      </p:sp>
      <p:sp>
        <p:nvSpPr>
          <p:cNvPr id="10" name="Foliennummernplatzhalter 8"/>
          <p:cNvSpPr>
            <a:spLocks noGrp="1"/>
          </p:cNvSpPr>
          <p:nvPr>
            <p:ph type="sldNum" sz="quarter" idx="12"/>
          </p:nvPr>
        </p:nvSpPr>
        <p:spPr>
          <a:xfrm>
            <a:off x="8610600" y="6356358"/>
            <a:ext cx="2743200" cy="365125"/>
          </a:xfrm>
          <a:prstGeom prst="rect">
            <a:avLst/>
          </a:prstGeom>
        </p:spPr>
        <p:txBody>
          <a:bodyPr/>
          <a:lstStyle/>
          <a:p>
            <a:fld id="{ACD6B214-EFBA-47A7-96BC-0C9C5E568A43}" type="slidenum">
              <a:rPr lang="de-AT" smtClean="0"/>
              <a:t>‹#›</a:t>
            </a:fld>
            <a:endParaRPr lang="de-AT"/>
          </a:p>
        </p:txBody>
      </p:sp>
    </p:spTree>
    <p:extLst>
      <p:ext uri="{BB962C8B-B14F-4D97-AF65-F5344CB8AC3E}">
        <p14:creationId xmlns:p14="http://schemas.microsoft.com/office/powerpoint/2010/main" val="258643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8200" y="987433"/>
            <a:ext cx="3932237" cy="1367589"/>
          </a:xfrm>
          <a:prstGeom prst="rect">
            <a:avLst/>
          </a:prstGeom>
        </p:spPr>
        <p:txBody>
          <a:bodyPr anchor="b"/>
          <a:lstStyle>
            <a:lvl1pPr>
              <a:defRPr sz="3200"/>
            </a:lvl1pPr>
          </a:lstStyle>
          <a:p>
            <a:r>
              <a:rPr lang="de-DE" dirty="0"/>
              <a:t>Titelmasterformat durch Klicken bearbeiten</a:t>
            </a:r>
            <a:endParaRPr lang="de-AT" dirty="0"/>
          </a:p>
        </p:txBody>
      </p:sp>
      <p:sp>
        <p:nvSpPr>
          <p:cNvPr id="3" name="Bildplatzhalter 2"/>
          <p:cNvSpPr>
            <a:spLocks noGrp="1"/>
          </p:cNvSpPr>
          <p:nvPr>
            <p:ph type="pic" idx="1"/>
          </p:nvPr>
        </p:nvSpPr>
        <p:spPr>
          <a:xfrm>
            <a:off x="5183188" y="987433"/>
            <a:ext cx="6172200" cy="4873625"/>
          </a:xfrm>
          <a:prstGeom prst="rect">
            <a:avLst/>
          </a:prstGeo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de-AT"/>
          </a:p>
        </p:txBody>
      </p:sp>
      <p:sp>
        <p:nvSpPr>
          <p:cNvPr id="4" name="Textplatzhalter 3"/>
          <p:cNvSpPr>
            <a:spLocks noGrp="1"/>
          </p:cNvSpPr>
          <p:nvPr>
            <p:ph type="body" sz="half" idx="2"/>
          </p:nvPr>
        </p:nvSpPr>
        <p:spPr>
          <a:xfrm>
            <a:off x="839788" y="2355014"/>
            <a:ext cx="3932237" cy="3513974"/>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de-DE" dirty="0"/>
              <a:t>Formatvorlagen des Textmasters bearbeiten</a:t>
            </a:r>
          </a:p>
        </p:txBody>
      </p:sp>
      <p:sp>
        <p:nvSpPr>
          <p:cNvPr id="8" name="Datumsplatzhalter 6"/>
          <p:cNvSpPr>
            <a:spLocks noGrp="1"/>
          </p:cNvSpPr>
          <p:nvPr>
            <p:ph type="dt" sz="half" idx="10"/>
          </p:nvPr>
        </p:nvSpPr>
        <p:spPr>
          <a:xfrm>
            <a:off x="8610600" y="6091655"/>
            <a:ext cx="2743200" cy="365125"/>
          </a:xfrm>
          <a:prstGeom prst="rect">
            <a:avLst/>
          </a:prstGeom>
        </p:spPr>
        <p:txBody>
          <a:bodyPr/>
          <a:lstStyle/>
          <a:p>
            <a:fld id="{B32FDDBA-D418-4C36-AF51-388086A37EDA}" type="datetime1">
              <a:rPr lang="de-AT" smtClean="0"/>
              <a:t>10.09.2021</a:t>
            </a:fld>
            <a:endParaRPr lang="de-AT"/>
          </a:p>
        </p:txBody>
      </p:sp>
      <p:sp>
        <p:nvSpPr>
          <p:cNvPr id="9" name="Fußzeilenplatzhalter 7"/>
          <p:cNvSpPr>
            <a:spLocks noGrp="1"/>
          </p:cNvSpPr>
          <p:nvPr>
            <p:ph type="ftr" sz="quarter" idx="11"/>
          </p:nvPr>
        </p:nvSpPr>
        <p:spPr>
          <a:xfrm>
            <a:off x="245661" y="6356358"/>
            <a:ext cx="4114800" cy="365125"/>
          </a:xfrm>
          <a:prstGeom prst="rect">
            <a:avLst/>
          </a:prstGeom>
        </p:spPr>
        <p:txBody>
          <a:bodyPr/>
          <a:lstStyle/>
          <a:p>
            <a:r>
              <a:rPr lang="de-AT" dirty="0"/>
              <a:t>Sources:</a:t>
            </a:r>
          </a:p>
        </p:txBody>
      </p:sp>
      <p:sp>
        <p:nvSpPr>
          <p:cNvPr id="10" name="Foliennummernplatzhalter 8"/>
          <p:cNvSpPr>
            <a:spLocks noGrp="1"/>
          </p:cNvSpPr>
          <p:nvPr>
            <p:ph type="sldNum" sz="quarter" idx="12"/>
          </p:nvPr>
        </p:nvSpPr>
        <p:spPr>
          <a:xfrm>
            <a:off x="8610600" y="6356358"/>
            <a:ext cx="2743200" cy="365125"/>
          </a:xfrm>
          <a:prstGeom prst="rect">
            <a:avLst/>
          </a:prstGeom>
        </p:spPr>
        <p:txBody>
          <a:bodyPr/>
          <a:lstStyle/>
          <a:p>
            <a:fld id="{ACD6B214-EFBA-47A7-96BC-0C9C5E568A43}" type="slidenum">
              <a:rPr lang="de-AT" smtClean="0"/>
              <a:t>‹#›</a:t>
            </a:fld>
            <a:endParaRPr lang="de-AT"/>
          </a:p>
        </p:txBody>
      </p:sp>
    </p:spTree>
    <p:extLst>
      <p:ext uri="{BB962C8B-B14F-4D97-AF65-F5344CB8AC3E}">
        <p14:creationId xmlns:p14="http://schemas.microsoft.com/office/powerpoint/2010/main" val="1257080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17" Type="http://schemas.openxmlformats.org/officeDocument/2006/relationships/image" Target="../media/image7.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E80A0BD-C1F5-436C-8F60-5D4F551C49F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95227" y="71120"/>
            <a:ext cx="1015494" cy="952483"/>
          </a:xfrm>
          <a:prstGeom prst="rect">
            <a:avLst/>
          </a:prstGeom>
        </p:spPr>
      </p:pic>
      <p:sp>
        <p:nvSpPr>
          <p:cNvPr id="13" name="Rechteck 12"/>
          <p:cNvSpPr/>
          <p:nvPr userDrawn="1"/>
        </p:nvSpPr>
        <p:spPr>
          <a:xfrm>
            <a:off x="1" y="0"/>
            <a:ext cx="11051822" cy="1005653"/>
          </a:xfrm>
          <a:prstGeom prst="rect">
            <a:avLst/>
          </a:prstGeom>
          <a:solidFill>
            <a:srgbClr val="5C8A85">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AT"/>
          </a:p>
        </p:txBody>
      </p:sp>
      <p:sp>
        <p:nvSpPr>
          <p:cNvPr id="27" name="Rechteck 26"/>
          <p:cNvSpPr/>
          <p:nvPr userDrawn="1"/>
        </p:nvSpPr>
        <p:spPr>
          <a:xfrm>
            <a:off x="0" y="6039857"/>
            <a:ext cx="12192000" cy="80195"/>
          </a:xfrm>
          <a:prstGeom prst="rect">
            <a:avLst/>
          </a:prstGeom>
          <a:solidFill>
            <a:srgbClr val="5C8A85">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AT"/>
          </a:p>
        </p:txBody>
      </p:sp>
      <p:sp>
        <p:nvSpPr>
          <p:cNvPr id="29" name="Datumsplatzhalter 6"/>
          <p:cNvSpPr>
            <a:spLocks noGrp="1"/>
          </p:cNvSpPr>
          <p:nvPr>
            <p:ph type="dt" sz="half" idx="2"/>
          </p:nvPr>
        </p:nvSpPr>
        <p:spPr>
          <a:xfrm>
            <a:off x="8610600" y="60916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09C27-996A-46E9-A738-45624660719A}" type="datetime1">
              <a:rPr lang="de-AT" smtClean="0"/>
              <a:t>10.09.2021</a:t>
            </a:fld>
            <a:endParaRPr lang="de-AT"/>
          </a:p>
        </p:txBody>
      </p:sp>
      <p:sp>
        <p:nvSpPr>
          <p:cNvPr id="30" name="Fußzeilenplatzhalter 7"/>
          <p:cNvSpPr>
            <a:spLocks noGrp="1"/>
          </p:cNvSpPr>
          <p:nvPr>
            <p:ph type="ftr" sz="quarter" idx="3"/>
          </p:nvPr>
        </p:nvSpPr>
        <p:spPr>
          <a:xfrm>
            <a:off x="245661" y="6356354"/>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AT" dirty="0"/>
              <a:t>Sources:</a:t>
            </a:r>
          </a:p>
        </p:txBody>
      </p:sp>
      <p:sp>
        <p:nvSpPr>
          <p:cNvPr id="31" name="Foliennummernplatzhalter 8"/>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6B214-EFBA-47A7-96BC-0C9C5E568A43}" type="slidenum">
              <a:rPr lang="de-AT" smtClean="0"/>
              <a:t>‹#›</a:t>
            </a:fld>
            <a:endParaRPr lang="de-AT"/>
          </a:p>
        </p:txBody>
      </p:sp>
      <p:pic>
        <p:nvPicPr>
          <p:cNvPr id="19" name="Grafik 1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45661" y="315253"/>
            <a:ext cx="2325047" cy="503652"/>
          </a:xfrm>
          <a:prstGeom prst="rect">
            <a:avLst/>
          </a:prstGeom>
        </p:spPr>
      </p:pic>
      <p:pic>
        <p:nvPicPr>
          <p:cNvPr id="20" name="Grafik 19"/>
          <p:cNvPicPr>
            <a:picLocks noChangeAspect="1"/>
          </p:cNvPicPr>
          <p:nvPr userDrawn="1"/>
        </p:nvPicPr>
        <p:blipFill rotWithShape="1">
          <a:blip r:embed="rId13" cstate="print">
            <a:extLst>
              <a:ext uri="{28A0092B-C50C-407E-A947-70E740481C1C}">
                <a14:useLocalDpi xmlns:a14="http://schemas.microsoft.com/office/drawing/2010/main" val="0"/>
              </a:ext>
            </a:extLst>
          </a:blip>
          <a:srcRect b="11880"/>
          <a:stretch/>
        </p:blipFill>
        <p:spPr>
          <a:xfrm>
            <a:off x="7785502" y="162704"/>
            <a:ext cx="493932" cy="368817"/>
          </a:xfrm>
          <a:prstGeom prst="rect">
            <a:avLst/>
          </a:prstGeom>
        </p:spPr>
      </p:pic>
      <p:pic>
        <p:nvPicPr>
          <p:cNvPr id="21" name="Grafik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883936" y="158392"/>
            <a:ext cx="631989" cy="367343"/>
          </a:xfrm>
          <a:prstGeom prst="rect">
            <a:avLst/>
          </a:prstGeom>
        </p:spPr>
      </p:pic>
      <p:pic>
        <p:nvPicPr>
          <p:cNvPr id="23" name="Grafik 2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630785" y="226346"/>
            <a:ext cx="1105193" cy="299389"/>
          </a:xfrm>
          <a:prstGeom prst="rect">
            <a:avLst/>
          </a:prstGeom>
        </p:spPr>
      </p:pic>
      <p:pic>
        <p:nvPicPr>
          <p:cNvPr id="24" name="Grafik 2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883936" y="592251"/>
            <a:ext cx="878476" cy="446810"/>
          </a:xfrm>
          <a:prstGeom prst="rect">
            <a:avLst/>
          </a:prstGeom>
        </p:spPr>
      </p:pic>
      <p:pic>
        <p:nvPicPr>
          <p:cNvPr id="25" name="Grafik 2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785502" y="647136"/>
            <a:ext cx="715540" cy="296187"/>
          </a:xfrm>
          <a:prstGeom prst="rect">
            <a:avLst/>
          </a:prstGeom>
        </p:spPr>
      </p:pic>
      <p:pic>
        <p:nvPicPr>
          <p:cNvPr id="28" name="Grafik 2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630785" y="638560"/>
            <a:ext cx="935069" cy="304763"/>
          </a:xfrm>
          <a:prstGeom prst="rect">
            <a:avLst/>
          </a:prstGeom>
        </p:spPr>
      </p:pic>
    </p:spTree>
    <p:extLst>
      <p:ext uri="{BB962C8B-B14F-4D97-AF65-F5344CB8AC3E}">
        <p14:creationId xmlns:p14="http://schemas.microsoft.com/office/powerpoint/2010/main" val="2748588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hteck 12"/>
          <p:cNvSpPr/>
          <p:nvPr userDrawn="1"/>
        </p:nvSpPr>
        <p:spPr>
          <a:xfrm>
            <a:off x="0" y="-1"/>
            <a:ext cx="9904255" cy="1656629"/>
          </a:xfrm>
          <a:prstGeom prst="rect">
            <a:avLst/>
          </a:prstGeom>
          <a:solidFill>
            <a:srgbClr val="5C8A85">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800" dirty="0"/>
          </a:p>
        </p:txBody>
      </p:sp>
      <p:sp>
        <p:nvSpPr>
          <p:cNvPr id="30" name="Textfeld 29"/>
          <p:cNvSpPr txBox="1"/>
          <p:nvPr userDrawn="1"/>
        </p:nvSpPr>
        <p:spPr>
          <a:xfrm>
            <a:off x="5163889" y="1932975"/>
            <a:ext cx="6632997" cy="1200329"/>
          </a:xfrm>
          <a:prstGeom prst="rect">
            <a:avLst/>
          </a:prstGeom>
          <a:noFill/>
        </p:spPr>
        <p:txBody>
          <a:bodyPr wrap="square" rtlCol="0" anchor="b">
            <a:spAutoFit/>
          </a:bodyPr>
          <a:lstStyle/>
          <a:p>
            <a:pPr lvl="1" algn="r"/>
            <a:r>
              <a:rPr lang="en-US" sz="2800" b="1" kern="1200" dirty="0">
                <a:solidFill>
                  <a:srgbClr val="5C8A85"/>
                </a:solidFill>
                <a:latin typeface="+mn-lt"/>
                <a:ea typeface="+mn-ea"/>
                <a:cs typeface="+mn-cs"/>
              </a:rPr>
              <a:t>SUSTAINABLE, HIGH-PERFORMANCE BUILDING SOLUTIONS IN WOOD</a:t>
            </a:r>
          </a:p>
          <a:p>
            <a:pPr lvl="1" algn="r"/>
            <a:r>
              <a:rPr lang="de-DE" sz="1600" b="1" kern="1200" dirty="0">
                <a:solidFill>
                  <a:srgbClr val="5C8A85"/>
                </a:solidFill>
                <a:latin typeface="+mn-lt"/>
                <a:ea typeface="+mn-ea"/>
                <a:cs typeface="+mn-cs"/>
              </a:rPr>
              <a:t>2020-1-LV01-KA203-077513</a:t>
            </a:r>
            <a:endParaRPr lang="de-AT" sz="1600" b="1" kern="1200" dirty="0">
              <a:solidFill>
                <a:srgbClr val="5C8A85"/>
              </a:solidFill>
              <a:latin typeface="+mn-lt"/>
              <a:ea typeface="+mn-ea"/>
              <a:cs typeface="+mn-cs"/>
            </a:endParaRPr>
          </a:p>
        </p:txBody>
      </p:sp>
      <p:pic>
        <p:nvPicPr>
          <p:cNvPr id="3" name="Grafik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7557" y="276348"/>
            <a:ext cx="3858044" cy="835729"/>
          </a:xfrm>
          <a:prstGeom prst="rect">
            <a:avLst/>
          </a:prstGeom>
        </p:spPr>
      </p:pic>
      <p:pic>
        <p:nvPicPr>
          <p:cNvPr id="4" name="Grafik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15501" y="1819575"/>
            <a:ext cx="690693" cy="585271"/>
          </a:xfrm>
          <a:prstGeom prst="rect">
            <a:avLst/>
          </a:prstGeom>
        </p:spPr>
      </p:pic>
      <p:pic>
        <p:nvPicPr>
          <p:cNvPr id="5" name="Grafik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65300" y="2496914"/>
            <a:ext cx="826078" cy="480157"/>
          </a:xfrm>
          <a:prstGeom prst="rect">
            <a:avLst/>
          </a:prstGeom>
        </p:spPr>
      </p:pic>
      <p:pic>
        <p:nvPicPr>
          <p:cNvPr id="6" name="Grafik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79408" y="1942521"/>
            <a:ext cx="1222233" cy="398357"/>
          </a:xfrm>
          <a:prstGeom prst="rect">
            <a:avLst/>
          </a:prstGeom>
        </p:spPr>
      </p:pic>
      <p:pic>
        <p:nvPicPr>
          <p:cNvPr id="7" name="Grafik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804090" y="2543518"/>
            <a:ext cx="1444603" cy="391333"/>
          </a:xfrm>
          <a:prstGeom prst="rect">
            <a:avLst/>
          </a:prstGeom>
        </p:spPr>
      </p:pic>
      <p:pic>
        <p:nvPicPr>
          <p:cNvPr id="8" name="Grafik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4787" y="2478518"/>
            <a:ext cx="1148265" cy="584030"/>
          </a:xfrm>
          <a:prstGeom prst="rect">
            <a:avLst/>
          </a:prstGeom>
        </p:spPr>
      </p:pic>
      <p:pic>
        <p:nvPicPr>
          <p:cNvPr id="9" name="Grafik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7557" y="1884891"/>
            <a:ext cx="1104537" cy="457206"/>
          </a:xfrm>
          <a:prstGeom prst="rect">
            <a:avLst/>
          </a:prstGeom>
        </p:spPr>
      </p:pic>
      <p:sp>
        <p:nvSpPr>
          <p:cNvPr id="18" name="Textfeld 17"/>
          <p:cNvSpPr txBox="1"/>
          <p:nvPr userDrawn="1"/>
        </p:nvSpPr>
        <p:spPr>
          <a:xfrm>
            <a:off x="193008" y="1277754"/>
            <a:ext cx="7569772" cy="307777"/>
          </a:xfrm>
          <a:prstGeom prst="rect">
            <a:avLst/>
          </a:prstGeom>
          <a:noFill/>
        </p:spPr>
        <p:txBody>
          <a:bodyPr wrap="square" rtlCol="0">
            <a:spAutoFit/>
          </a:bodyPr>
          <a:lstStyle/>
          <a:p>
            <a:r>
              <a:rPr lang="en-US" sz="1400" b="0" kern="1200" dirty="0">
                <a:solidFill>
                  <a:schemeClr val="accent5">
                    <a:lumMod val="75000"/>
                  </a:schemeClr>
                </a:solidFill>
                <a:latin typeface="+mn-lt"/>
                <a:ea typeface="+mn-ea"/>
                <a:cs typeface="+mn-cs"/>
              </a:rPr>
              <a:t>ERASMUS+ Strategic Partnerships For Higher Education </a:t>
            </a:r>
            <a:endParaRPr lang="de-AT" sz="1400" b="0" kern="1200" dirty="0">
              <a:solidFill>
                <a:schemeClr val="accent5">
                  <a:lumMod val="75000"/>
                </a:schemeClr>
              </a:solidFill>
              <a:latin typeface="+mn-lt"/>
              <a:ea typeface="+mn-ea"/>
              <a:cs typeface="+mn-cs"/>
            </a:endParaRPr>
          </a:p>
        </p:txBody>
      </p:sp>
      <p:pic>
        <p:nvPicPr>
          <p:cNvPr id="19" name="Grafik 18">
            <a:extLst>
              <a:ext uri="{FF2B5EF4-FFF2-40B4-BE49-F238E27FC236}">
                <a16:creationId xmlns:a16="http://schemas.microsoft.com/office/drawing/2014/main" id="{6ECCA8BB-CE1B-4365-92D3-0930EFEFE1C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04255" y="-140976"/>
            <a:ext cx="2112268" cy="1981204"/>
          </a:xfrm>
          <a:prstGeom prst="rect">
            <a:avLst/>
          </a:prstGeom>
        </p:spPr>
      </p:pic>
    </p:spTree>
    <p:extLst>
      <p:ext uri="{BB962C8B-B14F-4D97-AF65-F5344CB8AC3E}">
        <p14:creationId xmlns:p14="http://schemas.microsoft.com/office/powerpoint/2010/main" val="107574825"/>
      </p:ext>
    </p:extLst>
  </p:cSld>
  <p:clrMap bg1="lt1" tx1="dk1" bg2="lt2" tx2="dk2" accent1="accent1" accent2="accent2" accent3="accent3" accent4="accent4" accent5="accent5" accent6="accent6" hlink="hlink" folHlink="folHlink"/>
  <p:sldLayoutIdLst>
    <p:sldLayoutId id="2147483675"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90.png"/><Relationship Id="rId3" Type="http://schemas.openxmlformats.org/officeDocument/2006/relationships/image" Target="../media/image46.png"/><Relationship Id="rId7" Type="http://schemas.openxmlformats.org/officeDocument/2006/relationships/slide" Target="slide1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0.png"/><Relationship Id="rId5" Type="http://schemas.openxmlformats.org/officeDocument/2006/relationships/slide" Target="slide20.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7.jfif"/><Relationship Id="rId7"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jfif"/><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24.png"/><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67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image" Target="../media/image67.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10.png"/><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22164" y="3948990"/>
            <a:ext cx="9437932" cy="1569660"/>
          </a:xfrm>
          <a:prstGeom prst="rect">
            <a:avLst/>
          </a:prstGeom>
          <a:noFill/>
        </p:spPr>
        <p:txBody>
          <a:bodyPr wrap="square" rtlCol="0">
            <a:spAutoFit/>
          </a:bodyPr>
          <a:lstStyle/>
          <a:p>
            <a:r>
              <a:rPr lang="en-US" sz="2400" b="1" dirty="0">
                <a:solidFill>
                  <a:srgbClr val="5C8A85"/>
                </a:solidFill>
              </a:rPr>
              <a:t>Building Physics in Timber Constructions</a:t>
            </a:r>
          </a:p>
          <a:p>
            <a:r>
              <a:rPr lang="en-US" b="1" dirty="0" err="1">
                <a:solidFill>
                  <a:srgbClr val="5C8A85"/>
                </a:solidFill>
              </a:rPr>
              <a:t>Hämeen</a:t>
            </a:r>
            <a:r>
              <a:rPr lang="en-US" b="1" dirty="0">
                <a:solidFill>
                  <a:srgbClr val="5C8A85"/>
                </a:solidFill>
              </a:rPr>
              <a:t> </a:t>
            </a:r>
            <a:r>
              <a:rPr lang="en-US" b="1" dirty="0" err="1">
                <a:solidFill>
                  <a:srgbClr val="5C8A85"/>
                </a:solidFill>
              </a:rPr>
              <a:t>Amattikorkeakoulu</a:t>
            </a:r>
            <a:r>
              <a:rPr lang="en-US" b="1" dirty="0">
                <a:solidFill>
                  <a:srgbClr val="5C8A85"/>
                </a:solidFill>
              </a:rPr>
              <a:t> / HAMK</a:t>
            </a:r>
          </a:p>
          <a:p>
            <a:endParaRPr lang="en-US" b="1" dirty="0">
              <a:solidFill>
                <a:srgbClr val="5C8A85"/>
              </a:solidFill>
            </a:endParaRPr>
          </a:p>
          <a:p>
            <a:r>
              <a:rPr lang="en-US" b="1" dirty="0">
                <a:solidFill>
                  <a:srgbClr val="5C8A85"/>
                </a:solidFill>
              </a:rPr>
              <a:t>Cristina Tirteu</a:t>
            </a:r>
          </a:p>
          <a:p>
            <a:r>
              <a:rPr lang="en-US" b="1" dirty="0">
                <a:solidFill>
                  <a:srgbClr val="5C8A85"/>
                </a:solidFill>
              </a:rPr>
              <a:t>Wien 10.09.2021</a:t>
            </a:r>
          </a:p>
        </p:txBody>
      </p:sp>
    </p:spTree>
    <p:extLst>
      <p:ext uri="{BB962C8B-B14F-4D97-AF65-F5344CB8AC3E}">
        <p14:creationId xmlns:p14="http://schemas.microsoft.com/office/powerpoint/2010/main" val="425679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34" y="1022906"/>
            <a:ext cx="10260000" cy="789409"/>
          </a:xfrm>
        </p:spPr>
        <p:txBody>
          <a:bodyPr/>
          <a:lstStyle/>
          <a:p>
            <a:r>
              <a:rPr lang="en-US" dirty="0"/>
              <a:t>Shrinkage</a:t>
            </a:r>
          </a:p>
        </p:txBody>
      </p:sp>
      <p:sp>
        <p:nvSpPr>
          <p:cNvPr id="3" name="Content Placeholder 2"/>
          <p:cNvSpPr>
            <a:spLocks noGrp="1"/>
          </p:cNvSpPr>
          <p:nvPr>
            <p:ph idx="1"/>
          </p:nvPr>
        </p:nvSpPr>
        <p:spPr>
          <a:xfrm>
            <a:off x="-63690" y="1391609"/>
            <a:ext cx="7631971" cy="4244693"/>
          </a:xfrm>
        </p:spPr>
        <p:txBody>
          <a:bodyPr>
            <a:normAutofit fontScale="92500" lnSpcReduction="10000"/>
          </a:bodyPr>
          <a:lstStyle/>
          <a:p>
            <a:pPr marL="0" indent="0" eaLnBrk="1" hangingPunct="1">
              <a:lnSpc>
                <a:spcPct val="80000"/>
              </a:lnSpc>
              <a:buNone/>
            </a:pPr>
            <a:endParaRPr lang="en-US" sz="2000" dirty="0"/>
          </a:p>
          <a:p>
            <a:pPr lvl="1">
              <a:lnSpc>
                <a:spcPct val="80000"/>
              </a:lnSpc>
            </a:pPr>
            <a:r>
              <a:rPr lang="en-US" sz="2000" dirty="0"/>
              <a:t>Fiber saturation point (FSP)- moisture content when </a:t>
            </a:r>
            <a:r>
              <a:rPr lang="en-US" sz="2000" b="1" dirty="0"/>
              <a:t>cells </a:t>
            </a:r>
            <a:r>
              <a:rPr lang="en-US" sz="2000" dirty="0"/>
              <a:t>are completely saturated with </a:t>
            </a:r>
            <a:r>
              <a:rPr lang="en-US" sz="2000" b="1" dirty="0"/>
              <a:t>bound water</a:t>
            </a:r>
            <a:r>
              <a:rPr lang="en-US" sz="2000" dirty="0"/>
              <a:t> but </a:t>
            </a:r>
            <a:r>
              <a:rPr lang="en-US" sz="2000" b="1" dirty="0"/>
              <a:t>no free water</a:t>
            </a:r>
            <a:r>
              <a:rPr lang="en-US" sz="2000" dirty="0"/>
              <a:t> inside cell cavities.</a:t>
            </a:r>
          </a:p>
          <a:p>
            <a:pPr marL="457200" lvl="1" indent="0">
              <a:lnSpc>
                <a:spcPct val="80000"/>
              </a:lnSpc>
              <a:buNone/>
            </a:pPr>
            <a:endParaRPr lang="en-US" sz="2000" dirty="0"/>
          </a:p>
          <a:p>
            <a:pPr marL="457200" lvl="1" indent="0">
              <a:lnSpc>
                <a:spcPct val="80000"/>
              </a:lnSpc>
              <a:buNone/>
            </a:pPr>
            <a:r>
              <a:rPr lang="en-US" sz="2000" dirty="0"/>
              <a:t>FSP = 21-32%</a:t>
            </a:r>
          </a:p>
          <a:p>
            <a:pPr lvl="2">
              <a:buClr>
                <a:schemeClr val="tx1"/>
              </a:buClr>
              <a:defRPr/>
            </a:pPr>
            <a:r>
              <a:rPr lang="en-US" sz="2038" dirty="0"/>
              <a:t>Above FSP</a:t>
            </a:r>
          </a:p>
          <a:p>
            <a:pPr lvl="3">
              <a:buClr>
                <a:schemeClr val="tx1"/>
              </a:buClr>
              <a:defRPr/>
            </a:pPr>
            <a:r>
              <a:rPr lang="en-US" sz="2238" dirty="0"/>
              <a:t>changes affect only on weight </a:t>
            </a:r>
            <a:endParaRPr lang="en-US" sz="2238" b="1" u="sng" dirty="0"/>
          </a:p>
          <a:p>
            <a:pPr lvl="2">
              <a:buClr>
                <a:schemeClr val="tx1"/>
              </a:buClr>
              <a:defRPr/>
            </a:pPr>
            <a:r>
              <a:rPr lang="en-US" sz="2038" dirty="0"/>
              <a:t>Below FSP</a:t>
            </a:r>
          </a:p>
          <a:p>
            <a:pPr lvl="3">
              <a:buClr>
                <a:schemeClr val="tx1"/>
              </a:buClr>
              <a:defRPr/>
            </a:pPr>
            <a:r>
              <a:rPr lang="en-US" sz="2238" dirty="0"/>
              <a:t>small changes strongly affect all physical and mechanical properties</a:t>
            </a:r>
          </a:p>
          <a:p>
            <a:pPr lvl="1">
              <a:lnSpc>
                <a:spcPct val="80000"/>
              </a:lnSpc>
            </a:pPr>
            <a:endParaRPr lang="en-US" sz="2000" dirty="0"/>
          </a:p>
          <a:p>
            <a:pPr lvl="1">
              <a:lnSpc>
                <a:spcPct val="80000"/>
              </a:lnSpc>
            </a:pPr>
            <a:r>
              <a:rPr lang="en-US" sz="2000" dirty="0"/>
              <a:t>As an average the 4% change in moisture content causes about 1% change in dimensions</a:t>
            </a:r>
          </a:p>
          <a:p>
            <a:pPr lvl="1">
              <a:lnSpc>
                <a:spcPct val="80000"/>
              </a:lnSpc>
            </a:pPr>
            <a:r>
              <a:rPr lang="en-US" sz="2000" dirty="0"/>
              <a:t>The moisture content of timber used for frame structures is typically 15 …24 % (as an average 20 %)</a:t>
            </a:r>
          </a:p>
          <a:p>
            <a:pPr lvl="1" eaLnBrk="1" hangingPunct="1">
              <a:lnSpc>
                <a:spcPct val="80000"/>
              </a:lnSpc>
            </a:pPr>
            <a:endParaRPr lang="en-US" sz="2000" dirty="0"/>
          </a:p>
          <a:p>
            <a:pPr lvl="1" eaLnBrk="1" hangingPunct="1">
              <a:lnSpc>
                <a:spcPct val="80000"/>
              </a:lnSpc>
            </a:pPr>
            <a:endParaRPr lang="en-US" sz="1600" dirty="0"/>
          </a:p>
          <a:p>
            <a:pPr lvl="1" eaLnBrk="1" hangingPunct="1">
              <a:lnSpc>
                <a:spcPct val="80000"/>
              </a:lnSpc>
            </a:pPr>
            <a:endParaRPr lang="en-US" sz="1600" dirty="0"/>
          </a:p>
        </p:txBody>
      </p:sp>
      <p:sp>
        <p:nvSpPr>
          <p:cNvPr id="5" name="Tekstikehys 4"/>
          <p:cNvSpPr txBox="1">
            <a:spLocks noChangeArrowheads="1"/>
          </p:cNvSpPr>
          <p:nvPr/>
        </p:nvSpPr>
        <p:spPr bwMode="auto">
          <a:xfrm>
            <a:off x="365785" y="6374733"/>
            <a:ext cx="6847815" cy="276999"/>
          </a:xfrm>
          <a:prstGeom prst="rect">
            <a:avLst/>
          </a:prstGeom>
          <a:noFill/>
          <a:ln w="9525">
            <a:noFill/>
            <a:miter lim="800000"/>
            <a:headEnd/>
            <a:tailEnd/>
          </a:ln>
        </p:spPr>
        <p:txBody>
          <a:bodyPr wrap="square">
            <a:spAutoFit/>
          </a:bodyPr>
          <a:lstStyle/>
          <a:p>
            <a:r>
              <a:rPr lang="fi-FI" sz="1200" dirty="0">
                <a:solidFill>
                  <a:schemeClr val="tx1">
                    <a:tint val="75000"/>
                  </a:schemeClr>
                </a:solidFill>
              </a:rPr>
              <a:t>https://www.kaltimber.com/blog/2017/2/6/equilibrium-moisture-content-who-why-when-how</a:t>
            </a:r>
          </a:p>
        </p:txBody>
      </p:sp>
      <p:grpSp>
        <p:nvGrpSpPr>
          <p:cNvPr id="7" name="Group 12"/>
          <p:cNvGrpSpPr>
            <a:grpSpLocks/>
          </p:cNvGrpSpPr>
          <p:nvPr/>
        </p:nvGrpSpPr>
        <p:grpSpPr bwMode="auto">
          <a:xfrm>
            <a:off x="7362904" y="1565593"/>
            <a:ext cx="4115168" cy="3216166"/>
            <a:chOff x="4724400" y="0"/>
            <a:chExt cx="4876800" cy="3892550"/>
          </a:xfrm>
        </p:grpSpPr>
        <p:pic>
          <p:nvPicPr>
            <p:cNvPr id="8" name="Picture 6"/>
            <p:cNvPicPr>
              <a:picLocks noChangeAspect="1" noChangeArrowheads="1"/>
            </p:cNvPicPr>
            <p:nvPr/>
          </p:nvPicPr>
          <p:blipFill>
            <a:blip r:embed="rId3"/>
            <a:srcRect l="40689" t="4010" r="10326" b="8022"/>
            <a:stretch>
              <a:fillRect/>
            </a:stretch>
          </p:blipFill>
          <p:spPr bwMode="auto">
            <a:xfrm>
              <a:off x="4724400" y="0"/>
              <a:ext cx="4876800" cy="3892550"/>
            </a:xfrm>
            <a:prstGeom prst="rect">
              <a:avLst/>
            </a:prstGeom>
            <a:noFill/>
            <a:ln w="12700">
              <a:noFill/>
              <a:miter lim="800000"/>
              <a:headEnd type="none" w="sm" len="sm"/>
              <a:tailEnd type="none" w="sm" len="sm"/>
            </a:ln>
          </p:spPr>
        </p:pic>
        <p:sp>
          <p:nvSpPr>
            <p:cNvPr id="9" name="Rectangle 8"/>
            <p:cNvSpPr/>
            <p:nvPr/>
          </p:nvSpPr>
          <p:spPr bwMode="auto">
            <a:xfrm>
              <a:off x="9059863" y="2479675"/>
              <a:ext cx="541337" cy="685800"/>
            </a:xfrm>
            <a:prstGeom prst="rect">
              <a:avLst/>
            </a:prstGeom>
            <a:solidFill>
              <a:schemeClr val="accent3"/>
            </a:solidFill>
            <a:ln w="12700" cap="flat" cmpd="sng" algn="ctr">
              <a:noFill/>
              <a:prstDash val="solid"/>
              <a:round/>
              <a:headEnd type="none" w="sm" len="sm"/>
              <a:tailEnd type="none" w="sm" len="sm"/>
            </a:ln>
            <a:effectLst/>
          </p:spPr>
          <p:txBody>
            <a:bodyPr/>
            <a:lstStyle/>
            <a:p>
              <a:pPr eaLnBrk="0" hangingPunct="0">
                <a:defRPr/>
              </a:pPr>
              <a:endParaRPr lang="en-US" sz="1688"/>
            </a:p>
          </p:txBody>
        </p:sp>
      </p:grpSp>
      <p:pic>
        <p:nvPicPr>
          <p:cNvPr id="10" name="Picture 11"/>
          <p:cNvPicPr>
            <a:picLocks noChangeAspect="1" noChangeArrowheads="1"/>
          </p:cNvPicPr>
          <p:nvPr/>
        </p:nvPicPr>
        <p:blipFill>
          <a:blip r:embed="rId4"/>
          <a:srcRect/>
          <a:stretch>
            <a:fillRect/>
          </a:stretch>
        </p:blipFill>
        <p:spPr bwMode="auto">
          <a:xfrm>
            <a:off x="9567723" y="1577323"/>
            <a:ext cx="1910349" cy="1108834"/>
          </a:xfrm>
          <a:prstGeom prst="rect">
            <a:avLst/>
          </a:prstGeom>
          <a:noFill/>
          <a:ln w="9525">
            <a:noFill/>
            <a:miter lim="800000"/>
            <a:headEnd/>
            <a:tailEnd/>
          </a:ln>
        </p:spPr>
      </p:pic>
      <p:sp>
        <p:nvSpPr>
          <p:cNvPr id="11" name="Oval Callout 10"/>
          <p:cNvSpPr>
            <a:spLocks noChangeArrowheads="1"/>
          </p:cNvSpPr>
          <p:nvPr/>
        </p:nvSpPr>
        <p:spPr bwMode="auto">
          <a:xfrm>
            <a:off x="4791430" y="2332705"/>
            <a:ext cx="2332701" cy="958662"/>
          </a:xfrm>
          <a:prstGeom prst="wedgeEllipseCallout">
            <a:avLst>
              <a:gd name="adj1" fmla="val -84482"/>
              <a:gd name="adj2" fmla="val -73579"/>
            </a:avLst>
          </a:prstGeom>
          <a:solidFill>
            <a:schemeClr val="bg2"/>
          </a:solidFill>
          <a:ln w="12700" algn="ctr">
            <a:solidFill>
              <a:schemeClr val="tx1"/>
            </a:solidFill>
            <a:round/>
            <a:headEnd type="none" w="sm" len="sm"/>
            <a:tailEnd type="none" w="sm" len="sm"/>
          </a:ln>
        </p:spPr>
        <p:txBody>
          <a:bodyPr/>
          <a:lstStyle/>
          <a:p>
            <a:pPr eaLnBrk="0" hangingPunct="0"/>
            <a:r>
              <a:rPr lang="en-US" sz="1400" dirty="0">
                <a:solidFill>
                  <a:srgbClr val="FF0000"/>
                </a:solidFill>
              </a:rPr>
              <a:t>held tightly in cell walls, wood shrinks on removal</a:t>
            </a:r>
          </a:p>
        </p:txBody>
      </p:sp>
      <p:sp>
        <p:nvSpPr>
          <p:cNvPr id="12" name="Oval Callout 11"/>
          <p:cNvSpPr>
            <a:spLocks noChangeArrowheads="1"/>
          </p:cNvSpPr>
          <p:nvPr/>
        </p:nvSpPr>
        <p:spPr bwMode="auto">
          <a:xfrm>
            <a:off x="8368722" y="164414"/>
            <a:ext cx="2571750" cy="1108834"/>
          </a:xfrm>
          <a:prstGeom prst="wedgeEllipseCallout">
            <a:avLst>
              <a:gd name="adj1" fmla="val -125876"/>
              <a:gd name="adj2" fmla="val 111964"/>
            </a:avLst>
          </a:prstGeom>
          <a:solidFill>
            <a:schemeClr val="bg2"/>
          </a:solidFill>
          <a:ln w="12700" algn="ctr">
            <a:solidFill>
              <a:schemeClr val="tx1"/>
            </a:solidFill>
            <a:round/>
            <a:headEnd type="none" w="sm" len="sm"/>
            <a:tailEnd type="none" w="sm" len="sm"/>
          </a:ln>
        </p:spPr>
        <p:txBody>
          <a:bodyPr/>
          <a:lstStyle/>
          <a:p>
            <a:pPr eaLnBrk="0" hangingPunct="0"/>
            <a:r>
              <a:rPr lang="en-US" sz="1688" dirty="0">
                <a:solidFill>
                  <a:srgbClr val="0000FF"/>
                </a:solidFill>
              </a:rPr>
              <a:t>water inside cell cavities doesn't affect shrinkage</a:t>
            </a:r>
          </a:p>
        </p:txBody>
      </p:sp>
      <p:pic>
        <p:nvPicPr>
          <p:cNvPr id="6" name="Picture 5">
            <a:extLst>
              <a:ext uri="{FF2B5EF4-FFF2-40B4-BE49-F238E27FC236}">
                <a16:creationId xmlns:a16="http://schemas.microsoft.com/office/drawing/2014/main" id="{B51C56AB-19E8-434E-B07D-C9885F80BD47}"/>
              </a:ext>
            </a:extLst>
          </p:cNvPr>
          <p:cNvPicPr>
            <a:picLocks noChangeAspect="1"/>
          </p:cNvPicPr>
          <p:nvPr/>
        </p:nvPicPr>
        <p:blipFill>
          <a:blip r:embed="rId5"/>
          <a:stretch>
            <a:fillRect/>
          </a:stretch>
        </p:blipFill>
        <p:spPr>
          <a:xfrm>
            <a:off x="8178955" y="4746409"/>
            <a:ext cx="3537890" cy="2166302"/>
          </a:xfrm>
          <a:prstGeom prst="rect">
            <a:avLst/>
          </a:prstGeom>
        </p:spPr>
      </p:pic>
    </p:spTree>
    <p:extLst>
      <p:ext uri="{BB962C8B-B14F-4D97-AF65-F5344CB8AC3E}">
        <p14:creationId xmlns:p14="http://schemas.microsoft.com/office/powerpoint/2010/main" val="358219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5C507-B97E-4BB2-A7A2-C6C9CE10A43B}"/>
              </a:ext>
            </a:extLst>
          </p:cNvPr>
          <p:cNvSpPr>
            <a:spLocks noGrp="1"/>
          </p:cNvSpPr>
          <p:nvPr>
            <p:ph type="title"/>
          </p:nvPr>
        </p:nvSpPr>
        <p:spPr/>
        <p:txBody>
          <a:bodyPr/>
          <a:lstStyle/>
          <a:p>
            <a:r>
              <a:rPr lang="en-US" dirty="0"/>
              <a:t>Moisture Management</a:t>
            </a:r>
            <a:endParaRPr lang="ro-RO" dirty="0"/>
          </a:p>
        </p:txBody>
      </p:sp>
      <p:sp>
        <p:nvSpPr>
          <p:cNvPr id="3" name="Content Placeholder 2">
            <a:extLst>
              <a:ext uri="{FF2B5EF4-FFF2-40B4-BE49-F238E27FC236}">
                <a16:creationId xmlns:a16="http://schemas.microsoft.com/office/drawing/2014/main" id="{081511FC-2E9C-4772-A9D5-0F41EB2FC6B8}"/>
              </a:ext>
            </a:extLst>
          </p:cNvPr>
          <p:cNvSpPr>
            <a:spLocks noGrp="1"/>
          </p:cNvSpPr>
          <p:nvPr>
            <p:ph idx="1"/>
          </p:nvPr>
        </p:nvSpPr>
        <p:spPr/>
        <p:txBody>
          <a:bodyPr/>
          <a:lstStyle/>
          <a:p>
            <a:pPr marL="0" indent="0">
              <a:buNone/>
            </a:pPr>
            <a:r>
              <a:rPr lang="en-US" sz="2000" dirty="0"/>
              <a:t>Building assemblies need to be protected from wetting via snow, rainwater, groundwater, air transport and vapor diffusion.  </a:t>
            </a:r>
          </a:p>
          <a:p>
            <a:pPr marL="0" indent="0">
              <a:buNone/>
            </a:pPr>
            <a:r>
              <a:rPr lang="en-US" sz="2000" dirty="0"/>
              <a:t>The typical strategies used:</a:t>
            </a:r>
          </a:p>
          <a:p>
            <a:r>
              <a:rPr lang="en-US" sz="2000" dirty="0"/>
              <a:t>drainage planes, </a:t>
            </a:r>
          </a:p>
          <a:p>
            <a:r>
              <a:rPr lang="en-US" sz="2000" dirty="0"/>
              <a:t>air barriers, </a:t>
            </a:r>
          </a:p>
          <a:p>
            <a:r>
              <a:rPr lang="en-US" sz="2000" dirty="0"/>
              <a:t>air pressure control, </a:t>
            </a:r>
          </a:p>
          <a:p>
            <a:r>
              <a:rPr lang="en-US" sz="2000" dirty="0"/>
              <a:t>vapor retarders and </a:t>
            </a:r>
          </a:p>
          <a:p>
            <a:r>
              <a:rPr lang="en-US" sz="2000" dirty="0"/>
              <a:t>control of interior moisture levels through ventilation and dehumidification.  </a:t>
            </a:r>
          </a:p>
          <a:p>
            <a:pPr marL="0" indent="0">
              <a:buNone/>
            </a:pPr>
            <a:r>
              <a:rPr lang="en-US" sz="2000" dirty="0"/>
              <a:t>Climate location and season determine the location of air barriers and vapor retarders, pressurization versus depressurization, and ventilation versus dehumidification.</a:t>
            </a:r>
            <a:endParaRPr lang="ro-RO" sz="2000" dirty="0"/>
          </a:p>
        </p:txBody>
      </p:sp>
      <p:sp>
        <p:nvSpPr>
          <p:cNvPr id="4" name="Date Placeholder 3">
            <a:extLst>
              <a:ext uri="{FF2B5EF4-FFF2-40B4-BE49-F238E27FC236}">
                <a16:creationId xmlns:a16="http://schemas.microsoft.com/office/drawing/2014/main" id="{70F9E550-222C-47CC-8C7A-D23E23BAF27C}"/>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5" name="Footer Placeholder 4">
            <a:extLst>
              <a:ext uri="{FF2B5EF4-FFF2-40B4-BE49-F238E27FC236}">
                <a16:creationId xmlns:a16="http://schemas.microsoft.com/office/drawing/2014/main" id="{51637DD3-8661-416D-88C2-0A103488C97F}"/>
              </a:ext>
            </a:extLst>
          </p:cNvPr>
          <p:cNvSpPr>
            <a:spLocks noGrp="1"/>
          </p:cNvSpPr>
          <p:nvPr>
            <p:ph type="ftr" sz="quarter" idx="11"/>
          </p:nvPr>
        </p:nvSpPr>
        <p:spPr/>
        <p:txBody>
          <a:bodyPr/>
          <a:lstStyle/>
          <a:p>
            <a:r>
              <a:rPr lang="de-AT" dirty="0"/>
              <a:t>Sources:</a:t>
            </a:r>
          </a:p>
        </p:txBody>
      </p:sp>
      <p:sp>
        <p:nvSpPr>
          <p:cNvPr id="6" name="Slide Number Placeholder 5">
            <a:extLst>
              <a:ext uri="{FF2B5EF4-FFF2-40B4-BE49-F238E27FC236}">
                <a16:creationId xmlns:a16="http://schemas.microsoft.com/office/drawing/2014/main" id="{D1E5BB58-235C-423B-B40E-7D1BCF943A83}"/>
              </a:ext>
            </a:extLst>
          </p:cNvPr>
          <p:cNvSpPr>
            <a:spLocks noGrp="1"/>
          </p:cNvSpPr>
          <p:nvPr>
            <p:ph type="sldNum" sz="quarter" idx="12"/>
          </p:nvPr>
        </p:nvSpPr>
        <p:spPr/>
        <p:txBody>
          <a:bodyPr/>
          <a:lstStyle/>
          <a:p>
            <a:fld id="{ACD6B214-EFBA-47A7-96BC-0C9C5E568A43}" type="slidenum">
              <a:rPr lang="de-AT" smtClean="0"/>
              <a:t>11</a:t>
            </a:fld>
            <a:endParaRPr lang="de-AT"/>
          </a:p>
        </p:txBody>
      </p:sp>
    </p:spTree>
    <p:extLst>
      <p:ext uri="{BB962C8B-B14F-4D97-AF65-F5344CB8AC3E}">
        <p14:creationId xmlns:p14="http://schemas.microsoft.com/office/powerpoint/2010/main" val="2976362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13B6-9534-4F50-BD58-52E241215457}"/>
              </a:ext>
            </a:extLst>
          </p:cNvPr>
          <p:cNvSpPr>
            <a:spLocks noGrp="1"/>
          </p:cNvSpPr>
          <p:nvPr>
            <p:ph type="title"/>
          </p:nvPr>
        </p:nvSpPr>
        <p:spPr/>
        <p:txBody>
          <a:bodyPr/>
          <a:lstStyle/>
          <a:p>
            <a:r>
              <a:rPr lang="en-US" dirty="0"/>
              <a:t>Drainage Planes</a:t>
            </a:r>
            <a:endParaRPr lang="ro-RO" dirty="0"/>
          </a:p>
        </p:txBody>
      </p:sp>
      <p:sp>
        <p:nvSpPr>
          <p:cNvPr id="3" name="Content Placeholder 2">
            <a:extLst>
              <a:ext uri="{FF2B5EF4-FFF2-40B4-BE49-F238E27FC236}">
                <a16:creationId xmlns:a16="http://schemas.microsoft.com/office/drawing/2014/main" id="{95F9259F-16BC-4433-8E3C-D1D00D0522F8}"/>
              </a:ext>
            </a:extLst>
          </p:cNvPr>
          <p:cNvSpPr>
            <a:spLocks noGrp="1"/>
          </p:cNvSpPr>
          <p:nvPr>
            <p:ph idx="1"/>
          </p:nvPr>
        </p:nvSpPr>
        <p:spPr>
          <a:xfrm>
            <a:off x="701040" y="2028206"/>
            <a:ext cx="10515600" cy="773865"/>
          </a:xfrm>
        </p:spPr>
        <p:txBody>
          <a:bodyPr/>
          <a:lstStyle/>
          <a:p>
            <a:r>
              <a:rPr lang="en-US" sz="1600" dirty="0"/>
              <a:t>Ground drainage and stormwater management must be designed and implemented in such a way that the water is drained away from the building by means of a stormwater system without causing harm to the building or its use. </a:t>
            </a:r>
          </a:p>
        </p:txBody>
      </p:sp>
      <p:sp>
        <p:nvSpPr>
          <p:cNvPr id="4" name="Date Placeholder 3">
            <a:extLst>
              <a:ext uri="{FF2B5EF4-FFF2-40B4-BE49-F238E27FC236}">
                <a16:creationId xmlns:a16="http://schemas.microsoft.com/office/drawing/2014/main" id="{7D0051A0-ABD9-455E-AFCA-230AF76AA3CD}"/>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5" name="Footer Placeholder 4">
            <a:extLst>
              <a:ext uri="{FF2B5EF4-FFF2-40B4-BE49-F238E27FC236}">
                <a16:creationId xmlns:a16="http://schemas.microsoft.com/office/drawing/2014/main" id="{36A51F39-193D-4B08-A49C-38184F459787}"/>
              </a:ext>
            </a:extLst>
          </p:cNvPr>
          <p:cNvSpPr>
            <a:spLocks noGrp="1"/>
          </p:cNvSpPr>
          <p:nvPr>
            <p:ph type="ftr" sz="quarter" idx="11"/>
          </p:nvPr>
        </p:nvSpPr>
        <p:spPr/>
        <p:txBody>
          <a:bodyPr/>
          <a:lstStyle/>
          <a:p>
            <a:r>
              <a:rPr lang="de-AT" dirty="0"/>
              <a:t>Sources: </a:t>
            </a:r>
            <a:r>
              <a:rPr lang="ro-RO" dirty="0"/>
              <a:t>Rakennusten kosteustekninen toimivuu</a:t>
            </a:r>
            <a:r>
              <a:rPr lang="en-US" dirty="0"/>
              <a:t>s</a:t>
            </a:r>
            <a:endParaRPr lang="de-AT" dirty="0"/>
          </a:p>
        </p:txBody>
      </p:sp>
      <p:sp>
        <p:nvSpPr>
          <p:cNvPr id="6" name="Slide Number Placeholder 5">
            <a:extLst>
              <a:ext uri="{FF2B5EF4-FFF2-40B4-BE49-F238E27FC236}">
                <a16:creationId xmlns:a16="http://schemas.microsoft.com/office/drawing/2014/main" id="{8AF480F7-6C51-4208-87D2-35B276E2BC80}"/>
              </a:ext>
            </a:extLst>
          </p:cNvPr>
          <p:cNvSpPr>
            <a:spLocks noGrp="1"/>
          </p:cNvSpPr>
          <p:nvPr>
            <p:ph type="sldNum" sz="quarter" idx="12"/>
          </p:nvPr>
        </p:nvSpPr>
        <p:spPr/>
        <p:txBody>
          <a:bodyPr/>
          <a:lstStyle/>
          <a:p>
            <a:fld id="{ACD6B214-EFBA-47A7-96BC-0C9C5E568A43}" type="slidenum">
              <a:rPr lang="de-AT" smtClean="0"/>
              <a:t>12</a:t>
            </a:fld>
            <a:endParaRPr lang="de-AT"/>
          </a:p>
        </p:txBody>
      </p:sp>
      <p:pic>
        <p:nvPicPr>
          <p:cNvPr id="8" name="Picture 7">
            <a:extLst>
              <a:ext uri="{FF2B5EF4-FFF2-40B4-BE49-F238E27FC236}">
                <a16:creationId xmlns:a16="http://schemas.microsoft.com/office/drawing/2014/main" id="{A9A90096-B5DE-43D2-A503-7DCD92B7E6B1}"/>
              </a:ext>
            </a:extLst>
          </p:cNvPr>
          <p:cNvPicPr>
            <a:picLocks noChangeAspect="1"/>
          </p:cNvPicPr>
          <p:nvPr/>
        </p:nvPicPr>
        <p:blipFill>
          <a:blip r:embed="rId3"/>
          <a:stretch>
            <a:fillRect/>
          </a:stretch>
        </p:blipFill>
        <p:spPr>
          <a:xfrm>
            <a:off x="99827" y="2964369"/>
            <a:ext cx="3610394" cy="2352675"/>
          </a:xfrm>
          <a:prstGeom prst="rect">
            <a:avLst/>
          </a:prstGeom>
        </p:spPr>
      </p:pic>
      <p:pic>
        <p:nvPicPr>
          <p:cNvPr id="10" name="Picture 9">
            <a:extLst>
              <a:ext uri="{FF2B5EF4-FFF2-40B4-BE49-F238E27FC236}">
                <a16:creationId xmlns:a16="http://schemas.microsoft.com/office/drawing/2014/main" id="{AA5A31DF-C1C2-450F-8B16-DF54A81EC5EC}"/>
              </a:ext>
            </a:extLst>
          </p:cNvPr>
          <p:cNvPicPr>
            <a:picLocks noChangeAspect="1"/>
          </p:cNvPicPr>
          <p:nvPr/>
        </p:nvPicPr>
        <p:blipFill>
          <a:blip r:embed="rId4"/>
          <a:stretch>
            <a:fillRect/>
          </a:stretch>
        </p:blipFill>
        <p:spPr>
          <a:xfrm>
            <a:off x="3727203" y="3139244"/>
            <a:ext cx="3680954" cy="1725229"/>
          </a:xfrm>
          <a:prstGeom prst="rect">
            <a:avLst/>
          </a:prstGeom>
        </p:spPr>
      </p:pic>
      <p:pic>
        <p:nvPicPr>
          <p:cNvPr id="12" name="Picture 11">
            <a:extLst>
              <a:ext uri="{FF2B5EF4-FFF2-40B4-BE49-F238E27FC236}">
                <a16:creationId xmlns:a16="http://schemas.microsoft.com/office/drawing/2014/main" id="{5D52B89D-C341-423C-AC9A-860975BE0F42}"/>
              </a:ext>
            </a:extLst>
          </p:cNvPr>
          <p:cNvPicPr>
            <a:picLocks noChangeAspect="1"/>
          </p:cNvPicPr>
          <p:nvPr/>
        </p:nvPicPr>
        <p:blipFill>
          <a:blip r:embed="rId5"/>
          <a:stretch>
            <a:fillRect/>
          </a:stretch>
        </p:blipFill>
        <p:spPr>
          <a:xfrm>
            <a:off x="7538720" y="2891425"/>
            <a:ext cx="4500880" cy="2525884"/>
          </a:xfrm>
          <a:prstGeom prst="rect">
            <a:avLst/>
          </a:prstGeom>
        </p:spPr>
      </p:pic>
    </p:spTree>
    <p:extLst>
      <p:ext uri="{BB962C8B-B14F-4D97-AF65-F5344CB8AC3E}">
        <p14:creationId xmlns:p14="http://schemas.microsoft.com/office/powerpoint/2010/main" val="405198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1E47-50B4-41BE-8400-3EA67797A15C}"/>
              </a:ext>
            </a:extLst>
          </p:cNvPr>
          <p:cNvSpPr>
            <a:spLocks noGrp="1"/>
          </p:cNvSpPr>
          <p:nvPr>
            <p:ph type="title"/>
          </p:nvPr>
        </p:nvSpPr>
        <p:spPr/>
        <p:txBody>
          <a:bodyPr/>
          <a:lstStyle/>
          <a:p>
            <a:r>
              <a:rPr lang="en-US" sz="4400" dirty="0"/>
              <a:t>Schematic Diagram Of The Need For Drainage</a:t>
            </a:r>
            <a:endParaRPr lang="ro-RO" dirty="0"/>
          </a:p>
        </p:txBody>
      </p:sp>
      <p:sp>
        <p:nvSpPr>
          <p:cNvPr id="3" name="Content Placeholder 2">
            <a:extLst>
              <a:ext uri="{FF2B5EF4-FFF2-40B4-BE49-F238E27FC236}">
                <a16:creationId xmlns:a16="http://schemas.microsoft.com/office/drawing/2014/main" id="{4EE9B171-350F-4F72-A5D3-54F72BA96C43}"/>
              </a:ext>
            </a:extLst>
          </p:cNvPr>
          <p:cNvSpPr>
            <a:spLocks noGrp="1"/>
          </p:cNvSpPr>
          <p:nvPr>
            <p:ph idx="1"/>
          </p:nvPr>
        </p:nvSpPr>
        <p:spPr>
          <a:xfrm>
            <a:off x="6350000" y="2117560"/>
            <a:ext cx="5003800" cy="3818021"/>
          </a:xfrm>
        </p:spPr>
        <p:txBody>
          <a:bodyPr/>
          <a:lstStyle/>
          <a:p>
            <a:pPr marL="0" indent="0">
              <a:buNone/>
            </a:pPr>
            <a:r>
              <a:rPr lang="en-US" sz="1600" dirty="0"/>
              <a:t>1 -  Drainage pipes to divert water away from the foundations of the building.</a:t>
            </a:r>
          </a:p>
          <a:p>
            <a:pPr marL="0" indent="0">
              <a:buNone/>
            </a:pPr>
            <a:r>
              <a:rPr lang="en-US" sz="1600" dirty="0"/>
              <a:t>2 - Uniform capillary break layer and base soil design towards drainage pipes. </a:t>
            </a:r>
          </a:p>
          <a:p>
            <a:pPr marL="0" indent="0">
              <a:buNone/>
            </a:pPr>
            <a:r>
              <a:rPr lang="en-US" sz="1600" dirty="0"/>
              <a:t>3 - Compact topsoil, tilting the topsoil away from the building and a water-retaining layer prevent surface water from entering the drainage layer.</a:t>
            </a:r>
          </a:p>
          <a:p>
            <a:pPr marL="0" indent="0">
              <a:buNone/>
            </a:pPr>
            <a:r>
              <a:rPr lang="en-US" sz="1600" dirty="0"/>
              <a:t>4 - The capillary break layer reduces moisture infiltration from the ground to the crawl space. If necessary, drainage is installed in the crawl space. </a:t>
            </a:r>
            <a:endParaRPr lang="ro-RO" sz="1600" dirty="0"/>
          </a:p>
        </p:txBody>
      </p:sp>
      <p:sp>
        <p:nvSpPr>
          <p:cNvPr id="4" name="Date Placeholder 3">
            <a:extLst>
              <a:ext uri="{FF2B5EF4-FFF2-40B4-BE49-F238E27FC236}">
                <a16:creationId xmlns:a16="http://schemas.microsoft.com/office/drawing/2014/main" id="{A9DE5060-78F2-4518-A072-EC62246EAF0B}"/>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5" name="Footer Placeholder 4">
            <a:extLst>
              <a:ext uri="{FF2B5EF4-FFF2-40B4-BE49-F238E27FC236}">
                <a16:creationId xmlns:a16="http://schemas.microsoft.com/office/drawing/2014/main" id="{9D8541DC-10AE-42C6-B167-D6661557969B}"/>
              </a:ext>
            </a:extLst>
          </p:cNvPr>
          <p:cNvSpPr>
            <a:spLocks noGrp="1"/>
          </p:cNvSpPr>
          <p:nvPr>
            <p:ph type="ftr" sz="quarter" idx="11"/>
          </p:nvPr>
        </p:nvSpPr>
        <p:spPr/>
        <p:txBody>
          <a:bodyPr/>
          <a:lstStyle/>
          <a:p>
            <a:r>
              <a:rPr lang="de-AT" dirty="0"/>
              <a:t>Sources: </a:t>
            </a:r>
            <a:r>
              <a:rPr lang="ro-RO" dirty="0"/>
              <a:t>Rakennusten kosteustekninen toimivuu</a:t>
            </a:r>
            <a:r>
              <a:rPr lang="en-US" dirty="0"/>
              <a:t>s</a:t>
            </a:r>
            <a:endParaRPr lang="de-AT" dirty="0"/>
          </a:p>
        </p:txBody>
      </p:sp>
      <p:sp>
        <p:nvSpPr>
          <p:cNvPr id="6" name="Slide Number Placeholder 5">
            <a:extLst>
              <a:ext uri="{FF2B5EF4-FFF2-40B4-BE49-F238E27FC236}">
                <a16:creationId xmlns:a16="http://schemas.microsoft.com/office/drawing/2014/main" id="{CF77F6D4-85A1-4D2A-A733-4938E2FAE83B}"/>
              </a:ext>
            </a:extLst>
          </p:cNvPr>
          <p:cNvSpPr>
            <a:spLocks noGrp="1"/>
          </p:cNvSpPr>
          <p:nvPr>
            <p:ph type="sldNum" sz="quarter" idx="12"/>
          </p:nvPr>
        </p:nvSpPr>
        <p:spPr/>
        <p:txBody>
          <a:bodyPr/>
          <a:lstStyle/>
          <a:p>
            <a:fld id="{ACD6B214-EFBA-47A7-96BC-0C9C5E568A43}" type="slidenum">
              <a:rPr lang="de-AT" smtClean="0"/>
              <a:t>13</a:t>
            </a:fld>
            <a:endParaRPr lang="de-AT"/>
          </a:p>
        </p:txBody>
      </p:sp>
      <p:pic>
        <p:nvPicPr>
          <p:cNvPr id="8" name="Picture 7">
            <a:extLst>
              <a:ext uri="{FF2B5EF4-FFF2-40B4-BE49-F238E27FC236}">
                <a16:creationId xmlns:a16="http://schemas.microsoft.com/office/drawing/2014/main" id="{D224F2DC-4D88-4FAA-8B85-4D740202A8B7}"/>
              </a:ext>
            </a:extLst>
          </p:cNvPr>
          <p:cNvPicPr>
            <a:picLocks noChangeAspect="1"/>
          </p:cNvPicPr>
          <p:nvPr/>
        </p:nvPicPr>
        <p:blipFill>
          <a:blip r:embed="rId3"/>
          <a:stretch>
            <a:fillRect/>
          </a:stretch>
        </p:blipFill>
        <p:spPr>
          <a:xfrm>
            <a:off x="955040" y="1888570"/>
            <a:ext cx="4790282" cy="3818240"/>
          </a:xfrm>
          <a:prstGeom prst="rect">
            <a:avLst/>
          </a:prstGeom>
        </p:spPr>
      </p:pic>
    </p:spTree>
    <p:extLst>
      <p:ext uri="{BB962C8B-B14F-4D97-AF65-F5344CB8AC3E}">
        <p14:creationId xmlns:p14="http://schemas.microsoft.com/office/powerpoint/2010/main" val="2650699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094D5-1538-477C-8A0C-B476E4D4E0E4}"/>
              </a:ext>
            </a:extLst>
          </p:cNvPr>
          <p:cNvSpPr>
            <a:spLocks noGrp="1"/>
          </p:cNvSpPr>
          <p:nvPr>
            <p:ph type="title"/>
          </p:nvPr>
        </p:nvSpPr>
        <p:spPr/>
        <p:txBody>
          <a:bodyPr/>
          <a:lstStyle/>
          <a:p>
            <a:r>
              <a:rPr lang="en-US" dirty="0"/>
              <a:t>First Floors And Underground Structures</a:t>
            </a:r>
            <a:endParaRPr lang="ro-RO" dirty="0"/>
          </a:p>
        </p:txBody>
      </p:sp>
      <p:sp>
        <p:nvSpPr>
          <p:cNvPr id="4" name="Date Placeholder 3">
            <a:extLst>
              <a:ext uri="{FF2B5EF4-FFF2-40B4-BE49-F238E27FC236}">
                <a16:creationId xmlns:a16="http://schemas.microsoft.com/office/drawing/2014/main" id="{BBB5C81C-43A7-4956-90D6-6F3F1E2CA242}"/>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5" name="Footer Placeholder 4">
            <a:extLst>
              <a:ext uri="{FF2B5EF4-FFF2-40B4-BE49-F238E27FC236}">
                <a16:creationId xmlns:a16="http://schemas.microsoft.com/office/drawing/2014/main" id="{3434555B-B46C-4A38-A919-BFBD49F9323D}"/>
              </a:ext>
            </a:extLst>
          </p:cNvPr>
          <p:cNvSpPr>
            <a:spLocks noGrp="1"/>
          </p:cNvSpPr>
          <p:nvPr>
            <p:ph type="ftr" sz="quarter" idx="11"/>
          </p:nvPr>
        </p:nvSpPr>
        <p:spPr/>
        <p:txBody>
          <a:bodyPr/>
          <a:lstStyle/>
          <a:p>
            <a:r>
              <a:rPr lang="de-AT" dirty="0"/>
              <a:t>Sources: </a:t>
            </a:r>
            <a:r>
              <a:rPr lang="ro-RO" dirty="0"/>
              <a:t>Rakennusten kosteustekninen toimivuu</a:t>
            </a:r>
            <a:r>
              <a:rPr lang="en-US" dirty="0"/>
              <a:t>s</a:t>
            </a:r>
            <a:endParaRPr lang="de-AT" dirty="0"/>
          </a:p>
        </p:txBody>
      </p:sp>
      <p:sp>
        <p:nvSpPr>
          <p:cNvPr id="6" name="Slide Number Placeholder 5">
            <a:extLst>
              <a:ext uri="{FF2B5EF4-FFF2-40B4-BE49-F238E27FC236}">
                <a16:creationId xmlns:a16="http://schemas.microsoft.com/office/drawing/2014/main" id="{F832DC89-879F-4421-94A0-D506AD533ED0}"/>
              </a:ext>
            </a:extLst>
          </p:cNvPr>
          <p:cNvSpPr>
            <a:spLocks noGrp="1"/>
          </p:cNvSpPr>
          <p:nvPr>
            <p:ph type="sldNum" sz="quarter" idx="12"/>
          </p:nvPr>
        </p:nvSpPr>
        <p:spPr/>
        <p:txBody>
          <a:bodyPr/>
          <a:lstStyle/>
          <a:p>
            <a:fld id="{ACD6B214-EFBA-47A7-96BC-0C9C5E568A43}" type="slidenum">
              <a:rPr lang="de-AT" smtClean="0"/>
              <a:t>14</a:t>
            </a:fld>
            <a:endParaRPr lang="de-AT"/>
          </a:p>
        </p:txBody>
      </p:sp>
      <p:pic>
        <p:nvPicPr>
          <p:cNvPr id="8" name="Picture 7">
            <a:extLst>
              <a:ext uri="{FF2B5EF4-FFF2-40B4-BE49-F238E27FC236}">
                <a16:creationId xmlns:a16="http://schemas.microsoft.com/office/drawing/2014/main" id="{202B1D49-E439-4443-BFCC-0C1EF9AA33D7}"/>
              </a:ext>
            </a:extLst>
          </p:cNvPr>
          <p:cNvPicPr>
            <a:picLocks noChangeAspect="1"/>
          </p:cNvPicPr>
          <p:nvPr/>
        </p:nvPicPr>
        <p:blipFill>
          <a:blip r:embed="rId3"/>
          <a:stretch>
            <a:fillRect/>
          </a:stretch>
        </p:blipFill>
        <p:spPr>
          <a:xfrm>
            <a:off x="419515" y="1925054"/>
            <a:ext cx="4376005" cy="4136224"/>
          </a:xfrm>
          <a:prstGeom prst="rect">
            <a:avLst/>
          </a:prstGeom>
        </p:spPr>
      </p:pic>
      <p:sp>
        <p:nvSpPr>
          <p:cNvPr id="14" name="TextBox 13">
            <a:extLst>
              <a:ext uri="{FF2B5EF4-FFF2-40B4-BE49-F238E27FC236}">
                <a16:creationId xmlns:a16="http://schemas.microsoft.com/office/drawing/2014/main" id="{1A723B57-947E-456F-A7A1-45E05A765819}"/>
              </a:ext>
            </a:extLst>
          </p:cNvPr>
          <p:cNvSpPr txBox="1"/>
          <p:nvPr/>
        </p:nvSpPr>
        <p:spPr>
          <a:xfrm>
            <a:off x="5402137" y="2849710"/>
            <a:ext cx="6132445" cy="1815882"/>
          </a:xfrm>
          <a:prstGeom prst="rect">
            <a:avLst/>
          </a:prstGeom>
          <a:noFill/>
        </p:spPr>
        <p:txBody>
          <a:bodyPr wrap="square">
            <a:spAutoFit/>
          </a:bodyPr>
          <a:lstStyle/>
          <a:p>
            <a:r>
              <a:rPr lang="en-US" sz="1600" dirty="0"/>
              <a:t>The upper layer of the underground floor must be at least 0.3 m above the ground outside the building, except for the floors of spaces partially or completely below the ground. </a:t>
            </a:r>
          </a:p>
          <a:p>
            <a:endParaRPr lang="en-US" sz="1600" dirty="0"/>
          </a:p>
          <a:p>
            <a:r>
              <a:rPr lang="en-US" sz="1600" dirty="0"/>
              <a:t>If, for a special reason, this condition is not fulfilled, the transfer of stormwater is prevented, for example, by waterproofing the foundation wall, or efficient drainage of surface water .</a:t>
            </a:r>
            <a:endParaRPr lang="ro-RO" sz="1600" dirty="0"/>
          </a:p>
        </p:txBody>
      </p:sp>
    </p:spTree>
    <p:extLst>
      <p:ext uri="{BB962C8B-B14F-4D97-AF65-F5344CB8AC3E}">
        <p14:creationId xmlns:p14="http://schemas.microsoft.com/office/powerpoint/2010/main" val="3017867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094D5-1538-477C-8A0C-B476E4D4E0E4}"/>
              </a:ext>
            </a:extLst>
          </p:cNvPr>
          <p:cNvSpPr>
            <a:spLocks noGrp="1"/>
          </p:cNvSpPr>
          <p:nvPr>
            <p:ph type="title"/>
          </p:nvPr>
        </p:nvSpPr>
        <p:spPr/>
        <p:txBody>
          <a:bodyPr/>
          <a:lstStyle/>
          <a:p>
            <a:r>
              <a:rPr lang="en-US" dirty="0"/>
              <a:t>First Floors And Underground Structures</a:t>
            </a:r>
            <a:endParaRPr lang="ro-RO" dirty="0"/>
          </a:p>
        </p:txBody>
      </p:sp>
      <p:sp>
        <p:nvSpPr>
          <p:cNvPr id="4" name="Date Placeholder 3">
            <a:extLst>
              <a:ext uri="{FF2B5EF4-FFF2-40B4-BE49-F238E27FC236}">
                <a16:creationId xmlns:a16="http://schemas.microsoft.com/office/drawing/2014/main" id="{BBB5C81C-43A7-4956-90D6-6F3F1E2CA242}"/>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5" name="Footer Placeholder 4">
            <a:extLst>
              <a:ext uri="{FF2B5EF4-FFF2-40B4-BE49-F238E27FC236}">
                <a16:creationId xmlns:a16="http://schemas.microsoft.com/office/drawing/2014/main" id="{3434555B-B46C-4A38-A919-BFBD49F9323D}"/>
              </a:ext>
            </a:extLst>
          </p:cNvPr>
          <p:cNvSpPr>
            <a:spLocks noGrp="1"/>
          </p:cNvSpPr>
          <p:nvPr>
            <p:ph type="ftr" sz="quarter" idx="11"/>
          </p:nvPr>
        </p:nvSpPr>
        <p:spPr/>
        <p:txBody>
          <a:bodyPr/>
          <a:lstStyle/>
          <a:p>
            <a:r>
              <a:rPr lang="de-AT" dirty="0"/>
              <a:t>Sources: </a:t>
            </a:r>
            <a:r>
              <a:rPr lang="ro-RO" dirty="0"/>
              <a:t>Rakennusten kosteustekninen toimivuu</a:t>
            </a:r>
            <a:r>
              <a:rPr lang="en-US" dirty="0"/>
              <a:t>s</a:t>
            </a:r>
            <a:endParaRPr lang="de-AT" dirty="0"/>
          </a:p>
        </p:txBody>
      </p:sp>
      <p:sp>
        <p:nvSpPr>
          <p:cNvPr id="6" name="Slide Number Placeholder 5">
            <a:extLst>
              <a:ext uri="{FF2B5EF4-FFF2-40B4-BE49-F238E27FC236}">
                <a16:creationId xmlns:a16="http://schemas.microsoft.com/office/drawing/2014/main" id="{F832DC89-879F-4421-94A0-D506AD533ED0}"/>
              </a:ext>
            </a:extLst>
          </p:cNvPr>
          <p:cNvSpPr>
            <a:spLocks noGrp="1"/>
          </p:cNvSpPr>
          <p:nvPr>
            <p:ph type="sldNum" sz="quarter" idx="12"/>
          </p:nvPr>
        </p:nvSpPr>
        <p:spPr/>
        <p:txBody>
          <a:bodyPr/>
          <a:lstStyle/>
          <a:p>
            <a:fld id="{ACD6B214-EFBA-47A7-96BC-0C9C5E568A43}" type="slidenum">
              <a:rPr lang="de-AT" smtClean="0"/>
              <a:t>15</a:t>
            </a:fld>
            <a:endParaRPr lang="de-AT"/>
          </a:p>
        </p:txBody>
      </p:sp>
      <p:sp>
        <p:nvSpPr>
          <p:cNvPr id="10" name="TextBox 9">
            <a:extLst>
              <a:ext uri="{FF2B5EF4-FFF2-40B4-BE49-F238E27FC236}">
                <a16:creationId xmlns:a16="http://schemas.microsoft.com/office/drawing/2014/main" id="{444F8418-C757-4B67-94B6-F57718D31D26}"/>
              </a:ext>
            </a:extLst>
          </p:cNvPr>
          <p:cNvSpPr txBox="1"/>
          <p:nvPr/>
        </p:nvSpPr>
        <p:spPr>
          <a:xfrm>
            <a:off x="8610600" y="1925054"/>
            <a:ext cx="3388360" cy="4031873"/>
          </a:xfrm>
          <a:prstGeom prst="rect">
            <a:avLst/>
          </a:prstGeom>
          <a:noFill/>
        </p:spPr>
        <p:txBody>
          <a:bodyPr wrap="square">
            <a:spAutoFit/>
          </a:bodyPr>
          <a:lstStyle/>
          <a:p>
            <a:r>
              <a:rPr lang="en-US" sz="1600" dirty="0"/>
              <a:t>Water must not accumulate in the crawl space below the bottom. </a:t>
            </a:r>
          </a:p>
          <a:p>
            <a:endParaRPr lang="en-US" sz="1600" dirty="0"/>
          </a:p>
          <a:p>
            <a:r>
              <a:rPr lang="en-US" sz="1600" dirty="0"/>
              <a:t>The crawl space must be ventilated.</a:t>
            </a:r>
          </a:p>
          <a:p>
            <a:r>
              <a:rPr lang="en-US" sz="1600" dirty="0"/>
              <a:t> </a:t>
            </a:r>
          </a:p>
          <a:p>
            <a:r>
              <a:rPr lang="en-US" sz="1600" dirty="0"/>
              <a:t>Moisture in the crawl space must not impair the function and durability of the structures.</a:t>
            </a:r>
          </a:p>
          <a:p>
            <a:endParaRPr lang="en-US" sz="1600" dirty="0"/>
          </a:p>
          <a:p>
            <a:r>
              <a:rPr lang="en-US" sz="1600" dirty="0"/>
              <a:t>The height of the crawl space in a new building must be at least 0.8 meters on average. </a:t>
            </a:r>
          </a:p>
          <a:p>
            <a:endParaRPr lang="en-US" sz="1600" dirty="0"/>
          </a:p>
          <a:p>
            <a:r>
              <a:rPr lang="en-US" sz="1600" dirty="0"/>
              <a:t>The crawl space must be accessible for inspection and maintenance of the equipment and systems located there. </a:t>
            </a:r>
            <a:endParaRPr lang="ro-RO" sz="1600" dirty="0"/>
          </a:p>
        </p:txBody>
      </p:sp>
      <p:pic>
        <p:nvPicPr>
          <p:cNvPr id="7" name="Picture 6">
            <a:extLst>
              <a:ext uri="{FF2B5EF4-FFF2-40B4-BE49-F238E27FC236}">
                <a16:creationId xmlns:a16="http://schemas.microsoft.com/office/drawing/2014/main" id="{AF147A18-152C-46CD-B29D-231135C63396}"/>
              </a:ext>
            </a:extLst>
          </p:cNvPr>
          <p:cNvPicPr>
            <a:picLocks noChangeAspect="1"/>
          </p:cNvPicPr>
          <p:nvPr/>
        </p:nvPicPr>
        <p:blipFill rotWithShape="1">
          <a:blip r:embed="rId3"/>
          <a:srcRect t="29382"/>
          <a:stretch/>
        </p:blipFill>
        <p:spPr>
          <a:xfrm>
            <a:off x="419515" y="1792035"/>
            <a:ext cx="7877175" cy="3914775"/>
          </a:xfrm>
          <a:prstGeom prst="rect">
            <a:avLst/>
          </a:prstGeom>
        </p:spPr>
      </p:pic>
    </p:spTree>
    <p:extLst>
      <p:ext uri="{BB962C8B-B14F-4D97-AF65-F5344CB8AC3E}">
        <p14:creationId xmlns:p14="http://schemas.microsoft.com/office/powerpoint/2010/main" val="4155791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0D1A-1BDF-42BD-9CCB-0943AA747215}"/>
              </a:ext>
            </a:extLst>
          </p:cNvPr>
          <p:cNvSpPr>
            <a:spLocks noGrp="1"/>
          </p:cNvSpPr>
          <p:nvPr>
            <p:ph type="title"/>
          </p:nvPr>
        </p:nvSpPr>
        <p:spPr/>
        <p:txBody>
          <a:bodyPr/>
          <a:lstStyle/>
          <a:p>
            <a:r>
              <a:rPr lang="en-US" sz="3600" dirty="0"/>
              <a:t>Moisture transferred between the foundation wall and upper structures</a:t>
            </a:r>
            <a:endParaRPr lang="ro-RO" sz="3600" dirty="0"/>
          </a:p>
        </p:txBody>
      </p:sp>
      <p:sp>
        <p:nvSpPr>
          <p:cNvPr id="3" name="Content Placeholder 2">
            <a:extLst>
              <a:ext uri="{FF2B5EF4-FFF2-40B4-BE49-F238E27FC236}">
                <a16:creationId xmlns:a16="http://schemas.microsoft.com/office/drawing/2014/main" id="{6CBB47B1-4461-44E9-A62D-6B3D3514DADE}"/>
              </a:ext>
            </a:extLst>
          </p:cNvPr>
          <p:cNvSpPr>
            <a:spLocks noGrp="1"/>
          </p:cNvSpPr>
          <p:nvPr>
            <p:ph idx="1"/>
          </p:nvPr>
        </p:nvSpPr>
        <p:spPr>
          <a:xfrm>
            <a:off x="5494020" y="2072607"/>
            <a:ext cx="6233160" cy="3937799"/>
          </a:xfrm>
        </p:spPr>
        <p:txBody>
          <a:bodyPr/>
          <a:lstStyle/>
          <a:p>
            <a:pPr marL="0" indent="0" defTabSz="914400">
              <a:buNone/>
            </a:pPr>
            <a:r>
              <a:rPr lang="en-US" sz="1600" dirty="0"/>
              <a:t>The moisture must not be  transferred from the foundation wall and the concrete slab of the subfloor to the lower timber beam or to the wall and floor structures above.</a:t>
            </a:r>
          </a:p>
          <a:p>
            <a:pPr marL="0" indent="0" defTabSz="914400">
              <a:buNone/>
            </a:pPr>
            <a:r>
              <a:rPr lang="en-US" sz="1600" dirty="0"/>
              <a:t>The rise of the capillary moisture of the subsoil in the subsoil structure is interrupted by a capillary break layer.</a:t>
            </a:r>
          </a:p>
          <a:p>
            <a:pPr marL="0" indent="0" defTabSz="914400">
              <a:buNone/>
            </a:pPr>
            <a:r>
              <a:rPr lang="en-US" sz="1600" dirty="0"/>
              <a:t>Placing thermal insulation under the slab raises the temperature of the slab and lowers its moisture content. </a:t>
            </a:r>
          </a:p>
          <a:p>
            <a:pPr marL="0" indent="0" defTabSz="914400">
              <a:buNone/>
            </a:pPr>
            <a:r>
              <a:rPr lang="en-US" sz="1600" dirty="0"/>
              <a:t>The choice of subfloor materials takes into account the subfloor structure and soil moisture yield. In the case of underground floors, efforts must be made to avoid the use of dense floor coverings and to favor water vapor-permeable coverings or moisture-resistant indoor coatings. </a:t>
            </a:r>
          </a:p>
          <a:p>
            <a:pPr marL="0" indent="0" defTabSz="914400">
              <a:buNone/>
            </a:pPr>
            <a:endParaRPr lang="ro-RO" sz="1600" dirty="0"/>
          </a:p>
        </p:txBody>
      </p:sp>
      <p:sp>
        <p:nvSpPr>
          <p:cNvPr id="4" name="Date Placeholder 3">
            <a:extLst>
              <a:ext uri="{FF2B5EF4-FFF2-40B4-BE49-F238E27FC236}">
                <a16:creationId xmlns:a16="http://schemas.microsoft.com/office/drawing/2014/main" id="{CCEA5B20-6B6B-4B05-8996-506192FDC000}"/>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5" name="Footer Placeholder 4">
            <a:extLst>
              <a:ext uri="{FF2B5EF4-FFF2-40B4-BE49-F238E27FC236}">
                <a16:creationId xmlns:a16="http://schemas.microsoft.com/office/drawing/2014/main" id="{D2125229-A44C-4B3D-9D0D-A67CEBC54AC4}"/>
              </a:ext>
            </a:extLst>
          </p:cNvPr>
          <p:cNvSpPr>
            <a:spLocks noGrp="1"/>
          </p:cNvSpPr>
          <p:nvPr>
            <p:ph type="ftr" sz="quarter" idx="11"/>
          </p:nvPr>
        </p:nvSpPr>
        <p:spPr/>
        <p:txBody>
          <a:bodyPr/>
          <a:lstStyle/>
          <a:p>
            <a:r>
              <a:rPr lang="de-AT" dirty="0"/>
              <a:t>Sources: </a:t>
            </a:r>
            <a:r>
              <a:rPr lang="ro-RO" dirty="0"/>
              <a:t>Rakennusten kosteustekninen toimivuu</a:t>
            </a:r>
            <a:r>
              <a:rPr lang="en-US" dirty="0"/>
              <a:t>s</a:t>
            </a:r>
            <a:endParaRPr lang="de-AT" dirty="0"/>
          </a:p>
        </p:txBody>
      </p:sp>
      <p:sp>
        <p:nvSpPr>
          <p:cNvPr id="6" name="Slide Number Placeholder 5">
            <a:extLst>
              <a:ext uri="{FF2B5EF4-FFF2-40B4-BE49-F238E27FC236}">
                <a16:creationId xmlns:a16="http://schemas.microsoft.com/office/drawing/2014/main" id="{9FF229E4-8A86-4E40-8F6F-3A35BA55FBBA}"/>
              </a:ext>
            </a:extLst>
          </p:cNvPr>
          <p:cNvSpPr>
            <a:spLocks noGrp="1"/>
          </p:cNvSpPr>
          <p:nvPr>
            <p:ph type="sldNum" sz="quarter" idx="12"/>
          </p:nvPr>
        </p:nvSpPr>
        <p:spPr/>
        <p:txBody>
          <a:bodyPr/>
          <a:lstStyle/>
          <a:p>
            <a:fld id="{ACD6B214-EFBA-47A7-96BC-0C9C5E568A43}" type="slidenum">
              <a:rPr lang="de-AT" smtClean="0"/>
              <a:t>16</a:t>
            </a:fld>
            <a:endParaRPr lang="de-AT"/>
          </a:p>
        </p:txBody>
      </p:sp>
      <p:pic>
        <p:nvPicPr>
          <p:cNvPr id="8" name="Picture 7">
            <a:extLst>
              <a:ext uri="{FF2B5EF4-FFF2-40B4-BE49-F238E27FC236}">
                <a16:creationId xmlns:a16="http://schemas.microsoft.com/office/drawing/2014/main" id="{20B7EAB9-E196-447F-BA05-4FB9E86DA283}"/>
              </a:ext>
            </a:extLst>
          </p:cNvPr>
          <p:cNvPicPr>
            <a:picLocks noChangeAspect="1"/>
          </p:cNvPicPr>
          <p:nvPr/>
        </p:nvPicPr>
        <p:blipFill rotWithShape="1">
          <a:blip r:embed="rId3"/>
          <a:srcRect t="29366"/>
          <a:stretch/>
        </p:blipFill>
        <p:spPr>
          <a:xfrm>
            <a:off x="439061" y="2214880"/>
            <a:ext cx="4248150" cy="3653255"/>
          </a:xfrm>
          <a:prstGeom prst="rect">
            <a:avLst/>
          </a:prstGeom>
        </p:spPr>
      </p:pic>
    </p:spTree>
    <p:extLst>
      <p:ext uri="{BB962C8B-B14F-4D97-AF65-F5344CB8AC3E}">
        <p14:creationId xmlns:p14="http://schemas.microsoft.com/office/powerpoint/2010/main" val="3400809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0479C-69F8-4ED2-B2FE-16FD901D8E92}"/>
              </a:ext>
            </a:extLst>
          </p:cNvPr>
          <p:cNvSpPr>
            <a:spLocks noGrp="1"/>
          </p:cNvSpPr>
          <p:nvPr>
            <p:ph type="title"/>
          </p:nvPr>
        </p:nvSpPr>
        <p:spPr>
          <a:xfrm>
            <a:off x="352778" y="1238335"/>
            <a:ext cx="10515600" cy="773864"/>
          </a:xfrm>
        </p:spPr>
        <p:txBody>
          <a:bodyPr/>
          <a:lstStyle/>
          <a:p>
            <a:r>
              <a:rPr lang="ro-RO" dirty="0"/>
              <a:t>Exterior Wall Structures</a:t>
            </a:r>
          </a:p>
        </p:txBody>
      </p:sp>
      <p:sp>
        <p:nvSpPr>
          <p:cNvPr id="3" name="Content Placeholder 2">
            <a:extLst>
              <a:ext uri="{FF2B5EF4-FFF2-40B4-BE49-F238E27FC236}">
                <a16:creationId xmlns:a16="http://schemas.microsoft.com/office/drawing/2014/main" id="{33714879-A6B5-4B65-8AD2-AEAC49E90638}"/>
              </a:ext>
            </a:extLst>
          </p:cNvPr>
          <p:cNvSpPr>
            <a:spLocks noGrp="1"/>
          </p:cNvSpPr>
          <p:nvPr>
            <p:ph idx="1"/>
          </p:nvPr>
        </p:nvSpPr>
        <p:spPr>
          <a:xfrm>
            <a:off x="7691120" y="2099344"/>
            <a:ext cx="3957320" cy="3818021"/>
          </a:xfrm>
        </p:spPr>
        <p:txBody>
          <a:bodyPr/>
          <a:lstStyle/>
          <a:p>
            <a:pPr marL="0" indent="0">
              <a:buNone/>
            </a:pPr>
            <a:r>
              <a:rPr lang="en-US" sz="1600" dirty="0"/>
              <a:t>The outer wall and its various layers must form a whole that prevents water's harmful access into the structures. </a:t>
            </a:r>
          </a:p>
          <a:p>
            <a:pPr marL="0" indent="0">
              <a:buNone/>
            </a:pPr>
            <a:r>
              <a:rPr lang="en-US" sz="1600" dirty="0"/>
              <a:t>The water vapor resistance and airtightness of the outer wall must be such that the moisture content of the wall is not detrimental to the moisture performance of the structure due to indoor water vapor diffusion or convection. </a:t>
            </a:r>
          </a:p>
          <a:p>
            <a:pPr marL="0" indent="0">
              <a:buNone/>
            </a:pPr>
            <a:r>
              <a:rPr lang="en-US" sz="1600" dirty="0"/>
              <a:t>If an air or vapor barrier is used in the construction, the seams, edges, and penetrations must be airtight.</a:t>
            </a:r>
            <a:endParaRPr lang="ro-RO" sz="1600" dirty="0"/>
          </a:p>
        </p:txBody>
      </p:sp>
      <p:sp>
        <p:nvSpPr>
          <p:cNvPr id="4" name="Date Placeholder 3">
            <a:extLst>
              <a:ext uri="{FF2B5EF4-FFF2-40B4-BE49-F238E27FC236}">
                <a16:creationId xmlns:a16="http://schemas.microsoft.com/office/drawing/2014/main" id="{451CC832-8095-458C-8C7B-D815BE7BD8F4}"/>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5" name="Footer Placeholder 4">
            <a:extLst>
              <a:ext uri="{FF2B5EF4-FFF2-40B4-BE49-F238E27FC236}">
                <a16:creationId xmlns:a16="http://schemas.microsoft.com/office/drawing/2014/main" id="{A682FEF0-21F4-4D14-BD6E-AEB3BEDEBB97}"/>
              </a:ext>
            </a:extLst>
          </p:cNvPr>
          <p:cNvSpPr>
            <a:spLocks noGrp="1"/>
          </p:cNvSpPr>
          <p:nvPr>
            <p:ph type="ftr" sz="quarter" idx="11"/>
          </p:nvPr>
        </p:nvSpPr>
        <p:spPr/>
        <p:txBody>
          <a:bodyPr/>
          <a:lstStyle/>
          <a:p>
            <a:r>
              <a:rPr lang="de-AT" dirty="0"/>
              <a:t>Sources: </a:t>
            </a:r>
            <a:r>
              <a:rPr lang="ro-RO" dirty="0"/>
              <a:t>Rakennusten kosteustekninen toimivuu</a:t>
            </a:r>
            <a:r>
              <a:rPr lang="en-US" dirty="0"/>
              <a:t>s</a:t>
            </a:r>
            <a:endParaRPr lang="de-AT" dirty="0"/>
          </a:p>
        </p:txBody>
      </p:sp>
      <p:sp>
        <p:nvSpPr>
          <p:cNvPr id="6" name="Slide Number Placeholder 5">
            <a:extLst>
              <a:ext uri="{FF2B5EF4-FFF2-40B4-BE49-F238E27FC236}">
                <a16:creationId xmlns:a16="http://schemas.microsoft.com/office/drawing/2014/main" id="{32F78033-E511-44DF-B77A-230BF6540FAA}"/>
              </a:ext>
            </a:extLst>
          </p:cNvPr>
          <p:cNvSpPr>
            <a:spLocks noGrp="1"/>
          </p:cNvSpPr>
          <p:nvPr>
            <p:ph type="sldNum" sz="quarter" idx="12"/>
          </p:nvPr>
        </p:nvSpPr>
        <p:spPr/>
        <p:txBody>
          <a:bodyPr/>
          <a:lstStyle/>
          <a:p>
            <a:fld id="{ACD6B214-EFBA-47A7-96BC-0C9C5E568A43}" type="slidenum">
              <a:rPr lang="de-AT" smtClean="0"/>
              <a:t>17</a:t>
            </a:fld>
            <a:endParaRPr lang="de-AT"/>
          </a:p>
        </p:txBody>
      </p:sp>
      <p:pic>
        <p:nvPicPr>
          <p:cNvPr id="8" name="Picture 7">
            <a:extLst>
              <a:ext uri="{FF2B5EF4-FFF2-40B4-BE49-F238E27FC236}">
                <a16:creationId xmlns:a16="http://schemas.microsoft.com/office/drawing/2014/main" id="{E7E8DCB8-B0BF-40F1-BC9A-04D094D1D8C3}"/>
              </a:ext>
            </a:extLst>
          </p:cNvPr>
          <p:cNvPicPr>
            <a:picLocks noChangeAspect="1"/>
          </p:cNvPicPr>
          <p:nvPr/>
        </p:nvPicPr>
        <p:blipFill>
          <a:blip r:embed="rId3"/>
          <a:stretch>
            <a:fillRect/>
          </a:stretch>
        </p:blipFill>
        <p:spPr>
          <a:xfrm>
            <a:off x="127317" y="2199004"/>
            <a:ext cx="7052385" cy="3104516"/>
          </a:xfrm>
          <a:prstGeom prst="rect">
            <a:avLst/>
          </a:prstGeom>
        </p:spPr>
      </p:pic>
    </p:spTree>
    <p:extLst>
      <p:ext uri="{BB962C8B-B14F-4D97-AF65-F5344CB8AC3E}">
        <p14:creationId xmlns:p14="http://schemas.microsoft.com/office/powerpoint/2010/main" val="3879882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1EB1-FB08-459E-8BD0-DEB27CB51A49}"/>
              </a:ext>
            </a:extLst>
          </p:cNvPr>
          <p:cNvSpPr>
            <a:spLocks noGrp="1"/>
          </p:cNvSpPr>
          <p:nvPr>
            <p:ph type="title"/>
          </p:nvPr>
        </p:nvSpPr>
        <p:spPr/>
        <p:txBody>
          <a:bodyPr/>
          <a:lstStyle/>
          <a:p>
            <a:r>
              <a:rPr lang="ro-RO" dirty="0"/>
              <a:t>The Roof Water Drainage</a:t>
            </a:r>
          </a:p>
        </p:txBody>
      </p:sp>
      <p:sp>
        <p:nvSpPr>
          <p:cNvPr id="3" name="Content Placeholder 2">
            <a:extLst>
              <a:ext uri="{FF2B5EF4-FFF2-40B4-BE49-F238E27FC236}">
                <a16:creationId xmlns:a16="http://schemas.microsoft.com/office/drawing/2014/main" id="{30B32EA5-D7DE-4AE1-ABDB-8651FC444C76}"/>
              </a:ext>
            </a:extLst>
          </p:cNvPr>
          <p:cNvSpPr>
            <a:spLocks noGrp="1"/>
          </p:cNvSpPr>
          <p:nvPr>
            <p:ph idx="1"/>
          </p:nvPr>
        </p:nvSpPr>
        <p:spPr>
          <a:xfrm>
            <a:off x="7802880" y="1314921"/>
            <a:ext cx="4307840" cy="1489240"/>
          </a:xfrm>
        </p:spPr>
        <p:txBody>
          <a:bodyPr/>
          <a:lstStyle/>
          <a:p>
            <a:pPr marL="0" indent="0">
              <a:buNone/>
            </a:pPr>
            <a:r>
              <a:rPr lang="en-US" sz="1600" dirty="0"/>
              <a:t>Water must be drained from the roof without damaging the building. </a:t>
            </a:r>
          </a:p>
          <a:p>
            <a:pPr marL="0" indent="0">
              <a:buNone/>
            </a:pPr>
            <a:r>
              <a:rPr lang="en-US" sz="1600" dirty="0"/>
              <a:t>Therefore, together with its structures and joints, the roof must have a suitable slope and airtightness to drain the water.</a:t>
            </a:r>
            <a:endParaRPr lang="ro-RO" sz="1600" dirty="0"/>
          </a:p>
        </p:txBody>
      </p:sp>
      <p:sp>
        <p:nvSpPr>
          <p:cNvPr id="4" name="Date Placeholder 3">
            <a:extLst>
              <a:ext uri="{FF2B5EF4-FFF2-40B4-BE49-F238E27FC236}">
                <a16:creationId xmlns:a16="http://schemas.microsoft.com/office/drawing/2014/main" id="{C20ED8EE-E425-47B7-B41B-326ADCB286C7}"/>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5" name="Footer Placeholder 4">
            <a:extLst>
              <a:ext uri="{FF2B5EF4-FFF2-40B4-BE49-F238E27FC236}">
                <a16:creationId xmlns:a16="http://schemas.microsoft.com/office/drawing/2014/main" id="{C087BE69-D463-45BE-B138-9C0207F51909}"/>
              </a:ext>
            </a:extLst>
          </p:cNvPr>
          <p:cNvSpPr>
            <a:spLocks noGrp="1"/>
          </p:cNvSpPr>
          <p:nvPr>
            <p:ph type="ftr" sz="quarter" idx="11"/>
          </p:nvPr>
        </p:nvSpPr>
        <p:spPr/>
        <p:txBody>
          <a:bodyPr/>
          <a:lstStyle/>
          <a:p>
            <a:r>
              <a:rPr lang="de-AT" dirty="0"/>
              <a:t>Sources: </a:t>
            </a:r>
            <a:r>
              <a:rPr lang="ro-RO" dirty="0"/>
              <a:t>Rakennusten kosteustekninen toimivuu</a:t>
            </a:r>
            <a:r>
              <a:rPr lang="en-US" dirty="0"/>
              <a:t>s</a:t>
            </a:r>
            <a:endParaRPr lang="de-AT" dirty="0"/>
          </a:p>
        </p:txBody>
      </p:sp>
      <p:sp>
        <p:nvSpPr>
          <p:cNvPr id="6" name="Slide Number Placeholder 5">
            <a:extLst>
              <a:ext uri="{FF2B5EF4-FFF2-40B4-BE49-F238E27FC236}">
                <a16:creationId xmlns:a16="http://schemas.microsoft.com/office/drawing/2014/main" id="{D45973D8-42DB-4D7D-9EB7-6FFBA65D27D7}"/>
              </a:ext>
            </a:extLst>
          </p:cNvPr>
          <p:cNvSpPr>
            <a:spLocks noGrp="1"/>
          </p:cNvSpPr>
          <p:nvPr>
            <p:ph type="sldNum" sz="quarter" idx="12"/>
          </p:nvPr>
        </p:nvSpPr>
        <p:spPr/>
        <p:txBody>
          <a:bodyPr/>
          <a:lstStyle/>
          <a:p>
            <a:fld id="{ACD6B214-EFBA-47A7-96BC-0C9C5E568A43}" type="slidenum">
              <a:rPr lang="de-AT" smtClean="0"/>
              <a:t>18</a:t>
            </a:fld>
            <a:endParaRPr lang="de-AT"/>
          </a:p>
        </p:txBody>
      </p:sp>
      <p:pic>
        <p:nvPicPr>
          <p:cNvPr id="10" name="Picture 9">
            <a:extLst>
              <a:ext uri="{FF2B5EF4-FFF2-40B4-BE49-F238E27FC236}">
                <a16:creationId xmlns:a16="http://schemas.microsoft.com/office/drawing/2014/main" id="{DBF7F5FC-0B43-4D81-AD5B-58DF3E93F34C}"/>
              </a:ext>
            </a:extLst>
          </p:cNvPr>
          <p:cNvPicPr>
            <a:picLocks noChangeAspect="1"/>
          </p:cNvPicPr>
          <p:nvPr/>
        </p:nvPicPr>
        <p:blipFill>
          <a:blip r:embed="rId3"/>
          <a:stretch>
            <a:fillRect/>
          </a:stretch>
        </p:blipFill>
        <p:spPr>
          <a:xfrm>
            <a:off x="3490558" y="1925054"/>
            <a:ext cx="4037403" cy="3608889"/>
          </a:xfrm>
          <a:prstGeom prst="rect">
            <a:avLst/>
          </a:prstGeom>
        </p:spPr>
      </p:pic>
      <p:pic>
        <p:nvPicPr>
          <p:cNvPr id="12" name="Picture 11">
            <a:extLst>
              <a:ext uri="{FF2B5EF4-FFF2-40B4-BE49-F238E27FC236}">
                <a16:creationId xmlns:a16="http://schemas.microsoft.com/office/drawing/2014/main" id="{64B0C5D3-91FA-426D-8FB0-13A12B453AEF}"/>
              </a:ext>
            </a:extLst>
          </p:cNvPr>
          <p:cNvPicPr>
            <a:picLocks noChangeAspect="1"/>
          </p:cNvPicPr>
          <p:nvPr/>
        </p:nvPicPr>
        <p:blipFill>
          <a:blip r:embed="rId4"/>
          <a:stretch>
            <a:fillRect/>
          </a:stretch>
        </p:blipFill>
        <p:spPr>
          <a:xfrm>
            <a:off x="320040" y="2117560"/>
            <a:ext cx="2895600" cy="3733800"/>
          </a:xfrm>
          <a:prstGeom prst="rect">
            <a:avLst/>
          </a:prstGeom>
        </p:spPr>
      </p:pic>
      <p:pic>
        <p:nvPicPr>
          <p:cNvPr id="14" name="Picture 13">
            <a:extLst>
              <a:ext uri="{FF2B5EF4-FFF2-40B4-BE49-F238E27FC236}">
                <a16:creationId xmlns:a16="http://schemas.microsoft.com/office/drawing/2014/main" id="{FE530720-361C-4B82-A47B-81FBE8484200}"/>
              </a:ext>
            </a:extLst>
          </p:cNvPr>
          <p:cNvPicPr>
            <a:picLocks noChangeAspect="1"/>
          </p:cNvPicPr>
          <p:nvPr/>
        </p:nvPicPr>
        <p:blipFill>
          <a:blip r:embed="rId5"/>
          <a:stretch>
            <a:fillRect/>
          </a:stretch>
        </p:blipFill>
        <p:spPr>
          <a:xfrm>
            <a:off x="8124825" y="3000108"/>
            <a:ext cx="3228975" cy="2895600"/>
          </a:xfrm>
          <a:prstGeom prst="rect">
            <a:avLst/>
          </a:prstGeom>
        </p:spPr>
      </p:pic>
      <mc:AlternateContent xmlns:mc="http://schemas.openxmlformats.org/markup-compatibility/2006" xmlns:pslz="http://schemas.microsoft.com/office/powerpoint/2016/slidezoom">
        <mc:Choice Requires="pslz">
          <p:graphicFrame>
            <p:nvGraphicFramePr>
              <p:cNvPr id="16" name="Slide Zoom 15">
                <a:extLst>
                  <a:ext uri="{FF2B5EF4-FFF2-40B4-BE49-F238E27FC236}">
                    <a16:creationId xmlns:a16="http://schemas.microsoft.com/office/drawing/2014/main" id="{8505AC8E-7A62-4747-B56C-2A7E6D10FD47}"/>
                  </a:ext>
                </a:extLst>
              </p:cNvPr>
              <p:cNvGraphicFramePr>
                <a:graphicFrameLocks noChangeAspect="1"/>
              </p:cNvGraphicFramePr>
              <p:nvPr>
                <p:extLst>
                  <p:ext uri="{D42A27DB-BD31-4B8C-83A1-F6EECF244321}">
                    <p14:modId xmlns:p14="http://schemas.microsoft.com/office/powerpoint/2010/main" val="1031234411"/>
                  </p:ext>
                </p:extLst>
              </p:nvPr>
            </p:nvGraphicFramePr>
            <p:xfrm>
              <a:off x="12030692" y="6627106"/>
              <a:ext cx="160056" cy="90032"/>
            </p:xfrm>
            <a:graphic>
              <a:graphicData uri="http://schemas.microsoft.com/office/powerpoint/2016/slidezoom">
                <pslz:sldZm>
                  <pslz:sldZmObj sldId="467" cId="3748786298">
                    <pslz:zmPr id="{9F2A7317-9B6A-4727-AE02-FCE5AF22E865}" returnToParent="0" transitionDur="1000">
                      <p166:blipFill xmlns:p166="http://schemas.microsoft.com/office/powerpoint/2016/6/main">
                        <a:blip r:embed="rId6"/>
                        <a:stretch>
                          <a:fillRect/>
                        </a:stretch>
                      </p166:blipFill>
                      <p166:spPr xmlns:p166="http://schemas.microsoft.com/office/powerpoint/2016/6/main">
                        <a:xfrm>
                          <a:off x="0" y="0"/>
                          <a:ext cx="160056" cy="90032"/>
                        </a:xfrm>
                        <a:prstGeom prst="rect">
                          <a:avLst/>
                        </a:prstGeom>
                        <a:ln w="3175">
                          <a:solidFill>
                            <a:prstClr val="ltGray"/>
                          </a:solidFill>
                        </a:ln>
                      </p166:spPr>
                    </pslz:zmPr>
                  </pslz:sldZmObj>
                </pslz:sldZm>
              </a:graphicData>
            </a:graphic>
          </p:graphicFrame>
        </mc:Choice>
        <mc:Fallback xmlns="">
          <p:pic>
            <p:nvPicPr>
              <p:cNvPr id="16" name="Slide Zoom 15">
                <a:hlinkClick r:id="rId7" action="ppaction://hlinksldjump"/>
                <a:extLst>
                  <a:ext uri="{FF2B5EF4-FFF2-40B4-BE49-F238E27FC236}">
                    <a16:creationId xmlns:a16="http://schemas.microsoft.com/office/drawing/2014/main" id="{8505AC8E-7A62-4747-B56C-2A7E6D10FD47}"/>
                  </a:ext>
                </a:extLst>
              </p:cNvPr>
              <p:cNvPicPr>
                <a:picLocks noGrp="1" noRot="1" noChangeAspect="1" noMove="1" noResize="1" noEditPoints="1" noAdjustHandles="1" noChangeArrowheads="1" noChangeShapeType="1"/>
              </p:cNvPicPr>
              <p:nvPr/>
            </p:nvPicPr>
            <p:blipFill>
              <a:blip r:embed="rId8"/>
              <a:stretch>
                <a:fillRect/>
              </a:stretch>
            </p:blipFill>
            <p:spPr>
              <a:xfrm>
                <a:off x="12030692" y="6627106"/>
                <a:ext cx="160056" cy="90032"/>
              </a:xfrm>
              <a:prstGeom prst="rect">
                <a:avLst/>
              </a:prstGeom>
              <a:ln w="3175">
                <a:solidFill>
                  <a:prstClr val="ltGray"/>
                </a:solidFill>
              </a:ln>
            </p:spPr>
          </p:pic>
        </mc:Fallback>
      </mc:AlternateContent>
    </p:spTree>
    <p:extLst>
      <p:ext uri="{BB962C8B-B14F-4D97-AF65-F5344CB8AC3E}">
        <p14:creationId xmlns:p14="http://schemas.microsoft.com/office/powerpoint/2010/main" val="2414964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FEEB92-A5A3-4D16-83E1-D97983D0A638}"/>
              </a:ext>
            </a:extLst>
          </p:cNvPr>
          <p:cNvSpPr>
            <a:spLocks noGrp="1"/>
          </p:cNvSpPr>
          <p:nvPr>
            <p:ph idx="1"/>
          </p:nvPr>
        </p:nvSpPr>
        <p:spPr>
          <a:xfrm>
            <a:off x="838200" y="1772786"/>
            <a:ext cx="10515600" cy="1824853"/>
          </a:xfrm>
        </p:spPr>
        <p:txBody>
          <a:bodyPr/>
          <a:lstStyle/>
          <a:p>
            <a:pPr marL="0" indent="0">
              <a:buNone/>
            </a:pPr>
            <a:r>
              <a:rPr lang="en-US" dirty="0"/>
              <a:t>Building Physics is an applied science that studies the hygro-thermal, acoustical and light-related properties, and the performance of materials, building assemblies (roofs, façades, windows, partition walls, etc.), spaces, whole buildings, and the built environment.</a:t>
            </a:r>
            <a:endParaRPr lang="ro-RO" dirty="0"/>
          </a:p>
        </p:txBody>
      </p:sp>
      <p:sp>
        <p:nvSpPr>
          <p:cNvPr id="4" name="Date Placeholder 3">
            <a:extLst>
              <a:ext uri="{FF2B5EF4-FFF2-40B4-BE49-F238E27FC236}">
                <a16:creationId xmlns:a16="http://schemas.microsoft.com/office/drawing/2014/main" id="{5B436036-55BF-466B-A08E-19D68C29D4A4}"/>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6" name="Slide Number Placeholder 5">
            <a:extLst>
              <a:ext uri="{FF2B5EF4-FFF2-40B4-BE49-F238E27FC236}">
                <a16:creationId xmlns:a16="http://schemas.microsoft.com/office/drawing/2014/main" id="{3A23E598-1C49-406C-B4A2-AF4D0BED961E}"/>
              </a:ext>
            </a:extLst>
          </p:cNvPr>
          <p:cNvSpPr>
            <a:spLocks noGrp="1"/>
          </p:cNvSpPr>
          <p:nvPr>
            <p:ph type="sldNum" sz="quarter" idx="12"/>
          </p:nvPr>
        </p:nvSpPr>
        <p:spPr/>
        <p:txBody>
          <a:bodyPr/>
          <a:lstStyle/>
          <a:p>
            <a:fld id="{ACD6B214-EFBA-47A7-96BC-0C9C5E568A43}" type="slidenum">
              <a:rPr lang="de-AT" smtClean="0"/>
              <a:t>19</a:t>
            </a:fld>
            <a:endParaRPr lang="de-AT"/>
          </a:p>
        </p:txBody>
      </p:sp>
      <p:sp>
        <p:nvSpPr>
          <p:cNvPr id="7" name="Rectangle: Rounded Corners 6">
            <a:extLst>
              <a:ext uri="{FF2B5EF4-FFF2-40B4-BE49-F238E27FC236}">
                <a16:creationId xmlns:a16="http://schemas.microsoft.com/office/drawing/2014/main" id="{5EFFFC82-F9D7-4A4E-A6C9-316B1A0610EE}"/>
              </a:ext>
            </a:extLst>
          </p:cNvPr>
          <p:cNvSpPr/>
          <p:nvPr/>
        </p:nvSpPr>
        <p:spPr>
          <a:xfrm>
            <a:off x="1259174" y="4152275"/>
            <a:ext cx="2128603" cy="1064302"/>
          </a:xfrm>
          <a:prstGeom prst="roundRect">
            <a:avLst/>
          </a:prstGeom>
          <a:scene3d>
            <a:camera prst="orthographicFront"/>
            <a:lightRig rig="threePt"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Moisture</a:t>
            </a:r>
            <a:endParaRPr lang="ro-RO" sz="2200" b="1" dirty="0"/>
          </a:p>
        </p:txBody>
      </p:sp>
      <p:sp>
        <p:nvSpPr>
          <p:cNvPr id="8" name="Rectangle: Rounded Corners 7">
            <a:extLst>
              <a:ext uri="{FF2B5EF4-FFF2-40B4-BE49-F238E27FC236}">
                <a16:creationId xmlns:a16="http://schemas.microsoft.com/office/drawing/2014/main" id="{F1DE0B19-F917-4737-8AF2-162CCF8D815D}"/>
              </a:ext>
            </a:extLst>
          </p:cNvPr>
          <p:cNvSpPr/>
          <p:nvPr/>
        </p:nvSpPr>
        <p:spPr>
          <a:xfrm>
            <a:off x="5031698" y="4152275"/>
            <a:ext cx="2128603" cy="1064302"/>
          </a:xfrm>
          <a:prstGeom prst="roundRect">
            <a:avLst/>
          </a:prstGeom>
          <a:scene3d>
            <a:camera prst="orthographicFront"/>
            <a:lightRig rig="threePt"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Sound</a:t>
            </a:r>
            <a:endParaRPr lang="ro-RO" sz="2200" b="1" dirty="0"/>
          </a:p>
        </p:txBody>
      </p:sp>
      <p:sp>
        <p:nvSpPr>
          <p:cNvPr id="9" name="Rectangle: Rounded Corners 8">
            <a:extLst>
              <a:ext uri="{FF2B5EF4-FFF2-40B4-BE49-F238E27FC236}">
                <a16:creationId xmlns:a16="http://schemas.microsoft.com/office/drawing/2014/main" id="{82CCC07F-DDB2-4941-8F09-2B08636FBDD2}"/>
              </a:ext>
            </a:extLst>
          </p:cNvPr>
          <p:cNvSpPr/>
          <p:nvPr/>
        </p:nvSpPr>
        <p:spPr>
          <a:xfrm>
            <a:off x="8804222" y="4152275"/>
            <a:ext cx="2128603" cy="1064302"/>
          </a:xfrm>
          <a:prstGeom prst="roundRect">
            <a:avLst/>
          </a:prstGeom>
          <a:scene3d>
            <a:camera prst="orthographicFront"/>
            <a:lightRig rig="threePt"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Heat</a:t>
            </a:r>
            <a:endParaRPr lang="ro-RO" sz="2200" b="1" dirty="0"/>
          </a:p>
        </p:txBody>
      </p:sp>
      <p:pic>
        <p:nvPicPr>
          <p:cNvPr id="10" name="Picture 9">
            <a:extLst>
              <a:ext uri="{FF2B5EF4-FFF2-40B4-BE49-F238E27FC236}">
                <a16:creationId xmlns:a16="http://schemas.microsoft.com/office/drawing/2014/main" id="{325ABE95-174A-4488-B741-CFD165B00CA6}"/>
              </a:ext>
            </a:extLst>
          </p:cNvPr>
          <p:cNvPicPr>
            <a:picLocks noChangeAspect="1"/>
          </p:cNvPicPr>
          <p:nvPr/>
        </p:nvPicPr>
        <p:blipFill>
          <a:blip r:embed="rId3"/>
          <a:stretch>
            <a:fillRect/>
          </a:stretch>
        </p:blipFill>
        <p:spPr>
          <a:xfrm>
            <a:off x="1195238" y="4075487"/>
            <a:ext cx="2256473" cy="1217877"/>
          </a:xfrm>
          <a:prstGeom prst="rect">
            <a:avLst/>
          </a:prstGeom>
        </p:spPr>
      </p:pic>
      <mc:AlternateContent xmlns:mc="http://schemas.openxmlformats.org/markup-compatibility/2006" xmlns:pslz="http://schemas.microsoft.com/office/powerpoint/2016/slidezoom">
        <mc:Choice Requires="pslz">
          <p:graphicFrame>
            <p:nvGraphicFramePr>
              <p:cNvPr id="12" name="Slide Zoom 11">
                <a:extLst>
                  <a:ext uri="{FF2B5EF4-FFF2-40B4-BE49-F238E27FC236}">
                    <a16:creationId xmlns:a16="http://schemas.microsoft.com/office/drawing/2014/main" id="{469E02FF-59D4-4413-80EC-1D4278BEC86B}"/>
                  </a:ext>
                </a:extLst>
              </p:cNvPr>
              <p:cNvGraphicFramePr>
                <a:graphicFrameLocks noChangeAspect="1"/>
              </p:cNvGraphicFramePr>
              <p:nvPr>
                <p:extLst>
                  <p:ext uri="{D42A27DB-BD31-4B8C-83A1-F6EECF244321}">
                    <p14:modId xmlns:p14="http://schemas.microsoft.com/office/powerpoint/2010/main" val="4294741413"/>
                  </p:ext>
                </p:extLst>
              </p:nvPr>
            </p:nvGraphicFramePr>
            <p:xfrm>
              <a:off x="6461760" y="4684425"/>
              <a:ext cx="81279" cy="45719"/>
            </p:xfrm>
            <a:graphic>
              <a:graphicData uri="http://schemas.microsoft.com/office/powerpoint/2016/slidezoom">
                <pslz:sldZm>
                  <pslz:sldZmObj sldId="468" cId="1678322159">
                    <pslz:zmPr id="{8236A2A6-2032-4687-8FDB-14B88AA7842B}" returnToParent="0" transitionDur="1000">
                      <p166:blipFill xmlns:p166="http://schemas.microsoft.com/office/powerpoint/2016/6/main">
                        <a:blip r:embed="rId4"/>
                        <a:stretch>
                          <a:fillRect/>
                        </a:stretch>
                      </p166:blipFill>
                      <p166:spPr xmlns:p166="http://schemas.microsoft.com/office/powerpoint/2016/6/main">
                        <a:xfrm>
                          <a:off x="0" y="0"/>
                          <a:ext cx="81279" cy="45719"/>
                        </a:xfrm>
                        <a:prstGeom prst="rect">
                          <a:avLst/>
                        </a:prstGeom>
                        <a:ln w="3175">
                          <a:solidFill>
                            <a:prstClr val="ltGray"/>
                          </a:solidFill>
                        </a:ln>
                      </p166:spPr>
                    </pslz:zmPr>
                  </pslz:sldZmObj>
                </pslz:sldZm>
              </a:graphicData>
            </a:graphic>
          </p:graphicFrame>
        </mc:Choice>
        <mc:Fallback xmlns="">
          <p:pic>
            <p:nvPicPr>
              <p:cNvPr id="12" name="Slide Zoom 11">
                <a:hlinkClick r:id="rId5" action="ppaction://hlinksldjump"/>
                <a:extLst>
                  <a:ext uri="{FF2B5EF4-FFF2-40B4-BE49-F238E27FC236}">
                    <a16:creationId xmlns:a16="http://schemas.microsoft.com/office/drawing/2014/main" id="{469E02FF-59D4-4413-80EC-1D4278BEC86B}"/>
                  </a:ext>
                </a:extLst>
              </p:cNvPr>
              <p:cNvPicPr>
                <a:picLocks noGrp="1" noRot="1" noChangeAspect="1" noMove="1" noResize="1" noEditPoints="1" noAdjustHandles="1" noChangeArrowheads="1" noChangeShapeType="1"/>
              </p:cNvPicPr>
              <p:nvPr/>
            </p:nvPicPr>
            <p:blipFill>
              <a:blip r:embed="rId6"/>
              <a:stretch>
                <a:fillRect/>
              </a:stretch>
            </p:blipFill>
            <p:spPr>
              <a:xfrm>
                <a:off x="6461760" y="4684425"/>
                <a:ext cx="81279" cy="45719"/>
              </a:xfrm>
              <a:prstGeom prst="rect">
                <a:avLst/>
              </a:prstGeom>
              <a:ln w="3175">
                <a:solidFill>
                  <a:prstClr val="ltGray"/>
                </a:solidFill>
              </a:ln>
            </p:spPr>
          </p:pic>
        </mc:Fallback>
      </mc:AlternateContent>
    </p:spTree>
    <p:extLst>
      <p:ext uri="{BB962C8B-B14F-4D97-AF65-F5344CB8AC3E}">
        <p14:creationId xmlns:p14="http://schemas.microsoft.com/office/powerpoint/2010/main" val="374878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0" s="-70588" l="0"/>
                                      </p:by>
                                    </p:animClr>
                                    <p:animClr clrSpc="hsl" dir="cw">
                                      <p:cBhvr>
                                        <p:cTn id="7" dur="500" fill="hold"/>
                                        <p:tgtEl>
                                          <p:spTgt spid="8"/>
                                        </p:tgtEl>
                                        <p:attrNameLst>
                                          <p:attrName>fillcolor</p:attrName>
                                        </p:attrNameLst>
                                      </p:cBhvr>
                                      <p:by>
                                        <p:hsl h="0" s="-70588" l="0"/>
                                      </p:by>
                                    </p:animClr>
                                    <p:animClr clrSpc="hsl" dir="cw">
                                      <p:cBhvr>
                                        <p:cTn id="8" dur="500" fill="hold"/>
                                        <p:tgtEl>
                                          <p:spTgt spid="8"/>
                                        </p:tgtEl>
                                        <p:attrNameLst>
                                          <p:attrName>stroke.color</p:attrName>
                                        </p:attrNameLst>
                                      </p:cBhvr>
                                      <p:by>
                                        <p:hsl h="0" s="-70588" l="0"/>
                                      </p:by>
                                    </p:animClr>
                                    <p:set>
                                      <p:cBhvr>
                                        <p:cTn id="9"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iagram, engineering drawing&#10;&#10;Description automatically generated">
            <a:extLst>
              <a:ext uri="{FF2B5EF4-FFF2-40B4-BE49-F238E27FC236}">
                <a16:creationId xmlns:a16="http://schemas.microsoft.com/office/drawing/2014/main" id="{62E20F99-BBE1-4CA3-862A-41631E019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880" y="2117560"/>
            <a:ext cx="4102448" cy="3190793"/>
          </a:xfrm>
          <a:prstGeom prst="rect">
            <a:avLst/>
          </a:prstGeom>
        </p:spPr>
      </p:pic>
      <p:pic>
        <p:nvPicPr>
          <p:cNvPr id="15" name="Picture 14">
            <a:extLst>
              <a:ext uri="{FF2B5EF4-FFF2-40B4-BE49-F238E27FC236}">
                <a16:creationId xmlns:a16="http://schemas.microsoft.com/office/drawing/2014/main" id="{93AEE247-DF53-463F-A308-39B87A439964}"/>
              </a:ext>
            </a:extLst>
          </p:cNvPr>
          <p:cNvPicPr>
            <a:picLocks noChangeAspect="1"/>
          </p:cNvPicPr>
          <p:nvPr/>
        </p:nvPicPr>
        <p:blipFill>
          <a:blip r:embed="rId4"/>
          <a:stretch>
            <a:fillRect/>
          </a:stretch>
        </p:blipFill>
        <p:spPr>
          <a:xfrm rot="19923915">
            <a:off x="6016027" y="2338388"/>
            <a:ext cx="5381625" cy="2181225"/>
          </a:xfrm>
          <a:prstGeom prst="rect">
            <a:avLst/>
          </a:prstGeom>
        </p:spPr>
      </p:pic>
      <p:pic>
        <p:nvPicPr>
          <p:cNvPr id="17" name="Picture 16">
            <a:extLst>
              <a:ext uri="{FF2B5EF4-FFF2-40B4-BE49-F238E27FC236}">
                <a16:creationId xmlns:a16="http://schemas.microsoft.com/office/drawing/2014/main" id="{B3767388-BDE8-4E76-8D1B-87E0DFCD8B3C}"/>
              </a:ext>
            </a:extLst>
          </p:cNvPr>
          <p:cNvPicPr>
            <a:picLocks noChangeAspect="1"/>
          </p:cNvPicPr>
          <p:nvPr/>
        </p:nvPicPr>
        <p:blipFill>
          <a:blip r:embed="rId5"/>
          <a:stretch>
            <a:fillRect/>
          </a:stretch>
        </p:blipFill>
        <p:spPr>
          <a:xfrm rot="1393140">
            <a:off x="7494928" y="2077816"/>
            <a:ext cx="4619625" cy="2619375"/>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AFC1955B-8FC9-40F3-93CD-07C9C1208E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355297">
            <a:off x="6987073" y="1815879"/>
            <a:ext cx="5052506" cy="2840927"/>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6A0B5E38-D7D4-4EB9-8678-5EBFFAACD5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24901">
            <a:off x="7128022" y="1442785"/>
            <a:ext cx="3923485" cy="4544576"/>
          </a:xfrm>
          <a:prstGeom prst="rect">
            <a:avLst/>
          </a:prstGeom>
        </p:spPr>
      </p:pic>
      <p:sp>
        <p:nvSpPr>
          <p:cNvPr id="2" name="Title 1">
            <a:extLst>
              <a:ext uri="{FF2B5EF4-FFF2-40B4-BE49-F238E27FC236}">
                <a16:creationId xmlns:a16="http://schemas.microsoft.com/office/drawing/2014/main" id="{4EDB432E-AF87-4833-B0F4-73231BABA49C}"/>
              </a:ext>
            </a:extLst>
          </p:cNvPr>
          <p:cNvSpPr>
            <a:spLocks noGrp="1"/>
          </p:cNvSpPr>
          <p:nvPr>
            <p:ph type="title"/>
          </p:nvPr>
        </p:nvSpPr>
        <p:spPr/>
        <p:txBody>
          <a:bodyPr/>
          <a:lstStyle/>
          <a:p>
            <a:r>
              <a:rPr lang="en-US" dirty="0"/>
              <a:t>Why building physics?</a:t>
            </a:r>
            <a:endParaRPr lang="ro-RO" dirty="0"/>
          </a:p>
        </p:txBody>
      </p:sp>
      <p:sp>
        <p:nvSpPr>
          <p:cNvPr id="3" name="Content Placeholder 2">
            <a:extLst>
              <a:ext uri="{FF2B5EF4-FFF2-40B4-BE49-F238E27FC236}">
                <a16:creationId xmlns:a16="http://schemas.microsoft.com/office/drawing/2014/main" id="{A6C3F059-0A4E-449A-B1D0-0AC2722116DE}"/>
              </a:ext>
            </a:extLst>
          </p:cNvPr>
          <p:cNvSpPr>
            <a:spLocks noGrp="1"/>
          </p:cNvSpPr>
          <p:nvPr>
            <p:ph idx="1"/>
          </p:nvPr>
        </p:nvSpPr>
        <p:spPr>
          <a:xfrm>
            <a:off x="838200" y="2117560"/>
            <a:ext cx="5257800" cy="3818021"/>
          </a:xfrm>
        </p:spPr>
        <p:txBody>
          <a:bodyPr/>
          <a:lstStyle/>
          <a:p>
            <a:r>
              <a:rPr lang="en-US" dirty="0"/>
              <a:t>Persisting moisture problems, </a:t>
            </a:r>
          </a:p>
          <a:p>
            <a:r>
              <a:rPr lang="en-US" dirty="0"/>
              <a:t>Thermal discomfort,</a:t>
            </a:r>
          </a:p>
          <a:p>
            <a:r>
              <a:rPr lang="en-US" dirty="0"/>
              <a:t>Visual uneasiness,</a:t>
            </a:r>
          </a:p>
          <a:p>
            <a:r>
              <a:rPr lang="en-US" dirty="0"/>
              <a:t>Olfactory discomfort,</a:t>
            </a:r>
          </a:p>
          <a:p>
            <a:r>
              <a:rPr lang="en-US" dirty="0"/>
              <a:t>Complaints about sick buildings,</a:t>
            </a:r>
          </a:p>
          <a:p>
            <a:pPr marL="0" indent="0">
              <a:buNone/>
            </a:pPr>
            <a:endParaRPr lang="ro-RO" dirty="0"/>
          </a:p>
        </p:txBody>
      </p:sp>
      <p:sp>
        <p:nvSpPr>
          <p:cNvPr id="14" name="Datumsplatzhalter 13"/>
          <p:cNvSpPr>
            <a:spLocks noGrp="1"/>
          </p:cNvSpPr>
          <p:nvPr>
            <p:ph type="dt" sz="half" idx="10"/>
          </p:nvPr>
        </p:nvSpPr>
        <p:spPr/>
        <p:txBody>
          <a:bodyPr/>
          <a:lstStyle/>
          <a:p>
            <a:fld id="{BFA183FB-2BC7-40DA-B93A-E3E59A4DDC5B}" type="datetime1">
              <a:rPr lang="de-AT" smtClean="0"/>
              <a:t>10.09.2021</a:t>
            </a:fld>
            <a:endParaRPr lang="de-AT" dirty="0"/>
          </a:p>
        </p:txBody>
      </p:sp>
      <p:sp>
        <p:nvSpPr>
          <p:cNvPr id="25" name="Fußzeilenplatzhalter 24"/>
          <p:cNvSpPr>
            <a:spLocks noGrp="1"/>
          </p:cNvSpPr>
          <p:nvPr>
            <p:ph type="ftr" sz="quarter" idx="11"/>
          </p:nvPr>
        </p:nvSpPr>
        <p:spPr>
          <a:xfrm>
            <a:off x="245660" y="6250898"/>
            <a:ext cx="10217473" cy="470585"/>
          </a:xfrm>
        </p:spPr>
        <p:txBody>
          <a:bodyPr/>
          <a:lstStyle/>
          <a:p>
            <a:r>
              <a:rPr lang="de-AT" dirty="0"/>
              <a:t>Sources: https://garrattsdamp.com/blog/damp-timber-structures/</a:t>
            </a:r>
          </a:p>
        </p:txBody>
      </p:sp>
      <p:sp>
        <p:nvSpPr>
          <p:cNvPr id="26" name="Foliennummernplatzhalter 25"/>
          <p:cNvSpPr>
            <a:spLocks noGrp="1"/>
          </p:cNvSpPr>
          <p:nvPr>
            <p:ph type="sldNum" sz="quarter" idx="12"/>
          </p:nvPr>
        </p:nvSpPr>
        <p:spPr/>
        <p:txBody>
          <a:bodyPr/>
          <a:lstStyle/>
          <a:p>
            <a:fld id="{ACD6B214-EFBA-47A7-96BC-0C9C5E568A43}" type="slidenum">
              <a:rPr lang="de-AT" smtClean="0"/>
              <a:t>2</a:t>
            </a:fld>
            <a:endParaRPr lang="de-AT"/>
          </a:p>
        </p:txBody>
      </p:sp>
      <p:sp>
        <p:nvSpPr>
          <p:cNvPr id="5" name="Textfeld 4"/>
          <p:cNvSpPr txBox="1"/>
          <p:nvPr/>
        </p:nvSpPr>
        <p:spPr>
          <a:xfrm>
            <a:off x="2808815" y="331270"/>
            <a:ext cx="6456945" cy="584775"/>
          </a:xfrm>
          <a:prstGeom prst="rect">
            <a:avLst/>
          </a:prstGeom>
          <a:noFill/>
        </p:spPr>
        <p:txBody>
          <a:bodyPr wrap="square" rtlCol="0">
            <a:spAutoFit/>
          </a:bodyPr>
          <a:lstStyle/>
          <a:p>
            <a:r>
              <a:rPr lang="en-GB" sz="1800" b="1" dirty="0">
                <a:solidFill>
                  <a:srgbClr val="356E8B"/>
                </a:solidFill>
              </a:rPr>
              <a:t>Presentation</a:t>
            </a:r>
            <a:r>
              <a:rPr lang="de-DE" sz="1800" b="1" dirty="0">
                <a:solidFill>
                  <a:srgbClr val="356E8B"/>
                </a:solidFill>
              </a:rPr>
              <a:t> Title</a:t>
            </a:r>
          </a:p>
          <a:p>
            <a:r>
              <a:rPr lang="de-DE" sz="1400" b="1" dirty="0">
                <a:solidFill>
                  <a:srgbClr val="356E8B"/>
                </a:solidFill>
              </a:rPr>
              <a:t>UNIVERSITY/TEAM</a:t>
            </a:r>
            <a:endParaRPr lang="de-AT" sz="1400" b="1" dirty="0">
              <a:solidFill>
                <a:srgbClr val="356E8B"/>
              </a:solidFill>
            </a:endParaRPr>
          </a:p>
        </p:txBody>
      </p:sp>
    </p:spTree>
    <p:extLst>
      <p:ext uri="{BB962C8B-B14F-4D97-AF65-F5344CB8AC3E}">
        <p14:creationId xmlns:p14="http://schemas.microsoft.com/office/powerpoint/2010/main" val="231259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B4D7B-DD56-4C6B-856B-E3373E6DDD97}"/>
              </a:ext>
            </a:extLst>
          </p:cNvPr>
          <p:cNvSpPr>
            <a:spLocks noGrp="1"/>
          </p:cNvSpPr>
          <p:nvPr>
            <p:ph type="title"/>
          </p:nvPr>
        </p:nvSpPr>
        <p:spPr/>
        <p:txBody>
          <a:bodyPr/>
          <a:lstStyle/>
          <a:p>
            <a:r>
              <a:rPr lang="en-US" dirty="0"/>
              <a:t>Definition Of Sound</a:t>
            </a:r>
            <a:endParaRPr lang="ro-RO" dirty="0"/>
          </a:p>
        </p:txBody>
      </p:sp>
      <p:sp>
        <p:nvSpPr>
          <p:cNvPr id="3" name="Content Placeholder 2">
            <a:extLst>
              <a:ext uri="{FF2B5EF4-FFF2-40B4-BE49-F238E27FC236}">
                <a16:creationId xmlns:a16="http://schemas.microsoft.com/office/drawing/2014/main" id="{E958DF10-65BD-4E85-A020-A0E1FDF56753}"/>
              </a:ext>
            </a:extLst>
          </p:cNvPr>
          <p:cNvSpPr>
            <a:spLocks noGrp="1"/>
          </p:cNvSpPr>
          <p:nvPr>
            <p:ph idx="1"/>
          </p:nvPr>
        </p:nvSpPr>
        <p:spPr>
          <a:xfrm>
            <a:off x="7904480" y="2638851"/>
            <a:ext cx="3754120" cy="2126189"/>
          </a:xfrm>
        </p:spPr>
        <p:txBody>
          <a:bodyPr/>
          <a:lstStyle/>
          <a:p>
            <a:pPr marL="0" indent="0">
              <a:buNone/>
            </a:pPr>
            <a:r>
              <a:rPr lang="en-US" sz="1600" dirty="0"/>
              <a:t>In physics, sound is a vibration that propagates as an acoustic wave, through a transmission medium such as a gas, liquid or solid. </a:t>
            </a:r>
          </a:p>
          <a:p>
            <a:pPr marL="0" indent="0">
              <a:buNone/>
            </a:pPr>
            <a:r>
              <a:rPr lang="en-US" sz="1600" dirty="0"/>
              <a:t>In the air, sound propagates as a longitudinal wave, but in solid matter, sound travels in both transverse and longitudinal waves.</a:t>
            </a:r>
          </a:p>
        </p:txBody>
      </p:sp>
      <p:sp>
        <p:nvSpPr>
          <p:cNvPr id="4" name="Date Placeholder 3">
            <a:extLst>
              <a:ext uri="{FF2B5EF4-FFF2-40B4-BE49-F238E27FC236}">
                <a16:creationId xmlns:a16="http://schemas.microsoft.com/office/drawing/2014/main" id="{3F634D05-425E-42C0-8D95-A4236FED339B}"/>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5" name="Footer Placeholder 4">
            <a:extLst>
              <a:ext uri="{FF2B5EF4-FFF2-40B4-BE49-F238E27FC236}">
                <a16:creationId xmlns:a16="http://schemas.microsoft.com/office/drawing/2014/main" id="{57EB814C-BC10-4FFD-83CC-2EA85773D362}"/>
              </a:ext>
            </a:extLst>
          </p:cNvPr>
          <p:cNvSpPr>
            <a:spLocks noGrp="1"/>
          </p:cNvSpPr>
          <p:nvPr>
            <p:ph type="ftr" sz="quarter" idx="11"/>
          </p:nvPr>
        </p:nvSpPr>
        <p:spPr>
          <a:xfrm>
            <a:off x="245660" y="6356358"/>
            <a:ext cx="6470099" cy="365125"/>
          </a:xfrm>
        </p:spPr>
        <p:txBody>
          <a:bodyPr/>
          <a:lstStyle/>
          <a:p>
            <a:r>
              <a:rPr lang="de-AT" dirty="0"/>
              <a:t>Sources: https://puuinfo.fi/wp-content/uploads/2021/05/Aanikirja_kokonainen-1.pdf</a:t>
            </a:r>
          </a:p>
        </p:txBody>
      </p:sp>
      <p:sp>
        <p:nvSpPr>
          <p:cNvPr id="6" name="Slide Number Placeholder 5">
            <a:extLst>
              <a:ext uri="{FF2B5EF4-FFF2-40B4-BE49-F238E27FC236}">
                <a16:creationId xmlns:a16="http://schemas.microsoft.com/office/drawing/2014/main" id="{79C29B95-8116-4317-A975-F8E40B8B9027}"/>
              </a:ext>
            </a:extLst>
          </p:cNvPr>
          <p:cNvSpPr>
            <a:spLocks noGrp="1"/>
          </p:cNvSpPr>
          <p:nvPr>
            <p:ph type="sldNum" sz="quarter" idx="12"/>
          </p:nvPr>
        </p:nvSpPr>
        <p:spPr/>
        <p:txBody>
          <a:bodyPr/>
          <a:lstStyle/>
          <a:p>
            <a:fld id="{ACD6B214-EFBA-47A7-96BC-0C9C5E568A43}" type="slidenum">
              <a:rPr lang="de-AT" smtClean="0"/>
              <a:t>20</a:t>
            </a:fld>
            <a:endParaRPr lang="de-AT"/>
          </a:p>
        </p:txBody>
      </p:sp>
      <p:pic>
        <p:nvPicPr>
          <p:cNvPr id="8" name="Picture 7">
            <a:extLst>
              <a:ext uri="{FF2B5EF4-FFF2-40B4-BE49-F238E27FC236}">
                <a16:creationId xmlns:a16="http://schemas.microsoft.com/office/drawing/2014/main" id="{1221701C-8BA9-4A39-80CD-9BABF8089FA4}"/>
              </a:ext>
            </a:extLst>
          </p:cNvPr>
          <p:cNvPicPr>
            <a:picLocks noChangeAspect="1"/>
          </p:cNvPicPr>
          <p:nvPr/>
        </p:nvPicPr>
        <p:blipFill rotWithShape="1">
          <a:blip r:embed="rId3">
            <a:clrChange>
              <a:clrFrom>
                <a:srgbClr val="FFFFFF"/>
              </a:clrFrom>
              <a:clrTo>
                <a:srgbClr val="FFFFFF">
                  <a:alpha val="0"/>
                </a:srgbClr>
              </a:clrTo>
            </a:clrChange>
          </a:blip>
          <a:srcRect t="4919"/>
          <a:stretch/>
        </p:blipFill>
        <p:spPr>
          <a:xfrm>
            <a:off x="71120" y="1717675"/>
            <a:ext cx="7427913" cy="4434940"/>
          </a:xfrm>
          <a:prstGeom prst="rect">
            <a:avLst/>
          </a:prstGeom>
        </p:spPr>
      </p:pic>
    </p:spTree>
    <p:extLst>
      <p:ext uri="{BB962C8B-B14F-4D97-AF65-F5344CB8AC3E}">
        <p14:creationId xmlns:p14="http://schemas.microsoft.com/office/powerpoint/2010/main" val="1678322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36CA-84CB-467D-BDCC-CADFE907F906}"/>
              </a:ext>
            </a:extLst>
          </p:cNvPr>
          <p:cNvSpPr>
            <a:spLocks noGrp="1"/>
          </p:cNvSpPr>
          <p:nvPr>
            <p:ph type="title"/>
          </p:nvPr>
        </p:nvSpPr>
        <p:spPr/>
        <p:txBody>
          <a:bodyPr/>
          <a:lstStyle/>
          <a:p>
            <a:r>
              <a:rPr lang="ro-RO" dirty="0"/>
              <a:t>Airborne Noise</a:t>
            </a:r>
            <a:r>
              <a:rPr lang="en-US" dirty="0"/>
              <a:t> </a:t>
            </a:r>
            <a:r>
              <a:rPr lang="ro-RO" dirty="0"/>
              <a:t>&amp; </a:t>
            </a:r>
            <a:r>
              <a:rPr lang="en-US" dirty="0"/>
              <a:t>Impact/Frame</a:t>
            </a:r>
            <a:r>
              <a:rPr lang="ro-RO" dirty="0"/>
              <a:t> Noise</a:t>
            </a:r>
          </a:p>
        </p:txBody>
      </p:sp>
      <p:sp>
        <p:nvSpPr>
          <p:cNvPr id="4" name="Date Placeholder 3">
            <a:extLst>
              <a:ext uri="{FF2B5EF4-FFF2-40B4-BE49-F238E27FC236}">
                <a16:creationId xmlns:a16="http://schemas.microsoft.com/office/drawing/2014/main" id="{CA9FB4C9-DE7F-49A9-83D7-ADA360DADC21}"/>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6" name="Slide Number Placeholder 5">
            <a:extLst>
              <a:ext uri="{FF2B5EF4-FFF2-40B4-BE49-F238E27FC236}">
                <a16:creationId xmlns:a16="http://schemas.microsoft.com/office/drawing/2014/main" id="{5CD0C62B-01F2-4785-BB13-B34EAC9CB769}"/>
              </a:ext>
            </a:extLst>
          </p:cNvPr>
          <p:cNvSpPr>
            <a:spLocks noGrp="1"/>
          </p:cNvSpPr>
          <p:nvPr>
            <p:ph type="sldNum" sz="quarter" idx="12"/>
          </p:nvPr>
        </p:nvSpPr>
        <p:spPr/>
        <p:txBody>
          <a:bodyPr/>
          <a:lstStyle/>
          <a:p>
            <a:fld id="{ACD6B214-EFBA-47A7-96BC-0C9C5E568A43}" type="slidenum">
              <a:rPr lang="de-AT" smtClean="0"/>
              <a:t>21</a:t>
            </a:fld>
            <a:endParaRPr lang="de-AT"/>
          </a:p>
        </p:txBody>
      </p:sp>
      <p:pic>
        <p:nvPicPr>
          <p:cNvPr id="8" name="Picture 7">
            <a:extLst>
              <a:ext uri="{FF2B5EF4-FFF2-40B4-BE49-F238E27FC236}">
                <a16:creationId xmlns:a16="http://schemas.microsoft.com/office/drawing/2014/main" id="{82876B91-D0DA-46E4-8426-5E47185C86CC}"/>
              </a:ext>
            </a:extLst>
          </p:cNvPr>
          <p:cNvPicPr>
            <a:picLocks noChangeAspect="1"/>
          </p:cNvPicPr>
          <p:nvPr/>
        </p:nvPicPr>
        <p:blipFill>
          <a:blip r:embed="rId3"/>
          <a:stretch>
            <a:fillRect/>
          </a:stretch>
        </p:blipFill>
        <p:spPr>
          <a:xfrm>
            <a:off x="560387" y="2131929"/>
            <a:ext cx="5686425" cy="3752850"/>
          </a:xfrm>
          <a:prstGeom prst="rect">
            <a:avLst/>
          </a:prstGeom>
        </p:spPr>
      </p:pic>
      <p:pic>
        <p:nvPicPr>
          <p:cNvPr id="10" name="Picture 9">
            <a:extLst>
              <a:ext uri="{FF2B5EF4-FFF2-40B4-BE49-F238E27FC236}">
                <a16:creationId xmlns:a16="http://schemas.microsoft.com/office/drawing/2014/main" id="{B0384E56-519B-4BF7-B3E2-040C1D286C2E}"/>
              </a:ext>
            </a:extLst>
          </p:cNvPr>
          <p:cNvPicPr>
            <a:picLocks noChangeAspect="1"/>
          </p:cNvPicPr>
          <p:nvPr/>
        </p:nvPicPr>
        <p:blipFill>
          <a:blip r:embed="rId4"/>
          <a:stretch>
            <a:fillRect/>
          </a:stretch>
        </p:blipFill>
        <p:spPr>
          <a:xfrm>
            <a:off x="6096000" y="1925054"/>
            <a:ext cx="5886450" cy="4162425"/>
          </a:xfrm>
          <a:prstGeom prst="rect">
            <a:avLst/>
          </a:prstGeom>
        </p:spPr>
      </p:pic>
      <p:sp>
        <p:nvSpPr>
          <p:cNvPr id="11" name="Footer Placeholder 4">
            <a:extLst>
              <a:ext uri="{FF2B5EF4-FFF2-40B4-BE49-F238E27FC236}">
                <a16:creationId xmlns:a16="http://schemas.microsoft.com/office/drawing/2014/main" id="{8515B8BD-F418-456B-97A9-D932D689A341}"/>
              </a:ext>
            </a:extLst>
          </p:cNvPr>
          <p:cNvSpPr>
            <a:spLocks noGrp="1"/>
          </p:cNvSpPr>
          <p:nvPr>
            <p:ph type="ftr" sz="quarter" idx="11"/>
          </p:nvPr>
        </p:nvSpPr>
        <p:spPr>
          <a:xfrm>
            <a:off x="245660" y="6356358"/>
            <a:ext cx="6470099" cy="365125"/>
          </a:xfrm>
        </p:spPr>
        <p:txBody>
          <a:bodyPr/>
          <a:lstStyle/>
          <a:p>
            <a:r>
              <a:rPr lang="de-AT" dirty="0"/>
              <a:t>Sources: https://puuinfo.fi/wp-content/uploads/2021/05/Aanikirja_kokonainen-1.pdf</a:t>
            </a:r>
          </a:p>
        </p:txBody>
      </p:sp>
    </p:spTree>
    <p:extLst>
      <p:ext uri="{BB962C8B-B14F-4D97-AF65-F5344CB8AC3E}">
        <p14:creationId xmlns:p14="http://schemas.microsoft.com/office/powerpoint/2010/main" val="4038247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36CA-84CB-467D-BDCC-CADFE907F906}"/>
              </a:ext>
            </a:extLst>
          </p:cNvPr>
          <p:cNvSpPr>
            <a:spLocks noGrp="1"/>
          </p:cNvSpPr>
          <p:nvPr>
            <p:ph type="title"/>
          </p:nvPr>
        </p:nvSpPr>
        <p:spPr/>
        <p:txBody>
          <a:bodyPr/>
          <a:lstStyle/>
          <a:p>
            <a:r>
              <a:rPr lang="ro-RO" dirty="0"/>
              <a:t>Sound Propagation Paths</a:t>
            </a:r>
          </a:p>
        </p:txBody>
      </p:sp>
      <p:sp>
        <p:nvSpPr>
          <p:cNvPr id="4" name="Date Placeholder 3">
            <a:extLst>
              <a:ext uri="{FF2B5EF4-FFF2-40B4-BE49-F238E27FC236}">
                <a16:creationId xmlns:a16="http://schemas.microsoft.com/office/drawing/2014/main" id="{CA9FB4C9-DE7F-49A9-83D7-ADA360DADC21}"/>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6" name="Slide Number Placeholder 5">
            <a:extLst>
              <a:ext uri="{FF2B5EF4-FFF2-40B4-BE49-F238E27FC236}">
                <a16:creationId xmlns:a16="http://schemas.microsoft.com/office/drawing/2014/main" id="{5CD0C62B-01F2-4785-BB13-B34EAC9CB769}"/>
              </a:ext>
            </a:extLst>
          </p:cNvPr>
          <p:cNvSpPr>
            <a:spLocks noGrp="1"/>
          </p:cNvSpPr>
          <p:nvPr>
            <p:ph type="sldNum" sz="quarter" idx="12"/>
          </p:nvPr>
        </p:nvSpPr>
        <p:spPr/>
        <p:txBody>
          <a:bodyPr/>
          <a:lstStyle/>
          <a:p>
            <a:fld id="{ACD6B214-EFBA-47A7-96BC-0C9C5E568A43}" type="slidenum">
              <a:rPr lang="de-AT" smtClean="0"/>
              <a:t>22</a:t>
            </a:fld>
            <a:endParaRPr lang="de-AT"/>
          </a:p>
        </p:txBody>
      </p:sp>
      <p:sp>
        <p:nvSpPr>
          <p:cNvPr id="11" name="Footer Placeholder 4">
            <a:extLst>
              <a:ext uri="{FF2B5EF4-FFF2-40B4-BE49-F238E27FC236}">
                <a16:creationId xmlns:a16="http://schemas.microsoft.com/office/drawing/2014/main" id="{8515B8BD-F418-456B-97A9-D932D689A341}"/>
              </a:ext>
            </a:extLst>
          </p:cNvPr>
          <p:cNvSpPr>
            <a:spLocks noGrp="1"/>
          </p:cNvSpPr>
          <p:nvPr>
            <p:ph type="ftr" sz="quarter" idx="11"/>
          </p:nvPr>
        </p:nvSpPr>
        <p:spPr>
          <a:xfrm>
            <a:off x="245660" y="6356358"/>
            <a:ext cx="6470099" cy="365125"/>
          </a:xfrm>
        </p:spPr>
        <p:txBody>
          <a:bodyPr/>
          <a:lstStyle/>
          <a:p>
            <a:r>
              <a:rPr lang="de-AT" dirty="0"/>
              <a:t>Sources: https://puuinfo.fi/wp-content/uploads/2021/05/Aanikirja_kokonainen-1.pdf</a:t>
            </a:r>
          </a:p>
        </p:txBody>
      </p:sp>
      <p:pic>
        <p:nvPicPr>
          <p:cNvPr id="9" name="Picture 8">
            <a:extLst>
              <a:ext uri="{FF2B5EF4-FFF2-40B4-BE49-F238E27FC236}">
                <a16:creationId xmlns:a16="http://schemas.microsoft.com/office/drawing/2014/main" id="{913A1A86-4163-4CF0-9F08-7699E583D5A0}"/>
              </a:ext>
            </a:extLst>
          </p:cNvPr>
          <p:cNvPicPr>
            <a:picLocks noChangeAspect="1"/>
          </p:cNvPicPr>
          <p:nvPr/>
        </p:nvPicPr>
        <p:blipFill>
          <a:blip r:embed="rId3"/>
          <a:stretch>
            <a:fillRect/>
          </a:stretch>
        </p:blipFill>
        <p:spPr>
          <a:xfrm>
            <a:off x="360680" y="2069113"/>
            <a:ext cx="6954520" cy="3878482"/>
          </a:xfrm>
          <a:prstGeom prst="rect">
            <a:avLst/>
          </a:prstGeom>
        </p:spPr>
      </p:pic>
      <p:pic>
        <p:nvPicPr>
          <p:cNvPr id="3" name="Picture 2">
            <a:extLst>
              <a:ext uri="{FF2B5EF4-FFF2-40B4-BE49-F238E27FC236}">
                <a16:creationId xmlns:a16="http://schemas.microsoft.com/office/drawing/2014/main" id="{65615106-5CE8-493D-A3C7-9028F75A3B9C}"/>
              </a:ext>
            </a:extLst>
          </p:cNvPr>
          <p:cNvPicPr>
            <a:picLocks noChangeAspect="1"/>
          </p:cNvPicPr>
          <p:nvPr/>
        </p:nvPicPr>
        <p:blipFill>
          <a:blip r:embed="rId4"/>
          <a:stretch>
            <a:fillRect/>
          </a:stretch>
        </p:blipFill>
        <p:spPr>
          <a:xfrm>
            <a:off x="7528560" y="2189757"/>
            <a:ext cx="4183613" cy="2787332"/>
          </a:xfrm>
          <a:prstGeom prst="rect">
            <a:avLst/>
          </a:prstGeom>
        </p:spPr>
      </p:pic>
    </p:spTree>
    <p:extLst>
      <p:ext uri="{BB962C8B-B14F-4D97-AF65-F5344CB8AC3E}">
        <p14:creationId xmlns:p14="http://schemas.microsoft.com/office/powerpoint/2010/main" val="2894933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D92CD-AD2B-419E-B92C-3371A3D67629}"/>
              </a:ext>
            </a:extLst>
          </p:cNvPr>
          <p:cNvSpPr>
            <a:spLocks noGrp="1"/>
          </p:cNvSpPr>
          <p:nvPr>
            <p:ph type="title"/>
          </p:nvPr>
        </p:nvSpPr>
        <p:spPr/>
        <p:txBody>
          <a:bodyPr/>
          <a:lstStyle/>
          <a:p>
            <a:r>
              <a:rPr lang="ro-RO" dirty="0"/>
              <a:t>Noise</a:t>
            </a:r>
            <a:r>
              <a:rPr lang="en-US" dirty="0"/>
              <a:t> </a:t>
            </a:r>
            <a:r>
              <a:rPr lang="ro-RO" dirty="0"/>
              <a:t>Perception</a:t>
            </a:r>
          </a:p>
        </p:txBody>
      </p:sp>
      <p:sp>
        <p:nvSpPr>
          <p:cNvPr id="3" name="Content Placeholder 2">
            <a:extLst>
              <a:ext uri="{FF2B5EF4-FFF2-40B4-BE49-F238E27FC236}">
                <a16:creationId xmlns:a16="http://schemas.microsoft.com/office/drawing/2014/main" id="{A2DF4DE0-8AB8-4598-A6D6-E92FCD56F67A}"/>
              </a:ext>
            </a:extLst>
          </p:cNvPr>
          <p:cNvSpPr>
            <a:spLocks noGrp="1"/>
          </p:cNvSpPr>
          <p:nvPr>
            <p:ph idx="1"/>
          </p:nvPr>
        </p:nvSpPr>
        <p:spPr>
          <a:xfrm>
            <a:off x="386080" y="1936838"/>
            <a:ext cx="5048313" cy="3858819"/>
          </a:xfrm>
        </p:spPr>
        <p:txBody>
          <a:bodyPr/>
          <a:lstStyle/>
          <a:p>
            <a:pPr marL="0" indent="0">
              <a:buNone/>
            </a:pPr>
            <a:r>
              <a:rPr lang="en-US" sz="1600" b="0" i="0" u="none" strike="noStrike" baseline="0" dirty="0">
                <a:solidFill>
                  <a:srgbClr val="000000"/>
                </a:solidFill>
                <a:latin typeface="MPJOF P+ Museo Sans"/>
              </a:rPr>
              <a:t>As it spreads, a sound wave causes a local variation of the atmospheric pressure detectable by the human ear.</a:t>
            </a:r>
          </a:p>
          <a:p>
            <a:pPr marL="0" indent="0">
              <a:buNone/>
            </a:pPr>
            <a:r>
              <a:rPr lang="en-US" sz="1600" b="0" i="0" u="none" strike="noStrike" baseline="0" dirty="0">
                <a:solidFill>
                  <a:srgbClr val="000000"/>
                </a:solidFill>
                <a:latin typeface="MPJOF P+ Museo Sans"/>
              </a:rPr>
              <a:t>The range of sensitivity of the human ear to pressure variation is very broad, therefore, its value is expressed with respect to a reference term in logarithmic scale. </a:t>
            </a:r>
          </a:p>
          <a:p>
            <a:pPr marL="0" indent="0">
              <a:buNone/>
            </a:pPr>
            <a:r>
              <a:rPr lang="en-US" sz="1600" b="0" i="0" u="none" strike="noStrike" baseline="0" dirty="0">
                <a:solidFill>
                  <a:srgbClr val="000000"/>
                </a:solidFill>
                <a:latin typeface="MPJOF P+ Museo Sans"/>
              </a:rPr>
              <a:t>Sound pressure level (</a:t>
            </a:r>
            <a:r>
              <a:rPr lang="en-US" sz="1600" b="0" i="0" u="none" strike="noStrike" baseline="0" dirty="0" err="1">
                <a:solidFill>
                  <a:srgbClr val="000000"/>
                </a:solidFill>
                <a:latin typeface="MPJOF P+ Museo Sans"/>
              </a:rPr>
              <a:t>L</a:t>
            </a:r>
            <a:r>
              <a:rPr lang="en-US" sz="1600" b="0" i="0" u="none" strike="noStrike" baseline="-25000" dirty="0" err="1">
                <a:solidFill>
                  <a:srgbClr val="000000"/>
                </a:solidFill>
                <a:latin typeface="MPJOF P+ Museo Sans"/>
              </a:rPr>
              <a:t>p</a:t>
            </a:r>
            <a:r>
              <a:rPr lang="en-US" sz="1600" b="0" i="0" u="none" strike="noStrike" baseline="0" dirty="0">
                <a:solidFill>
                  <a:srgbClr val="000000"/>
                </a:solidFill>
                <a:latin typeface="MPJOF P+ Museo Sans"/>
              </a:rPr>
              <a:t>) or sound level is a logarithmic measure of the effective sound pressure of a sound relative to a reference value. It is measured in decibels (dB) above a standard reference level.</a:t>
            </a:r>
          </a:p>
          <a:p>
            <a:pPr marL="0" indent="0">
              <a:buNone/>
            </a:pPr>
            <a:r>
              <a:rPr lang="en-US" sz="1600" b="0" i="0" u="none" strike="noStrike" baseline="0" dirty="0">
                <a:solidFill>
                  <a:srgbClr val="000000"/>
                </a:solidFill>
                <a:latin typeface="MPJOF P+ Museo Sans"/>
              </a:rPr>
              <a:t>The standard reference sound pressure in the air or other gases is 20 µPa, which is usually considered the threshold of human hearing (at 1 kHz). </a:t>
            </a:r>
          </a:p>
          <a:p>
            <a:pPr marL="0" indent="0">
              <a:buNone/>
            </a:pPr>
            <a:r>
              <a:rPr lang="en-US" sz="1600" b="0" i="0" u="none" strike="noStrike" baseline="0" dirty="0">
                <a:solidFill>
                  <a:srgbClr val="000000"/>
                </a:solidFill>
                <a:latin typeface="MPJOF P+ Museo Sans"/>
              </a:rPr>
              <a:t>The decibel is the logarithmic unit used to measure the level of noise.</a:t>
            </a:r>
          </a:p>
        </p:txBody>
      </p:sp>
      <p:sp>
        <p:nvSpPr>
          <p:cNvPr id="4" name="Date Placeholder 3">
            <a:extLst>
              <a:ext uri="{FF2B5EF4-FFF2-40B4-BE49-F238E27FC236}">
                <a16:creationId xmlns:a16="http://schemas.microsoft.com/office/drawing/2014/main" id="{7FB7F690-ECA3-43F3-B704-354183DC4C3C}"/>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5" name="Footer Placeholder 4">
            <a:extLst>
              <a:ext uri="{FF2B5EF4-FFF2-40B4-BE49-F238E27FC236}">
                <a16:creationId xmlns:a16="http://schemas.microsoft.com/office/drawing/2014/main" id="{C5DCEAB6-AA1D-4C39-8422-4603A2A0D591}"/>
              </a:ext>
            </a:extLst>
          </p:cNvPr>
          <p:cNvSpPr>
            <a:spLocks noGrp="1"/>
          </p:cNvSpPr>
          <p:nvPr>
            <p:ph type="ftr" sz="quarter" idx="11"/>
          </p:nvPr>
        </p:nvSpPr>
        <p:spPr>
          <a:xfrm>
            <a:off x="245661" y="6356358"/>
            <a:ext cx="5711386" cy="365125"/>
          </a:xfrm>
        </p:spPr>
        <p:txBody>
          <a:bodyPr/>
          <a:lstStyle/>
          <a:p>
            <a:r>
              <a:rPr lang="de-AT" dirty="0"/>
              <a:t>Sources: https://issuu.com/rothoblaas/docs/soundproofing-solutions-en?mode=embed</a:t>
            </a:r>
          </a:p>
        </p:txBody>
      </p:sp>
      <p:sp>
        <p:nvSpPr>
          <p:cNvPr id="6" name="Slide Number Placeholder 5">
            <a:extLst>
              <a:ext uri="{FF2B5EF4-FFF2-40B4-BE49-F238E27FC236}">
                <a16:creationId xmlns:a16="http://schemas.microsoft.com/office/drawing/2014/main" id="{F0AEA5D3-3A85-410B-A22B-E8574C59AAE6}"/>
              </a:ext>
            </a:extLst>
          </p:cNvPr>
          <p:cNvSpPr>
            <a:spLocks noGrp="1"/>
          </p:cNvSpPr>
          <p:nvPr>
            <p:ph type="sldNum" sz="quarter" idx="12"/>
          </p:nvPr>
        </p:nvSpPr>
        <p:spPr/>
        <p:txBody>
          <a:bodyPr/>
          <a:lstStyle/>
          <a:p>
            <a:fld id="{ACD6B214-EFBA-47A7-96BC-0C9C5E568A43}" type="slidenum">
              <a:rPr lang="de-AT" smtClean="0"/>
              <a:t>23</a:t>
            </a:fld>
            <a:endParaRPr lang="de-AT"/>
          </a:p>
        </p:txBody>
      </p:sp>
      <p:pic>
        <p:nvPicPr>
          <p:cNvPr id="8" name="Picture 7">
            <a:extLst>
              <a:ext uri="{FF2B5EF4-FFF2-40B4-BE49-F238E27FC236}">
                <a16:creationId xmlns:a16="http://schemas.microsoft.com/office/drawing/2014/main" id="{39B6B6B0-9045-4896-A842-91CB7F6E9508}"/>
              </a:ext>
            </a:extLst>
          </p:cNvPr>
          <p:cNvPicPr>
            <a:picLocks noChangeAspect="1"/>
          </p:cNvPicPr>
          <p:nvPr/>
        </p:nvPicPr>
        <p:blipFill>
          <a:blip r:embed="rId3"/>
          <a:stretch>
            <a:fillRect/>
          </a:stretch>
        </p:blipFill>
        <p:spPr>
          <a:xfrm>
            <a:off x="5434393" y="1151190"/>
            <a:ext cx="3085131" cy="4784391"/>
          </a:xfrm>
          <a:prstGeom prst="rect">
            <a:avLst/>
          </a:prstGeom>
        </p:spPr>
      </p:pic>
      <p:pic>
        <p:nvPicPr>
          <p:cNvPr id="10" name="Picture 9">
            <a:extLst>
              <a:ext uri="{FF2B5EF4-FFF2-40B4-BE49-F238E27FC236}">
                <a16:creationId xmlns:a16="http://schemas.microsoft.com/office/drawing/2014/main" id="{4B05D5C0-07C2-456D-A5D5-2A911AF8D8BB}"/>
              </a:ext>
            </a:extLst>
          </p:cNvPr>
          <p:cNvPicPr>
            <a:picLocks noChangeAspect="1"/>
          </p:cNvPicPr>
          <p:nvPr/>
        </p:nvPicPr>
        <p:blipFill>
          <a:blip r:embed="rId4"/>
          <a:stretch>
            <a:fillRect/>
          </a:stretch>
        </p:blipFill>
        <p:spPr>
          <a:xfrm>
            <a:off x="8745584" y="1925054"/>
            <a:ext cx="3324225" cy="2647950"/>
          </a:xfrm>
          <a:prstGeom prst="rect">
            <a:avLst/>
          </a:prstGeom>
        </p:spPr>
      </p:pic>
    </p:spTree>
    <p:extLst>
      <p:ext uri="{BB962C8B-B14F-4D97-AF65-F5344CB8AC3E}">
        <p14:creationId xmlns:p14="http://schemas.microsoft.com/office/powerpoint/2010/main" val="2810641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B4D7B-DD56-4C6B-856B-E3373E6DDD97}"/>
              </a:ext>
            </a:extLst>
          </p:cNvPr>
          <p:cNvSpPr>
            <a:spLocks noGrp="1"/>
          </p:cNvSpPr>
          <p:nvPr>
            <p:ph type="title"/>
          </p:nvPr>
        </p:nvSpPr>
        <p:spPr/>
        <p:txBody>
          <a:bodyPr/>
          <a:lstStyle/>
          <a:p>
            <a:r>
              <a:rPr lang="en-US" dirty="0"/>
              <a:t>Some definitions</a:t>
            </a:r>
            <a:endParaRPr lang="ro-RO" dirty="0"/>
          </a:p>
        </p:txBody>
      </p:sp>
      <p:sp>
        <p:nvSpPr>
          <p:cNvPr id="3" name="Content Placeholder 2">
            <a:extLst>
              <a:ext uri="{FF2B5EF4-FFF2-40B4-BE49-F238E27FC236}">
                <a16:creationId xmlns:a16="http://schemas.microsoft.com/office/drawing/2014/main" id="{E958DF10-65BD-4E85-A020-A0E1FDF56753}"/>
              </a:ext>
            </a:extLst>
          </p:cNvPr>
          <p:cNvSpPr>
            <a:spLocks noGrp="1"/>
          </p:cNvSpPr>
          <p:nvPr>
            <p:ph idx="1"/>
          </p:nvPr>
        </p:nvSpPr>
        <p:spPr>
          <a:xfrm>
            <a:off x="502919" y="3337502"/>
            <a:ext cx="10342880" cy="2161242"/>
          </a:xfrm>
        </p:spPr>
        <p:txBody>
          <a:bodyPr/>
          <a:lstStyle/>
          <a:p>
            <a:pPr marL="342900" indent="-342900">
              <a:buAutoNum type="arabicParenR"/>
            </a:pPr>
            <a:r>
              <a:rPr lang="en-US" sz="1600" dirty="0"/>
              <a:t>Weighted standardized level difference (</a:t>
            </a:r>
            <a:r>
              <a:rPr lang="en-US" sz="1600" dirty="0" err="1"/>
              <a:t>D</a:t>
            </a:r>
            <a:r>
              <a:rPr lang="en-US" sz="1600" baseline="-25000" dirty="0" err="1"/>
              <a:t>nT,w</a:t>
            </a:r>
            <a:r>
              <a:rPr lang="en-US" sz="1600" dirty="0"/>
              <a:t>) single number value of the airborne sound insulation between room, used to characterize the sound insulation between rooms in buildings. </a:t>
            </a:r>
          </a:p>
          <a:p>
            <a:pPr marL="342900" indent="-342900">
              <a:buAutoNum type="arabicParenR"/>
            </a:pPr>
            <a:r>
              <a:rPr lang="en-US" sz="1600" dirty="0"/>
              <a:t>Weighted standardized impact sound pressure level (</a:t>
            </a:r>
            <a:r>
              <a:rPr lang="en-US" sz="1600" dirty="0" err="1"/>
              <a:t>L’</a:t>
            </a:r>
            <a:r>
              <a:rPr lang="en-US" sz="1600" baseline="-25000" dirty="0" err="1"/>
              <a:t>nT,w</a:t>
            </a:r>
            <a:r>
              <a:rPr lang="en-US" sz="1600" dirty="0"/>
              <a:t>) means the measure describing the impact sound insulation between room spaces;</a:t>
            </a:r>
          </a:p>
          <a:p>
            <a:pPr marL="342900" indent="-342900">
              <a:buAutoNum type="arabicParenR"/>
            </a:pPr>
            <a:r>
              <a:rPr lang="en-US" sz="1600" dirty="0"/>
              <a:t>Reverberation time (T) - the time required by a stationary sound field to decay by 60 dB after the sound source has been switched of</a:t>
            </a:r>
          </a:p>
        </p:txBody>
      </p:sp>
      <p:sp>
        <p:nvSpPr>
          <p:cNvPr id="4" name="Date Placeholder 3">
            <a:extLst>
              <a:ext uri="{FF2B5EF4-FFF2-40B4-BE49-F238E27FC236}">
                <a16:creationId xmlns:a16="http://schemas.microsoft.com/office/drawing/2014/main" id="{3F634D05-425E-42C0-8D95-A4236FED339B}"/>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5" name="Footer Placeholder 4">
            <a:extLst>
              <a:ext uri="{FF2B5EF4-FFF2-40B4-BE49-F238E27FC236}">
                <a16:creationId xmlns:a16="http://schemas.microsoft.com/office/drawing/2014/main" id="{57EB814C-BC10-4FFD-83CC-2EA85773D362}"/>
              </a:ext>
            </a:extLst>
          </p:cNvPr>
          <p:cNvSpPr>
            <a:spLocks noGrp="1"/>
          </p:cNvSpPr>
          <p:nvPr>
            <p:ph type="ftr" sz="quarter" idx="11"/>
          </p:nvPr>
        </p:nvSpPr>
        <p:spPr>
          <a:xfrm>
            <a:off x="245660" y="6356358"/>
            <a:ext cx="6470099" cy="365125"/>
          </a:xfrm>
        </p:spPr>
        <p:txBody>
          <a:bodyPr/>
          <a:lstStyle/>
          <a:p>
            <a:r>
              <a:rPr lang="de-AT" dirty="0"/>
              <a:t>Sources: https://puuinfo.fi/wp-content/uploads/2021/05/Aanikirja_kokonainen-1.pdf</a:t>
            </a:r>
          </a:p>
        </p:txBody>
      </p:sp>
      <p:sp>
        <p:nvSpPr>
          <p:cNvPr id="6" name="Slide Number Placeholder 5">
            <a:extLst>
              <a:ext uri="{FF2B5EF4-FFF2-40B4-BE49-F238E27FC236}">
                <a16:creationId xmlns:a16="http://schemas.microsoft.com/office/drawing/2014/main" id="{79C29B95-8116-4317-A975-F8E40B8B9027}"/>
              </a:ext>
            </a:extLst>
          </p:cNvPr>
          <p:cNvSpPr>
            <a:spLocks noGrp="1"/>
          </p:cNvSpPr>
          <p:nvPr>
            <p:ph type="sldNum" sz="quarter" idx="12"/>
          </p:nvPr>
        </p:nvSpPr>
        <p:spPr/>
        <p:txBody>
          <a:bodyPr/>
          <a:lstStyle/>
          <a:p>
            <a:fld id="{ACD6B214-EFBA-47A7-96BC-0C9C5E568A43}" type="slidenum">
              <a:rPr lang="de-AT" smtClean="0"/>
              <a:t>24</a:t>
            </a:fld>
            <a:endParaRPr lang="de-AT"/>
          </a:p>
        </p:txBody>
      </p:sp>
      <p:sp>
        <p:nvSpPr>
          <p:cNvPr id="9" name="TextBox 8">
            <a:extLst>
              <a:ext uri="{FF2B5EF4-FFF2-40B4-BE49-F238E27FC236}">
                <a16:creationId xmlns:a16="http://schemas.microsoft.com/office/drawing/2014/main" id="{87B13DED-CF98-4463-962D-3A072C76A241}"/>
              </a:ext>
            </a:extLst>
          </p:cNvPr>
          <p:cNvSpPr txBox="1"/>
          <p:nvPr/>
        </p:nvSpPr>
        <p:spPr>
          <a:xfrm>
            <a:off x="502919" y="1860174"/>
            <a:ext cx="10850881" cy="1477328"/>
          </a:xfrm>
          <a:prstGeom prst="rect">
            <a:avLst/>
          </a:prstGeom>
          <a:noFill/>
        </p:spPr>
        <p:txBody>
          <a:bodyPr wrap="square">
            <a:spAutoFit/>
          </a:bodyPr>
          <a:lstStyle/>
          <a:p>
            <a:r>
              <a:rPr lang="en-US" dirty="0"/>
              <a:t>Building acoustics is a branch of acoustics that deals with the control of noise propagation in buildings. It specifically deals with the verification and optimization of airborne sound insulation, impact sound insulation</a:t>
            </a:r>
          </a:p>
          <a:p>
            <a:r>
              <a:rPr lang="en-US" dirty="0"/>
              <a:t>(or insulation against footsteps) and of building installations.</a:t>
            </a:r>
          </a:p>
          <a:p>
            <a:endParaRPr lang="en-US" dirty="0"/>
          </a:p>
          <a:p>
            <a:endParaRPr lang="ro-RO" dirty="0"/>
          </a:p>
        </p:txBody>
      </p:sp>
    </p:spTree>
    <p:extLst>
      <p:ext uri="{BB962C8B-B14F-4D97-AF65-F5344CB8AC3E}">
        <p14:creationId xmlns:p14="http://schemas.microsoft.com/office/powerpoint/2010/main" val="381142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0320-E9AA-4F05-9FD5-685581CC4CAF}"/>
              </a:ext>
            </a:extLst>
          </p:cNvPr>
          <p:cNvSpPr>
            <a:spLocks noGrp="1"/>
          </p:cNvSpPr>
          <p:nvPr>
            <p:ph type="title"/>
          </p:nvPr>
        </p:nvSpPr>
        <p:spPr>
          <a:xfrm>
            <a:off x="448607" y="1119577"/>
            <a:ext cx="10515600" cy="773864"/>
          </a:xfrm>
        </p:spPr>
        <p:txBody>
          <a:bodyPr/>
          <a:lstStyle/>
          <a:p>
            <a:r>
              <a:rPr lang="en-US" dirty="0"/>
              <a:t>Acoustic Properties Of Wood</a:t>
            </a:r>
            <a:endParaRPr lang="ro-RO" dirty="0"/>
          </a:p>
        </p:txBody>
      </p:sp>
      <p:sp>
        <p:nvSpPr>
          <p:cNvPr id="4" name="Date Placeholder 3">
            <a:extLst>
              <a:ext uri="{FF2B5EF4-FFF2-40B4-BE49-F238E27FC236}">
                <a16:creationId xmlns:a16="http://schemas.microsoft.com/office/drawing/2014/main" id="{4B3BFC88-689E-4C64-8CE0-82F37D20E133}"/>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5" name="Footer Placeholder 4">
            <a:extLst>
              <a:ext uri="{FF2B5EF4-FFF2-40B4-BE49-F238E27FC236}">
                <a16:creationId xmlns:a16="http://schemas.microsoft.com/office/drawing/2014/main" id="{32CF6534-4C71-489D-85FB-5B3AB9E7C87B}"/>
              </a:ext>
            </a:extLst>
          </p:cNvPr>
          <p:cNvSpPr>
            <a:spLocks noGrp="1"/>
          </p:cNvSpPr>
          <p:nvPr>
            <p:ph type="ftr" sz="quarter" idx="11"/>
          </p:nvPr>
        </p:nvSpPr>
        <p:spPr>
          <a:xfrm>
            <a:off x="205020" y="6356358"/>
            <a:ext cx="9782259" cy="365125"/>
          </a:xfrm>
        </p:spPr>
        <p:txBody>
          <a:bodyPr/>
          <a:lstStyle/>
          <a:p>
            <a:r>
              <a:rPr lang="de-AT" dirty="0"/>
              <a:t>Sources: https://www.archdaily.com/catalog/us/companies/1994/sculptform</a:t>
            </a:r>
          </a:p>
        </p:txBody>
      </p:sp>
      <p:sp>
        <p:nvSpPr>
          <p:cNvPr id="6" name="Slide Number Placeholder 5">
            <a:extLst>
              <a:ext uri="{FF2B5EF4-FFF2-40B4-BE49-F238E27FC236}">
                <a16:creationId xmlns:a16="http://schemas.microsoft.com/office/drawing/2014/main" id="{ECFDBD61-2944-4B72-890D-26542BEB7F21}"/>
              </a:ext>
            </a:extLst>
          </p:cNvPr>
          <p:cNvSpPr>
            <a:spLocks noGrp="1"/>
          </p:cNvSpPr>
          <p:nvPr>
            <p:ph type="sldNum" sz="quarter" idx="12"/>
          </p:nvPr>
        </p:nvSpPr>
        <p:spPr/>
        <p:txBody>
          <a:bodyPr/>
          <a:lstStyle/>
          <a:p>
            <a:fld id="{ACD6B214-EFBA-47A7-96BC-0C9C5E568A43}" type="slidenum">
              <a:rPr lang="de-AT" smtClean="0"/>
              <a:t>25</a:t>
            </a:fld>
            <a:endParaRPr lang="de-AT"/>
          </a:p>
        </p:txBody>
      </p:sp>
      <p:sp>
        <p:nvSpPr>
          <p:cNvPr id="10" name="TextBox 9">
            <a:extLst>
              <a:ext uri="{FF2B5EF4-FFF2-40B4-BE49-F238E27FC236}">
                <a16:creationId xmlns:a16="http://schemas.microsoft.com/office/drawing/2014/main" id="{242C963D-8993-4548-83FD-725EAEA6A648}"/>
              </a:ext>
            </a:extLst>
          </p:cNvPr>
          <p:cNvSpPr txBox="1"/>
          <p:nvPr/>
        </p:nvSpPr>
        <p:spPr>
          <a:xfrm>
            <a:off x="619760" y="2136339"/>
            <a:ext cx="6543040" cy="3785652"/>
          </a:xfrm>
          <a:prstGeom prst="rect">
            <a:avLst/>
          </a:prstGeom>
          <a:noFill/>
        </p:spPr>
        <p:txBody>
          <a:bodyPr wrap="square">
            <a:spAutoFit/>
          </a:bodyPr>
          <a:lstStyle/>
          <a:p>
            <a:r>
              <a:rPr lang="en-US" sz="1600" dirty="0"/>
              <a:t>Wood is a light material </a:t>
            </a:r>
            <a:r>
              <a:rPr lang="en-US" sz="1600" dirty="0">
                <a:latin typeface="Cambria Math" panose="02040503050406030204" pitchFamily="18" charset="0"/>
                <a:ea typeface="Cambria Math" panose="02040503050406030204" pitchFamily="18" charset="0"/>
              </a:rPr>
              <a:t>→ </a:t>
            </a:r>
            <a:r>
              <a:rPr lang="en-US" sz="1600" dirty="0"/>
              <a:t>sound insulation performance is not particularly good.  </a:t>
            </a:r>
          </a:p>
          <a:p>
            <a:endParaRPr lang="en-US" sz="1600" dirty="0"/>
          </a:p>
          <a:p>
            <a:r>
              <a:rPr lang="en-US" sz="1600" dirty="0"/>
              <a:t>Anisotropic nature o wood </a:t>
            </a:r>
            <a:r>
              <a:rPr lang="en-US" sz="1600" dirty="0">
                <a:latin typeface="Cambria Math" panose="02040503050406030204" pitchFamily="18" charset="0"/>
                <a:ea typeface="Cambria Math" panose="02040503050406030204" pitchFamily="18" charset="0"/>
              </a:rPr>
              <a:t>→ </a:t>
            </a:r>
            <a:r>
              <a:rPr lang="en-US" sz="1600" dirty="0"/>
              <a:t>wood conducts sound better in the longitudinal direction of the grain than perpendicular to it. </a:t>
            </a:r>
          </a:p>
          <a:p>
            <a:endParaRPr lang="en-US" sz="1600" dirty="0"/>
          </a:p>
          <a:p>
            <a:r>
              <a:rPr lang="en-US" sz="1600" dirty="0"/>
              <a:t>A dense wooden structure reflects sound and can easily be made into surfaces that channel sound reflections</a:t>
            </a:r>
          </a:p>
          <a:p>
            <a:r>
              <a:rPr lang="en-US" sz="1600" dirty="0"/>
              <a:t>Sound insulation in wooden buildings:</a:t>
            </a:r>
          </a:p>
          <a:p>
            <a:pPr marL="285750" indent="-285750">
              <a:buFontTx/>
              <a:buChar char="-"/>
            </a:pPr>
            <a:r>
              <a:rPr lang="en-US" sz="1600" dirty="0"/>
              <a:t>multi-layered constructions</a:t>
            </a:r>
          </a:p>
          <a:p>
            <a:pPr marL="285750" indent="-285750">
              <a:buFontTx/>
              <a:buChar char="-"/>
            </a:pPr>
            <a:r>
              <a:rPr lang="en-US" sz="1600" dirty="0"/>
              <a:t>wooden battening or by making holes in wooden surfaces </a:t>
            </a:r>
          </a:p>
          <a:p>
            <a:endParaRPr lang="en-US" sz="1600" dirty="0"/>
          </a:p>
          <a:p>
            <a:r>
              <a:rPr lang="en-US" sz="1600" dirty="0"/>
              <a:t>In multi-storey wooden buildings </a:t>
            </a:r>
            <a:r>
              <a:rPr lang="en-US" sz="1600" dirty="0">
                <a:latin typeface="Cambria Math" panose="02040503050406030204" pitchFamily="18" charset="0"/>
                <a:ea typeface="Cambria Math" panose="02040503050406030204" pitchFamily="18" charset="0"/>
              </a:rPr>
              <a:t>→ </a:t>
            </a:r>
            <a:r>
              <a:rPr lang="en-US" sz="1600" dirty="0"/>
              <a:t>separate frames, sound stops)  are challenging, because they are contrary to how structural rigidity is achieved (reinforcement, joints, continuous structures). </a:t>
            </a:r>
            <a:endParaRPr lang="ro-RO" sz="1600" dirty="0"/>
          </a:p>
        </p:txBody>
      </p:sp>
      <p:pic>
        <p:nvPicPr>
          <p:cNvPr id="12" name="Picture 11">
            <a:extLst>
              <a:ext uri="{FF2B5EF4-FFF2-40B4-BE49-F238E27FC236}">
                <a16:creationId xmlns:a16="http://schemas.microsoft.com/office/drawing/2014/main" id="{9C33B50E-38AE-4772-9C12-51E9D1877D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7540" y="1336003"/>
            <a:ext cx="3386667" cy="2540000"/>
          </a:xfrm>
          <a:prstGeom prst="rect">
            <a:avLst/>
          </a:prstGeom>
        </p:spPr>
      </p:pic>
      <p:pic>
        <p:nvPicPr>
          <p:cNvPr id="16" name="Picture 15" descr="A picture containing indoor, bed, ceiling&#10;&#10;Description automatically generated">
            <a:extLst>
              <a:ext uri="{FF2B5EF4-FFF2-40B4-BE49-F238E27FC236}">
                <a16:creationId xmlns:a16="http://schemas.microsoft.com/office/drawing/2014/main" id="{E295F8E0-661D-4E5B-AB93-3EDB3C01E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1816" y="3192687"/>
            <a:ext cx="3480519" cy="3480519"/>
          </a:xfrm>
          <a:prstGeom prst="rect">
            <a:avLst/>
          </a:prstGeom>
        </p:spPr>
      </p:pic>
    </p:spTree>
    <p:extLst>
      <p:ext uri="{BB962C8B-B14F-4D97-AF65-F5344CB8AC3E}">
        <p14:creationId xmlns:p14="http://schemas.microsoft.com/office/powerpoint/2010/main" val="4120770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CD44EA8-ACFF-4DCC-81E8-0C82FD789470}"/>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6" name="Slide Number Placeholder 5">
            <a:extLst>
              <a:ext uri="{FF2B5EF4-FFF2-40B4-BE49-F238E27FC236}">
                <a16:creationId xmlns:a16="http://schemas.microsoft.com/office/drawing/2014/main" id="{F2A2CE5A-B8E0-4C52-9C45-B7DFBEA32634}"/>
              </a:ext>
            </a:extLst>
          </p:cNvPr>
          <p:cNvSpPr>
            <a:spLocks noGrp="1"/>
          </p:cNvSpPr>
          <p:nvPr>
            <p:ph type="sldNum" sz="quarter" idx="12"/>
          </p:nvPr>
        </p:nvSpPr>
        <p:spPr/>
        <p:txBody>
          <a:bodyPr/>
          <a:lstStyle/>
          <a:p>
            <a:fld id="{ACD6B214-EFBA-47A7-96BC-0C9C5E568A43}" type="slidenum">
              <a:rPr lang="de-AT" smtClean="0"/>
              <a:t>26</a:t>
            </a:fld>
            <a:endParaRPr lang="de-AT"/>
          </a:p>
        </p:txBody>
      </p:sp>
      <p:pic>
        <p:nvPicPr>
          <p:cNvPr id="12" name="Picture 11">
            <a:extLst>
              <a:ext uri="{FF2B5EF4-FFF2-40B4-BE49-F238E27FC236}">
                <a16:creationId xmlns:a16="http://schemas.microsoft.com/office/drawing/2014/main" id="{22E05667-C1C3-4BB6-A14A-DBF45E381415}"/>
              </a:ext>
            </a:extLst>
          </p:cNvPr>
          <p:cNvPicPr>
            <a:picLocks noChangeAspect="1"/>
          </p:cNvPicPr>
          <p:nvPr/>
        </p:nvPicPr>
        <p:blipFill>
          <a:blip r:embed="rId3"/>
          <a:stretch>
            <a:fillRect/>
          </a:stretch>
        </p:blipFill>
        <p:spPr>
          <a:xfrm>
            <a:off x="2303061" y="1120330"/>
            <a:ext cx="7314867" cy="4617340"/>
          </a:xfrm>
          <a:prstGeom prst="rect">
            <a:avLst/>
          </a:prstGeom>
        </p:spPr>
      </p:pic>
      <p:sp>
        <p:nvSpPr>
          <p:cNvPr id="14" name="TextBox 13">
            <a:extLst>
              <a:ext uri="{FF2B5EF4-FFF2-40B4-BE49-F238E27FC236}">
                <a16:creationId xmlns:a16="http://schemas.microsoft.com/office/drawing/2014/main" id="{CCF087DF-E760-4AB3-B14F-7624A4066B9D}"/>
              </a:ext>
            </a:extLst>
          </p:cNvPr>
          <p:cNvSpPr txBox="1"/>
          <p:nvPr/>
        </p:nvSpPr>
        <p:spPr>
          <a:xfrm>
            <a:off x="2419350" y="3552826"/>
            <a:ext cx="1790700" cy="830997"/>
          </a:xfrm>
          <a:prstGeom prst="rect">
            <a:avLst/>
          </a:prstGeom>
          <a:solidFill>
            <a:schemeClr val="bg1"/>
          </a:solidFill>
        </p:spPr>
        <p:txBody>
          <a:bodyPr wrap="square">
            <a:spAutoFit/>
          </a:bodyPr>
          <a:lstStyle/>
          <a:p>
            <a:r>
              <a:rPr lang="en-US" sz="1200" dirty="0"/>
              <a:t>The airborne sound insulation R is calculated based on the sound powers W1 and W2 </a:t>
            </a:r>
          </a:p>
        </p:txBody>
      </p:sp>
      <p:sp>
        <p:nvSpPr>
          <p:cNvPr id="15" name="TextBox 14">
            <a:extLst>
              <a:ext uri="{FF2B5EF4-FFF2-40B4-BE49-F238E27FC236}">
                <a16:creationId xmlns:a16="http://schemas.microsoft.com/office/drawing/2014/main" id="{4384C0CD-B86A-4193-866D-5AB4472D6B31}"/>
              </a:ext>
            </a:extLst>
          </p:cNvPr>
          <p:cNvSpPr txBox="1"/>
          <p:nvPr/>
        </p:nvSpPr>
        <p:spPr>
          <a:xfrm>
            <a:off x="4734560" y="3552826"/>
            <a:ext cx="2152432" cy="2400657"/>
          </a:xfrm>
          <a:prstGeom prst="rect">
            <a:avLst/>
          </a:prstGeom>
          <a:solidFill>
            <a:schemeClr val="bg1"/>
          </a:solidFill>
        </p:spPr>
        <p:txBody>
          <a:bodyPr wrap="square">
            <a:spAutoFit/>
          </a:bodyPr>
          <a:lstStyle/>
          <a:p>
            <a:r>
              <a:rPr lang="en-US" sz="1000" b="0" i="0" dirty="0">
                <a:solidFill>
                  <a:srgbClr val="000000"/>
                </a:solidFill>
                <a:effectLst/>
                <a:latin typeface="Myriad_Pro"/>
              </a:rPr>
              <a:t>A Weighted Sound Reduction Index or </a:t>
            </a:r>
            <a:r>
              <a:rPr lang="en-US" sz="1000" b="0" i="0" dirty="0" err="1">
                <a:solidFill>
                  <a:srgbClr val="000000"/>
                </a:solidFill>
                <a:effectLst/>
                <a:latin typeface="Myriad_Pro"/>
              </a:rPr>
              <a:t>Rw</a:t>
            </a:r>
            <a:r>
              <a:rPr lang="en-US" sz="1000" b="0" i="0" dirty="0">
                <a:solidFill>
                  <a:srgbClr val="000000"/>
                </a:solidFill>
                <a:effectLst/>
                <a:latin typeface="Myriad_Pro"/>
              </a:rPr>
              <a:t>, is the rating used to measure the level of sound insulating abilities of walls, floors, windows and doors. It is expressed in decibels (dB) and is used for a partition or single component only.</a:t>
            </a:r>
          </a:p>
          <a:p>
            <a:endParaRPr lang="en-US" sz="1000" dirty="0">
              <a:solidFill>
                <a:srgbClr val="000000"/>
              </a:solidFill>
              <a:latin typeface="Myriad_Pro"/>
            </a:endParaRPr>
          </a:p>
          <a:p>
            <a:r>
              <a:rPr lang="en-US" sz="1000" b="0" i="0" dirty="0">
                <a:solidFill>
                  <a:srgbClr val="000000"/>
                </a:solidFill>
                <a:effectLst/>
                <a:latin typeface="Myriad_Pro"/>
              </a:rPr>
              <a:t>The higher the </a:t>
            </a:r>
            <a:r>
              <a:rPr lang="en-US" sz="1000" b="0" i="0" dirty="0" err="1">
                <a:solidFill>
                  <a:srgbClr val="000000"/>
                </a:solidFill>
                <a:effectLst/>
                <a:latin typeface="Myriad_Pro"/>
              </a:rPr>
              <a:t>Rw</a:t>
            </a:r>
            <a:r>
              <a:rPr lang="en-US" sz="1000" b="0" i="0" dirty="0">
                <a:solidFill>
                  <a:srgbClr val="000000"/>
                </a:solidFill>
                <a:effectLst/>
                <a:latin typeface="Myriad_Pro"/>
              </a:rPr>
              <a:t> figure, the better the sound isolation that is provided.</a:t>
            </a:r>
          </a:p>
          <a:p>
            <a:pPr algn="just"/>
            <a:endParaRPr lang="en-US" sz="1000" dirty="0">
              <a:solidFill>
                <a:srgbClr val="000000"/>
              </a:solidFill>
              <a:latin typeface="Myriad_Pro"/>
            </a:endParaRPr>
          </a:p>
          <a:p>
            <a:r>
              <a:rPr lang="en-US" sz="1000" dirty="0">
                <a:solidFill>
                  <a:srgbClr val="000000"/>
                </a:solidFill>
                <a:latin typeface="Myriad_Pro"/>
              </a:rPr>
              <a:t>Sound power cannot be measured directly, so the sound pressure levels are considered in the measurement Lp,1 and Lp,2.</a:t>
            </a:r>
            <a:endParaRPr lang="en-US" sz="1000" b="0" i="0" dirty="0">
              <a:solidFill>
                <a:srgbClr val="000000"/>
              </a:solidFill>
              <a:effectLst/>
              <a:latin typeface="Myriad_Pro"/>
            </a:endParaRPr>
          </a:p>
        </p:txBody>
      </p:sp>
      <p:sp>
        <p:nvSpPr>
          <p:cNvPr id="16" name="TextBox 15">
            <a:extLst>
              <a:ext uri="{FF2B5EF4-FFF2-40B4-BE49-F238E27FC236}">
                <a16:creationId xmlns:a16="http://schemas.microsoft.com/office/drawing/2014/main" id="{B1750779-1326-42F4-9BCC-9F4668434B0F}"/>
              </a:ext>
            </a:extLst>
          </p:cNvPr>
          <p:cNvSpPr txBox="1"/>
          <p:nvPr/>
        </p:nvSpPr>
        <p:spPr>
          <a:xfrm>
            <a:off x="7371581" y="3664586"/>
            <a:ext cx="1946910" cy="2123658"/>
          </a:xfrm>
          <a:prstGeom prst="rect">
            <a:avLst/>
          </a:prstGeom>
          <a:solidFill>
            <a:schemeClr val="bg1"/>
          </a:solidFill>
        </p:spPr>
        <p:txBody>
          <a:bodyPr wrap="square">
            <a:spAutoFit/>
          </a:bodyPr>
          <a:lstStyle/>
          <a:p>
            <a:r>
              <a:rPr lang="en-US" sz="1200" dirty="0"/>
              <a:t>The sound level difference index </a:t>
            </a:r>
            <a:r>
              <a:rPr lang="en-US" sz="1200" dirty="0" err="1"/>
              <a:t>D</a:t>
            </a:r>
            <a:r>
              <a:rPr lang="en-US" sz="1200" baseline="-25000" dirty="0" err="1"/>
              <a:t>n,T,w</a:t>
            </a:r>
            <a:r>
              <a:rPr lang="en-US" sz="1200" dirty="0"/>
              <a:t> is calculated from the sound level differences </a:t>
            </a:r>
            <a:r>
              <a:rPr lang="en-US" sz="1200" dirty="0" err="1"/>
              <a:t>D</a:t>
            </a:r>
            <a:r>
              <a:rPr lang="en-US" sz="1200" baseline="-25000" dirty="0" err="1"/>
              <a:t>nT</a:t>
            </a:r>
            <a:endParaRPr lang="en-US" sz="1200" baseline="-25000" dirty="0"/>
          </a:p>
          <a:p>
            <a:endParaRPr lang="en-US" sz="1200" dirty="0"/>
          </a:p>
          <a:p>
            <a:r>
              <a:rPr lang="en-US" sz="1200" dirty="0"/>
              <a:t>The weighted standardized level difference </a:t>
            </a:r>
            <a:r>
              <a:rPr lang="en-US" sz="1200" dirty="0" err="1"/>
              <a:t>D</a:t>
            </a:r>
            <a:r>
              <a:rPr lang="en-US" sz="1200" baseline="-25000" dirty="0" err="1"/>
              <a:t>nT,w</a:t>
            </a:r>
            <a:r>
              <a:rPr lang="en-US" sz="1200" dirty="0"/>
              <a:t> is a single number value of the airborne sound insulation measured two between rooms. </a:t>
            </a:r>
          </a:p>
        </p:txBody>
      </p:sp>
      <p:sp>
        <p:nvSpPr>
          <p:cNvPr id="9" name="Footer Placeholder 4">
            <a:extLst>
              <a:ext uri="{FF2B5EF4-FFF2-40B4-BE49-F238E27FC236}">
                <a16:creationId xmlns:a16="http://schemas.microsoft.com/office/drawing/2014/main" id="{F75C262B-D04F-4E8E-A7C6-AE1E5FD881A9}"/>
              </a:ext>
            </a:extLst>
          </p:cNvPr>
          <p:cNvSpPr>
            <a:spLocks noGrp="1"/>
          </p:cNvSpPr>
          <p:nvPr>
            <p:ph type="ftr" sz="quarter" idx="11"/>
          </p:nvPr>
        </p:nvSpPr>
        <p:spPr>
          <a:xfrm>
            <a:off x="245660" y="6356358"/>
            <a:ext cx="6470099" cy="365125"/>
          </a:xfrm>
        </p:spPr>
        <p:txBody>
          <a:bodyPr/>
          <a:lstStyle/>
          <a:p>
            <a:r>
              <a:rPr lang="de-AT" dirty="0"/>
              <a:t>Sources: https://puuinfo.fi/wp-content/uploads/2021/05/Aanikirja_kokonainen-1.pdf</a:t>
            </a:r>
          </a:p>
        </p:txBody>
      </p:sp>
    </p:spTree>
    <p:extLst>
      <p:ext uri="{BB962C8B-B14F-4D97-AF65-F5344CB8AC3E}">
        <p14:creationId xmlns:p14="http://schemas.microsoft.com/office/powerpoint/2010/main" val="3631540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4787A-783B-48A6-A5A6-DBBE7B4E930D}"/>
              </a:ext>
            </a:extLst>
          </p:cNvPr>
          <p:cNvSpPr>
            <a:spLocks noGrp="1"/>
          </p:cNvSpPr>
          <p:nvPr>
            <p:ph type="title"/>
          </p:nvPr>
        </p:nvSpPr>
        <p:spPr>
          <a:xfrm>
            <a:off x="245660" y="1216964"/>
            <a:ext cx="10515600" cy="773864"/>
          </a:xfrm>
        </p:spPr>
        <p:txBody>
          <a:bodyPr/>
          <a:lstStyle/>
          <a:p>
            <a:r>
              <a:rPr lang="ro-RO" dirty="0"/>
              <a:t>Simple Structure</a:t>
            </a:r>
            <a:r>
              <a:rPr lang="en-US" dirty="0"/>
              <a:t>s</a:t>
            </a:r>
            <a:r>
              <a:rPr lang="ro-RO" dirty="0"/>
              <a:t> </a:t>
            </a:r>
          </a:p>
        </p:txBody>
      </p:sp>
      <p:sp>
        <p:nvSpPr>
          <p:cNvPr id="3" name="Content Placeholder 2">
            <a:extLst>
              <a:ext uri="{FF2B5EF4-FFF2-40B4-BE49-F238E27FC236}">
                <a16:creationId xmlns:a16="http://schemas.microsoft.com/office/drawing/2014/main" id="{49026FBB-FED6-4567-A344-04A0D7BB033B}"/>
              </a:ext>
            </a:extLst>
          </p:cNvPr>
          <p:cNvSpPr>
            <a:spLocks noGrp="1"/>
          </p:cNvSpPr>
          <p:nvPr>
            <p:ph idx="1"/>
          </p:nvPr>
        </p:nvSpPr>
        <p:spPr>
          <a:xfrm>
            <a:off x="245661" y="1990828"/>
            <a:ext cx="4617720" cy="4100827"/>
          </a:xfrm>
        </p:spPr>
        <p:txBody>
          <a:bodyPr/>
          <a:lstStyle/>
          <a:p>
            <a:pPr marL="0" indent="0">
              <a:buNone/>
              <a:tabLst>
                <a:tab pos="1431925" algn="l"/>
              </a:tabLst>
            </a:pPr>
            <a:r>
              <a:rPr lang="en-US" sz="1600" dirty="0"/>
              <a:t>Acoustically, a structure is simple when it is the same material throughout or when the different layers of material are so closely connected to each other that they vibrate as a whole. </a:t>
            </a:r>
          </a:p>
          <a:p>
            <a:pPr marL="0" indent="0">
              <a:buNone/>
              <a:tabLst>
                <a:tab pos="1431925" algn="l"/>
              </a:tabLst>
            </a:pPr>
            <a:r>
              <a:rPr lang="en-US" sz="1600" dirty="0"/>
              <a:t>The airborne sound insulation of an airtight simple structure is mainly based on mass and stiffness.</a:t>
            </a:r>
          </a:p>
          <a:p>
            <a:pPr marL="0" indent="0">
              <a:buNone/>
              <a:tabLst>
                <a:tab pos="1431925" algn="l"/>
              </a:tabLst>
            </a:pPr>
            <a:r>
              <a:rPr lang="en-US" sz="1600" dirty="0"/>
              <a:t>Transmission of airborne sound across a solid wall or a single skin partition will obey what is known as the mass law. </a:t>
            </a:r>
          </a:p>
          <a:p>
            <a:pPr marL="0" indent="0">
              <a:buNone/>
              <a:tabLst>
                <a:tab pos="1431925" algn="l"/>
              </a:tabLst>
            </a:pPr>
            <a:r>
              <a:rPr lang="en-US" sz="1600" dirty="0"/>
              <a:t> According to the mass law, the airborne sound insulation of a structure increases by about 6 dB when the mass of the structure doubles.</a:t>
            </a:r>
          </a:p>
          <a:p>
            <a:pPr marL="0" indent="0">
              <a:buNone/>
              <a:tabLst>
                <a:tab pos="1431925" algn="l"/>
              </a:tabLst>
            </a:pPr>
            <a:r>
              <a:rPr lang="en-US" sz="1600" dirty="0"/>
              <a:t>Due to the above, increasing the mass of the structure is a very effective way to improve the airborne sound insulation of a simple structure. </a:t>
            </a:r>
            <a:endParaRPr lang="ro-RO" sz="1600" dirty="0"/>
          </a:p>
        </p:txBody>
      </p:sp>
      <p:sp>
        <p:nvSpPr>
          <p:cNvPr id="4" name="Date Placeholder 3">
            <a:extLst>
              <a:ext uri="{FF2B5EF4-FFF2-40B4-BE49-F238E27FC236}">
                <a16:creationId xmlns:a16="http://schemas.microsoft.com/office/drawing/2014/main" id="{8EC58BC2-3162-4610-A380-E5A8A884CFA8}"/>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6" name="Slide Number Placeholder 5">
            <a:extLst>
              <a:ext uri="{FF2B5EF4-FFF2-40B4-BE49-F238E27FC236}">
                <a16:creationId xmlns:a16="http://schemas.microsoft.com/office/drawing/2014/main" id="{6C4B6E8F-54E4-45C1-BFE2-56C10BC04F4F}"/>
              </a:ext>
            </a:extLst>
          </p:cNvPr>
          <p:cNvSpPr>
            <a:spLocks noGrp="1"/>
          </p:cNvSpPr>
          <p:nvPr>
            <p:ph type="sldNum" sz="quarter" idx="12"/>
          </p:nvPr>
        </p:nvSpPr>
        <p:spPr/>
        <p:txBody>
          <a:bodyPr/>
          <a:lstStyle/>
          <a:p>
            <a:fld id="{ACD6B214-EFBA-47A7-96BC-0C9C5E568A43}" type="slidenum">
              <a:rPr lang="de-AT" smtClean="0"/>
              <a:t>27</a:t>
            </a:fld>
            <a:endParaRPr lang="de-AT"/>
          </a:p>
        </p:txBody>
      </p:sp>
      <p:pic>
        <p:nvPicPr>
          <p:cNvPr id="8" name="Picture 7">
            <a:extLst>
              <a:ext uri="{FF2B5EF4-FFF2-40B4-BE49-F238E27FC236}">
                <a16:creationId xmlns:a16="http://schemas.microsoft.com/office/drawing/2014/main" id="{E609856C-E6D5-479A-9EA7-0F9A6BC5FE8B}"/>
              </a:ext>
            </a:extLst>
          </p:cNvPr>
          <p:cNvPicPr>
            <a:picLocks noChangeAspect="1"/>
          </p:cNvPicPr>
          <p:nvPr/>
        </p:nvPicPr>
        <p:blipFill>
          <a:blip r:embed="rId3"/>
          <a:stretch>
            <a:fillRect/>
          </a:stretch>
        </p:blipFill>
        <p:spPr>
          <a:xfrm>
            <a:off x="5418772" y="1237080"/>
            <a:ext cx="6657975" cy="5219700"/>
          </a:xfrm>
          <a:prstGeom prst="rect">
            <a:avLst/>
          </a:prstGeom>
        </p:spPr>
      </p:pic>
      <p:sp>
        <p:nvSpPr>
          <p:cNvPr id="9" name="Footer Placeholder 4">
            <a:extLst>
              <a:ext uri="{FF2B5EF4-FFF2-40B4-BE49-F238E27FC236}">
                <a16:creationId xmlns:a16="http://schemas.microsoft.com/office/drawing/2014/main" id="{938210EB-40DF-4939-B14F-1CB1E7CD3720}"/>
              </a:ext>
            </a:extLst>
          </p:cNvPr>
          <p:cNvSpPr>
            <a:spLocks noGrp="1"/>
          </p:cNvSpPr>
          <p:nvPr>
            <p:ph type="ftr" sz="quarter" idx="11"/>
          </p:nvPr>
        </p:nvSpPr>
        <p:spPr>
          <a:xfrm>
            <a:off x="245660" y="6356358"/>
            <a:ext cx="6470099" cy="365125"/>
          </a:xfrm>
        </p:spPr>
        <p:txBody>
          <a:bodyPr/>
          <a:lstStyle/>
          <a:p>
            <a:r>
              <a:rPr lang="de-AT" dirty="0"/>
              <a:t>Sources: https://puuinfo.fi/wp-content/uploads/2021/05/Aanikirja_kokonainen-1.pdf</a:t>
            </a:r>
          </a:p>
        </p:txBody>
      </p:sp>
    </p:spTree>
    <p:extLst>
      <p:ext uri="{BB962C8B-B14F-4D97-AF65-F5344CB8AC3E}">
        <p14:creationId xmlns:p14="http://schemas.microsoft.com/office/powerpoint/2010/main" val="1369901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3DF6-2D3C-4116-9FA2-E32F9E0450AF}"/>
              </a:ext>
            </a:extLst>
          </p:cNvPr>
          <p:cNvSpPr>
            <a:spLocks noGrp="1"/>
          </p:cNvSpPr>
          <p:nvPr>
            <p:ph type="title"/>
          </p:nvPr>
        </p:nvSpPr>
        <p:spPr>
          <a:xfrm>
            <a:off x="352777" y="1159324"/>
            <a:ext cx="10515600" cy="773864"/>
          </a:xfrm>
        </p:spPr>
        <p:txBody>
          <a:bodyPr/>
          <a:lstStyle/>
          <a:p>
            <a:r>
              <a:rPr lang="en-US" dirty="0"/>
              <a:t>Double Layer Structures</a:t>
            </a:r>
            <a:endParaRPr lang="ro-RO" dirty="0"/>
          </a:p>
        </p:txBody>
      </p:sp>
      <p:sp>
        <p:nvSpPr>
          <p:cNvPr id="3" name="Content Placeholder 2">
            <a:extLst>
              <a:ext uri="{FF2B5EF4-FFF2-40B4-BE49-F238E27FC236}">
                <a16:creationId xmlns:a16="http://schemas.microsoft.com/office/drawing/2014/main" id="{262255DC-672A-4B42-8C15-1548FB2858C4}"/>
              </a:ext>
            </a:extLst>
          </p:cNvPr>
          <p:cNvSpPr>
            <a:spLocks noGrp="1"/>
          </p:cNvSpPr>
          <p:nvPr>
            <p:ph idx="1"/>
          </p:nvPr>
        </p:nvSpPr>
        <p:spPr>
          <a:xfrm>
            <a:off x="245661" y="2134904"/>
            <a:ext cx="4749800" cy="3818021"/>
          </a:xfrm>
        </p:spPr>
        <p:txBody>
          <a:bodyPr/>
          <a:lstStyle/>
          <a:p>
            <a:r>
              <a:rPr lang="en-US" sz="1400" dirty="0"/>
              <a:t>Because the simple solid wood structures are often not able to achieve sufficient sound insulation wooden building component must almost always form an acoustically double structure.</a:t>
            </a:r>
          </a:p>
          <a:p>
            <a:r>
              <a:rPr lang="en-US" sz="1400" dirty="0"/>
              <a:t>Acoustically, the structure is double, when it consists of two plate-like masses (m1 and m2) and the air gap (k) between them, also called spring. </a:t>
            </a:r>
          </a:p>
          <a:p>
            <a:r>
              <a:rPr lang="en-US" sz="1400" dirty="0"/>
              <a:t>The air gap acts as a spring when its thickness is greater than the wavelength of the sound applied to the structure. The looser the spring, the less it transmits vibration between the plate-like masses m1 and m2 and the better the airborne sound insulation of the structure. In other words, the thin air gap does not act as a spring, but connects the plate-like masses to each other, whereby the airborne sound insulation of the structure is impaired. </a:t>
            </a:r>
            <a:endParaRPr lang="ro-RO" sz="1400" dirty="0"/>
          </a:p>
        </p:txBody>
      </p:sp>
      <p:sp>
        <p:nvSpPr>
          <p:cNvPr id="4" name="Date Placeholder 3">
            <a:extLst>
              <a:ext uri="{FF2B5EF4-FFF2-40B4-BE49-F238E27FC236}">
                <a16:creationId xmlns:a16="http://schemas.microsoft.com/office/drawing/2014/main" id="{88FA8EAF-9FEB-4DD4-AB14-065E33B1F049}"/>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6" name="Slide Number Placeholder 5">
            <a:extLst>
              <a:ext uri="{FF2B5EF4-FFF2-40B4-BE49-F238E27FC236}">
                <a16:creationId xmlns:a16="http://schemas.microsoft.com/office/drawing/2014/main" id="{93807254-E3A4-4E4A-86A2-0DA4E827AC18}"/>
              </a:ext>
            </a:extLst>
          </p:cNvPr>
          <p:cNvSpPr>
            <a:spLocks noGrp="1"/>
          </p:cNvSpPr>
          <p:nvPr>
            <p:ph type="sldNum" sz="quarter" idx="12"/>
          </p:nvPr>
        </p:nvSpPr>
        <p:spPr/>
        <p:txBody>
          <a:bodyPr/>
          <a:lstStyle/>
          <a:p>
            <a:fld id="{ACD6B214-EFBA-47A7-96BC-0C9C5E568A43}" type="slidenum">
              <a:rPr lang="de-AT" smtClean="0"/>
              <a:t>28</a:t>
            </a:fld>
            <a:endParaRPr lang="de-AT"/>
          </a:p>
        </p:txBody>
      </p:sp>
      <p:pic>
        <p:nvPicPr>
          <p:cNvPr id="8" name="Picture 7">
            <a:extLst>
              <a:ext uri="{FF2B5EF4-FFF2-40B4-BE49-F238E27FC236}">
                <a16:creationId xmlns:a16="http://schemas.microsoft.com/office/drawing/2014/main" id="{6471C20B-F605-4E4C-9AF0-8A583299ED5A}"/>
              </a:ext>
            </a:extLst>
          </p:cNvPr>
          <p:cNvPicPr>
            <a:picLocks noChangeAspect="1"/>
          </p:cNvPicPr>
          <p:nvPr/>
        </p:nvPicPr>
        <p:blipFill>
          <a:blip r:embed="rId3"/>
          <a:stretch>
            <a:fillRect/>
          </a:stretch>
        </p:blipFill>
        <p:spPr>
          <a:xfrm>
            <a:off x="5026660" y="1812562"/>
            <a:ext cx="7124700" cy="3743325"/>
          </a:xfrm>
          <a:prstGeom prst="rect">
            <a:avLst/>
          </a:prstGeom>
        </p:spPr>
      </p:pic>
      <p:sp>
        <p:nvSpPr>
          <p:cNvPr id="9" name="Footer Placeholder 4">
            <a:extLst>
              <a:ext uri="{FF2B5EF4-FFF2-40B4-BE49-F238E27FC236}">
                <a16:creationId xmlns:a16="http://schemas.microsoft.com/office/drawing/2014/main" id="{186B199F-9B51-4C2D-B3D1-5CA375C50280}"/>
              </a:ext>
            </a:extLst>
          </p:cNvPr>
          <p:cNvSpPr>
            <a:spLocks noGrp="1"/>
          </p:cNvSpPr>
          <p:nvPr>
            <p:ph type="ftr" sz="quarter" idx="11"/>
          </p:nvPr>
        </p:nvSpPr>
        <p:spPr>
          <a:xfrm>
            <a:off x="245660" y="6356358"/>
            <a:ext cx="6470099" cy="365125"/>
          </a:xfrm>
        </p:spPr>
        <p:txBody>
          <a:bodyPr/>
          <a:lstStyle/>
          <a:p>
            <a:r>
              <a:rPr lang="de-AT" dirty="0"/>
              <a:t>Sources: https://puuinfo.fi/wp-content/uploads/2021/05/Aanikirja_kokonainen-1.pdf</a:t>
            </a:r>
          </a:p>
        </p:txBody>
      </p:sp>
    </p:spTree>
    <p:extLst>
      <p:ext uri="{BB962C8B-B14F-4D97-AF65-F5344CB8AC3E}">
        <p14:creationId xmlns:p14="http://schemas.microsoft.com/office/powerpoint/2010/main" val="2786319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3A98C-20A5-46E9-A431-14D236E02B68}"/>
              </a:ext>
            </a:extLst>
          </p:cNvPr>
          <p:cNvSpPr>
            <a:spLocks noGrp="1"/>
          </p:cNvSpPr>
          <p:nvPr>
            <p:ph idx="1"/>
          </p:nvPr>
        </p:nvSpPr>
        <p:spPr>
          <a:xfrm>
            <a:off x="431800" y="1805813"/>
            <a:ext cx="4542658" cy="3818021"/>
          </a:xfrm>
        </p:spPr>
        <p:txBody>
          <a:bodyPr/>
          <a:lstStyle/>
          <a:p>
            <a:pPr marL="0" indent="0">
              <a:buNone/>
            </a:pPr>
            <a:r>
              <a:rPr lang="en-US" sz="1800" dirty="0"/>
              <a:t>Relevant factors in the design of double structure airborne sound insulation include:</a:t>
            </a:r>
          </a:p>
          <a:p>
            <a:r>
              <a:rPr lang="en-US" sz="1600" dirty="0"/>
              <a:t>Weight of plate-like masses, cut-off frequency and airtightness.</a:t>
            </a:r>
          </a:p>
          <a:p>
            <a:r>
              <a:rPr lang="en-US" sz="1600" dirty="0"/>
              <a:t>The resonant frequency of a mass-spring-mass system.</a:t>
            </a:r>
          </a:p>
          <a:p>
            <a:r>
              <a:rPr lang="en-US" sz="1600" dirty="0"/>
              <a:t>Mechanical coupling of plate-like masses.</a:t>
            </a:r>
          </a:p>
          <a:p>
            <a:r>
              <a:rPr lang="en-US" sz="1600" dirty="0"/>
              <a:t>Air gap thickness (spring stiffness).</a:t>
            </a:r>
          </a:p>
          <a:p>
            <a:r>
              <a:rPr lang="en-US" sz="1600" dirty="0"/>
              <a:t>Effect of structural lateral displacements. </a:t>
            </a:r>
            <a:endParaRPr lang="ro-RO" sz="1600" dirty="0"/>
          </a:p>
        </p:txBody>
      </p:sp>
      <p:sp>
        <p:nvSpPr>
          <p:cNvPr id="4" name="Date Placeholder 3">
            <a:extLst>
              <a:ext uri="{FF2B5EF4-FFF2-40B4-BE49-F238E27FC236}">
                <a16:creationId xmlns:a16="http://schemas.microsoft.com/office/drawing/2014/main" id="{4F7EEEBD-024C-408B-9ADE-9B23337D84F2}"/>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5" name="Footer Placeholder 4">
            <a:extLst>
              <a:ext uri="{FF2B5EF4-FFF2-40B4-BE49-F238E27FC236}">
                <a16:creationId xmlns:a16="http://schemas.microsoft.com/office/drawing/2014/main" id="{618708D9-66B6-4CBF-9419-3E3F43472379}"/>
              </a:ext>
            </a:extLst>
          </p:cNvPr>
          <p:cNvSpPr>
            <a:spLocks noGrp="1"/>
          </p:cNvSpPr>
          <p:nvPr>
            <p:ph type="ftr" sz="quarter" idx="11"/>
          </p:nvPr>
        </p:nvSpPr>
        <p:spPr/>
        <p:txBody>
          <a:bodyPr/>
          <a:lstStyle/>
          <a:p>
            <a:r>
              <a:rPr lang="de-AT" dirty="0"/>
              <a:t>Sources:</a:t>
            </a:r>
          </a:p>
        </p:txBody>
      </p:sp>
      <p:sp>
        <p:nvSpPr>
          <p:cNvPr id="6" name="Slide Number Placeholder 5">
            <a:extLst>
              <a:ext uri="{FF2B5EF4-FFF2-40B4-BE49-F238E27FC236}">
                <a16:creationId xmlns:a16="http://schemas.microsoft.com/office/drawing/2014/main" id="{453B7698-64D2-4C0D-A090-F37CD03C6972}"/>
              </a:ext>
            </a:extLst>
          </p:cNvPr>
          <p:cNvSpPr>
            <a:spLocks noGrp="1"/>
          </p:cNvSpPr>
          <p:nvPr>
            <p:ph type="sldNum" sz="quarter" idx="12"/>
          </p:nvPr>
        </p:nvSpPr>
        <p:spPr/>
        <p:txBody>
          <a:bodyPr/>
          <a:lstStyle/>
          <a:p>
            <a:fld id="{ACD6B214-EFBA-47A7-96BC-0C9C5E568A43}" type="slidenum">
              <a:rPr lang="de-AT" smtClean="0"/>
              <a:t>29</a:t>
            </a:fld>
            <a:endParaRPr lang="de-AT"/>
          </a:p>
        </p:txBody>
      </p:sp>
      <p:pic>
        <p:nvPicPr>
          <p:cNvPr id="8" name="Picture 7">
            <a:extLst>
              <a:ext uri="{FF2B5EF4-FFF2-40B4-BE49-F238E27FC236}">
                <a16:creationId xmlns:a16="http://schemas.microsoft.com/office/drawing/2014/main" id="{AECC68F8-ED0F-4F81-A513-3ABACF425B8D}"/>
              </a:ext>
            </a:extLst>
          </p:cNvPr>
          <p:cNvPicPr>
            <a:picLocks noChangeAspect="1"/>
          </p:cNvPicPr>
          <p:nvPr/>
        </p:nvPicPr>
        <p:blipFill>
          <a:blip r:embed="rId3"/>
          <a:stretch>
            <a:fillRect/>
          </a:stretch>
        </p:blipFill>
        <p:spPr>
          <a:xfrm>
            <a:off x="4974458" y="1073289"/>
            <a:ext cx="6510287" cy="5648194"/>
          </a:xfrm>
          <a:prstGeom prst="rect">
            <a:avLst/>
          </a:prstGeom>
        </p:spPr>
      </p:pic>
      <p:sp>
        <p:nvSpPr>
          <p:cNvPr id="7" name="Footer Placeholder 4">
            <a:extLst>
              <a:ext uri="{FF2B5EF4-FFF2-40B4-BE49-F238E27FC236}">
                <a16:creationId xmlns:a16="http://schemas.microsoft.com/office/drawing/2014/main" id="{F30B438D-F345-4246-9A87-081533E624CE}"/>
              </a:ext>
            </a:extLst>
          </p:cNvPr>
          <p:cNvSpPr txBox="1">
            <a:spLocks/>
          </p:cNvSpPr>
          <p:nvPr/>
        </p:nvSpPr>
        <p:spPr>
          <a:xfrm>
            <a:off x="245660" y="6356358"/>
            <a:ext cx="6470099"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a:t>Sources: https://puuinfo.fi/wp-content/uploads/2021/05/Aanikirja_kokonainen-1.pdf</a:t>
            </a:r>
            <a:endParaRPr lang="de-AT" dirty="0"/>
          </a:p>
        </p:txBody>
      </p:sp>
    </p:spTree>
    <p:extLst>
      <p:ext uri="{BB962C8B-B14F-4D97-AF65-F5344CB8AC3E}">
        <p14:creationId xmlns:p14="http://schemas.microsoft.com/office/powerpoint/2010/main" val="341149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FEEB92-A5A3-4D16-83E1-D97983D0A638}"/>
              </a:ext>
            </a:extLst>
          </p:cNvPr>
          <p:cNvSpPr>
            <a:spLocks noGrp="1"/>
          </p:cNvSpPr>
          <p:nvPr>
            <p:ph idx="1"/>
          </p:nvPr>
        </p:nvSpPr>
        <p:spPr>
          <a:xfrm>
            <a:off x="838200" y="1772786"/>
            <a:ext cx="10515600" cy="1824853"/>
          </a:xfrm>
        </p:spPr>
        <p:txBody>
          <a:bodyPr/>
          <a:lstStyle/>
          <a:p>
            <a:pPr marL="0" indent="0">
              <a:buNone/>
            </a:pPr>
            <a:r>
              <a:rPr lang="en-US" dirty="0"/>
              <a:t>Building Physics is an applied science that studies the hygro-thermal, acoustical and light-related properties, and the performance of materials, building assemblies (roofs, façades, windows, partition walls, etc.), spaces, whole buildings, and the built environment.</a:t>
            </a:r>
            <a:endParaRPr lang="ro-RO" dirty="0"/>
          </a:p>
        </p:txBody>
      </p:sp>
      <p:sp>
        <p:nvSpPr>
          <p:cNvPr id="4" name="Date Placeholder 3">
            <a:extLst>
              <a:ext uri="{FF2B5EF4-FFF2-40B4-BE49-F238E27FC236}">
                <a16:creationId xmlns:a16="http://schemas.microsoft.com/office/drawing/2014/main" id="{5B436036-55BF-466B-A08E-19D68C29D4A4}"/>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6" name="Slide Number Placeholder 5">
            <a:extLst>
              <a:ext uri="{FF2B5EF4-FFF2-40B4-BE49-F238E27FC236}">
                <a16:creationId xmlns:a16="http://schemas.microsoft.com/office/drawing/2014/main" id="{3A23E598-1C49-406C-B4A2-AF4D0BED961E}"/>
              </a:ext>
            </a:extLst>
          </p:cNvPr>
          <p:cNvSpPr>
            <a:spLocks noGrp="1"/>
          </p:cNvSpPr>
          <p:nvPr>
            <p:ph type="sldNum" sz="quarter" idx="12"/>
          </p:nvPr>
        </p:nvSpPr>
        <p:spPr/>
        <p:txBody>
          <a:bodyPr/>
          <a:lstStyle/>
          <a:p>
            <a:fld id="{ACD6B214-EFBA-47A7-96BC-0C9C5E568A43}" type="slidenum">
              <a:rPr lang="de-AT" smtClean="0"/>
              <a:t>3</a:t>
            </a:fld>
            <a:endParaRPr lang="de-AT"/>
          </a:p>
        </p:txBody>
      </p:sp>
      <p:sp>
        <p:nvSpPr>
          <p:cNvPr id="7" name="Rectangle: Rounded Corners 6">
            <a:extLst>
              <a:ext uri="{FF2B5EF4-FFF2-40B4-BE49-F238E27FC236}">
                <a16:creationId xmlns:a16="http://schemas.microsoft.com/office/drawing/2014/main" id="{5EFFFC82-F9D7-4A4E-A6C9-316B1A0610EE}"/>
              </a:ext>
            </a:extLst>
          </p:cNvPr>
          <p:cNvSpPr/>
          <p:nvPr/>
        </p:nvSpPr>
        <p:spPr>
          <a:xfrm>
            <a:off x="627162" y="4152275"/>
            <a:ext cx="2128603" cy="1064302"/>
          </a:xfrm>
          <a:prstGeom prst="roundRect">
            <a:avLst/>
          </a:prstGeom>
          <a:blipFill>
            <a:blip r:embed="rId3"/>
            <a:tile tx="0" ty="0" sx="100000" sy="100000" flip="none" algn="tl"/>
          </a:blipFill>
          <a:scene3d>
            <a:camera prst="orthographicFront"/>
            <a:lightRig rig="threePt"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Moisture</a:t>
            </a:r>
            <a:endParaRPr lang="ro-RO" sz="2200" b="1" dirty="0"/>
          </a:p>
        </p:txBody>
      </p:sp>
      <p:sp>
        <p:nvSpPr>
          <p:cNvPr id="8" name="Rectangle: Rounded Corners 7">
            <a:extLst>
              <a:ext uri="{FF2B5EF4-FFF2-40B4-BE49-F238E27FC236}">
                <a16:creationId xmlns:a16="http://schemas.microsoft.com/office/drawing/2014/main" id="{F1DE0B19-F917-4737-8AF2-162CCF8D815D}"/>
              </a:ext>
            </a:extLst>
          </p:cNvPr>
          <p:cNvSpPr/>
          <p:nvPr/>
        </p:nvSpPr>
        <p:spPr>
          <a:xfrm>
            <a:off x="3387779" y="4152275"/>
            <a:ext cx="2128603" cy="1064302"/>
          </a:xfrm>
          <a:prstGeom prst="roundRect">
            <a:avLst/>
          </a:prstGeom>
          <a:blipFill>
            <a:blip r:embed="rId3"/>
            <a:tile tx="0" ty="0" sx="100000" sy="100000" flip="none" algn="tl"/>
          </a:blipFill>
          <a:scene3d>
            <a:camera prst="orthographicFront"/>
            <a:lightRig rig="threePt"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Sound</a:t>
            </a:r>
            <a:endParaRPr lang="ro-RO" sz="2200" b="1" dirty="0"/>
          </a:p>
        </p:txBody>
      </p:sp>
      <p:sp>
        <p:nvSpPr>
          <p:cNvPr id="9" name="Rectangle: Rounded Corners 8">
            <a:extLst>
              <a:ext uri="{FF2B5EF4-FFF2-40B4-BE49-F238E27FC236}">
                <a16:creationId xmlns:a16="http://schemas.microsoft.com/office/drawing/2014/main" id="{82CCC07F-DDB2-4941-8F09-2B08636FBDD2}"/>
              </a:ext>
            </a:extLst>
          </p:cNvPr>
          <p:cNvSpPr/>
          <p:nvPr/>
        </p:nvSpPr>
        <p:spPr>
          <a:xfrm>
            <a:off x="6096000" y="4152275"/>
            <a:ext cx="2128603" cy="1064302"/>
          </a:xfrm>
          <a:prstGeom prst="roundRect">
            <a:avLst/>
          </a:prstGeom>
          <a:blipFill>
            <a:blip r:embed="rId3"/>
            <a:tile tx="0" ty="0" sx="100000" sy="100000" flip="none" algn="tl"/>
          </a:blipFill>
          <a:scene3d>
            <a:camera prst="orthographicFront"/>
            <a:lightRig rig="threePt"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Heat</a:t>
            </a:r>
            <a:endParaRPr lang="ro-RO" sz="2200" b="1" dirty="0"/>
          </a:p>
        </p:txBody>
      </p:sp>
      <p:pic>
        <p:nvPicPr>
          <p:cNvPr id="5" name="Picture 4" descr="A tree in a field&#10;&#10;Description automatically generated with medium confidence">
            <a:extLst>
              <a:ext uri="{FF2B5EF4-FFF2-40B4-BE49-F238E27FC236}">
                <a16:creationId xmlns:a16="http://schemas.microsoft.com/office/drawing/2014/main" id="{7AB32952-CE45-46F2-8CF8-5BCF5A3F56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9562" y="3411517"/>
            <a:ext cx="3406252" cy="2545818"/>
          </a:xfrm>
          <a:prstGeom prst="rect">
            <a:avLst/>
          </a:prstGeom>
        </p:spPr>
      </p:pic>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1563E9E5-36F3-4FC1-B25F-14CC52D65861}"/>
                  </a:ext>
                </a:extLst>
              </p:cNvPr>
              <p:cNvGraphicFramePr>
                <a:graphicFrameLocks noChangeAspect="1"/>
              </p:cNvGraphicFramePr>
              <p:nvPr>
                <p:extLst>
                  <p:ext uri="{D42A27DB-BD31-4B8C-83A1-F6EECF244321}">
                    <p14:modId xmlns:p14="http://schemas.microsoft.com/office/powerpoint/2010/main" val="2909508134"/>
                  </p:ext>
                </p:extLst>
              </p:nvPr>
            </p:nvGraphicFramePr>
            <p:xfrm rot="8282138">
              <a:off x="10303084" y="5665349"/>
              <a:ext cx="81277" cy="45719"/>
            </p:xfrm>
            <a:graphic>
              <a:graphicData uri="http://schemas.microsoft.com/office/powerpoint/2016/slidezoom">
                <pslz:sldZm>
                  <pslz:sldZmObj sldId="420" cId="191891642">
                    <pslz:zmPr id="{2A35373D-6AB2-4BE8-940F-4F066C378C8D}" returnToParent="0" transitionDur="1000">
                      <p166:blipFill xmlns:p166="http://schemas.microsoft.com/office/powerpoint/2016/6/main">
                        <a:blip r:embed="rId5"/>
                        <a:stretch>
                          <a:fillRect/>
                        </a:stretch>
                      </p166:blipFill>
                      <p166:spPr xmlns:p166="http://schemas.microsoft.com/office/powerpoint/2016/6/main">
                        <a:xfrm rot="8282138">
                          <a:off x="0" y="0"/>
                          <a:ext cx="81277" cy="45719"/>
                        </a:xfrm>
                        <a:prstGeom prst="rect">
                          <a:avLst/>
                        </a:prstGeom>
                        <a:ln w="3175">
                          <a:solidFill>
                            <a:prstClr val="ltGray"/>
                          </a:solidFill>
                        </a:ln>
                      </p166:spPr>
                    </pslz:zmPr>
                  </pslz:sldZmObj>
                </pslz:sldZm>
              </a:graphicData>
            </a:graphic>
          </p:graphicFrame>
        </mc:Choice>
        <mc:Fallback xmlns="">
          <p:pic>
            <p:nvPicPr>
              <p:cNvPr id="11" name="Slide Zoom 10">
                <a:hlinkClick r:id="rId6" action="ppaction://hlinksldjump"/>
                <a:extLst>
                  <a:ext uri="{FF2B5EF4-FFF2-40B4-BE49-F238E27FC236}">
                    <a16:creationId xmlns:a16="http://schemas.microsoft.com/office/drawing/2014/main" id="{1563E9E5-36F3-4FC1-B25F-14CC52D65861}"/>
                  </a:ext>
                </a:extLst>
              </p:cNvPr>
              <p:cNvPicPr>
                <a:picLocks noGrp="1" noRot="1" noChangeAspect="1" noMove="1" noResize="1" noEditPoints="1" noAdjustHandles="1" noChangeArrowheads="1" noChangeShapeType="1"/>
              </p:cNvPicPr>
              <p:nvPr/>
            </p:nvPicPr>
            <p:blipFill>
              <a:blip r:embed="rId7"/>
              <a:stretch>
                <a:fillRect/>
              </a:stretch>
            </p:blipFill>
            <p:spPr>
              <a:xfrm rot="8282138">
                <a:off x="10303084" y="5665349"/>
                <a:ext cx="81277" cy="45719"/>
              </a:xfrm>
              <a:prstGeom prst="rect">
                <a:avLst/>
              </a:prstGeom>
              <a:ln w="3175">
                <a:solidFill>
                  <a:prstClr val="ltGray"/>
                </a:solidFill>
              </a:ln>
            </p:spPr>
          </p:pic>
        </mc:Fallback>
      </mc:AlternateContent>
    </p:spTree>
    <p:extLst>
      <p:ext uri="{BB962C8B-B14F-4D97-AF65-F5344CB8AC3E}">
        <p14:creationId xmlns:p14="http://schemas.microsoft.com/office/powerpoint/2010/main" val="2569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9C7DA-B1B3-4E57-A5F5-1A3B7FEBFDA9}"/>
              </a:ext>
            </a:extLst>
          </p:cNvPr>
          <p:cNvSpPr>
            <a:spLocks noGrp="1"/>
          </p:cNvSpPr>
          <p:nvPr>
            <p:ph type="title"/>
          </p:nvPr>
        </p:nvSpPr>
        <p:spPr/>
        <p:txBody>
          <a:bodyPr/>
          <a:lstStyle/>
          <a:p>
            <a:r>
              <a:rPr lang="en-US" dirty="0"/>
              <a:t>The 4 Most Soundproof Wood Types</a:t>
            </a:r>
            <a:endParaRPr lang="ro-RO" dirty="0"/>
          </a:p>
        </p:txBody>
      </p:sp>
      <p:sp>
        <p:nvSpPr>
          <p:cNvPr id="3" name="Content Placeholder 2">
            <a:extLst>
              <a:ext uri="{FF2B5EF4-FFF2-40B4-BE49-F238E27FC236}">
                <a16:creationId xmlns:a16="http://schemas.microsoft.com/office/drawing/2014/main" id="{57EAD0C5-FF86-4203-94C6-072DAEDDCC3E}"/>
              </a:ext>
            </a:extLst>
          </p:cNvPr>
          <p:cNvSpPr>
            <a:spLocks noGrp="1"/>
          </p:cNvSpPr>
          <p:nvPr>
            <p:ph idx="1"/>
          </p:nvPr>
        </p:nvSpPr>
        <p:spPr>
          <a:xfrm>
            <a:off x="838200" y="1743092"/>
            <a:ext cx="10515600" cy="3818021"/>
          </a:xfrm>
        </p:spPr>
        <p:txBody>
          <a:bodyPr/>
          <a:lstStyle/>
          <a:p>
            <a:pPr marL="342900" indent="-342900">
              <a:buAutoNum type="arabicPeriod"/>
            </a:pPr>
            <a:r>
              <a:rPr lang="ro-RO" sz="1800" dirty="0"/>
              <a:t>Cork</a:t>
            </a:r>
            <a:br>
              <a:rPr lang="en-US" dirty="0"/>
            </a:br>
            <a:r>
              <a:rPr lang="en-US" sz="1600" dirty="0"/>
              <a:t>Cork’s sustainability stems from the fact that the trees don’t need to be cut down to produce the material. Rather, the bark of the cork oak tree is stripped to make the product, and the trees continue thriving without it.</a:t>
            </a:r>
          </a:p>
          <a:p>
            <a:pPr marL="342900" indent="-342900">
              <a:buAutoNum type="arabicPeriod"/>
            </a:pPr>
            <a:r>
              <a:rPr lang="ro-RO" sz="1800" dirty="0"/>
              <a:t>Acoustic Plywood</a:t>
            </a:r>
            <a:br>
              <a:rPr lang="en-US" sz="1800" dirty="0"/>
            </a:br>
            <a:r>
              <a:rPr lang="en-US" sz="1600" dirty="0"/>
              <a:t>Acoustic plywood has to be perforated to let air pass through and subsequently dissipate sound waves. Typically, manufacturers use round, square, channeled or oblong perforations. Some mix things up to improve aesthetics and sound absorption effectiveness. </a:t>
            </a:r>
          </a:p>
          <a:p>
            <a:pPr marL="342900" indent="-342900">
              <a:buAutoNum type="arabicPeriod"/>
            </a:pPr>
            <a:r>
              <a:rPr lang="en-US" sz="1800" dirty="0"/>
              <a:t>Medium Density Fiberboard (MDF)</a:t>
            </a:r>
            <a:br>
              <a:rPr lang="en-US" sz="1800" dirty="0"/>
            </a:br>
            <a:r>
              <a:rPr lang="en-US" sz="1600" dirty="0"/>
              <a:t>MDF is a type of engineered wood made by fusing broken-down softwood or hardwood fibers with resin binder and wax under heat and pressure to create panels. MDF’s excellent soundproofing capabilities are courtesy of its high density, thickness, and STC rating. With such characteristics, it can effectively contain all sound frequencies, something that many wood products struggle to achieve. And since it’s made of wood, it can also absorb sound, making it one of the best types of soundproof wood if you’re looking for complete noise isolation. </a:t>
            </a:r>
          </a:p>
          <a:p>
            <a:pPr marL="342900" indent="-342900">
              <a:buAutoNum type="arabicPeriod"/>
            </a:pPr>
            <a:r>
              <a:rPr lang="en-US" sz="1800" dirty="0"/>
              <a:t>Oriented Strand Board (OSB)</a:t>
            </a:r>
            <a:br>
              <a:rPr lang="en-US" sz="1800" dirty="0"/>
            </a:br>
            <a:r>
              <a:rPr lang="en-US" sz="1600" dirty="0"/>
              <a:t>Thanks to its high density and mass, OSB can block sound to reduce its transmission from one room to another, especially when combined with other materials such as glass wool. But its ability to block sound is admirable; its sound absorption is what really stands out.</a:t>
            </a:r>
          </a:p>
        </p:txBody>
      </p:sp>
      <p:sp>
        <p:nvSpPr>
          <p:cNvPr id="4" name="Date Placeholder 3">
            <a:extLst>
              <a:ext uri="{FF2B5EF4-FFF2-40B4-BE49-F238E27FC236}">
                <a16:creationId xmlns:a16="http://schemas.microsoft.com/office/drawing/2014/main" id="{2CFCF919-5757-4E28-BF48-CA8885D850B9}"/>
              </a:ext>
            </a:extLst>
          </p:cNvPr>
          <p:cNvSpPr>
            <a:spLocks noGrp="1"/>
          </p:cNvSpPr>
          <p:nvPr>
            <p:ph type="dt" sz="half" idx="10"/>
          </p:nvPr>
        </p:nvSpPr>
        <p:spPr/>
        <p:txBody>
          <a:bodyPr/>
          <a:lstStyle/>
          <a:p>
            <a:fld id="{B32FDDBA-D418-4C36-AF51-388086A37EDA}" type="datetime1">
              <a:rPr lang="de-AT" smtClean="0"/>
              <a:t>10.09.2021</a:t>
            </a:fld>
            <a:endParaRPr lang="de-AT" dirty="0"/>
          </a:p>
        </p:txBody>
      </p:sp>
      <p:sp>
        <p:nvSpPr>
          <p:cNvPr id="5" name="Footer Placeholder 4">
            <a:extLst>
              <a:ext uri="{FF2B5EF4-FFF2-40B4-BE49-F238E27FC236}">
                <a16:creationId xmlns:a16="http://schemas.microsoft.com/office/drawing/2014/main" id="{251E6C8A-9C0A-4413-B3B3-0611ECCD4D79}"/>
              </a:ext>
            </a:extLst>
          </p:cNvPr>
          <p:cNvSpPr>
            <a:spLocks noGrp="1"/>
          </p:cNvSpPr>
          <p:nvPr>
            <p:ph type="ftr" sz="quarter" idx="11"/>
          </p:nvPr>
        </p:nvSpPr>
        <p:spPr/>
        <p:txBody>
          <a:bodyPr/>
          <a:lstStyle/>
          <a:p>
            <a:r>
              <a:rPr lang="de-AT" dirty="0"/>
              <a:t>Sources: https://soundproofcentral.com/soundproof-wood/</a:t>
            </a:r>
          </a:p>
        </p:txBody>
      </p:sp>
      <p:sp>
        <p:nvSpPr>
          <p:cNvPr id="6" name="Slide Number Placeholder 5">
            <a:extLst>
              <a:ext uri="{FF2B5EF4-FFF2-40B4-BE49-F238E27FC236}">
                <a16:creationId xmlns:a16="http://schemas.microsoft.com/office/drawing/2014/main" id="{CAC5C9A0-F681-4B35-90BC-EDAFD22D7CB8}"/>
              </a:ext>
            </a:extLst>
          </p:cNvPr>
          <p:cNvSpPr>
            <a:spLocks noGrp="1"/>
          </p:cNvSpPr>
          <p:nvPr>
            <p:ph type="sldNum" sz="quarter" idx="12"/>
          </p:nvPr>
        </p:nvSpPr>
        <p:spPr/>
        <p:txBody>
          <a:bodyPr/>
          <a:lstStyle/>
          <a:p>
            <a:fld id="{ACD6B214-EFBA-47A7-96BC-0C9C5E568A43}" type="slidenum">
              <a:rPr lang="de-AT" smtClean="0"/>
              <a:t>30</a:t>
            </a:fld>
            <a:endParaRPr lang="de-AT"/>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1622E164-1CFD-4F56-AD66-B145F8E830B2}"/>
                  </a:ext>
                </a:extLst>
              </p:cNvPr>
              <p:cNvGraphicFramePr>
                <a:graphicFrameLocks noChangeAspect="1"/>
              </p:cNvGraphicFramePr>
              <p:nvPr>
                <p:extLst>
                  <p:ext uri="{D42A27DB-BD31-4B8C-83A1-F6EECF244321}">
                    <p14:modId xmlns:p14="http://schemas.microsoft.com/office/powerpoint/2010/main" val="340477964"/>
                  </p:ext>
                </p:extLst>
              </p:nvPr>
            </p:nvGraphicFramePr>
            <p:xfrm flipH="1">
              <a:off x="12110722" y="6812281"/>
              <a:ext cx="81278" cy="45719"/>
            </p:xfrm>
            <a:graphic>
              <a:graphicData uri="http://schemas.microsoft.com/office/powerpoint/2016/slidezoom">
                <pslz:sldZm>
                  <pslz:sldZmObj sldId="479" cId="3951253620">
                    <pslz:zmPr id="{8E6D641C-48E1-4B9C-B47B-E31CBFBF5CF5}" returnToParent="0" transitionDur="1000">
                      <p166:blipFill xmlns:p166="http://schemas.microsoft.com/office/powerpoint/2016/6/main">
                        <a:blip r:embed="rId3"/>
                        <a:stretch>
                          <a:fillRect/>
                        </a:stretch>
                      </p166:blipFill>
                      <p166:spPr xmlns:p166="http://schemas.microsoft.com/office/powerpoint/2016/6/main">
                        <a:xfrm flipH="1">
                          <a:off x="0" y="0"/>
                          <a:ext cx="81278" cy="45719"/>
                        </a:xfrm>
                        <a:prstGeom prst="rect">
                          <a:avLst/>
                        </a:prstGeom>
                        <a:ln w="3175">
                          <a:solidFill>
                            <a:prstClr val="ltGray"/>
                          </a:solidFill>
                        </a:ln>
                      </p166:spPr>
                    </pslz:zmPr>
                  </pslz:sldZmObj>
                </pslz:sldZm>
              </a:graphicData>
            </a:graphic>
          </p:graphicFrame>
        </mc:Choice>
        <mc:Fallback xmlns="">
          <p:pic>
            <p:nvPicPr>
              <p:cNvPr id="8" name="Slide Zoom 7">
                <a:hlinkClick r:id="rId4" action="ppaction://hlinksldjump"/>
                <a:extLst>
                  <a:ext uri="{FF2B5EF4-FFF2-40B4-BE49-F238E27FC236}">
                    <a16:creationId xmlns:a16="http://schemas.microsoft.com/office/drawing/2014/main" id="{1622E164-1CFD-4F56-AD66-B145F8E830B2}"/>
                  </a:ext>
                </a:extLst>
              </p:cNvPr>
              <p:cNvPicPr>
                <a:picLocks noGrp="1" noRot="1" noChangeAspect="1" noMove="1" noResize="1" noEditPoints="1" noAdjustHandles="1" noChangeArrowheads="1" noChangeShapeType="1"/>
              </p:cNvPicPr>
              <p:nvPr/>
            </p:nvPicPr>
            <p:blipFill>
              <a:blip r:embed="rId5"/>
              <a:stretch>
                <a:fillRect/>
              </a:stretch>
            </p:blipFill>
            <p:spPr>
              <a:xfrm flipH="1">
                <a:off x="12110722" y="6812281"/>
                <a:ext cx="81278" cy="45719"/>
              </a:xfrm>
              <a:prstGeom prst="rect">
                <a:avLst/>
              </a:prstGeom>
              <a:ln w="3175">
                <a:solidFill>
                  <a:prstClr val="ltGray"/>
                </a:solidFill>
              </a:ln>
            </p:spPr>
          </p:pic>
        </mc:Fallback>
      </mc:AlternateContent>
    </p:spTree>
    <p:extLst>
      <p:ext uri="{BB962C8B-B14F-4D97-AF65-F5344CB8AC3E}">
        <p14:creationId xmlns:p14="http://schemas.microsoft.com/office/powerpoint/2010/main" val="837117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FEEB92-A5A3-4D16-83E1-D97983D0A638}"/>
              </a:ext>
            </a:extLst>
          </p:cNvPr>
          <p:cNvSpPr>
            <a:spLocks noGrp="1"/>
          </p:cNvSpPr>
          <p:nvPr>
            <p:ph idx="1"/>
          </p:nvPr>
        </p:nvSpPr>
        <p:spPr>
          <a:xfrm>
            <a:off x="838200" y="1772786"/>
            <a:ext cx="10515600" cy="1824853"/>
          </a:xfrm>
        </p:spPr>
        <p:txBody>
          <a:bodyPr/>
          <a:lstStyle/>
          <a:p>
            <a:pPr marL="0" indent="0">
              <a:buNone/>
            </a:pPr>
            <a:r>
              <a:rPr lang="en-US" dirty="0"/>
              <a:t>Building Physics is an applied science that studies the hygro-thermal, acoustical and light-related properties, and the performance of materials, building assemblies (roofs, façades, windows, partition walls, etc.), spaces, whole buildings, and the built environment.</a:t>
            </a:r>
            <a:endParaRPr lang="ro-RO" dirty="0"/>
          </a:p>
        </p:txBody>
      </p:sp>
      <p:sp>
        <p:nvSpPr>
          <p:cNvPr id="4" name="Date Placeholder 3">
            <a:extLst>
              <a:ext uri="{FF2B5EF4-FFF2-40B4-BE49-F238E27FC236}">
                <a16:creationId xmlns:a16="http://schemas.microsoft.com/office/drawing/2014/main" id="{5B436036-55BF-466B-A08E-19D68C29D4A4}"/>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6" name="Slide Number Placeholder 5">
            <a:extLst>
              <a:ext uri="{FF2B5EF4-FFF2-40B4-BE49-F238E27FC236}">
                <a16:creationId xmlns:a16="http://schemas.microsoft.com/office/drawing/2014/main" id="{3A23E598-1C49-406C-B4A2-AF4D0BED961E}"/>
              </a:ext>
            </a:extLst>
          </p:cNvPr>
          <p:cNvSpPr>
            <a:spLocks noGrp="1"/>
          </p:cNvSpPr>
          <p:nvPr>
            <p:ph type="sldNum" sz="quarter" idx="12"/>
          </p:nvPr>
        </p:nvSpPr>
        <p:spPr/>
        <p:txBody>
          <a:bodyPr/>
          <a:lstStyle/>
          <a:p>
            <a:fld id="{ACD6B214-EFBA-47A7-96BC-0C9C5E568A43}" type="slidenum">
              <a:rPr lang="de-AT" smtClean="0"/>
              <a:t>31</a:t>
            </a:fld>
            <a:endParaRPr lang="de-AT"/>
          </a:p>
        </p:txBody>
      </p:sp>
      <p:sp>
        <p:nvSpPr>
          <p:cNvPr id="7" name="Rectangle: Rounded Corners 6">
            <a:extLst>
              <a:ext uri="{FF2B5EF4-FFF2-40B4-BE49-F238E27FC236}">
                <a16:creationId xmlns:a16="http://schemas.microsoft.com/office/drawing/2014/main" id="{5EFFFC82-F9D7-4A4E-A6C9-316B1A0610EE}"/>
              </a:ext>
            </a:extLst>
          </p:cNvPr>
          <p:cNvSpPr/>
          <p:nvPr/>
        </p:nvSpPr>
        <p:spPr>
          <a:xfrm>
            <a:off x="1259174" y="4152275"/>
            <a:ext cx="2128603" cy="1064302"/>
          </a:xfrm>
          <a:prstGeom prst="roundRect">
            <a:avLst/>
          </a:prstGeom>
          <a:scene3d>
            <a:camera prst="orthographicFront"/>
            <a:lightRig rig="threePt"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Moisture</a:t>
            </a:r>
            <a:endParaRPr lang="ro-RO" sz="2200" b="1" dirty="0"/>
          </a:p>
        </p:txBody>
      </p:sp>
      <p:sp>
        <p:nvSpPr>
          <p:cNvPr id="8" name="Rectangle: Rounded Corners 7">
            <a:extLst>
              <a:ext uri="{FF2B5EF4-FFF2-40B4-BE49-F238E27FC236}">
                <a16:creationId xmlns:a16="http://schemas.microsoft.com/office/drawing/2014/main" id="{F1DE0B19-F917-4737-8AF2-162CCF8D815D}"/>
              </a:ext>
            </a:extLst>
          </p:cNvPr>
          <p:cNvSpPr/>
          <p:nvPr/>
        </p:nvSpPr>
        <p:spPr>
          <a:xfrm>
            <a:off x="5031698" y="4152275"/>
            <a:ext cx="2128603" cy="1064302"/>
          </a:xfrm>
          <a:prstGeom prst="roundRect">
            <a:avLst/>
          </a:prstGeom>
          <a:scene3d>
            <a:camera prst="orthographicFront"/>
            <a:lightRig rig="threePt"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Sound</a:t>
            </a:r>
            <a:endParaRPr lang="ro-RO" sz="2200" b="1" dirty="0"/>
          </a:p>
        </p:txBody>
      </p:sp>
      <p:sp>
        <p:nvSpPr>
          <p:cNvPr id="9" name="Rectangle: Rounded Corners 8">
            <a:extLst>
              <a:ext uri="{FF2B5EF4-FFF2-40B4-BE49-F238E27FC236}">
                <a16:creationId xmlns:a16="http://schemas.microsoft.com/office/drawing/2014/main" id="{82CCC07F-DDB2-4941-8F09-2B08636FBDD2}"/>
              </a:ext>
            </a:extLst>
          </p:cNvPr>
          <p:cNvSpPr/>
          <p:nvPr/>
        </p:nvSpPr>
        <p:spPr>
          <a:xfrm>
            <a:off x="8804222" y="4152275"/>
            <a:ext cx="2128603" cy="1064302"/>
          </a:xfrm>
          <a:prstGeom prst="roundRect">
            <a:avLst/>
          </a:prstGeom>
          <a:scene3d>
            <a:camera prst="orthographicFront"/>
            <a:lightRig rig="threePt"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Heat</a:t>
            </a:r>
            <a:endParaRPr lang="ro-RO" sz="2200" b="1" dirty="0"/>
          </a:p>
        </p:txBody>
      </p:sp>
      <p:pic>
        <p:nvPicPr>
          <p:cNvPr id="10" name="Picture 9">
            <a:extLst>
              <a:ext uri="{FF2B5EF4-FFF2-40B4-BE49-F238E27FC236}">
                <a16:creationId xmlns:a16="http://schemas.microsoft.com/office/drawing/2014/main" id="{325ABE95-174A-4488-B741-CFD165B00CA6}"/>
              </a:ext>
            </a:extLst>
          </p:cNvPr>
          <p:cNvPicPr>
            <a:picLocks noChangeAspect="1"/>
          </p:cNvPicPr>
          <p:nvPr/>
        </p:nvPicPr>
        <p:blipFill>
          <a:blip r:embed="rId3"/>
          <a:stretch>
            <a:fillRect/>
          </a:stretch>
        </p:blipFill>
        <p:spPr>
          <a:xfrm>
            <a:off x="1195238" y="4075487"/>
            <a:ext cx="2256473" cy="1217877"/>
          </a:xfrm>
          <a:prstGeom prst="rect">
            <a:avLst/>
          </a:prstGeom>
        </p:spPr>
      </p:pic>
      <p:pic>
        <p:nvPicPr>
          <p:cNvPr id="5" name="Picture 4">
            <a:extLst>
              <a:ext uri="{FF2B5EF4-FFF2-40B4-BE49-F238E27FC236}">
                <a16:creationId xmlns:a16="http://schemas.microsoft.com/office/drawing/2014/main" id="{889209A7-4EB5-46A9-B034-4C6146DF4C0D}"/>
              </a:ext>
            </a:extLst>
          </p:cNvPr>
          <p:cNvPicPr>
            <a:picLocks noChangeAspect="1"/>
          </p:cNvPicPr>
          <p:nvPr/>
        </p:nvPicPr>
        <p:blipFill>
          <a:blip r:embed="rId4"/>
          <a:stretch>
            <a:fillRect/>
          </a:stretch>
        </p:blipFill>
        <p:spPr>
          <a:xfrm>
            <a:off x="4870099" y="4000504"/>
            <a:ext cx="2515734" cy="1310278"/>
          </a:xfrm>
          <a:prstGeom prst="rect">
            <a:avLst/>
          </a:prstGeom>
        </p:spPr>
      </p:pic>
      <mc:AlternateContent xmlns:mc="http://schemas.openxmlformats.org/markup-compatibility/2006" xmlns:pslz="http://schemas.microsoft.com/office/powerpoint/2016/slidezoom">
        <mc:Choice Requires="pslz">
          <p:graphicFrame>
            <p:nvGraphicFramePr>
              <p:cNvPr id="16" name="Slide Zoom 15">
                <a:extLst>
                  <a:ext uri="{FF2B5EF4-FFF2-40B4-BE49-F238E27FC236}">
                    <a16:creationId xmlns:a16="http://schemas.microsoft.com/office/drawing/2014/main" id="{D5AEE10B-F61E-47C0-B206-366926B309A9}"/>
                  </a:ext>
                </a:extLst>
              </p:cNvPr>
              <p:cNvGraphicFramePr>
                <a:graphicFrameLocks noChangeAspect="1"/>
              </p:cNvGraphicFramePr>
              <p:nvPr>
                <p:extLst>
                  <p:ext uri="{D42A27DB-BD31-4B8C-83A1-F6EECF244321}">
                    <p14:modId xmlns:p14="http://schemas.microsoft.com/office/powerpoint/2010/main" val="2991089720"/>
                  </p:ext>
                </p:extLst>
              </p:nvPr>
            </p:nvGraphicFramePr>
            <p:xfrm>
              <a:off x="10186671" y="4682722"/>
              <a:ext cx="85090" cy="47863"/>
            </p:xfrm>
            <a:graphic>
              <a:graphicData uri="http://schemas.microsoft.com/office/powerpoint/2016/slidezoom">
                <pslz:sldZm>
                  <pslz:sldZmObj sldId="483" cId="2797559878">
                    <pslz:zmPr id="{192B9788-7E45-4B3C-B311-6D2293EB50C4}" returnToParent="0" transitionDur="1000">
                      <p166:blipFill xmlns:p166="http://schemas.microsoft.com/office/powerpoint/2016/6/main">
                        <a:blip r:embed="rId5"/>
                        <a:stretch>
                          <a:fillRect/>
                        </a:stretch>
                      </p166:blipFill>
                      <p166:spPr xmlns:p166="http://schemas.microsoft.com/office/powerpoint/2016/6/main">
                        <a:xfrm>
                          <a:off x="0" y="0"/>
                          <a:ext cx="85090" cy="47863"/>
                        </a:xfrm>
                        <a:prstGeom prst="rect">
                          <a:avLst/>
                        </a:prstGeom>
                        <a:ln w="3175">
                          <a:solidFill>
                            <a:prstClr val="ltGray"/>
                          </a:solidFill>
                        </a:ln>
                      </p166:spPr>
                    </pslz:zmPr>
                  </pslz:sldZmObj>
                </pslz:sldZm>
              </a:graphicData>
            </a:graphic>
          </p:graphicFrame>
        </mc:Choice>
        <mc:Fallback xmlns="">
          <p:pic>
            <p:nvPicPr>
              <p:cNvPr id="16" name="Slide Zoom 15">
                <a:hlinkClick r:id="rId6" action="ppaction://hlinksldjump"/>
                <a:extLst>
                  <a:ext uri="{FF2B5EF4-FFF2-40B4-BE49-F238E27FC236}">
                    <a16:creationId xmlns:a16="http://schemas.microsoft.com/office/drawing/2014/main" id="{D5AEE10B-F61E-47C0-B206-366926B309A9}"/>
                  </a:ext>
                </a:extLst>
              </p:cNvPr>
              <p:cNvPicPr>
                <a:picLocks noGrp="1" noRot="1" noChangeAspect="1" noMove="1" noResize="1" noEditPoints="1" noAdjustHandles="1" noChangeArrowheads="1" noChangeShapeType="1"/>
              </p:cNvPicPr>
              <p:nvPr/>
            </p:nvPicPr>
            <p:blipFill>
              <a:blip r:embed="rId7"/>
              <a:stretch>
                <a:fillRect/>
              </a:stretch>
            </p:blipFill>
            <p:spPr>
              <a:xfrm>
                <a:off x="10186671" y="4682722"/>
                <a:ext cx="85090" cy="47863"/>
              </a:xfrm>
              <a:prstGeom prst="rect">
                <a:avLst/>
              </a:prstGeom>
              <a:ln w="3175">
                <a:solidFill>
                  <a:prstClr val="ltGray"/>
                </a:solidFill>
              </a:ln>
            </p:spPr>
          </p:pic>
        </mc:Fallback>
      </mc:AlternateContent>
    </p:spTree>
    <p:extLst>
      <p:ext uri="{BB962C8B-B14F-4D97-AF65-F5344CB8AC3E}">
        <p14:creationId xmlns:p14="http://schemas.microsoft.com/office/powerpoint/2010/main" val="395125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9"/>
                                        </p:tgtEl>
                                        <p:attrNameLst>
                                          <p:attrName>style.color</p:attrName>
                                        </p:attrNameLst>
                                      </p:cBhvr>
                                      <p:by>
                                        <p:hsl h="0" s="-70588" l="0"/>
                                      </p:by>
                                    </p:animClr>
                                    <p:animClr clrSpc="hsl" dir="cw">
                                      <p:cBhvr>
                                        <p:cTn id="7" dur="500" fill="hold"/>
                                        <p:tgtEl>
                                          <p:spTgt spid="9"/>
                                        </p:tgtEl>
                                        <p:attrNameLst>
                                          <p:attrName>fillcolor</p:attrName>
                                        </p:attrNameLst>
                                      </p:cBhvr>
                                      <p:by>
                                        <p:hsl h="0" s="-70588" l="0"/>
                                      </p:by>
                                    </p:animClr>
                                    <p:animClr clrSpc="hsl" dir="cw">
                                      <p:cBhvr>
                                        <p:cTn id="8" dur="500" fill="hold"/>
                                        <p:tgtEl>
                                          <p:spTgt spid="9"/>
                                        </p:tgtEl>
                                        <p:attrNameLst>
                                          <p:attrName>stroke.color</p:attrName>
                                        </p:attrNameLst>
                                      </p:cBhvr>
                                      <p:by>
                                        <p:hsl h="0" s="-70588" l="0"/>
                                      </p:by>
                                    </p:animClr>
                                    <p:set>
                                      <p:cBhvr>
                                        <p:cTn id="9"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53E56-1C63-427F-AF86-FE6EFE292A03}"/>
              </a:ext>
            </a:extLst>
          </p:cNvPr>
          <p:cNvSpPr>
            <a:spLocks noGrp="1"/>
          </p:cNvSpPr>
          <p:nvPr>
            <p:ph type="title"/>
          </p:nvPr>
        </p:nvSpPr>
        <p:spPr/>
        <p:txBody>
          <a:bodyPr/>
          <a:lstStyle/>
          <a:p>
            <a:r>
              <a:rPr lang="ro-RO" dirty="0"/>
              <a:t>Thermal </a:t>
            </a:r>
            <a:r>
              <a:rPr lang="en-US" dirty="0"/>
              <a:t>M</a:t>
            </a:r>
            <a:r>
              <a:rPr lang="ro-RO" dirty="0"/>
              <a:t>ass</a:t>
            </a:r>
          </a:p>
        </p:txBody>
      </p:sp>
      <p:sp>
        <p:nvSpPr>
          <p:cNvPr id="3" name="Content Placeholder 2">
            <a:extLst>
              <a:ext uri="{FF2B5EF4-FFF2-40B4-BE49-F238E27FC236}">
                <a16:creationId xmlns:a16="http://schemas.microsoft.com/office/drawing/2014/main" id="{93C8D018-E960-47A6-9A5D-12CB933CB79E}"/>
              </a:ext>
            </a:extLst>
          </p:cNvPr>
          <p:cNvSpPr>
            <a:spLocks noGrp="1"/>
          </p:cNvSpPr>
          <p:nvPr>
            <p:ph idx="1"/>
          </p:nvPr>
        </p:nvSpPr>
        <p:spPr>
          <a:xfrm>
            <a:off x="404445" y="2117560"/>
            <a:ext cx="11541893" cy="4603923"/>
          </a:xfrm>
        </p:spPr>
        <p:txBody>
          <a:bodyPr/>
          <a:lstStyle/>
          <a:p>
            <a:pPr marL="0" indent="0">
              <a:buNone/>
            </a:pPr>
            <a:r>
              <a:rPr lang="en-US" dirty="0"/>
              <a:t>Thermal mass describes a material's capacity to absorb, store and release heat. </a:t>
            </a:r>
          </a:p>
          <a:p>
            <a:pPr marL="0" indent="0">
              <a:buNone/>
            </a:pPr>
            <a:r>
              <a:rPr lang="en-US" dirty="0"/>
              <a:t>Though thermal mass has always been an aspect of buildings, only in recent years has it evolved as a tool to be deployed in the conservation of energy.</a:t>
            </a:r>
          </a:p>
          <a:p>
            <a:pPr marL="0" indent="0">
              <a:buNone/>
            </a:pPr>
            <a:r>
              <a:rPr lang="en-US" b="1" dirty="0"/>
              <a:t>Factors that determine thermal mass</a:t>
            </a:r>
          </a:p>
          <a:p>
            <a:pPr marL="0" indent="0">
              <a:buNone/>
            </a:pPr>
            <a:r>
              <a:rPr lang="ro-RO" dirty="0"/>
              <a:t>Thermal conductivity</a:t>
            </a:r>
          </a:p>
          <a:p>
            <a:pPr marL="0" indent="0">
              <a:buNone/>
            </a:pPr>
            <a:r>
              <a:rPr lang="ro-RO" dirty="0"/>
              <a:t>Specific heat capacity</a:t>
            </a:r>
            <a:endParaRPr lang="en-US" dirty="0"/>
          </a:p>
          <a:p>
            <a:pPr marL="0" indent="0">
              <a:buNone/>
            </a:pPr>
            <a:r>
              <a:rPr lang="ro-RO" dirty="0"/>
              <a:t>Density</a:t>
            </a:r>
            <a:endParaRPr lang="en-US" dirty="0"/>
          </a:p>
        </p:txBody>
      </p:sp>
      <p:sp>
        <p:nvSpPr>
          <p:cNvPr id="4" name="Date Placeholder 3">
            <a:extLst>
              <a:ext uri="{FF2B5EF4-FFF2-40B4-BE49-F238E27FC236}">
                <a16:creationId xmlns:a16="http://schemas.microsoft.com/office/drawing/2014/main" id="{BC621022-D01D-4DD0-ACB4-8626D2B55B7E}"/>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6" name="Slide Number Placeholder 5">
            <a:extLst>
              <a:ext uri="{FF2B5EF4-FFF2-40B4-BE49-F238E27FC236}">
                <a16:creationId xmlns:a16="http://schemas.microsoft.com/office/drawing/2014/main" id="{B9B5C0F5-696F-4EAF-B945-7513648692F1}"/>
              </a:ext>
            </a:extLst>
          </p:cNvPr>
          <p:cNvSpPr>
            <a:spLocks noGrp="1"/>
          </p:cNvSpPr>
          <p:nvPr>
            <p:ph type="sldNum" sz="quarter" idx="12"/>
          </p:nvPr>
        </p:nvSpPr>
        <p:spPr/>
        <p:txBody>
          <a:bodyPr/>
          <a:lstStyle/>
          <a:p>
            <a:fld id="{ACD6B214-EFBA-47A7-96BC-0C9C5E568A43}" type="slidenum">
              <a:rPr lang="de-AT" smtClean="0"/>
              <a:t>32</a:t>
            </a:fld>
            <a:endParaRPr lang="de-AT"/>
          </a:p>
        </p:txBody>
      </p:sp>
      <p:sp>
        <p:nvSpPr>
          <p:cNvPr id="7" name="Footer Placeholder 4">
            <a:extLst>
              <a:ext uri="{FF2B5EF4-FFF2-40B4-BE49-F238E27FC236}">
                <a16:creationId xmlns:a16="http://schemas.microsoft.com/office/drawing/2014/main" id="{049502C0-8934-453F-808A-2F010B9DFFC9}"/>
              </a:ext>
            </a:extLst>
          </p:cNvPr>
          <p:cNvSpPr>
            <a:spLocks noGrp="1"/>
          </p:cNvSpPr>
          <p:nvPr>
            <p:ph type="ftr" sz="quarter" idx="11"/>
          </p:nvPr>
        </p:nvSpPr>
        <p:spPr>
          <a:xfrm>
            <a:off x="245661" y="6356358"/>
            <a:ext cx="5353950" cy="365125"/>
          </a:xfrm>
        </p:spPr>
        <p:txBody>
          <a:bodyPr/>
          <a:lstStyle/>
          <a:p>
            <a:r>
              <a:rPr lang="de-AT" dirty="0"/>
              <a:t>Sources: </a:t>
            </a:r>
            <a:r>
              <a:rPr lang="de-AT"/>
              <a:t>https://www.greenspec.co.uk/building</a:t>
            </a:r>
            <a:r>
              <a:rPr lang="de-AT" dirty="0"/>
              <a:t> -design/thermal-</a:t>
            </a:r>
            <a:r>
              <a:rPr lang="de-AT" dirty="0" err="1"/>
              <a:t>mass</a:t>
            </a:r>
            <a:r>
              <a:rPr lang="de-AT" dirty="0"/>
              <a:t>/</a:t>
            </a:r>
          </a:p>
        </p:txBody>
      </p:sp>
    </p:spTree>
    <p:extLst>
      <p:ext uri="{BB962C8B-B14F-4D97-AF65-F5344CB8AC3E}">
        <p14:creationId xmlns:p14="http://schemas.microsoft.com/office/powerpoint/2010/main" val="2797559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8545711" y="6399610"/>
            <a:ext cx="1875234" cy="456903"/>
          </a:xfrm>
          <a:prstGeom prst="rect">
            <a:avLst/>
          </a:prstGeom>
          <a:noFill/>
          <a:ln w="9525">
            <a:noFill/>
            <a:miter lim="800000"/>
            <a:headEnd/>
            <a:tailEnd/>
          </a:ln>
        </p:spPr>
        <p:txBody>
          <a:bodyPr wrap="none" lIns="84833" tIns="41672" rIns="84833" bIns="41672" anchor="ctr"/>
          <a:lstStyle/>
          <a:p>
            <a:pPr>
              <a:spcBef>
                <a:spcPct val="50000"/>
              </a:spcBef>
            </a:pPr>
            <a:endParaRPr lang="en-US" sz="1688"/>
          </a:p>
        </p:txBody>
      </p:sp>
      <p:sp>
        <p:nvSpPr>
          <p:cNvPr id="27651" name="Rectangle 3"/>
          <p:cNvSpPr>
            <a:spLocks noChangeArrowheads="1"/>
          </p:cNvSpPr>
          <p:nvPr/>
        </p:nvSpPr>
        <p:spPr bwMode="auto">
          <a:xfrm>
            <a:off x="1812727" y="6401098"/>
            <a:ext cx="2851547" cy="456902"/>
          </a:xfrm>
          <a:prstGeom prst="rect">
            <a:avLst/>
          </a:prstGeom>
          <a:noFill/>
          <a:ln w="9525">
            <a:noFill/>
            <a:miter lim="800000"/>
            <a:headEnd/>
            <a:tailEnd/>
          </a:ln>
        </p:spPr>
        <p:txBody>
          <a:bodyPr wrap="none" lIns="90786" tIns="44648" rIns="90786" bIns="44648" anchor="ctr"/>
          <a:lstStyle/>
          <a:p>
            <a:pPr>
              <a:spcBef>
                <a:spcPct val="50000"/>
              </a:spcBef>
            </a:pPr>
            <a:endParaRPr lang="en-US" sz="1688"/>
          </a:p>
        </p:txBody>
      </p:sp>
      <p:sp>
        <p:nvSpPr>
          <p:cNvPr id="27652" name="Rectangle 5"/>
          <p:cNvSpPr>
            <a:spLocks noGrp="1" noChangeArrowheads="1"/>
          </p:cNvSpPr>
          <p:nvPr>
            <p:ph type="body" idx="1"/>
          </p:nvPr>
        </p:nvSpPr>
        <p:spPr>
          <a:xfrm>
            <a:off x="228985" y="1736622"/>
            <a:ext cx="6019030" cy="5393057"/>
          </a:xfrm>
          <a:noFill/>
        </p:spPr>
        <p:txBody>
          <a:bodyPr>
            <a:normAutofit/>
          </a:bodyPr>
          <a:lstStyle/>
          <a:p>
            <a:pPr marL="486668" lvl="1" indent="-267891">
              <a:spcBef>
                <a:spcPts val="563"/>
              </a:spcBef>
              <a:buClr>
                <a:schemeClr val="tx1"/>
              </a:buClr>
            </a:pPr>
            <a:r>
              <a:rPr lang="en-US" sz="1600" dirty="0"/>
              <a:t>Thermal conductivity measures the ease with which heat can travel through a material. For 'high' thermal mass, thermal conductivity usually needs to be moderate so that the absorption and release of heat synchronizes with the building's heating and cooling cycle. </a:t>
            </a:r>
          </a:p>
          <a:p>
            <a:pPr marL="486668" lvl="1" indent="-267891">
              <a:spcBef>
                <a:spcPts val="563"/>
              </a:spcBef>
              <a:buClr>
                <a:schemeClr val="tx1"/>
              </a:buClr>
            </a:pPr>
            <a:r>
              <a:rPr lang="en-US" sz="1600" dirty="0"/>
              <a:t>The R-value is a measure of resistance to heat flow through a given thickness of material. (R = 1 /</a:t>
            </a:r>
            <a:r>
              <a:rPr lang="el-GR" sz="1600" dirty="0">
                <a:latin typeface="Cambria Math" panose="02040503050406030204" pitchFamily="18" charset="0"/>
                <a:ea typeface="Cambria Math" panose="02040503050406030204" pitchFamily="18" charset="0"/>
              </a:rPr>
              <a:t>λ</a:t>
            </a:r>
            <a:r>
              <a:rPr lang="en-US" sz="1600" dirty="0"/>
              <a:t>)</a:t>
            </a:r>
          </a:p>
          <a:p>
            <a:pPr marL="486668" lvl="1" indent="-267891">
              <a:spcBef>
                <a:spcPts val="563"/>
              </a:spcBef>
              <a:buClr>
                <a:schemeClr val="tx1"/>
              </a:buClr>
            </a:pPr>
            <a:r>
              <a:rPr lang="en-US" sz="1600" dirty="0"/>
              <a:t> So the higher the R-value, the more thermal resistance the material has and therefore the better its insulating properties.</a:t>
            </a:r>
          </a:p>
          <a:p>
            <a:pPr marL="486668" lvl="1" indent="-267891">
              <a:spcBef>
                <a:spcPts val="563"/>
              </a:spcBef>
              <a:buClr>
                <a:schemeClr val="tx1"/>
              </a:buClr>
            </a:pPr>
            <a:r>
              <a:rPr lang="en-US" sz="1600" dirty="0"/>
              <a:t>Thermal conductivity </a:t>
            </a:r>
            <a:r>
              <a:rPr lang="el-GR" sz="1600" dirty="0">
                <a:latin typeface="Cambria Math" panose="02040503050406030204" pitchFamily="18" charset="0"/>
                <a:ea typeface="Cambria Math" panose="02040503050406030204" pitchFamily="18" charset="0"/>
              </a:rPr>
              <a:t>λ</a:t>
            </a:r>
            <a:r>
              <a:rPr lang="en-US" sz="1600" dirty="0">
                <a:latin typeface="Cambria Math" panose="02040503050406030204" pitchFamily="18" charset="0"/>
                <a:ea typeface="Cambria Math" panose="02040503050406030204" pitchFamily="18" charset="0"/>
              </a:rPr>
              <a:t> </a:t>
            </a:r>
            <a:r>
              <a:rPr lang="en-US" sz="1600" dirty="0"/>
              <a:t>is measured in units of W/</a:t>
            </a:r>
            <a:r>
              <a:rPr lang="en-US" sz="1600" dirty="0" err="1"/>
              <a:t>mK</a:t>
            </a:r>
            <a:endParaRPr lang="en-US" sz="1600" dirty="0"/>
          </a:p>
          <a:p>
            <a:pPr marL="486668" lvl="1" indent="-267891">
              <a:spcBef>
                <a:spcPts val="563"/>
              </a:spcBef>
              <a:buClr>
                <a:schemeClr val="tx1"/>
              </a:buClr>
            </a:pPr>
            <a:r>
              <a:rPr lang="en-US" sz="1600" dirty="0"/>
              <a:t>The thermal conductivity of wood is relatively low because of the porosity of timber</a:t>
            </a:r>
          </a:p>
          <a:p>
            <a:pPr marL="943868" lvl="2" indent="-267891">
              <a:spcBef>
                <a:spcPts val="563"/>
              </a:spcBef>
              <a:buClr>
                <a:schemeClr val="tx1"/>
              </a:buClr>
            </a:pPr>
            <a:r>
              <a:rPr lang="en-US" sz="1400" dirty="0"/>
              <a:t>much better than metals (0.12 W/</a:t>
            </a:r>
            <a:r>
              <a:rPr lang="en-US" sz="1400" dirty="0" err="1"/>
              <a:t>mK</a:t>
            </a:r>
            <a:r>
              <a:rPr lang="en-US" sz="1400" dirty="0"/>
              <a:t>– </a:t>
            </a:r>
            <a:r>
              <a:rPr lang="en-US" sz="1400" dirty="0">
                <a:latin typeface="Calibri" panose="020F0502020204030204" pitchFamily="34" charset="0"/>
                <a:cs typeface="Calibri" panose="020F0502020204030204" pitchFamily="34" charset="0"/>
              </a:rPr>
              <a:t>structural wood vs 239</a:t>
            </a:r>
            <a:r>
              <a:rPr lang="en-US" sz="1400" dirty="0"/>
              <a:t> W/</a:t>
            </a:r>
            <a:r>
              <a:rPr lang="en-US" sz="1400" dirty="0" err="1"/>
              <a:t>mK</a:t>
            </a:r>
            <a:r>
              <a:rPr lang="en-US" sz="1400" dirty="0"/>
              <a:t>) </a:t>
            </a:r>
            <a:r>
              <a:rPr lang="en-US" sz="1400" dirty="0">
                <a:latin typeface="Calibri" panose="020F0502020204030204" pitchFamily="34" charset="0"/>
                <a:cs typeface="Calibri" panose="020F0502020204030204" pitchFamily="34" charset="0"/>
              </a:rPr>
              <a:t>– aluminum)</a:t>
            </a:r>
          </a:p>
          <a:p>
            <a:pPr marL="943868" lvl="2" indent="-267891">
              <a:spcBef>
                <a:spcPts val="563"/>
              </a:spcBef>
              <a:buClr>
                <a:schemeClr val="tx1"/>
              </a:buClr>
            </a:pPr>
            <a:r>
              <a:rPr lang="en-US" sz="1400" dirty="0"/>
              <a:t>slightly worse than insulation (0.12 W/</a:t>
            </a:r>
            <a:r>
              <a:rPr lang="en-US" sz="1600" dirty="0" err="1"/>
              <a:t>mK</a:t>
            </a:r>
            <a:r>
              <a:rPr lang="en-US" sz="1400" dirty="0">
                <a:latin typeface="Calibri" panose="020F0502020204030204" pitchFamily="34" charset="0"/>
                <a:cs typeface="Calibri" panose="020F0502020204030204" pitchFamily="34" charset="0"/>
              </a:rPr>
              <a:t>) – structural wood vs 0.04W/</a:t>
            </a:r>
            <a:r>
              <a:rPr lang="en-US" sz="1600" dirty="0" err="1"/>
              <a:t>mk</a:t>
            </a:r>
            <a:r>
              <a:rPr lang="en-US" sz="1400" dirty="0">
                <a:latin typeface="Calibri" panose="020F0502020204030204" pitchFamily="34" charset="0"/>
                <a:cs typeface="Calibri" panose="020F0502020204030204" pitchFamily="34" charset="0"/>
              </a:rPr>
              <a:t> – wool</a:t>
            </a:r>
          </a:p>
          <a:p>
            <a:pPr marL="0" indent="0">
              <a:spcBef>
                <a:spcPts val="563"/>
              </a:spcBef>
              <a:buClr>
                <a:schemeClr val="tx1"/>
              </a:buClr>
              <a:buNone/>
            </a:pPr>
            <a:endParaRPr lang="en-US" sz="1400" dirty="0"/>
          </a:p>
        </p:txBody>
      </p:sp>
      <p:sp>
        <p:nvSpPr>
          <p:cNvPr id="8" name="Rectangle 4"/>
          <p:cNvSpPr txBox="1">
            <a:spLocks noChangeArrowheads="1"/>
          </p:cNvSpPr>
          <p:nvPr/>
        </p:nvSpPr>
        <p:spPr bwMode="auto">
          <a:xfrm>
            <a:off x="286140" y="1015388"/>
            <a:ext cx="10088371" cy="714375"/>
          </a:xfrm>
          <a:prstGeom prst="rect">
            <a:avLst/>
          </a:prstGeom>
          <a:noFill/>
          <a:ln w="9525">
            <a:noFill/>
            <a:miter lim="800000"/>
            <a:headEnd/>
            <a:tailEnd/>
          </a:ln>
          <a:effectLst/>
        </p:spPr>
        <p:txBody>
          <a:bodyPr lIns="90786" tIns="44648" rIns="90786" bIns="44648" anchor="ctr"/>
          <a:lstStyle/>
          <a:p>
            <a:pPr defTabSz="914354">
              <a:lnSpc>
                <a:spcPct val="90000"/>
              </a:lnSpc>
              <a:spcBef>
                <a:spcPct val="0"/>
              </a:spcBef>
              <a:defRPr/>
            </a:pPr>
            <a:r>
              <a:rPr lang="en-US" sz="4400" dirty="0">
                <a:latin typeface="+mj-lt"/>
                <a:ea typeface="+mj-ea"/>
                <a:cs typeface="+mj-cs"/>
              </a:rPr>
              <a:t>Thermal Conductivity</a:t>
            </a:r>
          </a:p>
        </p:txBody>
      </p:sp>
      <p:pic>
        <p:nvPicPr>
          <p:cNvPr id="3" name="Picture 2">
            <a:extLst>
              <a:ext uri="{FF2B5EF4-FFF2-40B4-BE49-F238E27FC236}">
                <a16:creationId xmlns:a16="http://schemas.microsoft.com/office/drawing/2014/main" id="{5CB88316-942C-4865-A162-390C7BF857E6}"/>
              </a:ext>
            </a:extLst>
          </p:cNvPr>
          <p:cNvPicPr>
            <a:picLocks noChangeAspect="1"/>
          </p:cNvPicPr>
          <p:nvPr/>
        </p:nvPicPr>
        <p:blipFill>
          <a:blip r:embed="rId3"/>
          <a:stretch>
            <a:fillRect/>
          </a:stretch>
        </p:blipFill>
        <p:spPr>
          <a:xfrm>
            <a:off x="6285547" y="2271712"/>
            <a:ext cx="5229225" cy="2314575"/>
          </a:xfrm>
          <a:prstGeom prst="rect">
            <a:avLst/>
          </a:prstGeom>
        </p:spPr>
      </p:pic>
      <p:sp>
        <p:nvSpPr>
          <p:cNvPr id="9" name="Footer Placeholder 4">
            <a:extLst>
              <a:ext uri="{FF2B5EF4-FFF2-40B4-BE49-F238E27FC236}">
                <a16:creationId xmlns:a16="http://schemas.microsoft.com/office/drawing/2014/main" id="{19B091B7-979D-480A-9DA3-2C75EC625F8A}"/>
              </a:ext>
            </a:extLst>
          </p:cNvPr>
          <p:cNvSpPr>
            <a:spLocks noGrp="1"/>
          </p:cNvSpPr>
          <p:nvPr>
            <p:ph type="ftr" sz="quarter" idx="11"/>
          </p:nvPr>
        </p:nvSpPr>
        <p:spPr>
          <a:xfrm>
            <a:off x="245661" y="6356358"/>
            <a:ext cx="5353950" cy="365125"/>
          </a:xfrm>
        </p:spPr>
        <p:txBody>
          <a:bodyPr/>
          <a:lstStyle/>
          <a:p>
            <a:r>
              <a:rPr lang="de-AT" dirty="0"/>
              <a:t>Sources: </a:t>
            </a:r>
            <a:r>
              <a:rPr lang="de-AT"/>
              <a:t>https://www.greenspec.co.uk/building</a:t>
            </a:r>
            <a:r>
              <a:rPr lang="de-AT" dirty="0"/>
              <a:t> -design/thermal-</a:t>
            </a:r>
            <a:r>
              <a:rPr lang="de-AT" dirty="0" err="1"/>
              <a:t>mass</a:t>
            </a:r>
            <a:r>
              <a:rPr lang="de-AT" dirty="0"/>
              <a:t>/</a:t>
            </a:r>
          </a:p>
        </p:txBody>
      </p:sp>
    </p:spTree>
    <p:extLst>
      <p:ext uri="{BB962C8B-B14F-4D97-AF65-F5344CB8AC3E}">
        <p14:creationId xmlns:p14="http://schemas.microsoft.com/office/powerpoint/2010/main" val="1346416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343F-8119-437E-8402-F1C5347A778E}"/>
              </a:ext>
            </a:extLst>
          </p:cNvPr>
          <p:cNvSpPr>
            <a:spLocks noGrp="1"/>
          </p:cNvSpPr>
          <p:nvPr>
            <p:ph type="title"/>
          </p:nvPr>
        </p:nvSpPr>
        <p:spPr/>
        <p:txBody>
          <a:bodyPr/>
          <a:lstStyle/>
          <a:p>
            <a:r>
              <a:rPr lang="ro-RO" dirty="0"/>
              <a:t>Specific Heat </a:t>
            </a:r>
          </a:p>
        </p:txBody>
      </p:sp>
      <p:sp>
        <p:nvSpPr>
          <p:cNvPr id="3" name="Content Placeholder 2">
            <a:extLst>
              <a:ext uri="{FF2B5EF4-FFF2-40B4-BE49-F238E27FC236}">
                <a16:creationId xmlns:a16="http://schemas.microsoft.com/office/drawing/2014/main" id="{9F794C59-6FDF-4E17-A15A-971C2BBCF556}"/>
              </a:ext>
            </a:extLst>
          </p:cNvPr>
          <p:cNvSpPr>
            <a:spLocks noGrp="1"/>
          </p:cNvSpPr>
          <p:nvPr>
            <p:ph idx="1"/>
          </p:nvPr>
        </p:nvSpPr>
        <p:spPr>
          <a:xfrm>
            <a:off x="838200" y="1888789"/>
            <a:ext cx="7252063" cy="3818021"/>
          </a:xfrm>
        </p:spPr>
        <p:txBody>
          <a:bodyPr/>
          <a:lstStyle/>
          <a:p>
            <a:pPr algn="l"/>
            <a:r>
              <a:rPr lang="en-US" sz="2000" b="0" i="0" u="none" strike="noStrike" baseline="0" dirty="0">
                <a:latin typeface="Melior"/>
              </a:rPr>
              <a:t>Specific heat capacity refers to a material's capacity to store heat for every kilogram of mass.</a:t>
            </a:r>
          </a:p>
          <a:p>
            <a:pPr algn="l"/>
            <a:r>
              <a:rPr lang="en-US" sz="2000" b="0" i="0" u="none" strike="noStrike" baseline="0" dirty="0">
                <a:latin typeface="Melior"/>
              </a:rPr>
              <a:t> A material of 'high' thermal mass has a high specific heat capacity.</a:t>
            </a:r>
          </a:p>
          <a:p>
            <a:pPr algn="l"/>
            <a:r>
              <a:rPr lang="en-US" sz="2000" b="0" i="0" u="none" strike="noStrike" baseline="0" dirty="0">
                <a:latin typeface="Melior"/>
              </a:rPr>
              <a:t> Specific heat capacity is measured in J/</a:t>
            </a:r>
            <a:r>
              <a:rPr lang="en-US" sz="2000" b="0" i="0" u="none" strike="noStrike" baseline="0" dirty="0" err="1">
                <a:latin typeface="Melior"/>
              </a:rPr>
              <a:t>kgK</a:t>
            </a:r>
            <a:endParaRPr lang="en-US" sz="2000" b="0" i="0" u="none" strike="noStrike" baseline="0" dirty="0">
              <a:latin typeface="Melior"/>
            </a:endParaRPr>
          </a:p>
          <a:p>
            <a:pPr algn="l"/>
            <a:r>
              <a:rPr lang="en-US" sz="2000" b="0" i="0" u="none" strike="noStrike" baseline="0" dirty="0">
                <a:latin typeface="Melior"/>
              </a:rPr>
              <a:t>Temperature and moisture content largely control the specific heat of wood, with species and density having little to no effect.</a:t>
            </a:r>
          </a:p>
          <a:p>
            <a:pPr algn="l"/>
            <a:r>
              <a:rPr lang="en-US" sz="2000" dirty="0">
                <a:latin typeface="Melior"/>
              </a:rPr>
              <a:t>T</a:t>
            </a:r>
            <a:r>
              <a:rPr lang="en-US" sz="2000" b="0" i="0" u="none" strike="noStrike" baseline="0" dirty="0">
                <a:latin typeface="Melior"/>
              </a:rPr>
              <a:t>he value of specific heat for the wet wood is higher than just the sum of the specific heats for the wood and water combined.</a:t>
            </a:r>
          </a:p>
          <a:p>
            <a:pPr algn="l"/>
            <a:r>
              <a:rPr lang="en-US" sz="2000" b="0" i="0" u="none" strike="noStrike" baseline="0" dirty="0">
                <a:latin typeface="Melior"/>
              </a:rPr>
              <a:t>An increase in temperature increases the energy absorption of wood and results in an increase in </a:t>
            </a:r>
            <a:r>
              <a:rPr lang="ro-RO" sz="2000" b="0" i="0" u="none" strike="noStrike" baseline="0" dirty="0">
                <a:latin typeface="Melior"/>
              </a:rPr>
              <a:t>the specific heat.</a:t>
            </a:r>
            <a:endParaRPr lang="ro-RO" sz="2000" dirty="0"/>
          </a:p>
          <a:p>
            <a:pPr algn="l"/>
            <a:endParaRPr lang="ro-RO" sz="2000" dirty="0"/>
          </a:p>
        </p:txBody>
      </p:sp>
      <p:sp>
        <p:nvSpPr>
          <p:cNvPr id="4" name="Date Placeholder 3">
            <a:extLst>
              <a:ext uri="{FF2B5EF4-FFF2-40B4-BE49-F238E27FC236}">
                <a16:creationId xmlns:a16="http://schemas.microsoft.com/office/drawing/2014/main" id="{BE816292-AF81-440F-9FE4-F7049871A50B}"/>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6" name="Slide Number Placeholder 5">
            <a:extLst>
              <a:ext uri="{FF2B5EF4-FFF2-40B4-BE49-F238E27FC236}">
                <a16:creationId xmlns:a16="http://schemas.microsoft.com/office/drawing/2014/main" id="{362AFB3A-9155-4516-9055-68C702A000F8}"/>
              </a:ext>
            </a:extLst>
          </p:cNvPr>
          <p:cNvSpPr>
            <a:spLocks noGrp="1"/>
          </p:cNvSpPr>
          <p:nvPr>
            <p:ph type="sldNum" sz="quarter" idx="12"/>
          </p:nvPr>
        </p:nvSpPr>
        <p:spPr/>
        <p:txBody>
          <a:bodyPr/>
          <a:lstStyle/>
          <a:p>
            <a:fld id="{ACD6B214-EFBA-47A7-96BC-0C9C5E568A43}" type="slidenum">
              <a:rPr lang="de-AT" smtClean="0"/>
              <a:t>34</a:t>
            </a:fld>
            <a:endParaRPr lang="de-AT"/>
          </a:p>
        </p:txBody>
      </p:sp>
      <p:pic>
        <p:nvPicPr>
          <p:cNvPr id="9" name="Picture 8">
            <a:extLst>
              <a:ext uri="{FF2B5EF4-FFF2-40B4-BE49-F238E27FC236}">
                <a16:creationId xmlns:a16="http://schemas.microsoft.com/office/drawing/2014/main" id="{6D141B59-E423-4E94-A7F7-BA47BB3B37D6}"/>
              </a:ext>
            </a:extLst>
          </p:cNvPr>
          <p:cNvPicPr>
            <a:picLocks noChangeAspect="1"/>
          </p:cNvPicPr>
          <p:nvPr/>
        </p:nvPicPr>
        <p:blipFill>
          <a:blip r:embed="rId3"/>
          <a:stretch>
            <a:fillRect/>
          </a:stretch>
        </p:blipFill>
        <p:spPr>
          <a:xfrm>
            <a:off x="8169184" y="2313572"/>
            <a:ext cx="3848100" cy="2619375"/>
          </a:xfrm>
          <a:prstGeom prst="rect">
            <a:avLst/>
          </a:prstGeom>
        </p:spPr>
      </p:pic>
      <p:sp>
        <p:nvSpPr>
          <p:cNvPr id="12" name="Footer Placeholder 4">
            <a:extLst>
              <a:ext uri="{FF2B5EF4-FFF2-40B4-BE49-F238E27FC236}">
                <a16:creationId xmlns:a16="http://schemas.microsoft.com/office/drawing/2014/main" id="{E7BAF7AA-A81C-4735-830B-DA6295381058}"/>
              </a:ext>
            </a:extLst>
          </p:cNvPr>
          <p:cNvSpPr>
            <a:spLocks noGrp="1"/>
          </p:cNvSpPr>
          <p:nvPr>
            <p:ph type="ftr" sz="quarter" idx="11"/>
          </p:nvPr>
        </p:nvSpPr>
        <p:spPr>
          <a:xfrm>
            <a:off x="245661" y="6356358"/>
            <a:ext cx="5353950" cy="365125"/>
          </a:xfrm>
        </p:spPr>
        <p:txBody>
          <a:bodyPr/>
          <a:lstStyle/>
          <a:p>
            <a:r>
              <a:rPr lang="de-AT" dirty="0"/>
              <a:t>Sources: </a:t>
            </a:r>
            <a:r>
              <a:rPr lang="de-AT"/>
              <a:t>https://www.greenspec.co.uk/building</a:t>
            </a:r>
            <a:r>
              <a:rPr lang="de-AT" dirty="0"/>
              <a:t> -design/thermal-</a:t>
            </a:r>
            <a:r>
              <a:rPr lang="de-AT" dirty="0" err="1"/>
              <a:t>mass</a:t>
            </a:r>
            <a:r>
              <a:rPr lang="de-AT" dirty="0"/>
              <a:t>/</a:t>
            </a:r>
          </a:p>
        </p:txBody>
      </p:sp>
    </p:spTree>
    <p:extLst>
      <p:ext uri="{BB962C8B-B14F-4D97-AF65-F5344CB8AC3E}">
        <p14:creationId xmlns:p14="http://schemas.microsoft.com/office/powerpoint/2010/main" val="1398269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C3E53-5C2C-4D0F-BC69-FF15848BF515}"/>
              </a:ext>
            </a:extLst>
          </p:cNvPr>
          <p:cNvSpPr>
            <a:spLocks noGrp="1"/>
          </p:cNvSpPr>
          <p:nvPr>
            <p:ph type="title"/>
          </p:nvPr>
        </p:nvSpPr>
        <p:spPr/>
        <p:txBody>
          <a:bodyPr/>
          <a:lstStyle/>
          <a:p>
            <a:r>
              <a:rPr lang="ro-RO" dirty="0"/>
              <a:t>Specific Gravity and Density</a:t>
            </a:r>
            <a:br>
              <a:rPr lang="ro-RO" dirty="0"/>
            </a:br>
            <a:endParaRPr lang="ro-RO" dirty="0"/>
          </a:p>
        </p:txBody>
      </p:sp>
      <p:sp>
        <p:nvSpPr>
          <p:cNvPr id="3" name="Content Placeholder 2">
            <a:extLst>
              <a:ext uri="{FF2B5EF4-FFF2-40B4-BE49-F238E27FC236}">
                <a16:creationId xmlns:a16="http://schemas.microsoft.com/office/drawing/2014/main" id="{07CF4BEB-B629-4EC5-8C9F-5B95DBB43AE2}"/>
              </a:ext>
            </a:extLst>
          </p:cNvPr>
          <p:cNvSpPr>
            <a:spLocks noGrp="1"/>
          </p:cNvSpPr>
          <p:nvPr>
            <p:ph idx="1"/>
          </p:nvPr>
        </p:nvSpPr>
        <p:spPr/>
        <p:txBody>
          <a:bodyPr/>
          <a:lstStyle/>
          <a:p>
            <a:r>
              <a:rPr lang="en-US" dirty="0"/>
              <a:t>Specific gravity of wood depends on cell size, cell wall thickness, and number and types of cells. </a:t>
            </a:r>
          </a:p>
          <a:p>
            <a:r>
              <a:rPr lang="en-US" dirty="0"/>
              <a:t>Regardless of species, the substance composing the cell walls has a</a:t>
            </a:r>
          </a:p>
          <a:p>
            <a:pPr marL="0" indent="0">
              <a:buNone/>
            </a:pPr>
            <a:r>
              <a:rPr lang="en-US" dirty="0"/>
              <a:t>specific gravity of 1.5. </a:t>
            </a:r>
          </a:p>
          <a:p>
            <a:r>
              <a:rPr lang="en-US" dirty="0"/>
              <a:t>The density refers to the mass (or 'weight') per unit volume of a material and is measured in kg/m3. </a:t>
            </a:r>
          </a:p>
          <a:p>
            <a:pPr algn="l"/>
            <a:r>
              <a:rPr lang="en-US" sz="2800" b="0" i="0" u="none" strike="noStrike" baseline="0" dirty="0">
                <a:latin typeface="Melior"/>
              </a:rPr>
              <a:t>The majority of wood types have densities in the range of 300 to 700 kg/m</a:t>
            </a:r>
            <a:r>
              <a:rPr lang="en-US" sz="2800" b="0" i="0" u="none" strike="noStrike" baseline="30000" dirty="0">
                <a:latin typeface="Melior"/>
              </a:rPr>
              <a:t>3</a:t>
            </a:r>
            <a:endParaRPr lang="ro-RO" baseline="30000" dirty="0"/>
          </a:p>
        </p:txBody>
      </p:sp>
      <p:sp>
        <p:nvSpPr>
          <p:cNvPr id="4" name="Date Placeholder 3">
            <a:extLst>
              <a:ext uri="{FF2B5EF4-FFF2-40B4-BE49-F238E27FC236}">
                <a16:creationId xmlns:a16="http://schemas.microsoft.com/office/drawing/2014/main" id="{DE3DF424-805D-4143-B628-19AAD47E0B31}"/>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6" name="Slide Number Placeholder 5">
            <a:extLst>
              <a:ext uri="{FF2B5EF4-FFF2-40B4-BE49-F238E27FC236}">
                <a16:creationId xmlns:a16="http://schemas.microsoft.com/office/drawing/2014/main" id="{66F77B2C-EB02-4DC0-8754-82CEA089B4CE}"/>
              </a:ext>
            </a:extLst>
          </p:cNvPr>
          <p:cNvSpPr>
            <a:spLocks noGrp="1"/>
          </p:cNvSpPr>
          <p:nvPr>
            <p:ph type="sldNum" sz="quarter" idx="12"/>
          </p:nvPr>
        </p:nvSpPr>
        <p:spPr/>
        <p:txBody>
          <a:bodyPr/>
          <a:lstStyle/>
          <a:p>
            <a:fld id="{ACD6B214-EFBA-47A7-96BC-0C9C5E568A43}" type="slidenum">
              <a:rPr lang="de-AT" smtClean="0"/>
              <a:t>35</a:t>
            </a:fld>
            <a:endParaRPr lang="de-AT"/>
          </a:p>
        </p:txBody>
      </p:sp>
      <p:sp>
        <p:nvSpPr>
          <p:cNvPr id="7" name="Footer Placeholder 4">
            <a:extLst>
              <a:ext uri="{FF2B5EF4-FFF2-40B4-BE49-F238E27FC236}">
                <a16:creationId xmlns:a16="http://schemas.microsoft.com/office/drawing/2014/main" id="{58C325E0-7EF7-4D7E-9F16-73FB2142F28D}"/>
              </a:ext>
            </a:extLst>
          </p:cNvPr>
          <p:cNvSpPr>
            <a:spLocks noGrp="1"/>
          </p:cNvSpPr>
          <p:nvPr>
            <p:ph type="ftr" sz="quarter" idx="11"/>
          </p:nvPr>
        </p:nvSpPr>
        <p:spPr>
          <a:xfrm>
            <a:off x="245661" y="6356358"/>
            <a:ext cx="5353950" cy="365125"/>
          </a:xfrm>
        </p:spPr>
        <p:txBody>
          <a:bodyPr/>
          <a:lstStyle/>
          <a:p>
            <a:r>
              <a:rPr lang="de-AT" dirty="0"/>
              <a:t>Sources: </a:t>
            </a:r>
            <a:r>
              <a:rPr lang="de-AT"/>
              <a:t>https://www.greenspec.co.uk/building</a:t>
            </a:r>
            <a:r>
              <a:rPr lang="de-AT" dirty="0"/>
              <a:t> -design/thermal-</a:t>
            </a:r>
            <a:r>
              <a:rPr lang="de-AT" dirty="0" err="1"/>
              <a:t>mass</a:t>
            </a:r>
            <a:r>
              <a:rPr lang="de-AT" dirty="0"/>
              <a:t>/</a:t>
            </a:r>
          </a:p>
        </p:txBody>
      </p:sp>
    </p:spTree>
    <p:extLst>
      <p:ext uri="{BB962C8B-B14F-4D97-AF65-F5344CB8AC3E}">
        <p14:creationId xmlns:p14="http://schemas.microsoft.com/office/powerpoint/2010/main" val="4190153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C647112-E497-443B-B88A-6CAB2852779A}"/>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5" name="Footer Placeholder 4">
            <a:extLst>
              <a:ext uri="{FF2B5EF4-FFF2-40B4-BE49-F238E27FC236}">
                <a16:creationId xmlns:a16="http://schemas.microsoft.com/office/drawing/2014/main" id="{D59146FD-9E48-4121-AE0F-A2B111E85D0B}"/>
              </a:ext>
            </a:extLst>
          </p:cNvPr>
          <p:cNvSpPr>
            <a:spLocks noGrp="1"/>
          </p:cNvSpPr>
          <p:nvPr>
            <p:ph type="ftr" sz="quarter" idx="11"/>
          </p:nvPr>
        </p:nvSpPr>
        <p:spPr>
          <a:xfrm>
            <a:off x="245661" y="6356358"/>
            <a:ext cx="5353950" cy="365125"/>
          </a:xfrm>
        </p:spPr>
        <p:txBody>
          <a:bodyPr/>
          <a:lstStyle/>
          <a:p>
            <a:r>
              <a:rPr lang="de-AT" dirty="0"/>
              <a:t>Sources: https://www.greenspec.co.uk/building -design/thermal-</a:t>
            </a:r>
            <a:r>
              <a:rPr lang="de-AT" dirty="0" err="1"/>
              <a:t>mass</a:t>
            </a:r>
            <a:r>
              <a:rPr lang="de-AT" dirty="0"/>
              <a:t>/</a:t>
            </a:r>
          </a:p>
        </p:txBody>
      </p:sp>
      <p:sp>
        <p:nvSpPr>
          <p:cNvPr id="6" name="Slide Number Placeholder 5">
            <a:extLst>
              <a:ext uri="{FF2B5EF4-FFF2-40B4-BE49-F238E27FC236}">
                <a16:creationId xmlns:a16="http://schemas.microsoft.com/office/drawing/2014/main" id="{F42E5A5C-4CD6-4C05-9850-95B3CA12A608}"/>
              </a:ext>
            </a:extLst>
          </p:cNvPr>
          <p:cNvSpPr>
            <a:spLocks noGrp="1"/>
          </p:cNvSpPr>
          <p:nvPr>
            <p:ph type="sldNum" sz="quarter" idx="12"/>
          </p:nvPr>
        </p:nvSpPr>
        <p:spPr/>
        <p:txBody>
          <a:bodyPr/>
          <a:lstStyle/>
          <a:p>
            <a:fld id="{ACD6B214-EFBA-47A7-96BC-0C9C5E568A43}" type="slidenum">
              <a:rPr lang="de-AT" smtClean="0"/>
              <a:t>36</a:t>
            </a:fld>
            <a:endParaRPr lang="de-AT"/>
          </a:p>
        </p:txBody>
      </p:sp>
      <p:pic>
        <p:nvPicPr>
          <p:cNvPr id="8" name="Picture 7">
            <a:extLst>
              <a:ext uri="{FF2B5EF4-FFF2-40B4-BE49-F238E27FC236}">
                <a16:creationId xmlns:a16="http://schemas.microsoft.com/office/drawing/2014/main" id="{9657B4CA-157F-4076-A00D-F31110E6A44F}"/>
              </a:ext>
            </a:extLst>
          </p:cNvPr>
          <p:cNvPicPr>
            <a:picLocks noChangeAspect="1"/>
          </p:cNvPicPr>
          <p:nvPr/>
        </p:nvPicPr>
        <p:blipFill>
          <a:blip r:embed="rId2"/>
          <a:stretch>
            <a:fillRect/>
          </a:stretch>
        </p:blipFill>
        <p:spPr>
          <a:xfrm>
            <a:off x="2956680" y="1235050"/>
            <a:ext cx="5780920" cy="4724253"/>
          </a:xfrm>
          <a:prstGeom prst="rect">
            <a:avLst/>
          </a:prstGeom>
        </p:spPr>
      </p:pic>
    </p:spTree>
    <p:extLst>
      <p:ext uri="{BB962C8B-B14F-4D97-AF65-F5344CB8AC3E}">
        <p14:creationId xmlns:p14="http://schemas.microsoft.com/office/powerpoint/2010/main" val="4001632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8D10-ED2E-46CD-B476-82CD6A481B20}"/>
              </a:ext>
            </a:extLst>
          </p:cNvPr>
          <p:cNvSpPr>
            <a:spLocks noGrp="1"/>
          </p:cNvSpPr>
          <p:nvPr>
            <p:ph type="title"/>
          </p:nvPr>
        </p:nvSpPr>
        <p:spPr/>
        <p:txBody>
          <a:bodyPr/>
          <a:lstStyle/>
          <a:p>
            <a:r>
              <a:rPr lang="en-US" dirty="0"/>
              <a:t>Thermal Mass and Energy Efficiency</a:t>
            </a:r>
            <a:endParaRPr lang="ro-RO" dirty="0"/>
          </a:p>
        </p:txBody>
      </p:sp>
      <p:sp>
        <p:nvSpPr>
          <p:cNvPr id="3" name="Content Placeholder 2">
            <a:extLst>
              <a:ext uri="{FF2B5EF4-FFF2-40B4-BE49-F238E27FC236}">
                <a16:creationId xmlns:a16="http://schemas.microsoft.com/office/drawing/2014/main" id="{EDADD1D6-0FA3-4017-A906-B6DEC3CCAE98}"/>
              </a:ext>
            </a:extLst>
          </p:cNvPr>
          <p:cNvSpPr>
            <a:spLocks noGrp="1"/>
          </p:cNvSpPr>
          <p:nvPr>
            <p:ph idx="1"/>
          </p:nvPr>
        </p:nvSpPr>
        <p:spPr/>
        <p:txBody>
          <a:bodyPr/>
          <a:lstStyle/>
          <a:p>
            <a:r>
              <a:rPr lang="en-US" sz="2000" dirty="0"/>
              <a:t>Interest in how thermal mass can be used to save energy in buildings has been growing. This is caused in part by rising energy costs, the urgent need to reduce greenhouse-gas emissions.</a:t>
            </a:r>
          </a:p>
          <a:p>
            <a:r>
              <a:rPr lang="en-US" sz="2000" dirty="0"/>
              <a:t>Materials with thermal mass readily absorb excess heat without getting hot. This heat may be from the sun or from internal loads, such as lights and computers. Once ambient temperatures drop, the thermal mass will slowly release stored heat to the surrounding space without getting cold.</a:t>
            </a:r>
          </a:p>
          <a:p>
            <a:r>
              <a:rPr lang="en-US" sz="2000" dirty="0"/>
              <a:t>Optimal use of thermal mass can reduce a building’s energy use, environmental footprint and peak-energy loads, as well as increase occupant thermal comfort. Smaller peak loads mean HVAC systems can be downsized and expensive energy-demand charges can be minimized. Properly integrated into a building project, there even are synergies between thermal mass and other green-building practices.</a:t>
            </a:r>
            <a:endParaRPr lang="ro-RO" sz="2000" dirty="0"/>
          </a:p>
        </p:txBody>
      </p:sp>
      <p:sp>
        <p:nvSpPr>
          <p:cNvPr id="4" name="Date Placeholder 3">
            <a:extLst>
              <a:ext uri="{FF2B5EF4-FFF2-40B4-BE49-F238E27FC236}">
                <a16:creationId xmlns:a16="http://schemas.microsoft.com/office/drawing/2014/main" id="{277B83D4-918C-4907-BA77-83D122EB8D52}"/>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5" name="Footer Placeholder 4">
            <a:extLst>
              <a:ext uri="{FF2B5EF4-FFF2-40B4-BE49-F238E27FC236}">
                <a16:creationId xmlns:a16="http://schemas.microsoft.com/office/drawing/2014/main" id="{210E905A-8AD6-4FD5-969E-BD36AEC0297D}"/>
              </a:ext>
            </a:extLst>
          </p:cNvPr>
          <p:cNvSpPr>
            <a:spLocks noGrp="1"/>
          </p:cNvSpPr>
          <p:nvPr>
            <p:ph type="ftr" sz="quarter" idx="11"/>
          </p:nvPr>
        </p:nvSpPr>
        <p:spPr>
          <a:xfrm>
            <a:off x="245660" y="6356359"/>
            <a:ext cx="5850339" cy="365124"/>
          </a:xfrm>
        </p:spPr>
        <p:txBody>
          <a:bodyPr/>
          <a:lstStyle/>
          <a:p>
            <a:r>
              <a:rPr lang="de-AT" dirty="0"/>
              <a:t>Sources: https://www.architectmagazine.com/technology/understanding-thermal-mass_o</a:t>
            </a:r>
          </a:p>
        </p:txBody>
      </p:sp>
      <p:sp>
        <p:nvSpPr>
          <p:cNvPr id="6" name="Slide Number Placeholder 5">
            <a:extLst>
              <a:ext uri="{FF2B5EF4-FFF2-40B4-BE49-F238E27FC236}">
                <a16:creationId xmlns:a16="http://schemas.microsoft.com/office/drawing/2014/main" id="{4AF9BD27-6FB4-4475-A217-72B262225CFC}"/>
              </a:ext>
            </a:extLst>
          </p:cNvPr>
          <p:cNvSpPr>
            <a:spLocks noGrp="1"/>
          </p:cNvSpPr>
          <p:nvPr>
            <p:ph type="sldNum" sz="quarter" idx="12"/>
          </p:nvPr>
        </p:nvSpPr>
        <p:spPr/>
        <p:txBody>
          <a:bodyPr/>
          <a:lstStyle/>
          <a:p>
            <a:fld id="{ACD6B214-EFBA-47A7-96BC-0C9C5E568A43}" type="slidenum">
              <a:rPr lang="de-AT" smtClean="0"/>
              <a:t>37</a:t>
            </a:fld>
            <a:endParaRPr lang="de-AT"/>
          </a:p>
        </p:txBody>
      </p:sp>
    </p:spTree>
    <p:extLst>
      <p:ext uri="{BB962C8B-B14F-4D97-AF65-F5344CB8AC3E}">
        <p14:creationId xmlns:p14="http://schemas.microsoft.com/office/powerpoint/2010/main" val="3668274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B821AD-E174-46DD-BAA9-7B61CB3CD9A5}"/>
              </a:ext>
            </a:extLst>
          </p:cNvPr>
          <p:cNvSpPr>
            <a:spLocks noGrp="1"/>
          </p:cNvSpPr>
          <p:nvPr>
            <p:ph idx="1"/>
          </p:nvPr>
        </p:nvSpPr>
        <p:spPr>
          <a:xfrm>
            <a:off x="3016624" y="3136350"/>
            <a:ext cx="6355976" cy="585299"/>
          </a:xfrm>
        </p:spPr>
        <p:txBody>
          <a:bodyPr/>
          <a:lstStyle/>
          <a:p>
            <a:pPr marL="0" indent="0">
              <a:buNone/>
            </a:pPr>
            <a:r>
              <a:rPr lang="en-US" dirty="0"/>
              <a:t>Thank you and have a nice weekend! </a:t>
            </a:r>
            <a:r>
              <a:rPr lang="en-US" dirty="0">
                <a:sym typeface="Wingdings" panose="05000000000000000000" pitchFamily="2" charset="2"/>
              </a:rPr>
              <a:t></a:t>
            </a:r>
            <a:endParaRPr lang="ro-RO" dirty="0"/>
          </a:p>
        </p:txBody>
      </p:sp>
      <p:sp>
        <p:nvSpPr>
          <p:cNvPr id="4" name="Date Placeholder 3">
            <a:extLst>
              <a:ext uri="{FF2B5EF4-FFF2-40B4-BE49-F238E27FC236}">
                <a16:creationId xmlns:a16="http://schemas.microsoft.com/office/drawing/2014/main" id="{0A6E4E6A-ACAC-46CD-9FFF-E1697ACA77E9}"/>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5" name="Footer Placeholder 4">
            <a:extLst>
              <a:ext uri="{FF2B5EF4-FFF2-40B4-BE49-F238E27FC236}">
                <a16:creationId xmlns:a16="http://schemas.microsoft.com/office/drawing/2014/main" id="{B33E8EA6-1E86-457A-A0EE-AC121F5489D8}"/>
              </a:ext>
            </a:extLst>
          </p:cNvPr>
          <p:cNvSpPr>
            <a:spLocks noGrp="1"/>
          </p:cNvSpPr>
          <p:nvPr>
            <p:ph type="ftr" sz="quarter" idx="11"/>
          </p:nvPr>
        </p:nvSpPr>
        <p:spPr/>
        <p:txBody>
          <a:bodyPr/>
          <a:lstStyle/>
          <a:p>
            <a:r>
              <a:rPr lang="de-AT"/>
              <a:t>Sources:</a:t>
            </a:r>
            <a:endParaRPr lang="de-AT" dirty="0"/>
          </a:p>
        </p:txBody>
      </p:sp>
      <p:sp>
        <p:nvSpPr>
          <p:cNvPr id="6" name="Slide Number Placeholder 5">
            <a:extLst>
              <a:ext uri="{FF2B5EF4-FFF2-40B4-BE49-F238E27FC236}">
                <a16:creationId xmlns:a16="http://schemas.microsoft.com/office/drawing/2014/main" id="{C7A1D756-7416-41A9-B5A0-8D2DFD077EAA}"/>
              </a:ext>
            </a:extLst>
          </p:cNvPr>
          <p:cNvSpPr>
            <a:spLocks noGrp="1"/>
          </p:cNvSpPr>
          <p:nvPr>
            <p:ph type="sldNum" sz="quarter" idx="12"/>
          </p:nvPr>
        </p:nvSpPr>
        <p:spPr/>
        <p:txBody>
          <a:bodyPr/>
          <a:lstStyle/>
          <a:p>
            <a:fld id="{ACD6B214-EFBA-47A7-96BC-0C9C5E568A43}" type="slidenum">
              <a:rPr lang="de-AT" smtClean="0"/>
              <a:t>38</a:t>
            </a:fld>
            <a:endParaRPr lang="de-AT"/>
          </a:p>
        </p:txBody>
      </p:sp>
    </p:spTree>
    <p:extLst>
      <p:ext uri="{BB962C8B-B14F-4D97-AF65-F5344CB8AC3E}">
        <p14:creationId xmlns:p14="http://schemas.microsoft.com/office/powerpoint/2010/main" val="398046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a:xfrm>
            <a:off x="838200" y="1825625"/>
            <a:ext cx="10260000" cy="2452085"/>
          </a:xfrm>
        </p:spPr>
        <p:txBody>
          <a:bodyPr/>
          <a:lstStyle/>
          <a:p>
            <a:r>
              <a:rPr lang="en-US" sz="2400" dirty="0"/>
              <a:t>Think about floor structure out of timber. Why timber often shrinks during winter and swells during summer?</a:t>
            </a:r>
          </a:p>
          <a:p>
            <a:pPr marL="0" indent="0">
              <a:buNone/>
            </a:pPr>
            <a:endParaRPr lang="en-US" sz="2400" dirty="0"/>
          </a:p>
          <a:p>
            <a:pPr marL="342900" lvl="1" indent="-342900">
              <a:buFontTx/>
              <a:buChar char="•"/>
            </a:pPr>
            <a:r>
              <a:rPr lang="en-US" dirty="0"/>
              <a:t>We have a 50 mm x 100 mm timber stud with 20 %  moisture content. Estimate (roughly) the dimensions when the timber is dried to 12 % moisture content</a:t>
            </a:r>
          </a:p>
          <a:p>
            <a:pPr marL="342900" lvl="1" indent="-342900">
              <a:buNone/>
            </a:pPr>
            <a:endParaRPr lang="en-US" dirty="0"/>
          </a:p>
          <a:p>
            <a:endParaRPr lang="en-US" sz="2400" dirty="0"/>
          </a:p>
        </p:txBody>
      </p:sp>
    </p:spTree>
    <p:extLst>
      <p:ext uri="{BB962C8B-B14F-4D97-AF65-F5344CB8AC3E}">
        <p14:creationId xmlns:p14="http://schemas.microsoft.com/office/powerpoint/2010/main" val="1509346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5"/>
          <p:cNvSpPr>
            <a:spLocks noGrp="1" noChangeArrowheads="1"/>
          </p:cNvSpPr>
          <p:nvPr>
            <p:ph idx="1"/>
          </p:nvPr>
        </p:nvSpPr>
        <p:spPr>
          <a:xfrm>
            <a:off x="336563" y="2345471"/>
            <a:ext cx="4429125" cy="3857625"/>
          </a:xfrm>
        </p:spPr>
        <p:txBody>
          <a:bodyPr>
            <a:normAutofit lnSpcReduction="10000"/>
          </a:bodyPr>
          <a:lstStyle/>
          <a:p>
            <a:pPr>
              <a:buClr>
                <a:schemeClr val="tx1"/>
              </a:buClr>
              <a:defRPr/>
            </a:pPr>
            <a:r>
              <a:rPr lang="en-US" sz="2625" dirty="0"/>
              <a:t>From outside to inside:</a:t>
            </a:r>
            <a:endParaRPr lang="en-US" dirty="0"/>
          </a:p>
          <a:p>
            <a:pPr lvl="1">
              <a:buClr>
                <a:schemeClr val="tx1"/>
              </a:buClr>
              <a:buSzTx/>
              <a:defRPr/>
            </a:pPr>
            <a:r>
              <a:rPr lang="en-US" sz="2250" u="sng" dirty="0"/>
              <a:t>Bark</a:t>
            </a:r>
          </a:p>
          <a:p>
            <a:pPr lvl="1">
              <a:buClr>
                <a:schemeClr val="tx1"/>
              </a:buClr>
              <a:buSzTx/>
              <a:defRPr/>
            </a:pPr>
            <a:r>
              <a:rPr lang="en-US" sz="2250" u="sng" dirty="0"/>
              <a:t>Cambium</a:t>
            </a:r>
            <a:r>
              <a:rPr lang="en-US" sz="2250" dirty="0"/>
              <a:t> (very thin layer) – location of wood growth</a:t>
            </a:r>
          </a:p>
          <a:p>
            <a:pPr lvl="1">
              <a:buClr>
                <a:schemeClr val="tx1"/>
              </a:buClr>
              <a:buSzTx/>
              <a:defRPr/>
            </a:pPr>
            <a:r>
              <a:rPr lang="en-US" sz="2250" u="sng" dirty="0"/>
              <a:t>Sapwood</a:t>
            </a:r>
            <a:r>
              <a:rPr lang="en-US" sz="2250" dirty="0"/>
              <a:t> (lighter) – transports the sap</a:t>
            </a:r>
          </a:p>
          <a:p>
            <a:pPr lvl="1">
              <a:buClr>
                <a:schemeClr val="tx1"/>
              </a:buClr>
              <a:buSzTx/>
              <a:defRPr/>
            </a:pPr>
            <a:r>
              <a:rPr lang="en-US" sz="2250" u="sng" dirty="0"/>
              <a:t>Heartwood</a:t>
            </a:r>
            <a:r>
              <a:rPr lang="en-US" sz="2250" dirty="0"/>
              <a:t> (darker) – provides structural support</a:t>
            </a:r>
          </a:p>
          <a:p>
            <a:pPr lvl="1">
              <a:buClr>
                <a:schemeClr val="tx1"/>
              </a:buClr>
              <a:defRPr/>
            </a:pPr>
            <a:r>
              <a:rPr lang="en-US" sz="2250" u="sng" dirty="0"/>
              <a:t>Pith – center stem</a:t>
            </a:r>
          </a:p>
          <a:p>
            <a:pPr lvl="1">
              <a:buClr>
                <a:schemeClr val="tx1"/>
              </a:buClr>
              <a:defRPr/>
            </a:pPr>
            <a:r>
              <a:rPr lang="en-US" sz="2250" u="sng" dirty="0"/>
              <a:t>Rays</a:t>
            </a:r>
          </a:p>
          <a:p>
            <a:pPr lvl="1">
              <a:buClr>
                <a:schemeClr val="tx1"/>
              </a:buClr>
              <a:defRPr/>
            </a:pPr>
            <a:r>
              <a:rPr lang="en-US" sz="2250" u="sng" dirty="0"/>
              <a:t>Annual rings</a:t>
            </a:r>
          </a:p>
          <a:p>
            <a:pPr lvl="1">
              <a:buClr>
                <a:schemeClr val="tx1"/>
              </a:buClr>
              <a:buSzTx/>
              <a:defRPr/>
            </a:pPr>
            <a:endParaRPr lang="en-US" sz="2250" dirty="0"/>
          </a:p>
          <a:p>
            <a:pPr lvl="1">
              <a:buClr>
                <a:schemeClr val="tx1"/>
              </a:buClr>
              <a:buSzTx/>
              <a:defRPr/>
            </a:pPr>
            <a:endParaRPr lang="en-US" sz="2250" dirty="0"/>
          </a:p>
          <a:p>
            <a:pPr lvl="1">
              <a:buClr>
                <a:schemeClr val="tx1"/>
              </a:buClr>
              <a:buSzTx/>
              <a:defRPr/>
            </a:pPr>
            <a:endParaRPr lang="en-US" sz="2250" dirty="0"/>
          </a:p>
          <a:p>
            <a:pPr lvl="1">
              <a:buClr>
                <a:schemeClr val="tx1"/>
              </a:buClr>
              <a:buSzTx/>
              <a:defRPr/>
            </a:pPr>
            <a:endParaRPr lang="en-US" sz="2250" dirty="0"/>
          </a:p>
        </p:txBody>
      </p:sp>
      <p:sp>
        <p:nvSpPr>
          <p:cNvPr id="8196" name="Rectangle 2"/>
          <p:cNvSpPr>
            <a:spLocks noChangeArrowheads="1"/>
          </p:cNvSpPr>
          <p:nvPr/>
        </p:nvSpPr>
        <p:spPr bwMode="auto">
          <a:xfrm>
            <a:off x="8545711" y="6399610"/>
            <a:ext cx="1875234" cy="456903"/>
          </a:xfrm>
          <a:prstGeom prst="rect">
            <a:avLst/>
          </a:prstGeom>
          <a:noFill/>
          <a:ln w="9525">
            <a:noFill/>
            <a:miter lim="800000"/>
            <a:headEnd/>
            <a:tailEnd/>
          </a:ln>
        </p:spPr>
        <p:txBody>
          <a:bodyPr wrap="none" lIns="84833" tIns="41672" rIns="84833" bIns="41672" anchor="ctr"/>
          <a:lstStyle/>
          <a:p>
            <a:pPr eaLnBrk="0" hangingPunct="0">
              <a:spcBef>
                <a:spcPct val="50000"/>
              </a:spcBef>
            </a:pPr>
            <a:endParaRPr lang="en-US" sz="1688"/>
          </a:p>
        </p:txBody>
      </p:sp>
      <p:sp>
        <p:nvSpPr>
          <p:cNvPr id="14" name="Title 1"/>
          <p:cNvSpPr>
            <a:spLocks noGrp="1"/>
          </p:cNvSpPr>
          <p:nvPr>
            <p:ph type="title"/>
          </p:nvPr>
        </p:nvSpPr>
        <p:spPr>
          <a:xfrm>
            <a:off x="336563" y="1216846"/>
            <a:ext cx="10260000" cy="900173"/>
          </a:xfrm>
        </p:spPr>
        <p:txBody>
          <a:bodyPr>
            <a:normAutofit/>
          </a:bodyPr>
          <a:lstStyle/>
          <a:p>
            <a:r>
              <a:rPr lang="en-US" dirty="0"/>
              <a:t>Main Structural Features of Tree Trunk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231" y="1920508"/>
            <a:ext cx="6216384" cy="4707553"/>
          </a:xfrm>
          <a:prstGeom prst="rect">
            <a:avLst/>
          </a:prstGeom>
        </p:spPr>
      </p:pic>
    </p:spTree>
    <p:extLst>
      <p:ext uri="{BB962C8B-B14F-4D97-AF65-F5344CB8AC3E}">
        <p14:creationId xmlns:p14="http://schemas.microsoft.com/office/powerpoint/2010/main" val="19189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73733">
                                            <p:txEl>
                                              <p:pRg st="1" end="1"/>
                                            </p:txEl>
                                          </p:spTgt>
                                        </p:tgtEl>
                                        <p:attrNameLst>
                                          <p:attrName>style.color</p:attrName>
                                        </p:attrNameLst>
                                      </p:cBhvr>
                                      <p:to>
                                        <p:clrVal>
                                          <a:srgbClr val="FF5050"/>
                                        </p:clrVal>
                                      </p:to>
                                    </p:set>
                                  </p:childTnLst>
                                </p:cTn>
                              </p:par>
                            </p:childTnLst>
                          </p:cTn>
                        </p:par>
                      </p:childTnLst>
                    </p:cTn>
                  </p:par>
                  <p:par>
                    <p:cTn id="7" fill="hold">
                      <p:stCondLst>
                        <p:cond delay="indefinite"/>
                      </p:stCondLst>
                      <p:childTnLst>
                        <p:par>
                          <p:cTn id="8" fill="hold">
                            <p:stCondLst>
                              <p:cond delay="0"/>
                            </p:stCondLst>
                            <p:childTnLst>
                              <p:par>
                                <p:cTn id="9" presetID="3" presetClass="emph" presetSubtype="1" nodeType="clickEffect">
                                  <p:stCondLst>
                                    <p:cond delay="0"/>
                                  </p:stCondLst>
                                  <p:childTnLst>
                                    <p:set>
                                      <p:cBhvr override="childStyle">
                                        <p:cTn id="10" dur="indefinite"/>
                                        <p:tgtEl>
                                          <p:spTgt spid="73733">
                                            <p:txEl>
                                              <p:pRg st="2" end="2"/>
                                            </p:txEl>
                                          </p:spTgt>
                                        </p:tgtEl>
                                        <p:attrNameLst>
                                          <p:attrName>style.color</p:attrName>
                                        </p:attrNameLst>
                                      </p:cBhvr>
                                      <p:to>
                                        <p:clrVal>
                                          <a:srgbClr val="FF5050"/>
                                        </p:clrVal>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1" nodeType="clickEffect">
                                  <p:stCondLst>
                                    <p:cond delay="0"/>
                                  </p:stCondLst>
                                  <p:childTnLst>
                                    <p:set>
                                      <p:cBhvr override="childStyle">
                                        <p:cTn id="14" dur="indefinite"/>
                                        <p:tgtEl>
                                          <p:spTgt spid="73733">
                                            <p:txEl>
                                              <p:pRg st="3" end="3"/>
                                            </p:txEl>
                                          </p:spTgt>
                                        </p:tgtEl>
                                        <p:attrNameLst>
                                          <p:attrName>style.color</p:attrName>
                                        </p:attrNameLst>
                                      </p:cBhvr>
                                      <p:to>
                                        <p:clrVal>
                                          <a:srgbClr val="FF5050"/>
                                        </p:clrVal>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1" nodeType="clickEffect">
                                  <p:stCondLst>
                                    <p:cond delay="0"/>
                                  </p:stCondLst>
                                  <p:childTnLst>
                                    <p:set>
                                      <p:cBhvr override="childStyle">
                                        <p:cTn id="18" dur="indefinite"/>
                                        <p:tgtEl>
                                          <p:spTgt spid="73733">
                                            <p:txEl>
                                              <p:pRg st="4" end="4"/>
                                            </p:txEl>
                                          </p:spTgt>
                                        </p:tgtEl>
                                        <p:attrNameLst>
                                          <p:attrName>style.color</p:attrName>
                                        </p:attrNameLst>
                                      </p:cBhvr>
                                      <p:to>
                                        <p:clrVal>
                                          <a:srgbClr val="FF5050"/>
                                        </p:clrVal>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1" nodeType="clickEffect">
                                  <p:stCondLst>
                                    <p:cond delay="0"/>
                                  </p:stCondLst>
                                  <p:childTnLst>
                                    <p:set>
                                      <p:cBhvr override="childStyle">
                                        <p:cTn id="22" dur="indefinite"/>
                                        <p:tgtEl>
                                          <p:spTgt spid="73733">
                                            <p:txEl>
                                              <p:pRg st="5" end="5"/>
                                            </p:txEl>
                                          </p:spTgt>
                                        </p:tgtEl>
                                        <p:attrNameLst>
                                          <p:attrName>style.color</p:attrName>
                                        </p:attrNameLst>
                                      </p:cBhvr>
                                      <p:to>
                                        <p:clrVal>
                                          <a:srgbClr val="FF5050"/>
                                        </p:clrVal>
                                      </p:to>
                                    </p:set>
                                  </p:childTnLst>
                                </p:cTn>
                              </p:par>
                            </p:childTnLst>
                          </p:cTn>
                        </p:par>
                      </p:childTnLst>
                    </p:cTn>
                  </p:par>
                  <p:par>
                    <p:cTn id="23" fill="hold">
                      <p:stCondLst>
                        <p:cond delay="indefinite"/>
                      </p:stCondLst>
                      <p:childTnLst>
                        <p:par>
                          <p:cTn id="24" fill="hold">
                            <p:stCondLst>
                              <p:cond delay="0"/>
                            </p:stCondLst>
                            <p:childTnLst>
                              <p:par>
                                <p:cTn id="25" presetID="3" presetClass="emph" presetSubtype="1" nodeType="clickEffect">
                                  <p:stCondLst>
                                    <p:cond delay="0"/>
                                  </p:stCondLst>
                                  <p:childTnLst>
                                    <p:set>
                                      <p:cBhvr override="childStyle">
                                        <p:cTn id="26" dur="indefinite"/>
                                        <p:tgtEl>
                                          <p:spTgt spid="73733">
                                            <p:txEl>
                                              <p:pRg st="6" end="6"/>
                                            </p:txEl>
                                          </p:spTgt>
                                        </p:tgtEl>
                                        <p:attrNameLst>
                                          <p:attrName>style.color</p:attrName>
                                        </p:attrNameLst>
                                      </p:cBhvr>
                                      <p:to>
                                        <p:clrVal>
                                          <a:srgbClr val="FF5050"/>
                                        </p:clrVal>
                                      </p:to>
                                    </p:set>
                                  </p:childTnLst>
                                </p:cTn>
                              </p:par>
                            </p:childTnLst>
                          </p:cTn>
                        </p:par>
                      </p:childTnLst>
                    </p:cTn>
                  </p:par>
                  <p:par>
                    <p:cTn id="27" fill="hold">
                      <p:stCondLst>
                        <p:cond delay="indefinite"/>
                      </p:stCondLst>
                      <p:childTnLst>
                        <p:par>
                          <p:cTn id="28" fill="hold">
                            <p:stCondLst>
                              <p:cond delay="0"/>
                            </p:stCondLst>
                            <p:childTnLst>
                              <p:par>
                                <p:cTn id="29" presetID="3" presetClass="emph" presetSubtype="1" nodeType="clickEffect">
                                  <p:stCondLst>
                                    <p:cond delay="0"/>
                                  </p:stCondLst>
                                  <p:childTnLst>
                                    <p:set>
                                      <p:cBhvr override="childStyle">
                                        <p:cTn id="30" dur="indefinite"/>
                                        <p:tgtEl>
                                          <p:spTgt spid="73733">
                                            <p:txEl>
                                              <p:pRg st="7" end="7"/>
                                            </p:txEl>
                                          </p:spTgt>
                                        </p:tgtEl>
                                        <p:attrNameLst>
                                          <p:attrName>style.color</p:attrName>
                                        </p:attrNameLst>
                                      </p:cBhvr>
                                      <p:to>
                                        <p:clrVal>
                                          <a:srgbClr val="FF505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idx="1"/>
          </p:nvPr>
        </p:nvSpPr>
        <p:spPr>
          <a:xfrm>
            <a:off x="321766" y="2050328"/>
            <a:ext cx="5449447" cy="3975717"/>
          </a:xfrm>
        </p:spPr>
        <p:txBody>
          <a:bodyPr/>
          <a:lstStyle/>
          <a:p>
            <a:pPr>
              <a:lnSpc>
                <a:spcPct val="80000"/>
              </a:lnSpc>
              <a:buClr>
                <a:schemeClr val="tx1"/>
              </a:buClr>
            </a:pPr>
            <a:r>
              <a:rPr lang="en-US" sz="2625" dirty="0"/>
              <a:t>Each annual ring is composed of:</a:t>
            </a:r>
          </a:p>
          <a:p>
            <a:pPr>
              <a:lnSpc>
                <a:spcPct val="80000"/>
              </a:lnSpc>
              <a:buClr>
                <a:schemeClr val="tx1"/>
              </a:buClr>
            </a:pPr>
            <a:endParaRPr lang="en-US" sz="2625" dirty="0"/>
          </a:p>
          <a:p>
            <a:pPr lvl="1">
              <a:lnSpc>
                <a:spcPct val="80000"/>
              </a:lnSpc>
              <a:buClr>
                <a:schemeClr val="tx1"/>
              </a:buClr>
              <a:buSzTx/>
            </a:pPr>
            <a:r>
              <a:rPr lang="en-US" sz="2625" b="1" dirty="0" err="1"/>
              <a:t>Earlywood</a:t>
            </a:r>
            <a:r>
              <a:rPr lang="en-US" sz="2625" dirty="0"/>
              <a:t> (light ring): rapid spring growth of hollow thin-walled cells</a:t>
            </a:r>
          </a:p>
          <a:p>
            <a:pPr lvl="1">
              <a:lnSpc>
                <a:spcPct val="80000"/>
              </a:lnSpc>
              <a:buClr>
                <a:schemeClr val="tx1"/>
              </a:buClr>
              <a:buSzTx/>
            </a:pPr>
            <a:r>
              <a:rPr lang="en-US" sz="2625" b="1" dirty="0"/>
              <a:t>Latewood</a:t>
            </a:r>
            <a:r>
              <a:rPr lang="en-US" sz="2625" dirty="0"/>
              <a:t> (dark ring): dense summer growth of thick-walled cells which are much harder &amp; stronger</a:t>
            </a:r>
          </a:p>
        </p:txBody>
      </p:sp>
      <p:sp>
        <p:nvSpPr>
          <p:cNvPr id="7172" name="Rectangle 2"/>
          <p:cNvSpPr>
            <a:spLocks noChangeArrowheads="1"/>
          </p:cNvSpPr>
          <p:nvPr/>
        </p:nvSpPr>
        <p:spPr bwMode="auto">
          <a:xfrm>
            <a:off x="8545711" y="6399610"/>
            <a:ext cx="1875234" cy="456903"/>
          </a:xfrm>
          <a:prstGeom prst="rect">
            <a:avLst/>
          </a:prstGeom>
          <a:noFill/>
          <a:ln w="9525">
            <a:noFill/>
            <a:miter lim="800000"/>
            <a:headEnd/>
            <a:tailEnd/>
          </a:ln>
        </p:spPr>
        <p:txBody>
          <a:bodyPr wrap="none" lIns="84833" tIns="41672" rIns="84833" bIns="41672" anchor="ctr"/>
          <a:lstStyle/>
          <a:p>
            <a:pPr eaLnBrk="0" hangingPunct="0">
              <a:spcBef>
                <a:spcPct val="50000"/>
              </a:spcBef>
            </a:pPr>
            <a:endParaRPr lang="en-US" sz="1688"/>
          </a:p>
        </p:txBody>
      </p:sp>
      <p:sp>
        <p:nvSpPr>
          <p:cNvPr id="7" name="Title 8"/>
          <p:cNvSpPr txBox="1">
            <a:spLocks/>
          </p:cNvSpPr>
          <p:nvPr/>
        </p:nvSpPr>
        <p:spPr bwMode="auto">
          <a:xfrm>
            <a:off x="321766" y="1184334"/>
            <a:ext cx="7649766" cy="756047"/>
          </a:xfrm>
          <a:prstGeom prst="rect">
            <a:avLst/>
          </a:prstGeom>
          <a:noFill/>
          <a:ln w="9525">
            <a:noFill/>
            <a:miter lim="800000"/>
            <a:headEnd/>
            <a:tailEnd/>
          </a:ln>
          <a:effectLst/>
        </p:spPr>
        <p:txBody>
          <a:bodyPr lIns="90786" tIns="44648" rIns="90786" bIns="44648" anchor="ctr"/>
          <a:lstStyle/>
          <a:p>
            <a:pPr defTabSz="945059" eaLnBrk="0" hangingPunct="0">
              <a:defRPr/>
            </a:pPr>
            <a:r>
              <a:rPr lang="en-US" sz="3750" kern="0" dirty="0">
                <a:latin typeface="+mj-lt"/>
                <a:ea typeface="+mj-ea"/>
                <a:cs typeface="+mj-cs"/>
              </a:rPr>
              <a:t>Structure of Timber</a:t>
            </a:r>
          </a:p>
        </p:txBody>
      </p:sp>
      <p:pic>
        <p:nvPicPr>
          <p:cNvPr id="7174" name="Picture 10"/>
          <p:cNvPicPr>
            <a:picLocks noChangeAspect="1" noChangeArrowheads="1"/>
          </p:cNvPicPr>
          <p:nvPr/>
        </p:nvPicPr>
        <p:blipFill>
          <a:blip r:embed="rId3"/>
          <a:srcRect b="5708"/>
          <a:stretch>
            <a:fillRect/>
          </a:stretch>
        </p:blipFill>
        <p:spPr bwMode="auto">
          <a:xfrm>
            <a:off x="6096000" y="4119315"/>
            <a:ext cx="5882283" cy="2339751"/>
          </a:xfrm>
          <a:prstGeom prst="rect">
            <a:avLst/>
          </a:prstGeom>
          <a:noFill/>
          <a:ln w="9525">
            <a:noFill/>
            <a:miter lim="800000"/>
            <a:headEnd/>
            <a:tailEnd/>
          </a:ln>
        </p:spPr>
      </p:pic>
      <p:pic>
        <p:nvPicPr>
          <p:cNvPr id="5" name="Picture 4"/>
          <p:cNvPicPr>
            <a:picLocks noChangeAspect="1"/>
          </p:cNvPicPr>
          <p:nvPr/>
        </p:nvPicPr>
        <p:blipFill>
          <a:blip r:embed="rId4"/>
          <a:stretch>
            <a:fillRect/>
          </a:stretch>
        </p:blipFill>
        <p:spPr>
          <a:xfrm>
            <a:off x="9481112" y="1389650"/>
            <a:ext cx="2467815" cy="2463702"/>
          </a:xfrm>
          <a:prstGeom prst="rect">
            <a:avLst/>
          </a:prstGeom>
        </p:spPr>
      </p:pic>
      <p:pic>
        <p:nvPicPr>
          <p:cNvPr id="8" name="Picture 7" descr="Diagram&#10;&#10;Description automatically generated">
            <a:extLst>
              <a:ext uri="{FF2B5EF4-FFF2-40B4-BE49-F238E27FC236}">
                <a16:creationId xmlns:a16="http://schemas.microsoft.com/office/drawing/2014/main" id="{3C6A474B-0003-4286-8984-58C57EAB44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083231"/>
            <a:ext cx="3404850" cy="2934981"/>
          </a:xfrm>
          <a:prstGeom prst="rect">
            <a:avLst/>
          </a:prstGeom>
        </p:spPr>
      </p:pic>
      <p:sp>
        <p:nvSpPr>
          <p:cNvPr id="9" name="Footer Placeholder 4">
            <a:extLst>
              <a:ext uri="{FF2B5EF4-FFF2-40B4-BE49-F238E27FC236}">
                <a16:creationId xmlns:a16="http://schemas.microsoft.com/office/drawing/2014/main" id="{62AD87E0-CD71-45E3-B41B-6EB7C705C1B8}"/>
              </a:ext>
            </a:extLst>
          </p:cNvPr>
          <p:cNvSpPr>
            <a:spLocks noGrp="1"/>
          </p:cNvSpPr>
          <p:nvPr>
            <p:ph type="ftr" sz="quarter" idx="11"/>
          </p:nvPr>
        </p:nvSpPr>
        <p:spPr>
          <a:xfrm>
            <a:off x="245661" y="6356358"/>
            <a:ext cx="4114800" cy="365125"/>
          </a:xfrm>
        </p:spPr>
        <p:txBody>
          <a:bodyPr/>
          <a:lstStyle/>
          <a:p>
            <a:r>
              <a:rPr lang="de-AT" dirty="0"/>
              <a:t>Sources: https://steurh.home.xs4all.nl/engconif/econhout.html</a:t>
            </a:r>
          </a:p>
        </p:txBody>
      </p:sp>
    </p:spTree>
    <p:extLst>
      <p:ext uri="{BB962C8B-B14F-4D97-AF65-F5344CB8AC3E}">
        <p14:creationId xmlns:p14="http://schemas.microsoft.com/office/powerpoint/2010/main" val="237451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idx="1"/>
          </p:nvPr>
        </p:nvSpPr>
        <p:spPr>
          <a:xfrm>
            <a:off x="98456" y="1923229"/>
            <a:ext cx="4366688" cy="4925501"/>
          </a:xfrm>
        </p:spPr>
        <p:txBody>
          <a:bodyPr/>
          <a:lstStyle/>
          <a:p>
            <a:pPr>
              <a:lnSpc>
                <a:spcPct val="90000"/>
              </a:lnSpc>
              <a:buClr>
                <a:schemeClr val="tx1"/>
              </a:buClr>
            </a:pPr>
            <a:r>
              <a:rPr lang="en-US" sz="2625" dirty="0"/>
              <a:t>Longitudinal</a:t>
            </a:r>
          </a:p>
          <a:p>
            <a:pPr lvl="1">
              <a:lnSpc>
                <a:spcPct val="90000"/>
              </a:lnSpc>
              <a:buClr>
                <a:schemeClr val="tx1"/>
              </a:buClr>
              <a:buSzTx/>
            </a:pPr>
            <a:r>
              <a:rPr lang="en-US" sz="2250" dirty="0"/>
              <a:t>parallel to the long axis (grain)</a:t>
            </a:r>
          </a:p>
          <a:p>
            <a:pPr lvl="1">
              <a:lnSpc>
                <a:spcPct val="90000"/>
              </a:lnSpc>
              <a:buClr>
                <a:schemeClr val="tx1"/>
              </a:buClr>
              <a:buSzTx/>
            </a:pPr>
            <a:r>
              <a:rPr lang="en-US" sz="2250" dirty="0"/>
              <a:t>strongest and least shrinkage</a:t>
            </a:r>
          </a:p>
          <a:p>
            <a:pPr>
              <a:lnSpc>
                <a:spcPct val="90000"/>
              </a:lnSpc>
              <a:buClr>
                <a:schemeClr val="tx1"/>
              </a:buClr>
            </a:pPr>
            <a:r>
              <a:rPr lang="en-US" sz="2625" dirty="0"/>
              <a:t>Radial</a:t>
            </a:r>
          </a:p>
          <a:p>
            <a:pPr lvl="1">
              <a:lnSpc>
                <a:spcPct val="90000"/>
              </a:lnSpc>
              <a:buClr>
                <a:schemeClr val="tx1"/>
              </a:buClr>
              <a:buSzTx/>
            </a:pPr>
            <a:r>
              <a:rPr lang="en-US" sz="2250" dirty="0"/>
              <a:t>perpendicular to the growth rings (out from center)</a:t>
            </a:r>
          </a:p>
          <a:p>
            <a:pPr>
              <a:lnSpc>
                <a:spcPct val="90000"/>
              </a:lnSpc>
              <a:buClr>
                <a:schemeClr val="tx1"/>
              </a:buClr>
            </a:pPr>
            <a:r>
              <a:rPr lang="en-US" sz="2625" dirty="0"/>
              <a:t>Tangential</a:t>
            </a:r>
          </a:p>
          <a:p>
            <a:pPr lvl="1">
              <a:lnSpc>
                <a:spcPct val="90000"/>
              </a:lnSpc>
              <a:buClr>
                <a:schemeClr val="tx1"/>
              </a:buClr>
              <a:buSzTx/>
            </a:pPr>
            <a:r>
              <a:rPr lang="en-US" sz="2250" dirty="0"/>
              <a:t>tangent to the growth rings</a:t>
            </a:r>
          </a:p>
          <a:p>
            <a:pPr lvl="1">
              <a:lnSpc>
                <a:spcPct val="90000"/>
              </a:lnSpc>
              <a:buClr>
                <a:schemeClr val="tx1"/>
              </a:buClr>
              <a:buSzTx/>
            </a:pPr>
            <a:r>
              <a:rPr lang="en-US" sz="2250" dirty="0"/>
              <a:t>weakest and most shrinkage</a:t>
            </a:r>
          </a:p>
          <a:p>
            <a:pPr lvl="1">
              <a:lnSpc>
                <a:spcPct val="90000"/>
              </a:lnSpc>
              <a:buClr>
                <a:schemeClr val="tx1"/>
              </a:buClr>
              <a:buSzTx/>
            </a:pPr>
            <a:endParaRPr lang="en-US" sz="2250" dirty="0"/>
          </a:p>
        </p:txBody>
      </p:sp>
      <p:sp>
        <p:nvSpPr>
          <p:cNvPr id="9220" name="Rectangle 2"/>
          <p:cNvSpPr>
            <a:spLocks noChangeArrowheads="1"/>
          </p:cNvSpPr>
          <p:nvPr/>
        </p:nvSpPr>
        <p:spPr bwMode="auto">
          <a:xfrm>
            <a:off x="8545711" y="6399610"/>
            <a:ext cx="1875234" cy="456903"/>
          </a:xfrm>
          <a:prstGeom prst="rect">
            <a:avLst/>
          </a:prstGeom>
          <a:noFill/>
          <a:ln w="9525">
            <a:noFill/>
            <a:miter lim="800000"/>
            <a:headEnd/>
            <a:tailEnd/>
          </a:ln>
        </p:spPr>
        <p:txBody>
          <a:bodyPr wrap="none" lIns="84833" tIns="41672" rIns="84833" bIns="41672" anchor="ctr"/>
          <a:lstStyle/>
          <a:p>
            <a:pPr eaLnBrk="0" hangingPunct="0">
              <a:spcBef>
                <a:spcPct val="50000"/>
              </a:spcBef>
            </a:pPr>
            <a:endParaRPr lang="en-US" sz="1688"/>
          </a:p>
        </p:txBody>
      </p:sp>
      <p:pic>
        <p:nvPicPr>
          <p:cNvPr id="9221" name="Picture 6"/>
          <p:cNvPicPr>
            <a:picLocks noChangeAspect="1" noChangeArrowheads="1"/>
          </p:cNvPicPr>
          <p:nvPr/>
        </p:nvPicPr>
        <p:blipFill>
          <a:blip r:embed="rId3"/>
          <a:srcRect l="12929" t="3261" r="24336" b="67390"/>
          <a:stretch>
            <a:fillRect/>
          </a:stretch>
        </p:blipFill>
        <p:spPr bwMode="auto">
          <a:xfrm>
            <a:off x="7403807" y="1940938"/>
            <a:ext cx="4557117" cy="2861965"/>
          </a:xfrm>
          <a:prstGeom prst="rect">
            <a:avLst/>
          </a:prstGeom>
          <a:noFill/>
          <a:ln w="12700">
            <a:noFill/>
            <a:miter lim="800000"/>
            <a:headEnd type="none" w="sm" len="sm"/>
            <a:tailEnd type="none" w="sm" len="sm"/>
          </a:ln>
        </p:spPr>
      </p:pic>
      <p:sp>
        <p:nvSpPr>
          <p:cNvPr id="9" name="Oval 8"/>
          <p:cNvSpPr/>
          <p:nvPr/>
        </p:nvSpPr>
        <p:spPr bwMode="auto">
          <a:xfrm>
            <a:off x="8737306" y="1983500"/>
            <a:ext cx="1428750" cy="714375"/>
          </a:xfrm>
          <a:prstGeom prst="ellipse">
            <a:avLst/>
          </a:prstGeom>
          <a:noFill/>
          <a:ln w="12700" cap="flat" cmpd="sng" algn="ctr">
            <a:solidFill>
              <a:srgbClr val="0070C0"/>
            </a:solidFill>
            <a:prstDash val="solid"/>
            <a:round/>
            <a:headEnd type="none" w="sm" len="sm"/>
            <a:tailEnd type="none" w="sm" len="sm"/>
          </a:ln>
          <a:effectLst>
            <a:glow rad="63500">
              <a:schemeClr val="accent4">
                <a:satMod val="175000"/>
                <a:alpha val="40000"/>
              </a:schemeClr>
            </a:glow>
          </a:effectLst>
        </p:spPr>
        <p:txBody>
          <a:bodyPr/>
          <a:lstStyle/>
          <a:p>
            <a:pPr eaLnBrk="0" hangingPunct="0">
              <a:defRPr/>
            </a:pPr>
            <a:endParaRPr lang="en-US" sz="1688"/>
          </a:p>
        </p:txBody>
      </p:sp>
      <p:sp>
        <p:nvSpPr>
          <p:cNvPr id="10" name="Oval 9"/>
          <p:cNvSpPr/>
          <p:nvPr/>
        </p:nvSpPr>
        <p:spPr bwMode="auto">
          <a:xfrm>
            <a:off x="10410749" y="2813375"/>
            <a:ext cx="1428750" cy="714375"/>
          </a:xfrm>
          <a:prstGeom prst="ellipse">
            <a:avLst/>
          </a:prstGeom>
          <a:noFill/>
          <a:ln w="12700" cap="flat" cmpd="sng" algn="ctr">
            <a:solidFill>
              <a:srgbClr val="0070C0"/>
            </a:solidFill>
            <a:prstDash val="solid"/>
            <a:round/>
            <a:headEnd type="none" w="sm" len="sm"/>
            <a:tailEnd type="none" w="sm" len="sm"/>
          </a:ln>
          <a:effectLst>
            <a:glow rad="63500">
              <a:schemeClr val="accent4">
                <a:satMod val="175000"/>
                <a:alpha val="40000"/>
              </a:schemeClr>
            </a:glow>
          </a:effectLst>
        </p:spPr>
        <p:txBody>
          <a:bodyPr/>
          <a:lstStyle/>
          <a:p>
            <a:pPr eaLnBrk="0" hangingPunct="0">
              <a:defRPr/>
            </a:pPr>
            <a:endParaRPr lang="en-US" sz="1688"/>
          </a:p>
        </p:txBody>
      </p:sp>
      <p:sp>
        <p:nvSpPr>
          <p:cNvPr id="12" name="Oval 11"/>
          <p:cNvSpPr/>
          <p:nvPr/>
        </p:nvSpPr>
        <p:spPr bwMode="auto">
          <a:xfrm>
            <a:off x="7165681" y="3365625"/>
            <a:ext cx="1428750" cy="714375"/>
          </a:xfrm>
          <a:prstGeom prst="ellipse">
            <a:avLst/>
          </a:prstGeom>
          <a:noFill/>
          <a:ln w="12700" cap="flat" cmpd="sng" algn="ctr">
            <a:solidFill>
              <a:srgbClr val="0070C0"/>
            </a:solidFill>
            <a:prstDash val="solid"/>
            <a:round/>
            <a:headEnd type="none" w="sm" len="sm"/>
            <a:tailEnd type="none" w="sm" len="sm"/>
          </a:ln>
          <a:effectLst>
            <a:glow rad="63500">
              <a:schemeClr val="accent4">
                <a:satMod val="175000"/>
                <a:alpha val="40000"/>
              </a:schemeClr>
            </a:glow>
          </a:effectLst>
        </p:spPr>
        <p:txBody>
          <a:bodyPr/>
          <a:lstStyle/>
          <a:p>
            <a:pPr eaLnBrk="0" hangingPunct="0">
              <a:defRPr/>
            </a:pPr>
            <a:endParaRPr lang="en-US" sz="1688"/>
          </a:p>
        </p:txBody>
      </p:sp>
      <p:cxnSp>
        <p:nvCxnSpPr>
          <p:cNvPr id="14" name="Straight Arrow Connector 13"/>
          <p:cNvCxnSpPr/>
          <p:nvPr/>
        </p:nvCxnSpPr>
        <p:spPr bwMode="auto">
          <a:xfrm flipV="1">
            <a:off x="10087056" y="3717786"/>
            <a:ext cx="1470386" cy="500062"/>
          </a:xfrm>
          <a:prstGeom prst="straightConnector1">
            <a:avLst/>
          </a:prstGeom>
          <a:ln w="38100">
            <a:solidFill>
              <a:srgbClr val="FF0000"/>
            </a:solidFill>
            <a:headEnd type="none" w="sm" len="sm"/>
            <a:tailEnd type="arrow"/>
          </a:ln>
        </p:spPr>
        <p:style>
          <a:lnRef idx="2">
            <a:schemeClr val="accent2"/>
          </a:lnRef>
          <a:fillRef idx="0">
            <a:schemeClr val="accent2"/>
          </a:fillRef>
          <a:effectRef idx="1">
            <a:schemeClr val="accent2"/>
          </a:effectRef>
          <a:fontRef idx="minor">
            <a:schemeClr val="tx1"/>
          </a:fontRef>
        </p:style>
      </p:cxnSp>
      <p:sp>
        <p:nvSpPr>
          <p:cNvPr id="13" name="Title 1"/>
          <p:cNvSpPr>
            <a:spLocks noGrp="1"/>
          </p:cNvSpPr>
          <p:nvPr>
            <p:ph type="title"/>
          </p:nvPr>
        </p:nvSpPr>
        <p:spPr>
          <a:xfrm>
            <a:off x="246881" y="1030839"/>
            <a:ext cx="10260000" cy="900173"/>
          </a:xfrm>
        </p:spPr>
        <p:txBody>
          <a:bodyPr>
            <a:normAutofit/>
          </a:bodyPr>
          <a:lstStyle/>
          <a:p>
            <a:r>
              <a:rPr lang="en-US" dirty="0"/>
              <a:t>Anisotropic Nature of Wood</a:t>
            </a:r>
          </a:p>
        </p:txBody>
      </p:sp>
      <p:cxnSp>
        <p:nvCxnSpPr>
          <p:cNvPr id="5" name="Straight Arrow Connector 4"/>
          <p:cNvCxnSpPr/>
          <p:nvPr/>
        </p:nvCxnSpPr>
        <p:spPr>
          <a:xfrm flipH="1" flipV="1">
            <a:off x="10039243" y="2114550"/>
            <a:ext cx="47813" cy="2112389"/>
          </a:xfrm>
          <a:prstGeom prst="straightConnector1">
            <a:avLst/>
          </a:prstGeom>
          <a:ln w="38100">
            <a:solidFill>
              <a:srgbClr val="FF0000"/>
            </a:solidFill>
            <a:headEnd type="none" w="sm" len="sm"/>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bwMode="auto">
          <a:xfrm flipH="1" flipV="1">
            <a:off x="8379776" y="3492867"/>
            <a:ext cx="1707280" cy="724981"/>
          </a:xfrm>
          <a:prstGeom prst="straightConnector1">
            <a:avLst/>
          </a:prstGeom>
          <a:ln w="38100">
            <a:solidFill>
              <a:srgbClr val="FF0000"/>
            </a:solidFill>
            <a:headEnd type="none" w="sm" len="sm"/>
            <a:tailEnd type="arrow"/>
          </a:ln>
        </p:spPr>
        <p:style>
          <a:lnRef idx="2">
            <a:schemeClr val="accent2"/>
          </a:lnRef>
          <a:fillRef idx="0">
            <a:schemeClr val="accent2"/>
          </a:fillRef>
          <a:effectRef idx="1">
            <a:schemeClr val="accent2"/>
          </a:effectRef>
          <a:fontRef idx="minor">
            <a:schemeClr val="tx1"/>
          </a:fontRef>
        </p:style>
      </p:cxnSp>
      <p:sp>
        <p:nvSpPr>
          <p:cNvPr id="15" name="TextBox 14">
            <a:extLst>
              <a:ext uri="{FF2B5EF4-FFF2-40B4-BE49-F238E27FC236}">
                <a16:creationId xmlns:a16="http://schemas.microsoft.com/office/drawing/2014/main" id="{F17294F6-D5E0-4253-8006-91890CBEDAA6}"/>
              </a:ext>
            </a:extLst>
          </p:cNvPr>
          <p:cNvSpPr txBox="1"/>
          <p:nvPr/>
        </p:nvSpPr>
        <p:spPr>
          <a:xfrm>
            <a:off x="5909956" y="5187937"/>
            <a:ext cx="6093500" cy="590931"/>
          </a:xfrm>
          <a:prstGeom prst="rect">
            <a:avLst/>
          </a:prstGeom>
          <a:noFill/>
        </p:spPr>
        <p:txBody>
          <a:bodyPr wrap="square">
            <a:spAutoFit/>
          </a:bodyPr>
          <a:lstStyle/>
          <a:p>
            <a:pPr marL="0" indent="0">
              <a:lnSpc>
                <a:spcPct val="90000"/>
              </a:lnSpc>
              <a:buClr>
                <a:schemeClr val="tx1"/>
              </a:buClr>
              <a:buNone/>
            </a:pPr>
            <a:r>
              <a:rPr lang="en-US" sz="1800" b="1" dirty="0">
                <a:solidFill>
                  <a:srgbClr val="FF0000"/>
                </a:solidFill>
              </a:rPr>
              <a:t>Directions influence strength, modulus, thermal expansion, conductivity, shrinkage, etc.</a:t>
            </a:r>
            <a:r>
              <a:rPr lang="en-US" b="1" dirty="0">
                <a:solidFill>
                  <a:srgbClr val="FF0000"/>
                </a:solidFill>
              </a:rPr>
              <a:t> </a:t>
            </a:r>
          </a:p>
        </p:txBody>
      </p:sp>
      <p:pic>
        <p:nvPicPr>
          <p:cNvPr id="16" name="Picture 15" descr="Diagram&#10;&#10;Description automatically generated">
            <a:extLst>
              <a:ext uri="{FF2B5EF4-FFF2-40B4-BE49-F238E27FC236}">
                <a16:creationId xmlns:a16="http://schemas.microsoft.com/office/drawing/2014/main" id="{54C41413-3173-4859-B65E-CC314A1E99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043" y="1841625"/>
            <a:ext cx="2314575" cy="3048000"/>
          </a:xfrm>
          <a:prstGeom prst="rect">
            <a:avLst/>
          </a:prstGeom>
        </p:spPr>
      </p:pic>
      <p:sp>
        <p:nvSpPr>
          <p:cNvPr id="23" name="Fußzeilenplatzhalter 24">
            <a:extLst>
              <a:ext uri="{FF2B5EF4-FFF2-40B4-BE49-F238E27FC236}">
                <a16:creationId xmlns:a16="http://schemas.microsoft.com/office/drawing/2014/main" id="{FF47D2A4-0C29-4CE4-B854-62EAB4768110}"/>
              </a:ext>
            </a:extLst>
          </p:cNvPr>
          <p:cNvSpPr>
            <a:spLocks noGrp="1"/>
          </p:cNvSpPr>
          <p:nvPr>
            <p:ph type="ftr" sz="quarter" idx="11"/>
          </p:nvPr>
        </p:nvSpPr>
        <p:spPr>
          <a:xfrm>
            <a:off x="245660" y="6250898"/>
            <a:ext cx="10217473" cy="470585"/>
          </a:xfrm>
        </p:spPr>
        <p:txBody>
          <a:bodyPr/>
          <a:lstStyle/>
          <a:p>
            <a:r>
              <a:rPr lang="de-AT" dirty="0"/>
              <a:t>Sources: https://www.workspacetraining.com.au/timberplustoolbox/toolbox13_05/unit9_selecting_timber/section2_characteristics/lesson3_softwood.htm</a:t>
            </a:r>
          </a:p>
        </p:txBody>
      </p:sp>
    </p:spTree>
    <p:extLst>
      <p:ext uri="{BB962C8B-B14F-4D97-AF65-F5344CB8AC3E}">
        <p14:creationId xmlns:p14="http://schemas.microsoft.com/office/powerpoint/2010/main" val="32055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Effect transition="in" filter="fade">
                                      <p:cBhvr>
                                        <p:cTn id="7" dur="500"/>
                                        <p:tgtEl>
                                          <p:spTgt spid="133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7">
                                            <p:txEl>
                                              <p:pRg st="1" end="1"/>
                                            </p:txEl>
                                          </p:spTgt>
                                        </p:tgtEl>
                                        <p:attrNameLst>
                                          <p:attrName>style.visibility</p:attrName>
                                        </p:attrNameLst>
                                      </p:cBhvr>
                                      <p:to>
                                        <p:strVal val="visible"/>
                                      </p:to>
                                    </p:set>
                                    <p:animEffect transition="in" filter="fade">
                                      <p:cBhvr>
                                        <p:cTn id="10" dur="500"/>
                                        <p:tgtEl>
                                          <p:spTgt spid="1331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317">
                                            <p:txEl>
                                              <p:pRg st="2" end="2"/>
                                            </p:txEl>
                                          </p:spTgt>
                                        </p:tgtEl>
                                        <p:attrNameLst>
                                          <p:attrName>style.visibility</p:attrName>
                                        </p:attrNameLst>
                                      </p:cBhvr>
                                      <p:to>
                                        <p:strVal val="visible"/>
                                      </p:to>
                                    </p:set>
                                    <p:animEffect transition="in" filter="fade">
                                      <p:cBhvr>
                                        <p:cTn id="13" dur="500"/>
                                        <p:tgtEl>
                                          <p:spTgt spid="1331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317">
                                            <p:txEl>
                                              <p:pRg st="3" end="3"/>
                                            </p:txEl>
                                          </p:spTgt>
                                        </p:tgtEl>
                                        <p:attrNameLst>
                                          <p:attrName>style.visibility</p:attrName>
                                        </p:attrNameLst>
                                      </p:cBhvr>
                                      <p:to>
                                        <p:strVal val="visible"/>
                                      </p:to>
                                    </p:set>
                                    <p:animEffect transition="in" filter="fade">
                                      <p:cBhvr>
                                        <p:cTn id="16" dur="500"/>
                                        <p:tgtEl>
                                          <p:spTgt spid="1331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317">
                                            <p:txEl>
                                              <p:pRg st="4" end="4"/>
                                            </p:txEl>
                                          </p:spTgt>
                                        </p:tgtEl>
                                        <p:attrNameLst>
                                          <p:attrName>style.visibility</p:attrName>
                                        </p:attrNameLst>
                                      </p:cBhvr>
                                      <p:to>
                                        <p:strVal val="visible"/>
                                      </p:to>
                                    </p:set>
                                    <p:animEffect transition="in" filter="fade">
                                      <p:cBhvr>
                                        <p:cTn id="19" dur="500"/>
                                        <p:tgtEl>
                                          <p:spTgt spid="1331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317">
                                            <p:txEl>
                                              <p:pRg st="5" end="5"/>
                                            </p:txEl>
                                          </p:spTgt>
                                        </p:tgtEl>
                                        <p:attrNameLst>
                                          <p:attrName>style.visibility</p:attrName>
                                        </p:attrNameLst>
                                      </p:cBhvr>
                                      <p:to>
                                        <p:strVal val="visible"/>
                                      </p:to>
                                    </p:set>
                                    <p:animEffect transition="in" filter="fade">
                                      <p:cBhvr>
                                        <p:cTn id="22" dur="500"/>
                                        <p:tgtEl>
                                          <p:spTgt spid="13317">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317">
                                            <p:txEl>
                                              <p:pRg st="6" end="6"/>
                                            </p:txEl>
                                          </p:spTgt>
                                        </p:tgtEl>
                                        <p:attrNameLst>
                                          <p:attrName>style.visibility</p:attrName>
                                        </p:attrNameLst>
                                      </p:cBhvr>
                                      <p:to>
                                        <p:strVal val="visible"/>
                                      </p:to>
                                    </p:set>
                                    <p:animEffect transition="in" filter="fade">
                                      <p:cBhvr>
                                        <p:cTn id="25" dur="500"/>
                                        <p:tgtEl>
                                          <p:spTgt spid="13317">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317">
                                            <p:txEl>
                                              <p:pRg st="7" end="7"/>
                                            </p:txEl>
                                          </p:spTgt>
                                        </p:tgtEl>
                                        <p:attrNameLst>
                                          <p:attrName>style.visibility</p:attrName>
                                        </p:attrNameLst>
                                      </p:cBhvr>
                                      <p:to>
                                        <p:strVal val="visible"/>
                                      </p:to>
                                    </p:set>
                                    <p:animEffect transition="in" filter="fade">
                                      <p:cBhvr>
                                        <p:cTn id="28" dur="500"/>
                                        <p:tgtEl>
                                          <p:spTgt spid="13317">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221"/>
                                        </p:tgtEl>
                                        <p:attrNameLst>
                                          <p:attrName>style.visibility</p:attrName>
                                        </p:attrNameLst>
                                      </p:cBhvr>
                                      <p:to>
                                        <p:strVal val="visible"/>
                                      </p:to>
                                    </p:set>
                                    <p:animEffect transition="in" filter="fade">
                                      <p:cBhvr>
                                        <p:cTn id="33" dur="500"/>
                                        <p:tgtEl>
                                          <p:spTgt spid="92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mph" presetSubtype="1" nodeType="clickEffect">
                                  <p:stCondLst>
                                    <p:cond delay="0"/>
                                  </p:stCondLst>
                                  <p:endCondLst>
                                    <p:cond evt="onNext" delay="0">
                                      <p:tgtEl>
                                        <p:sldTgt/>
                                      </p:tgtEl>
                                    </p:cond>
                                  </p:endCondLst>
                                  <p:childTnLst>
                                    <p:set>
                                      <p:cBhvr override="childStyle">
                                        <p:cTn id="40" dur="indefinite"/>
                                        <p:tgtEl>
                                          <p:spTgt spid="13317">
                                            <p:txEl>
                                              <p:pRg st="0" end="0"/>
                                            </p:txEl>
                                          </p:spTgt>
                                        </p:tgtEl>
                                        <p:attrNameLst>
                                          <p:attrName>style.color</p:attrName>
                                        </p:attrNameLst>
                                      </p:cBhvr>
                                      <p:to>
                                        <p:clrVal>
                                          <a:srgbClr val="0000FF"/>
                                        </p:clrVal>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 presetClass="emph" presetSubtype="1" nodeType="clickEffect">
                                  <p:stCondLst>
                                    <p:cond delay="0"/>
                                  </p:stCondLst>
                                  <p:endCondLst>
                                    <p:cond evt="onNext" delay="0">
                                      <p:tgtEl>
                                        <p:sldTgt/>
                                      </p:tgtEl>
                                    </p:cond>
                                  </p:endCondLst>
                                  <p:childTnLst>
                                    <p:set>
                                      <p:cBhvr override="childStyle">
                                        <p:cTn id="48" dur="indefinite"/>
                                        <p:tgtEl>
                                          <p:spTgt spid="13317">
                                            <p:txEl>
                                              <p:pRg st="3" end="3"/>
                                            </p:txEl>
                                          </p:spTgt>
                                        </p:tgtEl>
                                        <p:attrNameLst>
                                          <p:attrName>style.color</p:attrName>
                                        </p:attrNameLst>
                                      </p:cBhvr>
                                      <p:to>
                                        <p:clrVal>
                                          <a:srgbClr val="0000FF"/>
                                        </p:clrVal>
                                      </p:to>
                                    </p:set>
                                  </p:childTnLst>
                                </p:cTn>
                              </p:par>
                              <p:par>
                                <p:cTn id="49" presetID="1"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51" presetID="1"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3" presetClass="emph" presetSubtype="1" nodeType="clickEffect">
                                  <p:stCondLst>
                                    <p:cond delay="0"/>
                                  </p:stCondLst>
                                  <p:endCondLst>
                                    <p:cond evt="onNext" delay="0">
                                      <p:tgtEl>
                                        <p:sldTgt/>
                                      </p:tgtEl>
                                    </p:cond>
                                  </p:endCondLst>
                                  <p:childTnLst>
                                    <p:set>
                                      <p:cBhvr override="childStyle">
                                        <p:cTn id="56" dur="indefinite"/>
                                        <p:tgtEl>
                                          <p:spTgt spid="13317">
                                            <p:txEl>
                                              <p:pRg st="5" end="5"/>
                                            </p:txEl>
                                          </p:spTgt>
                                        </p:tgtEl>
                                        <p:attrNameLst>
                                          <p:attrName>style.color</p:attrName>
                                        </p:attrNameLst>
                                      </p:cBhvr>
                                      <p:to>
                                        <p:clrVal>
                                          <a:srgbClr val="0000FF"/>
                                        </p:clrVal>
                                      </p:to>
                                    </p:set>
                                  </p:childTnLst>
                                </p:cTn>
                              </p:par>
                              <p:par>
                                <p:cTn id="57" presetID="1"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59" presetID="1"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uiExpand="1" build="p"/>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FEEB92-A5A3-4D16-83E1-D97983D0A638}"/>
              </a:ext>
            </a:extLst>
          </p:cNvPr>
          <p:cNvSpPr>
            <a:spLocks noGrp="1"/>
          </p:cNvSpPr>
          <p:nvPr>
            <p:ph idx="1"/>
          </p:nvPr>
        </p:nvSpPr>
        <p:spPr>
          <a:xfrm>
            <a:off x="838200" y="1772786"/>
            <a:ext cx="10515600" cy="1824853"/>
          </a:xfrm>
        </p:spPr>
        <p:txBody>
          <a:bodyPr/>
          <a:lstStyle/>
          <a:p>
            <a:pPr marL="0" indent="0">
              <a:buNone/>
            </a:pPr>
            <a:r>
              <a:rPr lang="en-US" dirty="0"/>
              <a:t>Building Physics is an applied science that studies the hygro-thermal, acoustical and light-related properties, and the performance of materials, building assemblies (roofs, façades, windows, partition walls, etc.), spaces, whole buildings, and the built environment.</a:t>
            </a:r>
            <a:endParaRPr lang="ro-RO" dirty="0"/>
          </a:p>
        </p:txBody>
      </p:sp>
      <p:sp>
        <p:nvSpPr>
          <p:cNvPr id="4" name="Date Placeholder 3">
            <a:extLst>
              <a:ext uri="{FF2B5EF4-FFF2-40B4-BE49-F238E27FC236}">
                <a16:creationId xmlns:a16="http://schemas.microsoft.com/office/drawing/2014/main" id="{5B436036-55BF-466B-A08E-19D68C29D4A4}"/>
              </a:ext>
            </a:extLst>
          </p:cNvPr>
          <p:cNvSpPr>
            <a:spLocks noGrp="1"/>
          </p:cNvSpPr>
          <p:nvPr>
            <p:ph type="dt" sz="half" idx="10"/>
          </p:nvPr>
        </p:nvSpPr>
        <p:spPr/>
        <p:txBody>
          <a:bodyPr/>
          <a:lstStyle/>
          <a:p>
            <a:fld id="{B32FDDBA-D418-4C36-AF51-388086A37EDA}" type="datetime1">
              <a:rPr lang="de-AT" smtClean="0"/>
              <a:t>10.09.2021</a:t>
            </a:fld>
            <a:endParaRPr lang="de-AT"/>
          </a:p>
        </p:txBody>
      </p:sp>
      <p:sp>
        <p:nvSpPr>
          <p:cNvPr id="6" name="Slide Number Placeholder 5">
            <a:extLst>
              <a:ext uri="{FF2B5EF4-FFF2-40B4-BE49-F238E27FC236}">
                <a16:creationId xmlns:a16="http://schemas.microsoft.com/office/drawing/2014/main" id="{3A23E598-1C49-406C-B4A2-AF4D0BED961E}"/>
              </a:ext>
            </a:extLst>
          </p:cNvPr>
          <p:cNvSpPr>
            <a:spLocks noGrp="1"/>
          </p:cNvSpPr>
          <p:nvPr>
            <p:ph type="sldNum" sz="quarter" idx="12"/>
          </p:nvPr>
        </p:nvSpPr>
        <p:spPr/>
        <p:txBody>
          <a:bodyPr/>
          <a:lstStyle/>
          <a:p>
            <a:fld id="{ACD6B214-EFBA-47A7-96BC-0C9C5E568A43}" type="slidenum">
              <a:rPr lang="de-AT" smtClean="0"/>
              <a:t>7</a:t>
            </a:fld>
            <a:endParaRPr lang="de-AT"/>
          </a:p>
        </p:txBody>
      </p:sp>
      <p:sp>
        <p:nvSpPr>
          <p:cNvPr id="7" name="Rectangle: Rounded Corners 6">
            <a:extLst>
              <a:ext uri="{FF2B5EF4-FFF2-40B4-BE49-F238E27FC236}">
                <a16:creationId xmlns:a16="http://schemas.microsoft.com/office/drawing/2014/main" id="{5EFFFC82-F9D7-4A4E-A6C9-316B1A0610EE}"/>
              </a:ext>
            </a:extLst>
          </p:cNvPr>
          <p:cNvSpPr/>
          <p:nvPr/>
        </p:nvSpPr>
        <p:spPr>
          <a:xfrm>
            <a:off x="1259174" y="4152275"/>
            <a:ext cx="2128603" cy="1064302"/>
          </a:xfrm>
          <a:prstGeom prst="roundRect">
            <a:avLst/>
          </a:prstGeom>
          <a:scene3d>
            <a:camera prst="orthographicFront"/>
            <a:lightRig rig="threePt"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Moisture</a:t>
            </a:r>
            <a:endParaRPr lang="ro-RO" sz="2200" b="1" dirty="0"/>
          </a:p>
        </p:txBody>
      </p:sp>
      <p:sp>
        <p:nvSpPr>
          <p:cNvPr id="8" name="Rectangle: Rounded Corners 7">
            <a:extLst>
              <a:ext uri="{FF2B5EF4-FFF2-40B4-BE49-F238E27FC236}">
                <a16:creationId xmlns:a16="http://schemas.microsoft.com/office/drawing/2014/main" id="{F1DE0B19-F917-4737-8AF2-162CCF8D815D}"/>
              </a:ext>
            </a:extLst>
          </p:cNvPr>
          <p:cNvSpPr/>
          <p:nvPr/>
        </p:nvSpPr>
        <p:spPr>
          <a:xfrm>
            <a:off x="5031698" y="4152275"/>
            <a:ext cx="2128603" cy="1064302"/>
          </a:xfrm>
          <a:prstGeom prst="roundRect">
            <a:avLst/>
          </a:prstGeom>
          <a:scene3d>
            <a:camera prst="orthographicFront"/>
            <a:lightRig rig="threePt"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Sound</a:t>
            </a:r>
            <a:endParaRPr lang="ro-RO" sz="2200" b="1" dirty="0"/>
          </a:p>
        </p:txBody>
      </p:sp>
      <p:sp>
        <p:nvSpPr>
          <p:cNvPr id="9" name="Rectangle: Rounded Corners 8">
            <a:extLst>
              <a:ext uri="{FF2B5EF4-FFF2-40B4-BE49-F238E27FC236}">
                <a16:creationId xmlns:a16="http://schemas.microsoft.com/office/drawing/2014/main" id="{82CCC07F-DDB2-4941-8F09-2B08636FBDD2}"/>
              </a:ext>
            </a:extLst>
          </p:cNvPr>
          <p:cNvSpPr/>
          <p:nvPr/>
        </p:nvSpPr>
        <p:spPr>
          <a:xfrm>
            <a:off x="8804222" y="4152275"/>
            <a:ext cx="2128603" cy="1064302"/>
          </a:xfrm>
          <a:prstGeom prst="roundRect">
            <a:avLst/>
          </a:prstGeom>
          <a:scene3d>
            <a:camera prst="orthographicFront"/>
            <a:lightRig rig="threePt"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Heat</a:t>
            </a:r>
            <a:endParaRPr lang="ro-RO" sz="2200" b="1" dirty="0"/>
          </a:p>
        </p:txBody>
      </p:sp>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F9BD2549-0C8C-4805-858F-9BA978AC7D85}"/>
                  </a:ext>
                </a:extLst>
              </p:cNvPr>
              <p:cNvGraphicFramePr>
                <a:graphicFrameLocks noChangeAspect="1"/>
              </p:cNvGraphicFramePr>
              <p:nvPr>
                <p:extLst>
                  <p:ext uri="{D42A27DB-BD31-4B8C-83A1-F6EECF244321}">
                    <p14:modId xmlns:p14="http://schemas.microsoft.com/office/powerpoint/2010/main" val="2519563909"/>
                  </p:ext>
                </p:extLst>
              </p:nvPr>
            </p:nvGraphicFramePr>
            <p:xfrm>
              <a:off x="2868168" y="4699666"/>
              <a:ext cx="81278" cy="45719"/>
            </p:xfrm>
            <a:graphic>
              <a:graphicData uri="http://schemas.microsoft.com/office/powerpoint/2016/slidezoom">
                <pslz:sldZm>
                  <pslz:sldZmObj sldId="457" cId="3658893273">
                    <pslz:zmPr id="{9F4B56DF-D024-4125-B3B5-8718CA1B009B}" returnToParent="0" transitionDur="1000">
                      <p166:blipFill xmlns:p166="http://schemas.microsoft.com/office/powerpoint/2016/6/main">
                        <a:blip r:embed="rId3"/>
                        <a:stretch>
                          <a:fillRect/>
                        </a:stretch>
                      </p166:blipFill>
                      <p166:spPr xmlns:p166="http://schemas.microsoft.com/office/powerpoint/2016/6/main">
                        <a:xfrm>
                          <a:off x="0" y="0"/>
                          <a:ext cx="81278" cy="45719"/>
                        </a:xfrm>
                        <a:prstGeom prst="rect">
                          <a:avLst/>
                        </a:prstGeom>
                        <a:ln w="3175">
                          <a:solidFill>
                            <a:prstClr val="ltGray"/>
                          </a:solidFill>
                        </a:ln>
                      </p166:spPr>
                    </pslz:zmPr>
                  </pslz:sldZmObj>
                </pslz:sldZm>
              </a:graphicData>
            </a:graphic>
          </p:graphicFrame>
        </mc:Choice>
        <mc:Fallback xmlns="">
          <p:pic>
            <p:nvPicPr>
              <p:cNvPr id="10" name="Slide Zoom 9">
                <a:hlinkClick r:id="rId4" action="ppaction://hlinksldjump"/>
                <a:extLst>
                  <a:ext uri="{FF2B5EF4-FFF2-40B4-BE49-F238E27FC236}">
                    <a16:creationId xmlns:a16="http://schemas.microsoft.com/office/drawing/2014/main" id="{F9BD2549-0C8C-4805-858F-9BA978AC7D85}"/>
                  </a:ext>
                </a:extLst>
              </p:cNvPr>
              <p:cNvPicPr>
                <a:picLocks noGrp="1" noRot="1" noChangeAspect="1" noMove="1" noResize="1" noEditPoints="1" noAdjustHandles="1" noChangeArrowheads="1" noChangeShapeType="1"/>
              </p:cNvPicPr>
              <p:nvPr/>
            </p:nvPicPr>
            <p:blipFill>
              <a:blip r:embed="rId5"/>
              <a:stretch>
                <a:fillRect/>
              </a:stretch>
            </p:blipFill>
            <p:spPr>
              <a:xfrm>
                <a:off x="2868168" y="4699666"/>
                <a:ext cx="81278" cy="45719"/>
              </a:xfrm>
              <a:prstGeom prst="rect">
                <a:avLst/>
              </a:prstGeom>
              <a:ln w="3175">
                <a:solidFill>
                  <a:prstClr val="ltGray"/>
                </a:solidFill>
              </a:ln>
            </p:spPr>
          </p:pic>
        </mc:Fallback>
      </mc:AlternateContent>
    </p:spTree>
    <p:extLst>
      <p:ext uri="{BB962C8B-B14F-4D97-AF65-F5344CB8AC3E}">
        <p14:creationId xmlns:p14="http://schemas.microsoft.com/office/powerpoint/2010/main" val="87363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7"/>
                                        </p:tgtEl>
                                        <p:attrNameLst>
                                          <p:attrName>style.color</p:attrName>
                                        </p:attrNameLst>
                                      </p:cBhvr>
                                      <p:by>
                                        <p:hsl h="0" s="-70588" l="0"/>
                                      </p:by>
                                    </p:animClr>
                                    <p:animClr clrSpc="hsl" dir="cw">
                                      <p:cBhvr>
                                        <p:cTn id="7" dur="500" fill="hold"/>
                                        <p:tgtEl>
                                          <p:spTgt spid="7"/>
                                        </p:tgtEl>
                                        <p:attrNameLst>
                                          <p:attrName>fillcolor</p:attrName>
                                        </p:attrNameLst>
                                      </p:cBhvr>
                                      <p:by>
                                        <p:hsl h="0" s="-70588" l="0"/>
                                      </p:by>
                                    </p:animClr>
                                    <p:animClr clrSpc="hsl" dir="cw">
                                      <p:cBhvr>
                                        <p:cTn id="8" dur="500" fill="hold"/>
                                        <p:tgtEl>
                                          <p:spTgt spid="7"/>
                                        </p:tgtEl>
                                        <p:attrNameLst>
                                          <p:attrName>stroke.color</p:attrName>
                                        </p:attrNameLst>
                                      </p:cBhvr>
                                      <p:by>
                                        <p:hsl h="0" s="-70588" l="0"/>
                                      </p:by>
                                    </p:animClr>
                                    <p:set>
                                      <p:cBhvr>
                                        <p:cTn id="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583" y="1070399"/>
            <a:ext cx="10260000" cy="1325563"/>
          </a:xfrm>
        </p:spPr>
        <p:txBody>
          <a:bodyPr/>
          <a:lstStyle/>
          <a:p>
            <a:r>
              <a:rPr lang="en-US" dirty="0"/>
              <a:t>Moisture Content</a:t>
            </a:r>
          </a:p>
        </p:txBody>
      </p:sp>
      <p:sp>
        <p:nvSpPr>
          <p:cNvPr id="8" name="TextBox 7">
            <a:extLst>
              <a:ext uri="{FF2B5EF4-FFF2-40B4-BE49-F238E27FC236}">
                <a16:creationId xmlns:a16="http://schemas.microsoft.com/office/drawing/2014/main" id="{78AC7A7F-6C3C-49FB-A4D4-A9FA37C263CE}"/>
              </a:ext>
            </a:extLst>
          </p:cNvPr>
          <p:cNvSpPr txBox="1"/>
          <p:nvPr/>
        </p:nvSpPr>
        <p:spPr>
          <a:xfrm>
            <a:off x="5745480" y="2183284"/>
            <a:ext cx="5654040" cy="2246769"/>
          </a:xfrm>
          <a:prstGeom prst="rect">
            <a:avLst/>
          </a:prstGeom>
          <a:noFill/>
        </p:spPr>
        <p:txBody>
          <a:bodyPr wrap="square">
            <a:spAutoFit/>
          </a:bodyPr>
          <a:lstStyle/>
          <a:p>
            <a:r>
              <a:rPr lang="en-US" sz="2000" dirty="0"/>
              <a:t>The moisture (water) content of wood is measured as the relationship between the moisture content in kg and the amount of dry material in kg. The moisture content, </a:t>
            </a:r>
            <a:r>
              <a:rPr lang="en-US" sz="2000" i="1" dirty="0">
                <a:latin typeface="Cambria Math" panose="02040503050406030204" pitchFamily="18" charset="0"/>
                <a:ea typeface="Cambria Math" panose="02040503050406030204" pitchFamily="18" charset="0"/>
              </a:rPr>
              <a:t>𝜇</a:t>
            </a:r>
            <a:r>
              <a:rPr lang="en-US" sz="2000" dirty="0"/>
              <a:t>, is specifically defined as the ratio between the weight of the water in the wet material and the weight of dried wood after drying at 103°C.</a:t>
            </a:r>
            <a:endParaRPr lang="ro-RO" sz="2000" dirty="0"/>
          </a:p>
        </p:txBody>
      </p:sp>
      <p:pic>
        <p:nvPicPr>
          <p:cNvPr id="10" name="Picture 9">
            <a:extLst>
              <a:ext uri="{FF2B5EF4-FFF2-40B4-BE49-F238E27FC236}">
                <a16:creationId xmlns:a16="http://schemas.microsoft.com/office/drawing/2014/main" id="{470B4431-9339-4F98-B995-E7AED00DB243}"/>
              </a:ext>
            </a:extLst>
          </p:cNvPr>
          <p:cNvPicPr>
            <a:picLocks noChangeAspect="1"/>
          </p:cNvPicPr>
          <p:nvPr/>
        </p:nvPicPr>
        <p:blipFill>
          <a:blip r:embed="rId3"/>
          <a:stretch>
            <a:fillRect/>
          </a:stretch>
        </p:blipFill>
        <p:spPr>
          <a:xfrm>
            <a:off x="2261016" y="5051917"/>
            <a:ext cx="7416384" cy="982042"/>
          </a:xfrm>
          <a:prstGeom prst="rect">
            <a:avLst/>
          </a:prstGeom>
        </p:spPr>
      </p:pic>
      <p:pic>
        <p:nvPicPr>
          <p:cNvPr id="7" name="Picture 6" descr="A picture containing close&#10;&#10;Description automatically generated">
            <a:extLst>
              <a:ext uri="{FF2B5EF4-FFF2-40B4-BE49-F238E27FC236}">
                <a16:creationId xmlns:a16="http://schemas.microsoft.com/office/drawing/2014/main" id="{6C652536-0953-42CF-8577-FB8BFC8CCC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 y="1877790"/>
            <a:ext cx="4290059" cy="2860039"/>
          </a:xfrm>
          <a:prstGeom prst="rect">
            <a:avLst/>
          </a:prstGeom>
        </p:spPr>
      </p:pic>
    </p:spTree>
    <p:extLst>
      <p:ext uri="{BB962C8B-B14F-4D97-AF65-F5344CB8AC3E}">
        <p14:creationId xmlns:p14="http://schemas.microsoft.com/office/powerpoint/2010/main" val="3658893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Siikanen_kuva5_2.jpg"/>
          <p:cNvPicPr>
            <a:picLocks noChangeAspect="1"/>
          </p:cNvPicPr>
          <p:nvPr/>
        </p:nvPicPr>
        <p:blipFill rotWithShape="1">
          <a:blip r:embed="rId3"/>
          <a:srcRect b="10167"/>
          <a:stretch/>
        </p:blipFill>
        <p:spPr bwMode="auto">
          <a:xfrm>
            <a:off x="8867138" y="1070399"/>
            <a:ext cx="3058279" cy="4964953"/>
          </a:xfrm>
          <a:prstGeom prst="rect">
            <a:avLst/>
          </a:prstGeom>
          <a:noFill/>
          <a:ln w="9525">
            <a:noFill/>
            <a:miter lim="800000"/>
            <a:headEnd/>
            <a:tailEnd/>
          </a:ln>
        </p:spPr>
      </p:pic>
      <p:sp>
        <p:nvSpPr>
          <p:cNvPr id="2" name="Title 1"/>
          <p:cNvSpPr>
            <a:spLocks noGrp="1"/>
          </p:cNvSpPr>
          <p:nvPr>
            <p:ph type="title"/>
          </p:nvPr>
        </p:nvSpPr>
        <p:spPr>
          <a:xfrm>
            <a:off x="266583" y="1070399"/>
            <a:ext cx="10260000" cy="1325563"/>
          </a:xfrm>
        </p:spPr>
        <p:txBody>
          <a:bodyPr/>
          <a:lstStyle/>
          <a:p>
            <a:r>
              <a:rPr lang="en-US" dirty="0"/>
              <a:t>Moisture Content – Key Points</a:t>
            </a:r>
          </a:p>
        </p:txBody>
      </p:sp>
      <p:sp>
        <p:nvSpPr>
          <p:cNvPr id="3" name="Content Placeholder 2"/>
          <p:cNvSpPr>
            <a:spLocks noGrp="1"/>
          </p:cNvSpPr>
          <p:nvPr>
            <p:ph idx="1"/>
          </p:nvPr>
        </p:nvSpPr>
        <p:spPr>
          <a:xfrm>
            <a:off x="0" y="2103841"/>
            <a:ext cx="8635326" cy="4461923"/>
          </a:xfrm>
        </p:spPr>
        <p:txBody>
          <a:bodyPr>
            <a:normAutofit/>
          </a:bodyPr>
          <a:lstStyle/>
          <a:p>
            <a:pPr eaLnBrk="1" hangingPunct="1">
              <a:lnSpc>
                <a:spcPct val="80000"/>
              </a:lnSpc>
              <a:buFontTx/>
              <a:buNone/>
            </a:pPr>
            <a:endParaRPr lang="fi-FI" sz="1100" dirty="0"/>
          </a:p>
          <a:p>
            <a:pPr lvl="1" eaLnBrk="1" hangingPunct="1">
              <a:lnSpc>
                <a:spcPct val="120000"/>
              </a:lnSpc>
            </a:pPr>
            <a:r>
              <a:rPr lang="en-US" sz="2000" dirty="0"/>
              <a:t>Under normal conditions there is always some moisture in timber</a:t>
            </a:r>
          </a:p>
          <a:p>
            <a:pPr lvl="1" eaLnBrk="1" hangingPunct="1">
              <a:lnSpc>
                <a:spcPct val="120000"/>
              </a:lnSpc>
            </a:pPr>
            <a:r>
              <a:rPr lang="en-US" sz="2000" dirty="0"/>
              <a:t>Timber may absorb moisture in it (</a:t>
            </a:r>
            <a:r>
              <a:rPr lang="en-US" sz="2000" dirty="0" err="1"/>
              <a:t>hygroscopicity</a:t>
            </a:r>
            <a:r>
              <a:rPr lang="en-US" sz="2000" dirty="0"/>
              <a:t>)</a:t>
            </a:r>
          </a:p>
          <a:p>
            <a:pPr lvl="1" eaLnBrk="1" hangingPunct="1">
              <a:lnSpc>
                <a:spcPct val="120000"/>
              </a:lnSpc>
            </a:pPr>
            <a:r>
              <a:rPr lang="en-US" sz="2000" dirty="0"/>
              <a:t>Timber tries to adjust moisture content according to moisture content of ambient air (equilibrium moisture content)</a:t>
            </a:r>
          </a:p>
          <a:p>
            <a:pPr lvl="1" eaLnBrk="1" hangingPunct="1">
              <a:lnSpc>
                <a:spcPct val="120000"/>
              </a:lnSpc>
            </a:pPr>
            <a:r>
              <a:rPr lang="en-US" sz="2000" dirty="0"/>
              <a:t>Timber shrinks and swells differently in different directions =&gt; anisotropic material </a:t>
            </a:r>
          </a:p>
          <a:p>
            <a:pPr lvl="1" eaLnBrk="1" hangingPunct="1">
              <a:lnSpc>
                <a:spcPct val="120000"/>
              </a:lnSpc>
            </a:pPr>
            <a:r>
              <a:rPr lang="en-US" sz="2000" dirty="0"/>
              <a:t>Since too high moisture content is harmful, timber must be dried before use close to the final operating moisture content</a:t>
            </a:r>
          </a:p>
        </p:txBody>
      </p:sp>
    </p:spTree>
    <p:extLst>
      <p:ext uri="{BB962C8B-B14F-4D97-AF65-F5344CB8AC3E}">
        <p14:creationId xmlns:p14="http://schemas.microsoft.com/office/powerpoint/2010/main" val="28115675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2356</TotalTime>
  <Words>12741</Words>
  <Application>Microsoft Office PowerPoint</Application>
  <PresentationFormat>Widescreen</PresentationFormat>
  <Paragraphs>538</Paragraphs>
  <Slides>39</Slides>
  <Notes>36</Notes>
  <HiddenSlides>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39</vt:i4>
      </vt:variant>
    </vt:vector>
  </HeadingPairs>
  <TitlesOfParts>
    <vt:vector size="50" baseType="lpstr">
      <vt:lpstr>Arial</vt:lpstr>
      <vt:lpstr>Calibri</vt:lpstr>
      <vt:lpstr>Calibri Light</vt:lpstr>
      <vt:lpstr>Cambria Math</vt:lpstr>
      <vt:lpstr>Helvetica-Bold</vt:lpstr>
      <vt:lpstr>Melior</vt:lpstr>
      <vt:lpstr>MPJOF P+ Museo Sans</vt:lpstr>
      <vt:lpstr>Myriad_Pro</vt:lpstr>
      <vt:lpstr>TimesNewRomanPSMT</vt:lpstr>
      <vt:lpstr>Office</vt:lpstr>
      <vt:lpstr>2_Office</vt:lpstr>
      <vt:lpstr>PowerPoint Presentation</vt:lpstr>
      <vt:lpstr>Why building physics?</vt:lpstr>
      <vt:lpstr>PowerPoint Presentation</vt:lpstr>
      <vt:lpstr>Main Structural Features of Tree Trunk</vt:lpstr>
      <vt:lpstr>PowerPoint Presentation</vt:lpstr>
      <vt:lpstr>Anisotropic Nature of Wood</vt:lpstr>
      <vt:lpstr>PowerPoint Presentation</vt:lpstr>
      <vt:lpstr>Moisture Content</vt:lpstr>
      <vt:lpstr>Moisture Content – Key Points</vt:lpstr>
      <vt:lpstr>Shrinkage</vt:lpstr>
      <vt:lpstr>Moisture Management</vt:lpstr>
      <vt:lpstr>Drainage Planes</vt:lpstr>
      <vt:lpstr>Schematic Diagram Of The Need For Drainage</vt:lpstr>
      <vt:lpstr>First Floors And Underground Structures</vt:lpstr>
      <vt:lpstr>First Floors And Underground Structures</vt:lpstr>
      <vt:lpstr>Moisture transferred between the foundation wall and upper structures</vt:lpstr>
      <vt:lpstr>Exterior Wall Structures</vt:lpstr>
      <vt:lpstr>The Roof Water Drainage</vt:lpstr>
      <vt:lpstr>PowerPoint Presentation</vt:lpstr>
      <vt:lpstr>Definition Of Sound</vt:lpstr>
      <vt:lpstr>Airborne Noise &amp; Impact/Frame Noise</vt:lpstr>
      <vt:lpstr>Sound Propagation Paths</vt:lpstr>
      <vt:lpstr>Noise Perception</vt:lpstr>
      <vt:lpstr>Some definitions</vt:lpstr>
      <vt:lpstr>Acoustic Properties Of Wood</vt:lpstr>
      <vt:lpstr>PowerPoint Presentation</vt:lpstr>
      <vt:lpstr>Simple Structures </vt:lpstr>
      <vt:lpstr>Double Layer Structures</vt:lpstr>
      <vt:lpstr>PowerPoint Presentation</vt:lpstr>
      <vt:lpstr>The 4 Most Soundproof Wood Types</vt:lpstr>
      <vt:lpstr>PowerPoint Presentation</vt:lpstr>
      <vt:lpstr>Thermal Mass</vt:lpstr>
      <vt:lpstr>PowerPoint Presentation</vt:lpstr>
      <vt:lpstr>Specific Heat </vt:lpstr>
      <vt:lpstr>Specific Gravity and Density </vt:lpstr>
      <vt:lpstr>PowerPoint Presentation</vt:lpstr>
      <vt:lpstr>Thermal Mass and Energy Efficiency</vt:lpstr>
      <vt:lpstr>PowerPoint Presentation</vt:lpstr>
      <vt:lpstr>Exercise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Santana Sosa Aída</dc:creator>
  <cp:lastModifiedBy>Cristina Tirteu</cp:lastModifiedBy>
  <cp:revision>128</cp:revision>
  <dcterms:created xsi:type="dcterms:W3CDTF">2021-03-24T16:07:34Z</dcterms:created>
  <dcterms:modified xsi:type="dcterms:W3CDTF">2021-09-10T07:23:15Z</dcterms:modified>
</cp:coreProperties>
</file>