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</p:sldMasterIdLst>
  <p:notesMasterIdLst>
    <p:notesMasterId r:id="rId33"/>
  </p:notesMasterIdLst>
  <p:sldIdLst>
    <p:sldId id="256" r:id="rId3"/>
    <p:sldId id="257" r:id="rId4"/>
    <p:sldId id="284" r:id="rId5"/>
    <p:sldId id="285" r:id="rId6"/>
    <p:sldId id="259" r:id="rId7"/>
    <p:sldId id="260" r:id="rId8"/>
    <p:sldId id="261" r:id="rId9"/>
    <p:sldId id="286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5" r:id="rId23"/>
    <p:sldId id="274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8A85"/>
    <a:srgbClr val="356E8B"/>
    <a:srgbClr val="2A5570"/>
    <a:srgbClr val="375C63"/>
    <a:srgbClr val="3D5D59"/>
    <a:srgbClr val="436561"/>
    <a:srgbClr val="8EBEA5"/>
    <a:srgbClr val="5C2818"/>
    <a:srgbClr val="57401D"/>
    <a:srgbClr val="513D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33" autoAdjust="0"/>
    <p:restoredTop sz="96837" autoAdjust="0"/>
  </p:normalViewPr>
  <p:slideViewPr>
    <p:cSldViewPr snapToGrid="0">
      <p:cViewPr varScale="1">
        <p:scale>
          <a:sx n="110" d="100"/>
          <a:sy n="110" d="100"/>
        </p:scale>
        <p:origin x="312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AEEA4C-28CE-46E8-BA27-912F078B508C}" type="datetimeFigureOut">
              <a:rPr lang="de-AT" smtClean="0"/>
              <a:t>08.09.2021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E8A73A-A802-4734-84A1-AC720EED20F1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99962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</p:spPr>
        <p:txBody>
          <a:bodyPr/>
          <a:lstStyle/>
          <a:p>
            <a:fld id="{B32FDDBA-D418-4C36-AF51-388086A37EDA}" type="datetime1">
              <a:rPr lang="de-AT" smtClean="0"/>
              <a:t>08.09.2021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AT" dirty="0"/>
              <a:t>Sources: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ACD6B214-EFBA-47A7-96BC-0C9C5E568A43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22718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001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151190"/>
            <a:ext cx="10515600" cy="773864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2117560"/>
            <a:ext cx="10515600" cy="38180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8610600" y="6091655"/>
            <a:ext cx="2743200" cy="365125"/>
          </a:xfrm>
          <a:prstGeom prst="rect">
            <a:avLst/>
          </a:prstGeom>
        </p:spPr>
        <p:txBody>
          <a:bodyPr/>
          <a:lstStyle/>
          <a:p>
            <a:fld id="{B32FDDBA-D418-4C36-AF51-388086A37EDA}" type="datetime1">
              <a:rPr lang="de-AT" smtClean="0"/>
              <a:t>08.09.2021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245661" y="635635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AT" dirty="0"/>
              <a:t>Sources: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ACD6B214-EFBA-47A7-96BC-0C9C5E568A43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78099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8610600" y="6091655"/>
            <a:ext cx="2743200" cy="365125"/>
          </a:xfrm>
          <a:prstGeom prst="rect">
            <a:avLst/>
          </a:prstGeom>
        </p:spPr>
        <p:txBody>
          <a:bodyPr/>
          <a:lstStyle/>
          <a:p>
            <a:fld id="{B32FDDBA-D418-4C36-AF51-388086A37EDA}" type="datetime1">
              <a:rPr lang="de-AT" smtClean="0"/>
              <a:t>08.09.2021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245661" y="635635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AT" dirty="0"/>
              <a:t>Sources: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ACD6B214-EFBA-47A7-96BC-0C9C5E568A43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00013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159217"/>
            <a:ext cx="10515600" cy="821991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2125585"/>
            <a:ext cx="5181600" cy="38100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2125585"/>
            <a:ext cx="5181600" cy="38100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8" name="Datumsplatzhalter 6"/>
          <p:cNvSpPr>
            <a:spLocks noGrp="1"/>
          </p:cNvSpPr>
          <p:nvPr>
            <p:ph type="dt" sz="half" idx="10"/>
          </p:nvPr>
        </p:nvSpPr>
        <p:spPr>
          <a:xfrm>
            <a:off x="8610600" y="6091655"/>
            <a:ext cx="2743200" cy="365125"/>
          </a:xfrm>
          <a:prstGeom prst="rect">
            <a:avLst/>
          </a:prstGeom>
        </p:spPr>
        <p:txBody>
          <a:bodyPr/>
          <a:lstStyle/>
          <a:p>
            <a:fld id="{B32FDDBA-D418-4C36-AF51-388086A37EDA}" type="datetime1">
              <a:rPr lang="de-AT" smtClean="0"/>
              <a:t>08.09.2021</a:t>
            </a:fld>
            <a:endParaRPr lang="de-AT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245661" y="635635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AT" dirty="0"/>
              <a:t>Sources:</a:t>
            </a:r>
          </a:p>
        </p:txBody>
      </p:sp>
      <p:sp>
        <p:nvSpPr>
          <p:cNvPr id="10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ACD6B214-EFBA-47A7-96BC-0C9C5E568A43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88490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9" y="2505083"/>
            <a:ext cx="5157787" cy="34224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3" y="2505083"/>
            <a:ext cx="5183188" cy="34224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838200" y="1159217"/>
            <a:ext cx="10515600" cy="821991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11" name="Datumsplatzhalter 6"/>
          <p:cNvSpPr>
            <a:spLocks noGrp="1"/>
          </p:cNvSpPr>
          <p:nvPr>
            <p:ph type="dt" sz="half" idx="10"/>
          </p:nvPr>
        </p:nvSpPr>
        <p:spPr>
          <a:xfrm>
            <a:off x="8610600" y="6091655"/>
            <a:ext cx="2743200" cy="365125"/>
          </a:xfrm>
          <a:prstGeom prst="rect">
            <a:avLst/>
          </a:prstGeom>
        </p:spPr>
        <p:txBody>
          <a:bodyPr/>
          <a:lstStyle/>
          <a:p>
            <a:fld id="{B32FDDBA-D418-4C36-AF51-388086A37EDA}" type="datetime1">
              <a:rPr lang="de-AT" smtClean="0"/>
              <a:t>08.09.2021</a:t>
            </a:fld>
            <a:endParaRPr lang="de-AT"/>
          </a:p>
        </p:txBody>
      </p:sp>
      <p:sp>
        <p:nvSpPr>
          <p:cNvPr id="12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245661" y="635635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AT" dirty="0"/>
              <a:t>Sources:</a:t>
            </a:r>
          </a:p>
        </p:txBody>
      </p:sp>
      <p:sp>
        <p:nvSpPr>
          <p:cNvPr id="13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ACD6B214-EFBA-47A7-96BC-0C9C5E568A43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81074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838200" y="1159217"/>
            <a:ext cx="10515600" cy="821991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8610600" y="6091655"/>
            <a:ext cx="2743200" cy="365125"/>
          </a:xfrm>
          <a:prstGeom prst="rect">
            <a:avLst/>
          </a:prstGeom>
        </p:spPr>
        <p:txBody>
          <a:bodyPr/>
          <a:lstStyle/>
          <a:p>
            <a:fld id="{B32FDDBA-D418-4C36-AF51-388086A37EDA}" type="datetime1">
              <a:rPr lang="de-AT" smtClean="0"/>
              <a:t>08.09.2021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245661" y="635635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AT" dirty="0"/>
              <a:t>Sources: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ACD6B214-EFBA-47A7-96BC-0C9C5E568A43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66993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6"/>
          <p:cNvSpPr>
            <a:spLocks noGrp="1"/>
          </p:cNvSpPr>
          <p:nvPr>
            <p:ph type="dt" sz="half" idx="10"/>
          </p:nvPr>
        </p:nvSpPr>
        <p:spPr>
          <a:xfrm>
            <a:off x="8610600" y="6091655"/>
            <a:ext cx="2743200" cy="365125"/>
          </a:xfrm>
          <a:prstGeom prst="rect">
            <a:avLst/>
          </a:prstGeom>
        </p:spPr>
        <p:txBody>
          <a:bodyPr/>
          <a:lstStyle/>
          <a:p>
            <a:fld id="{B32FDDBA-D418-4C36-AF51-388086A37EDA}" type="datetime1">
              <a:rPr lang="de-AT" smtClean="0"/>
              <a:t>08.09.2021</a:t>
            </a:fld>
            <a:endParaRPr lang="de-AT"/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245661" y="635635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AT" dirty="0"/>
              <a:t>Sources:</a:t>
            </a:r>
          </a:p>
        </p:txBody>
      </p:sp>
      <p:sp>
        <p:nvSpPr>
          <p:cNvPr id="7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ACD6B214-EFBA-47A7-96BC-0C9C5E568A43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40743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987432"/>
            <a:ext cx="3932237" cy="1442955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430380"/>
            <a:ext cx="3932237" cy="34386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Datumsplatzhalter 6"/>
          <p:cNvSpPr>
            <a:spLocks noGrp="1"/>
          </p:cNvSpPr>
          <p:nvPr>
            <p:ph type="dt" sz="half" idx="10"/>
          </p:nvPr>
        </p:nvSpPr>
        <p:spPr>
          <a:xfrm>
            <a:off x="8610600" y="6091655"/>
            <a:ext cx="2743200" cy="365125"/>
          </a:xfrm>
          <a:prstGeom prst="rect">
            <a:avLst/>
          </a:prstGeom>
        </p:spPr>
        <p:txBody>
          <a:bodyPr/>
          <a:lstStyle/>
          <a:p>
            <a:fld id="{B32FDDBA-D418-4C36-AF51-388086A37EDA}" type="datetime1">
              <a:rPr lang="de-AT" smtClean="0"/>
              <a:t>08.09.2021</a:t>
            </a:fld>
            <a:endParaRPr lang="de-AT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245661" y="635635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AT" dirty="0"/>
              <a:t>Sources:</a:t>
            </a:r>
          </a:p>
        </p:txBody>
      </p:sp>
      <p:sp>
        <p:nvSpPr>
          <p:cNvPr id="10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ACD6B214-EFBA-47A7-96BC-0C9C5E568A43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86433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987433"/>
            <a:ext cx="3932237" cy="1367589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355014"/>
            <a:ext cx="3932237" cy="35139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Datumsplatzhalter 6"/>
          <p:cNvSpPr>
            <a:spLocks noGrp="1"/>
          </p:cNvSpPr>
          <p:nvPr>
            <p:ph type="dt" sz="half" idx="10"/>
          </p:nvPr>
        </p:nvSpPr>
        <p:spPr>
          <a:xfrm>
            <a:off x="8610600" y="6091655"/>
            <a:ext cx="2743200" cy="365125"/>
          </a:xfrm>
          <a:prstGeom prst="rect">
            <a:avLst/>
          </a:prstGeom>
        </p:spPr>
        <p:txBody>
          <a:bodyPr/>
          <a:lstStyle/>
          <a:p>
            <a:fld id="{B32FDDBA-D418-4C36-AF51-388086A37EDA}" type="datetime1">
              <a:rPr lang="de-AT" smtClean="0"/>
              <a:t>08.09.2021</a:t>
            </a:fld>
            <a:endParaRPr lang="de-AT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245661" y="635635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AT" dirty="0"/>
              <a:t>Sources:</a:t>
            </a:r>
          </a:p>
        </p:txBody>
      </p:sp>
      <p:sp>
        <p:nvSpPr>
          <p:cNvPr id="10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ACD6B214-EFBA-47A7-96BC-0C9C5E568A43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57080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E80A0BD-C1F5-436C-8F60-5D4F551C49F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227" y="71120"/>
            <a:ext cx="1015494" cy="952483"/>
          </a:xfrm>
          <a:prstGeom prst="rect">
            <a:avLst/>
          </a:prstGeom>
        </p:spPr>
      </p:pic>
      <p:sp>
        <p:nvSpPr>
          <p:cNvPr id="13" name="Rechteck 12"/>
          <p:cNvSpPr/>
          <p:nvPr userDrawn="1"/>
        </p:nvSpPr>
        <p:spPr>
          <a:xfrm>
            <a:off x="1" y="0"/>
            <a:ext cx="11051822" cy="1005653"/>
          </a:xfrm>
          <a:prstGeom prst="rect">
            <a:avLst/>
          </a:prstGeom>
          <a:solidFill>
            <a:srgbClr val="5C8A85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AT"/>
          </a:p>
        </p:txBody>
      </p:sp>
      <p:sp>
        <p:nvSpPr>
          <p:cNvPr id="27" name="Rechteck 26"/>
          <p:cNvSpPr/>
          <p:nvPr userDrawn="1"/>
        </p:nvSpPr>
        <p:spPr>
          <a:xfrm>
            <a:off x="0" y="6039857"/>
            <a:ext cx="12192000" cy="80195"/>
          </a:xfrm>
          <a:prstGeom prst="rect">
            <a:avLst/>
          </a:prstGeom>
          <a:solidFill>
            <a:srgbClr val="5C8A85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AT"/>
          </a:p>
        </p:txBody>
      </p:sp>
      <p:sp>
        <p:nvSpPr>
          <p:cNvPr id="29" name="Datumsplatzhalter 6"/>
          <p:cNvSpPr>
            <a:spLocks noGrp="1"/>
          </p:cNvSpPr>
          <p:nvPr>
            <p:ph type="dt" sz="half" idx="2"/>
          </p:nvPr>
        </p:nvSpPr>
        <p:spPr>
          <a:xfrm>
            <a:off x="8610600" y="60916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09C27-996A-46E9-A738-45624660719A}" type="datetime1">
              <a:rPr lang="de-AT" smtClean="0"/>
              <a:t>08.09.2021</a:t>
            </a:fld>
            <a:endParaRPr lang="de-AT"/>
          </a:p>
        </p:txBody>
      </p:sp>
      <p:sp>
        <p:nvSpPr>
          <p:cNvPr id="30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45661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AT" dirty="0"/>
              <a:t>Sources:</a:t>
            </a:r>
          </a:p>
        </p:txBody>
      </p:sp>
      <p:sp>
        <p:nvSpPr>
          <p:cNvPr id="31" name="Foliennummernplatzhalter 8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6B214-EFBA-47A7-96BC-0C9C5E568A43}" type="slidenum">
              <a:rPr lang="de-AT" smtClean="0"/>
              <a:t>‹#›</a:t>
            </a:fld>
            <a:endParaRPr lang="de-AT"/>
          </a:p>
        </p:txBody>
      </p:sp>
      <p:pic>
        <p:nvPicPr>
          <p:cNvPr id="19" name="Grafik 18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61" y="315253"/>
            <a:ext cx="2325047" cy="503652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80"/>
          <a:stretch/>
        </p:blipFill>
        <p:spPr>
          <a:xfrm>
            <a:off x="7785502" y="162704"/>
            <a:ext cx="493932" cy="368817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936" y="158392"/>
            <a:ext cx="631989" cy="367343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785" y="226346"/>
            <a:ext cx="1105193" cy="299389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936" y="592251"/>
            <a:ext cx="878476" cy="44681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502" y="647136"/>
            <a:ext cx="715540" cy="296187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785" y="638560"/>
            <a:ext cx="935069" cy="30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588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>
          <a:xfrm>
            <a:off x="0" y="-1"/>
            <a:ext cx="9904255" cy="1656629"/>
          </a:xfrm>
          <a:prstGeom prst="rect">
            <a:avLst/>
          </a:prstGeom>
          <a:solidFill>
            <a:srgbClr val="5C8A85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800" dirty="0"/>
          </a:p>
        </p:txBody>
      </p:sp>
      <p:sp>
        <p:nvSpPr>
          <p:cNvPr id="30" name="Textfeld 29"/>
          <p:cNvSpPr txBox="1"/>
          <p:nvPr userDrawn="1"/>
        </p:nvSpPr>
        <p:spPr>
          <a:xfrm>
            <a:off x="5163889" y="1932975"/>
            <a:ext cx="6632997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lvl="1" algn="r"/>
            <a:r>
              <a:rPr lang="en-US" sz="2800" b="1" kern="1200" dirty="0">
                <a:solidFill>
                  <a:srgbClr val="5C8A85"/>
                </a:solidFill>
                <a:latin typeface="+mn-lt"/>
                <a:ea typeface="+mn-ea"/>
                <a:cs typeface="+mn-cs"/>
              </a:rPr>
              <a:t>SUSTAINABLE, HIGH-PERFORMANCE BUILDING SOLUTIONS IN WOOD</a:t>
            </a:r>
          </a:p>
          <a:p>
            <a:pPr lvl="1" algn="r"/>
            <a:r>
              <a:rPr lang="de-DE" sz="1600" b="1" kern="1200" dirty="0">
                <a:solidFill>
                  <a:srgbClr val="5C8A85"/>
                </a:solidFill>
                <a:latin typeface="+mn-lt"/>
                <a:ea typeface="+mn-ea"/>
                <a:cs typeface="+mn-cs"/>
              </a:rPr>
              <a:t>2020-1-LV01-KA203-077513</a:t>
            </a:r>
            <a:endParaRPr lang="de-AT" sz="1600" b="1" kern="1200" dirty="0">
              <a:solidFill>
                <a:srgbClr val="5C8A85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57" y="276348"/>
            <a:ext cx="3858044" cy="83572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501" y="1819575"/>
            <a:ext cx="690693" cy="58527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300" y="2496914"/>
            <a:ext cx="826078" cy="48015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408" y="1942521"/>
            <a:ext cx="1222233" cy="39835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090" y="2543518"/>
            <a:ext cx="1444603" cy="39133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87" y="2478518"/>
            <a:ext cx="1148265" cy="58403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57" y="1884891"/>
            <a:ext cx="1104537" cy="457206"/>
          </a:xfrm>
          <a:prstGeom prst="rect">
            <a:avLst/>
          </a:prstGeom>
        </p:spPr>
      </p:pic>
      <p:sp>
        <p:nvSpPr>
          <p:cNvPr id="18" name="Textfeld 17"/>
          <p:cNvSpPr txBox="1"/>
          <p:nvPr userDrawn="1"/>
        </p:nvSpPr>
        <p:spPr>
          <a:xfrm>
            <a:off x="193008" y="1277754"/>
            <a:ext cx="7569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kern="1200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ERASMUS+ Strategic Partnerships For Higher Education </a:t>
            </a:r>
            <a:endParaRPr lang="de-AT" sz="1400" b="0" kern="1200" dirty="0">
              <a:solidFill>
                <a:schemeClr val="accent5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6ECCA8BB-CE1B-4365-92D3-0930EFEFE1C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255" y="-140976"/>
            <a:ext cx="2112268" cy="198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4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hf hdr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eg"/><Relationship Id="rId4" Type="http://schemas.openxmlformats.org/officeDocument/2006/relationships/image" Target="../media/image6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jp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00979" y="4745930"/>
            <a:ext cx="99141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C8A85"/>
                </a:solidFill>
              </a:rPr>
              <a:t>Building materials from tree to slab to "by-products"</a:t>
            </a:r>
          </a:p>
          <a:p>
            <a:r>
              <a:rPr lang="pl-PL" b="1" dirty="0" err="1">
                <a:solidFill>
                  <a:srgbClr val="5C8A85"/>
                </a:solidFill>
              </a:rPr>
              <a:t>S.Kuc</a:t>
            </a:r>
            <a:r>
              <a:rPr lang="pl-PL" b="1" dirty="0">
                <a:solidFill>
                  <a:srgbClr val="5C8A85"/>
                </a:solidFill>
              </a:rPr>
              <a:t>, </a:t>
            </a:r>
            <a:r>
              <a:rPr lang="pl-PL" b="1" dirty="0" err="1">
                <a:solidFill>
                  <a:srgbClr val="5C8A85"/>
                </a:solidFill>
              </a:rPr>
              <a:t>P.Mika</a:t>
            </a:r>
            <a:r>
              <a:rPr lang="pl-PL" b="1" dirty="0">
                <a:solidFill>
                  <a:srgbClr val="5C8A85"/>
                </a:solidFill>
              </a:rPr>
              <a:t>, </a:t>
            </a:r>
            <a:r>
              <a:rPr lang="pl-PL" b="1" u="sng" dirty="0" err="1">
                <a:solidFill>
                  <a:srgbClr val="5C8A85"/>
                </a:solidFill>
              </a:rPr>
              <a:t>Ł.Wesołowski</a:t>
            </a:r>
            <a:endParaRPr lang="de-DE" b="1" dirty="0">
              <a:solidFill>
                <a:srgbClr val="5C8A85"/>
              </a:solidFill>
            </a:endParaRPr>
          </a:p>
          <a:p>
            <a:r>
              <a:rPr lang="pl-PL" b="1" dirty="0">
                <a:solidFill>
                  <a:srgbClr val="5C8A85"/>
                </a:solidFill>
              </a:rPr>
              <a:t>08.09.2021</a:t>
            </a:r>
            <a:endParaRPr lang="de-DE" b="1" dirty="0">
              <a:solidFill>
                <a:srgbClr val="5C8A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790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08.09.2021</a:t>
            </a:r>
            <a:endParaRPr lang="de-AT" dirty="0"/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Sources:</a:t>
            </a:r>
            <a:r>
              <a:rPr lang="pl-PL" dirty="0"/>
              <a:t>1891</a:t>
            </a:r>
            <a:endParaRPr lang="de-AT" dirty="0"/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B214-EFBA-47A7-96BC-0C9C5E568A43}" type="slidenum">
              <a:rPr lang="de-AT" smtClean="0"/>
              <a:t>10</a:t>
            </a:fld>
            <a:endParaRPr lang="de-AT"/>
          </a:p>
        </p:txBody>
      </p:sp>
      <p:sp>
        <p:nvSpPr>
          <p:cNvPr id="5" name="Textfeld 4"/>
          <p:cNvSpPr txBox="1"/>
          <p:nvPr/>
        </p:nvSpPr>
        <p:spPr>
          <a:xfrm>
            <a:off x="2678187" y="336282"/>
            <a:ext cx="64569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356E8B"/>
                </a:solidFill>
              </a:rPr>
              <a:t>Building materials from tree to slab to "by-products"</a:t>
            </a:r>
          </a:p>
          <a:p>
            <a:r>
              <a:rPr lang="pl-PL" sz="1200" b="1" dirty="0">
                <a:solidFill>
                  <a:srgbClr val="356E8B"/>
                </a:solidFill>
              </a:rPr>
              <a:t>Łukasz Wesołowski (CUT)</a:t>
            </a:r>
            <a:endParaRPr lang="de-AT" sz="1200" b="1" dirty="0">
              <a:solidFill>
                <a:srgbClr val="356E8B"/>
              </a:solidFill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B5A302C8-9934-4F16-8124-B329DA782FA7}"/>
              </a:ext>
            </a:extLst>
          </p:cNvPr>
          <p:cNvSpPr txBox="1"/>
          <p:nvPr/>
        </p:nvSpPr>
        <p:spPr>
          <a:xfrm>
            <a:off x="243829" y="1130920"/>
            <a:ext cx="99141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~100 </a:t>
            </a:r>
            <a:r>
              <a:rPr lang="pl-PL" sz="2400" b="1" dirty="0" err="1">
                <a:solidFill>
                  <a:srgbClr val="5C8A85"/>
                </a:solidFill>
              </a:rPr>
              <a:t>years</a:t>
            </a:r>
            <a:r>
              <a:rPr lang="pl-PL" sz="2400" b="1" dirty="0">
                <a:solidFill>
                  <a:srgbClr val="5C8A85"/>
                </a:solidFill>
              </a:rPr>
              <a:t> ago</a:t>
            </a:r>
            <a:endParaRPr lang="pl-PL" b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endParaRPr lang="de-DE" b="1" dirty="0">
              <a:solidFill>
                <a:srgbClr val="5C8A85"/>
              </a:solidFill>
            </a:endParaRPr>
          </a:p>
        </p:txBody>
      </p:sp>
      <p:pic>
        <p:nvPicPr>
          <p:cNvPr id="4" name="Obraz 3" descr="Obraz zawierający tekst&#10;&#10;Opis wygenerowany automatycznie">
            <a:extLst>
              <a:ext uri="{FF2B5EF4-FFF2-40B4-BE49-F238E27FC236}">
                <a16:creationId xmlns:a16="http://schemas.microsoft.com/office/drawing/2014/main" id="{2E1C5852-7FC9-427F-AC50-EFCD343D44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29" y="2924174"/>
            <a:ext cx="2833411" cy="2995677"/>
          </a:xfrm>
          <a:prstGeom prst="rect">
            <a:avLst/>
          </a:prstGeom>
        </p:spPr>
      </p:pic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278D0737-E220-459B-95C9-F13668E24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1131852"/>
            <a:ext cx="6951927" cy="47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78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08.09.2021</a:t>
            </a:r>
            <a:endParaRPr lang="de-AT" dirty="0"/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Sources:</a:t>
            </a:r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B214-EFBA-47A7-96BC-0C9C5E568A43}" type="slidenum">
              <a:rPr lang="de-AT" smtClean="0"/>
              <a:t>11</a:t>
            </a:fld>
            <a:endParaRPr lang="de-AT"/>
          </a:p>
        </p:txBody>
      </p:sp>
      <p:sp>
        <p:nvSpPr>
          <p:cNvPr id="5" name="Textfeld 4"/>
          <p:cNvSpPr txBox="1"/>
          <p:nvPr/>
        </p:nvSpPr>
        <p:spPr>
          <a:xfrm>
            <a:off x="2678187" y="336282"/>
            <a:ext cx="64569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356E8B"/>
                </a:solidFill>
              </a:rPr>
              <a:t>Building materials from tree to slab to "by-products"</a:t>
            </a:r>
          </a:p>
          <a:p>
            <a:r>
              <a:rPr lang="pl-PL" sz="1200" b="1" dirty="0">
                <a:solidFill>
                  <a:srgbClr val="356E8B"/>
                </a:solidFill>
              </a:rPr>
              <a:t>Łukasz Wesołowski (CUT)</a:t>
            </a:r>
            <a:endParaRPr lang="de-AT" sz="1200" b="1" dirty="0">
              <a:solidFill>
                <a:srgbClr val="356E8B"/>
              </a:solidFill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B5A302C8-9934-4F16-8124-B329DA782FA7}"/>
              </a:ext>
            </a:extLst>
          </p:cNvPr>
          <p:cNvSpPr txBox="1"/>
          <p:nvPr/>
        </p:nvSpPr>
        <p:spPr>
          <a:xfrm>
            <a:off x="243829" y="1130920"/>
            <a:ext cx="99141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Products:</a:t>
            </a:r>
            <a:endParaRPr lang="pl-PL" b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endParaRPr lang="de-DE" b="1" dirty="0">
              <a:solidFill>
                <a:srgbClr val="5C8A85"/>
              </a:solidFill>
            </a:endParaRPr>
          </a:p>
        </p:txBody>
      </p:sp>
      <p:pic>
        <p:nvPicPr>
          <p:cNvPr id="3" name="Obraz 2" descr="Obraz zawierający zawody lekkoatletyczne&#10;&#10;Opis wygenerowany automatycznie">
            <a:extLst>
              <a:ext uri="{FF2B5EF4-FFF2-40B4-BE49-F238E27FC236}">
                <a16:creationId xmlns:a16="http://schemas.microsoft.com/office/drawing/2014/main" id="{6258DDAB-6446-48AB-8A14-8E9CDE677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962" y="1130920"/>
            <a:ext cx="7864078" cy="4500000"/>
          </a:xfrm>
          <a:prstGeom prst="rect">
            <a:avLst/>
          </a:prstGeom>
        </p:spPr>
      </p:pic>
      <p:sp>
        <p:nvSpPr>
          <p:cNvPr id="11" name="Textfeld 1">
            <a:extLst>
              <a:ext uri="{FF2B5EF4-FFF2-40B4-BE49-F238E27FC236}">
                <a16:creationId xmlns:a16="http://schemas.microsoft.com/office/drawing/2014/main" id="{6BA3ED81-26D2-4803-B0A5-957E9643EC7D}"/>
              </a:ext>
            </a:extLst>
          </p:cNvPr>
          <p:cNvSpPr txBox="1"/>
          <p:nvPr/>
        </p:nvSpPr>
        <p:spPr>
          <a:xfrm>
            <a:off x="3040915" y="2216950"/>
            <a:ext cx="139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5C8A85"/>
                </a:solidFill>
              </a:rPr>
              <a:t>Solid </a:t>
            </a:r>
            <a:r>
              <a:rPr lang="pl-PL" b="1" dirty="0" err="1">
                <a:solidFill>
                  <a:srgbClr val="5C8A85"/>
                </a:solidFill>
              </a:rPr>
              <a:t>wood</a:t>
            </a:r>
            <a:endParaRPr lang="de-DE" b="1" dirty="0">
              <a:solidFill>
                <a:srgbClr val="5C8A85"/>
              </a:solidFill>
            </a:endParaRPr>
          </a:p>
        </p:txBody>
      </p:sp>
      <p:sp>
        <p:nvSpPr>
          <p:cNvPr id="12" name="Textfeld 1">
            <a:extLst>
              <a:ext uri="{FF2B5EF4-FFF2-40B4-BE49-F238E27FC236}">
                <a16:creationId xmlns:a16="http://schemas.microsoft.com/office/drawing/2014/main" id="{E7D3D7B5-8656-48A7-91EA-55680A14CFA7}"/>
              </a:ext>
            </a:extLst>
          </p:cNvPr>
          <p:cNvSpPr txBox="1"/>
          <p:nvPr/>
        </p:nvSpPr>
        <p:spPr>
          <a:xfrm>
            <a:off x="4552187" y="2210418"/>
            <a:ext cx="1695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5C8A85"/>
                </a:solidFill>
              </a:rPr>
              <a:t>FJ/Solid </a:t>
            </a:r>
            <a:r>
              <a:rPr lang="pl-PL" b="1" dirty="0" err="1">
                <a:solidFill>
                  <a:srgbClr val="5C8A85"/>
                </a:solidFill>
              </a:rPr>
              <a:t>constr</a:t>
            </a:r>
            <a:r>
              <a:rPr lang="pl-PL" b="1" dirty="0">
                <a:solidFill>
                  <a:srgbClr val="5C8A85"/>
                </a:solidFill>
              </a:rPr>
              <a:t>. </a:t>
            </a:r>
            <a:r>
              <a:rPr lang="pl-PL" b="1" dirty="0" err="1">
                <a:solidFill>
                  <a:srgbClr val="5C8A85"/>
                </a:solidFill>
              </a:rPr>
              <a:t>timber</a:t>
            </a:r>
            <a:endParaRPr lang="de-DE" b="1" dirty="0">
              <a:solidFill>
                <a:srgbClr val="5C8A85"/>
              </a:solidFill>
            </a:endParaRPr>
          </a:p>
        </p:txBody>
      </p:sp>
      <p:sp>
        <p:nvSpPr>
          <p:cNvPr id="13" name="Textfeld 1">
            <a:extLst>
              <a:ext uri="{FF2B5EF4-FFF2-40B4-BE49-F238E27FC236}">
                <a16:creationId xmlns:a16="http://schemas.microsoft.com/office/drawing/2014/main" id="{6C371943-8972-4BC6-9F03-998B92B88485}"/>
              </a:ext>
            </a:extLst>
          </p:cNvPr>
          <p:cNvSpPr txBox="1"/>
          <p:nvPr/>
        </p:nvSpPr>
        <p:spPr>
          <a:xfrm>
            <a:off x="6400126" y="2216950"/>
            <a:ext cx="1391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5C8A85"/>
                </a:solidFill>
              </a:rPr>
              <a:t>GLT (DLB/TLB)</a:t>
            </a:r>
            <a:endParaRPr lang="de-DE" b="1" dirty="0">
              <a:solidFill>
                <a:srgbClr val="5C8A85"/>
              </a:solidFill>
            </a:endParaRPr>
          </a:p>
        </p:txBody>
      </p:sp>
      <p:sp>
        <p:nvSpPr>
          <p:cNvPr id="15" name="Textfeld 1">
            <a:extLst>
              <a:ext uri="{FF2B5EF4-FFF2-40B4-BE49-F238E27FC236}">
                <a16:creationId xmlns:a16="http://schemas.microsoft.com/office/drawing/2014/main" id="{904E8728-4FFA-4D41-ACF2-54F6BE0A2CFD}"/>
              </a:ext>
            </a:extLst>
          </p:cNvPr>
          <p:cNvSpPr txBox="1"/>
          <p:nvPr/>
        </p:nvSpPr>
        <p:spPr>
          <a:xfrm>
            <a:off x="8019970" y="2216950"/>
            <a:ext cx="1540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err="1">
                <a:solidFill>
                  <a:srgbClr val="5C8A85"/>
                </a:solidFill>
              </a:rPr>
              <a:t>Liteweight</a:t>
            </a:r>
            <a:r>
              <a:rPr lang="pl-PL" b="1" dirty="0">
                <a:solidFill>
                  <a:srgbClr val="5C8A85"/>
                </a:solidFill>
              </a:rPr>
              <a:t> </a:t>
            </a:r>
            <a:r>
              <a:rPr lang="pl-PL" b="1" dirty="0" err="1">
                <a:solidFill>
                  <a:srgbClr val="5C8A85"/>
                </a:solidFill>
              </a:rPr>
              <a:t>timber</a:t>
            </a:r>
            <a:r>
              <a:rPr lang="pl-PL" b="1" dirty="0">
                <a:solidFill>
                  <a:srgbClr val="5C8A85"/>
                </a:solidFill>
              </a:rPr>
              <a:t> </a:t>
            </a:r>
            <a:r>
              <a:rPr lang="pl-PL" b="1" dirty="0" err="1">
                <a:solidFill>
                  <a:srgbClr val="5C8A85"/>
                </a:solidFill>
              </a:rPr>
              <a:t>beams</a:t>
            </a:r>
            <a:endParaRPr lang="de-DE" b="1" dirty="0">
              <a:solidFill>
                <a:srgbClr val="5C8A85"/>
              </a:solidFill>
            </a:endParaRPr>
          </a:p>
        </p:txBody>
      </p:sp>
      <p:sp>
        <p:nvSpPr>
          <p:cNvPr id="16" name="Textfeld 1">
            <a:extLst>
              <a:ext uri="{FF2B5EF4-FFF2-40B4-BE49-F238E27FC236}">
                <a16:creationId xmlns:a16="http://schemas.microsoft.com/office/drawing/2014/main" id="{604F9DD3-0962-488D-9140-11A57D9ACC5A}"/>
              </a:ext>
            </a:extLst>
          </p:cNvPr>
          <p:cNvSpPr txBox="1"/>
          <p:nvPr/>
        </p:nvSpPr>
        <p:spPr>
          <a:xfrm>
            <a:off x="9788353" y="2216950"/>
            <a:ext cx="139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5C8A85"/>
                </a:solidFill>
              </a:rPr>
              <a:t>CLT</a:t>
            </a:r>
            <a:endParaRPr lang="de-DE" b="1" dirty="0">
              <a:solidFill>
                <a:srgbClr val="5C8A85"/>
              </a:solidFill>
            </a:endParaRPr>
          </a:p>
        </p:txBody>
      </p:sp>
      <p:sp>
        <p:nvSpPr>
          <p:cNvPr id="17" name="Textfeld 1">
            <a:extLst>
              <a:ext uri="{FF2B5EF4-FFF2-40B4-BE49-F238E27FC236}">
                <a16:creationId xmlns:a16="http://schemas.microsoft.com/office/drawing/2014/main" id="{650F79CA-1AA2-4C9C-929A-C967C80768D6}"/>
              </a:ext>
            </a:extLst>
          </p:cNvPr>
          <p:cNvSpPr txBox="1"/>
          <p:nvPr/>
        </p:nvSpPr>
        <p:spPr>
          <a:xfrm>
            <a:off x="2784013" y="3880287"/>
            <a:ext cx="1905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5C8A85"/>
                </a:solidFill>
              </a:rPr>
              <a:t>Three-</a:t>
            </a:r>
            <a:r>
              <a:rPr lang="pl-PL" b="1" dirty="0" err="1">
                <a:solidFill>
                  <a:srgbClr val="5C8A85"/>
                </a:solidFill>
              </a:rPr>
              <a:t>ply</a:t>
            </a:r>
            <a:r>
              <a:rPr lang="pl-PL" b="1" dirty="0">
                <a:solidFill>
                  <a:srgbClr val="5C8A85"/>
                </a:solidFill>
              </a:rPr>
              <a:t> </a:t>
            </a:r>
            <a:r>
              <a:rPr lang="pl-PL" b="1" dirty="0" err="1">
                <a:solidFill>
                  <a:srgbClr val="5C8A85"/>
                </a:solidFill>
              </a:rPr>
              <a:t>laminate</a:t>
            </a:r>
            <a:r>
              <a:rPr lang="pl-PL" b="1" dirty="0">
                <a:solidFill>
                  <a:srgbClr val="5C8A85"/>
                </a:solidFill>
              </a:rPr>
              <a:t> </a:t>
            </a:r>
            <a:r>
              <a:rPr lang="pl-PL" b="1" dirty="0" err="1">
                <a:solidFill>
                  <a:srgbClr val="5C8A85"/>
                </a:solidFill>
              </a:rPr>
              <a:t>sheeting</a:t>
            </a:r>
            <a:endParaRPr lang="de-DE" b="1" dirty="0">
              <a:solidFill>
                <a:srgbClr val="5C8A85"/>
              </a:solidFill>
            </a:endParaRPr>
          </a:p>
        </p:txBody>
      </p:sp>
      <p:sp>
        <p:nvSpPr>
          <p:cNvPr id="18" name="Textfeld 1">
            <a:extLst>
              <a:ext uri="{FF2B5EF4-FFF2-40B4-BE49-F238E27FC236}">
                <a16:creationId xmlns:a16="http://schemas.microsoft.com/office/drawing/2014/main" id="{7D9B90A5-2C57-4AE4-AC9F-A806ACB55EB9}"/>
              </a:ext>
            </a:extLst>
          </p:cNvPr>
          <p:cNvSpPr txBox="1"/>
          <p:nvPr/>
        </p:nvSpPr>
        <p:spPr>
          <a:xfrm>
            <a:off x="4494572" y="3880286"/>
            <a:ext cx="1905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5C8A85"/>
                </a:solidFill>
              </a:rPr>
              <a:t>Single-</a:t>
            </a:r>
            <a:r>
              <a:rPr lang="pl-PL" b="1" dirty="0" err="1">
                <a:solidFill>
                  <a:srgbClr val="5C8A85"/>
                </a:solidFill>
              </a:rPr>
              <a:t>ply</a:t>
            </a:r>
            <a:r>
              <a:rPr lang="pl-PL" b="1" dirty="0">
                <a:solidFill>
                  <a:srgbClr val="5C8A85"/>
                </a:solidFill>
              </a:rPr>
              <a:t> </a:t>
            </a:r>
            <a:r>
              <a:rPr lang="pl-PL" b="1" dirty="0" err="1">
                <a:solidFill>
                  <a:srgbClr val="5C8A85"/>
                </a:solidFill>
              </a:rPr>
              <a:t>sheeting</a:t>
            </a:r>
            <a:endParaRPr lang="de-DE" b="1" dirty="0">
              <a:solidFill>
                <a:srgbClr val="5C8A85"/>
              </a:solidFill>
            </a:endParaRPr>
          </a:p>
        </p:txBody>
      </p:sp>
      <p:sp>
        <p:nvSpPr>
          <p:cNvPr id="19" name="Textfeld 1">
            <a:extLst>
              <a:ext uri="{FF2B5EF4-FFF2-40B4-BE49-F238E27FC236}">
                <a16:creationId xmlns:a16="http://schemas.microsoft.com/office/drawing/2014/main" id="{E9C9EB59-F8F2-4BD6-A644-B08DC8D35972}"/>
              </a:ext>
            </a:extLst>
          </p:cNvPr>
          <p:cNvSpPr txBox="1"/>
          <p:nvPr/>
        </p:nvSpPr>
        <p:spPr>
          <a:xfrm>
            <a:off x="6143224" y="3880286"/>
            <a:ext cx="1905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err="1">
                <a:solidFill>
                  <a:srgbClr val="5C8A85"/>
                </a:solidFill>
              </a:rPr>
              <a:t>Veneered</a:t>
            </a:r>
            <a:r>
              <a:rPr lang="pl-PL" b="1" dirty="0">
                <a:solidFill>
                  <a:srgbClr val="5C8A85"/>
                </a:solidFill>
              </a:rPr>
              <a:t> </a:t>
            </a:r>
            <a:r>
              <a:rPr lang="pl-PL" b="1" dirty="0" err="1">
                <a:solidFill>
                  <a:srgbClr val="5C8A85"/>
                </a:solidFill>
              </a:rPr>
              <a:t>plywood</a:t>
            </a:r>
            <a:endParaRPr lang="de-DE" b="1" dirty="0">
              <a:solidFill>
                <a:srgbClr val="5C8A85"/>
              </a:solidFill>
            </a:endParaRPr>
          </a:p>
        </p:txBody>
      </p:sp>
      <p:sp>
        <p:nvSpPr>
          <p:cNvPr id="20" name="Textfeld 1">
            <a:extLst>
              <a:ext uri="{FF2B5EF4-FFF2-40B4-BE49-F238E27FC236}">
                <a16:creationId xmlns:a16="http://schemas.microsoft.com/office/drawing/2014/main" id="{974C4371-EAF1-4A4E-AF2E-2B02CAE23F5B}"/>
              </a:ext>
            </a:extLst>
          </p:cNvPr>
          <p:cNvSpPr txBox="1"/>
          <p:nvPr/>
        </p:nvSpPr>
        <p:spPr>
          <a:xfrm>
            <a:off x="7837337" y="3885364"/>
            <a:ext cx="1905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5C8A85"/>
                </a:solidFill>
              </a:rPr>
              <a:t>LVL</a:t>
            </a:r>
            <a:endParaRPr lang="de-DE" b="1" dirty="0">
              <a:solidFill>
                <a:srgbClr val="5C8A85"/>
              </a:solidFill>
            </a:endParaRPr>
          </a:p>
        </p:txBody>
      </p:sp>
      <p:sp>
        <p:nvSpPr>
          <p:cNvPr id="21" name="Textfeld 1">
            <a:extLst>
              <a:ext uri="{FF2B5EF4-FFF2-40B4-BE49-F238E27FC236}">
                <a16:creationId xmlns:a16="http://schemas.microsoft.com/office/drawing/2014/main" id="{B453D611-63C5-4086-B6B0-8F86BFB42194}"/>
              </a:ext>
            </a:extLst>
          </p:cNvPr>
          <p:cNvSpPr txBox="1"/>
          <p:nvPr/>
        </p:nvSpPr>
        <p:spPr>
          <a:xfrm>
            <a:off x="9502435" y="3881200"/>
            <a:ext cx="2068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5C8A85"/>
                </a:solidFill>
              </a:rPr>
              <a:t>MDF (medium </a:t>
            </a:r>
            <a:r>
              <a:rPr lang="pl-PL" b="1" dirty="0" err="1">
                <a:solidFill>
                  <a:srgbClr val="5C8A85"/>
                </a:solidFill>
              </a:rPr>
              <a:t>density</a:t>
            </a:r>
            <a:r>
              <a:rPr lang="pl-PL" b="1" dirty="0">
                <a:solidFill>
                  <a:srgbClr val="5C8A85"/>
                </a:solidFill>
              </a:rPr>
              <a:t> </a:t>
            </a:r>
            <a:r>
              <a:rPr lang="pl-PL" b="1" dirty="0" err="1">
                <a:solidFill>
                  <a:srgbClr val="5C8A85"/>
                </a:solidFill>
              </a:rPr>
              <a:t>fiberboard</a:t>
            </a:r>
            <a:r>
              <a:rPr lang="pl-PL" b="1" dirty="0">
                <a:solidFill>
                  <a:srgbClr val="5C8A85"/>
                </a:solidFill>
              </a:rPr>
              <a:t>)</a:t>
            </a:r>
            <a:endParaRPr lang="de-DE" b="1" dirty="0">
              <a:solidFill>
                <a:srgbClr val="5C8A85"/>
              </a:solidFill>
            </a:endParaRPr>
          </a:p>
        </p:txBody>
      </p:sp>
      <p:sp>
        <p:nvSpPr>
          <p:cNvPr id="22" name="Textfeld 1">
            <a:extLst>
              <a:ext uri="{FF2B5EF4-FFF2-40B4-BE49-F238E27FC236}">
                <a16:creationId xmlns:a16="http://schemas.microsoft.com/office/drawing/2014/main" id="{9F019E24-D778-429B-B822-A8C8DC28A3D8}"/>
              </a:ext>
            </a:extLst>
          </p:cNvPr>
          <p:cNvSpPr txBox="1"/>
          <p:nvPr/>
        </p:nvSpPr>
        <p:spPr>
          <a:xfrm>
            <a:off x="9449965" y="5519717"/>
            <a:ext cx="2068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5C8A85"/>
                </a:solidFill>
              </a:rPr>
              <a:t>WW (</a:t>
            </a:r>
            <a:r>
              <a:rPr lang="pl-PL" b="1" dirty="0" err="1">
                <a:solidFill>
                  <a:srgbClr val="5C8A85"/>
                </a:solidFill>
              </a:rPr>
              <a:t>wood</a:t>
            </a:r>
            <a:r>
              <a:rPr lang="pl-PL" b="1" dirty="0">
                <a:solidFill>
                  <a:srgbClr val="5C8A85"/>
                </a:solidFill>
              </a:rPr>
              <a:t> </a:t>
            </a:r>
            <a:r>
              <a:rPr lang="pl-PL" b="1" dirty="0" err="1">
                <a:solidFill>
                  <a:srgbClr val="5C8A85"/>
                </a:solidFill>
              </a:rPr>
              <a:t>wool</a:t>
            </a:r>
            <a:r>
              <a:rPr lang="pl-PL" b="1" dirty="0">
                <a:solidFill>
                  <a:srgbClr val="5C8A85"/>
                </a:solidFill>
              </a:rPr>
              <a:t>)</a:t>
            </a:r>
            <a:endParaRPr lang="de-DE" b="1" dirty="0">
              <a:solidFill>
                <a:srgbClr val="5C8A85"/>
              </a:solidFill>
            </a:endParaRPr>
          </a:p>
        </p:txBody>
      </p:sp>
      <p:sp>
        <p:nvSpPr>
          <p:cNvPr id="23" name="Textfeld 1">
            <a:extLst>
              <a:ext uri="{FF2B5EF4-FFF2-40B4-BE49-F238E27FC236}">
                <a16:creationId xmlns:a16="http://schemas.microsoft.com/office/drawing/2014/main" id="{AFFFBDD4-CE64-43B3-8813-1E640AD7E01D}"/>
              </a:ext>
            </a:extLst>
          </p:cNvPr>
          <p:cNvSpPr txBox="1"/>
          <p:nvPr/>
        </p:nvSpPr>
        <p:spPr>
          <a:xfrm>
            <a:off x="2702527" y="5550154"/>
            <a:ext cx="2068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err="1">
                <a:solidFill>
                  <a:srgbClr val="5C8A85"/>
                </a:solidFill>
              </a:rPr>
              <a:t>Porous</a:t>
            </a:r>
            <a:r>
              <a:rPr lang="pl-PL" b="1" dirty="0">
                <a:solidFill>
                  <a:srgbClr val="5C8A85"/>
                </a:solidFill>
              </a:rPr>
              <a:t> </a:t>
            </a:r>
            <a:r>
              <a:rPr lang="pl-PL" b="1" dirty="0" err="1">
                <a:solidFill>
                  <a:srgbClr val="5C8A85"/>
                </a:solidFill>
              </a:rPr>
              <a:t>wood</a:t>
            </a:r>
            <a:r>
              <a:rPr lang="pl-PL" b="1" dirty="0">
                <a:solidFill>
                  <a:srgbClr val="5C8A85"/>
                </a:solidFill>
              </a:rPr>
              <a:t> </a:t>
            </a:r>
            <a:r>
              <a:rPr lang="pl-PL" b="1" dirty="0" err="1">
                <a:solidFill>
                  <a:srgbClr val="5C8A85"/>
                </a:solidFill>
              </a:rPr>
              <a:t>fiberboard</a:t>
            </a:r>
            <a:endParaRPr lang="de-DE" b="1" dirty="0">
              <a:solidFill>
                <a:srgbClr val="5C8A85"/>
              </a:solidFill>
            </a:endParaRPr>
          </a:p>
        </p:txBody>
      </p:sp>
      <p:sp>
        <p:nvSpPr>
          <p:cNvPr id="24" name="Textfeld 1">
            <a:extLst>
              <a:ext uri="{FF2B5EF4-FFF2-40B4-BE49-F238E27FC236}">
                <a16:creationId xmlns:a16="http://schemas.microsoft.com/office/drawing/2014/main" id="{AC26522B-BB94-47CB-B045-05E04C3C9507}"/>
              </a:ext>
            </a:extLst>
          </p:cNvPr>
          <p:cNvSpPr txBox="1"/>
          <p:nvPr/>
        </p:nvSpPr>
        <p:spPr>
          <a:xfrm>
            <a:off x="7755851" y="5543622"/>
            <a:ext cx="2068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5C8A85"/>
                </a:solidFill>
              </a:rPr>
              <a:t>OSB</a:t>
            </a:r>
            <a:endParaRPr lang="de-DE" b="1" dirty="0">
              <a:solidFill>
                <a:srgbClr val="5C8A85"/>
              </a:solidFill>
            </a:endParaRPr>
          </a:p>
        </p:txBody>
      </p:sp>
      <p:sp>
        <p:nvSpPr>
          <p:cNvPr id="27" name="Textfeld 1">
            <a:extLst>
              <a:ext uri="{FF2B5EF4-FFF2-40B4-BE49-F238E27FC236}">
                <a16:creationId xmlns:a16="http://schemas.microsoft.com/office/drawing/2014/main" id="{5CD8D609-E367-47CB-8AB6-54B3BBCCAF98}"/>
              </a:ext>
            </a:extLst>
          </p:cNvPr>
          <p:cNvSpPr txBox="1"/>
          <p:nvPr/>
        </p:nvSpPr>
        <p:spPr>
          <a:xfrm>
            <a:off x="6061738" y="5576823"/>
            <a:ext cx="2068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err="1">
                <a:solidFill>
                  <a:srgbClr val="5C8A85"/>
                </a:solidFill>
              </a:rPr>
              <a:t>Chipboard</a:t>
            </a:r>
            <a:endParaRPr lang="de-DE" b="1" dirty="0">
              <a:solidFill>
                <a:srgbClr val="5C8A85"/>
              </a:solidFill>
            </a:endParaRPr>
          </a:p>
        </p:txBody>
      </p:sp>
      <p:sp>
        <p:nvSpPr>
          <p:cNvPr id="28" name="Textfeld 1">
            <a:extLst>
              <a:ext uri="{FF2B5EF4-FFF2-40B4-BE49-F238E27FC236}">
                <a16:creationId xmlns:a16="http://schemas.microsoft.com/office/drawing/2014/main" id="{0FB7AB6A-2A45-4BCD-A000-62943A595DB3}"/>
              </a:ext>
            </a:extLst>
          </p:cNvPr>
          <p:cNvSpPr txBox="1"/>
          <p:nvPr/>
        </p:nvSpPr>
        <p:spPr>
          <a:xfrm>
            <a:off x="4367625" y="5576823"/>
            <a:ext cx="2068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5C8A85"/>
                </a:solidFill>
              </a:rPr>
              <a:t>Cement </a:t>
            </a:r>
            <a:r>
              <a:rPr lang="pl-PL" b="1" dirty="0" err="1">
                <a:solidFill>
                  <a:srgbClr val="5C8A85"/>
                </a:solidFill>
              </a:rPr>
              <a:t>bonded</a:t>
            </a:r>
            <a:r>
              <a:rPr lang="pl-PL" b="1" dirty="0">
                <a:solidFill>
                  <a:srgbClr val="5C8A85"/>
                </a:solidFill>
              </a:rPr>
              <a:t> </a:t>
            </a:r>
            <a:r>
              <a:rPr lang="pl-PL" b="1" dirty="0" err="1">
                <a:solidFill>
                  <a:srgbClr val="5C8A85"/>
                </a:solidFill>
              </a:rPr>
              <a:t>chipboard</a:t>
            </a:r>
            <a:endParaRPr lang="de-DE" b="1" dirty="0">
              <a:solidFill>
                <a:srgbClr val="5C8A85"/>
              </a:solidFill>
            </a:endParaRPr>
          </a:p>
        </p:txBody>
      </p:sp>
      <p:pic>
        <p:nvPicPr>
          <p:cNvPr id="29" name="Obraz 28">
            <a:extLst>
              <a:ext uri="{FF2B5EF4-FFF2-40B4-BE49-F238E27FC236}">
                <a16:creationId xmlns:a16="http://schemas.microsoft.com/office/drawing/2014/main" id="{B8F0FC2C-6CC6-4C6C-B666-CB61F2F3E7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40" y="4478920"/>
            <a:ext cx="1152000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992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08.09.2021</a:t>
            </a:r>
            <a:endParaRPr lang="de-AT" dirty="0"/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Sources:</a:t>
            </a:r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B214-EFBA-47A7-96BC-0C9C5E568A43}" type="slidenum">
              <a:rPr lang="de-AT" smtClean="0"/>
              <a:t>12</a:t>
            </a:fld>
            <a:endParaRPr lang="de-AT"/>
          </a:p>
        </p:txBody>
      </p:sp>
      <p:sp>
        <p:nvSpPr>
          <p:cNvPr id="5" name="Textfeld 4"/>
          <p:cNvSpPr txBox="1"/>
          <p:nvPr/>
        </p:nvSpPr>
        <p:spPr>
          <a:xfrm>
            <a:off x="2678187" y="336282"/>
            <a:ext cx="64569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356E8B"/>
                </a:solidFill>
              </a:rPr>
              <a:t>Building materials from tree to slab to "by-products"</a:t>
            </a:r>
          </a:p>
          <a:p>
            <a:r>
              <a:rPr lang="pl-PL" sz="1200" b="1" dirty="0">
                <a:solidFill>
                  <a:srgbClr val="356E8B"/>
                </a:solidFill>
              </a:rPr>
              <a:t>Łukasz Wesołowski (CUT)</a:t>
            </a:r>
            <a:endParaRPr lang="de-AT" sz="1200" b="1" dirty="0">
              <a:solidFill>
                <a:srgbClr val="356E8B"/>
              </a:solidFill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B5A302C8-9934-4F16-8124-B329DA782FA7}"/>
              </a:ext>
            </a:extLst>
          </p:cNvPr>
          <p:cNvSpPr txBox="1"/>
          <p:nvPr/>
        </p:nvSpPr>
        <p:spPr>
          <a:xfrm>
            <a:off x="4382241" y="1195078"/>
            <a:ext cx="411480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Solid </a:t>
            </a:r>
            <a:r>
              <a:rPr lang="pl-PL" sz="2400" b="1" dirty="0" err="1">
                <a:solidFill>
                  <a:srgbClr val="5C8A85"/>
                </a:solidFill>
              </a:rPr>
              <a:t>wood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</a:p>
          <a:p>
            <a:r>
              <a:rPr lang="pl-PL" sz="2400" b="1" dirty="0">
                <a:solidFill>
                  <a:srgbClr val="5C8A85"/>
                </a:solidFill>
              </a:rPr>
              <a:t>(bar </a:t>
            </a:r>
            <a:r>
              <a:rPr lang="pl-PL" sz="2400" b="1" dirty="0" err="1">
                <a:solidFill>
                  <a:srgbClr val="5C8A85"/>
                </a:solidFill>
              </a:rPr>
              <a:t>shaped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material</a:t>
            </a:r>
            <a:r>
              <a:rPr lang="pl-PL" sz="2400" b="1" dirty="0">
                <a:solidFill>
                  <a:srgbClr val="5C8A85"/>
                </a:solidFill>
              </a:rPr>
              <a:t>):</a:t>
            </a:r>
          </a:p>
          <a:p>
            <a:endParaRPr lang="pl-PL" sz="2400" b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r>
              <a:rPr lang="pl-PL" b="1" dirty="0" err="1">
                <a:solidFill>
                  <a:srgbClr val="5C8A85"/>
                </a:solidFill>
              </a:rPr>
              <a:t>Softwood</a:t>
            </a:r>
            <a:r>
              <a:rPr lang="pl-PL" b="1" dirty="0">
                <a:solidFill>
                  <a:srgbClr val="5C8A85"/>
                </a:solidFill>
              </a:rPr>
              <a:t> - </a:t>
            </a:r>
            <a:r>
              <a:rPr lang="pl-PL" b="1" i="1" dirty="0" err="1">
                <a:solidFill>
                  <a:srgbClr val="5C8A85"/>
                </a:solidFill>
              </a:rPr>
              <a:t>Spruce</a:t>
            </a:r>
            <a:r>
              <a:rPr lang="pl-PL" b="1" i="1" dirty="0">
                <a:solidFill>
                  <a:srgbClr val="5C8A85"/>
                </a:solidFill>
              </a:rPr>
              <a:t>, </a:t>
            </a:r>
            <a:r>
              <a:rPr lang="pl-PL" b="1" i="1" dirty="0" err="1">
                <a:solidFill>
                  <a:srgbClr val="5C8A85"/>
                </a:solidFill>
              </a:rPr>
              <a:t>fir</a:t>
            </a:r>
            <a:r>
              <a:rPr lang="pl-PL" b="1" i="1" dirty="0">
                <a:solidFill>
                  <a:srgbClr val="5C8A85"/>
                </a:solidFill>
              </a:rPr>
              <a:t>, </a:t>
            </a:r>
            <a:r>
              <a:rPr lang="pl-PL" b="1" i="1" dirty="0" err="1">
                <a:solidFill>
                  <a:srgbClr val="5C8A85"/>
                </a:solidFill>
              </a:rPr>
              <a:t>pine</a:t>
            </a:r>
            <a:r>
              <a:rPr lang="pl-PL" b="1" i="1" dirty="0">
                <a:solidFill>
                  <a:srgbClr val="5C8A85"/>
                </a:solidFill>
              </a:rPr>
              <a:t>, </a:t>
            </a:r>
            <a:r>
              <a:rPr lang="pl-PL" b="1" i="1" dirty="0" err="1">
                <a:solidFill>
                  <a:srgbClr val="5C8A85"/>
                </a:solidFill>
              </a:rPr>
              <a:t>larch</a:t>
            </a:r>
            <a:endParaRPr lang="pl-PL" b="1" i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r>
              <a:rPr lang="pl-PL" b="1" i="1" dirty="0" err="1">
                <a:solidFill>
                  <a:srgbClr val="5C8A85"/>
                </a:solidFill>
              </a:rPr>
              <a:t>Load-bearing</a:t>
            </a:r>
            <a:r>
              <a:rPr lang="pl-PL" b="1" i="1" dirty="0">
                <a:solidFill>
                  <a:srgbClr val="5C8A85"/>
                </a:solidFill>
              </a:rPr>
              <a:t> </a:t>
            </a:r>
            <a:r>
              <a:rPr lang="pl-PL" b="1" i="1" dirty="0" err="1">
                <a:solidFill>
                  <a:srgbClr val="5C8A85"/>
                </a:solidFill>
              </a:rPr>
              <a:t>structures</a:t>
            </a:r>
            <a:r>
              <a:rPr lang="pl-PL" b="1" i="1" dirty="0">
                <a:solidFill>
                  <a:srgbClr val="5C8A85"/>
                </a:solidFill>
              </a:rPr>
              <a:t>, </a:t>
            </a:r>
            <a:r>
              <a:rPr lang="pl-PL" b="1" i="1" dirty="0" err="1">
                <a:solidFill>
                  <a:srgbClr val="5C8A85"/>
                </a:solidFill>
              </a:rPr>
              <a:t>formwork</a:t>
            </a:r>
            <a:r>
              <a:rPr lang="pl-PL" b="1" i="1" dirty="0">
                <a:solidFill>
                  <a:srgbClr val="5C8A85"/>
                </a:solidFill>
              </a:rPr>
              <a:t>, </a:t>
            </a:r>
            <a:r>
              <a:rPr lang="pl-PL" b="1" i="1" dirty="0" err="1">
                <a:solidFill>
                  <a:srgbClr val="5C8A85"/>
                </a:solidFill>
              </a:rPr>
              <a:t>cladding</a:t>
            </a:r>
            <a:r>
              <a:rPr lang="pl-PL" b="1" i="1" dirty="0">
                <a:solidFill>
                  <a:srgbClr val="5C8A85"/>
                </a:solidFill>
              </a:rPr>
              <a:t>, </a:t>
            </a:r>
            <a:r>
              <a:rPr lang="pl-PL" b="1" i="1" dirty="0" err="1">
                <a:solidFill>
                  <a:srgbClr val="5C8A85"/>
                </a:solidFill>
              </a:rPr>
              <a:t>ceilings</a:t>
            </a:r>
            <a:r>
              <a:rPr lang="pl-PL" b="1" i="1" dirty="0">
                <a:solidFill>
                  <a:srgbClr val="5C8A85"/>
                </a:solidFill>
              </a:rPr>
              <a:t>, </a:t>
            </a:r>
            <a:r>
              <a:rPr lang="pl-PL" b="1" i="1" dirty="0" err="1">
                <a:solidFill>
                  <a:srgbClr val="5C8A85"/>
                </a:solidFill>
              </a:rPr>
              <a:t>walls</a:t>
            </a:r>
            <a:r>
              <a:rPr lang="pl-PL" b="1" i="1" dirty="0">
                <a:solidFill>
                  <a:srgbClr val="5C8A85"/>
                </a:solidFill>
              </a:rPr>
              <a:t>, </a:t>
            </a:r>
            <a:r>
              <a:rPr lang="pl-PL" b="1" i="1" dirty="0" err="1">
                <a:solidFill>
                  <a:srgbClr val="5C8A85"/>
                </a:solidFill>
              </a:rPr>
              <a:t>roofs</a:t>
            </a:r>
            <a:r>
              <a:rPr lang="pl-PL" b="1" i="1" dirty="0">
                <a:solidFill>
                  <a:srgbClr val="5C8A85"/>
                </a:solidFill>
              </a:rPr>
              <a:t>, </a:t>
            </a:r>
            <a:r>
              <a:rPr lang="pl-PL" b="1" i="1" dirty="0" err="1">
                <a:solidFill>
                  <a:srgbClr val="5C8A85"/>
                </a:solidFill>
              </a:rPr>
              <a:t>framing</a:t>
            </a:r>
            <a:endParaRPr lang="pl-PL" b="1" i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endParaRPr lang="pl-PL" b="1" i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r>
              <a:rPr lang="pl-PL" b="1" dirty="0" err="1">
                <a:solidFill>
                  <a:srgbClr val="5C8A85"/>
                </a:solidFill>
              </a:rPr>
              <a:t>Hardwood</a:t>
            </a:r>
            <a:r>
              <a:rPr lang="pl-PL" b="1" dirty="0">
                <a:solidFill>
                  <a:srgbClr val="5C8A85"/>
                </a:solidFill>
              </a:rPr>
              <a:t> – </a:t>
            </a:r>
            <a:r>
              <a:rPr lang="pl-PL" b="1" i="1" dirty="0" err="1">
                <a:solidFill>
                  <a:srgbClr val="5C8A85"/>
                </a:solidFill>
              </a:rPr>
              <a:t>Beech</a:t>
            </a:r>
            <a:r>
              <a:rPr lang="pl-PL" b="1" i="1" dirty="0">
                <a:solidFill>
                  <a:srgbClr val="5C8A85"/>
                </a:solidFill>
              </a:rPr>
              <a:t>, </a:t>
            </a:r>
            <a:r>
              <a:rPr lang="pl-PL" b="1" i="1" dirty="0" err="1">
                <a:solidFill>
                  <a:srgbClr val="5C8A85"/>
                </a:solidFill>
              </a:rPr>
              <a:t>oak</a:t>
            </a:r>
            <a:r>
              <a:rPr lang="pl-PL" b="1" i="1" dirty="0">
                <a:solidFill>
                  <a:srgbClr val="5C8A85"/>
                </a:solidFill>
              </a:rPr>
              <a:t>, </a:t>
            </a:r>
            <a:r>
              <a:rPr lang="pl-PL" b="1" i="1" dirty="0" err="1">
                <a:solidFill>
                  <a:srgbClr val="5C8A85"/>
                </a:solidFill>
              </a:rPr>
              <a:t>maple</a:t>
            </a:r>
            <a:r>
              <a:rPr lang="pl-PL" b="1" i="1" dirty="0">
                <a:solidFill>
                  <a:srgbClr val="5C8A85"/>
                </a:solidFill>
              </a:rPr>
              <a:t>, </a:t>
            </a:r>
            <a:r>
              <a:rPr lang="pl-PL" b="1" i="1" dirty="0" err="1">
                <a:solidFill>
                  <a:srgbClr val="5C8A85"/>
                </a:solidFill>
              </a:rPr>
              <a:t>birch</a:t>
            </a:r>
            <a:r>
              <a:rPr lang="pl-PL" b="1" i="1" dirty="0">
                <a:solidFill>
                  <a:srgbClr val="5C8A85"/>
                </a:solidFill>
              </a:rPr>
              <a:t>, </a:t>
            </a:r>
            <a:r>
              <a:rPr lang="pl-PL" b="1" i="1" dirty="0" err="1">
                <a:solidFill>
                  <a:srgbClr val="5C8A85"/>
                </a:solidFill>
              </a:rPr>
              <a:t>cedar</a:t>
            </a:r>
            <a:endParaRPr lang="pl-PL" b="1" i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endParaRPr lang="pl-PL" b="1" i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r>
              <a:rPr lang="pl-PL" b="1" i="1" dirty="0" err="1">
                <a:solidFill>
                  <a:srgbClr val="5C8A85"/>
                </a:solidFill>
              </a:rPr>
              <a:t>Structural</a:t>
            </a:r>
            <a:r>
              <a:rPr lang="pl-PL" b="1" i="1" dirty="0">
                <a:solidFill>
                  <a:srgbClr val="5C8A85"/>
                </a:solidFill>
              </a:rPr>
              <a:t> </a:t>
            </a:r>
            <a:r>
              <a:rPr lang="pl-PL" b="1" i="1" dirty="0" err="1">
                <a:solidFill>
                  <a:srgbClr val="5C8A85"/>
                </a:solidFill>
              </a:rPr>
              <a:t>reinforcement</a:t>
            </a:r>
            <a:r>
              <a:rPr lang="pl-PL" b="1" i="1" dirty="0">
                <a:solidFill>
                  <a:srgbClr val="5C8A85"/>
                </a:solidFill>
              </a:rPr>
              <a:t> for </a:t>
            </a:r>
            <a:r>
              <a:rPr lang="pl-PL" b="1" i="1" dirty="0" err="1">
                <a:solidFill>
                  <a:srgbClr val="5C8A85"/>
                </a:solidFill>
              </a:rPr>
              <a:t>interiors</a:t>
            </a:r>
            <a:r>
              <a:rPr lang="pl-PL" b="1" i="1" dirty="0">
                <a:solidFill>
                  <a:srgbClr val="5C8A85"/>
                </a:solidFill>
              </a:rPr>
              <a:t>, superior </a:t>
            </a:r>
            <a:r>
              <a:rPr lang="pl-PL" b="1" i="1" dirty="0" err="1">
                <a:solidFill>
                  <a:srgbClr val="5C8A85"/>
                </a:solidFill>
              </a:rPr>
              <a:t>visual</a:t>
            </a:r>
            <a:r>
              <a:rPr lang="pl-PL" b="1" i="1" dirty="0">
                <a:solidFill>
                  <a:srgbClr val="5C8A85"/>
                </a:solidFill>
              </a:rPr>
              <a:t> </a:t>
            </a:r>
            <a:r>
              <a:rPr lang="pl-PL" b="1" i="1" dirty="0" err="1">
                <a:solidFill>
                  <a:srgbClr val="5C8A85"/>
                </a:solidFill>
              </a:rPr>
              <a:t>qualities</a:t>
            </a:r>
            <a:endParaRPr lang="pl-PL" b="1" i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endParaRPr lang="pl-PL" b="1" i="1" dirty="0">
              <a:solidFill>
                <a:srgbClr val="5C8A85"/>
              </a:solidFill>
            </a:endParaRPr>
          </a:p>
          <a:p>
            <a:endParaRPr lang="pl-PL" b="1" i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endParaRPr lang="pl-PL" b="1" i="1" dirty="0">
              <a:solidFill>
                <a:srgbClr val="5C8A85"/>
              </a:solidFill>
            </a:endParaRPr>
          </a:p>
          <a:p>
            <a:endParaRPr lang="pl-PL" b="1" dirty="0">
              <a:solidFill>
                <a:srgbClr val="5C8A85"/>
              </a:solidFill>
            </a:endParaRPr>
          </a:p>
          <a:p>
            <a:endParaRPr lang="pl-PL" sz="2400" b="1" dirty="0">
              <a:solidFill>
                <a:srgbClr val="5C8A85"/>
              </a:solidFill>
            </a:endParaRPr>
          </a:p>
          <a:p>
            <a:endParaRPr lang="pl-PL" b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endParaRPr lang="de-DE" b="1" dirty="0">
              <a:solidFill>
                <a:srgbClr val="5C8A85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B1FD778-F460-446D-943D-0623FEB210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405" y="1195078"/>
            <a:ext cx="1567815" cy="156553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CFDFC93-DB85-4514-A45E-1CF693F73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72" y="1195078"/>
            <a:ext cx="2576147" cy="4680000"/>
          </a:xfrm>
          <a:prstGeom prst="rect">
            <a:avLst/>
          </a:prstGeom>
        </p:spPr>
      </p:pic>
      <p:pic>
        <p:nvPicPr>
          <p:cNvPr id="10" name="Obraz 9" descr="Obraz zawierający kontener, kosz, sterta&#10;&#10;Opis wygenerowany automatycznie">
            <a:extLst>
              <a:ext uri="{FF2B5EF4-FFF2-40B4-BE49-F238E27FC236}">
                <a16:creationId xmlns:a16="http://schemas.microsoft.com/office/drawing/2014/main" id="{076DE2F4-61E1-4869-B0DD-840AA10E92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042" y="1195078"/>
            <a:ext cx="351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709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Obraz zawierający tarcica&#10;&#10;Opis wygenerowany automatycznie">
            <a:extLst>
              <a:ext uri="{FF2B5EF4-FFF2-40B4-BE49-F238E27FC236}">
                <a16:creationId xmlns:a16="http://schemas.microsoft.com/office/drawing/2014/main" id="{A06A666A-9144-499B-AAF8-8A77A5435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689" y="1195078"/>
            <a:ext cx="7299827" cy="4680000"/>
          </a:xfrm>
          <a:prstGeom prst="rect">
            <a:avLst/>
          </a:prstGeom>
        </p:spPr>
      </p:pic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08.09.2021</a:t>
            </a:r>
            <a:endParaRPr lang="de-AT" dirty="0"/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Sources:</a:t>
            </a:r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B214-EFBA-47A7-96BC-0C9C5E568A43}" type="slidenum">
              <a:rPr lang="de-AT" smtClean="0"/>
              <a:t>13</a:t>
            </a:fld>
            <a:endParaRPr lang="de-AT"/>
          </a:p>
        </p:txBody>
      </p:sp>
      <p:sp>
        <p:nvSpPr>
          <p:cNvPr id="5" name="Textfeld 4"/>
          <p:cNvSpPr txBox="1"/>
          <p:nvPr/>
        </p:nvSpPr>
        <p:spPr>
          <a:xfrm>
            <a:off x="2678187" y="336282"/>
            <a:ext cx="64569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356E8B"/>
                </a:solidFill>
              </a:rPr>
              <a:t>Building materials from tree to slab to "by-products"</a:t>
            </a:r>
          </a:p>
          <a:p>
            <a:r>
              <a:rPr lang="pl-PL" sz="1200" b="1" dirty="0">
                <a:solidFill>
                  <a:srgbClr val="356E8B"/>
                </a:solidFill>
              </a:rPr>
              <a:t>Łukasz Wesołowski (CUT)</a:t>
            </a:r>
            <a:endParaRPr lang="de-AT" sz="1200" b="1" dirty="0">
              <a:solidFill>
                <a:srgbClr val="356E8B"/>
              </a:solidFill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B5A302C8-9934-4F16-8124-B329DA782FA7}"/>
              </a:ext>
            </a:extLst>
          </p:cNvPr>
          <p:cNvSpPr txBox="1"/>
          <p:nvPr/>
        </p:nvSpPr>
        <p:spPr>
          <a:xfrm>
            <a:off x="4699689" y="1195078"/>
            <a:ext cx="4114801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rgbClr val="5C8A85"/>
                </a:solidFill>
              </a:rPr>
              <a:t>Finger-Joined</a:t>
            </a:r>
            <a:r>
              <a:rPr lang="pl-PL" sz="2400" b="1" dirty="0">
                <a:solidFill>
                  <a:srgbClr val="5C8A85"/>
                </a:solidFill>
              </a:rPr>
              <a:t> / Solid </a:t>
            </a:r>
            <a:r>
              <a:rPr lang="pl-PL" sz="2400" b="1" dirty="0" err="1">
                <a:solidFill>
                  <a:srgbClr val="5C8A85"/>
                </a:solidFill>
              </a:rPr>
              <a:t>construction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timber</a:t>
            </a:r>
            <a:endParaRPr lang="pl-PL" sz="2400" b="1" dirty="0">
              <a:solidFill>
                <a:srgbClr val="5C8A85"/>
              </a:solidFill>
            </a:endParaRPr>
          </a:p>
          <a:p>
            <a:r>
              <a:rPr lang="pl-PL" sz="2400" b="1" dirty="0">
                <a:solidFill>
                  <a:srgbClr val="5C8A85"/>
                </a:solidFill>
              </a:rPr>
              <a:t>(bar </a:t>
            </a:r>
            <a:r>
              <a:rPr lang="pl-PL" sz="2400" b="1" dirty="0" err="1">
                <a:solidFill>
                  <a:srgbClr val="5C8A85"/>
                </a:solidFill>
              </a:rPr>
              <a:t>shaped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material</a:t>
            </a:r>
            <a:r>
              <a:rPr lang="pl-PL" sz="2400" b="1" dirty="0">
                <a:solidFill>
                  <a:srgbClr val="5C8A85"/>
                </a:solidFill>
              </a:rPr>
              <a:t>):</a:t>
            </a:r>
          </a:p>
          <a:p>
            <a:endParaRPr lang="pl-PL" sz="2400" b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r>
              <a:rPr lang="pl-PL" b="1" i="1" dirty="0" err="1"/>
              <a:t>Spruce</a:t>
            </a:r>
            <a:r>
              <a:rPr lang="pl-PL" b="1" i="1" dirty="0"/>
              <a:t>, </a:t>
            </a:r>
            <a:r>
              <a:rPr lang="pl-PL" b="1" i="1" dirty="0" err="1"/>
              <a:t>fir</a:t>
            </a:r>
            <a:r>
              <a:rPr lang="pl-PL" b="1" i="1" dirty="0"/>
              <a:t>, </a:t>
            </a:r>
            <a:r>
              <a:rPr lang="pl-PL" b="1" i="1" dirty="0" err="1"/>
              <a:t>pine</a:t>
            </a:r>
            <a:r>
              <a:rPr lang="pl-PL" b="1" i="1" dirty="0"/>
              <a:t>, </a:t>
            </a:r>
            <a:r>
              <a:rPr lang="pl-PL" b="1" i="1" dirty="0" err="1"/>
              <a:t>larch</a:t>
            </a:r>
            <a:endParaRPr lang="pl-PL" b="1" i="1" dirty="0"/>
          </a:p>
          <a:p>
            <a:pPr marL="285750" indent="-285750">
              <a:buFontTx/>
              <a:buChar char="-"/>
            </a:pPr>
            <a:endParaRPr lang="pl-PL" b="1" dirty="0"/>
          </a:p>
          <a:p>
            <a:pPr marL="285750" indent="-285750">
              <a:buFontTx/>
              <a:buChar char="-"/>
            </a:pPr>
            <a:r>
              <a:rPr lang="en-US" b="1" dirty="0"/>
              <a:t>Load-bearing cross sections for ceilings, walls, roofs and framing sections</a:t>
            </a:r>
            <a:endParaRPr lang="pl-PL" b="1" dirty="0"/>
          </a:p>
          <a:p>
            <a:pPr marL="285750" indent="-285750">
              <a:buFontTx/>
              <a:buChar char="-"/>
            </a:pPr>
            <a:r>
              <a:rPr lang="pl-PL" b="1" dirty="0" err="1"/>
              <a:t>Stacked</a:t>
            </a:r>
            <a:r>
              <a:rPr lang="pl-PL" b="1" dirty="0"/>
              <a:t> </a:t>
            </a:r>
            <a:r>
              <a:rPr lang="pl-PL" b="1" dirty="0" err="1"/>
              <a:t>elements</a:t>
            </a:r>
            <a:endParaRPr lang="pl-PL" b="1" dirty="0"/>
          </a:p>
          <a:p>
            <a:pPr marL="285750" indent="-285750">
              <a:buFontTx/>
              <a:buChar char="-"/>
            </a:pPr>
            <a:r>
              <a:rPr lang="pl-PL" b="1" dirty="0" err="1"/>
              <a:t>Semi</a:t>
            </a:r>
            <a:r>
              <a:rPr lang="pl-PL" b="1" dirty="0"/>
              <a:t> </a:t>
            </a:r>
            <a:r>
              <a:rPr lang="pl-PL" b="1" dirty="0" err="1"/>
              <a:t>product</a:t>
            </a:r>
            <a:r>
              <a:rPr lang="pl-PL" b="1" dirty="0"/>
              <a:t> for </a:t>
            </a:r>
            <a:r>
              <a:rPr lang="pl-PL" b="1" dirty="0" err="1"/>
              <a:t>engineered</a:t>
            </a:r>
            <a:r>
              <a:rPr lang="pl-PL" b="1" dirty="0"/>
              <a:t> </a:t>
            </a:r>
            <a:r>
              <a:rPr lang="pl-PL" b="1" dirty="0" err="1"/>
              <a:t>wood</a:t>
            </a:r>
            <a:endParaRPr lang="pl-PL" b="1" dirty="0"/>
          </a:p>
          <a:p>
            <a:pPr marL="285750" indent="-285750">
              <a:buFontTx/>
              <a:buChar char="-"/>
            </a:pPr>
            <a:r>
              <a:rPr lang="pl-PL" b="1" dirty="0" err="1"/>
              <a:t>Seasoned</a:t>
            </a:r>
            <a:r>
              <a:rPr lang="pl-PL" b="1" dirty="0"/>
              <a:t> (</a:t>
            </a:r>
            <a:r>
              <a:rPr lang="pl-PL" b="1" dirty="0" err="1"/>
              <a:t>acurate</a:t>
            </a:r>
            <a:r>
              <a:rPr lang="pl-PL" b="1" dirty="0"/>
              <a:t> </a:t>
            </a:r>
            <a:r>
              <a:rPr lang="pl-PL" b="1" dirty="0" err="1"/>
              <a:t>dimensions</a:t>
            </a:r>
            <a:r>
              <a:rPr lang="pl-PL" b="1" dirty="0"/>
              <a:t>)</a:t>
            </a:r>
          </a:p>
          <a:p>
            <a:pPr marL="285750" indent="-285750">
              <a:buFontTx/>
              <a:buChar char="-"/>
            </a:pPr>
            <a:r>
              <a:rPr lang="pl-PL" b="1" dirty="0" err="1"/>
              <a:t>Elements</a:t>
            </a:r>
            <a:r>
              <a:rPr lang="pl-PL" b="1" dirty="0"/>
              <a:t> </a:t>
            </a:r>
            <a:r>
              <a:rPr lang="pl-PL" b="1" dirty="0" err="1"/>
              <a:t>inside</a:t>
            </a:r>
            <a:r>
              <a:rPr lang="pl-PL" b="1" dirty="0"/>
              <a:t> the </a:t>
            </a:r>
            <a:r>
              <a:rPr lang="pl-PL" b="1" dirty="0" err="1"/>
              <a:t>envelope</a:t>
            </a:r>
            <a:endParaRPr lang="pl-PL" b="1" dirty="0"/>
          </a:p>
          <a:p>
            <a:endParaRPr lang="pl-PL" b="1" i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endParaRPr lang="pl-PL" b="1" i="1" dirty="0">
              <a:solidFill>
                <a:srgbClr val="5C8A85"/>
              </a:solidFill>
            </a:endParaRPr>
          </a:p>
          <a:p>
            <a:endParaRPr lang="pl-PL" b="1" dirty="0">
              <a:solidFill>
                <a:srgbClr val="5C8A85"/>
              </a:solidFill>
            </a:endParaRPr>
          </a:p>
          <a:p>
            <a:endParaRPr lang="pl-PL" sz="2400" b="1" dirty="0">
              <a:solidFill>
                <a:srgbClr val="5C8A85"/>
              </a:solidFill>
            </a:endParaRPr>
          </a:p>
          <a:p>
            <a:endParaRPr lang="pl-PL" b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endParaRPr lang="de-DE" b="1" dirty="0">
              <a:solidFill>
                <a:srgbClr val="5C8A85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26D250B-84DF-4C13-ACBE-C1D2958038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242" y="1195078"/>
            <a:ext cx="1568276" cy="1566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8028BAE-B31F-4DAE-9B1B-CC12BD061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84" y="1195078"/>
            <a:ext cx="2583187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993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8CA8734E-6120-4355-877A-0C6DB9513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72" y="1195078"/>
            <a:ext cx="2584316" cy="46800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D42CAF9-E8AE-465A-91F6-C06C82DC66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405" y="1195078"/>
            <a:ext cx="1568276" cy="1566000"/>
          </a:xfrm>
          <a:prstGeom prst="rect">
            <a:avLst/>
          </a:prstGeom>
        </p:spPr>
      </p:pic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08.09.2021</a:t>
            </a:r>
            <a:endParaRPr lang="de-AT" dirty="0"/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Sources:</a:t>
            </a:r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B214-EFBA-47A7-96BC-0C9C5E568A43}" type="slidenum">
              <a:rPr lang="de-AT" smtClean="0"/>
              <a:t>14</a:t>
            </a:fld>
            <a:endParaRPr lang="de-AT"/>
          </a:p>
        </p:txBody>
      </p:sp>
      <p:sp>
        <p:nvSpPr>
          <p:cNvPr id="5" name="Textfeld 4"/>
          <p:cNvSpPr txBox="1"/>
          <p:nvPr/>
        </p:nvSpPr>
        <p:spPr>
          <a:xfrm>
            <a:off x="2678187" y="336282"/>
            <a:ext cx="64569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356E8B"/>
                </a:solidFill>
              </a:rPr>
              <a:t>Building materials from tree to slab to "by-products"</a:t>
            </a:r>
          </a:p>
          <a:p>
            <a:r>
              <a:rPr lang="pl-PL" sz="1200" b="1" dirty="0">
                <a:solidFill>
                  <a:srgbClr val="356E8B"/>
                </a:solidFill>
              </a:rPr>
              <a:t>Łukasz Wesołowski (CUT)</a:t>
            </a:r>
            <a:endParaRPr lang="de-AT" sz="1200" b="1" dirty="0">
              <a:solidFill>
                <a:srgbClr val="356E8B"/>
              </a:solidFill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B5A302C8-9934-4F16-8124-B329DA782FA7}"/>
              </a:ext>
            </a:extLst>
          </p:cNvPr>
          <p:cNvSpPr txBox="1"/>
          <p:nvPr/>
        </p:nvSpPr>
        <p:spPr>
          <a:xfrm>
            <a:off x="4382241" y="1195078"/>
            <a:ext cx="411480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rgbClr val="5C8A85"/>
                </a:solidFill>
              </a:rPr>
              <a:t>Double</a:t>
            </a:r>
            <a:r>
              <a:rPr lang="pl-PL" sz="2400" b="1" dirty="0">
                <a:solidFill>
                  <a:srgbClr val="5C8A85"/>
                </a:solidFill>
              </a:rPr>
              <a:t> and </a:t>
            </a:r>
            <a:r>
              <a:rPr lang="pl-PL" sz="2400" b="1" dirty="0" err="1">
                <a:solidFill>
                  <a:srgbClr val="5C8A85"/>
                </a:solidFill>
              </a:rPr>
              <a:t>Triple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laminate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beams</a:t>
            </a:r>
            <a:endParaRPr lang="pl-PL" sz="2400" b="1" dirty="0">
              <a:solidFill>
                <a:srgbClr val="5C8A85"/>
              </a:solidFill>
            </a:endParaRPr>
          </a:p>
          <a:p>
            <a:r>
              <a:rPr lang="pl-PL" sz="2400" b="1" dirty="0">
                <a:solidFill>
                  <a:srgbClr val="5C8A85"/>
                </a:solidFill>
              </a:rPr>
              <a:t>(bar </a:t>
            </a:r>
            <a:r>
              <a:rPr lang="pl-PL" sz="2400" b="1" dirty="0" err="1">
                <a:solidFill>
                  <a:srgbClr val="5C8A85"/>
                </a:solidFill>
              </a:rPr>
              <a:t>shaped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material</a:t>
            </a:r>
            <a:r>
              <a:rPr lang="pl-PL" sz="2400" b="1" dirty="0">
                <a:solidFill>
                  <a:srgbClr val="5C8A85"/>
                </a:solidFill>
              </a:rPr>
              <a:t>):</a:t>
            </a:r>
          </a:p>
          <a:p>
            <a:endParaRPr lang="pl-PL" sz="2400" b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r>
              <a:rPr lang="pl-PL" b="1" i="1" dirty="0" err="1">
                <a:solidFill>
                  <a:srgbClr val="5C8A85"/>
                </a:solidFill>
              </a:rPr>
              <a:t>Spruce</a:t>
            </a:r>
            <a:r>
              <a:rPr lang="pl-PL" b="1" i="1" dirty="0">
                <a:solidFill>
                  <a:srgbClr val="5C8A85"/>
                </a:solidFill>
              </a:rPr>
              <a:t>, </a:t>
            </a:r>
            <a:r>
              <a:rPr lang="pl-PL" b="1" i="1" dirty="0" err="1">
                <a:solidFill>
                  <a:srgbClr val="5C8A85"/>
                </a:solidFill>
              </a:rPr>
              <a:t>fir</a:t>
            </a:r>
            <a:r>
              <a:rPr lang="pl-PL" b="1" i="1" dirty="0">
                <a:solidFill>
                  <a:srgbClr val="5C8A85"/>
                </a:solidFill>
              </a:rPr>
              <a:t>, </a:t>
            </a:r>
            <a:r>
              <a:rPr lang="pl-PL" b="1" i="1" dirty="0" err="1">
                <a:solidFill>
                  <a:srgbClr val="5C8A85"/>
                </a:solidFill>
              </a:rPr>
              <a:t>pine</a:t>
            </a:r>
            <a:r>
              <a:rPr lang="pl-PL" b="1" i="1" dirty="0">
                <a:solidFill>
                  <a:srgbClr val="5C8A85"/>
                </a:solidFill>
              </a:rPr>
              <a:t>, </a:t>
            </a:r>
            <a:r>
              <a:rPr lang="pl-PL" b="1" i="1" dirty="0" err="1">
                <a:solidFill>
                  <a:srgbClr val="5C8A85"/>
                </a:solidFill>
              </a:rPr>
              <a:t>larch</a:t>
            </a:r>
            <a:endParaRPr lang="pl-PL" b="1" i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rgbClr val="5C8A85"/>
                </a:solidFill>
              </a:rPr>
              <a:t>Visible wall, ceiling and roof structures with large cross sections</a:t>
            </a:r>
            <a:endParaRPr lang="pl-PL" b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r>
              <a:rPr lang="pl-PL" b="1" dirty="0" err="1">
                <a:solidFill>
                  <a:srgbClr val="5C8A85"/>
                </a:solidFill>
              </a:rPr>
              <a:t>Structures</a:t>
            </a:r>
            <a:r>
              <a:rPr lang="pl-PL" b="1" dirty="0">
                <a:solidFill>
                  <a:srgbClr val="5C8A85"/>
                </a:solidFill>
              </a:rPr>
              <a:t> with </a:t>
            </a:r>
            <a:r>
              <a:rPr lang="pl-PL" b="1" dirty="0" err="1">
                <a:solidFill>
                  <a:srgbClr val="5C8A85"/>
                </a:solidFill>
              </a:rPr>
              <a:t>longer</a:t>
            </a:r>
            <a:r>
              <a:rPr lang="pl-PL" b="1" dirty="0">
                <a:solidFill>
                  <a:srgbClr val="5C8A85"/>
                </a:solidFill>
              </a:rPr>
              <a:t> </a:t>
            </a:r>
            <a:r>
              <a:rPr lang="pl-PL" b="1" dirty="0" err="1">
                <a:solidFill>
                  <a:srgbClr val="5C8A85"/>
                </a:solidFill>
              </a:rPr>
              <a:t>spans</a:t>
            </a:r>
            <a:endParaRPr lang="pl-PL" b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endParaRPr lang="pl-PL" b="1" i="1" dirty="0">
              <a:solidFill>
                <a:srgbClr val="5C8A85"/>
              </a:solidFill>
            </a:endParaRPr>
          </a:p>
          <a:p>
            <a:endParaRPr lang="pl-PL" b="1" i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endParaRPr lang="pl-PL" b="1" i="1" dirty="0">
              <a:solidFill>
                <a:srgbClr val="5C8A85"/>
              </a:solidFill>
            </a:endParaRPr>
          </a:p>
          <a:p>
            <a:endParaRPr lang="pl-PL" b="1" dirty="0">
              <a:solidFill>
                <a:srgbClr val="5C8A85"/>
              </a:solidFill>
            </a:endParaRPr>
          </a:p>
          <a:p>
            <a:endParaRPr lang="pl-PL" sz="2400" b="1" dirty="0">
              <a:solidFill>
                <a:srgbClr val="5C8A85"/>
              </a:solidFill>
            </a:endParaRPr>
          </a:p>
          <a:p>
            <a:endParaRPr lang="pl-PL" b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endParaRPr lang="de-DE" b="1" dirty="0">
              <a:solidFill>
                <a:srgbClr val="5C8A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465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Obraz zawierający drewniane, młyn&#10;&#10;Opis wygenerowany automatycznie">
            <a:extLst>
              <a:ext uri="{FF2B5EF4-FFF2-40B4-BE49-F238E27FC236}">
                <a16:creationId xmlns:a16="http://schemas.microsoft.com/office/drawing/2014/main" id="{307A5897-ACB2-4006-A69B-AC2F61BFFC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164" y="1624438"/>
            <a:ext cx="7568878" cy="425749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9005770-2859-4673-A74D-14A5E0460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72" y="1195078"/>
            <a:ext cx="2576146" cy="468685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EDEBCCB-2759-451B-8089-CBF62EF8BB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291" y="1195078"/>
            <a:ext cx="1566000" cy="1566000"/>
          </a:xfrm>
          <a:prstGeom prst="rect">
            <a:avLst/>
          </a:prstGeom>
        </p:spPr>
      </p:pic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08.09.2021</a:t>
            </a:r>
            <a:endParaRPr lang="de-AT" dirty="0"/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Sources:</a:t>
            </a:r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B214-EFBA-47A7-96BC-0C9C5E568A43}" type="slidenum">
              <a:rPr lang="de-AT" smtClean="0"/>
              <a:t>15</a:t>
            </a:fld>
            <a:endParaRPr lang="de-AT"/>
          </a:p>
        </p:txBody>
      </p:sp>
      <p:sp>
        <p:nvSpPr>
          <p:cNvPr id="5" name="Textfeld 4"/>
          <p:cNvSpPr txBox="1"/>
          <p:nvPr/>
        </p:nvSpPr>
        <p:spPr>
          <a:xfrm>
            <a:off x="2678187" y="336282"/>
            <a:ext cx="64569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356E8B"/>
                </a:solidFill>
              </a:rPr>
              <a:t>Building materials from tree to slab to "by-products"</a:t>
            </a:r>
          </a:p>
          <a:p>
            <a:r>
              <a:rPr lang="pl-PL" sz="1200" b="1" dirty="0">
                <a:solidFill>
                  <a:srgbClr val="356E8B"/>
                </a:solidFill>
              </a:rPr>
              <a:t>Łukasz Wesołowski (CUT)</a:t>
            </a:r>
            <a:endParaRPr lang="de-AT" sz="1200" b="1" dirty="0">
              <a:solidFill>
                <a:srgbClr val="356E8B"/>
              </a:solidFill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B5A302C8-9934-4F16-8124-B329DA782FA7}"/>
              </a:ext>
            </a:extLst>
          </p:cNvPr>
          <p:cNvSpPr txBox="1"/>
          <p:nvPr/>
        </p:nvSpPr>
        <p:spPr>
          <a:xfrm>
            <a:off x="4382241" y="1195078"/>
            <a:ext cx="411480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rgbClr val="5C8A85"/>
                </a:solidFill>
              </a:rPr>
              <a:t>Glulam</a:t>
            </a:r>
            <a:r>
              <a:rPr lang="pl-PL" sz="2400" b="1" dirty="0">
                <a:solidFill>
                  <a:srgbClr val="5C8A85"/>
                </a:solidFill>
              </a:rPr>
              <a:t> (bar </a:t>
            </a:r>
            <a:r>
              <a:rPr lang="pl-PL" sz="2400" b="1" dirty="0" err="1">
                <a:solidFill>
                  <a:srgbClr val="5C8A85"/>
                </a:solidFill>
              </a:rPr>
              <a:t>shaped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material</a:t>
            </a:r>
            <a:r>
              <a:rPr lang="pl-PL" sz="2400" b="1" dirty="0">
                <a:solidFill>
                  <a:srgbClr val="5C8A85"/>
                </a:solidFill>
              </a:rPr>
              <a:t>):</a:t>
            </a:r>
          </a:p>
          <a:p>
            <a:endParaRPr lang="pl-PL" sz="2400" b="1" dirty="0">
              <a:solidFill>
                <a:srgbClr val="5C8A85"/>
              </a:solidFill>
            </a:endParaRPr>
          </a:p>
          <a:p>
            <a:endParaRPr lang="pl-PL" sz="2400" b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r>
              <a:rPr lang="pl-PL" b="1" i="1" dirty="0" err="1">
                <a:solidFill>
                  <a:schemeClr val="bg1"/>
                </a:solidFill>
              </a:rPr>
              <a:t>S</a:t>
            </a:r>
            <a:r>
              <a:rPr lang="pl-PL" b="1" i="1" dirty="0" err="1"/>
              <a:t>pr</a:t>
            </a:r>
            <a:r>
              <a:rPr lang="pl-PL" b="1" i="1" dirty="0" err="1">
                <a:solidFill>
                  <a:schemeClr val="bg1"/>
                </a:solidFill>
              </a:rPr>
              <a:t>uce</a:t>
            </a:r>
            <a:r>
              <a:rPr lang="pl-PL" b="1" i="1" dirty="0">
                <a:solidFill>
                  <a:schemeClr val="bg1"/>
                </a:solidFill>
              </a:rPr>
              <a:t>, </a:t>
            </a:r>
            <a:r>
              <a:rPr lang="pl-PL" b="1" i="1" dirty="0" err="1">
                <a:solidFill>
                  <a:schemeClr val="bg1"/>
                </a:solidFill>
              </a:rPr>
              <a:t>fir</a:t>
            </a:r>
            <a:r>
              <a:rPr lang="pl-PL" b="1" i="1" dirty="0">
                <a:solidFill>
                  <a:schemeClr val="bg1"/>
                </a:solidFill>
              </a:rPr>
              <a:t>, </a:t>
            </a:r>
            <a:r>
              <a:rPr lang="pl-PL" b="1" i="1" dirty="0" err="1">
                <a:solidFill>
                  <a:schemeClr val="bg1"/>
                </a:solidFill>
              </a:rPr>
              <a:t>pine</a:t>
            </a:r>
            <a:r>
              <a:rPr lang="pl-PL" b="1" i="1" dirty="0">
                <a:solidFill>
                  <a:schemeClr val="bg1"/>
                </a:solidFill>
              </a:rPr>
              <a:t>, </a:t>
            </a:r>
            <a:r>
              <a:rPr lang="pl-PL" b="1" i="1" dirty="0" err="1">
                <a:solidFill>
                  <a:schemeClr val="bg1"/>
                </a:solidFill>
              </a:rPr>
              <a:t>larch</a:t>
            </a:r>
            <a:r>
              <a:rPr lang="pl-PL" b="1" i="1" dirty="0">
                <a:solidFill>
                  <a:schemeClr val="bg1"/>
                </a:solidFill>
              </a:rPr>
              <a:t>, </a:t>
            </a:r>
            <a:r>
              <a:rPr lang="pl-PL" b="1" i="1" dirty="0" err="1">
                <a:solidFill>
                  <a:schemeClr val="bg1"/>
                </a:solidFill>
              </a:rPr>
              <a:t>westerm</a:t>
            </a:r>
            <a:r>
              <a:rPr lang="pl-PL" b="1" i="1" dirty="0">
                <a:solidFill>
                  <a:schemeClr val="bg1"/>
                </a:solidFill>
              </a:rPr>
              <a:t> </a:t>
            </a:r>
            <a:r>
              <a:rPr lang="pl-PL" b="1" i="1" dirty="0" err="1">
                <a:solidFill>
                  <a:schemeClr val="bg1"/>
                </a:solidFill>
              </a:rPr>
              <a:t>heml</a:t>
            </a:r>
            <a:r>
              <a:rPr lang="pl-PL" b="1" i="1" dirty="0" err="1"/>
              <a:t>o</a:t>
            </a:r>
            <a:r>
              <a:rPr lang="pl-PL" b="1" i="1" dirty="0" err="1">
                <a:solidFill>
                  <a:schemeClr val="bg1"/>
                </a:solidFill>
              </a:rPr>
              <a:t>ck</a:t>
            </a:r>
            <a:r>
              <a:rPr lang="pl-PL" b="1" i="1" dirty="0">
                <a:solidFill>
                  <a:schemeClr val="bg1"/>
                </a:solidFill>
              </a:rPr>
              <a:t>, </a:t>
            </a:r>
            <a:r>
              <a:rPr lang="pl-PL" b="1" i="1" dirty="0" err="1">
                <a:solidFill>
                  <a:schemeClr val="bg1"/>
                </a:solidFill>
              </a:rPr>
              <a:t>cedar</a:t>
            </a:r>
            <a:r>
              <a:rPr lang="pl-PL" b="1" i="1" dirty="0">
                <a:solidFill>
                  <a:schemeClr val="bg1"/>
                </a:solidFill>
              </a:rPr>
              <a:t>,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bg1"/>
                </a:solidFill>
              </a:rPr>
              <a:t>Uni</a:t>
            </a:r>
            <a:r>
              <a:rPr lang="en-US" b="1" dirty="0"/>
              <a:t>ver</a:t>
            </a:r>
            <a:r>
              <a:rPr lang="en-US" b="1" dirty="0">
                <a:solidFill>
                  <a:schemeClr val="bg1"/>
                </a:solidFill>
              </a:rPr>
              <a:t>sal applications for all bar-sha</a:t>
            </a:r>
            <a:r>
              <a:rPr lang="en-US" b="1" dirty="0"/>
              <a:t>pe</a:t>
            </a:r>
            <a:r>
              <a:rPr lang="en-US" b="1" dirty="0">
                <a:solidFill>
                  <a:schemeClr val="bg1"/>
                </a:solidFill>
              </a:rPr>
              <a:t>d structural components, ceiling elements, long-span structural components subject to heavy loads</a:t>
            </a:r>
            <a:endParaRPr lang="pl-PL" b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bg1"/>
                </a:solidFill>
              </a:rPr>
              <a:t>Straight and curved beams with very stable forms and high visual quality</a:t>
            </a:r>
            <a:endParaRPr lang="pl-PL" b="1" dirty="0">
              <a:solidFill>
                <a:schemeClr val="bg1"/>
              </a:solidFill>
            </a:endParaRPr>
          </a:p>
          <a:p>
            <a:endParaRPr lang="pl-PL" b="1" i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endParaRPr lang="pl-PL" b="1" i="1" dirty="0">
              <a:solidFill>
                <a:srgbClr val="5C8A85"/>
              </a:solidFill>
            </a:endParaRPr>
          </a:p>
          <a:p>
            <a:endParaRPr lang="pl-PL" b="1" dirty="0">
              <a:solidFill>
                <a:srgbClr val="5C8A85"/>
              </a:solidFill>
            </a:endParaRPr>
          </a:p>
          <a:p>
            <a:endParaRPr lang="pl-PL" sz="2400" b="1" dirty="0">
              <a:solidFill>
                <a:srgbClr val="5C8A85"/>
              </a:solidFill>
            </a:endParaRPr>
          </a:p>
          <a:p>
            <a:endParaRPr lang="pl-PL" b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endParaRPr lang="de-DE" b="1" dirty="0">
              <a:solidFill>
                <a:srgbClr val="5C8A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692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EFB065BF-BCE7-4316-A3F7-658B2B52B1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769" y="1190124"/>
            <a:ext cx="1568276" cy="1566000"/>
          </a:xfrm>
          <a:prstGeom prst="rect">
            <a:avLst/>
          </a:prstGeom>
        </p:spPr>
      </p:pic>
      <p:graphicFrame>
        <p:nvGraphicFramePr>
          <p:cNvPr id="2" name="Obiekt 1">
            <a:extLst>
              <a:ext uri="{FF2B5EF4-FFF2-40B4-BE49-F238E27FC236}">
                <a16:creationId xmlns:a16="http://schemas.microsoft.com/office/drawing/2014/main" id="{E69A5C5F-178B-4403-81F9-5A4156D850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7261102"/>
              </p:ext>
            </p:extLst>
          </p:nvPr>
        </p:nvGraphicFramePr>
        <p:xfrm>
          <a:off x="222272" y="1190124"/>
          <a:ext cx="2617883" cy="46868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3911040" imgH="7009200" progId="">
                  <p:embed/>
                </p:oleObj>
              </mc:Choice>
              <mc:Fallback>
                <p:oleObj r:id="rId3" imgW="3911040" imgH="7009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2272" y="1190124"/>
                        <a:ext cx="2617883" cy="46868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08.09.2021</a:t>
            </a:r>
            <a:endParaRPr lang="de-AT" dirty="0"/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Sources:</a:t>
            </a:r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B214-EFBA-47A7-96BC-0C9C5E568A43}" type="slidenum">
              <a:rPr lang="de-AT" smtClean="0"/>
              <a:t>16</a:t>
            </a:fld>
            <a:endParaRPr lang="de-AT"/>
          </a:p>
        </p:txBody>
      </p:sp>
      <p:sp>
        <p:nvSpPr>
          <p:cNvPr id="5" name="Textfeld 4"/>
          <p:cNvSpPr txBox="1"/>
          <p:nvPr/>
        </p:nvSpPr>
        <p:spPr>
          <a:xfrm>
            <a:off x="2678187" y="336282"/>
            <a:ext cx="64569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356E8B"/>
                </a:solidFill>
              </a:rPr>
              <a:t>Building materials from tree to slab to "by-products"</a:t>
            </a:r>
          </a:p>
          <a:p>
            <a:r>
              <a:rPr lang="pl-PL" sz="1200" b="1" dirty="0">
                <a:solidFill>
                  <a:srgbClr val="356E8B"/>
                </a:solidFill>
              </a:rPr>
              <a:t>Łukasz Wesołowski (CUT)</a:t>
            </a:r>
            <a:endParaRPr lang="de-AT" sz="1200" b="1" dirty="0">
              <a:solidFill>
                <a:srgbClr val="356E8B"/>
              </a:solidFill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B5A302C8-9934-4F16-8124-B329DA782FA7}"/>
              </a:ext>
            </a:extLst>
          </p:cNvPr>
          <p:cNvSpPr txBox="1"/>
          <p:nvPr/>
        </p:nvSpPr>
        <p:spPr>
          <a:xfrm>
            <a:off x="4382241" y="1195078"/>
            <a:ext cx="758748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DLT (</a:t>
            </a:r>
            <a:r>
              <a:rPr lang="pl-PL" sz="2400" b="1" dirty="0" err="1">
                <a:solidFill>
                  <a:srgbClr val="5C8A85"/>
                </a:solidFill>
              </a:rPr>
              <a:t>dowels</a:t>
            </a:r>
            <a:r>
              <a:rPr lang="pl-PL" sz="2400" b="1" dirty="0">
                <a:solidFill>
                  <a:srgbClr val="5C8A85"/>
                </a:solidFill>
              </a:rPr>
              <a:t>) -NLT (</a:t>
            </a:r>
            <a:r>
              <a:rPr lang="pl-PL" sz="2400" b="1" dirty="0" err="1">
                <a:solidFill>
                  <a:srgbClr val="5C8A85"/>
                </a:solidFill>
              </a:rPr>
              <a:t>nais</a:t>
            </a:r>
            <a:r>
              <a:rPr lang="pl-PL" sz="2400" b="1" dirty="0">
                <a:solidFill>
                  <a:srgbClr val="5C8A85"/>
                </a:solidFill>
              </a:rPr>
              <a:t>) (bar </a:t>
            </a:r>
            <a:r>
              <a:rPr lang="pl-PL" sz="2400" b="1" dirty="0" err="1">
                <a:solidFill>
                  <a:srgbClr val="5C8A85"/>
                </a:solidFill>
              </a:rPr>
              <a:t>shaped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material</a:t>
            </a:r>
            <a:r>
              <a:rPr lang="pl-PL" sz="2400" b="1" dirty="0">
                <a:solidFill>
                  <a:srgbClr val="5C8A85"/>
                </a:solidFill>
              </a:rPr>
              <a:t>):</a:t>
            </a:r>
            <a:r>
              <a:rPr lang="en-US" b="1" dirty="0">
                <a:solidFill>
                  <a:schemeClr val="bg1"/>
                </a:solidFill>
              </a:rPr>
              <a:t>n</a:t>
            </a:r>
            <a:endParaRPr lang="pl-PL" b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pl-PL" b="1" dirty="0"/>
          </a:p>
          <a:p>
            <a:pPr marL="285750" indent="-285750">
              <a:buFontTx/>
              <a:buChar char="-"/>
            </a:pPr>
            <a:r>
              <a:rPr lang="pl-PL" b="1" dirty="0"/>
              <a:t>No </a:t>
            </a:r>
            <a:r>
              <a:rPr lang="pl-PL" b="1" dirty="0" err="1"/>
              <a:t>adhesive</a:t>
            </a:r>
            <a:r>
              <a:rPr lang="pl-PL" b="1" dirty="0"/>
              <a:t> – </a:t>
            </a:r>
            <a:r>
              <a:rPr lang="pl-PL" b="1" dirty="0" err="1"/>
              <a:t>mechanical</a:t>
            </a:r>
            <a:r>
              <a:rPr lang="pl-PL" b="1" dirty="0"/>
              <a:t> </a:t>
            </a:r>
            <a:r>
              <a:rPr lang="pl-PL" b="1" dirty="0" err="1"/>
              <a:t>fixing</a:t>
            </a:r>
            <a:endParaRPr lang="pl-PL" b="1" dirty="0"/>
          </a:p>
          <a:p>
            <a:pPr marL="285750" indent="-285750">
              <a:buFontTx/>
              <a:buChar char="-"/>
            </a:pPr>
            <a:r>
              <a:rPr lang="pl-PL" b="1" dirty="0"/>
              <a:t>For </a:t>
            </a:r>
            <a:r>
              <a:rPr lang="pl-PL" b="1" dirty="0" err="1"/>
              <a:t>wood+concreto</a:t>
            </a:r>
            <a:r>
              <a:rPr lang="pl-PL" b="1" dirty="0"/>
              <a:t> </a:t>
            </a:r>
            <a:r>
              <a:rPr lang="pl-PL" b="1" dirty="0" err="1"/>
              <a:t>composites</a:t>
            </a:r>
            <a:r>
              <a:rPr lang="en-US" b="1" dirty="0" err="1">
                <a:solidFill>
                  <a:schemeClr val="bg1"/>
                </a:solidFill>
              </a:rPr>
              <a:t>ctural</a:t>
            </a:r>
            <a:r>
              <a:rPr lang="en-US" b="1" dirty="0">
                <a:solidFill>
                  <a:schemeClr val="bg1"/>
                </a:solidFill>
              </a:rPr>
              <a:t> components, ceiling elements, long-span structural components subject to heavy loads</a:t>
            </a:r>
            <a:endParaRPr lang="pl-PL" b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bg1"/>
                </a:solidFill>
              </a:rPr>
              <a:t>Straight and curved beams with very stable forms and high visual quality</a:t>
            </a:r>
            <a:endParaRPr lang="pl-PL" b="1" dirty="0">
              <a:solidFill>
                <a:schemeClr val="bg1"/>
              </a:solidFill>
            </a:endParaRPr>
          </a:p>
          <a:p>
            <a:endParaRPr lang="pl-PL" b="1" i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endParaRPr lang="pl-PL" b="1" i="1" dirty="0">
              <a:solidFill>
                <a:srgbClr val="5C8A85"/>
              </a:solidFill>
            </a:endParaRPr>
          </a:p>
          <a:p>
            <a:endParaRPr lang="pl-PL" b="1" dirty="0">
              <a:solidFill>
                <a:srgbClr val="5C8A85"/>
              </a:solidFill>
            </a:endParaRPr>
          </a:p>
          <a:p>
            <a:endParaRPr lang="pl-PL" sz="2400" b="1" dirty="0">
              <a:solidFill>
                <a:srgbClr val="5C8A85"/>
              </a:solidFill>
            </a:endParaRPr>
          </a:p>
          <a:p>
            <a:endParaRPr lang="pl-PL" b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endParaRPr lang="de-DE" b="1" dirty="0">
              <a:solidFill>
                <a:srgbClr val="5C8A85"/>
              </a:solidFill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DDE643CC-042D-43BF-B2AA-6A87B4FF13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429" y="2608880"/>
            <a:ext cx="7778348" cy="341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413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Obraz zawierający wewnątrz, sufit, drewno&#10;&#10;Opis wygenerowany automatycznie">
            <a:extLst>
              <a:ext uri="{FF2B5EF4-FFF2-40B4-BE49-F238E27FC236}">
                <a16:creationId xmlns:a16="http://schemas.microsoft.com/office/drawing/2014/main" id="{1E680659-0197-4F6D-B1BA-44B0EC4E5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557" y="1194616"/>
            <a:ext cx="3497485" cy="2619737"/>
          </a:xfrm>
          <a:prstGeom prst="rect">
            <a:avLst/>
          </a:prstGeom>
        </p:spPr>
      </p:pic>
      <p:pic>
        <p:nvPicPr>
          <p:cNvPr id="15" name="Obraz 14" descr="Obraz zawierający tekst&#10;&#10;Opis wygenerowany automatycznie">
            <a:extLst>
              <a:ext uri="{FF2B5EF4-FFF2-40B4-BE49-F238E27FC236}">
                <a16:creationId xmlns:a16="http://schemas.microsoft.com/office/drawing/2014/main" id="{099572DD-B4E2-4352-AB25-992587D78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171" y="3131983"/>
            <a:ext cx="7260872" cy="273875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1626300-4B02-494A-A6A0-4CCE4C3817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405" y="1194617"/>
            <a:ext cx="1568276" cy="15660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FFB9530-A765-43FD-8E41-E28AA375E5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271" y="1195077"/>
            <a:ext cx="2599999" cy="4679999"/>
          </a:xfrm>
          <a:prstGeom prst="rect">
            <a:avLst/>
          </a:prstGeom>
        </p:spPr>
      </p:pic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08.09.2021</a:t>
            </a:r>
            <a:endParaRPr lang="de-AT" dirty="0"/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Sources:</a:t>
            </a:r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B214-EFBA-47A7-96BC-0C9C5E568A43}" type="slidenum">
              <a:rPr lang="de-AT" smtClean="0"/>
              <a:t>17</a:t>
            </a:fld>
            <a:endParaRPr lang="de-AT"/>
          </a:p>
        </p:txBody>
      </p:sp>
      <p:sp>
        <p:nvSpPr>
          <p:cNvPr id="5" name="Textfeld 4"/>
          <p:cNvSpPr txBox="1"/>
          <p:nvPr/>
        </p:nvSpPr>
        <p:spPr>
          <a:xfrm>
            <a:off x="2678187" y="336282"/>
            <a:ext cx="64569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356E8B"/>
                </a:solidFill>
              </a:rPr>
              <a:t>Building materials from tree to slab to "by-products"</a:t>
            </a:r>
          </a:p>
          <a:p>
            <a:r>
              <a:rPr lang="pl-PL" sz="1200" b="1" dirty="0">
                <a:solidFill>
                  <a:srgbClr val="356E8B"/>
                </a:solidFill>
              </a:rPr>
              <a:t>Łukasz Wesołowski (CUT)</a:t>
            </a:r>
            <a:endParaRPr lang="de-AT" sz="1200" b="1" dirty="0">
              <a:solidFill>
                <a:srgbClr val="356E8B"/>
              </a:solidFill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B5A302C8-9934-4F16-8124-B329DA782FA7}"/>
              </a:ext>
            </a:extLst>
          </p:cNvPr>
          <p:cNvSpPr txBox="1"/>
          <p:nvPr/>
        </p:nvSpPr>
        <p:spPr>
          <a:xfrm>
            <a:off x="4430816" y="1190272"/>
            <a:ext cx="411480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rgbClr val="5C8A85"/>
                </a:solidFill>
              </a:rPr>
              <a:t>Lightweight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timber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beams</a:t>
            </a:r>
            <a:r>
              <a:rPr lang="pl-PL" sz="2400" b="1" dirty="0">
                <a:solidFill>
                  <a:srgbClr val="5C8A85"/>
                </a:solidFill>
              </a:rPr>
              <a:t> (</a:t>
            </a:r>
            <a:r>
              <a:rPr lang="pl-PL" sz="2400" b="1" dirty="0" err="1">
                <a:solidFill>
                  <a:srgbClr val="5C8A85"/>
                </a:solidFill>
              </a:rPr>
              <a:t>mixed</a:t>
            </a:r>
            <a:r>
              <a:rPr lang="pl-PL" sz="2400" b="1" dirty="0">
                <a:solidFill>
                  <a:srgbClr val="5C8A85"/>
                </a:solidFill>
              </a:rPr>
              <a:t> products):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rgbClr val="5C8A85"/>
                </a:solidFill>
              </a:rPr>
              <a:t>Wall supports, ceiling and roof beams, framing with high thermal insulation requirements</a:t>
            </a:r>
            <a:endParaRPr lang="pl-PL" b="1" i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r>
              <a:rPr lang="pl-PL" b="1" dirty="0" err="1">
                <a:solidFill>
                  <a:srgbClr val="5C8A85"/>
                </a:solidFill>
              </a:rPr>
              <a:t>Supports</a:t>
            </a:r>
            <a:r>
              <a:rPr lang="pl-PL" b="1" dirty="0">
                <a:solidFill>
                  <a:srgbClr val="5C8A85"/>
                </a:solidFill>
              </a:rPr>
              <a:t> for </a:t>
            </a:r>
            <a:r>
              <a:rPr lang="pl-PL" b="1" dirty="0" err="1">
                <a:solidFill>
                  <a:srgbClr val="5C8A85"/>
                </a:solidFill>
              </a:rPr>
              <a:t>concrete</a:t>
            </a:r>
            <a:r>
              <a:rPr lang="pl-PL" b="1" dirty="0">
                <a:solidFill>
                  <a:srgbClr val="5C8A85"/>
                </a:solidFill>
              </a:rPr>
              <a:t> </a:t>
            </a:r>
            <a:r>
              <a:rPr lang="pl-PL" b="1" dirty="0" err="1">
                <a:solidFill>
                  <a:srgbClr val="5C8A85"/>
                </a:solidFill>
              </a:rPr>
              <a:t>formwork</a:t>
            </a:r>
            <a:endParaRPr lang="pl-PL" b="1" dirty="0">
              <a:solidFill>
                <a:srgbClr val="5C8A85"/>
              </a:solidFill>
            </a:endParaRPr>
          </a:p>
          <a:p>
            <a:endParaRPr lang="pl-PL" b="1" i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endParaRPr lang="pl-PL" b="1" i="1" dirty="0">
              <a:solidFill>
                <a:srgbClr val="5C8A85"/>
              </a:solidFill>
            </a:endParaRPr>
          </a:p>
          <a:p>
            <a:endParaRPr lang="pl-PL" b="1" dirty="0">
              <a:solidFill>
                <a:srgbClr val="5C8A85"/>
              </a:solidFill>
            </a:endParaRPr>
          </a:p>
          <a:p>
            <a:endParaRPr lang="pl-PL" sz="2400" b="1" dirty="0">
              <a:solidFill>
                <a:srgbClr val="5C8A85"/>
              </a:solidFill>
            </a:endParaRPr>
          </a:p>
          <a:p>
            <a:endParaRPr lang="pl-PL" b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endParaRPr lang="de-DE" b="1" dirty="0">
              <a:solidFill>
                <a:srgbClr val="5C8A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129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F2F5909F-6A4A-4DC8-8141-EF06F91FA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70" y="1190271"/>
            <a:ext cx="2539954" cy="46800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7CD4AD8D-8F13-45C9-A22A-4096567A83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979" y="1194617"/>
            <a:ext cx="1566000" cy="1566000"/>
          </a:xfrm>
          <a:prstGeom prst="rect">
            <a:avLst/>
          </a:prstGeom>
        </p:spPr>
      </p:pic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08.09.2021</a:t>
            </a:r>
            <a:endParaRPr lang="de-AT" dirty="0"/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Sources:</a:t>
            </a:r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B214-EFBA-47A7-96BC-0C9C5E568A43}" type="slidenum">
              <a:rPr lang="de-AT" smtClean="0"/>
              <a:t>18</a:t>
            </a:fld>
            <a:endParaRPr lang="de-AT"/>
          </a:p>
        </p:txBody>
      </p:sp>
      <p:sp>
        <p:nvSpPr>
          <p:cNvPr id="5" name="Textfeld 4"/>
          <p:cNvSpPr txBox="1"/>
          <p:nvPr/>
        </p:nvSpPr>
        <p:spPr>
          <a:xfrm>
            <a:off x="2678187" y="336282"/>
            <a:ext cx="64569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356E8B"/>
                </a:solidFill>
              </a:rPr>
              <a:t>Building materials from tree to slab to "by-products"</a:t>
            </a:r>
          </a:p>
          <a:p>
            <a:r>
              <a:rPr lang="pl-PL" sz="1200" b="1" dirty="0">
                <a:solidFill>
                  <a:srgbClr val="356E8B"/>
                </a:solidFill>
              </a:rPr>
              <a:t>Łukasz Wesołowski (CUT)</a:t>
            </a:r>
            <a:endParaRPr lang="de-AT" sz="1200" b="1" dirty="0">
              <a:solidFill>
                <a:srgbClr val="356E8B"/>
              </a:solidFill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B5A302C8-9934-4F16-8124-B329DA782FA7}"/>
              </a:ext>
            </a:extLst>
          </p:cNvPr>
          <p:cNvSpPr txBox="1"/>
          <p:nvPr/>
        </p:nvSpPr>
        <p:spPr>
          <a:xfrm>
            <a:off x="4430816" y="1190272"/>
            <a:ext cx="41148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CLT – Cross </a:t>
            </a:r>
            <a:r>
              <a:rPr lang="pl-PL" sz="2400" b="1" dirty="0" err="1">
                <a:solidFill>
                  <a:srgbClr val="5C8A85"/>
                </a:solidFill>
              </a:rPr>
              <a:t>laminated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timber</a:t>
            </a:r>
            <a:r>
              <a:rPr lang="pl-PL" sz="2400" b="1" dirty="0">
                <a:solidFill>
                  <a:srgbClr val="5C8A85"/>
                </a:solidFill>
              </a:rPr>
              <a:t> (</a:t>
            </a:r>
            <a:r>
              <a:rPr lang="pl-PL" sz="2400" b="1" dirty="0" err="1">
                <a:solidFill>
                  <a:srgbClr val="5C8A85"/>
                </a:solidFill>
              </a:rPr>
              <a:t>planks</a:t>
            </a:r>
            <a:r>
              <a:rPr lang="pl-PL" sz="2400" b="1" dirty="0">
                <a:solidFill>
                  <a:srgbClr val="5C8A85"/>
                </a:solidFill>
              </a:rPr>
              <a:t>, </a:t>
            </a:r>
            <a:r>
              <a:rPr lang="pl-PL" sz="2400" b="1" dirty="0" err="1">
                <a:solidFill>
                  <a:srgbClr val="5C8A85"/>
                </a:solidFill>
              </a:rPr>
              <a:t>laminated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material</a:t>
            </a:r>
            <a:r>
              <a:rPr lang="pl-PL" sz="2400" b="1" dirty="0">
                <a:solidFill>
                  <a:srgbClr val="5C8A85"/>
                </a:solidFill>
              </a:rPr>
              <a:t>)</a:t>
            </a:r>
          </a:p>
          <a:p>
            <a:pPr marL="285750" indent="-285750">
              <a:buFontTx/>
              <a:buChar char="-"/>
            </a:pPr>
            <a:endParaRPr lang="pl-PL" b="1" i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r>
              <a:rPr lang="pl-PL" b="1" i="1" dirty="0" err="1">
                <a:solidFill>
                  <a:srgbClr val="5C8A85"/>
                </a:solidFill>
              </a:rPr>
              <a:t>Spruce</a:t>
            </a:r>
            <a:r>
              <a:rPr lang="pl-PL" b="1" i="1" dirty="0">
                <a:solidFill>
                  <a:srgbClr val="5C8A85"/>
                </a:solidFill>
              </a:rPr>
              <a:t>, </a:t>
            </a:r>
            <a:r>
              <a:rPr lang="pl-PL" b="1" i="1" dirty="0" err="1">
                <a:solidFill>
                  <a:srgbClr val="5C8A85"/>
                </a:solidFill>
              </a:rPr>
              <a:t>fir</a:t>
            </a:r>
            <a:r>
              <a:rPr lang="pl-PL" b="1" i="1" dirty="0">
                <a:solidFill>
                  <a:srgbClr val="5C8A85"/>
                </a:solidFill>
              </a:rPr>
              <a:t> – </a:t>
            </a:r>
            <a:r>
              <a:rPr lang="pl-PL" b="1" i="1" dirty="0" err="1">
                <a:solidFill>
                  <a:srgbClr val="5C8A85"/>
                </a:solidFill>
              </a:rPr>
              <a:t>rarely</a:t>
            </a:r>
            <a:r>
              <a:rPr lang="pl-PL" b="1" i="1" dirty="0">
                <a:solidFill>
                  <a:srgbClr val="5C8A85"/>
                </a:solidFill>
              </a:rPr>
              <a:t> </a:t>
            </a:r>
            <a:r>
              <a:rPr lang="pl-PL" b="1" i="1" dirty="0" err="1">
                <a:solidFill>
                  <a:srgbClr val="5C8A85"/>
                </a:solidFill>
              </a:rPr>
              <a:t>pine</a:t>
            </a:r>
            <a:r>
              <a:rPr lang="pl-PL" b="1" i="1" dirty="0">
                <a:solidFill>
                  <a:srgbClr val="5C8A85"/>
                </a:solidFill>
              </a:rPr>
              <a:t>, </a:t>
            </a:r>
            <a:r>
              <a:rPr lang="pl-PL" b="1" i="1" dirty="0" err="1">
                <a:solidFill>
                  <a:srgbClr val="5C8A85"/>
                </a:solidFill>
              </a:rPr>
              <a:t>larch</a:t>
            </a:r>
            <a:endParaRPr lang="pl-PL" b="1" i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endParaRPr lang="pl-PL" b="1" i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rgbClr val="5C8A85"/>
                </a:solidFill>
              </a:rPr>
              <a:t>Non-load-bearing and load-bearing structural elements, sheeting or panel elements, walls, ceilings and roofs</a:t>
            </a:r>
            <a:endParaRPr lang="pl-PL" b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endParaRPr lang="pl-PL" b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r>
              <a:rPr lang="pl-PL" b="1" dirty="0">
                <a:solidFill>
                  <a:srgbClr val="5C8A85"/>
                </a:solidFill>
              </a:rPr>
              <a:t>Non-</a:t>
            </a:r>
            <a:r>
              <a:rPr lang="pl-PL" b="1" dirty="0" err="1">
                <a:solidFill>
                  <a:srgbClr val="5C8A85"/>
                </a:solidFill>
              </a:rPr>
              <a:t>load</a:t>
            </a:r>
            <a:r>
              <a:rPr lang="pl-PL" b="1" dirty="0">
                <a:solidFill>
                  <a:srgbClr val="5C8A85"/>
                </a:solidFill>
              </a:rPr>
              <a:t>-</a:t>
            </a:r>
            <a:r>
              <a:rPr lang="pl-PL" b="1" dirty="0" err="1">
                <a:solidFill>
                  <a:srgbClr val="5C8A85"/>
                </a:solidFill>
              </a:rPr>
              <a:t>bearing</a:t>
            </a:r>
            <a:r>
              <a:rPr lang="pl-PL" b="1" dirty="0">
                <a:solidFill>
                  <a:srgbClr val="5C8A85"/>
                </a:solidFill>
              </a:rPr>
              <a:t> </a:t>
            </a:r>
            <a:r>
              <a:rPr lang="pl-PL" b="1" dirty="0" err="1">
                <a:solidFill>
                  <a:srgbClr val="5C8A85"/>
                </a:solidFill>
              </a:rPr>
              <a:t>walls</a:t>
            </a:r>
            <a:endParaRPr lang="pl-PL" b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endParaRPr lang="pl-PL" b="1" i="1" dirty="0">
              <a:solidFill>
                <a:srgbClr val="5C8A85"/>
              </a:solidFill>
            </a:endParaRPr>
          </a:p>
          <a:p>
            <a:endParaRPr lang="pl-PL" b="1" dirty="0">
              <a:solidFill>
                <a:srgbClr val="5C8A85"/>
              </a:solidFill>
            </a:endParaRPr>
          </a:p>
          <a:p>
            <a:endParaRPr lang="pl-PL" sz="2400" b="1" dirty="0">
              <a:solidFill>
                <a:srgbClr val="5C8A85"/>
              </a:solidFill>
            </a:endParaRPr>
          </a:p>
          <a:p>
            <a:endParaRPr lang="pl-PL" b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endParaRPr lang="de-DE" b="1" dirty="0">
              <a:solidFill>
                <a:srgbClr val="5C8A85"/>
              </a:solidFill>
            </a:endParaRPr>
          </a:p>
        </p:txBody>
      </p:sp>
      <p:pic>
        <p:nvPicPr>
          <p:cNvPr id="11" name="Obraz 10" descr="Obraz zawierający niebo, zewnętrzne&#10;&#10;Opis wygenerowany automatycznie">
            <a:extLst>
              <a:ext uri="{FF2B5EF4-FFF2-40B4-BE49-F238E27FC236}">
                <a16:creationId xmlns:a16="http://schemas.microsoft.com/office/drawing/2014/main" id="{87B2380B-1F68-4724-9E7D-0D918DA2A7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5135" y="1117954"/>
            <a:ext cx="5925681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47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063E7ED-5754-4A9D-88FA-C6A89FF992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436" y="1195078"/>
            <a:ext cx="1566000" cy="1566000"/>
          </a:xfrm>
          <a:prstGeom prst="rect">
            <a:avLst/>
          </a:prstGeom>
        </p:spPr>
      </p:pic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08.09.2021</a:t>
            </a:r>
            <a:endParaRPr lang="de-AT" dirty="0"/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Sources:</a:t>
            </a:r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B214-EFBA-47A7-96BC-0C9C5E568A43}" type="slidenum">
              <a:rPr lang="de-AT" smtClean="0"/>
              <a:t>19</a:t>
            </a:fld>
            <a:endParaRPr lang="de-AT"/>
          </a:p>
        </p:txBody>
      </p:sp>
      <p:sp>
        <p:nvSpPr>
          <p:cNvPr id="5" name="Textfeld 4"/>
          <p:cNvSpPr txBox="1"/>
          <p:nvPr/>
        </p:nvSpPr>
        <p:spPr>
          <a:xfrm>
            <a:off x="2678187" y="336282"/>
            <a:ext cx="64569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356E8B"/>
                </a:solidFill>
              </a:rPr>
              <a:t>Building materials from tree to slab to "by-products"</a:t>
            </a:r>
          </a:p>
          <a:p>
            <a:r>
              <a:rPr lang="pl-PL" sz="1200" b="1" dirty="0">
                <a:solidFill>
                  <a:srgbClr val="356E8B"/>
                </a:solidFill>
              </a:rPr>
              <a:t>Łukasz Wesołowski (CUT)</a:t>
            </a:r>
            <a:endParaRPr lang="de-AT" sz="1200" b="1" dirty="0">
              <a:solidFill>
                <a:srgbClr val="356E8B"/>
              </a:solidFill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B5A302C8-9934-4F16-8124-B329DA782FA7}"/>
              </a:ext>
            </a:extLst>
          </p:cNvPr>
          <p:cNvSpPr txBox="1"/>
          <p:nvPr/>
        </p:nvSpPr>
        <p:spPr>
          <a:xfrm>
            <a:off x="4382241" y="1195078"/>
            <a:ext cx="411480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Three-</a:t>
            </a:r>
            <a:r>
              <a:rPr lang="pl-PL" sz="2400" b="1" dirty="0" err="1">
                <a:solidFill>
                  <a:srgbClr val="5C8A85"/>
                </a:solidFill>
              </a:rPr>
              <a:t>Ply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laminate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sheeting</a:t>
            </a:r>
            <a:endParaRPr lang="pl-PL" sz="2400" b="1" dirty="0">
              <a:solidFill>
                <a:srgbClr val="5C8A85"/>
              </a:solidFill>
            </a:endParaRPr>
          </a:p>
          <a:p>
            <a:r>
              <a:rPr lang="pl-PL" sz="2400" b="1" dirty="0">
                <a:solidFill>
                  <a:srgbClr val="5C8A85"/>
                </a:solidFill>
              </a:rPr>
              <a:t>(</a:t>
            </a:r>
            <a:r>
              <a:rPr lang="pl-PL" sz="2400" b="1" dirty="0" err="1">
                <a:solidFill>
                  <a:srgbClr val="5C8A85"/>
                </a:solidFill>
              </a:rPr>
              <a:t>planks</a:t>
            </a:r>
            <a:r>
              <a:rPr lang="pl-PL" sz="2400" b="1" dirty="0">
                <a:solidFill>
                  <a:srgbClr val="5C8A85"/>
                </a:solidFill>
              </a:rPr>
              <a:t>, Wood </a:t>
            </a:r>
            <a:r>
              <a:rPr lang="pl-PL" sz="2400" b="1" dirty="0" err="1">
                <a:solidFill>
                  <a:srgbClr val="5C8A85"/>
                </a:solidFill>
              </a:rPr>
              <a:t>based</a:t>
            </a:r>
            <a:r>
              <a:rPr lang="pl-PL" sz="2400" b="1" dirty="0">
                <a:solidFill>
                  <a:srgbClr val="5C8A85"/>
                </a:solidFill>
              </a:rPr>
              <a:t> mat.):</a:t>
            </a:r>
          </a:p>
          <a:p>
            <a:endParaRPr lang="pl-PL" sz="2400" b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r>
              <a:rPr lang="pl-PL" b="1" dirty="0" err="1">
                <a:solidFill>
                  <a:srgbClr val="5C8A85"/>
                </a:solidFill>
              </a:rPr>
              <a:t>Softwood</a:t>
            </a:r>
            <a:r>
              <a:rPr lang="pl-PL" b="1" dirty="0">
                <a:solidFill>
                  <a:srgbClr val="5C8A85"/>
                </a:solidFill>
              </a:rPr>
              <a:t> - </a:t>
            </a:r>
            <a:r>
              <a:rPr lang="pl-PL" b="1" i="1" dirty="0" err="1">
                <a:solidFill>
                  <a:srgbClr val="5C8A85"/>
                </a:solidFill>
              </a:rPr>
              <a:t>Spruce</a:t>
            </a:r>
            <a:r>
              <a:rPr lang="pl-PL" b="1" i="1" dirty="0">
                <a:solidFill>
                  <a:srgbClr val="5C8A85"/>
                </a:solidFill>
              </a:rPr>
              <a:t>, </a:t>
            </a:r>
            <a:r>
              <a:rPr lang="pl-PL" b="1" i="1" dirty="0" err="1">
                <a:solidFill>
                  <a:srgbClr val="5C8A85"/>
                </a:solidFill>
              </a:rPr>
              <a:t>fir</a:t>
            </a:r>
            <a:r>
              <a:rPr lang="pl-PL" b="1" i="1" dirty="0">
                <a:solidFill>
                  <a:srgbClr val="5C8A85"/>
                </a:solidFill>
              </a:rPr>
              <a:t>, </a:t>
            </a:r>
            <a:r>
              <a:rPr lang="pl-PL" b="1" i="1" dirty="0" err="1">
                <a:solidFill>
                  <a:srgbClr val="5C8A85"/>
                </a:solidFill>
              </a:rPr>
              <a:t>pine</a:t>
            </a:r>
            <a:r>
              <a:rPr lang="pl-PL" b="1" i="1" dirty="0">
                <a:solidFill>
                  <a:srgbClr val="5C8A85"/>
                </a:solidFill>
              </a:rPr>
              <a:t>, </a:t>
            </a:r>
          </a:p>
          <a:p>
            <a:pPr marL="285750" indent="-285750">
              <a:buFontTx/>
              <a:buChar char="-"/>
            </a:pPr>
            <a:endParaRPr lang="pl-PL" b="1" i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rgbClr val="5C8A85"/>
                </a:solidFill>
              </a:rPr>
              <a:t>Non-load-bearing, loadbearing and reinforcing planking for walls, ceilings, roofs, box elements and facade cladding </a:t>
            </a:r>
            <a:endParaRPr lang="pl-PL" b="1" dirty="0">
              <a:solidFill>
                <a:srgbClr val="5C8A85"/>
              </a:solidFill>
            </a:endParaRPr>
          </a:p>
          <a:p>
            <a:endParaRPr lang="pl-PL" b="1" i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r>
              <a:rPr lang="pl-PL" b="1" dirty="0" err="1">
                <a:solidFill>
                  <a:srgbClr val="5C8A85"/>
                </a:solidFill>
              </a:rPr>
              <a:t>Formwork</a:t>
            </a:r>
            <a:r>
              <a:rPr lang="pl-PL" b="1" dirty="0">
                <a:solidFill>
                  <a:srgbClr val="5C8A85"/>
                </a:solidFill>
              </a:rPr>
              <a:t>, </a:t>
            </a:r>
            <a:r>
              <a:rPr lang="pl-PL" b="1" dirty="0" err="1">
                <a:solidFill>
                  <a:srgbClr val="5C8A85"/>
                </a:solidFill>
              </a:rPr>
              <a:t>interiors</a:t>
            </a:r>
            <a:r>
              <a:rPr lang="pl-PL" b="1" dirty="0">
                <a:solidFill>
                  <a:srgbClr val="5C8A85"/>
                </a:solidFill>
              </a:rPr>
              <a:t>, </a:t>
            </a:r>
            <a:r>
              <a:rPr lang="pl-PL" b="1" dirty="0" err="1">
                <a:solidFill>
                  <a:srgbClr val="5C8A85"/>
                </a:solidFill>
              </a:rPr>
              <a:t>furniture</a:t>
            </a:r>
            <a:endParaRPr lang="pl-PL" b="1" dirty="0">
              <a:solidFill>
                <a:srgbClr val="5C8A85"/>
              </a:solidFill>
            </a:endParaRPr>
          </a:p>
          <a:p>
            <a:endParaRPr lang="pl-PL" b="1" i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endParaRPr lang="pl-PL" b="1" i="1" dirty="0">
              <a:solidFill>
                <a:srgbClr val="5C8A85"/>
              </a:solidFill>
            </a:endParaRPr>
          </a:p>
          <a:p>
            <a:endParaRPr lang="pl-PL" b="1" dirty="0">
              <a:solidFill>
                <a:srgbClr val="5C8A85"/>
              </a:solidFill>
            </a:endParaRPr>
          </a:p>
          <a:p>
            <a:endParaRPr lang="pl-PL" sz="2400" b="1" dirty="0">
              <a:solidFill>
                <a:srgbClr val="5C8A85"/>
              </a:solidFill>
            </a:endParaRPr>
          </a:p>
          <a:p>
            <a:endParaRPr lang="pl-PL" b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endParaRPr lang="de-DE" b="1" dirty="0">
              <a:solidFill>
                <a:srgbClr val="5C8A85"/>
              </a:solidFill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92A91D83-DB1B-45F0-A50B-D670B0F81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1108316" y="2525666"/>
            <a:ext cx="4680000" cy="2018824"/>
          </a:xfrm>
          <a:prstGeom prst="rect">
            <a:avLst/>
          </a:prstGeom>
        </p:spPr>
      </p:pic>
      <p:pic>
        <p:nvPicPr>
          <p:cNvPr id="12" name="Obraz 11" descr="Obraz zawierający drewniane, tablica, drewno, budynek&#10;&#10;Opis wygenerowany automatycznie">
            <a:extLst>
              <a:ext uri="{FF2B5EF4-FFF2-40B4-BE49-F238E27FC236}">
                <a16:creationId xmlns:a16="http://schemas.microsoft.com/office/drawing/2014/main" id="{19490787-C76B-43F3-8B04-28B3AA1D81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042" y="1130920"/>
            <a:ext cx="468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38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08.09.2021</a:t>
            </a:r>
            <a:endParaRPr lang="de-AT" dirty="0"/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Sources:</a:t>
            </a:r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B214-EFBA-47A7-96BC-0C9C5E568A43}" type="slidenum">
              <a:rPr lang="de-AT" smtClean="0"/>
              <a:t>2</a:t>
            </a:fld>
            <a:endParaRPr lang="de-AT"/>
          </a:p>
        </p:txBody>
      </p:sp>
      <p:sp>
        <p:nvSpPr>
          <p:cNvPr id="5" name="Textfeld 4"/>
          <p:cNvSpPr txBox="1"/>
          <p:nvPr/>
        </p:nvSpPr>
        <p:spPr>
          <a:xfrm>
            <a:off x="2678187" y="336282"/>
            <a:ext cx="64569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356E8B"/>
                </a:solidFill>
              </a:rPr>
              <a:t>Building materials from tree to slab to "by-products"</a:t>
            </a:r>
          </a:p>
          <a:p>
            <a:r>
              <a:rPr lang="pl-PL" sz="1200" b="1" dirty="0">
                <a:solidFill>
                  <a:srgbClr val="356E8B"/>
                </a:solidFill>
              </a:rPr>
              <a:t>Łukasz Wesołowski (CUT)</a:t>
            </a:r>
            <a:endParaRPr lang="de-AT" sz="1200" b="1" dirty="0">
              <a:solidFill>
                <a:srgbClr val="356E8B"/>
              </a:solidFill>
            </a:endParaRPr>
          </a:p>
        </p:txBody>
      </p:sp>
      <p:pic>
        <p:nvPicPr>
          <p:cNvPr id="3" name="Obraz 2" descr="Obraz zawierający trawa, roślina, zewnętrzne, drzewo&#10;&#10;Opis wygenerowany automatycznie">
            <a:extLst>
              <a:ext uri="{FF2B5EF4-FFF2-40B4-BE49-F238E27FC236}">
                <a16:creationId xmlns:a16="http://schemas.microsoft.com/office/drawing/2014/main" id="{0C3E65DE-5AED-4875-8CCD-6D24F9AE8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075" y="1109257"/>
            <a:ext cx="7971900" cy="4783140"/>
          </a:xfrm>
          <a:prstGeom prst="rect">
            <a:avLst/>
          </a:prstGeom>
        </p:spPr>
      </p:pic>
      <p:sp>
        <p:nvSpPr>
          <p:cNvPr id="8" name="Textfeld 1">
            <a:extLst>
              <a:ext uri="{FF2B5EF4-FFF2-40B4-BE49-F238E27FC236}">
                <a16:creationId xmlns:a16="http://schemas.microsoft.com/office/drawing/2014/main" id="{B5A302C8-9934-4F16-8124-B329DA782FA7}"/>
              </a:ext>
            </a:extLst>
          </p:cNvPr>
          <p:cNvSpPr txBox="1"/>
          <p:nvPr/>
        </p:nvSpPr>
        <p:spPr>
          <a:xfrm>
            <a:off x="243829" y="1130920"/>
            <a:ext cx="99141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Wood </a:t>
            </a:r>
            <a:r>
              <a:rPr lang="pl-PL" sz="2400" b="1" dirty="0" err="1">
                <a:solidFill>
                  <a:srgbClr val="5C8A85"/>
                </a:solidFill>
              </a:rPr>
              <a:t>is</a:t>
            </a:r>
            <a:r>
              <a:rPr lang="pl-PL" sz="2400" b="1" dirty="0">
                <a:solidFill>
                  <a:srgbClr val="5C8A85"/>
                </a:solidFill>
              </a:rPr>
              <a:t> a </a:t>
            </a:r>
            <a:r>
              <a:rPr lang="pl-PL" sz="2400" b="1" dirty="0" err="1">
                <a:solidFill>
                  <a:srgbClr val="5C8A85"/>
                </a:solidFill>
              </a:rPr>
              <a:t>natural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</a:p>
          <a:p>
            <a:r>
              <a:rPr lang="pl-PL" sz="2400" b="1" dirty="0" err="1">
                <a:solidFill>
                  <a:srgbClr val="5C8A85"/>
                </a:solidFill>
              </a:rPr>
              <a:t>material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  <a:p>
            <a:endParaRPr lang="pl-PL" sz="2400" b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r>
              <a:rPr lang="pl-PL" b="1" dirty="0" err="1">
                <a:solidFill>
                  <a:srgbClr val="5C8A85"/>
                </a:solidFill>
              </a:rPr>
              <a:t>Kind</a:t>
            </a:r>
            <a:endParaRPr lang="pl-PL" b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r>
              <a:rPr lang="pl-PL" b="1" dirty="0" err="1">
                <a:solidFill>
                  <a:srgbClr val="5C8A85"/>
                </a:solidFill>
              </a:rPr>
              <a:t>Geo</a:t>
            </a:r>
            <a:r>
              <a:rPr lang="pl-PL" b="1" dirty="0">
                <a:solidFill>
                  <a:srgbClr val="5C8A85"/>
                </a:solidFill>
              </a:rPr>
              <a:t> </a:t>
            </a:r>
            <a:r>
              <a:rPr lang="pl-PL" b="1" dirty="0" err="1">
                <a:solidFill>
                  <a:srgbClr val="5C8A85"/>
                </a:solidFill>
              </a:rPr>
              <a:t>location</a:t>
            </a:r>
            <a:endParaRPr lang="pl-PL" b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r>
              <a:rPr lang="pl-PL" b="1" dirty="0" err="1">
                <a:solidFill>
                  <a:srgbClr val="5C8A85"/>
                </a:solidFill>
              </a:rPr>
              <a:t>Climate</a:t>
            </a:r>
            <a:endParaRPr lang="pl-PL" b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r>
              <a:rPr lang="pl-PL" b="1" dirty="0" err="1">
                <a:solidFill>
                  <a:srgbClr val="5C8A85"/>
                </a:solidFill>
              </a:rPr>
              <a:t>Speed</a:t>
            </a:r>
            <a:r>
              <a:rPr lang="pl-PL" b="1" dirty="0">
                <a:solidFill>
                  <a:srgbClr val="5C8A85"/>
                </a:solidFill>
              </a:rPr>
              <a:t> of </a:t>
            </a:r>
            <a:r>
              <a:rPr lang="pl-PL" b="1" dirty="0" err="1">
                <a:solidFill>
                  <a:srgbClr val="5C8A85"/>
                </a:solidFill>
              </a:rPr>
              <a:t>growing</a:t>
            </a:r>
            <a:endParaRPr lang="pl-PL" b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r>
              <a:rPr lang="pl-PL" b="1" dirty="0" err="1">
                <a:solidFill>
                  <a:srgbClr val="5C8A85"/>
                </a:solidFill>
              </a:rPr>
              <a:t>Diseases</a:t>
            </a:r>
            <a:r>
              <a:rPr lang="pl-PL" b="1" dirty="0">
                <a:solidFill>
                  <a:srgbClr val="5C8A85"/>
                </a:solidFill>
              </a:rPr>
              <a:t> / </a:t>
            </a:r>
            <a:r>
              <a:rPr lang="pl-PL" b="1" dirty="0" err="1">
                <a:solidFill>
                  <a:srgbClr val="5C8A85"/>
                </a:solidFill>
              </a:rPr>
              <a:t>insects</a:t>
            </a:r>
            <a:r>
              <a:rPr lang="pl-PL" b="1" dirty="0">
                <a:solidFill>
                  <a:srgbClr val="5C8A85"/>
                </a:solidFill>
              </a:rPr>
              <a:t> </a:t>
            </a:r>
          </a:p>
          <a:p>
            <a:pPr marL="285750" indent="-285750">
              <a:buFontTx/>
              <a:buChar char="-"/>
            </a:pPr>
            <a:endParaRPr lang="de-DE" b="1" dirty="0">
              <a:solidFill>
                <a:srgbClr val="5C8A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5925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wewnątrz, podłoże, drewniane, tarcica&#10;&#10;Opis wygenerowany automatycznie">
            <a:extLst>
              <a:ext uri="{FF2B5EF4-FFF2-40B4-BE49-F238E27FC236}">
                <a16:creationId xmlns:a16="http://schemas.microsoft.com/office/drawing/2014/main" id="{935F04B9-73D0-4EAE-8EE1-3CD111052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822" y="2193294"/>
            <a:ext cx="6326777" cy="367744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5727B42-7BB0-4479-8656-078765476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1068331" y="2515078"/>
            <a:ext cx="4680000" cy="20400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3F3405B1-2F3D-4882-9D09-7B2EF28EE4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436" y="1195078"/>
            <a:ext cx="1566000" cy="1566000"/>
          </a:xfrm>
          <a:prstGeom prst="rect">
            <a:avLst/>
          </a:prstGeom>
        </p:spPr>
      </p:pic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08.09.2021</a:t>
            </a:r>
            <a:endParaRPr lang="de-AT" dirty="0"/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Sources:</a:t>
            </a:r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B214-EFBA-47A7-96BC-0C9C5E568A43}" type="slidenum">
              <a:rPr lang="de-AT" smtClean="0"/>
              <a:t>20</a:t>
            </a:fld>
            <a:endParaRPr lang="de-AT"/>
          </a:p>
        </p:txBody>
      </p:sp>
      <p:sp>
        <p:nvSpPr>
          <p:cNvPr id="5" name="Textfeld 4"/>
          <p:cNvSpPr txBox="1"/>
          <p:nvPr/>
        </p:nvSpPr>
        <p:spPr>
          <a:xfrm>
            <a:off x="2678187" y="336282"/>
            <a:ext cx="64569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356E8B"/>
                </a:solidFill>
              </a:rPr>
              <a:t>Building materials from tree to slab to "by-products"</a:t>
            </a:r>
          </a:p>
          <a:p>
            <a:r>
              <a:rPr lang="pl-PL" sz="1200" b="1" dirty="0">
                <a:solidFill>
                  <a:srgbClr val="356E8B"/>
                </a:solidFill>
              </a:rPr>
              <a:t>Łukasz Wesołowski (CUT)</a:t>
            </a:r>
            <a:endParaRPr lang="de-AT" sz="1200" b="1" dirty="0">
              <a:solidFill>
                <a:srgbClr val="356E8B"/>
              </a:solidFill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B5A302C8-9934-4F16-8124-B329DA782FA7}"/>
              </a:ext>
            </a:extLst>
          </p:cNvPr>
          <p:cNvSpPr txBox="1"/>
          <p:nvPr/>
        </p:nvSpPr>
        <p:spPr>
          <a:xfrm>
            <a:off x="4382241" y="1195078"/>
            <a:ext cx="411480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Single-</a:t>
            </a:r>
            <a:r>
              <a:rPr lang="pl-PL" sz="2400" b="1" dirty="0" err="1">
                <a:solidFill>
                  <a:srgbClr val="5C8A85"/>
                </a:solidFill>
              </a:rPr>
              <a:t>Ply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sheeting</a:t>
            </a:r>
            <a:endParaRPr lang="pl-PL" sz="2400" b="1" dirty="0">
              <a:solidFill>
                <a:srgbClr val="5C8A85"/>
              </a:solidFill>
            </a:endParaRPr>
          </a:p>
          <a:p>
            <a:r>
              <a:rPr lang="pl-PL" sz="2400" b="1" dirty="0">
                <a:solidFill>
                  <a:srgbClr val="5C8A85"/>
                </a:solidFill>
              </a:rPr>
              <a:t>(</a:t>
            </a:r>
            <a:r>
              <a:rPr lang="pl-PL" sz="2400" b="1" dirty="0" err="1">
                <a:solidFill>
                  <a:srgbClr val="5C8A85"/>
                </a:solidFill>
              </a:rPr>
              <a:t>planks</a:t>
            </a:r>
            <a:r>
              <a:rPr lang="pl-PL" sz="2400" b="1" dirty="0">
                <a:solidFill>
                  <a:srgbClr val="5C8A85"/>
                </a:solidFill>
              </a:rPr>
              <a:t>, Wood </a:t>
            </a:r>
            <a:r>
              <a:rPr lang="pl-PL" sz="2400" b="1" dirty="0" err="1">
                <a:solidFill>
                  <a:srgbClr val="5C8A85"/>
                </a:solidFill>
              </a:rPr>
              <a:t>based</a:t>
            </a:r>
            <a:r>
              <a:rPr lang="pl-PL" sz="2400" b="1" dirty="0">
                <a:solidFill>
                  <a:srgbClr val="5C8A85"/>
                </a:solidFill>
              </a:rPr>
              <a:t> mat.):</a:t>
            </a:r>
          </a:p>
          <a:p>
            <a:endParaRPr lang="pl-PL" sz="2400" b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r>
              <a:rPr lang="pl-PL" b="1" dirty="0" err="1"/>
              <a:t>Softwood</a:t>
            </a:r>
            <a:r>
              <a:rPr lang="pl-PL" b="1" dirty="0"/>
              <a:t> - </a:t>
            </a:r>
            <a:r>
              <a:rPr lang="pl-PL" b="1" i="1" dirty="0" err="1"/>
              <a:t>Spruce</a:t>
            </a:r>
            <a:r>
              <a:rPr lang="pl-PL" b="1" i="1" dirty="0"/>
              <a:t>, </a:t>
            </a:r>
            <a:r>
              <a:rPr lang="pl-PL" b="1" i="1" dirty="0" err="1"/>
              <a:t>fir</a:t>
            </a:r>
            <a:r>
              <a:rPr lang="pl-PL" b="1" i="1" dirty="0"/>
              <a:t>, </a:t>
            </a:r>
            <a:r>
              <a:rPr lang="pl-PL" b="1" i="1" dirty="0" err="1"/>
              <a:t>pine</a:t>
            </a:r>
            <a:r>
              <a:rPr lang="pl-PL" b="1" i="1" dirty="0"/>
              <a:t>, </a:t>
            </a:r>
          </a:p>
          <a:p>
            <a:pPr marL="285750" indent="-285750">
              <a:buFontTx/>
              <a:buChar char="-"/>
            </a:pPr>
            <a:endParaRPr lang="pl-PL" b="1" i="1" dirty="0"/>
          </a:p>
          <a:p>
            <a:pPr marL="285750" indent="-285750">
              <a:buFontTx/>
              <a:buChar char="-"/>
            </a:pPr>
            <a:r>
              <a:rPr lang="pl-PL" b="1" dirty="0" err="1"/>
              <a:t>Furniture</a:t>
            </a:r>
            <a:r>
              <a:rPr lang="pl-PL" b="1" dirty="0"/>
              <a:t> and </a:t>
            </a:r>
            <a:r>
              <a:rPr lang="pl-PL" b="1" dirty="0" err="1"/>
              <a:t>interiors</a:t>
            </a:r>
            <a:r>
              <a:rPr lang="pl-PL" b="1" dirty="0"/>
              <a:t> </a:t>
            </a:r>
            <a:r>
              <a:rPr lang="pl-PL" b="1" dirty="0" err="1"/>
              <a:t>visible</a:t>
            </a:r>
            <a:r>
              <a:rPr lang="pl-PL" b="1" dirty="0"/>
              <a:t> </a:t>
            </a:r>
            <a:r>
              <a:rPr lang="pl-PL" b="1" dirty="0" err="1"/>
              <a:t>surfaces</a:t>
            </a:r>
            <a:endParaRPr lang="pl-PL" b="1" dirty="0"/>
          </a:p>
          <a:p>
            <a:endParaRPr lang="pl-PL" b="1" i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endParaRPr lang="pl-PL" b="1" i="1" dirty="0">
              <a:solidFill>
                <a:srgbClr val="5C8A85"/>
              </a:solidFill>
            </a:endParaRPr>
          </a:p>
          <a:p>
            <a:endParaRPr lang="pl-PL" b="1" dirty="0">
              <a:solidFill>
                <a:srgbClr val="5C8A85"/>
              </a:solidFill>
            </a:endParaRPr>
          </a:p>
          <a:p>
            <a:endParaRPr lang="pl-PL" sz="2400" b="1" dirty="0">
              <a:solidFill>
                <a:srgbClr val="5C8A85"/>
              </a:solidFill>
            </a:endParaRPr>
          </a:p>
          <a:p>
            <a:endParaRPr lang="pl-PL" b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endParaRPr lang="de-DE" b="1" dirty="0">
              <a:solidFill>
                <a:srgbClr val="5C8A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3889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C4D0414-751D-42D0-B43F-95BE93E954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436" y="1195078"/>
            <a:ext cx="1566000" cy="1566000"/>
          </a:xfrm>
          <a:prstGeom prst="rect">
            <a:avLst/>
          </a:prstGeom>
        </p:spPr>
      </p:pic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08.09.2021</a:t>
            </a:r>
            <a:endParaRPr lang="de-AT" dirty="0"/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Sources:</a:t>
            </a:r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B214-EFBA-47A7-96BC-0C9C5E568A43}" type="slidenum">
              <a:rPr lang="de-AT" smtClean="0"/>
              <a:t>21</a:t>
            </a:fld>
            <a:endParaRPr lang="de-AT"/>
          </a:p>
        </p:txBody>
      </p:sp>
      <p:sp>
        <p:nvSpPr>
          <p:cNvPr id="5" name="Textfeld 4"/>
          <p:cNvSpPr txBox="1"/>
          <p:nvPr/>
        </p:nvSpPr>
        <p:spPr>
          <a:xfrm>
            <a:off x="2678187" y="336282"/>
            <a:ext cx="64569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356E8B"/>
                </a:solidFill>
              </a:rPr>
              <a:t>Building materials from tree to slab to "by-products"</a:t>
            </a:r>
          </a:p>
          <a:p>
            <a:r>
              <a:rPr lang="pl-PL" sz="1200" b="1" dirty="0">
                <a:solidFill>
                  <a:srgbClr val="356E8B"/>
                </a:solidFill>
              </a:rPr>
              <a:t>Łukasz Wesołowski (CUT)</a:t>
            </a:r>
            <a:endParaRPr lang="de-AT" sz="1200" b="1" dirty="0">
              <a:solidFill>
                <a:srgbClr val="356E8B"/>
              </a:solidFill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B5A302C8-9934-4F16-8124-B329DA782FA7}"/>
              </a:ext>
            </a:extLst>
          </p:cNvPr>
          <p:cNvSpPr txBox="1"/>
          <p:nvPr/>
        </p:nvSpPr>
        <p:spPr>
          <a:xfrm>
            <a:off x="2420983" y="1195078"/>
            <a:ext cx="4894217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400" b="1" dirty="0" err="1">
                <a:solidFill>
                  <a:srgbClr val="5C8A85"/>
                </a:solidFill>
              </a:rPr>
              <a:t>Veneere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plywood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</a:p>
          <a:p>
            <a:pPr algn="r"/>
            <a:r>
              <a:rPr lang="pl-PL" sz="2400" b="1" dirty="0">
                <a:solidFill>
                  <a:srgbClr val="5C8A85"/>
                </a:solidFill>
              </a:rPr>
              <a:t>(</a:t>
            </a:r>
            <a:r>
              <a:rPr lang="pl-PL" sz="2400" b="1" dirty="0" err="1">
                <a:solidFill>
                  <a:srgbClr val="5C8A85"/>
                </a:solidFill>
              </a:rPr>
              <a:t>Breech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Veneree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</a:p>
          <a:p>
            <a:pPr algn="r"/>
            <a:r>
              <a:rPr lang="pl-PL" sz="2400" b="1" dirty="0" err="1">
                <a:solidFill>
                  <a:srgbClr val="5C8A85"/>
                </a:solidFill>
              </a:rPr>
              <a:t>plywood</a:t>
            </a:r>
            <a:r>
              <a:rPr lang="pl-PL" sz="2400" b="1" dirty="0">
                <a:solidFill>
                  <a:srgbClr val="5C8A85"/>
                </a:solidFill>
              </a:rPr>
              <a:t>)</a:t>
            </a:r>
          </a:p>
          <a:p>
            <a:pPr algn="r"/>
            <a:r>
              <a:rPr lang="pl-PL" sz="2400" b="1" dirty="0">
                <a:solidFill>
                  <a:srgbClr val="5C8A85"/>
                </a:solidFill>
              </a:rPr>
              <a:t>(</a:t>
            </a:r>
            <a:r>
              <a:rPr lang="pl-PL" sz="2400" b="1" dirty="0" err="1">
                <a:solidFill>
                  <a:srgbClr val="5C8A85"/>
                </a:solidFill>
              </a:rPr>
              <a:t>veneere</a:t>
            </a:r>
            <a:r>
              <a:rPr lang="pl-PL" sz="2400" b="1" dirty="0">
                <a:solidFill>
                  <a:srgbClr val="5C8A85"/>
                </a:solidFill>
              </a:rPr>
              <a:t>, Wood </a:t>
            </a:r>
            <a:r>
              <a:rPr lang="pl-PL" sz="2400" b="1" dirty="0" err="1">
                <a:solidFill>
                  <a:srgbClr val="5C8A85"/>
                </a:solidFill>
              </a:rPr>
              <a:t>based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</a:p>
          <a:p>
            <a:pPr algn="r"/>
            <a:r>
              <a:rPr lang="pl-PL" sz="2400" b="1" dirty="0" err="1">
                <a:solidFill>
                  <a:srgbClr val="5C8A85"/>
                </a:solidFill>
              </a:rPr>
              <a:t>material</a:t>
            </a:r>
            <a:r>
              <a:rPr lang="pl-PL" sz="2400" b="1" dirty="0">
                <a:solidFill>
                  <a:srgbClr val="5C8A85"/>
                </a:solidFill>
              </a:rPr>
              <a:t>):</a:t>
            </a:r>
          </a:p>
          <a:p>
            <a:pPr algn="r"/>
            <a:endParaRPr lang="pl-PL" sz="2400" b="1" dirty="0">
              <a:solidFill>
                <a:srgbClr val="5C8A85"/>
              </a:solidFill>
            </a:endParaRPr>
          </a:p>
          <a:p>
            <a:pPr marL="285750" indent="-285750" algn="r">
              <a:buFontTx/>
              <a:buChar char="-"/>
            </a:pPr>
            <a:r>
              <a:rPr lang="pl-PL" b="1" i="1" dirty="0" err="1">
                <a:solidFill>
                  <a:srgbClr val="5C8A85"/>
                </a:solidFill>
              </a:rPr>
              <a:t>Spruce</a:t>
            </a:r>
            <a:r>
              <a:rPr lang="pl-PL" b="1" i="1" dirty="0">
                <a:solidFill>
                  <a:srgbClr val="5C8A85"/>
                </a:solidFill>
              </a:rPr>
              <a:t>, </a:t>
            </a:r>
            <a:r>
              <a:rPr lang="pl-PL" b="1" i="1" dirty="0" err="1">
                <a:solidFill>
                  <a:srgbClr val="5C8A85"/>
                </a:solidFill>
              </a:rPr>
              <a:t>fir</a:t>
            </a:r>
            <a:r>
              <a:rPr lang="pl-PL" b="1" i="1" dirty="0">
                <a:solidFill>
                  <a:srgbClr val="5C8A85"/>
                </a:solidFill>
              </a:rPr>
              <a:t>, </a:t>
            </a:r>
            <a:r>
              <a:rPr lang="pl-PL" b="1" i="1" dirty="0" err="1">
                <a:solidFill>
                  <a:srgbClr val="5C8A85"/>
                </a:solidFill>
              </a:rPr>
              <a:t>pine</a:t>
            </a:r>
            <a:r>
              <a:rPr lang="pl-PL" b="1" i="1" dirty="0">
                <a:solidFill>
                  <a:srgbClr val="5C8A85"/>
                </a:solidFill>
              </a:rPr>
              <a:t>, </a:t>
            </a:r>
            <a:r>
              <a:rPr lang="pl-PL" b="1" i="1" dirty="0" err="1">
                <a:solidFill>
                  <a:srgbClr val="5C8A85"/>
                </a:solidFill>
              </a:rPr>
              <a:t>hemlock</a:t>
            </a:r>
            <a:r>
              <a:rPr lang="pl-PL" b="1" i="1" dirty="0">
                <a:solidFill>
                  <a:srgbClr val="5C8A85"/>
                </a:solidFill>
              </a:rPr>
              <a:t> – </a:t>
            </a:r>
            <a:r>
              <a:rPr lang="pl-PL" b="1" i="1" dirty="0" err="1">
                <a:solidFill>
                  <a:srgbClr val="5C8A85"/>
                </a:solidFill>
              </a:rPr>
              <a:t>Breech</a:t>
            </a:r>
            <a:r>
              <a:rPr lang="pl-PL" b="1" i="1" dirty="0">
                <a:solidFill>
                  <a:srgbClr val="5C8A85"/>
                </a:solidFill>
              </a:rPr>
              <a:t> </a:t>
            </a:r>
            <a:r>
              <a:rPr lang="pl-PL" b="1" i="1" dirty="0" err="1">
                <a:solidFill>
                  <a:srgbClr val="5C8A85"/>
                </a:solidFill>
              </a:rPr>
              <a:t>is</a:t>
            </a:r>
            <a:r>
              <a:rPr lang="pl-PL" b="1" i="1" dirty="0">
                <a:solidFill>
                  <a:srgbClr val="5C8A85"/>
                </a:solidFill>
              </a:rPr>
              <a:t> for </a:t>
            </a:r>
            <a:r>
              <a:rPr lang="pl-PL" b="1" i="1" dirty="0" err="1">
                <a:solidFill>
                  <a:srgbClr val="5C8A85"/>
                </a:solidFill>
              </a:rPr>
              <a:t>very</a:t>
            </a:r>
            <a:r>
              <a:rPr lang="pl-PL" b="1" i="1" dirty="0">
                <a:solidFill>
                  <a:srgbClr val="5C8A85"/>
                </a:solidFill>
              </a:rPr>
              <a:t> </a:t>
            </a:r>
            <a:r>
              <a:rPr lang="pl-PL" b="1" i="1" dirty="0" err="1">
                <a:solidFill>
                  <a:srgbClr val="5C8A85"/>
                </a:solidFill>
              </a:rPr>
              <a:t>strong</a:t>
            </a:r>
            <a:r>
              <a:rPr lang="pl-PL" b="1" i="1" dirty="0">
                <a:solidFill>
                  <a:srgbClr val="5C8A85"/>
                </a:solidFill>
              </a:rPr>
              <a:t> </a:t>
            </a:r>
            <a:r>
              <a:rPr lang="pl-PL" b="1" i="1" dirty="0" err="1">
                <a:solidFill>
                  <a:srgbClr val="5C8A85"/>
                </a:solidFill>
              </a:rPr>
              <a:t>sheets</a:t>
            </a:r>
            <a:endParaRPr lang="pl-PL" b="1" i="1" dirty="0">
              <a:solidFill>
                <a:srgbClr val="5C8A85"/>
              </a:solidFill>
            </a:endParaRPr>
          </a:p>
          <a:p>
            <a:pPr algn="r"/>
            <a:r>
              <a:rPr lang="pl-PL" b="1" i="1" dirty="0"/>
              <a:t> </a:t>
            </a:r>
          </a:p>
          <a:p>
            <a:pPr marL="285750" indent="-285750" algn="r">
              <a:buFontTx/>
              <a:buChar char="-"/>
            </a:pPr>
            <a:r>
              <a:rPr lang="en-US" b="1" dirty="0">
                <a:solidFill>
                  <a:srgbClr val="5C8A85"/>
                </a:solidFill>
              </a:rPr>
              <a:t>Load-bearing ceilings and walls, load-bearing and bracing planking for walls, ceilings and roofs</a:t>
            </a:r>
            <a:endParaRPr lang="pl-PL" b="1" dirty="0">
              <a:solidFill>
                <a:srgbClr val="5C8A85"/>
              </a:solidFill>
            </a:endParaRPr>
          </a:p>
          <a:p>
            <a:pPr marL="285750" indent="-285750" algn="r">
              <a:buFontTx/>
              <a:buChar char="-"/>
            </a:pPr>
            <a:endParaRPr lang="pl-PL" b="1" i="1" dirty="0">
              <a:solidFill>
                <a:srgbClr val="5C8A85"/>
              </a:solidFill>
            </a:endParaRPr>
          </a:p>
          <a:p>
            <a:pPr marL="285750" indent="-285750" algn="r">
              <a:buFontTx/>
              <a:buChar char="-"/>
            </a:pPr>
            <a:r>
              <a:rPr lang="en-US" b="1" dirty="0">
                <a:solidFill>
                  <a:srgbClr val="5C8A85"/>
                </a:solidFill>
              </a:rPr>
              <a:t>Weather-proof cladding, formwork, scaffolding, interiors, furniture</a:t>
            </a:r>
            <a:endParaRPr lang="pl-PL" b="1" dirty="0">
              <a:solidFill>
                <a:srgbClr val="5C8A85"/>
              </a:solidFill>
            </a:endParaRPr>
          </a:p>
          <a:p>
            <a:pPr marL="285750" indent="-285750" algn="r">
              <a:buFontTx/>
              <a:buChar char="-"/>
            </a:pPr>
            <a:endParaRPr lang="pl-PL" b="1" i="1" dirty="0">
              <a:solidFill>
                <a:srgbClr val="5C8A85"/>
              </a:solidFill>
            </a:endParaRPr>
          </a:p>
          <a:p>
            <a:pPr algn="r"/>
            <a:endParaRPr lang="pl-PL" b="1" dirty="0">
              <a:solidFill>
                <a:srgbClr val="5C8A85"/>
              </a:solidFill>
            </a:endParaRPr>
          </a:p>
          <a:p>
            <a:pPr algn="r"/>
            <a:endParaRPr lang="pl-PL" sz="2400" b="1" dirty="0">
              <a:solidFill>
                <a:srgbClr val="5C8A85"/>
              </a:solidFill>
            </a:endParaRPr>
          </a:p>
          <a:p>
            <a:pPr algn="r"/>
            <a:endParaRPr lang="pl-PL" b="1" dirty="0">
              <a:solidFill>
                <a:srgbClr val="5C8A85"/>
              </a:solidFill>
            </a:endParaRPr>
          </a:p>
          <a:p>
            <a:pPr marL="285750" indent="-285750" algn="r">
              <a:buFontTx/>
              <a:buChar char="-"/>
            </a:pPr>
            <a:endParaRPr lang="de-DE" b="1" dirty="0">
              <a:solidFill>
                <a:srgbClr val="5C8A85"/>
              </a:solidFill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F5B21568-1AF9-41D1-BDBF-7BD26F724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1092003" y="2534406"/>
            <a:ext cx="4680000" cy="1992656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339B4F88-F8FE-45B9-868E-9E437554D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076434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3811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az 20">
            <a:extLst>
              <a:ext uri="{FF2B5EF4-FFF2-40B4-BE49-F238E27FC236}">
                <a16:creationId xmlns:a16="http://schemas.microsoft.com/office/drawing/2014/main" id="{2667E5AA-0504-43BB-BE54-DD5323124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151" y="1190733"/>
            <a:ext cx="1566000" cy="15660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FF0796FF-C8E0-4AE2-8229-C408F2455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1078724" y="2529835"/>
            <a:ext cx="4680000" cy="2001797"/>
          </a:xfrm>
          <a:prstGeom prst="rect">
            <a:avLst/>
          </a:prstGeom>
        </p:spPr>
      </p:pic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08.09.2021</a:t>
            </a:r>
            <a:endParaRPr lang="de-AT" dirty="0"/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Sources:</a:t>
            </a:r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B214-EFBA-47A7-96BC-0C9C5E568A43}" type="slidenum">
              <a:rPr lang="de-AT" smtClean="0"/>
              <a:t>22</a:t>
            </a:fld>
            <a:endParaRPr lang="de-AT"/>
          </a:p>
        </p:txBody>
      </p:sp>
      <p:sp>
        <p:nvSpPr>
          <p:cNvPr id="5" name="Textfeld 4"/>
          <p:cNvSpPr txBox="1"/>
          <p:nvPr/>
        </p:nvSpPr>
        <p:spPr>
          <a:xfrm>
            <a:off x="2678187" y="336282"/>
            <a:ext cx="64569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356E8B"/>
                </a:solidFill>
              </a:rPr>
              <a:t>Building materials from tree to slab to "by-products"</a:t>
            </a:r>
          </a:p>
          <a:p>
            <a:r>
              <a:rPr lang="pl-PL" sz="1200" b="1" dirty="0">
                <a:solidFill>
                  <a:srgbClr val="356E8B"/>
                </a:solidFill>
              </a:rPr>
              <a:t>Łukasz Wesołowski (CUT)</a:t>
            </a:r>
            <a:endParaRPr lang="de-AT" sz="1200" b="1" dirty="0">
              <a:solidFill>
                <a:srgbClr val="356E8B"/>
              </a:solidFill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B5A302C8-9934-4F16-8124-B329DA782FA7}"/>
              </a:ext>
            </a:extLst>
          </p:cNvPr>
          <p:cNvSpPr txBox="1"/>
          <p:nvPr/>
        </p:nvSpPr>
        <p:spPr>
          <a:xfrm>
            <a:off x="2429692" y="1239302"/>
            <a:ext cx="489421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400" b="1" dirty="0">
                <a:solidFill>
                  <a:srgbClr val="5C8A85"/>
                </a:solidFill>
              </a:rPr>
              <a:t>LVL – </a:t>
            </a:r>
            <a:r>
              <a:rPr lang="pl-PL" sz="2400" b="1" dirty="0" err="1">
                <a:solidFill>
                  <a:srgbClr val="5C8A85"/>
                </a:solidFill>
              </a:rPr>
              <a:t>Laminated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</a:p>
          <a:p>
            <a:pPr algn="r"/>
            <a:r>
              <a:rPr lang="pl-PL" sz="2400" b="1" dirty="0" err="1">
                <a:solidFill>
                  <a:srgbClr val="5C8A85"/>
                </a:solidFill>
              </a:rPr>
              <a:t>Veneer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Lumber</a:t>
            </a:r>
            <a:endParaRPr lang="pl-PL" sz="2400" b="1" dirty="0">
              <a:solidFill>
                <a:srgbClr val="5C8A85"/>
              </a:solidFill>
            </a:endParaRPr>
          </a:p>
          <a:p>
            <a:pPr algn="r"/>
            <a:r>
              <a:rPr lang="pl-PL" sz="2400" b="1" dirty="0">
                <a:solidFill>
                  <a:srgbClr val="5C8A85"/>
                </a:solidFill>
              </a:rPr>
              <a:t>(</a:t>
            </a:r>
            <a:r>
              <a:rPr lang="pl-PL" sz="2400" b="1" dirty="0" err="1">
                <a:solidFill>
                  <a:srgbClr val="5C8A85"/>
                </a:solidFill>
              </a:rPr>
              <a:t>veneere</a:t>
            </a:r>
            <a:r>
              <a:rPr lang="pl-PL" sz="2400" b="1" dirty="0">
                <a:solidFill>
                  <a:srgbClr val="5C8A85"/>
                </a:solidFill>
              </a:rPr>
              <a:t>, Wood </a:t>
            </a:r>
            <a:r>
              <a:rPr lang="pl-PL" sz="2400" b="1" dirty="0" err="1">
                <a:solidFill>
                  <a:srgbClr val="5C8A85"/>
                </a:solidFill>
              </a:rPr>
              <a:t>based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</a:p>
          <a:p>
            <a:pPr algn="r"/>
            <a:r>
              <a:rPr lang="pl-PL" sz="2400" b="1" dirty="0" err="1">
                <a:solidFill>
                  <a:srgbClr val="5C8A85"/>
                </a:solidFill>
              </a:rPr>
              <a:t>material</a:t>
            </a:r>
            <a:r>
              <a:rPr lang="pl-PL" sz="2400" b="1" dirty="0">
                <a:solidFill>
                  <a:srgbClr val="5C8A85"/>
                </a:solidFill>
              </a:rPr>
              <a:t>):</a:t>
            </a:r>
          </a:p>
          <a:p>
            <a:pPr algn="r"/>
            <a:endParaRPr lang="pl-PL" sz="2400" b="1" dirty="0">
              <a:solidFill>
                <a:srgbClr val="5C8A85"/>
              </a:solidFill>
            </a:endParaRPr>
          </a:p>
          <a:p>
            <a:pPr marL="285750" indent="-285750" algn="r">
              <a:buFontTx/>
              <a:buChar char="-"/>
            </a:pPr>
            <a:r>
              <a:rPr lang="pl-PL" b="1" i="1" dirty="0" err="1">
                <a:solidFill>
                  <a:srgbClr val="5C8A85"/>
                </a:solidFill>
              </a:rPr>
              <a:t>Spruce</a:t>
            </a:r>
            <a:r>
              <a:rPr lang="pl-PL" b="1" i="1" dirty="0">
                <a:solidFill>
                  <a:srgbClr val="5C8A85"/>
                </a:solidFill>
              </a:rPr>
              <a:t>, </a:t>
            </a:r>
            <a:r>
              <a:rPr lang="pl-PL" b="1" i="1" dirty="0" err="1">
                <a:solidFill>
                  <a:srgbClr val="5C8A85"/>
                </a:solidFill>
              </a:rPr>
              <a:t>beech</a:t>
            </a:r>
            <a:r>
              <a:rPr lang="pl-PL" b="1" i="1" dirty="0">
                <a:solidFill>
                  <a:srgbClr val="5C8A85"/>
                </a:solidFill>
              </a:rPr>
              <a:t>, </a:t>
            </a:r>
            <a:r>
              <a:rPr lang="pl-PL" b="1" i="1" dirty="0" err="1">
                <a:solidFill>
                  <a:srgbClr val="5C8A85"/>
                </a:solidFill>
              </a:rPr>
              <a:t>fir</a:t>
            </a:r>
            <a:r>
              <a:rPr lang="pl-PL" b="1" i="1" dirty="0">
                <a:solidFill>
                  <a:srgbClr val="5C8A85"/>
                </a:solidFill>
              </a:rPr>
              <a:t>, </a:t>
            </a:r>
            <a:r>
              <a:rPr lang="pl-PL" b="1" i="1" dirty="0" err="1">
                <a:solidFill>
                  <a:srgbClr val="5C8A85"/>
                </a:solidFill>
              </a:rPr>
              <a:t>pine</a:t>
            </a:r>
            <a:r>
              <a:rPr lang="pl-PL" b="1" i="1" dirty="0">
                <a:solidFill>
                  <a:srgbClr val="5C8A85"/>
                </a:solidFill>
              </a:rPr>
              <a:t>,</a:t>
            </a:r>
          </a:p>
          <a:p>
            <a:pPr algn="r"/>
            <a:r>
              <a:rPr lang="pl-PL" b="1" i="1" dirty="0"/>
              <a:t> </a:t>
            </a:r>
          </a:p>
          <a:p>
            <a:pPr marL="285750" indent="-285750" algn="r">
              <a:buFontTx/>
              <a:buChar char="-"/>
            </a:pPr>
            <a:r>
              <a:rPr lang="en-US" b="1" dirty="0">
                <a:solidFill>
                  <a:srgbClr val="5C8A85"/>
                </a:solidFill>
              </a:rPr>
              <a:t>Load-bearing structures, beams, supports, flanges and struts of truss beams and spatial trusses, support structures for large halls</a:t>
            </a:r>
            <a:endParaRPr lang="pl-PL" b="1" dirty="0">
              <a:solidFill>
                <a:srgbClr val="5C8A85"/>
              </a:solidFill>
            </a:endParaRPr>
          </a:p>
          <a:p>
            <a:pPr marL="285750" indent="-285750" algn="r">
              <a:buFontTx/>
              <a:buChar char="-"/>
            </a:pPr>
            <a:endParaRPr lang="pl-PL" b="1" i="1" dirty="0">
              <a:solidFill>
                <a:srgbClr val="5C8A85"/>
              </a:solidFill>
            </a:endParaRPr>
          </a:p>
          <a:p>
            <a:pPr marL="285750" indent="-285750" algn="r">
              <a:buFontTx/>
              <a:buChar char="-"/>
            </a:pPr>
            <a:r>
              <a:rPr lang="pl-PL" b="1" dirty="0" err="1">
                <a:solidFill>
                  <a:srgbClr val="5C8A85"/>
                </a:solidFill>
              </a:rPr>
              <a:t>Interiors</a:t>
            </a:r>
            <a:r>
              <a:rPr lang="pl-PL" b="1" dirty="0">
                <a:solidFill>
                  <a:srgbClr val="5C8A85"/>
                </a:solidFill>
              </a:rPr>
              <a:t> and </a:t>
            </a:r>
            <a:r>
              <a:rPr lang="pl-PL" b="1" dirty="0" err="1">
                <a:solidFill>
                  <a:srgbClr val="5C8A85"/>
                </a:solidFill>
              </a:rPr>
              <a:t>furniture</a:t>
            </a:r>
            <a:endParaRPr lang="pl-PL" b="1" dirty="0">
              <a:solidFill>
                <a:srgbClr val="5C8A85"/>
              </a:solidFill>
            </a:endParaRPr>
          </a:p>
          <a:p>
            <a:pPr marL="285750" indent="-285750" algn="r">
              <a:buFontTx/>
              <a:buChar char="-"/>
            </a:pPr>
            <a:endParaRPr lang="pl-PL" b="1" i="1" dirty="0">
              <a:solidFill>
                <a:srgbClr val="5C8A85"/>
              </a:solidFill>
            </a:endParaRPr>
          </a:p>
          <a:p>
            <a:pPr algn="r"/>
            <a:endParaRPr lang="pl-PL" b="1" dirty="0">
              <a:solidFill>
                <a:srgbClr val="5C8A85"/>
              </a:solidFill>
            </a:endParaRPr>
          </a:p>
          <a:p>
            <a:pPr algn="r"/>
            <a:endParaRPr lang="pl-PL" sz="2400" b="1" dirty="0">
              <a:solidFill>
                <a:srgbClr val="5C8A85"/>
              </a:solidFill>
            </a:endParaRPr>
          </a:p>
          <a:p>
            <a:pPr algn="r"/>
            <a:endParaRPr lang="pl-PL" b="1" dirty="0">
              <a:solidFill>
                <a:srgbClr val="5C8A85"/>
              </a:solidFill>
            </a:endParaRPr>
          </a:p>
          <a:p>
            <a:pPr marL="285750" indent="-285750" algn="r">
              <a:buFontTx/>
              <a:buChar char="-"/>
            </a:pPr>
            <a:endParaRPr lang="de-DE" b="1" dirty="0">
              <a:solidFill>
                <a:srgbClr val="5C8A85"/>
              </a:solidFill>
            </a:endParaRPr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id="{3F2E0705-99F6-4E23-9DA2-137EEF2DA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422" y="3077905"/>
            <a:ext cx="4193177" cy="2792829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05D99612-84F6-44EC-888C-2659582F99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975" y="1239302"/>
            <a:ext cx="4193177" cy="235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260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4A6428DC-DCF2-48C0-97E4-B71E84B955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436" y="1195078"/>
            <a:ext cx="1566000" cy="1566000"/>
          </a:xfrm>
          <a:prstGeom prst="rect">
            <a:avLst/>
          </a:prstGeom>
        </p:spPr>
      </p:pic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08.09.2021</a:t>
            </a:r>
            <a:endParaRPr lang="de-AT" dirty="0"/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Sources:</a:t>
            </a:r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B214-EFBA-47A7-96BC-0C9C5E568A43}" type="slidenum">
              <a:rPr lang="de-AT" smtClean="0"/>
              <a:t>23</a:t>
            </a:fld>
            <a:endParaRPr lang="de-AT"/>
          </a:p>
        </p:txBody>
      </p:sp>
      <p:sp>
        <p:nvSpPr>
          <p:cNvPr id="5" name="Textfeld 4"/>
          <p:cNvSpPr txBox="1"/>
          <p:nvPr/>
        </p:nvSpPr>
        <p:spPr>
          <a:xfrm>
            <a:off x="2678187" y="336282"/>
            <a:ext cx="64569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356E8B"/>
                </a:solidFill>
              </a:rPr>
              <a:t>Building materials from tree to slab to "by-products"</a:t>
            </a:r>
          </a:p>
          <a:p>
            <a:r>
              <a:rPr lang="pl-PL" sz="1200" b="1" dirty="0">
                <a:solidFill>
                  <a:srgbClr val="356E8B"/>
                </a:solidFill>
              </a:rPr>
              <a:t>Łukasz Wesołowski (CUT)</a:t>
            </a:r>
            <a:endParaRPr lang="de-AT" sz="1200" b="1" dirty="0">
              <a:solidFill>
                <a:srgbClr val="356E8B"/>
              </a:solidFill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B5A302C8-9934-4F16-8124-B329DA782FA7}"/>
              </a:ext>
            </a:extLst>
          </p:cNvPr>
          <p:cNvSpPr txBox="1"/>
          <p:nvPr/>
        </p:nvSpPr>
        <p:spPr>
          <a:xfrm>
            <a:off x="2420983" y="1190734"/>
            <a:ext cx="489421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400" b="1" dirty="0">
                <a:solidFill>
                  <a:srgbClr val="5C8A85"/>
                </a:solidFill>
              </a:rPr>
              <a:t>PSL (</a:t>
            </a:r>
            <a:r>
              <a:rPr lang="pl-PL" sz="2400" b="1" dirty="0" err="1">
                <a:solidFill>
                  <a:srgbClr val="5C8A85"/>
                </a:solidFill>
              </a:rPr>
              <a:t>Parallel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strand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</a:p>
          <a:p>
            <a:pPr algn="r"/>
            <a:r>
              <a:rPr lang="pl-PL" sz="2400" b="1" dirty="0" err="1">
                <a:solidFill>
                  <a:srgbClr val="5C8A85"/>
                </a:solidFill>
              </a:rPr>
              <a:t>lumber</a:t>
            </a:r>
            <a:r>
              <a:rPr lang="pl-PL" sz="2400" b="1" dirty="0">
                <a:solidFill>
                  <a:srgbClr val="5C8A85"/>
                </a:solidFill>
              </a:rPr>
              <a:t>)(</a:t>
            </a:r>
            <a:r>
              <a:rPr lang="pl-PL" sz="2400" b="1" dirty="0" err="1">
                <a:solidFill>
                  <a:srgbClr val="5C8A85"/>
                </a:solidFill>
              </a:rPr>
              <a:t>strands</a:t>
            </a:r>
            <a:r>
              <a:rPr lang="pl-PL" sz="2400" b="1" dirty="0">
                <a:solidFill>
                  <a:srgbClr val="5C8A85"/>
                </a:solidFill>
              </a:rPr>
              <a:t>, </a:t>
            </a:r>
          </a:p>
          <a:p>
            <a:pPr algn="r"/>
            <a:r>
              <a:rPr lang="pl-PL" sz="2400" b="1" dirty="0">
                <a:solidFill>
                  <a:srgbClr val="5C8A85"/>
                </a:solidFill>
              </a:rPr>
              <a:t>Wood </a:t>
            </a:r>
            <a:r>
              <a:rPr lang="pl-PL" sz="2400" b="1" dirty="0" err="1">
                <a:solidFill>
                  <a:srgbClr val="5C8A85"/>
                </a:solidFill>
              </a:rPr>
              <a:t>Based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material</a:t>
            </a:r>
            <a:r>
              <a:rPr lang="pl-PL" sz="2400" b="1" dirty="0">
                <a:solidFill>
                  <a:srgbClr val="5C8A85"/>
                </a:solidFill>
              </a:rPr>
              <a:t>):</a:t>
            </a:r>
          </a:p>
          <a:p>
            <a:pPr algn="r"/>
            <a:endParaRPr lang="pl-PL" sz="2400" b="1" dirty="0">
              <a:solidFill>
                <a:srgbClr val="5C8A85"/>
              </a:solidFill>
            </a:endParaRPr>
          </a:p>
          <a:p>
            <a:pPr marL="285750" indent="-285750" algn="r">
              <a:buFontTx/>
              <a:buChar char="-"/>
            </a:pPr>
            <a:r>
              <a:rPr lang="pl-PL" b="1" i="1" dirty="0" err="1">
                <a:solidFill>
                  <a:srgbClr val="5C8A85"/>
                </a:solidFill>
              </a:rPr>
              <a:t>Poplar</a:t>
            </a:r>
            <a:r>
              <a:rPr lang="pl-PL" b="1" i="1" dirty="0">
                <a:solidFill>
                  <a:srgbClr val="5C8A85"/>
                </a:solidFill>
              </a:rPr>
              <a:t>, </a:t>
            </a:r>
            <a:r>
              <a:rPr lang="pl-PL" b="1" i="1" dirty="0" err="1">
                <a:solidFill>
                  <a:srgbClr val="5C8A85"/>
                </a:solidFill>
              </a:rPr>
              <a:t>fir</a:t>
            </a:r>
            <a:r>
              <a:rPr lang="pl-PL" b="1" i="1" dirty="0">
                <a:solidFill>
                  <a:srgbClr val="5C8A85"/>
                </a:solidFill>
              </a:rPr>
              <a:t>, </a:t>
            </a:r>
            <a:r>
              <a:rPr lang="pl-PL" b="1" i="1" dirty="0" err="1">
                <a:solidFill>
                  <a:srgbClr val="5C8A85"/>
                </a:solidFill>
              </a:rPr>
              <a:t>pine</a:t>
            </a:r>
            <a:endParaRPr lang="pl-PL" b="1" i="1" dirty="0">
              <a:solidFill>
                <a:srgbClr val="5C8A85"/>
              </a:solidFill>
            </a:endParaRPr>
          </a:p>
          <a:p>
            <a:pPr algn="r"/>
            <a:r>
              <a:rPr lang="pl-PL" b="1" i="1" dirty="0"/>
              <a:t> </a:t>
            </a:r>
          </a:p>
          <a:p>
            <a:pPr marL="285750" indent="-285750" algn="r">
              <a:buFontTx/>
              <a:buChar char="-"/>
            </a:pPr>
            <a:r>
              <a:rPr lang="en-US" b="1" dirty="0">
                <a:solidFill>
                  <a:srgbClr val="5C8A85"/>
                </a:solidFill>
              </a:rPr>
              <a:t>Applications with extreme structural requirements  e.g. bottom plates, edging boards or lintel areas, wall, roof and ceiling plates, supports and beams</a:t>
            </a:r>
            <a:endParaRPr lang="pl-PL" b="1" dirty="0">
              <a:solidFill>
                <a:srgbClr val="5C8A85"/>
              </a:solidFill>
            </a:endParaRPr>
          </a:p>
          <a:p>
            <a:pPr marL="285750" indent="-285750" algn="r">
              <a:buFontTx/>
              <a:buChar char="-"/>
            </a:pPr>
            <a:endParaRPr lang="pl-PL" b="1" i="1" dirty="0">
              <a:solidFill>
                <a:srgbClr val="5C8A85"/>
              </a:solidFill>
            </a:endParaRPr>
          </a:p>
          <a:p>
            <a:pPr marL="285750" indent="-285750" algn="r">
              <a:buFontTx/>
              <a:buChar char="-"/>
            </a:pPr>
            <a:r>
              <a:rPr lang="pl-PL" b="1" dirty="0" err="1">
                <a:solidFill>
                  <a:srgbClr val="5C8A85"/>
                </a:solidFill>
              </a:rPr>
              <a:t>Ceiling</a:t>
            </a:r>
            <a:r>
              <a:rPr lang="pl-PL" b="1" dirty="0">
                <a:solidFill>
                  <a:srgbClr val="5C8A85"/>
                </a:solidFill>
              </a:rPr>
              <a:t> and </a:t>
            </a:r>
            <a:r>
              <a:rPr lang="pl-PL" b="1" dirty="0" err="1">
                <a:solidFill>
                  <a:srgbClr val="5C8A85"/>
                </a:solidFill>
              </a:rPr>
              <a:t>floring</a:t>
            </a:r>
            <a:r>
              <a:rPr lang="pl-PL" b="1" dirty="0">
                <a:solidFill>
                  <a:srgbClr val="5C8A85"/>
                </a:solidFill>
              </a:rPr>
              <a:t> </a:t>
            </a:r>
            <a:r>
              <a:rPr lang="pl-PL" b="1" dirty="0" err="1">
                <a:solidFill>
                  <a:srgbClr val="5C8A85"/>
                </a:solidFill>
              </a:rPr>
              <a:t>panels</a:t>
            </a:r>
            <a:endParaRPr lang="pl-PL" b="1" dirty="0">
              <a:solidFill>
                <a:srgbClr val="5C8A85"/>
              </a:solidFill>
            </a:endParaRPr>
          </a:p>
          <a:p>
            <a:pPr marL="285750" indent="-285750" algn="r">
              <a:buFontTx/>
              <a:buChar char="-"/>
            </a:pPr>
            <a:endParaRPr lang="pl-PL" b="1" i="1" dirty="0">
              <a:solidFill>
                <a:srgbClr val="5C8A85"/>
              </a:solidFill>
            </a:endParaRPr>
          </a:p>
          <a:p>
            <a:pPr algn="r"/>
            <a:endParaRPr lang="pl-PL" b="1" dirty="0">
              <a:solidFill>
                <a:srgbClr val="5C8A85"/>
              </a:solidFill>
            </a:endParaRPr>
          </a:p>
          <a:p>
            <a:pPr algn="r"/>
            <a:endParaRPr lang="pl-PL" sz="2400" b="1" dirty="0">
              <a:solidFill>
                <a:srgbClr val="5C8A85"/>
              </a:solidFill>
            </a:endParaRPr>
          </a:p>
          <a:p>
            <a:pPr algn="r"/>
            <a:endParaRPr lang="pl-PL" b="1" dirty="0">
              <a:solidFill>
                <a:srgbClr val="5C8A85"/>
              </a:solidFill>
            </a:endParaRPr>
          </a:p>
          <a:p>
            <a:pPr marL="285750" indent="-285750" algn="r">
              <a:buFontTx/>
              <a:buChar char="-"/>
            </a:pPr>
            <a:endParaRPr lang="de-DE" b="1" dirty="0">
              <a:solidFill>
                <a:srgbClr val="5C8A85"/>
              </a:solidFill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F5B21568-1AF9-41D1-BDBF-7BD26F724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1092003" y="2534406"/>
            <a:ext cx="4680000" cy="1992656"/>
          </a:xfrm>
          <a:prstGeom prst="rect">
            <a:avLst/>
          </a:prstGeom>
        </p:spPr>
      </p:pic>
      <p:pic>
        <p:nvPicPr>
          <p:cNvPr id="7" name="Obraz 6" descr="Obraz zawierający kontener&#10;&#10;Opis wygenerowany automatycznie">
            <a:extLst>
              <a:ext uri="{FF2B5EF4-FFF2-40B4-BE49-F238E27FC236}">
                <a16:creationId xmlns:a16="http://schemas.microsoft.com/office/drawing/2014/main" id="{1ECB5662-8108-4EE6-A128-B62F1D19F0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65"/>
          <a:stretch/>
        </p:blipFill>
        <p:spPr>
          <a:xfrm>
            <a:off x="251668" y="1167948"/>
            <a:ext cx="2508439" cy="4684889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2CE3B8AA-A0A8-4C95-9020-481A7AC60D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7"/>
          <a:stretch/>
        </p:blipFill>
        <p:spPr>
          <a:xfrm>
            <a:off x="7403528" y="1180577"/>
            <a:ext cx="4536803" cy="465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789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4A6428DC-DCF2-48C0-97E4-B71E84B955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436" y="1195078"/>
            <a:ext cx="1566000" cy="1566000"/>
          </a:xfrm>
          <a:prstGeom prst="rect">
            <a:avLst/>
          </a:prstGeom>
        </p:spPr>
      </p:pic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08.09.2021</a:t>
            </a:r>
            <a:endParaRPr lang="de-AT" dirty="0"/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Sources:</a:t>
            </a:r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B214-EFBA-47A7-96BC-0C9C5E568A43}" type="slidenum">
              <a:rPr lang="de-AT" smtClean="0"/>
              <a:t>24</a:t>
            </a:fld>
            <a:endParaRPr lang="de-AT"/>
          </a:p>
        </p:txBody>
      </p:sp>
      <p:sp>
        <p:nvSpPr>
          <p:cNvPr id="5" name="Textfeld 4"/>
          <p:cNvSpPr txBox="1"/>
          <p:nvPr/>
        </p:nvSpPr>
        <p:spPr>
          <a:xfrm>
            <a:off x="2678187" y="336282"/>
            <a:ext cx="64569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356E8B"/>
                </a:solidFill>
              </a:rPr>
              <a:t>Building materials from tree to slab to "by-products"</a:t>
            </a:r>
          </a:p>
          <a:p>
            <a:r>
              <a:rPr lang="pl-PL" sz="1200" b="1" dirty="0">
                <a:solidFill>
                  <a:srgbClr val="356E8B"/>
                </a:solidFill>
              </a:rPr>
              <a:t>Łukasz Wesołowski (CUT)</a:t>
            </a:r>
            <a:endParaRPr lang="de-AT" sz="1200" b="1" dirty="0">
              <a:solidFill>
                <a:srgbClr val="356E8B"/>
              </a:solidFill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B5A302C8-9934-4F16-8124-B329DA782FA7}"/>
              </a:ext>
            </a:extLst>
          </p:cNvPr>
          <p:cNvSpPr txBox="1"/>
          <p:nvPr/>
        </p:nvSpPr>
        <p:spPr>
          <a:xfrm>
            <a:off x="2420983" y="1190734"/>
            <a:ext cx="489421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400" b="1" dirty="0">
                <a:solidFill>
                  <a:srgbClr val="5C8A85"/>
                </a:solidFill>
              </a:rPr>
              <a:t>OSB (</a:t>
            </a:r>
            <a:r>
              <a:rPr lang="pl-PL" sz="2400" b="1" dirty="0" err="1">
                <a:solidFill>
                  <a:srgbClr val="5C8A85"/>
                </a:solidFill>
              </a:rPr>
              <a:t>Oriented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strand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</a:p>
          <a:p>
            <a:pPr algn="r"/>
            <a:r>
              <a:rPr lang="pl-PL" sz="2400" b="1" dirty="0" err="1">
                <a:solidFill>
                  <a:srgbClr val="5C8A85"/>
                </a:solidFill>
              </a:rPr>
              <a:t>board</a:t>
            </a:r>
            <a:r>
              <a:rPr lang="pl-PL" sz="2400" b="1" dirty="0">
                <a:solidFill>
                  <a:srgbClr val="5C8A85"/>
                </a:solidFill>
              </a:rPr>
              <a:t>)(</a:t>
            </a:r>
            <a:r>
              <a:rPr lang="pl-PL" sz="2400" b="1" dirty="0" err="1">
                <a:solidFill>
                  <a:srgbClr val="5C8A85"/>
                </a:solidFill>
              </a:rPr>
              <a:t>strands</a:t>
            </a:r>
            <a:r>
              <a:rPr lang="pl-PL" sz="2400" b="1" dirty="0">
                <a:solidFill>
                  <a:srgbClr val="5C8A85"/>
                </a:solidFill>
              </a:rPr>
              <a:t>, Wood </a:t>
            </a:r>
          </a:p>
          <a:p>
            <a:pPr algn="r"/>
            <a:r>
              <a:rPr lang="pl-PL" sz="2400" b="1" dirty="0" err="1">
                <a:solidFill>
                  <a:srgbClr val="5C8A85"/>
                </a:solidFill>
              </a:rPr>
              <a:t>Based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material</a:t>
            </a:r>
            <a:r>
              <a:rPr lang="pl-PL" sz="2400" b="1" dirty="0">
                <a:solidFill>
                  <a:srgbClr val="5C8A85"/>
                </a:solidFill>
              </a:rPr>
              <a:t>):</a:t>
            </a:r>
          </a:p>
          <a:p>
            <a:pPr algn="r"/>
            <a:endParaRPr lang="pl-PL" sz="2400" b="1" dirty="0">
              <a:solidFill>
                <a:srgbClr val="5C8A85"/>
              </a:solidFill>
            </a:endParaRPr>
          </a:p>
          <a:p>
            <a:pPr marL="285750" indent="-285750" algn="r">
              <a:buFontTx/>
              <a:buChar char="-"/>
            </a:pPr>
            <a:r>
              <a:rPr lang="pl-PL" b="1" i="1" dirty="0" err="1">
                <a:solidFill>
                  <a:srgbClr val="5C8A85"/>
                </a:solidFill>
              </a:rPr>
              <a:t>Poplar</a:t>
            </a:r>
            <a:r>
              <a:rPr lang="pl-PL" b="1" i="1" dirty="0">
                <a:solidFill>
                  <a:srgbClr val="5C8A85"/>
                </a:solidFill>
              </a:rPr>
              <a:t>, </a:t>
            </a:r>
            <a:r>
              <a:rPr lang="pl-PL" b="1" i="1" dirty="0" err="1">
                <a:solidFill>
                  <a:srgbClr val="5C8A85"/>
                </a:solidFill>
              </a:rPr>
              <a:t>fir</a:t>
            </a:r>
            <a:r>
              <a:rPr lang="pl-PL" b="1" i="1" dirty="0">
                <a:solidFill>
                  <a:srgbClr val="5C8A85"/>
                </a:solidFill>
              </a:rPr>
              <a:t>, </a:t>
            </a:r>
            <a:r>
              <a:rPr lang="pl-PL" b="1" i="1" dirty="0" err="1">
                <a:solidFill>
                  <a:srgbClr val="5C8A85"/>
                </a:solidFill>
              </a:rPr>
              <a:t>pine</a:t>
            </a:r>
            <a:r>
              <a:rPr lang="pl-PL" b="1" i="1" dirty="0">
                <a:solidFill>
                  <a:srgbClr val="5C8A85"/>
                </a:solidFill>
              </a:rPr>
              <a:t>, </a:t>
            </a:r>
            <a:r>
              <a:rPr lang="pl-PL" b="1" i="1" dirty="0" err="1">
                <a:solidFill>
                  <a:srgbClr val="5C8A85"/>
                </a:solidFill>
              </a:rPr>
              <a:t>adler</a:t>
            </a:r>
            <a:r>
              <a:rPr lang="pl-PL" b="1" i="1" dirty="0">
                <a:solidFill>
                  <a:srgbClr val="5C8A85"/>
                </a:solidFill>
              </a:rPr>
              <a:t>,</a:t>
            </a:r>
          </a:p>
          <a:p>
            <a:pPr algn="r"/>
            <a:r>
              <a:rPr lang="pl-PL" b="1" i="1" dirty="0"/>
              <a:t> </a:t>
            </a:r>
          </a:p>
          <a:p>
            <a:pPr marL="285750" indent="-285750" algn="r">
              <a:buFontTx/>
              <a:buChar char="-"/>
            </a:pPr>
            <a:r>
              <a:rPr lang="en-US" b="1" dirty="0">
                <a:solidFill>
                  <a:srgbClr val="5C8A85"/>
                </a:solidFill>
              </a:rPr>
              <a:t>Load-bearing walls, load-bearing and bracing planking for floors, walls, ceilings, box elements and roofs (outside with weather protection), webs of I-beams</a:t>
            </a:r>
            <a:endParaRPr lang="pl-PL" b="1" dirty="0">
              <a:solidFill>
                <a:srgbClr val="5C8A85"/>
              </a:solidFill>
            </a:endParaRPr>
          </a:p>
          <a:p>
            <a:pPr marL="285750" indent="-285750" algn="r">
              <a:buFontTx/>
              <a:buChar char="-"/>
            </a:pPr>
            <a:endParaRPr lang="pl-PL" b="1" dirty="0">
              <a:solidFill>
                <a:srgbClr val="5C8A85"/>
              </a:solidFill>
            </a:endParaRPr>
          </a:p>
          <a:p>
            <a:pPr marL="285750" indent="-285750" algn="r">
              <a:buFontTx/>
              <a:buChar char="-"/>
            </a:pPr>
            <a:r>
              <a:rPr lang="en-US" b="1" dirty="0">
                <a:solidFill>
                  <a:srgbClr val="5C8A85"/>
                </a:solidFill>
              </a:rPr>
              <a:t>Mounting panels for flooring, concrete formwork, interiors, furniture </a:t>
            </a:r>
            <a:endParaRPr lang="pl-PL" b="1" i="1" dirty="0">
              <a:solidFill>
                <a:srgbClr val="5C8A85"/>
              </a:solidFill>
            </a:endParaRPr>
          </a:p>
          <a:p>
            <a:pPr algn="r"/>
            <a:endParaRPr lang="pl-PL" b="1" dirty="0">
              <a:solidFill>
                <a:srgbClr val="5C8A85"/>
              </a:solidFill>
            </a:endParaRPr>
          </a:p>
          <a:p>
            <a:pPr algn="r"/>
            <a:endParaRPr lang="pl-PL" sz="2400" b="1" dirty="0">
              <a:solidFill>
                <a:srgbClr val="5C8A85"/>
              </a:solidFill>
            </a:endParaRPr>
          </a:p>
          <a:p>
            <a:pPr algn="r"/>
            <a:endParaRPr lang="pl-PL" b="1" dirty="0">
              <a:solidFill>
                <a:srgbClr val="5C8A85"/>
              </a:solidFill>
            </a:endParaRPr>
          </a:p>
          <a:p>
            <a:pPr marL="285750" indent="-285750" algn="r">
              <a:buFontTx/>
              <a:buChar char="-"/>
            </a:pPr>
            <a:endParaRPr lang="de-DE" b="1" dirty="0">
              <a:solidFill>
                <a:srgbClr val="5C8A85"/>
              </a:solidFill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F5B21568-1AF9-41D1-BDBF-7BD26F724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1092003" y="2534406"/>
            <a:ext cx="4680000" cy="1992656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0DF4CF5-32C7-4C59-AD2C-15F0787F9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1047150" y="2509678"/>
            <a:ext cx="4662102" cy="2024214"/>
          </a:xfrm>
          <a:prstGeom prst="rect">
            <a:avLst/>
          </a:prstGeom>
        </p:spPr>
      </p:pic>
      <p:pic>
        <p:nvPicPr>
          <p:cNvPr id="13" name="Obraz 12" descr="Obraz zawierający podłoże, wewnątrz, meble&#10;&#10;Opis wygenerowany automatycznie">
            <a:extLst>
              <a:ext uri="{FF2B5EF4-FFF2-40B4-BE49-F238E27FC236}">
                <a16:creationId xmlns:a16="http://schemas.microsoft.com/office/drawing/2014/main" id="{3C0F0CC9-3D24-4718-90DF-BF118A2E4E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800" y="1190734"/>
            <a:ext cx="6685713" cy="467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9351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E0FE1A35-9651-48B4-A5A4-428252BAE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086974" y="2524358"/>
            <a:ext cx="4680000" cy="1996556"/>
          </a:xfrm>
          <a:prstGeom prst="rect">
            <a:avLst/>
          </a:prstGeom>
        </p:spPr>
      </p:pic>
      <p:sp>
        <p:nvSpPr>
          <p:cNvPr id="8" name="Textfeld 1">
            <a:extLst>
              <a:ext uri="{FF2B5EF4-FFF2-40B4-BE49-F238E27FC236}">
                <a16:creationId xmlns:a16="http://schemas.microsoft.com/office/drawing/2014/main" id="{B5A302C8-9934-4F16-8124-B329DA782FA7}"/>
              </a:ext>
            </a:extLst>
          </p:cNvPr>
          <p:cNvSpPr txBox="1"/>
          <p:nvPr/>
        </p:nvSpPr>
        <p:spPr>
          <a:xfrm>
            <a:off x="2420983" y="1190734"/>
            <a:ext cx="489421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400" b="1" dirty="0" err="1">
                <a:solidFill>
                  <a:srgbClr val="5C8A85"/>
                </a:solidFill>
              </a:rPr>
              <a:t>Chipboard</a:t>
            </a:r>
            <a:r>
              <a:rPr lang="pl-PL" sz="2400" b="1" dirty="0">
                <a:solidFill>
                  <a:srgbClr val="5C8A85"/>
                </a:solidFill>
              </a:rPr>
              <a:t> (</a:t>
            </a:r>
            <a:r>
              <a:rPr lang="pl-PL" sz="2400" b="1" dirty="0" err="1">
                <a:solidFill>
                  <a:srgbClr val="5C8A85"/>
                </a:solidFill>
              </a:rPr>
              <a:t>strands</a:t>
            </a:r>
            <a:r>
              <a:rPr lang="pl-PL" sz="2400" b="1" dirty="0">
                <a:solidFill>
                  <a:srgbClr val="5C8A85"/>
                </a:solidFill>
              </a:rPr>
              <a:t>, </a:t>
            </a:r>
          </a:p>
          <a:p>
            <a:pPr algn="r"/>
            <a:r>
              <a:rPr lang="pl-PL" sz="2400" b="1" dirty="0">
                <a:solidFill>
                  <a:srgbClr val="5C8A85"/>
                </a:solidFill>
              </a:rPr>
              <a:t>Wood </a:t>
            </a:r>
            <a:r>
              <a:rPr lang="pl-PL" sz="2400" b="1" dirty="0" err="1">
                <a:solidFill>
                  <a:srgbClr val="5C8A85"/>
                </a:solidFill>
              </a:rPr>
              <a:t>Based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</a:p>
          <a:p>
            <a:pPr algn="r"/>
            <a:r>
              <a:rPr lang="pl-PL" sz="2400" b="1" dirty="0" err="1">
                <a:solidFill>
                  <a:srgbClr val="5C8A85"/>
                </a:solidFill>
              </a:rPr>
              <a:t>material</a:t>
            </a:r>
            <a:r>
              <a:rPr lang="pl-PL" sz="2400" b="1" dirty="0">
                <a:solidFill>
                  <a:srgbClr val="5C8A85"/>
                </a:solidFill>
              </a:rPr>
              <a:t>):</a:t>
            </a:r>
          </a:p>
          <a:p>
            <a:pPr algn="r"/>
            <a:endParaRPr lang="pl-PL" sz="2400" b="1" dirty="0">
              <a:solidFill>
                <a:srgbClr val="5C8A85"/>
              </a:solidFill>
            </a:endParaRPr>
          </a:p>
          <a:p>
            <a:pPr marL="285750" indent="-285750" algn="r">
              <a:buFontTx/>
              <a:buChar char="-"/>
            </a:pPr>
            <a:r>
              <a:rPr lang="en-US" b="1" i="1" dirty="0">
                <a:solidFill>
                  <a:srgbClr val="5C8A85"/>
                </a:solidFill>
              </a:rPr>
              <a:t>Pine, spruce, beech, birch, </a:t>
            </a:r>
            <a:endParaRPr lang="pl-PL" b="1" i="1" dirty="0">
              <a:solidFill>
                <a:srgbClr val="5C8A85"/>
              </a:solidFill>
            </a:endParaRPr>
          </a:p>
          <a:p>
            <a:pPr algn="r"/>
            <a:r>
              <a:rPr lang="en-US" b="1" i="1" dirty="0">
                <a:solidFill>
                  <a:srgbClr val="5C8A85"/>
                </a:solidFill>
              </a:rPr>
              <a:t>alder, ash, oak, poplar, chestnut</a:t>
            </a:r>
            <a:r>
              <a:rPr lang="pl-PL" b="1" i="1" dirty="0">
                <a:solidFill>
                  <a:srgbClr val="5C8A85"/>
                </a:solidFill>
              </a:rPr>
              <a:t>,</a:t>
            </a:r>
          </a:p>
          <a:p>
            <a:pPr algn="r"/>
            <a:r>
              <a:rPr lang="pl-PL" b="1" i="1" dirty="0"/>
              <a:t> </a:t>
            </a:r>
          </a:p>
          <a:p>
            <a:pPr marL="285750" indent="-285750" algn="r">
              <a:buFontTx/>
              <a:buChar char="-"/>
            </a:pPr>
            <a:r>
              <a:rPr lang="en-US" b="1" dirty="0">
                <a:solidFill>
                  <a:srgbClr val="5C8A85"/>
                </a:solidFill>
              </a:rPr>
              <a:t>Can be universally used for non-load-bearing, loadbearing and bracing planking and as filling panels in timber frame construction</a:t>
            </a:r>
            <a:endParaRPr lang="pl-PL" b="1" dirty="0">
              <a:solidFill>
                <a:srgbClr val="5C8A85"/>
              </a:solidFill>
            </a:endParaRPr>
          </a:p>
          <a:p>
            <a:pPr marL="285750" indent="-285750" algn="r">
              <a:buFontTx/>
              <a:buChar char="-"/>
            </a:pPr>
            <a:endParaRPr lang="pl-PL" b="1" dirty="0">
              <a:solidFill>
                <a:srgbClr val="5C8A85"/>
              </a:solidFill>
            </a:endParaRPr>
          </a:p>
          <a:p>
            <a:pPr marL="285750" indent="-285750" algn="r">
              <a:buFontTx/>
              <a:buChar char="-"/>
            </a:pPr>
            <a:r>
              <a:rPr lang="en-US" b="1" dirty="0">
                <a:solidFill>
                  <a:srgbClr val="5C8A85"/>
                </a:solidFill>
              </a:rPr>
              <a:t>Interiors, furniture</a:t>
            </a:r>
            <a:endParaRPr lang="pl-PL" b="1" dirty="0">
              <a:solidFill>
                <a:srgbClr val="5C8A85"/>
              </a:solidFill>
            </a:endParaRPr>
          </a:p>
          <a:p>
            <a:pPr algn="r"/>
            <a:endParaRPr lang="pl-PL" sz="2400" b="1" dirty="0">
              <a:solidFill>
                <a:srgbClr val="5C8A85"/>
              </a:solidFill>
            </a:endParaRPr>
          </a:p>
          <a:p>
            <a:pPr algn="r"/>
            <a:endParaRPr lang="pl-PL" b="1" dirty="0">
              <a:solidFill>
                <a:srgbClr val="5C8A85"/>
              </a:solidFill>
            </a:endParaRPr>
          </a:p>
          <a:p>
            <a:pPr marL="285750" indent="-285750" algn="r">
              <a:buFontTx/>
              <a:buChar char="-"/>
            </a:pPr>
            <a:endParaRPr lang="de-DE" b="1" dirty="0">
              <a:solidFill>
                <a:srgbClr val="5C8A85"/>
              </a:solidFill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FF66A1F1-64C7-4DBD-A6E0-D175EA675E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436" y="1197492"/>
            <a:ext cx="1566000" cy="1566000"/>
          </a:xfrm>
          <a:prstGeom prst="rect">
            <a:avLst/>
          </a:prstGeom>
        </p:spPr>
      </p:pic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08.09.2021</a:t>
            </a:r>
            <a:endParaRPr lang="de-AT" dirty="0"/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Sources:</a:t>
            </a:r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B214-EFBA-47A7-96BC-0C9C5E568A43}" type="slidenum">
              <a:rPr lang="de-AT" smtClean="0"/>
              <a:t>25</a:t>
            </a:fld>
            <a:endParaRPr lang="de-AT"/>
          </a:p>
        </p:txBody>
      </p:sp>
      <p:sp>
        <p:nvSpPr>
          <p:cNvPr id="5" name="Textfeld 4"/>
          <p:cNvSpPr txBox="1"/>
          <p:nvPr/>
        </p:nvSpPr>
        <p:spPr>
          <a:xfrm>
            <a:off x="2678187" y="336282"/>
            <a:ext cx="64569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356E8B"/>
                </a:solidFill>
              </a:rPr>
              <a:t>Building materials from tree to slab to "by-products"</a:t>
            </a:r>
          </a:p>
          <a:p>
            <a:r>
              <a:rPr lang="pl-PL" sz="1200" b="1" dirty="0">
                <a:solidFill>
                  <a:srgbClr val="356E8B"/>
                </a:solidFill>
              </a:rPr>
              <a:t>Łukasz Wesołowski (CUT)</a:t>
            </a:r>
            <a:endParaRPr lang="de-AT" sz="1200" b="1" dirty="0">
              <a:solidFill>
                <a:srgbClr val="356E8B"/>
              </a:solidFill>
            </a:endParaRPr>
          </a:p>
        </p:txBody>
      </p:sp>
      <p:pic>
        <p:nvPicPr>
          <p:cNvPr id="12" name="Obraz 11" descr="Obraz zawierający budynek, materiały budowlane&#10;&#10;Opis wygenerowany automatycznie">
            <a:extLst>
              <a:ext uri="{FF2B5EF4-FFF2-40B4-BE49-F238E27FC236}">
                <a16:creationId xmlns:a16="http://schemas.microsoft.com/office/drawing/2014/main" id="{D8CFC258-F988-4E97-89C2-ECD712825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925" y="1197491"/>
            <a:ext cx="4638675" cy="463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240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87F2D804-0B89-4871-8D5A-E4C1D2519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095326" y="2537727"/>
            <a:ext cx="4680000" cy="198601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FF66A1F1-64C7-4DBD-A6E0-D175EA675E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436" y="1197492"/>
            <a:ext cx="1566000" cy="1566000"/>
          </a:xfrm>
          <a:prstGeom prst="rect">
            <a:avLst/>
          </a:prstGeom>
        </p:spPr>
      </p:pic>
      <p:sp>
        <p:nvSpPr>
          <p:cNvPr id="8" name="Textfeld 1">
            <a:extLst>
              <a:ext uri="{FF2B5EF4-FFF2-40B4-BE49-F238E27FC236}">
                <a16:creationId xmlns:a16="http://schemas.microsoft.com/office/drawing/2014/main" id="{B5A302C8-9934-4F16-8124-B329DA782FA7}"/>
              </a:ext>
            </a:extLst>
          </p:cNvPr>
          <p:cNvSpPr txBox="1"/>
          <p:nvPr/>
        </p:nvSpPr>
        <p:spPr>
          <a:xfrm>
            <a:off x="2420983" y="1190734"/>
            <a:ext cx="489421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400" b="1" dirty="0">
                <a:solidFill>
                  <a:srgbClr val="5C8A85"/>
                </a:solidFill>
              </a:rPr>
              <a:t>Cement </a:t>
            </a:r>
            <a:r>
              <a:rPr lang="pl-PL" sz="2400" b="1" dirty="0" err="1">
                <a:solidFill>
                  <a:srgbClr val="5C8A85"/>
                </a:solidFill>
              </a:rPr>
              <a:t>bonded</a:t>
            </a:r>
            <a:endParaRPr lang="pl-PL" sz="2400" b="1" dirty="0">
              <a:solidFill>
                <a:srgbClr val="5C8A85"/>
              </a:solidFill>
            </a:endParaRPr>
          </a:p>
          <a:p>
            <a:pPr algn="r"/>
            <a:r>
              <a:rPr lang="pl-PL" sz="2400" b="1" dirty="0" err="1">
                <a:solidFill>
                  <a:srgbClr val="5C8A85"/>
                </a:solidFill>
              </a:rPr>
              <a:t>Chipboard</a:t>
            </a:r>
            <a:r>
              <a:rPr lang="pl-PL" sz="2400" b="1" dirty="0">
                <a:solidFill>
                  <a:srgbClr val="5C8A85"/>
                </a:solidFill>
              </a:rPr>
              <a:t> (</a:t>
            </a:r>
            <a:r>
              <a:rPr lang="pl-PL" sz="2400" b="1" dirty="0" err="1">
                <a:solidFill>
                  <a:srgbClr val="5C8A85"/>
                </a:solidFill>
              </a:rPr>
              <a:t>strands</a:t>
            </a:r>
            <a:r>
              <a:rPr lang="pl-PL" sz="2400" b="1" dirty="0">
                <a:solidFill>
                  <a:srgbClr val="5C8A85"/>
                </a:solidFill>
              </a:rPr>
              <a:t>, </a:t>
            </a:r>
          </a:p>
          <a:p>
            <a:pPr algn="r"/>
            <a:r>
              <a:rPr lang="pl-PL" sz="2400" b="1" dirty="0">
                <a:solidFill>
                  <a:srgbClr val="5C8A85"/>
                </a:solidFill>
              </a:rPr>
              <a:t>Wood </a:t>
            </a:r>
            <a:r>
              <a:rPr lang="pl-PL" sz="2400" b="1" dirty="0" err="1">
                <a:solidFill>
                  <a:srgbClr val="5C8A85"/>
                </a:solidFill>
              </a:rPr>
              <a:t>Based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</a:p>
          <a:p>
            <a:pPr algn="r"/>
            <a:r>
              <a:rPr lang="pl-PL" sz="2400" b="1" dirty="0" err="1">
                <a:solidFill>
                  <a:srgbClr val="5C8A85"/>
                </a:solidFill>
              </a:rPr>
              <a:t>material</a:t>
            </a:r>
            <a:r>
              <a:rPr lang="pl-PL" sz="2400" b="1" dirty="0">
                <a:solidFill>
                  <a:srgbClr val="5C8A85"/>
                </a:solidFill>
              </a:rPr>
              <a:t>):</a:t>
            </a:r>
          </a:p>
          <a:p>
            <a:pPr algn="r"/>
            <a:endParaRPr lang="pl-PL" sz="2400" b="1" dirty="0">
              <a:solidFill>
                <a:srgbClr val="5C8A85"/>
              </a:solidFill>
            </a:endParaRPr>
          </a:p>
          <a:p>
            <a:pPr marL="285750" indent="-285750" algn="r">
              <a:buFontTx/>
              <a:buChar char="-"/>
            </a:pPr>
            <a:r>
              <a:rPr lang="en-US" b="1" i="1" dirty="0">
                <a:solidFill>
                  <a:srgbClr val="5C8A85"/>
                </a:solidFill>
              </a:rPr>
              <a:t>Spruce, fir, softwood, chips bonded in cement</a:t>
            </a:r>
            <a:r>
              <a:rPr lang="pl-PL" b="1" i="1" dirty="0">
                <a:solidFill>
                  <a:srgbClr val="5C8A85"/>
                </a:solidFill>
              </a:rPr>
              <a:t>,</a:t>
            </a:r>
          </a:p>
          <a:p>
            <a:pPr algn="r"/>
            <a:r>
              <a:rPr lang="pl-PL" b="1" i="1" dirty="0"/>
              <a:t> </a:t>
            </a:r>
          </a:p>
          <a:p>
            <a:pPr marL="285750" indent="-285750" algn="r">
              <a:buFontTx/>
              <a:buChar char="-"/>
            </a:pPr>
            <a:r>
              <a:rPr lang="en-US" b="1" dirty="0">
                <a:solidFill>
                  <a:srgbClr val="5C8A85"/>
                </a:solidFill>
              </a:rPr>
              <a:t>Fire-resistant panels, load-bearing and bracing planking for interiors and exteriors, facade cladding</a:t>
            </a:r>
            <a:endParaRPr lang="pl-PL" b="1" dirty="0">
              <a:solidFill>
                <a:srgbClr val="5C8A85"/>
              </a:solidFill>
            </a:endParaRPr>
          </a:p>
          <a:p>
            <a:pPr marL="285750" indent="-285750" algn="r">
              <a:buFontTx/>
              <a:buChar char="-"/>
            </a:pPr>
            <a:endParaRPr lang="pl-PL" b="1" dirty="0">
              <a:solidFill>
                <a:srgbClr val="5C8A85"/>
              </a:solidFill>
            </a:endParaRPr>
          </a:p>
          <a:p>
            <a:pPr marL="285750" indent="-285750" algn="r">
              <a:buFontTx/>
              <a:buChar char="-"/>
            </a:pPr>
            <a:r>
              <a:rPr lang="en-US" b="1" dirty="0">
                <a:solidFill>
                  <a:srgbClr val="5C8A85"/>
                </a:solidFill>
              </a:rPr>
              <a:t>Non-loadbearing interior walls, sound and thermal insulation</a:t>
            </a:r>
            <a:endParaRPr lang="pl-PL" sz="2400" b="1" dirty="0">
              <a:solidFill>
                <a:srgbClr val="5C8A85"/>
              </a:solidFill>
            </a:endParaRPr>
          </a:p>
          <a:p>
            <a:pPr algn="r"/>
            <a:endParaRPr lang="pl-PL" b="1" dirty="0">
              <a:solidFill>
                <a:srgbClr val="5C8A85"/>
              </a:solidFill>
            </a:endParaRPr>
          </a:p>
          <a:p>
            <a:pPr marL="285750" indent="-285750" algn="r">
              <a:buFontTx/>
              <a:buChar char="-"/>
            </a:pPr>
            <a:endParaRPr lang="de-DE" b="1" dirty="0">
              <a:solidFill>
                <a:srgbClr val="5C8A85"/>
              </a:solidFill>
            </a:endParaRPr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08.09.2021</a:t>
            </a:r>
            <a:endParaRPr lang="de-AT" dirty="0"/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Sources:</a:t>
            </a:r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B214-EFBA-47A7-96BC-0C9C5E568A43}" type="slidenum">
              <a:rPr lang="de-AT" smtClean="0"/>
              <a:t>26</a:t>
            </a:fld>
            <a:endParaRPr lang="de-AT"/>
          </a:p>
        </p:txBody>
      </p:sp>
      <p:sp>
        <p:nvSpPr>
          <p:cNvPr id="5" name="Textfeld 4"/>
          <p:cNvSpPr txBox="1"/>
          <p:nvPr/>
        </p:nvSpPr>
        <p:spPr>
          <a:xfrm>
            <a:off x="2678187" y="336282"/>
            <a:ext cx="64569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356E8B"/>
                </a:solidFill>
              </a:rPr>
              <a:t>Building materials from tree to slab to "by-products"</a:t>
            </a:r>
          </a:p>
          <a:p>
            <a:r>
              <a:rPr lang="pl-PL" sz="1200" b="1" dirty="0">
                <a:solidFill>
                  <a:srgbClr val="356E8B"/>
                </a:solidFill>
              </a:rPr>
              <a:t>Łukasz Wesołowski (CUT)</a:t>
            </a:r>
            <a:endParaRPr lang="de-AT" sz="1200" b="1" dirty="0">
              <a:solidFill>
                <a:srgbClr val="356E8B"/>
              </a:solidFill>
            </a:endParaRPr>
          </a:p>
        </p:txBody>
      </p:sp>
      <p:pic>
        <p:nvPicPr>
          <p:cNvPr id="15" name="Obraz 14" descr="Obraz zawierający drewniane, drewno&#10;&#10;Opis wygenerowany automatycznie">
            <a:extLst>
              <a:ext uri="{FF2B5EF4-FFF2-40B4-BE49-F238E27FC236}">
                <a16:creationId xmlns:a16="http://schemas.microsoft.com/office/drawing/2014/main" id="{0167996F-158A-405B-A9CD-E16E10501C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133148"/>
            <a:ext cx="8353425" cy="473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0672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352A7E6A-3325-4779-B144-403AB6900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074947" y="2517347"/>
            <a:ext cx="4680000" cy="2026772"/>
          </a:xfrm>
          <a:prstGeom prst="rect">
            <a:avLst/>
          </a:prstGeom>
        </p:spPr>
      </p:pic>
      <p:pic>
        <p:nvPicPr>
          <p:cNvPr id="3" name="Obraz 2" descr="Obraz zawierający zawody lekkoatletyczne&#10;&#10;Opis wygenerowany automatycznie">
            <a:extLst>
              <a:ext uri="{FF2B5EF4-FFF2-40B4-BE49-F238E27FC236}">
                <a16:creationId xmlns:a16="http://schemas.microsoft.com/office/drawing/2014/main" id="{9206F15A-FEF7-4290-B949-0CB9CCD474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436" y="1204250"/>
            <a:ext cx="1566000" cy="1566000"/>
          </a:xfrm>
          <a:prstGeom prst="rect">
            <a:avLst/>
          </a:prstGeom>
        </p:spPr>
      </p:pic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08.09.2021</a:t>
            </a:r>
            <a:endParaRPr lang="de-AT" dirty="0"/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Sources:</a:t>
            </a:r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B214-EFBA-47A7-96BC-0C9C5E568A43}" type="slidenum">
              <a:rPr lang="de-AT" smtClean="0"/>
              <a:t>27</a:t>
            </a:fld>
            <a:endParaRPr lang="de-AT"/>
          </a:p>
        </p:txBody>
      </p:sp>
      <p:sp>
        <p:nvSpPr>
          <p:cNvPr id="5" name="Textfeld 4"/>
          <p:cNvSpPr txBox="1"/>
          <p:nvPr/>
        </p:nvSpPr>
        <p:spPr>
          <a:xfrm>
            <a:off x="2678187" y="336282"/>
            <a:ext cx="64569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356E8B"/>
                </a:solidFill>
              </a:rPr>
              <a:t>Building materials from tree to slab to "by-products"</a:t>
            </a:r>
          </a:p>
          <a:p>
            <a:r>
              <a:rPr lang="pl-PL" sz="1200" b="1" dirty="0">
                <a:solidFill>
                  <a:srgbClr val="356E8B"/>
                </a:solidFill>
              </a:rPr>
              <a:t>Łukasz Wesołowski (CUT)</a:t>
            </a:r>
            <a:endParaRPr lang="de-AT" sz="1200" b="1" dirty="0">
              <a:solidFill>
                <a:srgbClr val="356E8B"/>
              </a:solidFill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B5A302C8-9934-4F16-8124-B329DA782FA7}"/>
              </a:ext>
            </a:extLst>
          </p:cNvPr>
          <p:cNvSpPr txBox="1"/>
          <p:nvPr/>
        </p:nvSpPr>
        <p:spPr>
          <a:xfrm>
            <a:off x="2420983" y="1190734"/>
            <a:ext cx="489421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400" b="1" dirty="0">
                <a:solidFill>
                  <a:srgbClr val="5C8A85"/>
                </a:solidFill>
              </a:rPr>
              <a:t>MDF – medium </a:t>
            </a:r>
            <a:r>
              <a:rPr lang="pl-PL" sz="2400" b="1" dirty="0" err="1">
                <a:solidFill>
                  <a:srgbClr val="5C8A85"/>
                </a:solidFill>
              </a:rPr>
              <a:t>density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</a:p>
          <a:p>
            <a:pPr algn="r"/>
            <a:r>
              <a:rPr lang="pl-PL" sz="2400" b="1" dirty="0" err="1">
                <a:solidFill>
                  <a:srgbClr val="5C8A85"/>
                </a:solidFill>
              </a:rPr>
              <a:t>fibreboard</a:t>
            </a:r>
            <a:r>
              <a:rPr lang="pl-PL" sz="2400" b="1" dirty="0">
                <a:solidFill>
                  <a:srgbClr val="5C8A85"/>
                </a:solidFill>
              </a:rPr>
              <a:t> (</a:t>
            </a:r>
            <a:r>
              <a:rPr lang="pl-PL" sz="2400" b="1" dirty="0" err="1">
                <a:solidFill>
                  <a:srgbClr val="5C8A85"/>
                </a:solidFill>
              </a:rPr>
              <a:t>fibre</a:t>
            </a:r>
            <a:r>
              <a:rPr lang="pl-PL" sz="2400" b="1" dirty="0">
                <a:solidFill>
                  <a:srgbClr val="5C8A85"/>
                </a:solidFill>
              </a:rPr>
              <a:t>, </a:t>
            </a:r>
          </a:p>
          <a:p>
            <a:pPr algn="r"/>
            <a:r>
              <a:rPr lang="pl-PL" sz="2400" b="1" dirty="0" err="1">
                <a:solidFill>
                  <a:srgbClr val="5C8A85"/>
                </a:solidFill>
              </a:rPr>
              <a:t>Fibre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Based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</a:p>
          <a:p>
            <a:pPr algn="r"/>
            <a:r>
              <a:rPr lang="pl-PL" sz="2400" b="1" dirty="0" err="1">
                <a:solidFill>
                  <a:srgbClr val="5C8A85"/>
                </a:solidFill>
              </a:rPr>
              <a:t>material</a:t>
            </a:r>
            <a:r>
              <a:rPr lang="pl-PL" sz="2400" b="1" dirty="0">
                <a:solidFill>
                  <a:srgbClr val="5C8A85"/>
                </a:solidFill>
              </a:rPr>
              <a:t>):</a:t>
            </a:r>
          </a:p>
          <a:p>
            <a:pPr algn="r"/>
            <a:endParaRPr lang="pl-PL" sz="2400" b="1" dirty="0">
              <a:solidFill>
                <a:srgbClr val="5C8A85"/>
              </a:solidFill>
            </a:endParaRPr>
          </a:p>
          <a:p>
            <a:pPr marL="285750" indent="-285750" algn="r">
              <a:buFontTx/>
              <a:buChar char="-"/>
            </a:pPr>
            <a:r>
              <a:rPr lang="en-US" b="1" i="1" dirty="0">
                <a:solidFill>
                  <a:srgbClr val="5C8A85"/>
                </a:solidFill>
              </a:rPr>
              <a:t>Spruce, pine, fir, beech, birch, </a:t>
            </a:r>
            <a:endParaRPr lang="pl-PL" b="1" i="1" dirty="0">
              <a:solidFill>
                <a:srgbClr val="5C8A85"/>
              </a:solidFill>
            </a:endParaRPr>
          </a:p>
          <a:p>
            <a:pPr algn="r"/>
            <a:r>
              <a:rPr lang="en-US" b="1" i="1" dirty="0">
                <a:solidFill>
                  <a:srgbClr val="5C8A85"/>
                </a:solidFill>
              </a:rPr>
              <a:t>poplar, eucalyptus</a:t>
            </a:r>
            <a:r>
              <a:rPr lang="pl-PL" b="1" i="1" dirty="0">
                <a:solidFill>
                  <a:srgbClr val="5C8A85"/>
                </a:solidFill>
              </a:rPr>
              <a:t>,</a:t>
            </a:r>
          </a:p>
          <a:p>
            <a:pPr algn="r"/>
            <a:r>
              <a:rPr lang="pl-PL" b="1" i="1" dirty="0"/>
              <a:t> </a:t>
            </a:r>
          </a:p>
          <a:p>
            <a:pPr marL="285750" indent="-285750" algn="r">
              <a:buFontTx/>
              <a:buChar char="-"/>
            </a:pPr>
            <a:r>
              <a:rPr lang="en-US" b="1" dirty="0">
                <a:solidFill>
                  <a:srgbClr val="5C8A85"/>
                </a:solidFill>
              </a:rPr>
              <a:t>Interiors, acoustic elements, furniture</a:t>
            </a:r>
            <a:endParaRPr lang="pl-PL" b="1" dirty="0">
              <a:solidFill>
                <a:srgbClr val="5C8A85"/>
              </a:solidFill>
            </a:endParaRPr>
          </a:p>
          <a:p>
            <a:pPr marL="285750" indent="-285750" algn="r">
              <a:buFontTx/>
              <a:buChar char="-"/>
            </a:pPr>
            <a:endParaRPr lang="pl-PL" b="1" dirty="0">
              <a:solidFill>
                <a:srgbClr val="5C8A85"/>
              </a:solidFill>
            </a:endParaRPr>
          </a:p>
          <a:p>
            <a:pPr marL="285750" indent="-285750" algn="r">
              <a:buFontTx/>
              <a:buChar char="-"/>
            </a:pPr>
            <a:r>
              <a:rPr lang="en-US" b="1" dirty="0">
                <a:solidFill>
                  <a:srgbClr val="5C8A85"/>
                </a:solidFill>
              </a:rPr>
              <a:t>Limited use as load-bearing and bracing planking and to make wall, ceiling and roof panels</a:t>
            </a:r>
            <a:endParaRPr lang="pl-PL" b="1" dirty="0">
              <a:solidFill>
                <a:srgbClr val="5C8A85"/>
              </a:solidFill>
            </a:endParaRPr>
          </a:p>
          <a:p>
            <a:pPr marL="285750" indent="-285750" algn="r">
              <a:buFontTx/>
              <a:buChar char="-"/>
            </a:pPr>
            <a:endParaRPr lang="de-DE" b="1" dirty="0">
              <a:solidFill>
                <a:srgbClr val="5C8A85"/>
              </a:solidFill>
            </a:endParaRPr>
          </a:p>
        </p:txBody>
      </p:sp>
      <p:pic>
        <p:nvPicPr>
          <p:cNvPr id="9" name="Obraz 8" descr="Obraz zawierający podłoże, budynek, tarcica, materiały budowlane&#10;&#10;Opis wygenerowany automatycznie">
            <a:extLst>
              <a:ext uri="{FF2B5EF4-FFF2-40B4-BE49-F238E27FC236}">
                <a16:creationId xmlns:a16="http://schemas.microsoft.com/office/drawing/2014/main" id="{8307F780-4F66-4FE6-B7E5-A4F1FEF5A2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7743" y="1204249"/>
            <a:ext cx="7758886" cy="466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513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1">
            <a:extLst>
              <a:ext uri="{FF2B5EF4-FFF2-40B4-BE49-F238E27FC236}">
                <a16:creationId xmlns:a16="http://schemas.microsoft.com/office/drawing/2014/main" id="{B5A302C8-9934-4F16-8124-B329DA782FA7}"/>
              </a:ext>
            </a:extLst>
          </p:cNvPr>
          <p:cNvSpPr txBox="1"/>
          <p:nvPr/>
        </p:nvSpPr>
        <p:spPr>
          <a:xfrm>
            <a:off x="2420983" y="1190734"/>
            <a:ext cx="489421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400" b="1" dirty="0" err="1">
                <a:solidFill>
                  <a:srgbClr val="5C8A85"/>
                </a:solidFill>
              </a:rPr>
              <a:t>Porous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wood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</a:p>
          <a:p>
            <a:pPr algn="r"/>
            <a:r>
              <a:rPr lang="pl-PL" sz="2400" b="1" dirty="0" err="1">
                <a:solidFill>
                  <a:srgbClr val="5C8A85"/>
                </a:solidFill>
              </a:rPr>
              <a:t>fibreboard</a:t>
            </a:r>
            <a:r>
              <a:rPr lang="pl-PL" sz="2400" b="1" dirty="0">
                <a:solidFill>
                  <a:srgbClr val="5C8A85"/>
                </a:solidFill>
              </a:rPr>
              <a:t> (</a:t>
            </a:r>
            <a:r>
              <a:rPr lang="pl-PL" sz="2400" b="1" dirty="0" err="1">
                <a:solidFill>
                  <a:srgbClr val="5C8A85"/>
                </a:solidFill>
              </a:rPr>
              <a:t>fibre</a:t>
            </a:r>
            <a:r>
              <a:rPr lang="pl-PL" sz="2400" b="1" dirty="0">
                <a:solidFill>
                  <a:srgbClr val="5C8A85"/>
                </a:solidFill>
              </a:rPr>
              <a:t>, </a:t>
            </a:r>
          </a:p>
          <a:p>
            <a:pPr algn="r"/>
            <a:r>
              <a:rPr lang="pl-PL" sz="2400" b="1" dirty="0" err="1">
                <a:solidFill>
                  <a:srgbClr val="5C8A85"/>
                </a:solidFill>
              </a:rPr>
              <a:t>Fibre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Based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material</a:t>
            </a:r>
            <a:r>
              <a:rPr lang="pl-PL" sz="2400" b="1" dirty="0">
                <a:solidFill>
                  <a:srgbClr val="5C8A85"/>
                </a:solidFill>
              </a:rPr>
              <a:t>):</a:t>
            </a:r>
          </a:p>
          <a:p>
            <a:pPr algn="r"/>
            <a:endParaRPr lang="pl-PL" sz="2400" b="1" dirty="0">
              <a:solidFill>
                <a:srgbClr val="5C8A85"/>
              </a:solidFill>
            </a:endParaRPr>
          </a:p>
          <a:p>
            <a:pPr marL="285750" indent="-285750" algn="r">
              <a:buFontTx/>
              <a:buChar char="-"/>
            </a:pPr>
            <a:r>
              <a:rPr lang="en-US" b="1" i="1" dirty="0">
                <a:solidFill>
                  <a:srgbClr val="5C8A85"/>
                </a:solidFill>
              </a:rPr>
              <a:t>Spruce, fir,</a:t>
            </a:r>
            <a:r>
              <a:rPr lang="pl-PL" b="1" i="1" dirty="0">
                <a:solidFill>
                  <a:srgbClr val="5C8A85"/>
                </a:solidFill>
              </a:rPr>
              <a:t> </a:t>
            </a:r>
            <a:r>
              <a:rPr lang="en-US" b="1" i="1" dirty="0">
                <a:solidFill>
                  <a:srgbClr val="5C8A85"/>
                </a:solidFill>
              </a:rPr>
              <a:t>pine, beech, </a:t>
            </a:r>
            <a:endParaRPr lang="pl-PL" b="1" i="1" dirty="0">
              <a:solidFill>
                <a:srgbClr val="5C8A85"/>
              </a:solidFill>
            </a:endParaRPr>
          </a:p>
          <a:p>
            <a:pPr marL="285750" indent="-285750" algn="r">
              <a:buFontTx/>
              <a:buChar char="-"/>
            </a:pPr>
            <a:r>
              <a:rPr lang="en-US" b="1" i="1" dirty="0">
                <a:solidFill>
                  <a:srgbClr val="5C8A85"/>
                </a:solidFill>
              </a:rPr>
              <a:t>birch, poplar, eucalyptus</a:t>
            </a:r>
            <a:endParaRPr lang="pl-PL" b="1" i="1" dirty="0">
              <a:solidFill>
                <a:srgbClr val="5C8A85"/>
              </a:solidFill>
            </a:endParaRPr>
          </a:p>
          <a:p>
            <a:pPr algn="r"/>
            <a:r>
              <a:rPr lang="pl-PL" b="1" i="1" dirty="0"/>
              <a:t> </a:t>
            </a:r>
          </a:p>
          <a:p>
            <a:pPr marL="285750" indent="-285750" algn="r">
              <a:buFontTx/>
              <a:buChar char="-"/>
            </a:pPr>
            <a:r>
              <a:rPr lang="en-US" b="1" dirty="0">
                <a:solidFill>
                  <a:srgbClr val="5C8A85"/>
                </a:solidFill>
              </a:rPr>
              <a:t>Insulation inside and out and between frames and rafters of walls and roofs, insulation of partition walls, footfall sound insulation </a:t>
            </a:r>
            <a:endParaRPr lang="pl-PL" b="1" dirty="0">
              <a:solidFill>
                <a:srgbClr val="5C8A85"/>
              </a:solidFill>
            </a:endParaRPr>
          </a:p>
          <a:p>
            <a:pPr marL="285750" indent="-285750" algn="r">
              <a:buFontTx/>
              <a:buChar char="-"/>
            </a:pPr>
            <a:endParaRPr lang="pl-PL" b="1" dirty="0">
              <a:solidFill>
                <a:srgbClr val="5C8A85"/>
              </a:solidFill>
            </a:endParaRPr>
          </a:p>
          <a:p>
            <a:pPr marL="285750" indent="-285750" algn="r">
              <a:buFontTx/>
              <a:buChar char="-"/>
            </a:pPr>
            <a:r>
              <a:rPr lang="en-US" b="1" dirty="0">
                <a:solidFill>
                  <a:srgbClr val="5C8A85"/>
                </a:solidFill>
              </a:rPr>
              <a:t>Underlay boards for roofs or to make the building envelope more windproof</a:t>
            </a:r>
            <a:endParaRPr lang="de-DE" b="1" dirty="0">
              <a:solidFill>
                <a:srgbClr val="5C8A85"/>
              </a:solidFill>
            </a:endParaRPr>
          </a:p>
        </p:txBody>
      </p:sp>
      <p:pic>
        <p:nvPicPr>
          <p:cNvPr id="10" name="Obraz 9" descr="Obraz zawierający tekst, zawody lekkoatletyczne, sport&#10;&#10;Opis wygenerowany automatycznie">
            <a:extLst>
              <a:ext uri="{FF2B5EF4-FFF2-40B4-BE49-F238E27FC236}">
                <a16:creationId xmlns:a16="http://schemas.microsoft.com/office/drawing/2014/main" id="{BE4FDAAF-6A7A-407F-90A2-F6276CBF6A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436" y="1209781"/>
            <a:ext cx="1561461" cy="15660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1C1B9D8-4E32-4991-8620-D07C92B41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1087435" y="2529833"/>
            <a:ext cx="4680000" cy="2001797"/>
          </a:xfrm>
          <a:prstGeom prst="rect">
            <a:avLst/>
          </a:prstGeom>
        </p:spPr>
      </p:pic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08.09.2021</a:t>
            </a:r>
            <a:endParaRPr lang="de-AT" dirty="0"/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Sources:</a:t>
            </a:r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B214-EFBA-47A7-96BC-0C9C5E568A43}" type="slidenum">
              <a:rPr lang="de-AT" smtClean="0"/>
              <a:t>28</a:t>
            </a:fld>
            <a:endParaRPr lang="de-AT"/>
          </a:p>
        </p:txBody>
      </p:sp>
      <p:sp>
        <p:nvSpPr>
          <p:cNvPr id="5" name="Textfeld 4"/>
          <p:cNvSpPr txBox="1"/>
          <p:nvPr/>
        </p:nvSpPr>
        <p:spPr>
          <a:xfrm>
            <a:off x="2678187" y="336282"/>
            <a:ext cx="64569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356E8B"/>
                </a:solidFill>
              </a:rPr>
              <a:t>Building materials from tree to slab to "by-products"</a:t>
            </a:r>
          </a:p>
          <a:p>
            <a:r>
              <a:rPr lang="pl-PL" sz="1200" b="1" dirty="0">
                <a:solidFill>
                  <a:srgbClr val="356E8B"/>
                </a:solidFill>
              </a:rPr>
              <a:t>Łukasz Wesołowski (CUT)</a:t>
            </a:r>
            <a:endParaRPr lang="de-AT" sz="1200" b="1" dirty="0">
              <a:solidFill>
                <a:srgbClr val="356E8B"/>
              </a:solidFill>
            </a:endParaRPr>
          </a:p>
        </p:txBody>
      </p:sp>
      <p:pic>
        <p:nvPicPr>
          <p:cNvPr id="12" name="Obraz 11" descr="Obraz zawierający ściana, osoba, wewnątrz&#10;&#10;Opis wygenerowany automatycznie">
            <a:extLst>
              <a:ext uri="{FF2B5EF4-FFF2-40B4-BE49-F238E27FC236}">
                <a16:creationId xmlns:a16="http://schemas.microsoft.com/office/drawing/2014/main" id="{C8C4249C-463C-4388-9110-CE9F819CED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334" y="1155831"/>
            <a:ext cx="355600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9435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651BFB51-FAAD-4BF5-B472-CCE63AA77D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97" y="1209781"/>
            <a:ext cx="1566000" cy="1566000"/>
          </a:xfrm>
          <a:prstGeom prst="rect">
            <a:avLst/>
          </a:prstGeom>
        </p:spPr>
      </p:pic>
      <p:sp>
        <p:nvSpPr>
          <p:cNvPr id="8" name="Textfeld 1">
            <a:extLst>
              <a:ext uri="{FF2B5EF4-FFF2-40B4-BE49-F238E27FC236}">
                <a16:creationId xmlns:a16="http://schemas.microsoft.com/office/drawing/2014/main" id="{B5A302C8-9934-4F16-8124-B329DA782FA7}"/>
              </a:ext>
            </a:extLst>
          </p:cNvPr>
          <p:cNvSpPr txBox="1"/>
          <p:nvPr/>
        </p:nvSpPr>
        <p:spPr>
          <a:xfrm>
            <a:off x="2420983" y="1190734"/>
            <a:ext cx="4894217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400" b="1" dirty="0" err="1">
                <a:solidFill>
                  <a:srgbClr val="5C8A85"/>
                </a:solidFill>
              </a:rPr>
              <a:t>Lightweight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wood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</a:p>
          <a:p>
            <a:pPr algn="r"/>
            <a:r>
              <a:rPr lang="pl-PL" sz="2400" b="1" dirty="0" err="1">
                <a:solidFill>
                  <a:srgbClr val="5C8A85"/>
                </a:solidFill>
              </a:rPr>
              <a:t>wool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board</a:t>
            </a:r>
            <a:r>
              <a:rPr lang="pl-PL" sz="2400" b="1" dirty="0">
                <a:solidFill>
                  <a:srgbClr val="5C8A85"/>
                </a:solidFill>
              </a:rPr>
              <a:t>(</a:t>
            </a:r>
            <a:r>
              <a:rPr lang="pl-PL" sz="2400" b="1" dirty="0" err="1">
                <a:solidFill>
                  <a:srgbClr val="5C8A85"/>
                </a:solidFill>
              </a:rPr>
              <a:t>wood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</a:p>
          <a:p>
            <a:pPr algn="r"/>
            <a:r>
              <a:rPr lang="pl-PL" sz="2400" b="1" dirty="0" err="1">
                <a:solidFill>
                  <a:srgbClr val="5C8A85"/>
                </a:solidFill>
              </a:rPr>
              <a:t>wool</a:t>
            </a:r>
            <a:r>
              <a:rPr lang="pl-PL" sz="2400" b="1" dirty="0">
                <a:solidFill>
                  <a:srgbClr val="5C8A85"/>
                </a:solidFill>
              </a:rPr>
              <a:t>, </a:t>
            </a:r>
            <a:r>
              <a:rPr lang="pl-PL" sz="2400" b="1" dirty="0" err="1">
                <a:solidFill>
                  <a:srgbClr val="5C8A85"/>
                </a:solidFill>
              </a:rPr>
              <a:t>Fibre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Based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</a:p>
          <a:p>
            <a:pPr algn="r"/>
            <a:r>
              <a:rPr lang="pl-PL" sz="2400" b="1" dirty="0" err="1">
                <a:solidFill>
                  <a:srgbClr val="5C8A85"/>
                </a:solidFill>
              </a:rPr>
              <a:t>material</a:t>
            </a:r>
            <a:r>
              <a:rPr lang="pl-PL" sz="2400" b="1" dirty="0">
                <a:solidFill>
                  <a:srgbClr val="5C8A85"/>
                </a:solidFill>
              </a:rPr>
              <a:t>):</a:t>
            </a:r>
          </a:p>
          <a:p>
            <a:pPr algn="r"/>
            <a:endParaRPr lang="pl-PL" sz="2400" b="1" dirty="0">
              <a:solidFill>
                <a:srgbClr val="5C8A85"/>
              </a:solidFill>
            </a:endParaRPr>
          </a:p>
          <a:p>
            <a:pPr marL="285750" indent="-285750" algn="r">
              <a:buFontTx/>
              <a:buChar char="-"/>
            </a:pPr>
            <a:r>
              <a:rPr lang="en-US" b="1" i="1" dirty="0">
                <a:solidFill>
                  <a:srgbClr val="5C8A85"/>
                </a:solidFill>
              </a:rPr>
              <a:t>Spruce, pine, </a:t>
            </a:r>
            <a:endParaRPr lang="pl-PL" b="1" i="1" dirty="0">
              <a:solidFill>
                <a:srgbClr val="5C8A85"/>
              </a:solidFill>
            </a:endParaRPr>
          </a:p>
          <a:p>
            <a:pPr marL="285750" indent="-285750" algn="r">
              <a:buFontTx/>
              <a:buChar char="-"/>
            </a:pPr>
            <a:endParaRPr lang="pl-PL" b="1" i="1" dirty="0"/>
          </a:p>
          <a:p>
            <a:pPr marL="285750" indent="-285750" algn="r">
              <a:buFontTx/>
              <a:buChar char="-"/>
            </a:pPr>
            <a:r>
              <a:rPr lang="en-US" b="1" dirty="0">
                <a:solidFill>
                  <a:srgbClr val="5C8A85"/>
                </a:solidFill>
              </a:rPr>
              <a:t>Plaster base for ceilings and soffits, acoustic panels for soundproofing</a:t>
            </a:r>
            <a:endParaRPr lang="pl-PL" b="1" dirty="0">
              <a:solidFill>
                <a:srgbClr val="5C8A85"/>
              </a:solidFill>
            </a:endParaRPr>
          </a:p>
          <a:p>
            <a:pPr marL="285750" indent="-285750" algn="r">
              <a:buFontTx/>
              <a:buChar char="-"/>
            </a:pPr>
            <a:endParaRPr lang="pl-PL" b="1" dirty="0">
              <a:solidFill>
                <a:srgbClr val="5C8A85"/>
              </a:solidFill>
            </a:endParaRPr>
          </a:p>
          <a:p>
            <a:pPr marL="285750" indent="-285750" algn="r">
              <a:buFontTx/>
              <a:buChar char="-"/>
            </a:pPr>
            <a:r>
              <a:rPr lang="en-US" b="1" dirty="0">
                <a:solidFill>
                  <a:srgbClr val="5C8A85"/>
                </a:solidFill>
              </a:rPr>
              <a:t>Interior and exterior planking, thermal insulation in summer</a:t>
            </a:r>
            <a:endParaRPr lang="de-DE" b="1" dirty="0">
              <a:solidFill>
                <a:srgbClr val="5C8A85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1428FB1-E83B-4866-8977-6E38FC160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1065157" y="2507555"/>
            <a:ext cx="4680000" cy="2046353"/>
          </a:xfrm>
          <a:prstGeom prst="rect">
            <a:avLst/>
          </a:prstGeom>
        </p:spPr>
      </p:pic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08.09.2021</a:t>
            </a:r>
            <a:endParaRPr lang="de-AT" dirty="0"/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Sources:</a:t>
            </a:r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B214-EFBA-47A7-96BC-0C9C5E568A43}" type="slidenum">
              <a:rPr lang="de-AT" smtClean="0"/>
              <a:t>29</a:t>
            </a:fld>
            <a:endParaRPr lang="de-AT"/>
          </a:p>
        </p:txBody>
      </p:sp>
      <p:sp>
        <p:nvSpPr>
          <p:cNvPr id="5" name="Textfeld 4"/>
          <p:cNvSpPr txBox="1"/>
          <p:nvPr/>
        </p:nvSpPr>
        <p:spPr>
          <a:xfrm>
            <a:off x="2678187" y="336282"/>
            <a:ext cx="64569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356E8B"/>
                </a:solidFill>
              </a:rPr>
              <a:t>Building materials from tree to slab to "by-products"</a:t>
            </a:r>
          </a:p>
          <a:p>
            <a:r>
              <a:rPr lang="pl-PL" sz="1200" b="1" dirty="0">
                <a:solidFill>
                  <a:srgbClr val="356E8B"/>
                </a:solidFill>
              </a:rPr>
              <a:t>Łukasz Wesołowski (CUT)</a:t>
            </a:r>
            <a:endParaRPr lang="de-AT" sz="1200" b="1" dirty="0">
              <a:solidFill>
                <a:srgbClr val="356E8B"/>
              </a:solidFill>
            </a:endParaRPr>
          </a:p>
        </p:txBody>
      </p:sp>
      <p:pic>
        <p:nvPicPr>
          <p:cNvPr id="11" name="Obraz 10" descr="Obraz zawierający budynek, gzyms, kamień, cement&#10;&#10;Opis wygenerowany automatycznie">
            <a:extLst>
              <a:ext uri="{FF2B5EF4-FFF2-40B4-BE49-F238E27FC236}">
                <a16:creationId xmlns:a16="http://schemas.microsoft.com/office/drawing/2014/main" id="{677FC1AC-B08B-4CA8-8E02-E8A9D6FDAB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9"/>
          <a:stretch/>
        </p:blipFill>
        <p:spPr>
          <a:xfrm>
            <a:off x="7315200" y="1235283"/>
            <a:ext cx="6799412" cy="462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06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08.09.2021</a:t>
            </a:r>
            <a:endParaRPr lang="de-AT" dirty="0"/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Sources:</a:t>
            </a:r>
            <a:r>
              <a:rPr lang="pl-PL" dirty="0"/>
              <a:t> </a:t>
            </a:r>
            <a:endParaRPr lang="de-AT" dirty="0"/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B214-EFBA-47A7-96BC-0C9C5E568A43}" type="slidenum">
              <a:rPr lang="de-AT" smtClean="0"/>
              <a:t>3</a:t>
            </a:fld>
            <a:endParaRPr lang="de-AT"/>
          </a:p>
        </p:txBody>
      </p:sp>
      <p:sp>
        <p:nvSpPr>
          <p:cNvPr id="5" name="Textfeld 4"/>
          <p:cNvSpPr txBox="1"/>
          <p:nvPr/>
        </p:nvSpPr>
        <p:spPr>
          <a:xfrm>
            <a:off x="2678187" y="336282"/>
            <a:ext cx="64569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356E8B"/>
                </a:solidFill>
              </a:rPr>
              <a:t>Building materials from tree to slab to "by-products"</a:t>
            </a:r>
          </a:p>
          <a:p>
            <a:r>
              <a:rPr lang="pl-PL" sz="1200" b="1" dirty="0">
                <a:solidFill>
                  <a:srgbClr val="356E8B"/>
                </a:solidFill>
              </a:rPr>
              <a:t>Łukasz Wesołowski (CUT)</a:t>
            </a:r>
            <a:endParaRPr lang="de-AT" sz="1200" b="1" dirty="0">
              <a:solidFill>
                <a:srgbClr val="356E8B"/>
              </a:solidFill>
            </a:endParaRPr>
          </a:p>
        </p:txBody>
      </p:sp>
      <p:sp>
        <p:nvSpPr>
          <p:cNvPr id="10" name="Textfeld 1">
            <a:extLst>
              <a:ext uri="{FF2B5EF4-FFF2-40B4-BE49-F238E27FC236}">
                <a16:creationId xmlns:a16="http://schemas.microsoft.com/office/drawing/2014/main" id="{D14823F5-7C25-4BF6-8BBF-0C61AED42C81}"/>
              </a:ext>
            </a:extLst>
          </p:cNvPr>
          <p:cNvSpPr txBox="1"/>
          <p:nvPr/>
        </p:nvSpPr>
        <p:spPr>
          <a:xfrm>
            <a:off x="243829" y="1130920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rgbClr val="5C8A85"/>
                </a:solidFill>
              </a:rPr>
              <a:t>Transforming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wood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into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timber</a:t>
            </a:r>
            <a:endParaRPr lang="pl-PL" sz="2400" b="1" dirty="0">
              <a:solidFill>
                <a:srgbClr val="5C8A85"/>
              </a:solidFill>
            </a:endParaRPr>
          </a:p>
        </p:txBody>
      </p:sp>
      <p:pic>
        <p:nvPicPr>
          <p:cNvPr id="3" name="Obraz 2" descr="Obraz zawierający kratka wentylacyjna, stare, drewno, brudne&#10;&#10;Opis wygenerowany automatycznie">
            <a:extLst>
              <a:ext uri="{FF2B5EF4-FFF2-40B4-BE49-F238E27FC236}">
                <a16:creationId xmlns:a16="http://schemas.microsoft.com/office/drawing/2014/main" id="{C4609412-EED9-4B56-A193-E2419C745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353" y="1130920"/>
            <a:ext cx="6381818" cy="4680000"/>
          </a:xfrm>
          <a:prstGeom prst="rect">
            <a:avLst/>
          </a:prstGeom>
        </p:spPr>
      </p:pic>
      <p:pic>
        <p:nvPicPr>
          <p:cNvPr id="6" name="Obraz 5" descr="Obraz zawierający podłoże, wewnątrz, kilka&#10;&#10;Opis wygenerowany automatycznie">
            <a:extLst>
              <a:ext uri="{FF2B5EF4-FFF2-40B4-BE49-F238E27FC236}">
                <a16:creationId xmlns:a16="http://schemas.microsoft.com/office/drawing/2014/main" id="{CE4D815F-78C5-40E1-A4D4-7A962A3107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1" y="1907864"/>
            <a:ext cx="5204074" cy="390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9056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08.09.2021</a:t>
            </a:r>
            <a:endParaRPr lang="de-AT" dirty="0"/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Sources:</a:t>
            </a:r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B214-EFBA-47A7-96BC-0C9C5E568A43}" type="slidenum">
              <a:rPr lang="de-AT" smtClean="0"/>
              <a:t>30</a:t>
            </a:fld>
            <a:endParaRPr lang="de-AT"/>
          </a:p>
        </p:txBody>
      </p:sp>
      <p:sp>
        <p:nvSpPr>
          <p:cNvPr id="5" name="Textfeld 4"/>
          <p:cNvSpPr txBox="1"/>
          <p:nvPr/>
        </p:nvSpPr>
        <p:spPr>
          <a:xfrm>
            <a:off x="2678187" y="336282"/>
            <a:ext cx="64569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356E8B"/>
                </a:solidFill>
              </a:rPr>
              <a:t>Building materials from tree to slab to "by-products"</a:t>
            </a:r>
          </a:p>
          <a:p>
            <a:r>
              <a:rPr lang="pl-PL" sz="1200" b="1" dirty="0">
                <a:solidFill>
                  <a:srgbClr val="356E8B"/>
                </a:solidFill>
              </a:rPr>
              <a:t>Łukasz Wesołowski (CUT)</a:t>
            </a:r>
            <a:endParaRPr lang="de-AT" sz="1200" b="1" dirty="0">
              <a:solidFill>
                <a:srgbClr val="356E8B"/>
              </a:solidFill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B5A302C8-9934-4F16-8124-B329DA782FA7}"/>
              </a:ext>
            </a:extLst>
          </p:cNvPr>
          <p:cNvSpPr txBox="1"/>
          <p:nvPr/>
        </p:nvSpPr>
        <p:spPr>
          <a:xfrm>
            <a:off x="243829" y="1130920"/>
            <a:ext cx="991417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Products:</a:t>
            </a:r>
          </a:p>
          <a:p>
            <a:endParaRPr lang="pl-PL" sz="2400" b="1" dirty="0">
              <a:solidFill>
                <a:srgbClr val="5C8A85"/>
              </a:solidFill>
            </a:endParaRPr>
          </a:p>
          <a:p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BAR SHAPED</a:t>
            </a:r>
          </a:p>
          <a:p>
            <a:endParaRPr lang="pl-PL" sz="2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pl-PL" sz="2400" b="1" dirty="0">
                <a:solidFill>
                  <a:schemeClr val="accent6">
                    <a:lumMod val="75000"/>
                  </a:schemeClr>
                </a:solidFill>
              </a:rPr>
              <a:t>PLANKS</a:t>
            </a:r>
          </a:p>
          <a:p>
            <a:endParaRPr lang="pl-PL" sz="24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pl-PL" sz="2400" b="1" dirty="0">
                <a:solidFill>
                  <a:srgbClr val="FF0000"/>
                </a:solidFill>
              </a:rPr>
              <a:t>VENEERE</a:t>
            </a:r>
          </a:p>
          <a:p>
            <a:endParaRPr lang="pl-PL" sz="2400" b="1" dirty="0">
              <a:solidFill>
                <a:srgbClr val="FF0000"/>
              </a:solidFill>
            </a:endParaRPr>
          </a:p>
          <a:p>
            <a:r>
              <a:rPr lang="pl-PL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FIBRES</a:t>
            </a:r>
          </a:p>
          <a:p>
            <a:endParaRPr lang="pl-PL" sz="2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pl-PL" sz="2400" b="1" dirty="0">
                <a:solidFill>
                  <a:srgbClr val="7030A0"/>
                </a:solidFill>
              </a:rPr>
              <a:t>CHIPS</a:t>
            </a:r>
          </a:p>
          <a:p>
            <a:endParaRPr lang="pl-PL" sz="2400" b="1" dirty="0">
              <a:solidFill>
                <a:srgbClr val="7030A0"/>
              </a:solidFill>
            </a:endParaRPr>
          </a:p>
          <a:p>
            <a:r>
              <a:rPr lang="pl-PL" sz="2400" b="1" dirty="0">
                <a:solidFill>
                  <a:schemeClr val="bg1">
                    <a:lumMod val="50000"/>
                  </a:schemeClr>
                </a:solidFill>
              </a:rPr>
              <a:t>WOOL</a:t>
            </a:r>
            <a:endParaRPr lang="pl-PL" b="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de-DE" b="1" dirty="0">
              <a:solidFill>
                <a:srgbClr val="5C8A85"/>
              </a:solidFill>
            </a:endParaRPr>
          </a:p>
        </p:txBody>
      </p:sp>
      <p:pic>
        <p:nvPicPr>
          <p:cNvPr id="3" name="Obraz 2" descr="Obraz zawierający zawody lekkoatletyczne&#10;&#10;Opis wygenerowany automatycznie">
            <a:extLst>
              <a:ext uri="{FF2B5EF4-FFF2-40B4-BE49-F238E27FC236}">
                <a16:creationId xmlns:a16="http://schemas.microsoft.com/office/drawing/2014/main" id="{6258DDAB-6446-48AB-8A14-8E9CDE677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962" y="1130920"/>
            <a:ext cx="7864078" cy="4500000"/>
          </a:xfrm>
          <a:prstGeom prst="rect">
            <a:avLst/>
          </a:prstGeom>
        </p:spPr>
      </p:pic>
      <p:sp>
        <p:nvSpPr>
          <p:cNvPr id="11" name="Textfeld 1">
            <a:extLst>
              <a:ext uri="{FF2B5EF4-FFF2-40B4-BE49-F238E27FC236}">
                <a16:creationId xmlns:a16="http://schemas.microsoft.com/office/drawing/2014/main" id="{6BA3ED81-26D2-4803-B0A5-957E9643EC7D}"/>
              </a:ext>
            </a:extLst>
          </p:cNvPr>
          <p:cNvSpPr txBox="1"/>
          <p:nvPr/>
        </p:nvSpPr>
        <p:spPr>
          <a:xfrm>
            <a:off x="3040915" y="2216950"/>
            <a:ext cx="139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5C8A85"/>
                </a:solidFill>
              </a:rPr>
              <a:t>Solid </a:t>
            </a:r>
            <a:r>
              <a:rPr lang="pl-PL" b="1" dirty="0" err="1">
                <a:solidFill>
                  <a:srgbClr val="5C8A85"/>
                </a:solidFill>
              </a:rPr>
              <a:t>wood</a:t>
            </a:r>
            <a:endParaRPr lang="de-DE" b="1" dirty="0">
              <a:solidFill>
                <a:srgbClr val="5C8A85"/>
              </a:solidFill>
            </a:endParaRPr>
          </a:p>
        </p:txBody>
      </p:sp>
      <p:sp>
        <p:nvSpPr>
          <p:cNvPr id="12" name="Textfeld 1">
            <a:extLst>
              <a:ext uri="{FF2B5EF4-FFF2-40B4-BE49-F238E27FC236}">
                <a16:creationId xmlns:a16="http://schemas.microsoft.com/office/drawing/2014/main" id="{E7D3D7B5-8656-48A7-91EA-55680A14CFA7}"/>
              </a:ext>
            </a:extLst>
          </p:cNvPr>
          <p:cNvSpPr txBox="1"/>
          <p:nvPr/>
        </p:nvSpPr>
        <p:spPr>
          <a:xfrm>
            <a:off x="4552187" y="2210418"/>
            <a:ext cx="1695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5C8A85"/>
                </a:solidFill>
              </a:rPr>
              <a:t>FJ/Solid </a:t>
            </a:r>
            <a:r>
              <a:rPr lang="pl-PL" b="1" dirty="0" err="1">
                <a:solidFill>
                  <a:srgbClr val="5C8A85"/>
                </a:solidFill>
              </a:rPr>
              <a:t>constr</a:t>
            </a:r>
            <a:r>
              <a:rPr lang="pl-PL" b="1" dirty="0">
                <a:solidFill>
                  <a:srgbClr val="5C8A85"/>
                </a:solidFill>
              </a:rPr>
              <a:t>. </a:t>
            </a:r>
            <a:r>
              <a:rPr lang="pl-PL" b="1" dirty="0" err="1">
                <a:solidFill>
                  <a:srgbClr val="5C8A85"/>
                </a:solidFill>
              </a:rPr>
              <a:t>timber</a:t>
            </a:r>
            <a:endParaRPr lang="de-DE" b="1" dirty="0">
              <a:solidFill>
                <a:srgbClr val="5C8A85"/>
              </a:solidFill>
            </a:endParaRPr>
          </a:p>
        </p:txBody>
      </p:sp>
      <p:sp>
        <p:nvSpPr>
          <p:cNvPr id="13" name="Textfeld 1">
            <a:extLst>
              <a:ext uri="{FF2B5EF4-FFF2-40B4-BE49-F238E27FC236}">
                <a16:creationId xmlns:a16="http://schemas.microsoft.com/office/drawing/2014/main" id="{6C371943-8972-4BC6-9F03-998B92B88485}"/>
              </a:ext>
            </a:extLst>
          </p:cNvPr>
          <p:cNvSpPr txBox="1"/>
          <p:nvPr/>
        </p:nvSpPr>
        <p:spPr>
          <a:xfrm>
            <a:off x="6400126" y="2216950"/>
            <a:ext cx="1391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5C8A85"/>
                </a:solidFill>
              </a:rPr>
              <a:t>GLT (DLB/TLB)</a:t>
            </a:r>
            <a:endParaRPr lang="de-DE" b="1" dirty="0">
              <a:solidFill>
                <a:srgbClr val="5C8A85"/>
              </a:solidFill>
            </a:endParaRPr>
          </a:p>
        </p:txBody>
      </p:sp>
      <p:sp>
        <p:nvSpPr>
          <p:cNvPr id="15" name="Textfeld 1">
            <a:extLst>
              <a:ext uri="{FF2B5EF4-FFF2-40B4-BE49-F238E27FC236}">
                <a16:creationId xmlns:a16="http://schemas.microsoft.com/office/drawing/2014/main" id="{904E8728-4FFA-4D41-ACF2-54F6BE0A2CFD}"/>
              </a:ext>
            </a:extLst>
          </p:cNvPr>
          <p:cNvSpPr txBox="1"/>
          <p:nvPr/>
        </p:nvSpPr>
        <p:spPr>
          <a:xfrm>
            <a:off x="8019970" y="2216950"/>
            <a:ext cx="1540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err="1">
                <a:solidFill>
                  <a:srgbClr val="5C8A85"/>
                </a:solidFill>
              </a:rPr>
              <a:t>Liteweight</a:t>
            </a:r>
            <a:r>
              <a:rPr lang="pl-PL" b="1" dirty="0">
                <a:solidFill>
                  <a:srgbClr val="5C8A85"/>
                </a:solidFill>
              </a:rPr>
              <a:t> </a:t>
            </a:r>
            <a:r>
              <a:rPr lang="pl-PL" b="1" dirty="0" err="1">
                <a:solidFill>
                  <a:srgbClr val="5C8A85"/>
                </a:solidFill>
              </a:rPr>
              <a:t>timber</a:t>
            </a:r>
            <a:r>
              <a:rPr lang="pl-PL" b="1" dirty="0">
                <a:solidFill>
                  <a:srgbClr val="5C8A85"/>
                </a:solidFill>
              </a:rPr>
              <a:t> </a:t>
            </a:r>
            <a:r>
              <a:rPr lang="pl-PL" b="1" dirty="0" err="1">
                <a:solidFill>
                  <a:srgbClr val="5C8A85"/>
                </a:solidFill>
              </a:rPr>
              <a:t>beams</a:t>
            </a:r>
            <a:endParaRPr lang="de-DE" b="1" dirty="0">
              <a:solidFill>
                <a:srgbClr val="5C8A85"/>
              </a:solidFill>
            </a:endParaRPr>
          </a:p>
        </p:txBody>
      </p:sp>
      <p:sp>
        <p:nvSpPr>
          <p:cNvPr id="16" name="Textfeld 1">
            <a:extLst>
              <a:ext uri="{FF2B5EF4-FFF2-40B4-BE49-F238E27FC236}">
                <a16:creationId xmlns:a16="http://schemas.microsoft.com/office/drawing/2014/main" id="{604F9DD3-0962-488D-9140-11A57D9ACC5A}"/>
              </a:ext>
            </a:extLst>
          </p:cNvPr>
          <p:cNvSpPr txBox="1"/>
          <p:nvPr/>
        </p:nvSpPr>
        <p:spPr>
          <a:xfrm>
            <a:off x="9788353" y="2216950"/>
            <a:ext cx="139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5C8A85"/>
                </a:solidFill>
              </a:rPr>
              <a:t>CLT</a:t>
            </a:r>
            <a:endParaRPr lang="de-DE" b="1" dirty="0">
              <a:solidFill>
                <a:srgbClr val="5C8A85"/>
              </a:solidFill>
            </a:endParaRPr>
          </a:p>
        </p:txBody>
      </p:sp>
      <p:sp>
        <p:nvSpPr>
          <p:cNvPr id="17" name="Textfeld 1">
            <a:extLst>
              <a:ext uri="{FF2B5EF4-FFF2-40B4-BE49-F238E27FC236}">
                <a16:creationId xmlns:a16="http://schemas.microsoft.com/office/drawing/2014/main" id="{650F79CA-1AA2-4C9C-929A-C967C80768D6}"/>
              </a:ext>
            </a:extLst>
          </p:cNvPr>
          <p:cNvSpPr txBox="1"/>
          <p:nvPr/>
        </p:nvSpPr>
        <p:spPr>
          <a:xfrm>
            <a:off x="2784013" y="3880287"/>
            <a:ext cx="1905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5C8A85"/>
                </a:solidFill>
              </a:rPr>
              <a:t>Three-</a:t>
            </a:r>
            <a:r>
              <a:rPr lang="pl-PL" b="1" dirty="0" err="1">
                <a:solidFill>
                  <a:srgbClr val="5C8A85"/>
                </a:solidFill>
              </a:rPr>
              <a:t>ply</a:t>
            </a:r>
            <a:r>
              <a:rPr lang="pl-PL" b="1" dirty="0">
                <a:solidFill>
                  <a:srgbClr val="5C8A85"/>
                </a:solidFill>
              </a:rPr>
              <a:t> </a:t>
            </a:r>
            <a:r>
              <a:rPr lang="pl-PL" b="1" dirty="0" err="1">
                <a:solidFill>
                  <a:srgbClr val="5C8A85"/>
                </a:solidFill>
              </a:rPr>
              <a:t>laminate</a:t>
            </a:r>
            <a:r>
              <a:rPr lang="pl-PL" b="1" dirty="0">
                <a:solidFill>
                  <a:srgbClr val="5C8A85"/>
                </a:solidFill>
              </a:rPr>
              <a:t> </a:t>
            </a:r>
            <a:r>
              <a:rPr lang="pl-PL" b="1" dirty="0" err="1">
                <a:solidFill>
                  <a:srgbClr val="5C8A85"/>
                </a:solidFill>
              </a:rPr>
              <a:t>sheeting</a:t>
            </a:r>
            <a:endParaRPr lang="de-DE" b="1" dirty="0">
              <a:solidFill>
                <a:srgbClr val="5C8A85"/>
              </a:solidFill>
            </a:endParaRPr>
          </a:p>
        </p:txBody>
      </p:sp>
      <p:sp>
        <p:nvSpPr>
          <p:cNvPr id="18" name="Textfeld 1">
            <a:extLst>
              <a:ext uri="{FF2B5EF4-FFF2-40B4-BE49-F238E27FC236}">
                <a16:creationId xmlns:a16="http://schemas.microsoft.com/office/drawing/2014/main" id="{7D9B90A5-2C57-4AE4-AC9F-A806ACB55EB9}"/>
              </a:ext>
            </a:extLst>
          </p:cNvPr>
          <p:cNvSpPr txBox="1"/>
          <p:nvPr/>
        </p:nvSpPr>
        <p:spPr>
          <a:xfrm>
            <a:off x="4494572" y="3880286"/>
            <a:ext cx="1905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5C8A85"/>
                </a:solidFill>
              </a:rPr>
              <a:t>Single-</a:t>
            </a:r>
            <a:r>
              <a:rPr lang="pl-PL" b="1" dirty="0" err="1">
                <a:solidFill>
                  <a:srgbClr val="5C8A85"/>
                </a:solidFill>
              </a:rPr>
              <a:t>ply</a:t>
            </a:r>
            <a:r>
              <a:rPr lang="pl-PL" b="1" dirty="0">
                <a:solidFill>
                  <a:srgbClr val="5C8A85"/>
                </a:solidFill>
              </a:rPr>
              <a:t> </a:t>
            </a:r>
            <a:r>
              <a:rPr lang="pl-PL" b="1" dirty="0" err="1">
                <a:solidFill>
                  <a:srgbClr val="5C8A85"/>
                </a:solidFill>
              </a:rPr>
              <a:t>sheeting</a:t>
            </a:r>
            <a:endParaRPr lang="de-DE" b="1" dirty="0">
              <a:solidFill>
                <a:srgbClr val="5C8A85"/>
              </a:solidFill>
            </a:endParaRPr>
          </a:p>
        </p:txBody>
      </p:sp>
      <p:sp>
        <p:nvSpPr>
          <p:cNvPr id="19" name="Textfeld 1">
            <a:extLst>
              <a:ext uri="{FF2B5EF4-FFF2-40B4-BE49-F238E27FC236}">
                <a16:creationId xmlns:a16="http://schemas.microsoft.com/office/drawing/2014/main" id="{E9C9EB59-F8F2-4BD6-A644-B08DC8D35972}"/>
              </a:ext>
            </a:extLst>
          </p:cNvPr>
          <p:cNvSpPr txBox="1"/>
          <p:nvPr/>
        </p:nvSpPr>
        <p:spPr>
          <a:xfrm>
            <a:off x="6143224" y="3880286"/>
            <a:ext cx="1905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err="1">
                <a:solidFill>
                  <a:srgbClr val="5C8A85"/>
                </a:solidFill>
              </a:rPr>
              <a:t>Veneered</a:t>
            </a:r>
            <a:r>
              <a:rPr lang="pl-PL" b="1" dirty="0">
                <a:solidFill>
                  <a:srgbClr val="5C8A85"/>
                </a:solidFill>
              </a:rPr>
              <a:t> </a:t>
            </a:r>
            <a:r>
              <a:rPr lang="pl-PL" b="1" dirty="0" err="1">
                <a:solidFill>
                  <a:srgbClr val="5C8A85"/>
                </a:solidFill>
              </a:rPr>
              <a:t>plywood</a:t>
            </a:r>
            <a:endParaRPr lang="de-DE" b="1" dirty="0">
              <a:solidFill>
                <a:srgbClr val="5C8A85"/>
              </a:solidFill>
            </a:endParaRPr>
          </a:p>
        </p:txBody>
      </p:sp>
      <p:sp>
        <p:nvSpPr>
          <p:cNvPr id="20" name="Textfeld 1">
            <a:extLst>
              <a:ext uri="{FF2B5EF4-FFF2-40B4-BE49-F238E27FC236}">
                <a16:creationId xmlns:a16="http://schemas.microsoft.com/office/drawing/2014/main" id="{974C4371-EAF1-4A4E-AF2E-2B02CAE23F5B}"/>
              </a:ext>
            </a:extLst>
          </p:cNvPr>
          <p:cNvSpPr txBox="1"/>
          <p:nvPr/>
        </p:nvSpPr>
        <p:spPr>
          <a:xfrm>
            <a:off x="7837337" y="3885364"/>
            <a:ext cx="1905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5C8A85"/>
                </a:solidFill>
              </a:rPr>
              <a:t>LVL</a:t>
            </a:r>
            <a:endParaRPr lang="de-DE" b="1" dirty="0">
              <a:solidFill>
                <a:srgbClr val="5C8A85"/>
              </a:solidFill>
            </a:endParaRPr>
          </a:p>
        </p:txBody>
      </p:sp>
      <p:sp>
        <p:nvSpPr>
          <p:cNvPr id="21" name="Textfeld 1">
            <a:extLst>
              <a:ext uri="{FF2B5EF4-FFF2-40B4-BE49-F238E27FC236}">
                <a16:creationId xmlns:a16="http://schemas.microsoft.com/office/drawing/2014/main" id="{B453D611-63C5-4086-B6B0-8F86BFB42194}"/>
              </a:ext>
            </a:extLst>
          </p:cNvPr>
          <p:cNvSpPr txBox="1"/>
          <p:nvPr/>
        </p:nvSpPr>
        <p:spPr>
          <a:xfrm>
            <a:off x="9502435" y="3881200"/>
            <a:ext cx="2068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5C8A85"/>
                </a:solidFill>
              </a:rPr>
              <a:t>MDF (medium </a:t>
            </a:r>
            <a:r>
              <a:rPr lang="pl-PL" b="1" dirty="0" err="1">
                <a:solidFill>
                  <a:srgbClr val="5C8A85"/>
                </a:solidFill>
              </a:rPr>
              <a:t>density</a:t>
            </a:r>
            <a:r>
              <a:rPr lang="pl-PL" b="1" dirty="0">
                <a:solidFill>
                  <a:srgbClr val="5C8A85"/>
                </a:solidFill>
              </a:rPr>
              <a:t> </a:t>
            </a:r>
            <a:r>
              <a:rPr lang="pl-PL" b="1" dirty="0" err="1">
                <a:solidFill>
                  <a:srgbClr val="5C8A85"/>
                </a:solidFill>
              </a:rPr>
              <a:t>fiberboard</a:t>
            </a:r>
            <a:r>
              <a:rPr lang="pl-PL" b="1" dirty="0">
                <a:solidFill>
                  <a:srgbClr val="5C8A85"/>
                </a:solidFill>
              </a:rPr>
              <a:t>)</a:t>
            </a:r>
            <a:endParaRPr lang="de-DE" b="1" dirty="0">
              <a:solidFill>
                <a:srgbClr val="5C8A85"/>
              </a:solidFill>
            </a:endParaRPr>
          </a:p>
        </p:txBody>
      </p:sp>
      <p:sp>
        <p:nvSpPr>
          <p:cNvPr id="22" name="Textfeld 1">
            <a:extLst>
              <a:ext uri="{FF2B5EF4-FFF2-40B4-BE49-F238E27FC236}">
                <a16:creationId xmlns:a16="http://schemas.microsoft.com/office/drawing/2014/main" id="{9F019E24-D778-429B-B822-A8C8DC28A3D8}"/>
              </a:ext>
            </a:extLst>
          </p:cNvPr>
          <p:cNvSpPr txBox="1"/>
          <p:nvPr/>
        </p:nvSpPr>
        <p:spPr>
          <a:xfrm>
            <a:off x="9449965" y="5519717"/>
            <a:ext cx="2068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5C8A85"/>
                </a:solidFill>
              </a:rPr>
              <a:t>WW (</a:t>
            </a:r>
            <a:r>
              <a:rPr lang="pl-PL" b="1" dirty="0" err="1">
                <a:solidFill>
                  <a:srgbClr val="5C8A85"/>
                </a:solidFill>
              </a:rPr>
              <a:t>wood</a:t>
            </a:r>
            <a:r>
              <a:rPr lang="pl-PL" b="1" dirty="0">
                <a:solidFill>
                  <a:srgbClr val="5C8A85"/>
                </a:solidFill>
              </a:rPr>
              <a:t> </a:t>
            </a:r>
            <a:r>
              <a:rPr lang="pl-PL" b="1" dirty="0" err="1">
                <a:solidFill>
                  <a:srgbClr val="5C8A85"/>
                </a:solidFill>
              </a:rPr>
              <a:t>wool</a:t>
            </a:r>
            <a:r>
              <a:rPr lang="pl-PL" b="1" dirty="0">
                <a:solidFill>
                  <a:srgbClr val="5C8A85"/>
                </a:solidFill>
              </a:rPr>
              <a:t>)</a:t>
            </a:r>
            <a:endParaRPr lang="de-DE" b="1" dirty="0">
              <a:solidFill>
                <a:srgbClr val="5C8A85"/>
              </a:solidFill>
            </a:endParaRPr>
          </a:p>
        </p:txBody>
      </p:sp>
      <p:sp>
        <p:nvSpPr>
          <p:cNvPr id="23" name="Textfeld 1">
            <a:extLst>
              <a:ext uri="{FF2B5EF4-FFF2-40B4-BE49-F238E27FC236}">
                <a16:creationId xmlns:a16="http://schemas.microsoft.com/office/drawing/2014/main" id="{AFFFBDD4-CE64-43B3-8813-1E640AD7E01D}"/>
              </a:ext>
            </a:extLst>
          </p:cNvPr>
          <p:cNvSpPr txBox="1"/>
          <p:nvPr/>
        </p:nvSpPr>
        <p:spPr>
          <a:xfrm>
            <a:off x="2702527" y="5550154"/>
            <a:ext cx="2068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err="1">
                <a:solidFill>
                  <a:srgbClr val="5C8A85"/>
                </a:solidFill>
              </a:rPr>
              <a:t>Porous</a:t>
            </a:r>
            <a:r>
              <a:rPr lang="pl-PL" b="1" dirty="0">
                <a:solidFill>
                  <a:srgbClr val="5C8A85"/>
                </a:solidFill>
              </a:rPr>
              <a:t> </a:t>
            </a:r>
            <a:r>
              <a:rPr lang="pl-PL" b="1" dirty="0" err="1">
                <a:solidFill>
                  <a:srgbClr val="5C8A85"/>
                </a:solidFill>
              </a:rPr>
              <a:t>wood</a:t>
            </a:r>
            <a:r>
              <a:rPr lang="pl-PL" b="1" dirty="0">
                <a:solidFill>
                  <a:srgbClr val="5C8A85"/>
                </a:solidFill>
              </a:rPr>
              <a:t> </a:t>
            </a:r>
            <a:r>
              <a:rPr lang="pl-PL" b="1" dirty="0" err="1">
                <a:solidFill>
                  <a:srgbClr val="5C8A85"/>
                </a:solidFill>
              </a:rPr>
              <a:t>fiberboard</a:t>
            </a:r>
            <a:endParaRPr lang="de-DE" b="1" dirty="0">
              <a:solidFill>
                <a:srgbClr val="5C8A85"/>
              </a:solidFill>
            </a:endParaRPr>
          </a:p>
        </p:txBody>
      </p:sp>
      <p:sp>
        <p:nvSpPr>
          <p:cNvPr id="24" name="Textfeld 1">
            <a:extLst>
              <a:ext uri="{FF2B5EF4-FFF2-40B4-BE49-F238E27FC236}">
                <a16:creationId xmlns:a16="http://schemas.microsoft.com/office/drawing/2014/main" id="{AC26522B-BB94-47CB-B045-05E04C3C9507}"/>
              </a:ext>
            </a:extLst>
          </p:cNvPr>
          <p:cNvSpPr txBox="1"/>
          <p:nvPr/>
        </p:nvSpPr>
        <p:spPr>
          <a:xfrm>
            <a:off x="7755851" y="5543622"/>
            <a:ext cx="2068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5C8A85"/>
                </a:solidFill>
              </a:rPr>
              <a:t>OSB</a:t>
            </a:r>
            <a:endParaRPr lang="de-DE" b="1" dirty="0">
              <a:solidFill>
                <a:srgbClr val="5C8A85"/>
              </a:solidFill>
            </a:endParaRPr>
          </a:p>
        </p:txBody>
      </p:sp>
      <p:sp>
        <p:nvSpPr>
          <p:cNvPr id="27" name="Textfeld 1">
            <a:extLst>
              <a:ext uri="{FF2B5EF4-FFF2-40B4-BE49-F238E27FC236}">
                <a16:creationId xmlns:a16="http://schemas.microsoft.com/office/drawing/2014/main" id="{5CD8D609-E367-47CB-8AB6-54B3BBCCAF98}"/>
              </a:ext>
            </a:extLst>
          </p:cNvPr>
          <p:cNvSpPr txBox="1"/>
          <p:nvPr/>
        </p:nvSpPr>
        <p:spPr>
          <a:xfrm>
            <a:off x="6061738" y="5576823"/>
            <a:ext cx="2068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err="1">
                <a:solidFill>
                  <a:srgbClr val="5C8A85"/>
                </a:solidFill>
              </a:rPr>
              <a:t>Chipboard</a:t>
            </a:r>
            <a:endParaRPr lang="de-DE" b="1" dirty="0">
              <a:solidFill>
                <a:srgbClr val="5C8A85"/>
              </a:solidFill>
            </a:endParaRPr>
          </a:p>
        </p:txBody>
      </p:sp>
      <p:sp>
        <p:nvSpPr>
          <p:cNvPr id="28" name="Textfeld 1">
            <a:extLst>
              <a:ext uri="{FF2B5EF4-FFF2-40B4-BE49-F238E27FC236}">
                <a16:creationId xmlns:a16="http://schemas.microsoft.com/office/drawing/2014/main" id="{0FB7AB6A-2A45-4BCD-A000-62943A595DB3}"/>
              </a:ext>
            </a:extLst>
          </p:cNvPr>
          <p:cNvSpPr txBox="1"/>
          <p:nvPr/>
        </p:nvSpPr>
        <p:spPr>
          <a:xfrm>
            <a:off x="4367625" y="5576823"/>
            <a:ext cx="2068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5C8A85"/>
                </a:solidFill>
              </a:rPr>
              <a:t>Cement </a:t>
            </a:r>
            <a:r>
              <a:rPr lang="pl-PL" b="1" dirty="0" err="1">
                <a:solidFill>
                  <a:srgbClr val="5C8A85"/>
                </a:solidFill>
              </a:rPr>
              <a:t>bonded</a:t>
            </a:r>
            <a:r>
              <a:rPr lang="pl-PL" b="1" dirty="0">
                <a:solidFill>
                  <a:srgbClr val="5C8A85"/>
                </a:solidFill>
              </a:rPr>
              <a:t> </a:t>
            </a:r>
            <a:r>
              <a:rPr lang="pl-PL" b="1" dirty="0" err="1">
                <a:solidFill>
                  <a:srgbClr val="5C8A85"/>
                </a:solidFill>
              </a:rPr>
              <a:t>chipboard</a:t>
            </a:r>
            <a:endParaRPr lang="de-DE" b="1" dirty="0">
              <a:solidFill>
                <a:srgbClr val="5C8A85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BF3394F-0FD0-4D08-BF8B-C6423AD281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40" y="4478920"/>
            <a:ext cx="1152000" cy="1152000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3AA5F1E8-1FC9-4741-A131-4B9B0D047A43}"/>
              </a:ext>
            </a:extLst>
          </p:cNvPr>
          <p:cNvSpPr/>
          <p:nvPr/>
        </p:nvSpPr>
        <p:spPr>
          <a:xfrm>
            <a:off x="2905125" y="1038225"/>
            <a:ext cx="6597310" cy="1333500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D70E20CD-9250-4D91-B216-4F7267D651C7}"/>
              </a:ext>
            </a:extLst>
          </p:cNvPr>
          <p:cNvSpPr/>
          <p:nvPr/>
        </p:nvSpPr>
        <p:spPr>
          <a:xfrm>
            <a:off x="6436151" y="2733675"/>
            <a:ext cx="3048076" cy="12262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B9709D4A-0C43-4132-B577-010CBF8716B4}"/>
              </a:ext>
            </a:extLst>
          </p:cNvPr>
          <p:cNvSpPr/>
          <p:nvPr/>
        </p:nvSpPr>
        <p:spPr>
          <a:xfrm>
            <a:off x="9574733" y="1038225"/>
            <a:ext cx="1540288" cy="1333500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id="{9F257287-723A-4E5E-8EFD-A27FB9007C7A}"/>
              </a:ext>
            </a:extLst>
          </p:cNvPr>
          <p:cNvSpPr/>
          <p:nvPr/>
        </p:nvSpPr>
        <p:spPr>
          <a:xfrm>
            <a:off x="2908471" y="2733675"/>
            <a:ext cx="3404674" cy="1226237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F56364DA-D2F7-490F-A0B3-89DD7323C2A5}"/>
              </a:ext>
            </a:extLst>
          </p:cNvPr>
          <p:cNvSpPr/>
          <p:nvPr/>
        </p:nvSpPr>
        <p:spPr>
          <a:xfrm>
            <a:off x="9574734" y="2719091"/>
            <a:ext cx="1551280" cy="1240821"/>
          </a:xfrm>
          <a:prstGeom prst="rect">
            <a:avLst/>
          </a:prstGeom>
          <a:noFill/>
          <a:ln w="285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rostokąt 32">
            <a:extLst>
              <a:ext uri="{FF2B5EF4-FFF2-40B4-BE49-F238E27FC236}">
                <a16:creationId xmlns:a16="http://schemas.microsoft.com/office/drawing/2014/main" id="{2F251A03-057A-46D1-907B-8A4194C14302}"/>
              </a:ext>
            </a:extLst>
          </p:cNvPr>
          <p:cNvSpPr/>
          <p:nvPr/>
        </p:nvSpPr>
        <p:spPr>
          <a:xfrm>
            <a:off x="2928787" y="4440366"/>
            <a:ext cx="1467811" cy="1240821"/>
          </a:xfrm>
          <a:prstGeom prst="rect">
            <a:avLst/>
          </a:prstGeom>
          <a:noFill/>
          <a:ln w="285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Prostokąt 33">
            <a:extLst>
              <a:ext uri="{FF2B5EF4-FFF2-40B4-BE49-F238E27FC236}">
                <a16:creationId xmlns:a16="http://schemas.microsoft.com/office/drawing/2014/main" id="{0315BC92-AFF6-4F0E-8964-3B35F6E5E14C}"/>
              </a:ext>
            </a:extLst>
          </p:cNvPr>
          <p:cNvSpPr/>
          <p:nvPr/>
        </p:nvSpPr>
        <p:spPr>
          <a:xfrm>
            <a:off x="4631772" y="4451468"/>
            <a:ext cx="4852455" cy="1221760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7085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122FD846-7B7F-484E-9165-2D92A7178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97" y="1323702"/>
            <a:ext cx="10812384" cy="4658643"/>
          </a:xfrm>
          <a:prstGeom prst="rect">
            <a:avLst/>
          </a:prstGeom>
        </p:spPr>
      </p:pic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08.09.2021</a:t>
            </a:r>
            <a:endParaRPr lang="de-AT" dirty="0"/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Sources:</a:t>
            </a:r>
            <a:r>
              <a:rPr lang="pl-PL" dirty="0"/>
              <a:t> </a:t>
            </a:r>
            <a:endParaRPr lang="de-AT" dirty="0"/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B214-EFBA-47A7-96BC-0C9C5E568A43}" type="slidenum">
              <a:rPr lang="de-AT" smtClean="0"/>
              <a:t>4</a:t>
            </a:fld>
            <a:endParaRPr lang="de-AT"/>
          </a:p>
        </p:txBody>
      </p:sp>
      <p:sp>
        <p:nvSpPr>
          <p:cNvPr id="5" name="Textfeld 4"/>
          <p:cNvSpPr txBox="1"/>
          <p:nvPr/>
        </p:nvSpPr>
        <p:spPr>
          <a:xfrm>
            <a:off x="2678187" y="336282"/>
            <a:ext cx="64569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356E8B"/>
                </a:solidFill>
              </a:rPr>
              <a:t>Building materials from tree to slab to "by-products"</a:t>
            </a:r>
          </a:p>
          <a:p>
            <a:r>
              <a:rPr lang="pl-PL" sz="1200" b="1" dirty="0">
                <a:solidFill>
                  <a:srgbClr val="356E8B"/>
                </a:solidFill>
              </a:rPr>
              <a:t>Łukasz Wesołowski (CUT)</a:t>
            </a:r>
            <a:endParaRPr lang="de-AT" sz="1200" b="1" dirty="0">
              <a:solidFill>
                <a:srgbClr val="356E8B"/>
              </a:solidFill>
            </a:endParaRPr>
          </a:p>
        </p:txBody>
      </p:sp>
      <p:sp>
        <p:nvSpPr>
          <p:cNvPr id="10" name="Textfeld 1">
            <a:extLst>
              <a:ext uri="{FF2B5EF4-FFF2-40B4-BE49-F238E27FC236}">
                <a16:creationId xmlns:a16="http://schemas.microsoft.com/office/drawing/2014/main" id="{D14823F5-7C25-4BF6-8BBF-0C61AED42C81}"/>
              </a:ext>
            </a:extLst>
          </p:cNvPr>
          <p:cNvSpPr txBox="1"/>
          <p:nvPr/>
        </p:nvSpPr>
        <p:spPr>
          <a:xfrm>
            <a:off x="243829" y="1130920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rgbClr val="5C8A85"/>
                </a:solidFill>
              </a:rPr>
              <a:t>Transforming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wood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into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timber</a:t>
            </a:r>
            <a:endParaRPr lang="pl-PL" sz="2400" b="1" dirty="0">
              <a:solidFill>
                <a:srgbClr val="5C8A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819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08.09.2021</a:t>
            </a:r>
            <a:endParaRPr lang="de-AT" dirty="0"/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Sources:</a:t>
            </a:r>
            <a:r>
              <a:rPr lang="pl-PL" dirty="0"/>
              <a:t> Swedishwood.com</a:t>
            </a:r>
            <a:endParaRPr lang="de-AT" dirty="0"/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B214-EFBA-47A7-96BC-0C9C5E568A43}" type="slidenum">
              <a:rPr lang="de-AT" smtClean="0"/>
              <a:t>5</a:t>
            </a:fld>
            <a:endParaRPr lang="de-AT"/>
          </a:p>
        </p:txBody>
      </p:sp>
      <p:sp>
        <p:nvSpPr>
          <p:cNvPr id="5" name="Textfeld 4"/>
          <p:cNvSpPr txBox="1"/>
          <p:nvPr/>
        </p:nvSpPr>
        <p:spPr>
          <a:xfrm>
            <a:off x="2678187" y="336282"/>
            <a:ext cx="64569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356E8B"/>
                </a:solidFill>
              </a:rPr>
              <a:t>Building materials from tree to slab to "by-products"</a:t>
            </a:r>
          </a:p>
          <a:p>
            <a:r>
              <a:rPr lang="pl-PL" sz="1200" b="1" dirty="0">
                <a:solidFill>
                  <a:srgbClr val="356E8B"/>
                </a:solidFill>
              </a:rPr>
              <a:t>Łukasz Wesołowski (CUT)</a:t>
            </a:r>
            <a:endParaRPr lang="de-AT" sz="1200" b="1" dirty="0">
              <a:solidFill>
                <a:srgbClr val="356E8B"/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0EDF3CB-9522-4D9C-8D02-B889C5C1D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21" y="1106827"/>
            <a:ext cx="10688475" cy="47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36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D9401AA8-70E6-4836-87C1-6F3CA325AA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59" y="1569089"/>
            <a:ext cx="10800000" cy="4307967"/>
          </a:xfrm>
          <a:prstGeom prst="rect">
            <a:avLst/>
          </a:prstGeom>
        </p:spPr>
      </p:pic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08.09.2021</a:t>
            </a:r>
            <a:endParaRPr lang="de-AT" dirty="0"/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Sources:</a:t>
            </a:r>
            <a:r>
              <a:rPr lang="pl-PL" dirty="0"/>
              <a:t> </a:t>
            </a:r>
            <a:r>
              <a:rPr lang="pl-PL" dirty="0" err="1"/>
              <a:t>Techpedia</a:t>
            </a:r>
            <a:endParaRPr lang="de-AT" dirty="0"/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B214-EFBA-47A7-96BC-0C9C5E568A43}" type="slidenum">
              <a:rPr lang="de-AT" smtClean="0"/>
              <a:t>6</a:t>
            </a:fld>
            <a:endParaRPr lang="de-AT"/>
          </a:p>
        </p:txBody>
      </p:sp>
      <p:sp>
        <p:nvSpPr>
          <p:cNvPr id="5" name="Textfeld 4"/>
          <p:cNvSpPr txBox="1"/>
          <p:nvPr/>
        </p:nvSpPr>
        <p:spPr>
          <a:xfrm>
            <a:off x="2678187" y="336282"/>
            <a:ext cx="64569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356E8B"/>
                </a:solidFill>
              </a:rPr>
              <a:t>Building materials from tree to slab to "by-products"</a:t>
            </a:r>
          </a:p>
          <a:p>
            <a:r>
              <a:rPr lang="pl-PL" sz="1200" b="1" dirty="0">
                <a:solidFill>
                  <a:srgbClr val="356E8B"/>
                </a:solidFill>
              </a:rPr>
              <a:t>Łukasz Wesołowski (CUT)</a:t>
            </a:r>
            <a:endParaRPr lang="de-AT" sz="1200" b="1" dirty="0">
              <a:solidFill>
                <a:srgbClr val="356E8B"/>
              </a:solidFill>
            </a:endParaRPr>
          </a:p>
        </p:txBody>
      </p:sp>
      <p:sp>
        <p:nvSpPr>
          <p:cNvPr id="10" name="Textfeld 1">
            <a:extLst>
              <a:ext uri="{FF2B5EF4-FFF2-40B4-BE49-F238E27FC236}">
                <a16:creationId xmlns:a16="http://schemas.microsoft.com/office/drawing/2014/main" id="{D14823F5-7C25-4BF6-8BBF-0C61AED42C81}"/>
              </a:ext>
            </a:extLst>
          </p:cNvPr>
          <p:cNvSpPr txBox="1"/>
          <p:nvPr/>
        </p:nvSpPr>
        <p:spPr>
          <a:xfrm>
            <a:off x="243829" y="1130920"/>
            <a:ext cx="99141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rgbClr val="5C8A85"/>
                </a:solidFill>
              </a:rPr>
              <a:t>Optymizing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timber</a:t>
            </a:r>
            <a:r>
              <a:rPr lang="pl-PL" sz="2400" b="1" dirty="0">
                <a:solidFill>
                  <a:srgbClr val="5C8A85"/>
                </a:solidFill>
              </a:rPr>
              <a:t> for </a:t>
            </a:r>
            <a:r>
              <a:rPr lang="pl-PL" sz="2400" b="1" dirty="0" err="1">
                <a:solidFill>
                  <a:srgbClr val="5C8A85"/>
                </a:solidFill>
              </a:rPr>
              <a:t>various</a:t>
            </a:r>
            <a:r>
              <a:rPr lang="pl-PL" sz="2400" b="1" dirty="0">
                <a:solidFill>
                  <a:srgbClr val="5C8A85"/>
                </a:solidFill>
              </a:rPr>
              <a:t> products:</a:t>
            </a:r>
          </a:p>
          <a:p>
            <a:endParaRPr lang="pl-PL" sz="2400" b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endParaRPr lang="de-DE" b="1" dirty="0">
              <a:solidFill>
                <a:srgbClr val="5C8A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547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08.09.2021</a:t>
            </a:r>
            <a:endParaRPr lang="de-AT" dirty="0"/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Sources:</a:t>
            </a:r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B214-EFBA-47A7-96BC-0C9C5E568A43}" type="slidenum">
              <a:rPr lang="de-AT" smtClean="0"/>
              <a:t>7</a:t>
            </a:fld>
            <a:endParaRPr lang="de-AT"/>
          </a:p>
        </p:txBody>
      </p:sp>
      <p:sp>
        <p:nvSpPr>
          <p:cNvPr id="5" name="Textfeld 4"/>
          <p:cNvSpPr txBox="1"/>
          <p:nvPr/>
        </p:nvSpPr>
        <p:spPr>
          <a:xfrm>
            <a:off x="2678187" y="336282"/>
            <a:ext cx="64569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356E8B"/>
                </a:solidFill>
              </a:rPr>
              <a:t>Building materials from tree to slab to "by-products"</a:t>
            </a:r>
          </a:p>
          <a:p>
            <a:r>
              <a:rPr lang="pl-PL" sz="1200" b="1" dirty="0">
                <a:solidFill>
                  <a:srgbClr val="356E8B"/>
                </a:solidFill>
              </a:rPr>
              <a:t>Łukasz Wesołowski (CUT)</a:t>
            </a:r>
            <a:endParaRPr lang="de-AT" sz="1200" b="1" dirty="0">
              <a:solidFill>
                <a:srgbClr val="356E8B"/>
              </a:solidFill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B5A302C8-9934-4F16-8124-B329DA782FA7}"/>
              </a:ext>
            </a:extLst>
          </p:cNvPr>
          <p:cNvSpPr txBox="1"/>
          <p:nvPr/>
        </p:nvSpPr>
        <p:spPr>
          <a:xfrm>
            <a:off x="243829" y="1130920"/>
            <a:ext cx="99141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Wood </a:t>
            </a:r>
            <a:r>
              <a:rPr lang="pl-PL" sz="2400" b="1" dirty="0" err="1">
                <a:solidFill>
                  <a:srgbClr val="5C8A85"/>
                </a:solidFill>
              </a:rPr>
              <a:t>is</a:t>
            </a:r>
            <a:r>
              <a:rPr lang="pl-PL" sz="2400" b="1" dirty="0">
                <a:solidFill>
                  <a:srgbClr val="5C8A85"/>
                </a:solidFill>
              </a:rPr>
              <a:t> a </a:t>
            </a:r>
            <a:r>
              <a:rPr lang="pl-PL" sz="2400" b="1" dirty="0" err="1">
                <a:solidFill>
                  <a:srgbClr val="5C8A85"/>
                </a:solidFill>
              </a:rPr>
              <a:t>natural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</a:p>
          <a:p>
            <a:r>
              <a:rPr lang="pl-PL" sz="2400" b="1" dirty="0" err="1">
                <a:solidFill>
                  <a:srgbClr val="5C8A85"/>
                </a:solidFill>
              </a:rPr>
              <a:t>material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  <a:p>
            <a:endParaRPr lang="pl-PL" sz="2400" b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r>
              <a:rPr lang="pl-PL" b="1" dirty="0" err="1">
                <a:solidFill>
                  <a:srgbClr val="5C8A85"/>
                </a:solidFill>
              </a:rPr>
              <a:t>Strenght</a:t>
            </a:r>
            <a:endParaRPr lang="pl-PL" b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r>
              <a:rPr lang="pl-PL" b="1" dirty="0" err="1">
                <a:solidFill>
                  <a:srgbClr val="5C8A85"/>
                </a:solidFill>
              </a:rPr>
              <a:t>Density</a:t>
            </a:r>
            <a:endParaRPr lang="pl-PL" b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r>
              <a:rPr lang="pl-PL" b="1" dirty="0" err="1">
                <a:solidFill>
                  <a:srgbClr val="5C8A85"/>
                </a:solidFill>
              </a:rPr>
              <a:t>Flexibility</a:t>
            </a:r>
            <a:endParaRPr lang="pl-PL" b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r>
              <a:rPr lang="pl-PL" b="1" dirty="0">
                <a:solidFill>
                  <a:srgbClr val="5C8A85"/>
                </a:solidFill>
              </a:rPr>
              <a:t>Visual </a:t>
            </a:r>
            <a:r>
              <a:rPr lang="pl-PL" b="1" dirty="0" err="1">
                <a:solidFill>
                  <a:srgbClr val="5C8A85"/>
                </a:solidFill>
              </a:rPr>
              <a:t>aspects</a:t>
            </a:r>
            <a:endParaRPr lang="pl-PL" b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r>
              <a:rPr lang="pl-PL" b="1" dirty="0" err="1">
                <a:solidFill>
                  <a:srgbClr val="5C8A85"/>
                </a:solidFill>
              </a:rPr>
              <a:t>Lenght</a:t>
            </a:r>
            <a:endParaRPr lang="pl-PL" b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r>
              <a:rPr lang="pl-PL" b="1" dirty="0" err="1">
                <a:solidFill>
                  <a:srgbClr val="5C8A85"/>
                </a:solidFill>
              </a:rPr>
              <a:t>Grain</a:t>
            </a:r>
            <a:r>
              <a:rPr lang="pl-PL" b="1" dirty="0">
                <a:solidFill>
                  <a:srgbClr val="5C8A85"/>
                </a:solidFill>
              </a:rPr>
              <a:t> </a:t>
            </a:r>
            <a:r>
              <a:rPr lang="pl-PL" b="1" dirty="0" err="1">
                <a:solidFill>
                  <a:srgbClr val="5C8A85"/>
                </a:solidFill>
              </a:rPr>
              <a:t>direction</a:t>
            </a:r>
            <a:endParaRPr lang="pl-PL" b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endParaRPr lang="de-DE" b="1" dirty="0">
              <a:solidFill>
                <a:srgbClr val="5C8A85"/>
              </a:solidFill>
            </a:endParaRPr>
          </a:p>
        </p:txBody>
      </p:sp>
      <p:pic>
        <p:nvPicPr>
          <p:cNvPr id="4" name="Obraz 3" descr="Obraz zawierający drzewo, trawa, roślina, zewnętrzne&#10;&#10;Opis wygenerowany automatycznie">
            <a:extLst>
              <a:ext uri="{FF2B5EF4-FFF2-40B4-BE49-F238E27FC236}">
                <a16:creationId xmlns:a16="http://schemas.microsoft.com/office/drawing/2014/main" id="{AE65E424-B4D4-4601-AE34-ECE6787314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00" y="1130920"/>
            <a:ext cx="7660800" cy="47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59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08.09.2021</a:t>
            </a:r>
            <a:endParaRPr lang="de-AT" dirty="0"/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Sources:</a:t>
            </a:r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B214-EFBA-47A7-96BC-0C9C5E568A43}" type="slidenum">
              <a:rPr lang="de-AT" smtClean="0"/>
              <a:t>8</a:t>
            </a:fld>
            <a:endParaRPr lang="de-AT"/>
          </a:p>
        </p:txBody>
      </p:sp>
      <p:sp>
        <p:nvSpPr>
          <p:cNvPr id="5" name="Textfeld 4"/>
          <p:cNvSpPr txBox="1"/>
          <p:nvPr/>
        </p:nvSpPr>
        <p:spPr>
          <a:xfrm>
            <a:off x="2678187" y="336282"/>
            <a:ext cx="64569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356E8B"/>
                </a:solidFill>
              </a:rPr>
              <a:t>Building materials from tree to slab to "by-products"</a:t>
            </a:r>
          </a:p>
          <a:p>
            <a:r>
              <a:rPr lang="pl-PL" sz="1200" b="1" dirty="0">
                <a:solidFill>
                  <a:srgbClr val="356E8B"/>
                </a:solidFill>
              </a:rPr>
              <a:t>Łukasz Wesołowski (CUT)</a:t>
            </a:r>
            <a:endParaRPr lang="de-AT" sz="1200" b="1" dirty="0">
              <a:solidFill>
                <a:srgbClr val="356E8B"/>
              </a:solidFill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B5A302C8-9934-4F16-8124-B329DA782FA7}"/>
              </a:ext>
            </a:extLst>
          </p:cNvPr>
          <p:cNvSpPr txBox="1"/>
          <p:nvPr/>
        </p:nvSpPr>
        <p:spPr>
          <a:xfrm>
            <a:off x="243829" y="1130920"/>
            <a:ext cx="99141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Peter </a:t>
            </a:r>
            <a:r>
              <a:rPr lang="pl-PL" sz="2400" b="1" dirty="0" err="1">
                <a:solidFill>
                  <a:srgbClr val="5C8A85"/>
                </a:solidFill>
              </a:rPr>
              <a:t>Wohlleben</a:t>
            </a:r>
            <a:endParaRPr lang="pl-PL" b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endParaRPr lang="de-DE" b="1" dirty="0">
              <a:solidFill>
                <a:srgbClr val="5C8A85"/>
              </a:solidFill>
            </a:endParaRPr>
          </a:p>
        </p:txBody>
      </p:sp>
      <p:pic>
        <p:nvPicPr>
          <p:cNvPr id="3" name="Obraz 2" descr="Obraz zawierający tekst, roślina, drzewo, wierzba&#10;&#10;Opis wygenerowany automatycznie">
            <a:extLst>
              <a:ext uri="{FF2B5EF4-FFF2-40B4-BE49-F238E27FC236}">
                <a16:creationId xmlns:a16="http://schemas.microsoft.com/office/drawing/2014/main" id="{51AC7FB7-4CFB-491C-9DAA-F67C290C9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006" y="1075438"/>
            <a:ext cx="3207316" cy="4919960"/>
          </a:xfrm>
          <a:prstGeom prst="rect">
            <a:avLst/>
          </a:prstGeom>
        </p:spPr>
      </p:pic>
      <p:pic>
        <p:nvPicPr>
          <p:cNvPr id="7" name="Obraz 6" descr="Obraz zawierający drzewo, zewnętrzne, trawa, zielony&#10;&#10;Opis wygenerowany automatycznie">
            <a:extLst>
              <a:ext uri="{FF2B5EF4-FFF2-40B4-BE49-F238E27FC236}">
                <a16:creationId xmlns:a16="http://schemas.microsoft.com/office/drawing/2014/main" id="{C149A438-D402-4A62-8106-04FCC88E3E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78" y="1622684"/>
            <a:ext cx="6571112" cy="437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844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08.09.2021</a:t>
            </a:r>
            <a:endParaRPr lang="de-AT" dirty="0"/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Sources:</a:t>
            </a:r>
            <a:r>
              <a:rPr lang="pl-PL" dirty="0" err="1"/>
              <a:t>california</a:t>
            </a:r>
            <a:r>
              <a:rPr lang="pl-PL" dirty="0"/>
              <a:t> 1917</a:t>
            </a:r>
            <a:endParaRPr lang="de-AT" dirty="0"/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B214-EFBA-47A7-96BC-0C9C5E568A43}" type="slidenum">
              <a:rPr lang="de-AT" smtClean="0"/>
              <a:t>9</a:t>
            </a:fld>
            <a:endParaRPr lang="de-AT"/>
          </a:p>
        </p:txBody>
      </p:sp>
      <p:sp>
        <p:nvSpPr>
          <p:cNvPr id="5" name="Textfeld 4"/>
          <p:cNvSpPr txBox="1"/>
          <p:nvPr/>
        </p:nvSpPr>
        <p:spPr>
          <a:xfrm>
            <a:off x="2678187" y="336282"/>
            <a:ext cx="64569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356E8B"/>
                </a:solidFill>
              </a:rPr>
              <a:t>Building materials from tree to slab to "by-products"</a:t>
            </a:r>
          </a:p>
          <a:p>
            <a:r>
              <a:rPr lang="pl-PL" sz="1200" b="1" dirty="0">
                <a:solidFill>
                  <a:srgbClr val="356E8B"/>
                </a:solidFill>
              </a:rPr>
              <a:t>Łukasz Wesołowski (CUT)</a:t>
            </a:r>
            <a:endParaRPr lang="de-AT" sz="1200" b="1" dirty="0">
              <a:solidFill>
                <a:srgbClr val="356E8B"/>
              </a:solidFill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B5A302C8-9934-4F16-8124-B329DA782FA7}"/>
              </a:ext>
            </a:extLst>
          </p:cNvPr>
          <p:cNvSpPr txBox="1"/>
          <p:nvPr/>
        </p:nvSpPr>
        <p:spPr>
          <a:xfrm>
            <a:off x="243829" y="1130920"/>
            <a:ext cx="99141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~100 </a:t>
            </a:r>
            <a:r>
              <a:rPr lang="pl-PL" sz="2400" b="1" dirty="0" err="1">
                <a:solidFill>
                  <a:srgbClr val="5C8A85"/>
                </a:solidFill>
              </a:rPr>
              <a:t>years</a:t>
            </a:r>
            <a:r>
              <a:rPr lang="pl-PL" sz="2400" b="1" dirty="0">
                <a:solidFill>
                  <a:srgbClr val="5C8A85"/>
                </a:solidFill>
              </a:rPr>
              <a:t> ago</a:t>
            </a:r>
            <a:endParaRPr lang="pl-PL" b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endParaRPr lang="de-DE" b="1" dirty="0">
              <a:solidFill>
                <a:srgbClr val="5C8A85"/>
              </a:solidFill>
            </a:endParaRPr>
          </a:p>
        </p:txBody>
      </p:sp>
      <p:pic>
        <p:nvPicPr>
          <p:cNvPr id="3" name="Obraz 2" descr="Obraz zawierający zewnętrzne, drzewo, grupa, pozujący&#10;&#10;Opis wygenerowany automatycznie">
            <a:extLst>
              <a:ext uri="{FF2B5EF4-FFF2-40B4-BE49-F238E27FC236}">
                <a16:creationId xmlns:a16="http://schemas.microsoft.com/office/drawing/2014/main" id="{40D2F853-2757-4F42-946D-C970D879C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801" y="1130920"/>
            <a:ext cx="6584676" cy="47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9290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1215</TotalTime>
  <Words>1530</Words>
  <Application>Microsoft Office PowerPoint</Application>
  <PresentationFormat>Panoramiczny</PresentationFormat>
  <Paragraphs>414</Paragraphs>
  <Slides>30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2</vt:i4>
      </vt:variant>
      <vt:variant>
        <vt:lpstr>Osadzone serwery OLE</vt:lpstr>
      </vt:variant>
      <vt:variant>
        <vt:i4>0</vt:i4>
      </vt:variant>
      <vt:variant>
        <vt:lpstr>Tytuły slajdów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Office</vt:lpstr>
      <vt:lpstr>2_Office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Santana Sosa Aída</dc:creator>
  <cp:lastModifiedBy>Łukasz Wesołowski</cp:lastModifiedBy>
  <cp:revision>51</cp:revision>
  <dcterms:created xsi:type="dcterms:W3CDTF">2021-03-24T16:07:34Z</dcterms:created>
  <dcterms:modified xsi:type="dcterms:W3CDTF">2021-09-08T06:04:44Z</dcterms:modified>
</cp:coreProperties>
</file>